
<file path=[Content_Types].xml><?xml version="1.0" encoding="utf-8"?>
<Types xmlns="http://schemas.openxmlformats.org/package/2006/content-types">
  <Override PartName="/ppt/slides/slide94.xml" ContentType="application/vnd.openxmlformats-officedocument.presentationml.slide+xml"/>
  <Override PartName="/ppt/tags/tag8.xml" ContentType="application/vnd.openxmlformats-officedocument.presentationml.tags+xml"/>
  <Override PartName="/ppt/tags/tag238.xml" ContentType="application/vnd.openxmlformats-officedocument.presentationml.tags+xml"/>
  <Override PartName="/ppt/tags/tag569.xml" ContentType="application/vnd.openxmlformats-officedocument.presentationml.tags+xml"/>
  <Override PartName="/ppt/tags/tag424.xml" ContentType="application/vnd.openxmlformats-officedocument.presentationml.tags+xml"/>
  <Override PartName="/ppt/tags/tag610.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63.xml" ContentType="application/vnd.openxmlformats-officedocument.presentationml.tags+xml"/>
  <Override PartName="/ppt/tags/tag594.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notesSlides/notesSlide16.xml" ContentType="application/vnd.openxmlformats-officedocument.presentationml.notesSlide+xml"/>
  <Override PartName="/ppt/tags/tag339.xml" ContentType="application/vnd.openxmlformats-officedocument.presentationml.tags+xml"/>
  <Override PartName="/ppt/tags/tag52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notesSlides/notesSlide41.xml" ContentType="application/vnd.openxmlformats-officedocument.presentationml.notesSlide+xml"/>
  <Override PartName="/ppt/tags/tag711.xml" ContentType="application/vnd.openxmlformats-officedocument.presentationml.tags+xml"/>
  <Override PartName="/ppt/tags/tag109.xml" ContentType="application/vnd.openxmlformats-officedocument.presentationml.tags+xml"/>
  <Override PartName="/ppt/tags/tag550.xml" ContentType="application/vnd.openxmlformats-officedocument.presentationml.tags+xml"/>
  <Override PartName="/ppt/tags/tag695.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626.xml" ContentType="application/vnd.openxmlformats-officedocument.presentationml.tags+xml"/>
  <Override PartName="/ppt/tags/tag134.xml" ContentType="application/vnd.openxmlformats-officedocument.presentationml.tags+xml"/>
  <Override PartName="/ppt/tags/tag320.xml" ContentType="application/vnd.openxmlformats-officedocument.presentationml.tags+xml"/>
  <Override PartName="/ppt/tags/tag465.xml" ContentType="application/vnd.openxmlformats-officedocument.presentationml.tags+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tags/tag651.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490.xml" ContentType="application/vnd.openxmlformats-officedocument.presentationml.tags+xml"/>
  <Override PartName="/ppt/slides/slide91.xml" ContentType="application/vnd.openxmlformats-officedocument.presentationml.slide+xml"/>
  <Override PartName="/ppt/tags/tag235.xml" ContentType="application/vnd.openxmlformats-officedocument.presentationml.tags+xml"/>
  <Override PartName="/ppt/tags/tag421.xml" ContentType="application/vnd.openxmlformats-officedocument.presentationml.tags+xml"/>
  <Override PartName="/ppt/tags/tag566.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tags/tag591.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36.xml" ContentType="application/vnd.openxmlformats-officedocument.presentationml.tags+xml"/>
  <Override PartName="/ppt/tags/tag667.xml" ContentType="application/vnd.openxmlformats-officedocument.presentationml.tags+xml"/>
  <Override PartName="/ppt/tags/tag175.xml" ContentType="application/vnd.openxmlformats-officedocument.presentationml.tags+xml"/>
  <Override PartName="/ppt/tags/tag522.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692.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437.xml" ContentType="application/vnd.openxmlformats-officedocument.presentationml.tags+xml"/>
  <Override PartName="/ppt/tags/tag62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76.xml" ContentType="application/vnd.openxmlformats-officedocument.presentationml.tags+xml"/>
  <Override PartName="/ppt/tags/tag462.xml" ContentType="application/vnd.openxmlformats-officedocument.presentationml.tags+xml"/>
  <Override PartName="/ppt/slides/slide111.xml" ContentType="application/vnd.openxmlformats-officedocument.presentationml.slide+xml"/>
  <Override PartName="/ppt/tags/tag207.xml" ContentType="application/vnd.openxmlformats-officedocument.presentationml.tags+xml"/>
  <Override PartName="/ppt/notesSlides/notesSlide29.xml" ContentType="application/vnd.openxmlformats-officedocument.presentationml.notesSlide+xml"/>
  <Override PartName="/ppt/slides/slide63.xml" ContentType="application/vnd.openxmlformats-officedocument.presentationml.slide+xml"/>
  <Override PartName="/ppt/tags/tag2.xml" ContentType="application/vnd.openxmlformats-officedocument.presentationml.tags+xml"/>
  <Override PartName="/ppt/tags/tag538.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63.xml" ContentType="application/vnd.openxmlformats-officedocument.presentationml.tags+xml"/>
  <Override PartName="/ppt/tags/tag308.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478.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333.xml" ContentType="application/vnd.openxmlformats-officedocument.presentationml.tags+xml"/>
  <Override PartName="/ppt/tags/tag664.xml" ContentType="application/vnd.openxmlformats-officedocument.presentationml.tags+xml"/>
  <Override PartName="/ppt/tags/tag172.xml" ContentType="application/vnd.openxmlformats-officedocument.presentationml.tags+xml"/>
  <Override PartName="/ppt/tags/tag409.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248.xml" ContentType="application/vnd.openxmlformats-officedocument.presentationml.tags+xml"/>
  <Override PartName="/ppt/tags/tag434.xml" ContentType="application/vnd.openxmlformats-officedocument.presentationml.tags+xml"/>
  <Override PartName="/ppt/tags/tag579.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slides/slide35.xml" ContentType="application/vnd.openxmlformats-officedocument.presentationml.slide+xml"/>
  <Override PartName="/ppt/slides/slide60.xml" ContentType="application/vnd.openxmlformats-officedocument.presentationml.slide+xml"/>
  <Override PartName="/ppt/tags/tag48.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349.xml" ContentType="application/vnd.openxmlformats-officedocument.presentationml.tags+xml"/>
  <Override PartName="/ppt/tags/tag53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658.xml" ContentType="application/vnd.openxmlformats-officedocument.presentationml.tags+xml"/>
  <Override PartName="/ppt/tags/tag721.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60.xml" ContentType="application/vnd.openxmlformats-officedocument.presentationml.tags+xml"/>
  <Override PartName="/ppt/slides/slide98.xml" ContentType="application/vnd.openxmlformats-officedocument.presentationml.slide+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636.xml" ContentType="application/vnd.openxmlformats-officedocument.presentationml.tags+xml"/>
  <Override PartName="/ppt/tags/tag683.xml" ContentType="application/vnd.openxmlformats-officedocument.presentationml.tags+xml"/>
  <Override PartName="/ppt/slides/slide124.xml" ContentType="application/vnd.openxmlformats-officedocument.presentationml.slide+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tags/tag614.xml" ContentType="application/vnd.openxmlformats-officedocument.presentationml.tags+xml"/>
  <Override PartName="/ppt/tags/tag66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529.xml" ContentType="application/vnd.openxmlformats-officedocument.presentationml.tags+xml"/>
  <Override PartName="/ppt/tags/tag576.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tags/tag715.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554.xml" ContentType="application/vnd.openxmlformats-officedocument.presentationml.tags+xml"/>
  <Override PartName="/ppt/tags/tag699.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532.xml" ContentType="application/vnd.openxmlformats-officedocument.presentationml.tags+xml"/>
  <Override PartName="/ppt/notesSlides/notesSlide23.xml" ContentType="application/vnd.openxmlformats-officedocument.presentationml.notesSlide+xml"/>
  <Override PartName="/ppt/tags/tag677.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slides/slide118.xml" ContentType="application/vnd.openxmlformats-officedocument.presentationml.slide+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08.xml" ContentType="application/vnd.openxmlformats-officedocument.presentationml.tags+xml"/>
  <Override PartName="/ppt/tags/tag655.xml" ContentType="application/vnd.openxmlformats-officedocument.presentationml.tag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Override PartName="/ppt/tags/tag633.xml" ContentType="application/vnd.openxmlformats-officedocument.presentationml.tags+xml"/>
  <Override PartName="/ppt/tags/tag680.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tags/tag217.xml" ContentType="application/vnd.openxmlformats-officedocument.presentationml.tags+xml"/>
  <Override PartName="/ppt/tags/tag264.xml" ContentType="application/vnd.openxmlformats-officedocument.presentationml.tags+xml"/>
  <Override PartName="/ppt/tags/tag548.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notesSlides/notesSlide17.xml" ContentType="application/vnd.openxmlformats-officedocument.presentationml.notesSlide+xml"/>
  <Override PartName="/ppt/slides/slide51.xml" ContentType="application/vnd.openxmlformats-officedocument.presentationml.slide+xml"/>
  <Override PartName="/ppt/tags/tag179.xml" ContentType="application/vnd.openxmlformats-officedocument.presentationml.tags+xml"/>
  <Override PartName="/ppt/tags/tag242.xml" ContentType="application/vnd.openxmlformats-officedocument.presentationml.tags+xml"/>
  <Override PartName="/ppt/tags/tag526.xml" ContentType="application/vnd.openxmlformats-officedocument.presentationml.tags+xml"/>
  <Override PartName="/ppt/tags/tag573.xml" ContentType="application/vnd.openxmlformats-officedocument.presentationml.tags+xml"/>
  <Override PartName="/ppt/tags/tag71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04.xml" ContentType="application/vnd.openxmlformats-officedocument.presentationml.tags+xml"/>
  <Override PartName="/ppt/tags/tag551.xml" ContentType="application/vnd.openxmlformats-officedocument.presentationml.tags+xml"/>
  <Override PartName="/ppt/notesSlides/notesSlide42.xml" ContentType="application/vnd.openxmlformats-officedocument.presentationml.notesSlide+xml"/>
  <Override PartName="/ppt/tags/tag649.xml" ContentType="application/vnd.openxmlformats-officedocument.presentationml.tags+xml"/>
  <Override PartName="/ppt/tags/tag696.xml" ContentType="application/vnd.openxmlformats-officedocument.presentationml.tags+xml"/>
  <Override PartName="/ppt/notesSlides/notesSlide8.xml" ContentType="application/vnd.openxmlformats-officedocument.presentationml.notesSlide+xml"/>
  <Default Extension="gif" ContentType="image/gif"/>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notesSlides/notesSlide20.xml" ContentType="application/vnd.openxmlformats-officedocument.presentationml.notesSlide+xml"/>
  <Override PartName="/ppt/slides/slide89.xml" ContentType="application/vnd.openxmlformats-officedocument.presentationml.slide+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tags/tag627.xml" ContentType="application/vnd.openxmlformats-officedocument.presentationml.tags+xml"/>
  <Override PartName="/ppt/tags/tag674.xml" ContentType="application/vnd.openxmlformats-officedocument.presentationml.tags+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19.xml" ContentType="application/vnd.openxmlformats-officedocument.presentationml.tags+xml"/>
  <Override PartName="/ppt/tags/tag466.xml" ContentType="application/vnd.openxmlformats-officedocument.presentationml.tags+xml"/>
  <Override PartName="/ppt/tags/tag605.xml" ContentType="application/vnd.openxmlformats-officedocument.presentationml.tags+xml"/>
  <Override PartName="/ppt/tags/tag652.xml" ContentType="application/vnd.openxmlformats-officedocument.presentationml.tags+xml"/>
  <Override PartName="/ppt/slides/slide67.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tags/tag589.xml" ContentType="application/vnd.openxmlformats-officedocument.presentationml.tags+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567.xml" ContentType="application/vnd.openxmlformats-officedocument.presentationml.tags+xml"/>
  <Override PartName="/ppt/tags/tag630.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422.xml" ContentType="application/vnd.openxmlformats-officedocument.presentationml.tags+xml"/>
  <Override PartName="/ppt/notesSlides/notesSlide36.xml" ContentType="application/vnd.openxmlformats-officedocument.presentationml.notesSlide+xml"/>
  <Override PartName="/ppt/tags/tag706.xml" ContentType="application/vnd.openxmlformats-officedocument.presentationml.tags+xml"/>
  <Override PartName="/ppt/slides/slide23.xml" ContentType="application/vnd.openxmlformats-officedocument.presentationml.slide+xml"/>
  <Override PartName="/ppt/slides/slide70.xml" ContentType="application/vnd.openxmlformats-officedocument.presentationml.slide+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592.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523.xml" ContentType="application/vnd.openxmlformats-officedocument.presentationml.tags+xml"/>
  <Override PartName="/ppt/tags/tag570.xml" ContentType="application/vnd.openxmlformats-officedocument.presentationml.tags+xml"/>
  <Override PartName="/ppt/tags/tag668.xml" ContentType="application/vnd.openxmlformats-officedocument.presentationml.tag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tags/tag646.xml" ContentType="application/vnd.openxmlformats-officedocument.presentationml.tags+xml"/>
  <Override PartName="/ppt/tags/tag693.xml" ContentType="application/vnd.openxmlformats-officedocument.presentationml.tags+xml"/>
  <Override PartName="/ppt/slides/slide109.xml" ContentType="application/vnd.openxmlformats-officedocument.presentationml.slide+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slides/slide134.xml" ContentType="application/vnd.openxmlformats-officedocument.presentationml.slide+xml"/>
  <Override PartName="/ppt/notesSlides/notesSlide5.xml" ContentType="application/vnd.openxmlformats-officedocument.presentationml.notesSlide+xml"/>
  <Override PartName="/ppt/tags/tag277.xml" ContentType="application/vnd.openxmlformats-officedocument.presentationml.tags+xml"/>
  <Override PartName="/ppt/tags/tag340.xml" ContentType="application/vnd.openxmlformats-officedocument.presentationml.tags+xml"/>
  <Override PartName="/ppt/tags/tag624.xml" ContentType="application/vnd.openxmlformats-officedocument.presentationml.tags+xml"/>
  <Override PartName="/ppt/tags/tag671.xml" ContentType="application/vnd.openxmlformats-officedocument.presentationml.tags+xml"/>
  <Override PartName="/ppt/slides/slide39.xml" ContentType="application/vnd.openxmlformats-officedocument.presentationml.slide+xml"/>
  <Override PartName="/ppt/slides/slide86.xml" ContentType="application/vnd.openxmlformats-officedocument.presentationml.slide+xml"/>
  <Override PartName="/ppt/tags/tag132.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539.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tags/tag441.xml" ContentType="application/vnd.openxmlformats-officedocument.presentationml.tags+xml"/>
  <Override PartName="/ppt/slides/slide42.xml" ContentType="application/vnd.openxmlformats-officedocument.presentationml.slide+xml"/>
  <Override PartName="/ppt/tags/tag517.xml" ContentType="application/vnd.openxmlformats-officedocument.presentationml.tags+xml"/>
  <Override PartName="/ppt/tags/tag564.xml" ContentType="application/vnd.openxmlformats-officedocument.presentationml.tags+xml"/>
  <Override PartName="/ppt/tags/tag703.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notesSlides/notesSlide33.xml" ContentType="application/vnd.openxmlformats-officedocument.presentationml.notesSlide+xml"/>
  <Override PartName="/ppt/tags/tag687.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618.xml" ContentType="application/vnd.openxmlformats-officedocument.presentationml.tags+xml"/>
  <Override PartName="/ppt/tags/tag665.xml" ContentType="application/vnd.openxmlformats-officedocument.presentationml.tags+xml"/>
  <Override PartName="/ppt/slides/slide128.xml" ContentType="application/vnd.openxmlformats-officedocument.presentationml.slide+xml"/>
  <Override PartName="/ppt/tags/tag126.xml" ContentType="application/vnd.openxmlformats-officedocument.presentationml.tags+xml"/>
  <Override PartName="/ppt/tags/tag173.xml" ContentType="application/vnd.openxmlformats-officedocument.presentationml.tags+xml"/>
  <Override PartName="/ppt/tags/tag457.xml" ContentType="application/vnd.openxmlformats-officedocument.presentationml.tags+xml"/>
  <Override PartName="/ppt/tags/tag520.xml" ContentType="application/vnd.openxmlformats-officedocument.presentationml.tags+xml"/>
  <Override PartName="/ppt/slides/slide8.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643.xml" ContentType="application/vnd.openxmlformats-officedocument.presentationml.tags+xml"/>
  <Override PartName="/ppt/tags/tag690.xml" ContentType="application/vnd.openxmlformats-officedocument.presentationml.tags+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tags/tag621.xml" ContentType="application/vnd.openxmlformats-officedocument.presentationml.tags+xml"/>
  <Override PartName="/ppt/tags/tag719.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gs/tag536.xml" ContentType="application/vnd.openxmlformats-officedocument.presentationml.tags+xml"/>
  <Override PartName="/ppt/tags/tag583.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65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notesSlides/notesSlide30.xml" ContentType="application/vnd.openxmlformats-officedocument.presentationml.notesSlide+xml"/>
  <Override PartName="/ppt/tags/tag637.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slides/slide77.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662.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716.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580.xml" ContentType="application/vnd.openxmlformats-officedocument.presentationml.tags+xml"/>
  <Override PartName="/ppt/tags/tag678.xml" ContentType="application/vnd.openxmlformats-officedocument.presentationml.tags+xml"/>
  <Override PartName="/ppt/slides/slide119.xml" ContentType="application/vnd.openxmlformats-officedocument.presentationml.slide+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656.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634.xml" ContentType="application/vnd.openxmlformats-officedocument.presentationml.tags+xml"/>
  <Override PartName="/ppt/tags/tag681.xml" ContentType="application/vnd.openxmlformats-officedocument.presentationml.tags+xml"/>
  <Override PartName="/ppt/slides/slide122.xml" ContentType="application/vnd.openxmlformats-officedocument.presentationml.slide+xml"/>
  <Override PartName="/ppt/tags/tag426.xml" ContentType="application/vnd.openxmlformats-officedocument.presentationml.tags+xml"/>
  <Override PartName="/ppt/tags/tag473.xml" ContentType="application/vnd.openxmlformats-officedocument.presentationml.tags+xml"/>
  <Override PartName="/ppt/tags/tag612.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Default Extension="wmf" ContentType="image/x-wmf"/>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notesSlides/notesSlide18.xml" ContentType="application/vnd.openxmlformats-officedocument.presentationml.notesSlide+xml"/>
  <Override PartName="/ppt/tags/tag574.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notesSlides/notesSlide43.xml" ContentType="application/vnd.openxmlformats-officedocument.presentationml.notesSlide+xml"/>
  <Override PartName="/ppt/tags/tag713.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notesSlides/notesSlide21.xml" ContentType="application/vnd.openxmlformats-officedocument.presentationml.notesSlide+xml"/>
  <Override PartName="/ppt/tags/tag628.xml" ContentType="application/vnd.openxmlformats-officedocument.presentationml.tags+xml"/>
  <Override PartName="/ppt/tags/tag675.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slides/slide68.xml" ContentType="application/vnd.openxmlformats-officedocument.presentationml.slide+xml"/>
  <Override PartName="/ppt/slides/slide116.xml" ContentType="application/vnd.openxmlformats-officedocument.presentationml.slid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653.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631.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tags/tag707.xml" ContentType="application/vnd.openxmlformats-officedocument.presentationml.tags+xml"/>
  <Override PartName="/ppt/slides/slide24.xml" ContentType="application/vnd.openxmlformats-officedocument.presentationml.slide+xml"/>
  <Override PartName="/ppt/slides/slide71.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tags/tag593.xml" ContentType="application/vnd.openxmlformats-officedocument.presentationml.tags+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tags/tag37.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669.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71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notesSlides/notesSlide40.xml" ContentType="application/vnd.openxmlformats-officedocument.presentationml.notesSlide+xml"/>
  <Override PartName="/ppt/tags/tag647.xml" ContentType="application/vnd.openxmlformats-officedocument.presentationml.tags+xml"/>
  <Override PartName="/ppt/tags/tag694.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slides/slide87.xml" ContentType="application/vnd.openxmlformats-officedocument.presentationml.slide+xml"/>
  <Override PartName="/ppt/slides/slide135.xml" ContentType="application/vnd.openxmlformats-officedocument.presentationml.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625.xml" ContentType="application/vnd.openxmlformats-officedocument.presentationml.tags+xml"/>
  <Override PartName="/ppt/tags/tag672.xml" ContentType="application/vnd.openxmlformats-officedocument.presentationml.tags+xml"/>
  <Override PartName="/ppt/slides/slide113.xml" ContentType="application/vnd.openxmlformats-officedocument.presentationml.slide+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tags/tag603.xml" ContentType="application/vnd.openxmlformats-officedocument.presentationml.tags+xml"/>
  <Override PartName="/ppt/tags/tag650.xml" ContentType="application/vnd.openxmlformats-officedocument.presentationml.tags+xml"/>
  <Override PartName="/ppt/slides/slide18.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Override PartName="/ppt/tags/tag565.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notesSlides/notesSlide34.xml" ContentType="application/vnd.openxmlformats-officedocument.presentationml.notesSlide+xml"/>
  <Override PartName="/ppt/tags/tag688.xml" ContentType="application/vnd.openxmlformats-officedocument.presentationml.tags+xml"/>
  <Override PartName="/ppt/tags/tag704.xml" ContentType="application/vnd.openxmlformats-officedocument.presentationml.tags+xml"/>
  <Override PartName="/ppt/slides/slide21.xml" ContentType="application/vnd.openxmlformats-officedocument.presentationml.slide+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590.xml" ContentType="application/vnd.openxmlformats-officedocument.presentationml.tags+xml"/>
  <Override PartName="/docProps/custom.xml" ContentType="application/vnd.openxmlformats-officedocument.custom-properties+xml"/>
  <Override PartName="/ppt/slides/slide129.xml" ContentType="application/vnd.openxmlformats-officedocument.presentationml.slide+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521.xml" ContentType="application/vnd.openxmlformats-officedocument.presentationml.tags+xml"/>
  <Override PartName="/ppt/tags/tag619.xml" ContentType="application/vnd.openxmlformats-officedocument.presentationml.tags+xml"/>
  <Override PartName="/ppt/tags/tag666.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69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slides/slide132.xml" ContentType="application/vnd.openxmlformats-officedocument.presentationml.slide+xml"/>
  <Override PartName="/ppt/notesSlides/notesSlide3.xml" ContentType="application/vnd.openxmlformats-officedocument.presentationml.notesSlide+xml"/>
  <Override PartName="/ppt/tags/tag228.xml" ContentType="application/vnd.openxmlformats-officedocument.presentationml.tags+xml"/>
  <Override PartName="/ppt/tags/tag275.xml" ContentType="application/vnd.openxmlformats-officedocument.presentationml.tags+xml"/>
  <Override PartName="/ppt/tags/tag622.xml" ContentType="application/vnd.openxmlformats-officedocument.presentationml.tags+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notesSlides/notesSlide28.xml" ContentType="application/vnd.openxmlformats-officedocument.presentationml.notesSlide+xml"/>
  <Override PartName="/ppt/tags/tag584.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Override PartName="/ppt/tags/tag701.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notesSlides/notesSlide31.xml" ContentType="application/vnd.openxmlformats-officedocument.presentationml.notesSlide+xml"/>
  <Override PartName="/ppt/tags/tag638.xml" ContentType="application/vnd.openxmlformats-officedocument.presentationml.tags+xml"/>
  <Override PartName="/ppt/tags/tag685.xml" ContentType="application/vnd.openxmlformats-officedocument.presentationml.tags+xml"/>
  <Override PartName="/ppt/slides/slide126.xml" ContentType="application/vnd.openxmlformats-officedocument.presentationml.slide+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16.xml" ContentType="application/vnd.openxmlformats-officedocument.presentationml.tags+xml"/>
  <Override PartName="/ppt/tags/tag663.xml" ContentType="application/vnd.openxmlformats-officedocument.presentationml.tags+xml"/>
  <Override PartName="/ppt/slides/slide78.xml" ContentType="application/vnd.openxmlformats-officedocument.presentationml.slide+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tags/tag641.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717.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notesSlides/notesSlide25.xml" ContentType="application/vnd.openxmlformats-officedocument.presentationml.notesSlide+xml"/>
  <Override PartName="/ppt/tags/tag679.xml" ContentType="application/vnd.openxmlformats-officedocument.presentationml.tags+xml"/>
  <Override PartName="/ppt/slides/slide12.xml" ContentType="application/vnd.openxmlformats-officedocument.presentationml.slide+xml"/>
  <Override PartName="/ppt/tags/tag187.xml" ContentType="application/vnd.openxmlformats-officedocument.presentationml.tags+xml"/>
  <Override PartName="/ppt/tags/tag534.xml" ContentType="application/vnd.openxmlformats-officedocument.presentationml.tags+xml"/>
  <Override PartName="/ppt/tags/tag581.xml" ContentType="application/vnd.openxmlformats-officedocument.presentationml.tags+xml"/>
  <Override PartName="/ppt/tags/tag720.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ags/tag635.xml" ContentType="application/vnd.openxmlformats-officedocument.presentationml.tags+xml"/>
  <Override PartName="/ppt/tags/tag682.xml" ContentType="application/vnd.openxmlformats-officedocument.presentationml.tags+xml"/>
  <Override PartName="/ppt/slides/slide97.xml" ContentType="application/vnd.openxmlformats-officedocument.presentationml.slide+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tags/tag219.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660.xml" ContentType="application/vnd.openxmlformats-officedocument.presentationml.tags+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tags/tag12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tags/tag714.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notesSlides/notesSlide44.xml" ContentType="application/vnd.openxmlformats-officedocument.presentationml.notesSlide+xml"/>
  <Override PartName="/ppt/tags/tag159.xml" ContentType="application/vnd.openxmlformats-officedocument.presentationml.tags+xml"/>
  <Override PartName="/ppt/tags/tag345.xml" ContentType="application/vnd.openxmlformats-officedocument.presentationml.tags+xml"/>
  <Override PartName="/ppt/tags/tag392.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531.xml" ContentType="application/vnd.openxmlformats-officedocument.presentationml.tags+xml"/>
  <Override PartName="/ppt/tags/tag629.xml" ContentType="application/vnd.openxmlformats-officedocument.presentationml.tags+xml"/>
  <Override PartName="/ppt/tags/tag676.xml" ContentType="application/vnd.openxmlformats-officedocument.presentationml.tags+xml"/>
  <Override PartName="/ppt/slides/slide117.xml" ContentType="application/vnd.openxmlformats-officedocument.presentationml.slide+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68.xml" ContentType="application/vnd.openxmlformats-officedocument.presentationml.tags+xml"/>
  <Override PartName="/ppt/tags/tag607.xml" ContentType="application/vnd.openxmlformats-officedocument.presentationml.tags+xml"/>
  <Override PartName="/ppt/tags/tag654.xml" ContentType="application/vnd.openxmlformats-officedocument.presentationml.tags+xml"/>
  <Override PartName="/ppt/slides/slide69.xml" ContentType="application/vnd.openxmlformats-officedocument.presentationml.slide+xml"/>
  <Override PartName="/ppt/tags/tag115.xml" ContentType="application/vnd.openxmlformats-officedocument.presentationml.tags+xml"/>
  <Override PartName="/ppt/tags/tag162.xml" ContentType="application/vnd.openxmlformats-officedocument.presentationml.tags+xml"/>
  <Override PartName="/ppt/tags/tag301.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slides/slide47.xml" ContentType="application/vnd.openxmlformats-officedocument.presentationml.slide+xml"/>
  <Override PartName="/ppt/tags/tag140.xml" ContentType="application/vnd.openxmlformats-officedocument.presentationml.tags+xml"/>
  <Override PartName="/ppt/tags/tag285.xml" ContentType="application/vnd.openxmlformats-officedocument.presentationml.tags+xml"/>
  <Override PartName="/ppt/tags/tag632.xml" ContentType="application/vnd.openxmlformats-officedocument.presentationml.tags+xml"/>
  <Override PartName="/ppt/slides/slide120.xml" ContentType="application/vnd.openxmlformats-officedocument.presentationml.slide+xml"/>
  <Override PartName="/ppt/tags/tag471.xml" ContentType="application/vnd.openxmlformats-officedocument.presentationml.tags+xml"/>
  <Override PartName="/ppt/notesSlides/notesSlide38.xml" ContentType="application/vnd.openxmlformats-officedocument.presentationml.notesSlide+xml"/>
  <Override PartName="/ppt/tags/tag708.xml" ContentType="application/vnd.openxmlformats-officedocument.presentationml.tags+xml"/>
  <Override PartName="/ppt/slides/slide72.xml" ContentType="application/vnd.openxmlformats-officedocument.presentationml.slide+xml"/>
  <Override PartName="/ppt/tags/tag216.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86.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673.xml" ContentType="application/vnd.openxmlformats-officedocument.presentationml.tags+xml"/>
  <Override PartName="/ppt/slides/slide88.xml" ContentType="application/vnd.openxmlformats-officedocument.presentationml.slide+xml"/>
  <Override PartName="/ppt/tags/tag181.xml" ContentType="application/vnd.openxmlformats-officedocument.presentationml.tags+xml"/>
  <Override PartName="/ppt/tags/tag418.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heme/theme2.xml" ContentType="application/vnd.openxmlformats-officedocument.theme+xml"/>
  <Override PartName="/ppt/tags/tag443.xml" ContentType="application/vnd.openxmlformats-officedocument.presentationml.tags+xml"/>
  <Override PartName="/ppt/slides/slide44.xml" ContentType="application/vnd.openxmlformats-officedocument.presentationml.slide+xml"/>
  <Default Extension="emf" ContentType="image/x-emf"/>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notesSlides/notesSlide35.xml" ContentType="application/vnd.openxmlformats-officedocument.presentationml.notesSlide+xml"/>
  <Override PartName="/ppt/tags/tag689.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459.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slides/slide85.xml" ContentType="application/vnd.openxmlformats-officedocument.presentationml.slide+xml"/>
  <Override PartName="/ppt/slides/slide133.xml" ContentType="application/vnd.openxmlformats-officedocument.presentationml.slide+xml"/>
  <Override PartName="/ppt/tags/tag229.xml" ContentType="application/vnd.openxmlformats-officedocument.presentationml.tags+xml"/>
  <Override PartName="/ppt/tags/tag415.xml" ContentType="application/vnd.openxmlformats-officedocument.presentationml.tags+xml"/>
  <Override PartName="/ppt/tags/tag98.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slides/slide16.xml" ContentType="application/vnd.openxmlformats-officedocument.presentationml.slide+xml"/>
  <Override PartName="/ppt/tags/tag440.xml" ContentType="application/vnd.openxmlformats-officedocument.presentationml.tags+xml"/>
  <Override PartName="/ppt/tags/tag585.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516.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notesSlides/notesSlide32.xml" ContentType="application/vnd.openxmlformats-officedocument.presentationml.notesSlide+xml"/>
  <Override PartName="/ppt/tags/tag686.xml" ContentType="application/vnd.openxmlformats-officedocument.presentationml.tags+xml"/>
  <Override PartName="/ppt/tags/tag702.xml" ContentType="application/vnd.openxmlformats-officedocument.presentationml.tags+xml"/>
  <Override PartName="/ppt/tags/tag194.xml" ContentType="application/vnd.openxmlformats-officedocument.presentationml.tags+xml"/>
  <Override PartName="/ppt/tags/tag541.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customXml/itemProps4.xml" ContentType="application/vnd.openxmlformats-officedocument.customXmlProperties+xml"/>
  <Override PartName="/ppt/slides/slide7.xml" ContentType="application/vnd.openxmlformats-officedocument.presentationml.slide+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tags/tag150.xml" ContentType="application/vnd.openxmlformats-officedocument.presentationml.tags+xml"/>
  <Override PartName="/ppt/tags/tag295.xml" ContentType="application/vnd.openxmlformats-officedocument.presentationml.tags+xml"/>
  <Override PartName="/ppt/tags/tag481.xml" ContentType="application/vnd.openxmlformats-officedocument.presentationml.tags+xml"/>
  <Override PartName="/ppt/slides/slide130.xml" ContentType="application/vnd.openxmlformats-officedocument.presentationml.slide+xml"/>
  <Override PartName="/ppt/tags/tag226.xml" ContentType="application/vnd.openxmlformats-officedocument.presentationml.tags+xml"/>
  <Override PartName="/ppt/tags/tag718.xml" ContentType="application/vnd.openxmlformats-officedocument.presentationml.tags+xml"/>
  <Override PartName="/ppt/slides/slide82.xml" ContentType="application/vnd.openxmlformats-officedocument.presentationml.slide+xml"/>
  <Override PartName="/ppt/tags/tag412.xml" ContentType="application/vnd.openxmlformats-officedocument.presentationml.tags+xml"/>
  <Override PartName="/ppt/tags/tag557.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5"/>
  </p:sldMasterIdLst>
  <p:notesMasterIdLst>
    <p:notesMasterId r:id="rId141"/>
  </p:notesMasterIdLst>
  <p:handoutMasterIdLst>
    <p:handoutMasterId r:id="rId142"/>
  </p:handoutMasterIdLst>
  <p:sldIdLst>
    <p:sldId id="256" r:id="rId6"/>
    <p:sldId id="259" r:id="rId7"/>
    <p:sldId id="261" r:id="rId8"/>
    <p:sldId id="452" r:id="rId9"/>
    <p:sldId id="458" r:id="rId10"/>
    <p:sldId id="262" r:id="rId11"/>
    <p:sldId id="422" r:id="rId12"/>
    <p:sldId id="423" r:id="rId13"/>
    <p:sldId id="264" r:id="rId14"/>
    <p:sldId id="396" r:id="rId15"/>
    <p:sldId id="459" r:id="rId16"/>
    <p:sldId id="398" r:id="rId17"/>
    <p:sldId id="399" r:id="rId18"/>
    <p:sldId id="270" r:id="rId19"/>
    <p:sldId id="443" r:id="rId20"/>
    <p:sldId id="272" r:id="rId21"/>
    <p:sldId id="273" r:id="rId22"/>
    <p:sldId id="383" r:id="rId23"/>
    <p:sldId id="279" r:id="rId24"/>
    <p:sldId id="406" r:id="rId25"/>
    <p:sldId id="281" r:id="rId26"/>
    <p:sldId id="407" r:id="rId27"/>
    <p:sldId id="283" r:id="rId28"/>
    <p:sldId id="409" r:id="rId29"/>
    <p:sldId id="444" r:id="rId30"/>
    <p:sldId id="411" r:id="rId31"/>
    <p:sldId id="286" r:id="rId32"/>
    <p:sldId id="287" r:id="rId33"/>
    <p:sldId id="412" r:id="rId34"/>
    <p:sldId id="289" r:id="rId35"/>
    <p:sldId id="290" r:id="rId36"/>
    <p:sldId id="413" r:id="rId37"/>
    <p:sldId id="447" r:id="rId38"/>
    <p:sldId id="445" r:id="rId39"/>
    <p:sldId id="460" r:id="rId40"/>
    <p:sldId id="461" r:id="rId41"/>
    <p:sldId id="487" r:id="rId42"/>
    <p:sldId id="488"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385" r:id="rId63"/>
    <p:sldId id="380" r:id="rId64"/>
    <p:sldId id="441" r:id="rId65"/>
    <p:sldId id="453" r:id="rId66"/>
    <p:sldId id="456" r:id="rId67"/>
    <p:sldId id="457" r:id="rId68"/>
    <p:sldId id="455" r:id="rId69"/>
    <p:sldId id="485" r:id="rId70"/>
    <p:sldId id="442" r:id="rId71"/>
    <p:sldId id="434" r:id="rId72"/>
    <p:sldId id="436" r:id="rId73"/>
    <p:sldId id="313" r:id="rId74"/>
    <p:sldId id="314" r:id="rId75"/>
    <p:sldId id="315" r:id="rId76"/>
    <p:sldId id="316" r:id="rId77"/>
    <p:sldId id="317" r:id="rId78"/>
    <p:sldId id="486"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 id="426" r:id="rId100"/>
    <p:sldId id="448" r:id="rId101"/>
    <p:sldId id="428" r:id="rId102"/>
    <p:sldId id="401" r:id="rId103"/>
    <p:sldId id="402" r:id="rId104"/>
    <p:sldId id="403" r:id="rId105"/>
    <p:sldId id="404" r:id="rId106"/>
    <p:sldId id="405" r:id="rId107"/>
    <p:sldId id="344" r:id="rId108"/>
    <p:sldId id="469" r:id="rId109"/>
    <p:sldId id="470" r:id="rId110"/>
    <p:sldId id="471" r:id="rId111"/>
    <p:sldId id="472" r:id="rId112"/>
    <p:sldId id="473" r:id="rId113"/>
    <p:sldId id="474" r:id="rId114"/>
    <p:sldId id="476" r:id="rId115"/>
    <p:sldId id="477" r:id="rId116"/>
    <p:sldId id="478" r:id="rId117"/>
    <p:sldId id="479" r:id="rId118"/>
    <p:sldId id="480" r:id="rId119"/>
    <p:sldId id="481" r:id="rId120"/>
    <p:sldId id="482" r:id="rId121"/>
    <p:sldId id="483" r:id="rId122"/>
    <p:sldId id="484" r:id="rId123"/>
    <p:sldId id="361" r:id="rId124"/>
    <p:sldId id="362" r:id="rId125"/>
    <p:sldId id="363" r:id="rId126"/>
    <p:sldId id="364" r:id="rId127"/>
    <p:sldId id="365" r:id="rId128"/>
    <p:sldId id="366" r:id="rId129"/>
    <p:sldId id="367" r:id="rId130"/>
    <p:sldId id="368" r:id="rId131"/>
    <p:sldId id="369" r:id="rId132"/>
    <p:sldId id="370" r:id="rId133"/>
    <p:sldId id="371" r:id="rId134"/>
    <p:sldId id="372" r:id="rId135"/>
    <p:sldId id="373" r:id="rId136"/>
    <p:sldId id="374" r:id="rId137"/>
    <p:sldId id="375" r:id="rId138"/>
    <p:sldId id="376" r:id="rId139"/>
    <p:sldId id="378" r:id="rId140"/>
  </p:sldIdLst>
  <p:sldSz cx="9602788" cy="6858000"/>
  <p:notesSz cx="6858000" cy="9144000"/>
  <p:custDataLst>
    <p:tags r:id="rId1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B57"/>
    <a:srgbClr val="4D4D4D"/>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69" d="100"/>
          <a:sy n="69" d="100"/>
        </p:scale>
        <p:origin x="-306" y="-108"/>
      </p:cViewPr>
      <p:guideLst>
        <p:guide orient="horz" pos="2160"/>
        <p:guide pos="3025"/>
      </p:guideLst>
    </p:cSldViewPr>
  </p:slideViewPr>
  <p:notesTextViewPr>
    <p:cViewPr>
      <p:scale>
        <a:sx n="100" d="100"/>
        <a:sy n="100" d="100"/>
      </p:scale>
      <p:origin x="0" y="0"/>
    </p:cViewPr>
  </p:notesTextViewPr>
  <p:sorterViewPr>
    <p:cViewPr>
      <p:scale>
        <a:sx n="66" d="100"/>
        <a:sy n="66" d="100"/>
      </p:scale>
      <p:origin x="0" y="9378"/>
    </p:cViewPr>
  </p:sorterViewPr>
  <p:notesViewPr>
    <p:cSldViewPr snapToGrid="0" snapToObjects="1">
      <p:cViewPr varScale="1">
        <p:scale>
          <a:sx n="98" d="100"/>
          <a:sy n="98" d="100"/>
        </p:scale>
        <p:origin x="-260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presProps" Target="presProp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image" Target="../media/image10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9.emf"/><Relationship Id="rId1" Type="http://schemas.openxmlformats.org/officeDocument/2006/relationships/image" Target="../media/image145.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image" Target="../media/image9.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9.emf"/><Relationship Id="rId1" Type="http://schemas.openxmlformats.org/officeDocument/2006/relationships/image" Target="../media/image148.emf"/><Relationship Id="rId5" Type="http://schemas.openxmlformats.org/officeDocument/2006/relationships/image" Target="../media/image151.emf"/><Relationship Id="rId4" Type="http://schemas.openxmlformats.org/officeDocument/2006/relationships/image" Target="../media/image150.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152.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153.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image" Target="../media/image154.emf"/><Relationship Id="rId1" Type="http://schemas.openxmlformats.org/officeDocument/2006/relationships/image" Target="../media/image9.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image" Target="../media/image156.emf"/><Relationship Id="rId1" Type="http://schemas.openxmlformats.org/officeDocument/2006/relationships/image" Target="../media/image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image" Target="../media/image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image" Target="../media/image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image" Target="../media/image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76.emf"/><Relationship Id="rId1" Type="http://schemas.openxmlformats.org/officeDocument/2006/relationships/image" Target="../media/image9.e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image" Target="../media/image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image" Target="../media/image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186.emf"/><Relationship Id="rId1" Type="http://schemas.openxmlformats.org/officeDocument/2006/relationships/image" Target="../media/image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90.emf"/><Relationship Id="rId1" Type="http://schemas.openxmlformats.org/officeDocument/2006/relationships/image" Target="../media/image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192.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193.emf"/><Relationship Id="rId1" Type="http://schemas.openxmlformats.org/officeDocument/2006/relationships/image" Target="../media/image9.e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image" Target="../media/image9.e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195.emf"/><Relationship Id="rId1" Type="http://schemas.openxmlformats.org/officeDocument/2006/relationships/image" Target="../media/image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9.v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200.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202.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24B623-D5B1-4C15-839B-4C9DC49C1FCE}" type="datetimeFigureOut">
              <a:rPr lang="en-US" smtClean="0"/>
              <a:pPr/>
              <a:t>6/5/2015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600-0476-4F90-B467-B0C0B06FC3A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B82BF-AFFF-4DE8-8536-BF5960A967C5}" type="datetimeFigureOut">
              <a:rPr lang="en-US" smtClean="0"/>
              <a:pPr/>
              <a:t>6/5/2015</a:t>
            </a:fld>
            <a:endParaRPr lang="en-US"/>
          </a:p>
        </p:txBody>
      </p:sp>
      <p:sp>
        <p:nvSpPr>
          <p:cNvPr id="4" name="Slide Image Placeholder 3"/>
          <p:cNvSpPr>
            <a:spLocks noGrp="1" noRot="1" noChangeAspect="1"/>
          </p:cNvSpPr>
          <p:nvPr>
            <p:ph type="sldImg" idx="2"/>
          </p:nvPr>
        </p:nvSpPr>
        <p:spPr>
          <a:xfrm>
            <a:off x="1028700" y="685800"/>
            <a:ext cx="4800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82E14-7B1B-4F59-9598-260F910908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31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33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34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35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50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CD8B03B-31F8-4A7D-8210-715A25B61D14}" type="slidenum">
              <a:rPr lang="en-US" smtClean="0">
                <a:solidFill>
                  <a:srgbClr val="000000"/>
                </a:solidFill>
              </a:rPr>
              <a:pPr/>
              <a:t>68</a:t>
            </a:fld>
            <a:endParaRPr lang="en-US" dirty="0" smtClean="0">
              <a:solidFill>
                <a:srgbClr val="000000"/>
              </a:solidFill>
            </a:endParaRPr>
          </a:p>
        </p:txBody>
      </p:sp>
      <p:sp>
        <p:nvSpPr>
          <p:cNvPr id="30722" name="Rectangle 2"/>
          <p:cNvSpPr>
            <a:spLocks noGrp="1" noRot="1" noChangeAspect="1" noChangeArrowheads="1" noTextEdit="1"/>
          </p:cNvSpPr>
          <p:nvPr>
            <p:ph type="sldImg"/>
          </p:nvPr>
        </p:nvSpPr>
        <p:spPr>
          <a:xfrm>
            <a:off x="1031875" y="684213"/>
            <a:ext cx="4800600" cy="3429000"/>
          </a:xfrm>
          <a:ln/>
        </p:spPr>
      </p:sp>
      <p:sp>
        <p:nvSpPr>
          <p:cNvPr id="30723" name="Rectangle 3"/>
          <p:cNvSpPr>
            <a:spLocks noGrp="1" noChangeArrowheads="1"/>
          </p:cNvSpPr>
          <p:nvPr>
            <p:ph type="body" idx="1"/>
          </p:nvPr>
        </p:nvSpPr>
        <p:spPr>
          <a:xfrm>
            <a:off x="686290" y="4343400"/>
            <a:ext cx="5485420" cy="4116266"/>
          </a:xfrm>
          <a:noFill/>
          <a:ln/>
        </p:spPr>
        <p:txBody>
          <a:bodyPr lIns="89545" tIns="44773" rIns="89545" bIns="44773"/>
          <a:lstStyle/>
          <a:p>
            <a:pPr eaLnBrk="1" hangingPunct="1"/>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CD8B03B-31F8-4A7D-8210-715A25B61D14}" type="slidenum">
              <a:rPr lang="en-US" smtClean="0">
                <a:solidFill>
                  <a:srgbClr val="000000"/>
                </a:solidFill>
              </a:rPr>
              <a:pPr/>
              <a:t>69</a:t>
            </a:fld>
            <a:endParaRPr lang="en-US" dirty="0" smtClean="0">
              <a:solidFill>
                <a:srgbClr val="000000"/>
              </a:solidFill>
            </a:endParaRPr>
          </a:p>
        </p:txBody>
      </p:sp>
      <p:sp>
        <p:nvSpPr>
          <p:cNvPr id="30722" name="Rectangle 2"/>
          <p:cNvSpPr>
            <a:spLocks noGrp="1" noRot="1" noChangeAspect="1" noChangeArrowheads="1" noTextEdit="1"/>
          </p:cNvSpPr>
          <p:nvPr>
            <p:ph type="sldImg"/>
          </p:nvPr>
        </p:nvSpPr>
        <p:spPr>
          <a:xfrm>
            <a:off x="1031875" y="684213"/>
            <a:ext cx="4800600" cy="3429000"/>
          </a:xfrm>
          <a:ln/>
        </p:spPr>
      </p:sp>
      <p:sp>
        <p:nvSpPr>
          <p:cNvPr id="30723" name="Rectangle 3"/>
          <p:cNvSpPr>
            <a:spLocks noGrp="1" noChangeArrowheads="1"/>
          </p:cNvSpPr>
          <p:nvPr>
            <p:ph type="body" idx="1"/>
          </p:nvPr>
        </p:nvSpPr>
        <p:spPr>
          <a:xfrm>
            <a:off x="686290" y="4343400"/>
            <a:ext cx="5485420" cy="4116266"/>
          </a:xfrm>
          <a:noFill/>
          <a:ln/>
        </p:spPr>
        <p:txBody>
          <a:bodyPr lIns="89545" tIns="44773" rIns="89545" bIns="44773"/>
          <a:lstStyle/>
          <a:p>
            <a:pPr eaLnBrk="1" hangingPunct="1"/>
            <a:endParaRPr lang="en-US"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72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73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76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77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79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80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82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83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85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86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88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91A27A91-D5F6-4B94-817C-1C794414A775}" type="slidenum">
              <a:rPr lang="en-US" smtClean="0">
                <a:solidFill>
                  <a:srgbClr val="000000"/>
                </a:solidFill>
              </a:rPr>
              <a:pPr/>
              <a:t>5</a:t>
            </a:fld>
            <a:endParaRPr lang="en-US" smtClean="0">
              <a:solidFill>
                <a:srgbClr val="000000"/>
              </a:solidFill>
            </a:endParaRPr>
          </a:p>
        </p:txBody>
      </p:sp>
      <p:sp>
        <p:nvSpPr>
          <p:cNvPr id="26626" name="Rectangle 2"/>
          <p:cNvSpPr>
            <a:spLocks noGrp="1" noRot="1" noChangeAspect="1" noChangeArrowheads="1" noTextEdit="1"/>
          </p:cNvSpPr>
          <p:nvPr>
            <p:ph type="sldImg"/>
          </p:nvPr>
        </p:nvSpPr>
        <p:spPr>
          <a:xfrm>
            <a:off x="1031875" y="684213"/>
            <a:ext cx="4800600" cy="3429000"/>
          </a:xfrm>
          <a:ln/>
        </p:spPr>
      </p:sp>
      <p:sp>
        <p:nvSpPr>
          <p:cNvPr id="26627" name="Rectangle 3"/>
          <p:cNvSpPr>
            <a:spLocks noGrp="1" noChangeArrowheads="1"/>
          </p:cNvSpPr>
          <p:nvPr>
            <p:ph type="body" idx="1"/>
          </p:nvPr>
        </p:nvSpPr>
        <p:spPr>
          <a:xfrm>
            <a:off x="686290" y="4343400"/>
            <a:ext cx="5485420" cy="4116266"/>
          </a:xfrm>
          <a:noFill/>
          <a:ln/>
        </p:spPr>
        <p:txBody>
          <a:bodyPr lIns="89533" tIns="44767" rIns="89533" bIns="44767"/>
          <a:lstStyle/>
          <a:p>
            <a:pPr eaLnBrk="1" hangingPunct="1"/>
            <a:endParaRPr lang="en-US" b="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89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91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92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CD8B03B-31F8-4A7D-8210-715A25B61D14}" type="slidenum">
              <a:rPr lang="en-US" smtClean="0">
                <a:solidFill>
                  <a:srgbClr val="000000"/>
                </a:solidFill>
              </a:rPr>
              <a:pPr/>
              <a:t>93</a:t>
            </a:fld>
            <a:endParaRPr lang="en-US" smtClean="0">
              <a:solidFill>
                <a:srgbClr val="000000"/>
              </a:solidFill>
            </a:endParaRPr>
          </a:p>
        </p:txBody>
      </p:sp>
      <p:sp>
        <p:nvSpPr>
          <p:cNvPr id="30722" name="Rectangle 2"/>
          <p:cNvSpPr>
            <a:spLocks noGrp="1" noRot="1" noChangeAspect="1" noChangeArrowheads="1" noTextEdit="1"/>
          </p:cNvSpPr>
          <p:nvPr>
            <p:ph type="sldImg"/>
          </p:nvPr>
        </p:nvSpPr>
        <p:spPr>
          <a:xfrm>
            <a:off x="1031875" y="684213"/>
            <a:ext cx="4800600" cy="3429000"/>
          </a:xfrm>
          <a:ln/>
        </p:spPr>
      </p:sp>
      <p:sp>
        <p:nvSpPr>
          <p:cNvPr id="30723" name="Rectangle 3"/>
          <p:cNvSpPr>
            <a:spLocks noGrp="1" noChangeArrowheads="1"/>
          </p:cNvSpPr>
          <p:nvPr>
            <p:ph type="body" idx="1"/>
          </p:nvPr>
        </p:nvSpPr>
        <p:spPr>
          <a:xfrm>
            <a:off x="686290" y="4343400"/>
            <a:ext cx="5485420" cy="4116266"/>
          </a:xfrm>
          <a:noFill/>
          <a:ln/>
        </p:spPr>
        <p:txBody>
          <a:bodyPr lIns="89545" tIns="44773" rIns="89545" bIns="44773"/>
          <a:lstStyle/>
          <a:p>
            <a:pPr eaLnBrk="1" hangingPunct="1"/>
            <a:endParaRPr lang="en-US" b="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CD8B03B-31F8-4A7D-8210-715A25B61D14}" type="slidenum">
              <a:rPr lang="en-US" smtClean="0">
                <a:solidFill>
                  <a:srgbClr val="000000"/>
                </a:solidFill>
              </a:rPr>
              <a:pPr/>
              <a:t>102</a:t>
            </a:fld>
            <a:endParaRPr lang="en-US" smtClean="0">
              <a:solidFill>
                <a:srgbClr val="000000"/>
              </a:solidFill>
            </a:endParaRPr>
          </a:p>
        </p:txBody>
      </p:sp>
      <p:sp>
        <p:nvSpPr>
          <p:cNvPr id="30722" name="Rectangle 2"/>
          <p:cNvSpPr>
            <a:spLocks noGrp="1" noRot="1" noChangeAspect="1" noChangeArrowheads="1" noTextEdit="1"/>
          </p:cNvSpPr>
          <p:nvPr>
            <p:ph type="sldImg"/>
          </p:nvPr>
        </p:nvSpPr>
        <p:spPr>
          <a:xfrm>
            <a:off x="1031875" y="684213"/>
            <a:ext cx="4800600" cy="3429000"/>
          </a:xfrm>
          <a:ln/>
        </p:spPr>
      </p:sp>
      <p:sp>
        <p:nvSpPr>
          <p:cNvPr id="30723" name="Rectangle 3"/>
          <p:cNvSpPr>
            <a:spLocks noGrp="1" noChangeArrowheads="1"/>
          </p:cNvSpPr>
          <p:nvPr>
            <p:ph type="body" idx="1"/>
          </p:nvPr>
        </p:nvSpPr>
        <p:spPr>
          <a:xfrm>
            <a:off x="686290" y="4343400"/>
            <a:ext cx="5485420" cy="4116266"/>
          </a:xfrm>
          <a:noFill/>
          <a:ln/>
        </p:spPr>
        <p:txBody>
          <a:bodyPr lIns="89545" tIns="44773" rIns="89545" bIns="44773"/>
          <a:lstStyle/>
          <a:p>
            <a:pPr eaLnBrk="1" hangingPunct="1"/>
            <a:endParaRPr lang="en-US" b="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104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106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108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111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114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115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CD8B03B-31F8-4A7D-8210-715A25B61D14}" type="slidenum">
              <a:rPr lang="en-US" smtClean="0">
                <a:solidFill>
                  <a:srgbClr val="000000"/>
                </a:solidFill>
              </a:rPr>
              <a:pPr/>
              <a:t>120</a:t>
            </a:fld>
            <a:endParaRPr lang="en-US" smtClean="0">
              <a:solidFill>
                <a:srgbClr val="000000"/>
              </a:solidFill>
            </a:endParaRPr>
          </a:p>
        </p:txBody>
      </p:sp>
      <p:sp>
        <p:nvSpPr>
          <p:cNvPr id="30722" name="Rectangle 2"/>
          <p:cNvSpPr>
            <a:spLocks noGrp="1" noRot="1" noChangeAspect="1" noChangeArrowheads="1" noTextEdit="1"/>
          </p:cNvSpPr>
          <p:nvPr>
            <p:ph type="sldImg"/>
          </p:nvPr>
        </p:nvSpPr>
        <p:spPr>
          <a:xfrm>
            <a:off x="1031875" y="684213"/>
            <a:ext cx="4800600" cy="3429000"/>
          </a:xfrm>
          <a:ln/>
        </p:spPr>
      </p:sp>
      <p:sp>
        <p:nvSpPr>
          <p:cNvPr id="30723" name="Rectangle 3"/>
          <p:cNvSpPr>
            <a:spLocks noGrp="1" noChangeArrowheads="1"/>
          </p:cNvSpPr>
          <p:nvPr>
            <p:ph type="body" idx="1"/>
          </p:nvPr>
        </p:nvSpPr>
        <p:spPr>
          <a:xfrm>
            <a:off x="686290" y="4343400"/>
            <a:ext cx="5485420" cy="4116266"/>
          </a:xfrm>
          <a:noFill/>
          <a:ln/>
        </p:spPr>
        <p:txBody>
          <a:bodyPr lIns="89545" tIns="44773" rIns="89545" bIns="44773"/>
          <a:lstStyle/>
          <a:p>
            <a:pPr eaLnBrk="1" hangingPunct="1"/>
            <a:endParaRPr lang="en-US" b="1"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129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134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82E14-7B1B-4F59-9598-260F9109086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38"/>
          <p:cNvSpPr>
            <a:spLocks noChangeArrowheads="1"/>
          </p:cNvSpPr>
          <p:nvPr userDrawn="1">
            <p:custDataLst>
              <p:tags r:id="rId1"/>
            </p:custDataLst>
          </p:nvPr>
        </p:nvSpPr>
        <p:spPr bwMode="gray">
          <a:xfrm>
            <a:off x="0" y="5060950"/>
            <a:ext cx="9601200" cy="1800225"/>
          </a:xfrm>
          <a:prstGeom prst="rect">
            <a:avLst/>
          </a:prstGeom>
          <a:solidFill>
            <a:srgbClr val="177B57"/>
          </a:solidFill>
          <a:ln w="9525" algn="ctr">
            <a:noFill/>
            <a:miter lim="800000"/>
            <a:headEnd/>
            <a:tailEnd/>
          </a:ln>
          <a:effectLst/>
        </p:spPr>
        <p:txBody>
          <a:bodyPr wrap="none" anchor="ctr"/>
          <a:lstStyle/>
          <a:p>
            <a:pPr>
              <a:defRPr/>
            </a:pPr>
            <a:endParaRPr lang="en-US"/>
          </a:p>
        </p:txBody>
      </p:sp>
      <p:pic>
        <p:nvPicPr>
          <p:cNvPr id="4" name="Picture 148" descr="BCG_Monogram_RGB"/>
          <p:cNvPicPr>
            <a:picLocks noChangeAspect="1" noChangeArrowheads="1"/>
          </p:cNvPicPr>
          <p:nvPr userDrawn="1"/>
        </p:nvPicPr>
        <p:blipFill>
          <a:blip r:embed="rId3" cstate="print"/>
          <a:srcRect/>
          <a:stretch>
            <a:fillRect/>
          </a:stretch>
        </p:blipFill>
        <p:spPr bwMode="auto">
          <a:xfrm>
            <a:off x="635000" y="644525"/>
            <a:ext cx="1619250" cy="673100"/>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7370064" y="658800"/>
            <a:ext cx="1618488" cy="667512"/>
          </a:xfrm>
        </p:spPr>
        <p:txBody>
          <a:bodyPr lIns="90000" tIns="90000" rIns="90000" bIns="90000" anchor="ctr"/>
          <a:lstStyle>
            <a:lvl1pPr algn="ctr">
              <a:defRPr sz="1400" b="0">
                <a:solidFill>
                  <a:srgbClr val="808080"/>
                </a:solidFill>
                <a:latin typeface="Arial" pitchFamily="34" charset="0"/>
                <a:cs typeface="Arial" pitchFamily="34" charset="0"/>
              </a:defRPr>
            </a:lvl1pPr>
            <a:lvl5pPr>
              <a:defRPr/>
            </a:lvl5pPr>
          </a:lstStyle>
          <a:p>
            <a:pPr lvl="0"/>
            <a:r>
              <a:rPr lang="en-US" smtClean="0"/>
              <a:t>Placeholder for client logo</a:t>
            </a:r>
            <a:endParaRPr lang="en-US" dirty="0"/>
          </a:p>
        </p:txBody>
      </p:sp>
      <p:pic>
        <p:nvPicPr>
          <p:cNvPr id="6" name="Picture 1"/>
          <p:cNvPicPr>
            <a:picLocks noChangeAspect="1" noChangeArrowheads="1"/>
          </p:cNvPicPr>
          <p:nvPr userDrawn="1"/>
        </p:nvPicPr>
        <p:blipFill>
          <a:blip r:embed="rId4" cstate="print"/>
          <a:srcRect/>
          <a:stretch>
            <a:fillRect/>
          </a:stretch>
        </p:blipFill>
        <p:spPr bwMode="auto">
          <a:xfrm>
            <a:off x="2698355" y="5819775"/>
            <a:ext cx="4241800" cy="258763"/>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200" y="1508760"/>
            <a:ext cx="8686800" cy="4617720"/>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200" y="1508760"/>
            <a:ext cx="8686800" cy="4617720"/>
          </a:xfrm>
        </p:spPr>
        <p:txBody>
          <a:bodyPr lIns="0" tIns="0" rIns="0" bIns="0"/>
          <a:lstStyle>
            <a:lvl1pPr marL="171450" indent="-171450">
              <a:spcBef>
                <a:spcPts val="384"/>
              </a:spcBef>
              <a:buClr>
                <a:schemeClr val="tx2"/>
              </a:buClr>
              <a:buFont typeface="Arial" pitchFamily="34" charset="0"/>
              <a:buChar char="•"/>
              <a:defRPr b="0"/>
            </a:lvl1pPr>
            <a:lvl2pPr marL="622800" indent="-216000">
              <a:buFont typeface="Arial" pitchFamily="34" charset="0"/>
              <a:buChar char="–"/>
              <a:defRPr/>
            </a:lvl2pPr>
            <a:lvl3pPr marL="10800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TextBox 3"/>
          <p:cNvSpPr txBox="1"/>
          <p:nvPr userDrawn="1"/>
        </p:nvSpPr>
        <p:spPr>
          <a:xfrm>
            <a:off x="443206" y="1508400"/>
            <a:ext cx="8721030" cy="4062651"/>
          </a:xfrm>
          <a:prstGeom prst="rect">
            <a:avLst/>
          </a:prstGeom>
          <a:noFill/>
        </p:spPr>
        <p:txBody>
          <a:bodyPr wrap="square" lIns="0" tIns="0" rIns="0" bIns="0" rtlCol="0" anchor="t">
            <a:spAutoFit/>
          </a:bodyPr>
          <a:lstStyle/>
          <a:p>
            <a:r>
              <a:rPr lang="en-US" sz="1200" smtClean="0"/>
              <a:t>The services and materials provided by The Boston Consulting Group (BCG) are subject to BCG's Standard Terms </a:t>
            </a:r>
            <a:br>
              <a:rPr lang="en-US" sz="1200" smtClean="0"/>
            </a:br>
            <a:r>
              <a:rPr lang="en-US" sz="1200" smtClean="0"/>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r>
              <a:rPr lang="en-US" sz="1200" smtClean="0"/>
              <a:t> </a:t>
            </a:r>
          </a:p>
          <a:p>
            <a:r>
              <a:rPr lang="en-US" sz="1200" smtClean="0"/>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r>
              <a:rPr lang="en-US" sz="1200" smtClean="0"/>
              <a:t> </a:t>
            </a:r>
          </a:p>
          <a:p>
            <a:r>
              <a:rPr lang="en-US" sz="1200" smtClean="0"/>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lang="en-US" sz="1200" dirty="0" smtClean="0"/>
          </a:p>
        </p:txBody>
      </p:sp>
      <p:sp>
        <p:nvSpPr>
          <p:cNvPr id="6" name="Line 115"/>
          <p:cNvSpPr>
            <a:spLocks noChangeShapeType="1"/>
          </p:cNvSpPr>
          <p:nvPr userDrawn="1"/>
        </p:nvSpPr>
        <p:spPr bwMode="auto">
          <a:xfrm flipH="1">
            <a:off x="0" y="1003300"/>
            <a:ext cx="9602788"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endParaRPr lang="en-US" noProof="0"/>
          </a:p>
        </p:txBody>
      </p:sp>
      <p:sp>
        <p:nvSpPr>
          <p:cNvPr id="11" name="TextBox 10"/>
          <p:cNvSpPr txBox="1"/>
          <p:nvPr userDrawn="1"/>
        </p:nvSpPr>
        <p:spPr>
          <a:xfrm>
            <a:off x="443206" y="529754"/>
            <a:ext cx="8717249" cy="463846"/>
          </a:xfrm>
          <a:prstGeom prst="rect">
            <a:avLst/>
          </a:prstGeom>
          <a:noFill/>
        </p:spPr>
        <p:txBody>
          <a:bodyPr wrap="square" lIns="0" tIns="46800" rIns="0" bIns="46800" rtlCol="0" anchor="b" anchorCtr="0">
            <a:spAutoFit/>
          </a:bodyPr>
          <a:lstStyle/>
          <a:p>
            <a:pPr algn="l"/>
            <a:r>
              <a:rPr lang="en-US" sz="2400" b="1" dirty="0" smtClean="0">
                <a:solidFill>
                  <a:schemeClr val="tx2"/>
                </a:solidFill>
                <a:latin typeface="Arial" pitchFamily="34" charset="0"/>
                <a:cs typeface="Arial" pitchFamily="34" charset="0"/>
              </a:rPr>
              <a:t>Disclaimer</a:t>
            </a:r>
          </a:p>
        </p:txBody>
      </p:sp>
      <p:sp>
        <p:nvSpPr>
          <p:cNvPr id="9" name="Rectangle 8"/>
          <p:cNvSpPr/>
          <p:nvPr userDrawn="1"/>
        </p:nvSpPr>
        <p:spPr bwMode="white">
          <a:xfrm>
            <a:off x="6377236" y="6630988"/>
            <a:ext cx="2105227" cy="182562"/>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1587" y="1588"/>
          <a:ext cx="1587" cy="1587"/>
        </p:xfrm>
        <a:graphic>
          <a:graphicData uri="http://schemas.openxmlformats.org/presentationml/2006/ole">
            <p:oleObj spid="_x0000_s1026" name="think-cell Slide" r:id="rId3" imgW="360" imgH="360" progId="TCLayout.ActiveDocument.1">
              <p:embed/>
            </p:oleObj>
          </a:graphicData>
        </a:graphic>
      </p:graphicFrame>
      <p:sp>
        <p:nvSpPr>
          <p:cNvPr id="7" name="Rectangle 6"/>
          <p:cNvSpPr/>
          <p:nvPr userDrawn="1"/>
        </p:nvSpPr>
        <p:spPr>
          <a:xfrm>
            <a:off x="0" y="0"/>
            <a:ext cx="9602788" cy="6858000"/>
          </a:xfrm>
          <a:prstGeom prst="rect">
            <a:avLst/>
          </a:prstGeom>
          <a:solidFill>
            <a:srgbClr val="177B57"/>
          </a:solidFill>
          <a:ln w="9525">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pic>
        <p:nvPicPr>
          <p:cNvPr id="3" name="Picture 6"/>
          <p:cNvPicPr>
            <a:picLocks noChangeAspect="1" noChangeArrowheads="1"/>
          </p:cNvPicPr>
          <p:nvPr userDrawn="1"/>
        </p:nvPicPr>
        <p:blipFill>
          <a:blip r:embed="rId4" cstate="print"/>
          <a:srcRect/>
          <a:stretch>
            <a:fillRect/>
          </a:stretch>
        </p:blipFill>
        <p:spPr bwMode="ltGray">
          <a:xfrm>
            <a:off x="1893094" y="1738313"/>
            <a:ext cx="5816600" cy="2947987"/>
          </a:xfrm>
          <a:prstGeom prst="rect">
            <a:avLst/>
          </a:prstGeom>
          <a:noFill/>
          <a:ln w="9525">
            <a:noFill/>
            <a:miter lim="800000"/>
            <a:headEnd/>
            <a:tailEnd/>
          </a:ln>
          <a:effectLst/>
        </p:spPr>
      </p:pic>
      <p:pic>
        <p:nvPicPr>
          <p:cNvPr id="4" name="Picture 3"/>
          <p:cNvPicPr>
            <a:picLocks noChangeAspect="1" noChangeArrowheads="1"/>
          </p:cNvPicPr>
          <p:nvPr userDrawn="1"/>
        </p:nvPicPr>
        <p:blipFill>
          <a:blip r:embed="rId5" cstate="print"/>
          <a:stretch>
            <a:fillRect/>
          </a:stretch>
        </p:blipFill>
        <p:spPr bwMode="black">
          <a:xfrm>
            <a:off x="4133390" y="2957695"/>
            <a:ext cx="2801250" cy="866250"/>
          </a:xfrm>
          <a:prstGeom prst="rect">
            <a:avLst/>
          </a:prstGeom>
          <a:noFill/>
          <a:ln>
            <a:noFill/>
          </a:ln>
        </p:spPr>
      </p:pic>
      <p:sp>
        <p:nvSpPr>
          <p:cNvPr id="5" name="TextBox 4"/>
          <p:cNvSpPr txBox="1"/>
          <p:nvPr userDrawn="1"/>
        </p:nvSpPr>
        <p:spPr>
          <a:xfrm>
            <a:off x="3929201" y="5078640"/>
            <a:ext cx="1744387" cy="581867"/>
          </a:xfrm>
          <a:prstGeom prst="rect">
            <a:avLst/>
          </a:prstGeom>
          <a:noFill/>
          <a:ln>
            <a:noFill/>
          </a:ln>
        </p:spPr>
        <p:txBody>
          <a:bodyPr wrap="none" tIns="90000" bIns="90000" rtlCol="0" anchor="t">
            <a:spAutoFit/>
          </a:bodyPr>
          <a:lstStyle/>
          <a:p>
            <a:pPr algn="ctr"/>
            <a:r>
              <a:rPr lang="en-US" sz="2600" smtClean="0">
                <a:solidFill>
                  <a:schemeClr val="bg1"/>
                </a:solidFill>
                <a:latin typeface="Arial" pitchFamily="34" charset="0"/>
                <a:cs typeface="Arial" pitchFamily="34" charset="0"/>
              </a:rPr>
              <a:t>Thank you</a:t>
            </a:r>
            <a:endParaRPr lang="en-US" sz="2600" dirty="0" smtClean="0">
              <a:solidFill>
                <a:schemeClr val="bg1"/>
              </a:solidFill>
              <a:latin typeface="Arial" pitchFamily="34" charset="0"/>
              <a:cs typeface="Arial" pitchFamily="34" charset="0"/>
            </a:endParaRPr>
          </a:p>
        </p:txBody>
      </p:sp>
      <p:sp>
        <p:nvSpPr>
          <p:cNvPr id="6" name="TextBox 5"/>
          <p:cNvSpPr txBox="1"/>
          <p:nvPr userDrawn="1"/>
        </p:nvSpPr>
        <p:spPr>
          <a:xfrm>
            <a:off x="3816189" y="6062515"/>
            <a:ext cx="1970411" cy="335646"/>
          </a:xfrm>
          <a:prstGeom prst="rect">
            <a:avLst/>
          </a:prstGeom>
          <a:noFill/>
          <a:ln>
            <a:noFill/>
          </a:ln>
        </p:spPr>
        <p:txBody>
          <a:bodyPr wrap="none" tIns="90000" bIns="90000" rtlCol="0" anchor="t">
            <a:spAutoFit/>
          </a:bodyPr>
          <a:lstStyle/>
          <a:p>
            <a:pPr algn="ctr"/>
            <a:r>
              <a:rPr lang="en-US" sz="1000" smtClean="0">
                <a:solidFill>
                  <a:schemeClr val="bg1"/>
                </a:solidFill>
                <a:latin typeface="Arial" pitchFamily="34" charset="0"/>
                <a:cs typeface="Arial" pitchFamily="34" charset="0"/>
              </a:rPr>
              <a:t>bcg.com | bcgperspectives.com</a:t>
            </a:r>
            <a:endParaRPr lang="en-US" sz="1000" dirty="0" smtClean="0">
              <a:solidFill>
                <a:schemeClr val="bg1"/>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nvGraphicFramePr>
        <p:xfrm>
          <a:off x="1587" y="1588"/>
          <a:ext cx="1587" cy="1587"/>
        </p:xfrm>
        <a:graphic>
          <a:graphicData uri="http://schemas.openxmlformats.org/presentationml/2006/ole">
            <p:oleObj spid="_x0000_s2050" name="think-cell Slide" r:id="rId11" imgW="360" imgH="360" progId="TCLayout.ActiveDocument.1">
              <p:embed/>
            </p:oleObj>
          </a:graphicData>
        </a:graphic>
      </p:graphicFrame>
      <p:sp>
        <p:nvSpPr>
          <p:cNvPr id="2" name="Title Placeholder 1"/>
          <p:cNvSpPr>
            <a:spLocks noGrp="1"/>
          </p:cNvSpPr>
          <p:nvPr>
            <p:ph type="title"/>
          </p:nvPr>
        </p:nvSpPr>
        <p:spPr>
          <a:xfrm>
            <a:off x="457200" y="162000"/>
            <a:ext cx="8690400" cy="83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08400"/>
            <a:ext cx="8690400" cy="46152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Line 78"/>
          <p:cNvSpPr>
            <a:spLocks noChangeShapeType="1"/>
          </p:cNvSpPr>
          <p:nvPr/>
        </p:nvSpPr>
        <p:spPr bwMode="auto">
          <a:xfrm flipH="1">
            <a:off x="0" y="1003300"/>
            <a:ext cx="9601200"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pPr>
              <a:defRPr/>
            </a:pPr>
            <a:endParaRPr lang="en-US"/>
          </a:p>
        </p:txBody>
      </p:sp>
      <p:sp>
        <p:nvSpPr>
          <p:cNvPr id="9" name="FooterSimple"/>
          <p:cNvSpPr/>
          <p:nvPr/>
        </p:nvSpPr>
        <p:spPr>
          <a:xfrm>
            <a:off x="457200" y="6699600"/>
            <a:ext cx="6444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smtClean="0">
                <a:solidFill>
                  <a:srgbClr val="808080"/>
                </a:solidFill>
              </a:rPr>
              <a:t>2014-12-17 - WSH Refugee Sanitation Phase I - Deliverable vf May 2015 updates.pptx</a:t>
            </a:r>
            <a:endParaRPr lang="en-US" sz="700" dirty="0">
              <a:solidFill>
                <a:srgbClr val="808080"/>
              </a:solidFill>
            </a:endParaRPr>
          </a:p>
        </p:txBody>
      </p:sp>
      <p:sp>
        <p:nvSpPr>
          <p:cNvPr id="10" name="TextBox 9"/>
          <p:cNvSpPr txBox="1"/>
          <p:nvPr/>
        </p:nvSpPr>
        <p:spPr>
          <a:xfrm>
            <a:off x="8941594" y="6675838"/>
            <a:ext cx="209606"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C6993-5875-43F1-AB5B-56FAFD3221C9}"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endParaRPr lang="en-US" sz="900" dirty="0" smtClean="0">
              <a:latin typeface="Arial"/>
            </a:endParaRPr>
          </a:p>
        </p:txBody>
      </p:sp>
      <p:sp>
        <p:nvSpPr>
          <p:cNvPr id="12" name="Warsaw"/>
          <p:cNvSpPr txBox="1">
            <a:spLocks noChangeArrowheads="1"/>
          </p:cNvSpPr>
          <p:nvPr>
            <p:custDataLst>
              <p:tags r:id="rId10"/>
            </p:custDataLst>
          </p:nvPr>
        </p:nvSpPr>
        <p:spPr bwMode="gray">
          <a:xfrm rot="-5400000">
            <a:off x="7176271" y="4256510"/>
            <a:ext cx="4559300" cy="198470"/>
          </a:xfrm>
          <a:prstGeom prst="rect">
            <a:avLst/>
          </a:prstGeom>
          <a:noFill/>
          <a:ln w="12700">
            <a:noFill/>
            <a:miter lim="800000"/>
            <a:headEnd/>
            <a:tailEnd/>
          </a:ln>
        </p:spPr>
        <p:txBody>
          <a:bodyPr anchor="b"/>
          <a:lstStyle/>
          <a:p>
            <a:pPr eaLnBrk="0" fontAlgn="base" hangingPunct="0">
              <a:spcBef>
                <a:spcPct val="0"/>
              </a:spcBef>
              <a:spcAft>
                <a:spcPct val="0"/>
              </a:spcAft>
            </a:pPr>
            <a:r>
              <a:rPr lang="en-US" sz="700" smtClean="0">
                <a:solidFill>
                  <a:srgbClr val="808080"/>
                </a:solidFill>
              </a:rPr>
              <a:t>Copyright © 2014 by The Boston Consulting Group, Inc. All rights reserved.</a:t>
            </a:r>
            <a:endParaRPr lang="en-US" sz="700">
              <a:solidFill>
                <a:srgbClr val="808080"/>
              </a:solidFill>
            </a:endParaRPr>
          </a:p>
        </p:txBody>
      </p:sp>
      <p:pic>
        <p:nvPicPr>
          <p:cNvPr id="13" name="Picture 6"/>
          <p:cNvPicPr>
            <a:picLocks noChangeArrowheads="1"/>
          </p:cNvPicPr>
          <p:nvPr/>
        </p:nvPicPr>
        <p:blipFill>
          <a:blip r:embed="rId12" cstate="print"/>
          <a:srcRect/>
          <a:stretch>
            <a:fillRect/>
          </a:stretch>
        </p:blipFill>
        <p:spPr bwMode="auto">
          <a:xfrm>
            <a:off x="3773110" y="6656658"/>
            <a:ext cx="2065500" cy="1275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4" r:id="rId4"/>
    <p:sldLayoutId id="2147483655" r:id="rId5"/>
    <p:sldLayoutId id="2147483659" r:id="rId6"/>
    <p:sldLayoutId id="2147483660" r:id="rId7"/>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png"/><Relationship Id="rId3" Type="http://schemas.openxmlformats.org/officeDocument/2006/relationships/oleObject" Target="../embeddings/oleObject5.bin"/><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68.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4.xml"/><Relationship Id="rId1" Type="http://schemas.openxmlformats.org/officeDocument/2006/relationships/vmlDrawing" Target="../drawings/vmlDrawing69.v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70.v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7.xml"/><Relationship Id="rId1" Type="http://schemas.openxmlformats.org/officeDocument/2006/relationships/vmlDrawing" Target="../drawings/vmlDrawing71.vml"/><Relationship Id="rId4" Type="http://schemas.openxmlformats.org/officeDocument/2006/relationships/oleObject" Target="../embeddings/oleObject90.bin"/></Relationships>
</file>

<file path=ppt/slides/_rels/slide105.xml.rels><?xml version="1.0" encoding="UTF-8" standalone="yes"?>
<Relationships xmlns="http://schemas.openxmlformats.org/package/2006/relationships"><Relationship Id="rId8" Type="http://schemas.openxmlformats.org/officeDocument/2006/relationships/tags" Target="../tags/tag574.xml"/><Relationship Id="rId13" Type="http://schemas.openxmlformats.org/officeDocument/2006/relationships/oleObject" Target="../embeddings/oleObject91.bin"/><Relationship Id="rId3" Type="http://schemas.openxmlformats.org/officeDocument/2006/relationships/tags" Target="../tags/tag569.xml"/><Relationship Id="rId7" Type="http://schemas.openxmlformats.org/officeDocument/2006/relationships/tags" Target="../tags/tag573.xml"/><Relationship Id="rId12" Type="http://schemas.openxmlformats.org/officeDocument/2006/relationships/notesSlide" Target="../notesSlides/notesSlide35.xml"/><Relationship Id="rId2" Type="http://schemas.openxmlformats.org/officeDocument/2006/relationships/tags" Target="../tags/tag568.xml"/><Relationship Id="rId1" Type="http://schemas.openxmlformats.org/officeDocument/2006/relationships/vmlDrawing" Target="../drawings/vmlDrawing72.vml"/><Relationship Id="rId6" Type="http://schemas.openxmlformats.org/officeDocument/2006/relationships/tags" Target="../tags/tag572.xml"/><Relationship Id="rId11" Type="http://schemas.openxmlformats.org/officeDocument/2006/relationships/slideLayout" Target="../slideLayouts/slideLayout4.xml"/><Relationship Id="rId5" Type="http://schemas.openxmlformats.org/officeDocument/2006/relationships/tags" Target="../tags/tag571.xml"/><Relationship Id="rId10" Type="http://schemas.openxmlformats.org/officeDocument/2006/relationships/tags" Target="../tags/tag576.xml"/><Relationship Id="rId4" Type="http://schemas.openxmlformats.org/officeDocument/2006/relationships/tags" Target="../tags/tag570.xml"/><Relationship Id="rId9" Type="http://schemas.openxmlformats.org/officeDocument/2006/relationships/tags" Target="../tags/tag575.xml"/><Relationship Id="rId14" Type="http://schemas.openxmlformats.org/officeDocument/2006/relationships/oleObject" Target="../embeddings/oleObject92.bin"/></Relationships>
</file>

<file path=ppt/slides/_rels/slide106.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oleObject" Target="../embeddings/oleObject93.bin"/><Relationship Id="rId7" Type="http://schemas.openxmlformats.org/officeDocument/2006/relationships/image" Target="../media/image183.png"/><Relationship Id="rId2" Type="http://schemas.openxmlformats.org/officeDocument/2006/relationships/slideLayout" Target="../slideLayouts/slideLayout4.xml"/><Relationship Id="rId1" Type="http://schemas.openxmlformats.org/officeDocument/2006/relationships/vmlDrawing" Target="../drawings/vmlDrawing73.vml"/><Relationship Id="rId6" Type="http://schemas.openxmlformats.org/officeDocument/2006/relationships/image" Target="../media/image182.png"/><Relationship Id="rId5" Type="http://schemas.openxmlformats.org/officeDocument/2006/relationships/hyperlink" Target="http://www.peepoople.com/information/faq/" TargetMode="External"/><Relationship Id="rId4" Type="http://schemas.openxmlformats.org/officeDocument/2006/relationships/hyperlink" Target="http://www.humanitarianinnovation.org/blog/GOAL/introducing-faecal-sludge-management-system" TargetMode="External"/><Relationship Id="rId9" Type="http://schemas.openxmlformats.org/officeDocument/2006/relationships/image" Target="../media/image185.jpeg"/></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tags" Target="../tags/tag578.xml"/><Relationship Id="rId7" Type="http://schemas.openxmlformats.org/officeDocument/2006/relationships/notesSlide" Target="../notesSlides/notesSlide36.xml"/><Relationship Id="rId2" Type="http://schemas.openxmlformats.org/officeDocument/2006/relationships/tags" Target="../tags/tag577.xml"/><Relationship Id="rId1" Type="http://schemas.openxmlformats.org/officeDocument/2006/relationships/vmlDrawing" Target="../drawings/vmlDrawing74.vml"/><Relationship Id="rId6" Type="http://schemas.openxmlformats.org/officeDocument/2006/relationships/slideLayout" Target="../slideLayouts/slideLayout4.xml"/><Relationship Id="rId5" Type="http://schemas.openxmlformats.org/officeDocument/2006/relationships/tags" Target="../tags/tag580.xml"/><Relationship Id="rId4" Type="http://schemas.openxmlformats.org/officeDocument/2006/relationships/tags" Target="../tags/tag579.xml"/><Relationship Id="rId9" Type="http://schemas.openxmlformats.org/officeDocument/2006/relationships/oleObject" Target="../embeddings/oleObject95.bin"/></Relationships>
</file>

<file path=ppt/slides/_rels/slide108.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oleObject" Target="../embeddings/oleObject96.bin"/><Relationship Id="rId7" Type="http://schemas.openxmlformats.org/officeDocument/2006/relationships/image" Target="../media/image187.jpeg"/><Relationship Id="rId2" Type="http://schemas.openxmlformats.org/officeDocument/2006/relationships/slideLayout" Target="../slideLayouts/slideLayout4.xml"/><Relationship Id="rId1" Type="http://schemas.openxmlformats.org/officeDocument/2006/relationships/vmlDrawing" Target="../drawings/vmlDrawing75.vml"/><Relationship Id="rId6" Type="http://schemas.openxmlformats.org/officeDocument/2006/relationships/hyperlink" Target="http://www.google.com/url?sa=i&amp;rct=j&amp;q=&amp;esrc=s&amp;source=images&amp;cd=&amp;cad=rja&amp;uact=8&amp;ved=0CAcQjRw&amp;url=http://learningtogive.org/teachers/refugees/&amp;ei=6Kl_VKChLoepNp_CgogH&amp;bvm=bv.80642063,d.eXY&amp;psig=AFQjCNGbuoieQ_YZFJ5T_qd3CUkZItg60Q&amp;ust=1417739059835804" TargetMode="External"/><Relationship Id="rId5" Type="http://schemas.openxmlformats.org/officeDocument/2006/relationships/hyperlink" Target="http://www.google.com/url?sa=i&amp;rct=j&amp;q=&amp;esrc=s&amp;source=images&amp;cd=&amp;cad=rja&amp;uact=8&amp;ved=0CAcQjRw&amp;url=http://logodatabases.com/unhcr-logo.html/horizontal_color_positive-pdf&amp;ei=uql_VLr7EsWcNqC3hJAJ&amp;bvm=bv.80642063,d.eXY&amp;psig=AFQjCNGbuoieQ_YZFJ5T_qd3CUkZItg60Q&amp;ust=1417739059835804" TargetMode="External"/><Relationship Id="rId4" Type="http://schemas.openxmlformats.org/officeDocument/2006/relationships/hyperlink" Target="http://www.humanitarianinnovation.org/blog/GOAL/introducing-faecal-sludge-management-system" TargetMode="External"/><Relationship Id="rId9" Type="http://schemas.openxmlformats.org/officeDocument/2006/relationships/image" Target="../media/image189.png"/></Relationships>
</file>

<file path=ppt/slides/_rels/slide109.xml.rels><?xml version="1.0" encoding="UTF-8" standalone="yes"?>
<Relationships xmlns="http://schemas.openxmlformats.org/package/2006/relationships"><Relationship Id="rId8" Type="http://schemas.openxmlformats.org/officeDocument/2006/relationships/tags" Target="../tags/tag587.xml"/><Relationship Id="rId13" Type="http://schemas.openxmlformats.org/officeDocument/2006/relationships/tags" Target="../tags/tag592.xml"/><Relationship Id="rId18" Type="http://schemas.openxmlformats.org/officeDocument/2006/relationships/tags" Target="../tags/tag597.xml"/><Relationship Id="rId26" Type="http://schemas.openxmlformats.org/officeDocument/2006/relationships/tags" Target="../tags/tag605.xml"/><Relationship Id="rId3" Type="http://schemas.openxmlformats.org/officeDocument/2006/relationships/tags" Target="../tags/tag582.xml"/><Relationship Id="rId21" Type="http://schemas.openxmlformats.org/officeDocument/2006/relationships/tags" Target="../tags/tag600.xml"/><Relationship Id="rId34" Type="http://schemas.openxmlformats.org/officeDocument/2006/relationships/oleObject" Target="../embeddings/oleObject98.bin"/><Relationship Id="rId7" Type="http://schemas.openxmlformats.org/officeDocument/2006/relationships/tags" Target="../tags/tag586.xml"/><Relationship Id="rId12" Type="http://schemas.openxmlformats.org/officeDocument/2006/relationships/tags" Target="../tags/tag591.xml"/><Relationship Id="rId17" Type="http://schemas.openxmlformats.org/officeDocument/2006/relationships/tags" Target="../tags/tag596.xml"/><Relationship Id="rId25" Type="http://schemas.openxmlformats.org/officeDocument/2006/relationships/tags" Target="../tags/tag604.xml"/><Relationship Id="rId33" Type="http://schemas.openxmlformats.org/officeDocument/2006/relationships/oleObject" Target="../embeddings/oleObject97.bin"/><Relationship Id="rId2" Type="http://schemas.openxmlformats.org/officeDocument/2006/relationships/tags" Target="../tags/tag581.xml"/><Relationship Id="rId16" Type="http://schemas.openxmlformats.org/officeDocument/2006/relationships/tags" Target="../tags/tag595.xml"/><Relationship Id="rId20" Type="http://schemas.openxmlformats.org/officeDocument/2006/relationships/tags" Target="../tags/tag599.xml"/><Relationship Id="rId29" Type="http://schemas.openxmlformats.org/officeDocument/2006/relationships/tags" Target="../tags/tag608.xml"/><Relationship Id="rId1" Type="http://schemas.openxmlformats.org/officeDocument/2006/relationships/vmlDrawing" Target="../drawings/vmlDrawing76.vml"/><Relationship Id="rId6" Type="http://schemas.openxmlformats.org/officeDocument/2006/relationships/tags" Target="../tags/tag585.xml"/><Relationship Id="rId11" Type="http://schemas.openxmlformats.org/officeDocument/2006/relationships/tags" Target="../tags/tag590.xml"/><Relationship Id="rId24" Type="http://schemas.openxmlformats.org/officeDocument/2006/relationships/tags" Target="../tags/tag603.xml"/><Relationship Id="rId32" Type="http://schemas.openxmlformats.org/officeDocument/2006/relationships/notesSlide" Target="../notesSlides/notesSlide37.xml"/><Relationship Id="rId5" Type="http://schemas.openxmlformats.org/officeDocument/2006/relationships/tags" Target="../tags/tag584.xml"/><Relationship Id="rId15" Type="http://schemas.openxmlformats.org/officeDocument/2006/relationships/tags" Target="../tags/tag594.xml"/><Relationship Id="rId23" Type="http://schemas.openxmlformats.org/officeDocument/2006/relationships/tags" Target="../tags/tag602.xml"/><Relationship Id="rId28" Type="http://schemas.openxmlformats.org/officeDocument/2006/relationships/tags" Target="../tags/tag607.xml"/><Relationship Id="rId10" Type="http://schemas.openxmlformats.org/officeDocument/2006/relationships/tags" Target="../tags/tag589.xml"/><Relationship Id="rId19" Type="http://schemas.openxmlformats.org/officeDocument/2006/relationships/tags" Target="../tags/tag598.xml"/><Relationship Id="rId31" Type="http://schemas.openxmlformats.org/officeDocument/2006/relationships/slideLayout" Target="../slideLayouts/slideLayout4.xml"/><Relationship Id="rId4" Type="http://schemas.openxmlformats.org/officeDocument/2006/relationships/tags" Target="../tags/tag583.xml"/><Relationship Id="rId9" Type="http://schemas.openxmlformats.org/officeDocument/2006/relationships/tags" Target="../tags/tag588.xml"/><Relationship Id="rId14" Type="http://schemas.openxmlformats.org/officeDocument/2006/relationships/tags" Target="../tags/tag593.xml"/><Relationship Id="rId22" Type="http://schemas.openxmlformats.org/officeDocument/2006/relationships/tags" Target="../tags/tag601.xml"/><Relationship Id="rId27" Type="http://schemas.openxmlformats.org/officeDocument/2006/relationships/tags" Target="../tags/tag606.xml"/><Relationship Id="rId30" Type="http://schemas.openxmlformats.org/officeDocument/2006/relationships/tags" Target="../tags/tag609.xml"/></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6.bin"/><Relationship Id="rId7" Type="http://schemas.openxmlformats.org/officeDocument/2006/relationships/image" Target="../media/image16.wmf"/><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image" Target="../media/image18.wmf"/><Relationship Id="rId5" Type="http://schemas.openxmlformats.org/officeDocument/2006/relationships/image" Target="../media/image14.wmf"/><Relationship Id="rId10" Type="http://schemas.openxmlformats.org/officeDocument/2006/relationships/image" Target="../media/image20.wmf"/><Relationship Id="rId4" Type="http://schemas.openxmlformats.org/officeDocument/2006/relationships/image" Target="../media/image13.wmf"/><Relationship Id="rId9" Type="http://schemas.openxmlformats.org/officeDocument/2006/relationships/image" Target="../media/image19.wmf"/></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4.xml"/><Relationship Id="rId1" Type="http://schemas.openxmlformats.org/officeDocument/2006/relationships/vmlDrawing" Target="../drawings/vmlDrawing77.v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image" Target="../media/image191.png"/><Relationship Id="rId5" Type="http://schemas.openxmlformats.org/officeDocument/2006/relationships/image" Target="../media/image77.png"/><Relationship Id="rId4" Type="http://schemas.openxmlformats.org/officeDocument/2006/relationships/image" Target="../media/image76.png"/></Relationships>
</file>

<file path=ppt/slides/_rels/slide112.xml.rels><?xml version="1.0" encoding="UTF-8" standalone="yes"?>
<Relationships xmlns="http://schemas.openxmlformats.org/package/2006/relationships"><Relationship Id="rId8" Type="http://schemas.openxmlformats.org/officeDocument/2006/relationships/tags" Target="../tags/tag616.xml"/><Relationship Id="rId13" Type="http://schemas.openxmlformats.org/officeDocument/2006/relationships/oleObject" Target="../embeddings/oleObject102.bin"/><Relationship Id="rId3" Type="http://schemas.openxmlformats.org/officeDocument/2006/relationships/tags" Target="../tags/tag611.xml"/><Relationship Id="rId7" Type="http://schemas.openxmlformats.org/officeDocument/2006/relationships/tags" Target="../tags/tag615.xml"/><Relationship Id="rId12" Type="http://schemas.openxmlformats.org/officeDocument/2006/relationships/oleObject" Target="../embeddings/oleObject101.bin"/><Relationship Id="rId2" Type="http://schemas.openxmlformats.org/officeDocument/2006/relationships/tags" Target="../tags/tag610.xml"/><Relationship Id="rId1" Type="http://schemas.openxmlformats.org/officeDocument/2006/relationships/vmlDrawing" Target="../drawings/vmlDrawing79.vml"/><Relationship Id="rId6" Type="http://schemas.openxmlformats.org/officeDocument/2006/relationships/tags" Target="../tags/tag614.xml"/><Relationship Id="rId11" Type="http://schemas.openxmlformats.org/officeDocument/2006/relationships/notesSlide" Target="../notesSlides/notesSlide38.xml"/><Relationship Id="rId5" Type="http://schemas.openxmlformats.org/officeDocument/2006/relationships/tags" Target="../tags/tag613.xml"/><Relationship Id="rId10" Type="http://schemas.openxmlformats.org/officeDocument/2006/relationships/slideLayout" Target="../slideLayouts/slideLayout4.xml"/><Relationship Id="rId4" Type="http://schemas.openxmlformats.org/officeDocument/2006/relationships/tags" Target="../tags/tag612.xml"/><Relationship Id="rId9" Type="http://schemas.openxmlformats.org/officeDocument/2006/relationships/tags" Target="../tags/tag617.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80.vml"/><Relationship Id="rId5" Type="http://schemas.openxmlformats.org/officeDocument/2006/relationships/image" Target="../media/image86.png"/><Relationship Id="rId4" Type="http://schemas.openxmlformats.org/officeDocument/2006/relationships/image" Target="../media/image184.jpeg"/></Relationships>
</file>

<file path=ppt/slides/_rels/slide114.xml.rels><?xml version="1.0" encoding="UTF-8" standalone="yes"?>
<Relationships xmlns="http://schemas.openxmlformats.org/package/2006/relationships"><Relationship Id="rId8" Type="http://schemas.openxmlformats.org/officeDocument/2006/relationships/tags" Target="../tags/tag624.xml"/><Relationship Id="rId13" Type="http://schemas.openxmlformats.org/officeDocument/2006/relationships/oleObject" Target="../embeddings/oleObject105.bin"/><Relationship Id="rId3" Type="http://schemas.openxmlformats.org/officeDocument/2006/relationships/tags" Target="../tags/tag619.xml"/><Relationship Id="rId7" Type="http://schemas.openxmlformats.org/officeDocument/2006/relationships/tags" Target="../tags/tag623.xml"/><Relationship Id="rId12" Type="http://schemas.openxmlformats.org/officeDocument/2006/relationships/oleObject" Target="../embeddings/oleObject104.bin"/><Relationship Id="rId2" Type="http://schemas.openxmlformats.org/officeDocument/2006/relationships/tags" Target="../tags/tag618.xml"/><Relationship Id="rId1" Type="http://schemas.openxmlformats.org/officeDocument/2006/relationships/vmlDrawing" Target="../drawings/vmlDrawing81.vml"/><Relationship Id="rId6" Type="http://schemas.openxmlformats.org/officeDocument/2006/relationships/tags" Target="../tags/tag622.xml"/><Relationship Id="rId11" Type="http://schemas.openxmlformats.org/officeDocument/2006/relationships/notesSlide" Target="../notesSlides/notesSlide39.xml"/><Relationship Id="rId5" Type="http://schemas.openxmlformats.org/officeDocument/2006/relationships/tags" Target="../tags/tag621.xml"/><Relationship Id="rId10" Type="http://schemas.openxmlformats.org/officeDocument/2006/relationships/slideLayout" Target="../slideLayouts/slideLayout4.xml"/><Relationship Id="rId4" Type="http://schemas.openxmlformats.org/officeDocument/2006/relationships/tags" Target="../tags/tag620.xml"/><Relationship Id="rId9" Type="http://schemas.openxmlformats.org/officeDocument/2006/relationships/tags" Target="../tags/tag625.xml"/></Relationships>
</file>

<file path=ppt/slides/_rels/slide11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27.xml"/><Relationship Id="rId7" Type="http://schemas.openxmlformats.org/officeDocument/2006/relationships/tags" Target="../tags/tag631.xml"/><Relationship Id="rId2" Type="http://schemas.openxmlformats.org/officeDocument/2006/relationships/tags" Target="../tags/tag626.xml"/><Relationship Id="rId1" Type="http://schemas.openxmlformats.org/officeDocument/2006/relationships/vmlDrawing" Target="../drawings/vmlDrawing82.vml"/><Relationship Id="rId6" Type="http://schemas.openxmlformats.org/officeDocument/2006/relationships/tags" Target="../tags/tag630.xml"/><Relationship Id="rId11" Type="http://schemas.openxmlformats.org/officeDocument/2006/relationships/oleObject" Target="../embeddings/oleObject107.bin"/><Relationship Id="rId5" Type="http://schemas.openxmlformats.org/officeDocument/2006/relationships/tags" Target="../tags/tag629.xml"/><Relationship Id="rId10" Type="http://schemas.openxmlformats.org/officeDocument/2006/relationships/oleObject" Target="../embeddings/oleObject106.bin"/><Relationship Id="rId4" Type="http://schemas.openxmlformats.org/officeDocument/2006/relationships/tags" Target="../tags/tag628.xml"/><Relationship Id="rId9" Type="http://schemas.openxmlformats.org/officeDocument/2006/relationships/notesSlide" Target="../notesSlides/notesSlide40.xml"/></Relationships>
</file>

<file path=ppt/slides/_rels/slide116.xml.rels><?xml version="1.0" encoding="UTF-8" standalone="yes"?>
<Relationships xmlns="http://schemas.openxmlformats.org/package/2006/relationships"><Relationship Id="rId8" Type="http://schemas.openxmlformats.org/officeDocument/2006/relationships/tags" Target="../tags/tag638.xml"/><Relationship Id="rId13" Type="http://schemas.openxmlformats.org/officeDocument/2006/relationships/oleObject" Target="../embeddings/oleObject109.bin"/><Relationship Id="rId3" Type="http://schemas.openxmlformats.org/officeDocument/2006/relationships/tags" Target="../tags/tag633.xml"/><Relationship Id="rId7" Type="http://schemas.openxmlformats.org/officeDocument/2006/relationships/tags" Target="../tags/tag637.xml"/><Relationship Id="rId12" Type="http://schemas.openxmlformats.org/officeDocument/2006/relationships/oleObject" Target="../embeddings/oleObject108.bin"/><Relationship Id="rId2" Type="http://schemas.openxmlformats.org/officeDocument/2006/relationships/tags" Target="../tags/tag632.xml"/><Relationship Id="rId1" Type="http://schemas.openxmlformats.org/officeDocument/2006/relationships/vmlDrawing" Target="../drawings/vmlDrawing83.vml"/><Relationship Id="rId6" Type="http://schemas.openxmlformats.org/officeDocument/2006/relationships/tags" Target="../tags/tag636.xml"/><Relationship Id="rId11" Type="http://schemas.openxmlformats.org/officeDocument/2006/relationships/notesSlide" Target="../notesSlides/notesSlide41.xml"/><Relationship Id="rId5" Type="http://schemas.openxmlformats.org/officeDocument/2006/relationships/tags" Target="../tags/tag635.xml"/><Relationship Id="rId10" Type="http://schemas.openxmlformats.org/officeDocument/2006/relationships/slideLayout" Target="../slideLayouts/slideLayout4.xml"/><Relationship Id="rId4" Type="http://schemas.openxmlformats.org/officeDocument/2006/relationships/tags" Target="../tags/tag634.xml"/><Relationship Id="rId9" Type="http://schemas.openxmlformats.org/officeDocument/2006/relationships/tags" Target="../tags/tag639.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4.xml"/><Relationship Id="rId1" Type="http://schemas.openxmlformats.org/officeDocument/2006/relationships/vmlDrawing" Target="../drawings/vmlDrawing84.vml"/><Relationship Id="rId6" Type="http://schemas.openxmlformats.org/officeDocument/2006/relationships/image" Target="../media/image196.jpeg"/><Relationship Id="rId5" Type="http://schemas.openxmlformats.org/officeDocument/2006/relationships/image" Target="../media/image72.gif"/><Relationship Id="rId4" Type="http://schemas.openxmlformats.org/officeDocument/2006/relationships/hyperlink" Target="http://teamsanivation.wix.com/teamsanivation" TargetMode="Externa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4.xml"/><Relationship Id="rId1" Type="http://schemas.openxmlformats.org/officeDocument/2006/relationships/vmlDrawing" Target="../drawings/vmlDrawing85.vml"/><Relationship Id="rId6" Type="http://schemas.openxmlformats.org/officeDocument/2006/relationships/image" Target="../media/image189.png"/><Relationship Id="rId5" Type="http://schemas.openxmlformats.org/officeDocument/2006/relationships/image" Target="../media/image80.gif"/><Relationship Id="rId4" Type="http://schemas.openxmlformats.org/officeDocument/2006/relationships/image" Target="../media/image160.jpeg"/></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8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87.v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88.vml"/><Relationship Id="rId5" Type="http://schemas.openxmlformats.org/officeDocument/2006/relationships/image" Target="../media/image198.wmf"/><Relationship Id="rId4" Type="http://schemas.openxmlformats.org/officeDocument/2006/relationships/image" Target="../media/image197.wmf"/></Relationships>
</file>

<file path=ppt/slides/_rels/slide123.xml.rels><?xml version="1.0" encoding="UTF-8" standalone="yes"?>
<Relationships xmlns="http://schemas.openxmlformats.org/package/2006/relationships"><Relationship Id="rId8" Type="http://schemas.openxmlformats.org/officeDocument/2006/relationships/tags" Target="../tags/tag646.xml"/><Relationship Id="rId13" Type="http://schemas.openxmlformats.org/officeDocument/2006/relationships/tags" Target="../tags/tag651.xml"/><Relationship Id="rId18" Type="http://schemas.openxmlformats.org/officeDocument/2006/relationships/tags" Target="../tags/tag656.xml"/><Relationship Id="rId26" Type="http://schemas.openxmlformats.org/officeDocument/2006/relationships/tags" Target="../tags/tag664.xml"/><Relationship Id="rId3" Type="http://schemas.openxmlformats.org/officeDocument/2006/relationships/tags" Target="../tags/tag641.xml"/><Relationship Id="rId21" Type="http://schemas.openxmlformats.org/officeDocument/2006/relationships/tags" Target="../tags/tag659.xml"/><Relationship Id="rId34" Type="http://schemas.openxmlformats.org/officeDocument/2006/relationships/oleObject" Target="../embeddings/oleObject115.bin"/><Relationship Id="rId7" Type="http://schemas.openxmlformats.org/officeDocument/2006/relationships/tags" Target="../tags/tag645.xml"/><Relationship Id="rId12" Type="http://schemas.openxmlformats.org/officeDocument/2006/relationships/tags" Target="../tags/tag650.xml"/><Relationship Id="rId17" Type="http://schemas.openxmlformats.org/officeDocument/2006/relationships/tags" Target="../tags/tag655.xml"/><Relationship Id="rId25" Type="http://schemas.openxmlformats.org/officeDocument/2006/relationships/tags" Target="../tags/tag663.xml"/><Relationship Id="rId33" Type="http://schemas.openxmlformats.org/officeDocument/2006/relationships/slideLayout" Target="../slideLayouts/slideLayout2.xml"/><Relationship Id="rId2" Type="http://schemas.openxmlformats.org/officeDocument/2006/relationships/tags" Target="../tags/tag640.xml"/><Relationship Id="rId16" Type="http://schemas.openxmlformats.org/officeDocument/2006/relationships/tags" Target="../tags/tag654.xml"/><Relationship Id="rId20" Type="http://schemas.openxmlformats.org/officeDocument/2006/relationships/tags" Target="../tags/tag658.xml"/><Relationship Id="rId29" Type="http://schemas.openxmlformats.org/officeDocument/2006/relationships/tags" Target="../tags/tag667.xml"/><Relationship Id="rId1" Type="http://schemas.openxmlformats.org/officeDocument/2006/relationships/vmlDrawing" Target="../drawings/vmlDrawing89.vml"/><Relationship Id="rId6" Type="http://schemas.openxmlformats.org/officeDocument/2006/relationships/tags" Target="../tags/tag644.xml"/><Relationship Id="rId11" Type="http://schemas.openxmlformats.org/officeDocument/2006/relationships/tags" Target="../tags/tag649.xml"/><Relationship Id="rId24" Type="http://schemas.openxmlformats.org/officeDocument/2006/relationships/tags" Target="../tags/tag662.xml"/><Relationship Id="rId32" Type="http://schemas.openxmlformats.org/officeDocument/2006/relationships/tags" Target="../tags/tag670.xml"/><Relationship Id="rId5" Type="http://schemas.openxmlformats.org/officeDocument/2006/relationships/tags" Target="../tags/tag643.xml"/><Relationship Id="rId15" Type="http://schemas.openxmlformats.org/officeDocument/2006/relationships/tags" Target="../tags/tag653.xml"/><Relationship Id="rId23" Type="http://schemas.openxmlformats.org/officeDocument/2006/relationships/tags" Target="../tags/tag661.xml"/><Relationship Id="rId28" Type="http://schemas.openxmlformats.org/officeDocument/2006/relationships/tags" Target="../tags/tag666.xml"/><Relationship Id="rId10" Type="http://schemas.openxmlformats.org/officeDocument/2006/relationships/tags" Target="../tags/tag648.xml"/><Relationship Id="rId19" Type="http://schemas.openxmlformats.org/officeDocument/2006/relationships/tags" Target="../tags/tag657.xml"/><Relationship Id="rId31" Type="http://schemas.openxmlformats.org/officeDocument/2006/relationships/tags" Target="../tags/tag669.xml"/><Relationship Id="rId4" Type="http://schemas.openxmlformats.org/officeDocument/2006/relationships/tags" Target="../tags/tag642.xml"/><Relationship Id="rId9" Type="http://schemas.openxmlformats.org/officeDocument/2006/relationships/tags" Target="../tags/tag647.xml"/><Relationship Id="rId14" Type="http://schemas.openxmlformats.org/officeDocument/2006/relationships/tags" Target="../tags/tag652.xml"/><Relationship Id="rId22" Type="http://schemas.openxmlformats.org/officeDocument/2006/relationships/tags" Target="../tags/tag660.xml"/><Relationship Id="rId27" Type="http://schemas.openxmlformats.org/officeDocument/2006/relationships/tags" Target="../tags/tag665.xml"/><Relationship Id="rId30" Type="http://schemas.openxmlformats.org/officeDocument/2006/relationships/tags" Target="../tags/tag668.xml"/><Relationship Id="rId35" Type="http://schemas.openxmlformats.org/officeDocument/2006/relationships/oleObject" Target="../embeddings/oleObject116.bin"/></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90.vml"/></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tags" Target="../tags/tag672.xml"/><Relationship Id="rId7" Type="http://schemas.openxmlformats.org/officeDocument/2006/relationships/slideLayout" Target="../slideLayouts/slideLayout2.xml"/><Relationship Id="rId2" Type="http://schemas.openxmlformats.org/officeDocument/2006/relationships/tags" Target="../tags/tag671.xml"/><Relationship Id="rId1" Type="http://schemas.openxmlformats.org/officeDocument/2006/relationships/vmlDrawing" Target="../drawings/vmlDrawing91.vml"/><Relationship Id="rId6" Type="http://schemas.openxmlformats.org/officeDocument/2006/relationships/tags" Target="../tags/tag675.xml"/><Relationship Id="rId5" Type="http://schemas.openxmlformats.org/officeDocument/2006/relationships/tags" Target="../tags/tag674.xml"/><Relationship Id="rId4" Type="http://schemas.openxmlformats.org/officeDocument/2006/relationships/tags" Target="../tags/tag673.xml"/><Relationship Id="rId9" Type="http://schemas.openxmlformats.org/officeDocument/2006/relationships/oleObject" Target="../embeddings/oleObject119.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92.v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93.v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94.vml"/></Relationships>
</file>

<file path=ppt/slides/_rels/slide129.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95.vml"/><Relationship Id="rId4" Type="http://schemas.openxmlformats.org/officeDocument/2006/relationships/oleObject" Target="../embeddings/oleObject123.bin"/></Relationships>
</file>

<file path=ppt/slides/_rels/slide131.xml.rels><?xml version="1.0" encoding="UTF-8" standalone="yes"?>
<Relationships xmlns="http://schemas.openxmlformats.org/package/2006/relationships"><Relationship Id="rId13" Type="http://schemas.openxmlformats.org/officeDocument/2006/relationships/tags" Target="../tags/tag687.xml"/><Relationship Id="rId18" Type="http://schemas.openxmlformats.org/officeDocument/2006/relationships/tags" Target="../tags/tag692.xml"/><Relationship Id="rId26" Type="http://schemas.openxmlformats.org/officeDocument/2006/relationships/tags" Target="../tags/tag700.xml"/><Relationship Id="rId39" Type="http://schemas.openxmlformats.org/officeDocument/2006/relationships/tags" Target="../tags/tag713.xml"/><Relationship Id="rId3" Type="http://schemas.openxmlformats.org/officeDocument/2006/relationships/tags" Target="../tags/tag677.xml"/><Relationship Id="rId21" Type="http://schemas.openxmlformats.org/officeDocument/2006/relationships/tags" Target="../tags/tag695.xml"/><Relationship Id="rId34" Type="http://schemas.openxmlformats.org/officeDocument/2006/relationships/tags" Target="../tags/tag708.xml"/><Relationship Id="rId42" Type="http://schemas.openxmlformats.org/officeDocument/2006/relationships/tags" Target="../tags/tag716.xml"/><Relationship Id="rId47" Type="http://schemas.openxmlformats.org/officeDocument/2006/relationships/tags" Target="../tags/tag721.xml"/><Relationship Id="rId50" Type="http://schemas.openxmlformats.org/officeDocument/2006/relationships/oleObject" Target="../embeddings/oleObject125.bin"/><Relationship Id="rId7" Type="http://schemas.openxmlformats.org/officeDocument/2006/relationships/tags" Target="../tags/tag681.xml"/><Relationship Id="rId12" Type="http://schemas.openxmlformats.org/officeDocument/2006/relationships/tags" Target="../tags/tag686.xml"/><Relationship Id="rId17" Type="http://schemas.openxmlformats.org/officeDocument/2006/relationships/tags" Target="../tags/tag691.xml"/><Relationship Id="rId25" Type="http://schemas.openxmlformats.org/officeDocument/2006/relationships/tags" Target="../tags/tag699.xml"/><Relationship Id="rId33" Type="http://schemas.openxmlformats.org/officeDocument/2006/relationships/tags" Target="../tags/tag707.xml"/><Relationship Id="rId38" Type="http://schemas.openxmlformats.org/officeDocument/2006/relationships/tags" Target="../tags/tag712.xml"/><Relationship Id="rId46" Type="http://schemas.openxmlformats.org/officeDocument/2006/relationships/tags" Target="../tags/tag720.xml"/><Relationship Id="rId2" Type="http://schemas.openxmlformats.org/officeDocument/2006/relationships/tags" Target="../tags/tag676.xml"/><Relationship Id="rId16" Type="http://schemas.openxmlformats.org/officeDocument/2006/relationships/tags" Target="../tags/tag690.xml"/><Relationship Id="rId20" Type="http://schemas.openxmlformats.org/officeDocument/2006/relationships/tags" Target="../tags/tag694.xml"/><Relationship Id="rId29" Type="http://schemas.openxmlformats.org/officeDocument/2006/relationships/tags" Target="../tags/tag703.xml"/><Relationship Id="rId41" Type="http://schemas.openxmlformats.org/officeDocument/2006/relationships/tags" Target="../tags/tag715.xml"/><Relationship Id="rId1" Type="http://schemas.openxmlformats.org/officeDocument/2006/relationships/vmlDrawing" Target="../drawings/vmlDrawing96.vml"/><Relationship Id="rId6" Type="http://schemas.openxmlformats.org/officeDocument/2006/relationships/tags" Target="../tags/tag680.xml"/><Relationship Id="rId11" Type="http://schemas.openxmlformats.org/officeDocument/2006/relationships/tags" Target="../tags/tag685.xml"/><Relationship Id="rId24" Type="http://schemas.openxmlformats.org/officeDocument/2006/relationships/tags" Target="../tags/tag698.xml"/><Relationship Id="rId32" Type="http://schemas.openxmlformats.org/officeDocument/2006/relationships/tags" Target="../tags/tag706.xml"/><Relationship Id="rId37" Type="http://schemas.openxmlformats.org/officeDocument/2006/relationships/tags" Target="../tags/tag711.xml"/><Relationship Id="rId40" Type="http://schemas.openxmlformats.org/officeDocument/2006/relationships/tags" Target="../tags/tag714.xml"/><Relationship Id="rId45" Type="http://schemas.openxmlformats.org/officeDocument/2006/relationships/tags" Target="../tags/tag719.xml"/><Relationship Id="rId5" Type="http://schemas.openxmlformats.org/officeDocument/2006/relationships/tags" Target="../tags/tag679.xml"/><Relationship Id="rId15" Type="http://schemas.openxmlformats.org/officeDocument/2006/relationships/tags" Target="../tags/tag689.xml"/><Relationship Id="rId23" Type="http://schemas.openxmlformats.org/officeDocument/2006/relationships/tags" Target="../tags/tag697.xml"/><Relationship Id="rId28" Type="http://schemas.openxmlformats.org/officeDocument/2006/relationships/tags" Target="../tags/tag702.xml"/><Relationship Id="rId36" Type="http://schemas.openxmlformats.org/officeDocument/2006/relationships/tags" Target="../tags/tag710.xml"/><Relationship Id="rId49" Type="http://schemas.openxmlformats.org/officeDocument/2006/relationships/oleObject" Target="../embeddings/oleObject124.bin"/><Relationship Id="rId10" Type="http://schemas.openxmlformats.org/officeDocument/2006/relationships/tags" Target="../tags/tag684.xml"/><Relationship Id="rId19" Type="http://schemas.openxmlformats.org/officeDocument/2006/relationships/tags" Target="../tags/tag693.xml"/><Relationship Id="rId31" Type="http://schemas.openxmlformats.org/officeDocument/2006/relationships/tags" Target="../tags/tag705.xml"/><Relationship Id="rId44" Type="http://schemas.openxmlformats.org/officeDocument/2006/relationships/tags" Target="../tags/tag718.xml"/><Relationship Id="rId4" Type="http://schemas.openxmlformats.org/officeDocument/2006/relationships/tags" Target="../tags/tag678.xml"/><Relationship Id="rId9" Type="http://schemas.openxmlformats.org/officeDocument/2006/relationships/tags" Target="../tags/tag683.xml"/><Relationship Id="rId14" Type="http://schemas.openxmlformats.org/officeDocument/2006/relationships/tags" Target="../tags/tag688.xml"/><Relationship Id="rId22" Type="http://schemas.openxmlformats.org/officeDocument/2006/relationships/tags" Target="../tags/tag696.xml"/><Relationship Id="rId27" Type="http://schemas.openxmlformats.org/officeDocument/2006/relationships/tags" Target="../tags/tag701.xml"/><Relationship Id="rId30" Type="http://schemas.openxmlformats.org/officeDocument/2006/relationships/tags" Target="../tags/tag704.xml"/><Relationship Id="rId35" Type="http://schemas.openxmlformats.org/officeDocument/2006/relationships/tags" Target="../tags/tag709.xml"/><Relationship Id="rId43" Type="http://schemas.openxmlformats.org/officeDocument/2006/relationships/tags" Target="../tags/tag717.xml"/><Relationship Id="rId48" Type="http://schemas.openxmlformats.org/officeDocument/2006/relationships/slideLayout" Target="../slideLayouts/slideLayout2.xml"/><Relationship Id="rId8" Type="http://schemas.openxmlformats.org/officeDocument/2006/relationships/tags" Target="../tags/tag68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4.bin"/><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6.vm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oleObject" Target="../embeddings/oleObject17.bin"/><Relationship Id="rId7"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61.xml"/><Relationship Id="rId7" Type="http://schemas.openxmlformats.org/officeDocument/2006/relationships/notesSlide" Target="../notesSlides/notesSlide8.xml"/><Relationship Id="rId2" Type="http://schemas.openxmlformats.org/officeDocument/2006/relationships/tags" Target="../tags/tag60.xml"/><Relationship Id="rId1" Type="http://schemas.openxmlformats.org/officeDocument/2006/relationships/vmlDrawing" Target="../drawings/vmlDrawing18.vml"/><Relationship Id="rId6" Type="http://schemas.openxmlformats.org/officeDocument/2006/relationships/slideLayout" Target="../slideLayouts/slideLayout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35.emf"/></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oleObject" Target="../embeddings/oleObject19.bin"/><Relationship Id="rId7" Type="http://schemas.openxmlformats.org/officeDocument/2006/relationships/image" Target="../media/image39.jpeg"/><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2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9.xml"/><Relationship Id="rId7" Type="http://schemas.openxmlformats.org/officeDocument/2006/relationships/image" Target="../media/image45.jpeg"/><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oleObject" Target="../embeddings/oleObject20.bin"/><Relationship Id="rId9"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hyperlink" Target="http://www.quazoo.com/q/Technology_readiness_level" TargetMode="Externa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6.emf"/><Relationship Id="rId5" Type="http://schemas.openxmlformats.org/officeDocument/2006/relationships/image" Target="../media/image65.gif"/><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notesSlide" Target="../notesSlides/notesSlide11.xml"/><Relationship Id="rId7" Type="http://schemas.openxmlformats.org/officeDocument/2006/relationships/image" Target="../media/image69.jpeg"/><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oleObject" Target="../embeddings/oleObject23.bin"/><Relationship Id="rId9"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18" Type="http://schemas.openxmlformats.org/officeDocument/2006/relationships/image" Target="../media/image79.png"/><Relationship Id="rId3" Type="http://schemas.openxmlformats.org/officeDocument/2006/relationships/notesSlide" Target="../notesSlides/notesSlide12.xml"/><Relationship Id="rId21" Type="http://schemas.openxmlformats.org/officeDocument/2006/relationships/image" Target="../media/image82.png"/><Relationship Id="rId7" Type="http://schemas.openxmlformats.org/officeDocument/2006/relationships/image" Target="../media/image69.jpeg"/><Relationship Id="rId12" Type="http://schemas.openxmlformats.org/officeDocument/2006/relationships/image" Target="../media/image74.png"/><Relationship Id="rId17" Type="http://schemas.openxmlformats.org/officeDocument/2006/relationships/image" Target="../media/image78.gif"/><Relationship Id="rId25" Type="http://schemas.openxmlformats.org/officeDocument/2006/relationships/image" Target="../media/image86.png"/><Relationship Id="rId2" Type="http://schemas.openxmlformats.org/officeDocument/2006/relationships/slideLayout" Target="../slideLayouts/slideLayout4.xml"/><Relationship Id="rId16" Type="http://schemas.openxmlformats.org/officeDocument/2006/relationships/hyperlink" Target="http://www.ecofys.com/en/" TargetMode="External"/><Relationship Id="rId20" Type="http://schemas.openxmlformats.org/officeDocument/2006/relationships/image" Target="../media/image81.jpeg"/><Relationship Id="rId1" Type="http://schemas.openxmlformats.org/officeDocument/2006/relationships/vmlDrawing" Target="../drawings/vmlDrawing24.vml"/><Relationship Id="rId6" Type="http://schemas.openxmlformats.org/officeDocument/2006/relationships/image" Target="../media/image68.jpeg"/><Relationship Id="rId11" Type="http://schemas.openxmlformats.org/officeDocument/2006/relationships/image" Target="../media/image73.jpeg"/><Relationship Id="rId24" Type="http://schemas.openxmlformats.org/officeDocument/2006/relationships/image" Target="../media/image85.jpe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4.jpeg"/><Relationship Id="rId10" Type="http://schemas.openxmlformats.org/officeDocument/2006/relationships/image" Target="../media/image72.gif"/><Relationship Id="rId19" Type="http://schemas.openxmlformats.org/officeDocument/2006/relationships/image" Target="../media/image80.gif"/><Relationship Id="rId4" Type="http://schemas.openxmlformats.org/officeDocument/2006/relationships/oleObject" Target="../embeddings/oleObject24.bin"/><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3.png"/></Relationships>
</file>

<file path=ppt/slides/_rels/slide3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13.xml"/><Relationship Id="rId7" Type="http://schemas.openxmlformats.org/officeDocument/2006/relationships/image" Target="../media/image89.jpeg"/><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notesSlide" Target="../notesSlides/notesSlide14.xml"/><Relationship Id="rId7" Type="http://schemas.openxmlformats.org/officeDocument/2006/relationships/image" Target="../media/image93.jpeg"/><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oleObject" Target="../embeddings/oleObject26.bin"/><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28.vml"/></Relationships>
</file>

<file path=ppt/slides/_rels/slide3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oleObject" Target="../embeddings/oleObject29.bin"/><Relationship Id="rId7" Type="http://schemas.openxmlformats.org/officeDocument/2006/relationships/image" Target="../media/image39.jpeg"/><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png"/><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tags" Target="../tags/tag44.xml"/><Relationship Id="rId54" Type="http://schemas.openxmlformats.org/officeDocument/2006/relationships/tags" Target="../tags/tag57.xml"/><Relationship Id="rId1" Type="http://schemas.openxmlformats.org/officeDocument/2006/relationships/vmlDrawing" Target="../drawings/vmlDrawing3.v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oleObject" Target="../embeddings/oleObject3.bin"/><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slideLayout" Target="../slideLayouts/slideLayout2.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8" Type="http://schemas.openxmlformats.org/officeDocument/2006/relationships/tags" Target="../tags/tag11.xml"/><Relationship Id="rId51" Type="http://schemas.openxmlformats.org/officeDocument/2006/relationships/tags" Target="../tags/tag54.xml"/><Relationship Id="rId3"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00.png"/><Relationship Id="rId4" Type="http://schemas.openxmlformats.org/officeDocument/2006/relationships/image" Target="../media/image9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image" Target="../media/image110.png"/><Relationship Id="rId21" Type="http://schemas.openxmlformats.org/officeDocument/2006/relationships/tags" Target="../tags/tag83.xml"/><Relationship Id="rId34" Type="http://schemas.openxmlformats.org/officeDocument/2006/relationships/image" Target="../media/image105.png"/><Relationship Id="rId42" Type="http://schemas.openxmlformats.org/officeDocument/2006/relationships/image" Target="../media/image113.png"/><Relationship Id="rId47" Type="http://schemas.openxmlformats.org/officeDocument/2006/relationships/image" Target="../media/image118.png"/><Relationship Id="rId50" Type="http://schemas.openxmlformats.org/officeDocument/2006/relationships/image" Target="../media/image121.png"/><Relationship Id="rId55" Type="http://schemas.openxmlformats.org/officeDocument/2006/relationships/image" Target="../media/image126.png"/><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image" Target="../media/image104.png"/><Relationship Id="rId38" Type="http://schemas.openxmlformats.org/officeDocument/2006/relationships/image" Target="../media/image109.png"/><Relationship Id="rId46" Type="http://schemas.openxmlformats.org/officeDocument/2006/relationships/image" Target="../media/image117.png"/><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slideLayout" Target="../slideLayouts/slideLayout2.xml"/><Relationship Id="rId41" Type="http://schemas.openxmlformats.org/officeDocument/2006/relationships/image" Target="../media/image112.png"/><Relationship Id="rId54" Type="http://schemas.openxmlformats.org/officeDocument/2006/relationships/image" Target="../media/image125.png"/><Relationship Id="rId1" Type="http://schemas.openxmlformats.org/officeDocument/2006/relationships/vmlDrawing" Target="../drawings/vmlDrawing31.v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image" Target="../media/image103.png"/><Relationship Id="rId37" Type="http://schemas.openxmlformats.org/officeDocument/2006/relationships/image" Target="../media/image108.png"/><Relationship Id="rId40" Type="http://schemas.openxmlformats.org/officeDocument/2006/relationships/image" Target="../media/image111.png"/><Relationship Id="rId45" Type="http://schemas.openxmlformats.org/officeDocument/2006/relationships/image" Target="../media/image116.png"/><Relationship Id="rId53" Type="http://schemas.openxmlformats.org/officeDocument/2006/relationships/image" Target="../media/image124.png"/><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image" Target="../media/image107.png"/><Relationship Id="rId49" Type="http://schemas.openxmlformats.org/officeDocument/2006/relationships/image" Target="../media/image120.png"/><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oleObject" Target="../embeddings/oleObject32.bin"/><Relationship Id="rId44" Type="http://schemas.openxmlformats.org/officeDocument/2006/relationships/image" Target="../media/image115.png"/><Relationship Id="rId52" Type="http://schemas.openxmlformats.org/officeDocument/2006/relationships/image" Target="../media/image123.pn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oleObject" Target="../embeddings/oleObject31.bin"/><Relationship Id="rId35" Type="http://schemas.openxmlformats.org/officeDocument/2006/relationships/image" Target="../media/image106.png"/><Relationship Id="rId43" Type="http://schemas.openxmlformats.org/officeDocument/2006/relationships/image" Target="../media/image114.png"/><Relationship Id="rId48" Type="http://schemas.openxmlformats.org/officeDocument/2006/relationships/image" Target="../media/image119.png"/><Relationship Id="rId56" Type="http://schemas.openxmlformats.org/officeDocument/2006/relationships/image" Target="../media/image127.jpeg"/><Relationship Id="rId8" Type="http://schemas.openxmlformats.org/officeDocument/2006/relationships/tags" Target="../tags/tag70.xml"/><Relationship Id="rId51" Type="http://schemas.openxmlformats.org/officeDocument/2006/relationships/image" Target="../media/image122.png"/><Relationship Id="rId3" Type="http://schemas.openxmlformats.org/officeDocument/2006/relationships/tags" Target="../tags/tag6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32.vml"/></Relationships>
</file>

<file path=ppt/slides/_rels/slide44.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image" Target="../media/image72.gif"/><Relationship Id="rId3" Type="http://schemas.openxmlformats.org/officeDocument/2006/relationships/image" Target="../media/image97.gif"/><Relationship Id="rId7" Type="http://schemas.openxmlformats.org/officeDocument/2006/relationships/image" Target="../media/image96.png"/><Relationship Id="rId12" Type="http://schemas.openxmlformats.org/officeDocument/2006/relationships/image" Target="../media/image77.png"/><Relationship Id="rId2" Type="http://schemas.openxmlformats.org/officeDocument/2006/relationships/image" Target="../media/image128.jpeg"/><Relationship Id="rId1" Type="http://schemas.openxmlformats.org/officeDocument/2006/relationships/slideLayout" Target="../slideLayouts/slideLayout3.xml"/><Relationship Id="rId6" Type="http://schemas.openxmlformats.org/officeDocument/2006/relationships/image" Target="../media/image98.png"/><Relationship Id="rId11" Type="http://schemas.openxmlformats.org/officeDocument/2006/relationships/image" Target="../media/image76.png"/><Relationship Id="rId5" Type="http://schemas.openxmlformats.org/officeDocument/2006/relationships/image" Target="../media/image129.png"/><Relationship Id="rId10" Type="http://schemas.openxmlformats.org/officeDocument/2006/relationships/image" Target="../media/image132.png"/><Relationship Id="rId4" Type="http://schemas.openxmlformats.org/officeDocument/2006/relationships/image" Target="../media/image99.jpeg"/><Relationship Id="rId9" Type="http://schemas.openxmlformats.org/officeDocument/2006/relationships/image" Target="../media/image1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98.png"/><Relationship Id="rId3" Type="http://schemas.openxmlformats.org/officeDocument/2006/relationships/oleObject" Target="../embeddings/oleObject34.bin"/><Relationship Id="rId7" Type="http://schemas.openxmlformats.org/officeDocument/2006/relationships/image" Target="../media/image134.emf"/><Relationship Id="rId12" Type="http://schemas.openxmlformats.org/officeDocument/2006/relationships/image" Target="../media/image99.jpeg"/><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33.emf"/><Relationship Id="rId11" Type="http://schemas.openxmlformats.org/officeDocument/2006/relationships/image" Target="../media/image97.gif"/><Relationship Id="rId5" Type="http://schemas.openxmlformats.org/officeDocument/2006/relationships/image" Target="../media/image130.emf"/><Relationship Id="rId15" Type="http://schemas.openxmlformats.org/officeDocument/2006/relationships/image" Target="../media/image129.png"/><Relationship Id="rId10" Type="http://schemas.openxmlformats.org/officeDocument/2006/relationships/image" Target="../media/image131.jpeg"/><Relationship Id="rId4" Type="http://schemas.openxmlformats.org/officeDocument/2006/relationships/image" Target="../media/image96.png"/><Relationship Id="rId9" Type="http://schemas.openxmlformats.org/officeDocument/2006/relationships/image" Target="../media/image132.png"/><Relationship Id="rId14" Type="http://schemas.openxmlformats.org/officeDocument/2006/relationships/image" Target="../media/image128.jpeg"/></Relationships>
</file>

<file path=ppt/slides/_rels/slide4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98.png"/><Relationship Id="rId3" Type="http://schemas.openxmlformats.org/officeDocument/2006/relationships/oleObject" Target="../embeddings/oleObject35.bin"/><Relationship Id="rId7" Type="http://schemas.openxmlformats.org/officeDocument/2006/relationships/image" Target="../media/image134.emf"/><Relationship Id="rId12" Type="http://schemas.openxmlformats.org/officeDocument/2006/relationships/image" Target="../media/image99.jpeg"/><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33.emf"/><Relationship Id="rId11" Type="http://schemas.openxmlformats.org/officeDocument/2006/relationships/image" Target="../media/image97.gif"/><Relationship Id="rId5" Type="http://schemas.openxmlformats.org/officeDocument/2006/relationships/image" Target="../media/image130.emf"/><Relationship Id="rId15" Type="http://schemas.openxmlformats.org/officeDocument/2006/relationships/image" Target="../media/image129.png"/><Relationship Id="rId10" Type="http://schemas.openxmlformats.org/officeDocument/2006/relationships/image" Target="../media/image131.jpeg"/><Relationship Id="rId4" Type="http://schemas.openxmlformats.org/officeDocument/2006/relationships/image" Target="../media/image96.png"/><Relationship Id="rId9" Type="http://schemas.openxmlformats.org/officeDocument/2006/relationships/image" Target="../media/image132.png"/><Relationship Id="rId14" Type="http://schemas.openxmlformats.org/officeDocument/2006/relationships/image" Target="../media/image1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38.emf"/><Relationship Id="rId13" Type="http://schemas.openxmlformats.org/officeDocument/2006/relationships/image" Target="../media/image129.png"/><Relationship Id="rId3" Type="http://schemas.openxmlformats.org/officeDocument/2006/relationships/oleObject" Target="../embeddings/oleObject36.bin"/><Relationship Id="rId7" Type="http://schemas.openxmlformats.org/officeDocument/2006/relationships/image" Target="../media/image77.png"/><Relationship Id="rId12"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37.emf"/><Relationship Id="rId11" Type="http://schemas.openxmlformats.org/officeDocument/2006/relationships/image" Target="../media/image132.png"/><Relationship Id="rId5" Type="http://schemas.openxmlformats.org/officeDocument/2006/relationships/image" Target="../media/image136.emf"/><Relationship Id="rId10" Type="http://schemas.openxmlformats.org/officeDocument/2006/relationships/image" Target="../media/image97.gif"/><Relationship Id="rId4" Type="http://schemas.openxmlformats.org/officeDocument/2006/relationships/image" Target="../media/image135.emf"/><Relationship Id="rId9" Type="http://schemas.openxmlformats.org/officeDocument/2006/relationships/image" Target="../media/image96.png"/><Relationship Id="rId14" Type="http://schemas.openxmlformats.org/officeDocument/2006/relationships/image" Target="../media/image12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5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notesSlide" Target="../notesSlides/notesSlide16.xml"/><Relationship Id="rId7"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39.emf"/><Relationship Id="rId11" Type="http://schemas.openxmlformats.org/officeDocument/2006/relationships/image" Target="../media/image97.gif"/><Relationship Id="rId5" Type="http://schemas.openxmlformats.org/officeDocument/2006/relationships/image" Target="../media/image72.gif"/><Relationship Id="rId10" Type="http://schemas.openxmlformats.org/officeDocument/2006/relationships/image" Target="../media/image99.jpeg"/><Relationship Id="rId4" Type="http://schemas.openxmlformats.org/officeDocument/2006/relationships/oleObject" Target="../embeddings/oleObject38.bin"/><Relationship Id="rId9" Type="http://schemas.openxmlformats.org/officeDocument/2006/relationships/image" Target="../media/image14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99.jpe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97.gif"/><Relationship Id="rId5" Type="http://schemas.openxmlformats.org/officeDocument/2006/relationships/image" Target="../media/image96.png"/><Relationship Id="rId4" Type="http://schemas.openxmlformats.org/officeDocument/2006/relationships/image" Target="../media/image14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tags" Target="../tags/tag115.xml"/><Relationship Id="rId39" Type="http://schemas.openxmlformats.org/officeDocument/2006/relationships/tags" Target="../tags/tag128.xml"/><Relationship Id="rId3" Type="http://schemas.openxmlformats.org/officeDocument/2006/relationships/tags" Target="../tags/tag92.xml"/><Relationship Id="rId21" Type="http://schemas.openxmlformats.org/officeDocument/2006/relationships/tags" Target="../tags/tag110.xml"/><Relationship Id="rId34" Type="http://schemas.openxmlformats.org/officeDocument/2006/relationships/tags" Target="../tags/tag123.xml"/><Relationship Id="rId42" Type="http://schemas.openxmlformats.org/officeDocument/2006/relationships/image" Target="../media/image99.jpeg"/><Relationship Id="rId47" Type="http://schemas.openxmlformats.org/officeDocument/2006/relationships/image" Target="../media/image90.jpeg"/><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tags" Target="../tags/tag114.xml"/><Relationship Id="rId33" Type="http://schemas.openxmlformats.org/officeDocument/2006/relationships/tags" Target="../tags/tag122.xml"/><Relationship Id="rId38" Type="http://schemas.openxmlformats.org/officeDocument/2006/relationships/tags" Target="../tags/tag127.xml"/><Relationship Id="rId46" Type="http://schemas.openxmlformats.org/officeDocument/2006/relationships/image" Target="../media/image89.jpeg"/><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29" Type="http://schemas.openxmlformats.org/officeDocument/2006/relationships/tags" Target="../tags/tag118.xml"/><Relationship Id="rId41" Type="http://schemas.openxmlformats.org/officeDocument/2006/relationships/oleObject" Target="../embeddings/oleObject40.bin"/><Relationship Id="rId1" Type="http://schemas.openxmlformats.org/officeDocument/2006/relationships/vmlDrawing" Target="../drawings/vmlDrawing39.v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tags" Target="../tags/tag113.xml"/><Relationship Id="rId32" Type="http://schemas.openxmlformats.org/officeDocument/2006/relationships/tags" Target="../tags/tag121.xml"/><Relationship Id="rId37" Type="http://schemas.openxmlformats.org/officeDocument/2006/relationships/tags" Target="../tags/tag126.xml"/><Relationship Id="rId40" Type="http://schemas.openxmlformats.org/officeDocument/2006/relationships/slideLayout" Target="../slideLayouts/slideLayout2.xml"/><Relationship Id="rId45" Type="http://schemas.openxmlformats.org/officeDocument/2006/relationships/image" Target="../media/image88.jpeg"/><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tags" Target="../tags/tag117.xml"/><Relationship Id="rId36" Type="http://schemas.openxmlformats.org/officeDocument/2006/relationships/tags" Target="../tags/tag125.xml"/><Relationship Id="rId10" Type="http://schemas.openxmlformats.org/officeDocument/2006/relationships/tags" Target="../tags/tag99.xml"/><Relationship Id="rId19" Type="http://schemas.openxmlformats.org/officeDocument/2006/relationships/tags" Target="../tags/tag108.xml"/><Relationship Id="rId31" Type="http://schemas.openxmlformats.org/officeDocument/2006/relationships/tags" Target="../tags/tag120.xml"/><Relationship Id="rId44" Type="http://schemas.openxmlformats.org/officeDocument/2006/relationships/image" Target="../media/image87.png"/><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tags" Target="../tags/tag116.xml"/><Relationship Id="rId30" Type="http://schemas.openxmlformats.org/officeDocument/2006/relationships/tags" Target="../tags/tag119.xml"/><Relationship Id="rId35" Type="http://schemas.openxmlformats.org/officeDocument/2006/relationships/tags" Target="../tags/tag124.xml"/><Relationship Id="rId43" Type="http://schemas.openxmlformats.org/officeDocument/2006/relationships/image" Target="../media/image100.png"/><Relationship Id="rId48" Type="http://schemas.openxmlformats.org/officeDocument/2006/relationships/image" Target="../media/image144.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vmlDrawing" Target="../drawings/vmlDrawing40.vml"/><Relationship Id="rId6" Type="http://schemas.openxmlformats.org/officeDocument/2006/relationships/image" Target="../media/image32.jpeg"/><Relationship Id="rId5" Type="http://schemas.openxmlformats.org/officeDocument/2006/relationships/image" Target="../media/image33.jpe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vmlDrawing" Target="../drawings/vmlDrawing41.vml"/></Relationships>
</file>

<file path=ppt/slides/_rels/slide59.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3" Type="http://schemas.openxmlformats.org/officeDocument/2006/relationships/tags" Target="../tags/tag130.xml"/><Relationship Id="rId21" Type="http://schemas.openxmlformats.org/officeDocument/2006/relationships/oleObject" Target="../embeddings/oleObject43.bin"/><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oleObject" Target="../embeddings/oleObject45.bin"/><Relationship Id="rId10" Type="http://schemas.openxmlformats.org/officeDocument/2006/relationships/tags" Target="../tags/tag137.xml"/><Relationship Id="rId19" Type="http://schemas.openxmlformats.org/officeDocument/2006/relationships/tags" Target="../tags/tag146.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oleObject" Target="../embeddings/oleObject4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6" Type="http://schemas.openxmlformats.org/officeDocument/2006/relationships/tags" Target="../tags/tag171.xml"/><Relationship Id="rId21" Type="http://schemas.openxmlformats.org/officeDocument/2006/relationships/tags" Target="../tags/tag166.xml"/><Relationship Id="rId42" Type="http://schemas.openxmlformats.org/officeDocument/2006/relationships/tags" Target="../tags/tag187.xml"/><Relationship Id="rId47" Type="http://schemas.openxmlformats.org/officeDocument/2006/relationships/tags" Target="../tags/tag192.xml"/><Relationship Id="rId63" Type="http://schemas.openxmlformats.org/officeDocument/2006/relationships/tags" Target="../tags/tag208.xml"/><Relationship Id="rId68" Type="http://schemas.openxmlformats.org/officeDocument/2006/relationships/tags" Target="../tags/tag213.xml"/><Relationship Id="rId84" Type="http://schemas.openxmlformats.org/officeDocument/2006/relationships/tags" Target="../tags/tag229.xml"/><Relationship Id="rId89" Type="http://schemas.openxmlformats.org/officeDocument/2006/relationships/tags" Target="../tags/tag234.xml"/><Relationship Id="rId112" Type="http://schemas.openxmlformats.org/officeDocument/2006/relationships/oleObject" Target="../embeddings/oleObject47.bin"/><Relationship Id="rId2" Type="http://schemas.openxmlformats.org/officeDocument/2006/relationships/tags" Target="../tags/tag147.xml"/><Relationship Id="rId16" Type="http://schemas.openxmlformats.org/officeDocument/2006/relationships/tags" Target="../tags/tag161.xml"/><Relationship Id="rId29" Type="http://schemas.openxmlformats.org/officeDocument/2006/relationships/tags" Target="../tags/tag174.xml"/><Relationship Id="rId107" Type="http://schemas.openxmlformats.org/officeDocument/2006/relationships/tags" Target="../tags/tag252.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tags" Target="../tags/tag177.xml"/><Relationship Id="rId37" Type="http://schemas.openxmlformats.org/officeDocument/2006/relationships/tags" Target="../tags/tag182.xml"/><Relationship Id="rId40" Type="http://schemas.openxmlformats.org/officeDocument/2006/relationships/tags" Target="../tags/tag185.xml"/><Relationship Id="rId45" Type="http://schemas.openxmlformats.org/officeDocument/2006/relationships/tags" Target="../tags/tag190.xml"/><Relationship Id="rId53" Type="http://schemas.openxmlformats.org/officeDocument/2006/relationships/tags" Target="../tags/tag198.xml"/><Relationship Id="rId58" Type="http://schemas.openxmlformats.org/officeDocument/2006/relationships/tags" Target="../tags/tag203.xml"/><Relationship Id="rId66" Type="http://schemas.openxmlformats.org/officeDocument/2006/relationships/tags" Target="../tags/tag211.xml"/><Relationship Id="rId74" Type="http://schemas.openxmlformats.org/officeDocument/2006/relationships/tags" Target="../tags/tag219.xml"/><Relationship Id="rId79" Type="http://schemas.openxmlformats.org/officeDocument/2006/relationships/tags" Target="../tags/tag224.xml"/><Relationship Id="rId87" Type="http://schemas.openxmlformats.org/officeDocument/2006/relationships/tags" Target="../tags/tag232.xml"/><Relationship Id="rId102" Type="http://schemas.openxmlformats.org/officeDocument/2006/relationships/tags" Target="../tags/tag247.xml"/><Relationship Id="rId110" Type="http://schemas.openxmlformats.org/officeDocument/2006/relationships/slideLayout" Target="../slideLayouts/slideLayout2.xml"/><Relationship Id="rId5" Type="http://schemas.openxmlformats.org/officeDocument/2006/relationships/tags" Target="../tags/tag150.xml"/><Relationship Id="rId61" Type="http://schemas.openxmlformats.org/officeDocument/2006/relationships/tags" Target="../tags/tag206.xml"/><Relationship Id="rId82" Type="http://schemas.openxmlformats.org/officeDocument/2006/relationships/tags" Target="../tags/tag227.xml"/><Relationship Id="rId90" Type="http://schemas.openxmlformats.org/officeDocument/2006/relationships/tags" Target="../tags/tag235.xml"/><Relationship Id="rId95" Type="http://schemas.openxmlformats.org/officeDocument/2006/relationships/tags" Target="../tags/tag240.xml"/><Relationship Id="rId19" Type="http://schemas.openxmlformats.org/officeDocument/2006/relationships/tags" Target="../tags/tag16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tags" Target="../tags/tag175.xml"/><Relationship Id="rId35" Type="http://schemas.openxmlformats.org/officeDocument/2006/relationships/tags" Target="../tags/tag180.xml"/><Relationship Id="rId43" Type="http://schemas.openxmlformats.org/officeDocument/2006/relationships/tags" Target="../tags/tag188.xml"/><Relationship Id="rId48" Type="http://schemas.openxmlformats.org/officeDocument/2006/relationships/tags" Target="../tags/tag193.xml"/><Relationship Id="rId56" Type="http://schemas.openxmlformats.org/officeDocument/2006/relationships/tags" Target="../tags/tag201.xml"/><Relationship Id="rId64" Type="http://schemas.openxmlformats.org/officeDocument/2006/relationships/tags" Target="../tags/tag209.xml"/><Relationship Id="rId69" Type="http://schemas.openxmlformats.org/officeDocument/2006/relationships/tags" Target="../tags/tag214.xml"/><Relationship Id="rId77" Type="http://schemas.openxmlformats.org/officeDocument/2006/relationships/tags" Target="../tags/tag222.xml"/><Relationship Id="rId100" Type="http://schemas.openxmlformats.org/officeDocument/2006/relationships/tags" Target="../tags/tag245.xml"/><Relationship Id="rId105" Type="http://schemas.openxmlformats.org/officeDocument/2006/relationships/tags" Target="../tags/tag250.xml"/><Relationship Id="rId8" Type="http://schemas.openxmlformats.org/officeDocument/2006/relationships/tags" Target="../tags/tag153.xml"/><Relationship Id="rId51" Type="http://schemas.openxmlformats.org/officeDocument/2006/relationships/tags" Target="../tags/tag196.xml"/><Relationship Id="rId72" Type="http://schemas.openxmlformats.org/officeDocument/2006/relationships/tags" Target="../tags/tag217.xml"/><Relationship Id="rId80" Type="http://schemas.openxmlformats.org/officeDocument/2006/relationships/tags" Target="../tags/tag225.xml"/><Relationship Id="rId85" Type="http://schemas.openxmlformats.org/officeDocument/2006/relationships/tags" Target="../tags/tag230.xml"/><Relationship Id="rId93" Type="http://schemas.openxmlformats.org/officeDocument/2006/relationships/tags" Target="../tags/tag238.xml"/><Relationship Id="rId98" Type="http://schemas.openxmlformats.org/officeDocument/2006/relationships/tags" Target="../tags/tag243.xml"/><Relationship Id="rId3" Type="http://schemas.openxmlformats.org/officeDocument/2006/relationships/tags" Target="../tags/tag148.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tags" Target="../tags/tag178.xml"/><Relationship Id="rId38" Type="http://schemas.openxmlformats.org/officeDocument/2006/relationships/tags" Target="../tags/tag183.xml"/><Relationship Id="rId46" Type="http://schemas.openxmlformats.org/officeDocument/2006/relationships/tags" Target="../tags/tag191.xml"/><Relationship Id="rId59" Type="http://schemas.openxmlformats.org/officeDocument/2006/relationships/tags" Target="../tags/tag204.xml"/><Relationship Id="rId67" Type="http://schemas.openxmlformats.org/officeDocument/2006/relationships/tags" Target="../tags/tag212.xml"/><Relationship Id="rId103" Type="http://schemas.openxmlformats.org/officeDocument/2006/relationships/tags" Target="../tags/tag248.xml"/><Relationship Id="rId108" Type="http://schemas.openxmlformats.org/officeDocument/2006/relationships/tags" Target="../tags/tag253.xml"/><Relationship Id="rId20" Type="http://schemas.openxmlformats.org/officeDocument/2006/relationships/tags" Target="../tags/tag165.xml"/><Relationship Id="rId41" Type="http://schemas.openxmlformats.org/officeDocument/2006/relationships/tags" Target="../tags/tag186.xml"/><Relationship Id="rId54" Type="http://schemas.openxmlformats.org/officeDocument/2006/relationships/tags" Target="../tags/tag199.xml"/><Relationship Id="rId62" Type="http://schemas.openxmlformats.org/officeDocument/2006/relationships/tags" Target="../tags/tag207.xml"/><Relationship Id="rId70" Type="http://schemas.openxmlformats.org/officeDocument/2006/relationships/tags" Target="../tags/tag215.xml"/><Relationship Id="rId75" Type="http://schemas.openxmlformats.org/officeDocument/2006/relationships/tags" Target="../tags/tag220.xml"/><Relationship Id="rId83" Type="http://schemas.openxmlformats.org/officeDocument/2006/relationships/tags" Target="../tags/tag228.xml"/><Relationship Id="rId88" Type="http://schemas.openxmlformats.org/officeDocument/2006/relationships/tags" Target="../tags/tag233.xml"/><Relationship Id="rId91" Type="http://schemas.openxmlformats.org/officeDocument/2006/relationships/tags" Target="../tags/tag236.xml"/><Relationship Id="rId96" Type="http://schemas.openxmlformats.org/officeDocument/2006/relationships/tags" Target="../tags/tag241.xml"/><Relationship Id="rId111" Type="http://schemas.openxmlformats.org/officeDocument/2006/relationships/oleObject" Target="../embeddings/oleObject46.bin"/><Relationship Id="rId1" Type="http://schemas.openxmlformats.org/officeDocument/2006/relationships/vmlDrawing" Target="../drawings/vmlDrawing43.vml"/><Relationship Id="rId6" Type="http://schemas.openxmlformats.org/officeDocument/2006/relationships/tags" Target="../tags/tag151.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36" Type="http://schemas.openxmlformats.org/officeDocument/2006/relationships/tags" Target="../tags/tag181.xml"/><Relationship Id="rId49" Type="http://schemas.openxmlformats.org/officeDocument/2006/relationships/tags" Target="../tags/tag194.xml"/><Relationship Id="rId57" Type="http://schemas.openxmlformats.org/officeDocument/2006/relationships/tags" Target="../tags/tag202.xml"/><Relationship Id="rId106" Type="http://schemas.openxmlformats.org/officeDocument/2006/relationships/tags" Target="../tags/tag251.xml"/><Relationship Id="rId10" Type="http://schemas.openxmlformats.org/officeDocument/2006/relationships/tags" Target="../tags/tag155.xml"/><Relationship Id="rId31" Type="http://schemas.openxmlformats.org/officeDocument/2006/relationships/tags" Target="../tags/tag176.xml"/><Relationship Id="rId44" Type="http://schemas.openxmlformats.org/officeDocument/2006/relationships/tags" Target="../tags/tag189.xml"/><Relationship Id="rId52" Type="http://schemas.openxmlformats.org/officeDocument/2006/relationships/tags" Target="../tags/tag197.xml"/><Relationship Id="rId60" Type="http://schemas.openxmlformats.org/officeDocument/2006/relationships/tags" Target="../tags/tag205.xml"/><Relationship Id="rId65" Type="http://schemas.openxmlformats.org/officeDocument/2006/relationships/tags" Target="../tags/tag210.xml"/><Relationship Id="rId73" Type="http://schemas.openxmlformats.org/officeDocument/2006/relationships/tags" Target="../tags/tag218.xml"/><Relationship Id="rId78" Type="http://schemas.openxmlformats.org/officeDocument/2006/relationships/tags" Target="../tags/tag223.xml"/><Relationship Id="rId81" Type="http://schemas.openxmlformats.org/officeDocument/2006/relationships/tags" Target="../tags/tag226.xml"/><Relationship Id="rId86" Type="http://schemas.openxmlformats.org/officeDocument/2006/relationships/tags" Target="../tags/tag231.xml"/><Relationship Id="rId94" Type="http://schemas.openxmlformats.org/officeDocument/2006/relationships/tags" Target="../tags/tag239.xml"/><Relationship Id="rId99" Type="http://schemas.openxmlformats.org/officeDocument/2006/relationships/tags" Target="../tags/tag244.xml"/><Relationship Id="rId101" Type="http://schemas.openxmlformats.org/officeDocument/2006/relationships/tags" Target="../tags/tag246.xml"/><Relationship Id="rId4" Type="http://schemas.openxmlformats.org/officeDocument/2006/relationships/tags" Target="../tags/tag149.xml"/><Relationship Id="rId9" Type="http://schemas.openxmlformats.org/officeDocument/2006/relationships/tags" Target="../tags/tag154.xml"/><Relationship Id="rId13" Type="http://schemas.openxmlformats.org/officeDocument/2006/relationships/tags" Target="../tags/tag158.xml"/><Relationship Id="rId18" Type="http://schemas.openxmlformats.org/officeDocument/2006/relationships/tags" Target="../tags/tag163.xml"/><Relationship Id="rId39" Type="http://schemas.openxmlformats.org/officeDocument/2006/relationships/tags" Target="../tags/tag184.xml"/><Relationship Id="rId109" Type="http://schemas.openxmlformats.org/officeDocument/2006/relationships/tags" Target="../tags/tag254.xml"/><Relationship Id="rId34" Type="http://schemas.openxmlformats.org/officeDocument/2006/relationships/tags" Target="../tags/tag179.xml"/><Relationship Id="rId50" Type="http://schemas.openxmlformats.org/officeDocument/2006/relationships/tags" Target="../tags/tag195.xml"/><Relationship Id="rId55" Type="http://schemas.openxmlformats.org/officeDocument/2006/relationships/tags" Target="../tags/tag200.xml"/><Relationship Id="rId76" Type="http://schemas.openxmlformats.org/officeDocument/2006/relationships/tags" Target="../tags/tag221.xml"/><Relationship Id="rId97" Type="http://schemas.openxmlformats.org/officeDocument/2006/relationships/tags" Target="../tags/tag242.xml"/><Relationship Id="rId104" Type="http://schemas.openxmlformats.org/officeDocument/2006/relationships/tags" Target="../tags/tag249.xml"/><Relationship Id="rId7" Type="http://schemas.openxmlformats.org/officeDocument/2006/relationships/tags" Target="../tags/tag152.xml"/><Relationship Id="rId71" Type="http://schemas.openxmlformats.org/officeDocument/2006/relationships/tags" Target="../tags/tag216.xml"/><Relationship Id="rId92" Type="http://schemas.openxmlformats.org/officeDocument/2006/relationships/tags" Target="../tags/tag237.xml"/></Relationships>
</file>

<file path=ppt/slides/_rels/slide61.xml.rels><?xml version="1.0" encoding="UTF-8" standalone="yes"?>
<Relationships xmlns="http://schemas.openxmlformats.org/package/2006/relationships"><Relationship Id="rId117" Type="http://schemas.openxmlformats.org/officeDocument/2006/relationships/tags" Target="../tags/tag370.xml"/><Relationship Id="rId21" Type="http://schemas.openxmlformats.org/officeDocument/2006/relationships/tags" Target="../tags/tag274.xml"/><Relationship Id="rId42" Type="http://schemas.openxmlformats.org/officeDocument/2006/relationships/tags" Target="../tags/tag295.xml"/><Relationship Id="rId63" Type="http://schemas.openxmlformats.org/officeDocument/2006/relationships/tags" Target="../tags/tag316.xml"/><Relationship Id="rId84" Type="http://schemas.openxmlformats.org/officeDocument/2006/relationships/tags" Target="../tags/tag337.xml"/><Relationship Id="rId138" Type="http://schemas.openxmlformats.org/officeDocument/2006/relationships/tags" Target="../tags/tag391.xml"/><Relationship Id="rId159" Type="http://schemas.openxmlformats.org/officeDocument/2006/relationships/tags" Target="../tags/tag412.xml"/><Relationship Id="rId170" Type="http://schemas.openxmlformats.org/officeDocument/2006/relationships/tags" Target="../tags/tag423.xml"/><Relationship Id="rId191" Type="http://schemas.openxmlformats.org/officeDocument/2006/relationships/tags" Target="../tags/tag444.xml"/><Relationship Id="rId205" Type="http://schemas.openxmlformats.org/officeDocument/2006/relationships/tags" Target="../tags/tag458.xml"/><Relationship Id="rId107" Type="http://schemas.openxmlformats.org/officeDocument/2006/relationships/tags" Target="../tags/tag360.xml"/><Relationship Id="rId11" Type="http://schemas.openxmlformats.org/officeDocument/2006/relationships/tags" Target="../tags/tag264.xml"/><Relationship Id="rId32" Type="http://schemas.openxmlformats.org/officeDocument/2006/relationships/tags" Target="../tags/tag285.xml"/><Relationship Id="rId37" Type="http://schemas.openxmlformats.org/officeDocument/2006/relationships/tags" Target="../tags/tag290.xml"/><Relationship Id="rId53" Type="http://schemas.openxmlformats.org/officeDocument/2006/relationships/tags" Target="../tags/tag306.xml"/><Relationship Id="rId58" Type="http://schemas.openxmlformats.org/officeDocument/2006/relationships/tags" Target="../tags/tag311.xml"/><Relationship Id="rId74" Type="http://schemas.openxmlformats.org/officeDocument/2006/relationships/tags" Target="../tags/tag327.xml"/><Relationship Id="rId79" Type="http://schemas.openxmlformats.org/officeDocument/2006/relationships/tags" Target="../tags/tag332.xml"/><Relationship Id="rId102" Type="http://schemas.openxmlformats.org/officeDocument/2006/relationships/tags" Target="../tags/tag355.xml"/><Relationship Id="rId123" Type="http://schemas.openxmlformats.org/officeDocument/2006/relationships/tags" Target="../tags/tag376.xml"/><Relationship Id="rId128" Type="http://schemas.openxmlformats.org/officeDocument/2006/relationships/tags" Target="../tags/tag381.xml"/><Relationship Id="rId144" Type="http://schemas.openxmlformats.org/officeDocument/2006/relationships/tags" Target="../tags/tag397.xml"/><Relationship Id="rId149" Type="http://schemas.openxmlformats.org/officeDocument/2006/relationships/tags" Target="../tags/tag402.xml"/><Relationship Id="rId5" Type="http://schemas.openxmlformats.org/officeDocument/2006/relationships/tags" Target="../tags/tag258.xml"/><Relationship Id="rId90" Type="http://schemas.openxmlformats.org/officeDocument/2006/relationships/tags" Target="../tags/tag343.xml"/><Relationship Id="rId95" Type="http://schemas.openxmlformats.org/officeDocument/2006/relationships/tags" Target="../tags/tag348.xml"/><Relationship Id="rId160" Type="http://schemas.openxmlformats.org/officeDocument/2006/relationships/tags" Target="../tags/tag413.xml"/><Relationship Id="rId165" Type="http://schemas.openxmlformats.org/officeDocument/2006/relationships/tags" Target="../tags/tag418.xml"/><Relationship Id="rId181" Type="http://schemas.openxmlformats.org/officeDocument/2006/relationships/tags" Target="../tags/tag434.xml"/><Relationship Id="rId186" Type="http://schemas.openxmlformats.org/officeDocument/2006/relationships/tags" Target="../tags/tag439.xml"/><Relationship Id="rId216" Type="http://schemas.openxmlformats.org/officeDocument/2006/relationships/oleObject" Target="../embeddings/oleObject52.bin"/><Relationship Id="rId211" Type="http://schemas.openxmlformats.org/officeDocument/2006/relationships/slideLayout" Target="../slideLayouts/slideLayout4.xml"/><Relationship Id="rId22" Type="http://schemas.openxmlformats.org/officeDocument/2006/relationships/tags" Target="../tags/tag275.xml"/><Relationship Id="rId27" Type="http://schemas.openxmlformats.org/officeDocument/2006/relationships/tags" Target="../tags/tag280.xml"/><Relationship Id="rId43" Type="http://schemas.openxmlformats.org/officeDocument/2006/relationships/tags" Target="../tags/tag296.xml"/><Relationship Id="rId48" Type="http://schemas.openxmlformats.org/officeDocument/2006/relationships/tags" Target="../tags/tag301.xml"/><Relationship Id="rId64" Type="http://schemas.openxmlformats.org/officeDocument/2006/relationships/tags" Target="../tags/tag317.xml"/><Relationship Id="rId69" Type="http://schemas.openxmlformats.org/officeDocument/2006/relationships/tags" Target="../tags/tag322.xml"/><Relationship Id="rId113" Type="http://schemas.openxmlformats.org/officeDocument/2006/relationships/tags" Target="../tags/tag366.xml"/><Relationship Id="rId118" Type="http://schemas.openxmlformats.org/officeDocument/2006/relationships/tags" Target="../tags/tag371.xml"/><Relationship Id="rId134" Type="http://schemas.openxmlformats.org/officeDocument/2006/relationships/tags" Target="../tags/tag387.xml"/><Relationship Id="rId139" Type="http://schemas.openxmlformats.org/officeDocument/2006/relationships/tags" Target="../tags/tag392.xml"/><Relationship Id="rId80" Type="http://schemas.openxmlformats.org/officeDocument/2006/relationships/tags" Target="../tags/tag333.xml"/><Relationship Id="rId85" Type="http://schemas.openxmlformats.org/officeDocument/2006/relationships/tags" Target="../tags/tag338.xml"/><Relationship Id="rId150" Type="http://schemas.openxmlformats.org/officeDocument/2006/relationships/tags" Target="../tags/tag403.xml"/><Relationship Id="rId155" Type="http://schemas.openxmlformats.org/officeDocument/2006/relationships/tags" Target="../tags/tag408.xml"/><Relationship Id="rId171" Type="http://schemas.openxmlformats.org/officeDocument/2006/relationships/tags" Target="../tags/tag424.xml"/><Relationship Id="rId176" Type="http://schemas.openxmlformats.org/officeDocument/2006/relationships/tags" Target="../tags/tag429.xml"/><Relationship Id="rId192" Type="http://schemas.openxmlformats.org/officeDocument/2006/relationships/tags" Target="../tags/tag445.xml"/><Relationship Id="rId197" Type="http://schemas.openxmlformats.org/officeDocument/2006/relationships/tags" Target="../tags/tag450.xml"/><Relationship Id="rId206" Type="http://schemas.openxmlformats.org/officeDocument/2006/relationships/tags" Target="../tags/tag459.xml"/><Relationship Id="rId201" Type="http://schemas.openxmlformats.org/officeDocument/2006/relationships/tags" Target="../tags/tag454.xml"/><Relationship Id="rId12" Type="http://schemas.openxmlformats.org/officeDocument/2006/relationships/tags" Target="../tags/tag265.xml"/><Relationship Id="rId17" Type="http://schemas.openxmlformats.org/officeDocument/2006/relationships/tags" Target="../tags/tag270.xml"/><Relationship Id="rId33" Type="http://schemas.openxmlformats.org/officeDocument/2006/relationships/tags" Target="../tags/tag286.xml"/><Relationship Id="rId38" Type="http://schemas.openxmlformats.org/officeDocument/2006/relationships/tags" Target="../tags/tag291.xml"/><Relationship Id="rId59" Type="http://schemas.openxmlformats.org/officeDocument/2006/relationships/tags" Target="../tags/tag312.xml"/><Relationship Id="rId103" Type="http://schemas.openxmlformats.org/officeDocument/2006/relationships/tags" Target="../tags/tag356.xml"/><Relationship Id="rId108" Type="http://schemas.openxmlformats.org/officeDocument/2006/relationships/tags" Target="../tags/tag361.xml"/><Relationship Id="rId124" Type="http://schemas.openxmlformats.org/officeDocument/2006/relationships/tags" Target="../tags/tag377.xml"/><Relationship Id="rId129" Type="http://schemas.openxmlformats.org/officeDocument/2006/relationships/tags" Target="../tags/tag382.xml"/><Relationship Id="rId54" Type="http://schemas.openxmlformats.org/officeDocument/2006/relationships/tags" Target="../tags/tag307.xml"/><Relationship Id="rId70" Type="http://schemas.openxmlformats.org/officeDocument/2006/relationships/tags" Target="../tags/tag323.xml"/><Relationship Id="rId75" Type="http://schemas.openxmlformats.org/officeDocument/2006/relationships/tags" Target="../tags/tag328.xml"/><Relationship Id="rId91" Type="http://schemas.openxmlformats.org/officeDocument/2006/relationships/tags" Target="../tags/tag344.xml"/><Relationship Id="rId96" Type="http://schemas.openxmlformats.org/officeDocument/2006/relationships/tags" Target="../tags/tag349.xml"/><Relationship Id="rId140" Type="http://schemas.openxmlformats.org/officeDocument/2006/relationships/tags" Target="../tags/tag393.xml"/><Relationship Id="rId145" Type="http://schemas.openxmlformats.org/officeDocument/2006/relationships/tags" Target="../tags/tag398.xml"/><Relationship Id="rId161" Type="http://schemas.openxmlformats.org/officeDocument/2006/relationships/tags" Target="../tags/tag414.xml"/><Relationship Id="rId166" Type="http://schemas.openxmlformats.org/officeDocument/2006/relationships/tags" Target="../tags/tag419.xml"/><Relationship Id="rId182" Type="http://schemas.openxmlformats.org/officeDocument/2006/relationships/tags" Target="../tags/tag435.xml"/><Relationship Id="rId187" Type="http://schemas.openxmlformats.org/officeDocument/2006/relationships/tags" Target="../tags/tag440.xml"/><Relationship Id="rId1" Type="http://schemas.openxmlformats.org/officeDocument/2006/relationships/vmlDrawing" Target="../drawings/vmlDrawing44.vml"/><Relationship Id="rId6" Type="http://schemas.openxmlformats.org/officeDocument/2006/relationships/tags" Target="../tags/tag259.xml"/><Relationship Id="rId212" Type="http://schemas.openxmlformats.org/officeDocument/2006/relationships/oleObject" Target="../embeddings/oleObject48.bin"/><Relationship Id="rId23" Type="http://schemas.openxmlformats.org/officeDocument/2006/relationships/tags" Target="../tags/tag276.xml"/><Relationship Id="rId28" Type="http://schemas.openxmlformats.org/officeDocument/2006/relationships/tags" Target="../tags/tag281.xml"/><Relationship Id="rId49" Type="http://schemas.openxmlformats.org/officeDocument/2006/relationships/tags" Target="../tags/tag302.xml"/><Relationship Id="rId114" Type="http://schemas.openxmlformats.org/officeDocument/2006/relationships/tags" Target="../tags/tag367.xml"/><Relationship Id="rId119" Type="http://schemas.openxmlformats.org/officeDocument/2006/relationships/tags" Target="../tags/tag372.xml"/><Relationship Id="rId44" Type="http://schemas.openxmlformats.org/officeDocument/2006/relationships/tags" Target="../tags/tag297.xml"/><Relationship Id="rId60" Type="http://schemas.openxmlformats.org/officeDocument/2006/relationships/tags" Target="../tags/tag313.xml"/><Relationship Id="rId65" Type="http://schemas.openxmlformats.org/officeDocument/2006/relationships/tags" Target="../tags/tag318.xml"/><Relationship Id="rId81" Type="http://schemas.openxmlformats.org/officeDocument/2006/relationships/tags" Target="../tags/tag334.xml"/><Relationship Id="rId86" Type="http://schemas.openxmlformats.org/officeDocument/2006/relationships/tags" Target="../tags/tag339.xml"/><Relationship Id="rId130" Type="http://schemas.openxmlformats.org/officeDocument/2006/relationships/tags" Target="../tags/tag383.xml"/><Relationship Id="rId135" Type="http://schemas.openxmlformats.org/officeDocument/2006/relationships/tags" Target="../tags/tag388.xml"/><Relationship Id="rId151" Type="http://schemas.openxmlformats.org/officeDocument/2006/relationships/tags" Target="../tags/tag404.xml"/><Relationship Id="rId156" Type="http://schemas.openxmlformats.org/officeDocument/2006/relationships/tags" Target="../tags/tag409.xml"/><Relationship Id="rId177" Type="http://schemas.openxmlformats.org/officeDocument/2006/relationships/tags" Target="../tags/tag430.xml"/><Relationship Id="rId198" Type="http://schemas.openxmlformats.org/officeDocument/2006/relationships/tags" Target="../tags/tag451.xml"/><Relationship Id="rId172" Type="http://schemas.openxmlformats.org/officeDocument/2006/relationships/tags" Target="../tags/tag425.xml"/><Relationship Id="rId193" Type="http://schemas.openxmlformats.org/officeDocument/2006/relationships/tags" Target="../tags/tag446.xml"/><Relationship Id="rId202" Type="http://schemas.openxmlformats.org/officeDocument/2006/relationships/tags" Target="../tags/tag455.xml"/><Relationship Id="rId207" Type="http://schemas.openxmlformats.org/officeDocument/2006/relationships/tags" Target="../tags/tag460.xml"/><Relationship Id="rId13" Type="http://schemas.openxmlformats.org/officeDocument/2006/relationships/tags" Target="../tags/tag266.xml"/><Relationship Id="rId18" Type="http://schemas.openxmlformats.org/officeDocument/2006/relationships/tags" Target="../tags/tag271.xml"/><Relationship Id="rId39" Type="http://schemas.openxmlformats.org/officeDocument/2006/relationships/tags" Target="../tags/tag292.xml"/><Relationship Id="rId109" Type="http://schemas.openxmlformats.org/officeDocument/2006/relationships/tags" Target="../tags/tag362.xml"/><Relationship Id="rId34" Type="http://schemas.openxmlformats.org/officeDocument/2006/relationships/tags" Target="../tags/tag287.xml"/><Relationship Id="rId50" Type="http://schemas.openxmlformats.org/officeDocument/2006/relationships/tags" Target="../tags/tag303.xml"/><Relationship Id="rId55" Type="http://schemas.openxmlformats.org/officeDocument/2006/relationships/tags" Target="../tags/tag308.xml"/><Relationship Id="rId76" Type="http://schemas.openxmlformats.org/officeDocument/2006/relationships/tags" Target="../tags/tag329.xml"/><Relationship Id="rId97" Type="http://schemas.openxmlformats.org/officeDocument/2006/relationships/tags" Target="../tags/tag350.xml"/><Relationship Id="rId104" Type="http://schemas.openxmlformats.org/officeDocument/2006/relationships/tags" Target="../tags/tag357.xml"/><Relationship Id="rId120" Type="http://schemas.openxmlformats.org/officeDocument/2006/relationships/tags" Target="../tags/tag373.xml"/><Relationship Id="rId125" Type="http://schemas.openxmlformats.org/officeDocument/2006/relationships/tags" Target="../tags/tag378.xml"/><Relationship Id="rId141" Type="http://schemas.openxmlformats.org/officeDocument/2006/relationships/tags" Target="../tags/tag394.xml"/><Relationship Id="rId146" Type="http://schemas.openxmlformats.org/officeDocument/2006/relationships/tags" Target="../tags/tag399.xml"/><Relationship Id="rId167" Type="http://schemas.openxmlformats.org/officeDocument/2006/relationships/tags" Target="../tags/tag420.xml"/><Relationship Id="rId188" Type="http://schemas.openxmlformats.org/officeDocument/2006/relationships/tags" Target="../tags/tag441.xml"/><Relationship Id="rId7" Type="http://schemas.openxmlformats.org/officeDocument/2006/relationships/tags" Target="../tags/tag260.xml"/><Relationship Id="rId71" Type="http://schemas.openxmlformats.org/officeDocument/2006/relationships/tags" Target="../tags/tag324.xml"/><Relationship Id="rId92" Type="http://schemas.openxmlformats.org/officeDocument/2006/relationships/tags" Target="../tags/tag345.xml"/><Relationship Id="rId162" Type="http://schemas.openxmlformats.org/officeDocument/2006/relationships/tags" Target="../tags/tag415.xml"/><Relationship Id="rId183" Type="http://schemas.openxmlformats.org/officeDocument/2006/relationships/tags" Target="../tags/tag436.xml"/><Relationship Id="rId213" Type="http://schemas.openxmlformats.org/officeDocument/2006/relationships/oleObject" Target="../embeddings/oleObject49.bin"/><Relationship Id="rId2" Type="http://schemas.openxmlformats.org/officeDocument/2006/relationships/tags" Target="../tags/tag255.xml"/><Relationship Id="rId29" Type="http://schemas.openxmlformats.org/officeDocument/2006/relationships/tags" Target="../tags/tag282.xml"/><Relationship Id="rId24" Type="http://schemas.openxmlformats.org/officeDocument/2006/relationships/tags" Target="../tags/tag277.xml"/><Relationship Id="rId40" Type="http://schemas.openxmlformats.org/officeDocument/2006/relationships/tags" Target="../tags/tag293.xml"/><Relationship Id="rId45" Type="http://schemas.openxmlformats.org/officeDocument/2006/relationships/tags" Target="../tags/tag298.xml"/><Relationship Id="rId66" Type="http://schemas.openxmlformats.org/officeDocument/2006/relationships/tags" Target="../tags/tag319.xml"/><Relationship Id="rId87" Type="http://schemas.openxmlformats.org/officeDocument/2006/relationships/tags" Target="../tags/tag340.xml"/><Relationship Id="rId110" Type="http://schemas.openxmlformats.org/officeDocument/2006/relationships/tags" Target="../tags/tag363.xml"/><Relationship Id="rId115" Type="http://schemas.openxmlformats.org/officeDocument/2006/relationships/tags" Target="../tags/tag368.xml"/><Relationship Id="rId131" Type="http://schemas.openxmlformats.org/officeDocument/2006/relationships/tags" Target="../tags/tag384.xml"/><Relationship Id="rId136" Type="http://schemas.openxmlformats.org/officeDocument/2006/relationships/tags" Target="../tags/tag389.xml"/><Relationship Id="rId157" Type="http://schemas.openxmlformats.org/officeDocument/2006/relationships/tags" Target="../tags/tag410.xml"/><Relationship Id="rId178" Type="http://schemas.openxmlformats.org/officeDocument/2006/relationships/tags" Target="../tags/tag431.xml"/><Relationship Id="rId61" Type="http://schemas.openxmlformats.org/officeDocument/2006/relationships/tags" Target="../tags/tag314.xml"/><Relationship Id="rId82" Type="http://schemas.openxmlformats.org/officeDocument/2006/relationships/tags" Target="../tags/tag335.xml"/><Relationship Id="rId152" Type="http://schemas.openxmlformats.org/officeDocument/2006/relationships/tags" Target="../tags/tag405.xml"/><Relationship Id="rId173" Type="http://schemas.openxmlformats.org/officeDocument/2006/relationships/tags" Target="../tags/tag426.xml"/><Relationship Id="rId194" Type="http://schemas.openxmlformats.org/officeDocument/2006/relationships/tags" Target="../tags/tag447.xml"/><Relationship Id="rId199" Type="http://schemas.openxmlformats.org/officeDocument/2006/relationships/tags" Target="../tags/tag452.xml"/><Relationship Id="rId203" Type="http://schemas.openxmlformats.org/officeDocument/2006/relationships/tags" Target="../tags/tag456.xml"/><Relationship Id="rId208" Type="http://schemas.openxmlformats.org/officeDocument/2006/relationships/tags" Target="../tags/tag461.xml"/><Relationship Id="rId19" Type="http://schemas.openxmlformats.org/officeDocument/2006/relationships/tags" Target="../tags/tag272.xml"/><Relationship Id="rId14" Type="http://schemas.openxmlformats.org/officeDocument/2006/relationships/tags" Target="../tags/tag267.xml"/><Relationship Id="rId30" Type="http://schemas.openxmlformats.org/officeDocument/2006/relationships/tags" Target="../tags/tag283.xml"/><Relationship Id="rId35" Type="http://schemas.openxmlformats.org/officeDocument/2006/relationships/tags" Target="../tags/tag288.xml"/><Relationship Id="rId56" Type="http://schemas.openxmlformats.org/officeDocument/2006/relationships/tags" Target="../tags/tag309.xml"/><Relationship Id="rId77" Type="http://schemas.openxmlformats.org/officeDocument/2006/relationships/tags" Target="../tags/tag330.xml"/><Relationship Id="rId100" Type="http://schemas.openxmlformats.org/officeDocument/2006/relationships/tags" Target="../tags/tag353.xml"/><Relationship Id="rId105" Type="http://schemas.openxmlformats.org/officeDocument/2006/relationships/tags" Target="../tags/tag358.xml"/><Relationship Id="rId126" Type="http://schemas.openxmlformats.org/officeDocument/2006/relationships/tags" Target="../tags/tag379.xml"/><Relationship Id="rId147" Type="http://schemas.openxmlformats.org/officeDocument/2006/relationships/tags" Target="../tags/tag400.xml"/><Relationship Id="rId168" Type="http://schemas.openxmlformats.org/officeDocument/2006/relationships/tags" Target="../tags/tag421.xml"/><Relationship Id="rId8" Type="http://schemas.openxmlformats.org/officeDocument/2006/relationships/tags" Target="../tags/tag261.xml"/><Relationship Id="rId51" Type="http://schemas.openxmlformats.org/officeDocument/2006/relationships/tags" Target="../tags/tag304.xml"/><Relationship Id="rId72" Type="http://schemas.openxmlformats.org/officeDocument/2006/relationships/tags" Target="../tags/tag325.xml"/><Relationship Id="rId93" Type="http://schemas.openxmlformats.org/officeDocument/2006/relationships/tags" Target="../tags/tag346.xml"/><Relationship Id="rId98" Type="http://schemas.openxmlformats.org/officeDocument/2006/relationships/tags" Target="../tags/tag351.xml"/><Relationship Id="rId121" Type="http://schemas.openxmlformats.org/officeDocument/2006/relationships/tags" Target="../tags/tag374.xml"/><Relationship Id="rId142" Type="http://schemas.openxmlformats.org/officeDocument/2006/relationships/tags" Target="../tags/tag395.xml"/><Relationship Id="rId163" Type="http://schemas.openxmlformats.org/officeDocument/2006/relationships/tags" Target="../tags/tag416.xml"/><Relationship Id="rId184" Type="http://schemas.openxmlformats.org/officeDocument/2006/relationships/tags" Target="../tags/tag437.xml"/><Relationship Id="rId189" Type="http://schemas.openxmlformats.org/officeDocument/2006/relationships/tags" Target="../tags/tag442.xml"/><Relationship Id="rId3" Type="http://schemas.openxmlformats.org/officeDocument/2006/relationships/tags" Target="../tags/tag256.xml"/><Relationship Id="rId214" Type="http://schemas.openxmlformats.org/officeDocument/2006/relationships/oleObject" Target="../embeddings/oleObject50.bin"/><Relationship Id="rId25" Type="http://schemas.openxmlformats.org/officeDocument/2006/relationships/tags" Target="../tags/tag278.xml"/><Relationship Id="rId46" Type="http://schemas.openxmlformats.org/officeDocument/2006/relationships/tags" Target="../tags/tag299.xml"/><Relationship Id="rId67" Type="http://schemas.openxmlformats.org/officeDocument/2006/relationships/tags" Target="../tags/tag320.xml"/><Relationship Id="rId116" Type="http://schemas.openxmlformats.org/officeDocument/2006/relationships/tags" Target="../tags/tag369.xml"/><Relationship Id="rId137" Type="http://schemas.openxmlformats.org/officeDocument/2006/relationships/tags" Target="../tags/tag390.xml"/><Relationship Id="rId158" Type="http://schemas.openxmlformats.org/officeDocument/2006/relationships/tags" Target="../tags/tag411.xml"/><Relationship Id="rId20" Type="http://schemas.openxmlformats.org/officeDocument/2006/relationships/tags" Target="../tags/tag273.xml"/><Relationship Id="rId41" Type="http://schemas.openxmlformats.org/officeDocument/2006/relationships/tags" Target="../tags/tag294.xml"/><Relationship Id="rId62" Type="http://schemas.openxmlformats.org/officeDocument/2006/relationships/tags" Target="../tags/tag315.xml"/><Relationship Id="rId83" Type="http://schemas.openxmlformats.org/officeDocument/2006/relationships/tags" Target="../tags/tag336.xml"/><Relationship Id="rId88" Type="http://schemas.openxmlformats.org/officeDocument/2006/relationships/tags" Target="../tags/tag341.xml"/><Relationship Id="rId111" Type="http://schemas.openxmlformats.org/officeDocument/2006/relationships/tags" Target="../tags/tag364.xml"/><Relationship Id="rId132" Type="http://schemas.openxmlformats.org/officeDocument/2006/relationships/tags" Target="../tags/tag385.xml"/><Relationship Id="rId153" Type="http://schemas.openxmlformats.org/officeDocument/2006/relationships/tags" Target="../tags/tag406.xml"/><Relationship Id="rId174" Type="http://schemas.openxmlformats.org/officeDocument/2006/relationships/tags" Target="../tags/tag427.xml"/><Relationship Id="rId179" Type="http://schemas.openxmlformats.org/officeDocument/2006/relationships/tags" Target="../tags/tag432.xml"/><Relationship Id="rId195" Type="http://schemas.openxmlformats.org/officeDocument/2006/relationships/tags" Target="../tags/tag448.xml"/><Relationship Id="rId209" Type="http://schemas.openxmlformats.org/officeDocument/2006/relationships/tags" Target="../tags/tag462.xml"/><Relationship Id="rId190" Type="http://schemas.openxmlformats.org/officeDocument/2006/relationships/tags" Target="../tags/tag443.xml"/><Relationship Id="rId204" Type="http://schemas.openxmlformats.org/officeDocument/2006/relationships/tags" Target="../tags/tag457.xml"/><Relationship Id="rId15" Type="http://schemas.openxmlformats.org/officeDocument/2006/relationships/tags" Target="../tags/tag268.xml"/><Relationship Id="rId36" Type="http://schemas.openxmlformats.org/officeDocument/2006/relationships/tags" Target="../tags/tag289.xml"/><Relationship Id="rId57" Type="http://schemas.openxmlformats.org/officeDocument/2006/relationships/tags" Target="../tags/tag310.xml"/><Relationship Id="rId106" Type="http://schemas.openxmlformats.org/officeDocument/2006/relationships/tags" Target="../tags/tag359.xml"/><Relationship Id="rId127" Type="http://schemas.openxmlformats.org/officeDocument/2006/relationships/tags" Target="../tags/tag380.xml"/><Relationship Id="rId10" Type="http://schemas.openxmlformats.org/officeDocument/2006/relationships/tags" Target="../tags/tag263.xml"/><Relationship Id="rId31" Type="http://schemas.openxmlformats.org/officeDocument/2006/relationships/tags" Target="../tags/tag284.xml"/><Relationship Id="rId52" Type="http://schemas.openxmlformats.org/officeDocument/2006/relationships/tags" Target="../tags/tag305.xml"/><Relationship Id="rId73" Type="http://schemas.openxmlformats.org/officeDocument/2006/relationships/tags" Target="../tags/tag326.xml"/><Relationship Id="rId78" Type="http://schemas.openxmlformats.org/officeDocument/2006/relationships/tags" Target="../tags/tag331.xml"/><Relationship Id="rId94" Type="http://schemas.openxmlformats.org/officeDocument/2006/relationships/tags" Target="../tags/tag347.xml"/><Relationship Id="rId99" Type="http://schemas.openxmlformats.org/officeDocument/2006/relationships/tags" Target="../tags/tag352.xml"/><Relationship Id="rId101" Type="http://schemas.openxmlformats.org/officeDocument/2006/relationships/tags" Target="../tags/tag354.xml"/><Relationship Id="rId122" Type="http://schemas.openxmlformats.org/officeDocument/2006/relationships/tags" Target="../tags/tag375.xml"/><Relationship Id="rId143" Type="http://schemas.openxmlformats.org/officeDocument/2006/relationships/tags" Target="../tags/tag396.xml"/><Relationship Id="rId148" Type="http://schemas.openxmlformats.org/officeDocument/2006/relationships/tags" Target="../tags/tag401.xml"/><Relationship Id="rId164" Type="http://schemas.openxmlformats.org/officeDocument/2006/relationships/tags" Target="../tags/tag417.xml"/><Relationship Id="rId169" Type="http://schemas.openxmlformats.org/officeDocument/2006/relationships/tags" Target="../tags/tag422.xml"/><Relationship Id="rId185" Type="http://schemas.openxmlformats.org/officeDocument/2006/relationships/tags" Target="../tags/tag438.xml"/><Relationship Id="rId4" Type="http://schemas.openxmlformats.org/officeDocument/2006/relationships/tags" Target="../tags/tag257.xml"/><Relationship Id="rId9" Type="http://schemas.openxmlformats.org/officeDocument/2006/relationships/tags" Target="../tags/tag262.xml"/><Relationship Id="rId180" Type="http://schemas.openxmlformats.org/officeDocument/2006/relationships/tags" Target="../tags/tag433.xml"/><Relationship Id="rId210" Type="http://schemas.openxmlformats.org/officeDocument/2006/relationships/tags" Target="../tags/tag463.xml"/><Relationship Id="rId215" Type="http://schemas.openxmlformats.org/officeDocument/2006/relationships/oleObject" Target="../embeddings/oleObject51.bin"/><Relationship Id="rId26" Type="http://schemas.openxmlformats.org/officeDocument/2006/relationships/tags" Target="../tags/tag279.xml"/><Relationship Id="rId47" Type="http://schemas.openxmlformats.org/officeDocument/2006/relationships/tags" Target="../tags/tag300.xml"/><Relationship Id="rId68" Type="http://schemas.openxmlformats.org/officeDocument/2006/relationships/tags" Target="../tags/tag321.xml"/><Relationship Id="rId89" Type="http://schemas.openxmlformats.org/officeDocument/2006/relationships/tags" Target="../tags/tag342.xml"/><Relationship Id="rId112" Type="http://schemas.openxmlformats.org/officeDocument/2006/relationships/tags" Target="../tags/tag365.xml"/><Relationship Id="rId133" Type="http://schemas.openxmlformats.org/officeDocument/2006/relationships/tags" Target="../tags/tag386.xml"/><Relationship Id="rId154" Type="http://schemas.openxmlformats.org/officeDocument/2006/relationships/tags" Target="../tags/tag407.xml"/><Relationship Id="rId175" Type="http://schemas.openxmlformats.org/officeDocument/2006/relationships/tags" Target="../tags/tag428.xml"/><Relationship Id="rId196" Type="http://schemas.openxmlformats.org/officeDocument/2006/relationships/tags" Target="../tags/tag449.xml"/><Relationship Id="rId200" Type="http://schemas.openxmlformats.org/officeDocument/2006/relationships/tags" Target="../tags/tag453.xml"/><Relationship Id="rId16" Type="http://schemas.openxmlformats.org/officeDocument/2006/relationships/tags" Target="../tags/tag269.xml"/></Relationships>
</file>

<file path=ppt/slides/_rels/slide62.xml.rels><?xml version="1.0" encoding="UTF-8" standalone="yes"?>
<Relationships xmlns="http://schemas.openxmlformats.org/package/2006/relationships"><Relationship Id="rId8" Type="http://schemas.openxmlformats.org/officeDocument/2006/relationships/tags" Target="../tags/tag470.xml"/><Relationship Id="rId3" Type="http://schemas.openxmlformats.org/officeDocument/2006/relationships/tags" Target="../tags/tag465.xml"/><Relationship Id="rId7" Type="http://schemas.openxmlformats.org/officeDocument/2006/relationships/tags" Target="../tags/tag469.xml"/><Relationship Id="rId2" Type="http://schemas.openxmlformats.org/officeDocument/2006/relationships/tags" Target="../tags/tag464.xml"/><Relationship Id="rId1" Type="http://schemas.openxmlformats.org/officeDocument/2006/relationships/vmlDrawing" Target="../drawings/vmlDrawing45.vml"/><Relationship Id="rId6" Type="http://schemas.openxmlformats.org/officeDocument/2006/relationships/tags" Target="../tags/tag468.xml"/><Relationship Id="rId11" Type="http://schemas.openxmlformats.org/officeDocument/2006/relationships/oleObject" Target="../embeddings/oleObject54.bin"/><Relationship Id="rId5" Type="http://schemas.openxmlformats.org/officeDocument/2006/relationships/tags" Target="../tags/tag467.xml"/><Relationship Id="rId10" Type="http://schemas.openxmlformats.org/officeDocument/2006/relationships/oleObject" Target="../embeddings/oleObject53.bin"/><Relationship Id="rId4" Type="http://schemas.openxmlformats.org/officeDocument/2006/relationships/tags" Target="../tags/tag466.xml"/><Relationship Id="rId9"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tags" Target="../tags/tag477.xml"/><Relationship Id="rId13" Type="http://schemas.openxmlformats.org/officeDocument/2006/relationships/oleObject" Target="../embeddings/oleObject56.bin"/><Relationship Id="rId3" Type="http://schemas.openxmlformats.org/officeDocument/2006/relationships/tags" Target="../tags/tag472.xml"/><Relationship Id="rId7" Type="http://schemas.openxmlformats.org/officeDocument/2006/relationships/tags" Target="../tags/tag476.xml"/><Relationship Id="rId12" Type="http://schemas.openxmlformats.org/officeDocument/2006/relationships/oleObject" Target="../embeddings/oleObject55.bin"/><Relationship Id="rId2" Type="http://schemas.openxmlformats.org/officeDocument/2006/relationships/tags" Target="../tags/tag471.xml"/><Relationship Id="rId1" Type="http://schemas.openxmlformats.org/officeDocument/2006/relationships/vmlDrawing" Target="../drawings/vmlDrawing46.vml"/><Relationship Id="rId6" Type="http://schemas.openxmlformats.org/officeDocument/2006/relationships/tags" Target="../tags/tag475.xml"/><Relationship Id="rId11" Type="http://schemas.openxmlformats.org/officeDocument/2006/relationships/slideLayout" Target="../slideLayouts/slideLayout4.xml"/><Relationship Id="rId5" Type="http://schemas.openxmlformats.org/officeDocument/2006/relationships/tags" Target="../tags/tag474.xml"/><Relationship Id="rId10" Type="http://schemas.openxmlformats.org/officeDocument/2006/relationships/tags" Target="../tags/tag479.xml"/><Relationship Id="rId4" Type="http://schemas.openxmlformats.org/officeDocument/2006/relationships/tags" Target="../tags/tag473.xml"/><Relationship Id="rId9" Type="http://schemas.openxmlformats.org/officeDocument/2006/relationships/tags" Target="../tags/tag478.xml"/></Relationships>
</file>

<file path=ppt/slides/_rels/slide64.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tags" Target="../tags/tag504.xml"/><Relationship Id="rId3" Type="http://schemas.openxmlformats.org/officeDocument/2006/relationships/tags" Target="../tags/tag481.xml"/><Relationship Id="rId21" Type="http://schemas.openxmlformats.org/officeDocument/2006/relationships/tags" Target="../tags/tag499.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33" Type="http://schemas.openxmlformats.org/officeDocument/2006/relationships/oleObject" Target="../embeddings/oleObject59.bin"/><Relationship Id="rId2" Type="http://schemas.openxmlformats.org/officeDocument/2006/relationships/tags" Target="../tags/tag480.xml"/><Relationship Id="rId16" Type="http://schemas.openxmlformats.org/officeDocument/2006/relationships/tags" Target="../tags/tag494.xml"/><Relationship Id="rId20" Type="http://schemas.openxmlformats.org/officeDocument/2006/relationships/tags" Target="../tags/tag498.xml"/><Relationship Id="rId29" Type="http://schemas.openxmlformats.org/officeDocument/2006/relationships/tags" Target="../tags/tag507.xml"/><Relationship Id="rId1" Type="http://schemas.openxmlformats.org/officeDocument/2006/relationships/vmlDrawing" Target="../drawings/vmlDrawing47.vml"/><Relationship Id="rId6" Type="http://schemas.openxmlformats.org/officeDocument/2006/relationships/tags" Target="../tags/tag484.xml"/><Relationship Id="rId11" Type="http://schemas.openxmlformats.org/officeDocument/2006/relationships/tags" Target="../tags/tag489.xml"/><Relationship Id="rId24" Type="http://schemas.openxmlformats.org/officeDocument/2006/relationships/tags" Target="../tags/tag502.xml"/><Relationship Id="rId32" Type="http://schemas.openxmlformats.org/officeDocument/2006/relationships/oleObject" Target="../embeddings/oleObject58.bin"/><Relationship Id="rId5" Type="http://schemas.openxmlformats.org/officeDocument/2006/relationships/tags" Target="../tags/tag483.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tags" Target="../tags/tag506.xml"/><Relationship Id="rId10" Type="http://schemas.openxmlformats.org/officeDocument/2006/relationships/tags" Target="../tags/tag488.xml"/><Relationship Id="rId19" Type="http://schemas.openxmlformats.org/officeDocument/2006/relationships/tags" Target="../tags/tag497.xml"/><Relationship Id="rId31" Type="http://schemas.openxmlformats.org/officeDocument/2006/relationships/oleObject" Target="../embeddings/oleObject57.bin"/><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 Id="rId22" Type="http://schemas.openxmlformats.org/officeDocument/2006/relationships/tags" Target="../tags/tag500.xml"/><Relationship Id="rId27" Type="http://schemas.openxmlformats.org/officeDocument/2006/relationships/tags" Target="../tags/tag505.xml"/><Relationship Id="rId30"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tags" Target="../tags/tag514.xml"/><Relationship Id="rId13" Type="http://schemas.openxmlformats.org/officeDocument/2006/relationships/tags" Target="../tags/tag519.xml"/><Relationship Id="rId18" Type="http://schemas.openxmlformats.org/officeDocument/2006/relationships/tags" Target="../tags/tag524.xml"/><Relationship Id="rId26" Type="http://schemas.openxmlformats.org/officeDocument/2006/relationships/tags" Target="../tags/tag532.xml"/><Relationship Id="rId3" Type="http://schemas.openxmlformats.org/officeDocument/2006/relationships/tags" Target="../tags/tag509.xml"/><Relationship Id="rId21" Type="http://schemas.openxmlformats.org/officeDocument/2006/relationships/tags" Target="../tags/tag527.xml"/><Relationship Id="rId7" Type="http://schemas.openxmlformats.org/officeDocument/2006/relationships/tags" Target="../tags/tag513.xml"/><Relationship Id="rId12" Type="http://schemas.openxmlformats.org/officeDocument/2006/relationships/tags" Target="../tags/tag518.xml"/><Relationship Id="rId17" Type="http://schemas.openxmlformats.org/officeDocument/2006/relationships/tags" Target="../tags/tag523.xml"/><Relationship Id="rId25" Type="http://schemas.openxmlformats.org/officeDocument/2006/relationships/tags" Target="../tags/tag531.xml"/><Relationship Id="rId33" Type="http://schemas.openxmlformats.org/officeDocument/2006/relationships/oleObject" Target="../embeddings/oleObject62.bin"/><Relationship Id="rId2" Type="http://schemas.openxmlformats.org/officeDocument/2006/relationships/tags" Target="../tags/tag508.xml"/><Relationship Id="rId16" Type="http://schemas.openxmlformats.org/officeDocument/2006/relationships/tags" Target="../tags/tag522.xml"/><Relationship Id="rId20" Type="http://schemas.openxmlformats.org/officeDocument/2006/relationships/tags" Target="../tags/tag526.xml"/><Relationship Id="rId29" Type="http://schemas.openxmlformats.org/officeDocument/2006/relationships/tags" Target="../tags/tag535.xml"/><Relationship Id="rId1" Type="http://schemas.openxmlformats.org/officeDocument/2006/relationships/vmlDrawing" Target="../drawings/vmlDrawing48.vml"/><Relationship Id="rId6" Type="http://schemas.openxmlformats.org/officeDocument/2006/relationships/tags" Target="../tags/tag512.xml"/><Relationship Id="rId11" Type="http://schemas.openxmlformats.org/officeDocument/2006/relationships/tags" Target="../tags/tag517.xml"/><Relationship Id="rId24" Type="http://schemas.openxmlformats.org/officeDocument/2006/relationships/tags" Target="../tags/tag530.xml"/><Relationship Id="rId32" Type="http://schemas.openxmlformats.org/officeDocument/2006/relationships/oleObject" Target="../embeddings/oleObject61.bin"/><Relationship Id="rId5" Type="http://schemas.openxmlformats.org/officeDocument/2006/relationships/tags" Target="../tags/tag511.xml"/><Relationship Id="rId15" Type="http://schemas.openxmlformats.org/officeDocument/2006/relationships/tags" Target="../tags/tag521.xml"/><Relationship Id="rId23" Type="http://schemas.openxmlformats.org/officeDocument/2006/relationships/tags" Target="../tags/tag529.xml"/><Relationship Id="rId28" Type="http://schemas.openxmlformats.org/officeDocument/2006/relationships/tags" Target="../tags/tag534.xml"/><Relationship Id="rId10" Type="http://schemas.openxmlformats.org/officeDocument/2006/relationships/tags" Target="../tags/tag516.xml"/><Relationship Id="rId19" Type="http://schemas.openxmlformats.org/officeDocument/2006/relationships/tags" Target="../tags/tag525.xml"/><Relationship Id="rId31" Type="http://schemas.openxmlformats.org/officeDocument/2006/relationships/oleObject" Target="../embeddings/oleObject60.bin"/><Relationship Id="rId4" Type="http://schemas.openxmlformats.org/officeDocument/2006/relationships/tags" Target="../tags/tag510.xml"/><Relationship Id="rId9" Type="http://schemas.openxmlformats.org/officeDocument/2006/relationships/tags" Target="../tags/tag515.xml"/><Relationship Id="rId14" Type="http://schemas.openxmlformats.org/officeDocument/2006/relationships/tags" Target="../tags/tag520.xml"/><Relationship Id="rId22" Type="http://schemas.openxmlformats.org/officeDocument/2006/relationships/tags" Target="../tags/tag528.xml"/><Relationship Id="rId27" Type="http://schemas.openxmlformats.org/officeDocument/2006/relationships/tags" Target="../tags/tag533.xml"/><Relationship Id="rId30"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76.png"/><Relationship Id="rId7" Type="http://schemas.openxmlformats.org/officeDocument/2006/relationships/image" Target="../media/image84.jpeg"/><Relationship Id="rId2" Type="http://schemas.openxmlformats.org/officeDocument/2006/relationships/image" Target="../media/image160.jpeg"/><Relationship Id="rId1" Type="http://schemas.openxmlformats.org/officeDocument/2006/relationships/slideLayout" Target="../slideLayouts/slideLayout2.xml"/><Relationship Id="rId6" Type="http://schemas.openxmlformats.org/officeDocument/2006/relationships/image" Target="../media/image72.gif"/><Relationship Id="rId5" Type="http://schemas.openxmlformats.org/officeDocument/2006/relationships/image" Target="../media/image78.gif"/><Relationship Id="rId4" Type="http://schemas.openxmlformats.org/officeDocument/2006/relationships/hyperlink" Target="http://www.ecofys.com/e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vmlDrawing" Target="../drawings/vmlDrawing49.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50.v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51.vml"/><Relationship Id="rId4" Type="http://schemas.openxmlformats.org/officeDocument/2006/relationships/oleObject" Target="../embeddings/oleObject6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52.vml"/><Relationship Id="rId4" Type="http://schemas.openxmlformats.org/officeDocument/2006/relationships/oleObject" Target="../embeddings/oleObject66.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vmlDrawing" Target="../drawings/vmlDrawing53.vml"/></Relationships>
</file>

<file path=ppt/slides/_rels/slide76.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gif"/><Relationship Id="rId1" Type="http://schemas.openxmlformats.org/officeDocument/2006/relationships/slideLayout" Target="../slideLayouts/slideLayout4.xml"/><Relationship Id="rId5" Type="http://schemas.openxmlformats.org/officeDocument/2006/relationships/image" Target="../media/image165.jpeg"/><Relationship Id="rId4" Type="http://schemas.openxmlformats.org/officeDocument/2006/relationships/image" Target="../media/image164.jpeg"/></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37.xml"/><Relationship Id="rId7" Type="http://schemas.openxmlformats.org/officeDocument/2006/relationships/tags" Target="../tags/tag541.xml"/><Relationship Id="rId2" Type="http://schemas.openxmlformats.org/officeDocument/2006/relationships/tags" Target="../tags/tag536.xml"/><Relationship Id="rId1" Type="http://schemas.openxmlformats.org/officeDocument/2006/relationships/vmlDrawing" Target="../drawings/vmlDrawing54.vml"/><Relationship Id="rId6" Type="http://schemas.openxmlformats.org/officeDocument/2006/relationships/tags" Target="../tags/tag540.xml"/><Relationship Id="rId11" Type="http://schemas.openxmlformats.org/officeDocument/2006/relationships/oleObject" Target="../embeddings/oleObject69.bin"/><Relationship Id="rId5" Type="http://schemas.openxmlformats.org/officeDocument/2006/relationships/tags" Target="../tags/tag539.xml"/><Relationship Id="rId10" Type="http://schemas.openxmlformats.org/officeDocument/2006/relationships/oleObject" Target="../embeddings/oleObject68.bin"/><Relationship Id="rId4" Type="http://schemas.openxmlformats.org/officeDocument/2006/relationships/tags" Target="../tags/tag538.xml"/><Relationship Id="rId9" Type="http://schemas.openxmlformats.org/officeDocument/2006/relationships/notesSlide" Target="../notesSlides/notesSlide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4.xml"/><Relationship Id="rId1" Type="http://schemas.openxmlformats.org/officeDocument/2006/relationships/vmlDrawing" Target="../drawings/vmlDrawing55.vml"/><Relationship Id="rId5" Type="http://schemas.openxmlformats.org/officeDocument/2006/relationships/image" Target="../media/image168.jpeg"/><Relationship Id="rId4" Type="http://schemas.openxmlformats.org/officeDocument/2006/relationships/image" Target="../media/image16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43.xml"/><Relationship Id="rId7" Type="http://schemas.openxmlformats.org/officeDocument/2006/relationships/tags" Target="../tags/tag547.xml"/><Relationship Id="rId2" Type="http://schemas.openxmlformats.org/officeDocument/2006/relationships/tags" Target="../tags/tag542.xml"/><Relationship Id="rId1" Type="http://schemas.openxmlformats.org/officeDocument/2006/relationships/vmlDrawing" Target="../drawings/vmlDrawing56.vml"/><Relationship Id="rId6" Type="http://schemas.openxmlformats.org/officeDocument/2006/relationships/tags" Target="../tags/tag546.xml"/><Relationship Id="rId11" Type="http://schemas.openxmlformats.org/officeDocument/2006/relationships/oleObject" Target="../embeddings/oleObject72.bin"/><Relationship Id="rId5" Type="http://schemas.openxmlformats.org/officeDocument/2006/relationships/tags" Target="../tags/tag545.xml"/><Relationship Id="rId10" Type="http://schemas.openxmlformats.org/officeDocument/2006/relationships/oleObject" Target="../embeddings/oleObject71.bin"/><Relationship Id="rId4" Type="http://schemas.openxmlformats.org/officeDocument/2006/relationships/tags" Target="../tags/tag544.xml"/><Relationship Id="rId9" Type="http://schemas.openxmlformats.org/officeDocument/2006/relationships/notesSlide" Target="../notesSlides/notesSlide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57.vml"/><Relationship Id="rId6" Type="http://schemas.openxmlformats.org/officeDocument/2006/relationships/image" Target="../media/image172.jpeg"/><Relationship Id="rId5" Type="http://schemas.openxmlformats.org/officeDocument/2006/relationships/image" Target="../media/image171.jpeg"/><Relationship Id="rId4" Type="http://schemas.openxmlformats.org/officeDocument/2006/relationships/image" Target="../media/image170.jpeg"/></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49.xml"/><Relationship Id="rId7" Type="http://schemas.openxmlformats.org/officeDocument/2006/relationships/tags" Target="../tags/tag553.xml"/><Relationship Id="rId2" Type="http://schemas.openxmlformats.org/officeDocument/2006/relationships/tags" Target="../tags/tag548.xml"/><Relationship Id="rId1" Type="http://schemas.openxmlformats.org/officeDocument/2006/relationships/vmlDrawing" Target="../drawings/vmlDrawing58.vml"/><Relationship Id="rId6" Type="http://schemas.openxmlformats.org/officeDocument/2006/relationships/tags" Target="../tags/tag552.xml"/><Relationship Id="rId11" Type="http://schemas.openxmlformats.org/officeDocument/2006/relationships/oleObject" Target="../embeddings/oleObject75.bin"/><Relationship Id="rId5" Type="http://schemas.openxmlformats.org/officeDocument/2006/relationships/tags" Target="../tags/tag551.xml"/><Relationship Id="rId10" Type="http://schemas.openxmlformats.org/officeDocument/2006/relationships/oleObject" Target="../embeddings/oleObject74.bin"/><Relationship Id="rId4" Type="http://schemas.openxmlformats.org/officeDocument/2006/relationships/tags" Target="../tags/tag550.xml"/><Relationship Id="rId9" Type="http://schemas.openxmlformats.org/officeDocument/2006/relationships/notesSlide" Target="../notesSlides/notesSlide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4.xml"/><Relationship Id="rId1" Type="http://schemas.openxmlformats.org/officeDocument/2006/relationships/vmlDrawing" Target="../drawings/vmlDrawing59.vml"/><Relationship Id="rId6" Type="http://schemas.openxmlformats.org/officeDocument/2006/relationships/image" Target="../media/image161.png"/><Relationship Id="rId5" Type="http://schemas.openxmlformats.org/officeDocument/2006/relationships/image" Target="../media/image175.png"/><Relationship Id="rId4" Type="http://schemas.openxmlformats.org/officeDocument/2006/relationships/image" Target="../media/image174.png"/></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55.xml"/><Relationship Id="rId7" Type="http://schemas.openxmlformats.org/officeDocument/2006/relationships/tags" Target="../tags/tag559.xml"/><Relationship Id="rId2" Type="http://schemas.openxmlformats.org/officeDocument/2006/relationships/tags" Target="../tags/tag554.xml"/><Relationship Id="rId1" Type="http://schemas.openxmlformats.org/officeDocument/2006/relationships/vmlDrawing" Target="../drawings/vmlDrawing60.vml"/><Relationship Id="rId6" Type="http://schemas.openxmlformats.org/officeDocument/2006/relationships/tags" Target="../tags/tag558.xml"/><Relationship Id="rId11" Type="http://schemas.openxmlformats.org/officeDocument/2006/relationships/oleObject" Target="../embeddings/oleObject78.bin"/><Relationship Id="rId5" Type="http://schemas.openxmlformats.org/officeDocument/2006/relationships/tags" Target="../tags/tag557.xml"/><Relationship Id="rId10" Type="http://schemas.openxmlformats.org/officeDocument/2006/relationships/oleObject" Target="../embeddings/oleObject77.bin"/><Relationship Id="rId4" Type="http://schemas.openxmlformats.org/officeDocument/2006/relationships/tags" Target="../tags/tag556.xml"/><Relationship Id="rId9" Type="http://schemas.openxmlformats.org/officeDocument/2006/relationships/notesSlide" Target="../notesSlides/notesSlide2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61.xml"/><Relationship Id="rId7" Type="http://schemas.openxmlformats.org/officeDocument/2006/relationships/tags" Target="../tags/tag565.xml"/><Relationship Id="rId2" Type="http://schemas.openxmlformats.org/officeDocument/2006/relationships/tags" Target="../tags/tag560.xml"/><Relationship Id="rId1" Type="http://schemas.openxmlformats.org/officeDocument/2006/relationships/vmlDrawing" Target="../drawings/vmlDrawing61.vml"/><Relationship Id="rId6" Type="http://schemas.openxmlformats.org/officeDocument/2006/relationships/tags" Target="../tags/tag564.xml"/><Relationship Id="rId11" Type="http://schemas.openxmlformats.org/officeDocument/2006/relationships/oleObject" Target="../embeddings/oleObject80.bin"/><Relationship Id="rId5" Type="http://schemas.openxmlformats.org/officeDocument/2006/relationships/tags" Target="../tags/tag563.xml"/><Relationship Id="rId10" Type="http://schemas.openxmlformats.org/officeDocument/2006/relationships/oleObject" Target="../embeddings/oleObject79.bin"/><Relationship Id="rId4" Type="http://schemas.openxmlformats.org/officeDocument/2006/relationships/tags" Target="../tags/tag562.xml"/><Relationship Id="rId9" Type="http://schemas.openxmlformats.org/officeDocument/2006/relationships/notesSlide" Target="../notesSlides/notesSlide2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66.xml"/><Relationship Id="rId1" Type="http://schemas.openxmlformats.org/officeDocument/2006/relationships/vmlDrawing" Target="../drawings/vmlDrawing62.vml"/><Relationship Id="rId5" Type="http://schemas.openxmlformats.org/officeDocument/2006/relationships/oleObject" Target="../embeddings/oleObject81.bin"/><Relationship Id="rId4" Type="http://schemas.openxmlformats.org/officeDocument/2006/relationships/notesSlide" Target="../notesSlides/notesSlide3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4.xml"/><Relationship Id="rId1" Type="http://schemas.openxmlformats.org/officeDocument/2006/relationships/vmlDrawing" Target="../drawings/vmlDrawing63.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4.xml"/><Relationship Id="rId1" Type="http://schemas.openxmlformats.org/officeDocument/2006/relationships/vmlDrawing" Target="../drawings/vmlDrawing64.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4.xml"/><Relationship Id="rId1" Type="http://schemas.openxmlformats.org/officeDocument/2006/relationships/vmlDrawing" Target="../drawings/vmlDrawing65.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4.xml"/><Relationship Id="rId1" Type="http://schemas.openxmlformats.org/officeDocument/2006/relationships/vmlDrawing" Target="../drawings/vmlDrawing66.v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6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slide_title"/>
          <p:cNvSpPr/>
          <p:nvPr/>
        </p:nvSpPr>
        <p:spPr>
          <a:xfrm>
            <a:off x="604800" y="1926000"/>
            <a:ext cx="8546400" cy="196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smtClean="0">
                <a:solidFill>
                  <a:srgbClr val="4D4D4D"/>
                </a:solidFill>
                <a:latin typeface="Arial" pitchFamily="34" charset="0"/>
                <a:cs typeface="Arial" pitchFamily="34" charset="0"/>
              </a:rPr>
              <a:t>Improving Sanitation in Refugee Camps</a:t>
            </a:r>
            <a:endParaRPr lang="en-US" sz="2800" dirty="0">
              <a:solidFill>
                <a:srgbClr val="4D4D4D"/>
              </a:solidFill>
              <a:latin typeface="Arial" pitchFamily="34" charset="0"/>
              <a:cs typeface="Arial" pitchFamily="34" charset="0"/>
            </a:endParaRPr>
          </a:p>
          <a:p>
            <a:r>
              <a:rPr lang="en-US" sz="2800" dirty="0" smtClean="0">
                <a:solidFill>
                  <a:srgbClr val="4D4D4D"/>
                </a:solidFill>
                <a:latin typeface="Arial" pitchFamily="34" charset="0"/>
                <a:cs typeface="Arial" pitchFamily="34" charset="0"/>
              </a:rPr>
              <a:t>Final Deliverable – Phase 1 Part 2</a:t>
            </a:r>
          </a:p>
        </p:txBody>
      </p:sp>
      <p:sp>
        <p:nvSpPr>
          <p:cNvPr id="5" name="coverslide_date"/>
          <p:cNvSpPr/>
          <p:nvPr/>
        </p:nvSpPr>
        <p:spPr>
          <a:xfrm>
            <a:off x="604800" y="4435200"/>
            <a:ext cx="8546400" cy="37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4D4D4D"/>
                </a:solidFill>
                <a:latin typeface="Arial" pitchFamily="34" charset="0"/>
                <a:cs typeface="Arial" pitchFamily="34" charset="0"/>
              </a:rPr>
              <a:t>December 17, </a:t>
            </a:r>
            <a:r>
              <a:rPr lang="en-US" sz="2000" dirty="0" smtClean="0">
                <a:solidFill>
                  <a:srgbClr val="4D4D4D"/>
                </a:solidFill>
                <a:latin typeface="Arial" pitchFamily="34" charset="0"/>
                <a:cs typeface="Arial" pitchFamily="34" charset="0"/>
              </a:rPr>
              <a:t>2014 (updated May 2015)</a:t>
            </a:r>
            <a:r>
              <a:rPr lang="en-US" sz="2000" dirty="0" smtClean="0">
                <a:solidFill>
                  <a:srgbClr val="4D4D4D"/>
                </a:solidFill>
                <a:latin typeface="Arial" pitchFamily="34" charset="0"/>
                <a:cs typeface="Arial" pitchFamily="34" charset="0"/>
              </a:rPr>
              <a:t>	</a:t>
            </a:r>
            <a:endParaRPr lang="en-US" sz="2000" dirty="0">
              <a:solidFill>
                <a:srgbClr val="4D4D4D"/>
              </a:solidFill>
              <a:latin typeface="Arial" pitchFamily="34" charset="0"/>
              <a:cs typeface="Arial" pitchFamily="34" charset="0"/>
            </a:endParaRPr>
          </a:p>
        </p:txBody>
      </p:sp>
      <p:pic>
        <p:nvPicPr>
          <p:cNvPr id="6" name="Picture 2" descr="http://www.gatesfoundation.org/~/media/GFO/Site/Logo%20Images/icon_small_bill_melinda_gates_foundation_logo.png"/>
          <p:cNvPicPr>
            <a:picLocks noChangeAspect="1" noChangeArrowheads="1"/>
          </p:cNvPicPr>
          <p:nvPr/>
        </p:nvPicPr>
        <p:blipFill>
          <a:blip r:embed="rId4" cstate="email"/>
          <a:srcRect/>
          <a:stretch>
            <a:fillRect/>
          </a:stretch>
        </p:blipFill>
        <p:spPr bwMode="auto">
          <a:xfrm>
            <a:off x="7630608" y="519373"/>
            <a:ext cx="1695450" cy="1695451"/>
          </a:xfrm>
          <a:prstGeom prst="rect">
            <a:avLst/>
          </a:prstGeom>
          <a:noFill/>
        </p:spPr>
      </p:pic>
      <p:pic>
        <p:nvPicPr>
          <p:cNvPr id="8" name="Picture 2"/>
          <p:cNvPicPr>
            <a:picLocks noChangeAspect="1" noChangeArrowheads="1"/>
          </p:cNvPicPr>
          <p:nvPr/>
        </p:nvPicPr>
        <p:blipFill>
          <a:blip r:embed="rId5" cstate="email"/>
          <a:srcRect/>
          <a:stretch>
            <a:fillRect/>
          </a:stretch>
        </p:blipFill>
        <p:spPr bwMode="auto">
          <a:xfrm>
            <a:off x="4165642" y="689860"/>
            <a:ext cx="2943225" cy="8763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nvGraphicFramePr>
        <p:xfrm>
          <a:off x="1587" y="1588"/>
          <a:ext cx="1587" cy="1587"/>
        </p:xfrm>
        <a:graphic>
          <a:graphicData uri="http://schemas.openxmlformats.org/presentationml/2006/ole">
            <p:oleObj spid="_x0000_s196610" name="think-cell Slide" r:id="rId3" imgW="270" imgH="270" progId="TCLayout.ActiveDocument.1">
              <p:embed/>
            </p:oleObj>
          </a:graphicData>
        </a:graphic>
      </p:graphicFrame>
      <p:cxnSp>
        <p:nvCxnSpPr>
          <p:cNvPr id="143" name="Straight Arrow Connector 142"/>
          <p:cNvCxnSpPr>
            <a:endCxn id="5" idx="2"/>
          </p:cNvCxnSpPr>
          <p:nvPr/>
        </p:nvCxnSpPr>
        <p:spPr>
          <a:xfrm flipV="1">
            <a:off x="4454944" y="1840112"/>
            <a:ext cx="4164" cy="1790264"/>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endCxn id="24" idx="3"/>
          </p:cNvCxnSpPr>
          <p:nvPr/>
        </p:nvCxnSpPr>
        <p:spPr>
          <a:xfrm flipH="1" flipV="1">
            <a:off x="2947037" y="2176655"/>
            <a:ext cx="1507908" cy="1251694"/>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4" idx="3"/>
          </p:cNvCxnSpPr>
          <p:nvPr/>
        </p:nvCxnSpPr>
        <p:spPr>
          <a:xfrm flipH="1" flipV="1">
            <a:off x="2530886" y="3074847"/>
            <a:ext cx="1854130" cy="584494"/>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endCxn id="13" idx="3"/>
          </p:cNvCxnSpPr>
          <p:nvPr/>
        </p:nvCxnSpPr>
        <p:spPr>
          <a:xfrm flipH="1">
            <a:off x="2530886" y="3729269"/>
            <a:ext cx="1825166" cy="243769"/>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26" idx="3"/>
          </p:cNvCxnSpPr>
          <p:nvPr/>
        </p:nvCxnSpPr>
        <p:spPr>
          <a:xfrm flipH="1">
            <a:off x="2843089" y="3799197"/>
            <a:ext cx="1541928" cy="1072033"/>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25" idx="1"/>
          </p:cNvCxnSpPr>
          <p:nvPr/>
        </p:nvCxnSpPr>
        <p:spPr>
          <a:xfrm flipV="1">
            <a:off x="4553838" y="2176655"/>
            <a:ext cx="1486660" cy="1251694"/>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9" idx="1"/>
          </p:cNvCxnSpPr>
          <p:nvPr/>
        </p:nvCxnSpPr>
        <p:spPr>
          <a:xfrm>
            <a:off x="4454945" y="3828162"/>
            <a:ext cx="1585553" cy="1043067"/>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0" idx="1"/>
          </p:cNvCxnSpPr>
          <p:nvPr/>
        </p:nvCxnSpPr>
        <p:spPr>
          <a:xfrm>
            <a:off x="4553838" y="3729269"/>
            <a:ext cx="1781144" cy="243770"/>
          </a:xfrm>
          <a:prstGeom prst="straightConnector1">
            <a:avLst/>
          </a:prstGeom>
          <a:ln w="28575">
            <a:solidFill>
              <a:srgbClr val="DC6E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8" idx="1"/>
          </p:cNvCxnSpPr>
          <p:nvPr/>
        </p:nvCxnSpPr>
        <p:spPr>
          <a:xfrm flipH="1">
            <a:off x="4524874" y="3074847"/>
            <a:ext cx="1810108" cy="584493"/>
          </a:xfrm>
          <a:prstGeom prst="line">
            <a:avLst/>
          </a:prstGeom>
          <a:ln w="28575">
            <a:solidFill>
              <a:srgbClr val="DC6E00"/>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2869390" y="2143714"/>
            <a:ext cx="3171108" cy="3171108"/>
          </a:xfrm>
          <a:prstGeom prst="ellipse">
            <a:avLst/>
          </a:prstGeom>
          <a:solidFill>
            <a:schemeClr val="bg1"/>
          </a:solidFill>
          <a:ln w="31750">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7" name="Up Arrow 16"/>
          <p:cNvSpPr/>
          <p:nvPr/>
        </p:nvSpPr>
        <p:spPr>
          <a:xfrm>
            <a:off x="1573452" y="5341423"/>
            <a:ext cx="537873" cy="612919"/>
          </a:xfrm>
          <a:prstGeom prst="upArrow">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0" name="Up Arrow 19"/>
          <p:cNvSpPr/>
          <p:nvPr/>
        </p:nvSpPr>
        <p:spPr>
          <a:xfrm>
            <a:off x="6905136" y="5341423"/>
            <a:ext cx="537873" cy="612919"/>
          </a:xfrm>
          <a:prstGeom prst="upArrow">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1" name="Up Arrow 20"/>
          <p:cNvSpPr/>
          <p:nvPr/>
        </p:nvSpPr>
        <p:spPr>
          <a:xfrm>
            <a:off x="4239294" y="5341423"/>
            <a:ext cx="537873" cy="612919"/>
          </a:xfrm>
          <a:prstGeom prst="upArrow">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To execute this approach, UNHCR needs to support more sustainable settlements across 10 dimensions</a:t>
            </a:r>
            <a:endParaRPr lang="en-US" dirty="0"/>
          </a:p>
        </p:txBody>
      </p:sp>
      <p:sp>
        <p:nvSpPr>
          <p:cNvPr id="5" name="TextBox 4"/>
          <p:cNvSpPr txBox="1"/>
          <p:nvPr/>
        </p:nvSpPr>
        <p:spPr>
          <a:xfrm>
            <a:off x="3873757" y="1442911"/>
            <a:ext cx="1170702" cy="397201"/>
          </a:xfrm>
          <a:prstGeom prst="rect">
            <a:avLst/>
          </a:prstGeom>
          <a:solidFill>
            <a:schemeClr val="accent1"/>
          </a:solidFill>
          <a:ln>
            <a:solidFill>
              <a:schemeClr val="accent1"/>
            </a:solidFill>
          </a:ln>
        </p:spPr>
        <p:txBody>
          <a:bodyPr wrap="square" tIns="90000" bIns="90000" rtlCol="0">
            <a:spAutoFit/>
          </a:bodyPr>
          <a:lstStyle/>
          <a:p>
            <a:pPr algn="ctr"/>
            <a:r>
              <a:rPr lang="en-US" sz="1400" b="1" dirty="0" smtClean="0">
                <a:latin typeface="Arial" pitchFamily="34" charset="0"/>
                <a:cs typeface="Arial" pitchFamily="34" charset="0"/>
              </a:rPr>
              <a:t>Energy</a:t>
            </a:r>
          </a:p>
        </p:txBody>
      </p:sp>
      <p:sp>
        <p:nvSpPr>
          <p:cNvPr id="8" name="TextBox 7"/>
          <p:cNvSpPr txBox="1"/>
          <p:nvPr/>
        </p:nvSpPr>
        <p:spPr>
          <a:xfrm>
            <a:off x="6334982" y="2876246"/>
            <a:ext cx="1170702" cy="397201"/>
          </a:xfrm>
          <a:prstGeom prst="rect">
            <a:avLst/>
          </a:prstGeom>
          <a:solidFill>
            <a:srgbClr val="DC6E00"/>
          </a:solidFill>
          <a:ln w="25400">
            <a:solidFill>
              <a:srgbClr val="DC6E00"/>
            </a:solidFill>
          </a:ln>
        </p:spPr>
        <p:txBody>
          <a:bodyPr wrap="square" tIns="90000" bIns="90000" rtlCol="0">
            <a:spAutoFit/>
          </a:bodyPr>
          <a:lstStyle/>
          <a:p>
            <a:pPr algn="ctr"/>
            <a:r>
              <a:rPr lang="en-US" sz="1400" b="1" dirty="0" smtClean="0">
                <a:solidFill>
                  <a:schemeClr val="bg1"/>
                </a:solidFill>
                <a:latin typeface="Arial" pitchFamily="34" charset="0"/>
                <a:cs typeface="Arial" pitchFamily="34" charset="0"/>
              </a:rPr>
              <a:t>Sanitation</a:t>
            </a:r>
          </a:p>
        </p:txBody>
      </p:sp>
      <p:sp>
        <p:nvSpPr>
          <p:cNvPr id="9" name="TextBox 8"/>
          <p:cNvSpPr txBox="1"/>
          <p:nvPr/>
        </p:nvSpPr>
        <p:spPr>
          <a:xfrm>
            <a:off x="6040498" y="4672629"/>
            <a:ext cx="1170702" cy="397199"/>
          </a:xfrm>
          <a:prstGeom prst="rect">
            <a:avLst/>
          </a:prstGeom>
          <a:solidFill>
            <a:schemeClr val="accent1"/>
          </a:solidFill>
          <a:ln>
            <a:solidFill>
              <a:schemeClr val="accent1"/>
            </a:solidFill>
          </a:ln>
        </p:spPr>
        <p:txBody>
          <a:bodyPr wrap="square" lIns="0" tIns="89999" rIns="0" bIns="89999" rtlCol="0">
            <a:spAutoFit/>
          </a:bodyPr>
          <a:lstStyle/>
          <a:p>
            <a:pPr algn="ctr"/>
            <a:r>
              <a:rPr lang="en-US" sz="1400" b="1" dirty="0" smtClean="0">
                <a:latin typeface="Arial" pitchFamily="34" charset="0"/>
                <a:cs typeface="Arial" pitchFamily="34" charset="0"/>
              </a:rPr>
              <a:t>Environment</a:t>
            </a:r>
          </a:p>
        </p:txBody>
      </p:sp>
      <p:sp>
        <p:nvSpPr>
          <p:cNvPr id="10" name="TextBox 9"/>
          <p:cNvSpPr txBox="1"/>
          <p:nvPr/>
        </p:nvSpPr>
        <p:spPr>
          <a:xfrm>
            <a:off x="6334982" y="3774438"/>
            <a:ext cx="1170702" cy="397201"/>
          </a:xfrm>
          <a:prstGeom prst="rect">
            <a:avLst/>
          </a:prstGeom>
          <a:solidFill>
            <a:schemeClr val="accent1"/>
          </a:solidFill>
          <a:ln>
            <a:solidFill>
              <a:schemeClr val="accent1"/>
            </a:solidFill>
          </a:ln>
        </p:spPr>
        <p:txBody>
          <a:bodyPr wrap="square" tIns="90000" bIns="90000" rtlCol="0">
            <a:spAutoFit/>
          </a:bodyPr>
          <a:lstStyle/>
          <a:p>
            <a:pPr algn="ctr"/>
            <a:r>
              <a:rPr lang="en-US" sz="1400" b="1" dirty="0" smtClean="0">
                <a:latin typeface="Arial" pitchFamily="34" charset="0"/>
                <a:cs typeface="Arial" pitchFamily="34" charset="0"/>
              </a:rPr>
              <a:t>Shelter</a:t>
            </a:r>
          </a:p>
        </p:txBody>
      </p:sp>
      <p:sp>
        <p:nvSpPr>
          <p:cNvPr id="11" name="TextBox 10"/>
          <p:cNvSpPr txBox="1"/>
          <p:nvPr/>
        </p:nvSpPr>
        <p:spPr>
          <a:xfrm>
            <a:off x="1711864" y="5762677"/>
            <a:ext cx="5600211" cy="307777"/>
          </a:xfrm>
          <a:prstGeom prst="rect">
            <a:avLst/>
          </a:prstGeom>
          <a:solidFill>
            <a:schemeClr val="accent2"/>
          </a:solidFill>
          <a:ln>
            <a:solidFill>
              <a:schemeClr val="accent2"/>
            </a:solidFill>
          </a:ln>
        </p:spPr>
        <p:txBody>
          <a:bodyPr wrap="square" tIns="45720" bIns="45720" rtlCol="0">
            <a:spAutoFit/>
          </a:bodyPr>
          <a:lstStyle/>
          <a:p>
            <a:pPr algn="ctr"/>
            <a:r>
              <a:rPr lang="en-US" sz="1400" b="1" dirty="0" smtClean="0">
                <a:latin typeface="Arial" pitchFamily="34" charset="0"/>
                <a:cs typeface="Arial" pitchFamily="34" charset="0"/>
              </a:rPr>
              <a:t>Livelihoods</a:t>
            </a:r>
          </a:p>
        </p:txBody>
      </p:sp>
      <p:sp>
        <p:nvSpPr>
          <p:cNvPr id="13" name="TextBox 12"/>
          <p:cNvSpPr txBox="1"/>
          <p:nvPr/>
        </p:nvSpPr>
        <p:spPr>
          <a:xfrm>
            <a:off x="1360184" y="3774438"/>
            <a:ext cx="1170702" cy="397200"/>
          </a:xfrm>
          <a:prstGeom prst="rect">
            <a:avLst/>
          </a:prstGeom>
          <a:solidFill>
            <a:schemeClr val="accent1"/>
          </a:solidFill>
          <a:ln>
            <a:solidFill>
              <a:schemeClr val="accent1"/>
            </a:solidFill>
          </a:ln>
        </p:spPr>
        <p:txBody>
          <a:bodyPr wrap="square" lIns="0" tIns="0" rIns="0" bIns="0" rtlCol="0" anchor="ctr">
            <a:noAutofit/>
          </a:bodyPr>
          <a:lstStyle/>
          <a:p>
            <a:pPr algn="ctr"/>
            <a:r>
              <a:rPr lang="en-US" sz="1400" b="1" dirty="0" smtClean="0">
                <a:latin typeface="Arial" pitchFamily="34" charset="0"/>
                <a:cs typeface="Arial" pitchFamily="34" charset="0"/>
              </a:rPr>
              <a:t>Health&amp; Hygiene</a:t>
            </a:r>
          </a:p>
        </p:txBody>
      </p:sp>
      <p:sp>
        <p:nvSpPr>
          <p:cNvPr id="14" name="TextBox 13"/>
          <p:cNvSpPr txBox="1"/>
          <p:nvPr/>
        </p:nvSpPr>
        <p:spPr>
          <a:xfrm>
            <a:off x="1360184" y="2876246"/>
            <a:ext cx="1170702" cy="397201"/>
          </a:xfrm>
          <a:prstGeom prst="rect">
            <a:avLst/>
          </a:prstGeom>
          <a:solidFill>
            <a:schemeClr val="accent1"/>
          </a:solidFill>
          <a:ln>
            <a:solidFill>
              <a:schemeClr val="accent1"/>
            </a:solidFill>
          </a:ln>
        </p:spPr>
        <p:txBody>
          <a:bodyPr wrap="square" tIns="90000" bIns="90000" rtlCol="0">
            <a:spAutoFit/>
          </a:bodyPr>
          <a:lstStyle/>
          <a:p>
            <a:pPr algn="ctr"/>
            <a:r>
              <a:rPr lang="en-US" sz="1400" b="1" dirty="0" smtClean="0">
                <a:latin typeface="Arial" pitchFamily="34" charset="0"/>
                <a:cs typeface="Arial" pitchFamily="34" charset="0"/>
              </a:rPr>
              <a:t>Education</a:t>
            </a:r>
          </a:p>
        </p:txBody>
      </p:sp>
      <p:sp>
        <p:nvSpPr>
          <p:cNvPr id="26" name="TextBox 25"/>
          <p:cNvSpPr txBox="1"/>
          <p:nvPr/>
        </p:nvSpPr>
        <p:spPr>
          <a:xfrm>
            <a:off x="1672387" y="4672629"/>
            <a:ext cx="1170702" cy="397201"/>
          </a:xfrm>
          <a:prstGeom prst="rect">
            <a:avLst/>
          </a:prstGeom>
          <a:solidFill>
            <a:schemeClr val="accent1"/>
          </a:solidFill>
          <a:ln>
            <a:solidFill>
              <a:schemeClr val="accent1"/>
            </a:solidFill>
          </a:ln>
        </p:spPr>
        <p:txBody>
          <a:bodyPr wrap="square" tIns="90000" bIns="90000" rtlCol="0">
            <a:spAutoFit/>
          </a:bodyPr>
          <a:lstStyle/>
          <a:p>
            <a:pPr algn="ctr"/>
            <a:r>
              <a:rPr lang="en-US" sz="1400" b="1" dirty="0" smtClean="0">
                <a:latin typeface="Arial" pitchFamily="34" charset="0"/>
                <a:cs typeface="Arial" pitchFamily="34" charset="0"/>
              </a:rPr>
              <a:t>Protection</a:t>
            </a:r>
          </a:p>
        </p:txBody>
      </p:sp>
      <p:sp>
        <p:nvSpPr>
          <p:cNvPr id="25" name="TextBox 24"/>
          <p:cNvSpPr txBox="1"/>
          <p:nvPr/>
        </p:nvSpPr>
        <p:spPr>
          <a:xfrm>
            <a:off x="6040498" y="1978054"/>
            <a:ext cx="1170702" cy="397201"/>
          </a:xfrm>
          <a:prstGeom prst="rect">
            <a:avLst/>
          </a:prstGeom>
          <a:solidFill>
            <a:schemeClr val="accent1"/>
          </a:solidFill>
          <a:ln>
            <a:solidFill>
              <a:schemeClr val="accent1"/>
            </a:solidFill>
          </a:ln>
        </p:spPr>
        <p:txBody>
          <a:bodyPr wrap="square" tIns="90000" bIns="90000" rtlCol="0">
            <a:spAutoFit/>
          </a:bodyPr>
          <a:lstStyle/>
          <a:p>
            <a:pPr algn="ctr"/>
            <a:r>
              <a:rPr lang="en-US" sz="1400" b="1" dirty="0" smtClean="0">
                <a:latin typeface="Arial" pitchFamily="34" charset="0"/>
                <a:cs typeface="Arial" pitchFamily="34" charset="0"/>
              </a:rPr>
              <a:t>Water</a:t>
            </a:r>
          </a:p>
        </p:txBody>
      </p:sp>
      <p:sp>
        <p:nvSpPr>
          <p:cNvPr id="42" name="TextBox 41"/>
          <p:cNvSpPr txBox="1"/>
          <p:nvPr/>
        </p:nvSpPr>
        <p:spPr>
          <a:xfrm>
            <a:off x="7842490" y="2478845"/>
            <a:ext cx="1588589" cy="1384995"/>
          </a:xfrm>
          <a:prstGeom prst="rect">
            <a:avLst/>
          </a:prstGeom>
          <a:solidFill>
            <a:srgbClr val="F9DFB5"/>
          </a:solidFill>
          <a:ln>
            <a:solidFill>
              <a:srgbClr val="DC6E00"/>
            </a:solidFill>
          </a:ln>
        </p:spPr>
        <p:txBody>
          <a:bodyPr wrap="square" lIns="45720" tIns="45720" rIns="45720" bIns="45720" rtlCol="0">
            <a:spAutoFit/>
          </a:bodyPr>
          <a:lstStyle/>
          <a:p>
            <a:pPr algn="ctr"/>
            <a:r>
              <a:rPr lang="en-US" sz="1200" i="1" dirty="0" smtClean="0">
                <a:solidFill>
                  <a:srgbClr val="DC6E00"/>
                </a:solidFill>
                <a:latin typeface="Arial" pitchFamily="34" charset="0"/>
                <a:cs typeface="Arial" pitchFamily="34" charset="0"/>
              </a:rPr>
              <a:t>The project is </a:t>
            </a:r>
            <a:br>
              <a:rPr lang="en-US" sz="1200" i="1" dirty="0" smtClean="0">
                <a:solidFill>
                  <a:srgbClr val="DC6E00"/>
                </a:solidFill>
                <a:latin typeface="Arial" pitchFamily="34" charset="0"/>
                <a:cs typeface="Arial" pitchFamily="34" charset="0"/>
              </a:rPr>
            </a:br>
            <a:r>
              <a:rPr lang="en-US" sz="1200" i="1" dirty="0" smtClean="0">
                <a:solidFill>
                  <a:srgbClr val="DC6E00"/>
                </a:solidFill>
                <a:latin typeface="Arial" pitchFamily="34" charset="0"/>
                <a:cs typeface="Arial" pitchFamily="34" charset="0"/>
              </a:rPr>
              <a:t>focused on sanitation improvement using innovative waste-to-value (WTV) solutions and the role they can play in sustainability</a:t>
            </a:r>
          </a:p>
        </p:txBody>
      </p:sp>
      <p:pic>
        <p:nvPicPr>
          <p:cNvPr id="87" name="Picture 86" descr="family.wmf"/>
          <p:cNvPicPr>
            <a:picLocks noChangeAspect="1"/>
          </p:cNvPicPr>
          <p:nvPr/>
        </p:nvPicPr>
        <p:blipFill>
          <a:blip r:embed="rId4" cstate="print"/>
          <a:stretch>
            <a:fillRect/>
          </a:stretch>
        </p:blipFill>
        <p:spPr>
          <a:xfrm>
            <a:off x="3000429" y="2274753"/>
            <a:ext cx="2909030" cy="2909030"/>
          </a:xfrm>
          <a:prstGeom prst="rect">
            <a:avLst/>
          </a:prstGeom>
          <a:noFill/>
          <a:ln/>
        </p:spPr>
      </p:pic>
      <p:sp>
        <p:nvSpPr>
          <p:cNvPr id="24" name="TextBox 23"/>
          <p:cNvSpPr txBox="1"/>
          <p:nvPr/>
        </p:nvSpPr>
        <p:spPr>
          <a:xfrm>
            <a:off x="1776335" y="1978054"/>
            <a:ext cx="1170702" cy="397201"/>
          </a:xfrm>
          <a:prstGeom prst="rect">
            <a:avLst/>
          </a:prstGeom>
          <a:solidFill>
            <a:schemeClr val="accent1"/>
          </a:solidFill>
          <a:ln>
            <a:solidFill>
              <a:schemeClr val="accent1"/>
            </a:solidFill>
          </a:ln>
        </p:spPr>
        <p:txBody>
          <a:bodyPr wrap="square" tIns="90000" bIns="90000" rtlCol="0">
            <a:spAutoFit/>
          </a:bodyPr>
          <a:lstStyle/>
          <a:p>
            <a:pPr algn="ctr"/>
            <a:r>
              <a:rPr lang="en-US" sz="1400" b="1" dirty="0" smtClean="0">
                <a:latin typeface="Arial" pitchFamily="34" charset="0"/>
                <a:cs typeface="Arial" pitchFamily="34" charset="0"/>
              </a:rPr>
              <a:t>Food</a:t>
            </a:r>
          </a:p>
        </p:txBody>
      </p:sp>
      <p:pic>
        <p:nvPicPr>
          <p:cNvPr id="96" name="Picture 95" descr="badge.wmf"/>
          <p:cNvPicPr>
            <a:picLocks/>
          </p:cNvPicPr>
          <p:nvPr/>
        </p:nvPicPr>
        <p:blipFill>
          <a:blip r:embed="rId5" cstate="print"/>
          <a:stretch>
            <a:fillRect/>
          </a:stretch>
        </p:blipFill>
        <p:spPr>
          <a:xfrm>
            <a:off x="940111" y="4652447"/>
            <a:ext cx="457200" cy="513080"/>
          </a:xfrm>
          <a:prstGeom prst="rect">
            <a:avLst/>
          </a:prstGeom>
        </p:spPr>
      </p:pic>
      <p:pic>
        <p:nvPicPr>
          <p:cNvPr id="97" name="Picture 96" descr="education.wmf"/>
          <p:cNvPicPr>
            <a:picLocks/>
          </p:cNvPicPr>
          <p:nvPr/>
        </p:nvPicPr>
        <p:blipFill>
          <a:blip r:embed="rId6" cstate="print"/>
          <a:stretch>
            <a:fillRect/>
          </a:stretch>
        </p:blipFill>
        <p:spPr>
          <a:xfrm>
            <a:off x="569370" y="2902126"/>
            <a:ext cx="599341" cy="345441"/>
          </a:xfrm>
          <a:prstGeom prst="rect">
            <a:avLst/>
          </a:prstGeom>
        </p:spPr>
      </p:pic>
      <p:pic>
        <p:nvPicPr>
          <p:cNvPr id="98" name="Picture 97" descr="energy.wmf"/>
          <p:cNvPicPr>
            <a:picLocks/>
          </p:cNvPicPr>
          <p:nvPr/>
        </p:nvPicPr>
        <p:blipFill>
          <a:blip r:embed="rId7" cstate="print"/>
          <a:stretch>
            <a:fillRect/>
          </a:stretch>
        </p:blipFill>
        <p:spPr>
          <a:xfrm>
            <a:off x="5227339" y="1179298"/>
            <a:ext cx="529425" cy="778792"/>
          </a:xfrm>
          <a:prstGeom prst="rect">
            <a:avLst/>
          </a:prstGeom>
        </p:spPr>
      </p:pic>
      <p:pic>
        <p:nvPicPr>
          <p:cNvPr id="99" name="Picture 98" descr="food.wmf"/>
          <p:cNvPicPr>
            <a:picLocks/>
          </p:cNvPicPr>
          <p:nvPr/>
        </p:nvPicPr>
        <p:blipFill>
          <a:blip r:embed="rId8" cstate="print"/>
          <a:stretch>
            <a:fillRect/>
          </a:stretch>
        </p:blipFill>
        <p:spPr>
          <a:xfrm>
            <a:off x="974848" y="1901660"/>
            <a:ext cx="542290" cy="745409"/>
          </a:xfrm>
          <a:prstGeom prst="rect">
            <a:avLst/>
          </a:prstGeom>
        </p:spPr>
      </p:pic>
      <p:pic>
        <p:nvPicPr>
          <p:cNvPr id="100" name="Picture 99" descr="healthcare.wmf"/>
          <p:cNvPicPr>
            <a:picLocks/>
          </p:cNvPicPr>
          <p:nvPr/>
        </p:nvPicPr>
        <p:blipFill>
          <a:blip r:embed="rId9" cstate="print"/>
          <a:stretch>
            <a:fillRect/>
          </a:stretch>
        </p:blipFill>
        <p:spPr>
          <a:xfrm>
            <a:off x="613770" y="3339814"/>
            <a:ext cx="510540" cy="911860"/>
          </a:xfrm>
          <a:prstGeom prst="rect">
            <a:avLst/>
          </a:prstGeom>
        </p:spPr>
      </p:pic>
      <p:pic>
        <p:nvPicPr>
          <p:cNvPr id="102" name="Picture 101" descr="livelihood.wmf"/>
          <p:cNvPicPr>
            <a:picLocks/>
          </p:cNvPicPr>
          <p:nvPr/>
        </p:nvPicPr>
        <p:blipFill>
          <a:blip r:embed="rId10" cstate="print"/>
          <a:stretch>
            <a:fillRect/>
          </a:stretch>
        </p:blipFill>
        <p:spPr>
          <a:xfrm>
            <a:off x="910195" y="5475657"/>
            <a:ext cx="866140" cy="756920"/>
          </a:xfrm>
          <a:prstGeom prst="rect">
            <a:avLst/>
          </a:prstGeom>
        </p:spPr>
      </p:pic>
      <p:pic>
        <p:nvPicPr>
          <p:cNvPr id="103" name="Picture 102" descr="shelter.wmf"/>
          <p:cNvPicPr>
            <a:picLocks/>
          </p:cNvPicPr>
          <p:nvPr/>
        </p:nvPicPr>
        <p:blipFill>
          <a:blip r:embed="rId11" cstate="print"/>
          <a:stretch>
            <a:fillRect/>
          </a:stretch>
        </p:blipFill>
        <p:spPr>
          <a:xfrm>
            <a:off x="7842490" y="3799554"/>
            <a:ext cx="594360" cy="452120"/>
          </a:xfrm>
          <a:prstGeom prst="rect">
            <a:avLst/>
          </a:prstGeom>
        </p:spPr>
      </p:pic>
      <p:pic>
        <p:nvPicPr>
          <p:cNvPr id="104" name="Picture 103" descr="water.wmf"/>
          <p:cNvPicPr>
            <a:picLocks/>
          </p:cNvPicPr>
          <p:nvPr/>
        </p:nvPicPr>
        <p:blipFill>
          <a:blip r:embed="rId12" cstate="print"/>
          <a:stretch>
            <a:fillRect/>
          </a:stretch>
        </p:blipFill>
        <p:spPr>
          <a:xfrm>
            <a:off x="7420620" y="1856379"/>
            <a:ext cx="177800" cy="622300"/>
          </a:xfrm>
          <a:prstGeom prst="rect">
            <a:avLst/>
          </a:prstGeom>
        </p:spPr>
      </p:pic>
      <p:pic>
        <p:nvPicPr>
          <p:cNvPr id="11272" name="Picture 8" descr="http://dev.itnok.com/igers2eye/img/iconmonstr-globe-4-icon.png"/>
          <p:cNvPicPr>
            <a:picLocks noChangeAspect="1" noChangeArrowheads="1"/>
          </p:cNvPicPr>
          <p:nvPr/>
        </p:nvPicPr>
        <p:blipFill>
          <a:blip r:embed="rId13" cstate="print">
            <a:duotone>
              <a:schemeClr val="accent1">
                <a:shade val="45000"/>
                <a:satMod val="135000"/>
              </a:schemeClr>
              <a:prstClr val="white"/>
            </a:duotone>
          </a:blip>
          <a:srcRect/>
          <a:stretch>
            <a:fillRect/>
          </a:stretch>
        </p:blipFill>
        <p:spPr bwMode="auto">
          <a:xfrm>
            <a:off x="7190039" y="4555585"/>
            <a:ext cx="631290" cy="63129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203778"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Technologies eliminated due to large size or transportation challenge</a:t>
            </a:r>
            <a:endParaRPr lang="en-US" sz="1600" b="0" dirty="0">
              <a:solidFill>
                <a:srgbClr val="177B57"/>
              </a:solidFill>
              <a:latin typeface="Arial"/>
            </a:endParaRPr>
          </a:p>
        </p:txBody>
      </p:sp>
      <p:graphicFrame>
        <p:nvGraphicFramePr>
          <p:cNvPr id="8" name="Table 7"/>
          <p:cNvGraphicFramePr>
            <a:graphicFrameLocks noGrp="1"/>
          </p:cNvGraphicFramePr>
          <p:nvPr/>
        </p:nvGraphicFramePr>
        <p:xfrm>
          <a:off x="302070" y="1302989"/>
          <a:ext cx="8998458" cy="5035296"/>
        </p:xfrm>
        <a:graphic>
          <a:graphicData uri="http://schemas.openxmlformats.org/drawingml/2006/table">
            <a:tbl>
              <a:tblPr/>
              <a:tblGrid>
                <a:gridCol w="1554480"/>
                <a:gridCol w="1684181"/>
                <a:gridCol w="2925157"/>
                <a:gridCol w="2834640"/>
              </a:tblGrid>
              <a:tr h="182880">
                <a:tc>
                  <a:txBody>
                    <a:bodyPr/>
                    <a:lstStyle/>
                    <a:p>
                      <a:pPr algn="l" fontAlgn="b"/>
                      <a:r>
                        <a:rPr lang="en-US" sz="1000" b="1" i="0" u="none" strike="noStrike" dirty="0" smtClean="0">
                          <a:solidFill>
                            <a:schemeClr val="bg1"/>
                          </a:solidFill>
                          <a:latin typeface="Arial" pitchFamily="34" charset="0"/>
                          <a:cs typeface="Arial" pitchFamily="34" charset="0"/>
                        </a:rPr>
                        <a:t>Toilet System</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Provider</a:t>
                      </a:r>
                      <a:r>
                        <a:rPr lang="en-US" sz="1000" b="1" i="0" u="none" strike="noStrike" baseline="0" dirty="0" smtClean="0">
                          <a:solidFill>
                            <a:schemeClr val="bg1"/>
                          </a:solidFill>
                          <a:latin typeface="Arial" pitchFamily="34" charset="0"/>
                          <a:cs typeface="Arial" pitchFamily="34" charset="0"/>
                        </a:rPr>
                        <a:t> /Orig. Country</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Description</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Reason for elimination (if applicable)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182880">
                <a:tc>
                  <a:txBody>
                    <a:bodyPr/>
                    <a:lstStyle/>
                    <a:p>
                      <a:pPr algn="l" fontAlgn="b"/>
                      <a:r>
                        <a:rPr lang="en-US" sz="1000" b="0" i="0" u="none" strike="noStrike" dirty="0" err="1">
                          <a:solidFill>
                            <a:srgbClr val="000000"/>
                          </a:solidFill>
                          <a:latin typeface="Arial" pitchFamily="34" charset="0"/>
                          <a:cs typeface="Arial" pitchFamily="34" charset="0"/>
                        </a:rPr>
                        <a:t>EnviroLoo</a:t>
                      </a:r>
                      <a:r>
                        <a:rPr lang="en-US" sz="1000" b="0" i="0" u="none" strike="noStrike" dirty="0">
                          <a:solidFill>
                            <a:srgbClr val="000000"/>
                          </a:solidFill>
                          <a:latin typeface="Arial" pitchFamily="34" charset="0"/>
                          <a:cs typeface="Arial" pitchFamily="34" charset="0"/>
                        </a:rPr>
                        <a:t>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EnviroLoo</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Waterless toilet with a natural dehydration design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Too large or difficult to transport/construct locally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dirty="0" err="1">
                          <a:solidFill>
                            <a:srgbClr val="000000"/>
                          </a:solidFill>
                          <a:latin typeface="Arial" pitchFamily="34" charset="0"/>
                          <a:cs typeface="Arial" pitchFamily="34" charset="0"/>
                        </a:rPr>
                        <a:t>Kazubaloo</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WooWoo</a:t>
                      </a:r>
                      <a:r>
                        <a:rPr lang="en-US" sz="1000" b="0" i="0" u="none" strike="noStrike" dirty="0">
                          <a:solidFill>
                            <a:srgbClr val="000000"/>
                          </a:solidFill>
                          <a:latin typeface="Arial" pitchFamily="34" charset="0"/>
                          <a:cs typeface="Arial" pitchFamily="34" charset="0"/>
                        </a:rPr>
                        <a:t>, UK</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Waterless toilet with a natural dehydration design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Too large or difficult to transport/construct locally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dirty="0">
                          <a:solidFill>
                            <a:srgbClr val="000000"/>
                          </a:solidFill>
                          <a:latin typeface="Arial" pitchFamily="34" charset="0"/>
                          <a:cs typeface="Arial" pitchFamily="34" charset="0"/>
                        </a:rPr>
                        <a:t>Alfa Next Gen Bio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Alfa Next Gen Tech India Pvt. Ltd,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Prefab structure makes it too </a:t>
                      </a:r>
                      <a:r>
                        <a:rPr lang="en-US" sz="1000" b="0" i="0" u="none" strike="noStrike" dirty="0">
                          <a:solidFill>
                            <a:srgbClr val="000000"/>
                          </a:solidFill>
                          <a:latin typeface="Arial" pitchFamily="34" charset="0"/>
                          <a:cs typeface="Arial" pitchFamily="34" charset="0"/>
                        </a:rPr>
                        <a:t>large </a:t>
                      </a:r>
                      <a:r>
                        <a:rPr lang="en-US" sz="1000" b="0" i="0" u="none" strike="noStrike" dirty="0" smtClean="0">
                          <a:solidFill>
                            <a:srgbClr val="000000"/>
                          </a:solidFill>
                          <a:latin typeface="Arial" pitchFamily="34" charset="0"/>
                          <a:cs typeface="Arial" pitchFamily="34" charset="0"/>
                        </a:rPr>
                        <a:t>and </a:t>
                      </a:r>
                      <a:r>
                        <a:rPr lang="en-US" sz="1000" b="0" i="0" u="none" strike="noStrike" dirty="0">
                          <a:solidFill>
                            <a:srgbClr val="000000"/>
                          </a:solidFill>
                          <a:latin typeface="Arial" pitchFamily="34" charset="0"/>
                          <a:cs typeface="Arial" pitchFamily="34" charset="0"/>
                        </a:rPr>
                        <a:t>difficult to </a:t>
                      </a:r>
                      <a:r>
                        <a:rPr lang="en-US" sz="1000" b="0" i="0" u="none" strike="noStrike" dirty="0" smtClean="0">
                          <a:solidFill>
                            <a:srgbClr val="000000"/>
                          </a:solidFill>
                          <a:latin typeface="Arial" pitchFamily="34" charset="0"/>
                          <a:cs typeface="Arial" pitchFamily="34" charset="0"/>
                        </a:rPr>
                        <a:t>transport;</a:t>
                      </a:r>
                      <a:r>
                        <a:rPr lang="en-US" sz="1000" b="0" i="0" u="none" strike="noStrike" baseline="0" dirty="0" smtClean="0">
                          <a:solidFill>
                            <a:srgbClr val="000000"/>
                          </a:solidFill>
                          <a:latin typeface="Arial" pitchFamily="34" charset="0"/>
                          <a:cs typeface="Arial" pitchFamily="34" charset="0"/>
                        </a:rPr>
                        <a:t> more simple and locally made digesters exist</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dirty="0">
                          <a:solidFill>
                            <a:srgbClr val="000000"/>
                          </a:solidFill>
                          <a:latin typeface="Arial" pitchFamily="34" charset="0"/>
                          <a:cs typeface="Arial" pitchFamily="34" charset="0"/>
                        </a:rPr>
                        <a:t>Banka Bio Digester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dirty="0">
                          <a:solidFill>
                            <a:srgbClr val="000000"/>
                          </a:solidFill>
                          <a:latin typeface="Arial" pitchFamily="34" charset="0"/>
                          <a:cs typeface="Arial" pitchFamily="34" charset="0"/>
                        </a:rPr>
                        <a:t>Banka </a:t>
                      </a:r>
                      <a:r>
                        <a:rPr lang="sv-SE" sz="1000" b="0" i="0" u="none" strike="noStrike" dirty="0" err="1">
                          <a:solidFill>
                            <a:srgbClr val="000000"/>
                          </a:solidFill>
                          <a:latin typeface="Arial" pitchFamily="34" charset="0"/>
                          <a:cs typeface="Arial" pitchFamily="34" charset="0"/>
                        </a:rPr>
                        <a:t>Bioloo</a:t>
                      </a:r>
                      <a:r>
                        <a:rPr lang="sv-SE" sz="1000" b="0" i="0" u="none" strike="noStrike" dirty="0">
                          <a:solidFill>
                            <a:srgbClr val="000000"/>
                          </a:solidFill>
                          <a:latin typeface="Arial" pitchFamily="34" charset="0"/>
                          <a:cs typeface="Arial" pitchFamily="34" charset="0"/>
                        </a:rPr>
                        <a:t> </a:t>
                      </a:r>
                      <a:r>
                        <a:rPr lang="sv-SE" sz="1000" b="0" i="0" u="none" strike="noStrike" dirty="0" err="1">
                          <a:solidFill>
                            <a:srgbClr val="000000"/>
                          </a:solidFill>
                          <a:latin typeface="Arial" pitchFamily="34" charset="0"/>
                          <a:cs typeface="Arial" pitchFamily="34" charset="0"/>
                        </a:rPr>
                        <a:t>Pvt</a:t>
                      </a:r>
                      <a:r>
                        <a:rPr lang="sv-SE" sz="1000" b="0" i="0" u="none" strike="noStrike" dirty="0">
                          <a:solidFill>
                            <a:srgbClr val="000000"/>
                          </a:solidFill>
                          <a:latin typeface="Arial" pitchFamily="34" charset="0"/>
                          <a:cs typeface="Arial" pitchFamily="34" charset="0"/>
                        </a:rPr>
                        <a:t> Ltd, </a:t>
                      </a:r>
                      <a:r>
                        <a:rPr lang="sv-SE" sz="1000" b="0" i="0" u="none" strike="noStrike" dirty="0" err="1">
                          <a:solidFill>
                            <a:srgbClr val="000000"/>
                          </a:solidFill>
                          <a:latin typeface="Arial" pitchFamily="34" charset="0"/>
                          <a:cs typeface="Arial" pitchFamily="34" charset="0"/>
                        </a:rPr>
                        <a:t>India</a:t>
                      </a:r>
                      <a:endParaRPr lang="sv-SE"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five-stage bio-digester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5 tank digester is too large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dirty="0" err="1">
                          <a:solidFill>
                            <a:srgbClr val="000000"/>
                          </a:solidFill>
                          <a:latin typeface="Arial" pitchFamily="34" charset="0"/>
                          <a:cs typeface="Arial" pitchFamily="34" charset="0"/>
                        </a:rPr>
                        <a:t>Boitech</a:t>
                      </a:r>
                      <a:r>
                        <a:rPr lang="en-US" sz="1000" b="0" i="0" u="none" strike="noStrike" dirty="0">
                          <a:solidFill>
                            <a:srgbClr val="000000"/>
                          </a:solidFill>
                          <a:latin typeface="Arial" pitchFamily="34" charset="0"/>
                          <a:cs typeface="Arial" pitchFamily="34" charset="0"/>
                        </a:rPr>
                        <a:t> India Eco Friendly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Biotech India,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 with pre-charged media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Too large or difficult to transport/construct locally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CBS Technologies Pvt. Ltd.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latin typeface="Arial" pitchFamily="34" charset="0"/>
                          <a:cs typeface="Arial" pitchFamily="34" charset="0"/>
                        </a:rPr>
                        <a:t>CBS Technologies Pvt. Ltd,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 with some media; night soil degradation occurs; optional electricity for better use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Too large or difficult to transport/construct locally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ENBIOLET Conserve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Stone Biotech Pvt. Limited,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a five-stage bio-digester via a flapper valve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Too large or difficult to transport/construct locally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Eram Scientific E-Toilet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latin typeface="Arial" pitchFamily="34" charset="0"/>
                          <a:cs typeface="Arial" pitchFamily="34" charset="0"/>
                        </a:rPr>
                        <a:t>Eram Scientific Solutions Pvt. Ltd,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Large and permanent digester design, on-site</a:t>
                      </a:r>
                      <a:r>
                        <a:rPr lang="en-US" sz="1000" b="0" i="0" u="none" strike="noStrike" baseline="0" dirty="0" smtClean="0">
                          <a:solidFill>
                            <a:srgbClr val="000000"/>
                          </a:solidFill>
                          <a:latin typeface="Arial" pitchFamily="34" charset="0"/>
                          <a:cs typeface="Arial" pitchFamily="34" charset="0"/>
                        </a:rPr>
                        <a:t> incinerator not cost effective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Flotech Engineering Bio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Flotech Engineering &amp; Trading Services,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 with some media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Large and permanent</a:t>
                      </a:r>
                      <a:r>
                        <a:rPr lang="en-US" sz="1000" b="0" i="0" u="none" strike="noStrike" baseline="0" dirty="0" smtClean="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digester design; other designs available for less</a:t>
                      </a:r>
                      <a:r>
                        <a:rPr lang="en-US" sz="1000" b="0" i="0" u="none" strike="noStrike" baseline="0" dirty="0" smtClean="0">
                          <a:solidFill>
                            <a:srgbClr val="000000"/>
                          </a:solidFill>
                          <a:latin typeface="Arial" pitchFamily="34" charset="0"/>
                          <a:cs typeface="Arial" pitchFamily="34" charset="0"/>
                        </a:rPr>
                        <a:t> and easier to maintain</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Go Green Solution Bio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Go Green Solution Pvt. Ltd,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 with some media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Large and permanent</a:t>
                      </a:r>
                      <a:r>
                        <a:rPr lang="en-US" sz="1000" b="0" i="0" u="none" strike="noStrike" baseline="0" dirty="0" smtClean="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digester design; other designs available for less</a:t>
                      </a:r>
                      <a:r>
                        <a:rPr lang="en-US" sz="1000" b="0" i="0" u="none" strike="noStrike" baseline="0" dirty="0" smtClean="0">
                          <a:solidFill>
                            <a:srgbClr val="000000"/>
                          </a:solidFill>
                          <a:latin typeface="Arial" pitchFamily="34" charset="0"/>
                          <a:cs typeface="Arial" pitchFamily="34" charset="0"/>
                        </a:rPr>
                        <a:t> and easier to maintain</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Rail Tech Bio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latin typeface="Arial" pitchFamily="34" charset="0"/>
                          <a:cs typeface="Arial" pitchFamily="34" charset="0"/>
                        </a:rPr>
                        <a:t>Rail Tech,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 with some media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smtClean="0">
                          <a:solidFill>
                            <a:srgbClr val="000000"/>
                          </a:solidFill>
                          <a:latin typeface="Arial" pitchFamily="34" charset="0"/>
                          <a:cs typeface="Arial" pitchFamily="34" charset="0"/>
                        </a:rPr>
                        <a:t>Large and permanent</a:t>
                      </a:r>
                      <a:r>
                        <a:rPr lang="en-US" sz="1000" b="0" i="0" u="none" strike="noStrike" baseline="0" dirty="0" smtClean="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digester design; other designs available for less</a:t>
                      </a:r>
                      <a:r>
                        <a:rPr lang="en-US" sz="1000" b="0" i="0" u="none" strike="noStrike" baseline="0" dirty="0" smtClean="0">
                          <a:solidFill>
                            <a:srgbClr val="000000"/>
                          </a:solidFill>
                          <a:latin typeface="Arial" pitchFamily="34" charset="0"/>
                          <a:cs typeface="Arial" pitchFamily="34" charset="0"/>
                        </a:rPr>
                        <a:t> and easier to maintain</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b"/>
                      <a:r>
                        <a:rPr lang="en-US" sz="1000" b="0" i="0" u="none" strike="noStrike">
                          <a:solidFill>
                            <a:srgbClr val="000000"/>
                          </a:solidFill>
                          <a:latin typeface="Arial" pitchFamily="34" charset="0"/>
                          <a:cs typeface="Arial" pitchFamily="34" charset="0"/>
                        </a:rPr>
                        <a:t>Total Resource recovery Toilet System By SCOPE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Society for Community Organization and Peoples Education (SCOPE),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Flush toilets connected to bio-digester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Large and permanent</a:t>
                      </a:r>
                      <a:r>
                        <a:rPr lang="en-US" sz="1000" b="0" i="0" u="none" strike="noStrike" baseline="0" dirty="0" smtClean="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digester design; other designs available for less</a:t>
                      </a:r>
                      <a:r>
                        <a:rPr lang="en-US" sz="1000" b="0" i="0" u="none" strike="noStrike" baseline="0" dirty="0" smtClean="0">
                          <a:solidFill>
                            <a:srgbClr val="000000"/>
                          </a:solidFill>
                          <a:latin typeface="Arial" pitchFamily="34" charset="0"/>
                          <a:cs typeface="Arial" pitchFamily="34" charset="0"/>
                        </a:rPr>
                        <a:t> and easier to maintain</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Wockhardt Foundation Bio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Wockhardt Foundation,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 with some media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Large and permanent</a:t>
                      </a:r>
                      <a:r>
                        <a:rPr lang="en-US" sz="1000" b="0" i="0" u="none" strike="noStrike" baseline="0" dirty="0" smtClean="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digester design; other designs available for less</a:t>
                      </a:r>
                      <a:r>
                        <a:rPr lang="en-US" sz="1000" b="0" i="0" u="none" strike="noStrike" baseline="0" dirty="0" smtClean="0">
                          <a:solidFill>
                            <a:srgbClr val="000000"/>
                          </a:solidFill>
                          <a:latin typeface="Arial" pitchFamily="34" charset="0"/>
                          <a:cs typeface="Arial" pitchFamily="34" charset="0"/>
                        </a:rPr>
                        <a:t> and easier to maintain</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C</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204802"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Technologies eliminated due to inability to flex</a:t>
            </a:r>
            <a:endParaRPr lang="en-US" sz="1600" b="0" dirty="0">
              <a:solidFill>
                <a:srgbClr val="177B57"/>
              </a:solidFill>
              <a:latin typeface="Arial"/>
            </a:endParaRPr>
          </a:p>
        </p:txBody>
      </p:sp>
      <p:graphicFrame>
        <p:nvGraphicFramePr>
          <p:cNvPr id="8" name="Table 7"/>
          <p:cNvGraphicFramePr>
            <a:graphicFrameLocks noGrp="1"/>
          </p:cNvGraphicFramePr>
          <p:nvPr/>
        </p:nvGraphicFramePr>
        <p:xfrm>
          <a:off x="302070" y="1302988"/>
          <a:ext cx="8999381" cy="3041904"/>
        </p:xfrm>
        <a:graphic>
          <a:graphicData uri="http://schemas.openxmlformats.org/drawingml/2006/table">
            <a:tbl>
              <a:tblPr/>
              <a:tblGrid>
                <a:gridCol w="1188720"/>
                <a:gridCol w="1684181"/>
                <a:gridCol w="3566160"/>
                <a:gridCol w="2560320"/>
              </a:tblGrid>
              <a:tr h="274320">
                <a:tc>
                  <a:txBody>
                    <a:bodyPr/>
                    <a:lstStyle/>
                    <a:p>
                      <a:pPr algn="l" fontAlgn="b"/>
                      <a:r>
                        <a:rPr lang="en-US" sz="1000" b="1" i="0" u="none" strike="noStrike" dirty="0" smtClean="0">
                          <a:solidFill>
                            <a:schemeClr val="bg1"/>
                          </a:solidFill>
                          <a:latin typeface="Arial" pitchFamily="34" charset="0"/>
                          <a:cs typeface="Arial" pitchFamily="34" charset="0"/>
                        </a:rPr>
                        <a:t>Toilet System</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Provider</a:t>
                      </a:r>
                      <a:r>
                        <a:rPr lang="en-US" sz="1000" b="1" i="0" u="none" strike="noStrike" baseline="0" dirty="0" smtClean="0">
                          <a:solidFill>
                            <a:schemeClr val="bg1"/>
                          </a:solidFill>
                          <a:latin typeface="Arial" pitchFamily="34" charset="0"/>
                          <a:cs typeface="Arial" pitchFamily="34" charset="0"/>
                        </a:rPr>
                        <a:t> /Orig. Country</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Description</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Reason for elimination (if applicable)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274320">
                <a:tc>
                  <a:txBody>
                    <a:bodyPr/>
                    <a:lstStyle/>
                    <a:p>
                      <a:pPr algn="l" fontAlgn="b"/>
                      <a:r>
                        <a:rPr lang="en-US" sz="1000" b="0" i="0" u="none" strike="noStrike" dirty="0">
                          <a:solidFill>
                            <a:srgbClr val="000000"/>
                          </a:solidFill>
                          <a:latin typeface="Arial" pitchFamily="34" charset="0"/>
                          <a:cs typeface="Arial" pitchFamily="34" charset="0"/>
                        </a:rPr>
                        <a:t>Dry Flush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Dry Flush LLC, USA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Plastic cartridge with a twisting mechanism to wrap human excreta; additional electricity for "flush"</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Dependent on proprietary cartridges; filled cartridges must still be disposed or incinerated and are not </a:t>
                      </a:r>
                      <a:r>
                        <a:rPr lang="en-US" sz="1000" b="0" i="0" u="none" strike="noStrike" dirty="0" smtClean="0">
                          <a:solidFill>
                            <a:srgbClr val="000000"/>
                          </a:solidFill>
                          <a:latin typeface="Arial" pitchFamily="34" charset="0"/>
                          <a:cs typeface="Arial" pitchFamily="34" charset="0"/>
                        </a:rPr>
                        <a:t>biodegradable; requires 12V electricity</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Nature's Head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Nature's Head Inc, USA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Urine-diverting dry toilet with manual rotating mechanism; solid waste composted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Inability to flex - low volume storage and requires user agitation each time; Cost - </a:t>
                      </a:r>
                      <a:r>
                        <a:rPr lang="en-US" sz="1000" b="0" i="0" u="none" strike="noStrike" dirty="0" smtClean="0">
                          <a:solidFill>
                            <a:srgbClr val="000000"/>
                          </a:solidFill>
                          <a:latin typeface="Arial" pitchFamily="34" charset="0"/>
                          <a:cs typeface="Arial" pitchFamily="34" charset="0"/>
                        </a:rPr>
                        <a:t>$900 </a:t>
                      </a:r>
                      <a:r>
                        <a:rPr lang="en-US" sz="1000" b="0" i="0" u="none" strike="noStrike" dirty="0">
                          <a:solidFill>
                            <a:srgbClr val="000000"/>
                          </a:solidFill>
                          <a:latin typeface="Arial" pitchFamily="34" charset="0"/>
                          <a:cs typeface="Arial" pitchFamily="34" charset="0"/>
                        </a:rPr>
                        <a:t>USD for just interface &amp; storage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Dubbletten Urine Diversion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BB Innovation &amp; CO AB, Sweden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Using different volume of water for urine and feces; solid waste composted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Inability to flex - requires 4L to flush solids; Cost - </a:t>
                      </a:r>
                      <a:r>
                        <a:rPr lang="en-US" sz="1000" b="0" i="0" u="none" strike="noStrike" dirty="0" smtClean="0">
                          <a:solidFill>
                            <a:srgbClr val="000000"/>
                          </a:solidFill>
                          <a:latin typeface="Arial" pitchFamily="34" charset="0"/>
                          <a:cs typeface="Arial" pitchFamily="34" charset="0"/>
                        </a:rPr>
                        <a:t>$900 </a:t>
                      </a:r>
                      <a:r>
                        <a:rPr lang="en-US" sz="1000" b="0" i="0" u="none" strike="noStrike" dirty="0">
                          <a:solidFill>
                            <a:srgbClr val="000000"/>
                          </a:solidFill>
                          <a:latin typeface="Arial" pitchFamily="34" charset="0"/>
                          <a:cs typeface="Arial" pitchFamily="34" charset="0"/>
                        </a:rPr>
                        <a:t>USD for just interface &amp; storage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Biolet 10 Waterless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latin typeface="Arial" pitchFamily="34" charset="0"/>
                          <a:cs typeface="Arial" pitchFamily="34" charset="0"/>
                        </a:rPr>
                        <a:t>BioLet Toilet Systems, Inc</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latin typeface="Arial" pitchFamily="34" charset="0"/>
                          <a:cs typeface="Arial" pitchFamily="34" charset="0"/>
                        </a:rPr>
                        <a:t>Dry composting toilet; </a:t>
                      </a:r>
                      <a:r>
                        <a:rPr lang="en-US" sz="1000" b="0" i="0" u="none" strike="noStrike" dirty="0" err="1">
                          <a:solidFill>
                            <a:srgbClr val="000000"/>
                          </a:solidFill>
                          <a:latin typeface="Arial" pitchFamily="34" charset="0"/>
                          <a:cs typeface="Arial" pitchFamily="34" charset="0"/>
                        </a:rPr>
                        <a:t>BioLet</a:t>
                      </a:r>
                      <a:r>
                        <a:rPr lang="en-US" sz="1000" b="0" i="0" u="none" strike="noStrike" dirty="0">
                          <a:solidFill>
                            <a:srgbClr val="000000"/>
                          </a:solidFill>
                          <a:latin typeface="Arial" pitchFamily="34" charset="0"/>
                          <a:cs typeface="Arial" pitchFamily="34" charset="0"/>
                        </a:rPr>
                        <a:t> Starter Mix added for composting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latin typeface="Arial" pitchFamily="34" charset="0"/>
                          <a:cs typeface="Arial" pitchFamily="34" charset="0"/>
                        </a:rPr>
                        <a:t>Inability to flex - requires </a:t>
                      </a:r>
                      <a:r>
                        <a:rPr lang="en-US" sz="1000" b="0" i="0" u="none" strike="noStrike" dirty="0" smtClean="0">
                          <a:solidFill>
                            <a:srgbClr val="000000"/>
                          </a:solidFill>
                          <a:latin typeface="Arial" pitchFamily="34" charset="0"/>
                          <a:cs typeface="Arial" pitchFamily="34" charset="0"/>
                        </a:rPr>
                        <a:t>continuous electricity; only intended for 4 users; cost is $1,800 USD</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320">
                <a:tc>
                  <a:txBody>
                    <a:bodyPr/>
                    <a:lstStyle/>
                    <a:p>
                      <a:pPr algn="l" fontAlgn="b"/>
                      <a:r>
                        <a:rPr lang="en-US" sz="1000" b="0" i="0" u="none" strike="noStrike">
                          <a:solidFill>
                            <a:srgbClr val="000000"/>
                          </a:solidFill>
                          <a:latin typeface="Arial" pitchFamily="34" charset="0"/>
                          <a:cs typeface="Arial" pitchFamily="34" charset="0"/>
                        </a:rPr>
                        <a:t>Bio-Lux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000" b="0" i="0" u="none" strike="noStrike">
                          <a:solidFill>
                            <a:srgbClr val="000000"/>
                          </a:solidFill>
                          <a:latin typeface="Arial" pitchFamily="34" charset="0"/>
                          <a:cs typeface="Arial" pitchFamily="34" charset="0"/>
                        </a:rPr>
                        <a:t>Seiwa Denko Co., Ltd, Japan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Dry composting toilet; additional electricity for composting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Inability to flex - requires </a:t>
                      </a:r>
                      <a:r>
                        <a:rPr lang="en-US" sz="1000" b="0" i="0" u="none" strike="noStrike" dirty="0" smtClean="0">
                          <a:solidFill>
                            <a:srgbClr val="000000"/>
                          </a:solidFill>
                          <a:latin typeface="Arial" pitchFamily="34" charset="0"/>
                          <a:cs typeface="Arial" pitchFamily="34" charset="0"/>
                        </a:rPr>
                        <a:t>electricity; needs further treatment at WWTP</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EcoFlush Urine Separating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Wostman Ecology AB, Sweden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Urine diversion low flush toilet; solid waste composted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Requires cesspit and flush </a:t>
                      </a:r>
                      <a:r>
                        <a:rPr lang="en-US" sz="1000" b="0" i="0" u="none" strike="noStrike" dirty="0" smtClean="0">
                          <a:solidFill>
                            <a:srgbClr val="000000"/>
                          </a:solidFill>
                          <a:latin typeface="Arial" pitchFamily="34" charset="0"/>
                          <a:cs typeface="Arial" pitchFamily="34" charset="0"/>
                        </a:rPr>
                        <a:t>system,</a:t>
                      </a:r>
                      <a:r>
                        <a:rPr lang="en-US" sz="1000" b="0" i="0" u="none" strike="noStrike" baseline="0" dirty="0" smtClean="0">
                          <a:solidFill>
                            <a:srgbClr val="000000"/>
                          </a:solidFill>
                          <a:latin typeface="Arial" pitchFamily="34" charset="0"/>
                          <a:cs typeface="Arial" pitchFamily="34" charset="0"/>
                        </a:rPr>
                        <a:t> and municipal waste services</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D</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205826"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Technologies eliminated due to low value for money</a:t>
            </a:r>
            <a:endParaRPr lang="en-US" sz="1600" b="0" dirty="0">
              <a:solidFill>
                <a:srgbClr val="177B57"/>
              </a:solidFill>
              <a:latin typeface="Arial"/>
            </a:endParaRPr>
          </a:p>
        </p:txBody>
      </p:sp>
      <p:graphicFrame>
        <p:nvGraphicFramePr>
          <p:cNvPr id="8" name="Table 7"/>
          <p:cNvGraphicFramePr>
            <a:graphicFrameLocks noGrp="1"/>
          </p:cNvGraphicFramePr>
          <p:nvPr/>
        </p:nvGraphicFramePr>
        <p:xfrm>
          <a:off x="302070" y="1302988"/>
          <a:ext cx="8989138" cy="4821936"/>
        </p:xfrm>
        <a:graphic>
          <a:graphicData uri="http://schemas.openxmlformats.org/drawingml/2006/table">
            <a:tbl>
              <a:tblPr/>
              <a:tblGrid>
                <a:gridCol w="1188720"/>
                <a:gridCol w="1684181"/>
                <a:gridCol w="3988850"/>
                <a:gridCol w="2127387"/>
              </a:tblGrid>
              <a:tr h="274320">
                <a:tc>
                  <a:txBody>
                    <a:bodyPr/>
                    <a:lstStyle/>
                    <a:p>
                      <a:pPr algn="l" fontAlgn="b"/>
                      <a:r>
                        <a:rPr lang="en-US" sz="1200" b="1" i="0" u="none" strike="noStrike" dirty="0" smtClean="0">
                          <a:solidFill>
                            <a:schemeClr val="bg1"/>
                          </a:solidFill>
                          <a:latin typeface="Calibri"/>
                        </a:rPr>
                        <a:t>Toilet System</a:t>
                      </a:r>
                      <a:endParaRPr lang="en-US" sz="1200" b="1" i="0" u="none" strike="noStrike" dirty="0">
                        <a:solidFill>
                          <a:schemeClr val="bg1"/>
                        </a:solidFill>
                        <a:latin typeface="Calibri"/>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200" b="1" i="0" u="none" strike="noStrike" dirty="0" smtClean="0">
                          <a:solidFill>
                            <a:schemeClr val="bg1"/>
                          </a:solidFill>
                          <a:latin typeface="Calibri"/>
                        </a:rPr>
                        <a:t>Provider</a:t>
                      </a:r>
                      <a:r>
                        <a:rPr lang="en-US" sz="1200" b="1" i="0" u="none" strike="noStrike" baseline="0" dirty="0" smtClean="0">
                          <a:solidFill>
                            <a:schemeClr val="bg1"/>
                          </a:solidFill>
                          <a:latin typeface="Calibri"/>
                        </a:rPr>
                        <a:t> /Orig. Country</a:t>
                      </a:r>
                      <a:endParaRPr lang="en-US" sz="1200" b="1" i="0" u="none" strike="noStrike" dirty="0">
                        <a:solidFill>
                          <a:schemeClr val="bg1"/>
                        </a:solidFill>
                        <a:latin typeface="Calibri"/>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200" b="1" i="0" u="none" strike="noStrike" dirty="0" smtClean="0">
                          <a:solidFill>
                            <a:schemeClr val="bg1"/>
                          </a:solidFill>
                          <a:latin typeface="Calibri"/>
                        </a:rPr>
                        <a:t>Description</a:t>
                      </a:r>
                      <a:endParaRPr lang="en-US" sz="1200" b="1" i="0" u="none" strike="noStrike" dirty="0">
                        <a:solidFill>
                          <a:schemeClr val="bg1"/>
                        </a:solidFill>
                        <a:latin typeface="Calibri"/>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200" b="1" i="0" u="none" strike="noStrike" dirty="0" smtClean="0">
                          <a:solidFill>
                            <a:schemeClr val="bg1"/>
                          </a:solidFill>
                          <a:latin typeface="Calibri"/>
                        </a:rPr>
                        <a:t>Reason for elimination (if applicable)</a:t>
                      </a:r>
                      <a:endParaRPr lang="en-US" sz="1200" b="1" i="0" u="none" strike="noStrike" dirty="0">
                        <a:solidFill>
                          <a:schemeClr val="bg1"/>
                        </a:solidFill>
                        <a:latin typeface="Calibri"/>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274320">
                <a:tc>
                  <a:txBody>
                    <a:bodyPr/>
                    <a:lstStyle/>
                    <a:p>
                      <a:pPr algn="l" fontAlgn="b"/>
                      <a:r>
                        <a:rPr lang="en-US" sz="1000" b="0" i="0" u="none" strike="noStrike" dirty="0" err="1">
                          <a:solidFill>
                            <a:srgbClr val="000000"/>
                          </a:solidFill>
                          <a:latin typeface="Arial" pitchFamily="34" charset="0"/>
                          <a:cs typeface="Arial" pitchFamily="34" charset="0"/>
                        </a:rPr>
                        <a:t>SRG</a:t>
                      </a:r>
                      <a:r>
                        <a:rPr lang="en-US" sz="1000" b="0" i="0" u="none" strike="noStrike" dirty="0">
                          <a:solidFill>
                            <a:srgbClr val="000000"/>
                          </a:solidFill>
                          <a:latin typeface="Arial" pitchFamily="34" charset="0"/>
                          <a:cs typeface="Arial" pitchFamily="34" charset="0"/>
                        </a:rPr>
                        <a:t> Bio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SRG International Pvt. Limited,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 with some media in digester tank</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Not cost effective - prefab structure intended for </a:t>
                      </a:r>
                      <a:r>
                        <a:rPr lang="en-US" sz="1000" b="0" i="0" u="none" strike="noStrike" dirty="0" smtClean="0">
                          <a:solidFill>
                            <a:srgbClr val="000000"/>
                          </a:solidFill>
                          <a:latin typeface="Arial" pitchFamily="34" charset="0"/>
                          <a:cs typeface="Arial" pitchFamily="34" charset="0"/>
                        </a:rPr>
                        <a:t>permanent use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EcoLoo Composting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EcoLoo AB, Sweden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Dry composting toilet; special bacteria needed for composting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$1,500 to $2,000 USD for one toilet; too </a:t>
                      </a:r>
                      <a:r>
                        <a:rPr lang="en-US" sz="1000" b="0" i="0" u="none" strike="noStrike" dirty="0">
                          <a:solidFill>
                            <a:srgbClr val="000000"/>
                          </a:solidFill>
                          <a:latin typeface="Arial" pitchFamily="34" charset="0"/>
                          <a:cs typeface="Arial" pitchFamily="34" charset="0"/>
                        </a:rPr>
                        <a:t>similar to much more basic/cheap technologies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err="1">
                          <a:solidFill>
                            <a:srgbClr val="000000"/>
                          </a:solidFill>
                          <a:latin typeface="Arial" pitchFamily="34" charset="0"/>
                          <a:cs typeface="Arial" pitchFamily="34" charset="0"/>
                        </a:rPr>
                        <a:t>EcoSan</a:t>
                      </a:r>
                      <a:r>
                        <a:rPr lang="en-US" sz="1000" b="0" i="0" u="none" strike="noStrike" dirty="0">
                          <a:solidFill>
                            <a:srgbClr val="000000"/>
                          </a:solidFill>
                          <a:latin typeface="Arial" pitchFamily="34" charset="0"/>
                          <a:cs typeface="Arial" pitchFamily="34" charset="0"/>
                        </a:rPr>
                        <a:t> Waterless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G-Trade International C.C., South Africa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A waterless toilet system with excreta conveyed into a bag outside and stored; optional electrical fan for ventilation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$780 USD for one toilet, with no significant</a:t>
                      </a:r>
                      <a:r>
                        <a:rPr lang="en-US" sz="1000" b="0" i="0" u="none" strike="noStrike" baseline="0" dirty="0" smtClean="0">
                          <a:solidFill>
                            <a:srgbClr val="000000"/>
                          </a:solidFill>
                          <a:latin typeface="Arial" pitchFamily="34" charset="0"/>
                          <a:cs typeface="Arial" pitchFamily="34" charset="0"/>
                        </a:rPr>
                        <a:t> advantage over UDDT</a:t>
                      </a:r>
                      <a:r>
                        <a:rPr lang="en-US" sz="1000" b="0" i="0" u="none" strike="noStrike" dirty="0" smtClean="0">
                          <a:solidFill>
                            <a:srgbClr val="000000"/>
                          </a:solidFill>
                          <a:latin typeface="Arial" pitchFamily="34" charset="0"/>
                          <a:cs typeface="Arial" pitchFamily="34" charset="0"/>
                        </a:rPr>
                        <a:t>; too </a:t>
                      </a:r>
                      <a:r>
                        <a:rPr lang="en-US" sz="1000" b="0" i="0" u="none" strike="noStrike" dirty="0">
                          <a:solidFill>
                            <a:srgbClr val="000000"/>
                          </a:solidFill>
                          <a:latin typeface="Arial" pitchFamily="34" charset="0"/>
                          <a:cs typeface="Arial" pitchFamily="34" charset="0"/>
                        </a:rPr>
                        <a:t>similar to much more basic/cheap technologies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SaniToa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latin typeface="Arial" pitchFamily="34" charset="0"/>
                          <a:cs typeface="Arial" pitchFamily="34" charset="0"/>
                        </a:rPr>
                        <a:t>Separett AB, Sweden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latin typeface="Arial" pitchFamily="34" charset="0"/>
                          <a:cs typeface="Arial" pitchFamily="34" charset="0"/>
                        </a:rPr>
                        <a:t>Dry composting toilet; bulking material added for better use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smtClean="0">
                          <a:solidFill>
                            <a:srgbClr val="000000"/>
                          </a:solidFill>
                          <a:latin typeface="Arial" pitchFamily="34" charset="0"/>
                          <a:cs typeface="Arial" pitchFamily="34" charset="0"/>
                        </a:rPr>
                        <a:t>$105 USD for bowl, bucket &amp; biodegradable</a:t>
                      </a:r>
                      <a:r>
                        <a:rPr lang="en-US" sz="1000" b="0" i="0" u="none" strike="noStrike" baseline="0" dirty="0" smtClean="0">
                          <a:solidFill>
                            <a:srgbClr val="000000"/>
                          </a:solidFill>
                          <a:latin typeface="Arial" pitchFamily="34" charset="0"/>
                          <a:cs typeface="Arial" pitchFamily="34" charset="0"/>
                        </a:rPr>
                        <a:t> bag; same technology available for &lt;50 USD (i.e., </a:t>
                      </a:r>
                      <a:r>
                        <a:rPr lang="en-US" sz="1000" b="0" i="0" u="none" strike="noStrike" baseline="0" dirty="0" err="1" smtClean="0">
                          <a:solidFill>
                            <a:srgbClr val="000000"/>
                          </a:solidFill>
                          <a:latin typeface="Arial" pitchFamily="34" charset="0"/>
                          <a:cs typeface="Arial" pitchFamily="34" charset="0"/>
                        </a:rPr>
                        <a:t>Sanivation's</a:t>
                      </a:r>
                      <a:r>
                        <a:rPr lang="en-US" sz="1000" b="0" i="0" u="none" strike="noStrike" baseline="0" dirty="0" smtClean="0">
                          <a:solidFill>
                            <a:srgbClr val="000000"/>
                          </a:solidFill>
                          <a:latin typeface="Arial" pitchFamily="34" charset="0"/>
                          <a:cs typeface="Arial" pitchFamily="34" charset="0"/>
                        </a:rPr>
                        <a:t> </a:t>
                      </a:r>
                      <a:r>
                        <a:rPr lang="en-US" sz="1000" b="0" i="0" u="none" strike="noStrike" baseline="0" dirty="0" err="1" smtClean="0">
                          <a:solidFill>
                            <a:srgbClr val="000000"/>
                          </a:solidFill>
                          <a:latin typeface="Arial" pitchFamily="34" charset="0"/>
                          <a:cs typeface="Arial" pitchFamily="34" charset="0"/>
                        </a:rPr>
                        <a:t>ChooPoa</a:t>
                      </a:r>
                      <a:r>
                        <a:rPr lang="en-US" sz="1000" b="0" i="0" u="none" strike="noStrike" baseline="0" dirty="0" smtClean="0">
                          <a:solidFill>
                            <a:srgbClr val="000000"/>
                          </a:solidFill>
                          <a:latin typeface="Arial" pitchFamily="34" charset="0"/>
                          <a:cs typeface="Arial" pitchFamily="34" charset="0"/>
                        </a:rPr>
                        <a:t>)</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320">
                <a:tc>
                  <a:txBody>
                    <a:bodyPr/>
                    <a:lstStyle/>
                    <a:p>
                      <a:pPr algn="l" fontAlgn="b"/>
                      <a:r>
                        <a:rPr lang="en-US" sz="1000" b="0" i="0" u="none" strike="noStrike">
                          <a:solidFill>
                            <a:srgbClr val="000000"/>
                          </a:solidFill>
                          <a:latin typeface="Arial" pitchFamily="34" charset="0"/>
                          <a:cs typeface="Arial" pitchFamily="34" charset="0"/>
                        </a:rPr>
                        <a:t>Sun-Mar Composting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Sun-Mar Corp, USA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Dry composting toilet; optional electricity for better composting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$1,600 USD; same thing can</a:t>
                      </a:r>
                      <a:r>
                        <a:rPr lang="en-US" sz="1000" b="0" i="0" u="none" strike="noStrike" baseline="0" dirty="0" smtClean="0">
                          <a:solidFill>
                            <a:srgbClr val="000000"/>
                          </a:solidFill>
                          <a:latin typeface="Arial" pitchFamily="34" charset="0"/>
                          <a:cs typeface="Arial" pitchFamily="34" charset="0"/>
                        </a:rPr>
                        <a:t> be accomplished with double vault UDDT</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MoSan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Mona Mijthab, Bangladesh</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Urine-diverting dry toilet; the waste used for producing biogas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Rejected</a:t>
                      </a:r>
                      <a:r>
                        <a:rPr lang="en-US" sz="1000" b="0" i="0" u="none" strike="noStrike" baseline="0" dirty="0" smtClean="0">
                          <a:solidFill>
                            <a:srgbClr val="000000"/>
                          </a:solidFill>
                          <a:latin typeface="Arial" pitchFamily="34" charset="0"/>
                          <a:cs typeface="Arial" pitchFamily="34" charset="0"/>
                        </a:rPr>
                        <a:t> in Sanivation pilot in favor of </a:t>
                      </a:r>
                      <a:r>
                        <a:rPr lang="en-US" sz="1000" b="0" i="0" u="none" strike="noStrike" baseline="0" dirty="0" err="1" smtClean="0">
                          <a:solidFill>
                            <a:srgbClr val="000000"/>
                          </a:solidFill>
                          <a:latin typeface="Arial" pitchFamily="34" charset="0"/>
                          <a:cs typeface="Arial" pitchFamily="34" charset="0"/>
                        </a:rPr>
                        <a:t>ChooPoa</a:t>
                      </a:r>
                      <a:r>
                        <a:rPr lang="en-US" sz="1000" b="0" i="0" u="none" strike="noStrike" baseline="0" dirty="0" smtClean="0">
                          <a:solidFill>
                            <a:srgbClr val="000000"/>
                          </a:solidFill>
                          <a:latin typeface="Arial" pitchFamily="34" charset="0"/>
                          <a:cs typeface="Arial" pitchFamily="34" charset="0"/>
                        </a:rPr>
                        <a:t>; basically, prefab seat that could be made locally for less</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IIT Kanpur Zero Discharge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Department of Civil Engineering Indian Institute of Technology,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 with solid/liquid separator; liquid waste for filtration; solid waste for composting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$850 USD; not enough incremental improvement over</a:t>
                      </a:r>
                      <a:r>
                        <a:rPr lang="en-US" sz="1000" b="0" i="0" u="none" strike="noStrike" baseline="0" dirty="0" smtClean="0">
                          <a:solidFill>
                            <a:srgbClr val="000000"/>
                          </a:solidFill>
                          <a:latin typeface="Arial" pitchFamily="34" charset="0"/>
                          <a:cs typeface="Arial" pitchFamily="34" charset="0"/>
                        </a:rPr>
                        <a:t> UDDT</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Symphony Dry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Symphony Environmental Ltd, UK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Dry composting toilet with biodegradable bin liner; special "dry litters" added for composting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.05 USD/use; biodegradable</a:t>
                      </a:r>
                      <a:r>
                        <a:rPr lang="en-US" sz="1000" b="0" i="0" u="none" strike="noStrike" baseline="0" dirty="0" smtClean="0">
                          <a:solidFill>
                            <a:srgbClr val="000000"/>
                          </a:solidFill>
                          <a:latin typeface="Arial" pitchFamily="34" charset="0"/>
                          <a:cs typeface="Arial" pitchFamily="34" charset="0"/>
                        </a:rPr>
                        <a:t> bin liner and wood pellets required, too similar to much more basic technologies</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E</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white">
          <a:xfrm rot="-5400000">
            <a:off x="7178040" y="4261104"/>
            <a:ext cx="4562856" cy="201168"/>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400" dirty="0" err="1" smtClean="0">
              <a:solidFill>
                <a:srgbClr val="000000"/>
              </a:solidFill>
              <a:latin typeface="Arial" pitchFamily="34" charset="0"/>
              <a:cs typeface="Arial" pitchFamily="34" charset="0"/>
            </a:endParaRPr>
          </a:p>
        </p:txBody>
      </p:sp>
      <p:sp>
        <p:nvSpPr>
          <p:cNvPr id="29697" name="agenda_divider"/>
          <p:cNvSpPr>
            <a:spLocks noChangeArrowheads="1"/>
          </p:cNvSpPr>
          <p:nvPr/>
        </p:nvSpPr>
        <p:spPr bwMode="auto">
          <a:xfrm>
            <a:off x="0" y="3048000"/>
            <a:ext cx="9602788" cy="762000"/>
          </a:xfrm>
          <a:prstGeom prst="rect">
            <a:avLst/>
          </a:prstGeom>
          <a:solidFill>
            <a:schemeClr val="tx2"/>
          </a:solidFill>
          <a:ln w="12700" algn="ctr">
            <a:noFill/>
            <a:miter lim="800000"/>
            <a:headEnd/>
            <a:tailEnd/>
          </a:ln>
        </p:spPr>
        <p:txBody>
          <a:bodyPr lIns="457200" tIns="228600" bIns="228600" anchor="ctr">
            <a:spAutoFit/>
          </a:bodyPr>
          <a:lstStyle/>
          <a:p>
            <a:pPr fontAlgn="base">
              <a:spcBef>
                <a:spcPct val="20000"/>
              </a:spcBef>
              <a:spcAft>
                <a:spcPct val="0"/>
              </a:spcAft>
            </a:pPr>
            <a:r>
              <a:rPr lang="en-US" sz="2000" b="1" dirty="0" smtClean="0">
                <a:solidFill>
                  <a:srgbClr val="FFFFFF"/>
                </a:solidFill>
                <a:latin typeface="Arial" pitchFamily="34" charset="0"/>
                <a:cs typeface="Arial" pitchFamily="34" charset="0"/>
              </a:rPr>
              <a:t>Recommended Solutions – Deep Dive Assessment</a:t>
            </a:r>
            <a:endParaRPr lang="en-US" sz="20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514050" name="think-cell Slide" r:id="rId4" imgW="270" imgH="270" progId="TCLayout.ActiveDocument.1">
              <p:embed/>
            </p:oleObj>
          </a:graphicData>
        </a:graphic>
      </p:graphicFrame>
      <p:sp>
        <p:nvSpPr>
          <p:cNvPr id="4" name="Rectangle 3"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32" name="Rectangle 31"/>
          <p:cNvSpPr/>
          <p:nvPr/>
        </p:nvSpPr>
        <p:spPr>
          <a:xfrm>
            <a:off x="644142" y="4029354"/>
            <a:ext cx="5774336" cy="969938"/>
          </a:xfrm>
          <a:prstGeom prst="rect">
            <a:avLst/>
          </a:prstGeom>
          <a:noFill/>
          <a:ln w="38100">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sp>
        <p:nvSpPr>
          <p:cNvPr id="50" name="Rectangle 49"/>
          <p:cNvSpPr/>
          <p:nvPr/>
        </p:nvSpPr>
        <p:spPr>
          <a:xfrm>
            <a:off x="4232241" y="5167439"/>
            <a:ext cx="4915359" cy="262684"/>
          </a:xfrm>
          <a:prstGeom prst="rect">
            <a:avLst/>
          </a:prstGeom>
          <a:solidFill>
            <a:srgbClr val="D8CEB8"/>
          </a:solidFill>
          <a:ln w="38100">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Incremental improvements for legacy systems</a:t>
            </a:r>
          </a:p>
        </p:txBody>
      </p:sp>
      <p:sp>
        <p:nvSpPr>
          <p:cNvPr id="75" name="Block arrow"/>
          <p:cNvSpPr>
            <a:spLocks noChangeArrowheads="1"/>
          </p:cNvSpPr>
          <p:nvPr/>
        </p:nvSpPr>
        <p:spPr bwMode="gray">
          <a:xfrm rot="5400000">
            <a:off x="5942589" y="3522823"/>
            <a:ext cx="3039535" cy="249702"/>
          </a:xfrm>
          <a:prstGeom prst="rightArrow">
            <a:avLst>
              <a:gd name="adj1" fmla="val 50000"/>
              <a:gd name="adj2" fmla="val 32292"/>
            </a:avLst>
          </a:prstGeom>
          <a:solidFill>
            <a:schemeClr val="accent1"/>
          </a:solidFill>
          <a:ln w="9525" algn="ctr">
            <a:solidFill>
              <a:schemeClr val="bg1"/>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0" name="Rectangle 39"/>
          <p:cNvSpPr/>
          <p:nvPr/>
        </p:nvSpPr>
        <p:spPr>
          <a:xfrm>
            <a:off x="643204" y="3766670"/>
            <a:ext cx="5774336" cy="262684"/>
          </a:xfrm>
          <a:prstGeom prst="rect">
            <a:avLst/>
          </a:prstGeom>
          <a:solidFill>
            <a:srgbClr val="D8CEB8"/>
          </a:solidFill>
          <a:ln w="38100">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u="sng" dirty="0" smtClean="0">
                <a:solidFill>
                  <a:srgbClr val="000000"/>
                </a:solidFill>
              </a:rPr>
              <a:t>New</a:t>
            </a:r>
            <a:r>
              <a:rPr lang="en-US" sz="1200" dirty="0" smtClean="0">
                <a:solidFill>
                  <a:srgbClr val="000000"/>
                </a:solidFill>
              </a:rPr>
              <a:t> sustainable end-to-end systems</a:t>
            </a:r>
            <a:endParaRPr lang="en-US" sz="1200" dirty="0" smtClean="0">
              <a:solidFill>
                <a:schemeClr val="tx1"/>
              </a:solidFill>
              <a:latin typeface="Arial" pitchFamily="34" charset="0"/>
              <a:cs typeface="Arial" pitchFamily="34" charset="0"/>
            </a:endParaRPr>
          </a:p>
        </p:txBody>
      </p:sp>
      <p:sp>
        <p:nvSpPr>
          <p:cNvPr id="69" name="Block arrow"/>
          <p:cNvSpPr>
            <a:spLocks noChangeArrowheads="1"/>
          </p:cNvSpPr>
          <p:nvPr/>
        </p:nvSpPr>
        <p:spPr bwMode="gray">
          <a:xfrm rot="5400000">
            <a:off x="604930" y="3091667"/>
            <a:ext cx="1100304" cy="249702"/>
          </a:xfrm>
          <a:prstGeom prst="rightArrow">
            <a:avLst>
              <a:gd name="adj1" fmla="val 50000"/>
              <a:gd name="adj2" fmla="val 32292"/>
            </a:avLst>
          </a:prstGeom>
          <a:solidFill>
            <a:srgbClr val="B2B2B2"/>
          </a:solidFill>
          <a:ln w="9525" algn="ctr">
            <a:solidFill>
              <a:schemeClr val="bg1"/>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11 system configurations mapped to camp life-cycle phases</a:t>
            </a:r>
            <a:br>
              <a:rPr lang="en-US" dirty="0" smtClean="0">
                <a:solidFill>
                  <a:srgbClr val="177B57"/>
                </a:solidFill>
                <a:latin typeface="Arial"/>
              </a:rPr>
            </a:br>
            <a:r>
              <a:rPr lang="en-US" sz="1600" b="0" dirty="0" smtClean="0">
                <a:solidFill>
                  <a:srgbClr val="177B57"/>
                </a:solidFill>
                <a:latin typeface="Arial"/>
              </a:rPr>
              <a:t>Following slides have detail on costs, technologies and select brand examples</a:t>
            </a:r>
            <a:endParaRPr lang="en-US" sz="1600" b="0" dirty="0">
              <a:solidFill>
                <a:srgbClr val="177B57"/>
              </a:solidFill>
              <a:latin typeface="Arial"/>
            </a:endParaRPr>
          </a:p>
        </p:txBody>
      </p:sp>
      <p:sp>
        <p:nvSpPr>
          <p:cNvPr id="30"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BCG analysis</a:t>
            </a:r>
            <a:endParaRPr lang="en-US" sz="800" dirty="0">
              <a:solidFill>
                <a:srgbClr val="000000"/>
              </a:solidFill>
              <a:latin typeface="Arial" pitchFamily="34" charset="0"/>
              <a:cs typeface="Arial" pitchFamily="34" charset="0"/>
            </a:endParaRPr>
          </a:p>
        </p:txBody>
      </p:sp>
      <p:cxnSp>
        <p:nvCxnSpPr>
          <p:cNvPr id="34" name="Straight Connector 33"/>
          <p:cNvCxnSpPr/>
          <p:nvPr/>
        </p:nvCxnSpPr>
        <p:spPr>
          <a:xfrm>
            <a:off x="644142" y="1842710"/>
            <a:ext cx="102188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13266" y="1722060"/>
            <a:ext cx="283633" cy="241476"/>
          </a:xfrm>
          <a:prstGeom prst="rect">
            <a:avLst/>
          </a:prstGeom>
          <a:solidFill>
            <a:schemeClr val="bg1"/>
          </a:solidFill>
          <a:ln w="158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r>
              <a:rPr lang="en-US" sz="1200" dirty="0" smtClean="0">
                <a:solidFill>
                  <a:schemeClr val="tx1"/>
                </a:solidFill>
                <a:latin typeface="Arial" pitchFamily="34" charset="0"/>
                <a:cs typeface="Arial" pitchFamily="34" charset="0"/>
              </a:rPr>
              <a:t>T</a:t>
            </a:r>
            <a:r>
              <a:rPr lang="en-US" sz="1200" baseline="-25000" dirty="0" smtClean="0">
                <a:solidFill>
                  <a:schemeClr val="tx1"/>
                </a:solidFill>
                <a:latin typeface="Arial" pitchFamily="34" charset="0"/>
                <a:cs typeface="Arial" pitchFamily="34" charset="0"/>
              </a:rPr>
              <a:t>0</a:t>
            </a:r>
          </a:p>
        </p:txBody>
      </p:sp>
      <p:cxnSp>
        <p:nvCxnSpPr>
          <p:cNvPr id="38" name="Straight Connector 37"/>
          <p:cNvCxnSpPr/>
          <p:nvPr/>
        </p:nvCxnSpPr>
        <p:spPr>
          <a:xfrm>
            <a:off x="1925759" y="1842711"/>
            <a:ext cx="19625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43229" y="1842710"/>
            <a:ext cx="20896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606722" y="1722060"/>
            <a:ext cx="1162651" cy="241476"/>
          </a:xfrm>
          <a:prstGeom prst="rect">
            <a:avLst/>
          </a:prstGeom>
          <a:solidFill>
            <a:schemeClr val="bg1"/>
          </a:solidFill>
          <a:ln w="158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200" dirty="0" smtClean="0">
                <a:solidFill>
                  <a:schemeClr val="tx1"/>
                </a:solidFill>
                <a:latin typeface="Arial" pitchFamily="34" charset="0"/>
                <a:cs typeface="Arial" pitchFamily="34" charset="0"/>
              </a:rPr>
              <a:t>Steady State</a:t>
            </a:r>
          </a:p>
        </p:txBody>
      </p:sp>
      <p:sp>
        <p:nvSpPr>
          <p:cNvPr id="31" name="Rectangle 30"/>
          <p:cNvSpPr/>
          <p:nvPr/>
        </p:nvSpPr>
        <p:spPr>
          <a:xfrm>
            <a:off x="2352447" y="1722060"/>
            <a:ext cx="1109126" cy="241476"/>
          </a:xfrm>
          <a:prstGeom prst="rect">
            <a:avLst/>
          </a:prstGeom>
          <a:solidFill>
            <a:schemeClr val="bg1"/>
          </a:solidFill>
          <a:ln w="158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a:r>
              <a:rPr lang="en-US" sz="1200" dirty="0" smtClean="0">
                <a:solidFill>
                  <a:schemeClr val="tx1"/>
                </a:solidFill>
                <a:latin typeface="Arial" pitchFamily="34" charset="0"/>
                <a:cs typeface="Arial" pitchFamily="34" charset="0"/>
              </a:rPr>
              <a:t>Growth</a:t>
            </a:r>
            <a:endParaRPr lang="en-US" sz="1200" dirty="0" smtClean="0">
              <a:solidFill>
                <a:schemeClr val="tx1"/>
              </a:solidFill>
              <a:latin typeface="Arial"/>
              <a:cs typeface="Arial" pitchFamily="34" charset="0"/>
            </a:endParaRPr>
          </a:p>
        </p:txBody>
      </p:sp>
      <p:cxnSp>
        <p:nvCxnSpPr>
          <p:cNvPr id="51" name="Straight Connector 50"/>
          <p:cNvCxnSpPr/>
          <p:nvPr/>
        </p:nvCxnSpPr>
        <p:spPr>
          <a:xfrm>
            <a:off x="6417539" y="1842710"/>
            <a:ext cx="272169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79592" y="1645147"/>
            <a:ext cx="1860206" cy="386758"/>
          </a:xfrm>
          <a:prstGeom prst="rect">
            <a:avLst/>
          </a:prstGeom>
          <a:solidFill>
            <a:schemeClr val="bg1"/>
          </a:solidFill>
          <a:ln w="158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200" dirty="0" smtClean="0">
                <a:solidFill>
                  <a:schemeClr val="tx1"/>
                </a:solidFill>
                <a:latin typeface="Arial" pitchFamily="34" charset="0"/>
                <a:cs typeface="Arial" pitchFamily="34" charset="0"/>
              </a:rPr>
              <a:t>Ramp Down or </a:t>
            </a:r>
          </a:p>
          <a:p>
            <a:pPr algn="ctr"/>
            <a:r>
              <a:rPr lang="en-US" sz="1200" dirty="0" smtClean="0">
                <a:solidFill>
                  <a:schemeClr val="tx1"/>
                </a:solidFill>
                <a:latin typeface="Arial" pitchFamily="34" charset="0"/>
                <a:cs typeface="Arial" pitchFamily="34" charset="0"/>
              </a:rPr>
              <a:t>Permanent Settlement</a:t>
            </a:r>
          </a:p>
        </p:txBody>
      </p:sp>
      <p:grpSp>
        <p:nvGrpSpPr>
          <p:cNvPr id="3" name="Group 59"/>
          <p:cNvGrpSpPr/>
          <p:nvPr/>
        </p:nvGrpSpPr>
        <p:grpSpPr>
          <a:xfrm>
            <a:off x="614996" y="1120127"/>
            <a:ext cx="8532604" cy="468024"/>
            <a:chOff x="614996" y="1120127"/>
            <a:chExt cx="8532604" cy="468024"/>
          </a:xfrm>
        </p:grpSpPr>
        <p:sp>
          <p:nvSpPr>
            <p:cNvPr id="42" name="Right Triangle 41"/>
            <p:cNvSpPr/>
            <p:nvPr/>
          </p:nvSpPr>
          <p:spPr>
            <a:xfrm>
              <a:off x="614997" y="1158226"/>
              <a:ext cx="4101264" cy="393524"/>
            </a:xfrm>
            <a:prstGeom prst="rtTriangl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3" name="Right Triangle 42"/>
            <p:cNvSpPr/>
            <p:nvPr/>
          </p:nvSpPr>
          <p:spPr>
            <a:xfrm flipH="1" flipV="1">
              <a:off x="614996" y="1158227"/>
              <a:ext cx="4101264" cy="393523"/>
            </a:xfrm>
            <a:prstGeom prst="rtTriangl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5" name="Right Triangle 44"/>
            <p:cNvSpPr/>
            <p:nvPr/>
          </p:nvSpPr>
          <p:spPr>
            <a:xfrm rot="10800000">
              <a:off x="4716259" y="1158226"/>
              <a:ext cx="4422979" cy="393523"/>
            </a:xfrm>
            <a:prstGeom prst="rtTriangl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6" name="Right Triangle 45"/>
            <p:cNvSpPr/>
            <p:nvPr/>
          </p:nvSpPr>
          <p:spPr>
            <a:xfrm rot="10800000" flipH="1" flipV="1">
              <a:off x="4716260" y="1158226"/>
              <a:ext cx="4429149" cy="393523"/>
            </a:xfrm>
            <a:prstGeom prst="rtTriangl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7" name="TextBox 46"/>
            <p:cNvSpPr txBox="1"/>
            <p:nvPr/>
          </p:nvSpPr>
          <p:spPr>
            <a:xfrm>
              <a:off x="3701009" y="1158227"/>
              <a:ext cx="2107885" cy="366424"/>
            </a:xfrm>
            <a:prstGeom prst="rect">
              <a:avLst/>
            </a:prstGeom>
            <a:noFill/>
          </p:spPr>
          <p:txBody>
            <a:bodyPr wrap="none" tIns="90000" bIns="90000" rtlCol="0">
              <a:spAutoFit/>
            </a:bodyPr>
            <a:lstStyle/>
            <a:p>
              <a:pPr algn="ctr"/>
              <a:r>
                <a:rPr lang="en-US" sz="1200" b="1" dirty="0" smtClean="0">
                  <a:solidFill>
                    <a:schemeClr val="bg1"/>
                  </a:solidFill>
                  <a:latin typeface="Arial" pitchFamily="34" charset="0"/>
                  <a:cs typeface="Arial" pitchFamily="34" charset="0"/>
                </a:rPr>
                <a:t>Maintenance &amp; care</a:t>
              </a:r>
            </a:p>
          </p:txBody>
        </p:sp>
        <p:sp>
          <p:nvSpPr>
            <p:cNvPr id="48" name="TextBox 47"/>
            <p:cNvSpPr txBox="1"/>
            <p:nvPr/>
          </p:nvSpPr>
          <p:spPr>
            <a:xfrm>
              <a:off x="615184" y="1221727"/>
              <a:ext cx="1310575" cy="366424"/>
            </a:xfrm>
            <a:prstGeom prst="rect">
              <a:avLst/>
            </a:prstGeom>
            <a:noFill/>
          </p:spPr>
          <p:txBody>
            <a:bodyPr wrap="none" tIns="90000" bIns="90000" rtlCol="0">
              <a:spAutoFit/>
            </a:bodyPr>
            <a:lstStyle/>
            <a:p>
              <a:r>
                <a:rPr lang="en-US" sz="1200" b="1" dirty="0" smtClean="0">
                  <a:solidFill>
                    <a:schemeClr val="bg1"/>
                  </a:solidFill>
                  <a:latin typeface="Arial" pitchFamily="34" charset="0"/>
                  <a:cs typeface="Arial" pitchFamily="34" charset="0"/>
                </a:rPr>
                <a:t>Emergency</a:t>
              </a:r>
            </a:p>
          </p:txBody>
        </p:sp>
        <p:sp>
          <p:nvSpPr>
            <p:cNvPr id="49" name="TextBox 48"/>
            <p:cNvSpPr txBox="1"/>
            <p:nvPr/>
          </p:nvSpPr>
          <p:spPr>
            <a:xfrm>
              <a:off x="7658460" y="1120127"/>
              <a:ext cx="1489140" cy="366424"/>
            </a:xfrm>
            <a:prstGeom prst="rect">
              <a:avLst/>
            </a:prstGeom>
            <a:noFill/>
          </p:spPr>
          <p:txBody>
            <a:bodyPr wrap="none" tIns="90000" bIns="90000" rtlCol="0">
              <a:spAutoFit/>
            </a:bodyPr>
            <a:lstStyle/>
            <a:p>
              <a:pPr algn="r"/>
              <a:r>
                <a:rPr lang="en-US" sz="1200" b="1" dirty="0" smtClean="0">
                  <a:solidFill>
                    <a:schemeClr val="bg1"/>
                  </a:solidFill>
                  <a:latin typeface="Arial" pitchFamily="34" charset="0"/>
                  <a:cs typeface="Arial" pitchFamily="34" charset="0"/>
                </a:rPr>
                <a:t>Development</a:t>
              </a:r>
            </a:p>
          </p:txBody>
        </p:sp>
      </p:grpSp>
      <p:sp>
        <p:nvSpPr>
          <p:cNvPr id="39" name="Rectangle 38"/>
          <p:cNvSpPr/>
          <p:nvPr/>
        </p:nvSpPr>
        <p:spPr>
          <a:xfrm>
            <a:off x="643205" y="2212072"/>
            <a:ext cx="1023754" cy="393446"/>
          </a:xfrm>
          <a:prstGeom prst="rect">
            <a:avLst/>
          </a:prstGeom>
          <a:solidFill>
            <a:srgbClr val="D8CEB8"/>
          </a:solidFill>
          <a:ln w="38100">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Stop-gap solutions</a:t>
            </a:r>
          </a:p>
        </p:txBody>
      </p:sp>
      <p:sp>
        <p:nvSpPr>
          <p:cNvPr id="28" name="Oval 27"/>
          <p:cNvSpPr/>
          <p:nvPr/>
        </p:nvSpPr>
        <p:spPr>
          <a:xfrm>
            <a:off x="500696" y="2127906"/>
            <a:ext cx="228600" cy="228600"/>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1</a:t>
            </a:r>
          </a:p>
        </p:txBody>
      </p:sp>
      <p:sp>
        <p:nvSpPr>
          <p:cNvPr id="58" name="Oval 57"/>
          <p:cNvSpPr/>
          <p:nvPr/>
        </p:nvSpPr>
        <p:spPr>
          <a:xfrm>
            <a:off x="528904" y="3652370"/>
            <a:ext cx="228600" cy="228600"/>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2</a:t>
            </a:r>
          </a:p>
        </p:txBody>
      </p:sp>
      <p:sp>
        <p:nvSpPr>
          <p:cNvPr id="59" name="Oval 58"/>
          <p:cNvSpPr/>
          <p:nvPr/>
        </p:nvSpPr>
        <p:spPr>
          <a:xfrm>
            <a:off x="4117941" y="5053140"/>
            <a:ext cx="228600" cy="228600"/>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3</a:t>
            </a:r>
          </a:p>
        </p:txBody>
      </p:sp>
      <p:sp>
        <p:nvSpPr>
          <p:cNvPr id="66" name="Block arrow"/>
          <p:cNvSpPr>
            <a:spLocks noChangeArrowheads="1"/>
          </p:cNvSpPr>
          <p:nvPr/>
        </p:nvSpPr>
        <p:spPr bwMode="gray">
          <a:xfrm rot="5400000">
            <a:off x="1042952" y="1975091"/>
            <a:ext cx="224260" cy="249702"/>
          </a:xfrm>
          <a:prstGeom prst="rightArrow">
            <a:avLst>
              <a:gd name="adj1" fmla="val 50000"/>
              <a:gd name="adj2" fmla="val 32292"/>
            </a:avLst>
          </a:prstGeom>
          <a:solidFill>
            <a:srgbClr val="B2B2B2"/>
          </a:solidFill>
          <a:ln w="9525" algn="ctr">
            <a:solidFill>
              <a:schemeClr val="bg1"/>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73" name="Block arrow"/>
          <p:cNvSpPr>
            <a:spLocks noChangeArrowheads="1"/>
          </p:cNvSpPr>
          <p:nvPr/>
        </p:nvSpPr>
        <p:spPr bwMode="gray">
          <a:xfrm rot="5400000">
            <a:off x="2017581" y="2752390"/>
            <a:ext cx="1778858" cy="249702"/>
          </a:xfrm>
          <a:prstGeom prst="rightArrow">
            <a:avLst>
              <a:gd name="adj1" fmla="val 50000"/>
              <a:gd name="adj2" fmla="val 32292"/>
            </a:avLst>
          </a:prstGeom>
          <a:solidFill>
            <a:srgbClr val="B2B2B2"/>
          </a:solidFill>
          <a:ln w="9525" algn="ctr">
            <a:solidFill>
              <a:schemeClr val="bg1"/>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74" name="Block arrow"/>
          <p:cNvSpPr>
            <a:spLocks noChangeArrowheads="1"/>
          </p:cNvSpPr>
          <p:nvPr/>
        </p:nvSpPr>
        <p:spPr bwMode="gray">
          <a:xfrm rot="5400000">
            <a:off x="4298618" y="2752390"/>
            <a:ext cx="1778858" cy="249702"/>
          </a:xfrm>
          <a:prstGeom prst="rightArrow">
            <a:avLst>
              <a:gd name="adj1" fmla="val 50000"/>
              <a:gd name="adj2" fmla="val 32292"/>
            </a:avLst>
          </a:prstGeom>
          <a:solidFill>
            <a:srgbClr val="B2B2B2"/>
          </a:solidFill>
          <a:ln w="9525" algn="ctr">
            <a:solidFill>
              <a:schemeClr val="bg1"/>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3" name="Rectangle 32"/>
          <p:cNvSpPr/>
          <p:nvPr/>
        </p:nvSpPr>
        <p:spPr>
          <a:xfrm>
            <a:off x="4232240" y="5430123"/>
            <a:ext cx="4915359" cy="969938"/>
          </a:xfrm>
          <a:prstGeom prst="rect">
            <a:avLst/>
          </a:prstGeom>
          <a:noFill/>
          <a:ln w="38100">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sp>
        <p:nvSpPr>
          <p:cNvPr id="35" name="Rectangle 34"/>
          <p:cNvSpPr/>
          <p:nvPr/>
        </p:nvSpPr>
        <p:spPr>
          <a:xfrm>
            <a:off x="643203" y="2605518"/>
            <a:ext cx="1023756" cy="969938"/>
          </a:xfrm>
          <a:prstGeom prst="rect">
            <a:avLst/>
          </a:prstGeom>
          <a:solidFill>
            <a:schemeClr val="bg1"/>
          </a:solidFill>
          <a:ln w="38100">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sp>
        <p:nvSpPr>
          <p:cNvPr id="56" name="Rectangle 55"/>
          <p:cNvSpPr/>
          <p:nvPr/>
        </p:nvSpPr>
        <p:spPr>
          <a:xfrm>
            <a:off x="746388" y="2687687"/>
            <a:ext cx="826039" cy="508439"/>
          </a:xfrm>
          <a:prstGeom prst="rect">
            <a:avLst/>
          </a:prstGeom>
          <a:noFill/>
          <a:ln w="22225">
            <a:solidFill>
              <a:srgbClr val="06C24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Single-use bags &amp; collection</a:t>
            </a:r>
          </a:p>
        </p:txBody>
      </p:sp>
      <p:sp>
        <p:nvSpPr>
          <p:cNvPr id="63" name="Rectangle 62"/>
          <p:cNvSpPr/>
          <p:nvPr/>
        </p:nvSpPr>
        <p:spPr>
          <a:xfrm>
            <a:off x="746388" y="3238856"/>
            <a:ext cx="826039" cy="260610"/>
          </a:xfrm>
          <a:prstGeom prst="rect">
            <a:avLst/>
          </a:prstGeom>
          <a:noFill/>
          <a:ln w="2222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WASH kits</a:t>
            </a:r>
          </a:p>
        </p:txBody>
      </p:sp>
      <p:sp>
        <p:nvSpPr>
          <p:cNvPr id="64" name="Rectangle 63"/>
          <p:cNvSpPr/>
          <p:nvPr/>
        </p:nvSpPr>
        <p:spPr>
          <a:xfrm>
            <a:off x="774596" y="4135660"/>
            <a:ext cx="960200" cy="741141"/>
          </a:xfrm>
          <a:prstGeom prst="rect">
            <a:avLst/>
          </a:prstGeom>
          <a:noFill/>
          <a:ln w="22225">
            <a:solidFill>
              <a:srgbClr val="06C24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Biogas system (household or institutional)</a:t>
            </a:r>
          </a:p>
        </p:txBody>
      </p:sp>
      <p:sp>
        <p:nvSpPr>
          <p:cNvPr id="65" name="Rectangle 64"/>
          <p:cNvSpPr/>
          <p:nvPr/>
        </p:nvSpPr>
        <p:spPr>
          <a:xfrm>
            <a:off x="1911343" y="4135660"/>
            <a:ext cx="960200" cy="741141"/>
          </a:xfrm>
          <a:prstGeom prst="rect">
            <a:avLst/>
          </a:prstGeom>
          <a:noFill/>
          <a:ln w="22225">
            <a:solidFill>
              <a:srgbClr val="06C24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err="1" smtClean="0">
                <a:solidFill>
                  <a:schemeClr val="tx1"/>
                </a:solidFill>
                <a:latin typeface="Arial" pitchFamily="34" charset="0"/>
                <a:cs typeface="Arial" pitchFamily="34" charset="0"/>
              </a:rPr>
              <a:t>UDDT</a:t>
            </a:r>
            <a:r>
              <a:rPr lang="en-US" sz="1100" dirty="0" smtClean="0">
                <a:solidFill>
                  <a:schemeClr val="tx1"/>
                </a:solidFill>
                <a:latin typeface="Arial" pitchFamily="34" charset="0"/>
                <a:cs typeface="Arial" pitchFamily="34" charset="0"/>
              </a:rPr>
              <a:t> &amp; compost</a:t>
            </a:r>
          </a:p>
        </p:txBody>
      </p:sp>
      <p:sp>
        <p:nvSpPr>
          <p:cNvPr id="67" name="Rectangle 66"/>
          <p:cNvSpPr/>
          <p:nvPr/>
        </p:nvSpPr>
        <p:spPr>
          <a:xfrm>
            <a:off x="3048090" y="4135660"/>
            <a:ext cx="960200" cy="741141"/>
          </a:xfrm>
          <a:prstGeom prst="rect">
            <a:avLst/>
          </a:prstGeom>
          <a:noFill/>
          <a:ln w="22225">
            <a:solidFill>
              <a:srgbClr val="06C24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err="1" smtClean="0">
                <a:solidFill>
                  <a:schemeClr val="tx1"/>
                </a:solidFill>
                <a:latin typeface="Arial" pitchFamily="34" charset="0"/>
                <a:cs typeface="Arial" pitchFamily="34" charset="0"/>
              </a:rPr>
              <a:t>UDDT</a:t>
            </a:r>
            <a:r>
              <a:rPr lang="en-US" sz="1100" dirty="0" smtClean="0">
                <a:solidFill>
                  <a:schemeClr val="tx1"/>
                </a:solidFill>
                <a:latin typeface="Arial" pitchFamily="34" charset="0"/>
                <a:cs typeface="Arial" pitchFamily="34" charset="0"/>
              </a:rPr>
              <a:t> &amp; briquettes</a:t>
            </a:r>
          </a:p>
        </p:txBody>
      </p:sp>
      <p:sp>
        <p:nvSpPr>
          <p:cNvPr id="68" name="Rectangle 67"/>
          <p:cNvSpPr/>
          <p:nvPr/>
        </p:nvSpPr>
        <p:spPr>
          <a:xfrm>
            <a:off x="5321585" y="4135660"/>
            <a:ext cx="960200" cy="741141"/>
          </a:xfrm>
          <a:prstGeom prst="rect">
            <a:avLst/>
          </a:prstGeom>
          <a:noFill/>
          <a:ln w="22225">
            <a:solidFill>
              <a:srgbClr val="06C24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Collect &amp; Combust (</a:t>
            </a:r>
            <a:r>
              <a:rPr lang="en-US" sz="1100" dirty="0" err="1" smtClean="0">
                <a:solidFill>
                  <a:schemeClr val="tx1"/>
                </a:solidFill>
                <a:latin typeface="Arial" pitchFamily="34" charset="0"/>
                <a:cs typeface="Arial" pitchFamily="34" charset="0"/>
              </a:rPr>
              <a:t>Janicki</a:t>
            </a:r>
            <a:r>
              <a:rPr lang="en-US" sz="1100" dirty="0" smtClean="0">
                <a:solidFill>
                  <a:schemeClr val="tx1"/>
                </a:solidFill>
                <a:latin typeface="Arial" pitchFamily="34" charset="0"/>
                <a:cs typeface="Arial" pitchFamily="34" charset="0"/>
              </a:rPr>
              <a:t> OP)</a:t>
            </a:r>
          </a:p>
        </p:txBody>
      </p:sp>
      <p:sp>
        <p:nvSpPr>
          <p:cNvPr id="70" name="Rectangle 69"/>
          <p:cNvSpPr/>
          <p:nvPr/>
        </p:nvSpPr>
        <p:spPr>
          <a:xfrm>
            <a:off x="4462930" y="5911057"/>
            <a:ext cx="1322566" cy="411381"/>
          </a:xfrm>
          <a:prstGeom prst="rect">
            <a:avLst/>
          </a:prstGeom>
          <a:noFill/>
          <a:ln w="2222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Retrofitted slabs</a:t>
            </a:r>
          </a:p>
          <a:p>
            <a:pPr algn="ctr"/>
            <a:r>
              <a:rPr lang="en-US" sz="1100" dirty="0" smtClean="0">
                <a:solidFill>
                  <a:schemeClr val="tx1"/>
                </a:solidFill>
                <a:latin typeface="Arial" pitchFamily="34" charset="0"/>
                <a:cs typeface="Arial" pitchFamily="34" charset="0"/>
              </a:rPr>
              <a:t>(Pour-flush or </a:t>
            </a:r>
            <a:r>
              <a:rPr lang="en-US" sz="1100" dirty="0" err="1" smtClean="0">
                <a:solidFill>
                  <a:schemeClr val="tx1"/>
                </a:solidFill>
                <a:latin typeface="Arial" pitchFamily="34" charset="0"/>
                <a:cs typeface="Arial" pitchFamily="34" charset="0"/>
              </a:rPr>
              <a:t>UDDT</a:t>
            </a:r>
            <a:r>
              <a:rPr lang="en-US" sz="1100" dirty="0" smtClean="0">
                <a:solidFill>
                  <a:schemeClr val="tx1"/>
                </a:solidFill>
                <a:latin typeface="Arial" pitchFamily="34" charset="0"/>
                <a:cs typeface="Arial" pitchFamily="34" charset="0"/>
              </a:rPr>
              <a:t>) </a:t>
            </a:r>
          </a:p>
        </p:txBody>
      </p:sp>
      <p:sp>
        <p:nvSpPr>
          <p:cNvPr id="71" name="Rectangle 70"/>
          <p:cNvSpPr/>
          <p:nvPr/>
        </p:nvSpPr>
        <p:spPr>
          <a:xfrm>
            <a:off x="6042900" y="5911057"/>
            <a:ext cx="1322566" cy="411381"/>
          </a:xfrm>
          <a:prstGeom prst="rect">
            <a:avLst/>
          </a:prstGeom>
          <a:noFill/>
          <a:ln w="2222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Effective micro-organisms (</a:t>
            </a:r>
            <a:r>
              <a:rPr lang="en-US" sz="1100" dirty="0" err="1" smtClean="0">
                <a:solidFill>
                  <a:schemeClr val="tx1"/>
                </a:solidFill>
                <a:latin typeface="Arial" pitchFamily="34" charset="0"/>
                <a:cs typeface="Arial" pitchFamily="34" charset="0"/>
              </a:rPr>
              <a:t>EMOs</a:t>
            </a:r>
            <a:r>
              <a:rPr lang="en-US" sz="1100" dirty="0" smtClean="0">
                <a:solidFill>
                  <a:schemeClr val="tx1"/>
                </a:solidFill>
                <a:latin typeface="Arial" pitchFamily="34" charset="0"/>
                <a:cs typeface="Arial" pitchFamily="34" charset="0"/>
              </a:rPr>
              <a:t>)</a:t>
            </a:r>
          </a:p>
        </p:txBody>
      </p:sp>
      <p:sp>
        <p:nvSpPr>
          <p:cNvPr id="72" name="Rectangle 71"/>
          <p:cNvSpPr/>
          <p:nvPr/>
        </p:nvSpPr>
        <p:spPr>
          <a:xfrm>
            <a:off x="4184837" y="4135660"/>
            <a:ext cx="960200" cy="741141"/>
          </a:xfrm>
          <a:prstGeom prst="rect">
            <a:avLst/>
          </a:prstGeom>
          <a:noFill/>
          <a:ln w="22225">
            <a:solidFill>
              <a:srgbClr val="06C24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Compost latrines </a:t>
            </a:r>
          </a:p>
          <a:p>
            <a:pPr algn="ctr"/>
            <a:r>
              <a:rPr lang="en-US" sz="1100" dirty="0" smtClean="0">
                <a:solidFill>
                  <a:schemeClr val="tx1"/>
                </a:solidFill>
                <a:latin typeface="Arial" pitchFamily="34" charset="0"/>
                <a:cs typeface="Arial" pitchFamily="34" charset="0"/>
              </a:rPr>
              <a:t>(e.g., double vault)</a:t>
            </a:r>
          </a:p>
        </p:txBody>
      </p:sp>
      <p:sp>
        <p:nvSpPr>
          <p:cNvPr id="76" name="Oval 75"/>
          <p:cNvSpPr/>
          <p:nvPr/>
        </p:nvSpPr>
        <p:spPr>
          <a:xfrm>
            <a:off x="644193" y="2639700"/>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1a</a:t>
            </a:r>
          </a:p>
        </p:txBody>
      </p:sp>
      <p:sp>
        <p:nvSpPr>
          <p:cNvPr id="77" name="Oval 76"/>
          <p:cNvSpPr/>
          <p:nvPr/>
        </p:nvSpPr>
        <p:spPr>
          <a:xfrm>
            <a:off x="644193" y="3185210"/>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1b</a:t>
            </a:r>
          </a:p>
        </p:txBody>
      </p:sp>
      <p:sp>
        <p:nvSpPr>
          <p:cNvPr id="78" name="Oval 77"/>
          <p:cNvSpPr/>
          <p:nvPr/>
        </p:nvSpPr>
        <p:spPr>
          <a:xfrm>
            <a:off x="694034" y="4088927"/>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2a</a:t>
            </a:r>
          </a:p>
        </p:txBody>
      </p:sp>
      <p:sp>
        <p:nvSpPr>
          <p:cNvPr id="79" name="Oval 78"/>
          <p:cNvSpPr/>
          <p:nvPr/>
        </p:nvSpPr>
        <p:spPr>
          <a:xfrm>
            <a:off x="1827775" y="4088927"/>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2b</a:t>
            </a:r>
          </a:p>
        </p:txBody>
      </p:sp>
      <p:sp>
        <p:nvSpPr>
          <p:cNvPr id="80" name="Oval 79"/>
          <p:cNvSpPr/>
          <p:nvPr/>
        </p:nvSpPr>
        <p:spPr>
          <a:xfrm>
            <a:off x="2961516" y="4088927"/>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2c</a:t>
            </a:r>
          </a:p>
        </p:txBody>
      </p:sp>
      <p:sp>
        <p:nvSpPr>
          <p:cNvPr id="81" name="Oval 80"/>
          <p:cNvSpPr/>
          <p:nvPr/>
        </p:nvSpPr>
        <p:spPr>
          <a:xfrm>
            <a:off x="4095257" y="4088927"/>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2d</a:t>
            </a:r>
          </a:p>
        </p:txBody>
      </p:sp>
      <p:sp>
        <p:nvSpPr>
          <p:cNvPr id="83" name="Oval 82"/>
          <p:cNvSpPr/>
          <p:nvPr/>
        </p:nvSpPr>
        <p:spPr>
          <a:xfrm>
            <a:off x="4391516" y="5835295"/>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3a</a:t>
            </a:r>
          </a:p>
        </p:txBody>
      </p:sp>
      <p:sp>
        <p:nvSpPr>
          <p:cNvPr id="84" name="Oval 83"/>
          <p:cNvSpPr/>
          <p:nvPr/>
        </p:nvSpPr>
        <p:spPr>
          <a:xfrm>
            <a:off x="5966794" y="5835295"/>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3b</a:t>
            </a:r>
          </a:p>
        </p:txBody>
      </p:sp>
      <p:sp>
        <p:nvSpPr>
          <p:cNvPr id="86" name="Oval 85"/>
          <p:cNvSpPr/>
          <p:nvPr/>
        </p:nvSpPr>
        <p:spPr>
          <a:xfrm>
            <a:off x="5228999" y="4087503"/>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2f</a:t>
            </a:r>
          </a:p>
        </p:txBody>
      </p:sp>
      <p:sp>
        <p:nvSpPr>
          <p:cNvPr id="87" name="Rectangle 86"/>
          <p:cNvSpPr/>
          <p:nvPr/>
        </p:nvSpPr>
        <p:spPr>
          <a:xfrm>
            <a:off x="7622870" y="5911057"/>
            <a:ext cx="1322566" cy="411381"/>
          </a:xfrm>
          <a:prstGeom prst="rect">
            <a:avLst/>
          </a:prstGeom>
          <a:noFill/>
          <a:ln w="2222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100" dirty="0" smtClean="0">
                <a:solidFill>
                  <a:schemeClr val="tx1"/>
                </a:solidFill>
                <a:latin typeface="Arial" pitchFamily="34" charset="0"/>
                <a:cs typeface="Arial" pitchFamily="34" charset="0"/>
              </a:rPr>
              <a:t>Improved pit lining</a:t>
            </a:r>
          </a:p>
        </p:txBody>
      </p:sp>
      <p:sp>
        <p:nvSpPr>
          <p:cNvPr id="88" name="Oval 87"/>
          <p:cNvSpPr/>
          <p:nvPr/>
        </p:nvSpPr>
        <p:spPr>
          <a:xfrm>
            <a:off x="7542072" y="5835295"/>
            <a:ext cx="194729" cy="201062"/>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100" b="1" dirty="0" smtClean="0">
                <a:solidFill>
                  <a:schemeClr val="bg1"/>
                </a:solidFill>
                <a:latin typeface="Arial" pitchFamily="34" charset="0"/>
                <a:cs typeface="Arial" pitchFamily="34" charset="0"/>
              </a:rPr>
              <a:t>3c</a:t>
            </a:r>
          </a:p>
        </p:txBody>
      </p:sp>
      <p:sp>
        <p:nvSpPr>
          <p:cNvPr id="89" name="Rectangle 88"/>
          <p:cNvSpPr/>
          <p:nvPr/>
        </p:nvSpPr>
        <p:spPr>
          <a:xfrm>
            <a:off x="614996" y="5843451"/>
            <a:ext cx="1909726" cy="287383"/>
          </a:xfrm>
          <a:prstGeom prst="rect">
            <a:avLst/>
          </a:prstGeom>
          <a:noFill/>
          <a:ln w="222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Waste-to-value solutions</a:t>
            </a:r>
          </a:p>
        </p:txBody>
      </p:sp>
      <p:sp>
        <p:nvSpPr>
          <p:cNvPr id="92" name="Rectangle 91"/>
          <p:cNvSpPr/>
          <p:nvPr/>
        </p:nvSpPr>
        <p:spPr>
          <a:xfrm>
            <a:off x="614996" y="6189693"/>
            <a:ext cx="1909726" cy="287383"/>
          </a:xfrm>
          <a:prstGeom prst="rect">
            <a:avLst/>
          </a:prstGeom>
          <a:noFill/>
          <a:ln w="222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Variations on pit latrines</a:t>
            </a:r>
          </a:p>
        </p:txBody>
      </p:sp>
      <p:sp>
        <p:nvSpPr>
          <p:cNvPr id="96" name="Rectangle 95"/>
          <p:cNvSpPr/>
          <p:nvPr/>
        </p:nvSpPr>
        <p:spPr>
          <a:xfrm>
            <a:off x="4462930" y="5508504"/>
            <a:ext cx="4482506" cy="287383"/>
          </a:xfrm>
          <a:prstGeom prst="rect">
            <a:avLst/>
          </a:prstGeom>
          <a:noFill/>
          <a:ln w="22225">
            <a:solidFill>
              <a:srgbClr val="D8CEB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100" dirty="0" smtClean="0">
                <a:solidFill>
                  <a:schemeClr val="tx1"/>
                </a:solidFill>
                <a:latin typeface="Arial" pitchFamily="34" charset="0"/>
                <a:cs typeface="Arial" pitchFamily="34" charset="0"/>
              </a:rPr>
              <a:t>Basic pit latrine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15074" name="think-cell Slide" r:id="rId13"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Single-use bags &amp; collection</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560699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 &amp; Non-Financial Benefits</a:t>
            </a:r>
          </a:p>
        </p:txBody>
      </p:sp>
      <p:sp>
        <p:nvSpPr>
          <p:cNvPr id="7" name="Rounded Rectangle 6"/>
          <p:cNvSpPr/>
          <p:nvPr/>
        </p:nvSpPr>
        <p:spPr>
          <a:xfrm>
            <a:off x="457200" y="557255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1507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029327"/>
          <a:ext cx="5608320" cy="3505200"/>
        </p:xfrm>
        <a:graphic>
          <a:graphicData uri="http://schemas.openxmlformats.org/drawingml/2006/table">
            <a:tbl>
              <a:tblPr firstRow="1" bandRow="1">
                <a:tableStyleId>{5C22544A-7EE6-4342-B048-85BDC9FD1C3A}</a:tableStyleId>
              </a:tblPr>
              <a:tblGrid>
                <a:gridCol w="1219200"/>
                <a:gridCol w="914400"/>
                <a:gridCol w="3474720"/>
              </a:tblGrid>
              <a:tr h="365760">
                <a:tc>
                  <a:txBody>
                    <a:bodyPr/>
                    <a:lstStyle/>
                    <a:p>
                      <a:pPr algn="ctr"/>
                      <a:r>
                        <a:rPr lang="en-US" sz="1100" b="1" dirty="0" smtClean="0">
                          <a:solidFill>
                            <a:schemeClr val="tx1"/>
                          </a:solidFill>
                        </a:rPr>
                        <a:t>Improved usage &amp; user experience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Substantial behavior change &amp; training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req'd</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both for those used to open defecation &amp; latrine usage</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Good supplement to latrines for nighttime use or elderly because it can be used in-house</a:t>
                      </a: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40080">
                <a:tc>
                  <a:txBody>
                    <a:bodyPr/>
                    <a:lstStyle/>
                    <a:p>
                      <a:pPr algn="ctr"/>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If used correctly, contains pathogens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However, high likelihood of misuse by discarding afterwards which may lead to human exposure</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Employment could be created around distribution and collection of bags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Bag &amp; waste are 100% biodegradable </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System depends completely on importation of bags from manufacturers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No impact on host community</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Bags can not be created locally</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Examples </a:t>
            </a:r>
            <a:r>
              <a:rPr lang="en-US" sz="800" dirty="0" err="1" smtClean="0">
                <a:solidFill>
                  <a:srgbClr val="000000"/>
                </a:solidFill>
                <a:latin typeface="Arial" pitchFamily="34" charset="0"/>
                <a:cs typeface="Arial" pitchFamily="34" charset="0"/>
              </a:rPr>
              <a:t>PeePooBag</a:t>
            </a:r>
            <a:r>
              <a:rPr lang="en-US" sz="800" dirty="0" smtClean="0">
                <a:solidFill>
                  <a:srgbClr val="000000"/>
                </a:solidFill>
                <a:latin typeface="Arial" pitchFamily="34" charset="0"/>
                <a:cs typeface="Arial" pitchFamily="34" charset="0"/>
              </a:rPr>
              <a:t>: $0.03 per bag, 1 bag per day for 5 people using the  bags. Low end not considering any cost for collection</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419100" y="2171701"/>
          <a:ext cx="2247798" cy="2971699"/>
        </p:xfrm>
        <a:graphic>
          <a:graphicData uri="http://schemas.openxmlformats.org/presentationml/2006/ole">
            <p:oleObj spid="_x0000_s515075" name="Chart" r:id="rId14" imgW="2247798" imgH="2971699" progId="MSGraph.Chart.8">
              <p:embed followColorScheme="full"/>
            </p:oleObj>
          </a:graphicData>
        </a:graphic>
      </p:graphicFrame>
      <p:sp>
        <p:nvSpPr>
          <p:cNvPr id="44" name="Text Placeholder 12"/>
          <p:cNvSpPr>
            <a:spLocks noGrp="1"/>
          </p:cNvSpPr>
          <p:nvPr>
            <p:custDataLst>
              <p:tags r:id="rId3"/>
            </p:custDataLst>
          </p:nvPr>
        </p:nvSpPr>
        <p:spPr bwMode="gray">
          <a:xfrm>
            <a:off x="2501900" y="3986212"/>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3640D79-1338-4961-8370-888926CED50B}" type="datetime'''''''''''L''''''o''w'' ''''end'''''''''''''''''''">
              <a:rPr lang="en-US" sz="1000" b="0" smtClean="0">
                <a:latin typeface="Arial"/>
                <a:sym typeface="Arial"/>
              </a:rPr>
              <a:pPr>
                <a:spcBef>
                  <a:spcPct val="0"/>
                </a:spcBef>
                <a:spcAft>
                  <a:spcPct val="0"/>
                </a:spcAft>
              </a:pPr>
              <a:t>Low end</a:t>
            </a:fld>
            <a:endParaRPr lang="en-US" sz="1000" b="0">
              <a:latin typeface="Arial"/>
              <a:sym typeface="Arial"/>
            </a:endParaRPr>
          </a:p>
        </p:txBody>
      </p:sp>
      <p:sp>
        <p:nvSpPr>
          <p:cNvPr id="48" name="Text Placeholder 14"/>
          <p:cNvSpPr>
            <a:spLocks noGrp="1"/>
          </p:cNvSpPr>
          <p:nvPr>
            <p:custDataLst>
              <p:tags r:id="rId4"/>
            </p:custDataLst>
          </p:nvPr>
        </p:nvSpPr>
        <p:spPr bwMode="gray">
          <a:xfrm>
            <a:off x="1190625" y="4781550"/>
            <a:ext cx="190500" cy="152400"/>
          </a:xfrm>
          <a:prstGeom prst="rect">
            <a:avLst/>
          </a:prstGeom>
          <a:solidFill>
            <a:schemeClr val="folHlink"/>
          </a:solid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BD28B46-B2D0-4132-BB2C-E936542EFCC1}" type="datetime'''3''''0'''">
              <a:rPr lang="en-US" sz="1000" b="0" smtClean="0">
                <a:latin typeface="Arial"/>
                <a:sym typeface="Arial"/>
              </a:rPr>
              <a:pPr algn="ctr">
                <a:spcBef>
                  <a:spcPct val="0"/>
                </a:spcBef>
                <a:spcAft>
                  <a:spcPct val="0"/>
                </a:spcAft>
              </a:pPr>
              <a:t>30</a:t>
            </a:fld>
            <a:endParaRPr lang="en-US" sz="1000" b="0">
              <a:latin typeface="Arial"/>
              <a:sym typeface="Arial"/>
            </a:endParaRPr>
          </a:p>
        </p:txBody>
      </p:sp>
      <p:sp>
        <p:nvSpPr>
          <p:cNvPr id="42" name="Text Placeholder 11"/>
          <p:cNvSpPr>
            <a:spLocks noGrp="1"/>
          </p:cNvSpPr>
          <p:nvPr>
            <p:custDataLst>
              <p:tags r:id="rId5"/>
            </p:custDataLst>
          </p:nvPr>
        </p:nvSpPr>
        <p:spPr bwMode="gray">
          <a:xfrm>
            <a:off x="2501900" y="2867025"/>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94C1D48-5890-4147-94E6-2E4FED3F9AF7}" type="datetime'''''''''Hig''''''h'' ''''''''''''''''''''''en''''''''d'''''''">
              <a:rPr lang="en-US" sz="1000" b="0" smtClean="0">
                <a:latin typeface="Arial"/>
                <a:sym typeface="Arial"/>
              </a:rPr>
              <a:pPr>
                <a:spcBef>
                  <a:spcPct val="0"/>
                </a:spcBef>
                <a:spcAft>
                  <a:spcPct val="0"/>
                </a:spcAft>
              </a:pPr>
              <a:t>High end</a:t>
            </a:fld>
            <a:endParaRPr lang="en-US" sz="1000" b="0">
              <a:latin typeface="Arial"/>
              <a:sym typeface="Arial"/>
            </a:endParaRPr>
          </a:p>
        </p:txBody>
      </p:sp>
      <p:sp>
        <p:nvSpPr>
          <p:cNvPr id="59" name="Text Placeholder 3"/>
          <p:cNvSpPr>
            <a:spLocks noGrp="1"/>
          </p:cNvSpPr>
          <p:nvPr>
            <p:custDataLst>
              <p:tags r:id="rId6"/>
            </p:custDataLst>
          </p:nvPr>
        </p:nvSpPr>
        <p:spPr bwMode="gray">
          <a:xfrm>
            <a:off x="36988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7" name="Text Placeholder 10"/>
          <p:cNvSpPr>
            <a:spLocks noGrp="1"/>
          </p:cNvSpPr>
          <p:nvPr>
            <p:custDataLst>
              <p:tags r:id="rId7"/>
            </p:custDataLst>
          </p:nvPr>
        </p:nvSpPr>
        <p:spPr bwMode="gray">
          <a:xfrm>
            <a:off x="1784350" y="5051425"/>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37" name="Text Placeholder 10"/>
          <p:cNvSpPr>
            <a:spLocks noGrp="1"/>
          </p:cNvSpPr>
          <p:nvPr>
            <p:custDataLst>
              <p:tags r:id="rId8"/>
            </p:custDataLst>
          </p:nvPr>
        </p:nvSpPr>
        <p:spPr bwMode="gray">
          <a:xfrm>
            <a:off x="2003425" y="2489200"/>
            <a:ext cx="260350"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D397D6A-679E-4DC6-96E6-36A519501271}" type="datetime'''''''''''''7''''''''''2''''''8'''''''''''''">
              <a:rPr lang="en-US" sz="1000" b="0" smtClean="0">
                <a:latin typeface="Arial"/>
                <a:sym typeface="Arial"/>
              </a:rPr>
              <a:pPr algn="ctr">
                <a:spcBef>
                  <a:spcPct val="0"/>
                </a:spcBef>
                <a:spcAft>
                  <a:spcPct val="0"/>
                </a:spcAft>
              </a:pPr>
              <a:t>728</a:t>
            </a:fld>
            <a:endParaRPr lang="en-US" sz="1000" b="0">
              <a:latin typeface="Arial"/>
              <a:sym typeface="Arial"/>
            </a:endParaRPr>
          </a:p>
        </p:txBody>
      </p:sp>
      <p:sp>
        <p:nvSpPr>
          <p:cNvPr id="61" name="Text Placeholder 4"/>
          <p:cNvSpPr>
            <a:spLocks noGrp="1"/>
          </p:cNvSpPr>
          <p:nvPr>
            <p:custDataLst>
              <p:tags r:id="rId9"/>
            </p:custDataLst>
          </p:nvPr>
        </p:nvSpPr>
        <p:spPr bwMode="gray">
          <a:xfrm>
            <a:off x="850900" y="5051425"/>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F1A56F6-17DD-4C50-8655-E058D0180B51}"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36" name="Text Placeholder 9"/>
          <p:cNvSpPr>
            <a:spLocks noGrp="1"/>
          </p:cNvSpPr>
          <p:nvPr>
            <p:custDataLst>
              <p:tags r:id="rId10"/>
            </p:custDataLst>
          </p:nvPr>
        </p:nvSpPr>
        <p:spPr bwMode="gray">
          <a:xfrm>
            <a:off x="1190625" y="4629150"/>
            <a:ext cx="190500"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8E516F7-2A77-4E5A-8240-39E489797862}" type="datetime'3''''''''''''''''''''''''''0'''''''''''''''">
              <a:rPr lang="en-US" sz="1000" b="0" smtClean="0">
                <a:latin typeface="Arial"/>
                <a:sym typeface="Arial"/>
              </a:rPr>
              <a:pPr algn="ctr">
                <a:spcBef>
                  <a:spcPct val="0"/>
                </a:spcBef>
                <a:spcAft>
                  <a:spcPct val="0"/>
                </a:spcAft>
              </a:pPr>
              <a:t>30</a:t>
            </a:fld>
            <a:endParaRPr lang="en-US" sz="1000" b="0">
              <a:latin typeface="Arial"/>
              <a:sym typeface="Arial"/>
            </a:endParaRPr>
          </a:p>
        </p:txBody>
      </p:sp>
      <p:sp>
        <p:nvSpPr>
          <p:cNvPr id="73" name="TextBox 72"/>
          <p:cNvSpPr txBox="1"/>
          <p:nvPr/>
        </p:nvSpPr>
        <p:spPr>
          <a:xfrm>
            <a:off x="809739" y="1974524"/>
            <a:ext cx="1752498" cy="366424"/>
          </a:xfrm>
          <a:prstGeom prst="rect">
            <a:avLst/>
          </a:prstGeom>
          <a:noFill/>
        </p:spPr>
        <p:txBody>
          <a:bodyPr wrap="square" tIns="90000" bIns="90000" rtlCol="0">
            <a:spAutoFit/>
          </a:bodyPr>
          <a:lstStyle/>
          <a:p>
            <a:pPr algn="ctr"/>
            <a:r>
              <a:rPr lang="en-US" sz="1200" i="1" dirty="0" smtClean="0">
                <a:latin typeface="Arial" pitchFamily="34" charset="0"/>
                <a:cs typeface="Arial" pitchFamily="34" charset="0"/>
              </a:rPr>
              <a:t>Costs per household</a:t>
            </a:r>
            <a:r>
              <a:rPr lang="en-US" sz="1200" i="1" baseline="30000" dirty="0" smtClean="0">
                <a:latin typeface="Arial" pitchFamily="34" charset="0"/>
                <a:cs typeface="Arial" pitchFamily="34" charset="0"/>
              </a:rPr>
              <a:t>1</a:t>
            </a:r>
            <a:r>
              <a:rPr lang="en-US" sz="1200" i="1" dirty="0" smtClean="0">
                <a:latin typeface="Arial" pitchFamily="34" charset="0"/>
                <a:cs typeface="Arial" pitchFamily="34" charset="0"/>
              </a:rPr>
              <a:t>    </a:t>
            </a:r>
          </a:p>
        </p:txBody>
      </p:sp>
      <p:sp>
        <p:nvSpPr>
          <p:cNvPr id="74" name="TextBox 73"/>
          <p:cNvSpPr txBox="1"/>
          <p:nvPr/>
        </p:nvSpPr>
        <p:spPr>
          <a:xfrm>
            <a:off x="1851025" y="5526582"/>
            <a:ext cx="6998007" cy="39720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Bags with urea or other chemicals may be delayed at customs</a:t>
            </a:r>
          </a:p>
        </p:txBody>
      </p:sp>
      <p:grpSp>
        <p:nvGrpSpPr>
          <p:cNvPr id="2" name="HarveyBall"/>
          <p:cNvGrpSpPr>
            <a:grpSpLocks/>
          </p:cNvGrpSpPr>
          <p:nvPr/>
        </p:nvGrpSpPr>
        <p:grpSpPr bwMode="auto">
          <a:xfrm>
            <a:off x="5099937" y="2201543"/>
            <a:ext cx="306439" cy="306387"/>
            <a:chOff x="1102" y="725"/>
            <a:chExt cx="193" cy="193"/>
          </a:xfrm>
        </p:grpSpPr>
        <p:sp>
          <p:nvSpPr>
            <p:cNvPr id="39"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0"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grpSp>
        <p:nvGrpSpPr>
          <p:cNvPr id="3" name="HarveyBall"/>
          <p:cNvGrpSpPr>
            <a:grpSpLocks/>
          </p:cNvGrpSpPr>
          <p:nvPr/>
        </p:nvGrpSpPr>
        <p:grpSpPr bwMode="auto">
          <a:xfrm>
            <a:off x="5099937" y="2817970"/>
            <a:ext cx="306439" cy="306387"/>
            <a:chOff x="1102" y="725"/>
            <a:chExt cx="193" cy="193"/>
          </a:xfrm>
        </p:grpSpPr>
        <p:sp>
          <p:nvSpPr>
            <p:cNvPr id="45"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6"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grpSp>
        <p:nvGrpSpPr>
          <p:cNvPr id="6" name="HarveyBall"/>
          <p:cNvGrpSpPr>
            <a:grpSpLocks/>
          </p:cNvGrpSpPr>
          <p:nvPr/>
        </p:nvGrpSpPr>
        <p:grpSpPr bwMode="auto">
          <a:xfrm>
            <a:off x="5099937" y="3994643"/>
            <a:ext cx="306439" cy="306387"/>
            <a:chOff x="1390" y="725"/>
            <a:chExt cx="193" cy="193"/>
          </a:xfrm>
        </p:grpSpPr>
        <p:sp>
          <p:nvSpPr>
            <p:cNvPr id="5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53" name="HarveyBall"/>
          <p:cNvSpPr>
            <a:spLocks noChangeArrowheads="1"/>
          </p:cNvSpPr>
          <p:nvPr/>
        </p:nvSpPr>
        <p:spPr bwMode="gray">
          <a:xfrm>
            <a:off x="5099937" y="4562239"/>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4" name="HarveyBall"/>
          <p:cNvSpPr>
            <a:spLocks noChangeArrowheads="1"/>
          </p:cNvSpPr>
          <p:nvPr/>
        </p:nvSpPr>
        <p:spPr bwMode="gray">
          <a:xfrm>
            <a:off x="5099937" y="5110424"/>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7" name="Oval 56"/>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1a</a:t>
            </a:r>
          </a:p>
        </p:txBody>
      </p:sp>
      <p:grpSp>
        <p:nvGrpSpPr>
          <p:cNvPr id="11" name="HarveyBall"/>
          <p:cNvGrpSpPr>
            <a:grpSpLocks/>
          </p:cNvGrpSpPr>
          <p:nvPr/>
        </p:nvGrpSpPr>
        <p:grpSpPr bwMode="auto">
          <a:xfrm>
            <a:off x="5087447" y="3442513"/>
            <a:ext cx="306439" cy="306387"/>
            <a:chOff x="1390" y="725"/>
            <a:chExt cx="193" cy="193"/>
          </a:xfrm>
        </p:grpSpPr>
        <p:sp>
          <p:nvSpPr>
            <p:cNvPr id="38"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1"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nvGraphicFramePr>
        <p:xfrm>
          <a:off x="1587" y="1588"/>
          <a:ext cx="1587" cy="1587"/>
        </p:xfrm>
        <a:graphic>
          <a:graphicData uri="http://schemas.openxmlformats.org/presentationml/2006/ole">
            <p:oleObj spid="_x0000_s516098"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Select examples: Bag-based systems</a:t>
            </a:r>
            <a:endParaRPr lang="en-US" dirty="0"/>
          </a:p>
        </p:txBody>
      </p:sp>
      <p:sp>
        <p:nvSpPr>
          <p:cNvPr id="4"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hlinkClick r:id="rId4"/>
              </a:rPr>
              <a:t>http://www.humanitarianinnovation.org/blog/GOAL/introducing-faecal-sludge-management-system</a:t>
            </a:r>
            <a:r>
              <a:rPr lang="en-US" sz="800" dirty="0" smtClean="0">
                <a:solidFill>
                  <a:srgbClr val="000000"/>
                </a:solidFill>
                <a:latin typeface="Arial" pitchFamily="34" charset="0"/>
                <a:cs typeface="Arial" pitchFamily="34" charset="0"/>
              </a:rPr>
              <a:t>  2. </a:t>
            </a:r>
            <a:r>
              <a:rPr lang="en-US" sz="800" dirty="0" smtClean="0">
                <a:solidFill>
                  <a:srgbClr val="000000"/>
                </a:solidFill>
                <a:latin typeface="Arial" pitchFamily="34" charset="0"/>
                <a:cs typeface="Arial" pitchFamily="34" charset="0"/>
                <a:hlinkClick r:id="rId5"/>
              </a:rPr>
              <a:t>http://www.peepoople.com/information/faq/</a:t>
            </a:r>
            <a:r>
              <a:rPr lang="en-US" sz="800" dirty="0" smtClean="0">
                <a:solidFill>
                  <a:srgbClr val="000000"/>
                </a:solidFill>
                <a:latin typeface="Arial" pitchFamily="34" charset="0"/>
                <a:cs typeface="Arial" pitchFamily="34" charset="0"/>
              </a:rPr>
              <a:t>  </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 </a:t>
            </a:r>
            <a:r>
              <a:rPr lang="en-US" sz="800" dirty="0" err="1" smtClean="0">
                <a:solidFill>
                  <a:srgbClr val="000000"/>
                </a:solidFill>
                <a:latin typeface="Arial" pitchFamily="34" charset="0"/>
                <a:cs typeface="Arial" pitchFamily="34" charset="0"/>
              </a:rPr>
              <a:t>Evenproducts</a:t>
            </a:r>
            <a:r>
              <a:rPr lang="en-US" sz="800" dirty="0" smtClean="0">
                <a:solidFill>
                  <a:srgbClr val="000000"/>
                </a:solidFill>
                <a:latin typeface="Arial" pitchFamily="34" charset="0"/>
                <a:cs typeface="Arial" pitchFamily="34" charset="0"/>
              </a:rPr>
              <a:t> also makes personal emergency toilet kits  </a:t>
            </a:r>
            <a:endParaRPr lang="en-US" sz="800" dirty="0">
              <a:solidFill>
                <a:srgbClr val="000000"/>
              </a:solidFill>
              <a:latin typeface="Arial" pitchFamily="34" charset="0"/>
              <a:cs typeface="Arial" pitchFamily="34" charset="0"/>
            </a:endParaRPr>
          </a:p>
        </p:txBody>
      </p:sp>
      <p:sp>
        <p:nvSpPr>
          <p:cNvPr id="5" name="Rounded Rectangle 4"/>
          <p:cNvSpPr/>
          <p:nvPr/>
        </p:nvSpPr>
        <p:spPr>
          <a:xfrm>
            <a:off x="3450790" y="2314658"/>
            <a:ext cx="2831788"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spcBef>
                <a:spcPts val="300"/>
              </a:spcBef>
              <a:spcAft>
                <a:spcPts val="300"/>
              </a:spcAft>
              <a:buClr>
                <a:srgbClr val="177B57"/>
              </a:buClr>
              <a:buSzPct val="100000"/>
              <a:defRPr/>
            </a:pPr>
            <a:r>
              <a:rPr lang="en-US" sz="1200" b="1" u="sng" dirty="0" smtClean="0">
                <a:solidFill>
                  <a:srgbClr val="000000"/>
                </a:solidFill>
                <a:latin typeface="Arial"/>
              </a:rPr>
              <a:t>Toilet with sealing bags</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Toilet lined with biodegradable bags to seal feces</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Sealing mechanism is the size of a shoebox, can be fitted into any type of toilet</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Bags can then be fed to any type of digester</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Biogas converted to electricity through generator, used for mobile phones and hot water</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Bags are not cost-effective in the long-term – could bags and digester be considered separately?</a:t>
            </a:r>
          </a:p>
        </p:txBody>
      </p:sp>
      <p:sp>
        <p:nvSpPr>
          <p:cNvPr id="6" name="Rounded Rectangle 5"/>
          <p:cNvSpPr/>
          <p:nvPr/>
        </p:nvSpPr>
        <p:spPr>
          <a:xfrm>
            <a:off x="461668" y="2314658"/>
            <a:ext cx="2831789"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spcBef>
                <a:spcPts val="300"/>
              </a:spcBef>
              <a:spcAft>
                <a:spcPts val="300"/>
              </a:spcAft>
              <a:buClr>
                <a:srgbClr val="177B57"/>
              </a:buClr>
              <a:buSzPct val="100000"/>
              <a:defRPr/>
            </a:pPr>
            <a:r>
              <a:rPr lang="en-US" sz="1200" b="1" u="sng" dirty="0" smtClean="0">
                <a:solidFill>
                  <a:srgbClr val="000000"/>
                </a:solidFill>
                <a:latin typeface="Arial"/>
              </a:rPr>
              <a:t>Stand-alone urea bags</a:t>
            </a:r>
          </a:p>
          <a:p>
            <a:pPr marL="171450" indent="-171450" fontAlgn="base">
              <a:spcBef>
                <a:spcPts val="300"/>
              </a:spcBef>
              <a:spcAft>
                <a:spcPts val="300"/>
              </a:spcAft>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300"/>
              </a:spcBef>
              <a:spcAft>
                <a:spcPts val="300"/>
              </a:spcAft>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Single-use, self-sanitizing, fully </a:t>
            </a:r>
            <a:r>
              <a:rPr lang="en-US" sz="1200" dirty="0" smtClean="0">
                <a:solidFill>
                  <a:srgbClr val="000000"/>
                </a:solidFill>
              </a:rPr>
              <a:t>biodegradable</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rPr>
              <a:t>Good night-time solution</a:t>
            </a:r>
            <a:endParaRPr lang="en-US" sz="1200" dirty="0" smtClean="0">
              <a:solidFill>
                <a:srgbClr val="000000"/>
              </a:solidFill>
              <a:latin typeface="Arial"/>
            </a:endParaRP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Urea lining inactivates pathogens within 4 weeks</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Funnel-shape and lining makes it hygienic to use</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Can be paired with stand or curtain to increase ease of use</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Each bag is $0.03 (1/person/day)</a:t>
            </a:r>
            <a:r>
              <a:rPr lang="en-US" sz="1200" baseline="30000" dirty="0" smtClean="0">
                <a:solidFill>
                  <a:srgbClr val="000000"/>
                </a:solidFill>
                <a:latin typeface="Arial"/>
              </a:rPr>
              <a:t>2</a:t>
            </a:r>
            <a:r>
              <a:rPr lang="en-US" sz="1200" dirty="0" smtClean="0">
                <a:solidFill>
                  <a:srgbClr val="000000"/>
                </a:solidFill>
                <a:latin typeface="Arial"/>
              </a:rPr>
              <a:t> </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Chemicals could cause delay at customs – would want to pre-stock to ensure supply</a:t>
            </a:r>
          </a:p>
        </p:txBody>
      </p:sp>
      <p:sp>
        <p:nvSpPr>
          <p:cNvPr id="8" name="Rounded Rectangle 7"/>
          <p:cNvSpPr/>
          <p:nvPr/>
        </p:nvSpPr>
        <p:spPr>
          <a:xfrm>
            <a:off x="6439910" y="2314658"/>
            <a:ext cx="2831788"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spcBef>
                <a:spcPts val="300"/>
              </a:spcBef>
              <a:spcAft>
                <a:spcPts val="300"/>
              </a:spcAft>
              <a:buClr>
                <a:srgbClr val="177B57"/>
              </a:buClr>
              <a:buSzPct val="100000"/>
              <a:defRPr/>
            </a:pPr>
            <a:r>
              <a:rPr lang="en-US" sz="1200" b="1" u="sng" dirty="0" smtClean="0">
                <a:solidFill>
                  <a:srgbClr val="000000"/>
                </a:solidFill>
                <a:latin typeface="Arial"/>
              </a:rPr>
              <a:t>Bulk Consolidation Containers </a:t>
            </a:r>
          </a:p>
          <a:p>
            <a:pPr marL="171450" indent="-171450" fontAlgn="base">
              <a:spcBef>
                <a:spcPts val="300"/>
              </a:spcBef>
              <a:spcAft>
                <a:spcPts val="300"/>
              </a:spcAft>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300"/>
              </a:spcBef>
              <a:spcAft>
                <a:spcPts val="300"/>
              </a:spcAft>
              <a:buClr>
                <a:srgbClr val="177B57"/>
              </a:buClr>
              <a:buSzPct val="100000"/>
              <a:defRPr/>
            </a:pPr>
            <a:endParaRPr lang="en-US" sz="1200" dirty="0" smtClean="0">
              <a:solidFill>
                <a:srgbClr val="000000"/>
              </a:solidFill>
              <a:latin typeface="Arial"/>
            </a:endParaRP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Goal: Easily deployable and user-friendly bags central collection stations that can safely contain &amp; transport waste </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Purpose is to reduce fill-up rate of household containers</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Stations envisioned as lightweight, modular, boxes where bags or containers could be deposited</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18 month project in Africa</a:t>
            </a:r>
          </a:p>
          <a:p>
            <a:pPr marL="171450" indent="-171450" fontAlgn="base">
              <a:spcBef>
                <a:spcPts val="300"/>
              </a:spcBef>
              <a:spcAft>
                <a:spcPts val="300"/>
              </a:spcAft>
              <a:buClr>
                <a:srgbClr val="177B57"/>
              </a:buClr>
              <a:buSzPct val="100000"/>
              <a:buFont typeface="Arial"/>
              <a:buChar char="•"/>
              <a:defRPr/>
            </a:pPr>
            <a:r>
              <a:rPr lang="en-US" sz="1200" dirty="0" smtClean="0">
                <a:solidFill>
                  <a:srgbClr val="000000"/>
                </a:solidFill>
                <a:latin typeface="Arial"/>
              </a:rPr>
              <a:t>Exploring bio/chemical additives, bacteria, </a:t>
            </a:r>
            <a:r>
              <a:rPr lang="en-US" sz="1200" dirty="0" err="1" smtClean="0">
                <a:solidFill>
                  <a:srgbClr val="000000"/>
                </a:solidFill>
                <a:latin typeface="Arial"/>
              </a:rPr>
              <a:t>archaea</a:t>
            </a:r>
            <a:r>
              <a:rPr lang="en-US" sz="1200" dirty="0" smtClean="0">
                <a:solidFill>
                  <a:srgbClr val="000000"/>
                </a:solidFill>
                <a:latin typeface="Arial"/>
              </a:rPr>
              <a:t> and enzymes</a:t>
            </a:r>
          </a:p>
        </p:txBody>
      </p:sp>
      <p:sp>
        <p:nvSpPr>
          <p:cNvPr id="9" name="Oval 8"/>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1a</a:t>
            </a:r>
          </a:p>
        </p:txBody>
      </p:sp>
      <p:pic>
        <p:nvPicPr>
          <p:cNvPr id="10243" name="Picture 3" descr="http://1.bp.blogspot.com/_zqFoq3qej2c/S6wEeDxGl-I/AAAAAAABTOM/iIT2QHqbpG0/s640/Picture+41.png"/>
          <p:cNvPicPr>
            <a:picLocks noChangeAspect="1" noChangeArrowheads="1"/>
          </p:cNvPicPr>
          <p:nvPr/>
        </p:nvPicPr>
        <p:blipFill>
          <a:blip r:embed="rId6" cstate="print"/>
          <a:srcRect l="15331" t="16590" r="12008" b="13987"/>
          <a:stretch>
            <a:fillRect/>
          </a:stretch>
        </p:blipFill>
        <p:spPr bwMode="auto">
          <a:xfrm>
            <a:off x="888762" y="1316087"/>
            <a:ext cx="1905713" cy="880181"/>
          </a:xfrm>
          <a:prstGeom prst="rect">
            <a:avLst/>
          </a:prstGeom>
          <a:noFill/>
        </p:spPr>
      </p:pic>
      <p:pic>
        <p:nvPicPr>
          <p:cNvPr id="10245" name="Picture 5" descr="https://www.events.ukti.gov.uk/media.viewer/uploads/images/ekp_file_0__logo_gradient_rgb-600x500_1404907213.png"/>
          <p:cNvPicPr>
            <a:picLocks noChangeAspect="1" noChangeArrowheads="1"/>
          </p:cNvPicPr>
          <p:nvPr/>
        </p:nvPicPr>
        <p:blipFill>
          <a:blip r:embed="rId7" cstate="print"/>
          <a:srcRect t="11603" b="47615"/>
          <a:stretch>
            <a:fillRect/>
          </a:stretch>
        </p:blipFill>
        <p:spPr bwMode="auto">
          <a:xfrm>
            <a:off x="3633715" y="1347944"/>
            <a:ext cx="2143244" cy="728682"/>
          </a:xfrm>
          <a:prstGeom prst="rect">
            <a:avLst/>
          </a:prstGeom>
          <a:noFill/>
        </p:spPr>
      </p:pic>
      <p:pic>
        <p:nvPicPr>
          <p:cNvPr id="10247" name="Picture 7" descr="http://www.beyondcapitalfund.org/wp-content/uploads/2013/08/Logo_Sanergy_MIT.JPG.jpeg"/>
          <p:cNvPicPr>
            <a:picLocks noChangeAspect="1" noChangeArrowheads="1"/>
          </p:cNvPicPr>
          <p:nvPr/>
        </p:nvPicPr>
        <p:blipFill>
          <a:blip r:embed="rId8" cstate="print"/>
          <a:srcRect/>
          <a:stretch>
            <a:fillRect/>
          </a:stretch>
        </p:blipFill>
        <p:spPr bwMode="auto">
          <a:xfrm>
            <a:off x="6462372" y="1474816"/>
            <a:ext cx="1750136" cy="443446"/>
          </a:xfrm>
          <a:prstGeom prst="rect">
            <a:avLst/>
          </a:prstGeom>
          <a:noFill/>
        </p:spPr>
      </p:pic>
      <p:pic>
        <p:nvPicPr>
          <p:cNvPr id="10249" name="Picture 9" descr="http://www.unhrd.org/user_logos/goal_ireland.jpg"/>
          <p:cNvPicPr>
            <a:picLocks noChangeAspect="1" noChangeArrowheads="1"/>
          </p:cNvPicPr>
          <p:nvPr/>
        </p:nvPicPr>
        <p:blipFill>
          <a:blip r:embed="rId9" cstate="print"/>
          <a:srcRect/>
          <a:stretch>
            <a:fillRect/>
          </a:stretch>
        </p:blipFill>
        <p:spPr bwMode="auto">
          <a:xfrm>
            <a:off x="8289419" y="1322846"/>
            <a:ext cx="881255" cy="881255"/>
          </a:xfrm>
          <a:prstGeom prst="rect">
            <a:avLst/>
          </a:prstGeom>
          <a:noFill/>
        </p:spPr>
      </p:pic>
      <p:sp>
        <p:nvSpPr>
          <p:cNvPr id="16" name="Rectangle 15"/>
          <p:cNvSpPr/>
          <p:nvPr/>
        </p:nvSpPr>
        <p:spPr>
          <a:xfrm>
            <a:off x="7033189" y="2888479"/>
            <a:ext cx="1538243" cy="273465"/>
          </a:xfrm>
          <a:prstGeom prst="rect">
            <a:avLst/>
          </a:prstGeom>
          <a:solidFill>
            <a:schemeClr val="bg1"/>
          </a:solidFill>
          <a:ln w="9525">
            <a:solidFill>
              <a:srgbClr val="C413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200" b="1" i="1" dirty="0" smtClean="0">
                <a:solidFill>
                  <a:srgbClr val="C41300"/>
                </a:solidFill>
                <a:latin typeface="Arial" pitchFamily="34" charset="0"/>
                <a:cs typeface="Arial" pitchFamily="34" charset="0"/>
              </a:rPr>
              <a:t>In development</a:t>
            </a:r>
          </a:p>
        </p:txBody>
      </p:sp>
      <p:sp>
        <p:nvSpPr>
          <p:cNvPr id="19" name="Rectangle 18"/>
          <p:cNvSpPr/>
          <p:nvPr/>
        </p:nvSpPr>
        <p:spPr>
          <a:xfrm>
            <a:off x="914396" y="2845749"/>
            <a:ext cx="1751889" cy="393106"/>
          </a:xfrm>
          <a:prstGeom prst="rect">
            <a:avLst/>
          </a:prstGeom>
          <a:solidFill>
            <a:schemeClr val="bg1"/>
          </a:solidFill>
          <a:ln w="9525">
            <a:solidFill>
              <a:srgbClr val="C413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200" b="1" i="1" dirty="0" smtClean="0">
                <a:solidFill>
                  <a:srgbClr val="C41300"/>
                </a:solidFill>
                <a:latin typeface="Arial" pitchFamily="34" charset="0"/>
                <a:cs typeface="Arial" pitchFamily="34" charset="0"/>
              </a:rPr>
              <a:t>For emergency, </a:t>
            </a:r>
          </a:p>
          <a:p>
            <a:pPr algn="ctr"/>
            <a:r>
              <a:rPr lang="en-US" sz="1200" b="1" i="1" dirty="0" smtClean="0">
                <a:solidFill>
                  <a:srgbClr val="C41300"/>
                </a:solidFill>
                <a:latin typeface="Arial" pitchFamily="34" charset="0"/>
                <a:cs typeface="Arial" pitchFamily="34" charset="0"/>
              </a:rPr>
              <a:t>short-term use only</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17122" name="think-cell Slide" r:id="rId8"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Prefabricated latrines ("Rapid latrines")</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560699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 &amp; Non-Financial Benefits</a:t>
            </a:r>
          </a:p>
        </p:txBody>
      </p:sp>
      <p:sp>
        <p:nvSpPr>
          <p:cNvPr id="7" name="Rounded Rectangle 6"/>
          <p:cNvSpPr/>
          <p:nvPr/>
        </p:nvSpPr>
        <p:spPr>
          <a:xfrm>
            <a:off x="457200" y="557255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1507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029327"/>
          <a:ext cx="5608320" cy="3200400"/>
        </p:xfrm>
        <a:graphic>
          <a:graphicData uri="http://schemas.openxmlformats.org/drawingml/2006/table">
            <a:tbl>
              <a:tblPr firstRow="1" bandRow="1">
                <a:tableStyleId>{5C22544A-7EE6-4342-B048-85BDC9FD1C3A}</a:tableStyleId>
              </a:tblPr>
              <a:tblGrid>
                <a:gridCol w="1219200"/>
                <a:gridCol w="914400"/>
                <a:gridCol w="3474720"/>
              </a:tblGrid>
              <a:tr h="365760">
                <a:tc>
                  <a:txBody>
                    <a:bodyPr/>
                    <a:lstStyle/>
                    <a:p>
                      <a:pPr algn="ctr"/>
                      <a:r>
                        <a:rPr lang="en-US" sz="1100" b="1" dirty="0" smtClean="0">
                          <a:solidFill>
                            <a:schemeClr val="tx1"/>
                          </a:solidFill>
                        </a:rPr>
                        <a:t>Improved usage &amp; user experience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Latrines can be deployed very quickly, sensitizing refugees at arrival, when messages most effective</a:t>
                      </a: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40080">
                <a:tc>
                  <a:txBody>
                    <a:bodyPr/>
                    <a:lstStyle/>
                    <a:p>
                      <a:pPr algn="ctr"/>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Containment is the same as regular pit latrines – depends on soil leaching properties and water sources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Casual labor needed to dig pits and install prefab latrines (would never be done at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HH</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level)</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Large amount of plastic / corrugated iron imported and transported far distances (increasing costs)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Still need to re-dig pits when latrine is full</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System depends completely on kit importation; subject to delays at customs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No off-site treatment needed</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Host community may feel slighted if prefabricated latrine structures are viewed as nicer than locally available latrines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WASH kits latrines cost 65K that include 100 latrines that should be used by 5000 people, each latrine used by 50 people </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419100" y="2171701"/>
          <a:ext cx="2247798" cy="2971699"/>
        </p:xfrm>
        <a:graphic>
          <a:graphicData uri="http://schemas.openxmlformats.org/presentationml/2006/ole">
            <p:oleObj spid="_x0000_s517123" name="Chart" r:id="rId9" imgW="2247798" imgH="2971699" progId="MSGraph.Chart.8">
              <p:embed followColorScheme="full"/>
            </p:oleObj>
          </a:graphicData>
        </a:graphic>
      </p:graphicFrame>
      <p:sp>
        <p:nvSpPr>
          <p:cNvPr id="59" name="Text Placeholder 3"/>
          <p:cNvSpPr>
            <a:spLocks noGrp="1"/>
          </p:cNvSpPr>
          <p:nvPr>
            <p:custDataLst>
              <p:tags r:id="rId3"/>
            </p:custDataLst>
          </p:nvPr>
        </p:nvSpPr>
        <p:spPr bwMode="gray">
          <a:xfrm>
            <a:off x="36988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1" name="Text Placeholder 4"/>
          <p:cNvSpPr>
            <a:spLocks noGrp="1"/>
          </p:cNvSpPr>
          <p:nvPr>
            <p:custDataLst>
              <p:tags r:id="rId4"/>
            </p:custDataLst>
          </p:nvPr>
        </p:nvSpPr>
        <p:spPr bwMode="gray">
          <a:xfrm>
            <a:off x="850900"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67" name="Text Placeholder 10"/>
          <p:cNvSpPr>
            <a:spLocks noGrp="1"/>
          </p:cNvSpPr>
          <p:nvPr>
            <p:custDataLst>
              <p:tags r:id="rId5"/>
            </p:custDataLst>
          </p:nvPr>
        </p:nvSpPr>
        <p:spPr bwMode="gray">
          <a:xfrm>
            <a:off x="1784350" y="5022850"/>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73" name="TextBox 72"/>
          <p:cNvSpPr txBox="1"/>
          <p:nvPr/>
        </p:nvSpPr>
        <p:spPr>
          <a:xfrm>
            <a:off x="809739" y="1974524"/>
            <a:ext cx="1752498" cy="366424"/>
          </a:xfrm>
          <a:prstGeom prst="rect">
            <a:avLst/>
          </a:prstGeom>
          <a:noFill/>
        </p:spPr>
        <p:txBody>
          <a:bodyPr wrap="square" tIns="90000" bIns="90000" rtlCol="0">
            <a:spAutoFit/>
          </a:bodyPr>
          <a:lstStyle/>
          <a:p>
            <a:pPr algn="ctr"/>
            <a:r>
              <a:rPr lang="en-US" sz="1200" i="1" dirty="0" smtClean="0">
                <a:latin typeface="Arial" pitchFamily="34" charset="0"/>
                <a:cs typeface="Arial" pitchFamily="34" charset="0"/>
              </a:rPr>
              <a:t>Costs per household</a:t>
            </a:r>
            <a:r>
              <a:rPr lang="en-US" sz="1200" i="1" baseline="30000" dirty="0" smtClean="0">
                <a:latin typeface="Arial" pitchFamily="34" charset="0"/>
                <a:cs typeface="Arial" pitchFamily="34" charset="0"/>
              </a:rPr>
              <a:t>1</a:t>
            </a:r>
            <a:r>
              <a:rPr lang="en-US" sz="1200" i="1" dirty="0" smtClean="0">
                <a:latin typeface="Arial" pitchFamily="34" charset="0"/>
                <a:cs typeface="Arial" pitchFamily="34" charset="0"/>
              </a:rPr>
              <a:t>  </a:t>
            </a:r>
          </a:p>
        </p:txBody>
      </p:sp>
      <p:sp>
        <p:nvSpPr>
          <p:cNvPr id="74" name="TextBox 73"/>
          <p:cNvSpPr txBox="1"/>
          <p:nvPr/>
        </p:nvSpPr>
        <p:spPr>
          <a:xfrm>
            <a:off x="1851025" y="5526582"/>
            <a:ext cx="6998007" cy="39720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Ground conditions still need to allow pit digging to reasonable depth w/o collapsing </a:t>
            </a:r>
          </a:p>
        </p:txBody>
      </p:sp>
      <p:grpSp>
        <p:nvGrpSpPr>
          <p:cNvPr id="2" name="HarveyBall"/>
          <p:cNvGrpSpPr>
            <a:grpSpLocks/>
          </p:cNvGrpSpPr>
          <p:nvPr/>
        </p:nvGrpSpPr>
        <p:grpSpPr bwMode="auto">
          <a:xfrm>
            <a:off x="5099937" y="3148466"/>
            <a:ext cx="306439" cy="306387"/>
            <a:chOff x="1102" y="725"/>
            <a:chExt cx="193" cy="193"/>
          </a:xfrm>
        </p:grpSpPr>
        <p:sp>
          <p:nvSpPr>
            <p:cNvPr id="39"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0"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grpSp>
        <p:nvGrpSpPr>
          <p:cNvPr id="3" name="HarveyBall"/>
          <p:cNvGrpSpPr>
            <a:grpSpLocks/>
          </p:cNvGrpSpPr>
          <p:nvPr/>
        </p:nvGrpSpPr>
        <p:grpSpPr bwMode="auto">
          <a:xfrm>
            <a:off x="5099937" y="2545010"/>
            <a:ext cx="306439" cy="306387"/>
            <a:chOff x="1102" y="725"/>
            <a:chExt cx="193" cy="193"/>
          </a:xfrm>
        </p:grpSpPr>
        <p:sp>
          <p:nvSpPr>
            <p:cNvPr id="45"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6"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sp>
        <p:nvSpPr>
          <p:cNvPr id="53" name="HarveyBall"/>
          <p:cNvSpPr>
            <a:spLocks noChangeArrowheads="1"/>
          </p:cNvSpPr>
          <p:nvPr/>
        </p:nvSpPr>
        <p:spPr bwMode="gray">
          <a:xfrm>
            <a:off x="5099937" y="3693705"/>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36" name="HarveyBall"/>
          <p:cNvSpPr>
            <a:spLocks noChangeArrowheads="1"/>
          </p:cNvSpPr>
          <p:nvPr/>
        </p:nvSpPr>
        <p:spPr bwMode="gray">
          <a:xfrm>
            <a:off x="5102212" y="4810167"/>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grpSp>
        <p:nvGrpSpPr>
          <p:cNvPr id="6" name="HarveyBall"/>
          <p:cNvGrpSpPr>
            <a:grpSpLocks/>
          </p:cNvGrpSpPr>
          <p:nvPr/>
        </p:nvGrpSpPr>
        <p:grpSpPr bwMode="auto">
          <a:xfrm>
            <a:off x="5099937" y="2010470"/>
            <a:ext cx="306439" cy="306387"/>
            <a:chOff x="1390" y="725"/>
            <a:chExt cx="193" cy="193"/>
          </a:xfrm>
        </p:grpSpPr>
        <p:sp>
          <p:nvSpPr>
            <p:cNvPr id="4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1" name="HarveyBall"/>
          <p:cNvGrpSpPr>
            <a:grpSpLocks/>
          </p:cNvGrpSpPr>
          <p:nvPr/>
        </p:nvGrpSpPr>
        <p:grpSpPr bwMode="auto">
          <a:xfrm>
            <a:off x="5099937" y="4248334"/>
            <a:ext cx="306439" cy="306387"/>
            <a:chOff x="1102" y="725"/>
            <a:chExt cx="193" cy="193"/>
          </a:xfrm>
        </p:grpSpPr>
        <p:sp>
          <p:nvSpPr>
            <p:cNvPr id="44"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7"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sp>
        <p:nvSpPr>
          <p:cNvPr id="57" name="Oval 56"/>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1b</a:t>
            </a:r>
          </a:p>
        </p:txBody>
      </p:sp>
      <p:sp>
        <p:nvSpPr>
          <p:cNvPr id="33" name="TextBox 32"/>
          <p:cNvSpPr txBox="1"/>
          <p:nvPr/>
        </p:nvSpPr>
        <p:spPr>
          <a:xfrm>
            <a:off x="1878033" y="4554721"/>
            <a:ext cx="486825" cy="397201"/>
          </a:xfrm>
          <a:prstGeom prst="rect">
            <a:avLst/>
          </a:prstGeom>
          <a:noFill/>
        </p:spPr>
        <p:txBody>
          <a:bodyPr wrap="square" tIns="90000" bIns="90000" rtlCol="0">
            <a:spAutoFit/>
          </a:bodyPr>
          <a:lstStyle/>
          <a:p>
            <a:pPr algn="ctr"/>
            <a:r>
              <a:rPr lang="en-US" sz="1400" dirty="0" smtClean="0">
                <a:latin typeface="Arial" pitchFamily="34" charset="0"/>
                <a:cs typeface="Arial" pitchFamily="34" charset="0"/>
              </a:rPr>
              <a:t>N/A</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nvGraphicFramePr>
        <p:xfrm>
          <a:off x="1587" y="1588"/>
          <a:ext cx="1587" cy="1587"/>
        </p:xfrm>
        <a:graphic>
          <a:graphicData uri="http://schemas.openxmlformats.org/presentationml/2006/ole">
            <p:oleObj spid="_x0000_s518146"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Select examples: Prefabricated latrines ("Rapid latrines")</a:t>
            </a:r>
            <a:endParaRPr lang="en-US" dirty="0"/>
          </a:p>
        </p:txBody>
      </p:sp>
      <p:sp>
        <p:nvSpPr>
          <p:cNvPr id="4"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hlinkClick r:id="rId4"/>
              </a:rPr>
              <a:t>http://www.humanitarianinnovation.org/blog/GOAL/introducing-faecal-sludge-management-system</a:t>
            </a:r>
            <a:r>
              <a:rPr lang="en-US" sz="800" dirty="0" smtClean="0">
                <a:solidFill>
                  <a:srgbClr val="000000"/>
                </a:solidFill>
                <a:latin typeface="Arial" pitchFamily="34" charset="0"/>
                <a:cs typeface="Arial" pitchFamily="34" charset="0"/>
              </a:rPr>
              <a:t> </a:t>
            </a:r>
            <a:endParaRPr lang="en-US" sz="800" dirty="0">
              <a:solidFill>
                <a:srgbClr val="000000"/>
              </a:solidFill>
              <a:latin typeface="Arial" pitchFamily="34" charset="0"/>
              <a:cs typeface="Arial" pitchFamily="34" charset="0"/>
            </a:endParaRPr>
          </a:p>
        </p:txBody>
      </p:sp>
      <p:sp>
        <p:nvSpPr>
          <p:cNvPr id="5" name="Rounded Rectangle 4"/>
          <p:cNvSpPr/>
          <p:nvPr/>
        </p:nvSpPr>
        <p:spPr>
          <a:xfrm>
            <a:off x="6439910" y="2630859"/>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smtClean="0">
                <a:solidFill>
                  <a:srgbClr val="000000"/>
                </a:solidFill>
                <a:latin typeface="Arial"/>
              </a:rPr>
              <a:t>Emergency Sanitation Kit</a:t>
            </a:r>
          </a:p>
          <a:p>
            <a:pPr marL="171450" indent="-171450" algn="ctr" fontAlgn="base">
              <a:buClr>
                <a:srgbClr val="177B57"/>
              </a:buClr>
              <a:buSzPct val="100000"/>
              <a:defRPr/>
            </a:pPr>
            <a:endParaRPr lang="en-US" sz="1200" b="1" u="sng"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RFP for design of complete WASH kits, no local materials needed, released Nov 2013</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Includes trench latrines, superstructure &amp; raised latrines</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Lifetime of 12 months</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Target cost of $150 without superstructure, or $240 with</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Project is collaboration </a:t>
            </a:r>
            <a:r>
              <a:rPr lang="en-US" sz="1200" dirty="0" smtClean="0">
                <a:solidFill>
                  <a:srgbClr val="000000"/>
                </a:solidFill>
              </a:rPr>
              <a:t>b/t Oxfam GB, WASTE &amp; </a:t>
            </a:r>
            <a:r>
              <a:rPr lang="en-US" sz="1200" dirty="0" err="1" smtClean="0">
                <a:solidFill>
                  <a:srgbClr val="000000"/>
                </a:solidFill>
              </a:rPr>
              <a:t>IFRC</a:t>
            </a:r>
            <a:endParaRPr lang="en-US" sz="1200" dirty="0" smtClean="0">
              <a:solidFill>
                <a:srgbClr val="000000"/>
              </a:solidFill>
            </a:endParaRP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p:txBody>
      </p:sp>
      <p:sp>
        <p:nvSpPr>
          <p:cNvPr id="6" name="Rounded Rectangle 5"/>
          <p:cNvSpPr/>
          <p:nvPr/>
        </p:nvSpPr>
        <p:spPr>
          <a:xfrm>
            <a:off x="461669" y="2630860"/>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smtClean="0">
                <a:solidFill>
                  <a:srgbClr val="000000"/>
                </a:solidFill>
                <a:latin typeface="Arial"/>
              </a:rPr>
              <a:t>Container-sized WASH kits</a:t>
            </a:r>
          </a:p>
          <a:p>
            <a:pPr marL="171450" indent="-171450" fontAlgn="base">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Each container  designed to serve 5,000 people (in reality, often covers 4-5x as much)</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Each kit contains: water treatment unit, 100 latrines, buckets, soap, etc.</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Each kit costs ~$210k, $65k of which is latrine-related ($650 per latrine, not including pit digging)</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Kits stored across world to be deployed in emergencies</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Has faced delays of several months due to chemicals in kit</a:t>
            </a:r>
          </a:p>
        </p:txBody>
      </p:sp>
      <p:sp>
        <p:nvSpPr>
          <p:cNvPr id="8" name="Rounded Rectangle 7"/>
          <p:cNvSpPr/>
          <p:nvPr/>
        </p:nvSpPr>
        <p:spPr>
          <a:xfrm>
            <a:off x="3407576" y="2630859"/>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smtClean="0">
                <a:solidFill>
                  <a:srgbClr val="000000"/>
                </a:solidFill>
                <a:latin typeface="Arial"/>
              </a:rPr>
              <a:t>Latrine Components &amp; Sets</a:t>
            </a:r>
          </a:p>
          <a:p>
            <a:pPr marL="171450" indent="-171450" fontAlgn="base">
              <a:buClr>
                <a:srgbClr val="177B57"/>
              </a:buClr>
              <a:buSzPct val="100000"/>
              <a:defRPr/>
            </a:pPr>
            <a:endParaRPr lang="en-US" sz="1200"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Individual components: </a:t>
            </a:r>
          </a:p>
          <a:p>
            <a:pPr lvl="1" indent="-171450" fontAlgn="base">
              <a:buClr>
                <a:srgbClr val="177B57"/>
              </a:buClr>
              <a:buSzPct val="100000"/>
              <a:buFont typeface="Arial"/>
              <a:buChar char="–"/>
              <a:defRPr/>
            </a:pPr>
            <a:r>
              <a:rPr lang="en-US" sz="1200" dirty="0" err="1" smtClean="0">
                <a:solidFill>
                  <a:srgbClr val="000000"/>
                </a:solidFill>
                <a:latin typeface="Arial"/>
              </a:rPr>
              <a:t>Evenlatrine</a:t>
            </a:r>
            <a:r>
              <a:rPr lang="en-US" sz="1200" dirty="0" smtClean="0">
                <a:solidFill>
                  <a:srgbClr val="000000"/>
                </a:solidFill>
                <a:latin typeface="Arial"/>
              </a:rPr>
              <a:t> (superstructure)</a:t>
            </a:r>
          </a:p>
          <a:p>
            <a:pPr lvl="1" indent="-171450" fontAlgn="base">
              <a:buClr>
                <a:srgbClr val="177B57"/>
              </a:buClr>
              <a:buSzPct val="100000"/>
              <a:buFont typeface="Arial"/>
              <a:buChar char="–"/>
              <a:defRPr/>
            </a:pPr>
            <a:r>
              <a:rPr lang="en-US" sz="1200" dirty="0" err="1" smtClean="0">
                <a:solidFill>
                  <a:srgbClr val="000000"/>
                </a:solidFill>
                <a:latin typeface="Arial"/>
              </a:rPr>
              <a:t>Evenliner</a:t>
            </a:r>
            <a:r>
              <a:rPr lang="en-US" sz="1200" dirty="0" smtClean="0">
                <a:solidFill>
                  <a:srgbClr val="000000"/>
                </a:solidFill>
                <a:latin typeface="Arial"/>
              </a:rPr>
              <a:t> (</a:t>
            </a:r>
            <a:r>
              <a:rPr lang="en-US" sz="1200" dirty="0" err="1" smtClean="0">
                <a:solidFill>
                  <a:srgbClr val="000000"/>
                </a:solidFill>
                <a:latin typeface="Arial"/>
              </a:rPr>
              <a:t>corr</a:t>
            </a:r>
            <a:r>
              <a:rPr lang="en-US" sz="1200" dirty="0" smtClean="0">
                <a:solidFill>
                  <a:srgbClr val="000000"/>
                </a:solidFill>
                <a:latin typeface="Arial"/>
              </a:rPr>
              <a:t> .PVC pit liner)</a:t>
            </a:r>
          </a:p>
          <a:p>
            <a:pPr marL="569913" lvl="2" indent="-166688" fontAlgn="base">
              <a:buClr>
                <a:srgbClr val="177B57"/>
              </a:buClr>
              <a:buSzPct val="100000"/>
              <a:buFont typeface="Arial"/>
              <a:buChar char="–"/>
              <a:defRPr/>
            </a:pPr>
            <a:r>
              <a:rPr lang="en-US" sz="1200" dirty="0" smtClean="0">
                <a:solidFill>
                  <a:srgbClr val="000000"/>
                </a:solidFill>
                <a:latin typeface="Arial"/>
              </a:rPr>
              <a:t>Increases wall support</a:t>
            </a:r>
          </a:p>
          <a:p>
            <a:pPr marL="569913" lvl="2" indent="-166688" fontAlgn="base">
              <a:buClr>
                <a:srgbClr val="177B57"/>
              </a:buClr>
              <a:buSzPct val="100000"/>
              <a:buFont typeface="Arial"/>
              <a:buChar char="–"/>
              <a:defRPr/>
            </a:pPr>
            <a:r>
              <a:rPr lang="en-US" sz="1200" dirty="0" smtClean="0">
                <a:solidFill>
                  <a:srgbClr val="000000"/>
                </a:solidFill>
                <a:latin typeface="Arial"/>
              </a:rPr>
              <a:t>Can allow deeper pits or prevent collapse</a:t>
            </a:r>
          </a:p>
          <a:p>
            <a:pPr lvl="1" indent="-171450" fontAlgn="base">
              <a:buClr>
                <a:srgbClr val="177B57"/>
              </a:buClr>
              <a:buSzPct val="100000"/>
              <a:buFont typeface="Arial"/>
              <a:buChar char="–"/>
              <a:defRPr/>
            </a:pPr>
            <a:r>
              <a:rPr lang="en-US" sz="1200" dirty="0" smtClean="0">
                <a:solidFill>
                  <a:srgbClr val="000000"/>
                </a:solidFill>
                <a:latin typeface="Arial"/>
              </a:rPr>
              <a:t>Squatting plates (also works with </a:t>
            </a:r>
            <a:r>
              <a:rPr lang="en-US" sz="1200" dirty="0" err="1" smtClean="0">
                <a:solidFill>
                  <a:srgbClr val="000000"/>
                </a:solidFill>
                <a:latin typeface="Arial"/>
              </a:rPr>
              <a:t>Monarflex</a:t>
            </a:r>
            <a:r>
              <a:rPr lang="en-US" sz="1200" dirty="0" smtClean="0">
                <a:solidFill>
                  <a:srgbClr val="000000"/>
                </a:solidFill>
                <a:latin typeface="Arial"/>
              </a:rPr>
              <a:t> &amp; Nag Magic)</a:t>
            </a:r>
          </a:p>
          <a:p>
            <a:pPr marL="171450" indent="-171450" fontAlgn="base">
              <a:spcBef>
                <a:spcPts val="600"/>
              </a:spcBef>
              <a:spcAft>
                <a:spcPts val="600"/>
              </a:spcAft>
              <a:buClr>
                <a:srgbClr val="177B57"/>
              </a:buClr>
              <a:buSzPct val="100000"/>
              <a:buFont typeface="Arial"/>
              <a:buChar char="•"/>
              <a:defRPr/>
            </a:pPr>
            <a:r>
              <a:rPr lang="en-US" sz="1200" dirty="0" err="1" smtClean="0">
                <a:solidFill>
                  <a:srgbClr val="000000"/>
                </a:solidFill>
                <a:latin typeface="Arial"/>
              </a:rPr>
              <a:t>Evenwaste</a:t>
            </a:r>
            <a:r>
              <a:rPr lang="en-US" sz="1200" dirty="0" smtClean="0">
                <a:solidFill>
                  <a:srgbClr val="000000"/>
                </a:solidFill>
                <a:latin typeface="Arial"/>
              </a:rPr>
              <a:t> Raised Latrine – </a:t>
            </a:r>
          </a:p>
          <a:p>
            <a:pPr lvl="1" indent="-171450" fontAlgn="base">
              <a:buClr>
                <a:srgbClr val="177B57"/>
              </a:buClr>
              <a:buSzPct val="100000"/>
              <a:buFont typeface="Arial"/>
              <a:buChar char="–"/>
              <a:defRPr/>
            </a:pPr>
            <a:r>
              <a:rPr lang="en-US" sz="1200" dirty="0" smtClean="0">
                <a:solidFill>
                  <a:srgbClr val="000000"/>
                </a:solidFill>
                <a:latin typeface="Arial"/>
              </a:rPr>
              <a:t>Complete kit, designed for draining by pumping</a:t>
            </a: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p:txBody>
      </p:sp>
      <p:sp>
        <p:nvSpPr>
          <p:cNvPr id="9" name="Oval 8"/>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1b</a:t>
            </a:r>
          </a:p>
        </p:txBody>
      </p:sp>
      <p:sp>
        <p:nvSpPr>
          <p:cNvPr id="36868" name="AutoShape 4" descr="data:image/jpeg;base64,/9j/4AAQSkZJRgABAQAAAQABAAD/2wCEAAkGBxMSEhUUEBQWFRQWFxgaGBgYGB4XGhkYFx4XHR0YGBgbHSggGB0nGx8aITIiJSkrLi4vHSEzODMtNygvMisBCgoKDg0OGxAQGy8kICQyLCwyLDgsLCwwMCw2NC8wNDQsLCwsLCwsNDQsNywsNCwsLCwsLCwsNCwsLCwsLCwsLP/AABEIAH0BlAMBEQACEQEDEQH/xAAcAAACAwEBAQEAAAAAAAAAAAAABgQFBwMCAQj/xABNEAACAQIDBAYDCwgJAwUBAAABAgMAEQQSIQUGMUEHEyJRYXE0gZEUMkJScnOSobGywRUXIzNUk9HSFjVTYoKDs8LDQ+HwJGOio/FE/8QAGgEAAgMBAQAAAAAAAAAAAAAAAAUDBAYCAf/EADYRAAEDAgIGCAYCAwEBAAAAAAEAAgMEEQUhEhMxUXGBM0FhobHB0fAUFTI0UpEiQiPh8SRy/9oADAMBAAIRAxEAPwDcaEIoQihCKEIoQihCKEIoQihCKEIoQihCKEIoQihCKEIoQihCKEIoQihCKEIoQihCKEIoQihCKEIoQihCKEIoQihCKEIoQihCKEIoQihCKEIoQihCKEIoQihCKEIoQihCKEIoQihCKEIoQihC4DGR9Z1QcdYFzFb6hdBcjlqRXWg7R0rZLnTbpaN813rldKLtLaEcEbSStlReP4ADmT3V3HG6R2i3ao5JGxtLnHJKey95sVi0xUsEaqkafogRmJfjqeBOXkO9ePO9LSxRFjXnM7eCXw1ks7XvYMhs4qfufvcmMGRwEnAuV5MPjJf7OXjUVVRmE3Gbfe1S0Vc2cWOTvexM9U1fXHGYtIlLysEQEAsdALkAXPLUiumtc42aLlcve1gu42C6qb6jhXK6X2hCKEIoQihCKEIoQihCKEIoQihCKEIoQihCKEIoQihCKEIoQihCKEIoQihCKEIoQihCKEIoQihCKEIoQihCKEIoQihCKEIoQihCKEIoQihCKELzLIFBZiAoBJJ0AA4kmvQCTYLwkAXKS9rbbc4qfI4SPCxCzN70SylRnIHvyqFgFtckEDjV+KAaptxcuPcOr99aWy1B1rrGwYO89fblsCs9yMGiwmVQ5aY5jJJ+skHJiBfKvGwudNedRVbyX6Jtl1DYFPRMaGaYvnnc7T76lZbc2zFhIzJMfkqPfMe5R/5aoYYXSu0WqaedkLNJ6z8RT7UlR8U4w+HZrRJexcjiIwfftbi5FtdO6mt46VpEY0ndZ3cd3BJtGStcDKdFvUN/DfxTDtHefDbNZcKkTEKoJy20zeZuzcz58aqR0stSDISrstZDSERBqr96t2kLJicFIsU0hDKmYJ1jEXvGTwc93A+HOWmqiAY5RcDu49ihq6MFwlhNnHq2X4dqsd0t7uub3Pix1eJXTUZQ5Hh8F/Dny7hFVUegNZHm3wU1HXaw6uXJw7004uBZEZGUMrKQVPA35Huqk1xaQQmD2hzSCs4XFvh4Jlgd74ZkdY5P1kRDqrIbG0sTKxNxp4C4JbaDZHtLgP5XFxsPoUl1joo3BhP8bGx2jq5haJs/HJMiuh98qNbmA4DC/qNKnsLCQU5jkD2hw4qTXC7UPE7Ww8bZZZokb4rSKp18Cb1I2KRwu1pPJRPmjYbOcBzC4/l/CftMH71P4118PL+J/RXPxUP5j9hS8JjY5QTDIkgBsSjBgD3Eg8ajcxzDZwspGSMeLtIK71yu1Fxm0oYiBNLHGTwDuq38rnWu2xvf9IJ5KN8rGfU4DibKP+X8J+0wfvU/jXfw8v4n9FcfFQ/mP2FJwe0IZb9TLHJltfI4a172vY6cD7K4fG9n1AhSMlY/6CDwN10xGISNS0jKijizEKBfTUnQa1y1pcbAXXrnNaLuNgoX5fwn7TB+9T+NS/Dy/if0VF8VD+Y/YX1dvYUmwxMBJ4fpU/jXmol/E/or0VMJ2PH7CsaiUy+M1hc6AUIVd/SDCftMH71P41N8PL+J/RUHxMP5j9heo9uYViAuIhJJAAEqEkngAL6mvDBKBctP6K9FRCTYPH7CsKiUygz7ZwyMVeeFWHFWkUEeYJuKkbDI4XDT+ionTxNNnOAPELn+X8J+0wfvU/jXXw8v4n9Fc/FQ/mP2FNwuJSRc0Tq6/GUhhp4jSo3NLTZwspWva4Xabhda5XSg4jbGHjYpJPEjDirSKpFxcXBNxpY1I2GRwuGkjgVE6eJps5wB4hc/y/hP2mD96n8a6+Hl/E/orn4qH8x+wpeExkcozROkig2ujBhfTS4PHUVG5jmmzhZSMka8XaQV3rldooQoG0NtYeD9dMiHuJ7X0Rr9VSxwySfSCVFJPHH9bgFUNv5gB/1SfKN/5an+An/HvCq/Mqb8u4qThN8MFIbLOoP98FPrcAVw6jnbtb5+CkZXU79jh4eKvEYEXBuDwIqsrYN19oQuOKxUcS5pXVF4XZgoueVzXTWucbNF1y57WC7jYKH+X8J+0wfvU/jUnw8v4n9FRfFQ/mP2Efl/CftMH71P40fDy/if0UfFQ/mP2Efl/CftMH71P40fDy/if0UfFQ/mP2EDb+E/aYP3qfxo+Hl/E/oo+Jh/MfsKdBiEcXRlYd6kEe0VEWkZEKZrg7MFdK8XqKEIoQihCW+kPEFMBLl0LZV9TML+0XHrq3QtDp23VLEXltO6yW12akmNVZv0hmZJeqHvVAjBLzEan4Sqnjc6Gxt61zYbtytcX57B5lU9S109n56VjbltPkPVaFip1ijZ296iljbuUX09QpW1pc4AdabucGNLjsCx+HEPtPHxiY2V296DosagsVXxIB179afua2lgJbt81mGvdWVID9m7sV9M3unbMaJ+rw1gAOCiIXOnLt2X1CqoGqoy47Xef+s1dJ11cGjY3y/3kq/f3EYWXGxlXJHZWcrqAFPwTzbLfhpoOd6loWythOXBQYi6F9Q3PscrrpAVJsFDPhWBSJxYqfeqez5ghgo7xVehuyZzHjMq3iNnwNkjOQKqd90WbD4XHJYPIAj2+OATfzUqwv5d1T0RLJHwHYMwq1eA+NlQ3acj77M02bgbfbFQES6yREBm+MDfKx8dCD5X51RrqcRP/jsKY4dVGeP+W0KLv9g4gY5X/Rls0fXDXLmBssq/DjIzAniNLXvau6J7s2jPrt6dviua9jMnHLqv67x4LjulI0eObDtY5cHADY3BMapqDzF3bWvakB0IkH5Hv/4uKRxbUGM9TW93/U8UuTVY/wBJfpzfIT7K0GHdBzKzOK/ccglWryWLUuib0eX53/alI8U6QcPVaPB+iPFPFLU2WZdLf62D5DfaKc4X9LuSQ4z9TOaQqapItD6IeOJ8ov8AlpRiv9OfknuDf35eaZukD+r5/JPvpVKi6dvvqV/EftncvELFq0iyaKELZdw9ue6sMA5vLFZX7yPgt6x9YNZ2tg1UmWw7Fq8PqddFntGRV9jv1b/Ib7DVVn1BXH/SV+fBWsWIU7YXpMHz0X31qKfoncD4Kem6ZnEeK3ysstksQ319OxHy/wABWko+gasniH3DlSVaVJbD0a+gp8t/vGs9iHTnktThn245ppqkmCxfpB/rCf8Ay/8ATjrRUHQN5+JWVxL7l3LwCXauKgtX6KfRH+fb7kdIsT6UcPVaTB+gPE+ATkzAAkmwGpJ5Clya7Fl29u/byMY8IxSMaGQaM/yT8Ffr8uFO6Wga0aUmZ3LPVuJucdCI2G/ekgm5udSeNMkoJJzK+V6vEUIVzu9vJPg2BjbNHftRk9k99vinxHrvVaelZMM9u9W6askgORuNy2XZO0UxESSxG6sOfEHmp8QdKz0sbo3FrupaqGVsrA9uwpf6TvQj84n41aw7puRVLFPtzxCyGtAsuihCKEIoQu2FxLxMHiZkYc1Nj9VcuY14s4XXbJHMN2mxWpbib2nFXhnt1yi4YaB1HHTgGHhx9VI62j1X8mbPBaPD67Xfwf8AUO9OVL0zRQhFCEkb7zs5mwh/6kKyw6cXiLF0HeSq6f8AemNG0N0ZdxseB2FK65xdpQ7xccRtC+7mRhMTIJBmxLxCSVuUYYrlhHktifIDlXlUSYxo/SDYdvavaNobKdL6yLns3BM28S3wmIHfDL9xqqQZSt4jxV2pF4XjsPgsKwuJeNg8bFXXgw0I5fZWnc0OFnbFj2Pcx2k02Kf+jDCfo8TiD749gHnoMza+JK+ylOJP/k2PmnWEs/i+Q8PP0WdinCRrRej7CddgMVEfhswHgSi2PtsfVSevfoTsdu9U9w1mspns338EgNipMgiLNkDFghOgbgTbkaa6DdLStnvSUyP0dAnLctB6IhpiT4xf8lKsU2t5+SdYMMn8vNNO+DRjCSmZC8fYDAcQC6gsvit8w8qo0ocZRomxTKsLdS7TFxl4+W1JGBEmDMrk53KJhsK44SdZ2lceCpk+oUxfozADYLlzhutl438Uqj04C5xzNg1p33z7hbwWoikyfLH+kv05vkJ9lP8ADug5lZnFfuOQSrV9LFqXRN6PL87/ALUpHinSDh6rR4P0R4p4pamyzLpb/WwfIb7RTnC/pdySHGfqZzSFTVJFofRDxxPlF/y0oxX+nPyT3Bv78vNM2/8A6BP5J99KpUXTt99Sv4j9s7l4hYtWkWTRQhXW6O2jhMSrn9W3ZkH908/MGx9RHOq1XBroyOvqVyiqdRKCdhyK2jGMDE5GoKN9hrON+oLVu+kr8+itYsQp2wvSYPnovvrUU/RO4HwU9N0zOI8VvlZZbJYhvr6diPl/gK0lH0DVk8Q+4cqSrSpLYejX0FPlv941nsQ6c8lqcM+3HNNNUkwWL9IP9YT/AOX/AKcdaKg6BvPxKyuJfcu5eAS7VxUFq/RT6I/z7fcjpFifSjh6rSYP0B4nwC5dKG2THEsCGzS3L2+IOX+I/UCOde4bDpPLz1eK8xaoLGCMdfgstp4s4p+xNkyYqURRDU6kngqjix8P4ioZpmxM0nKengdO/QatCh6M4MvbmlLd65VF/klSfrpUcUkvkAnbcHitm435JN3s3YfBOLnPG98r2tqPgsOR+322YUtU2cbiErrKJ1Od4PWqCraop+6KNokSSwE9ll6xfBlsD7QR9GlWJx/xD+SdYPL/ACdHzTB0nehH5xPxqph3Tcir2KfbniFkNaBZdWe7ezBisTHCWKh82oFyMqs3D1VBUSmKMvHUrFLCJpQwm108fmxj/aH+gP40s+aO/EJx8mZ+RS/vRuRJhI+tWQSxggN2crLc2Btcgi9hfxGlW6aubM7RIsVSq8NdA3TBuP0lSr6WK03WnKYzDsvHrUHqc5T9RNQVLQ6FwO5WaNxbOwjeFu1ZhbBFCEUIS3vdgusMTxekwHrY14GRFK50H/x9o76t0z9G4d9JyPZuVKrj0y0t+puY7R1hQd25VinBYHrMe80na0KpGSUW3Lskn6uVSTgvZYbGWHM7VFTkMkudslzyGzuTTtJM0Mg70ce0GqTDZwKvyC7COxfn6tYsStt3d2V7lwQjb3+Vmf5TXJHq4eqs1US62Yu6lr6aHUwBnWsSFaVZFah0TejzfO/7VpJinSN4LQ4P0TuKTN9tl+58XIvwXPWL8lydPU1x6qY0cushB3ZJViEOqnI35pw6JU/QznvkUexf+9L8UP8ANo7E0wcf43HtTNvJiEWNIpRdcRIsJ8OsDajx0qlA1xcXN/qL/pMKlzQ0NdscdH9pY2Js5+sg91X6vBM0UZIt1srSFVKj4oXIb948DVyaUaLtXtfmewW9bqhBCdJus2MyHab+lk/UsTdY/wBJfpzfIT7Kf4d0HMrM4r9xyCVavpYtS6JvR5fnf9qUjxTpBw9Vo8H6I8U8UtTZZl0t/rYPkN9opzhf0u5JDjP1M5pCpqki0Poh44nyi/5aUYr/AE5+Se4N/fl5pm3/APQJ/JPvpVKi6dvvqV/EftncvELFq0iya+gX4f8Alq8XoF18r1eLUNwtuddhJIHPbhQ5fGOxt9H3vllpHXQaEoeNh8Vo8OqdZCYztaO5ZeKeLOKdsL0mD56L761FP0TuB8FPTdMziPFb5WWWyWIb6+nYj5f4CtJR9A1ZPEPuHKkq0qSttn7yYqBBHDKUQEkDKp1PHipNV5KWKR2k4XPNWoq2aJuix1hyUn+meO/aG+in8tcfAwfj3n1UnzGp/LuHoqjH415pGklbM7WubAXsABoBbgBVhjGsbotGSqySOkdpONyo9dqNav0U+iP8+33I6RYn0o4eq0mD9AeJ8Ak/pHxBfHSDkioo+iG+1jTDD22gB33SzFH6VQRusEsVdS5af0T4ICGWW3ad8v8AhQA/ax9lJMTfd4buC0WDxgRl+8p7pYm6rdv7GjxcXVSlgMwYFbXBHdcEcCR66mgmdC7SaoKinbOzQclv82mF/tZ/pJ/JVz5nLuHf6qj8nh3nu9FP2JuTBhZlmjklLLcWYrYhgRrZQfHjUU1c+Vmg4D3zU0GHRwv02k93ouXSd6EfnE/GvcO6bkVzin254hZDWgWXV5uTikixsLysEQZ7sTYC6OBc+ZAqrWNLoXBoucvFXcPe1lQ1zjYZ+BWr/wBKMH+0xfSFIvhZvxP6Wj+Lg/MftK2/W9uHkw7QQN1jPa5AOVQCDxPEm1tKu0VHIJA94sAl+IV0RiMbDclZrTpZ9MW4WzTNjIzbsxHrGPdl977Wt9fdVOulDITvOSv4bCZJweoZ++a2is6tUihCKEKk3r2W88QaBsk8TZ4mvbtcCt+5hprpwvpVimlDHWcLtORVWqhdIy7DZwzCUcNtdsRjcG8ilJYhMsqWsQUVjex4BgefMEVfdCI4XgG4NrHmlzZzLPGXCzhpXHJaFhMSk0auhzI6gg94P2Uqc0scWnaE4Y5r2hw2FYJFFllCn4LgH1G1agm7L9ixzW6MoB3rf5kupHeCPbWWBsVsyLiywbbOy3wsphlKllAuVJI1AOlwD9VaiGVsrdNqx1RA6F+g7atT6PdjvhsOesKnrSHXKSeyVW17ga0jrpmyyZdWS0WHU7oYrO680r9LPpEXf1X+41dwv6HcUvxn628EwdFkOXBsfjSsfUAg+0GquJOvNbcFdwltoL7yV531xqP1DBhlgxqLI3JSq5z52H16caKRjhpC21pt4L2te06Jvk1wv+rr3u8ZsbiBi5wUhS/uaM876GQjnobX8dOGvk+hCzVNzJ2nyXtPpzya5+TR9I804VQTFY/0l+nN8hPsp/h3Qcysziv3HIJVq+li1Hom9Hl+d/2rSPFOkHBaPB+iPFPNLU2WZdLf62D5DfaKc4X9LuSQYz9TOaQqapKtD6IeOJ8ov+WlGK/05+Se4N/fl5pm3/8AQJ/JPvpVKi6dvvqV/EftncvELFq0iyavtxog+OhVgCrdYCDwIMcgIPqqpWkiAkdniFdw8B1Q0Ht8Cou8myDhMQ8R4DVD3oeB/A+INSU8wljDv3xUdXTmCUs6urgo+ytovh5BInEAgjkVYWIPq+uxrqWMSN0SuIJnRP0godSqFTthekwfPRffWop+idwPgp6bpmcR4rfKyy2SxDfX07EfL/AVpKPoGrJ4h9w5UlWlSXRIWOoViPAE1yXAbSuwxxzAX33M/wARvomvNNu8L3VP3H9LmykGxBB8dK6BvsXBBBsV8r1eLV+in0R/n2+5HSLE+lHD1WkwfoDxPgEj7+rbHz371PtRKZUJ/wADefilOIj/ANLuXgqCraorWui2QHBkD4Mrg+sKfxpBiQtNyC02EuvBbcSnCqCZr4zAak2HjQi9l490J8ZfaK9sV5pDehZlOgYH1iixRpBK/Sd6EfnE/GruHdNyKX4p9ueIWQ1oFl0UIRQhFCF9W19eHOvF6LXzWy7h+5Pc/wD6MHj+kzfrM39+31W0+us7W63Wf5OW7ktVQanVf4ue+/amSqivIoQihCj4/CiWN42JAdSLjiL8x4jjXTHaLg4dS4ezTaWnrSXsrbgixIh2lGq4hRkXEWtnU6DMe49/DjexvTGSAvj04D/Hbo7ksiqQyXV1As7YHbwvG621DgUmgxF+rhnClviLLfK1uaki/f2q9qYteWvZtI/ZHvuXlJL8O10b9jTbgDs99q8SdHhebrVxClGfPonJjmsDmsdOdejEbM0NHO1tq5OFaUmsDsib7FoVKk5SVvNuM2LxDTCYJmCjKUvbKAOOYUxp68Qxhmjfn/pK6rDdfJp6VuX+03YGDq40S98iKt+F8oAvaqD3aTid6ZMbotDdyWt8d0WxsiOkgQquUgre4uTe4PiauUlYIAQRdUK2h+IcCDay4YTFrs+FsLGwlmiilmcgZQgsSuYXOpYqLdxvppfpzDUP1pFgSAuWPbTMMLTcgEnsVZgsdBg8BGMUgmnlYzCI6ks2iu1720tqRx4XtUz43zTnVmzRldQRyxwU4Egu4/ysmndfDzlWnxekstrJwEcYvlQDkdSTz1F+FUqhzLhkewde8phStkI05Np6tw3K9qsrSyTpQitjb/GiQ+wsPwp9hpvDbtWaxcWnB7EoUwStPvRXtVEeSByAZLMl9LsLgr52tbyNKsTiJAeOraneETgExnrzC02kyfLHukXaqT4q0ZDJGoS41Ba5LWPMageqtBh8Rjiu7ac1mMUnEk1m7BklaryWrSOiOE5cQ/ImNfWoYn7wpNijs2jin+DN/i93BMO//oE/kn30qpRdO331K7iP2zuXiFi1aRZNMO4H9YQeb/6b1Tr/ALd3LxCvYb9y3n4FPnSLsP3Rh+sQfpIbsO9k+Ev4jyPfSugn1cmidh8U6xKm1sWkNrfBZFWgWXRQhTthekwfPRffWop+idwPgp6bpmcR4rfKyy2SxDfX07EfL/AVpKPoGrJ4h9w5UlWlSWw9GvoKfLf7xrPYh055LU4Z9sOaaapJgsX6Qf6wn/y/9OOtFQfbt5+JWVxL7l3LwCXauKgtX6KfRH+fb7kdIsT6UcPVaTB+gPE+AVB0q7PKzxzAdmRMp+Unf5qR7DVrDJLsLNyp4xFaQP35JHpmk6cejneBcPK0UzZY5bWY8Fcd/cCNL+ApdiFOZGhzdo8E1wuqETix5yPitYB7qRLSLPelLbSFVwyMC2YNJbWwF7KfEk3t4DvpthsBuZDySXFqkaIiac+tZvanCQ3TP0cYQvjoyBpGrufYVH1sKpYg/RgI32CYYWwuqAd1ynjpO9CPzifjSzDum5FN8U+3PELIa0Cy6udzsDHPjIoplzI2e4uReyORqCDxAqtVyOjhLm7cvFW6GJss7WPFxn4LTv6DYD+w/wDsk/npL8fP+XcPRaD5bTfj3n1Slv3udHh4+vw1wgIDoTmtfQMCdeOljfiKv0Va6R2g/b1FLcQw9kTNZHs6wkWmiTJo6OtoGLGIt+zKCjDxsSp87i3rNUcQjDoSesZplhcpZOG9RyWxVn1p0UIRQhFCFU7ybPE0WsCT5dcjHKSOeR/gt9vDTjU8EhY7J1u31Cr1MQkZm3S7PQpGix+z06+GVcVB1qKjiUZ8mT3hGpfTlfTQUyMdQdF7S02zyy49iVCWmbpMeHNuLZ57NnarPcLavVP7kklSVTcwOrXFhxQj3yHmAw7/AAqGti0hrQLbx59qmoJtA6lzrjqPl2J8pYm6KEIoQqnefbAwsDPpnbsxgkC7nhcnQAcSTyFT08Otfbq6+Cr1U4hjLuvYOKz3AYvCQQzLiZmmnxFusMPaKre9hI3ZYk8SCfquWr2TSPaY22a3Zf02pNHJBExwkddztts+/YmbdPAxvJ10eEaNbfrcQxeVjawyKScunwu7QX5Uql7g3QL79g2c/RX6SNjnabWW7Tt5eqcqoJkihCTekvYjTQrLGLvDe4HEoePnYgHyvTDD5xG/ROw+KWYpTGWPSbtHgsnp8syihCkvtCZlytLIV+KXYj2XtUYiYDcAfpSmaQixcbcVGqRRL6ikkAAkk2AGpJPAAczXhNsyvQCTYLbtztjnC4VI29+bu/ym5eoWHqrN1U2tlLhs6lrqKDUwhp27TxXHf/0CfyT76V7RdO331LjEftncvELFq0iyaYdwP6wg83/03qnX/bu5eIV7DfuW8/Araazq1axXffYfuTEkKLRSXaPuA5r6j9RFaOjn1see0ZFZTEKbUy5bDmEv1bVFTthekwfPRffWop+idwPgp6bpmcR4rfKyy2SxDfX07EfL/AVpKPoGrJ4h9w5UlWlSWw9GvoKfLf7xrPYh055LU4Z9uOaaapJgsX6Qf6wn/wAv/TjrRUHQN5+JWVxL7l3LwCXauKgtX6KfRH+fb7kdIsT6UcPVaTB+gPE+AV/vJsdcXA0TaHijfFccD+B8CaqU8xheHBXamATxlh9lYjtDBSQSNHKpV1Oo/Ed4PfWljkbI3SbsWSlidE4tcM1HrtRqRFj5VXKksir3B2A9gNq4MbCbkD9KUTSNFg424qPXaiX1Rc2GpPCvF6BfILYNwd3jhYS0gtNLYsPiqPer56knxNuVZ+tqda+zdgWow+l1Ed3fUV46TvQj84n417h3TcivMU+3PELIa0Cy6Yuj7+sIP8z/AE5Kp1/27uXiFfw37lvPwK2is6tUqXfOLNgcQO6Mt9GzfhVikNpm8VVrW3geOxYfWmWQVju5JlxeHP8A70fszC9Q1AvE7gVYpTadh7Qt5rLrYooQihCKEIoQoG18KXXsxQynum4eo5W+ypInBpzJHD/oUUrS4ZAHj/wpWxGztrE5YjhsOndFoPWShPstV5slIM3aTj2/9S98VacmlrR2f8Ud9hTxlfdWOxEkr6JDA7AsRxszGwUc2IAHfXXxDHX1cYAHWR781x8NI22tkcSdgB9/vJMGE3fkCnNiZ1JHvVkLhf8AHICSfEZR4Cqrp2k5NH6t3D/auMpnWzeRzv3n/XBU20NisrhJMViYWc2jlErvEzfFZWbNG/cC1jyN9BPHOCLhjTbaLC/+/wBKtJAQdEvc2+w3JB8wefNeF2JteI2TEpKvc5LXHiHU29RrrX0jhmwg9n/VyKetYcngjt/55q72NgZwwafD4NW5vHfN7Mn+6q0r2EWY53A/98lbhjkBu9reI/55phqqriKEIoQihCS94ej+KZi+HbqXOpW10J8uK+rTwpjBiD2DRfmO9K6nC2SHSYbHuShitwscnCNZB3o4/wB2U/VV9uIQHabcvS6VvwuobsAPP1so39Dcd+zt9JP5q7+Ng/LxUfy6p/HvCm4Po+xjntqkQ/vOD9SXqN+Iwt2XPvtUzMKndtsOfonjdncuHCEOT1svJiLBfkLy8zc+VLKitfNlsG5N6XD44P5bTv8ARM9U1fVVvTs58ThZIYyoZ8tsxIGjKdSAeQ7qnp5BHKHnqVeridLC5jdpWefm2xfx4PpN/JTb5nFuPd6pH8nm3jv9Fa7r7kYnDYqKaRoiqZrhWYnVWXQFAOJ76r1NdHLEWNBufe9WaTDZYZg9xFh73LQ6VJ2qPe/YIxkBQWEinNGx4A8wba2IuPYeVWaWfUyaXV1qpWU3xEej19SQ/wA22L+PB9Jv5KafM4tx7vVJvlE28d/opOzej7FRzROzw2SRGNma9lYE27HHSo5MRicwtAOYO71UsOFTMka4kZEHr9Fp9Jk/WcbxbiYmfEyyo0IV2uMzMDwA1shpvT18ccYaQcve9I6rDZZZXPBFjx9FXfm2xfx4PpN/JU3zOLce71Vf5RNvHf6J+3Q2S+FwyxSlSwZj2SSNTfmBSqqmbLIXNTqjhdDEGO2q6qurSz3ercjE4nFSTRtEFfLYMzA9lFU3AQjiDzprTV0cUQY4G4970lrMOlmmL2kWNvDgqn822L+PB9Jv5KsfM4tx7vVVfk828d/onfcjYkmDgaOYoWMhYZCSLFUHMDXQ0srJ2zP0m7k3oKZ0EZa7ffwTDVVXVVbe3fgxa2mXUe9ddGXyPMeBuKnhqHwm7Sq9RSxzizxzSBtLo3xCEmB0lXkD2G9h0+umkeJxn6xbvSWXCJB9BB7lUNuZjh//ADt9JD9jVY+Ng/LxVb5dU/j3j1UvBbgY1z21WId7uD9SX/Co34jC3Zn77VJHhU7tthz9E87tblwYQh2/SyjgxFgvyF5eZufKllRWvmy2DcnFLh8cH8tp3+iZ6pq+qPfLZEmLwxiiKhsyntEgWHkDVmkmbFJpOVStgdNFoN2pD/Nti/jwfSb+SmnzOLce71Sf5PNvHf6K23V3IxOGxUc0jRFUzXCsxPaRlFgUA4kc6r1NdHLEWNBufe9WaTDpYZg9xFhfw4LQqVJ0uGOw4kjeM8HRlP8AiBFdMdouDty5e3SaW71l35tsX8eD6TfyU7+Zxbj3eqz3yibeO/0XqLo6xisGV4LqQR2m4jUfArw4lCRYg93qvW4TO0ggjLj6LVUvYX48+etI1ogvtCEUIStvHvpHg5uqeJmOUNcEAa37/KrtPROmZpAhUKnEGQP0HAlVn5zYv7CT6S1N8rf+QVf5xH+JUnZvSFFNLHEIXBdgoJIsLm164kw57GlxIyXcWKRyPDA05qdsHe9MVO0CxspUMbkgjskDl51FNRuiYHk7VNBXNmkMYGxMXVLmzWGa1r21txtfuvyqrc2srthe6914vV4liVhZgGGmhFxpqND416CRmF4QDkV7rxerhjsSIo3kIuERmsOeUE2+qumN0nBu9cvdoNLt2ao92N7UxrsiRsmVc1yQeduVWaikdAASb3VSlrm1BIaLWVztPGCGGSUgkRqWIHE2F7VXjZpuDR1q1K/VsLj1Zqo3Z3rTG9ZkjZOrAJuQb5s3C3lU9RSOgtc3uqtLWtqL6ItZQdib/Q4iZYijRl9FLEEZuS6d/wBtSzYe+Nhde9lFBiccrwy1rpqxM2RGc65VJt5C9UWi5ATFx0QSqHdfexMa7qkbJkUNckG9zblVqopHQAEm91Tpa1tQSGi1lfYufq0dyL5VLW78oJtVVrdIgK252i0nckf850X9hJ9JaZfK3/kEq+cR/iV6TpNhvrDJbwKn6rig4XJ+QR84i/E9yb9lbSjxMYlhbMp9RBHEEcjVCSJ0btFwzTOKVkrdJhyUyo1IihCpt495IcEqmXMWa+VF1JtxOpAA4VYgpnzGzVWqauOnF3dfUuW6286Y7rMiMnV5b5iDfNmta3ka9qaV0Frm91zS1jai+iLWV9VZW0UIRQhFCEUIRQhFCEUIRQhFCEUISZjekSCOZo+rchHKlwRbQ2JA5jjTBmHSOYHXGaVvxWJjyyxyNrpyU3FxqDS9NF9oQihCKEIoQihCKEIoQihCKEIoQihCKEIoQihCKEKHitkwStmlhidrWu6KxsOVyKkbLI0Wa4jmonwxvN3NB5LK95cJGu1erRFWPrIBkCgLYiO4yjTW5p3TvcaXSJzsc/2s9UxtFaGgC125fpajFsTDKwZMPCrA3BEaggjmCBoaSmeUixcf2VoBTxNNw0foLKN29qHDYyV1RpHIkREXizswtw5WBPqp5URayFoJsMiTyWepptVUOIFzmAO26u5N+cdh5QMXAoU6lcpU5e9SWIP11WFDBI28blaOJVETwJW++zNOG8G8kWFgWU9suB1ag2zXF735C3E0vgpnSv0dltqZ1NWyGPTOd9nalE737TydeMMvU8b9W1svffNe1vhcKv8AwdNfQ08+IS346r0dZofx4HZ+04br7wJjYs6jKymzpe+U+B5g8j591UKmndC7RKZ0tU2oZpDmFK2/6LiPmZPutXEHSN4hSVHRO4HwWfdE36+b5sfeFNcU+hvFJMG+t3BPW9noWJ+af7DSym6ZvEJxV9A/gUk9FHHFfIT/AJKY4p/Tn5JTg/8Afl5pMwOBeRJHj/6KhzbiFuBmHlofKmT5GtIa7rySuOJzg5zf65rVtgbeGLwMhYjrUjZZB45TZvJhr53HKkU9PqZgBsJyWjpqkTwEnaBmlnol/XTfNj71XcU+lvFL8G+t/JaHtj0eb5p/umlEX1jiE7l6N3ArL+jRYjiJOuCFeqNs9rXzJwvzp3iJcGDR3rP4SG6x2lbYmnfeLAjCSG0Ikt+jyZQ+a44Zdbd/hVGjM2tG23WmNeINSb2v1bLqN0Uqy4eZ30jzixOg7I7R8uGvhXeJkGRoG2yjwgEROJ2XXHEb74qeVk2dBnVfhFSxI+MRcBAe46/ZXTaGKNt5nWPv9rl2IzSvLadtwPfJTN299Xeb3NjYxFKTYEAr2uSsragnkb63FR1FEGs1kRuFJTYg50mqmFikzffGYiWZTiouqYJZR3rmbtcTzv7KY0TI2sOgbpXiEkr5BrG2TdjN6cXhsP1kuGSJusWNVNwCuVzfQ8iLUvZSRSSaLXE5X70zkrJoYtNzADe1uxNO7m0WxGGjmcAM4JIHAWJGl/KqU8YjkLB1JhTymWIPPWl/ZG98s2PbCsiBA8q5he9o81uduVW5aNrIBIDnl3qlDXOkqDERkL9yh7wb8yic4fAxh2VipJBYsw4hFBGg118/OpIKFur1kpsoqjEXiTVQi5XDFb9YuBcuJwwWa4IJDKrJY30vxBy8CRqeFdNoIpDdjrjzXD8SmiFpGWPdZMybyqmBTFzgDMoOVebG9lW//nGqfwxMxiYmHxbWwCZ/WlZd79pSgywYZeqF7WRn4ce1cZvUKumjpmHRe/PiEuFdVyDTYz+PNM25+9K41WBXJKlsy3uCD8JfDw5VTqqUwHeCr9HWCobuI6lS7X33macwbPiEhUkFiC17ccqgiyg/CJtViKhYGacxt795KrNiLzJq4G3Pv3dedl77zJMIdoxCMtazAFct+BYEm635jhXslCxzNOE3XkWIvbJq522T9StOFV7zbS9zYaWX4QWy/LbRfrINTU8WskDVBVTaqJz/AHdY/htiu+ElxWto3RfMH3x9RKe01oHThsrYt49+ay7aZz4XTbj/AN8lp/R9tPr8GgJ7cX6M+S+9P0besGktdFq5juOa0OHTayAX2jL3yVfvdvq0EvufCoHlFgxILAFrWVVGrNqPbbXlLS0QkZrJDYKCsxAxP1cYuVBl30xuHjPuvDBXIHVtlZVJuLq2p1y3Oh5cKkFFDI7/ABuy61E7EJ4mnWssercmDYu84fBHFYgBApa4W/I2AFzqSdKqzUpbNqmZq7BVh0Gufklxd8toYgs2DwwMan4rOfItcAnwAq38FTx2Ej81RFfUy3MTMld7n73+62MUyCOZQTYXysBxsDqpHcb/AG2r1VHqRpNNwrVFXa8ljhZwVOOkGbrnj6hXILKgTNmZgbC/H6hU/wAuboB2lbrKrfNH6ws0b7QLb1GxO++Pw8g90wIoOuUqy3H91sx/GpG0MEjf8bio34jUxOGsYE5bU3lihwq4k3ZXCmNeBYsLgeGnHusaXR0z3y6vdtTSarZHDrT17EnpvhtKRTLFh1MQvqI2YWHHXN2rcyKYGjpmnQc7PiEsFfVvGmxmXAqywe/LTYWWSONRPCAzISSrJcBmU8RbiQeHjeoX0IZKGuP8T19qsR4iZInOaP5Nzt2K23L3jONjcuqq6NYhb2ykXB1/xD1VBV02ocANhVihq/iGEnIhQJ97pTtD3JCiMucKWN76C7nQ20Gb2VIKRog1rj76lC6ucanUsA4+KcaoJmihCKEIoQsl3q/rj/Nw/wBkdPab7Tk7zWcq/vhxb5LWqRLRrKej1AdpSXHBZSPA5gPsJp5XH/zDks9hwBq3c/FWPS8PRj87/wAdRYV/fl5qXGf6c/JUm++bqsBf3vuRLedlv9WWrFHbTk/+iqtffVw7tEeSYlwG2SgAnhKFbWslspHD9VwtVTWUV/pPf6q9qq8i2mLcvRduj/YE2FkkMjRlWQCyPmNwdLi3cTXNdUMlaLA3C7w6lkgc7SIsdya9txlsPMo1JikA8ypqjEbSNJ3hMJheNwG4rOOiiZRiZFJsWi7PjYgkDxtr6jTjE2nVg9qR4O4CVw3hPW+UyrgsQWNrxlR5toB7TSukBMzbb04rHBsD77kn9FCH/wBUeWWMev8ASUwxQ/QOPkleDjJ54eajdE6gzTAi4MViDzGYV3in0N4rjBxd7+CjbUgfZWLcICYZUYAd6MLZb/GU2+rvruNwq4hf6h4/7UcrXUUxt9LvD/Sm9Ev66b5sfeqPFPpbxUuDfW7gFoe2PR5vmn+6aURfWOITuXo3cCsg3M2CmNlaORmUKma62ve6i2vnWgrKh0LQ4DrWZoKVtQ8tcbWCut6Nw1w2HaaKRmyWzKwGoJAuCO69VqavMkgY4bVaq8MbFGXsJyU7ZW1Xn2RiBYBolZOyAoKWBvYaDQsNO6opYWx1bdxz5qeGd0tE/eARyVNuXBj2jkOBljRc/bDBbk2FjqhNrfjVmsdThw1oJ98VUoGVJYdS4AX7PQqZtDdjaEkyyzywGVctjmCHsm40VBfXnUbKqnawsYDb32qWSiqnyB73C45eS5dLPpUfzI+89e4Z0R4rnGOlbw81fdLHosXzw+5JVbDOlPDzCt4v0I4+RVxuGb4CC3c31M1V63p3K1QG9OxJG6rA7YcjUGTEEevPTKpFqQcG+SU0hvXHi5eejYhce4l9+UkAvxzhlJ9dg310YhnAC3ZcfpeYZ/GpIftsf2r3pZdOohU2z9Zcd+UK2b1XK1WwsHWOPVZXMYLdU0dd1Q7zlvybgPi2a/nbT6s1Wqa3xMiqVl/hItys9jYTa5giME8QiKLkFk0WwsD+jOvfrxqCV9JpnTab3z2+qnhjrjG3QeLWFtnovO7+7mKw88srPEWMcwIRrtmIuOyALdoDyr2oqYpGBoB2hFNSTRSOe4jMFUO5MOMZpPcMiIwVc2YKSRc2tmVufH1VarHQgDWgn3xVKgbOS7UkDf7sVb7b3Z2jiCpxUsBKghSWVNDa47KC9QQ1VNHfVg++asz0dVLbWOGXLyWj7PVhFGHILhFDEagsALkHnrSd5BcbbE8jBDRfakDpY2nrFh1PD9I/1hR94+ymuGRbZDwSbGJvpjHE+SqMFvDNHhDhRhboVZSSHuc97nhx1+oVO+nY6XW6efJV46qRkOq1eXNdOjTaJhxZifQTDLY6Wdblb/8AyHrFeYjHpxaY6vBGFS6uYsPX4r3sxgm2z1v9vLa/ewfJ9q28xXkmdENHcP8Aa6iOjiB095/0mzpMkQYFg1szOmTvzAgm3+HNVHDwdeLdt0xxQtFOQeyyS8UW/I0VuHuls3se1/C/4Uwbb4x3D0St9/gG23+qst2sLtQ4aM4SaJYTmyghbjtG97xk3vfnUVQ+lEh1jTfn6qeljrDEDE4BvL0XXZG7OLTHJPM8JfPmfKwDHMCDZQoFyDXMtVC6AxtBt1LuGjnbUCV5F+v3ZQtyEB2rISOBmI8Dcj7CakrD/wCVvJQ0IBrHc1c9LSjqYTz6wj2r/wBhVfC/rdwVnGB/jbxS5vYW9xbO+L1T+3sfhVyltrpePqqVbfUQ8PRafu/l9ywdX73qo7eWUfXSWe+sdfbcp/T21TdHZYKq2P8Ak15HTCrGXKMGCqR2CQGBNrWvappfiGtBkvbzUEPwrnFsdr9fBJG7uO/JuNmjlPYCup8coLIfMgWHy6Z1DPiYWubty9D77EoppPhKhzXbM/Ue+1WvRdgjJLNipNTcqD3u/ac/Z9I1BiTw1rYh73KxhUZe90zuHmVo9KE8RQhFCEUISTtnc6abHe6VeMJnibKb5rIEB5W5GmMVa1kGrIN8+9KpqB76jWgi1x3J2pcmqTd1t0ZcLinnd0ZWVxZb37TAjiPCmFTWNliDANlkspaF0MxkJGd1J343akxvVdW6L1ee+a+ubJa1ge6uKOqbBe422XdfRuqNHRNrXXbaW6q4jBwwSNaSJECuBezKoU6G11NuGnKuY6sxyue3YScl1LRNlgbG7aAM0upu3tZU6hcSnVWsO2dF7r5MwFuQNWzU0hdplhv77bKmKSta3Vh4t77Lpp3T3bTBRlQc0jkF3ta9uAA5Aa+01Sqal07rnYNgV+kpW07LDMnaVeVWVtZ7tzo8YyGTBOqXN8jErlP9xlB07hy76aw4iNHRlF+31SWfCjp6cJt2eigncXHzEDETqVHNpHkI8gR+IqX4+Bn0Nz4AKL5bUyG0j8uJKe9hbDjwkHVRa3uWY8WY8z3chbuFK5p3TP0nJvT07YI9Bqo9yd0pcFI7yOjBky9m/G4PMCrVZVtnaABsVWhonU7iXEG6uN69hLjIDHoHBzIx5N4+BGh9vKq9NOYX6XV1qxV0wqI9Hr6lU7k7qS4KSRpHRg6gDLfkb8wKnrKts4AA2KvQ0TqdxJN7pox8JeKRBoWRlF+F2BGtUmHRcCmD26TSN6VNyt0ZcFM8kjowaMrZb3vdTzA7qvVlY2ZoAHWl1DQup3lxINwmTbeB6/DyxAgF0IBPAHkT4XtVOF+g8O3K9PHrI3M3hUe5u7MmESZJ2jdJLaLfuYMCCBoQRVmrqWzFrm3BCqUVG6BrmuIIKp33MxmGlZ9nThVbkxsbcgQVKvbvOtWPjYZWgTNzVb5fNC8up3WBUvYu5sxxAxO0JRK6kFVBJFxwuSBYA65QLX9hjmrWavVwiwUkFBIZNbO65C6b67oS42ZZI3RQsYWzXve7HkD315SVjYWFpHWuq6hfUPDgQLBXm9GxBjIDETla4ZW42YX4jusSPXVamnML9JWqqnE8egUnbM3Q2lGDEuIWKInXK7HjxKiwN/WKYSVlM7+RbcpZFQ1bBoB9gp+7e5EmFxYm6xDGucAa5srAhb6WvwvUVRXNli0LZ5Kalw50M2nfLNV22dk4PFYwjC4rqsQXbMhRwOsUm5VrDK1weZueFSxTTRQ/zZdu+42KGaCCaf8Axvs7dY7e5V++WwVwsSGWdp8S7jVidI1DXsCSffFdSfK2tTUlQZXkNbZoHeq9dTCGMFztJxPcnHZ2w0xOzIIZri8asp5q2pDD1H2E0vfOYqlz2701jp2y0rWP3BUeH3Y2pApiw+ITqrm3ata/cCpKd/ZNWXVVLIdJ7Tf325qo2jrIhoRvFvfZkmDc/dUYPM8jdZO+jNyA4kAnU3OpJ42FVaqqM1gBYBXKOiEF3E3cetU+0dyp4pzPs6URk37JOW1+IBsQy35EaVYjrmOZoTC6qy4fIyTWU7rdi+YXczE4iZZNpTB1XggN7/3eAVQedhr4UOrY42FsDbX6162gmkeH1Dr26k/AUrTdIuK3KmmxvuieSMxmQMVF75F96uotwAB9dMm1rGQ6toN7d6Uvw98lRrXkWvs7E9UtTZIu39yppcWcTh5I0uUcBr3DrbXQd4B9tMoK1jYtW8E7RySmow9759awgbDzUXerA4LFYkL7oEOLuEYFGKswGgLEAX4ANfUWrumkmijvo3bt2hR1cVPNLbS0X7NhULebdr3NhnkxOIaaY5UiDE2XtKWtcknsg9w18qlpqnWShrG2G0qKrpNVCXSPLjsCvdzNlLPssRTA5ZC57iO1ow8QReqtXKWVOk3aLK3RQiSkDH7DdV+H3V2lhcyYPEL1ZN9Tb1lWUhT5GpnVdNLnI3P32hQtoqqG4ieLe+wq33U3QMEhxGJfrZzex1IW/E5jqzEaX00vVeprBI3VsFmqzSUJjdrJDdy5bu7pS4fGPiHdCrdZoL37ZuOItXU9W2SERgbLLmmoXRTmUkZ3U/fbd+TGxxpGyqVcsc1+4jSwNRUdQ2FxJCmrqV1QwNabWKJt1llwMeGmPajUZXXXKwvqL8RyI/8A2gVRZMZG9fUh1GH04if1dfalyLdfakSGGHEIIjf4RFge66Fl8lNWzVUrzpuab++1UW0dYxurY8W99mSYd1N202fG7yOC5F3c9lVVdbC/AcyT+FVampdUOAAy6grtJSNpWkk59ZSP0kzQPiFkgkRyydvIQwupsDcaXtpbwFMsPEjYy14tnklGKOjdIHMIOWdlou6WzPc+EijIs1sz/KbUg+XD1UpqpdZKXJ5Rw6qFrVcVXVlFCEUIRQhFCEUIRQhFCEUIRQhFCEUIRQhFCEUIRQhFCEUIRQhFCEUIRQhFCEUIRQhFCEUIRQhLO39ycPinMhLRyHiUtZvEqRx8RarkFbJENHaFRqMPimdpHI9iiYHo8w6OHleSYjkxAU27wBc+V7V2/EZCLNACjZhcQdpOJdxTgBVBMl9oQihCKEIoQihCKEIoQihCX94d0MPi2zvmSS1s6WBIHDMCCD9vjVqCskhFhmNyp1NDFOdJ2R3qqw/RxAGBlllkA+CSFFu4kC9vIip3YlJazQAq7cKivdxJTlBCqKFQBVUAADQADgAKXkkm5TNoDRYL3Xi9RQhFCEUIRQhFCFwx+EE0TxNcLIrKSONmBBtfnXTHljg4dS4kYHtLT15Ja2Z0f4WGQSEySFTcByMtxwJAUX+yrkmISvbo5BUYsMhjdpZnimyqKYooQihCKEIoQihCKEIoQihCKEIoQihCKEIoQihCKEIoQihCKEIoQihCKEIoQihCKEIoQihCKEIoQihCKEIoQihCKEIoQihCKEIoQihCKEIoQihCKEIoQihCKEIoQihCKEIoQihCKEIoQihC/9k=">
            <a:hlinkClick r:id="rId5"/>
          </p:cNvPr>
          <p:cNvSpPr>
            <a:spLocks noChangeAspect="1" noChangeArrowheads="1"/>
          </p:cNvSpPr>
          <p:nvPr/>
        </p:nvSpPr>
        <p:spPr bwMode="auto">
          <a:xfrm>
            <a:off x="55563" y="-571500"/>
            <a:ext cx="3848100" cy="1190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2" name="Picture 8" descr="https://encrypted-tbn0.gstatic.com/images?q=tbn:ANd9GcQ-cCvyVSPZwqheuC2OFQmtT7OH3WvvY-dzy_R7EKRTbVQghS_3">
            <a:hlinkClick r:id="rId6"/>
          </p:cNvPr>
          <p:cNvPicPr>
            <a:picLocks noChangeAspect="1" noChangeArrowheads="1"/>
          </p:cNvPicPr>
          <p:nvPr/>
        </p:nvPicPr>
        <p:blipFill>
          <a:blip r:embed="rId7" cstate="print"/>
          <a:srcRect/>
          <a:stretch>
            <a:fillRect/>
          </a:stretch>
        </p:blipFill>
        <p:spPr bwMode="auto">
          <a:xfrm>
            <a:off x="687953" y="1808551"/>
            <a:ext cx="2209072" cy="612840"/>
          </a:xfrm>
          <a:prstGeom prst="rect">
            <a:avLst/>
          </a:prstGeom>
          <a:noFill/>
        </p:spPr>
      </p:pic>
      <p:pic>
        <p:nvPicPr>
          <p:cNvPr id="36874" name="Picture 10" descr="https://encrypted-tbn3.gstatic.com/images?q=tbn:ANd9GcQB7E0brfphxoQZo7pRt3JklHFRYccL0uF_sg877DfAx4z3u_8x"/>
          <p:cNvPicPr>
            <a:picLocks noChangeAspect="1" noChangeArrowheads="1"/>
          </p:cNvPicPr>
          <p:nvPr/>
        </p:nvPicPr>
        <p:blipFill>
          <a:blip r:embed="rId8" cstate="print"/>
          <a:srcRect t="27693" b="36751"/>
          <a:stretch>
            <a:fillRect/>
          </a:stretch>
        </p:blipFill>
        <p:spPr bwMode="auto">
          <a:xfrm>
            <a:off x="6453826" y="1606617"/>
            <a:ext cx="2619375" cy="914400"/>
          </a:xfrm>
          <a:prstGeom prst="rect">
            <a:avLst/>
          </a:prstGeom>
          <a:noFill/>
        </p:spPr>
      </p:pic>
      <p:sp>
        <p:nvSpPr>
          <p:cNvPr id="22" name="Rectangle 21"/>
          <p:cNvSpPr/>
          <p:nvPr/>
        </p:nvSpPr>
        <p:spPr>
          <a:xfrm>
            <a:off x="7033189" y="3204681"/>
            <a:ext cx="1538243" cy="273465"/>
          </a:xfrm>
          <a:prstGeom prst="rect">
            <a:avLst/>
          </a:prstGeom>
          <a:solidFill>
            <a:schemeClr val="bg1"/>
          </a:solidFill>
          <a:ln w="9525">
            <a:solidFill>
              <a:srgbClr val="C413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i="1" dirty="0" smtClean="0">
                <a:solidFill>
                  <a:srgbClr val="C41300"/>
                </a:solidFill>
                <a:latin typeface="Arial" pitchFamily="34" charset="0"/>
                <a:cs typeface="Arial" pitchFamily="34" charset="0"/>
              </a:rPr>
              <a:t>In development</a:t>
            </a:r>
          </a:p>
        </p:txBody>
      </p:sp>
      <p:pic>
        <p:nvPicPr>
          <p:cNvPr id="15" name="Picture 14" descr="http://www.evenproducts.co.uk/wp-content/uploads/2011/09/logo6.png"/>
          <p:cNvPicPr>
            <a:picLocks noChangeAspect="1" noChangeArrowheads="1"/>
          </p:cNvPicPr>
          <p:nvPr/>
        </p:nvPicPr>
        <p:blipFill>
          <a:blip r:embed="rId9" cstate="print"/>
          <a:srcRect/>
          <a:stretch>
            <a:fillRect/>
          </a:stretch>
        </p:blipFill>
        <p:spPr bwMode="auto">
          <a:xfrm>
            <a:off x="3768820" y="1542096"/>
            <a:ext cx="2095500" cy="1114425"/>
          </a:xfrm>
          <a:prstGeom prst="rect">
            <a:avLst/>
          </a:prstGeom>
          <a:noFill/>
        </p:spPr>
      </p:pic>
      <p:sp>
        <p:nvSpPr>
          <p:cNvPr id="19" name="Rectangle 18"/>
          <p:cNvSpPr/>
          <p:nvPr/>
        </p:nvSpPr>
        <p:spPr>
          <a:xfrm>
            <a:off x="2624040" y="1234440"/>
            <a:ext cx="4098335" cy="196553"/>
          </a:xfrm>
          <a:prstGeom prst="rect">
            <a:avLst/>
          </a:prstGeom>
          <a:solidFill>
            <a:schemeClr val="bg1"/>
          </a:solidFill>
          <a:ln w="9525">
            <a:solidFill>
              <a:srgbClr val="C413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200" b="1" i="1" dirty="0" smtClean="0">
                <a:solidFill>
                  <a:srgbClr val="C41300"/>
                </a:solidFill>
                <a:latin typeface="Arial" pitchFamily="34" charset="0"/>
                <a:cs typeface="Arial" pitchFamily="34" charset="0"/>
              </a:rPr>
              <a:t>All are for emergency, short-term use only</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19170" name="think-cell Slide" r:id="rId33"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134" name="Rectangular Callout 133"/>
          <p:cNvSpPr/>
          <p:nvPr/>
        </p:nvSpPr>
        <p:spPr>
          <a:xfrm>
            <a:off x="7806519" y="5677469"/>
            <a:ext cx="1296538" cy="682388"/>
          </a:xfrm>
          <a:prstGeom prst="wedgeRectCallout">
            <a:avLst>
              <a:gd name="adj1" fmla="val -142939"/>
              <a:gd name="adj2" fmla="val -297500"/>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Slurry still needs to be tested for safety</a:t>
            </a:r>
          </a:p>
        </p:txBody>
      </p:sp>
      <p:sp>
        <p:nvSpPr>
          <p:cNvPr id="9" name="Title 8"/>
          <p:cNvSpPr>
            <a:spLocks noGrp="1"/>
          </p:cNvSpPr>
          <p:nvPr>
            <p:ph type="title"/>
          </p:nvPr>
        </p:nvSpPr>
        <p:spPr/>
        <p:txBody>
          <a:bodyPr/>
          <a:lstStyle/>
          <a:p>
            <a:r>
              <a:rPr lang="en-US" dirty="0" smtClean="0"/>
              <a:t>Biogas system (household or institutional)</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560699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 &amp; Non-Financial Benefits</a:t>
            </a:r>
          </a:p>
        </p:txBody>
      </p:sp>
      <p:sp>
        <p:nvSpPr>
          <p:cNvPr id="7" name="Rounded Rectangle 6"/>
          <p:cNvSpPr/>
          <p:nvPr/>
        </p:nvSpPr>
        <p:spPr>
          <a:xfrm>
            <a:off x="457201" y="5663820"/>
            <a:ext cx="7185546" cy="648491"/>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93812"/>
            <a:ext cx="1194618" cy="559507"/>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029327"/>
          <a:ext cx="5608320" cy="3489960"/>
        </p:xfrm>
        <a:graphic>
          <a:graphicData uri="http://schemas.openxmlformats.org/drawingml/2006/table">
            <a:tbl>
              <a:tblPr firstRow="1" bandRow="1">
                <a:tableStyleId>{5C22544A-7EE6-4342-B048-85BDC9FD1C3A}</a:tableStyleId>
              </a:tblPr>
              <a:tblGrid>
                <a:gridCol w="1219200"/>
                <a:gridCol w="914400"/>
                <a:gridCol w="3474720"/>
              </a:tblGrid>
              <a:tr h="365760">
                <a:tc>
                  <a:txBody>
                    <a:bodyPr/>
                    <a:lstStyle/>
                    <a:p>
                      <a:pPr algn="ctr"/>
                      <a:r>
                        <a:rPr lang="en-US" sz="1100" b="1" dirty="0" smtClean="0">
                          <a:solidFill>
                            <a:schemeClr val="tx1"/>
                          </a:solidFill>
                        </a:rPr>
                        <a:t>Improved usage &amp; user experience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HH</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motivated to use latrine to get output</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HH</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can understand system if above-ground</a:t>
                      </a: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57200">
                <a:tc>
                  <a:txBody>
                    <a:bodyPr/>
                    <a:lstStyle/>
                    <a:p>
                      <a:pPr algn="ctr"/>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Improved containment of human/animal waste</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Less smoky cooking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vs</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wood), better for health</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Entrepreneurship to produce / distribute gas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Construction / insta</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llation creates jobs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Time from firewood collection freed for other productive tasks (primarily women, children)</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Biogas offsets wood or fossil fuels needed</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Slurry produced is excellent fertilizer (better than manure)</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Less greenhouse gases released because methane is burned cleanly</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Treats waste and produces energy with no additional input from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outside the camp</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Processing done on-site @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HH</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level</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Reduces local deforestation and illegal exit of camp by reduced need for firewood</a:t>
                      </a:r>
                      <a:endParaRPr kumimoji="0" lang="en-US" sz="1100" b="1" i="0" u="none" strike="noStrike" kern="1200" cap="none" spc="0" normalizeH="0" baseline="0" noProof="0" dirty="0">
                        <a:ln>
                          <a:noFill/>
                        </a:ln>
                        <a:solidFill>
                          <a:schemeClr val="tx1"/>
                        </a:solidFill>
                        <a:effectLst/>
                        <a:uLnTx/>
                        <a:uFillTx/>
                        <a:latin typeface="+mn-lt"/>
                        <a:ea typeface="+mn-ea"/>
                        <a:cs typeface="+mn-cs"/>
                      </a:endParaRP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Biogas could be used in shared schools, etc.</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Low end is </a:t>
            </a:r>
            <a:r>
              <a:rPr lang="en-US" sz="800" dirty="0" err="1" smtClean="0">
                <a:solidFill>
                  <a:srgbClr val="000000"/>
                </a:solidFill>
                <a:latin typeface="Arial" pitchFamily="34" charset="0"/>
                <a:cs typeface="Arial" pitchFamily="34" charset="0"/>
              </a:rPr>
              <a:t>HH</a:t>
            </a:r>
            <a:r>
              <a:rPr lang="en-US" sz="800" dirty="0" smtClean="0">
                <a:solidFill>
                  <a:srgbClr val="000000"/>
                </a:solidFill>
                <a:latin typeface="Arial" pitchFamily="34" charset="0"/>
                <a:cs typeface="Arial" pitchFamily="34" charset="0"/>
              </a:rPr>
              <a:t>-level low and high end is institution high-end</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723900" y="2324099"/>
          <a:ext cx="1943034" cy="2714722"/>
        </p:xfrm>
        <a:graphic>
          <a:graphicData uri="http://schemas.openxmlformats.org/presentationml/2006/ole">
            <p:oleObj spid="_x0000_s519171" name="Chart" r:id="rId34" imgW="1943034" imgH="2714722" progId="MSGraph.Chart.8">
              <p:embed followColorScheme="full"/>
            </p:oleObj>
          </a:graphicData>
        </a:graphic>
      </p:graphicFrame>
      <p:sp>
        <p:nvSpPr>
          <p:cNvPr id="46" name="Text Placeholder 232"/>
          <p:cNvSpPr>
            <a:spLocks noGrp="1"/>
          </p:cNvSpPr>
          <p:nvPr>
            <p:custDataLst>
              <p:tags r:id="rId3"/>
            </p:custDataLst>
          </p:nvPr>
        </p:nvSpPr>
        <p:spPr bwMode="gray">
          <a:xfrm>
            <a:off x="530225" y="42100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A417700-9452-4C5D-A109-A92F265FD56F}" type="datetime'''1''.''''''''''''''''''''''''''''''''''''00'''''''">
              <a:rPr lang="en-US" sz="1000" b="0" smtClean="0">
                <a:latin typeface="Arial"/>
                <a:sym typeface="Arial"/>
              </a:rPr>
              <a:pPr algn="r">
                <a:spcBef>
                  <a:spcPct val="0"/>
                </a:spcBef>
                <a:spcAft>
                  <a:spcPct val="0"/>
                </a:spcAft>
              </a:pPr>
              <a:t>1.00</a:t>
            </a:fld>
            <a:endParaRPr lang="en-US" sz="1000" b="0">
              <a:latin typeface="Arial"/>
              <a:sym typeface="Arial"/>
            </a:endParaRPr>
          </a:p>
        </p:txBody>
      </p:sp>
      <p:sp>
        <p:nvSpPr>
          <p:cNvPr id="42" name="Text Placeholder 228"/>
          <p:cNvSpPr>
            <a:spLocks noGrp="1"/>
          </p:cNvSpPr>
          <p:nvPr>
            <p:custDataLst>
              <p:tags r:id="rId4"/>
            </p:custDataLst>
          </p:nvPr>
        </p:nvSpPr>
        <p:spPr bwMode="gray">
          <a:xfrm>
            <a:off x="530225" y="48196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28B0B484-5101-40BB-8B33-C11F248834AA}" type="datetime'0''''''''.''''''''''''''''00'''''''''''''">
              <a:rPr lang="en-US" sz="1000" b="0" smtClean="0">
                <a:latin typeface="Arial"/>
                <a:sym typeface="Arial"/>
              </a:rPr>
              <a:pPr algn="r">
                <a:spcBef>
                  <a:spcPct val="0"/>
                </a:spcBef>
                <a:spcAft>
                  <a:spcPct val="0"/>
                </a:spcAft>
              </a:pPr>
              <a:t>0.00</a:t>
            </a:fld>
            <a:endParaRPr lang="en-US" sz="1000" b="0">
              <a:latin typeface="Arial"/>
              <a:sym typeface="Arial"/>
            </a:endParaRPr>
          </a:p>
        </p:txBody>
      </p:sp>
      <p:sp>
        <p:nvSpPr>
          <p:cNvPr id="50" name="Text Placeholder 236"/>
          <p:cNvSpPr>
            <a:spLocks noGrp="1"/>
          </p:cNvSpPr>
          <p:nvPr>
            <p:custDataLst>
              <p:tags r:id="rId5"/>
            </p:custDataLst>
          </p:nvPr>
        </p:nvSpPr>
        <p:spPr bwMode="gray">
          <a:xfrm>
            <a:off x="530225" y="36004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7F4F22C-8C63-4780-A2B2-2623CB05C5A7}" type="datetime'''''''''''''''2.''''''''''0''''''''0'''''">
              <a:rPr lang="en-US" sz="1000" b="0" smtClean="0">
                <a:latin typeface="Arial"/>
                <a:sym typeface="Arial"/>
              </a:rPr>
              <a:pPr algn="r">
                <a:spcBef>
                  <a:spcPct val="0"/>
                </a:spcBef>
                <a:spcAft>
                  <a:spcPct val="0"/>
                </a:spcAft>
              </a:pPr>
              <a:t>2.00</a:t>
            </a:fld>
            <a:endParaRPr lang="en-US" sz="1000" b="0">
              <a:latin typeface="Arial"/>
              <a:sym typeface="Arial"/>
            </a:endParaRPr>
          </a:p>
        </p:txBody>
      </p:sp>
      <p:sp>
        <p:nvSpPr>
          <p:cNvPr id="48" name="Text Placeholder 234"/>
          <p:cNvSpPr>
            <a:spLocks noGrp="1"/>
          </p:cNvSpPr>
          <p:nvPr>
            <p:custDataLst>
              <p:tags r:id="rId6"/>
            </p:custDataLst>
          </p:nvPr>
        </p:nvSpPr>
        <p:spPr bwMode="gray">
          <a:xfrm>
            <a:off x="530225" y="39052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938BE4E4-9689-4F46-8A30-4A155305BA90}" type="datetime'''''''''''''''''''''1''''.''''''''''''50'''''''">
              <a:rPr lang="en-US" sz="1000" b="0" smtClean="0">
                <a:latin typeface="Arial"/>
                <a:sym typeface="Arial"/>
              </a:rPr>
              <a:pPr algn="r">
                <a:spcBef>
                  <a:spcPct val="0"/>
                </a:spcBef>
                <a:spcAft>
                  <a:spcPct val="0"/>
                </a:spcAft>
              </a:pPr>
              <a:t>1.50</a:t>
            </a:fld>
            <a:endParaRPr lang="en-US" sz="1000" b="0">
              <a:latin typeface="Arial"/>
              <a:sym typeface="Arial"/>
            </a:endParaRPr>
          </a:p>
        </p:txBody>
      </p:sp>
      <p:sp>
        <p:nvSpPr>
          <p:cNvPr id="52" name="Text Placeholder 238"/>
          <p:cNvSpPr>
            <a:spLocks noGrp="1"/>
          </p:cNvSpPr>
          <p:nvPr>
            <p:custDataLst>
              <p:tags r:id="rId7"/>
            </p:custDataLst>
          </p:nvPr>
        </p:nvSpPr>
        <p:spPr bwMode="gray">
          <a:xfrm>
            <a:off x="530225" y="32861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B0B48068-178A-4F94-98A8-A0BA913A6312}" type="datetime'''''''''''''''''''''''''''''''''''''2''''''.''''5''0'''">
              <a:rPr lang="en-US" sz="1000" b="0" smtClean="0">
                <a:latin typeface="Arial"/>
                <a:sym typeface="Arial"/>
              </a:rPr>
              <a:pPr algn="r">
                <a:spcBef>
                  <a:spcPct val="0"/>
                </a:spcBef>
                <a:spcAft>
                  <a:spcPct val="0"/>
                </a:spcAft>
              </a:pPr>
              <a:t>2.50</a:t>
            </a:fld>
            <a:endParaRPr lang="en-US" sz="1000" b="0">
              <a:latin typeface="Arial"/>
              <a:sym typeface="Arial"/>
            </a:endParaRPr>
          </a:p>
        </p:txBody>
      </p:sp>
      <p:sp>
        <p:nvSpPr>
          <p:cNvPr id="54" name="Text Placeholder 240"/>
          <p:cNvSpPr>
            <a:spLocks noGrp="1"/>
          </p:cNvSpPr>
          <p:nvPr>
            <p:custDataLst>
              <p:tags r:id="rId8"/>
            </p:custDataLst>
          </p:nvPr>
        </p:nvSpPr>
        <p:spPr bwMode="gray">
          <a:xfrm>
            <a:off x="530225" y="29813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1C2F13EB-0D97-4258-84C4-AE54A796D6FA}" type="datetime'''''3''.''''''''''''''''''0''0'''''''''''''''''">
              <a:rPr lang="en-US" sz="1000" b="0" smtClean="0">
                <a:latin typeface="Arial"/>
                <a:sym typeface="Arial"/>
              </a:rPr>
              <a:pPr algn="r">
                <a:spcBef>
                  <a:spcPct val="0"/>
                </a:spcBef>
                <a:spcAft>
                  <a:spcPct val="0"/>
                </a:spcAft>
              </a:pPr>
              <a:t>3.00</a:t>
            </a:fld>
            <a:endParaRPr lang="en-US" sz="1000" b="0">
              <a:latin typeface="Arial"/>
              <a:sym typeface="Arial"/>
            </a:endParaRPr>
          </a:p>
        </p:txBody>
      </p:sp>
      <p:sp>
        <p:nvSpPr>
          <p:cNvPr id="53" name="Text Placeholder 239"/>
          <p:cNvSpPr>
            <a:spLocks noGrp="1"/>
          </p:cNvSpPr>
          <p:nvPr>
            <p:custDataLst>
              <p:tags r:id="rId9"/>
            </p:custDataLst>
          </p:nvPr>
        </p:nvSpPr>
        <p:spPr bwMode="gray">
          <a:xfrm>
            <a:off x="530225" y="31337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3ADEC013-1B2C-482C-91AA-A7CF4760373E}" type="datetime'''''''''''''''2''''''''''.''''''''''''7''''''5'''''''''">
              <a:rPr lang="en-US" sz="1000" b="0" smtClean="0">
                <a:latin typeface="Arial"/>
                <a:sym typeface="Arial"/>
              </a:rPr>
              <a:pPr algn="r">
                <a:spcBef>
                  <a:spcPct val="0"/>
                </a:spcBef>
                <a:spcAft>
                  <a:spcPct val="0"/>
                </a:spcAft>
              </a:pPr>
              <a:t>2.75</a:t>
            </a:fld>
            <a:endParaRPr lang="en-US" sz="1000" b="0">
              <a:latin typeface="Arial"/>
              <a:sym typeface="Arial"/>
            </a:endParaRPr>
          </a:p>
        </p:txBody>
      </p:sp>
      <p:sp>
        <p:nvSpPr>
          <p:cNvPr id="47" name="Text Placeholder 233"/>
          <p:cNvSpPr>
            <a:spLocks noGrp="1"/>
          </p:cNvSpPr>
          <p:nvPr>
            <p:custDataLst>
              <p:tags r:id="rId10"/>
            </p:custDataLst>
          </p:nvPr>
        </p:nvSpPr>
        <p:spPr bwMode="gray">
          <a:xfrm>
            <a:off x="530225" y="40576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7E81797-712D-46A9-883E-55BE39A4B7A5}" type="datetime'''''1''''''''''''''.''''''''2''''''''''''''''''''5'''''">
              <a:rPr lang="en-US" sz="1000" b="0" smtClean="0">
                <a:latin typeface="Arial"/>
                <a:sym typeface="Arial"/>
              </a:rPr>
              <a:pPr algn="r">
                <a:spcBef>
                  <a:spcPct val="0"/>
                </a:spcBef>
                <a:spcAft>
                  <a:spcPct val="0"/>
                </a:spcAft>
              </a:pPr>
              <a:t>1.25</a:t>
            </a:fld>
            <a:endParaRPr lang="en-US" sz="1000" b="0">
              <a:latin typeface="Arial"/>
              <a:sym typeface="Arial"/>
            </a:endParaRPr>
          </a:p>
        </p:txBody>
      </p:sp>
      <p:sp>
        <p:nvSpPr>
          <p:cNvPr id="45" name="Text Placeholder 231"/>
          <p:cNvSpPr>
            <a:spLocks noGrp="1"/>
          </p:cNvSpPr>
          <p:nvPr>
            <p:custDataLst>
              <p:tags r:id="rId11"/>
            </p:custDataLst>
          </p:nvPr>
        </p:nvSpPr>
        <p:spPr bwMode="gray">
          <a:xfrm>
            <a:off x="530225" y="43624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8750B6CB-09CD-4EED-A969-1F6EAC496F3D}" type="datetime'''''0''''''''''''''.''''75'''''''''''''''''">
              <a:rPr lang="en-US" sz="1000" b="0" smtClean="0">
                <a:latin typeface="Arial"/>
                <a:sym typeface="Arial"/>
              </a:rPr>
              <a:pPr algn="r">
                <a:spcBef>
                  <a:spcPct val="0"/>
                </a:spcBef>
                <a:spcAft>
                  <a:spcPct val="0"/>
                </a:spcAft>
              </a:pPr>
              <a:t>0.75</a:t>
            </a:fld>
            <a:endParaRPr lang="en-US" sz="1000" b="0">
              <a:latin typeface="Arial"/>
              <a:sym typeface="Arial"/>
            </a:endParaRPr>
          </a:p>
        </p:txBody>
      </p:sp>
      <p:sp>
        <p:nvSpPr>
          <p:cNvPr id="44" name="Text Placeholder 230"/>
          <p:cNvSpPr>
            <a:spLocks noGrp="1"/>
          </p:cNvSpPr>
          <p:nvPr>
            <p:custDataLst>
              <p:tags r:id="rId12"/>
            </p:custDataLst>
          </p:nvPr>
        </p:nvSpPr>
        <p:spPr bwMode="gray">
          <a:xfrm>
            <a:off x="530225" y="45148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6B257BEF-E798-4C74-98B3-302351E27EC9}" type="datetime'''''''0''''''''''''''''''''''''''''.''''5''''''0'''''''''''">
              <a:rPr lang="en-US" sz="1000" b="0" smtClean="0">
                <a:latin typeface="Arial"/>
                <a:sym typeface="Arial"/>
              </a:rPr>
              <a:pPr algn="r">
                <a:spcBef>
                  <a:spcPct val="0"/>
                </a:spcBef>
                <a:spcAft>
                  <a:spcPct val="0"/>
                </a:spcAft>
              </a:pPr>
              <a:t>0.50</a:t>
            </a:fld>
            <a:endParaRPr lang="en-US" sz="1000" b="0">
              <a:latin typeface="Arial"/>
              <a:sym typeface="Arial"/>
            </a:endParaRPr>
          </a:p>
        </p:txBody>
      </p:sp>
      <p:sp>
        <p:nvSpPr>
          <p:cNvPr id="62" name="Text Placeholder 242"/>
          <p:cNvSpPr>
            <a:spLocks noGrp="1"/>
          </p:cNvSpPr>
          <p:nvPr>
            <p:custDataLst>
              <p:tags r:id="rId13"/>
            </p:custDataLst>
          </p:nvPr>
        </p:nvSpPr>
        <p:spPr bwMode="gray">
          <a:xfrm>
            <a:off x="530225" y="26765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3106F0D3-36A3-4296-BC64-6A6AC4C64748}" type="datetime'''''''''''''3''''''''''.''''''''''''''''''''''''5''0'''''''''">
              <a:rPr lang="en-US" sz="1000" b="0" smtClean="0">
                <a:latin typeface="Arial"/>
                <a:sym typeface="Arial"/>
              </a:rPr>
              <a:pPr algn="r">
                <a:spcBef>
                  <a:spcPct val="0"/>
                </a:spcBef>
                <a:spcAft>
                  <a:spcPct val="0"/>
                </a:spcAft>
              </a:pPr>
              <a:t>3.50</a:t>
            </a:fld>
            <a:endParaRPr lang="en-US" sz="1000" b="0">
              <a:latin typeface="Arial"/>
              <a:sym typeface="Arial"/>
            </a:endParaRPr>
          </a:p>
        </p:txBody>
      </p:sp>
      <p:sp>
        <p:nvSpPr>
          <p:cNvPr id="66" name="Text Placeholder 244"/>
          <p:cNvSpPr>
            <a:spLocks noGrp="1"/>
          </p:cNvSpPr>
          <p:nvPr>
            <p:custDataLst>
              <p:tags r:id="rId14"/>
            </p:custDataLst>
          </p:nvPr>
        </p:nvSpPr>
        <p:spPr bwMode="gray">
          <a:xfrm>
            <a:off x="530225" y="23717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9114E21-8F72-4D0A-B78D-BAC92B9243AD}" type="datetime'4''''''''.0''''''''''''''''''''''''''''''''''''''''''0'''">
              <a:rPr lang="en-US" sz="1000" b="0" smtClean="0">
                <a:latin typeface="Arial"/>
                <a:sym typeface="Arial"/>
              </a:rPr>
              <a:pPr algn="r">
                <a:spcBef>
                  <a:spcPct val="0"/>
                </a:spcBef>
                <a:spcAft>
                  <a:spcPct val="0"/>
                </a:spcAft>
              </a:pPr>
              <a:t>4.00</a:t>
            </a:fld>
            <a:endParaRPr lang="en-US" sz="1000" b="0">
              <a:latin typeface="Arial"/>
              <a:sym typeface="Arial"/>
            </a:endParaRPr>
          </a:p>
        </p:txBody>
      </p:sp>
      <p:sp>
        <p:nvSpPr>
          <p:cNvPr id="49" name="Text Placeholder 235"/>
          <p:cNvSpPr>
            <a:spLocks noGrp="1"/>
          </p:cNvSpPr>
          <p:nvPr>
            <p:custDataLst>
              <p:tags r:id="rId15"/>
            </p:custDataLst>
          </p:nvPr>
        </p:nvSpPr>
        <p:spPr bwMode="gray">
          <a:xfrm>
            <a:off x="530225" y="37528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983BEE53-0453-4ED0-9C70-ED74D78B428E}" type="datetime'''''''''''''''''''1''.''''''7''''''5'''''''''''''''''">
              <a:rPr lang="en-US" sz="1000" b="0" smtClean="0">
                <a:latin typeface="Arial"/>
                <a:sym typeface="Arial"/>
              </a:rPr>
              <a:pPr algn="r">
                <a:spcBef>
                  <a:spcPct val="0"/>
                </a:spcBef>
                <a:spcAft>
                  <a:spcPct val="0"/>
                </a:spcAft>
              </a:pPr>
              <a:t>1.75</a:t>
            </a:fld>
            <a:endParaRPr lang="en-US" sz="1000" b="0">
              <a:latin typeface="Arial"/>
              <a:sym typeface="Arial"/>
            </a:endParaRPr>
          </a:p>
        </p:txBody>
      </p:sp>
      <p:sp>
        <p:nvSpPr>
          <p:cNvPr id="57" name="Text Placeholder 241"/>
          <p:cNvSpPr>
            <a:spLocks noGrp="1"/>
          </p:cNvSpPr>
          <p:nvPr>
            <p:custDataLst>
              <p:tags r:id="rId16"/>
            </p:custDataLst>
          </p:nvPr>
        </p:nvSpPr>
        <p:spPr bwMode="gray">
          <a:xfrm>
            <a:off x="530225" y="28289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610C1B4B-B79C-4226-A48F-5E9F39F723E5}" type="datetime'''''3''''''''''''''''''''''''.''''''''''''''''''2''''5'''">
              <a:rPr lang="en-US" sz="1000" b="0" smtClean="0">
                <a:latin typeface="Arial"/>
                <a:sym typeface="Arial"/>
              </a:rPr>
              <a:pPr algn="r">
                <a:spcBef>
                  <a:spcPct val="0"/>
                </a:spcBef>
                <a:spcAft>
                  <a:spcPct val="0"/>
                </a:spcAft>
              </a:pPr>
              <a:t>3.25</a:t>
            </a:fld>
            <a:endParaRPr lang="en-US" sz="1000" b="0">
              <a:latin typeface="Arial"/>
              <a:sym typeface="Arial"/>
            </a:endParaRPr>
          </a:p>
        </p:txBody>
      </p:sp>
      <p:sp>
        <p:nvSpPr>
          <p:cNvPr id="63" name="Text Placeholder 243"/>
          <p:cNvSpPr>
            <a:spLocks noGrp="1"/>
          </p:cNvSpPr>
          <p:nvPr>
            <p:custDataLst>
              <p:tags r:id="rId17"/>
            </p:custDataLst>
          </p:nvPr>
        </p:nvSpPr>
        <p:spPr bwMode="gray">
          <a:xfrm>
            <a:off x="530225" y="25241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FBAC1C5F-553A-4234-B60C-9BA5E0C8E507}" type="datetime'''3''''''''''''.''7''''''''''''5'">
              <a:rPr lang="en-US" sz="1000" b="0" smtClean="0">
                <a:latin typeface="Arial"/>
                <a:sym typeface="Arial"/>
              </a:rPr>
              <a:pPr algn="r">
                <a:spcBef>
                  <a:spcPct val="0"/>
                </a:spcBef>
                <a:spcAft>
                  <a:spcPct val="0"/>
                </a:spcAft>
              </a:pPr>
              <a:t>3.75</a:t>
            </a:fld>
            <a:endParaRPr lang="en-US" sz="1000" b="0">
              <a:latin typeface="Arial"/>
              <a:sym typeface="Arial"/>
            </a:endParaRPr>
          </a:p>
        </p:txBody>
      </p:sp>
      <p:sp>
        <p:nvSpPr>
          <p:cNvPr id="43" name="Text Placeholder 229"/>
          <p:cNvSpPr>
            <a:spLocks noGrp="1"/>
          </p:cNvSpPr>
          <p:nvPr>
            <p:custDataLst>
              <p:tags r:id="rId18"/>
            </p:custDataLst>
          </p:nvPr>
        </p:nvSpPr>
        <p:spPr bwMode="gray">
          <a:xfrm>
            <a:off x="530225" y="4667250"/>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E9B40B51-574C-4A17-9C90-806783D27EB8}" type="datetime'''''0''.''''''''''''''''''''''''''''''''''''2''''5'''''''">
              <a:rPr lang="en-US" sz="1000" b="0" smtClean="0">
                <a:latin typeface="Arial"/>
                <a:sym typeface="Arial"/>
              </a:rPr>
              <a:pPr algn="r">
                <a:spcBef>
                  <a:spcPct val="0"/>
                </a:spcBef>
                <a:spcAft>
                  <a:spcPct val="0"/>
                </a:spcAft>
              </a:pPr>
              <a:t>0.25</a:t>
            </a:fld>
            <a:endParaRPr lang="en-US" sz="1000" b="0">
              <a:latin typeface="Arial"/>
              <a:sym typeface="Arial"/>
            </a:endParaRPr>
          </a:p>
        </p:txBody>
      </p:sp>
      <p:sp>
        <p:nvSpPr>
          <p:cNvPr id="51" name="Text Placeholder 237"/>
          <p:cNvSpPr>
            <a:spLocks noGrp="1"/>
          </p:cNvSpPr>
          <p:nvPr>
            <p:custDataLst>
              <p:tags r:id="rId19"/>
            </p:custDataLst>
          </p:nvPr>
        </p:nvSpPr>
        <p:spPr bwMode="gray">
          <a:xfrm>
            <a:off x="530225" y="3438525"/>
            <a:ext cx="244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1C3A8606-F9B5-4E5A-9A41-7AAC21770675}" type="datetime'2''''''''''''''.''''''2''5'''''''">
              <a:rPr lang="en-US" sz="1000" b="0" smtClean="0">
                <a:latin typeface="Arial"/>
                <a:sym typeface="Arial"/>
              </a:rPr>
              <a:pPr algn="r">
                <a:spcBef>
                  <a:spcPct val="0"/>
                </a:spcBef>
                <a:spcAft>
                  <a:spcPct val="0"/>
                </a:spcAft>
              </a:pPr>
              <a:t>2.25</a:t>
            </a:fld>
            <a:endParaRPr lang="en-US" sz="1000" b="0">
              <a:latin typeface="Arial"/>
              <a:sym typeface="Arial"/>
            </a:endParaRPr>
          </a:p>
        </p:txBody>
      </p:sp>
      <p:sp>
        <p:nvSpPr>
          <p:cNvPr id="59" name="Text Placeholder 3"/>
          <p:cNvSpPr>
            <a:spLocks noGrp="1"/>
          </p:cNvSpPr>
          <p:nvPr>
            <p:custDataLst>
              <p:tags r:id="rId20"/>
            </p:custDataLst>
          </p:nvPr>
        </p:nvSpPr>
        <p:spPr bwMode="gray">
          <a:xfrm>
            <a:off x="242887" y="2371725"/>
            <a:ext cx="1857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$K</a:t>
            </a:r>
            <a:endParaRPr lang="en-US" sz="1200" b="0" dirty="0">
              <a:latin typeface="Arial"/>
              <a:sym typeface="Arial"/>
            </a:endParaRPr>
          </a:p>
        </p:txBody>
      </p:sp>
      <p:sp>
        <p:nvSpPr>
          <p:cNvPr id="64" name="Text Placeholder 7"/>
          <p:cNvSpPr>
            <a:spLocks noGrp="1"/>
          </p:cNvSpPr>
          <p:nvPr>
            <p:custDataLst>
              <p:tags r:id="rId21"/>
            </p:custDataLst>
          </p:nvPr>
        </p:nvSpPr>
        <p:spPr bwMode="gray">
          <a:xfrm>
            <a:off x="2501900" y="3438525"/>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F83590-5F4D-4FBE-81FD-E5AB3A832350}" type="datetime'''H''''''''''i''''''''''''''''gh ''''e''n''d'''''''">
              <a:rPr lang="en-US" sz="1000" b="0" smtClean="0"/>
              <a:pPr>
                <a:spcBef>
                  <a:spcPct val="0"/>
                </a:spcBef>
                <a:spcAft>
                  <a:spcPct val="0"/>
                </a:spcAft>
              </a:pPr>
              <a:t>High end</a:t>
            </a:fld>
            <a:endParaRPr lang="en-US" sz="1000" b="0" dirty="0">
              <a:latin typeface="Arial"/>
              <a:sym typeface="Arial"/>
            </a:endParaRPr>
          </a:p>
        </p:txBody>
      </p:sp>
      <p:sp>
        <p:nvSpPr>
          <p:cNvPr id="65" name="Text Placeholder 8"/>
          <p:cNvSpPr>
            <a:spLocks noGrp="1"/>
          </p:cNvSpPr>
          <p:nvPr>
            <p:custDataLst>
              <p:tags r:id="rId22"/>
            </p:custDataLst>
          </p:nvPr>
        </p:nvSpPr>
        <p:spPr bwMode="gray">
          <a:xfrm>
            <a:off x="2501900" y="4600575"/>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55859FA-9676-4838-BA1C-8BCA41A14441}" type="datetime'''L''''ow'''''''''' ''''''''''''''e''''''n''''''d'''">
              <a:rPr lang="en-US" sz="1000" b="0" smtClean="0"/>
              <a:pPr>
                <a:spcBef>
                  <a:spcPct val="0"/>
                </a:spcBef>
                <a:spcAft>
                  <a:spcPct val="0"/>
                </a:spcAft>
              </a:pPr>
              <a:t>Low end</a:t>
            </a:fld>
            <a:endParaRPr lang="en-US" sz="1000" b="0" dirty="0">
              <a:latin typeface="Arial"/>
              <a:sym typeface="Arial"/>
            </a:endParaRPr>
          </a:p>
        </p:txBody>
      </p:sp>
      <p:sp>
        <p:nvSpPr>
          <p:cNvPr id="67" name="Text Placeholder 10"/>
          <p:cNvSpPr>
            <a:spLocks noGrp="1"/>
          </p:cNvSpPr>
          <p:nvPr>
            <p:custDataLst>
              <p:tags r:id="rId23"/>
            </p:custDataLst>
          </p:nvPr>
        </p:nvSpPr>
        <p:spPr bwMode="gray">
          <a:xfrm>
            <a:off x="1789112" y="5013325"/>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61" name="Text Placeholder 4"/>
          <p:cNvSpPr>
            <a:spLocks noGrp="1"/>
          </p:cNvSpPr>
          <p:nvPr>
            <p:custDataLst>
              <p:tags r:id="rId24"/>
            </p:custDataLst>
          </p:nvPr>
        </p:nvSpPr>
        <p:spPr bwMode="gray">
          <a:xfrm>
            <a:off x="860425" y="5013325"/>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40" name="Text Placeholder 227"/>
          <p:cNvSpPr>
            <a:spLocks noGrp="1"/>
          </p:cNvSpPr>
          <p:nvPr>
            <p:custDataLst>
              <p:tags r:id="rId25"/>
            </p:custDataLst>
          </p:nvPr>
        </p:nvSpPr>
        <p:spPr bwMode="gray">
          <a:xfrm>
            <a:off x="2025650" y="2393950"/>
            <a:ext cx="225425"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2637F29-CE34-4AE3-BC36-72897424FB87}" type="datetime'3''''''''''''''''.''''''''''''''''''''''''''8'''''''''''">
              <a:rPr lang="en-US" sz="1000" b="0" smtClean="0"/>
              <a:pPr algn="ctr">
                <a:spcBef>
                  <a:spcPct val="0"/>
                </a:spcBef>
                <a:spcAft>
                  <a:spcPct val="0"/>
                </a:spcAft>
              </a:pPr>
              <a:t>3.8</a:t>
            </a:fld>
            <a:endParaRPr lang="en-US" sz="1000" b="0">
              <a:latin typeface="Arial"/>
              <a:sym typeface="Arial"/>
            </a:endParaRPr>
          </a:p>
        </p:txBody>
      </p:sp>
      <p:sp>
        <p:nvSpPr>
          <p:cNvPr id="39" name="Text Placeholder 226"/>
          <p:cNvSpPr>
            <a:spLocks noGrp="1"/>
          </p:cNvSpPr>
          <p:nvPr>
            <p:custDataLst>
              <p:tags r:id="rId26"/>
            </p:custDataLst>
          </p:nvPr>
        </p:nvSpPr>
        <p:spPr bwMode="gray">
          <a:xfrm>
            <a:off x="1182687" y="3613150"/>
            <a:ext cx="225425"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120404B-63C1-406C-BA6D-AF7D736C75D5}" type="datetime'''''''''''''''1.''''''''''''8'''''''''''''''''''''''">
              <a:rPr lang="en-US" sz="1000" b="0" smtClean="0"/>
              <a:pPr algn="ctr">
                <a:spcBef>
                  <a:spcPct val="0"/>
                </a:spcBef>
                <a:spcAft>
                  <a:spcPct val="0"/>
                </a:spcAft>
              </a:pPr>
              <a:t>1.8</a:t>
            </a:fld>
            <a:endParaRPr lang="en-US" sz="1000" b="0">
              <a:latin typeface="Arial"/>
              <a:sym typeface="Arial"/>
            </a:endParaRPr>
          </a:p>
        </p:txBody>
      </p:sp>
      <p:sp>
        <p:nvSpPr>
          <p:cNvPr id="70" name="Text Placeholder 247"/>
          <p:cNvSpPr>
            <a:spLocks noGrp="1"/>
          </p:cNvSpPr>
          <p:nvPr>
            <p:custDataLst>
              <p:tags r:id="rId27"/>
            </p:custDataLst>
          </p:nvPr>
        </p:nvSpPr>
        <p:spPr bwMode="gray">
          <a:xfrm>
            <a:off x="2025650" y="4600575"/>
            <a:ext cx="225425" cy="152400"/>
          </a:xfrm>
          <a:prstGeom prst="rect">
            <a:avLst/>
          </a:prstGeom>
          <a:no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3CE0054-7085-439B-A8D8-B5C2A27158D2}" type="datetime'''''''''0''''''''''''''''.''''''''''''''''''''''''''7'">
              <a:rPr lang="en-US" sz="1000" b="0" smtClean="0"/>
              <a:pPr algn="ctr">
                <a:spcBef>
                  <a:spcPct val="0"/>
                </a:spcBef>
                <a:spcAft>
                  <a:spcPct val="0"/>
                </a:spcAft>
              </a:pPr>
              <a:t>0.7</a:t>
            </a:fld>
            <a:endParaRPr lang="en-US" sz="1000" b="0">
              <a:latin typeface="Arial"/>
              <a:sym typeface="Arial"/>
            </a:endParaRPr>
          </a:p>
        </p:txBody>
      </p:sp>
      <p:sp>
        <p:nvSpPr>
          <p:cNvPr id="69" name="Text Placeholder 246"/>
          <p:cNvSpPr>
            <a:spLocks noGrp="1"/>
          </p:cNvSpPr>
          <p:nvPr>
            <p:custDataLst>
              <p:tags r:id="rId28"/>
            </p:custDataLst>
          </p:nvPr>
        </p:nvSpPr>
        <p:spPr bwMode="gray">
          <a:xfrm>
            <a:off x="1182687" y="4143375"/>
            <a:ext cx="225425" cy="152400"/>
          </a:xfrm>
          <a:prstGeom prst="rect">
            <a:avLst/>
          </a:prstGeom>
          <a:no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632A6FD-B978-4659-8076-659A71644079}" type="datetime'''''''''1''''.''''''''''4'''''''''''''''''''''''''''''''">
              <a:rPr lang="en-US" sz="1000" b="0" smtClean="0"/>
              <a:pPr algn="ctr">
                <a:spcBef>
                  <a:spcPct val="0"/>
                </a:spcBef>
                <a:spcAft>
                  <a:spcPct val="0"/>
                </a:spcAft>
              </a:pPr>
              <a:t>1.4</a:t>
            </a:fld>
            <a:endParaRPr lang="en-US" sz="1000" b="0">
              <a:latin typeface="Arial"/>
              <a:sym typeface="Arial"/>
            </a:endParaRPr>
          </a:p>
        </p:txBody>
      </p:sp>
      <p:sp>
        <p:nvSpPr>
          <p:cNvPr id="68" name="Text Placeholder 245"/>
          <p:cNvSpPr>
            <a:spLocks noGrp="1"/>
          </p:cNvSpPr>
          <p:nvPr>
            <p:custDataLst>
              <p:tags r:id="rId29"/>
            </p:custDataLst>
          </p:nvPr>
        </p:nvSpPr>
        <p:spPr bwMode="gray">
          <a:xfrm>
            <a:off x="1182687" y="4695825"/>
            <a:ext cx="225425" cy="152400"/>
          </a:xfrm>
          <a:prstGeom prst="rect">
            <a:avLst/>
          </a:prstGeom>
          <a:no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B236B83-84D8-4961-8325-BF3FBFC82BF9}" type="datetime'''''''0''''''.''''''''''''''4'''''''''''''''''">
              <a:rPr lang="en-US" sz="1000" b="0" smtClean="0"/>
              <a:pPr algn="ctr">
                <a:spcBef>
                  <a:spcPct val="0"/>
                </a:spcBef>
                <a:spcAft>
                  <a:spcPct val="0"/>
                </a:spcAft>
              </a:pPr>
              <a:t>0.4</a:t>
            </a:fld>
            <a:endParaRPr lang="en-US" sz="1000" b="0" dirty="0">
              <a:latin typeface="Arial"/>
              <a:sym typeface="Arial"/>
            </a:endParaRPr>
          </a:p>
        </p:txBody>
      </p:sp>
      <p:sp>
        <p:nvSpPr>
          <p:cNvPr id="75" name="Text Placeholder 248"/>
          <p:cNvSpPr>
            <a:spLocks noGrp="1"/>
          </p:cNvSpPr>
          <p:nvPr>
            <p:custDataLst>
              <p:tags r:id="rId30"/>
            </p:custDataLst>
          </p:nvPr>
        </p:nvSpPr>
        <p:spPr bwMode="gray">
          <a:xfrm>
            <a:off x="2025650" y="3438525"/>
            <a:ext cx="225425" cy="152400"/>
          </a:xfrm>
          <a:prstGeom prst="rect">
            <a:avLst/>
          </a:prstGeom>
          <a:no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BB5BC97-0DF6-4EE9-BFD7-96BE973FE3AE}" type="datetime'''''''''''''''3''''''''''''''''''''''''''''.''''1'''">
              <a:rPr lang="en-US" sz="1000" b="0" smtClean="0"/>
              <a:pPr algn="ctr">
                <a:spcBef>
                  <a:spcPct val="0"/>
                </a:spcBef>
                <a:spcAft>
                  <a:spcPct val="0"/>
                </a:spcAft>
              </a:pPr>
              <a:t>3.1</a:t>
            </a:fld>
            <a:endParaRPr lang="en-US" sz="1000" b="0">
              <a:latin typeface="Arial"/>
              <a:sym typeface="Arial"/>
            </a:endParaRPr>
          </a:p>
        </p:txBody>
      </p:sp>
      <p:sp>
        <p:nvSpPr>
          <p:cNvPr id="73" name="TextBox 72"/>
          <p:cNvSpPr txBox="1"/>
          <p:nvPr/>
        </p:nvSpPr>
        <p:spPr>
          <a:xfrm>
            <a:off x="809739" y="1974524"/>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r>
              <a:rPr lang="en-US" sz="1400" i="1" baseline="30000" dirty="0" smtClean="0">
                <a:latin typeface="Arial" pitchFamily="34" charset="0"/>
                <a:cs typeface="Arial" pitchFamily="34" charset="0"/>
              </a:rPr>
              <a:t>1</a:t>
            </a:r>
            <a:r>
              <a:rPr lang="en-US" sz="1400" i="1" dirty="0" smtClean="0">
                <a:latin typeface="Arial" pitchFamily="34" charset="0"/>
                <a:cs typeface="Arial" pitchFamily="34" charset="0"/>
              </a:rPr>
              <a:t> </a:t>
            </a:r>
          </a:p>
        </p:txBody>
      </p:sp>
      <p:sp>
        <p:nvSpPr>
          <p:cNvPr id="74" name="TextBox 73"/>
          <p:cNvSpPr txBox="1"/>
          <p:nvPr/>
        </p:nvSpPr>
        <p:spPr>
          <a:xfrm>
            <a:off x="1851025" y="5733088"/>
            <a:ext cx="6998007" cy="551090"/>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Requires minimum space of </a:t>
            </a:r>
            <a:r>
              <a:rPr lang="en-US" sz="1200" dirty="0" err="1" smtClean="0">
                <a:solidFill>
                  <a:srgbClr val="000000"/>
                </a:solidFill>
                <a:latin typeface="Arial"/>
                <a:cs typeface="Arial" pitchFamily="34" charset="0"/>
              </a:rPr>
              <a:t>of</a:t>
            </a:r>
            <a:r>
              <a:rPr lang="en-US" sz="1200" dirty="0" smtClean="0">
                <a:solidFill>
                  <a:srgbClr val="000000"/>
                </a:solidFill>
                <a:latin typeface="Arial"/>
                <a:cs typeface="Arial" pitchFamily="34" charset="0"/>
              </a:rPr>
              <a:t> 1.5m x 6m for digester</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Depending on substrate added, might require additional water input</a:t>
            </a:r>
          </a:p>
        </p:txBody>
      </p:sp>
      <p:grpSp>
        <p:nvGrpSpPr>
          <p:cNvPr id="2" name="HarveyBall"/>
          <p:cNvGrpSpPr>
            <a:grpSpLocks/>
          </p:cNvGrpSpPr>
          <p:nvPr/>
        </p:nvGrpSpPr>
        <p:grpSpPr bwMode="auto">
          <a:xfrm>
            <a:off x="5102528" y="2456530"/>
            <a:ext cx="306439" cy="306387"/>
            <a:chOff x="1390" y="725"/>
            <a:chExt cx="193" cy="193"/>
          </a:xfrm>
        </p:grpSpPr>
        <p:sp>
          <p:nvSpPr>
            <p:cNvPr id="7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7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3" name="HarveyBall"/>
          <p:cNvGrpSpPr>
            <a:grpSpLocks/>
          </p:cNvGrpSpPr>
          <p:nvPr/>
        </p:nvGrpSpPr>
        <p:grpSpPr bwMode="auto">
          <a:xfrm>
            <a:off x="5102528" y="3038380"/>
            <a:ext cx="306439" cy="306387"/>
            <a:chOff x="1678" y="725"/>
            <a:chExt cx="193" cy="193"/>
          </a:xfrm>
        </p:grpSpPr>
        <p:sp>
          <p:nvSpPr>
            <p:cNvPr id="77"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78"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110" name="HarveyBall"/>
          <p:cNvSpPr>
            <a:spLocks noChangeArrowheads="1"/>
          </p:cNvSpPr>
          <p:nvPr/>
        </p:nvSpPr>
        <p:spPr bwMode="gray">
          <a:xfrm>
            <a:off x="5102528" y="3797654"/>
            <a:ext cx="306438" cy="306387"/>
          </a:xfrm>
          <a:prstGeom prst="ellipse">
            <a:avLst/>
          </a:prstGeom>
          <a:solidFill>
            <a:srgbClr val="4D4D4D"/>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grpSp>
        <p:nvGrpSpPr>
          <p:cNvPr id="6" name="HarveyBall"/>
          <p:cNvGrpSpPr>
            <a:grpSpLocks/>
          </p:cNvGrpSpPr>
          <p:nvPr/>
        </p:nvGrpSpPr>
        <p:grpSpPr bwMode="auto">
          <a:xfrm>
            <a:off x="5102528" y="4515984"/>
            <a:ext cx="306439" cy="306387"/>
            <a:chOff x="1678" y="725"/>
            <a:chExt cx="193" cy="193"/>
          </a:xfrm>
        </p:grpSpPr>
        <p:sp>
          <p:nvSpPr>
            <p:cNvPr id="112"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13"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1" name="HarveyBall"/>
          <p:cNvGrpSpPr>
            <a:grpSpLocks/>
          </p:cNvGrpSpPr>
          <p:nvPr/>
        </p:nvGrpSpPr>
        <p:grpSpPr bwMode="auto">
          <a:xfrm>
            <a:off x="5102528" y="5070538"/>
            <a:ext cx="306439" cy="306387"/>
            <a:chOff x="1390" y="725"/>
            <a:chExt cx="193" cy="193"/>
          </a:xfrm>
        </p:grpSpPr>
        <p:sp>
          <p:nvSpPr>
            <p:cNvPr id="115"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16"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102528" y="2024808"/>
            <a:ext cx="306439" cy="306387"/>
            <a:chOff x="1390" y="725"/>
            <a:chExt cx="193" cy="193"/>
          </a:xfrm>
        </p:grpSpPr>
        <p:sp>
          <p:nvSpPr>
            <p:cNvPr id="12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2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135" name="Oval 134"/>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nvGraphicFramePr>
        <p:xfrm>
          <a:off x="1587" y="1588"/>
          <a:ext cx="1587" cy="1587"/>
        </p:xfrm>
        <a:graphic>
          <a:graphicData uri="http://schemas.openxmlformats.org/presentationml/2006/ole">
            <p:oleObj spid="_x0000_s441346"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Improved sanitation choices have the potential to benefit nearly all other dimensions of refugee life...</a:t>
            </a:r>
            <a:endParaRPr lang="en-US" dirty="0"/>
          </a:p>
        </p:txBody>
      </p:sp>
      <p:sp>
        <p:nvSpPr>
          <p:cNvPr id="9" name="TextBox 8"/>
          <p:cNvSpPr txBox="1"/>
          <p:nvPr/>
        </p:nvSpPr>
        <p:spPr>
          <a:xfrm>
            <a:off x="2118275" y="2932128"/>
            <a:ext cx="1395755" cy="397201"/>
          </a:xfrm>
          <a:prstGeom prst="rect">
            <a:avLst/>
          </a:prstGeom>
          <a:solidFill>
            <a:schemeClr val="accent1"/>
          </a:solidFill>
          <a:ln w="15875">
            <a:solidFill>
              <a:srgbClr val="DC6E00"/>
            </a:solidFill>
          </a:ln>
        </p:spPr>
        <p:txBody>
          <a:bodyPr wrap="square" tIns="90000" bIns="90000" rtlCol="0">
            <a:spAutoFit/>
          </a:bodyPr>
          <a:lstStyle/>
          <a:p>
            <a:pPr algn="ctr"/>
            <a:r>
              <a:rPr lang="en-US" sz="1400" b="1" dirty="0" smtClean="0">
                <a:latin typeface="Arial" pitchFamily="34" charset="0"/>
                <a:cs typeface="Arial" pitchFamily="34" charset="0"/>
              </a:rPr>
              <a:t>Education</a:t>
            </a:r>
          </a:p>
        </p:txBody>
      </p:sp>
      <p:sp>
        <p:nvSpPr>
          <p:cNvPr id="11" name="TextBox 10"/>
          <p:cNvSpPr txBox="1"/>
          <p:nvPr/>
        </p:nvSpPr>
        <p:spPr>
          <a:xfrm>
            <a:off x="2118274" y="5796968"/>
            <a:ext cx="5458183" cy="307777"/>
          </a:xfrm>
          <a:prstGeom prst="rect">
            <a:avLst/>
          </a:prstGeom>
          <a:solidFill>
            <a:schemeClr val="accent2"/>
          </a:solidFill>
          <a:ln w="15875">
            <a:solidFill>
              <a:srgbClr val="DC6E00"/>
            </a:solidFill>
          </a:ln>
        </p:spPr>
        <p:txBody>
          <a:bodyPr wrap="square" tIns="45720" bIns="45720" rtlCol="0">
            <a:spAutoFit/>
          </a:bodyPr>
          <a:lstStyle/>
          <a:p>
            <a:pPr algn="ctr"/>
            <a:r>
              <a:rPr lang="en-US" sz="1400" b="1" dirty="0" smtClean="0">
                <a:latin typeface="Arial" pitchFamily="34" charset="0"/>
                <a:cs typeface="Arial" pitchFamily="34" charset="0"/>
              </a:rPr>
              <a:t>Livelihoods</a:t>
            </a:r>
          </a:p>
        </p:txBody>
      </p:sp>
      <p:sp>
        <p:nvSpPr>
          <p:cNvPr id="14" name="TextBox 13"/>
          <p:cNvSpPr txBox="1"/>
          <p:nvPr/>
        </p:nvSpPr>
        <p:spPr>
          <a:xfrm>
            <a:off x="6233521" y="4047533"/>
            <a:ext cx="1170702" cy="397201"/>
          </a:xfrm>
          <a:prstGeom prst="rect">
            <a:avLst/>
          </a:prstGeom>
          <a:solidFill>
            <a:schemeClr val="accent1"/>
          </a:solidFill>
          <a:ln>
            <a:solidFill>
              <a:schemeClr val="accent1"/>
            </a:solidFill>
          </a:ln>
        </p:spPr>
        <p:txBody>
          <a:bodyPr wrap="square" tIns="90000" bIns="90000" rtlCol="0">
            <a:spAutoFit/>
          </a:bodyPr>
          <a:lstStyle/>
          <a:p>
            <a:pPr algn="ctr"/>
            <a:r>
              <a:rPr lang="en-US" sz="1400" b="1" dirty="0" smtClean="0">
                <a:latin typeface="Arial" pitchFamily="34" charset="0"/>
                <a:cs typeface="Arial" pitchFamily="34" charset="0"/>
              </a:rPr>
              <a:t>Shelter</a:t>
            </a:r>
          </a:p>
        </p:txBody>
      </p:sp>
      <p:sp>
        <p:nvSpPr>
          <p:cNvPr id="53" name="Rectangle 52"/>
          <p:cNvSpPr/>
          <p:nvPr/>
        </p:nvSpPr>
        <p:spPr>
          <a:xfrm>
            <a:off x="613770" y="1715651"/>
            <a:ext cx="1553029" cy="47897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rgbClr val="DC6E00"/>
                </a:solidFill>
                <a:latin typeface="Arial" pitchFamily="34" charset="0"/>
                <a:cs typeface="Arial" pitchFamily="34" charset="0"/>
              </a:rPr>
              <a:t>Increases crop yield fertilizer byproduct</a:t>
            </a:r>
          </a:p>
        </p:txBody>
      </p:sp>
      <p:sp>
        <p:nvSpPr>
          <p:cNvPr id="55" name="Rectangle 54"/>
          <p:cNvSpPr/>
          <p:nvPr/>
        </p:nvSpPr>
        <p:spPr>
          <a:xfrm>
            <a:off x="245646" y="3918413"/>
            <a:ext cx="1249518" cy="73575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spAutoFit/>
          </a:bodyPr>
          <a:lstStyle/>
          <a:p>
            <a:pPr algn="ctr"/>
            <a:r>
              <a:rPr lang="en-US" sz="1200" dirty="0" smtClean="0">
                <a:solidFill>
                  <a:srgbClr val="DC6E00"/>
                </a:solidFill>
                <a:latin typeface="Arial" pitchFamily="34" charset="0"/>
                <a:cs typeface="Arial" pitchFamily="34" charset="0"/>
              </a:rPr>
              <a:t>Reduces infectious diseases</a:t>
            </a:r>
          </a:p>
        </p:txBody>
      </p:sp>
      <p:sp>
        <p:nvSpPr>
          <p:cNvPr id="56" name="Rectangle 55"/>
          <p:cNvSpPr/>
          <p:nvPr/>
        </p:nvSpPr>
        <p:spPr>
          <a:xfrm>
            <a:off x="505725" y="5093787"/>
            <a:ext cx="1661074" cy="47897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rgbClr val="DC6E00"/>
                </a:solidFill>
                <a:latin typeface="Arial" pitchFamily="34" charset="0"/>
                <a:cs typeface="Arial" pitchFamily="34" charset="0"/>
              </a:rPr>
              <a:t>Reduces exposure </a:t>
            </a:r>
            <a:br>
              <a:rPr lang="en-US" sz="1200" dirty="0" smtClean="0">
                <a:solidFill>
                  <a:srgbClr val="DC6E00"/>
                </a:solidFill>
                <a:latin typeface="Arial" pitchFamily="34" charset="0"/>
                <a:cs typeface="Arial" pitchFamily="34" charset="0"/>
              </a:rPr>
            </a:br>
            <a:r>
              <a:rPr lang="en-US" sz="1200" dirty="0" smtClean="0">
                <a:solidFill>
                  <a:srgbClr val="DC6E00"/>
                </a:solidFill>
                <a:latin typeface="Arial" pitchFamily="34" charset="0"/>
                <a:cs typeface="Arial" pitchFamily="34" charset="0"/>
              </a:rPr>
              <a:t>to opportunities</a:t>
            </a:r>
          </a:p>
          <a:p>
            <a:pPr algn="ctr"/>
            <a:r>
              <a:rPr lang="en-US" sz="1200" dirty="0" smtClean="0">
                <a:solidFill>
                  <a:srgbClr val="DC6E00"/>
                </a:solidFill>
                <a:latin typeface="Arial" pitchFamily="34" charset="0"/>
                <a:cs typeface="Arial" pitchFamily="34" charset="0"/>
              </a:rPr>
              <a:t>for SGBV </a:t>
            </a:r>
          </a:p>
        </p:txBody>
      </p:sp>
      <p:sp>
        <p:nvSpPr>
          <p:cNvPr id="57" name="Rectangle 56"/>
          <p:cNvSpPr/>
          <p:nvPr/>
        </p:nvSpPr>
        <p:spPr>
          <a:xfrm>
            <a:off x="7903512" y="2934919"/>
            <a:ext cx="1569886" cy="47897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rgbClr val="DC6E00"/>
                </a:solidFill>
                <a:latin typeface="Arial" pitchFamily="34" charset="0"/>
                <a:cs typeface="Arial" pitchFamily="34" charset="0"/>
              </a:rPr>
              <a:t>Increases cooking fuel and electricity supply through byproducts</a:t>
            </a:r>
          </a:p>
        </p:txBody>
      </p:sp>
      <p:sp>
        <p:nvSpPr>
          <p:cNvPr id="58" name="Rectangle 57"/>
          <p:cNvSpPr/>
          <p:nvPr/>
        </p:nvSpPr>
        <p:spPr>
          <a:xfrm>
            <a:off x="7404222" y="1715651"/>
            <a:ext cx="1828800" cy="47897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rgbClr val="DC6E00"/>
                </a:solidFill>
                <a:latin typeface="Arial" pitchFamily="34" charset="0"/>
                <a:cs typeface="Arial" pitchFamily="34" charset="0"/>
              </a:rPr>
              <a:t>Protects water sources, ensure efficient </a:t>
            </a:r>
            <a:br>
              <a:rPr lang="en-US" sz="1200" dirty="0" smtClean="0">
                <a:solidFill>
                  <a:srgbClr val="DC6E00"/>
                </a:solidFill>
                <a:latin typeface="Arial" pitchFamily="34" charset="0"/>
                <a:cs typeface="Arial" pitchFamily="34" charset="0"/>
              </a:rPr>
            </a:br>
            <a:r>
              <a:rPr lang="en-US" sz="1200" dirty="0" smtClean="0">
                <a:solidFill>
                  <a:srgbClr val="DC6E00"/>
                </a:solidFill>
                <a:latin typeface="Arial" pitchFamily="34" charset="0"/>
                <a:cs typeface="Arial" pitchFamily="34" charset="0"/>
              </a:rPr>
              <a:t>use of water</a:t>
            </a:r>
          </a:p>
        </p:txBody>
      </p:sp>
      <p:sp>
        <p:nvSpPr>
          <p:cNvPr id="59" name="Rectangle 58"/>
          <p:cNvSpPr/>
          <p:nvPr/>
        </p:nvSpPr>
        <p:spPr>
          <a:xfrm>
            <a:off x="7599081" y="5093787"/>
            <a:ext cx="1305418" cy="57331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rgbClr val="DC6E00"/>
                </a:solidFill>
                <a:latin typeface="Arial" pitchFamily="34" charset="0"/>
                <a:cs typeface="Arial" pitchFamily="34" charset="0"/>
              </a:rPr>
              <a:t>Conserves land, reduces soil contamination</a:t>
            </a:r>
          </a:p>
        </p:txBody>
      </p:sp>
      <p:sp>
        <p:nvSpPr>
          <p:cNvPr id="60" name="Rectangle 59"/>
          <p:cNvSpPr/>
          <p:nvPr/>
        </p:nvSpPr>
        <p:spPr>
          <a:xfrm>
            <a:off x="245646" y="2762850"/>
            <a:ext cx="1249518" cy="73575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rgbClr val="DC6E00"/>
                </a:solidFill>
                <a:latin typeface="Arial" pitchFamily="34" charset="0"/>
                <a:cs typeface="Arial" pitchFamily="34" charset="0"/>
              </a:rPr>
              <a:t>Keeps kids in schools, keeps schools running</a:t>
            </a:r>
          </a:p>
        </p:txBody>
      </p:sp>
      <p:sp>
        <p:nvSpPr>
          <p:cNvPr id="61" name="Rectangle 60"/>
          <p:cNvSpPr/>
          <p:nvPr/>
        </p:nvSpPr>
        <p:spPr>
          <a:xfrm>
            <a:off x="2118274" y="6180074"/>
            <a:ext cx="5458183" cy="28808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rgbClr val="DC6E00"/>
                </a:solidFill>
                <a:latin typeface="Arial" pitchFamily="34" charset="0"/>
                <a:cs typeface="Arial" pitchFamily="34" charset="0"/>
              </a:rPr>
              <a:t>Creates jobs around managing sanitation; supply labor &amp; materials</a:t>
            </a:r>
          </a:p>
        </p:txBody>
      </p:sp>
      <p:sp>
        <p:nvSpPr>
          <p:cNvPr id="63" name="ColumnHeader"/>
          <p:cNvSpPr txBox="1"/>
          <p:nvPr/>
        </p:nvSpPr>
        <p:spPr>
          <a:xfrm>
            <a:off x="2196080" y="1140219"/>
            <a:ext cx="5210628" cy="461665"/>
          </a:xfrm>
          <a:prstGeom prst="rect">
            <a:avLst/>
          </a:prstGeom>
          <a:no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buSzPct val="100000"/>
            </a:pPr>
            <a:r>
              <a:rPr lang="en-US" b="1" i="1" dirty="0" smtClean="0">
                <a:solidFill>
                  <a:srgbClr val="DC6E00"/>
                </a:solidFill>
                <a:latin typeface="Arial" pitchFamily="34" charset="0"/>
                <a:cs typeface="Arial" pitchFamily="34" charset="0"/>
              </a:rPr>
              <a:t>How does sanitation affect other sectors?</a:t>
            </a:r>
          </a:p>
        </p:txBody>
      </p:sp>
      <p:sp>
        <p:nvSpPr>
          <p:cNvPr id="84" name="Oval 83"/>
          <p:cNvSpPr/>
          <p:nvPr/>
        </p:nvSpPr>
        <p:spPr>
          <a:xfrm>
            <a:off x="4665271" y="3565726"/>
            <a:ext cx="272247" cy="27224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pic>
        <p:nvPicPr>
          <p:cNvPr id="41" name="Picture 40" descr="badge.wmf"/>
          <p:cNvPicPr>
            <a:picLocks/>
          </p:cNvPicPr>
          <p:nvPr/>
        </p:nvPicPr>
        <p:blipFill>
          <a:blip r:embed="rId4" cstate="print"/>
          <a:stretch>
            <a:fillRect/>
          </a:stretch>
        </p:blipFill>
        <p:spPr>
          <a:xfrm>
            <a:off x="2166799" y="5093787"/>
            <a:ext cx="457200" cy="513080"/>
          </a:xfrm>
          <a:prstGeom prst="rect">
            <a:avLst/>
          </a:prstGeom>
        </p:spPr>
      </p:pic>
      <p:pic>
        <p:nvPicPr>
          <p:cNvPr id="42" name="Picture 41" descr="education.wmf"/>
          <p:cNvPicPr>
            <a:picLocks/>
          </p:cNvPicPr>
          <p:nvPr/>
        </p:nvPicPr>
        <p:blipFill>
          <a:blip r:embed="rId5" cstate="print"/>
          <a:stretch>
            <a:fillRect/>
          </a:stretch>
        </p:blipFill>
        <p:spPr>
          <a:xfrm>
            <a:off x="1450763" y="2958556"/>
            <a:ext cx="599341" cy="345441"/>
          </a:xfrm>
          <a:prstGeom prst="rect">
            <a:avLst/>
          </a:prstGeom>
        </p:spPr>
      </p:pic>
      <p:pic>
        <p:nvPicPr>
          <p:cNvPr id="43" name="Picture 42" descr="energy.wmf"/>
          <p:cNvPicPr>
            <a:picLocks/>
          </p:cNvPicPr>
          <p:nvPr/>
        </p:nvPicPr>
        <p:blipFill>
          <a:blip r:embed="rId6" cstate="print"/>
          <a:stretch>
            <a:fillRect/>
          </a:stretch>
        </p:blipFill>
        <p:spPr>
          <a:xfrm>
            <a:off x="7503477" y="2716000"/>
            <a:ext cx="529425" cy="778792"/>
          </a:xfrm>
          <a:prstGeom prst="rect">
            <a:avLst/>
          </a:prstGeom>
        </p:spPr>
      </p:pic>
      <p:pic>
        <p:nvPicPr>
          <p:cNvPr id="44" name="Picture 43" descr="food.wmf"/>
          <p:cNvPicPr>
            <a:picLocks/>
          </p:cNvPicPr>
          <p:nvPr/>
        </p:nvPicPr>
        <p:blipFill>
          <a:blip r:embed="rId7" cstate="print"/>
          <a:stretch>
            <a:fillRect/>
          </a:stretch>
        </p:blipFill>
        <p:spPr>
          <a:xfrm>
            <a:off x="2194770" y="1582432"/>
            <a:ext cx="542290" cy="745409"/>
          </a:xfrm>
          <a:prstGeom prst="rect">
            <a:avLst/>
          </a:prstGeom>
        </p:spPr>
      </p:pic>
      <p:pic>
        <p:nvPicPr>
          <p:cNvPr id="45" name="Picture 44" descr="healthcare.wmf"/>
          <p:cNvPicPr>
            <a:picLocks/>
          </p:cNvPicPr>
          <p:nvPr/>
        </p:nvPicPr>
        <p:blipFill>
          <a:blip r:embed="rId8" cstate="print"/>
          <a:stretch>
            <a:fillRect/>
          </a:stretch>
        </p:blipFill>
        <p:spPr>
          <a:xfrm>
            <a:off x="1495164" y="3701850"/>
            <a:ext cx="510540" cy="911860"/>
          </a:xfrm>
          <a:prstGeom prst="rect">
            <a:avLst/>
          </a:prstGeom>
        </p:spPr>
      </p:pic>
      <p:pic>
        <p:nvPicPr>
          <p:cNvPr id="48" name="Picture 47" descr="shelter.wmf"/>
          <p:cNvPicPr>
            <a:picLocks/>
          </p:cNvPicPr>
          <p:nvPr/>
        </p:nvPicPr>
        <p:blipFill>
          <a:blip r:embed="rId9" cstate="print"/>
          <a:stretch>
            <a:fillRect/>
          </a:stretch>
        </p:blipFill>
        <p:spPr>
          <a:xfrm>
            <a:off x="7514197" y="4009114"/>
            <a:ext cx="594360" cy="452120"/>
          </a:xfrm>
          <a:prstGeom prst="rect">
            <a:avLst/>
          </a:prstGeom>
        </p:spPr>
      </p:pic>
      <p:pic>
        <p:nvPicPr>
          <p:cNvPr id="49" name="Picture 48" descr="water.wmf"/>
          <p:cNvPicPr>
            <a:picLocks/>
          </p:cNvPicPr>
          <p:nvPr/>
        </p:nvPicPr>
        <p:blipFill>
          <a:blip r:embed="rId10" cstate="print"/>
          <a:stretch>
            <a:fillRect/>
          </a:stretch>
        </p:blipFill>
        <p:spPr>
          <a:xfrm>
            <a:off x="7137409" y="1643986"/>
            <a:ext cx="177800" cy="622300"/>
          </a:xfrm>
          <a:prstGeom prst="rect">
            <a:avLst/>
          </a:prstGeom>
        </p:spPr>
      </p:pic>
      <p:pic>
        <p:nvPicPr>
          <p:cNvPr id="52" name="Picture 51" descr="livelihood.wmf"/>
          <p:cNvPicPr>
            <a:picLocks/>
          </p:cNvPicPr>
          <p:nvPr/>
        </p:nvPicPr>
        <p:blipFill>
          <a:blip r:embed="rId11" cstate="print"/>
          <a:stretch>
            <a:fillRect/>
          </a:stretch>
        </p:blipFill>
        <p:spPr>
          <a:xfrm>
            <a:off x="1398754" y="5796968"/>
            <a:ext cx="768045" cy="671195"/>
          </a:xfrm>
          <a:prstGeom prst="rect">
            <a:avLst/>
          </a:prstGeom>
        </p:spPr>
      </p:pic>
      <p:sp>
        <p:nvSpPr>
          <p:cNvPr id="79" name="Arc 78"/>
          <p:cNvSpPr/>
          <p:nvPr/>
        </p:nvSpPr>
        <p:spPr>
          <a:xfrm>
            <a:off x="2623999" y="1924050"/>
            <a:ext cx="2223366" cy="3457576"/>
          </a:xfrm>
          <a:prstGeom prst="arc">
            <a:avLst>
              <a:gd name="adj1" fmla="val 16200000"/>
              <a:gd name="adj2" fmla="val 5123601"/>
            </a:avLst>
          </a:prstGeom>
          <a:ln w="19050">
            <a:solidFill>
              <a:srgbClr val="DC6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a:off x="2196079" y="3116498"/>
            <a:ext cx="2651285" cy="1170702"/>
          </a:xfrm>
          <a:prstGeom prst="arc">
            <a:avLst>
              <a:gd name="adj1" fmla="val 16200000"/>
              <a:gd name="adj2" fmla="val 6657292"/>
            </a:avLst>
          </a:prstGeom>
          <a:ln w="19050">
            <a:solidFill>
              <a:srgbClr val="DC6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Arc 80"/>
          <p:cNvSpPr/>
          <p:nvPr/>
        </p:nvSpPr>
        <p:spPr>
          <a:xfrm flipH="1">
            <a:off x="4862911" y="1973062"/>
            <a:ext cx="2223366" cy="3457576"/>
          </a:xfrm>
          <a:prstGeom prst="arc">
            <a:avLst>
              <a:gd name="adj1" fmla="val 16200000"/>
              <a:gd name="adj2" fmla="val 5123601"/>
            </a:avLst>
          </a:prstGeom>
          <a:ln w="19050">
            <a:solidFill>
              <a:srgbClr val="DC6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p:cNvSpPr/>
          <p:nvPr/>
        </p:nvSpPr>
        <p:spPr>
          <a:xfrm flipH="1">
            <a:off x="4862912" y="3165510"/>
            <a:ext cx="2651285" cy="1170702"/>
          </a:xfrm>
          <a:prstGeom prst="arc">
            <a:avLst>
              <a:gd name="adj1" fmla="val 15277422"/>
              <a:gd name="adj2" fmla="val 599321"/>
            </a:avLst>
          </a:prstGeom>
          <a:ln w="19050">
            <a:solidFill>
              <a:srgbClr val="DC6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237172" y="2906796"/>
            <a:ext cx="1170702" cy="397201"/>
          </a:xfrm>
          <a:prstGeom prst="rect">
            <a:avLst/>
          </a:prstGeom>
          <a:solidFill>
            <a:schemeClr val="accent1"/>
          </a:solidFill>
          <a:ln w="15875">
            <a:solidFill>
              <a:srgbClr val="DC6E00"/>
            </a:solidFill>
          </a:ln>
        </p:spPr>
        <p:txBody>
          <a:bodyPr wrap="square" tIns="90000" bIns="90000" rtlCol="0">
            <a:spAutoFit/>
          </a:bodyPr>
          <a:lstStyle/>
          <a:p>
            <a:pPr algn="ctr"/>
            <a:r>
              <a:rPr lang="en-US" sz="1400" b="1" dirty="0" smtClean="0">
                <a:latin typeface="Arial" pitchFamily="34" charset="0"/>
                <a:cs typeface="Arial" pitchFamily="34" charset="0"/>
              </a:rPr>
              <a:t>Energy</a:t>
            </a:r>
          </a:p>
        </p:txBody>
      </p:sp>
      <p:sp>
        <p:nvSpPr>
          <p:cNvPr id="24" name="TextBox 23"/>
          <p:cNvSpPr txBox="1"/>
          <p:nvPr/>
        </p:nvSpPr>
        <p:spPr>
          <a:xfrm>
            <a:off x="2765031" y="1756536"/>
            <a:ext cx="1170702" cy="397201"/>
          </a:xfrm>
          <a:prstGeom prst="rect">
            <a:avLst/>
          </a:prstGeom>
          <a:solidFill>
            <a:schemeClr val="accent1"/>
          </a:solidFill>
          <a:ln w="15875">
            <a:solidFill>
              <a:srgbClr val="DC6E00"/>
            </a:solidFill>
          </a:ln>
        </p:spPr>
        <p:txBody>
          <a:bodyPr wrap="square" tIns="90000" bIns="90000" rtlCol="0">
            <a:spAutoFit/>
          </a:bodyPr>
          <a:lstStyle/>
          <a:p>
            <a:pPr algn="ctr"/>
            <a:r>
              <a:rPr lang="en-US" sz="1400" b="1" dirty="0" smtClean="0">
                <a:latin typeface="Arial" pitchFamily="34" charset="0"/>
                <a:cs typeface="Arial" pitchFamily="34" charset="0"/>
              </a:rPr>
              <a:t>Food</a:t>
            </a:r>
          </a:p>
        </p:txBody>
      </p:sp>
      <p:sp>
        <p:nvSpPr>
          <p:cNvPr id="25" name="TextBox 24"/>
          <p:cNvSpPr txBox="1"/>
          <p:nvPr/>
        </p:nvSpPr>
        <p:spPr>
          <a:xfrm>
            <a:off x="5808053" y="1756536"/>
            <a:ext cx="1170702" cy="397201"/>
          </a:xfrm>
          <a:prstGeom prst="rect">
            <a:avLst/>
          </a:prstGeom>
          <a:solidFill>
            <a:schemeClr val="accent1"/>
          </a:solidFill>
          <a:ln w="15875">
            <a:solidFill>
              <a:srgbClr val="DC6E00"/>
            </a:solidFill>
          </a:ln>
        </p:spPr>
        <p:txBody>
          <a:bodyPr wrap="square" tIns="90000" bIns="90000" rtlCol="0">
            <a:spAutoFit/>
          </a:bodyPr>
          <a:lstStyle/>
          <a:p>
            <a:pPr algn="ctr"/>
            <a:r>
              <a:rPr lang="en-US" sz="1400" b="1" dirty="0" smtClean="0">
                <a:latin typeface="Arial" pitchFamily="34" charset="0"/>
                <a:cs typeface="Arial" pitchFamily="34" charset="0"/>
              </a:rPr>
              <a:t>Water</a:t>
            </a:r>
          </a:p>
        </p:txBody>
      </p:sp>
      <p:sp>
        <p:nvSpPr>
          <p:cNvPr id="26" name="TextBox 25"/>
          <p:cNvSpPr txBox="1"/>
          <p:nvPr/>
        </p:nvSpPr>
        <p:spPr>
          <a:xfrm>
            <a:off x="2765031" y="5134672"/>
            <a:ext cx="1170702" cy="397201"/>
          </a:xfrm>
          <a:prstGeom prst="rect">
            <a:avLst/>
          </a:prstGeom>
          <a:solidFill>
            <a:schemeClr val="accent1"/>
          </a:solidFill>
          <a:ln w="15875">
            <a:solidFill>
              <a:srgbClr val="DC6E00"/>
            </a:solidFill>
          </a:ln>
        </p:spPr>
        <p:txBody>
          <a:bodyPr wrap="square" tIns="90000" bIns="90000" rtlCol="0">
            <a:spAutoFit/>
          </a:bodyPr>
          <a:lstStyle/>
          <a:p>
            <a:pPr algn="ctr"/>
            <a:r>
              <a:rPr lang="en-US" sz="1400" b="1" dirty="0" smtClean="0">
                <a:latin typeface="Arial" pitchFamily="34" charset="0"/>
                <a:cs typeface="Arial" pitchFamily="34" charset="0"/>
              </a:rPr>
              <a:t>  Protection</a:t>
            </a:r>
          </a:p>
        </p:txBody>
      </p:sp>
      <p:sp>
        <p:nvSpPr>
          <p:cNvPr id="65" name="TextBox 64"/>
          <p:cNvSpPr txBox="1"/>
          <p:nvPr/>
        </p:nvSpPr>
        <p:spPr>
          <a:xfrm>
            <a:off x="5808053" y="5134672"/>
            <a:ext cx="1170702" cy="397199"/>
          </a:xfrm>
          <a:prstGeom prst="rect">
            <a:avLst/>
          </a:prstGeom>
          <a:solidFill>
            <a:schemeClr val="accent1"/>
          </a:solidFill>
          <a:ln w="15875">
            <a:solidFill>
              <a:srgbClr val="DC6E00"/>
            </a:solidFill>
          </a:ln>
        </p:spPr>
        <p:txBody>
          <a:bodyPr wrap="square" lIns="0" tIns="89999" rIns="0" bIns="89999" rtlCol="0">
            <a:spAutoFit/>
          </a:bodyPr>
          <a:lstStyle/>
          <a:p>
            <a:pPr algn="ctr"/>
            <a:r>
              <a:rPr lang="en-US" sz="1400" b="1" dirty="0" smtClean="0">
                <a:latin typeface="Arial" pitchFamily="34" charset="0"/>
                <a:cs typeface="Arial" pitchFamily="34" charset="0"/>
              </a:rPr>
              <a:t>Environment</a:t>
            </a:r>
          </a:p>
        </p:txBody>
      </p:sp>
      <p:sp>
        <p:nvSpPr>
          <p:cNvPr id="13" name="TextBox 12"/>
          <p:cNvSpPr txBox="1"/>
          <p:nvPr/>
        </p:nvSpPr>
        <p:spPr>
          <a:xfrm>
            <a:off x="2118275" y="4087690"/>
            <a:ext cx="1395755" cy="397200"/>
          </a:xfrm>
          <a:prstGeom prst="rect">
            <a:avLst/>
          </a:prstGeom>
          <a:solidFill>
            <a:schemeClr val="accent1"/>
          </a:solidFill>
          <a:ln w="15875">
            <a:solidFill>
              <a:srgbClr val="DC6E00"/>
            </a:solidFill>
          </a:ln>
        </p:spPr>
        <p:txBody>
          <a:bodyPr wrap="square" tIns="0" bIns="0" rtlCol="0" anchor="ctr">
            <a:noAutofit/>
          </a:bodyPr>
          <a:lstStyle/>
          <a:p>
            <a:pPr algn="ctr"/>
            <a:r>
              <a:rPr lang="en-US" sz="1400" b="1" dirty="0" smtClean="0">
                <a:latin typeface="Arial" pitchFamily="34" charset="0"/>
                <a:cs typeface="Arial" pitchFamily="34" charset="0"/>
              </a:rPr>
              <a:t>Health &amp; Hygiene</a:t>
            </a:r>
          </a:p>
        </p:txBody>
      </p:sp>
      <p:sp>
        <p:nvSpPr>
          <p:cNvPr id="73" name="Oval 72"/>
          <p:cNvSpPr/>
          <p:nvPr/>
        </p:nvSpPr>
        <p:spPr>
          <a:xfrm>
            <a:off x="4262014" y="3116498"/>
            <a:ext cx="1170702" cy="1170702"/>
          </a:xfrm>
          <a:prstGeom prst="ellips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latin typeface="Arial" pitchFamily="34" charset="0"/>
                <a:cs typeface="Arial" pitchFamily="34" charset="0"/>
              </a:rPr>
              <a:t>Sanitation</a:t>
            </a:r>
          </a:p>
        </p:txBody>
      </p:sp>
      <p:cxnSp>
        <p:nvCxnSpPr>
          <p:cNvPr id="87" name="Straight Connector 86"/>
          <p:cNvCxnSpPr>
            <a:stCxn id="73" idx="4"/>
            <a:endCxn id="11" idx="0"/>
          </p:cNvCxnSpPr>
          <p:nvPr/>
        </p:nvCxnSpPr>
        <p:spPr>
          <a:xfrm>
            <a:off x="4847365" y="4287200"/>
            <a:ext cx="1" cy="1509768"/>
          </a:xfrm>
          <a:prstGeom prst="line">
            <a:avLst/>
          </a:prstGeom>
          <a:ln w="19050">
            <a:solidFill>
              <a:srgbClr val="DC6E00"/>
            </a:solidFill>
          </a:ln>
        </p:spPr>
        <p:style>
          <a:lnRef idx="1">
            <a:schemeClr val="accent1"/>
          </a:lnRef>
          <a:fillRef idx="0">
            <a:schemeClr val="accent1"/>
          </a:fillRef>
          <a:effectRef idx="0">
            <a:schemeClr val="accent1"/>
          </a:effectRef>
          <a:fontRef idx="minor">
            <a:schemeClr val="tx1"/>
          </a:fontRef>
        </p:style>
      </p:cxnSp>
      <p:pic>
        <p:nvPicPr>
          <p:cNvPr id="51" name="Picture 8" descr="http://dev.itnok.com/igers2eye/img/iconmonstr-globe-4-icon.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6967791" y="4975577"/>
            <a:ext cx="631290" cy="631290"/>
          </a:xfrm>
          <a:prstGeom prst="rect">
            <a:avLst/>
          </a:prstGeom>
          <a:noFill/>
        </p:spPr>
      </p:pic>
      <p:sp>
        <p:nvSpPr>
          <p:cNvPr id="38" name="Rectangle 37"/>
          <p:cNvSpPr/>
          <p:nvPr/>
        </p:nvSpPr>
        <p:spPr>
          <a:xfrm>
            <a:off x="7801079" y="4134739"/>
            <a:ext cx="1569886" cy="47897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rgbClr val="DC6E00"/>
                </a:solidFill>
                <a:latin typeface="Arial" pitchFamily="34" charset="0"/>
                <a:cs typeface="Arial" pitchFamily="34" charset="0"/>
              </a:rPr>
              <a:t>Improves family home environment</a:t>
            </a:r>
          </a:p>
        </p:txBody>
      </p:sp>
      <p:sp>
        <p:nvSpPr>
          <p:cNvPr id="39" name="5-Point Star 38"/>
          <p:cNvSpPr/>
          <p:nvPr/>
        </p:nvSpPr>
        <p:spPr>
          <a:xfrm>
            <a:off x="6275085" y="2934506"/>
            <a:ext cx="182880" cy="182880"/>
          </a:xfrm>
          <a:prstGeom prst="star5">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7" name="5-Point Star 46"/>
          <p:cNvSpPr/>
          <p:nvPr/>
        </p:nvSpPr>
        <p:spPr>
          <a:xfrm>
            <a:off x="2781988" y="5134672"/>
            <a:ext cx="182880" cy="182880"/>
          </a:xfrm>
          <a:prstGeom prst="star5">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nvGraphicFramePr>
        <p:xfrm>
          <a:off x="1587" y="1588"/>
          <a:ext cx="1587" cy="1587"/>
        </p:xfrm>
        <a:graphic>
          <a:graphicData uri="http://schemas.openxmlformats.org/presentationml/2006/ole">
            <p:oleObj spid="_x0000_s521218" name="think-cell Slide" r:id="rId3" imgW="270" imgH="270" progId="TCLayout.ActiveDocument.1">
              <p:embed/>
            </p:oleObj>
          </a:graphicData>
        </a:graphic>
      </p:graphicFrame>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Digesters come in two main types, with plug-flow tubular more appropriate for refugee camp settings</a:t>
            </a:r>
            <a:endParaRPr lang="en-US" sz="1600" b="0" dirty="0">
              <a:solidFill>
                <a:srgbClr val="177B57"/>
              </a:solidFill>
              <a:latin typeface="Arial"/>
            </a:endParaRPr>
          </a:p>
        </p:txBody>
      </p:sp>
      <p:sp>
        <p:nvSpPr>
          <p:cNvPr id="3" name="ColumnHeader"/>
          <p:cNvSpPr>
            <a:spLocks noChangeArrowheads="1"/>
          </p:cNvSpPr>
          <p:nvPr/>
        </p:nvSpPr>
        <p:spPr bwMode="gray">
          <a:xfrm>
            <a:off x="457200" y="1214289"/>
            <a:ext cx="4138233"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Fixed-Dome or Floating Drum</a:t>
            </a:r>
          </a:p>
          <a:p>
            <a:pPr algn="ctr"/>
            <a:r>
              <a:rPr lang="en-US" sz="1600" b="1" dirty="0" smtClean="0">
                <a:solidFill>
                  <a:srgbClr val="000000"/>
                </a:solidFill>
                <a:latin typeface="Arial" pitchFamily="34" charset="0"/>
                <a:cs typeface="Arial" pitchFamily="34" charset="0"/>
              </a:rPr>
              <a:t>(Concrete or Brick)</a:t>
            </a:r>
            <a:endParaRPr lang="en-US" sz="1600" b="1" dirty="0">
              <a:solidFill>
                <a:srgbClr val="000000"/>
              </a:solidFill>
              <a:latin typeface="Arial" pitchFamily="34" charset="0"/>
              <a:cs typeface="Arial" pitchFamily="34" charset="0"/>
            </a:endParaRPr>
          </a:p>
        </p:txBody>
      </p:sp>
      <p:sp>
        <p:nvSpPr>
          <p:cNvPr id="5" name="ColumnHeader"/>
          <p:cNvSpPr>
            <a:spLocks noChangeArrowheads="1"/>
          </p:cNvSpPr>
          <p:nvPr/>
        </p:nvSpPr>
        <p:spPr bwMode="gray">
          <a:xfrm>
            <a:off x="5183188" y="1214289"/>
            <a:ext cx="4138233"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Plug-Flow Tubular</a:t>
            </a:r>
          </a:p>
          <a:p>
            <a:pPr algn="ctr"/>
            <a:r>
              <a:rPr lang="en-US" sz="1600" b="1" dirty="0" smtClean="0">
                <a:solidFill>
                  <a:srgbClr val="000000"/>
                </a:solidFill>
                <a:latin typeface="Arial" pitchFamily="34" charset="0"/>
                <a:cs typeface="Arial" pitchFamily="34" charset="0"/>
              </a:rPr>
              <a:t>(Plastic bag or tank)</a:t>
            </a:r>
            <a:endParaRPr lang="en-US" sz="1600" b="1" dirty="0">
              <a:solidFill>
                <a:srgbClr val="000000"/>
              </a:solidFill>
              <a:latin typeface="Arial" pitchFamily="34" charset="0"/>
              <a:cs typeface="Arial" pitchFamily="34" charset="0"/>
            </a:endParaRPr>
          </a:p>
        </p:txBody>
      </p:sp>
      <p:sp>
        <p:nvSpPr>
          <p:cNvPr id="6" name="TextColumnContent"/>
          <p:cNvSpPr>
            <a:spLocks noChangeArrowheads="1"/>
          </p:cNvSpPr>
          <p:nvPr/>
        </p:nvSpPr>
        <p:spPr bwMode="gray">
          <a:xfrm>
            <a:off x="5183187" y="1918694"/>
            <a:ext cx="4138233" cy="4645880"/>
          </a:xfrm>
          <a:prstGeom prst="rect">
            <a:avLst/>
          </a:prstGeom>
          <a:noFill/>
          <a:ln w="9525" algn="ctr">
            <a:noFill/>
            <a:miter lim="800000"/>
            <a:headEnd/>
            <a:tailEnd/>
          </a:ln>
          <a:effectLst/>
        </p:spPr>
        <p:txBody>
          <a:bodyPr tIns="91440" bIns="91440"/>
          <a:lstStyle/>
          <a:p>
            <a:pPr>
              <a:buClr>
                <a:schemeClr val="tx2"/>
              </a:buClr>
            </a:pPr>
            <a:r>
              <a:rPr lang="en-US" sz="1200" b="1" dirty="0" smtClean="0">
                <a:solidFill>
                  <a:srgbClr val="000000"/>
                </a:solidFill>
                <a:latin typeface="Arial" pitchFamily="34" charset="0"/>
                <a:cs typeface="Arial" pitchFamily="34" charset="0"/>
              </a:rPr>
              <a:t>Usually built above-ground or in trench</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In hot climates, this accelerates digestion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Greenhouse traps heat, stabilizes temp b/t day/night</a:t>
            </a:r>
            <a:endParaRPr lang="en-US" sz="1200" dirty="0">
              <a:solidFill>
                <a:srgbClr val="000000"/>
              </a:solidFill>
              <a:latin typeface="Arial"/>
              <a:cs typeface="Arial" pitchFamily="34" charset="0"/>
            </a:endParaRPr>
          </a:p>
          <a:p>
            <a:pPr marL="571500" lvl="2" indent="-171450">
              <a:buClr>
                <a:schemeClr val="tx2"/>
              </a:buClr>
            </a:pPr>
            <a:endParaRPr lang="en-US" sz="1200" dirty="0" smtClean="0">
              <a:solidFill>
                <a:srgbClr val="000000"/>
              </a:solidFill>
              <a:latin typeface="Arial" pitchFamily="34" charset="0"/>
              <a:cs typeface="Arial" pitchFamily="34" charset="0"/>
            </a:endParaRPr>
          </a:p>
          <a:p>
            <a:pPr>
              <a:buClr>
                <a:srgbClr val="000000"/>
              </a:buClr>
              <a:buSzPct val="100000"/>
              <a:buFont typeface=""/>
            </a:pPr>
            <a:r>
              <a:rPr lang="en-US" sz="1200" b="1" dirty="0" smtClean="0">
                <a:solidFill>
                  <a:srgbClr val="000000"/>
                </a:solidFill>
                <a:latin typeface="Arial" pitchFamily="34" charset="0"/>
                <a:cs typeface="Arial" pitchFamily="34" charset="0"/>
              </a:rPr>
              <a:t>Substrate is added and "pushed through"</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Minimum retention time is guaranteed – important for pathogenic human waste</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Shorter </a:t>
            </a:r>
            <a:r>
              <a:rPr lang="en-US" sz="1200" dirty="0" err="1" smtClean="0">
                <a:solidFill>
                  <a:srgbClr val="000000"/>
                </a:solidFill>
                <a:latin typeface="Arial" pitchFamily="34" charset="0"/>
                <a:cs typeface="Arial" pitchFamily="34" charset="0"/>
              </a:rPr>
              <a:t>avg</a:t>
            </a:r>
            <a:r>
              <a:rPr lang="en-US" sz="1200" dirty="0" smtClean="0">
                <a:solidFill>
                  <a:srgbClr val="000000"/>
                </a:solidFill>
                <a:latin typeface="Arial" pitchFamily="34" charset="0"/>
                <a:cs typeface="Arial" pitchFamily="34" charset="0"/>
              </a:rPr>
              <a:t> retention time -smaller chamber needed</a:t>
            </a:r>
          </a:p>
          <a:p>
            <a:pPr marL="288925" lvl="1" indent="-174625">
              <a:buClr>
                <a:srgbClr val="177B57"/>
              </a:buClr>
              <a:buSzPct val="100000"/>
              <a:buFont typeface="Arial"/>
              <a:buChar char="•"/>
            </a:pPr>
            <a:endParaRPr lang="en-US" sz="1200" dirty="0" smtClean="0">
              <a:solidFill>
                <a:srgbClr val="000000"/>
              </a:solidFill>
              <a:latin typeface="Arial" pitchFamily="34" charset="0"/>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Can be installed in &lt;1 day with minimal labor</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No skill needed to install, lower labor costs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Quick to deploy</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Exposed equipment is easy to understand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User can understand and monitor </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Fixes are easy to identify and perform</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User can learn and adapt input to optimize performance &amp; yield</a:t>
            </a:r>
          </a:p>
          <a:p>
            <a:pPr>
              <a:buClr>
                <a:srgbClr val="000000"/>
              </a:buClr>
              <a:buSzPct val="100000"/>
              <a:buFont typeface=""/>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Structure lasts 5-10 years, more prone to breaking</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Plastic may deteriorate &amp; become brittle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Children, animals, accidents may puncture plastic</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Replacement parts needed, but are cheap and easy to install (</a:t>
            </a:r>
            <a:r>
              <a:rPr lang="en-US" sz="1200" dirty="0" err="1" smtClean="0">
                <a:solidFill>
                  <a:srgbClr val="000000"/>
                </a:solidFill>
                <a:latin typeface="Arial"/>
                <a:cs typeface="Arial" pitchFamily="34" charset="0"/>
              </a:rPr>
              <a:t>i.e</a:t>
            </a:r>
            <a:r>
              <a:rPr lang="en-US" sz="1200" dirty="0" smtClean="0">
                <a:solidFill>
                  <a:srgbClr val="000000"/>
                </a:solidFill>
                <a:latin typeface="Arial"/>
                <a:cs typeface="Arial" pitchFamily="34" charset="0"/>
              </a:rPr>
              <a:t>, iron on plastic patch,  replace cheap tent)</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marL="288925" lvl="1" indent="-174625">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endParaRPr lang="en-US" sz="1200" b="1" dirty="0">
              <a:solidFill>
                <a:srgbClr val="000000"/>
              </a:solidFill>
              <a:latin typeface="Arial"/>
              <a:cs typeface="Arial" pitchFamily="34" charset="0"/>
            </a:endParaRPr>
          </a:p>
        </p:txBody>
      </p:sp>
      <p:sp>
        <p:nvSpPr>
          <p:cNvPr id="4" name="TextColumnContent"/>
          <p:cNvSpPr>
            <a:spLocks noChangeArrowheads="1"/>
          </p:cNvSpPr>
          <p:nvPr/>
        </p:nvSpPr>
        <p:spPr bwMode="gray">
          <a:xfrm>
            <a:off x="457200" y="1918694"/>
            <a:ext cx="4138233" cy="4645880"/>
          </a:xfrm>
          <a:prstGeom prst="rect">
            <a:avLst/>
          </a:prstGeom>
          <a:noFill/>
          <a:ln w="9525" algn="ctr">
            <a:noFill/>
            <a:miter lim="800000"/>
            <a:headEnd/>
            <a:tailEnd/>
          </a:ln>
          <a:effectLst/>
        </p:spPr>
        <p:txBody>
          <a:bodyPr tIns="91440" bIns="91440"/>
          <a:lstStyle/>
          <a:p>
            <a:pPr>
              <a:buClr>
                <a:schemeClr val="tx2"/>
              </a:buClr>
            </a:pPr>
            <a:r>
              <a:rPr lang="en-US" sz="1200" b="1" dirty="0" smtClean="0">
                <a:solidFill>
                  <a:srgbClr val="000000"/>
                </a:solidFill>
                <a:latin typeface="Arial" pitchFamily="34" charset="0"/>
                <a:cs typeface="Arial" pitchFamily="34" charset="0"/>
              </a:rPr>
              <a:t>Permanent installation in ground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Land ownership must be secure</a:t>
            </a:r>
            <a:endParaRPr lang="en-US" sz="1200" dirty="0">
              <a:solidFill>
                <a:srgbClr val="000000"/>
              </a:solidFill>
              <a:latin typeface="Arial"/>
              <a:cs typeface="Arial" pitchFamily="34" charset="0"/>
            </a:endParaRPr>
          </a:p>
          <a:p>
            <a:pPr marL="288925" lvl="1" indent="-174625">
              <a:buClr>
                <a:schemeClr val="tx2"/>
              </a:buClr>
              <a:buFontTx/>
              <a:buChar char="•"/>
            </a:pPr>
            <a:r>
              <a:rPr lang="en-US" sz="1200" dirty="0" smtClean="0">
                <a:solidFill>
                  <a:srgbClr val="000000"/>
                </a:solidFill>
                <a:latin typeface="Arial" pitchFamily="34" charset="0"/>
                <a:cs typeface="Arial" pitchFamily="34" charset="0"/>
              </a:rPr>
              <a:t>Temperature is stable &amp; warmer if in cool climate (but cooler if in warm climate)</a:t>
            </a:r>
          </a:p>
          <a:p>
            <a:pPr marL="288925" lvl="1" indent="-174625">
              <a:buClr>
                <a:schemeClr val="tx2"/>
              </a:buClr>
              <a:buFontTx/>
              <a:buChar char="•"/>
            </a:pPr>
            <a:endParaRPr lang="en-US" sz="1200" dirty="0" smtClean="0">
              <a:solidFill>
                <a:srgbClr val="000000"/>
              </a:solidFill>
              <a:latin typeface="Arial" pitchFamily="34" charset="0"/>
              <a:cs typeface="Arial" pitchFamily="34" charset="0"/>
            </a:endParaRPr>
          </a:p>
          <a:p>
            <a:pPr>
              <a:buClr>
                <a:srgbClr val="000000"/>
              </a:buClr>
              <a:buSzPct val="100000"/>
              <a:buFont typeface=""/>
            </a:pPr>
            <a:r>
              <a:rPr lang="en-US" sz="1200" b="1" dirty="0" smtClean="0">
                <a:solidFill>
                  <a:srgbClr val="000000"/>
                </a:solidFill>
                <a:latin typeface="Arial" pitchFamily="34" charset="0"/>
                <a:cs typeface="Arial" pitchFamily="34" charset="0"/>
              </a:rPr>
              <a:t>Substrate added in batches in one chamber</a:t>
            </a:r>
            <a:endParaRPr lang="en-US" sz="1200" b="1" dirty="0">
              <a:solidFill>
                <a:srgbClr val="000000"/>
              </a:solidFill>
              <a:latin typeface="Arial"/>
              <a:cs typeface="Arial" pitchFamily="34" charset="0"/>
            </a:endParaRP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Retention time varies– not all pathogens will be killed</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Larger </a:t>
            </a:r>
            <a:r>
              <a:rPr lang="en-US" sz="1200" dirty="0" err="1" smtClean="0">
                <a:solidFill>
                  <a:srgbClr val="000000"/>
                </a:solidFill>
                <a:latin typeface="Arial" pitchFamily="34" charset="0"/>
                <a:cs typeface="Arial" pitchFamily="34" charset="0"/>
              </a:rPr>
              <a:t>avg</a:t>
            </a:r>
            <a:r>
              <a:rPr lang="en-US" sz="1200" dirty="0" smtClean="0">
                <a:solidFill>
                  <a:srgbClr val="000000"/>
                </a:solidFill>
                <a:latin typeface="Arial" pitchFamily="34" charset="0"/>
                <a:cs typeface="Arial" pitchFamily="34" charset="0"/>
              </a:rPr>
              <a:t> retention time – larger chamber needed</a:t>
            </a:r>
          </a:p>
          <a:p>
            <a:pPr marL="288925" lvl="1" indent="-174625">
              <a:buClr>
                <a:srgbClr val="177B57"/>
              </a:buClr>
              <a:buSzPct val="100000"/>
              <a:buFont typeface="Arial"/>
              <a:buChar char="•"/>
            </a:pPr>
            <a:endParaRPr lang="en-US" sz="1200" dirty="0" smtClean="0">
              <a:solidFill>
                <a:srgbClr val="000000"/>
              </a:solidFill>
              <a:latin typeface="Arial" pitchFamily="34" charset="0"/>
              <a:cs typeface="Arial" pitchFamily="34" charset="0"/>
            </a:endParaRPr>
          </a:p>
          <a:p>
            <a:pPr>
              <a:buClr>
                <a:srgbClr val="000000"/>
              </a:buClr>
              <a:buSzPct val="100000"/>
              <a:buFont typeface=""/>
            </a:pPr>
            <a:r>
              <a:rPr lang="en-US" sz="1200" b="1" dirty="0" smtClean="0">
                <a:solidFill>
                  <a:srgbClr val="000000"/>
                </a:solidFill>
                <a:latin typeface="Arial" pitchFamily="34" charset="0"/>
                <a:cs typeface="Arial" pitchFamily="34" charset="0"/>
              </a:rPr>
              <a:t>Significant time/skill required to construct</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Made of concrete or bricks, design is complex</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Takes days/weeks to professionally construct</a:t>
            </a:r>
          </a:p>
          <a:p>
            <a:pPr marL="288925" lvl="1" indent="-174625">
              <a:buClr>
                <a:srgbClr val="177B57"/>
              </a:buClr>
              <a:buSzPct val="100000"/>
              <a:buFont typeface="Arial"/>
              <a:buChar char="•"/>
            </a:pPr>
            <a:endParaRPr lang="en-US" sz="1200" b="1" dirty="0" smtClean="0">
              <a:solidFill>
                <a:srgbClr val="000000"/>
              </a:solidFill>
              <a:latin typeface="Arial" pitchFamily="34" charset="0"/>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Operations are obscured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User cannot see if process is working and may abandon if not functioning</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Output is hard to measure; input not adjusted accordingly</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Structure lasts 20+ years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Difficult to break</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Few replacement parts expected</a:t>
            </a:r>
          </a:p>
          <a:p>
            <a:pPr>
              <a:buClr>
                <a:srgbClr val="000000"/>
              </a:buClr>
              <a:buSzPct val="100000"/>
              <a:buFont typeface=""/>
            </a:pPr>
            <a:endParaRPr lang="en-US" sz="1200" b="1" dirty="0">
              <a:solidFill>
                <a:srgbClr val="000000"/>
              </a:solidFill>
              <a:latin typeface="Arial"/>
              <a:cs typeface="Arial" pitchFamily="34" charset="0"/>
            </a:endParaRPr>
          </a:p>
        </p:txBody>
      </p:sp>
      <p:sp>
        <p:nvSpPr>
          <p:cNvPr id="13" name="Rectangle 12"/>
          <p:cNvSpPr/>
          <p:nvPr/>
        </p:nvSpPr>
        <p:spPr>
          <a:xfrm>
            <a:off x="5090616" y="1201003"/>
            <a:ext cx="4258101" cy="5363570"/>
          </a:xfrm>
          <a:prstGeom prst="rect">
            <a:avLst/>
          </a:prstGeom>
          <a:noFill/>
          <a:ln w="1587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6" name="Oval 15"/>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2a</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nvGraphicFramePr>
        <p:xfrm>
          <a:off x="1587" y="1588"/>
          <a:ext cx="1587" cy="1587"/>
        </p:xfrm>
        <a:graphic>
          <a:graphicData uri="http://schemas.openxmlformats.org/presentationml/2006/ole">
            <p:oleObj spid="_x0000_s522242"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Select examples: Biogas systems (household or institutional)</a:t>
            </a:r>
            <a:endParaRPr lang="en-US" dirty="0"/>
          </a:p>
        </p:txBody>
      </p:sp>
      <p:sp>
        <p:nvSpPr>
          <p:cNvPr id="3" name="Text Placeholder 2"/>
          <p:cNvSpPr>
            <a:spLocks noGrp="1"/>
          </p:cNvSpPr>
          <p:nvPr>
            <p:ph type="body" sz="quarter" idx="10"/>
          </p:nvPr>
        </p:nvSpPr>
        <p:spPr>
          <a:xfrm>
            <a:off x="461669" y="1508760"/>
            <a:ext cx="8522533" cy="4617720"/>
          </a:xfrm>
        </p:spPr>
        <p:txBody>
          <a:bodyPr/>
          <a:lstStyle/>
          <a:p>
            <a:pPr lvl="1">
              <a:buClr>
                <a:srgbClr val="177B57"/>
              </a:buClr>
              <a:buSzPct val="100000"/>
              <a:buFont typeface="Arial"/>
              <a:buChar char="•"/>
            </a:pPr>
            <a:endParaRPr lang="en-US" sz="1200" dirty="0" smtClean="0">
              <a:solidFill>
                <a:srgbClr val="000000"/>
              </a:solidFill>
              <a:latin typeface="Arial"/>
            </a:endParaRPr>
          </a:p>
          <a:p>
            <a:pPr lvl="1">
              <a:buClr>
                <a:srgbClr val="177B57"/>
              </a:buClr>
              <a:buSzPct val="100000"/>
              <a:buFont typeface="Arial"/>
              <a:buChar char="•"/>
              <a:defRPr/>
            </a:pPr>
            <a:endParaRPr lang="en-US" sz="1200" dirty="0" smtClean="0">
              <a:solidFill>
                <a:srgbClr val="000000"/>
              </a:solidFill>
            </a:endParaRPr>
          </a:p>
          <a:p>
            <a:pPr lvl="1">
              <a:buClr>
                <a:srgbClr val="177B57"/>
              </a:buClr>
              <a:buSzPct val="100000"/>
              <a:buFont typeface="Arial"/>
              <a:buChar char="•"/>
            </a:pPr>
            <a:endParaRPr lang="en-US" sz="1200" dirty="0" smtClean="0">
              <a:solidFill>
                <a:srgbClr val="000000"/>
              </a:solidFill>
              <a:latin typeface="Arial"/>
            </a:endParaRPr>
          </a:p>
          <a:p>
            <a:pPr lvl="1">
              <a:buClr>
                <a:srgbClr val="177B57"/>
              </a:buClr>
              <a:buSzPct val="100000"/>
              <a:buFont typeface="Arial"/>
              <a:buChar char="•"/>
            </a:pPr>
            <a:endParaRPr lang="en-US" sz="1200" dirty="0" smtClean="0">
              <a:solidFill>
                <a:srgbClr val="000000"/>
              </a:solidFill>
              <a:latin typeface="Arial"/>
            </a:endParaRPr>
          </a:p>
        </p:txBody>
      </p:sp>
      <p:sp>
        <p:nvSpPr>
          <p:cNvPr id="9"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err="1" smtClean="0">
                <a:solidFill>
                  <a:srgbClr val="000000"/>
                </a:solidFill>
                <a:latin typeface="Arial" pitchFamily="34" charset="0"/>
                <a:cs typeface="Arial" pitchFamily="34" charset="0"/>
              </a:rPr>
              <a:t>BMGF</a:t>
            </a:r>
            <a:r>
              <a:rPr lang="en-US" sz="800" dirty="0" smtClean="0">
                <a:solidFill>
                  <a:srgbClr val="000000"/>
                </a:solidFill>
                <a:latin typeface="Arial" pitchFamily="34" charset="0"/>
                <a:cs typeface="Arial" pitchFamily="34" charset="0"/>
              </a:rPr>
              <a:t> WP6</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http://www.ecofys.com/files/files/ecofys%20plastic%20bag%20digester%20-%20march%202011.pdf</a:t>
            </a:r>
          </a:p>
        </p:txBody>
      </p:sp>
      <p:sp>
        <p:nvSpPr>
          <p:cNvPr id="17" name="Rounded Rectangle 16"/>
          <p:cNvSpPr/>
          <p:nvPr/>
        </p:nvSpPr>
        <p:spPr>
          <a:xfrm>
            <a:off x="3407576" y="2314657"/>
            <a:ext cx="2709177" cy="3811821"/>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lvl="0" indent="-171450" algn="ctr">
              <a:spcBef>
                <a:spcPts val="300"/>
              </a:spcBef>
            </a:pPr>
            <a:r>
              <a:rPr lang="en-US" sz="1200" b="1" u="sng" dirty="0" smtClean="0">
                <a:solidFill>
                  <a:srgbClr val="000000"/>
                </a:solidFill>
              </a:rPr>
              <a:t>Flexi Biogas Digester</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Prefabricated PVC </a:t>
            </a:r>
            <a:r>
              <a:rPr lang="en-US" sz="1200" dirty="0" err="1" smtClean="0">
                <a:solidFill>
                  <a:srgbClr val="000000"/>
                </a:solidFill>
                <a:latin typeface="Arial"/>
              </a:rPr>
              <a:t>tarpulin</a:t>
            </a:r>
            <a:r>
              <a:rPr lang="en-US" sz="1200" dirty="0" smtClean="0">
                <a:solidFill>
                  <a:srgbClr val="000000"/>
                </a:solidFill>
                <a:latin typeface="Arial"/>
              </a:rPr>
              <a:t> bag</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Accepts wide type and volume of substrate (feces, manure, food waste, grass)</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Digester is connected to kitchen by piping</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3 month minimum retention time</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$500 – 775 for digester depending on size (5 person </a:t>
            </a:r>
            <a:r>
              <a:rPr lang="en-US" sz="1200" dirty="0" err="1" smtClean="0">
                <a:solidFill>
                  <a:srgbClr val="000000"/>
                </a:solidFill>
                <a:latin typeface="Arial"/>
              </a:rPr>
              <a:t>HH</a:t>
            </a:r>
            <a:r>
              <a:rPr lang="en-US" sz="1200" dirty="0" smtClean="0">
                <a:solidFill>
                  <a:srgbClr val="000000"/>
                </a:solidFill>
                <a:latin typeface="Arial"/>
              </a:rPr>
              <a:t> to commercial use)</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10 kg and transportable by bike</a:t>
            </a:r>
          </a:p>
        </p:txBody>
      </p:sp>
      <p:sp>
        <p:nvSpPr>
          <p:cNvPr id="20" name="Rounded Rectangle 19"/>
          <p:cNvSpPr/>
          <p:nvPr/>
        </p:nvSpPr>
        <p:spPr>
          <a:xfrm>
            <a:off x="6443109" y="2314657"/>
            <a:ext cx="2707689" cy="3811821"/>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ctr" fontAlgn="base">
              <a:spcBef>
                <a:spcPts val="300"/>
              </a:spcBef>
              <a:buClr>
                <a:srgbClr val="177B57"/>
              </a:buClr>
              <a:buSzPct val="100000"/>
            </a:pPr>
            <a:r>
              <a:rPr lang="en-US" sz="1200" b="1" u="sng" dirty="0" err="1" smtClean="0">
                <a:solidFill>
                  <a:srgbClr val="000000"/>
                </a:solidFill>
                <a:latin typeface="Arial"/>
              </a:rPr>
              <a:t>GesiShamba</a:t>
            </a:r>
            <a:r>
              <a:rPr lang="en-US" sz="1200" b="1" u="sng" dirty="0" smtClean="0">
                <a:solidFill>
                  <a:srgbClr val="000000"/>
                </a:solidFill>
                <a:latin typeface="Arial"/>
              </a:rPr>
              <a:t> System</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Human waste digesters tested in schools; also, manure digesters for rural households</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Polyethylene tubular fixed-dome, with floating drum gas tank </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Customer needs to dig 1.6m pit</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Modular capacity, with components from 2m</a:t>
            </a:r>
            <a:r>
              <a:rPr lang="en-US" sz="1200" baseline="30000" dirty="0" smtClean="0">
                <a:solidFill>
                  <a:srgbClr val="000000"/>
                </a:solidFill>
                <a:latin typeface="Arial"/>
              </a:rPr>
              <a:t>3</a:t>
            </a:r>
            <a:r>
              <a:rPr lang="en-US" sz="1200" dirty="0" smtClean="0">
                <a:solidFill>
                  <a:srgbClr val="000000"/>
                </a:solidFill>
                <a:latin typeface="Arial"/>
              </a:rPr>
              <a:t> – 20m</a:t>
            </a:r>
            <a:r>
              <a:rPr lang="en-US" sz="1200" baseline="30000" dirty="0" smtClean="0">
                <a:solidFill>
                  <a:srgbClr val="000000"/>
                </a:solidFill>
                <a:latin typeface="Arial"/>
              </a:rPr>
              <a:t>3</a:t>
            </a:r>
            <a:endParaRPr lang="en-US" sz="1200" dirty="0" smtClean="0">
              <a:solidFill>
                <a:srgbClr val="000000"/>
              </a:solidFill>
              <a:latin typeface="Arial"/>
            </a:endParaRP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6,000 USD includes: 30m</a:t>
            </a:r>
            <a:r>
              <a:rPr lang="en-US" sz="1200" baseline="30000" dirty="0" smtClean="0">
                <a:solidFill>
                  <a:srgbClr val="000000"/>
                </a:solidFill>
                <a:latin typeface="Arial"/>
              </a:rPr>
              <a:t>3</a:t>
            </a:r>
            <a:r>
              <a:rPr lang="en-US" sz="1200" dirty="0" smtClean="0">
                <a:solidFill>
                  <a:srgbClr val="000000"/>
                </a:solidFill>
                <a:latin typeface="Arial"/>
              </a:rPr>
              <a:t> tank, stove, training, installation, (transport, service extra) – serves 800 students for 10 hrs/day</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Many compatible stoves, incl. institutional 3-burner </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Factories in Tanzania, Kenya</a:t>
            </a:r>
          </a:p>
          <a:p>
            <a:pPr marL="171450" indent="-171450" fontAlgn="base">
              <a:spcBef>
                <a:spcPts val="300"/>
              </a:spcBef>
              <a:buClr>
                <a:srgbClr val="177B57"/>
              </a:buClr>
              <a:buSzPct val="100000"/>
              <a:buFont typeface="Arial"/>
              <a:buChar char="•"/>
            </a:pPr>
            <a:r>
              <a:rPr lang="en-US" sz="1200" dirty="0" smtClean="0">
                <a:solidFill>
                  <a:srgbClr val="000000"/>
                </a:solidFill>
                <a:latin typeface="Arial"/>
              </a:rPr>
              <a:t>Technology to pair digester with biodegradable bags is feasible</a:t>
            </a:r>
          </a:p>
        </p:txBody>
      </p:sp>
      <p:pic>
        <p:nvPicPr>
          <p:cNvPr id="13317" name="Picture 5" descr="(B)energy"/>
          <p:cNvPicPr>
            <a:picLocks noChangeAspect="1" noChangeArrowheads="1"/>
          </p:cNvPicPr>
          <p:nvPr/>
        </p:nvPicPr>
        <p:blipFill>
          <a:blip r:embed="rId4" cstate="print"/>
          <a:srcRect/>
          <a:stretch>
            <a:fillRect/>
          </a:stretch>
        </p:blipFill>
        <p:spPr bwMode="auto">
          <a:xfrm>
            <a:off x="1052882" y="1651482"/>
            <a:ext cx="1495425" cy="476250"/>
          </a:xfrm>
          <a:prstGeom prst="rect">
            <a:avLst/>
          </a:prstGeom>
          <a:solidFill>
            <a:srgbClr val="4D4D4D"/>
          </a:solidFill>
          <a:ln>
            <a:solidFill>
              <a:srgbClr val="4D4D4D"/>
            </a:solidFill>
          </a:ln>
        </p:spPr>
      </p:pic>
      <p:pic>
        <p:nvPicPr>
          <p:cNvPr id="13319" name="Picture 7" descr="http://www.simgas.nl/upload/images/logo.png"/>
          <p:cNvPicPr>
            <a:picLocks noChangeAspect="1" noChangeArrowheads="1"/>
          </p:cNvPicPr>
          <p:nvPr/>
        </p:nvPicPr>
        <p:blipFill>
          <a:blip r:embed="rId5" cstate="print"/>
          <a:srcRect b="23343"/>
          <a:stretch>
            <a:fillRect/>
          </a:stretch>
        </p:blipFill>
        <p:spPr bwMode="auto">
          <a:xfrm>
            <a:off x="7465380" y="1463584"/>
            <a:ext cx="772693" cy="734479"/>
          </a:xfrm>
          <a:prstGeom prst="rect">
            <a:avLst/>
          </a:prstGeom>
          <a:noFill/>
        </p:spPr>
      </p:pic>
      <p:sp>
        <p:nvSpPr>
          <p:cNvPr id="18" name="Rounded Rectangle 17"/>
          <p:cNvSpPr/>
          <p:nvPr/>
        </p:nvSpPr>
        <p:spPr>
          <a:xfrm>
            <a:off x="461669"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lvl="0" indent="-171450" algn="ctr">
              <a:spcBef>
                <a:spcPts val="300"/>
              </a:spcBef>
            </a:pPr>
            <a:r>
              <a:rPr lang="en-US" sz="1200" b="1" u="sng" dirty="0" smtClean="0">
                <a:solidFill>
                  <a:srgbClr val="000000"/>
                </a:solidFill>
              </a:rPr>
              <a:t>Backpack Digester</a:t>
            </a:r>
          </a:p>
          <a:p>
            <a:pPr marL="171450" indent="-171450" fontAlgn="base">
              <a:spcBef>
                <a:spcPts val="300"/>
              </a:spcBef>
              <a:buClr>
                <a:srgbClr val="177B57"/>
              </a:buClr>
              <a:buSzPct val="100000"/>
              <a:buFont typeface="Arial"/>
              <a:buChar char="•"/>
            </a:pPr>
            <a:r>
              <a:rPr lang="en-US" sz="1200" dirty="0" smtClean="0">
                <a:solidFill>
                  <a:srgbClr val="000000"/>
                </a:solidFill>
              </a:rPr>
              <a:t>Plastic bag plug-flow</a:t>
            </a:r>
          </a:p>
          <a:p>
            <a:pPr marL="171450" indent="-171450" fontAlgn="base">
              <a:spcBef>
                <a:spcPts val="300"/>
              </a:spcBef>
              <a:buClr>
                <a:srgbClr val="177B57"/>
              </a:buClr>
              <a:buSzPct val="100000"/>
              <a:buFont typeface="Arial"/>
              <a:buChar char="•"/>
            </a:pPr>
            <a:r>
              <a:rPr lang="en-US" sz="1200" dirty="0" smtClean="0">
                <a:solidFill>
                  <a:srgbClr val="000000"/>
                </a:solidFill>
              </a:rPr>
              <a:t>Accepts wide type and volume of substrate (feces, manure, food waste, grass)</a:t>
            </a:r>
          </a:p>
          <a:p>
            <a:pPr marL="171450" indent="-171450" fontAlgn="base">
              <a:spcBef>
                <a:spcPts val="300"/>
              </a:spcBef>
              <a:buClr>
                <a:srgbClr val="177B57"/>
              </a:buClr>
              <a:buSzPct val="100000"/>
              <a:buFont typeface="Arial"/>
              <a:buChar char="•"/>
            </a:pPr>
            <a:r>
              <a:rPr lang="en-US" sz="1200" dirty="0" smtClean="0">
                <a:solidFill>
                  <a:srgbClr val="000000"/>
                </a:solidFill>
              </a:rPr>
              <a:t>Plug-flow; 15 day min. retention</a:t>
            </a:r>
          </a:p>
          <a:p>
            <a:pPr marL="171450" indent="-171450" fontAlgn="base">
              <a:spcBef>
                <a:spcPts val="300"/>
              </a:spcBef>
              <a:buClr>
                <a:srgbClr val="177B57"/>
              </a:buClr>
              <a:buSzPct val="100000"/>
              <a:buFont typeface="Arial"/>
              <a:buChar char="•"/>
            </a:pPr>
            <a:r>
              <a:rPr lang="en-US" sz="1200" dirty="0" smtClean="0">
                <a:solidFill>
                  <a:srgbClr val="000000"/>
                </a:solidFill>
              </a:rPr>
              <a:t>Plastic bag &amp; greenhouse all above-ground </a:t>
            </a:r>
          </a:p>
          <a:p>
            <a:pPr marL="171450" indent="-171450" fontAlgn="base">
              <a:spcBef>
                <a:spcPts val="300"/>
              </a:spcBef>
              <a:buClr>
                <a:srgbClr val="177B57"/>
              </a:buClr>
              <a:buSzPct val="100000"/>
              <a:buFont typeface="Arial"/>
              <a:buChar char="•"/>
            </a:pPr>
            <a:r>
              <a:rPr lang="en-US" sz="1200" dirty="0" smtClean="0">
                <a:solidFill>
                  <a:srgbClr val="000000"/>
                </a:solidFill>
              </a:rPr>
              <a:t>Cost is ~$350, plus latrines and piping. Extra backpack is ~$55</a:t>
            </a:r>
          </a:p>
          <a:p>
            <a:pPr marL="171450" indent="-171450" fontAlgn="base">
              <a:spcBef>
                <a:spcPts val="300"/>
              </a:spcBef>
              <a:buClr>
                <a:srgbClr val="177B57"/>
              </a:buClr>
              <a:buSzPct val="100000"/>
              <a:buFont typeface="Arial"/>
              <a:buChar char="•"/>
            </a:pPr>
            <a:r>
              <a:rPr lang="en-US" sz="1200" dirty="0" smtClean="0">
                <a:solidFill>
                  <a:srgbClr val="000000"/>
                </a:solidFill>
              </a:rPr>
              <a:t>Bulk purchasing possible</a:t>
            </a:r>
          </a:p>
          <a:p>
            <a:pPr marL="171450" indent="-171450" fontAlgn="base">
              <a:spcBef>
                <a:spcPts val="300"/>
              </a:spcBef>
              <a:buClr>
                <a:srgbClr val="177B57"/>
              </a:buClr>
              <a:buSzPct val="100000"/>
              <a:buFont typeface="Arial"/>
              <a:buChar char="•"/>
            </a:pPr>
            <a:r>
              <a:rPr lang="en-US" sz="1200" dirty="0" smtClean="0">
                <a:solidFill>
                  <a:srgbClr val="000000"/>
                </a:solidFill>
              </a:rPr>
              <a:t>Quick to set up (few hours)</a:t>
            </a:r>
          </a:p>
          <a:p>
            <a:pPr marL="171450" indent="-171450" fontAlgn="base">
              <a:spcBef>
                <a:spcPts val="300"/>
              </a:spcBef>
              <a:buClr>
                <a:srgbClr val="177B57"/>
              </a:buClr>
              <a:buSzPct val="100000"/>
              <a:buFont typeface="Arial"/>
              <a:buChar char="•"/>
            </a:pPr>
            <a:r>
              <a:rPr lang="en-US" sz="1200" dirty="0" smtClean="0">
                <a:solidFill>
                  <a:srgbClr val="000000"/>
                </a:solidFill>
              </a:rPr>
              <a:t>Operations in Ethiopia, Chile</a:t>
            </a:r>
          </a:p>
          <a:p>
            <a:pPr marL="171450" indent="-171450" fontAlgn="base">
              <a:spcBef>
                <a:spcPts val="300"/>
              </a:spcBef>
              <a:buClr>
                <a:srgbClr val="177B57"/>
              </a:buClr>
              <a:buSzPct val="100000"/>
              <a:buFont typeface="Arial"/>
              <a:buChar char="•"/>
            </a:pPr>
            <a:r>
              <a:rPr lang="en-US" sz="1200" dirty="0" smtClean="0">
                <a:solidFill>
                  <a:srgbClr val="000000"/>
                </a:solidFill>
              </a:rPr>
              <a:t>6 months into </a:t>
            </a:r>
            <a:r>
              <a:rPr lang="en-US" sz="1200" dirty="0" err="1" smtClean="0">
                <a:solidFill>
                  <a:srgbClr val="000000"/>
                </a:solidFill>
              </a:rPr>
              <a:t>Bambasi</a:t>
            </a:r>
            <a:r>
              <a:rPr lang="en-US" sz="1200" dirty="0" smtClean="0">
                <a:solidFill>
                  <a:srgbClr val="000000"/>
                </a:solidFill>
              </a:rPr>
              <a:t> pilot – highly positive  user reviews; neighbors want the same technology</a:t>
            </a:r>
          </a:p>
        </p:txBody>
      </p:sp>
      <p:sp>
        <p:nvSpPr>
          <p:cNvPr id="21" name="Rectangle 20"/>
          <p:cNvSpPr/>
          <p:nvPr/>
        </p:nvSpPr>
        <p:spPr>
          <a:xfrm>
            <a:off x="1028174" y="1264395"/>
            <a:ext cx="1538243" cy="273465"/>
          </a:xfrm>
          <a:prstGeom prst="rect">
            <a:avLst/>
          </a:prstGeom>
          <a:solidFill>
            <a:schemeClr val="bg1"/>
          </a:solidFill>
          <a:ln w="952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200" b="1" i="1" dirty="0" smtClean="0">
                <a:solidFill>
                  <a:srgbClr val="DC6E00"/>
                </a:solidFill>
                <a:latin typeface="Arial" pitchFamily="34" charset="0"/>
                <a:cs typeface="Arial" pitchFamily="34" charset="0"/>
              </a:rPr>
              <a:t>Pilot at </a:t>
            </a:r>
            <a:r>
              <a:rPr lang="en-US" sz="1200" b="1" i="1" dirty="0" err="1" smtClean="0">
                <a:solidFill>
                  <a:srgbClr val="DC6E00"/>
                </a:solidFill>
                <a:latin typeface="Arial" pitchFamily="34" charset="0"/>
                <a:cs typeface="Arial" pitchFamily="34" charset="0"/>
              </a:rPr>
              <a:t>Bambasi</a:t>
            </a:r>
            <a:endParaRPr lang="en-US" sz="1200" b="1" i="1" dirty="0" smtClean="0">
              <a:solidFill>
                <a:srgbClr val="DC6E00"/>
              </a:solidFill>
              <a:latin typeface="Arial" pitchFamily="34" charset="0"/>
              <a:cs typeface="Arial" pitchFamily="34" charset="0"/>
            </a:endParaRPr>
          </a:p>
        </p:txBody>
      </p:sp>
      <p:sp>
        <p:nvSpPr>
          <p:cNvPr id="26" name="Oval 25"/>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2a</a:t>
            </a:r>
          </a:p>
        </p:txBody>
      </p:sp>
      <p:pic>
        <p:nvPicPr>
          <p:cNvPr id="17411" name="Picture 3"/>
          <p:cNvPicPr>
            <a:picLocks noChangeAspect="1" noChangeArrowheads="1"/>
          </p:cNvPicPr>
          <p:nvPr/>
        </p:nvPicPr>
        <p:blipFill>
          <a:blip r:embed="rId6" cstate="print"/>
          <a:srcRect/>
          <a:stretch>
            <a:fillRect/>
          </a:stretch>
        </p:blipFill>
        <p:spPr bwMode="auto">
          <a:xfrm>
            <a:off x="3521802" y="1758675"/>
            <a:ext cx="2492401" cy="324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23266" name="think-cell Slide" r:id="rId12"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err="1" smtClean="0"/>
              <a:t>UDDTs</a:t>
            </a:r>
            <a:r>
              <a:rPr lang="en-US" dirty="0" smtClean="0"/>
              <a:t> to compost</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560699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 &amp; Non-Financial Benefits</a:t>
            </a:r>
          </a:p>
        </p:txBody>
      </p:sp>
      <p:sp>
        <p:nvSpPr>
          <p:cNvPr id="7" name="Rounded Rectangle 6"/>
          <p:cNvSpPr/>
          <p:nvPr/>
        </p:nvSpPr>
        <p:spPr>
          <a:xfrm>
            <a:off x="457200" y="5663820"/>
            <a:ext cx="8700447" cy="648491"/>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93812"/>
            <a:ext cx="1194618" cy="559507"/>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003689"/>
          <a:ext cx="5608320" cy="3657600"/>
        </p:xfrm>
        <a:graphic>
          <a:graphicData uri="http://schemas.openxmlformats.org/drawingml/2006/table">
            <a:tbl>
              <a:tblPr firstRow="1" bandRow="1">
                <a:tableStyleId>{5C22544A-7EE6-4342-B048-85BDC9FD1C3A}</a:tableStyleId>
              </a:tblPr>
              <a:tblGrid>
                <a:gridCol w="1219200"/>
                <a:gridCol w="914400"/>
                <a:gridCol w="3474720"/>
              </a:tblGrid>
              <a:tr h="548640">
                <a:tc>
                  <a:txBody>
                    <a:bodyPr/>
                    <a:lstStyle/>
                    <a:p>
                      <a:pPr algn="ctr"/>
                      <a:r>
                        <a:rPr lang="en-US" sz="1100" b="1" dirty="0" smtClean="0">
                          <a:solidFill>
                            <a:schemeClr val="tx1"/>
                          </a:solidFill>
                        </a:rPr>
                        <a:t>Improved usage &amp; user experience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User training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req'd</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to use properly (diff from drop-pit latrines); more work for anal washers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Smell removal makes experience more pleasant</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Some interfaces block trash disposal</a:t>
                      </a: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Human waste treated and made safe to handle in shorter period than mixed compost (~6 mo, assuming warm, alkaline condition)</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PPE</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training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req'd</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to prevent emptying exposure</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Casual employment created to empty latrines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Construction requires some skilled labor</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Urine can be diluted &amp; used as fertilizer (only local use – too heavy to transport</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Dried feces can be treated to make fertilizer</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Can usually be constructed on-site with local / regional materials</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All treatment done on-site; no outside material needed</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Host community may feel slighted if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UDDTs</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are nicer than local latrine solutions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Based on </a:t>
            </a:r>
            <a:r>
              <a:rPr lang="en-US" sz="800" dirty="0" err="1" smtClean="0">
                <a:solidFill>
                  <a:srgbClr val="000000"/>
                </a:solidFill>
                <a:latin typeface="Arial" pitchFamily="34" charset="0"/>
                <a:cs typeface="Arial" pitchFamily="34" charset="0"/>
              </a:rPr>
              <a:t>Dolo</a:t>
            </a:r>
            <a:r>
              <a:rPr lang="en-US" sz="800" dirty="0" smtClean="0">
                <a:solidFill>
                  <a:srgbClr val="000000"/>
                </a:solidFill>
                <a:latin typeface="Arial" pitchFamily="34" charset="0"/>
                <a:cs typeface="Arial" pitchFamily="34" charset="0"/>
              </a:rPr>
              <a:t> Ado cost information for </a:t>
            </a:r>
            <a:r>
              <a:rPr lang="en-US" sz="800" dirty="0" err="1" smtClean="0">
                <a:solidFill>
                  <a:srgbClr val="000000"/>
                </a:solidFill>
                <a:latin typeface="Arial" pitchFamily="34" charset="0"/>
                <a:cs typeface="Arial" pitchFamily="34" charset="0"/>
              </a:rPr>
              <a:t>UDDT</a:t>
            </a:r>
            <a:r>
              <a:rPr lang="en-US" sz="800" dirty="0" smtClean="0">
                <a:solidFill>
                  <a:srgbClr val="000000"/>
                </a:solidFill>
                <a:latin typeface="Arial" pitchFamily="34" charset="0"/>
                <a:cs typeface="Arial" pitchFamily="34" charset="0"/>
              </a:rPr>
              <a:t> and central collection</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342900" y="2171701"/>
          <a:ext cx="2324191" cy="2971699"/>
        </p:xfrm>
        <a:graphic>
          <a:graphicData uri="http://schemas.openxmlformats.org/presentationml/2006/ole">
            <p:oleObj spid="_x0000_s523267" name="Chart" r:id="rId13" imgW="2324191" imgH="2971699" progId="MSGraph.Chart.8">
              <p:embed followColorScheme="full"/>
            </p:oleObj>
          </a:graphicData>
        </a:graphic>
      </p:graphicFrame>
      <p:sp>
        <p:nvSpPr>
          <p:cNvPr id="61" name="Text Placeholder 4"/>
          <p:cNvSpPr>
            <a:spLocks noGrp="1"/>
          </p:cNvSpPr>
          <p:nvPr>
            <p:custDataLst>
              <p:tags r:id="rId3"/>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59" name="Text Placeholder 3"/>
          <p:cNvSpPr>
            <a:spLocks noGrp="1"/>
          </p:cNvSpPr>
          <p:nvPr>
            <p:custDataLst>
              <p:tags r:id="rId4"/>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5" name="Text Placeholder 8"/>
          <p:cNvSpPr>
            <a:spLocks noGrp="1"/>
          </p:cNvSpPr>
          <p:nvPr>
            <p:custDataLst>
              <p:tags r:id="rId5"/>
            </p:custDataLst>
          </p:nvPr>
        </p:nvSpPr>
        <p:spPr bwMode="gray">
          <a:xfrm>
            <a:off x="2501900" y="4152900"/>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55859FA-9676-4838-BA1C-8BCA41A14441}" type="datetime'''L''''ow'''''''''' ''''''''''''''e''''''n''''''d'''">
              <a:rPr lang="en-US" sz="1000" b="0" smtClean="0"/>
              <a:pPr>
                <a:spcBef>
                  <a:spcPct val="0"/>
                </a:spcBef>
                <a:spcAft>
                  <a:spcPct val="0"/>
                </a:spcAft>
              </a:pPr>
              <a:t>Low end</a:t>
            </a:fld>
            <a:endParaRPr lang="en-US" sz="1000" b="0" dirty="0">
              <a:latin typeface="Arial"/>
              <a:sym typeface="Arial"/>
            </a:endParaRPr>
          </a:p>
        </p:txBody>
      </p:sp>
      <p:sp>
        <p:nvSpPr>
          <p:cNvPr id="64" name="Text Placeholder 7"/>
          <p:cNvSpPr>
            <a:spLocks noGrp="1"/>
          </p:cNvSpPr>
          <p:nvPr>
            <p:custDataLst>
              <p:tags r:id="rId6"/>
            </p:custDataLst>
          </p:nvPr>
        </p:nvSpPr>
        <p:spPr bwMode="gray">
          <a:xfrm>
            <a:off x="2501900" y="3043237"/>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F83590-5F4D-4FBE-81FD-E5AB3A832350}" type="datetime'''H''''''''''i''''''''''''''''gh ''''e''n''d'''''''">
              <a:rPr lang="en-US" sz="1000" b="0" smtClean="0"/>
              <a:pPr>
                <a:spcBef>
                  <a:spcPct val="0"/>
                </a:spcBef>
                <a:spcAft>
                  <a:spcPct val="0"/>
                </a:spcAft>
              </a:pPr>
              <a:t>High end</a:t>
            </a:fld>
            <a:endParaRPr lang="en-US" sz="1000" b="0" dirty="0">
              <a:latin typeface="Arial"/>
              <a:sym typeface="Arial"/>
            </a:endParaRPr>
          </a:p>
        </p:txBody>
      </p:sp>
      <p:sp>
        <p:nvSpPr>
          <p:cNvPr id="67" name="Text Placeholder 10"/>
          <p:cNvSpPr>
            <a:spLocks noGrp="1"/>
          </p:cNvSpPr>
          <p:nvPr>
            <p:custDataLst>
              <p:tags r:id="rId7"/>
            </p:custDataLst>
          </p:nvPr>
        </p:nvSpPr>
        <p:spPr bwMode="gray">
          <a:xfrm>
            <a:off x="1789112" y="5022850"/>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43" name="Text Placeholder 250"/>
          <p:cNvSpPr>
            <a:spLocks noGrp="1"/>
          </p:cNvSpPr>
          <p:nvPr>
            <p:custDataLst>
              <p:tags r:id="rId8"/>
            </p:custDataLst>
          </p:nvPr>
        </p:nvSpPr>
        <p:spPr bwMode="gray">
          <a:xfrm>
            <a:off x="1955800" y="2508250"/>
            <a:ext cx="365125"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9001CEC-2B0A-44AA-B146-34EE1AE2FB26}" type="datetime'1'''''''''''''''',''''''''''''0''''''''''''''8''2'">
              <a:rPr lang="en-US" sz="1000" b="0" smtClean="0">
                <a:latin typeface="Arial"/>
                <a:sym typeface="Arial"/>
              </a:rPr>
              <a:pPr algn="ctr">
                <a:spcBef>
                  <a:spcPct val="0"/>
                </a:spcBef>
                <a:spcAft>
                  <a:spcPct val="0"/>
                </a:spcAft>
              </a:pPr>
              <a:t>1,082</a:t>
            </a:fld>
            <a:endParaRPr lang="en-US" sz="1000" b="0">
              <a:latin typeface="Arial"/>
              <a:sym typeface="Arial"/>
            </a:endParaRPr>
          </a:p>
        </p:txBody>
      </p:sp>
      <p:sp>
        <p:nvSpPr>
          <p:cNvPr id="39" name="Text Placeholder 249"/>
          <p:cNvSpPr>
            <a:spLocks noGrp="1"/>
          </p:cNvSpPr>
          <p:nvPr>
            <p:custDataLst>
              <p:tags r:id="rId9"/>
            </p:custDataLst>
          </p:nvPr>
        </p:nvSpPr>
        <p:spPr bwMode="gray">
          <a:xfrm>
            <a:off x="1112837" y="2660650"/>
            <a:ext cx="365125"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F5F6445-33E7-4821-A035-7192D29AB38F}" type="datetime'''''''''1'''',''''''''0''''''''''''''''''10'''''">
              <a:rPr lang="en-US" sz="1000" b="0" smtClean="0">
                <a:latin typeface="Arial"/>
                <a:sym typeface="Arial"/>
              </a:rPr>
              <a:pPr algn="ctr">
                <a:spcBef>
                  <a:spcPct val="0"/>
                </a:spcBef>
                <a:spcAft>
                  <a:spcPct val="0"/>
                </a:spcAft>
              </a:pPr>
              <a:t>1,010</a:t>
            </a:fld>
            <a:endParaRPr lang="en-US" sz="1000" b="0">
              <a:latin typeface="Arial"/>
              <a:sym typeface="Arial"/>
            </a:endParaRPr>
          </a:p>
        </p:txBody>
      </p:sp>
      <p:sp>
        <p:nvSpPr>
          <p:cNvPr id="73" name="TextBox 72"/>
          <p:cNvSpPr txBox="1"/>
          <p:nvPr/>
        </p:nvSpPr>
        <p:spPr>
          <a:xfrm>
            <a:off x="809739" y="1974524"/>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r>
              <a:rPr lang="en-US" sz="1400" i="1" baseline="30000" dirty="0" smtClean="0">
                <a:latin typeface="Arial" pitchFamily="34" charset="0"/>
                <a:cs typeface="Arial" pitchFamily="34" charset="0"/>
              </a:rPr>
              <a:t>1</a:t>
            </a:r>
            <a:r>
              <a:rPr lang="en-US" sz="1400" i="1" dirty="0" smtClean="0">
                <a:latin typeface="Arial" pitchFamily="34" charset="0"/>
                <a:cs typeface="Arial" pitchFamily="34" charset="0"/>
              </a:rPr>
              <a:t> </a:t>
            </a:r>
          </a:p>
        </p:txBody>
      </p:sp>
      <p:sp>
        <p:nvSpPr>
          <p:cNvPr id="74" name="TextBox 73"/>
          <p:cNvSpPr txBox="1"/>
          <p:nvPr/>
        </p:nvSpPr>
        <p:spPr>
          <a:xfrm>
            <a:off x="1851025" y="5690358"/>
            <a:ext cx="6998007" cy="366424"/>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Ash or woodchips required to help raise pH (alkaline)</a:t>
            </a:r>
          </a:p>
        </p:txBody>
      </p:sp>
      <p:grpSp>
        <p:nvGrpSpPr>
          <p:cNvPr id="2" name="HarveyBall"/>
          <p:cNvGrpSpPr>
            <a:grpSpLocks/>
          </p:cNvGrpSpPr>
          <p:nvPr/>
        </p:nvGrpSpPr>
        <p:grpSpPr bwMode="auto">
          <a:xfrm>
            <a:off x="5102528" y="2761174"/>
            <a:ext cx="306439" cy="306387"/>
            <a:chOff x="1390" y="725"/>
            <a:chExt cx="193" cy="193"/>
          </a:xfrm>
        </p:grpSpPr>
        <p:sp>
          <p:nvSpPr>
            <p:cNvPr id="7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7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3" name="HarveyBall"/>
          <p:cNvGrpSpPr>
            <a:grpSpLocks/>
          </p:cNvGrpSpPr>
          <p:nvPr/>
        </p:nvGrpSpPr>
        <p:grpSpPr bwMode="auto">
          <a:xfrm>
            <a:off x="5102528" y="4624098"/>
            <a:ext cx="306439" cy="306387"/>
            <a:chOff x="1678" y="725"/>
            <a:chExt cx="193" cy="193"/>
          </a:xfrm>
        </p:grpSpPr>
        <p:sp>
          <p:nvSpPr>
            <p:cNvPr id="112"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13"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6" name="HarveyBall"/>
          <p:cNvGrpSpPr>
            <a:grpSpLocks/>
          </p:cNvGrpSpPr>
          <p:nvPr/>
        </p:nvGrpSpPr>
        <p:grpSpPr bwMode="auto">
          <a:xfrm>
            <a:off x="5102528" y="2176594"/>
            <a:ext cx="306439" cy="306387"/>
            <a:chOff x="1390" y="725"/>
            <a:chExt cx="193" cy="193"/>
          </a:xfrm>
        </p:grpSpPr>
        <p:sp>
          <p:nvSpPr>
            <p:cNvPr id="12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2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38" name="Oval 37"/>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2b</a:t>
            </a:r>
          </a:p>
        </p:txBody>
      </p:sp>
      <p:grpSp>
        <p:nvGrpSpPr>
          <p:cNvPr id="11" name="HarveyBall"/>
          <p:cNvGrpSpPr>
            <a:grpSpLocks/>
          </p:cNvGrpSpPr>
          <p:nvPr/>
        </p:nvGrpSpPr>
        <p:grpSpPr bwMode="auto">
          <a:xfrm>
            <a:off x="5102528" y="3454937"/>
            <a:ext cx="306439" cy="306387"/>
            <a:chOff x="1390" y="725"/>
            <a:chExt cx="193" cy="193"/>
          </a:xfrm>
        </p:grpSpPr>
        <p:sp>
          <p:nvSpPr>
            <p:cNvPr id="40"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1"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42" name="HarveyBall"/>
          <p:cNvSpPr>
            <a:spLocks noChangeArrowheads="1"/>
          </p:cNvSpPr>
          <p:nvPr/>
        </p:nvSpPr>
        <p:spPr bwMode="gray">
          <a:xfrm>
            <a:off x="5102212" y="5207617"/>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grpSp>
        <p:nvGrpSpPr>
          <p:cNvPr id="12" name="HarveyBall"/>
          <p:cNvGrpSpPr>
            <a:grpSpLocks/>
          </p:cNvGrpSpPr>
          <p:nvPr/>
        </p:nvGrpSpPr>
        <p:grpSpPr bwMode="auto">
          <a:xfrm>
            <a:off x="5102528" y="4039518"/>
            <a:ext cx="306439" cy="306387"/>
            <a:chOff x="1390" y="725"/>
            <a:chExt cx="193" cy="193"/>
          </a:xfrm>
        </p:grpSpPr>
        <p:sp>
          <p:nvSpPr>
            <p:cNvPr id="44"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5"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87" y="1588"/>
          <a:ext cx="1587" cy="1587"/>
        </p:xfrm>
        <a:graphic>
          <a:graphicData uri="http://schemas.openxmlformats.org/presentationml/2006/ole">
            <p:oleObj spid="_x0000_s524290"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Select examples: </a:t>
            </a:r>
            <a:r>
              <a:rPr lang="en-US" dirty="0" err="1" smtClean="0"/>
              <a:t>UDDTs</a:t>
            </a:r>
            <a:r>
              <a:rPr lang="en-US" dirty="0" smtClean="0"/>
              <a:t> to compost</a:t>
            </a:r>
            <a:endParaRPr lang="en-US" dirty="0"/>
          </a:p>
        </p:txBody>
      </p:sp>
      <p:sp>
        <p:nvSpPr>
          <p:cNvPr id="4" name="BCG_FootNote_Box"/>
          <p:cNvSpPr txBox="1">
            <a:spLocks noChangeArrowheads="1"/>
          </p:cNvSpPr>
          <p:nvPr/>
        </p:nvSpPr>
        <p:spPr bwMode="auto">
          <a:xfrm>
            <a:off x="231688"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High cost due to high material prices in Namibia; may be lower elsewhere</a:t>
            </a:r>
            <a:endParaRPr lang="en-US" sz="800" dirty="0">
              <a:solidFill>
                <a:srgbClr val="000000"/>
              </a:solidFill>
              <a:latin typeface="Arial" pitchFamily="34" charset="0"/>
              <a:cs typeface="Arial" pitchFamily="34" charset="0"/>
            </a:endParaRPr>
          </a:p>
        </p:txBody>
      </p:sp>
      <p:sp>
        <p:nvSpPr>
          <p:cNvPr id="17" name="Oval 16"/>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2b</a:t>
            </a:r>
          </a:p>
        </p:txBody>
      </p:sp>
      <p:sp>
        <p:nvSpPr>
          <p:cNvPr id="18" name="Rounded Rectangle 17"/>
          <p:cNvSpPr/>
          <p:nvPr/>
        </p:nvSpPr>
        <p:spPr>
          <a:xfrm>
            <a:off x="461669"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lvl="0" indent="-171450" algn="ctr" fontAlgn="base">
              <a:buClr>
                <a:srgbClr val="177B57"/>
              </a:buClr>
              <a:buSzPct val="100000"/>
              <a:defRPr/>
            </a:pPr>
            <a:r>
              <a:rPr lang="en-US" sz="1200" b="1" u="sng" dirty="0" smtClean="0">
                <a:solidFill>
                  <a:srgbClr val="000000"/>
                </a:solidFill>
              </a:rPr>
              <a:t>Locally constructed </a:t>
            </a:r>
            <a:r>
              <a:rPr lang="en-US" sz="1200" b="1" u="sng" dirty="0" err="1" smtClean="0">
                <a:solidFill>
                  <a:srgbClr val="000000"/>
                </a:solidFill>
              </a:rPr>
              <a:t>UDDT</a:t>
            </a:r>
            <a:endParaRPr lang="en-US" sz="1200" dirty="0" smtClean="0">
              <a:solidFill>
                <a:srgbClr val="000000"/>
              </a:solidFill>
            </a:endParaRPr>
          </a:p>
          <a:p>
            <a:pPr marL="171450" lvl="1" indent="-171450" fontAlgn="base">
              <a:spcBef>
                <a:spcPts val="600"/>
              </a:spcBef>
              <a:spcAft>
                <a:spcPts val="600"/>
              </a:spcAft>
              <a:buClr>
                <a:srgbClr val="177B57"/>
              </a:buClr>
              <a:buSzPct val="100000"/>
              <a:buFont typeface="Arial"/>
              <a:buChar char="•"/>
            </a:pPr>
            <a:r>
              <a:rPr lang="en-US" sz="1200" dirty="0" err="1" smtClean="0">
                <a:solidFill>
                  <a:srgbClr val="000000"/>
                </a:solidFill>
              </a:rPr>
              <a:t>UDDT</a:t>
            </a:r>
            <a:r>
              <a:rPr lang="en-US" sz="1200" dirty="0" smtClean="0">
                <a:solidFill>
                  <a:srgbClr val="000000"/>
                </a:solidFill>
              </a:rPr>
              <a:t> (raised or slightly below-ground) constructed  with superstructure, usually concrete</a:t>
            </a:r>
          </a:p>
          <a:p>
            <a:pPr marL="171450" lvl="1" indent="-171450" fontAlgn="base">
              <a:spcBef>
                <a:spcPts val="600"/>
              </a:spcBef>
              <a:spcAft>
                <a:spcPts val="600"/>
              </a:spcAft>
              <a:buClr>
                <a:srgbClr val="177B57"/>
              </a:buClr>
              <a:buSzPct val="100000"/>
              <a:buFont typeface="Arial"/>
              <a:buChar char="•"/>
            </a:pPr>
            <a:r>
              <a:rPr lang="en-US" sz="1200" dirty="0" smtClean="0">
                <a:solidFill>
                  <a:srgbClr val="000000"/>
                </a:solidFill>
              </a:rPr>
              <a:t>Interface has two separate holes for urine / feces; feces collected beneath, urine diverted to separate container or to ground away from latrine</a:t>
            </a:r>
          </a:p>
          <a:p>
            <a:pPr marL="171450" lvl="1" indent="-171450" fontAlgn="base">
              <a:spcBef>
                <a:spcPts val="600"/>
              </a:spcBef>
              <a:spcAft>
                <a:spcPts val="600"/>
              </a:spcAft>
              <a:buClr>
                <a:srgbClr val="177B57"/>
              </a:buClr>
              <a:buSzPct val="100000"/>
              <a:buFont typeface="Arial"/>
              <a:buChar char="•"/>
            </a:pPr>
            <a:r>
              <a:rPr lang="en-US" sz="1200" dirty="0" smtClean="0">
                <a:solidFill>
                  <a:srgbClr val="000000"/>
                </a:solidFill>
              </a:rPr>
              <a:t>Dried feces must be collected every ~6 mo; heat and alkaline environment kill pathogens</a:t>
            </a:r>
          </a:p>
          <a:p>
            <a:pPr marL="171450" lvl="1" indent="-171450" fontAlgn="base">
              <a:spcBef>
                <a:spcPts val="600"/>
              </a:spcBef>
              <a:spcAft>
                <a:spcPts val="600"/>
              </a:spcAft>
              <a:buClr>
                <a:srgbClr val="177B57"/>
              </a:buClr>
              <a:buSzPct val="100000"/>
              <a:buFont typeface="Arial"/>
              <a:buChar char="•"/>
            </a:pPr>
            <a:r>
              <a:rPr lang="en-US" sz="1200" dirty="0" smtClean="0">
                <a:solidFill>
                  <a:srgbClr val="000000"/>
                </a:solidFill>
              </a:rPr>
              <a:t>Many interface options exist: concrete cast in mold, plastic slab (e.g., Nag Magic), seated toilet (i.e. </a:t>
            </a:r>
            <a:r>
              <a:rPr lang="en-US" sz="1200" dirty="0" err="1" smtClean="0">
                <a:solidFill>
                  <a:srgbClr val="000000"/>
                </a:solidFill>
              </a:rPr>
              <a:t>Choopoa</a:t>
            </a:r>
            <a:r>
              <a:rPr lang="en-US" sz="1200" dirty="0" smtClean="0">
                <a:solidFill>
                  <a:srgbClr val="000000"/>
                </a:solidFill>
              </a:rPr>
              <a:t>)</a:t>
            </a:r>
          </a:p>
          <a:p>
            <a:pPr marL="171450" lvl="1" indent="-171450" fontAlgn="base">
              <a:spcBef>
                <a:spcPts val="600"/>
              </a:spcBef>
              <a:spcAft>
                <a:spcPts val="600"/>
              </a:spcAft>
              <a:buClr>
                <a:srgbClr val="177B57"/>
              </a:buClr>
              <a:buSzPct val="100000"/>
            </a:pPr>
            <a:endParaRPr lang="en-US" sz="1200" dirty="0" smtClean="0">
              <a:solidFill>
                <a:srgbClr val="000000"/>
              </a:solidFill>
            </a:endParaRPr>
          </a:p>
        </p:txBody>
      </p:sp>
      <p:sp>
        <p:nvSpPr>
          <p:cNvPr id="19" name="Rounded Rectangle 18"/>
          <p:cNvSpPr/>
          <p:nvPr/>
        </p:nvSpPr>
        <p:spPr>
          <a:xfrm>
            <a:off x="3407576"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spcBef>
                <a:spcPts val="600"/>
              </a:spcBef>
              <a:spcAft>
                <a:spcPts val="600"/>
              </a:spcAft>
              <a:buClr>
                <a:srgbClr val="177B57"/>
              </a:buClr>
              <a:buSzPct val="100000"/>
              <a:defRPr/>
            </a:pPr>
            <a:r>
              <a:rPr lang="en-US" sz="1200" b="1" u="sng" dirty="0" err="1" smtClean="0">
                <a:solidFill>
                  <a:srgbClr val="000000"/>
                </a:solidFill>
              </a:rPr>
              <a:t>Otji</a:t>
            </a:r>
            <a:r>
              <a:rPr lang="en-US" sz="1200" b="1" u="sng" dirty="0" smtClean="0">
                <a:solidFill>
                  <a:srgbClr val="000000"/>
                </a:solidFill>
              </a:rPr>
              <a:t> Toilet</a:t>
            </a:r>
          </a:p>
          <a:p>
            <a:pPr marL="171450" indent="-171450" fontAlgn="base">
              <a:spcBef>
                <a:spcPts val="600"/>
              </a:spcBef>
              <a:spcAft>
                <a:spcPts val="600"/>
              </a:spcAft>
              <a:buClr>
                <a:srgbClr val="177B57"/>
              </a:buClr>
              <a:buSzPct val="100000"/>
              <a:buFont typeface="Arial"/>
              <a:buChar char="•"/>
            </a:pPr>
            <a:r>
              <a:rPr lang="en-US" sz="1200" dirty="0" smtClean="0">
                <a:solidFill>
                  <a:srgbClr val="000000"/>
                </a:solidFill>
              </a:rPr>
              <a:t>Special </a:t>
            </a:r>
            <a:r>
              <a:rPr lang="en-US" sz="1200" dirty="0" err="1" smtClean="0">
                <a:solidFill>
                  <a:srgbClr val="000000"/>
                </a:solidFill>
              </a:rPr>
              <a:t>Otji</a:t>
            </a:r>
            <a:r>
              <a:rPr lang="en-US" sz="1200" dirty="0" smtClean="0">
                <a:solidFill>
                  <a:srgbClr val="000000"/>
                </a:solidFill>
              </a:rPr>
              <a:t> bowl separates urine &amp; feces through liquid adherence to walls; solids dried further </a:t>
            </a:r>
          </a:p>
          <a:p>
            <a:pPr marL="171450" indent="-171450" fontAlgn="base">
              <a:spcBef>
                <a:spcPts val="600"/>
              </a:spcBef>
              <a:spcAft>
                <a:spcPts val="600"/>
              </a:spcAft>
              <a:buClr>
                <a:srgbClr val="177B57"/>
              </a:buClr>
              <a:buSzPct val="100000"/>
              <a:buFont typeface="Arial"/>
              <a:buChar char="•"/>
            </a:pPr>
            <a:r>
              <a:rPr lang="en-US" sz="1200" dirty="0" smtClean="0">
                <a:solidFill>
                  <a:srgbClr val="000000"/>
                </a:solidFill>
              </a:rPr>
              <a:t>No special training needed to use (unlike traditional </a:t>
            </a:r>
            <a:r>
              <a:rPr lang="en-US" sz="1200" dirty="0" err="1" smtClean="0">
                <a:solidFill>
                  <a:srgbClr val="000000"/>
                </a:solidFill>
              </a:rPr>
              <a:t>UDDT</a:t>
            </a:r>
            <a:r>
              <a:rPr lang="en-US" sz="1200" dirty="0" smtClean="0">
                <a:solidFill>
                  <a:srgbClr val="000000"/>
                </a:solidFill>
              </a:rPr>
              <a:t>)</a:t>
            </a:r>
          </a:p>
          <a:p>
            <a:pPr marL="171450" indent="-171450" fontAlgn="base">
              <a:spcBef>
                <a:spcPts val="600"/>
              </a:spcBef>
              <a:spcAft>
                <a:spcPts val="600"/>
              </a:spcAft>
              <a:buClr>
                <a:srgbClr val="177B57"/>
              </a:buClr>
              <a:buSzPct val="100000"/>
              <a:buFont typeface="Arial"/>
              <a:buChar char="•"/>
            </a:pPr>
            <a:r>
              <a:rPr lang="en-US" sz="1200" dirty="0" smtClean="0">
                <a:solidFill>
                  <a:srgbClr val="000000"/>
                </a:solidFill>
              </a:rPr>
              <a:t>80% effective at diverting urine, enough to reduce smell</a:t>
            </a:r>
          </a:p>
          <a:p>
            <a:pPr marL="171450" indent="-171450" fontAlgn="base">
              <a:spcBef>
                <a:spcPts val="600"/>
              </a:spcBef>
              <a:spcAft>
                <a:spcPts val="600"/>
              </a:spcAft>
              <a:buClr>
                <a:srgbClr val="177B57"/>
              </a:buClr>
              <a:buSzPct val="100000"/>
              <a:buFont typeface="Arial"/>
              <a:buChar char="•"/>
            </a:pPr>
            <a:r>
              <a:rPr lang="en-US" sz="1200" dirty="0" smtClean="0">
                <a:solidFill>
                  <a:srgbClr val="000000"/>
                </a:solidFill>
              </a:rPr>
              <a:t>Manually emptied &amp; transported to </a:t>
            </a:r>
            <a:r>
              <a:rPr lang="en-US" sz="1200" dirty="0" err="1" smtClean="0">
                <a:solidFill>
                  <a:srgbClr val="000000"/>
                </a:solidFill>
              </a:rPr>
              <a:t>WWTP</a:t>
            </a:r>
            <a:r>
              <a:rPr lang="en-US" sz="1200" dirty="0" smtClean="0">
                <a:solidFill>
                  <a:srgbClr val="000000"/>
                </a:solidFill>
              </a:rPr>
              <a:t> for further processing</a:t>
            </a:r>
          </a:p>
          <a:p>
            <a:pPr marL="171450" indent="-171450" fontAlgn="base">
              <a:spcBef>
                <a:spcPts val="600"/>
              </a:spcBef>
              <a:spcAft>
                <a:spcPts val="600"/>
              </a:spcAft>
              <a:buClr>
                <a:srgbClr val="177B57"/>
              </a:buClr>
              <a:buSzPct val="100000"/>
              <a:buFont typeface="Arial"/>
              <a:buChar char="•"/>
            </a:pPr>
            <a:r>
              <a:rPr lang="en-US" sz="1200" dirty="0" smtClean="0">
                <a:solidFill>
                  <a:srgbClr val="000000"/>
                </a:solidFill>
              </a:rPr>
              <a:t>Costs = 650 USD w/o installation; 12 USD/year</a:t>
            </a:r>
            <a:r>
              <a:rPr lang="en-US" sz="1200" baseline="30000" dirty="0" smtClean="0">
                <a:solidFill>
                  <a:srgbClr val="000000"/>
                </a:solidFill>
              </a:rPr>
              <a:t>1</a:t>
            </a:r>
          </a:p>
          <a:p>
            <a:pPr marL="171450" indent="-171450" fontAlgn="base">
              <a:spcBef>
                <a:spcPts val="600"/>
              </a:spcBef>
              <a:spcAft>
                <a:spcPts val="600"/>
              </a:spcAft>
              <a:buClr>
                <a:srgbClr val="177B57"/>
              </a:buClr>
              <a:buSzPct val="100000"/>
              <a:buFont typeface="Arial"/>
              <a:buChar char="•"/>
            </a:pPr>
            <a:r>
              <a:rPr lang="en-US" sz="1200" dirty="0" smtClean="0">
                <a:solidFill>
                  <a:srgbClr val="000000"/>
                </a:solidFill>
              </a:rPr>
              <a:t>Design does not prevent trash; trash will ruin compost</a:t>
            </a: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a:p>
            <a:pPr marL="171450" indent="-171450" fontAlgn="base">
              <a:buClr>
                <a:srgbClr val="177B57"/>
              </a:buClr>
              <a:buSzPct val="100000"/>
              <a:buFont typeface="Arial"/>
              <a:buChar char="•"/>
              <a:defRPr/>
            </a:pPr>
            <a:endParaRPr lang="en-US" sz="1200" dirty="0" smtClean="0">
              <a:solidFill>
                <a:srgbClr val="000000"/>
              </a:solidFill>
              <a:latin typeface="Arial"/>
            </a:endParaRPr>
          </a:p>
        </p:txBody>
      </p:sp>
      <p:sp>
        <p:nvSpPr>
          <p:cNvPr id="20" name="Rounded Rectangle 19"/>
          <p:cNvSpPr/>
          <p:nvPr/>
        </p:nvSpPr>
        <p:spPr>
          <a:xfrm>
            <a:off x="6439910"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err="1" smtClean="0">
                <a:solidFill>
                  <a:srgbClr val="000000"/>
                </a:solidFill>
                <a:latin typeface="Arial"/>
              </a:rPr>
              <a:t>Sanergy</a:t>
            </a:r>
            <a:r>
              <a:rPr lang="en-US" sz="1200" b="1" u="sng" dirty="0" smtClean="0">
                <a:solidFill>
                  <a:srgbClr val="000000"/>
                </a:solidFill>
                <a:latin typeface="Arial"/>
              </a:rPr>
              <a:t> Collection</a:t>
            </a:r>
          </a:p>
          <a:p>
            <a:pPr marL="171450" indent="-171450" fontAlgn="base">
              <a:buClr>
                <a:srgbClr val="177B57"/>
              </a:buClr>
              <a:buSzPct val="100000"/>
              <a:defRPr/>
            </a:pPr>
            <a:endParaRPr lang="en-US" sz="1200" dirty="0" smtClean="0">
              <a:solidFill>
                <a:srgbClr val="000000"/>
              </a:solidFill>
              <a:latin typeface="Arial"/>
            </a:endParaRP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Franchisees operate public </a:t>
            </a:r>
            <a:r>
              <a:rPr lang="en-US" sz="1200" dirty="0" err="1" smtClean="0">
                <a:solidFill>
                  <a:srgbClr val="000000"/>
                </a:solidFill>
              </a:rPr>
              <a:t>UDDT</a:t>
            </a:r>
            <a:r>
              <a:rPr lang="en-US" sz="1200" dirty="0" smtClean="0">
                <a:solidFill>
                  <a:srgbClr val="000000"/>
                </a:solidFill>
              </a:rPr>
              <a:t> toilets, prefabricated by </a:t>
            </a:r>
            <a:r>
              <a:rPr lang="en-US" sz="1200" dirty="0" err="1" smtClean="0">
                <a:solidFill>
                  <a:srgbClr val="000000"/>
                </a:solidFill>
              </a:rPr>
              <a:t>Sanergy</a:t>
            </a:r>
            <a:r>
              <a:rPr lang="en-US" sz="1200" dirty="0" smtClean="0">
                <a:solidFill>
                  <a:srgbClr val="000000"/>
                </a:solidFill>
              </a:rPr>
              <a:t>; charge $0.05/use</a:t>
            </a: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Franchisee pays $500 for toilet, $100/year for service</a:t>
            </a:r>
          </a:p>
          <a:p>
            <a:pPr marL="171450" lvl="1" indent="-171450" fontAlgn="base">
              <a:spcBef>
                <a:spcPts val="600"/>
              </a:spcBef>
              <a:spcAft>
                <a:spcPts val="600"/>
              </a:spcAft>
              <a:buClr>
                <a:srgbClr val="177B57"/>
              </a:buClr>
              <a:buSzPct val="100000"/>
              <a:buFont typeface="Arial"/>
              <a:buChar char="•"/>
              <a:defRPr/>
            </a:pPr>
            <a:r>
              <a:rPr lang="en-US" sz="1200" dirty="0" err="1" smtClean="0">
                <a:solidFill>
                  <a:srgbClr val="000000"/>
                </a:solidFill>
              </a:rPr>
              <a:t>Sanergy</a:t>
            </a:r>
            <a:r>
              <a:rPr lang="en-US" sz="1200" dirty="0" smtClean="0">
                <a:solidFill>
                  <a:srgbClr val="000000"/>
                </a:solidFill>
              </a:rPr>
              <a:t> collects waste daily and transports to central treatment</a:t>
            </a: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Central processing: sawdust &amp; </a:t>
            </a:r>
            <a:r>
              <a:rPr lang="en-US" sz="1200" dirty="0" err="1" smtClean="0">
                <a:solidFill>
                  <a:srgbClr val="000000"/>
                </a:solidFill>
              </a:rPr>
              <a:t>EMOs</a:t>
            </a:r>
            <a:r>
              <a:rPr lang="en-US" sz="1200" dirty="0" smtClean="0">
                <a:solidFill>
                  <a:srgbClr val="000000"/>
                </a:solidFill>
              </a:rPr>
              <a:t> added to produce fertilizer, which is sold to farmers</a:t>
            </a: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p:txBody>
      </p:sp>
      <p:pic>
        <p:nvPicPr>
          <p:cNvPr id="10" name="Picture 7" descr="http://www.beyondcapitalfund.org/wp-content/uploads/2013/08/Logo_Sanergy_MIT.JPG.jpeg"/>
          <p:cNvPicPr>
            <a:picLocks noChangeAspect="1" noChangeArrowheads="1"/>
          </p:cNvPicPr>
          <p:nvPr/>
        </p:nvPicPr>
        <p:blipFill>
          <a:blip r:embed="rId4" cstate="print"/>
          <a:srcRect/>
          <a:stretch>
            <a:fillRect/>
          </a:stretch>
        </p:blipFill>
        <p:spPr bwMode="auto">
          <a:xfrm>
            <a:off x="6885453" y="1679532"/>
            <a:ext cx="1750136" cy="443446"/>
          </a:xfrm>
          <a:prstGeom prst="rect">
            <a:avLst/>
          </a:prstGeom>
          <a:noFill/>
        </p:spPr>
      </p:pic>
      <p:sp>
        <p:nvSpPr>
          <p:cNvPr id="11" name="Rectangle 10"/>
          <p:cNvSpPr/>
          <p:nvPr/>
        </p:nvSpPr>
        <p:spPr>
          <a:xfrm>
            <a:off x="743866" y="1561968"/>
            <a:ext cx="2162086" cy="564022"/>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Not branded</a:t>
            </a:r>
          </a:p>
        </p:txBody>
      </p:sp>
      <p:pic>
        <p:nvPicPr>
          <p:cNvPr id="15" name="Picture 10" descr="http://www.susana.org/_resources/images/720/2-916-1291389245.pn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4218317" y="1277213"/>
            <a:ext cx="1165533" cy="1207159"/>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25314" name="think-cell Slide" r:id="rId12"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err="1" smtClean="0"/>
              <a:t>UDDTs</a:t>
            </a:r>
            <a:r>
              <a:rPr lang="en-US" dirty="0" smtClean="0"/>
              <a:t> to briquettes</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560699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 &amp; Non-Financial Benefits</a:t>
            </a:r>
          </a:p>
        </p:txBody>
      </p:sp>
      <p:sp>
        <p:nvSpPr>
          <p:cNvPr id="7" name="Rounded Rectangle 6"/>
          <p:cNvSpPr/>
          <p:nvPr/>
        </p:nvSpPr>
        <p:spPr>
          <a:xfrm>
            <a:off x="457200" y="5802594"/>
            <a:ext cx="8700447" cy="509717"/>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839182"/>
            <a:ext cx="1194618" cy="439775"/>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029327"/>
          <a:ext cx="5608320" cy="3627120"/>
        </p:xfrm>
        <a:graphic>
          <a:graphicData uri="http://schemas.openxmlformats.org/drawingml/2006/table">
            <a:tbl>
              <a:tblPr firstRow="1" bandRow="1">
                <a:tableStyleId>{5C22544A-7EE6-4342-B048-85BDC9FD1C3A}</a:tableStyleId>
              </a:tblPr>
              <a:tblGrid>
                <a:gridCol w="1219200"/>
                <a:gridCol w="914400"/>
                <a:gridCol w="3474720"/>
              </a:tblGrid>
              <a:tr h="548640">
                <a:tc>
                  <a:txBody>
                    <a:bodyPr/>
                    <a:lstStyle/>
                    <a:p>
                      <a:pPr algn="ctr"/>
                      <a:r>
                        <a:rPr lang="en-US" sz="1100" b="1" dirty="0" smtClean="0">
                          <a:solidFill>
                            <a:schemeClr val="tx1"/>
                          </a:solidFill>
                        </a:rPr>
                        <a:t>Improved usage &amp; user experience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User training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req'd</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to use properly (diff from drop-pit latrines)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Smell removal makes experience more pleasant</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Some interfaces block trash disposal</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Flexible location of toilet because of small size</a:t>
                      </a: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65760">
                <a:tc>
                  <a:txBody>
                    <a:bodyPr/>
                    <a:lstStyle/>
                    <a:p>
                      <a:pPr algn="ctr"/>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Briquettes burn with less smoke than wood</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PPE</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and training for collection required</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Dependable employment required to collect waste, run processing center, distribute briquettes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Construction requires some skilled labor</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Time from firewood collection freed for other productive tasks (primarily women, children)</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65760">
                <a:tc>
                  <a:txBody>
                    <a:bodyPr/>
                    <a:lstStyle/>
                    <a:p>
                      <a:pPr algn="ctr"/>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Reduces deforestation</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Burns cleanly, with fewer greenhouse gases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Both toilet and treatment center can usually be constructed on-site with simple materials (concrete, barrels, etc.)</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all treatment done on-site</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Reduced dependency on external fuel sources</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Host community could participate in model</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However, hosts may resent extra energy source if they profit from selling firewood or other fuel</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Based on </a:t>
            </a:r>
            <a:r>
              <a:rPr lang="en-US" sz="800" dirty="0" err="1" smtClean="0">
                <a:solidFill>
                  <a:srgbClr val="000000"/>
                </a:solidFill>
                <a:latin typeface="Arial" pitchFamily="34" charset="0"/>
                <a:cs typeface="Arial" pitchFamily="34" charset="0"/>
              </a:rPr>
              <a:t>Sanivation</a:t>
            </a:r>
            <a:r>
              <a:rPr lang="en-US" sz="800" dirty="0" smtClean="0">
                <a:solidFill>
                  <a:srgbClr val="000000"/>
                </a:solidFill>
                <a:latin typeface="Arial" pitchFamily="34" charset="0"/>
                <a:cs typeface="Arial" pitchFamily="34" charset="0"/>
              </a:rPr>
              <a:t> central collection model</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342900" y="2171701"/>
          <a:ext cx="2324191" cy="2971699"/>
        </p:xfrm>
        <a:graphic>
          <a:graphicData uri="http://schemas.openxmlformats.org/presentationml/2006/ole">
            <p:oleObj spid="_x0000_s525315" name="Chart" r:id="rId13" imgW="2324191" imgH="2971699" progId="MSGraph.Chart.8">
              <p:embed followColorScheme="full"/>
            </p:oleObj>
          </a:graphicData>
        </a:graphic>
      </p:graphicFrame>
      <p:sp>
        <p:nvSpPr>
          <p:cNvPr id="44" name="Text Placeholder 252"/>
          <p:cNvSpPr>
            <a:spLocks noGrp="1"/>
          </p:cNvSpPr>
          <p:nvPr>
            <p:custDataLst>
              <p:tags r:id="rId3"/>
            </p:custDataLst>
          </p:nvPr>
        </p:nvSpPr>
        <p:spPr bwMode="gray">
          <a:xfrm>
            <a:off x="2008187" y="2317750"/>
            <a:ext cx="260350"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7B28869-57B0-4961-96DB-87A47D595B8B}" type="datetime'''''98''''''''''''''2'''''''''''''''''''''''''''''''''''''">
              <a:rPr lang="en-US" sz="1000" b="0" smtClean="0">
                <a:latin typeface="Arial"/>
                <a:sym typeface="Arial"/>
              </a:rPr>
              <a:pPr algn="ctr">
                <a:spcBef>
                  <a:spcPct val="0"/>
                </a:spcBef>
                <a:spcAft>
                  <a:spcPct val="0"/>
                </a:spcAft>
              </a:pPr>
              <a:t>982</a:t>
            </a:fld>
            <a:endParaRPr lang="en-US" sz="1000" b="0">
              <a:latin typeface="Arial"/>
              <a:sym typeface="Arial"/>
            </a:endParaRPr>
          </a:p>
        </p:txBody>
      </p:sp>
      <p:sp>
        <p:nvSpPr>
          <p:cNvPr id="41" name="Text Placeholder 251"/>
          <p:cNvSpPr>
            <a:spLocks noGrp="1"/>
          </p:cNvSpPr>
          <p:nvPr>
            <p:custDataLst>
              <p:tags r:id="rId4"/>
            </p:custDataLst>
          </p:nvPr>
        </p:nvSpPr>
        <p:spPr bwMode="gray">
          <a:xfrm>
            <a:off x="1200150" y="4776787"/>
            <a:ext cx="190500" cy="152400"/>
          </a:xfrm>
          <a:prstGeom prst="rect">
            <a:avLst/>
          </a:prstGeom>
          <a:solidFill>
            <a:schemeClr val="hlink"/>
          </a:solidFill>
          <a:effec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BB34623-EE27-4A15-BA3F-567709281CA2}" type="datetime'''41'''''''''''''''''''''''''''''''''''''''''''''''''''">
              <a:rPr lang="en-US" sz="1000" b="0" smtClean="0">
                <a:latin typeface="Arial"/>
                <a:sym typeface="Arial"/>
              </a:rPr>
              <a:pPr algn="ctr">
                <a:spcBef>
                  <a:spcPct val="0"/>
                </a:spcBef>
                <a:spcAft>
                  <a:spcPct val="0"/>
                </a:spcAft>
              </a:pPr>
              <a:t>41</a:t>
            </a:fld>
            <a:endParaRPr lang="en-US" sz="1000" b="0">
              <a:latin typeface="Arial"/>
              <a:sym typeface="Arial"/>
            </a:endParaRPr>
          </a:p>
        </p:txBody>
      </p:sp>
      <p:sp>
        <p:nvSpPr>
          <p:cNvPr id="59" name="Text Placeholder 3"/>
          <p:cNvSpPr>
            <a:spLocks noGrp="1"/>
          </p:cNvSpPr>
          <p:nvPr>
            <p:custDataLst>
              <p:tags r:id="rId5"/>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5" name="Text Placeholder 8"/>
          <p:cNvSpPr>
            <a:spLocks noGrp="1"/>
          </p:cNvSpPr>
          <p:nvPr>
            <p:custDataLst>
              <p:tags r:id="rId6"/>
            </p:custDataLst>
          </p:nvPr>
        </p:nvSpPr>
        <p:spPr bwMode="gray">
          <a:xfrm>
            <a:off x="2501900" y="4448175"/>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55859FA-9676-4838-BA1C-8BCA41A14441}" type="datetime'''L''''ow'''''''''' ''''''''''''''e''''''n''''''d'''">
              <a:rPr lang="en-US" sz="1000" b="0" smtClean="0"/>
              <a:pPr>
                <a:spcBef>
                  <a:spcPct val="0"/>
                </a:spcBef>
                <a:spcAft>
                  <a:spcPct val="0"/>
                </a:spcAft>
              </a:pPr>
              <a:t>Low end</a:t>
            </a:fld>
            <a:endParaRPr lang="en-US" sz="1000" b="0" dirty="0">
              <a:latin typeface="Arial"/>
              <a:sym typeface="Arial"/>
            </a:endParaRPr>
          </a:p>
        </p:txBody>
      </p:sp>
      <p:sp>
        <p:nvSpPr>
          <p:cNvPr id="64" name="Text Placeholder 7"/>
          <p:cNvSpPr>
            <a:spLocks noGrp="1"/>
          </p:cNvSpPr>
          <p:nvPr>
            <p:custDataLst>
              <p:tags r:id="rId7"/>
            </p:custDataLst>
          </p:nvPr>
        </p:nvSpPr>
        <p:spPr bwMode="gray">
          <a:xfrm>
            <a:off x="2501900" y="3243262"/>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F83590-5F4D-4FBE-81FD-E5AB3A832350}" type="datetime'''H''''''''''i''''''''''''''''gh ''''e''n''d'''''''">
              <a:rPr lang="en-US" sz="1000" b="0" smtClean="0"/>
              <a:pPr>
                <a:spcBef>
                  <a:spcPct val="0"/>
                </a:spcBef>
                <a:spcAft>
                  <a:spcPct val="0"/>
                </a:spcAft>
              </a:pPr>
              <a:t>High end</a:t>
            </a:fld>
            <a:endParaRPr lang="en-US" sz="1000" b="0" dirty="0">
              <a:latin typeface="Arial"/>
              <a:sym typeface="Arial"/>
            </a:endParaRPr>
          </a:p>
        </p:txBody>
      </p:sp>
      <p:sp>
        <p:nvSpPr>
          <p:cNvPr id="67" name="Text Placeholder 10"/>
          <p:cNvSpPr>
            <a:spLocks noGrp="1"/>
          </p:cNvSpPr>
          <p:nvPr>
            <p:custDataLst>
              <p:tags r:id="rId8"/>
            </p:custDataLst>
          </p:nvPr>
        </p:nvSpPr>
        <p:spPr bwMode="gray">
          <a:xfrm>
            <a:off x="1789112" y="5046662"/>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61" name="Text Placeholder 4"/>
          <p:cNvSpPr>
            <a:spLocks noGrp="1"/>
          </p:cNvSpPr>
          <p:nvPr>
            <p:custDataLst>
              <p:tags r:id="rId9"/>
            </p:custDataLst>
          </p:nvPr>
        </p:nvSpPr>
        <p:spPr bwMode="gray">
          <a:xfrm>
            <a:off x="860425" y="5046662"/>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73" name="TextBox 72"/>
          <p:cNvSpPr txBox="1"/>
          <p:nvPr/>
        </p:nvSpPr>
        <p:spPr>
          <a:xfrm>
            <a:off x="809739" y="1974524"/>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r>
              <a:rPr lang="en-US" sz="1400" i="1" baseline="30000" dirty="0" smtClean="0">
                <a:latin typeface="Arial" pitchFamily="34" charset="0"/>
                <a:cs typeface="Arial" pitchFamily="34" charset="0"/>
              </a:rPr>
              <a:t>1</a:t>
            </a:r>
            <a:r>
              <a:rPr lang="en-US" sz="1400" i="1" dirty="0" smtClean="0">
                <a:latin typeface="Arial" pitchFamily="34" charset="0"/>
                <a:cs typeface="Arial" pitchFamily="34" charset="0"/>
              </a:rPr>
              <a:t> </a:t>
            </a:r>
          </a:p>
        </p:txBody>
      </p:sp>
      <p:sp>
        <p:nvSpPr>
          <p:cNvPr id="74" name="TextBox 73"/>
          <p:cNvSpPr txBox="1"/>
          <p:nvPr/>
        </p:nvSpPr>
        <p:spPr>
          <a:xfrm>
            <a:off x="1851025" y="5818548"/>
            <a:ext cx="6998007" cy="366424"/>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Requires sun, heat &amp; extra charcoal dust/ash</a:t>
            </a:r>
          </a:p>
        </p:txBody>
      </p:sp>
      <p:grpSp>
        <p:nvGrpSpPr>
          <p:cNvPr id="2" name="HarveyBall"/>
          <p:cNvGrpSpPr>
            <a:grpSpLocks/>
          </p:cNvGrpSpPr>
          <p:nvPr/>
        </p:nvGrpSpPr>
        <p:grpSpPr bwMode="auto">
          <a:xfrm>
            <a:off x="5087585" y="2881679"/>
            <a:ext cx="306439" cy="306387"/>
            <a:chOff x="1678" y="725"/>
            <a:chExt cx="193" cy="193"/>
          </a:xfrm>
        </p:grpSpPr>
        <p:sp>
          <p:nvSpPr>
            <p:cNvPr id="77"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78"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110" name="HarveyBall"/>
          <p:cNvSpPr>
            <a:spLocks noChangeArrowheads="1"/>
          </p:cNvSpPr>
          <p:nvPr/>
        </p:nvSpPr>
        <p:spPr bwMode="gray">
          <a:xfrm>
            <a:off x="5087585" y="4104093"/>
            <a:ext cx="306438" cy="306387"/>
          </a:xfrm>
          <a:prstGeom prst="ellipse">
            <a:avLst/>
          </a:prstGeom>
          <a:solidFill>
            <a:srgbClr val="4D4D4D"/>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grpSp>
        <p:nvGrpSpPr>
          <p:cNvPr id="3" name="HarveyBall"/>
          <p:cNvGrpSpPr>
            <a:grpSpLocks/>
          </p:cNvGrpSpPr>
          <p:nvPr/>
        </p:nvGrpSpPr>
        <p:grpSpPr bwMode="auto">
          <a:xfrm>
            <a:off x="5087585" y="4633412"/>
            <a:ext cx="306439" cy="306387"/>
            <a:chOff x="1678" y="725"/>
            <a:chExt cx="193" cy="193"/>
          </a:xfrm>
        </p:grpSpPr>
        <p:sp>
          <p:nvSpPr>
            <p:cNvPr id="112"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13"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6" name="HarveyBall"/>
          <p:cNvGrpSpPr>
            <a:grpSpLocks/>
          </p:cNvGrpSpPr>
          <p:nvPr/>
        </p:nvGrpSpPr>
        <p:grpSpPr bwMode="auto">
          <a:xfrm>
            <a:off x="5087585" y="2297768"/>
            <a:ext cx="306439" cy="306387"/>
            <a:chOff x="1390" y="725"/>
            <a:chExt cx="193" cy="193"/>
          </a:xfrm>
        </p:grpSpPr>
        <p:sp>
          <p:nvSpPr>
            <p:cNvPr id="12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2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38" name="Oval 37"/>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2c</a:t>
            </a:r>
          </a:p>
        </p:txBody>
      </p:sp>
      <p:grpSp>
        <p:nvGrpSpPr>
          <p:cNvPr id="11" name="HarveyBall"/>
          <p:cNvGrpSpPr>
            <a:grpSpLocks/>
          </p:cNvGrpSpPr>
          <p:nvPr/>
        </p:nvGrpSpPr>
        <p:grpSpPr bwMode="auto">
          <a:xfrm>
            <a:off x="5087585" y="3465590"/>
            <a:ext cx="306439" cy="306387"/>
            <a:chOff x="1678" y="725"/>
            <a:chExt cx="193" cy="193"/>
          </a:xfrm>
        </p:grpSpPr>
        <p:sp>
          <p:nvSpPr>
            <p:cNvPr id="39"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0"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087585" y="5217325"/>
            <a:ext cx="306439" cy="306387"/>
            <a:chOff x="1102" y="725"/>
            <a:chExt cx="193" cy="193"/>
          </a:xfrm>
        </p:grpSpPr>
        <p:sp>
          <p:nvSpPr>
            <p:cNvPr id="42"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3"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26338" name="think-cell Slide" r:id="rId10"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Double vault compost pits</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560699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 &amp; Non-Financial Benefits</a:t>
            </a:r>
          </a:p>
        </p:txBody>
      </p:sp>
      <p:sp>
        <p:nvSpPr>
          <p:cNvPr id="7" name="Rounded Rectangle 6"/>
          <p:cNvSpPr/>
          <p:nvPr/>
        </p:nvSpPr>
        <p:spPr>
          <a:xfrm>
            <a:off x="457200" y="5663820"/>
            <a:ext cx="8700447" cy="648491"/>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93812"/>
            <a:ext cx="1194618" cy="559507"/>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029327"/>
          <a:ext cx="5608320" cy="3154680"/>
        </p:xfrm>
        <a:graphic>
          <a:graphicData uri="http://schemas.openxmlformats.org/drawingml/2006/table">
            <a:tbl>
              <a:tblPr firstRow="1" bandRow="1">
                <a:tableStyleId>{5C22544A-7EE6-4342-B048-85BDC9FD1C3A}</a:tableStyleId>
              </a:tblPr>
              <a:tblGrid>
                <a:gridCol w="1219200"/>
                <a:gridCol w="914400"/>
                <a:gridCol w="3474720"/>
              </a:tblGrid>
              <a:tr h="548640">
                <a:tc>
                  <a:txBody>
                    <a:bodyPr/>
                    <a:lstStyle/>
                    <a:p>
                      <a:pPr algn="ctr"/>
                      <a:r>
                        <a:rPr lang="en-US" sz="1100" b="1" dirty="0" smtClean="0">
                          <a:solidFill>
                            <a:schemeClr val="tx1"/>
                          </a:solidFill>
                        </a:rPr>
                        <a:t>Improved usage &amp; user experience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Same behavior and usage as pit latrines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Better coverage may be achieved because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HHs</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do not have to re-build latrines</a:t>
                      </a: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65760">
                <a:tc>
                  <a:txBody>
                    <a:bodyPr/>
                    <a:lstStyle/>
                    <a:p>
                      <a:pPr algn="ctr"/>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Minimum retention period must be achieved to ensure pit re-use is safe</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Minimal additional construction or operation needed beyond pit latrines</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57200">
                <a:tc>
                  <a:txBody>
                    <a:bodyPr/>
                    <a:lstStyle/>
                    <a:p>
                      <a:pPr algn="ctr"/>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Uses less land than pit latrines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All treatment done on-site</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No or few additional materials needed beyond that for pit latrines</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N/A</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See detail slide for specific effects</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342900" y="2171701"/>
          <a:ext cx="2324191" cy="2971699"/>
        </p:xfrm>
        <a:graphic>
          <a:graphicData uri="http://schemas.openxmlformats.org/presentationml/2006/ole">
            <p:oleObj spid="_x0000_s526339" name="Chart" r:id="rId11" imgW="2324191" imgH="2971699" progId="MSGraph.Chart.8">
              <p:embed followColorScheme="full"/>
            </p:oleObj>
          </a:graphicData>
        </a:graphic>
      </p:graphicFrame>
      <p:sp>
        <p:nvSpPr>
          <p:cNvPr id="59" name="Text Placeholder 3"/>
          <p:cNvSpPr>
            <a:spLocks noGrp="1"/>
          </p:cNvSpPr>
          <p:nvPr>
            <p:custDataLst>
              <p:tags r:id="rId3"/>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4" name="Text Placeholder 7"/>
          <p:cNvSpPr>
            <a:spLocks noGrp="1"/>
          </p:cNvSpPr>
          <p:nvPr>
            <p:custDataLst>
              <p:tags r:id="rId4"/>
            </p:custDataLst>
          </p:nvPr>
        </p:nvSpPr>
        <p:spPr bwMode="gray">
          <a:xfrm>
            <a:off x="2501900" y="2738437"/>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F83590-5F4D-4FBE-81FD-E5AB3A832350}" type="datetime'''H''''''''''i''''''''''''''''gh ''''e''n''d'''''''">
              <a:rPr lang="en-US" sz="1000" b="0" smtClean="0"/>
              <a:pPr>
                <a:spcBef>
                  <a:spcPct val="0"/>
                </a:spcBef>
                <a:spcAft>
                  <a:spcPct val="0"/>
                </a:spcAft>
              </a:pPr>
              <a:t>High end</a:t>
            </a:fld>
            <a:endParaRPr lang="en-US" sz="1000" b="0" dirty="0">
              <a:latin typeface="Arial"/>
              <a:sym typeface="Arial"/>
            </a:endParaRPr>
          </a:p>
        </p:txBody>
      </p:sp>
      <p:sp>
        <p:nvSpPr>
          <p:cNvPr id="65" name="Text Placeholder 8"/>
          <p:cNvSpPr>
            <a:spLocks noGrp="1"/>
          </p:cNvSpPr>
          <p:nvPr>
            <p:custDataLst>
              <p:tags r:id="rId5"/>
            </p:custDataLst>
          </p:nvPr>
        </p:nvSpPr>
        <p:spPr bwMode="gray">
          <a:xfrm>
            <a:off x="2501900" y="3967162"/>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55859FA-9676-4838-BA1C-8BCA41A14441}" type="datetime'''L''''ow'''''''''' ''''''''''''''e''''''n''''''d'''">
              <a:rPr lang="en-US" sz="1000" b="0" smtClean="0"/>
              <a:pPr>
                <a:spcBef>
                  <a:spcPct val="0"/>
                </a:spcBef>
                <a:spcAft>
                  <a:spcPct val="0"/>
                </a:spcAft>
              </a:pPr>
              <a:t>Low end</a:t>
            </a:fld>
            <a:endParaRPr lang="en-US" sz="1000" b="0" dirty="0">
              <a:latin typeface="Arial"/>
              <a:sym typeface="Arial"/>
            </a:endParaRPr>
          </a:p>
        </p:txBody>
      </p:sp>
      <p:sp>
        <p:nvSpPr>
          <p:cNvPr id="67" name="Text Placeholder 10"/>
          <p:cNvSpPr>
            <a:spLocks noGrp="1"/>
          </p:cNvSpPr>
          <p:nvPr>
            <p:custDataLst>
              <p:tags r:id="rId6"/>
            </p:custDataLst>
          </p:nvPr>
        </p:nvSpPr>
        <p:spPr bwMode="gray">
          <a:xfrm>
            <a:off x="1789112" y="5022850"/>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61" name="Text Placeholder 4"/>
          <p:cNvSpPr>
            <a:spLocks noGrp="1"/>
          </p:cNvSpPr>
          <p:nvPr>
            <p:custDataLst>
              <p:tags r:id="rId7"/>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73" name="TextBox 72"/>
          <p:cNvSpPr txBox="1"/>
          <p:nvPr/>
        </p:nvSpPr>
        <p:spPr>
          <a:xfrm>
            <a:off x="809739" y="1974524"/>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p>
        </p:txBody>
      </p:sp>
      <p:sp>
        <p:nvSpPr>
          <p:cNvPr id="74" name="TextBox 73"/>
          <p:cNvSpPr txBox="1"/>
          <p:nvPr/>
        </p:nvSpPr>
        <p:spPr>
          <a:xfrm>
            <a:off x="1851025" y="5690358"/>
            <a:ext cx="6998007" cy="581867"/>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Twice as much land needed (vs. single pit latrines), but does not have to be re-built</a:t>
            </a:r>
          </a:p>
          <a:p>
            <a:pPr marL="288925" lvl="1" indent="-174625">
              <a:buClr>
                <a:srgbClr val="177B57"/>
              </a:buClr>
              <a:buSzPct val="100000"/>
              <a:buFont typeface="Arial"/>
              <a:buChar char="•"/>
            </a:pPr>
            <a:endParaRPr lang="en-US" sz="1400" dirty="0" smtClean="0">
              <a:solidFill>
                <a:srgbClr val="000000"/>
              </a:solidFill>
              <a:latin typeface="Arial"/>
              <a:cs typeface="Arial" pitchFamily="34" charset="0"/>
            </a:endParaRPr>
          </a:p>
        </p:txBody>
      </p:sp>
      <p:grpSp>
        <p:nvGrpSpPr>
          <p:cNvPr id="2" name="HarveyBall"/>
          <p:cNvGrpSpPr>
            <a:grpSpLocks/>
          </p:cNvGrpSpPr>
          <p:nvPr/>
        </p:nvGrpSpPr>
        <p:grpSpPr bwMode="auto">
          <a:xfrm>
            <a:off x="5089212" y="2161288"/>
            <a:ext cx="306439" cy="306387"/>
            <a:chOff x="1390" y="725"/>
            <a:chExt cx="193" cy="193"/>
          </a:xfrm>
        </p:grpSpPr>
        <p:sp>
          <p:nvSpPr>
            <p:cNvPr id="12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2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38" name="Oval 37"/>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2d</a:t>
            </a:r>
          </a:p>
        </p:txBody>
      </p:sp>
      <p:grpSp>
        <p:nvGrpSpPr>
          <p:cNvPr id="3" name="HarveyBall"/>
          <p:cNvGrpSpPr>
            <a:grpSpLocks/>
          </p:cNvGrpSpPr>
          <p:nvPr/>
        </p:nvGrpSpPr>
        <p:grpSpPr bwMode="auto">
          <a:xfrm>
            <a:off x="5089212" y="3204462"/>
            <a:ext cx="306439" cy="306387"/>
            <a:chOff x="1102" y="725"/>
            <a:chExt cx="193" cy="193"/>
          </a:xfrm>
        </p:grpSpPr>
        <p:sp>
          <p:nvSpPr>
            <p:cNvPr id="41"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4"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sp>
        <p:nvSpPr>
          <p:cNvPr id="45" name="HarveyBall"/>
          <p:cNvSpPr>
            <a:spLocks noChangeArrowheads="1"/>
          </p:cNvSpPr>
          <p:nvPr/>
        </p:nvSpPr>
        <p:spPr bwMode="gray">
          <a:xfrm>
            <a:off x="5089212" y="4769223"/>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grpSp>
        <p:nvGrpSpPr>
          <p:cNvPr id="6" name="HarveyBall"/>
          <p:cNvGrpSpPr>
            <a:grpSpLocks/>
          </p:cNvGrpSpPr>
          <p:nvPr/>
        </p:nvGrpSpPr>
        <p:grpSpPr bwMode="auto">
          <a:xfrm>
            <a:off x="5089212" y="2682875"/>
            <a:ext cx="306439" cy="306387"/>
            <a:chOff x="1102" y="725"/>
            <a:chExt cx="193" cy="193"/>
          </a:xfrm>
        </p:grpSpPr>
        <p:sp>
          <p:nvSpPr>
            <p:cNvPr id="47"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8"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grpSp>
        <p:nvGrpSpPr>
          <p:cNvPr id="11" name="HarveyBall"/>
          <p:cNvGrpSpPr>
            <a:grpSpLocks/>
          </p:cNvGrpSpPr>
          <p:nvPr/>
        </p:nvGrpSpPr>
        <p:grpSpPr bwMode="auto">
          <a:xfrm>
            <a:off x="5089212" y="3726049"/>
            <a:ext cx="306439" cy="306387"/>
            <a:chOff x="1102" y="725"/>
            <a:chExt cx="193" cy="193"/>
          </a:xfrm>
        </p:grpSpPr>
        <p:sp>
          <p:nvSpPr>
            <p:cNvPr id="50"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51"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089212" y="4247636"/>
            <a:ext cx="306439" cy="306387"/>
            <a:chOff x="1102" y="725"/>
            <a:chExt cx="193" cy="193"/>
          </a:xfrm>
        </p:grpSpPr>
        <p:sp>
          <p:nvSpPr>
            <p:cNvPr id="53"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54"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27362" name="think-cell Slide" r:id="rId12"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Collect &amp; Combust (</a:t>
            </a:r>
            <a:r>
              <a:rPr lang="en-US" dirty="0" err="1" smtClean="0"/>
              <a:t>Janicki</a:t>
            </a:r>
            <a:r>
              <a:rPr lang="en-US" dirty="0" smtClean="0"/>
              <a:t> OP)</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560699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 &amp; Non-Financial Benefits</a:t>
            </a:r>
          </a:p>
        </p:txBody>
      </p:sp>
      <p:sp>
        <p:nvSpPr>
          <p:cNvPr id="7" name="Rounded Rectangle 6"/>
          <p:cNvSpPr/>
          <p:nvPr/>
        </p:nvSpPr>
        <p:spPr>
          <a:xfrm>
            <a:off x="457200" y="5663820"/>
            <a:ext cx="8700447" cy="648491"/>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93812"/>
            <a:ext cx="1194618" cy="559507"/>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029327"/>
          <a:ext cx="5608320" cy="3474720"/>
        </p:xfrm>
        <a:graphic>
          <a:graphicData uri="http://schemas.openxmlformats.org/drawingml/2006/table">
            <a:tbl>
              <a:tblPr firstRow="1" bandRow="1">
                <a:tableStyleId>{5C22544A-7EE6-4342-B048-85BDC9FD1C3A}</a:tableStyleId>
              </a:tblPr>
              <a:tblGrid>
                <a:gridCol w="1219200"/>
                <a:gridCol w="914400"/>
                <a:gridCol w="3474720"/>
              </a:tblGrid>
              <a:tr h="548640">
                <a:tc>
                  <a:txBody>
                    <a:bodyPr/>
                    <a:lstStyle/>
                    <a:p>
                      <a:pPr algn="ctr"/>
                      <a:r>
                        <a:rPr lang="en-US" sz="1100" b="1" dirty="0" smtClean="0">
                          <a:solidFill>
                            <a:schemeClr val="tx1"/>
                          </a:solidFill>
                        </a:rPr>
                        <a:t>Improved usage &amp; user experience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Flexible interface (drop-pit, pour-flush, </a:t>
                      </a:r>
                      <a:r>
                        <a:rPr kumimoji="0" lang="en-US" sz="11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UDDT</a:t>
                      </a: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Regular emptying may keep latrines more functional and pleasant to use</a:t>
                      </a: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Correct collection protocol must be followed to prevent exposure</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Significant, regular employment will be needed for collection, operation &amp; security</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Excess electricity may improve access to lighting, mobile phones, computers, etc.</a:t>
                      </a: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Outputs are electricity, water &amp; ash</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Also consumes solid waste (trash)</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OP produces enough electricity to run itself</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Gasoline needed if vacuum trucks used</a:t>
                      </a: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Would likely need to service host community to gain necessary scale of inputs</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See detail slide for specific effects 2. Assumes $1M installation cost for 20y lifetime </a:t>
            </a:r>
            <a:r>
              <a:rPr lang="en-US" sz="800" dirty="0" smtClean="0">
                <a:solidFill>
                  <a:srgbClr val="000000"/>
                </a:solidFill>
                <a:latin typeface="Arial" pitchFamily="34" charset="0"/>
                <a:cs typeface="Arial" pitchFamily="34" charset="0"/>
                <a:sym typeface="Wingdings" pitchFamily="2" charset="2"/>
              </a:rPr>
              <a:t> here 10 years = $500K for a camp with 50K refugees, results in $100/refugee. Additionally $200 for a drainable latrine. Annual expenses $300K, allocated over 50K refugees.</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342900" y="2171701"/>
          <a:ext cx="2324191" cy="2971699"/>
        </p:xfrm>
        <a:graphic>
          <a:graphicData uri="http://schemas.openxmlformats.org/presentationml/2006/ole">
            <p:oleObj spid="_x0000_s527363" name="Chart" r:id="rId13" imgW="2324191" imgH="2971699" progId="MSGraph.Chart.8">
              <p:embed followColorScheme="full"/>
            </p:oleObj>
          </a:graphicData>
        </a:graphic>
      </p:graphicFrame>
      <p:sp>
        <p:nvSpPr>
          <p:cNvPr id="59" name="Text Placeholder 3"/>
          <p:cNvSpPr>
            <a:spLocks noGrp="1"/>
          </p:cNvSpPr>
          <p:nvPr>
            <p:custDataLst>
              <p:tags r:id="rId3"/>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4" name="Text Placeholder 7"/>
          <p:cNvSpPr>
            <a:spLocks noGrp="1"/>
          </p:cNvSpPr>
          <p:nvPr>
            <p:custDataLst>
              <p:tags r:id="rId4"/>
            </p:custDataLst>
          </p:nvPr>
        </p:nvSpPr>
        <p:spPr bwMode="gray">
          <a:xfrm>
            <a:off x="2501900" y="2709862"/>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F83590-5F4D-4FBE-81FD-E5AB3A832350}" type="datetime'''H''''''''''i''''''''''''''''gh ''''e''n''d'''''''">
              <a:rPr lang="en-US" sz="1000" b="0" smtClean="0"/>
              <a:pPr>
                <a:spcBef>
                  <a:spcPct val="0"/>
                </a:spcBef>
                <a:spcAft>
                  <a:spcPct val="0"/>
                </a:spcAft>
              </a:pPr>
              <a:t>High end</a:t>
            </a:fld>
            <a:endParaRPr lang="en-US" sz="1000" b="0" dirty="0">
              <a:latin typeface="Arial"/>
              <a:sym typeface="Arial"/>
            </a:endParaRPr>
          </a:p>
        </p:txBody>
      </p:sp>
      <p:sp>
        <p:nvSpPr>
          <p:cNvPr id="67" name="Text Placeholder 10"/>
          <p:cNvSpPr>
            <a:spLocks noGrp="1"/>
          </p:cNvSpPr>
          <p:nvPr>
            <p:custDataLst>
              <p:tags r:id="rId5"/>
            </p:custDataLst>
          </p:nvPr>
        </p:nvSpPr>
        <p:spPr bwMode="gray">
          <a:xfrm>
            <a:off x="1789112" y="5022850"/>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50" name="Text Placeholder 255"/>
          <p:cNvSpPr>
            <a:spLocks noGrp="1"/>
          </p:cNvSpPr>
          <p:nvPr>
            <p:custDataLst>
              <p:tags r:id="rId6"/>
            </p:custDataLst>
          </p:nvPr>
        </p:nvSpPr>
        <p:spPr bwMode="gray">
          <a:xfrm>
            <a:off x="1955800" y="2441575"/>
            <a:ext cx="365125"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5C10CB7-4D0E-4690-A413-53B74C89FED6}" type="datetime'''''''''''''1'''''''''''''''''',3''0''''''''''5'''''''''''''''">
              <a:rPr lang="en-US" sz="1000" b="0" smtClean="0"/>
              <a:pPr algn="ctr">
                <a:spcBef>
                  <a:spcPct val="0"/>
                </a:spcBef>
                <a:spcAft>
                  <a:spcPct val="0"/>
                </a:spcAft>
              </a:pPr>
              <a:t>1,305</a:t>
            </a:fld>
            <a:endParaRPr lang="en-US" sz="1000" b="0">
              <a:latin typeface="Arial"/>
              <a:sym typeface="Arial"/>
            </a:endParaRPr>
          </a:p>
        </p:txBody>
      </p:sp>
      <p:sp>
        <p:nvSpPr>
          <p:cNvPr id="61" name="Text Placeholder 4"/>
          <p:cNvSpPr>
            <a:spLocks noGrp="1"/>
          </p:cNvSpPr>
          <p:nvPr>
            <p:custDataLst>
              <p:tags r:id="rId7"/>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44" name="Text Placeholder 254"/>
          <p:cNvSpPr>
            <a:spLocks noGrp="1"/>
          </p:cNvSpPr>
          <p:nvPr>
            <p:custDataLst>
              <p:tags r:id="rId8"/>
            </p:custDataLst>
          </p:nvPr>
        </p:nvSpPr>
        <p:spPr bwMode="gray">
          <a:xfrm>
            <a:off x="1165225" y="3136900"/>
            <a:ext cx="260350" cy="152400"/>
          </a:xfrm>
          <a:prstGeom prst="rect">
            <a:avLst/>
          </a:prstGeom>
          <a:noFill/>
          <a:effectLst/>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FEA2CD7-4895-44FC-8F81-811723FC8D0E}" type="datetime'''''''''''''''''''''''''''''''''''''90''5'''''''''''''">
              <a:rPr lang="en-US" sz="1000" b="0" smtClean="0"/>
              <a:pPr algn="ctr">
                <a:spcBef>
                  <a:spcPct val="0"/>
                </a:spcBef>
                <a:spcAft>
                  <a:spcPct val="0"/>
                </a:spcAft>
              </a:pPr>
              <a:t>905</a:t>
            </a:fld>
            <a:endParaRPr lang="en-US" sz="1000" b="0">
              <a:latin typeface="Arial"/>
              <a:sym typeface="Arial"/>
            </a:endParaRPr>
          </a:p>
        </p:txBody>
      </p:sp>
      <p:sp>
        <p:nvSpPr>
          <p:cNvPr id="43" name="Text Placeholder 253"/>
          <p:cNvSpPr>
            <a:spLocks noGrp="1"/>
          </p:cNvSpPr>
          <p:nvPr>
            <p:custDataLst>
              <p:tags r:id="rId9"/>
            </p:custDataLst>
          </p:nvPr>
        </p:nvSpPr>
        <p:spPr bwMode="gray">
          <a:xfrm>
            <a:off x="2501900" y="3852862"/>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ADA8CD5-D3D5-4143-A6E9-A04CAE40D452}" type="datetime'''''''Lo''''''w'''''' e''''''''''n''''''''''''d'''''''">
              <a:rPr lang="en-US" sz="1000" b="0" smtClean="0">
                <a:latin typeface="Arial"/>
                <a:sym typeface="Arial"/>
              </a:rPr>
              <a:pPr>
                <a:spcBef>
                  <a:spcPct val="0"/>
                </a:spcBef>
                <a:spcAft>
                  <a:spcPct val="0"/>
                </a:spcAft>
              </a:pPr>
              <a:t>Low end</a:t>
            </a:fld>
            <a:endParaRPr lang="en-US" sz="1000" b="0">
              <a:latin typeface="Arial"/>
              <a:sym typeface="Arial"/>
            </a:endParaRPr>
          </a:p>
        </p:txBody>
      </p:sp>
      <p:sp>
        <p:nvSpPr>
          <p:cNvPr id="73" name="TextBox 72"/>
          <p:cNvSpPr txBox="1"/>
          <p:nvPr/>
        </p:nvSpPr>
        <p:spPr>
          <a:xfrm>
            <a:off x="809739" y="1974524"/>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10ppl</a:t>
            </a:r>
            <a:r>
              <a:rPr lang="en-US" sz="1400" i="1" baseline="30000" dirty="0" smtClean="0">
                <a:latin typeface="Arial" pitchFamily="34" charset="0"/>
                <a:cs typeface="Arial" pitchFamily="34" charset="0"/>
              </a:rPr>
              <a:t>2</a:t>
            </a:r>
            <a:r>
              <a:rPr lang="en-US" sz="1400" i="1" dirty="0" smtClean="0">
                <a:latin typeface="Arial" pitchFamily="34" charset="0"/>
                <a:cs typeface="Arial" pitchFamily="34" charset="0"/>
              </a:rPr>
              <a:t> </a:t>
            </a:r>
          </a:p>
        </p:txBody>
      </p:sp>
      <p:sp>
        <p:nvSpPr>
          <p:cNvPr id="74" name="TextBox 73"/>
          <p:cNvSpPr txBox="1"/>
          <p:nvPr/>
        </p:nvSpPr>
        <p:spPr>
          <a:xfrm>
            <a:off x="1851025" y="5690358"/>
            <a:ext cx="6998007" cy="612645"/>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Collection requires latrines to be accessible &amp; drainable</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Remote operation requires internet connection</a:t>
            </a:r>
          </a:p>
        </p:txBody>
      </p:sp>
      <p:grpSp>
        <p:nvGrpSpPr>
          <p:cNvPr id="2" name="HarveyBall"/>
          <p:cNvGrpSpPr>
            <a:grpSpLocks/>
          </p:cNvGrpSpPr>
          <p:nvPr/>
        </p:nvGrpSpPr>
        <p:grpSpPr bwMode="auto">
          <a:xfrm>
            <a:off x="5076702" y="2161288"/>
            <a:ext cx="306439" cy="306387"/>
            <a:chOff x="1390" y="725"/>
            <a:chExt cx="193" cy="193"/>
          </a:xfrm>
        </p:grpSpPr>
        <p:sp>
          <p:nvSpPr>
            <p:cNvPr id="12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2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38" name="Oval 37"/>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2e</a:t>
            </a:r>
          </a:p>
        </p:txBody>
      </p:sp>
      <p:grpSp>
        <p:nvGrpSpPr>
          <p:cNvPr id="3" name="HarveyBall"/>
          <p:cNvGrpSpPr>
            <a:grpSpLocks/>
          </p:cNvGrpSpPr>
          <p:nvPr/>
        </p:nvGrpSpPr>
        <p:grpSpPr bwMode="auto">
          <a:xfrm>
            <a:off x="5076702" y="2688547"/>
            <a:ext cx="306439" cy="306387"/>
            <a:chOff x="1102" y="725"/>
            <a:chExt cx="193" cy="193"/>
          </a:xfrm>
        </p:grpSpPr>
        <p:sp>
          <p:nvSpPr>
            <p:cNvPr id="47"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dirty="0">
                <a:solidFill>
                  <a:srgbClr val="000000"/>
                </a:solidFill>
                <a:latin typeface="Arial" pitchFamily="34" charset="0"/>
                <a:cs typeface="Arial" pitchFamily="34" charset="0"/>
              </a:endParaRPr>
            </a:p>
          </p:txBody>
        </p:sp>
        <p:sp>
          <p:nvSpPr>
            <p:cNvPr id="48"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grpSp>
        <p:nvGrpSpPr>
          <p:cNvPr id="6" name="HarveyBall"/>
          <p:cNvGrpSpPr>
            <a:grpSpLocks/>
          </p:cNvGrpSpPr>
          <p:nvPr/>
        </p:nvGrpSpPr>
        <p:grpSpPr bwMode="auto">
          <a:xfrm>
            <a:off x="5076702" y="5084190"/>
            <a:ext cx="306439" cy="306387"/>
            <a:chOff x="1390" y="725"/>
            <a:chExt cx="193" cy="193"/>
          </a:xfrm>
        </p:grpSpPr>
        <p:sp>
          <p:nvSpPr>
            <p:cNvPr id="40"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1" name="HarveyBall"/>
          <p:cNvGrpSpPr>
            <a:grpSpLocks/>
          </p:cNvGrpSpPr>
          <p:nvPr/>
        </p:nvGrpSpPr>
        <p:grpSpPr bwMode="auto">
          <a:xfrm>
            <a:off x="5076702" y="4515988"/>
            <a:ext cx="306439" cy="306387"/>
            <a:chOff x="1390" y="725"/>
            <a:chExt cx="193" cy="193"/>
          </a:xfrm>
        </p:grpSpPr>
        <p:sp>
          <p:nvSpPr>
            <p:cNvPr id="46"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9"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076702" y="3297694"/>
            <a:ext cx="306439" cy="306387"/>
            <a:chOff x="1678" y="725"/>
            <a:chExt cx="193" cy="193"/>
          </a:xfrm>
        </p:grpSpPr>
        <p:sp>
          <p:nvSpPr>
            <p:cNvPr id="57"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62"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3" name="HarveyBall"/>
          <p:cNvGrpSpPr>
            <a:grpSpLocks/>
          </p:cNvGrpSpPr>
          <p:nvPr/>
        </p:nvGrpSpPr>
        <p:grpSpPr bwMode="auto">
          <a:xfrm>
            <a:off x="5076702" y="3975081"/>
            <a:ext cx="306439" cy="306387"/>
            <a:chOff x="1678" y="725"/>
            <a:chExt cx="193" cy="193"/>
          </a:xfrm>
        </p:grpSpPr>
        <p:sp>
          <p:nvSpPr>
            <p:cNvPr id="66"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68"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nvGraphicFramePr>
        <p:xfrm>
          <a:off x="1587" y="1588"/>
          <a:ext cx="1587" cy="1587"/>
        </p:xfrm>
        <a:graphic>
          <a:graphicData uri="http://schemas.openxmlformats.org/presentationml/2006/ole">
            <p:oleObj spid="_x0000_s528386"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Select examples: "</a:t>
            </a:r>
            <a:r>
              <a:rPr lang="en-US" dirty="0" err="1" smtClean="0"/>
              <a:t>UDDTs</a:t>
            </a:r>
            <a:r>
              <a:rPr lang="en-US" dirty="0" smtClean="0"/>
              <a:t> &amp; briquettes," "double-vault compost pits," and "collection &amp; combust"</a:t>
            </a:r>
            <a:endParaRPr lang="en-US" dirty="0"/>
          </a:p>
        </p:txBody>
      </p:sp>
      <p:sp>
        <p:nvSpPr>
          <p:cNvPr id="8" name="Rounded Rectangle 7"/>
          <p:cNvSpPr/>
          <p:nvPr/>
        </p:nvSpPr>
        <p:spPr>
          <a:xfrm>
            <a:off x="461669"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err="1" smtClean="0">
                <a:solidFill>
                  <a:srgbClr val="000000"/>
                </a:solidFill>
                <a:latin typeface="Arial"/>
              </a:rPr>
              <a:t>UDDTs</a:t>
            </a:r>
            <a:r>
              <a:rPr lang="en-US" sz="1200" b="1" u="sng" dirty="0" smtClean="0">
                <a:solidFill>
                  <a:srgbClr val="000000"/>
                </a:solidFill>
                <a:latin typeface="Arial"/>
              </a:rPr>
              <a:t> to Briquettes</a:t>
            </a:r>
          </a:p>
          <a:p>
            <a:pPr marL="171450" indent="-171450" algn="ctr" fontAlgn="base">
              <a:buClr>
                <a:srgbClr val="177B57"/>
              </a:buClr>
              <a:buSzPct val="100000"/>
              <a:defRPr/>
            </a:pPr>
            <a:endParaRPr lang="en-US" sz="1200" b="1" u="sng"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chemeClr val="tx1"/>
                </a:solidFill>
              </a:rPr>
              <a:t>Closed loop sanitation service</a:t>
            </a:r>
          </a:p>
          <a:p>
            <a:pPr lvl="1" indent="-171450" fontAlgn="base">
              <a:buClr>
                <a:srgbClr val="177B57"/>
              </a:buClr>
              <a:buSzPct val="100000"/>
              <a:buFont typeface="Arial"/>
              <a:buChar char="–"/>
              <a:defRPr/>
            </a:pPr>
            <a:r>
              <a:rPr lang="en-US" sz="1200" dirty="0" err="1" smtClean="0">
                <a:solidFill>
                  <a:srgbClr val="000000"/>
                </a:solidFill>
                <a:latin typeface="Arial"/>
              </a:rPr>
              <a:t>HHs</a:t>
            </a:r>
            <a:r>
              <a:rPr lang="en-US" sz="1200" dirty="0" smtClean="0">
                <a:solidFill>
                  <a:srgbClr val="000000"/>
                </a:solidFill>
                <a:latin typeface="Arial"/>
              </a:rPr>
              <a:t> given small </a:t>
            </a:r>
            <a:r>
              <a:rPr lang="en-US" sz="1200" dirty="0" err="1" smtClean="0">
                <a:solidFill>
                  <a:srgbClr val="000000"/>
                </a:solidFill>
                <a:latin typeface="Arial"/>
              </a:rPr>
              <a:t>UDDT</a:t>
            </a:r>
            <a:r>
              <a:rPr lang="en-US" sz="1200" dirty="0" smtClean="0">
                <a:solidFill>
                  <a:srgbClr val="000000"/>
                </a:solidFill>
                <a:latin typeface="Arial"/>
              </a:rPr>
              <a:t> toilet</a:t>
            </a:r>
          </a:p>
          <a:p>
            <a:pPr lvl="1" indent="-171450" fontAlgn="base">
              <a:buClr>
                <a:srgbClr val="177B57"/>
              </a:buClr>
              <a:buSzPct val="100000"/>
              <a:buFont typeface="Arial"/>
              <a:buChar char="–"/>
              <a:defRPr/>
            </a:pPr>
            <a:r>
              <a:rPr lang="en-US" sz="1200" dirty="0" err="1" smtClean="0">
                <a:solidFill>
                  <a:srgbClr val="000000"/>
                </a:solidFill>
                <a:latin typeface="Arial"/>
              </a:rPr>
              <a:t>Sanivation</a:t>
            </a:r>
            <a:r>
              <a:rPr lang="en-US" sz="1200" dirty="0" smtClean="0">
                <a:solidFill>
                  <a:srgbClr val="000000"/>
                </a:solidFill>
                <a:latin typeface="Arial"/>
              </a:rPr>
              <a:t> collects waste 2-3x / wk by hand carts</a:t>
            </a:r>
          </a:p>
          <a:p>
            <a:pPr lvl="1" indent="-171450" fontAlgn="base">
              <a:buClr>
                <a:srgbClr val="177B57"/>
              </a:buClr>
              <a:buSzPct val="100000"/>
              <a:buFont typeface="Arial"/>
              <a:buChar char="–"/>
              <a:defRPr/>
            </a:pPr>
            <a:r>
              <a:rPr lang="en-US" sz="1200" dirty="0" smtClean="0">
                <a:solidFill>
                  <a:srgbClr val="000000"/>
                </a:solidFill>
                <a:latin typeface="Arial"/>
              </a:rPr>
              <a:t>Waste is treated with solar heat, combined with charcoal dust to form briquette</a:t>
            </a:r>
          </a:p>
          <a:p>
            <a:pPr lvl="1" indent="-171450" fontAlgn="base">
              <a:buClr>
                <a:srgbClr val="177B57"/>
              </a:buClr>
              <a:buSzPct val="100000"/>
              <a:buFont typeface="Arial"/>
              <a:buChar char="–"/>
              <a:defRPr/>
            </a:pPr>
            <a:r>
              <a:rPr lang="en-US" sz="1200" dirty="0" smtClean="0">
                <a:solidFill>
                  <a:srgbClr val="000000"/>
                </a:solidFill>
                <a:latin typeface="Arial"/>
              </a:rPr>
              <a:t>Briquettes are distributed</a:t>
            </a:r>
            <a:endParaRPr lang="en-US" sz="1200" dirty="0" smtClean="0">
              <a:solidFill>
                <a:schemeClr val="tx1"/>
              </a:solidFill>
              <a:hlinkClick r:id="rId4"/>
            </a:endParaRPr>
          </a:p>
          <a:p>
            <a:pPr marL="171450" indent="-171450" fontAlgn="base">
              <a:spcBef>
                <a:spcPts val="600"/>
              </a:spcBef>
              <a:spcAft>
                <a:spcPts val="600"/>
              </a:spcAft>
              <a:buClr>
                <a:srgbClr val="177B57"/>
              </a:buClr>
              <a:buSzPct val="100000"/>
              <a:buFont typeface="Arial"/>
              <a:buChar char="•"/>
              <a:defRPr/>
            </a:pPr>
            <a:r>
              <a:rPr lang="en-US" sz="1200" dirty="0" smtClean="0">
                <a:solidFill>
                  <a:schemeClr val="tx1"/>
                </a:solidFill>
              </a:rPr>
              <a:t>1 year presence in </a:t>
            </a:r>
            <a:r>
              <a:rPr lang="en-US" sz="1200" dirty="0" err="1" smtClean="0">
                <a:solidFill>
                  <a:schemeClr val="tx1"/>
                </a:solidFill>
              </a:rPr>
              <a:t>Kakuma</a:t>
            </a:r>
            <a:r>
              <a:rPr lang="en-US" sz="1200" dirty="0" smtClean="0">
                <a:solidFill>
                  <a:schemeClr val="tx1"/>
                </a:solidFill>
              </a:rPr>
              <a:t>  camp – initial pilot concluded</a:t>
            </a:r>
          </a:p>
          <a:p>
            <a:pPr marL="171450" indent="-171450" fontAlgn="base">
              <a:spcBef>
                <a:spcPts val="600"/>
              </a:spcBef>
              <a:spcAft>
                <a:spcPts val="600"/>
              </a:spcAft>
              <a:buClr>
                <a:srgbClr val="177B57"/>
              </a:buClr>
              <a:buSzPct val="100000"/>
              <a:buFont typeface="Arial"/>
              <a:buChar char="•"/>
              <a:defRPr/>
            </a:pPr>
            <a:r>
              <a:rPr lang="en-US" sz="1200" dirty="0" smtClean="0">
                <a:solidFill>
                  <a:schemeClr val="tx1"/>
                </a:solidFill>
              </a:rPr>
              <a:t>Minimum density required for  hand collection to be efficient</a:t>
            </a:r>
            <a:endParaRPr lang="en-US" sz="1200" dirty="0" smtClean="0">
              <a:solidFill>
                <a:srgbClr val="000000"/>
              </a:solidFill>
            </a:endParaRPr>
          </a:p>
        </p:txBody>
      </p:sp>
      <p:sp>
        <p:nvSpPr>
          <p:cNvPr id="9" name="Rounded Rectangle 8"/>
          <p:cNvSpPr/>
          <p:nvPr/>
        </p:nvSpPr>
        <p:spPr>
          <a:xfrm>
            <a:off x="3407576"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err="1" smtClean="0">
                <a:solidFill>
                  <a:srgbClr val="000000"/>
                </a:solidFill>
                <a:latin typeface="Arial"/>
              </a:rPr>
              <a:t>Fossa</a:t>
            </a:r>
            <a:r>
              <a:rPr lang="en-US" sz="1200" b="1" u="sng" dirty="0" smtClean="0">
                <a:solidFill>
                  <a:srgbClr val="000000"/>
                </a:solidFill>
                <a:latin typeface="Arial"/>
              </a:rPr>
              <a:t> </a:t>
            </a:r>
            <a:r>
              <a:rPr lang="en-US" sz="1200" b="1" u="sng" dirty="0" err="1" smtClean="0">
                <a:solidFill>
                  <a:srgbClr val="000000"/>
                </a:solidFill>
                <a:latin typeface="Arial"/>
              </a:rPr>
              <a:t>Alterna</a:t>
            </a:r>
            <a:r>
              <a:rPr lang="en-US" sz="1200" b="1" u="sng" dirty="0" smtClean="0">
                <a:solidFill>
                  <a:srgbClr val="000000"/>
                </a:solidFill>
                <a:latin typeface="Arial"/>
              </a:rPr>
              <a:t> </a:t>
            </a:r>
          </a:p>
          <a:p>
            <a:pPr marL="171450" indent="-171450" algn="ctr" fontAlgn="base">
              <a:buClr>
                <a:srgbClr val="177B57"/>
              </a:buClr>
              <a:buSzPct val="100000"/>
              <a:defRPr/>
            </a:pPr>
            <a:r>
              <a:rPr lang="en-US" sz="1200" b="1" u="sng" dirty="0" smtClean="0">
                <a:solidFill>
                  <a:srgbClr val="000000"/>
                </a:solidFill>
                <a:latin typeface="Arial"/>
              </a:rPr>
              <a:t>(double-vault compost pits)</a:t>
            </a:r>
          </a:p>
          <a:p>
            <a:pPr marL="171450" indent="-171450" algn="ctr" fontAlgn="base">
              <a:buClr>
                <a:srgbClr val="177B57"/>
              </a:buClr>
              <a:buSzPct val="100000"/>
              <a:defRPr/>
            </a:pPr>
            <a:endParaRPr lang="en-US" sz="1200" b="1" u="sng"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Very simple technology – side-by-side pits, with one used at a time</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Pit filled when full, superstructure redirected to other pit</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Filled pit can be dug out and reused after 2-3 years</a:t>
            </a: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a:p>
            <a:pPr marL="171450" indent="-171450" fontAlgn="base">
              <a:buClr>
                <a:srgbClr val="177B57"/>
              </a:buClr>
              <a:buSzPct val="100000"/>
              <a:buFont typeface="Arial"/>
              <a:buChar char="•"/>
              <a:defRPr/>
            </a:pPr>
            <a:endParaRPr lang="en-US" sz="1200" dirty="0" smtClean="0">
              <a:solidFill>
                <a:srgbClr val="000000"/>
              </a:solidFill>
              <a:latin typeface="Arial"/>
            </a:endParaRPr>
          </a:p>
        </p:txBody>
      </p:sp>
      <p:sp>
        <p:nvSpPr>
          <p:cNvPr id="10" name="Rounded Rectangle 9"/>
          <p:cNvSpPr/>
          <p:nvPr/>
        </p:nvSpPr>
        <p:spPr>
          <a:xfrm>
            <a:off x="6439910"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smtClean="0">
                <a:solidFill>
                  <a:srgbClr val="000000"/>
                </a:solidFill>
                <a:latin typeface="Arial"/>
              </a:rPr>
              <a:t>Omni-Processer</a:t>
            </a:r>
          </a:p>
          <a:p>
            <a:pPr marL="171450" indent="-171450" fontAlgn="base">
              <a:buClr>
                <a:srgbClr val="177B57"/>
              </a:buClr>
              <a:buSzPct val="100000"/>
              <a:defRPr/>
            </a:pPr>
            <a:endParaRPr lang="en-US" sz="1200" dirty="0" smtClean="0">
              <a:solidFill>
                <a:srgbClr val="000000"/>
              </a:solidFill>
              <a:latin typeface="Arial"/>
            </a:endParaRP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Drainable latrines pumped out by vacuum truck; combined centrally with solid waste</a:t>
            </a: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Omni-processor dries and burns human and solid waste to generate electricity</a:t>
            </a: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Generates 0.16 kWh / user / day, plus water and fertilizer </a:t>
            </a: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Sized for ~46k users</a:t>
            </a:r>
          </a:p>
          <a:p>
            <a:pPr marL="171450" lvl="1" indent="-171450" fontAlgn="base">
              <a:spcBef>
                <a:spcPts val="600"/>
              </a:spcBef>
              <a:spcAft>
                <a:spcPts val="600"/>
              </a:spcAft>
              <a:buClr>
                <a:srgbClr val="177B57"/>
              </a:buClr>
              <a:buSzPct val="100000"/>
              <a:buFont typeface="Arial"/>
              <a:buChar char="•"/>
              <a:defRPr/>
            </a:pPr>
            <a:r>
              <a:rPr lang="en-US" sz="1200" dirty="0" smtClean="0">
                <a:solidFill>
                  <a:srgbClr val="000000"/>
                </a:solidFill>
              </a:rPr>
              <a:t>Capital costs $750k; operating costs is $.015-.03 / user / day </a:t>
            </a: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latin typeface="Arial"/>
            </a:endParaRPr>
          </a:p>
        </p:txBody>
      </p:sp>
      <p:sp>
        <p:nvSpPr>
          <p:cNvPr id="13" name="Oval 12"/>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2c</a:t>
            </a:r>
          </a:p>
        </p:txBody>
      </p:sp>
      <p:sp>
        <p:nvSpPr>
          <p:cNvPr id="14" name="Oval 13"/>
          <p:cNvSpPr/>
          <p:nvPr/>
        </p:nvSpPr>
        <p:spPr>
          <a:xfrm>
            <a:off x="452982"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2d</a:t>
            </a:r>
          </a:p>
        </p:txBody>
      </p:sp>
      <p:sp>
        <p:nvSpPr>
          <p:cNvPr id="15" name="Oval 14"/>
          <p:cNvSpPr/>
          <p:nvPr/>
        </p:nvSpPr>
        <p:spPr>
          <a:xfrm>
            <a:off x="789829"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2e</a:t>
            </a:r>
          </a:p>
        </p:txBody>
      </p:sp>
      <p:pic>
        <p:nvPicPr>
          <p:cNvPr id="35844" name="Picture 4" descr="http://sanivation.com/wp-content/uploads/2014/09/logo1.gif"/>
          <p:cNvPicPr>
            <a:picLocks noChangeAspect="1" noChangeArrowheads="1"/>
          </p:cNvPicPr>
          <p:nvPr/>
        </p:nvPicPr>
        <p:blipFill>
          <a:blip r:embed="rId5" cstate="print"/>
          <a:srcRect/>
          <a:stretch>
            <a:fillRect/>
          </a:stretch>
        </p:blipFill>
        <p:spPr bwMode="auto">
          <a:xfrm>
            <a:off x="437586" y="1395173"/>
            <a:ext cx="2571750" cy="771525"/>
          </a:xfrm>
          <a:prstGeom prst="rect">
            <a:avLst/>
          </a:prstGeom>
          <a:noFill/>
        </p:spPr>
      </p:pic>
      <p:pic>
        <p:nvPicPr>
          <p:cNvPr id="35846" name="Picture 6" descr="http://www.reedadvantage.com/wp-content/uploads/2010/11/janicki.jpg"/>
          <p:cNvPicPr>
            <a:picLocks noChangeAspect="1" noChangeArrowheads="1"/>
          </p:cNvPicPr>
          <p:nvPr/>
        </p:nvPicPr>
        <p:blipFill>
          <a:blip r:embed="rId6" cstate="print"/>
          <a:srcRect/>
          <a:stretch>
            <a:fillRect/>
          </a:stretch>
        </p:blipFill>
        <p:spPr bwMode="auto">
          <a:xfrm>
            <a:off x="6573467" y="1403821"/>
            <a:ext cx="2459438" cy="754228"/>
          </a:xfrm>
          <a:prstGeom prst="rect">
            <a:avLst/>
          </a:prstGeom>
          <a:noFill/>
        </p:spPr>
      </p:pic>
      <p:sp>
        <p:nvSpPr>
          <p:cNvPr id="17" name="Rectangle 16"/>
          <p:cNvSpPr/>
          <p:nvPr/>
        </p:nvSpPr>
        <p:spPr>
          <a:xfrm>
            <a:off x="3691783" y="1452785"/>
            <a:ext cx="2162086" cy="564022"/>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Not branded</a:t>
            </a:r>
          </a:p>
        </p:txBody>
      </p:sp>
      <p:sp>
        <p:nvSpPr>
          <p:cNvPr id="18" name="Rectangle 17"/>
          <p:cNvSpPr/>
          <p:nvPr/>
        </p:nvSpPr>
        <p:spPr>
          <a:xfrm>
            <a:off x="1028174" y="1187481"/>
            <a:ext cx="1538243" cy="273465"/>
          </a:xfrm>
          <a:prstGeom prst="rect">
            <a:avLst/>
          </a:prstGeom>
          <a:solidFill>
            <a:schemeClr val="bg1"/>
          </a:solidFill>
          <a:ln w="952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200" b="1" i="1" dirty="0" smtClean="0">
                <a:solidFill>
                  <a:srgbClr val="DC6E00"/>
                </a:solidFill>
                <a:latin typeface="Arial" pitchFamily="34" charset="0"/>
                <a:cs typeface="Arial" pitchFamily="34" charset="0"/>
              </a:rPr>
              <a:t>Pilot at </a:t>
            </a:r>
            <a:r>
              <a:rPr lang="en-US" sz="1200" b="1" i="1" dirty="0" err="1" smtClean="0">
                <a:solidFill>
                  <a:srgbClr val="DC6E00"/>
                </a:solidFill>
                <a:latin typeface="Arial" pitchFamily="34" charset="0"/>
                <a:cs typeface="Arial" pitchFamily="34" charset="0"/>
              </a:rPr>
              <a:t>Kakuma</a:t>
            </a:r>
            <a:endParaRPr lang="en-US" sz="1200" b="1" i="1" dirty="0" smtClean="0">
              <a:solidFill>
                <a:srgbClr val="DC6E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nvGraphicFramePr>
        <p:xfrm>
          <a:off x="1587" y="1588"/>
          <a:ext cx="1587" cy="1587"/>
        </p:xfrm>
        <a:graphic>
          <a:graphicData uri="http://schemas.openxmlformats.org/presentationml/2006/ole">
            <p:oleObj spid="_x0000_s529410"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Select examples: Add-ons</a:t>
            </a:r>
            <a:endParaRPr lang="en-US" dirty="0"/>
          </a:p>
        </p:txBody>
      </p:sp>
      <p:sp>
        <p:nvSpPr>
          <p:cNvPr id="8" name="Rounded Rectangle 7"/>
          <p:cNvSpPr/>
          <p:nvPr/>
        </p:nvSpPr>
        <p:spPr>
          <a:xfrm>
            <a:off x="3407576"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smtClean="0">
                <a:solidFill>
                  <a:srgbClr val="000000"/>
                </a:solidFill>
                <a:latin typeface="Arial"/>
              </a:rPr>
              <a:t>Effective Microorganisms (</a:t>
            </a:r>
            <a:r>
              <a:rPr lang="en-US" sz="1200" b="1" u="sng" dirty="0" err="1" smtClean="0">
                <a:solidFill>
                  <a:srgbClr val="000000"/>
                </a:solidFill>
                <a:latin typeface="Arial"/>
              </a:rPr>
              <a:t>EMOs</a:t>
            </a:r>
            <a:r>
              <a:rPr lang="en-US" sz="1200" b="1" u="sng" dirty="0" smtClean="0">
                <a:solidFill>
                  <a:srgbClr val="000000"/>
                </a:solidFill>
                <a:latin typeface="Arial"/>
              </a:rPr>
              <a:t>)</a:t>
            </a:r>
          </a:p>
          <a:p>
            <a:pPr marL="171450" indent="-171450" algn="ctr" fontAlgn="base">
              <a:buClr>
                <a:srgbClr val="177B57"/>
              </a:buClr>
              <a:buSzPct val="100000"/>
              <a:defRPr/>
            </a:pPr>
            <a:endParaRPr lang="en-US" sz="1200" b="1" u="sng"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Bacteria or red worms</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Proven effectiveness in removing or reducing odor</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No controlled studies on volume reduction in situ have been performed</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Theory: Works better with less urine and less paper-based material; may need to alkalize before applying</a:t>
            </a:r>
          </a:p>
          <a:p>
            <a:pPr indent="-171450" algn="ctr" fontAlgn="base">
              <a:spcBef>
                <a:spcPts val="600"/>
              </a:spcBef>
              <a:spcAft>
                <a:spcPts val="600"/>
              </a:spcAft>
              <a:buClr>
                <a:srgbClr val="177B57"/>
              </a:buClr>
              <a:buSzPct val="100000"/>
              <a:defRPr/>
            </a:pPr>
            <a:r>
              <a:rPr lang="en-US" sz="1200" b="1" i="1" dirty="0" smtClean="0">
                <a:solidFill>
                  <a:srgbClr val="C41300"/>
                </a:solidFill>
              </a:rPr>
              <a:t>Proof of volume reduction will be needed before recommendation</a:t>
            </a:r>
          </a:p>
          <a:p>
            <a:pPr marL="171450" indent="-171450" fontAlgn="base">
              <a:spcBef>
                <a:spcPts val="600"/>
              </a:spcBef>
              <a:spcAft>
                <a:spcPts val="600"/>
              </a:spcAft>
              <a:buClr>
                <a:srgbClr val="177B57"/>
              </a:buClr>
              <a:buSzPct val="100000"/>
              <a:buFont typeface="Arial"/>
              <a:buChar char="•"/>
              <a:defRPr/>
            </a:pPr>
            <a:endParaRPr lang="en-US" sz="1200" dirty="0" smtClean="0">
              <a:solidFill>
                <a:srgbClr val="000000"/>
              </a:solidFill>
            </a:endParaRPr>
          </a:p>
        </p:txBody>
      </p:sp>
      <p:sp>
        <p:nvSpPr>
          <p:cNvPr id="9" name="Rounded Rectangle 8"/>
          <p:cNvSpPr/>
          <p:nvPr/>
        </p:nvSpPr>
        <p:spPr>
          <a:xfrm>
            <a:off x="461669"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err="1" smtClean="0">
                <a:solidFill>
                  <a:srgbClr val="000000"/>
                </a:solidFill>
                <a:latin typeface="Arial"/>
              </a:rPr>
              <a:t>SaTo</a:t>
            </a:r>
            <a:r>
              <a:rPr lang="en-US" sz="1200" b="1" u="sng" dirty="0" smtClean="0">
                <a:solidFill>
                  <a:srgbClr val="000000"/>
                </a:solidFill>
                <a:latin typeface="Arial"/>
              </a:rPr>
              <a:t> </a:t>
            </a:r>
            <a:r>
              <a:rPr lang="en-US" sz="1200" b="1" u="sng" dirty="0" err="1" smtClean="0">
                <a:solidFill>
                  <a:srgbClr val="000000"/>
                </a:solidFill>
                <a:latin typeface="Arial"/>
              </a:rPr>
              <a:t>insret</a:t>
            </a:r>
            <a:endParaRPr lang="en-US" sz="1200" b="1" u="sng" dirty="0" smtClean="0">
              <a:solidFill>
                <a:srgbClr val="000000"/>
              </a:solidFill>
              <a:latin typeface="Arial"/>
            </a:endParaRPr>
          </a:p>
          <a:p>
            <a:pPr marL="171450" indent="-171450" fontAlgn="base">
              <a:buClr>
                <a:srgbClr val="177B57"/>
              </a:buClr>
              <a:buSzPct val="100000"/>
              <a:buFont typeface="Arial"/>
              <a:buChar char="•"/>
              <a:defRPr/>
            </a:pPr>
            <a:endParaRPr lang="en-US" sz="1200"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Pour-flush trapdoor insert that can be retrofitted onto pit latrine</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Retail price point of $1.50</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Produced locally in Bangladesh</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rPr>
              <a:t>Second grant to develop solution for water-scarce environment</a:t>
            </a:r>
          </a:p>
        </p:txBody>
      </p:sp>
      <p:sp>
        <p:nvSpPr>
          <p:cNvPr id="10" name="Rounded Rectangle 9"/>
          <p:cNvSpPr/>
          <p:nvPr/>
        </p:nvSpPr>
        <p:spPr>
          <a:xfrm>
            <a:off x="6439910" y="2314658"/>
            <a:ext cx="2707690" cy="3811822"/>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t" anchorCtr="0"/>
          <a:lstStyle/>
          <a:p>
            <a:pPr marL="171450" indent="-171450" algn="ctr" fontAlgn="base">
              <a:buClr>
                <a:srgbClr val="177B57"/>
              </a:buClr>
              <a:buSzPct val="100000"/>
              <a:defRPr/>
            </a:pPr>
            <a:r>
              <a:rPr lang="en-US" sz="1200" b="1" u="sng" dirty="0" smtClean="0">
                <a:solidFill>
                  <a:srgbClr val="000000"/>
                </a:solidFill>
                <a:latin typeface="Arial"/>
              </a:rPr>
              <a:t>Pit liners</a:t>
            </a:r>
          </a:p>
          <a:p>
            <a:pPr marL="171450" indent="-171450" fontAlgn="base">
              <a:buClr>
                <a:srgbClr val="177B57"/>
              </a:buClr>
              <a:buSzPct val="100000"/>
              <a:defRPr/>
            </a:pPr>
            <a:endParaRPr lang="en-US" sz="1200" dirty="0" smtClean="0">
              <a:solidFill>
                <a:srgbClr val="000000"/>
              </a:solidFill>
              <a:latin typeface="Arial"/>
            </a:endParaRP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Modular corrugated PVC liner to support pits</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Could be used to support deeper pits in sandy soils</a:t>
            </a:r>
          </a:p>
          <a:p>
            <a:pPr marL="171450" indent="-171450" fontAlgn="base">
              <a:spcBef>
                <a:spcPts val="600"/>
              </a:spcBef>
              <a:spcAft>
                <a:spcPts val="600"/>
              </a:spcAft>
              <a:buClr>
                <a:srgbClr val="177B57"/>
              </a:buClr>
              <a:buSzPct val="100000"/>
              <a:buFont typeface="Arial"/>
              <a:buChar char="•"/>
              <a:defRPr/>
            </a:pPr>
            <a:r>
              <a:rPr lang="en-US" sz="1200" dirty="0" smtClean="0">
                <a:solidFill>
                  <a:srgbClr val="000000"/>
                </a:solidFill>
                <a:latin typeface="Arial"/>
              </a:rPr>
              <a:t>However, reduces liquid leaching so may increase fill rate </a:t>
            </a:r>
          </a:p>
        </p:txBody>
      </p:sp>
      <p:pic>
        <p:nvPicPr>
          <p:cNvPr id="22534" name="Picture 6" descr="http://contractormag.com/site-files/contractormag.com/files/imagecache/large_img/uploads/2014/11/sato.jpg"/>
          <p:cNvPicPr>
            <a:picLocks noChangeAspect="1" noChangeArrowheads="1"/>
          </p:cNvPicPr>
          <p:nvPr/>
        </p:nvPicPr>
        <p:blipFill>
          <a:blip r:embed="rId4" cstate="print">
            <a:clrChange>
              <a:clrFrom>
                <a:srgbClr val="FFFFFF"/>
              </a:clrFrom>
              <a:clrTo>
                <a:srgbClr val="FFFFFF">
                  <a:alpha val="0"/>
                </a:srgbClr>
              </a:clrTo>
            </a:clrChange>
          </a:blip>
          <a:srcRect l="12405" t="8744" r="11465"/>
          <a:stretch>
            <a:fillRect/>
          </a:stretch>
        </p:blipFill>
        <p:spPr bwMode="auto">
          <a:xfrm>
            <a:off x="904512" y="4827145"/>
            <a:ext cx="1940289" cy="1309495"/>
          </a:xfrm>
          <a:prstGeom prst="rect">
            <a:avLst/>
          </a:prstGeom>
          <a:noFill/>
        </p:spPr>
      </p:pic>
      <p:pic>
        <p:nvPicPr>
          <p:cNvPr id="5" name="Picture 4" descr="http://www.guaranteedparts.com/picture_library/American_Standard/americanstandard-logo.gif"/>
          <p:cNvPicPr>
            <a:picLocks noChangeAspect="1" noChangeArrowheads="1"/>
          </p:cNvPicPr>
          <p:nvPr/>
        </p:nvPicPr>
        <p:blipFill>
          <a:blip r:embed="rId5" cstate="print"/>
          <a:srcRect/>
          <a:stretch>
            <a:fillRect/>
          </a:stretch>
        </p:blipFill>
        <p:spPr bwMode="auto">
          <a:xfrm>
            <a:off x="747757" y="1244645"/>
            <a:ext cx="1978025" cy="1011238"/>
          </a:xfrm>
          <a:prstGeom prst="rect">
            <a:avLst/>
          </a:prstGeom>
          <a:noFill/>
        </p:spPr>
      </p:pic>
      <p:pic>
        <p:nvPicPr>
          <p:cNvPr id="7" name="Picture 6" descr="http://www.evenproducts.co.uk/wp-content/uploads/2011/09/logo6.png"/>
          <p:cNvPicPr>
            <a:picLocks noChangeAspect="1" noChangeArrowheads="1"/>
          </p:cNvPicPr>
          <p:nvPr/>
        </p:nvPicPr>
        <p:blipFill>
          <a:blip r:embed="rId6" cstate="print"/>
          <a:srcRect/>
          <a:stretch>
            <a:fillRect/>
          </a:stretch>
        </p:blipFill>
        <p:spPr bwMode="auto">
          <a:xfrm>
            <a:off x="6729734" y="1147354"/>
            <a:ext cx="2095500" cy="1114425"/>
          </a:xfrm>
          <a:prstGeom prst="rect">
            <a:avLst/>
          </a:prstGeom>
          <a:noFill/>
        </p:spPr>
      </p:pic>
      <p:sp>
        <p:nvSpPr>
          <p:cNvPr id="16" name="Rectangle 15"/>
          <p:cNvSpPr/>
          <p:nvPr/>
        </p:nvSpPr>
        <p:spPr>
          <a:xfrm>
            <a:off x="3691783" y="1452785"/>
            <a:ext cx="2162086" cy="564022"/>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Multiple brands</a:t>
            </a:r>
          </a:p>
        </p:txBody>
      </p:sp>
      <p:sp>
        <p:nvSpPr>
          <p:cNvPr id="17" name="Oval 16"/>
          <p:cNvSpPr/>
          <p:nvPr/>
        </p:nvSpPr>
        <p:spPr>
          <a:xfrm>
            <a:off x="116135"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3a</a:t>
            </a:r>
          </a:p>
        </p:txBody>
      </p:sp>
      <p:sp>
        <p:nvSpPr>
          <p:cNvPr id="18" name="Oval 17"/>
          <p:cNvSpPr/>
          <p:nvPr/>
        </p:nvSpPr>
        <p:spPr>
          <a:xfrm>
            <a:off x="452982"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3b</a:t>
            </a:r>
          </a:p>
        </p:txBody>
      </p:sp>
      <p:sp>
        <p:nvSpPr>
          <p:cNvPr id="19" name="Oval 18"/>
          <p:cNvSpPr/>
          <p:nvPr/>
        </p:nvSpPr>
        <p:spPr>
          <a:xfrm>
            <a:off x="789829" y="119644"/>
            <a:ext cx="290554" cy="290554"/>
          </a:xfrm>
          <a:prstGeom prst="ellipse">
            <a:avLst/>
          </a:prstGeom>
          <a:solidFill>
            <a:srgbClr val="4D4D4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3c</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Object 115" hidden="1"/>
          <p:cNvGraphicFramePr>
            <a:graphicFrameLocks noChangeAspect="1"/>
          </p:cNvGraphicFramePr>
          <p:nvPr/>
        </p:nvGraphicFramePr>
        <p:xfrm>
          <a:off x="1587" y="1588"/>
          <a:ext cx="1587" cy="1587"/>
        </p:xfrm>
        <a:graphic>
          <a:graphicData uri="http://schemas.openxmlformats.org/presentationml/2006/ole">
            <p:oleObj spid="_x0000_s82946" name="think-cell Slide" r:id="rId3" imgW="270" imgH="270" progId="TCLayout.ActiveDocument.1">
              <p:embed/>
            </p:oleObj>
          </a:graphicData>
        </a:graphic>
      </p:graphicFrame>
      <p:sp>
        <p:nvSpPr>
          <p:cNvPr id="2" name="Title 1"/>
          <p:cNvSpPr>
            <a:spLocks noGrp="1"/>
          </p:cNvSpPr>
          <p:nvPr>
            <p:ph type="title"/>
          </p:nvPr>
        </p:nvSpPr>
        <p:spPr>
          <a:xfrm>
            <a:off x="457200" y="161999"/>
            <a:ext cx="8690399" cy="831600"/>
          </a:xfrm>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Decision tree to help select best </a:t>
            </a:r>
            <a:r>
              <a:rPr lang="en-US" i="1" dirty="0" smtClean="0">
                <a:solidFill>
                  <a:srgbClr val="DC6E00"/>
                </a:solidFill>
                <a:latin typeface="Arial"/>
              </a:rPr>
              <a:t>household</a:t>
            </a:r>
            <a:r>
              <a:rPr lang="en-US" dirty="0" smtClean="0">
                <a:solidFill>
                  <a:srgbClr val="DC6E00"/>
                </a:solidFill>
                <a:latin typeface="Arial"/>
              </a:rPr>
              <a:t> </a:t>
            </a:r>
            <a:r>
              <a:rPr lang="en-US" dirty="0" smtClean="0">
                <a:solidFill>
                  <a:srgbClr val="177B57"/>
                </a:solidFill>
                <a:latin typeface="Arial"/>
              </a:rPr>
              <a:t>option</a:t>
            </a:r>
            <a:endParaRPr lang="en-US" sz="1600" b="0" dirty="0">
              <a:solidFill>
                <a:srgbClr val="177B57"/>
              </a:solidFill>
              <a:latin typeface="Arial"/>
            </a:endParaRPr>
          </a:p>
        </p:txBody>
      </p:sp>
      <p:sp>
        <p:nvSpPr>
          <p:cNvPr id="25" name="Rectangle 24"/>
          <p:cNvSpPr/>
          <p:nvPr/>
        </p:nvSpPr>
        <p:spPr>
          <a:xfrm>
            <a:off x="590222" y="4816859"/>
            <a:ext cx="1005840" cy="365760"/>
          </a:xfrm>
          <a:prstGeom prst="rect">
            <a:avLst/>
          </a:prstGeom>
          <a:solidFill>
            <a:schemeClr val="folHlink"/>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Central collection and treatment (e.g. </a:t>
            </a:r>
            <a:r>
              <a:rPr lang="en-US" sz="800" dirty="0" err="1" smtClean="0">
                <a:solidFill>
                  <a:schemeClr val="tx1"/>
                </a:solidFill>
                <a:latin typeface="Arial" pitchFamily="34" charset="0"/>
                <a:cs typeface="Arial" pitchFamily="34" charset="0"/>
              </a:rPr>
              <a:t>Janicki</a:t>
            </a:r>
            <a:r>
              <a:rPr lang="en-US" sz="800" dirty="0" smtClean="0">
                <a:solidFill>
                  <a:schemeClr val="tx1"/>
                </a:solidFill>
                <a:latin typeface="Arial" pitchFamily="34" charset="0"/>
                <a:cs typeface="Arial" pitchFamily="34" charset="0"/>
              </a:rPr>
              <a:t> OP)</a:t>
            </a:r>
          </a:p>
        </p:txBody>
      </p:sp>
      <p:sp>
        <p:nvSpPr>
          <p:cNvPr id="26" name="Rectangle 25"/>
          <p:cNvSpPr/>
          <p:nvPr/>
        </p:nvSpPr>
        <p:spPr>
          <a:xfrm>
            <a:off x="1846932" y="4816859"/>
            <a:ext cx="1005840" cy="365760"/>
          </a:xfrm>
          <a:prstGeom prst="rect">
            <a:avLst/>
          </a:prstGeom>
          <a:solidFill>
            <a:schemeClr val="folHlink"/>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Shared biogas digester</a:t>
            </a:r>
          </a:p>
        </p:txBody>
      </p:sp>
      <p:sp>
        <p:nvSpPr>
          <p:cNvPr id="33" name="Rectangle 32"/>
          <p:cNvSpPr/>
          <p:nvPr/>
        </p:nvSpPr>
        <p:spPr>
          <a:xfrm>
            <a:off x="6925425" y="4816859"/>
            <a:ext cx="1005840" cy="365760"/>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Shared pour-flush</a:t>
            </a:r>
          </a:p>
        </p:txBody>
      </p:sp>
      <p:sp>
        <p:nvSpPr>
          <p:cNvPr id="35" name="Rectangle 34"/>
          <p:cNvSpPr/>
          <p:nvPr/>
        </p:nvSpPr>
        <p:spPr>
          <a:xfrm>
            <a:off x="3103641" y="4816859"/>
            <a:ext cx="1005840" cy="365760"/>
          </a:xfrm>
          <a:prstGeom prst="rect">
            <a:avLst/>
          </a:prstGeom>
          <a:solidFill>
            <a:schemeClr val="folHlink"/>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Shared raised UDDTs</a:t>
            </a:r>
          </a:p>
        </p:txBody>
      </p:sp>
      <p:cxnSp>
        <p:nvCxnSpPr>
          <p:cNvPr id="79" name="Straight Arrow Connector 78"/>
          <p:cNvCxnSpPr>
            <a:stCxn id="73" idx="2"/>
            <a:endCxn id="114" idx="0"/>
          </p:cNvCxnSpPr>
          <p:nvPr/>
        </p:nvCxnSpPr>
        <p:spPr>
          <a:xfrm>
            <a:off x="1091294" y="1512313"/>
            <a:ext cx="0" cy="136508"/>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8149659" y="4816859"/>
            <a:ext cx="1005840" cy="365760"/>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Shared pit latrine</a:t>
            </a:r>
          </a:p>
        </p:txBody>
      </p:sp>
      <p:sp>
        <p:nvSpPr>
          <p:cNvPr id="73" name="Rectangle 72"/>
          <p:cNvSpPr/>
          <p:nvPr/>
        </p:nvSpPr>
        <p:spPr>
          <a:xfrm>
            <a:off x="501210" y="1296869"/>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Easy to dig?</a:t>
            </a:r>
          </a:p>
        </p:txBody>
      </p:sp>
      <p:sp>
        <p:nvSpPr>
          <p:cNvPr id="76" name="Rectangle 75"/>
          <p:cNvSpPr/>
          <p:nvPr/>
        </p:nvSpPr>
        <p:spPr>
          <a:xfrm>
            <a:off x="2998208" y="1296869"/>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Stable?</a:t>
            </a:r>
          </a:p>
        </p:txBody>
      </p:sp>
      <p:sp>
        <p:nvSpPr>
          <p:cNvPr id="80" name="Rectangle 79"/>
          <p:cNvSpPr/>
          <p:nvPr/>
        </p:nvSpPr>
        <p:spPr>
          <a:xfrm>
            <a:off x="5495206" y="1296869"/>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Low water table?</a:t>
            </a:r>
          </a:p>
        </p:txBody>
      </p:sp>
      <p:cxnSp>
        <p:nvCxnSpPr>
          <p:cNvPr id="94" name="Straight Arrow Connector 93"/>
          <p:cNvCxnSpPr>
            <a:stCxn id="73" idx="3"/>
            <a:endCxn id="76" idx="1"/>
          </p:cNvCxnSpPr>
          <p:nvPr/>
        </p:nvCxnSpPr>
        <p:spPr>
          <a:xfrm>
            <a:off x="1681377" y="1404591"/>
            <a:ext cx="1316831" cy="0"/>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2186454" y="1296869"/>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cxnSp>
        <p:nvCxnSpPr>
          <p:cNvPr id="102" name="Straight Arrow Connector 101"/>
          <p:cNvCxnSpPr>
            <a:stCxn id="76" idx="3"/>
            <a:endCxn id="80" idx="1"/>
          </p:cNvCxnSpPr>
          <p:nvPr/>
        </p:nvCxnSpPr>
        <p:spPr>
          <a:xfrm>
            <a:off x="4178375" y="1404591"/>
            <a:ext cx="1316831" cy="0"/>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683452" y="1296869"/>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cxnSp>
        <p:nvCxnSpPr>
          <p:cNvPr id="108" name="Straight Arrow Connector 107"/>
          <p:cNvCxnSpPr>
            <a:stCxn id="80" idx="3"/>
          </p:cNvCxnSpPr>
          <p:nvPr/>
        </p:nvCxnSpPr>
        <p:spPr>
          <a:xfrm>
            <a:off x="6675373" y="1404591"/>
            <a:ext cx="1387124" cy="0"/>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180450" y="1296869"/>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sp>
        <p:nvSpPr>
          <p:cNvPr id="114" name="Rectangle 113"/>
          <p:cNvSpPr/>
          <p:nvPr/>
        </p:nvSpPr>
        <p:spPr>
          <a:xfrm>
            <a:off x="937955" y="1648821"/>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18" name="Straight Arrow Connector 117"/>
          <p:cNvCxnSpPr>
            <a:stCxn id="114" idx="2"/>
            <a:endCxn id="75" idx="0"/>
          </p:cNvCxnSpPr>
          <p:nvPr/>
        </p:nvCxnSpPr>
        <p:spPr>
          <a:xfrm flipH="1">
            <a:off x="1091070" y="1864265"/>
            <a:ext cx="224" cy="203892"/>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1853075" y="1648822"/>
            <a:ext cx="995321" cy="215444"/>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Machine excavation</a:t>
            </a:r>
          </a:p>
        </p:txBody>
      </p:sp>
      <p:cxnSp>
        <p:nvCxnSpPr>
          <p:cNvPr id="136" name="Elbow Connector 135"/>
          <p:cNvCxnSpPr>
            <a:stCxn id="123" idx="3"/>
            <a:endCxn id="76" idx="1"/>
          </p:cNvCxnSpPr>
          <p:nvPr/>
        </p:nvCxnSpPr>
        <p:spPr>
          <a:xfrm flipV="1">
            <a:off x="2848396" y="1404591"/>
            <a:ext cx="149812" cy="351953"/>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76" idx="2"/>
            <a:endCxn id="156" idx="0"/>
          </p:cNvCxnSpPr>
          <p:nvPr/>
        </p:nvCxnSpPr>
        <p:spPr>
          <a:xfrm>
            <a:off x="3588292" y="1512313"/>
            <a:ext cx="2086" cy="136508"/>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3437039" y="1648821"/>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57" name="Straight Arrow Connector 156"/>
          <p:cNvCxnSpPr>
            <a:stCxn id="80" idx="2"/>
            <a:endCxn id="158" idx="0"/>
          </p:cNvCxnSpPr>
          <p:nvPr/>
        </p:nvCxnSpPr>
        <p:spPr>
          <a:xfrm>
            <a:off x="6085290" y="1512313"/>
            <a:ext cx="0" cy="136508"/>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5931951" y="1648821"/>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70" name="Rectangle 69"/>
          <p:cNvSpPr/>
          <p:nvPr/>
        </p:nvSpPr>
        <p:spPr>
          <a:xfrm>
            <a:off x="4350073" y="1648822"/>
            <a:ext cx="995321" cy="215444"/>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Pit lining</a:t>
            </a:r>
          </a:p>
        </p:txBody>
      </p:sp>
      <p:cxnSp>
        <p:nvCxnSpPr>
          <p:cNvPr id="72" name="Elbow Connector 71"/>
          <p:cNvCxnSpPr>
            <a:stCxn id="70" idx="3"/>
            <a:endCxn id="80" idx="1"/>
          </p:cNvCxnSpPr>
          <p:nvPr/>
        </p:nvCxnSpPr>
        <p:spPr>
          <a:xfrm flipV="1">
            <a:off x="5345394" y="1404591"/>
            <a:ext cx="149812" cy="351953"/>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669169" y="1587268"/>
            <a:ext cx="1197828" cy="338554"/>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Increased replacement frequency</a:t>
            </a:r>
          </a:p>
        </p:txBody>
      </p:sp>
      <p:cxnSp>
        <p:nvCxnSpPr>
          <p:cNvPr id="78" name="Elbow Connector 77"/>
          <p:cNvCxnSpPr>
            <a:stCxn id="77" idx="3"/>
          </p:cNvCxnSpPr>
          <p:nvPr/>
        </p:nvCxnSpPr>
        <p:spPr>
          <a:xfrm flipV="1">
            <a:off x="7866997" y="1404591"/>
            <a:ext cx="195500" cy="351954"/>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01211" y="2968048"/>
            <a:ext cx="1180167" cy="215444"/>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Above-ground solution</a:t>
            </a:r>
          </a:p>
        </p:txBody>
      </p:sp>
      <p:sp>
        <p:nvSpPr>
          <p:cNvPr id="120" name="Rectangle 119"/>
          <p:cNvSpPr/>
          <p:nvPr/>
        </p:nvSpPr>
        <p:spPr>
          <a:xfrm>
            <a:off x="8062498" y="1296868"/>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Water available?</a:t>
            </a:r>
          </a:p>
        </p:txBody>
      </p:sp>
      <p:cxnSp>
        <p:nvCxnSpPr>
          <p:cNvPr id="125" name="Straight Arrow Connector 124"/>
          <p:cNvCxnSpPr>
            <a:stCxn id="120" idx="2"/>
            <a:endCxn id="142" idx="0"/>
          </p:cNvCxnSpPr>
          <p:nvPr/>
        </p:nvCxnSpPr>
        <p:spPr>
          <a:xfrm flipH="1">
            <a:off x="8652579" y="1512312"/>
            <a:ext cx="3" cy="3304547"/>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7" name="Elbow Connector 106"/>
          <p:cNvCxnSpPr>
            <a:stCxn id="120" idx="2"/>
            <a:endCxn id="33" idx="0"/>
          </p:cNvCxnSpPr>
          <p:nvPr/>
        </p:nvCxnSpPr>
        <p:spPr>
          <a:xfrm rot="5400000">
            <a:off x="6388191" y="2552467"/>
            <a:ext cx="3304547" cy="1224237"/>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8499241"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132" name="Rectangle 131"/>
          <p:cNvSpPr/>
          <p:nvPr/>
        </p:nvSpPr>
        <p:spPr>
          <a:xfrm>
            <a:off x="7288045"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sp>
        <p:nvSpPr>
          <p:cNvPr id="188" name="Rectangle 187"/>
          <p:cNvSpPr/>
          <p:nvPr/>
        </p:nvSpPr>
        <p:spPr>
          <a:xfrm>
            <a:off x="3016479" y="3886944"/>
            <a:ext cx="1180167" cy="338554"/>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Benefits of biogas &gt; add. cost of system?</a:t>
            </a:r>
          </a:p>
        </p:txBody>
      </p:sp>
      <p:cxnSp>
        <p:nvCxnSpPr>
          <p:cNvPr id="193" name="Elbow Connector 106"/>
          <p:cNvCxnSpPr>
            <a:stCxn id="196" idx="2"/>
            <a:endCxn id="25" idx="0"/>
          </p:cNvCxnSpPr>
          <p:nvPr/>
        </p:nvCxnSpPr>
        <p:spPr>
          <a:xfrm rot="16200000" flipH="1">
            <a:off x="589463" y="4313180"/>
            <a:ext cx="1005510" cy="1847"/>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501211" y="3472795"/>
            <a:ext cx="1180167" cy="33855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Large camp &amp; densely populated?</a:t>
            </a:r>
          </a:p>
        </p:txBody>
      </p:sp>
      <p:cxnSp>
        <p:nvCxnSpPr>
          <p:cNvPr id="199" name="Straight Arrow Connector 198"/>
          <p:cNvCxnSpPr>
            <a:stCxn id="117" idx="2"/>
            <a:endCxn id="196" idx="0"/>
          </p:cNvCxnSpPr>
          <p:nvPr/>
        </p:nvCxnSpPr>
        <p:spPr>
          <a:xfrm>
            <a:off x="1091295" y="3183492"/>
            <a:ext cx="0" cy="289303"/>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939803"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cxnSp>
        <p:nvCxnSpPr>
          <p:cNvPr id="214" name="Elbow Connector 106"/>
          <p:cNvCxnSpPr>
            <a:stCxn id="188" idx="1"/>
            <a:endCxn id="26" idx="0"/>
          </p:cNvCxnSpPr>
          <p:nvPr/>
        </p:nvCxnSpPr>
        <p:spPr>
          <a:xfrm rot="10800000" flipV="1">
            <a:off x="2349853" y="4056221"/>
            <a:ext cx="666627" cy="760638"/>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2194955"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cxnSp>
        <p:nvCxnSpPr>
          <p:cNvPr id="225" name="Straight Arrow Connector 224"/>
          <p:cNvCxnSpPr>
            <a:stCxn id="188" idx="2"/>
            <a:endCxn id="35" idx="0"/>
          </p:cNvCxnSpPr>
          <p:nvPr/>
        </p:nvCxnSpPr>
        <p:spPr>
          <a:xfrm flipH="1">
            <a:off x="3606561" y="4225498"/>
            <a:ext cx="2" cy="591361"/>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3453222"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232" name="bracket"/>
          <p:cNvSpPr>
            <a:spLocks/>
          </p:cNvSpPr>
          <p:nvPr/>
        </p:nvSpPr>
        <p:spPr bwMode="gray">
          <a:xfrm rot="5400000" flipH="1">
            <a:off x="2317714" y="3813706"/>
            <a:ext cx="231813" cy="3832904"/>
          </a:xfrm>
          <a:prstGeom prst="leftBrace">
            <a:avLst>
              <a:gd name="adj1" fmla="val 32192"/>
              <a:gd name="adj2" fmla="val 50000"/>
            </a:avLst>
          </a:prstGeom>
          <a:noFill/>
          <a:ln w="9525">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cxnSp>
        <p:nvCxnSpPr>
          <p:cNvPr id="236" name="Elbow Connector 106"/>
          <p:cNvCxnSpPr>
            <a:stCxn id="196" idx="3"/>
            <a:endCxn id="188" idx="0"/>
          </p:cNvCxnSpPr>
          <p:nvPr/>
        </p:nvCxnSpPr>
        <p:spPr>
          <a:xfrm>
            <a:off x="1681378" y="3642072"/>
            <a:ext cx="1925185" cy="244872"/>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2006413" y="3534350"/>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242" name="bracket"/>
          <p:cNvSpPr>
            <a:spLocks/>
          </p:cNvSpPr>
          <p:nvPr/>
        </p:nvSpPr>
        <p:spPr bwMode="gray">
          <a:xfrm rot="5400000" flipH="1">
            <a:off x="7843114" y="4471334"/>
            <a:ext cx="231813" cy="2567289"/>
          </a:xfrm>
          <a:prstGeom prst="leftBrace">
            <a:avLst>
              <a:gd name="adj1" fmla="val 32192"/>
              <a:gd name="adj2" fmla="val 50000"/>
            </a:avLst>
          </a:prstGeom>
          <a:noFill/>
          <a:ln w="9525">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43" name="TextBox 242"/>
          <p:cNvSpPr txBox="1"/>
          <p:nvPr/>
        </p:nvSpPr>
        <p:spPr>
          <a:xfrm>
            <a:off x="7007366" y="5754979"/>
            <a:ext cx="1907948" cy="335646"/>
          </a:xfrm>
          <a:prstGeom prst="rect">
            <a:avLst/>
          </a:prstGeom>
          <a:noFill/>
        </p:spPr>
        <p:txBody>
          <a:bodyPr wrap="square" tIns="90000" bIns="90000" rtlCol="0">
            <a:spAutoFit/>
          </a:bodyPr>
          <a:lstStyle/>
          <a:p>
            <a:pPr algn="ctr"/>
            <a:r>
              <a:rPr lang="en-US" sz="1000" b="1" dirty="0" smtClean="0">
                <a:solidFill>
                  <a:srgbClr val="4D4D4D"/>
                </a:solidFill>
                <a:latin typeface="Arial" pitchFamily="34" charset="0"/>
                <a:cs typeface="Arial" pitchFamily="34" charset="0"/>
              </a:rPr>
              <a:t>Existing sanitation solutions</a:t>
            </a:r>
          </a:p>
        </p:txBody>
      </p:sp>
      <p:sp>
        <p:nvSpPr>
          <p:cNvPr id="244" name="TextBox 243"/>
          <p:cNvSpPr txBox="1"/>
          <p:nvPr/>
        </p:nvSpPr>
        <p:spPr>
          <a:xfrm>
            <a:off x="522957" y="5754979"/>
            <a:ext cx="3843244" cy="335646"/>
          </a:xfrm>
          <a:prstGeom prst="rect">
            <a:avLst/>
          </a:prstGeom>
          <a:noFill/>
        </p:spPr>
        <p:txBody>
          <a:bodyPr wrap="square" tIns="90000" bIns="90000" rtlCol="0">
            <a:spAutoFit/>
          </a:bodyPr>
          <a:lstStyle/>
          <a:p>
            <a:pPr algn="ctr"/>
            <a:r>
              <a:rPr lang="en-US" sz="1000" b="1" dirty="0" smtClean="0">
                <a:solidFill>
                  <a:srgbClr val="4D4D4D"/>
                </a:solidFill>
                <a:latin typeface="Arial" pitchFamily="34" charset="0"/>
                <a:cs typeface="Arial" pitchFamily="34" charset="0"/>
              </a:rPr>
              <a:t>Innovative solutions</a:t>
            </a:r>
          </a:p>
        </p:txBody>
      </p:sp>
      <p:sp>
        <p:nvSpPr>
          <p:cNvPr id="75" name="Rectangle 74"/>
          <p:cNvSpPr/>
          <p:nvPr/>
        </p:nvSpPr>
        <p:spPr>
          <a:xfrm>
            <a:off x="500986" y="2068157"/>
            <a:ext cx="1180167" cy="461665"/>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Cost work-around &gt; cost-benefit above-ground?</a:t>
            </a:r>
          </a:p>
        </p:txBody>
      </p:sp>
      <p:cxnSp>
        <p:nvCxnSpPr>
          <p:cNvPr id="82" name="Elbow Connector 106"/>
          <p:cNvCxnSpPr>
            <a:stCxn id="75" idx="3"/>
            <a:endCxn id="123" idx="2"/>
          </p:cNvCxnSpPr>
          <p:nvPr/>
        </p:nvCxnSpPr>
        <p:spPr>
          <a:xfrm flipV="1">
            <a:off x="1681153" y="1864266"/>
            <a:ext cx="669583" cy="434724"/>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5" idx="2"/>
            <a:endCxn id="117" idx="0"/>
          </p:cNvCxnSpPr>
          <p:nvPr/>
        </p:nvCxnSpPr>
        <p:spPr>
          <a:xfrm>
            <a:off x="1091070" y="2529822"/>
            <a:ext cx="225" cy="438226"/>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56" idx="2"/>
            <a:endCxn id="93" idx="0"/>
          </p:cNvCxnSpPr>
          <p:nvPr/>
        </p:nvCxnSpPr>
        <p:spPr>
          <a:xfrm flipH="1">
            <a:off x="3590377" y="1864265"/>
            <a:ext cx="1" cy="195107"/>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3000293" y="2059372"/>
            <a:ext cx="1180167" cy="461665"/>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Cost work-around &gt; cost-benefit above-ground?</a:t>
            </a:r>
          </a:p>
        </p:txBody>
      </p:sp>
      <p:cxnSp>
        <p:nvCxnSpPr>
          <p:cNvPr id="95" name="Elbow Connector 106"/>
          <p:cNvCxnSpPr>
            <a:stCxn id="93" idx="3"/>
            <a:endCxn id="70" idx="2"/>
          </p:cNvCxnSpPr>
          <p:nvPr/>
        </p:nvCxnSpPr>
        <p:spPr>
          <a:xfrm flipV="1">
            <a:off x="4180460" y="1864266"/>
            <a:ext cx="667274" cy="425939"/>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853075" y="2191267"/>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106" name="Rectangle 105"/>
          <p:cNvSpPr/>
          <p:nvPr/>
        </p:nvSpPr>
        <p:spPr>
          <a:xfrm>
            <a:off x="4350073" y="2191267"/>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10" name="Straight Arrow Connector 109"/>
          <p:cNvCxnSpPr>
            <a:stCxn id="158" idx="2"/>
            <a:endCxn id="111" idx="0"/>
          </p:cNvCxnSpPr>
          <p:nvPr/>
        </p:nvCxnSpPr>
        <p:spPr>
          <a:xfrm>
            <a:off x="6085290" y="1864265"/>
            <a:ext cx="0" cy="195107"/>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495206" y="2059372"/>
            <a:ext cx="1180167" cy="461665"/>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Cost work-around &gt; cost-benefit above-ground?</a:t>
            </a:r>
          </a:p>
        </p:txBody>
      </p:sp>
      <p:cxnSp>
        <p:nvCxnSpPr>
          <p:cNvPr id="119" name="Elbow Connector 106"/>
          <p:cNvCxnSpPr>
            <a:stCxn id="111" idx="3"/>
            <a:endCxn id="77" idx="2"/>
          </p:cNvCxnSpPr>
          <p:nvPr/>
        </p:nvCxnSpPr>
        <p:spPr>
          <a:xfrm flipV="1">
            <a:off x="6675373" y="1925822"/>
            <a:ext cx="592710" cy="364383"/>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6844986" y="2191267"/>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27" name="Elbow Connector 106"/>
          <p:cNvCxnSpPr>
            <a:stCxn id="93" idx="2"/>
            <a:endCxn id="117" idx="0"/>
          </p:cNvCxnSpPr>
          <p:nvPr/>
        </p:nvCxnSpPr>
        <p:spPr>
          <a:xfrm rot="5400000">
            <a:off x="2117331" y="1495001"/>
            <a:ext cx="447011" cy="2499082"/>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31" name="Elbow Connector 106"/>
          <p:cNvCxnSpPr>
            <a:stCxn id="111" idx="2"/>
            <a:endCxn id="117" idx="0"/>
          </p:cNvCxnSpPr>
          <p:nvPr/>
        </p:nvCxnSpPr>
        <p:spPr>
          <a:xfrm rot="5400000">
            <a:off x="3364788" y="247545"/>
            <a:ext cx="447011" cy="4993995"/>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939803" y="2592492"/>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sp>
        <p:nvSpPr>
          <p:cNvPr id="97"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Drainable cesspits excluded here as not common in Africa (only Azraq and require frequent emptying without benefits)</a:t>
            </a:r>
            <a:endParaRPr lang="en-US" sz="800" dirty="0">
              <a:solidFill>
                <a:srgbClr val="000000"/>
              </a:solidFill>
              <a:latin typeface="Arial" pitchFamily="34" charset="0"/>
              <a:cs typeface="Arial" pitchFamily="34" charset="0"/>
            </a:endParaRPr>
          </a:p>
        </p:txBody>
      </p:sp>
      <p:sp>
        <p:nvSpPr>
          <p:cNvPr id="99" name="Rectangle 98"/>
          <p:cNvSpPr/>
          <p:nvPr/>
        </p:nvSpPr>
        <p:spPr>
          <a:xfrm>
            <a:off x="1999332" y="5074455"/>
            <a:ext cx="1005840" cy="365760"/>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err="1" smtClean="0">
                <a:solidFill>
                  <a:schemeClr val="tx1"/>
                </a:solidFill>
                <a:latin typeface="Arial" pitchFamily="34" charset="0"/>
                <a:cs typeface="Arial" pitchFamily="34" charset="0"/>
              </a:rPr>
              <a:t>HH</a:t>
            </a:r>
            <a:r>
              <a:rPr lang="en-US" sz="800" dirty="0" smtClean="0">
                <a:solidFill>
                  <a:schemeClr val="tx1"/>
                </a:solidFill>
                <a:latin typeface="Arial" pitchFamily="34" charset="0"/>
                <a:cs typeface="Arial" pitchFamily="34" charset="0"/>
              </a:rPr>
              <a:t>-level biogas digester (e.g. B-energy)</a:t>
            </a:r>
          </a:p>
        </p:txBody>
      </p:sp>
      <p:sp>
        <p:nvSpPr>
          <p:cNvPr id="105" name="Rectangle 104"/>
          <p:cNvSpPr/>
          <p:nvPr/>
        </p:nvSpPr>
        <p:spPr>
          <a:xfrm>
            <a:off x="7077825" y="5074455"/>
            <a:ext cx="1005840" cy="365760"/>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err="1" smtClean="0">
                <a:solidFill>
                  <a:schemeClr val="tx1"/>
                </a:solidFill>
                <a:latin typeface="Arial" pitchFamily="34" charset="0"/>
                <a:cs typeface="Arial" pitchFamily="34" charset="0"/>
              </a:rPr>
              <a:t>HH</a:t>
            </a:r>
            <a:r>
              <a:rPr lang="en-US" sz="800" dirty="0" smtClean="0">
                <a:solidFill>
                  <a:schemeClr val="tx1"/>
                </a:solidFill>
                <a:latin typeface="Arial" pitchFamily="34" charset="0"/>
                <a:cs typeface="Arial" pitchFamily="34" charset="0"/>
              </a:rPr>
              <a:t>-level pour-flush</a:t>
            </a:r>
          </a:p>
        </p:txBody>
      </p:sp>
      <p:sp>
        <p:nvSpPr>
          <p:cNvPr id="109" name="Rectangle 108"/>
          <p:cNvSpPr/>
          <p:nvPr/>
        </p:nvSpPr>
        <p:spPr>
          <a:xfrm>
            <a:off x="3256041" y="5074455"/>
            <a:ext cx="1005840" cy="365760"/>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HH-level raised UDDTs (e.g. </a:t>
            </a:r>
            <a:r>
              <a:rPr lang="en-US" sz="800" dirty="0" err="1" smtClean="0">
                <a:solidFill>
                  <a:schemeClr val="tx1"/>
                </a:solidFill>
                <a:latin typeface="Arial" pitchFamily="34" charset="0"/>
                <a:cs typeface="Arial" pitchFamily="34" charset="0"/>
              </a:rPr>
              <a:t>EcoSan</a:t>
            </a:r>
            <a:r>
              <a:rPr lang="en-US" sz="800" dirty="0" smtClean="0">
                <a:solidFill>
                  <a:schemeClr val="tx1"/>
                </a:solidFill>
                <a:latin typeface="Arial" pitchFamily="34" charset="0"/>
                <a:cs typeface="Arial" pitchFamily="34" charset="0"/>
              </a:rPr>
              <a:t>)</a:t>
            </a:r>
          </a:p>
        </p:txBody>
      </p:sp>
      <p:sp>
        <p:nvSpPr>
          <p:cNvPr id="122" name="Rectangle 121"/>
          <p:cNvSpPr/>
          <p:nvPr/>
        </p:nvSpPr>
        <p:spPr>
          <a:xfrm>
            <a:off x="8302059" y="5074455"/>
            <a:ext cx="1005840" cy="365760"/>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err="1" smtClean="0">
                <a:solidFill>
                  <a:schemeClr val="tx1"/>
                </a:solidFill>
                <a:latin typeface="Arial" pitchFamily="34" charset="0"/>
                <a:cs typeface="Arial" pitchFamily="34" charset="0"/>
              </a:rPr>
              <a:t>HH</a:t>
            </a:r>
            <a:r>
              <a:rPr lang="en-US" sz="800" dirty="0" smtClean="0">
                <a:solidFill>
                  <a:schemeClr val="tx1"/>
                </a:solidFill>
                <a:latin typeface="Arial" pitchFamily="34" charset="0"/>
                <a:cs typeface="Arial" pitchFamily="34" charset="0"/>
              </a:rPr>
              <a:t>-level pit latrine</a:t>
            </a:r>
          </a:p>
        </p:txBody>
      </p:sp>
      <p:sp>
        <p:nvSpPr>
          <p:cNvPr id="133" name="Rectangle 132"/>
          <p:cNvSpPr/>
          <p:nvPr/>
        </p:nvSpPr>
        <p:spPr>
          <a:xfrm>
            <a:off x="4955936" y="4844065"/>
            <a:ext cx="1283102" cy="461665"/>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Depending on plot area and space available (min. 150 </a:t>
            </a:r>
            <a:r>
              <a:rPr lang="en-US" sz="800" dirty="0" err="1" smtClean="0">
                <a:solidFill>
                  <a:schemeClr val="bg1"/>
                </a:solidFill>
                <a:latin typeface="Arial" pitchFamily="34" charset="0"/>
                <a:cs typeface="Arial" pitchFamily="34" charset="0"/>
              </a:rPr>
              <a:t>sqm</a:t>
            </a:r>
            <a:r>
              <a:rPr lang="en-US" sz="800" dirty="0" smtClean="0">
                <a:solidFill>
                  <a:schemeClr val="bg1"/>
                </a:solidFill>
                <a:latin typeface="Arial" pitchFamily="34" charset="0"/>
                <a:cs typeface="Arial" pitchFamily="34" charset="0"/>
              </a:rPr>
              <a:t> for </a:t>
            </a:r>
            <a:r>
              <a:rPr lang="en-US" sz="800" dirty="0" err="1" smtClean="0">
                <a:solidFill>
                  <a:schemeClr val="bg1"/>
                </a:solidFill>
                <a:latin typeface="Arial" pitchFamily="34" charset="0"/>
                <a:cs typeface="Arial" pitchFamily="34" charset="0"/>
              </a:rPr>
              <a:t>HH</a:t>
            </a:r>
            <a:r>
              <a:rPr lang="en-US" sz="800" dirty="0" smtClean="0">
                <a:solidFill>
                  <a:schemeClr val="bg1"/>
                </a:solidFill>
                <a:latin typeface="Arial" pitchFamily="34" charset="0"/>
                <a:cs typeface="Arial" pitchFamily="34" charset="0"/>
              </a:rPr>
              <a:t>-level)</a:t>
            </a:r>
          </a:p>
        </p:txBody>
      </p:sp>
      <p:cxnSp>
        <p:nvCxnSpPr>
          <p:cNvPr id="134" name="Straight Arrow Connector 133"/>
          <p:cNvCxnSpPr>
            <a:stCxn id="133" idx="1"/>
          </p:cNvCxnSpPr>
          <p:nvPr/>
        </p:nvCxnSpPr>
        <p:spPr>
          <a:xfrm flipH="1">
            <a:off x="4446358" y="5074898"/>
            <a:ext cx="509578" cy="0"/>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33" idx="3"/>
          </p:cNvCxnSpPr>
          <p:nvPr/>
        </p:nvCxnSpPr>
        <p:spPr>
          <a:xfrm flipV="1">
            <a:off x="6239038" y="5074457"/>
            <a:ext cx="420706" cy="441"/>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250675" y="5464491"/>
            <a:ext cx="1264681" cy="246221"/>
          </a:xfrm>
          <a:prstGeom prst="rect">
            <a:avLst/>
          </a:prstGeom>
          <a:noFill/>
        </p:spPr>
        <p:txBody>
          <a:bodyPr wrap="square" lIns="0" tIns="0" rIns="0" bIns="0" rtlCol="0">
            <a:noAutofit/>
          </a:bodyPr>
          <a:lstStyle/>
          <a:p>
            <a:pPr marL="288925" lvl="1" indent="-174625">
              <a:buClr>
                <a:srgbClr val="177B57"/>
              </a:buClr>
              <a:buSzPct val="100000"/>
            </a:pPr>
            <a:r>
              <a:rPr lang="en-US" sz="800" dirty="0" smtClean="0">
                <a:solidFill>
                  <a:srgbClr val="000000"/>
                </a:solidFill>
                <a:latin typeface="Arial"/>
                <a:cs typeface="Arial" pitchFamily="34" charset="0"/>
              </a:rPr>
              <a:t>+ Briquettes</a:t>
            </a:r>
          </a:p>
          <a:p>
            <a:pPr marL="288925" lvl="1" indent="-174625">
              <a:buClr>
                <a:srgbClr val="177B57"/>
              </a:buClr>
              <a:buSzPct val="100000"/>
            </a:pPr>
            <a:r>
              <a:rPr lang="en-US" sz="800" dirty="0" smtClean="0">
                <a:solidFill>
                  <a:srgbClr val="000000"/>
                </a:solidFill>
                <a:latin typeface="Arial"/>
                <a:cs typeface="Arial" pitchFamily="34" charset="0"/>
              </a:rPr>
              <a:t>+ Compost</a:t>
            </a:r>
          </a:p>
        </p:txBody>
      </p:sp>
      <p:sp>
        <p:nvSpPr>
          <p:cNvPr id="159" name="TextBox 158"/>
          <p:cNvSpPr txBox="1"/>
          <p:nvPr/>
        </p:nvSpPr>
        <p:spPr>
          <a:xfrm>
            <a:off x="2006855" y="5464491"/>
            <a:ext cx="1264681" cy="123111"/>
          </a:xfrm>
          <a:prstGeom prst="rect">
            <a:avLst/>
          </a:prstGeom>
          <a:noFill/>
        </p:spPr>
        <p:txBody>
          <a:bodyPr wrap="square" lIns="0" tIns="0" rIns="0" bIns="0" rtlCol="0">
            <a:noAutofit/>
          </a:bodyPr>
          <a:lstStyle/>
          <a:p>
            <a:pPr marL="288925" lvl="1" indent="-174625">
              <a:buClr>
                <a:srgbClr val="177B57"/>
              </a:buClr>
              <a:buSzPct val="100000"/>
            </a:pPr>
            <a:r>
              <a:rPr lang="en-US" sz="800" dirty="0" smtClean="0">
                <a:solidFill>
                  <a:srgbClr val="000000"/>
                </a:solidFill>
                <a:latin typeface="Arial"/>
                <a:cs typeface="Arial" pitchFamily="34" charset="0"/>
              </a:rPr>
              <a:t>+ Compost</a:t>
            </a:r>
          </a:p>
        </p:txBody>
      </p:sp>
      <p:sp>
        <p:nvSpPr>
          <p:cNvPr id="178" name="Callout"/>
          <p:cNvSpPr>
            <a:spLocks noChangeArrowheads="1"/>
          </p:cNvSpPr>
          <p:nvPr/>
        </p:nvSpPr>
        <p:spPr bwMode="gray">
          <a:xfrm>
            <a:off x="4377792" y="3183493"/>
            <a:ext cx="1707498" cy="550408"/>
          </a:xfrm>
          <a:prstGeom prst="wedgeRoundRectCallout">
            <a:avLst>
              <a:gd name="adj1" fmla="val -45292"/>
              <a:gd name="adj2" fmla="val 97464"/>
              <a:gd name="adj3" fmla="val 16667"/>
            </a:avLst>
          </a:prstGeom>
          <a:solidFill>
            <a:srgbClr val="E7C7C7"/>
          </a:solidFill>
          <a:ln w="9525" algn="ctr">
            <a:solidFill>
              <a:srgbClr val="E7C7C7"/>
            </a:solidFill>
            <a:miter lim="800000"/>
            <a:headEnd/>
            <a:tailEnd/>
          </a:ln>
        </p:spPr>
        <p:txBody>
          <a:bodyPr tIns="91440" bIns="91440" anchor="ctr"/>
          <a:lstStyle/>
          <a:p>
            <a:pPr algn="ctr" fontAlgn="base">
              <a:spcBef>
                <a:spcPct val="0"/>
              </a:spcBef>
              <a:spcAft>
                <a:spcPct val="0"/>
              </a:spcAft>
            </a:pPr>
            <a:r>
              <a:rPr lang="en-US" sz="700" dirty="0" smtClean="0">
                <a:solidFill>
                  <a:srgbClr val="000000"/>
                </a:solidFill>
                <a:latin typeface="Arial" pitchFamily="34" charset="0"/>
                <a:cs typeface="Arial" pitchFamily="34" charset="0"/>
              </a:rPr>
              <a:t>Variation for one or the other driven by need for by-product and cost of substitutes as well as local differences of material and labor cost</a:t>
            </a:r>
            <a:endParaRPr lang="en-US" sz="700" dirty="0">
              <a:solidFill>
                <a:srgbClr val="000000"/>
              </a:solidFill>
              <a:latin typeface="Arial" pitchFamily="34" charset="0"/>
              <a:cs typeface="Arial" pitchFamily="34" charset="0"/>
            </a:endParaRPr>
          </a:p>
        </p:txBody>
      </p:sp>
      <p:sp>
        <p:nvSpPr>
          <p:cNvPr id="179" name="Rectangle 178"/>
          <p:cNvSpPr/>
          <p:nvPr/>
        </p:nvSpPr>
        <p:spPr>
          <a:xfrm>
            <a:off x="1846932" y="3811349"/>
            <a:ext cx="2599426" cy="1943630"/>
          </a:xfrm>
          <a:prstGeom prst="rect">
            <a:avLst/>
          </a:prstGeom>
          <a:noFill/>
          <a:ln w="952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3" name="Group 300"/>
          <p:cNvGrpSpPr/>
          <p:nvPr/>
        </p:nvGrpSpPr>
        <p:grpSpPr>
          <a:xfrm>
            <a:off x="7128526" y="6139574"/>
            <a:ext cx="2080681" cy="403529"/>
            <a:chOff x="6699649" y="6058653"/>
            <a:chExt cx="2568742" cy="498184"/>
          </a:xfrm>
        </p:grpSpPr>
        <p:sp>
          <p:nvSpPr>
            <p:cNvPr id="302" name="Rectangle 301"/>
            <p:cNvSpPr/>
            <p:nvPr/>
          </p:nvSpPr>
          <p:spPr>
            <a:xfrm>
              <a:off x="6699649" y="6245947"/>
              <a:ext cx="2567292" cy="123111"/>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0" rIns="37033" bIns="0" rtlCol="0" anchor="ctr" anchorCtr="0">
              <a:spAutoFit/>
            </a:bodyPr>
            <a:lstStyle/>
            <a:p>
              <a:pPr algn="ctr"/>
              <a:r>
                <a:rPr lang="en-US" sz="648" dirty="0" smtClean="0">
                  <a:solidFill>
                    <a:schemeClr val="bg1"/>
                  </a:solidFill>
                  <a:latin typeface="Arial" pitchFamily="34" charset="0"/>
                  <a:cs typeface="Arial" pitchFamily="34" charset="0"/>
                </a:rPr>
                <a:t>Calculated based on cost &amp; benefit analysis</a:t>
              </a:r>
            </a:p>
          </p:txBody>
        </p:sp>
        <p:sp>
          <p:nvSpPr>
            <p:cNvPr id="303" name="Rectangle 302"/>
            <p:cNvSpPr/>
            <p:nvPr/>
          </p:nvSpPr>
          <p:spPr>
            <a:xfrm>
              <a:off x="6699649" y="6058653"/>
              <a:ext cx="2567292" cy="123111"/>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0" rIns="37033" bIns="0" rtlCol="0" anchor="ctr" anchorCtr="0">
              <a:spAutoFit/>
            </a:bodyPr>
            <a:lstStyle/>
            <a:p>
              <a:pPr algn="ctr"/>
              <a:r>
                <a:rPr lang="en-US" sz="648" dirty="0" smtClean="0">
                  <a:solidFill>
                    <a:schemeClr val="bg1"/>
                  </a:solidFill>
                  <a:latin typeface="Arial" pitchFamily="34" charset="0"/>
                  <a:cs typeface="Arial" pitchFamily="34" charset="0"/>
                </a:rPr>
                <a:t>Geo-physical data from camp segmentation </a:t>
              </a:r>
            </a:p>
          </p:txBody>
        </p:sp>
        <p:sp>
          <p:nvSpPr>
            <p:cNvPr id="304" name="Rectangle 303"/>
            <p:cNvSpPr/>
            <p:nvPr/>
          </p:nvSpPr>
          <p:spPr>
            <a:xfrm>
              <a:off x="6699649" y="6433726"/>
              <a:ext cx="1231616" cy="123111"/>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37033" rIns="37033" bIns="37033" rtlCol="0" anchor="ctr" anchorCtr="0">
              <a:noAutofit/>
            </a:bodyPr>
            <a:lstStyle/>
            <a:p>
              <a:pPr algn="ctr"/>
              <a:r>
                <a:rPr lang="en-US" sz="648" dirty="0" smtClean="0">
                  <a:solidFill>
                    <a:schemeClr val="tx1"/>
                  </a:solidFill>
                  <a:latin typeface="Arial" pitchFamily="34" charset="0"/>
                  <a:cs typeface="Arial" pitchFamily="34" charset="0"/>
                </a:rPr>
                <a:t>Innovative solutions</a:t>
              </a:r>
            </a:p>
          </p:txBody>
        </p:sp>
        <p:sp>
          <p:nvSpPr>
            <p:cNvPr id="305" name="Rectangle 304"/>
            <p:cNvSpPr/>
            <p:nvPr/>
          </p:nvSpPr>
          <p:spPr>
            <a:xfrm>
              <a:off x="8036775" y="6433726"/>
              <a:ext cx="1231616" cy="123111"/>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37033" rIns="37033" bIns="37033" rtlCol="0" anchor="ctr" anchorCtr="0">
              <a:noAutofit/>
            </a:bodyPr>
            <a:lstStyle/>
            <a:p>
              <a:pPr algn="ctr"/>
              <a:r>
                <a:rPr lang="en-US" sz="648" dirty="0" smtClean="0">
                  <a:solidFill>
                    <a:schemeClr val="tx1"/>
                  </a:solidFill>
                  <a:latin typeface="Arial" pitchFamily="34" charset="0"/>
                  <a:cs typeface="Arial" pitchFamily="34" charset="0"/>
                </a:rPr>
                <a:t>Existing solutions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87" y="1588"/>
          <a:ext cx="1587" cy="1587"/>
        </p:xfrm>
        <a:graphic>
          <a:graphicData uri="http://schemas.openxmlformats.org/presentationml/2006/ole">
            <p:oleObj spid="_x0000_s198658" name="think-cell Slide" r:id="rId3" imgW="270" imgH="270" progId="TCLayout.ActiveDocument.1">
              <p:embed/>
            </p:oleObj>
          </a:graphicData>
        </a:graphic>
      </p:graphicFrame>
      <p:sp>
        <p:nvSpPr>
          <p:cNvPr id="30" name="Isosceles Triangle 29"/>
          <p:cNvSpPr/>
          <p:nvPr/>
        </p:nvSpPr>
        <p:spPr>
          <a:xfrm rot="10800000">
            <a:off x="2210976" y="2098169"/>
            <a:ext cx="5117909" cy="3862316"/>
          </a:xfrm>
          <a:prstGeom prst="triangle">
            <a:avLst/>
          </a:prstGeom>
          <a:gradFill flip="none" rotWithShape="1">
            <a:gsLst>
              <a:gs pos="0">
                <a:schemeClr val="accent1">
                  <a:shade val="30000"/>
                  <a:satMod val="115000"/>
                  <a:alpha val="50000"/>
                </a:schemeClr>
              </a:gs>
              <a:gs pos="50000">
                <a:schemeClr val="accent1"/>
              </a:gs>
              <a:gs pos="100000">
                <a:schemeClr val="bg1"/>
              </a:gs>
            </a:gsLst>
            <a:lin ang="162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Today, 6 types of sanitation solutions are in use at refugee camps, pit latrine variants are by far the most common</a:t>
            </a:r>
            <a:endParaRPr lang="en-US" dirty="0"/>
          </a:p>
        </p:txBody>
      </p:sp>
      <p:sp>
        <p:nvSpPr>
          <p:cNvPr id="13" name="TextBox 12"/>
          <p:cNvSpPr txBox="1"/>
          <p:nvPr/>
        </p:nvSpPr>
        <p:spPr>
          <a:xfrm>
            <a:off x="2775228" y="2055303"/>
            <a:ext cx="4348898" cy="3382634"/>
          </a:xfrm>
          <a:prstGeom prst="rect">
            <a:avLst/>
          </a:prstGeom>
          <a:noFill/>
        </p:spPr>
        <p:txBody>
          <a:bodyPr wrap="square" tIns="90000" bIns="90000" rtlCol="0">
            <a:spAutoFit/>
          </a:bodyPr>
          <a:lstStyle/>
          <a:p>
            <a:pPr algn="ctr">
              <a:spcBef>
                <a:spcPts val="1200"/>
              </a:spcBef>
              <a:spcAft>
                <a:spcPts val="1200"/>
              </a:spcAft>
            </a:pPr>
            <a:r>
              <a:rPr lang="en-US" b="1" dirty="0" smtClean="0">
                <a:latin typeface="Arial" pitchFamily="34" charset="0"/>
                <a:cs typeface="Arial" pitchFamily="34" charset="0"/>
              </a:rPr>
              <a:t>Pit latrines (backfilled when full)</a:t>
            </a:r>
          </a:p>
          <a:p>
            <a:pPr algn="ctr">
              <a:spcBef>
                <a:spcPts val="1200"/>
              </a:spcBef>
              <a:spcAft>
                <a:spcPts val="1200"/>
              </a:spcAft>
            </a:pPr>
            <a:r>
              <a:rPr lang="en-US" b="1" dirty="0" smtClean="0"/>
              <a:t>Pour-flush to pit (backfilled when full)</a:t>
            </a:r>
          </a:p>
          <a:p>
            <a:pPr algn="ctr">
              <a:spcBef>
                <a:spcPts val="1200"/>
              </a:spcBef>
              <a:spcAft>
                <a:spcPts val="1200"/>
              </a:spcAft>
            </a:pPr>
            <a:r>
              <a:rPr lang="en-US" b="1" dirty="0" smtClean="0">
                <a:latin typeface="Arial" pitchFamily="34" charset="0"/>
                <a:cs typeface="Arial" pitchFamily="34" charset="0"/>
              </a:rPr>
              <a:t>Drop-hole to cesspit (drainable)</a:t>
            </a:r>
          </a:p>
          <a:p>
            <a:pPr algn="ctr">
              <a:spcBef>
                <a:spcPts val="1200"/>
              </a:spcBef>
              <a:spcAft>
                <a:spcPts val="1200"/>
              </a:spcAft>
            </a:pPr>
            <a:r>
              <a:rPr lang="en-US" b="1" dirty="0" smtClean="0"/>
              <a:t>Urine-diverting dry toilets (UDDTs)</a:t>
            </a:r>
          </a:p>
          <a:p>
            <a:pPr algn="ctr">
              <a:spcBef>
                <a:spcPts val="1200"/>
              </a:spcBef>
              <a:spcAft>
                <a:spcPts val="1200"/>
              </a:spcAft>
            </a:pPr>
            <a:r>
              <a:rPr lang="en-US" b="1" dirty="0" smtClean="0"/>
              <a:t>Pour-flush to cesspit (drainable)</a:t>
            </a:r>
          </a:p>
          <a:p>
            <a:pPr algn="ctr">
              <a:spcBef>
                <a:spcPts val="1200"/>
              </a:spcBef>
              <a:spcAft>
                <a:spcPts val="1200"/>
              </a:spcAft>
            </a:pPr>
            <a:r>
              <a:rPr lang="en-US" b="1" dirty="0" smtClean="0"/>
              <a:t>Biogas </a:t>
            </a:r>
            <a:r>
              <a:rPr lang="en-US" b="1" dirty="0" smtClean="0"/>
              <a:t>production at household </a:t>
            </a:r>
            <a:r>
              <a:rPr lang="en-US" b="1" dirty="0" smtClean="0"/>
              <a:t>level</a:t>
            </a:r>
            <a:endParaRPr lang="en-US" b="1" dirty="0" smtClean="0"/>
          </a:p>
        </p:txBody>
      </p:sp>
      <p:sp>
        <p:nvSpPr>
          <p:cNvPr id="15" name="bracket"/>
          <p:cNvSpPr>
            <a:spLocks/>
          </p:cNvSpPr>
          <p:nvPr/>
        </p:nvSpPr>
        <p:spPr bwMode="gray">
          <a:xfrm flipH="1">
            <a:off x="7389999" y="2096072"/>
            <a:ext cx="251203" cy="1557943"/>
          </a:xfrm>
          <a:prstGeom prst="leftBrace">
            <a:avLst>
              <a:gd name="adj1" fmla="val 32192"/>
              <a:gd name="adj2" fmla="val 50000"/>
            </a:avLst>
          </a:prstGeom>
          <a:noFill/>
          <a:ln w="19050">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6" name="bracket"/>
          <p:cNvSpPr>
            <a:spLocks/>
          </p:cNvSpPr>
          <p:nvPr/>
        </p:nvSpPr>
        <p:spPr bwMode="gray">
          <a:xfrm flipH="1">
            <a:off x="7438709" y="3835906"/>
            <a:ext cx="202493" cy="1466193"/>
          </a:xfrm>
          <a:prstGeom prst="leftBrace">
            <a:avLst>
              <a:gd name="adj1" fmla="val 32192"/>
              <a:gd name="adj2" fmla="val 50000"/>
            </a:avLst>
          </a:prstGeom>
          <a:noFill/>
          <a:ln w="19050">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0" name="TextBox 19"/>
          <p:cNvSpPr txBox="1"/>
          <p:nvPr/>
        </p:nvSpPr>
        <p:spPr>
          <a:xfrm>
            <a:off x="7574865" y="2408500"/>
            <a:ext cx="1797682" cy="828089"/>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&gt;95% of all existing sanitation solutions</a:t>
            </a:r>
          </a:p>
        </p:txBody>
      </p:sp>
      <p:sp>
        <p:nvSpPr>
          <p:cNvPr id="22" name="TextBox 21"/>
          <p:cNvSpPr txBox="1"/>
          <p:nvPr/>
        </p:nvSpPr>
        <p:spPr>
          <a:xfrm>
            <a:off x="7574865" y="4228879"/>
            <a:ext cx="1797682" cy="612645"/>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Pilot phase or </a:t>
            </a:r>
          </a:p>
          <a:p>
            <a:pPr algn="ctr"/>
            <a:r>
              <a:rPr lang="en-US" sz="1400" b="1" i="1" dirty="0" smtClean="0">
                <a:solidFill>
                  <a:srgbClr val="4D4D4D"/>
                </a:solidFill>
                <a:latin typeface="Arial" pitchFamily="34" charset="0"/>
                <a:cs typeface="Arial" pitchFamily="34" charset="0"/>
              </a:rPr>
              <a:t>micro-scale</a:t>
            </a:r>
          </a:p>
        </p:txBody>
      </p:sp>
      <p:sp>
        <p:nvSpPr>
          <p:cNvPr id="31" name="TextBox 30"/>
          <p:cNvSpPr txBox="1"/>
          <p:nvPr/>
        </p:nvSpPr>
        <p:spPr>
          <a:xfrm>
            <a:off x="600501" y="2070874"/>
            <a:ext cx="1400033" cy="397201"/>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Very common</a:t>
            </a:r>
          </a:p>
        </p:txBody>
      </p:sp>
      <p:sp>
        <p:nvSpPr>
          <p:cNvPr id="32" name="TextBox 31"/>
          <p:cNvSpPr txBox="1"/>
          <p:nvPr/>
        </p:nvSpPr>
        <p:spPr>
          <a:xfrm>
            <a:off x="600501" y="4980123"/>
            <a:ext cx="1400033" cy="409433"/>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Very rare</a:t>
            </a:r>
          </a:p>
        </p:txBody>
      </p:sp>
      <p:sp>
        <p:nvSpPr>
          <p:cNvPr id="21" name="Rectangle 20"/>
          <p:cNvSpPr/>
          <p:nvPr/>
        </p:nvSpPr>
        <p:spPr>
          <a:xfrm>
            <a:off x="2157929" y="2010333"/>
            <a:ext cx="5212080" cy="548640"/>
          </a:xfrm>
          <a:prstGeom prst="rect">
            <a:avLst/>
          </a:prstGeom>
          <a:noFill/>
          <a:ln w="38100">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5" name="Callout"/>
          <p:cNvSpPr>
            <a:spLocks noChangeArrowheads="1"/>
          </p:cNvSpPr>
          <p:nvPr/>
        </p:nvSpPr>
        <p:spPr bwMode="gray">
          <a:xfrm>
            <a:off x="7887988" y="1407637"/>
            <a:ext cx="1280160" cy="281781"/>
          </a:xfrm>
          <a:prstGeom prst="rect">
            <a:avLst/>
          </a:prstGeom>
          <a:solidFill>
            <a:srgbClr val="F5C77B"/>
          </a:solidFill>
          <a:ln w="9525" algn="ctr">
            <a:solidFill>
              <a:srgbClr val="DC6E00"/>
            </a:solidFill>
            <a:miter lim="800000"/>
            <a:headEnd/>
            <a:tailEnd/>
          </a:ln>
        </p:spPr>
        <p:txBody>
          <a:bodyPr tIns="91440" bIns="91440" anchor="ctr"/>
          <a:lstStyle/>
          <a:p>
            <a:pPr algn="ctr" fontAlgn="base">
              <a:spcBef>
                <a:spcPct val="0"/>
              </a:spcBef>
              <a:spcAft>
                <a:spcPct val="0"/>
              </a:spcAft>
            </a:pPr>
            <a:r>
              <a:rPr lang="en-US" sz="1200" b="1" i="1" dirty="0" smtClean="0">
                <a:solidFill>
                  <a:srgbClr val="000000"/>
                </a:solidFill>
                <a:latin typeface="Arial" pitchFamily="34" charset="0"/>
                <a:cs typeface="Arial" pitchFamily="34" charset="0"/>
              </a:rPr>
              <a:t>Most common</a:t>
            </a:r>
            <a:endParaRPr lang="en-US" sz="1200" b="1" i="1" dirty="0">
              <a:solidFill>
                <a:srgbClr val="000000"/>
              </a:solidFill>
              <a:latin typeface="Arial" pitchFamily="34" charset="0"/>
              <a:cs typeface="Arial" pitchFamily="34" charset="0"/>
            </a:endParaRPr>
          </a:p>
        </p:txBody>
      </p:sp>
      <p:cxnSp>
        <p:nvCxnSpPr>
          <p:cNvPr id="26" name="AutoShape 3"/>
          <p:cNvCxnSpPr>
            <a:cxnSpLocks noChangeShapeType="1"/>
            <a:stCxn id="25" idx="1"/>
          </p:cNvCxnSpPr>
          <p:nvPr/>
        </p:nvCxnSpPr>
        <p:spPr bwMode="gray">
          <a:xfrm flipH="1">
            <a:off x="4916774" y="1548528"/>
            <a:ext cx="2971214" cy="461805"/>
          </a:xfrm>
          <a:prstGeom prst="straightConnector1">
            <a:avLst/>
          </a:prstGeom>
          <a:noFill/>
          <a:ln w="9525">
            <a:solidFill>
              <a:srgbClr val="DC6E00"/>
            </a:solidFill>
            <a:prstDash val="dash"/>
            <a:round/>
            <a:headEnd/>
            <a:tailEnd/>
          </a:ln>
        </p:spPr>
      </p:cxnSp>
      <p:cxnSp>
        <p:nvCxnSpPr>
          <p:cNvPr id="37" name="Straight Connector 36"/>
          <p:cNvCxnSpPr/>
          <p:nvPr/>
        </p:nvCxnSpPr>
        <p:spPr>
          <a:xfrm>
            <a:off x="801970" y="3766440"/>
            <a:ext cx="8319541"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Object 115" hidden="1"/>
          <p:cNvGraphicFramePr>
            <a:graphicFrameLocks noChangeAspect="1"/>
          </p:cNvGraphicFramePr>
          <p:nvPr/>
        </p:nvGraphicFramePr>
        <p:xfrm>
          <a:off x="1587" y="1588"/>
          <a:ext cx="1587" cy="1587"/>
        </p:xfrm>
        <a:graphic>
          <a:graphicData uri="http://schemas.openxmlformats.org/presentationml/2006/ole">
            <p:oleObj spid="_x0000_s83970" name="think-cell Slide" r:id="rId3" imgW="270" imgH="270" progId="TCLayout.ActiveDocument.1">
              <p:embed/>
            </p:oleObj>
          </a:graphicData>
        </a:graphic>
      </p:graphicFrame>
      <p:sp>
        <p:nvSpPr>
          <p:cNvPr id="25" name="Rectangle 24"/>
          <p:cNvSpPr/>
          <p:nvPr/>
        </p:nvSpPr>
        <p:spPr>
          <a:xfrm>
            <a:off x="590222" y="4816859"/>
            <a:ext cx="1005840" cy="365760"/>
          </a:xfrm>
          <a:prstGeom prst="rect">
            <a:avLst/>
          </a:prstGeom>
          <a:solidFill>
            <a:schemeClr val="folHlink"/>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Central collection and treatment (e.g. </a:t>
            </a:r>
            <a:r>
              <a:rPr lang="en-US" sz="800" dirty="0" err="1" smtClean="0">
                <a:solidFill>
                  <a:schemeClr val="tx1"/>
                </a:solidFill>
                <a:latin typeface="Arial" pitchFamily="34" charset="0"/>
                <a:cs typeface="Arial" pitchFamily="34" charset="0"/>
              </a:rPr>
              <a:t>Janicki</a:t>
            </a:r>
            <a:r>
              <a:rPr lang="en-US" sz="800" dirty="0" smtClean="0">
                <a:solidFill>
                  <a:schemeClr val="tx1"/>
                </a:solidFill>
                <a:latin typeface="Arial" pitchFamily="34" charset="0"/>
                <a:cs typeface="Arial" pitchFamily="34" charset="0"/>
              </a:rPr>
              <a:t> OP)</a:t>
            </a:r>
          </a:p>
        </p:txBody>
      </p:sp>
      <p:sp>
        <p:nvSpPr>
          <p:cNvPr id="33" name="Rectangle 32"/>
          <p:cNvSpPr/>
          <p:nvPr/>
        </p:nvSpPr>
        <p:spPr>
          <a:xfrm>
            <a:off x="6925425" y="4816859"/>
            <a:ext cx="1005840" cy="365760"/>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Communal pour-flush pit latrines</a:t>
            </a:r>
          </a:p>
        </p:txBody>
      </p:sp>
      <p:cxnSp>
        <p:nvCxnSpPr>
          <p:cNvPr id="79" name="Straight Arrow Connector 78"/>
          <p:cNvCxnSpPr>
            <a:stCxn id="73" idx="2"/>
            <a:endCxn id="114" idx="0"/>
          </p:cNvCxnSpPr>
          <p:nvPr/>
        </p:nvCxnSpPr>
        <p:spPr>
          <a:xfrm>
            <a:off x="1091294" y="1512313"/>
            <a:ext cx="0" cy="136508"/>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8149659" y="4816859"/>
            <a:ext cx="1005840" cy="365760"/>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Communal pit latrine</a:t>
            </a:r>
          </a:p>
        </p:txBody>
      </p:sp>
      <p:sp>
        <p:nvSpPr>
          <p:cNvPr id="73" name="Rectangle 72"/>
          <p:cNvSpPr/>
          <p:nvPr/>
        </p:nvSpPr>
        <p:spPr>
          <a:xfrm>
            <a:off x="501210" y="1296869"/>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Easy to dig?</a:t>
            </a:r>
          </a:p>
        </p:txBody>
      </p:sp>
      <p:sp>
        <p:nvSpPr>
          <p:cNvPr id="76" name="Rectangle 75"/>
          <p:cNvSpPr/>
          <p:nvPr/>
        </p:nvSpPr>
        <p:spPr>
          <a:xfrm>
            <a:off x="2998208" y="1296869"/>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Stable?</a:t>
            </a:r>
          </a:p>
        </p:txBody>
      </p:sp>
      <p:sp>
        <p:nvSpPr>
          <p:cNvPr id="80" name="Rectangle 79"/>
          <p:cNvSpPr/>
          <p:nvPr/>
        </p:nvSpPr>
        <p:spPr>
          <a:xfrm>
            <a:off x="5495206" y="1296869"/>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Low water table?</a:t>
            </a:r>
          </a:p>
        </p:txBody>
      </p:sp>
      <p:cxnSp>
        <p:nvCxnSpPr>
          <p:cNvPr id="94" name="Straight Arrow Connector 93"/>
          <p:cNvCxnSpPr>
            <a:stCxn id="73" idx="3"/>
            <a:endCxn id="76" idx="1"/>
          </p:cNvCxnSpPr>
          <p:nvPr/>
        </p:nvCxnSpPr>
        <p:spPr>
          <a:xfrm>
            <a:off x="1681377" y="1404591"/>
            <a:ext cx="1316831" cy="0"/>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2186454" y="1296869"/>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cxnSp>
        <p:nvCxnSpPr>
          <p:cNvPr id="102" name="Straight Arrow Connector 101"/>
          <p:cNvCxnSpPr>
            <a:stCxn id="76" idx="3"/>
            <a:endCxn id="80" idx="1"/>
          </p:cNvCxnSpPr>
          <p:nvPr/>
        </p:nvCxnSpPr>
        <p:spPr>
          <a:xfrm>
            <a:off x="4178375" y="1404591"/>
            <a:ext cx="1316831" cy="0"/>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683452" y="1296869"/>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cxnSp>
        <p:nvCxnSpPr>
          <p:cNvPr id="108" name="Straight Arrow Connector 107"/>
          <p:cNvCxnSpPr>
            <a:stCxn id="80" idx="3"/>
          </p:cNvCxnSpPr>
          <p:nvPr/>
        </p:nvCxnSpPr>
        <p:spPr>
          <a:xfrm>
            <a:off x="6675373" y="1404591"/>
            <a:ext cx="1387124" cy="0"/>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180450" y="1296869"/>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sp>
        <p:nvSpPr>
          <p:cNvPr id="114" name="Rectangle 113"/>
          <p:cNvSpPr/>
          <p:nvPr/>
        </p:nvSpPr>
        <p:spPr>
          <a:xfrm>
            <a:off x="937955" y="1648821"/>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18" name="Straight Arrow Connector 117"/>
          <p:cNvCxnSpPr>
            <a:stCxn id="114" idx="2"/>
            <a:endCxn id="75" idx="0"/>
          </p:cNvCxnSpPr>
          <p:nvPr/>
        </p:nvCxnSpPr>
        <p:spPr>
          <a:xfrm flipH="1">
            <a:off x="1091070" y="1864265"/>
            <a:ext cx="224" cy="203892"/>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1853075" y="1648822"/>
            <a:ext cx="995321" cy="215444"/>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Machine excavation</a:t>
            </a:r>
          </a:p>
        </p:txBody>
      </p:sp>
      <p:cxnSp>
        <p:nvCxnSpPr>
          <p:cNvPr id="136" name="Elbow Connector 135"/>
          <p:cNvCxnSpPr>
            <a:stCxn id="123" idx="3"/>
            <a:endCxn id="76" idx="1"/>
          </p:cNvCxnSpPr>
          <p:nvPr/>
        </p:nvCxnSpPr>
        <p:spPr>
          <a:xfrm flipV="1">
            <a:off x="2848396" y="1404591"/>
            <a:ext cx="149812" cy="351953"/>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76" idx="2"/>
            <a:endCxn id="156" idx="0"/>
          </p:cNvCxnSpPr>
          <p:nvPr/>
        </p:nvCxnSpPr>
        <p:spPr>
          <a:xfrm>
            <a:off x="3588292" y="1512313"/>
            <a:ext cx="2086" cy="136508"/>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3437039" y="1648821"/>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57" name="Straight Arrow Connector 156"/>
          <p:cNvCxnSpPr>
            <a:stCxn id="80" idx="2"/>
            <a:endCxn id="158" idx="0"/>
          </p:cNvCxnSpPr>
          <p:nvPr/>
        </p:nvCxnSpPr>
        <p:spPr>
          <a:xfrm>
            <a:off x="6085290" y="1512313"/>
            <a:ext cx="0" cy="136508"/>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5931951" y="1648821"/>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70" name="Rectangle 69"/>
          <p:cNvSpPr/>
          <p:nvPr/>
        </p:nvSpPr>
        <p:spPr>
          <a:xfrm>
            <a:off x="4350073" y="1648822"/>
            <a:ext cx="995321" cy="215444"/>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Pit lining</a:t>
            </a:r>
          </a:p>
        </p:txBody>
      </p:sp>
      <p:cxnSp>
        <p:nvCxnSpPr>
          <p:cNvPr id="72" name="Elbow Connector 71"/>
          <p:cNvCxnSpPr>
            <a:stCxn id="70" idx="3"/>
            <a:endCxn id="80" idx="1"/>
          </p:cNvCxnSpPr>
          <p:nvPr/>
        </p:nvCxnSpPr>
        <p:spPr>
          <a:xfrm flipV="1">
            <a:off x="5345394" y="1404591"/>
            <a:ext cx="149812" cy="351953"/>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669169" y="1587268"/>
            <a:ext cx="1197828" cy="338554"/>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Increased replacement frequency</a:t>
            </a:r>
          </a:p>
        </p:txBody>
      </p:sp>
      <p:cxnSp>
        <p:nvCxnSpPr>
          <p:cNvPr id="78" name="Elbow Connector 77"/>
          <p:cNvCxnSpPr>
            <a:stCxn id="77" idx="3"/>
          </p:cNvCxnSpPr>
          <p:nvPr/>
        </p:nvCxnSpPr>
        <p:spPr>
          <a:xfrm flipV="1">
            <a:off x="7866997" y="1404591"/>
            <a:ext cx="195500" cy="351954"/>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01211" y="2968048"/>
            <a:ext cx="1180167" cy="215444"/>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Above-ground solution</a:t>
            </a:r>
          </a:p>
        </p:txBody>
      </p:sp>
      <p:sp>
        <p:nvSpPr>
          <p:cNvPr id="120" name="Rectangle 119"/>
          <p:cNvSpPr/>
          <p:nvPr/>
        </p:nvSpPr>
        <p:spPr>
          <a:xfrm>
            <a:off x="8062498" y="1296868"/>
            <a:ext cx="1180167" cy="21544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Water available?</a:t>
            </a:r>
          </a:p>
        </p:txBody>
      </p:sp>
      <p:cxnSp>
        <p:nvCxnSpPr>
          <p:cNvPr id="125" name="Straight Arrow Connector 124"/>
          <p:cNvCxnSpPr>
            <a:stCxn id="120" idx="2"/>
            <a:endCxn id="142" idx="0"/>
          </p:cNvCxnSpPr>
          <p:nvPr/>
        </p:nvCxnSpPr>
        <p:spPr>
          <a:xfrm flipH="1">
            <a:off x="8652579" y="1512312"/>
            <a:ext cx="3" cy="3304547"/>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7" name="Elbow Connector 106"/>
          <p:cNvCxnSpPr>
            <a:stCxn id="120" idx="2"/>
            <a:endCxn id="33" idx="0"/>
          </p:cNvCxnSpPr>
          <p:nvPr/>
        </p:nvCxnSpPr>
        <p:spPr>
          <a:xfrm rot="5400000">
            <a:off x="6388191" y="2552467"/>
            <a:ext cx="3304547" cy="1224237"/>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8499241"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132" name="Rectangle 131"/>
          <p:cNvSpPr/>
          <p:nvPr/>
        </p:nvSpPr>
        <p:spPr>
          <a:xfrm>
            <a:off x="7288045"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sp>
        <p:nvSpPr>
          <p:cNvPr id="188" name="Rectangle 187"/>
          <p:cNvSpPr/>
          <p:nvPr/>
        </p:nvSpPr>
        <p:spPr>
          <a:xfrm>
            <a:off x="3016479" y="3886944"/>
            <a:ext cx="1180167" cy="338554"/>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Benefits of biogas &gt; add. cost of system?</a:t>
            </a:r>
          </a:p>
        </p:txBody>
      </p:sp>
      <p:cxnSp>
        <p:nvCxnSpPr>
          <p:cNvPr id="193" name="Elbow Connector 106"/>
          <p:cNvCxnSpPr>
            <a:stCxn id="196" idx="2"/>
            <a:endCxn id="25" idx="0"/>
          </p:cNvCxnSpPr>
          <p:nvPr/>
        </p:nvCxnSpPr>
        <p:spPr>
          <a:xfrm rot="16200000" flipH="1">
            <a:off x="589463" y="4313180"/>
            <a:ext cx="1005510" cy="1847"/>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501211" y="3472795"/>
            <a:ext cx="1180167" cy="338554"/>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Large camp &amp; densely populated?</a:t>
            </a:r>
          </a:p>
        </p:txBody>
      </p:sp>
      <p:cxnSp>
        <p:nvCxnSpPr>
          <p:cNvPr id="199" name="Straight Arrow Connector 198"/>
          <p:cNvCxnSpPr>
            <a:stCxn id="117" idx="2"/>
            <a:endCxn id="196" idx="0"/>
          </p:cNvCxnSpPr>
          <p:nvPr/>
        </p:nvCxnSpPr>
        <p:spPr>
          <a:xfrm>
            <a:off x="1091295" y="3183492"/>
            <a:ext cx="0" cy="289303"/>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939803" y="4334293"/>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sp>
        <p:nvSpPr>
          <p:cNvPr id="232" name="bracket"/>
          <p:cNvSpPr>
            <a:spLocks/>
          </p:cNvSpPr>
          <p:nvPr/>
        </p:nvSpPr>
        <p:spPr bwMode="gray">
          <a:xfrm rot="5400000" flipH="1">
            <a:off x="2317714" y="3813706"/>
            <a:ext cx="231813" cy="3832904"/>
          </a:xfrm>
          <a:prstGeom prst="leftBrace">
            <a:avLst>
              <a:gd name="adj1" fmla="val 32192"/>
              <a:gd name="adj2" fmla="val 50000"/>
            </a:avLst>
          </a:prstGeom>
          <a:noFill/>
          <a:ln w="9525">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cxnSp>
        <p:nvCxnSpPr>
          <p:cNvPr id="236" name="Elbow Connector 106"/>
          <p:cNvCxnSpPr>
            <a:stCxn id="196" idx="3"/>
            <a:endCxn id="188" idx="0"/>
          </p:cNvCxnSpPr>
          <p:nvPr/>
        </p:nvCxnSpPr>
        <p:spPr>
          <a:xfrm>
            <a:off x="1681378" y="3642072"/>
            <a:ext cx="1925185" cy="244872"/>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2006413" y="3534350"/>
            <a:ext cx="306677" cy="21544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242" name="bracket"/>
          <p:cNvSpPr>
            <a:spLocks/>
          </p:cNvSpPr>
          <p:nvPr/>
        </p:nvSpPr>
        <p:spPr bwMode="gray">
          <a:xfrm rot="5400000" flipH="1">
            <a:off x="7843110" y="4446514"/>
            <a:ext cx="231813" cy="2567289"/>
          </a:xfrm>
          <a:prstGeom prst="leftBrace">
            <a:avLst>
              <a:gd name="adj1" fmla="val 32192"/>
              <a:gd name="adj2" fmla="val 50000"/>
            </a:avLst>
          </a:prstGeom>
          <a:noFill/>
          <a:ln w="9525">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43" name="TextBox 242"/>
          <p:cNvSpPr txBox="1"/>
          <p:nvPr/>
        </p:nvSpPr>
        <p:spPr>
          <a:xfrm>
            <a:off x="7007366" y="5754979"/>
            <a:ext cx="1907948" cy="335646"/>
          </a:xfrm>
          <a:prstGeom prst="rect">
            <a:avLst/>
          </a:prstGeom>
          <a:noFill/>
        </p:spPr>
        <p:txBody>
          <a:bodyPr wrap="square" tIns="90000" bIns="90000" rtlCol="0">
            <a:spAutoFit/>
          </a:bodyPr>
          <a:lstStyle/>
          <a:p>
            <a:pPr algn="ctr"/>
            <a:r>
              <a:rPr lang="en-US" sz="1000" b="1" dirty="0" smtClean="0">
                <a:solidFill>
                  <a:srgbClr val="4D4D4D"/>
                </a:solidFill>
                <a:latin typeface="Arial" pitchFamily="34" charset="0"/>
                <a:cs typeface="Arial" pitchFamily="34" charset="0"/>
              </a:rPr>
              <a:t>Existing sanitation solutions</a:t>
            </a:r>
          </a:p>
        </p:txBody>
      </p:sp>
      <p:sp>
        <p:nvSpPr>
          <p:cNvPr id="244" name="TextBox 243"/>
          <p:cNvSpPr txBox="1"/>
          <p:nvPr/>
        </p:nvSpPr>
        <p:spPr>
          <a:xfrm>
            <a:off x="522957" y="5754979"/>
            <a:ext cx="3843244" cy="335646"/>
          </a:xfrm>
          <a:prstGeom prst="rect">
            <a:avLst/>
          </a:prstGeom>
          <a:noFill/>
        </p:spPr>
        <p:txBody>
          <a:bodyPr wrap="square" tIns="90000" bIns="90000" rtlCol="0">
            <a:spAutoFit/>
          </a:bodyPr>
          <a:lstStyle/>
          <a:p>
            <a:pPr algn="ctr"/>
            <a:r>
              <a:rPr lang="en-US" sz="1000" b="1" dirty="0" smtClean="0">
                <a:solidFill>
                  <a:srgbClr val="4D4D4D"/>
                </a:solidFill>
                <a:latin typeface="Arial" pitchFamily="34" charset="0"/>
                <a:cs typeface="Arial" pitchFamily="34" charset="0"/>
              </a:rPr>
              <a:t>Innovative solutions</a:t>
            </a:r>
          </a:p>
        </p:txBody>
      </p:sp>
      <p:sp>
        <p:nvSpPr>
          <p:cNvPr id="75" name="Rectangle 74"/>
          <p:cNvSpPr/>
          <p:nvPr/>
        </p:nvSpPr>
        <p:spPr>
          <a:xfrm>
            <a:off x="500986" y="2068157"/>
            <a:ext cx="1180167" cy="461665"/>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Cost work-around &gt; cost-benefit above-ground?</a:t>
            </a:r>
          </a:p>
        </p:txBody>
      </p:sp>
      <p:cxnSp>
        <p:nvCxnSpPr>
          <p:cNvPr id="82" name="Elbow Connector 106"/>
          <p:cNvCxnSpPr>
            <a:stCxn id="75" idx="3"/>
            <a:endCxn id="123" idx="2"/>
          </p:cNvCxnSpPr>
          <p:nvPr/>
        </p:nvCxnSpPr>
        <p:spPr>
          <a:xfrm flipV="1">
            <a:off x="1681153" y="1864266"/>
            <a:ext cx="669583" cy="434724"/>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5" idx="2"/>
            <a:endCxn id="117" idx="0"/>
          </p:cNvCxnSpPr>
          <p:nvPr/>
        </p:nvCxnSpPr>
        <p:spPr>
          <a:xfrm>
            <a:off x="1091070" y="2529822"/>
            <a:ext cx="225" cy="438226"/>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56" idx="2"/>
            <a:endCxn id="93" idx="0"/>
          </p:cNvCxnSpPr>
          <p:nvPr/>
        </p:nvCxnSpPr>
        <p:spPr>
          <a:xfrm flipH="1">
            <a:off x="3590377" y="1864265"/>
            <a:ext cx="1" cy="195107"/>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3000293" y="2059372"/>
            <a:ext cx="1180167" cy="461665"/>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Cost work-around &gt; cost-benefit above-ground?</a:t>
            </a:r>
          </a:p>
        </p:txBody>
      </p:sp>
      <p:cxnSp>
        <p:nvCxnSpPr>
          <p:cNvPr id="95" name="Elbow Connector 106"/>
          <p:cNvCxnSpPr>
            <a:stCxn id="93" idx="3"/>
            <a:endCxn id="70" idx="2"/>
          </p:cNvCxnSpPr>
          <p:nvPr/>
        </p:nvCxnSpPr>
        <p:spPr>
          <a:xfrm flipV="1">
            <a:off x="4180460" y="1864266"/>
            <a:ext cx="667274" cy="425939"/>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853075" y="2191267"/>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sp>
        <p:nvSpPr>
          <p:cNvPr id="106" name="Rectangle 105"/>
          <p:cNvSpPr/>
          <p:nvPr/>
        </p:nvSpPr>
        <p:spPr>
          <a:xfrm>
            <a:off x="4350073" y="2191267"/>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10" name="Straight Arrow Connector 109"/>
          <p:cNvCxnSpPr>
            <a:stCxn id="158" idx="2"/>
            <a:endCxn id="111" idx="0"/>
          </p:cNvCxnSpPr>
          <p:nvPr/>
        </p:nvCxnSpPr>
        <p:spPr>
          <a:xfrm>
            <a:off x="6085290" y="1864265"/>
            <a:ext cx="0" cy="195107"/>
          </a:xfrm>
          <a:prstGeom prst="straightConnector1">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495206" y="2059372"/>
            <a:ext cx="1180167" cy="461665"/>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bg1"/>
                </a:solidFill>
                <a:latin typeface="Arial" pitchFamily="34" charset="0"/>
                <a:cs typeface="Arial" pitchFamily="34" charset="0"/>
              </a:rPr>
              <a:t>Cost work-around &gt; cost-benefit above-ground?</a:t>
            </a:r>
          </a:p>
        </p:txBody>
      </p:sp>
      <p:cxnSp>
        <p:nvCxnSpPr>
          <p:cNvPr id="119" name="Elbow Connector 106"/>
          <p:cNvCxnSpPr>
            <a:stCxn id="111" idx="3"/>
            <a:endCxn id="77" idx="2"/>
          </p:cNvCxnSpPr>
          <p:nvPr/>
        </p:nvCxnSpPr>
        <p:spPr>
          <a:xfrm flipV="1">
            <a:off x="6675373" y="1925822"/>
            <a:ext cx="592710" cy="364383"/>
          </a:xfrm>
          <a:prstGeom prst="bentConnector2">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6844986" y="2191267"/>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No</a:t>
            </a:r>
          </a:p>
        </p:txBody>
      </p:sp>
      <p:cxnSp>
        <p:nvCxnSpPr>
          <p:cNvPr id="127" name="Elbow Connector 106"/>
          <p:cNvCxnSpPr>
            <a:stCxn id="93" idx="2"/>
            <a:endCxn id="117" idx="0"/>
          </p:cNvCxnSpPr>
          <p:nvPr/>
        </p:nvCxnSpPr>
        <p:spPr>
          <a:xfrm rot="5400000">
            <a:off x="2117331" y="1495001"/>
            <a:ext cx="447011" cy="2499082"/>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31" name="Elbow Connector 106"/>
          <p:cNvCxnSpPr>
            <a:stCxn id="111" idx="2"/>
            <a:endCxn id="117" idx="0"/>
          </p:cNvCxnSpPr>
          <p:nvPr/>
        </p:nvCxnSpPr>
        <p:spPr>
          <a:xfrm rot="5400000">
            <a:off x="3364788" y="247545"/>
            <a:ext cx="447011" cy="4993995"/>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939803" y="2592492"/>
            <a:ext cx="306677" cy="21544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spAutoFit/>
          </a:bodyPr>
          <a:lstStyle/>
          <a:p>
            <a:pPr algn="ctr"/>
            <a:r>
              <a:rPr lang="en-US" sz="800" dirty="0" smtClean="0">
                <a:solidFill>
                  <a:schemeClr val="tx1"/>
                </a:solidFill>
                <a:latin typeface="Arial" pitchFamily="34" charset="0"/>
                <a:cs typeface="Arial" pitchFamily="34" charset="0"/>
              </a:rPr>
              <a:t>Yes</a:t>
            </a:r>
          </a:p>
        </p:txBody>
      </p:sp>
      <p:sp>
        <p:nvSpPr>
          <p:cNvPr id="97"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Drainable cesspits excluded here as not common in Africa (only Azraq and require frequent emptying without benefits)</a:t>
            </a:r>
            <a:endParaRPr lang="en-US" sz="800" dirty="0">
              <a:solidFill>
                <a:srgbClr val="000000"/>
              </a:solidFill>
              <a:latin typeface="Arial" pitchFamily="34" charset="0"/>
              <a:cs typeface="Arial" pitchFamily="34" charset="0"/>
            </a:endParaRPr>
          </a:p>
        </p:txBody>
      </p:sp>
      <p:sp>
        <p:nvSpPr>
          <p:cNvPr id="154" name="TextBox 153"/>
          <p:cNvSpPr txBox="1"/>
          <p:nvPr/>
        </p:nvSpPr>
        <p:spPr>
          <a:xfrm>
            <a:off x="3736962" y="5182619"/>
            <a:ext cx="1264681" cy="246221"/>
          </a:xfrm>
          <a:prstGeom prst="rect">
            <a:avLst/>
          </a:prstGeom>
          <a:noFill/>
        </p:spPr>
        <p:txBody>
          <a:bodyPr wrap="square" lIns="0" tIns="0" rIns="0" bIns="0" rtlCol="0">
            <a:noAutofit/>
          </a:bodyPr>
          <a:lstStyle/>
          <a:p>
            <a:pPr marL="288925" lvl="1" indent="-174625">
              <a:buClr>
                <a:srgbClr val="177B57"/>
              </a:buClr>
              <a:buSzPct val="100000"/>
            </a:pPr>
            <a:r>
              <a:rPr lang="en-US" sz="800" dirty="0" smtClean="0">
                <a:solidFill>
                  <a:srgbClr val="000000"/>
                </a:solidFill>
                <a:latin typeface="Arial"/>
                <a:cs typeface="Arial" pitchFamily="34" charset="0"/>
              </a:rPr>
              <a:t>+ Briquettes</a:t>
            </a:r>
          </a:p>
          <a:p>
            <a:pPr marL="288925" lvl="1" indent="-174625">
              <a:buClr>
                <a:srgbClr val="177B57"/>
              </a:buClr>
              <a:buSzPct val="100000"/>
            </a:pPr>
            <a:r>
              <a:rPr lang="en-US" sz="800" dirty="0" smtClean="0">
                <a:solidFill>
                  <a:srgbClr val="000000"/>
                </a:solidFill>
                <a:latin typeface="Arial"/>
                <a:cs typeface="Arial" pitchFamily="34" charset="0"/>
              </a:rPr>
              <a:t>+ Compost</a:t>
            </a:r>
          </a:p>
        </p:txBody>
      </p:sp>
      <p:sp>
        <p:nvSpPr>
          <p:cNvPr id="159" name="TextBox 158"/>
          <p:cNvSpPr txBox="1"/>
          <p:nvPr/>
        </p:nvSpPr>
        <p:spPr>
          <a:xfrm>
            <a:off x="2472281" y="5182619"/>
            <a:ext cx="1264681" cy="123111"/>
          </a:xfrm>
          <a:prstGeom prst="rect">
            <a:avLst/>
          </a:prstGeom>
          <a:noFill/>
        </p:spPr>
        <p:txBody>
          <a:bodyPr wrap="square" lIns="0" tIns="0" rIns="0" bIns="0" rtlCol="0">
            <a:noAutofit/>
          </a:bodyPr>
          <a:lstStyle/>
          <a:p>
            <a:pPr marL="288925" lvl="1" indent="-174625">
              <a:buClr>
                <a:srgbClr val="177B57"/>
              </a:buClr>
              <a:buSzPct val="100000"/>
            </a:pPr>
            <a:r>
              <a:rPr lang="en-US" sz="800" dirty="0" smtClean="0">
                <a:solidFill>
                  <a:srgbClr val="000000"/>
                </a:solidFill>
                <a:latin typeface="Arial"/>
                <a:cs typeface="Arial" pitchFamily="34" charset="0"/>
              </a:rPr>
              <a:t>+ Compost</a:t>
            </a:r>
          </a:p>
        </p:txBody>
      </p:sp>
      <p:sp>
        <p:nvSpPr>
          <p:cNvPr id="178" name="Callout"/>
          <p:cNvSpPr>
            <a:spLocks noChangeArrowheads="1"/>
          </p:cNvSpPr>
          <p:nvPr/>
        </p:nvSpPr>
        <p:spPr bwMode="gray">
          <a:xfrm>
            <a:off x="4377792" y="3183493"/>
            <a:ext cx="1707498" cy="550408"/>
          </a:xfrm>
          <a:prstGeom prst="wedgeRoundRectCallout">
            <a:avLst>
              <a:gd name="adj1" fmla="val -45292"/>
              <a:gd name="adj2" fmla="val 97464"/>
              <a:gd name="adj3" fmla="val 16667"/>
            </a:avLst>
          </a:prstGeom>
          <a:solidFill>
            <a:srgbClr val="E7C7C7"/>
          </a:solidFill>
          <a:ln w="9525" algn="ctr">
            <a:solidFill>
              <a:srgbClr val="E7C7C7"/>
            </a:solidFill>
            <a:miter lim="800000"/>
            <a:headEnd/>
            <a:tailEnd/>
          </a:ln>
        </p:spPr>
        <p:txBody>
          <a:bodyPr tIns="91440" bIns="91440" anchor="ctr"/>
          <a:lstStyle/>
          <a:p>
            <a:pPr algn="ctr" fontAlgn="base">
              <a:spcBef>
                <a:spcPct val="0"/>
              </a:spcBef>
              <a:spcAft>
                <a:spcPct val="0"/>
              </a:spcAft>
            </a:pPr>
            <a:r>
              <a:rPr lang="en-US" sz="700" dirty="0" smtClean="0">
                <a:solidFill>
                  <a:srgbClr val="000000"/>
                </a:solidFill>
                <a:latin typeface="Arial" pitchFamily="34" charset="0"/>
                <a:cs typeface="Arial" pitchFamily="34" charset="0"/>
              </a:rPr>
              <a:t>Variation for one or the other driven by need for by-product and cost of substitutes as well as local differences of material and labor cost</a:t>
            </a:r>
            <a:endParaRPr lang="en-US" sz="700" dirty="0">
              <a:solidFill>
                <a:srgbClr val="000000"/>
              </a:solidFill>
              <a:latin typeface="Arial" pitchFamily="34" charset="0"/>
              <a:cs typeface="Arial" pitchFamily="34" charset="0"/>
            </a:endParaRPr>
          </a:p>
        </p:txBody>
      </p:sp>
      <p:sp>
        <p:nvSpPr>
          <p:cNvPr id="179" name="Rectangle 178"/>
          <p:cNvSpPr/>
          <p:nvPr/>
        </p:nvSpPr>
        <p:spPr>
          <a:xfrm>
            <a:off x="1846931" y="3811349"/>
            <a:ext cx="2955257" cy="1943630"/>
          </a:xfrm>
          <a:prstGeom prst="rect">
            <a:avLst/>
          </a:prstGeom>
          <a:noFill/>
          <a:ln w="952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2" name="Group 300"/>
          <p:cNvGrpSpPr/>
          <p:nvPr/>
        </p:nvGrpSpPr>
        <p:grpSpPr>
          <a:xfrm>
            <a:off x="7128526" y="6139574"/>
            <a:ext cx="2080681" cy="403529"/>
            <a:chOff x="6699649" y="6058653"/>
            <a:chExt cx="2568742" cy="498184"/>
          </a:xfrm>
        </p:grpSpPr>
        <p:sp>
          <p:nvSpPr>
            <p:cNvPr id="302" name="Rectangle 301"/>
            <p:cNvSpPr/>
            <p:nvPr/>
          </p:nvSpPr>
          <p:spPr>
            <a:xfrm>
              <a:off x="6699649" y="6245947"/>
              <a:ext cx="2567292" cy="123111"/>
            </a:xfrm>
            <a:prstGeom prst="rect">
              <a:avLst/>
            </a:prstGeom>
            <a:solidFill>
              <a:srgbClr val="B1726B"/>
            </a:solidFill>
            <a:ln w="19050">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0" rIns="37033" bIns="0" rtlCol="0" anchor="ctr" anchorCtr="0">
              <a:spAutoFit/>
            </a:bodyPr>
            <a:lstStyle/>
            <a:p>
              <a:pPr algn="ctr"/>
              <a:r>
                <a:rPr lang="en-US" sz="648" dirty="0" smtClean="0">
                  <a:solidFill>
                    <a:schemeClr val="bg1"/>
                  </a:solidFill>
                  <a:latin typeface="Arial" pitchFamily="34" charset="0"/>
                  <a:cs typeface="Arial" pitchFamily="34" charset="0"/>
                </a:rPr>
                <a:t>Calculated based on cost &amp; benefit analysis</a:t>
              </a:r>
            </a:p>
          </p:txBody>
        </p:sp>
        <p:sp>
          <p:nvSpPr>
            <p:cNvPr id="303" name="Rectangle 302"/>
            <p:cNvSpPr/>
            <p:nvPr/>
          </p:nvSpPr>
          <p:spPr>
            <a:xfrm>
              <a:off x="6699649" y="6058653"/>
              <a:ext cx="2567292" cy="123111"/>
            </a:xfrm>
            <a:prstGeom prst="rect">
              <a:avLst/>
            </a:prstGeom>
            <a:solidFill>
              <a:srgbClr val="79A2B3"/>
            </a:solidFill>
            <a:ln w="19050">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0" rIns="37033" bIns="0" rtlCol="0" anchor="ctr" anchorCtr="0">
              <a:spAutoFit/>
            </a:bodyPr>
            <a:lstStyle/>
            <a:p>
              <a:pPr algn="ctr"/>
              <a:r>
                <a:rPr lang="en-US" sz="648" dirty="0" smtClean="0">
                  <a:solidFill>
                    <a:schemeClr val="bg1"/>
                  </a:solidFill>
                  <a:latin typeface="Arial" pitchFamily="34" charset="0"/>
                  <a:cs typeface="Arial" pitchFamily="34" charset="0"/>
                </a:rPr>
                <a:t>Geo-physical data from camp segmentation </a:t>
              </a:r>
            </a:p>
          </p:txBody>
        </p:sp>
        <p:sp>
          <p:nvSpPr>
            <p:cNvPr id="304" name="Rectangle 303"/>
            <p:cNvSpPr/>
            <p:nvPr/>
          </p:nvSpPr>
          <p:spPr>
            <a:xfrm>
              <a:off x="6699649" y="6433726"/>
              <a:ext cx="1231616" cy="123111"/>
            </a:xfrm>
            <a:prstGeom prst="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37033" rIns="37033" bIns="37033" rtlCol="0" anchor="ctr" anchorCtr="0">
              <a:noAutofit/>
            </a:bodyPr>
            <a:lstStyle/>
            <a:p>
              <a:pPr algn="ctr"/>
              <a:r>
                <a:rPr lang="en-US" sz="648" dirty="0" smtClean="0">
                  <a:solidFill>
                    <a:schemeClr val="tx1"/>
                  </a:solidFill>
                  <a:latin typeface="Arial" pitchFamily="34" charset="0"/>
                  <a:cs typeface="Arial" pitchFamily="34" charset="0"/>
                </a:rPr>
                <a:t>Innovative solutions</a:t>
              </a:r>
            </a:p>
          </p:txBody>
        </p:sp>
        <p:sp>
          <p:nvSpPr>
            <p:cNvPr id="305" name="Rectangle 304"/>
            <p:cNvSpPr/>
            <p:nvPr/>
          </p:nvSpPr>
          <p:spPr>
            <a:xfrm>
              <a:off x="8036775" y="6433726"/>
              <a:ext cx="1231616" cy="123111"/>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7033" tIns="37033" rIns="37033" bIns="37033" rtlCol="0" anchor="ctr" anchorCtr="0">
              <a:noAutofit/>
            </a:bodyPr>
            <a:lstStyle/>
            <a:p>
              <a:pPr algn="ctr"/>
              <a:r>
                <a:rPr lang="en-US" sz="648" dirty="0" smtClean="0">
                  <a:solidFill>
                    <a:schemeClr val="tx1"/>
                  </a:solidFill>
                  <a:latin typeface="Arial" pitchFamily="34" charset="0"/>
                  <a:cs typeface="Arial" pitchFamily="34" charset="0"/>
                </a:rPr>
                <a:t>Existing solutions</a:t>
              </a:r>
            </a:p>
          </p:txBody>
        </p:sp>
      </p:grpSp>
      <p:sp>
        <p:nvSpPr>
          <p:cNvPr id="96" name="Rectangle 95"/>
          <p:cNvSpPr/>
          <p:nvPr/>
        </p:nvSpPr>
        <p:spPr>
          <a:xfrm>
            <a:off x="2472281" y="4816859"/>
            <a:ext cx="1005840" cy="365760"/>
          </a:xfrm>
          <a:prstGeom prst="rect">
            <a:avLst/>
          </a:prstGeom>
          <a:solidFill>
            <a:schemeClr val="folHlink"/>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Institutional biogas digester (e.g. </a:t>
            </a:r>
            <a:r>
              <a:rPr lang="en-US" sz="800" dirty="0" err="1" smtClean="0">
                <a:solidFill>
                  <a:schemeClr val="tx1"/>
                </a:solidFill>
                <a:latin typeface="Arial" pitchFamily="34" charset="0"/>
                <a:cs typeface="Arial" pitchFamily="34" charset="0"/>
              </a:rPr>
              <a:t>SIMgas</a:t>
            </a:r>
            <a:r>
              <a:rPr lang="en-US" sz="800" dirty="0" smtClean="0">
                <a:solidFill>
                  <a:schemeClr val="tx1"/>
                </a:solidFill>
                <a:latin typeface="Arial" pitchFamily="34" charset="0"/>
                <a:cs typeface="Arial" pitchFamily="34" charset="0"/>
              </a:rPr>
              <a:t>, Sanergy)</a:t>
            </a:r>
          </a:p>
        </p:txBody>
      </p:sp>
      <p:sp>
        <p:nvSpPr>
          <p:cNvPr id="98" name="Rectangle 97"/>
          <p:cNvSpPr/>
          <p:nvPr/>
        </p:nvSpPr>
        <p:spPr>
          <a:xfrm>
            <a:off x="3617919" y="4816859"/>
            <a:ext cx="1005840" cy="365760"/>
          </a:xfrm>
          <a:prstGeom prst="rect">
            <a:avLst/>
          </a:prstGeom>
          <a:solidFill>
            <a:schemeClr val="folHlink"/>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nchorCtr="0">
            <a:noAutofit/>
          </a:bodyPr>
          <a:lstStyle/>
          <a:p>
            <a:pPr algn="ctr"/>
            <a:r>
              <a:rPr lang="en-US" sz="800" dirty="0" smtClean="0">
                <a:solidFill>
                  <a:schemeClr val="tx1"/>
                </a:solidFill>
                <a:latin typeface="Arial" pitchFamily="34" charset="0"/>
                <a:cs typeface="Arial" pitchFamily="34" charset="0"/>
              </a:rPr>
              <a:t>Communal raised UDDTs (e.g. </a:t>
            </a:r>
            <a:r>
              <a:rPr lang="en-US" sz="800" dirty="0" err="1" smtClean="0">
                <a:solidFill>
                  <a:schemeClr val="tx1"/>
                </a:solidFill>
                <a:latin typeface="Arial" pitchFamily="34" charset="0"/>
                <a:cs typeface="Arial" pitchFamily="34" charset="0"/>
              </a:rPr>
              <a:t>Otij</a:t>
            </a:r>
            <a:r>
              <a:rPr lang="en-US" sz="800" dirty="0" smtClean="0">
                <a:solidFill>
                  <a:schemeClr val="tx1"/>
                </a:solidFill>
                <a:latin typeface="Arial" pitchFamily="34" charset="0"/>
                <a:cs typeface="Arial" pitchFamily="34" charset="0"/>
              </a:rPr>
              <a:t>)</a:t>
            </a:r>
          </a:p>
        </p:txBody>
      </p:sp>
      <p:cxnSp>
        <p:nvCxnSpPr>
          <p:cNvPr id="83" name="Elbow Connector 106"/>
          <p:cNvCxnSpPr>
            <a:stCxn id="188" idx="2"/>
            <a:endCxn id="96" idx="0"/>
          </p:cNvCxnSpPr>
          <p:nvPr/>
        </p:nvCxnSpPr>
        <p:spPr>
          <a:xfrm rot="5400000">
            <a:off x="2995202" y="4205497"/>
            <a:ext cx="591361" cy="631362"/>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6" name="Elbow Connector 106"/>
          <p:cNvCxnSpPr>
            <a:stCxn id="188" idx="2"/>
            <a:endCxn id="98" idx="0"/>
          </p:cNvCxnSpPr>
          <p:nvPr/>
        </p:nvCxnSpPr>
        <p:spPr>
          <a:xfrm rot="16200000" flipH="1">
            <a:off x="3568021" y="4264040"/>
            <a:ext cx="591361" cy="514276"/>
          </a:xfrm>
          <a:prstGeom prst="bentConnector3">
            <a:avLst>
              <a:gd name="adj1" fmla="val 50000"/>
            </a:avLst>
          </a:prstGeom>
          <a:ln>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85" name="Title 1"/>
          <p:cNvSpPr>
            <a:spLocks noGrp="1"/>
          </p:cNvSpPr>
          <p:nvPr>
            <p:ph type="title"/>
          </p:nvPr>
        </p:nvSpPr>
        <p:spPr>
          <a:xfrm>
            <a:off x="457200" y="161999"/>
            <a:ext cx="8785461" cy="831600"/>
          </a:xfrm>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Decision tree to help select best </a:t>
            </a:r>
            <a:r>
              <a:rPr lang="en-US" i="1" dirty="0" smtClean="0">
                <a:solidFill>
                  <a:srgbClr val="DC6E00"/>
                </a:solidFill>
                <a:latin typeface="Arial"/>
              </a:rPr>
              <a:t>institutional</a:t>
            </a:r>
            <a:r>
              <a:rPr lang="en-US" dirty="0" smtClean="0">
                <a:solidFill>
                  <a:srgbClr val="DC6E00"/>
                </a:solidFill>
                <a:latin typeface="Arial"/>
              </a:rPr>
              <a:t> </a:t>
            </a:r>
            <a:r>
              <a:rPr lang="en-US" dirty="0" smtClean="0">
                <a:solidFill>
                  <a:srgbClr val="177B57"/>
                </a:solidFill>
                <a:latin typeface="Arial"/>
              </a:rPr>
              <a:t>option</a:t>
            </a:r>
            <a:endParaRPr lang="en-US" sz="1600" b="0" dirty="0">
              <a:solidFill>
                <a:srgbClr val="177B57"/>
              </a:solidFill>
              <a:latin typeface="Aria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white">
          <a:xfrm rot="-5400000">
            <a:off x="7178040" y="4261104"/>
            <a:ext cx="4562856" cy="201168"/>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400" dirty="0" err="1" smtClean="0">
              <a:solidFill>
                <a:srgbClr val="000000"/>
              </a:solidFill>
              <a:latin typeface="Arial" pitchFamily="34" charset="0"/>
              <a:cs typeface="Arial" pitchFamily="34" charset="0"/>
            </a:endParaRPr>
          </a:p>
        </p:txBody>
      </p:sp>
      <p:sp>
        <p:nvSpPr>
          <p:cNvPr id="29697" name="agenda_divider"/>
          <p:cNvSpPr>
            <a:spLocks noChangeArrowheads="1"/>
          </p:cNvSpPr>
          <p:nvPr/>
        </p:nvSpPr>
        <p:spPr bwMode="auto">
          <a:xfrm>
            <a:off x="0" y="3048000"/>
            <a:ext cx="9602788" cy="762000"/>
          </a:xfrm>
          <a:prstGeom prst="rect">
            <a:avLst/>
          </a:prstGeom>
          <a:solidFill>
            <a:schemeClr val="tx2"/>
          </a:solidFill>
          <a:ln w="12700" algn="ctr">
            <a:noFill/>
            <a:miter lim="800000"/>
            <a:headEnd/>
            <a:tailEnd/>
          </a:ln>
        </p:spPr>
        <p:txBody>
          <a:bodyPr lIns="457200" tIns="228600" bIns="228600" anchor="ctr">
            <a:spAutoFit/>
          </a:bodyPr>
          <a:lstStyle/>
          <a:p>
            <a:pPr fontAlgn="base">
              <a:spcBef>
                <a:spcPct val="20000"/>
              </a:spcBef>
              <a:spcAft>
                <a:spcPct val="0"/>
              </a:spcAft>
            </a:pPr>
            <a:r>
              <a:rPr lang="en-US" sz="2000" b="1" dirty="0" smtClean="0">
                <a:solidFill>
                  <a:srgbClr val="FFFFFF"/>
                </a:solidFill>
                <a:latin typeface="Arial" pitchFamily="34" charset="0"/>
                <a:cs typeface="Arial" pitchFamily="34" charset="0"/>
              </a:rPr>
              <a:t>Camp Archetypes – Deep Dive Assessment</a:t>
            </a:r>
            <a:endParaRPr lang="en-US" sz="20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nvGraphicFramePr>
        <p:xfrm>
          <a:off x="1587" y="1588"/>
          <a:ext cx="1587" cy="1587"/>
        </p:xfrm>
        <a:graphic>
          <a:graphicData uri="http://schemas.openxmlformats.org/presentationml/2006/ole">
            <p:oleObj spid="_x0000_s84994" name="think-cell Slide" r:id="rId3" imgW="270" imgH="270" progId="TCLayout.ActiveDocument.1">
              <p:embed/>
            </p:oleObj>
          </a:graphicData>
        </a:graphic>
      </p:graphicFrame>
      <p:sp>
        <p:nvSpPr>
          <p:cNvPr id="27" name="Rounded Rectangle 26"/>
          <p:cNvSpPr/>
          <p:nvPr/>
        </p:nvSpPr>
        <p:spPr>
          <a:xfrm>
            <a:off x="6390664" y="1273126"/>
            <a:ext cx="2957896" cy="4986997"/>
          </a:xfrm>
          <a:prstGeom prst="roundRect">
            <a:avLst>
              <a:gd name="adj" fmla="val 5262"/>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90000" rtlCol="0" anchor="t" anchorCtr="0"/>
          <a:lstStyle/>
          <a:p>
            <a:pPr algn="ctr"/>
            <a:r>
              <a:rPr lang="en-US" sz="1600" b="1" dirty="0" smtClean="0">
                <a:solidFill>
                  <a:schemeClr val="tx1"/>
                </a:solidFill>
                <a:latin typeface="Arial" pitchFamily="34" charset="0"/>
                <a:cs typeface="Arial" pitchFamily="34" charset="0"/>
              </a:rPr>
              <a:t>Social Context</a:t>
            </a:r>
          </a:p>
        </p:txBody>
      </p:sp>
      <p:sp>
        <p:nvSpPr>
          <p:cNvPr id="21" name="Rounded Rectangle 20"/>
          <p:cNvSpPr/>
          <p:nvPr/>
        </p:nvSpPr>
        <p:spPr>
          <a:xfrm>
            <a:off x="316194" y="1273126"/>
            <a:ext cx="5915794" cy="4986997"/>
          </a:xfrm>
          <a:prstGeom prst="roundRect">
            <a:avLst>
              <a:gd name="adj" fmla="val 5262"/>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90000" rtlCol="0" anchor="t" anchorCtr="0"/>
          <a:lstStyle/>
          <a:p>
            <a:pPr algn="ctr"/>
            <a:r>
              <a:rPr lang="en-US" sz="1600" b="1" dirty="0" smtClean="0">
                <a:solidFill>
                  <a:schemeClr val="tx1"/>
                </a:solidFill>
                <a:latin typeface="Arial" pitchFamily="34" charset="0"/>
                <a:cs typeface="Arial" pitchFamily="34" charset="0"/>
              </a:rPr>
              <a:t>Camp Archetypes</a:t>
            </a:r>
          </a:p>
        </p:txBody>
      </p:sp>
      <p:sp>
        <p:nvSpPr>
          <p:cNvPr id="2" name="Title 1"/>
          <p:cNvSpPr>
            <a:spLocks noGrp="1"/>
          </p:cNvSpPr>
          <p:nvPr>
            <p:ph type="title"/>
          </p:nvPr>
        </p:nvSpPr>
        <p:spPr/>
        <p:txBody>
          <a:bodyPr/>
          <a:lstStyle/>
          <a:p>
            <a:r>
              <a:rPr lang="en-US" dirty="0" smtClean="0"/>
              <a:t>Camp segmentation based on three factors</a:t>
            </a:r>
            <a:endParaRPr lang="en-US" dirty="0"/>
          </a:p>
        </p:txBody>
      </p:sp>
      <p:sp>
        <p:nvSpPr>
          <p:cNvPr id="4" name="BoxHeader"/>
          <p:cNvSpPr>
            <a:spLocks noChangeArrowheads="1"/>
          </p:cNvSpPr>
          <p:nvPr/>
        </p:nvSpPr>
        <p:spPr bwMode="gray">
          <a:xfrm>
            <a:off x="461636" y="1894995"/>
            <a:ext cx="2588053" cy="533400"/>
          </a:xfrm>
          <a:prstGeom prst="rect">
            <a:avLst/>
          </a:prstGeom>
          <a:solidFill>
            <a:schemeClr val="tx2"/>
          </a:solidFill>
          <a:ln w="9525">
            <a:solidFill>
              <a:schemeClr val="tx2"/>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Management &amp; </a:t>
            </a:r>
          </a:p>
          <a:p>
            <a:pPr algn="ctr" fontAlgn="base">
              <a:spcBef>
                <a:spcPct val="0"/>
              </a:spcBef>
              <a:spcAft>
                <a:spcPct val="0"/>
              </a:spcAft>
            </a:pPr>
            <a:r>
              <a:rPr lang="en-US" sz="1600" b="1" dirty="0" smtClean="0">
                <a:solidFill>
                  <a:srgbClr val="FFFFFF"/>
                </a:solidFill>
                <a:latin typeface="Arial" pitchFamily="34" charset="0"/>
                <a:cs typeface="Arial" pitchFamily="34" charset="0"/>
              </a:rPr>
              <a:t>life-cycle stages</a:t>
            </a:r>
            <a:endParaRPr lang="en-US" sz="1600" b="1" dirty="0">
              <a:solidFill>
                <a:srgbClr val="FFFFFF"/>
              </a:solidFill>
              <a:latin typeface="Arial" pitchFamily="34" charset="0"/>
              <a:cs typeface="Arial" pitchFamily="34" charset="0"/>
            </a:endParaRPr>
          </a:p>
        </p:txBody>
      </p:sp>
      <p:sp>
        <p:nvSpPr>
          <p:cNvPr id="5" name="BoxContent"/>
          <p:cNvSpPr>
            <a:spLocks noChangeArrowheads="1"/>
          </p:cNvSpPr>
          <p:nvPr/>
        </p:nvSpPr>
        <p:spPr bwMode="gray">
          <a:xfrm>
            <a:off x="461636" y="2428397"/>
            <a:ext cx="2588053" cy="3609972"/>
          </a:xfrm>
          <a:prstGeom prst="rect">
            <a:avLst/>
          </a:prstGeom>
          <a:solidFill>
            <a:srgbClr val="B2B2B2"/>
          </a:solidFill>
          <a:ln w="9525" algn="ctr">
            <a:solidFill>
              <a:srgbClr val="B2B2B2"/>
            </a:solidFill>
            <a:miter lim="800000"/>
            <a:headEnd/>
            <a:tailEnd/>
          </a:ln>
        </p:spPr>
        <p:txBody>
          <a:bodyPr tIns="91440" bIns="91440"/>
          <a:lstStyle/>
          <a:p>
            <a:pPr>
              <a:buClr>
                <a:srgbClr val="000000"/>
              </a:buClr>
              <a:buSzPct val="100000"/>
              <a:buFont typeface=""/>
            </a:pPr>
            <a:r>
              <a:rPr lang="en-US" sz="1400" b="1" dirty="0" smtClean="0">
                <a:solidFill>
                  <a:srgbClr val="000000"/>
                </a:solidFill>
                <a:latin typeface="Arial"/>
                <a:cs typeface="Arial" pitchFamily="34" charset="0"/>
              </a:rPr>
              <a:t>Managed vs. non-managed camps</a:t>
            </a:r>
          </a:p>
          <a:p>
            <a:pPr marL="288925" lvl="1" indent="-174625">
              <a:buClr>
                <a:srgbClr val="177B57"/>
              </a:buClr>
              <a:buSzPct val="100000"/>
              <a:buFont typeface="Arial"/>
              <a:buChar char="•"/>
            </a:pPr>
            <a:r>
              <a:rPr lang="en-US" sz="1400" b="1" dirty="0" smtClean="0">
                <a:solidFill>
                  <a:srgbClr val="000000"/>
                </a:solidFill>
                <a:latin typeface="Arial"/>
                <a:cs typeface="Arial" pitchFamily="34" charset="0"/>
              </a:rPr>
              <a:t>Managed camps go through 5 phases:</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T</a:t>
            </a:r>
            <a:r>
              <a:rPr lang="en-US" sz="1400" baseline="-25000" dirty="0" smtClean="0">
                <a:solidFill>
                  <a:srgbClr val="000000"/>
                </a:solidFill>
                <a:latin typeface="Arial"/>
                <a:cs typeface="Arial" pitchFamily="34" charset="0"/>
              </a:rPr>
              <a:t>0</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Growth</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Steady state</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Permanent settlement</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Ramp down </a:t>
            </a:r>
          </a:p>
        </p:txBody>
      </p:sp>
      <p:sp>
        <p:nvSpPr>
          <p:cNvPr id="6" name="BoxHeader"/>
          <p:cNvSpPr>
            <a:spLocks noChangeArrowheads="1"/>
          </p:cNvSpPr>
          <p:nvPr/>
        </p:nvSpPr>
        <p:spPr bwMode="gray">
          <a:xfrm>
            <a:off x="3506964" y="1894995"/>
            <a:ext cx="2588053" cy="533400"/>
          </a:xfrm>
          <a:prstGeom prst="rect">
            <a:avLst/>
          </a:prstGeom>
          <a:solidFill>
            <a:schemeClr val="tx2"/>
          </a:solidFill>
          <a:ln w="9525">
            <a:solidFill>
              <a:schemeClr val="tx2"/>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Exogenous factors</a:t>
            </a:r>
            <a:endParaRPr lang="en-US" sz="1600" b="1" dirty="0">
              <a:solidFill>
                <a:srgbClr val="FFFFFF"/>
              </a:solidFill>
              <a:latin typeface="Arial" pitchFamily="34" charset="0"/>
              <a:cs typeface="Arial" pitchFamily="34" charset="0"/>
            </a:endParaRPr>
          </a:p>
        </p:txBody>
      </p:sp>
      <p:sp>
        <p:nvSpPr>
          <p:cNvPr id="7" name="BoxContent"/>
          <p:cNvSpPr>
            <a:spLocks noChangeArrowheads="1"/>
          </p:cNvSpPr>
          <p:nvPr/>
        </p:nvSpPr>
        <p:spPr bwMode="gray">
          <a:xfrm>
            <a:off x="3506964" y="2428397"/>
            <a:ext cx="2588053" cy="3609972"/>
          </a:xfrm>
          <a:prstGeom prst="rect">
            <a:avLst/>
          </a:prstGeom>
          <a:solidFill>
            <a:srgbClr val="B2B2B2"/>
          </a:solidFill>
          <a:ln w="9525" algn="ctr">
            <a:solidFill>
              <a:srgbClr val="B2B2B2"/>
            </a:solidFill>
            <a:miter lim="800000"/>
            <a:headEnd/>
            <a:tailEnd/>
          </a:ln>
        </p:spPr>
        <p:txBody>
          <a:bodyPr tIns="91440" bIns="91440"/>
          <a:lstStyle/>
          <a:p>
            <a:pP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External factors camp management has limited influence on:</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Environment</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Remoteness of camp</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Density within camp</a:t>
            </a:r>
          </a:p>
        </p:txBody>
      </p:sp>
      <p:sp>
        <p:nvSpPr>
          <p:cNvPr id="8" name="BoxHeader"/>
          <p:cNvSpPr>
            <a:spLocks noChangeArrowheads="1"/>
          </p:cNvSpPr>
          <p:nvPr/>
        </p:nvSpPr>
        <p:spPr bwMode="gray">
          <a:xfrm>
            <a:off x="6575586" y="1894995"/>
            <a:ext cx="2588053" cy="533400"/>
          </a:xfrm>
          <a:prstGeom prst="rect">
            <a:avLst/>
          </a:prstGeom>
          <a:solidFill>
            <a:schemeClr val="tx2"/>
          </a:solidFill>
          <a:ln w="9525">
            <a:solidFill>
              <a:schemeClr val="tx2"/>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Social / cultural considerations</a:t>
            </a:r>
            <a:endParaRPr lang="en-US" sz="1600" b="1" dirty="0">
              <a:solidFill>
                <a:srgbClr val="FFFFFF"/>
              </a:solidFill>
              <a:latin typeface="Arial" pitchFamily="34" charset="0"/>
              <a:cs typeface="Arial" pitchFamily="34" charset="0"/>
            </a:endParaRPr>
          </a:p>
        </p:txBody>
      </p:sp>
      <p:sp>
        <p:nvSpPr>
          <p:cNvPr id="9" name="BoxContent"/>
          <p:cNvSpPr>
            <a:spLocks noChangeArrowheads="1"/>
          </p:cNvSpPr>
          <p:nvPr/>
        </p:nvSpPr>
        <p:spPr bwMode="gray">
          <a:xfrm>
            <a:off x="6575586" y="2428397"/>
            <a:ext cx="2588053" cy="3609972"/>
          </a:xfrm>
          <a:prstGeom prst="rect">
            <a:avLst/>
          </a:prstGeom>
          <a:solidFill>
            <a:srgbClr val="B2B2B2"/>
          </a:solidFill>
          <a:ln w="9525" algn="ctr">
            <a:solidFill>
              <a:srgbClr val="B2B2B2"/>
            </a:solidFill>
            <a:miter lim="800000"/>
            <a:headEnd/>
            <a:tailEnd/>
          </a:ln>
        </p:spPr>
        <p:txBody>
          <a:bodyPr lIns="45720" tIns="91440" rIns="45720" bIns="91440"/>
          <a:lstStyle/>
          <a:p>
            <a:pP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Factors (some influenceable) that need to be considered when choosing a solution:</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Cultural traditions and  sanitation practices </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e.g. open defecation, wash, wipe, etc.</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Economic activity and type of livelihoods</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Farmers vs. merchants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Social hierarchy and cohesion </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Refugee-run sanitation management possible?</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Partner relations</a:t>
            </a:r>
          </a:p>
        </p:txBody>
      </p:sp>
      <p:sp>
        <p:nvSpPr>
          <p:cNvPr id="18" name="Oval 17"/>
          <p:cNvSpPr/>
          <p:nvPr/>
        </p:nvSpPr>
        <p:spPr>
          <a:xfrm>
            <a:off x="316194" y="1745651"/>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
        <p:nvSpPr>
          <p:cNvPr id="23" name="Oval 22"/>
          <p:cNvSpPr/>
          <p:nvPr/>
        </p:nvSpPr>
        <p:spPr>
          <a:xfrm>
            <a:off x="3369803" y="1745651"/>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a:t>
            </a:r>
          </a:p>
        </p:txBody>
      </p:sp>
      <p:sp>
        <p:nvSpPr>
          <p:cNvPr id="24" name="Oval 23"/>
          <p:cNvSpPr/>
          <p:nvPr/>
        </p:nvSpPr>
        <p:spPr>
          <a:xfrm>
            <a:off x="6439902" y="1745651"/>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III</a:t>
            </a:r>
          </a:p>
        </p:txBody>
      </p:sp>
      <p:pic>
        <p:nvPicPr>
          <p:cNvPr id="95235" name="Picture 3"/>
          <p:cNvPicPr>
            <a:picLocks noChangeAspect="1" noChangeArrowheads="1"/>
          </p:cNvPicPr>
          <p:nvPr/>
        </p:nvPicPr>
        <p:blipFill>
          <a:blip r:embed="rId4" cstate="print"/>
          <a:srcRect/>
          <a:stretch>
            <a:fillRect/>
          </a:stretch>
        </p:blipFill>
        <p:spPr bwMode="auto">
          <a:xfrm>
            <a:off x="777439" y="4522167"/>
            <a:ext cx="1956447" cy="1397000"/>
          </a:xfrm>
          <a:prstGeom prst="rect">
            <a:avLst/>
          </a:prstGeom>
          <a:solidFill>
            <a:schemeClr val="bg1"/>
          </a:solidFill>
          <a:ln w="12700">
            <a:solidFill>
              <a:srgbClr val="E2E2E2"/>
            </a:solidFill>
            <a:miter lim="800000"/>
            <a:headEnd/>
            <a:tailEnd/>
          </a:ln>
          <a:effectLst/>
        </p:spPr>
      </p:pic>
      <p:pic>
        <p:nvPicPr>
          <p:cNvPr id="95237" name="Picture 5"/>
          <p:cNvPicPr>
            <a:picLocks noChangeAspect="1" noChangeArrowheads="1"/>
          </p:cNvPicPr>
          <p:nvPr/>
        </p:nvPicPr>
        <p:blipFill>
          <a:blip r:embed="rId5" cstate="print"/>
          <a:srcRect/>
          <a:stretch>
            <a:fillRect/>
          </a:stretch>
        </p:blipFill>
        <p:spPr bwMode="auto">
          <a:xfrm>
            <a:off x="3822767" y="4522167"/>
            <a:ext cx="1956447" cy="1397000"/>
          </a:xfrm>
          <a:prstGeom prst="rect">
            <a:avLst/>
          </a:prstGeom>
          <a:solidFill>
            <a:schemeClr val="bg1"/>
          </a:solidFill>
          <a:ln w="12700">
            <a:solidFill>
              <a:srgbClr val="E2E2E2"/>
            </a:solidFill>
            <a:miter lim="800000"/>
            <a:headEnd/>
            <a:tailEnd/>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nvGraphicFramePr>
        <p:xfrm>
          <a:off x="1587" y="1588"/>
          <a:ext cx="1587" cy="1587"/>
        </p:xfrm>
        <a:graphic>
          <a:graphicData uri="http://schemas.openxmlformats.org/presentationml/2006/ole">
            <p:oleObj spid="_x0000_s86018" name="think-cell Slide" r:id="rId34" imgW="270" imgH="270" progId="TCLayout.ActiveDocument.1">
              <p:embed/>
            </p:oleObj>
          </a:graphicData>
        </a:graphic>
      </p:graphicFrame>
      <p:sp>
        <p:nvSpPr>
          <p:cNvPr id="5" name="Rectangle 4"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900" dirty="0" smtClean="0">
              <a:solidFill>
                <a:schemeClr val="tx1"/>
              </a:solidFill>
              <a:latin typeface="Arial"/>
              <a:sym typeface="Arial"/>
            </a:endParaRPr>
          </a:p>
        </p:txBody>
      </p:sp>
      <p:sp>
        <p:nvSpPr>
          <p:cNvPr id="2" name="Title 1"/>
          <p:cNvSpPr>
            <a:spLocks noGrp="1"/>
          </p:cNvSpPr>
          <p:nvPr>
            <p:ph type="title"/>
          </p:nvPr>
        </p:nvSpPr>
        <p:spPr/>
        <p:txBody>
          <a:bodyPr/>
          <a:lstStyle/>
          <a:p>
            <a:r>
              <a:rPr lang="en-US" dirty="0" smtClean="0"/>
              <a:t>Globally, refugee accommodations can be separated in 3 major categories with varying ability to impact sanitation</a:t>
            </a:r>
            <a:endParaRPr lang="en-US" dirty="0"/>
          </a:p>
        </p:txBody>
      </p:sp>
      <p:cxnSp>
        <p:nvCxnSpPr>
          <p:cNvPr id="62" name="Straight Connector 61"/>
          <p:cNvCxnSpPr/>
          <p:nvPr>
            <p:custDataLst>
              <p:tags r:id="rId3"/>
            </p:custDataLst>
          </p:nvPr>
        </p:nvCxnSpPr>
        <p:spPr bwMode="gray">
          <a:xfrm flipV="1">
            <a:off x="1647825" y="2114550"/>
            <a:ext cx="476250" cy="1905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4"/>
            </p:custDataLst>
          </p:nvPr>
        </p:nvCxnSpPr>
        <p:spPr bwMode="gray">
          <a:xfrm flipV="1">
            <a:off x="1647825" y="4200525"/>
            <a:ext cx="476250" cy="752475"/>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5"/>
            </p:custDataLst>
          </p:nvPr>
        </p:nvCxnSpPr>
        <p:spPr bwMode="gray">
          <a:xfrm flipV="1">
            <a:off x="1647825" y="3724275"/>
            <a:ext cx="476250" cy="790575"/>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6"/>
            </p:custDataLst>
          </p:nvPr>
        </p:nvCxnSpPr>
        <p:spPr bwMode="gray">
          <a:xfrm flipV="1">
            <a:off x="1647825" y="2466975"/>
            <a:ext cx="476250" cy="485775"/>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7"/>
            </p:custDataLst>
          </p:nvPr>
        </p:nvCxnSpPr>
        <p:spPr bwMode="gray">
          <a:xfrm flipV="1">
            <a:off x="1647825" y="2076450"/>
            <a:ext cx="476250" cy="1905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8"/>
            </p:custDataLst>
          </p:nvPr>
        </p:nvCxnSpPr>
        <p:spPr bwMode="gray">
          <a:xfrm>
            <a:off x="1647825" y="2076450"/>
            <a:ext cx="476250" cy="0"/>
          </a:xfrm>
          <a:prstGeom prst="line">
            <a:avLst/>
          </a:prstGeom>
          <a:ln w="3175">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nvGraphicFramePr>
        <p:xfrm>
          <a:off x="457200" y="1943100"/>
          <a:ext cx="2800367" cy="3657600"/>
        </p:xfrm>
        <a:graphic>
          <a:graphicData uri="http://schemas.openxmlformats.org/presentationml/2006/ole">
            <p:oleObj spid="_x0000_s86019" name="Chart" r:id="rId35" imgW="2800367" imgH="3657600" progId="MSGraph.Chart.8">
              <p:embed followColorScheme="full"/>
            </p:oleObj>
          </a:graphicData>
        </a:graphic>
      </p:graphicFrame>
      <p:sp>
        <p:nvSpPr>
          <p:cNvPr id="31" name="Text Placeholder 27"/>
          <p:cNvSpPr>
            <a:spLocks noGrp="1"/>
          </p:cNvSpPr>
          <p:nvPr>
            <p:custDataLst>
              <p:tags r:id="rId9"/>
            </p:custDataLst>
          </p:nvPr>
        </p:nvSpPr>
        <p:spPr bwMode="gray">
          <a:xfrm>
            <a:off x="328612" y="2008187"/>
            <a:ext cx="190500" cy="13652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E72327F0-B600-46EB-9E01-F62A12F3166A}" type="datetime'''''1''''''''0''0'''''''''">
              <a:rPr lang="en-US" sz="900" b="0" smtClean="0">
                <a:latin typeface="Arial"/>
                <a:sym typeface="Arial"/>
              </a:rPr>
              <a:pPr algn="r">
                <a:spcBef>
                  <a:spcPct val="0"/>
                </a:spcBef>
                <a:spcAft>
                  <a:spcPct val="0"/>
                </a:spcAft>
              </a:pPr>
              <a:t>100</a:t>
            </a:fld>
            <a:endParaRPr lang="en-US" sz="900" b="0" dirty="0">
              <a:latin typeface="Arial"/>
              <a:sym typeface="Arial"/>
            </a:endParaRPr>
          </a:p>
        </p:txBody>
      </p:sp>
      <p:sp>
        <p:nvSpPr>
          <p:cNvPr id="29" name="Text Placeholder 25"/>
          <p:cNvSpPr>
            <a:spLocks noGrp="1"/>
          </p:cNvSpPr>
          <p:nvPr>
            <p:custDataLst>
              <p:tags r:id="rId10"/>
            </p:custDataLst>
          </p:nvPr>
        </p:nvSpPr>
        <p:spPr bwMode="gray">
          <a:xfrm>
            <a:off x="392112" y="3351212"/>
            <a:ext cx="127000" cy="13652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A79B6F5-797B-4205-ABBF-EB556C95A065}" type="datetime'''''''''''''''''''''''''''''''''''''''''''''''6''''''''''''0'">
              <a:rPr lang="en-US" sz="900" b="0" smtClean="0">
                <a:latin typeface="Arial"/>
                <a:sym typeface="Arial"/>
              </a:rPr>
              <a:pPr algn="r">
                <a:spcBef>
                  <a:spcPct val="0"/>
                </a:spcBef>
                <a:spcAft>
                  <a:spcPct val="0"/>
                </a:spcAft>
              </a:pPr>
              <a:t>60</a:t>
            </a:fld>
            <a:endParaRPr lang="en-US" sz="900" b="0">
              <a:latin typeface="Arial"/>
              <a:sym typeface="Arial"/>
            </a:endParaRPr>
          </a:p>
        </p:txBody>
      </p:sp>
      <p:sp>
        <p:nvSpPr>
          <p:cNvPr id="26" name="Text Placeholder 22"/>
          <p:cNvSpPr>
            <a:spLocks noGrp="1"/>
          </p:cNvSpPr>
          <p:nvPr>
            <p:custDataLst>
              <p:tags r:id="rId11"/>
            </p:custDataLst>
          </p:nvPr>
        </p:nvSpPr>
        <p:spPr bwMode="gray">
          <a:xfrm>
            <a:off x="455612" y="5370512"/>
            <a:ext cx="63500" cy="13652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AFE5AB62-8881-4467-BA5E-E228D2069806}" type="datetime'''''''''''''''''0'''''''''''''''''''''''''''''''''''''''''''">
              <a:rPr lang="en-US" sz="900" b="0" smtClean="0">
                <a:latin typeface="Arial"/>
                <a:sym typeface="Arial"/>
              </a:rPr>
              <a:pPr algn="r">
                <a:spcBef>
                  <a:spcPct val="0"/>
                </a:spcBef>
                <a:spcAft>
                  <a:spcPct val="0"/>
                </a:spcAft>
              </a:pPr>
              <a:t>0</a:t>
            </a:fld>
            <a:endParaRPr lang="en-US" sz="900" b="0">
              <a:latin typeface="Arial"/>
              <a:sym typeface="Arial"/>
            </a:endParaRPr>
          </a:p>
        </p:txBody>
      </p:sp>
      <p:sp>
        <p:nvSpPr>
          <p:cNvPr id="30" name="Text Placeholder 26"/>
          <p:cNvSpPr>
            <a:spLocks noGrp="1"/>
          </p:cNvSpPr>
          <p:nvPr>
            <p:custDataLst>
              <p:tags r:id="rId12"/>
            </p:custDataLst>
          </p:nvPr>
        </p:nvSpPr>
        <p:spPr bwMode="gray">
          <a:xfrm>
            <a:off x="392112" y="2684462"/>
            <a:ext cx="127000" cy="13652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F506C960-EC06-4FD6-8748-20A144E8C04A}" type="datetime'''''''''8''''''''''''''''''''''''0'''''">
              <a:rPr lang="en-US" sz="900" b="0" smtClean="0">
                <a:latin typeface="Arial"/>
                <a:sym typeface="Arial"/>
              </a:rPr>
              <a:pPr algn="r">
                <a:spcBef>
                  <a:spcPct val="0"/>
                </a:spcBef>
                <a:spcAft>
                  <a:spcPct val="0"/>
                </a:spcAft>
              </a:pPr>
              <a:t>80</a:t>
            </a:fld>
            <a:endParaRPr lang="en-US" sz="900" b="0">
              <a:latin typeface="Arial"/>
              <a:sym typeface="Arial"/>
            </a:endParaRPr>
          </a:p>
        </p:txBody>
      </p:sp>
      <p:sp>
        <p:nvSpPr>
          <p:cNvPr id="27" name="Text Placeholder 23"/>
          <p:cNvSpPr>
            <a:spLocks noGrp="1"/>
          </p:cNvSpPr>
          <p:nvPr>
            <p:custDataLst>
              <p:tags r:id="rId13"/>
            </p:custDataLst>
          </p:nvPr>
        </p:nvSpPr>
        <p:spPr bwMode="gray">
          <a:xfrm>
            <a:off x="392112" y="4694237"/>
            <a:ext cx="127000" cy="13652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3B007B62-8D50-43A6-9585-275C6368E48C}" type="datetime'''''''''''''''''''''''20'''''''">
              <a:rPr lang="en-US" sz="900" b="0" smtClean="0">
                <a:latin typeface="Arial"/>
                <a:sym typeface="Arial"/>
              </a:rPr>
              <a:pPr algn="r">
                <a:spcBef>
                  <a:spcPct val="0"/>
                </a:spcBef>
                <a:spcAft>
                  <a:spcPct val="0"/>
                </a:spcAft>
              </a:pPr>
              <a:t>20</a:t>
            </a:fld>
            <a:endParaRPr lang="en-US" sz="900" b="0">
              <a:latin typeface="Arial"/>
              <a:sym typeface="Arial"/>
            </a:endParaRPr>
          </a:p>
        </p:txBody>
      </p:sp>
      <p:sp>
        <p:nvSpPr>
          <p:cNvPr id="28" name="Text Placeholder 24"/>
          <p:cNvSpPr>
            <a:spLocks noGrp="1"/>
          </p:cNvSpPr>
          <p:nvPr>
            <p:custDataLst>
              <p:tags r:id="rId14"/>
            </p:custDataLst>
          </p:nvPr>
        </p:nvSpPr>
        <p:spPr bwMode="gray">
          <a:xfrm>
            <a:off x="392112" y="4027487"/>
            <a:ext cx="127000" cy="13652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C367F8F8-23A7-4258-B95C-1BF1D6F8540B}" type="datetime'''''4''''''''''''0'''''''''''''''''''">
              <a:rPr lang="en-US" sz="900" b="0" smtClean="0">
                <a:latin typeface="Arial"/>
                <a:sym typeface="Arial"/>
              </a:rPr>
              <a:pPr algn="r">
                <a:spcBef>
                  <a:spcPct val="0"/>
                </a:spcBef>
                <a:spcAft>
                  <a:spcPct val="0"/>
                </a:spcAft>
              </a:pPr>
              <a:t>40</a:t>
            </a:fld>
            <a:endParaRPr lang="en-US" sz="900" b="0">
              <a:latin typeface="Arial"/>
              <a:sym typeface="Arial"/>
            </a:endParaRPr>
          </a:p>
        </p:txBody>
      </p:sp>
      <p:cxnSp>
        <p:nvCxnSpPr>
          <p:cNvPr id="82" name="Straight Connector 81"/>
          <p:cNvCxnSpPr/>
          <p:nvPr>
            <p:custDataLst>
              <p:tags r:id="rId15"/>
            </p:custDataLst>
          </p:nvPr>
        </p:nvCxnSpPr>
        <p:spPr bwMode="gray">
          <a:xfrm flipH="1" flipV="1">
            <a:off x="2947987" y="2095500"/>
            <a:ext cx="42863" cy="214312"/>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6"/>
            </p:custDataLst>
          </p:nvPr>
        </p:nvCxnSpPr>
        <p:spPr bwMode="gray">
          <a:xfrm flipH="1" flipV="1">
            <a:off x="2947987" y="2076450"/>
            <a:ext cx="42863" cy="60325"/>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17"/>
            </p:custDataLst>
          </p:nvPr>
        </p:nvCxnSpPr>
        <p:spPr bwMode="gray">
          <a:xfrm flipH="1" flipV="1">
            <a:off x="2947987" y="2290762"/>
            <a:ext cx="42863" cy="192088"/>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79" name="Text Placeholder 52"/>
          <p:cNvSpPr>
            <a:spLocks noGrp="1"/>
          </p:cNvSpPr>
          <p:nvPr>
            <p:custDataLst>
              <p:tags r:id="rId18"/>
            </p:custDataLst>
          </p:nvPr>
        </p:nvSpPr>
        <p:spPr bwMode="gray">
          <a:xfrm>
            <a:off x="3016251" y="3902075"/>
            <a:ext cx="788987"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88B7B0A-CBB6-4882-81F4-52D4D8C0E065}" type="datetime'Se''''''''''''''''''lf-''se''tt''l''''''e''''d'''''' ca''mp'''">
              <a:rPr lang="en-US" sz="800" b="0" smtClean="0"/>
              <a:pPr>
                <a:spcBef>
                  <a:spcPct val="0"/>
                </a:spcBef>
                <a:spcAft>
                  <a:spcPct val="0"/>
                </a:spcAft>
              </a:pPr>
              <a:t>Self-settled camp</a:t>
            </a:fld>
            <a:endParaRPr lang="en-US" sz="800" b="0">
              <a:latin typeface="Arial"/>
              <a:sym typeface="Arial"/>
            </a:endParaRPr>
          </a:p>
        </p:txBody>
      </p:sp>
      <p:sp>
        <p:nvSpPr>
          <p:cNvPr id="76" name="Text Placeholder 49"/>
          <p:cNvSpPr>
            <a:spLocks noGrp="1"/>
          </p:cNvSpPr>
          <p:nvPr>
            <p:custDataLst>
              <p:tags r:id="rId19"/>
            </p:custDataLst>
          </p:nvPr>
        </p:nvSpPr>
        <p:spPr bwMode="gray">
          <a:xfrm>
            <a:off x="3016250" y="2249487"/>
            <a:ext cx="754062"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D2D9D8B-6650-4974-88B2-E5C1A1F388F0}" type="datetime'Col''l''ec''t''''''''''''''i''v''''e ''''c''e''''''nt''''e''r'">
              <a:rPr lang="en-US" sz="800" b="0" smtClean="0">
                <a:latin typeface="Arial"/>
                <a:sym typeface="Arial"/>
              </a:rPr>
              <a:pPr>
                <a:spcBef>
                  <a:spcPct val="0"/>
                </a:spcBef>
                <a:spcAft>
                  <a:spcPct val="0"/>
                </a:spcAft>
              </a:pPr>
              <a:t>Collective center</a:t>
            </a:fld>
            <a:endParaRPr lang="en-US" sz="800" b="0">
              <a:latin typeface="Arial"/>
              <a:sym typeface="Arial"/>
            </a:endParaRPr>
          </a:p>
        </p:txBody>
      </p:sp>
      <p:sp>
        <p:nvSpPr>
          <p:cNvPr id="32" name="Text Placeholder 28"/>
          <p:cNvSpPr>
            <a:spLocks noGrp="1"/>
          </p:cNvSpPr>
          <p:nvPr>
            <p:custDataLst>
              <p:tags r:id="rId20"/>
            </p:custDataLst>
          </p:nvPr>
        </p:nvSpPr>
        <p:spPr bwMode="gray">
          <a:xfrm>
            <a:off x="328612" y="1724025"/>
            <a:ext cx="134937" cy="182562"/>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35" name="Text Placeholder 30"/>
          <p:cNvSpPr>
            <a:spLocks noGrp="1"/>
          </p:cNvSpPr>
          <p:nvPr>
            <p:custDataLst>
              <p:tags r:id="rId21"/>
            </p:custDataLst>
          </p:nvPr>
        </p:nvSpPr>
        <p:spPr bwMode="gray">
          <a:xfrm>
            <a:off x="2132012" y="5556250"/>
            <a:ext cx="776287"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BF3865A-2144-46A6-8A23-BD13C448F538}" type="datetime'''By p''''o''''''''''''''''p''''ula''t''i''''''''o''''n'">
              <a:rPr lang="en-US" sz="1000" b="0" smtClean="0"/>
              <a:pPr algn="ctr">
                <a:spcBef>
                  <a:spcPct val="0"/>
                </a:spcBef>
                <a:spcAft>
                  <a:spcPct val="0"/>
                </a:spcAft>
              </a:pPr>
              <a:t>By population</a:t>
            </a:fld>
            <a:endParaRPr lang="en-US" sz="1000" b="0">
              <a:latin typeface="Arial"/>
              <a:sym typeface="Arial"/>
            </a:endParaRPr>
          </a:p>
        </p:txBody>
      </p:sp>
      <p:sp>
        <p:nvSpPr>
          <p:cNvPr id="80" name="Text Placeholder 53"/>
          <p:cNvSpPr>
            <a:spLocks noGrp="1"/>
          </p:cNvSpPr>
          <p:nvPr>
            <p:custDataLst>
              <p:tags r:id="rId22"/>
            </p:custDataLst>
          </p:nvPr>
        </p:nvSpPr>
        <p:spPr bwMode="gray">
          <a:xfrm>
            <a:off x="3016250" y="4759325"/>
            <a:ext cx="466725"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C9C9F17-4A39-46EF-B5E6-1C363B556612}" type="datetime'U''''''''n''''''d''''''''''ef''''i''''ne''''d'''''''">
              <a:rPr lang="en-US" sz="800" b="0" smtClean="0">
                <a:latin typeface="Arial"/>
                <a:sym typeface="Arial"/>
              </a:rPr>
              <a:pPr>
                <a:spcBef>
                  <a:spcPct val="0"/>
                </a:spcBef>
                <a:spcAft>
                  <a:spcPct val="0"/>
                </a:spcAft>
              </a:pPr>
              <a:t>Undefined</a:t>
            </a:fld>
            <a:endParaRPr lang="en-US" sz="800" b="0">
              <a:latin typeface="Arial"/>
              <a:sym typeface="Arial"/>
            </a:endParaRPr>
          </a:p>
        </p:txBody>
      </p:sp>
      <p:sp>
        <p:nvSpPr>
          <p:cNvPr id="78" name="Text Placeholder 51"/>
          <p:cNvSpPr>
            <a:spLocks noGrp="1"/>
          </p:cNvSpPr>
          <p:nvPr>
            <p:custDataLst>
              <p:tags r:id="rId23"/>
            </p:custDataLst>
          </p:nvPr>
        </p:nvSpPr>
        <p:spPr bwMode="gray">
          <a:xfrm>
            <a:off x="3016250" y="3035300"/>
            <a:ext cx="1181100"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EDE127E-A67B-46B7-8240-92121F696E85}" type="datetime'Indi''''vid''''ual ac''''com''m''od''''''a''''''''''''tio''n'">
              <a:rPr lang="en-US" sz="800" b="0" smtClean="0"/>
              <a:pPr>
                <a:spcBef>
                  <a:spcPct val="0"/>
                </a:spcBef>
                <a:spcAft>
                  <a:spcPct val="0"/>
                </a:spcAft>
              </a:pPr>
              <a:t>Individual accommodation</a:t>
            </a:fld>
            <a:endParaRPr lang="en-US" sz="800" b="0">
              <a:latin typeface="Arial"/>
              <a:sym typeface="Arial"/>
            </a:endParaRPr>
          </a:p>
        </p:txBody>
      </p:sp>
      <p:sp>
        <p:nvSpPr>
          <p:cNvPr id="75" name="Text Placeholder 48"/>
          <p:cNvSpPr>
            <a:spLocks noGrp="1"/>
          </p:cNvSpPr>
          <p:nvPr>
            <p:custDataLst>
              <p:tags r:id="rId24"/>
            </p:custDataLst>
          </p:nvPr>
        </p:nvSpPr>
        <p:spPr bwMode="gray">
          <a:xfrm>
            <a:off x="3016250" y="2076450"/>
            <a:ext cx="1073150"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6FE5466-3231-4DEF-AE93-391B19583A6E}" type="datetime'R''e''''''cept''io''''n/ tra''''''''''''ns''it'' ''''camp'">
              <a:rPr lang="en-US" sz="800" b="0" smtClean="0">
                <a:latin typeface="Arial"/>
                <a:sym typeface="Arial"/>
              </a:rPr>
              <a:pPr>
                <a:spcBef>
                  <a:spcPct val="0"/>
                </a:spcBef>
                <a:spcAft>
                  <a:spcPct val="0"/>
                </a:spcAft>
              </a:pPr>
              <a:t>Reception/ transit camp</a:t>
            </a:fld>
            <a:endParaRPr lang="en-US" sz="800" b="0" dirty="0">
              <a:latin typeface="Arial"/>
              <a:sym typeface="Arial"/>
            </a:endParaRPr>
          </a:p>
        </p:txBody>
      </p:sp>
      <p:sp>
        <p:nvSpPr>
          <p:cNvPr id="52" name="Text Placeholder 43"/>
          <p:cNvSpPr>
            <a:spLocks noGrp="1"/>
          </p:cNvSpPr>
          <p:nvPr>
            <p:custDataLst>
              <p:tags r:id="rId25"/>
            </p:custDataLst>
          </p:nvPr>
        </p:nvSpPr>
        <p:spPr bwMode="gray">
          <a:xfrm>
            <a:off x="2386012" y="1871662"/>
            <a:ext cx="266700" cy="136525"/>
          </a:xfrm>
          <a:prstGeom prst="rect">
            <a:avLst/>
          </a:prstGeom>
          <a:noFill/>
          <a:effectLst/>
        </p:spPr>
        <p:txBody>
          <a:bodyPr wrap="none" lIns="22225" tIns="0" rIns="22225"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900" b="0" smtClean="0">
                <a:latin typeface="Arial"/>
                <a:sym typeface="Arial"/>
              </a:rPr>
              <a:t>32M</a:t>
            </a:r>
            <a:endParaRPr lang="en-US" sz="900" b="0" dirty="0">
              <a:latin typeface="Arial"/>
              <a:sym typeface="Arial"/>
            </a:endParaRPr>
          </a:p>
        </p:txBody>
      </p:sp>
      <p:sp>
        <p:nvSpPr>
          <p:cNvPr id="77" name="Text Placeholder 50"/>
          <p:cNvSpPr>
            <a:spLocks noGrp="1"/>
          </p:cNvSpPr>
          <p:nvPr>
            <p:custDataLst>
              <p:tags r:id="rId26"/>
            </p:custDataLst>
          </p:nvPr>
        </p:nvSpPr>
        <p:spPr bwMode="gray">
          <a:xfrm>
            <a:off x="3016251" y="2422525"/>
            <a:ext cx="1138237"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B63D7BB-CB4C-4F33-99BF-CB907910EDAA}" type="datetime'P''l''a''n''''''''''''''''ne''d/ ''''m''a''naged c''amp'''">
              <a:rPr lang="en-US" sz="800" b="0" smtClean="0">
                <a:latin typeface="Arial"/>
                <a:sym typeface="Arial"/>
              </a:rPr>
              <a:pPr>
                <a:spcBef>
                  <a:spcPct val="0"/>
                </a:spcBef>
                <a:spcAft>
                  <a:spcPct val="0"/>
                </a:spcAft>
              </a:pPr>
              <a:t>Planned/ managed camp</a:t>
            </a:fld>
            <a:endParaRPr lang="en-US" sz="800" b="0">
              <a:latin typeface="Arial"/>
              <a:sym typeface="Arial"/>
            </a:endParaRPr>
          </a:p>
        </p:txBody>
      </p:sp>
      <p:sp>
        <p:nvSpPr>
          <p:cNvPr id="56" name="Text Placeholder 45"/>
          <p:cNvSpPr>
            <a:spLocks noGrp="1"/>
          </p:cNvSpPr>
          <p:nvPr>
            <p:custDataLst>
              <p:tags r:id="rId27"/>
            </p:custDataLst>
          </p:nvPr>
        </p:nvSpPr>
        <p:spPr bwMode="gray">
          <a:xfrm>
            <a:off x="942975" y="2046287"/>
            <a:ext cx="209550" cy="136525"/>
          </a:xfrm>
          <a:prstGeom prst="rect">
            <a:avLst/>
          </a:prstGeom>
          <a:solidFill>
            <a:srgbClr val="ACC6D0"/>
          </a:solidFill>
          <a:effectLst/>
        </p:spPr>
        <p:txBody>
          <a:bodyPr wrap="none" lIns="22225" tIns="0" rIns="22225"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A851E28-FFB0-4A25-966F-07F5B7BF8FCB}" type="datetime'''''''''1''''''''''''''''''''''''%'''''''''''''''">
              <a:rPr lang="en-US" sz="900" b="0" smtClean="0">
                <a:latin typeface="Arial"/>
                <a:sym typeface="Arial"/>
              </a:rPr>
              <a:pPr algn="ctr">
                <a:spcBef>
                  <a:spcPct val="0"/>
                </a:spcBef>
                <a:spcAft>
                  <a:spcPct val="0"/>
                </a:spcAft>
              </a:pPr>
              <a:t>1%</a:t>
            </a:fld>
            <a:endParaRPr lang="en-US" sz="900" b="0">
              <a:latin typeface="Arial"/>
              <a:sym typeface="Arial"/>
            </a:endParaRPr>
          </a:p>
        </p:txBody>
      </p:sp>
      <p:sp>
        <p:nvSpPr>
          <p:cNvPr id="48" name="Text Placeholder 39"/>
          <p:cNvSpPr>
            <a:spLocks noGrp="1"/>
          </p:cNvSpPr>
          <p:nvPr>
            <p:custDataLst>
              <p:tags r:id="rId28"/>
            </p:custDataLst>
          </p:nvPr>
        </p:nvSpPr>
        <p:spPr bwMode="gray">
          <a:xfrm>
            <a:off x="1343025" y="2017712"/>
            <a:ext cx="209550" cy="136525"/>
          </a:xfrm>
          <a:prstGeom prst="rect">
            <a:avLst/>
          </a:prstGeom>
          <a:solidFill>
            <a:srgbClr val="D2E0E6"/>
          </a:solidFill>
          <a:effectLst/>
        </p:spPr>
        <p:txBody>
          <a:bodyPr wrap="none" lIns="22225" tIns="0" rIns="22225"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ABA272F-97C9-4B08-9B3C-2037FBE2DF0D}" type="datetime'''''''''''''''''1''''''''%'''''''''''">
              <a:rPr lang="en-US" sz="900" b="0" smtClean="0">
                <a:latin typeface="Arial"/>
                <a:sym typeface="Arial"/>
              </a:rPr>
              <a:pPr algn="ctr">
                <a:spcBef>
                  <a:spcPct val="0"/>
                </a:spcBef>
                <a:spcAft>
                  <a:spcPct val="0"/>
                </a:spcAft>
              </a:pPr>
              <a:t>1%</a:t>
            </a:fld>
            <a:endParaRPr lang="en-US" sz="900" b="0" dirty="0">
              <a:latin typeface="Arial"/>
              <a:sym typeface="Arial"/>
            </a:endParaRPr>
          </a:p>
        </p:txBody>
      </p:sp>
      <p:sp>
        <p:nvSpPr>
          <p:cNvPr id="57" name="Text Placeholder 46"/>
          <p:cNvSpPr>
            <a:spLocks noGrp="1"/>
          </p:cNvSpPr>
          <p:nvPr>
            <p:custDataLst>
              <p:tags r:id="rId29"/>
            </p:custDataLst>
          </p:nvPr>
        </p:nvSpPr>
        <p:spPr bwMode="gray">
          <a:xfrm>
            <a:off x="2216150" y="2027237"/>
            <a:ext cx="209550" cy="136525"/>
          </a:xfrm>
          <a:prstGeom prst="rect">
            <a:avLst/>
          </a:prstGeom>
          <a:solidFill>
            <a:srgbClr val="ACC6D0"/>
          </a:solidFill>
          <a:effectLst/>
        </p:spPr>
        <p:txBody>
          <a:bodyPr wrap="none" lIns="22225" tIns="0" rIns="22225"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4C6D515-8EC3-46B9-8973-76BE8BBC11E8}" type="datetime'''''''''''''''''1''%'''''''''''''''''''''''''''''''">
              <a:rPr lang="en-US" sz="900" b="0" smtClean="0">
                <a:latin typeface="Arial"/>
                <a:sym typeface="Arial"/>
              </a:rPr>
              <a:pPr algn="ctr">
                <a:spcBef>
                  <a:spcPct val="0"/>
                </a:spcBef>
                <a:spcAft>
                  <a:spcPct val="0"/>
                </a:spcAft>
              </a:pPr>
              <a:t>1%</a:t>
            </a:fld>
            <a:endParaRPr lang="en-US" sz="900" b="0">
              <a:latin typeface="Arial"/>
              <a:sym typeface="Arial"/>
            </a:endParaRPr>
          </a:p>
        </p:txBody>
      </p:sp>
      <p:sp>
        <p:nvSpPr>
          <p:cNvPr id="50" name="Text Placeholder 41"/>
          <p:cNvSpPr>
            <a:spLocks noGrp="1"/>
          </p:cNvSpPr>
          <p:nvPr>
            <p:custDataLst>
              <p:tags r:id="rId30"/>
            </p:custDataLst>
          </p:nvPr>
        </p:nvSpPr>
        <p:spPr bwMode="gray">
          <a:xfrm>
            <a:off x="2611437" y="2008187"/>
            <a:ext cx="209550" cy="136525"/>
          </a:xfrm>
          <a:prstGeom prst="rect">
            <a:avLst/>
          </a:prstGeom>
          <a:solidFill>
            <a:srgbClr val="D2E0E6"/>
          </a:solidFill>
          <a:effectLst/>
        </p:spPr>
        <p:txBody>
          <a:bodyPr wrap="none" lIns="22225" tIns="0" rIns="22225"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B96AACC-8053-46CA-B9F7-7A62C778261E}" type="datetime'''''''''''''''''''''''''''''''''''0%'''">
              <a:rPr lang="en-US" sz="900" b="0" smtClean="0">
                <a:latin typeface="Arial"/>
                <a:sym typeface="Arial"/>
              </a:rPr>
              <a:pPr algn="ctr">
                <a:spcBef>
                  <a:spcPct val="0"/>
                </a:spcBef>
                <a:spcAft>
                  <a:spcPct val="0"/>
                </a:spcAft>
              </a:pPr>
              <a:t>0%</a:t>
            </a:fld>
            <a:endParaRPr lang="en-US" sz="900" b="0">
              <a:latin typeface="Arial"/>
              <a:sym typeface="Arial"/>
            </a:endParaRPr>
          </a:p>
        </p:txBody>
      </p:sp>
      <p:sp>
        <p:nvSpPr>
          <p:cNvPr id="34" name="Text Placeholder 29"/>
          <p:cNvSpPr>
            <a:spLocks noGrp="1"/>
          </p:cNvSpPr>
          <p:nvPr>
            <p:custDataLst>
              <p:tags r:id="rId31"/>
            </p:custDataLst>
          </p:nvPr>
        </p:nvSpPr>
        <p:spPr bwMode="gray">
          <a:xfrm>
            <a:off x="803275" y="5556250"/>
            <a:ext cx="890587"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02B392F-567F-4609-AE0B-818AFE4F84D2}" type="datetime'By'' ca''m''p''/''''''''''r''''''''''e''''''g''io''n'''''">
              <a:rPr lang="en-US" sz="1000" b="0" smtClean="0"/>
              <a:pPr algn="ctr">
                <a:spcBef>
                  <a:spcPct val="0"/>
                </a:spcBef>
                <a:spcAft>
                  <a:spcPct val="0"/>
                </a:spcAft>
              </a:pPr>
              <a:t>By camp/region</a:t>
            </a:fld>
            <a:endParaRPr lang="en-US" sz="1000" b="0">
              <a:latin typeface="Arial"/>
              <a:sym typeface="Arial"/>
            </a:endParaRPr>
          </a:p>
        </p:txBody>
      </p:sp>
      <p:sp>
        <p:nvSpPr>
          <p:cNvPr id="51" name="Text Placeholder 42"/>
          <p:cNvSpPr>
            <a:spLocks noGrp="1"/>
          </p:cNvSpPr>
          <p:nvPr>
            <p:custDataLst>
              <p:tags r:id="rId32"/>
            </p:custDataLst>
          </p:nvPr>
        </p:nvSpPr>
        <p:spPr bwMode="gray">
          <a:xfrm>
            <a:off x="1130300" y="1871662"/>
            <a:ext cx="234950" cy="136525"/>
          </a:xfrm>
          <a:prstGeom prst="rect">
            <a:avLst/>
          </a:prstGeom>
          <a:noFill/>
          <a:effectLst/>
        </p:spPr>
        <p:txBody>
          <a:bodyPr wrap="none" lIns="22225" tIns="0" rIns="22225"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05F8E88-F065-4412-B614-31C8C4CE6DD2}" type="datetime'''''''''''''9''''''''''2''''''''''''''''''''''8'''">
              <a:rPr lang="en-US" sz="900" b="0" smtClean="0">
                <a:latin typeface="Arial"/>
                <a:sym typeface="Arial"/>
              </a:rPr>
              <a:pPr algn="ctr">
                <a:spcBef>
                  <a:spcPct val="0"/>
                </a:spcBef>
                <a:spcAft>
                  <a:spcPct val="0"/>
                </a:spcAft>
              </a:pPr>
              <a:t>928</a:t>
            </a:fld>
            <a:endParaRPr lang="en-US" sz="900" b="0">
              <a:latin typeface="Arial"/>
              <a:sym typeface="Arial"/>
            </a:endParaRPr>
          </a:p>
        </p:txBody>
      </p:sp>
      <p:sp>
        <p:nvSpPr>
          <p:cNvPr id="71" name="Rectangle 70"/>
          <p:cNvSpPr/>
          <p:nvPr/>
        </p:nvSpPr>
        <p:spPr>
          <a:xfrm>
            <a:off x="2056962" y="2032584"/>
            <a:ext cx="921129" cy="504620"/>
          </a:xfrm>
          <a:prstGeom prst="rect">
            <a:avLst/>
          </a:prstGeom>
          <a:noFill/>
          <a:ln w="1587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85" name="Straight Connector 84"/>
          <p:cNvCxnSpPr/>
          <p:nvPr/>
        </p:nvCxnSpPr>
        <p:spPr>
          <a:xfrm>
            <a:off x="2908299" y="2564500"/>
            <a:ext cx="5984031"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975710" y="2031376"/>
            <a:ext cx="4110760" cy="52031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100" dirty="0" smtClean="0">
                <a:solidFill>
                  <a:srgbClr val="000000"/>
                </a:solidFill>
                <a:latin typeface="Arial"/>
                <a:cs typeface="Arial" pitchFamily="34" charset="0"/>
              </a:rPr>
              <a:t>Managed by UNHCR and its partners</a:t>
            </a:r>
          </a:p>
          <a:p>
            <a:pPr marL="288925" lvl="1" indent="-174625">
              <a:buClr>
                <a:srgbClr val="177B57"/>
              </a:buClr>
              <a:buSzPct val="100000"/>
              <a:buFont typeface="Arial"/>
              <a:buChar char="•"/>
            </a:pPr>
            <a:r>
              <a:rPr lang="en-US" sz="1100" dirty="0" smtClean="0">
                <a:solidFill>
                  <a:srgbClr val="000000"/>
                </a:solidFill>
                <a:latin typeface="Arial"/>
                <a:cs typeface="Arial" pitchFamily="34" charset="0"/>
              </a:rPr>
              <a:t>Primarily focus of camp segmentation</a:t>
            </a:r>
          </a:p>
        </p:txBody>
      </p:sp>
      <p:sp>
        <p:nvSpPr>
          <p:cNvPr id="89" name="TextBox 88"/>
          <p:cNvSpPr txBox="1"/>
          <p:nvPr/>
        </p:nvSpPr>
        <p:spPr>
          <a:xfrm>
            <a:off x="4975710" y="2537205"/>
            <a:ext cx="4110760" cy="170525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100" dirty="0" smtClean="0">
                <a:solidFill>
                  <a:srgbClr val="000000"/>
                </a:solidFill>
                <a:cs typeface="Arial" pitchFamily="34" charset="0"/>
              </a:rPr>
              <a:t>Limited direct influence in a non-managed setting</a:t>
            </a:r>
          </a:p>
          <a:p>
            <a:pPr marL="569913" lvl="2" indent="-166688">
              <a:buClr>
                <a:srgbClr val="177B57"/>
              </a:buClr>
              <a:buSzPct val="100000"/>
              <a:buFont typeface="Arial"/>
              <a:buChar char="–"/>
            </a:pPr>
            <a:r>
              <a:rPr lang="en-US" sz="1100" dirty="0" smtClean="0">
                <a:solidFill>
                  <a:srgbClr val="000000"/>
                </a:solidFill>
                <a:latin typeface="Arial"/>
                <a:cs typeface="Arial" pitchFamily="34" charset="0"/>
              </a:rPr>
              <a:t>Majority of individual accommodation are refugees dispersed in countries</a:t>
            </a:r>
          </a:p>
          <a:p>
            <a:pPr marL="569913" lvl="2" indent="-166688">
              <a:buClr>
                <a:srgbClr val="177B57"/>
              </a:buClr>
              <a:buSzPct val="100000"/>
              <a:buFont typeface="Arial"/>
              <a:buChar char="–"/>
            </a:pPr>
            <a:r>
              <a:rPr lang="en-US" sz="1100" dirty="0" smtClean="0">
                <a:solidFill>
                  <a:srgbClr val="000000"/>
                </a:solidFill>
                <a:latin typeface="Arial"/>
                <a:cs typeface="Arial" pitchFamily="34" charset="0"/>
              </a:rPr>
              <a:t>Some select individual accommodation locations suitable for sanitation pilots (e.g. Nakivale, Uganda)</a:t>
            </a:r>
          </a:p>
          <a:p>
            <a:pPr marL="569913" lvl="2" indent="-166688">
              <a:buClr>
                <a:srgbClr val="177B57"/>
              </a:buClr>
              <a:buSzPct val="100000"/>
              <a:buFont typeface="Arial"/>
              <a:buChar char="–"/>
            </a:pPr>
            <a:r>
              <a:rPr lang="en-US" sz="1100" dirty="0" smtClean="0">
                <a:solidFill>
                  <a:srgbClr val="000000"/>
                </a:solidFill>
                <a:latin typeface="Arial"/>
                <a:cs typeface="Arial" pitchFamily="34" charset="0"/>
              </a:rPr>
              <a:t>Self-settled camps in Somalia or Sudan not actively managed due to high risk for UNHCR staff in conflict zones, however could be tackled with turn-key solutions that don't require active management</a:t>
            </a:r>
          </a:p>
        </p:txBody>
      </p:sp>
      <p:sp>
        <p:nvSpPr>
          <p:cNvPr id="90" name="TextBox 89"/>
          <p:cNvSpPr txBox="1"/>
          <p:nvPr/>
        </p:nvSpPr>
        <p:spPr>
          <a:xfrm>
            <a:off x="4975710" y="4406246"/>
            <a:ext cx="4110760" cy="858866"/>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100" dirty="0" smtClean="0">
                <a:solidFill>
                  <a:srgbClr val="000000"/>
                </a:solidFill>
                <a:latin typeface="Arial"/>
                <a:cs typeface="Arial" pitchFamily="34" charset="0"/>
              </a:rPr>
              <a:t>No influence</a:t>
            </a:r>
          </a:p>
          <a:p>
            <a:pPr marL="569913" lvl="2" indent="-166688">
              <a:buClr>
                <a:srgbClr val="177B57"/>
              </a:buClr>
              <a:buSzPct val="100000"/>
              <a:buFont typeface="Arial"/>
              <a:buChar char="–"/>
            </a:pPr>
            <a:r>
              <a:rPr lang="en-US" sz="1100" dirty="0" smtClean="0">
                <a:solidFill>
                  <a:srgbClr val="000000"/>
                </a:solidFill>
                <a:latin typeface="Arial"/>
                <a:cs typeface="Arial" pitchFamily="34" charset="0"/>
              </a:rPr>
              <a:t>Unknown location and characteristics</a:t>
            </a:r>
          </a:p>
          <a:p>
            <a:pPr marL="569913" lvl="2" indent="-166688">
              <a:buClr>
                <a:srgbClr val="177B57"/>
              </a:buClr>
              <a:buSzPct val="100000"/>
              <a:buFont typeface="Arial"/>
              <a:buChar char="–"/>
            </a:pPr>
            <a:r>
              <a:rPr lang="en-US" sz="1100" dirty="0" smtClean="0">
                <a:solidFill>
                  <a:srgbClr val="000000"/>
                </a:solidFill>
                <a:latin typeface="Arial"/>
                <a:cs typeface="Arial" pitchFamily="34" charset="0"/>
              </a:rPr>
              <a:t>Estimates of refugee population in countries like Colombia, Myanmar, Iraq, or South Sudan</a:t>
            </a:r>
          </a:p>
        </p:txBody>
      </p:sp>
      <p:sp>
        <p:nvSpPr>
          <p:cNvPr id="91" name="FlowTriangle"/>
          <p:cNvSpPr>
            <a:spLocks noChangeArrowheads="1"/>
          </p:cNvSpPr>
          <p:nvPr/>
        </p:nvSpPr>
        <p:spPr bwMode="gray">
          <a:xfrm rot="5400000">
            <a:off x="4591942" y="2149456"/>
            <a:ext cx="418904" cy="266744"/>
          </a:xfrm>
          <a:prstGeom prst="triangle">
            <a:avLst>
              <a:gd name="adj" fmla="val 50000"/>
            </a:avLst>
          </a:prstGeom>
          <a:solidFill>
            <a:srgbClr val="D2E0E6"/>
          </a:solidFill>
          <a:ln w="9525" algn="ctr">
            <a:solidFill>
              <a:srgbClr val="D2E0E6"/>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92" name="FlowTriangle"/>
          <p:cNvSpPr>
            <a:spLocks noChangeArrowheads="1"/>
          </p:cNvSpPr>
          <p:nvPr/>
        </p:nvSpPr>
        <p:spPr bwMode="gray">
          <a:xfrm rot="5400000">
            <a:off x="4068180" y="3249680"/>
            <a:ext cx="1466428" cy="266744"/>
          </a:xfrm>
          <a:prstGeom prst="triangle">
            <a:avLst>
              <a:gd name="adj" fmla="val 50000"/>
            </a:avLst>
          </a:prstGeom>
          <a:solidFill>
            <a:schemeClr val="accent2"/>
          </a:solidFill>
          <a:ln w="9525" algn="ctr">
            <a:solidFill>
              <a:schemeClr val="accent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93" name="FlowTriangle"/>
          <p:cNvSpPr>
            <a:spLocks noChangeArrowheads="1"/>
          </p:cNvSpPr>
          <p:nvPr/>
        </p:nvSpPr>
        <p:spPr bwMode="gray">
          <a:xfrm rot="5400000">
            <a:off x="4154488" y="4737409"/>
            <a:ext cx="1293812" cy="266744"/>
          </a:xfrm>
          <a:prstGeom prst="triangle">
            <a:avLst>
              <a:gd name="adj" fmla="val 50000"/>
            </a:avLst>
          </a:prstGeom>
          <a:solidFill>
            <a:schemeClr val="accent1"/>
          </a:solidFill>
          <a:ln w="9525" algn="ctr">
            <a:solidFill>
              <a:schemeClr val="accent1"/>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0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UNHCR Global trends end of 2013 database, table 15. </a:t>
            </a:r>
            <a:endParaRPr lang="en-US" sz="800" dirty="0">
              <a:solidFill>
                <a:srgbClr val="000000"/>
              </a:solidFill>
              <a:latin typeface="Arial" pitchFamily="34" charset="0"/>
              <a:cs typeface="Arial" pitchFamily="34" charset="0"/>
            </a:endParaRPr>
          </a:p>
        </p:txBody>
      </p:sp>
      <p:sp>
        <p:nvSpPr>
          <p:cNvPr id="103" name="ColumnHeader"/>
          <p:cNvSpPr>
            <a:spLocks noChangeArrowheads="1"/>
          </p:cNvSpPr>
          <p:nvPr/>
        </p:nvSpPr>
        <p:spPr bwMode="gray">
          <a:xfrm>
            <a:off x="457200" y="1112908"/>
            <a:ext cx="3962400" cy="400110"/>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400" b="1" dirty="0" smtClean="0">
                <a:solidFill>
                  <a:srgbClr val="000000"/>
                </a:solidFill>
                <a:latin typeface="Arial" pitchFamily="34" charset="0"/>
                <a:cs typeface="Arial" pitchFamily="34" charset="0"/>
              </a:rPr>
              <a:t>Camps by type of accommodation</a:t>
            </a:r>
            <a:endParaRPr lang="en-US" sz="1400" b="1" dirty="0">
              <a:solidFill>
                <a:srgbClr val="000000"/>
              </a:solidFill>
              <a:latin typeface="Arial" pitchFamily="34" charset="0"/>
              <a:cs typeface="Arial" pitchFamily="34" charset="0"/>
            </a:endParaRPr>
          </a:p>
        </p:txBody>
      </p:sp>
      <p:sp>
        <p:nvSpPr>
          <p:cNvPr id="105" name="ColumnHeader"/>
          <p:cNvSpPr>
            <a:spLocks noChangeArrowheads="1"/>
          </p:cNvSpPr>
          <p:nvPr/>
        </p:nvSpPr>
        <p:spPr bwMode="gray">
          <a:xfrm>
            <a:off x="5183188" y="1112908"/>
            <a:ext cx="3962400" cy="400110"/>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400" b="1" dirty="0" smtClean="0">
                <a:solidFill>
                  <a:srgbClr val="000000"/>
                </a:solidFill>
                <a:latin typeface="Arial" pitchFamily="34" charset="0"/>
                <a:cs typeface="Arial" pitchFamily="34" charset="0"/>
              </a:rPr>
              <a:t>Implications for sanitation</a:t>
            </a:r>
            <a:endParaRPr lang="en-US" sz="1400" b="1" dirty="0">
              <a:solidFill>
                <a:srgbClr val="000000"/>
              </a:solidFill>
              <a:latin typeface="Arial" pitchFamily="34" charset="0"/>
              <a:cs typeface="Arial" pitchFamily="34" charset="0"/>
            </a:endParaRPr>
          </a:p>
        </p:txBody>
      </p:sp>
      <p:cxnSp>
        <p:nvCxnSpPr>
          <p:cNvPr id="109" name="Straight Connector 108"/>
          <p:cNvCxnSpPr/>
          <p:nvPr/>
        </p:nvCxnSpPr>
        <p:spPr>
          <a:xfrm>
            <a:off x="2908299" y="4206467"/>
            <a:ext cx="5984031"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 name="Object 223" hidden="1"/>
          <p:cNvGraphicFramePr>
            <a:graphicFrameLocks noChangeAspect="1"/>
          </p:cNvGraphicFramePr>
          <p:nvPr/>
        </p:nvGraphicFramePr>
        <p:xfrm>
          <a:off x="1587" y="1588"/>
          <a:ext cx="1587" cy="1587"/>
        </p:xfrm>
        <a:graphic>
          <a:graphicData uri="http://schemas.openxmlformats.org/presentationml/2006/ole">
            <p:oleObj spid="_x0000_s87042"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Camp segmentation baseline drawn from major conflict zones globally and includes 1.8M registered refugees  </a:t>
            </a:r>
            <a:endParaRPr lang="en-US" dirty="0"/>
          </a:p>
        </p:txBody>
      </p:sp>
      <p:graphicFrame>
        <p:nvGraphicFramePr>
          <p:cNvPr id="4" name="Table 3"/>
          <p:cNvGraphicFramePr>
            <a:graphicFrameLocks noGrp="1"/>
          </p:cNvGraphicFramePr>
          <p:nvPr/>
        </p:nvGraphicFramePr>
        <p:xfrm>
          <a:off x="655092" y="1168401"/>
          <a:ext cx="8492508" cy="4826006"/>
        </p:xfrm>
        <a:graphic>
          <a:graphicData uri="http://schemas.openxmlformats.org/drawingml/2006/table">
            <a:tbl>
              <a:tblPr/>
              <a:tblGrid>
                <a:gridCol w="2374711"/>
                <a:gridCol w="1583140"/>
                <a:gridCol w="2907983"/>
                <a:gridCol w="1626674"/>
              </a:tblGrid>
              <a:tr h="271470">
                <a:tc>
                  <a:txBody>
                    <a:bodyPr/>
                    <a:lstStyle/>
                    <a:p>
                      <a:pPr algn="ctr" fontAlgn="b"/>
                      <a:r>
                        <a:rPr lang="en-US" sz="1200" b="1" i="0" u="none" strike="noStrike" dirty="0" smtClean="0">
                          <a:solidFill>
                            <a:srgbClr val="000000"/>
                          </a:solidFill>
                          <a:latin typeface="+mj-lt"/>
                        </a:rPr>
                        <a:t>Region/conflict zone</a:t>
                      </a:r>
                      <a:endParaRPr lang="en-US" sz="1200" b="1"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c>
                  <a:txBody>
                    <a:bodyPr/>
                    <a:lstStyle/>
                    <a:p>
                      <a:pPr algn="ctr" fontAlgn="b"/>
                      <a:r>
                        <a:rPr lang="en-US" sz="1200" b="1" i="0" u="none" strike="noStrike" dirty="0">
                          <a:solidFill>
                            <a:srgbClr val="000000"/>
                          </a:solidFill>
                          <a:latin typeface="+mj-lt"/>
                        </a:rPr>
                        <a:t>Country</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c>
                  <a:txBody>
                    <a:bodyPr/>
                    <a:lstStyle/>
                    <a:p>
                      <a:pPr algn="ctr" fontAlgn="b"/>
                      <a:r>
                        <a:rPr lang="en-US" sz="1200" b="1" i="0" u="none" strike="noStrike" dirty="0">
                          <a:solidFill>
                            <a:srgbClr val="000000"/>
                          </a:solidFill>
                          <a:latin typeface="+mj-lt"/>
                        </a:rPr>
                        <a:t>Camp</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c>
                  <a:txBody>
                    <a:bodyPr/>
                    <a:lstStyle/>
                    <a:p>
                      <a:pPr algn="ctr" fontAlgn="b"/>
                      <a:r>
                        <a:rPr lang="en-US" sz="1200" b="1" i="0" u="none" strike="noStrike" dirty="0">
                          <a:solidFill>
                            <a:srgbClr val="000000"/>
                          </a:solidFill>
                          <a:latin typeface="+mj-lt"/>
                        </a:rPr>
                        <a:t>Population </a:t>
                      </a:r>
                      <a:r>
                        <a:rPr lang="en-US" sz="1200" b="1" i="0" u="none" strike="noStrike" dirty="0" smtClean="0">
                          <a:solidFill>
                            <a:srgbClr val="000000"/>
                          </a:solidFill>
                          <a:latin typeface="+mj-lt"/>
                        </a:rPr>
                        <a:t>in '000</a:t>
                      </a:r>
                      <a:endParaRPr lang="en-US" sz="1200" b="1"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r>
              <a:tr h="215046">
                <a:tc rowSpan="3">
                  <a:txBody>
                    <a:bodyPr/>
                    <a:lstStyle/>
                    <a:p>
                      <a:pPr algn="ctr" fontAlgn="ctr"/>
                      <a:r>
                        <a:rPr lang="en-US" sz="1200" b="0" i="0" u="none" strike="noStrike" dirty="0">
                          <a:solidFill>
                            <a:srgbClr val="000000"/>
                          </a:solidFill>
                          <a:latin typeface="+mj-lt"/>
                        </a:rPr>
                        <a:t>East and Horn of Africa - Somalia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100" b="0" i="0" u="none" strike="noStrike" dirty="0">
                          <a:solidFill>
                            <a:srgbClr val="000000"/>
                          </a:solidFill>
                          <a:latin typeface="+mj-lt"/>
                        </a:rPr>
                        <a:t>Ethiopia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100" b="0" i="0" u="none" strike="noStrike" dirty="0" smtClean="0">
                          <a:solidFill>
                            <a:srgbClr val="000000"/>
                          </a:solidFill>
                          <a:latin typeface="+mj-lt"/>
                        </a:rPr>
                        <a:t>Dollo Ado</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100" b="0" i="0" u="none" strike="noStrike" dirty="0">
                          <a:solidFill>
                            <a:srgbClr val="000000"/>
                          </a:solidFill>
                          <a:latin typeface="+mj-lt"/>
                        </a:rPr>
                        <a:t>199</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215046">
                <a:tc vMerge="1">
                  <a:txBody>
                    <a:bodyPr/>
                    <a:lstStyle/>
                    <a:p>
                      <a:endParaRPr lang="en-US"/>
                    </a:p>
                  </a:txBody>
                  <a:tcPr/>
                </a:tc>
                <a:tc rowSpan="2">
                  <a:txBody>
                    <a:bodyPr/>
                    <a:lstStyle/>
                    <a:p>
                      <a:pPr algn="ctr" fontAlgn="ctr"/>
                      <a:r>
                        <a:rPr lang="en-US" sz="1100" b="0" i="0" u="none" strike="noStrike" dirty="0">
                          <a:solidFill>
                            <a:srgbClr val="000000"/>
                          </a:solidFill>
                          <a:latin typeface="+mj-lt"/>
                        </a:rPr>
                        <a:t>Kenya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100" b="0" i="0" u="none" strike="noStrike" dirty="0">
                          <a:solidFill>
                            <a:srgbClr val="000000"/>
                          </a:solidFill>
                          <a:latin typeface="+mj-lt"/>
                        </a:rPr>
                        <a:t>Kakuma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100" b="0" i="0" u="none" strike="noStrike">
                          <a:solidFill>
                            <a:srgbClr val="000000"/>
                          </a:solidFill>
                          <a:latin typeface="+mj-lt"/>
                        </a:rPr>
                        <a:t>129</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215046">
                <a:tc vMerge="1">
                  <a:txBody>
                    <a:bodyPr/>
                    <a:lstStyle/>
                    <a:p>
                      <a:endParaRPr lang="en-US"/>
                    </a:p>
                  </a:txBody>
                  <a:tcPr/>
                </a:tc>
                <a:tc vMerge="1">
                  <a:txBody>
                    <a:bodyPr/>
                    <a:lstStyle/>
                    <a:p>
                      <a:endParaRPr lang="en-US"/>
                    </a:p>
                  </a:txBody>
                  <a:tcPr/>
                </a:tc>
                <a:tc>
                  <a:txBody>
                    <a:bodyPr/>
                    <a:lstStyle/>
                    <a:p>
                      <a:pPr algn="ctr" fontAlgn="b"/>
                      <a:r>
                        <a:rPr lang="en-US" sz="1100" b="0" i="0" u="none" strike="noStrike" dirty="0" err="1" smtClean="0">
                          <a:solidFill>
                            <a:srgbClr val="000000"/>
                          </a:solidFill>
                          <a:latin typeface="+mj-lt"/>
                        </a:rPr>
                        <a:t>Dadaab</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100" b="0" i="0" u="none" strike="noStrike">
                          <a:solidFill>
                            <a:srgbClr val="000000"/>
                          </a:solidFill>
                          <a:latin typeface="+mj-lt"/>
                        </a:rPr>
                        <a:t>409</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215046">
                <a:tc rowSpan="6">
                  <a:txBody>
                    <a:bodyPr/>
                    <a:lstStyle/>
                    <a:p>
                      <a:pPr algn="ctr" fontAlgn="ctr"/>
                      <a:r>
                        <a:rPr lang="en-US" sz="1200" b="0" i="0" u="none" strike="noStrike" dirty="0">
                          <a:solidFill>
                            <a:srgbClr val="000000"/>
                          </a:solidFill>
                          <a:latin typeface="+mj-lt"/>
                        </a:rPr>
                        <a:t>East and Horn of Africa - Sudan</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ctr" fontAlgn="ctr"/>
                      <a:r>
                        <a:rPr lang="en-US" sz="1100" b="0" i="0" u="none" strike="noStrike" dirty="0">
                          <a:solidFill>
                            <a:srgbClr val="000000"/>
                          </a:solidFill>
                          <a:latin typeface="+mj-lt"/>
                        </a:rPr>
                        <a:t>Chad</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ctr" fontAlgn="b"/>
                      <a:r>
                        <a:rPr lang="en-US" sz="1100" b="0" i="0" u="none" strike="noStrike" dirty="0" err="1">
                          <a:solidFill>
                            <a:srgbClr val="000000"/>
                          </a:solidFill>
                          <a:latin typeface="+mj-lt"/>
                        </a:rPr>
                        <a:t>Bredjing</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r" fontAlgn="b"/>
                      <a:r>
                        <a:rPr lang="en-US" sz="1100" b="0" i="0" u="none" strike="noStrike">
                          <a:solidFill>
                            <a:srgbClr val="000000"/>
                          </a:solidFill>
                          <a:latin typeface="+mj-lt"/>
                        </a:rPr>
                        <a:t>40</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r>
              <a:tr h="215046">
                <a:tc vMerge="1">
                  <a:txBody>
                    <a:bodyPr/>
                    <a:lstStyle/>
                    <a:p>
                      <a:endParaRPr lang="en-US"/>
                    </a:p>
                  </a:txBody>
                  <a:tcPr/>
                </a:tc>
                <a:tc rowSpan="2">
                  <a:txBody>
                    <a:bodyPr/>
                    <a:lstStyle/>
                    <a:p>
                      <a:pPr algn="ctr" fontAlgn="ctr"/>
                      <a:r>
                        <a:rPr lang="en-US" sz="1100" b="0" i="0" u="none" strike="noStrike" dirty="0">
                          <a:solidFill>
                            <a:srgbClr val="000000"/>
                          </a:solidFill>
                          <a:latin typeface="+mj-lt"/>
                        </a:rPr>
                        <a:t>Ethiopia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ctr" fontAlgn="b"/>
                      <a:r>
                        <a:rPr lang="en-US" sz="1100" b="0" i="0" u="none" strike="noStrike" dirty="0" err="1">
                          <a:solidFill>
                            <a:srgbClr val="000000"/>
                          </a:solidFill>
                          <a:latin typeface="+mj-lt"/>
                        </a:rPr>
                        <a:t>Fugnido</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r" fontAlgn="b"/>
                      <a:r>
                        <a:rPr lang="en-US" sz="1100" b="0" i="0" u="none" strike="noStrike">
                          <a:solidFill>
                            <a:srgbClr val="000000"/>
                          </a:solidFill>
                          <a:latin typeface="+mj-lt"/>
                        </a:rPr>
                        <a:t>34</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r>
              <a:tr h="215046">
                <a:tc vMerge="1">
                  <a:txBody>
                    <a:bodyPr/>
                    <a:lstStyle/>
                    <a:p>
                      <a:endParaRPr lang="en-US"/>
                    </a:p>
                  </a:txBody>
                  <a:tcPr/>
                </a:tc>
                <a:tc vMerge="1">
                  <a:txBody>
                    <a:bodyPr/>
                    <a:lstStyle/>
                    <a:p>
                      <a:pPr algn="ctr" fontAlgn="ct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ctr" fontAlgn="b"/>
                      <a:r>
                        <a:rPr lang="en-US" sz="1100" b="0" i="0" u="none" strike="noStrike" dirty="0" err="1" smtClean="0">
                          <a:solidFill>
                            <a:srgbClr val="000000"/>
                          </a:solidFill>
                          <a:latin typeface="+mj-lt"/>
                        </a:rPr>
                        <a:t>Assosa</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r" fontAlgn="b"/>
                      <a:r>
                        <a:rPr lang="en-US" sz="1100" b="0" i="0" u="none" strike="noStrike">
                          <a:solidFill>
                            <a:srgbClr val="000000"/>
                          </a:solidFill>
                          <a:latin typeface="+mj-lt"/>
                        </a:rPr>
                        <a:t>42</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r>
              <a:tr h="215046">
                <a:tc vMerge="1">
                  <a:txBody>
                    <a:bodyPr/>
                    <a:lstStyle/>
                    <a:p>
                      <a:endParaRPr lang="en-US"/>
                    </a:p>
                  </a:txBody>
                  <a:tcPr/>
                </a:tc>
                <a:tc rowSpan="2">
                  <a:txBody>
                    <a:bodyPr/>
                    <a:lstStyle/>
                    <a:p>
                      <a:pPr algn="ctr" fontAlgn="ctr"/>
                      <a:r>
                        <a:rPr lang="en-US" sz="1100" b="0" i="0" u="none" strike="noStrike" dirty="0">
                          <a:solidFill>
                            <a:srgbClr val="000000"/>
                          </a:solidFill>
                          <a:latin typeface="+mj-lt"/>
                        </a:rPr>
                        <a:t>South Sudan</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ctr" fontAlgn="b"/>
                      <a:r>
                        <a:rPr lang="en-US" sz="1100" b="0" i="0" u="none" strike="noStrike" dirty="0">
                          <a:solidFill>
                            <a:srgbClr val="000000"/>
                          </a:solidFill>
                          <a:latin typeface="+mj-lt"/>
                        </a:rPr>
                        <a:t>Doro</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r" fontAlgn="b"/>
                      <a:r>
                        <a:rPr lang="en-US" sz="1100" b="0" i="0" u="none" strike="noStrike">
                          <a:solidFill>
                            <a:srgbClr val="000000"/>
                          </a:solidFill>
                          <a:latin typeface="+mj-lt"/>
                        </a:rPr>
                        <a:t>47</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r>
              <a:tr h="215046">
                <a:tc vMerge="1">
                  <a:txBody>
                    <a:bodyPr/>
                    <a:lstStyle/>
                    <a:p>
                      <a:endParaRPr lang="en-US"/>
                    </a:p>
                  </a:txBody>
                  <a:tcPr/>
                </a:tc>
                <a:tc vMerge="1">
                  <a:txBody>
                    <a:bodyPr/>
                    <a:lstStyle/>
                    <a:p>
                      <a:endParaRPr lang="en-US"/>
                    </a:p>
                  </a:txBody>
                  <a:tcPr/>
                </a:tc>
                <a:tc>
                  <a:txBody>
                    <a:bodyPr/>
                    <a:lstStyle/>
                    <a:p>
                      <a:pPr algn="ctr" fontAlgn="b"/>
                      <a:r>
                        <a:rPr lang="en-US" sz="1100" b="0" i="0" u="none" strike="noStrike" dirty="0">
                          <a:solidFill>
                            <a:srgbClr val="000000"/>
                          </a:solidFill>
                          <a:latin typeface="+mj-lt"/>
                        </a:rPr>
                        <a:t>Yusuf </a:t>
                      </a:r>
                      <a:r>
                        <a:rPr lang="en-US" sz="1100" b="0" i="0" u="none" strike="noStrike" dirty="0" err="1">
                          <a:solidFill>
                            <a:srgbClr val="000000"/>
                          </a:solidFill>
                          <a:latin typeface="+mj-lt"/>
                        </a:rPr>
                        <a:t>Batil</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r" fontAlgn="b"/>
                      <a:r>
                        <a:rPr lang="en-US" sz="1100" b="0" i="0" u="none" strike="noStrike">
                          <a:solidFill>
                            <a:srgbClr val="000000"/>
                          </a:solidFill>
                          <a:latin typeface="+mj-lt"/>
                        </a:rPr>
                        <a:t>39</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r>
              <a:tr h="215046">
                <a:tc vMerge="1">
                  <a:txBody>
                    <a:bodyPr/>
                    <a:lstStyle/>
                    <a:p>
                      <a:endParaRPr lang="en-US"/>
                    </a:p>
                  </a:txBody>
                  <a:tcPr/>
                </a:tc>
                <a:tc>
                  <a:txBody>
                    <a:bodyPr/>
                    <a:lstStyle/>
                    <a:p>
                      <a:pPr algn="ctr" fontAlgn="ctr"/>
                      <a:r>
                        <a:rPr lang="en-US" sz="1100" b="0" i="0" u="none" strike="noStrike" dirty="0">
                          <a:solidFill>
                            <a:srgbClr val="000000"/>
                          </a:solidFill>
                          <a:latin typeface="+mj-lt"/>
                        </a:rPr>
                        <a:t>Uganda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ctr" fontAlgn="b"/>
                      <a:r>
                        <a:rPr lang="en-US" sz="1100" b="0" i="0" u="none" strike="noStrike" dirty="0">
                          <a:solidFill>
                            <a:srgbClr val="000000"/>
                          </a:solidFill>
                          <a:latin typeface="+mj-lt"/>
                        </a:rPr>
                        <a:t>Adjumani </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c>
                  <a:txBody>
                    <a:bodyPr/>
                    <a:lstStyle/>
                    <a:p>
                      <a:pPr algn="r" fontAlgn="b"/>
                      <a:r>
                        <a:rPr lang="en-US" sz="1100" b="0" i="0" u="none" strike="noStrike">
                          <a:solidFill>
                            <a:srgbClr val="000000"/>
                          </a:solidFill>
                          <a:latin typeface="+mj-lt"/>
                        </a:rPr>
                        <a:t>95</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folHlink"/>
                    </a:solidFill>
                  </a:tcPr>
                </a:tc>
              </a:tr>
              <a:tr h="215046">
                <a:tc rowSpan="2">
                  <a:txBody>
                    <a:bodyPr/>
                    <a:lstStyle/>
                    <a:p>
                      <a:pPr algn="ctr" fontAlgn="ctr"/>
                      <a:r>
                        <a:rPr lang="en-US" sz="1200" b="0" i="0" u="none" strike="noStrike" dirty="0">
                          <a:solidFill>
                            <a:srgbClr val="000000"/>
                          </a:solidFill>
                          <a:latin typeface="+mj-lt"/>
                        </a:rPr>
                        <a:t>East and Horn of Africa - DRC</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hlink"/>
                    </a:solidFill>
                  </a:tcPr>
                </a:tc>
                <a:tc>
                  <a:txBody>
                    <a:bodyPr/>
                    <a:lstStyle/>
                    <a:p>
                      <a:pPr algn="ctr" fontAlgn="ctr"/>
                      <a:r>
                        <a:rPr lang="en-US" sz="1100" b="0" i="0" u="none" strike="noStrike" dirty="0">
                          <a:solidFill>
                            <a:srgbClr val="000000"/>
                          </a:solidFill>
                          <a:latin typeface="+mj-lt"/>
                        </a:rPr>
                        <a:t>Uganda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hlink"/>
                    </a:solidFill>
                  </a:tcPr>
                </a:tc>
                <a:tc>
                  <a:txBody>
                    <a:bodyPr/>
                    <a:lstStyle/>
                    <a:p>
                      <a:pPr algn="ctr" fontAlgn="b"/>
                      <a:r>
                        <a:rPr lang="en-US" sz="1100" b="0" i="0" u="none" strike="noStrike" dirty="0">
                          <a:solidFill>
                            <a:srgbClr val="000000"/>
                          </a:solidFill>
                          <a:latin typeface="+mj-lt"/>
                        </a:rPr>
                        <a:t>Nakivale</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hlink"/>
                    </a:solidFill>
                  </a:tcPr>
                </a:tc>
                <a:tc>
                  <a:txBody>
                    <a:bodyPr/>
                    <a:lstStyle/>
                    <a:p>
                      <a:pPr algn="r" fontAlgn="b"/>
                      <a:r>
                        <a:rPr lang="en-US" sz="1100" b="0" i="0" u="none" strike="noStrike">
                          <a:solidFill>
                            <a:srgbClr val="000000"/>
                          </a:solidFill>
                          <a:latin typeface="+mj-lt"/>
                        </a:rPr>
                        <a:t>60</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hlink"/>
                    </a:solidFill>
                  </a:tcPr>
                </a:tc>
              </a:tr>
              <a:tr h="215046">
                <a:tc vMerge="1">
                  <a:txBody>
                    <a:bodyPr/>
                    <a:lstStyle/>
                    <a:p>
                      <a:endParaRPr lang="en-US"/>
                    </a:p>
                  </a:txBody>
                  <a:tcPr/>
                </a:tc>
                <a:tc>
                  <a:txBody>
                    <a:bodyPr/>
                    <a:lstStyle/>
                    <a:p>
                      <a:pPr algn="ctr" fontAlgn="ctr"/>
                      <a:r>
                        <a:rPr lang="en-US" sz="1100" b="0" i="0" u="none" strike="noStrike" dirty="0">
                          <a:solidFill>
                            <a:srgbClr val="000000"/>
                          </a:solidFill>
                          <a:latin typeface="+mj-lt"/>
                        </a:rPr>
                        <a:t>Tanzania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hlink"/>
                    </a:solidFill>
                  </a:tcPr>
                </a:tc>
                <a:tc>
                  <a:txBody>
                    <a:bodyPr/>
                    <a:lstStyle/>
                    <a:p>
                      <a:pPr algn="ctr" fontAlgn="b"/>
                      <a:r>
                        <a:rPr lang="en-US" sz="1100" b="0" i="0" u="none" strike="noStrike" dirty="0" err="1">
                          <a:solidFill>
                            <a:srgbClr val="000000"/>
                          </a:solidFill>
                          <a:latin typeface="+mj-lt"/>
                        </a:rPr>
                        <a:t>Nyarugusu</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hlink"/>
                    </a:solidFill>
                  </a:tcPr>
                </a:tc>
                <a:tc>
                  <a:txBody>
                    <a:bodyPr/>
                    <a:lstStyle/>
                    <a:p>
                      <a:pPr algn="r" fontAlgn="b"/>
                      <a:r>
                        <a:rPr lang="en-US" sz="1100" b="0" i="0" u="none" strike="noStrike">
                          <a:solidFill>
                            <a:srgbClr val="000000"/>
                          </a:solidFill>
                          <a:latin typeface="+mj-lt"/>
                        </a:rPr>
                        <a:t>69</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hlink"/>
                    </a:solidFill>
                  </a:tcPr>
                </a:tc>
              </a:tr>
              <a:tr h="222760">
                <a:tc>
                  <a:txBody>
                    <a:bodyPr/>
                    <a:lstStyle/>
                    <a:p>
                      <a:pPr algn="ctr" fontAlgn="b"/>
                      <a:r>
                        <a:rPr lang="en-US" sz="1200" b="0" i="0" u="none" strike="noStrike" dirty="0">
                          <a:solidFill>
                            <a:srgbClr val="000000"/>
                          </a:solidFill>
                          <a:latin typeface="+mj-lt"/>
                        </a:rPr>
                        <a:t>Western Sahara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9A2B3"/>
                    </a:solidFill>
                  </a:tcPr>
                </a:tc>
                <a:tc>
                  <a:txBody>
                    <a:bodyPr/>
                    <a:lstStyle/>
                    <a:p>
                      <a:pPr algn="ctr" fontAlgn="ctr"/>
                      <a:r>
                        <a:rPr lang="en-US" sz="1100" b="0" i="0" u="none" strike="noStrike" dirty="0">
                          <a:solidFill>
                            <a:srgbClr val="000000"/>
                          </a:solidFill>
                          <a:latin typeface="+mj-lt"/>
                        </a:rPr>
                        <a:t>Algeria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9A2B3"/>
                    </a:solidFill>
                  </a:tcPr>
                </a:tc>
                <a:tc>
                  <a:txBody>
                    <a:bodyPr/>
                    <a:lstStyle/>
                    <a:p>
                      <a:pPr algn="ctr" fontAlgn="b"/>
                      <a:r>
                        <a:rPr lang="en-US" sz="1100" b="0" i="0" u="none" strike="noStrike" dirty="0" err="1">
                          <a:solidFill>
                            <a:srgbClr val="000000"/>
                          </a:solidFill>
                          <a:latin typeface="+mj-lt"/>
                        </a:rPr>
                        <a:t>Tindouf</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9A2B3"/>
                    </a:solidFill>
                  </a:tcPr>
                </a:tc>
                <a:tc>
                  <a:txBody>
                    <a:bodyPr/>
                    <a:lstStyle/>
                    <a:p>
                      <a:pPr algn="r" fontAlgn="b"/>
                      <a:r>
                        <a:rPr lang="en-US" sz="1100" b="0" i="0" u="none" strike="noStrike">
                          <a:solidFill>
                            <a:srgbClr val="000000"/>
                          </a:solidFill>
                          <a:latin typeface="+mj-lt"/>
                        </a:rPr>
                        <a:t>90</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9A2B3"/>
                    </a:solidFill>
                  </a:tcPr>
                </a:tc>
              </a:tr>
              <a:tr h="222760">
                <a:tc>
                  <a:txBody>
                    <a:bodyPr/>
                    <a:lstStyle/>
                    <a:p>
                      <a:pPr algn="ctr" fontAlgn="b"/>
                      <a:r>
                        <a:rPr lang="en-US" sz="1200" b="0" i="0" u="none" strike="noStrike" dirty="0">
                          <a:solidFill>
                            <a:srgbClr val="000000"/>
                          </a:solidFill>
                          <a:latin typeface="+mj-lt"/>
                        </a:rPr>
                        <a:t>Mali</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CC6D0"/>
                    </a:solidFill>
                  </a:tcPr>
                </a:tc>
                <a:tc>
                  <a:txBody>
                    <a:bodyPr/>
                    <a:lstStyle/>
                    <a:p>
                      <a:pPr algn="ctr" fontAlgn="ctr"/>
                      <a:r>
                        <a:rPr lang="en-US" sz="1100" b="0" i="0" u="none" strike="noStrike" dirty="0">
                          <a:solidFill>
                            <a:srgbClr val="000000"/>
                          </a:solidFill>
                          <a:latin typeface="+mj-lt"/>
                        </a:rPr>
                        <a:t>Mauritania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CC6D0"/>
                    </a:solidFill>
                  </a:tcPr>
                </a:tc>
                <a:tc>
                  <a:txBody>
                    <a:bodyPr/>
                    <a:lstStyle/>
                    <a:p>
                      <a:pPr algn="ctr" fontAlgn="b"/>
                      <a:r>
                        <a:rPr lang="en-US" sz="1100" b="0" i="0" u="none" strike="noStrike" dirty="0" err="1">
                          <a:solidFill>
                            <a:srgbClr val="000000"/>
                          </a:solidFill>
                          <a:latin typeface="+mj-lt"/>
                        </a:rPr>
                        <a:t>Mbera</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CC6D0"/>
                    </a:solidFill>
                  </a:tcPr>
                </a:tc>
                <a:tc>
                  <a:txBody>
                    <a:bodyPr/>
                    <a:lstStyle/>
                    <a:p>
                      <a:pPr algn="r" fontAlgn="b"/>
                      <a:r>
                        <a:rPr lang="en-US" sz="1100" b="0" i="0" u="none" strike="noStrike">
                          <a:solidFill>
                            <a:srgbClr val="000000"/>
                          </a:solidFill>
                          <a:latin typeface="+mj-lt"/>
                        </a:rPr>
                        <a:t>66</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CC6D0"/>
                    </a:solidFill>
                  </a:tcPr>
                </a:tc>
              </a:tr>
              <a:tr h="215046">
                <a:tc rowSpan="2">
                  <a:txBody>
                    <a:bodyPr/>
                    <a:lstStyle/>
                    <a:p>
                      <a:pPr algn="ctr" fontAlgn="ctr"/>
                      <a:r>
                        <a:rPr lang="en-US" sz="1200" b="0" i="0" u="none" strike="noStrike" dirty="0" smtClean="0">
                          <a:solidFill>
                            <a:srgbClr val="000000"/>
                          </a:solidFill>
                          <a:latin typeface="+mj-lt"/>
                        </a:rPr>
                        <a:t>Afghanistan</a:t>
                      </a:r>
                      <a:endParaRPr lang="en-US" sz="12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E0E6"/>
                    </a:solidFill>
                  </a:tcPr>
                </a:tc>
                <a:tc rowSpan="2">
                  <a:txBody>
                    <a:bodyPr/>
                    <a:lstStyle/>
                    <a:p>
                      <a:pPr algn="ctr" fontAlgn="ctr"/>
                      <a:r>
                        <a:rPr lang="en-US" sz="1100" b="0" i="0" u="none" strike="noStrike" dirty="0">
                          <a:solidFill>
                            <a:srgbClr val="000000"/>
                          </a:solidFill>
                          <a:latin typeface="+mj-lt"/>
                        </a:rPr>
                        <a:t>Pakistan</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E0E6"/>
                    </a:solidFill>
                  </a:tcPr>
                </a:tc>
                <a:tc>
                  <a:txBody>
                    <a:bodyPr/>
                    <a:lstStyle/>
                    <a:p>
                      <a:pPr algn="ctr" fontAlgn="b"/>
                      <a:r>
                        <a:rPr lang="en-US" sz="1100" b="0" i="0" u="none" strike="noStrike" dirty="0" err="1">
                          <a:solidFill>
                            <a:srgbClr val="000000"/>
                          </a:solidFill>
                          <a:latin typeface="+mj-lt"/>
                        </a:rPr>
                        <a:t>Panian</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E0E6"/>
                    </a:solidFill>
                  </a:tcPr>
                </a:tc>
                <a:tc>
                  <a:txBody>
                    <a:bodyPr/>
                    <a:lstStyle/>
                    <a:p>
                      <a:pPr algn="r" fontAlgn="b"/>
                      <a:r>
                        <a:rPr lang="en-US" sz="1100" b="0" i="0" u="none" strike="noStrike">
                          <a:solidFill>
                            <a:srgbClr val="000000"/>
                          </a:solidFill>
                          <a:latin typeface="+mj-lt"/>
                        </a:rPr>
                        <a:t>56</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E0E6"/>
                    </a:solidFill>
                  </a:tcPr>
                </a:tc>
              </a:tr>
              <a:tr h="215046">
                <a:tc vMerge="1">
                  <a:txBody>
                    <a:bodyPr/>
                    <a:lstStyle/>
                    <a:p>
                      <a:endParaRPr lang="en-US"/>
                    </a:p>
                  </a:txBody>
                  <a:tcPr/>
                </a:tc>
                <a:tc vMerge="1">
                  <a:txBody>
                    <a:bodyPr/>
                    <a:lstStyle/>
                    <a:p>
                      <a:endParaRPr lang="en-US"/>
                    </a:p>
                  </a:txBody>
                  <a:tcPr/>
                </a:tc>
                <a:tc>
                  <a:txBody>
                    <a:bodyPr/>
                    <a:lstStyle/>
                    <a:p>
                      <a:pPr algn="ctr" fontAlgn="b"/>
                      <a:r>
                        <a:rPr lang="en-US" sz="1100" b="0" i="0" u="none" strike="noStrike" dirty="0">
                          <a:solidFill>
                            <a:srgbClr val="000000"/>
                          </a:solidFill>
                          <a:latin typeface="+mj-lt"/>
                        </a:rPr>
                        <a:t>Old </a:t>
                      </a:r>
                      <a:r>
                        <a:rPr lang="en-US" sz="1100" b="0" i="0" u="none" strike="noStrike" dirty="0" err="1">
                          <a:solidFill>
                            <a:srgbClr val="000000"/>
                          </a:solidFill>
                          <a:latin typeface="+mj-lt"/>
                        </a:rPr>
                        <a:t>Shamshatoo</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E0E6"/>
                    </a:solidFill>
                  </a:tcPr>
                </a:tc>
                <a:tc>
                  <a:txBody>
                    <a:bodyPr/>
                    <a:lstStyle/>
                    <a:p>
                      <a:pPr algn="r" fontAlgn="b"/>
                      <a:r>
                        <a:rPr lang="en-US" sz="1100" b="0" i="0" u="none" strike="noStrike">
                          <a:solidFill>
                            <a:srgbClr val="000000"/>
                          </a:solidFill>
                          <a:latin typeface="+mj-lt"/>
                        </a:rPr>
                        <a:t>53</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E0E6"/>
                    </a:solidFill>
                  </a:tcPr>
                </a:tc>
              </a:tr>
              <a:tr h="215046">
                <a:tc rowSpan="3">
                  <a:txBody>
                    <a:bodyPr/>
                    <a:lstStyle/>
                    <a:p>
                      <a:pPr algn="ctr" fontAlgn="ctr"/>
                      <a:r>
                        <a:rPr lang="en-US" sz="1200" b="0" i="0" u="none" strike="noStrike" dirty="0">
                          <a:solidFill>
                            <a:srgbClr val="000000"/>
                          </a:solidFill>
                          <a:latin typeface="+mj-lt"/>
                        </a:rPr>
                        <a:t>Syria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c>
                  <a:txBody>
                    <a:bodyPr/>
                    <a:lstStyle/>
                    <a:p>
                      <a:pPr algn="ctr" fontAlgn="ctr"/>
                      <a:r>
                        <a:rPr lang="en-US" sz="1100" b="0" i="0" u="none" strike="noStrike" dirty="0">
                          <a:solidFill>
                            <a:srgbClr val="000000"/>
                          </a:solidFill>
                          <a:latin typeface="+mj-lt"/>
                        </a:rPr>
                        <a:t>Jordan</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c>
                  <a:txBody>
                    <a:bodyPr/>
                    <a:lstStyle/>
                    <a:p>
                      <a:pPr algn="ctr" fontAlgn="b"/>
                      <a:r>
                        <a:rPr lang="en-US" sz="1100" b="0" i="0" u="none" strike="noStrike" dirty="0" err="1">
                          <a:solidFill>
                            <a:srgbClr val="000000"/>
                          </a:solidFill>
                          <a:latin typeface="+mj-lt"/>
                        </a:rPr>
                        <a:t>Zataari</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c>
                  <a:txBody>
                    <a:bodyPr/>
                    <a:lstStyle/>
                    <a:p>
                      <a:pPr algn="r" fontAlgn="b"/>
                      <a:r>
                        <a:rPr lang="en-US" sz="1100" b="0" i="0" u="none" strike="noStrike">
                          <a:solidFill>
                            <a:srgbClr val="000000"/>
                          </a:solidFill>
                          <a:latin typeface="+mj-lt"/>
                        </a:rPr>
                        <a:t>145</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r>
              <a:tr h="215046">
                <a:tc vMerge="1">
                  <a:txBody>
                    <a:bodyPr/>
                    <a:lstStyle/>
                    <a:p>
                      <a:endParaRPr lang="en-US"/>
                    </a:p>
                  </a:txBody>
                  <a:tcPr/>
                </a:tc>
                <a:tc rowSpan="2">
                  <a:txBody>
                    <a:bodyPr/>
                    <a:lstStyle/>
                    <a:p>
                      <a:pPr algn="ctr" fontAlgn="ctr"/>
                      <a:r>
                        <a:rPr lang="en-US" sz="1100" b="0" i="0" u="none" strike="noStrike" dirty="0">
                          <a:solidFill>
                            <a:srgbClr val="000000"/>
                          </a:solidFill>
                          <a:latin typeface="+mj-lt"/>
                        </a:rPr>
                        <a:t>Turkey</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c>
                  <a:txBody>
                    <a:bodyPr/>
                    <a:lstStyle/>
                    <a:p>
                      <a:pPr algn="ctr" fontAlgn="b"/>
                      <a:r>
                        <a:rPr lang="en-US" sz="1100" b="0" i="0" u="none" strike="noStrike" dirty="0" err="1">
                          <a:solidFill>
                            <a:srgbClr val="000000"/>
                          </a:solidFill>
                          <a:latin typeface="+mj-lt"/>
                        </a:rPr>
                        <a:t>Akcakale</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c>
                  <a:txBody>
                    <a:bodyPr/>
                    <a:lstStyle/>
                    <a:p>
                      <a:pPr algn="r" fontAlgn="b"/>
                      <a:r>
                        <a:rPr lang="en-US" sz="1100" b="0" i="0" u="none" strike="noStrike">
                          <a:solidFill>
                            <a:srgbClr val="000000"/>
                          </a:solidFill>
                          <a:latin typeface="+mj-lt"/>
                        </a:rPr>
                        <a:t>70</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r>
              <a:tr h="215046">
                <a:tc vMerge="1">
                  <a:txBody>
                    <a:bodyPr/>
                    <a:lstStyle/>
                    <a:p>
                      <a:endParaRPr lang="en-US"/>
                    </a:p>
                  </a:txBody>
                  <a:tcPr/>
                </a:tc>
                <a:tc vMerge="1">
                  <a:txBody>
                    <a:bodyPr/>
                    <a:lstStyle/>
                    <a:p>
                      <a:endParaRPr lang="en-US"/>
                    </a:p>
                  </a:txBody>
                  <a:tcPr/>
                </a:tc>
                <a:tc>
                  <a:txBody>
                    <a:bodyPr/>
                    <a:lstStyle/>
                    <a:p>
                      <a:pPr algn="ctr" fontAlgn="b"/>
                      <a:r>
                        <a:rPr lang="en-US" sz="1100" b="0" i="0" u="none" strike="noStrike" dirty="0" err="1">
                          <a:solidFill>
                            <a:srgbClr val="000000"/>
                          </a:solidFill>
                          <a:latin typeface="+mj-lt"/>
                        </a:rPr>
                        <a:t>Elbeyli</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c>
                  <a:txBody>
                    <a:bodyPr/>
                    <a:lstStyle/>
                    <a:p>
                      <a:pPr algn="r" fontAlgn="b"/>
                      <a:r>
                        <a:rPr lang="en-US" sz="1100" b="0" i="0" u="none" strike="noStrike">
                          <a:solidFill>
                            <a:srgbClr val="000000"/>
                          </a:solidFill>
                          <a:latin typeface="+mj-lt"/>
                        </a:rPr>
                        <a:t>37</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8CEB8"/>
                    </a:solidFill>
                  </a:tcPr>
                </a:tc>
              </a:tr>
              <a:tr h="222760">
                <a:tc>
                  <a:txBody>
                    <a:bodyPr/>
                    <a:lstStyle/>
                    <a:p>
                      <a:pPr algn="ctr" fontAlgn="b"/>
                      <a:r>
                        <a:rPr lang="en-US" sz="1200" b="0" i="0" u="none" strike="noStrike" dirty="0">
                          <a:solidFill>
                            <a:srgbClr val="000000"/>
                          </a:solidFill>
                          <a:latin typeface="+mj-lt"/>
                        </a:rPr>
                        <a:t>Palestine</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BAD87"/>
                    </a:solidFill>
                  </a:tcPr>
                </a:tc>
                <a:tc>
                  <a:txBody>
                    <a:bodyPr/>
                    <a:lstStyle/>
                    <a:p>
                      <a:pPr algn="ctr" fontAlgn="ctr"/>
                      <a:r>
                        <a:rPr lang="en-US" sz="1100" b="0" i="0" u="none" strike="noStrike" dirty="0">
                          <a:solidFill>
                            <a:srgbClr val="000000"/>
                          </a:solidFill>
                          <a:latin typeface="+mj-lt"/>
                        </a:rPr>
                        <a:t>Lebanon</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BAD87"/>
                    </a:solidFill>
                  </a:tcPr>
                </a:tc>
                <a:tc>
                  <a:txBody>
                    <a:bodyPr/>
                    <a:lstStyle/>
                    <a:p>
                      <a:pPr algn="ctr" fontAlgn="b"/>
                      <a:r>
                        <a:rPr lang="en-US" sz="1100" b="0" i="0" u="none" strike="noStrike" dirty="0" err="1">
                          <a:solidFill>
                            <a:srgbClr val="000000"/>
                          </a:solidFill>
                          <a:latin typeface="+mj-lt"/>
                        </a:rPr>
                        <a:t>Ain</a:t>
                      </a:r>
                      <a:r>
                        <a:rPr lang="en-US" sz="1100" b="0" i="0" u="none" strike="noStrike" dirty="0">
                          <a:solidFill>
                            <a:srgbClr val="000000"/>
                          </a:solidFill>
                          <a:latin typeface="+mj-lt"/>
                        </a:rPr>
                        <a:t> al-</a:t>
                      </a:r>
                      <a:r>
                        <a:rPr lang="en-US" sz="1100" b="0" i="0" u="none" strike="noStrike" dirty="0" err="1">
                          <a:solidFill>
                            <a:srgbClr val="000000"/>
                          </a:solidFill>
                          <a:latin typeface="+mj-lt"/>
                        </a:rPr>
                        <a:t>Hilweh</a:t>
                      </a:r>
                      <a:endParaRPr lang="en-US" sz="1100" b="0"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BAD87"/>
                    </a:solidFill>
                  </a:tcPr>
                </a:tc>
                <a:tc>
                  <a:txBody>
                    <a:bodyPr/>
                    <a:lstStyle/>
                    <a:p>
                      <a:pPr algn="r" fontAlgn="b"/>
                      <a:r>
                        <a:rPr lang="en-US" sz="1100" b="0" i="0" u="none" strike="noStrike">
                          <a:solidFill>
                            <a:srgbClr val="000000"/>
                          </a:solidFill>
                          <a:latin typeface="+mj-lt"/>
                        </a:rPr>
                        <a:t>120</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BAD87"/>
                    </a:solidFill>
                  </a:tcPr>
                </a:tc>
              </a:tr>
              <a:tr h="222760">
                <a:tc>
                  <a:txBody>
                    <a:bodyPr/>
                    <a:lstStyle/>
                    <a:p>
                      <a:pPr algn="ctr" fontAlgn="b"/>
                      <a:r>
                        <a:rPr lang="en-US" sz="1200" b="0" i="0" u="none" strike="noStrike" dirty="0">
                          <a:solidFill>
                            <a:srgbClr val="000000"/>
                          </a:solidFill>
                          <a:latin typeface="+mj-lt"/>
                        </a:rPr>
                        <a:t>Myanmar</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9EFBD"/>
                    </a:solidFill>
                  </a:tcPr>
                </a:tc>
                <a:tc>
                  <a:txBody>
                    <a:bodyPr/>
                    <a:lstStyle/>
                    <a:p>
                      <a:pPr algn="ctr" fontAlgn="ctr"/>
                      <a:r>
                        <a:rPr lang="en-US" sz="1100" b="0" i="0" u="none" strike="noStrike" dirty="0">
                          <a:solidFill>
                            <a:srgbClr val="000000"/>
                          </a:solidFill>
                          <a:latin typeface="+mj-lt"/>
                        </a:rPr>
                        <a:t>Thailand</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9EFBD"/>
                    </a:solidFill>
                  </a:tcPr>
                </a:tc>
                <a:tc>
                  <a:txBody>
                    <a:bodyPr/>
                    <a:lstStyle/>
                    <a:p>
                      <a:pPr algn="ctr" fontAlgn="b"/>
                      <a:r>
                        <a:rPr lang="en-US" sz="1100" b="0" i="0" u="none" strike="noStrike" dirty="0">
                          <a:solidFill>
                            <a:srgbClr val="000000"/>
                          </a:solidFill>
                          <a:latin typeface="+mj-lt"/>
                        </a:rPr>
                        <a:t>Mae La</a:t>
                      </a: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9EFBD"/>
                    </a:solidFill>
                  </a:tcPr>
                </a:tc>
                <a:tc>
                  <a:txBody>
                    <a:bodyPr/>
                    <a:lstStyle/>
                    <a:p>
                      <a:pPr algn="r" fontAlgn="b"/>
                      <a:r>
                        <a:rPr lang="en-US" sz="1100" b="0" i="0" u="none" strike="noStrike">
                          <a:solidFill>
                            <a:srgbClr val="000000"/>
                          </a:solidFill>
                          <a:latin typeface="+mj-lt"/>
                        </a:rPr>
                        <a:t>44</a:t>
                      </a: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9EFBD"/>
                    </a:solidFill>
                  </a:tcPr>
                </a:tc>
              </a:tr>
              <a:tr h="222760">
                <a:tc>
                  <a:txBody>
                    <a:bodyPr/>
                    <a:lstStyle/>
                    <a:p>
                      <a:pPr algn="ctr" fontAlgn="b"/>
                      <a:r>
                        <a:rPr lang="en-US" sz="1200" b="1" i="0" u="none" strike="noStrike" dirty="0" smtClean="0">
                          <a:solidFill>
                            <a:srgbClr val="000000"/>
                          </a:solidFill>
                          <a:latin typeface="+mj-lt"/>
                        </a:rPr>
                        <a:t>Global baseline</a:t>
                      </a:r>
                      <a:endParaRPr lang="en-US" sz="1200" b="1"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c>
                  <a:txBody>
                    <a:bodyPr/>
                    <a:lstStyle/>
                    <a:p>
                      <a:pPr algn="ctr" fontAlgn="ctr"/>
                      <a:endParaRPr lang="en-US" sz="1100" b="1"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c>
                  <a:txBody>
                    <a:bodyPr/>
                    <a:lstStyle/>
                    <a:p>
                      <a:pPr algn="ctr" fontAlgn="b"/>
                      <a:r>
                        <a:rPr lang="en-US" sz="1100" b="1" i="0" u="none" strike="noStrike" dirty="0" smtClean="0">
                          <a:solidFill>
                            <a:srgbClr val="000000"/>
                          </a:solidFill>
                          <a:latin typeface="+mj-lt"/>
                        </a:rPr>
                        <a:t>Total</a:t>
                      </a:r>
                      <a:endParaRPr lang="en-US" sz="1100" b="1" i="0" u="none" strike="noStrike" dirty="0">
                        <a:solidFill>
                          <a:srgbClr val="000000"/>
                        </a:solidFill>
                        <a:latin typeface="+mj-lt"/>
                      </a:endParaRPr>
                    </a:p>
                  </a:txBody>
                  <a:tcPr marL="7358" marR="7358" marT="735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c>
                  <a:txBody>
                    <a:bodyPr/>
                    <a:lstStyle/>
                    <a:p>
                      <a:pPr algn="r" fontAlgn="b"/>
                      <a:r>
                        <a:rPr lang="en-US" sz="1100" b="0" i="0" u="none" strike="noStrike" dirty="0" smtClean="0">
                          <a:solidFill>
                            <a:srgbClr val="000000"/>
                          </a:solidFill>
                          <a:latin typeface="+mj-lt"/>
                        </a:rPr>
                        <a:t>1,845</a:t>
                      </a:r>
                      <a:endParaRPr lang="en-US" sz="1100" b="0" i="0" u="none" strike="noStrike" dirty="0">
                        <a:solidFill>
                          <a:srgbClr val="000000"/>
                        </a:solidFill>
                        <a:latin typeface="+mj-lt"/>
                      </a:endParaRPr>
                    </a:p>
                  </a:txBody>
                  <a:tcPr marL="0" marR="1828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2B2B2"/>
                    </a:solidFill>
                  </a:tcPr>
                </a:tc>
              </a:tr>
            </a:tbl>
          </a:graphicData>
        </a:graphic>
      </p:graphicFrame>
      <p:sp>
        <p:nvSpPr>
          <p:cNvPr id="225"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UNHCR Global Trends report 2013</a:t>
            </a:r>
            <a:endParaRPr lang="en-US" sz="800" dirty="0">
              <a:solidFill>
                <a:srgbClr val="000000"/>
              </a:solidFill>
              <a:latin typeface="Arial" pitchFamily="34" charset="0"/>
              <a:cs typeface="Arial" pitchFamily="34" charset="0"/>
            </a:endParaRPr>
          </a:p>
        </p:txBody>
      </p:sp>
      <p:sp>
        <p:nvSpPr>
          <p:cNvPr id="8" name="Oval 7"/>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88067" name="think-cell Slide" r:id="rId8" imgW="270" imgH="270" progId="TCLayout.ActiveDocument.1">
              <p:embed/>
            </p:oleObj>
          </a:graphicData>
        </a:graphic>
      </p:graphicFrame>
      <p:sp>
        <p:nvSpPr>
          <p:cNvPr id="4" name="Rectangle 3"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2" name="Title 1"/>
          <p:cNvSpPr>
            <a:spLocks noGrp="1"/>
          </p:cNvSpPr>
          <p:nvPr>
            <p:ph type="title"/>
          </p:nvPr>
        </p:nvSpPr>
        <p:spPr/>
        <p:txBody>
          <a:bodyPr/>
          <a:lstStyle/>
          <a:p>
            <a:r>
              <a:rPr lang="en-US" dirty="0" smtClean="0"/>
              <a:t>Camp lifecycle phases defined by inflow of refugees and funding and resulting in different needs</a:t>
            </a:r>
            <a:endParaRPr lang="en-US" dirty="0"/>
          </a:p>
        </p:txBody>
      </p:sp>
      <p:graphicFrame>
        <p:nvGraphicFramePr>
          <p:cNvPr id="7" name="Object 6"/>
          <p:cNvGraphicFramePr>
            <a:graphicFrameLocks noChangeAspect="1"/>
          </p:cNvGraphicFramePr>
          <p:nvPr/>
        </p:nvGraphicFramePr>
        <p:xfrm>
          <a:off x="1447800" y="1562100"/>
          <a:ext cx="6772277" cy="3305067"/>
        </p:xfrm>
        <a:graphic>
          <a:graphicData uri="http://schemas.openxmlformats.org/presentationml/2006/ole">
            <p:oleObj spid="_x0000_s88066" name="Chart" r:id="rId9" imgW="6772277" imgH="3305067" progId="MSGraph.Chart.8">
              <p:embed followColorScheme="full"/>
            </p:oleObj>
          </a:graphicData>
        </a:graphic>
      </p:graphicFrame>
      <p:sp>
        <p:nvSpPr>
          <p:cNvPr id="6" name="Text Placeholder 55"/>
          <p:cNvSpPr>
            <a:spLocks noGrp="1"/>
          </p:cNvSpPr>
          <p:nvPr>
            <p:custDataLst>
              <p:tags r:id="rId3"/>
            </p:custDataLst>
          </p:nvPr>
        </p:nvSpPr>
        <p:spPr bwMode="gray">
          <a:xfrm>
            <a:off x="906462" y="1387475"/>
            <a:ext cx="1425575" cy="182562"/>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200" b="0" dirty="0" smtClean="0">
                <a:latin typeface="Arial"/>
                <a:sym typeface="Arial"/>
              </a:rPr>
              <a:t>$, refugee population</a:t>
            </a:r>
            <a:endParaRPr lang="en-US" sz="1200" b="0" dirty="0">
              <a:latin typeface="Arial"/>
              <a:sym typeface="Arial"/>
            </a:endParaRPr>
          </a:p>
        </p:txBody>
      </p:sp>
      <p:sp>
        <p:nvSpPr>
          <p:cNvPr id="5" name="Text Placeholder 54"/>
          <p:cNvSpPr>
            <a:spLocks noGrp="1"/>
          </p:cNvSpPr>
          <p:nvPr>
            <p:custDataLst>
              <p:tags r:id="rId4"/>
            </p:custDataLst>
          </p:nvPr>
        </p:nvSpPr>
        <p:spPr bwMode="gray">
          <a:xfrm>
            <a:off x="8212137" y="4633912"/>
            <a:ext cx="287337" cy="182562"/>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latin typeface="Arial"/>
                <a:sym typeface="Arial"/>
              </a:rPr>
              <a:t>time</a:t>
            </a:r>
            <a:endParaRPr lang="en-US" sz="1200" b="0" dirty="0">
              <a:latin typeface="Arial"/>
              <a:sym typeface="Arial"/>
            </a:endParaRPr>
          </a:p>
        </p:txBody>
      </p:sp>
      <p:sp>
        <p:nvSpPr>
          <p:cNvPr id="12" name="Text Placeholder 60"/>
          <p:cNvSpPr>
            <a:spLocks noGrp="1"/>
          </p:cNvSpPr>
          <p:nvPr>
            <p:custDataLst>
              <p:tags r:id="rId5"/>
            </p:custDataLst>
          </p:nvPr>
        </p:nvSpPr>
        <p:spPr bwMode="gray">
          <a:xfrm>
            <a:off x="8207375" y="4238625"/>
            <a:ext cx="455612"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9009701-8100-44E8-B234-3E9777A8D1BE}" type="datetime'''''''''F''''''''''''''''''u''''n''din''''g'''''''''''''">
              <a:rPr lang="en-US" sz="1000" b="0" smtClean="0"/>
              <a:pPr>
                <a:spcBef>
                  <a:spcPct val="0"/>
                </a:spcBef>
                <a:spcAft>
                  <a:spcPct val="0"/>
                </a:spcAft>
              </a:pPr>
              <a:t>Funding</a:t>
            </a:fld>
            <a:endParaRPr lang="en-US" sz="1000" b="0">
              <a:latin typeface="Arial"/>
              <a:sym typeface="Arial"/>
            </a:endParaRPr>
          </a:p>
        </p:txBody>
      </p:sp>
      <p:sp>
        <p:nvSpPr>
          <p:cNvPr id="11" name="Text Placeholder 59"/>
          <p:cNvSpPr>
            <a:spLocks noGrp="1"/>
          </p:cNvSpPr>
          <p:nvPr>
            <p:custDataLst>
              <p:tags r:id="rId6"/>
            </p:custDataLst>
          </p:nvPr>
        </p:nvSpPr>
        <p:spPr bwMode="gray">
          <a:xfrm>
            <a:off x="8207375" y="2209800"/>
            <a:ext cx="5397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D459EDC-A5B1-460B-AEA9-935D43209082}" type="datetime'R''e''''''''''''f''''''u''''''''ge''''''es'''''''''''">
              <a:rPr lang="en-US" sz="1000" b="0" smtClean="0"/>
              <a:pPr>
                <a:spcBef>
                  <a:spcPct val="0"/>
                </a:spcBef>
                <a:spcAft>
                  <a:spcPct val="0"/>
                </a:spcAft>
              </a:pPr>
              <a:t>Refugees</a:t>
            </a:fld>
            <a:endParaRPr lang="en-US" sz="1000" b="0">
              <a:latin typeface="Arial"/>
              <a:sym typeface="Arial"/>
            </a:endParaRPr>
          </a:p>
        </p:txBody>
      </p:sp>
      <p:sp>
        <p:nvSpPr>
          <p:cNvPr id="30"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BCG analysis</a:t>
            </a:r>
            <a:endParaRPr lang="en-US" sz="800" dirty="0">
              <a:solidFill>
                <a:srgbClr val="000000"/>
              </a:solidFill>
              <a:latin typeface="Arial" pitchFamily="34" charset="0"/>
              <a:cs typeface="Arial" pitchFamily="34" charset="0"/>
            </a:endParaRPr>
          </a:p>
        </p:txBody>
      </p:sp>
      <p:cxnSp>
        <p:nvCxnSpPr>
          <p:cNvPr id="34" name="Straight Connector 33"/>
          <p:cNvCxnSpPr/>
          <p:nvPr/>
        </p:nvCxnSpPr>
        <p:spPr>
          <a:xfrm>
            <a:off x="1635853" y="5048250"/>
            <a:ext cx="4278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38109" y="4927600"/>
            <a:ext cx="233304" cy="241476"/>
          </a:xfrm>
          <a:prstGeom prst="rect">
            <a:avLst/>
          </a:prstGeom>
          <a:solidFill>
            <a:schemeClr val="bg1"/>
          </a:solidFill>
          <a:ln w="158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r>
              <a:rPr lang="en-US" sz="1200" dirty="0" smtClean="0">
                <a:solidFill>
                  <a:schemeClr val="bg2"/>
                </a:solidFill>
                <a:latin typeface="Arial" pitchFamily="34" charset="0"/>
                <a:cs typeface="Arial" pitchFamily="34" charset="0"/>
              </a:rPr>
              <a:t>T</a:t>
            </a:r>
            <a:r>
              <a:rPr lang="en-US" sz="1200" baseline="-25000" dirty="0" smtClean="0">
                <a:solidFill>
                  <a:schemeClr val="bg2"/>
                </a:solidFill>
                <a:latin typeface="Arial" pitchFamily="34" charset="0"/>
                <a:cs typeface="Arial" pitchFamily="34" charset="0"/>
              </a:rPr>
              <a:t>0</a:t>
            </a:r>
          </a:p>
        </p:txBody>
      </p:sp>
      <p:cxnSp>
        <p:nvCxnSpPr>
          <p:cNvPr id="38" name="Straight Connector 37"/>
          <p:cNvCxnSpPr/>
          <p:nvPr/>
        </p:nvCxnSpPr>
        <p:spPr>
          <a:xfrm flipV="1">
            <a:off x="2235806" y="5048250"/>
            <a:ext cx="2067746" cy="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3277" y="5048250"/>
            <a:ext cx="171884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832058" y="4927600"/>
            <a:ext cx="956345" cy="241476"/>
          </a:xfrm>
          <a:prstGeom prst="rect">
            <a:avLst/>
          </a:prstGeom>
          <a:solidFill>
            <a:schemeClr val="bg1"/>
          </a:solidFill>
          <a:ln w="158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200" dirty="0" smtClean="0">
                <a:solidFill>
                  <a:schemeClr val="bg2"/>
                </a:solidFill>
                <a:latin typeface="Arial" pitchFamily="34" charset="0"/>
                <a:cs typeface="Arial" pitchFamily="34" charset="0"/>
              </a:rPr>
              <a:t>Steady State</a:t>
            </a:r>
          </a:p>
        </p:txBody>
      </p:sp>
      <p:sp>
        <p:nvSpPr>
          <p:cNvPr id="31" name="Rectangle 30"/>
          <p:cNvSpPr/>
          <p:nvPr/>
        </p:nvSpPr>
        <p:spPr>
          <a:xfrm>
            <a:off x="2873369" y="4927600"/>
            <a:ext cx="912318" cy="241476"/>
          </a:xfrm>
          <a:prstGeom prst="rect">
            <a:avLst/>
          </a:prstGeom>
          <a:solidFill>
            <a:schemeClr val="bg1"/>
          </a:solidFill>
          <a:ln w="158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a:r>
              <a:rPr lang="en-US" sz="1200" dirty="0" smtClean="0">
                <a:solidFill>
                  <a:schemeClr val="bg2"/>
                </a:solidFill>
                <a:latin typeface="Arial" pitchFamily="34" charset="0"/>
                <a:cs typeface="Arial" pitchFamily="34" charset="0"/>
              </a:rPr>
              <a:t>Growth</a:t>
            </a:r>
            <a:endParaRPr lang="en-US" sz="1200" dirty="0" smtClean="0">
              <a:solidFill>
                <a:srgbClr val="000000"/>
              </a:solidFill>
              <a:latin typeface="Arial"/>
              <a:cs typeface="Arial" pitchFamily="34" charset="0"/>
            </a:endParaRPr>
          </a:p>
        </p:txBody>
      </p:sp>
      <p:cxnSp>
        <p:nvCxnSpPr>
          <p:cNvPr id="51" name="Straight Connector 50"/>
          <p:cNvCxnSpPr/>
          <p:nvPr/>
        </p:nvCxnSpPr>
        <p:spPr>
          <a:xfrm>
            <a:off x="6384023" y="5048250"/>
            <a:ext cx="171884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69248" y="4927600"/>
            <a:ext cx="1123224" cy="241476"/>
          </a:xfrm>
          <a:prstGeom prst="rect">
            <a:avLst/>
          </a:prstGeom>
          <a:solidFill>
            <a:schemeClr val="bg1"/>
          </a:solidFill>
          <a:ln w="158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200" dirty="0" smtClean="0">
                <a:solidFill>
                  <a:schemeClr val="bg2"/>
                </a:solidFill>
                <a:latin typeface="Arial" pitchFamily="34" charset="0"/>
                <a:cs typeface="Arial" pitchFamily="34" charset="0"/>
              </a:rPr>
              <a:t>Ramp down </a:t>
            </a:r>
          </a:p>
          <a:p>
            <a:pPr algn="ctr"/>
            <a:r>
              <a:rPr lang="en-US" sz="1200" dirty="0" smtClean="0">
                <a:solidFill>
                  <a:schemeClr val="bg2"/>
                </a:solidFill>
                <a:latin typeface="Arial" pitchFamily="34" charset="0"/>
                <a:cs typeface="Arial" pitchFamily="34" charset="0"/>
              </a:rPr>
              <a:t>or </a:t>
            </a:r>
          </a:p>
          <a:p>
            <a:pPr algn="ctr"/>
            <a:r>
              <a:rPr lang="en-US" sz="1200" dirty="0" smtClean="0">
                <a:solidFill>
                  <a:schemeClr val="bg2"/>
                </a:solidFill>
                <a:latin typeface="Arial" pitchFamily="34" charset="0"/>
                <a:cs typeface="Arial" pitchFamily="34" charset="0"/>
              </a:rPr>
              <a:t>permanent settlement</a:t>
            </a:r>
          </a:p>
        </p:txBody>
      </p:sp>
      <p:sp>
        <p:nvSpPr>
          <p:cNvPr id="20" name="Oval 19"/>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
        <p:nvSpPr>
          <p:cNvPr id="22" name="Rounded Rectangular Callout 21"/>
          <p:cNvSpPr/>
          <p:nvPr/>
        </p:nvSpPr>
        <p:spPr>
          <a:xfrm>
            <a:off x="2816284" y="3404771"/>
            <a:ext cx="1949354" cy="435709"/>
          </a:xfrm>
          <a:prstGeom prst="wedgeRoundRectCallout">
            <a:avLst>
              <a:gd name="adj1" fmla="val -35154"/>
              <a:gd name="adj2" fmla="val -121310"/>
              <a:gd name="adj3" fmla="val 16667"/>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Very limited control over number of refugees arriving when a crisis strikes</a:t>
            </a:r>
          </a:p>
        </p:txBody>
      </p:sp>
      <p:sp>
        <p:nvSpPr>
          <p:cNvPr id="26" name="Rounded Rectangular Callout 25"/>
          <p:cNvSpPr/>
          <p:nvPr/>
        </p:nvSpPr>
        <p:spPr>
          <a:xfrm>
            <a:off x="7053238" y="3057995"/>
            <a:ext cx="2286000" cy="662565"/>
          </a:xfrm>
          <a:prstGeom prst="wedgeRoundRectCallout">
            <a:avLst>
              <a:gd name="adj1" fmla="val 13057"/>
              <a:gd name="adj2" fmla="val 120617"/>
              <a:gd name="adj3" fmla="val 16667"/>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Limited control over funds but some latitude through active fundraising and/or allocation of funds</a:t>
            </a:r>
          </a:p>
        </p:txBody>
      </p:sp>
      <p:sp>
        <p:nvSpPr>
          <p:cNvPr id="60" name="Right Arrow 59"/>
          <p:cNvSpPr/>
          <p:nvPr/>
        </p:nvSpPr>
        <p:spPr>
          <a:xfrm>
            <a:off x="419735" y="5838438"/>
            <a:ext cx="1037590" cy="393523"/>
          </a:xfrm>
          <a:prstGeom prst="rightArrow">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3" name="Group 36"/>
          <p:cNvGrpSpPr/>
          <p:nvPr/>
        </p:nvGrpSpPr>
        <p:grpSpPr>
          <a:xfrm>
            <a:off x="1611109" y="5782227"/>
            <a:ext cx="7018541" cy="468024"/>
            <a:chOff x="1635852" y="5978139"/>
            <a:chExt cx="6587501" cy="468024"/>
          </a:xfrm>
        </p:grpSpPr>
        <p:sp>
          <p:nvSpPr>
            <p:cNvPr id="42" name="Right Triangle 41"/>
            <p:cNvSpPr/>
            <p:nvPr/>
          </p:nvSpPr>
          <p:spPr>
            <a:xfrm>
              <a:off x="1635853" y="6016238"/>
              <a:ext cx="3166335" cy="393524"/>
            </a:xfrm>
            <a:prstGeom prst="rtTriangl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3" name="Right Triangle 42"/>
            <p:cNvSpPr/>
            <p:nvPr/>
          </p:nvSpPr>
          <p:spPr>
            <a:xfrm flipH="1" flipV="1">
              <a:off x="1635852" y="6016239"/>
              <a:ext cx="3166335" cy="393523"/>
            </a:xfrm>
            <a:prstGeom prst="rtTriangl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5" name="Right Triangle 44"/>
            <p:cNvSpPr/>
            <p:nvPr/>
          </p:nvSpPr>
          <p:spPr>
            <a:xfrm rot="10800000">
              <a:off x="4802186" y="6016238"/>
              <a:ext cx="3414711" cy="393523"/>
            </a:xfrm>
            <a:prstGeom prst="rtTriangl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6" name="Right Triangle 45"/>
            <p:cNvSpPr/>
            <p:nvPr/>
          </p:nvSpPr>
          <p:spPr>
            <a:xfrm rot="10800000" flipH="1" flipV="1">
              <a:off x="4802187" y="6016238"/>
              <a:ext cx="3419475" cy="393523"/>
            </a:xfrm>
            <a:prstGeom prst="rtTriangl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7" name="TextBox 46"/>
            <p:cNvSpPr txBox="1"/>
            <p:nvPr/>
          </p:nvSpPr>
          <p:spPr>
            <a:xfrm>
              <a:off x="4018374" y="6016239"/>
              <a:ext cx="1627369" cy="366424"/>
            </a:xfrm>
            <a:prstGeom prst="rect">
              <a:avLst/>
            </a:prstGeom>
            <a:noFill/>
          </p:spPr>
          <p:txBody>
            <a:bodyPr wrap="none" tIns="90000" bIns="90000" rtlCol="0">
              <a:spAutoFit/>
            </a:bodyPr>
            <a:lstStyle/>
            <a:p>
              <a:pPr algn="ctr"/>
              <a:r>
                <a:rPr lang="en-US" sz="1200" b="1" dirty="0" smtClean="0">
                  <a:solidFill>
                    <a:schemeClr val="bg1"/>
                  </a:solidFill>
                  <a:latin typeface="Arial" pitchFamily="34" charset="0"/>
                  <a:cs typeface="Arial" pitchFamily="34" charset="0"/>
                </a:rPr>
                <a:t>Maintenance &amp; care</a:t>
              </a:r>
            </a:p>
          </p:txBody>
        </p:sp>
        <p:sp>
          <p:nvSpPr>
            <p:cNvPr id="48" name="TextBox 47"/>
            <p:cNvSpPr txBox="1"/>
            <p:nvPr/>
          </p:nvSpPr>
          <p:spPr>
            <a:xfrm>
              <a:off x="1635997" y="6079739"/>
              <a:ext cx="1011815" cy="366424"/>
            </a:xfrm>
            <a:prstGeom prst="rect">
              <a:avLst/>
            </a:prstGeom>
            <a:noFill/>
          </p:spPr>
          <p:txBody>
            <a:bodyPr wrap="none" tIns="90000" bIns="90000" rtlCol="0">
              <a:spAutoFit/>
            </a:bodyPr>
            <a:lstStyle/>
            <a:p>
              <a:r>
                <a:rPr lang="en-US" sz="1200" b="1" dirty="0" smtClean="0">
                  <a:solidFill>
                    <a:schemeClr val="bg1"/>
                  </a:solidFill>
                  <a:latin typeface="Arial" pitchFamily="34" charset="0"/>
                  <a:cs typeface="Arial" pitchFamily="34" charset="0"/>
                </a:rPr>
                <a:t>Emergency</a:t>
              </a:r>
            </a:p>
          </p:txBody>
        </p:sp>
        <p:sp>
          <p:nvSpPr>
            <p:cNvPr id="49" name="TextBox 48"/>
            <p:cNvSpPr txBox="1"/>
            <p:nvPr/>
          </p:nvSpPr>
          <p:spPr>
            <a:xfrm>
              <a:off x="7073679" y="5978139"/>
              <a:ext cx="1149674" cy="366424"/>
            </a:xfrm>
            <a:prstGeom prst="rect">
              <a:avLst/>
            </a:prstGeom>
            <a:noFill/>
          </p:spPr>
          <p:txBody>
            <a:bodyPr wrap="none" tIns="90000" bIns="90000" rtlCol="0">
              <a:spAutoFit/>
            </a:bodyPr>
            <a:lstStyle/>
            <a:p>
              <a:pPr algn="r"/>
              <a:r>
                <a:rPr lang="en-US" sz="1200" b="1" dirty="0" smtClean="0">
                  <a:solidFill>
                    <a:schemeClr val="bg1"/>
                  </a:solidFill>
                  <a:latin typeface="Arial" pitchFamily="34" charset="0"/>
                  <a:cs typeface="Arial" pitchFamily="34" charset="0"/>
                </a:rPr>
                <a:t>Development</a:t>
              </a: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nvGraphicFramePr>
        <p:xfrm>
          <a:off x="1587" y="1588"/>
          <a:ext cx="1587" cy="1587"/>
        </p:xfrm>
        <a:graphic>
          <a:graphicData uri="http://schemas.openxmlformats.org/presentationml/2006/ole">
            <p:oleObj spid="_x0000_s89090"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Refugee camps can be segmented in 6 </a:t>
            </a:r>
            <a:r>
              <a:rPr lang="en-US" u="sng" dirty="0" smtClean="0"/>
              <a:t>archetypes</a:t>
            </a:r>
            <a:r>
              <a:rPr lang="en-US" dirty="0" smtClean="0"/>
              <a:t> based on their management and life-cycle stage </a:t>
            </a:r>
            <a:endParaRPr lang="en-US" dirty="0"/>
          </a:p>
        </p:txBody>
      </p:sp>
      <p:sp>
        <p:nvSpPr>
          <p:cNvPr id="4" name="Rounded Rectangle 3"/>
          <p:cNvSpPr/>
          <p:nvPr/>
        </p:nvSpPr>
        <p:spPr>
          <a:xfrm>
            <a:off x="457200" y="1168354"/>
            <a:ext cx="6502938" cy="4823367"/>
          </a:xfrm>
          <a:prstGeom prst="roundRect">
            <a:avLst>
              <a:gd name="adj" fmla="val 7993"/>
            </a:avLst>
          </a:prstGeom>
          <a:solidFill>
            <a:srgbClr val="D2E0E6"/>
          </a:solidFill>
          <a:ln w="15875">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400" b="1" dirty="0" smtClean="0">
                <a:solidFill>
                  <a:srgbClr val="4D4D4D"/>
                </a:solidFill>
                <a:latin typeface="Arial" pitchFamily="34" charset="0"/>
                <a:cs typeface="Arial" pitchFamily="34" charset="0"/>
              </a:rPr>
              <a:t>Planned / managed camps</a:t>
            </a:r>
          </a:p>
        </p:txBody>
      </p:sp>
      <p:sp>
        <p:nvSpPr>
          <p:cNvPr id="8" name="Rounded Rectangle 7"/>
          <p:cNvSpPr/>
          <p:nvPr/>
        </p:nvSpPr>
        <p:spPr>
          <a:xfrm>
            <a:off x="7071919" y="1168354"/>
            <a:ext cx="2074812" cy="4823367"/>
          </a:xfrm>
          <a:prstGeom prst="roundRect">
            <a:avLst/>
          </a:prstGeom>
          <a:solidFill>
            <a:schemeClr val="accent2"/>
          </a:solidFill>
          <a:ln w="15875">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400" b="1" dirty="0" smtClean="0">
                <a:solidFill>
                  <a:srgbClr val="4D4D4D"/>
                </a:solidFill>
                <a:latin typeface="Arial" pitchFamily="34" charset="0"/>
                <a:cs typeface="Arial" pitchFamily="34" charset="0"/>
              </a:rPr>
              <a:t>Non-managed camps</a:t>
            </a:r>
          </a:p>
        </p:txBody>
      </p:sp>
      <p:sp>
        <p:nvSpPr>
          <p:cNvPr id="10" name="Rounded Rectangle 9"/>
          <p:cNvSpPr/>
          <p:nvPr/>
        </p:nvSpPr>
        <p:spPr>
          <a:xfrm>
            <a:off x="817333" y="1880751"/>
            <a:ext cx="1284700" cy="3993160"/>
          </a:xfrm>
          <a:prstGeom prst="roundRect">
            <a:avLst/>
          </a:prstGeom>
          <a:solidFill>
            <a:schemeClr val="bg1"/>
          </a:solidFill>
          <a:ln w="1587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smtClean="0">
                <a:solidFill>
                  <a:srgbClr val="4D4D4D"/>
                </a:solidFill>
                <a:latin typeface="Arial" pitchFamily="34" charset="0"/>
                <a:cs typeface="Arial" pitchFamily="34" charset="0"/>
              </a:rPr>
              <a:t>T</a:t>
            </a:r>
            <a:r>
              <a:rPr lang="en-US" sz="1200" b="1" baseline="-25000" dirty="0" smtClean="0">
                <a:solidFill>
                  <a:srgbClr val="4D4D4D"/>
                </a:solidFill>
                <a:latin typeface="Arial" pitchFamily="34" charset="0"/>
                <a:cs typeface="Arial" pitchFamily="34" charset="0"/>
              </a:rPr>
              <a:t>0</a:t>
            </a:r>
          </a:p>
          <a:p>
            <a:pPr marL="117475" lvl="1" indent="-117475">
              <a:buClr>
                <a:srgbClr val="177B57"/>
              </a:buClr>
              <a:buSzPct val="100000"/>
              <a:buFont typeface="Arial"/>
              <a:buChar char="•"/>
            </a:pPr>
            <a:endParaRPr lang="en-US" sz="1200" dirty="0" smtClean="0">
              <a:solidFill>
                <a:srgbClr val="4D4D4D"/>
              </a:solidFill>
              <a:latin typeface="Arial"/>
              <a:cs typeface="Arial" pitchFamily="34" charset="0"/>
            </a:endParaRPr>
          </a:p>
          <a:p>
            <a:pPr marL="117475" lvl="1" indent="-117475">
              <a:buClr>
                <a:srgbClr val="177B57"/>
              </a:buClr>
              <a:buSzPct val="100000"/>
              <a:buFont typeface="Arial"/>
              <a:buChar char="•"/>
            </a:pPr>
            <a:endParaRPr lang="en-US" sz="1200" dirty="0" smtClean="0">
              <a:solidFill>
                <a:srgbClr val="4D4D4D"/>
              </a:solidFill>
              <a:latin typeface="Arial"/>
              <a:cs typeface="Arial" pitchFamily="34" charset="0"/>
            </a:endParaRPr>
          </a:p>
          <a:p>
            <a:pPr marL="117475" lvl="1" indent="-117475">
              <a:buClr>
                <a:srgbClr val="177B57"/>
              </a:buClr>
              <a:buSzPct val="100000"/>
              <a:buFont typeface="Arial"/>
              <a:buChar char="•"/>
            </a:pPr>
            <a:r>
              <a:rPr lang="en-US" sz="1000" dirty="0" smtClean="0">
                <a:solidFill>
                  <a:srgbClr val="4D4D4D"/>
                </a:solidFill>
                <a:latin typeface="Arial"/>
                <a:cs typeface="Arial" pitchFamily="34" charset="0"/>
              </a:rPr>
              <a:t>Camps are still in planning, high flexibility for camp layout, restrictions by external factors</a:t>
            </a:r>
          </a:p>
          <a:p>
            <a:pPr marL="117475" lvl="1" indent="-117475">
              <a:buClr>
                <a:srgbClr val="177B57"/>
              </a:buClr>
              <a:buSzPct val="100000"/>
              <a:buFont typeface="Arial"/>
              <a:buChar char="•"/>
            </a:pPr>
            <a:r>
              <a:rPr lang="en-US" sz="1000" dirty="0" smtClean="0">
                <a:solidFill>
                  <a:srgbClr val="4D4D4D"/>
                </a:solidFill>
                <a:latin typeface="Arial"/>
                <a:cs typeface="Arial" pitchFamily="34" charset="0"/>
              </a:rPr>
              <a:t>First refugees arrive at camp, h</a:t>
            </a:r>
            <a:r>
              <a:rPr lang="en-US" sz="1000" dirty="0" smtClean="0">
                <a:solidFill>
                  <a:srgbClr val="4D4D4D"/>
                </a:solidFill>
                <a:cs typeface="Arial" pitchFamily="34" charset="0"/>
              </a:rPr>
              <a:t>igh uncertainty about inflow of refugees</a:t>
            </a:r>
          </a:p>
          <a:p>
            <a:pPr marL="117475" lvl="1" indent="-117475">
              <a:buClr>
                <a:srgbClr val="177B57"/>
              </a:buClr>
              <a:buSzPct val="100000"/>
              <a:buFont typeface="Arial"/>
              <a:buChar char="•"/>
            </a:pPr>
            <a:r>
              <a:rPr lang="en-US" sz="1000" dirty="0" smtClean="0">
                <a:solidFill>
                  <a:srgbClr val="4D4D4D"/>
                </a:solidFill>
                <a:latin typeface="Arial"/>
                <a:cs typeface="Arial" pitchFamily="34" charset="0"/>
              </a:rPr>
              <a:t>High international attention and funding inflow</a:t>
            </a:r>
          </a:p>
          <a:p>
            <a:pPr marL="117475" lvl="1" indent="-117475">
              <a:buClr>
                <a:srgbClr val="177B57"/>
              </a:buClr>
              <a:buSzPct val="100000"/>
              <a:buFont typeface="Arial"/>
              <a:buChar char="•"/>
            </a:pPr>
            <a:endParaRPr lang="en-US" sz="1400" baseline="-25000" dirty="0" smtClean="0">
              <a:solidFill>
                <a:srgbClr val="4D4D4D"/>
              </a:solidFill>
              <a:latin typeface="Arial" pitchFamily="34" charset="0"/>
              <a:cs typeface="Arial" pitchFamily="34" charset="0"/>
            </a:endParaRPr>
          </a:p>
        </p:txBody>
      </p:sp>
      <p:sp>
        <p:nvSpPr>
          <p:cNvPr id="12" name="Rounded Rectangle 11"/>
          <p:cNvSpPr/>
          <p:nvPr/>
        </p:nvSpPr>
        <p:spPr>
          <a:xfrm>
            <a:off x="2209006" y="1880751"/>
            <a:ext cx="1284699" cy="3993160"/>
          </a:xfrm>
          <a:prstGeom prst="roundRect">
            <a:avLst/>
          </a:prstGeom>
          <a:solidFill>
            <a:schemeClr val="bg1"/>
          </a:solidFill>
          <a:ln w="1587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smtClean="0">
                <a:solidFill>
                  <a:srgbClr val="4D4D4D"/>
                </a:solidFill>
                <a:latin typeface="Arial" pitchFamily="34" charset="0"/>
                <a:cs typeface="Arial" pitchFamily="34" charset="0"/>
              </a:rPr>
              <a:t>Growth</a:t>
            </a:r>
          </a:p>
          <a:p>
            <a:pPr marL="112713" lvl="1" indent="-112713">
              <a:buClr>
                <a:srgbClr val="177B57"/>
              </a:buClr>
              <a:buSzPct val="100000"/>
              <a:buFont typeface="Arial"/>
              <a:buChar char="•"/>
            </a:pPr>
            <a:endParaRPr lang="en-US" sz="1200" dirty="0" smtClean="0">
              <a:solidFill>
                <a:srgbClr val="4D4D4D"/>
              </a:solidFill>
              <a:latin typeface="Arial"/>
              <a:cs typeface="Arial" pitchFamily="34" charset="0"/>
            </a:endParaRPr>
          </a:p>
          <a:p>
            <a:pPr marL="112713" lvl="1" indent="-112713">
              <a:buClr>
                <a:srgbClr val="177B57"/>
              </a:buClr>
              <a:buSzPct val="100000"/>
              <a:buFont typeface="Arial"/>
              <a:buChar char="•"/>
            </a:pPr>
            <a:endParaRPr lang="en-US" sz="1200" dirty="0" smtClean="0">
              <a:solidFill>
                <a:srgbClr val="4D4D4D"/>
              </a:solidFill>
              <a:latin typeface="Arial"/>
              <a:cs typeface="Arial" pitchFamily="34" charset="0"/>
            </a:endParaRPr>
          </a:p>
          <a:p>
            <a:pPr marL="112713" lvl="1" indent="-112713">
              <a:buClr>
                <a:srgbClr val="177B57"/>
              </a:buClr>
              <a:buSzPct val="100000"/>
              <a:buFont typeface="Arial"/>
              <a:buChar char="•"/>
            </a:pPr>
            <a:r>
              <a:rPr lang="en-US" sz="1000" dirty="0" smtClean="0">
                <a:solidFill>
                  <a:srgbClr val="4D4D4D"/>
                </a:solidFill>
                <a:latin typeface="Arial"/>
                <a:cs typeface="Arial" pitchFamily="34" charset="0"/>
              </a:rPr>
              <a:t>Inflow of refugees increasing</a:t>
            </a:r>
          </a:p>
          <a:p>
            <a:pPr marL="112713" lvl="1" indent="-112713">
              <a:buClr>
                <a:srgbClr val="177B57"/>
              </a:buClr>
              <a:buSzPct val="100000"/>
              <a:buFont typeface="Arial"/>
              <a:buChar char="•"/>
            </a:pPr>
            <a:r>
              <a:rPr lang="en-US" sz="1000" dirty="0" smtClean="0">
                <a:solidFill>
                  <a:srgbClr val="4D4D4D"/>
                </a:solidFill>
                <a:latin typeface="Arial"/>
                <a:cs typeface="Arial" pitchFamily="34" charset="0"/>
              </a:rPr>
              <a:t>Funding still available</a:t>
            </a:r>
          </a:p>
          <a:p>
            <a:pPr marL="112713" lvl="1" indent="-112713">
              <a:buClr>
                <a:srgbClr val="177B57"/>
              </a:buClr>
              <a:buSzPct val="100000"/>
              <a:buFont typeface="Arial"/>
              <a:buChar char="•"/>
            </a:pPr>
            <a:r>
              <a:rPr lang="en-US" sz="1000" dirty="0" smtClean="0">
                <a:solidFill>
                  <a:srgbClr val="4D4D4D"/>
                </a:solidFill>
                <a:latin typeface="Arial"/>
                <a:cs typeface="Arial" pitchFamily="34" charset="0"/>
              </a:rPr>
              <a:t>Settlement starts, people get comfortable, install satellite dishes, internet, speakers</a:t>
            </a:r>
          </a:p>
          <a:p>
            <a:pPr marL="112713" lvl="1" indent="-112713">
              <a:buClr>
                <a:srgbClr val="177B57"/>
              </a:buClr>
              <a:buSzPct val="100000"/>
              <a:buFont typeface="Arial"/>
              <a:buChar char="•"/>
            </a:pPr>
            <a:r>
              <a:rPr lang="en-US" sz="1000" dirty="0" smtClean="0">
                <a:solidFill>
                  <a:srgbClr val="4D4D4D"/>
                </a:solidFill>
                <a:latin typeface="Arial"/>
                <a:cs typeface="Arial" pitchFamily="34" charset="0"/>
              </a:rPr>
              <a:t>Set- up of small shops</a:t>
            </a:r>
          </a:p>
          <a:p>
            <a:pPr algn="ctr"/>
            <a:endParaRPr lang="en-US" sz="1000" dirty="0" smtClean="0">
              <a:solidFill>
                <a:srgbClr val="4D4D4D"/>
              </a:solidFill>
              <a:latin typeface="Arial" pitchFamily="34" charset="0"/>
              <a:cs typeface="Arial" pitchFamily="34" charset="0"/>
            </a:endParaRPr>
          </a:p>
        </p:txBody>
      </p:sp>
      <p:sp>
        <p:nvSpPr>
          <p:cNvPr id="13" name="Rounded Rectangle 12"/>
          <p:cNvSpPr/>
          <p:nvPr/>
        </p:nvSpPr>
        <p:spPr>
          <a:xfrm>
            <a:off x="3600677" y="1880751"/>
            <a:ext cx="1284699" cy="3993160"/>
          </a:xfrm>
          <a:prstGeom prst="roundRect">
            <a:avLst/>
          </a:prstGeom>
          <a:solidFill>
            <a:schemeClr val="bg1"/>
          </a:solidFill>
          <a:ln w="1587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smtClean="0">
                <a:solidFill>
                  <a:srgbClr val="4D4D4D"/>
                </a:solidFill>
                <a:latin typeface="Arial" pitchFamily="34" charset="0"/>
                <a:cs typeface="Arial" pitchFamily="34" charset="0"/>
              </a:rPr>
              <a:t>Steady State</a:t>
            </a:r>
          </a:p>
          <a:p>
            <a:pPr algn="ctr"/>
            <a:endParaRPr lang="en-US" sz="1200" dirty="0" smtClean="0">
              <a:solidFill>
                <a:srgbClr val="4D4D4D"/>
              </a:solidFill>
              <a:latin typeface="Arial" pitchFamily="34" charset="0"/>
              <a:cs typeface="Arial" pitchFamily="34" charset="0"/>
            </a:endParaRPr>
          </a:p>
          <a:p>
            <a:pPr algn="ctr"/>
            <a:endParaRPr lang="en-US" sz="1200" dirty="0" smtClean="0">
              <a:solidFill>
                <a:srgbClr val="4D4D4D"/>
              </a:solidFill>
              <a:latin typeface="Arial" pitchFamily="34" charset="0"/>
              <a:cs typeface="Arial" pitchFamily="34" charset="0"/>
            </a:endParaRPr>
          </a:p>
          <a:p>
            <a:pPr marL="112713" lvl="1" indent="-112713">
              <a:buClr>
                <a:srgbClr val="177B57"/>
              </a:buClr>
              <a:buSzPct val="100000"/>
              <a:buFont typeface="Arial"/>
              <a:buChar char="•"/>
            </a:pPr>
            <a:r>
              <a:rPr lang="en-US" sz="1000" dirty="0" smtClean="0">
                <a:solidFill>
                  <a:srgbClr val="4D4D4D"/>
                </a:solidFill>
                <a:cs typeface="Arial" pitchFamily="34" charset="0"/>
              </a:rPr>
              <a:t>Population inflow stabilized</a:t>
            </a:r>
          </a:p>
          <a:p>
            <a:pPr marL="112713" lvl="1" indent="-112713">
              <a:buClr>
                <a:srgbClr val="177B57"/>
              </a:buClr>
              <a:buSzPct val="100000"/>
              <a:buFont typeface="Arial"/>
              <a:buChar char="•"/>
            </a:pPr>
            <a:r>
              <a:rPr lang="en-US" sz="1000" dirty="0" smtClean="0">
                <a:solidFill>
                  <a:srgbClr val="4D4D4D"/>
                </a:solidFill>
                <a:latin typeface="Arial" pitchFamily="34" charset="0"/>
                <a:cs typeface="Arial" pitchFamily="34" charset="0"/>
              </a:rPr>
              <a:t>Funding is slowing down</a:t>
            </a:r>
          </a:p>
          <a:p>
            <a:pPr marL="112713" lvl="1" indent="-112713">
              <a:buClr>
                <a:srgbClr val="177B57"/>
              </a:buClr>
              <a:buSzPct val="100000"/>
              <a:buFont typeface="Arial"/>
              <a:buChar char="•"/>
            </a:pPr>
            <a:r>
              <a:rPr lang="en-US" sz="1000" dirty="0" smtClean="0">
                <a:solidFill>
                  <a:srgbClr val="4D4D4D"/>
                </a:solidFill>
                <a:latin typeface="Arial" pitchFamily="34" charset="0"/>
                <a:cs typeface="Arial" pitchFamily="34" charset="0"/>
              </a:rPr>
              <a:t>Increased self-sufficient livelihood building by refugees</a:t>
            </a:r>
            <a:endParaRPr lang="en-US" sz="1400" dirty="0" smtClean="0">
              <a:solidFill>
                <a:srgbClr val="4D4D4D"/>
              </a:solidFill>
              <a:latin typeface="Arial" pitchFamily="34" charset="0"/>
              <a:cs typeface="Arial" pitchFamily="34" charset="0"/>
            </a:endParaRPr>
          </a:p>
        </p:txBody>
      </p:sp>
      <p:sp>
        <p:nvSpPr>
          <p:cNvPr id="24" name="Rounded Rectangle 23"/>
          <p:cNvSpPr/>
          <p:nvPr/>
        </p:nvSpPr>
        <p:spPr>
          <a:xfrm>
            <a:off x="7277478" y="3952830"/>
            <a:ext cx="1750314" cy="1921079"/>
          </a:xfrm>
          <a:prstGeom prst="roundRect">
            <a:avLst/>
          </a:prstGeom>
          <a:solidFill>
            <a:schemeClr val="bg1"/>
          </a:solidFill>
          <a:ln w="1587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smtClean="0">
                <a:solidFill>
                  <a:srgbClr val="4D4D4D"/>
                </a:solidFill>
                <a:latin typeface="Arial" pitchFamily="34" charset="0"/>
                <a:cs typeface="Arial" pitchFamily="34" charset="0"/>
              </a:rPr>
              <a:t>Self-settled camps</a:t>
            </a:r>
          </a:p>
          <a:p>
            <a:pPr marL="117475" lvl="1" indent="-117475">
              <a:buClr>
                <a:srgbClr val="177B57"/>
              </a:buClr>
              <a:buSzPct val="100000"/>
              <a:buFont typeface="Arial"/>
              <a:buChar char="•"/>
            </a:pPr>
            <a:endParaRPr lang="en-US" sz="1000" dirty="0" smtClean="0">
              <a:solidFill>
                <a:srgbClr val="4D4D4D"/>
              </a:solidFill>
              <a:cs typeface="Arial" pitchFamily="34" charset="0"/>
            </a:endParaRPr>
          </a:p>
          <a:p>
            <a:pPr marL="117475" lvl="1" indent="-117475">
              <a:buClr>
                <a:srgbClr val="177B57"/>
              </a:buClr>
              <a:buSzPct val="100000"/>
              <a:buFont typeface="Arial"/>
              <a:buChar char="•"/>
            </a:pPr>
            <a:r>
              <a:rPr lang="en-US" sz="1000" dirty="0" smtClean="0">
                <a:solidFill>
                  <a:srgbClr val="4D4D4D"/>
                </a:solidFill>
                <a:cs typeface="Arial" pitchFamily="34" charset="0"/>
              </a:rPr>
              <a:t>Limited service provided to camps </a:t>
            </a:r>
          </a:p>
          <a:p>
            <a:pPr marL="117475" lvl="1" indent="-117475">
              <a:buClr>
                <a:srgbClr val="177B57"/>
              </a:buClr>
              <a:buSzPct val="100000"/>
              <a:buFont typeface="Arial"/>
              <a:buChar char="•"/>
            </a:pPr>
            <a:r>
              <a:rPr lang="en-US" sz="1000" dirty="0" smtClean="0">
                <a:solidFill>
                  <a:srgbClr val="4D4D4D"/>
                </a:solidFill>
                <a:cs typeface="Arial" pitchFamily="34" charset="0"/>
              </a:rPr>
              <a:t>No focus on sanitation</a:t>
            </a:r>
          </a:p>
          <a:p>
            <a:pPr marL="117475" lvl="1" indent="-117475">
              <a:buClr>
                <a:srgbClr val="177B57"/>
              </a:buClr>
              <a:buSzPct val="100000"/>
              <a:buFont typeface="Arial"/>
              <a:buChar char="•"/>
            </a:pPr>
            <a:r>
              <a:rPr lang="en-US" sz="1000" dirty="0" smtClean="0">
                <a:solidFill>
                  <a:srgbClr val="4D4D4D"/>
                </a:solidFill>
                <a:cs typeface="Arial" pitchFamily="34" charset="0"/>
              </a:rPr>
              <a:t>Mostly prevalent in Sudan and Somalia where the security situation doesn't allow active UNHCR intervention</a:t>
            </a:r>
          </a:p>
          <a:p>
            <a:pPr algn="ctr"/>
            <a:endParaRPr lang="en-US" sz="1400" dirty="0" smtClean="0">
              <a:solidFill>
                <a:srgbClr val="4D4D4D"/>
              </a:solidFill>
              <a:latin typeface="Arial" pitchFamily="34" charset="0"/>
              <a:cs typeface="Arial" pitchFamily="34" charset="0"/>
            </a:endParaRPr>
          </a:p>
        </p:txBody>
      </p:sp>
      <p:sp>
        <p:nvSpPr>
          <p:cNvPr id="26" name="Rounded Rectangle 25"/>
          <p:cNvSpPr/>
          <p:nvPr/>
        </p:nvSpPr>
        <p:spPr>
          <a:xfrm>
            <a:off x="7277478" y="1880749"/>
            <a:ext cx="1750314" cy="1921079"/>
          </a:xfrm>
          <a:prstGeom prst="roundRect">
            <a:avLst/>
          </a:prstGeom>
          <a:solidFill>
            <a:schemeClr val="bg1"/>
          </a:solidFill>
          <a:ln w="1587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smtClean="0">
                <a:solidFill>
                  <a:srgbClr val="4D4D4D"/>
                </a:solidFill>
                <a:latin typeface="Arial" pitchFamily="34" charset="0"/>
                <a:cs typeface="Arial" pitchFamily="34" charset="0"/>
              </a:rPr>
              <a:t>Individual accommodation</a:t>
            </a:r>
          </a:p>
          <a:p>
            <a:pPr algn="ctr"/>
            <a:endParaRPr lang="en-US" sz="1200" dirty="0" smtClean="0">
              <a:solidFill>
                <a:srgbClr val="4D4D4D"/>
              </a:solidFill>
              <a:latin typeface="Arial" pitchFamily="34" charset="0"/>
              <a:cs typeface="Arial" pitchFamily="34" charset="0"/>
            </a:endParaRPr>
          </a:p>
          <a:p>
            <a:pPr marL="288925" lvl="1" indent="-174625">
              <a:buClr>
                <a:srgbClr val="177B57"/>
              </a:buClr>
              <a:buSzPct val="100000"/>
              <a:buFont typeface="Arial"/>
              <a:buChar char="•"/>
            </a:pPr>
            <a:r>
              <a:rPr lang="en-US" sz="1000" dirty="0" smtClean="0">
                <a:solidFill>
                  <a:srgbClr val="4D4D4D"/>
                </a:solidFill>
                <a:latin typeface="Arial"/>
                <a:cs typeface="Arial" pitchFamily="34" charset="0"/>
              </a:rPr>
              <a:t>Progressed formerly managed camps or</a:t>
            </a:r>
          </a:p>
          <a:p>
            <a:pPr marL="288925" lvl="1" indent="-174625">
              <a:buClr>
                <a:srgbClr val="177B57"/>
              </a:buClr>
              <a:buSzPct val="100000"/>
              <a:buFont typeface="Arial"/>
              <a:buChar char="•"/>
            </a:pPr>
            <a:r>
              <a:rPr lang="en-US" sz="1000" dirty="0" smtClean="0">
                <a:solidFill>
                  <a:srgbClr val="4D4D4D"/>
                </a:solidFill>
                <a:latin typeface="Arial"/>
                <a:cs typeface="Arial" pitchFamily="34" charset="0"/>
              </a:rPr>
              <a:t>Refugees that stay with relatives or are able to afford proper housing</a:t>
            </a:r>
          </a:p>
        </p:txBody>
      </p:sp>
      <p:sp>
        <p:nvSpPr>
          <p:cNvPr id="34" name="Oval 33"/>
          <p:cNvSpPr/>
          <p:nvPr/>
        </p:nvSpPr>
        <p:spPr>
          <a:xfrm>
            <a:off x="744505" y="181601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1</a:t>
            </a:r>
          </a:p>
        </p:txBody>
      </p:sp>
      <p:sp>
        <p:nvSpPr>
          <p:cNvPr id="35" name="Oval 34"/>
          <p:cNvSpPr/>
          <p:nvPr/>
        </p:nvSpPr>
        <p:spPr>
          <a:xfrm>
            <a:off x="2136178" y="181601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2</a:t>
            </a:r>
          </a:p>
        </p:txBody>
      </p:sp>
      <p:sp>
        <p:nvSpPr>
          <p:cNvPr id="36" name="Oval 35"/>
          <p:cNvSpPr/>
          <p:nvPr/>
        </p:nvSpPr>
        <p:spPr>
          <a:xfrm>
            <a:off x="3527849" y="181601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3</a:t>
            </a:r>
          </a:p>
        </p:txBody>
      </p:sp>
      <p:grpSp>
        <p:nvGrpSpPr>
          <p:cNvPr id="3" name="Group 24"/>
          <p:cNvGrpSpPr/>
          <p:nvPr/>
        </p:nvGrpSpPr>
        <p:grpSpPr>
          <a:xfrm>
            <a:off x="4919523" y="3894290"/>
            <a:ext cx="1357526" cy="1985814"/>
            <a:chOff x="4919523" y="2222415"/>
            <a:chExt cx="1357526" cy="1985814"/>
          </a:xfrm>
        </p:grpSpPr>
        <p:sp>
          <p:nvSpPr>
            <p:cNvPr id="14" name="Rounded Rectangle 13"/>
            <p:cNvSpPr/>
            <p:nvPr/>
          </p:nvSpPr>
          <p:spPr>
            <a:xfrm>
              <a:off x="4992350" y="2287150"/>
              <a:ext cx="1284699" cy="1921079"/>
            </a:xfrm>
            <a:prstGeom prst="roundRect">
              <a:avLst/>
            </a:prstGeom>
            <a:solidFill>
              <a:schemeClr val="bg1"/>
            </a:solidFill>
            <a:ln w="1587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45720" tIns="90000" rIns="45720" bIns="90000" rtlCol="0" anchor="t" anchorCtr="0"/>
            <a:lstStyle/>
            <a:p>
              <a:pPr algn="ctr"/>
              <a:r>
                <a:rPr lang="en-US" sz="1200" b="1" dirty="0" smtClean="0">
                  <a:solidFill>
                    <a:srgbClr val="4D4D4D"/>
                  </a:solidFill>
                  <a:latin typeface="Arial" pitchFamily="34" charset="0"/>
                  <a:cs typeface="Arial" pitchFamily="34" charset="0"/>
                </a:rPr>
                <a:t>Ramp down</a:t>
              </a:r>
            </a:p>
            <a:p>
              <a:pPr algn="ctr"/>
              <a:endParaRPr lang="en-US" sz="1200" dirty="0" smtClean="0">
                <a:solidFill>
                  <a:srgbClr val="4D4D4D"/>
                </a:solidFill>
                <a:latin typeface="Arial" pitchFamily="34" charset="0"/>
                <a:cs typeface="Arial" pitchFamily="34" charset="0"/>
              </a:endParaRPr>
            </a:p>
            <a:p>
              <a:pPr algn="ctr"/>
              <a:endParaRPr lang="en-US" sz="1200" dirty="0" smtClean="0">
                <a:solidFill>
                  <a:srgbClr val="4D4D4D"/>
                </a:solidFill>
                <a:latin typeface="Arial" pitchFamily="34" charset="0"/>
                <a:cs typeface="Arial" pitchFamily="34" charset="0"/>
              </a:endParaRPr>
            </a:p>
            <a:p>
              <a:pPr marL="112713" lvl="1" indent="-112713">
                <a:buClr>
                  <a:srgbClr val="177B57"/>
                </a:buClr>
                <a:buSzPct val="100000"/>
                <a:buFont typeface="Arial"/>
                <a:buChar char="•"/>
              </a:pPr>
              <a:r>
                <a:rPr lang="en-US" sz="1000" dirty="0" smtClean="0">
                  <a:solidFill>
                    <a:srgbClr val="4D4D4D"/>
                  </a:solidFill>
                  <a:latin typeface="Arial"/>
                  <a:cs typeface="Arial" pitchFamily="34" charset="0"/>
                </a:rPr>
                <a:t>Refugees return to their country or get resettled</a:t>
              </a:r>
            </a:p>
            <a:p>
              <a:pPr marL="112713" lvl="1" indent="-112713">
                <a:buClr>
                  <a:srgbClr val="177B57"/>
                </a:buClr>
                <a:buSzPct val="100000"/>
                <a:buFont typeface="Arial"/>
                <a:buChar char="•"/>
              </a:pPr>
              <a:r>
                <a:rPr lang="en-US" sz="1000" dirty="0" smtClean="0">
                  <a:solidFill>
                    <a:srgbClr val="4D4D4D"/>
                  </a:solidFill>
                  <a:latin typeface="Arial"/>
                  <a:cs typeface="Arial" pitchFamily="34" charset="0"/>
                </a:rPr>
                <a:t>Infrastructure maintenance / service discontinued</a:t>
              </a:r>
              <a:endParaRPr lang="en-US" sz="1200" dirty="0" smtClean="0">
                <a:solidFill>
                  <a:srgbClr val="4D4D4D"/>
                </a:solidFill>
                <a:latin typeface="Arial"/>
                <a:cs typeface="Arial" pitchFamily="34" charset="0"/>
              </a:endParaRPr>
            </a:p>
          </p:txBody>
        </p:sp>
        <p:sp>
          <p:nvSpPr>
            <p:cNvPr id="37" name="Oval 36"/>
            <p:cNvSpPr/>
            <p:nvPr/>
          </p:nvSpPr>
          <p:spPr>
            <a:xfrm>
              <a:off x="4919523" y="222241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5</a:t>
              </a:r>
            </a:p>
          </p:txBody>
        </p:sp>
      </p:grpSp>
      <p:grpSp>
        <p:nvGrpSpPr>
          <p:cNvPr id="5" name="Group 26"/>
          <p:cNvGrpSpPr/>
          <p:nvPr/>
        </p:nvGrpSpPr>
        <p:grpSpPr>
          <a:xfrm>
            <a:off x="4919523" y="1816014"/>
            <a:ext cx="2580236" cy="1276277"/>
            <a:chOff x="4919523" y="4915281"/>
            <a:chExt cx="2580236" cy="1276277"/>
          </a:xfrm>
        </p:grpSpPr>
        <p:sp>
          <p:nvSpPr>
            <p:cNvPr id="15" name="Rounded Rectangle 14"/>
            <p:cNvSpPr/>
            <p:nvPr/>
          </p:nvSpPr>
          <p:spPr>
            <a:xfrm>
              <a:off x="4992351" y="4980017"/>
              <a:ext cx="2507408" cy="1211541"/>
            </a:xfrm>
            <a:prstGeom prst="roundRect">
              <a:avLst/>
            </a:prstGeom>
            <a:solidFill>
              <a:schemeClr val="bg1"/>
            </a:solidFill>
            <a:ln w="1587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smtClean="0">
                  <a:solidFill>
                    <a:srgbClr val="4D4D4D"/>
                  </a:solidFill>
                  <a:latin typeface="Arial" pitchFamily="34" charset="0"/>
                  <a:cs typeface="Arial" pitchFamily="34" charset="0"/>
                </a:rPr>
                <a:t>Permanent settlement</a:t>
              </a:r>
            </a:p>
            <a:p>
              <a:pPr algn="ctr"/>
              <a:endParaRPr lang="en-US" sz="1200" dirty="0" smtClean="0">
                <a:solidFill>
                  <a:srgbClr val="4D4D4D"/>
                </a:solidFill>
                <a:latin typeface="Arial" pitchFamily="34" charset="0"/>
                <a:cs typeface="Arial" pitchFamily="34" charset="0"/>
              </a:endParaRPr>
            </a:p>
            <a:p>
              <a:pPr marL="288925" lvl="1" indent="-174625">
                <a:buClr>
                  <a:srgbClr val="177B57"/>
                </a:buClr>
                <a:buSzPct val="100000"/>
                <a:buFont typeface="Arial"/>
                <a:buChar char="•"/>
              </a:pPr>
              <a:r>
                <a:rPr lang="en-US" sz="1000" dirty="0" smtClean="0">
                  <a:solidFill>
                    <a:srgbClr val="4D4D4D"/>
                  </a:solidFill>
                  <a:cs typeface="Arial" pitchFamily="34" charset="0"/>
                </a:rPr>
                <a:t>Settled refugees will remain for the foreseeable future – limited plans for re-settlement </a:t>
              </a:r>
            </a:p>
            <a:p>
              <a:pPr marL="288925" lvl="1" indent="-174625">
                <a:buClr>
                  <a:srgbClr val="177B57"/>
                </a:buClr>
                <a:buSzPct val="100000"/>
                <a:buFont typeface="Arial"/>
                <a:buChar char="•"/>
              </a:pPr>
              <a:endParaRPr lang="en-US" sz="1000" dirty="0" smtClean="0">
                <a:solidFill>
                  <a:srgbClr val="4D4D4D"/>
                </a:solidFill>
                <a:cs typeface="Arial" pitchFamily="34" charset="0"/>
              </a:endParaRP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p:txBody>
        </p:sp>
        <p:sp>
          <p:nvSpPr>
            <p:cNvPr id="38" name="Oval 37"/>
            <p:cNvSpPr/>
            <p:nvPr/>
          </p:nvSpPr>
          <p:spPr>
            <a:xfrm>
              <a:off x="4919523" y="4915281"/>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4</a:t>
              </a:r>
            </a:p>
          </p:txBody>
        </p:sp>
      </p:grpSp>
      <p:sp>
        <p:nvSpPr>
          <p:cNvPr id="39" name="Oval 38"/>
          <p:cNvSpPr/>
          <p:nvPr/>
        </p:nvSpPr>
        <p:spPr>
          <a:xfrm>
            <a:off x="7071918" y="1103618"/>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6</a:t>
            </a:r>
          </a:p>
        </p:txBody>
      </p:sp>
      <p:sp>
        <p:nvSpPr>
          <p:cNvPr id="21"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BCG analysis, anecdotal evidence from refugee camp reports, e.g. http://www.tunisia-live.net/2011/10/05/the-life-cycle-of-a-refugee-camp-along-the-tunisia-libya-border</a:t>
            </a:r>
            <a:endParaRPr lang="en-US" sz="800" dirty="0">
              <a:solidFill>
                <a:srgbClr val="000000"/>
              </a:solidFill>
              <a:latin typeface="Arial" pitchFamily="34" charset="0"/>
              <a:cs typeface="Arial" pitchFamily="34" charset="0"/>
            </a:endParaRPr>
          </a:p>
        </p:txBody>
      </p:sp>
      <p:sp>
        <p:nvSpPr>
          <p:cNvPr id="20" name="Oval 19"/>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grpSp>
        <p:nvGrpSpPr>
          <p:cNvPr id="6" name="Group 32"/>
          <p:cNvGrpSpPr/>
          <p:nvPr/>
        </p:nvGrpSpPr>
        <p:grpSpPr>
          <a:xfrm>
            <a:off x="703034" y="5978139"/>
            <a:ext cx="8224538" cy="468024"/>
            <a:chOff x="1635852" y="5978139"/>
            <a:chExt cx="6587501" cy="468024"/>
          </a:xfrm>
        </p:grpSpPr>
        <p:sp>
          <p:nvSpPr>
            <p:cNvPr id="23" name="Right Triangle 22"/>
            <p:cNvSpPr/>
            <p:nvPr/>
          </p:nvSpPr>
          <p:spPr>
            <a:xfrm>
              <a:off x="1635853" y="6016238"/>
              <a:ext cx="3166335" cy="393524"/>
            </a:xfrm>
            <a:prstGeom prst="rtTriangl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5" name="Right Triangle 24"/>
            <p:cNvSpPr/>
            <p:nvPr/>
          </p:nvSpPr>
          <p:spPr>
            <a:xfrm flipH="1" flipV="1">
              <a:off x="1635852" y="6016239"/>
              <a:ext cx="3166335" cy="393523"/>
            </a:xfrm>
            <a:prstGeom prst="rtTriangl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7" name="Right Triangle 26"/>
            <p:cNvSpPr/>
            <p:nvPr/>
          </p:nvSpPr>
          <p:spPr>
            <a:xfrm rot="10800000">
              <a:off x="4802186" y="6016238"/>
              <a:ext cx="3414711" cy="393523"/>
            </a:xfrm>
            <a:prstGeom prst="rtTriangl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8" name="Right Triangle 27"/>
            <p:cNvSpPr/>
            <p:nvPr/>
          </p:nvSpPr>
          <p:spPr>
            <a:xfrm rot="10800000" flipH="1" flipV="1">
              <a:off x="4802187" y="6016238"/>
              <a:ext cx="3419475" cy="393523"/>
            </a:xfrm>
            <a:prstGeom prst="rtTriangl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9" name="TextBox 28"/>
            <p:cNvSpPr txBox="1"/>
            <p:nvPr/>
          </p:nvSpPr>
          <p:spPr>
            <a:xfrm>
              <a:off x="4018374" y="6016239"/>
              <a:ext cx="1627369" cy="366424"/>
            </a:xfrm>
            <a:prstGeom prst="rect">
              <a:avLst/>
            </a:prstGeom>
            <a:noFill/>
          </p:spPr>
          <p:txBody>
            <a:bodyPr wrap="none" tIns="90000" bIns="90000" rtlCol="0">
              <a:spAutoFit/>
            </a:bodyPr>
            <a:lstStyle/>
            <a:p>
              <a:pPr algn="ctr"/>
              <a:r>
                <a:rPr lang="en-US" sz="1200" b="1" dirty="0" smtClean="0">
                  <a:solidFill>
                    <a:schemeClr val="bg1"/>
                  </a:solidFill>
                  <a:latin typeface="Arial" pitchFamily="34" charset="0"/>
                  <a:cs typeface="Arial" pitchFamily="34" charset="0"/>
                </a:rPr>
                <a:t>Maintenance &amp; care</a:t>
              </a:r>
            </a:p>
          </p:txBody>
        </p:sp>
        <p:sp>
          <p:nvSpPr>
            <p:cNvPr id="30" name="TextBox 29"/>
            <p:cNvSpPr txBox="1"/>
            <p:nvPr/>
          </p:nvSpPr>
          <p:spPr>
            <a:xfrm>
              <a:off x="1635997" y="6079739"/>
              <a:ext cx="1011815" cy="366424"/>
            </a:xfrm>
            <a:prstGeom prst="rect">
              <a:avLst/>
            </a:prstGeom>
            <a:noFill/>
          </p:spPr>
          <p:txBody>
            <a:bodyPr wrap="none" tIns="90000" bIns="90000" rtlCol="0">
              <a:spAutoFit/>
            </a:bodyPr>
            <a:lstStyle/>
            <a:p>
              <a:r>
                <a:rPr lang="en-US" sz="1200" b="1" dirty="0" smtClean="0">
                  <a:solidFill>
                    <a:schemeClr val="bg1"/>
                  </a:solidFill>
                  <a:latin typeface="Arial" pitchFamily="34" charset="0"/>
                  <a:cs typeface="Arial" pitchFamily="34" charset="0"/>
                </a:rPr>
                <a:t>Emergency</a:t>
              </a:r>
            </a:p>
          </p:txBody>
        </p:sp>
        <p:sp>
          <p:nvSpPr>
            <p:cNvPr id="31" name="TextBox 30"/>
            <p:cNvSpPr txBox="1"/>
            <p:nvPr/>
          </p:nvSpPr>
          <p:spPr>
            <a:xfrm>
              <a:off x="7073679" y="5978139"/>
              <a:ext cx="1149674" cy="366424"/>
            </a:xfrm>
            <a:prstGeom prst="rect">
              <a:avLst/>
            </a:prstGeom>
            <a:noFill/>
          </p:spPr>
          <p:txBody>
            <a:bodyPr wrap="none" tIns="90000" bIns="90000" rtlCol="0">
              <a:spAutoFit/>
            </a:bodyPr>
            <a:lstStyle/>
            <a:p>
              <a:pPr algn="r"/>
              <a:r>
                <a:rPr lang="en-US" sz="1200" b="1" dirty="0" smtClean="0">
                  <a:solidFill>
                    <a:schemeClr val="bg1"/>
                  </a:solidFill>
                  <a:latin typeface="Arial" pitchFamily="34" charset="0"/>
                  <a:cs typeface="Arial" pitchFamily="34" charset="0"/>
                </a:rPr>
                <a:t>Development</a:t>
              </a: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p:cNvGraphicFramePr>
            <a:graphicFrameLocks noChangeAspect="1"/>
          </p:cNvGraphicFramePr>
          <p:nvPr/>
        </p:nvGraphicFramePr>
        <p:xfrm>
          <a:off x="1587" y="1588"/>
          <a:ext cx="1587" cy="1587"/>
        </p:xfrm>
        <a:graphic>
          <a:graphicData uri="http://schemas.openxmlformats.org/presentationml/2006/ole">
            <p:oleObj spid="_x0000_s90114"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Sanitation management is facing different challenges across archetypes</a:t>
            </a:r>
            <a:endParaRPr lang="en-US" dirty="0"/>
          </a:p>
        </p:txBody>
      </p:sp>
      <p:sp>
        <p:nvSpPr>
          <p:cNvPr id="16" name="ColumnHeader"/>
          <p:cNvSpPr>
            <a:spLocks noChangeArrowheads="1"/>
          </p:cNvSpPr>
          <p:nvPr/>
        </p:nvSpPr>
        <p:spPr bwMode="gray">
          <a:xfrm>
            <a:off x="457200" y="1208155"/>
            <a:ext cx="1136931" cy="400110"/>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400" b="1" dirty="0" smtClean="0">
                <a:solidFill>
                  <a:srgbClr val="000000"/>
                </a:solidFill>
                <a:latin typeface="Arial" pitchFamily="34" charset="0"/>
                <a:cs typeface="Arial" pitchFamily="34" charset="0"/>
              </a:rPr>
              <a:t>Archetype</a:t>
            </a:r>
            <a:endParaRPr lang="en-US" sz="1400" b="1" dirty="0">
              <a:solidFill>
                <a:srgbClr val="000000"/>
              </a:solidFill>
              <a:latin typeface="Arial" pitchFamily="34" charset="0"/>
              <a:cs typeface="Arial" pitchFamily="34" charset="0"/>
            </a:endParaRPr>
          </a:p>
        </p:txBody>
      </p:sp>
      <p:sp>
        <p:nvSpPr>
          <p:cNvPr id="18" name="ColumnHeader"/>
          <p:cNvSpPr>
            <a:spLocks noChangeArrowheads="1"/>
          </p:cNvSpPr>
          <p:nvPr/>
        </p:nvSpPr>
        <p:spPr bwMode="gray">
          <a:xfrm>
            <a:off x="1625407" y="1208155"/>
            <a:ext cx="2833498" cy="400110"/>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400" b="1" dirty="0" smtClean="0">
                <a:solidFill>
                  <a:srgbClr val="000000"/>
                </a:solidFill>
                <a:latin typeface="Arial" pitchFamily="34" charset="0"/>
                <a:cs typeface="Arial" pitchFamily="34" charset="0"/>
              </a:rPr>
              <a:t>Major challenges</a:t>
            </a:r>
            <a:endParaRPr lang="en-US" sz="1400" b="1" dirty="0">
              <a:solidFill>
                <a:srgbClr val="000000"/>
              </a:solidFill>
              <a:latin typeface="Arial" pitchFamily="34" charset="0"/>
              <a:cs typeface="Arial" pitchFamily="34" charset="0"/>
            </a:endParaRPr>
          </a:p>
        </p:txBody>
      </p:sp>
      <p:sp>
        <p:nvSpPr>
          <p:cNvPr id="28" name="ColumnHeader"/>
          <p:cNvSpPr>
            <a:spLocks noChangeArrowheads="1"/>
          </p:cNvSpPr>
          <p:nvPr/>
        </p:nvSpPr>
        <p:spPr bwMode="gray">
          <a:xfrm>
            <a:off x="4458905" y="1208155"/>
            <a:ext cx="4665086" cy="400110"/>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400" b="1" dirty="0" smtClean="0">
                <a:solidFill>
                  <a:srgbClr val="000000"/>
                </a:solidFill>
                <a:latin typeface="Arial" pitchFamily="34" charset="0"/>
                <a:cs typeface="Arial" pitchFamily="34" charset="0"/>
              </a:rPr>
              <a:t>Implications for sanitation</a:t>
            </a:r>
            <a:endParaRPr lang="en-US" sz="1400" b="1" dirty="0">
              <a:solidFill>
                <a:srgbClr val="000000"/>
              </a:solidFill>
              <a:latin typeface="Arial" pitchFamily="34" charset="0"/>
              <a:cs typeface="Arial" pitchFamily="34" charset="0"/>
            </a:endParaRPr>
          </a:p>
        </p:txBody>
      </p:sp>
      <p:sp>
        <p:nvSpPr>
          <p:cNvPr id="4" name="BoxHeader"/>
          <p:cNvSpPr>
            <a:spLocks noChangeArrowheads="1"/>
          </p:cNvSpPr>
          <p:nvPr/>
        </p:nvSpPr>
        <p:spPr bwMode="gray">
          <a:xfrm>
            <a:off x="455688" y="1690270"/>
            <a:ext cx="1136855" cy="653319"/>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T</a:t>
            </a:r>
            <a:r>
              <a:rPr lang="en-US" sz="1400" b="1" baseline="-25000" dirty="0" smtClean="0">
                <a:solidFill>
                  <a:srgbClr val="FFFFFF"/>
                </a:solidFill>
                <a:latin typeface="Arial" pitchFamily="34" charset="0"/>
                <a:cs typeface="Arial" pitchFamily="34" charset="0"/>
              </a:rPr>
              <a:t>0</a:t>
            </a:r>
            <a:endParaRPr lang="en-US" sz="1400" b="1" baseline="-25000" dirty="0">
              <a:solidFill>
                <a:srgbClr val="FFFFFF"/>
              </a:solidFill>
              <a:latin typeface="Arial" pitchFamily="34" charset="0"/>
              <a:cs typeface="Arial" pitchFamily="34" charset="0"/>
            </a:endParaRPr>
          </a:p>
        </p:txBody>
      </p:sp>
      <p:sp>
        <p:nvSpPr>
          <p:cNvPr id="5" name="BoxContent"/>
          <p:cNvSpPr>
            <a:spLocks noChangeArrowheads="1"/>
          </p:cNvSpPr>
          <p:nvPr/>
        </p:nvSpPr>
        <p:spPr bwMode="gray">
          <a:xfrm>
            <a:off x="1625407" y="1690270"/>
            <a:ext cx="2833498" cy="653319"/>
          </a:xfrm>
          <a:prstGeom prst="rect">
            <a:avLst/>
          </a:prstGeom>
          <a:noFill/>
          <a:ln w="9525" algn="ctr">
            <a:noFill/>
            <a:miter lim="800000"/>
            <a:headEnd/>
            <a:tailEnd/>
          </a:ln>
        </p:spPr>
        <p:txBody>
          <a:bodyPr lIns="0" tIns="0" rIns="0" bIns="0" anchor="ct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High uncertainty regarding population inflow</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High uncertainty about funding level &amp; timing</a:t>
            </a:r>
            <a:endParaRPr lang="en-US" sz="1000" dirty="0">
              <a:solidFill>
                <a:srgbClr val="000000"/>
              </a:solidFill>
              <a:latin typeface="Arial"/>
              <a:cs typeface="Arial" pitchFamily="34" charset="0"/>
            </a:endParaRPr>
          </a:p>
        </p:txBody>
      </p:sp>
      <p:sp>
        <p:nvSpPr>
          <p:cNvPr id="6" name="BoxHeader"/>
          <p:cNvSpPr>
            <a:spLocks noChangeArrowheads="1"/>
          </p:cNvSpPr>
          <p:nvPr/>
        </p:nvSpPr>
        <p:spPr bwMode="gray">
          <a:xfrm>
            <a:off x="455688" y="2416718"/>
            <a:ext cx="1136855" cy="1088482"/>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Growth</a:t>
            </a:r>
            <a:endParaRPr lang="en-US" sz="1400" b="1" dirty="0">
              <a:solidFill>
                <a:srgbClr val="FFFFFF"/>
              </a:solidFill>
              <a:latin typeface="Arial" pitchFamily="34" charset="0"/>
              <a:cs typeface="Arial" pitchFamily="34" charset="0"/>
            </a:endParaRPr>
          </a:p>
        </p:txBody>
      </p:sp>
      <p:sp>
        <p:nvSpPr>
          <p:cNvPr id="7" name="BoxContent"/>
          <p:cNvSpPr>
            <a:spLocks noChangeArrowheads="1"/>
          </p:cNvSpPr>
          <p:nvPr/>
        </p:nvSpPr>
        <p:spPr bwMode="gray">
          <a:xfrm>
            <a:off x="1624203" y="2416718"/>
            <a:ext cx="2833498" cy="1088482"/>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High population growth rates result in scarcity of infrastructure / major overuse</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Increased funding inflow but not always tied to capacity to implement with same speed  </a:t>
            </a:r>
            <a:endParaRPr lang="en-US" sz="1000" dirty="0">
              <a:solidFill>
                <a:srgbClr val="000000"/>
              </a:solidFill>
              <a:latin typeface="Arial" pitchFamily="34" charset="0"/>
              <a:cs typeface="Arial" pitchFamily="34" charset="0"/>
            </a:endParaRPr>
          </a:p>
        </p:txBody>
      </p:sp>
      <p:sp>
        <p:nvSpPr>
          <p:cNvPr id="8" name="BoxHeader"/>
          <p:cNvSpPr>
            <a:spLocks noChangeArrowheads="1"/>
          </p:cNvSpPr>
          <p:nvPr/>
        </p:nvSpPr>
        <p:spPr bwMode="gray">
          <a:xfrm>
            <a:off x="457276" y="3620156"/>
            <a:ext cx="1136855" cy="836005"/>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Steady state</a:t>
            </a:r>
            <a:endParaRPr lang="en-US" sz="1400" b="1" dirty="0">
              <a:solidFill>
                <a:srgbClr val="FFFFFF"/>
              </a:solidFill>
              <a:latin typeface="Arial" pitchFamily="34" charset="0"/>
              <a:cs typeface="Arial" pitchFamily="34" charset="0"/>
            </a:endParaRPr>
          </a:p>
        </p:txBody>
      </p:sp>
      <p:sp>
        <p:nvSpPr>
          <p:cNvPr id="9" name="BoxContent"/>
          <p:cNvSpPr>
            <a:spLocks noChangeArrowheads="1"/>
          </p:cNvSpPr>
          <p:nvPr/>
        </p:nvSpPr>
        <p:spPr bwMode="gray">
          <a:xfrm>
            <a:off x="1625407" y="3620156"/>
            <a:ext cx="2833498" cy="836005"/>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Infrastructure still catching up with population</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Funding / resources begins to reduce</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Space might become a challenge in camps</a:t>
            </a:r>
            <a:endParaRPr lang="en-US" sz="1000" dirty="0">
              <a:solidFill>
                <a:srgbClr val="000000"/>
              </a:solidFill>
              <a:latin typeface="Arial" pitchFamily="34" charset="0"/>
              <a:cs typeface="Arial" pitchFamily="34" charset="0"/>
            </a:endParaRPr>
          </a:p>
        </p:txBody>
      </p:sp>
      <p:sp>
        <p:nvSpPr>
          <p:cNvPr id="10" name="BoxHeader"/>
          <p:cNvSpPr>
            <a:spLocks noChangeArrowheads="1"/>
          </p:cNvSpPr>
          <p:nvPr/>
        </p:nvSpPr>
        <p:spPr bwMode="gray">
          <a:xfrm>
            <a:off x="454100" y="5298084"/>
            <a:ext cx="1136855" cy="552893"/>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Ramp-down</a:t>
            </a:r>
            <a:endParaRPr lang="en-US" sz="1400" b="1" dirty="0">
              <a:solidFill>
                <a:srgbClr val="FFFFFF"/>
              </a:solidFill>
              <a:latin typeface="Arial" pitchFamily="34" charset="0"/>
              <a:cs typeface="Arial" pitchFamily="34" charset="0"/>
            </a:endParaRPr>
          </a:p>
        </p:txBody>
      </p:sp>
      <p:sp>
        <p:nvSpPr>
          <p:cNvPr id="11" name="BoxContent"/>
          <p:cNvSpPr>
            <a:spLocks noChangeArrowheads="1"/>
          </p:cNvSpPr>
          <p:nvPr/>
        </p:nvSpPr>
        <p:spPr bwMode="gray">
          <a:xfrm>
            <a:off x="1624203" y="5298084"/>
            <a:ext cx="2833498" cy="552892"/>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Refugees resettle or return to home country</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Uncertainty about use of existing technology</a:t>
            </a:r>
            <a:endParaRPr lang="en-US" sz="1000" dirty="0">
              <a:solidFill>
                <a:srgbClr val="000000"/>
              </a:solidFill>
              <a:latin typeface="Arial" pitchFamily="34" charset="0"/>
              <a:cs typeface="Arial" pitchFamily="34" charset="0"/>
            </a:endParaRPr>
          </a:p>
        </p:txBody>
      </p:sp>
      <p:sp>
        <p:nvSpPr>
          <p:cNvPr id="12" name="BoxHeader"/>
          <p:cNvSpPr>
            <a:spLocks noChangeArrowheads="1"/>
          </p:cNvSpPr>
          <p:nvPr/>
        </p:nvSpPr>
        <p:spPr bwMode="gray">
          <a:xfrm>
            <a:off x="457276" y="4546236"/>
            <a:ext cx="1136855" cy="653319"/>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Permanent settlement</a:t>
            </a:r>
            <a:endParaRPr lang="en-US" sz="1400" b="1" dirty="0">
              <a:solidFill>
                <a:srgbClr val="FFFFFF"/>
              </a:solidFill>
              <a:latin typeface="Arial" pitchFamily="34" charset="0"/>
              <a:cs typeface="Arial" pitchFamily="34" charset="0"/>
            </a:endParaRPr>
          </a:p>
        </p:txBody>
      </p:sp>
      <p:sp>
        <p:nvSpPr>
          <p:cNvPr id="13" name="BoxContent"/>
          <p:cNvSpPr>
            <a:spLocks noChangeArrowheads="1"/>
          </p:cNvSpPr>
          <p:nvPr/>
        </p:nvSpPr>
        <p:spPr bwMode="gray">
          <a:xfrm>
            <a:off x="1625407" y="4546236"/>
            <a:ext cx="2833498" cy="653319"/>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Unclear relationship with host community</a:t>
            </a:r>
            <a:r>
              <a:rPr lang="en-US" sz="1000" dirty="0">
                <a:solidFill>
                  <a:srgbClr val="000000"/>
                </a:solidFill>
                <a:latin typeface="Arial" pitchFamily="34" charset="0"/>
                <a:cs typeface="Arial" pitchFamily="34" charset="0"/>
              </a:rPr>
              <a:t> </a:t>
            </a:r>
            <a:r>
              <a:rPr lang="en-US" sz="1000" dirty="0" smtClean="0">
                <a:solidFill>
                  <a:srgbClr val="000000"/>
                </a:solidFill>
                <a:latin typeface="Arial" pitchFamily="34" charset="0"/>
                <a:cs typeface="Arial" pitchFamily="34" charset="0"/>
              </a:rPr>
              <a:t>and property rights; minimal refugee incomes</a:t>
            </a:r>
          </a:p>
        </p:txBody>
      </p:sp>
      <p:sp>
        <p:nvSpPr>
          <p:cNvPr id="14" name="BoxHeader"/>
          <p:cNvSpPr>
            <a:spLocks noChangeArrowheads="1"/>
          </p:cNvSpPr>
          <p:nvPr/>
        </p:nvSpPr>
        <p:spPr bwMode="gray">
          <a:xfrm>
            <a:off x="450925" y="5976081"/>
            <a:ext cx="1136855" cy="552892"/>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Non-managed</a:t>
            </a:r>
            <a:endParaRPr lang="en-US" sz="1400" b="1" dirty="0">
              <a:solidFill>
                <a:srgbClr val="FFFFFF"/>
              </a:solidFill>
              <a:latin typeface="Arial" pitchFamily="34" charset="0"/>
              <a:cs typeface="Arial" pitchFamily="34" charset="0"/>
            </a:endParaRPr>
          </a:p>
        </p:txBody>
      </p:sp>
      <p:sp>
        <p:nvSpPr>
          <p:cNvPr id="15" name="BoxContent"/>
          <p:cNvSpPr>
            <a:spLocks noChangeArrowheads="1"/>
          </p:cNvSpPr>
          <p:nvPr/>
        </p:nvSpPr>
        <p:spPr bwMode="gray">
          <a:xfrm>
            <a:off x="1619056" y="5976081"/>
            <a:ext cx="2833498" cy="552892"/>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Little influence of UNHCR</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Not much control over services provided</a:t>
            </a:r>
            <a:endParaRPr lang="en-US" sz="1000" dirty="0">
              <a:solidFill>
                <a:srgbClr val="000000"/>
              </a:solidFill>
              <a:latin typeface="Arial" pitchFamily="34" charset="0"/>
              <a:cs typeface="Arial" pitchFamily="34" charset="0"/>
            </a:endParaRPr>
          </a:p>
        </p:txBody>
      </p:sp>
      <p:sp>
        <p:nvSpPr>
          <p:cNvPr id="22" name="BoxContent"/>
          <p:cNvSpPr>
            <a:spLocks noChangeArrowheads="1"/>
          </p:cNvSpPr>
          <p:nvPr/>
        </p:nvSpPr>
        <p:spPr bwMode="gray">
          <a:xfrm>
            <a:off x="4458905" y="1690270"/>
            <a:ext cx="4665085" cy="653319"/>
          </a:xfrm>
          <a:prstGeom prst="rect">
            <a:avLst/>
          </a:prstGeom>
          <a:noFill/>
          <a:ln w="9525" algn="ctr">
            <a:noFill/>
            <a:miter lim="800000"/>
            <a:headEnd/>
            <a:tailEnd/>
          </a:ln>
        </p:spPr>
        <p:txBody>
          <a:bodyPr lIns="0" tIns="0" rIns="0" bIns="0" anchor="ct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Identify availability of land and infrastructure options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If possible, tie construction of latrines to shelter, fundraise for and build as a package (1 house, 1 latrine)</a:t>
            </a:r>
          </a:p>
        </p:txBody>
      </p:sp>
      <p:sp>
        <p:nvSpPr>
          <p:cNvPr id="23" name="BoxContent"/>
          <p:cNvSpPr>
            <a:spLocks noChangeArrowheads="1"/>
          </p:cNvSpPr>
          <p:nvPr/>
        </p:nvSpPr>
        <p:spPr bwMode="gray">
          <a:xfrm>
            <a:off x="4458905" y="2416718"/>
            <a:ext cx="4665085" cy="1088482"/>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If needed, implement easy and quick-to-set up sanitation solutions to avoid disease outbreaks as refugees arrive at the camp</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Simultaneously, use relatively high resource availability (compared to later stages) to invest in sustainable technologies </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Establish behavioral sanitation norms on arrival (at the reception centers)  </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If  there are already stabilized refugees, engage as hygiene promoters</a:t>
            </a:r>
          </a:p>
        </p:txBody>
      </p:sp>
      <p:sp>
        <p:nvSpPr>
          <p:cNvPr id="24" name="BoxContent"/>
          <p:cNvSpPr>
            <a:spLocks noChangeArrowheads="1"/>
          </p:cNvSpPr>
          <p:nvPr/>
        </p:nvSpPr>
        <p:spPr bwMode="gray">
          <a:xfrm>
            <a:off x="4458905" y="3620156"/>
            <a:ext cx="4665085" cy="836005"/>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Leverage the more stabilized population for sanitation management and community mobilization at large</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On institutional level, develop  management models for waste-to-value solutions (e.g. biogas) to ensure service &amp; maintenance of communal latrines </a:t>
            </a:r>
            <a:endParaRPr lang="en-US" sz="1000" dirty="0">
              <a:solidFill>
                <a:srgbClr val="000000"/>
              </a:solidFill>
              <a:latin typeface="Arial" pitchFamily="34" charset="0"/>
              <a:cs typeface="Arial" pitchFamily="34" charset="0"/>
            </a:endParaRPr>
          </a:p>
        </p:txBody>
      </p:sp>
      <p:sp>
        <p:nvSpPr>
          <p:cNvPr id="25" name="BoxContent"/>
          <p:cNvSpPr>
            <a:spLocks noChangeArrowheads="1"/>
          </p:cNvSpPr>
          <p:nvPr/>
        </p:nvSpPr>
        <p:spPr bwMode="gray">
          <a:xfrm>
            <a:off x="4458905" y="5298084"/>
            <a:ext cx="4665085" cy="552892"/>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Limited need for new toilet installations by partners; refugees responsible</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Major concern is how to leave the environment clean and how to hand over facilities to the host community so that they will be used and maintained</a:t>
            </a:r>
            <a:endParaRPr lang="en-US" sz="1000" dirty="0">
              <a:solidFill>
                <a:srgbClr val="000000"/>
              </a:solidFill>
              <a:latin typeface="Arial" pitchFamily="34" charset="0"/>
              <a:cs typeface="Arial" pitchFamily="34" charset="0"/>
            </a:endParaRPr>
          </a:p>
        </p:txBody>
      </p:sp>
      <p:sp>
        <p:nvSpPr>
          <p:cNvPr id="26" name="BoxContent"/>
          <p:cNvSpPr>
            <a:spLocks noChangeArrowheads="1"/>
          </p:cNvSpPr>
          <p:nvPr/>
        </p:nvSpPr>
        <p:spPr bwMode="gray">
          <a:xfrm>
            <a:off x="4458905" y="4546236"/>
            <a:ext cx="4752195" cy="653319"/>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Typical development question on how to improve sanitation, higher potential to household-level investments or service payment for sanitation in select spots</a:t>
            </a:r>
          </a:p>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Offer camp services to host community (e.g., access to schools with latrines)</a:t>
            </a:r>
            <a:endParaRPr lang="en-US" sz="1000" dirty="0">
              <a:solidFill>
                <a:srgbClr val="000000"/>
              </a:solidFill>
              <a:latin typeface="Arial" pitchFamily="34" charset="0"/>
              <a:cs typeface="Arial" pitchFamily="34" charset="0"/>
            </a:endParaRPr>
          </a:p>
        </p:txBody>
      </p:sp>
      <p:sp>
        <p:nvSpPr>
          <p:cNvPr id="27" name="BoxContent"/>
          <p:cNvSpPr>
            <a:spLocks noChangeArrowheads="1"/>
          </p:cNvSpPr>
          <p:nvPr/>
        </p:nvSpPr>
        <p:spPr bwMode="gray">
          <a:xfrm>
            <a:off x="4458905" y="5976081"/>
            <a:ext cx="4665085" cy="552892"/>
          </a:xfrm>
          <a:prstGeom prst="rect">
            <a:avLst/>
          </a:prstGeom>
          <a:noFill/>
          <a:ln w="9525" algn="ctr">
            <a:noFill/>
            <a:miter lim="800000"/>
            <a:headEnd/>
            <a:tailEnd/>
          </a:ln>
        </p:spPr>
        <p:txBody>
          <a:bodyPr lIns="0" tIns="0" rIns="0" bIns="0" anchor="ctr"/>
          <a:lstStyle/>
          <a:p>
            <a:pPr marL="285750" lvl="1" indent="-171450" fontAlgn="base">
              <a:spcBef>
                <a:spcPct val="0"/>
              </a:spcBef>
              <a:spcAft>
                <a:spcPct val="0"/>
              </a:spcAft>
              <a:buClr>
                <a:srgbClr val="177B57"/>
              </a:buClr>
              <a:buFontTx/>
              <a:buChar char="•"/>
            </a:pPr>
            <a:r>
              <a:rPr lang="en-US" sz="1000" dirty="0" smtClean="0">
                <a:solidFill>
                  <a:srgbClr val="000000"/>
                </a:solidFill>
                <a:latin typeface="Arial" pitchFamily="34" charset="0"/>
                <a:cs typeface="Arial" pitchFamily="34" charset="0"/>
              </a:rPr>
              <a:t>Not recommended for waste-to-value investments but potentially interesting for turn-key solutions</a:t>
            </a:r>
            <a:endParaRPr lang="en-US" sz="1000" dirty="0">
              <a:solidFill>
                <a:srgbClr val="000000"/>
              </a:solidFill>
              <a:latin typeface="Arial" pitchFamily="34" charset="0"/>
              <a:cs typeface="Arial" pitchFamily="34" charset="0"/>
            </a:endParaRPr>
          </a:p>
        </p:txBody>
      </p:sp>
      <p:cxnSp>
        <p:nvCxnSpPr>
          <p:cNvPr id="39" name="Straight Connector 38"/>
          <p:cNvCxnSpPr/>
          <p:nvPr/>
        </p:nvCxnSpPr>
        <p:spPr>
          <a:xfrm>
            <a:off x="475887" y="2406418"/>
            <a:ext cx="8735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5887" y="3559083"/>
            <a:ext cx="8735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5887" y="4497863"/>
            <a:ext cx="8735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5887" y="5255157"/>
            <a:ext cx="8735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5887" y="5920480"/>
            <a:ext cx="8735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94562" y="1648725"/>
            <a:ext cx="182880" cy="180149"/>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4864" tIns="54000" rIns="54864" bIns="54000" rtlCol="0" anchor="ctr" anchorCtr="0"/>
          <a:lstStyle/>
          <a:p>
            <a:pPr algn="ctr"/>
            <a:r>
              <a:rPr lang="en-US" sz="840" b="1" dirty="0" smtClean="0">
                <a:solidFill>
                  <a:schemeClr val="bg1"/>
                </a:solidFill>
                <a:latin typeface="Arial" pitchFamily="34" charset="0"/>
                <a:cs typeface="Arial" pitchFamily="34" charset="0"/>
              </a:rPr>
              <a:t>1</a:t>
            </a:r>
          </a:p>
        </p:txBody>
      </p:sp>
      <p:sp>
        <p:nvSpPr>
          <p:cNvPr id="41" name="Oval 40"/>
          <p:cNvSpPr/>
          <p:nvPr/>
        </p:nvSpPr>
        <p:spPr>
          <a:xfrm>
            <a:off x="394562" y="2416717"/>
            <a:ext cx="182880" cy="180149"/>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4864" tIns="54000" rIns="54864" bIns="54000" rtlCol="0" anchor="ctr" anchorCtr="0"/>
          <a:lstStyle/>
          <a:p>
            <a:pPr algn="ctr"/>
            <a:r>
              <a:rPr lang="en-US" sz="840" b="1" dirty="0" smtClean="0">
                <a:solidFill>
                  <a:schemeClr val="bg1"/>
                </a:solidFill>
                <a:latin typeface="Arial" pitchFamily="34" charset="0"/>
                <a:cs typeface="Arial" pitchFamily="34" charset="0"/>
              </a:rPr>
              <a:t>2</a:t>
            </a:r>
          </a:p>
        </p:txBody>
      </p:sp>
      <p:sp>
        <p:nvSpPr>
          <p:cNvPr id="42" name="Oval 41"/>
          <p:cNvSpPr/>
          <p:nvPr/>
        </p:nvSpPr>
        <p:spPr>
          <a:xfrm>
            <a:off x="394562" y="3517382"/>
            <a:ext cx="182880" cy="180149"/>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4864" tIns="54000" rIns="54864" bIns="54000" rtlCol="0" anchor="ctr" anchorCtr="0"/>
          <a:lstStyle/>
          <a:p>
            <a:pPr algn="ctr"/>
            <a:r>
              <a:rPr lang="en-US" sz="840" b="1" dirty="0" smtClean="0">
                <a:solidFill>
                  <a:schemeClr val="bg1"/>
                </a:solidFill>
                <a:latin typeface="Arial" pitchFamily="34" charset="0"/>
                <a:cs typeface="Arial" pitchFamily="34" charset="0"/>
              </a:rPr>
              <a:t>3</a:t>
            </a:r>
          </a:p>
        </p:txBody>
      </p:sp>
      <p:sp>
        <p:nvSpPr>
          <p:cNvPr id="43" name="Oval 42"/>
          <p:cNvSpPr/>
          <p:nvPr/>
        </p:nvSpPr>
        <p:spPr>
          <a:xfrm>
            <a:off x="394562" y="4456162"/>
            <a:ext cx="182880" cy="180149"/>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4864" tIns="54000" rIns="54864" bIns="54000" rtlCol="0" anchor="ctr" anchorCtr="0"/>
          <a:lstStyle/>
          <a:p>
            <a:pPr algn="ctr"/>
            <a:r>
              <a:rPr lang="en-US" sz="840" b="1" dirty="0" smtClean="0">
                <a:solidFill>
                  <a:schemeClr val="bg1"/>
                </a:solidFill>
                <a:latin typeface="Arial" pitchFamily="34" charset="0"/>
                <a:cs typeface="Arial" pitchFamily="34" charset="0"/>
              </a:rPr>
              <a:t>4</a:t>
            </a:r>
          </a:p>
        </p:txBody>
      </p:sp>
      <p:sp>
        <p:nvSpPr>
          <p:cNvPr id="44" name="Oval 43"/>
          <p:cNvSpPr/>
          <p:nvPr/>
        </p:nvSpPr>
        <p:spPr>
          <a:xfrm>
            <a:off x="394562" y="5298084"/>
            <a:ext cx="182880" cy="180149"/>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4864" tIns="54000" rIns="54864" bIns="54000" rtlCol="0" anchor="ctr" anchorCtr="0"/>
          <a:lstStyle/>
          <a:p>
            <a:pPr algn="ctr"/>
            <a:r>
              <a:rPr lang="en-US" sz="840" b="1" dirty="0" smtClean="0">
                <a:solidFill>
                  <a:schemeClr val="bg1"/>
                </a:solidFill>
                <a:latin typeface="Arial" pitchFamily="34" charset="0"/>
                <a:cs typeface="Arial" pitchFamily="34" charset="0"/>
              </a:rPr>
              <a:t>5</a:t>
            </a:r>
          </a:p>
        </p:txBody>
      </p:sp>
      <p:sp>
        <p:nvSpPr>
          <p:cNvPr id="45" name="Oval 44"/>
          <p:cNvSpPr/>
          <p:nvPr/>
        </p:nvSpPr>
        <p:spPr>
          <a:xfrm>
            <a:off x="394562" y="5886007"/>
            <a:ext cx="182880" cy="180149"/>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4864" tIns="54000" rIns="54864" bIns="54000" rtlCol="0" anchor="ctr" anchorCtr="0"/>
          <a:lstStyle/>
          <a:p>
            <a:pPr algn="ctr"/>
            <a:r>
              <a:rPr lang="en-US" sz="840" b="1" dirty="0" smtClean="0">
                <a:solidFill>
                  <a:schemeClr val="bg1"/>
                </a:solidFill>
                <a:latin typeface="Arial" pitchFamily="34" charset="0"/>
                <a:cs typeface="Arial" pitchFamily="34" charset="0"/>
              </a:rPr>
              <a:t>6</a:t>
            </a:r>
          </a:p>
        </p:txBody>
      </p:sp>
      <p:sp>
        <p:nvSpPr>
          <p:cNvPr id="49" name="Oval 48"/>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nvGraphicFramePr>
        <p:xfrm>
          <a:off x="1587" y="1588"/>
          <a:ext cx="1587" cy="1587"/>
        </p:xfrm>
        <a:graphic>
          <a:graphicData uri="http://schemas.openxmlformats.org/presentationml/2006/ole">
            <p:oleObj spid="_x0000_s91138"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Environment, remoteness and density within camp help to segment sub-types to narrow down sanitation solutions</a:t>
            </a:r>
            <a:endParaRPr lang="en-US" dirty="0"/>
          </a:p>
        </p:txBody>
      </p:sp>
      <p:sp>
        <p:nvSpPr>
          <p:cNvPr id="5" name="BoxContent"/>
          <p:cNvSpPr>
            <a:spLocks noChangeArrowheads="1"/>
          </p:cNvSpPr>
          <p:nvPr/>
        </p:nvSpPr>
        <p:spPr bwMode="gray">
          <a:xfrm>
            <a:off x="264100" y="3302000"/>
            <a:ext cx="1111620" cy="990600"/>
          </a:xfrm>
          <a:prstGeom prst="rect">
            <a:avLst/>
          </a:prstGeom>
          <a:solidFill>
            <a:schemeClr val="accent1"/>
          </a:solidFill>
          <a:ln w="9525" algn="ctr">
            <a:solidFill>
              <a:schemeClr val="accent1"/>
            </a:solidFill>
            <a:miter lim="800000"/>
            <a:headEnd/>
            <a:tailEnd/>
          </a:ln>
        </p:spPr>
        <p:txBody>
          <a:bodyPr tIns="91440" bIns="91440" anchor="ctr"/>
          <a:lstStyle/>
          <a:p>
            <a:pPr algn="ctr" fontAlgn="base">
              <a:spcBef>
                <a:spcPct val="0"/>
              </a:spcBef>
              <a:spcAft>
                <a:spcPct val="0"/>
              </a:spcAft>
              <a:buClr>
                <a:srgbClr val="177B57"/>
              </a:buClr>
            </a:pPr>
            <a:r>
              <a:rPr lang="en-US" sz="1600" b="1" dirty="0" smtClean="0">
                <a:solidFill>
                  <a:srgbClr val="000000"/>
                </a:solidFill>
                <a:latin typeface="Arial" pitchFamily="34" charset="0"/>
                <a:cs typeface="Arial" pitchFamily="34" charset="0"/>
              </a:rPr>
              <a:t>External factors</a:t>
            </a:r>
            <a:endParaRPr lang="en-US" sz="1600" b="1" dirty="0">
              <a:solidFill>
                <a:srgbClr val="000000"/>
              </a:solidFill>
              <a:latin typeface="Arial" pitchFamily="34" charset="0"/>
              <a:cs typeface="Arial" pitchFamily="34" charset="0"/>
            </a:endParaRPr>
          </a:p>
        </p:txBody>
      </p:sp>
      <p:sp>
        <p:nvSpPr>
          <p:cNvPr id="7" name="BoxContent"/>
          <p:cNvSpPr>
            <a:spLocks noChangeArrowheads="1"/>
          </p:cNvSpPr>
          <p:nvPr/>
        </p:nvSpPr>
        <p:spPr bwMode="gray">
          <a:xfrm>
            <a:off x="2133600" y="1917700"/>
            <a:ext cx="1449859" cy="990600"/>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Environment</a:t>
            </a:r>
            <a:endParaRPr lang="en-US" sz="1400" b="1" dirty="0">
              <a:solidFill>
                <a:srgbClr val="000000"/>
              </a:solidFill>
              <a:latin typeface="Arial" pitchFamily="34" charset="0"/>
              <a:cs typeface="Arial" pitchFamily="34" charset="0"/>
            </a:endParaRPr>
          </a:p>
        </p:txBody>
      </p:sp>
      <p:sp>
        <p:nvSpPr>
          <p:cNvPr id="9" name="BoxContent"/>
          <p:cNvSpPr>
            <a:spLocks noChangeArrowheads="1"/>
          </p:cNvSpPr>
          <p:nvPr/>
        </p:nvSpPr>
        <p:spPr bwMode="gray">
          <a:xfrm>
            <a:off x="2133600" y="3905250"/>
            <a:ext cx="1449859" cy="99060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Remoteness</a:t>
            </a:r>
            <a:endParaRPr lang="en-US" sz="1400" b="1" dirty="0">
              <a:solidFill>
                <a:srgbClr val="000000"/>
              </a:solidFill>
              <a:latin typeface="Arial" pitchFamily="34" charset="0"/>
              <a:cs typeface="Arial" pitchFamily="34" charset="0"/>
            </a:endParaRPr>
          </a:p>
        </p:txBody>
      </p:sp>
      <p:cxnSp>
        <p:nvCxnSpPr>
          <p:cNvPr id="10" name="AutoShape 8"/>
          <p:cNvCxnSpPr>
            <a:cxnSpLocks noChangeShapeType="1"/>
            <a:stCxn id="5" idx="3"/>
            <a:endCxn id="7" idx="1"/>
          </p:cNvCxnSpPr>
          <p:nvPr/>
        </p:nvCxnSpPr>
        <p:spPr bwMode="gray">
          <a:xfrm flipV="1">
            <a:off x="1375720" y="2413000"/>
            <a:ext cx="757880" cy="1384300"/>
          </a:xfrm>
          <a:prstGeom prst="bentConnector3">
            <a:avLst>
              <a:gd name="adj1" fmla="val 50000"/>
            </a:avLst>
          </a:prstGeom>
          <a:noFill/>
          <a:ln w="3175">
            <a:solidFill>
              <a:schemeClr val="bg2"/>
            </a:solidFill>
            <a:miter lim="800000"/>
            <a:headEnd/>
            <a:tailEnd/>
          </a:ln>
        </p:spPr>
      </p:cxnSp>
      <p:cxnSp>
        <p:nvCxnSpPr>
          <p:cNvPr id="11" name="AutoShape 9"/>
          <p:cNvCxnSpPr>
            <a:cxnSpLocks noChangeShapeType="1"/>
            <a:stCxn id="5" idx="3"/>
            <a:endCxn id="9" idx="1"/>
          </p:cNvCxnSpPr>
          <p:nvPr/>
        </p:nvCxnSpPr>
        <p:spPr bwMode="gray">
          <a:xfrm>
            <a:off x="1375720" y="3797300"/>
            <a:ext cx="757880" cy="603250"/>
          </a:xfrm>
          <a:prstGeom prst="bentConnector3">
            <a:avLst>
              <a:gd name="adj1" fmla="val 50000"/>
            </a:avLst>
          </a:prstGeom>
          <a:noFill/>
          <a:ln w="3175">
            <a:solidFill>
              <a:schemeClr val="bg2"/>
            </a:solidFill>
            <a:miter lim="800000"/>
            <a:headEnd/>
            <a:tailEnd/>
          </a:ln>
        </p:spPr>
      </p:cxnSp>
      <p:sp>
        <p:nvSpPr>
          <p:cNvPr id="14" name="BoxContent"/>
          <p:cNvSpPr>
            <a:spLocks noChangeArrowheads="1"/>
          </p:cNvSpPr>
          <p:nvPr/>
        </p:nvSpPr>
        <p:spPr bwMode="gray">
          <a:xfrm>
            <a:off x="2133600" y="5290794"/>
            <a:ext cx="1449859" cy="990600"/>
          </a:xfrm>
          <a:prstGeom prst="rect">
            <a:avLst/>
          </a:prstGeom>
          <a:solidFill>
            <a:srgbClr val="908052"/>
          </a:solidFill>
          <a:ln w="9525" algn="ctr">
            <a:solidFill>
              <a:srgbClr val="908052"/>
            </a:solidFill>
            <a:miter lim="800000"/>
            <a:headEnd/>
            <a:tailEnd/>
          </a:ln>
        </p:spPr>
        <p:txBody>
          <a:bodyPr tIns="91440" bIns="91440" anchor="ctr"/>
          <a:lstStyle/>
          <a:p>
            <a:pPr algn="ct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Density within camp</a:t>
            </a:r>
            <a:r>
              <a:rPr lang="en-US" sz="1400" b="1" baseline="30000" dirty="0" smtClean="0">
                <a:solidFill>
                  <a:srgbClr val="000000"/>
                </a:solidFill>
                <a:latin typeface="Arial" pitchFamily="34" charset="0"/>
                <a:cs typeface="Arial" pitchFamily="34" charset="0"/>
              </a:rPr>
              <a:t>1</a:t>
            </a:r>
            <a:r>
              <a:rPr lang="en-US" sz="1400" b="1" dirty="0" smtClean="0">
                <a:solidFill>
                  <a:srgbClr val="000000"/>
                </a:solidFill>
                <a:latin typeface="Arial" pitchFamily="34" charset="0"/>
                <a:cs typeface="Arial" pitchFamily="34" charset="0"/>
              </a:rPr>
              <a:t> </a:t>
            </a:r>
            <a:endParaRPr lang="en-US" sz="1400" b="1" dirty="0">
              <a:solidFill>
                <a:srgbClr val="000000"/>
              </a:solidFill>
              <a:latin typeface="Arial" pitchFamily="34" charset="0"/>
              <a:cs typeface="Arial" pitchFamily="34" charset="0"/>
            </a:endParaRPr>
          </a:p>
        </p:txBody>
      </p:sp>
      <p:cxnSp>
        <p:nvCxnSpPr>
          <p:cNvPr id="17" name="AutoShape 8"/>
          <p:cNvCxnSpPr>
            <a:cxnSpLocks noChangeShapeType="1"/>
            <a:stCxn id="5" idx="3"/>
            <a:endCxn id="14" idx="1"/>
          </p:cNvCxnSpPr>
          <p:nvPr/>
        </p:nvCxnSpPr>
        <p:spPr bwMode="gray">
          <a:xfrm>
            <a:off x="1375720" y="3797300"/>
            <a:ext cx="757880" cy="1988794"/>
          </a:xfrm>
          <a:prstGeom prst="bentConnector3">
            <a:avLst>
              <a:gd name="adj1" fmla="val 50000"/>
            </a:avLst>
          </a:prstGeom>
          <a:noFill/>
          <a:ln w="3175">
            <a:solidFill>
              <a:schemeClr val="bg2"/>
            </a:solidFill>
            <a:miter lim="800000"/>
            <a:headEnd/>
            <a:tailEnd/>
          </a:ln>
        </p:spPr>
      </p:cxnSp>
      <p:sp>
        <p:nvSpPr>
          <p:cNvPr id="22" name="BoxContent"/>
          <p:cNvSpPr>
            <a:spLocks noChangeArrowheads="1"/>
          </p:cNvSpPr>
          <p:nvPr/>
        </p:nvSpPr>
        <p:spPr bwMode="gray">
          <a:xfrm>
            <a:off x="4230318" y="1181100"/>
            <a:ext cx="1256080" cy="49530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Vegetation</a:t>
            </a:r>
            <a:endParaRPr lang="en-US" sz="1200" dirty="0">
              <a:solidFill>
                <a:srgbClr val="000000"/>
              </a:solidFill>
              <a:latin typeface="Arial" pitchFamily="34" charset="0"/>
              <a:cs typeface="Arial" pitchFamily="34" charset="0"/>
            </a:endParaRPr>
          </a:p>
        </p:txBody>
      </p:sp>
      <p:cxnSp>
        <p:nvCxnSpPr>
          <p:cNvPr id="23" name="AutoShape 8"/>
          <p:cNvCxnSpPr>
            <a:cxnSpLocks noChangeShapeType="1"/>
            <a:stCxn id="7" idx="3"/>
            <a:endCxn id="22" idx="1"/>
          </p:cNvCxnSpPr>
          <p:nvPr/>
        </p:nvCxnSpPr>
        <p:spPr bwMode="gray">
          <a:xfrm flipV="1">
            <a:off x="3583459" y="1428750"/>
            <a:ext cx="646859" cy="984250"/>
          </a:xfrm>
          <a:prstGeom prst="bentConnector3">
            <a:avLst>
              <a:gd name="adj1" fmla="val 50000"/>
            </a:avLst>
          </a:prstGeom>
          <a:noFill/>
          <a:ln w="3175">
            <a:solidFill>
              <a:schemeClr val="bg2"/>
            </a:solidFill>
            <a:miter lim="800000"/>
            <a:headEnd/>
            <a:tailEnd/>
          </a:ln>
        </p:spPr>
      </p:cxnSp>
      <p:sp>
        <p:nvSpPr>
          <p:cNvPr id="26" name="BoxContent"/>
          <p:cNvSpPr>
            <a:spLocks noChangeArrowheads="1"/>
          </p:cNvSpPr>
          <p:nvPr/>
        </p:nvSpPr>
        <p:spPr bwMode="gray">
          <a:xfrm>
            <a:off x="4230318" y="1931667"/>
            <a:ext cx="1256080" cy="49530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Wetness</a:t>
            </a:r>
            <a:endParaRPr lang="en-US" sz="1200" dirty="0">
              <a:solidFill>
                <a:srgbClr val="000000"/>
              </a:solidFill>
              <a:latin typeface="Arial" pitchFamily="34" charset="0"/>
              <a:cs typeface="Arial" pitchFamily="34" charset="0"/>
            </a:endParaRPr>
          </a:p>
        </p:txBody>
      </p:sp>
      <p:cxnSp>
        <p:nvCxnSpPr>
          <p:cNvPr id="29" name="AutoShape 8"/>
          <p:cNvCxnSpPr>
            <a:cxnSpLocks noChangeShapeType="1"/>
            <a:stCxn id="7" idx="3"/>
            <a:endCxn id="26" idx="1"/>
          </p:cNvCxnSpPr>
          <p:nvPr/>
        </p:nvCxnSpPr>
        <p:spPr bwMode="gray">
          <a:xfrm flipV="1">
            <a:off x="3583459" y="2179317"/>
            <a:ext cx="646859" cy="233683"/>
          </a:xfrm>
          <a:prstGeom prst="bentConnector3">
            <a:avLst>
              <a:gd name="adj1" fmla="val 50000"/>
            </a:avLst>
          </a:prstGeom>
          <a:noFill/>
          <a:ln w="3175">
            <a:solidFill>
              <a:schemeClr val="bg2"/>
            </a:solidFill>
            <a:miter lim="800000"/>
            <a:headEnd/>
            <a:tailEnd/>
          </a:ln>
        </p:spPr>
      </p:cxnSp>
      <p:sp>
        <p:nvSpPr>
          <p:cNvPr id="38" name="BoxContent"/>
          <p:cNvSpPr>
            <a:spLocks noChangeArrowheads="1"/>
          </p:cNvSpPr>
          <p:nvPr/>
        </p:nvSpPr>
        <p:spPr bwMode="gray">
          <a:xfrm>
            <a:off x="4230318" y="3347632"/>
            <a:ext cx="1256080" cy="49530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Roads accessible</a:t>
            </a:r>
            <a:endParaRPr lang="en-US" sz="1200" dirty="0">
              <a:solidFill>
                <a:srgbClr val="000000"/>
              </a:solidFill>
              <a:latin typeface="Arial" pitchFamily="34" charset="0"/>
              <a:cs typeface="Arial" pitchFamily="34" charset="0"/>
            </a:endParaRPr>
          </a:p>
        </p:txBody>
      </p:sp>
      <p:sp>
        <p:nvSpPr>
          <p:cNvPr id="39" name="BoxContent"/>
          <p:cNvSpPr>
            <a:spLocks noChangeArrowheads="1"/>
          </p:cNvSpPr>
          <p:nvPr/>
        </p:nvSpPr>
        <p:spPr bwMode="gray">
          <a:xfrm>
            <a:off x="4230318" y="3934104"/>
            <a:ext cx="1256080" cy="49530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Distance to next city &gt;100K</a:t>
            </a:r>
            <a:endParaRPr lang="en-US" sz="1200" dirty="0">
              <a:solidFill>
                <a:srgbClr val="000000"/>
              </a:solidFill>
              <a:latin typeface="Arial" pitchFamily="34" charset="0"/>
              <a:cs typeface="Arial" pitchFamily="34" charset="0"/>
            </a:endParaRPr>
          </a:p>
        </p:txBody>
      </p:sp>
      <p:sp>
        <p:nvSpPr>
          <p:cNvPr id="63" name="BoxContent"/>
          <p:cNvSpPr>
            <a:spLocks noChangeArrowheads="1"/>
          </p:cNvSpPr>
          <p:nvPr/>
        </p:nvSpPr>
        <p:spPr bwMode="gray">
          <a:xfrm>
            <a:off x="6166002" y="2385804"/>
            <a:ext cx="1442103" cy="33355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Water table</a:t>
            </a:r>
            <a:endParaRPr lang="en-US" sz="1200" dirty="0">
              <a:solidFill>
                <a:srgbClr val="000000"/>
              </a:solidFill>
              <a:latin typeface="Arial" pitchFamily="34" charset="0"/>
              <a:cs typeface="Arial" pitchFamily="34" charset="0"/>
            </a:endParaRPr>
          </a:p>
        </p:txBody>
      </p:sp>
      <p:cxnSp>
        <p:nvCxnSpPr>
          <p:cNvPr id="68" name="AutoShape 8"/>
          <p:cNvCxnSpPr>
            <a:cxnSpLocks noChangeShapeType="1"/>
            <a:stCxn id="26" idx="3"/>
            <a:endCxn id="63" idx="1"/>
          </p:cNvCxnSpPr>
          <p:nvPr/>
        </p:nvCxnSpPr>
        <p:spPr bwMode="gray">
          <a:xfrm>
            <a:off x="5486398" y="2179317"/>
            <a:ext cx="679604" cy="373262"/>
          </a:xfrm>
          <a:prstGeom prst="bentConnector3">
            <a:avLst>
              <a:gd name="adj1" fmla="val 50000"/>
            </a:avLst>
          </a:prstGeom>
          <a:noFill/>
          <a:ln w="3175">
            <a:solidFill>
              <a:schemeClr val="accent2"/>
            </a:solidFill>
            <a:miter lim="800000"/>
            <a:headEnd/>
            <a:tailEnd/>
          </a:ln>
        </p:spPr>
      </p:cxnSp>
      <p:sp>
        <p:nvSpPr>
          <p:cNvPr id="72" name="BoxContent"/>
          <p:cNvSpPr>
            <a:spLocks noChangeArrowheads="1"/>
          </p:cNvSpPr>
          <p:nvPr/>
        </p:nvSpPr>
        <p:spPr bwMode="gray">
          <a:xfrm>
            <a:off x="6166002" y="1954126"/>
            <a:ext cx="1442103" cy="33355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Precipitation</a:t>
            </a:r>
            <a:endParaRPr lang="en-US" sz="1200" dirty="0">
              <a:solidFill>
                <a:srgbClr val="000000"/>
              </a:solidFill>
              <a:latin typeface="Arial" pitchFamily="34" charset="0"/>
              <a:cs typeface="Arial" pitchFamily="34" charset="0"/>
            </a:endParaRPr>
          </a:p>
        </p:txBody>
      </p:sp>
      <p:cxnSp>
        <p:nvCxnSpPr>
          <p:cNvPr id="73" name="AutoShape 8"/>
          <p:cNvCxnSpPr>
            <a:cxnSpLocks noChangeShapeType="1"/>
            <a:stCxn id="26" idx="3"/>
            <a:endCxn id="72" idx="1"/>
          </p:cNvCxnSpPr>
          <p:nvPr/>
        </p:nvCxnSpPr>
        <p:spPr bwMode="gray">
          <a:xfrm flipV="1">
            <a:off x="5486398" y="2120901"/>
            <a:ext cx="679604" cy="58416"/>
          </a:xfrm>
          <a:prstGeom prst="bentConnector3">
            <a:avLst>
              <a:gd name="adj1" fmla="val 50000"/>
            </a:avLst>
          </a:prstGeom>
          <a:noFill/>
          <a:ln w="3175">
            <a:solidFill>
              <a:schemeClr val="accent2"/>
            </a:solidFill>
            <a:miter lim="800000"/>
            <a:headEnd/>
            <a:tailEnd/>
          </a:ln>
        </p:spPr>
      </p:cxnSp>
      <p:sp>
        <p:nvSpPr>
          <p:cNvPr id="76" name="BoxContent"/>
          <p:cNvSpPr>
            <a:spLocks noChangeArrowheads="1"/>
          </p:cNvSpPr>
          <p:nvPr/>
        </p:nvSpPr>
        <p:spPr bwMode="gray">
          <a:xfrm>
            <a:off x="6166002" y="1095200"/>
            <a:ext cx="1442103" cy="33355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Wood available</a:t>
            </a:r>
            <a:endParaRPr lang="en-US" sz="1200" dirty="0">
              <a:solidFill>
                <a:srgbClr val="000000"/>
              </a:solidFill>
              <a:latin typeface="Arial" pitchFamily="34" charset="0"/>
              <a:cs typeface="Arial" pitchFamily="34" charset="0"/>
            </a:endParaRPr>
          </a:p>
        </p:txBody>
      </p:sp>
      <p:cxnSp>
        <p:nvCxnSpPr>
          <p:cNvPr id="77" name="AutoShape 8"/>
          <p:cNvCxnSpPr>
            <a:cxnSpLocks noChangeShapeType="1"/>
            <a:stCxn id="22" idx="3"/>
            <a:endCxn id="76" idx="1"/>
          </p:cNvCxnSpPr>
          <p:nvPr/>
        </p:nvCxnSpPr>
        <p:spPr bwMode="gray">
          <a:xfrm flipV="1">
            <a:off x="5486398" y="1261975"/>
            <a:ext cx="679604" cy="166775"/>
          </a:xfrm>
          <a:prstGeom prst="bentConnector3">
            <a:avLst>
              <a:gd name="adj1" fmla="val 50000"/>
            </a:avLst>
          </a:prstGeom>
          <a:noFill/>
          <a:ln w="3175">
            <a:solidFill>
              <a:schemeClr val="accent2"/>
            </a:solidFill>
            <a:miter lim="800000"/>
            <a:headEnd/>
            <a:tailEnd/>
          </a:ln>
        </p:spPr>
      </p:cxnSp>
      <p:sp>
        <p:nvSpPr>
          <p:cNvPr id="80" name="BoxContent"/>
          <p:cNvSpPr>
            <a:spLocks noChangeArrowheads="1"/>
          </p:cNvSpPr>
          <p:nvPr/>
        </p:nvSpPr>
        <p:spPr bwMode="gray">
          <a:xfrm>
            <a:off x="4230318" y="5290794"/>
            <a:ext cx="1256080" cy="495300"/>
          </a:xfrm>
          <a:prstGeom prst="rect">
            <a:avLst/>
          </a:prstGeom>
          <a:solidFill>
            <a:srgbClr val="D8CEB8"/>
          </a:solidFill>
          <a:ln w="9525" algn="ctr">
            <a:solidFill>
              <a:srgbClr val="D8CEB8"/>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Plot size available to household</a:t>
            </a:r>
            <a:endParaRPr lang="en-US" sz="1200" dirty="0">
              <a:solidFill>
                <a:srgbClr val="000000"/>
              </a:solidFill>
              <a:latin typeface="Arial" pitchFamily="34" charset="0"/>
              <a:cs typeface="Arial" pitchFamily="34" charset="0"/>
            </a:endParaRPr>
          </a:p>
        </p:txBody>
      </p:sp>
      <p:sp>
        <p:nvSpPr>
          <p:cNvPr id="82" name="BoxContent"/>
          <p:cNvSpPr>
            <a:spLocks noChangeArrowheads="1"/>
          </p:cNvSpPr>
          <p:nvPr/>
        </p:nvSpPr>
        <p:spPr bwMode="gray">
          <a:xfrm>
            <a:off x="4230318" y="2682234"/>
            <a:ext cx="1256080" cy="49530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Soil characteristics</a:t>
            </a:r>
            <a:endParaRPr lang="en-US" sz="1200" dirty="0">
              <a:solidFill>
                <a:srgbClr val="000000"/>
              </a:solidFill>
              <a:latin typeface="Arial" pitchFamily="34" charset="0"/>
              <a:cs typeface="Arial" pitchFamily="34" charset="0"/>
            </a:endParaRPr>
          </a:p>
        </p:txBody>
      </p:sp>
      <p:cxnSp>
        <p:nvCxnSpPr>
          <p:cNvPr id="83" name="AutoShape 8"/>
          <p:cNvCxnSpPr>
            <a:cxnSpLocks noChangeShapeType="1"/>
            <a:stCxn id="7" idx="3"/>
            <a:endCxn id="82" idx="1"/>
          </p:cNvCxnSpPr>
          <p:nvPr/>
        </p:nvCxnSpPr>
        <p:spPr bwMode="gray">
          <a:xfrm>
            <a:off x="3583459" y="2413000"/>
            <a:ext cx="646859" cy="516884"/>
          </a:xfrm>
          <a:prstGeom prst="bentConnector3">
            <a:avLst>
              <a:gd name="adj1" fmla="val 50000"/>
            </a:avLst>
          </a:prstGeom>
          <a:noFill/>
          <a:ln w="3175">
            <a:solidFill>
              <a:schemeClr val="bg2"/>
            </a:solidFill>
            <a:prstDash val="solid"/>
            <a:miter lim="800000"/>
            <a:headEnd/>
            <a:tailEnd/>
          </a:ln>
        </p:spPr>
      </p:cxnSp>
      <p:cxnSp>
        <p:nvCxnSpPr>
          <p:cNvPr id="86" name="AutoShape 8"/>
          <p:cNvCxnSpPr>
            <a:cxnSpLocks noChangeShapeType="1"/>
            <a:stCxn id="9" idx="3"/>
            <a:endCxn id="38" idx="1"/>
          </p:cNvCxnSpPr>
          <p:nvPr/>
        </p:nvCxnSpPr>
        <p:spPr bwMode="gray">
          <a:xfrm flipV="1">
            <a:off x="3583459" y="3595282"/>
            <a:ext cx="646859" cy="805268"/>
          </a:xfrm>
          <a:prstGeom prst="bentConnector3">
            <a:avLst>
              <a:gd name="adj1" fmla="val 50000"/>
            </a:avLst>
          </a:prstGeom>
          <a:noFill/>
          <a:ln w="3175">
            <a:solidFill>
              <a:schemeClr val="bg2"/>
            </a:solidFill>
            <a:miter lim="800000"/>
            <a:headEnd/>
            <a:tailEnd/>
          </a:ln>
        </p:spPr>
      </p:cxnSp>
      <p:cxnSp>
        <p:nvCxnSpPr>
          <p:cNvPr id="89" name="AutoShape 8"/>
          <p:cNvCxnSpPr>
            <a:cxnSpLocks noChangeShapeType="1"/>
            <a:stCxn id="9" idx="3"/>
            <a:endCxn id="39" idx="1"/>
          </p:cNvCxnSpPr>
          <p:nvPr/>
        </p:nvCxnSpPr>
        <p:spPr bwMode="gray">
          <a:xfrm flipV="1">
            <a:off x="3583459" y="4181754"/>
            <a:ext cx="646859" cy="218796"/>
          </a:xfrm>
          <a:prstGeom prst="bentConnector3">
            <a:avLst>
              <a:gd name="adj1" fmla="val 50000"/>
            </a:avLst>
          </a:prstGeom>
          <a:noFill/>
          <a:ln w="3175">
            <a:solidFill>
              <a:schemeClr val="bg2"/>
            </a:solidFill>
            <a:miter lim="800000"/>
            <a:headEnd/>
            <a:tailEnd/>
          </a:ln>
        </p:spPr>
      </p:cxnSp>
      <p:sp>
        <p:nvSpPr>
          <p:cNvPr id="92" name="BoxContent"/>
          <p:cNvSpPr>
            <a:spLocks noChangeArrowheads="1"/>
          </p:cNvSpPr>
          <p:nvPr/>
        </p:nvSpPr>
        <p:spPr bwMode="gray">
          <a:xfrm>
            <a:off x="4230318" y="5894044"/>
            <a:ext cx="1256080" cy="495300"/>
          </a:xfrm>
          <a:prstGeom prst="rect">
            <a:avLst/>
          </a:prstGeom>
          <a:solidFill>
            <a:srgbClr val="D8CEB8"/>
          </a:solidFill>
          <a:ln w="9525" algn="ctr">
            <a:solidFill>
              <a:srgbClr val="D8CEB8"/>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Density of latrines</a:t>
            </a:r>
            <a:endParaRPr lang="en-US" sz="1200" dirty="0">
              <a:solidFill>
                <a:srgbClr val="000000"/>
              </a:solidFill>
              <a:latin typeface="Arial" pitchFamily="34" charset="0"/>
              <a:cs typeface="Arial" pitchFamily="34" charset="0"/>
            </a:endParaRPr>
          </a:p>
        </p:txBody>
      </p:sp>
      <p:cxnSp>
        <p:nvCxnSpPr>
          <p:cNvPr id="93" name="AutoShape 8"/>
          <p:cNvCxnSpPr>
            <a:cxnSpLocks noChangeShapeType="1"/>
            <a:stCxn id="14" idx="3"/>
            <a:endCxn id="92" idx="1"/>
          </p:cNvCxnSpPr>
          <p:nvPr/>
        </p:nvCxnSpPr>
        <p:spPr bwMode="gray">
          <a:xfrm>
            <a:off x="3583459" y="5786094"/>
            <a:ext cx="646859" cy="355600"/>
          </a:xfrm>
          <a:prstGeom prst="bentConnector3">
            <a:avLst>
              <a:gd name="adj1" fmla="val 50000"/>
            </a:avLst>
          </a:prstGeom>
          <a:noFill/>
          <a:ln w="3175">
            <a:solidFill>
              <a:schemeClr val="bg2"/>
            </a:solidFill>
            <a:miter lim="800000"/>
            <a:headEnd/>
            <a:tailEnd/>
          </a:ln>
        </p:spPr>
      </p:cxnSp>
      <p:cxnSp>
        <p:nvCxnSpPr>
          <p:cNvPr id="94" name="AutoShape 8"/>
          <p:cNvCxnSpPr>
            <a:cxnSpLocks noChangeShapeType="1"/>
            <a:stCxn id="14" idx="3"/>
            <a:endCxn id="80" idx="1"/>
          </p:cNvCxnSpPr>
          <p:nvPr/>
        </p:nvCxnSpPr>
        <p:spPr bwMode="gray">
          <a:xfrm flipV="1">
            <a:off x="3583459" y="5538444"/>
            <a:ext cx="646859" cy="247650"/>
          </a:xfrm>
          <a:prstGeom prst="bentConnector3">
            <a:avLst>
              <a:gd name="adj1" fmla="val 50000"/>
            </a:avLst>
          </a:prstGeom>
          <a:noFill/>
          <a:ln w="3175">
            <a:solidFill>
              <a:schemeClr val="bg2"/>
            </a:solidFill>
            <a:miter lim="800000"/>
            <a:headEnd/>
            <a:tailEnd/>
          </a:ln>
        </p:spPr>
      </p:cxnSp>
      <p:sp>
        <p:nvSpPr>
          <p:cNvPr id="99" name="BoxContent"/>
          <p:cNvSpPr>
            <a:spLocks noChangeArrowheads="1"/>
          </p:cNvSpPr>
          <p:nvPr/>
        </p:nvSpPr>
        <p:spPr bwMode="gray">
          <a:xfrm>
            <a:off x="6166002" y="3347632"/>
            <a:ext cx="1442103" cy="49530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Existing active supply chain</a:t>
            </a:r>
            <a:endParaRPr lang="en-US" sz="1200" dirty="0">
              <a:solidFill>
                <a:srgbClr val="000000"/>
              </a:solidFill>
              <a:latin typeface="Arial" pitchFamily="34" charset="0"/>
              <a:cs typeface="Arial" pitchFamily="34" charset="0"/>
            </a:endParaRPr>
          </a:p>
        </p:txBody>
      </p:sp>
      <p:cxnSp>
        <p:nvCxnSpPr>
          <p:cNvPr id="100" name="AutoShape 8"/>
          <p:cNvCxnSpPr>
            <a:cxnSpLocks noChangeShapeType="1"/>
            <a:stCxn id="38" idx="3"/>
            <a:endCxn id="99" idx="1"/>
          </p:cNvCxnSpPr>
          <p:nvPr/>
        </p:nvCxnSpPr>
        <p:spPr bwMode="gray">
          <a:xfrm>
            <a:off x="5486398" y="3595282"/>
            <a:ext cx="679604" cy="12700"/>
          </a:xfrm>
          <a:prstGeom prst="bentConnector3">
            <a:avLst>
              <a:gd name="adj1" fmla="val 50000"/>
            </a:avLst>
          </a:prstGeom>
          <a:noFill/>
          <a:ln w="3175">
            <a:solidFill>
              <a:srgbClr val="D2E0E6"/>
            </a:solidFill>
            <a:miter lim="800000"/>
            <a:headEnd/>
            <a:tailEnd/>
          </a:ln>
        </p:spPr>
      </p:cxnSp>
      <p:sp>
        <p:nvSpPr>
          <p:cNvPr id="101" name="BoxContent"/>
          <p:cNvSpPr>
            <a:spLocks noChangeArrowheads="1"/>
          </p:cNvSpPr>
          <p:nvPr/>
        </p:nvSpPr>
        <p:spPr bwMode="gray">
          <a:xfrm>
            <a:off x="6166002" y="3937452"/>
            <a:ext cx="1442103" cy="49530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Travel time </a:t>
            </a:r>
            <a:endParaRPr lang="en-US" sz="1200" dirty="0">
              <a:solidFill>
                <a:srgbClr val="000000"/>
              </a:solidFill>
              <a:latin typeface="Arial" pitchFamily="34" charset="0"/>
              <a:cs typeface="Arial" pitchFamily="34" charset="0"/>
            </a:endParaRPr>
          </a:p>
        </p:txBody>
      </p:sp>
      <p:cxnSp>
        <p:nvCxnSpPr>
          <p:cNvPr id="102" name="AutoShape 8"/>
          <p:cNvCxnSpPr>
            <a:cxnSpLocks noChangeShapeType="1"/>
            <a:stCxn id="39" idx="3"/>
            <a:endCxn id="99" idx="1"/>
          </p:cNvCxnSpPr>
          <p:nvPr/>
        </p:nvCxnSpPr>
        <p:spPr bwMode="gray">
          <a:xfrm flipV="1">
            <a:off x="5486398" y="3595282"/>
            <a:ext cx="679604" cy="586472"/>
          </a:xfrm>
          <a:prstGeom prst="bentConnector3">
            <a:avLst>
              <a:gd name="adj1" fmla="val 50000"/>
            </a:avLst>
          </a:prstGeom>
          <a:noFill/>
          <a:ln w="3175">
            <a:solidFill>
              <a:srgbClr val="D2E0E6"/>
            </a:solidFill>
            <a:miter lim="800000"/>
            <a:headEnd/>
            <a:tailEnd/>
          </a:ln>
        </p:spPr>
      </p:cxnSp>
      <p:cxnSp>
        <p:nvCxnSpPr>
          <p:cNvPr id="107" name="AutoShape 8"/>
          <p:cNvCxnSpPr>
            <a:cxnSpLocks noChangeShapeType="1"/>
            <a:stCxn id="38" idx="3"/>
            <a:endCxn id="101" idx="1"/>
          </p:cNvCxnSpPr>
          <p:nvPr/>
        </p:nvCxnSpPr>
        <p:spPr bwMode="gray">
          <a:xfrm>
            <a:off x="5486398" y="3595282"/>
            <a:ext cx="679604" cy="589820"/>
          </a:xfrm>
          <a:prstGeom prst="bentConnector3">
            <a:avLst>
              <a:gd name="adj1" fmla="val 50000"/>
            </a:avLst>
          </a:prstGeom>
          <a:noFill/>
          <a:ln w="3175">
            <a:solidFill>
              <a:srgbClr val="D2E0E6"/>
            </a:solidFill>
            <a:miter lim="800000"/>
            <a:headEnd/>
            <a:tailEnd/>
          </a:ln>
        </p:spPr>
      </p:cxnSp>
      <p:cxnSp>
        <p:nvCxnSpPr>
          <p:cNvPr id="108" name="AutoShape 8"/>
          <p:cNvCxnSpPr>
            <a:cxnSpLocks noChangeShapeType="1"/>
            <a:stCxn id="38" idx="3"/>
            <a:endCxn id="101" idx="1"/>
          </p:cNvCxnSpPr>
          <p:nvPr/>
        </p:nvCxnSpPr>
        <p:spPr bwMode="gray">
          <a:xfrm>
            <a:off x="5486398" y="3595282"/>
            <a:ext cx="679604" cy="589820"/>
          </a:xfrm>
          <a:prstGeom prst="bentConnector3">
            <a:avLst>
              <a:gd name="adj1" fmla="val 50000"/>
            </a:avLst>
          </a:prstGeom>
          <a:noFill/>
          <a:ln w="3175">
            <a:solidFill>
              <a:srgbClr val="D2E0E6"/>
            </a:solidFill>
            <a:miter lim="800000"/>
            <a:headEnd/>
            <a:tailEnd/>
          </a:ln>
        </p:spPr>
      </p:cxnSp>
      <p:cxnSp>
        <p:nvCxnSpPr>
          <p:cNvPr id="112" name="AutoShape 8"/>
          <p:cNvCxnSpPr>
            <a:cxnSpLocks noChangeShapeType="1"/>
            <a:stCxn id="39" idx="3"/>
            <a:endCxn id="101" idx="1"/>
          </p:cNvCxnSpPr>
          <p:nvPr/>
        </p:nvCxnSpPr>
        <p:spPr bwMode="gray">
          <a:xfrm>
            <a:off x="5486398" y="4181754"/>
            <a:ext cx="679604" cy="3348"/>
          </a:xfrm>
          <a:prstGeom prst="bentConnector3">
            <a:avLst>
              <a:gd name="adj1" fmla="val 50000"/>
            </a:avLst>
          </a:prstGeom>
          <a:noFill/>
          <a:ln w="3175">
            <a:solidFill>
              <a:srgbClr val="D2E0E6"/>
            </a:solidFill>
            <a:miter lim="800000"/>
            <a:headEnd/>
            <a:tailEnd/>
          </a:ln>
        </p:spPr>
      </p:cxnSp>
      <p:sp>
        <p:nvSpPr>
          <p:cNvPr id="117" name="BoxContent"/>
          <p:cNvSpPr>
            <a:spLocks noChangeArrowheads="1"/>
          </p:cNvSpPr>
          <p:nvPr/>
        </p:nvSpPr>
        <p:spPr bwMode="gray">
          <a:xfrm>
            <a:off x="6166002" y="5189194"/>
            <a:ext cx="1442103" cy="495300"/>
          </a:xfrm>
          <a:prstGeom prst="rect">
            <a:avLst/>
          </a:prstGeom>
          <a:solidFill>
            <a:srgbClr val="D8CEB8"/>
          </a:solidFill>
          <a:ln w="9525" algn="ctr">
            <a:solidFill>
              <a:srgbClr val="D8CEB8"/>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Space to build new technology</a:t>
            </a:r>
            <a:endParaRPr lang="en-US" sz="1200" dirty="0">
              <a:solidFill>
                <a:srgbClr val="000000"/>
              </a:solidFill>
              <a:latin typeface="Arial" pitchFamily="34" charset="0"/>
              <a:cs typeface="Arial" pitchFamily="34" charset="0"/>
            </a:endParaRPr>
          </a:p>
        </p:txBody>
      </p:sp>
      <p:cxnSp>
        <p:nvCxnSpPr>
          <p:cNvPr id="118" name="AutoShape 8"/>
          <p:cNvCxnSpPr>
            <a:cxnSpLocks noChangeShapeType="1"/>
            <a:stCxn id="92" idx="3"/>
            <a:endCxn id="117" idx="1"/>
          </p:cNvCxnSpPr>
          <p:nvPr/>
        </p:nvCxnSpPr>
        <p:spPr bwMode="gray">
          <a:xfrm flipV="1">
            <a:off x="5486398" y="5436844"/>
            <a:ext cx="679604" cy="704850"/>
          </a:xfrm>
          <a:prstGeom prst="bentConnector3">
            <a:avLst>
              <a:gd name="adj1" fmla="val 50000"/>
            </a:avLst>
          </a:prstGeom>
          <a:noFill/>
          <a:ln w="3175">
            <a:solidFill>
              <a:srgbClr val="D8CEB8"/>
            </a:solidFill>
            <a:miter lim="800000"/>
            <a:headEnd/>
            <a:tailEnd/>
          </a:ln>
        </p:spPr>
      </p:cxnSp>
      <p:sp>
        <p:nvSpPr>
          <p:cNvPr id="121" name="BoxContent"/>
          <p:cNvSpPr>
            <a:spLocks noChangeArrowheads="1"/>
          </p:cNvSpPr>
          <p:nvPr/>
        </p:nvSpPr>
        <p:spPr bwMode="gray">
          <a:xfrm>
            <a:off x="6166002" y="5913094"/>
            <a:ext cx="1442103" cy="495300"/>
          </a:xfrm>
          <a:prstGeom prst="rect">
            <a:avLst/>
          </a:prstGeom>
          <a:solidFill>
            <a:srgbClr val="D8CEB8"/>
          </a:solidFill>
          <a:ln w="9525" algn="ctr">
            <a:solidFill>
              <a:srgbClr val="D8CEB8"/>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Households served</a:t>
            </a:r>
            <a:endParaRPr lang="en-US" sz="1200" dirty="0">
              <a:solidFill>
                <a:srgbClr val="000000"/>
              </a:solidFill>
              <a:latin typeface="Arial" pitchFamily="34" charset="0"/>
              <a:cs typeface="Arial" pitchFamily="34" charset="0"/>
            </a:endParaRPr>
          </a:p>
        </p:txBody>
      </p:sp>
      <p:cxnSp>
        <p:nvCxnSpPr>
          <p:cNvPr id="122" name="AutoShape 8"/>
          <p:cNvCxnSpPr>
            <a:cxnSpLocks noChangeShapeType="1"/>
            <a:stCxn id="80" idx="3"/>
            <a:endCxn id="121" idx="1"/>
          </p:cNvCxnSpPr>
          <p:nvPr/>
        </p:nvCxnSpPr>
        <p:spPr bwMode="gray">
          <a:xfrm>
            <a:off x="5486398" y="5538444"/>
            <a:ext cx="679604" cy="622300"/>
          </a:xfrm>
          <a:prstGeom prst="bentConnector3">
            <a:avLst>
              <a:gd name="adj1" fmla="val 50000"/>
            </a:avLst>
          </a:prstGeom>
          <a:noFill/>
          <a:ln w="3175">
            <a:solidFill>
              <a:srgbClr val="D8CEB8"/>
            </a:solidFill>
            <a:miter lim="800000"/>
            <a:headEnd/>
            <a:tailEnd/>
          </a:ln>
        </p:spPr>
      </p:cxnSp>
      <p:sp>
        <p:nvSpPr>
          <p:cNvPr id="127" name="BoxContent"/>
          <p:cNvSpPr>
            <a:spLocks noChangeArrowheads="1"/>
          </p:cNvSpPr>
          <p:nvPr/>
        </p:nvSpPr>
        <p:spPr bwMode="gray">
          <a:xfrm>
            <a:off x="7991046" y="1342850"/>
            <a:ext cx="1248982" cy="1153040"/>
          </a:xfrm>
          <a:prstGeom prst="rect">
            <a:avLst/>
          </a:prstGeom>
          <a:noFill/>
          <a:ln w="9525" algn="ctr">
            <a:noFill/>
            <a:miter lim="800000"/>
            <a:headEnd/>
            <a:tailEnd/>
          </a:ln>
        </p:spPr>
        <p:txBody>
          <a:bodyPr tIns="91440" bIns="91440" anchor="ctr"/>
          <a:lstStyle/>
          <a:p>
            <a:pPr fontAlgn="base">
              <a:spcBef>
                <a:spcPct val="0"/>
              </a:spcBef>
              <a:spcAft>
                <a:spcPct val="0"/>
              </a:spcAft>
              <a:buClr>
                <a:srgbClr val="177B57"/>
              </a:buClr>
            </a:pPr>
            <a:r>
              <a:rPr lang="en-US" sz="1000" dirty="0" smtClean="0">
                <a:solidFill>
                  <a:srgbClr val="000000"/>
                </a:solidFill>
                <a:latin typeface="Arial" pitchFamily="34" charset="0"/>
                <a:cs typeface="Arial" pitchFamily="34" charset="0"/>
              </a:rPr>
              <a:t>Demand for byproducts </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Cooking material</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Water</a:t>
            </a: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a:p>
            <a:pPr>
              <a:buClr>
                <a:srgbClr val="000000"/>
              </a:buClr>
              <a:buSzPct val="100000"/>
            </a:pPr>
            <a:r>
              <a:rPr lang="en-US" sz="1000" dirty="0" smtClean="0">
                <a:solidFill>
                  <a:srgbClr val="000000"/>
                </a:solidFill>
                <a:latin typeface="Arial" pitchFamily="34" charset="0"/>
                <a:cs typeface="Arial" pitchFamily="34" charset="0"/>
              </a:rPr>
              <a:t>Risk of flooding of latrines</a:t>
            </a:r>
          </a:p>
          <a:p>
            <a:pPr>
              <a:buClr>
                <a:srgbClr val="000000"/>
              </a:buClr>
              <a:buSzPct val="100000"/>
              <a:buFont typeface=""/>
            </a:pPr>
            <a:endParaRPr lang="en-US" sz="1000" b="1" dirty="0">
              <a:solidFill>
                <a:srgbClr val="000000"/>
              </a:solidFill>
              <a:latin typeface="Arial"/>
              <a:cs typeface="Arial" pitchFamily="34" charset="0"/>
            </a:endParaRPr>
          </a:p>
        </p:txBody>
      </p:sp>
      <p:sp>
        <p:nvSpPr>
          <p:cNvPr id="128" name="BoxContent"/>
          <p:cNvSpPr>
            <a:spLocks noChangeArrowheads="1"/>
          </p:cNvSpPr>
          <p:nvPr/>
        </p:nvSpPr>
        <p:spPr bwMode="gray">
          <a:xfrm>
            <a:off x="7991046" y="3861530"/>
            <a:ext cx="1248982" cy="820305"/>
          </a:xfrm>
          <a:prstGeom prst="rect">
            <a:avLst/>
          </a:prstGeom>
          <a:noFill/>
          <a:ln w="9525" algn="ctr">
            <a:noFill/>
            <a:miter lim="800000"/>
            <a:headEnd/>
            <a:tailEnd/>
          </a:ln>
        </p:spPr>
        <p:txBody>
          <a:bodyPr tIns="91440" bIns="91440" anchor="ctr"/>
          <a:lstStyle/>
          <a:p>
            <a:pPr fontAlgn="base">
              <a:spcBef>
                <a:spcPct val="0"/>
              </a:spcBef>
              <a:spcAft>
                <a:spcPct val="0"/>
              </a:spcAft>
              <a:buClr>
                <a:srgbClr val="177B57"/>
              </a:buClr>
            </a:pPr>
            <a:r>
              <a:rPr lang="en-US" sz="1000" dirty="0" smtClean="0">
                <a:solidFill>
                  <a:srgbClr val="000000"/>
                </a:solidFill>
                <a:latin typeface="Arial" pitchFamily="34" charset="0"/>
                <a:cs typeface="Arial" pitchFamily="34" charset="0"/>
              </a:rPr>
              <a:t>Ability to </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Collect and safely dispose waste</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Supply consumables</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Engage workers</a:t>
            </a:r>
          </a:p>
          <a:p>
            <a:pPr fontAlgn="base">
              <a:spcBef>
                <a:spcPct val="0"/>
              </a:spcBef>
              <a:spcAft>
                <a:spcPct val="0"/>
              </a:spcAft>
              <a:buClr>
                <a:srgbClr val="177B57"/>
              </a:buClr>
            </a:pPr>
            <a:endParaRPr lang="en-US" sz="1000" dirty="0">
              <a:solidFill>
                <a:srgbClr val="000000"/>
              </a:solidFill>
              <a:latin typeface="Arial" pitchFamily="34" charset="0"/>
              <a:cs typeface="Arial" pitchFamily="34" charset="0"/>
            </a:endParaRPr>
          </a:p>
        </p:txBody>
      </p:sp>
      <p:sp>
        <p:nvSpPr>
          <p:cNvPr id="130" name="BoxContent"/>
          <p:cNvSpPr>
            <a:spLocks noChangeArrowheads="1"/>
          </p:cNvSpPr>
          <p:nvPr/>
        </p:nvSpPr>
        <p:spPr bwMode="gray">
          <a:xfrm>
            <a:off x="7991046" y="5189194"/>
            <a:ext cx="1248982" cy="704850"/>
          </a:xfrm>
          <a:prstGeom prst="rect">
            <a:avLst/>
          </a:prstGeom>
          <a:noFill/>
          <a:ln w="9525" algn="ctr">
            <a:noFill/>
            <a:miter lim="800000"/>
            <a:headEnd/>
            <a:tailEnd/>
          </a:ln>
        </p:spPr>
        <p:txBody>
          <a:bodyPr tIns="91440" bIns="91440" anchor="ctr"/>
          <a:lstStyle/>
          <a:p>
            <a:pPr fontAlgn="base">
              <a:spcBef>
                <a:spcPct val="0"/>
              </a:spcBef>
              <a:spcAft>
                <a:spcPct val="0"/>
              </a:spcAft>
              <a:buClr>
                <a:srgbClr val="177B57"/>
              </a:buClr>
            </a:pPr>
            <a:r>
              <a:rPr lang="en-US" sz="1000" dirty="0" smtClean="0">
                <a:solidFill>
                  <a:srgbClr val="000000"/>
                </a:solidFill>
                <a:latin typeface="Arial" pitchFamily="34" charset="0"/>
                <a:cs typeface="Arial" pitchFamily="34" charset="0"/>
              </a:rPr>
              <a:t>How much space can a technology take up and space for new latrines</a:t>
            </a:r>
            <a:endParaRPr lang="en-US" sz="1000" dirty="0">
              <a:solidFill>
                <a:srgbClr val="000000"/>
              </a:solidFill>
              <a:latin typeface="Arial" pitchFamily="34" charset="0"/>
              <a:cs typeface="Arial" pitchFamily="34" charset="0"/>
            </a:endParaRPr>
          </a:p>
        </p:txBody>
      </p:sp>
      <p:sp>
        <p:nvSpPr>
          <p:cNvPr id="131" name="BoxContent"/>
          <p:cNvSpPr>
            <a:spLocks noChangeArrowheads="1"/>
          </p:cNvSpPr>
          <p:nvPr/>
        </p:nvSpPr>
        <p:spPr bwMode="gray">
          <a:xfrm>
            <a:off x="7991046" y="5913094"/>
            <a:ext cx="1248982" cy="495300"/>
          </a:xfrm>
          <a:prstGeom prst="rect">
            <a:avLst/>
          </a:prstGeom>
          <a:noFill/>
          <a:ln w="9525" algn="ctr">
            <a:noFill/>
            <a:miter lim="800000"/>
            <a:headEnd/>
            <a:tailEnd/>
          </a:ln>
        </p:spPr>
        <p:txBody>
          <a:bodyPr tIns="91440" rIns="0" bIns="91440" anchor="ctr"/>
          <a:lstStyle/>
          <a:p>
            <a:pPr fontAlgn="base">
              <a:spcBef>
                <a:spcPct val="0"/>
              </a:spcBef>
              <a:spcAft>
                <a:spcPct val="0"/>
              </a:spcAft>
              <a:buClr>
                <a:srgbClr val="177B57"/>
              </a:buClr>
            </a:pPr>
            <a:r>
              <a:rPr lang="en-US" sz="1000" dirty="0" smtClean="0">
                <a:solidFill>
                  <a:srgbClr val="000000"/>
                </a:solidFill>
                <a:latin typeface="Arial" pitchFamily="34" charset="0"/>
                <a:cs typeface="Arial" pitchFamily="34" charset="0"/>
              </a:rPr>
              <a:t>What volume does a latrine need to cover (1 HH, more)</a:t>
            </a:r>
            <a:endParaRPr lang="en-US" sz="1000" dirty="0">
              <a:solidFill>
                <a:srgbClr val="000000"/>
              </a:solidFill>
              <a:latin typeface="Arial" pitchFamily="34" charset="0"/>
              <a:cs typeface="Arial" pitchFamily="34" charset="0"/>
            </a:endParaRPr>
          </a:p>
        </p:txBody>
      </p:sp>
      <p:sp>
        <p:nvSpPr>
          <p:cNvPr id="135" name="FlowTriangle"/>
          <p:cNvSpPr>
            <a:spLocks noChangeArrowheads="1"/>
          </p:cNvSpPr>
          <p:nvPr/>
        </p:nvSpPr>
        <p:spPr bwMode="gray">
          <a:xfrm rot="5400000">
            <a:off x="7075767" y="1828603"/>
            <a:ext cx="1497222" cy="151416"/>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36" name="FlowTriangle"/>
          <p:cNvSpPr>
            <a:spLocks noChangeArrowheads="1"/>
          </p:cNvSpPr>
          <p:nvPr/>
        </p:nvSpPr>
        <p:spPr bwMode="gray">
          <a:xfrm rot="5400000">
            <a:off x="7006446" y="4089855"/>
            <a:ext cx="1635863" cy="151417"/>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40" name="FlowTriangle"/>
          <p:cNvSpPr>
            <a:spLocks noChangeArrowheads="1"/>
          </p:cNvSpPr>
          <p:nvPr/>
        </p:nvSpPr>
        <p:spPr bwMode="gray">
          <a:xfrm rot="5400000">
            <a:off x="7247321" y="5718002"/>
            <a:ext cx="1154113" cy="151416"/>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90" name="FlowTriangle"/>
          <p:cNvSpPr>
            <a:spLocks noChangeArrowheads="1"/>
          </p:cNvSpPr>
          <p:nvPr/>
        </p:nvSpPr>
        <p:spPr bwMode="gray">
          <a:xfrm rot="5400000">
            <a:off x="7648416" y="2936237"/>
            <a:ext cx="351924" cy="151417"/>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95" name="BoxContent"/>
          <p:cNvSpPr>
            <a:spLocks noChangeArrowheads="1"/>
          </p:cNvSpPr>
          <p:nvPr/>
        </p:nvSpPr>
        <p:spPr bwMode="gray">
          <a:xfrm>
            <a:off x="6166002" y="2854358"/>
            <a:ext cx="1442103" cy="33355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Firmness, porosity, erosion</a:t>
            </a:r>
            <a:endParaRPr lang="en-US" sz="1200" dirty="0">
              <a:solidFill>
                <a:srgbClr val="000000"/>
              </a:solidFill>
              <a:latin typeface="Arial" pitchFamily="34" charset="0"/>
              <a:cs typeface="Arial" pitchFamily="34" charset="0"/>
            </a:endParaRPr>
          </a:p>
        </p:txBody>
      </p:sp>
      <p:cxnSp>
        <p:nvCxnSpPr>
          <p:cNvPr id="96" name="AutoShape 8"/>
          <p:cNvCxnSpPr>
            <a:cxnSpLocks noChangeShapeType="1"/>
            <a:stCxn id="82" idx="3"/>
            <a:endCxn id="95" idx="1"/>
          </p:cNvCxnSpPr>
          <p:nvPr/>
        </p:nvCxnSpPr>
        <p:spPr bwMode="gray">
          <a:xfrm>
            <a:off x="5486398" y="2929884"/>
            <a:ext cx="679604" cy="91249"/>
          </a:xfrm>
          <a:prstGeom prst="bentConnector3">
            <a:avLst>
              <a:gd name="adj1" fmla="val 50000"/>
            </a:avLst>
          </a:prstGeom>
          <a:noFill/>
          <a:ln w="3175">
            <a:solidFill>
              <a:schemeClr val="accent2"/>
            </a:solidFill>
            <a:miter lim="800000"/>
            <a:headEnd/>
            <a:tailEnd/>
          </a:ln>
        </p:spPr>
      </p:cxnSp>
      <p:sp>
        <p:nvSpPr>
          <p:cNvPr id="103" name="BoxContent"/>
          <p:cNvSpPr>
            <a:spLocks noChangeArrowheads="1"/>
          </p:cNvSpPr>
          <p:nvPr/>
        </p:nvSpPr>
        <p:spPr bwMode="gray">
          <a:xfrm>
            <a:off x="7748670" y="2622332"/>
            <a:ext cx="1712830" cy="812948"/>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How easy or difficult is it to dig pits / tanks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What is the risk of groundwater pollution</a:t>
            </a:r>
            <a:endParaRPr lang="en-US" sz="1000" dirty="0">
              <a:solidFill>
                <a:srgbClr val="000000"/>
              </a:solidFill>
              <a:latin typeface="Arial"/>
              <a:cs typeface="Arial" pitchFamily="34" charset="0"/>
            </a:endParaRPr>
          </a:p>
        </p:txBody>
      </p:sp>
      <p:sp>
        <p:nvSpPr>
          <p:cNvPr id="139" name="BoxContent"/>
          <p:cNvSpPr>
            <a:spLocks noChangeArrowheads="1"/>
          </p:cNvSpPr>
          <p:nvPr/>
        </p:nvSpPr>
        <p:spPr bwMode="gray">
          <a:xfrm>
            <a:off x="6166002" y="1509625"/>
            <a:ext cx="1442103" cy="33355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Agricultural activity</a:t>
            </a:r>
            <a:endParaRPr lang="en-US" sz="1200" dirty="0">
              <a:solidFill>
                <a:srgbClr val="000000"/>
              </a:solidFill>
              <a:latin typeface="Arial" pitchFamily="34" charset="0"/>
              <a:cs typeface="Arial" pitchFamily="34" charset="0"/>
            </a:endParaRPr>
          </a:p>
        </p:txBody>
      </p:sp>
      <p:cxnSp>
        <p:nvCxnSpPr>
          <p:cNvPr id="142" name="AutoShape 8"/>
          <p:cNvCxnSpPr>
            <a:cxnSpLocks noChangeShapeType="1"/>
            <a:stCxn id="22" idx="3"/>
            <a:endCxn id="139" idx="1"/>
          </p:cNvCxnSpPr>
          <p:nvPr/>
        </p:nvCxnSpPr>
        <p:spPr bwMode="gray">
          <a:xfrm>
            <a:off x="5486398" y="1428750"/>
            <a:ext cx="679604" cy="247650"/>
          </a:xfrm>
          <a:prstGeom prst="bentConnector3">
            <a:avLst>
              <a:gd name="adj1" fmla="val 50000"/>
            </a:avLst>
          </a:prstGeom>
          <a:noFill/>
          <a:ln w="3175">
            <a:solidFill>
              <a:schemeClr val="accent2"/>
            </a:solidFill>
            <a:miter lim="800000"/>
            <a:headEnd/>
            <a:tailEnd/>
          </a:ln>
        </p:spPr>
      </p:cxnSp>
      <p:sp>
        <p:nvSpPr>
          <p:cNvPr id="151" name="BoxContent"/>
          <p:cNvSpPr>
            <a:spLocks noChangeArrowheads="1"/>
          </p:cNvSpPr>
          <p:nvPr/>
        </p:nvSpPr>
        <p:spPr bwMode="gray">
          <a:xfrm>
            <a:off x="4230318" y="4520576"/>
            <a:ext cx="1256080" cy="49530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Population density around camp</a:t>
            </a:r>
            <a:endParaRPr lang="en-US" sz="1200" dirty="0">
              <a:solidFill>
                <a:srgbClr val="000000"/>
              </a:solidFill>
              <a:latin typeface="Arial" pitchFamily="34" charset="0"/>
              <a:cs typeface="Arial" pitchFamily="34" charset="0"/>
            </a:endParaRPr>
          </a:p>
        </p:txBody>
      </p:sp>
      <p:sp>
        <p:nvSpPr>
          <p:cNvPr id="152" name="BoxContent"/>
          <p:cNvSpPr>
            <a:spLocks noChangeArrowheads="1"/>
          </p:cNvSpPr>
          <p:nvPr/>
        </p:nvSpPr>
        <p:spPr bwMode="gray">
          <a:xfrm>
            <a:off x="6166002" y="4520576"/>
            <a:ext cx="1442103" cy="49530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Available local skills</a:t>
            </a:r>
            <a:endParaRPr lang="en-US" sz="1200" dirty="0">
              <a:solidFill>
                <a:srgbClr val="000000"/>
              </a:solidFill>
              <a:latin typeface="Arial" pitchFamily="34" charset="0"/>
              <a:cs typeface="Arial" pitchFamily="34" charset="0"/>
            </a:endParaRPr>
          </a:p>
        </p:txBody>
      </p:sp>
      <p:cxnSp>
        <p:nvCxnSpPr>
          <p:cNvPr id="153" name="AutoShape 8"/>
          <p:cNvCxnSpPr>
            <a:cxnSpLocks noChangeShapeType="1"/>
            <a:stCxn id="151" idx="3"/>
            <a:endCxn id="152" idx="1"/>
          </p:cNvCxnSpPr>
          <p:nvPr/>
        </p:nvCxnSpPr>
        <p:spPr bwMode="gray">
          <a:xfrm>
            <a:off x="5486398" y="4768226"/>
            <a:ext cx="679604" cy="12700"/>
          </a:xfrm>
          <a:prstGeom prst="bentConnector3">
            <a:avLst>
              <a:gd name="adj1" fmla="val 50000"/>
            </a:avLst>
          </a:prstGeom>
          <a:noFill/>
          <a:ln w="3175">
            <a:solidFill>
              <a:srgbClr val="D2E0E6"/>
            </a:solidFill>
            <a:miter lim="800000"/>
            <a:headEnd/>
            <a:tailEnd/>
          </a:ln>
        </p:spPr>
      </p:cxnSp>
      <p:cxnSp>
        <p:nvCxnSpPr>
          <p:cNvPr id="156" name="AutoShape 8"/>
          <p:cNvCxnSpPr>
            <a:cxnSpLocks noChangeShapeType="1"/>
            <a:stCxn id="9" idx="3"/>
            <a:endCxn id="151" idx="1"/>
          </p:cNvCxnSpPr>
          <p:nvPr/>
        </p:nvCxnSpPr>
        <p:spPr bwMode="gray">
          <a:xfrm>
            <a:off x="3583459" y="4400550"/>
            <a:ext cx="646859" cy="367676"/>
          </a:xfrm>
          <a:prstGeom prst="bentConnector3">
            <a:avLst>
              <a:gd name="adj1" fmla="val 50000"/>
            </a:avLst>
          </a:prstGeom>
          <a:noFill/>
          <a:ln w="3175">
            <a:solidFill>
              <a:schemeClr val="bg2"/>
            </a:solidFill>
            <a:miter lim="800000"/>
            <a:headEnd/>
            <a:tailEnd/>
          </a:ln>
        </p:spPr>
      </p:cxnSp>
      <p:sp>
        <p:nvSpPr>
          <p:cNvPr id="61" name="Oval 60"/>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a:t>
            </a:r>
          </a:p>
        </p:txBody>
      </p:sp>
      <p:sp>
        <p:nvSpPr>
          <p:cNvPr id="6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Less relevant for T</a:t>
            </a:r>
            <a:r>
              <a:rPr lang="en-US" sz="800" baseline="-25000" dirty="0" smtClean="0">
                <a:solidFill>
                  <a:srgbClr val="000000"/>
                </a:solidFill>
                <a:latin typeface="Arial" pitchFamily="34" charset="0"/>
                <a:cs typeface="Arial" pitchFamily="34" charset="0"/>
              </a:rPr>
              <a:t>0</a:t>
            </a:r>
            <a:r>
              <a:rPr lang="en-US" sz="800" dirty="0" smtClean="0">
                <a:solidFill>
                  <a:srgbClr val="000000"/>
                </a:solidFill>
                <a:latin typeface="Arial" pitchFamily="34" charset="0"/>
                <a:cs typeface="Arial" pitchFamily="34" charset="0"/>
              </a:rPr>
              <a:t> archetype because some degree of decision making  for density, though constraint by space provided by local government and number of refugees arriving</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BCG analysis</a:t>
            </a:r>
            <a:endParaRPr lang="en-US" sz="8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BCG GeoAnalytics used to consider macro-level data to help understand the external factors</a:t>
            </a:r>
            <a:endParaRPr lang="en-US" dirty="0"/>
          </a:p>
        </p:txBody>
      </p:sp>
      <p:sp>
        <p:nvSpPr>
          <p:cNvPr id="4" name="Oval 3"/>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a:t>
            </a:r>
          </a:p>
        </p:txBody>
      </p:sp>
      <p:pic>
        <p:nvPicPr>
          <p:cNvPr id="148482" name="Picture 2"/>
          <p:cNvPicPr>
            <a:picLocks noChangeAspect="1" noChangeArrowheads="1"/>
          </p:cNvPicPr>
          <p:nvPr/>
        </p:nvPicPr>
        <p:blipFill>
          <a:blip r:embed="rId2" cstate="print"/>
          <a:srcRect l="12304"/>
          <a:stretch>
            <a:fillRect/>
          </a:stretch>
        </p:blipFill>
        <p:spPr bwMode="auto">
          <a:xfrm>
            <a:off x="295910" y="1206500"/>
            <a:ext cx="930529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199682" name="think-cell Slide" r:id="rId4" imgW="270" imgH="270" progId="TCLayout.ActiveDocument.1">
              <p:embed/>
            </p:oleObj>
          </a:graphicData>
        </a:graphic>
      </p:graphicFrame>
      <p:sp>
        <p:nvSpPr>
          <p:cNvPr id="77" name="Rectangle 76"/>
          <p:cNvSpPr/>
          <p:nvPr/>
        </p:nvSpPr>
        <p:spPr>
          <a:xfrm>
            <a:off x="1341620" y="1096480"/>
            <a:ext cx="2462629" cy="5243935"/>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8" name="Rectangle 87"/>
          <p:cNvSpPr/>
          <p:nvPr/>
        </p:nvSpPr>
        <p:spPr>
          <a:xfrm>
            <a:off x="1191570" y="1096480"/>
            <a:ext cx="462085" cy="617095"/>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aphicFrame>
        <p:nvGraphicFramePr>
          <p:cNvPr id="87" name="Table 86"/>
          <p:cNvGraphicFramePr>
            <a:graphicFrameLocks noGrp="1"/>
          </p:cNvGraphicFramePr>
          <p:nvPr/>
        </p:nvGraphicFramePr>
        <p:xfrm>
          <a:off x="204707" y="1103975"/>
          <a:ext cx="8907627" cy="609600"/>
        </p:xfrm>
        <a:graphic>
          <a:graphicData uri="http://schemas.openxmlformats.org/drawingml/2006/table">
            <a:tbl>
              <a:tblPr firstRow="1" bandRow="1">
                <a:tableStyleId>{5C22544A-7EE6-4342-B048-85BDC9FD1C3A}</a:tableStyleId>
              </a:tblPr>
              <a:tblGrid>
                <a:gridCol w="1463040"/>
                <a:gridCol w="819779"/>
                <a:gridCol w="1324732"/>
                <a:gridCol w="1324732"/>
                <a:gridCol w="1324732"/>
                <a:gridCol w="1324732"/>
                <a:gridCol w="1325880"/>
              </a:tblGrid>
              <a:tr h="274320">
                <a:tc>
                  <a:txBody>
                    <a:bodyPr/>
                    <a:lstStyle/>
                    <a:p>
                      <a:pPr algn="l"/>
                      <a:r>
                        <a:rPr lang="en-US" sz="1000" b="1" dirty="0" smtClean="0">
                          <a:solidFill>
                            <a:schemeClr val="tx1"/>
                          </a:solidFill>
                        </a:rPr>
                        <a:t>Expected lifetime</a:t>
                      </a:r>
                      <a:endParaRPr lang="en-US" sz="10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2-3 yrs</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3-4</a:t>
                      </a:r>
                      <a:r>
                        <a:rPr lang="en-US" sz="1400" b="1" baseline="0" dirty="0" smtClean="0">
                          <a:solidFill>
                            <a:schemeClr val="tx1"/>
                          </a:solidFill>
                        </a:rPr>
                        <a:t> yrs</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r>
              <a:tr h="274320">
                <a:tc>
                  <a:txBody>
                    <a:bodyPr/>
                    <a:lstStyle/>
                    <a:p>
                      <a:pPr algn="l"/>
                      <a:r>
                        <a:rPr lang="en-US" sz="1000" b="1" dirty="0" smtClean="0">
                          <a:solidFill>
                            <a:schemeClr val="tx1"/>
                          </a:solidFill>
                        </a:rPr>
                        <a:t>Annual Op</a:t>
                      </a:r>
                      <a:r>
                        <a:rPr lang="en-US" sz="1000" b="1" baseline="0" dirty="0" smtClean="0">
                          <a:solidFill>
                            <a:schemeClr val="tx1"/>
                          </a:solidFill>
                        </a:rPr>
                        <a:t> </a:t>
                      </a:r>
                      <a:r>
                        <a:rPr lang="en-US" sz="1000" b="1" dirty="0" smtClean="0">
                          <a:solidFill>
                            <a:schemeClr val="tx1"/>
                          </a:solidFill>
                        </a:rPr>
                        <a:t>Expenses</a:t>
                      </a:r>
                      <a:r>
                        <a:rPr lang="en-US" sz="1000" b="1" baseline="30000" dirty="0" smtClean="0">
                          <a:solidFill>
                            <a:schemeClr val="tx1"/>
                          </a:solidFill>
                        </a:rPr>
                        <a:t>1</a:t>
                      </a:r>
                      <a:endParaRPr lang="en-US" sz="1000" b="1" dirty="0">
                        <a:solidFill>
                          <a:schemeClr val="tx1"/>
                        </a:solidFill>
                      </a:endParaRPr>
                    </a:p>
                  </a:txBody>
                  <a:tcPr marR="0"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N/A</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N/A</a:t>
                      </a:r>
                      <a:r>
                        <a:rPr lang="en-US" sz="1400" b="1" baseline="30000" dirty="0" smtClean="0">
                          <a:solidFill>
                            <a:schemeClr val="tx1"/>
                          </a:solidFill>
                        </a:rPr>
                        <a:t>2</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~$150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N/A</a:t>
                      </a:r>
                      <a:r>
                        <a:rPr lang="en-US" sz="1400" b="1" baseline="30000" dirty="0" smtClean="0">
                          <a:solidFill>
                            <a:schemeClr val="tx1"/>
                          </a:solidFill>
                        </a:rPr>
                        <a:t>2</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~$35</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200" b="1" i="1" dirty="0" smtClean="0">
                          <a:solidFill>
                            <a:schemeClr val="bg2"/>
                          </a:solidFill>
                        </a:rPr>
                        <a:t>Expected high</a:t>
                      </a:r>
                      <a:endParaRPr lang="en-US" sz="1200" b="1" i="1" dirty="0">
                        <a:solidFill>
                          <a:schemeClr val="bg2"/>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r>
            </a:tbl>
          </a:graphicData>
        </a:graphic>
      </p:graphicFrame>
      <p:sp>
        <p:nvSpPr>
          <p:cNvPr id="2" name="Title 1"/>
          <p:cNvSpPr>
            <a:spLocks noGrp="1"/>
          </p:cNvSpPr>
          <p:nvPr>
            <p:ph type="title"/>
          </p:nvPr>
        </p:nvSpPr>
        <p:spPr>
          <a:xfrm>
            <a:off x="457199" y="162000"/>
            <a:ext cx="9036403" cy="831600"/>
          </a:xfrm>
        </p:spPr>
        <p:txBody>
          <a:bodyPr/>
          <a:lstStyle/>
          <a:p>
            <a:r>
              <a:rPr lang="en-US" dirty="0" smtClean="0"/>
              <a:t>Short term solutions are less expensive than longer lived solutions on a per stance basis making them a popular choice</a:t>
            </a:r>
            <a:endParaRPr lang="en-US" dirty="0"/>
          </a:p>
        </p:txBody>
      </p:sp>
      <p:sp>
        <p:nvSpPr>
          <p:cNvPr id="33" name="Up Arrow 32"/>
          <p:cNvSpPr/>
          <p:nvPr/>
        </p:nvSpPr>
        <p:spPr>
          <a:xfrm>
            <a:off x="752562" y="2088112"/>
            <a:ext cx="381000" cy="3943064"/>
          </a:xfrm>
          <a:prstGeom prst="upArrow">
            <a:avLst/>
          </a:prstGeom>
          <a:gradFill flip="none" rotWithShape="1">
            <a:gsLst>
              <a:gs pos="0">
                <a:schemeClr val="accent2"/>
              </a:gs>
              <a:gs pos="50000">
                <a:schemeClr val="accent2">
                  <a:lumMod val="90000"/>
                </a:schemeClr>
              </a:gs>
              <a:gs pos="100000">
                <a:schemeClr val="accent2">
                  <a:lumMod val="50000"/>
                </a:schemeClr>
              </a:gs>
            </a:gsLst>
            <a:lin ang="162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5" name="NumberBall"/>
          <p:cNvSpPr>
            <a:spLocks noChangeArrowheads="1"/>
          </p:cNvSpPr>
          <p:nvPr/>
        </p:nvSpPr>
        <p:spPr bwMode="gray">
          <a:xfrm>
            <a:off x="3073867" y="559942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2</a:t>
            </a:r>
          </a:p>
        </p:txBody>
      </p:sp>
      <p:sp>
        <p:nvSpPr>
          <p:cNvPr id="9" name="TextBox 8"/>
          <p:cNvSpPr txBox="1"/>
          <p:nvPr/>
        </p:nvSpPr>
        <p:spPr>
          <a:xfrm>
            <a:off x="2510554" y="5818496"/>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Pour-flush to pit</a:t>
            </a:r>
          </a:p>
        </p:txBody>
      </p:sp>
      <p:cxnSp>
        <p:nvCxnSpPr>
          <p:cNvPr id="26" name="Straight Connector 25"/>
          <p:cNvCxnSpPr/>
          <p:nvPr/>
        </p:nvCxnSpPr>
        <p:spPr>
          <a:xfrm>
            <a:off x="3078204" y="3712193"/>
            <a:ext cx="32282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64557" y="5268038"/>
            <a:ext cx="32282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39023" y="3725841"/>
            <a:ext cx="0" cy="154219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979235" y="5311280"/>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grpSp>
        <p:nvGrpSpPr>
          <p:cNvPr id="4" name="Group 101"/>
          <p:cNvGrpSpPr/>
          <p:nvPr/>
        </p:nvGrpSpPr>
        <p:grpSpPr>
          <a:xfrm>
            <a:off x="3739487" y="2436099"/>
            <a:ext cx="1801504" cy="3995042"/>
            <a:chOff x="3624845" y="2231379"/>
            <a:chExt cx="1801504" cy="3995042"/>
          </a:xfrm>
        </p:grpSpPr>
        <p:sp>
          <p:nvSpPr>
            <p:cNvPr id="6" name="NumberBall"/>
            <p:cNvSpPr>
              <a:spLocks noChangeArrowheads="1"/>
            </p:cNvSpPr>
            <p:nvPr/>
          </p:nvSpPr>
          <p:spPr bwMode="gray">
            <a:xfrm>
              <a:off x="4281440" y="539470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3</a:t>
              </a:r>
              <a:endParaRPr lang="en-US" sz="1400" b="1" dirty="0">
                <a:solidFill>
                  <a:srgbClr val="FFFFFF"/>
                </a:solidFill>
                <a:latin typeface="Arial" pitchFamily="34" charset="0"/>
                <a:cs typeface="Arial" pitchFamily="34" charset="0"/>
              </a:endParaRPr>
            </a:p>
          </p:txBody>
        </p:sp>
        <p:sp>
          <p:nvSpPr>
            <p:cNvPr id="10" name="TextBox 9"/>
            <p:cNvSpPr txBox="1"/>
            <p:nvPr/>
          </p:nvSpPr>
          <p:spPr>
            <a:xfrm>
              <a:off x="3624845" y="5613776"/>
              <a:ext cx="1801504"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Drop-hole to cesspit (drainable)</a:t>
              </a:r>
            </a:p>
          </p:txBody>
        </p:sp>
        <p:grpSp>
          <p:nvGrpSpPr>
            <p:cNvPr id="8" name="Group 28"/>
            <p:cNvGrpSpPr/>
            <p:nvPr/>
          </p:nvGrpSpPr>
          <p:grpSpPr>
            <a:xfrm>
              <a:off x="4259767" y="2524836"/>
              <a:ext cx="325881" cy="354841"/>
              <a:chOff x="958089" y="-7696546"/>
              <a:chExt cx="795308" cy="3302080"/>
            </a:xfrm>
          </p:grpSpPr>
          <p:cxnSp>
            <p:nvCxnSpPr>
              <p:cNvPr id="30" name="Straight Connector 29"/>
              <p:cNvCxnSpPr/>
              <p:nvPr/>
            </p:nvCxnSpPr>
            <p:spPr>
              <a:xfrm>
                <a:off x="958089" y="-7696499"/>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1397" y="-4394634"/>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2398" y="-7696546"/>
                <a:ext cx="0" cy="330208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4190173" y="2993395"/>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1700</a:t>
              </a:r>
            </a:p>
          </p:txBody>
        </p:sp>
        <p:sp>
          <p:nvSpPr>
            <p:cNvPr id="56" name="Oval 55"/>
            <p:cNvSpPr/>
            <p:nvPr/>
          </p:nvSpPr>
          <p:spPr>
            <a:xfrm>
              <a:off x="4185623" y="2231379"/>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1800</a:t>
              </a:r>
            </a:p>
          </p:txBody>
        </p:sp>
      </p:grpSp>
      <p:grpSp>
        <p:nvGrpSpPr>
          <p:cNvPr id="11" name="Group 99"/>
          <p:cNvGrpSpPr/>
          <p:nvPr/>
        </p:nvGrpSpPr>
        <p:grpSpPr>
          <a:xfrm>
            <a:off x="1191570" y="3741732"/>
            <a:ext cx="1447800" cy="2473965"/>
            <a:chOff x="754834" y="3537012"/>
            <a:chExt cx="1447800" cy="2473965"/>
          </a:xfrm>
        </p:grpSpPr>
        <p:sp>
          <p:nvSpPr>
            <p:cNvPr id="3" name="NumberBall"/>
            <p:cNvSpPr>
              <a:spLocks noChangeArrowheads="1"/>
            </p:cNvSpPr>
            <p:nvPr/>
          </p:nvSpPr>
          <p:spPr bwMode="gray">
            <a:xfrm>
              <a:off x="1314916" y="539470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7" name="TextBox 6"/>
            <p:cNvSpPr txBox="1"/>
            <p:nvPr/>
          </p:nvSpPr>
          <p:spPr>
            <a:xfrm>
              <a:off x="754834" y="5613776"/>
              <a:ext cx="1447800" cy="397201"/>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Pit Latrines</a:t>
              </a:r>
            </a:p>
          </p:txBody>
        </p:sp>
        <p:grpSp>
          <p:nvGrpSpPr>
            <p:cNvPr id="12" name="Group 19"/>
            <p:cNvGrpSpPr/>
            <p:nvPr/>
          </p:nvGrpSpPr>
          <p:grpSpPr>
            <a:xfrm>
              <a:off x="1304323" y="3780430"/>
              <a:ext cx="319761" cy="1282889"/>
              <a:chOff x="991394" y="3352800"/>
              <a:chExt cx="762000" cy="1905000"/>
            </a:xfrm>
          </p:grpSpPr>
          <p:cxnSp>
            <p:nvCxnSpPr>
              <p:cNvPr id="16" name="Straight Connector 15"/>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a:off x="1216919" y="5106560"/>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sp>
          <p:nvSpPr>
            <p:cNvPr id="48" name="Oval 47"/>
            <p:cNvSpPr/>
            <p:nvPr/>
          </p:nvSpPr>
          <p:spPr>
            <a:xfrm>
              <a:off x="1216919" y="3537012"/>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450</a:t>
              </a:r>
            </a:p>
          </p:txBody>
        </p:sp>
      </p:grpSp>
      <p:sp>
        <p:nvSpPr>
          <p:cNvPr id="8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Excludes cleaning and small  maintenance 2. Requires consumables (i.e., ash) or additional water 3. Outlier cost for prefabricated latrines as part of emergency WASH kit. 4. Outlier cost for latrines fully supplied and constructed by implementing partner, e.g., </a:t>
            </a:r>
            <a:r>
              <a:rPr lang="en-US" sz="800" dirty="0" err="1" smtClean="0">
                <a:solidFill>
                  <a:srgbClr val="000000"/>
                </a:solidFill>
                <a:latin typeface="Arial" pitchFamily="34" charset="0"/>
                <a:cs typeface="Arial" pitchFamily="34" charset="0"/>
              </a:rPr>
              <a:t>PWD</a:t>
            </a:r>
            <a:r>
              <a:rPr lang="en-US" sz="800" dirty="0" smtClean="0">
                <a:solidFill>
                  <a:srgbClr val="000000"/>
                </a:solidFill>
                <a:latin typeface="Arial" pitchFamily="34" charset="0"/>
                <a:cs typeface="Arial" pitchFamily="34" charset="0"/>
              </a:rPr>
              <a:t> latrines in Dollo Ado 5. Costs include building and trucking full concrete tanks 80km, building full water-based sewage to tanks, monthly vacuum truck costs and local wastewater treatment plant. 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UNHCR Kampala office, NCA, IMC, WVE, ADRA, UNHCR Addis Ababa office</a:t>
            </a:r>
            <a:endParaRPr lang="en-US" sz="800" dirty="0">
              <a:solidFill>
                <a:srgbClr val="000000"/>
              </a:solidFill>
              <a:latin typeface="Arial" pitchFamily="34" charset="0"/>
              <a:cs typeface="Arial" pitchFamily="34" charset="0"/>
            </a:endParaRPr>
          </a:p>
        </p:txBody>
      </p:sp>
      <p:grpSp>
        <p:nvGrpSpPr>
          <p:cNvPr id="13" name="Group 103"/>
          <p:cNvGrpSpPr/>
          <p:nvPr/>
        </p:nvGrpSpPr>
        <p:grpSpPr>
          <a:xfrm>
            <a:off x="6467506" y="3527938"/>
            <a:ext cx="1447800" cy="2891829"/>
            <a:chOff x="6674958" y="3323218"/>
            <a:chExt cx="1447800" cy="2891829"/>
          </a:xfrm>
        </p:grpSpPr>
        <p:sp>
          <p:nvSpPr>
            <p:cNvPr id="42" name="NumberBall"/>
            <p:cNvSpPr>
              <a:spLocks noChangeArrowheads="1"/>
            </p:cNvSpPr>
            <p:nvPr/>
          </p:nvSpPr>
          <p:spPr bwMode="gray">
            <a:xfrm>
              <a:off x="7247964" y="5383327"/>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5</a:t>
              </a:r>
              <a:endParaRPr lang="en-US" sz="1400" b="1" dirty="0">
                <a:solidFill>
                  <a:srgbClr val="FFFFFF"/>
                </a:solidFill>
                <a:latin typeface="Arial" pitchFamily="34" charset="0"/>
                <a:cs typeface="Arial" pitchFamily="34" charset="0"/>
              </a:endParaRPr>
            </a:p>
          </p:txBody>
        </p:sp>
        <p:sp>
          <p:nvSpPr>
            <p:cNvPr id="43" name="TextBox 42"/>
            <p:cNvSpPr txBox="1"/>
            <p:nvPr/>
          </p:nvSpPr>
          <p:spPr>
            <a:xfrm>
              <a:off x="6674958" y="5602402"/>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Biogas at micro level</a:t>
              </a:r>
            </a:p>
          </p:txBody>
        </p:sp>
        <p:grpSp>
          <p:nvGrpSpPr>
            <p:cNvPr id="14" name="Group 24"/>
            <p:cNvGrpSpPr/>
            <p:nvPr/>
          </p:nvGrpSpPr>
          <p:grpSpPr>
            <a:xfrm>
              <a:off x="7248203" y="3605307"/>
              <a:ext cx="285361" cy="202418"/>
              <a:chOff x="991394" y="3352800"/>
              <a:chExt cx="762000" cy="1905000"/>
            </a:xfrm>
          </p:grpSpPr>
          <p:cxnSp>
            <p:nvCxnSpPr>
              <p:cNvPr id="49" name="Straight Connector 48"/>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7163427" y="3894162"/>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500</a:t>
              </a:r>
            </a:p>
          </p:txBody>
        </p:sp>
        <p:sp>
          <p:nvSpPr>
            <p:cNvPr id="58" name="Oval 57"/>
            <p:cNvSpPr/>
            <p:nvPr/>
          </p:nvSpPr>
          <p:spPr>
            <a:xfrm>
              <a:off x="7154327" y="3323218"/>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600</a:t>
              </a:r>
            </a:p>
          </p:txBody>
        </p:sp>
      </p:grpSp>
      <p:grpSp>
        <p:nvGrpSpPr>
          <p:cNvPr id="15" name="Group 102"/>
          <p:cNvGrpSpPr/>
          <p:nvPr/>
        </p:nvGrpSpPr>
        <p:grpSpPr>
          <a:xfrm>
            <a:off x="5148522" y="3020662"/>
            <a:ext cx="1447800" cy="3183661"/>
            <a:chOff x="5194927" y="2815942"/>
            <a:chExt cx="1447800" cy="3183661"/>
          </a:xfrm>
        </p:grpSpPr>
        <p:sp>
          <p:nvSpPr>
            <p:cNvPr id="75" name="NumberBall"/>
            <p:cNvSpPr>
              <a:spLocks noChangeArrowheads="1"/>
            </p:cNvSpPr>
            <p:nvPr/>
          </p:nvSpPr>
          <p:spPr bwMode="gray">
            <a:xfrm>
              <a:off x="5764702" y="5383327"/>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4</a:t>
              </a:r>
            </a:p>
          </p:txBody>
        </p:sp>
        <p:sp>
          <p:nvSpPr>
            <p:cNvPr id="76" name="TextBox 75"/>
            <p:cNvSpPr txBox="1"/>
            <p:nvPr/>
          </p:nvSpPr>
          <p:spPr>
            <a:xfrm>
              <a:off x="5194927" y="5602402"/>
              <a:ext cx="1447800" cy="397201"/>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UDDTs</a:t>
              </a:r>
            </a:p>
          </p:txBody>
        </p:sp>
        <p:grpSp>
          <p:nvGrpSpPr>
            <p:cNvPr id="18" name="Group 19"/>
            <p:cNvGrpSpPr/>
            <p:nvPr/>
          </p:nvGrpSpPr>
          <p:grpSpPr>
            <a:xfrm>
              <a:off x="5763657" y="3086659"/>
              <a:ext cx="309597" cy="475408"/>
              <a:chOff x="991394" y="3352800"/>
              <a:chExt cx="762000" cy="1905000"/>
            </a:xfrm>
          </p:grpSpPr>
          <p:cxnSp>
            <p:nvCxnSpPr>
              <p:cNvPr id="78" name="Straight Connector 77"/>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3" name="Oval 82"/>
            <p:cNvSpPr/>
            <p:nvPr/>
          </p:nvSpPr>
          <p:spPr>
            <a:xfrm>
              <a:off x="5676800" y="3646198"/>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600</a:t>
              </a:r>
            </a:p>
          </p:txBody>
        </p:sp>
        <p:sp>
          <p:nvSpPr>
            <p:cNvPr id="84" name="Oval 83"/>
            <p:cNvSpPr/>
            <p:nvPr/>
          </p:nvSpPr>
          <p:spPr>
            <a:xfrm>
              <a:off x="5669975" y="2815942"/>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1000</a:t>
              </a:r>
            </a:p>
          </p:txBody>
        </p:sp>
      </p:grpSp>
      <p:sp>
        <p:nvSpPr>
          <p:cNvPr id="59" name="NumberBall"/>
          <p:cNvSpPr>
            <a:spLocks noChangeArrowheads="1"/>
          </p:cNvSpPr>
          <p:nvPr/>
        </p:nvSpPr>
        <p:spPr bwMode="gray">
          <a:xfrm>
            <a:off x="8362730" y="5588047"/>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6</a:t>
            </a:r>
            <a:endParaRPr lang="en-US" sz="1400" b="1" dirty="0">
              <a:solidFill>
                <a:srgbClr val="FFFFFF"/>
              </a:solidFill>
              <a:latin typeface="Arial" pitchFamily="34" charset="0"/>
              <a:cs typeface="Arial" pitchFamily="34" charset="0"/>
            </a:endParaRPr>
          </a:p>
        </p:txBody>
      </p:sp>
      <p:sp>
        <p:nvSpPr>
          <p:cNvPr id="61" name="TextBox 60"/>
          <p:cNvSpPr txBox="1"/>
          <p:nvPr/>
        </p:nvSpPr>
        <p:spPr>
          <a:xfrm>
            <a:off x="7588152" y="5807122"/>
            <a:ext cx="1905451"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Pour-flush to cesspit (drainable)</a:t>
            </a:r>
          </a:p>
        </p:txBody>
      </p:sp>
      <p:cxnSp>
        <p:nvCxnSpPr>
          <p:cNvPr id="63" name="Straight Connector 62"/>
          <p:cNvCxnSpPr/>
          <p:nvPr/>
        </p:nvCxnSpPr>
        <p:spPr>
          <a:xfrm>
            <a:off x="8364251" y="2026070"/>
            <a:ext cx="34301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364251" y="2528609"/>
            <a:ext cx="34301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535758" y="2026070"/>
            <a:ext cx="0" cy="50147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281560" y="2630955"/>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XX</a:t>
            </a:r>
          </a:p>
        </p:txBody>
      </p:sp>
      <p:sp>
        <p:nvSpPr>
          <p:cNvPr id="70" name="Oval 69"/>
          <p:cNvSpPr/>
          <p:nvPr/>
        </p:nvSpPr>
        <p:spPr>
          <a:xfrm>
            <a:off x="8270184" y="1762177"/>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XX</a:t>
            </a:r>
          </a:p>
        </p:txBody>
      </p:sp>
      <p:sp>
        <p:nvSpPr>
          <p:cNvPr id="86" name="Rectangle 85"/>
          <p:cNvSpPr/>
          <p:nvPr/>
        </p:nvSpPr>
        <p:spPr>
          <a:xfrm>
            <a:off x="7979434" y="2889848"/>
            <a:ext cx="1121434" cy="767751"/>
          </a:xfrm>
          <a:prstGeom prst="rect">
            <a:avLst/>
          </a:prstGeom>
          <a:solidFill>
            <a:schemeClr val="bg1"/>
          </a:solidFill>
          <a:ln w="9525">
            <a:solidFill>
              <a:schemeClr val="bg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2"/>
                </a:solidFill>
                <a:latin typeface="Arial" pitchFamily="34" charset="0"/>
                <a:cs typeface="Arial" pitchFamily="34" charset="0"/>
              </a:rPr>
              <a:t>Cost data unavailable, expected to be very high</a:t>
            </a:r>
            <a:r>
              <a:rPr lang="en-US" sz="1200" baseline="30000" dirty="0" smtClean="0">
                <a:solidFill>
                  <a:schemeClr val="bg2"/>
                </a:solidFill>
                <a:latin typeface="Arial" pitchFamily="34" charset="0"/>
                <a:cs typeface="Arial" pitchFamily="34" charset="0"/>
              </a:rPr>
              <a:t>5</a:t>
            </a:r>
            <a:endParaRPr lang="en-US" sz="1200" dirty="0" smtClean="0">
              <a:solidFill>
                <a:schemeClr val="bg2"/>
              </a:solidFill>
              <a:latin typeface="Arial" pitchFamily="34" charset="0"/>
              <a:cs typeface="Arial" pitchFamily="34" charset="0"/>
            </a:endParaRPr>
          </a:p>
        </p:txBody>
      </p:sp>
      <p:sp>
        <p:nvSpPr>
          <p:cNvPr id="124" name="Oval 123"/>
          <p:cNvSpPr/>
          <p:nvPr/>
        </p:nvSpPr>
        <p:spPr>
          <a:xfrm>
            <a:off x="2979234" y="3446038"/>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500</a:t>
            </a:r>
          </a:p>
        </p:txBody>
      </p:sp>
      <p:graphicFrame>
        <p:nvGraphicFramePr>
          <p:cNvPr id="67" name="Table 66"/>
          <p:cNvGraphicFramePr>
            <a:graphicFrameLocks noGrp="1"/>
          </p:cNvGraphicFramePr>
          <p:nvPr/>
        </p:nvGraphicFramePr>
        <p:xfrm>
          <a:off x="8754" y="1910688"/>
          <a:ext cx="762530" cy="4389120"/>
        </p:xfrm>
        <a:graphic>
          <a:graphicData uri="http://schemas.openxmlformats.org/drawingml/2006/table">
            <a:tbl>
              <a:tblPr firstRow="1" bandRow="1">
                <a:tableStyleId>{5C22544A-7EE6-4342-B048-85BDC9FD1C3A}</a:tableStyleId>
              </a:tblPr>
              <a:tblGrid>
                <a:gridCol w="762530"/>
              </a:tblGrid>
              <a:tr h="370840">
                <a:tc>
                  <a:txBody>
                    <a:bodyPr/>
                    <a:lstStyle/>
                    <a:p>
                      <a:pPr algn="r"/>
                      <a:r>
                        <a:rPr lang="en-US" sz="1000" dirty="0" smtClean="0">
                          <a:solidFill>
                            <a:schemeClr val="tx1"/>
                          </a:solidFill>
                        </a:rPr>
                        <a:t>Cost</a:t>
                      </a:r>
                      <a:r>
                        <a:rPr lang="en-US" sz="1000" baseline="0" dirty="0" smtClean="0">
                          <a:solidFill>
                            <a:schemeClr val="tx1"/>
                          </a:solidFill>
                        </a:rPr>
                        <a:t> per stance (USD)</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2,000</a:t>
                      </a:r>
                      <a:endParaRPr lang="en-US" sz="1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1000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500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200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100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50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2" name="TextBox 91"/>
          <p:cNvSpPr txBox="1"/>
          <p:nvPr/>
        </p:nvSpPr>
        <p:spPr>
          <a:xfrm>
            <a:off x="1499017" y="1903193"/>
            <a:ext cx="2210490" cy="397201"/>
          </a:xfrm>
          <a:prstGeom prst="rect">
            <a:avLst/>
          </a:prstGeom>
          <a:noFill/>
        </p:spPr>
        <p:txBody>
          <a:bodyPr wrap="square" tIns="90000" bIns="90000" rtlCol="0">
            <a:spAutoFit/>
          </a:bodyPr>
          <a:lstStyle/>
          <a:p>
            <a:pPr algn="ctr"/>
            <a:r>
              <a:rPr lang="en-US" sz="1400" b="1" i="1" dirty="0" smtClean="0">
                <a:solidFill>
                  <a:srgbClr val="DC6E00"/>
                </a:solidFill>
                <a:latin typeface="Arial" pitchFamily="34" charset="0"/>
                <a:cs typeface="Arial" pitchFamily="34" charset="0"/>
              </a:rPr>
              <a:t>Short term solutions</a:t>
            </a:r>
          </a:p>
        </p:txBody>
      </p:sp>
      <p:sp>
        <p:nvSpPr>
          <p:cNvPr id="73" name="Oval 72"/>
          <p:cNvSpPr/>
          <p:nvPr/>
        </p:nvSpPr>
        <p:spPr>
          <a:xfrm>
            <a:off x="1554081" y="2860367"/>
            <a:ext cx="689904" cy="242642"/>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1200</a:t>
            </a:r>
            <a:r>
              <a:rPr lang="en-US" sz="1400" b="1" baseline="30000" dirty="0" smtClean="0">
                <a:solidFill>
                  <a:schemeClr val="bg1"/>
                </a:solidFill>
                <a:latin typeface="Arial" pitchFamily="34" charset="0"/>
                <a:cs typeface="Arial" pitchFamily="34" charset="0"/>
              </a:rPr>
              <a:t>3</a:t>
            </a:r>
            <a:endParaRPr lang="en-US" sz="1400" b="1" dirty="0" smtClean="0">
              <a:solidFill>
                <a:schemeClr val="bg1"/>
              </a:solidFill>
              <a:latin typeface="Arial" pitchFamily="34" charset="0"/>
              <a:cs typeface="Arial" pitchFamily="34" charset="0"/>
            </a:endParaRPr>
          </a:p>
        </p:txBody>
      </p:sp>
      <p:sp>
        <p:nvSpPr>
          <p:cNvPr id="74" name="Oval 73"/>
          <p:cNvSpPr/>
          <p:nvPr/>
        </p:nvSpPr>
        <p:spPr>
          <a:xfrm>
            <a:off x="2886607" y="2677312"/>
            <a:ext cx="689904" cy="242642"/>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1300</a:t>
            </a:r>
            <a:r>
              <a:rPr lang="en-US" sz="1400" b="1" baseline="30000" dirty="0" smtClean="0">
                <a:solidFill>
                  <a:schemeClr val="bg1"/>
                </a:solidFill>
                <a:latin typeface="Arial" pitchFamily="34" charset="0"/>
                <a:cs typeface="Arial" pitchFamily="34" charset="0"/>
              </a:rPr>
              <a:t>4</a:t>
            </a:r>
            <a:endParaRPr lang="en-US" sz="14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nvGraphicFramePr>
        <p:xfrm>
          <a:off x="1587" y="1588"/>
          <a:ext cx="1587" cy="1587"/>
        </p:xfrm>
        <a:graphic>
          <a:graphicData uri="http://schemas.openxmlformats.org/presentationml/2006/ole">
            <p:oleObj spid="_x0000_s92162" name="think-cell Slide" r:id="rId4" imgW="270" imgH="270" progId="TCLayout.ActiveDocument.1">
              <p:embed/>
            </p:oleObj>
          </a:graphicData>
        </a:graphic>
      </p:graphicFrame>
      <p:sp>
        <p:nvSpPr>
          <p:cNvPr id="2" name="Title 1"/>
          <p:cNvSpPr>
            <a:spLocks noGrp="1"/>
          </p:cNvSpPr>
          <p:nvPr>
            <p:ph type="title"/>
          </p:nvPr>
        </p:nvSpPr>
        <p:spPr/>
        <p:txBody>
          <a:bodyPr/>
          <a:lstStyle/>
          <a:p>
            <a:r>
              <a:rPr lang="en-US" dirty="0" smtClean="0"/>
              <a:t>Social context being considered for the camps as well</a:t>
            </a:r>
            <a:endParaRPr lang="en-US" dirty="0"/>
          </a:p>
        </p:txBody>
      </p:sp>
      <p:sp>
        <p:nvSpPr>
          <p:cNvPr id="5" name="BoxContent"/>
          <p:cNvSpPr>
            <a:spLocks noChangeArrowheads="1"/>
          </p:cNvSpPr>
          <p:nvPr/>
        </p:nvSpPr>
        <p:spPr bwMode="gray">
          <a:xfrm>
            <a:off x="264100" y="3282375"/>
            <a:ext cx="1111620" cy="990600"/>
          </a:xfrm>
          <a:prstGeom prst="rect">
            <a:avLst/>
          </a:prstGeom>
          <a:solidFill>
            <a:schemeClr val="accent1"/>
          </a:solidFill>
          <a:ln w="9525" algn="ctr">
            <a:solidFill>
              <a:schemeClr val="accent1"/>
            </a:solidFill>
            <a:miter lim="800000"/>
            <a:headEnd/>
            <a:tailEnd/>
          </a:ln>
        </p:spPr>
        <p:txBody>
          <a:bodyPr tIns="91440" bIns="91440" anchor="ctr"/>
          <a:lstStyle/>
          <a:p>
            <a:pPr algn="ctr" fontAlgn="base">
              <a:spcBef>
                <a:spcPct val="0"/>
              </a:spcBef>
              <a:spcAft>
                <a:spcPct val="0"/>
              </a:spcAft>
              <a:buClr>
                <a:srgbClr val="177B57"/>
              </a:buClr>
            </a:pPr>
            <a:r>
              <a:rPr lang="en-US" sz="1600" b="1" dirty="0" smtClean="0">
                <a:solidFill>
                  <a:srgbClr val="000000"/>
                </a:solidFill>
                <a:latin typeface="Arial" pitchFamily="34" charset="0"/>
                <a:cs typeface="Arial" pitchFamily="34" charset="0"/>
              </a:rPr>
              <a:t>Social context</a:t>
            </a:r>
            <a:endParaRPr lang="en-US" sz="1600" b="1" dirty="0">
              <a:solidFill>
                <a:srgbClr val="000000"/>
              </a:solidFill>
              <a:latin typeface="Arial" pitchFamily="34" charset="0"/>
              <a:cs typeface="Arial" pitchFamily="34" charset="0"/>
            </a:endParaRPr>
          </a:p>
        </p:txBody>
      </p:sp>
      <p:sp>
        <p:nvSpPr>
          <p:cNvPr id="7" name="BoxContent"/>
          <p:cNvSpPr>
            <a:spLocks noChangeArrowheads="1"/>
          </p:cNvSpPr>
          <p:nvPr/>
        </p:nvSpPr>
        <p:spPr bwMode="gray">
          <a:xfrm>
            <a:off x="2133600" y="1485900"/>
            <a:ext cx="1449859" cy="990600"/>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Cultural traditions and sanitation practices</a:t>
            </a:r>
            <a:endParaRPr lang="en-US" sz="1400" b="1" dirty="0">
              <a:solidFill>
                <a:srgbClr val="000000"/>
              </a:solidFill>
              <a:latin typeface="Arial" pitchFamily="34" charset="0"/>
              <a:cs typeface="Arial" pitchFamily="34" charset="0"/>
            </a:endParaRPr>
          </a:p>
        </p:txBody>
      </p:sp>
      <p:cxnSp>
        <p:nvCxnSpPr>
          <p:cNvPr id="10" name="AutoShape 8"/>
          <p:cNvCxnSpPr>
            <a:cxnSpLocks noChangeShapeType="1"/>
            <a:stCxn id="5" idx="3"/>
            <a:endCxn id="7" idx="1"/>
          </p:cNvCxnSpPr>
          <p:nvPr/>
        </p:nvCxnSpPr>
        <p:spPr bwMode="gray">
          <a:xfrm flipV="1">
            <a:off x="1375720" y="1981200"/>
            <a:ext cx="757880" cy="1796475"/>
          </a:xfrm>
          <a:prstGeom prst="bentConnector3">
            <a:avLst>
              <a:gd name="adj1" fmla="val 50000"/>
            </a:avLst>
          </a:prstGeom>
          <a:noFill/>
          <a:ln w="3175">
            <a:solidFill>
              <a:schemeClr val="bg2"/>
            </a:solidFill>
            <a:miter lim="800000"/>
            <a:headEnd/>
            <a:tailEnd/>
          </a:ln>
        </p:spPr>
      </p:cxnSp>
      <p:cxnSp>
        <p:nvCxnSpPr>
          <p:cNvPr id="11" name="AutoShape 9"/>
          <p:cNvCxnSpPr>
            <a:cxnSpLocks noChangeShapeType="1"/>
            <a:stCxn id="5" idx="3"/>
            <a:endCxn id="9" idx="1"/>
          </p:cNvCxnSpPr>
          <p:nvPr/>
        </p:nvCxnSpPr>
        <p:spPr bwMode="gray">
          <a:xfrm>
            <a:off x="1375720" y="3777675"/>
            <a:ext cx="757880" cy="1295563"/>
          </a:xfrm>
          <a:prstGeom prst="bentConnector3">
            <a:avLst>
              <a:gd name="adj1" fmla="val 50000"/>
            </a:avLst>
          </a:prstGeom>
          <a:noFill/>
          <a:ln w="3175">
            <a:solidFill>
              <a:schemeClr val="bg2"/>
            </a:solidFill>
            <a:miter lim="800000"/>
            <a:headEnd/>
            <a:tailEnd/>
          </a:ln>
        </p:spPr>
      </p:cxnSp>
      <p:cxnSp>
        <p:nvCxnSpPr>
          <p:cNvPr id="17" name="AutoShape 8"/>
          <p:cNvCxnSpPr>
            <a:cxnSpLocks noChangeShapeType="1"/>
            <a:stCxn id="5" idx="3"/>
            <a:endCxn id="14" idx="1"/>
          </p:cNvCxnSpPr>
          <p:nvPr/>
        </p:nvCxnSpPr>
        <p:spPr bwMode="gray">
          <a:xfrm flipV="1">
            <a:off x="1375720" y="3650675"/>
            <a:ext cx="757880" cy="127000"/>
          </a:xfrm>
          <a:prstGeom prst="bentConnector3">
            <a:avLst>
              <a:gd name="adj1" fmla="val 50000"/>
            </a:avLst>
          </a:prstGeom>
          <a:noFill/>
          <a:ln w="3175">
            <a:solidFill>
              <a:schemeClr val="bg2"/>
            </a:solidFill>
            <a:miter lim="800000"/>
            <a:headEnd/>
            <a:tailEnd/>
          </a:ln>
        </p:spPr>
      </p:cxnSp>
      <p:sp>
        <p:nvSpPr>
          <p:cNvPr id="22" name="BoxContent"/>
          <p:cNvSpPr>
            <a:spLocks noChangeArrowheads="1"/>
          </p:cNvSpPr>
          <p:nvPr/>
        </p:nvSpPr>
        <p:spPr bwMode="gray">
          <a:xfrm>
            <a:off x="4076700" y="1562689"/>
            <a:ext cx="1752600" cy="32004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Native sanitation options</a:t>
            </a:r>
            <a:endParaRPr lang="en-US" sz="1200" dirty="0">
              <a:solidFill>
                <a:srgbClr val="000000"/>
              </a:solidFill>
              <a:latin typeface="Arial" pitchFamily="34" charset="0"/>
              <a:cs typeface="Arial" pitchFamily="34" charset="0"/>
            </a:endParaRPr>
          </a:p>
        </p:txBody>
      </p:sp>
      <p:cxnSp>
        <p:nvCxnSpPr>
          <p:cNvPr id="23" name="AutoShape 8"/>
          <p:cNvCxnSpPr>
            <a:cxnSpLocks noChangeShapeType="1"/>
            <a:stCxn id="7" idx="3"/>
            <a:endCxn id="22" idx="1"/>
          </p:cNvCxnSpPr>
          <p:nvPr/>
        </p:nvCxnSpPr>
        <p:spPr bwMode="gray">
          <a:xfrm flipV="1">
            <a:off x="3583459" y="1722709"/>
            <a:ext cx="493241" cy="258491"/>
          </a:xfrm>
          <a:prstGeom prst="bentConnector3">
            <a:avLst>
              <a:gd name="adj1" fmla="val 50000"/>
            </a:avLst>
          </a:prstGeom>
          <a:noFill/>
          <a:ln w="3175">
            <a:solidFill>
              <a:schemeClr val="bg2"/>
            </a:solidFill>
            <a:miter lim="800000"/>
            <a:headEnd/>
            <a:tailEnd/>
          </a:ln>
        </p:spPr>
      </p:cxnSp>
      <p:sp>
        <p:nvSpPr>
          <p:cNvPr id="26" name="BoxContent"/>
          <p:cNvSpPr>
            <a:spLocks noChangeArrowheads="1"/>
          </p:cNvSpPr>
          <p:nvPr/>
        </p:nvSpPr>
        <p:spPr bwMode="gray">
          <a:xfrm>
            <a:off x="4076700" y="1079500"/>
            <a:ext cx="1752600" cy="32004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Sanitation behavior</a:t>
            </a:r>
            <a:endParaRPr lang="en-US" sz="1200" dirty="0">
              <a:solidFill>
                <a:srgbClr val="000000"/>
              </a:solidFill>
              <a:latin typeface="Arial" pitchFamily="34" charset="0"/>
              <a:cs typeface="Arial" pitchFamily="34" charset="0"/>
            </a:endParaRPr>
          </a:p>
        </p:txBody>
      </p:sp>
      <p:cxnSp>
        <p:nvCxnSpPr>
          <p:cNvPr id="29" name="AutoShape 8"/>
          <p:cNvCxnSpPr>
            <a:cxnSpLocks noChangeShapeType="1"/>
            <a:stCxn id="7" idx="3"/>
            <a:endCxn id="26" idx="1"/>
          </p:cNvCxnSpPr>
          <p:nvPr/>
        </p:nvCxnSpPr>
        <p:spPr bwMode="gray">
          <a:xfrm flipV="1">
            <a:off x="3583459" y="1239520"/>
            <a:ext cx="493241" cy="741680"/>
          </a:xfrm>
          <a:prstGeom prst="bentConnector3">
            <a:avLst>
              <a:gd name="adj1" fmla="val 50000"/>
            </a:avLst>
          </a:prstGeom>
          <a:noFill/>
          <a:ln w="3175">
            <a:solidFill>
              <a:schemeClr val="bg2"/>
            </a:solidFill>
            <a:miter lim="800000"/>
            <a:headEnd/>
            <a:tailEnd/>
          </a:ln>
        </p:spPr>
      </p:cxnSp>
      <p:sp>
        <p:nvSpPr>
          <p:cNvPr id="127" name="BoxContent"/>
          <p:cNvSpPr>
            <a:spLocks noChangeArrowheads="1"/>
          </p:cNvSpPr>
          <p:nvPr/>
        </p:nvSpPr>
        <p:spPr bwMode="gray">
          <a:xfrm>
            <a:off x="7991046" y="1342850"/>
            <a:ext cx="1248982" cy="1153040"/>
          </a:xfrm>
          <a:prstGeom prst="rect">
            <a:avLst/>
          </a:prstGeom>
          <a:noFill/>
          <a:ln w="9525" algn="ctr">
            <a:noFill/>
            <a:miter lim="800000"/>
            <a:headEnd/>
            <a:tailEnd/>
          </a:ln>
        </p:spPr>
        <p:txBody>
          <a:bodyPr tIns="91440" bIns="91440" anchor="ctr"/>
          <a:lstStyle/>
          <a:p>
            <a:pPr>
              <a:buClr>
                <a:srgbClr val="000000"/>
              </a:buClr>
              <a:buSzPct val="100000"/>
              <a:buFont typeface=""/>
            </a:pPr>
            <a:endParaRPr lang="en-US" sz="1000" b="1" dirty="0">
              <a:solidFill>
                <a:srgbClr val="000000"/>
              </a:solidFill>
              <a:latin typeface="Arial"/>
              <a:cs typeface="Arial" pitchFamily="34" charset="0"/>
            </a:endParaRPr>
          </a:p>
        </p:txBody>
      </p:sp>
      <p:sp>
        <p:nvSpPr>
          <p:cNvPr id="135" name="FlowTriangle"/>
          <p:cNvSpPr>
            <a:spLocks noChangeArrowheads="1"/>
          </p:cNvSpPr>
          <p:nvPr/>
        </p:nvSpPr>
        <p:spPr bwMode="gray">
          <a:xfrm rot="5400000">
            <a:off x="5079655" y="1918193"/>
            <a:ext cx="1828801" cy="151418"/>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61" name="Oval 60"/>
          <p:cNvSpPr/>
          <p:nvPr/>
        </p:nvSpPr>
        <p:spPr>
          <a:xfrm>
            <a:off x="21590" y="2159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III</a:t>
            </a:r>
          </a:p>
        </p:txBody>
      </p:sp>
      <p:sp>
        <p:nvSpPr>
          <p:cNvPr id="6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BCG analysis</a:t>
            </a:r>
            <a:endParaRPr lang="en-US" sz="800" dirty="0">
              <a:solidFill>
                <a:srgbClr val="000000"/>
              </a:solidFill>
              <a:latin typeface="Arial" pitchFamily="34" charset="0"/>
              <a:cs typeface="Arial" pitchFamily="34" charset="0"/>
            </a:endParaRPr>
          </a:p>
        </p:txBody>
      </p:sp>
      <p:sp>
        <p:nvSpPr>
          <p:cNvPr id="70" name="BoxContent"/>
          <p:cNvSpPr>
            <a:spLocks noChangeArrowheads="1"/>
          </p:cNvSpPr>
          <p:nvPr/>
        </p:nvSpPr>
        <p:spPr bwMode="gray">
          <a:xfrm>
            <a:off x="6050314" y="1649474"/>
            <a:ext cx="3189713" cy="1068326"/>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Type of anal cleansing materials used and wetness of input</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Tendency to misuse or abuse  sanitation technology; need to provide alternatives for wastewater, shower water or trash</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Receptiveness to changing behavior (e.g., switching from open defecation to latrines)</a:t>
            </a:r>
          </a:p>
          <a:p>
            <a:pPr marL="288925" lvl="1" indent="-174625">
              <a:buClr>
                <a:srgbClr val="177B57"/>
              </a:buClr>
              <a:buSzPct val="100000"/>
              <a:buFont typeface="Arial"/>
              <a:buChar char="•"/>
            </a:pPr>
            <a:r>
              <a:rPr lang="en-US" sz="1200" dirty="0" smtClean="0">
                <a:solidFill>
                  <a:srgbClr val="000000"/>
                </a:solidFill>
                <a:cs typeface="Arial" pitchFamily="34" charset="0"/>
              </a:rPr>
              <a:t>Volume of animal waste or trash that is produced</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marL="288925" lvl="1" indent="-174625">
              <a:buClr>
                <a:srgbClr val="177B57"/>
              </a:buClr>
              <a:buSzPct val="100000"/>
              <a:buFont typeface="Arial"/>
              <a:buChar char="•"/>
            </a:pPr>
            <a:endParaRPr lang="en-US" sz="1200" dirty="0">
              <a:solidFill>
                <a:srgbClr val="000000"/>
              </a:solidFill>
              <a:latin typeface="Arial"/>
              <a:cs typeface="Arial" pitchFamily="34" charset="0"/>
            </a:endParaRPr>
          </a:p>
        </p:txBody>
      </p:sp>
      <p:sp>
        <p:nvSpPr>
          <p:cNvPr id="74" name="BoxContent"/>
          <p:cNvSpPr>
            <a:spLocks noChangeArrowheads="1"/>
          </p:cNvSpPr>
          <p:nvPr/>
        </p:nvSpPr>
        <p:spPr bwMode="gray">
          <a:xfrm>
            <a:off x="4076700" y="2529066"/>
            <a:ext cx="1752600" cy="32004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Agricultural practices</a:t>
            </a:r>
            <a:endParaRPr lang="en-US" sz="1200" dirty="0">
              <a:solidFill>
                <a:srgbClr val="000000"/>
              </a:solidFill>
              <a:latin typeface="Arial" pitchFamily="34" charset="0"/>
              <a:cs typeface="Arial" pitchFamily="34" charset="0"/>
            </a:endParaRPr>
          </a:p>
        </p:txBody>
      </p:sp>
      <p:sp>
        <p:nvSpPr>
          <p:cNvPr id="75" name="BoxContent"/>
          <p:cNvSpPr>
            <a:spLocks noChangeArrowheads="1"/>
          </p:cNvSpPr>
          <p:nvPr/>
        </p:nvSpPr>
        <p:spPr bwMode="gray">
          <a:xfrm>
            <a:off x="4076700" y="2045878"/>
            <a:ext cx="1752600" cy="320040"/>
          </a:xfrm>
          <a:prstGeom prst="rect">
            <a:avLst/>
          </a:prstGeom>
          <a:solidFill>
            <a:schemeClr val="accent2"/>
          </a:solidFill>
          <a:ln w="9525" algn="ctr">
            <a:solidFill>
              <a:schemeClr val="accent2"/>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Existing trash management</a:t>
            </a:r>
            <a:endParaRPr lang="en-US" sz="1200" dirty="0">
              <a:solidFill>
                <a:srgbClr val="000000"/>
              </a:solidFill>
              <a:latin typeface="Arial" pitchFamily="34" charset="0"/>
              <a:cs typeface="Arial" pitchFamily="34" charset="0"/>
            </a:endParaRPr>
          </a:p>
        </p:txBody>
      </p:sp>
      <p:cxnSp>
        <p:nvCxnSpPr>
          <p:cNvPr id="79" name="AutoShape 8"/>
          <p:cNvCxnSpPr>
            <a:cxnSpLocks noChangeShapeType="1"/>
            <a:stCxn id="7" idx="3"/>
            <a:endCxn id="75" idx="1"/>
          </p:cNvCxnSpPr>
          <p:nvPr/>
        </p:nvCxnSpPr>
        <p:spPr bwMode="gray">
          <a:xfrm>
            <a:off x="3583459" y="1981200"/>
            <a:ext cx="493241" cy="224698"/>
          </a:xfrm>
          <a:prstGeom prst="bentConnector3">
            <a:avLst>
              <a:gd name="adj1" fmla="val 50000"/>
            </a:avLst>
          </a:prstGeom>
          <a:noFill/>
          <a:ln w="3175">
            <a:solidFill>
              <a:schemeClr val="bg2"/>
            </a:solidFill>
            <a:miter lim="800000"/>
            <a:headEnd/>
            <a:tailEnd/>
          </a:ln>
        </p:spPr>
      </p:cxnSp>
      <p:cxnSp>
        <p:nvCxnSpPr>
          <p:cNvPr id="87" name="AutoShape 8"/>
          <p:cNvCxnSpPr>
            <a:cxnSpLocks noChangeShapeType="1"/>
            <a:stCxn id="7" idx="3"/>
            <a:endCxn id="74" idx="1"/>
          </p:cNvCxnSpPr>
          <p:nvPr/>
        </p:nvCxnSpPr>
        <p:spPr bwMode="gray">
          <a:xfrm>
            <a:off x="3583459" y="1981200"/>
            <a:ext cx="493241" cy="707886"/>
          </a:xfrm>
          <a:prstGeom prst="bentConnector3">
            <a:avLst>
              <a:gd name="adj1" fmla="val 50000"/>
            </a:avLst>
          </a:prstGeom>
          <a:noFill/>
          <a:ln w="3175">
            <a:solidFill>
              <a:schemeClr val="bg2"/>
            </a:solidFill>
            <a:miter lim="800000"/>
            <a:headEnd/>
            <a:tailEnd/>
          </a:ln>
        </p:spPr>
      </p:cxnSp>
      <p:sp>
        <p:nvSpPr>
          <p:cNvPr id="14" name="BoxContent"/>
          <p:cNvSpPr>
            <a:spLocks noChangeArrowheads="1"/>
          </p:cNvSpPr>
          <p:nvPr/>
        </p:nvSpPr>
        <p:spPr bwMode="gray">
          <a:xfrm>
            <a:off x="2133600" y="3155375"/>
            <a:ext cx="1449859" cy="990600"/>
          </a:xfrm>
          <a:prstGeom prst="rect">
            <a:avLst/>
          </a:prstGeom>
          <a:solidFill>
            <a:srgbClr val="908052"/>
          </a:solidFill>
          <a:ln w="9525" algn="ctr">
            <a:solidFill>
              <a:srgbClr val="908052"/>
            </a:solidFill>
            <a:miter lim="800000"/>
            <a:headEnd/>
            <a:tailEnd/>
          </a:ln>
        </p:spPr>
        <p:txBody>
          <a:bodyPr tIns="91440" bIns="91440" anchor="ctr"/>
          <a:lstStyle/>
          <a:p>
            <a:pPr algn="ct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Social hierarchy and cohesion</a:t>
            </a:r>
            <a:endParaRPr lang="en-US" sz="1400" b="1" dirty="0">
              <a:solidFill>
                <a:srgbClr val="000000"/>
              </a:solidFill>
              <a:latin typeface="Arial" pitchFamily="34" charset="0"/>
              <a:cs typeface="Arial" pitchFamily="34" charset="0"/>
            </a:endParaRPr>
          </a:p>
        </p:txBody>
      </p:sp>
      <p:sp>
        <p:nvSpPr>
          <p:cNvPr id="80" name="BoxContent"/>
          <p:cNvSpPr>
            <a:spLocks noChangeArrowheads="1"/>
          </p:cNvSpPr>
          <p:nvPr/>
        </p:nvSpPr>
        <p:spPr bwMode="gray">
          <a:xfrm>
            <a:off x="4076700" y="3016488"/>
            <a:ext cx="1752600" cy="320040"/>
          </a:xfrm>
          <a:prstGeom prst="rect">
            <a:avLst/>
          </a:prstGeom>
          <a:solidFill>
            <a:srgbClr val="D8CEB8"/>
          </a:solidFill>
          <a:ln w="9525" algn="ctr">
            <a:solidFill>
              <a:srgbClr val="D8CEB8"/>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Clear hierarchy and leadership</a:t>
            </a:r>
            <a:endParaRPr lang="en-US" sz="1200" dirty="0">
              <a:solidFill>
                <a:srgbClr val="000000"/>
              </a:solidFill>
              <a:latin typeface="Arial" pitchFamily="34" charset="0"/>
              <a:cs typeface="Arial" pitchFamily="34" charset="0"/>
            </a:endParaRPr>
          </a:p>
        </p:txBody>
      </p:sp>
      <p:sp>
        <p:nvSpPr>
          <p:cNvPr id="92" name="BoxContent"/>
          <p:cNvSpPr>
            <a:spLocks noChangeArrowheads="1"/>
          </p:cNvSpPr>
          <p:nvPr/>
        </p:nvSpPr>
        <p:spPr bwMode="gray">
          <a:xfrm>
            <a:off x="4076700" y="3491210"/>
            <a:ext cx="1752600" cy="320040"/>
          </a:xfrm>
          <a:prstGeom prst="rect">
            <a:avLst/>
          </a:prstGeom>
          <a:solidFill>
            <a:srgbClr val="D8CEB8"/>
          </a:solidFill>
          <a:ln w="9525" algn="ctr">
            <a:solidFill>
              <a:srgbClr val="D8CEB8"/>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Level of conflict in the camp</a:t>
            </a:r>
            <a:endParaRPr lang="en-US" sz="1200" dirty="0">
              <a:solidFill>
                <a:srgbClr val="000000"/>
              </a:solidFill>
              <a:latin typeface="Arial" pitchFamily="34" charset="0"/>
              <a:cs typeface="Arial" pitchFamily="34" charset="0"/>
            </a:endParaRPr>
          </a:p>
        </p:txBody>
      </p:sp>
      <p:cxnSp>
        <p:nvCxnSpPr>
          <p:cNvPr id="93" name="AutoShape 8"/>
          <p:cNvCxnSpPr>
            <a:cxnSpLocks noChangeShapeType="1"/>
            <a:stCxn id="14" idx="3"/>
            <a:endCxn id="92" idx="1"/>
          </p:cNvCxnSpPr>
          <p:nvPr/>
        </p:nvCxnSpPr>
        <p:spPr bwMode="gray">
          <a:xfrm>
            <a:off x="3583459" y="3650675"/>
            <a:ext cx="493241" cy="555"/>
          </a:xfrm>
          <a:prstGeom prst="bentConnector3">
            <a:avLst>
              <a:gd name="adj1" fmla="val 50000"/>
            </a:avLst>
          </a:prstGeom>
          <a:noFill/>
          <a:ln w="3175">
            <a:solidFill>
              <a:schemeClr val="bg2"/>
            </a:solidFill>
            <a:miter lim="800000"/>
            <a:headEnd/>
            <a:tailEnd/>
          </a:ln>
        </p:spPr>
      </p:cxnSp>
      <p:cxnSp>
        <p:nvCxnSpPr>
          <p:cNvPr id="94" name="AutoShape 8"/>
          <p:cNvCxnSpPr>
            <a:cxnSpLocks noChangeShapeType="1"/>
            <a:stCxn id="14" idx="3"/>
            <a:endCxn id="80" idx="1"/>
          </p:cNvCxnSpPr>
          <p:nvPr/>
        </p:nvCxnSpPr>
        <p:spPr bwMode="gray">
          <a:xfrm flipV="1">
            <a:off x="3583459" y="3176508"/>
            <a:ext cx="493241" cy="474167"/>
          </a:xfrm>
          <a:prstGeom prst="bentConnector3">
            <a:avLst>
              <a:gd name="adj1" fmla="val 50000"/>
            </a:avLst>
          </a:prstGeom>
          <a:noFill/>
          <a:ln w="3175">
            <a:solidFill>
              <a:schemeClr val="bg2"/>
            </a:solidFill>
            <a:miter lim="800000"/>
            <a:headEnd/>
            <a:tailEnd/>
          </a:ln>
        </p:spPr>
      </p:cxnSp>
      <p:sp>
        <p:nvSpPr>
          <p:cNvPr id="140" name="FlowTriangle"/>
          <p:cNvSpPr>
            <a:spLocks noChangeArrowheads="1"/>
          </p:cNvSpPr>
          <p:nvPr/>
        </p:nvSpPr>
        <p:spPr bwMode="gray">
          <a:xfrm rot="5400000">
            <a:off x="5359869" y="3574965"/>
            <a:ext cx="1268374" cy="151420"/>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71" name="BoxContent"/>
          <p:cNvSpPr>
            <a:spLocks noChangeArrowheads="1"/>
          </p:cNvSpPr>
          <p:nvPr/>
        </p:nvSpPr>
        <p:spPr bwMode="gray">
          <a:xfrm>
            <a:off x="6050314" y="2991261"/>
            <a:ext cx="3189714" cy="1377539"/>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Sense of entitlement or expectation for provisions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Individual vs. communal motivations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Short term vs. long term mindset</a:t>
            </a:r>
          </a:p>
          <a:p>
            <a:pPr marL="288925" lvl="1" indent="-174625">
              <a:buClr>
                <a:srgbClr val="177B57"/>
              </a:buClr>
              <a:buSzPct val="100000"/>
              <a:buFont typeface="Arial"/>
              <a:buChar char="•"/>
            </a:pPr>
            <a:r>
              <a:rPr lang="en-US" sz="1200" dirty="0" smtClean="0">
                <a:solidFill>
                  <a:srgbClr val="000000"/>
                </a:solidFill>
                <a:cs typeface="Arial" pitchFamily="34" charset="0"/>
              </a:rPr>
              <a:t>Political structure to persuade and enable  social change</a:t>
            </a:r>
          </a:p>
          <a:p>
            <a:pPr marL="288925" lvl="1" indent="-174625">
              <a:buClr>
                <a:srgbClr val="177B57"/>
              </a:buClr>
              <a:buSzPct val="100000"/>
              <a:buFont typeface="Arial"/>
              <a:buChar char="•"/>
            </a:pPr>
            <a:r>
              <a:rPr lang="en-US" sz="1200" dirty="0" smtClean="0">
                <a:solidFill>
                  <a:srgbClr val="000000"/>
                </a:solidFill>
                <a:cs typeface="Arial" pitchFamily="34" charset="0"/>
              </a:rPr>
              <a:t>Receptiveness to WASH training</a:t>
            </a:r>
          </a:p>
        </p:txBody>
      </p:sp>
      <p:sp>
        <p:nvSpPr>
          <p:cNvPr id="48" name="BoxContent"/>
          <p:cNvSpPr>
            <a:spLocks noChangeArrowheads="1"/>
          </p:cNvSpPr>
          <p:nvPr/>
        </p:nvSpPr>
        <p:spPr bwMode="gray">
          <a:xfrm>
            <a:off x="4076700" y="3953232"/>
            <a:ext cx="1752600" cy="320040"/>
          </a:xfrm>
          <a:prstGeom prst="rect">
            <a:avLst/>
          </a:prstGeom>
          <a:solidFill>
            <a:srgbClr val="D8CEB8"/>
          </a:solidFill>
          <a:ln w="9525" algn="ctr">
            <a:solidFill>
              <a:srgbClr val="D8CEB8"/>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Relationship with host community</a:t>
            </a:r>
            <a:endParaRPr lang="en-US" sz="1200" dirty="0">
              <a:solidFill>
                <a:srgbClr val="000000"/>
              </a:solidFill>
              <a:latin typeface="Arial" pitchFamily="34" charset="0"/>
              <a:cs typeface="Arial" pitchFamily="34" charset="0"/>
            </a:endParaRPr>
          </a:p>
        </p:txBody>
      </p:sp>
      <p:sp>
        <p:nvSpPr>
          <p:cNvPr id="9" name="BoxContent"/>
          <p:cNvSpPr>
            <a:spLocks noChangeArrowheads="1"/>
          </p:cNvSpPr>
          <p:nvPr/>
        </p:nvSpPr>
        <p:spPr bwMode="gray">
          <a:xfrm>
            <a:off x="2133600" y="4577938"/>
            <a:ext cx="1449859" cy="99060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Economic activity and types of livelihood</a:t>
            </a:r>
            <a:endParaRPr lang="en-US" sz="1400" b="1" dirty="0">
              <a:solidFill>
                <a:srgbClr val="000000"/>
              </a:solidFill>
              <a:latin typeface="Arial" pitchFamily="34" charset="0"/>
              <a:cs typeface="Arial" pitchFamily="34" charset="0"/>
            </a:endParaRPr>
          </a:p>
        </p:txBody>
      </p:sp>
      <p:sp>
        <p:nvSpPr>
          <p:cNvPr id="38" name="BoxContent"/>
          <p:cNvSpPr>
            <a:spLocks noChangeArrowheads="1"/>
          </p:cNvSpPr>
          <p:nvPr/>
        </p:nvSpPr>
        <p:spPr bwMode="gray">
          <a:xfrm>
            <a:off x="4076700" y="4466054"/>
            <a:ext cx="1752600" cy="32004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Level and types of commerce</a:t>
            </a:r>
            <a:endParaRPr lang="en-US" sz="1200" dirty="0">
              <a:solidFill>
                <a:srgbClr val="000000"/>
              </a:solidFill>
              <a:latin typeface="Arial" pitchFamily="34" charset="0"/>
              <a:cs typeface="Arial" pitchFamily="34" charset="0"/>
            </a:endParaRPr>
          </a:p>
        </p:txBody>
      </p:sp>
      <p:sp>
        <p:nvSpPr>
          <p:cNvPr id="39" name="BoxContent"/>
          <p:cNvSpPr>
            <a:spLocks noChangeArrowheads="1"/>
          </p:cNvSpPr>
          <p:nvPr/>
        </p:nvSpPr>
        <p:spPr bwMode="gray">
          <a:xfrm>
            <a:off x="4076700" y="4916009"/>
            <a:ext cx="1752600" cy="32004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Existing jobs for refugees</a:t>
            </a:r>
            <a:endParaRPr lang="en-US" sz="1200" dirty="0">
              <a:solidFill>
                <a:srgbClr val="000000"/>
              </a:solidFill>
              <a:latin typeface="Arial" pitchFamily="34" charset="0"/>
              <a:cs typeface="Arial" pitchFamily="34" charset="0"/>
            </a:endParaRPr>
          </a:p>
        </p:txBody>
      </p:sp>
      <p:cxnSp>
        <p:nvCxnSpPr>
          <p:cNvPr id="86" name="AutoShape 8"/>
          <p:cNvCxnSpPr>
            <a:cxnSpLocks noChangeShapeType="1"/>
            <a:stCxn id="9" idx="3"/>
            <a:endCxn id="38" idx="1"/>
          </p:cNvCxnSpPr>
          <p:nvPr/>
        </p:nvCxnSpPr>
        <p:spPr bwMode="gray">
          <a:xfrm flipV="1">
            <a:off x="3583459" y="4626074"/>
            <a:ext cx="493241" cy="447164"/>
          </a:xfrm>
          <a:prstGeom prst="bentConnector3">
            <a:avLst>
              <a:gd name="adj1" fmla="val 50000"/>
            </a:avLst>
          </a:prstGeom>
          <a:noFill/>
          <a:ln w="3175">
            <a:solidFill>
              <a:schemeClr val="bg2"/>
            </a:solidFill>
            <a:miter lim="800000"/>
            <a:headEnd/>
            <a:tailEnd/>
          </a:ln>
        </p:spPr>
      </p:cxnSp>
      <p:cxnSp>
        <p:nvCxnSpPr>
          <p:cNvPr id="89" name="AutoShape 8"/>
          <p:cNvCxnSpPr>
            <a:cxnSpLocks noChangeShapeType="1"/>
            <a:stCxn id="9" idx="3"/>
            <a:endCxn id="39" idx="1"/>
          </p:cNvCxnSpPr>
          <p:nvPr/>
        </p:nvCxnSpPr>
        <p:spPr bwMode="gray">
          <a:xfrm>
            <a:off x="3583459" y="5073238"/>
            <a:ext cx="493241" cy="2791"/>
          </a:xfrm>
          <a:prstGeom prst="bentConnector3">
            <a:avLst>
              <a:gd name="adj1" fmla="val 50000"/>
            </a:avLst>
          </a:prstGeom>
          <a:noFill/>
          <a:ln w="3175">
            <a:solidFill>
              <a:schemeClr val="bg2"/>
            </a:solidFill>
            <a:miter lim="800000"/>
            <a:headEnd/>
            <a:tailEnd/>
          </a:ln>
        </p:spPr>
      </p:cxnSp>
      <p:sp>
        <p:nvSpPr>
          <p:cNvPr id="136" name="FlowTriangle"/>
          <p:cNvSpPr>
            <a:spLocks noChangeArrowheads="1"/>
          </p:cNvSpPr>
          <p:nvPr/>
        </p:nvSpPr>
        <p:spPr bwMode="gray">
          <a:xfrm rot="5400000">
            <a:off x="5389077" y="5005320"/>
            <a:ext cx="1209956" cy="151418"/>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65" name="BoxContent"/>
          <p:cNvSpPr>
            <a:spLocks noChangeArrowheads="1"/>
          </p:cNvSpPr>
          <p:nvPr/>
        </p:nvSpPr>
        <p:spPr bwMode="gray">
          <a:xfrm>
            <a:off x="6046087" y="4375150"/>
            <a:ext cx="3189713" cy="1459675"/>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Market for by-products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Incentive payments vs. volunteer work</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Employable  population  for skilled jobs vs. unskilled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Refugee bring in capital / remittances </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Government pressure to hire local population vs. refugees</a:t>
            </a:r>
            <a:endParaRPr lang="en-US" sz="1200" dirty="0">
              <a:solidFill>
                <a:srgbClr val="000000"/>
              </a:solidFill>
              <a:latin typeface="Arial"/>
              <a:cs typeface="Arial" pitchFamily="34" charset="0"/>
            </a:endParaRPr>
          </a:p>
        </p:txBody>
      </p:sp>
      <p:sp>
        <p:nvSpPr>
          <p:cNvPr id="66" name="BoxContent"/>
          <p:cNvSpPr>
            <a:spLocks noChangeArrowheads="1"/>
          </p:cNvSpPr>
          <p:nvPr/>
        </p:nvSpPr>
        <p:spPr bwMode="gray">
          <a:xfrm>
            <a:off x="4076700" y="5365964"/>
            <a:ext cx="1752600" cy="320040"/>
          </a:xfrm>
          <a:prstGeom prst="rect">
            <a:avLst/>
          </a:prstGeom>
          <a:solidFill>
            <a:srgbClr val="D2E0E6"/>
          </a:solidFill>
          <a:ln w="9525" algn="ctr">
            <a:solidFill>
              <a:srgbClr val="D2E0E6"/>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Resources: Capital, skill sets, education</a:t>
            </a:r>
            <a:endParaRPr lang="en-US" sz="1200" dirty="0">
              <a:solidFill>
                <a:srgbClr val="000000"/>
              </a:solidFill>
              <a:latin typeface="Arial" pitchFamily="34" charset="0"/>
              <a:cs typeface="Arial" pitchFamily="34" charset="0"/>
            </a:endParaRPr>
          </a:p>
        </p:txBody>
      </p:sp>
      <p:cxnSp>
        <p:nvCxnSpPr>
          <p:cNvPr id="41" name="AutoShape 8"/>
          <p:cNvCxnSpPr>
            <a:cxnSpLocks noChangeShapeType="1"/>
            <a:stCxn id="9" idx="3"/>
            <a:endCxn id="66" idx="1"/>
          </p:cNvCxnSpPr>
          <p:nvPr/>
        </p:nvCxnSpPr>
        <p:spPr bwMode="gray">
          <a:xfrm>
            <a:off x="3583459" y="5073238"/>
            <a:ext cx="493241" cy="452746"/>
          </a:xfrm>
          <a:prstGeom prst="bentConnector3">
            <a:avLst>
              <a:gd name="adj1" fmla="val 50000"/>
            </a:avLst>
          </a:prstGeom>
          <a:noFill/>
          <a:ln w="3175">
            <a:solidFill>
              <a:schemeClr val="bg2"/>
            </a:solidFill>
            <a:miter lim="800000"/>
            <a:headEnd/>
            <a:tailEnd/>
          </a:ln>
        </p:spPr>
      </p:cxnSp>
      <p:cxnSp>
        <p:nvCxnSpPr>
          <p:cNvPr id="59" name="AutoShape 8"/>
          <p:cNvCxnSpPr>
            <a:cxnSpLocks noChangeShapeType="1"/>
            <a:stCxn id="14" idx="3"/>
            <a:endCxn id="48" idx="1"/>
          </p:cNvCxnSpPr>
          <p:nvPr/>
        </p:nvCxnSpPr>
        <p:spPr bwMode="gray">
          <a:xfrm>
            <a:off x="3583459" y="3650675"/>
            <a:ext cx="493241" cy="462577"/>
          </a:xfrm>
          <a:prstGeom prst="bentConnector3">
            <a:avLst>
              <a:gd name="adj1" fmla="val 50000"/>
            </a:avLst>
          </a:prstGeom>
          <a:noFill/>
          <a:ln w="3175">
            <a:solidFill>
              <a:schemeClr val="bg2"/>
            </a:solidFill>
            <a:miter lim="800000"/>
            <a:headEnd/>
            <a:tailEnd/>
          </a:ln>
        </p:spPr>
      </p:cxnSp>
      <p:sp>
        <p:nvSpPr>
          <p:cNvPr id="57" name="BoxContent"/>
          <p:cNvSpPr>
            <a:spLocks noChangeArrowheads="1"/>
          </p:cNvSpPr>
          <p:nvPr/>
        </p:nvSpPr>
        <p:spPr bwMode="gray">
          <a:xfrm>
            <a:off x="2133600" y="6013038"/>
            <a:ext cx="1449859" cy="612766"/>
          </a:xfrm>
          <a:prstGeom prst="rect">
            <a:avLst/>
          </a:prstGeom>
          <a:solidFill>
            <a:srgbClr val="DCC05A"/>
          </a:solidFill>
          <a:ln w="9525" algn="ctr">
            <a:solidFill>
              <a:srgbClr val="DCC05A"/>
            </a:solidFill>
            <a:miter lim="800000"/>
            <a:headEnd/>
            <a:tailEnd/>
          </a:ln>
        </p:spPr>
        <p:txBody>
          <a:bodyPr tIns="91440" bIns="91440" anchor="ctr"/>
          <a:lstStyle/>
          <a:p>
            <a:pPr algn="ctr" fontAlgn="base">
              <a:spcBef>
                <a:spcPct val="0"/>
              </a:spcBef>
              <a:spcAft>
                <a:spcPct val="0"/>
              </a:spcAft>
              <a:buClr>
                <a:srgbClr val="177B57"/>
              </a:buClr>
            </a:pPr>
            <a:r>
              <a:rPr lang="en-US" sz="1400" b="1" dirty="0" smtClean="0">
                <a:solidFill>
                  <a:srgbClr val="000000"/>
                </a:solidFill>
                <a:latin typeface="Arial" pitchFamily="34" charset="0"/>
                <a:cs typeface="Arial" pitchFamily="34" charset="0"/>
              </a:rPr>
              <a:t>Partner relations</a:t>
            </a:r>
            <a:endParaRPr lang="en-US" sz="1400" b="1" dirty="0">
              <a:solidFill>
                <a:srgbClr val="000000"/>
              </a:solidFill>
              <a:latin typeface="Arial" pitchFamily="34" charset="0"/>
              <a:cs typeface="Arial" pitchFamily="34" charset="0"/>
            </a:endParaRPr>
          </a:p>
        </p:txBody>
      </p:sp>
      <p:cxnSp>
        <p:nvCxnSpPr>
          <p:cNvPr id="58" name="AutoShape 9"/>
          <p:cNvCxnSpPr>
            <a:cxnSpLocks noChangeShapeType="1"/>
            <a:stCxn id="5" idx="3"/>
            <a:endCxn id="57" idx="1"/>
          </p:cNvCxnSpPr>
          <p:nvPr/>
        </p:nvCxnSpPr>
        <p:spPr bwMode="gray">
          <a:xfrm>
            <a:off x="1375720" y="3777675"/>
            <a:ext cx="757880" cy="2541746"/>
          </a:xfrm>
          <a:prstGeom prst="bentConnector3">
            <a:avLst>
              <a:gd name="adj1" fmla="val 50000"/>
            </a:avLst>
          </a:prstGeom>
          <a:noFill/>
          <a:ln w="3175">
            <a:solidFill>
              <a:schemeClr val="bg2"/>
            </a:solidFill>
            <a:miter lim="800000"/>
            <a:headEnd/>
            <a:tailEnd/>
          </a:ln>
        </p:spPr>
      </p:cxnSp>
      <p:sp>
        <p:nvSpPr>
          <p:cNvPr id="81" name="BoxContent"/>
          <p:cNvSpPr>
            <a:spLocks noChangeArrowheads="1"/>
          </p:cNvSpPr>
          <p:nvPr/>
        </p:nvSpPr>
        <p:spPr bwMode="gray">
          <a:xfrm>
            <a:off x="4076700" y="5860945"/>
            <a:ext cx="1752600" cy="320040"/>
          </a:xfrm>
          <a:prstGeom prst="rect">
            <a:avLst/>
          </a:prstGeom>
          <a:solidFill>
            <a:srgbClr val="F9EFBD"/>
          </a:solidFill>
          <a:ln w="9525" algn="ctr">
            <a:solidFill>
              <a:srgbClr val="F9EFBD"/>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Quality of implementing partners</a:t>
            </a:r>
            <a:endParaRPr lang="en-US" sz="1200" dirty="0">
              <a:solidFill>
                <a:srgbClr val="000000"/>
              </a:solidFill>
              <a:latin typeface="Arial" pitchFamily="34" charset="0"/>
              <a:cs typeface="Arial" pitchFamily="34" charset="0"/>
            </a:endParaRPr>
          </a:p>
        </p:txBody>
      </p:sp>
      <p:sp>
        <p:nvSpPr>
          <p:cNvPr id="104" name="BoxContent"/>
          <p:cNvSpPr>
            <a:spLocks noChangeArrowheads="1"/>
          </p:cNvSpPr>
          <p:nvPr/>
        </p:nvSpPr>
        <p:spPr bwMode="gray">
          <a:xfrm>
            <a:off x="4076700" y="6305764"/>
            <a:ext cx="1752600" cy="320040"/>
          </a:xfrm>
          <a:prstGeom prst="rect">
            <a:avLst/>
          </a:prstGeom>
          <a:solidFill>
            <a:srgbClr val="F9EFBD"/>
          </a:solidFill>
          <a:ln w="9525" algn="ctr">
            <a:solidFill>
              <a:srgbClr val="F9EFBD"/>
            </a:solidFill>
            <a:miter lim="800000"/>
            <a:headEnd/>
            <a:tailEnd/>
          </a:ln>
        </p:spPr>
        <p:txBody>
          <a:bodyPr tIns="91440" bIns="91440" anchor="ctr"/>
          <a:lstStyle/>
          <a:p>
            <a:pPr algn="ctr" fontAlgn="base">
              <a:spcBef>
                <a:spcPct val="0"/>
              </a:spcBef>
              <a:spcAft>
                <a:spcPct val="0"/>
              </a:spcAft>
              <a:buClr>
                <a:srgbClr val="177B57"/>
              </a:buClr>
            </a:pPr>
            <a:r>
              <a:rPr lang="en-US" sz="1200" dirty="0" smtClean="0">
                <a:solidFill>
                  <a:srgbClr val="000000"/>
                </a:solidFill>
                <a:latin typeface="Arial" pitchFamily="34" charset="0"/>
                <a:cs typeface="Arial" pitchFamily="34" charset="0"/>
              </a:rPr>
              <a:t>Support by local government</a:t>
            </a:r>
            <a:endParaRPr lang="en-US" sz="1200" dirty="0">
              <a:solidFill>
                <a:srgbClr val="000000"/>
              </a:solidFill>
              <a:latin typeface="Arial" pitchFamily="34" charset="0"/>
              <a:cs typeface="Arial" pitchFamily="34" charset="0"/>
            </a:endParaRPr>
          </a:p>
        </p:txBody>
      </p:sp>
      <p:cxnSp>
        <p:nvCxnSpPr>
          <p:cNvPr id="105" name="AutoShape 8"/>
          <p:cNvCxnSpPr>
            <a:cxnSpLocks noChangeShapeType="1"/>
            <a:stCxn id="57" idx="3"/>
            <a:endCxn id="81" idx="1"/>
          </p:cNvCxnSpPr>
          <p:nvPr/>
        </p:nvCxnSpPr>
        <p:spPr bwMode="gray">
          <a:xfrm flipV="1">
            <a:off x="3583459" y="6020965"/>
            <a:ext cx="493241" cy="298456"/>
          </a:xfrm>
          <a:prstGeom prst="bentConnector3">
            <a:avLst>
              <a:gd name="adj1" fmla="val 50000"/>
            </a:avLst>
          </a:prstGeom>
          <a:noFill/>
          <a:ln w="3175">
            <a:solidFill>
              <a:schemeClr val="bg2"/>
            </a:solidFill>
            <a:miter lim="800000"/>
            <a:headEnd/>
            <a:tailEnd/>
          </a:ln>
        </p:spPr>
      </p:cxnSp>
      <p:cxnSp>
        <p:nvCxnSpPr>
          <p:cNvPr id="108" name="AutoShape 8"/>
          <p:cNvCxnSpPr>
            <a:cxnSpLocks noChangeShapeType="1"/>
            <a:stCxn id="57" idx="3"/>
            <a:endCxn id="104" idx="1"/>
          </p:cNvCxnSpPr>
          <p:nvPr/>
        </p:nvCxnSpPr>
        <p:spPr bwMode="gray">
          <a:xfrm>
            <a:off x="3583459" y="6319421"/>
            <a:ext cx="493241" cy="146363"/>
          </a:xfrm>
          <a:prstGeom prst="bentConnector3">
            <a:avLst>
              <a:gd name="adj1" fmla="val 50000"/>
            </a:avLst>
          </a:prstGeom>
          <a:noFill/>
          <a:ln w="3175">
            <a:solidFill>
              <a:schemeClr val="bg2"/>
            </a:solidFill>
            <a:miter lim="800000"/>
            <a:headEnd/>
            <a:tailEnd/>
          </a:ln>
        </p:spPr>
      </p:cxnSp>
      <p:sp>
        <p:nvSpPr>
          <p:cNvPr id="111" name="FlowTriangle"/>
          <p:cNvSpPr>
            <a:spLocks noChangeArrowheads="1"/>
          </p:cNvSpPr>
          <p:nvPr/>
        </p:nvSpPr>
        <p:spPr bwMode="gray">
          <a:xfrm rot="5400000">
            <a:off x="5593528" y="6185762"/>
            <a:ext cx="801053" cy="151418"/>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12" name="BoxContent"/>
          <p:cNvSpPr>
            <a:spLocks noChangeArrowheads="1"/>
          </p:cNvSpPr>
          <p:nvPr/>
        </p:nvSpPr>
        <p:spPr bwMode="gray">
          <a:xfrm>
            <a:off x="6046087" y="5834825"/>
            <a:ext cx="3189713" cy="793337"/>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Amount of funding brought in by implementing partners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Efficiency of partner operations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Freedom provided by government</a:t>
            </a:r>
            <a:endParaRPr lang="en-US" sz="1200" dirty="0">
              <a:solidFill>
                <a:srgbClr val="000000"/>
              </a:solidFill>
              <a:latin typeface="Arial"/>
              <a:cs typeface="Arial" pitchFamily="34" charset="0"/>
            </a:endParaRPr>
          </a:p>
        </p:txBody>
      </p:sp>
      <p:cxnSp>
        <p:nvCxnSpPr>
          <p:cNvPr id="50" name="Straight Connector 49"/>
          <p:cNvCxnSpPr/>
          <p:nvPr/>
        </p:nvCxnSpPr>
        <p:spPr>
          <a:xfrm>
            <a:off x="3859966" y="2938283"/>
            <a:ext cx="536258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19068" y="4368800"/>
            <a:ext cx="536258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919068" y="5797350"/>
            <a:ext cx="536258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nvGraphicFramePr>
        <p:xfrm>
          <a:off x="1587" y="1588"/>
          <a:ext cx="1587" cy="1587"/>
        </p:xfrm>
        <a:graphic>
          <a:graphicData uri="http://schemas.openxmlformats.org/presentationml/2006/ole">
            <p:oleObj spid="_x0000_s93186" name="think-cell Slide" r:id="rId49" imgW="270" imgH="270" progId="TCLayout.ActiveDocument.1">
              <p:embed/>
            </p:oleObj>
          </a:graphicData>
        </a:graphic>
      </p:graphicFrame>
      <p:sp>
        <p:nvSpPr>
          <p:cNvPr id="107" name="Rectangle 106"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800" dirty="0" smtClean="0">
              <a:solidFill>
                <a:schemeClr val="tx1"/>
              </a:solidFill>
              <a:latin typeface="Arial"/>
              <a:sym typeface="Arial"/>
            </a:endParaRPr>
          </a:p>
        </p:txBody>
      </p:sp>
      <p:sp>
        <p:nvSpPr>
          <p:cNvPr id="293" name="Oval 292"/>
          <p:cNvSpPr/>
          <p:nvPr/>
        </p:nvSpPr>
        <p:spPr>
          <a:xfrm rot="21121302">
            <a:off x="1639312" y="3532187"/>
            <a:ext cx="4177287" cy="1031671"/>
          </a:xfrm>
          <a:prstGeom prst="ellipse">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74" name="Oval 273"/>
          <p:cNvSpPr/>
          <p:nvPr/>
        </p:nvSpPr>
        <p:spPr>
          <a:xfrm rot="4983270">
            <a:off x="3488771" y="2513012"/>
            <a:ext cx="1514467" cy="5067434"/>
          </a:xfrm>
          <a:prstGeom prst="ellipse">
            <a:avLst/>
          </a:prstGeom>
          <a:solidFill>
            <a:srgbClr val="D2E0E6"/>
          </a:solidFill>
          <a:ln w="9525">
            <a:solidFill>
              <a:srgbClr val="D2E0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66" name="Oval 265"/>
          <p:cNvSpPr/>
          <p:nvPr/>
        </p:nvSpPr>
        <p:spPr>
          <a:xfrm rot="21378878">
            <a:off x="1617662" y="1774825"/>
            <a:ext cx="5391854" cy="1587517"/>
          </a:xfrm>
          <a:prstGeom prst="ellipse">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b" anchorCtr="0"/>
          <a:lstStyle/>
          <a:p>
            <a:pPr algn="ctr"/>
            <a:endParaRPr lang="en-US" sz="1400" dirty="0" smtClean="0">
              <a:solidFill>
                <a:schemeClr val="tx1"/>
              </a:solidFill>
              <a:latin typeface="Arial" pitchFamily="34" charset="0"/>
              <a:cs typeface="Arial" pitchFamily="34" charset="0"/>
            </a:endParaRPr>
          </a:p>
        </p:txBody>
      </p:sp>
      <p:sp>
        <p:nvSpPr>
          <p:cNvPr id="262" name="Oval 261"/>
          <p:cNvSpPr/>
          <p:nvPr/>
        </p:nvSpPr>
        <p:spPr>
          <a:xfrm>
            <a:off x="6960138" y="1905000"/>
            <a:ext cx="2312209" cy="2938463"/>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Largest refugee camps can be categorized along archetypes and complexity of sanitation provision</a:t>
            </a:r>
            <a:endParaRPr lang="en-US" dirty="0"/>
          </a:p>
        </p:txBody>
      </p:sp>
      <p:sp>
        <p:nvSpPr>
          <p:cNvPr id="10" name="Rounded Rectangle 9"/>
          <p:cNvSpPr/>
          <p:nvPr/>
        </p:nvSpPr>
        <p:spPr>
          <a:xfrm>
            <a:off x="457200" y="6210300"/>
            <a:ext cx="6502938" cy="330200"/>
          </a:xfrm>
          <a:prstGeom prst="roundRect">
            <a:avLst>
              <a:gd name="adj" fmla="val 7993"/>
            </a:avLst>
          </a:prstGeom>
          <a:solidFill>
            <a:srgbClr val="D2E0E6"/>
          </a:solidFill>
          <a:ln w="15875">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rgbClr val="4D4D4D"/>
                </a:solidFill>
                <a:latin typeface="Arial" pitchFamily="34" charset="0"/>
                <a:cs typeface="Arial" pitchFamily="34" charset="0"/>
              </a:rPr>
              <a:t>Planned / managed camps</a:t>
            </a:r>
          </a:p>
        </p:txBody>
      </p:sp>
      <p:sp>
        <p:nvSpPr>
          <p:cNvPr id="11" name="Rounded Rectangle 10"/>
          <p:cNvSpPr/>
          <p:nvPr/>
        </p:nvSpPr>
        <p:spPr>
          <a:xfrm>
            <a:off x="7071919" y="6210300"/>
            <a:ext cx="2074812" cy="330200"/>
          </a:xfrm>
          <a:prstGeom prst="roundRect">
            <a:avLst/>
          </a:prstGeom>
          <a:solidFill>
            <a:schemeClr val="accent2"/>
          </a:solidFill>
          <a:ln w="15875">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rgbClr val="4D4D4D"/>
                </a:solidFill>
                <a:latin typeface="Arial" pitchFamily="34" charset="0"/>
                <a:cs typeface="Arial" pitchFamily="34" charset="0"/>
              </a:rPr>
              <a:t>Non-managed camps</a:t>
            </a:r>
          </a:p>
        </p:txBody>
      </p:sp>
      <p:sp>
        <p:nvSpPr>
          <p:cNvPr id="12" name="Rounded Rectangle 11"/>
          <p:cNvSpPr/>
          <p:nvPr/>
        </p:nvSpPr>
        <p:spPr>
          <a:xfrm>
            <a:off x="811959" y="1189612"/>
            <a:ext cx="1284700" cy="380840"/>
          </a:xfrm>
          <a:prstGeom prst="roundRect">
            <a:avLst/>
          </a:prstGeom>
          <a:solidFill>
            <a:schemeClr val="bg1"/>
          </a:solidFill>
          <a:ln w="158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rgbClr val="4D4D4D"/>
                </a:solidFill>
                <a:latin typeface="Arial" pitchFamily="34" charset="0"/>
                <a:cs typeface="Arial" pitchFamily="34" charset="0"/>
              </a:rPr>
              <a:t>T</a:t>
            </a:r>
            <a:r>
              <a:rPr lang="en-US" sz="1200" b="1" baseline="-25000" dirty="0" smtClean="0">
                <a:solidFill>
                  <a:srgbClr val="4D4D4D"/>
                </a:solidFill>
                <a:latin typeface="Arial" pitchFamily="34" charset="0"/>
                <a:cs typeface="Arial" pitchFamily="34" charset="0"/>
              </a:rPr>
              <a:t>0</a:t>
            </a:r>
            <a:endParaRPr lang="en-US" sz="1200" dirty="0" smtClean="0">
              <a:solidFill>
                <a:srgbClr val="4D4D4D"/>
              </a:solidFill>
              <a:latin typeface="Arial"/>
              <a:cs typeface="Arial" pitchFamily="34" charset="0"/>
            </a:endParaRPr>
          </a:p>
        </p:txBody>
      </p:sp>
      <p:sp>
        <p:nvSpPr>
          <p:cNvPr id="13" name="Rounded Rectangle 12"/>
          <p:cNvSpPr/>
          <p:nvPr/>
        </p:nvSpPr>
        <p:spPr>
          <a:xfrm>
            <a:off x="2203632" y="1189612"/>
            <a:ext cx="1284699" cy="380840"/>
          </a:xfrm>
          <a:prstGeom prst="roundRect">
            <a:avLst/>
          </a:prstGeom>
          <a:solidFill>
            <a:schemeClr val="bg1"/>
          </a:solidFill>
          <a:ln w="158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rgbClr val="4D4D4D"/>
                </a:solidFill>
                <a:latin typeface="Arial" pitchFamily="34" charset="0"/>
                <a:cs typeface="Arial" pitchFamily="34" charset="0"/>
              </a:rPr>
              <a:t>Growth</a:t>
            </a:r>
            <a:endParaRPr lang="en-US" sz="1200" dirty="0" smtClean="0">
              <a:solidFill>
                <a:srgbClr val="4D4D4D"/>
              </a:solidFill>
              <a:latin typeface="Arial"/>
              <a:cs typeface="Arial" pitchFamily="34" charset="0"/>
            </a:endParaRPr>
          </a:p>
        </p:txBody>
      </p:sp>
      <p:sp>
        <p:nvSpPr>
          <p:cNvPr id="14" name="Rounded Rectangle 13"/>
          <p:cNvSpPr/>
          <p:nvPr/>
        </p:nvSpPr>
        <p:spPr>
          <a:xfrm>
            <a:off x="3595303" y="1189612"/>
            <a:ext cx="1284699" cy="380840"/>
          </a:xfrm>
          <a:prstGeom prst="roundRect">
            <a:avLst/>
          </a:prstGeom>
          <a:solidFill>
            <a:schemeClr val="bg1"/>
          </a:solidFill>
          <a:ln w="158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rgbClr val="4D4D4D"/>
                </a:solidFill>
                <a:latin typeface="Arial" pitchFamily="34" charset="0"/>
                <a:cs typeface="Arial" pitchFamily="34" charset="0"/>
              </a:rPr>
              <a:t>Steady State</a:t>
            </a:r>
          </a:p>
        </p:txBody>
      </p:sp>
      <p:sp>
        <p:nvSpPr>
          <p:cNvPr id="21" name="Rounded Rectangle 20"/>
          <p:cNvSpPr/>
          <p:nvPr/>
        </p:nvSpPr>
        <p:spPr>
          <a:xfrm>
            <a:off x="6357327" y="1191200"/>
            <a:ext cx="1284699" cy="386250"/>
          </a:xfrm>
          <a:prstGeom prst="roundRect">
            <a:avLst/>
          </a:prstGeom>
          <a:solidFill>
            <a:schemeClr val="bg1"/>
          </a:solidFill>
          <a:ln w="158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45720" tIns="90000" rIns="45720" bIns="90000" rtlCol="0" anchor="ctr" anchorCtr="0"/>
          <a:lstStyle/>
          <a:p>
            <a:pPr algn="ctr"/>
            <a:r>
              <a:rPr lang="en-US" sz="1200" b="1" dirty="0" smtClean="0">
                <a:solidFill>
                  <a:srgbClr val="4D4D4D"/>
                </a:solidFill>
                <a:latin typeface="Arial" pitchFamily="34" charset="0"/>
                <a:cs typeface="Arial" pitchFamily="34" charset="0"/>
              </a:rPr>
              <a:t>Ramp down</a:t>
            </a:r>
            <a:endParaRPr lang="en-US" sz="1200" dirty="0" smtClean="0">
              <a:solidFill>
                <a:srgbClr val="4D4D4D"/>
              </a:solidFill>
              <a:latin typeface="Arial" pitchFamily="34" charset="0"/>
              <a:cs typeface="Arial" pitchFamily="34" charset="0"/>
            </a:endParaRPr>
          </a:p>
        </p:txBody>
      </p:sp>
      <p:sp>
        <p:nvSpPr>
          <p:cNvPr id="31" name="Right Arrow 30"/>
          <p:cNvSpPr/>
          <p:nvPr/>
        </p:nvSpPr>
        <p:spPr>
          <a:xfrm rot="16200000">
            <a:off x="-1397906" y="3425825"/>
            <a:ext cx="4178301" cy="468089"/>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r"/>
            <a:r>
              <a:rPr lang="en-US" sz="1200" b="1" dirty="0" smtClean="0">
                <a:solidFill>
                  <a:schemeClr val="tx1"/>
                </a:solidFill>
                <a:latin typeface="Arial" pitchFamily="34" charset="0"/>
                <a:cs typeface="Arial" pitchFamily="34" charset="0"/>
              </a:rPr>
              <a:t>Increasing complexity of sanitation provision</a:t>
            </a:r>
          </a:p>
        </p:txBody>
      </p:sp>
      <p:cxnSp>
        <p:nvCxnSpPr>
          <p:cNvPr id="33" name="Straight Connector 32"/>
          <p:cNvCxnSpPr/>
          <p:nvPr/>
        </p:nvCxnSpPr>
        <p:spPr>
          <a:xfrm flipV="1">
            <a:off x="2165532" y="1708150"/>
            <a:ext cx="0" cy="3975100"/>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44503" y="1708150"/>
            <a:ext cx="0" cy="3975100"/>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943502" y="1708150"/>
            <a:ext cx="0" cy="3975100"/>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325138" y="1708150"/>
            <a:ext cx="0" cy="3975100"/>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266046" y="151620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1</a:t>
            </a:r>
          </a:p>
        </p:txBody>
      </p:sp>
      <p:sp>
        <p:nvSpPr>
          <p:cNvPr id="38" name="Oval 37"/>
          <p:cNvSpPr/>
          <p:nvPr/>
        </p:nvSpPr>
        <p:spPr>
          <a:xfrm>
            <a:off x="2656217" y="151620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2</a:t>
            </a:r>
          </a:p>
        </p:txBody>
      </p:sp>
      <p:sp>
        <p:nvSpPr>
          <p:cNvPr id="39" name="Oval 38"/>
          <p:cNvSpPr/>
          <p:nvPr/>
        </p:nvSpPr>
        <p:spPr>
          <a:xfrm>
            <a:off x="4046388" y="151620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3</a:t>
            </a:r>
          </a:p>
        </p:txBody>
      </p:sp>
      <p:sp>
        <p:nvSpPr>
          <p:cNvPr id="42" name="Oval 41"/>
          <p:cNvSpPr/>
          <p:nvPr/>
        </p:nvSpPr>
        <p:spPr>
          <a:xfrm>
            <a:off x="8216900" y="151620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6</a:t>
            </a:r>
          </a:p>
        </p:txBody>
      </p:sp>
      <p:sp>
        <p:nvSpPr>
          <p:cNvPr id="43" name="Oval 42"/>
          <p:cNvSpPr/>
          <p:nvPr/>
        </p:nvSpPr>
        <p:spPr>
          <a:xfrm>
            <a:off x="5436559" y="151620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4</a:t>
            </a:r>
          </a:p>
        </p:txBody>
      </p:sp>
      <p:sp>
        <p:nvSpPr>
          <p:cNvPr id="44" name="Rounded Rectangle 43"/>
          <p:cNvSpPr/>
          <p:nvPr/>
        </p:nvSpPr>
        <p:spPr>
          <a:xfrm>
            <a:off x="4986976" y="1191200"/>
            <a:ext cx="1284699" cy="386250"/>
          </a:xfrm>
          <a:prstGeom prst="roundRect">
            <a:avLst/>
          </a:prstGeom>
          <a:solidFill>
            <a:schemeClr val="bg1"/>
          </a:solidFill>
          <a:ln w="158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45720" tIns="90000" rIns="45720" bIns="90000" rtlCol="0" anchor="ctr" anchorCtr="0"/>
          <a:lstStyle/>
          <a:p>
            <a:pPr algn="ctr"/>
            <a:r>
              <a:rPr lang="en-US" sz="1200" b="1" dirty="0" smtClean="0">
                <a:solidFill>
                  <a:srgbClr val="4D4D4D"/>
                </a:solidFill>
                <a:latin typeface="Arial" pitchFamily="34" charset="0"/>
                <a:cs typeface="Arial" pitchFamily="34" charset="0"/>
              </a:rPr>
              <a:t>Permanent settlement</a:t>
            </a:r>
            <a:endParaRPr lang="en-US" sz="1200" dirty="0" smtClean="0">
              <a:solidFill>
                <a:srgbClr val="4D4D4D"/>
              </a:solidFill>
              <a:latin typeface="Arial" pitchFamily="34" charset="0"/>
              <a:cs typeface="Arial" pitchFamily="34" charset="0"/>
            </a:endParaRPr>
          </a:p>
        </p:txBody>
      </p:sp>
      <p:sp>
        <p:nvSpPr>
          <p:cNvPr id="45" name="Oval 44"/>
          <p:cNvSpPr/>
          <p:nvPr/>
        </p:nvSpPr>
        <p:spPr>
          <a:xfrm>
            <a:off x="6826730" y="1516205"/>
            <a:ext cx="271083" cy="27432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5</a:t>
            </a:r>
          </a:p>
        </p:txBody>
      </p:sp>
      <p:cxnSp>
        <p:nvCxnSpPr>
          <p:cNvPr id="46" name="Straight Connector 45"/>
          <p:cNvCxnSpPr/>
          <p:nvPr/>
        </p:nvCxnSpPr>
        <p:spPr>
          <a:xfrm flipV="1">
            <a:off x="7667426" y="1708150"/>
            <a:ext cx="0" cy="3975100"/>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custDataLst>
              <p:tags r:id="rId3"/>
            </p:custDataLst>
          </p:nvPr>
        </p:nvCxnSpPr>
        <p:spPr bwMode="gray">
          <a:xfrm>
            <a:off x="809625" y="1914525"/>
            <a:ext cx="8334375" cy="0"/>
          </a:xfrm>
          <a:prstGeom prst="line">
            <a:avLst/>
          </a:prstGeom>
          <a:ln w="317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nvGraphicFramePr>
        <p:xfrm>
          <a:off x="685799" y="1790700"/>
          <a:ext cx="8563064" cy="4067089"/>
        </p:xfrm>
        <a:graphic>
          <a:graphicData uri="http://schemas.openxmlformats.org/presentationml/2006/ole">
            <p:oleObj spid="_x0000_s93187" name="Chart" r:id="rId50" imgW="8563064" imgH="4067089" progId="MSGraph.Chart.8">
              <p:embed followColorScheme="full"/>
            </p:oleObj>
          </a:graphicData>
        </a:graphic>
      </p:graphicFrame>
      <p:cxnSp>
        <p:nvCxnSpPr>
          <p:cNvPr id="82" name="Straight Connector 81"/>
          <p:cNvCxnSpPr/>
          <p:nvPr>
            <p:custDataLst>
              <p:tags r:id="rId4"/>
            </p:custDataLst>
          </p:nvPr>
        </p:nvCxnSpPr>
        <p:spPr bwMode="gray">
          <a:xfrm flipV="1">
            <a:off x="3514725" y="2546350"/>
            <a:ext cx="20637" cy="3175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custDataLst>
              <p:tags r:id="rId5"/>
            </p:custDataLst>
          </p:nvPr>
        </p:nvCxnSpPr>
        <p:spPr bwMode="gray">
          <a:xfrm>
            <a:off x="4281487" y="3810000"/>
            <a:ext cx="0" cy="66675"/>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80" name="Text Placeholder 56"/>
          <p:cNvSpPr>
            <a:spLocks noGrp="1"/>
          </p:cNvSpPr>
          <p:nvPr>
            <p:custDataLst>
              <p:tags r:id="rId6"/>
            </p:custDataLst>
          </p:nvPr>
        </p:nvSpPr>
        <p:spPr bwMode="gray">
          <a:xfrm>
            <a:off x="7559675" y="3525837"/>
            <a:ext cx="635000"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BBEC381-EE7C-4519-A903-92E723D45487}" type="datetime'Ai''''n'''''''' a''''l-''H''''''il''w''''''''e''''''''h'''''''">
              <a:rPr lang="en-US" sz="800" b="0" smtClean="0">
                <a:latin typeface="Arial"/>
                <a:sym typeface="Arial"/>
              </a:rPr>
              <a:pPr>
                <a:spcBef>
                  <a:spcPct val="0"/>
                </a:spcBef>
                <a:spcAft>
                  <a:spcPct val="0"/>
                </a:spcAft>
              </a:pPr>
              <a:t>Ain al-Hilweh</a:t>
            </a:fld>
            <a:endParaRPr lang="en-US" sz="800" b="0">
              <a:latin typeface="Arial"/>
              <a:sym typeface="Arial"/>
            </a:endParaRPr>
          </a:p>
        </p:txBody>
      </p:sp>
      <p:sp>
        <p:nvSpPr>
          <p:cNvPr id="177" name="Text Placeholder 55"/>
          <p:cNvSpPr>
            <a:spLocks noGrp="1"/>
          </p:cNvSpPr>
          <p:nvPr>
            <p:custDataLst>
              <p:tags r:id="rId7"/>
            </p:custDataLst>
          </p:nvPr>
        </p:nvSpPr>
        <p:spPr bwMode="gray">
          <a:xfrm>
            <a:off x="2711450" y="2201862"/>
            <a:ext cx="35877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1097F7F-1065-4354-9EAD-F8CC019BE00D}" type="datetime'''''''''''''''''''''Z''''''a''''''t''''''aari'''''''''''''''">
              <a:rPr lang="en-US" sz="800" b="0" smtClean="0">
                <a:latin typeface="Arial"/>
                <a:sym typeface="Arial"/>
              </a:rPr>
              <a:pPr algn="ctr">
                <a:spcBef>
                  <a:spcPct val="0"/>
                </a:spcBef>
                <a:spcAft>
                  <a:spcPct val="0"/>
                </a:spcAft>
              </a:pPr>
              <a:t>Zataari</a:t>
            </a:fld>
            <a:endParaRPr lang="en-US" sz="800" b="0">
              <a:latin typeface="Arial"/>
              <a:sym typeface="Arial"/>
            </a:endParaRPr>
          </a:p>
        </p:txBody>
      </p:sp>
      <p:sp>
        <p:nvSpPr>
          <p:cNvPr id="176" name="Text Placeholder 54"/>
          <p:cNvSpPr>
            <a:spLocks noGrp="1"/>
          </p:cNvSpPr>
          <p:nvPr>
            <p:custDataLst>
              <p:tags r:id="rId8"/>
            </p:custDataLst>
          </p:nvPr>
        </p:nvSpPr>
        <p:spPr bwMode="gray">
          <a:xfrm>
            <a:off x="7302500" y="2411412"/>
            <a:ext cx="94932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704CFDB-3B15-43C1-A102-FE0D3F5017E5}" type="datetime'''''''''San''''liur''fa - A''''k''''c''a''''''k''al''''e'">
              <a:rPr lang="en-US" sz="800" b="0" smtClean="0">
                <a:latin typeface="Arial"/>
                <a:sym typeface="Arial"/>
              </a:rPr>
              <a:pPr>
                <a:spcBef>
                  <a:spcPct val="0"/>
                </a:spcBef>
                <a:spcAft>
                  <a:spcPct val="0"/>
                </a:spcAft>
              </a:pPr>
              <a:t>Sanliurfa - Akcakale</a:t>
            </a:fld>
            <a:endParaRPr lang="en-US" sz="800" b="0">
              <a:latin typeface="Arial"/>
              <a:sym typeface="Arial"/>
            </a:endParaRPr>
          </a:p>
        </p:txBody>
      </p:sp>
      <p:sp useBgFill="1">
        <p:nvSpPr>
          <p:cNvPr id="175" name="Text Placeholder 53"/>
          <p:cNvSpPr>
            <a:spLocks noGrp="1"/>
          </p:cNvSpPr>
          <p:nvPr>
            <p:custDataLst>
              <p:tags r:id="rId9"/>
            </p:custDataLst>
          </p:nvPr>
        </p:nvSpPr>
        <p:spPr bwMode="gray">
          <a:xfrm>
            <a:off x="8645525" y="2544762"/>
            <a:ext cx="227012"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8400A7-79B0-4DA8-A2A8-5C724B1F0E77}" type="datetime'''''''Ki''''l''i''''''''''''''''''''''''s'''''''''''''''''">
              <a:rPr lang="en-US" sz="800" b="0" smtClean="0">
                <a:latin typeface="Arial"/>
                <a:sym typeface="Arial"/>
              </a:rPr>
              <a:pPr>
                <a:spcBef>
                  <a:spcPct val="0"/>
                </a:spcBef>
                <a:spcAft>
                  <a:spcPct val="0"/>
                </a:spcAft>
              </a:pPr>
              <a:t>Kilis</a:t>
            </a:fld>
            <a:endParaRPr lang="en-US" sz="800" b="0">
              <a:latin typeface="Arial"/>
              <a:sym typeface="Arial"/>
            </a:endParaRPr>
          </a:p>
        </p:txBody>
      </p:sp>
      <p:sp useBgFill="1">
        <p:nvSpPr>
          <p:cNvPr id="182" name="Text Placeholder 58"/>
          <p:cNvSpPr>
            <a:spLocks noGrp="1"/>
          </p:cNvSpPr>
          <p:nvPr>
            <p:custDataLst>
              <p:tags r:id="rId10"/>
            </p:custDataLst>
          </p:nvPr>
        </p:nvSpPr>
        <p:spPr bwMode="gray">
          <a:xfrm>
            <a:off x="7215187" y="2754312"/>
            <a:ext cx="360362"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C9CF115-2BBC-4FB8-BCE0-C0C27E231F39}" type="datetime'P''''''''an''''i''''''''''''''''a''''''''''''n'''">
              <a:rPr lang="en-US" sz="800" b="0" smtClean="0">
                <a:latin typeface="Arial"/>
                <a:sym typeface="Arial"/>
              </a:rPr>
              <a:pPr>
                <a:spcBef>
                  <a:spcPct val="0"/>
                </a:spcBef>
                <a:spcAft>
                  <a:spcPct val="0"/>
                </a:spcAft>
              </a:pPr>
              <a:t>Panian</a:t>
            </a:fld>
            <a:endParaRPr lang="en-US" sz="800" b="0">
              <a:latin typeface="Arial"/>
              <a:sym typeface="Arial"/>
            </a:endParaRPr>
          </a:p>
        </p:txBody>
      </p:sp>
      <p:sp useBgFill="1">
        <p:nvSpPr>
          <p:cNvPr id="181" name="Text Placeholder 57"/>
          <p:cNvSpPr>
            <a:spLocks noGrp="1"/>
          </p:cNvSpPr>
          <p:nvPr>
            <p:custDataLst>
              <p:tags r:id="rId11"/>
            </p:custDataLst>
          </p:nvPr>
        </p:nvSpPr>
        <p:spPr bwMode="gray">
          <a:xfrm>
            <a:off x="8064500" y="2830512"/>
            <a:ext cx="80327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5947B07-53C1-49A5-BF21-2141834B4402}" type="datetime'''''''''''''''O''ld S''''''''''h''''''a''msha''t''''''''o''o'">
              <a:rPr lang="en-US" sz="800" b="0" smtClean="0">
                <a:latin typeface="Arial"/>
                <a:sym typeface="Arial"/>
              </a:rPr>
              <a:pPr>
                <a:spcBef>
                  <a:spcPct val="0"/>
                </a:spcBef>
                <a:spcAft>
                  <a:spcPct val="0"/>
                </a:spcAft>
              </a:pPr>
              <a:t>Old Shamshatoo</a:t>
            </a:fld>
            <a:endParaRPr lang="en-US" sz="800" b="0">
              <a:latin typeface="Arial"/>
              <a:sym typeface="Arial"/>
            </a:endParaRPr>
          </a:p>
        </p:txBody>
      </p:sp>
      <p:sp useBgFill="1">
        <p:nvSpPr>
          <p:cNvPr id="174" name="Text Placeholder 52"/>
          <p:cNvSpPr>
            <a:spLocks noGrp="1"/>
          </p:cNvSpPr>
          <p:nvPr>
            <p:custDataLst>
              <p:tags r:id="rId12"/>
            </p:custDataLst>
          </p:nvPr>
        </p:nvSpPr>
        <p:spPr bwMode="gray">
          <a:xfrm>
            <a:off x="3830637" y="2830512"/>
            <a:ext cx="330200"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DEFCBEE-A548-4E5F-90D0-1B6D005820E8}" type="datetime'''''M''''''''''b''''''''''''''e''''''''''''''r''a'''">
              <a:rPr lang="en-US" sz="800" b="0" smtClean="0">
                <a:latin typeface="Arial"/>
                <a:sym typeface="Arial"/>
              </a:rPr>
              <a:pPr algn="ctr">
                <a:spcBef>
                  <a:spcPct val="0"/>
                </a:spcBef>
                <a:spcAft>
                  <a:spcPct val="0"/>
                </a:spcAft>
              </a:pPr>
              <a:t>Mbera</a:t>
            </a:fld>
            <a:endParaRPr lang="en-US" sz="800" b="0">
              <a:latin typeface="Arial"/>
              <a:sym typeface="Arial"/>
            </a:endParaRPr>
          </a:p>
        </p:txBody>
      </p:sp>
      <p:sp useBgFill="1">
        <p:nvSpPr>
          <p:cNvPr id="173" name="Text Placeholder 51"/>
          <p:cNvSpPr>
            <a:spLocks noGrp="1"/>
          </p:cNvSpPr>
          <p:nvPr>
            <p:custDataLst>
              <p:tags r:id="rId13"/>
            </p:custDataLst>
          </p:nvPr>
        </p:nvSpPr>
        <p:spPr bwMode="gray">
          <a:xfrm>
            <a:off x="5472112" y="2125662"/>
            <a:ext cx="382587"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F179FA1-FA57-481E-95FB-E61C8D1CEE1C}" type="datetime'T''''''''in''''''''d''''''o''u''''''''''''f'''''">
              <a:rPr lang="en-US" sz="800" b="0" smtClean="0">
                <a:latin typeface="Arial"/>
                <a:sym typeface="Arial"/>
              </a:rPr>
              <a:pPr algn="ctr">
                <a:spcBef>
                  <a:spcPct val="0"/>
                </a:spcBef>
                <a:spcAft>
                  <a:spcPct val="0"/>
                </a:spcAft>
              </a:pPr>
              <a:t>Tindouf</a:t>
            </a:fld>
            <a:endParaRPr lang="en-US" sz="800" b="0">
              <a:latin typeface="Arial"/>
              <a:sym typeface="Arial"/>
            </a:endParaRPr>
          </a:p>
        </p:txBody>
      </p:sp>
      <p:sp useBgFill="1">
        <p:nvSpPr>
          <p:cNvPr id="163" name="Text Placeholder 45"/>
          <p:cNvSpPr>
            <a:spLocks noGrp="1"/>
          </p:cNvSpPr>
          <p:nvPr>
            <p:custDataLst>
              <p:tags r:id="rId14"/>
            </p:custDataLst>
          </p:nvPr>
        </p:nvSpPr>
        <p:spPr bwMode="gray">
          <a:xfrm>
            <a:off x="5854700" y="5211762"/>
            <a:ext cx="534987"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A96455F-8E48-48C0-BD0C-4B558B3B7C19}" type="datetime'''''''''''''N''''''''''''''yar''''''''''''''''''ug''u''s''''u'">
              <a:rPr lang="en-US" sz="800" b="0" smtClean="0"/>
              <a:pPr>
                <a:spcBef>
                  <a:spcPct val="0"/>
                </a:spcBef>
                <a:spcAft>
                  <a:spcPct val="0"/>
                </a:spcAft>
              </a:pPr>
              <a:t>Nyarugusu</a:t>
            </a:fld>
            <a:endParaRPr lang="en-US" sz="800" b="0">
              <a:latin typeface="Arial"/>
              <a:sym typeface="Arial"/>
            </a:endParaRPr>
          </a:p>
        </p:txBody>
      </p:sp>
      <p:sp useBgFill="1">
        <p:nvSpPr>
          <p:cNvPr id="162" name="Text Placeholder 44"/>
          <p:cNvSpPr>
            <a:spLocks noGrp="1"/>
          </p:cNvSpPr>
          <p:nvPr>
            <p:custDataLst>
              <p:tags r:id="rId15"/>
            </p:custDataLst>
          </p:nvPr>
        </p:nvSpPr>
        <p:spPr bwMode="gray">
          <a:xfrm>
            <a:off x="5170487" y="5521325"/>
            <a:ext cx="431800"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93C05F4-8F52-4177-9130-3441DE36E97B}" type="datetime'''N''a''ki''''val''''''''''''''''''''e'''''''''''''''">
              <a:rPr lang="en-US" sz="800" b="0" smtClean="0"/>
              <a:pPr>
                <a:spcBef>
                  <a:spcPct val="0"/>
                </a:spcBef>
                <a:spcAft>
                  <a:spcPct val="0"/>
                </a:spcAft>
              </a:pPr>
              <a:t>Nakivale</a:t>
            </a:fld>
            <a:endParaRPr lang="en-US" sz="800" b="0">
              <a:latin typeface="Arial"/>
              <a:sym typeface="Arial"/>
            </a:endParaRPr>
          </a:p>
        </p:txBody>
      </p:sp>
      <p:sp>
        <p:nvSpPr>
          <p:cNvPr id="161" name="Text Placeholder 43"/>
          <p:cNvSpPr>
            <a:spLocks noGrp="1"/>
          </p:cNvSpPr>
          <p:nvPr>
            <p:custDataLst>
              <p:tags r:id="rId16"/>
            </p:custDataLst>
          </p:nvPr>
        </p:nvSpPr>
        <p:spPr bwMode="gray">
          <a:xfrm>
            <a:off x="1520825" y="5211762"/>
            <a:ext cx="30162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49B4CD4-B694-4F76-81FA-2CE9E96FAD87}" type="datetime'''''''''''T''''s''''''''o''''r''''''''''''''e'''''">
              <a:rPr lang="en-US" sz="800" b="0" smtClean="0">
                <a:latin typeface="Arial"/>
                <a:sym typeface="Arial"/>
              </a:rPr>
              <a:pPr>
                <a:spcBef>
                  <a:spcPct val="0"/>
                </a:spcBef>
                <a:spcAft>
                  <a:spcPct val="0"/>
                </a:spcAft>
              </a:pPr>
              <a:t>Tsore</a:t>
            </a:fld>
            <a:endParaRPr lang="en-US" sz="800" b="0">
              <a:latin typeface="Arial"/>
              <a:sym typeface="Arial"/>
            </a:endParaRPr>
          </a:p>
        </p:txBody>
      </p:sp>
      <p:sp useBgFill="1">
        <p:nvSpPr>
          <p:cNvPr id="129" name="Text Placeholder 24"/>
          <p:cNvSpPr>
            <a:spLocks noGrp="1"/>
          </p:cNvSpPr>
          <p:nvPr>
            <p:custDataLst>
              <p:tags r:id="rId17"/>
            </p:custDataLst>
          </p:nvPr>
        </p:nvSpPr>
        <p:spPr bwMode="gray">
          <a:xfrm>
            <a:off x="4016375" y="3687762"/>
            <a:ext cx="53022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DD369AD-CCCA-4FD1-BCF5-1C8F8528496D}" type="datetime'Y''''u''''''''su''''''f'''''''''''' ''''''''''''''B''''atil'">
              <a:rPr lang="en-US" sz="800" b="0" smtClean="0">
                <a:latin typeface="Arial"/>
                <a:sym typeface="Arial"/>
              </a:rPr>
              <a:pPr>
                <a:spcBef>
                  <a:spcPct val="0"/>
                </a:spcBef>
                <a:spcAft>
                  <a:spcPct val="0"/>
                </a:spcAft>
              </a:pPr>
              <a:t>Yusuf Batil</a:t>
            </a:fld>
            <a:endParaRPr lang="en-US" sz="800" b="0">
              <a:latin typeface="Arial"/>
              <a:sym typeface="Arial"/>
            </a:endParaRPr>
          </a:p>
        </p:txBody>
      </p:sp>
      <p:sp useBgFill="1">
        <p:nvSpPr>
          <p:cNvPr id="128" name="Text Placeholder 23"/>
          <p:cNvSpPr>
            <a:spLocks noGrp="1"/>
          </p:cNvSpPr>
          <p:nvPr>
            <p:custDataLst>
              <p:tags r:id="rId18"/>
            </p:custDataLst>
          </p:nvPr>
        </p:nvSpPr>
        <p:spPr bwMode="gray">
          <a:xfrm>
            <a:off x="3101975" y="5278437"/>
            <a:ext cx="331787"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BBF31A1-256B-4A40-8556-BB10FA638EB3}" type="datetime'''''''''''''''''''''''''T''''''''o''''''''''''''''''''n''go'''">
              <a:rPr lang="en-US" sz="800" b="0" smtClean="0"/>
              <a:pPr>
                <a:spcBef>
                  <a:spcPct val="0"/>
                </a:spcBef>
                <a:spcAft>
                  <a:spcPct val="0"/>
                </a:spcAft>
              </a:pPr>
              <a:t>Tongo</a:t>
            </a:fld>
            <a:endParaRPr lang="en-US" sz="800" b="0">
              <a:latin typeface="Arial"/>
              <a:sym typeface="Arial"/>
            </a:endParaRPr>
          </a:p>
        </p:txBody>
      </p:sp>
      <p:sp useBgFill="1">
        <p:nvSpPr>
          <p:cNvPr id="127" name="Text Placeholder 22"/>
          <p:cNvSpPr>
            <a:spLocks noGrp="1"/>
          </p:cNvSpPr>
          <p:nvPr>
            <p:custDataLst>
              <p:tags r:id="rId19"/>
            </p:custDataLst>
          </p:nvPr>
        </p:nvSpPr>
        <p:spPr bwMode="gray">
          <a:xfrm>
            <a:off x="5105400" y="4994275"/>
            <a:ext cx="444500"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34E3B88-CD1F-452F-98FD-F827C0EEC5D7}" type="datetime'''''''S''''h''e''''''''rk''''o''''''''''l''''''''e'''">
              <a:rPr lang="en-US" sz="800" b="0" smtClean="0"/>
              <a:pPr>
                <a:spcBef>
                  <a:spcPct val="0"/>
                </a:spcBef>
                <a:spcAft>
                  <a:spcPct val="0"/>
                </a:spcAft>
              </a:pPr>
              <a:t>Sherkole</a:t>
            </a:fld>
            <a:endParaRPr lang="en-US" sz="800" b="0">
              <a:latin typeface="Arial"/>
              <a:sym typeface="Arial"/>
            </a:endParaRPr>
          </a:p>
        </p:txBody>
      </p:sp>
      <p:sp useBgFill="1">
        <p:nvSpPr>
          <p:cNvPr id="126" name="Text Placeholder 21"/>
          <p:cNvSpPr>
            <a:spLocks noGrp="1"/>
          </p:cNvSpPr>
          <p:nvPr>
            <p:custDataLst>
              <p:tags r:id="rId20"/>
            </p:custDataLst>
          </p:nvPr>
        </p:nvSpPr>
        <p:spPr bwMode="gray">
          <a:xfrm>
            <a:off x="4016375" y="4297362"/>
            <a:ext cx="411162"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A107E24-B3CB-4AAE-8D71-0FAF1B0AC2C7}" type="datetime'''Fu''g''''n''''''''''''i''''''''''d''''''o'''">
              <a:rPr lang="en-US" sz="800" b="0" smtClean="0">
                <a:latin typeface="Arial"/>
                <a:sym typeface="Arial"/>
              </a:rPr>
              <a:pPr>
                <a:spcBef>
                  <a:spcPct val="0"/>
                </a:spcBef>
                <a:spcAft>
                  <a:spcPct val="0"/>
                </a:spcAft>
              </a:pPr>
              <a:t>Fugnido</a:t>
            </a:fld>
            <a:endParaRPr lang="en-US" sz="800" b="0">
              <a:latin typeface="Arial"/>
              <a:sym typeface="Arial"/>
            </a:endParaRPr>
          </a:p>
        </p:txBody>
      </p:sp>
      <p:sp useBgFill="1">
        <p:nvSpPr>
          <p:cNvPr id="125" name="Text Placeholder 20"/>
          <p:cNvSpPr>
            <a:spLocks noGrp="1"/>
          </p:cNvSpPr>
          <p:nvPr>
            <p:custDataLst>
              <p:tags r:id="rId21"/>
            </p:custDataLst>
          </p:nvPr>
        </p:nvSpPr>
        <p:spPr bwMode="gray">
          <a:xfrm>
            <a:off x="4445000" y="3944937"/>
            <a:ext cx="261937"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72A4310-7752-4A15-A024-ACA6B29A4817}" type="datetime'D''''''''''''''o''''''''r''''''''''''''''''''''''''''''o'">
              <a:rPr lang="en-US" sz="800" b="0" smtClean="0">
                <a:latin typeface="Arial"/>
                <a:sym typeface="Arial"/>
              </a:rPr>
              <a:pPr>
                <a:spcBef>
                  <a:spcPct val="0"/>
                </a:spcBef>
                <a:spcAft>
                  <a:spcPct val="0"/>
                </a:spcAft>
              </a:pPr>
              <a:t>Doro</a:t>
            </a:fld>
            <a:endParaRPr lang="en-US" sz="800" b="0">
              <a:latin typeface="Arial"/>
              <a:sym typeface="Arial"/>
            </a:endParaRPr>
          </a:p>
        </p:txBody>
      </p:sp>
      <p:sp useBgFill="1">
        <p:nvSpPr>
          <p:cNvPr id="124" name="Text Placeholder 19"/>
          <p:cNvSpPr>
            <a:spLocks noGrp="1"/>
          </p:cNvSpPr>
          <p:nvPr>
            <p:custDataLst>
              <p:tags r:id="rId22"/>
            </p:custDataLst>
          </p:nvPr>
        </p:nvSpPr>
        <p:spPr bwMode="gray">
          <a:xfrm>
            <a:off x="4978400" y="3602037"/>
            <a:ext cx="41592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DF615E7-BEE1-43FC-83F4-167ED7EB5639}" type="datetime'''''''Br''''e''''d''j''''''''i''''''''''n''''''g'''''''''">
              <a:rPr lang="en-US" sz="800" b="0" smtClean="0">
                <a:latin typeface="Arial"/>
                <a:sym typeface="Arial"/>
              </a:rPr>
              <a:pPr>
                <a:spcBef>
                  <a:spcPct val="0"/>
                </a:spcBef>
                <a:spcAft>
                  <a:spcPct val="0"/>
                </a:spcAft>
              </a:pPr>
              <a:t>Bredjing</a:t>
            </a:fld>
            <a:endParaRPr lang="en-US" sz="800" b="0">
              <a:latin typeface="Arial"/>
              <a:sym typeface="Arial"/>
            </a:endParaRPr>
          </a:p>
        </p:txBody>
      </p:sp>
      <p:sp useBgFill="1">
        <p:nvSpPr>
          <p:cNvPr id="123" name="Text Placeholder 18"/>
          <p:cNvSpPr>
            <a:spLocks noGrp="1"/>
          </p:cNvSpPr>
          <p:nvPr>
            <p:custDataLst>
              <p:tags r:id="rId23"/>
            </p:custDataLst>
          </p:nvPr>
        </p:nvSpPr>
        <p:spPr bwMode="gray">
          <a:xfrm>
            <a:off x="2365375" y="5211762"/>
            <a:ext cx="438150"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4C2DFD3-B895-4BA0-8015-0CA42961FD2A}" type="datetime'Ba''''''mb''''a''s''''''''''''''''''''''''''''''''i'''''''">
              <a:rPr lang="en-US" sz="800" b="0" smtClean="0"/>
              <a:pPr>
                <a:spcBef>
                  <a:spcPct val="0"/>
                </a:spcBef>
                <a:spcAft>
                  <a:spcPct val="0"/>
                </a:spcAft>
              </a:pPr>
              <a:t>Bambasi</a:t>
            </a:fld>
            <a:endParaRPr lang="en-US" sz="800" b="0">
              <a:latin typeface="Arial"/>
              <a:sym typeface="Arial"/>
            </a:endParaRPr>
          </a:p>
        </p:txBody>
      </p:sp>
      <p:sp useBgFill="1">
        <p:nvSpPr>
          <p:cNvPr id="122" name="Text Placeholder 17"/>
          <p:cNvSpPr>
            <a:spLocks noGrp="1"/>
          </p:cNvSpPr>
          <p:nvPr>
            <p:custDataLst>
              <p:tags r:id="rId24"/>
            </p:custDataLst>
          </p:nvPr>
        </p:nvSpPr>
        <p:spPr bwMode="gray">
          <a:xfrm>
            <a:off x="3121025" y="3944937"/>
            <a:ext cx="46672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3B8F6F5-785F-4953-B4EC-9C59672E3494}" type="datetime'''''''Ad''j''''um''a''''''''''''''''''n''''''''''''''''''i'''">
              <a:rPr lang="en-US" sz="800" b="0" smtClean="0">
                <a:latin typeface="Arial"/>
                <a:sym typeface="Arial"/>
              </a:rPr>
              <a:pPr>
                <a:spcBef>
                  <a:spcPct val="0"/>
                </a:spcBef>
                <a:spcAft>
                  <a:spcPct val="0"/>
                </a:spcAft>
              </a:pPr>
              <a:t>Adjumani</a:t>
            </a:fld>
            <a:endParaRPr lang="en-US" sz="800" b="0">
              <a:latin typeface="Arial"/>
              <a:sym typeface="Arial"/>
            </a:endParaRPr>
          </a:p>
        </p:txBody>
      </p:sp>
      <p:sp useBgFill="1">
        <p:nvSpPr>
          <p:cNvPr id="159" name="Text Placeholder 42"/>
          <p:cNvSpPr>
            <a:spLocks noGrp="1"/>
          </p:cNvSpPr>
          <p:nvPr>
            <p:custDataLst>
              <p:tags r:id="rId25"/>
            </p:custDataLst>
          </p:nvPr>
        </p:nvSpPr>
        <p:spPr bwMode="gray">
          <a:xfrm>
            <a:off x="3378200" y="2973387"/>
            <a:ext cx="415925"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E204049-0522-44A4-9914-9B04A840E052}" type="datetime'''''''''''''''''''Kaku''''m''''a'">
              <a:rPr lang="en-US" sz="800" b="0" smtClean="0">
                <a:latin typeface="Arial"/>
                <a:sym typeface="Arial"/>
              </a:rPr>
              <a:pPr algn="ctr">
                <a:spcBef>
                  <a:spcPct val="0"/>
                </a:spcBef>
                <a:spcAft>
                  <a:spcPct val="0"/>
                </a:spcAft>
              </a:pPr>
              <a:t>Kakuma</a:t>
            </a:fld>
            <a:endParaRPr lang="en-US" sz="800" b="0">
              <a:latin typeface="Arial"/>
              <a:sym typeface="Arial"/>
            </a:endParaRPr>
          </a:p>
        </p:txBody>
      </p:sp>
      <p:sp useBgFill="1">
        <p:nvSpPr>
          <p:cNvPr id="158" name="Text Placeholder 41"/>
          <p:cNvSpPr>
            <a:spLocks noGrp="1"/>
          </p:cNvSpPr>
          <p:nvPr>
            <p:custDataLst>
              <p:tags r:id="rId26"/>
            </p:custDataLst>
          </p:nvPr>
        </p:nvSpPr>
        <p:spPr bwMode="gray">
          <a:xfrm>
            <a:off x="3995737" y="2576512"/>
            <a:ext cx="484187"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39E5F01-F6E6-4179-BD41-D81D469FFA5D}" type="datetime'''D''''''''ol''''l''o'''''''''''' ''''''''''A''''''do'''''''''">
              <a:rPr lang="en-US" sz="800" b="0" smtClean="0">
                <a:latin typeface="Arial"/>
                <a:sym typeface="Arial"/>
              </a:rPr>
              <a:pPr algn="ctr">
                <a:spcBef>
                  <a:spcPct val="0"/>
                </a:spcBef>
                <a:spcAft>
                  <a:spcPct val="0"/>
                </a:spcAft>
              </a:pPr>
              <a:t>Dollo Ado</a:t>
            </a:fld>
            <a:endParaRPr lang="en-US" sz="800" b="0">
              <a:latin typeface="Arial"/>
              <a:sym typeface="Arial"/>
            </a:endParaRPr>
          </a:p>
        </p:txBody>
      </p:sp>
      <p:sp useBgFill="1">
        <p:nvSpPr>
          <p:cNvPr id="157" name="Text Placeholder 40"/>
          <p:cNvSpPr>
            <a:spLocks noGrp="1"/>
          </p:cNvSpPr>
          <p:nvPr>
            <p:custDataLst>
              <p:tags r:id="rId27"/>
            </p:custDataLst>
          </p:nvPr>
        </p:nvSpPr>
        <p:spPr bwMode="gray">
          <a:xfrm>
            <a:off x="6157912" y="2411412"/>
            <a:ext cx="400050"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C26DC9D-7866-433B-AD39-034D95BC3E35}" type="datetime'''''''''''''''''''''D''''a''''''''''d''aa''''''''''b'">
              <a:rPr lang="en-US" sz="800" b="0" smtClean="0">
                <a:latin typeface="Arial"/>
                <a:sym typeface="Arial"/>
              </a:rPr>
              <a:pPr algn="ctr">
                <a:spcBef>
                  <a:spcPct val="0"/>
                </a:spcBef>
                <a:spcAft>
                  <a:spcPct val="0"/>
                </a:spcAft>
              </a:pPr>
              <a:t>Dadaab</a:t>
            </a:fld>
            <a:endParaRPr lang="en-US" sz="800" b="0">
              <a:latin typeface="Arial"/>
              <a:sym typeface="Arial"/>
            </a:endParaRPr>
          </a:p>
        </p:txBody>
      </p:sp>
      <p:sp useBgFill="1">
        <p:nvSpPr>
          <p:cNvPr id="156" name="Text Placeholder 39"/>
          <p:cNvSpPr>
            <a:spLocks noGrp="1"/>
          </p:cNvSpPr>
          <p:nvPr>
            <p:custDataLst>
              <p:tags r:id="rId28"/>
            </p:custDataLst>
          </p:nvPr>
        </p:nvSpPr>
        <p:spPr bwMode="gray">
          <a:xfrm>
            <a:off x="3001962" y="2578100"/>
            <a:ext cx="944562"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FA656BD-8B29-4897-8616-3B2F648DB1C0}" type="datetime'''''''D''ad''aab -'' K''a''''''''''m''bi''o''''''''o''s'''''">
              <a:rPr lang="en-US" sz="800" b="0" smtClean="0">
                <a:latin typeface="Arial"/>
                <a:sym typeface="Arial"/>
              </a:rPr>
              <a:pPr>
                <a:spcBef>
                  <a:spcPct val="0"/>
                </a:spcBef>
                <a:spcAft>
                  <a:spcPct val="0"/>
                </a:spcAft>
              </a:pPr>
              <a:t>Dadaab - Kambioos</a:t>
            </a:fld>
            <a:endParaRPr lang="en-US" sz="800" b="0">
              <a:latin typeface="Arial"/>
              <a:sym typeface="Arial"/>
            </a:endParaRPr>
          </a:p>
        </p:txBody>
      </p:sp>
      <p:sp useBgFill="1">
        <p:nvSpPr>
          <p:cNvPr id="168" name="Text Placeholder 50"/>
          <p:cNvSpPr>
            <a:spLocks noGrp="1"/>
          </p:cNvSpPr>
          <p:nvPr>
            <p:custDataLst>
              <p:tags r:id="rId29"/>
            </p:custDataLst>
          </p:nvPr>
        </p:nvSpPr>
        <p:spPr bwMode="gray">
          <a:xfrm>
            <a:off x="8616950" y="3944937"/>
            <a:ext cx="382587" cy="122237"/>
          </a:xfrm>
          <a:prstGeom prst="rect">
            <a:avLst/>
          </a:prstGeom>
          <a:noFill/>
          <a:effectLst/>
        </p:spPr>
        <p:txBody>
          <a:bodyPr wrap="none" lIns="20637" tIns="0" rIns="20637"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97222E4-3BE6-4E11-B3B7-1C57F160170A}" type="datetime'''''''''M''''''''''''ae'' ''L''''a'''''''''''''''''''">
              <a:rPr lang="en-US" sz="800" b="0" smtClean="0"/>
              <a:pPr>
                <a:spcBef>
                  <a:spcPct val="0"/>
                </a:spcBef>
                <a:spcAft>
                  <a:spcPct val="0"/>
                </a:spcAft>
              </a:pPr>
              <a:t>Mae La</a:t>
            </a:fld>
            <a:endParaRPr lang="en-US" sz="800" b="0">
              <a:latin typeface="Arial"/>
              <a:sym typeface="Arial"/>
            </a:endParaRPr>
          </a:p>
        </p:txBody>
      </p:sp>
      <p:sp>
        <p:nvSpPr>
          <p:cNvPr id="155" name="Oval 154"/>
          <p:cNvSpPr/>
          <p:nvPr>
            <p:custDataLst>
              <p:tags r:id="rId30"/>
            </p:custDataLst>
          </p:nvPr>
        </p:nvSpPr>
        <p:spPr bwMode="gray">
          <a:xfrm>
            <a:off x="8496300" y="5826125"/>
            <a:ext cx="107950" cy="107950"/>
          </a:xfrm>
          <a:prstGeom prst="ellipse">
            <a:avLst/>
          </a:prstGeom>
          <a:solidFill>
            <a:srgbClr val="F9EFB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54" name="Oval 153"/>
          <p:cNvSpPr/>
          <p:nvPr>
            <p:custDataLst>
              <p:tags r:id="rId31"/>
            </p:custDataLst>
          </p:nvPr>
        </p:nvSpPr>
        <p:spPr bwMode="gray">
          <a:xfrm>
            <a:off x="7780337" y="5826125"/>
            <a:ext cx="107950" cy="107950"/>
          </a:xfrm>
          <a:prstGeom prst="ellipse">
            <a:avLst/>
          </a:prstGeom>
          <a:solidFill>
            <a:srgbClr val="BBAD87"/>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53" name="Oval 152"/>
          <p:cNvSpPr/>
          <p:nvPr>
            <p:custDataLst>
              <p:tags r:id="rId32"/>
            </p:custDataLst>
          </p:nvPr>
        </p:nvSpPr>
        <p:spPr bwMode="gray">
          <a:xfrm>
            <a:off x="7253287" y="5826125"/>
            <a:ext cx="107950" cy="107950"/>
          </a:xfrm>
          <a:prstGeom prst="ellipse">
            <a:avLst/>
          </a:prstGeom>
          <a:solidFill>
            <a:srgbClr val="D8CEB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52" name="Oval 151"/>
          <p:cNvSpPr/>
          <p:nvPr>
            <p:custDataLst>
              <p:tags r:id="rId33"/>
            </p:custDataLst>
          </p:nvPr>
        </p:nvSpPr>
        <p:spPr bwMode="gray">
          <a:xfrm>
            <a:off x="6416675" y="5826125"/>
            <a:ext cx="107950" cy="107950"/>
          </a:xfrm>
          <a:prstGeom prst="ellipse">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51" name="Oval 150"/>
          <p:cNvSpPr/>
          <p:nvPr>
            <p:custDataLst>
              <p:tags r:id="rId34"/>
            </p:custDataLst>
          </p:nvPr>
        </p:nvSpPr>
        <p:spPr bwMode="gray">
          <a:xfrm>
            <a:off x="5935662" y="5826125"/>
            <a:ext cx="107950" cy="107950"/>
          </a:xfrm>
          <a:prstGeom prst="ellipse">
            <a:avLst/>
          </a:prstGeom>
          <a:solidFill>
            <a:srgbClr val="ACC6D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50" name="Oval 149"/>
          <p:cNvSpPr/>
          <p:nvPr>
            <p:custDataLst>
              <p:tags r:id="rId35"/>
            </p:custDataLst>
          </p:nvPr>
        </p:nvSpPr>
        <p:spPr bwMode="gray">
          <a:xfrm>
            <a:off x="4902200" y="5826125"/>
            <a:ext cx="107950" cy="107950"/>
          </a:xfrm>
          <a:prstGeom prst="ellipse">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49" name="Oval 148"/>
          <p:cNvSpPr/>
          <p:nvPr>
            <p:custDataLst>
              <p:tags r:id="rId36"/>
            </p:custDataLst>
          </p:nvPr>
        </p:nvSpPr>
        <p:spPr bwMode="gray">
          <a:xfrm>
            <a:off x="4387850" y="5826125"/>
            <a:ext cx="107950" cy="107950"/>
          </a:xfrm>
          <a:prstGeom prst="ellipse">
            <a:avLst/>
          </a:prstGeom>
          <a:solidFill>
            <a:schemeClr val="accent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48" name="Oval 147"/>
          <p:cNvSpPr/>
          <p:nvPr>
            <p:custDataLst>
              <p:tags r:id="rId37"/>
            </p:custDataLst>
          </p:nvPr>
        </p:nvSpPr>
        <p:spPr bwMode="gray">
          <a:xfrm>
            <a:off x="3116262" y="5826125"/>
            <a:ext cx="107950" cy="107950"/>
          </a:xfrm>
          <a:prstGeom prst="ellipse">
            <a:avLst/>
          </a:prstGeom>
          <a:solidFill>
            <a:schemeClr val="fo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47" name="Oval 146"/>
          <p:cNvSpPr/>
          <p:nvPr>
            <p:custDataLst>
              <p:tags r:id="rId38"/>
            </p:custDataLst>
          </p:nvPr>
        </p:nvSpPr>
        <p:spPr bwMode="gray">
          <a:xfrm>
            <a:off x="2452687" y="5826125"/>
            <a:ext cx="107950" cy="107950"/>
          </a:xfrm>
          <a:prstGeom prst="ellipse">
            <a:avLst/>
          </a:prstGeom>
          <a:solidFill>
            <a:schemeClr va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45" name="Text Placeholder 37"/>
          <p:cNvSpPr>
            <a:spLocks noGrp="1"/>
          </p:cNvSpPr>
          <p:nvPr>
            <p:custDataLst>
              <p:tags r:id="rId39"/>
            </p:custDataLst>
          </p:nvPr>
        </p:nvSpPr>
        <p:spPr bwMode="gray">
          <a:xfrm>
            <a:off x="8672512" y="5824537"/>
            <a:ext cx="423862"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19BAB33-8F23-41A8-9967-1E51E6C0DA7B}" type="datetime'''''''''''M''''''''ya''''n''''''''''''''''ma''r'''''''">
              <a:rPr lang="en-US" sz="800" b="0" smtClean="0"/>
              <a:pPr>
                <a:spcBef>
                  <a:spcPct val="0"/>
                </a:spcBef>
                <a:spcAft>
                  <a:spcPct val="0"/>
                </a:spcAft>
              </a:pPr>
              <a:t>Myanmar</a:t>
            </a:fld>
            <a:endParaRPr lang="en-US" sz="800" b="0">
              <a:latin typeface="Arial"/>
              <a:sym typeface="Arial"/>
            </a:endParaRPr>
          </a:p>
        </p:txBody>
      </p:sp>
      <p:sp>
        <p:nvSpPr>
          <p:cNvPr id="144" name="Text Placeholder 36"/>
          <p:cNvSpPr>
            <a:spLocks noGrp="1"/>
          </p:cNvSpPr>
          <p:nvPr>
            <p:custDataLst>
              <p:tags r:id="rId40"/>
            </p:custDataLst>
          </p:nvPr>
        </p:nvSpPr>
        <p:spPr bwMode="gray">
          <a:xfrm>
            <a:off x="7956550" y="5824537"/>
            <a:ext cx="420687"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2CA4D6D-0075-4A51-9420-93DF7FF07650}" type="datetime'''Pa''''''l''''''''''''''''''''es''''t''''''''''in''''e'''''">
              <a:rPr lang="en-US" sz="800" b="0" smtClean="0"/>
              <a:pPr>
                <a:spcBef>
                  <a:spcPct val="0"/>
                </a:spcBef>
                <a:spcAft>
                  <a:spcPct val="0"/>
                </a:spcAft>
              </a:pPr>
              <a:t>Palestine</a:t>
            </a:fld>
            <a:endParaRPr lang="en-US" sz="800" b="0">
              <a:latin typeface="Arial"/>
              <a:sym typeface="Arial"/>
            </a:endParaRPr>
          </a:p>
        </p:txBody>
      </p:sp>
      <p:sp>
        <p:nvSpPr>
          <p:cNvPr id="143" name="Text Placeholder 35"/>
          <p:cNvSpPr>
            <a:spLocks noGrp="1"/>
          </p:cNvSpPr>
          <p:nvPr>
            <p:custDataLst>
              <p:tags r:id="rId41"/>
            </p:custDataLst>
          </p:nvPr>
        </p:nvSpPr>
        <p:spPr bwMode="gray">
          <a:xfrm>
            <a:off x="7429500" y="5824537"/>
            <a:ext cx="231775"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81C2372-7744-436C-8217-D5E525CAF6A1}" type="datetime'''''''''''''S''''y''r''ia'''''''''''''''''''''''''">
              <a:rPr lang="en-US" sz="800" b="0" smtClean="0"/>
              <a:pPr>
                <a:spcBef>
                  <a:spcPct val="0"/>
                </a:spcBef>
                <a:spcAft>
                  <a:spcPct val="0"/>
                </a:spcAft>
              </a:pPr>
              <a:t>Syria</a:t>
            </a:fld>
            <a:endParaRPr lang="en-US" sz="800" b="0">
              <a:latin typeface="Arial"/>
              <a:sym typeface="Arial"/>
            </a:endParaRPr>
          </a:p>
        </p:txBody>
      </p:sp>
      <p:sp>
        <p:nvSpPr>
          <p:cNvPr id="142" name="Text Placeholder 34"/>
          <p:cNvSpPr>
            <a:spLocks noGrp="1"/>
          </p:cNvSpPr>
          <p:nvPr>
            <p:custDataLst>
              <p:tags r:id="rId42"/>
            </p:custDataLst>
          </p:nvPr>
        </p:nvSpPr>
        <p:spPr bwMode="gray">
          <a:xfrm>
            <a:off x="6592887" y="5824537"/>
            <a:ext cx="541337"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156DB44-995D-49EA-B9CD-3F37600A1B13}" type="datetime'A''''f''''''''gh''''''''''''a''''ni''''''st''''''a''n'''">
              <a:rPr lang="en-US" sz="800" b="0" smtClean="0"/>
              <a:pPr>
                <a:spcBef>
                  <a:spcPct val="0"/>
                </a:spcBef>
                <a:spcAft>
                  <a:spcPct val="0"/>
                </a:spcAft>
              </a:pPr>
              <a:t>Afghanistan</a:t>
            </a:fld>
            <a:endParaRPr lang="en-US" sz="800" b="0">
              <a:latin typeface="Arial"/>
              <a:sym typeface="Arial"/>
            </a:endParaRPr>
          </a:p>
        </p:txBody>
      </p:sp>
      <p:sp>
        <p:nvSpPr>
          <p:cNvPr id="141" name="Text Placeholder 33"/>
          <p:cNvSpPr>
            <a:spLocks noGrp="1"/>
          </p:cNvSpPr>
          <p:nvPr>
            <p:custDataLst>
              <p:tags r:id="rId43"/>
            </p:custDataLst>
          </p:nvPr>
        </p:nvSpPr>
        <p:spPr bwMode="gray">
          <a:xfrm>
            <a:off x="6111875" y="5824537"/>
            <a:ext cx="185737"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8557E2B-9433-492C-A2F2-498FD5AE7229}" type="datetime'''''''M''a''''''''l''''''''''''''''''''''''''''''''i'''''">
              <a:rPr lang="en-US" sz="800" b="0" smtClean="0"/>
              <a:pPr>
                <a:spcBef>
                  <a:spcPct val="0"/>
                </a:spcBef>
                <a:spcAft>
                  <a:spcPct val="0"/>
                </a:spcAft>
              </a:pPr>
              <a:t>Mali</a:t>
            </a:fld>
            <a:endParaRPr lang="en-US" sz="800" b="0">
              <a:latin typeface="Arial"/>
              <a:sym typeface="Arial"/>
            </a:endParaRPr>
          </a:p>
        </p:txBody>
      </p:sp>
      <p:sp>
        <p:nvSpPr>
          <p:cNvPr id="140" name="Text Placeholder 32"/>
          <p:cNvSpPr>
            <a:spLocks noGrp="1"/>
          </p:cNvSpPr>
          <p:nvPr>
            <p:custDataLst>
              <p:tags r:id="rId44"/>
            </p:custDataLst>
          </p:nvPr>
        </p:nvSpPr>
        <p:spPr bwMode="gray">
          <a:xfrm>
            <a:off x="5078412" y="5824537"/>
            <a:ext cx="738187"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25FB147-D405-4699-9F18-0E673C20B628}" type="datetime'''We''ste''''rn'' S''''''''''''a''h''''a''''r''a'''''''''">
              <a:rPr lang="en-US" sz="800" b="0" smtClean="0"/>
              <a:pPr>
                <a:spcBef>
                  <a:spcPct val="0"/>
                </a:spcBef>
                <a:spcAft>
                  <a:spcPct val="0"/>
                </a:spcAft>
              </a:pPr>
              <a:t>Western Sahara</a:t>
            </a:fld>
            <a:endParaRPr lang="en-US" sz="800" b="0">
              <a:latin typeface="Arial"/>
              <a:sym typeface="Arial"/>
            </a:endParaRPr>
          </a:p>
        </p:txBody>
      </p:sp>
      <p:sp>
        <p:nvSpPr>
          <p:cNvPr id="138" name="Text Placeholder 30"/>
          <p:cNvSpPr>
            <a:spLocks noGrp="1"/>
          </p:cNvSpPr>
          <p:nvPr>
            <p:custDataLst>
              <p:tags r:id="rId45"/>
            </p:custDataLst>
          </p:nvPr>
        </p:nvSpPr>
        <p:spPr bwMode="gray">
          <a:xfrm>
            <a:off x="4564062" y="5824537"/>
            <a:ext cx="219075"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0554E116-5E79-4039-B26E-643BD25C83FB}" type="datetime'''''''''''''D''''''''''''''''''''''''R''''''''''C'''''''">
              <a:rPr lang="en-US" sz="800" b="0" smtClean="0"/>
              <a:pPr>
                <a:spcBef>
                  <a:spcPct val="0"/>
                </a:spcBef>
                <a:spcAft>
                  <a:spcPct val="0"/>
                </a:spcAft>
              </a:pPr>
              <a:t>DRC</a:t>
            </a:fld>
            <a:endParaRPr lang="en-US" sz="800" b="0">
              <a:latin typeface="Arial"/>
              <a:sym typeface="Arial"/>
            </a:endParaRPr>
          </a:p>
        </p:txBody>
      </p:sp>
      <p:sp>
        <p:nvSpPr>
          <p:cNvPr id="139" name="Text Placeholder 31"/>
          <p:cNvSpPr>
            <a:spLocks noGrp="1"/>
          </p:cNvSpPr>
          <p:nvPr>
            <p:custDataLst>
              <p:tags r:id="rId46"/>
            </p:custDataLst>
          </p:nvPr>
        </p:nvSpPr>
        <p:spPr bwMode="gray">
          <a:xfrm>
            <a:off x="3292475" y="5824537"/>
            <a:ext cx="976312"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3CA4A14-0013-43FB-A63F-C1F54C1E75FF}" type="datetime'''''S''''''u''''''''da''''n ''/ ''''S''o''u''''th Sud''an'">
              <a:rPr lang="en-US" sz="800" b="0" smtClean="0"/>
              <a:pPr>
                <a:spcBef>
                  <a:spcPct val="0"/>
                </a:spcBef>
                <a:spcAft>
                  <a:spcPct val="0"/>
                </a:spcAft>
              </a:pPr>
              <a:t>Sudan / South Sudan</a:t>
            </a:fld>
            <a:endParaRPr lang="en-US" sz="800" b="0">
              <a:latin typeface="Arial"/>
              <a:sym typeface="Arial"/>
            </a:endParaRPr>
          </a:p>
        </p:txBody>
      </p:sp>
      <p:sp>
        <p:nvSpPr>
          <p:cNvPr id="146" name="Text Placeholder 38"/>
          <p:cNvSpPr>
            <a:spLocks noGrp="1"/>
          </p:cNvSpPr>
          <p:nvPr>
            <p:custDataLst>
              <p:tags r:id="rId47"/>
            </p:custDataLst>
          </p:nvPr>
        </p:nvSpPr>
        <p:spPr bwMode="gray">
          <a:xfrm>
            <a:off x="2628900" y="5824537"/>
            <a:ext cx="368300" cy="122237"/>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EB5C9D6-52FF-406D-9EB7-E259FE9F8F2E}" type="datetime'''So''''''''''''''''''''m''ali''''''''''''''''''''''''''a'''''">
              <a:rPr lang="en-US" sz="800" b="0" smtClean="0"/>
              <a:pPr>
                <a:spcBef>
                  <a:spcPct val="0"/>
                </a:spcBef>
                <a:spcAft>
                  <a:spcPct val="0"/>
                </a:spcAft>
              </a:pPr>
              <a:t>Somalia</a:t>
            </a:fld>
            <a:endParaRPr lang="en-US" sz="800" b="0" dirty="0">
              <a:latin typeface="Arial"/>
              <a:sym typeface="Arial"/>
            </a:endParaRPr>
          </a:p>
        </p:txBody>
      </p:sp>
      <p:sp>
        <p:nvSpPr>
          <p:cNvPr id="277" name="TextBox 276"/>
          <p:cNvSpPr txBox="1"/>
          <p:nvPr/>
        </p:nvSpPr>
        <p:spPr>
          <a:xfrm>
            <a:off x="4521200" y="2797175"/>
            <a:ext cx="1522412" cy="366424"/>
          </a:xfrm>
          <a:prstGeom prst="rect">
            <a:avLst/>
          </a:prstGeom>
          <a:noFill/>
        </p:spPr>
        <p:txBody>
          <a:bodyPr wrap="square" tIns="90000" bIns="90000" rtlCol="0">
            <a:spAutoFit/>
          </a:bodyPr>
          <a:lstStyle/>
          <a:p>
            <a:pPr algn="ctr"/>
            <a:r>
              <a:rPr lang="en-US" sz="1200" b="1" dirty="0" smtClean="0">
                <a:solidFill>
                  <a:srgbClr val="FEEC00"/>
                </a:solidFill>
                <a:latin typeface="Arial" pitchFamily="34" charset="0"/>
                <a:cs typeface="Arial" pitchFamily="34" charset="0"/>
              </a:rPr>
              <a:t>A</a:t>
            </a:r>
            <a:r>
              <a:rPr lang="en-US" sz="1200" b="1" dirty="0" smtClean="0">
                <a:solidFill>
                  <a:schemeClr val="bg1"/>
                </a:solidFill>
                <a:latin typeface="Arial" pitchFamily="34" charset="0"/>
                <a:cs typeface="Arial" pitchFamily="34" charset="0"/>
              </a:rPr>
              <a:t>: Mega-Camps</a:t>
            </a:r>
          </a:p>
        </p:txBody>
      </p:sp>
      <p:sp>
        <p:nvSpPr>
          <p:cNvPr id="285" name="TextBox 284"/>
          <p:cNvSpPr txBox="1"/>
          <p:nvPr/>
        </p:nvSpPr>
        <p:spPr>
          <a:xfrm>
            <a:off x="5014912" y="4244975"/>
            <a:ext cx="1256762" cy="551090"/>
          </a:xfrm>
          <a:prstGeom prst="rect">
            <a:avLst/>
          </a:prstGeom>
          <a:noFill/>
        </p:spPr>
        <p:txBody>
          <a:bodyPr wrap="square" tIns="90000" bIns="90000" rtlCol="0">
            <a:spAutoFit/>
          </a:bodyPr>
          <a:lstStyle/>
          <a:p>
            <a:pPr algn="ctr"/>
            <a:r>
              <a:rPr lang="en-US" sz="1200" b="1" dirty="0" smtClean="0">
                <a:solidFill>
                  <a:srgbClr val="DC6E00"/>
                </a:solidFill>
                <a:latin typeface="Arial" pitchFamily="34" charset="0"/>
                <a:cs typeface="Arial" pitchFamily="34" charset="0"/>
              </a:rPr>
              <a:t>C</a:t>
            </a:r>
            <a:r>
              <a:rPr lang="en-US" sz="1200" b="1" dirty="0" smtClean="0">
                <a:latin typeface="Arial" pitchFamily="34" charset="0"/>
                <a:cs typeface="Arial" pitchFamily="34" charset="0"/>
              </a:rPr>
              <a:t>: Stable settlements</a:t>
            </a:r>
          </a:p>
        </p:txBody>
      </p:sp>
      <p:sp>
        <p:nvSpPr>
          <p:cNvPr id="288" name="TextBox 287"/>
          <p:cNvSpPr txBox="1"/>
          <p:nvPr/>
        </p:nvSpPr>
        <p:spPr>
          <a:xfrm>
            <a:off x="7361237" y="4194175"/>
            <a:ext cx="1407844" cy="366424"/>
          </a:xfrm>
          <a:prstGeom prst="rect">
            <a:avLst/>
          </a:prstGeom>
          <a:noFill/>
        </p:spPr>
        <p:txBody>
          <a:bodyPr wrap="square" tIns="90000" bIns="90000" rtlCol="0">
            <a:spAutoFit/>
          </a:bodyPr>
          <a:lstStyle/>
          <a:p>
            <a:pPr algn="ctr"/>
            <a:r>
              <a:rPr lang="en-US" sz="1200" b="1" dirty="0" smtClean="0">
                <a:latin typeface="Arial" pitchFamily="34" charset="0"/>
                <a:cs typeface="Arial" pitchFamily="34" charset="0"/>
              </a:rPr>
              <a:t>No reach</a:t>
            </a:r>
          </a:p>
        </p:txBody>
      </p:sp>
      <p:sp>
        <p:nvSpPr>
          <p:cNvPr id="289"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BCG analysis, UNHCR population data, interviews with UNHCR staff and implementing partners, geo-physical information</a:t>
            </a:r>
            <a:endParaRPr lang="en-US" sz="800" dirty="0">
              <a:solidFill>
                <a:srgbClr val="000000"/>
              </a:solidFill>
              <a:latin typeface="Arial" pitchFamily="34" charset="0"/>
              <a:cs typeface="Arial" pitchFamily="34" charset="0"/>
            </a:endParaRPr>
          </a:p>
        </p:txBody>
      </p:sp>
      <p:sp>
        <p:nvSpPr>
          <p:cNvPr id="290" name="TextBox 289"/>
          <p:cNvSpPr txBox="1"/>
          <p:nvPr/>
        </p:nvSpPr>
        <p:spPr>
          <a:xfrm>
            <a:off x="8032751" y="5946775"/>
            <a:ext cx="1191050" cy="304868"/>
          </a:xfrm>
          <a:prstGeom prst="rect">
            <a:avLst/>
          </a:prstGeom>
          <a:noFill/>
        </p:spPr>
        <p:txBody>
          <a:bodyPr wrap="square" tIns="90000" bIns="90000" rtlCol="0">
            <a:spAutoFit/>
          </a:bodyPr>
          <a:lstStyle/>
          <a:p>
            <a:pPr algn="r"/>
            <a:r>
              <a:rPr lang="en-US" sz="800" dirty="0" smtClean="0">
                <a:latin typeface="Arial" pitchFamily="34" charset="0"/>
                <a:cs typeface="Arial" pitchFamily="34" charset="0"/>
              </a:rPr>
              <a:t>Size = population</a:t>
            </a:r>
          </a:p>
        </p:txBody>
      </p:sp>
      <p:sp>
        <p:nvSpPr>
          <p:cNvPr id="294" name="TextBox 293"/>
          <p:cNvSpPr txBox="1"/>
          <p:nvPr/>
        </p:nvSpPr>
        <p:spPr>
          <a:xfrm>
            <a:off x="1651429" y="4113212"/>
            <a:ext cx="1636283" cy="551090"/>
          </a:xfrm>
          <a:prstGeom prst="rect">
            <a:avLst/>
          </a:prstGeom>
          <a:noFill/>
        </p:spPr>
        <p:txBody>
          <a:bodyPr wrap="square" tIns="90000" bIns="90000" rtlCol="0">
            <a:spAutoFit/>
          </a:bodyPr>
          <a:lstStyle/>
          <a:p>
            <a:pPr algn="ctr"/>
            <a:r>
              <a:rPr lang="en-US" sz="1200" b="1" dirty="0" smtClean="0">
                <a:solidFill>
                  <a:srgbClr val="C41300"/>
                </a:solidFill>
                <a:latin typeface="Arial" pitchFamily="34" charset="0"/>
                <a:cs typeface="Arial" pitchFamily="34" charset="0"/>
              </a:rPr>
              <a:t>B</a:t>
            </a:r>
            <a:r>
              <a:rPr lang="en-US" sz="1200" b="1" dirty="0" smtClean="0">
                <a:latin typeface="Arial" pitchFamily="34" charset="0"/>
                <a:cs typeface="Arial" pitchFamily="34" charset="0"/>
              </a:rPr>
              <a:t>: Emerging challenges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Archetype 3A – Steady state mega-camp: Dollo Ado</a:t>
            </a:r>
            <a:br>
              <a:rPr lang="en-US" dirty="0" smtClean="0">
                <a:solidFill>
                  <a:srgbClr val="177B57"/>
                </a:solidFill>
                <a:latin typeface="Arial"/>
              </a:rPr>
            </a:br>
            <a:r>
              <a:rPr lang="en-US" sz="1600" b="0" dirty="0" smtClean="0">
                <a:solidFill>
                  <a:srgbClr val="177B57"/>
                </a:solidFill>
                <a:latin typeface="Arial"/>
              </a:rPr>
              <a:t>Extensive camp with scarce natural resources and challenging </a:t>
            </a:r>
            <a:endParaRPr lang="en-US" sz="1600" b="0" dirty="0">
              <a:solidFill>
                <a:srgbClr val="177B57"/>
              </a:solidFill>
              <a:latin typeface="Arial"/>
            </a:endParaRPr>
          </a:p>
        </p:txBody>
      </p:sp>
      <p:sp>
        <p:nvSpPr>
          <p:cNvPr id="6" name="Rectangle 5"/>
          <p:cNvSpPr/>
          <p:nvPr/>
        </p:nvSpPr>
        <p:spPr>
          <a:xfrm rot="16200000">
            <a:off x="-116516" y="1792915"/>
            <a:ext cx="1562100" cy="414670"/>
          </a:xfrm>
          <a:prstGeom prst="rect">
            <a:avLst/>
          </a:prstGeom>
          <a:solidFill>
            <a:srgbClr val="79A2B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Archetype</a:t>
            </a:r>
          </a:p>
        </p:txBody>
      </p:sp>
      <p:sp>
        <p:nvSpPr>
          <p:cNvPr id="7" name="Rectangle 6"/>
          <p:cNvSpPr/>
          <p:nvPr/>
        </p:nvSpPr>
        <p:spPr>
          <a:xfrm rot="16200000">
            <a:off x="-192716" y="3431215"/>
            <a:ext cx="1714500" cy="414670"/>
          </a:xfrm>
          <a:prstGeom prst="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Subtypes</a:t>
            </a:r>
          </a:p>
        </p:txBody>
      </p:sp>
      <p:sp>
        <p:nvSpPr>
          <p:cNvPr id="8" name="Rectangle 7"/>
          <p:cNvSpPr/>
          <p:nvPr/>
        </p:nvSpPr>
        <p:spPr>
          <a:xfrm rot="16200000">
            <a:off x="-307016" y="5260015"/>
            <a:ext cx="1943100" cy="414670"/>
          </a:xfrm>
          <a:prstGeom prst="rect">
            <a:avLst/>
          </a:prstGeom>
          <a:solidFill>
            <a:srgbClr val="F9EFB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context</a:t>
            </a:r>
          </a:p>
        </p:txBody>
      </p:sp>
      <p:sp>
        <p:nvSpPr>
          <p:cNvPr id="22" name="ColumnHeader"/>
          <p:cNvSpPr>
            <a:spLocks noChangeArrowheads="1"/>
          </p:cNvSpPr>
          <p:nvPr/>
        </p:nvSpPr>
        <p:spPr bwMode="gray">
          <a:xfrm>
            <a:off x="1041400"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Camp management</a:t>
            </a:r>
            <a:endParaRPr lang="en-US" sz="1000" b="1" dirty="0">
              <a:solidFill>
                <a:srgbClr val="000000"/>
              </a:solidFill>
              <a:latin typeface="Arial" pitchFamily="34" charset="0"/>
              <a:cs typeface="Arial" pitchFamily="34" charset="0"/>
            </a:endParaRPr>
          </a:p>
        </p:txBody>
      </p:sp>
      <p:sp>
        <p:nvSpPr>
          <p:cNvPr id="23" name="ColumnHeader"/>
          <p:cNvSpPr>
            <a:spLocks noChangeArrowheads="1"/>
          </p:cNvSpPr>
          <p:nvPr/>
        </p:nvSpPr>
        <p:spPr bwMode="gray">
          <a:xfrm>
            <a:off x="3827399"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Lifecycle</a:t>
            </a:r>
            <a:endParaRPr lang="en-US" sz="1000" b="1" dirty="0">
              <a:solidFill>
                <a:srgbClr val="000000"/>
              </a:solidFill>
              <a:latin typeface="Arial" pitchFamily="34" charset="0"/>
              <a:cs typeface="Arial" pitchFamily="34" charset="0"/>
            </a:endParaRPr>
          </a:p>
        </p:txBody>
      </p:sp>
      <p:sp>
        <p:nvSpPr>
          <p:cNvPr id="24" name="ColumnHeader"/>
          <p:cNvSpPr>
            <a:spLocks noChangeArrowheads="1"/>
          </p:cNvSpPr>
          <p:nvPr/>
        </p:nvSpPr>
        <p:spPr bwMode="gray">
          <a:xfrm>
            <a:off x="6613397"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Additional context</a:t>
            </a:r>
            <a:endParaRPr lang="en-US" sz="1000" b="1" dirty="0">
              <a:solidFill>
                <a:srgbClr val="000000"/>
              </a:solidFill>
              <a:latin typeface="Arial" pitchFamily="34" charset="0"/>
              <a:cs typeface="Arial" pitchFamily="34" charset="0"/>
            </a:endParaRPr>
          </a:p>
        </p:txBody>
      </p:sp>
      <p:sp>
        <p:nvSpPr>
          <p:cNvPr id="26" name="ColumnHeader"/>
          <p:cNvSpPr>
            <a:spLocks noChangeArrowheads="1"/>
          </p:cNvSpPr>
          <p:nvPr/>
        </p:nvSpPr>
        <p:spPr bwMode="gray">
          <a:xfrm>
            <a:off x="1041399" y="2667398"/>
            <a:ext cx="4210475"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Resource availability</a:t>
            </a:r>
            <a:endParaRPr lang="en-US" sz="1000" b="1" dirty="0">
              <a:solidFill>
                <a:srgbClr val="000000"/>
              </a:solidFill>
              <a:latin typeface="Arial" pitchFamily="34" charset="0"/>
              <a:cs typeface="Arial" pitchFamily="34" charset="0"/>
            </a:endParaRPr>
          </a:p>
        </p:txBody>
      </p:sp>
      <p:sp>
        <p:nvSpPr>
          <p:cNvPr id="27" name="ColumnHeader"/>
          <p:cNvSpPr>
            <a:spLocks noChangeArrowheads="1"/>
          </p:cNvSpPr>
          <p:nvPr/>
        </p:nvSpPr>
        <p:spPr bwMode="gray">
          <a:xfrm>
            <a:off x="5454350" y="2667398"/>
            <a:ext cx="3708700"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Need for byproducts (relatively to other camps)</a:t>
            </a:r>
            <a:endParaRPr lang="en-US" sz="1000" b="1" dirty="0">
              <a:solidFill>
                <a:srgbClr val="000000"/>
              </a:solidFill>
              <a:latin typeface="Arial" pitchFamily="34" charset="0"/>
              <a:cs typeface="Arial" pitchFamily="34" charset="0"/>
            </a:endParaRPr>
          </a:p>
        </p:txBody>
      </p:sp>
      <p:sp>
        <p:nvSpPr>
          <p:cNvPr id="28" name="ColumnHeader"/>
          <p:cNvSpPr>
            <a:spLocks noChangeArrowheads="1"/>
          </p:cNvSpPr>
          <p:nvPr/>
        </p:nvSpPr>
        <p:spPr bwMode="gray">
          <a:xfrm>
            <a:off x="1041398" y="4528562"/>
            <a:ext cx="2534205"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Cultural traditions and san. practices</a:t>
            </a:r>
            <a:endParaRPr lang="en-US" sz="1000" b="1" dirty="0">
              <a:solidFill>
                <a:srgbClr val="000000"/>
              </a:solidFill>
              <a:latin typeface="Arial" pitchFamily="34" charset="0"/>
              <a:cs typeface="Arial" pitchFamily="34" charset="0"/>
            </a:endParaRPr>
          </a:p>
        </p:txBody>
      </p:sp>
      <p:sp>
        <p:nvSpPr>
          <p:cNvPr id="29" name="ColumnHeader"/>
          <p:cNvSpPr>
            <a:spLocks noChangeArrowheads="1"/>
          </p:cNvSpPr>
          <p:nvPr/>
        </p:nvSpPr>
        <p:spPr bwMode="gray">
          <a:xfrm>
            <a:off x="3664399" y="4528562"/>
            <a:ext cx="2584004"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fontAlgn="base">
              <a:spcBef>
                <a:spcPct val="0"/>
              </a:spcBef>
              <a:spcAft>
                <a:spcPct val="0"/>
              </a:spcAft>
              <a:buClr>
                <a:srgbClr val="177B57"/>
              </a:buClr>
            </a:pPr>
            <a:r>
              <a:rPr lang="en-US" sz="1000" b="1" dirty="0" smtClean="0">
                <a:solidFill>
                  <a:srgbClr val="000000"/>
                </a:solidFill>
                <a:latin typeface="Arial" pitchFamily="34" charset="0"/>
                <a:cs typeface="Arial" pitchFamily="34" charset="0"/>
              </a:rPr>
              <a:t>Social hierarchy and cohesion</a:t>
            </a:r>
            <a:endParaRPr lang="en-US" sz="1000" b="1" dirty="0">
              <a:solidFill>
                <a:srgbClr val="000000"/>
              </a:solidFill>
              <a:latin typeface="Arial" pitchFamily="34" charset="0"/>
              <a:cs typeface="Arial" pitchFamily="34" charset="0"/>
            </a:endParaRPr>
          </a:p>
        </p:txBody>
      </p:sp>
      <p:sp>
        <p:nvSpPr>
          <p:cNvPr id="30" name="ColumnHeader"/>
          <p:cNvSpPr>
            <a:spLocks noChangeArrowheads="1"/>
          </p:cNvSpPr>
          <p:nvPr/>
        </p:nvSpPr>
        <p:spPr bwMode="gray">
          <a:xfrm>
            <a:off x="6295934" y="4528562"/>
            <a:ext cx="2867117"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fontAlgn="base">
              <a:spcBef>
                <a:spcPct val="0"/>
              </a:spcBef>
              <a:spcAft>
                <a:spcPct val="0"/>
              </a:spcAft>
              <a:buClr>
                <a:srgbClr val="177B57"/>
              </a:buClr>
            </a:pPr>
            <a:r>
              <a:rPr lang="en-US" sz="1000" b="1" dirty="0" smtClean="0">
                <a:solidFill>
                  <a:srgbClr val="000000"/>
                </a:solidFill>
                <a:latin typeface="Arial" pitchFamily="34" charset="0"/>
                <a:cs typeface="Arial" pitchFamily="34" charset="0"/>
              </a:rPr>
              <a:t>Economic activity and types of livelihood</a:t>
            </a:r>
            <a:endParaRPr lang="en-US" sz="1000" b="1" dirty="0">
              <a:solidFill>
                <a:srgbClr val="000000"/>
              </a:solidFill>
              <a:latin typeface="Arial" pitchFamily="34" charset="0"/>
              <a:cs typeface="Arial" pitchFamily="34" charset="0"/>
            </a:endParaRPr>
          </a:p>
        </p:txBody>
      </p:sp>
      <p:sp>
        <p:nvSpPr>
          <p:cNvPr id="31" name="Oval 30"/>
          <p:cNvSpPr/>
          <p:nvPr/>
        </p:nvSpPr>
        <p:spPr>
          <a:xfrm>
            <a:off x="320040" y="449580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III</a:t>
            </a:r>
          </a:p>
        </p:txBody>
      </p:sp>
      <p:sp>
        <p:nvSpPr>
          <p:cNvPr id="32" name="Oval 31"/>
          <p:cNvSpPr/>
          <p:nvPr/>
        </p:nvSpPr>
        <p:spPr>
          <a:xfrm>
            <a:off x="320040" y="278130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a:t>
            </a:r>
          </a:p>
        </p:txBody>
      </p:sp>
      <p:sp>
        <p:nvSpPr>
          <p:cNvPr id="33" name="Oval 32"/>
          <p:cNvSpPr/>
          <p:nvPr/>
        </p:nvSpPr>
        <p:spPr>
          <a:xfrm>
            <a:off x="320040" y="1160322"/>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
        <p:nvSpPr>
          <p:cNvPr id="36" name="TextBox 35"/>
          <p:cNvSpPr txBox="1"/>
          <p:nvPr/>
        </p:nvSpPr>
        <p:spPr>
          <a:xfrm>
            <a:off x="1041400" y="1434643"/>
            <a:ext cx="2534203" cy="643423"/>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High involvement of UNHCR in managing the 5 camps</a:t>
            </a: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p:txBody>
      </p:sp>
      <p:sp>
        <p:nvSpPr>
          <p:cNvPr id="37" name="TextBox 36"/>
          <p:cNvSpPr txBox="1"/>
          <p:nvPr/>
        </p:nvSpPr>
        <p:spPr>
          <a:xfrm>
            <a:off x="3827399" y="1434643"/>
            <a:ext cx="2534203" cy="643423"/>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Camps were founded between 2009 and 2011</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High inflow recently, but stabilizing</a:t>
            </a:r>
            <a:endParaRPr lang="en-US" sz="1000" dirty="0" smtClean="0">
              <a:solidFill>
                <a:srgbClr val="000000"/>
              </a:solidFill>
              <a:latin typeface="Arial"/>
              <a:cs typeface="Arial" pitchFamily="34" charset="0"/>
            </a:endParaRPr>
          </a:p>
        </p:txBody>
      </p:sp>
      <p:sp>
        <p:nvSpPr>
          <p:cNvPr id="38" name="TextBox 37"/>
          <p:cNvSpPr txBox="1"/>
          <p:nvPr/>
        </p:nvSpPr>
        <p:spPr>
          <a:xfrm>
            <a:off x="6628848" y="1434643"/>
            <a:ext cx="2534203" cy="489534"/>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Predominantly Somali population (Sunni Muslim)</a:t>
            </a:r>
            <a:endParaRPr lang="en-US" sz="1000" dirty="0" smtClean="0">
              <a:solidFill>
                <a:srgbClr val="000000"/>
              </a:solidFill>
              <a:latin typeface="Arial"/>
              <a:cs typeface="Arial" pitchFamily="34" charset="0"/>
            </a:endParaRPr>
          </a:p>
        </p:txBody>
      </p:sp>
      <p:sp>
        <p:nvSpPr>
          <p:cNvPr id="39" name="TextBox 38"/>
          <p:cNvSpPr txBox="1"/>
          <p:nvPr/>
        </p:nvSpPr>
        <p:spPr>
          <a:xfrm>
            <a:off x="1041398" y="2913617"/>
            <a:ext cx="4210475" cy="172064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Extremely dry, arid region with sparse vegetation  </a:t>
            </a:r>
          </a:p>
          <a:p>
            <a:pPr marL="288925" lvl="1" indent="-174625">
              <a:buClr>
                <a:srgbClr val="177B57"/>
              </a:buClr>
              <a:buSzPct val="100000"/>
              <a:buFont typeface="Arial"/>
              <a:buChar char="•"/>
            </a:pPr>
            <a:r>
              <a:rPr lang="en-US" sz="1000" dirty="0" smtClean="0"/>
              <a:t>Constraint camp area with relatively small plot sizes ranging from 180 to 225 m2 which limits ability to have household-level latrines and re-dig latrines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Some integration with the host community might allow for trade opportunity</a:t>
            </a:r>
          </a:p>
          <a:p>
            <a:pPr marL="288925" lvl="1" indent="-174625">
              <a:buClr>
                <a:srgbClr val="177B57"/>
              </a:buClr>
              <a:buSzPct val="100000"/>
              <a:buFont typeface="Arial"/>
              <a:buChar char="•"/>
            </a:pPr>
            <a:r>
              <a:rPr lang="en-US" sz="1000" dirty="0" smtClean="0"/>
              <a:t>Soil conditions are rocky in some of the camps which requires machinery to excavate pits</a:t>
            </a:r>
          </a:p>
          <a:p>
            <a:pPr marL="288925" lvl="1" indent="-174625">
              <a:buClr>
                <a:srgbClr val="177B57"/>
              </a:buClr>
              <a:buSzPct val="100000"/>
              <a:buFont typeface="Arial"/>
              <a:buChar char="•"/>
            </a:pPr>
            <a:r>
              <a:rPr lang="en-US" sz="1000" dirty="0" smtClean="0"/>
              <a:t>Next city is about 500km away so access to a central treatment plant is unlikely</a:t>
            </a:r>
          </a:p>
        </p:txBody>
      </p:sp>
      <p:sp>
        <p:nvSpPr>
          <p:cNvPr id="41" name="TextBox 40"/>
          <p:cNvSpPr txBox="1"/>
          <p:nvPr/>
        </p:nvSpPr>
        <p:spPr>
          <a:xfrm>
            <a:off x="6295934" y="4774781"/>
            <a:ext cx="2978150" cy="1874529"/>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Remittances inflow in the camp</a:t>
            </a:r>
          </a:p>
          <a:p>
            <a:pPr marL="288925" lvl="1" indent="-174625">
              <a:buClr>
                <a:srgbClr val="177B57"/>
              </a:buClr>
              <a:buSzPct val="100000"/>
              <a:buFont typeface="Arial"/>
              <a:buChar char="•"/>
            </a:pPr>
            <a:r>
              <a:rPr lang="en-US" sz="1000" dirty="0" smtClean="0"/>
              <a:t>Pastoralists (livestock herding: goats, camels, cows, sheep and donkeys); professionals from Mogadishu </a:t>
            </a:r>
          </a:p>
          <a:p>
            <a:pPr marL="288925" lvl="1" indent="-174625">
              <a:buClr>
                <a:srgbClr val="177B57"/>
              </a:buClr>
              <a:buSzPct val="100000"/>
              <a:buFont typeface="Arial"/>
              <a:buChar char="•"/>
            </a:pPr>
            <a:r>
              <a:rPr lang="en-US" sz="1000" dirty="0" smtClean="0"/>
              <a:t>Culturally, very eager to create businesses</a:t>
            </a:r>
          </a:p>
          <a:p>
            <a:pPr marL="288925" lvl="1" indent="-174625">
              <a:buClr>
                <a:srgbClr val="177B57"/>
              </a:buClr>
              <a:buSzPct val="100000"/>
              <a:buFont typeface="Arial"/>
              <a:buChar char="•"/>
            </a:pPr>
            <a:r>
              <a:rPr lang="en-US" sz="1000" dirty="0" smtClean="0"/>
              <a:t>S</a:t>
            </a:r>
            <a:r>
              <a:rPr lang="en-US" sz="1000" dirty="0" smtClean="0">
                <a:solidFill>
                  <a:srgbClr val="000000"/>
                </a:solidFill>
                <a:cs typeface="Arial" pitchFamily="34" charset="0"/>
              </a:rPr>
              <a:t>ome ability to engage volunteers  and incentive workers in creative business models, e.g. the donkey cart trash collector who uses free capacity for providing paid transportation service in return for taking care of the donkey</a:t>
            </a:r>
            <a:endParaRPr lang="en-US" sz="1000" dirty="0" smtClean="0">
              <a:solidFill>
                <a:srgbClr val="000000"/>
              </a:solidFill>
              <a:latin typeface="Arial"/>
              <a:cs typeface="Arial" pitchFamily="34" charset="0"/>
            </a:endParaRPr>
          </a:p>
        </p:txBody>
      </p:sp>
      <p:sp>
        <p:nvSpPr>
          <p:cNvPr id="42" name="TextBox 41"/>
          <p:cNvSpPr txBox="1"/>
          <p:nvPr/>
        </p:nvSpPr>
        <p:spPr>
          <a:xfrm>
            <a:off x="5438899" y="2913617"/>
            <a:ext cx="3708700" cy="156675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Water: High</a:t>
            </a:r>
          </a:p>
          <a:p>
            <a:pPr marL="569913" lvl="2" indent="-166688">
              <a:buClr>
                <a:srgbClr val="177B57"/>
              </a:buClr>
              <a:buSzPct val="100000"/>
              <a:buFont typeface="Arial"/>
              <a:buChar char="–"/>
            </a:pPr>
            <a:r>
              <a:rPr lang="en-US" sz="1000" dirty="0" smtClean="0">
                <a:solidFill>
                  <a:srgbClr val="000000"/>
                </a:solidFill>
              </a:rPr>
              <a:t>Low precipitation throughout the  year (3-126 mm/month) – pumped, piped water system in place</a:t>
            </a:r>
          </a:p>
          <a:p>
            <a:pPr marL="288925" lvl="1" indent="-174625">
              <a:buClr>
                <a:srgbClr val="177B57"/>
              </a:buClr>
              <a:buSzPct val="100000"/>
              <a:buFont typeface="Arial"/>
              <a:buChar char="•"/>
            </a:pPr>
            <a:r>
              <a:rPr lang="en-US" sz="1000" dirty="0" smtClean="0">
                <a:solidFill>
                  <a:srgbClr val="000000"/>
                </a:solidFill>
              </a:rPr>
              <a:t>Fuel: High</a:t>
            </a:r>
          </a:p>
          <a:p>
            <a:pPr marL="569913" lvl="2" indent="-166688">
              <a:buClr>
                <a:srgbClr val="177B57"/>
              </a:buClr>
              <a:buSzPct val="100000"/>
              <a:buFont typeface="Arial"/>
              <a:buChar char="–"/>
            </a:pPr>
            <a:r>
              <a:rPr lang="en-US" sz="1000" dirty="0" smtClean="0">
                <a:solidFill>
                  <a:srgbClr val="000000"/>
                </a:solidFill>
              </a:rPr>
              <a:t>2-7% tree coverage, depending on camp</a:t>
            </a:r>
          </a:p>
          <a:p>
            <a:pPr marL="288925" lvl="1" indent="-174625">
              <a:buClr>
                <a:srgbClr val="177B57"/>
              </a:buClr>
              <a:buSzPct val="100000"/>
              <a:buFont typeface="Arial"/>
              <a:buChar char="•"/>
            </a:pPr>
            <a:r>
              <a:rPr lang="en-US" sz="1000" dirty="0" smtClean="0">
                <a:solidFill>
                  <a:srgbClr val="000000"/>
                </a:solidFill>
              </a:rPr>
              <a:t>Fertilizer: Limited</a:t>
            </a:r>
          </a:p>
          <a:p>
            <a:pPr marL="569913" lvl="2" indent="-166688">
              <a:buClr>
                <a:srgbClr val="177B57"/>
              </a:buClr>
              <a:buSzPct val="100000"/>
              <a:buFont typeface="Arial"/>
              <a:buChar char="–"/>
            </a:pPr>
            <a:r>
              <a:rPr lang="en-US" sz="1000" dirty="0" smtClean="0">
                <a:solidFill>
                  <a:srgbClr val="000000"/>
                </a:solidFill>
                <a:latin typeface="Arial"/>
              </a:rPr>
              <a:t>Though agriculture of the host community close by </a:t>
            </a:r>
            <a:r>
              <a:rPr lang="en-US" sz="1000" dirty="0" err="1" smtClean="0">
                <a:solidFill>
                  <a:srgbClr val="000000"/>
                </a:solidFill>
                <a:latin typeface="Arial"/>
              </a:rPr>
              <a:t>Bokolmanyo</a:t>
            </a:r>
            <a:r>
              <a:rPr lang="en-US" sz="1000" dirty="0" smtClean="0">
                <a:solidFill>
                  <a:srgbClr val="000000"/>
                </a:solidFill>
                <a:latin typeface="Arial"/>
              </a:rPr>
              <a:t>, little vegetation in general</a:t>
            </a:r>
            <a:endParaRPr lang="en-US" sz="1000" dirty="0" smtClean="0">
              <a:solidFill>
                <a:srgbClr val="000000"/>
              </a:solidFill>
              <a:latin typeface="Arial"/>
              <a:sym typeface="Wingdings" pitchFamily="2" charset="2"/>
            </a:endParaRP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p:txBody>
      </p:sp>
      <p:sp>
        <p:nvSpPr>
          <p:cNvPr id="43" name="TextBox 42"/>
          <p:cNvSpPr txBox="1"/>
          <p:nvPr/>
        </p:nvSpPr>
        <p:spPr>
          <a:xfrm>
            <a:off x="3664397" y="4774781"/>
            <a:ext cx="2584004" cy="951199"/>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5 separate camps with about 40,000 refugees each</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Strongly self-organized into more or less powerful clans</a:t>
            </a: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p:txBody>
      </p:sp>
      <p:sp>
        <p:nvSpPr>
          <p:cNvPr id="44"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Geo-data, interviews with Dollo Ado wash officer, camp fact sheets</a:t>
            </a:r>
            <a:endParaRPr lang="en-US" sz="800" dirty="0">
              <a:solidFill>
                <a:srgbClr val="000000"/>
              </a:solidFill>
              <a:latin typeface="Arial" pitchFamily="34" charset="0"/>
              <a:cs typeface="Arial" pitchFamily="34" charset="0"/>
            </a:endParaRPr>
          </a:p>
        </p:txBody>
      </p:sp>
      <p:sp>
        <p:nvSpPr>
          <p:cNvPr id="45" name="TextBox 44"/>
          <p:cNvSpPr txBox="1"/>
          <p:nvPr/>
        </p:nvSpPr>
        <p:spPr>
          <a:xfrm>
            <a:off x="1041399" y="4774781"/>
            <a:ext cx="2534205" cy="489534"/>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Traditionally 'Washers' which results in need for additional water</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Archetype 2C – Growing stable settlement: </a:t>
            </a:r>
            <a:r>
              <a:rPr lang="en-US" dirty="0" err="1" smtClean="0">
                <a:solidFill>
                  <a:srgbClr val="177B57"/>
                </a:solidFill>
                <a:latin typeface="Arial"/>
              </a:rPr>
              <a:t>Bambasi</a:t>
            </a:r>
            <a:r>
              <a:rPr lang="en-US" dirty="0" smtClean="0">
                <a:solidFill>
                  <a:srgbClr val="177B57"/>
                </a:solidFill>
                <a:latin typeface="Arial"/>
              </a:rPr>
              <a:t>/</a:t>
            </a:r>
            <a:r>
              <a:rPr lang="en-US" dirty="0" err="1" smtClean="0">
                <a:solidFill>
                  <a:srgbClr val="177B57"/>
                </a:solidFill>
                <a:latin typeface="Arial"/>
              </a:rPr>
              <a:t>Tongo</a:t>
            </a:r>
            <a:r>
              <a:rPr lang="en-US" dirty="0" smtClean="0">
                <a:solidFill>
                  <a:srgbClr val="177B57"/>
                </a:solidFill>
                <a:latin typeface="Arial"/>
              </a:rPr>
              <a:t/>
            </a:r>
            <a:br>
              <a:rPr lang="en-US" dirty="0" smtClean="0">
                <a:solidFill>
                  <a:srgbClr val="177B57"/>
                </a:solidFill>
                <a:latin typeface="Arial"/>
              </a:rPr>
            </a:br>
            <a:r>
              <a:rPr lang="en-US" sz="1600" b="0" dirty="0" smtClean="0">
                <a:solidFill>
                  <a:srgbClr val="177B57"/>
                </a:solidFill>
                <a:latin typeface="Arial"/>
              </a:rPr>
              <a:t>New settlement with access to key resources</a:t>
            </a:r>
            <a:endParaRPr lang="en-US" sz="1600" b="0" dirty="0">
              <a:solidFill>
                <a:srgbClr val="177B57"/>
              </a:solidFill>
              <a:latin typeface="Arial"/>
            </a:endParaRPr>
          </a:p>
        </p:txBody>
      </p:sp>
      <p:sp>
        <p:nvSpPr>
          <p:cNvPr id="6" name="Rectangle 5"/>
          <p:cNvSpPr/>
          <p:nvPr/>
        </p:nvSpPr>
        <p:spPr>
          <a:xfrm rot="16200000">
            <a:off x="-116516" y="1792915"/>
            <a:ext cx="1562100" cy="414670"/>
          </a:xfrm>
          <a:prstGeom prst="rect">
            <a:avLst/>
          </a:prstGeom>
          <a:solidFill>
            <a:srgbClr val="79A2B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Archetype</a:t>
            </a:r>
          </a:p>
        </p:txBody>
      </p:sp>
      <p:sp>
        <p:nvSpPr>
          <p:cNvPr id="7" name="Rectangle 6"/>
          <p:cNvSpPr/>
          <p:nvPr/>
        </p:nvSpPr>
        <p:spPr>
          <a:xfrm rot="16200000">
            <a:off x="-192716" y="3431215"/>
            <a:ext cx="1714500" cy="414670"/>
          </a:xfrm>
          <a:prstGeom prst="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Subtypes</a:t>
            </a:r>
          </a:p>
        </p:txBody>
      </p:sp>
      <p:sp>
        <p:nvSpPr>
          <p:cNvPr id="8" name="Rectangle 7"/>
          <p:cNvSpPr/>
          <p:nvPr/>
        </p:nvSpPr>
        <p:spPr>
          <a:xfrm rot="16200000">
            <a:off x="-307016" y="5260015"/>
            <a:ext cx="1943100" cy="414670"/>
          </a:xfrm>
          <a:prstGeom prst="rect">
            <a:avLst/>
          </a:prstGeom>
          <a:solidFill>
            <a:srgbClr val="F9EFB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context</a:t>
            </a:r>
          </a:p>
        </p:txBody>
      </p:sp>
      <p:sp>
        <p:nvSpPr>
          <p:cNvPr id="22" name="ColumnHeader"/>
          <p:cNvSpPr>
            <a:spLocks noChangeArrowheads="1"/>
          </p:cNvSpPr>
          <p:nvPr/>
        </p:nvSpPr>
        <p:spPr bwMode="gray">
          <a:xfrm>
            <a:off x="1041400"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Camp management</a:t>
            </a:r>
            <a:endParaRPr lang="en-US" sz="1000" b="1" dirty="0">
              <a:solidFill>
                <a:srgbClr val="000000"/>
              </a:solidFill>
              <a:latin typeface="Arial" pitchFamily="34" charset="0"/>
              <a:cs typeface="Arial" pitchFamily="34" charset="0"/>
            </a:endParaRPr>
          </a:p>
        </p:txBody>
      </p:sp>
      <p:sp>
        <p:nvSpPr>
          <p:cNvPr id="23" name="ColumnHeader"/>
          <p:cNvSpPr>
            <a:spLocks noChangeArrowheads="1"/>
          </p:cNvSpPr>
          <p:nvPr/>
        </p:nvSpPr>
        <p:spPr bwMode="gray">
          <a:xfrm>
            <a:off x="3827399"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Lifecycle</a:t>
            </a:r>
            <a:endParaRPr lang="en-US" sz="1000" b="1" dirty="0">
              <a:solidFill>
                <a:srgbClr val="000000"/>
              </a:solidFill>
              <a:latin typeface="Arial" pitchFamily="34" charset="0"/>
              <a:cs typeface="Arial" pitchFamily="34" charset="0"/>
            </a:endParaRPr>
          </a:p>
        </p:txBody>
      </p:sp>
      <p:sp>
        <p:nvSpPr>
          <p:cNvPr id="24" name="ColumnHeader"/>
          <p:cNvSpPr>
            <a:spLocks noChangeArrowheads="1"/>
          </p:cNvSpPr>
          <p:nvPr/>
        </p:nvSpPr>
        <p:spPr bwMode="gray">
          <a:xfrm>
            <a:off x="6613397"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Additional context</a:t>
            </a:r>
            <a:endParaRPr lang="en-US" sz="1000" b="1" dirty="0">
              <a:solidFill>
                <a:srgbClr val="000000"/>
              </a:solidFill>
              <a:latin typeface="Arial" pitchFamily="34" charset="0"/>
              <a:cs typeface="Arial" pitchFamily="34" charset="0"/>
            </a:endParaRPr>
          </a:p>
        </p:txBody>
      </p:sp>
      <p:sp>
        <p:nvSpPr>
          <p:cNvPr id="26" name="ColumnHeader"/>
          <p:cNvSpPr>
            <a:spLocks noChangeArrowheads="1"/>
          </p:cNvSpPr>
          <p:nvPr/>
        </p:nvSpPr>
        <p:spPr bwMode="gray">
          <a:xfrm>
            <a:off x="1041399" y="2667398"/>
            <a:ext cx="4210475"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Resource availability</a:t>
            </a:r>
            <a:endParaRPr lang="en-US" sz="1000" b="1" dirty="0">
              <a:solidFill>
                <a:srgbClr val="000000"/>
              </a:solidFill>
              <a:latin typeface="Arial" pitchFamily="34" charset="0"/>
              <a:cs typeface="Arial" pitchFamily="34" charset="0"/>
            </a:endParaRPr>
          </a:p>
        </p:txBody>
      </p:sp>
      <p:sp>
        <p:nvSpPr>
          <p:cNvPr id="27" name="ColumnHeader"/>
          <p:cNvSpPr>
            <a:spLocks noChangeArrowheads="1"/>
          </p:cNvSpPr>
          <p:nvPr/>
        </p:nvSpPr>
        <p:spPr bwMode="gray">
          <a:xfrm>
            <a:off x="5454350" y="2667398"/>
            <a:ext cx="3708700"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Need for byproducts (relatively to other camps)</a:t>
            </a:r>
            <a:endParaRPr lang="en-US" sz="1000" b="1" dirty="0">
              <a:solidFill>
                <a:srgbClr val="000000"/>
              </a:solidFill>
              <a:latin typeface="Arial" pitchFamily="34" charset="0"/>
              <a:cs typeface="Arial" pitchFamily="34" charset="0"/>
            </a:endParaRPr>
          </a:p>
        </p:txBody>
      </p:sp>
      <p:sp>
        <p:nvSpPr>
          <p:cNvPr id="28" name="ColumnHeader"/>
          <p:cNvSpPr>
            <a:spLocks noChangeArrowheads="1"/>
          </p:cNvSpPr>
          <p:nvPr/>
        </p:nvSpPr>
        <p:spPr bwMode="gray">
          <a:xfrm>
            <a:off x="1041399" y="4528562"/>
            <a:ext cx="2534205"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Cultural traditions and san. practices</a:t>
            </a:r>
            <a:endParaRPr lang="en-US" sz="1000" b="1" dirty="0">
              <a:solidFill>
                <a:srgbClr val="000000"/>
              </a:solidFill>
              <a:latin typeface="Arial" pitchFamily="34" charset="0"/>
              <a:cs typeface="Arial" pitchFamily="34" charset="0"/>
            </a:endParaRPr>
          </a:p>
        </p:txBody>
      </p:sp>
      <p:sp>
        <p:nvSpPr>
          <p:cNvPr id="29" name="ColumnHeader"/>
          <p:cNvSpPr>
            <a:spLocks noChangeArrowheads="1"/>
          </p:cNvSpPr>
          <p:nvPr/>
        </p:nvSpPr>
        <p:spPr bwMode="gray">
          <a:xfrm>
            <a:off x="3670301" y="4528562"/>
            <a:ext cx="2597058"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fontAlgn="base">
              <a:spcBef>
                <a:spcPct val="0"/>
              </a:spcBef>
              <a:spcAft>
                <a:spcPct val="0"/>
              </a:spcAft>
              <a:buClr>
                <a:srgbClr val="177B57"/>
              </a:buClr>
            </a:pPr>
            <a:r>
              <a:rPr lang="en-US" sz="1000" b="1" dirty="0" smtClean="0">
                <a:solidFill>
                  <a:srgbClr val="000000"/>
                </a:solidFill>
                <a:latin typeface="Arial" pitchFamily="34" charset="0"/>
                <a:cs typeface="Arial" pitchFamily="34" charset="0"/>
              </a:rPr>
              <a:t>Social hierarchy and cohesion</a:t>
            </a:r>
            <a:endParaRPr lang="en-US" sz="1000" b="1" dirty="0">
              <a:solidFill>
                <a:srgbClr val="000000"/>
              </a:solidFill>
              <a:latin typeface="Arial" pitchFamily="34" charset="0"/>
              <a:cs typeface="Arial" pitchFamily="34" charset="0"/>
            </a:endParaRPr>
          </a:p>
        </p:txBody>
      </p:sp>
      <p:sp>
        <p:nvSpPr>
          <p:cNvPr id="30" name="ColumnHeader"/>
          <p:cNvSpPr>
            <a:spLocks noChangeArrowheads="1"/>
          </p:cNvSpPr>
          <p:nvPr/>
        </p:nvSpPr>
        <p:spPr bwMode="gray">
          <a:xfrm>
            <a:off x="6295934" y="4528562"/>
            <a:ext cx="2867117"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fontAlgn="base">
              <a:spcBef>
                <a:spcPct val="0"/>
              </a:spcBef>
              <a:spcAft>
                <a:spcPct val="0"/>
              </a:spcAft>
              <a:buClr>
                <a:srgbClr val="177B57"/>
              </a:buClr>
            </a:pPr>
            <a:r>
              <a:rPr lang="en-US" sz="1000" b="1" dirty="0" smtClean="0">
                <a:solidFill>
                  <a:srgbClr val="000000"/>
                </a:solidFill>
                <a:latin typeface="Arial" pitchFamily="34" charset="0"/>
                <a:cs typeface="Arial" pitchFamily="34" charset="0"/>
              </a:rPr>
              <a:t>Economic activity and types of livelihood</a:t>
            </a:r>
            <a:endParaRPr lang="en-US" sz="1000" b="1" dirty="0">
              <a:solidFill>
                <a:srgbClr val="000000"/>
              </a:solidFill>
              <a:latin typeface="Arial" pitchFamily="34" charset="0"/>
              <a:cs typeface="Arial" pitchFamily="34" charset="0"/>
            </a:endParaRPr>
          </a:p>
        </p:txBody>
      </p:sp>
      <p:sp>
        <p:nvSpPr>
          <p:cNvPr id="31" name="Oval 30"/>
          <p:cNvSpPr/>
          <p:nvPr/>
        </p:nvSpPr>
        <p:spPr>
          <a:xfrm>
            <a:off x="320040" y="449580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III</a:t>
            </a:r>
          </a:p>
        </p:txBody>
      </p:sp>
      <p:sp>
        <p:nvSpPr>
          <p:cNvPr id="32" name="Oval 31"/>
          <p:cNvSpPr/>
          <p:nvPr/>
        </p:nvSpPr>
        <p:spPr>
          <a:xfrm>
            <a:off x="320040" y="278130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a:t>
            </a:r>
          </a:p>
        </p:txBody>
      </p:sp>
      <p:sp>
        <p:nvSpPr>
          <p:cNvPr id="33" name="Oval 32"/>
          <p:cNvSpPr/>
          <p:nvPr/>
        </p:nvSpPr>
        <p:spPr>
          <a:xfrm>
            <a:off x="320040" y="1160322"/>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
        <p:nvSpPr>
          <p:cNvPr id="36" name="TextBox 35"/>
          <p:cNvSpPr txBox="1"/>
          <p:nvPr/>
        </p:nvSpPr>
        <p:spPr>
          <a:xfrm>
            <a:off x="1041400" y="1434643"/>
            <a:ext cx="2534203" cy="79731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UNHCR in partnership with </a:t>
            </a:r>
            <a:r>
              <a:rPr lang="en-US" sz="1000" dirty="0" err="1" smtClean="0">
                <a:latin typeface="Arial" pitchFamily="34" charset="0"/>
                <a:cs typeface="Arial" pitchFamily="34" charset="0"/>
              </a:rPr>
              <a:t>ARRA</a:t>
            </a:r>
            <a:r>
              <a:rPr lang="en-US" sz="1000" dirty="0" smtClean="0">
                <a:latin typeface="Arial" pitchFamily="34" charset="0"/>
                <a:cs typeface="Arial" pitchFamily="34" charset="0"/>
              </a:rPr>
              <a:t> (Ethiopian government) are running the camp operations and coordinate implementing partners </a:t>
            </a:r>
            <a:endParaRPr lang="en-US" sz="1000" dirty="0" smtClean="0">
              <a:solidFill>
                <a:srgbClr val="000000"/>
              </a:solidFill>
              <a:latin typeface="Arial"/>
              <a:cs typeface="Arial" pitchFamily="34" charset="0"/>
            </a:endParaRPr>
          </a:p>
        </p:txBody>
      </p:sp>
      <p:sp>
        <p:nvSpPr>
          <p:cNvPr id="37" name="TextBox 36"/>
          <p:cNvSpPr txBox="1"/>
          <p:nvPr/>
        </p:nvSpPr>
        <p:spPr>
          <a:xfrm>
            <a:off x="3827399" y="1434643"/>
            <a:ext cx="2534203" cy="79731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Bambasi founded in 2011, Tongo in 2012</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Arrivals have been slowing down, new camp (</a:t>
            </a:r>
            <a:r>
              <a:rPr lang="en-US" sz="1000" dirty="0" err="1" smtClean="0">
                <a:solidFill>
                  <a:srgbClr val="000000"/>
                </a:solidFill>
                <a:latin typeface="Arial" pitchFamily="34" charset="0"/>
                <a:cs typeface="Arial" pitchFamily="34" charset="0"/>
              </a:rPr>
              <a:t>Tsore</a:t>
            </a:r>
            <a:r>
              <a:rPr lang="en-US" sz="1000" dirty="0" smtClean="0">
                <a:solidFill>
                  <a:srgbClr val="000000"/>
                </a:solidFill>
                <a:latin typeface="Arial" pitchFamily="34" charset="0"/>
                <a:cs typeface="Arial" pitchFamily="34" charset="0"/>
              </a:rPr>
              <a:t>) is in planning </a:t>
            </a:r>
            <a:endParaRPr lang="en-US" sz="1000" dirty="0" smtClean="0">
              <a:solidFill>
                <a:srgbClr val="000000"/>
              </a:solidFill>
              <a:latin typeface="Arial"/>
              <a:cs typeface="Arial" pitchFamily="34" charset="0"/>
            </a:endParaRPr>
          </a:p>
        </p:txBody>
      </p:sp>
      <p:sp>
        <p:nvSpPr>
          <p:cNvPr id="38" name="TextBox 37"/>
          <p:cNvSpPr txBox="1"/>
          <p:nvPr/>
        </p:nvSpPr>
        <p:spPr>
          <a:xfrm>
            <a:off x="6628848" y="1434643"/>
            <a:ext cx="2534203" cy="643423"/>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Predominantly Blue Nile Sudanese fleeing from the South Sudan – Sudan boarder conflict</a:t>
            </a:r>
            <a:endParaRPr lang="en-US" sz="1000" dirty="0" smtClean="0">
              <a:solidFill>
                <a:srgbClr val="000000"/>
              </a:solidFill>
              <a:latin typeface="Arial"/>
              <a:cs typeface="Arial" pitchFamily="34" charset="0"/>
            </a:endParaRPr>
          </a:p>
        </p:txBody>
      </p:sp>
      <p:sp>
        <p:nvSpPr>
          <p:cNvPr id="39" name="TextBox 38"/>
          <p:cNvSpPr txBox="1"/>
          <p:nvPr/>
        </p:nvSpPr>
        <p:spPr>
          <a:xfrm>
            <a:off x="1041398" y="2913617"/>
            <a:ext cx="4210475" cy="1412864"/>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Fairly lush vegetation mostly trees, herbaceous and cropland </a:t>
            </a:r>
          </a:p>
          <a:p>
            <a:pPr marL="288925" lvl="1" indent="-174625">
              <a:buClr>
                <a:srgbClr val="177B57"/>
              </a:buClr>
              <a:buSzPct val="100000"/>
              <a:buFont typeface="Arial"/>
              <a:buChar char="•"/>
            </a:pPr>
            <a:r>
              <a:rPr lang="en-US" sz="1000" dirty="0" smtClean="0"/>
              <a:t>Plot size of 300m2 allows for household-level latrines</a:t>
            </a:r>
          </a:p>
          <a:p>
            <a:pPr marL="288925" lvl="1" indent="-174625">
              <a:buClr>
                <a:srgbClr val="177B57"/>
              </a:buClr>
              <a:buSzPct val="100000"/>
              <a:buFont typeface="Arial"/>
              <a:buChar char="•"/>
            </a:pPr>
            <a:r>
              <a:rPr lang="en-US" sz="1000" dirty="0" smtClean="0">
                <a:solidFill>
                  <a:srgbClr val="000000"/>
                </a:solidFill>
                <a:cs typeface="Arial" pitchFamily="34" charset="0"/>
              </a:rPr>
              <a:t>Some integration with the host community might allow for trade opportunity</a:t>
            </a:r>
          </a:p>
          <a:p>
            <a:pPr marL="288925" lvl="1" indent="-174625">
              <a:buClr>
                <a:srgbClr val="177B57"/>
              </a:buClr>
              <a:buSzPct val="100000"/>
              <a:buFont typeface="Arial"/>
              <a:buChar char="•"/>
            </a:pPr>
            <a:r>
              <a:rPr lang="en-US" sz="1000" dirty="0" smtClean="0"/>
              <a:t>Soil conditions are very favorable for easy to excavate pits that unlikely collapse </a:t>
            </a:r>
          </a:p>
          <a:p>
            <a:pPr marL="288925" lvl="1" indent="-174625">
              <a:buClr>
                <a:srgbClr val="177B57"/>
              </a:buClr>
              <a:buSzPct val="100000"/>
              <a:buFont typeface="Arial"/>
              <a:buChar char="•"/>
            </a:pPr>
            <a:r>
              <a:rPr lang="en-US" sz="1000" dirty="0" smtClean="0"/>
              <a:t>Next city is about 500km away so access to a central treatment plant is unlikely</a:t>
            </a:r>
          </a:p>
        </p:txBody>
      </p:sp>
      <p:sp>
        <p:nvSpPr>
          <p:cNvPr id="41" name="TextBox 40"/>
          <p:cNvSpPr txBox="1"/>
          <p:nvPr/>
        </p:nvSpPr>
        <p:spPr>
          <a:xfrm>
            <a:off x="6295934" y="4774781"/>
            <a:ext cx="2978150" cy="79731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High willingness to engage with community activities and take on responsibility for cleaning</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Some market activity</a:t>
            </a:r>
          </a:p>
        </p:txBody>
      </p:sp>
      <p:sp>
        <p:nvSpPr>
          <p:cNvPr id="42" name="TextBox 41"/>
          <p:cNvSpPr txBox="1"/>
          <p:nvPr/>
        </p:nvSpPr>
        <p:spPr>
          <a:xfrm>
            <a:off x="5438899" y="2913617"/>
            <a:ext cx="3708700" cy="156675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Water: Low</a:t>
            </a:r>
          </a:p>
          <a:p>
            <a:pPr marL="569913" lvl="2" indent="-166688">
              <a:buClr>
                <a:srgbClr val="177B57"/>
              </a:buClr>
              <a:buSzPct val="100000"/>
              <a:buFont typeface="Arial"/>
              <a:buChar char="–"/>
            </a:pPr>
            <a:r>
              <a:rPr lang="en-US" sz="1000" dirty="0" smtClean="0">
                <a:solidFill>
                  <a:srgbClr val="000000"/>
                </a:solidFill>
                <a:latin typeface="Arial"/>
              </a:rPr>
              <a:t>Medium precipitation between 5mm in driest month to 196 in wettest, many water points with piped water installed </a:t>
            </a:r>
          </a:p>
          <a:p>
            <a:pPr marL="288925" lvl="1" indent="-174625">
              <a:buClr>
                <a:srgbClr val="177B57"/>
              </a:buClr>
              <a:buSzPct val="100000"/>
              <a:buFont typeface="Arial"/>
              <a:buChar char="•"/>
            </a:pPr>
            <a:r>
              <a:rPr lang="en-US" sz="1000" dirty="0" smtClean="0">
                <a:solidFill>
                  <a:srgbClr val="000000"/>
                </a:solidFill>
                <a:latin typeface="Arial"/>
              </a:rPr>
              <a:t>Fuel: Medium - high</a:t>
            </a:r>
          </a:p>
          <a:p>
            <a:pPr marL="569913" lvl="2" indent="-166688">
              <a:buClr>
                <a:srgbClr val="177B57"/>
              </a:buClr>
              <a:buSzPct val="100000"/>
              <a:buFont typeface="Arial"/>
              <a:buChar char="–"/>
            </a:pPr>
            <a:r>
              <a:rPr lang="en-US" sz="1000" dirty="0" smtClean="0">
                <a:solidFill>
                  <a:srgbClr val="000000"/>
                </a:solidFill>
                <a:latin typeface="Arial"/>
              </a:rPr>
              <a:t>14-18% tree coverage</a:t>
            </a:r>
          </a:p>
          <a:p>
            <a:pPr marL="288925" lvl="1" indent="-174625">
              <a:buClr>
                <a:srgbClr val="177B57"/>
              </a:buClr>
              <a:buSzPct val="100000"/>
              <a:buFont typeface="Arial"/>
              <a:buChar char="•"/>
            </a:pPr>
            <a:r>
              <a:rPr lang="en-US" sz="1000" dirty="0" smtClean="0">
                <a:solidFill>
                  <a:srgbClr val="000000"/>
                </a:solidFill>
                <a:latin typeface="Arial"/>
              </a:rPr>
              <a:t>Fertilizer: High</a:t>
            </a:r>
          </a:p>
          <a:p>
            <a:pPr marL="569913" lvl="2" indent="-166688">
              <a:buClr>
                <a:srgbClr val="177B57"/>
              </a:buClr>
              <a:buSzPct val="100000"/>
              <a:buFont typeface="Arial"/>
              <a:buChar char="–"/>
            </a:pPr>
            <a:r>
              <a:rPr lang="en-US" sz="1000" dirty="0" smtClean="0">
                <a:solidFill>
                  <a:srgbClr val="000000"/>
                </a:solidFill>
                <a:latin typeface="Arial"/>
              </a:rPr>
              <a:t>Agriculture both in the fields outside of the camp as well as inside the plots</a:t>
            </a:r>
            <a:endParaRPr lang="en-US" sz="1000" dirty="0" smtClean="0">
              <a:solidFill>
                <a:srgbClr val="000000"/>
              </a:solidFill>
              <a:latin typeface="Arial"/>
              <a:cs typeface="Arial" pitchFamily="34" charset="0"/>
            </a:endParaRPr>
          </a:p>
        </p:txBody>
      </p:sp>
      <p:sp>
        <p:nvSpPr>
          <p:cNvPr id="44" name="BCG_FootNote_Box"/>
          <p:cNvSpPr txBox="1">
            <a:spLocks noChangeArrowheads="1"/>
          </p:cNvSpPr>
          <p:nvPr/>
        </p:nvSpPr>
        <p:spPr bwMode="auto">
          <a:xfrm>
            <a:off x="461669" y="631839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Geo-data, in person interviews with UNHCR staff and implementing partners as well as observations during BCG mission in November 2014</a:t>
            </a:r>
            <a:endParaRPr lang="en-US" sz="800" dirty="0">
              <a:solidFill>
                <a:srgbClr val="000000"/>
              </a:solidFill>
              <a:latin typeface="Arial" pitchFamily="34" charset="0"/>
              <a:cs typeface="Arial" pitchFamily="34" charset="0"/>
            </a:endParaRPr>
          </a:p>
        </p:txBody>
      </p:sp>
      <p:sp>
        <p:nvSpPr>
          <p:cNvPr id="45" name="TextBox 44"/>
          <p:cNvSpPr txBox="1"/>
          <p:nvPr/>
        </p:nvSpPr>
        <p:spPr>
          <a:xfrm>
            <a:off x="1041399" y="4774781"/>
            <a:ext cx="2534204" cy="79731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Wipers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Innovative hand washing facilities were placed in households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Overwhelmingly clean latrines </a:t>
            </a:r>
          </a:p>
        </p:txBody>
      </p:sp>
      <p:sp>
        <p:nvSpPr>
          <p:cNvPr id="40" name="TextBox 39"/>
          <p:cNvSpPr txBox="1"/>
          <p:nvPr/>
        </p:nvSpPr>
        <p:spPr>
          <a:xfrm>
            <a:off x="3670301" y="4774781"/>
            <a:ext cx="2597057" cy="79731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Very homogenous group of inhabitants </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Elected central committee which disseminates information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Archetype 4C – Permanent stable settlement: Nakivale</a:t>
            </a:r>
            <a:br>
              <a:rPr lang="en-US" dirty="0" smtClean="0">
                <a:solidFill>
                  <a:srgbClr val="177B57"/>
                </a:solidFill>
                <a:latin typeface="Arial"/>
              </a:rPr>
            </a:br>
            <a:r>
              <a:rPr lang="en-US" sz="1600" b="0" dirty="0" smtClean="0">
                <a:solidFill>
                  <a:srgbClr val="177B57"/>
                </a:solidFill>
                <a:latin typeface="Arial"/>
              </a:rPr>
              <a:t>Permanent settlement in a fairly resource constraint setting</a:t>
            </a:r>
            <a:endParaRPr lang="en-US" sz="1600" b="0" dirty="0">
              <a:solidFill>
                <a:srgbClr val="177B57"/>
              </a:solidFill>
              <a:latin typeface="Arial"/>
            </a:endParaRPr>
          </a:p>
        </p:txBody>
      </p:sp>
      <p:sp>
        <p:nvSpPr>
          <p:cNvPr id="6" name="Rectangle 5"/>
          <p:cNvSpPr/>
          <p:nvPr/>
        </p:nvSpPr>
        <p:spPr>
          <a:xfrm rot="16200000">
            <a:off x="-116516" y="1792915"/>
            <a:ext cx="1562100" cy="414670"/>
          </a:xfrm>
          <a:prstGeom prst="rect">
            <a:avLst/>
          </a:prstGeom>
          <a:solidFill>
            <a:srgbClr val="79A2B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Archetype</a:t>
            </a:r>
          </a:p>
        </p:txBody>
      </p:sp>
      <p:sp>
        <p:nvSpPr>
          <p:cNvPr id="7" name="Rectangle 6"/>
          <p:cNvSpPr/>
          <p:nvPr/>
        </p:nvSpPr>
        <p:spPr>
          <a:xfrm rot="16200000">
            <a:off x="-192716" y="3431215"/>
            <a:ext cx="1714500" cy="414670"/>
          </a:xfrm>
          <a:prstGeom prst="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Subtypes</a:t>
            </a:r>
          </a:p>
        </p:txBody>
      </p:sp>
      <p:sp>
        <p:nvSpPr>
          <p:cNvPr id="8" name="Rectangle 7"/>
          <p:cNvSpPr/>
          <p:nvPr/>
        </p:nvSpPr>
        <p:spPr>
          <a:xfrm rot="16200000">
            <a:off x="-307016" y="5260015"/>
            <a:ext cx="1943100" cy="414670"/>
          </a:xfrm>
          <a:prstGeom prst="rect">
            <a:avLst/>
          </a:prstGeom>
          <a:solidFill>
            <a:srgbClr val="F9EFB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context</a:t>
            </a:r>
          </a:p>
        </p:txBody>
      </p:sp>
      <p:sp>
        <p:nvSpPr>
          <p:cNvPr id="22" name="ColumnHeader"/>
          <p:cNvSpPr>
            <a:spLocks noChangeArrowheads="1"/>
          </p:cNvSpPr>
          <p:nvPr/>
        </p:nvSpPr>
        <p:spPr bwMode="gray">
          <a:xfrm>
            <a:off x="1041400"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Camp management</a:t>
            </a:r>
            <a:endParaRPr lang="en-US" sz="1000" b="1" dirty="0">
              <a:solidFill>
                <a:srgbClr val="000000"/>
              </a:solidFill>
              <a:latin typeface="Arial" pitchFamily="34" charset="0"/>
              <a:cs typeface="Arial" pitchFamily="34" charset="0"/>
            </a:endParaRPr>
          </a:p>
        </p:txBody>
      </p:sp>
      <p:sp>
        <p:nvSpPr>
          <p:cNvPr id="23" name="ColumnHeader"/>
          <p:cNvSpPr>
            <a:spLocks noChangeArrowheads="1"/>
          </p:cNvSpPr>
          <p:nvPr/>
        </p:nvSpPr>
        <p:spPr bwMode="gray">
          <a:xfrm>
            <a:off x="3827399"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Lifecycle</a:t>
            </a:r>
            <a:endParaRPr lang="en-US" sz="1000" b="1" dirty="0">
              <a:solidFill>
                <a:srgbClr val="000000"/>
              </a:solidFill>
              <a:latin typeface="Arial" pitchFamily="34" charset="0"/>
              <a:cs typeface="Arial" pitchFamily="34" charset="0"/>
            </a:endParaRPr>
          </a:p>
        </p:txBody>
      </p:sp>
      <p:sp>
        <p:nvSpPr>
          <p:cNvPr id="24" name="ColumnHeader"/>
          <p:cNvSpPr>
            <a:spLocks noChangeArrowheads="1"/>
          </p:cNvSpPr>
          <p:nvPr/>
        </p:nvSpPr>
        <p:spPr bwMode="gray">
          <a:xfrm>
            <a:off x="6613397" y="1188423"/>
            <a:ext cx="2534203"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45719" tIns="45719" rIns="45719" bIns="45719" anchor="b">
            <a:spAutoFit/>
          </a:bodyPr>
          <a:lstStyle/>
          <a:p>
            <a:pPr algn="ctr"/>
            <a:r>
              <a:rPr lang="en-US" sz="1000" b="1" dirty="0" smtClean="0">
                <a:solidFill>
                  <a:srgbClr val="000000"/>
                </a:solidFill>
                <a:latin typeface="Arial" pitchFamily="34" charset="0"/>
                <a:cs typeface="Arial" pitchFamily="34" charset="0"/>
              </a:rPr>
              <a:t>Additional context</a:t>
            </a:r>
            <a:endParaRPr lang="en-US" sz="1000" b="1" dirty="0">
              <a:solidFill>
                <a:srgbClr val="000000"/>
              </a:solidFill>
              <a:latin typeface="Arial" pitchFamily="34" charset="0"/>
              <a:cs typeface="Arial" pitchFamily="34" charset="0"/>
            </a:endParaRPr>
          </a:p>
        </p:txBody>
      </p:sp>
      <p:sp>
        <p:nvSpPr>
          <p:cNvPr id="26" name="ColumnHeader"/>
          <p:cNvSpPr>
            <a:spLocks noChangeArrowheads="1"/>
          </p:cNvSpPr>
          <p:nvPr/>
        </p:nvSpPr>
        <p:spPr bwMode="gray">
          <a:xfrm>
            <a:off x="1041399" y="2667398"/>
            <a:ext cx="4210475"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Resource availability</a:t>
            </a:r>
            <a:endParaRPr lang="en-US" sz="1000" b="1" dirty="0">
              <a:solidFill>
                <a:srgbClr val="000000"/>
              </a:solidFill>
              <a:latin typeface="Arial" pitchFamily="34" charset="0"/>
              <a:cs typeface="Arial" pitchFamily="34" charset="0"/>
            </a:endParaRPr>
          </a:p>
        </p:txBody>
      </p:sp>
      <p:sp>
        <p:nvSpPr>
          <p:cNvPr id="27" name="ColumnHeader"/>
          <p:cNvSpPr>
            <a:spLocks noChangeArrowheads="1"/>
          </p:cNvSpPr>
          <p:nvPr/>
        </p:nvSpPr>
        <p:spPr bwMode="gray">
          <a:xfrm>
            <a:off x="5454350" y="2667398"/>
            <a:ext cx="3708700"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Need for byproducts (relatively to other camps)</a:t>
            </a:r>
            <a:endParaRPr lang="en-US" sz="1000" b="1" dirty="0">
              <a:solidFill>
                <a:srgbClr val="000000"/>
              </a:solidFill>
              <a:latin typeface="Arial" pitchFamily="34" charset="0"/>
              <a:cs typeface="Arial" pitchFamily="34" charset="0"/>
            </a:endParaRPr>
          </a:p>
        </p:txBody>
      </p:sp>
      <p:sp>
        <p:nvSpPr>
          <p:cNvPr id="28" name="ColumnHeader"/>
          <p:cNvSpPr>
            <a:spLocks noChangeArrowheads="1"/>
          </p:cNvSpPr>
          <p:nvPr/>
        </p:nvSpPr>
        <p:spPr bwMode="gray">
          <a:xfrm>
            <a:off x="1041400" y="4528562"/>
            <a:ext cx="2534204"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a:r>
              <a:rPr lang="en-US" sz="1000" b="1" dirty="0" smtClean="0">
                <a:solidFill>
                  <a:srgbClr val="000000"/>
                </a:solidFill>
                <a:latin typeface="Arial" pitchFamily="34" charset="0"/>
                <a:cs typeface="Arial" pitchFamily="34" charset="0"/>
              </a:rPr>
              <a:t>Cultural traditions and san. practices</a:t>
            </a:r>
            <a:endParaRPr lang="en-US" sz="1000" b="1" dirty="0">
              <a:solidFill>
                <a:srgbClr val="000000"/>
              </a:solidFill>
              <a:latin typeface="Arial" pitchFamily="34" charset="0"/>
              <a:cs typeface="Arial" pitchFamily="34" charset="0"/>
            </a:endParaRPr>
          </a:p>
        </p:txBody>
      </p:sp>
      <p:sp>
        <p:nvSpPr>
          <p:cNvPr id="29" name="ColumnHeader"/>
          <p:cNvSpPr>
            <a:spLocks noChangeArrowheads="1"/>
          </p:cNvSpPr>
          <p:nvPr/>
        </p:nvSpPr>
        <p:spPr bwMode="gray">
          <a:xfrm>
            <a:off x="3670302" y="4528562"/>
            <a:ext cx="2578100"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fontAlgn="base">
              <a:spcBef>
                <a:spcPct val="0"/>
              </a:spcBef>
              <a:spcAft>
                <a:spcPct val="0"/>
              </a:spcAft>
              <a:buClr>
                <a:srgbClr val="177B57"/>
              </a:buClr>
            </a:pPr>
            <a:r>
              <a:rPr lang="en-US" sz="1000" b="1" dirty="0" smtClean="0">
                <a:solidFill>
                  <a:srgbClr val="000000"/>
                </a:solidFill>
                <a:latin typeface="Arial" pitchFamily="34" charset="0"/>
                <a:cs typeface="Arial" pitchFamily="34" charset="0"/>
              </a:rPr>
              <a:t>Social hierarchy and cohesion</a:t>
            </a:r>
            <a:endParaRPr lang="en-US" sz="1000" b="1" dirty="0">
              <a:solidFill>
                <a:srgbClr val="000000"/>
              </a:solidFill>
              <a:latin typeface="Arial" pitchFamily="34" charset="0"/>
              <a:cs typeface="Arial" pitchFamily="34" charset="0"/>
            </a:endParaRPr>
          </a:p>
        </p:txBody>
      </p:sp>
      <p:sp>
        <p:nvSpPr>
          <p:cNvPr id="30" name="ColumnHeader"/>
          <p:cNvSpPr>
            <a:spLocks noChangeArrowheads="1"/>
          </p:cNvSpPr>
          <p:nvPr/>
        </p:nvSpPr>
        <p:spPr bwMode="gray">
          <a:xfrm>
            <a:off x="6295934" y="4528562"/>
            <a:ext cx="2867117" cy="246219"/>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45719" tIns="45719" rIns="45719" bIns="45719" anchor="b">
            <a:spAutoFit/>
          </a:bodyPr>
          <a:lstStyle/>
          <a:p>
            <a:pPr algn="ctr" fontAlgn="base">
              <a:spcBef>
                <a:spcPct val="0"/>
              </a:spcBef>
              <a:spcAft>
                <a:spcPct val="0"/>
              </a:spcAft>
              <a:buClr>
                <a:srgbClr val="177B57"/>
              </a:buClr>
            </a:pPr>
            <a:r>
              <a:rPr lang="en-US" sz="1000" b="1" dirty="0" smtClean="0">
                <a:solidFill>
                  <a:srgbClr val="000000"/>
                </a:solidFill>
                <a:latin typeface="Arial" pitchFamily="34" charset="0"/>
                <a:cs typeface="Arial" pitchFamily="34" charset="0"/>
              </a:rPr>
              <a:t>Economic activity and types of livelihood</a:t>
            </a:r>
            <a:endParaRPr lang="en-US" sz="1000" b="1" dirty="0">
              <a:solidFill>
                <a:srgbClr val="000000"/>
              </a:solidFill>
              <a:latin typeface="Arial" pitchFamily="34" charset="0"/>
              <a:cs typeface="Arial" pitchFamily="34" charset="0"/>
            </a:endParaRPr>
          </a:p>
        </p:txBody>
      </p:sp>
      <p:sp>
        <p:nvSpPr>
          <p:cNvPr id="31" name="Oval 30"/>
          <p:cNvSpPr/>
          <p:nvPr/>
        </p:nvSpPr>
        <p:spPr>
          <a:xfrm>
            <a:off x="320040" y="449580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III</a:t>
            </a:r>
          </a:p>
        </p:txBody>
      </p:sp>
      <p:sp>
        <p:nvSpPr>
          <p:cNvPr id="32" name="Oval 31"/>
          <p:cNvSpPr/>
          <p:nvPr/>
        </p:nvSpPr>
        <p:spPr>
          <a:xfrm>
            <a:off x="320040" y="2781300"/>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II</a:t>
            </a:r>
          </a:p>
        </p:txBody>
      </p:sp>
      <p:sp>
        <p:nvSpPr>
          <p:cNvPr id="33" name="Oval 32"/>
          <p:cNvSpPr/>
          <p:nvPr/>
        </p:nvSpPr>
        <p:spPr>
          <a:xfrm>
            <a:off x="320040" y="1160322"/>
            <a:ext cx="274320" cy="274320"/>
          </a:xfrm>
          <a:prstGeom prst="ellipse">
            <a:avLst/>
          </a:prstGeom>
          <a:solidFill>
            <a:srgbClr val="DC6E00"/>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200" b="1" dirty="0" smtClean="0">
                <a:solidFill>
                  <a:schemeClr val="bg1"/>
                </a:solidFill>
                <a:latin typeface="Arial" pitchFamily="34" charset="0"/>
                <a:cs typeface="Arial" pitchFamily="34" charset="0"/>
              </a:rPr>
              <a:t>I</a:t>
            </a:r>
          </a:p>
        </p:txBody>
      </p:sp>
      <p:sp>
        <p:nvSpPr>
          <p:cNvPr id="36" name="TextBox 35"/>
          <p:cNvSpPr txBox="1"/>
          <p:nvPr/>
        </p:nvSpPr>
        <p:spPr>
          <a:xfrm>
            <a:off x="1041400" y="1434643"/>
            <a:ext cx="2534203" cy="951199"/>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While listed as individual accommodation in UNHCR reporting, high involvement of the UNHCR and other government and NGOs</a:t>
            </a:r>
            <a:endParaRPr lang="en-US" sz="1000" dirty="0" smtClean="0">
              <a:solidFill>
                <a:srgbClr val="000000"/>
              </a:solidFill>
              <a:latin typeface="Arial"/>
              <a:cs typeface="Arial" pitchFamily="34" charset="0"/>
            </a:endParaRPr>
          </a:p>
        </p:txBody>
      </p:sp>
      <p:sp>
        <p:nvSpPr>
          <p:cNvPr id="37" name="TextBox 36"/>
          <p:cNvSpPr txBox="1"/>
          <p:nvPr/>
        </p:nvSpPr>
        <p:spPr>
          <a:xfrm>
            <a:off x="3827399" y="1434643"/>
            <a:ext cx="2534203" cy="951199"/>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As of 2014, 60K refugees living in three camp locations</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Has been around since 1958 – predominantly permanent settlement</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Continuously new caseloads arriving </a:t>
            </a:r>
            <a:endParaRPr lang="en-US" sz="1000" dirty="0" smtClean="0">
              <a:solidFill>
                <a:srgbClr val="000000"/>
              </a:solidFill>
              <a:latin typeface="Arial"/>
              <a:cs typeface="Arial" pitchFamily="34" charset="0"/>
            </a:endParaRPr>
          </a:p>
        </p:txBody>
      </p:sp>
      <p:sp>
        <p:nvSpPr>
          <p:cNvPr id="38" name="TextBox 37"/>
          <p:cNvSpPr txBox="1"/>
          <p:nvPr/>
        </p:nvSpPr>
        <p:spPr>
          <a:xfrm>
            <a:off x="6628848" y="1434643"/>
            <a:ext cx="2534203" cy="643423"/>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Refugees mostly Congolese (30K), Somali (10K), Rwandan (9K), Burundian (8K)  </a:t>
            </a:r>
            <a:endParaRPr lang="en-US" sz="1000" dirty="0" smtClean="0">
              <a:solidFill>
                <a:srgbClr val="000000"/>
              </a:solidFill>
              <a:latin typeface="Arial"/>
              <a:cs typeface="Arial" pitchFamily="34" charset="0"/>
            </a:endParaRPr>
          </a:p>
        </p:txBody>
      </p:sp>
      <p:sp>
        <p:nvSpPr>
          <p:cNvPr id="39" name="TextBox 38"/>
          <p:cNvSpPr txBox="1"/>
          <p:nvPr/>
        </p:nvSpPr>
        <p:spPr>
          <a:xfrm>
            <a:off x="1041398" y="2913617"/>
            <a:ext cx="4210475" cy="156675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185 km² space for 3 zones – sparsely populated </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Labor for facility management and education potentially available as quite integrated with 35K population around the camp</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Pit latrines might likely to be wet which increases risk of overflowing latrines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Fairly low bulk density and  soil texture 'clay loam' that it's fairly easy to dig a hole</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Next large city 37km away: </a:t>
            </a:r>
            <a:r>
              <a:rPr lang="en-US" sz="1000" dirty="0" err="1" smtClean="0">
                <a:solidFill>
                  <a:srgbClr val="000000"/>
                </a:solidFill>
                <a:latin typeface="Arial"/>
                <a:cs typeface="Arial" pitchFamily="34" charset="0"/>
              </a:rPr>
              <a:t>Mbarara</a:t>
            </a:r>
            <a:r>
              <a:rPr lang="en-US" sz="1000" dirty="0" smtClean="0">
                <a:solidFill>
                  <a:srgbClr val="000000"/>
                </a:solidFill>
                <a:latin typeface="Arial"/>
                <a:cs typeface="Arial" pitchFamily="34" charset="0"/>
              </a:rPr>
              <a:t> with ~100K inhabitants suggests that it's possible to access water treatment</a:t>
            </a:r>
          </a:p>
        </p:txBody>
      </p:sp>
      <p:sp>
        <p:nvSpPr>
          <p:cNvPr id="41" name="TextBox 40"/>
          <p:cNvSpPr txBox="1"/>
          <p:nvPr/>
        </p:nvSpPr>
        <p:spPr>
          <a:xfrm>
            <a:off x="6295934" y="4774781"/>
            <a:ext cx="2978150" cy="1105088"/>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Integrated with host community who also benefits from  water, education, health and nutrition programs in the settlement</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Business between nationalities going on, e.g. Congolese are hired by Somalis to fetch water</a:t>
            </a:r>
          </a:p>
        </p:txBody>
      </p:sp>
      <p:sp>
        <p:nvSpPr>
          <p:cNvPr id="42" name="TextBox 41"/>
          <p:cNvSpPr txBox="1"/>
          <p:nvPr/>
        </p:nvSpPr>
        <p:spPr>
          <a:xfrm>
            <a:off x="5438899" y="2913617"/>
            <a:ext cx="3708700" cy="156675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t>Water: Limited </a:t>
            </a:r>
          </a:p>
          <a:p>
            <a:pPr marL="569913" lvl="2" indent="-166688">
              <a:buClr>
                <a:srgbClr val="177B57"/>
              </a:buClr>
              <a:buSzPct val="100000"/>
              <a:buFont typeface="Arial"/>
              <a:buChar char="–"/>
            </a:pPr>
            <a:r>
              <a:rPr lang="en-US" sz="1000" dirty="0" smtClean="0">
                <a:solidFill>
                  <a:srgbClr val="000000"/>
                </a:solidFill>
                <a:latin typeface="Arial"/>
              </a:rPr>
              <a:t>High precipitation throughout the  year (48-274mm/month)</a:t>
            </a:r>
          </a:p>
          <a:p>
            <a:pPr marL="288925" lvl="1" indent="-174625">
              <a:buClr>
                <a:srgbClr val="177B57"/>
              </a:buClr>
              <a:buSzPct val="100000"/>
              <a:buFont typeface="Arial"/>
              <a:buChar char="•"/>
            </a:pPr>
            <a:r>
              <a:rPr lang="en-US" sz="1000" dirty="0" smtClean="0">
                <a:solidFill>
                  <a:srgbClr val="000000"/>
                </a:solidFill>
                <a:latin typeface="Arial"/>
              </a:rPr>
              <a:t>Fuel: Limited (relatively to other locations)</a:t>
            </a:r>
          </a:p>
          <a:p>
            <a:pPr marL="569913" lvl="2" indent="-166688">
              <a:buClr>
                <a:srgbClr val="177B57"/>
              </a:buClr>
              <a:buSzPct val="100000"/>
              <a:buFont typeface="Arial"/>
              <a:buChar char="–"/>
            </a:pPr>
            <a:r>
              <a:rPr lang="en-US" sz="1000" dirty="0" smtClean="0">
                <a:solidFill>
                  <a:srgbClr val="000000"/>
                </a:solidFill>
                <a:latin typeface="Arial"/>
              </a:rPr>
              <a:t>20-30% tree coverage</a:t>
            </a:r>
          </a:p>
          <a:p>
            <a:pPr marL="288925" lvl="1" indent="-174625">
              <a:buClr>
                <a:srgbClr val="177B57"/>
              </a:buClr>
              <a:buSzPct val="100000"/>
              <a:buFont typeface="Arial"/>
              <a:buChar char="•"/>
            </a:pPr>
            <a:r>
              <a:rPr lang="en-US" sz="1000" dirty="0" smtClean="0">
                <a:solidFill>
                  <a:srgbClr val="000000"/>
                </a:solidFill>
                <a:latin typeface="Arial"/>
              </a:rPr>
              <a:t>Fertilizer: Limited </a:t>
            </a:r>
          </a:p>
          <a:p>
            <a:pPr marL="569913" lvl="2" indent="-166688">
              <a:buClr>
                <a:srgbClr val="177B57"/>
              </a:buClr>
              <a:buSzPct val="100000"/>
              <a:buFont typeface="Arial"/>
              <a:buChar char="–"/>
            </a:pPr>
            <a:r>
              <a:rPr lang="en-US" sz="1000" dirty="0" smtClean="0">
                <a:solidFill>
                  <a:srgbClr val="000000"/>
                </a:solidFill>
                <a:latin typeface="Arial"/>
              </a:rPr>
              <a:t>According to macro data little farmland in place  (mostly trees), but camp level micro data suggests agricultural activity</a:t>
            </a:r>
            <a:endParaRPr lang="en-US" sz="1000" dirty="0" smtClean="0">
              <a:solidFill>
                <a:srgbClr val="000000"/>
              </a:solidFill>
              <a:latin typeface="Arial"/>
              <a:cs typeface="Arial" pitchFamily="34" charset="0"/>
            </a:endParaRPr>
          </a:p>
        </p:txBody>
      </p:sp>
      <p:sp>
        <p:nvSpPr>
          <p:cNvPr id="43" name="TextBox 42"/>
          <p:cNvSpPr txBox="1"/>
          <p:nvPr/>
        </p:nvSpPr>
        <p:spPr>
          <a:xfrm>
            <a:off x="3670301" y="4774781"/>
            <a:ext cx="2578099" cy="643423"/>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79 villages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Developed social  structure as individual stay duration is fairly low</a:t>
            </a:r>
          </a:p>
        </p:txBody>
      </p:sp>
      <p:sp>
        <p:nvSpPr>
          <p:cNvPr id="44"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Geo-data, in person interviews and observations during BCG mission in November 2014, UNHCR Nakivale Fact sheet 2014</a:t>
            </a:r>
            <a:endParaRPr lang="en-US" sz="800" dirty="0">
              <a:solidFill>
                <a:srgbClr val="000000"/>
              </a:solidFill>
              <a:latin typeface="Arial" pitchFamily="34" charset="0"/>
              <a:cs typeface="Arial" pitchFamily="34" charset="0"/>
            </a:endParaRPr>
          </a:p>
        </p:txBody>
      </p:sp>
      <p:sp>
        <p:nvSpPr>
          <p:cNvPr id="45" name="TextBox 44"/>
          <p:cNvSpPr txBox="1"/>
          <p:nvPr/>
        </p:nvSpPr>
        <p:spPr>
          <a:xfrm>
            <a:off x="1041400" y="4774781"/>
            <a:ext cx="2534203" cy="797311"/>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Eclectic mix of nationalities, Somalis use water, other nationalities wipe</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Mostly, the camps appears as very clean and hygienic</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p:cNvGraphicFramePr>
            <a:graphicFrameLocks noChangeAspect="1"/>
          </p:cNvGraphicFramePr>
          <p:nvPr/>
        </p:nvGraphicFramePr>
        <p:xfrm>
          <a:off x="1587" y="1588"/>
          <a:ext cx="1587" cy="1587"/>
        </p:xfrm>
        <a:graphic>
          <a:graphicData uri="http://schemas.openxmlformats.org/presentationml/2006/ole">
            <p:oleObj spid="_x0000_s15362" name="think-cell Slide" r:id="rId3" imgW="270" imgH="270" progId="TCLayout.ActiveDocument.1">
              <p:embed/>
            </p:oleObj>
          </a:graphicData>
        </a:graphic>
      </p:graphicFrame>
      <p:sp>
        <p:nvSpPr>
          <p:cNvPr id="61" name="Isosceles Triangle 60"/>
          <p:cNvSpPr/>
          <p:nvPr/>
        </p:nvSpPr>
        <p:spPr>
          <a:xfrm rot="16200000">
            <a:off x="-528218" y="2977438"/>
            <a:ext cx="4039340" cy="1491449"/>
          </a:xfrm>
          <a:prstGeom prst="triangle">
            <a:avLst/>
          </a:prstGeom>
          <a:gradFill>
            <a:gsLst>
              <a:gs pos="0">
                <a:schemeClr val="accent1">
                  <a:shade val="30000"/>
                  <a:satMod val="115000"/>
                </a:schemeClr>
              </a:gs>
              <a:gs pos="50000">
                <a:schemeClr val="accent3"/>
              </a:gs>
              <a:gs pos="100000">
                <a:schemeClr val="bg1"/>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Example: Pit latrine cost variance analysis</a:t>
            </a:r>
            <a:endParaRPr lang="en-US" dirty="0"/>
          </a:p>
        </p:txBody>
      </p:sp>
      <p:sp>
        <p:nvSpPr>
          <p:cNvPr id="4" name="NumberBall"/>
          <p:cNvSpPr>
            <a:spLocks noChangeArrowheads="1"/>
          </p:cNvSpPr>
          <p:nvPr/>
        </p:nvSpPr>
        <p:spPr bwMode="gray">
          <a:xfrm>
            <a:off x="560082" y="3553842"/>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5" name="TextBox 4"/>
          <p:cNvSpPr txBox="1"/>
          <p:nvPr/>
        </p:nvSpPr>
        <p:spPr>
          <a:xfrm>
            <a:off x="0" y="3933060"/>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Pit </a:t>
            </a:r>
          </a:p>
          <a:p>
            <a:pPr algn="ctr"/>
            <a:r>
              <a:rPr lang="en-US" sz="1400" b="1" dirty="0" smtClean="0">
                <a:latin typeface="Arial" pitchFamily="34" charset="0"/>
                <a:cs typeface="Arial" pitchFamily="34" charset="0"/>
              </a:rPr>
              <a:t>Latrines</a:t>
            </a:r>
          </a:p>
        </p:txBody>
      </p:sp>
      <p:cxnSp>
        <p:nvCxnSpPr>
          <p:cNvPr id="10" name="Straight Connector 9"/>
          <p:cNvCxnSpPr/>
          <p:nvPr/>
        </p:nvCxnSpPr>
        <p:spPr>
          <a:xfrm>
            <a:off x="2452800" y="2458096"/>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52800" y="5831610"/>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12680" y="2458096"/>
            <a:ext cx="0" cy="3373514"/>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367021" y="6026389"/>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sp>
        <p:nvSpPr>
          <p:cNvPr id="8" name="Oval 7"/>
          <p:cNvSpPr/>
          <p:nvPr/>
        </p:nvSpPr>
        <p:spPr>
          <a:xfrm>
            <a:off x="2367021" y="2075826"/>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450</a:t>
            </a:r>
          </a:p>
        </p:txBody>
      </p:sp>
      <p:sp>
        <p:nvSpPr>
          <p:cNvPr id="9" name="Oval 8"/>
          <p:cNvSpPr/>
          <p:nvPr/>
        </p:nvSpPr>
        <p:spPr>
          <a:xfrm>
            <a:off x="2367021" y="1552044"/>
            <a:ext cx="491319" cy="204716"/>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1200</a:t>
            </a:r>
          </a:p>
        </p:txBody>
      </p:sp>
      <p:sp>
        <p:nvSpPr>
          <p:cNvPr id="21" name="Oval 20"/>
          <p:cNvSpPr/>
          <p:nvPr/>
        </p:nvSpPr>
        <p:spPr>
          <a:xfrm>
            <a:off x="2368502" y="4740607"/>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150</a:t>
            </a:r>
          </a:p>
        </p:txBody>
      </p:sp>
      <p:sp>
        <p:nvSpPr>
          <p:cNvPr id="22" name="Oval 21"/>
          <p:cNvSpPr/>
          <p:nvPr/>
        </p:nvSpPr>
        <p:spPr>
          <a:xfrm>
            <a:off x="2368502" y="3568754"/>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260</a:t>
            </a:r>
          </a:p>
        </p:txBody>
      </p:sp>
      <p:sp>
        <p:nvSpPr>
          <p:cNvPr id="23" name="Oval 22"/>
          <p:cNvSpPr/>
          <p:nvPr/>
        </p:nvSpPr>
        <p:spPr>
          <a:xfrm>
            <a:off x="2368502" y="3115993"/>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280</a:t>
            </a:r>
          </a:p>
        </p:txBody>
      </p:sp>
      <p:sp>
        <p:nvSpPr>
          <p:cNvPr id="14" name="Rectangular Callout 13"/>
          <p:cNvSpPr/>
          <p:nvPr/>
        </p:nvSpPr>
        <p:spPr>
          <a:xfrm>
            <a:off x="3746377" y="1492668"/>
            <a:ext cx="5521910" cy="630579"/>
          </a:xfrm>
          <a:prstGeom prst="wedgeRectCallout">
            <a:avLst>
              <a:gd name="adj1" fmla="val -64439"/>
              <a:gd name="adj2" fmla="val -12518"/>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4" name="Rounded Rectangle 23"/>
          <p:cNvSpPr/>
          <p:nvPr/>
        </p:nvSpPr>
        <p:spPr>
          <a:xfrm>
            <a:off x="3815993" y="1548684"/>
            <a:ext cx="3047945" cy="497149"/>
          </a:xfrm>
          <a:prstGeom prst="roundRect">
            <a:avLst/>
          </a:prstGeom>
          <a:solidFill>
            <a:srgbClr val="D2E0E6"/>
          </a:solidFill>
          <a:ln w="9525">
            <a:solidFill>
              <a:srgbClr val="D2E0E6"/>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Prefabricated superstructure &amp; slab</a:t>
            </a:r>
          </a:p>
        </p:txBody>
      </p:sp>
      <p:sp>
        <p:nvSpPr>
          <p:cNvPr id="49" name="Rounded Rectangle 48"/>
          <p:cNvSpPr/>
          <p:nvPr/>
        </p:nvSpPr>
        <p:spPr>
          <a:xfrm>
            <a:off x="6939406" y="1548684"/>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a:t>
            </a:r>
            <a:r>
              <a:rPr lang="en-US" sz="1100" dirty="0" smtClean="0">
                <a:solidFill>
                  <a:schemeClr val="tx1"/>
                </a:solidFill>
                <a:latin typeface="Arial" pitchFamily="34" charset="0"/>
                <a:cs typeface="Arial" pitchFamily="34" charset="0"/>
              </a:rPr>
              <a:t>(manual)</a:t>
            </a:r>
          </a:p>
        </p:txBody>
      </p:sp>
      <p:sp>
        <p:nvSpPr>
          <p:cNvPr id="50" name="Rounded Rectangle 49"/>
          <p:cNvSpPr/>
          <p:nvPr/>
        </p:nvSpPr>
        <p:spPr>
          <a:xfrm>
            <a:off x="8086403" y="1548684"/>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8" name="Rectangular Callout 17"/>
          <p:cNvSpPr/>
          <p:nvPr/>
        </p:nvSpPr>
        <p:spPr>
          <a:xfrm>
            <a:off x="3746377" y="4937513"/>
            <a:ext cx="5521910" cy="630579"/>
          </a:xfrm>
          <a:prstGeom prst="wedgeRectCallout">
            <a:avLst>
              <a:gd name="adj1" fmla="val -65552"/>
              <a:gd name="adj2" fmla="val -53035"/>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33" name="Rounded Rectangle 32"/>
          <p:cNvSpPr/>
          <p:nvPr/>
        </p:nvSpPr>
        <p:spPr>
          <a:xfrm>
            <a:off x="3815993" y="4996575"/>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34" name="Rounded Rectangle 33"/>
          <p:cNvSpPr/>
          <p:nvPr/>
        </p:nvSpPr>
        <p:spPr>
          <a:xfrm>
            <a:off x="4804202" y="4996575"/>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3" name="Rounded Rectangle 52"/>
          <p:cNvSpPr/>
          <p:nvPr/>
        </p:nvSpPr>
        <p:spPr>
          <a:xfrm>
            <a:off x="6939406" y="4996575"/>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54" name="Rounded Rectangle 53"/>
          <p:cNvSpPr/>
          <p:nvPr/>
        </p:nvSpPr>
        <p:spPr>
          <a:xfrm>
            <a:off x="8086403" y="4996575"/>
            <a:ext cx="1081592" cy="497149"/>
          </a:xfrm>
          <a:prstGeom prst="roundRect">
            <a:avLst/>
          </a:prstGeom>
          <a:solidFill>
            <a:srgbClr val="B2B2B2"/>
          </a:solidFill>
          <a:ln w="9525">
            <a:solidFill>
              <a:srgbClr val="B2B2B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7" name="Rectangular Callout 16"/>
          <p:cNvSpPr/>
          <p:nvPr/>
        </p:nvSpPr>
        <p:spPr>
          <a:xfrm>
            <a:off x="3734501" y="4229543"/>
            <a:ext cx="5521910" cy="630579"/>
          </a:xfrm>
          <a:prstGeom prst="wedgeRectCallout">
            <a:avLst>
              <a:gd name="adj1" fmla="val -22125"/>
              <a:gd name="adj2" fmla="val -43967"/>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37" name="Rounded Rectangle 36"/>
          <p:cNvSpPr/>
          <p:nvPr/>
        </p:nvSpPr>
        <p:spPr>
          <a:xfrm>
            <a:off x="3815993" y="4308187"/>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38" name="Rounded Rectangle 37"/>
          <p:cNvSpPr/>
          <p:nvPr/>
        </p:nvSpPr>
        <p:spPr>
          <a:xfrm>
            <a:off x="4804202" y="4308187"/>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5" name="Rounded Rectangle 54"/>
          <p:cNvSpPr/>
          <p:nvPr/>
        </p:nvSpPr>
        <p:spPr>
          <a:xfrm>
            <a:off x="6939406" y="4308187"/>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(manual) </a:t>
            </a:r>
          </a:p>
        </p:txBody>
      </p:sp>
      <p:sp>
        <p:nvSpPr>
          <p:cNvPr id="56" name="Rounded Rectangle 55"/>
          <p:cNvSpPr/>
          <p:nvPr/>
        </p:nvSpPr>
        <p:spPr>
          <a:xfrm>
            <a:off x="8086403" y="4308187"/>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6" name="Rectangular Callout 15"/>
          <p:cNvSpPr/>
          <p:nvPr/>
        </p:nvSpPr>
        <p:spPr>
          <a:xfrm>
            <a:off x="3746377" y="3545325"/>
            <a:ext cx="5521910" cy="630579"/>
          </a:xfrm>
          <a:prstGeom prst="wedgeRectCallout">
            <a:avLst>
              <a:gd name="adj1" fmla="val -65175"/>
              <a:gd name="adj2" fmla="val -19577"/>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1" name="Rounded Rectangle 40"/>
          <p:cNvSpPr/>
          <p:nvPr/>
        </p:nvSpPr>
        <p:spPr>
          <a:xfrm>
            <a:off x="3815993" y="3608042"/>
            <a:ext cx="1890715" cy="497149"/>
          </a:xfrm>
          <a:prstGeom prst="round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Concrete dome slab</a:t>
            </a:r>
          </a:p>
        </p:txBody>
      </p:sp>
      <p:sp>
        <p:nvSpPr>
          <p:cNvPr id="43" name="Rounded Rectangle 42"/>
          <p:cNvSpPr/>
          <p:nvPr/>
        </p:nvSpPr>
        <p:spPr>
          <a:xfrm>
            <a:off x="5792410" y="3608042"/>
            <a:ext cx="1081592" cy="497149"/>
          </a:xfrm>
          <a:prstGeom prst="roundRect">
            <a:avLst/>
          </a:prstGeom>
          <a:solidFill>
            <a:srgbClr val="E7C7C7"/>
          </a:solidFill>
          <a:ln w="9525">
            <a:solidFill>
              <a:srgbClr val="E7C7C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Local material</a:t>
            </a:r>
          </a:p>
        </p:txBody>
      </p:sp>
      <p:sp>
        <p:nvSpPr>
          <p:cNvPr id="57" name="Rounded Rectangle 56"/>
          <p:cNvSpPr/>
          <p:nvPr/>
        </p:nvSpPr>
        <p:spPr>
          <a:xfrm>
            <a:off x="6932640" y="3608042"/>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58" name="Rounded Rectangle 57"/>
          <p:cNvSpPr/>
          <p:nvPr/>
        </p:nvSpPr>
        <p:spPr>
          <a:xfrm>
            <a:off x="8086403" y="3608042"/>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15" name="Rectangular Callout 14"/>
          <p:cNvSpPr/>
          <p:nvPr/>
        </p:nvSpPr>
        <p:spPr>
          <a:xfrm>
            <a:off x="3746377" y="2861106"/>
            <a:ext cx="5521910" cy="630579"/>
          </a:xfrm>
          <a:prstGeom prst="wedgeRectCallout">
            <a:avLst>
              <a:gd name="adj1" fmla="val -66615"/>
              <a:gd name="adj2" fmla="val -3487"/>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5" name="Rounded Rectangle 44"/>
          <p:cNvSpPr/>
          <p:nvPr/>
        </p:nvSpPr>
        <p:spPr>
          <a:xfrm>
            <a:off x="3815993" y="2925651"/>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46" name="Rounded Rectangle 45"/>
          <p:cNvSpPr/>
          <p:nvPr/>
        </p:nvSpPr>
        <p:spPr>
          <a:xfrm>
            <a:off x="4804202" y="2925651"/>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9" name="Rounded Rectangle 58"/>
          <p:cNvSpPr/>
          <p:nvPr/>
        </p:nvSpPr>
        <p:spPr>
          <a:xfrm>
            <a:off x="6939406" y="2925651"/>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(excavator)</a:t>
            </a:r>
          </a:p>
        </p:txBody>
      </p:sp>
      <p:sp>
        <p:nvSpPr>
          <p:cNvPr id="60" name="Rounded Rectangle 59"/>
          <p:cNvSpPr/>
          <p:nvPr/>
        </p:nvSpPr>
        <p:spPr>
          <a:xfrm>
            <a:off x="8086403" y="2925651"/>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9" name="Rectangular Callout 18"/>
          <p:cNvSpPr/>
          <p:nvPr/>
        </p:nvSpPr>
        <p:spPr>
          <a:xfrm>
            <a:off x="3746377" y="5621735"/>
            <a:ext cx="5521910" cy="630579"/>
          </a:xfrm>
          <a:prstGeom prst="wedgeRectCallout">
            <a:avLst>
              <a:gd name="adj1" fmla="val -66932"/>
              <a:gd name="adj2" fmla="val 35751"/>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9" name="Rounded Rectangle 28"/>
          <p:cNvSpPr/>
          <p:nvPr/>
        </p:nvSpPr>
        <p:spPr>
          <a:xfrm>
            <a:off x="3815993" y="5684144"/>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30" name="Rounded Rectangle 29"/>
          <p:cNvSpPr/>
          <p:nvPr/>
        </p:nvSpPr>
        <p:spPr>
          <a:xfrm>
            <a:off x="4804202" y="5684144"/>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1" name="Rounded Rectangle 50"/>
          <p:cNvSpPr/>
          <p:nvPr/>
        </p:nvSpPr>
        <p:spPr>
          <a:xfrm>
            <a:off x="6939406" y="5684144"/>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52" name="Rounded Rectangle 51"/>
          <p:cNvSpPr/>
          <p:nvPr/>
        </p:nvSpPr>
        <p:spPr>
          <a:xfrm>
            <a:off x="8086403" y="5684144"/>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63" name="Rounded Rectangle 62"/>
          <p:cNvSpPr/>
          <p:nvPr/>
        </p:nvSpPr>
        <p:spPr>
          <a:xfrm>
            <a:off x="5792410" y="5684144"/>
            <a:ext cx="1081592" cy="497149"/>
          </a:xfrm>
          <a:prstGeom prst="roundRect">
            <a:avLst/>
          </a:prstGeom>
          <a:solidFill>
            <a:srgbClr val="E7C7C7"/>
          </a:solidFill>
          <a:ln w="9525">
            <a:solidFill>
              <a:srgbClr val="E7C7C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Local material</a:t>
            </a:r>
          </a:p>
        </p:txBody>
      </p:sp>
      <p:sp>
        <p:nvSpPr>
          <p:cNvPr id="77" name="ColumnHeader"/>
          <p:cNvSpPr/>
          <p:nvPr/>
        </p:nvSpPr>
        <p:spPr>
          <a:xfrm>
            <a:off x="3755527" y="1061902"/>
            <a:ext cx="887725"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Slab</a:t>
            </a:r>
          </a:p>
        </p:txBody>
      </p:sp>
      <p:sp>
        <p:nvSpPr>
          <p:cNvPr id="78" name="ColumnHeader"/>
          <p:cNvSpPr/>
          <p:nvPr/>
        </p:nvSpPr>
        <p:spPr>
          <a:xfrm>
            <a:off x="8178949" y="1061902"/>
            <a:ext cx="994603"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Construction </a:t>
            </a:r>
          </a:p>
          <a:p>
            <a:pPr algn="ctr"/>
            <a:r>
              <a:rPr lang="en-US" sz="1200" b="1" dirty="0" smtClean="0">
                <a:solidFill>
                  <a:srgbClr val="000000"/>
                </a:solidFill>
                <a:latin typeface="Arial" pitchFamily="34" charset="0"/>
                <a:cs typeface="Arial" pitchFamily="34" charset="0"/>
              </a:rPr>
              <a:t>labor</a:t>
            </a:r>
          </a:p>
        </p:txBody>
      </p:sp>
      <p:sp>
        <p:nvSpPr>
          <p:cNvPr id="79" name="ColumnHeader"/>
          <p:cNvSpPr/>
          <p:nvPr/>
        </p:nvSpPr>
        <p:spPr>
          <a:xfrm>
            <a:off x="7041899" y="1061902"/>
            <a:ext cx="994603"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Excavation </a:t>
            </a:r>
          </a:p>
          <a:p>
            <a:pPr algn="ctr"/>
            <a:r>
              <a:rPr lang="en-US" sz="1200" b="1" dirty="0" smtClean="0">
                <a:solidFill>
                  <a:srgbClr val="000000"/>
                </a:solidFill>
                <a:latin typeface="Arial" pitchFamily="34" charset="0"/>
                <a:cs typeface="Arial" pitchFamily="34" charset="0"/>
              </a:rPr>
              <a:t>labor</a:t>
            </a:r>
          </a:p>
        </p:txBody>
      </p:sp>
      <p:sp>
        <p:nvSpPr>
          <p:cNvPr id="81" name="ColumnHeader"/>
          <p:cNvSpPr/>
          <p:nvPr/>
        </p:nvSpPr>
        <p:spPr>
          <a:xfrm>
            <a:off x="4785700" y="1061902"/>
            <a:ext cx="914400"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Slab support</a:t>
            </a:r>
          </a:p>
        </p:txBody>
      </p:sp>
      <p:sp>
        <p:nvSpPr>
          <p:cNvPr id="84" name="ColumnHeader"/>
          <p:cNvSpPr/>
          <p:nvPr/>
        </p:nvSpPr>
        <p:spPr>
          <a:xfrm>
            <a:off x="5842548" y="1061902"/>
            <a:ext cx="1056903"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Superstructure</a:t>
            </a:r>
          </a:p>
        </p:txBody>
      </p:sp>
      <p:sp>
        <p:nvSpPr>
          <p:cNvPr id="92" name="Rectangular Callout 91"/>
          <p:cNvSpPr/>
          <p:nvPr/>
        </p:nvSpPr>
        <p:spPr>
          <a:xfrm>
            <a:off x="3744398" y="2176887"/>
            <a:ext cx="5521910" cy="630579"/>
          </a:xfrm>
          <a:prstGeom prst="wedgeRectCallout">
            <a:avLst>
              <a:gd name="adj1" fmla="val -65514"/>
              <a:gd name="adj2" fmla="val -33234"/>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94" name="Rounded Rectangle 93"/>
          <p:cNvSpPr/>
          <p:nvPr/>
        </p:nvSpPr>
        <p:spPr>
          <a:xfrm>
            <a:off x="6939406" y="2232903"/>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a:t>
            </a:r>
            <a:r>
              <a:rPr lang="en-US" sz="1100" dirty="0" smtClean="0">
                <a:solidFill>
                  <a:schemeClr val="tx1"/>
                </a:solidFill>
                <a:latin typeface="Arial" pitchFamily="34" charset="0"/>
                <a:cs typeface="Arial" pitchFamily="34" charset="0"/>
              </a:rPr>
              <a:t>(manual)</a:t>
            </a:r>
          </a:p>
        </p:txBody>
      </p:sp>
      <p:sp>
        <p:nvSpPr>
          <p:cNvPr id="95" name="Rounded Rectangle 94"/>
          <p:cNvSpPr/>
          <p:nvPr/>
        </p:nvSpPr>
        <p:spPr>
          <a:xfrm>
            <a:off x="8086403" y="2232903"/>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cxnSp>
        <p:nvCxnSpPr>
          <p:cNvPr id="97" name="Straight Connector 96"/>
          <p:cNvCxnSpPr>
            <a:stCxn id="102" idx="0"/>
          </p:cNvCxnSpPr>
          <p:nvPr/>
        </p:nvCxnSpPr>
        <p:spPr>
          <a:xfrm flipH="1" flipV="1">
            <a:off x="2814454" y="3871364"/>
            <a:ext cx="878772" cy="510639"/>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7" idx="1"/>
          </p:cNvCxnSpPr>
          <p:nvPr/>
        </p:nvCxnSpPr>
        <p:spPr>
          <a:xfrm flipH="1" flipV="1">
            <a:off x="2838204" y="3871365"/>
            <a:ext cx="896297" cy="673468"/>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657600" y="4382003"/>
            <a:ext cx="71252" cy="154378"/>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30"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 Additional pit lining is minimal cost when using local materials (sticks, mud bricks, stones, woven straw), and costs additional $480 when using concrete. Concrete superstructures, such as those used over institutional cesspits, cost additional $670 in materials and $300 in labor. </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financial data from ARC, </a:t>
            </a:r>
            <a:r>
              <a:rPr lang="en-US" sz="800" dirty="0" err="1" smtClean="0">
                <a:solidFill>
                  <a:srgbClr val="000000"/>
                </a:solidFill>
                <a:latin typeface="Arial" pitchFamily="34" charset="0"/>
                <a:cs typeface="Arial" pitchFamily="34" charset="0"/>
              </a:rPr>
              <a:t>WVE</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ADRA</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NCA</a:t>
            </a:r>
            <a:r>
              <a:rPr lang="en-US" sz="800" dirty="0" smtClean="0">
                <a:solidFill>
                  <a:srgbClr val="000000"/>
                </a:solidFill>
                <a:latin typeface="Arial" pitchFamily="34" charset="0"/>
                <a:cs typeface="Arial" pitchFamily="34" charset="0"/>
              </a:rPr>
              <a:t>, IMC, UNHCR.  </a:t>
            </a:r>
            <a:endParaRPr lang="en-US" sz="800" dirty="0">
              <a:solidFill>
                <a:srgbClr val="000000"/>
              </a:solidFill>
              <a:latin typeface="Arial" pitchFamily="34" charset="0"/>
              <a:cs typeface="Arial" pitchFamily="34" charset="0"/>
            </a:endParaRPr>
          </a:p>
        </p:txBody>
      </p:sp>
      <p:sp>
        <p:nvSpPr>
          <p:cNvPr id="66" name="Rounded Rectangle 65"/>
          <p:cNvSpPr/>
          <p:nvPr/>
        </p:nvSpPr>
        <p:spPr>
          <a:xfrm>
            <a:off x="3815993" y="2228523"/>
            <a:ext cx="1890715" cy="497149"/>
          </a:xfrm>
          <a:prstGeom prst="round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Concrete dome slab</a:t>
            </a:r>
          </a:p>
        </p:txBody>
      </p:sp>
      <p:sp>
        <p:nvSpPr>
          <p:cNvPr id="67" name="Rounded Rectangle 66"/>
          <p:cNvSpPr/>
          <p:nvPr/>
        </p:nvSpPr>
        <p:spPr>
          <a:xfrm>
            <a:off x="5792410" y="2246778"/>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
        <p:nvSpPr>
          <p:cNvPr id="68" name="Rounded Rectangle 67"/>
          <p:cNvSpPr/>
          <p:nvPr/>
        </p:nvSpPr>
        <p:spPr>
          <a:xfrm>
            <a:off x="5792410" y="4996574"/>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
        <p:nvSpPr>
          <p:cNvPr id="69" name="Rounded Rectangle 68"/>
          <p:cNvSpPr/>
          <p:nvPr/>
        </p:nvSpPr>
        <p:spPr>
          <a:xfrm>
            <a:off x="5792410" y="4308187"/>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
        <p:nvSpPr>
          <p:cNvPr id="70" name="Rounded Rectangle 69"/>
          <p:cNvSpPr/>
          <p:nvPr/>
        </p:nvSpPr>
        <p:spPr>
          <a:xfrm>
            <a:off x="5792410" y="2925651"/>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nvGraphicFramePr>
        <p:xfrm>
          <a:off x="1587" y="1588"/>
          <a:ext cx="1587" cy="1587"/>
        </p:xfrm>
        <a:graphic>
          <a:graphicData uri="http://schemas.openxmlformats.org/presentationml/2006/ole">
            <p:oleObj spid="_x0000_s302082" name="think-cell Slide" r:id="rId4" imgW="270" imgH="270" progId="TCLayout.ActiveDocument.1">
              <p:embed/>
            </p:oleObj>
          </a:graphicData>
        </a:graphic>
      </p:graphicFrame>
      <p:sp>
        <p:nvSpPr>
          <p:cNvPr id="7" name="Isosceles Triangle 6"/>
          <p:cNvSpPr/>
          <p:nvPr/>
        </p:nvSpPr>
        <p:spPr>
          <a:xfrm rot="16200000">
            <a:off x="-528218" y="2977438"/>
            <a:ext cx="4039340" cy="1491449"/>
          </a:xfrm>
          <a:prstGeom prst="triangle">
            <a:avLst/>
          </a:prstGeom>
          <a:gradFill>
            <a:gsLst>
              <a:gs pos="0">
                <a:schemeClr val="accent1">
                  <a:shade val="30000"/>
                  <a:satMod val="115000"/>
                </a:schemeClr>
              </a:gs>
              <a:gs pos="50000">
                <a:schemeClr val="accent3"/>
              </a:gs>
              <a:gs pos="100000">
                <a:schemeClr val="bg1"/>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 name="NumberBall"/>
          <p:cNvSpPr>
            <a:spLocks noChangeArrowheads="1"/>
          </p:cNvSpPr>
          <p:nvPr/>
        </p:nvSpPr>
        <p:spPr bwMode="gray">
          <a:xfrm>
            <a:off x="560082" y="3553842"/>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9" name="TextBox 8"/>
          <p:cNvSpPr txBox="1"/>
          <p:nvPr/>
        </p:nvSpPr>
        <p:spPr>
          <a:xfrm>
            <a:off x="0" y="3933060"/>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Pit </a:t>
            </a:r>
          </a:p>
          <a:p>
            <a:pPr algn="ctr"/>
            <a:r>
              <a:rPr lang="en-US" sz="1400" b="1" dirty="0" smtClean="0">
                <a:latin typeface="Arial" pitchFamily="34" charset="0"/>
                <a:cs typeface="Arial" pitchFamily="34" charset="0"/>
              </a:rPr>
              <a:t>Latrines</a:t>
            </a:r>
          </a:p>
        </p:txBody>
      </p:sp>
      <p:sp>
        <p:nvSpPr>
          <p:cNvPr id="20" name="Rounded Rectangle 19"/>
          <p:cNvSpPr/>
          <p:nvPr/>
        </p:nvSpPr>
        <p:spPr>
          <a:xfrm>
            <a:off x="2830664" y="1413027"/>
            <a:ext cx="1550505" cy="760675"/>
          </a:xfrm>
          <a:prstGeom prst="roundRect">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Groundwater contamination</a:t>
            </a:r>
          </a:p>
        </p:txBody>
      </p:sp>
      <p:cxnSp>
        <p:nvCxnSpPr>
          <p:cNvPr id="15" name="Straight Arrow Connector 14"/>
          <p:cNvCxnSpPr/>
          <p:nvPr/>
        </p:nvCxnSpPr>
        <p:spPr>
          <a:xfrm flipH="1">
            <a:off x="4941070" y="2029087"/>
            <a:ext cx="3931920" cy="0"/>
          </a:xfrm>
          <a:prstGeom prst="straightConnector1">
            <a:avLst/>
          </a:prstGeom>
          <a:ln w="38100">
            <a:gradFill flip="none" rotWithShape="1">
              <a:gsLst>
                <a:gs pos="0">
                  <a:schemeClr val="tx2"/>
                </a:gs>
                <a:gs pos="50000">
                  <a:schemeClr val="accent2"/>
                </a:gs>
                <a:gs pos="100000">
                  <a:srgbClr val="990033"/>
                </a:gs>
              </a:gsLst>
              <a:lin ang="0" scaled="1"/>
              <a:tileRect/>
            </a:gra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7472597" y="1220149"/>
            <a:ext cx="1836295"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chemeClr val="tx1"/>
                </a:solidFill>
                <a:latin typeface="Arial" pitchFamily="34" charset="0"/>
                <a:cs typeface="Arial" pitchFamily="34" charset="0"/>
              </a:rPr>
              <a:t>Low porosity soil or no groundwater sources:</a:t>
            </a:r>
          </a:p>
          <a:p>
            <a:pPr algn="ctr"/>
            <a:r>
              <a:rPr lang="en-US" sz="1200" b="1" dirty="0" smtClean="0">
                <a:solidFill>
                  <a:srgbClr val="177B57"/>
                </a:solidFill>
                <a:latin typeface="Arial" pitchFamily="34" charset="0"/>
                <a:cs typeface="Arial" pitchFamily="34" charset="0"/>
              </a:rPr>
              <a:t>Low contamination</a:t>
            </a:r>
          </a:p>
        </p:txBody>
      </p:sp>
      <p:sp>
        <p:nvSpPr>
          <p:cNvPr id="33" name="Rounded Rectangle 32"/>
          <p:cNvSpPr/>
          <p:nvPr/>
        </p:nvSpPr>
        <p:spPr>
          <a:xfrm>
            <a:off x="4542446" y="1220146"/>
            <a:ext cx="1868557"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chemeClr val="tx1"/>
                </a:solidFill>
                <a:latin typeface="Arial" pitchFamily="34" charset="0"/>
                <a:cs typeface="Arial" pitchFamily="34" charset="0"/>
              </a:rPr>
              <a:t>High porosity soil, or high water table: </a:t>
            </a:r>
          </a:p>
          <a:p>
            <a:pPr algn="ctr"/>
            <a:r>
              <a:rPr lang="en-US" sz="1200" b="1" dirty="0" smtClean="0">
                <a:solidFill>
                  <a:srgbClr val="990033"/>
                </a:solidFill>
                <a:latin typeface="Arial" pitchFamily="34" charset="0"/>
                <a:cs typeface="Arial" pitchFamily="34" charset="0"/>
              </a:rPr>
              <a:t>High contamination</a:t>
            </a:r>
          </a:p>
        </p:txBody>
      </p:sp>
      <p:sp>
        <p:nvSpPr>
          <p:cNvPr id="21" name="Rounded Rectangle 20"/>
          <p:cNvSpPr/>
          <p:nvPr/>
        </p:nvSpPr>
        <p:spPr>
          <a:xfrm>
            <a:off x="2830664" y="3277939"/>
            <a:ext cx="1550505" cy="760675"/>
          </a:xfrm>
          <a:prstGeom prst="roundRect">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Human exposure</a:t>
            </a:r>
          </a:p>
        </p:txBody>
      </p:sp>
      <p:cxnSp>
        <p:nvCxnSpPr>
          <p:cNvPr id="29" name="Straight Arrow Connector 28"/>
          <p:cNvCxnSpPr/>
          <p:nvPr/>
        </p:nvCxnSpPr>
        <p:spPr>
          <a:xfrm flipH="1">
            <a:off x="4941070" y="3882734"/>
            <a:ext cx="3931920" cy="0"/>
          </a:xfrm>
          <a:prstGeom prst="straightConnector1">
            <a:avLst/>
          </a:prstGeom>
          <a:ln w="38100">
            <a:gradFill flip="none" rotWithShape="1">
              <a:gsLst>
                <a:gs pos="0">
                  <a:schemeClr val="tx2"/>
                </a:gs>
                <a:gs pos="50000">
                  <a:schemeClr val="accent2"/>
                </a:gs>
                <a:gs pos="100000">
                  <a:srgbClr val="990033"/>
                </a:gs>
              </a:gsLst>
              <a:lin ang="0" scaled="1"/>
              <a:tileRect/>
            </a:gra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412636" y="3059102"/>
            <a:ext cx="1888761"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chemeClr val="tx1"/>
                </a:solidFill>
                <a:latin typeface="Arial" pitchFamily="34" charset="0"/>
                <a:cs typeface="Arial" pitchFamily="34" charset="0"/>
              </a:rPr>
              <a:t>Built in flood plains but raised or buttressed:</a:t>
            </a:r>
          </a:p>
          <a:p>
            <a:pPr algn="ctr"/>
            <a:r>
              <a:rPr lang="en-US" sz="1200" b="1" dirty="0" smtClean="0">
                <a:solidFill>
                  <a:srgbClr val="177B57"/>
                </a:solidFill>
                <a:latin typeface="Arial" pitchFamily="34" charset="0"/>
                <a:cs typeface="Arial" pitchFamily="34" charset="0"/>
              </a:rPr>
              <a:t>Low exposure</a:t>
            </a:r>
          </a:p>
        </p:txBody>
      </p:sp>
      <p:sp>
        <p:nvSpPr>
          <p:cNvPr id="35" name="Rounded Rectangle 34"/>
          <p:cNvSpPr/>
          <p:nvPr/>
        </p:nvSpPr>
        <p:spPr>
          <a:xfrm>
            <a:off x="4437088" y="3059102"/>
            <a:ext cx="2083633"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chemeClr val="tx1"/>
                </a:solidFill>
                <a:latin typeface="Arial" pitchFamily="34" charset="0"/>
                <a:cs typeface="Arial" pitchFamily="34" charset="0"/>
              </a:rPr>
              <a:t>Built in flood plains w/o raising or buttressing: </a:t>
            </a:r>
          </a:p>
          <a:p>
            <a:pPr algn="ctr"/>
            <a:r>
              <a:rPr lang="en-US" sz="1200" b="1" dirty="0" smtClean="0">
                <a:solidFill>
                  <a:srgbClr val="990033"/>
                </a:solidFill>
                <a:latin typeface="Arial" pitchFamily="34" charset="0"/>
                <a:cs typeface="Arial" pitchFamily="34" charset="0"/>
              </a:rPr>
              <a:t>High exposure</a:t>
            </a:r>
          </a:p>
        </p:txBody>
      </p:sp>
      <p:sp>
        <p:nvSpPr>
          <p:cNvPr id="22" name="Rounded Rectangle 21"/>
          <p:cNvSpPr/>
          <p:nvPr/>
        </p:nvSpPr>
        <p:spPr>
          <a:xfrm>
            <a:off x="2830664" y="5142852"/>
            <a:ext cx="1550505" cy="760675"/>
          </a:xfrm>
          <a:prstGeom prst="roundRect">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Land consumption</a:t>
            </a:r>
          </a:p>
        </p:txBody>
      </p:sp>
      <p:cxnSp>
        <p:nvCxnSpPr>
          <p:cNvPr id="28" name="Straight Arrow Connector 27"/>
          <p:cNvCxnSpPr/>
          <p:nvPr/>
        </p:nvCxnSpPr>
        <p:spPr>
          <a:xfrm flipH="1">
            <a:off x="4941070" y="5774482"/>
            <a:ext cx="3931920" cy="0"/>
          </a:xfrm>
          <a:prstGeom prst="straightConnector1">
            <a:avLst/>
          </a:prstGeom>
          <a:ln w="38100">
            <a:gradFill flip="none" rotWithShape="1">
              <a:gsLst>
                <a:gs pos="0">
                  <a:schemeClr val="tx2"/>
                </a:gs>
                <a:gs pos="50000">
                  <a:schemeClr val="accent2"/>
                </a:gs>
                <a:gs pos="100000">
                  <a:srgbClr val="990033"/>
                </a:gs>
              </a:gsLst>
              <a:lin ang="0" scaled="1"/>
              <a:tileRect/>
            </a:gra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611829" y="4986252"/>
            <a:ext cx="1550505"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spAutoFit/>
          </a:bodyPr>
          <a:lstStyle/>
          <a:p>
            <a:pPr algn="ctr"/>
            <a:r>
              <a:rPr lang="en-US" sz="1200" dirty="0" smtClean="0">
                <a:solidFill>
                  <a:schemeClr val="tx1"/>
                </a:solidFill>
                <a:latin typeface="Arial" pitchFamily="34" charset="0"/>
                <a:cs typeface="Arial" pitchFamily="34" charset="0"/>
              </a:rPr>
              <a:t>Deep pit or </a:t>
            </a:r>
          </a:p>
          <a:p>
            <a:pPr algn="ctr"/>
            <a:r>
              <a:rPr lang="en-US" sz="1200" dirty="0" smtClean="0">
                <a:solidFill>
                  <a:schemeClr val="tx1"/>
                </a:solidFill>
                <a:latin typeface="Arial" pitchFamily="34" charset="0"/>
                <a:cs typeface="Arial" pitchFamily="34" charset="0"/>
              </a:rPr>
              <a:t>double-vault:</a:t>
            </a:r>
          </a:p>
          <a:p>
            <a:pPr algn="ctr"/>
            <a:r>
              <a:rPr lang="en-US" sz="1200" b="1" dirty="0" smtClean="0">
                <a:solidFill>
                  <a:srgbClr val="177B57"/>
                </a:solidFill>
                <a:latin typeface="Arial" pitchFamily="34" charset="0"/>
                <a:cs typeface="Arial" pitchFamily="34" charset="0"/>
              </a:rPr>
              <a:t>Little land used</a:t>
            </a:r>
          </a:p>
        </p:txBody>
      </p:sp>
      <p:sp>
        <p:nvSpPr>
          <p:cNvPr id="38" name="Rounded Rectangle 37"/>
          <p:cNvSpPr/>
          <p:nvPr/>
        </p:nvSpPr>
        <p:spPr>
          <a:xfrm>
            <a:off x="4565637" y="4781941"/>
            <a:ext cx="1822174" cy="1018339"/>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chemeClr val="tx1"/>
                </a:solidFill>
                <a:latin typeface="Arial" pitchFamily="34" charset="0"/>
                <a:cs typeface="Arial" pitchFamily="34" charset="0"/>
              </a:rPr>
              <a:t>Shallow pit or unsupported pit walls (collapsing pit): </a:t>
            </a:r>
          </a:p>
          <a:p>
            <a:pPr algn="ctr"/>
            <a:r>
              <a:rPr lang="en-US" sz="1200" b="1" dirty="0" smtClean="0">
                <a:solidFill>
                  <a:srgbClr val="990033"/>
                </a:solidFill>
                <a:latin typeface="Arial" pitchFamily="34" charset="0"/>
                <a:cs typeface="Arial" pitchFamily="34" charset="0"/>
              </a:rPr>
              <a:t>Excessive land used</a:t>
            </a:r>
          </a:p>
        </p:txBody>
      </p:sp>
      <p:sp>
        <p:nvSpPr>
          <p:cNvPr id="39" name="Rounded Rectangle 38"/>
          <p:cNvSpPr/>
          <p:nvPr/>
        </p:nvSpPr>
        <p:spPr>
          <a:xfrm>
            <a:off x="7247744" y="2145874"/>
            <a:ext cx="2181069"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chemeClr val="tx1"/>
                </a:solidFill>
                <a:latin typeface="Arial" pitchFamily="34" charset="0"/>
                <a:cs typeface="Arial" pitchFamily="34" charset="0"/>
              </a:rPr>
              <a:t>Ventilated &amp; screened (VIP) or hole covered w/ lid :</a:t>
            </a:r>
          </a:p>
          <a:p>
            <a:pPr algn="ctr"/>
            <a:r>
              <a:rPr lang="en-US" sz="1200" b="1" dirty="0" smtClean="0">
                <a:solidFill>
                  <a:srgbClr val="177B57"/>
                </a:solidFill>
                <a:latin typeface="Arial" pitchFamily="34" charset="0"/>
                <a:cs typeface="Arial" pitchFamily="34" charset="0"/>
              </a:rPr>
              <a:t>Low risk</a:t>
            </a:r>
          </a:p>
        </p:txBody>
      </p:sp>
      <p:sp>
        <p:nvSpPr>
          <p:cNvPr id="23" name="Rounded Rectangle 22"/>
          <p:cNvSpPr/>
          <p:nvPr/>
        </p:nvSpPr>
        <p:spPr>
          <a:xfrm>
            <a:off x="2830664" y="2343497"/>
            <a:ext cx="1550505" cy="760675"/>
          </a:xfrm>
          <a:prstGeom prst="roundRect">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Vector transmission</a:t>
            </a:r>
          </a:p>
        </p:txBody>
      </p:sp>
      <p:cxnSp>
        <p:nvCxnSpPr>
          <p:cNvPr id="30" name="Straight Arrow Connector 29"/>
          <p:cNvCxnSpPr/>
          <p:nvPr/>
        </p:nvCxnSpPr>
        <p:spPr>
          <a:xfrm flipH="1">
            <a:off x="4941070" y="2966514"/>
            <a:ext cx="3931920" cy="0"/>
          </a:xfrm>
          <a:prstGeom prst="straightConnector1">
            <a:avLst/>
          </a:prstGeom>
          <a:ln w="38100">
            <a:gradFill flip="none" rotWithShape="1">
              <a:gsLst>
                <a:gs pos="0">
                  <a:schemeClr val="tx2"/>
                </a:gs>
                <a:gs pos="50000">
                  <a:schemeClr val="accent2"/>
                </a:gs>
                <a:gs pos="100000">
                  <a:srgbClr val="990033"/>
                </a:gs>
              </a:gsLst>
              <a:lin ang="0" scaled="1"/>
              <a:tileRect/>
            </a:gra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4608045" y="2137452"/>
            <a:ext cx="1737359"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spAutoFit/>
          </a:bodyPr>
          <a:lstStyle/>
          <a:p>
            <a:pPr algn="ctr"/>
            <a:r>
              <a:rPr lang="en-US" sz="1200" dirty="0" smtClean="0">
                <a:solidFill>
                  <a:schemeClr val="tx1"/>
                </a:solidFill>
                <a:latin typeface="Arial" pitchFamily="34" charset="0"/>
                <a:cs typeface="Arial" pitchFamily="34" charset="0"/>
              </a:rPr>
              <a:t>No hole cover or VIP structure:</a:t>
            </a:r>
          </a:p>
          <a:p>
            <a:pPr algn="ctr"/>
            <a:r>
              <a:rPr lang="en-US" sz="1200" b="1" dirty="0" smtClean="0">
                <a:solidFill>
                  <a:srgbClr val="990033"/>
                </a:solidFill>
                <a:latin typeface="Arial" pitchFamily="34" charset="0"/>
                <a:cs typeface="Arial" pitchFamily="34" charset="0"/>
              </a:rPr>
              <a:t>High risk</a:t>
            </a:r>
          </a:p>
        </p:txBody>
      </p:sp>
      <p:sp>
        <p:nvSpPr>
          <p:cNvPr id="24" name="Rounded Rectangle 23"/>
          <p:cNvSpPr/>
          <p:nvPr/>
        </p:nvSpPr>
        <p:spPr>
          <a:xfrm>
            <a:off x="2830664" y="4212381"/>
            <a:ext cx="1550505" cy="760675"/>
          </a:xfrm>
          <a:prstGeom prst="roundRect">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Smell &amp; user experience</a:t>
            </a:r>
          </a:p>
        </p:txBody>
      </p:sp>
      <p:cxnSp>
        <p:nvCxnSpPr>
          <p:cNvPr id="31" name="Straight Arrow Connector 30"/>
          <p:cNvCxnSpPr/>
          <p:nvPr/>
        </p:nvCxnSpPr>
        <p:spPr>
          <a:xfrm flipH="1">
            <a:off x="4941070" y="4784857"/>
            <a:ext cx="3931920" cy="0"/>
          </a:xfrm>
          <a:prstGeom prst="straightConnector1">
            <a:avLst/>
          </a:prstGeom>
          <a:ln w="38100">
            <a:gradFill flip="none" rotWithShape="1">
              <a:gsLst>
                <a:gs pos="0">
                  <a:schemeClr val="tx2"/>
                </a:gs>
                <a:gs pos="50000">
                  <a:schemeClr val="accent2"/>
                </a:gs>
                <a:gs pos="100000">
                  <a:srgbClr val="990033"/>
                </a:gs>
              </a:gsLst>
              <a:lin ang="0" scaled="1"/>
              <a:tileRect/>
            </a:gra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7247744" y="3857839"/>
            <a:ext cx="2181069" cy="1018339"/>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200" dirty="0" smtClean="0">
                <a:solidFill>
                  <a:schemeClr val="tx1"/>
                </a:solidFill>
                <a:latin typeface="Arial" pitchFamily="34" charset="0"/>
                <a:cs typeface="Arial" pitchFamily="34" charset="0"/>
              </a:rPr>
              <a:t>Ventilated &amp; screened (VIP) or hole covered w/ lid :</a:t>
            </a:r>
          </a:p>
          <a:p>
            <a:pPr algn="ctr"/>
            <a:r>
              <a:rPr lang="en-US" sz="1200" b="1" dirty="0" smtClean="0">
                <a:solidFill>
                  <a:srgbClr val="177B57"/>
                </a:solidFill>
                <a:latin typeface="Arial" pitchFamily="34" charset="0"/>
                <a:cs typeface="Arial" pitchFamily="34" charset="0"/>
              </a:rPr>
              <a:t>Moderate smell</a:t>
            </a:r>
          </a:p>
        </p:txBody>
      </p:sp>
      <p:sp>
        <p:nvSpPr>
          <p:cNvPr id="42" name="Rounded Rectangle 41"/>
          <p:cNvSpPr/>
          <p:nvPr/>
        </p:nvSpPr>
        <p:spPr>
          <a:xfrm>
            <a:off x="4608045" y="3959994"/>
            <a:ext cx="1737359" cy="81402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spAutoFit/>
          </a:bodyPr>
          <a:lstStyle/>
          <a:p>
            <a:pPr algn="ctr"/>
            <a:r>
              <a:rPr lang="en-US" sz="1200" dirty="0" smtClean="0">
                <a:solidFill>
                  <a:schemeClr val="tx1"/>
                </a:solidFill>
                <a:latin typeface="Arial" pitchFamily="34" charset="0"/>
                <a:cs typeface="Arial" pitchFamily="34" charset="0"/>
              </a:rPr>
              <a:t>No hole cover or VIP structure:</a:t>
            </a:r>
          </a:p>
          <a:p>
            <a:pPr algn="ctr"/>
            <a:r>
              <a:rPr lang="en-US" sz="1200" b="1" dirty="0" smtClean="0">
                <a:solidFill>
                  <a:srgbClr val="990033"/>
                </a:solidFill>
                <a:latin typeface="Arial" pitchFamily="34" charset="0"/>
                <a:cs typeface="Arial" pitchFamily="34" charset="0"/>
              </a:rPr>
              <a:t>Unpleasant smell</a:t>
            </a:r>
          </a:p>
        </p:txBody>
      </p:sp>
      <p:sp>
        <p:nvSpPr>
          <p:cNvPr id="43" name="Title 1"/>
          <p:cNvSpPr>
            <a:spLocks noGrp="1"/>
          </p:cNvSpPr>
          <p:nvPr>
            <p:ph type="title"/>
          </p:nvPr>
        </p:nvSpPr>
        <p:spPr>
          <a:xfrm>
            <a:off x="457199" y="161999"/>
            <a:ext cx="8761752" cy="831600"/>
          </a:xfrm>
          <a:noFill/>
          <a:effectLst/>
        </p:spPr>
        <p:txBody>
          <a:bodyPr wrap="square"/>
          <a:lstStyle/>
          <a:p>
            <a:pPr lvl="0"/>
            <a:r>
              <a:rPr lang="en-US" dirty="0" smtClean="0">
                <a:solidFill>
                  <a:srgbClr val="177B57"/>
                </a:solidFill>
                <a:latin typeface="Arial"/>
              </a:rPr>
              <a:t>Also, cheap pit latrines can have serious negative effects, especially related to environmental and health challenges</a:t>
            </a:r>
            <a:endParaRPr lang="en-US" dirty="0">
              <a:solidFill>
                <a:srgbClr val="177B57"/>
              </a:solidFill>
              <a:latin typeface="Arial"/>
            </a:endParaRPr>
          </a:p>
        </p:txBody>
      </p:sp>
      <p:sp>
        <p:nvSpPr>
          <p:cNvPr id="74" name="Rectangle 73"/>
          <p:cNvSpPr/>
          <p:nvPr/>
        </p:nvSpPr>
        <p:spPr>
          <a:xfrm>
            <a:off x="4542446" y="2211049"/>
            <a:ext cx="1868557" cy="3725056"/>
          </a:xfrm>
          <a:prstGeom prst="rect">
            <a:avLst/>
          </a:prstGeom>
          <a:noFill/>
          <a:ln w="15875">
            <a:solidFill>
              <a:srgbClr val="9C332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76" name="TextBox 75"/>
          <p:cNvSpPr txBox="1"/>
          <p:nvPr/>
        </p:nvSpPr>
        <p:spPr>
          <a:xfrm>
            <a:off x="3673235" y="6130977"/>
            <a:ext cx="3509108" cy="461665"/>
          </a:xfrm>
          <a:prstGeom prst="rect">
            <a:avLst/>
          </a:prstGeom>
          <a:solidFill>
            <a:srgbClr val="9C3328"/>
          </a:solidFill>
          <a:ln>
            <a:solidFill>
              <a:srgbClr val="9C3328"/>
            </a:solidFill>
          </a:ln>
        </p:spPr>
        <p:txBody>
          <a:bodyPr wrap="square" lIns="45720" tIns="45720" rIns="45720" bIns="45720" rtlCol="0">
            <a:spAutoFit/>
          </a:bodyPr>
          <a:lstStyle/>
          <a:p>
            <a:pPr algn="ctr"/>
            <a:r>
              <a:rPr lang="en-US" sz="1200" b="1" dirty="0" smtClean="0">
                <a:solidFill>
                  <a:schemeClr val="bg1"/>
                </a:solidFill>
                <a:latin typeface="Arial" pitchFamily="34" charset="0"/>
                <a:cs typeface="Arial" pitchFamily="34" charset="0"/>
              </a:rPr>
              <a:t>Bare-bones options exclude the improvements that protect against these challenges</a:t>
            </a:r>
          </a:p>
        </p:txBody>
      </p:sp>
      <p:sp>
        <p:nvSpPr>
          <p:cNvPr id="82" name="TextBox 81"/>
          <p:cNvSpPr txBox="1"/>
          <p:nvPr/>
        </p:nvSpPr>
        <p:spPr>
          <a:xfrm>
            <a:off x="7620579" y="6125980"/>
            <a:ext cx="1598950" cy="461665"/>
          </a:xfrm>
          <a:prstGeom prst="rect">
            <a:avLst/>
          </a:prstGeom>
          <a:solidFill>
            <a:schemeClr val="tx2"/>
          </a:solidFill>
          <a:ln>
            <a:solidFill>
              <a:schemeClr val="tx2"/>
            </a:solidFill>
          </a:ln>
        </p:spPr>
        <p:txBody>
          <a:bodyPr wrap="square" lIns="45720" tIns="45720" rIns="45720" bIns="45720" rtlCol="0">
            <a:spAutoFit/>
          </a:bodyPr>
          <a:lstStyle/>
          <a:p>
            <a:pPr algn="ctr"/>
            <a:r>
              <a:rPr lang="en-US" sz="1200" b="1" dirty="0" smtClean="0">
                <a:solidFill>
                  <a:schemeClr val="bg1"/>
                </a:solidFill>
                <a:latin typeface="Arial" pitchFamily="34" charset="0"/>
                <a:cs typeface="Arial" pitchFamily="34" charset="0"/>
              </a:rPr>
              <a:t>Improvements add extra cost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nvGraphicFramePr>
        <p:xfrm>
          <a:off x="1587" y="1588"/>
          <a:ext cx="1587" cy="1587"/>
        </p:xfrm>
        <a:graphic>
          <a:graphicData uri="http://schemas.openxmlformats.org/presentationml/2006/ole">
            <p:oleObj spid="_x0000_s16386" name="think-cell Slide" r:id="rId3" imgW="270" imgH="270" progId="TCLayout.ActiveDocument.1">
              <p:embed/>
            </p:oleObj>
          </a:graphicData>
        </a:graphic>
      </p:graphicFrame>
      <p:sp>
        <p:nvSpPr>
          <p:cNvPr id="2" name="Title 1"/>
          <p:cNvSpPr>
            <a:spLocks noGrp="1"/>
          </p:cNvSpPr>
          <p:nvPr>
            <p:ph type="title"/>
          </p:nvPr>
        </p:nvSpPr>
        <p:spPr>
          <a:xfrm>
            <a:off x="457200" y="162000"/>
            <a:ext cx="8821712" cy="831600"/>
          </a:xfrm>
        </p:spPr>
        <p:txBody>
          <a:bodyPr/>
          <a:lstStyle/>
          <a:p>
            <a:r>
              <a:rPr lang="en-US" dirty="0" smtClean="0"/>
              <a:t>Overall, there are 7 primary challenges to providing effective sanitation for refugees today</a:t>
            </a:r>
            <a:endParaRPr lang="en-US" dirty="0"/>
          </a:p>
        </p:txBody>
      </p:sp>
      <p:sp>
        <p:nvSpPr>
          <p:cNvPr id="14" name="BoxHeader"/>
          <p:cNvSpPr>
            <a:spLocks noChangeArrowheads="1"/>
          </p:cNvSpPr>
          <p:nvPr/>
        </p:nvSpPr>
        <p:spPr bwMode="gray">
          <a:xfrm>
            <a:off x="847006" y="4532157"/>
            <a:ext cx="2153264" cy="508631"/>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Engagement</a:t>
            </a:r>
            <a:endParaRPr lang="en-US" sz="1600" b="1" dirty="0">
              <a:solidFill>
                <a:srgbClr val="FFFFFF"/>
              </a:solidFill>
              <a:latin typeface="Arial" pitchFamily="34" charset="0"/>
              <a:cs typeface="Arial" pitchFamily="34" charset="0"/>
            </a:endParaRPr>
          </a:p>
        </p:txBody>
      </p:sp>
      <p:sp>
        <p:nvSpPr>
          <p:cNvPr id="15" name="BoxContent"/>
          <p:cNvSpPr>
            <a:spLocks noChangeArrowheads="1"/>
          </p:cNvSpPr>
          <p:nvPr/>
        </p:nvSpPr>
        <p:spPr bwMode="gray">
          <a:xfrm>
            <a:off x="2993919" y="4464703"/>
            <a:ext cx="6411374" cy="670640"/>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Limited opportunities for refugees to supplement income </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Host communities engaged infrequently in helping service sanitation needs</a:t>
            </a:r>
          </a:p>
        </p:txBody>
      </p:sp>
      <p:sp>
        <p:nvSpPr>
          <p:cNvPr id="16" name="BoxHeader"/>
          <p:cNvSpPr>
            <a:spLocks noChangeArrowheads="1"/>
          </p:cNvSpPr>
          <p:nvPr/>
        </p:nvSpPr>
        <p:spPr bwMode="gray">
          <a:xfrm>
            <a:off x="840655" y="3256921"/>
            <a:ext cx="2153264" cy="508631"/>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Behavior change</a:t>
            </a:r>
            <a:endParaRPr lang="en-US" sz="1600" b="1" dirty="0">
              <a:solidFill>
                <a:srgbClr val="FFFFFF"/>
              </a:solidFill>
              <a:latin typeface="Arial" pitchFamily="34" charset="0"/>
              <a:cs typeface="Arial" pitchFamily="34" charset="0"/>
            </a:endParaRPr>
          </a:p>
        </p:txBody>
      </p:sp>
      <p:sp>
        <p:nvSpPr>
          <p:cNvPr id="17" name="BoxContent"/>
          <p:cNvSpPr>
            <a:spLocks noChangeArrowheads="1"/>
          </p:cNvSpPr>
          <p:nvPr/>
        </p:nvSpPr>
        <p:spPr bwMode="gray">
          <a:xfrm>
            <a:off x="2993919" y="3143598"/>
            <a:ext cx="6411374" cy="670640"/>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For many, especially in Africa, open defecation is normal practice</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Shared latrines are hard to keep sanitary / clean</a:t>
            </a:r>
          </a:p>
        </p:txBody>
      </p:sp>
      <p:cxnSp>
        <p:nvCxnSpPr>
          <p:cNvPr id="54" name="Straight Connector 53"/>
          <p:cNvCxnSpPr/>
          <p:nvPr/>
        </p:nvCxnSpPr>
        <p:spPr>
          <a:xfrm>
            <a:off x="504311" y="3377182"/>
            <a:ext cx="0" cy="1627161"/>
          </a:xfrm>
          <a:prstGeom prst="line">
            <a:avLst/>
          </a:prstGeom>
          <a:ln>
            <a:solidFill>
              <a:srgbClr val="79A2B3"/>
            </a:solidFill>
          </a:ln>
        </p:spPr>
        <p:style>
          <a:lnRef idx="1">
            <a:schemeClr val="accent1"/>
          </a:lnRef>
          <a:fillRef idx="0">
            <a:schemeClr val="accent1"/>
          </a:fillRef>
          <a:effectRef idx="0">
            <a:schemeClr val="accent1"/>
          </a:effectRef>
          <a:fontRef idx="minor">
            <a:schemeClr val="tx1"/>
          </a:fontRef>
        </p:style>
      </p:cxnSp>
      <p:sp>
        <p:nvSpPr>
          <p:cNvPr id="45" name="BoxHeader"/>
          <p:cNvSpPr>
            <a:spLocks noChangeArrowheads="1"/>
          </p:cNvSpPr>
          <p:nvPr/>
        </p:nvSpPr>
        <p:spPr bwMode="gray">
          <a:xfrm rot="16200000">
            <a:off x="-90048" y="3810643"/>
            <a:ext cx="1188720" cy="626396"/>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79A2B3"/>
                </a:solidFill>
                <a:latin typeface="Arial" pitchFamily="34" charset="0"/>
                <a:cs typeface="Arial" pitchFamily="34" charset="0"/>
              </a:rPr>
              <a:t>Social Good</a:t>
            </a:r>
            <a:endParaRPr lang="en-US" sz="1400" b="1" dirty="0">
              <a:solidFill>
                <a:srgbClr val="79A2B3"/>
              </a:solidFill>
              <a:latin typeface="Arial" pitchFamily="34" charset="0"/>
              <a:cs typeface="Arial" pitchFamily="34" charset="0"/>
            </a:endParaRPr>
          </a:p>
        </p:txBody>
      </p:sp>
      <p:sp>
        <p:nvSpPr>
          <p:cNvPr id="6" name="BoxHeader"/>
          <p:cNvSpPr>
            <a:spLocks noChangeArrowheads="1"/>
          </p:cNvSpPr>
          <p:nvPr/>
        </p:nvSpPr>
        <p:spPr bwMode="gray">
          <a:xfrm>
            <a:off x="845418" y="5143489"/>
            <a:ext cx="2153264" cy="508631"/>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Short term focus</a:t>
            </a:r>
            <a:endParaRPr lang="en-US" sz="1600" b="1" dirty="0">
              <a:solidFill>
                <a:srgbClr val="FFFFFF"/>
              </a:solidFill>
              <a:latin typeface="Arial" pitchFamily="34" charset="0"/>
              <a:cs typeface="Arial" pitchFamily="34" charset="0"/>
            </a:endParaRPr>
          </a:p>
        </p:txBody>
      </p:sp>
      <p:sp>
        <p:nvSpPr>
          <p:cNvPr id="7" name="BoxContent"/>
          <p:cNvSpPr>
            <a:spLocks noChangeArrowheads="1"/>
          </p:cNvSpPr>
          <p:nvPr/>
        </p:nvSpPr>
        <p:spPr bwMode="gray">
          <a:xfrm>
            <a:off x="2993919" y="5046780"/>
            <a:ext cx="6411374" cy="670640"/>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 Funding highly unpredictable; quick diminishment after initial phase</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 Funding prioritized for short term needs vs. long term cost effectiveness</a:t>
            </a:r>
          </a:p>
        </p:txBody>
      </p:sp>
      <p:sp>
        <p:nvSpPr>
          <p:cNvPr id="41" name="BoxHeader"/>
          <p:cNvSpPr>
            <a:spLocks noChangeArrowheads="1"/>
          </p:cNvSpPr>
          <p:nvPr/>
        </p:nvSpPr>
        <p:spPr bwMode="gray">
          <a:xfrm rot="16200000">
            <a:off x="-58859" y="5130829"/>
            <a:ext cx="1126342" cy="626396"/>
          </a:xfrm>
          <a:prstGeom prst="rect">
            <a:avLst/>
          </a:prstGeom>
          <a:noFill/>
          <a:ln w="9525" algn="ctr">
            <a:noFill/>
            <a:miter lim="800000"/>
            <a:headEnd/>
            <a:tailEnd/>
          </a:ln>
        </p:spPr>
        <p:txBody>
          <a:bodyPr tIns="9144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Financial</a:t>
            </a:r>
            <a:endParaRPr lang="en-US" sz="1400" b="1" dirty="0">
              <a:solidFill>
                <a:schemeClr val="hlink"/>
              </a:solidFill>
              <a:latin typeface="Arial" pitchFamily="34" charset="0"/>
              <a:cs typeface="Arial" pitchFamily="34" charset="0"/>
            </a:endParaRPr>
          </a:p>
        </p:txBody>
      </p:sp>
      <p:cxnSp>
        <p:nvCxnSpPr>
          <p:cNvPr id="22" name="Straight Connector 21"/>
          <p:cNvCxnSpPr/>
          <p:nvPr/>
        </p:nvCxnSpPr>
        <p:spPr>
          <a:xfrm>
            <a:off x="869491" y="5102023"/>
            <a:ext cx="831947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8" name="BoxHeader"/>
          <p:cNvSpPr>
            <a:spLocks noChangeArrowheads="1"/>
          </p:cNvSpPr>
          <p:nvPr/>
        </p:nvSpPr>
        <p:spPr bwMode="gray">
          <a:xfrm>
            <a:off x="845418" y="1344067"/>
            <a:ext cx="2153264" cy="509984"/>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Physical conditions</a:t>
            </a:r>
            <a:endParaRPr lang="en-US" sz="1600" b="1" dirty="0">
              <a:solidFill>
                <a:srgbClr val="FFFFFF"/>
              </a:solidFill>
              <a:latin typeface="Arial" pitchFamily="34" charset="0"/>
              <a:cs typeface="Arial" pitchFamily="34" charset="0"/>
            </a:endParaRPr>
          </a:p>
        </p:txBody>
      </p:sp>
      <p:sp>
        <p:nvSpPr>
          <p:cNvPr id="9" name="BoxContent"/>
          <p:cNvSpPr>
            <a:spLocks noChangeArrowheads="1"/>
          </p:cNvSpPr>
          <p:nvPr/>
        </p:nvSpPr>
        <p:spPr bwMode="gray">
          <a:xfrm>
            <a:off x="2993919" y="1199251"/>
            <a:ext cx="6411374" cy="672424"/>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Rocky soils complicate pit digging and increase costs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High water tables or sandy soils reduce latrine volume &amp; lifetime</a:t>
            </a:r>
            <a:endParaRPr lang="en-US" sz="1400" dirty="0">
              <a:solidFill>
                <a:srgbClr val="000000"/>
              </a:solidFill>
              <a:latin typeface="Arial"/>
              <a:cs typeface="Arial" pitchFamily="34" charset="0"/>
            </a:endParaRPr>
          </a:p>
        </p:txBody>
      </p:sp>
      <p:sp>
        <p:nvSpPr>
          <p:cNvPr id="10" name="BoxHeader"/>
          <p:cNvSpPr>
            <a:spLocks noChangeArrowheads="1"/>
          </p:cNvSpPr>
          <p:nvPr/>
        </p:nvSpPr>
        <p:spPr bwMode="gray">
          <a:xfrm>
            <a:off x="847006" y="1983038"/>
            <a:ext cx="2153264" cy="507279"/>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Space conditions</a:t>
            </a:r>
            <a:endParaRPr lang="en-US" sz="1600" b="1" dirty="0">
              <a:solidFill>
                <a:srgbClr val="FFFFFF"/>
              </a:solidFill>
              <a:latin typeface="Arial" pitchFamily="34" charset="0"/>
              <a:cs typeface="Arial" pitchFamily="34" charset="0"/>
            </a:endParaRPr>
          </a:p>
        </p:txBody>
      </p:sp>
      <p:sp>
        <p:nvSpPr>
          <p:cNvPr id="11" name="BoxContent"/>
          <p:cNvSpPr>
            <a:spLocks noChangeArrowheads="1"/>
          </p:cNvSpPr>
          <p:nvPr/>
        </p:nvSpPr>
        <p:spPr bwMode="gray">
          <a:xfrm>
            <a:off x="2993919" y="1891102"/>
            <a:ext cx="6411374" cy="668857"/>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400" dirty="0" smtClean="0">
                <a:solidFill>
                  <a:srgbClr val="000000"/>
                </a:solidFill>
                <a:latin typeface="Arial"/>
              </a:rPr>
              <a:t>Select camp sites have limited plot space for household latrines</a:t>
            </a:r>
          </a:p>
          <a:p>
            <a:pPr marL="288925" lvl="1" indent="-174625">
              <a:buClr>
                <a:srgbClr val="177B57"/>
              </a:buClr>
              <a:buSzPct val="100000"/>
              <a:buFont typeface="Arial"/>
              <a:buChar char="•"/>
            </a:pPr>
            <a:r>
              <a:rPr lang="en-US" sz="1400" dirty="0" smtClean="0">
                <a:solidFill>
                  <a:srgbClr val="000000"/>
                </a:solidFill>
                <a:latin typeface="Arial"/>
              </a:rPr>
              <a:t>Finite space in most situations to rebuild latrines after pits fill</a:t>
            </a:r>
            <a:endParaRPr lang="en-US" sz="1400" dirty="0">
              <a:solidFill>
                <a:srgbClr val="000000"/>
              </a:solidFill>
              <a:latin typeface="Arial"/>
              <a:cs typeface="Arial" pitchFamily="34" charset="0"/>
            </a:endParaRPr>
          </a:p>
        </p:txBody>
      </p:sp>
      <p:sp>
        <p:nvSpPr>
          <p:cNvPr id="12" name="BoxHeader"/>
          <p:cNvSpPr>
            <a:spLocks noChangeArrowheads="1"/>
          </p:cNvSpPr>
          <p:nvPr/>
        </p:nvSpPr>
        <p:spPr bwMode="gray">
          <a:xfrm>
            <a:off x="843830" y="2619304"/>
            <a:ext cx="2153264" cy="508631"/>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Logistics</a:t>
            </a:r>
            <a:endParaRPr lang="en-US" sz="1600" b="1" dirty="0">
              <a:solidFill>
                <a:srgbClr val="FFFFFF"/>
              </a:solidFill>
              <a:latin typeface="Arial" pitchFamily="34" charset="0"/>
              <a:cs typeface="Arial" pitchFamily="34" charset="0"/>
            </a:endParaRPr>
          </a:p>
        </p:txBody>
      </p:sp>
      <p:sp>
        <p:nvSpPr>
          <p:cNvPr id="13" name="BoxContent"/>
          <p:cNvSpPr>
            <a:spLocks noChangeArrowheads="1"/>
          </p:cNvSpPr>
          <p:nvPr/>
        </p:nvSpPr>
        <p:spPr bwMode="gray">
          <a:xfrm>
            <a:off x="2993919" y="2511931"/>
            <a:ext cx="6411374" cy="670640"/>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400" dirty="0" smtClean="0">
                <a:solidFill>
                  <a:srgbClr val="000000"/>
                </a:solidFill>
                <a:latin typeface="Arial"/>
              </a:rPr>
              <a:t>Importing and assembling materials can be difficult and prone to delay</a:t>
            </a:r>
          </a:p>
          <a:p>
            <a:pPr marL="288925" lvl="1" indent="-174625">
              <a:buClr>
                <a:srgbClr val="177B57"/>
              </a:buClr>
              <a:buSzPct val="100000"/>
              <a:buFont typeface="Arial"/>
              <a:buChar char="•"/>
            </a:pPr>
            <a:r>
              <a:rPr lang="en-US" sz="1400" dirty="0" smtClean="0">
                <a:solidFill>
                  <a:srgbClr val="000000"/>
                </a:solidFill>
                <a:latin typeface="Arial"/>
              </a:rPr>
              <a:t>Few local resources exist or are accessible</a:t>
            </a:r>
            <a:endParaRPr lang="en-US" sz="1400" dirty="0">
              <a:solidFill>
                <a:srgbClr val="000000"/>
              </a:solidFill>
              <a:latin typeface="Arial"/>
              <a:cs typeface="Arial" pitchFamily="34" charset="0"/>
            </a:endParaRPr>
          </a:p>
        </p:txBody>
      </p:sp>
      <p:cxnSp>
        <p:nvCxnSpPr>
          <p:cNvPr id="49" name="Straight Connector 48"/>
          <p:cNvCxnSpPr/>
          <p:nvPr/>
        </p:nvCxnSpPr>
        <p:spPr>
          <a:xfrm>
            <a:off x="504311" y="1488244"/>
            <a:ext cx="0" cy="1784008"/>
          </a:xfrm>
          <a:prstGeom prst="line">
            <a:avLst/>
          </a:prstGeom>
          <a:ln>
            <a:solidFill>
              <a:srgbClr val="B1726B"/>
            </a:solidFill>
          </a:ln>
        </p:spPr>
        <p:style>
          <a:lnRef idx="1">
            <a:schemeClr val="accent1"/>
          </a:lnRef>
          <a:fillRef idx="0">
            <a:schemeClr val="accent1"/>
          </a:fillRef>
          <a:effectRef idx="0">
            <a:schemeClr val="accent1"/>
          </a:effectRef>
          <a:fontRef idx="minor">
            <a:schemeClr val="tx1"/>
          </a:fontRef>
        </p:style>
      </p:cxnSp>
      <p:sp>
        <p:nvSpPr>
          <p:cNvPr id="44" name="BoxHeader"/>
          <p:cNvSpPr>
            <a:spLocks noChangeArrowheads="1"/>
          </p:cNvSpPr>
          <p:nvPr/>
        </p:nvSpPr>
        <p:spPr bwMode="gray">
          <a:xfrm rot="16200000">
            <a:off x="-14615" y="2067050"/>
            <a:ext cx="1037854" cy="626396"/>
          </a:xfrm>
          <a:prstGeom prst="rect">
            <a:avLst/>
          </a:prstGeom>
          <a:solidFill>
            <a:schemeClr val="bg1"/>
          </a:solidFill>
          <a:ln w="9525" algn="ctr">
            <a:solidFill>
              <a:schemeClr val="bg1"/>
            </a:solidFill>
            <a:miter lim="800000"/>
            <a:headEnd/>
            <a:tailEnd/>
          </a:ln>
        </p:spPr>
        <p:txBody>
          <a:bodyPr tIns="91440" bIns="91440" anchor="ctr"/>
          <a:lstStyle/>
          <a:p>
            <a:pPr algn="ctr" fontAlgn="base">
              <a:spcBef>
                <a:spcPct val="0"/>
              </a:spcBef>
              <a:spcAft>
                <a:spcPct val="0"/>
              </a:spcAft>
            </a:pPr>
            <a:r>
              <a:rPr lang="en-US" sz="1400" b="1" dirty="0" smtClean="0">
                <a:solidFill>
                  <a:srgbClr val="B1726B"/>
                </a:solidFill>
                <a:latin typeface="Arial" pitchFamily="34" charset="0"/>
                <a:cs typeface="Arial" pitchFamily="34" charset="0"/>
              </a:rPr>
              <a:t>Technical</a:t>
            </a:r>
            <a:endParaRPr lang="en-US" sz="1400" b="1" dirty="0">
              <a:solidFill>
                <a:srgbClr val="B1726B"/>
              </a:solidFill>
              <a:latin typeface="Arial" pitchFamily="34" charset="0"/>
              <a:cs typeface="Arial" pitchFamily="34" charset="0"/>
            </a:endParaRPr>
          </a:p>
        </p:txBody>
      </p:sp>
      <p:cxnSp>
        <p:nvCxnSpPr>
          <p:cNvPr id="23" name="Straight Connector 22"/>
          <p:cNvCxnSpPr/>
          <p:nvPr/>
        </p:nvCxnSpPr>
        <p:spPr>
          <a:xfrm>
            <a:off x="869491" y="1918544"/>
            <a:ext cx="831947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9491" y="2554810"/>
            <a:ext cx="831947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9491" y="3192428"/>
            <a:ext cx="831947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9491" y="3830335"/>
            <a:ext cx="831947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0" name="takeaway_box"/>
          <p:cNvSpPr>
            <a:spLocks noChangeArrowheads="1"/>
          </p:cNvSpPr>
          <p:nvPr/>
        </p:nvSpPr>
        <p:spPr bwMode="gray">
          <a:xfrm>
            <a:off x="1829897" y="5868201"/>
            <a:ext cx="5942996"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These factors lead to insufficient coverage, improper use and discontinuation of current solutions</a:t>
            </a:r>
            <a:endParaRPr lang="en-US" sz="1600" b="1" dirty="0">
              <a:solidFill>
                <a:srgbClr val="FFFFFF"/>
              </a:solidFill>
              <a:latin typeface="Arial" pitchFamily="34" charset="0"/>
              <a:cs typeface="Arial" pitchFamily="34" charset="0"/>
            </a:endParaRPr>
          </a:p>
        </p:txBody>
      </p:sp>
      <p:sp>
        <p:nvSpPr>
          <p:cNvPr id="38" name="BoxHeader"/>
          <p:cNvSpPr>
            <a:spLocks noChangeArrowheads="1"/>
          </p:cNvSpPr>
          <p:nvPr/>
        </p:nvSpPr>
        <p:spPr bwMode="gray">
          <a:xfrm>
            <a:off x="843830" y="3894539"/>
            <a:ext cx="2153264" cy="508631"/>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Cultural diversity </a:t>
            </a:r>
            <a:endParaRPr lang="en-US" sz="1600" b="1" dirty="0">
              <a:solidFill>
                <a:srgbClr val="FFFFFF"/>
              </a:solidFill>
              <a:latin typeface="Arial" pitchFamily="34" charset="0"/>
              <a:cs typeface="Arial" pitchFamily="34" charset="0"/>
            </a:endParaRPr>
          </a:p>
        </p:txBody>
      </p:sp>
      <p:cxnSp>
        <p:nvCxnSpPr>
          <p:cNvPr id="39" name="Straight Connector 38"/>
          <p:cNvCxnSpPr/>
          <p:nvPr/>
        </p:nvCxnSpPr>
        <p:spPr>
          <a:xfrm>
            <a:off x="869491" y="4457208"/>
            <a:ext cx="831947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0" name="BoxContent"/>
          <p:cNvSpPr>
            <a:spLocks noChangeArrowheads="1"/>
          </p:cNvSpPr>
          <p:nvPr/>
        </p:nvSpPr>
        <p:spPr bwMode="gray">
          <a:xfrm>
            <a:off x="2993919" y="3766212"/>
            <a:ext cx="6411374" cy="670640"/>
          </a:xfrm>
          <a:prstGeom prst="rect">
            <a:avLst/>
          </a:prstGeom>
          <a:noFill/>
          <a:ln w="9525" algn="ctr">
            <a:noFill/>
            <a:miter lim="800000"/>
            <a:headEnd/>
            <a:tailEnd/>
          </a:ln>
        </p:spPr>
        <p:txBody>
          <a:bodyPr tIns="91440" bIns="91440" anchor="ct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Some groups have entitlement problems; won't contribute in kind support</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Different religious / ethnic groups practice different cleansing practices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nvGraphicFramePr>
        <p:xfrm>
          <a:off x="1587" y="1588"/>
          <a:ext cx="1587" cy="1587"/>
        </p:xfrm>
        <a:graphic>
          <a:graphicData uri="http://schemas.openxmlformats.org/presentationml/2006/ole">
            <p:oleObj spid="_x0000_s17410"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Fortunately, we see 3 levers to address those challenges</a:t>
            </a:r>
            <a:endParaRPr lang="en-US" dirty="0"/>
          </a:p>
        </p:txBody>
      </p:sp>
      <p:sp>
        <p:nvSpPr>
          <p:cNvPr id="4" name="BoxHeader"/>
          <p:cNvSpPr>
            <a:spLocks noChangeArrowheads="1"/>
          </p:cNvSpPr>
          <p:nvPr/>
        </p:nvSpPr>
        <p:spPr bwMode="gray">
          <a:xfrm>
            <a:off x="845418" y="1428281"/>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Physical conditions</a:t>
            </a:r>
            <a:endParaRPr lang="en-US" sz="1600" b="1" dirty="0">
              <a:solidFill>
                <a:srgbClr val="FFFFFF"/>
              </a:solidFill>
              <a:latin typeface="Arial" pitchFamily="34" charset="0"/>
              <a:cs typeface="Arial" pitchFamily="34" charset="0"/>
            </a:endParaRPr>
          </a:p>
        </p:txBody>
      </p:sp>
      <p:sp>
        <p:nvSpPr>
          <p:cNvPr id="5" name="BoxHeader"/>
          <p:cNvSpPr>
            <a:spLocks noChangeArrowheads="1"/>
          </p:cNvSpPr>
          <p:nvPr/>
        </p:nvSpPr>
        <p:spPr bwMode="gray">
          <a:xfrm>
            <a:off x="847006" y="2099027"/>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Space conditions</a:t>
            </a:r>
            <a:endParaRPr lang="en-US" sz="1600" b="1" dirty="0">
              <a:solidFill>
                <a:srgbClr val="FFFFFF"/>
              </a:solidFill>
              <a:latin typeface="Arial" pitchFamily="34" charset="0"/>
              <a:cs typeface="Arial" pitchFamily="34" charset="0"/>
            </a:endParaRPr>
          </a:p>
        </p:txBody>
      </p:sp>
      <p:sp>
        <p:nvSpPr>
          <p:cNvPr id="6" name="BoxHeader"/>
          <p:cNvSpPr>
            <a:spLocks noChangeArrowheads="1"/>
          </p:cNvSpPr>
          <p:nvPr/>
        </p:nvSpPr>
        <p:spPr bwMode="gray">
          <a:xfrm>
            <a:off x="843830" y="2713979"/>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Logistics</a:t>
            </a:r>
            <a:endParaRPr lang="en-US" sz="1600" b="1" dirty="0">
              <a:solidFill>
                <a:srgbClr val="FFFFFF"/>
              </a:solidFill>
              <a:latin typeface="Arial" pitchFamily="34" charset="0"/>
              <a:cs typeface="Arial" pitchFamily="34" charset="0"/>
            </a:endParaRPr>
          </a:p>
        </p:txBody>
      </p:sp>
      <p:cxnSp>
        <p:nvCxnSpPr>
          <p:cNvPr id="10" name="Straight Connector 9"/>
          <p:cNvCxnSpPr/>
          <p:nvPr/>
        </p:nvCxnSpPr>
        <p:spPr>
          <a:xfrm>
            <a:off x="516192" y="1416225"/>
            <a:ext cx="0" cy="1940592"/>
          </a:xfrm>
          <a:prstGeom prst="line">
            <a:avLst/>
          </a:prstGeom>
          <a:ln>
            <a:solidFill>
              <a:srgbClr val="B1726B"/>
            </a:solidFill>
          </a:ln>
        </p:spPr>
        <p:style>
          <a:lnRef idx="1">
            <a:schemeClr val="accent1"/>
          </a:lnRef>
          <a:fillRef idx="0">
            <a:schemeClr val="accent1"/>
          </a:fillRef>
          <a:effectRef idx="0">
            <a:schemeClr val="accent1"/>
          </a:effectRef>
          <a:fontRef idx="minor">
            <a:schemeClr val="tx1"/>
          </a:fontRef>
        </p:style>
      </p:cxnSp>
      <p:sp>
        <p:nvSpPr>
          <p:cNvPr id="11" name="BoxHeader"/>
          <p:cNvSpPr>
            <a:spLocks noChangeArrowheads="1"/>
          </p:cNvSpPr>
          <p:nvPr/>
        </p:nvSpPr>
        <p:spPr bwMode="gray">
          <a:xfrm rot="16200000">
            <a:off x="-14615" y="2060524"/>
            <a:ext cx="1037854" cy="626396"/>
          </a:xfrm>
          <a:prstGeom prst="rect">
            <a:avLst/>
          </a:prstGeom>
          <a:solidFill>
            <a:schemeClr val="bg1"/>
          </a:solidFill>
          <a:ln w="9525" algn="ctr">
            <a:solidFill>
              <a:schemeClr val="bg1"/>
            </a:solidFill>
            <a:miter lim="800000"/>
            <a:headEnd/>
            <a:tailEnd/>
          </a:ln>
        </p:spPr>
        <p:txBody>
          <a:bodyPr tIns="91440" bIns="91440" anchor="ctr"/>
          <a:lstStyle/>
          <a:p>
            <a:pPr algn="ctr" fontAlgn="base">
              <a:spcBef>
                <a:spcPct val="0"/>
              </a:spcBef>
              <a:spcAft>
                <a:spcPct val="0"/>
              </a:spcAft>
            </a:pPr>
            <a:r>
              <a:rPr lang="en-US" sz="1400" b="1" dirty="0" smtClean="0">
                <a:solidFill>
                  <a:srgbClr val="B1726B"/>
                </a:solidFill>
                <a:latin typeface="Arial" pitchFamily="34" charset="0"/>
                <a:cs typeface="Arial" pitchFamily="34" charset="0"/>
              </a:rPr>
              <a:t>Technical</a:t>
            </a:r>
            <a:endParaRPr lang="en-US" sz="1400" b="1" dirty="0">
              <a:solidFill>
                <a:srgbClr val="B1726B"/>
              </a:solidFill>
              <a:latin typeface="Arial" pitchFamily="34" charset="0"/>
              <a:cs typeface="Arial" pitchFamily="34" charset="0"/>
            </a:endParaRPr>
          </a:p>
        </p:txBody>
      </p:sp>
      <p:cxnSp>
        <p:nvCxnSpPr>
          <p:cNvPr id="12" name="Straight Connector 11"/>
          <p:cNvCxnSpPr/>
          <p:nvPr/>
        </p:nvCxnSpPr>
        <p:spPr>
          <a:xfrm>
            <a:off x="516192" y="3459285"/>
            <a:ext cx="0" cy="1638973"/>
          </a:xfrm>
          <a:prstGeom prst="line">
            <a:avLst/>
          </a:prstGeom>
          <a:ln>
            <a:solidFill>
              <a:srgbClr val="79A2B3"/>
            </a:solidFill>
          </a:ln>
        </p:spPr>
        <p:style>
          <a:lnRef idx="1">
            <a:schemeClr val="accent1"/>
          </a:lnRef>
          <a:fillRef idx="0">
            <a:schemeClr val="accent1"/>
          </a:fillRef>
          <a:effectRef idx="0">
            <a:schemeClr val="accent1"/>
          </a:effectRef>
          <a:fontRef idx="minor">
            <a:schemeClr val="tx1"/>
          </a:fontRef>
        </p:style>
      </p:cxnSp>
      <p:sp>
        <p:nvSpPr>
          <p:cNvPr id="19" name="FlowTriangle"/>
          <p:cNvSpPr>
            <a:spLocks noChangeArrowheads="1"/>
          </p:cNvSpPr>
          <p:nvPr/>
        </p:nvSpPr>
        <p:spPr bwMode="gray">
          <a:xfrm rot="5400000">
            <a:off x="2450305" y="2218000"/>
            <a:ext cx="1828800" cy="266746"/>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0" name="FlowTriangle"/>
          <p:cNvSpPr>
            <a:spLocks noChangeArrowheads="1"/>
          </p:cNvSpPr>
          <p:nvPr/>
        </p:nvSpPr>
        <p:spPr bwMode="gray">
          <a:xfrm rot="5400000">
            <a:off x="2450306" y="4216553"/>
            <a:ext cx="1828800" cy="266747"/>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2" name="BoxHeader"/>
          <p:cNvSpPr>
            <a:spLocks noChangeArrowheads="1"/>
          </p:cNvSpPr>
          <p:nvPr/>
        </p:nvSpPr>
        <p:spPr bwMode="gray">
          <a:xfrm>
            <a:off x="3619500" y="1429946"/>
            <a:ext cx="5767388" cy="1835827"/>
          </a:xfrm>
          <a:prstGeom prst="rect">
            <a:avLst/>
          </a:prstGeom>
          <a:noFill/>
          <a:ln w="25400" algn="ctr">
            <a:solidFill>
              <a:srgbClr val="B1726B"/>
            </a:solidFill>
            <a:miter lim="800000"/>
            <a:headEnd/>
            <a:tailEnd/>
          </a:ln>
        </p:spPr>
        <p:txBody>
          <a:bodyPr tIns="91440" bIns="91440" anchor="t"/>
          <a:lstStyle/>
          <a:p>
            <a:pPr algn="ctr" fontAlgn="base">
              <a:spcBef>
                <a:spcPct val="0"/>
              </a:spcBef>
              <a:spcAft>
                <a:spcPct val="0"/>
              </a:spcAft>
            </a:pPr>
            <a:r>
              <a:rPr lang="en-US" sz="1600" b="1" dirty="0" smtClean="0">
                <a:solidFill>
                  <a:srgbClr val="B1726B"/>
                </a:solidFill>
                <a:latin typeface="Arial" pitchFamily="34" charset="0"/>
                <a:cs typeface="Arial" pitchFamily="34" charset="0"/>
              </a:rPr>
              <a:t>Change sanitation technologies; increase WTV</a:t>
            </a:r>
          </a:p>
          <a:p>
            <a:pPr lvl="0">
              <a:spcBef>
                <a:spcPts val="384"/>
              </a:spcBef>
              <a:buClr>
                <a:srgbClr val="000000"/>
              </a:buClr>
              <a:buSzPct val="100000"/>
            </a:pPr>
            <a:r>
              <a:rPr lang="en-US" sz="1200" b="1" dirty="0" smtClean="0">
                <a:solidFill>
                  <a:srgbClr val="000000"/>
                </a:solidFill>
              </a:rPr>
              <a:t>A portfolio of sanitation solutions are needed as no silver bullet exists</a:t>
            </a:r>
          </a:p>
          <a:p>
            <a:pPr lvl="1" indent="-230400">
              <a:spcBef>
                <a:spcPts val="384"/>
              </a:spcBef>
              <a:buClr>
                <a:srgbClr val="177B57"/>
              </a:buClr>
              <a:buSzPct val="100000"/>
              <a:buFont typeface="Arial"/>
              <a:buChar char="•"/>
            </a:pPr>
            <a:r>
              <a:rPr lang="en-US" sz="1200" dirty="0" smtClean="0">
                <a:solidFill>
                  <a:srgbClr val="000000"/>
                </a:solidFill>
              </a:rPr>
              <a:t>Waste-to-value solutions are emerging as a class of technologies that have the potential to help address multiple challenges faced by </a:t>
            </a:r>
            <a:r>
              <a:rPr lang="en-US" sz="1200" dirty="0" err="1" smtClean="0">
                <a:solidFill>
                  <a:srgbClr val="000000"/>
                </a:solidFill>
              </a:rPr>
              <a:t>UNHCR</a:t>
            </a:r>
            <a:r>
              <a:rPr lang="en-US" sz="1200" dirty="0" smtClean="0">
                <a:solidFill>
                  <a:srgbClr val="000000"/>
                </a:solidFill>
              </a:rPr>
              <a:t>/Partners</a:t>
            </a:r>
          </a:p>
          <a:p>
            <a:pPr lvl="1" indent="-230400">
              <a:spcBef>
                <a:spcPts val="384"/>
              </a:spcBef>
              <a:buClr>
                <a:srgbClr val="177B57"/>
              </a:buClr>
              <a:buSzPct val="100000"/>
              <a:buFont typeface="Arial"/>
              <a:buChar char="•"/>
            </a:pPr>
            <a:r>
              <a:rPr lang="en-US" sz="1200" dirty="0" smtClean="0">
                <a:solidFill>
                  <a:srgbClr val="000000"/>
                </a:solidFill>
              </a:rPr>
              <a:t>Most waste-to-value solutions have variants to suit household needs</a:t>
            </a:r>
          </a:p>
          <a:p>
            <a:pPr lvl="1" indent="-230400">
              <a:spcBef>
                <a:spcPts val="384"/>
              </a:spcBef>
              <a:buClr>
                <a:srgbClr val="177B57"/>
              </a:buClr>
              <a:buSzPct val="100000"/>
              <a:buFont typeface="Arial"/>
              <a:buChar char="•"/>
            </a:pPr>
            <a:r>
              <a:rPr lang="en-US" sz="1200" dirty="0" smtClean="0">
                <a:solidFill>
                  <a:srgbClr val="000000"/>
                </a:solidFill>
              </a:rPr>
              <a:t>In some cases, the latrine may still be the preferred option given the low cost to construct and likely challenges frontloading emergency investment</a:t>
            </a:r>
          </a:p>
        </p:txBody>
      </p:sp>
      <p:sp>
        <p:nvSpPr>
          <p:cNvPr id="25" name="BoxHeader"/>
          <p:cNvSpPr>
            <a:spLocks noChangeArrowheads="1"/>
          </p:cNvSpPr>
          <p:nvPr/>
        </p:nvSpPr>
        <p:spPr bwMode="gray">
          <a:xfrm>
            <a:off x="3619500" y="3459286"/>
            <a:ext cx="5767388" cy="1758894"/>
          </a:xfrm>
          <a:prstGeom prst="rect">
            <a:avLst/>
          </a:prstGeom>
          <a:noFill/>
          <a:ln w="25400"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79A2B3"/>
                </a:solidFill>
                <a:latin typeface="Arial" pitchFamily="34" charset="0"/>
                <a:cs typeface="Arial" pitchFamily="34" charset="0"/>
              </a:rPr>
              <a:t>Engage refugees and hosts more actively</a:t>
            </a:r>
          </a:p>
          <a:p>
            <a:pPr lvl="0">
              <a:spcBef>
                <a:spcPts val="384"/>
              </a:spcBef>
              <a:buClr>
                <a:srgbClr val="000000"/>
              </a:buClr>
              <a:buSzPct val="100000"/>
            </a:pPr>
            <a:r>
              <a:rPr lang="en-US" sz="1200" b="1" dirty="0" smtClean="0">
                <a:solidFill>
                  <a:srgbClr val="000000"/>
                </a:solidFill>
              </a:rPr>
              <a:t>Limited engagement refugees and host community in sanitation today </a:t>
            </a:r>
          </a:p>
          <a:p>
            <a:pPr marL="228600" lvl="1" indent="-114300">
              <a:spcBef>
                <a:spcPts val="384"/>
              </a:spcBef>
              <a:buClr>
                <a:srgbClr val="177B57"/>
              </a:buClr>
              <a:buSzPct val="100000"/>
              <a:buFont typeface="Arial"/>
              <a:buChar char="•"/>
            </a:pPr>
            <a:r>
              <a:rPr lang="en-US" sz="1200" dirty="0" smtClean="0">
                <a:solidFill>
                  <a:srgbClr val="000000"/>
                </a:solidFill>
              </a:rPr>
              <a:t>Select example camps (e.g., Nakivale) have shown strong engagement models</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Opportunity to increase the amount of ownership in the construction of facilities, operation of businesses to support that construction and resource recovery </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Given limitations on employment for refugees, plus difficulties in monetizing by-products, we expect UNCHR and partners to need to stimulate/fund business</a:t>
            </a:r>
            <a:endParaRPr lang="en-US" sz="1600" dirty="0">
              <a:solidFill>
                <a:srgbClr val="79A2B3"/>
              </a:solidFill>
              <a:latin typeface="Arial" pitchFamily="34" charset="0"/>
              <a:cs typeface="Arial" pitchFamily="34" charset="0"/>
            </a:endParaRPr>
          </a:p>
        </p:txBody>
      </p:sp>
      <p:grpSp>
        <p:nvGrpSpPr>
          <p:cNvPr id="28" name="Group 27"/>
          <p:cNvGrpSpPr/>
          <p:nvPr/>
        </p:nvGrpSpPr>
        <p:grpSpPr>
          <a:xfrm>
            <a:off x="191114" y="5299000"/>
            <a:ext cx="9195774" cy="1184866"/>
            <a:chOff x="191114" y="1296670"/>
            <a:chExt cx="9195774" cy="1184866"/>
          </a:xfrm>
        </p:grpSpPr>
        <p:sp>
          <p:nvSpPr>
            <p:cNvPr id="3" name="BoxHeader"/>
            <p:cNvSpPr>
              <a:spLocks noChangeArrowheads="1"/>
            </p:cNvSpPr>
            <p:nvPr/>
          </p:nvSpPr>
          <p:spPr bwMode="gray">
            <a:xfrm>
              <a:off x="845418" y="1568450"/>
              <a:ext cx="2153264" cy="548640"/>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Short-term focus</a:t>
              </a:r>
              <a:endParaRPr lang="en-US" sz="1600" b="1" dirty="0">
                <a:solidFill>
                  <a:srgbClr val="FFFFFF"/>
                </a:solidFill>
                <a:latin typeface="Arial" pitchFamily="34" charset="0"/>
                <a:cs typeface="Arial" pitchFamily="34" charset="0"/>
              </a:endParaRPr>
            </a:p>
          </p:txBody>
        </p:sp>
        <p:sp>
          <p:nvSpPr>
            <p:cNvPr id="9" name="BoxHeader"/>
            <p:cNvSpPr>
              <a:spLocks noChangeArrowheads="1"/>
            </p:cNvSpPr>
            <p:nvPr/>
          </p:nvSpPr>
          <p:spPr bwMode="gray">
            <a:xfrm rot="16200000">
              <a:off x="-58859" y="1581815"/>
              <a:ext cx="1126342" cy="626396"/>
            </a:xfrm>
            <a:prstGeom prst="rect">
              <a:avLst/>
            </a:prstGeom>
            <a:noFill/>
            <a:ln w="9525" algn="ctr">
              <a:noFill/>
              <a:miter lim="800000"/>
              <a:headEnd/>
              <a:tailEnd/>
            </a:ln>
          </p:spPr>
          <p:txBody>
            <a:bodyPr tIns="9144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Financial</a:t>
              </a:r>
              <a:endParaRPr lang="en-US" sz="1400" b="1" dirty="0">
                <a:solidFill>
                  <a:schemeClr val="hlink"/>
                </a:solidFill>
                <a:latin typeface="Arial" pitchFamily="34" charset="0"/>
                <a:cs typeface="Arial" pitchFamily="34" charset="0"/>
              </a:endParaRPr>
            </a:p>
          </p:txBody>
        </p:sp>
        <p:sp>
          <p:nvSpPr>
            <p:cNvPr id="18" name="FlowTriangle"/>
            <p:cNvSpPr>
              <a:spLocks noChangeArrowheads="1"/>
            </p:cNvSpPr>
            <p:nvPr/>
          </p:nvSpPr>
          <p:spPr bwMode="gray">
            <a:xfrm rot="5400000">
              <a:off x="3051508" y="1748275"/>
              <a:ext cx="626396" cy="266745"/>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1" name="BoxHeader"/>
            <p:cNvSpPr>
              <a:spLocks noChangeArrowheads="1"/>
            </p:cNvSpPr>
            <p:nvPr/>
          </p:nvSpPr>
          <p:spPr bwMode="gray">
            <a:xfrm>
              <a:off x="3619500" y="1369942"/>
              <a:ext cx="5767388" cy="1111594"/>
            </a:xfrm>
            <a:prstGeom prst="rect">
              <a:avLst/>
            </a:prstGeom>
            <a:noFill/>
            <a:ln w="25400"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chemeClr val="hlink"/>
                  </a:solidFill>
                  <a:latin typeface="Arial" pitchFamily="34" charset="0"/>
                  <a:cs typeface="Arial" pitchFamily="34" charset="0"/>
                </a:rPr>
                <a:t>Increase time horizon for investment decisions</a:t>
              </a:r>
            </a:p>
            <a:p>
              <a:pPr lvl="1" indent="-230400">
                <a:spcBef>
                  <a:spcPts val="384"/>
                </a:spcBef>
                <a:buClr>
                  <a:srgbClr val="177B57"/>
                </a:buClr>
                <a:buSzPct val="100000"/>
                <a:buFont typeface="Arial"/>
                <a:buChar char="•"/>
              </a:pPr>
              <a:r>
                <a:rPr lang="en-US" sz="1200" dirty="0" smtClean="0">
                  <a:solidFill>
                    <a:srgbClr val="000000"/>
                  </a:solidFill>
                </a:rPr>
                <a:t>Invest early to install longer-lasting systems vs. items with 2-3 year lifetime</a:t>
              </a:r>
            </a:p>
            <a:p>
              <a:pPr lvl="1" indent="-230400">
                <a:spcBef>
                  <a:spcPts val="384"/>
                </a:spcBef>
                <a:buClr>
                  <a:srgbClr val="177B57"/>
                </a:buClr>
                <a:buSzPct val="100000"/>
                <a:buFont typeface="Arial"/>
                <a:buChar char="•"/>
              </a:pPr>
              <a:r>
                <a:rPr lang="en-US" sz="1200" dirty="0" smtClean="0">
                  <a:solidFill>
                    <a:srgbClr val="000000"/>
                  </a:solidFill>
                </a:rPr>
                <a:t>Select less expensive emergency solutions; use remaining funds to jump-start permanent solution construction when people are move to homes</a:t>
              </a:r>
              <a:endParaRPr lang="en-US" sz="1600" b="1" dirty="0">
                <a:solidFill>
                  <a:schemeClr val="hlink"/>
                </a:solidFill>
                <a:latin typeface="Arial" pitchFamily="34" charset="0"/>
                <a:cs typeface="Arial" pitchFamily="34" charset="0"/>
              </a:endParaRPr>
            </a:p>
          </p:txBody>
        </p:sp>
        <p:sp>
          <p:nvSpPr>
            <p:cNvPr id="32" name="Oval 31"/>
            <p:cNvSpPr/>
            <p:nvPr/>
          </p:nvSpPr>
          <p:spPr>
            <a:xfrm>
              <a:off x="3487420" y="1296670"/>
              <a:ext cx="365760" cy="36576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3</a:t>
              </a:r>
            </a:p>
          </p:txBody>
        </p:sp>
      </p:grpSp>
      <p:sp>
        <p:nvSpPr>
          <p:cNvPr id="37" name="Oval 36"/>
          <p:cNvSpPr/>
          <p:nvPr/>
        </p:nvSpPr>
        <p:spPr>
          <a:xfrm>
            <a:off x="3487420" y="1308210"/>
            <a:ext cx="365760" cy="36576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1</a:t>
            </a:r>
          </a:p>
        </p:txBody>
      </p:sp>
      <p:sp>
        <p:nvSpPr>
          <p:cNvPr id="38" name="Oval 37"/>
          <p:cNvSpPr/>
          <p:nvPr/>
        </p:nvSpPr>
        <p:spPr>
          <a:xfrm>
            <a:off x="3487420" y="3318815"/>
            <a:ext cx="365760" cy="36576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2</a:t>
            </a:r>
          </a:p>
        </p:txBody>
      </p:sp>
      <p:sp>
        <p:nvSpPr>
          <p:cNvPr id="30" name="BoxHeader"/>
          <p:cNvSpPr>
            <a:spLocks noChangeArrowheads="1"/>
          </p:cNvSpPr>
          <p:nvPr/>
        </p:nvSpPr>
        <p:spPr bwMode="gray">
          <a:xfrm>
            <a:off x="847006" y="4734521"/>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Engagement</a:t>
            </a:r>
          </a:p>
        </p:txBody>
      </p:sp>
      <p:sp>
        <p:nvSpPr>
          <p:cNvPr id="31" name="BoxHeader"/>
          <p:cNvSpPr>
            <a:spLocks noChangeArrowheads="1"/>
          </p:cNvSpPr>
          <p:nvPr/>
        </p:nvSpPr>
        <p:spPr bwMode="gray">
          <a:xfrm>
            <a:off x="840655" y="3459285"/>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Behavior change</a:t>
            </a:r>
            <a:endParaRPr lang="en-US" sz="1600" b="1" dirty="0">
              <a:solidFill>
                <a:srgbClr val="FFFFFF"/>
              </a:solidFill>
              <a:latin typeface="Arial" pitchFamily="34" charset="0"/>
              <a:cs typeface="Arial" pitchFamily="34" charset="0"/>
            </a:endParaRPr>
          </a:p>
        </p:txBody>
      </p:sp>
      <p:sp>
        <p:nvSpPr>
          <p:cNvPr id="33" name="BoxHeader"/>
          <p:cNvSpPr>
            <a:spLocks noChangeArrowheads="1"/>
          </p:cNvSpPr>
          <p:nvPr/>
        </p:nvSpPr>
        <p:spPr bwMode="gray">
          <a:xfrm>
            <a:off x="843830" y="4096903"/>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Cultural diversity </a:t>
            </a:r>
            <a:endParaRPr lang="en-US" sz="1600" b="1" dirty="0">
              <a:solidFill>
                <a:srgbClr val="FFFFFF"/>
              </a:solidFill>
              <a:latin typeface="Arial" pitchFamily="34" charset="0"/>
              <a:cs typeface="Arial" pitchFamily="34" charset="0"/>
            </a:endParaRPr>
          </a:p>
        </p:txBody>
      </p:sp>
      <p:sp>
        <p:nvSpPr>
          <p:cNvPr id="35" name="BoxHeader"/>
          <p:cNvSpPr>
            <a:spLocks noChangeArrowheads="1"/>
          </p:cNvSpPr>
          <p:nvPr/>
        </p:nvSpPr>
        <p:spPr bwMode="gray">
          <a:xfrm rot="16200000">
            <a:off x="-90048" y="3990523"/>
            <a:ext cx="1188720" cy="626396"/>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79A2B3"/>
                </a:solidFill>
                <a:latin typeface="Arial" pitchFamily="34" charset="0"/>
                <a:cs typeface="Arial" pitchFamily="34" charset="0"/>
              </a:rPr>
              <a:t>Social Good</a:t>
            </a:r>
            <a:endParaRPr lang="en-US" sz="1400" b="1" dirty="0">
              <a:solidFill>
                <a:srgbClr val="79A2B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nvGraphicFramePr>
        <p:xfrm>
          <a:off x="1587" y="1588"/>
          <a:ext cx="1587" cy="1587"/>
        </p:xfrm>
        <a:graphic>
          <a:graphicData uri="http://schemas.openxmlformats.org/presentationml/2006/ole">
            <p:oleObj spid="_x0000_s176130" name="think-cell Slide" r:id="rId3" imgW="270" imgH="270" progId="TCLayout.ActiveDocument.1">
              <p:embed/>
            </p:oleObj>
          </a:graphicData>
        </a:graphic>
      </p:graphicFrame>
      <p:sp>
        <p:nvSpPr>
          <p:cNvPr id="4" name="BoxHeader"/>
          <p:cNvSpPr>
            <a:spLocks noChangeArrowheads="1"/>
          </p:cNvSpPr>
          <p:nvPr/>
        </p:nvSpPr>
        <p:spPr bwMode="gray">
          <a:xfrm>
            <a:off x="845418" y="1428281"/>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Physical conditions</a:t>
            </a:r>
            <a:endParaRPr lang="en-US" sz="1600" b="1" dirty="0">
              <a:solidFill>
                <a:srgbClr val="FFFFFF"/>
              </a:solidFill>
              <a:latin typeface="Arial" pitchFamily="34" charset="0"/>
              <a:cs typeface="Arial" pitchFamily="34" charset="0"/>
            </a:endParaRPr>
          </a:p>
        </p:txBody>
      </p:sp>
      <p:sp>
        <p:nvSpPr>
          <p:cNvPr id="5" name="BoxHeader"/>
          <p:cNvSpPr>
            <a:spLocks noChangeArrowheads="1"/>
          </p:cNvSpPr>
          <p:nvPr/>
        </p:nvSpPr>
        <p:spPr bwMode="gray">
          <a:xfrm>
            <a:off x="847006" y="2099027"/>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Space conditions</a:t>
            </a:r>
            <a:endParaRPr lang="en-US" sz="1600" b="1" dirty="0">
              <a:solidFill>
                <a:srgbClr val="FFFFFF"/>
              </a:solidFill>
              <a:latin typeface="Arial" pitchFamily="34" charset="0"/>
              <a:cs typeface="Arial" pitchFamily="34" charset="0"/>
            </a:endParaRPr>
          </a:p>
        </p:txBody>
      </p:sp>
      <p:sp>
        <p:nvSpPr>
          <p:cNvPr id="6" name="BoxHeader"/>
          <p:cNvSpPr>
            <a:spLocks noChangeArrowheads="1"/>
          </p:cNvSpPr>
          <p:nvPr/>
        </p:nvSpPr>
        <p:spPr bwMode="gray">
          <a:xfrm>
            <a:off x="843830" y="2713979"/>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Logistics</a:t>
            </a:r>
            <a:endParaRPr lang="en-US" sz="1600" b="1" dirty="0">
              <a:solidFill>
                <a:srgbClr val="FFFFFF"/>
              </a:solidFill>
              <a:latin typeface="Arial" pitchFamily="34" charset="0"/>
              <a:cs typeface="Arial" pitchFamily="34" charset="0"/>
            </a:endParaRPr>
          </a:p>
        </p:txBody>
      </p:sp>
      <p:cxnSp>
        <p:nvCxnSpPr>
          <p:cNvPr id="10" name="Straight Connector 9"/>
          <p:cNvCxnSpPr/>
          <p:nvPr/>
        </p:nvCxnSpPr>
        <p:spPr>
          <a:xfrm>
            <a:off x="516192" y="1416225"/>
            <a:ext cx="0" cy="1940592"/>
          </a:xfrm>
          <a:prstGeom prst="line">
            <a:avLst/>
          </a:prstGeom>
          <a:ln>
            <a:solidFill>
              <a:srgbClr val="B1726B"/>
            </a:solidFill>
          </a:ln>
        </p:spPr>
        <p:style>
          <a:lnRef idx="1">
            <a:schemeClr val="accent1"/>
          </a:lnRef>
          <a:fillRef idx="0">
            <a:schemeClr val="accent1"/>
          </a:fillRef>
          <a:effectRef idx="0">
            <a:schemeClr val="accent1"/>
          </a:effectRef>
          <a:fontRef idx="minor">
            <a:schemeClr val="tx1"/>
          </a:fontRef>
        </p:style>
      </p:cxnSp>
      <p:sp>
        <p:nvSpPr>
          <p:cNvPr id="11" name="BoxHeader"/>
          <p:cNvSpPr>
            <a:spLocks noChangeArrowheads="1"/>
          </p:cNvSpPr>
          <p:nvPr/>
        </p:nvSpPr>
        <p:spPr bwMode="gray">
          <a:xfrm rot="16200000">
            <a:off x="-14615" y="2060524"/>
            <a:ext cx="1037854" cy="626396"/>
          </a:xfrm>
          <a:prstGeom prst="rect">
            <a:avLst/>
          </a:prstGeom>
          <a:solidFill>
            <a:schemeClr val="bg1"/>
          </a:solidFill>
          <a:ln w="9525" algn="ctr">
            <a:solidFill>
              <a:schemeClr val="bg1"/>
            </a:solidFill>
            <a:miter lim="800000"/>
            <a:headEnd/>
            <a:tailEnd/>
          </a:ln>
        </p:spPr>
        <p:txBody>
          <a:bodyPr tIns="91440" bIns="91440" anchor="ctr"/>
          <a:lstStyle/>
          <a:p>
            <a:pPr algn="ctr" fontAlgn="base">
              <a:spcBef>
                <a:spcPct val="0"/>
              </a:spcBef>
              <a:spcAft>
                <a:spcPct val="0"/>
              </a:spcAft>
            </a:pPr>
            <a:r>
              <a:rPr lang="en-US" sz="1400" b="1" dirty="0" smtClean="0">
                <a:solidFill>
                  <a:srgbClr val="B1726B"/>
                </a:solidFill>
                <a:latin typeface="Arial" pitchFamily="34" charset="0"/>
                <a:cs typeface="Arial" pitchFamily="34" charset="0"/>
              </a:rPr>
              <a:t>Technical</a:t>
            </a:r>
            <a:endParaRPr lang="en-US" sz="1400" b="1" dirty="0">
              <a:solidFill>
                <a:srgbClr val="B1726B"/>
              </a:solidFill>
              <a:latin typeface="Arial" pitchFamily="34" charset="0"/>
              <a:cs typeface="Arial" pitchFamily="34" charset="0"/>
            </a:endParaRPr>
          </a:p>
        </p:txBody>
      </p:sp>
      <p:cxnSp>
        <p:nvCxnSpPr>
          <p:cNvPr id="12" name="Straight Connector 11"/>
          <p:cNvCxnSpPr/>
          <p:nvPr/>
        </p:nvCxnSpPr>
        <p:spPr>
          <a:xfrm>
            <a:off x="516192" y="3459285"/>
            <a:ext cx="0" cy="1638973"/>
          </a:xfrm>
          <a:prstGeom prst="line">
            <a:avLst/>
          </a:prstGeom>
          <a:ln>
            <a:solidFill>
              <a:srgbClr val="79A2B3"/>
            </a:solidFill>
          </a:ln>
        </p:spPr>
        <p:style>
          <a:lnRef idx="1">
            <a:schemeClr val="accent1"/>
          </a:lnRef>
          <a:fillRef idx="0">
            <a:schemeClr val="accent1"/>
          </a:fillRef>
          <a:effectRef idx="0">
            <a:schemeClr val="accent1"/>
          </a:effectRef>
          <a:fontRef idx="minor">
            <a:schemeClr val="tx1"/>
          </a:fontRef>
        </p:style>
      </p:cxnSp>
      <p:sp>
        <p:nvSpPr>
          <p:cNvPr id="19" name="FlowTriangle"/>
          <p:cNvSpPr>
            <a:spLocks noChangeArrowheads="1"/>
          </p:cNvSpPr>
          <p:nvPr/>
        </p:nvSpPr>
        <p:spPr bwMode="gray">
          <a:xfrm rot="5400000">
            <a:off x="2450305" y="2218000"/>
            <a:ext cx="1828800" cy="266746"/>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0" name="FlowTriangle"/>
          <p:cNvSpPr>
            <a:spLocks noChangeArrowheads="1"/>
          </p:cNvSpPr>
          <p:nvPr/>
        </p:nvSpPr>
        <p:spPr bwMode="gray">
          <a:xfrm rot="5400000">
            <a:off x="2450306" y="4216553"/>
            <a:ext cx="1828800" cy="266747"/>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2" name="BoxHeader"/>
          <p:cNvSpPr>
            <a:spLocks noChangeArrowheads="1"/>
          </p:cNvSpPr>
          <p:nvPr/>
        </p:nvSpPr>
        <p:spPr bwMode="gray">
          <a:xfrm>
            <a:off x="3619500" y="1429946"/>
            <a:ext cx="5767388" cy="1835827"/>
          </a:xfrm>
          <a:prstGeom prst="rect">
            <a:avLst/>
          </a:prstGeom>
          <a:noFill/>
          <a:ln w="25400" algn="ctr">
            <a:solidFill>
              <a:srgbClr val="B1726B"/>
            </a:solidFill>
            <a:miter lim="800000"/>
            <a:headEnd/>
            <a:tailEnd/>
          </a:ln>
        </p:spPr>
        <p:txBody>
          <a:bodyPr tIns="91440" bIns="91440" anchor="t"/>
          <a:lstStyle/>
          <a:p>
            <a:pPr algn="ctr" fontAlgn="base">
              <a:spcBef>
                <a:spcPct val="0"/>
              </a:spcBef>
              <a:spcAft>
                <a:spcPct val="0"/>
              </a:spcAft>
            </a:pPr>
            <a:r>
              <a:rPr lang="en-US" sz="1600" b="1" dirty="0" smtClean="0">
                <a:solidFill>
                  <a:srgbClr val="B1726B"/>
                </a:solidFill>
                <a:latin typeface="Arial" pitchFamily="34" charset="0"/>
                <a:cs typeface="Arial" pitchFamily="34" charset="0"/>
              </a:rPr>
              <a:t>Change sanitation technologies – increase WTV</a:t>
            </a:r>
          </a:p>
          <a:p>
            <a:pPr lvl="0">
              <a:spcBef>
                <a:spcPts val="384"/>
              </a:spcBef>
              <a:buClr>
                <a:srgbClr val="000000"/>
              </a:buClr>
              <a:buSzPct val="100000"/>
            </a:pPr>
            <a:r>
              <a:rPr lang="en-US" sz="1200" b="1" dirty="0" smtClean="0">
                <a:solidFill>
                  <a:srgbClr val="000000"/>
                </a:solidFill>
              </a:rPr>
              <a:t>A portfolio of sanitation solutions are needed as no silver bullet exists</a:t>
            </a:r>
          </a:p>
          <a:p>
            <a:pPr lvl="1" indent="-230400">
              <a:spcBef>
                <a:spcPts val="384"/>
              </a:spcBef>
              <a:buClr>
                <a:srgbClr val="177B57"/>
              </a:buClr>
              <a:buSzPct val="100000"/>
              <a:buFont typeface="Arial"/>
              <a:buChar char="•"/>
            </a:pPr>
            <a:r>
              <a:rPr lang="en-US" sz="1200" dirty="0" smtClean="0">
                <a:solidFill>
                  <a:srgbClr val="000000"/>
                </a:solidFill>
              </a:rPr>
              <a:t>Waste-to-value solutions are emerging as a class of technologies that have the potential to help address multiple challenges faced by </a:t>
            </a:r>
            <a:r>
              <a:rPr lang="en-US" sz="1200" dirty="0" err="1" smtClean="0">
                <a:solidFill>
                  <a:srgbClr val="000000"/>
                </a:solidFill>
              </a:rPr>
              <a:t>UNHCR</a:t>
            </a:r>
            <a:r>
              <a:rPr lang="en-US" sz="1200" dirty="0" smtClean="0">
                <a:solidFill>
                  <a:srgbClr val="000000"/>
                </a:solidFill>
              </a:rPr>
              <a:t>/Partners</a:t>
            </a:r>
          </a:p>
          <a:p>
            <a:pPr lvl="1" indent="-230400">
              <a:spcBef>
                <a:spcPts val="384"/>
              </a:spcBef>
              <a:buClr>
                <a:srgbClr val="177B57"/>
              </a:buClr>
              <a:buSzPct val="100000"/>
              <a:buFont typeface="Arial"/>
              <a:buChar char="•"/>
            </a:pPr>
            <a:r>
              <a:rPr lang="en-US" sz="1200" dirty="0" smtClean="0">
                <a:solidFill>
                  <a:srgbClr val="000000"/>
                </a:solidFill>
              </a:rPr>
              <a:t>Most waste-to-value solutions have variants to suit household needs</a:t>
            </a:r>
          </a:p>
          <a:p>
            <a:pPr lvl="1" indent="-230400">
              <a:spcBef>
                <a:spcPts val="384"/>
              </a:spcBef>
              <a:buClr>
                <a:srgbClr val="177B57"/>
              </a:buClr>
              <a:buSzPct val="100000"/>
              <a:buFont typeface="Arial"/>
              <a:buChar char="•"/>
            </a:pPr>
            <a:r>
              <a:rPr lang="en-US" sz="1200" dirty="0" smtClean="0">
                <a:solidFill>
                  <a:srgbClr val="000000"/>
                </a:solidFill>
              </a:rPr>
              <a:t>In some cases, the latrine may still be the preferred option given the low cost to construct and likely challenges frontloading emergency investment</a:t>
            </a:r>
          </a:p>
        </p:txBody>
      </p:sp>
      <p:sp>
        <p:nvSpPr>
          <p:cNvPr id="25" name="BoxHeader"/>
          <p:cNvSpPr>
            <a:spLocks noChangeArrowheads="1"/>
          </p:cNvSpPr>
          <p:nvPr/>
        </p:nvSpPr>
        <p:spPr bwMode="gray">
          <a:xfrm>
            <a:off x="3619500" y="3459286"/>
            <a:ext cx="5767388" cy="1758894"/>
          </a:xfrm>
          <a:prstGeom prst="rect">
            <a:avLst/>
          </a:prstGeom>
          <a:noFill/>
          <a:ln w="25400"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79A2B3"/>
                </a:solidFill>
                <a:latin typeface="Arial" pitchFamily="34" charset="0"/>
                <a:cs typeface="Arial" pitchFamily="34" charset="0"/>
              </a:rPr>
              <a:t>Engage refugees and hosts more actively</a:t>
            </a:r>
          </a:p>
          <a:p>
            <a:pPr lvl="0">
              <a:spcBef>
                <a:spcPts val="384"/>
              </a:spcBef>
              <a:buClr>
                <a:srgbClr val="000000"/>
              </a:buClr>
              <a:buSzPct val="100000"/>
            </a:pPr>
            <a:r>
              <a:rPr lang="en-US" sz="1200" b="1" dirty="0" smtClean="0">
                <a:solidFill>
                  <a:srgbClr val="000000"/>
                </a:solidFill>
              </a:rPr>
              <a:t>Limited engagement refugees and host community in sanitation today </a:t>
            </a:r>
          </a:p>
          <a:p>
            <a:pPr marL="228600" lvl="1" indent="-114300">
              <a:spcBef>
                <a:spcPts val="384"/>
              </a:spcBef>
              <a:buClr>
                <a:srgbClr val="177B57"/>
              </a:buClr>
              <a:buSzPct val="100000"/>
              <a:buFont typeface="Arial"/>
              <a:buChar char="•"/>
            </a:pPr>
            <a:r>
              <a:rPr lang="en-US" sz="1200" dirty="0" smtClean="0">
                <a:solidFill>
                  <a:srgbClr val="000000"/>
                </a:solidFill>
              </a:rPr>
              <a:t>Select example camps (e.g., Nakivale) have shown strong engagement models</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Opportunity to increase the amount of ownership in the construction of facilities, operation of businesses to support that construction and resource recovery </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Given limitations on employment for refugees, plus difficulties in monetizing by-products, we expect UNCHR and partners to need to stimulate/fund business</a:t>
            </a:r>
            <a:endParaRPr lang="en-US" sz="1600" dirty="0">
              <a:solidFill>
                <a:srgbClr val="79A2B3"/>
              </a:solidFill>
              <a:latin typeface="Arial" pitchFamily="34" charset="0"/>
              <a:cs typeface="Arial" pitchFamily="34" charset="0"/>
            </a:endParaRPr>
          </a:p>
        </p:txBody>
      </p:sp>
      <p:grpSp>
        <p:nvGrpSpPr>
          <p:cNvPr id="7" name="Group 27"/>
          <p:cNvGrpSpPr/>
          <p:nvPr/>
        </p:nvGrpSpPr>
        <p:grpSpPr>
          <a:xfrm>
            <a:off x="191114" y="5299000"/>
            <a:ext cx="9195774" cy="1184866"/>
            <a:chOff x="191114" y="1296670"/>
            <a:chExt cx="9195774" cy="1184866"/>
          </a:xfrm>
        </p:grpSpPr>
        <p:sp>
          <p:nvSpPr>
            <p:cNvPr id="3" name="BoxHeader"/>
            <p:cNvSpPr>
              <a:spLocks noChangeArrowheads="1"/>
            </p:cNvSpPr>
            <p:nvPr/>
          </p:nvSpPr>
          <p:spPr bwMode="gray">
            <a:xfrm>
              <a:off x="845418" y="1568450"/>
              <a:ext cx="2153264" cy="548640"/>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Short-term focus</a:t>
              </a:r>
              <a:endParaRPr lang="en-US" sz="1600" b="1" dirty="0">
                <a:solidFill>
                  <a:srgbClr val="FFFFFF"/>
                </a:solidFill>
                <a:latin typeface="Arial" pitchFamily="34" charset="0"/>
                <a:cs typeface="Arial" pitchFamily="34" charset="0"/>
              </a:endParaRPr>
            </a:p>
          </p:txBody>
        </p:sp>
        <p:sp>
          <p:nvSpPr>
            <p:cNvPr id="9" name="BoxHeader"/>
            <p:cNvSpPr>
              <a:spLocks noChangeArrowheads="1"/>
            </p:cNvSpPr>
            <p:nvPr/>
          </p:nvSpPr>
          <p:spPr bwMode="gray">
            <a:xfrm rot="16200000">
              <a:off x="-58859" y="1581815"/>
              <a:ext cx="1126342" cy="626396"/>
            </a:xfrm>
            <a:prstGeom prst="rect">
              <a:avLst/>
            </a:prstGeom>
            <a:noFill/>
            <a:ln w="9525" algn="ctr">
              <a:noFill/>
              <a:miter lim="800000"/>
              <a:headEnd/>
              <a:tailEnd/>
            </a:ln>
          </p:spPr>
          <p:txBody>
            <a:bodyPr tIns="9144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Financial</a:t>
              </a:r>
              <a:endParaRPr lang="en-US" sz="1400" b="1" dirty="0">
                <a:solidFill>
                  <a:schemeClr val="hlink"/>
                </a:solidFill>
                <a:latin typeface="Arial" pitchFamily="34" charset="0"/>
                <a:cs typeface="Arial" pitchFamily="34" charset="0"/>
              </a:endParaRPr>
            </a:p>
          </p:txBody>
        </p:sp>
        <p:sp>
          <p:nvSpPr>
            <p:cNvPr id="18" name="FlowTriangle"/>
            <p:cNvSpPr>
              <a:spLocks noChangeArrowheads="1"/>
            </p:cNvSpPr>
            <p:nvPr/>
          </p:nvSpPr>
          <p:spPr bwMode="gray">
            <a:xfrm rot="5400000">
              <a:off x="3051508" y="1748275"/>
              <a:ext cx="626396" cy="266745"/>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1" name="BoxHeader"/>
            <p:cNvSpPr>
              <a:spLocks noChangeArrowheads="1"/>
            </p:cNvSpPr>
            <p:nvPr/>
          </p:nvSpPr>
          <p:spPr bwMode="gray">
            <a:xfrm>
              <a:off x="3619500" y="1369942"/>
              <a:ext cx="5767388" cy="1111594"/>
            </a:xfrm>
            <a:prstGeom prst="rect">
              <a:avLst/>
            </a:prstGeom>
            <a:noFill/>
            <a:ln w="25400"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chemeClr val="hlink"/>
                  </a:solidFill>
                  <a:latin typeface="Arial" pitchFamily="34" charset="0"/>
                  <a:cs typeface="Arial" pitchFamily="34" charset="0"/>
                </a:rPr>
                <a:t>Increase time horizon for investment decisions</a:t>
              </a:r>
            </a:p>
            <a:p>
              <a:pPr lvl="1" indent="-230400">
                <a:spcBef>
                  <a:spcPts val="384"/>
                </a:spcBef>
                <a:buClr>
                  <a:srgbClr val="177B57"/>
                </a:buClr>
                <a:buSzPct val="100000"/>
                <a:buFont typeface="Arial"/>
                <a:buChar char="•"/>
              </a:pPr>
              <a:r>
                <a:rPr lang="en-US" sz="1200" dirty="0" smtClean="0">
                  <a:solidFill>
                    <a:srgbClr val="000000"/>
                  </a:solidFill>
                </a:rPr>
                <a:t>Invest early to install longer-lasting systems vs. items with 2-3 year lifetime</a:t>
              </a:r>
            </a:p>
            <a:p>
              <a:pPr lvl="1" indent="-230400">
                <a:spcBef>
                  <a:spcPts val="384"/>
                </a:spcBef>
                <a:buClr>
                  <a:srgbClr val="177B57"/>
                </a:buClr>
                <a:buSzPct val="100000"/>
                <a:buFont typeface="Arial"/>
                <a:buChar char="•"/>
              </a:pPr>
              <a:r>
                <a:rPr lang="en-US" sz="1200" dirty="0" smtClean="0">
                  <a:solidFill>
                    <a:srgbClr val="000000"/>
                  </a:solidFill>
                </a:rPr>
                <a:t>Select less expensive emergency solutions; use remaining funds to jump-start permanent solution construction when people are move to homes</a:t>
              </a:r>
              <a:endParaRPr lang="en-US" sz="1600" b="1" dirty="0">
                <a:solidFill>
                  <a:schemeClr val="hlink"/>
                </a:solidFill>
                <a:latin typeface="Arial" pitchFamily="34" charset="0"/>
                <a:cs typeface="Arial" pitchFamily="34" charset="0"/>
              </a:endParaRPr>
            </a:p>
          </p:txBody>
        </p:sp>
        <p:sp>
          <p:nvSpPr>
            <p:cNvPr id="32" name="Oval 31"/>
            <p:cNvSpPr/>
            <p:nvPr/>
          </p:nvSpPr>
          <p:spPr>
            <a:xfrm>
              <a:off x="3487420" y="1296670"/>
              <a:ext cx="365760" cy="36576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3</a:t>
              </a:r>
            </a:p>
          </p:txBody>
        </p:sp>
      </p:grpSp>
      <p:sp>
        <p:nvSpPr>
          <p:cNvPr id="37" name="Oval 36"/>
          <p:cNvSpPr/>
          <p:nvPr/>
        </p:nvSpPr>
        <p:spPr>
          <a:xfrm>
            <a:off x="3487420" y="1308210"/>
            <a:ext cx="365760" cy="36576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1</a:t>
            </a:r>
          </a:p>
        </p:txBody>
      </p:sp>
      <p:sp>
        <p:nvSpPr>
          <p:cNvPr id="38" name="Oval 37"/>
          <p:cNvSpPr/>
          <p:nvPr/>
        </p:nvSpPr>
        <p:spPr>
          <a:xfrm>
            <a:off x="3487420" y="3318815"/>
            <a:ext cx="365760" cy="36576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2</a:t>
            </a:r>
          </a:p>
        </p:txBody>
      </p:sp>
      <p:sp>
        <p:nvSpPr>
          <p:cNvPr id="30" name="BoxHeader"/>
          <p:cNvSpPr>
            <a:spLocks noChangeArrowheads="1"/>
          </p:cNvSpPr>
          <p:nvPr/>
        </p:nvSpPr>
        <p:spPr bwMode="gray">
          <a:xfrm>
            <a:off x="847006" y="4734521"/>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Engagement</a:t>
            </a:r>
          </a:p>
        </p:txBody>
      </p:sp>
      <p:sp>
        <p:nvSpPr>
          <p:cNvPr id="31" name="BoxHeader"/>
          <p:cNvSpPr>
            <a:spLocks noChangeArrowheads="1"/>
          </p:cNvSpPr>
          <p:nvPr/>
        </p:nvSpPr>
        <p:spPr bwMode="gray">
          <a:xfrm>
            <a:off x="840655" y="3459285"/>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Behavior change</a:t>
            </a:r>
            <a:endParaRPr lang="en-US" sz="1600" b="1" dirty="0">
              <a:solidFill>
                <a:srgbClr val="FFFFFF"/>
              </a:solidFill>
              <a:latin typeface="Arial" pitchFamily="34" charset="0"/>
              <a:cs typeface="Arial" pitchFamily="34" charset="0"/>
            </a:endParaRPr>
          </a:p>
        </p:txBody>
      </p:sp>
      <p:sp>
        <p:nvSpPr>
          <p:cNvPr id="33" name="BoxHeader"/>
          <p:cNvSpPr>
            <a:spLocks noChangeArrowheads="1"/>
          </p:cNvSpPr>
          <p:nvPr/>
        </p:nvSpPr>
        <p:spPr bwMode="gray">
          <a:xfrm>
            <a:off x="843830" y="4096903"/>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Cultural diversity </a:t>
            </a:r>
            <a:endParaRPr lang="en-US" sz="1600" b="1" dirty="0">
              <a:solidFill>
                <a:srgbClr val="FFFFFF"/>
              </a:solidFill>
              <a:latin typeface="Arial" pitchFamily="34" charset="0"/>
              <a:cs typeface="Arial" pitchFamily="34" charset="0"/>
            </a:endParaRPr>
          </a:p>
        </p:txBody>
      </p:sp>
      <p:sp>
        <p:nvSpPr>
          <p:cNvPr id="35" name="BoxHeader"/>
          <p:cNvSpPr>
            <a:spLocks noChangeArrowheads="1"/>
          </p:cNvSpPr>
          <p:nvPr/>
        </p:nvSpPr>
        <p:spPr bwMode="gray">
          <a:xfrm rot="16200000">
            <a:off x="-90048" y="3990523"/>
            <a:ext cx="1188720" cy="626396"/>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79A2B3"/>
                </a:solidFill>
                <a:latin typeface="Arial" pitchFamily="34" charset="0"/>
                <a:cs typeface="Arial" pitchFamily="34" charset="0"/>
              </a:rPr>
              <a:t>Social Good</a:t>
            </a:r>
            <a:endParaRPr lang="en-US" sz="1400" b="1" dirty="0">
              <a:solidFill>
                <a:srgbClr val="79A2B3"/>
              </a:solidFill>
              <a:latin typeface="Arial" pitchFamily="34" charset="0"/>
              <a:cs typeface="Arial" pitchFamily="34" charset="0"/>
            </a:endParaRPr>
          </a:p>
        </p:txBody>
      </p:sp>
      <p:sp>
        <p:nvSpPr>
          <p:cNvPr id="27" name="Title 1"/>
          <p:cNvSpPr>
            <a:spLocks noGrp="1"/>
          </p:cNvSpPr>
          <p:nvPr>
            <p:ph type="title"/>
          </p:nvPr>
        </p:nvSpPr>
        <p:spPr>
          <a:xfrm>
            <a:off x="457200" y="162000"/>
            <a:ext cx="8690400" cy="831600"/>
          </a:xfrm>
        </p:spPr>
        <p:txBody>
          <a:bodyPr/>
          <a:lstStyle/>
          <a:p>
            <a:r>
              <a:rPr lang="en-US" u="sng" dirty="0" smtClean="0"/>
              <a:t>Lever 1</a:t>
            </a:r>
            <a:r>
              <a:rPr lang="en-US" dirty="0" smtClean="0"/>
              <a:t>: Change sanitation technologies; leverage WTV</a:t>
            </a:r>
            <a:endParaRPr lang="en-US" dirty="0"/>
          </a:p>
        </p:txBody>
      </p:sp>
      <p:sp>
        <p:nvSpPr>
          <p:cNvPr id="28" name="Rectangle 27"/>
          <p:cNvSpPr/>
          <p:nvPr/>
        </p:nvSpPr>
        <p:spPr>
          <a:xfrm>
            <a:off x="198608" y="3300094"/>
            <a:ext cx="9195775" cy="3291840"/>
          </a:xfrm>
          <a:prstGeom prst="rect">
            <a:avLst/>
          </a:prstGeom>
          <a:solidFill>
            <a:schemeClr val="bg1">
              <a:alpha val="6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nvGraphicFramePr>
        <p:xfrm>
          <a:off x="1587" y="1588"/>
          <a:ext cx="1587" cy="1587"/>
        </p:xfrm>
        <a:graphic>
          <a:graphicData uri="http://schemas.openxmlformats.org/presentationml/2006/ole">
            <p:oleObj spid="_x0000_s22530" name="think-cell Slide" r:id="rId3" imgW="270" imgH="270" progId="TCLayout.ActiveDocument.1">
              <p:embed/>
            </p:oleObj>
          </a:graphicData>
        </a:graphic>
      </p:graphicFrame>
      <p:sp>
        <p:nvSpPr>
          <p:cNvPr id="36" name="Rounded Rectangle 35"/>
          <p:cNvSpPr/>
          <p:nvPr/>
        </p:nvSpPr>
        <p:spPr>
          <a:xfrm>
            <a:off x="457200" y="4658173"/>
            <a:ext cx="8312046" cy="1307914"/>
          </a:xfrm>
          <a:prstGeom prst="roundRect">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Waste </a:t>
            </a:r>
          </a:p>
          <a:p>
            <a:pPr algn="ctr"/>
            <a:r>
              <a:rPr lang="en-US" sz="1400" b="1" dirty="0" smtClean="0">
                <a:solidFill>
                  <a:schemeClr val="bg1"/>
                </a:solidFill>
                <a:latin typeface="Arial" pitchFamily="34" charset="0"/>
                <a:cs typeface="Arial" pitchFamily="34" charset="0"/>
              </a:rPr>
              <a:t>to </a:t>
            </a:r>
          </a:p>
          <a:p>
            <a:pPr algn="ctr"/>
            <a:r>
              <a:rPr lang="en-US" sz="1400" b="1" dirty="0" smtClean="0">
                <a:solidFill>
                  <a:schemeClr val="bg1"/>
                </a:solidFill>
                <a:latin typeface="Arial" pitchFamily="34" charset="0"/>
                <a:cs typeface="Arial" pitchFamily="34" charset="0"/>
              </a:rPr>
              <a:t>Value</a:t>
            </a:r>
          </a:p>
        </p:txBody>
      </p:sp>
      <p:sp>
        <p:nvSpPr>
          <p:cNvPr id="26" name="Rounded Rectangle 25"/>
          <p:cNvSpPr/>
          <p:nvPr/>
        </p:nvSpPr>
        <p:spPr>
          <a:xfrm>
            <a:off x="771990" y="2503354"/>
            <a:ext cx="3260430" cy="3866965"/>
          </a:xfrm>
          <a:prstGeom prst="roundRect">
            <a:avLst>
              <a:gd name="adj" fmla="val 3516"/>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28" name="Rounded Rectangle 27"/>
          <p:cNvSpPr/>
          <p:nvPr/>
        </p:nvSpPr>
        <p:spPr>
          <a:xfrm>
            <a:off x="5166676" y="2518594"/>
            <a:ext cx="3260430" cy="3866965"/>
          </a:xfrm>
          <a:prstGeom prst="roundRect">
            <a:avLst>
              <a:gd name="adj" fmla="val 3268"/>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grpSp>
        <p:nvGrpSpPr>
          <p:cNvPr id="3" name="Group 62"/>
          <p:cNvGrpSpPr/>
          <p:nvPr/>
        </p:nvGrpSpPr>
        <p:grpSpPr>
          <a:xfrm>
            <a:off x="28574" y="-48280"/>
            <a:ext cx="3119291" cy="365760"/>
            <a:chOff x="28574" y="-48280"/>
            <a:chExt cx="3119291" cy="365760"/>
          </a:xfrm>
        </p:grpSpPr>
        <p:sp>
          <p:nvSpPr>
            <p:cNvPr id="6"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7" name="Rectangle 6"/>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 name="Oval 7"/>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a:xfrm>
            <a:off x="457200" y="162000"/>
            <a:ext cx="8896662" cy="831600"/>
          </a:xfrm>
        </p:spPr>
        <p:txBody>
          <a:bodyPr/>
          <a:lstStyle/>
          <a:p>
            <a:r>
              <a:rPr lang="en-US" dirty="0" smtClean="0"/>
              <a:t>In the last decade a significant amount of innovation has been occurring in the space of sanitation and waste-to-value</a:t>
            </a:r>
            <a:endParaRPr lang="en-US" dirty="0"/>
          </a:p>
        </p:txBody>
      </p:sp>
      <p:sp>
        <p:nvSpPr>
          <p:cNvPr id="11" name="Rounded Rectangle 10"/>
          <p:cNvSpPr/>
          <p:nvPr/>
        </p:nvSpPr>
        <p:spPr>
          <a:xfrm>
            <a:off x="2915519" y="1536490"/>
            <a:ext cx="3260430" cy="562132"/>
          </a:xfrm>
          <a:prstGeom prst="roundRect">
            <a:avLst/>
          </a:prstGeom>
          <a:solidFill>
            <a:srgbClr val="79A2B3"/>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Sanitation Innovation</a:t>
            </a:r>
          </a:p>
        </p:txBody>
      </p:sp>
      <p:sp>
        <p:nvSpPr>
          <p:cNvPr id="15" name="Rounded Rectangle 14"/>
          <p:cNvSpPr/>
          <p:nvPr/>
        </p:nvSpPr>
        <p:spPr>
          <a:xfrm>
            <a:off x="771990" y="2503355"/>
            <a:ext cx="3260430" cy="562132"/>
          </a:xfrm>
          <a:prstGeom prst="roundRect">
            <a:avLst/>
          </a:prstGeom>
          <a:solidFill>
            <a:srgbClr val="D2E0E6"/>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New treatment solutions</a:t>
            </a:r>
          </a:p>
        </p:txBody>
      </p:sp>
      <p:sp>
        <p:nvSpPr>
          <p:cNvPr id="16" name="Rounded Rectangle 15"/>
          <p:cNvSpPr/>
          <p:nvPr/>
        </p:nvSpPr>
        <p:spPr>
          <a:xfrm>
            <a:off x="5166675" y="2503355"/>
            <a:ext cx="3260430" cy="562132"/>
          </a:xfrm>
          <a:prstGeom prst="roundRect">
            <a:avLst/>
          </a:prstGeom>
          <a:solidFill>
            <a:srgbClr val="D2E0E6"/>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New business / collection models</a:t>
            </a:r>
          </a:p>
        </p:txBody>
      </p:sp>
      <p:cxnSp>
        <p:nvCxnSpPr>
          <p:cNvPr id="18" name="Elbow Connector 17"/>
          <p:cNvCxnSpPr>
            <a:stCxn id="15" idx="0"/>
            <a:endCxn id="11" idx="2"/>
          </p:cNvCxnSpPr>
          <p:nvPr/>
        </p:nvCxnSpPr>
        <p:spPr>
          <a:xfrm rot="5400000" flipH="1" flipV="1">
            <a:off x="3271603" y="1229225"/>
            <a:ext cx="404733" cy="2143529"/>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6" idx="0"/>
            <a:endCxn id="11" idx="2"/>
          </p:cNvCxnSpPr>
          <p:nvPr/>
        </p:nvCxnSpPr>
        <p:spPr>
          <a:xfrm rot="16200000" flipV="1">
            <a:off x="5468946" y="1175411"/>
            <a:ext cx="404733" cy="2251156"/>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1990" y="3392600"/>
            <a:ext cx="1630215"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Miniaturized biogas</a:t>
            </a:r>
          </a:p>
        </p:txBody>
      </p:sp>
      <p:sp>
        <p:nvSpPr>
          <p:cNvPr id="30" name="TextBox 29"/>
          <p:cNvSpPr txBox="1"/>
          <p:nvPr/>
        </p:nvSpPr>
        <p:spPr>
          <a:xfrm>
            <a:off x="2523549" y="4425884"/>
            <a:ext cx="1387416"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Reinvented toilets</a:t>
            </a:r>
          </a:p>
        </p:txBody>
      </p:sp>
      <p:sp>
        <p:nvSpPr>
          <p:cNvPr id="32" name="TextBox 31"/>
          <p:cNvSpPr txBox="1"/>
          <p:nvPr/>
        </p:nvSpPr>
        <p:spPr>
          <a:xfrm>
            <a:off x="5121884" y="4098722"/>
            <a:ext cx="1419313" cy="1258976"/>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Daily / weekly collection</a:t>
            </a:r>
          </a:p>
          <a:p>
            <a:pPr algn="ctr"/>
            <a:endParaRPr lang="en-US"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Pay per use</a:t>
            </a:r>
          </a:p>
          <a:p>
            <a:pPr algn="ctr"/>
            <a:r>
              <a:rPr lang="en-US" sz="1400" b="1" dirty="0" smtClean="0">
                <a:latin typeface="Arial" pitchFamily="34" charset="0"/>
                <a:cs typeface="Arial" pitchFamily="34" charset="0"/>
              </a:rPr>
              <a:t>toilets</a:t>
            </a:r>
          </a:p>
        </p:txBody>
      </p:sp>
      <p:sp>
        <p:nvSpPr>
          <p:cNvPr id="33" name="TextBox 32"/>
          <p:cNvSpPr txBox="1"/>
          <p:nvPr/>
        </p:nvSpPr>
        <p:spPr>
          <a:xfrm>
            <a:off x="6901569" y="5204565"/>
            <a:ext cx="1366759"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Sale of byproducts</a:t>
            </a:r>
          </a:p>
        </p:txBody>
      </p:sp>
      <p:pic>
        <p:nvPicPr>
          <p:cNvPr id="22532" name="Picture 4"/>
          <p:cNvPicPr>
            <a:picLocks noChangeAspect="1" noChangeArrowheads="1"/>
          </p:cNvPicPr>
          <p:nvPr/>
        </p:nvPicPr>
        <p:blipFill>
          <a:blip r:embed="rId4" cstate="print"/>
          <a:srcRect t="2000" r="4322"/>
          <a:stretch>
            <a:fillRect/>
          </a:stretch>
        </p:blipFill>
        <p:spPr bwMode="auto">
          <a:xfrm>
            <a:off x="6358829" y="4400363"/>
            <a:ext cx="2024982" cy="446642"/>
          </a:xfrm>
          <a:prstGeom prst="rect">
            <a:avLst/>
          </a:prstGeom>
          <a:noFill/>
          <a:ln w="9525">
            <a:noFill/>
            <a:miter lim="800000"/>
            <a:headEnd/>
            <a:tailEnd/>
          </a:ln>
        </p:spPr>
      </p:pic>
      <p:pic>
        <p:nvPicPr>
          <p:cNvPr id="27" name="Picture 9"/>
          <p:cNvPicPr>
            <a:picLocks noChangeArrowheads="1"/>
          </p:cNvPicPr>
          <p:nvPr/>
        </p:nvPicPr>
        <p:blipFill>
          <a:blip r:embed="rId5" cstate="print"/>
          <a:srcRect/>
          <a:stretch>
            <a:fillRect/>
          </a:stretch>
        </p:blipFill>
        <p:spPr bwMode="auto">
          <a:xfrm>
            <a:off x="1014789" y="4384488"/>
            <a:ext cx="630988" cy="928078"/>
          </a:xfrm>
          <a:prstGeom prst="rect">
            <a:avLst/>
          </a:prstGeom>
          <a:noFill/>
          <a:ln w="9525">
            <a:noFill/>
            <a:miter lim="800000"/>
            <a:headEnd/>
            <a:tailEnd/>
          </a:ln>
        </p:spPr>
      </p:pic>
      <p:pic>
        <p:nvPicPr>
          <p:cNvPr id="22533" name="Picture 5"/>
          <p:cNvPicPr>
            <a:picLocks noChangeAspect="1" noChangeArrowheads="1"/>
          </p:cNvPicPr>
          <p:nvPr/>
        </p:nvPicPr>
        <p:blipFill>
          <a:blip r:embed="rId6" cstate="print"/>
          <a:srcRect/>
          <a:stretch>
            <a:fillRect/>
          </a:stretch>
        </p:blipFill>
        <p:spPr bwMode="auto">
          <a:xfrm>
            <a:off x="5469464" y="3170441"/>
            <a:ext cx="928166" cy="721360"/>
          </a:xfrm>
          <a:prstGeom prst="rect">
            <a:avLst/>
          </a:prstGeom>
          <a:noFill/>
          <a:ln w="9525">
            <a:noFill/>
            <a:miter lim="800000"/>
            <a:headEnd/>
            <a:tailEnd/>
          </a:ln>
        </p:spPr>
      </p:pic>
      <p:sp>
        <p:nvSpPr>
          <p:cNvPr id="38" name="TextBox 37"/>
          <p:cNvSpPr txBox="1"/>
          <p:nvPr/>
        </p:nvSpPr>
        <p:spPr>
          <a:xfrm>
            <a:off x="6400651" y="3279156"/>
            <a:ext cx="1867677" cy="612645"/>
          </a:xfrm>
          <a:prstGeom prst="rect">
            <a:avLst/>
          </a:prstGeom>
          <a:noFill/>
        </p:spPr>
        <p:txBody>
          <a:bodyPr wrap="square" tIns="90000" bIns="90000" rtlCol="0">
            <a:spAutoFit/>
          </a:bodyPr>
          <a:lstStyle/>
          <a:p>
            <a:pPr algn="ctr"/>
            <a:r>
              <a:rPr lang="en-US" sz="1400" b="1" dirty="0" err="1" smtClean="0">
                <a:latin typeface="Arial" pitchFamily="34" charset="0"/>
                <a:cs typeface="Arial" pitchFamily="34" charset="0"/>
              </a:rPr>
              <a:t>SMS</a:t>
            </a:r>
            <a:r>
              <a:rPr lang="en-US" sz="1400" b="1" dirty="0" smtClean="0">
                <a:latin typeface="Arial" pitchFamily="34" charset="0"/>
                <a:cs typeface="Arial" pitchFamily="34" charset="0"/>
              </a:rPr>
              <a:t> dispatching for collection</a:t>
            </a:r>
          </a:p>
        </p:txBody>
      </p:sp>
      <p:pic>
        <p:nvPicPr>
          <p:cNvPr id="22534" name="Picture 6"/>
          <p:cNvPicPr>
            <a:picLocks noChangeAspect="1" noChangeArrowheads="1"/>
          </p:cNvPicPr>
          <p:nvPr/>
        </p:nvPicPr>
        <p:blipFill>
          <a:blip r:embed="rId7" cstate="print"/>
          <a:srcRect/>
          <a:stretch>
            <a:fillRect/>
          </a:stretch>
        </p:blipFill>
        <p:spPr bwMode="auto">
          <a:xfrm>
            <a:off x="5692313" y="5312566"/>
            <a:ext cx="925083" cy="970579"/>
          </a:xfrm>
          <a:prstGeom prst="rect">
            <a:avLst/>
          </a:prstGeom>
          <a:noFill/>
          <a:ln w="9525">
            <a:noFill/>
            <a:miter lim="800000"/>
            <a:headEnd/>
            <a:tailEnd/>
          </a:ln>
        </p:spPr>
      </p:pic>
      <p:pic>
        <p:nvPicPr>
          <p:cNvPr id="39" name="Picture 14"/>
          <p:cNvPicPr>
            <a:picLocks noChangeArrowheads="1"/>
          </p:cNvPicPr>
          <p:nvPr/>
        </p:nvPicPr>
        <p:blipFill>
          <a:blip r:embed="rId8" cstate="print"/>
          <a:srcRect/>
          <a:stretch>
            <a:fillRect/>
          </a:stretch>
        </p:blipFill>
        <p:spPr bwMode="auto">
          <a:xfrm>
            <a:off x="6584108" y="5758833"/>
            <a:ext cx="929212" cy="626725"/>
          </a:xfrm>
          <a:prstGeom prst="rect">
            <a:avLst/>
          </a:prstGeom>
          <a:noFill/>
          <a:ln w="9525">
            <a:noFill/>
            <a:miter lim="800000"/>
            <a:headEnd/>
            <a:tailEnd/>
          </a:ln>
        </p:spPr>
      </p:pic>
      <p:pic>
        <p:nvPicPr>
          <p:cNvPr id="40" name="Picture 5"/>
          <p:cNvPicPr>
            <a:picLocks noChangeArrowheads="1"/>
          </p:cNvPicPr>
          <p:nvPr/>
        </p:nvPicPr>
        <p:blipFill>
          <a:blip r:embed="rId9" cstate="print"/>
          <a:srcRect/>
          <a:stretch>
            <a:fillRect/>
          </a:stretch>
        </p:blipFill>
        <p:spPr bwMode="auto">
          <a:xfrm>
            <a:off x="1922648" y="4372897"/>
            <a:ext cx="600901" cy="570551"/>
          </a:xfrm>
          <a:prstGeom prst="rect">
            <a:avLst/>
          </a:prstGeom>
          <a:noFill/>
          <a:ln w="9525">
            <a:noFill/>
            <a:miter lim="800000"/>
            <a:headEnd/>
            <a:tailEnd/>
          </a:ln>
        </p:spPr>
      </p:pic>
      <p:pic>
        <p:nvPicPr>
          <p:cNvPr id="22535" name="Picture 7"/>
          <p:cNvPicPr>
            <a:picLocks noChangeAspect="1" noChangeArrowheads="1"/>
          </p:cNvPicPr>
          <p:nvPr/>
        </p:nvPicPr>
        <p:blipFill>
          <a:blip r:embed="rId10" cstate="print"/>
          <a:srcRect/>
          <a:stretch>
            <a:fillRect/>
          </a:stretch>
        </p:blipFill>
        <p:spPr bwMode="auto">
          <a:xfrm>
            <a:off x="2505953" y="5324088"/>
            <a:ext cx="1283824" cy="869490"/>
          </a:xfrm>
          <a:prstGeom prst="rect">
            <a:avLst/>
          </a:prstGeom>
          <a:noFill/>
          <a:ln w="9525">
            <a:noFill/>
            <a:miter lim="800000"/>
            <a:headEnd/>
            <a:tailEnd/>
          </a:ln>
        </p:spPr>
      </p:pic>
      <p:sp>
        <p:nvSpPr>
          <p:cNvPr id="42" name="TextBox 41"/>
          <p:cNvSpPr txBox="1"/>
          <p:nvPr/>
        </p:nvSpPr>
        <p:spPr>
          <a:xfrm>
            <a:off x="727131" y="5420009"/>
            <a:ext cx="190073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New processor technologies</a:t>
            </a:r>
          </a:p>
        </p:txBody>
      </p:sp>
      <p:pic>
        <p:nvPicPr>
          <p:cNvPr id="22536" name="Picture 8"/>
          <p:cNvPicPr>
            <a:picLocks noChangeAspect="1" noChangeArrowheads="1"/>
          </p:cNvPicPr>
          <p:nvPr/>
        </p:nvPicPr>
        <p:blipFill>
          <a:blip r:embed="rId11" cstate="print"/>
          <a:srcRect/>
          <a:stretch>
            <a:fillRect/>
          </a:stretch>
        </p:blipFill>
        <p:spPr bwMode="auto">
          <a:xfrm>
            <a:off x="2402205" y="3218196"/>
            <a:ext cx="1341684" cy="916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Recap:</a:t>
            </a:r>
            <a:r>
              <a:rPr lang="en-US" dirty="0" smtClean="0"/>
              <a:t> Project Objectives</a:t>
            </a:r>
            <a:endParaRPr lang="en-US" dirty="0"/>
          </a:p>
        </p:txBody>
      </p:sp>
      <p:sp>
        <p:nvSpPr>
          <p:cNvPr id="3" name="Text Placeholder 2"/>
          <p:cNvSpPr>
            <a:spLocks noGrp="1"/>
          </p:cNvSpPr>
          <p:nvPr>
            <p:ph type="body" sz="quarter" idx="10"/>
          </p:nvPr>
        </p:nvSpPr>
        <p:spPr>
          <a:xfrm>
            <a:off x="427220" y="1508760"/>
            <a:ext cx="8686800" cy="4617720"/>
          </a:xfrm>
        </p:spPr>
        <p:txBody>
          <a:bodyPr/>
          <a:lstStyle/>
          <a:p>
            <a:endParaRPr lang="en-US" dirty="0" smtClean="0"/>
          </a:p>
          <a:p>
            <a:pPr lvl="1">
              <a:buClr>
                <a:srgbClr val="177B57"/>
              </a:buClr>
              <a:buSzPct val="100000"/>
              <a:buFont typeface="Arial"/>
              <a:buChar char="•"/>
            </a:pPr>
            <a:r>
              <a:rPr lang="en-US" b="1" dirty="0" smtClean="0">
                <a:solidFill>
                  <a:srgbClr val="000000"/>
                </a:solidFill>
                <a:latin typeface="Arial"/>
              </a:rPr>
              <a:t>Understand the starting point – existing and potential "waste-to-value" solutions and business models for relevant camp contexts and their host communities</a:t>
            </a:r>
          </a:p>
          <a:p>
            <a:pPr lvl="1">
              <a:buClr>
                <a:srgbClr val="177B57"/>
              </a:buClr>
              <a:buSzPct val="100000"/>
              <a:buNone/>
            </a:pPr>
            <a:r>
              <a:rPr lang="en-US" b="1" dirty="0" smtClean="0">
                <a:solidFill>
                  <a:srgbClr val="000000"/>
                </a:solidFill>
                <a:latin typeface="Arial"/>
              </a:rPr>
              <a:t>	</a:t>
            </a:r>
            <a:r>
              <a:rPr lang="en-US" dirty="0" smtClean="0">
                <a:latin typeface="Arial"/>
              </a:rPr>
              <a:t>	 –</a:t>
            </a:r>
            <a:r>
              <a:rPr lang="en-US" i="1" dirty="0" smtClean="0">
                <a:latin typeface="Arial"/>
              </a:rPr>
              <a:t> Focus on East Africa</a:t>
            </a:r>
          </a:p>
          <a:p>
            <a:pPr lvl="1">
              <a:buClr>
                <a:srgbClr val="177B57"/>
              </a:buClr>
              <a:buSzPct val="100000"/>
              <a:buFont typeface="Arial"/>
              <a:buChar char="•"/>
            </a:pPr>
            <a:endParaRPr lang="en-US" b="1" dirty="0" smtClean="0">
              <a:solidFill>
                <a:srgbClr val="000000"/>
              </a:solidFill>
              <a:latin typeface="Arial"/>
            </a:endParaRPr>
          </a:p>
          <a:p>
            <a:pPr lvl="1">
              <a:buClr>
                <a:srgbClr val="177B57"/>
              </a:buClr>
              <a:buSzPct val="100000"/>
              <a:buFont typeface="Arial"/>
              <a:buChar char="•"/>
            </a:pPr>
            <a:r>
              <a:rPr lang="en-US" b="1" dirty="0" smtClean="0">
                <a:solidFill>
                  <a:srgbClr val="000000"/>
                </a:solidFill>
                <a:latin typeface="Arial"/>
              </a:rPr>
              <a:t>Assess the feasibility and impact of deploying alternative technologies, upgrading or revising existing technologies available now and the business models that could support them or off-set the cost of their operation  in camp contexts</a:t>
            </a:r>
          </a:p>
          <a:p>
            <a:pPr lvl="1">
              <a:buClr>
                <a:srgbClr val="177B57"/>
              </a:buClr>
              <a:buSzPct val="100000"/>
              <a:buFont typeface="Arial"/>
              <a:buChar char="•"/>
            </a:pPr>
            <a:endParaRPr lang="en-US" b="1" dirty="0" smtClean="0">
              <a:solidFill>
                <a:srgbClr val="000000"/>
              </a:solidFill>
              <a:latin typeface="Arial"/>
            </a:endParaRPr>
          </a:p>
          <a:p>
            <a:pPr lvl="1">
              <a:buClr>
                <a:srgbClr val="177B57"/>
              </a:buClr>
              <a:buSzPct val="100000"/>
              <a:buFont typeface="Arial"/>
              <a:buChar char="•"/>
            </a:pPr>
            <a:r>
              <a:rPr lang="en-US" b="1" dirty="0" smtClean="0">
                <a:solidFill>
                  <a:srgbClr val="000000"/>
                </a:solidFill>
                <a:latin typeface="Arial"/>
              </a:rPr>
              <a:t>Recommend specific companies and technologies (including local partners) that may be more suitable and sustainable for refugee camps</a:t>
            </a:r>
          </a:p>
          <a:p>
            <a:pPr lvl="1">
              <a:buClr>
                <a:srgbClr val="177B57"/>
              </a:buClr>
              <a:buSzPct val="100000"/>
              <a:buFont typeface="Arial"/>
              <a:buChar char="•"/>
            </a:pPr>
            <a:endParaRPr lang="en-US" b="1" dirty="0" smtClean="0">
              <a:solidFill>
                <a:srgbClr val="000000"/>
              </a:solidFill>
              <a:latin typeface="Arial"/>
            </a:endParaRPr>
          </a:p>
          <a:p>
            <a:pPr lvl="1">
              <a:buClr>
                <a:srgbClr val="177B57"/>
              </a:buClr>
              <a:buSzPct val="100000"/>
              <a:buFont typeface="Arial"/>
              <a:buChar char="•"/>
            </a:pPr>
            <a:r>
              <a:rPr lang="en-US" b="1" dirty="0" smtClean="0">
                <a:solidFill>
                  <a:srgbClr val="000000"/>
                </a:solidFill>
                <a:latin typeface="Arial"/>
              </a:rPr>
              <a:t>Share findings from the analysis to inform decisions made by UNHCR and identify key stakeholders that will be critical to success in local contexts (e.g., local governments, key influencers, etc.)</a:t>
            </a:r>
            <a:endParaRPr lang="en-US" b="1" dirty="0">
              <a:solidFill>
                <a:srgbClr val="000000"/>
              </a:solidFill>
              <a:latin typeface="Arial"/>
            </a:endParaRPr>
          </a:p>
        </p:txBody>
      </p:sp>
      <p:sp>
        <p:nvSpPr>
          <p:cNvPr id="4" name="stamp"/>
          <p:cNvSpPr>
            <a:spLocks noChangeArrowheads="1"/>
          </p:cNvSpPr>
          <p:nvPr/>
        </p:nvSpPr>
        <p:spPr bwMode="gray">
          <a:xfrm>
            <a:off x="7912758" y="73026"/>
            <a:ext cx="1237518" cy="184666"/>
          </a:xfrm>
          <a:prstGeom prst="rect">
            <a:avLst/>
          </a:prstGeom>
          <a:noFill/>
          <a:ln w="12700" algn="ctr">
            <a:noFill/>
            <a:miter lim="800000"/>
            <a:headEnd/>
            <a:tailEnd/>
          </a:ln>
        </p:spPr>
        <p:txBody>
          <a:bodyPr wrap="none" lIns="0" tIns="0" rIns="0" bIns="0">
            <a:spAutoFit/>
          </a:bodyPr>
          <a:lstStyle/>
          <a:p>
            <a:pPr algn="r" eaLnBrk="0" fontAlgn="base" hangingPunct="0">
              <a:spcBef>
                <a:spcPct val="0"/>
              </a:spcBef>
              <a:spcAft>
                <a:spcPct val="0"/>
              </a:spcAft>
            </a:pPr>
            <a:r>
              <a:rPr lang="en-US" sz="1200" dirty="0" smtClean="0">
                <a:solidFill>
                  <a:srgbClr val="4D4D4D"/>
                </a:solidFill>
                <a:latin typeface="Arial" pitchFamily="34" charset="0"/>
                <a:cs typeface="Arial" pitchFamily="34" charset="0"/>
              </a:rPr>
              <a:t>Project Objectives</a:t>
            </a:r>
            <a:endParaRPr lang="en-US" sz="1200" dirty="0">
              <a:solidFill>
                <a:srgbClr val="4D4D4D"/>
              </a:solidFill>
              <a:latin typeface="Arial" pitchFamily="34" charset="0"/>
              <a:cs typeface="Arial" pitchFamily="34" charset="0"/>
            </a:endParaRPr>
          </a:p>
        </p:txBody>
      </p:sp>
      <p:sp>
        <p:nvSpPr>
          <p:cNvPr id="5" name="takeaway_box"/>
          <p:cNvSpPr>
            <a:spLocks noChangeArrowheads="1"/>
          </p:cNvSpPr>
          <p:nvPr/>
        </p:nvSpPr>
        <p:spPr bwMode="gray">
          <a:xfrm>
            <a:off x="1829897" y="5785756"/>
            <a:ext cx="5942996"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Our field visits and focus was directed toward East Africa</a:t>
            </a:r>
            <a:endParaRPr lang="en-US" sz="16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Object 124" hidden="1"/>
          <p:cNvGraphicFramePr>
            <a:graphicFrameLocks noChangeAspect="1"/>
          </p:cNvGraphicFramePr>
          <p:nvPr/>
        </p:nvGraphicFramePr>
        <p:xfrm>
          <a:off x="1587" y="1588"/>
          <a:ext cx="1587" cy="1587"/>
        </p:xfrm>
        <a:graphic>
          <a:graphicData uri="http://schemas.openxmlformats.org/presentationml/2006/ole">
            <p:oleObj spid="_x0000_s206850" name="think-cell Slide" r:id="rId3" imgW="270" imgH="270" progId="TCLayout.ActiveDocument.1">
              <p:embed/>
            </p:oleObj>
          </a:graphicData>
        </a:graphic>
      </p:graphicFrame>
      <p:grpSp>
        <p:nvGrpSpPr>
          <p:cNvPr id="3" name="Group 62"/>
          <p:cNvGrpSpPr/>
          <p:nvPr/>
        </p:nvGrpSpPr>
        <p:grpSpPr>
          <a:xfrm>
            <a:off x="28574" y="-48280"/>
            <a:ext cx="3119291" cy="365760"/>
            <a:chOff x="28574" y="-48280"/>
            <a:chExt cx="3119291" cy="365760"/>
          </a:xfrm>
        </p:grpSpPr>
        <p:sp>
          <p:nvSpPr>
            <p:cNvPr id="64"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65" name="Rectangle 64"/>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6" name="Oval 65"/>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a:xfrm>
            <a:off x="457200" y="162000"/>
            <a:ext cx="8690400" cy="831600"/>
          </a:xfrm>
        </p:spPr>
        <p:txBody>
          <a:bodyPr/>
          <a:lstStyle/>
          <a:p>
            <a:r>
              <a:rPr lang="en-US" dirty="0" smtClean="0"/>
              <a:t>Waste-to-value sanitation solutions can process human waste to yield four major types of byproducts...</a:t>
            </a:r>
            <a:endParaRPr lang="en-US" dirty="0"/>
          </a:p>
        </p:txBody>
      </p:sp>
      <p:grpSp>
        <p:nvGrpSpPr>
          <p:cNvPr id="4" name="Group 79"/>
          <p:cNvGrpSpPr/>
          <p:nvPr/>
        </p:nvGrpSpPr>
        <p:grpSpPr>
          <a:xfrm>
            <a:off x="793924" y="2221901"/>
            <a:ext cx="1739305" cy="748129"/>
            <a:chOff x="1432248" y="4122115"/>
            <a:chExt cx="1739305" cy="748129"/>
          </a:xfrm>
        </p:grpSpPr>
        <p:pic>
          <p:nvPicPr>
            <p:cNvPr id="9220" name="Picture 4" descr="http://www.bhs-sonthofen.de/typo3temp/fl_realurl_image/in-biogasanlagen-methangas-als-energietraeger-gewinnen-60.png"/>
            <p:cNvPicPr>
              <a:picLocks noChangeAspect="1" noChangeArrowheads="1"/>
            </p:cNvPicPr>
            <p:nvPr/>
          </p:nvPicPr>
          <p:blipFill>
            <a:blip r:embed="rId4" cstate="email"/>
            <a:srcRect/>
            <a:stretch>
              <a:fillRect/>
            </a:stretch>
          </p:blipFill>
          <p:spPr bwMode="auto">
            <a:xfrm>
              <a:off x="1432248" y="4122115"/>
              <a:ext cx="1739305" cy="748129"/>
            </a:xfrm>
            <a:prstGeom prst="roundRect">
              <a:avLst/>
            </a:prstGeom>
            <a:noFill/>
            <a:ln w="25400">
              <a:solidFill>
                <a:schemeClr val="bg2"/>
              </a:solidFill>
            </a:ln>
          </p:spPr>
        </p:pic>
        <p:sp>
          <p:nvSpPr>
            <p:cNvPr id="33" name="Rectangle 32"/>
            <p:cNvSpPr/>
            <p:nvPr/>
          </p:nvSpPr>
          <p:spPr>
            <a:xfrm>
              <a:off x="1552301" y="4161426"/>
              <a:ext cx="1499198" cy="6742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r>
                <a:rPr lang="en-US" sz="1600" b="1" baseline="30000" dirty="0" smtClean="0">
                  <a:solidFill>
                    <a:schemeClr val="bg1"/>
                  </a:solidFill>
                  <a:effectLst>
                    <a:outerShdw blurRad="50800" dist="38100" dir="2700000" algn="tl" rotWithShape="0">
                      <a:prstClr val="black">
                        <a:alpha val="40000"/>
                      </a:prstClr>
                    </a:outerShdw>
                  </a:effectLst>
                  <a:cs typeface="Arial" pitchFamily="34" charset="0"/>
                </a:rPr>
                <a:t>1</a:t>
              </a:r>
              <a:endParaRPr lang="en-US" sz="1600" b="1" dirty="0" smtClean="0">
                <a:solidFill>
                  <a:schemeClr val="bg1"/>
                </a:solidFill>
                <a:effectLst>
                  <a:outerShdw blurRad="50800" dist="38100" dir="2700000" algn="tl" rotWithShape="0">
                    <a:prstClr val="black">
                      <a:alpha val="40000"/>
                    </a:prstClr>
                  </a:outerShdw>
                </a:effectLst>
                <a:cs typeface="Arial" pitchFamily="34" charset="0"/>
              </a:endParaRPr>
            </a:p>
          </p:txBody>
        </p:sp>
      </p:grpSp>
      <p:sp>
        <p:nvSpPr>
          <p:cNvPr id="25" name="Rectangle 24"/>
          <p:cNvSpPr/>
          <p:nvPr/>
        </p:nvSpPr>
        <p:spPr>
          <a:xfrm>
            <a:off x="3823472" y="5501793"/>
            <a:ext cx="2068398"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lnSpc>
                <a:spcPct val="90000"/>
              </a:lnSpc>
              <a:buClr>
                <a:srgbClr val="000000"/>
              </a:buClr>
              <a:buSzPct val="100000"/>
            </a:pPr>
            <a:r>
              <a:rPr lang="en-US" sz="1600" b="1" dirty="0" smtClean="0">
                <a:solidFill>
                  <a:srgbClr val="DC6E00"/>
                </a:solidFill>
                <a:cs typeface="Arial" pitchFamily="34" charset="0"/>
              </a:rPr>
              <a:t>Fertilizer </a:t>
            </a:r>
          </a:p>
          <a:p>
            <a:pPr algn="ctr">
              <a:lnSpc>
                <a:spcPct val="90000"/>
              </a:lnSpc>
              <a:buClr>
                <a:srgbClr val="000000"/>
              </a:buClr>
              <a:buSzPct val="100000"/>
            </a:pPr>
            <a:r>
              <a:rPr lang="en-US" sz="1400" i="1" dirty="0" smtClean="0">
                <a:solidFill>
                  <a:schemeClr val="tx1"/>
                </a:solidFill>
                <a:cs typeface="Arial" pitchFamily="34" charset="0"/>
              </a:rPr>
              <a:t>(slurry, biochar, compost for agriculture)</a:t>
            </a:r>
          </a:p>
        </p:txBody>
      </p:sp>
      <p:cxnSp>
        <p:nvCxnSpPr>
          <p:cNvPr id="119" name="Straight Arrow Connector 118"/>
          <p:cNvCxnSpPr/>
          <p:nvPr/>
        </p:nvCxnSpPr>
        <p:spPr>
          <a:xfrm flipV="1">
            <a:off x="2559107" y="6073655"/>
            <a:ext cx="457200" cy="1588"/>
          </a:xfrm>
          <a:prstGeom prst="straightConnector1">
            <a:avLst/>
          </a:prstGeom>
          <a:ln w="38100" cap="rnd">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104"/>
          <p:cNvGrpSpPr/>
          <p:nvPr/>
        </p:nvGrpSpPr>
        <p:grpSpPr>
          <a:xfrm>
            <a:off x="793924" y="5520942"/>
            <a:ext cx="1739305" cy="744723"/>
            <a:chOff x="1432248" y="5520942"/>
            <a:chExt cx="1739305" cy="744723"/>
          </a:xfrm>
        </p:grpSpPr>
        <p:pic>
          <p:nvPicPr>
            <p:cNvPr id="9224" name="Picture 8" descr="http://knowledgeweighsnothing.com/wp-content/uploads/2012/11/compost.jpg"/>
            <p:cNvPicPr>
              <a:picLocks noChangeAspect="1" noChangeArrowheads="1"/>
            </p:cNvPicPr>
            <p:nvPr/>
          </p:nvPicPr>
          <p:blipFill>
            <a:blip r:embed="rId5" cstate="email"/>
            <a:srcRect/>
            <a:stretch>
              <a:fillRect/>
            </a:stretch>
          </p:blipFill>
          <p:spPr bwMode="auto">
            <a:xfrm>
              <a:off x="1432248" y="5520942"/>
              <a:ext cx="1739305" cy="744723"/>
            </a:xfrm>
            <a:prstGeom prst="roundRect">
              <a:avLst/>
            </a:prstGeom>
            <a:noFill/>
            <a:ln w="25400">
              <a:solidFill>
                <a:schemeClr val="bg2"/>
              </a:solidFill>
            </a:ln>
          </p:spPr>
        </p:pic>
        <p:sp>
          <p:nvSpPr>
            <p:cNvPr id="35" name="Rectangle 34"/>
            <p:cNvSpPr/>
            <p:nvPr/>
          </p:nvSpPr>
          <p:spPr>
            <a:xfrm>
              <a:off x="1552301" y="5679314"/>
              <a:ext cx="1499198"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grpSp>
      <p:grpSp>
        <p:nvGrpSpPr>
          <p:cNvPr id="6" name="Group 268"/>
          <p:cNvGrpSpPr>
            <a:grpSpLocks noChangeAspect="1"/>
          </p:cNvGrpSpPr>
          <p:nvPr/>
        </p:nvGrpSpPr>
        <p:grpSpPr>
          <a:xfrm>
            <a:off x="3347081" y="5611799"/>
            <a:ext cx="549942" cy="563008"/>
            <a:chOff x="10901362" y="3128967"/>
            <a:chExt cx="3140077" cy="3214684"/>
          </a:xfrm>
        </p:grpSpPr>
        <p:sp>
          <p:nvSpPr>
            <p:cNvPr id="9280" name="Freeform 64"/>
            <p:cNvSpPr>
              <a:spLocks/>
            </p:cNvSpPr>
            <p:nvPr/>
          </p:nvSpPr>
          <p:spPr bwMode="auto">
            <a:xfrm>
              <a:off x="10901362" y="3497270"/>
              <a:ext cx="536572" cy="757242"/>
            </a:xfrm>
            <a:custGeom>
              <a:avLst/>
              <a:gdLst/>
              <a:ahLst/>
              <a:cxnLst>
                <a:cxn ang="0">
                  <a:pos x="2" y="0"/>
                </a:cxn>
                <a:cxn ang="0">
                  <a:pos x="14" y="47"/>
                </a:cxn>
                <a:cxn ang="0">
                  <a:pos x="33" y="89"/>
                </a:cxn>
                <a:cxn ang="0">
                  <a:pos x="61" y="127"/>
                </a:cxn>
                <a:cxn ang="0">
                  <a:pos x="91" y="160"/>
                </a:cxn>
                <a:cxn ang="0">
                  <a:pos x="131" y="186"/>
                </a:cxn>
                <a:cxn ang="0">
                  <a:pos x="171" y="209"/>
                </a:cxn>
                <a:cxn ang="0">
                  <a:pos x="216" y="233"/>
                </a:cxn>
                <a:cxn ang="0">
                  <a:pos x="260" y="259"/>
                </a:cxn>
                <a:cxn ang="0">
                  <a:pos x="298" y="292"/>
                </a:cxn>
                <a:cxn ang="0">
                  <a:pos x="319" y="320"/>
                </a:cxn>
                <a:cxn ang="0">
                  <a:pos x="333" y="350"/>
                </a:cxn>
                <a:cxn ang="0">
                  <a:pos x="338" y="385"/>
                </a:cxn>
                <a:cxn ang="0">
                  <a:pos x="331" y="416"/>
                </a:cxn>
                <a:cxn ang="0">
                  <a:pos x="317" y="442"/>
                </a:cxn>
                <a:cxn ang="0">
                  <a:pos x="298" y="461"/>
                </a:cxn>
                <a:cxn ang="0">
                  <a:pos x="270" y="472"/>
                </a:cxn>
                <a:cxn ang="0">
                  <a:pos x="242" y="477"/>
                </a:cxn>
                <a:cxn ang="0">
                  <a:pos x="209" y="472"/>
                </a:cxn>
                <a:cxn ang="0">
                  <a:pos x="173" y="458"/>
                </a:cxn>
                <a:cxn ang="0">
                  <a:pos x="145" y="440"/>
                </a:cxn>
                <a:cxn ang="0">
                  <a:pos x="122" y="416"/>
                </a:cxn>
                <a:cxn ang="0">
                  <a:pos x="101" y="388"/>
                </a:cxn>
                <a:cxn ang="0">
                  <a:pos x="82" y="357"/>
                </a:cxn>
                <a:cxn ang="0">
                  <a:pos x="47" y="280"/>
                </a:cxn>
                <a:cxn ang="0">
                  <a:pos x="23" y="200"/>
                </a:cxn>
                <a:cxn ang="0">
                  <a:pos x="7" y="115"/>
                </a:cxn>
                <a:cxn ang="0">
                  <a:pos x="0" y="31"/>
                </a:cxn>
                <a:cxn ang="0">
                  <a:pos x="2" y="14"/>
                </a:cxn>
                <a:cxn ang="0">
                  <a:pos x="2" y="0"/>
                </a:cxn>
              </a:cxnLst>
              <a:rect l="0" t="0" r="r" b="b"/>
              <a:pathLst>
                <a:path w="338" h="477">
                  <a:moveTo>
                    <a:pt x="2" y="0"/>
                  </a:moveTo>
                  <a:lnTo>
                    <a:pt x="14" y="47"/>
                  </a:lnTo>
                  <a:lnTo>
                    <a:pt x="33" y="89"/>
                  </a:lnTo>
                  <a:lnTo>
                    <a:pt x="61" y="127"/>
                  </a:lnTo>
                  <a:lnTo>
                    <a:pt x="91" y="160"/>
                  </a:lnTo>
                  <a:lnTo>
                    <a:pt x="131" y="186"/>
                  </a:lnTo>
                  <a:lnTo>
                    <a:pt x="171" y="209"/>
                  </a:lnTo>
                  <a:lnTo>
                    <a:pt x="216" y="233"/>
                  </a:lnTo>
                  <a:lnTo>
                    <a:pt x="260" y="259"/>
                  </a:lnTo>
                  <a:lnTo>
                    <a:pt x="298" y="292"/>
                  </a:lnTo>
                  <a:lnTo>
                    <a:pt x="319" y="320"/>
                  </a:lnTo>
                  <a:lnTo>
                    <a:pt x="333" y="350"/>
                  </a:lnTo>
                  <a:lnTo>
                    <a:pt x="338" y="385"/>
                  </a:lnTo>
                  <a:lnTo>
                    <a:pt x="331" y="416"/>
                  </a:lnTo>
                  <a:lnTo>
                    <a:pt x="317" y="442"/>
                  </a:lnTo>
                  <a:lnTo>
                    <a:pt x="298" y="461"/>
                  </a:lnTo>
                  <a:lnTo>
                    <a:pt x="270" y="472"/>
                  </a:lnTo>
                  <a:lnTo>
                    <a:pt x="242" y="477"/>
                  </a:lnTo>
                  <a:lnTo>
                    <a:pt x="209" y="472"/>
                  </a:lnTo>
                  <a:lnTo>
                    <a:pt x="173" y="458"/>
                  </a:lnTo>
                  <a:lnTo>
                    <a:pt x="145" y="440"/>
                  </a:lnTo>
                  <a:lnTo>
                    <a:pt x="122" y="416"/>
                  </a:lnTo>
                  <a:lnTo>
                    <a:pt x="101" y="388"/>
                  </a:lnTo>
                  <a:lnTo>
                    <a:pt x="82" y="357"/>
                  </a:lnTo>
                  <a:lnTo>
                    <a:pt x="47" y="280"/>
                  </a:lnTo>
                  <a:lnTo>
                    <a:pt x="23" y="200"/>
                  </a:lnTo>
                  <a:lnTo>
                    <a:pt x="7" y="115"/>
                  </a:lnTo>
                  <a:lnTo>
                    <a:pt x="0" y="31"/>
                  </a:lnTo>
                  <a:lnTo>
                    <a:pt x="2" y="14"/>
                  </a:lnTo>
                  <a:lnTo>
                    <a:pt x="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1" name="Freeform 65"/>
            <p:cNvSpPr>
              <a:spLocks/>
            </p:cNvSpPr>
            <p:nvPr/>
          </p:nvSpPr>
          <p:spPr bwMode="auto">
            <a:xfrm>
              <a:off x="13093698" y="4467228"/>
              <a:ext cx="752479" cy="541336"/>
            </a:xfrm>
            <a:custGeom>
              <a:avLst/>
              <a:gdLst/>
              <a:ahLst/>
              <a:cxnLst>
                <a:cxn ang="0">
                  <a:pos x="467" y="0"/>
                </a:cxn>
                <a:cxn ang="0">
                  <a:pos x="474" y="7"/>
                </a:cxn>
                <a:cxn ang="0">
                  <a:pos x="442" y="66"/>
                </a:cxn>
                <a:cxn ang="0">
                  <a:pos x="406" y="122"/>
                </a:cxn>
                <a:cxn ang="0">
                  <a:pos x="366" y="176"/>
                </a:cxn>
                <a:cxn ang="0">
                  <a:pos x="322" y="226"/>
                </a:cxn>
                <a:cxn ang="0">
                  <a:pos x="272" y="273"/>
                </a:cxn>
                <a:cxn ang="0">
                  <a:pos x="218" y="310"/>
                </a:cxn>
                <a:cxn ang="0">
                  <a:pos x="181" y="329"/>
                </a:cxn>
                <a:cxn ang="0">
                  <a:pos x="143" y="338"/>
                </a:cxn>
                <a:cxn ang="0">
                  <a:pos x="101" y="341"/>
                </a:cxn>
                <a:cxn ang="0">
                  <a:pos x="68" y="336"/>
                </a:cxn>
                <a:cxn ang="0">
                  <a:pos x="40" y="319"/>
                </a:cxn>
                <a:cxn ang="0">
                  <a:pos x="16" y="298"/>
                </a:cxn>
                <a:cxn ang="0">
                  <a:pos x="2" y="273"/>
                </a:cxn>
                <a:cxn ang="0">
                  <a:pos x="0" y="240"/>
                </a:cxn>
                <a:cxn ang="0">
                  <a:pos x="5" y="209"/>
                </a:cxn>
                <a:cxn ang="0">
                  <a:pos x="21" y="181"/>
                </a:cxn>
                <a:cxn ang="0">
                  <a:pos x="45" y="157"/>
                </a:cxn>
                <a:cxn ang="0">
                  <a:pos x="82" y="139"/>
                </a:cxn>
                <a:cxn ang="0">
                  <a:pos x="117" y="127"/>
                </a:cxn>
                <a:cxn ang="0">
                  <a:pos x="157" y="120"/>
                </a:cxn>
                <a:cxn ang="0">
                  <a:pos x="197" y="117"/>
                </a:cxn>
                <a:cxn ang="0">
                  <a:pos x="249" y="115"/>
                </a:cxn>
                <a:cxn ang="0">
                  <a:pos x="301" y="110"/>
                </a:cxn>
                <a:cxn ang="0">
                  <a:pos x="350" y="96"/>
                </a:cxn>
                <a:cxn ang="0">
                  <a:pos x="397" y="73"/>
                </a:cxn>
                <a:cxn ang="0">
                  <a:pos x="437" y="42"/>
                </a:cxn>
                <a:cxn ang="0">
                  <a:pos x="467" y="0"/>
                </a:cxn>
              </a:cxnLst>
              <a:rect l="0" t="0" r="r" b="b"/>
              <a:pathLst>
                <a:path w="474" h="341">
                  <a:moveTo>
                    <a:pt x="467" y="0"/>
                  </a:moveTo>
                  <a:lnTo>
                    <a:pt x="474" y="7"/>
                  </a:lnTo>
                  <a:lnTo>
                    <a:pt x="442" y="66"/>
                  </a:lnTo>
                  <a:lnTo>
                    <a:pt x="406" y="122"/>
                  </a:lnTo>
                  <a:lnTo>
                    <a:pt x="366" y="176"/>
                  </a:lnTo>
                  <a:lnTo>
                    <a:pt x="322" y="226"/>
                  </a:lnTo>
                  <a:lnTo>
                    <a:pt x="272" y="273"/>
                  </a:lnTo>
                  <a:lnTo>
                    <a:pt x="218" y="310"/>
                  </a:lnTo>
                  <a:lnTo>
                    <a:pt x="181" y="329"/>
                  </a:lnTo>
                  <a:lnTo>
                    <a:pt x="143" y="338"/>
                  </a:lnTo>
                  <a:lnTo>
                    <a:pt x="101" y="341"/>
                  </a:lnTo>
                  <a:lnTo>
                    <a:pt x="68" y="336"/>
                  </a:lnTo>
                  <a:lnTo>
                    <a:pt x="40" y="319"/>
                  </a:lnTo>
                  <a:lnTo>
                    <a:pt x="16" y="298"/>
                  </a:lnTo>
                  <a:lnTo>
                    <a:pt x="2" y="273"/>
                  </a:lnTo>
                  <a:lnTo>
                    <a:pt x="0" y="240"/>
                  </a:lnTo>
                  <a:lnTo>
                    <a:pt x="5" y="209"/>
                  </a:lnTo>
                  <a:lnTo>
                    <a:pt x="21" y="181"/>
                  </a:lnTo>
                  <a:lnTo>
                    <a:pt x="45" y="157"/>
                  </a:lnTo>
                  <a:lnTo>
                    <a:pt x="82" y="139"/>
                  </a:lnTo>
                  <a:lnTo>
                    <a:pt x="117" y="127"/>
                  </a:lnTo>
                  <a:lnTo>
                    <a:pt x="157" y="120"/>
                  </a:lnTo>
                  <a:lnTo>
                    <a:pt x="197" y="117"/>
                  </a:lnTo>
                  <a:lnTo>
                    <a:pt x="249" y="115"/>
                  </a:lnTo>
                  <a:lnTo>
                    <a:pt x="301" y="110"/>
                  </a:lnTo>
                  <a:lnTo>
                    <a:pt x="350" y="96"/>
                  </a:lnTo>
                  <a:lnTo>
                    <a:pt x="397" y="73"/>
                  </a:lnTo>
                  <a:lnTo>
                    <a:pt x="437" y="42"/>
                  </a:lnTo>
                  <a:lnTo>
                    <a:pt x="46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2" name="Freeform 66"/>
            <p:cNvSpPr>
              <a:spLocks/>
            </p:cNvSpPr>
            <p:nvPr/>
          </p:nvSpPr>
          <p:spPr bwMode="auto">
            <a:xfrm>
              <a:off x="10901362" y="3975105"/>
              <a:ext cx="536572" cy="760417"/>
            </a:xfrm>
            <a:custGeom>
              <a:avLst/>
              <a:gdLst/>
              <a:ahLst/>
              <a:cxnLst>
                <a:cxn ang="0">
                  <a:pos x="2" y="0"/>
                </a:cxn>
                <a:cxn ang="0">
                  <a:pos x="14" y="49"/>
                </a:cxn>
                <a:cxn ang="0">
                  <a:pos x="35" y="94"/>
                </a:cxn>
                <a:cxn ang="0">
                  <a:pos x="61" y="129"/>
                </a:cxn>
                <a:cxn ang="0">
                  <a:pos x="94" y="162"/>
                </a:cxn>
                <a:cxn ang="0">
                  <a:pos x="134" y="190"/>
                </a:cxn>
                <a:cxn ang="0">
                  <a:pos x="176" y="214"/>
                </a:cxn>
                <a:cxn ang="0">
                  <a:pos x="209" y="230"/>
                </a:cxn>
                <a:cxn ang="0">
                  <a:pos x="239" y="247"/>
                </a:cxn>
                <a:cxn ang="0">
                  <a:pos x="270" y="265"/>
                </a:cxn>
                <a:cxn ang="0">
                  <a:pos x="296" y="291"/>
                </a:cxn>
                <a:cxn ang="0">
                  <a:pos x="319" y="322"/>
                </a:cxn>
                <a:cxn ang="0">
                  <a:pos x="333" y="357"/>
                </a:cxn>
                <a:cxn ang="0">
                  <a:pos x="338" y="392"/>
                </a:cxn>
                <a:cxn ang="0">
                  <a:pos x="329" y="425"/>
                </a:cxn>
                <a:cxn ang="0">
                  <a:pos x="305" y="456"/>
                </a:cxn>
                <a:cxn ang="0">
                  <a:pos x="282" y="472"/>
                </a:cxn>
                <a:cxn ang="0">
                  <a:pos x="256" y="479"/>
                </a:cxn>
                <a:cxn ang="0">
                  <a:pos x="228" y="479"/>
                </a:cxn>
                <a:cxn ang="0">
                  <a:pos x="199" y="472"/>
                </a:cxn>
                <a:cxn ang="0">
                  <a:pos x="162" y="453"/>
                </a:cxn>
                <a:cxn ang="0">
                  <a:pos x="129" y="425"/>
                </a:cxn>
                <a:cxn ang="0">
                  <a:pos x="103" y="392"/>
                </a:cxn>
                <a:cxn ang="0">
                  <a:pos x="80" y="357"/>
                </a:cxn>
                <a:cxn ang="0">
                  <a:pos x="47" y="279"/>
                </a:cxn>
                <a:cxn ang="0">
                  <a:pos x="21" y="200"/>
                </a:cxn>
                <a:cxn ang="0">
                  <a:pos x="7" y="117"/>
                </a:cxn>
                <a:cxn ang="0">
                  <a:pos x="0" y="33"/>
                </a:cxn>
                <a:cxn ang="0">
                  <a:pos x="2" y="16"/>
                </a:cxn>
                <a:cxn ang="0">
                  <a:pos x="2" y="0"/>
                </a:cxn>
              </a:cxnLst>
              <a:rect l="0" t="0" r="r" b="b"/>
              <a:pathLst>
                <a:path w="338" h="479">
                  <a:moveTo>
                    <a:pt x="2" y="0"/>
                  </a:moveTo>
                  <a:lnTo>
                    <a:pt x="14" y="49"/>
                  </a:lnTo>
                  <a:lnTo>
                    <a:pt x="35" y="94"/>
                  </a:lnTo>
                  <a:lnTo>
                    <a:pt x="61" y="129"/>
                  </a:lnTo>
                  <a:lnTo>
                    <a:pt x="94" y="162"/>
                  </a:lnTo>
                  <a:lnTo>
                    <a:pt x="134" y="190"/>
                  </a:lnTo>
                  <a:lnTo>
                    <a:pt x="176" y="214"/>
                  </a:lnTo>
                  <a:lnTo>
                    <a:pt x="209" y="230"/>
                  </a:lnTo>
                  <a:lnTo>
                    <a:pt x="239" y="247"/>
                  </a:lnTo>
                  <a:lnTo>
                    <a:pt x="270" y="265"/>
                  </a:lnTo>
                  <a:lnTo>
                    <a:pt x="296" y="291"/>
                  </a:lnTo>
                  <a:lnTo>
                    <a:pt x="319" y="322"/>
                  </a:lnTo>
                  <a:lnTo>
                    <a:pt x="333" y="357"/>
                  </a:lnTo>
                  <a:lnTo>
                    <a:pt x="338" y="392"/>
                  </a:lnTo>
                  <a:lnTo>
                    <a:pt x="329" y="425"/>
                  </a:lnTo>
                  <a:lnTo>
                    <a:pt x="305" y="456"/>
                  </a:lnTo>
                  <a:lnTo>
                    <a:pt x="282" y="472"/>
                  </a:lnTo>
                  <a:lnTo>
                    <a:pt x="256" y="479"/>
                  </a:lnTo>
                  <a:lnTo>
                    <a:pt x="228" y="479"/>
                  </a:lnTo>
                  <a:lnTo>
                    <a:pt x="199" y="472"/>
                  </a:lnTo>
                  <a:lnTo>
                    <a:pt x="162" y="453"/>
                  </a:lnTo>
                  <a:lnTo>
                    <a:pt x="129" y="425"/>
                  </a:lnTo>
                  <a:lnTo>
                    <a:pt x="103" y="392"/>
                  </a:lnTo>
                  <a:lnTo>
                    <a:pt x="80" y="357"/>
                  </a:lnTo>
                  <a:lnTo>
                    <a:pt x="47" y="279"/>
                  </a:lnTo>
                  <a:lnTo>
                    <a:pt x="21" y="200"/>
                  </a:lnTo>
                  <a:lnTo>
                    <a:pt x="7" y="117"/>
                  </a:lnTo>
                  <a:lnTo>
                    <a:pt x="0" y="33"/>
                  </a:lnTo>
                  <a:lnTo>
                    <a:pt x="2" y="16"/>
                  </a:lnTo>
                  <a:lnTo>
                    <a:pt x="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3" name="Freeform 67"/>
            <p:cNvSpPr>
              <a:spLocks/>
            </p:cNvSpPr>
            <p:nvPr/>
          </p:nvSpPr>
          <p:spPr bwMode="auto">
            <a:xfrm>
              <a:off x="12671424" y="5376867"/>
              <a:ext cx="754062" cy="541336"/>
            </a:xfrm>
            <a:custGeom>
              <a:avLst/>
              <a:gdLst/>
              <a:ahLst/>
              <a:cxnLst>
                <a:cxn ang="0">
                  <a:pos x="468" y="0"/>
                </a:cxn>
                <a:cxn ang="0">
                  <a:pos x="475" y="5"/>
                </a:cxn>
                <a:cxn ang="0">
                  <a:pos x="442" y="61"/>
                </a:cxn>
                <a:cxn ang="0">
                  <a:pos x="409" y="118"/>
                </a:cxn>
                <a:cxn ang="0">
                  <a:pos x="367" y="176"/>
                </a:cxn>
                <a:cxn ang="0">
                  <a:pos x="320" y="230"/>
                </a:cxn>
                <a:cxn ang="0">
                  <a:pos x="266" y="277"/>
                </a:cxn>
                <a:cxn ang="0">
                  <a:pos x="205" y="317"/>
                </a:cxn>
                <a:cxn ang="0">
                  <a:pos x="167" y="331"/>
                </a:cxn>
                <a:cxn ang="0">
                  <a:pos x="130" y="341"/>
                </a:cxn>
                <a:cxn ang="0">
                  <a:pos x="90" y="338"/>
                </a:cxn>
                <a:cxn ang="0">
                  <a:pos x="57" y="331"/>
                </a:cxn>
                <a:cxn ang="0">
                  <a:pos x="31" y="315"/>
                </a:cxn>
                <a:cxn ang="0">
                  <a:pos x="15" y="294"/>
                </a:cxn>
                <a:cxn ang="0">
                  <a:pos x="3" y="263"/>
                </a:cxn>
                <a:cxn ang="0">
                  <a:pos x="0" y="235"/>
                </a:cxn>
                <a:cxn ang="0">
                  <a:pos x="5" y="207"/>
                </a:cxn>
                <a:cxn ang="0">
                  <a:pos x="22" y="181"/>
                </a:cxn>
                <a:cxn ang="0">
                  <a:pos x="45" y="158"/>
                </a:cxn>
                <a:cxn ang="0">
                  <a:pos x="83" y="136"/>
                </a:cxn>
                <a:cxn ang="0">
                  <a:pos x="123" y="125"/>
                </a:cxn>
                <a:cxn ang="0">
                  <a:pos x="167" y="120"/>
                </a:cxn>
                <a:cxn ang="0">
                  <a:pos x="224" y="115"/>
                </a:cxn>
                <a:cxn ang="0">
                  <a:pos x="280" y="113"/>
                </a:cxn>
                <a:cxn ang="0">
                  <a:pos x="327" y="104"/>
                </a:cxn>
                <a:cxn ang="0">
                  <a:pos x="367" y="87"/>
                </a:cxn>
                <a:cxn ang="0">
                  <a:pos x="407" y="66"/>
                </a:cxn>
                <a:cxn ang="0">
                  <a:pos x="440" y="38"/>
                </a:cxn>
                <a:cxn ang="0">
                  <a:pos x="468" y="0"/>
                </a:cxn>
              </a:cxnLst>
              <a:rect l="0" t="0" r="r" b="b"/>
              <a:pathLst>
                <a:path w="475" h="341">
                  <a:moveTo>
                    <a:pt x="468" y="0"/>
                  </a:moveTo>
                  <a:lnTo>
                    <a:pt x="475" y="5"/>
                  </a:lnTo>
                  <a:lnTo>
                    <a:pt x="442" y="61"/>
                  </a:lnTo>
                  <a:lnTo>
                    <a:pt x="409" y="118"/>
                  </a:lnTo>
                  <a:lnTo>
                    <a:pt x="367" y="176"/>
                  </a:lnTo>
                  <a:lnTo>
                    <a:pt x="320" y="230"/>
                  </a:lnTo>
                  <a:lnTo>
                    <a:pt x="266" y="277"/>
                  </a:lnTo>
                  <a:lnTo>
                    <a:pt x="205" y="317"/>
                  </a:lnTo>
                  <a:lnTo>
                    <a:pt x="167" y="331"/>
                  </a:lnTo>
                  <a:lnTo>
                    <a:pt x="130" y="341"/>
                  </a:lnTo>
                  <a:lnTo>
                    <a:pt x="90" y="338"/>
                  </a:lnTo>
                  <a:lnTo>
                    <a:pt x="57" y="331"/>
                  </a:lnTo>
                  <a:lnTo>
                    <a:pt x="31" y="315"/>
                  </a:lnTo>
                  <a:lnTo>
                    <a:pt x="15" y="294"/>
                  </a:lnTo>
                  <a:lnTo>
                    <a:pt x="3" y="263"/>
                  </a:lnTo>
                  <a:lnTo>
                    <a:pt x="0" y="235"/>
                  </a:lnTo>
                  <a:lnTo>
                    <a:pt x="5" y="207"/>
                  </a:lnTo>
                  <a:lnTo>
                    <a:pt x="22" y="181"/>
                  </a:lnTo>
                  <a:lnTo>
                    <a:pt x="45" y="158"/>
                  </a:lnTo>
                  <a:lnTo>
                    <a:pt x="83" y="136"/>
                  </a:lnTo>
                  <a:lnTo>
                    <a:pt x="123" y="125"/>
                  </a:lnTo>
                  <a:lnTo>
                    <a:pt x="167" y="120"/>
                  </a:lnTo>
                  <a:lnTo>
                    <a:pt x="224" y="115"/>
                  </a:lnTo>
                  <a:lnTo>
                    <a:pt x="280" y="113"/>
                  </a:lnTo>
                  <a:lnTo>
                    <a:pt x="327" y="104"/>
                  </a:lnTo>
                  <a:lnTo>
                    <a:pt x="367" y="87"/>
                  </a:lnTo>
                  <a:lnTo>
                    <a:pt x="407" y="66"/>
                  </a:lnTo>
                  <a:lnTo>
                    <a:pt x="440" y="38"/>
                  </a:lnTo>
                  <a:lnTo>
                    <a:pt x="46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4" name="Freeform 68"/>
            <p:cNvSpPr>
              <a:spLocks/>
            </p:cNvSpPr>
            <p:nvPr/>
          </p:nvSpPr>
          <p:spPr bwMode="auto">
            <a:xfrm>
              <a:off x="12900027" y="3552831"/>
              <a:ext cx="365122" cy="862017"/>
            </a:xfrm>
            <a:custGeom>
              <a:avLst/>
              <a:gdLst/>
              <a:ahLst/>
              <a:cxnLst>
                <a:cxn ang="0">
                  <a:pos x="80" y="0"/>
                </a:cxn>
                <a:cxn ang="0">
                  <a:pos x="70" y="52"/>
                </a:cxn>
                <a:cxn ang="0">
                  <a:pos x="70" y="99"/>
                </a:cxn>
                <a:cxn ang="0">
                  <a:pos x="80" y="144"/>
                </a:cxn>
                <a:cxn ang="0">
                  <a:pos x="96" y="186"/>
                </a:cxn>
                <a:cxn ang="0">
                  <a:pos x="117" y="226"/>
                </a:cxn>
                <a:cxn ang="0">
                  <a:pos x="145" y="266"/>
                </a:cxn>
                <a:cxn ang="0">
                  <a:pos x="185" y="322"/>
                </a:cxn>
                <a:cxn ang="0">
                  <a:pos x="221" y="381"/>
                </a:cxn>
                <a:cxn ang="0">
                  <a:pos x="228" y="407"/>
                </a:cxn>
                <a:cxn ang="0">
                  <a:pos x="230" y="433"/>
                </a:cxn>
                <a:cxn ang="0">
                  <a:pos x="230" y="459"/>
                </a:cxn>
                <a:cxn ang="0">
                  <a:pos x="223" y="489"/>
                </a:cxn>
                <a:cxn ang="0">
                  <a:pos x="206" y="513"/>
                </a:cxn>
                <a:cxn ang="0">
                  <a:pos x="185" y="529"/>
                </a:cxn>
                <a:cxn ang="0">
                  <a:pos x="157" y="541"/>
                </a:cxn>
                <a:cxn ang="0">
                  <a:pos x="124" y="543"/>
                </a:cxn>
                <a:cxn ang="0">
                  <a:pos x="96" y="536"/>
                </a:cxn>
                <a:cxn ang="0">
                  <a:pos x="73" y="522"/>
                </a:cxn>
                <a:cxn ang="0">
                  <a:pos x="49" y="498"/>
                </a:cxn>
                <a:cxn ang="0">
                  <a:pos x="28" y="468"/>
                </a:cxn>
                <a:cxn ang="0">
                  <a:pos x="12" y="435"/>
                </a:cxn>
                <a:cxn ang="0">
                  <a:pos x="4" y="397"/>
                </a:cxn>
                <a:cxn ang="0">
                  <a:pos x="0" y="360"/>
                </a:cxn>
                <a:cxn ang="0">
                  <a:pos x="2" y="271"/>
                </a:cxn>
                <a:cxn ang="0">
                  <a:pos x="14" y="184"/>
                </a:cxn>
                <a:cxn ang="0">
                  <a:pos x="35" y="99"/>
                </a:cxn>
                <a:cxn ang="0">
                  <a:pos x="68" y="17"/>
                </a:cxn>
                <a:cxn ang="0">
                  <a:pos x="75" y="8"/>
                </a:cxn>
                <a:cxn ang="0">
                  <a:pos x="75" y="5"/>
                </a:cxn>
                <a:cxn ang="0">
                  <a:pos x="77" y="3"/>
                </a:cxn>
                <a:cxn ang="0">
                  <a:pos x="80" y="0"/>
                </a:cxn>
              </a:cxnLst>
              <a:rect l="0" t="0" r="r" b="b"/>
              <a:pathLst>
                <a:path w="230" h="543">
                  <a:moveTo>
                    <a:pt x="80" y="0"/>
                  </a:moveTo>
                  <a:lnTo>
                    <a:pt x="70" y="52"/>
                  </a:lnTo>
                  <a:lnTo>
                    <a:pt x="70" y="99"/>
                  </a:lnTo>
                  <a:lnTo>
                    <a:pt x="80" y="144"/>
                  </a:lnTo>
                  <a:lnTo>
                    <a:pt x="96" y="186"/>
                  </a:lnTo>
                  <a:lnTo>
                    <a:pt x="117" y="226"/>
                  </a:lnTo>
                  <a:lnTo>
                    <a:pt x="145" y="266"/>
                  </a:lnTo>
                  <a:lnTo>
                    <a:pt x="185" y="322"/>
                  </a:lnTo>
                  <a:lnTo>
                    <a:pt x="221" y="381"/>
                  </a:lnTo>
                  <a:lnTo>
                    <a:pt x="228" y="407"/>
                  </a:lnTo>
                  <a:lnTo>
                    <a:pt x="230" y="433"/>
                  </a:lnTo>
                  <a:lnTo>
                    <a:pt x="230" y="459"/>
                  </a:lnTo>
                  <a:lnTo>
                    <a:pt x="223" y="489"/>
                  </a:lnTo>
                  <a:lnTo>
                    <a:pt x="206" y="513"/>
                  </a:lnTo>
                  <a:lnTo>
                    <a:pt x="185" y="529"/>
                  </a:lnTo>
                  <a:lnTo>
                    <a:pt x="157" y="541"/>
                  </a:lnTo>
                  <a:lnTo>
                    <a:pt x="124" y="543"/>
                  </a:lnTo>
                  <a:lnTo>
                    <a:pt x="96" y="536"/>
                  </a:lnTo>
                  <a:lnTo>
                    <a:pt x="73" y="522"/>
                  </a:lnTo>
                  <a:lnTo>
                    <a:pt x="49" y="498"/>
                  </a:lnTo>
                  <a:lnTo>
                    <a:pt x="28" y="468"/>
                  </a:lnTo>
                  <a:lnTo>
                    <a:pt x="12" y="435"/>
                  </a:lnTo>
                  <a:lnTo>
                    <a:pt x="4" y="397"/>
                  </a:lnTo>
                  <a:lnTo>
                    <a:pt x="0" y="360"/>
                  </a:lnTo>
                  <a:lnTo>
                    <a:pt x="2" y="271"/>
                  </a:lnTo>
                  <a:lnTo>
                    <a:pt x="14" y="184"/>
                  </a:lnTo>
                  <a:lnTo>
                    <a:pt x="35" y="99"/>
                  </a:lnTo>
                  <a:lnTo>
                    <a:pt x="68" y="17"/>
                  </a:lnTo>
                  <a:lnTo>
                    <a:pt x="75" y="8"/>
                  </a:lnTo>
                  <a:lnTo>
                    <a:pt x="75" y="5"/>
                  </a:lnTo>
                  <a:lnTo>
                    <a:pt x="77" y="3"/>
                  </a:lnTo>
                  <a:lnTo>
                    <a:pt x="8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5" name="Freeform 69"/>
            <p:cNvSpPr>
              <a:spLocks/>
            </p:cNvSpPr>
            <p:nvPr/>
          </p:nvSpPr>
          <p:spPr bwMode="auto">
            <a:xfrm>
              <a:off x="12698417" y="3989393"/>
              <a:ext cx="365122" cy="862017"/>
            </a:xfrm>
            <a:custGeom>
              <a:avLst/>
              <a:gdLst/>
              <a:ahLst/>
              <a:cxnLst>
                <a:cxn ang="0">
                  <a:pos x="77" y="0"/>
                </a:cxn>
                <a:cxn ang="0">
                  <a:pos x="68" y="54"/>
                </a:cxn>
                <a:cxn ang="0">
                  <a:pos x="68" y="104"/>
                </a:cxn>
                <a:cxn ang="0">
                  <a:pos x="80" y="151"/>
                </a:cxn>
                <a:cxn ang="0">
                  <a:pos x="99" y="195"/>
                </a:cxn>
                <a:cxn ang="0">
                  <a:pos x="127" y="238"/>
                </a:cxn>
                <a:cxn ang="0">
                  <a:pos x="157" y="278"/>
                </a:cxn>
                <a:cxn ang="0">
                  <a:pos x="183" y="310"/>
                </a:cxn>
                <a:cxn ang="0">
                  <a:pos x="204" y="346"/>
                </a:cxn>
                <a:cxn ang="0">
                  <a:pos x="221" y="381"/>
                </a:cxn>
                <a:cxn ang="0">
                  <a:pos x="230" y="423"/>
                </a:cxn>
                <a:cxn ang="0">
                  <a:pos x="230" y="456"/>
                </a:cxn>
                <a:cxn ang="0">
                  <a:pos x="223" y="484"/>
                </a:cxn>
                <a:cxn ang="0">
                  <a:pos x="207" y="510"/>
                </a:cxn>
                <a:cxn ang="0">
                  <a:pos x="185" y="529"/>
                </a:cxn>
                <a:cxn ang="0">
                  <a:pos x="157" y="541"/>
                </a:cxn>
                <a:cxn ang="0">
                  <a:pos x="127" y="543"/>
                </a:cxn>
                <a:cxn ang="0">
                  <a:pos x="99" y="536"/>
                </a:cxn>
                <a:cxn ang="0">
                  <a:pos x="77" y="524"/>
                </a:cxn>
                <a:cxn ang="0">
                  <a:pos x="56" y="508"/>
                </a:cxn>
                <a:cxn ang="0">
                  <a:pos x="40" y="487"/>
                </a:cxn>
                <a:cxn ang="0">
                  <a:pos x="19" y="451"/>
                </a:cxn>
                <a:cxn ang="0">
                  <a:pos x="7" y="411"/>
                </a:cxn>
                <a:cxn ang="0">
                  <a:pos x="0" y="371"/>
                </a:cxn>
                <a:cxn ang="0">
                  <a:pos x="0" y="282"/>
                </a:cxn>
                <a:cxn ang="0">
                  <a:pos x="12" y="193"/>
                </a:cxn>
                <a:cxn ang="0">
                  <a:pos x="33" y="106"/>
                </a:cxn>
                <a:cxn ang="0">
                  <a:pos x="66" y="21"/>
                </a:cxn>
                <a:cxn ang="0">
                  <a:pos x="70" y="12"/>
                </a:cxn>
                <a:cxn ang="0">
                  <a:pos x="77" y="0"/>
                </a:cxn>
              </a:cxnLst>
              <a:rect l="0" t="0" r="r" b="b"/>
              <a:pathLst>
                <a:path w="230" h="543">
                  <a:moveTo>
                    <a:pt x="77" y="0"/>
                  </a:moveTo>
                  <a:lnTo>
                    <a:pt x="68" y="54"/>
                  </a:lnTo>
                  <a:lnTo>
                    <a:pt x="68" y="104"/>
                  </a:lnTo>
                  <a:lnTo>
                    <a:pt x="80" y="151"/>
                  </a:lnTo>
                  <a:lnTo>
                    <a:pt x="99" y="195"/>
                  </a:lnTo>
                  <a:lnTo>
                    <a:pt x="127" y="238"/>
                  </a:lnTo>
                  <a:lnTo>
                    <a:pt x="157" y="278"/>
                  </a:lnTo>
                  <a:lnTo>
                    <a:pt x="183" y="310"/>
                  </a:lnTo>
                  <a:lnTo>
                    <a:pt x="204" y="346"/>
                  </a:lnTo>
                  <a:lnTo>
                    <a:pt x="221" y="381"/>
                  </a:lnTo>
                  <a:lnTo>
                    <a:pt x="230" y="423"/>
                  </a:lnTo>
                  <a:lnTo>
                    <a:pt x="230" y="456"/>
                  </a:lnTo>
                  <a:lnTo>
                    <a:pt x="223" y="484"/>
                  </a:lnTo>
                  <a:lnTo>
                    <a:pt x="207" y="510"/>
                  </a:lnTo>
                  <a:lnTo>
                    <a:pt x="185" y="529"/>
                  </a:lnTo>
                  <a:lnTo>
                    <a:pt x="157" y="541"/>
                  </a:lnTo>
                  <a:lnTo>
                    <a:pt x="127" y="543"/>
                  </a:lnTo>
                  <a:lnTo>
                    <a:pt x="99" y="536"/>
                  </a:lnTo>
                  <a:lnTo>
                    <a:pt x="77" y="524"/>
                  </a:lnTo>
                  <a:lnTo>
                    <a:pt x="56" y="508"/>
                  </a:lnTo>
                  <a:lnTo>
                    <a:pt x="40" y="487"/>
                  </a:lnTo>
                  <a:lnTo>
                    <a:pt x="19" y="451"/>
                  </a:lnTo>
                  <a:lnTo>
                    <a:pt x="7" y="411"/>
                  </a:lnTo>
                  <a:lnTo>
                    <a:pt x="0" y="371"/>
                  </a:lnTo>
                  <a:lnTo>
                    <a:pt x="0" y="282"/>
                  </a:lnTo>
                  <a:lnTo>
                    <a:pt x="12" y="193"/>
                  </a:lnTo>
                  <a:lnTo>
                    <a:pt x="33" y="106"/>
                  </a:lnTo>
                  <a:lnTo>
                    <a:pt x="66" y="21"/>
                  </a:lnTo>
                  <a:lnTo>
                    <a:pt x="70" y="12"/>
                  </a:lnTo>
                  <a:lnTo>
                    <a:pt x="7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6" name="Freeform 70"/>
            <p:cNvSpPr>
              <a:spLocks/>
            </p:cNvSpPr>
            <p:nvPr/>
          </p:nvSpPr>
          <p:spPr bwMode="auto">
            <a:xfrm>
              <a:off x="11501436" y="3497270"/>
              <a:ext cx="536572" cy="754060"/>
            </a:xfrm>
            <a:custGeom>
              <a:avLst/>
              <a:gdLst/>
              <a:ahLst/>
              <a:cxnLst>
                <a:cxn ang="0">
                  <a:pos x="331" y="0"/>
                </a:cxn>
                <a:cxn ang="0">
                  <a:pos x="338" y="0"/>
                </a:cxn>
                <a:cxn ang="0">
                  <a:pos x="333" y="71"/>
                </a:cxn>
                <a:cxn ang="0">
                  <a:pos x="326" y="141"/>
                </a:cxn>
                <a:cxn ang="0">
                  <a:pos x="312" y="207"/>
                </a:cxn>
                <a:cxn ang="0">
                  <a:pos x="293" y="270"/>
                </a:cxn>
                <a:cxn ang="0">
                  <a:pos x="270" y="331"/>
                </a:cxn>
                <a:cxn ang="0">
                  <a:pos x="237" y="388"/>
                </a:cxn>
                <a:cxn ang="0">
                  <a:pos x="211" y="421"/>
                </a:cxn>
                <a:cxn ang="0">
                  <a:pos x="183" y="447"/>
                </a:cxn>
                <a:cxn ang="0">
                  <a:pos x="150" y="465"/>
                </a:cxn>
                <a:cxn ang="0">
                  <a:pos x="113" y="475"/>
                </a:cxn>
                <a:cxn ang="0">
                  <a:pos x="75" y="475"/>
                </a:cxn>
                <a:cxn ang="0">
                  <a:pos x="44" y="463"/>
                </a:cxn>
                <a:cxn ang="0">
                  <a:pos x="21" y="442"/>
                </a:cxn>
                <a:cxn ang="0">
                  <a:pos x="5" y="414"/>
                </a:cxn>
                <a:cxn ang="0">
                  <a:pos x="0" y="383"/>
                </a:cxn>
                <a:cxn ang="0">
                  <a:pos x="5" y="346"/>
                </a:cxn>
                <a:cxn ang="0">
                  <a:pos x="23" y="310"/>
                </a:cxn>
                <a:cxn ang="0">
                  <a:pos x="49" y="280"/>
                </a:cxn>
                <a:cxn ang="0">
                  <a:pos x="82" y="256"/>
                </a:cxn>
                <a:cxn ang="0">
                  <a:pos x="115" y="235"/>
                </a:cxn>
                <a:cxn ang="0">
                  <a:pos x="150" y="219"/>
                </a:cxn>
                <a:cxn ang="0">
                  <a:pos x="178" y="205"/>
                </a:cxn>
                <a:cxn ang="0">
                  <a:pos x="204" y="188"/>
                </a:cxn>
                <a:cxn ang="0">
                  <a:pos x="242" y="160"/>
                </a:cxn>
                <a:cxn ang="0">
                  <a:pos x="277" y="127"/>
                </a:cxn>
                <a:cxn ang="0">
                  <a:pos x="303" y="89"/>
                </a:cxn>
                <a:cxn ang="0">
                  <a:pos x="322" y="47"/>
                </a:cxn>
                <a:cxn ang="0">
                  <a:pos x="331" y="0"/>
                </a:cxn>
              </a:cxnLst>
              <a:rect l="0" t="0" r="r" b="b"/>
              <a:pathLst>
                <a:path w="338" h="475">
                  <a:moveTo>
                    <a:pt x="331" y="0"/>
                  </a:moveTo>
                  <a:lnTo>
                    <a:pt x="338" y="0"/>
                  </a:lnTo>
                  <a:lnTo>
                    <a:pt x="333" y="71"/>
                  </a:lnTo>
                  <a:lnTo>
                    <a:pt x="326" y="141"/>
                  </a:lnTo>
                  <a:lnTo>
                    <a:pt x="312" y="207"/>
                  </a:lnTo>
                  <a:lnTo>
                    <a:pt x="293" y="270"/>
                  </a:lnTo>
                  <a:lnTo>
                    <a:pt x="270" y="331"/>
                  </a:lnTo>
                  <a:lnTo>
                    <a:pt x="237" y="388"/>
                  </a:lnTo>
                  <a:lnTo>
                    <a:pt x="211" y="421"/>
                  </a:lnTo>
                  <a:lnTo>
                    <a:pt x="183" y="447"/>
                  </a:lnTo>
                  <a:lnTo>
                    <a:pt x="150" y="465"/>
                  </a:lnTo>
                  <a:lnTo>
                    <a:pt x="113" y="475"/>
                  </a:lnTo>
                  <a:lnTo>
                    <a:pt x="75" y="475"/>
                  </a:lnTo>
                  <a:lnTo>
                    <a:pt x="44" y="463"/>
                  </a:lnTo>
                  <a:lnTo>
                    <a:pt x="21" y="442"/>
                  </a:lnTo>
                  <a:lnTo>
                    <a:pt x="5" y="414"/>
                  </a:lnTo>
                  <a:lnTo>
                    <a:pt x="0" y="383"/>
                  </a:lnTo>
                  <a:lnTo>
                    <a:pt x="5" y="346"/>
                  </a:lnTo>
                  <a:lnTo>
                    <a:pt x="23" y="310"/>
                  </a:lnTo>
                  <a:lnTo>
                    <a:pt x="49" y="280"/>
                  </a:lnTo>
                  <a:lnTo>
                    <a:pt x="82" y="256"/>
                  </a:lnTo>
                  <a:lnTo>
                    <a:pt x="115" y="235"/>
                  </a:lnTo>
                  <a:lnTo>
                    <a:pt x="150" y="219"/>
                  </a:lnTo>
                  <a:lnTo>
                    <a:pt x="178" y="205"/>
                  </a:lnTo>
                  <a:lnTo>
                    <a:pt x="204" y="188"/>
                  </a:lnTo>
                  <a:lnTo>
                    <a:pt x="242" y="160"/>
                  </a:lnTo>
                  <a:lnTo>
                    <a:pt x="277" y="127"/>
                  </a:lnTo>
                  <a:lnTo>
                    <a:pt x="303" y="89"/>
                  </a:lnTo>
                  <a:lnTo>
                    <a:pt x="322" y="47"/>
                  </a:lnTo>
                  <a:lnTo>
                    <a:pt x="3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7" name="Freeform 71"/>
            <p:cNvSpPr>
              <a:spLocks/>
            </p:cNvSpPr>
            <p:nvPr/>
          </p:nvSpPr>
          <p:spPr bwMode="auto">
            <a:xfrm>
              <a:off x="13295317" y="4041780"/>
              <a:ext cx="746122" cy="533405"/>
            </a:xfrm>
            <a:custGeom>
              <a:avLst/>
              <a:gdLst/>
              <a:ahLst/>
              <a:cxnLst>
                <a:cxn ang="0">
                  <a:pos x="470" y="0"/>
                </a:cxn>
                <a:cxn ang="0">
                  <a:pos x="467" y="7"/>
                </a:cxn>
                <a:cxn ang="0">
                  <a:pos x="465" y="17"/>
                </a:cxn>
                <a:cxn ang="0">
                  <a:pos x="423" y="94"/>
                </a:cxn>
                <a:cxn ang="0">
                  <a:pos x="371" y="165"/>
                </a:cxn>
                <a:cxn ang="0">
                  <a:pos x="312" y="230"/>
                </a:cxn>
                <a:cxn ang="0">
                  <a:pos x="244" y="287"/>
                </a:cxn>
                <a:cxn ang="0">
                  <a:pos x="214" y="308"/>
                </a:cxn>
                <a:cxn ang="0">
                  <a:pos x="181" y="322"/>
                </a:cxn>
                <a:cxn ang="0">
                  <a:pos x="143" y="334"/>
                </a:cxn>
                <a:cxn ang="0">
                  <a:pos x="105" y="336"/>
                </a:cxn>
                <a:cxn ang="0">
                  <a:pos x="70" y="329"/>
                </a:cxn>
                <a:cxn ang="0">
                  <a:pos x="40" y="315"/>
                </a:cxn>
                <a:cxn ang="0">
                  <a:pos x="16" y="291"/>
                </a:cxn>
                <a:cxn ang="0">
                  <a:pos x="2" y="263"/>
                </a:cxn>
                <a:cxn ang="0">
                  <a:pos x="0" y="230"/>
                </a:cxn>
                <a:cxn ang="0">
                  <a:pos x="7" y="200"/>
                </a:cxn>
                <a:cxn ang="0">
                  <a:pos x="26" y="172"/>
                </a:cxn>
                <a:cxn ang="0">
                  <a:pos x="51" y="148"/>
                </a:cxn>
                <a:cxn ang="0">
                  <a:pos x="87" y="129"/>
                </a:cxn>
                <a:cxn ang="0">
                  <a:pos x="122" y="120"/>
                </a:cxn>
                <a:cxn ang="0">
                  <a:pos x="160" y="113"/>
                </a:cxn>
                <a:cxn ang="0">
                  <a:pos x="197" y="111"/>
                </a:cxn>
                <a:cxn ang="0">
                  <a:pos x="270" y="104"/>
                </a:cxn>
                <a:cxn ang="0">
                  <a:pos x="340" y="92"/>
                </a:cxn>
                <a:cxn ang="0">
                  <a:pos x="380" y="78"/>
                </a:cxn>
                <a:cxn ang="0">
                  <a:pos x="413" y="57"/>
                </a:cxn>
                <a:cxn ang="0">
                  <a:pos x="444" y="31"/>
                </a:cxn>
                <a:cxn ang="0">
                  <a:pos x="470" y="0"/>
                </a:cxn>
              </a:cxnLst>
              <a:rect l="0" t="0" r="r" b="b"/>
              <a:pathLst>
                <a:path w="470" h="336">
                  <a:moveTo>
                    <a:pt x="470" y="0"/>
                  </a:moveTo>
                  <a:lnTo>
                    <a:pt x="467" y="7"/>
                  </a:lnTo>
                  <a:lnTo>
                    <a:pt x="465" y="17"/>
                  </a:lnTo>
                  <a:lnTo>
                    <a:pt x="423" y="94"/>
                  </a:lnTo>
                  <a:lnTo>
                    <a:pt x="371" y="165"/>
                  </a:lnTo>
                  <a:lnTo>
                    <a:pt x="312" y="230"/>
                  </a:lnTo>
                  <a:lnTo>
                    <a:pt x="244" y="287"/>
                  </a:lnTo>
                  <a:lnTo>
                    <a:pt x="214" y="308"/>
                  </a:lnTo>
                  <a:lnTo>
                    <a:pt x="181" y="322"/>
                  </a:lnTo>
                  <a:lnTo>
                    <a:pt x="143" y="334"/>
                  </a:lnTo>
                  <a:lnTo>
                    <a:pt x="105" y="336"/>
                  </a:lnTo>
                  <a:lnTo>
                    <a:pt x="70" y="329"/>
                  </a:lnTo>
                  <a:lnTo>
                    <a:pt x="40" y="315"/>
                  </a:lnTo>
                  <a:lnTo>
                    <a:pt x="16" y="291"/>
                  </a:lnTo>
                  <a:lnTo>
                    <a:pt x="2" y="263"/>
                  </a:lnTo>
                  <a:lnTo>
                    <a:pt x="0" y="230"/>
                  </a:lnTo>
                  <a:lnTo>
                    <a:pt x="7" y="200"/>
                  </a:lnTo>
                  <a:lnTo>
                    <a:pt x="26" y="172"/>
                  </a:lnTo>
                  <a:lnTo>
                    <a:pt x="51" y="148"/>
                  </a:lnTo>
                  <a:lnTo>
                    <a:pt x="87" y="129"/>
                  </a:lnTo>
                  <a:lnTo>
                    <a:pt x="122" y="120"/>
                  </a:lnTo>
                  <a:lnTo>
                    <a:pt x="160" y="113"/>
                  </a:lnTo>
                  <a:lnTo>
                    <a:pt x="197" y="111"/>
                  </a:lnTo>
                  <a:lnTo>
                    <a:pt x="270" y="104"/>
                  </a:lnTo>
                  <a:lnTo>
                    <a:pt x="340" y="92"/>
                  </a:lnTo>
                  <a:lnTo>
                    <a:pt x="380" y="78"/>
                  </a:lnTo>
                  <a:lnTo>
                    <a:pt x="413" y="57"/>
                  </a:lnTo>
                  <a:lnTo>
                    <a:pt x="444" y="31"/>
                  </a:lnTo>
                  <a:lnTo>
                    <a:pt x="47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8" name="Freeform 72"/>
            <p:cNvSpPr>
              <a:spLocks/>
            </p:cNvSpPr>
            <p:nvPr/>
          </p:nvSpPr>
          <p:spPr bwMode="auto">
            <a:xfrm>
              <a:off x="12488867" y="4448182"/>
              <a:ext cx="369887" cy="850903"/>
            </a:xfrm>
            <a:custGeom>
              <a:avLst/>
              <a:gdLst/>
              <a:ahLst/>
              <a:cxnLst>
                <a:cxn ang="0">
                  <a:pos x="76" y="0"/>
                </a:cxn>
                <a:cxn ang="0">
                  <a:pos x="68" y="59"/>
                </a:cxn>
                <a:cxn ang="0">
                  <a:pos x="73" y="115"/>
                </a:cxn>
                <a:cxn ang="0">
                  <a:pos x="92" y="172"/>
                </a:cxn>
                <a:cxn ang="0">
                  <a:pos x="123" y="221"/>
                </a:cxn>
                <a:cxn ang="0">
                  <a:pos x="155" y="270"/>
                </a:cxn>
                <a:cxn ang="0">
                  <a:pos x="179" y="301"/>
                </a:cxn>
                <a:cxn ang="0">
                  <a:pos x="200" y="331"/>
                </a:cxn>
                <a:cxn ang="0">
                  <a:pos x="216" y="362"/>
                </a:cxn>
                <a:cxn ang="0">
                  <a:pos x="228" y="397"/>
                </a:cxn>
                <a:cxn ang="0">
                  <a:pos x="233" y="437"/>
                </a:cxn>
                <a:cxn ang="0">
                  <a:pos x="226" y="470"/>
                </a:cxn>
                <a:cxn ang="0">
                  <a:pos x="212" y="501"/>
                </a:cxn>
                <a:cxn ang="0">
                  <a:pos x="186" y="522"/>
                </a:cxn>
                <a:cxn ang="0">
                  <a:pos x="153" y="534"/>
                </a:cxn>
                <a:cxn ang="0">
                  <a:pos x="125" y="536"/>
                </a:cxn>
                <a:cxn ang="0">
                  <a:pos x="101" y="531"/>
                </a:cxn>
                <a:cxn ang="0">
                  <a:pos x="78" y="519"/>
                </a:cxn>
                <a:cxn ang="0">
                  <a:pos x="57" y="501"/>
                </a:cxn>
                <a:cxn ang="0">
                  <a:pos x="36" y="475"/>
                </a:cxn>
                <a:cxn ang="0">
                  <a:pos x="19" y="442"/>
                </a:cxn>
                <a:cxn ang="0">
                  <a:pos x="7" y="409"/>
                </a:cxn>
                <a:cxn ang="0">
                  <a:pos x="3" y="374"/>
                </a:cxn>
                <a:cxn ang="0">
                  <a:pos x="0" y="282"/>
                </a:cxn>
                <a:cxn ang="0">
                  <a:pos x="12" y="191"/>
                </a:cxn>
                <a:cxn ang="0">
                  <a:pos x="33" y="101"/>
                </a:cxn>
                <a:cxn ang="0">
                  <a:pos x="66" y="14"/>
                </a:cxn>
                <a:cxn ang="0">
                  <a:pos x="71" y="7"/>
                </a:cxn>
                <a:cxn ang="0">
                  <a:pos x="76" y="0"/>
                </a:cxn>
              </a:cxnLst>
              <a:rect l="0" t="0" r="r" b="b"/>
              <a:pathLst>
                <a:path w="233" h="536">
                  <a:moveTo>
                    <a:pt x="76" y="0"/>
                  </a:moveTo>
                  <a:lnTo>
                    <a:pt x="68" y="59"/>
                  </a:lnTo>
                  <a:lnTo>
                    <a:pt x="73" y="115"/>
                  </a:lnTo>
                  <a:lnTo>
                    <a:pt x="92" y="172"/>
                  </a:lnTo>
                  <a:lnTo>
                    <a:pt x="123" y="221"/>
                  </a:lnTo>
                  <a:lnTo>
                    <a:pt x="155" y="270"/>
                  </a:lnTo>
                  <a:lnTo>
                    <a:pt x="179" y="301"/>
                  </a:lnTo>
                  <a:lnTo>
                    <a:pt x="200" y="331"/>
                  </a:lnTo>
                  <a:lnTo>
                    <a:pt x="216" y="362"/>
                  </a:lnTo>
                  <a:lnTo>
                    <a:pt x="228" y="397"/>
                  </a:lnTo>
                  <a:lnTo>
                    <a:pt x="233" y="437"/>
                  </a:lnTo>
                  <a:lnTo>
                    <a:pt x="226" y="470"/>
                  </a:lnTo>
                  <a:lnTo>
                    <a:pt x="212" y="501"/>
                  </a:lnTo>
                  <a:lnTo>
                    <a:pt x="186" y="522"/>
                  </a:lnTo>
                  <a:lnTo>
                    <a:pt x="153" y="534"/>
                  </a:lnTo>
                  <a:lnTo>
                    <a:pt x="125" y="536"/>
                  </a:lnTo>
                  <a:lnTo>
                    <a:pt x="101" y="531"/>
                  </a:lnTo>
                  <a:lnTo>
                    <a:pt x="78" y="519"/>
                  </a:lnTo>
                  <a:lnTo>
                    <a:pt x="57" y="501"/>
                  </a:lnTo>
                  <a:lnTo>
                    <a:pt x="36" y="475"/>
                  </a:lnTo>
                  <a:lnTo>
                    <a:pt x="19" y="442"/>
                  </a:lnTo>
                  <a:lnTo>
                    <a:pt x="7" y="409"/>
                  </a:lnTo>
                  <a:lnTo>
                    <a:pt x="3" y="374"/>
                  </a:lnTo>
                  <a:lnTo>
                    <a:pt x="0" y="282"/>
                  </a:lnTo>
                  <a:lnTo>
                    <a:pt x="12" y="191"/>
                  </a:lnTo>
                  <a:lnTo>
                    <a:pt x="33" y="101"/>
                  </a:lnTo>
                  <a:lnTo>
                    <a:pt x="66" y="14"/>
                  </a:lnTo>
                  <a:lnTo>
                    <a:pt x="71" y="7"/>
                  </a:lnTo>
                  <a:lnTo>
                    <a:pt x="7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9" name="Freeform 73"/>
            <p:cNvSpPr>
              <a:spLocks/>
            </p:cNvSpPr>
            <p:nvPr/>
          </p:nvSpPr>
          <p:spPr bwMode="auto">
            <a:xfrm>
              <a:off x="12884148" y="4918078"/>
              <a:ext cx="746122" cy="541336"/>
            </a:xfrm>
            <a:custGeom>
              <a:avLst/>
              <a:gdLst/>
              <a:ahLst/>
              <a:cxnLst>
                <a:cxn ang="0">
                  <a:pos x="470" y="0"/>
                </a:cxn>
                <a:cxn ang="0">
                  <a:pos x="449" y="50"/>
                </a:cxn>
                <a:cxn ang="0">
                  <a:pos x="423" y="97"/>
                </a:cxn>
                <a:cxn ang="0">
                  <a:pos x="393" y="141"/>
                </a:cxn>
                <a:cxn ang="0">
                  <a:pos x="353" y="193"/>
                </a:cxn>
                <a:cxn ang="0">
                  <a:pos x="308" y="238"/>
                </a:cxn>
                <a:cxn ang="0">
                  <a:pos x="261" y="280"/>
                </a:cxn>
                <a:cxn ang="0">
                  <a:pos x="207" y="315"/>
                </a:cxn>
                <a:cxn ang="0">
                  <a:pos x="165" y="334"/>
                </a:cxn>
                <a:cxn ang="0">
                  <a:pos x="120" y="341"/>
                </a:cxn>
                <a:cxn ang="0">
                  <a:pos x="73" y="336"/>
                </a:cxn>
                <a:cxn ang="0">
                  <a:pos x="45" y="322"/>
                </a:cxn>
                <a:cxn ang="0">
                  <a:pos x="22" y="303"/>
                </a:cxn>
                <a:cxn ang="0">
                  <a:pos x="7" y="280"/>
                </a:cxn>
                <a:cxn ang="0">
                  <a:pos x="0" y="254"/>
                </a:cxn>
                <a:cxn ang="0">
                  <a:pos x="0" y="226"/>
                </a:cxn>
                <a:cxn ang="0">
                  <a:pos x="10" y="200"/>
                </a:cxn>
                <a:cxn ang="0">
                  <a:pos x="29" y="174"/>
                </a:cxn>
                <a:cxn ang="0">
                  <a:pos x="54" y="151"/>
                </a:cxn>
                <a:cxn ang="0">
                  <a:pos x="85" y="134"/>
                </a:cxn>
                <a:cxn ang="0">
                  <a:pos x="118" y="125"/>
                </a:cxn>
                <a:cxn ang="0">
                  <a:pos x="153" y="120"/>
                </a:cxn>
                <a:cxn ang="0">
                  <a:pos x="224" y="115"/>
                </a:cxn>
                <a:cxn ang="0">
                  <a:pos x="294" y="108"/>
                </a:cxn>
                <a:cxn ang="0">
                  <a:pos x="336" y="99"/>
                </a:cxn>
                <a:cxn ang="0">
                  <a:pos x="376" y="85"/>
                </a:cxn>
                <a:cxn ang="0">
                  <a:pos x="411" y="64"/>
                </a:cxn>
                <a:cxn ang="0">
                  <a:pos x="444" y="35"/>
                </a:cxn>
                <a:cxn ang="0">
                  <a:pos x="470" y="0"/>
                </a:cxn>
              </a:cxnLst>
              <a:rect l="0" t="0" r="r" b="b"/>
              <a:pathLst>
                <a:path w="470" h="341">
                  <a:moveTo>
                    <a:pt x="470" y="0"/>
                  </a:moveTo>
                  <a:lnTo>
                    <a:pt x="449" y="50"/>
                  </a:lnTo>
                  <a:lnTo>
                    <a:pt x="423" y="97"/>
                  </a:lnTo>
                  <a:lnTo>
                    <a:pt x="393" y="141"/>
                  </a:lnTo>
                  <a:lnTo>
                    <a:pt x="353" y="193"/>
                  </a:lnTo>
                  <a:lnTo>
                    <a:pt x="308" y="238"/>
                  </a:lnTo>
                  <a:lnTo>
                    <a:pt x="261" y="280"/>
                  </a:lnTo>
                  <a:lnTo>
                    <a:pt x="207" y="315"/>
                  </a:lnTo>
                  <a:lnTo>
                    <a:pt x="165" y="334"/>
                  </a:lnTo>
                  <a:lnTo>
                    <a:pt x="120" y="341"/>
                  </a:lnTo>
                  <a:lnTo>
                    <a:pt x="73" y="336"/>
                  </a:lnTo>
                  <a:lnTo>
                    <a:pt x="45" y="322"/>
                  </a:lnTo>
                  <a:lnTo>
                    <a:pt x="22" y="303"/>
                  </a:lnTo>
                  <a:lnTo>
                    <a:pt x="7" y="280"/>
                  </a:lnTo>
                  <a:lnTo>
                    <a:pt x="0" y="254"/>
                  </a:lnTo>
                  <a:lnTo>
                    <a:pt x="0" y="226"/>
                  </a:lnTo>
                  <a:lnTo>
                    <a:pt x="10" y="200"/>
                  </a:lnTo>
                  <a:lnTo>
                    <a:pt x="29" y="174"/>
                  </a:lnTo>
                  <a:lnTo>
                    <a:pt x="54" y="151"/>
                  </a:lnTo>
                  <a:lnTo>
                    <a:pt x="85" y="134"/>
                  </a:lnTo>
                  <a:lnTo>
                    <a:pt x="118" y="125"/>
                  </a:lnTo>
                  <a:lnTo>
                    <a:pt x="153" y="120"/>
                  </a:lnTo>
                  <a:lnTo>
                    <a:pt x="224" y="115"/>
                  </a:lnTo>
                  <a:lnTo>
                    <a:pt x="294" y="108"/>
                  </a:lnTo>
                  <a:lnTo>
                    <a:pt x="336" y="99"/>
                  </a:lnTo>
                  <a:lnTo>
                    <a:pt x="376" y="85"/>
                  </a:lnTo>
                  <a:lnTo>
                    <a:pt x="411" y="64"/>
                  </a:lnTo>
                  <a:lnTo>
                    <a:pt x="444" y="35"/>
                  </a:lnTo>
                  <a:lnTo>
                    <a:pt x="47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0" name="Freeform 74"/>
            <p:cNvSpPr>
              <a:spLocks/>
            </p:cNvSpPr>
            <p:nvPr/>
          </p:nvSpPr>
          <p:spPr bwMode="auto">
            <a:xfrm>
              <a:off x="10901362" y="4470402"/>
              <a:ext cx="536572" cy="762000"/>
            </a:xfrm>
            <a:custGeom>
              <a:avLst/>
              <a:gdLst/>
              <a:ahLst/>
              <a:cxnLst>
                <a:cxn ang="0">
                  <a:pos x="4" y="0"/>
                </a:cxn>
                <a:cxn ang="0">
                  <a:pos x="14" y="47"/>
                </a:cxn>
                <a:cxn ang="0">
                  <a:pos x="33" y="90"/>
                </a:cxn>
                <a:cxn ang="0">
                  <a:pos x="58" y="125"/>
                </a:cxn>
                <a:cxn ang="0">
                  <a:pos x="89" y="155"/>
                </a:cxn>
                <a:cxn ang="0">
                  <a:pos x="124" y="184"/>
                </a:cxn>
                <a:cxn ang="0">
                  <a:pos x="166" y="209"/>
                </a:cxn>
                <a:cxn ang="0">
                  <a:pos x="228" y="245"/>
                </a:cxn>
                <a:cxn ang="0">
                  <a:pos x="286" y="285"/>
                </a:cxn>
                <a:cxn ang="0">
                  <a:pos x="305" y="301"/>
                </a:cxn>
                <a:cxn ang="0">
                  <a:pos x="319" y="322"/>
                </a:cxn>
                <a:cxn ang="0">
                  <a:pos x="331" y="346"/>
                </a:cxn>
                <a:cxn ang="0">
                  <a:pos x="338" y="381"/>
                </a:cxn>
                <a:cxn ang="0">
                  <a:pos x="333" y="416"/>
                </a:cxn>
                <a:cxn ang="0">
                  <a:pos x="312" y="447"/>
                </a:cxn>
                <a:cxn ang="0">
                  <a:pos x="291" y="465"/>
                </a:cxn>
                <a:cxn ang="0">
                  <a:pos x="267" y="477"/>
                </a:cxn>
                <a:cxn ang="0">
                  <a:pos x="242" y="480"/>
                </a:cxn>
                <a:cxn ang="0">
                  <a:pos x="216" y="475"/>
                </a:cxn>
                <a:cxn ang="0">
                  <a:pos x="176" y="461"/>
                </a:cxn>
                <a:cxn ang="0">
                  <a:pos x="143" y="440"/>
                </a:cxn>
                <a:cxn ang="0">
                  <a:pos x="117" y="411"/>
                </a:cxn>
                <a:cxn ang="0">
                  <a:pos x="94" y="379"/>
                </a:cxn>
                <a:cxn ang="0">
                  <a:pos x="61" y="317"/>
                </a:cxn>
                <a:cxn ang="0">
                  <a:pos x="37" y="254"/>
                </a:cxn>
                <a:cxn ang="0">
                  <a:pos x="18" y="186"/>
                </a:cxn>
                <a:cxn ang="0">
                  <a:pos x="7" y="118"/>
                </a:cxn>
                <a:cxn ang="0">
                  <a:pos x="2" y="59"/>
                </a:cxn>
                <a:cxn ang="0">
                  <a:pos x="0" y="0"/>
                </a:cxn>
                <a:cxn ang="0">
                  <a:pos x="4" y="0"/>
                </a:cxn>
              </a:cxnLst>
              <a:rect l="0" t="0" r="r" b="b"/>
              <a:pathLst>
                <a:path w="338" h="480">
                  <a:moveTo>
                    <a:pt x="4" y="0"/>
                  </a:moveTo>
                  <a:lnTo>
                    <a:pt x="14" y="47"/>
                  </a:lnTo>
                  <a:lnTo>
                    <a:pt x="33" y="90"/>
                  </a:lnTo>
                  <a:lnTo>
                    <a:pt x="58" y="125"/>
                  </a:lnTo>
                  <a:lnTo>
                    <a:pt x="89" y="155"/>
                  </a:lnTo>
                  <a:lnTo>
                    <a:pt x="124" y="184"/>
                  </a:lnTo>
                  <a:lnTo>
                    <a:pt x="166" y="209"/>
                  </a:lnTo>
                  <a:lnTo>
                    <a:pt x="228" y="245"/>
                  </a:lnTo>
                  <a:lnTo>
                    <a:pt x="286" y="285"/>
                  </a:lnTo>
                  <a:lnTo>
                    <a:pt x="305" y="301"/>
                  </a:lnTo>
                  <a:lnTo>
                    <a:pt x="319" y="322"/>
                  </a:lnTo>
                  <a:lnTo>
                    <a:pt x="331" y="346"/>
                  </a:lnTo>
                  <a:lnTo>
                    <a:pt x="338" y="381"/>
                  </a:lnTo>
                  <a:lnTo>
                    <a:pt x="333" y="416"/>
                  </a:lnTo>
                  <a:lnTo>
                    <a:pt x="312" y="447"/>
                  </a:lnTo>
                  <a:lnTo>
                    <a:pt x="291" y="465"/>
                  </a:lnTo>
                  <a:lnTo>
                    <a:pt x="267" y="477"/>
                  </a:lnTo>
                  <a:lnTo>
                    <a:pt x="242" y="480"/>
                  </a:lnTo>
                  <a:lnTo>
                    <a:pt x="216" y="475"/>
                  </a:lnTo>
                  <a:lnTo>
                    <a:pt x="176" y="461"/>
                  </a:lnTo>
                  <a:lnTo>
                    <a:pt x="143" y="440"/>
                  </a:lnTo>
                  <a:lnTo>
                    <a:pt x="117" y="411"/>
                  </a:lnTo>
                  <a:lnTo>
                    <a:pt x="94" y="379"/>
                  </a:lnTo>
                  <a:lnTo>
                    <a:pt x="61" y="317"/>
                  </a:lnTo>
                  <a:lnTo>
                    <a:pt x="37" y="254"/>
                  </a:lnTo>
                  <a:lnTo>
                    <a:pt x="18" y="186"/>
                  </a:lnTo>
                  <a:lnTo>
                    <a:pt x="7" y="118"/>
                  </a:lnTo>
                  <a:lnTo>
                    <a:pt x="2" y="59"/>
                  </a:lnTo>
                  <a:lnTo>
                    <a:pt x="0" y="0"/>
                  </a:lnTo>
                  <a:lnTo>
                    <a:pt x="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1" name="Freeform 75"/>
            <p:cNvSpPr>
              <a:spLocks/>
            </p:cNvSpPr>
            <p:nvPr/>
          </p:nvSpPr>
          <p:spPr bwMode="auto">
            <a:xfrm>
              <a:off x="10901362" y="4973647"/>
              <a:ext cx="536572" cy="765174"/>
            </a:xfrm>
            <a:custGeom>
              <a:avLst/>
              <a:gdLst/>
              <a:ahLst/>
              <a:cxnLst>
                <a:cxn ang="0">
                  <a:pos x="4" y="0"/>
                </a:cxn>
                <a:cxn ang="0">
                  <a:pos x="14" y="50"/>
                </a:cxn>
                <a:cxn ang="0">
                  <a:pos x="33" y="92"/>
                </a:cxn>
                <a:cxn ang="0">
                  <a:pos x="61" y="130"/>
                </a:cxn>
                <a:cxn ang="0">
                  <a:pos x="94" y="163"/>
                </a:cxn>
                <a:cxn ang="0">
                  <a:pos x="134" y="191"/>
                </a:cxn>
                <a:cxn ang="0">
                  <a:pos x="181" y="217"/>
                </a:cxn>
                <a:cxn ang="0">
                  <a:pos x="228" y="242"/>
                </a:cxn>
                <a:cxn ang="0">
                  <a:pos x="256" y="259"/>
                </a:cxn>
                <a:cxn ang="0">
                  <a:pos x="284" y="280"/>
                </a:cxn>
                <a:cxn ang="0">
                  <a:pos x="305" y="304"/>
                </a:cxn>
                <a:cxn ang="0">
                  <a:pos x="324" y="332"/>
                </a:cxn>
                <a:cxn ang="0">
                  <a:pos x="336" y="362"/>
                </a:cxn>
                <a:cxn ang="0">
                  <a:pos x="338" y="393"/>
                </a:cxn>
                <a:cxn ang="0">
                  <a:pos x="331" y="421"/>
                </a:cxn>
                <a:cxn ang="0">
                  <a:pos x="314" y="447"/>
                </a:cxn>
                <a:cxn ang="0">
                  <a:pos x="291" y="468"/>
                </a:cxn>
                <a:cxn ang="0">
                  <a:pos x="267" y="480"/>
                </a:cxn>
                <a:cxn ang="0">
                  <a:pos x="239" y="482"/>
                </a:cxn>
                <a:cxn ang="0">
                  <a:pos x="209" y="477"/>
                </a:cxn>
                <a:cxn ang="0">
                  <a:pos x="171" y="461"/>
                </a:cxn>
                <a:cxn ang="0">
                  <a:pos x="141" y="440"/>
                </a:cxn>
                <a:cxn ang="0">
                  <a:pos x="115" y="412"/>
                </a:cxn>
                <a:cxn ang="0">
                  <a:pos x="94" y="381"/>
                </a:cxn>
                <a:cxn ang="0">
                  <a:pos x="61" y="320"/>
                </a:cxn>
                <a:cxn ang="0">
                  <a:pos x="37" y="254"/>
                </a:cxn>
                <a:cxn ang="0">
                  <a:pos x="18" y="188"/>
                </a:cxn>
                <a:cxn ang="0">
                  <a:pos x="7" y="120"/>
                </a:cxn>
                <a:cxn ang="0">
                  <a:pos x="2" y="62"/>
                </a:cxn>
                <a:cxn ang="0">
                  <a:pos x="0" y="3"/>
                </a:cxn>
                <a:cxn ang="0">
                  <a:pos x="4" y="0"/>
                </a:cxn>
              </a:cxnLst>
              <a:rect l="0" t="0" r="r" b="b"/>
              <a:pathLst>
                <a:path w="338" h="482">
                  <a:moveTo>
                    <a:pt x="4" y="0"/>
                  </a:moveTo>
                  <a:lnTo>
                    <a:pt x="14" y="50"/>
                  </a:lnTo>
                  <a:lnTo>
                    <a:pt x="33" y="92"/>
                  </a:lnTo>
                  <a:lnTo>
                    <a:pt x="61" y="130"/>
                  </a:lnTo>
                  <a:lnTo>
                    <a:pt x="94" y="163"/>
                  </a:lnTo>
                  <a:lnTo>
                    <a:pt x="134" y="191"/>
                  </a:lnTo>
                  <a:lnTo>
                    <a:pt x="181" y="217"/>
                  </a:lnTo>
                  <a:lnTo>
                    <a:pt x="228" y="242"/>
                  </a:lnTo>
                  <a:lnTo>
                    <a:pt x="256" y="259"/>
                  </a:lnTo>
                  <a:lnTo>
                    <a:pt x="284" y="280"/>
                  </a:lnTo>
                  <a:lnTo>
                    <a:pt x="305" y="304"/>
                  </a:lnTo>
                  <a:lnTo>
                    <a:pt x="324" y="332"/>
                  </a:lnTo>
                  <a:lnTo>
                    <a:pt x="336" y="362"/>
                  </a:lnTo>
                  <a:lnTo>
                    <a:pt x="338" y="393"/>
                  </a:lnTo>
                  <a:lnTo>
                    <a:pt x="331" y="421"/>
                  </a:lnTo>
                  <a:lnTo>
                    <a:pt x="314" y="447"/>
                  </a:lnTo>
                  <a:lnTo>
                    <a:pt x="291" y="468"/>
                  </a:lnTo>
                  <a:lnTo>
                    <a:pt x="267" y="480"/>
                  </a:lnTo>
                  <a:lnTo>
                    <a:pt x="239" y="482"/>
                  </a:lnTo>
                  <a:lnTo>
                    <a:pt x="209" y="477"/>
                  </a:lnTo>
                  <a:lnTo>
                    <a:pt x="171" y="461"/>
                  </a:lnTo>
                  <a:lnTo>
                    <a:pt x="141" y="440"/>
                  </a:lnTo>
                  <a:lnTo>
                    <a:pt x="115" y="412"/>
                  </a:lnTo>
                  <a:lnTo>
                    <a:pt x="94" y="381"/>
                  </a:lnTo>
                  <a:lnTo>
                    <a:pt x="61" y="320"/>
                  </a:lnTo>
                  <a:lnTo>
                    <a:pt x="37" y="254"/>
                  </a:lnTo>
                  <a:lnTo>
                    <a:pt x="18" y="188"/>
                  </a:lnTo>
                  <a:lnTo>
                    <a:pt x="7" y="120"/>
                  </a:lnTo>
                  <a:lnTo>
                    <a:pt x="2" y="62"/>
                  </a:lnTo>
                  <a:lnTo>
                    <a:pt x="0" y="3"/>
                  </a:lnTo>
                  <a:lnTo>
                    <a:pt x="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2" name="Freeform 76"/>
            <p:cNvSpPr>
              <a:spLocks/>
            </p:cNvSpPr>
            <p:nvPr/>
          </p:nvSpPr>
          <p:spPr bwMode="auto">
            <a:xfrm>
              <a:off x="11498261" y="3978279"/>
              <a:ext cx="531815" cy="757242"/>
            </a:xfrm>
            <a:custGeom>
              <a:avLst/>
              <a:gdLst/>
              <a:ahLst/>
              <a:cxnLst>
                <a:cxn ang="0">
                  <a:pos x="335" y="0"/>
                </a:cxn>
                <a:cxn ang="0">
                  <a:pos x="335" y="78"/>
                </a:cxn>
                <a:cxn ang="0">
                  <a:pos x="326" y="155"/>
                </a:cxn>
                <a:cxn ang="0">
                  <a:pos x="307" y="228"/>
                </a:cxn>
                <a:cxn ang="0">
                  <a:pos x="288" y="292"/>
                </a:cxn>
                <a:cxn ang="0">
                  <a:pos x="263" y="350"/>
                </a:cxn>
                <a:cxn ang="0">
                  <a:pos x="225" y="404"/>
                </a:cxn>
                <a:cxn ang="0">
                  <a:pos x="197" y="435"/>
                </a:cxn>
                <a:cxn ang="0">
                  <a:pos x="164" y="461"/>
                </a:cxn>
                <a:cxn ang="0">
                  <a:pos x="122" y="475"/>
                </a:cxn>
                <a:cxn ang="0">
                  <a:pos x="86" y="477"/>
                </a:cxn>
                <a:cxn ang="0">
                  <a:pos x="54" y="468"/>
                </a:cxn>
                <a:cxn ang="0">
                  <a:pos x="25" y="447"/>
                </a:cxn>
                <a:cxn ang="0">
                  <a:pos x="7" y="416"/>
                </a:cxn>
                <a:cxn ang="0">
                  <a:pos x="0" y="381"/>
                </a:cxn>
                <a:cxn ang="0">
                  <a:pos x="7" y="346"/>
                </a:cxn>
                <a:cxn ang="0">
                  <a:pos x="25" y="310"/>
                </a:cxn>
                <a:cxn ang="0">
                  <a:pos x="51" y="280"/>
                </a:cxn>
                <a:cxn ang="0">
                  <a:pos x="82" y="256"/>
                </a:cxn>
                <a:cxn ang="0">
                  <a:pos x="117" y="235"/>
                </a:cxn>
                <a:cxn ang="0">
                  <a:pos x="152" y="216"/>
                </a:cxn>
                <a:cxn ang="0">
                  <a:pos x="199" y="191"/>
                </a:cxn>
                <a:cxn ang="0">
                  <a:pos x="244" y="162"/>
                </a:cxn>
                <a:cxn ang="0">
                  <a:pos x="281" y="125"/>
                </a:cxn>
                <a:cxn ang="0">
                  <a:pos x="307" y="87"/>
                </a:cxn>
                <a:cxn ang="0">
                  <a:pos x="326" y="45"/>
                </a:cxn>
                <a:cxn ang="0">
                  <a:pos x="335" y="0"/>
                </a:cxn>
              </a:cxnLst>
              <a:rect l="0" t="0" r="r" b="b"/>
              <a:pathLst>
                <a:path w="335" h="477">
                  <a:moveTo>
                    <a:pt x="335" y="0"/>
                  </a:moveTo>
                  <a:lnTo>
                    <a:pt x="335" y="78"/>
                  </a:lnTo>
                  <a:lnTo>
                    <a:pt x="326" y="155"/>
                  </a:lnTo>
                  <a:lnTo>
                    <a:pt x="307" y="228"/>
                  </a:lnTo>
                  <a:lnTo>
                    <a:pt x="288" y="292"/>
                  </a:lnTo>
                  <a:lnTo>
                    <a:pt x="263" y="350"/>
                  </a:lnTo>
                  <a:lnTo>
                    <a:pt x="225" y="404"/>
                  </a:lnTo>
                  <a:lnTo>
                    <a:pt x="197" y="435"/>
                  </a:lnTo>
                  <a:lnTo>
                    <a:pt x="164" y="461"/>
                  </a:lnTo>
                  <a:lnTo>
                    <a:pt x="122" y="475"/>
                  </a:lnTo>
                  <a:lnTo>
                    <a:pt x="86" y="477"/>
                  </a:lnTo>
                  <a:lnTo>
                    <a:pt x="54" y="468"/>
                  </a:lnTo>
                  <a:lnTo>
                    <a:pt x="25" y="447"/>
                  </a:lnTo>
                  <a:lnTo>
                    <a:pt x="7" y="416"/>
                  </a:lnTo>
                  <a:lnTo>
                    <a:pt x="0" y="381"/>
                  </a:lnTo>
                  <a:lnTo>
                    <a:pt x="7" y="346"/>
                  </a:lnTo>
                  <a:lnTo>
                    <a:pt x="25" y="310"/>
                  </a:lnTo>
                  <a:lnTo>
                    <a:pt x="51" y="280"/>
                  </a:lnTo>
                  <a:lnTo>
                    <a:pt x="82" y="256"/>
                  </a:lnTo>
                  <a:lnTo>
                    <a:pt x="117" y="235"/>
                  </a:lnTo>
                  <a:lnTo>
                    <a:pt x="152" y="216"/>
                  </a:lnTo>
                  <a:lnTo>
                    <a:pt x="199" y="191"/>
                  </a:lnTo>
                  <a:lnTo>
                    <a:pt x="244" y="162"/>
                  </a:lnTo>
                  <a:lnTo>
                    <a:pt x="281" y="125"/>
                  </a:lnTo>
                  <a:lnTo>
                    <a:pt x="307" y="87"/>
                  </a:lnTo>
                  <a:lnTo>
                    <a:pt x="326" y="45"/>
                  </a:lnTo>
                  <a:lnTo>
                    <a:pt x="33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3" name="Freeform 77"/>
            <p:cNvSpPr>
              <a:spLocks/>
            </p:cNvSpPr>
            <p:nvPr/>
          </p:nvSpPr>
          <p:spPr bwMode="auto">
            <a:xfrm>
              <a:off x="11501436" y="4981579"/>
              <a:ext cx="528641" cy="754060"/>
            </a:xfrm>
            <a:custGeom>
              <a:avLst/>
              <a:gdLst/>
              <a:ahLst/>
              <a:cxnLst>
                <a:cxn ang="0">
                  <a:pos x="331" y="0"/>
                </a:cxn>
                <a:cxn ang="0">
                  <a:pos x="333" y="85"/>
                </a:cxn>
                <a:cxn ang="0">
                  <a:pos x="322" y="169"/>
                </a:cxn>
                <a:cxn ang="0">
                  <a:pos x="298" y="252"/>
                </a:cxn>
                <a:cxn ang="0">
                  <a:pos x="282" y="301"/>
                </a:cxn>
                <a:cxn ang="0">
                  <a:pos x="261" y="348"/>
                </a:cxn>
                <a:cxn ang="0">
                  <a:pos x="232" y="392"/>
                </a:cxn>
                <a:cxn ang="0">
                  <a:pos x="200" y="432"/>
                </a:cxn>
                <a:cxn ang="0">
                  <a:pos x="171" y="454"/>
                </a:cxn>
                <a:cxn ang="0">
                  <a:pos x="138" y="470"/>
                </a:cxn>
                <a:cxn ang="0">
                  <a:pos x="103" y="475"/>
                </a:cxn>
                <a:cxn ang="0">
                  <a:pos x="68" y="472"/>
                </a:cxn>
                <a:cxn ang="0">
                  <a:pos x="40" y="458"/>
                </a:cxn>
                <a:cxn ang="0">
                  <a:pos x="16" y="437"/>
                </a:cxn>
                <a:cxn ang="0">
                  <a:pos x="2" y="409"/>
                </a:cxn>
                <a:cxn ang="0">
                  <a:pos x="0" y="378"/>
                </a:cxn>
                <a:cxn ang="0">
                  <a:pos x="5" y="343"/>
                </a:cxn>
                <a:cxn ang="0">
                  <a:pos x="21" y="313"/>
                </a:cxn>
                <a:cxn ang="0">
                  <a:pos x="40" y="287"/>
                </a:cxn>
                <a:cxn ang="0">
                  <a:pos x="66" y="266"/>
                </a:cxn>
                <a:cxn ang="0">
                  <a:pos x="94" y="247"/>
                </a:cxn>
                <a:cxn ang="0">
                  <a:pos x="143" y="221"/>
                </a:cxn>
                <a:cxn ang="0">
                  <a:pos x="195" y="193"/>
                </a:cxn>
                <a:cxn ang="0">
                  <a:pos x="232" y="167"/>
                </a:cxn>
                <a:cxn ang="0">
                  <a:pos x="265" y="139"/>
                </a:cxn>
                <a:cxn ang="0">
                  <a:pos x="293" y="104"/>
                </a:cxn>
                <a:cxn ang="0">
                  <a:pos x="315" y="66"/>
                </a:cxn>
                <a:cxn ang="0">
                  <a:pos x="329" y="21"/>
                </a:cxn>
                <a:cxn ang="0">
                  <a:pos x="331" y="0"/>
                </a:cxn>
              </a:cxnLst>
              <a:rect l="0" t="0" r="r" b="b"/>
              <a:pathLst>
                <a:path w="333" h="475">
                  <a:moveTo>
                    <a:pt x="331" y="0"/>
                  </a:moveTo>
                  <a:lnTo>
                    <a:pt x="333" y="85"/>
                  </a:lnTo>
                  <a:lnTo>
                    <a:pt x="322" y="169"/>
                  </a:lnTo>
                  <a:lnTo>
                    <a:pt x="298" y="252"/>
                  </a:lnTo>
                  <a:lnTo>
                    <a:pt x="282" y="301"/>
                  </a:lnTo>
                  <a:lnTo>
                    <a:pt x="261" y="348"/>
                  </a:lnTo>
                  <a:lnTo>
                    <a:pt x="232" y="392"/>
                  </a:lnTo>
                  <a:lnTo>
                    <a:pt x="200" y="432"/>
                  </a:lnTo>
                  <a:lnTo>
                    <a:pt x="171" y="454"/>
                  </a:lnTo>
                  <a:lnTo>
                    <a:pt x="138" y="470"/>
                  </a:lnTo>
                  <a:lnTo>
                    <a:pt x="103" y="475"/>
                  </a:lnTo>
                  <a:lnTo>
                    <a:pt x="68" y="472"/>
                  </a:lnTo>
                  <a:lnTo>
                    <a:pt x="40" y="458"/>
                  </a:lnTo>
                  <a:lnTo>
                    <a:pt x="16" y="437"/>
                  </a:lnTo>
                  <a:lnTo>
                    <a:pt x="2" y="409"/>
                  </a:lnTo>
                  <a:lnTo>
                    <a:pt x="0" y="378"/>
                  </a:lnTo>
                  <a:lnTo>
                    <a:pt x="5" y="343"/>
                  </a:lnTo>
                  <a:lnTo>
                    <a:pt x="21" y="313"/>
                  </a:lnTo>
                  <a:lnTo>
                    <a:pt x="40" y="287"/>
                  </a:lnTo>
                  <a:lnTo>
                    <a:pt x="66" y="266"/>
                  </a:lnTo>
                  <a:lnTo>
                    <a:pt x="94" y="247"/>
                  </a:lnTo>
                  <a:lnTo>
                    <a:pt x="143" y="221"/>
                  </a:lnTo>
                  <a:lnTo>
                    <a:pt x="195" y="193"/>
                  </a:lnTo>
                  <a:lnTo>
                    <a:pt x="232" y="167"/>
                  </a:lnTo>
                  <a:lnTo>
                    <a:pt x="265" y="139"/>
                  </a:lnTo>
                  <a:lnTo>
                    <a:pt x="293" y="104"/>
                  </a:lnTo>
                  <a:lnTo>
                    <a:pt x="315" y="66"/>
                  </a:lnTo>
                  <a:lnTo>
                    <a:pt x="329" y="21"/>
                  </a:lnTo>
                  <a:lnTo>
                    <a:pt x="3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4" name="Freeform 78"/>
            <p:cNvSpPr>
              <a:spLocks/>
            </p:cNvSpPr>
            <p:nvPr/>
          </p:nvSpPr>
          <p:spPr bwMode="auto">
            <a:xfrm>
              <a:off x="11501436" y="4475168"/>
              <a:ext cx="528641" cy="752477"/>
            </a:xfrm>
            <a:custGeom>
              <a:avLst/>
              <a:gdLst/>
              <a:ahLst/>
              <a:cxnLst>
                <a:cxn ang="0">
                  <a:pos x="333" y="0"/>
                </a:cxn>
                <a:cxn ang="0">
                  <a:pos x="333" y="84"/>
                </a:cxn>
                <a:cxn ang="0">
                  <a:pos x="322" y="166"/>
                </a:cxn>
                <a:cxn ang="0">
                  <a:pos x="301" y="249"/>
                </a:cxn>
                <a:cxn ang="0">
                  <a:pos x="284" y="296"/>
                </a:cxn>
                <a:cxn ang="0">
                  <a:pos x="263" y="343"/>
                </a:cxn>
                <a:cxn ang="0">
                  <a:pos x="237" y="387"/>
                </a:cxn>
                <a:cxn ang="0">
                  <a:pos x="204" y="425"/>
                </a:cxn>
                <a:cxn ang="0">
                  <a:pos x="174" y="451"/>
                </a:cxn>
                <a:cxn ang="0">
                  <a:pos x="141" y="467"/>
                </a:cxn>
                <a:cxn ang="0">
                  <a:pos x="103" y="474"/>
                </a:cxn>
                <a:cxn ang="0">
                  <a:pos x="68" y="472"/>
                </a:cxn>
                <a:cxn ang="0">
                  <a:pos x="40" y="458"/>
                </a:cxn>
                <a:cxn ang="0">
                  <a:pos x="16" y="437"/>
                </a:cxn>
                <a:cxn ang="0">
                  <a:pos x="5" y="408"/>
                </a:cxn>
                <a:cxn ang="0">
                  <a:pos x="0" y="378"/>
                </a:cxn>
                <a:cxn ang="0">
                  <a:pos x="5" y="343"/>
                </a:cxn>
                <a:cxn ang="0">
                  <a:pos x="21" y="312"/>
                </a:cxn>
                <a:cxn ang="0">
                  <a:pos x="42" y="286"/>
                </a:cxn>
                <a:cxn ang="0">
                  <a:pos x="66" y="265"/>
                </a:cxn>
                <a:cxn ang="0">
                  <a:pos x="94" y="246"/>
                </a:cxn>
                <a:cxn ang="0">
                  <a:pos x="134" y="225"/>
                </a:cxn>
                <a:cxn ang="0">
                  <a:pos x="171" y="204"/>
                </a:cxn>
                <a:cxn ang="0">
                  <a:pos x="214" y="181"/>
                </a:cxn>
                <a:cxn ang="0">
                  <a:pos x="249" y="152"/>
                </a:cxn>
                <a:cxn ang="0">
                  <a:pos x="279" y="122"/>
                </a:cxn>
                <a:cxn ang="0">
                  <a:pos x="305" y="84"/>
                </a:cxn>
                <a:cxn ang="0">
                  <a:pos x="324" y="40"/>
                </a:cxn>
                <a:cxn ang="0">
                  <a:pos x="333" y="0"/>
                </a:cxn>
              </a:cxnLst>
              <a:rect l="0" t="0" r="r" b="b"/>
              <a:pathLst>
                <a:path w="333" h="474">
                  <a:moveTo>
                    <a:pt x="333" y="0"/>
                  </a:moveTo>
                  <a:lnTo>
                    <a:pt x="333" y="84"/>
                  </a:lnTo>
                  <a:lnTo>
                    <a:pt x="322" y="166"/>
                  </a:lnTo>
                  <a:lnTo>
                    <a:pt x="301" y="249"/>
                  </a:lnTo>
                  <a:lnTo>
                    <a:pt x="284" y="296"/>
                  </a:lnTo>
                  <a:lnTo>
                    <a:pt x="263" y="343"/>
                  </a:lnTo>
                  <a:lnTo>
                    <a:pt x="237" y="387"/>
                  </a:lnTo>
                  <a:lnTo>
                    <a:pt x="204" y="425"/>
                  </a:lnTo>
                  <a:lnTo>
                    <a:pt x="174" y="451"/>
                  </a:lnTo>
                  <a:lnTo>
                    <a:pt x="141" y="467"/>
                  </a:lnTo>
                  <a:lnTo>
                    <a:pt x="103" y="474"/>
                  </a:lnTo>
                  <a:lnTo>
                    <a:pt x="68" y="472"/>
                  </a:lnTo>
                  <a:lnTo>
                    <a:pt x="40" y="458"/>
                  </a:lnTo>
                  <a:lnTo>
                    <a:pt x="16" y="437"/>
                  </a:lnTo>
                  <a:lnTo>
                    <a:pt x="5" y="408"/>
                  </a:lnTo>
                  <a:lnTo>
                    <a:pt x="0" y="378"/>
                  </a:lnTo>
                  <a:lnTo>
                    <a:pt x="5" y="343"/>
                  </a:lnTo>
                  <a:lnTo>
                    <a:pt x="21" y="312"/>
                  </a:lnTo>
                  <a:lnTo>
                    <a:pt x="42" y="286"/>
                  </a:lnTo>
                  <a:lnTo>
                    <a:pt x="66" y="265"/>
                  </a:lnTo>
                  <a:lnTo>
                    <a:pt x="94" y="246"/>
                  </a:lnTo>
                  <a:lnTo>
                    <a:pt x="134" y="225"/>
                  </a:lnTo>
                  <a:lnTo>
                    <a:pt x="171" y="204"/>
                  </a:lnTo>
                  <a:lnTo>
                    <a:pt x="214" y="181"/>
                  </a:lnTo>
                  <a:lnTo>
                    <a:pt x="249" y="152"/>
                  </a:lnTo>
                  <a:lnTo>
                    <a:pt x="279" y="122"/>
                  </a:lnTo>
                  <a:lnTo>
                    <a:pt x="305" y="84"/>
                  </a:lnTo>
                  <a:lnTo>
                    <a:pt x="324" y="40"/>
                  </a:lnTo>
                  <a:lnTo>
                    <a:pt x="33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5" name="Freeform 79"/>
            <p:cNvSpPr>
              <a:spLocks/>
            </p:cNvSpPr>
            <p:nvPr/>
          </p:nvSpPr>
          <p:spPr bwMode="auto">
            <a:xfrm>
              <a:off x="12272960" y="4895858"/>
              <a:ext cx="373061" cy="862017"/>
            </a:xfrm>
            <a:custGeom>
              <a:avLst/>
              <a:gdLst/>
              <a:ahLst/>
              <a:cxnLst>
                <a:cxn ang="0">
                  <a:pos x="78" y="0"/>
                </a:cxn>
                <a:cxn ang="0">
                  <a:pos x="82" y="3"/>
                </a:cxn>
                <a:cxn ang="0">
                  <a:pos x="71" y="54"/>
                </a:cxn>
                <a:cxn ang="0">
                  <a:pos x="71" y="101"/>
                </a:cxn>
                <a:cxn ang="0">
                  <a:pos x="80" y="146"/>
                </a:cxn>
                <a:cxn ang="0">
                  <a:pos x="99" y="188"/>
                </a:cxn>
                <a:cxn ang="0">
                  <a:pos x="122" y="230"/>
                </a:cxn>
                <a:cxn ang="0">
                  <a:pos x="150" y="270"/>
                </a:cxn>
                <a:cxn ang="0">
                  <a:pos x="188" y="327"/>
                </a:cxn>
                <a:cxn ang="0">
                  <a:pos x="223" y="385"/>
                </a:cxn>
                <a:cxn ang="0">
                  <a:pos x="233" y="416"/>
                </a:cxn>
                <a:cxn ang="0">
                  <a:pos x="235" y="449"/>
                </a:cxn>
                <a:cxn ang="0">
                  <a:pos x="228" y="479"/>
                </a:cxn>
                <a:cxn ang="0">
                  <a:pos x="214" y="505"/>
                </a:cxn>
                <a:cxn ang="0">
                  <a:pos x="193" y="526"/>
                </a:cxn>
                <a:cxn ang="0">
                  <a:pos x="169" y="538"/>
                </a:cxn>
                <a:cxn ang="0">
                  <a:pos x="141" y="543"/>
                </a:cxn>
                <a:cxn ang="0">
                  <a:pos x="113" y="540"/>
                </a:cxn>
                <a:cxn ang="0">
                  <a:pos x="87" y="531"/>
                </a:cxn>
                <a:cxn ang="0">
                  <a:pos x="54" y="505"/>
                </a:cxn>
                <a:cxn ang="0">
                  <a:pos x="33" y="475"/>
                </a:cxn>
                <a:cxn ang="0">
                  <a:pos x="17" y="442"/>
                </a:cxn>
                <a:cxn ang="0">
                  <a:pos x="7" y="402"/>
                </a:cxn>
                <a:cxn ang="0">
                  <a:pos x="0" y="324"/>
                </a:cxn>
                <a:cxn ang="0">
                  <a:pos x="5" y="244"/>
                </a:cxn>
                <a:cxn ang="0">
                  <a:pos x="19" y="167"/>
                </a:cxn>
                <a:cxn ang="0">
                  <a:pos x="40" y="92"/>
                </a:cxn>
                <a:cxn ang="0">
                  <a:pos x="59" y="45"/>
                </a:cxn>
                <a:cxn ang="0">
                  <a:pos x="78" y="0"/>
                </a:cxn>
              </a:cxnLst>
              <a:rect l="0" t="0" r="r" b="b"/>
              <a:pathLst>
                <a:path w="235" h="543">
                  <a:moveTo>
                    <a:pt x="78" y="0"/>
                  </a:moveTo>
                  <a:lnTo>
                    <a:pt x="82" y="3"/>
                  </a:lnTo>
                  <a:lnTo>
                    <a:pt x="71" y="54"/>
                  </a:lnTo>
                  <a:lnTo>
                    <a:pt x="71" y="101"/>
                  </a:lnTo>
                  <a:lnTo>
                    <a:pt x="80" y="146"/>
                  </a:lnTo>
                  <a:lnTo>
                    <a:pt x="99" y="188"/>
                  </a:lnTo>
                  <a:lnTo>
                    <a:pt x="122" y="230"/>
                  </a:lnTo>
                  <a:lnTo>
                    <a:pt x="150" y="270"/>
                  </a:lnTo>
                  <a:lnTo>
                    <a:pt x="188" y="327"/>
                  </a:lnTo>
                  <a:lnTo>
                    <a:pt x="223" y="385"/>
                  </a:lnTo>
                  <a:lnTo>
                    <a:pt x="233" y="416"/>
                  </a:lnTo>
                  <a:lnTo>
                    <a:pt x="235" y="449"/>
                  </a:lnTo>
                  <a:lnTo>
                    <a:pt x="228" y="479"/>
                  </a:lnTo>
                  <a:lnTo>
                    <a:pt x="214" y="505"/>
                  </a:lnTo>
                  <a:lnTo>
                    <a:pt x="193" y="526"/>
                  </a:lnTo>
                  <a:lnTo>
                    <a:pt x="169" y="538"/>
                  </a:lnTo>
                  <a:lnTo>
                    <a:pt x="141" y="543"/>
                  </a:lnTo>
                  <a:lnTo>
                    <a:pt x="113" y="540"/>
                  </a:lnTo>
                  <a:lnTo>
                    <a:pt x="87" y="531"/>
                  </a:lnTo>
                  <a:lnTo>
                    <a:pt x="54" y="505"/>
                  </a:lnTo>
                  <a:lnTo>
                    <a:pt x="33" y="475"/>
                  </a:lnTo>
                  <a:lnTo>
                    <a:pt x="17" y="442"/>
                  </a:lnTo>
                  <a:lnTo>
                    <a:pt x="7" y="402"/>
                  </a:lnTo>
                  <a:lnTo>
                    <a:pt x="0" y="324"/>
                  </a:lnTo>
                  <a:lnTo>
                    <a:pt x="5" y="244"/>
                  </a:lnTo>
                  <a:lnTo>
                    <a:pt x="19" y="167"/>
                  </a:lnTo>
                  <a:lnTo>
                    <a:pt x="40" y="92"/>
                  </a:lnTo>
                  <a:lnTo>
                    <a:pt x="59" y="45"/>
                  </a:lnTo>
                  <a:lnTo>
                    <a:pt x="7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6" name="Freeform 80"/>
            <p:cNvSpPr>
              <a:spLocks/>
            </p:cNvSpPr>
            <p:nvPr/>
          </p:nvSpPr>
          <p:spPr bwMode="auto">
            <a:xfrm>
              <a:off x="11318871" y="3128967"/>
              <a:ext cx="323848" cy="752477"/>
            </a:xfrm>
            <a:custGeom>
              <a:avLst/>
              <a:gdLst/>
              <a:ahLst/>
              <a:cxnLst>
                <a:cxn ang="0">
                  <a:pos x="101" y="0"/>
                </a:cxn>
                <a:cxn ang="0">
                  <a:pos x="138" y="94"/>
                </a:cxn>
                <a:cxn ang="0">
                  <a:pos x="171" y="185"/>
                </a:cxn>
                <a:cxn ang="0">
                  <a:pos x="190" y="265"/>
                </a:cxn>
                <a:cxn ang="0">
                  <a:pos x="204" y="347"/>
                </a:cxn>
                <a:cxn ang="0">
                  <a:pos x="204" y="373"/>
                </a:cxn>
                <a:cxn ang="0">
                  <a:pos x="202" y="401"/>
                </a:cxn>
                <a:cxn ang="0">
                  <a:pos x="192" y="432"/>
                </a:cxn>
                <a:cxn ang="0">
                  <a:pos x="176" y="453"/>
                </a:cxn>
                <a:cxn ang="0">
                  <a:pos x="152" y="467"/>
                </a:cxn>
                <a:cxn ang="0">
                  <a:pos x="122" y="474"/>
                </a:cxn>
                <a:cxn ang="0">
                  <a:pos x="87" y="474"/>
                </a:cxn>
                <a:cxn ang="0">
                  <a:pos x="56" y="465"/>
                </a:cxn>
                <a:cxn ang="0">
                  <a:pos x="33" y="446"/>
                </a:cxn>
                <a:cxn ang="0">
                  <a:pos x="14" y="420"/>
                </a:cxn>
                <a:cxn ang="0">
                  <a:pos x="2" y="383"/>
                </a:cxn>
                <a:cxn ang="0">
                  <a:pos x="0" y="345"/>
                </a:cxn>
                <a:cxn ang="0">
                  <a:pos x="2" y="307"/>
                </a:cxn>
                <a:cxn ang="0">
                  <a:pos x="14" y="230"/>
                </a:cxn>
                <a:cxn ang="0">
                  <a:pos x="33" y="155"/>
                </a:cxn>
                <a:cxn ang="0">
                  <a:pos x="61" y="82"/>
                </a:cxn>
                <a:cxn ang="0">
                  <a:pos x="91" y="11"/>
                </a:cxn>
                <a:cxn ang="0">
                  <a:pos x="91" y="9"/>
                </a:cxn>
                <a:cxn ang="0">
                  <a:pos x="94" y="7"/>
                </a:cxn>
                <a:cxn ang="0">
                  <a:pos x="96" y="4"/>
                </a:cxn>
                <a:cxn ang="0">
                  <a:pos x="101" y="0"/>
                </a:cxn>
              </a:cxnLst>
              <a:rect l="0" t="0" r="r" b="b"/>
              <a:pathLst>
                <a:path w="204" h="474">
                  <a:moveTo>
                    <a:pt x="101" y="0"/>
                  </a:moveTo>
                  <a:lnTo>
                    <a:pt x="138" y="94"/>
                  </a:lnTo>
                  <a:lnTo>
                    <a:pt x="171" y="185"/>
                  </a:lnTo>
                  <a:lnTo>
                    <a:pt x="190" y="265"/>
                  </a:lnTo>
                  <a:lnTo>
                    <a:pt x="204" y="347"/>
                  </a:lnTo>
                  <a:lnTo>
                    <a:pt x="204" y="373"/>
                  </a:lnTo>
                  <a:lnTo>
                    <a:pt x="202" y="401"/>
                  </a:lnTo>
                  <a:lnTo>
                    <a:pt x="192" y="432"/>
                  </a:lnTo>
                  <a:lnTo>
                    <a:pt x="176" y="453"/>
                  </a:lnTo>
                  <a:lnTo>
                    <a:pt x="152" y="467"/>
                  </a:lnTo>
                  <a:lnTo>
                    <a:pt x="122" y="474"/>
                  </a:lnTo>
                  <a:lnTo>
                    <a:pt x="87" y="474"/>
                  </a:lnTo>
                  <a:lnTo>
                    <a:pt x="56" y="465"/>
                  </a:lnTo>
                  <a:lnTo>
                    <a:pt x="33" y="446"/>
                  </a:lnTo>
                  <a:lnTo>
                    <a:pt x="14" y="420"/>
                  </a:lnTo>
                  <a:lnTo>
                    <a:pt x="2" y="383"/>
                  </a:lnTo>
                  <a:lnTo>
                    <a:pt x="0" y="345"/>
                  </a:lnTo>
                  <a:lnTo>
                    <a:pt x="2" y="307"/>
                  </a:lnTo>
                  <a:lnTo>
                    <a:pt x="14" y="230"/>
                  </a:lnTo>
                  <a:lnTo>
                    <a:pt x="33" y="155"/>
                  </a:lnTo>
                  <a:lnTo>
                    <a:pt x="61" y="82"/>
                  </a:lnTo>
                  <a:lnTo>
                    <a:pt x="91" y="11"/>
                  </a:lnTo>
                  <a:lnTo>
                    <a:pt x="91" y="9"/>
                  </a:lnTo>
                  <a:lnTo>
                    <a:pt x="94" y="7"/>
                  </a:lnTo>
                  <a:lnTo>
                    <a:pt x="96" y="4"/>
                  </a:lnTo>
                  <a:lnTo>
                    <a:pt x="1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7" name="Freeform 81"/>
            <p:cNvSpPr>
              <a:spLocks/>
            </p:cNvSpPr>
            <p:nvPr/>
          </p:nvSpPr>
          <p:spPr bwMode="auto">
            <a:xfrm>
              <a:off x="13298491" y="3463928"/>
              <a:ext cx="392115" cy="704847"/>
            </a:xfrm>
            <a:custGeom>
              <a:avLst/>
              <a:gdLst/>
              <a:ahLst/>
              <a:cxnLst>
                <a:cxn ang="0">
                  <a:pos x="247" y="0"/>
                </a:cxn>
                <a:cxn ang="0">
                  <a:pos x="247" y="54"/>
                </a:cxn>
                <a:cxn ang="0">
                  <a:pos x="247" y="106"/>
                </a:cxn>
                <a:cxn ang="0">
                  <a:pos x="242" y="181"/>
                </a:cxn>
                <a:cxn ang="0">
                  <a:pos x="230" y="256"/>
                </a:cxn>
                <a:cxn ang="0">
                  <a:pos x="212" y="327"/>
                </a:cxn>
                <a:cxn ang="0">
                  <a:pos x="193" y="369"/>
                </a:cxn>
                <a:cxn ang="0">
                  <a:pos x="172" y="406"/>
                </a:cxn>
                <a:cxn ang="0">
                  <a:pos x="150" y="430"/>
                </a:cxn>
                <a:cxn ang="0">
                  <a:pos x="125" y="442"/>
                </a:cxn>
                <a:cxn ang="0">
                  <a:pos x="96" y="444"/>
                </a:cxn>
                <a:cxn ang="0">
                  <a:pos x="68" y="435"/>
                </a:cxn>
                <a:cxn ang="0">
                  <a:pos x="35" y="418"/>
                </a:cxn>
                <a:cxn ang="0">
                  <a:pos x="12" y="395"/>
                </a:cxn>
                <a:cxn ang="0">
                  <a:pos x="0" y="369"/>
                </a:cxn>
                <a:cxn ang="0">
                  <a:pos x="0" y="336"/>
                </a:cxn>
                <a:cxn ang="0">
                  <a:pos x="12" y="287"/>
                </a:cxn>
                <a:cxn ang="0">
                  <a:pos x="33" y="237"/>
                </a:cxn>
                <a:cxn ang="0">
                  <a:pos x="75" y="172"/>
                </a:cxn>
                <a:cxn ang="0">
                  <a:pos x="125" y="113"/>
                </a:cxn>
                <a:cxn ang="0">
                  <a:pos x="181" y="56"/>
                </a:cxn>
                <a:cxn ang="0">
                  <a:pos x="240" y="5"/>
                </a:cxn>
                <a:cxn ang="0">
                  <a:pos x="242" y="2"/>
                </a:cxn>
                <a:cxn ang="0">
                  <a:pos x="244" y="2"/>
                </a:cxn>
                <a:cxn ang="0">
                  <a:pos x="247" y="0"/>
                </a:cxn>
              </a:cxnLst>
              <a:rect l="0" t="0" r="r" b="b"/>
              <a:pathLst>
                <a:path w="247" h="444">
                  <a:moveTo>
                    <a:pt x="247" y="0"/>
                  </a:moveTo>
                  <a:lnTo>
                    <a:pt x="247" y="54"/>
                  </a:lnTo>
                  <a:lnTo>
                    <a:pt x="247" y="106"/>
                  </a:lnTo>
                  <a:lnTo>
                    <a:pt x="242" y="181"/>
                  </a:lnTo>
                  <a:lnTo>
                    <a:pt x="230" y="256"/>
                  </a:lnTo>
                  <a:lnTo>
                    <a:pt x="212" y="327"/>
                  </a:lnTo>
                  <a:lnTo>
                    <a:pt x="193" y="369"/>
                  </a:lnTo>
                  <a:lnTo>
                    <a:pt x="172" y="406"/>
                  </a:lnTo>
                  <a:lnTo>
                    <a:pt x="150" y="430"/>
                  </a:lnTo>
                  <a:lnTo>
                    <a:pt x="125" y="442"/>
                  </a:lnTo>
                  <a:lnTo>
                    <a:pt x="96" y="444"/>
                  </a:lnTo>
                  <a:lnTo>
                    <a:pt x="68" y="435"/>
                  </a:lnTo>
                  <a:lnTo>
                    <a:pt x="35" y="418"/>
                  </a:lnTo>
                  <a:lnTo>
                    <a:pt x="12" y="395"/>
                  </a:lnTo>
                  <a:lnTo>
                    <a:pt x="0" y="369"/>
                  </a:lnTo>
                  <a:lnTo>
                    <a:pt x="0" y="336"/>
                  </a:lnTo>
                  <a:lnTo>
                    <a:pt x="12" y="287"/>
                  </a:lnTo>
                  <a:lnTo>
                    <a:pt x="33" y="237"/>
                  </a:lnTo>
                  <a:lnTo>
                    <a:pt x="75" y="172"/>
                  </a:lnTo>
                  <a:lnTo>
                    <a:pt x="125" y="113"/>
                  </a:lnTo>
                  <a:lnTo>
                    <a:pt x="181" y="56"/>
                  </a:lnTo>
                  <a:lnTo>
                    <a:pt x="240" y="5"/>
                  </a:lnTo>
                  <a:lnTo>
                    <a:pt x="242" y="2"/>
                  </a:lnTo>
                  <a:lnTo>
                    <a:pt x="244" y="2"/>
                  </a:lnTo>
                  <a:lnTo>
                    <a:pt x="24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8" name="Freeform 82"/>
            <p:cNvSpPr>
              <a:spLocks/>
            </p:cNvSpPr>
            <p:nvPr/>
          </p:nvSpPr>
          <p:spPr bwMode="auto">
            <a:xfrm>
              <a:off x="11349039" y="5794383"/>
              <a:ext cx="230187" cy="503237"/>
            </a:xfrm>
            <a:custGeom>
              <a:avLst/>
              <a:gdLst/>
              <a:ahLst/>
              <a:cxnLst>
                <a:cxn ang="0">
                  <a:pos x="18" y="0"/>
                </a:cxn>
                <a:cxn ang="0">
                  <a:pos x="28" y="0"/>
                </a:cxn>
                <a:cxn ang="0">
                  <a:pos x="70" y="5"/>
                </a:cxn>
                <a:cxn ang="0">
                  <a:pos x="115" y="3"/>
                </a:cxn>
                <a:cxn ang="0">
                  <a:pos x="126" y="0"/>
                </a:cxn>
                <a:cxn ang="0">
                  <a:pos x="133" y="0"/>
                </a:cxn>
                <a:cxn ang="0">
                  <a:pos x="140" y="3"/>
                </a:cxn>
                <a:cxn ang="0">
                  <a:pos x="143" y="5"/>
                </a:cxn>
                <a:cxn ang="0">
                  <a:pos x="145" y="10"/>
                </a:cxn>
                <a:cxn ang="0">
                  <a:pos x="145" y="17"/>
                </a:cxn>
                <a:cxn ang="0">
                  <a:pos x="145" y="28"/>
                </a:cxn>
                <a:cxn ang="0">
                  <a:pos x="143" y="38"/>
                </a:cxn>
                <a:cxn ang="0">
                  <a:pos x="143" y="38"/>
                </a:cxn>
                <a:cxn ang="0">
                  <a:pos x="124" y="273"/>
                </a:cxn>
                <a:cxn ang="0">
                  <a:pos x="124" y="287"/>
                </a:cxn>
                <a:cxn ang="0">
                  <a:pos x="119" y="299"/>
                </a:cxn>
                <a:cxn ang="0">
                  <a:pos x="112" y="308"/>
                </a:cxn>
                <a:cxn ang="0">
                  <a:pos x="98" y="315"/>
                </a:cxn>
                <a:cxn ang="0">
                  <a:pos x="75" y="317"/>
                </a:cxn>
                <a:cxn ang="0">
                  <a:pos x="54" y="313"/>
                </a:cxn>
                <a:cxn ang="0">
                  <a:pos x="32" y="301"/>
                </a:cxn>
                <a:cxn ang="0">
                  <a:pos x="30" y="296"/>
                </a:cxn>
                <a:cxn ang="0">
                  <a:pos x="28" y="289"/>
                </a:cxn>
                <a:cxn ang="0">
                  <a:pos x="28" y="282"/>
                </a:cxn>
                <a:cxn ang="0">
                  <a:pos x="0" y="26"/>
                </a:cxn>
                <a:cxn ang="0">
                  <a:pos x="0" y="17"/>
                </a:cxn>
                <a:cxn ang="0">
                  <a:pos x="0" y="10"/>
                </a:cxn>
                <a:cxn ang="0">
                  <a:pos x="2" y="5"/>
                </a:cxn>
                <a:cxn ang="0">
                  <a:pos x="4" y="3"/>
                </a:cxn>
                <a:cxn ang="0">
                  <a:pos x="11" y="0"/>
                </a:cxn>
                <a:cxn ang="0">
                  <a:pos x="18" y="0"/>
                </a:cxn>
              </a:cxnLst>
              <a:rect l="0" t="0" r="r" b="b"/>
              <a:pathLst>
                <a:path w="145" h="317">
                  <a:moveTo>
                    <a:pt x="18" y="0"/>
                  </a:moveTo>
                  <a:lnTo>
                    <a:pt x="28" y="0"/>
                  </a:lnTo>
                  <a:lnTo>
                    <a:pt x="70" y="5"/>
                  </a:lnTo>
                  <a:lnTo>
                    <a:pt x="115" y="3"/>
                  </a:lnTo>
                  <a:lnTo>
                    <a:pt x="126" y="0"/>
                  </a:lnTo>
                  <a:lnTo>
                    <a:pt x="133" y="0"/>
                  </a:lnTo>
                  <a:lnTo>
                    <a:pt x="140" y="3"/>
                  </a:lnTo>
                  <a:lnTo>
                    <a:pt x="143" y="5"/>
                  </a:lnTo>
                  <a:lnTo>
                    <a:pt x="145" y="10"/>
                  </a:lnTo>
                  <a:lnTo>
                    <a:pt x="145" y="17"/>
                  </a:lnTo>
                  <a:lnTo>
                    <a:pt x="145" y="28"/>
                  </a:lnTo>
                  <a:lnTo>
                    <a:pt x="143" y="38"/>
                  </a:lnTo>
                  <a:lnTo>
                    <a:pt x="143" y="38"/>
                  </a:lnTo>
                  <a:lnTo>
                    <a:pt x="124" y="273"/>
                  </a:lnTo>
                  <a:lnTo>
                    <a:pt x="124" y="287"/>
                  </a:lnTo>
                  <a:lnTo>
                    <a:pt x="119" y="299"/>
                  </a:lnTo>
                  <a:lnTo>
                    <a:pt x="112" y="308"/>
                  </a:lnTo>
                  <a:lnTo>
                    <a:pt x="98" y="315"/>
                  </a:lnTo>
                  <a:lnTo>
                    <a:pt x="75" y="317"/>
                  </a:lnTo>
                  <a:lnTo>
                    <a:pt x="54" y="313"/>
                  </a:lnTo>
                  <a:lnTo>
                    <a:pt x="32" y="301"/>
                  </a:lnTo>
                  <a:lnTo>
                    <a:pt x="30" y="296"/>
                  </a:lnTo>
                  <a:lnTo>
                    <a:pt x="28" y="289"/>
                  </a:lnTo>
                  <a:lnTo>
                    <a:pt x="28" y="282"/>
                  </a:lnTo>
                  <a:lnTo>
                    <a:pt x="0" y="26"/>
                  </a:lnTo>
                  <a:lnTo>
                    <a:pt x="0" y="17"/>
                  </a:lnTo>
                  <a:lnTo>
                    <a:pt x="0" y="10"/>
                  </a:lnTo>
                  <a:lnTo>
                    <a:pt x="2" y="5"/>
                  </a:lnTo>
                  <a:lnTo>
                    <a:pt x="4" y="3"/>
                  </a:lnTo>
                  <a:lnTo>
                    <a:pt x="11" y="0"/>
                  </a:lnTo>
                  <a:lnTo>
                    <a:pt x="1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9" name="Freeform 83"/>
            <p:cNvSpPr>
              <a:spLocks/>
            </p:cNvSpPr>
            <p:nvPr/>
          </p:nvSpPr>
          <p:spPr bwMode="auto">
            <a:xfrm>
              <a:off x="12311060" y="5827709"/>
              <a:ext cx="349250" cy="515942"/>
            </a:xfrm>
            <a:custGeom>
              <a:avLst/>
              <a:gdLst/>
              <a:ahLst/>
              <a:cxnLst>
                <a:cxn ang="0">
                  <a:pos x="98" y="0"/>
                </a:cxn>
                <a:cxn ang="0">
                  <a:pos x="103" y="0"/>
                </a:cxn>
                <a:cxn ang="0">
                  <a:pos x="108" y="5"/>
                </a:cxn>
                <a:cxn ang="0">
                  <a:pos x="117" y="10"/>
                </a:cxn>
                <a:cxn ang="0">
                  <a:pos x="157" y="36"/>
                </a:cxn>
                <a:cxn ang="0">
                  <a:pos x="204" y="50"/>
                </a:cxn>
                <a:cxn ang="0">
                  <a:pos x="211" y="52"/>
                </a:cxn>
                <a:cxn ang="0">
                  <a:pos x="218" y="54"/>
                </a:cxn>
                <a:cxn ang="0">
                  <a:pos x="220" y="59"/>
                </a:cxn>
                <a:cxn ang="0">
                  <a:pos x="220" y="64"/>
                </a:cxn>
                <a:cxn ang="0">
                  <a:pos x="220" y="71"/>
                </a:cxn>
                <a:cxn ang="0">
                  <a:pos x="216" y="78"/>
                </a:cxn>
                <a:cxn ang="0">
                  <a:pos x="89" y="301"/>
                </a:cxn>
                <a:cxn ang="0">
                  <a:pos x="82" y="308"/>
                </a:cxn>
                <a:cxn ang="0">
                  <a:pos x="75" y="315"/>
                </a:cxn>
                <a:cxn ang="0">
                  <a:pos x="68" y="320"/>
                </a:cxn>
                <a:cxn ang="0">
                  <a:pos x="63" y="325"/>
                </a:cxn>
                <a:cxn ang="0">
                  <a:pos x="37" y="320"/>
                </a:cxn>
                <a:cxn ang="0">
                  <a:pos x="18" y="308"/>
                </a:cxn>
                <a:cxn ang="0">
                  <a:pos x="4" y="292"/>
                </a:cxn>
                <a:cxn ang="0">
                  <a:pos x="0" y="273"/>
                </a:cxn>
                <a:cxn ang="0">
                  <a:pos x="2" y="252"/>
                </a:cxn>
                <a:cxn ang="0">
                  <a:pos x="84" y="19"/>
                </a:cxn>
                <a:cxn ang="0">
                  <a:pos x="87" y="12"/>
                </a:cxn>
                <a:cxn ang="0">
                  <a:pos x="91" y="5"/>
                </a:cxn>
                <a:cxn ang="0">
                  <a:pos x="94" y="0"/>
                </a:cxn>
                <a:cxn ang="0">
                  <a:pos x="98" y="0"/>
                </a:cxn>
              </a:cxnLst>
              <a:rect l="0" t="0" r="r" b="b"/>
              <a:pathLst>
                <a:path w="220" h="325">
                  <a:moveTo>
                    <a:pt x="98" y="0"/>
                  </a:moveTo>
                  <a:lnTo>
                    <a:pt x="103" y="0"/>
                  </a:lnTo>
                  <a:lnTo>
                    <a:pt x="108" y="5"/>
                  </a:lnTo>
                  <a:lnTo>
                    <a:pt x="117" y="10"/>
                  </a:lnTo>
                  <a:lnTo>
                    <a:pt x="157" y="36"/>
                  </a:lnTo>
                  <a:lnTo>
                    <a:pt x="204" y="50"/>
                  </a:lnTo>
                  <a:lnTo>
                    <a:pt x="211" y="52"/>
                  </a:lnTo>
                  <a:lnTo>
                    <a:pt x="218" y="54"/>
                  </a:lnTo>
                  <a:lnTo>
                    <a:pt x="220" y="59"/>
                  </a:lnTo>
                  <a:lnTo>
                    <a:pt x="220" y="64"/>
                  </a:lnTo>
                  <a:lnTo>
                    <a:pt x="220" y="71"/>
                  </a:lnTo>
                  <a:lnTo>
                    <a:pt x="216" y="78"/>
                  </a:lnTo>
                  <a:lnTo>
                    <a:pt x="89" y="301"/>
                  </a:lnTo>
                  <a:lnTo>
                    <a:pt x="82" y="308"/>
                  </a:lnTo>
                  <a:lnTo>
                    <a:pt x="75" y="315"/>
                  </a:lnTo>
                  <a:lnTo>
                    <a:pt x="68" y="320"/>
                  </a:lnTo>
                  <a:lnTo>
                    <a:pt x="63" y="325"/>
                  </a:lnTo>
                  <a:lnTo>
                    <a:pt x="37" y="320"/>
                  </a:lnTo>
                  <a:lnTo>
                    <a:pt x="18" y="308"/>
                  </a:lnTo>
                  <a:lnTo>
                    <a:pt x="4" y="292"/>
                  </a:lnTo>
                  <a:lnTo>
                    <a:pt x="0" y="273"/>
                  </a:lnTo>
                  <a:lnTo>
                    <a:pt x="2" y="252"/>
                  </a:lnTo>
                  <a:lnTo>
                    <a:pt x="84" y="19"/>
                  </a:lnTo>
                  <a:lnTo>
                    <a:pt x="87" y="12"/>
                  </a:lnTo>
                  <a:lnTo>
                    <a:pt x="91" y="5"/>
                  </a:lnTo>
                  <a:lnTo>
                    <a:pt x="94" y="0"/>
                  </a:lnTo>
                  <a:lnTo>
                    <a:pt x="9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Rectangle 26"/>
          <p:cNvSpPr/>
          <p:nvPr/>
        </p:nvSpPr>
        <p:spPr>
          <a:xfrm>
            <a:off x="3920411" y="4193349"/>
            <a:ext cx="1874520"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lnSpc>
                <a:spcPct val="90000"/>
              </a:lnSpc>
              <a:buClr>
                <a:srgbClr val="000000"/>
              </a:buClr>
              <a:buSzPct val="100000"/>
            </a:pPr>
            <a:r>
              <a:rPr lang="en-US" sz="1600" b="1" dirty="0" smtClean="0">
                <a:solidFill>
                  <a:srgbClr val="DC6E00"/>
                </a:solidFill>
                <a:cs typeface="Arial" pitchFamily="34" charset="0"/>
              </a:rPr>
              <a:t>Electricity </a:t>
            </a:r>
          </a:p>
          <a:p>
            <a:pPr algn="ctr">
              <a:lnSpc>
                <a:spcPct val="90000"/>
              </a:lnSpc>
              <a:buClr>
                <a:srgbClr val="000000"/>
              </a:buClr>
              <a:buSzPct val="100000"/>
            </a:pPr>
            <a:r>
              <a:rPr lang="en-US" sz="1400" i="1" dirty="0" smtClean="0">
                <a:solidFill>
                  <a:schemeClr val="tx1"/>
                </a:solidFill>
                <a:cs typeface="Arial" pitchFamily="34" charset="0"/>
              </a:rPr>
              <a:t>(lighting, charging mobile phones, pumps, </a:t>
            </a:r>
            <a:r>
              <a:rPr lang="en-US" sz="1400" i="1" dirty="0" err="1" smtClean="0">
                <a:solidFill>
                  <a:schemeClr val="tx1"/>
                </a:solidFill>
                <a:cs typeface="Arial" pitchFamily="34" charset="0"/>
              </a:rPr>
              <a:t>infastructure</a:t>
            </a:r>
            <a:r>
              <a:rPr lang="en-US" sz="1400" i="1" dirty="0" smtClean="0">
                <a:solidFill>
                  <a:schemeClr val="tx1"/>
                </a:solidFill>
                <a:cs typeface="Arial" pitchFamily="34" charset="0"/>
              </a:rPr>
              <a:t>)</a:t>
            </a:r>
          </a:p>
        </p:txBody>
      </p:sp>
      <p:cxnSp>
        <p:nvCxnSpPr>
          <p:cNvPr id="131" name="Straight Arrow Connector 130"/>
          <p:cNvCxnSpPr/>
          <p:nvPr/>
        </p:nvCxnSpPr>
        <p:spPr>
          <a:xfrm flipV="1">
            <a:off x="2559107" y="4815342"/>
            <a:ext cx="457200" cy="1588"/>
          </a:xfrm>
          <a:prstGeom prst="straightConnector1">
            <a:avLst/>
          </a:prstGeom>
          <a:ln w="38100">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119"/>
          <p:cNvGrpSpPr/>
          <p:nvPr/>
        </p:nvGrpSpPr>
        <p:grpSpPr>
          <a:xfrm>
            <a:off x="3313128" y="4426987"/>
            <a:ext cx="617847" cy="404081"/>
            <a:chOff x="3822062" y="4297598"/>
            <a:chExt cx="617847" cy="404081"/>
          </a:xfrm>
        </p:grpSpPr>
        <p:sp>
          <p:nvSpPr>
            <p:cNvPr id="9261" name="Freeform 45"/>
            <p:cNvSpPr>
              <a:spLocks noEditPoints="1"/>
            </p:cNvSpPr>
            <p:nvPr/>
          </p:nvSpPr>
          <p:spPr bwMode="auto">
            <a:xfrm>
              <a:off x="3822062" y="4297598"/>
              <a:ext cx="617847" cy="404081"/>
            </a:xfrm>
            <a:custGeom>
              <a:avLst/>
              <a:gdLst/>
              <a:ahLst/>
              <a:cxnLst>
                <a:cxn ang="0">
                  <a:pos x="1151" y="19"/>
                </a:cxn>
                <a:cxn ang="0">
                  <a:pos x="233" y="453"/>
                </a:cxn>
                <a:cxn ang="0">
                  <a:pos x="59" y="538"/>
                </a:cxn>
                <a:cxn ang="0">
                  <a:pos x="21" y="573"/>
                </a:cxn>
                <a:cxn ang="0">
                  <a:pos x="31" y="613"/>
                </a:cxn>
                <a:cxn ang="0">
                  <a:pos x="512" y="1029"/>
                </a:cxn>
                <a:cxn ang="0">
                  <a:pos x="580" y="1076"/>
                </a:cxn>
                <a:cxn ang="0">
                  <a:pos x="658" y="1085"/>
                </a:cxn>
                <a:cxn ang="0">
                  <a:pos x="731" y="1052"/>
                </a:cxn>
                <a:cxn ang="0">
                  <a:pos x="1783" y="308"/>
                </a:cxn>
                <a:cxn ang="0">
                  <a:pos x="1799" y="275"/>
                </a:cxn>
                <a:cxn ang="0">
                  <a:pos x="1776" y="251"/>
                </a:cxn>
                <a:cxn ang="0">
                  <a:pos x="1755" y="240"/>
                </a:cxn>
                <a:cxn ang="0">
                  <a:pos x="1217" y="16"/>
                </a:cxn>
                <a:cxn ang="0">
                  <a:pos x="1186" y="0"/>
                </a:cxn>
                <a:cxn ang="0">
                  <a:pos x="1257" y="19"/>
                </a:cxn>
                <a:cxn ang="0">
                  <a:pos x="1781" y="240"/>
                </a:cxn>
                <a:cxn ang="0">
                  <a:pos x="1811" y="263"/>
                </a:cxn>
                <a:cxn ang="0">
                  <a:pos x="1818" y="303"/>
                </a:cxn>
                <a:cxn ang="0">
                  <a:pos x="1811" y="329"/>
                </a:cxn>
                <a:cxn ang="0">
                  <a:pos x="1788" y="385"/>
                </a:cxn>
                <a:cxn ang="0">
                  <a:pos x="749" y="1151"/>
                </a:cxn>
                <a:cxn ang="0">
                  <a:pos x="672" y="1186"/>
                </a:cxn>
                <a:cxn ang="0">
                  <a:pos x="585" y="1182"/>
                </a:cxn>
                <a:cxn ang="0">
                  <a:pos x="538" y="1153"/>
                </a:cxn>
                <a:cxn ang="0">
                  <a:pos x="26" y="693"/>
                </a:cxn>
                <a:cxn ang="0">
                  <a:pos x="9" y="651"/>
                </a:cxn>
                <a:cxn ang="0">
                  <a:pos x="0" y="597"/>
                </a:cxn>
                <a:cxn ang="0">
                  <a:pos x="17" y="550"/>
                </a:cxn>
                <a:cxn ang="0">
                  <a:pos x="122" y="493"/>
                </a:cxn>
                <a:cxn ang="0">
                  <a:pos x="1111" y="24"/>
                </a:cxn>
                <a:cxn ang="0">
                  <a:pos x="1186" y="0"/>
                </a:cxn>
              </a:cxnLst>
              <a:rect l="0" t="0" r="r" b="b"/>
              <a:pathLst>
                <a:path w="1818" h="1189">
                  <a:moveTo>
                    <a:pt x="1184" y="7"/>
                  </a:moveTo>
                  <a:lnTo>
                    <a:pt x="1151" y="19"/>
                  </a:lnTo>
                  <a:lnTo>
                    <a:pt x="1116" y="31"/>
                  </a:lnTo>
                  <a:lnTo>
                    <a:pt x="233" y="453"/>
                  </a:lnTo>
                  <a:lnTo>
                    <a:pt x="146" y="496"/>
                  </a:lnTo>
                  <a:lnTo>
                    <a:pt x="59" y="538"/>
                  </a:lnTo>
                  <a:lnTo>
                    <a:pt x="35" y="554"/>
                  </a:lnTo>
                  <a:lnTo>
                    <a:pt x="21" y="573"/>
                  </a:lnTo>
                  <a:lnTo>
                    <a:pt x="21" y="592"/>
                  </a:lnTo>
                  <a:lnTo>
                    <a:pt x="31" y="613"/>
                  </a:lnTo>
                  <a:lnTo>
                    <a:pt x="52" y="634"/>
                  </a:lnTo>
                  <a:lnTo>
                    <a:pt x="512" y="1029"/>
                  </a:lnTo>
                  <a:lnTo>
                    <a:pt x="545" y="1055"/>
                  </a:lnTo>
                  <a:lnTo>
                    <a:pt x="580" y="1076"/>
                  </a:lnTo>
                  <a:lnTo>
                    <a:pt x="620" y="1085"/>
                  </a:lnTo>
                  <a:lnTo>
                    <a:pt x="658" y="1085"/>
                  </a:lnTo>
                  <a:lnTo>
                    <a:pt x="695" y="1071"/>
                  </a:lnTo>
                  <a:lnTo>
                    <a:pt x="731" y="1052"/>
                  </a:lnTo>
                  <a:lnTo>
                    <a:pt x="1550" y="472"/>
                  </a:lnTo>
                  <a:lnTo>
                    <a:pt x="1783" y="308"/>
                  </a:lnTo>
                  <a:lnTo>
                    <a:pt x="1799" y="291"/>
                  </a:lnTo>
                  <a:lnTo>
                    <a:pt x="1799" y="275"/>
                  </a:lnTo>
                  <a:lnTo>
                    <a:pt x="1785" y="258"/>
                  </a:lnTo>
                  <a:lnTo>
                    <a:pt x="1776" y="251"/>
                  </a:lnTo>
                  <a:lnTo>
                    <a:pt x="1764" y="244"/>
                  </a:lnTo>
                  <a:lnTo>
                    <a:pt x="1755" y="240"/>
                  </a:lnTo>
                  <a:lnTo>
                    <a:pt x="1247" y="26"/>
                  </a:lnTo>
                  <a:lnTo>
                    <a:pt x="1217" y="16"/>
                  </a:lnTo>
                  <a:lnTo>
                    <a:pt x="1184" y="7"/>
                  </a:lnTo>
                  <a:close/>
                  <a:moveTo>
                    <a:pt x="1186" y="0"/>
                  </a:moveTo>
                  <a:lnTo>
                    <a:pt x="1224" y="9"/>
                  </a:lnTo>
                  <a:lnTo>
                    <a:pt x="1257" y="19"/>
                  </a:lnTo>
                  <a:lnTo>
                    <a:pt x="1764" y="233"/>
                  </a:lnTo>
                  <a:lnTo>
                    <a:pt x="1781" y="240"/>
                  </a:lnTo>
                  <a:lnTo>
                    <a:pt x="1795" y="249"/>
                  </a:lnTo>
                  <a:lnTo>
                    <a:pt x="1811" y="263"/>
                  </a:lnTo>
                  <a:lnTo>
                    <a:pt x="1818" y="282"/>
                  </a:lnTo>
                  <a:lnTo>
                    <a:pt x="1818" y="303"/>
                  </a:lnTo>
                  <a:lnTo>
                    <a:pt x="1814" y="317"/>
                  </a:lnTo>
                  <a:lnTo>
                    <a:pt x="1811" y="329"/>
                  </a:lnTo>
                  <a:lnTo>
                    <a:pt x="1804" y="359"/>
                  </a:lnTo>
                  <a:lnTo>
                    <a:pt x="1788" y="385"/>
                  </a:lnTo>
                  <a:lnTo>
                    <a:pt x="1764" y="406"/>
                  </a:lnTo>
                  <a:lnTo>
                    <a:pt x="749" y="1151"/>
                  </a:lnTo>
                  <a:lnTo>
                    <a:pt x="712" y="1172"/>
                  </a:lnTo>
                  <a:lnTo>
                    <a:pt x="672" y="1186"/>
                  </a:lnTo>
                  <a:lnTo>
                    <a:pt x="630" y="1189"/>
                  </a:lnTo>
                  <a:lnTo>
                    <a:pt x="585" y="1182"/>
                  </a:lnTo>
                  <a:lnTo>
                    <a:pt x="559" y="1170"/>
                  </a:lnTo>
                  <a:lnTo>
                    <a:pt x="538" y="1153"/>
                  </a:lnTo>
                  <a:lnTo>
                    <a:pt x="40" y="712"/>
                  </a:lnTo>
                  <a:lnTo>
                    <a:pt x="26" y="693"/>
                  </a:lnTo>
                  <a:lnTo>
                    <a:pt x="17" y="672"/>
                  </a:lnTo>
                  <a:lnTo>
                    <a:pt x="9" y="651"/>
                  </a:lnTo>
                  <a:lnTo>
                    <a:pt x="5" y="627"/>
                  </a:lnTo>
                  <a:lnTo>
                    <a:pt x="0" y="597"/>
                  </a:lnTo>
                  <a:lnTo>
                    <a:pt x="2" y="571"/>
                  </a:lnTo>
                  <a:lnTo>
                    <a:pt x="17" y="550"/>
                  </a:lnTo>
                  <a:lnTo>
                    <a:pt x="42" y="533"/>
                  </a:lnTo>
                  <a:lnTo>
                    <a:pt x="122" y="493"/>
                  </a:lnTo>
                  <a:lnTo>
                    <a:pt x="200" y="456"/>
                  </a:lnTo>
                  <a:lnTo>
                    <a:pt x="1111" y="24"/>
                  </a:lnTo>
                  <a:lnTo>
                    <a:pt x="1149" y="9"/>
                  </a:lnTo>
                  <a:lnTo>
                    <a:pt x="118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3" name="Freeform 47"/>
            <p:cNvSpPr>
              <a:spLocks/>
            </p:cNvSpPr>
            <p:nvPr/>
          </p:nvSpPr>
          <p:spPr bwMode="auto">
            <a:xfrm>
              <a:off x="3882895" y="4318329"/>
              <a:ext cx="520310" cy="308923"/>
            </a:xfrm>
            <a:custGeom>
              <a:avLst/>
              <a:gdLst/>
              <a:ahLst/>
              <a:cxnLst>
                <a:cxn ang="0">
                  <a:pos x="927" y="0"/>
                </a:cxn>
                <a:cxn ang="0">
                  <a:pos x="935" y="0"/>
                </a:cxn>
                <a:cxn ang="0">
                  <a:pos x="942" y="2"/>
                </a:cxn>
                <a:cxn ang="0">
                  <a:pos x="1519" y="261"/>
                </a:cxn>
                <a:cxn ang="0">
                  <a:pos x="1522" y="261"/>
                </a:cxn>
                <a:cxn ang="0">
                  <a:pos x="1524" y="263"/>
                </a:cxn>
                <a:cxn ang="0">
                  <a:pos x="1531" y="266"/>
                </a:cxn>
                <a:cxn ang="0">
                  <a:pos x="1064" y="587"/>
                </a:cxn>
                <a:cxn ang="0">
                  <a:pos x="601" y="909"/>
                </a:cxn>
                <a:cxn ang="0">
                  <a:pos x="300" y="677"/>
                </a:cxn>
                <a:cxn ang="0">
                  <a:pos x="0" y="446"/>
                </a:cxn>
                <a:cxn ang="0">
                  <a:pos x="54" y="418"/>
                </a:cxn>
                <a:cxn ang="0">
                  <a:pos x="105" y="392"/>
                </a:cxn>
                <a:cxn ang="0">
                  <a:pos x="911" y="2"/>
                </a:cxn>
                <a:cxn ang="0">
                  <a:pos x="918" y="0"/>
                </a:cxn>
                <a:cxn ang="0">
                  <a:pos x="927" y="0"/>
                </a:cxn>
              </a:cxnLst>
              <a:rect l="0" t="0" r="r" b="b"/>
              <a:pathLst>
                <a:path w="1531" h="909">
                  <a:moveTo>
                    <a:pt x="927" y="0"/>
                  </a:moveTo>
                  <a:lnTo>
                    <a:pt x="935" y="0"/>
                  </a:lnTo>
                  <a:lnTo>
                    <a:pt x="942" y="2"/>
                  </a:lnTo>
                  <a:lnTo>
                    <a:pt x="1519" y="261"/>
                  </a:lnTo>
                  <a:lnTo>
                    <a:pt x="1522" y="261"/>
                  </a:lnTo>
                  <a:lnTo>
                    <a:pt x="1524" y="263"/>
                  </a:lnTo>
                  <a:lnTo>
                    <a:pt x="1531" y="266"/>
                  </a:lnTo>
                  <a:lnTo>
                    <a:pt x="1064" y="587"/>
                  </a:lnTo>
                  <a:lnTo>
                    <a:pt x="601" y="909"/>
                  </a:lnTo>
                  <a:lnTo>
                    <a:pt x="300" y="677"/>
                  </a:lnTo>
                  <a:lnTo>
                    <a:pt x="0" y="446"/>
                  </a:lnTo>
                  <a:lnTo>
                    <a:pt x="54" y="418"/>
                  </a:lnTo>
                  <a:lnTo>
                    <a:pt x="105" y="392"/>
                  </a:lnTo>
                  <a:lnTo>
                    <a:pt x="911" y="2"/>
                  </a:lnTo>
                  <a:lnTo>
                    <a:pt x="918" y="0"/>
                  </a:lnTo>
                  <a:lnTo>
                    <a:pt x="92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6"/>
            <p:cNvSpPr>
              <a:spLocks/>
            </p:cNvSpPr>
            <p:nvPr/>
          </p:nvSpPr>
          <p:spPr bwMode="auto">
            <a:xfrm rot="3144950">
              <a:off x="4083301" y="4319557"/>
              <a:ext cx="124339" cy="239983"/>
            </a:xfrm>
            <a:custGeom>
              <a:avLst/>
              <a:gdLst>
                <a:gd name="connsiteX0" fmla="*/ 7766 w 10000"/>
                <a:gd name="connsiteY0" fmla="*/ 0 h 10000"/>
                <a:gd name="connsiteX1" fmla="*/ 7782 w 10000"/>
                <a:gd name="connsiteY1" fmla="*/ 0 h 10000"/>
                <a:gd name="connsiteX2" fmla="*/ 5476 w 10000"/>
                <a:gd name="connsiteY2" fmla="*/ 4158 h 10000"/>
                <a:gd name="connsiteX3" fmla="*/ 10000 w 10000"/>
                <a:gd name="connsiteY3" fmla="*/ 4158 h 10000"/>
                <a:gd name="connsiteX4" fmla="*/ 6097 w 10000"/>
                <a:gd name="connsiteY4" fmla="*/ 7089 h 10000"/>
                <a:gd name="connsiteX5" fmla="*/ 2234 w 10000"/>
                <a:gd name="connsiteY5" fmla="*/ 10000 h 10000"/>
                <a:gd name="connsiteX6" fmla="*/ 2218 w 10000"/>
                <a:gd name="connsiteY6" fmla="*/ 9990 h 10000"/>
                <a:gd name="connsiteX7" fmla="*/ 4524 w 10000"/>
                <a:gd name="connsiteY7" fmla="*/ 5833 h 10000"/>
                <a:gd name="connsiteX8" fmla="*/ 0 w 10000"/>
                <a:gd name="connsiteY8" fmla="*/ 5833 h 10000"/>
                <a:gd name="connsiteX9" fmla="*/ 7766 w 10000"/>
                <a:gd name="connsiteY9" fmla="*/ 0 h 10000"/>
                <a:gd name="connsiteX0" fmla="*/ 7766 w 10000"/>
                <a:gd name="connsiteY0" fmla="*/ 0 h 10000"/>
                <a:gd name="connsiteX1" fmla="*/ 7782 w 10000"/>
                <a:gd name="connsiteY1" fmla="*/ 0 h 10000"/>
                <a:gd name="connsiteX2" fmla="*/ 5476 w 10000"/>
                <a:gd name="connsiteY2" fmla="*/ 4158 h 10000"/>
                <a:gd name="connsiteX3" fmla="*/ 10000 w 10000"/>
                <a:gd name="connsiteY3" fmla="*/ 4158 h 10000"/>
                <a:gd name="connsiteX4" fmla="*/ 2234 w 10000"/>
                <a:gd name="connsiteY4" fmla="*/ 10000 h 10000"/>
                <a:gd name="connsiteX5" fmla="*/ 2218 w 10000"/>
                <a:gd name="connsiteY5" fmla="*/ 9990 h 10000"/>
                <a:gd name="connsiteX6" fmla="*/ 4524 w 10000"/>
                <a:gd name="connsiteY6" fmla="*/ 5833 h 10000"/>
                <a:gd name="connsiteX7" fmla="*/ 0 w 10000"/>
                <a:gd name="connsiteY7" fmla="*/ 5833 h 10000"/>
                <a:gd name="connsiteX8" fmla="*/ 7766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7766" y="0"/>
                  </a:moveTo>
                  <a:lnTo>
                    <a:pt x="7782" y="0"/>
                  </a:lnTo>
                  <a:lnTo>
                    <a:pt x="5476" y="4158"/>
                  </a:lnTo>
                  <a:lnTo>
                    <a:pt x="10000" y="4158"/>
                  </a:lnTo>
                  <a:lnTo>
                    <a:pt x="2234" y="10000"/>
                  </a:lnTo>
                  <a:cubicBezTo>
                    <a:pt x="2229" y="9997"/>
                    <a:pt x="2223" y="9993"/>
                    <a:pt x="2218" y="9990"/>
                  </a:cubicBezTo>
                  <a:lnTo>
                    <a:pt x="4524" y="5833"/>
                  </a:lnTo>
                  <a:lnTo>
                    <a:pt x="0" y="5833"/>
                  </a:lnTo>
                  <a:lnTo>
                    <a:pt x="776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03"/>
          <p:cNvGrpSpPr/>
          <p:nvPr/>
        </p:nvGrpSpPr>
        <p:grpSpPr>
          <a:xfrm>
            <a:off x="793924" y="3321581"/>
            <a:ext cx="1739305" cy="748129"/>
            <a:chOff x="1432248" y="3168235"/>
            <a:chExt cx="1739305" cy="748129"/>
          </a:xfrm>
        </p:grpSpPr>
        <p:pic>
          <p:nvPicPr>
            <p:cNvPr id="9226" name="Picture 10" descr="http://agrofuelindia.com/wp-content/themes/thesis/custom/images/1.jpg"/>
            <p:cNvPicPr>
              <a:picLocks noChangeAspect="1" noChangeArrowheads="1"/>
            </p:cNvPicPr>
            <p:nvPr/>
          </p:nvPicPr>
          <p:blipFill>
            <a:blip r:embed="rId6" cstate="email"/>
            <a:srcRect/>
            <a:stretch>
              <a:fillRect/>
            </a:stretch>
          </p:blipFill>
          <p:spPr bwMode="auto">
            <a:xfrm>
              <a:off x="1432248" y="3168235"/>
              <a:ext cx="1739305" cy="748129"/>
            </a:xfrm>
            <a:prstGeom prst="roundRect">
              <a:avLst/>
            </a:prstGeom>
            <a:noFill/>
            <a:ln w="25400">
              <a:solidFill>
                <a:schemeClr val="bg2"/>
              </a:solidFill>
            </a:ln>
          </p:spPr>
        </p:pic>
        <p:sp>
          <p:nvSpPr>
            <p:cNvPr id="34" name="Rectangle 33"/>
            <p:cNvSpPr/>
            <p:nvPr/>
          </p:nvSpPr>
          <p:spPr>
            <a:xfrm>
              <a:off x="1517797" y="3328310"/>
              <a:ext cx="1587713"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grpSp>
      <p:grpSp>
        <p:nvGrpSpPr>
          <p:cNvPr id="9" name="Group 279"/>
          <p:cNvGrpSpPr>
            <a:grpSpLocks noChangeAspect="1"/>
          </p:cNvGrpSpPr>
          <p:nvPr/>
        </p:nvGrpSpPr>
        <p:grpSpPr>
          <a:xfrm>
            <a:off x="3321365" y="2297872"/>
            <a:ext cx="601374" cy="581770"/>
            <a:chOff x="19410355" y="3903663"/>
            <a:chExt cx="3214688" cy="3109917"/>
          </a:xfrm>
        </p:grpSpPr>
        <p:sp>
          <p:nvSpPr>
            <p:cNvPr id="281"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81"/>
          <p:cNvGrpSpPr/>
          <p:nvPr/>
        </p:nvGrpSpPr>
        <p:grpSpPr>
          <a:xfrm>
            <a:off x="793924" y="4421261"/>
            <a:ext cx="1739305" cy="748129"/>
            <a:chOff x="1432248" y="2221902"/>
            <a:chExt cx="1739305" cy="748129"/>
          </a:xfrm>
        </p:grpSpPr>
        <p:pic>
          <p:nvPicPr>
            <p:cNvPr id="9228" name="Picture 12" descr="http://www.history.com/news/ask-history/files/2012/11/ah-spontaneous-combustion.jpg"/>
            <p:cNvPicPr>
              <a:picLocks noChangeAspect="1" noChangeArrowheads="1"/>
            </p:cNvPicPr>
            <p:nvPr/>
          </p:nvPicPr>
          <p:blipFill>
            <a:blip r:embed="rId7" cstate="email"/>
            <a:srcRect/>
            <a:stretch>
              <a:fillRect/>
            </a:stretch>
          </p:blipFill>
          <p:spPr bwMode="auto">
            <a:xfrm>
              <a:off x="1432248" y="2221902"/>
              <a:ext cx="1739305" cy="748129"/>
            </a:xfrm>
            <a:prstGeom prst="roundRect">
              <a:avLst/>
            </a:prstGeom>
            <a:noFill/>
            <a:ln w="25400">
              <a:solidFill>
                <a:schemeClr val="bg2"/>
              </a:solidFill>
            </a:ln>
          </p:spPr>
        </p:pic>
        <p:sp>
          <p:nvSpPr>
            <p:cNvPr id="32" name="Rectangle 31"/>
            <p:cNvSpPr/>
            <p:nvPr/>
          </p:nvSpPr>
          <p:spPr>
            <a:xfrm>
              <a:off x="1552302" y="2396883"/>
              <a:ext cx="1499196"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sp>
        <p:nvSpPr>
          <p:cNvPr id="84" name="ColumnHeader"/>
          <p:cNvSpPr txBox="1"/>
          <p:nvPr/>
        </p:nvSpPr>
        <p:spPr>
          <a:xfrm>
            <a:off x="3163047" y="1341584"/>
            <a:ext cx="2614453"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0" tIns="91440" rIns="0" bIns="91440" anchor="b">
            <a:spAutoFit/>
          </a:bodyPr>
          <a:lstStyle/>
          <a:p>
            <a:pPr algn="ctr">
              <a:buSzPct val="100000"/>
            </a:pPr>
            <a:r>
              <a:rPr lang="en-US" sz="1600" b="1" dirty="0" smtClean="0">
                <a:solidFill>
                  <a:srgbClr val="000000"/>
                </a:solidFill>
                <a:latin typeface="Arial" pitchFamily="34" charset="0"/>
                <a:cs typeface="Arial" pitchFamily="34" charset="0"/>
              </a:rPr>
              <a:t>Byproducts that address refugee needs</a:t>
            </a:r>
          </a:p>
        </p:txBody>
      </p:sp>
      <p:sp>
        <p:nvSpPr>
          <p:cNvPr id="81" name="ColumnHeader"/>
          <p:cNvSpPr txBox="1"/>
          <p:nvPr/>
        </p:nvSpPr>
        <p:spPr>
          <a:xfrm>
            <a:off x="681691" y="1341584"/>
            <a:ext cx="2024815"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0" tIns="91440" rIns="0" bIns="91440" anchor="b">
            <a:spAutoFit/>
          </a:bodyPr>
          <a:lstStyle/>
          <a:p>
            <a:pPr algn="ctr">
              <a:buSzPct val="100000"/>
            </a:pPr>
            <a:r>
              <a:rPr lang="en-US" sz="1600" b="1" dirty="0" smtClean="0">
                <a:solidFill>
                  <a:srgbClr val="000000"/>
                </a:solidFill>
                <a:latin typeface="Arial" pitchFamily="34" charset="0"/>
                <a:cs typeface="Arial" pitchFamily="34" charset="0"/>
              </a:rPr>
              <a:t>Waste processing method</a:t>
            </a:r>
          </a:p>
        </p:txBody>
      </p:sp>
      <p:sp>
        <p:nvSpPr>
          <p:cNvPr id="87" name="ColumnHeader"/>
          <p:cNvSpPr txBox="1"/>
          <p:nvPr/>
        </p:nvSpPr>
        <p:spPr>
          <a:xfrm>
            <a:off x="6024213" y="1587805"/>
            <a:ext cx="3180172"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lIns="0" tIns="91440" rIns="0" bIns="91440" anchor="b">
            <a:spAutoFit/>
          </a:bodyPr>
          <a:lstStyle/>
          <a:p>
            <a:pPr algn="ctr">
              <a:buSzPct val="100000"/>
            </a:pPr>
            <a:r>
              <a:rPr lang="en-US" sz="1600" b="1" dirty="0" smtClean="0">
                <a:solidFill>
                  <a:srgbClr val="000000"/>
                </a:solidFill>
                <a:latin typeface="Arial" pitchFamily="34" charset="0"/>
                <a:cs typeface="Arial" pitchFamily="34" charset="0"/>
              </a:rPr>
              <a:t>Current solutions</a:t>
            </a:r>
          </a:p>
        </p:txBody>
      </p:sp>
      <p:sp>
        <p:nvSpPr>
          <p:cNvPr id="89" name="Rectangle 88"/>
          <p:cNvSpPr/>
          <p:nvPr/>
        </p:nvSpPr>
        <p:spPr>
          <a:xfrm>
            <a:off x="6081622" y="2498330"/>
            <a:ext cx="3191773" cy="97909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marL="171450" lvl="0" indent="-171450" fontAlgn="base">
              <a:spcBef>
                <a:spcPts val="600"/>
              </a:spcBef>
              <a:buClr>
                <a:srgbClr val="FFFFFF"/>
              </a:buClr>
              <a:buSzPct val="100000"/>
              <a:buFont typeface="Arial"/>
              <a:buChar char="•"/>
            </a:pPr>
            <a:r>
              <a:rPr lang="en-US" sz="1400" dirty="0" smtClean="0">
                <a:solidFill>
                  <a:schemeClr val="tx1"/>
                </a:solidFill>
                <a:cs typeface="Arial" pitchFamily="34" charset="0"/>
              </a:rPr>
              <a:t>All camps and all refugees need cooking fuel...</a:t>
            </a:r>
          </a:p>
          <a:p>
            <a:pPr marL="171450" lvl="0" indent="-171450" fontAlgn="base">
              <a:spcBef>
                <a:spcPts val="600"/>
              </a:spcBef>
              <a:buClr>
                <a:srgbClr val="FFFFFF"/>
              </a:buClr>
              <a:buSzPct val="100000"/>
              <a:buFont typeface="Arial"/>
              <a:buChar char="•"/>
            </a:pPr>
            <a:r>
              <a:rPr lang="en-US" sz="1400" dirty="0" smtClean="0">
                <a:solidFill>
                  <a:schemeClr val="tx1"/>
                </a:solidFill>
                <a:cs typeface="Arial" pitchFamily="34" charset="0"/>
              </a:rPr>
              <a:t>...Wood, kerosene, ethanol  currently used for cooking...</a:t>
            </a:r>
          </a:p>
          <a:p>
            <a:pPr marL="171450" lvl="0" indent="-171450" fontAlgn="base">
              <a:spcBef>
                <a:spcPts val="600"/>
              </a:spcBef>
              <a:buClr>
                <a:srgbClr val="FFFFFF"/>
              </a:buClr>
              <a:buSzPct val="100000"/>
              <a:buFont typeface="Arial"/>
              <a:buChar char="•"/>
            </a:pPr>
            <a:r>
              <a:rPr lang="en-US" sz="1400" dirty="0" smtClean="0">
                <a:solidFill>
                  <a:schemeClr val="tx1"/>
                </a:solidFill>
                <a:cs typeface="Arial" pitchFamily="34" charset="0"/>
              </a:rPr>
              <a:t>...However, no single source can meet 100% of demand</a:t>
            </a:r>
          </a:p>
        </p:txBody>
      </p:sp>
      <p:sp>
        <p:nvSpPr>
          <p:cNvPr id="90" name="Rectangle 89"/>
          <p:cNvSpPr/>
          <p:nvPr/>
        </p:nvSpPr>
        <p:spPr>
          <a:xfrm>
            <a:off x="6081622" y="4084246"/>
            <a:ext cx="3191773" cy="77476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marL="171450" lvl="0" indent="-171450" fontAlgn="base">
              <a:spcBef>
                <a:spcPts val="600"/>
              </a:spcBef>
              <a:buClr>
                <a:srgbClr val="FFFFFF"/>
              </a:buClr>
              <a:buSzPct val="100000"/>
              <a:buFont typeface="Arial"/>
              <a:buChar char="•"/>
            </a:pPr>
            <a:r>
              <a:rPr lang="en-US" sz="1400" dirty="0" smtClean="0">
                <a:solidFill>
                  <a:schemeClr val="tx1"/>
                </a:solidFill>
                <a:cs typeface="Arial" pitchFamily="34" charset="0"/>
              </a:rPr>
              <a:t>Solar panels and lanterns are well-received by refugees...</a:t>
            </a:r>
          </a:p>
          <a:p>
            <a:pPr marL="171450" lvl="0" indent="-171450" fontAlgn="base">
              <a:spcBef>
                <a:spcPts val="600"/>
              </a:spcBef>
              <a:buClr>
                <a:srgbClr val="FFFFFF"/>
              </a:buClr>
              <a:buSzPct val="100000"/>
              <a:buFont typeface="Arial"/>
              <a:buChar char="•"/>
            </a:pPr>
            <a:r>
              <a:rPr lang="en-US" sz="1400" dirty="0" smtClean="0">
                <a:solidFill>
                  <a:schemeClr val="tx1"/>
                </a:solidFill>
                <a:cs typeface="Arial" pitchFamily="34" charset="0"/>
              </a:rPr>
              <a:t>...And the price of solar will decrease even further</a:t>
            </a:r>
          </a:p>
        </p:txBody>
      </p:sp>
      <p:sp>
        <p:nvSpPr>
          <p:cNvPr id="91" name="Rectangle 90"/>
          <p:cNvSpPr/>
          <p:nvPr/>
        </p:nvSpPr>
        <p:spPr>
          <a:xfrm>
            <a:off x="6026623" y="5305648"/>
            <a:ext cx="3330822" cy="110630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marL="171450" indent="-171450" fontAlgn="base">
              <a:spcBef>
                <a:spcPts val="600"/>
              </a:spcBef>
              <a:buClr>
                <a:schemeClr val="bg1"/>
              </a:buClr>
              <a:buSzPct val="100000"/>
              <a:buFont typeface="Arial"/>
              <a:buChar char="•"/>
            </a:pPr>
            <a:r>
              <a:rPr lang="en-US" sz="1400" dirty="0" smtClean="0">
                <a:solidFill>
                  <a:schemeClr val="tx1"/>
                </a:solidFill>
                <a:latin typeface="Arial"/>
                <a:cs typeface="Arial" pitchFamily="34" charset="0"/>
              </a:rPr>
              <a:t>Not all populations practice </a:t>
            </a:r>
            <a:r>
              <a:rPr lang="en-US" sz="1400" dirty="0" smtClean="0">
                <a:solidFill>
                  <a:schemeClr val="tx1"/>
                </a:solidFill>
                <a:cs typeface="Arial" pitchFamily="34" charset="0"/>
              </a:rPr>
              <a:t>agriculture... </a:t>
            </a:r>
          </a:p>
          <a:p>
            <a:pPr marL="171450" indent="-171450" fontAlgn="base">
              <a:spcBef>
                <a:spcPts val="600"/>
              </a:spcBef>
              <a:buClr>
                <a:schemeClr val="bg1"/>
              </a:buClr>
              <a:buSzPct val="100000"/>
              <a:buFont typeface="Arial"/>
              <a:buChar char="•"/>
            </a:pPr>
            <a:r>
              <a:rPr lang="en-US" sz="1400" dirty="0" smtClean="0">
                <a:solidFill>
                  <a:schemeClr val="tx1"/>
                </a:solidFill>
                <a:cs typeface="Arial" pitchFamily="34" charset="0"/>
              </a:rPr>
              <a:t>...Even fewer camps have space for farming...</a:t>
            </a:r>
            <a:endParaRPr lang="en-US" sz="1400" dirty="0" smtClean="0">
              <a:solidFill>
                <a:schemeClr val="tx1"/>
              </a:solidFill>
              <a:latin typeface="Arial"/>
              <a:cs typeface="Arial" pitchFamily="34" charset="0"/>
            </a:endParaRPr>
          </a:p>
          <a:p>
            <a:pPr marL="171450" indent="-171450" fontAlgn="base">
              <a:spcBef>
                <a:spcPts val="600"/>
              </a:spcBef>
              <a:buClr>
                <a:schemeClr val="bg1"/>
              </a:buClr>
              <a:buSzPct val="100000"/>
              <a:buFont typeface="Arial"/>
              <a:buChar char="•"/>
            </a:pPr>
            <a:r>
              <a:rPr lang="en-US" sz="1400" dirty="0" smtClean="0">
                <a:solidFill>
                  <a:schemeClr val="tx1"/>
                </a:solidFill>
                <a:latin typeface="Arial"/>
                <a:cs typeface="Arial" pitchFamily="34" charset="0"/>
              </a:rPr>
              <a:t>...Plus, fertilizer can't be moved far (too heavy to be efficient)</a:t>
            </a:r>
          </a:p>
        </p:txBody>
      </p:sp>
      <p:sp>
        <p:nvSpPr>
          <p:cNvPr id="77" name="Right Arrow 76"/>
          <p:cNvSpPr/>
          <p:nvPr/>
        </p:nvSpPr>
        <p:spPr>
          <a:xfrm>
            <a:off x="2805766" y="1533525"/>
            <a:ext cx="285750" cy="438150"/>
          </a:xfrm>
          <a:prstGeom prst="rightArrow">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11" name="Group 279"/>
          <p:cNvGrpSpPr>
            <a:grpSpLocks noChangeAspect="1"/>
          </p:cNvGrpSpPr>
          <p:nvPr/>
        </p:nvGrpSpPr>
        <p:grpSpPr>
          <a:xfrm>
            <a:off x="3327123" y="3347377"/>
            <a:ext cx="601374" cy="581770"/>
            <a:chOff x="19410355" y="3903663"/>
            <a:chExt cx="3214688" cy="3109917"/>
          </a:xfrm>
        </p:grpSpPr>
        <p:sp>
          <p:nvSpPr>
            <p:cNvPr id="69"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Rectangle 77"/>
          <p:cNvSpPr/>
          <p:nvPr/>
        </p:nvSpPr>
        <p:spPr>
          <a:xfrm>
            <a:off x="3920411" y="2223652"/>
            <a:ext cx="1874520"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lnSpc>
                <a:spcPct val="90000"/>
              </a:lnSpc>
              <a:buClr>
                <a:srgbClr val="000000"/>
              </a:buClr>
              <a:buSzPct val="100000"/>
            </a:pPr>
            <a:r>
              <a:rPr lang="en-US" sz="1600" b="1" dirty="0" smtClean="0">
                <a:solidFill>
                  <a:srgbClr val="DC6E00"/>
                </a:solidFill>
                <a:cs typeface="Arial" pitchFamily="34" charset="0"/>
              </a:rPr>
              <a:t>Biogas</a:t>
            </a:r>
          </a:p>
          <a:p>
            <a:pPr algn="ctr">
              <a:lnSpc>
                <a:spcPct val="90000"/>
              </a:lnSpc>
              <a:buClr>
                <a:srgbClr val="000000"/>
              </a:buClr>
              <a:buSzPct val="100000"/>
            </a:pPr>
            <a:r>
              <a:rPr lang="en-US" sz="1400" i="1" dirty="0" smtClean="0">
                <a:solidFill>
                  <a:schemeClr val="tx1"/>
                </a:solidFill>
                <a:cs typeface="Arial" pitchFamily="34" charset="0"/>
              </a:rPr>
              <a:t>(cooking, lighting)</a:t>
            </a:r>
          </a:p>
        </p:txBody>
      </p:sp>
      <p:sp>
        <p:nvSpPr>
          <p:cNvPr id="79" name="Rectangle 78"/>
          <p:cNvSpPr/>
          <p:nvPr/>
        </p:nvSpPr>
        <p:spPr>
          <a:xfrm>
            <a:off x="3920411" y="3215690"/>
            <a:ext cx="1874520"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lnSpc>
                <a:spcPct val="90000"/>
              </a:lnSpc>
              <a:buClr>
                <a:srgbClr val="000000"/>
              </a:buClr>
              <a:buSzPct val="100000"/>
            </a:pPr>
            <a:r>
              <a:rPr lang="en-US" sz="1600" b="1" dirty="0" smtClean="0">
                <a:solidFill>
                  <a:srgbClr val="DC6E00"/>
                </a:solidFill>
                <a:cs typeface="Arial" pitchFamily="34" charset="0"/>
              </a:rPr>
              <a:t>Briquettes</a:t>
            </a:r>
          </a:p>
          <a:p>
            <a:pPr algn="ctr">
              <a:lnSpc>
                <a:spcPct val="90000"/>
              </a:lnSpc>
              <a:buClr>
                <a:srgbClr val="000000"/>
              </a:buClr>
              <a:buSzPct val="100000"/>
            </a:pPr>
            <a:r>
              <a:rPr lang="en-US" sz="1400" i="1" dirty="0" smtClean="0">
                <a:solidFill>
                  <a:schemeClr val="tx1"/>
                </a:solidFill>
                <a:cs typeface="Arial" pitchFamily="34" charset="0"/>
              </a:rPr>
              <a:t>(cooking)</a:t>
            </a:r>
          </a:p>
        </p:txBody>
      </p:sp>
      <p:cxnSp>
        <p:nvCxnSpPr>
          <p:cNvPr id="83" name="Straight Arrow Connector 82"/>
          <p:cNvCxnSpPr/>
          <p:nvPr/>
        </p:nvCxnSpPr>
        <p:spPr>
          <a:xfrm flipV="1">
            <a:off x="2559107" y="2596551"/>
            <a:ext cx="457200" cy="530"/>
          </a:xfrm>
          <a:prstGeom prst="straightConnector1">
            <a:avLst/>
          </a:prstGeom>
          <a:ln w="38100">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2559107" y="3708293"/>
            <a:ext cx="457200" cy="2"/>
          </a:xfrm>
          <a:prstGeom prst="straightConnector1">
            <a:avLst/>
          </a:prstGeom>
          <a:ln w="38100">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sp>
        <p:nvSpPr>
          <p:cNvPr id="95" name="FlowTriangle"/>
          <p:cNvSpPr>
            <a:spLocks noChangeArrowheads="1"/>
          </p:cNvSpPr>
          <p:nvPr/>
        </p:nvSpPr>
        <p:spPr bwMode="gray">
          <a:xfrm rot="5400000">
            <a:off x="5135613" y="2901348"/>
            <a:ext cx="1664896" cy="244413"/>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sp>
        <p:nvSpPr>
          <p:cNvPr id="96" name="FlowTriangle"/>
          <p:cNvSpPr>
            <a:spLocks noChangeArrowheads="1"/>
          </p:cNvSpPr>
          <p:nvPr/>
        </p:nvSpPr>
        <p:spPr bwMode="gray">
          <a:xfrm rot="5400000">
            <a:off x="5510849" y="4360640"/>
            <a:ext cx="914423" cy="244413"/>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sp>
        <p:nvSpPr>
          <p:cNvPr id="97" name="FlowTriangle"/>
          <p:cNvSpPr>
            <a:spLocks noChangeArrowheads="1"/>
          </p:cNvSpPr>
          <p:nvPr/>
        </p:nvSpPr>
        <p:spPr bwMode="gray">
          <a:xfrm rot="5400000">
            <a:off x="5342646" y="5713566"/>
            <a:ext cx="1250830" cy="244413"/>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cxnSp>
        <p:nvCxnSpPr>
          <p:cNvPr id="112" name="Straight Arrow Connector 111"/>
          <p:cNvCxnSpPr/>
          <p:nvPr/>
        </p:nvCxnSpPr>
        <p:spPr>
          <a:xfrm>
            <a:off x="2756215" y="5846495"/>
            <a:ext cx="261576" cy="0"/>
          </a:xfrm>
          <a:prstGeom prst="straightConnector1">
            <a:avLst/>
          </a:prstGeom>
          <a:ln w="38100" cap="rnd">
            <a:solidFill>
              <a:schemeClr val="bg2"/>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2753338" y="2605177"/>
            <a:ext cx="1" cy="3203943"/>
          </a:xfrm>
          <a:prstGeom prst="straightConnector1">
            <a:avLst/>
          </a:prstGeom>
          <a:ln w="38100" cap="rnd">
            <a:solidFill>
              <a:schemeClr val="bg2"/>
            </a:solidFill>
            <a:prstDash val="sysDot"/>
            <a:tailEnd type="none" w="med" len="med"/>
          </a:ln>
        </p:spPr>
        <p:style>
          <a:lnRef idx="1">
            <a:schemeClr val="accent1"/>
          </a:lnRef>
          <a:fillRef idx="0">
            <a:schemeClr val="accent1"/>
          </a:fillRef>
          <a:effectRef idx="0">
            <a:schemeClr val="accent1"/>
          </a:effectRef>
          <a:fontRef idx="minor">
            <a:schemeClr val="tx1"/>
          </a:fontRef>
        </p:style>
      </p:cxnSp>
      <p:sp>
        <p:nvSpPr>
          <p:cNvPr id="107" name="Rectangle 3"/>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smtClean="0">
                <a:solidFill>
                  <a:srgbClr val="000000"/>
                </a:solidFill>
                <a:latin typeface="Arial" pitchFamily="34" charset="0"/>
                <a:cs typeface="Arial" pitchFamily="34" charset="0"/>
              </a:rPr>
              <a:t>1. Anaerobic digestion produces both biogas and fertilizer as byproducts, and produces as much fertilizer per kg of waste processed as composting methods. </a:t>
            </a:r>
            <a:endParaRPr lang="en-US" sz="800" dirty="0">
              <a:solidFill>
                <a:srgbClr val="000000"/>
              </a:solidFill>
              <a:latin typeface="Arial" pitchFamily="34" charset="0"/>
              <a:cs typeface="Arial" pitchFamily="34" charset="0"/>
            </a:endParaRPr>
          </a:p>
        </p:txBody>
      </p:sp>
      <p:cxnSp>
        <p:nvCxnSpPr>
          <p:cNvPr id="82" name="Straight Connector 81"/>
          <p:cNvCxnSpPr/>
          <p:nvPr/>
        </p:nvCxnSpPr>
        <p:spPr>
          <a:xfrm>
            <a:off x="5845854" y="3964675"/>
            <a:ext cx="347472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815374" y="5107675"/>
            <a:ext cx="347472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nvGraphicFramePr>
        <p:xfrm>
          <a:off x="1587" y="1588"/>
          <a:ext cx="1587" cy="1587"/>
        </p:xfrm>
        <a:graphic>
          <a:graphicData uri="http://schemas.openxmlformats.org/presentationml/2006/ole">
            <p:oleObj spid="_x0000_s24578" name="think-cell Slide" r:id="rId3" imgW="270" imgH="270" progId="TCLayout.ActiveDocument.1">
              <p:embed/>
            </p:oleObj>
          </a:graphicData>
        </a:graphic>
      </p:graphicFrame>
      <p:grpSp>
        <p:nvGrpSpPr>
          <p:cNvPr id="3" name="Group 13"/>
          <p:cNvGrpSpPr/>
          <p:nvPr/>
        </p:nvGrpSpPr>
        <p:grpSpPr>
          <a:xfrm>
            <a:off x="28574" y="-48280"/>
            <a:ext cx="3119291" cy="365760"/>
            <a:chOff x="28574" y="-48280"/>
            <a:chExt cx="3119291" cy="365760"/>
          </a:xfrm>
        </p:grpSpPr>
        <p:sp>
          <p:nvSpPr>
            <p:cNvPr id="18"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19" name="Rectangle 18"/>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0" name="Oval 19"/>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...of which, biogas and briquettes are likely the most useful</a:t>
            </a:r>
            <a:br>
              <a:rPr lang="en-US" dirty="0" smtClean="0">
                <a:solidFill>
                  <a:srgbClr val="177B57"/>
                </a:solidFill>
                <a:latin typeface="Arial"/>
              </a:rPr>
            </a:br>
            <a:r>
              <a:rPr lang="en-US" sz="1600" b="0" dirty="0" smtClean="0">
                <a:solidFill>
                  <a:srgbClr val="177B57"/>
                </a:solidFill>
                <a:latin typeface="Arial"/>
              </a:rPr>
              <a:t>Three factors create demand for cooking fuel across all types of camps</a:t>
            </a:r>
            <a:endParaRPr lang="en-US" sz="1600" b="0" dirty="0">
              <a:solidFill>
                <a:srgbClr val="177B57"/>
              </a:solidFill>
              <a:latin typeface="Arial"/>
            </a:endParaRPr>
          </a:p>
        </p:txBody>
      </p:sp>
      <p:sp>
        <p:nvSpPr>
          <p:cNvPr id="10" name="ColumnHeader"/>
          <p:cNvSpPr>
            <a:spLocks noChangeArrowheads="1"/>
          </p:cNvSpPr>
          <p:nvPr/>
        </p:nvSpPr>
        <p:spPr bwMode="gray">
          <a:xfrm>
            <a:off x="6314670" y="1221719"/>
            <a:ext cx="2832929" cy="623248"/>
          </a:xfrm>
          <a:prstGeom prst="rect">
            <a:avLst/>
          </a:prstGeom>
          <a:noFill/>
          <a:ln w="9525">
            <a:noFill/>
            <a:miter lim="800000"/>
            <a:headEnd/>
            <a:tailEnd/>
          </a:ln>
          <a:effectLst/>
        </p:spPr>
        <p:txBody>
          <a:bodyPr wrap="square" tIns="91440" bIns="91440" anchor="b">
            <a:spAutoFit/>
          </a:bodyPr>
          <a:lstStyle/>
          <a:p>
            <a:pPr algn="ctr">
              <a:lnSpc>
                <a:spcPct val="95000"/>
              </a:lnSpc>
            </a:pPr>
            <a:r>
              <a:rPr lang="en-US" sz="1500" b="1" dirty="0" smtClean="0">
                <a:latin typeface="Arial" pitchFamily="34" charset="0"/>
                <a:cs typeface="Arial" pitchFamily="34" charset="0"/>
              </a:rPr>
              <a:t>Few natural resources exist in regions of most camps</a:t>
            </a:r>
          </a:p>
        </p:txBody>
      </p:sp>
      <p:sp>
        <p:nvSpPr>
          <p:cNvPr id="15" name="Oval 14"/>
          <p:cNvSpPr/>
          <p:nvPr/>
        </p:nvSpPr>
        <p:spPr>
          <a:xfrm>
            <a:off x="6542237" y="5010150"/>
            <a:ext cx="2377794" cy="651358"/>
          </a:xfrm>
          <a:prstGeom prst="ellipse">
            <a:avLst/>
          </a:prstGeom>
          <a:solidFill>
            <a:srgbClr val="DCC05A"/>
          </a:solidFill>
          <a:ln w="9525">
            <a:solidFill>
              <a:srgbClr val="DCC05A"/>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300" b="1" dirty="0" smtClean="0">
                <a:solidFill>
                  <a:schemeClr val="tx1"/>
                </a:solidFill>
                <a:latin typeface="Arial" pitchFamily="34" charset="0"/>
                <a:cs typeface="Arial" pitchFamily="34" charset="0"/>
              </a:rPr>
              <a:t>Biogas and </a:t>
            </a:r>
            <a:br>
              <a:rPr lang="en-US" sz="1300" b="1" dirty="0" smtClean="0">
                <a:solidFill>
                  <a:schemeClr val="tx1"/>
                </a:solidFill>
                <a:latin typeface="Arial" pitchFamily="34" charset="0"/>
                <a:cs typeface="Arial" pitchFamily="34" charset="0"/>
              </a:rPr>
            </a:br>
            <a:r>
              <a:rPr lang="en-US" sz="1300" b="1" dirty="0" smtClean="0">
                <a:solidFill>
                  <a:schemeClr val="tx1"/>
                </a:solidFill>
                <a:latin typeface="Arial" pitchFamily="34" charset="0"/>
                <a:cs typeface="Arial" pitchFamily="34" charset="0"/>
              </a:rPr>
              <a:t>briquettes require no</a:t>
            </a:r>
            <a:br>
              <a:rPr lang="en-US" sz="1300" b="1" dirty="0" smtClean="0">
                <a:solidFill>
                  <a:schemeClr val="tx1"/>
                </a:solidFill>
                <a:latin typeface="Arial" pitchFamily="34" charset="0"/>
                <a:cs typeface="Arial" pitchFamily="34" charset="0"/>
              </a:rPr>
            </a:br>
            <a:r>
              <a:rPr lang="en-US" sz="1300" b="1" dirty="0" smtClean="0">
                <a:solidFill>
                  <a:schemeClr val="tx1"/>
                </a:solidFill>
                <a:latin typeface="Arial" pitchFamily="34" charset="0"/>
                <a:cs typeface="Arial" pitchFamily="34" charset="0"/>
              </a:rPr>
              <a:t>additional inputs</a:t>
            </a:r>
          </a:p>
        </p:txBody>
      </p:sp>
      <p:sp>
        <p:nvSpPr>
          <p:cNvPr id="6" name="ColumnHeader"/>
          <p:cNvSpPr>
            <a:spLocks noChangeArrowheads="1"/>
          </p:cNvSpPr>
          <p:nvPr/>
        </p:nvSpPr>
        <p:spPr bwMode="gray">
          <a:xfrm>
            <a:off x="3385935" y="1221719"/>
            <a:ext cx="2832929" cy="623248"/>
          </a:xfrm>
          <a:prstGeom prst="rect">
            <a:avLst/>
          </a:prstGeom>
          <a:noFill/>
          <a:ln w="9525">
            <a:noFill/>
            <a:miter lim="800000"/>
            <a:headEnd/>
            <a:tailEnd/>
          </a:ln>
          <a:effectLst/>
        </p:spPr>
        <p:txBody>
          <a:bodyPr wrap="square" lIns="0" tIns="91440" rIns="0" bIns="91440" anchor="b">
            <a:spAutoFit/>
          </a:bodyPr>
          <a:lstStyle/>
          <a:p>
            <a:pPr algn="ctr">
              <a:lnSpc>
                <a:spcPct val="95000"/>
              </a:lnSpc>
            </a:pPr>
            <a:r>
              <a:rPr lang="en-US" sz="1500" b="1" dirty="0" smtClean="0">
                <a:latin typeface="Arial" pitchFamily="34" charset="0"/>
                <a:cs typeface="Arial" pitchFamily="34" charset="0"/>
              </a:rPr>
              <a:t>Firewood collection is dangerous &amp; time-consuming </a:t>
            </a:r>
            <a:endParaRPr lang="en-US" sz="1500" b="1" dirty="0">
              <a:latin typeface="Arial" pitchFamily="34" charset="0"/>
              <a:cs typeface="Arial" pitchFamily="34" charset="0"/>
            </a:endParaRPr>
          </a:p>
        </p:txBody>
      </p:sp>
      <p:sp>
        <p:nvSpPr>
          <p:cNvPr id="16" name="Oval 15"/>
          <p:cNvSpPr/>
          <p:nvPr/>
        </p:nvSpPr>
        <p:spPr>
          <a:xfrm>
            <a:off x="3613502" y="5010150"/>
            <a:ext cx="2377794" cy="651358"/>
          </a:xfrm>
          <a:prstGeom prst="ellipse">
            <a:avLst/>
          </a:prstGeom>
          <a:solidFill>
            <a:srgbClr val="DCC05A"/>
          </a:solidFill>
          <a:ln w="9525">
            <a:solidFill>
              <a:srgbClr val="DCC05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300" b="1" dirty="0" smtClean="0">
                <a:solidFill>
                  <a:schemeClr val="tx1"/>
                </a:solidFill>
                <a:latin typeface="Arial" pitchFamily="34" charset="0"/>
                <a:cs typeface="Arial" pitchFamily="34" charset="0"/>
              </a:rPr>
              <a:t>WTV energy sources reduce need for firewood</a:t>
            </a:r>
          </a:p>
        </p:txBody>
      </p:sp>
      <p:sp>
        <p:nvSpPr>
          <p:cNvPr id="4" name="ColumnHeader"/>
          <p:cNvSpPr>
            <a:spLocks noChangeArrowheads="1"/>
          </p:cNvSpPr>
          <p:nvPr/>
        </p:nvSpPr>
        <p:spPr bwMode="gray">
          <a:xfrm>
            <a:off x="457200" y="1221719"/>
            <a:ext cx="2832930" cy="623248"/>
          </a:xfrm>
          <a:prstGeom prst="rect">
            <a:avLst/>
          </a:prstGeom>
          <a:noFill/>
          <a:ln w="9525">
            <a:noFill/>
            <a:miter lim="800000"/>
            <a:headEnd/>
            <a:tailEnd/>
          </a:ln>
          <a:effectLst/>
        </p:spPr>
        <p:txBody>
          <a:bodyPr wrap="square" tIns="91440" bIns="91440" anchor="b">
            <a:spAutoFit/>
          </a:bodyPr>
          <a:lstStyle/>
          <a:p>
            <a:pPr algn="ctr">
              <a:lnSpc>
                <a:spcPct val="95000"/>
              </a:lnSpc>
            </a:pPr>
            <a:r>
              <a:rPr lang="en-US" sz="1500" b="1" dirty="0" smtClean="0">
                <a:latin typeface="Arial" pitchFamily="34" charset="0"/>
                <a:cs typeface="Arial" pitchFamily="34" charset="0"/>
              </a:rPr>
              <a:t>Fuel provisions are </a:t>
            </a:r>
          </a:p>
          <a:p>
            <a:pPr algn="ctr">
              <a:lnSpc>
                <a:spcPct val="95000"/>
              </a:lnSpc>
            </a:pPr>
            <a:r>
              <a:rPr lang="en-US" sz="1500" b="1" dirty="0" smtClean="0">
                <a:latin typeface="Arial" pitchFamily="34" charset="0"/>
                <a:cs typeface="Arial" pitchFamily="34" charset="0"/>
              </a:rPr>
              <a:t>insufficient and expensive</a:t>
            </a:r>
            <a:endParaRPr lang="en-US" sz="1500" b="1" dirty="0">
              <a:latin typeface="Arial" pitchFamily="34" charset="0"/>
              <a:cs typeface="Arial" pitchFamily="34" charset="0"/>
            </a:endParaRPr>
          </a:p>
        </p:txBody>
      </p:sp>
      <p:sp>
        <p:nvSpPr>
          <p:cNvPr id="5" name="TextColumnContent"/>
          <p:cNvSpPr>
            <a:spLocks noChangeArrowheads="1"/>
          </p:cNvSpPr>
          <p:nvPr/>
        </p:nvSpPr>
        <p:spPr bwMode="gray">
          <a:xfrm>
            <a:off x="457200" y="1797342"/>
            <a:ext cx="2832931" cy="3163278"/>
          </a:xfrm>
          <a:prstGeom prst="downArrowCallout">
            <a:avLst>
              <a:gd name="adj1" fmla="val 12089"/>
              <a:gd name="adj2" fmla="val 10744"/>
              <a:gd name="adj3" fmla="val 6440"/>
              <a:gd name="adj4" fmla="val 90752"/>
            </a:avLst>
          </a:prstGeom>
          <a:solidFill>
            <a:schemeClr val="accent2"/>
          </a:solidFill>
          <a:ln w="9525" algn="ctr">
            <a:solidFill>
              <a:schemeClr val="accent2"/>
            </a:solidFill>
            <a:miter lim="800000"/>
            <a:headEnd/>
            <a:tailEnd/>
          </a:ln>
          <a:effectLst/>
        </p:spPr>
        <p:txBody>
          <a:bodyPr lIns="91440" tIns="91440" rIns="91440" bIns="91440" anchor="t" anchorCtr="0"/>
          <a:lstStyle/>
          <a:p>
            <a:pPr>
              <a:buSzPct val="100000"/>
            </a:pPr>
            <a:r>
              <a:rPr lang="en-US" sz="1300" b="1" dirty="0" smtClean="0">
                <a:solidFill>
                  <a:srgbClr val="000000"/>
                </a:solidFill>
                <a:latin typeface="Arial"/>
                <a:cs typeface="Arial" pitchFamily="34" charset="0"/>
              </a:rPr>
              <a:t>Kerosene or ethanol require constant external supply</a:t>
            </a:r>
            <a:endParaRPr lang="en-US" sz="1300" b="1" dirty="0">
              <a:solidFill>
                <a:srgbClr val="000000"/>
              </a:solidFill>
              <a:latin typeface="Arial"/>
              <a:cs typeface="Arial" pitchFamily="34" charset="0"/>
            </a:endParaRP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Fuel containers must be trucked or otherwise brought in to camp</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Price fluctuates with global/local politics and supply</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Government subsidies are decreasing</a:t>
            </a:r>
          </a:p>
          <a:p>
            <a:pPr marL="288925" lvl="1" indent="-174625">
              <a:buClr>
                <a:srgbClr val="177B57"/>
              </a:buClr>
              <a:buSzPct val="100000"/>
              <a:buFont typeface="Arial"/>
              <a:buChar char="•"/>
            </a:pPr>
            <a:endParaRPr lang="en-US" sz="1300" dirty="0" smtClean="0">
              <a:solidFill>
                <a:srgbClr val="000000"/>
              </a:solidFill>
              <a:latin typeface="Arial"/>
              <a:cs typeface="Arial" pitchFamily="34" charset="0"/>
            </a:endParaRPr>
          </a:p>
          <a:p>
            <a:pPr>
              <a:buSzPct val="100000"/>
              <a:buFont typeface=""/>
            </a:pPr>
            <a:r>
              <a:rPr lang="en-US" sz="1300" b="1" dirty="0" smtClean="0">
                <a:solidFill>
                  <a:srgbClr val="000000"/>
                </a:solidFill>
                <a:latin typeface="Arial"/>
                <a:cs typeface="Arial" pitchFamily="34" charset="0"/>
              </a:rPr>
              <a:t>Fuels are not ideal cooking sources</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Kerosene gives food bad taste, does not burn hot enough</a:t>
            </a:r>
          </a:p>
          <a:p>
            <a:pPr marL="288925" lvl="1" indent="-174625">
              <a:buClr>
                <a:srgbClr val="177B57"/>
              </a:buClr>
              <a:buSzPct val="100000"/>
              <a:buFont typeface="Arial"/>
              <a:buChar char="•"/>
            </a:pPr>
            <a:endParaRPr lang="en-US" sz="1300" dirty="0">
              <a:solidFill>
                <a:srgbClr val="000000"/>
              </a:solidFill>
              <a:latin typeface="Arial"/>
              <a:cs typeface="Arial" pitchFamily="34" charset="0"/>
            </a:endParaRPr>
          </a:p>
          <a:p>
            <a:pPr marL="569913" lvl="2" indent="-166688">
              <a:buClr>
                <a:srgbClr val="177B57"/>
              </a:buClr>
              <a:buSzPct val="100000"/>
              <a:buFont typeface="Arial"/>
              <a:buChar char="–"/>
            </a:pPr>
            <a:endParaRPr lang="en-US" sz="1300" dirty="0" smtClean="0">
              <a:solidFill>
                <a:srgbClr val="000000"/>
              </a:solidFill>
              <a:latin typeface="Arial"/>
              <a:cs typeface="Arial" pitchFamily="34" charset="0"/>
            </a:endParaRPr>
          </a:p>
          <a:p>
            <a:pPr marL="288925" lvl="1" indent="-174625">
              <a:buSzPct val="100000"/>
              <a:buFont typeface="Arial"/>
              <a:buChar char="•"/>
            </a:pPr>
            <a:endParaRPr lang="en-US" sz="1300" dirty="0">
              <a:cs typeface="Arial" pitchFamily="34" charset="0"/>
            </a:endParaRPr>
          </a:p>
        </p:txBody>
      </p:sp>
      <p:sp>
        <p:nvSpPr>
          <p:cNvPr id="17" name="Oval 16"/>
          <p:cNvSpPr/>
          <p:nvPr/>
        </p:nvSpPr>
        <p:spPr>
          <a:xfrm>
            <a:off x="684768" y="5010150"/>
            <a:ext cx="2377794" cy="651358"/>
          </a:xfrm>
          <a:prstGeom prst="ellipse">
            <a:avLst/>
          </a:prstGeom>
          <a:solidFill>
            <a:srgbClr val="DCC05A"/>
          </a:solidFill>
          <a:ln w="9525">
            <a:solidFill>
              <a:srgbClr val="DCC05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300" b="1" dirty="0" smtClean="0">
                <a:solidFill>
                  <a:schemeClr val="tx1"/>
                </a:solidFill>
                <a:latin typeface="Arial" pitchFamily="34" charset="0"/>
                <a:cs typeface="Arial" pitchFamily="34" charset="0"/>
              </a:rPr>
              <a:t>Cannot rely on single source – portfolio is needed</a:t>
            </a:r>
          </a:p>
        </p:txBody>
      </p:sp>
      <p:sp>
        <p:nvSpPr>
          <p:cNvPr id="48" name="TextColumnContent"/>
          <p:cNvSpPr>
            <a:spLocks noChangeArrowheads="1"/>
          </p:cNvSpPr>
          <p:nvPr/>
        </p:nvSpPr>
        <p:spPr bwMode="gray">
          <a:xfrm>
            <a:off x="3385933" y="1797342"/>
            <a:ext cx="2832931" cy="3163278"/>
          </a:xfrm>
          <a:prstGeom prst="downArrowCallout">
            <a:avLst>
              <a:gd name="adj1" fmla="val 12089"/>
              <a:gd name="adj2" fmla="val 10744"/>
              <a:gd name="adj3" fmla="val 6440"/>
              <a:gd name="adj4" fmla="val 90752"/>
            </a:avLst>
          </a:prstGeom>
          <a:solidFill>
            <a:schemeClr val="accent2"/>
          </a:solidFill>
          <a:ln w="9525" algn="ctr">
            <a:solidFill>
              <a:schemeClr val="accent2"/>
            </a:solidFill>
            <a:miter lim="800000"/>
            <a:headEnd/>
            <a:tailEnd/>
          </a:ln>
          <a:effectLst/>
        </p:spPr>
        <p:txBody>
          <a:bodyPr lIns="91440" tIns="91440" rIns="91440" bIns="91440" anchor="t" anchorCtr="0"/>
          <a:lstStyle/>
          <a:p>
            <a:pPr>
              <a:buSzPct val="100000"/>
            </a:pPr>
            <a:r>
              <a:rPr lang="en-US" sz="1300" b="1" dirty="0" smtClean="0">
                <a:solidFill>
                  <a:srgbClr val="000000"/>
                </a:solidFill>
                <a:cs typeface="Arial" pitchFamily="34" charset="0"/>
              </a:rPr>
              <a:t>Firewood collection done by women and children</a:t>
            </a:r>
          </a:p>
          <a:p>
            <a:pPr marL="288925" lvl="1" indent="-174625">
              <a:buClr>
                <a:srgbClr val="177B57"/>
              </a:buClr>
              <a:buSzPct val="100000"/>
              <a:buFont typeface="Arial"/>
              <a:buChar char="•"/>
            </a:pPr>
            <a:r>
              <a:rPr lang="en-US" sz="1300" dirty="0" smtClean="0">
                <a:solidFill>
                  <a:srgbClr val="000000"/>
                </a:solidFill>
                <a:cs typeface="Arial" pitchFamily="34" charset="0"/>
              </a:rPr>
              <a:t>Creates targets for SGBV</a:t>
            </a:r>
          </a:p>
          <a:p>
            <a:pPr marL="288925" lvl="1" indent="-174625">
              <a:buClr>
                <a:srgbClr val="177B57"/>
              </a:buClr>
              <a:buSzPct val="100000"/>
              <a:buFont typeface="Arial"/>
              <a:buChar char="•"/>
            </a:pPr>
            <a:r>
              <a:rPr lang="en-US" sz="1300" dirty="0" smtClean="0">
                <a:solidFill>
                  <a:srgbClr val="000000"/>
                </a:solidFill>
                <a:cs typeface="Arial" pitchFamily="34" charset="0"/>
              </a:rPr>
              <a:t>Takes several hours per day</a:t>
            </a:r>
          </a:p>
          <a:p>
            <a:pPr marL="288925" lvl="1" indent="-174625">
              <a:buClr>
                <a:srgbClr val="177B57"/>
              </a:buClr>
              <a:buSzPct val="100000"/>
              <a:buFont typeface="Arial"/>
              <a:buChar char="•"/>
            </a:pPr>
            <a:r>
              <a:rPr lang="en-US" sz="1300" dirty="0" smtClean="0">
                <a:solidFill>
                  <a:srgbClr val="000000"/>
                </a:solidFill>
                <a:cs typeface="Arial" pitchFamily="34" charset="0"/>
              </a:rPr>
              <a:t>Can keep children from school</a:t>
            </a:r>
          </a:p>
          <a:p>
            <a:pPr marL="288925" lvl="1" indent="-174625">
              <a:buClr>
                <a:srgbClr val="177B57"/>
              </a:buClr>
              <a:buSzPct val="100000"/>
              <a:buFont typeface="Arial"/>
              <a:buChar char="•"/>
            </a:pPr>
            <a:endParaRPr lang="en-US" sz="1300" dirty="0" smtClean="0">
              <a:solidFill>
                <a:srgbClr val="000000"/>
              </a:solidFill>
              <a:cs typeface="Arial" pitchFamily="34" charset="0"/>
            </a:endParaRPr>
          </a:p>
          <a:p>
            <a:pPr>
              <a:buSzPct val="100000"/>
              <a:buFont typeface=""/>
            </a:pPr>
            <a:r>
              <a:rPr lang="en-US" sz="1300" b="1" dirty="0" smtClean="0">
                <a:solidFill>
                  <a:srgbClr val="000000"/>
                </a:solidFill>
                <a:cs typeface="Arial" pitchFamily="34" charset="0"/>
              </a:rPr>
              <a:t>Cutting trees or leaving camp may be illegal or prohibited</a:t>
            </a:r>
          </a:p>
          <a:p>
            <a:pPr marL="288925" lvl="1" indent="-174625">
              <a:buClr>
                <a:srgbClr val="177B57"/>
              </a:buClr>
              <a:buSzPct val="100000"/>
              <a:buFont typeface="Arial"/>
              <a:buChar char="•"/>
            </a:pPr>
            <a:r>
              <a:rPr lang="en-US" sz="1300" dirty="0" smtClean="0">
                <a:solidFill>
                  <a:srgbClr val="000000"/>
                </a:solidFill>
                <a:cs typeface="Arial" pitchFamily="34" charset="0"/>
              </a:rPr>
              <a:t>Deforestation creates conflict with host community</a:t>
            </a:r>
          </a:p>
          <a:p>
            <a:pPr marL="288925" lvl="1" indent="-174625">
              <a:buClr>
                <a:srgbClr val="177B57"/>
              </a:buClr>
              <a:buSzPct val="100000"/>
              <a:buFont typeface="Arial"/>
              <a:buChar char="•"/>
            </a:pPr>
            <a:r>
              <a:rPr lang="en-US" sz="1300" dirty="0" smtClean="0">
                <a:solidFill>
                  <a:srgbClr val="000000"/>
                </a:solidFill>
                <a:cs typeface="Arial" pitchFamily="34" charset="0"/>
              </a:rPr>
              <a:t>Legal purchase of firewood paid for in food provisions</a:t>
            </a:r>
          </a:p>
          <a:p>
            <a:pPr marL="288925" lvl="1" indent="-174625">
              <a:buClr>
                <a:srgbClr val="177B57"/>
              </a:buClr>
              <a:buSzPct val="100000"/>
              <a:buFont typeface="Arial"/>
              <a:buChar char="•"/>
            </a:pPr>
            <a:r>
              <a:rPr lang="en-US" sz="1300" dirty="0" smtClean="0">
                <a:solidFill>
                  <a:srgbClr val="000000"/>
                </a:solidFill>
                <a:cs typeface="Arial" pitchFamily="34" charset="0"/>
              </a:rPr>
              <a:t>500 arrested/year in Bambasi</a:t>
            </a:r>
          </a:p>
          <a:p>
            <a:pPr marL="288925" lvl="1" indent="-174625">
              <a:buClr>
                <a:srgbClr val="177B57"/>
              </a:buClr>
              <a:buSzPct val="100000"/>
              <a:buFont typeface="Arial"/>
              <a:buChar char="•"/>
            </a:pPr>
            <a:endParaRPr lang="en-US" sz="1300" dirty="0" smtClean="0">
              <a:solidFill>
                <a:srgbClr val="000000"/>
              </a:solidFill>
              <a:cs typeface="Arial" pitchFamily="34" charset="0"/>
            </a:endParaRPr>
          </a:p>
          <a:p>
            <a:pPr>
              <a:buSzPct val="100000"/>
              <a:buFont typeface=""/>
            </a:pPr>
            <a:endParaRPr lang="en-US" sz="1300" b="1" dirty="0">
              <a:cs typeface="Arial" pitchFamily="34" charset="0"/>
            </a:endParaRPr>
          </a:p>
        </p:txBody>
      </p:sp>
      <p:sp>
        <p:nvSpPr>
          <p:cNvPr id="49" name="TextColumnContent"/>
          <p:cNvSpPr>
            <a:spLocks noChangeArrowheads="1"/>
          </p:cNvSpPr>
          <p:nvPr/>
        </p:nvSpPr>
        <p:spPr bwMode="gray">
          <a:xfrm>
            <a:off x="6314668" y="1797342"/>
            <a:ext cx="2832931" cy="3163278"/>
          </a:xfrm>
          <a:prstGeom prst="downArrowCallout">
            <a:avLst>
              <a:gd name="adj1" fmla="val 12089"/>
              <a:gd name="adj2" fmla="val 10744"/>
              <a:gd name="adj3" fmla="val 6440"/>
              <a:gd name="adj4" fmla="val 90752"/>
            </a:avLst>
          </a:prstGeom>
          <a:solidFill>
            <a:schemeClr val="accent2"/>
          </a:solidFill>
          <a:ln w="9525" algn="ctr">
            <a:solidFill>
              <a:schemeClr val="accent2"/>
            </a:solidFill>
            <a:miter lim="800000"/>
            <a:headEnd/>
            <a:tailEnd/>
          </a:ln>
          <a:effectLst/>
        </p:spPr>
        <p:txBody>
          <a:bodyPr lIns="91440" tIns="91440" rIns="91440" bIns="91440" anchor="t" anchorCtr="0"/>
          <a:lstStyle/>
          <a:p>
            <a:pPr>
              <a:buSzPct val="100000"/>
            </a:pPr>
            <a:r>
              <a:rPr lang="en-US" sz="1300" b="1" dirty="0" smtClean="0">
                <a:solidFill>
                  <a:srgbClr val="000000"/>
                </a:solidFill>
                <a:cs typeface="Arial" pitchFamily="34" charset="0"/>
              </a:rPr>
              <a:t>Camps often in undesirable or resource-depleted regions</a:t>
            </a:r>
          </a:p>
          <a:p>
            <a:pPr marL="288925" lvl="1" indent="-174625">
              <a:buClr>
                <a:srgbClr val="177B57"/>
              </a:buClr>
              <a:buSzPct val="100000"/>
              <a:buFont typeface="Arial"/>
              <a:buChar char="•"/>
            </a:pPr>
            <a:r>
              <a:rPr lang="en-US" sz="1300" dirty="0" smtClean="0">
                <a:solidFill>
                  <a:srgbClr val="000000"/>
                </a:solidFill>
                <a:cs typeface="Arial" pitchFamily="34" charset="0"/>
              </a:rPr>
              <a:t>Relegation to desert (e.g., </a:t>
            </a:r>
            <a:r>
              <a:rPr lang="en-US" sz="1300" dirty="0" err="1" smtClean="0">
                <a:solidFill>
                  <a:srgbClr val="000000"/>
                </a:solidFill>
                <a:cs typeface="Arial" pitchFamily="34" charset="0"/>
              </a:rPr>
              <a:t>Zaatari</a:t>
            </a:r>
            <a:r>
              <a:rPr lang="en-US" sz="1300" dirty="0" smtClean="0">
                <a:solidFill>
                  <a:srgbClr val="000000"/>
                </a:solidFill>
                <a:cs typeface="Arial" pitchFamily="34" charset="0"/>
              </a:rPr>
              <a:t>, Azraq, </a:t>
            </a:r>
            <a:r>
              <a:rPr lang="en-US" sz="1300" dirty="0" err="1" smtClean="0">
                <a:solidFill>
                  <a:srgbClr val="000000"/>
                </a:solidFill>
                <a:cs typeface="Arial" pitchFamily="34" charset="0"/>
              </a:rPr>
              <a:t>Dadaab</a:t>
            </a:r>
            <a:r>
              <a:rPr lang="en-US" sz="1300" dirty="0" smtClean="0">
                <a:solidFill>
                  <a:srgbClr val="000000"/>
                </a:solidFill>
                <a:cs typeface="Arial" pitchFamily="34" charset="0"/>
              </a:rPr>
              <a:t>, Kakuma)</a:t>
            </a:r>
          </a:p>
          <a:p>
            <a:pPr marL="288925" lvl="1" indent="-174625">
              <a:buClr>
                <a:srgbClr val="177B57"/>
              </a:buClr>
              <a:buSzPct val="100000"/>
              <a:buFont typeface="Arial"/>
              <a:buChar char="•"/>
            </a:pPr>
            <a:r>
              <a:rPr lang="en-US" sz="1300" dirty="0" smtClean="0">
                <a:solidFill>
                  <a:srgbClr val="000000"/>
                </a:solidFill>
                <a:cs typeface="Arial" pitchFamily="34" charset="0"/>
              </a:rPr>
              <a:t>Major deforestation occurs around camp (e.g., Nakivale)</a:t>
            </a:r>
          </a:p>
          <a:p>
            <a:pPr>
              <a:buSzPct val="100000"/>
            </a:pPr>
            <a:endParaRPr lang="en-US" sz="1300" b="1" dirty="0" smtClean="0">
              <a:solidFill>
                <a:srgbClr val="000000"/>
              </a:solidFill>
              <a:cs typeface="Arial" pitchFamily="34" charset="0"/>
            </a:endParaRPr>
          </a:p>
          <a:p>
            <a:endParaRPr lang="en-US" sz="1300" dirty="0">
              <a:cs typeface="Arial" pitchFamily="34" charset="0"/>
            </a:endParaRPr>
          </a:p>
        </p:txBody>
      </p:sp>
      <p:sp>
        <p:nvSpPr>
          <p:cNvPr id="31" name="takeaway_box"/>
          <p:cNvSpPr>
            <a:spLocks noChangeArrowheads="1"/>
          </p:cNvSpPr>
          <p:nvPr/>
        </p:nvSpPr>
        <p:spPr bwMode="gray">
          <a:xfrm>
            <a:off x="1829897" y="5785756"/>
            <a:ext cx="5942996"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Demand for better sources of cooking fuel </a:t>
            </a:r>
            <a:br>
              <a:rPr lang="en-US" sz="1600" b="1" dirty="0" smtClean="0">
                <a:solidFill>
                  <a:schemeClr val="bg1"/>
                </a:solidFill>
                <a:latin typeface="Arial" pitchFamily="34" charset="0"/>
                <a:cs typeface="Arial" pitchFamily="34" charset="0"/>
              </a:rPr>
            </a:br>
            <a:r>
              <a:rPr lang="en-US" sz="1600" b="1" dirty="0" smtClean="0">
                <a:solidFill>
                  <a:schemeClr val="bg1"/>
                </a:solidFill>
                <a:latin typeface="Arial" pitchFamily="34" charset="0"/>
                <a:cs typeface="Arial" pitchFamily="34" charset="0"/>
              </a:rPr>
              <a:t>is nearly universal</a:t>
            </a:r>
            <a:endParaRPr lang="en-US" sz="1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Object 124" hidden="1"/>
          <p:cNvGraphicFramePr>
            <a:graphicFrameLocks noChangeAspect="1"/>
          </p:cNvGraphicFramePr>
          <p:nvPr/>
        </p:nvGraphicFramePr>
        <p:xfrm>
          <a:off x="1587" y="1588"/>
          <a:ext cx="1587" cy="1587"/>
        </p:xfrm>
        <a:graphic>
          <a:graphicData uri="http://schemas.openxmlformats.org/presentationml/2006/ole">
            <p:oleObj spid="_x0000_s207874" name="think-cell Slide" r:id="rId3" imgW="270" imgH="270" progId="TCLayout.ActiveDocument.1">
              <p:embed/>
            </p:oleObj>
          </a:graphicData>
        </a:graphic>
      </p:graphicFrame>
      <p:grpSp>
        <p:nvGrpSpPr>
          <p:cNvPr id="3" name="Group 115"/>
          <p:cNvGrpSpPr/>
          <p:nvPr/>
        </p:nvGrpSpPr>
        <p:grpSpPr>
          <a:xfrm>
            <a:off x="28574" y="-48280"/>
            <a:ext cx="3119291" cy="365760"/>
            <a:chOff x="28574" y="-48280"/>
            <a:chExt cx="3119291" cy="365760"/>
          </a:xfrm>
        </p:grpSpPr>
        <p:sp>
          <p:nvSpPr>
            <p:cNvPr id="120"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122" name="Rectangle 121"/>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23" name="Oval 122"/>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a:xfrm>
            <a:off x="457200" y="162000"/>
            <a:ext cx="8690400" cy="831600"/>
          </a:xfrm>
        </p:spPr>
        <p:txBody>
          <a:bodyPr/>
          <a:lstStyle/>
          <a:p>
            <a:r>
              <a:rPr lang="en-US" dirty="0" smtClean="0"/>
              <a:t>While innovative WTV solutions will not cover an entire household needs, it can contribute to renewable supplies</a:t>
            </a:r>
            <a:endParaRPr lang="en-US" dirty="0"/>
          </a:p>
        </p:txBody>
      </p:sp>
      <p:sp>
        <p:nvSpPr>
          <p:cNvPr id="30"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r>
              <a:rPr lang="en-US" sz="800" dirty="0" smtClean="0"/>
              <a:t>1.</a:t>
            </a:r>
            <a:r>
              <a:rPr lang="en-US" sz="800" b="1" dirty="0" smtClean="0"/>
              <a:t> 100% of cooking needs could be achieved with additional substrate from manure of 1-2 dairy cows, or 1 cow + 1.5kg organic waste/grass.</a:t>
            </a:r>
          </a:p>
          <a:p>
            <a:r>
              <a:rPr lang="en-US" sz="800" dirty="0" smtClean="0"/>
              <a:t>2. Assumes 6% Nitrogen content of dried fecal sludge (Resource Recovery through Wetlands, Herbert </a:t>
            </a:r>
            <a:r>
              <a:rPr lang="en-US" sz="800" dirty="0" err="1" smtClean="0"/>
              <a:t>Aalbers</a:t>
            </a:r>
            <a:r>
              <a:rPr lang="en-US" sz="800" dirty="0" smtClean="0"/>
              <a:t>, 1999) and 60-120 kg/Hectare for maize. </a:t>
            </a:r>
          </a:p>
          <a:p>
            <a:r>
              <a:rPr lang="en-US" sz="800" dirty="0" smtClean="0"/>
              <a:t>3.</a:t>
            </a:r>
            <a:r>
              <a:rPr lang="en-US" sz="800" b="1" dirty="0" smtClean="0"/>
              <a:t> </a:t>
            </a:r>
            <a:r>
              <a:rPr lang="en-US" sz="800" dirty="0" smtClean="0"/>
              <a:t>Anaerobic digestion slurry is better fertilizer than fresh fecal sludge; nitrogen content is the same but is in more usable form (ammonium); P, K, Mg, Ca contents are similar; pH is higher (</a:t>
            </a:r>
            <a:r>
              <a:rPr lang="en-US" sz="800" dirty="0" err="1" smtClean="0"/>
              <a:t>LTC</a:t>
            </a:r>
            <a:r>
              <a:rPr lang="en-US" sz="800" dirty="0" smtClean="0"/>
              <a:t> </a:t>
            </a:r>
            <a:r>
              <a:rPr lang="en-US" sz="800" dirty="0" err="1" smtClean="0"/>
              <a:t>Bonten</a:t>
            </a:r>
            <a:r>
              <a:rPr lang="en-US" sz="800" dirty="0" smtClean="0"/>
              <a:t>, "</a:t>
            </a:r>
            <a:r>
              <a:rPr lang="en-US" sz="800" dirty="0" err="1" smtClean="0"/>
              <a:t>Bioslurry</a:t>
            </a:r>
            <a:r>
              <a:rPr lang="en-US" sz="800" dirty="0" smtClean="0"/>
              <a:t> as a fertilizer"; </a:t>
            </a:r>
            <a:r>
              <a:rPr lang="en-US" sz="800" dirty="0" err="1" smtClean="0"/>
              <a:t>C.N.</a:t>
            </a:r>
            <a:r>
              <a:rPr lang="en-US" sz="800" dirty="0" smtClean="0"/>
              <a:t> </a:t>
            </a:r>
            <a:r>
              <a:rPr lang="en-US" sz="800" dirty="0" err="1" smtClean="0"/>
              <a:t>Macharia</a:t>
            </a:r>
            <a:r>
              <a:rPr lang="en-US" sz="800" dirty="0" smtClean="0"/>
              <a:t>, "Nitrogen Use Efficiency and Maize Yield."</a:t>
            </a:r>
          </a:p>
          <a:p>
            <a:r>
              <a:rPr lang="en-US" sz="800" u="sng" dirty="0" smtClean="0">
                <a:solidFill>
                  <a:srgbClr val="000000"/>
                </a:solidFill>
                <a:latin typeface="Arial" pitchFamily="34" charset="0"/>
                <a:cs typeface="Arial" pitchFamily="34" charset="0"/>
              </a:rPr>
              <a:t>Additional sources include:</a:t>
            </a:r>
            <a:r>
              <a:rPr lang="en-US" sz="800" dirty="0" smtClean="0">
                <a:solidFill>
                  <a:srgbClr val="000000"/>
                </a:solidFill>
                <a:latin typeface="Arial" pitchFamily="34" charset="0"/>
                <a:cs typeface="Arial" pitchFamily="34" charset="0"/>
              </a:rPr>
              <a:t> "Sustainable Recovery of Energy from Fecal Sludge in India," </a:t>
            </a:r>
            <a:r>
              <a:rPr lang="en-US" sz="800" dirty="0" err="1" smtClean="0">
                <a:solidFill>
                  <a:srgbClr val="000000"/>
                </a:solidFill>
                <a:latin typeface="Arial" pitchFamily="34" charset="0"/>
                <a:cs typeface="Arial" pitchFamily="34" charset="0"/>
              </a:rPr>
              <a:t>EAI</a:t>
            </a:r>
            <a:r>
              <a:rPr lang="en-US" sz="800" dirty="0" smtClean="0">
                <a:solidFill>
                  <a:srgbClr val="000000"/>
                </a:solidFill>
                <a:latin typeface="Arial" pitchFamily="34" charset="0"/>
                <a:cs typeface="Arial" pitchFamily="34" charset="0"/>
              </a:rPr>
              <a:t> &amp; </a:t>
            </a:r>
            <a:r>
              <a:rPr lang="en-US" sz="800" dirty="0" err="1" smtClean="0">
                <a:solidFill>
                  <a:srgbClr val="000000"/>
                </a:solidFill>
                <a:latin typeface="Arial" pitchFamily="34" charset="0"/>
                <a:cs typeface="Arial" pitchFamily="34" charset="0"/>
              </a:rPr>
              <a:t>BMGF</a:t>
            </a:r>
            <a:r>
              <a:rPr lang="en-US" sz="800" dirty="0" smtClean="0">
                <a:solidFill>
                  <a:srgbClr val="000000"/>
                </a:solidFill>
                <a:latin typeface="Arial" pitchFamily="34" charset="0"/>
                <a:cs typeface="Arial" pitchFamily="34" charset="0"/>
              </a:rPr>
              <a:t>, 2011, p. 105; "</a:t>
            </a:r>
            <a:r>
              <a:rPr lang="en-US" sz="800" dirty="0" smtClean="0"/>
              <a:t>Fuel potential of </a:t>
            </a:r>
            <a:r>
              <a:rPr lang="en-US" sz="800" dirty="0" err="1" smtClean="0"/>
              <a:t>faecal</a:t>
            </a:r>
            <a:r>
              <a:rPr lang="en-US" sz="800" dirty="0" smtClean="0"/>
              <a:t> sludge: calorific value results from Uganda, Ghana and Senegal" </a:t>
            </a:r>
            <a:r>
              <a:rPr lang="en-US" sz="800" dirty="0" smtClean="0">
                <a:solidFill>
                  <a:srgbClr val="000000"/>
                </a:solidFill>
                <a:latin typeface="Arial" pitchFamily="34" charset="0"/>
                <a:cs typeface="Arial" pitchFamily="34" charset="0"/>
              </a:rPr>
              <a:t>Journal of Water, Sanitation and Hygiene for Development, 2014; interview with Andrew Foote of Sanivation</a:t>
            </a:r>
            <a:endParaRPr lang="en-US" sz="800" dirty="0">
              <a:solidFill>
                <a:srgbClr val="000000"/>
              </a:solidFill>
              <a:latin typeface="Arial" pitchFamily="34" charset="0"/>
              <a:cs typeface="Arial" pitchFamily="34" charset="0"/>
            </a:endParaRPr>
          </a:p>
        </p:txBody>
      </p:sp>
      <p:sp>
        <p:nvSpPr>
          <p:cNvPr id="37" name="TextBox 36"/>
          <p:cNvSpPr txBox="1"/>
          <p:nvPr/>
        </p:nvSpPr>
        <p:spPr>
          <a:xfrm>
            <a:off x="457200" y="4247156"/>
            <a:ext cx="1682008" cy="252377"/>
          </a:xfrm>
          <a:prstGeom prst="rect">
            <a:avLst/>
          </a:prstGeom>
          <a:noFill/>
        </p:spPr>
        <p:txBody>
          <a:bodyPr wrap="square" tIns="18288" bIns="18288" rtlCol="0">
            <a:spAutoFit/>
          </a:bodyPr>
          <a:lstStyle/>
          <a:p>
            <a:pPr algn="ctr"/>
            <a:r>
              <a:rPr lang="en-US" sz="1400" b="1" u="sng" dirty="0" smtClean="0">
                <a:solidFill>
                  <a:srgbClr val="DC6E00"/>
                </a:solidFill>
                <a:cs typeface="Arial" pitchFamily="34" charset="0"/>
              </a:rPr>
              <a:t>Dry</a:t>
            </a:r>
            <a:r>
              <a:rPr lang="en-US" sz="1400" b="1" dirty="0" smtClean="0">
                <a:solidFill>
                  <a:srgbClr val="DC6E00"/>
                </a:solidFill>
                <a:cs typeface="Arial" pitchFamily="34" charset="0"/>
              </a:rPr>
              <a:t> </a:t>
            </a:r>
            <a:r>
              <a:rPr lang="en-US" sz="1400" b="1" dirty="0" smtClean="0">
                <a:cs typeface="Arial" pitchFamily="34" charset="0"/>
              </a:rPr>
              <a:t>fecal sludge</a:t>
            </a:r>
          </a:p>
        </p:txBody>
      </p:sp>
      <p:sp>
        <p:nvSpPr>
          <p:cNvPr id="38" name="TextBox 37"/>
          <p:cNvSpPr txBox="1"/>
          <p:nvPr/>
        </p:nvSpPr>
        <p:spPr>
          <a:xfrm>
            <a:off x="457200" y="2202652"/>
            <a:ext cx="1682008" cy="252377"/>
          </a:xfrm>
          <a:prstGeom prst="rect">
            <a:avLst/>
          </a:prstGeom>
          <a:noFill/>
        </p:spPr>
        <p:txBody>
          <a:bodyPr wrap="square" tIns="18288" bIns="18288" rtlCol="0">
            <a:spAutoFit/>
          </a:bodyPr>
          <a:lstStyle/>
          <a:p>
            <a:pPr algn="ctr"/>
            <a:r>
              <a:rPr lang="en-US" sz="1400" b="1" u="sng" dirty="0" smtClean="0">
                <a:solidFill>
                  <a:srgbClr val="FEEC00"/>
                </a:solidFill>
                <a:cs typeface="Arial" pitchFamily="34" charset="0"/>
              </a:rPr>
              <a:t>Wet</a:t>
            </a:r>
            <a:r>
              <a:rPr lang="en-US" sz="1400" b="1" dirty="0" smtClean="0">
                <a:solidFill>
                  <a:srgbClr val="FEEC00"/>
                </a:solidFill>
                <a:cs typeface="Arial" pitchFamily="34" charset="0"/>
              </a:rPr>
              <a:t> </a:t>
            </a:r>
            <a:r>
              <a:rPr lang="en-US" sz="1400" b="1" dirty="0" smtClean="0">
                <a:cs typeface="Arial" pitchFamily="34" charset="0"/>
              </a:rPr>
              <a:t>fecal sludge</a:t>
            </a:r>
          </a:p>
        </p:txBody>
      </p:sp>
      <p:cxnSp>
        <p:nvCxnSpPr>
          <p:cNvPr id="58" name="Straight Arrow Connector 57"/>
          <p:cNvCxnSpPr>
            <a:stCxn id="11268" idx="4"/>
            <a:endCxn id="37" idx="0"/>
          </p:cNvCxnSpPr>
          <p:nvPr/>
        </p:nvCxnSpPr>
        <p:spPr>
          <a:xfrm flipH="1">
            <a:off x="1298204" y="3730638"/>
            <a:ext cx="1917" cy="516518"/>
          </a:xfrm>
          <a:prstGeom prst="straightConnector1">
            <a:avLst/>
          </a:prstGeom>
          <a:ln w="6985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57199" y="1518681"/>
            <a:ext cx="1682010" cy="427979"/>
          </a:xfrm>
          <a:prstGeom prst="rect">
            <a:avLst/>
          </a:prstGeom>
          <a:noFill/>
          <a:effectLst/>
        </p:spPr>
        <p:txBody>
          <a:bodyPr wrap="square" tIns="90000" bIns="90000" rtlCol="0">
            <a:spAutoFit/>
          </a:bodyPr>
          <a:lstStyle/>
          <a:p>
            <a:pPr algn="ctr"/>
            <a:r>
              <a:rPr lang="en-US" sz="1600" b="1" dirty="0" smtClean="0">
                <a:cs typeface="Arial" pitchFamily="34" charset="0"/>
              </a:rPr>
              <a:t>START WITH:</a:t>
            </a:r>
          </a:p>
        </p:txBody>
      </p:sp>
      <p:sp>
        <p:nvSpPr>
          <p:cNvPr id="24" name="Rectangle 23"/>
          <p:cNvSpPr/>
          <p:nvPr/>
        </p:nvSpPr>
        <p:spPr>
          <a:xfrm>
            <a:off x="7249665" y="2158436"/>
            <a:ext cx="2071755"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nSpc>
                <a:spcPct val="90000"/>
              </a:lnSpc>
              <a:spcBef>
                <a:spcPts val="500"/>
              </a:spcBef>
              <a:spcAft>
                <a:spcPts val="500"/>
              </a:spcAft>
              <a:buClr>
                <a:srgbClr val="000000"/>
              </a:buClr>
              <a:buSzPct val="100000"/>
              <a:buFont typeface=""/>
            </a:pPr>
            <a:r>
              <a:rPr lang="en-US" sz="1400" b="1" dirty="0" smtClean="0">
                <a:solidFill>
                  <a:schemeClr val="tx1"/>
                </a:solidFill>
                <a:cs typeface="Arial" pitchFamily="34" charset="0"/>
              </a:rPr>
              <a:t>~20% of daily household cooking</a:t>
            </a:r>
            <a:r>
              <a:rPr lang="en-US" sz="1400" b="1" baseline="30000" dirty="0" smtClean="0">
                <a:solidFill>
                  <a:schemeClr val="tx1"/>
                </a:solidFill>
                <a:cs typeface="Arial" pitchFamily="34" charset="0"/>
              </a:rPr>
              <a:t>(1)</a:t>
            </a:r>
            <a:endParaRPr lang="en-US" sz="1400" b="1" dirty="0" smtClean="0">
              <a:solidFill>
                <a:schemeClr val="tx1"/>
              </a:solidFill>
              <a:cs typeface="Arial" pitchFamily="34" charset="0"/>
            </a:endParaRPr>
          </a:p>
          <a:p>
            <a:pPr>
              <a:lnSpc>
                <a:spcPct val="90000"/>
              </a:lnSpc>
              <a:spcBef>
                <a:spcPts val="500"/>
              </a:spcBef>
              <a:spcAft>
                <a:spcPts val="500"/>
              </a:spcAft>
              <a:buClr>
                <a:srgbClr val="000000"/>
              </a:buClr>
              <a:buSzPct val="100000"/>
              <a:buFont typeface=""/>
            </a:pPr>
            <a:r>
              <a:rPr lang="en-US" sz="1400" b="1" dirty="0" smtClean="0">
                <a:solidFill>
                  <a:schemeClr val="tx1"/>
                </a:solidFill>
                <a:cs typeface="Arial" pitchFamily="34" charset="0"/>
              </a:rPr>
              <a:t>100m x 15m plot of farmland per year</a:t>
            </a:r>
            <a:r>
              <a:rPr lang="en-US" sz="1400" b="1" baseline="30000" dirty="0" smtClean="0">
                <a:solidFill>
                  <a:schemeClr val="tx1"/>
                </a:solidFill>
                <a:cs typeface="Arial" pitchFamily="34" charset="0"/>
              </a:rPr>
              <a:t>(2)(3)</a:t>
            </a:r>
            <a:endParaRPr lang="en-US" sz="1400" b="1" dirty="0" smtClean="0">
              <a:solidFill>
                <a:schemeClr val="tx1"/>
              </a:solidFill>
              <a:cs typeface="Arial" pitchFamily="34" charset="0"/>
            </a:endParaRPr>
          </a:p>
        </p:txBody>
      </p:sp>
      <p:sp>
        <p:nvSpPr>
          <p:cNvPr id="29" name="ColumnHeader"/>
          <p:cNvSpPr txBox="1"/>
          <p:nvPr/>
        </p:nvSpPr>
        <p:spPr>
          <a:xfrm>
            <a:off x="6823494" y="1515772"/>
            <a:ext cx="2324106"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buSzPct val="100000"/>
            </a:pPr>
            <a:r>
              <a:rPr lang="en-US" sz="1600" b="1" dirty="0" smtClean="0">
                <a:solidFill>
                  <a:srgbClr val="000000"/>
                </a:solidFill>
                <a:latin typeface="Arial" pitchFamily="34" charset="0"/>
                <a:cs typeface="Arial" pitchFamily="34" charset="0"/>
              </a:rPr>
              <a:t>Equivalency</a:t>
            </a:r>
          </a:p>
        </p:txBody>
      </p:sp>
      <p:sp>
        <p:nvSpPr>
          <p:cNvPr id="47" name="ColumnHeader"/>
          <p:cNvSpPr txBox="1"/>
          <p:nvPr/>
        </p:nvSpPr>
        <p:spPr>
          <a:xfrm>
            <a:off x="4415246" y="1269553"/>
            <a:ext cx="2191425"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lIns="0" tIns="91440" rIns="0" bIns="91440" anchor="b">
            <a:spAutoFit/>
          </a:bodyPr>
          <a:lstStyle/>
          <a:p>
            <a:pPr algn="ctr">
              <a:buSzPct val="100000"/>
            </a:pPr>
            <a:r>
              <a:rPr lang="en-US" sz="1600" b="1" dirty="0" smtClean="0">
                <a:solidFill>
                  <a:srgbClr val="000000"/>
                </a:solidFill>
                <a:latin typeface="Arial" pitchFamily="34" charset="0"/>
                <a:cs typeface="Arial" pitchFamily="34" charset="0"/>
              </a:rPr>
              <a:t>Maximum extractable value per HH per day</a:t>
            </a:r>
          </a:p>
        </p:txBody>
      </p:sp>
      <p:sp>
        <p:nvSpPr>
          <p:cNvPr id="41" name="Rounded Rectangle 40"/>
          <p:cNvSpPr/>
          <p:nvPr/>
        </p:nvSpPr>
        <p:spPr>
          <a:xfrm>
            <a:off x="4563611" y="2133644"/>
            <a:ext cx="1923077" cy="411146"/>
          </a:xfrm>
          <a:prstGeom prst="roundRect">
            <a:avLst>
              <a:gd name="adj" fmla="val 50000"/>
            </a:avLst>
          </a:prstGeom>
          <a:solidFill>
            <a:schemeClr val="accent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0000"/>
              </a:lnSpc>
              <a:spcBef>
                <a:spcPts val="300"/>
              </a:spcBef>
              <a:spcAft>
                <a:spcPts val="300"/>
              </a:spcAft>
            </a:pPr>
            <a:r>
              <a:rPr lang="en-US" sz="1400" b="1" dirty="0" smtClean="0">
                <a:solidFill>
                  <a:schemeClr val="tx1"/>
                </a:solidFill>
                <a:cs typeface="Arial" pitchFamily="34" charset="0"/>
              </a:rPr>
              <a:t>0.2 m</a:t>
            </a:r>
            <a:r>
              <a:rPr lang="en-US" sz="1400" b="1" baseline="30000" dirty="0" smtClean="0">
                <a:solidFill>
                  <a:schemeClr val="tx1"/>
                </a:solidFill>
                <a:cs typeface="Arial" pitchFamily="34" charset="0"/>
              </a:rPr>
              <a:t>2</a:t>
            </a:r>
            <a:r>
              <a:rPr lang="en-US" sz="1400" b="1" dirty="0" smtClean="0">
                <a:solidFill>
                  <a:schemeClr val="tx1"/>
                </a:solidFill>
                <a:cs typeface="Arial" pitchFamily="34" charset="0"/>
              </a:rPr>
              <a:t> </a:t>
            </a:r>
            <a:r>
              <a:rPr lang="en-US" sz="1400" b="1" u="sng" dirty="0" smtClean="0">
                <a:solidFill>
                  <a:schemeClr val="tx1"/>
                </a:solidFill>
                <a:cs typeface="Arial" pitchFamily="34" charset="0"/>
              </a:rPr>
              <a:t>biogas</a:t>
            </a:r>
            <a:endParaRPr lang="en-US" sz="1400" b="1" dirty="0" smtClean="0">
              <a:solidFill>
                <a:schemeClr val="tx1"/>
              </a:solidFill>
              <a:cs typeface="Arial" pitchFamily="34" charset="0"/>
            </a:endParaRPr>
          </a:p>
        </p:txBody>
      </p:sp>
      <p:cxnSp>
        <p:nvCxnSpPr>
          <p:cNvPr id="93" name="Elbow Connector 92"/>
          <p:cNvCxnSpPr>
            <a:stCxn id="11268" idx="6"/>
            <a:endCxn id="107" idx="1"/>
          </p:cNvCxnSpPr>
          <p:nvPr/>
        </p:nvCxnSpPr>
        <p:spPr>
          <a:xfrm flipV="1">
            <a:off x="1928206" y="2549947"/>
            <a:ext cx="550615" cy="552606"/>
          </a:xfrm>
          <a:prstGeom prst="bentConnector3">
            <a:avLst>
              <a:gd name="adj1" fmla="val 50000"/>
            </a:avLst>
          </a:prstGeom>
          <a:ln w="381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2478821" y="2478640"/>
            <a:ext cx="142613" cy="14261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12" name="Elbow Connector 111"/>
          <p:cNvCxnSpPr>
            <a:stCxn id="185" idx="6"/>
            <a:endCxn id="113" idx="1"/>
          </p:cNvCxnSpPr>
          <p:nvPr/>
        </p:nvCxnSpPr>
        <p:spPr>
          <a:xfrm flipV="1">
            <a:off x="1928206" y="4466003"/>
            <a:ext cx="550615" cy="677237"/>
          </a:xfrm>
          <a:prstGeom prst="bentConnector3">
            <a:avLst>
              <a:gd name="adj1" fmla="val 50000"/>
            </a:avLst>
          </a:prstGeom>
          <a:ln w="381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2478821" y="4394696"/>
            <a:ext cx="142613" cy="14261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14" name="Straight Arrow Connector 113"/>
          <p:cNvCxnSpPr>
            <a:stCxn id="113" idx="1"/>
            <a:endCxn id="40" idx="1"/>
          </p:cNvCxnSpPr>
          <p:nvPr/>
        </p:nvCxnSpPr>
        <p:spPr>
          <a:xfrm>
            <a:off x="2478821" y="4466003"/>
            <a:ext cx="2084790" cy="0"/>
          </a:xfrm>
          <a:prstGeom prst="straightConnector1">
            <a:avLst/>
          </a:prstGeom>
          <a:ln w="38100">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85" idx="6"/>
            <a:endCxn id="118" idx="1"/>
          </p:cNvCxnSpPr>
          <p:nvPr/>
        </p:nvCxnSpPr>
        <p:spPr>
          <a:xfrm flipV="1">
            <a:off x="1928206" y="3507975"/>
            <a:ext cx="550615" cy="1635265"/>
          </a:xfrm>
          <a:prstGeom prst="bentConnector3">
            <a:avLst>
              <a:gd name="adj1" fmla="val 50000"/>
            </a:avLst>
          </a:prstGeom>
          <a:ln w="381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2478821" y="3436668"/>
            <a:ext cx="142613" cy="14261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19" name="Straight Arrow Connector 118"/>
          <p:cNvCxnSpPr>
            <a:stCxn id="118" idx="1"/>
            <a:endCxn id="42" idx="1"/>
          </p:cNvCxnSpPr>
          <p:nvPr/>
        </p:nvCxnSpPr>
        <p:spPr>
          <a:xfrm flipV="1">
            <a:off x="2478821" y="3507974"/>
            <a:ext cx="2084790" cy="1"/>
          </a:xfrm>
          <a:prstGeom prst="straightConnector1">
            <a:avLst/>
          </a:prstGeom>
          <a:ln w="38100">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85" idx="6"/>
            <a:endCxn id="130" idx="1"/>
          </p:cNvCxnSpPr>
          <p:nvPr/>
        </p:nvCxnSpPr>
        <p:spPr>
          <a:xfrm>
            <a:off x="1928206" y="5143240"/>
            <a:ext cx="550615" cy="280792"/>
          </a:xfrm>
          <a:prstGeom prst="bentConnector3">
            <a:avLst>
              <a:gd name="adj1" fmla="val 50000"/>
            </a:avLst>
          </a:prstGeom>
          <a:ln w="381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478821" y="5352725"/>
            <a:ext cx="142613" cy="14261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31" name="Straight Arrow Connector 130"/>
          <p:cNvCxnSpPr>
            <a:stCxn id="130" idx="1"/>
            <a:endCxn id="43" idx="1"/>
          </p:cNvCxnSpPr>
          <p:nvPr/>
        </p:nvCxnSpPr>
        <p:spPr>
          <a:xfrm flipV="1">
            <a:off x="2478821" y="5424031"/>
            <a:ext cx="2084790" cy="1"/>
          </a:xfrm>
          <a:prstGeom prst="straightConnector1">
            <a:avLst/>
          </a:prstGeom>
          <a:ln w="38100">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9220" name="Picture 4" descr="http://www.bhs-sonthofen.de/typo3temp/fl_realurl_image/in-biogasanlagen-methangas-als-energietraeger-gewinnen-60.png"/>
          <p:cNvPicPr>
            <a:picLocks noChangeAspect="1" noChangeArrowheads="1"/>
          </p:cNvPicPr>
          <p:nvPr/>
        </p:nvPicPr>
        <p:blipFill>
          <a:blip r:embed="rId4" cstate="email"/>
          <a:srcRect/>
          <a:stretch>
            <a:fillRect/>
          </a:stretch>
        </p:blipFill>
        <p:spPr bwMode="auto">
          <a:xfrm>
            <a:off x="2486025" y="2193328"/>
            <a:ext cx="1739305" cy="748129"/>
          </a:xfrm>
          <a:prstGeom prst="roundRect">
            <a:avLst/>
          </a:prstGeom>
          <a:noFill/>
          <a:ln w="25400">
            <a:solidFill>
              <a:schemeClr val="bg2"/>
            </a:solidFill>
          </a:ln>
        </p:spPr>
      </p:pic>
      <p:sp>
        <p:nvSpPr>
          <p:cNvPr id="33" name="Rectangle 32"/>
          <p:cNvSpPr/>
          <p:nvPr/>
        </p:nvSpPr>
        <p:spPr>
          <a:xfrm>
            <a:off x="2606078" y="2230293"/>
            <a:ext cx="1499198" cy="6742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sp>
        <p:nvSpPr>
          <p:cNvPr id="25" name="Rectangle 24"/>
          <p:cNvSpPr/>
          <p:nvPr/>
        </p:nvSpPr>
        <p:spPr>
          <a:xfrm>
            <a:off x="7249666" y="5032521"/>
            <a:ext cx="1897934"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nSpc>
                <a:spcPct val="90000"/>
              </a:lnSpc>
              <a:spcBef>
                <a:spcPts val="500"/>
              </a:spcBef>
              <a:spcAft>
                <a:spcPts val="500"/>
              </a:spcAft>
              <a:buClr>
                <a:srgbClr val="000000"/>
              </a:buClr>
              <a:buSzPct val="100000"/>
            </a:pPr>
            <a:r>
              <a:rPr lang="en-US" sz="1400" b="1" dirty="0" smtClean="0">
                <a:solidFill>
                  <a:schemeClr val="tx1"/>
                </a:solidFill>
                <a:cs typeface="Arial" pitchFamily="34" charset="0"/>
              </a:rPr>
              <a:t>100 m x 15m plot of farmland per year</a:t>
            </a:r>
            <a:r>
              <a:rPr lang="en-US" sz="1400" b="1" baseline="30000" dirty="0" smtClean="0">
                <a:solidFill>
                  <a:schemeClr val="tx1"/>
                </a:solidFill>
                <a:cs typeface="Arial" pitchFamily="34" charset="0"/>
              </a:rPr>
              <a:t>(2)</a:t>
            </a:r>
            <a:endParaRPr lang="en-US" sz="1400" b="1" dirty="0" smtClean="0">
              <a:solidFill>
                <a:schemeClr val="tx1"/>
              </a:solidFill>
              <a:cs typeface="Arial" pitchFamily="34" charset="0"/>
            </a:endParaRPr>
          </a:p>
        </p:txBody>
      </p:sp>
      <p:sp>
        <p:nvSpPr>
          <p:cNvPr id="43" name="Rounded Rectangle 42"/>
          <p:cNvSpPr/>
          <p:nvPr/>
        </p:nvSpPr>
        <p:spPr>
          <a:xfrm>
            <a:off x="4563611" y="5076737"/>
            <a:ext cx="1923077" cy="694588"/>
          </a:xfrm>
          <a:prstGeom prst="roundRect">
            <a:avLst>
              <a:gd name="adj" fmla="val 50000"/>
            </a:avLst>
          </a:prstGeom>
          <a:solidFill>
            <a:schemeClr val="accent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ct val="90000"/>
              </a:lnSpc>
              <a:spcBef>
                <a:spcPts val="300"/>
              </a:spcBef>
              <a:spcAft>
                <a:spcPts val="300"/>
              </a:spcAft>
            </a:pPr>
            <a:r>
              <a:rPr lang="en-US" sz="1400" b="1" u="sng" dirty="0" smtClean="0">
                <a:solidFill>
                  <a:schemeClr val="tx1"/>
                </a:solidFill>
                <a:cs typeface="Arial" pitchFamily="34" charset="0"/>
              </a:rPr>
              <a:t>Fertilizer</a:t>
            </a:r>
            <a:r>
              <a:rPr lang="en-US" sz="1400" b="1" dirty="0" smtClean="0">
                <a:solidFill>
                  <a:schemeClr val="tx1"/>
                </a:solidFill>
                <a:cs typeface="Arial" pitchFamily="34" charset="0"/>
              </a:rPr>
              <a:t> w. 11 kg nitrogen per year</a:t>
            </a:r>
          </a:p>
        </p:txBody>
      </p:sp>
      <p:pic>
        <p:nvPicPr>
          <p:cNvPr id="9224" name="Picture 8" descr="http://knowledgeweighsnothing.com/wp-content/uploads/2012/11/compost.jpg"/>
          <p:cNvPicPr>
            <a:picLocks noChangeAspect="1" noChangeArrowheads="1"/>
          </p:cNvPicPr>
          <p:nvPr/>
        </p:nvPicPr>
        <p:blipFill>
          <a:blip r:embed="rId5" cstate="email"/>
          <a:srcRect/>
          <a:stretch>
            <a:fillRect/>
          </a:stretch>
        </p:blipFill>
        <p:spPr bwMode="auto">
          <a:xfrm>
            <a:off x="2486025" y="5063268"/>
            <a:ext cx="1739305" cy="744723"/>
          </a:xfrm>
          <a:prstGeom prst="roundRect">
            <a:avLst/>
          </a:prstGeom>
          <a:noFill/>
          <a:ln w="25400">
            <a:solidFill>
              <a:schemeClr val="bg2"/>
            </a:solidFill>
          </a:ln>
        </p:spPr>
      </p:pic>
      <p:sp>
        <p:nvSpPr>
          <p:cNvPr id="35" name="Rectangle 34"/>
          <p:cNvSpPr/>
          <p:nvPr/>
        </p:nvSpPr>
        <p:spPr>
          <a:xfrm>
            <a:off x="2606078" y="5221640"/>
            <a:ext cx="1499198"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sp>
        <p:nvSpPr>
          <p:cNvPr id="9280" name="Freeform 64"/>
          <p:cNvSpPr>
            <a:spLocks/>
          </p:cNvSpPr>
          <p:nvPr/>
        </p:nvSpPr>
        <p:spPr bwMode="auto">
          <a:xfrm>
            <a:off x="6718244" y="5250286"/>
            <a:ext cx="67446" cy="95184"/>
          </a:xfrm>
          <a:custGeom>
            <a:avLst/>
            <a:gdLst/>
            <a:ahLst/>
            <a:cxnLst>
              <a:cxn ang="0">
                <a:pos x="2" y="0"/>
              </a:cxn>
              <a:cxn ang="0">
                <a:pos x="14" y="47"/>
              </a:cxn>
              <a:cxn ang="0">
                <a:pos x="33" y="89"/>
              </a:cxn>
              <a:cxn ang="0">
                <a:pos x="61" y="127"/>
              </a:cxn>
              <a:cxn ang="0">
                <a:pos x="91" y="160"/>
              </a:cxn>
              <a:cxn ang="0">
                <a:pos x="131" y="186"/>
              </a:cxn>
              <a:cxn ang="0">
                <a:pos x="171" y="209"/>
              </a:cxn>
              <a:cxn ang="0">
                <a:pos x="216" y="233"/>
              </a:cxn>
              <a:cxn ang="0">
                <a:pos x="260" y="259"/>
              </a:cxn>
              <a:cxn ang="0">
                <a:pos x="298" y="292"/>
              </a:cxn>
              <a:cxn ang="0">
                <a:pos x="319" y="320"/>
              </a:cxn>
              <a:cxn ang="0">
                <a:pos x="333" y="350"/>
              </a:cxn>
              <a:cxn ang="0">
                <a:pos x="338" y="385"/>
              </a:cxn>
              <a:cxn ang="0">
                <a:pos x="331" y="416"/>
              </a:cxn>
              <a:cxn ang="0">
                <a:pos x="317" y="442"/>
              </a:cxn>
              <a:cxn ang="0">
                <a:pos x="298" y="461"/>
              </a:cxn>
              <a:cxn ang="0">
                <a:pos x="270" y="472"/>
              </a:cxn>
              <a:cxn ang="0">
                <a:pos x="242" y="477"/>
              </a:cxn>
              <a:cxn ang="0">
                <a:pos x="209" y="472"/>
              </a:cxn>
              <a:cxn ang="0">
                <a:pos x="173" y="458"/>
              </a:cxn>
              <a:cxn ang="0">
                <a:pos x="145" y="440"/>
              </a:cxn>
              <a:cxn ang="0">
                <a:pos x="122" y="416"/>
              </a:cxn>
              <a:cxn ang="0">
                <a:pos x="101" y="388"/>
              </a:cxn>
              <a:cxn ang="0">
                <a:pos x="82" y="357"/>
              </a:cxn>
              <a:cxn ang="0">
                <a:pos x="47" y="280"/>
              </a:cxn>
              <a:cxn ang="0">
                <a:pos x="23" y="200"/>
              </a:cxn>
              <a:cxn ang="0">
                <a:pos x="7" y="115"/>
              </a:cxn>
              <a:cxn ang="0">
                <a:pos x="0" y="31"/>
              </a:cxn>
              <a:cxn ang="0">
                <a:pos x="2" y="14"/>
              </a:cxn>
              <a:cxn ang="0">
                <a:pos x="2" y="0"/>
              </a:cxn>
            </a:cxnLst>
            <a:rect l="0" t="0" r="r" b="b"/>
            <a:pathLst>
              <a:path w="338" h="477">
                <a:moveTo>
                  <a:pt x="2" y="0"/>
                </a:moveTo>
                <a:lnTo>
                  <a:pt x="14" y="47"/>
                </a:lnTo>
                <a:lnTo>
                  <a:pt x="33" y="89"/>
                </a:lnTo>
                <a:lnTo>
                  <a:pt x="61" y="127"/>
                </a:lnTo>
                <a:lnTo>
                  <a:pt x="91" y="160"/>
                </a:lnTo>
                <a:lnTo>
                  <a:pt x="131" y="186"/>
                </a:lnTo>
                <a:lnTo>
                  <a:pt x="171" y="209"/>
                </a:lnTo>
                <a:lnTo>
                  <a:pt x="216" y="233"/>
                </a:lnTo>
                <a:lnTo>
                  <a:pt x="260" y="259"/>
                </a:lnTo>
                <a:lnTo>
                  <a:pt x="298" y="292"/>
                </a:lnTo>
                <a:lnTo>
                  <a:pt x="319" y="320"/>
                </a:lnTo>
                <a:lnTo>
                  <a:pt x="333" y="350"/>
                </a:lnTo>
                <a:lnTo>
                  <a:pt x="338" y="385"/>
                </a:lnTo>
                <a:lnTo>
                  <a:pt x="331" y="416"/>
                </a:lnTo>
                <a:lnTo>
                  <a:pt x="317" y="442"/>
                </a:lnTo>
                <a:lnTo>
                  <a:pt x="298" y="461"/>
                </a:lnTo>
                <a:lnTo>
                  <a:pt x="270" y="472"/>
                </a:lnTo>
                <a:lnTo>
                  <a:pt x="242" y="477"/>
                </a:lnTo>
                <a:lnTo>
                  <a:pt x="209" y="472"/>
                </a:lnTo>
                <a:lnTo>
                  <a:pt x="173" y="458"/>
                </a:lnTo>
                <a:lnTo>
                  <a:pt x="145" y="440"/>
                </a:lnTo>
                <a:lnTo>
                  <a:pt x="122" y="416"/>
                </a:lnTo>
                <a:lnTo>
                  <a:pt x="101" y="388"/>
                </a:lnTo>
                <a:lnTo>
                  <a:pt x="82" y="357"/>
                </a:lnTo>
                <a:lnTo>
                  <a:pt x="47" y="280"/>
                </a:lnTo>
                <a:lnTo>
                  <a:pt x="23" y="200"/>
                </a:lnTo>
                <a:lnTo>
                  <a:pt x="7" y="115"/>
                </a:lnTo>
                <a:lnTo>
                  <a:pt x="0" y="31"/>
                </a:lnTo>
                <a:lnTo>
                  <a:pt x="2" y="14"/>
                </a:lnTo>
                <a:lnTo>
                  <a:pt x="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1" name="Freeform 65"/>
          <p:cNvSpPr>
            <a:spLocks/>
          </p:cNvSpPr>
          <p:nvPr/>
        </p:nvSpPr>
        <p:spPr bwMode="auto">
          <a:xfrm>
            <a:off x="6993816" y="5372208"/>
            <a:ext cx="94585" cy="68045"/>
          </a:xfrm>
          <a:custGeom>
            <a:avLst/>
            <a:gdLst/>
            <a:ahLst/>
            <a:cxnLst>
              <a:cxn ang="0">
                <a:pos x="467" y="0"/>
              </a:cxn>
              <a:cxn ang="0">
                <a:pos x="474" y="7"/>
              </a:cxn>
              <a:cxn ang="0">
                <a:pos x="442" y="66"/>
              </a:cxn>
              <a:cxn ang="0">
                <a:pos x="406" y="122"/>
              </a:cxn>
              <a:cxn ang="0">
                <a:pos x="366" y="176"/>
              </a:cxn>
              <a:cxn ang="0">
                <a:pos x="322" y="226"/>
              </a:cxn>
              <a:cxn ang="0">
                <a:pos x="272" y="273"/>
              </a:cxn>
              <a:cxn ang="0">
                <a:pos x="218" y="310"/>
              </a:cxn>
              <a:cxn ang="0">
                <a:pos x="181" y="329"/>
              </a:cxn>
              <a:cxn ang="0">
                <a:pos x="143" y="338"/>
              </a:cxn>
              <a:cxn ang="0">
                <a:pos x="101" y="341"/>
              </a:cxn>
              <a:cxn ang="0">
                <a:pos x="68" y="336"/>
              </a:cxn>
              <a:cxn ang="0">
                <a:pos x="40" y="319"/>
              </a:cxn>
              <a:cxn ang="0">
                <a:pos x="16" y="298"/>
              </a:cxn>
              <a:cxn ang="0">
                <a:pos x="2" y="273"/>
              </a:cxn>
              <a:cxn ang="0">
                <a:pos x="0" y="240"/>
              </a:cxn>
              <a:cxn ang="0">
                <a:pos x="5" y="209"/>
              </a:cxn>
              <a:cxn ang="0">
                <a:pos x="21" y="181"/>
              </a:cxn>
              <a:cxn ang="0">
                <a:pos x="45" y="157"/>
              </a:cxn>
              <a:cxn ang="0">
                <a:pos x="82" y="139"/>
              </a:cxn>
              <a:cxn ang="0">
                <a:pos x="117" y="127"/>
              </a:cxn>
              <a:cxn ang="0">
                <a:pos x="157" y="120"/>
              </a:cxn>
              <a:cxn ang="0">
                <a:pos x="197" y="117"/>
              </a:cxn>
              <a:cxn ang="0">
                <a:pos x="249" y="115"/>
              </a:cxn>
              <a:cxn ang="0">
                <a:pos x="301" y="110"/>
              </a:cxn>
              <a:cxn ang="0">
                <a:pos x="350" y="96"/>
              </a:cxn>
              <a:cxn ang="0">
                <a:pos x="397" y="73"/>
              </a:cxn>
              <a:cxn ang="0">
                <a:pos x="437" y="42"/>
              </a:cxn>
              <a:cxn ang="0">
                <a:pos x="467" y="0"/>
              </a:cxn>
            </a:cxnLst>
            <a:rect l="0" t="0" r="r" b="b"/>
            <a:pathLst>
              <a:path w="474" h="341">
                <a:moveTo>
                  <a:pt x="467" y="0"/>
                </a:moveTo>
                <a:lnTo>
                  <a:pt x="474" y="7"/>
                </a:lnTo>
                <a:lnTo>
                  <a:pt x="442" y="66"/>
                </a:lnTo>
                <a:lnTo>
                  <a:pt x="406" y="122"/>
                </a:lnTo>
                <a:lnTo>
                  <a:pt x="366" y="176"/>
                </a:lnTo>
                <a:lnTo>
                  <a:pt x="322" y="226"/>
                </a:lnTo>
                <a:lnTo>
                  <a:pt x="272" y="273"/>
                </a:lnTo>
                <a:lnTo>
                  <a:pt x="218" y="310"/>
                </a:lnTo>
                <a:lnTo>
                  <a:pt x="181" y="329"/>
                </a:lnTo>
                <a:lnTo>
                  <a:pt x="143" y="338"/>
                </a:lnTo>
                <a:lnTo>
                  <a:pt x="101" y="341"/>
                </a:lnTo>
                <a:lnTo>
                  <a:pt x="68" y="336"/>
                </a:lnTo>
                <a:lnTo>
                  <a:pt x="40" y="319"/>
                </a:lnTo>
                <a:lnTo>
                  <a:pt x="16" y="298"/>
                </a:lnTo>
                <a:lnTo>
                  <a:pt x="2" y="273"/>
                </a:lnTo>
                <a:lnTo>
                  <a:pt x="0" y="240"/>
                </a:lnTo>
                <a:lnTo>
                  <a:pt x="5" y="209"/>
                </a:lnTo>
                <a:lnTo>
                  <a:pt x="21" y="181"/>
                </a:lnTo>
                <a:lnTo>
                  <a:pt x="45" y="157"/>
                </a:lnTo>
                <a:lnTo>
                  <a:pt x="82" y="139"/>
                </a:lnTo>
                <a:lnTo>
                  <a:pt x="117" y="127"/>
                </a:lnTo>
                <a:lnTo>
                  <a:pt x="157" y="120"/>
                </a:lnTo>
                <a:lnTo>
                  <a:pt x="197" y="117"/>
                </a:lnTo>
                <a:lnTo>
                  <a:pt x="249" y="115"/>
                </a:lnTo>
                <a:lnTo>
                  <a:pt x="301" y="110"/>
                </a:lnTo>
                <a:lnTo>
                  <a:pt x="350" y="96"/>
                </a:lnTo>
                <a:lnTo>
                  <a:pt x="397" y="73"/>
                </a:lnTo>
                <a:lnTo>
                  <a:pt x="437" y="42"/>
                </a:lnTo>
                <a:lnTo>
                  <a:pt x="46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effectLst>
                <a:outerShdw blurRad="50800" dist="38100" dir="2700000" algn="tl" rotWithShape="0">
                  <a:prstClr val="black">
                    <a:alpha val="40000"/>
                  </a:prstClr>
                </a:outerShdw>
              </a:effectLst>
            </a:endParaRPr>
          </a:p>
        </p:txBody>
      </p:sp>
      <p:sp>
        <p:nvSpPr>
          <p:cNvPr id="9282" name="Freeform 66"/>
          <p:cNvSpPr>
            <a:spLocks/>
          </p:cNvSpPr>
          <p:nvPr/>
        </p:nvSpPr>
        <p:spPr bwMode="auto">
          <a:xfrm>
            <a:off x="6718244" y="5310349"/>
            <a:ext cx="67446" cy="95583"/>
          </a:xfrm>
          <a:custGeom>
            <a:avLst/>
            <a:gdLst/>
            <a:ahLst/>
            <a:cxnLst>
              <a:cxn ang="0">
                <a:pos x="2" y="0"/>
              </a:cxn>
              <a:cxn ang="0">
                <a:pos x="14" y="49"/>
              </a:cxn>
              <a:cxn ang="0">
                <a:pos x="35" y="94"/>
              </a:cxn>
              <a:cxn ang="0">
                <a:pos x="61" y="129"/>
              </a:cxn>
              <a:cxn ang="0">
                <a:pos x="94" y="162"/>
              </a:cxn>
              <a:cxn ang="0">
                <a:pos x="134" y="190"/>
              </a:cxn>
              <a:cxn ang="0">
                <a:pos x="176" y="214"/>
              </a:cxn>
              <a:cxn ang="0">
                <a:pos x="209" y="230"/>
              </a:cxn>
              <a:cxn ang="0">
                <a:pos x="239" y="247"/>
              </a:cxn>
              <a:cxn ang="0">
                <a:pos x="270" y="265"/>
              </a:cxn>
              <a:cxn ang="0">
                <a:pos x="296" y="291"/>
              </a:cxn>
              <a:cxn ang="0">
                <a:pos x="319" y="322"/>
              </a:cxn>
              <a:cxn ang="0">
                <a:pos x="333" y="357"/>
              </a:cxn>
              <a:cxn ang="0">
                <a:pos x="338" y="392"/>
              </a:cxn>
              <a:cxn ang="0">
                <a:pos x="329" y="425"/>
              </a:cxn>
              <a:cxn ang="0">
                <a:pos x="305" y="456"/>
              </a:cxn>
              <a:cxn ang="0">
                <a:pos x="282" y="472"/>
              </a:cxn>
              <a:cxn ang="0">
                <a:pos x="256" y="479"/>
              </a:cxn>
              <a:cxn ang="0">
                <a:pos x="228" y="479"/>
              </a:cxn>
              <a:cxn ang="0">
                <a:pos x="199" y="472"/>
              </a:cxn>
              <a:cxn ang="0">
                <a:pos x="162" y="453"/>
              </a:cxn>
              <a:cxn ang="0">
                <a:pos x="129" y="425"/>
              </a:cxn>
              <a:cxn ang="0">
                <a:pos x="103" y="392"/>
              </a:cxn>
              <a:cxn ang="0">
                <a:pos x="80" y="357"/>
              </a:cxn>
              <a:cxn ang="0">
                <a:pos x="47" y="279"/>
              </a:cxn>
              <a:cxn ang="0">
                <a:pos x="21" y="200"/>
              </a:cxn>
              <a:cxn ang="0">
                <a:pos x="7" y="117"/>
              </a:cxn>
              <a:cxn ang="0">
                <a:pos x="0" y="33"/>
              </a:cxn>
              <a:cxn ang="0">
                <a:pos x="2" y="16"/>
              </a:cxn>
              <a:cxn ang="0">
                <a:pos x="2" y="0"/>
              </a:cxn>
            </a:cxnLst>
            <a:rect l="0" t="0" r="r" b="b"/>
            <a:pathLst>
              <a:path w="338" h="479">
                <a:moveTo>
                  <a:pt x="2" y="0"/>
                </a:moveTo>
                <a:lnTo>
                  <a:pt x="14" y="49"/>
                </a:lnTo>
                <a:lnTo>
                  <a:pt x="35" y="94"/>
                </a:lnTo>
                <a:lnTo>
                  <a:pt x="61" y="129"/>
                </a:lnTo>
                <a:lnTo>
                  <a:pt x="94" y="162"/>
                </a:lnTo>
                <a:lnTo>
                  <a:pt x="134" y="190"/>
                </a:lnTo>
                <a:lnTo>
                  <a:pt x="176" y="214"/>
                </a:lnTo>
                <a:lnTo>
                  <a:pt x="209" y="230"/>
                </a:lnTo>
                <a:lnTo>
                  <a:pt x="239" y="247"/>
                </a:lnTo>
                <a:lnTo>
                  <a:pt x="270" y="265"/>
                </a:lnTo>
                <a:lnTo>
                  <a:pt x="296" y="291"/>
                </a:lnTo>
                <a:lnTo>
                  <a:pt x="319" y="322"/>
                </a:lnTo>
                <a:lnTo>
                  <a:pt x="333" y="357"/>
                </a:lnTo>
                <a:lnTo>
                  <a:pt x="338" y="392"/>
                </a:lnTo>
                <a:lnTo>
                  <a:pt x="329" y="425"/>
                </a:lnTo>
                <a:lnTo>
                  <a:pt x="305" y="456"/>
                </a:lnTo>
                <a:lnTo>
                  <a:pt x="282" y="472"/>
                </a:lnTo>
                <a:lnTo>
                  <a:pt x="256" y="479"/>
                </a:lnTo>
                <a:lnTo>
                  <a:pt x="228" y="479"/>
                </a:lnTo>
                <a:lnTo>
                  <a:pt x="199" y="472"/>
                </a:lnTo>
                <a:lnTo>
                  <a:pt x="162" y="453"/>
                </a:lnTo>
                <a:lnTo>
                  <a:pt x="129" y="425"/>
                </a:lnTo>
                <a:lnTo>
                  <a:pt x="103" y="392"/>
                </a:lnTo>
                <a:lnTo>
                  <a:pt x="80" y="357"/>
                </a:lnTo>
                <a:lnTo>
                  <a:pt x="47" y="279"/>
                </a:lnTo>
                <a:lnTo>
                  <a:pt x="21" y="200"/>
                </a:lnTo>
                <a:lnTo>
                  <a:pt x="7" y="117"/>
                </a:lnTo>
                <a:lnTo>
                  <a:pt x="0" y="33"/>
                </a:lnTo>
                <a:lnTo>
                  <a:pt x="2" y="16"/>
                </a:lnTo>
                <a:lnTo>
                  <a:pt x="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3" name="Freeform 67"/>
          <p:cNvSpPr>
            <a:spLocks/>
          </p:cNvSpPr>
          <p:nvPr/>
        </p:nvSpPr>
        <p:spPr bwMode="auto">
          <a:xfrm>
            <a:off x="6940737" y="5486548"/>
            <a:ext cx="94784" cy="68045"/>
          </a:xfrm>
          <a:custGeom>
            <a:avLst/>
            <a:gdLst/>
            <a:ahLst/>
            <a:cxnLst>
              <a:cxn ang="0">
                <a:pos x="468" y="0"/>
              </a:cxn>
              <a:cxn ang="0">
                <a:pos x="475" y="5"/>
              </a:cxn>
              <a:cxn ang="0">
                <a:pos x="442" y="61"/>
              </a:cxn>
              <a:cxn ang="0">
                <a:pos x="409" y="118"/>
              </a:cxn>
              <a:cxn ang="0">
                <a:pos x="367" y="176"/>
              </a:cxn>
              <a:cxn ang="0">
                <a:pos x="320" y="230"/>
              </a:cxn>
              <a:cxn ang="0">
                <a:pos x="266" y="277"/>
              </a:cxn>
              <a:cxn ang="0">
                <a:pos x="205" y="317"/>
              </a:cxn>
              <a:cxn ang="0">
                <a:pos x="167" y="331"/>
              </a:cxn>
              <a:cxn ang="0">
                <a:pos x="130" y="341"/>
              </a:cxn>
              <a:cxn ang="0">
                <a:pos x="90" y="338"/>
              </a:cxn>
              <a:cxn ang="0">
                <a:pos x="57" y="331"/>
              </a:cxn>
              <a:cxn ang="0">
                <a:pos x="31" y="315"/>
              </a:cxn>
              <a:cxn ang="0">
                <a:pos x="15" y="294"/>
              </a:cxn>
              <a:cxn ang="0">
                <a:pos x="3" y="263"/>
              </a:cxn>
              <a:cxn ang="0">
                <a:pos x="0" y="235"/>
              </a:cxn>
              <a:cxn ang="0">
                <a:pos x="5" y="207"/>
              </a:cxn>
              <a:cxn ang="0">
                <a:pos x="22" y="181"/>
              </a:cxn>
              <a:cxn ang="0">
                <a:pos x="45" y="158"/>
              </a:cxn>
              <a:cxn ang="0">
                <a:pos x="83" y="136"/>
              </a:cxn>
              <a:cxn ang="0">
                <a:pos x="123" y="125"/>
              </a:cxn>
              <a:cxn ang="0">
                <a:pos x="167" y="120"/>
              </a:cxn>
              <a:cxn ang="0">
                <a:pos x="224" y="115"/>
              </a:cxn>
              <a:cxn ang="0">
                <a:pos x="280" y="113"/>
              </a:cxn>
              <a:cxn ang="0">
                <a:pos x="327" y="104"/>
              </a:cxn>
              <a:cxn ang="0">
                <a:pos x="367" y="87"/>
              </a:cxn>
              <a:cxn ang="0">
                <a:pos x="407" y="66"/>
              </a:cxn>
              <a:cxn ang="0">
                <a:pos x="440" y="38"/>
              </a:cxn>
              <a:cxn ang="0">
                <a:pos x="468" y="0"/>
              </a:cxn>
            </a:cxnLst>
            <a:rect l="0" t="0" r="r" b="b"/>
            <a:pathLst>
              <a:path w="475" h="341">
                <a:moveTo>
                  <a:pt x="468" y="0"/>
                </a:moveTo>
                <a:lnTo>
                  <a:pt x="475" y="5"/>
                </a:lnTo>
                <a:lnTo>
                  <a:pt x="442" y="61"/>
                </a:lnTo>
                <a:lnTo>
                  <a:pt x="409" y="118"/>
                </a:lnTo>
                <a:lnTo>
                  <a:pt x="367" y="176"/>
                </a:lnTo>
                <a:lnTo>
                  <a:pt x="320" y="230"/>
                </a:lnTo>
                <a:lnTo>
                  <a:pt x="266" y="277"/>
                </a:lnTo>
                <a:lnTo>
                  <a:pt x="205" y="317"/>
                </a:lnTo>
                <a:lnTo>
                  <a:pt x="167" y="331"/>
                </a:lnTo>
                <a:lnTo>
                  <a:pt x="130" y="341"/>
                </a:lnTo>
                <a:lnTo>
                  <a:pt x="90" y="338"/>
                </a:lnTo>
                <a:lnTo>
                  <a:pt x="57" y="331"/>
                </a:lnTo>
                <a:lnTo>
                  <a:pt x="31" y="315"/>
                </a:lnTo>
                <a:lnTo>
                  <a:pt x="15" y="294"/>
                </a:lnTo>
                <a:lnTo>
                  <a:pt x="3" y="263"/>
                </a:lnTo>
                <a:lnTo>
                  <a:pt x="0" y="235"/>
                </a:lnTo>
                <a:lnTo>
                  <a:pt x="5" y="207"/>
                </a:lnTo>
                <a:lnTo>
                  <a:pt x="22" y="181"/>
                </a:lnTo>
                <a:lnTo>
                  <a:pt x="45" y="158"/>
                </a:lnTo>
                <a:lnTo>
                  <a:pt x="83" y="136"/>
                </a:lnTo>
                <a:lnTo>
                  <a:pt x="123" y="125"/>
                </a:lnTo>
                <a:lnTo>
                  <a:pt x="167" y="120"/>
                </a:lnTo>
                <a:lnTo>
                  <a:pt x="224" y="115"/>
                </a:lnTo>
                <a:lnTo>
                  <a:pt x="280" y="113"/>
                </a:lnTo>
                <a:lnTo>
                  <a:pt x="327" y="104"/>
                </a:lnTo>
                <a:lnTo>
                  <a:pt x="367" y="87"/>
                </a:lnTo>
                <a:lnTo>
                  <a:pt x="407" y="66"/>
                </a:lnTo>
                <a:lnTo>
                  <a:pt x="440" y="38"/>
                </a:lnTo>
                <a:lnTo>
                  <a:pt x="46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4" name="Freeform 68"/>
          <p:cNvSpPr>
            <a:spLocks/>
          </p:cNvSpPr>
          <p:nvPr/>
        </p:nvSpPr>
        <p:spPr bwMode="auto">
          <a:xfrm>
            <a:off x="6969472" y="5257270"/>
            <a:ext cx="45895" cy="108354"/>
          </a:xfrm>
          <a:custGeom>
            <a:avLst/>
            <a:gdLst/>
            <a:ahLst/>
            <a:cxnLst>
              <a:cxn ang="0">
                <a:pos x="80" y="0"/>
              </a:cxn>
              <a:cxn ang="0">
                <a:pos x="70" y="52"/>
              </a:cxn>
              <a:cxn ang="0">
                <a:pos x="70" y="99"/>
              </a:cxn>
              <a:cxn ang="0">
                <a:pos x="80" y="144"/>
              </a:cxn>
              <a:cxn ang="0">
                <a:pos x="96" y="186"/>
              </a:cxn>
              <a:cxn ang="0">
                <a:pos x="117" y="226"/>
              </a:cxn>
              <a:cxn ang="0">
                <a:pos x="145" y="266"/>
              </a:cxn>
              <a:cxn ang="0">
                <a:pos x="185" y="322"/>
              </a:cxn>
              <a:cxn ang="0">
                <a:pos x="221" y="381"/>
              </a:cxn>
              <a:cxn ang="0">
                <a:pos x="228" y="407"/>
              </a:cxn>
              <a:cxn ang="0">
                <a:pos x="230" y="433"/>
              </a:cxn>
              <a:cxn ang="0">
                <a:pos x="230" y="459"/>
              </a:cxn>
              <a:cxn ang="0">
                <a:pos x="223" y="489"/>
              </a:cxn>
              <a:cxn ang="0">
                <a:pos x="206" y="513"/>
              </a:cxn>
              <a:cxn ang="0">
                <a:pos x="185" y="529"/>
              </a:cxn>
              <a:cxn ang="0">
                <a:pos x="157" y="541"/>
              </a:cxn>
              <a:cxn ang="0">
                <a:pos x="124" y="543"/>
              </a:cxn>
              <a:cxn ang="0">
                <a:pos x="96" y="536"/>
              </a:cxn>
              <a:cxn ang="0">
                <a:pos x="73" y="522"/>
              </a:cxn>
              <a:cxn ang="0">
                <a:pos x="49" y="498"/>
              </a:cxn>
              <a:cxn ang="0">
                <a:pos x="28" y="468"/>
              </a:cxn>
              <a:cxn ang="0">
                <a:pos x="12" y="435"/>
              </a:cxn>
              <a:cxn ang="0">
                <a:pos x="4" y="397"/>
              </a:cxn>
              <a:cxn ang="0">
                <a:pos x="0" y="360"/>
              </a:cxn>
              <a:cxn ang="0">
                <a:pos x="2" y="271"/>
              </a:cxn>
              <a:cxn ang="0">
                <a:pos x="14" y="184"/>
              </a:cxn>
              <a:cxn ang="0">
                <a:pos x="35" y="99"/>
              </a:cxn>
              <a:cxn ang="0">
                <a:pos x="68" y="17"/>
              </a:cxn>
              <a:cxn ang="0">
                <a:pos x="75" y="8"/>
              </a:cxn>
              <a:cxn ang="0">
                <a:pos x="75" y="5"/>
              </a:cxn>
              <a:cxn ang="0">
                <a:pos x="77" y="3"/>
              </a:cxn>
              <a:cxn ang="0">
                <a:pos x="80" y="0"/>
              </a:cxn>
            </a:cxnLst>
            <a:rect l="0" t="0" r="r" b="b"/>
            <a:pathLst>
              <a:path w="230" h="543">
                <a:moveTo>
                  <a:pt x="80" y="0"/>
                </a:moveTo>
                <a:lnTo>
                  <a:pt x="70" y="52"/>
                </a:lnTo>
                <a:lnTo>
                  <a:pt x="70" y="99"/>
                </a:lnTo>
                <a:lnTo>
                  <a:pt x="80" y="144"/>
                </a:lnTo>
                <a:lnTo>
                  <a:pt x="96" y="186"/>
                </a:lnTo>
                <a:lnTo>
                  <a:pt x="117" y="226"/>
                </a:lnTo>
                <a:lnTo>
                  <a:pt x="145" y="266"/>
                </a:lnTo>
                <a:lnTo>
                  <a:pt x="185" y="322"/>
                </a:lnTo>
                <a:lnTo>
                  <a:pt x="221" y="381"/>
                </a:lnTo>
                <a:lnTo>
                  <a:pt x="228" y="407"/>
                </a:lnTo>
                <a:lnTo>
                  <a:pt x="230" y="433"/>
                </a:lnTo>
                <a:lnTo>
                  <a:pt x="230" y="459"/>
                </a:lnTo>
                <a:lnTo>
                  <a:pt x="223" y="489"/>
                </a:lnTo>
                <a:lnTo>
                  <a:pt x="206" y="513"/>
                </a:lnTo>
                <a:lnTo>
                  <a:pt x="185" y="529"/>
                </a:lnTo>
                <a:lnTo>
                  <a:pt x="157" y="541"/>
                </a:lnTo>
                <a:lnTo>
                  <a:pt x="124" y="543"/>
                </a:lnTo>
                <a:lnTo>
                  <a:pt x="96" y="536"/>
                </a:lnTo>
                <a:lnTo>
                  <a:pt x="73" y="522"/>
                </a:lnTo>
                <a:lnTo>
                  <a:pt x="49" y="498"/>
                </a:lnTo>
                <a:lnTo>
                  <a:pt x="28" y="468"/>
                </a:lnTo>
                <a:lnTo>
                  <a:pt x="12" y="435"/>
                </a:lnTo>
                <a:lnTo>
                  <a:pt x="4" y="397"/>
                </a:lnTo>
                <a:lnTo>
                  <a:pt x="0" y="360"/>
                </a:lnTo>
                <a:lnTo>
                  <a:pt x="2" y="271"/>
                </a:lnTo>
                <a:lnTo>
                  <a:pt x="14" y="184"/>
                </a:lnTo>
                <a:lnTo>
                  <a:pt x="35" y="99"/>
                </a:lnTo>
                <a:lnTo>
                  <a:pt x="68" y="17"/>
                </a:lnTo>
                <a:lnTo>
                  <a:pt x="75" y="8"/>
                </a:lnTo>
                <a:lnTo>
                  <a:pt x="75" y="5"/>
                </a:lnTo>
                <a:lnTo>
                  <a:pt x="77" y="3"/>
                </a:lnTo>
                <a:lnTo>
                  <a:pt x="8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5" name="Freeform 69"/>
          <p:cNvSpPr>
            <a:spLocks/>
          </p:cNvSpPr>
          <p:nvPr/>
        </p:nvSpPr>
        <p:spPr bwMode="auto">
          <a:xfrm>
            <a:off x="6944130" y="5312145"/>
            <a:ext cx="45895" cy="108354"/>
          </a:xfrm>
          <a:custGeom>
            <a:avLst/>
            <a:gdLst/>
            <a:ahLst/>
            <a:cxnLst>
              <a:cxn ang="0">
                <a:pos x="77" y="0"/>
              </a:cxn>
              <a:cxn ang="0">
                <a:pos x="68" y="54"/>
              </a:cxn>
              <a:cxn ang="0">
                <a:pos x="68" y="104"/>
              </a:cxn>
              <a:cxn ang="0">
                <a:pos x="80" y="151"/>
              </a:cxn>
              <a:cxn ang="0">
                <a:pos x="99" y="195"/>
              </a:cxn>
              <a:cxn ang="0">
                <a:pos x="127" y="238"/>
              </a:cxn>
              <a:cxn ang="0">
                <a:pos x="157" y="278"/>
              </a:cxn>
              <a:cxn ang="0">
                <a:pos x="183" y="310"/>
              </a:cxn>
              <a:cxn ang="0">
                <a:pos x="204" y="346"/>
              </a:cxn>
              <a:cxn ang="0">
                <a:pos x="221" y="381"/>
              </a:cxn>
              <a:cxn ang="0">
                <a:pos x="230" y="423"/>
              </a:cxn>
              <a:cxn ang="0">
                <a:pos x="230" y="456"/>
              </a:cxn>
              <a:cxn ang="0">
                <a:pos x="223" y="484"/>
              </a:cxn>
              <a:cxn ang="0">
                <a:pos x="207" y="510"/>
              </a:cxn>
              <a:cxn ang="0">
                <a:pos x="185" y="529"/>
              </a:cxn>
              <a:cxn ang="0">
                <a:pos x="157" y="541"/>
              </a:cxn>
              <a:cxn ang="0">
                <a:pos x="127" y="543"/>
              </a:cxn>
              <a:cxn ang="0">
                <a:pos x="99" y="536"/>
              </a:cxn>
              <a:cxn ang="0">
                <a:pos x="77" y="524"/>
              </a:cxn>
              <a:cxn ang="0">
                <a:pos x="56" y="508"/>
              </a:cxn>
              <a:cxn ang="0">
                <a:pos x="40" y="487"/>
              </a:cxn>
              <a:cxn ang="0">
                <a:pos x="19" y="451"/>
              </a:cxn>
              <a:cxn ang="0">
                <a:pos x="7" y="411"/>
              </a:cxn>
              <a:cxn ang="0">
                <a:pos x="0" y="371"/>
              </a:cxn>
              <a:cxn ang="0">
                <a:pos x="0" y="282"/>
              </a:cxn>
              <a:cxn ang="0">
                <a:pos x="12" y="193"/>
              </a:cxn>
              <a:cxn ang="0">
                <a:pos x="33" y="106"/>
              </a:cxn>
              <a:cxn ang="0">
                <a:pos x="66" y="21"/>
              </a:cxn>
              <a:cxn ang="0">
                <a:pos x="70" y="12"/>
              </a:cxn>
              <a:cxn ang="0">
                <a:pos x="77" y="0"/>
              </a:cxn>
            </a:cxnLst>
            <a:rect l="0" t="0" r="r" b="b"/>
            <a:pathLst>
              <a:path w="230" h="543">
                <a:moveTo>
                  <a:pt x="77" y="0"/>
                </a:moveTo>
                <a:lnTo>
                  <a:pt x="68" y="54"/>
                </a:lnTo>
                <a:lnTo>
                  <a:pt x="68" y="104"/>
                </a:lnTo>
                <a:lnTo>
                  <a:pt x="80" y="151"/>
                </a:lnTo>
                <a:lnTo>
                  <a:pt x="99" y="195"/>
                </a:lnTo>
                <a:lnTo>
                  <a:pt x="127" y="238"/>
                </a:lnTo>
                <a:lnTo>
                  <a:pt x="157" y="278"/>
                </a:lnTo>
                <a:lnTo>
                  <a:pt x="183" y="310"/>
                </a:lnTo>
                <a:lnTo>
                  <a:pt x="204" y="346"/>
                </a:lnTo>
                <a:lnTo>
                  <a:pt x="221" y="381"/>
                </a:lnTo>
                <a:lnTo>
                  <a:pt x="230" y="423"/>
                </a:lnTo>
                <a:lnTo>
                  <a:pt x="230" y="456"/>
                </a:lnTo>
                <a:lnTo>
                  <a:pt x="223" y="484"/>
                </a:lnTo>
                <a:lnTo>
                  <a:pt x="207" y="510"/>
                </a:lnTo>
                <a:lnTo>
                  <a:pt x="185" y="529"/>
                </a:lnTo>
                <a:lnTo>
                  <a:pt x="157" y="541"/>
                </a:lnTo>
                <a:lnTo>
                  <a:pt x="127" y="543"/>
                </a:lnTo>
                <a:lnTo>
                  <a:pt x="99" y="536"/>
                </a:lnTo>
                <a:lnTo>
                  <a:pt x="77" y="524"/>
                </a:lnTo>
                <a:lnTo>
                  <a:pt x="56" y="508"/>
                </a:lnTo>
                <a:lnTo>
                  <a:pt x="40" y="487"/>
                </a:lnTo>
                <a:lnTo>
                  <a:pt x="19" y="451"/>
                </a:lnTo>
                <a:lnTo>
                  <a:pt x="7" y="411"/>
                </a:lnTo>
                <a:lnTo>
                  <a:pt x="0" y="371"/>
                </a:lnTo>
                <a:lnTo>
                  <a:pt x="0" y="282"/>
                </a:lnTo>
                <a:lnTo>
                  <a:pt x="12" y="193"/>
                </a:lnTo>
                <a:lnTo>
                  <a:pt x="33" y="106"/>
                </a:lnTo>
                <a:lnTo>
                  <a:pt x="66" y="21"/>
                </a:lnTo>
                <a:lnTo>
                  <a:pt x="70" y="12"/>
                </a:lnTo>
                <a:lnTo>
                  <a:pt x="7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6" name="Freeform 70"/>
          <p:cNvSpPr>
            <a:spLocks/>
          </p:cNvSpPr>
          <p:nvPr/>
        </p:nvSpPr>
        <p:spPr bwMode="auto">
          <a:xfrm>
            <a:off x="6793672" y="5250286"/>
            <a:ext cx="67446" cy="94784"/>
          </a:xfrm>
          <a:custGeom>
            <a:avLst/>
            <a:gdLst/>
            <a:ahLst/>
            <a:cxnLst>
              <a:cxn ang="0">
                <a:pos x="331" y="0"/>
              </a:cxn>
              <a:cxn ang="0">
                <a:pos x="338" y="0"/>
              </a:cxn>
              <a:cxn ang="0">
                <a:pos x="333" y="71"/>
              </a:cxn>
              <a:cxn ang="0">
                <a:pos x="326" y="141"/>
              </a:cxn>
              <a:cxn ang="0">
                <a:pos x="312" y="207"/>
              </a:cxn>
              <a:cxn ang="0">
                <a:pos x="293" y="270"/>
              </a:cxn>
              <a:cxn ang="0">
                <a:pos x="270" y="331"/>
              </a:cxn>
              <a:cxn ang="0">
                <a:pos x="237" y="388"/>
              </a:cxn>
              <a:cxn ang="0">
                <a:pos x="211" y="421"/>
              </a:cxn>
              <a:cxn ang="0">
                <a:pos x="183" y="447"/>
              </a:cxn>
              <a:cxn ang="0">
                <a:pos x="150" y="465"/>
              </a:cxn>
              <a:cxn ang="0">
                <a:pos x="113" y="475"/>
              </a:cxn>
              <a:cxn ang="0">
                <a:pos x="75" y="475"/>
              </a:cxn>
              <a:cxn ang="0">
                <a:pos x="44" y="463"/>
              </a:cxn>
              <a:cxn ang="0">
                <a:pos x="21" y="442"/>
              </a:cxn>
              <a:cxn ang="0">
                <a:pos x="5" y="414"/>
              </a:cxn>
              <a:cxn ang="0">
                <a:pos x="0" y="383"/>
              </a:cxn>
              <a:cxn ang="0">
                <a:pos x="5" y="346"/>
              </a:cxn>
              <a:cxn ang="0">
                <a:pos x="23" y="310"/>
              </a:cxn>
              <a:cxn ang="0">
                <a:pos x="49" y="280"/>
              </a:cxn>
              <a:cxn ang="0">
                <a:pos x="82" y="256"/>
              </a:cxn>
              <a:cxn ang="0">
                <a:pos x="115" y="235"/>
              </a:cxn>
              <a:cxn ang="0">
                <a:pos x="150" y="219"/>
              </a:cxn>
              <a:cxn ang="0">
                <a:pos x="178" y="205"/>
              </a:cxn>
              <a:cxn ang="0">
                <a:pos x="204" y="188"/>
              </a:cxn>
              <a:cxn ang="0">
                <a:pos x="242" y="160"/>
              </a:cxn>
              <a:cxn ang="0">
                <a:pos x="277" y="127"/>
              </a:cxn>
              <a:cxn ang="0">
                <a:pos x="303" y="89"/>
              </a:cxn>
              <a:cxn ang="0">
                <a:pos x="322" y="47"/>
              </a:cxn>
              <a:cxn ang="0">
                <a:pos x="331" y="0"/>
              </a:cxn>
            </a:cxnLst>
            <a:rect l="0" t="0" r="r" b="b"/>
            <a:pathLst>
              <a:path w="338" h="475">
                <a:moveTo>
                  <a:pt x="331" y="0"/>
                </a:moveTo>
                <a:lnTo>
                  <a:pt x="338" y="0"/>
                </a:lnTo>
                <a:lnTo>
                  <a:pt x="333" y="71"/>
                </a:lnTo>
                <a:lnTo>
                  <a:pt x="326" y="141"/>
                </a:lnTo>
                <a:lnTo>
                  <a:pt x="312" y="207"/>
                </a:lnTo>
                <a:lnTo>
                  <a:pt x="293" y="270"/>
                </a:lnTo>
                <a:lnTo>
                  <a:pt x="270" y="331"/>
                </a:lnTo>
                <a:lnTo>
                  <a:pt x="237" y="388"/>
                </a:lnTo>
                <a:lnTo>
                  <a:pt x="211" y="421"/>
                </a:lnTo>
                <a:lnTo>
                  <a:pt x="183" y="447"/>
                </a:lnTo>
                <a:lnTo>
                  <a:pt x="150" y="465"/>
                </a:lnTo>
                <a:lnTo>
                  <a:pt x="113" y="475"/>
                </a:lnTo>
                <a:lnTo>
                  <a:pt x="75" y="475"/>
                </a:lnTo>
                <a:lnTo>
                  <a:pt x="44" y="463"/>
                </a:lnTo>
                <a:lnTo>
                  <a:pt x="21" y="442"/>
                </a:lnTo>
                <a:lnTo>
                  <a:pt x="5" y="414"/>
                </a:lnTo>
                <a:lnTo>
                  <a:pt x="0" y="383"/>
                </a:lnTo>
                <a:lnTo>
                  <a:pt x="5" y="346"/>
                </a:lnTo>
                <a:lnTo>
                  <a:pt x="23" y="310"/>
                </a:lnTo>
                <a:lnTo>
                  <a:pt x="49" y="280"/>
                </a:lnTo>
                <a:lnTo>
                  <a:pt x="82" y="256"/>
                </a:lnTo>
                <a:lnTo>
                  <a:pt x="115" y="235"/>
                </a:lnTo>
                <a:lnTo>
                  <a:pt x="150" y="219"/>
                </a:lnTo>
                <a:lnTo>
                  <a:pt x="178" y="205"/>
                </a:lnTo>
                <a:lnTo>
                  <a:pt x="204" y="188"/>
                </a:lnTo>
                <a:lnTo>
                  <a:pt x="242" y="160"/>
                </a:lnTo>
                <a:lnTo>
                  <a:pt x="277" y="127"/>
                </a:lnTo>
                <a:lnTo>
                  <a:pt x="303" y="89"/>
                </a:lnTo>
                <a:lnTo>
                  <a:pt x="322" y="47"/>
                </a:lnTo>
                <a:lnTo>
                  <a:pt x="3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7" name="Freeform 71"/>
          <p:cNvSpPr>
            <a:spLocks/>
          </p:cNvSpPr>
          <p:nvPr/>
        </p:nvSpPr>
        <p:spPr bwMode="auto">
          <a:xfrm>
            <a:off x="7019159" y="5318730"/>
            <a:ext cx="93786" cy="67048"/>
          </a:xfrm>
          <a:custGeom>
            <a:avLst/>
            <a:gdLst/>
            <a:ahLst/>
            <a:cxnLst>
              <a:cxn ang="0">
                <a:pos x="470" y="0"/>
              </a:cxn>
              <a:cxn ang="0">
                <a:pos x="467" y="7"/>
              </a:cxn>
              <a:cxn ang="0">
                <a:pos x="465" y="17"/>
              </a:cxn>
              <a:cxn ang="0">
                <a:pos x="423" y="94"/>
              </a:cxn>
              <a:cxn ang="0">
                <a:pos x="371" y="165"/>
              </a:cxn>
              <a:cxn ang="0">
                <a:pos x="312" y="230"/>
              </a:cxn>
              <a:cxn ang="0">
                <a:pos x="244" y="287"/>
              </a:cxn>
              <a:cxn ang="0">
                <a:pos x="214" y="308"/>
              </a:cxn>
              <a:cxn ang="0">
                <a:pos x="181" y="322"/>
              </a:cxn>
              <a:cxn ang="0">
                <a:pos x="143" y="334"/>
              </a:cxn>
              <a:cxn ang="0">
                <a:pos x="105" y="336"/>
              </a:cxn>
              <a:cxn ang="0">
                <a:pos x="70" y="329"/>
              </a:cxn>
              <a:cxn ang="0">
                <a:pos x="40" y="315"/>
              </a:cxn>
              <a:cxn ang="0">
                <a:pos x="16" y="291"/>
              </a:cxn>
              <a:cxn ang="0">
                <a:pos x="2" y="263"/>
              </a:cxn>
              <a:cxn ang="0">
                <a:pos x="0" y="230"/>
              </a:cxn>
              <a:cxn ang="0">
                <a:pos x="7" y="200"/>
              </a:cxn>
              <a:cxn ang="0">
                <a:pos x="26" y="172"/>
              </a:cxn>
              <a:cxn ang="0">
                <a:pos x="51" y="148"/>
              </a:cxn>
              <a:cxn ang="0">
                <a:pos x="87" y="129"/>
              </a:cxn>
              <a:cxn ang="0">
                <a:pos x="122" y="120"/>
              </a:cxn>
              <a:cxn ang="0">
                <a:pos x="160" y="113"/>
              </a:cxn>
              <a:cxn ang="0">
                <a:pos x="197" y="111"/>
              </a:cxn>
              <a:cxn ang="0">
                <a:pos x="270" y="104"/>
              </a:cxn>
              <a:cxn ang="0">
                <a:pos x="340" y="92"/>
              </a:cxn>
              <a:cxn ang="0">
                <a:pos x="380" y="78"/>
              </a:cxn>
              <a:cxn ang="0">
                <a:pos x="413" y="57"/>
              </a:cxn>
              <a:cxn ang="0">
                <a:pos x="444" y="31"/>
              </a:cxn>
              <a:cxn ang="0">
                <a:pos x="470" y="0"/>
              </a:cxn>
            </a:cxnLst>
            <a:rect l="0" t="0" r="r" b="b"/>
            <a:pathLst>
              <a:path w="470" h="336">
                <a:moveTo>
                  <a:pt x="470" y="0"/>
                </a:moveTo>
                <a:lnTo>
                  <a:pt x="467" y="7"/>
                </a:lnTo>
                <a:lnTo>
                  <a:pt x="465" y="17"/>
                </a:lnTo>
                <a:lnTo>
                  <a:pt x="423" y="94"/>
                </a:lnTo>
                <a:lnTo>
                  <a:pt x="371" y="165"/>
                </a:lnTo>
                <a:lnTo>
                  <a:pt x="312" y="230"/>
                </a:lnTo>
                <a:lnTo>
                  <a:pt x="244" y="287"/>
                </a:lnTo>
                <a:lnTo>
                  <a:pt x="214" y="308"/>
                </a:lnTo>
                <a:lnTo>
                  <a:pt x="181" y="322"/>
                </a:lnTo>
                <a:lnTo>
                  <a:pt x="143" y="334"/>
                </a:lnTo>
                <a:lnTo>
                  <a:pt x="105" y="336"/>
                </a:lnTo>
                <a:lnTo>
                  <a:pt x="70" y="329"/>
                </a:lnTo>
                <a:lnTo>
                  <a:pt x="40" y="315"/>
                </a:lnTo>
                <a:lnTo>
                  <a:pt x="16" y="291"/>
                </a:lnTo>
                <a:lnTo>
                  <a:pt x="2" y="263"/>
                </a:lnTo>
                <a:lnTo>
                  <a:pt x="0" y="230"/>
                </a:lnTo>
                <a:lnTo>
                  <a:pt x="7" y="200"/>
                </a:lnTo>
                <a:lnTo>
                  <a:pt x="26" y="172"/>
                </a:lnTo>
                <a:lnTo>
                  <a:pt x="51" y="148"/>
                </a:lnTo>
                <a:lnTo>
                  <a:pt x="87" y="129"/>
                </a:lnTo>
                <a:lnTo>
                  <a:pt x="122" y="120"/>
                </a:lnTo>
                <a:lnTo>
                  <a:pt x="160" y="113"/>
                </a:lnTo>
                <a:lnTo>
                  <a:pt x="197" y="111"/>
                </a:lnTo>
                <a:lnTo>
                  <a:pt x="270" y="104"/>
                </a:lnTo>
                <a:lnTo>
                  <a:pt x="340" y="92"/>
                </a:lnTo>
                <a:lnTo>
                  <a:pt x="380" y="78"/>
                </a:lnTo>
                <a:lnTo>
                  <a:pt x="413" y="57"/>
                </a:lnTo>
                <a:lnTo>
                  <a:pt x="444" y="31"/>
                </a:lnTo>
                <a:lnTo>
                  <a:pt x="47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effectLst>
                <a:outerShdw blurRad="50800" dist="38100" dir="2700000" algn="tl" rotWithShape="0">
                  <a:prstClr val="black">
                    <a:alpha val="40000"/>
                  </a:prstClr>
                </a:outerShdw>
              </a:effectLst>
            </a:endParaRPr>
          </a:p>
        </p:txBody>
      </p:sp>
      <p:sp>
        <p:nvSpPr>
          <p:cNvPr id="9288" name="Freeform 72"/>
          <p:cNvSpPr>
            <a:spLocks/>
          </p:cNvSpPr>
          <p:nvPr/>
        </p:nvSpPr>
        <p:spPr bwMode="auto">
          <a:xfrm>
            <a:off x="6917790" y="5369814"/>
            <a:ext cx="46494" cy="106957"/>
          </a:xfrm>
          <a:custGeom>
            <a:avLst/>
            <a:gdLst/>
            <a:ahLst/>
            <a:cxnLst>
              <a:cxn ang="0">
                <a:pos x="76" y="0"/>
              </a:cxn>
              <a:cxn ang="0">
                <a:pos x="68" y="59"/>
              </a:cxn>
              <a:cxn ang="0">
                <a:pos x="73" y="115"/>
              </a:cxn>
              <a:cxn ang="0">
                <a:pos x="92" y="172"/>
              </a:cxn>
              <a:cxn ang="0">
                <a:pos x="123" y="221"/>
              </a:cxn>
              <a:cxn ang="0">
                <a:pos x="155" y="270"/>
              </a:cxn>
              <a:cxn ang="0">
                <a:pos x="179" y="301"/>
              </a:cxn>
              <a:cxn ang="0">
                <a:pos x="200" y="331"/>
              </a:cxn>
              <a:cxn ang="0">
                <a:pos x="216" y="362"/>
              </a:cxn>
              <a:cxn ang="0">
                <a:pos x="228" y="397"/>
              </a:cxn>
              <a:cxn ang="0">
                <a:pos x="233" y="437"/>
              </a:cxn>
              <a:cxn ang="0">
                <a:pos x="226" y="470"/>
              </a:cxn>
              <a:cxn ang="0">
                <a:pos x="212" y="501"/>
              </a:cxn>
              <a:cxn ang="0">
                <a:pos x="186" y="522"/>
              </a:cxn>
              <a:cxn ang="0">
                <a:pos x="153" y="534"/>
              </a:cxn>
              <a:cxn ang="0">
                <a:pos x="125" y="536"/>
              </a:cxn>
              <a:cxn ang="0">
                <a:pos x="101" y="531"/>
              </a:cxn>
              <a:cxn ang="0">
                <a:pos x="78" y="519"/>
              </a:cxn>
              <a:cxn ang="0">
                <a:pos x="57" y="501"/>
              </a:cxn>
              <a:cxn ang="0">
                <a:pos x="36" y="475"/>
              </a:cxn>
              <a:cxn ang="0">
                <a:pos x="19" y="442"/>
              </a:cxn>
              <a:cxn ang="0">
                <a:pos x="7" y="409"/>
              </a:cxn>
              <a:cxn ang="0">
                <a:pos x="3" y="374"/>
              </a:cxn>
              <a:cxn ang="0">
                <a:pos x="0" y="282"/>
              </a:cxn>
              <a:cxn ang="0">
                <a:pos x="12" y="191"/>
              </a:cxn>
              <a:cxn ang="0">
                <a:pos x="33" y="101"/>
              </a:cxn>
              <a:cxn ang="0">
                <a:pos x="66" y="14"/>
              </a:cxn>
              <a:cxn ang="0">
                <a:pos x="71" y="7"/>
              </a:cxn>
              <a:cxn ang="0">
                <a:pos x="76" y="0"/>
              </a:cxn>
            </a:cxnLst>
            <a:rect l="0" t="0" r="r" b="b"/>
            <a:pathLst>
              <a:path w="233" h="536">
                <a:moveTo>
                  <a:pt x="76" y="0"/>
                </a:moveTo>
                <a:lnTo>
                  <a:pt x="68" y="59"/>
                </a:lnTo>
                <a:lnTo>
                  <a:pt x="73" y="115"/>
                </a:lnTo>
                <a:lnTo>
                  <a:pt x="92" y="172"/>
                </a:lnTo>
                <a:lnTo>
                  <a:pt x="123" y="221"/>
                </a:lnTo>
                <a:lnTo>
                  <a:pt x="155" y="270"/>
                </a:lnTo>
                <a:lnTo>
                  <a:pt x="179" y="301"/>
                </a:lnTo>
                <a:lnTo>
                  <a:pt x="200" y="331"/>
                </a:lnTo>
                <a:lnTo>
                  <a:pt x="216" y="362"/>
                </a:lnTo>
                <a:lnTo>
                  <a:pt x="228" y="397"/>
                </a:lnTo>
                <a:lnTo>
                  <a:pt x="233" y="437"/>
                </a:lnTo>
                <a:lnTo>
                  <a:pt x="226" y="470"/>
                </a:lnTo>
                <a:lnTo>
                  <a:pt x="212" y="501"/>
                </a:lnTo>
                <a:lnTo>
                  <a:pt x="186" y="522"/>
                </a:lnTo>
                <a:lnTo>
                  <a:pt x="153" y="534"/>
                </a:lnTo>
                <a:lnTo>
                  <a:pt x="125" y="536"/>
                </a:lnTo>
                <a:lnTo>
                  <a:pt x="101" y="531"/>
                </a:lnTo>
                <a:lnTo>
                  <a:pt x="78" y="519"/>
                </a:lnTo>
                <a:lnTo>
                  <a:pt x="57" y="501"/>
                </a:lnTo>
                <a:lnTo>
                  <a:pt x="36" y="475"/>
                </a:lnTo>
                <a:lnTo>
                  <a:pt x="19" y="442"/>
                </a:lnTo>
                <a:lnTo>
                  <a:pt x="7" y="409"/>
                </a:lnTo>
                <a:lnTo>
                  <a:pt x="3" y="374"/>
                </a:lnTo>
                <a:lnTo>
                  <a:pt x="0" y="282"/>
                </a:lnTo>
                <a:lnTo>
                  <a:pt x="12" y="191"/>
                </a:lnTo>
                <a:lnTo>
                  <a:pt x="33" y="101"/>
                </a:lnTo>
                <a:lnTo>
                  <a:pt x="66" y="14"/>
                </a:lnTo>
                <a:lnTo>
                  <a:pt x="71" y="7"/>
                </a:lnTo>
                <a:lnTo>
                  <a:pt x="7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9" name="Freeform 73"/>
          <p:cNvSpPr>
            <a:spLocks/>
          </p:cNvSpPr>
          <p:nvPr/>
        </p:nvSpPr>
        <p:spPr bwMode="auto">
          <a:xfrm>
            <a:off x="6967476" y="5428879"/>
            <a:ext cx="93786" cy="68045"/>
          </a:xfrm>
          <a:custGeom>
            <a:avLst/>
            <a:gdLst/>
            <a:ahLst/>
            <a:cxnLst>
              <a:cxn ang="0">
                <a:pos x="470" y="0"/>
              </a:cxn>
              <a:cxn ang="0">
                <a:pos x="449" y="50"/>
              </a:cxn>
              <a:cxn ang="0">
                <a:pos x="423" y="97"/>
              </a:cxn>
              <a:cxn ang="0">
                <a:pos x="393" y="141"/>
              </a:cxn>
              <a:cxn ang="0">
                <a:pos x="353" y="193"/>
              </a:cxn>
              <a:cxn ang="0">
                <a:pos x="308" y="238"/>
              </a:cxn>
              <a:cxn ang="0">
                <a:pos x="261" y="280"/>
              </a:cxn>
              <a:cxn ang="0">
                <a:pos x="207" y="315"/>
              </a:cxn>
              <a:cxn ang="0">
                <a:pos x="165" y="334"/>
              </a:cxn>
              <a:cxn ang="0">
                <a:pos x="120" y="341"/>
              </a:cxn>
              <a:cxn ang="0">
                <a:pos x="73" y="336"/>
              </a:cxn>
              <a:cxn ang="0">
                <a:pos x="45" y="322"/>
              </a:cxn>
              <a:cxn ang="0">
                <a:pos x="22" y="303"/>
              </a:cxn>
              <a:cxn ang="0">
                <a:pos x="7" y="280"/>
              </a:cxn>
              <a:cxn ang="0">
                <a:pos x="0" y="254"/>
              </a:cxn>
              <a:cxn ang="0">
                <a:pos x="0" y="226"/>
              </a:cxn>
              <a:cxn ang="0">
                <a:pos x="10" y="200"/>
              </a:cxn>
              <a:cxn ang="0">
                <a:pos x="29" y="174"/>
              </a:cxn>
              <a:cxn ang="0">
                <a:pos x="54" y="151"/>
              </a:cxn>
              <a:cxn ang="0">
                <a:pos x="85" y="134"/>
              </a:cxn>
              <a:cxn ang="0">
                <a:pos x="118" y="125"/>
              </a:cxn>
              <a:cxn ang="0">
                <a:pos x="153" y="120"/>
              </a:cxn>
              <a:cxn ang="0">
                <a:pos x="224" y="115"/>
              </a:cxn>
              <a:cxn ang="0">
                <a:pos x="294" y="108"/>
              </a:cxn>
              <a:cxn ang="0">
                <a:pos x="336" y="99"/>
              </a:cxn>
              <a:cxn ang="0">
                <a:pos x="376" y="85"/>
              </a:cxn>
              <a:cxn ang="0">
                <a:pos x="411" y="64"/>
              </a:cxn>
              <a:cxn ang="0">
                <a:pos x="444" y="35"/>
              </a:cxn>
              <a:cxn ang="0">
                <a:pos x="470" y="0"/>
              </a:cxn>
            </a:cxnLst>
            <a:rect l="0" t="0" r="r" b="b"/>
            <a:pathLst>
              <a:path w="470" h="341">
                <a:moveTo>
                  <a:pt x="470" y="0"/>
                </a:moveTo>
                <a:lnTo>
                  <a:pt x="449" y="50"/>
                </a:lnTo>
                <a:lnTo>
                  <a:pt x="423" y="97"/>
                </a:lnTo>
                <a:lnTo>
                  <a:pt x="393" y="141"/>
                </a:lnTo>
                <a:lnTo>
                  <a:pt x="353" y="193"/>
                </a:lnTo>
                <a:lnTo>
                  <a:pt x="308" y="238"/>
                </a:lnTo>
                <a:lnTo>
                  <a:pt x="261" y="280"/>
                </a:lnTo>
                <a:lnTo>
                  <a:pt x="207" y="315"/>
                </a:lnTo>
                <a:lnTo>
                  <a:pt x="165" y="334"/>
                </a:lnTo>
                <a:lnTo>
                  <a:pt x="120" y="341"/>
                </a:lnTo>
                <a:lnTo>
                  <a:pt x="73" y="336"/>
                </a:lnTo>
                <a:lnTo>
                  <a:pt x="45" y="322"/>
                </a:lnTo>
                <a:lnTo>
                  <a:pt x="22" y="303"/>
                </a:lnTo>
                <a:lnTo>
                  <a:pt x="7" y="280"/>
                </a:lnTo>
                <a:lnTo>
                  <a:pt x="0" y="254"/>
                </a:lnTo>
                <a:lnTo>
                  <a:pt x="0" y="226"/>
                </a:lnTo>
                <a:lnTo>
                  <a:pt x="10" y="200"/>
                </a:lnTo>
                <a:lnTo>
                  <a:pt x="29" y="174"/>
                </a:lnTo>
                <a:lnTo>
                  <a:pt x="54" y="151"/>
                </a:lnTo>
                <a:lnTo>
                  <a:pt x="85" y="134"/>
                </a:lnTo>
                <a:lnTo>
                  <a:pt x="118" y="125"/>
                </a:lnTo>
                <a:lnTo>
                  <a:pt x="153" y="120"/>
                </a:lnTo>
                <a:lnTo>
                  <a:pt x="224" y="115"/>
                </a:lnTo>
                <a:lnTo>
                  <a:pt x="294" y="108"/>
                </a:lnTo>
                <a:lnTo>
                  <a:pt x="336" y="99"/>
                </a:lnTo>
                <a:lnTo>
                  <a:pt x="376" y="85"/>
                </a:lnTo>
                <a:lnTo>
                  <a:pt x="411" y="64"/>
                </a:lnTo>
                <a:lnTo>
                  <a:pt x="444" y="35"/>
                </a:lnTo>
                <a:lnTo>
                  <a:pt x="47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0" name="Freeform 74"/>
          <p:cNvSpPr>
            <a:spLocks/>
          </p:cNvSpPr>
          <p:nvPr/>
        </p:nvSpPr>
        <p:spPr bwMode="auto">
          <a:xfrm>
            <a:off x="6718244" y="5372607"/>
            <a:ext cx="67446" cy="95782"/>
          </a:xfrm>
          <a:custGeom>
            <a:avLst/>
            <a:gdLst/>
            <a:ahLst/>
            <a:cxnLst>
              <a:cxn ang="0">
                <a:pos x="4" y="0"/>
              </a:cxn>
              <a:cxn ang="0">
                <a:pos x="14" y="47"/>
              </a:cxn>
              <a:cxn ang="0">
                <a:pos x="33" y="90"/>
              </a:cxn>
              <a:cxn ang="0">
                <a:pos x="58" y="125"/>
              </a:cxn>
              <a:cxn ang="0">
                <a:pos x="89" y="155"/>
              </a:cxn>
              <a:cxn ang="0">
                <a:pos x="124" y="184"/>
              </a:cxn>
              <a:cxn ang="0">
                <a:pos x="166" y="209"/>
              </a:cxn>
              <a:cxn ang="0">
                <a:pos x="228" y="245"/>
              </a:cxn>
              <a:cxn ang="0">
                <a:pos x="286" y="285"/>
              </a:cxn>
              <a:cxn ang="0">
                <a:pos x="305" y="301"/>
              </a:cxn>
              <a:cxn ang="0">
                <a:pos x="319" y="322"/>
              </a:cxn>
              <a:cxn ang="0">
                <a:pos x="331" y="346"/>
              </a:cxn>
              <a:cxn ang="0">
                <a:pos x="338" y="381"/>
              </a:cxn>
              <a:cxn ang="0">
                <a:pos x="333" y="416"/>
              </a:cxn>
              <a:cxn ang="0">
                <a:pos x="312" y="447"/>
              </a:cxn>
              <a:cxn ang="0">
                <a:pos x="291" y="465"/>
              </a:cxn>
              <a:cxn ang="0">
                <a:pos x="267" y="477"/>
              </a:cxn>
              <a:cxn ang="0">
                <a:pos x="242" y="480"/>
              </a:cxn>
              <a:cxn ang="0">
                <a:pos x="216" y="475"/>
              </a:cxn>
              <a:cxn ang="0">
                <a:pos x="176" y="461"/>
              </a:cxn>
              <a:cxn ang="0">
                <a:pos x="143" y="440"/>
              </a:cxn>
              <a:cxn ang="0">
                <a:pos x="117" y="411"/>
              </a:cxn>
              <a:cxn ang="0">
                <a:pos x="94" y="379"/>
              </a:cxn>
              <a:cxn ang="0">
                <a:pos x="61" y="317"/>
              </a:cxn>
              <a:cxn ang="0">
                <a:pos x="37" y="254"/>
              </a:cxn>
              <a:cxn ang="0">
                <a:pos x="18" y="186"/>
              </a:cxn>
              <a:cxn ang="0">
                <a:pos x="7" y="118"/>
              </a:cxn>
              <a:cxn ang="0">
                <a:pos x="2" y="59"/>
              </a:cxn>
              <a:cxn ang="0">
                <a:pos x="0" y="0"/>
              </a:cxn>
              <a:cxn ang="0">
                <a:pos x="4" y="0"/>
              </a:cxn>
            </a:cxnLst>
            <a:rect l="0" t="0" r="r" b="b"/>
            <a:pathLst>
              <a:path w="338" h="480">
                <a:moveTo>
                  <a:pt x="4" y="0"/>
                </a:moveTo>
                <a:lnTo>
                  <a:pt x="14" y="47"/>
                </a:lnTo>
                <a:lnTo>
                  <a:pt x="33" y="90"/>
                </a:lnTo>
                <a:lnTo>
                  <a:pt x="58" y="125"/>
                </a:lnTo>
                <a:lnTo>
                  <a:pt x="89" y="155"/>
                </a:lnTo>
                <a:lnTo>
                  <a:pt x="124" y="184"/>
                </a:lnTo>
                <a:lnTo>
                  <a:pt x="166" y="209"/>
                </a:lnTo>
                <a:lnTo>
                  <a:pt x="228" y="245"/>
                </a:lnTo>
                <a:lnTo>
                  <a:pt x="286" y="285"/>
                </a:lnTo>
                <a:lnTo>
                  <a:pt x="305" y="301"/>
                </a:lnTo>
                <a:lnTo>
                  <a:pt x="319" y="322"/>
                </a:lnTo>
                <a:lnTo>
                  <a:pt x="331" y="346"/>
                </a:lnTo>
                <a:lnTo>
                  <a:pt x="338" y="381"/>
                </a:lnTo>
                <a:lnTo>
                  <a:pt x="333" y="416"/>
                </a:lnTo>
                <a:lnTo>
                  <a:pt x="312" y="447"/>
                </a:lnTo>
                <a:lnTo>
                  <a:pt x="291" y="465"/>
                </a:lnTo>
                <a:lnTo>
                  <a:pt x="267" y="477"/>
                </a:lnTo>
                <a:lnTo>
                  <a:pt x="242" y="480"/>
                </a:lnTo>
                <a:lnTo>
                  <a:pt x="216" y="475"/>
                </a:lnTo>
                <a:lnTo>
                  <a:pt x="176" y="461"/>
                </a:lnTo>
                <a:lnTo>
                  <a:pt x="143" y="440"/>
                </a:lnTo>
                <a:lnTo>
                  <a:pt x="117" y="411"/>
                </a:lnTo>
                <a:lnTo>
                  <a:pt x="94" y="379"/>
                </a:lnTo>
                <a:lnTo>
                  <a:pt x="61" y="317"/>
                </a:lnTo>
                <a:lnTo>
                  <a:pt x="37" y="254"/>
                </a:lnTo>
                <a:lnTo>
                  <a:pt x="18" y="186"/>
                </a:lnTo>
                <a:lnTo>
                  <a:pt x="7" y="118"/>
                </a:lnTo>
                <a:lnTo>
                  <a:pt x="2" y="59"/>
                </a:lnTo>
                <a:lnTo>
                  <a:pt x="0" y="0"/>
                </a:lnTo>
                <a:lnTo>
                  <a:pt x="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1" name="Freeform 75"/>
          <p:cNvSpPr>
            <a:spLocks/>
          </p:cNvSpPr>
          <p:nvPr/>
        </p:nvSpPr>
        <p:spPr bwMode="auto">
          <a:xfrm>
            <a:off x="6718244" y="5435864"/>
            <a:ext cx="67446" cy="96181"/>
          </a:xfrm>
          <a:custGeom>
            <a:avLst/>
            <a:gdLst/>
            <a:ahLst/>
            <a:cxnLst>
              <a:cxn ang="0">
                <a:pos x="4" y="0"/>
              </a:cxn>
              <a:cxn ang="0">
                <a:pos x="14" y="50"/>
              </a:cxn>
              <a:cxn ang="0">
                <a:pos x="33" y="92"/>
              </a:cxn>
              <a:cxn ang="0">
                <a:pos x="61" y="130"/>
              </a:cxn>
              <a:cxn ang="0">
                <a:pos x="94" y="163"/>
              </a:cxn>
              <a:cxn ang="0">
                <a:pos x="134" y="191"/>
              </a:cxn>
              <a:cxn ang="0">
                <a:pos x="181" y="217"/>
              </a:cxn>
              <a:cxn ang="0">
                <a:pos x="228" y="242"/>
              </a:cxn>
              <a:cxn ang="0">
                <a:pos x="256" y="259"/>
              </a:cxn>
              <a:cxn ang="0">
                <a:pos x="284" y="280"/>
              </a:cxn>
              <a:cxn ang="0">
                <a:pos x="305" y="304"/>
              </a:cxn>
              <a:cxn ang="0">
                <a:pos x="324" y="332"/>
              </a:cxn>
              <a:cxn ang="0">
                <a:pos x="336" y="362"/>
              </a:cxn>
              <a:cxn ang="0">
                <a:pos x="338" y="393"/>
              </a:cxn>
              <a:cxn ang="0">
                <a:pos x="331" y="421"/>
              </a:cxn>
              <a:cxn ang="0">
                <a:pos x="314" y="447"/>
              </a:cxn>
              <a:cxn ang="0">
                <a:pos x="291" y="468"/>
              </a:cxn>
              <a:cxn ang="0">
                <a:pos x="267" y="480"/>
              </a:cxn>
              <a:cxn ang="0">
                <a:pos x="239" y="482"/>
              </a:cxn>
              <a:cxn ang="0">
                <a:pos x="209" y="477"/>
              </a:cxn>
              <a:cxn ang="0">
                <a:pos x="171" y="461"/>
              </a:cxn>
              <a:cxn ang="0">
                <a:pos x="141" y="440"/>
              </a:cxn>
              <a:cxn ang="0">
                <a:pos x="115" y="412"/>
              </a:cxn>
              <a:cxn ang="0">
                <a:pos x="94" y="381"/>
              </a:cxn>
              <a:cxn ang="0">
                <a:pos x="61" y="320"/>
              </a:cxn>
              <a:cxn ang="0">
                <a:pos x="37" y="254"/>
              </a:cxn>
              <a:cxn ang="0">
                <a:pos x="18" y="188"/>
              </a:cxn>
              <a:cxn ang="0">
                <a:pos x="7" y="120"/>
              </a:cxn>
              <a:cxn ang="0">
                <a:pos x="2" y="62"/>
              </a:cxn>
              <a:cxn ang="0">
                <a:pos x="0" y="3"/>
              </a:cxn>
              <a:cxn ang="0">
                <a:pos x="4" y="0"/>
              </a:cxn>
            </a:cxnLst>
            <a:rect l="0" t="0" r="r" b="b"/>
            <a:pathLst>
              <a:path w="338" h="482">
                <a:moveTo>
                  <a:pt x="4" y="0"/>
                </a:moveTo>
                <a:lnTo>
                  <a:pt x="14" y="50"/>
                </a:lnTo>
                <a:lnTo>
                  <a:pt x="33" y="92"/>
                </a:lnTo>
                <a:lnTo>
                  <a:pt x="61" y="130"/>
                </a:lnTo>
                <a:lnTo>
                  <a:pt x="94" y="163"/>
                </a:lnTo>
                <a:lnTo>
                  <a:pt x="134" y="191"/>
                </a:lnTo>
                <a:lnTo>
                  <a:pt x="181" y="217"/>
                </a:lnTo>
                <a:lnTo>
                  <a:pt x="228" y="242"/>
                </a:lnTo>
                <a:lnTo>
                  <a:pt x="256" y="259"/>
                </a:lnTo>
                <a:lnTo>
                  <a:pt x="284" y="280"/>
                </a:lnTo>
                <a:lnTo>
                  <a:pt x="305" y="304"/>
                </a:lnTo>
                <a:lnTo>
                  <a:pt x="324" y="332"/>
                </a:lnTo>
                <a:lnTo>
                  <a:pt x="336" y="362"/>
                </a:lnTo>
                <a:lnTo>
                  <a:pt x="338" y="393"/>
                </a:lnTo>
                <a:lnTo>
                  <a:pt x="331" y="421"/>
                </a:lnTo>
                <a:lnTo>
                  <a:pt x="314" y="447"/>
                </a:lnTo>
                <a:lnTo>
                  <a:pt x="291" y="468"/>
                </a:lnTo>
                <a:lnTo>
                  <a:pt x="267" y="480"/>
                </a:lnTo>
                <a:lnTo>
                  <a:pt x="239" y="482"/>
                </a:lnTo>
                <a:lnTo>
                  <a:pt x="209" y="477"/>
                </a:lnTo>
                <a:lnTo>
                  <a:pt x="171" y="461"/>
                </a:lnTo>
                <a:lnTo>
                  <a:pt x="141" y="440"/>
                </a:lnTo>
                <a:lnTo>
                  <a:pt x="115" y="412"/>
                </a:lnTo>
                <a:lnTo>
                  <a:pt x="94" y="381"/>
                </a:lnTo>
                <a:lnTo>
                  <a:pt x="61" y="320"/>
                </a:lnTo>
                <a:lnTo>
                  <a:pt x="37" y="254"/>
                </a:lnTo>
                <a:lnTo>
                  <a:pt x="18" y="188"/>
                </a:lnTo>
                <a:lnTo>
                  <a:pt x="7" y="120"/>
                </a:lnTo>
                <a:lnTo>
                  <a:pt x="2" y="62"/>
                </a:lnTo>
                <a:lnTo>
                  <a:pt x="0" y="3"/>
                </a:lnTo>
                <a:lnTo>
                  <a:pt x="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2" name="Freeform 76"/>
          <p:cNvSpPr>
            <a:spLocks/>
          </p:cNvSpPr>
          <p:nvPr/>
        </p:nvSpPr>
        <p:spPr bwMode="auto">
          <a:xfrm>
            <a:off x="6793273" y="5310748"/>
            <a:ext cx="66848" cy="95184"/>
          </a:xfrm>
          <a:custGeom>
            <a:avLst/>
            <a:gdLst/>
            <a:ahLst/>
            <a:cxnLst>
              <a:cxn ang="0">
                <a:pos x="335" y="0"/>
              </a:cxn>
              <a:cxn ang="0">
                <a:pos x="335" y="78"/>
              </a:cxn>
              <a:cxn ang="0">
                <a:pos x="326" y="155"/>
              </a:cxn>
              <a:cxn ang="0">
                <a:pos x="307" y="228"/>
              </a:cxn>
              <a:cxn ang="0">
                <a:pos x="288" y="292"/>
              </a:cxn>
              <a:cxn ang="0">
                <a:pos x="263" y="350"/>
              </a:cxn>
              <a:cxn ang="0">
                <a:pos x="225" y="404"/>
              </a:cxn>
              <a:cxn ang="0">
                <a:pos x="197" y="435"/>
              </a:cxn>
              <a:cxn ang="0">
                <a:pos x="164" y="461"/>
              </a:cxn>
              <a:cxn ang="0">
                <a:pos x="122" y="475"/>
              </a:cxn>
              <a:cxn ang="0">
                <a:pos x="86" y="477"/>
              </a:cxn>
              <a:cxn ang="0">
                <a:pos x="54" y="468"/>
              </a:cxn>
              <a:cxn ang="0">
                <a:pos x="25" y="447"/>
              </a:cxn>
              <a:cxn ang="0">
                <a:pos x="7" y="416"/>
              </a:cxn>
              <a:cxn ang="0">
                <a:pos x="0" y="381"/>
              </a:cxn>
              <a:cxn ang="0">
                <a:pos x="7" y="346"/>
              </a:cxn>
              <a:cxn ang="0">
                <a:pos x="25" y="310"/>
              </a:cxn>
              <a:cxn ang="0">
                <a:pos x="51" y="280"/>
              </a:cxn>
              <a:cxn ang="0">
                <a:pos x="82" y="256"/>
              </a:cxn>
              <a:cxn ang="0">
                <a:pos x="117" y="235"/>
              </a:cxn>
              <a:cxn ang="0">
                <a:pos x="152" y="216"/>
              </a:cxn>
              <a:cxn ang="0">
                <a:pos x="199" y="191"/>
              </a:cxn>
              <a:cxn ang="0">
                <a:pos x="244" y="162"/>
              </a:cxn>
              <a:cxn ang="0">
                <a:pos x="281" y="125"/>
              </a:cxn>
              <a:cxn ang="0">
                <a:pos x="307" y="87"/>
              </a:cxn>
              <a:cxn ang="0">
                <a:pos x="326" y="45"/>
              </a:cxn>
              <a:cxn ang="0">
                <a:pos x="335" y="0"/>
              </a:cxn>
            </a:cxnLst>
            <a:rect l="0" t="0" r="r" b="b"/>
            <a:pathLst>
              <a:path w="335" h="477">
                <a:moveTo>
                  <a:pt x="335" y="0"/>
                </a:moveTo>
                <a:lnTo>
                  <a:pt x="335" y="78"/>
                </a:lnTo>
                <a:lnTo>
                  <a:pt x="326" y="155"/>
                </a:lnTo>
                <a:lnTo>
                  <a:pt x="307" y="228"/>
                </a:lnTo>
                <a:lnTo>
                  <a:pt x="288" y="292"/>
                </a:lnTo>
                <a:lnTo>
                  <a:pt x="263" y="350"/>
                </a:lnTo>
                <a:lnTo>
                  <a:pt x="225" y="404"/>
                </a:lnTo>
                <a:lnTo>
                  <a:pt x="197" y="435"/>
                </a:lnTo>
                <a:lnTo>
                  <a:pt x="164" y="461"/>
                </a:lnTo>
                <a:lnTo>
                  <a:pt x="122" y="475"/>
                </a:lnTo>
                <a:lnTo>
                  <a:pt x="86" y="477"/>
                </a:lnTo>
                <a:lnTo>
                  <a:pt x="54" y="468"/>
                </a:lnTo>
                <a:lnTo>
                  <a:pt x="25" y="447"/>
                </a:lnTo>
                <a:lnTo>
                  <a:pt x="7" y="416"/>
                </a:lnTo>
                <a:lnTo>
                  <a:pt x="0" y="381"/>
                </a:lnTo>
                <a:lnTo>
                  <a:pt x="7" y="346"/>
                </a:lnTo>
                <a:lnTo>
                  <a:pt x="25" y="310"/>
                </a:lnTo>
                <a:lnTo>
                  <a:pt x="51" y="280"/>
                </a:lnTo>
                <a:lnTo>
                  <a:pt x="82" y="256"/>
                </a:lnTo>
                <a:lnTo>
                  <a:pt x="117" y="235"/>
                </a:lnTo>
                <a:lnTo>
                  <a:pt x="152" y="216"/>
                </a:lnTo>
                <a:lnTo>
                  <a:pt x="199" y="191"/>
                </a:lnTo>
                <a:lnTo>
                  <a:pt x="244" y="162"/>
                </a:lnTo>
                <a:lnTo>
                  <a:pt x="281" y="125"/>
                </a:lnTo>
                <a:lnTo>
                  <a:pt x="307" y="87"/>
                </a:lnTo>
                <a:lnTo>
                  <a:pt x="326" y="45"/>
                </a:lnTo>
                <a:lnTo>
                  <a:pt x="33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3" name="Freeform 77"/>
          <p:cNvSpPr>
            <a:spLocks/>
          </p:cNvSpPr>
          <p:nvPr/>
        </p:nvSpPr>
        <p:spPr bwMode="auto">
          <a:xfrm>
            <a:off x="6793672" y="5436861"/>
            <a:ext cx="66449" cy="94784"/>
          </a:xfrm>
          <a:custGeom>
            <a:avLst/>
            <a:gdLst/>
            <a:ahLst/>
            <a:cxnLst>
              <a:cxn ang="0">
                <a:pos x="331" y="0"/>
              </a:cxn>
              <a:cxn ang="0">
                <a:pos x="333" y="85"/>
              </a:cxn>
              <a:cxn ang="0">
                <a:pos x="322" y="169"/>
              </a:cxn>
              <a:cxn ang="0">
                <a:pos x="298" y="252"/>
              </a:cxn>
              <a:cxn ang="0">
                <a:pos x="282" y="301"/>
              </a:cxn>
              <a:cxn ang="0">
                <a:pos x="261" y="348"/>
              </a:cxn>
              <a:cxn ang="0">
                <a:pos x="232" y="392"/>
              </a:cxn>
              <a:cxn ang="0">
                <a:pos x="200" y="432"/>
              </a:cxn>
              <a:cxn ang="0">
                <a:pos x="171" y="454"/>
              </a:cxn>
              <a:cxn ang="0">
                <a:pos x="138" y="470"/>
              </a:cxn>
              <a:cxn ang="0">
                <a:pos x="103" y="475"/>
              </a:cxn>
              <a:cxn ang="0">
                <a:pos x="68" y="472"/>
              </a:cxn>
              <a:cxn ang="0">
                <a:pos x="40" y="458"/>
              </a:cxn>
              <a:cxn ang="0">
                <a:pos x="16" y="437"/>
              </a:cxn>
              <a:cxn ang="0">
                <a:pos x="2" y="409"/>
              </a:cxn>
              <a:cxn ang="0">
                <a:pos x="0" y="378"/>
              </a:cxn>
              <a:cxn ang="0">
                <a:pos x="5" y="343"/>
              </a:cxn>
              <a:cxn ang="0">
                <a:pos x="21" y="313"/>
              </a:cxn>
              <a:cxn ang="0">
                <a:pos x="40" y="287"/>
              </a:cxn>
              <a:cxn ang="0">
                <a:pos x="66" y="266"/>
              </a:cxn>
              <a:cxn ang="0">
                <a:pos x="94" y="247"/>
              </a:cxn>
              <a:cxn ang="0">
                <a:pos x="143" y="221"/>
              </a:cxn>
              <a:cxn ang="0">
                <a:pos x="195" y="193"/>
              </a:cxn>
              <a:cxn ang="0">
                <a:pos x="232" y="167"/>
              </a:cxn>
              <a:cxn ang="0">
                <a:pos x="265" y="139"/>
              </a:cxn>
              <a:cxn ang="0">
                <a:pos x="293" y="104"/>
              </a:cxn>
              <a:cxn ang="0">
                <a:pos x="315" y="66"/>
              </a:cxn>
              <a:cxn ang="0">
                <a:pos x="329" y="21"/>
              </a:cxn>
              <a:cxn ang="0">
                <a:pos x="331" y="0"/>
              </a:cxn>
            </a:cxnLst>
            <a:rect l="0" t="0" r="r" b="b"/>
            <a:pathLst>
              <a:path w="333" h="475">
                <a:moveTo>
                  <a:pt x="331" y="0"/>
                </a:moveTo>
                <a:lnTo>
                  <a:pt x="333" y="85"/>
                </a:lnTo>
                <a:lnTo>
                  <a:pt x="322" y="169"/>
                </a:lnTo>
                <a:lnTo>
                  <a:pt x="298" y="252"/>
                </a:lnTo>
                <a:lnTo>
                  <a:pt x="282" y="301"/>
                </a:lnTo>
                <a:lnTo>
                  <a:pt x="261" y="348"/>
                </a:lnTo>
                <a:lnTo>
                  <a:pt x="232" y="392"/>
                </a:lnTo>
                <a:lnTo>
                  <a:pt x="200" y="432"/>
                </a:lnTo>
                <a:lnTo>
                  <a:pt x="171" y="454"/>
                </a:lnTo>
                <a:lnTo>
                  <a:pt x="138" y="470"/>
                </a:lnTo>
                <a:lnTo>
                  <a:pt x="103" y="475"/>
                </a:lnTo>
                <a:lnTo>
                  <a:pt x="68" y="472"/>
                </a:lnTo>
                <a:lnTo>
                  <a:pt x="40" y="458"/>
                </a:lnTo>
                <a:lnTo>
                  <a:pt x="16" y="437"/>
                </a:lnTo>
                <a:lnTo>
                  <a:pt x="2" y="409"/>
                </a:lnTo>
                <a:lnTo>
                  <a:pt x="0" y="378"/>
                </a:lnTo>
                <a:lnTo>
                  <a:pt x="5" y="343"/>
                </a:lnTo>
                <a:lnTo>
                  <a:pt x="21" y="313"/>
                </a:lnTo>
                <a:lnTo>
                  <a:pt x="40" y="287"/>
                </a:lnTo>
                <a:lnTo>
                  <a:pt x="66" y="266"/>
                </a:lnTo>
                <a:lnTo>
                  <a:pt x="94" y="247"/>
                </a:lnTo>
                <a:lnTo>
                  <a:pt x="143" y="221"/>
                </a:lnTo>
                <a:lnTo>
                  <a:pt x="195" y="193"/>
                </a:lnTo>
                <a:lnTo>
                  <a:pt x="232" y="167"/>
                </a:lnTo>
                <a:lnTo>
                  <a:pt x="265" y="139"/>
                </a:lnTo>
                <a:lnTo>
                  <a:pt x="293" y="104"/>
                </a:lnTo>
                <a:lnTo>
                  <a:pt x="315" y="66"/>
                </a:lnTo>
                <a:lnTo>
                  <a:pt x="329" y="21"/>
                </a:lnTo>
                <a:lnTo>
                  <a:pt x="3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4" name="Freeform 78"/>
          <p:cNvSpPr>
            <a:spLocks/>
          </p:cNvSpPr>
          <p:nvPr/>
        </p:nvSpPr>
        <p:spPr bwMode="auto">
          <a:xfrm>
            <a:off x="6793672" y="5373206"/>
            <a:ext cx="66449" cy="94585"/>
          </a:xfrm>
          <a:custGeom>
            <a:avLst/>
            <a:gdLst/>
            <a:ahLst/>
            <a:cxnLst>
              <a:cxn ang="0">
                <a:pos x="333" y="0"/>
              </a:cxn>
              <a:cxn ang="0">
                <a:pos x="333" y="84"/>
              </a:cxn>
              <a:cxn ang="0">
                <a:pos x="322" y="166"/>
              </a:cxn>
              <a:cxn ang="0">
                <a:pos x="301" y="249"/>
              </a:cxn>
              <a:cxn ang="0">
                <a:pos x="284" y="296"/>
              </a:cxn>
              <a:cxn ang="0">
                <a:pos x="263" y="343"/>
              </a:cxn>
              <a:cxn ang="0">
                <a:pos x="237" y="387"/>
              </a:cxn>
              <a:cxn ang="0">
                <a:pos x="204" y="425"/>
              </a:cxn>
              <a:cxn ang="0">
                <a:pos x="174" y="451"/>
              </a:cxn>
              <a:cxn ang="0">
                <a:pos x="141" y="467"/>
              </a:cxn>
              <a:cxn ang="0">
                <a:pos x="103" y="474"/>
              </a:cxn>
              <a:cxn ang="0">
                <a:pos x="68" y="472"/>
              </a:cxn>
              <a:cxn ang="0">
                <a:pos x="40" y="458"/>
              </a:cxn>
              <a:cxn ang="0">
                <a:pos x="16" y="437"/>
              </a:cxn>
              <a:cxn ang="0">
                <a:pos x="5" y="408"/>
              </a:cxn>
              <a:cxn ang="0">
                <a:pos x="0" y="378"/>
              </a:cxn>
              <a:cxn ang="0">
                <a:pos x="5" y="343"/>
              </a:cxn>
              <a:cxn ang="0">
                <a:pos x="21" y="312"/>
              </a:cxn>
              <a:cxn ang="0">
                <a:pos x="42" y="286"/>
              </a:cxn>
              <a:cxn ang="0">
                <a:pos x="66" y="265"/>
              </a:cxn>
              <a:cxn ang="0">
                <a:pos x="94" y="246"/>
              </a:cxn>
              <a:cxn ang="0">
                <a:pos x="134" y="225"/>
              </a:cxn>
              <a:cxn ang="0">
                <a:pos x="171" y="204"/>
              </a:cxn>
              <a:cxn ang="0">
                <a:pos x="214" y="181"/>
              </a:cxn>
              <a:cxn ang="0">
                <a:pos x="249" y="152"/>
              </a:cxn>
              <a:cxn ang="0">
                <a:pos x="279" y="122"/>
              </a:cxn>
              <a:cxn ang="0">
                <a:pos x="305" y="84"/>
              </a:cxn>
              <a:cxn ang="0">
                <a:pos x="324" y="40"/>
              </a:cxn>
              <a:cxn ang="0">
                <a:pos x="333" y="0"/>
              </a:cxn>
            </a:cxnLst>
            <a:rect l="0" t="0" r="r" b="b"/>
            <a:pathLst>
              <a:path w="333" h="474">
                <a:moveTo>
                  <a:pt x="333" y="0"/>
                </a:moveTo>
                <a:lnTo>
                  <a:pt x="333" y="84"/>
                </a:lnTo>
                <a:lnTo>
                  <a:pt x="322" y="166"/>
                </a:lnTo>
                <a:lnTo>
                  <a:pt x="301" y="249"/>
                </a:lnTo>
                <a:lnTo>
                  <a:pt x="284" y="296"/>
                </a:lnTo>
                <a:lnTo>
                  <a:pt x="263" y="343"/>
                </a:lnTo>
                <a:lnTo>
                  <a:pt x="237" y="387"/>
                </a:lnTo>
                <a:lnTo>
                  <a:pt x="204" y="425"/>
                </a:lnTo>
                <a:lnTo>
                  <a:pt x="174" y="451"/>
                </a:lnTo>
                <a:lnTo>
                  <a:pt x="141" y="467"/>
                </a:lnTo>
                <a:lnTo>
                  <a:pt x="103" y="474"/>
                </a:lnTo>
                <a:lnTo>
                  <a:pt x="68" y="472"/>
                </a:lnTo>
                <a:lnTo>
                  <a:pt x="40" y="458"/>
                </a:lnTo>
                <a:lnTo>
                  <a:pt x="16" y="437"/>
                </a:lnTo>
                <a:lnTo>
                  <a:pt x="5" y="408"/>
                </a:lnTo>
                <a:lnTo>
                  <a:pt x="0" y="378"/>
                </a:lnTo>
                <a:lnTo>
                  <a:pt x="5" y="343"/>
                </a:lnTo>
                <a:lnTo>
                  <a:pt x="21" y="312"/>
                </a:lnTo>
                <a:lnTo>
                  <a:pt x="42" y="286"/>
                </a:lnTo>
                <a:lnTo>
                  <a:pt x="66" y="265"/>
                </a:lnTo>
                <a:lnTo>
                  <a:pt x="94" y="246"/>
                </a:lnTo>
                <a:lnTo>
                  <a:pt x="134" y="225"/>
                </a:lnTo>
                <a:lnTo>
                  <a:pt x="171" y="204"/>
                </a:lnTo>
                <a:lnTo>
                  <a:pt x="214" y="181"/>
                </a:lnTo>
                <a:lnTo>
                  <a:pt x="249" y="152"/>
                </a:lnTo>
                <a:lnTo>
                  <a:pt x="279" y="122"/>
                </a:lnTo>
                <a:lnTo>
                  <a:pt x="305" y="84"/>
                </a:lnTo>
                <a:lnTo>
                  <a:pt x="324" y="40"/>
                </a:lnTo>
                <a:lnTo>
                  <a:pt x="33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5" name="Freeform 79"/>
          <p:cNvSpPr>
            <a:spLocks/>
          </p:cNvSpPr>
          <p:nvPr/>
        </p:nvSpPr>
        <p:spPr bwMode="auto">
          <a:xfrm>
            <a:off x="6890651" y="5426086"/>
            <a:ext cx="46893" cy="108354"/>
          </a:xfrm>
          <a:custGeom>
            <a:avLst/>
            <a:gdLst/>
            <a:ahLst/>
            <a:cxnLst>
              <a:cxn ang="0">
                <a:pos x="78" y="0"/>
              </a:cxn>
              <a:cxn ang="0">
                <a:pos x="82" y="3"/>
              </a:cxn>
              <a:cxn ang="0">
                <a:pos x="71" y="54"/>
              </a:cxn>
              <a:cxn ang="0">
                <a:pos x="71" y="101"/>
              </a:cxn>
              <a:cxn ang="0">
                <a:pos x="80" y="146"/>
              </a:cxn>
              <a:cxn ang="0">
                <a:pos x="99" y="188"/>
              </a:cxn>
              <a:cxn ang="0">
                <a:pos x="122" y="230"/>
              </a:cxn>
              <a:cxn ang="0">
                <a:pos x="150" y="270"/>
              </a:cxn>
              <a:cxn ang="0">
                <a:pos x="188" y="327"/>
              </a:cxn>
              <a:cxn ang="0">
                <a:pos x="223" y="385"/>
              </a:cxn>
              <a:cxn ang="0">
                <a:pos x="233" y="416"/>
              </a:cxn>
              <a:cxn ang="0">
                <a:pos x="235" y="449"/>
              </a:cxn>
              <a:cxn ang="0">
                <a:pos x="228" y="479"/>
              </a:cxn>
              <a:cxn ang="0">
                <a:pos x="214" y="505"/>
              </a:cxn>
              <a:cxn ang="0">
                <a:pos x="193" y="526"/>
              </a:cxn>
              <a:cxn ang="0">
                <a:pos x="169" y="538"/>
              </a:cxn>
              <a:cxn ang="0">
                <a:pos x="141" y="543"/>
              </a:cxn>
              <a:cxn ang="0">
                <a:pos x="113" y="540"/>
              </a:cxn>
              <a:cxn ang="0">
                <a:pos x="87" y="531"/>
              </a:cxn>
              <a:cxn ang="0">
                <a:pos x="54" y="505"/>
              </a:cxn>
              <a:cxn ang="0">
                <a:pos x="33" y="475"/>
              </a:cxn>
              <a:cxn ang="0">
                <a:pos x="17" y="442"/>
              </a:cxn>
              <a:cxn ang="0">
                <a:pos x="7" y="402"/>
              </a:cxn>
              <a:cxn ang="0">
                <a:pos x="0" y="324"/>
              </a:cxn>
              <a:cxn ang="0">
                <a:pos x="5" y="244"/>
              </a:cxn>
              <a:cxn ang="0">
                <a:pos x="19" y="167"/>
              </a:cxn>
              <a:cxn ang="0">
                <a:pos x="40" y="92"/>
              </a:cxn>
              <a:cxn ang="0">
                <a:pos x="59" y="45"/>
              </a:cxn>
              <a:cxn ang="0">
                <a:pos x="78" y="0"/>
              </a:cxn>
            </a:cxnLst>
            <a:rect l="0" t="0" r="r" b="b"/>
            <a:pathLst>
              <a:path w="235" h="543">
                <a:moveTo>
                  <a:pt x="78" y="0"/>
                </a:moveTo>
                <a:lnTo>
                  <a:pt x="82" y="3"/>
                </a:lnTo>
                <a:lnTo>
                  <a:pt x="71" y="54"/>
                </a:lnTo>
                <a:lnTo>
                  <a:pt x="71" y="101"/>
                </a:lnTo>
                <a:lnTo>
                  <a:pt x="80" y="146"/>
                </a:lnTo>
                <a:lnTo>
                  <a:pt x="99" y="188"/>
                </a:lnTo>
                <a:lnTo>
                  <a:pt x="122" y="230"/>
                </a:lnTo>
                <a:lnTo>
                  <a:pt x="150" y="270"/>
                </a:lnTo>
                <a:lnTo>
                  <a:pt x="188" y="327"/>
                </a:lnTo>
                <a:lnTo>
                  <a:pt x="223" y="385"/>
                </a:lnTo>
                <a:lnTo>
                  <a:pt x="233" y="416"/>
                </a:lnTo>
                <a:lnTo>
                  <a:pt x="235" y="449"/>
                </a:lnTo>
                <a:lnTo>
                  <a:pt x="228" y="479"/>
                </a:lnTo>
                <a:lnTo>
                  <a:pt x="214" y="505"/>
                </a:lnTo>
                <a:lnTo>
                  <a:pt x="193" y="526"/>
                </a:lnTo>
                <a:lnTo>
                  <a:pt x="169" y="538"/>
                </a:lnTo>
                <a:lnTo>
                  <a:pt x="141" y="543"/>
                </a:lnTo>
                <a:lnTo>
                  <a:pt x="113" y="540"/>
                </a:lnTo>
                <a:lnTo>
                  <a:pt x="87" y="531"/>
                </a:lnTo>
                <a:lnTo>
                  <a:pt x="54" y="505"/>
                </a:lnTo>
                <a:lnTo>
                  <a:pt x="33" y="475"/>
                </a:lnTo>
                <a:lnTo>
                  <a:pt x="17" y="442"/>
                </a:lnTo>
                <a:lnTo>
                  <a:pt x="7" y="402"/>
                </a:lnTo>
                <a:lnTo>
                  <a:pt x="0" y="324"/>
                </a:lnTo>
                <a:lnTo>
                  <a:pt x="5" y="244"/>
                </a:lnTo>
                <a:lnTo>
                  <a:pt x="19" y="167"/>
                </a:lnTo>
                <a:lnTo>
                  <a:pt x="40" y="92"/>
                </a:lnTo>
                <a:lnTo>
                  <a:pt x="59" y="45"/>
                </a:lnTo>
                <a:lnTo>
                  <a:pt x="7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6" name="Freeform 80"/>
          <p:cNvSpPr>
            <a:spLocks/>
          </p:cNvSpPr>
          <p:nvPr/>
        </p:nvSpPr>
        <p:spPr bwMode="auto">
          <a:xfrm>
            <a:off x="6770724" y="5203991"/>
            <a:ext cx="40707" cy="94585"/>
          </a:xfrm>
          <a:custGeom>
            <a:avLst/>
            <a:gdLst/>
            <a:ahLst/>
            <a:cxnLst>
              <a:cxn ang="0">
                <a:pos x="101" y="0"/>
              </a:cxn>
              <a:cxn ang="0">
                <a:pos x="138" y="94"/>
              </a:cxn>
              <a:cxn ang="0">
                <a:pos x="171" y="185"/>
              </a:cxn>
              <a:cxn ang="0">
                <a:pos x="190" y="265"/>
              </a:cxn>
              <a:cxn ang="0">
                <a:pos x="204" y="347"/>
              </a:cxn>
              <a:cxn ang="0">
                <a:pos x="204" y="373"/>
              </a:cxn>
              <a:cxn ang="0">
                <a:pos x="202" y="401"/>
              </a:cxn>
              <a:cxn ang="0">
                <a:pos x="192" y="432"/>
              </a:cxn>
              <a:cxn ang="0">
                <a:pos x="176" y="453"/>
              </a:cxn>
              <a:cxn ang="0">
                <a:pos x="152" y="467"/>
              </a:cxn>
              <a:cxn ang="0">
                <a:pos x="122" y="474"/>
              </a:cxn>
              <a:cxn ang="0">
                <a:pos x="87" y="474"/>
              </a:cxn>
              <a:cxn ang="0">
                <a:pos x="56" y="465"/>
              </a:cxn>
              <a:cxn ang="0">
                <a:pos x="33" y="446"/>
              </a:cxn>
              <a:cxn ang="0">
                <a:pos x="14" y="420"/>
              </a:cxn>
              <a:cxn ang="0">
                <a:pos x="2" y="383"/>
              </a:cxn>
              <a:cxn ang="0">
                <a:pos x="0" y="345"/>
              </a:cxn>
              <a:cxn ang="0">
                <a:pos x="2" y="307"/>
              </a:cxn>
              <a:cxn ang="0">
                <a:pos x="14" y="230"/>
              </a:cxn>
              <a:cxn ang="0">
                <a:pos x="33" y="155"/>
              </a:cxn>
              <a:cxn ang="0">
                <a:pos x="61" y="82"/>
              </a:cxn>
              <a:cxn ang="0">
                <a:pos x="91" y="11"/>
              </a:cxn>
              <a:cxn ang="0">
                <a:pos x="91" y="9"/>
              </a:cxn>
              <a:cxn ang="0">
                <a:pos x="94" y="7"/>
              </a:cxn>
              <a:cxn ang="0">
                <a:pos x="96" y="4"/>
              </a:cxn>
              <a:cxn ang="0">
                <a:pos x="101" y="0"/>
              </a:cxn>
            </a:cxnLst>
            <a:rect l="0" t="0" r="r" b="b"/>
            <a:pathLst>
              <a:path w="204" h="474">
                <a:moveTo>
                  <a:pt x="101" y="0"/>
                </a:moveTo>
                <a:lnTo>
                  <a:pt x="138" y="94"/>
                </a:lnTo>
                <a:lnTo>
                  <a:pt x="171" y="185"/>
                </a:lnTo>
                <a:lnTo>
                  <a:pt x="190" y="265"/>
                </a:lnTo>
                <a:lnTo>
                  <a:pt x="204" y="347"/>
                </a:lnTo>
                <a:lnTo>
                  <a:pt x="204" y="373"/>
                </a:lnTo>
                <a:lnTo>
                  <a:pt x="202" y="401"/>
                </a:lnTo>
                <a:lnTo>
                  <a:pt x="192" y="432"/>
                </a:lnTo>
                <a:lnTo>
                  <a:pt x="176" y="453"/>
                </a:lnTo>
                <a:lnTo>
                  <a:pt x="152" y="467"/>
                </a:lnTo>
                <a:lnTo>
                  <a:pt x="122" y="474"/>
                </a:lnTo>
                <a:lnTo>
                  <a:pt x="87" y="474"/>
                </a:lnTo>
                <a:lnTo>
                  <a:pt x="56" y="465"/>
                </a:lnTo>
                <a:lnTo>
                  <a:pt x="33" y="446"/>
                </a:lnTo>
                <a:lnTo>
                  <a:pt x="14" y="420"/>
                </a:lnTo>
                <a:lnTo>
                  <a:pt x="2" y="383"/>
                </a:lnTo>
                <a:lnTo>
                  <a:pt x="0" y="345"/>
                </a:lnTo>
                <a:lnTo>
                  <a:pt x="2" y="307"/>
                </a:lnTo>
                <a:lnTo>
                  <a:pt x="14" y="230"/>
                </a:lnTo>
                <a:lnTo>
                  <a:pt x="33" y="155"/>
                </a:lnTo>
                <a:lnTo>
                  <a:pt x="61" y="82"/>
                </a:lnTo>
                <a:lnTo>
                  <a:pt x="91" y="11"/>
                </a:lnTo>
                <a:lnTo>
                  <a:pt x="91" y="9"/>
                </a:lnTo>
                <a:lnTo>
                  <a:pt x="94" y="7"/>
                </a:lnTo>
                <a:lnTo>
                  <a:pt x="96" y="4"/>
                </a:lnTo>
                <a:lnTo>
                  <a:pt x="1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7" name="Freeform 81"/>
          <p:cNvSpPr>
            <a:spLocks/>
          </p:cNvSpPr>
          <p:nvPr/>
        </p:nvSpPr>
        <p:spPr bwMode="auto">
          <a:xfrm>
            <a:off x="7019558" y="5246095"/>
            <a:ext cx="49288" cy="88598"/>
          </a:xfrm>
          <a:custGeom>
            <a:avLst/>
            <a:gdLst/>
            <a:ahLst/>
            <a:cxnLst>
              <a:cxn ang="0">
                <a:pos x="247" y="0"/>
              </a:cxn>
              <a:cxn ang="0">
                <a:pos x="247" y="54"/>
              </a:cxn>
              <a:cxn ang="0">
                <a:pos x="247" y="106"/>
              </a:cxn>
              <a:cxn ang="0">
                <a:pos x="242" y="181"/>
              </a:cxn>
              <a:cxn ang="0">
                <a:pos x="230" y="256"/>
              </a:cxn>
              <a:cxn ang="0">
                <a:pos x="212" y="327"/>
              </a:cxn>
              <a:cxn ang="0">
                <a:pos x="193" y="369"/>
              </a:cxn>
              <a:cxn ang="0">
                <a:pos x="172" y="406"/>
              </a:cxn>
              <a:cxn ang="0">
                <a:pos x="150" y="430"/>
              </a:cxn>
              <a:cxn ang="0">
                <a:pos x="125" y="442"/>
              </a:cxn>
              <a:cxn ang="0">
                <a:pos x="96" y="444"/>
              </a:cxn>
              <a:cxn ang="0">
                <a:pos x="68" y="435"/>
              </a:cxn>
              <a:cxn ang="0">
                <a:pos x="35" y="418"/>
              </a:cxn>
              <a:cxn ang="0">
                <a:pos x="12" y="395"/>
              </a:cxn>
              <a:cxn ang="0">
                <a:pos x="0" y="369"/>
              </a:cxn>
              <a:cxn ang="0">
                <a:pos x="0" y="336"/>
              </a:cxn>
              <a:cxn ang="0">
                <a:pos x="12" y="287"/>
              </a:cxn>
              <a:cxn ang="0">
                <a:pos x="33" y="237"/>
              </a:cxn>
              <a:cxn ang="0">
                <a:pos x="75" y="172"/>
              </a:cxn>
              <a:cxn ang="0">
                <a:pos x="125" y="113"/>
              </a:cxn>
              <a:cxn ang="0">
                <a:pos x="181" y="56"/>
              </a:cxn>
              <a:cxn ang="0">
                <a:pos x="240" y="5"/>
              </a:cxn>
              <a:cxn ang="0">
                <a:pos x="242" y="2"/>
              </a:cxn>
              <a:cxn ang="0">
                <a:pos x="244" y="2"/>
              </a:cxn>
              <a:cxn ang="0">
                <a:pos x="247" y="0"/>
              </a:cxn>
            </a:cxnLst>
            <a:rect l="0" t="0" r="r" b="b"/>
            <a:pathLst>
              <a:path w="247" h="444">
                <a:moveTo>
                  <a:pt x="247" y="0"/>
                </a:moveTo>
                <a:lnTo>
                  <a:pt x="247" y="54"/>
                </a:lnTo>
                <a:lnTo>
                  <a:pt x="247" y="106"/>
                </a:lnTo>
                <a:lnTo>
                  <a:pt x="242" y="181"/>
                </a:lnTo>
                <a:lnTo>
                  <a:pt x="230" y="256"/>
                </a:lnTo>
                <a:lnTo>
                  <a:pt x="212" y="327"/>
                </a:lnTo>
                <a:lnTo>
                  <a:pt x="193" y="369"/>
                </a:lnTo>
                <a:lnTo>
                  <a:pt x="172" y="406"/>
                </a:lnTo>
                <a:lnTo>
                  <a:pt x="150" y="430"/>
                </a:lnTo>
                <a:lnTo>
                  <a:pt x="125" y="442"/>
                </a:lnTo>
                <a:lnTo>
                  <a:pt x="96" y="444"/>
                </a:lnTo>
                <a:lnTo>
                  <a:pt x="68" y="435"/>
                </a:lnTo>
                <a:lnTo>
                  <a:pt x="35" y="418"/>
                </a:lnTo>
                <a:lnTo>
                  <a:pt x="12" y="395"/>
                </a:lnTo>
                <a:lnTo>
                  <a:pt x="0" y="369"/>
                </a:lnTo>
                <a:lnTo>
                  <a:pt x="0" y="336"/>
                </a:lnTo>
                <a:lnTo>
                  <a:pt x="12" y="287"/>
                </a:lnTo>
                <a:lnTo>
                  <a:pt x="33" y="237"/>
                </a:lnTo>
                <a:lnTo>
                  <a:pt x="75" y="172"/>
                </a:lnTo>
                <a:lnTo>
                  <a:pt x="125" y="113"/>
                </a:lnTo>
                <a:lnTo>
                  <a:pt x="181" y="56"/>
                </a:lnTo>
                <a:lnTo>
                  <a:pt x="240" y="5"/>
                </a:lnTo>
                <a:lnTo>
                  <a:pt x="242" y="2"/>
                </a:lnTo>
                <a:lnTo>
                  <a:pt x="244" y="2"/>
                </a:lnTo>
                <a:lnTo>
                  <a:pt x="24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effectLst>
                <a:outerShdw blurRad="50800" dist="38100" dir="2700000" algn="tl" rotWithShape="0">
                  <a:prstClr val="black">
                    <a:alpha val="40000"/>
                  </a:prstClr>
                </a:outerShdw>
              </a:effectLst>
            </a:endParaRPr>
          </a:p>
        </p:txBody>
      </p:sp>
      <p:sp>
        <p:nvSpPr>
          <p:cNvPr id="9298" name="Freeform 82"/>
          <p:cNvSpPr>
            <a:spLocks/>
          </p:cNvSpPr>
          <p:nvPr/>
        </p:nvSpPr>
        <p:spPr bwMode="auto">
          <a:xfrm>
            <a:off x="6774516" y="5539029"/>
            <a:ext cx="28934" cy="63256"/>
          </a:xfrm>
          <a:custGeom>
            <a:avLst/>
            <a:gdLst/>
            <a:ahLst/>
            <a:cxnLst>
              <a:cxn ang="0">
                <a:pos x="18" y="0"/>
              </a:cxn>
              <a:cxn ang="0">
                <a:pos x="28" y="0"/>
              </a:cxn>
              <a:cxn ang="0">
                <a:pos x="70" y="5"/>
              </a:cxn>
              <a:cxn ang="0">
                <a:pos x="115" y="3"/>
              </a:cxn>
              <a:cxn ang="0">
                <a:pos x="126" y="0"/>
              </a:cxn>
              <a:cxn ang="0">
                <a:pos x="133" y="0"/>
              </a:cxn>
              <a:cxn ang="0">
                <a:pos x="140" y="3"/>
              </a:cxn>
              <a:cxn ang="0">
                <a:pos x="143" y="5"/>
              </a:cxn>
              <a:cxn ang="0">
                <a:pos x="145" y="10"/>
              </a:cxn>
              <a:cxn ang="0">
                <a:pos x="145" y="17"/>
              </a:cxn>
              <a:cxn ang="0">
                <a:pos x="145" y="28"/>
              </a:cxn>
              <a:cxn ang="0">
                <a:pos x="143" y="38"/>
              </a:cxn>
              <a:cxn ang="0">
                <a:pos x="143" y="38"/>
              </a:cxn>
              <a:cxn ang="0">
                <a:pos x="124" y="273"/>
              </a:cxn>
              <a:cxn ang="0">
                <a:pos x="124" y="287"/>
              </a:cxn>
              <a:cxn ang="0">
                <a:pos x="119" y="299"/>
              </a:cxn>
              <a:cxn ang="0">
                <a:pos x="112" y="308"/>
              </a:cxn>
              <a:cxn ang="0">
                <a:pos x="98" y="315"/>
              </a:cxn>
              <a:cxn ang="0">
                <a:pos x="75" y="317"/>
              </a:cxn>
              <a:cxn ang="0">
                <a:pos x="54" y="313"/>
              </a:cxn>
              <a:cxn ang="0">
                <a:pos x="32" y="301"/>
              </a:cxn>
              <a:cxn ang="0">
                <a:pos x="30" y="296"/>
              </a:cxn>
              <a:cxn ang="0">
                <a:pos x="28" y="289"/>
              </a:cxn>
              <a:cxn ang="0">
                <a:pos x="28" y="282"/>
              </a:cxn>
              <a:cxn ang="0">
                <a:pos x="0" y="26"/>
              </a:cxn>
              <a:cxn ang="0">
                <a:pos x="0" y="17"/>
              </a:cxn>
              <a:cxn ang="0">
                <a:pos x="0" y="10"/>
              </a:cxn>
              <a:cxn ang="0">
                <a:pos x="2" y="5"/>
              </a:cxn>
              <a:cxn ang="0">
                <a:pos x="4" y="3"/>
              </a:cxn>
              <a:cxn ang="0">
                <a:pos x="11" y="0"/>
              </a:cxn>
              <a:cxn ang="0">
                <a:pos x="18" y="0"/>
              </a:cxn>
            </a:cxnLst>
            <a:rect l="0" t="0" r="r" b="b"/>
            <a:pathLst>
              <a:path w="145" h="317">
                <a:moveTo>
                  <a:pt x="18" y="0"/>
                </a:moveTo>
                <a:lnTo>
                  <a:pt x="28" y="0"/>
                </a:lnTo>
                <a:lnTo>
                  <a:pt x="70" y="5"/>
                </a:lnTo>
                <a:lnTo>
                  <a:pt x="115" y="3"/>
                </a:lnTo>
                <a:lnTo>
                  <a:pt x="126" y="0"/>
                </a:lnTo>
                <a:lnTo>
                  <a:pt x="133" y="0"/>
                </a:lnTo>
                <a:lnTo>
                  <a:pt x="140" y="3"/>
                </a:lnTo>
                <a:lnTo>
                  <a:pt x="143" y="5"/>
                </a:lnTo>
                <a:lnTo>
                  <a:pt x="145" y="10"/>
                </a:lnTo>
                <a:lnTo>
                  <a:pt x="145" y="17"/>
                </a:lnTo>
                <a:lnTo>
                  <a:pt x="145" y="28"/>
                </a:lnTo>
                <a:lnTo>
                  <a:pt x="143" y="38"/>
                </a:lnTo>
                <a:lnTo>
                  <a:pt x="143" y="38"/>
                </a:lnTo>
                <a:lnTo>
                  <a:pt x="124" y="273"/>
                </a:lnTo>
                <a:lnTo>
                  <a:pt x="124" y="287"/>
                </a:lnTo>
                <a:lnTo>
                  <a:pt x="119" y="299"/>
                </a:lnTo>
                <a:lnTo>
                  <a:pt x="112" y="308"/>
                </a:lnTo>
                <a:lnTo>
                  <a:pt x="98" y="315"/>
                </a:lnTo>
                <a:lnTo>
                  <a:pt x="75" y="317"/>
                </a:lnTo>
                <a:lnTo>
                  <a:pt x="54" y="313"/>
                </a:lnTo>
                <a:lnTo>
                  <a:pt x="32" y="301"/>
                </a:lnTo>
                <a:lnTo>
                  <a:pt x="30" y="296"/>
                </a:lnTo>
                <a:lnTo>
                  <a:pt x="28" y="289"/>
                </a:lnTo>
                <a:lnTo>
                  <a:pt x="28" y="282"/>
                </a:lnTo>
                <a:lnTo>
                  <a:pt x="0" y="26"/>
                </a:lnTo>
                <a:lnTo>
                  <a:pt x="0" y="17"/>
                </a:lnTo>
                <a:lnTo>
                  <a:pt x="0" y="10"/>
                </a:lnTo>
                <a:lnTo>
                  <a:pt x="2" y="5"/>
                </a:lnTo>
                <a:lnTo>
                  <a:pt x="4" y="3"/>
                </a:lnTo>
                <a:lnTo>
                  <a:pt x="11" y="0"/>
                </a:lnTo>
                <a:lnTo>
                  <a:pt x="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9" name="Freeform 83"/>
          <p:cNvSpPr>
            <a:spLocks/>
          </p:cNvSpPr>
          <p:nvPr/>
        </p:nvSpPr>
        <p:spPr bwMode="auto">
          <a:xfrm>
            <a:off x="6895440" y="5543219"/>
            <a:ext cx="43900" cy="64853"/>
          </a:xfrm>
          <a:custGeom>
            <a:avLst/>
            <a:gdLst/>
            <a:ahLst/>
            <a:cxnLst>
              <a:cxn ang="0">
                <a:pos x="98" y="0"/>
              </a:cxn>
              <a:cxn ang="0">
                <a:pos x="103" y="0"/>
              </a:cxn>
              <a:cxn ang="0">
                <a:pos x="108" y="5"/>
              </a:cxn>
              <a:cxn ang="0">
                <a:pos x="117" y="10"/>
              </a:cxn>
              <a:cxn ang="0">
                <a:pos x="157" y="36"/>
              </a:cxn>
              <a:cxn ang="0">
                <a:pos x="204" y="50"/>
              </a:cxn>
              <a:cxn ang="0">
                <a:pos x="211" y="52"/>
              </a:cxn>
              <a:cxn ang="0">
                <a:pos x="218" y="54"/>
              </a:cxn>
              <a:cxn ang="0">
                <a:pos x="220" y="59"/>
              </a:cxn>
              <a:cxn ang="0">
                <a:pos x="220" y="64"/>
              </a:cxn>
              <a:cxn ang="0">
                <a:pos x="220" y="71"/>
              </a:cxn>
              <a:cxn ang="0">
                <a:pos x="216" y="78"/>
              </a:cxn>
              <a:cxn ang="0">
                <a:pos x="89" y="301"/>
              </a:cxn>
              <a:cxn ang="0">
                <a:pos x="82" y="308"/>
              </a:cxn>
              <a:cxn ang="0">
                <a:pos x="75" y="315"/>
              </a:cxn>
              <a:cxn ang="0">
                <a:pos x="68" y="320"/>
              </a:cxn>
              <a:cxn ang="0">
                <a:pos x="63" y="325"/>
              </a:cxn>
              <a:cxn ang="0">
                <a:pos x="37" y="320"/>
              </a:cxn>
              <a:cxn ang="0">
                <a:pos x="18" y="308"/>
              </a:cxn>
              <a:cxn ang="0">
                <a:pos x="4" y="292"/>
              </a:cxn>
              <a:cxn ang="0">
                <a:pos x="0" y="273"/>
              </a:cxn>
              <a:cxn ang="0">
                <a:pos x="2" y="252"/>
              </a:cxn>
              <a:cxn ang="0">
                <a:pos x="84" y="19"/>
              </a:cxn>
              <a:cxn ang="0">
                <a:pos x="87" y="12"/>
              </a:cxn>
              <a:cxn ang="0">
                <a:pos x="91" y="5"/>
              </a:cxn>
              <a:cxn ang="0">
                <a:pos x="94" y="0"/>
              </a:cxn>
              <a:cxn ang="0">
                <a:pos x="98" y="0"/>
              </a:cxn>
            </a:cxnLst>
            <a:rect l="0" t="0" r="r" b="b"/>
            <a:pathLst>
              <a:path w="220" h="325">
                <a:moveTo>
                  <a:pt x="98" y="0"/>
                </a:moveTo>
                <a:lnTo>
                  <a:pt x="103" y="0"/>
                </a:lnTo>
                <a:lnTo>
                  <a:pt x="108" y="5"/>
                </a:lnTo>
                <a:lnTo>
                  <a:pt x="117" y="10"/>
                </a:lnTo>
                <a:lnTo>
                  <a:pt x="157" y="36"/>
                </a:lnTo>
                <a:lnTo>
                  <a:pt x="204" y="50"/>
                </a:lnTo>
                <a:lnTo>
                  <a:pt x="211" y="52"/>
                </a:lnTo>
                <a:lnTo>
                  <a:pt x="218" y="54"/>
                </a:lnTo>
                <a:lnTo>
                  <a:pt x="220" y="59"/>
                </a:lnTo>
                <a:lnTo>
                  <a:pt x="220" y="64"/>
                </a:lnTo>
                <a:lnTo>
                  <a:pt x="220" y="71"/>
                </a:lnTo>
                <a:lnTo>
                  <a:pt x="216" y="78"/>
                </a:lnTo>
                <a:lnTo>
                  <a:pt x="89" y="301"/>
                </a:lnTo>
                <a:lnTo>
                  <a:pt x="82" y="308"/>
                </a:lnTo>
                <a:lnTo>
                  <a:pt x="75" y="315"/>
                </a:lnTo>
                <a:lnTo>
                  <a:pt x="68" y="320"/>
                </a:lnTo>
                <a:lnTo>
                  <a:pt x="63" y="325"/>
                </a:lnTo>
                <a:lnTo>
                  <a:pt x="37" y="320"/>
                </a:lnTo>
                <a:lnTo>
                  <a:pt x="18" y="308"/>
                </a:lnTo>
                <a:lnTo>
                  <a:pt x="4" y="292"/>
                </a:lnTo>
                <a:lnTo>
                  <a:pt x="0" y="273"/>
                </a:lnTo>
                <a:lnTo>
                  <a:pt x="2" y="252"/>
                </a:lnTo>
                <a:lnTo>
                  <a:pt x="84" y="19"/>
                </a:lnTo>
                <a:lnTo>
                  <a:pt x="87" y="12"/>
                </a:lnTo>
                <a:lnTo>
                  <a:pt x="91" y="5"/>
                </a:lnTo>
                <a:lnTo>
                  <a:pt x="94" y="0"/>
                </a:lnTo>
                <a:lnTo>
                  <a:pt x="9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a:off x="7249666" y="3116464"/>
            <a:ext cx="1897934"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nSpc>
                <a:spcPct val="90000"/>
              </a:lnSpc>
              <a:spcBef>
                <a:spcPts val="500"/>
              </a:spcBef>
              <a:spcAft>
                <a:spcPts val="500"/>
              </a:spcAft>
              <a:buClr>
                <a:srgbClr val="000000"/>
              </a:buClr>
              <a:buSzPct val="100000"/>
              <a:buFont typeface=""/>
            </a:pPr>
            <a:r>
              <a:rPr lang="en-US" sz="1400" b="1" dirty="0" smtClean="0">
                <a:solidFill>
                  <a:schemeClr val="tx1"/>
                </a:solidFill>
                <a:cs typeface="Arial" pitchFamily="34" charset="0"/>
              </a:rPr>
              <a:t>~14% of daily household cooking</a:t>
            </a:r>
          </a:p>
        </p:txBody>
      </p:sp>
      <p:sp>
        <p:nvSpPr>
          <p:cNvPr id="27" name="Rectangle 26"/>
          <p:cNvSpPr/>
          <p:nvPr/>
        </p:nvSpPr>
        <p:spPr>
          <a:xfrm>
            <a:off x="7249666" y="4074493"/>
            <a:ext cx="1897934" cy="78302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nSpc>
                <a:spcPct val="90000"/>
              </a:lnSpc>
              <a:spcBef>
                <a:spcPts val="500"/>
              </a:spcBef>
              <a:spcAft>
                <a:spcPts val="500"/>
              </a:spcAft>
              <a:buClr>
                <a:srgbClr val="000000"/>
              </a:buClr>
              <a:buSzPct val="100000"/>
            </a:pPr>
            <a:r>
              <a:rPr lang="en-US" sz="1400" b="1" dirty="0" smtClean="0">
                <a:solidFill>
                  <a:schemeClr val="tx1"/>
                </a:solidFill>
                <a:cs typeface="Arial" pitchFamily="34" charset="0"/>
              </a:rPr>
              <a:t>72 full Samsung Galaxy phones</a:t>
            </a:r>
          </a:p>
          <a:p>
            <a:pPr>
              <a:lnSpc>
                <a:spcPct val="90000"/>
              </a:lnSpc>
              <a:spcBef>
                <a:spcPts val="500"/>
              </a:spcBef>
              <a:spcAft>
                <a:spcPts val="500"/>
              </a:spcAft>
              <a:buClr>
                <a:srgbClr val="000000"/>
              </a:buClr>
              <a:buSzPct val="100000"/>
            </a:pPr>
            <a:r>
              <a:rPr lang="en-US" sz="1400" b="1" dirty="0" smtClean="0">
                <a:solidFill>
                  <a:schemeClr val="tx1"/>
                </a:solidFill>
                <a:cs typeface="Arial" pitchFamily="34" charset="0"/>
              </a:rPr>
              <a:t>60W bulb for 15 hrs</a:t>
            </a:r>
          </a:p>
        </p:txBody>
      </p:sp>
      <p:sp>
        <p:nvSpPr>
          <p:cNvPr id="42" name="Rounded Rectangle 41"/>
          <p:cNvSpPr/>
          <p:nvPr/>
        </p:nvSpPr>
        <p:spPr>
          <a:xfrm>
            <a:off x="4563611" y="3160680"/>
            <a:ext cx="1923077" cy="694588"/>
          </a:xfrm>
          <a:prstGeom prst="roundRect">
            <a:avLst>
              <a:gd name="adj" fmla="val 50000"/>
            </a:avLst>
          </a:prstGeom>
          <a:solidFill>
            <a:schemeClr val="accent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ct val="90000"/>
              </a:lnSpc>
              <a:spcBef>
                <a:spcPts val="300"/>
              </a:spcBef>
              <a:spcAft>
                <a:spcPts val="300"/>
              </a:spcAft>
            </a:pPr>
            <a:r>
              <a:rPr lang="en-US" sz="1400" b="1" dirty="0" smtClean="0">
                <a:solidFill>
                  <a:schemeClr val="tx1"/>
                </a:solidFill>
                <a:cs typeface="Arial" pitchFamily="34" charset="0"/>
              </a:rPr>
              <a:t>0.4 kg </a:t>
            </a:r>
            <a:r>
              <a:rPr lang="en-US" sz="1400" b="1" u="sng" dirty="0" smtClean="0">
                <a:solidFill>
                  <a:schemeClr val="tx1"/>
                </a:solidFill>
                <a:cs typeface="Arial" pitchFamily="34" charset="0"/>
              </a:rPr>
              <a:t>briquettes</a:t>
            </a:r>
          </a:p>
        </p:txBody>
      </p:sp>
      <p:sp>
        <p:nvSpPr>
          <p:cNvPr id="40" name="Rounded Rectangle 39"/>
          <p:cNvSpPr/>
          <p:nvPr/>
        </p:nvSpPr>
        <p:spPr>
          <a:xfrm>
            <a:off x="4563611" y="4118709"/>
            <a:ext cx="1923077" cy="694588"/>
          </a:xfrm>
          <a:prstGeom prst="roundRect">
            <a:avLst>
              <a:gd name="adj" fmla="val 50000"/>
            </a:avLst>
          </a:prstGeom>
          <a:solidFill>
            <a:schemeClr val="accent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ct val="90000"/>
              </a:lnSpc>
              <a:spcBef>
                <a:spcPts val="300"/>
              </a:spcBef>
              <a:spcAft>
                <a:spcPts val="300"/>
              </a:spcAft>
            </a:pPr>
            <a:r>
              <a:rPr lang="en-US" sz="1400" b="1" dirty="0" smtClean="0">
                <a:solidFill>
                  <a:schemeClr val="tx1"/>
                </a:solidFill>
                <a:cs typeface="Arial" pitchFamily="34" charset="0"/>
              </a:rPr>
              <a:t>3.2 </a:t>
            </a:r>
            <a:r>
              <a:rPr lang="en-US" sz="1400" b="1" dirty="0" err="1" smtClean="0">
                <a:solidFill>
                  <a:schemeClr val="tx1"/>
                </a:solidFill>
                <a:cs typeface="Arial" pitchFamily="34" charset="0"/>
              </a:rPr>
              <a:t>MJ</a:t>
            </a:r>
            <a:r>
              <a:rPr lang="en-US" sz="1400" b="1" dirty="0" smtClean="0">
                <a:solidFill>
                  <a:schemeClr val="tx1"/>
                </a:solidFill>
                <a:cs typeface="Arial" pitchFamily="34" charset="0"/>
              </a:rPr>
              <a:t> </a:t>
            </a:r>
            <a:r>
              <a:rPr lang="en-US" sz="1400" b="1" i="1" dirty="0" smtClean="0">
                <a:solidFill>
                  <a:schemeClr val="tx1"/>
                </a:solidFill>
                <a:cs typeface="Arial" pitchFamily="34" charset="0"/>
              </a:rPr>
              <a:t>or </a:t>
            </a:r>
            <a:r>
              <a:rPr lang="en-US" sz="1400" b="1" dirty="0" smtClean="0">
                <a:solidFill>
                  <a:schemeClr val="tx1"/>
                </a:solidFill>
                <a:cs typeface="Arial" pitchFamily="34" charset="0"/>
              </a:rPr>
              <a:t>0.9 kWh </a:t>
            </a:r>
            <a:r>
              <a:rPr lang="en-US" sz="1400" b="1" u="sng" dirty="0" smtClean="0">
                <a:solidFill>
                  <a:schemeClr val="tx1"/>
                </a:solidFill>
                <a:cs typeface="Arial" pitchFamily="34" charset="0"/>
              </a:rPr>
              <a:t>electricity</a:t>
            </a:r>
          </a:p>
        </p:txBody>
      </p:sp>
      <p:pic>
        <p:nvPicPr>
          <p:cNvPr id="9226" name="Picture 10" descr="http://agrofuelindia.com/wp-content/themes/thesis/custom/images/1.jpg"/>
          <p:cNvPicPr>
            <a:picLocks noChangeAspect="1" noChangeArrowheads="1"/>
          </p:cNvPicPr>
          <p:nvPr/>
        </p:nvPicPr>
        <p:blipFill>
          <a:blip r:embed="rId6" cstate="email"/>
          <a:srcRect/>
          <a:stretch>
            <a:fillRect/>
          </a:stretch>
        </p:blipFill>
        <p:spPr bwMode="auto">
          <a:xfrm>
            <a:off x="2486025" y="3139660"/>
            <a:ext cx="1739305" cy="748129"/>
          </a:xfrm>
          <a:prstGeom prst="roundRect">
            <a:avLst/>
          </a:prstGeom>
          <a:noFill/>
          <a:ln w="25400">
            <a:solidFill>
              <a:schemeClr val="bg2"/>
            </a:solidFill>
          </a:ln>
        </p:spPr>
      </p:pic>
      <p:pic>
        <p:nvPicPr>
          <p:cNvPr id="9228" name="Picture 12" descr="http://www.history.com/news/ask-history/files/2012/11/ah-spontaneous-combustion.jpg"/>
          <p:cNvPicPr>
            <a:picLocks noChangeAspect="1" noChangeArrowheads="1"/>
          </p:cNvPicPr>
          <p:nvPr/>
        </p:nvPicPr>
        <p:blipFill>
          <a:blip r:embed="rId7" cstate="email"/>
          <a:srcRect/>
          <a:stretch>
            <a:fillRect/>
          </a:stretch>
        </p:blipFill>
        <p:spPr bwMode="auto">
          <a:xfrm>
            <a:off x="2486025" y="4093543"/>
            <a:ext cx="1739305" cy="748129"/>
          </a:xfrm>
          <a:prstGeom prst="roundRect">
            <a:avLst/>
          </a:prstGeom>
          <a:noFill/>
          <a:ln w="25400">
            <a:solidFill>
              <a:schemeClr val="bg2"/>
            </a:solidFill>
          </a:ln>
        </p:spPr>
      </p:pic>
      <p:sp>
        <p:nvSpPr>
          <p:cNvPr id="34" name="Rectangle 33"/>
          <p:cNvSpPr/>
          <p:nvPr/>
        </p:nvSpPr>
        <p:spPr>
          <a:xfrm>
            <a:off x="2562044" y="3299735"/>
            <a:ext cx="1569109"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sp>
        <p:nvSpPr>
          <p:cNvPr id="32" name="Rectangle 31"/>
          <p:cNvSpPr/>
          <p:nvPr/>
        </p:nvSpPr>
        <p:spPr>
          <a:xfrm>
            <a:off x="2606079" y="4253618"/>
            <a:ext cx="1499196"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sp>
        <p:nvSpPr>
          <p:cNvPr id="9261" name="Freeform 45"/>
          <p:cNvSpPr>
            <a:spLocks noEditPoints="1"/>
          </p:cNvSpPr>
          <p:nvPr/>
        </p:nvSpPr>
        <p:spPr bwMode="auto">
          <a:xfrm>
            <a:off x="6606671" y="4269025"/>
            <a:ext cx="617847" cy="404081"/>
          </a:xfrm>
          <a:custGeom>
            <a:avLst/>
            <a:gdLst/>
            <a:ahLst/>
            <a:cxnLst>
              <a:cxn ang="0">
                <a:pos x="1151" y="19"/>
              </a:cxn>
              <a:cxn ang="0">
                <a:pos x="233" y="453"/>
              </a:cxn>
              <a:cxn ang="0">
                <a:pos x="59" y="538"/>
              </a:cxn>
              <a:cxn ang="0">
                <a:pos x="21" y="573"/>
              </a:cxn>
              <a:cxn ang="0">
                <a:pos x="31" y="613"/>
              </a:cxn>
              <a:cxn ang="0">
                <a:pos x="512" y="1029"/>
              </a:cxn>
              <a:cxn ang="0">
                <a:pos x="580" y="1076"/>
              </a:cxn>
              <a:cxn ang="0">
                <a:pos x="658" y="1085"/>
              </a:cxn>
              <a:cxn ang="0">
                <a:pos x="731" y="1052"/>
              </a:cxn>
              <a:cxn ang="0">
                <a:pos x="1783" y="308"/>
              </a:cxn>
              <a:cxn ang="0">
                <a:pos x="1799" y="275"/>
              </a:cxn>
              <a:cxn ang="0">
                <a:pos x="1776" y="251"/>
              </a:cxn>
              <a:cxn ang="0">
                <a:pos x="1755" y="240"/>
              </a:cxn>
              <a:cxn ang="0">
                <a:pos x="1217" y="16"/>
              </a:cxn>
              <a:cxn ang="0">
                <a:pos x="1186" y="0"/>
              </a:cxn>
              <a:cxn ang="0">
                <a:pos x="1257" y="19"/>
              </a:cxn>
              <a:cxn ang="0">
                <a:pos x="1781" y="240"/>
              </a:cxn>
              <a:cxn ang="0">
                <a:pos x="1811" y="263"/>
              </a:cxn>
              <a:cxn ang="0">
                <a:pos x="1818" y="303"/>
              </a:cxn>
              <a:cxn ang="0">
                <a:pos x="1811" y="329"/>
              </a:cxn>
              <a:cxn ang="0">
                <a:pos x="1788" y="385"/>
              </a:cxn>
              <a:cxn ang="0">
                <a:pos x="749" y="1151"/>
              </a:cxn>
              <a:cxn ang="0">
                <a:pos x="672" y="1186"/>
              </a:cxn>
              <a:cxn ang="0">
                <a:pos x="585" y="1182"/>
              </a:cxn>
              <a:cxn ang="0">
                <a:pos x="538" y="1153"/>
              </a:cxn>
              <a:cxn ang="0">
                <a:pos x="26" y="693"/>
              </a:cxn>
              <a:cxn ang="0">
                <a:pos x="9" y="651"/>
              </a:cxn>
              <a:cxn ang="0">
                <a:pos x="0" y="597"/>
              </a:cxn>
              <a:cxn ang="0">
                <a:pos x="17" y="550"/>
              </a:cxn>
              <a:cxn ang="0">
                <a:pos x="122" y="493"/>
              </a:cxn>
              <a:cxn ang="0">
                <a:pos x="1111" y="24"/>
              </a:cxn>
              <a:cxn ang="0">
                <a:pos x="1186" y="0"/>
              </a:cxn>
            </a:cxnLst>
            <a:rect l="0" t="0" r="r" b="b"/>
            <a:pathLst>
              <a:path w="1818" h="1189">
                <a:moveTo>
                  <a:pt x="1184" y="7"/>
                </a:moveTo>
                <a:lnTo>
                  <a:pt x="1151" y="19"/>
                </a:lnTo>
                <a:lnTo>
                  <a:pt x="1116" y="31"/>
                </a:lnTo>
                <a:lnTo>
                  <a:pt x="233" y="453"/>
                </a:lnTo>
                <a:lnTo>
                  <a:pt x="146" y="496"/>
                </a:lnTo>
                <a:lnTo>
                  <a:pt x="59" y="538"/>
                </a:lnTo>
                <a:lnTo>
                  <a:pt x="35" y="554"/>
                </a:lnTo>
                <a:lnTo>
                  <a:pt x="21" y="573"/>
                </a:lnTo>
                <a:lnTo>
                  <a:pt x="21" y="592"/>
                </a:lnTo>
                <a:lnTo>
                  <a:pt x="31" y="613"/>
                </a:lnTo>
                <a:lnTo>
                  <a:pt x="52" y="634"/>
                </a:lnTo>
                <a:lnTo>
                  <a:pt x="512" y="1029"/>
                </a:lnTo>
                <a:lnTo>
                  <a:pt x="545" y="1055"/>
                </a:lnTo>
                <a:lnTo>
                  <a:pt x="580" y="1076"/>
                </a:lnTo>
                <a:lnTo>
                  <a:pt x="620" y="1085"/>
                </a:lnTo>
                <a:lnTo>
                  <a:pt x="658" y="1085"/>
                </a:lnTo>
                <a:lnTo>
                  <a:pt x="695" y="1071"/>
                </a:lnTo>
                <a:lnTo>
                  <a:pt x="731" y="1052"/>
                </a:lnTo>
                <a:lnTo>
                  <a:pt x="1550" y="472"/>
                </a:lnTo>
                <a:lnTo>
                  <a:pt x="1783" y="308"/>
                </a:lnTo>
                <a:lnTo>
                  <a:pt x="1799" y="291"/>
                </a:lnTo>
                <a:lnTo>
                  <a:pt x="1799" y="275"/>
                </a:lnTo>
                <a:lnTo>
                  <a:pt x="1785" y="258"/>
                </a:lnTo>
                <a:lnTo>
                  <a:pt x="1776" y="251"/>
                </a:lnTo>
                <a:lnTo>
                  <a:pt x="1764" y="244"/>
                </a:lnTo>
                <a:lnTo>
                  <a:pt x="1755" y="240"/>
                </a:lnTo>
                <a:lnTo>
                  <a:pt x="1247" y="26"/>
                </a:lnTo>
                <a:lnTo>
                  <a:pt x="1217" y="16"/>
                </a:lnTo>
                <a:lnTo>
                  <a:pt x="1184" y="7"/>
                </a:lnTo>
                <a:close/>
                <a:moveTo>
                  <a:pt x="1186" y="0"/>
                </a:moveTo>
                <a:lnTo>
                  <a:pt x="1224" y="9"/>
                </a:lnTo>
                <a:lnTo>
                  <a:pt x="1257" y="19"/>
                </a:lnTo>
                <a:lnTo>
                  <a:pt x="1764" y="233"/>
                </a:lnTo>
                <a:lnTo>
                  <a:pt x="1781" y="240"/>
                </a:lnTo>
                <a:lnTo>
                  <a:pt x="1795" y="249"/>
                </a:lnTo>
                <a:lnTo>
                  <a:pt x="1811" y="263"/>
                </a:lnTo>
                <a:lnTo>
                  <a:pt x="1818" y="282"/>
                </a:lnTo>
                <a:lnTo>
                  <a:pt x="1818" y="303"/>
                </a:lnTo>
                <a:lnTo>
                  <a:pt x="1814" y="317"/>
                </a:lnTo>
                <a:lnTo>
                  <a:pt x="1811" y="329"/>
                </a:lnTo>
                <a:lnTo>
                  <a:pt x="1804" y="359"/>
                </a:lnTo>
                <a:lnTo>
                  <a:pt x="1788" y="385"/>
                </a:lnTo>
                <a:lnTo>
                  <a:pt x="1764" y="406"/>
                </a:lnTo>
                <a:lnTo>
                  <a:pt x="749" y="1151"/>
                </a:lnTo>
                <a:lnTo>
                  <a:pt x="712" y="1172"/>
                </a:lnTo>
                <a:lnTo>
                  <a:pt x="672" y="1186"/>
                </a:lnTo>
                <a:lnTo>
                  <a:pt x="630" y="1189"/>
                </a:lnTo>
                <a:lnTo>
                  <a:pt x="585" y="1182"/>
                </a:lnTo>
                <a:lnTo>
                  <a:pt x="559" y="1170"/>
                </a:lnTo>
                <a:lnTo>
                  <a:pt x="538" y="1153"/>
                </a:lnTo>
                <a:lnTo>
                  <a:pt x="40" y="712"/>
                </a:lnTo>
                <a:lnTo>
                  <a:pt x="26" y="693"/>
                </a:lnTo>
                <a:lnTo>
                  <a:pt x="17" y="672"/>
                </a:lnTo>
                <a:lnTo>
                  <a:pt x="9" y="651"/>
                </a:lnTo>
                <a:lnTo>
                  <a:pt x="5" y="627"/>
                </a:lnTo>
                <a:lnTo>
                  <a:pt x="0" y="597"/>
                </a:lnTo>
                <a:lnTo>
                  <a:pt x="2" y="571"/>
                </a:lnTo>
                <a:lnTo>
                  <a:pt x="17" y="550"/>
                </a:lnTo>
                <a:lnTo>
                  <a:pt x="42" y="533"/>
                </a:lnTo>
                <a:lnTo>
                  <a:pt x="122" y="493"/>
                </a:lnTo>
                <a:lnTo>
                  <a:pt x="200" y="456"/>
                </a:lnTo>
                <a:lnTo>
                  <a:pt x="1111" y="24"/>
                </a:lnTo>
                <a:lnTo>
                  <a:pt x="1149" y="9"/>
                </a:lnTo>
                <a:lnTo>
                  <a:pt x="118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3" name="Freeform 47"/>
          <p:cNvSpPr>
            <a:spLocks/>
          </p:cNvSpPr>
          <p:nvPr/>
        </p:nvSpPr>
        <p:spPr bwMode="auto">
          <a:xfrm>
            <a:off x="6667504" y="4289756"/>
            <a:ext cx="520310" cy="308923"/>
          </a:xfrm>
          <a:custGeom>
            <a:avLst/>
            <a:gdLst/>
            <a:ahLst/>
            <a:cxnLst>
              <a:cxn ang="0">
                <a:pos x="927" y="0"/>
              </a:cxn>
              <a:cxn ang="0">
                <a:pos x="935" y="0"/>
              </a:cxn>
              <a:cxn ang="0">
                <a:pos x="942" y="2"/>
              </a:cxn>
              <a:cxn ang="0">
                <a:pos x="1519" y="261"/>
              </a:cxn>
              <a:cxn ang="0">
                <a:pos x="1522" y="261"/>
              </a:cxn>
              <a:cxn ang="0">
                <a:pos x="1524" y="263"/>
              </a:cxn>
              <a:cxn ang="0">
                <a:pos x="1531" y="266"/>
              </a:cxn>
              <a:cxn ang="0">
                <a:pos x="1064" y="587"/>
              </a:cxn>
              <a:cxn ang="0">
                <a:pos x="601" y="909"/>
              </a:cxn>
              <a:cxn ang="0">
                <a:pos x="300" y="677"/>
              </a:cxn>
              <a:cxn ang="0">
                <a:pos x="0" y="446"/>
              </a:cxn>
              <a:cxn ang="0">
                <a:pos x="54" y="418"/>
              </a:cxn>
              <a:cxn ang="0">
                <a:pos x="105" y="392"/>
              </a:cxn>
              <a:cxn ang="0">
                <a:pos x="911" y="2"/>
              </a:cxn>
              <a:cxn ang="0">
                <a:pos x="918" y="0"/>
              </a:cxn>
              <a:cxn ang="0">
                <a:pos x="927" y="0"/>
              </a:cxn>
            </a:cxnLst>
            <a:rect l="0" t="0" r="r" b="b"/>
            <a:pathLst>
              <a:path w="1531" h="909">
                <a:moveTo>
                  <a:pt x="927" y="0"/>
                </a:moveTo>
                <a:lnTo>
                  <a:pt x="935" y="0"/>
                </a:lnTo>
                <a:lnTo>
                  <a:pt x="942" y="2"/>
                </a:lnTo>
                <a:lnTo>
                  <a:pt x="1519" y="261"/>
                </a:lnTo>
                <a:lnTo>
                  <a:pt x="1522" y="261"/>
                </a:lnTo>
                <a:lnTo>
                  <a:pt x="1524" y="263"/>
                </a:lnTo>
                <a:lnTo>
                  <a:pt x="1531" y="266"/>
                </a:lnTo>
                <a:lnTo>
                  <a:pt x="1064" y="587"/>
                </a:lnTo>
                <a:lnTo>
                  <a:pt x="601" y="909"/>
                </a:lnTo>
                <a:lnTo>
                  <a:pt x="300" y="677"/>
                </a:lnTo>
                <a:lnTo>
                  <a:pt x="0" y="446"/>
                </a:lnTo>
                <a:lnTo>
                  <a:pt x="54" y="418"/>
                </a:lnTo>
                <a:lnTo>
                  <a:pt x="105" y="392"/>
                </a:lnTo>
                <a:lnTo>
                  <a:pt x="911" y="2"/>
                </a:lnTo>
                <a:lnTo>
                  <a:pt x="918" y="0"/>
                </a:lnTo>
                <a:lnTo>
                  <a:pt x="92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6"/>
          <p:cNvSpPr>
            <a:spLocks/>
          </p:cNvSpPr>
          <p:nvPr/>
        </p:nvSpPr>
        <p:spPr bwMode="auto">
          <a:xfrm rot="3144950">
            <a:off x="6867910" y="4290984"/>
            <a:ext cx="124339" cy="239983"/>
          </a:xfrm>
          <a:custGeom>
            <a:avLst/>
            <a:gdLst>
              <a:gd name="connsiteX0" fmla="*/ 7766 w 10000"/>
              <a:gd name="connsiteY0" fmla="*/ 0 h 10000"/>
              <a:gd name="connsiteX1" fmla="*/ 7782 w 10000"/>
              <a:gd name="connsiteY1" fmla="*/ 0 h 10000"/>
              <a:gd name="connsiteX2" fmla="*/ 5476 w 10000"/>
              <a:gd name="connsiteY2" fmla="*/ 4158 h 10000"/>
              <a:gd name="connsiteX3" fmla="*/ 10000 w 10000"/>
              <a:gd name="connsiteY3" fmla="*/ 4158 h 10000"/>
              <a:gd name="connsiteX4" fmla="*/ 6097 w 10000"/>
              <a:gd name="connsiteY4" fmla="*/ 7089 h 10000"/>
              <a:gd name="connsiteX5" fmla="*/ 2234 w 10000"/>
              <a:gd name="connsiteY5" fmla="*/ 10000 h 10000"/>
              <a:gd name="connsiteX6" fmla="*/ 2218 w 10000"/>
              <a:gd name="connsiteY6" fmla="*/ 9990 h 10000"/>
              <a:gd name="connsiteX7" fmla="*/ 4524 w 10000"/>
              <a:gd name="connsiteY7" fmla="*/ 5833 h 10000"/>
              <a:gd name="connsiteX8" fmla="*/ 0 w 10000"/>
              <a:gd name="connsiteY8" fmla="*/ 5833 h 10000"/>
              <a:gd name="connsiteX9" fmla="*/ 7766 w 10000"/>
              <a:gd name="connsiteY9" fmla="*/ 0 h 10000"/>
              <a:gd name="connsiteX0" fmla="*/ 7766 w 10000"/>
              <a:gd name="connsiteY0" fmla="*/ 0 h 10000"/>
              <a:gd name="connsiteX1" fmla="*/ 7782 w 10000"/>
              <a:gd name="connsiteY1" fmla="*/ 0 h 10000"/>
              <a:gd name="connsiteX2" fmla="*/ 5476 w 10000"/>
              <a:gd name="connsiteY2" fmla="*/ 4158 h 10000"/>
              <a:gd name="connsiteX3" fmla="*/ 10000 w 10000"/>
              <a:gd name="connsiteY3" fmla="*/ 4158 h 10000"/>
              <a:gd name="connsiteX4" fmla="*/ 2234 w 10000"/>
              <a:gd name="connsiteY4" fmla="*/ 10000 h 10000"/>
              <a:gd name="connsiteX5" fmla="*/ 2218 w 10000"/>
              <a:gd name="connsiteY5" fmla="*/ 9990 h 10000"/>
              <a:gd name="connsiteX6" fmla="*/ 4524 w 10000"/>
              <a:gd name="connsiteY6" fmla="*/ 5833 h 10000"/>
              <a:gd name="connsiteX7" fmla="*/ 0 w 10000"/>
              <a:gd name="connsiteY7" fmla="*/ 5833 h 10000"/>
              <a:gd name="connsiteX8" fmla="*/ 7766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7766" y="0"/>
                </a:moveTo>
                <a:lnTo>
                  <a:pt x="7782" y="0"/>
                </a:lnTo>
                <a:lnTo>
                  <a:pt x="5476" y="4158"/>
                </a:lnTo>
                <a:lnTo>
                  <a:pt x="10000" y="4158"/>
                </a:lnTo>
                <a:lnTo>
                  <a:pt x="2234" y="10000"/>
                </a:lnTo>
                <a:cubicBezTo>
                  <a:pt x="2229" y="9997"/>
                  <a:pt x="2223" y="9993"/>
                  <a:pt x="2218" y="9990"/>
                </a:cubicBezTo>
                <a:lnTo>
                  <a:pt x="4524" y="5833"/>
                </a:lnTo>
                <a:lnTo>
                  <a:pt x="0" y="5833"/>
                </a:lnTo>
                <a:lnTo>
                  <a:pt x="776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292"/>
          <p:cNvGrpSpPr>
            <a:grpSpLocks noChangeAspect="1"/>
          </p:cNvGrpSpPr>
          <p:nvPr/>
        </p:nvGrpSpPr>
        <p:grpSpPr>
          <a:xfrm>
            <a:off x="6718244" y="2570432"/>
            <a:ext cx="394701" cy="404081"/>
            <a:chOff x="10901363" y="3128963"/>
            <a:chExt cx="3140075" cy="3214688"/>
          </a:xfrm>
        </p:grpSpPr>
        <p:sp>
          <p:nvSpPr>
            <p:cNvPr id="294" name="Freeform 64"/>
            <p:cNvSpPr>
              <a:spLocks/>
            </p:cNvSpPr>
            <p:nvPr/>
          </p:nvSpPr>
          <p:spPr bwMode="auto">
            <a:xfrm>
              <a:off x="10901363" y="3497263"/>
              <a:ext cx="536575" cy="757238"/>
            </a:xfrm>
            <a:custGeom>
              <a:avLst/>
              <a:gdLst/>
              <a:ahLst/>
              <a:cxnLst>
                <a:cxn ang="0">
                  <a:pos x="2" y="0"/>
                </a:cxn>
                <a:cxn ang="0">
                  <a:pos x="14" y="47"/>
                </a:cxn>
                <a:cxn ang="0">
                  <a:pos x="33" y="89"/>
                </a:cxn>
                <a:cxn ang="0">
                  <a:pos x="61" y="127"/>
                </a:cxn>
                <a:cxn ang="0">
                  <a:pos x="91" y="160"/>
                </a:cxn>
                <a:cxn ang="0">
                  <a:pos x="131" y="186"/>
                </a:cxn>
                <a:cxn ang="0">
                  <a:pos x="171" y="209"/>
                </a:cxn>
                <a:cxn ang="0">
                  <a:pos x="216" y="233"/>
                </a:cxn>
                <a:cxn ang="0">
                  <a:pos x="260" y="259"/>
                </a:cxn>
                <a:cxn ang="0">
                  <a:pos x="298" y="292"/>
                </a:cxn>
                <a:cxn ang="0">
                  <a:pos x="319" y="320"/>
                </a:cxn>
                <a:cxn ang="0">
                  <a:pos x="333" y="350"/>
                </a:cxn>
                <a:cxn ang="0">
                  <a:pos x="338" y="385"/>
                </a:cxn>
                <a:cxn ang="0">
                  <a:pos x="331" y="416"/>
                </a:cxn>
                <a:cxn ang="0">
                  <a:pos x="317" y="442"/>
                </a:cxn>
                <a:cxn ang="0">
                  <a:pos x="298" y="461"/>
                </a:cxn>
                <a:cxn ang="0">
                  <a:pos x="270" y="472"/>
                </a:cxn>
                <a:cxn ang="0">
                  <a:pos x="242" y="477"/>
                </a:cxn>
                <a:cxn ang="0">
                  <a:pos x="209" y="472"/>
                </a:cxn>
                <a:cxn ang="0">
                  <a:pos x="173" y="458"/>
                </a:cxn>
                <a:cxn ang="0">
                  <a:pos x="145" y="440"/>
                </a:cxn>
                <a:cxn ang="0">
                  <a:pos x="122" y="416"/>
                </a:cxn>
                <a:cxn ang="0">
                  <a:pos x="101" y="388"/>
                </a:cxn>
                <a:cxn ang="0">
                  <a:pos x="82" y="357"/>
                </a:cxn>
                <a:cxn ang="0">
                  <a:pos x="47" y="280"/>
                </a:cxn>
                <a:cxn ang="0">
                  <a:pos x="23" y="200"/>
                </a:cxn>
                <a:cxn ang="0">
                  <a:pos x="7" y="115"/>
                </a:cxn>
                <a:cxn ang="0">
                  <a:pos x="0" y="31"/>
                </a:cxn>
                <a:cxn ang="0">
                  <a:pos x="2" y="14"/>
                </a:cxn>
                <a:cxn ang="0">
                  <a:pos x="2" y="0"/>
                </a:cxn>
              </a:cxnLst>
              <a:rect l="0" t="0" r="r" b="b"/>
              <a:pathLst>
                <a:path w="338" h="477">
                  <a:moveTo>
                    <a:pt x="2" y="0"/>
                  </a:moveTo>
                  <a:lnTo>
                    <a:pt x="14" y="47"/>
                  </a:lnTo>
                  <a:lnTo>
                    <a:pt x="33" y="89"/>
                  </a:lnTo>
                  <a:lnTo>
                    <a:pt x="61" y="127"/>
                  </a:lnTo>
                  <a:lnTo>
                    <a:pt x="91" y="160"/>
                  </a:lnTo>
                  <a:lnTo>
                    <a:pt x="131" y="186"/>
                  </a:lnTo>
                  <a:lnTo>
                    <a:pt x="171" y="209"/>
                  </a:lnTo>
                  <a:lnTo>
                    <a:pt x="216" y="233"/>
                  </a:lnTo>
                  <a:lnTo>
                    <a:pt x="260" y="259"/>
                  </a:lnTo>
                  <a:lnTo>
                    <a:pt x="298" y="292"/>
                  </a:lnTo>
                  <a:lnTo>
                    <a:pt x="319" y="320"/>
                  </a:lnTo>
                  <a:lnTo>
                    <a:pt x="333" y="350"/>
                  </a:lnTo>
                  <a:lnTo>
                    <a:pt x="338" y="385"/>
                  </a:lnTo>
                  <a:lnTo>
                    <a:pt x="331" y="416"/>
                  </a:lnTo>
                  <a:lnTo>
                    <a:pt x="317" y="442"/>
                  </a:lnTo>
                  <a:lnTo>
                    <a:pt x="298" y="461"/>
                  </a:lnTo>
                  <a:lnTo>
                    <a:pt x="270" y="472"/>
                  </a:lnTo>
                  <a:lnTo>
                    <a:pt x="242" y="477"/>
                  </a:lnTo>
                  <a:lnTo>
                    <a:pt x="209" y="472"/>
                  </a:lnTo>
                  <a:lnTo>
                    <a:pt x="173" y="458"/>
                  </a:lnTo>
                  <a:lnTo>
                    <a:pt x="145" y="440"/>
                  </a:lnTo>
                  <a:lnTo>
                    <a:pt x="122" y="416"/>
                  </a:lnTo>
                  <a:lnTo>
                    <a:pt x="101" y="388"/>
                  </a:lnTo>
                  <a:lnTo>
                    <a:pt x="82" y="357"/>
                  </a:lnTo>
                  <a:lnTo>
                    <a:pt x="47" y="280"/>
                  </a:lnTo>
                  <a:lnTo>
                    <a:pt x="23" y="200"/>
                  </a:lnTo>
                  <a:lnTo>
                    <a:pt x="7" y="115"/>
                  </a:lnTo>
                  <a:lnTo>
                    <a:pt x="0" y="31"/>
                  </a:lnTo>
                  <a:lnTo>
                    <a:pt x="2" y="14"/>
                  </a:lnTo>
                  <a:lnTo>
                    <a:pt x="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65"/>
            <p:cNvSpPr>
              <a:spLocks/>
            </p:cNvSpPr>
            <p:nvPr/>
          </p:nvSpPr>
          <p:spPr bwMode="auto">
            <a:xfrm>
              <a:off x="13093700" y="4467225"/>
              <a:ext cx="752475" cy="541338"/>
            </a:xfrm>
            <a:custGeom>
              <a:avLst/>
              <a:gdLst/>
              <a:ahLst/>
              <a:cxnLst>
                <a:cxn ang="0">
                  <a:pos x="467" y="0"/>
                </a:cxn>
                <a:cxn ang="0">
                  <a:pos x="474" y="7"/>
                </a:cxn>
                <a:cxn ang="0">
                  <a:pos x="442" y="66"/>
                </a:cxn>
                <a:cxn ang="0">
                  <a:pos x="406" y="122"/>
                </a:cxn>
                <a:cxn ang="0">
                  <a:pos x="366" y="176"/>
                </a:cxn>
                <a:cxn ang="0">
                  <a:pos x="322" y="226"/>
                </a:cxn>
                <a:cxn ang="0">
                  <a:pos x="272" y="273"/>
                </a:cxn>
                <a:cxn ang="0">
                  <a:pos x="218" y="310"/>
                </a:cxn>
                <a:cxn ang="0">
                  <a:pos x="181" y="329"/>
                </a:cxn>
                <a:cxn ang="0">
                  <a:pos x="143" y="338"/>
                </a:cxn>
                <a:cxn ang="0">
                  <a:pos x="101" y="341"/>
                </a:cxn>
                <a:cxn ang="0">
                  <a:pos x="68" y="336"/>
                </a:cxn>
                <a:cxn ang="0">
                  <a:pos x="40" y="319"/>
                </a:cxn>
                <a:cxn ang="0">
                  <a:pos x="16" y="298"/>
                </a:cxn>
                <a:cxn ang="0">
                  <a:pos x="2" y="273"/>
                </a:cxn>
                <a:cxn ang="0">
                  <a:pos x="0" y="240"/>
                </a:cxn>
                <a:cxn ang="0">
                  <a:pos x="5" y="209"/>
                </a:cxn>
                <a:cxn ang="0">
                  <a:pos x="21" y="181"/>
                </a:cxn>
                <a:cxn ang="0">
                  <a:pos x="45" y="157"/>
                </a:cxn>
                <a:cxn ang="0">
                  <a:pos x="82" y="139"/>
                </a:cxn>
                <a:cxn ang="0">
                  <a:pos x="117" y="127"/>
                </a:cxn>
                <a:cxn ang="0">
                  <a:pos x="157" y="120"/>
                </a:cxn>
                <a:cxn ang="0">
                  <a:pos x="197" y="117"/>
                </a:cxn>
                <a:cxn ang="0">
                  <a:pos x="249" y="115"/>
                </a:cxn>
                <a:cxn ang="0">
                  <a:pos x="301" y="110"/>
                </a:cxn>
                <a:cxn ang="0">
                  <a:pos x="350" y="96"/>
                </a:cxn>
                <a:cxn ang="0">
                  <a:pos x="397" y="73"/>
                </a:cxn>
                <a:cxn ang="0">
                  <a:pos x="437" y="42"/>
                </a:cxn>
                <a:cxn ang="0">
                  <a:pos x="467" y="0"/>
                </a:cxn>
              </a:cxnLst>
              <a:rect l="0" t="0" r="r" b="b"/>
              <a:pathLst>
                <a:path w="474" h="341">
                  <a:moveTo>
                    <a:pt x="467" y="0"/>
                  </a:moveTo>
                  <a:lnTo>
                    <a:pt x="474" y="7"/>
                  </a:lnTo>
                  <a:lnTo>
                    <a:pt x="442" y="66"/>
                  </a:lnTo>
                  <a:lnTo>
                    <a:pt x="406" y="122"/>
                  </a:lnTo>
                  <a:lnTo>
                    <a:pt x="366" y="176"/>
                  </a:lnTo>
                  <a:lnTo>
                    <a:pt x="322" y="226"/>
                  </a:lnTo>
                  <a:lnTo>
                    <a:pt x="272" y="273"/>
                  </a:lnTo>
                  <a:lnTo>
                    <a:pt x="218" y="310"/>
                  </a:lnTo>
                  <a:lnTo>
                    <a:pt x="181" y="329"/>
                  </a:lnTo>
                  <a:lnTo>
                    <a:pt x="143" y="338"/>
                  </a:lnTo>
                  <a:lnTo>
                    <a:pt x="101" y="341"/>
                  </a:lnTo>
                  <a:lnTo>
                    <a:pt x="68" y="336"/>
                  </a:lnTo>
                  <a:lnTo>
                    <a:pt x="40" y="319"/>
                  </a:lnTo>
                  <a:lnTo>
                    <a:pt x="16" y="298"/>
                  </a:lnTo>
                  <a:lnTo>
                    <a:pt x="2" y="273"/>
                  </a:lnTo>
                  <a:lnTo>
                    <a:pt x="0" y="240"/>
                  </a:lnTo>
                  <a:lnTo>
                    <a:pt x="5" y="209"/>
                  </a:lnTo>
                  <a:lnTo>
                    <a:pt x="21" y="181"/>
                  </a:lnTo>
                  <a:lnTo>
                    <a:pt x="45" y="157"/>
                  </a:lnTo>
                  <a:lnTo>
                    <a:pt x="82" y="139"/>
                  </a:lnTo>
                  <a:lnTo>
                    <a:pt x="117" y="127"/>
                  </a:lnTo>
                  <a:lnTo>
                    <a:pt x="157" y="120"/>
                  </a:lnTo>
                  <a:lnTo>
                    <a:pt x="197" y="117"/>
                  </a:lnTo>
                  <a:lnTo>
                    <a:pt x="249" y="115"/>
                  </a:lnTo>
                  <a:lnTo>
                    <a:pt x="301" y="110"/>
                  </a:lnTo>
                  <a:lnTo>
                    <a:pt x="350" y="96"/>
                  </a:lnTo>
                  <a:lnTo>
                    <a:pt x="397" y="73"/>
                  </a:lnTo>
                  <a:lnTo>
                    <a:pt x="437" y="42"/>
                  </a:lnTo>
                  <a:lnTo>
                    <a:pt x="46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66"/>
            <p:cNvSpPr>
              <a:spLocks/>
            </p:cNvSpPr>
            <p:nvPr/>
          </p:nvSpPr>
          <p:spPr bwMode="auto">
            <a:xfrm>
              <a:off x="10901363" y="3975100"/>
              <a:ext cx="536575" cy="760413"/>
            </a:xfrm>
            <a:custGeom>
              <a:avLst/>
              <a:gdLst/>
              <a:ahLst/>
              <a:cxnLst>
                <a:cxn ang="0">
                  <a:pos x="2" y="0"/>
                </a:cxn>
                <a:cxn ang="0">
                  <a:pos x="14" y="49"/>
                </a:cxn>
                <a:cxn ang="0">
                  <a:pos x="35" y="94"/>
                </a:cxn>
                <a:cxn ang="0">
                  <a:pos x="61" y="129"/>
                </a:cxn>
                <a:cxn ang="0">
                  <a:pos x="94" y="162"/>
                </a:cxn>
                <a:cxn ang="0">
                  <a:pos x="134" y="190"/>
                </a:cxn>
                <a:cxn ang="0">
                  <a:pos x="176" y="214"/>
                </a:cxn>
                <a:cxn ang="0">
                  <a:pos x="209" y="230"/>
                </a:cxn>
                <a:cxn ang="0">
                  <a:pos x="239" y="247"/>
                </a:cxn>
                <a:cxn ang="0">
                  <a:pos x="270" y="265"/>
                </a:cxn>
                <a:cxn ang="0">
                  <a:pos x="296" y="291"/>
                </a:cxn>
                <a:cxn ang="0">
                  <a:pos x="319" y="322"/>
                </a:cxn>
                <a:cxn ang="0">
                  <a:pos x="333" y="357"/>
                </a:cxn>
                <a:cxn ang="0">
                  <a:pos x="338" y="392"/>
                </a:cxn>
                <a:cxn ang="0">
                  <a:pos x="329" y="425"/>
                </a:cxn>
                <a:cxn ang="0">
                  <a:pos x="305" y="456"/>
                </a:cxn>
                <a:cxn ang="0">
                  <a:pos x="282" y="472"/>
                </a:cxn>
                <a:cxn ang="0">
                  <a:pos x="256" y="479"/>
                </a:cxn>
                <a:cxn ang="0">
                  <a:pos x="228" y="479"/>
                </a:cxn>
                <a:cxn ang="0">
                  <a:pos x="199" y="472"/>
                </a:cxn>
                <a:cxn ang="0">
                  <a:pos x="162" y="453"/>
                </a:cxn>
                <a:cxn ang="0">
                  <a:pos x="129" y="425"/>
                </a:cxn>
                <a:cxn ang="0">
                  <a:pos x="103" y="392"/>
                </a:cxn>
                <a:cxn ang="0">
                  <a:pos x="80" y="357"/>
                </a:cxn>
                <a:cxn ang="0">
                  <a:pos x="47" y="279"/>
                </a:cxn>
                <a:cxn ang="0">
                  <a:pos x="21" y="200"/>
                </a:cxn>
                <a:cxn ang="0">
                  <a:pos x="7" y="117"/>
                </a:cxn>
                <a:cxn ang="0">
                  <a:pos x="0" y="33"/>
                </a:cxn>
                <a:cxn ang="0">
                  <a:pos x="2" y="16"/>
                </a:cxn>
                <a:cxn ang="0">
                  <a:pos x="2" y="0"/>
                </a:cxn>
              </a:cxnLst>
              <a:rect l="0" t="0" r="r" b="b"/>
              <a:pathLst>
                <a:path w="338" h="479">
                  <a:moveTo>
                    <a:pt x="2" y="0"/>
                  </a:moveTo>
                  <a:lnTo>
                    <a:pt x="14" y="49"/>
                  </a:lnTo>
                  <a:lnTo>
                    <a:pt x="35" y="94"/>
                  </a:lnTo>
                  <a:lnTo>
                    <a:pt x="61" y="129"/>
                  </a:lnTo>
                  <a:lnTo>
                    <a:pt x="94" y="162"/>
                  </a:lnTo>
                  <a:lnTo>
                    <a:pt x="134" y="190"/>
                  </a:lnTo>
                  <a:lnTo>
                    <a:pt x="176" y="214"/>
                  </a:lnTo>
                  <a:lnTo>
                    <a:pt x="209" y="230"/>
                  </a:lnTo>
                  <a:lnTo>
                    <a:pt x="239" y="247"/>
                  </a:lnTo>
                  <a:lnTo>
                    <a:pt x="270" y="265"/>
                  </a:lnTo>
                  <a:lnTo>
                    <a:pt x="296" y="291"/>
                  </a:lnTo>
                  <a:lnTo>
                    <a:pt x="319" y="322"/>
                  </a:lnTo>
                  <a:lnTo>
                    <a:pt x="333" y="357"/>
                  </a:lnTo>
                  <a:lnTo>
                    <a:pt x="338" y="392"/>
                  </a:lnTo>
                  <a:lnTo>
                    <a:pt x="329" y="425"/>
                  </a:lnTo>
                  <a:lnTo>
                    <a:pt x="305" y="456"/>
                  </a:lnTo>
                  <a:lnTo>
                    <a:pt x="282" y="472"/>
                  </a:lnTo>
                  <a:lnTo>
                    <a:pt x="256" y="479"/>
                  </a:lnTo>
                  <a:lnTo>
                    <a:pt x="228" y="479"/>
                  </a:lnTo>
                  <a:lnTo>
                    <a:pt x="199" y="472"/>
                  </a:lnTo>
                  <a:lnTo>
                    <a:pt x="162" y="453"/>
                  </a:lnTo>
                  <a:lnTo>
                    <a:pt x="129" y="425"/>
                  </a:lnTo>
                  <a:lnTo>
                    <a:pt x="103" y="392"/>
                  </a:lnTo>
                  <a:lnTo>
                    <a:pt x="80" y="357"/>
                  </a:lnTo>
                  <a:lnTo>
                    <a:pt x="47" y="279"/>
                  </a:lnTo>
                  <a:lnTo>
                    <a:pt x="21" y="200"/>
                  </a:lnTo>
                  <a:lnTo>
                    <a:pt x="7" y="117"/>
                  </a:lnTo>
                  <a:lnTo>
                    <a:pt x="0" y="33"/>
                  </a:lnTo>
                  <a:lnTo>
                    <a:pt x="2" y="16"/>
                  </a:lnTo>
                  <a:lnTo>
                    <a:pt x="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67"/>
            <p:cNvSpPr>
              <a:spLocks/>
            </p:cNvSpPr>
            <p:nvPr/>
          </p:nvSpPr>
          <p:spPr bwMode="auto">
            <a:xfrm>
              <a:off x="12671425" y="5376863"/>
              <a:ext cx="754063" cy="541338"/>
            </a:xfrm>
            <a:custGeom>
              <a:avLst/>
              <a:gdLst/>
              <a:ahLst/>
              <a:cxnLst>
                <a:cxn ang="0">
                  <a:pos x="468" y="0"/>
                </a:cxn>
                <a:cxn ang="0">
                  <a:pos x="475" y="5"/>
                </a:cxn>
                <a:cxn ang="0">
                  <a:pos x="442" y="61"/>
                </a:cxn>
                <a:cxn ang="0">
                  <a:pos x="409" y="118"/>
                </a:cxn>
                <a:cxn ang="0">
                  <a:pos x="367" y="176"/>
                </a:cxn>
                <a:cxn ang="0">
                  <a:pos x="320" y="230"/>
                </a:cxn>
                <a:cxn ang="0">
                  <a:pos x="266" y="277"/>
                </a:cxn>
                <a:cxn ang="0">
                  <a:pos x="205" y="317"/>
                </a:cxn>
                <a:cxn ang="0">
                  <a:pos x="167" y="331"/>
                </a:cxn>
                <a:cxn ang="0">
                  <a:pos x="130" y="341"/>
                </a:cxn>
                <a:cxn ang="0">
                  <a:pos x="90" y="338"/>
                </a:cxn>
                <a:cxn ang="0">
                  <a:pos x="57" y="331"/>
                </a:cxn>
                <a:cxn ang="0">
                  <a:pos x="31" y="315"/>
                </a:cxn>
                <a:cxn ang="0">
                  <a:pos x="15" y="294"/>
                </a:cxn>
                <a:cxn ang="0">
                  <a:pos x="3" y="263"/>
                </a:cxn>
                <a:cxn ang="0">
                  <a:pos x="0" y="235"/>
                </a:cxn>
                <a:cxn ang="0">
                  <a:pos x="5" y="207"/>
                </a:cxn>
                <a:cxn ang="0">
                  <a:pos x="22" y="181"/>
                </a:cxn>
                <a:cxn ang="0">
                  <a:pos x="45" y="158"/>
                </a:cxn>
                <a:cxn ang="0">
                  <a:pos x="83" y="136"/>
                </a:cxn>
                <a:cxn ang="0">
                  <a:pos x="123" y="125"/>
                </a:cxn>
                <a:cxn ang="0">
                  <a:pos x="167" y="120"/>
                </a:cxn>
                <a:cxn ang="0">
                  <a:pos x="224" y="115"/>
                </a:cxn>
                <a:cxn ang="0">
                  <a:pos x="280" y="113"/>
                </a:cxn>
                <a:cxn ang="0">
                  <a:pos x="327" y="104"/>
                </a:cxn>
                <a:cxn ang="0">
                  <a:pos x="367" y="87"/>
                </a:cxn>
                <a:cxn ang="0">
                  <a:pos x="407" y="66"/>
                </a:cxn>
                <a:cxn ang="0">
                  <a:pos x="440" y="38"/>
                </a:cxn>
                <a:cxn ang="0">
                  <a:pos x="468" y="0"/>
                </a:cxn>
              </a:cxnLst>
              <a:rect l="0" t="0" r="r" b="b"/>
              <a:pathLst>
                <a:path w="475" h="341">
                  <a:moveTo>
                    <a:pt x="468" y="0"/>
                  </a:moveTo>
                  <a:lnTo>
                    <a:pt x="475" y="5"/>
                  </a:lnTo>
                  <a:lnTo>
                    <a:pt x="442" y="61"/>
                  </a:lnTo>
                  <a:lnTo>
                    <a:pt x="409" y="118"/>
                  </a:lnTo>
                  <a:lnTo>
                    <a:pt x="367" y="176"/>
                  </a:lnTo>
                  <a:lnTo>
                    <a:pt x="320" y="230"/>
                  </a:lnTo>
                  <a:lnTo>
                    <a:pt x="266" y="277"/>
                  </a:lnTo>
                  <a:lnTo>
                    <a:pt x="205" y="317"/>
                  </a:lnTo>
                  <a:lnTo>
                    <a:pt x="167" y="331"/>
                  </a:lnTo>
                  <a:lnTo>
                    <a:pt x="130" y="341"/>
                  </a:lnTo>
                  <a:lnTo>
                    <a:pt x="90" y="338"/>
                  </a:lnTo>
                  <a:lnTo>
                    <a:pt x="57" y="331"/>
                  </a:lnTo>
                  <a:lnTo>
                    <a:pt x="31" y="315"/>
                  </a:lnTo>
                  <a:lnTo>
                    <a:pt x="15" y="294"/>
                  </a:lnTo>
                  <a:lnTo>
                    <a:pt x="3" y="263"/>
                  </a:lnTo>
                  <a:lnTo>
                    <a:pt x="0" y="235"/>
                  </a:lnTo>
                  <a:lnTo>
                    <a:pt x="5" y="207"/>
                  </a:lnTo>
                  <a:lnTo>
                    <a:pt x="22" y="181"/>
                  </a:lnTo>
                  <a:lnTo>
                    <a:pt x="45" y="158"/>
                  </a:lnTo>
                  <a:lnTo>
                    <a:pt x="83" y="136"/>
                  </a:lnTo>
                  <a:lnTo>
                    <a:pt x="123" y="125"/>
                  </a:lnTo>
                  <a:lnTo>
                    <a:pt x="167" y="120"/>
                  </a:lnTo>
                  <a:lnTo>
                    <a:pt x="224" y="115"/>
                  </a:lnTo>
                  <a:lnTo>
                    <a:pt x="280" y="113"/>
                  </a:lnTo>
                  <a:lnTo>
                    <a:pt x="327" y="104"/>
                  </a:lnTo>
                  <a:lnTo>
                    <a:pt x="367" y="87"/>
                  </a:lnTo>
                  <a:lnTo>
                    <a:pt x="407" y="66"/>
                  </a:lnTo>
                  <a:lnTo>
                    <a:pt x="440" y="38"/>
                  </a:lnTo>
                  <a:lnTo>
                    <a:pt x="46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68"/>
            <p:cNvSpPr>
              <a:spLocks/>
            </p:cNvSpPr>
            <p:nvPr/>
          </p:nvSpPr>
          <p:spPr bwMode="auto">
            <a:xfrm>
              <a:off x="12900025" y="3552825"/>
              <a:ext cx="365125" cy="862013"/>
            </a:xfrm>
            <a:custGeom>
              <a:avLst/>
              <a:gdLst/>
              <a:ahLst/>
              <a:cxnLst>
                <a:cxn ang="0">
                  <a:pos x="80" y="0"/>
                </a:cxn>
                <a:cxn ang="0">
                  <a:pos x="70" y="52"/>
                </a:cxn>
                <a:cxn ang="0">
                  <a:pos x="70" y="99"/>
                </a:cxn>
                <a:cxn ang="0">
                  <a:pos x="80" y="144"/>
                </a:cxn>
                <a:cxn ang="0">
                  <a:pos x="96" y="186"/>
                </a:cxn>
                <a:cxn ang="0">
                  <a:pos x="117" y="226"/>
                </a:cxn>
                <a:cxn ang="0">
                  <a:pos x="145" y="266"/>
                </a:cxn>
                <a:cxn ang="0">
                  <a:pos x="185" y="322"/>
                </a:cxn>
                <a:cxn ang="0">
                  <a:pos x="221" y="381"/>
                </a:cxn>
                <a:cxn ang="0">
                  <a:pos x="228" y="407"/>
                </a:cxn>
                <a:cxn ang="0">
                  <a:pos x="230" y="433"/>
                </a:cxn>
                <a:cxn ang="0">
                  <a:pos x="230" y="459"/>
                </a:cxn>
                <a:cxn ang="0">
                  <a:pos x="223" y="489"/>
                </a:cxn>
                <a:cxn ang="0">
                  <a:pos x="206" y="513"/>
                </a:cxn>
                <a:cxn ang="0">
                  <a:pos x="185" y="529"/>
                </a:cxn>
                <a:cxn ang="0">
                  <a:pos x="157" y="541"/>
                </a:cxn>
                <a:cxn ang="0">
                  <a:pos x="124" y="543"/>
                </a:cxn>
                <a:cxn ang="0">
                  <a:pos x="96" y="536"/>
                </a:cxn>
                <a:cxn ang="0">
                  <a:pos x="73" y="522"/>
                </a:cxn>
                <a:cxn ang="0">
                  <a:pos x="49" y="498"/>
                </a:cxn>
                <a:cxn ang="0">
                  <a:pos x="28" y="468"/>
                </a:cxn>
                <a:cxn ang="0">
                  <a:pos x="12" y="435"/>
                </a:cxn>
                <a:cxn ang="0">
                  <a:pos x="4" y="397"/>
                </a:cxn>
                <a:cxn ang="0">
                  <a:pos x="0" y="360"/>
                </a:cxn>
                <a:cxn ang="0">
                  <a:pos x="2" y="271"/>
                </a:cxn>
                <a:cxn ang="0">
                  <a:pos x="14" y="184"/>
                </a:cxn>
                <a:cxn ang="0">
                  <a:pos x="35" y="99"/>
                </a:cxn>
                <a:cxn ang="0">
                  <a:pos x="68" y="17"/>
                </a:cxn>
                <a:cxn ang="0">
                  <a:pos x="75" y="8"/>
                </a:cxn>
                <a:cxn ang="0">
                  <a:pos x="75" y="5"/>
                </a:cxn>
                <a:cxn ang="0">
                  <a:pos x="77" y="3"/>
                </a:cxn>
                <a:cxn ang="0">
                  <a:pos x="80" y="0"/>
                </a:cxn>
              </a:cxnLst>
              <a:rect l="0" t="0" r="r" b="b"/>
              <a:pathLst>
                <a:path w="230" h="543">
                  <a:moveTo>
                    <a:pt x="80" y="0"/>
                  </a:moveTo>
                  <a:lnTo>
                    <a:pt x="70" y="52"/>
                  </a:lnTo>
                  <a:lnTo>
                    <a:pt x="70" y="99"/>
                  </a:lnTo>
                  <a:lnTo>
                    <a:pt x="80" y="144"/>
                  </a:lnTo>
                  <a:lnTo>
                    <a:pt x="96" y="186"/>
                  </a:lnTo>
                  <a:lnTo>
                    <a:pt x="117" y="226"/>
                  </a:lnTo>
                  <a:lnTo>
                    <a:pt x="145" y="266"/>
                  </a:lnTo>
                  <a:lnTo>
                    <a:pt x="185" y="322"/>
                  </a:lnTo>
                  <a:lnTo>
                    <a:pt x="221" y="381"/>
                  </a:lnTo>
                  <a:lnTo>
                    <a:pt x="228" y="407"/>
                  </a:lnTo>
                  <a:lnTo>
                    <a:pt x="230" y="433"/>
                  </a:lnTo>
                  <a:lnTo>
                    <a:pt x="230" y="459"/>
                  </a:lnTo>
                  <a:lnTo>
                    <a:pt x="223" y="489"/>
                  </a:lnTo>
                  <a:lnTo>
                    <a:pt x="206" y="513"/>
                  </a:lnTo>
                  <a:lnTo>
                    <a:pt x="185" y="529"/>
                  </a:lnTo>
                  <a:lnTo>
                    <a:pt x="157" y="541"/>
                  </a:lnTo>
                  <a:lnTo>
                    <a:pt x="124" y="543"/>
                  </a:lnTo>
                  <a:lnTo>
                    <a:pt x="96" y="536"/>
                  </a:lnTo>
                  <a:lnTo>
                    <a:pt x="73" y="522"/>
                  </a:lnTo>
                  <a:lnTo>
                    <a:pt x="49" y="498"/>
                  </a:lnTo>
                  <a:lnTo>
                    <a:pt x="28" y="468"/>
                  </a:lnTo>
                  <a:lnTo>
                    <a:pt x="12" y="435"/>
                  </a:lnTo>
                  <a:lnTo>
                    <a:pt x="4" y="397"/>
                  </a:lnTo>
                  <a:lnTo>
                    <a:pt x="0" y="360"/>
                  </a:lnTo>
                  <a:lnTo>
                    <a:pt x="2" y="271"/>
                  </a:lnTo>
                  <a:lnTo>
                    <a:pt x="14" y="184"/>
                  </a:lnTo>
                  <a:lnTo>
                    <a:pt x="35" y="99"/>
                  </a:lnTo>
                  <a:lnTo>
                    <a:pt x="68" y="17"/>
                  </a:lnTo>
                  <a:lnTo>
                    <a:pt x="75" y="8"/>
                  </a:lnTo>
                  <a:lnTo>
                    <a:pt x="75" y="5"/>
                  </a:lnTo>
                  <a:lnTo>
                    <a:pt x="77" y="3"/>
                  </a:lnTo>
                  <a:lnTo>
                    <a:pt x="8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69"/>
            <p:cNvSpPr>
              <a:spLocks/>
            </p:cNvSpPr>
            <p:nvPr/>
          </p:nvSpPr>
          <p:spPr bwMode="auto">
            <a:xfrm>
              <a:off x="12698413" y="3989388"/>
              <a:ext cx="365125" cy="862013"/>
            </a:xfrm>
            <a:custGeom>
              <a:avLst/>
              <a:gdLst/>
              <a:ahLst/>
              <a:cxnLst>
                <a:cxn ang="0">
                  <a:pos x="77" y="0"/>
                </a:cxn>
                <a:cxn ang="0">
                  <a:pos x="68" y="54"/>
                </a:cxn>
                <a:cxn ang="0">
                  <a:pos x="68" y="104"/>
                </a:cxn>
                <a:cxn ang="0">
                  <a:pos x="80" y="151"/>
                </a:cxn>
                <a:cxn ang="0">
                  <a:pos x="99" y="195"/>
                </a:cxn>
                <a:cxn ang="0">
                  <a:pos x="127" y="238"/>
                </a:cxn>
                <a:cxn ang="0">
                  <a:pos x="157" y="278"/>
                </a:cxn>
                <a:cxn ang="0">
                  <a:pos x="183" y="310"/>
                </a:cxn>
                <a:cxn ang="0">
                  <a:pos x="204" y="346"/>
                </a:cxn>
                <a:cxn ang="0">
                  <a:pos x="221" y="381"/>
                </a:cxn>
                <a:cxn ang="0">
                  <a:pos x="230" y="423"/>
                </a:cxn>
                <a:cxn ang="0">
                  <a:pos x="230" y="456"/>
                </a:cxn>
                <a:cxn ang="0">
                  <a:pos x="223" y="484"/>
                </a:cxn>
                <a:cxn ang="0">
                  <a:pos x="207" y="510"/>
                </a:cxn>
                <a:cxn ang="0">
                  <a:pos x="185" y="529"/>
                </a:cxn>
                <a:cxn ang="0">
                  <a:pos x="157" y="541"/>
                </a:cxn>
                <a:cxn ang="0">
                  <a:pos x="127" y="543"/>
                </a:cxn>
                <a:cxn ang="0">
                  <a:pos x="99" y="536"/>
                </a:cxn>
                <a:cxn ang="0">
                  <a:pos x="77" y="524"/>
                </a:cxn>
                <a:cxn ang="0">
                  <a:pos x="56" y="508"/>
                </a:cxn>
                <a:cxn ang="0">
                  <a:pos x="40" y="487"/>
                </a:cxn>
                <a:cxn ang="0">
                  <a:pos x="19" y="451"/>
                </a:cxn>
                <a:cxn ang="0">
                  <a:pos x="7" y="411"/>
                </a:cxn>
                <a:cxn ang="0">
                  <a:pos x="0" y="371"/>
                </a:cxn>
                <a:cxn ang="0">
                  <a:pos x="0" y="282"/>
                </a:cxn>
                <a:cxn ang="0">
                  <a:pos x="12" y="193"/>
                </a:cxn>
                <a:cxn ang="0">
                  <a:pos x="33" y="106"/>
                </a:cxn>
                <a:cxn ang="0">
                  <a:pos x="66" y="21"/>
                </a:cxn>
                <a:cxn ang="0">
                  <a:pos x="70" y="12"/>
                </a:cxn>
                <a:cxn ang="0">
                  <a:pos x="77" y="0"/>
                </a:cxn>
              </a:cxnLst>
              <a:rect l="0" t="0" r="r" b="b"/>
              <a:pathLst>
                <a:path w="230" h="543">
                  <a:moveTo>
                    <a:pt x="77" y="0"/>
                  </a:moveTo>
                  <a:lnTo>
                    <a:pt x="68" y="54"/>
                  </a:lnTo>
                  <a:lnTo>
                    <a:pt x="68" y="104"/>
                  </a:lnTo>
                  <a:lnTo>
                    <a:pt x="80" y="151"/>
                  </a:lnTo>
                  <a:lnTo>
                    <a:pt x="99" y="195"/>
                  </a:lnTo>
                  <a:lnTo>
                    <a:pt x="127" y="238"/>
                  </a:lnTo>
                  <a:lnTo>
                    <a:pt x="157" y="278"/>
                  </a:lnTo>
                  <a:lnTo>
                    <a:pt x="183" y="310"/>
                  </a:lnTo>
                  <a:lnTo>
                    <a:pt x="204" y="346"/>
                  </a:lnTo>
                  <a:lnTo>
                    <a:pt x="221" y="381"/>
                  </a:lnTo>
                  <a:lnTo>
                    <a:pt x="230" y="423"/>
                  </a:lnTo>
                  <a:lnTo>
                    <a:pt x="230" y="456"/>
                  </a:lnTo>
                  <a:lnTo>
                    <a:pt x="223" y="484"/>
                  </a:lnTo>
                  <a:lnTo>
                    <a:pt x="207" y="510"/>
                  </a:lnTo>
                  <a:lnTo>
                    <a:pt x="185" y="529"/>
                  </a:lnTo>
                  <a:lnTo>
                    <a:pt x="157" y="541"/>
                  </a:lnTo>
                  <a:lnTo>
                    <a:pt x="127" y="543"/>
                  </a:lnTo>
                  <a:lnTo>
                    <a:pt x="99" y="536"/>
                  </a:lnTo>
                  <a:lnTo>
                    <a:pt x="77" y="524"/>
                  </a:lnTo>
                  <a:lnTo>
                    <a:pt x="56" y="508"/>
                  </a:lnTo>
                  <a:lnTo>
                    <a:pt x="40" y="487"/>
                  </a:lnTo>
                  <a:lnTo>
                    <a:pt x="19" y="451"/>
                  </a:lnTo>
                  <a:lnTo>
                    <a:pt x="7" y="411"/>
                  </a:lnTo>
                  <a:lnTo>
                    <a:pt x="0" y="371"/>
                  </a:lnTo>
                  <a:lnTo>
                    <a:pt x="0" y="282"/>
                  </a:lnTo>
                  <a:lnTo>
                    <a:pt x="12" y="193"/>
                  </a:lnTo>
                  <a:lnTo>
                    <a:pt x="33" y="106"/>
                  </a:lnTo>
                  <a:lnTo>
                    <a:pt x="66" y="21"/>
                  </a:lnTo>
                  <a:lnTo>
                    <a:pt x="70" y="12"/>
                  </a:lnTo>
                  <a:lnTo>
                    <a:pt x="7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70"/>
            <p:cNvSpPr>
              <a:spLocks/>
            </p:cNvSpPr>
            <p:nvPr/>
          </p:nvSpPr>
          <p:spPr bwMode="auto">
            <a:xfrm>
              <a:off x="11501438" y="3497263"/>
              <a:ext cx="536575" cy="754063"/>
            </a:xfrm>
            <a:custGeom>
              <a:avLst/>
              <a:gdLst/>
              <a:ahLst/>
              <a:cxnLst>
                <a:cxn ang="0">
                  <a:pos x="331" y="0"/>
                </a:cxn>
                <a:cxn ang="0">
                  <a:pos x="338" y="0"/>
                </a:cxn>
                <a:cxn ang="0">
                  <a:pos x="333" y="71"/>
                </a:cxn>
                <a:cxn ang="0">
                  <a:pos x="326" y="141"/>
                </a:cxn>
                <a:cxn ang="0">
                  <a:pos x="312" y="207"/>
                </a:cxn>
                <a:cxn ang="0">
                  <a:pos x="293" y="270"/>
                </a:cxn>
                <a:cxn ang="0">
                  <a:pos x="270" y="331"/>
                </a:cxn>
                <a:cxn ang="0">
                  <a:pos x="237" y="388"/>
                </a:cxn>
                <a:cxn ang="0">
                  <a:pos x="211" y="421"/>
                </a:cxn>
                <a:cxn ang="0">
                  <a:pos x="183" y="447"/>
                </a:cxn>
                <a:cxn ang="0">
                  <a:pos x="150" y="465"/>
                </a:cxn>
                <a:cxn ang="0">
                  <a:pos x="113" y="475"/>
                </a:cxn>
                <a:cxn ang="0">
                  <a:pos x="75" y="475"/>
                </a:cxn>
                <a:cxn ang="0">
                  <a:pos x="44" y="463"/>
                </a:cxn>
                <a:cxn ang="0">
                  <a:pos x="21" y="442"/>
                </a:cxn>
                <a:cxn ang="0">
                  <a:pos x="5" y="414"/>
                </a:cxn>
                <a:cxn ang="0">
                  <a:pos x="0" y="383"/>
                </a:cxn>
                <a:cxn ang="0">
                  <a:pos x="5" y="346"/>
                </a:cxn>
                <a:cxn ang="0">
                  <a:pos x="23" y="310"/>
                </a:cxn>
                <a:cxn ang="0">
                  <a:pos x="49" y="280"/>
                </a:cxn>
                <a:cxn ang="0">
                  <a:pos x="82" y="256"/>
                </a:cxn>
                <a:cxn ang="0">
                  <a:pos x="115" y="235"/>
                </a:cxn>
                <a:cxn ang="0">
                  <a:pos x="150" y="219"/>
                </a:cxn>
                <a:cxn ang="0">
                  <a:pos x="178" y="205"/>
                </a:cxn>
                <a:cxn ang="0">
                  <a:pos x="204" y="188"/>
                </a:cxn>
                <a:cxn ang="0">
                  <a:pos x="242" y="160"/>
                </a:cxn>
                <a:cxn ang="0">
                  <a:pos x="277" y="127"/>
                </a:cxn>
                <a:cxn ang="0">
                  <a:pos x="303" y="89"/>
                </a:cxn>
                <a:cxn ang="0">
                  <a:pos x="322" y="47"/>
                </a:cxn>
                <a:cxn ang="0">
                  <a:pos x="331" y="0"/>
                </a:cxn>
              </a:cxnLst>
              <a:rect l="0" t="0" r="r" b="b"/>
              <a:pathLst>
                <a:path w="338" h="475">
                  <a:moveTo>
                    <a:pt x="331" y="0"/>
                  </a:moveTo>
                  <a:lnTo>
                    <a:pt x="338" y="0"/>
                  </a:lnTo>
                  <a:lnTo>
                    <a:pt x="333" y="71"/>
                  </a:lnTo>
                  <a:lnTo>
                    <a:pt x="326" y="141"/>
                  </a:lnTo>
                  <a:lnTo>
                    <a:pt x="312" y="207"/>
                  </a:lnTo>
                  <a:lnTo>
                    <a:pt x="293" y="270"/>
                  </a:lnTo>
                  <a:lnTo>
                    <a:pt x="270" y="331"/>
                  </a:lnTo>
                  <a:lnTo>
                    <a:pt x="237" y="388"/>
                  </a:lnTo>
                  <a:lnTo>
                    <a:pt x="211" y="421"/>
                  </a:lnTo>
                  <a:lnTo>
                    <a:pt x="183" y="447"/>
                  </a:lnTo>
                  <a:lnTo>
                    <a:pt x="150" y="465"/>
                  </a:lnTo>
                  <a:lnTo>
                    <a:pt x="113" y="475"/>
                  </a:lnTo>
                  <a:lnTo>
                    <a:pt x="75" y="475"/>
                  </a:lnTo>
                  <a:lnTo>
                    <a:pt x="44" y="463"/>
                  </a:lnTo>
                  <a:lnTo>
                    <a:pt x="21" y="442"/>
                  </a:lnTo>
                  <a:lnTo>
                    <a:pt x="5" y="414"/>
                  </a:lnTo>
                  <a:lnTo>
                    <a:pt x="0" y="383"/>
                  </a:lnTo>
                  <a:lnTo>
                    <a:pt x="5" y="346"/>
                  </a:lnTo>
                  <a:lnTo>
                    <a:pt x="23" y="310"/>
                  </a:lnTo>
                  <a:lnTo>
                    <a:pt x="49" y="280"/>
                  </a:lnTo>
                  <a:lnTo>
                    <a:pt x="82" y="256"/>
                  </a:lnTo>
                  <a:lnTo>
                    <a:pt x="115" y="235"/>
                  </a:lnTo>
                  <a:lnTo>
                    <a:pt x="150" y="219"/>
                  </a:lnTo>
                  <a:lnTo>
                    <a:pt x="178" y="205"/>
                  </a:lnTo>
                  <a:lnTo>
                    <a:pt x="204" y="188"/>
                  </a:lnTo>
                  <a:lnTo>
                    <a:pt x="242" y="160"/>
                  </a:lnTo>
                  <a:lnTo>
                    <a:pt x="277" y="127"/>
                  </a:lnTo>
                  <a:lnTo>
                    <a:pt x="303" y="89"/>
                  </a:lnTo>
                  <a:lnTo>
                    <a:pt x="322" y="47"/>
                  </a:lnTo>
                  <a:lnTo>
                    <a:pt x="3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71"/>
            <p:cNvSpPr>
              <a:spLocks/>
            </p:cNvSpPr>
            <p:nvPr/>
          </p:nvSpPr>
          <p:spPr bwMode="auto">
            <a:xfrm>
              <a:off x="13295313" y="4041775"/>
              <a:ext cx="746125" cy="533400"/>
            </a:xfrm>
            <a:custGeom>
              <a:avLst/>
              <a:gdLst/>
              <a:ahLst/>
              <a:cxnLst>
                <a:cxn ang="0">
                  <a:pos x="470" y="0"/>
                </a:cxn>
                <a:cxn ang="0">
                  <a:pos x="467" y="7"/>
                </a:cxn>
                <a:cxn ang="0">
                  <a:pos x="465" y="17"/>
                </a:cxn>
                <a:cxn ang="0">
                  <a:pos x="423" y="94"/>
                </a:cxn>
                <a:cxn ang="0">
                  <a:pos x="371" y="165"/>
                </a:cxn>
                <a:cxn ang="0">
                  <a:pos x="312" y="230"/>
                </a:cxn>
                <a:cxn ang="0">
                  <a:pos x="244" y="287"/>
                </a:cxn>
                <a:cxn ang="0">
                  <a:pos x="214" y="308"/>
                </a:cxn>
                <a:cxn ang="0">
                  <a:pos x="181" y="322"/>
                </a:cxn>
                <a:cxn ang="0">
                  <a:pos x="143" y="334"/>
                </a:cxn>
                <a:cxn ang="0">
                  <a:pos x="105" y="336"/>
                </a:cxn>
                <a:cxn ang="0">
                  <a:pos x="70" y="329"/>
                </a:cxn>
                <a:cxn ang="0">
                  <a:pos x="40" y="315"/>
                </a:cxn>
                <a:cxn ang="0">
                  <a:pos x="16" y="291"/>
                </a:cxn>
                <a:cxn ang="0">
                  <a:pos x="2" y="263"/>
                </a:cxn>
                <a:cxn ang="0">
                  <a:pos x="0" y="230"/>
                </a:cxn>
                <a:cxn ang="0">
                  <a:pos x="7" y="200"/>
                </a:cxn>
                <a:cxn ang="0">
                  <a:pos x="26" y="172"/>
                </a:cxn>
                <a:cxn ang="0">
                  <a:pos x="51" y="148"/>
                </a:cxn>
                <a:cxn ang="0">
                  <a:pos x="87" y="129"/>
                </a:cxn>
                <a:cxn ang="0">
                  <a:pos x="122" y="120"/>
                </a:cxn>
                <a:cxn ang="0">
                  <a:pos x="160" y="113"/>
                </a:cxn>
                <a:cxn ang="0">
                  <a:pos x="197" y="111"/>
                </a:cxn>
                <a:cxn ang="0">
                  <a:pos x="270" y="104"/>
                </a:cxn>
                <a:cxn ang="0">
                  <a:pos x="340" y="92"/>
                </a:cxn>
                <a:cxn ang="0">
                  <a:pos x="380" y="78"/>
                </a:cxn>
                <a:cxn ang="0">
                  <a:pos x="413" y="57"/>
                </a:cxn>
                <a:cxn ang="0">
                  <a:pos x="444" y="31"/>
                </a:cxn>
                <a:cxn ang="0">
                  <a:pos x="470" y="0"/>
                </a:cxn>
              </a:cxnLst>
              <a:rect l="0" t="0" r="r" b="b"/>
              <a:pathLst>
                <a:path w="470" h="336">
                  <a:moveTo>
                    <a:pt x="470" y="0"/>
                  </a:moveTo>
                  <a:lnTo>
                    <a:pt x="467" y="7"/>
                  </a:lnTo>
                  <a:lnTo>
                    <a:pt x="465" y="17"/>
                  </a:lnTo>
                  <a:lnTo>
                    <a:pt x="423" y="94"/>
                  </a:lnTo>
                  <a:lnTo>
                    <a:pt x="371" y="165"/>
                  </a:lnTo>
                  <a:lnTo>
                    <a:pt x="312" y="230"/>
                  </a:lnTo>
                  <a:lnTo>
                    <a:pt x="244" y="287"/>
                  </a:lnTo>
                  <a:lnTo>
                    <a:pt x="214" y="308"/>
                  </a:lnTo>
                  <a:lnTo>
                    <a:pt x="181" y="322"/>
                  </a:lnTo>
                  <a:lnTo>
                    <a:pt x="143" y="334"/>
                  </a:lnTo>
                  <a:lnTo>
                    <a:pt x="105" y="336"/>
                  </a:lnTo>
                  <a:lnTo>
                    <a:pt x="70" y="329"/>
                  </a:lnTo>
                  <a:lnTo>
                    <a:pt x="40" y="315"/>
                  </a:lnTo>
                  <a:lnTo>
                    <a:pt x="16" y="291"/>
                  </a:lnTo>
                  <a:lnTo>
                    <a:pt x="2" y="263"/>
                  </a:lnTo>
                  <a:lnTo>
                    <a:pt x="0" y="230"/>
                  </a:lnTo>
                  <a:lnTo>
                    <a:pt x="7" y="200"/>
                  </a:lnTo>
                  <a:lnTo>
                    <a:pt x="26" y="172"/>
                  </a:lnTo>
                  <a:lnTo>
                    <a:pt x="51" y="148"/>
                  </a:lnTo>
                  <a:lnTo>
                    <a:pt x="87" y="129"/>
                  </a:lnTo>
                  <a:lnTo>
                    <a:pt x="122" y="120"/>
                  </a:lnTo>
                  <a:lnTo>
                    <a:pt x="160" y="113"/>
                  </a:lnTo>
                  <a:lnTo>
                    <a:pt x="197" y="111"/>
                  </a:lnTo>
                  <a:lnTo>
                    <a:pt x="270" y="104"/>
                  </a:lnTo>
                  <a:lnTo>
                    <a:pt x="340" y="92"/>
                  </a:lnTo>
                  <a:lnTo>
                    <a:pt x="380" y="78"/>
                  </a:lnTo>
                  <a:lnTo>
                    <a:pt x="413" y="57"/>
                  </a:lnTo>
                  <a:lnTo>
                    <a:pt x="444" y="31"/>
                  </a:lnTo>
                  <a:lnTo>
                    <a:pt x="47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72"/>
            <p:cNvSpPr>
              <a:spLocks/>
            </p:cNvSpPr>
            <p:nvPr/>
          </p:nvSpPr>
          <p:spPr bwMode="auto">
            <a:xfrm>
              <a:off x="12488863" y="4448175"/>
              <a:ext cx="369888" cy="850900"/>
            </a:xfrm>
            <a:custGeom>
              <a:avLst/>
              <a:gdLst/>
              <a:ahLst/>
              <a:cxnLst>
                <a:cxn ang="0">
                  <a:pos x="76" y="0"/>
                </a:cxn>
                <a:cxn ang="0">
                  <a:pos x="68" y="59"/>
                </a:cxn>
                <a:cxn ang="0">
                  <a:pos x="73" y="115"/>
                </a:cxn>
                <a:cxn ang="0">
                  <a:pos x="92" y="172"/>
                </a:cxn>
                <a:cxn ang="0">
                  <a:pos x="123" y="221"/>
                </a:cxn>
                <a:cxn ang="0">
                  <a:pos x="155" y="270"/>
                </a:cxn>
                <a:cxn ang="0">
                  <a:pos x="179" y="301"/>
                </a:cxn>
                <a:cxn ang="0">
                  <a:pos x="200" y="331"/>
                </a:cxn>
                <a:cxn ang="0">
                  <a:pos x="216" y="362"/>
                </a:cxn>
                <a:cxn ang="0">
                  <a:pos x="228" y="397"/>
                </a:cxn>
                <a:cxn ang="0">
                  <a:pos x="233" y="437"/>
                </a:cxn>
                <a:cxn ang="0">
                  <a:pos x="226" y="470"/>
                </a:cxn>
                <a:cxn ang="0">
                  <a:pos x="212" y="501"/>
                </a:cxn>
                <a:cxn ang="0">
                  <a:pos x="186" y="522"/>
                </a:cxn>
                <a:cxn ang="0">
                  <a:pos x="153" y="534"/>
                </a:cxn>
                <a:cxn ang="0">
                  <a:pos x="125" y="536"/>
                </a:cxn>
                <a:cxn ang="0">
                  <a:pos x="101" y="531"/>
                </a:cxn>
                <a:cxn ang="0">
                  <a:pos x="78" y="519"/>
                </a:cxn>
                <a:cxn ang="0">
                  <a:pos x="57" y="501"/>
                </a:cxn>
                <a:cxn ang="0">
                  <a:pos x="36" y="475"/>
                </a:cxn>
                <a:cxn ang="0">
                  <a:pos x="19" y="442"/>
                </a:cxn>
                <a:cxn ang="0">
                  <a:pos x="7" y="409"/>
                </a:cxn>
                <a:cxn ang="0">
                  <a:pos x="3" y="374"/>
                </a:cxn>
                <a:cxn ang="0">
                  <a:pos x="0" y="282"/>
                </a:cxn>
                <a:cxn ang="0">
                  <a:pos x="12" y="191"/>
                </a:cxn>
                <a:cxn ang="0">
                  <a:pos x="33" y="101"/>
                </a:cxn>
                <a:cxn ang="0">
                  <a:pos x="66" y="14"/>
                </a:cxn>
                <a:cxn ang="0">
                  <a:pos x="71" y="7"/>
                </a:cxn>
                <a:cxn ang="0">
                  <a:pos x="76" y="0"/>
                </a:cxn>
              </a:cxnLst>
              <a:rect l="0" t="0" r="r" b="b"/>
              <a:pathLst>
                <a:path w="233" h="536">
                  <a:moveTo>
                    <a:pt x="76" y="0"/>
                  </a:moveTo>
                  <a:lnTo>
                    <a:pt x="68" y="59"/>
                  </a:lnTo>
                  <a:lnTo>
                    <a:pt x="73" y="115"/>
                  </a:lnTo>
                  <a:lnTo>
                    <a:pt x="92" y="172"/>
                  </a:lnTo>
                  <a:lnTo>
                    <a:pt x="123" y="221"/>
                  </a:lnTo>
                  <a:lnTo>
                    <a:pt x="155" y="270"/>
                  </a:lnTo>
                  <a:lnTo>
                    <a:pt x="179" y="301"/>
                  </a:lnTo>
                  <a:lnTo>
                    <a:pt x="200" y="331"/>
                  </a:lnTo>
                  <a:lnTo>
                    <a:pt x="216" y="362"/>
                  </a:lnTo>
                  <a:lnTo>
                    <a:pt x="228" y="397"/>
                  </a:lnTo>
                  <a:lnTo>
                    <a:pt x="233" y="437"/>
                  </a:lnTo>
                  <a:lnTo>
                    <a:pt x="226" y="470"/>
                  </a:lnTo>
                  <a:lnTo>
                    <a:pt x="212" y="501"/>
                  </a:lnTo>
                  <a:lnTo>
                    <a:pt x="186" y="522"/>
                  </a:lnTo>
                  <a:lnTo>
                    <a:pt x="153" y="534"/>
                  </a:lnTo>
                  <a:lnTo>
                    <a:pt x="125" y="536"/>
                  </a:lnTo>
                  <a:lnTo>
                    <a:pt x="101" y="531"/>
                  </a:lnTo>
                  <a:lnTo>
                    <a:pt x="78" y="519"/>
                  </a:lnTo>
                  <a:lnTo>
                    <a:pt x="57" y="501"/>
                  </a:lnTo>
                  <a:lnTo>
                    <a:pt x="36" y="475"/>
                  </a:lnTo>
                  <a:lnTo>
                    <a:pt x="19" y="442"/>
                  </a:lnTo>
                  <a:lnTo>
                    <a:pt x="7" y="409"/>
                  </a:lnTo>
                  <a:lnTo>
                    <a:pt x="3" y="374"/>
                  </a:lnTo>
                  <a:lnTo>
                    <a:pt x="0" y="282"/>
                  </a:lnTo>
                  <a:lnTo>
                    <a:pt x="12" y="191"/>
                  </a:lnTo>
                  <a:lnTo>
                    <a:pt x="33" y="101"/>
                  </a:lnTo>
                  <a:lnTo>
                    <a:pt x="66" y="14"/>
                  </a:lnTo>
                  <a:lnTo>
                    <a:pt x="71" y="7"/>
                  </a:lnTo>
                  <a:lnTo>
                    <a:pt x="7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73"/>
            <p:cNvSpPr>
              <a:spLocks/>
            </p:cNvSpPr>
            <p:nvPr/>
          </p:nvSpPr>
          <p:spPr bwMode="auto">
            <a:xfrm>
              <a:off x="12884150" y="4918075"/>
              <a:ext cx="746125" cy="541338"/>
            </a:xfrm>
            <a:custGeom>
              <a:avLst/>
              <a:gdLst/>
              <a:ahLst/>
              <a:cxnLst>
                <a:cxn ang="0">
                  <a:pos x="470" y="0"/>
                </a:cxn>
                <a:cxn ang="0">
                  <a:pos x="449" y="50"/>
                </a:cxn>
                <a:cxn ang="0">
                  <a:pos x="423" y="97"/>
                </a:cxn>
                <a:cxn ang="0">
                  <a:pos x="393" y="141"/>
                </a:cxn>
                <a:cxn ang="0">
                  <a:pos x="353" y="193"/>
                </a:cxn>
                <a:cxn ang="0">
                  <a:pos x="308" y="238"/>
                </a:cxn>
                <a:cxn ang="0">
                  <a:pos x="261" y="280"/>
                </a:cxn>
                <a:cxn ang="0">
                  <a:pos x="207" y="315"/>
                </a:cxn>
                <a:cxn ang="0">
                  <a:pos x="165" y="334"/>
                </a:cxn>
                <a:cxn ang="0">
                  <a:pos x="120" y="341"/>
                </a:cxn>
                <a:cxn ang="0">
                  <a:pos x="73" y="336"/>
                </a:cxn>
                <a:cxn ang="0">
                  <a:pos x="45" y="322"/>
                </a:cxn>
                <a:cxn ang="0">
                  <a:pos x="22" y="303"/>
                </a:cxn>
                <a:cxn ang="0">
                  <a:pos x="7" y="280"/>
                </a:cxn>
                <a:cxn ang="0">
                  <a:pos x="0" y="254"/>
                </a:cxn>
                <a:cxn ang="0">
                  <a:pos x="0" y="226"/>
                </a:cxn>
                <a:cxn ang="0">
                  <a:pos x="10" y="200"/>
                </a:cxn>
                <a:cxn ang="0">
                  <a:pos x="29" y="174"/>
                </a:cxn>
                <a:cxn ang="0">
                  <a:pos x="54" y="151"/>
                </a:cxn>
                <a:cxn ang="0">
                  <a:pos x="85" y="134"/>
                </a:cxn>
                <a:cxn ang="0">
                  <a:pos x="118" y="125"/>
                </a:cxn>
                <a:cxn ang="0">
                  <a:pos x="153" y="120"/>
                </a:cxn>
                <a:cxn ang="0">
                  <a:pos x="224" y="115"/>
                </a:cxn>
                <a:cxn ang="0">
                  <a:pos x="294" y="108"/>
                </a:cxn>
                <a:cxn ang="0">
                  <a:pos x="336" y="99"/>
                </a:cxn>
                <a:cxn ang="0">
                  <a:pos x="376" y="85"/>
                </a:cxn>
                <a:cxn ang="0">
                  <a:pos x="411" y="64"/>
                </a:cxn>
                <a:cxn ang="0">
                  <a:pos x="444" y="35"/>
                </a:cxn>
                <a:cxn ang="0">
                  <a:pos x="470" y="0"/>
                </a:cxn>
              </a:cxnLst>
              <a:rect l="0" t="0" r="r" b="b"/>
              <a:pathLst>
                <a:path w="470" h="341">
                  <a:moveTo>
                    <a:pt x="470" y="0"/>
                  </a:moveTo>
                  <a:lnTo>
                    <a:pt x="449" y="50"/>
                  </a:lnTo>
                  <a:lnTo>
                    <a:pt x="423" y="97"/>
                  </a:lnTo>
                  <a:lnTo>
                    <a:pt x="393" y="141"/>
                  </a:lnTo>
                  <a:lnTo>
                    <a:pt x="353" y="193"/>
                  </a:lnTo>
                  <a:lnTo>
                    <a:pt x="308" y="238"/>
                  </a:lnTo>
                  <a:lnTo>
                    <a:pt x="261" y="280"/>
                  </a:lnTo>
                  <a:lnTo>
                    <a:pt x="207" y="315"/>
                  </a:lnTo>
                  <a:lnTo>
                    <a:pt x="165" y="334"/>
                  </a:lnTo>
                  <a:lnTo>
                    <a:pt x="120" y="341"/>
                  </a:lnTo>
                  <a:lnTo>
                    <a:pt x="73" y="336"/>
                  </a:lnTo>
                  <a:lnTo>
                    <a:pt x="45" y="322"/>
                  </a:lnTo>
                  <a:lnTo>
                    <a:pt x="22" y="303"/>
                  </a:lnTo>
                  <a:lnTo>
                    <a:pt x="7" y="280"/>
                  </a:lnTo>
                  <a:lnTo>
                    <a:pt x="0" y="254"/>
                  </a:lnTo>
                  <a:lnTo>
                    <a:pt x="0" y="226"/>
                  </a:lnTo>
                  <a:lnTo>
                    <a:pt x="10" y="200"/>
                  </a:lnTo>
                  <a:lnTo>
                    <a:pt x="29" y="174"/>
                  </a:lnTo>
                  <a:lnTo>
                    <a:pt x="54" y="151"/>
                  </a:lnTo>
                  <a:lnTo>
                    <a:pt x="85" y="134"/>
                  </a:lnTo>
                  <a:lnTo>
                    <a:pt x="118" y="125"/>
                  </a:lnTo>
                  <a:lnTo>
                    <a:pt x="153" y="120"/>
                  </a:lnTo>
                  <a:lnTo>
                    <a:pt x="224" y="115"/>
                  </a:lnTo>
                  <a:lnTo>
                    <a:pt x="294" y="108"/>
                  </a:lnTo>
                  <a:lnTo>
                    <a:pt x="336" y="99"/>
                  </a:lnTo>
                  <a:lnTo>
                    <a:pt x="376" y="85"/>
                  </a:lnTo>
                  <a:lnTo>
                    <a:pt x="411" y="64"/>
                  </a:lnTo>
                  <a:lnTo>
                    <a:pt x="444" y="35"/>
                  </a:lnTo>
                  <a:lnTo>
                    <a:pt x="47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74"/>
            <p:cNvSpPr>
              <a:spLocks/>
            </p:cNvSpPr>
            <p:nvPr/>
          </p:nvSpPr>
          <p:spPr bwMode="auto">
            <a:xfrm>
              <a:off x="10901363" y="4470400"/>
              <a:ext cx="536575" cy="762000"/>
            </a:xfrm>
            <a:custGeom>
              <a:avLst/>
              <a:gdLst/>
              <a:ahLst/>
              <a:cxnLst>
                <a:cxn ang="0">
                  <a:pos x="4" y="0"/>
                </a:cxn>
                <a:cxn ang="0">
                  <a:pos x="14" y="47"/>
                </a:cxn>
                <a:cxn ang="0">
                  <a:pos x="33" y="90"/>
                </a:cxn>
                <a:cxn ang="0">
                  <a:pos x="58" y="125"/>
                </a:cxn>
                <a:cxn ang="0">
                  <a:pos x="89" y="155"/>
                </a:cxn>
                <a:cxn ang="0">
                  <a:pos x="124" y="184"/>
                </a:cxn>
                <a:cxn ang="0">
                  <a:pos x="166" y="209"/>
                </a:cxn>
                <a:cxn ang="0">
                  <a:pos x="228" y="245"/>
                </a:cxn>
                <a:cxn ang="0">
                  <a:pos x="286" y="285"/>
                </a:cxn>
                <a:cxn ang="0">
                  <a:pos x="305" y="301"/>
                </a:cxn>
                <a:cxn ang="0">
                  <a:pos x="319" y="322"/>
                </a:cxn>
                <a:cxn ang="0">
                  <a:pos x="331" y="346"/>
                </a:cxn>
                <a:cxn ang="0">
                  <a:pos x="338" y="381"/>
                </a:cxn>
                <a:cxn ang="0">
                  <a:pos x="333" y="416"/>
                </a:cxn>
                <a:cxn ang="0">
                  <a:pos x="312" y="447"/>
                </a:cxn>
                <a:cxn ang="0">
                  <a:pos x="291" y="465"/>
                </a:cxn>
                <a:cxn ang="0">
                  <a:pos x="267" y="477"/>
                </a:cxn>
                <a:cxn ang="0">
                  <a:pos x="242" y="480"/>
                </a:cxn>
                <a:cxn ang="0">
                  <a:pos x="216" y="475"/>
                </a:cxn>
                <a:cxn ang="0">
                  <a:pos x="176" y="461"/>
                </a:cxn>
                <a:cxn ang="0">
                  <a:pos x="143" y="440"/>
                </a:cxn>
                <a:cxn ang="0">
                  <a:pos x="117" y="411"/>
                </a:cxn>
                <a:cxn ang="0">
                  <a:pos x="94" y="379"/>
                </a:cxn>
                <a:cxn ang="0">
                  <a:pos x="61" y="317"/>
                </a:cxn>
                <a:cxn ang="0">
                  <a:pos x="37" y="254"/>
                </a:cxn>
                <a:cxn ang="0">
                  <a:pos x="18" y="186"/>
                </a:cxn>
                <a:cxn ang="0">
                  <a:pos x="7" y="118"/>
                </a:cxn>
                <a:cxn ang="0">
                  <a:pos x="2" y="59"/>
                </a:cxn>
                <a:cxn ang="0">
                  <a:pos x="0" y="0"/>
                </a:cxn>
                <a:cxn ang="0">
                  <a:pos x="4" y="0"/>
                </a:cxn>
              </a:cxnLst>
              <a:rect l="0" t="0" r="r" b="b"/>
              <a:pathLst>
                <a:path w="338" h="480">
                  <a:moveTo>
                    <a:pt x="4" y="0"/>
                  </a:moveTo>
                  <a:lnTo>
                    <a:pt x="14" y="47"/>
                  </a:lnTo>
                  <a:lnTo>
                    <a:pt x="33" y="90"/>
                  </a:lnTo>
                  <a:lnTo>
                    <a:pt x="58" y="125"/>
                  </a:lnTo>
                  <a:lnTo>
                    <a:pt x="89" y="155"/>
                  </a:lnTo>
                  <a:lnTo>
                    <a:pt x="124" y="184"/>
                  </a:lnTo>
                  <a:lnTo>
                    <a:pt x="166" y="209"/>
                  </a:lnTo>
                  <a:lnTo>
                    <a:pt x="228" y="245"/>
                  </a:lnTo>
                  <a:lnTo>
                    <a:pt x="286" y="285"/>
                  </a:lnTo>
                  <a:lnTo>
                    <a:pt x="305" y="301"/>
                  </a:lnTo>
                  <a:lnTo>
                    <a:pt x="319" y="322"/>
                  </a:lnTo>
                  <a:lnTo>
                    <a:pt x="331" y="346"/>
                  </a:lnTo>
                  <a:lnTo>
                    <a:pt x="338" y="381"/>
                  </a:lnTo>
                  <a:lnTo>
                    <a:pt x="333" y="416"/>
                  </a:lnTo>
                  <a:lnTo>
                    <a:pt x="312" y="447"/>
                  </a:lnTo>
                  <a:lnTo>
                    <a:pt x="291" y="465"/>
                  </a:lnTo>
                  <a:lnTo>
                    <a:pt x="267" y="477"/>
                  </a:lnTo>
                  <a:lnTo>
                    <a:pt x="242" y="480"/>
                  </a:lnTo>
                  <a:lnTo>
                    <a:pt x="216" y="475"/>
                  </a:lnTo>
                  <a:lnTo>
                    <a:pt x="176" y="461"/>
                  </a:lnTo>
                  <a:lnTo>
                    <a:pt x="143" y="440"/>
                  </a:lnTo>
                  <a:lnTo>
                    <a:pt x="117" y="411"/>
                  </a:lnTo>
                  <a:lnTo>
                    <a:pt x="94" y="379"/>
                  </a:lnTo>
                  <a:lnTo>
                    <a:pt x="61" y="317"/>
                  </a:lnTo>
                  <a:lnTo>
                    <a:pt x="37" y="254"/>
                  </a:lnTo>
                  <a:lnTo>
                    <a:pt x="18" y="186"/>
                  </a:lnTo>
                  <a:lnTo>
                    <a:pt x="7" y="118"/>
                  </a:lnTo>
                  <a:lnTo>
                    <a:pt x="2" y="59"/>
                  </a:lnTo>
                  <a:lnTo>
                    <a:pt x="0" y="0"/>
                  </a:lnTo>
                  <a:lnTo>
                    <a:pt x="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75"/>
            <p:cNvSpPr>
              <a:spLocks/>
            </p:cNvSpPr>
            <p:nvPr/>
          </p:nvSpPr>
          <p:spPr bwMode="auto">
            <a:xfrm>
              <a:off x="10901363" y="4973638"/>
              <a:ext cx="536575" cy="765175"/>
            </a:xfrm>
            <a:custGeom>
              <a:avLst/>
              <a:gdLst/>
              <a:ahLst/>
              <a:cxnLst>
                <a:cxn ang="0">
                  <a:pos x="4" y="0"/>
                </a:cxn>
                <a:cxn ang="0">
                  <a:pos x="14" y="50"/>
                </a:cxn>
                <a:cxn ang="0">
                  <a:pos x="33" y="92"/>
                </a:cxn>
                <a:cxn ang="0">
                  <a:pos x="61" y="130"/>
                </a:cxn>
                <a:cxn ang="0">
                  <a:pos x="94" y="163"/>
                </a:cxn>
                <a:cxn ang="0">
                  <a:pos x="134" y="191"/>
                </a:cxn>
                <a:cxn ang="0">
                  <a:pos x="181" y="217"/>
                </a:cxn>
                <a:cxn ang="0">
                  <a:pos x="228" y="242"/>
                </a:cxn>
                <a:cxn ang="0">
                  <a:pos x="256" y="259"/>
                </a:cxn>
                <a:cxn ang="0">
                  <a:pos x="284" y="280"/>
                </a:cxn>
                <a:cxn ang="0">
                  <a:pos x="305" y="304"/>
                </a:cxn>
                <a:cxn ang="0">
                  <a:pos x="324" y="332"/>
                </a:cxn>
                <a:cxn ang="0">
                  <a:pos x="336" y="362"/>
                </a:cxn>
                <a:cxn ang="0">
                  <a:pos x="338" y="393"/>
                </a:cxn>
                <a:cxn ang="0">
                  <a:pos x="331" y="421"/>
                </a:cxn>
                <a:cxn ang="0">
                  <a:pos x="314" y="447"/>
                </a:cxn>
                <a:cxn ang="0">
                  <a:pos x="291" y="468"/>
                </a:cxn>
                <a:cxn ang="0">
                  <a:pos x="267" y="480"/>
                </a:cxn>
                <a:cxn ang="0">
                  <a:pos x="239" y="482"/>
                </a:cxn>
                <a:cxn ang="0">
                  <a:pos x="209" y="477"/>
                </a:cxn>
                <a:cxn ang="0">
                  <a:pos x="171" y="461"/>
                </a:cxn>
                <a:cxn ang="0">
                  <a:pos x="141" y="440"/>
                </a:cxn>
                <a:cxn ang="0">
                  <a:pos x="115" y="412"/>
                </a:cxn>
                <a:cxn ang="0">
                  <a:pos x="94" y="381"/>
                </a:cxn>
                <a:cxn ang="0">
                  <a:pos x="61" y="320"/>
                </a:cxn>
                <a:cxn ang="0">
                  <a:pos x="37" y="254"/>
                </a:cxn>
                <a:cxn ang="0">
                  <a:pos x="18" y="188"/>
                </a:cxn>
                <a:cxn ang="0">
                  <a:pos x="7" y="120"/>
                </a:cxn>
                <a:cxn ang="0">
                  <a:pos x="2" y="62"/>
                </a:cxn>
                <a:cxn ang="0">
                  <a:pos x="0" y="3"/>
                </a:cxn>
                <a:cxn ang="0">
                  <a:pos x="4" y="0"/>
                </a:cxn>
              </a:cxnLst>
              <a:rect l="0" t="0" r="r" b="b"/>
              <a:pathLst>
                <a:path w="338" h="482">
                  <a:moveTo>
                    <a:pt x="4" y="0"/>
                  </a:moveTo>
                  <a:lnTo>
                    <a:pt x="14" y="50"/>
                  </a:lnTo>
                  <a:lnTo>
                    <a:pt x="33" y="92"/>
                  </a:lnTo>
                  <a:lnTo>
                    <a:pt x="61" y="130"/>
                  </a:lnTo>
                  <a:lnTo>
                    <a:pt x="94" y="163"/>
                  </a:lnTo>
                  <a:lnTo>
                    <a:pt x="134" y="191"/>
                  </a:lnTo>
                  <a:lnTo>
                    <a:pt x="181" y="217"/>
                  </a:lnTo>
                  <a:lnTo>
                    <a:pt x="228" y="242"/>
                  </a:lnTo>
                  <a:lnTo>
                    <a:pt x="256" y="259"/>
                  </a:lnTo>
                  <a:lnTo>
                    <a:pt x="284" y="280"/>
                  </a:lnTo>
                  <a:lnTo>
                    <a:pt x="305" y="304"/>
                  </a:lnTo>
                  <a:lnTo>
                    <a:pt x="324" y="332"/>
                  </a:lnTo>
                  <a:lnTo>
                    <a:pt x="336" y="362"/>
                  </a:lnTo>
                  <a:lnTo>
                    <a:pt x="338" y="393"/>
                  </a:lnTo>
                  <a:lnTo>
                    <a:pt x="331" y="421"/>
                  </a:lnTo>
                  <a:lnTo>
                    <a:pt x="314" y="447"/>
                  </a:lnTo>
                  <a:lnTo>
                    <a:pt x="291" y="468"/>
                  </a:lnTo>
                  <a:lnTo>
                    <a:pt x="267" y="480"/>
                  </a:lnTo>
                  <a:lnTo>
                    <a:pt x="239" y="482"/>
                  </a:lnTo>
                  <a:lnTo>
                    <a:pt x="209" y="477"/>
                  </a:lnTo>
                  <a:lnTo>
                    <a:pt x="171" y="461"/>
                  </a:lnTo>
                  <a:lnTo>
                    <a:pt x="141" y="440"/>
                  </a:lnTo>
                  <a:lnTo>
                    <a:pt x="115" y="412"/>
                  </a:lnTo>
                  <a:lnTo>
                    <a:pt x="94" y="381"/>
                  </a:lnTo>
                  <a:lnTo>
                    <a:pt x="61" y="320"/>
                  </a:lnTo>
                  <a:lnTo>
                    <a:pt x="37" y="254"/>
                  </a:lnTo>
                  <a:lnTo>
                    <a:pt x="18" y="188"/>
                  </a:lnTo>
                  <a:lnTo>
                    <a:pt x="7" y="120"/>
                  </a:lnTo>
                  <a:lnTo>
                    <a:pt x="2" y="62"/>
                  </a:lnTo>
                  <a:lnTo>
                    <a:pt x="0" y="3"/>
                  </a:lnTo>
                  <a:lnTo>
                    <a:pt x="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76"/>
            <p:cNvSpPr>
              <a:spLocks/>
            </p:cNvSpPr>
            <p:nvPr/>
          </p:nvSpPr>
          <p:spPr bwMode="auto">
            <a:xfrm>
              <a:off x="11498263" y="3978275"/>
              <a:ext cx="531813" cy="757238"/>
            </a:xfrm>
            <a:custGeom>
              <a:avLst/>
              <a:gdLst/>
              <a:ahLst/>
              <a:cxnLst>
                <a:cxn ang="0">
                  <a:pos x="335" y="0"/>
                </a:cxn>
                <a:cxn ang="0">
                  <a:pos x="335" y="78"/>
                </a:cxn>
                <a:cxn ang="0">
                  <a:pos x="326" y="155"/>
                </a:cxn>
                <a:cxn ang="0">
                  <a:pos x="307" y="228"/>
                </a:cxn>
                <a:cxn ang="0">
                  <a:pos x="288" y="292"/>
                </a:cxn>
                <a:cxn ang="0">
                  <a:pos x="263" y="350"/>
                </a:cxn>
                <a:cxn ang="0">
                  <a:pos x="225" y="404"/>
                </a:cxn>
                <a:cxn ang="0">
                  <a:pos x="197" y="435"/>
                </a:cxn>
                <a:cxn ang="0">
                  <a:pos x="164" y="461"/>
                </a:cxn>
                <a:cxn ang="0">
                  <a:pos x="122" y="475"/>
                </a:cxn>
                <a:cxn ang="0">
                  <a:pos x="86" y="477"/>
                </a:cxn>
                <a:cxn ang="0">
                  <a:pos x="54" y="468"/>
                </a:cxn>
                <a:cxn ang="0">
                  <a:pos x="25" y="447"/>
                </a:cxn>
                <a:cxn ang="0">
                  <a:pos x="7" y="416"/>
                </a:cxn>
                <a:cxn ang="0">
                  <a:pos x="0" y="381"/>
                </a:cxn>
                <a:cxn ang="0">
                  <a:pos x="7" y="346"/>
                </a:cxn>
                <a:cxn ang="0">
                  <a:pos x="25" y="310"/>
                </a:cxn>
                <a:cxn ang="0">
                  <a:pos x="51" y="280"/>
                </a:cxn>
                <a:cxn ang="0">
                  <a:pos x="82" y="256"/>
                </a:cxn>
                <a:cxn ang="0">
                  <a:pos x="117" y="235"/>
                </a:cxn>
                <a:cxn ang="0">
                  <a:pos x="152" y="216"/>
                </a:cxn>
                <a:cxn ang="0">
                  <a:pos x="199" y="191"/>
                </a:cxn>
                <a:cxn ang="0">
                  <a:pos x="244" y="162"/>
                </a:cxn>
                <a:cxn ang="0">
                  <a:pos x="281" y="125"/>
                </a:cxn>
                <a:cxn ang="0">
                  <a:pos x="307" y="87"/>
                </a:cxn>
                <a:cxn ang="0">
                  <a:pos x="326" y="45"/>
                </a:cxn>
                <a:cxn ang="0">
                  <a:pos x="335" y="0"/>
                </a:cxn>
              </a:cxnLst>
              <a:rect l="0" t="0" r="r" b="b"/>
              <a:pathLst>
                <a:path w="335" h="477">
                  <a:moveTo>
                    <a:pt x="335" y="0"/>
                  </a:moveTo>
                  <a:lnTo>
                    <a:pt x="335" y="78"/>
                  </a:lnTo>
                  <a:lnTo>
                    <a:pt x="326" y="155"/>
                  </a:lnTo>
                  <a:lnTo>
                    <a:pt x="307" y="228"/>
                  </a:lnTo>
                  <a:lnTo>
                    <a:pt x="288" y="292"/>
                  </a:lnTo>
                  <a:lnTo>
                    <a:pt x="263" y="350"/>
                  </a:lnTo>
                  <a:lnTo>
                    <a:pt x="225" y="404"/>
                  </a:lnTo>
                  <a:lnTo>
                    <a:pt x="197" y="435"/>
                  </a:lnTo>
                  <a:lnTo>
                    <a:pt x="164" y="461"/>
                  </a:lnTo>
                  <a:lnTo>
                    <a:pt x="122" y="475"/>
                  </a:lnTo>
                  <a:lnTo>
                    <a:pt x="86" y="477"/>
                  </a:lnTo>
                  <a:lnTo>
                    <a:pt x="54" y="468"/>
                  </a:lnTo>
                  <a:lnTo>
                    <a:pt x="25" y="447"/>
                  </a:lnTo>
                  <a:lnTo>
                    <a:pt x="7" y="416"/>
                  </a:lnTo>
                  <a:lnTo>
                    <a:pt x="0" y="381"/>
                  </a:lnTo>
                  <a:lnTo>
                    <a:pt x="7" y="346"/>
                  </a:lnTo>
                  <a:lnTo>
                    <a:pt x="25" y="310"/>
                  </a:lnTo>
                  <a:lnTo>
                    <a:pt x="51" y="280"/>
                  </a:lnTo>
                  <a:lnTo>
                    <a:pt x="82" y="256"/>
                  </a:lnTo>
                  <a:lnTo>
                    <a:pt x="117" y="235"/>
                  </a:lnTo>
                  <a:lnTo>
                    <a:pt x="152" y="216"/>
                  </a:lnTo>
                  <a:lnTo>
                    <a:pt x="199" y="191"/>
                  </a:lnTo>
                  <a:lnTo>
                    <a:pt x="244" y="162"/>
                  </a:lnTo>
                  <a:lnTo>
                    <a:pt x="281" y="125"/>
                  </a:lnTo>
                  <a:lnTo>
                    <a:pt x="307" y="87"/>
                  </a:lnTo>
                  <a:lnTo>
                    <a:pt x="326" y="45"/>
                  </a:lnTo>
                  <a:lnTo>
                    <a:pt x="33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77"/>
            <p:cNvSpPr>
              <a:spLocks/>
            </p:cNvSpPr>
            <p:nvPr/>
          </p:nvSpPr>
          <p:spPr bwMode="auto">
            <a:xfrm>
              <a:off x="11501438" y="4981575"/>
              <a:ext cx="528638" cy="754063"/>
            </a:xfrm>
            <a:custGeom>
              <a:avLst/>
              <a:gdLst/>
              <a:ahLst/>
              <a:cxnLst>
                <a:cxn ang="0">
                  <a:pos x="331" y="0"/>
                </a:cxn>
                <a:cxn ang="0">
                  <a:pos x="333" y="85"/>
                </a:cxn>
                <a:cxn ang="0">
                  <a:pos x="322" y="169"/>
                </a:cxn>
                <a:cxn ang="0">
                  <a:pos x="298" y="252"/>
                </a:cxn>
                <a:cxn ang="0">
                  <a:pos x="282" y="301"/>
                </a:cxn>
                <a:cxn ang="0">
                  <a:pos x="261" y="348"/>
                </a:cxn>
                <a:cxn ang="0">
                  <a:pos x="232" y="392"/>
                </a:cxn>
                <a:cxn ang="0">
                  <a:pos x="200" y="432"/>
                </a:cxn>
                <a:cxn ang="0">
                  <a:pos x="171" y="454"/>
                </a:cxn>
                <a:cxn ang="0">
                  <a:pos x="138" y="470"/>
                </a:cxn>
                <a:cxn ang="0">
                  <a:pos x="103" y="475"/>
                </a:cxn>
                <a:cxn ang="0">
                  <a:pos x="68" y="472"/>
                </a:cxn>
                <a:cxn ang="0">
                  <a:pos x="40" y="458"/>
                </a:cxn>
                <a:cxn ang="0">
                  <a:pos x="16" y="437"/>
                </a:cxn>
                <a:cxn ang="0">
                  <a:pos x="2" y="409"/>
                </a:cxn>
                <a:cxn ang="0">
                  <a:pos x="0" y="378"/>
                </a:cxn>
                <a:cxn ang="0">
                  <a:pos x="5" y="343"/>
                </a:cxn>
                <a:cxn ang="0">
                  <a:pos x="21" y="313"/>
                </a:cxn>
                <a:cxn ang="0">
                  <a:pos x="40" y="287"/>
                </a:cxn>
                <a:cxn ang="0">
                  <a:pos x="66" y="266"/>
                </a:cxn>
                <a:cxn ang="0">
                  <a:pos x="94" y="247"/>
                </a:cxn>
                <a:cxn ang="0">
                  <a:pos x="143" y="221"/>
                </a:cxn>
                <a:cxn ang="0">
                  <a:pos x="195" y="193"/>
                </a:cxn>
                <a:cxn ang="0">
                  <a:pos x="232" y="167"/>
                </a:cxn>
                <a:cxn ang="0">
                  <a:pos x="265" y="139"/>
                </a:cxn>
                <a:cxn ang="0">
                  <a:pos x="293" y="104"/>
                </a:cxn>
                <a:cxn ang="0">
                  <a:pos x="315" y="66"/>
                </a:cxn>
                <a:cxn ang="0">
                  <a:pos x="329" y="21"/>
                </a:cxn>
                <a:cxn ang="0">
                  <a:pos x="331" y="0"/>
                </a:cxn>
              </a:cxnLst>
              <a:rect l="0" t="0" r="r" b="b"/>
              <a:pathLst>
                <a:path w="333" h="475">
                  <a:moveTo>
                    <a:pt x="331" y="0"/>
                  </a:moveTo>
                  <a:lnTo>
                    <a:pt x="333" y="85"/>
                  </a:lnTo>
                  <a:lnTo>
                    <a:pt x="322" y="169"/>
                  </a:lnTo>
                  <a:lnTo>
                    <a:pt x="298" y="252"/>
                  </a:lnTo>
                  <a:lnTo>
                    <a:pt x="282" y="301"/>
                  </a:lnTo>
                  <a:lnTo>
                    <a:pt x="261" y="348"/>
                  </a:lnTo>
                  <a:lnTo>
                    <a:pt x="232" y="392"/>
                  </a:lnTo>
                  <a:lnTo>
                    <a:pt x="200" y="432"/>
                  </a:lnTo>
                  <a:lnTo>
                    <a:pt x="171" y="454"/>
                  </a:lnTo>
                  <a:lnTo>
                    <a:pt x="138" y="470"/>
                  </a:lnTo>
                  <a:lnTo>
                    <a:pt x="103" y="475"/>
                  </a:lnTo>
                  <a:lnTo>
                    <a:pt x="68" y="472"/>
                  </a:lnTo>
                  <a:lnTo>
                    <a:pt x="40" y="458"/>
                  </a:lnTo>
                  <a:lnTo>
                    <a:pt x="16" y="437"/>
                  </a:lnTo>
                  <a:lnTo>
                    <a:pt x="2" y="409"/>
                  </a:lnTo>
                  <a:lnTo>
                    <a:pt x="0" y="378"/>
                  </a:lnTo>
                  <a:lnTo>
                    <a:pt x="5" y="343"/>
                  </a:lnTo>
                  <a:lnTo>
                    <a:pt x="21" y="313"/>
                  </a:lnTo>
                  <a:lnTo>
                    <a:pt x="40" y="287"/>
                  </a:lnTo>
                  <a:lnTo>
                    <a:pt x="66" y="266"/>
                  </a:lnTo>
                  <a:lnTo>
                    <a:pt x="94" y="247"/>
                  </a:lnTo>
                  <a:lnTo>
                    <a:pt x="143" y="221"/>
                  </a:lnTo>
                  <a:lnTo>
                    <a:pt x="195" y="193"/>
                  </a:lnTo>
                  <a:lnTo>
                    <a:pt x="232" y="167"/>
                  </a:lnTo>
                  <a:lnTo>
                    <a:pt x="265" y="139"/>
                  </a:lnTo>
                  <a:lnTo>
                    <a:pt x="293" y="104"/>
                  </a:lnTo>
                  <a:lnTo>
                    <a:pt x="315" y="66"/>
                  </a:lnTo>
                  <a:lnTo>
                    <a:pt x="329" y="21"/>
                  </a:lnTo>
                  <a:lnTo>
                    <a:pt x="3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78"/>
            <p:cNvSpPr>
              <a:spLocks/>
            </p:cNvSpPr>
            <p:nvPr/>
          </p:nvSpPr>
          <p:spPr bwMode="auto">
            <a:xfrm>
              <a:off x="11501438" y="4475163"/>
              <a:ext cx="528638" cy="752475"/>
            </a:xfrm>
            <a:custGeom>
              <a:avLst/>
              <a:gdLst/>
              <a:ahLst/>
              <a:cxnLst>
                <a:cxn ang="0">
                  <a:pos x="333" y="0"/>
                </a:cxn>
                <a:cxn ang="0">
                  <a:pos x="333" y="84"/>
                </a:cxn>
                <a:cxn ang="0">
                  <a:pos x="322" y="166"/>
                </a:cxn>
                <a:cxn ang="0">
                  <a:pos x="301" y="249"/>
                </a:cxn>
                <a:cxn ang="0">
                  <a:pos x="284" y="296"/>
                </a:cxn>
                <a:cxn ang="0">
                  <a:pos x="263" y="343"/>
                </a:cxn>
                <a:cxn ang="0">
                  <a:pos x="237" y="387"/>
                </a:cxn>
                <a:cxn ang="0">
                  <a:pos x="204" y="425"/>
                </a:cxn>
                <a:cxn ang="0">
                  <a:pos x="174" y="451"/>
                </a:cxn>
                <a:cxn ang="0">
                  <a:pos x="141" y="467"/>
                </a:cxn>
                <a:cxn ang="0">
                  <a:pos x="103" y="474"/>
                </a:cxn>
                <a:cxn ang="0">
                  <a:pos x="68" y="472"/>
                </a:cxn>
                <a:cxn ang="0">
                  <a:pos x="40" y="458"/>
                </a:cxn>
                <a:cxn ang="0">
                  <a:pos x="16" y="437"/>
                </a:cxn>
                <a:cxn ang="0">
                  <a:pos x="5" y="408"/>
                </a:cxn>
                <a:cxn ang="0">
                  <a:pos x="0" y="378"/>
                </a:cxn>
                <a:cxn ang="0">
                  <a:pos x="5" y="343"/>
                </a:cxn>
                <a:cxn ang="0">
                  <a:pos x="21" y="312"/>
                </a:cxn>
                <a:cxn ang="0">
                  <a:pos x="42" y="286"/>
                </a:cxn>
                <a:cxn ang="0">
                  <a:pos x="66" y="265"/>
                </a:cxn>
                <a:cxn ang="0">
                  <a:pos x="94" y="246"/>
                </a:cxn>
                <a:cxn ang="0">
                  <a:pos x="134" y="225"/>
                </a:cxn>
                <a:cxn ang="0">
                  <a:pos x="171" y="204"/>
                </a:cxn>
                <a:cxn ang="0">
                  <a:pos x="214" y="181"/>
                </a:cxn>
                <a:cxn ang="0">
                  <a:pos x="249" y="152"/>
                </a:cxn>
                <a:cxn ang="0">
                  <a:pos x="279" y="122"/>
                </a:cxn>
                <a:cxn ang="0">
                  <a:pos x="305" y="84"/>
                </a:cxn>
                <a:cxn ang="0">
                  <a:pos x="324" y="40"/>
                </a:cxn>
                <a:cxn ang="0">
                  <a:pos x="333" y="0"/>
                </a:cxn>
              </a:cxnLst>
              <a:rect l="0" t="0" r="r" b="b"/>
              <a:pathLst>
                <a:path w="333" h="474">
                  <a:moveTo>
                    <a:pt x="333" y="0"/>
                  </a:moveTo>
                  <a:lnTo>
                    <a:pt x="333" y="84"/>
                  </a:lnTo>
                  <a:lnTo>
                    <a:pt x="322" y="166"/>
                  </a:lnTo>
                  <a:lnTo>
                    <a:pt x="301" y="249"/>
                  </a:lnTo>
                  <a:lnTo>
                    <a:pt x="284" y="296"/>
                  </a:lnTo>
                  <a:lnTo>
                    <a:pt x="263" y="343"/>
                  </a:lnTo>
                  <a:lnTo>
                    <a:pt x="237" y="387"/>
                  </a:lnTo>
                  <a:lnTo>
                    <a:pt x="204" y="425"/>
                  </a:lnTo>
                  <a:lnTo>
                    <a:pt x="174" y="451"/>
                  </a:lnTo>
                  <a:lnTo>
                    <a:pt x="141" y="467"/>
                  </a:lnTo>
                  <a:lnTo>
                    <a:pt x="103" y="474"/>
                  </a:lnTo>
                  <a:lnTo>
                    <a:pt x="68" y="472"/>
                  </a:lnTo>
                  <a:lnTo>
                    <a:pt x="40" y="458"/>
                  </a:lnTo>
                  <a:lnTo>
                    <a:pt x="16" y="437"/>
                  </a:lnTo>
                  <a:lnTo>
                    <a:pt x="5" y="408"/>
                  </a:lnTo>
                  <a:lnTo>
                    <a:pt x="0" y="378"/>
                  </a:lnTo>
                  <a:lnTo>
                    <a:pt x="5" y="343"/>
                  </a:lnTo>
                  <a:lnTo>
                    <a:pt x="21" y="312"/>
                  </a:lnTo>
                  <a:lnTo>
                    <a:pt x="42" y="286"/>
                  </a:lnTo>
                  <a:lnTo>
                    <a:pt x="66" y="265"/>
                  </a:lnTo>
                  <a:lnTo>
                    <a:pt x="94" y="246"/>
                  </a:lnTo>
                  <a:lnTo>
                    <a:pt x="134" y="225"/>
                  </a:lnTo>
                  <a:lnTo>
                    <a:pt x="171" y="204"/>
                  </a:lnTo>
                  <a:lnTo>
                    <a:pt x="214" y="181"/>
                  </a:lnTo>
                  <a:lnTo>
                    <a:pt x="249" y="152"/>
                  </a:lnTo>
                  <a:lnTo>
                    <a:pt x="279" y="122"/>
                  </a:lnTo>
                  <a:lnTo>
                    <a:pt x="305" y="84"/>
                  </a:lnTo>
                  <a:lnTo>
                    <a:pt x="324" y="40"/>
                  </a:lnTo>
                  <a:lnTo>
                    <a:pt x="33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79"/>
            <p:cNvSpPr>
              <a:spLocks/>
            </p:cNvSpPr>
            <p:nvPr/>
          </p:nvSpPr>
          <p:spPr bwMode="auto">
            <a:xfrm>
              <a:off x="12272963" y="4895850"/>
              <a:ext cx="373063" cy="862013"/>
            </a:xfrm>
            <a:custGeom>
              <a:avLst/>
              <a:gdLst/>
              <a:ahLst/>
              <a:cxnLst>
                <a:cxn ang="0">
                  <a:pos x="78" y="0"/>
                </a:cxn>
                <a:cxn ang="0">
                  <a:pos x="82" y="3"/>
                </a:cxn>
                <a:cxn ang="0">
                  <a:pos x="71" y="54"/>
                </a:cxn>
                <a:cxn ang="0">
                  <a:pos x="71" y="101"/>
                </a:cxn>
                <a:cxn ang="0">
                  <a:pos x="80" y="146"/>
                </a:cxn>
                <a:cxn ang="0">
                  <a:pos x="99" y="188"/>
                </a:cxn>
                <a:cxn ang="0">
                  <a:pos x="122" y="230"/>
                </a:cxn>
                <a:cxn ang="0">
                  <a:pos x="150" y="270"/>
                </a:cxn>
                <a:cxn ang="0">
                  <a:pos x="188" y="327"/>
                </a:cxn>
                <a:cxn ang="0">
                  <a:pos x="223" y="385"/>
                </a:cxn>
                <a:cxn ang="0">
                  <a:pos x="233" y="416"/>
                </a:cxn>
                <a:cxn ang="0">
                  <a:pos x="235" y="449"/>
                </a:cxn>
                <a:cxn ang="0">
                  <a:pos x="228" y="479"/>
                </a:cxn>
                <a:cxn ang="0">
                  <a:pos x="214" y="505"/>
                </a:cxn>
                <a:cxn ang="0">
                  <a:pos x="193" y="526"/>
                </a:cxn>
                <a:cxn ang="0">
                  <a:pos x="169" y="538"/>
                </a:cxn>
                <a:cxn ang="0">
                  <a:pos x="141" y="543"/>
                </a:cxn>
                <a:cxn ang="0">
                  <a:pos x="113" y="540"/>
                </a:cxn>
                <a:cxn ang="0">
                  <a:pos x="87" y="531"/>
                </a:cxn>
                <a:cxn ang="0">
                  <a:pos x="54" y="505"/>
                </a:cxn>
                <a:cxn ang="0">
                  <a:pos x="33" y="475"/>
                </a:cxn>
                <a:cxn ang="0">
                  <a:pos x="17" y="442"/>
                </a:cxn>
                <a:cxn ang="0">
                  <a:pos x="7" y="402"/>
                </a:cxn>
                <a:cxn ang="0">
                  <a:pos x="0" y="324"/>
                </a:cxn>
                <a:cxn ang="0">
                  <a:pos x="5" y="244"/>
                </a:cxn>
                <a:cxn ang="0">
                  <a:pos x="19" y="167"/>
                </a:cxn>
                <a:cxn ang="0">
                  <a:pos x="40" y="92"/>
                </a:cxn>
                <a:cxn ang="0">
                  <a:pos x="59" y="45"/>
                </a:cxn>
                <a:cxn ang="0">
                  <a:pos x="78" y="0"/>
                </a:cxn>
              </a:cxnLst>
              <a:rect l="0" t="0" r="r" b="b"/>
              <a:pathLst>
                <a:path w="235" h="543">
                  <a:moveTo>
                    <a:pt x="78" y="0"/>
                  </a:moveTo>
                  <a:lnTo>
                    <a:pt x="82" y="3"/>
                  </a:lnTo>
                  <a:lnTo>
                    <a:pt x="71" y="54"/>
                  </a:lnTo>
                  <a:lnTo>
                    <a:pt x="71" y="101"/>
                  </a:lnTo>
                  <a:lnTo>
                    <a:pt x="80" y="146"/>
                  </a:lnTo>
                  <a:lnTo>
                    <a:pt x="99" y="188"/>
                  </a:lnTo>
                  <a:lnTo>
                    <a:pt x="122" y="230"/>
                  </a:lnTo>
                  <a:lnTo>
                    <a:pt x="150" y="270"/>
                  </a:lnTo>
                  <a:lnTo>
                    <a:pt x="188" y="327"/>
                  </a:lnTo>
                  <a:lnTo>
                    <a:pt x="223" y="385"/>
                  </a:lnTo>
                  <a:lnTo>
                    <a:pt x="233" y="416"/>
                  </a:lnTo>
                  <a:lnTo>
                    <a:pt x="235" y="449"/>
                  </a:lnTo>
                  <a:lnTo>
                    <a:pt x="228" y="479"/>
                  </a:lnTo>
                  <a:lnTo>
                    <a:pt x="214" y="505"/>
                  </a:lnTo>
                  <a:lnTo>
                    <a:pt x="193" y="526"/>
                  </a:lnTo>
                  <a:lnTo>
                    <a:pt x="169" y="538"/>
                  </a:lnTo>
                  <a:lnTo>
                    <a:pt x="141" y="543"/>
                  </a:lnTo>
                  <a:lnTo>
                    <a:pt x="113" y="540"/>
                  </a:lnTo>
                  <a:lnTo>
                    <a:pt x="87" y="531"/>
                  </a:lnTo>
                  <a:lnTo>
                    <a:pt x="54" y="505"/>
                  </a:lnTo>
                  <a:lnTo>
                    <a:pt x="33" y="475"/>
                  </a:lnTo>
                  <a:lnTo>
                    <a:pt x="17" y="442"/>
                  </a:lnTo>
                  <a:lnTo>
                    <a:pt x="7" y="402"/>
                  </a:lnTo>
                  <a:lnTo>
                    <a:pt x="0" y="324"/>
                  </a:lnTo>
                  <a:lnTo>
                    <a:pt x="5" y="244"/>
                  </a:lnTo>
                  <a:lnTo>
                    <a:pt x="19" y="167"/>
                  </a:lnTo>
                  <a:lnTo>
                    <a:pt x="40" y="92"/>
                  </a:lnTo>
                  <a:lnTo>
                    <a:pt x="59" y="45"/>
                  </a:lnTo>
                  <a:lnTo>
                    <a:pt x="7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80"/>
            <p:cNvSpPr>
              <a:spLocks/>
            </p:cNvSpPr>
            <p:nvPr/>
          </p:nvSpPr>
          <p:spPr bwMode="auto">
            <a:xfrm>
              <a:off x="11318875" y="3128963"/>
              <a:ext cx="323850" cy="752475"/>
            </a:xfrm>
            <a:custGeom>
              <a:avLst/>
              <a:gdLst/>
              <a:ahLst/>
              <a:cxnLst>
                <a:cxn ang="0">
                  <a:pos x="101" y="0"/>
                </a:cxn>
                <a:cxn ang="0">
                  <a:pos x="138" y="94"/>
                </a:cxn>
                <a:cxn ang="0">
                  <a:pos x="171" y="185"/>
                </a:cxn>
                <a:cxn ang="0">
                  <a:pos x="190" y="265"/>
                </a:cxn>
                <a:cxn ang="0">
                  <a:pos x="204" y="347"/>
                </a:cxn>
                <a:cxn ang="0">
                  <a:pos x="204" y="373"/>
                </a:cxn>
                <a:cxn ang="0">
                  <a:pos x="202" y="401"/>
                </a:cxn>
                <a:cxn ang="0">
                  <a:pos x="192" y="432"/>
                </a:cxn>
                <a:cxn ang="0">
                  <a:pos x="176" y="453"/>
                </a:cxn>
                <a:cxn ang="0">
                  <a:pos x="152" y="467"/>
                </a:cxn>
                <a:cxn ang="0">
                  <a:pos x="122" y="474"/>
                </a:cxn>
                <a:cxn ang="0">
                  <a:pos x="87" y="474"/>
                </a:cxn>
                <a:cxn ang="0">
                  <a:pos x="56" y="465"/>
                </a:cxn>
                <a:cxn ang="0">
                  <a:pos x="33" y="446"/>
                </a:cxn>
                <a:cxn ang="0">
                  <a:pos x="14" y="420"/>
                </a:cxn>
                <a:cxn ang="0">
                  <a:pos x="2" y="383"/>
                </a:cxn>
                <a:cxn ang="0">
                  <a:pos x="0" y="345"/>
                </a:cxn>
                <a:cxn ang="0">
                  <a:pos x="2" y="307"/>
                </a:cxn>
                <a:cxn ang="0">
                  <a:pos x="14" y="230"/>
                </a:cxn>
                <a:cxn ang="0">
                  <a:pos x="33" y="155"/>
                </a:cxn>
                <a:cxn ang="0">
                  <a:pos x="61" y="82"/>
                </a:cxn>
                <a:cxn ang="0">
                  <a:pos x="91" y="11"/>
                </a:cxn>
                <a:cxn ang="0">
                  <a:pos x="91" y="9"/>
                </a:cxn>
                <a:cxn ang="0">
                  <a:pos x="94" y="7"/>
                </a:cxn>
                <a:cxn ang="0">
                  <a:pos x="96" y="4"/>
                </a:cxn>
                <a:cxn ang="0">
                  <a:pos x="101" y="0"/>
                </a:cxn>
              </a:cxnLst>
              <a:rect l="0" t="0" r="r" b="b"/>
              <a:pathLst>
                <a:path w="204" h="474">
                  <a:moveTo>
                    <a:pt x="101" y="0"/>
                  </a:moveTo>
                  <a:lnTo>
                    <a:pt x="138" y="94"/>
                  </a:lnTo>
                  <a:lnTo>
                    <a:pt x="171" y="185"/>
                  </a:lnTo>
                  <a:lnTo>
                    <a:pt x="190" y="265"/>
                  </a:lnTo>
                  <a:lnTo>
                    <a:pt x="204" y="347"/>
                  </a:lnTo>
                  <a:lnTo>
                    <a:pt x="204" y="373"/>
                  </a:lnTo>
                  <a:lnTo>
                    <a:pt x="202" y="401"/>
                  </a:lnTo>
                  <a:lnTo>
                    <a:pt x="192" y="432"/>
                  </a:lnTo>
                  <a:lnTo>
                    <a:pt x="176" y="453"/>
                  </a:lnTo>
                  <a:lnTo>
                    <a:pt x="152" y="467"/>
                  </a:lnTo>
                  <a:lnTo>
                    <a:pt x="122" y="474"/>
                  </a:lnTo>
                  <a:lnTo>
                    <a:pt x="87" y="474"/>
                  </a:lnTo>
                  <a:lnTo>
                    <a:pt x="56" y="465"/>
                  </a:lnTo>
                  <a:lnTo>
                    <a:pt x="33" y="446"/>
                  </a:lnTo>
                  <a:lnTo>
                    <a:pt x="14" y="420"/>
                  </a:lnTo>
                  <a:lnTo>
                    <a:pt x="2" y="383"/>
                  </a:lnTo>
                  <a:lnTo>
                    <a:pt x="0" y="345"/>
                  </a:lnTo>
                  <a:lnTo>
                    <a:pt x="2" y="307"/>
                  </a:lnTo>
                  <a:lnTo>
                    <a:pt x="14" y="230"/>
                  </a:lnTo>
                  <a:lnTo>
                    <a:pt x="33" y="155"/>
                  </a:lnTo>
                  <a:lnTo>
                    <a:pt x="61" y="82"/>
                  </a:lnTo>
                  <a:lnTo>
                    <a:pt x="91" y="11"/>
                  </a:lnTo>
                  <a:lnTo>
                    <a:pt x="91" y="9"/>
                  </a:lnTo>
                  <a:lnTo>
                    <a:pt x="94" y="7"/>
                  </a:lnTo>
                  <a:lnTo>
                    <a:pt x="96" y="4"/>
                  </a:lnTo>
                  <a:lnTo>
                    <a:pt x="1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81"/>
            <p:cNvSpPr>
              <a:spLocks/>
            </p:cNvSpPr>
            <p:nvPr/>
          </p:nvSpPr>
          <p:spPr bwMode="auto">
            <a:xfrm>
              <a:off x="13298488" y="3463925"/>
              <a:ext cx="392113" cy="704850"/>
            </a:xfrm>
            <a:custGeom>
              <a:avLst/>
              <a:gdLst/>
              <a:ahLst/>
              <a:cxnLst>
                <a:cxn ang="0">
                  <a:pos x="247" y="0"/>
                </a:cxn>
                <a:cxn ang="0">
                  <a:pos x="247" y="54"/>
                </a:cxn>
                <a:cxn ang="0">
                  <a:pos x="247" y="106"/>
                </a:cxn>
                <a:cxn ang="0">
                  <a:pos x="242" y="181"/>
                </a:cxn>
                <a:cxn ang="0">
                  <a:pos x="230" y="256"/>
                </a:cxn>
                <a:cxn ang="0">
                  <a:pos x="212" y="327"/>
                </a:cxn>
                <a:cxn ang="0">
                  <a:pos x="193" y="369"/>
                </a:cxn>
                <a:cxn ang="0">
                  <a:pos x="172" y="406"/>
                </a:cxn>
                <a:cxn ang="0">
                  <a:pos x="150" y="430"/>
                </a:cxn>
                <a:cxn ang="0">
                  <a:pos x="125" y="442"/>
                </a:cxn>
                <a:cxn ang="0">
                  <a:pos x="96" y="444"/>
                </a:cxn>
                <a:cxn ang="0">
                  <a:pos x="68" y="435"/>
                </a:cxn>
                <a:cxn ang="0">
                  <a:pos x="35" y="418"/>
                </a:cxn>
                <a:cxn ang="0">
                  <a:pos x="12" y="395"/>
                </a:cxn>
                <a:cxn ang="0">
                  <a:pos x="0" y="369"/>
                </a:cxn>
                <a:cxn ang="0">
                  <a:pos x="0" y="336"/>
                </a:cxn>
                <a:cxn ang="0">
                  <a:pos x="12" y="287"/>
                </a:cxn>
                <a:cxn ang="0">
                  <a:pos x="33" y="237"/>
                </a:cxn>
                <a:cxn ang="0">
                  <a:pos x="75" y="172"/>
                </a:cxn>
                <a:cxn ang="0">
                  <a:pos x="125" y="113"/>
                </a:cxn>
                <a:cxn ang="0">
                  <a:pos x="181" y="56"/>
                </a:cxn>
                <a:cxn ang="0">
                  <a:pos x="240" y="5"/>
                </a:cxn>
                <a:cxn ang="0">
                  <a:pos x="242" y="2"/>
                </a:cxn>
                <a:cxn ang="0">
                  <a:pos x="244" y="2"/>
                </a:cxn>
                <a:cxn ang="0">
                  <a:pos x="247" y="0"/>
                </a:cxn>
              </a:cxnLst>
              <a:rect l="0" t="0" r="r" b="b"/>
              <a:pathLst>
                <a:path w="247" h="444">
                  <a:moveTo>
                    <a:pt x="247" y="0"/>
                  </a:moveTo>
                  <a:lnTo>
                    <a:pt x="247" y="54"/>
                  </a:lnTo>
                  <a:lnTo>
                    <a:pt x="247" y="106"/>
                  </a:lnTo>
                  <a:lnTo>
                    <a:pt x="242" y="181"/>
                  </a:lnTo>
                  <a:lnTo>
                    <a:pt x="230" y="256"/>
                  </a:lnTo>
                  <a:lnTo>
                    <a:pt x="212" y="327"/>
                  </a:lnTo>
                  <a:lnTo>
                    <a:pt x="193" y="369"/>
                  </a:lnTo>
                  <a:lnTo>
                    <a:pt x="172" y="406"/>
                  </a:lnTo>
                  <a:lnTo>
                    <a:pt x="150" y="430"/>
                  </a:lnTo>
                  <a:lnTo>
                    <a:pt x="125" y="442"/>
                  </a:lnTo>
                  <a:lnTo>
                    <a:pt x="96" y="444"/>
                  </a:lnTo>
                  <a:lnTo>
                    <a:pt x="68" y="435"/>
                  </a:lnTo>
                  <a:lnTo>
                    <a:pt x="35" y="418"/>
                  </a:lnTo>
                  <a:lnTo>
                    <a:pt x="12" y="395"/>
                  </a:lnTo>
                  <a:lnTo>
                    <a:pt x="0" y="369"/>
                  </a:lnTo>
                  <a:lnTo>
                    <a:pt x="0" y="336"/>
                  </a:lnTo>
                  <a:lnTo>
                    <a:pt x="12" y="287"/>
                  </a:lnTo>
                  <a:lnTo>
                    <a:pt x="33" y="237"/>
                  </a:lnTo>
                  <a:lnTo>
                    <a:pt x="75" y="172"/>
                  </a:lnTo>
                  <a:lnTo>
                    <a:pt x="125" y="113"/>
                  </a:lnTo>
                  <a:lnTo>
                    <a:pt x="181" y="56"/>
                  </a:lnTo>
                  <a:lnTo>
                    <a:pt x="240" y="5"/>
                  </a:lnTo>
                  <a:lnTo>
                    <a:pt x="242" y="2"/>
                  </a:lnTo>
                  <a:lnTo>
                    <a:pt x="244" y="2"/>
                  </a:lnTo>
                  <a:lnTo>
                    <a:pt x="24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82"/>
            <p:cNvSpPr>
              <a:spLocks/>
            </p:cNvSpPr>
            <p:nvPr/>
          </p:nvSpPr>
          <p:spPr bwMode="auto">
            <a:xfrm>
              <a:off x="11349038" y="5794375"/>
              <a:ext cx="230188" cy="503238"/>
            </a:xfrm>
            <a:custGeom>
              <a:avLst/>
              <a:gdLst/>
              <a:ahLst/>
              <a:cxnLst>
                <a:cxn ang="0">
                  <a:pos x="18" y="0"/>
                </a:cxn>
                <a:cxn ang="0">
                  <a:pos x="28" y="0"/>
                </a:cxn>
                <a:cxn ang="0">
                  <a:pos x="70" y="5"/>
                </a:cxn>
                <a:cxn ang="0">
                  <a:pos x="115" y="3"/>
                </a:cxn>
                <a:cxn ang="0">
                  <a:pos x="126" y="0"/>
                </a:cxn>
                <a:cxn ang="0">
                  <a:pos x="133" y="0"/>
                </a:cxn>
                <a:cxn ang="0">
                  <a:pos x="140" y="3"/>
                </a:cxn>
                <a:cxn ang="0">
                  <a:pos x="143" y="5"/>
                </a:cxn>
                <a:cxn ang="0">
                  <a:pos x="145" y="10"/>
                </a:cxn>
                <a:cxn ang="0">
                  <a:pos x="145" y="17"/>
                </a:cxn>
                <a:cxn ang="0">
                  <a:pos x="145" y="28"/>
                </a:cxn>
                <a:cxn ang="0">
                  <a:pos x="143" y="38"/>
                </a:cxn>
                <a:cxn ang="0">
                  <a:pos x="143" y="38"/>
                </a:cxn>
                <a:cxn ang="0">
                  <a:pos x="124" y="273"/>
                </a:cxn>
                <a:cxn ang="0">
                  <a:pos x="124" y="287"/>
                </a:cxn>
                <a:cxn ang="0">
                  <a:pos x="119" y="299"/>
                </a:cxn>
                <a:cxn ang="0">
                  <a:pos x="112" y="308"/>
                </a:cxn>
                <a:cxn ang="0">
                  <a:pos x="98" y="315"/>
                </a:cxn>
                <a:cxn ang="0">
                  <a:pos x="75" y="317"/>
                </a:cxn>
                <a:cxn ang="0">
                  <a:pos x="54" y="313"/>
                </a:cxn>
                <a:cxn ang="0">
                  <a:pos x="32" y="301"/>
                </a:cxn>
                <a:cxn ang="0">
                  <a:pos x="30" y="296"/>
                </a:cxn>
                <a:cxn ang="0">
                  <a:pos x="28" y="289"/>
                </a:cxn>
                <a:cxn ang="0">
                  <a:pos x="28" y="282"/>
                </a:cxn>
                <a:cxn ang="0">
                  <a:pos x="0" y="26"/>
                </a:cxn>
                <a:cxn ang="0">
                  <a:pos x="0" y="17"/>
                </a:cxn>
                <a:cxn ang="0">
                  <a:pos x="0" y="10"/>
                </a:cxn>
                <a:cxn ang="0">
                  <a:pos x="2" y="5"/>
                </a:cxn>
                <a:cxn ang="0">
                  <a:pos x="4" y="3"/>
                </a:cxn>
                <a:cxn ang="0">
                  <a:pos x="11" y="0"/>
                </a:cxn>
                <a:cxn ang="0">
                  <a:pos x="18" y="0"/>
                </a:cxn>
              </a:cxnLst>
              <a:rect l="0" t="0" r="r" b="b"/>
              <a:pathLst>
                <a:path w="145" h="317">
                  <a:moveTo>
                    <a:pt x="18" y="0"/>
                  </a:moveTo>
                  <a:lnTo>
                    <a:pt x="28" y="0"/>
                  </a:lnTo>
                  <a:lnTo>
                    <a:pt x="70" y="5"/>
                  </a:lnTo>
                  <a:lnTo>
                    <a:pt x="115" y="3"/>
                  </a:lnTo>
                  <a:lnTo>
                    <a:pt x="126" y="0"/>
                  </a:lnTo>
                  <a:lnTo>
                    <a:pt x="133" y="0"/>
                  </a:lnTo>
                  <a:lnTo>
                    <a:pt x="140" y="3"/>
                  </a:lnTo>
                  <a:lnTo>
                    <a:pt x="143" y="5"/>
                  </a:lnTo>
                  <a:lnTo>
                    <a:pt x="145" y="10"/>
                  </a:lnTo>
                  <a:lnTo>
                    <a:pt x="145" y="17"/>
                  </a:lnTo>
                  <a:lnTo>
                    <a:pt x="145" y="28"/>
                  </a:lnTo>
                  <a:lnTo>
                    <a:pt x="143" y="38"/>
                  </a:lnTo>
                  <a:lnTo>
                    <a:pt x="143" y="38"/>
                  </a:lnTo>
                  <a:lnTo>
                    <a:pt x="124" y="273"/>
                  </a:lnTo>
                  <a:lnTo>
                    <a:pt x="124" y="287"/>
                  </a:lnTo>
                  <a:lnTo>
                    <a:pt x="119" y="299"/>
                  </a:lnTo>
                  <a:lnTo>
                    <a:pt x="112" y="308"/>
                  </a:lnTo>
                  <a:lnTo>
                    <a:pt x="98" y="315"/>
                  </a:lnTo>
                  <a:lnTo>
                    <a:pt x="75" y="317"/>
                  </a:lnTo>
                  <a:lnTo>
                    <a:pt x="54" y="313"/>
                  </a:lnTo>
                  <a:lnTo>
                    <a:pt x="32" y="301"/>
                  </a:lnTo>
                  <a:lnTo>
                    <a:pt x="30" y="296"/>
                  </a:lnTo>
                  <a:lnTo>
                    <a:pt x="28" y="289"/>
                  </a:lnTo>
                  <a:lnTo>
                    <a:pt x="28" y="282"/>
                  </a:lnTo>
                  <a:lnTo>
                    <a:pt x="0" y="26"/>
                  </a:lnTo>
                  <a:lnTo>
                    <a:pt x="0" y="17"/>
                  </a:lnTo>
                  <a:lnTo>
                    <a:pt x="0" y="10"/>
                  </a:lnTo>
                  <a:lnTo>
                    <a:pt x="2" y="5"/>
                  </a:lnTo>
                  <a:lnTo>
                    <a:pt x="4" y="3"/>
                  </a:lnTo>
                  <a:lnTo>
                    <a:pt x="11" y="0"/>
                  </a:lnTo>
                  <a:lnTo>
                    <a:pt x="1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83"/>
            <p:cNvSpPr>
              <a:spLocks/>
            </p:cNvSpPr>
            <p:nvPr/>
          </p:nvSpPr>
          <p:spPr bwMode="auto">
            <a:xfrm>
              <a:off x="12311063" y="5827713"/>
              <a:ext cx="349250" cy="515938"/>
            </a:xfrm>
            <a:custGeom>
              <a:avLst/>
              <a:gdLst/>
              <a:ahLst/>
              <a:cxnLst>
                <a:cxn ang="0">
                  <a:pos x="98" y="0"/>
                </a:cxn>
                <a:cxn ang="0">
                  <a:pos x="103" y="0"/>
                </a:cxn>
                <a:cxn ang="0">
                  <a:pos x="108" y="5"/>
                </a:cxn>
                <a:cxn ang="0">
                  <a:pos x="117" y="10"/>
                </a:cxn>
                <a:cxn ang="0">
                  <a:pos x="157" y="36"/>
                </a:cxn>
                <a:cxn ang="0">
                  <a:pos x="204" y="50"/>
                </a:cxn>
                <a:cxn ang="0">
                  <a:pos x="211" y="52"/>
                </a:cxn>
                <a:cxn ang="0">
                  <a:pos x="218" y="54"/>
                </a:cxn>
                <a:cxn ang="0">
                  <a:pos x="220" y="59"/>
                </a:cxn>
                <a:cxn ang="0">
                  <a:pos x="220" y="64"/>
                </a:cxn>
                <a:cxn ang="0">
                  <a:pos x="220" y="71"/>
                </a:cxn>
                <a:cxn ang="0">
                  <a:pos x="216" y="78"/>
                </a:cxn>
                <a:cxn ang="0">
                  <a:pos x="89" y="301"/>
                </a:cxn>
                <a:cxn ang="0">
                  <a:pos x="82" y="308"/>
                </a:cxn>
                <a:cxn ang="0">
                  <a:pos x="75" y="315"/>
                </a:cxn>
                <a:cxn ang="0">
                  <a:pos x="68" y="320"/>
                </a:cxn>
                <a:cxn ang="0">
                  <a:pos x="63" y="325"/>
                </a:cxn>
                <a:cxn ang="0">
                  <a:pos x="37" y="320"/>
                </a:cxn>
                <a:cxn ang="0">
                  <a:pos x="18" y="308"/>
                </a:cxn>
                <a:cxn ang="0">
                  <a:pos x="4" y="292"/>
                </a:cxn>
                <a:cxn ang="0">
                  <a:pos x="0" y="273"/>
                </a:cxn>
                <a:cxn ang="0">
                  <a:pos x="2" y="252"/>
                </a:cxn>
                <a:cxn ang="0">
                  <a:pos x="84" y="19"/>
                </a:cxn>
                <a:cxn ang="0">
                  <a:pos x="87" y="12"/>
                </a:cxn>
                <a:cxn ang="0">
                  <a:pos x="91" y="5"/>
                </a:cxn>
                <a:cxn ang="0">
                  <a:pos x="94" y="0"/>
                </a:cxn>
                <a:cxn ang="0">
                  <a:pos x="98" y="0"/>
                </a:cxn>
              </a:cxnLst>
              <a:rect l="0" t="0" r="r" b="b"/>
              <a:pathLst>
                <a:path w="220" h="325">
                  <a:moveTo>
                    <a:pt x="98" y="0"/>
                  </a:moveTo>
                  <a:lnTo>
                    <a:pt x="103" y="0"/>
                  </a:lnTo>
                  <a:lnTo>
                    <a:pt x="108" y="5"/>
                  </a:lnTo>
                  <a:lnTo>
                    <a:pt x="117" y="10"/>
                  </a:lnTo>
                  <a:lnTo>
                    <a:pt x="157" y="36"/>
                  </a:lnTo>
                  <a:lnTo>
                    <a:pt x="204" y="50"/>
                  </a:lnTo>
                  <a:lnTo>
                    <a:pt x="211" y="52"/>
                  </a:lnTo>
                  <a:lnTo>
                    <a:pt x="218" y="54"/>
                  </a:lnTo>
                  <a:lnTo>
                    <a:pt x="220" y="59"/>
                  </a:lnTo>
                  <a:lnTo>
                    <a:pt x="220" y="64"/>
                  </a:lnTo>
                  <a:lnTo>
                    <a:pt x="220" y="71"/>
                  </a:lnTo>
                  <a:lnTo>
                    <a:pt x="216" y="78"/>
                  </a:lnTo>
                  <a:lnTo>
                    <a:pt x="89" y="301"/>
                  </a:lnTo>
                  <a:lnTo>
                    <a:pt x="82" y="308"/>
                  </a:lnTo>
                  <a:lnTo>
                    <a:pt x="75" y="315"/>
                  </a:lnTo>
                  <a:lnTo>
                    <a:pt x="68" y="320"/>
                  </a:lnTo>
                  <a:lnTo>
                    <a:pt x="63" y="325"/>
                  </a:lnTo>
                  <a:lnTo>
                    <a:pt x="37" y="320"/>
                  </a:lnTo>
                  <a:lnTo>
                    <a:pt x="18" y="308"/>
                  </a:lnTo>
                  <a:lnTo>
                    <a:pt x="4" y="292"/>
                  </a:lnTo>
                  <a:lnTo>
                    <a:pt x="0" y="273"/>
                  </a:lnTo>
                  <a:lnTo>
                    <a:pt x="2" y="252"/>
                  </a:lnTo>
                  <a:lnTo>
                    <a:pt x="84" y="19"/>
                  </a:lnTo>
                  <a:lnTo>
                    <a:pt x="87" y="12"/>
                  </a:lnTo>
                  <a:lnTo>
                    <a:pt x="91" y="5"/>
                  </a:lnTo>
                  <a:lnTo>
                    <a:pt x="94" y="0"/>
                  </a:lnTo>
                  <a:lnTo>
                    <a:pt x="9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268" name="Picture 4" descr="http://jpwebsny.com/world/images/stories/demo/soil/Topsoil2.jpg"/>
          <p:cNvPicPr>
            <a:picLocks noChangeAspect="1" noChangeArrowheads="1"/>
          </p:cNvPicPr>
          <p:nvPr/>
        </p:nvPicPr>
        <p:blipFill>
          <a:blip r:embed="rId8" cstate="email"/>
          <a:srcRect/>
          <a:stretch>
            <a:fillRect/>
          </a:stretch>
        </p:blipFill>
        <p:spPr bwMode="auto">
          <a:xfrm>
            <a:off x="672036" y="2474468"/>
            <a:ext cx="1256170" cy="1256170"/>
          </a:xfrm>
          <a:prstGeom prst="ellipse">
            <a:avLst/>
          </a:prstGeom>
          <a:solidFill>
            <a:schemeClr val="tx1"/>
          </a:solidFill>
          <a:ln w="19050">
            <a:solidFill>
              <a:schemeClr val="bg2"/>
            </a:solidFill>
          </a:ln>
          <a:effectLst/>
        </p:spPr>
      </p:pic>
      <p:sp>
        <p:nvSpPr>
          <p:cNvPr id="184" name="Rectangle 183"/>
          <p:cNvSpPr/>
          <p:nvPr/>
        </p:nvSpPr>
        <p:spPr>
          <a:xfrm>
            <a:off x="672036" y="2837996"/>
            <a:ext cx="1256170" cy="738664"/>
          </a:xfrm>
          <a:prstGeom prst="rect">
            <a:avLst/>
          </a:prstGeom>
        </p:spPr>
        <p:txBody>
          <a:bodyPr wrap="square">
            <a:spAutoFit/>
          </a:bodyPr>
          <a:lstStyle/>
          <a:p>
            <a:pPr algn="ctr"/>
            <a:r>
              <a:rPr lang="en-US" sz="1400" b="1" dirty="0" smtClean="0">
                <a:solidFill>
                  <a:schemeClr val="bg1"/>
                </a:solidFill>
                <a:cs typeface="Arial" pitchFamily="34" charset="0"/>
              </a:rPr>
              <a:t>~1.5 kg/</a:t>
            </a:r>
            <a:br>
              <a:rPr lang="en-US" sz="1400" b="1" dirty="0" smtClean="0">
                <a:solidFill>
                  <a:schemeClr val="bg1"/>
                </a:solidFill>
                <a:cs typeface="Arial" pitchFamily="34" charset="0"/>
              </a:rPr>
            </a:br>
            <a:r>
              <a:rPr lang="en-US" sz="1400" b="1" dirty="0" smtClean="0">
                <a:solidFill>
                  <a:schemeClr val="bg1"/>
                </a:solidFill>
                <a:cs typeface="Arial" pitchFamily="34" charset="0"/>
              </a:rPr>
              <a:t>household/</a:t>
            </a:r>
          </a:p>
          <a:p>
            <a:pPr algn="ctr"/>
            <a:r>
              <a:rPr lang="en-US" sz="1400" b="1" dirty="0" smtClean="0">
                <a:solidFill>
                  <a:schemeClr val="bg1"/>
                </a:solidFill>
                <a:cs typeface="Arial" pitchFamily="34" charset="0"/>
              </a:rPr>
              <a:t>day</a:t>
            </a:r>
          </a:p>
        </p:txBody>
      </p:sp>
      <p:pic>
        <p:nvPicPr>
          <p:cNvPr id="185" name="Picture 4" descr="http://jpwebsny.com/world/images/stories/demo/soil/Topsoil2.jpg"/>
          <p:cNvPicPr>
            <a:picLocks noChangeAspect="1" noChangeArrowheads="1"/>
          </p:cNvPicPr>
          <p:nvPr/>
        </p:nvPicPr>
        <p:blipFill>
          <a:blip r:embed="rId8" cstate="email"/>
          <a:srcRect/>
          <a:stretch>
            <a:fillRect/>
          </a:stretch>
        </p:blipFill>
        <p:spPr bwMode="auto">
          <a:xfrm>
            <a:off x="672036" y="4515155"/>
            <a:ext cx="1256170" cy="1256170"/>
          </a:xfrm>
          <a:prstGeom prst="ellipse">
            <a:avLst/>
          </a:prstGeom>
          <a:solidFill>
            <a:schemeClr val="tx1"/>
          </a:solidFill>
          <a:ln w="19050">
            <a:solidFill>
              <a:schemeClr val="bg2"/>
            </a:solidFill>
          </a:ln>
          <a:effectLst/>
        </p:spPr>
      </p:pic>
      <p:sp>
        <p:nvSpPr>
          <p:cNvPr id="192" name="Rectangle 191"/>
          <p:cNvSpPr/>
          <p:nvPr/>
        </p:nvSpPr>
        <p:spPr>
          <a:xfrm>
            <a:off x="672036" y="4878683"/>
            <a:ext cx="1256170" cy="738664"/>
          </a:xfrm>
          <a:prstGeom prst="rect">
            <a:avLst/>
          </a:prstGeom>
        </p:spPr>
        <p:txBody>
          <a:bodyPr wrap="square">
            <a:spAutoFit/>
          </a:bodyPr>
          <a:lstStyle/>
          <a:p>
            <a:pPr algn="ctr"/>
            <a:r>
              <a:rPr lang="en-US" sz="1400" b="1" dirty="0" smtClean="0">
                <a:solidFill>
                  <a:schemeClr val="bg1"/>
                </a:solidFill>
                <a:cs typeface="Arial" pitchFamily="34" charset="0"/>
              </a:rPr>
              <a:t>~0.5 kg/</a:t>
            </a:r>
            <a:br>
              <a:rPr lang="en-US" sz="1400" b="1" dirty="0" smtClean="0">
                <a:solidFill>
                  <a:schemeClr val="bg1"/>
                </a:solidFill>
                <a:cs typeface="Arial" pitchFamily="34" charset="0"/>
              </a:rPr>
            </a:br>
            <a:r>
              <a:rPr lang="en-US" sz="1400" b="1" dirty="0" smtClean="0">
                <a:solidFill>
                  <a:schemeClr val="bg1"/>
                </a:solidFill>
                <a:cs typeface="Arial" pitchFamily="34" charset="0"/>
              </a:rPr>
              <a:t>household/</a:t>
            </a:r>
            <a:br>
              <a:rPr lang="en-US" sz="1400" b="1" dirty="0" smtClean="0">
                <a:solidFill>
                  <a:schemeClr val="bg1"/>
                </a:solidFill>
                <a:cs typeface="Arial" pitchFamily="34" charset="0"/>
              </a:rPr>
            </a:br>
            <a:r>
              <a:rPr lang="en-US" sz="1400" b="1" dirty="0" smtClean="0">
                <a:solidFill>
                  <a:schemeClr val="bg1"/>
                </a:solidFill>
                <a:cs typeface="Arial" pitchFamily="34" charset="0"/>
              </a:rPr>
              <a:t>day</a:t>
            </a:r>
          </a:p>
        </p:txBody>
      </p:sp>
      <p:sp>
        <p:nvSpPr>
          <p:cNvPr id="194" name="Oval 193"/>
          <p:cNvSpPr/>
          <p:nvPr/>
        </p:nvSpPr>
        <p:spPr>
          <a:xfrm>
            <a:off x="672036" y="2474468"/>
            <a:ext cx="359764" cy="359764"/>
          </a:xfrm>
          <a:prstGeom prst="ellipse">
            <a:avLst/>
          </a:prstGeom>
          <a:solidFill>
            <a:schemeClr val="bg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5" name="Oval 194"/>
          <p:cNvSpPr/>
          <p:nvPr/>
        </p:nvSpPr>
        <p:spPr>
          <a:xfrm>
            <a:off x="672036" y="4515155"/>
            <a:ext cx="359764" cy="359764"/>
          </a:xfrm>
          <a:prstGeom prst="ellipse">
            <a:avLst/>
          </a:prstGeom>
          <a:solidFill>
            <a:srgbClr val="4D4D4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1275" name="Freeform 11"/>
          <p:cNvSpPr>
            <a:spLocks noEditPoints="1"/>
          </p:cNvSpPr>
          <p:nvPr/>
        </p:nvSpPr>
        <p:spPr bwMode="auto">
          <a:xfrm>
            <a:off x="772185" y="2531600"/>
            <a:ext cx="159467" cy="245500"/>
          </a:xfrm>
          <a:custGeom>
            <a:avLst/>
            <a:gdLst/>
            <a:ahLst/>
            <a:cxnLst>
              <a:cxn ang="0">
                <a:pos x="1322" y="1563"/>
              </a:cxn>
              <a:cxn ang="0">
                <a:pos x="1306" y="1616"/>
              </a:cxn>
              <a:cxn ang="0">
                <a:pos x="1260" y="1817"/>
              </a:cxn>
              <a:cxn ang="0">
                <a:pos x="1137" y="1985"/>
              </a:cxn>
              <a:cxn ang="0">
                <a:pos x="974" y="2090"/>
              </a:cxn>
              <a:cxn ang="0">
                <a:pos x="783" y="2128"/>
              </a:cxn>
              <a:cxn ang="0">
                <a:pos x="735" y="2154"/>
              </a:cxn>
              <a:cxn ang="0">
                <a:pos x="746" y="2199"/>
              </a:cxn>
              <a:cxn ang="0">
                <a:pos x="786" y="2210"/>
              </a:cxn>
              <a:cxn ang="0">
                <a:pos x="799" y="2210"/>
              </a:cxn>
              <a:cxn ang="0">
                <a:pos x="848" y="2205"/>
              </a:cxn>
              <a:cxn ang="0">
                <a:pos x="1011" y="2162"/>
              </a:cxn>
              <a:cxn ang="0">
                <a:pos x="1188" y="2047"/>
              </a:cxn>
              <a:cxn ang="0">
                <a:pos x="1317" y="1883"/>
              </a:cxn>
              <a:cxn ang="0">
                <a:pos x="1383" y="1680"/>
              </a:cxn>
              <a:cxn ang="0">
                <a:pos x="1381" y="1568"/>
              </a:cxn>
              <a:cxn ang="0">
                <a:pos x="1331" y="1388"/>
              </a:cxn>
              <a:cxn ang="0">
                <a:pos x="1287" y="1413"/>
              </a:cxn>
              <a:cxn ang="0">
                <a:pos x="1295" y="1464"/>
              </a:cxn>
              <a:cxn ang="0">
                <a:pos x="1347" y="1476"/>
              </a:cxn>
              <a:cxn ang="0">
                <a:pos x="1376" y="1434"/>
              </a:cxn>
              <a:cxn ang="0">
                <a:pos x="1349" y="1391"/>
              </a:cxn>
              <a:cxn ang="0">
                <a:pos x="784" y="4"/>
              </a:cxn>
              <a:cxn ang="0">
                <a:pos x="829" y="52"/>
              </a:cxn>
              <a:cxn ang="0">
                <a:pos x="1107" y="477"/>
              </a:cxn>
              <a:cxn ang="0">
                <a:pos x="1347" y="922"/>
              </a:cxn>
              <a:cxn ang="0">
                <a:pos x="1477" y="1239"/>
              </a:cxn>
              <a:cxn ang="0">
                <a:pos x="1537" y="1495"/>
              </a:cxn>
              <a:cxn ang="0">
                <a:pos x="1536" y="1733"/>
              </a:cxn>
              <a:cxn ang="0">
                <a:pos x="1464" y="1953"/>
              </a:cxn>
              <a:cxn ang="0">
                <a:pos x="1320" y="2151"/>
              </a:cxn>
              <a:cxn ang="0">
                <a:pos x="1126" y="2294"/>
              </a:cxn>
              <a:cxn ang="0">
                <a:pos x="891" y="2371"/>
              </a:cxn>
              <a:cxn ang="0">
                <a:pos x="682" y="2372"/>
              </a:cxn>
              <a:cxn ang="0">
                <a:pos x="443" y="2304"/>
              </a:cxn>
              <a:cxn ang="0">
                <a:pos x="239" y="2167"/>
              </a:cxn>
              <a:cxn ang="0">
                <a:pos x="89" y="1970"/>
              </a:cxn>
              <a:cxn ang="0">
                <a:pos x="9" y="1733"/>
              </a:cxn>
              <a:cxn ang="0">
                <a:pos x="9" y="1472"/>
              </a:cxn>
              <a:cxn ang="0">
                <a:pos x="87" y="1179"/>
              </a:cxn>
              <a:cxn ang="0">
                <a:pos x="240" y="828"/>
              </a:cxn>
              <a:cxn ang="0">
                <a:pos x="497" y="378"/>
              </a:cxn>
              <a:cxn ang="0">
                <a:pos x="732" y="30"/>
              </a:cxn>
              <a:cxn ang="0">
                <a:pos x="772" y="0"/>
              </a:cxn>
            </a:cxnLst>
            <a:rect l="0" t="0" r="r" b="b"/>
            <a:pathLst>
              <a:path w="1544" h="2377">
                <a:moveTo>
                  <a:pt x="1352" y="1554"/>
                </a:moveTo>
                <a:lnTo>
                  <a:pt x="1335" y="1555"/>
                </a:lnTo>
                <a:lnTo>
                  <a:pt x="1322" y="1563"/>
                </a:lnTo>
                <a:lnTo>
                  <a:pt x="1312" y="1579"/>
                </a:lnTo>
                <a:lnTo>
                  <a:pt x="1308" y="1602"/>
                </a:lnTo>
                <a:lnTo>
                  <a:pt x="1306" y="1616"/>
                </a:lnTo>
                <a:lnTo>
                  <a:pt x="1300" y="1688"/>
                </a:lnTo>
                <a:lnTo>
                  <a:pt x="1284" y="1755"/>
                </a:lnTo>
                <a:lnTo>
                  <a:pt x="1260" y="1817"/>
                </a:lnTo>
                <a:lnTo>
                  <a:pt x="1226" y="1878"/>
                </a:lnTo>
                <a:lnTo>
                  <a:pt x="1186" y="1932"/>
                </a:lnTo>
                <a:lnTo>
                  <a:pt x="1137" y="1985"/>
                </a:lnTo>
                <a:lnTo>
                  <a:pt x="1086" y="2028"/>
                </a:lnTo>
                <a:lnTo>
                  <a:pt x="1032" y="2063"/>
                </a:lnTo>
                <a:lnTo>
                  <a:pt x="974" y="2090"/>
                </a:lnTo>
                <a:lnTo>
                  <a:pt x="914" y="2111"/>
                </a:lnTo>
                <a:lnTo>
                  <a:pt x="850" y="2124"/>
                </a:lnTo>
                <a:lnTo>
                  <a:pt x="783" y="2128"/>
                </a:lnTo>
                <a:lnTo>
                  <a:pt x="760" y="2132"/>
                </a:lnTo>
                <a:lnTo>
                  <a:pt x="744" y="2141"/>
                </a:lnTo>
                <a:lnTo>
                  <a:pt x="735" y="2154"/>
                </a:lnTo>
                <a:lnTo>
                  <a:pt x="730" y="2170"/>
                </a:lnTo>
                <a:lnTo>
                  <a:pt x="735" y="2186"/>
                </a:lnTo>
                <a:lnTo>
                  <a:pt x="746" y="2199"/>
                </a:lnTo>
                <a:lnTo>
                  <a:pt x="762" y="2207"/>
                </a:lnTo>
                <a:lnTo>
                  <a:pt x="784" y="2210"/>
                </a:lnTo>
                <a:lnTo>
                  <a:pt x="786" y="2210"/>
                </a:lnTo>
                <a:lnTo>
                  <a:pt x="789" y="2210"/>
                </a:lnTo>
                <a:lnTo>
                  <a:pt x="792" y="2210"/>
                </a:lnTo>
                <a:lnTo>
                  <a:pt x="799" y="2210"/>
                </a:lnTo>
                <a:lnTo>
                  <a:pt x="805" y="2210"/>
                </a:lnTo>
                <a:lnTo>
                  <a:pt x="824" y="2208"/>
                </a:lnTo>
                <a:lnTo>
                  <a:pt x="848" y="2205"/>
                </a:lnTo>
                <a:lnTo>
                  <a:pt x="874" y="2202"/>
                </a:lnTo>
                <a:lnTo>
                  <a:pt x="944" y="2186"/>
                </a:lnTo>
                <a:lnTo>
                  <a:pt x="1011" y="2162"/>
                </a:lnTo>
                <a:lnTo>
                  <a:pt x="1075" y="2130"/>
                </a:lnTo>
                <a:lnTo>
                  <a:pt x="1134" y="2092"/>
                </a:lnTo>
                <a:lnTo>
                  <a:pt x="1188" y="2047"/>
                </a:lnTo>
                <a:lnTo>
                  <a:pt x="1237" y="1997"/>
                </a:lnTo>
                <a:lnTo>
                  <a:pt x="1280" y="1942"/>
                </a:lnTo>
                <a:lnTo>
                  <a:pt x="1317" y="1883"/>
                </a:lnTo>
                <a:lnTo>
                  <a:pt x="1346" y="1819"/>
                </a:lnTo>
                <a:lnTo>
                  <a:pt x="1368" y="1750"/>
                </a:lnTo>
                <a:lnTo>
                  <a:pt x="1383" y="1680"/>
                </a:lnTo>
                <a:lnTo>
                  <a:pt x="1389" y="1608"/>
                </a:lnTo>
                <a:lnTo>
                  <a:pt x="1387" y="1584"/>
                </a:lnTo>
                <a:lnTo>
                  <a:pt x="1381" y="1568"/>
                </a:lnTo>
                <a:lnTo>
                  <a:pt x="1368" y="1557"/>
                </a:lnTo>
                <a:lnTo>
                  <a:pt x="1352" y="1554"/>
                </a:lnTo>
                <a:close/>
                <a:moveTo>
                  <a:pt x="1331" y="1388"/>
                </a:moveTo>
                <a:lnTo>
                  <a:pt x="1312" y="1389"/>
                </a:lnTo>
                <a:lnTo>
                  <a:pt x="1298" y="1399"/>
                </a:lnTo>
                <a:lnTo>
                  <a:pt x="1287" y="1413"/>
                </a:lnTo>
                <a:lnTo>
                  <a:pt x="1282" y="1431"/>
                </a:lnTo>
                <a:lnTo>
                  <a:pt x="1285" y="1449"/>
                </a:lnTo>
                <a:lnTo>
                  <a:pt x="1295" y="1464"/>
                </a:lnTo>
                <a:lnTo>
                  <a:pt x="1311" y="1474"/>
                </a:lnTo>
                <a:lnTo>
                  <a:pt x="1328" y="1479"/>
                </a:lnTo>
                <a:lnTo>
                  <a:pt x="1347" y="1476"/>
                </a:lnTo>
                <a:lnTo>
                  <a:pt x="1362" y="1466"/>
                </a:lnTo>
                <a:lnTo>
                  <a:pt x="1371" y="1452"/>
                </a:lnTo>
                <a:lnTo>
                  <a:pt x="1376" y="1434"/>
                </a:lnTo>
                <a:lnTo>
                  <a:pt x="1373" y="1417"/>
                </a:lnTo>
                <a:lnTo>
                  <a:pt x="1363" y="1402"/>
                </a:lnTo>
                <a:lnTo>
                  <a:pt x="1349" y="1391"/>
                </a:lnTo>
                <a:lnTo>
                  <a:pt x="1331" y="1388"/>
                </a:lnTo>
                <a:close/>
                <a:moveTo>
                  <a:pt x="772" y="0"/>
                </a:moveTo>
                <a:lnTo>
                  <a:pt x="784" y="4"/>
                </a:lnTo>
                <a:lnTo>
                  <a:pt x="797" y="14"/>
                </a:lnTo>
                <a:lnTo>
                  <a:pt x="811" y="30"/>
                </a:lnTo>
                <a:lnTo>
                  <a:pt x="829" y="52"/>
                </a:lnTo>
                <a:lnTo>
                  <a:pt x="925" y="193"/>
                </a:lnTo>
                <a:lnTo>
                  <a:pt x="1017" y="333"/>
                </a:lnTo>
                <a:lnTo>
                  <a:pt x="1107" y="477"/>
                </a:lnTo>
                <a:lnTo>
                  <a:pt x="1193" y="622"/>
                </a:lnTo>
                <a:lnTo>
                  <a:pt x="1272" y="770"/>
                </a:lnTo>
                <a:lnTo>
                  <a:pt x="1347" y="922"/>
                </a:lnTo>
                <a:lnTo>
                  <a:pt x="1416" y="1077"/>
                </a:lnTo>
                <a:lnTo>
                  <a:pt x="1448" y="1158"/>
                </a:lnTo>
                <a:lnTo>
                  <a:pt x="1477" y="1239"/>
                </a:lnTo>
                <a:lnTo>
                  <a:pt x="1502" y="1324"/>
                </a:lnTo>
                <a:lnTo>
                  <a:pt x="1523" y="1409"/>
                </a:lnTo>
                <a:lnTo>
                  <a:pt x="1537" y="1495"/>
                </a:lnTo>
                <a:lnTo>
                  <a:pt x="1544" y="1576"/>
                </a:lnTo>
                <a:lnTo>
                  <a:pt x="1544" y="1656"/>
                </a:lnTo>
                <a:lnTo>
                  <a:pt x="1536" y="1733"/>
                </a:lnTo>
                <a:lnTo>
                  <a:pt x="1520" y="1808"/>
                </a:lnTo>
                <a:lnTo>
                  <a:pt x="1496" y="1881"/>
                </a:lnTo>
                <a:lnTo>
                  <a:pt x="1464" y="1953"/>
                </a:lnTo>
                <a:lnTo>
                  <a:pt x="1424" y="2021"/>
                </a:lnTo>
                <a:lnTo>
                  <a:pt x="1376" y="2087"/>
                </a:lnTo>
                <a:lnTo>
                  <a:pt x="1320" y="2151"/>
                </a:lnTo>
                <a:lnTo>
                  <a:pt x="1260" y="2207"/>
                </a:lnTo>
                <a:lnTo>
                  <a:pt x="1194" y="2254"/>
                </a:lnTo>
                <a:lnTo>
                  <a:pt x="1126" y="2294"/>
                </a:lnTo>
                <a:lnTo>
                  <a:pt x="1051" y="2326"/>
                </a:lnTo>
                <a:lnTo>
                  <a:pt x="973" y="2352"/>
                </a:lnTo>
                <a:lnTo>
                  <a:pt x="891" y="2371"/>
                </a:lnTo>
                <a:lnTo>
                  <a:pt x="834" y="2377"/>
                </a:lnTo>
                <a:lnTo>
                  <a:pt x="768" y="2377"/>
                </a:lnTo>
                <a:lnTo>
                  <a:pt x="682" y="2372"/>
                </a:lnTo>
                <a:lnTo>
                  <a:pt x="599" y="2358"/>
                </a:lnTo>
                <a:lnTo>
                  <a:pt x="520" y="2336"/>
                </a:lnTo>
                <a:lnTo>
                  <a:pt x="443" y="2304"/>
                </a:lnTo>
                <a:lnTo>
                  <a:pt x="370" y="2266"/>
                </a:lnTo>
                <a:lnTo>
                  <a:pt x="303" y="2219"/>
                </a:lnTo>
                <a:lnTo>
                  <a:pt x="239" y="2167"/>
                </a:lnTo>
                <a:lnTo>
                  <a:pt x="183" y="2106"/>
                </a:lnTo>
                <a:lnTo>
                  <a:pt x="132" y="2041"/>
                </a:lnTo>
                <a:lnTo>
                  <a:pt x="89" y="1970"/>
                </a:lnTo>
                <a:lnTo>
                  <a:pt x="54" y="1895"/>
                </a:lnTo>
                <a:lnTo>
                  <a:pt x="27" y="1816"/>
                </a:lnTo>
                <a:lnTo>
                  <a:pt x="9" y="1733"/>
                </a:lnTo>
                <a:lnTo>
                  <a:pt x="0" y="1645"/>
                </a:lnTo>
                <a:lnTo>
                  <a:pt x="1" y="1557"/>
                </a:lnTo>
                <a:lnTo>
                  <a:pt x="9" y="1472"/>
                </a:lnTo>
                <a:lnTo>
                  <a:pt x="27" y="1386"/>
                </a:lnTo>
                <a:lnTo>
                  <a:pt x="49" y="1302"/>
                </a:lnTo>
                <a:lnTo>
                  <a:pt x="87" y="1179"/>
                </a:lnTo>
                <a:lnTo>
                  <a:pt x="134" y="1061"/>
                </a:lnTo>
                <a:lnTo>
                  <a:pt x="185" y="943"/>
                </a:lnTo>
                <a:lnTo>
                  <a:pt x="240" y="828"/>
                </a:lnTo>
                <a:lnTo>
                  <a:pt x="301" y="714"/>
                </a:lnTo>
                <a:lnTo>
                  <a:pt x="397" y="544"/>
                </a:lnTo>
                <a:lnTo>
                  <a:pt x="497" y="378"/>
                </a:lnTo>
                <a:lnTo>
                  <a:pt x="604" y="213"/>
                </a:lnTo>
                <a:lnTo>
                  <a:pt x="716" y="52"/>
                </a:lnTo>
                <a:lnTo>
                  <a:pt x="732" y="30"/>
                </a:lnTo>
                <a:lnTo>
                  <a:pt x="746" y="14"/>
                </a:lnTo>
                <a:lnTo>
                  <a:pt x="760" y="3"/>
                </a:lnTo>
                <a:lnTo>
                  <a:pt x="77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219"/>
          <p:cNvGrpSpPr/>
          <p:nvPr/>
        </p:nvGrpSpPr>
        <p:grpSpPr>
          <a:xfrm rot="16200000" flipV="1">
            <a:off x="703042" y="4546052"/>
            <a:ext cx="294977" cy="295086"/>
            <a:chOff x="13488988" y="611188"/>
            <a:chExt cx="4284663" cy="4286251"/>
          </a:xfrm>
        </p:grpSpPr>
        <p:sp>
          <p:nvSpPr>
            <p:cNvPr id="11279" name="Freeform 15"/>
            <p:cNvSpPr>
              <a:spLocks noEditPoints="1"/>
            </p:cNvSpPr>
            <p:nvPr/>
          </p:nvSpPr>
          <p:spPr bwMode="auto">
            <a:xfrm>
              <a:off x="14722475" y="1836738"/>
              <a:ext cx="1831975" cy="1831975"/>
            </a:xfrm>
            <a:custGeom>
              <a:avLst/>
              <a:gdLst/>
              <a:ahLst/>
              <a:cxnLst>
                <a:cxn ang="0">
                  <a:pos x="721" y="156"/>
                </a:cxn>
                <a:cxn ang="0">
                  <a:pos x="689" y="187"/>
                </a:cxn>
                <a:cxn ang="0">
                  <a:pos x="687" y="231"/>
                </a:cxn>
                <a:cxn ang="0">
                  <a:pos x="717" y="265"/>
                </a:cxn>
                <a:cxn ang="0">
                  <a:pos x="762" y="266"/>
                </a:cxn>
                <a:cxn ang="0">
                  <a:pos x="794" y="235"/>
                </a:cxn>
                <a:cxn ang="0">
                  <a:pos x="796" y="190"/>
                </a:cxn>
                <a:cxn ang="0">
                  <a:pos x="764" y="158"/>
                </a:cxn>
                <a:cxn ang="0">
                  <a:pos x="539" y="115"/>
                </a:cxn>
                <a:cxn ang="0">
                  <a:pos x="414" y="136"/>
                </a:cxn>
                <a:cxn ang="0">
                  <a:pos x="303" y="187"/>
                </a:cxn>
                <a:cxn ang="0">
                  <a:pos x="212" y="265"/>
                </a:cxn>
                <a:cxn ang="0">
                  <a:pos x="145" y="365"/>
                </a:cxn>
                <a:cxn ang="0">
                  <a:pos x="105" y="483"/>
                </a:cxn>
                <a:cxn ang="0">
                  <a:pos x="97" y="551"/>
                </a:cxn>
                <a:cxn ang="0">
                  <a:pos x="97" y="558"/>
                </a:cxn>
                <a:cxn ang="0">
                  <a:pos x="106" y="597"/>
                </a:cxn>
                <a:cxn ang="0">
                  <a:pos x="135" y="613"/>
                </a:cxn>
                <a:cxn ang="0">
                  <a:pos x="167" y="600"/>
                </a:cxn>
                <a:cxn ang="0">
                  <a:pos x="183" y="565"/>
                </a:cxn>
                <a:cxn ang="0">
                  <a:pos x="194" y="488"/>
                </a:cxn>
                <a:cxn ang="0">
                  <a:pos x="217" y="416"/>
                </a:cxn>
                <a:cxn ang="0">
                  <a:pos x="272" y="326"/>
                </a:cxn>
                <a:cxn ang="0">
                  <a:pos x="346" y="260"/>
                </a:cxn>
                <a:cxn ang="0">
                  <a:pos x="437" y="217"/>
                </a:cxn>
                <a:cxn ang="0">
                  <a:pos x="544" y="199"/>
                </a:cxn>
                <a:cxn ang="0">
                  <a:pos x="582" y="185"/>
                </a:cxn>
                <a:cxn ang="0">
                  <a:pos x="595" y="153"/>
                </a:cxn>
                <a:cxn ang="0">
                  <a:pos x="580" y="123"/>
                </a:cxn>
                <a:cxn ang="0">
                  <a:pos x="539" y="115"/>
                </a:cxn>
                <a:cxn ang="0">
                  <a:pos x="654" y="5"/>
                </a:cxn>
                <a:cxn ang="0">
                  <a:pos x="789" y="40"/>
                </a:cxn>
                <a:cxn ang="0">
                  <a:pos x="909" y="104"/>
                </a:cxn>
                <a:cxn ang="0">
                  <a:pos x="1011" y="196"/>
                </a:cxn>
                <a:cxn ang="0">
                  <a:pos x="1087" y="310"/>
                </a:cxn>
                <a:cxn ang="0">
                  <a:pos x="1137" y="440"/>
                </a:cxn>
                <a:cxn ang="0">
                  <a:pos x="1154" y="584"/>
                </a:cxn>
                <a:cxn ang="0">
                  <a:pos x="1137" y="724"/>
                </a:cxn>
                <a:cxn ang="0">
                  <a:pos x="1086" y="852"/>
                </a:cxn>
                <a:cxn ang="0">
                  <a:pos x="1008" y="962"/>
                </a:cxn>
                <a:cxn ang="0">
                  <a:pos x="906" y="1052"/>
                </a:cxn>
                <a:cxn ang="0">
                  <a:pos x="784" y="1115"/>
                </a:cxn>
                <a:cxn ang="0">
                  <a:pos x="649" y="1151"/>
                </a:cxn>
                <a:cxn ang="0">
                  <a:pos x="504" y="1151"/>
                </a:cxn>
                <a:cxn ang="0">
                  <a:pos x="366" y="1115"/>
                </a:cxn>
                <a:cxn ang="0">
                  <a:pos x="245" y="1052"/>
                </a:cxn>
                <a:cxn ang="0">
                  <a:pos x="143" y="961"/>
                </a:cxn>
                <a:cxn ang="0">
                  <a:pos x="67" y="849"/>
                </a:cxn>
                <a:cxn ang="0">
                  <a:pos x="17" y="718"/>
                </a:cxn>
                <a:cxn ang="0">
                  <a:pos x="0" y="574"/>
                </a:cxn>
                <a:cxn ang="0">
                  <a:pos x="17" y="432"/>
                </a:cxn>
                <a:cxn ang="0">
                  <a:pos x="67" y="303"/>
                </a:cxn>
                <a:cxn ang="0">
                  <a:pos x="145" y="191"/>
                </a:cxn>
                <a:cxn ang="0">
                  <a:pos x="247" y="102"/>
                </a:cxn>
                <a:cxn ang="0">
                  <a:pos x="370" y="38"/>
                </a:cxn>
                <a:cxn ang="0">
                  <a:pos x="507" y="5"/>
                </a:cxn>
              </a:cxnLst>
              <a:rect l="0" t="0" r="r" b="b"/>
              <a:pathLst>
                <a:path w="1154" h="1154">
                  <a:moveTo>
                    <a:pt x="741" y="152"/>
                  </a:moveTo>
                  <a:lnTo>
                    <a:pt x="721" y="156"/>
                  </a:lnTo>
                  <a:lnTo>
                    <a:pt x="701" y="169"/>
                  </a:lnTo>
                  <a:lnTo>
                    <a:pt x="689" y="187"/>
                  </a:lnTo>
                  <a:lnTo>
                    <a:pt x="684" y="209"/>
                  </a:lnTo>
                  <a:lnTo>
                    <a:pt x="687" y="231"/>
                  </a:lnTo>
                  <a:lnTo>
                    <a:pt x="698" y="251"/>
                  </a:lnTo>
                  <a:lnTo>
                    <a:pt x="717" y="265"/>
                  </a:lnTo>
                  <a:lnTo>
                    <a:pt x="740" y="270"/>
                  </a:lnTo>
                  <a:lnTo>
                    <a:pt x="762" y="266"/>
                  </a:lnTo>
                  <a:lnTo>
                    <a:pt x="781" y="254"/>
                  </a:lnTo>
                  <a:lnTo>
                    <a:pt x="794" y="235"/>
                  </a:lnTo>
                  <a:lnTo>
                    <a:pt x="800" y="212"/>
                  </a:lnTo>
                  <a:lnTo>
                    <a:pt x="796" y="190"/>
                  </a:lnTo>
                  <a:lnTo>
                    <a:pt x="783" y="171"/>
                  </a:lnTo>
                  <a:lnTo>
                    <a:pt x="764" y="158"/>
                  </a:lnTo>
                  <a:lnTo>
                    <a:pt x="741" y="152"/>
                  </a:lnTo>
                  <a:close/>
                  <a:moveTo>
                    <a:pt x="539" y="115"/>
                  </a:moveTo>
                  <a:lnTo>
                    <a:pt x="475" y="121"/>
                  </a:lnTo>
                  <a:lnTo>
                    <a:pt x="414" y="136"/>
                  </a:lnTo>
                  <a:lnTo>
                    <a:pt x="357" y="158"/>
                  </a:lnTo>
                  <a:lnTo>
                    <a:pt x="303" y="187"/>
                  </a:lnTo>
                  <a:lnTo>
                    <a:pt x="255" y="223"/>
                  </a:lnTo>
                  <a:lnTo>
                    <a:pt x="212" y="265"/>
                  </a:lnTo>
                  <a:lnTo>
                    <a:pt x="175" y="313"/>
                  </a:lnTo>
                  <a:lnTo>
                    <a:pt x="145" y="365"/>
                  </a:lnTo>
                  <a:lnTo>
                    <a:pt x="121" y="423"/>
                  </a:lnTo>
                  <a:lnTo>
                    <a:pt x="105" y="483"/>
                  </a:lnTo>
                  <a:lnTo>
                    <a:pt x="97" y="549"/>
                  </a:lnTo>
                  <a:lnTo>
                    <a:pt x="97" y="551"/>
                  </a:lnTo>
                  <a:lnTo>
                    <a:pt x="97" y="554"/>
                  </a:lnTo>
                  <a:lnTo>
                    <a:pt x="97" y="558"/>
                  </a:lnTo>
                  <a:lnTo>
                    <a:pt x="98" y="581"/>
                  </a:lnTo>
                  <a:lnTo>
                    <a:pt x="106" y="597"/>
                  </a:lnTo>
                  <a:lnTo>
                    <a:pt x="119" y="608"/>
                  </a:lnTo>
                  <a:lnTo>
                    <a:pt x="135" y="613"/>
                  </a:lnTo>
                  <a:lnTo>
                    <a:pt x="153" y="610"/>
                  </a:lnTo>
                  <a:lnTo>
                    <a:pt x="167" y="600"/>
                  </a:lnTo>
                  <a:lnTo>
                    <a:pt x="177" y="586"/>
                  </a:lnTo>
                  <a:lnTo>
                    <a:pt x="183" y="565"/>
                  </a:lnTo>
                  <a:lnTo>
                    <a:pt x="188" y="527"/>
                  </a:lnTo>
                  <a:lnTo>
                    <a:pt x="194" y="488"/>
                  </a:lnTo>
                  <a:lnTo>
                    <a:pt x="204" y="452"/>
                  </a:lnTo>
                  <a:lnTo>
                    <a:pt x="217" y="416"/>
                  </a:lnTo>
                  <a:lnTo>
                    <a:pt x="242" y="369"/>
                  </a:lnTo>
                  <a:lnTo>
                    <a:pt x="272" y="326"/>
                  </a:lnTo>
                  <a:lnTo>
                    <a:pt x="307" y="290"/>
                  </a:lnTo>
                  <a:lnTo>
                    <a:pt x="346" y="260"/>
                  </a:lnTo>
                  <a:lnTo>
                    <a:pt x="389" y="235"/>
                  </a:lnTo>
                  <a:lnTo>
                    <a:pt x="437" y="217"/>
                  </a:lnTo>
                  <a:lnTo>
                    <a:pt x="488" y="206"/>
                  </a:lnTo>
                  <a:lnTo>
                    <a:pt x="544" y="199"/>
                  </a:lnTo>
                  <a:lnTo>
                    <a:pt x="566" y="195"/>
                  </a:lnTo>
                  <a:lnTo>
                    <a:pt x="582" y="185"/>
                  </a:lnTo>
                  <a:lnTo>
                    <a:pt x="591" y="172"/>
                  </a:lnTo>
                  <a:lnTo>
                    <a:pt x="595" y="153"/>
                  </a:lnTo>
                  <a:lnTo>
                    <a:pt x="591" y="136"/>
                  </a:lnTo>
                  <a:lnTo>
                    <a:pt x="580" y="123"/>
                  </a:lnTo>
                  <a:lnTo>
                    <a:pt x="563" y="116"/>
                  </a:lnTo>
                  <a:lnTo>
                    <a:pt x="539" y="115"/>
                  </a:lnTo>
                  <a:close/>
                  <a:moveTo>
                    <a:pt x="580" y="0"/>
                  </a:moveTo>
                  <a:lnTo>
                    <a:pt x="654" y="5"/>
                  </a:lnTo>
                  <a:lnTo>
                    <a:pt x="722" y="18"/>
                  </a:lnTo>
                  <a:lnTo>
                    <a:pt x="789" y="40"/>
                  </a:lnTo>
                  <a:lnTo>
                    <a:pt x="851" y="69"/>
                  </a:lnTo>
                  <a:lnTo>
                    <a:pt x="909" y="104"/>
                  </a:lnTo>
                  <a:lnTo>
                    <a:pt x="963" y="147"/>
                  </a:lnTo>
                  <a:lnTo>
                    <a:pt x="1011" y="196"/>
                  </a:lnTo>
                  <a:lnTo>
                    <a:pt x="1052" y="251"/>
                  </a:lnTo>
                  <a:lnTo>
                    <a:pt x="1087" y="310"/>
                  </a:lnTo>
                  <a:lnTo>
                    <a:pt x="1116" y="372"/>
                  </a:lnTo>
                  <a:lnTo>
                    <a:pt x="1137" y="440"/>
                  </a:lnTo>
                  <a:lnTo>
                    <a:pt x="1150" y="511"/>
                  </a:lnTo>
                  <a:lnTo>
                    <a:pt x="1154" y="584"/>
                  </a:lnTo>
                  <a:lnTo>
                    <a:pt x="1150" y="656"/>
                  </a:lnTo>
                  <a:lnTo>
                    <a:pt x="1137" y="724"/>
                  </a:lnTo>
                  <a:lnTo>
                    <a:pt x="1115" y="790"/>
                  </a:lnTo>
                  <a:lnTo>
                    <a:pt x="1086" y="852"/>
                  </a:lnTo>
                  <a:lnTo>
                    <a:pt x="1049" y="910"/>
                  </a:lnTo>
                  <a:lnTo>
                    <a:pt x="1008" y="962"/>
                  </a:lnTo>
                  <a:lnTo>
                    <a:pt x="960" y="1010"/>
                  </a:lnTo>
                  <a:lnTo>
                    <a:pt x="906" y="1052"/>
                  </a:lnTo>
                  <a:lnTo>
                    <a:pt x="847" y="1087"/>
                  </a:lnTo>
                  <a:lnTo>
                    <a:pt x="784" y="1115"/>
                  </a:lnTo>
                  <a:lnTo>
                    <a:pt x="717" y="1136"/>
                  </a:lnTo>
                  <a:lnTo>
                    <a:pt x="649" y="1151"/>
                  </a:lnTo>
                  <a:lnTo>
                    <a:pt x="577" y="1154"/>
                  </a:lnTo>
                  <a:lnTo>
                    <a:pt x="504" y="1151"/>
                  </a:lnTo>
                  <a:lnTo>
                    <a:pt x="433" y="1136"/>
                  </a:lnTo>
                  <a:lnTo>
                    <a:pt x="366" y="1115"/>
                  </a:lnTo>
                  <a:lnTo>
                    <a:pt x="304" y="1087"/>
                  </a:lnTo>
                  <a:lnTo>
                    <a:pt x="245" y="1052"/>
                  </a:lnTo>
                  <a:lnTo>
                    <a:pt x="193" y="1008"/>
                  </a:lnTo>
                  <a:lnTo>
                    <a:pt x="143" y="961"/>
                  </a:lnTo>
                  <a:lnTo>
                    <a:pt x="102" y="906"/>
                  </a:lnTo>
                  <a:lnTo>
                    <a:pt x="67" y="849"/>
                  </a:lnTo>
                  <a:lnTo>
                    <a:pt x="38" y="785"/>
                  </a:lnTo>
                  <a:lnTo>
                    <a:pt x="17" y="718"/>
                  </a:lnTo>
                  <a:lnTo>
                    <a:pt x="3" y="648"/>
                  </a:lnTo>
                  <a:lnTo>
                    <a:pt x="0" y="574"/>
                  </a:lnTo>
                  <a:lnTo>
                    <a:pt x="3" y="503"/>
                  </a:lnTo>
                  <a:lnTo>
                    <a:pt x="17" y="432"/>
                  </a:lnTo>
                  <a:lnTo>
                    <a:pt x="38" y="367"/>
                  </a:lnTo>
                  <a:lnTo>
                    <a:pt x="67" y="303"/>
                  </a:lnTo>
                  <a:lnTo>
                    <a:pt x="103" y="246"/>
                  </a:lnTo>
                  <a:lnTo>
                    <a:pt x="145" y="191"/>
                  </a:lnTo>
                  <a:lnTo>
                    <a:pt x="194" y="144"/>
                  </a:lnTo>
                  <a:lnTo>
                    <a:pt x="247" y="102"/>
                  </a:lnTo>
                  <a:lnTo>
                    <a:pt x="306" y="67"/>
                  </a:lnTo>
                  <a:lnTo>
                    <a:pt x="370" y="38"/>
                  </a:lnTo>
                  <a:lnTo>
                    <a:pt x="437" y="18"/>
                  </a:lnTo>
                  <a:lnTo>
                    <a:pt x="507" y="5"/>
                  </a:lnTo>
                  <a:lnTo>
                    <a:pt x="5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0" name="Freeform 16"/>
            <p:cNvSpPr>
              <a:spLocks/>
            </p:cNvSpPr>
            <p:nvPr/>
          </p:nvSpPr>
          <p:spPr bwMode="auto">
            <a:xfrm>
              <a:off x="14068425" y="1190626"/>
              <a:ext cx="841375" cy="841375"/>
            </a:xfrm>
            <a:custGeom>
              <a:avLst/>
              <a:gdLst/>
              <a:ahLst/>
              <a:cxnLst>
                <a:cxn ang="0">
                  <a:pos x="107" y="0"/>
                </a:cxn>
                <a:cxn ang="0">
                  <a:pos x="134" y="8"/>
                </a:cxn>
                <a:cxn ang="0">
                  <a:pos x="160" y="22"/>
                </a:cxn>
                <a:cxn ang="0">
                  <a:pos x="188" y="48"/>
                </a:cxn>
                <a:cxn ang="0">
                  <a:pos x="215" y="75"/>
                </a:cxn>
                <a:cxn ang="0">
                  <a:pos x="491" y="351"/>
                </a:cxn>
                <a:cxn ang="0">
                  <a:pos x="507" y="369"/>
                </a:cxn>
                <a:cxn ang="0">
                  <a:pos x="518" y="386"/>
                </a:cxn>
                <a:cxn ang="0">
                  <a:pos x="528" y="404"/>
                </a:cxn>
                <a:cxn ang="0">
                  <a:pos x="530" y="421"/>
                </a:cxn>
                <a:cxn ang="0">
                  <a:pos x="526" y="450"/>
                </a:cxn>
                <a:cxn ang="0">
                  <a:pos x="520" y="472"/>
                </a:cxn>
                <a:cxn ang="0">
                  <a:pos x="509" y="492"/>
                </a:cxn>
                <a:cxn ang="0">
                  <a:pos x="495" y="508"/>
                </a:cxn>
                <a:cxn ang="0">
                  <a:pos x="475" y="519"/>
                </a:cxn>
                <a:cxn ang="0">
                  <a:pos x="450" y="528"/>
                </a:cxn>
                <a:cxn ang="0">
                  <a:pos x="426" y="530"/>
                </a:cxn>
                <a:cxn ang="0">
                  <a:pos x="400" y="525"/>
                </a:cxn>
                <a:cxn ang="0">
                  <a:pos x="376" y="512"/>
                </a:cxn>
                <a:cxn ang="0">
                  <a:pos x="365" y="503"/>
                </a:cxn>
                <a:cxn ang="0">
                  <a:pos x="354" y="493"/>
                </a:cxn>
                <a:cxn ang="0">
                  <a:pos x="38" y="177"/>
                </a:cxn>
                <a:cxn ang="0">
                  <a:pos x="18" y="152"/>
                </a:cxn>
                <a:cxn ang="0">
                  <a:pos x="6" y="126"/>
                </a:cxn>
                <a:cxn ang="0">
                  <a:pos x="0" y="101"/>
                </a:cxn>
                <a:cxn ang="0">
                  <a:pos x="3" y="75"/>
                </a:cxn>
                <a:cxn ang="0">
                  <a:pos x="13" y="50"/>
                </a:cxn>
                <a:cxn ang="0">
                  <a:pos x="30" y="29"/>
                </a:cxn>
                <a:cxn ang="0">
                  <a:pos x="54" y="11"/>
                </a:cxn>
                <a:cxn ang="0">
                  <a:pos x="80" y="2"/>
                </a:cxn>
                <a:cxn ang="0">
                  <a:pos x="107" y="0"/>
                </a:cxn>
              </a:cxnLst>
              <a:rect l="0" t="0" r="r" b="b"/>
              <a:pathLst>
                <a:path w="530" h="530">
                  <a:moveTo>
                    <a:pt x="107" y="0"/>
                  </a:moveTo>
                  <a:lnTo>
                    <a:pt x="134" y="8"/>
                  </a:lnTo>
                  <a:lnTo>
                    <a:pt x="160" y="22"/>
                  </a:lnTo>
                  <a:lnTo>
                    <a:pt x="188" y="48"/>
                  </a:lnTo>
                  <a:lnTo>
                    <a:pt x="215" y="75"/>
                  </a:lnTo>
                  <a:lnTo>
                    <a:pt x="491" y="351"/>
                  </a:lnTo>
                  <a:lnTo>
                    <a:pt x="507" y="369"/>
                  </a:lnTo>
                  <a:lnTo>
                    <a:pt x="518" y="386"/>
                  </a:lnTo>
                  <a:lnTo>
                    <a:pt x="528" y="404"/>
                  </a:lnTo>
                  <a:lnTo>
                    <a:pt x="530" y="421"/>
                  </a:lnTo>
                  <a:lnTo>
                    <a:pt x="526" y="450"/>
                  </a:lnTo>
                  <a:lnTo>
                    <a:pt x="520" y="472"/>
                  </a:lnTo>
                  <a:lnTo>
                    <a:pt x="509" y="492"/>
                  </a:lnTo>
                  <a:lnTo>
                    <a:pt x="495" y="508"/>
                  </a:lnTo>
                  <a:lnTo>
                    <a:pt x="475" y="519"/>
                  </a:lnTo>
                  <a:lnTo>
                    <a:pt x="450" y="528"/>
                  </a:lnTo>
                  <a:lnTo>
                    <a:pt x="426" y="530"/>
                  </a:lnTo>
                  <a:lnTo>
                    <a:pt x="400" y="525"/>
                  </a:lnTo>
                  <a:lnTo>
                    <a:pt x="376" y="512"/>
                  </a:lnTo>
                  <a:lnTo>
                    <a:pt x="365" y="503"/>
                  </a:lnTo>
                  <a:lnTo>
                    <a:pt x="354" y="493"/>
                  </a:lnTo>
                  <a:lnTo>
                    <a:pt x="38" y="177"/>
                  </a:lnTo>
                  <a:lnTo>
                    <a:pt x="18" y="152"/>
                  </a:lnTo>
                  <a:lnTo>
                    <a:pt x="6" y="126"/>
                  </a:lnTo>
                  <a:lnTo>
                    <a:pt x="0" y="101"/>
                  </a:lnTo>
                  <a:lnTo>
                    <a:pt x="3" y="75"/>
                  </a:lnTo>
                  <a:lnTo>
                    <a:pt x="13" y="50"/>
                  </a:lnTo>
                  <a:lnTo>
                    <a:pt x="30" y="29"/>
                  </a:lnTo>
                  <a:lnTo>
                    <a:pt x="54" y="11"/>
                  </a:lnTo>
                  <a:lnTo>
                    <a:pt x="80" y="2"/>
                  </a:lnTo>
                  <a:lnTo>
                    <a:pt x="10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1" name="Freeform 17"/>
            <p:cNvSpPr>
              <a:spLocks/>
            </p:cNvSpPr>
            <p:nvPr/>
          </p:nvSpPr>
          <p:spPr bwMode="auto">
            <a:xfrm>
              <a:off x="16352838" y="1190626"/>
              <a:ext cx="839788" cy="850900"/>
            </a:xfrm>
            <a:custGeom>
              <a:avLst/>
              <a:gdLst/>
              <a:ahLst/>
              <a:cxnLst>
                <a:cxn ang="0">
                  <a:pos x="434" y="0"/>
                </a:cxn>
                <a:cxn ang="0">
                  <a:pos x="459" y="5"/>
                </a:cxn>
                <a:cxn ang="0">
                  <a:pos x="482" y="14"/>
                </a:cxn>
                <a:cxn ang="0">
                  <a:pos x="501" y="30"/>
                </a:cxn>
                <a:cxn ang="0">
                  <a:pos x="517" y="53"/>
                </a:cxn>
                <a:cxn ang="0">
                  <a:pos x="526" y="80"/>
                </a:cxn>
                <a:cxn ang="0">
                  <a:pos x="529" y="104"/>
                </a:cxn>
                <a:cxn ang="0">
                  <a:pos x="525" y="128"/>
                </a:cxn>
                <a:cxn ang="0">
                  <a:pos x="515" y="148"/>
                </a:cxn>
                <a:cxn ang="0">
                  <a:pos x="499" y="168"/>
                </a:cxn>
                <a:cxn ang="0">
                  <a:pos x="335" y="335"/>
                </a:cxn>
                <a:cxn ang="0">
                  <a:pos x="167" y="500"/>
                </a:cxn>
                <a:cxn ang="0">
                  <a:pos x="151" y="511"/>
                </a:cxn>
                <a:cxn ang="0">
                  <a:pos x="134" y="520"/>
                </a:cxn>
                <a:cxn ang="0">
                  <a:pos x="116" y="528"/>
                </a:cxn>
                <a:cxn ang="0">
                  <a:pos x="97" y="536"/>
                </a:cxn>
                <a:cxn ang="0">
                  <a:pos x="68" y="528"/>
                </a:cxn>
                <a:cxn ang="0">
                  <a:pos x="45" y="515"/>
                </a:cxn>
                <a:cxn ang="0">
                  <a:pos x="25" y="498"/>
                </a:cxn>
                <a:cxn ang="0">
                  <a:pos x="11" y="476"/>
                </a:cxn>
                <a:cxn ang="0">
                  <a:pos x="1" y="452"/>
                </a:cxn>
                <a:cxn ang="0">
                  <a:pos x="0" y="426"/>
                </a:cxn>
                <a:cxn ang="0">
                  <a:pos x="5" y="401"/>
                </a:cxn>
                <a:cxn ang="0">
                  <a:pos x="17" y="377"/>
                </a:cxn>
                <a:cxn ang="0">
                  <a:pos x="22" y="369"/>
                </a:cxn>
                <a:cxn ang="0">
                  <a:pos x="30" y="361"/>
                </a:cxn>
                <a:cxn ang="0">
                  <a:pos x="194" y="195"/>
                </a:cxn>
                <a:cxn ang="0">
                  <a:pos x="360" y="30"/>
                </a:cxn>
                <a:cxn ang="0">
                  <a:pos x="384" y="13"/>
                </a:cxn>
                <a:cxn ang="0">
                  <a:pos x="408" y="3"/>
                </a:cxn>
                <a:cxn ang="0">
                  <a:pos x="434" y="0"/>
                </a:cxn>
              </a:cxnLst>
              <a:rect l="0" t="0" r="r" b="b"/>
              <a:pathLst>
                <a:path w="529" h="536">
                  <a:moveTo>
                    <a:pt x="434" y="0"/>
                  </a:moveTo>
                  <a:lnTo>
                    <a:pt x="459" y="5"/>
                  </a:lnTo>
                  <a:lnTo>
                    <a:pt x="482" y="14"/>
                  </a:lnTo>
                  <a:lnTo>
                    <a:pt x="501" y="30"/>
                  </a:lnTo>
                  <a:lnTo>
                    <a:pt x="517" y="53"/>
                  </a:lnTo>
                  <a:lnTo>
                    <a:pt x="526" y="80"/>
                  </a:lnTo>
                  <a:lnTo>
                    <a:pt x="529" y="104"/>
                  </a:lnTo>
                  <a:lnTo>
                    <a:pt x="525" y="128"/>
                  </a:lnTo>
                  <a:lnTo>
                    <a:pt x="515" y="148"/>
                  </a:lnTo>
                  <a:lnTo>
                    <a:pt x="499" y="168"/>
                  </a:lnTo>
                  <a:lnTo>
                    <a:pt x="335" y="335"/>
                  </a:lnTo>
                  <a:lnTo>
                    <a:pt x="167" y="500"/>
                  </a:lnTo>
                  <a:lnTo>
                    <a:pt x="151" y="511"/>
                  </a:lnTo>
                  <a:lnTo>
                    <a:pt x="134" y="520"/>
                  </a:lnTo>
                  <a:lnTo>
                    <a:pt x="116" y="528"/>
                  </a:lnTo>
                  <a:lnTo>
                    <a:pt x="97" y="536"/>
                  </a:lnTo>
                  <a:lnTo>
                    <a:pt x="68" y="528"/>
                  </a:lnTo>
                  <a:lnTo>
                    <a:pt x="45" y="515"/>
                  </a:lnTo>
                  <a:lnTo>
                    <a:pt x="25" y="498"/>
                  </a:lnTo>
                  <a:lnTo>
                    <a:pt x="11" y="476"/>
                  </a:lnTo>
                  <a:lnTo>
                    <a:pt x="1" y="452"/>
                  </a:lnTo>
                  <a:lnTo>
                    <a:pt x="0" y="426"/>
                  </a:lnTo>
                  <a:lnTo>
                    <a:pt x="5" y="401"/>
                  </a:lnTo>
                  <a:lnTo>
                    <a:pt x="17" y="377"/>
                  </a:lnTo>
                  <a:lnTo>
                    <a:pt x="22" y="369"/>
                  </a:lnTo>
                  <a:lnTo>
                    <a:pt x="30" y="361"/>
                  </a:lnTo>
                  <a:lnTo>
                    <a:pt x="194" y="195"/>
                  </a:lnTo>
                  <a:lnTo>
                    <a:pt x="360" y="30"/>
                  </a:lnTo>
                  <a:lnTo>
                    <a:pt x="384" y="13"/>
                  </a:lnTo>
                  <a:lnTo>
                    <a:pt x="408" y="3"/>
                  </a:lnTo>
                  <a:lnTo>
                    <a:pt x="4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2" name="Freeform 18"/>
            <p:cNvSpPr>
              <a:spLocks/>
            </p:cNvSpPr>
            <p:nvPr/>
          </p:nvSpPr>
          <p:spPr bwMode="auto">
            <a:xfrm>
              <a:off x="14071600" y="3475038"/>
              <a:ext cx="838200" cy="839788"/>
            </a:xfrm>
            <a:custGeom>
              <a:avLst/>
              <a:gdLst/>
              <a:ahLst/>
              <a:cxnLst>
                <a:cxn ang="0">
                  <a:pos x="427" y="0"/>
                </a:cxn>
                <a:cxn ang="0">
                  <a:pos x="456" y="4"/>
                </a:cxn>
                <a:cxn ang="0">
                  <a:pos x="480" y="15"/>
                </a:cxn>
                <a:cxn ang="0">
                  <a:pos x="499" y="29"/>
                </a:cxn>
                <a:cxn ang="0">
                  <a:pos x="513" y="48"/>
                </a:cxn>
                <a:cxn ang="0">
                  <a:pos x="524" y="71"/>
                </a:cxn>
                <a:cxn ang="0">
                  <a:pos x="528" y="95"/>
                </a:cxn>
                <a:cxn ang="0">
                  <a:pos x="524" y="120"/>
                </a:cxn>
                <a:cxn ang="0">
                  <a:pos x="515" y="144"/>
                </a:cxn>
                <a:cxn ang="0">
                  <a:pos x="505" y="160"/>
                </a:cxn>
                <a:cxn ang="0">
                  <a:pos x="493" y="174"/>
                </a:cxn>
                <a:cxn ang="0">
                  <a:pos x="174" y="494"/>
                </a:cxn>
                <a:cxn ang="0">
                  <a:pos x="156" y="508"/>
                </a:cxn>
                <a:cxn ang="0">
                  <a:pos x="137" y="519"/>
                </a:cxn>
                <a:cxn ang="0">
                  <a:pos x="118" y="527"/>
                </a:cxn>
                <a:cxn ang="0">
                  <a:pos x="95" y="529"/>
                </a:cxn>
                <a:cxn ang="0">
                  <a:pos x="71" y="525"/>
                </a:cxn>
                <a:cxn ang="0">
                  <a:pos x="44" y="513"/>
                </a:cxn>
                <a:cxn ang="0">
                  <a:pos x="24" y="495"/>
                </a:cxn>
                <a:cxn ang="0">
                  <a:pos x="9" y="473"/>
                </a:cxn>
                <a:cxn ang="0">
                  <a:pos x="0" y="449"/>
                </a:cxn>
                <a:cxn ang="0">
                  <a:pos x="0" y="422"/>
                </a:cxn>
                <a:cxn ang="0">
                  <a:pos x="6" y="395"/>
                </a:cxn>
                <a:cxn ang="0">
                  <a:pos x="20" y="369"/>
                </a:cxn>
                <a:cxn ang="0">
                  <a:pos x="28" y="359"/>
                </a:cxn>
                <a:cxn ang="0">
                  <a:pos x="36" y="352"/>
                </a:cxn>
                <a:cxn ang="0">
                  <a:pos x="351" y="37"/>
                </a:cxn>
                <a:cxn ang="0">
                  <a:pos x="368" y="23"/>
                </a:cxn>
                <a:cxn ang="0">
                  <a:pos x="386" y="10"/>
                </a:cxn>
                <a:cxn ang="0">
                  <a:pos x="406" y="2"/>
                </a:cxn>
                <a:cxn ang="0">
                  <a:pos x="427" y="0"/>
                </a:cxn>
              </a:cxnLst>
              <a:rect l="0" t="0" r="r" b="b"/>
              <a:pathLst>
                <a:path w="528" h="529">
                  <a:moveTo>
                    <a:pt x="427" y="0"/>
                  </a:moveTo>
                  <a:lnTo>
                    <a:pt x="456" y="4"/>
                  </a:lnTo>
                  <a:lnTo>
                    <a:pt x="480" y="15"/>
                  </a:lnTo>
                  <a:lnTo>
                    <a:pt x="499" y="29"/>
                  </a:lnTo>
                  <a:lnTo>
                    <a:pt x="513" y="48"/>
                  </a:lnTo>
                  <a:lnTo>
                    <a:pt x="524" y="71"/>
                  </a:lnTo>
                  <a:lnTo>
                    <a:pt x="528" y="95"/>
                  </a:lnTo>
                  <a:lnTo>
                    <a:pt x="524" y="120"/>
                  </a:lnTo>
                  <a:lnTo>
                    <a:pt x="515" y="144"/>
                  </a:lnTo>
                  <a:lnTo>
                    <a:pt x="505" y="160"/>
                  </a:lnTo>
                  <a:lnTo>
                    <a:pt x="493" y="174"/>
                  </a:lnTo>
                  <a:lnTo>
                    <a:pt x="174" y="494"/>
                  </a:lnTo>
                  <a:lnTo>
                    <a:pt x="156" y="508"/>
                  </a:lnTo>
                  <a:lnTo>
                    <a:pt x="137" y="519"/>
                  </a:lnTo>
                  <a:lnTo>
                    <a:pt x="118" y="527"/>
                  </a:lnTo>
                  <a:lnTo>
                    <a:pt x="95" y="529"/>
                  </a:lnTo>
                  <a:lnTo>
                    <a:pt x="71" y="525"/>
                  </a:lnTo>
                  <a:lnTo>
                    <a:pt x="44" y="513"/>
                  </a:lnTo>
                  <a:lnTo>
                    <a:pt x="24" y="495"/>
                  </a:lnTo>
                  <a:lnTo>
                    <a:pt x="9" y="473"/>
                  </a:lnTo>
                  <a:lnTo>
                    <a:pt x="0" y="449"/>
                  </a:lnTo>
                  <a:lnTo>
                    <a:pt x="0" y="422"/>
                  </a:lnTo>
                  <a:lnTo>
                    <a:pt x="6" y="395"/>
                  </a:lnTo>
                  <a:lnTo>
                    <a:pt x="20" y="369"/>
                  </a:lnTo>
                  <a:lnTo>
                    <a:pt x="28" y="359"/>
                  </a:lnTo>
                  <a:lnTo>
                    <a:pt x="36" y="352"/>
                  </a:lnTo>
                  <a:lnTo>
                    <a:pt x="351" y="37"/>
                  </a:lnTo>
                  <a:lnTo>
                    <a:pt x="368" y="23"/>
                  </a:lnTo>
                  <a:lnTo>
                    <a:pt x="386" y="10"/>
                  </a:lnTo>
                  <a:lnTo>
                    <a:pt x="406" y="2"/>
                  </a:lnTo>
                  <a:lnTo>
                    <a:pt x="42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3" name="Freeform 19"/>
            <p:cNvSpPr>
              <a:spLocks/>
            </p:cNvSpPr>
            <p:nvPr/>
          </p:nvSpPr>
          <p:spPr bwMode="auto">
            <a:xfrm>
              <a:off x="16352838" y="3473451"/>
              <a:ext cx="838200" cy="841375"/>
            </a:xfrm>
            <a:custGeom>
              <a:avLst/>
              <a:gdLst/>
              <a:ahLst/>
              <a:cxnLst>
                <a:cxn ang="0">
                  <a:pos x="104" y="0"/>
                </a:cxn>
                <a:cxn ang="0">
                  <a:pos x="127" y="6"/>
                </a:cxn>
                <a:cxn ang="0">
                  <a:pos x="151" y="17"/>
                </a:cxn>
                <a:cxn ang="0">
                  <a:pos x="164" y="27"/>
                </a:cxn>
                <a:cxn ang="0">
                  <a:pos x="175" y="37"/>
                </a:cxn>
                <a:cxn ang="0">
                  <a:pos x="493" y="356"/>
                </a:cxn>
                <a:cxn ang="0">
                  <a:pos x="512" y="378"/>
                </a:cxn>
                <a:cxn ang="0">
                  <a:pos x="523" y="402"/>
                </a:cxn>
                <a:cxn ang="0">
                  <a:pos x="528" y="428"/>
                </a:cxn>
                <a:cxn ang="0">
                  <a:pos x="528" y="451"/>
                </a:cxn>
                <a:cxn ang="0">
                  <a:pos x="520" y="474"/>
                </a:cxn>
                <a:cxn ang="0">
                  <a:pos x="506" y="495"/>
                </a:cxn>
                <a:cxn ang="0">
                  <a:pos x="485" y="512"/>
                </a:cxn>
                <a:cxn ang="0">
                  <a:pos x="458" y="526"/>
                </a:cxn>
                <a:cxn ang="0">
                  <a:pos x="429" y="530"/>
                </a:cxn>
                <a:cxn ang="0">
                  <a:pos x="400" y="525"/>
                </a:cxn>
                <a:cxn ang="0">
                  <a:pos x="373" y="510"/>
                </a:cxn>
                <a:cxn ang="0">
                  <a:pos x="356" y="496"/>
                </a:cxn>
                <a:cxn ang="0">
                  <a:pos x="340" y="480"/>
                </a:cxn>
                <a:cxn ang="0">
                  <a:pos x="40" y="180"/>
                </a:cxn>
                <a:cxn ang="0">
                  <a:pos x="22" y="163"/>
                </a:cxn>
                <a:cxn ang="0">
                  <a:pos x="9" y="143"/>
                </a:cxn>
                <a:cxn ang="0">
                  <a:pos x="1" y="124"/>
                </a:cxn>
                <a:cxn ang="0">
                  <a:pos x="0" y="105"/>
                </a:cxn>
                <a:cxn ang="0">
                  <a:pos x="3" y="78"/>
                </a:cxn>
                <a:cxn ang="0">
                  <a:pos x="9" y="57"/>
                </a:cxn>
                <a:cxn ang="0">
                  <a:pos x="19" y="38"/>
                </a:cxn>
                <a:cxn ang="0">
                  <a:pos x="35" y="24"/>
                </a:cxn>
                <a:cxn ang="0">
                  <a:pos x="53" y="13"/>
                </a:cxn>
                <a:cxn ang="0">
                  <a:pos x="78" y="3"/>
                </a:cxn>
                <a:cxn ang="0">
                  <a:pos x="104" y="0"/>
                </a:cxn>
              </a:cxnLst>
              <a:rect l="0" t="0" r="r" b="b"/>
              <a:pathLst>
                <a:path w="528" h="530">
                  <a:moveTo>
                    <a:pt x="104" y="0"/>
                  </a:moveTo>
                  <a:lnTo>
                    <a:pt x="127" y="6"/>
                  </a:lnTo>
                  <a:lnTo>
                    <a:pt x="151" y="17"/>
                  </a:lnTo>
                  <a:lnTo>
                    <a:pt x="164" y="27"/>
                  </a:lnTo>
                  <a:lnTo>
                    <a:pt x="175" y="37"/>
                  </a:lnTo>
                  <a:lnTo>
                    <a:pt x="493" y="356"/>
                  </a:lnTo>
                  <a:lnTo>
                    <a:pt x="512" y="378"/>
                  </a:lnTo>
                  <a:lnTo>
                    <a:pt x="523" y="402"/>
                  </a:lnTo>
                  <a:lnTo>
                    <a:pt x="528" y="428"/>
                  </a:lnTo>
                  <a:lnTo>
                    <a:pt x="528" y="451"/>
                  </a:lnTo>
                  <a:lnTo>
                    <a:pt x="520" y="474"/>
                  </a:lnTo>
                  <a:lnTo>
                    <a:pt x="506" y="495"/>
                  </a:lnTo>
                  <a:lnTo>
                    <a:pt x="485" y="512"/>
                  </a:lnTo>
                  <a:lnTo>
                    <a:pt x="458" y="526"/>
                  </a:lnTo>
                  <a:lnTo>
                    <a:pt x="429" y="530"/>
                  </a:lnTo>
                  <a:lnTo>
                    <a:pt x="400" y="525"/>
                  </a:lnTo>
                  <a:lnTo>
                    <a:pt x="373" y="510"/>
                  </a:lnTo>
                  <a:lnTo>
                    <a:pt x="356" y="496"/>
                  </a:lnTo>
                  <a:lnTo>
                    <a:pt x="340" y="480"/>
                  </a:lnTo>
                  <a:lnTo>
                    <a:pt x="40" y="180"/>
                  </a:lnTo>
                  <a:lnTo>
                    <a:pt x="22" y="163"/>
                  </a:lnTo>
                  <a:lnTo>
                    <a:pt x="9" y="143"/>
                  </a:lnTo>
                  <a:lnTo>
                    <a:pt x="1" y="124"/>
                  </a:lnTo>
                  <a:lnTo>
                    <a:pt x="0" y="105"/>
                  </a:lnTo>
                  <a:lnTo>
                    <a:pt x="3" y="78"/>
                  </a:lnTo>
                  <a:lnTo>
                    <a:pt x="9" y="57"/>
                  </a:lnTo>
                  <a:lnTo>
                    <a:pt x="19" y="38"/>
                  </a:lnTo>
                  <a:lnTo>
                    <a:pt x="35" y="24"/>
                  </a:lnTo>
                  <a:lnTo>
                    <a:pt x="53" y="13"/>
                  </a:lnTo>
                  <a:lnTo>
                    <a:pt x="78" y="3"/>
                  </a:lnTo>
                  <a:lnTo>
                    <a:pt x="10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4" name="Freeform 20"/>
            <p:cNvSpPr>
              <a:spLocks/>
            </p:cNvSpPr>
            <p:nvPr/>
          </p:nvSpPr>
          <p:spPr bwMode="auto">
            <a:xfrm>
              <a:off x="15476538" y="611188"/>
              <a:ext cx="309563" cy="1055688"/>
            </a:xfrm>
            <a:custGeom>
              <a:avLst/>
              <a:gdLst/>
              <a:ahLst/>
              <a:cxnLst>
                <a:cxn ang="0">
                  <a:pos x="97" y="0"/>
                </a:cxn>
                <a:cxn ang="0">
                  <a:pos x="123" y="3"/>
                </a:cxn>
                <a:cxn ang="0">
                  <a:pos x="147" y="12"/>
                </a:cxn>
                <a:cxn ang="0">
                  <a:pos x="166" y="28"/>
                </a:cxn>
                <a:cxn ang="0">
                  <a:pos x="180" y="47"/>
                </a:cxn>
                <a:cxn ang="0">
                  <a:pos x="190" y="73"/>
                </a:cxn>
                <a:cxn ang="0">
                  <a:pos x="195" y="102"/>
                </a:cxn>
                <a:cxn ang="0">
                  <a:pos x="195" y="335"/>
                </a:cxn>
                <a:cxn ang="0">
                  <a:pos x="195" y="563"/>
                </a:cxn>
                <a:cxn ang="0">
                  <a:pos x="191" y="592"/>
                </a:cxn>
                <a:cxn ang="0">
                  <a:pos x="182" y="616"/>
                </a:cxn>
                <a:cxn ang="0">
                  <a:pos x="167" y="636"/>
                </a:cxn>
                <a:cxn ang="0">
                  <a:pos x="147" y="652"/>
                </a:cxn>
                <a:cxn ang="0">
                  <a:pos x="124" y="662"/>
                </a:cxn>
                <a:cxn ang="0">
                  <a:pos x="97" y="665"/>
                </a:cxn>
                <a:cxn ang="0">
                  <a:pos x="70" y="662"/>
                </a:cxn>
                <a:cxn ang="0">
                  <a:pos x="48" y="652"/>
                </a:cxn>
                <a:cxn ang="0">
                  <a:pos x="27" y="638"/>
                </a:cxn>
                <a:cxn ang="0">
                  <a:pos x="13" y="617"/>
                </a:cxn>
                <a:cxn ang="0">
                  <a:pos x="3" y="592"/>
                </a:cxn>
                <a:cxn ang="0">
                  <a:pos x="0" y="565"/>
                </a:cxn>
                <a:cxn ang="0">
                  <a:pos x="0" y="102"/>
                </a:cxn>
                <a:cxn ang="0">
                  <a:pos x="3" y="73"/>
                </a:cxn>
                <a:cxn ang="0">
                  <a:pos x="13" y="49"/>
                </a:cxn>
                <a:cxn ang="0">
                  <a:pos x="27" y="28"/>
                </a:cxn>
                <a:cxn ang="0">
                  <a:pos x="46" y="12"/>
                </a:cxn>
                <a:cxn ang="0">
                  <a:pos x="70" y="3"/>
                </a:cxn>
                <a:cxn ang="0">
                  <a:pos x="97" y="0"/>
                </a:cxn>
              </a:cxnLst>
              <a:rect l="0" t="0" r="r" b="b"/>
              <a:pathLst>
                <a:path w="195" h="665">
                  <a:moveTo>
                    <a:pt x="97" y="0"/>
                  </a:moveTo>
                  <a:lnTo>
                    <a:pt x="123" y="3"/>
                  </a:lnTo>
                  <a:lnTo>
                    <a:pt x="147" y="12"/>
                  </a:lnTo>
                  <a:lnTo>
                    <a:pt x="166" y="28"/>
                  </a:lnTo>
                  <a:lnTo>
                    <a:pt x="180" y="47"/>
                  </a:lnTo>
                  <a:lnTo>
                    <a:pt x="190" y="73"/>
                  </a:lnTo>
                  <a:lnTo>
                    <a:pt x="195" y="102"/>
                  </a:lnTo>
                  <a:lnTo>
                    <a:pt x="195" y="335"/>
                  </a:lnTo>
                  <a:lnTo>
                    <a:pt x="195" y="563"/>
                  </a:lnTo>
                  <a:lnTo>
                    <a:pt x="191" y="592"/>
                  </a:lnTo>
                  <a:lnTo>
                    <a:pt x="182" y="616"/>
                  </a:lnTo>
                  <a:lnTo>
                    <a:pt x="167" y="636"/>
                  </a:lnTo>
                  <a:lnTo>
                    <a:pt x="147" y="652"/>
                  </a:lnTo>
                  <a:lnTo>
                    <a:pt x="124" y="662"/>
                  </a:lnTo>
                  <a:lnTo>
                    <a:pt x="97" y="665"/>
                  </a:lnTo>
                  <a:lnTo>
                    <a:pt x="70" y="662"/>
                  </a:lnTo>
                  <a:lnTo>
                    <a:pt x="48" y="652"/>
                  </a:lnTo>
                  <a:lnTo>
                    <a:pt x="27" y="638"/>
                  </a:lnTo>
                  <a:lnTo>
                    <a:pt x="13" y="617"/>
                  </a:lnTo>
                  <a:lnTo>
                    <a:pt x="3" y="592"/>
                  </a:lnTo>
                  <a:lnTo>
                    <a:pt x="0" y="565"/>
                  </a:lnTo>
                  <a:lnTo>
                    <a:pt x="0" y="102"/>
                  </a:lnTo>
                  <a:lnTo>
                    <a:pt x="3" y="73"/>
                  </a:lnTo>
                  <a:lnTo>
                    <a:pt x="13" y="49"/>
                  </a:lnTo>
                  <a:lnTo>
                    <a:pt x="27" y="28"/>
                  </a:lnTo>
                  <a:lnTo>
                    <a:pt x="46" y="12"/>
                  </a:lnTo>
                  <a:lnTo>
                    <a:pt x="70" y="3"/>
                  </a:lnTo>
                  <a:lnTo>
                    <a:pt x="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5" name="Freeform 21"/>
            <p:cNvSpPr>
              <a:spLocks/>
            </p:cNvSpPr>
            <p:nvPr/>
          </p:nvSpPr>
          <p:spPr bwMode="auto">
            <a:xfrm>
              <a:off x="13488988" y="2598738"/>
              <a:ext cx="1058863" cy="306388"/>
            </a:xfrm>
            <a:custGeom>
              <a:avLst/>
              <a:gdLst/>
              <a:ahLst/>
              <a:cxnLst>
                <a:cxn ang="0">
                  <a:pos x="333" y="0"/>
                </a:cxn>
                <a:cxn ang="0">
                  <a:pos x="563" y="0"/>
                </a:cxn>
                <a:cxn ang="0">
                  <a:pos x="592" y="3"/>
                </a:cxn>
                <a:cxn ang="0">
                  <a:pos x="617" y="13"/>
                </a:cxn>
                <a:cxn ang="0">
                  <a:pos x="638" y="27"/>
                </a:cxn>
                <a:cxn ang="0">
                  <a:pos x="652" y="47"/>
                </a:cxn>
                <a:cxn ang="0">
                  <a:pos x="663" y="71"/>
                </a:cxn>
                <a:cxn ang="0">
                  <a:pos x="667" y="98"/>
                </a:cxn>
                <a:cxn ang="0">
                  <a:pos x="662" y="125"/>
                </a:cxn>
                <a:cxn ang="0">
                  <a:pos x="652" y="147"/>
                </a:cxn>
                <a:cxn ang="0">
                  <a:pos x="638" y="166"/>
                </a:cxn>
                <a:cxn ang="0">
                  <a:pos x="617" y="182"/>
                </a:cxn>
                <a:cxn ang="0">
                  <a:pos x="592" y="190"/>
                </a:cxn>
                <a:cxn ang="0">
                  <a:pos x="563" y="193"/>
                </a:cxn>
                <a:cxn ang="0">
                  <a:pos x="102" y="193"/>
                </a:cxn>
                <a:cxn ang="0">
                  <a:pos x="73" y="190"/>
                </a:cxn>
                <a:cxn ang="0">
                  <a:pos x="49" y="181"/>
                </a:cxn>
                <a:cxn ang="0">
                  <a:pos x="28" y="166"/>
                </a:cxn>
                <a:cxn ang="0">
                  <a:pos x="13" y="147"/>
                </a:cxn>
                <a:cxn ang="0">
                  <a:pos x="3" y="123"/>
                </a:cxn>
                <a:cxn ang="0">
                  <a:pos x="0" y="98"/>
                </a:cxn>
                <a:cxn ang="0">
                  <a:pos x="3" y="71"/>
                </a:cxn>
                <a:cxn ang="0">
                  <a:pos x="13" y="47"/>
                </a:cxn>
                <a:cxn ang="0">
                  <a:pos x="28" y="27"/>
                </a:cxn>
                <a:cxn ang="0">
                  <a:pos x="49" y="13"/>
                </a:cxn>
                <a:cxn ang="0">
                  <a:pos x="73" y="3"/>
                </a:cxn>
                <a:cxn ang="0">
                  <a:pos x="102" y="0"/>
                </a:cxn>
                <a:cxn ang="0">
                  <a:pos x="333" y="0"/>
                </a:cxn>
              </a:cxnLst>
              <a:rect l="0" t="0" r="r" b="b"/>
              <a:pathLst>
                <a:path w="667" h="193">
                  <a:moveTo>
                    <a:pt x="333" y="0"/>
                  </a:moveTo>
                  <a:lnTo>
                    <a:pt x="563" y="0"/>
                  </a:lnTo>
                  <a:lnTo>
                    <a:pt x="592" y="3"/>
                  </a:lnTo>
                  <a:lnTo>
                    <a:pt x="617" y="13"/>
                  </a:lnTo>
                  <a:lnTo>
                    <a:pt x="638" y="27"/>
                  </a:lnTo>
                  <a:lnTo>
                    <a:pt x="652" y="47"/>
                  </a:lnTo>
                  <a:lnTo>
                    <a:pt x="663" y="71"/>
                  </a:lnTo>
                  <a:lnTo>
                    <a:pt x="667" y="98"/>
                  </a:lnTo>
                  <a:lnTo>
                    <a:pt x="662" y="125"/>
                  </a:lnTo>
                  <a:lnTo>
                    <a:pt x="652" y="147"/>
                  </a:lnTo>
                  <a:lnTo>
                    <a:pt x="638" y="166"/>
                  </a:lnTo>
                  <a:lnTo>
                    <a:pt x="617" y="182"/>
                  </a:lnTo>
                  <a:lnTo>
                    <a:pt x="592" y="190"/>
                  </a:lnTo>
                  <a:lnTo>
                    <a:pt x="563" y="193"/>
                  </a:lnTo>
                  <a:lnTo>
                    <a:pt x="102" y="193"/>
                  </a:lnTo>
                  <a:lnTo>
                    <a:pt x="73" y="190"/>
                  </a:lnTo>
                  <a:lnTo>
                    <a:pt x="49" y="181"/>
                  </a:lnTo>
                  <a:lnTo>
                    <a:pt x="28" y="166"/>
                  </a:lnTo>
                  <a:lnTo>
                    <a:pt x="13" y="147"/>
                  </a:lnTo>
                  <a:lnTo>
                    <a:pt x="3" y="123"/>
                  </a:lnTo>
                  <a:lnTo>
                    <a:pt x="0" y="98"/>
                  </a:lnTo>
                  <a:lnTo>
                    <a:pt x="3" y="71"/>
                  </a:lnTo>
                  <a:lnTo>
                    <a:pt x="13" y="47"/>
                  </a:lnTo>
                  <a:lnTo>
                    <a:pt x="28" y="27"/>
                  </a:lnTo>
                  <a:lnTo>
                    <a:pt x="49" y="13"/>
                  </a:lnTo>
                  <a:lnTo>
                    <a:pt x="73" y="3"/>
                  </a:lnTo>
                  <a:lnTo>
                    <a:pt x="102" y="0"/>
                  </a:lnTo>
                  <a:lnTo>
                    <a:pt x="3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6" name="Freeform 22"/>
            <p:cNvSpPr>
              <a:spLocks/>
            </p:cNvSpPr>
            <p:nvPr/>
          </p:nvSpPr>
          <p:spPr bwMode="auto">
            <a:xfrm>
              <a:off x="16714788" y="2598738"/>
              <a:ext cx="1058863" cy="306388"/>
            </a:xfrm>
            <a:custGeom>
              <a:avLst/>
              <a:gdLst/>
              <a:ahLst/>
              <a:cxnLst>
                <a:cxn ang="0">
                  <a:pos x="565" y="0"/>
                </a:cxn>
                <a:cxn ang="0">
                  <a:pos x="593" y="3"/>
                </a:cxn>
                <a:cxn ang="0">
                  <a:pos x="617" y="13"/>
                </a:cxn>
                <a:cxn ang="0">
                  <a:pos x="638" y="29"/>
                </a:cxn>
                <a:cxn ang="0">
                  <a:pos x="654" y="48"/>
                </a:cxn>
                <a:cxn ang="0">
                  <a:pos x="664" y="72"/>
                </a:cxn>
                <a:cxn ang="0">
                  <a:pos x="667" y="98"/>
                </a:cxn>
                <a:cxn ang="0">
                  <a:pos x="664" y="125"/>
                </a:cxn>
                <a:cxn ang="0">
                  <a:pos x="654" y="147"/>
                </a:cxn>
                <a:cxn ang="0">
                  <a:pos x="638" y="166"/>
                </a:cxn>
                <a:cxn ang="0">
                  <a:pos x="617" y="181"/>
                </a:cxn>
                <a:cxn ang="0">
                  <a:pos x="593" y="190"/>
                </a:cxn>
                <a:cxn ang="0">
                  <a:pos x="566" y="193"/>
                </a:cxn>
                <a:cxn ang="0">
                  <a:pos x="332" y="193"/>
                </a:cxn>
                <a:cxn ang="0">
                  <a:pos x="102" y="193"/>
                </a:cxn>
                <a:cxn ang="0">
                  <a:pos x="73" y="190"/>
                </a:cxn>
                <a:cxn ang="0">
                  <a:pos x="49" y="181"/>
                </a:cxn>
                <a:cxn ang="0">
                  <a:pos x="29" y="166"/>
                </a:cxn>
                <a:cxn ang="0">
                  <a:pos x="13" y="147"/>
                </a:cxn>
                <a:cxn ang="0">
                  <a:pos x="3" y="123"/>
                </a:cxn>
                <a:cxn ang="0">
                  <a:pos x="0" y="96"/>
                </a:cxn>
                <a:cxn ang="0">
                  <a:pos x="3" y="71"/>
                </a:cxn>
                <a:cxn ang="0">
                  <a:pos x="14" y="47"/>
                </a:cxn>
                <a:cxn ang="0">
                  <a:pos x="29" y="27"/>
                </a:cxn>
                <a:cxn ang="0">
                  <a:pos x="49" y="13"/>
                </a:cxn>
                <a:cxn ang="0">
                  <a:pos x="73" y="3"/>
                </a:cxn>
                <a:cxn ang="0">
                  <a:pos x="100" y="0"/>
                </a:cxn>
                <a:cxn ang="0">
                  <a:pos x="565" y="0"/>
                </a:cxn>
              </a:cxnLst>
              <a:rect l="0" t="0" r="r" b="b"/>
              <a:pathLst>
                <a:path w="667" h="193">
                  <a:moveTo>
                    <a:pt x="565" y="0"/>
                  </a:moveTo>
                  <a:lnTo>
                    <a:pt x="593" y="3"/>
                  </a:lnTo>
                  <a:lnTo>
                    <a:pt x="617" y="13"/>
                  </a:lnTo>
                  <a:lnTo>
                    <a:pt x="638" y="29"/>
                  </a:lnTo>
                  <a:lnTo>
                    <a:pt x="654" y="48"/>
                  </a:lnTo>
                  <a:lnTo>
                    <a:pt x="664" y="72"/>
                  </a:lnTo>
                  <a:lnTo>
                    <a:pt x="667" y="98"/>
                  </a:lnTo>
                  <a:lnTo>
                    <a:pt x="664" y="125"/>
                  </a:lnTo>
                  <a:lnTo>
                    <a:pt x="654" y="147"/>
                  </a:lnTo>
                  <a:lnTo>
                    <a:pt x="638" y="166"/>
                  </a:lnTo>
                  <a:lnTo>
                    <a:pt x="617" y="181"/>
                  </a:lnTo>
                  <a:lnTo>
                    <a:pt x="593" y="190"/>
                  </a:lnTo>
                  <a:lnTo>
                    <a:pt x="566" y="193"/>
                  </a:lnTo>
                  <a:lnTo>
                    <a:pt x="332" y="193"/>
                  </a:lnTo>
                  <a:lnTo>
                    <a:pt x="102" y="193"/>
                  </a:lnTo>
                  <a:lnTo>
                    <a:pt x="73" y="190"/>
                  </a:lnTo>
                  <a:lnTo>
                    <a:pt x="49" y="181"/>
                  </a:lnTo>
                  <a:lnTo>
                    <a:pt x="29" y="166"/>
                  </a:lnTo>
                  <a:lnTo>
                    <a:pt x="13" y="147"/>
                  </a:lnTo>
                  <a:lnTo>
                    <a:pt x="3" y="123"/>
                  </a:lnTo>
                  <a:lnTo>
                    <a:pt x="0" y="96"/>
                  </a:lnTo>
                  <a:lnTo>
                    <a:pt x="3" y="71"/>
                  </a:lnTo>
                  <a:lnTo>
                    <a:pt x="14" y="47"/>
                  </a:lnTo>
                  <a:lnTo>
                    <a:pt x="29" y="27"/>
                  </a:lnTo>
                  <a:lnTo>
                    <a:pt x="49" y="13"/>
                  </a:lnTo>
                  <a:lnTo>
                    <a:pt x="73" y="3"/>
                  </a:lnTo>
                  <a:lnTo>
                    <a:pt x="100" y="0"/>
                  </a:lnTo>
                  <a:lnTo>
                    <a:pt x="56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7" name="Freeform 23"/>
            <p:cNvSpPr>
              <a:spLocks/>
            </p:cNvSpPr>
            <p:nvPr/>
          </p:nvSpPr>
          <p:spPr bwMode="auto">
            <a:xfrm>
              <a:off x="15476538" y="3838576"/>
              <a:ext cx="309563" cy="1058863"/>
            </a:xfrm>
            <a:custGeom>
              <a:avLst/>
              <a:gdLst/>
              <a:ahLst/>
              <a:cxnLst>
                <a:cxn ang="0">
                  <a:pos x="97" y="0"/>
                </a:cxn>
                <a:cxn ang="0">
                  <a:pos x="124" y="3"/>
                </a:cxn>
                <a:cxn ang="0">
                  <a:pos x="148" y="12"/>
                </a:cxn>
                <a:cxn ang="0">
                  <a:pos x="167" y="28"/>
                </a:cxn>
                <a:cxn ang="0">
                  <a:pos x="182" y="49"/>
                </a:cxn>
                <a:cxn ang="0">
                  <a:pos x="191" y="75"/>
                </a:cxn>
                <a:cxn ang="0">
                  <a:pos x="195" y="103"/>
                </a:cxn>
                <a:cxn ang="0">
                  <a:pos x="195" y="336"/>
                </a:cxn>
                <a:cxn ang="0">
                  <a:pos x="195" y="561"/>
                </a:cxn>
                <a:cxn ang="0">
                  <a:pos x="191" y="590"/>
                </a:cxn>
                <a:cxn ang="0">
                  <a:pos x="182" y="616"/>
                </a:cxn>
                <a:cxn ang="0">
                  <a:pos x="166" y="638"/>
                </a:cxn>
                <a:cxn ang="0">
                  <a:pos x="147" y="654"/>
                </a:cxn>
                <a:cxn ang="0">
                  <a:pos x="123" y="663"/>
                </a:cxn>
                <a:cxn ang="0">
                  <a:pos x="96" y="667"/>
                </a:cxn>
                <a:cxn ang="0">
                  <a:pos x="70" y="663"/>
                </a:cxn>
                <a:cxn ang="0">
                  <a:pos x="46" y="652"/>
                </a:cxn>
                <a:cxn ang="0">
                  <a:pos x="27" y="636"/>
                </a:cxn>
                <a:cxn ang="0">
                  <a:pos x="13" y="616"/>
                </a:cxn>
                <a:cxn ang="0">
                  <a:pos x="3" y="592"/>
                </a:cxn>
                <a:cxn ang="0">
                  <a:pos x="0" y="563"/>
                </a:cxn>
                <a:cxn ang="0">
                  <a:pos x="0" y="102"/>
                </a:cxn>
                <a:cxn ang="0">
                  <a:pos x="3" y="73"/>
                </a:cxn>
                <a:cxn ang="0">
                  <a:pos x="13" y="49"/>
                </a:cxn>
                <a:cxn ang="0">
                  <a:pos x="27" y="28"/>
                </a:cxn>
                <a:cxn ang="0">
                  <a:pos x="48" y="12"/>
                </a:cxn>
                <a:cxn ang="0">
                  <a:pos x="70" y="3"/>
                </a:cxn>
                <a:cxn ang="0">
                  <a:pos x="97" y="0"/>
                </a:cxn>
              </a:cxnLst>
              <a:rect l="0" t="0" r="r" b="b"/>
              <a:pathLst>
                <a:path w="195" h="667">
                  <a:moveTo>
                    <a:pt x="97" y="0"/>
                  </a:moveTo>
                  <a:lnTo>
                    <a:pt x="124" y="3"/>
                  </a:lnTo>
                  <a:lnTo>
                    <a:pt x="148" y="12"/>
                  </a:lnTo>
                  <a:lnTo>
                    <a:pt x="167" y="28"/>
                  </a:lnTo>
                  <a:lnTo>
                    <a:pt x="182" y="49"/>
                  </a:lnTo>
                  <a:lnTo>
                    <a:pt x="191" y="75"/>
                  </a:lnTo>
                  <a:lnTo>
                    <a:pt x="195" y="103"/>
                  </a:lnTo>
                  <a:lnTo>
                    <a:pt x="195" y="336"/>
                  </a:lnTo>
                  <a:lnTo>
                    <a:pt x="195" y="561"/>
                  </a:lnTo>
                  <a:lnTo>
                    <a:pt x="191" y="590"/>
                  </a:lnTo>
                  <a:lnTo>
                    <a:pt x="182" y="616"/>
                  </a:lnTo>
                  <a:lnTo>
                    <a:pt x="166" y="638"/>
                  </a:lnTo>
                  <a:lnTo>
                    <a:pt x="147" y="654"/>
                  </a:lnTo>
                  <a:lnTo>
                    <a:pt x="123" y="663"/>
                  </a:lnTo>
                  <a:lnTo>
                    <a:pt x="96" y="667"/>
                  </a:lnTo>
                  <a:lnTo>
                    <a:pt x="70" y="663"/>
                  </a:lnTo>
                  <a:lnTo>
                    <a:pt x="46" y="652"/>
                  </a:lnTo>
                  <a:lnTo>
                    <a:pt x="27" y="636"/>
                  </a:lnTo>
                  <a:lnTo>
                    <a:pt x="13" y="616"/>
                  </a:lnTo>
                  <a:lnTo>
                    <a:pt x="3" y="592"/>
                  </a:lnTo>
                  <a:lnTo>
                    <a:pt x="0" y="563"/>
                  </a:lnTo>
                  <a:lnTo>
                    <a:pt x="0" y="102"/>
                  </a:lnTo>
                  <a:lnTo>
                    <a:pt x="3" y="73"/>
                  </a:lnTo>
                  <a:lnTo>
                    <a:pt x="13" y="49"/>
                  </a:lnTo>
                  <a:lnTo>
                    <a:pt x="27" y="28"/>
                  </a:lnTo>
                  <a:lnTo>
                    <a:pt x="48" y="12"/>
                  </a:lnTo>
                  <a:lnTo>
                    <a:pt x="70" y="3"/>
                  </a:lnTo>
                  <a:lnTo>
                    <a:pt x="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279"/>
          <p:cNvGrpSpPr>
            <a:grpSpLocks noChangeAspect="1"/>
          </p:cNvGrpSpPr>
          <p:nvPr/>
        </p:nvGrpSpPr>
        <p:grpSpPr>
          <a:xfrm>
            <a:off x="6712963" y="3305934"/>
            <a:ext cx="417695" cy="404081"/>
            <a:chOff x="19410355" y="3903663"/>
            <a:chExt cx="3214688" cy="3109917"/>
          </a:xfrm>
        </p:grpSpPr>
        <p:sp>
          <p:nvSpPr>
            <p:cNvPr id="224"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279"/>
          <p:cNvGrpSpPr>
            <a:grpSpLocks noChangeAspect="1"/>
          </p:cNvGrpSpPr>
          <p:nvPr/>
        </p:nvGrpSpPr>
        <p:grpSpPr>
          <a:xfrm>
            <a:off x="6712963" y="2127658"/>
            <a:ext cx="417695" cy="404081"/>
            <a:chOff x="19410355" y="3903663"/>
            <a:chExt cx="3214688" cy="3109917"/>
          </a:xfrm>
        </p:grpSpPr>
        <p:sp>
          <p:nvSpPr>
            <p:cNvPr id="231"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33" name="Straight Arrow Connector 132"/>
          <p:cNvCxnSpPr>
            <a:stCxn id="11268" idx="4"/>
            <a:endCxn id="37" idx="0"/>
          </p:cNvCxnSpPr>
          <p:nvPr/>
        </p:nvCxnSpPr>
        <p:spPr>
          <a:xfrm flipH="1">
            <a:off x="1298204" y="3730638"/>
            <a:ext cx="1917" cy="516518"/>
          </a:xfrm>
          <a:prstGeom prst="straightConnector1">
            <a:avLst/>
          </a:prstGeom>
          <a:ln w="38100">
            <a:solidFill>
              <a:schemeClr val="bg2"/>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4563611" y="2580824"/>
            <a:ext cx="1923077" cy="411146"/>
          </a:xfrm>
          <a:prstGeom prst="roundRect">
            <a:avLst>
              <a:gd name="adj" fmla="val 50000"/>
            </a:avLst>
          </a:prstGeom>
          <a:solidFill>
            <a:schemeClr val="accent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lnSpc>
                <a:spcPct val="90000"/>
              </a:lnSpc>
              <a:spcBef>
                <a:spcPts val="300"/>
              </a:spcBef>
              <a:spcAft>
                <a:spcPts val="300"/>
              </a:spcAft>
            </a:pPr>
            <a:r>
              <a:rPr lang="en-US" sz="1400" b="1" u="sng" dirty="0" smtClean="0">
                <a:solidFill>
                  <a:schemeClr val="tx1"/>
                </a:solidFill>
                <a:cs typeface="Arial" pitchFamily="34" charset="0"/>
              </a:rPr>
              <a:t>Fertilizer</a:t>
            </a:r>
            <a:r>
              <a:rPr lang="en-US" sz="1400" b="1" dirty="0" smtClean="0">
                <a:solidFill>
                  <a:schemeClr val="tx1"/>
                </a:solidFill>
                <a:cs typeface="Arial" pitchFamily="34" charset="0"/>
              </a:rPr>
              <a:t> w. 11 kg nitrogen per year</a:t>
            </a:r>
          </a:p>
        </p:txBody>
      </p:sp>
      <p:cxnSp>
        <p:nvCxnSpPr>
          <p:cNvPr id="140" name="Elbow Connector 139"/>
          <p:cNvCxnSpPr>
            <a:stCxn id="137" idx="1"/>
            <a:endCxn id="41" idx="1"/>
          </p:cNvCxnSpPr>
          <p:nvPr/>
        </p:nvCxnSpPr>
        <p:spPr>
          <a:xfrm rot="10800000">
            <a:off x="4563611" y="2339217"/>
            <a:ext cx="12700" cy="447180"/>
          </a:xfrm>
          <a:prstGeom prst="bentConnector3">
            <a:avLst>
              <a:gd name="adj1" fmla="val 1664150"/>
            </a:avLst>
          </a:prstGeom>
          <a:ln w="38100">
            <a:solidFill>
              <a:schemeClr val="bg2"/>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4241258" y="2562576"/>
            <a:ext cx="115082" cy="0"/>
          </a:xfrm>
          <a:prstGeom prst="straightConnector1">
            <a:avLst/>
          </a:prstGeom>
          <a:ln w="38100">
            <a:solidFill>
              <a:schemeClr val="bg2"/>
            </a:solidFill>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p:cNvGraphicFramePr>
            <a:graphicFrameLocks noChangeAspect="1"/>
          </p:cNvGraphicFramePr>
          <p:nvPr/>
        </p:nvGraphicFramePr>
        <p:xfrm>
          <a:off x="1587" y="1590"/>
          <a:ext cx="1587" cy="1587"/>
        </p:xfrm>
        <a:graphic>
          <a:graphicData uri="http://schemas.openxmlformats.org/presentationml/2006/ole">
            <p:oleObj spid="_x0000_s26626" name="think-cell Slide" r:id="rId8" imgW="270" imgH="270" progId="TCLayout.ActiveDocument.1">
              <p:embed/>
            </p:oleObj>
          </a:graphicData>
        </a:graphic>
      </p:graphicFrame>
      <p:grpSp>
        <p:nvGrpSpPr>
          <p:cNvPr id="3" name="Group 33"/>
          <p:cNvGrpSpPr/>
          <p:nvPr/>
        </p:nvGrpSpPr>
        <p:grpSpPr>
          <a:xfrm>
            <a:off x="28574" y="-48280"/>
            <a:ext cx="3119291" cy="365760"/>
            <a:chOff x="28574" y="-48280"/>
            <a:chExt cx="3119291" cy="365760"/>
          </a:xfrm>
        </p:grpSpPr>
        <p:sp>
          <p:nvSpPr>
            <p:cNvPr id="35"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36" name="Rectangle 35"/>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38" name="Oval 37"/>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grpSp>
        <p:nvGrpSpPr>
          <p:cNvPr id="4" name="clipart_funnels"/>
          <p:cNvGrpSpPr>
            <a:grpSpLocks/>
          </p:cNvGrpSpPr>
          <p:nvPr/>
        </p:nvGrpSpPr>
        <p:grpSpPr bwMode="gray">
          <a:xfrm>
            <a:off x="3251422" y="1173717"/>
            <a:ext cx="370333" cy="1655257"/>
            <a:chOff x="1348" y="1693"/>
            <a:chExt cx="1126" cy="1804"/>
          </a:xfrm>
        </p:grpSpPr>
        <p:sp>
          <p:nvSpPr>
            <p:cNvPr id="8" name="Freeform 3"/>
            <p:cNvSpPr>
              <a:spLocks/>
            </p:cNvSpPr>
            <p:nvPr/>
          </p:nvSpPr>
          <p:spPr bwMode="gray">
            <a:xfrm>
              <a:off x="1433" y="1693"/>
              <a:ext cx="1041" cy="1804"/>
            </a:xfrm>
            <a:custGeom>
              <a:avLst/>
              <a:gdLst/>
              <a:ahLst/>
              <a:cxnLst>
                <a:cxn ang="0">
                  <a:pos x="4" y="1804"/>
                </a:cxn>
                <a:cxn ang="0">
                  <a:pos x="1116" y="1264"/>
                </a:cxn>
                <a:cxn ang="0">
                  <a:pos x="1116" y="552"/>
                </a:cxn>
                <a:cxn ang="0">
                  <a:pos x="6" y="0"/>
                </a:cxn>
                <a:cxn ang="0">
                  <a:pos x="4" y="1804"/>
                </a:cxn>
              </a:cxnLst>
              <a:rect l="0" t="0" r="r" b="b"/>
              <a:pathLst>
                <a:path w="1224" h="1804">
                  <a:moveTo>
                    <a:pt x="4" y="1804"/>
                  </a:moveTo>
                  <a:cubicBezTo>
                    <a:pt x="4" y="1804"/>
                    <a:pt x="560" y="1534"/>
                    <a:pt x="1116" y="1264"/>
                  </a:cubicBezTo>
                  <a:cubicBezTo>
                    <a:pt x="1224" y="1008"/>
                    <a:pt x="1218" y="786"/>
                    <a:pt x="1116" y="552"/>
                  </a:cubicBezTo>
                  <a:cubicBezTo>
                    <a:pt x="900" y="438"/>
                    <a:pt x="234" y="126"/>
                    <a:pt x="6" y="0"/>
                  </a:cubicBezTo>
                  <a:cubicBezTo>
                    <a:pt x="0" y="208"/>
                    <a:pt x="4" y="1428"/>
                    <a:pt x="4" y="1804"/>
                  </a:cubicBezTo>
                  <a:close/>
                </a:path>
              </a:pathLst>
            </a:custGeom>
            <a:gradFill rotWithShape="0">
              <a:gsLst>
                <a:gs pos="0">
                  <a:schemeClr val="bg2"/>
                </a:gs>
                <a:gs pos="50000">
                  <a:srgbClr val="FFFFFF"/>
                </a:gs>
                <a:gs pos="100000">
                  <a:schemeClr val="bg2"/>
                </a:gs>
              </a:gsLst>
              <a:lin ang="5400000" scaled="1"/>
            </a:gradFill>
            <a:ln w="9525" cap="flat" cmpd="sng">
              <a:solidFill>
                <a:srgbClr val="B2B2B2"/>
              </a:solidFill>
              <a:prstDash val="solid"/>
              <a:round/>
              <a:headEnd/>
              <a:tailEnd/>
            </a:ln>
            <a:effectLst/>
          </p:spPr>
          <p:txBody>
            <a:bodyPr lIns="100584" rIns="100584" anchor="ctr"/>
            <a:lstStyle/>
            <a:p>
              <a:endParaRPr lang="en-US" dirty="0">
                <a:solidFill>
                  <a:srgbClr val="000000"/>
                </a:solidFill>
                <a:latin typeface="Arial" pitchFamily="34" charset="0"/>
                <a:cs typeface="Arial" pitchFamily="34" charset="0"/>
              </a:endParaRPr>
            </a:p>
          </p:txBody>
        </p:sp>
        <p:sp>
          <p:nvSpPr>
            <p:cNvPr id="9" name="Oval 4"/>
            <p:cNvSpPr>
              <a:spLocks noChangeArrowheads="1"/>
            </p:cNvSpPr>
            <p:nvPr/>
          </p:nvSpPr>
          <p:spPr bwMode="gray">
            <a:xfrm>
              <a:off x="1348" y="1697"/>
              <a:ext cx="176" cy="1800"/>
            </a:xfrm>
            <a:prstGeom prst="ellipse">
              <a:avLst/>
            </a:prstGeom>
            <a:gradFill rotWithShape="0">
              <a:gsLst>
                <a:gs pos="0">
                  <a:srgbClr val="534A2F"/>
                </a:gs>
                <a:gs pos="50000">
                  <a:srgbClr val="534A2F">
                    <a:gamma/>
                    <a:tint val="9412"/>
                    <a:invGamma/>
                  </a:srgbClr>
                </a:gs>
                <a:gs pos="100000">
                  <a:srgbClr val="534A2F"/>
                </a:gs>
              </a:gsLst>
              <a:lin ang="5400000" scaled="1"/>
            </a:gradFill>
            <a:ln w="12700">
              <a:solidFill>
                <a:srgbClr val="B2B2B2"/>
              </a:solidFill>
              <a:round/>
              <a:headEnd/>
              <a:tailEnd/>
            </a:ln>
            <a:effectLst/>
          </p:spPr>
          <p:txBody>
            <a:bodyPr wrap="none" lIns="100584" rIns="100584" anchor="ctr"/>
            <a:lstStyle/>
            <a:p>
              <a:pPr eaLnBrk="0" hangingPunct="0"/>
              <a:endParaRPr lang="en-US" sz="1600" b="1" dirty="0">
                <a:solidFill>
                  <a:srgbClr val="000000"/>
                </a:solidFill>
                <a:latin typeface="Arial" pitchFamily="34" charset="0"/>
                <a:cs typeface="Arial" pitchFamily="34" charset="0"/>
              </a:endParaRPr>
            </a:p>
          </p:txBody>
        </p:sp>
      </p:grpSp>
      <p:sp>
        <p:nvSpPr>
          <p:cNvPr id="10" name="Block arrow"/>
          <p:cNvSpPr>
            <a:spLocks noChangeArrowheads="1"/>
          </p:cNvSpPr>
          <p:nvPr/>
        </p:nvSpPr>
        <p:spPr bwMode="gray">
          <a:xfrm>
            <a:off x="498275" y="1456187"/>
            <a:ext cx="2784780" cy="1092833"/>
          </a:xfrm>
          <a:prstGeom prst="rightArrow">
            <a:avLst>
              <a:gd name="adj1" fmla="val 77970"/>
              <a:gd name="adj2" fmla="val 23455"/>
            </a:avLst>
          </a:prstGeom>
          <a:solidFill>
            <a:srgbClr val="B2B2B2"/>
          </a:solidFill>
          <a:ln w="9525" algn="ctr">
            <a:solidFill>
              <a:srgbClr val="B2B2B2"/>
            </a:solidFill>
            <a:miter lim="800000"/>
            <a:headEnd/>
            <a:tailEnd/>
          </a:ln>
        </p:spPr>
        <p:txBody>
          <a:bodyPr wrap="square" lIns="0" tIns="89999" rIns="0" bIns="89999" anchor="ctr"/>
          <a:lstStyle/>
          <a:p>
            <a:pPr algn="ctr" fontAlgn="base">
              <a:spcBef>
                <a:spcPct val="0"/>
              </a:spcBef>
              <a:spcAft>
                <a:spcPct val="0"/>
              </a:spcAft>
            </a:pPr>
            <a:r>
              <a:rPr lang="en-US" sz="1400" b="1" u="sng" dirty="0" err="1" smtClean="0">
                <a:solidFill>
                  <a:schemeClr val="bg1"/>
                </a:solidFill>
                <a:latin typeface="Arial" pitchFamily="34" charset="0"/>
                <a:cs typeface="Arial" pitchFamily="34" charset="0"/>
              </a:rPr>
              <a:t>Longlist</a:t>
            </a:r>
            <a:endParaRPr lang="en-US" sz="1400" b="1" u="sng" dirty="0" smtClean="0">
              <a:solidFill>
                <a:schemeClr val="bg1"/>
              </a:solidFill>
              <a:latin typeface="Arial" pitchFamily="34" charset="0"/>
              <a:cs typeface="Arial" pitchFamily="34" charset="0"/>
            </a:endParaRPr>
          </a:p>
          <a:p>
            <a:pPr marL="174625" lvl="1" indent="-120650">
              <a:buClr>
                <a:schemeClr val="bg1"/>
              </a:buClr>
              <a:buSzPct val="100000"/>
              <a:buFont typeface="Arial"/>
              <a:buChar char="•"/>
            </a:pPr>
            <a:r>
              <a:rPr lang="en-US" sz="1200" dirty="0" smtClean="0">
                <a:solidFill>
                  <a:schemeClr val="bg1"/>
                </a:solidFill>
                <a:latin typeface="Arial"/>
                <a:cs typeface="Arial" pitchFamily="34" charset="0"/>
              </a:rPr>
              <a:t>Emerging or existing technologies in development/emergency settings</a:t>
            </a:r>
          </a:p>
          <a:p>
            <a:pPr marL="174625" lvl="1" indent="-120650">
              <a:buClr>
                <a:schemeClr val="bg1"/>
              </a:buClr>
              <a:buSzPct val="100000"/>
              <a:buFont typeface="Arial"/>
              <a:buChar char="•"/>
            </a:pPr>
            <a:r>
              <a:rPr lang="en-US" sz="1200" dirty="0" smtClean="0">
                <a:solidFill>
                  <a:schemeClr val="bg1"/>
                </a:solidFill>
                <a:latin typeface="Arial"/>
                <a:cs typeface="Arial" pitchFamily="34" charset="0"/>
              </a:rPr>
              <a:t>Innovative </a:t>
            </a:r>
            <a:r>
              <a:rPr lang="en-US" sz="1200" dirty="0" err="1" smtClean="0">
                <a:solidFill>
                  <a:schemeClr val="bg1"/>
                </a:solidFill>
                <a:latin typeface="Arial"/>
                <a:cs typeface="Arial" pitchFamily="34" charset="0"/>
              </a:rPr>
              <a:t>ecosan</a:t>
            </a:r>
            <a:r>
              <a:rPr lang="en-US" sz="1200" dirty="0" smtClean="0">
                <a:solidFill>
                  <a:schemeClr val="bg1"/>
                </a:solidFill>
                <a:latin typeface="Arial"/>
                <a:cs typeface="Arial" pitchFamily="34" charset="0"/>
              </a:rPr>
              <a:t> technologies</a:t>
            </a:r>
            <a:endParaRPr lang="en-US" sz="1200" dirty="0">
              <a:solidFill>
                <a:schemeClr val="bg1"/>
              </a:solidFill>
              <a:latin typeface="Arial" pitchFamily="34" charset="0"/>
              <a:cs typeface="Arial" pitchFamily="34" charset="0"/>
            </a:endParaRPr>
          </a:p>
        </p:txBody>
      </p:sp>
      <p:sp>
        <p:nvSpPr>
          <p:cNvPr id="12" name="Block arrow"/>
          <p:cNvSpPr>
            <a:spLocks noChangeArrowheads="1"/>
          </p:cNvSpPr>
          <p:nvPr/>
        </p:nvSpPr>
        <p:spPr bwMode="gray">
          <a:xfrm>
            <a:off x="7078452" y="1580336"/>
            <a:ext cx="1874482" cy="876799"/>
          </a:xfrm>
          <a:prstGeom prst="rightArrow">
            <a:avLst>
              <a:gd name="adj1" fmla="val 77970"/>
              <a:gd name="adj2" fmla="val 32292"/>
            </a:avLst>
          </a:prstGeom>
          <a:noFill/>
          <a:ln w="9525" algn="ctr">
            <a:solidFill>
              <a:schemeClr val="hlink"/>
            </a:solidFill>
            <a:miter lim="800000"/>
            <a:headEnd/>
            <a:tailEnd/>
          </a:ln>
        </p:spPr>
        <p:txBody>
          <a:bodyPr wrap="square" anchor="ctr"/>
          <a:lstStyle/>
          <a:p>
            <a:pPr algn="ctr" fontAlgn="base">
              <a:spcBef>
                <a:spcPct val="0"/>
              </a:spcBef>
              <a:spcAft>
                <a:spcPct val="0"/>
              </a:spcAft>
            </a:pPr>
            <a:r>
              <a:rPr lang="en-US" sz="1400" b="1" dirty="0" smtClean="0">
                <a:solidFill>
                  <a:srgbClr val="000000"/>
                </a:solidFill>
                <a:latin typeface="Arial" pitchFamily="34" charset="0"/>
                <a:cs typeface="Arial" pitchFamily="34" charset="0"/>
              </a:rPr>
              <a:t>Consider tech w/ business model</a:t>
            </a:r>
            <a:endParaRPr lang="en-US" sz="1400" b="1" dirty="0">
              <a:solidFill>
                <a:srgbClr val="000000"/>
              </a:solidFill>
              <a:latin typeface="Arial" pitchFamily="34" charset="0"/>
              <a:cs typeface="Arial" pitchFamily="34" charset="0"/>
            </a:endParaRPr>
          </a:p>
        </p:txBody>
      </p:sp>
      <p:sp>
        <p:nvSpPr>
          <p:cNvPr id="19" name="Oval 4"/>
          <p:cNvSpPr>
            <a:spLocks noChangeArrowheads="1"/>
          </p:cNvSpPr>
          <p:nvPr/>
        </p:nvSpPr>
        <p:spPr bwMode="gray">
          <a:xfrm flipH="1">
            <a:off x="6700503" y="1381646"/>
            <a:ext cx="340234" cy="1267213"/>
          </a:xfrm>
          <a:prstGeom prst="ellipse">
            <a:avLst/>
          </a:prstGeom>
          <a:gradFill rotWithShape="0">
            <a:gsLst>
              <a:gs pos="0">
                <a:srgbClr val="534A2F"/>
              </a:gs>
              <a:gs pos="50000">
                <a:srgbClr val="534A2F">
                  <a:gamma/>
                  <a:tint val="9412"/>
                  <a:invGamma/>
                </a:srgbClr>
              </a:gs>
              <a:gs pos="100000">
                <a:srgbClr val="534A2F"/>
              </a:gs>
            </a:gsLst>
            <a:lin ang="5400000" scaled="1"/>
          </a:gradFill>
          <a:ln w="12700">
            <a:solidFill>
              <a:srgbClr val="B2B2B2"/>
            </a:solidFill>
            <a:round/>
            <a:headEnd/>
            <a:tailEnd/>
          </a:ln>
          <a:effectLst/>
        </p:spPr>
        <p:txBody>
          <a:bodyPr wrap="none" lIns="100584" rIns="100584" anchor="ctr"/>
          <a:lstStyle/>
          <a:p>
            <a:pPr eaLnBrk="0" hangingPunct="0"/>
            <a:endParaRPr lang="en-US" sz="1600" b="1"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443206" y="161999"/>
            <a:ext cx="8717539" cy="831600"/>
          </a:xfrm>
          <a:noFill/>
          <a:effectLst/>
        </p:spPr>
        <p:txBody>
          <a:bodyPr wrap="square"/>
          <a:lstStyle/>
          <a:p>
            <a:pPr lvl="0"/>
            <a:r>
              <a:rPr lang="en-US" dirty="0" smtClean="0">
                <a:solidFill>
                  <a:srgbClr val="177B57"/>
                </a:solidFill>
                <a:latin typeface="Arial"/>
              </a:rPr>
              <a:t>We evaluated a </a:t>
            </a:r>
            <a:r>
              <a:rPr lang="en-US" dirty="0" err="1" smtClean="0">
                <a:solidFill>
                  <a:srgbClr val="177B57"/>
                </a:solidFill>
                <a:latin typeface="Arial"/>
              </a:rPr>
              <a:t>longlist</a:t>
            </a:r>
            <a:r>
              <a:rPr lang="en-US" dirty="0" smtClean="0">
                <a:solidFill>
                  <a:srgbClr val="177B57"/>
                </a:solidFill>
                <a:latin typeface="Arial"/>
              </a:rPr>
              <a:t> of technologies in the context of camps, then paired them with relevant business model </a:t>
            </a:r>
            <a:endParaRPr lang="en-US" sz="1600" b="0" dirty="0">
              <a:solidFill>
                <a:srgbClr val="177B57"/>
              </a:solidFill>
              <a:latin typeface="Arial"/>
            </a:endParaRPr>
          </a:p>
        </p:txBody>
      </p:sp>
      <p:sp>
        <p:nvSpPr>
          <p:cNvPr id="27" name="TextColumnContent"/>
          <p:cNvSpPr>
            <a:spLocks noChangeArrowheads="1"/>
          </p:cNvSpPr>
          <p:nvPr/>
        </p:nvSpPr>
        <p:spPr bwMode="gray">
          <a:xfrm>
            <a:off x="1365402" y="3974913"/>
            <a:ext cx="3544382" cy="2527428"/>
          </a:xfrm>
          <a:prstGeom prst="rect">
            <a:avLst/>
          </a:prstGeom>
          <a:noFill/>
          <a:ln w="9525" algn="ctr">
            <a:solidFill>
              <a:schemeClr val="tx2"/>
            </a:solidFill>
            <a:miter lim="800000"/>
            <a:headEnd/>
            <a:tailEnd/>
          </a:ln>
          <a:effectLst/>
        </p:spPr>
        <p:txBody>
          <a:bodyPr lIns="91440" tIns="91440" rIns="0" bIns="91440"/>
          <a:lstStyle/>
          <a:p>
            <a:pPr>
              <a:buClr>
                <a:schemeClr val="tx2"/>
              </a:buClr>
            </a:pPr>
            <a:r>
              <a:rPr lang="en-US" sz="1200" b="1" dirty="0" smtClean="0">
                <a:solidFill>
                  <a:srgbClr val="000000"/>
                </a:solidFill>
                <a:latin typeface="Arial" pitchFamily="34" charset="0"/>
                <a:cs typeface="Arial" pitchFamily="34" charset="0"/>
              </a:rPr>
              <a:t>Eliminate technologies that pose high risk in refugee settings, due to:</a:t>
            </a:r>
          </a:p>
          <a:p>
            <a:pPr marL="288925" lvl="1" indent="-174625">
              <a:buClr>
                <a:schemeClr val="tx2"/>
              </a:buClr>
              <a:buFontTx/>
              <a:buChar char="•"/>
            </a:pPr>
            <a:r>
              <a:rPr lang="en-US" sz="1200" dirty="0" smtClean="0">
                <a:solidFill>
                  <a:srgbClr val="000000"/>
                </a:solidFill>
                <a:latin typeface="Arial" pitchFamily="34" charset="0"/>
                <a:cs typeface="Arial" pitchFamily="34" charset="0"/>
              </a:rPr>
              <a:t>High dependence on proprietary consumables</a:t>
            </a:r>
          </a:p>
          <a:p>
            <a:pPr marL="288925" lvl="1" indent="-174625">
              <a:buClr>
                <a:schemeClr val="tx2"/>
              </a:buClr>
              <a:buFontTx/>
              <a:buChar char="•"/>
            </a:pPr>
            <a:r>
              <a:rPr lang="en-US" sz="1200" dirty="0" smtClean="0">
                <a:solidFill>
                  <a:srgbClr val="000000"/>
                </a:solidFill>
                <a:latin typeface="Arial" pitchFamily="34" charset="0"/>
                <a:cs typeface="Arial" pitchFamily="34" charset="0"/>
              </a:rPr>
              <a:t>High dependence on maintenance service</a:t>
            </a:r>
          </a:p>
          <a:p>
            <a:pPr marL="288925" lvl="1" indent="-174625">
              <a:buClr>
                <a:schemeClr val="tx2"/>
              </a:buClr>
              <a:buFontTx/>
              <a:buChar char="•"/>
            </a:pPr>
            <a:r>
              <a:rPr lang="en-US" sz="1200" dirty="0" smtClean="0">
                <a:solidFill>
                  <a:srgbClr val="000000"/>
                </a:solidFill>
                <a:latin typeface="Arial" pitchFamily="34" charset="0"/>
                <a:cs typeface="Arial" pitchFamily="34" charset="0"/>
              </a:rPr>
              <a:t>Questionable reliability if technology is untested or still in prototype phase</a:t>
            </a:r>
          </a:p>
          <a:p>
            <a:pPr marL="288925" lvl="1" indent="-174625">
              <a:buClr>
                <a:schemeClr val="tx2"/>
              </a:buClr>
            </a:pPr>
            <a:endParaRPr lang="en-US" sz="1200" dirty="0" smtClean="0">
              <a:solidFill>
                <a:srgbClr val="000000"/>
              </a:solidFill>
              <a:latin typeface="Arial" pitchFamily="34" charset="0"/>
              <a:cs typeface="Arial" pitchFamily="34" charset="0"/>
            </a:endParaRPr>
          </a:p>
          <a:p>
            <a:pPr>
              <a:buClr>
                <a:srgbClr val="000000"/>
              </a:buClr>
              <a:buSzPct val="100000"/>
              <a:buFont typeface=""/>
            </a:pPr>
            <a:r>
              <a:rPr lang="en-US" sz="1200" b="1" dirty="0" smtClean="0">
                <a:solidFill>
                  <a:srgbClr val="000000"/>
                </a:solidFill>
                <a:latin typeface="Arial" pitchFamily="34" charset="0"/>
                <a:cs typeface="Arial" pitchFamily="34" charset="0"/>
              </a:rPr>
              <a:t>... as well as those that are not cost-effective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Extremely high-cost technologies that would limit coverage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Those that pose no significant advantage over existing options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Partial treatment that still requires a WWTP</a:t>
            </a:r>
            <a:endParaRPr lang="en-US" sz="1200" dirty="0" smtClean="0">
              <a:solidFill>
                <a:srgbClr val="000000"/>
              </a:solidFill>
              <a:latin typeface="Arial"/>
            </a:endParaRPr>
          </a:p>
        </p:txBody>
      </p:sp>
      <p:sp>
        <p:nvSpPr>
          <p:cNvPr id="30" name="Rectangle 29"/>
          <p:cNvSpPr/>
          <p:nvPr/>
        </p:nvSpPr>
        <p:spPr>
          <a:xfrm>
            <a:off x="1365402" y="3559277"/>
            <a:ext cx="3544384" cy="415636"/>
          </a:xfrm>
          <a:prstGeom prst="rect">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u="sng" dirty="0" smtClean="0">
                <a:solidFill>
                  <a:schemeClr val="bg1"/>
                </a:solidFill>
                <a:latin typeface="Arial" pitchFamily="34" charset="0"/>
                <a:cs typeface="Arial" pitchFamily="34" charset="0"/>
              </a:rPr>
              <a:t>Eliminate </a:t>
            </a:r>
            <a:r>
              <a:rPr lang="en-US" sz="1400" b="1" dirty="0" smtClean="0">
                <a:solidFill>
                  <a:schemeClr val="bg1"/>
                </a:solidFill>
                <a:latin typeface="Arial" pitchFamily="34" charset="0"/>
                <a:cs typeface="Arial" pitchFamily="34" charset="0"/>
              </a:rPr>
              <a:t>technologies inappropriate for refugee settings</a:t>
            </a:r>
            <a:endParaRPr lang="en-US" sz="1400" b="1" dirty="0">
              <a:solidFill>
                <a:schemeClr val="bg1"/>
              </a:solidFill>
              <a:latin typeface="Arial" pitchFamily="34" charset="0"/>
              <a:cs typeface="Arial" pitchFamily="34" charset="0"/>
            </a:endParaRPr>
          </a:p>
        </p:txBody>
      </p:sp>
      <p:sp>
        <p:nvSpPr>
          <p:cNvPr id="55" name="TextColumnContent"/>
          <p:cNvSpPr>
            <a:spLocks noChangeArrowheads="1"/>
          </p:cNvSpPr>
          <p:nvPr/>
        </p:nvSpPr>
        <p:spPr bwMode="gray">
          <a:xfrm>
            <a:off x="5166468" y="3974913"/>
            <a:ext cx="3544384" cy="2527428"/>
          </a:xfrm>
          <a:prstGeom prst="rect">
            <a:avLst/>
          </a:prstGeom>
          <a:noFill/>
          <a:ln w="9525" algn="ctr">
            <a:solidFill>
              <a:schemeClr val="tx2"/>
            </a:solidFill>
            <a:miter lim="800000"/>
            <a:headEnd/>
            <a:tailEnd/>
          </a:ln>
          <a:effectLst/>
        </p:spPr>
        <p:txBody>
          <a:bodyPr tIns="91440" bIns="91440"/>
          <a:lstStyle/>
          <a:p>
            <a:pPr>
              <a:buClr>
                <a:schemeClr val="tx2"/>
              </a:buClr>
            </a:pPr>
            <a:r>
              <a:rPr lang="en-US" sz="1200" b="1" dirty="0" smtClean="0">
                <a:solidFill>
                  <a:srgbClr val="000000"/>
                </a:solidFill>
                <a:latin typeface="Arial" pitchFamily="34" charset="0"/>
                <a:cs typeface="Arial" pitchFamily="34" charset="0"/>
              </a:rPr>
              <a:t>Each technology considered alongside potential business or service models</a:t>
            </a:r>
          </a:p>
          <a:p>
            <a:pPr>
              <a:buClr>
                <a:schemeClr val="tx2"/>
              </a:buClr>
            </a:pPr>
            <a:endParaRPr lang="en-US" sz="1200" b="1" dirty="0" smtClean="0">
              <a:solidFill>
                <a:srgbClr val="000000"/>
              </a:solidFill>
              <a:latin typeface="Arial" pitchFamily="34" charset="0"/>
              <a:cs typeface="Arial" pitchFamily="34" charset="0"/>
            </a:endParaRPr>
          </a:p>
          <a:p>
            <a:pPr>
              <a:buClr>
                <a:schemeClr val="tx2"/>
              </a:buClr>
            </a:pPr>
            <a:r>
              <a:rPr lang="en-US" sz="1200" b="1" dirty="0" smtClean="0">
                <a:solidFill>
                  <a:srgbClr val="000000"/>
                </a:solidFill>
                <a:latin typeface="Arial" pitchFamily="34" charset="0"/>
                <a:cs typeface="Arial" pitchFamily="34" charset="0"/>
              </a:rPr>
              <a:t>Consider technology &amp; business model pairings, based on:</a:t>
            </a:r>
          </a:p>
          <a:p>
            <a:pPr marL="288925" lvl="1" indent="-174625">
              <a:buClr>
                <a:schemeClr val="tx2"/>
              </a:buClr>
              <a:buFontTx/>
              <a:buChar char="•"/>
            </a:pPr>
            <a:r>
              <a:rPr lang="en-US" sz="1200" dirty="0" smtClean="0">
                <a:solidFill>
                  <a:srgbClr val="000000"/>
                </a:solidFill>
                <a:latin typeface="Arial" pitchFamily="34" charset="0"/>
                <a:cs typeface="Arial" pitchFamily="34" charset="0"/>
              </a:rPr>
              <a:t>Cost and cost effectiveness</a:t>
            </a:r>
          </a:p>
          <a:p>
            <a:pPr marL="288925" lvl="1" indent="-174625">
              <a:buClr>
                <a:schemeClr val="tx2"/>
              </a:buClr>
              <a:buFontTx/>
              <a:buChar char="•"/>
            </a:pPr>
            <a:r>
              <a:rPr lang="en-US" sz="1200" dirty="0" smtClean="0">
                <a:solidFill>
                  <a:srgbClr val="000000"/>
                </a:solidFill>
                <a:latin typeface="Arial" pitchFamily="34" charset="0"/>
                <a:cs typeface="Arial" pitchFamily="34" charset="0"/>
              </a:rPr>
              <a:t>Robustness &amp; reliability </a:t>
            </a:r>
          </a:p>
          <a:p>
            <a:pPr marL="288925" lvl="1" indent="-174625">
              <a:buClr>
                <a:schemeClr val="tx2"/>
              </a:buClr>
              <a:buFontTx/>
              <a:buChar char="•"/>
            </a:pPr>
            <a:r>
              <a:rPr lang="en-US" sz="1200" dirty="0" smtClean="0">
                <a:solidFill>
                  <a:srgbClr val="000000"/>
                </a:solidFill>
                <a:latin typeface="Arial" pitchFamily="34" charset="0"/>
                <a:cs typeface="Arial" pitchFamily="34" charset="0"/>
              </a:rPr>
              <a:t>Opportunity to create employment or sustainability</a:t>
            </a:r>
          </a:p>
          <a:p>
            <a:pPr marL="288925" lvl="1" indent="-174625">
              <a:buClr>
                <a:schemeClr val="tx2"/>
              </a:buClr>
              <a:buFontTx/>
              <a:buChar char="•"/>
            </a:pPr>
            <a:r>
              <a:rPr lang="en-US" sz="1200" dirty="0" smtClean="0">
                <a:solidFill>
                  <a:srgbClr val="000000"/>
                </a:solidFill>
                <a:latin typeface="Arial" pitchFamily="34" charset="0"/>
                <a:cs typeface="Arial" pitchFamily="34" charset="0"/>
              </a:rPr>
              <a:t>Valuable byproducts created</a:t>
            </a:r>
          </a:p>
          <a:p>
            <a:pPr marL="288925" lvl="1" indent="-174625">
              <a:buClr>
                <a:schemeClr val="tx2"/>
              </a:buClr>
              <a:buFontTx/>
              <a:buChar char="•"/>
            </a:pPr>
            <a:endParaRPr lang="en-US" sz="1200" dirty="0" smtClean="0">
              <a:solidFill>
                <a:srgbClr val="000000"/>
              </a:solidFill>
              <a:latin typeface="Arial" pitchFamily="34" charset="0"/>
              <a:cs typeface="Arial" pitchFamily="34" charset="0"/>
            </a:endParaRPr>
          </a:p>
          <a:p>
            <a:pPr>
              <a:buClr>
                <a:srgbClr val="000000"/>
              </a:buClr>
              <a:buSzPct val="100000"/>
              <a:buFont typeface=""/>
            </a:pPr>
            <a:r>
              <a:rPr lang="en-US" sz="1200" b="1" dirty="0" smtClean="0">
                <a:solidFill>
                  <a:srgbClr val="000000"/>
                </a:solidFill>
                <a:latin typeface="Arial" pitchFamily="34" charset="0"/>
                <a:cs typeface="Arial" pitchFamily="34" charset="0"/>
              </a:rPr>
              <a:t>Delineate appropriate contexts for each pairing based on advantages and limitations</a:t>
            </a:r>
            <a:endParaRPr lang="en-US" sz="1200" b="1" dirty="0" smtClean="0">
              <a:solidFill>
                <a:srgbClr val="000000"/>
              </a:solidFill>
              <a:latin typeface="Arial"/>
              <a:cs typeface="Arial" pitchFamily="34" charset="0"/>
            </a:endParaRPr>
          </a:p>
          <a:p>
            <a:pPr marL="285750" lvl="1" indent="-171450">
              <a:buClr>
                <a:schemeClr val="tx2"/>
              </a:buClr>
              <a:buFontTx/>
              <a:buChar char="•"/>
            </a:pPr>
            <a:endParaRPr lang="en-US" sz="1200" dirty="0" smtClean="0">
              <a:solidFill>
                <a:srgbClr val="000000"/>
              </a:solidFill>
              <a:latin typeface="Arial" pitchFamily="34" charset="0"/>
              <a:cs typeface="Arial" pitchFamily="34" charset="0"/>
            </a:endParaRPr>
          </a:p>
        </p:txBody>
      </p:sp>
      <p:sp>
        <p:nvSpPr>
          <p:cNvPr id="56" name="Rectangle 55"/>
          <p:cNvSpPr/>
          <p:nvPr/>
        </p:nvSpPr>
        <p:spPr>
          <a:xfrm>
            <a:off x="5166468" y="3559277"/>
            <a:ext cx="3544384" cy="415636"/>
          </a:xfrm>
          <a:prstGeom prst="rect">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u="sng" dirty="0" smtClean="0">
                <a:solidFill>
                  <a:schemeClr val="bg1"/>
                </a:solidFill>
                <a:latin typeface="Arial" pitchFamily="34" charset="0"/>
                <a:cs typeface="Arial" pitchFamily="34" charset="0"/>
              </a:rPr>
              <a:t>Consider tech</a:t>
            </a:r>
            <a:r>
              <a:rPr lang="en-US" sz="1400" b="1" dirty="0" smtClean="0">
                <a:solidFill>
                  <a:schemeClr val="bg1"/>
                </a:solidFill>
                <a:latin typeface="Arial" pitchFamily="34" charset="0"/>
                <a:cs typeface="Arial" pitchFamily="34" charset="0"/>
              </a:rPr>
              <a:t> with business model </a:t>
            </a:r>
          </a:p>
        </p:txBody>
      </p:sp>
      <p:cxnSp>
        <p:nvCxnSpPr>
          <p:cNvPr id="58" name="Straight Connector 57"/>
          <p:cNvCxnSpPr/>
          <p:nvPr/>
        </p:nvCxnSpPr>
        <p:spPr>
          <a:xfrm flipV="1">
            <a:off x="1365403" y="2579125"/>
            <a:ext cx="1837495" cy="98015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3411725" y="2579125"/>
            <a:ext cx="1498059" cy="98015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6873357" y="2596297"/>
            <a:ext cx="1837495" cy="96298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72504" y="2596297"/>
            <a:ext cx="1492024" cy="96298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5" name="TrafficLight"/>
          <p:cNvGrpSpPr/>
          <p:nvPr/>
        </p:nvGrpSpPr>
        <p:grpSpPr>
          <a:xfrm>
            <a:off x="3141043" y="2828973"/>
            <a:ext cx="461787" cy="694249"/>
            <a:chOff x="7589838" y="1421838"/>
            <a:chExt cx="1377950" cy="2370171"/>
          </a:xfrm>
        </p:grpSpPr>
        <p:sp>
          <p:nvSpPr>
            <p:cNvPr id="74" name="Freeform 23"/>
            <p:cNvSpPr>
              <a:spLocks/>
            </p:cNvSpPr>
            <p:nvPr>
              <p:custDataLst>
                <p:tags r:id="rId2"/>
              </p:custDataLst>
            </p:nvPr>
          </p:nvSpPr>
          <p:spPr bwMode="auto">
            <a:xfrm>
              <a:off x="7589838" y="1421838"/>
              <a:ext cx="1377950" cy="2370171"/>
            </a:xfrm>
            <a:custGeom>
              <a:avLst/>
              <a:gdLst/>
              <a:ahLst/>
              <a:cxnLst>
                <a:cxn ang="0">
                  <a:pos x="860" y="596"/>
                </a:cxn>
                <a:cxn ang="0">
                  <a:pos x="886" y="593"/>
                </a:cxn>
                <a:cxn ang="0">
                  <a:pos x="917" y="589"/>
                </a:cxn>
                <a:cxn ang="0">
                  <a:pos x="950" y="577"/>
                </a:cxn>
                <a:cxn ang="0">
                  <a:pos x="978" y="556"/>
                </a:cxn>
                <a:cxn ang="0">
                  <a:pos x="1002" y="523"/>
                </a:cxn>
                <a:cxn ang="0">
                  <a:pos x="1013" y="473"/>
                </a:cxn>
                <a:cxn ang="0">
                  <a:pos x="1016" y="407"/>
                </a:cxn>
                <a:cxn ang="0">
                  <a:pos x="758" y="93"/>
                </a:cxn>
                <a:cxn ang="0">
                  <a:pos x="737" y="67"/>
                </a:cxn>
                <a:cxn ang="0">
                  <a:pos x="711" y="45"/>
                </a:cxn>
                <a:cxn ang="0">
                  <a:pos x="678" y="26"/>
                </a:cxn>
                <a:cxn ang="0">
                  <a:pos x="645" y="10"/>
                </a:cxn>
                <a:cxn ang="0">
                  <a:pos x="607" y="3"/>
                </a:cxn>
                <a:cxn ang="0">
                  <a:pos x="569" y="0"/>
                </a:cxn>
                <a:cxn ang="0">
                  <a:pos x="527" y="3"/>
                </a:cxn>
                <a:cxn ang="0">
                  <a:pos x="491" y="10"/>
                </a:cxn>
                <a:cxn ang="0">
                  <a:pos x="456" y="26"/>
                </a:cxn>
                <a:cxn ang="0">
                  <a:pos x="425" y="45"/>
                </a:cxn>
                <a:cxn ang="0">
                  <a:pos x="399" y="67"/>
                </a:cxn>
                <a:cxn ang="0">
                  <a:pos x="376" y="93"/>
                </a:cxn>
                <a:cxn ang="0">
                  <a:pos x="123" y="395"/>
                </a:cxn>
                <a:cxn ang="0">
                  <a:pos x="123" y="459"/>
                </a:cxn>
                <a:cxn ang="0">
                  <a:pos x="135" y="506"/>
                </a:cxn>
                <a:cxn ang="0">
                  <a:pos x="156" y="539"/>
                </a:cxn>
                <a:cxn ang="0">
                  <a:pos x="187" y="563"/>
                </a:cxn>
                <a:cxn ang="0">
                  <a:pos x="217" y="575"/>
                </a:cxn>
                <a:cxn ang="0">
                  <a:pos x="248" y="579"/>
                </a:cxn>
                <a:cxn ang="0">
                  <a:pos x="274" y="579"/>
                </a:cxn>
                <a:cxn ang="0">
                  <a:pos x="120" y="945"/>
                </a:cxn>
                <a:cxn ang="0">
                  <a:pos x="127" y="997"/>
                </a:cxn>
                <a:cxn ang="0">
                  <a:pos x="146" y="1038"/>
                </a:cxn>
                <a:cxn ang="0">
                  <a:pos x="172" y="1064"/>
                </a:cxn>
                <a:cxn ang="0">
                  <a:pos x="205" y="1080"/>
                </a:cxn>
                <a:cxn ang="0">
                  <a:pos x="236" y="1087"/>
                </a:cxn>
                <a:cxn ang="0">
                  <a:pos x="264" y="1090"/>
                </a:cxn>
                <a:cxn ang="0">
                  <a:pos x="120" y="1430"/>
                </a:cxn>
                <a:cxn ang="0">
                  <a:pos x="123" y="1493"/>
                </a:cxn>
                <a:cxn ang="0">
                  <a:pos x="137" y="1541"/>
                </a:cxn>
                <a:cxn ang="0">
                  <a:pos x="161" y="1571"/>
                </a:cxn>
                <a:cxn ang="0">
                  <a:pos x="191" y="1593"/>
                </a:cxn>
                <a:cxn ang="0">
                  <a:pos x="222" y="1604"/>
                </a:cxn>
                <a:cxn ang="0">
                  <a:pos x="253" y="1607"/>
                </a:cxn>
                <a:cxn ang="0">
                  <a:pos x="274" y="1647"/>
                </a:cxn>
                <a:cxn ang="0">
                  <a:pos x="848" y="1614"/>
                </a:cxn>
                <a:cxn ang="0">
                  <a:pos x="874" y="1614"/>
                </a:cxn>
                <a:cxn ang="0">
                  <a:pos x="905" y="1612"/>
                </a:cxn>
                <a:cxn ang="0">
                  <a:pos x="938" y="1600"/>
                </a:cxn>
                <a:cxn ang="0">
                  <a:pos x="966" y="1579"/>
                </a:cxn>
                <a:cxn ang="0">
                  <a:pos x="990" y="1548"/>
                </a:cxn>
                <a:cxn ang="0">
                  <a:pos x="1004" y="1501"/>
                </a:cxn>
                <a:cxn ang="0">
                  <a:pos x="1006" y="1437"/>
                </a:cxn>
                <a:cxn ang="0">
                  <a:pos x="853" y="1113"/>
                </a:cxn>
                <a:cxn ang="0">
                  <a:pos x="879" y="1113"/>
                </a:cxn>
                <a:cxn ang="0">
                  <a:pos x="907" y="1108"/>
                </a:cxn>
                <a:cxn ang="0">
                  <a:pos x="940" y="1099"/>
                </a:cxn>
                <a:cxn ang="0">
                  <a:pos x="971" y="1080"/>
                </a:cxn>
                <a:cxn ang="0">
                  <a:pos x="997" y="1052"/>
                </a:cxn>
                <a:cxn ang="0">
                  <a:pos x="1011" y="1004"/>
                </a:cxn>
                <a:cxn ang="0">
                  <a:pos x="1016" y="943"/>
                </a:cxn>
              </a:cxnLst>
              <a:rect l="0" t="0" r="r" b="b"/>
              <a:pathLst>
                <a:path w="1136" h="1954">
                  <a:moveTo>
                    <a:pt x="1136" y="707"/>
                  </a:moveTo>
                  <a:lnTo>
                    <a:pt x="846" y="707"/>
                  </a:lnTo>
                  <a:lnTo>
                    <a:pt x="846" y="593"/>
                  </a:lnTo>
                  <a:lnTo>
                    <a:pt x="850" y="593"/>
                  </a:lnTo>
                  <a:lnTo>
                    <a:pt x="853" y="593"/>
                  </a:lnTo>
                  <a:lnTo>
                    <a:pt x="855" y="596"/>
                  </a:lnTo>
                  <a:lnTo>
                    <a:pt x="860" y="596"/>
                  </a:lnTo>
                  <a:lnTo>
                    <a:pt x="862" y="596"/>
                  </a:lnTo>
                  <a:lnTo>
                    <a:pt x="867" y="596"/>
                  </a:lnTo>
                  <a:lnTo>
                    <a:pt x="872" y="596"/>
                  </a:lnTo>
                  <a:lnTo>
                    <a:pt x="874" y="596"/>
                  </a:lnTo>
                  <a:lnTo>
                    <a:pt x="879" y="596"/>
                  </a:lnTo>
                  <a:lnTo>
                    <a:pt x="881" y="596"/>
                  </a:lnTo>
                  <a:lnTo>
                    <a:pt x="886" y="593"/>
                  </a:lnTo>
                  <a:lnTo>
                    <a:pt x="891" y="593"/>
                  </a:lnTo>
                  <a:lnTo>
                    <a:pt x="895" y="593"/>
                  </a:lnTo>
                  <a:lnTo>
                    <a:pt x="900" y="593"/>
                  </a:lnTo>
                  <a:lnTo>
                    <a:pt x="905" y="593"/>
                  </a:lnTo>
                  <a:lnTo>
                    <a:pt x="907" y="593"/>
                  </a:lnTo>
                  <a:lnTo>
                    <a:pt x="914" y="591"/>
                  </a:lnTo>
                  <a:lnTo>
                    <a:pt x="917" y="589"/>
                  </a:lnTo>
                  <a:lnTo>
                    <a:pt x="924" y="589"/>
                  </a:lnTo>
                  <a:lnTo>
                    <a:pt x="928" y="586"/>
                  </a:lnTo>
                  <a:lnTo>
                    <a:pt x="931" y="586"/>
                  </a:lnTo>
                  <a:lnTo>
                    <a:pt x="935" y="584"/>
                  </a:lnTo>
                  <a:lnTo>
                    <a:pt x="940" y="582"/>
                  </a:lnTo>
                  <a:lnTo>
                    <a:pt x="945" y="579"/>
                  </a:lnTo>
                  <a:lnTo>
                    <a:pt x="950" y="577"/>
                  </a:lnTo>
                  <a:lnTo>
                    <a:pt x="954" y="575"/>
                  </a:lnTo>
                  <a:lnTo>
                    <a:pt x="959" y="572"/>
                  </a:lnTo>
                  <a:lnTo>
                    <a:pt x="964" y="570"/>
                  </a:lnTo>
                  <a:lnTo>
                    <a:pt x="969" y="565"/>
                  </a:lnTo>
                  <a:lnTo>
                    <a:pt x="971" y="563"/>
                  </a:lnTo>
                  <a:lnTo>
                    <a:pt x="973" y="560"/>
                  </a:lnTo>
                  <a:lnTo>
                    <a:pt x="978" y="556"/>
                  </a:lnTo>
                  <a:lnTo>
                    <a:pt x="983" y="551"/>
                  </a:lnTo>
                  <a:lnTo>
                    <a:pt x="985" y="549"/>
                  </a:lnTo>
                  <a:lnTo>
                    <a:pt x="990" y="544"/>
                  </a:lnTo>
                  <a:lnTo>
                    <a:pt x="992" y="537"/>
                  </a:lnTo>
                  <a:lnTo>
                    <a:pt x="997" y="534"/>
                  </a:lnTo>
                  <a:lnTo>
                    <a:pt x="999" y="527"/>
                  </a:lnTo>
                  <a:lnTo>
                    <a:pt x="1002" y="523"/>
                  </a:lnTo>
                  <a:lnTo>
                    <a:pt x="1004" y="515"/>
                  </a:lnTo>
                  <a:lnTo>
                    <a:pt x="1006" y="511"/>
                  </a:lnTo>
                  <a:lnTo>
                    <a:pt x="1006" y="504"/>
                  </a:lnTo>
                  <a:lnTo>
                    <a:pt x="1011" y="497"/>
                  </a:lnTo>
                  <a:lnTo>
                    <a:pt x="1011" y="489"/>
                  </a:lnTo>
                  <a:lnTo>
                    <a:pt x="1013" y="482"/>
                  </a:lnTo>
                  <a:lnTo>
                    <a:pt x="1013" y="473"/>
                  </a:lnTo>
                  <a:lnTo>
                    <a:pt x="1016" y="466"/>
                  </a:lnTo>
                  <a:lnTo>
                    <a:pt x="1016" y="456"/>
                  </a:lnTo>
                  <a:lnTo>
                    <a:pt x="1016" y="447"/>
                  </a:lnTo>
                  <a:lnTo>
                    <a:pt x="1016" y="438"/>
                  </a:lnTo>
                  <a:lnTo>
                    <a:pt x="1016" y="428"/>
                  </a:lnTo>
                  <a:lnTo>
                    <a:pt x="1016" y="419"/>
                  </a:lnTo>
                  <a:lnTo>
                    <a:pt x="1016" y="407"/>
                  </a:lnTo>
                  <a:lnTo>
                    <a:pt x="1136" y="197"/>
                  </a:lnTo>
                  <a:lnTo>
                    <a:pt x="846" y="197"/>
                  </a:lnTo>
                  <a:lnTo>
                    <a:pt x="846" y="102"/>
                  </a:lnTo>
                  <a:lnTo>
                    <a:pt x="763" y="102"/>
                  </a:lnTo>
                  <a:lnTo>
                    <a:pt x="763" y="102"/>
                  </a:lnTo>
                  <a:lnTo>
                    <a:pt x="763" y="97"/>
                  </a:lnTo>
                  <a:lnTo>
                    <a:pt x="758" y="93"/>
                  </a:lnTo>
                  <a:lnTo>
                    <a:pt x="756" y="88"/>
                  </a:lnTo>
                  <a:lnTo>
                    <a:pt x="754" y="86"/>
                  </a:lnTo>
                  <a:lnTo>
                    <a:pt x="751" y="83"/>
                  </a:lnTo>
                  <a:lnTo>
                    <a:pt x="746" y="78"/>
                  </a:lnTo>
                  <a:lnTo>
                    <a:pt x="744" y="76"/>
                  </a:lnTo>
                  <a:lnTo>
                    <a:pt x="742" y="71"/>
                  </a:lnTo>
                  <a:lnTo>
                    <a:pt x="737" y="67"/>
                  </a:lnTo>
                  <a:lnTo>
                    <a:pt x="732" y="64"/>
                  </a:lnTo>
                  <a:lnTo>
                    <a:pt x="730" y="62"/>
                  </a:lnTo>
                  <a:lnTo>
                    <a:pt x="728" y="57"/>
                  </a:lnTo>
                  <a:lnTo>
                    <a:pt x="723" y="52"/>
                  </a:lnTo>
                  <a:lnTo>
                    <a:pt x="718" y="50"/>
                  </a:lnTo>
                  <a:lnTo>
                    <a:pt x="713" y="48"/>
                  </a:lnTo>
                  <a:lnTo>
                    <a:pt x="711" y="45"/>
                  </a:lnTo>
                  <a:lnTo>
                    <a:pt x="706" y="41"/>
                  </a:lnTo>
                  <a:lnTo>
                    <a:pt x="702" y="38"/>
                  </a:lnTo>
                  <a:lnTo>
                    <a:pt x="697" y="36"/>
                  </a:lnTo>
                  <a:lnTo>
                    <a:pt x="694" y="34"/>
                  </a:lnTo>
                  <a:lnTo>
                    <a:pt x="687" y="31"/>
                  </a:lnTo>
                  <a:lnTo>
                    <a:pt x="685" y="26"/>
                  </a:lnTo>
                  <a:lnTo>
                    <a:pt x="678" y="26"/>
                  </a:lnTo>
                  <a:lnTo>
                    <a:pt x="673" y="22"/>
                  </a:lnTo>
                  <a:lnTo>
                    <a:pt x="671" y="19"/>
                  </a:lnTo>
                  <a:lnTo>
                    <a:pt x="664" y="17"/>
                  </a:lnTo>
                  <a:lnTo>
                    <a:pt x="659" y="17"/>
                  </a:lnTo>
                  <a:lnTo>
                    <a:pt x="654" y="15"/>
                  </a:lnTo>
                  <a:lnTo>
                    <a:pt x="650" y="12"/>
                  </a:lnTo>
                  <a:lnTo>
                    <a:pt x="645" y="10"/>
                  </a:lnTo>
                  <a:lnTo>
                    <a:pt x="640" y="10"/>
                  </a:lnTo>
                  <a:lnTo>
                    <a:pt x="635" y="8"/>
                  </a:lnTo>
                  <a:lnTo>
                    <a:pt x="631" y="8"/>
                  </a:lnTo>
                  <a:lnTo>
                    <a:pt x="624" y="5"/>
                  </a:lnTo>
                  <a:lnTo>
                    <a:pt x="619" y="5"/>
                  </a:lnTo>
                  <a:lnTo>
                    <a:pt x="612" y="3"/>
                  </a:lnTo>
                  <a:lnTo>
                    <a:pt x="607" y="3"/>
                  </a:lnTo>
                  <a:lnTo>
                    <a:pt x="602" y="3"/>
                  </a:lnTo>
                  <a:lnTo>
                    <a:pt x="595" y="0"/>
                  </a:lnTo>
                  <a:lnTo>
                    <a:pt x="591" y="0"/>
                  </a:lnTo>
                  <a:lnTo>
                    <a:pt x="583" y="0"/>
                  </a:lnTo>
                  <a:lnTo>
                    <a:pt x="579" y="0"/>
                  </a:lnTo>
                  <a:lnTo>
                    <a:pt x="574" y="0"/>
                  </a:lnTo>
                  <a:lnTo>
                    <a:pt x="569" y="0"/>
                  </a:lnTo>
                  <a:lnTo>
                    <a:pt x="562" y="0"/>
                  </a:lnTo>
                  <a:lnTo>
                    <a:pt x="555" y="0"/>
                  </a:lnTo>
                  <a:lnTo>
                    <a:pt x="550" y="0"/>
                  </a:lnTo>
                  <a:lnTo>
                    <a:pt x="546" y="0"/>
                  </a:lnTo>
                  <a:lnTo>
                    <a:pt x="539" y="0"/>
                  </a:lnTo>
                  <a:lnTo>
                    <a:pt x="534" y="3"/>
                  </a:lnTo>
                  <a:lnTo>
                    <a:pt x="527" y="3"/>
                  </a:lnTo>
                  <a:lnTo>
                    <a:pt x="522" y="3"/>
                  </a:lnTo>
                  <a:lnTo>
                    <a:pt x="517" y="5"/>
                  </a:lnTo>
                  <a:lnTo>
                    <a:pt x="513" y="5"/>
                  </a:lnTo>
                  <a:lnTo>
                    <a:pt x="508" y="8"/>
                  </a:lnTo>
                  <a:lnTo>
                    <a:pt x="501" y="8"/>
                  </a:lnTo>
                  <a:lnTo>
                    <a:pt x="496" y="10"/>
                  </a:lnTo>
                  <a:lnTo>
                    <a:pt x="491" y="10"/>
                  </a:lnTo>
                  <a:lnTo>
                    <a:pt x="487" y="12"/>
                  </a:lnTo>
                  <a:lnTo>
                    <a:pt x="482" y="15"/>
                  </a:lnTo>
                  <a:lnTo>
                    <a:pt x="477" y="17"/>
                  </a:lnTo>
                  <a:lnTo>
                    <a:pt x="470" y="17"/>
                  </a:lnTo>
                  <a:lnTo>
                    <a:pt x="465" y="19"/>
                  </a:lnTo>
                  <a:lnTo>
                    <a:pt x="461" y="22"/>
                  </a:lnTo>
                  <a:lnTo>
                    <a:pt x="456" y="26"/>
                  </a:lnTo>
                  <a:lnTo>
                    <a:pt x="451" y="26"/>
                  </a:lnTo>
                  <a:lnTo>
                    <a:pt x="446" y="31"/>
                  </a:lnTo>
                  <a:lnTo>
                    <a:pt x="444" y="34"/>
                  </a:lnTo>
                  <a:lnTo>
                    <a:pt x="437" y="36"/>
                  </a:lnTo>
                  <a:lnTo>
                    <a:pt x="435" y="38"/>
                  </a:lnTo>
                  <a:lnTo>
                    <a:pt x="428" y="41"/>
                  </a:lnTo>
                  <a:lnTo>
                    <a:pt x="425" y="45"/>
                  </a:lnTo>
                  <a:lnTo>
                    <a:pt x="423" y="48"/>
                  </a:lnTo>
                  <a:lnTo>
                    <a:pt x="418" y="50"/>
                  </a:lnTo>
                  <a:lnTo>
                    <a:pt x="413" y="52"/>
                  </a:lnTo>
                  <a:lnTo>
                    <a:pt x="409" y="57"/>
                  </a:lnTo>
                  <a:lnTo>
                    <a:pt x="406" y="62"/>
                  </a:lnTo>
                  <a:lnTo>
                    <a:pt x="404" y="64"/>
                  </a:lnTo>
                  <a:lnTo>
                    <a:pt x="399" y="67"/>
                  </a:lnTo>
                  <a:lnTo>
                    <a:pt x="397" y="71"/>
                  </a:lnTo>
                  <a:lnTo>
                    <a:pt x="392" y="76"/>
                  </a:lnTo>
                  <a:lnTo>
                    <a:pt x="387" y="78"/>
                  </a:lnTo>
                  <a:lnTo>
                    <a:pt x="385" y="83"/>
                  </a:lnTo>
                  <a:lnTo>
                    <a:pt x="383" y="86"/>
                  </a:lnTo>
                  <a:lnTo>
                    <a:pt x="380" y="88"/>
                  </a:lnTo>
                  <a:lnTo>
                    <a:pt x="376" y="93"/>
                  </a:lnTo>
                  <a:lnTo>
                    <a:pt x="373" y="97"/>
                  </a:lnTo>
                  <a:lnTo>
                    <a:pt x="371" y="102"/>
                  </a:lnTo>
                  <a:lnTo>
                    <a:pt x="371" y="102"/>
                  </a:lnTo>
                  <a:lnTo>
                    <a:pt x="274" y="102"/>
                  </a:lnTo>
                  <a:lnTo>
                    <a:pt x="274" y="180"/>
                  </a:lnTo>
                  <a:lnTo>
                    <a:pt x="0" y="180"/>
                  </a:lnTo>
                  <a:lnTo>
                    <a:pt x="123" y="395"/>
                  </a:lnTo>
                  <a:lnTo>
                    <a:pt x="123" y="404"/>
                  </a:lnTo>
                  <a:lnTo>
                    <a:pt x="120" y="414"/>
                  </a:lnTo>
                  <a:lnTo>
                    <a:pt x="118" y="423"/>
                  </a:lnTo>
                  <a:lnTo>
                    <a:pt x="118" y="433"/>
                  </a:lnTo>
                  <a:lnTo>
                    <a:pt x="118" y="442"/>
                  </a:lnTo>
                  <a:lnTo>
                    <a:pt x="120" y="452"/>
                  </a:lnTo>
                  <a:lnTo>
                    <a:pt x="123" y="459"/>
                  </a:lnTo>
                  <a:lnTo>
                    <a:pt x="123" y="468"/>
                  </a:lnTo>
                  <a:lnTo>
                    <a:pt x="123" y="473"/>
                  </a:lnTo>
                  <a:lnTo>
                    <a:pt x="125" y="480"/>
                  </a:lnTo>
                  <a:lnTo>
                    <a:pt x="127" y="487"/>
                  </a:lnTo>
                  <a:lnTo>
                    <a:pt x="130" y="494"/>
                  </a:lnTo>
                  <a:lnTo>
                    <a:pt x="132" y="501"/>
                  </a:lnTo>
                  <a:lnTo>
                    <a:pt x="135" y="506"/>
                  </a:lnTo>
                  <a:lnTo>
                    <a:pt x="137" y="513"/>
                  </a:lnTo>
                  <a:lnTo>
                    <a:pt x="142" y="518"/>
                  </a:lnTo>
                  <a:lnTo>
                    <a:pt x="144" y="523"/>
                  </a:lnTo>
                  <a:lnTo>
                    <a:pt x="146" y="527"/>
                  </a:lnTo>
                  <a:lnTo>
                    <a:pt x="151" y="532"/>
                  </a:lnTo>
                  <a:lnTo>
                    <a:pt x="153" y="537"/>
                  </a:lnTo>
                  <a:lnTo>
                    <a:pt x="156" y="539"/>
                  </a:lnTo>
                  <a:lnTo>
                    <a:pt x="161" y="544"/>
                  </a:lnTo>
                  <a:lnTo>
                    <a:pt x="165" y="549"/>
                  </a:lnTo>
                  <a:lnTo>
                    <a:pt x="168" y="551"/>
                  </a:lnTo>
                  <a:lnTo>
                    <a:pt x="172" y="553"/>
                  </a:lnTo>
                  <a:lnTo>
                    <a:pt x="177" y="556"/>
                  </a:lnTo>
                  <a:lnTo>
                    <a:pt x="182" y="560"/>
                  </a:lnTo>
                  <a:lnTo>
                    <a:pt x="187" y="563"/>
                  </a:lnTo>
                  <a:lnTo>
                    <a:pt x="191" y="565"/>
                  </a:lnTo>
                  <a:lnTo>
                    <a:pt x="194" y="567"/>
                  </a:lnTo>
                  <a:lnTo>
                    <a:pt x="198" y="567"/>
                  </a:lnTo>
                  <a:lnTo>
                    <a:pt x="203" y="572"/>
                  </a:lnTo>
                  <a:lnTo>
                    <a:pt x="208" y="572"/>
                  </a:lnTo>
                  <a:lnTo>
                    <a:pt x="213" y="572"/>
                  </a:lnTo>
                  <a:lnTo>
                    <a:pt x="217" y="575"/>
                  </a:lnTo>
                  <a:lnTo>
                    <a:pt x="222" y="577"/>
                  </a:lnTo>
                  <a:lnTo>
                    <a:pt x="227" y="577"/>
                  </a:lnTo>
                  <a:lnTo>
                    <a:pt x="231" y="577"/>
                  </a:lnTo>
                  <a:lnTo>
                    <a:pt x="236" y="577"/>
                  </a:lnTo>
                  <a:lnTo>
                    <a:pt x="241" y="579"/>
                  </a:lnTo>
                  <a:lnTo>
                    <a:pt x="246" y="579"/>
                  </a:lnTo>
                  <a:lnTo>
                    <a:pt x="248" y="579"/>
                  </a:lnTo>
                  <a:lnTo>
                    <a:pt x="253" y="579"/>
                  </a:lnTo>
                  <a:lnTo>
                    <a:pt x="257" y="579"/>
                  </a:lnTo>
                  <a:lnTo>
                    <a:pt x="260" y="579"/>
                  </a:lnTo>
                  <a:lnTo>
                    <a:pt x="264" y="579"/>
                  </a:lnTo>
                  <a:lnTo>
                    <a:pt x="269" y="579"/>
                  </a:lnTo>
                  <a:lnTo>
                    <a:pt x="274" y="579"/>
                  </a:lnTo>
                  <a:lnTo>
                    <a:pt x="274" y="579"/>
                  </a:lnTo>
                  <a:lnTo>
                    <a:pt x="274" y="690"/>
                  </a:lnTo>
                  <a:lnTo>
                    <a:pt x="0" y="690"/>
                  </a:lnTo>
                  <a:lnTo>
                    <a:pt x="120" y="905"/>
                  </a:lnTo>
                  <a:lnTo>
                    <a:pt x="120" y="915"/>
                  </a:lnTo>
                  <a:lnTo>
                    <a:pt x="120" y="924"/>
                  </a:lnTo>
                  <a:lnTo>
                    <a:pt x="120" y="934"/>
                  </a:lnTo>
                  <a:lnTo>
                    <a:pt x="120" y="945"/>
                  </a:lnTo>
                  <a:lnTo>
                    <a:pt x="120" y="952"/>
                  </a:lnTo>
                  <a:lnTo>
                    <a:pt x="120" y="962"/>
                  </a:lnTo>
                  <a:lnTo>
                    <a:pt x="120" y="969"/>
                  </a:lnTo>
                  <a:lnTo>
                    <a:pt x="120" y="976"/>
                  </a:lnTo>
                  <a:lnTo>
                    <a:pt x="125" y="986"/>
                  </a:lnTo>
                  <a:lnTo>
                    <a:pt x="125" y="990"/>
                  </a:lnTo>
                  <a:lnTo>
                    <a:pt x="127" y="997"/>
                  </a:lnTo>
                  <a:lnTo>
                    <a:pt x="130" y="1004"/>
                  </a:lnTo>
                  <a:lnTo>
                    <a:pt x="132" y="1009"/>
                  </a:lnTo>
                  <a:lnTo>
                    <a:pt x="135" y="1016"/>
                  </a:lnTo>
                  <a:lnTo>
                    <a:pt x="137" y="1023"/>
                  </a:lnTo>
                  <a:lnTo>
                    <a:pt x="142" y="1028"/>
                  </a:lnTo>
                  <a:lnTo>
                    <a:pt x="142" y="1033"/>
                  </a:lnTo>
                  <a:lnTo>
                    <a:pt x="146" y="1038"/>
                  </a:lnTo>
                  <a:lnTo>
                    <a:pt x="149" y="1042"/>
                  </a:lnTo>
                  <a:lnTo>
                    <a:pt x="153" y="1047"/>
                  </a:lnTo>
                  <a:lnTo>
                    <a:pt x="156" y="1049"/>
                  </a:lnTo>
                  <a:lnTo>
                    <a:pt x="161" y="1054"/>
                  </a:lnTo>
                  <a:lnTo>
                    <a:pt x="165" y="1056"/>
                  </a:lnTo>
                  <a:lnTo>
                    <a:pt x="170" y="1061"/>
                  </a:lnTo>
                  <a:lnTo>
                    <a:pt x="172" y="1064"/>
                  </a:lnTo>
                  <a:lnTo>
                    <a:pt x="177" y="1066"/>
                  </a:lnTo>
                  <a:lnTo>
                    <a:pt x="182" y="1068"/>
                  </a:lnTo>
                  <a:lnTo>
                    <a:pt x="187" y="1073"/>
                  </a:lnTo>
                  <a:lnTo>
                    <a:pt x="191" y="1075"/>
                  </a:lnTo>
                  <a:lnTo>
                    <a:pt x="196" y="1075"/>
                  </a:lnTo>
                  <a:lnTo>
                    <a:pt x="198" y="1078"/>
                  </a:lnTo>
                  <a:lnTo>
                    <a:pt x="205" y="1080"/>
                  </a:lnTo>
                  <a:lnTo>
                    <a:pt x="208" y="1080"/>
                  </a:lnTo>
                  <a:lnTo>
                    <a:pt x="213" y="1082"/>
                  </a:lnTo>
                  <a:lnTo>
                    <a:pt x="217" y="1082"/>
                  </a:lnTo>
                  <a:lnTo>
                    <a:pt x="222" y="1085"/>
                  </a:lnTo>
                  <a:lnTo>
                    <a:pt x="227" y="1087"/>
                  </a:lnTo>
                  <a:lnTo>
                    <a:pt x="231" y="1087"/>
                  </a:lnTo>
                  <a:lnTo>
                    <a:pt x="236" y="1087"/>
                  </a:lnTo>
                  <a:lnTo>
                    <a:pt x="241" y="1090"/>
                  </a:lnTo>
                  <a:lnTo>
                    <a:pt x="246" y="1090"/>
                  </a:lnTo>
                  <a:lnTo>
                    <a:pt x="248" y="1090"/>
                  </a:lnTo>
                  <a:lnTo>
                    <a:pt x="253" y="1090"/>
                  </a:lnTo>
                  <a:lnTo>
                    <a:pt x="257" y="1090"/>
                  </a:lnTo>
                  <a:lnTo>
                    <a:pt x="262" y="1090"/>
                  </a:lnTo>
                  <a:lnTo>
                    <a:pt x="264" y="1090"/>
                  </a:lnTo>
                  <a:lnTo>
                    <a:pt x="269" y="1090"/>
                  </a:lnTo>
                  <a:lnTo>
                    <a:pt x="272" y="1090"/>
                  </a:lnTo>
                  <a:lnTo>
                    <a:pt x="274" y="1090"/>
                  </a:lnTo>
                  <a:lnTo>
                    <a:pt x="274" y="1208"/>
                  </a:lnTo>
                  <a:lnTo>
                    <a:pt x="0" y="1208"/>
                  </a:lnTo>
                  <a:lnTo>
                    <a:pt x="120" y="1423"/>
                  </a:lnTo>
                  <a:lnTo>
                    <a:pt x="120" y="1430"/>
                  </a:lnTo>
                  <a:lnTo>
                    <a:pt x="120" y="1441"/>
                  </a:lnTo>
                  <a:lnTo>
                    <a:pt x="120" y="1451"/>
                  </a:lnTo>
                  <a:lnTo>
                    <a:pt x="120" y="1460"/>
                  </a:lnTo>
                  <a:lnTo>
                    <a:pt x="120" y="1470"/>
                  </a:lnTo>
                  <a:lnTo>
                    <a:pt x="120" y="1477"/>
                  </a:lnTo>
                  <a:lnTo>
                    <a:pt x="120" y="1486"/>
                  </a:lnTo>
                  <a:lnTo>
                    <a:pt x="123" y="1493"/>
                  </a:lnTo>
                  <a:lnTo>
                    <a:pt x="125" y="1503"/>
                  </a:lnTo>
                  <a:lnTo>
                    <a:pt x="125" y="1510"/>
                  </a:lnTo>
                  <a:lnTo>
                    <a:pt x="127" y="1515"/>
                  </a:lnTo>
                  <a:lnTo>
                    <a:pt x="130" y="1522"/>
                  </a:lnTo>
                  <a:lnTo>
                    <a:pt x="132" y="1529"/>
                  </a:lnTo>
                  <a:lnTo>
                    <a:pt x="135" y="1534"/>
                  </a:lnTo>
                  <a:lnTo>
                    <a:pt x="137" y="1541"/>
                  </a:lnTo>
                  <a:lnTo>
                    <a:pt x="142" y="1545"/>
                  </a:lnTo>
                  <a:lnTo>
                    <a:pt x="144" y="1550"/>
                  </a:lnTo>
                  <a:lnTo>
                    <a:pt x="146" y="1555"/>
                  </a:lnTo>
                  <a:lnTo>
                    <a:pt x="149" y="1560"/>
                  </a:lnTo>
                  <a:lnTo>
                    <a:pt x="153" y="1564"/>
                  </a:lnTo>
                  <a:lnTo>
                    <a:pt x="158" y="1569"/>
                  </a:lnTo>
                  <a:lnTo>
                    <a:pt x="161" y="1571"/>
                  </a:lnTo>
                  <a:lnTo>
                    <a:pt x="165" y="1576"/>
                  </a:lnTo>
                  <a:lnTo>
                    <a:pt x="170" y="1579"/>
                  </a:lnTo>
                  <a:lnTo>
                    <a:pt x="172" y="1581"/>
                  </a:lnTo>
                  <a:lnTo>
                    <a:pt x="177" y="1586"/>
                  </a:lnTo>
                  <a:lnTo>
                    <a:pt x="182" y="1588"/>
                  </a:lnTo>
                  <a:lnTo>
                    <a:pt x="187" y="1590"/>
                  </a:lnTo>
                  <a:lnTo>
                    <a:pt x="191" y="1593"/>
                  </a:lnTo>
                  <a:lnTo>
                    <a:pt x="196" y="1595"/>
                  </a:lnTo>
                  <a:lnTo>
                    <a:pt x="201" y="1597"/>
                  </a:lnTo>
                  <a:lnTo>
                    <a:pt x="205" y="1597"/>
                  </a:lnTo>
                  <a:lnTo>
                    <a:pt x="208" y="1600"/>
                  </a:lnTo>
                  <a:lnTo>
                    <a:pt x="213" y="1602"/>
                  </a:lnTo>
                  <a:lnTo>
                    <a:pt x="220" y="1602"/>
                  </a:lnTo>
                  <a:lnTo>
                    <a:pt x="222" y="1604"/>
                  </a:lnTo>
                  <a:lnTo>
                    <a:pt x="227" y="1604"/>
                  </a:lnTo>
                  <a:lnTo>
                    <a:pt x="231" y="1604"/>
                  </a:lnTo>
                  <a:lnTo>
                    <a:pt x="236" y="1604"/>
                  </a:lnTo>
                  <a:lnTo>
                    <a:pt x="241" y="1607"/>
                  </a:lnTo>
                  <a:lnTo>
                    <a:pt x="246" y="1607"/>
                  </a:lnTo>
                  <a:lnTo>
                    <a:pt x="248" y="1607"/>
                  </a:lnTo>
                  <a:lnTo>
                    <a:pt x="253" y="1607"/>
                  </a:lnTo>
                  <a:lnTo>
                    <a:pt x="257" y="1607"/>
                  </a:lnTo>
                  <a:lnTo>
                    <a:pt x="262" y="1607"/>
                  </a:lnTo>
                  <a:lnTo>
                    <a:pt x="264" y="1607"/>
                  </a:lnTo>
                  <a:lnTo>
                    <a:pt x="269" y="1607"/>
                  </a:lnTo>
                  <a:lnTo>
                    <a:pt x="272" y="1609"/>
                  </a:lnTo>
                  <a:lnTo>
                    <a:pt x="274" y="1609"/>
                  </a:lnTo>
                  <a:lnTo>
                    <a:pt x="274" y="1647"/>
                  </a:lnTo>
                  <a:lnTo>
                    <a:pt x="453" y="1647"/>
                  </a:lnTo>
                  <a:lnTo>
                    <a:pt x="453" y="1954"/>
                  </a:lnTo>
                  <a:lnTo>
                    <a:pt x="683" y="1954"/>
                  </a:lnTo>
                  <a:lnTo>
                    <a:pt x="683" y="1656"/>
                  </a:lnTo>
                  <a:lnTo>
                    <a:pt x="846" y="1656"/>
                  </a:lnTo>
                  <a:lnTo>
                    <a:pt x="846" y="1614"/>
                  </a:lnTo>
                  <a:lnTo>
                    <a:pt x="848" y="1614"/>
                  </a:lnTo>
                  <a:lnTo>
                    <a:pt x="850" y="1616"/>
                  </a:lnTo>
                  <a:lnTo>
                    <a:pt x="855" y="1616"/>
                  </a:lnTo>
                  <a:lnTo>
                    <a:pt x="857" y="1616"/>
                  </a:lnTo>
                  <a:lnTo>
                    <a:pt x="862" y="1616"/>
                  </a:lnTo>
                  <a:lnTo>
                    <a:pt x="867" y="1616"/>
                  </a:lnTo>
                  <a:lnTo>
                    <a:pt x="869" y="1616"/>
                  </a:lnTo>
                  <a:lnTo>
                    <a:pt x="874" y="1614"/>
                  </a:lnTo>
                  <a:lnTo>
                    <a:pt x="879" y="1614"/>
                  </a:lnTo>
                  <a:lnTo>
                    <a:pt x="883" y="1614"/>
                  </a:lnTo>
                  <a:lnTo>
                    <a:pt x="888" y="1614"/>
                  </a:lnTo>
                  <a:lnTo>
                    <a:pt x="891" y="1614"/>
                  </a:lnTo>
                  <a:lnTo>
                    <a:pt x="895" y="1614"/>
                  </a:lnTo>
                  <a:lnTo>
                    <a:pt x="900" y="1612"/>
                  </a:lnTo>
                  <a:lnTo>
                    <a:pt x="905" y="1612"/>
                  </a:lnTo>
                  <a:lnTo>
                    <a:pt x="909" y="1612"/>
                  </a:lnTo>
                  <a:lnTo>
                    <a:pt x="914" y="1609"/>
                  </a:lnTo>
                  <a:lnTo>
                    <a:pt x="919" y="1607"/>
                  </a:lnTo>
                  <a:lnTo>
                    <a:pt x="926" y="1607"/>
                  </a:lnTo>
                  <a:lnTo>
                    <a:pt x="928" y="1604"/>
                  </a:lnTo>
                  <a:lnTo>
                    <a:pt x="933" y="1602"/>
                  </a:lnTo>
                  <a:lnTo>
                    <a:pt x="938" y="1600"/>
                  </a:lnTo>
                  <a:lnTo>
                    <a:pt x="943" y="1597"/>
                  </a:lnTo>
                  <a:lnTo>
                    <a:pt x="945" y="1595"/>
                  </a:lnTo>
                  <a:lnTo>
                    <a:pt x="950" y="1593"/>
                  </a:lnTo>
                  <a:lnTo>
                    <a:pt x="954" y="1590"/>
                  </a:lnTo>
                  <a:lnTo>
                    <a:pt x="959" y="1588"/>
                  </a:lnTo>
                  <a:lnTo>
                    <a:pt x="964" y="1583"/>
                  </a:lnTo>
                  <a:lnTo>
                    <a:pt x="966" y="1579"/>
                  </a:lnTo>
                  <a:lnTo>
                    <a:pt x="971" y="1576"/>
                  </a:lnTo>
                  <a:lnTo>
                    <a:pt x="973" y="1571"/>
                  </a:lnTo>
                  <a:lnTo>
                    <a:pt x="978" y="1567"/>
                  </a:lnTo>
                  <a:lnTo>
                    <a:pt x="980" y="1562"/>
                  </a:lnTo>
                  <a:lnTo>
                    <a:pt x="985" y="1557"/>
                  </a:lnTo>
                  <a:lnTo>
                    <a:pt x="987" y="1553"/>
                  </a:lnTo>
                  <a:lnTo>
                    <a:pt x="990" y="1548"/>
                  </a:lnTo>
                  <a:lnTo>
                    <a:pt x="995" y="1541"/>
                  </a:lnTo>
                  <a:lnTo>
                    <a:pt x="995" y="1534"/>
                  </a:lnTo>
                  <a:lnTo>
                    <a:pt x="997" y="1529"/>
                  </a:lnTo>
                  <a:lnTo>
                    <a:pt x="999" y="1522"/>
                  </a:lnTo>
                  <a:lnTo>
                    <a:pt x="1002" y="1515"/>
                  </a:lnTo>
                  <a:lnTo>
                    <a:pt x="1004" y="1508"/>
                  </a:lnTo>
                  <a:lnTo>
                    <a:pt x="1004" y="1501"/>
                  </a:lnTo>
                  <a:lnTo>
                    <a:pt x="1006" y="1493"/>
                  </a:lnTo>
                  <a:lnTo>
                    <a:pt x="1006" y="1484"/>
                  </a:lnTo>
                  <a:lnTo>
                    <a:pt x="1009" y="1475"/>
                  </a:lnTo>
                  <a:lnTo>
                    <a:pt x="1009" y="1465"/>
                  </a:lnTo>
                  <a:lnTo>
                    <a:pt x="1009" y="1456"/>
                  </a:lnTo>
                  <a:lnTo>
                    <a:pt x="1009" y="1446"/>
                  </a:lnTo>
                  <a:lnTo>
                    <a:pt x="1006" y="1437"/>
                  </a:lnTo>
                  <a:lnTo>
                    <a:pt x="1006" y="1427"/>
                  </a:lnTo>
                  <a:lnTo>
                    <a:pt x="1129" y="1208"/>
                  </a:lnTo>
                  <a:lnTo>
                    <a:pt x="846" y="1208"/>
                  </a:lnTo>
                  <a:lnTo>
                    <a:pt x="846" y="1177"/>
                  </a:lnTo>
                  <a:lnTo>
                    <a:pt x="846" y="1113"/>
                  </a:lnTo>
                  <a:lnTo>
                    <a:pt x="850" y="1113"/>
                  </a:lnTo>
                  <a:lnTo>
                    <a:pt x="853" y="1113"/>
                  </a:lnTo>
                  <a:lnTo>
                    <a:pt x="855" y="1113"/>
                  </a:lnTo>
                  <a:lnTo>
                    <a:pt x="860" y="1113"/>
                  </a:lnTo>
                  <a:lnTo>
                    <a:pt x="862" y="1113"/>
                  </a:lnTo>
                  <a:lnTo>
                    <a:pt x="867" y="1113"/>
                  </a:lnTo>
                  <a:lnTo>
                    <a:pt x="872" y="1113"/>
                  </a:lnTo>
                  <a:lnTo>
                    <a:pt x="874" y="1113"/>
                  </a:lnTo>
                  <a:lnTo>
                    <a:pt x="879" y="1113"/>
                  </a:lnTo>
                  <a:lnTo>
                    <a:pt x="881" y="1113"/>
                  </a:lnTo>
                  <a:lnTo>
                    <a:pt x="886" y="1113"/>
                  </a:lnTo>
                  <a:lnTo>
                    <a:pt x="891" y="1113"/>
                  </a:lnTo>
                  <a:lnTo>
                    <a:pt x="895" y="1113"/>
                  </a:lnTo>
                  <a:lnTo>
                    <a:pt x="900" y="1111"/>
                  </a:lnTo>
                  <a:lnTo>
                    <a:pt x="905" y="1111"/>
                  </a:lnTo>
                  <a:lnTo>
                    <a:pt x="907" y="1108"/>
                  </a:lnTo>
                  <a:lnTo>
                    <a:pt x="914" y="1108"/>
                  </a:lnTo>
                  <a:lnTo>
                    <a:pt x="917" y="1108"/>
                  </a:lnTo>
                  <a:lnTo>
                    <a:pt x="924" y="1106"/>
                  </a:lnTo>
                  <a:lnTo>
                    <a:pt x="928" y="1106"/>
                  </a:lnTo>
                  <a:lnTo>
                    <a:pt x="931" y="1104"/>
                  </a:lnTo>
                  <a:lnTo>
                    <a:pt x="935" y="1101"/>
                  </a:lnTo>
                  <a:lnTo>
                    <a:pt x="940" y="1099"/>
                  </a:lnTo>
                  <a:lnTo>
                    <a:pt x="945" y="1097"/>
                  </a:lnTo>
                  <a:lnTo>
                    <a:pt x="950" y="1094"/>
                  </a:lnTo>
                  <a:lnTo>
                    <a:pt x="954" y="1092"/>
                  </a:lnTo>
                  <a:lnTo>
                    <a:pt x="959" y="1090"/>
                  </a:lnTo>
                  <a:lnTo>
                    <a:pt x="964" y="1087"/>
                  </a:lnTo>
                  <a:lnTo>
                    <a:pt x="969" y="1085"/>
                  </a:lnTo>
                  <a:lnTo>
                    <a:pt x="971" y="1080"/>
                  </a:lnTo>
                  <a:lnTo>
                    <a:pt x="973" y="1075"/>
                  </a:lnTo>
                  <a:lnTo>
                    <a:pt x="978" y="1073"/>
                  </a:lnTo>
                  <a:lnTo>
                    <a:pt x="983" y="1068"/>
                  </a:lnTo>
                  <a:lnTo>
                    <a:pt x="985" y="1064"/>
                  </a:lnTo>
                  <a:lnTo>
                    <a:pt x="990" y="1061"/>
                  </a:lnTo>
                  <a:lnTo>
                    <a:pt x="992" y="1054"/>
                  </a:lnTo>
                  <a:lnTo>
                    <a:pt x="997" y="1052"/>
                  </a:lnTo>
                  <a:lnTo>
                    <a:pt x="999" y="1045"/>
                  </a:lnTo>
                  <a:lnTo>
                    <a:pt x="1002" y="1038"/>
                  </a:lnTo>
                  <a:lnTo>
                    <a:pt x="1004" y="1033"/>
                  </a:lnTo>
                  <a:lnTo>
                    <a:pt x="1006" y="1026"/>
                  </a:lnTo>
                  <a:lnTo>
                    <a:pt x="1006" y="1021"/>
                  </a:lnTo>
                  <a:lnTo>
                    <a:pt x="1011" y="1012"/>
                  </a:lnTo>
                  <a:lnTo>
                    <a:pt x="1011" y="1004"/>
                  </a:lnTo>
                  <a:lnTo>
                    <a:pt x="1013" y="997"/>
                  </a:lnTo>
                  <a:lnTo>
                    <a:pt x="1013" y="990"/>
                  </a:lnTo>
                  <a:lnTo>
                    <a:pt x="1016" y="981"/>
                  </a:lnTo>
                  <a:lnTo>
                    <a:pt x="1016" y="971"/>
                  </a:lnTo>
                  <a:lnTo>
                    <a:pt x="1016" y="964"/>
                  </a:lnTo>
                  <a:lnTo>
                    <a:pt x="1016" y="952"/>
                  </a:lnTo>
                  <a:lnTo>
                    <a:pt x="1016" y="943"/>
                  </a:lnTo>
                  <a:lnTo>
                    <a:pt x="1016" y="934"/>
                  </a:lnTo>
                  <a:lnTo>
                    <a:pt x="1016" y="924"/>
                  </a:lnTo>
                  <a:lnTo>
                    <a:pt x="1136" y="707"/>
                  </a:lnTo>
                  <a:close/>
                </a:path>
              </a:pathLst>
            </a:custGeom>
            <a:solidFill>
              <a:srgbClr val="818180"/>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latin typeface="Arial" pitchFamily="34" charset="0"/>
                <a:cs typeface="Arial" pitchFamily="34" charset="0"/>
              </a:endParaRPr>
            </a:p>
          </p:txBody>
        </p:sp>
        <p:sp>
          <p:nvSpPr>
            <p:cNvPr id="75" name="Oval 95"/>
            <p:cNvSpPr>
              <a:spLocks noChangeAspect="1" noChangeArrowheads="1"/>
            </p:cNvSpPr>
            <p:nvPr>
              <p:custDataLst>
                <p:tags r:id="rId3"/>
              </p:custDataLst>
            </p:nvPr>
          </p:nvSpPr>
          <p:spPr bwMode="gray">
            <a:xfrm>
              <a:off x="8051007" y="2263776"/>
              <a:ext cx="455613" cy="455613"/>
            </a:xfrm>
            <a:prstGeom prst="ellipse">
              <a:avLst/>
            </a:prstGeom>
            <a:solidFill>
              <a:srgbClr val="DCC05A"/>
            </a:solidFill>
            <a:ln w="9525" algn="ctr">
              <a:solidFill>
                <a:srgbClr val="DCC05A"/>
              </a:solidFill>
              <a:round/>
              <a:headEnd type="none" w="lg" len="lg"/>
              <a:tailEnd type="none" w="lg" len="lg"/>
            </a:ln>
          </p:spPr>
          <p:txBody>
            <a:bodyPr wrap="none" anchor="ctr"/>
            <a:lstStyle/>
            <a:p>
              <a:pPr algn="ctr"/>
              <a:endParaRPr lang="en-US" sz="1400" b="1" dirty="0">
                <a:solidFill>
                  <a:srgbClr val="000000"/>
                </a:solidFill>
                <a:latin typeface="Arial" pitchFamily="34" charset="0"/>
                <a:cs typeface="Arial" pitchFamily="34" charset="0"/>
              </a:endParaRPr>
            </a:p>
          </p:txBody>
        </p:sp>
        <p:sp>
          <p:nvSpPr>
            <p:cNvPr id="76" name="Oval 96"/>
            <p:cNvSpPr>
              <a:spLocks noChangeAspect="1" noChangeArrowheads="1"/>
            </p:cNvSpPr>
            <p:nvPr>
              <p:custDataLst>
                <p:tags r:id="rId4"/>
              </p:custDataLst>
            </p:nvPr>
          </p:nvSpPr>
          <p:spPr bwMode="gray">
            <a:xfrm>
              <a:off x="8051007" y="1655764"/>
              <a:ext cx="455613" cy="454025"/>
            </a:xfrm>
            <a:prstGeom prst="ellipse">
              <a:avLst/>
            </a:prstGeom>
            <a:solidFill>
              <a:srgbClr val="C41300"/>
            </a:solidFill>
            <a:ln w="9525" algn="ctr">
              <a:solidFill>
                <a:schemeClr val="bg2"/>
              </a:solidFill>
              <a:round/>
              <a:headEnd type="none" w="lg" len="lg"/>
              <a:tailEnd type="none" w="lg" len="lg"/>
            </a:ln>
          </p:spPr>
          <p:txBody>
            <a:bodyPr wrap="none" anchor="ctr"/>
            <a:lstStyle/>
            <a:p>
              <a:pPr algn="ctr"/>
              <a:endParaRPr lang="en-US" sz="1400" b="1" dirty="0">
                <a:solidFill>
                  <a:srgbClr val="000000"/>
                </a:solidFill>
                <a:latin typeface="Arial" pitchFamily="34" charset="0"/>
                <a:cs typeface="Arial" pitchFamily="34" charset="0"/>
              </a:endParaRPr>
            </a:p>
          </p:txBody>
        </p:sp>
        <p:sp>
          <p:nvSpPr>
            <p:cNvPr id="77" name="Oval 97"/>
            <p:cNvSpPr>
              <a:spLocks noChangeAspect="1" noChangeArrowheads="1"/>
            </p:cNvSpPr>
            <p:nvPr>
              <p:custDataLst>
                <p:tags r:id="rId5"/>
              </p:custDataLst>
            </p:nvPr>
          </p:nvSpPr>
          <p:spPr bwMode="gray">
            <a:xfrm>
              <a:off x="8051007" y="2857501"/>
              <a:ext cx="455613" cy="455613"/>
            </a:xfrm>
            <a:prstGeom prst="ellipse">
              <a:avLst/>
            </a:prstGeom>
            <a:solidFill>
              <a:srgbClr val="06C245"/>
            </a:solidFill>
            <a:ln w="9525" algn="ctr">
              <a:solidFill>
                <a:schemeClr val="bg2"/>
              </a:solidFill>
              <a:round/>
              <a:headEnd type="none" w="lg" len="lg"/>
              <a:tailEnd type="none" w="lg" len="lg"/>
            </a:ln>
          </p:spPr>
          <p:txBody>
            <a:bodyPr wrap="none" anchor="ctr"/>
            <a:lstStyle/>
            <a:p>
              <a:pPr algn="ctr"/>
              <a:endParaRPr lang="en-US" sz="1400" b="1" dirty="0">
                <a:solidFill>
                  <a:srgbClr val="000000"/>
                </a:solidFill>
                <a:latin typeface="Arial" pitchFamily="34" charset="0"/>
                <a:cs typeface="Arial" pitchFamily="34" charset="0"/>
              </a:endParaRPr>
            </a:p>
          </p:txBody>
        </p:sp>
      </p:grpSp>
      <p:sp>
        <p:nvSpPr>
          <p:cNvPr id="13" name="Block arrow"/>
          <p:cNvSpPr>
            <a:spLocks noChangeArrowheads="1"/>
          </p:cNvSpPr>
          <p:nvPr/>
        </p:nvSpPr>
        <p:spPr bwMode="gray">
          <a:xfrm>
            <a:off x="3670705" y="1449503"/>
            <a:ext cx="3029771" cy="1099517"/>
          </a:xfrm>
          <a:prstGeom prst="rightArrow">
            <a:avLst>
              <a:gd name="adj1" fmla="val 77970"/>
              <a:gd name="adj2" fmla="val 45032"/>
            </a:avLst>
          </a:prstGeom>
          <a:solidFill>
            <a:srgbClr val="B2B2B2"/>
          </a:solidFill>
          <a:ln w="9525" algn="ctr">
            <a:solidFill>
              <a:srgbClr val="B2B2B2"/>
            </a:solidFill>
            <a:miter lim="800000"/>
            <a:headEnd/>
            <a:tailEnd/>
          </a:ln>
        </p:spPr>
        <p:txBody>
          <a:bodyPr wrap="square" lIns="0" tIns="89999" rIns="0" bIns="89999" anchor="ctr"/>
          <a:lstStyle/>
          <a:p>
            <a:pPr algn="ctr" fontAlgn="base">
              <a:spcBef>
                <a:spcPct val="0"/>
              </a:spcBef>
              <a:spcAft>
                <a:spcPct val="0"/>
              </a:spcAft>
            </a:pPr>
            <a:r>
              <a:rPr lang="en-US" sz="1400" b="1" u="sng" dirty="0" smtClean="0">
                <a:solidFill>
                  <a:schemeClr val="bg1"/>
                </a:solidFill>
                <a:latin typeface="Arial" pitchFamily="34" charset="0"/>
                <a:cs typeface="Arial" pitchFamily="34" charset="0"/>
              </a:rPr>
              <a:t>Shortlist</a:t>
            </a:r>
          </a:p>
          <a:p>
            <a:pPr marL="171450" lvl="1" indent="-111125">
              <a:buClr>
                <a:schemeClr val="bg1"/>
              </a:buClr>
              <a:buSzPct val="100000"/>
              <a:buFont typeface="Arial"/>
              <a:buChar char="•"/>
            </a:pPr>
            <a:r>
              <a:rPr lang="en-US" sz="1200" dirty="0" smtClean="0">
                <a:solidFill>
                  <a:schemeClr val="bg1"/>
                </a:solidFill>
                <a:latin typeface="Arial"/>
                <a:cs typeface="Arial" pitchFamily="34" charset="0"/>
              </a:rPr>
              <a:t>Systems or components that appear viable in refugee context</a:t>
            </a:r>
            <a:r>
              <a:rPr lang="en-US" sz="1200" dirty="0">
                <a:solidFill>
                  <a:schemeClr val="bg1"/>
                </a:solidFill>
                <a:latin typeface="Arial"/>
                <a:cs typeface="Arial" pitchFamily="34" charset="0"/>
              </a:rPr>
              <a:t> </a:t>
            </a:r>
            <a:r>
              <a:rPr lang="en-US" sz="1200" dirty="0" smtClean="0">
                <a:solidFill>
                  <a:schemeClr val="bg1"/>
                </a:solidFill>
                <a:latin typeface="Arial"/>
                <a:cs typeface="Arial" pitchFamily="34" charset="0"/>
              </a:rPr>
              <a:t>and offer advantage over  current systems</a:t>
            </a:r>
          </a:p>
        </p:txBody>
      </p:sp>
      <p:pic>
        <p:nvPicPr>
          <p:cNvPr id="50" name="clipart_miscellaneous_chain"/>
          <p:cNvPicPr>
            <a:picLocks noChangeAspect="1" noChangeArrowheads="1"/>
          </p:cNvPicPr>
          <p:nvPr/>
        </p:nvPicPr>
        <p:blipFill>
          <a:blip r:embed="rId9" cstate="print"/>
          <a:srcRect/>
          <a:stretch>
            <a:fillRect/>
          </a:stretch>
        </p:blipFill>
        <p:spPr bwMode="auto">
          <a:xfrm>
            <a:off x="6449417" y="2846440"/>
            <a:ext cx="606310" cy="544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209922" name="think-cell Slide" r:id="rId3" imgW="270" imgH="270" progId="TCLayout.ActiveDocument.1">
              <p:embed/>
            </p:oleObj>
          </a:graphicData>
        </a:graphic>
      </p:graphicFrame>
      <p:grpSp>
        <p:nvGrpSpPr>
          <p:cNvPr id="3" name="Group 18"/>
          <p:cNvGrpSpPr/>
          <p:nvPr/>
        </p:nvGrpSpPr>
        <p:grpSpPr>
          <a:xfrm>
            <a:off x="28574" y="-48280"/>
            <a:ext cx="3119291" cy="365760"/>
            <a:chOff x="28574" y="-48280"/>
            <a:chExt cx="3119291" cy="365760"/>
          </a:xfrm>
        </p:grpSpPr>
        <p:sp>
          <p:nvSpPr>
            <p:cNvPr id="282"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283" name="Rectangle 282"/>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84" name="Oval 283"/>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p:txBody>
          <a:bodyPr/>
          <a:lstStyle/>
          <a:p>
            <a:r>
              <a:rPr lang="en-US" dirty="0" smtClean="0"/>
              <a:t>Some technologies are systems that span the whole sanitation chain; some represent just one component</a:t>
            </a:r>
            <a:endParaRPr lang="en-US" dirty="0"/>
          </a:p>
        </p:txBody>
      </p:sp>
      <p:sp>
        <p:nvSpPr>
          <p:cNvPr id="4" name="ValueChainStarter"/>
          <p:cNvSpPr>
            <a:spLocks noChangeArrowheads="1"/>
          </p:cNvSpPr>
          <p:nvPr/>
        </p:nvSpPr>
        <p:spPr bwMode="auto">
          <a:xfrm>
            <a:off x="457696" y="1701578"/>
            <a:ext cx="3043741" cy="556592"/>
          </a:xfrm>
          <a:prstGeom prst="homePlate">
            <a:avLst>
              <a:gd name="adj" fmla="val 28025"/>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Toilet Interface &amp;</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 Storage</a:t>
            </a:r>
            <a:endParaRPr lang="en-US" sz="1600" b="1" dirty="0">
              <a:solidFill>
                <a:schemeClr val="bg1"/>
              </a:solidFill>
              <a:latin typeface="Arial" pitchFamily="34" charset="0"/>
              <a:cs typeface="Arial" pitchFamily="34" charset="0"/>
            </a:endParaRPr>
          </a:p>
        </p:txBody>
      </p:sp>
      <p:sp>
        <p:nvSpPr>
          <p:cNvPr id="5" name="ValueChainHeader"/>
          <p:cNvSpPr>
            <a:spLocks noChangeArrowheads="1"/>
          </p:cNvSpPr>
          <p:nvPr/>
        </p:nvSpPr>
        <p:spPr bwMode="auto">
          <a:xfrm>
            <a:off x="3356951" y="1701578"/>
            <a:ext cx="3042153" cy="556592"/>
          </a:xfrm>
          <a:prstGeom prst="chevron">
            <a:avLst>
              <a:gd name="adj" fmla="val 27720"/>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Collection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Transport </a:t>
            </a:r>
            <a:endParaRPr lang="en-US" sz="1600" b="1" dirty="0">
              <a:solidFill>
                <a:schemeClr val="bg1"/>
              </a:solidFill>
              <a:latin typeface="Arial" pitchFamily="34" charset="0"/>
              <a:cs typeface="Arial" pitchFamily="34" charset="0"/>
            </a:endParaRPr>
          </a:p>
        </p:txBody>
      </p:sp>
      <p:sp>
        <p:nvSpPr>
          <p:cNvPr id="6" name="ValueChainHeader"/>
          <p:cNvSpPr>
            <a:spLocks noChangeArrowheads="1"/>
          </p:cNvSpPr>
          <p:nvPr/>
        </p:nvSpPr>
        <p:spPr bwMode="auto">
          <a:xfrm>
            <a:off x="6269366" y="1701578"/>
            <a:ext cx="3043740" cy="556592"/>
          </a:xfrm>
          <a:prstGeom prst="chevron">
            <a:avLst>
              <a:gd name="adj" fmla="val 27734"/>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Processing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Value Creation</a:t>
            </a:r>
            <a:endParaRPr lang="en-US" sz="1600" b="1" dirty="0">
              <a:solidFill>
                <a:schemeClr val="bg1"/>
              </a:solidFill>
              <a:latin typeface="Arial" pitchFamily="34" charset="0"/>
              <a:cs typeface="Arial" pitchFamily="34" charset="0"/>
            </a:endParaRPr>
          </a:p>
        </p:txBody>
      </p:sp>
      <p:sp>
        <p:nvSpPr>
          <p:cNvPr id="19" name="Rectangle 18"/>
          <p:cNvSpPr/>
          <p:nvPr/>
        </p:nvSpPr>
        <p:spPr>
          <a:xfrm>
            <a:off x="884893" y="2348396"/>
            <a:ext cx="2271252" cy="301215"/>
          </a:xfrm>
          <a:prstGeom prst="rect">
            <a:avLst/>
          </a:prstGeom>
          <a:solidFill>
            <a:srgbClr val="79A2B3"/>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Drop hole</a:t>
            </a:r>
          </a:p>
        </p:txBody>
      </p:sp>
      <p:sp>
        <p:nvSpPr>
          <p:cNvPr id="20" name="Rectangle 19"/>
          <p:cNvSpPr/>
          <p:nvPr/>
        </p:nvSpPr>
        <p:spPr>
          <a:xfrm>
            <a:off x="885389" y="2761969"/>
            <a:ext cx="2271252" cy="301215"/>
          </a:xfrm>
          <a:prstGeom prst="rect">
            <a:avLst/>
          </a:prstGeom>
          <a:solidFill>
            <a:srgbClr val="79A2B3"/>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UDDT</a:t>
            </a:r>
          </a:p>
        </p:txBody>
      </p:sp>
      <p:sp>
        <p:nvSpPr>
          <p:cNvPr id="21" name="Rectangle 20"/>
          <p:cNvSpPr/>
          <p:nvPr/>
        </p:nvSpPr>
        <p:spPr>
          <a:xfrm>
            <a:off x="884893" y="3175542"/>
            <a:ext cx="2271252" cy="301215"/>
          </a:xfrm>
          <a:prstGeom prst="rect">
            <a:avLst/>
          </a:prstGeom>
          <a:solidFill>
            <a:srgbClr val="79A2B3"/>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Pour-flush</a:t>
            </a:r>
          </a:p>
        </p:txBody>
      </p:sp>
      <p:sp>
        <p:nvSpPr>
          <p:cNvPr id="23" name="Rectangle 22"/>
          <p:cNvSpPr/>
          <p:nvPr/>
        </p:nvSpPr>
        <p:spPr>
          <a:xfrm>
            <a:off x="884893" y="3589115"/>
            <a:ext cx="2271252" cy="301215"/>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Prefabricated latrine</a:t>
            </a:r>
          </a:p>
        </p:txBody>
      </p:sp>
      <p:sp>
        <p:nvSpPr>
          <p:cNvPr id="24" name="Rectangle 23"/>
          <p:cNvSpPr/>
          <p:nvPr/>
        </p:nvSpPr>
        <p:spPr>
          <a:xfrm>
            <a:off x="884893" y="4002688"/>
            <a:ext cx="2271252" cy="301215"/>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Corrugated iron sheets</a:t>
            </a:r>
          </a:p>
        </p:txBody>
      </p:sp>
      <p:sp>
        <p:nvSpPr>
          <p:cNvPr id="25" name="Rectangle 24"/>
          <p:cNvSpPr/>
          <p:nvPr/>
        </p:nvSpPr>
        <p:spPr>
          <a:xfrm>
            <a:off x="884893" y="4416261"/>
            <a:ext cx="2271252" cy="418287"/>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400" b="1" dirty="0" smtClean="0">
                <a:solidFill>
                  <a:schemeClr val="tx1"/>
                </a:solidFill>
                <a:latin typeface="Arial" pitchFamily="34" charset="0"/>
                <a:cs typeface="Arial" pitchFamily="34" charset="0"/>
              </a:rPr>
              <a:t>Local materials (live fence, mud brick, bamboo)</a:t>
            </a:r>
          </a:p>
        </p:txBody>
      </p:sp>
      <p:sp>
        <p:nvSpPr>
          <p:cNvPr id="26" name="Rectangle 25"/>
          <p:cNvSpPr/>
          <p:nvPr/>
        </p:nvSpPr>
        <p:spPr>
          <a:xfrm>
            <a:off x="884397" y="4946906"/>
            <a:ext cx="2271252" cy="301215"/>
          </a:xfrm>
          <a:prstGeom prst="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400" b="1" dirty="0" smtClean="0">
                <a:solidFill>
                  <a:schemeClr val="tx1"/>
                </a:solidFill>
                <a:latin typeface="Arial" pitchFamily="34" charset="0"/>
                <a:cs typeface="Arial" pitchFamily="34" charset="0"/>
              </a:rPr>
              <a:t>Closed pit (lined/unlined)</a:t>
            </a:r>
          </a:p>
        </p:txBody>
      </p:sp>
      <p:sp>
        <p:nvSpPr>
          <p:cNvPr id="27" name="Rectangle 26"/>
          <p:cNvSpPr/>
          <p:nvPr/>
        </p:nvSpPr>
        <p:spPr>
          <a:xfrm>
            <a:off x="884893" y="5774052"/>
            <a:ext cx="2271252" cy="301215"/>
          </a:xfrm>
          <a:prstGeom prst="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Above-ground container</a:t>
            </a:r>
          </a:p>
        </p:txBody>
      </p:sp>
      <p:sp>
        <p:nvSpPr>
          <p:cNvPr id="28" name="Rectangle 27"/>
          <p:cNvSpPr/>
          <p:nvPr/>
        </p:nvSpPr>
        <p:spPr>
          <a:xfrm>
            <a:off x="884397" y="5360479"/>
            <a:ext cx="2271252" cy="301215"/>
          </a:xfrm>
          <a:prstGeom prst="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Accessible pit (lined)</a:t>
            </a:r>
          </a:p>
        </p:txBody>
      </p:sp>
      <p:sp>
        <p:nvSpPr>
          <p:cNvPr id="29" name="Rectangle 28"/>
          <p:cNvSpPr/>
          <p:nvPr/>
        </p:nvSpPr>
        <p:spPr>
          <a:xfrm>
            <a:off x="884397" y="6187626"/>
            <a:ext cx="2271252" cy="301215"/>
          </a:xfrm>
          <a:prstGeom prst="rect">
            <a:avLst/>
          </a:prstGeom>
          <a:solidFill>
            <a:srgbClr val="B1726B"/>
          </a:solidFill>
          <a:ln w="9525">
            <a:solidFill>
              <a:srgbClr val="B1726B"/>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Single-use bags</a:t>
            </a:r>
          </a:p>
        </p:txBody>
      </p:sp>
      <p:sp>
        <p:nvSpPr>
          <p:cNvPr id="40" name="Rectangle 39"/>
          <p:cNvSpPr/>
          <p:nvPr/>
        </p:nvSpPr>
        <p:spPr>
          <a:xfrm>
            <a:off x="4985271" y="2611944"/>
            <a:ext cx="1418217"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b="1" dirty="0" smtClean="0">
                <a:solidFill>
                  <a:schemeClr val="tx1"/>
                </a:solidFill>
                <a:latin typeface="Arial" pitchFamily="34" charset="0"/>
                <a:cs typeface="Arial" pitchFamily="34" charset="0"/>
              </a:rPr>
              <a:t>No transport </a:t>
            </a:r>
          </a:p>
          <a:p>
            <a:r>
              <a:rPr lang="en-US" sz="1400" b="1" dirty="0" smtClean="0">
                <a:solidFill>
                  <a:schemeClr val="tx1"/>
                </a:solidFill>
                <a:latin typeface="Arial" pitchFamily="34" charset="0"/>
                <a:cs typeface="Arial" pitchFamily="34" charset="0"/>
              </a:rPr>
              <a:t>(fully on-site system)</a:t>
            </a:r>
          </a:p>
        </p:txBody>
      </p:sp>
      <p:sp>
        <p:nvSpPr>
          <p:cNvPr id="43" name="Rectangle 42"/>
          <p:cNvSpPr/>
          <p:nvPr/>
        </p:nvSpPr>
        <p:spPr>
          <a:xfrm>
            <a:off x="4985271" y="5701693"/>
            <a:ext cx="1418217"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b="1" dirty="0" smtClean="0">
                <a:solidFill>
                  <a:schemeClr val="tx1"/>
                </a:solidFill>
                <a:latin typeface="Arial" pitchFamily="34" charset="0"/>
                <a:cs typeface="Arial" pitchFamily="34" charset="0"/>
              </a:rPr>
              <a:t>Vacuum </a:t>
            </a:r>
          </a:p>
          <a:p>
            <a:r>
              <a:rPr lang="en-US" sz="1400" b="1" dirty="0" smtClean="0">
                <a:solidFill>
                  <a:schemeClr val="tx1"/>
                </a:solidFill>
                <a:latin typeface="Arial" pitchFamily="34" charset="0"/>
                <a:cs typeface="Arial" pitchFamily="34" charset="0"/>
              </a:rPr>
              <a:t>truck</a:t>
            </a:r>
          </a:p>
        </p:txBody>
      </p:sp>
      <p:sp>
        <p:nvSpPr>
          <p:cNvPr id="44" name="Rectangle 43"/>
          <p:cNvSpPr/>
          <p:nvPr/>
        </p:nvSpPr>
        <p:spPr>
          <a:xfrm>
            <a:off x="4985271" y="4011939"/>
            <a:ext cx="1418217"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b="1" dirty="0" smtClean="0">
                <a:solidFill>
                  <a:schemeClr val="tx1"/>
                </a:solidFill>
                <a:latin typeface="Arial" pitchFamily="34" charset="0"/>
                <a:cs typeface="Arial" pitchFamily="34" charset="0"/>
              </a:rPr>
              <a:t>Donkey or </a:t>
            </a:r>
          </a:p>
          <a:p>
            <a:r>
              <a:rPr lang="en-US" sz="1400" b="1" dirty="0" smtClean="0">
                <a:solidFill>
                  <a:schemeClr val="tx1"/>
                </a:solidFill>
                <a:latin typeface="Arial" pitchFamily="34" charset="0"/>
                <a:cs typeface="Arial" pitchFamily="34" charset="0"/>
              </a:rPr>
              <a:t>push cart</a:t>
            </a:r>
          </a:p>
        </p:txBody>
      </p:sp>
      <p:sp>
        <p:nvSpPr>
          <p:cNvPr id="55" name="ValueChainStarter"/>
          <p:cNvSpPr>
            <a:spLocks noChangeArrowheads="1"/>
          </p:cNvSpPr>
          <p:nvPr/>
        </p:nvSpPr>
        <p:spPr bwMode="auto">
          <a:xfrm>
            <a:off x="489502" y="1192383"/>
            <a:ext cx="8689904" cy="165669"/>
          </a:xfrm>
          <a:prstGeom prst="homePlate">
            <a:avLst>
              <a:gd name="adj" fmla="val 70667"/>
            </a:avLst>
          </a:prstGeom>
          <a:solidFill>
            <a:schemeClr val="accent2"/>
          </a:solidFill>
          <a:ln w="9525" algn="ctr">
            <a:solidFill>
              <a:schemeClr val="accent2"/>
            </a:solidFill>
            <a:miter lim="800000"/>
            <a:headEnd/>
            <a:tailEnd/>
          </a:ln>
        </p:spPr>
        <p:txBody>
          <a:bodyPr lIns="182880" tIns="91440" bIns="91440" anchor="ctr"/>
          <a:lstStyle/>
          <a:p>
            <a:pPr algn="ctr" eaLnBrk="0" fontAlgn="base" hangingPunct="0">
              <a:spcBef>
                <a:spcPct val="0"/>
              </a:spcBef>
              <a:spcAft>
                <a:spcPct val="0"/>
              </a:spcAft>
            </a:pPr>
            <a:r>
              <a:rPr lang="en-US" sz="1400" b="1" i="1" dirty="0" smtClean="0">
                <a:latin typeface="Arial" pitchFamily="34" charset="0"/>
                <a:cs typeface="Arial" pitchFamily="34" charset="0"/>
              </a:rPr>
              <a:t>End-to-end system</a:t>
            </a:r>
            <a:endParaRPr lang="en-US" sz="1400" b="1" i="1" dirty="0">
              <a:latin typeface="Arial" pitchFamily="34" charset="0"/>
              <a:cs typeface="Arial" pitchFamily="34" charset="0"/>
            </a:endParaRPr>
          </a:p>
        </p:txBody>
      </p:sp>
      <p:sp>
        <p:nvSpPr>
          <p:cNvPr id="61" name="Rectangle 60"/>
          <p:cNvSpPr/>
          <p:nvPr/>
        </p:nvSpPr>
        <p:spPr>
          <a:xfrm rot="16200000">
            <a:off x="89671" y="2572365"/>
            <a:ext cx="1091759"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accent6">
                    <a:lumMod val="75000"/>
                  </a:schemeClr>
                </a:solidFill>
                <a:latin typeface="Arial" pitchFamily="34" charset="0"/>
                <a:cs typeface="Arial" pitchFamily="34" charset="0"/>
              </a:rPr>
              <a:t>Interface</a:t>
            </a:r>
          </a:p>
        </p:txBody>
      </p:sp>
      <p:sp>
        <p:nvSpPr>
          <p:cNvPr id="62" name="Rectangle 61"/>
          <p:cNvSpPr/>
          <p:nvPr/>
        </p:nvSpPr>
        <p:spPr>
          <a:xfrm rot="16200000">
            <a:off x="-127979" y="3914344"/>
            <a:ext cx="1527060"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E7D475"/>
                </a:solidFill>
                <a:latin typeface="Arial" pitchFamily="34" charset="0"/>
                <a:cs typeface="Arial" pitchFamily="34" charset="0"/>
              </a:rPr>
              <a:t>Superstructure</a:t>
            </a:r>
          </a:p>
        </p:txBody>
      </p:sp>
      <p:sp>
        <p:nvSpPr>
          <p:cNvPr id="63" name="Rectangle 62"/>
          <p:cNvSpPr/>
          <p:nvPr/>
        </p:nvSpPr>
        <p:spPr>
          <a:xfrm rot="16200000">
            <a:off x="-64821" y="5227529"/>
            <a:ext cx="1400742"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764F00"/>
                </a:solidFill>
                <a:latin typeface="Arial" pitchFamily="34" charset="0"/>
                <a:cs typeface="Arial" pitchFamily="34" charset="0"/>
              </a:rPr>
              <a:t>Storage</a:t>
            </a:r>
          </a:p>
        </p:txBody>
      </p:sp>
      <p:sp>
        <p:nvSpPr>
          <p:cNvPr id="64" name="Rectangle 63"/>
          <p:cNvSpPr/>
          <p:nvPr/>
        </p:nvSpPr>
        <p:spPr>
          <a:xfrm rot="16200000">
            <a:off x="266700" y="6004338"/>
            <a:ext cx="796693"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990033"/>
                </a:solidFill>
                <a:latin typeface="Arial" pitchFamily="34" charset="0"/>
                <a:cs typeface="Arial" pitchFamily="34" charset="0"/>
              </a:rPr>
              <a:t>All-in-one</a:t>
            </a:r>
          </a:p>
        </p:txBody>
      </p:sp>
      <p:cxnSp>
        <p:nvCxnSpPr>
          <p:cNvPr id="86" name="Straight Connector 85"/>
          <p:cNvCxnSpPr/>
          <p:nvPr/>
        </p:nvCxnSpPr>
        <p:spPr>
          <a:xfrm>
            <a:off x="3356951" y="2401292"/>
            <a:ext cx="0" cy="4034478"/>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69366" y="2401292"/>
            <a:ext cx="0" cy="403447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322"/>
          <p:cNvGrpSpPr/>
          <p:nvPr/>
        </p:nvGrpSpPr>
        <p:grpSpPr>
          <a:xfrm>
            <a:off x="3631334" y="3997598"/>
            <a:ext cx="1130054" cy="762000"/>
            <a:chOff x="2562225" y="-4105275"/>
            <a:chExt cx="4849813" cy="3270249"/>
          </a:xfrm>
        </p:grpSpPr>
        <p:sp>
          <p:nvSpPr>
            <p:cNvPr id="133" name="Freeform 141"/>
            <p:cNvSpPr>
              <a:spLocks/>
            </p:cNvSpPr>
            <p:nvPr/>
          </p:nvSpPr>
          <p:spPr bwMode="auto">
            <a:xfrm>
              <a:off x="4546600" y="-2622550"/>
              <a:ext cx="665163" cy="1533525"/>
            </a:xfrm>
            <a:custGeom>
              <a:avLst/>
              <a:gdLst/>
              <a:ahLst/>
              <a:cxnLst>
                <a:cxn ang="0">
                  <a:pos x="419" y="173"/>
                </a:cxn>
                <a:cxn ang="0">
                  <a:pos x="279" y="363"/>
                </a:cxn>
                <a:cxn ang="0">
                  <a:pos x="190" y="536"/>
                </a:cxn>
                <a:cxn ang="0">
                  <a:pos x="186" y="607"/>
                </a:cxn>
                <a:cxn ang="0">
                  <a:pos x="123" y="761"/>
                </a:cxn>
                <a:cxn ang="0">
                  <a:pos x="149" y="966"/>
                </a:cxn>
                <a:cxn ang="0">
                  <a:pos x="28" y="958"/>
                </a:cxn>
                <a:cxn ang="0">
                  <a:pos x="36" y="903"/>
                </a:cxn>
                <a:cxn ang="0">
                  <a:pos x="0" y="884"/>
                </a:cxn>
                <a:cxn ang="0">
                  <a:pos x="17" y="845"/>
                </a:cxn>
                <a:cxn ang="0">
                  <a:pos x="4" y="821"/>
                </a:cxn>
                <a:cxn ang="0">
                  <a:pos x="86" y="709"/>
                </a:cxn>
                <a:cxn ang="0">
                  <a:pos x="110" y="629"/>
                </a:cxn>
                <a:cxn ang="0">
                  <a:pos x="99" y="557"/>
                </a:cxn>
                <a:cxn ang="0">
                  <a:pos x="104" y="516"/>
                </a:cxn>
                <a:cxn ang="0">
                  <a:pos x="149" y="445"/>
                </a:cxn>
                <a:cxn ang="0">
                  <a:pos x="177" y="307"/>
                </a:cxn>
                <a:cxn ang="0">
                  <a:pos x="160" y="30"/>
                </a:cxn>
                <a:cxn ang="0">
                  <a:pos x="274" y="0"/>
                </a:cxn>
                <a:cxn ang="0">
                  <a:pos x="419" y="173"/>
                </a:cxn>
                <a:cxn ang="0">
                  <a:pos x="419" y="173"/>
                </a:cxn>
              </a:cxnLst>
              <a:rect l="0" t="0" r="r" b="b"/>
              <a:pathLst>
                <a:path w="419" h="966">
                  <a:moveTo>
                    <a:pt x="419" y="173"/>
                  </a:moveTo>
                  <a:lnTo>
                    <a:pt x="279" y="363"/>
                  </a:lnTo>
                  <a:lnTo>
                    <a:pt x="190" y="536"/>
                  </a:lnTo>
                  <a:lnTo>
                    <a:pt x="186" y="607"/>
                  </a:lnTo>
                  <a:lnTo>
                    <a:pt x="123" y="761"/>
                  </a:lnTo>
                  <a:lnTo>
                    <a:pt x="149" y="966"/>
                  </a:lnTo>
                  <a:lnTo>
                    <a:pt x="28" y="958"/>
                  </a:lnTo>
                  <a:lnTo>
                    <a:pt x="36" y="903"/>
                  </a:lnTo>
                  <a:lnTo>
                    <a:pt x="0" y="884"/>
                  </a:lnTo>
                  <a:lnTo>
                    <a:pt x="17" y="845"/>
                  </a:lnTo>
                  <a:lnTo>
                    <a:pt x="4" y="821"/>
                  </a:lnTo>
                  <a:lnTo>
                    <a:pt x="86" y="709"/>
                  </a:lnTo>
                  <a:lnTo>
                    <a:pt x="110" y="629"/>
                  </a:lnTo>
                  <a:lnTo>
                    <a:pt x="99" y="557"/>
                  </a:lnTo>
                  <a:lnTo>
                    <a:pt x="104" y="516"/>
                  </a:lnTo>
                  <a:lnTo>
                    <a:pt x="149" y="445"/>
                  </a:lnTo>
                  <a:lnTo>
                    <a:pt x="177" y="307"/>
                  </a:lnTo>
                  <a:lnTo>
                    <a:pt x="160" y="30"/>
                  </a:lnTo>
                  <a:lnTo>
                    <a:pt x="274" y="0"/>
                  </a:lnTo>
                  <a:lnTo>
                    <a:pt x="419" y="173"/>
                  </a:lnTo>
                  <a:lnTo>
                    <a:pt x="419" y="1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2"/>
            <p:cNvSpPr>
              <a:spLocks/>
            </p:cNvSpPr>
            <p:nvPr/>
          </p:nvSpPr>
          <p:spPr bwMode="auto">
            <a:xfrm>
              <a:off x="3282950" y="-2760663"/>
              <a:ext cx="652463" cy="1651000"/>
            </a:xfrm>
            <a:custGeom>
              <a:avLst/>
              <a:gdLst/>
              <a:ahLst/>
              <a:cxnLst>
                <a:cxn ang="0">
                  <a:pos x="411" y="50"/>
                </a:cxn>
                <a:cxn ang="0">
                  <a:pos x="409" y="54"/>
                </a:cxn>
                <a:cxn ang="0">
                  <a:pos x="407" y="67"/>
                </a:cxn>
                <a:cxn ang="0">
                  <a:pos x="402" y="76"/>
                </a:cxn>
                <a:cxn ang="0">
                  <a:pos x="398" y="89"/>
                </a:cxn>
                <a:cxn ang="0">
                  <a:pos x="394" y="102"/>
                </a:cxn>
                <a:cxn ang="0">
                  <a:pos x="389" y="119"/>
                </a:cxn>
                <a:cxn ang="0">
                  <a:pos x="383" y="134"/>
                </a:cxn>
                <a:cxn ang="0">
                  <a:pos x="378" y="149"/>
                </a:cxn>
                <a:cxn ang="0">
                  <a:pos x="372" y="158"/>
                </a:cxn>
                <a:cxn ang="0">
                  <a:pos x="372" y="167"/>
                </a:cxn>
                <a:cxn ang="0">
                  <a:pos x="366" y="177"/>
                </a:cxn>
                <a:cxn ang="0">
                  <a:pos x="363" y="188"/>
                </a:cxn>
                <a:cxn ang="0">
                  <a:pos x="355" y="206"/>
                </a:cxn>
                <a:cxn ang="0">
                  <a:pos x="346" y="225"/>
                </a:cxn>
                <a:cxn ang="0">
                  <a:pos x="342" y="234"/>
                </a:cxn>
                <a:cxn ang="0">
                  <a:pos x="335" y="244"/>
                </a:cxn>
                <a:cxn ang="0">
                  <a:pos x="331" y="255"/>
                </a:cxn>
                <a:cxn ang="0">
                  <a:pos x="327" y="266"/>
                </a:cxn>
                <a:cxn ang="0">
                  <a:pos x="314" y="283"/>
                </a:cxn>
                <a:cxn ang="0">
                  <a:pos x="303" y="301"/>
                </a:cxn>
                <a:cxn ang="0">
                  <a:pos x="288" y="318"/>
                </a:cxn>
                <a:cxn ang="0">
                  <a:pos x="279" y="335"/>
                </a:cxn>
                <a:cxn ang="0">
                  <a:pos x="264" y="353"/>
                </a:cxn>
                <a:cxn ang="0">
                  <a:pos x="251" y="368"/>
                </a:cxn>
                <a:cxn ang="0">
                  <a:pos x="240" y="381"/>
                </a:cxn>
                <a:cxn ang="0">
                  <a:pos x="229" y="398"/>
                </a:cxn>
                <a:cxn ang="0">
                  <a:pos x="216" y="409"/>
                </a:cxn>
                <a:cxn ang="0">
                  <a:pos x="208" y="420"/>
                </a:cxn>
                <a:cxn ang="0">
                  <a:pos x="197" y="428"/>
                </a:cxn>
                <a:cxn ang="0">
                  <a:pos x="193" y="439"/>
                </a:cxn>
                <a:cxn ang="0">
                  <a:pos x="182" y="450"/>
                </a:cxn>
                <a:cxn ang="0">
                  <a:pos x="177" y="456"/>
                </a:cxn>
                <a:cxn ang="0">
                  <a:pos x="119" y="575"/>
                </a:cxn>
                <a:cxn ang="0">
                  <a:pos x="160" y="673"/>
                </a:cxn>
                <a:cxn ang="0">
                  <a:pos x="160" y="750"/>
                </a:cxn>
                <a:cxn ang="0">
                  <a:pos x="247" y="932"/>
                </a:cxn>
                <a:cxn ang="0">
                  <a:pos x="409" y="1034"/>
                </a:cxn>
                <a:cxn ang="0">
                  <a:pos x="286" y="1040"/>
                </a:cxn>
                <a:cxn ang="0">
                  <a:pos x="236" y="980"/>
                </a:cxn>
                <a:cxn ang="0">
                  <a:pos x="149" y="971"/>
                </a:cxn>
                <a:cxn ang="0">
                  <a:pos x="141" y="889"/>
                </a:cxn>
                <a:cxn ang="0">
                  <a:pos x="82" y="772"/>
                </a:cxn>
                <a:cxn ang="0">
                  <a:pos x="0" y="679"/>
                </a:cxn>
                <a:cxn ang="0">
                  <a:pos x="0" y="627"/>
                </a:cxn>
                <a:cxn ang="0">
                  <a:pos x="17" y="567"/>
                </a:cxn>
                <a:cxn ang="0">
                  <a:pos x="20" y="374"/>
                </a:cxn>
                <a:cxn ang="0">
                  <a:pos x="223" y="0"/>
                </a:cxn>
                <a:cxn ang="0">
                  <a:pos x="411" y="50"/>
                </a:cxn>
                <a:cxn ang="0">
                  <a:pos x="411" y="50"/>
                </a:cxn>
              </a:cxnLst>
              <a:rect l="0" t="0" r="r" b="b"/>
              <a:pathLst>
                <a:path w="411" h="1040">
                  <a:moveTo>
                    <a:pt x="411" y="50"/>
                  </a:moveTo>
                  <a:lnTo>
                    <a:pt x="409" y="54"/>
                  </a:lnTo>
                  <a:lnTo>
                    <a:pt x="407" y="67"/>
                  </a:lnTo>
                  <a:lnTo>
                    <a:pt x="402" y="76"/>
                  </a:lnTo>
                  <a:lnTo>
                    <a:pt x="398" y="89"/>
                  </a:lnTo>
                  <a:lnTo>
                    <a:pt x="394" y="102"/>
                  </a:lnTo>
                  <a:lnTo>
                    <a:pt x="389" y="119"/>
                  </a:lnTo>
                  <a:lnTo>
                    <a:pt x="383" y="134"/>
                  </a:lnTo>
                  <a:lnTo>
                    <a:pt x="378" y="149"/>
                  </a:lnTo>
                  <a:lnTo>
                    <a:pt x="372" y="158"/>
                  </a:lnTo>
                  <a:lnTo>
                    <a:pt x="372" y="167"/>
                  </a:lnTo>
                  <a:lnTo>
                    <a:pt x="366" y="177"/>
                  </a:lnTo>
                  <a:lnTo>
                    <a:pt x="363" y="188"/>
                  </a:lnTo>
                  <a:lnTo>
                    <a:pt x="355" y="206"/>
                  </a:lnTo>
                  <a:lnTo>
                    <a:pt x="346" y="225"/>
                  </a:lnTo>
                  <a:lnTo>
                    <a:pt x="342" y="234"/>
                  </a:lnTo>
                  <a:lnTo>
                    <a:pt x="335" y="244"/>
                  </a:lnTo>
                  <a:lnTo>
                    <a:pt x="331" y="255"/>
                  </a:lnTo>
                  <a:lnTo>
                    <a:pt x="327" y="266"/>
                  </a:lnTo>
                  <a:lnTo>
                    <a:pt x="314" y="283"/>
                  </a:lnTo>
                  <a:lnTo>
                    <a:pt x="303" y="301"/>
                  </a:lnTo>
                  <a:lnTo>
                    <a:pt x="288" y="318"/>
                  </a:lnTo>
                  <a:lnTo>
                    <a:pt x="279" y="335"/>
                  </a:lnTo>
                  <a:lnTo>
                    <a:pt x="264" y="353"/>
                  </a:lnTo>
                  <a:lnTo>
                    <a:pt x="251" y="368"/>
                  </a:lnTo>
                  <a:lnTo>
                    <a:pt x="240" y="381"/>
                  </a:lnTo>
                  <a:lnTo>
                    <a:pt x="229" y="398"/>
                  </a:lnTo>
                  <a:lnTo>
                    <a:pt x="216" y="409"/>
                  </a:lnTo>
                  <a:lnTo>
                    <a:pt x="208" y="420"/>
                  </a:lnTo>
                  <a:lnTo>
                    <a:pt x="197" y="428"/>
                  </a:lnTo>
                  <a:lnTo>
                    <a:pt x="193" y="439"/>
                  </a:lnTo>
                  <a:lnTo>
                    <a:pt x="182" y="450"/>
                  </a:lnTo>
                  <a:lnTo>
                    <a:pt x="177" y="456"/>
                  </a:lnTo>
                  <a:lnTo>
                    <a:pt x="119" y="575"/>
                  </a:lnTo>
                  <a:lnTo>
                    <a:pt x="160" y="673"/>
                  </a:lnTo>
                  <a:lnTo>
                    <a:pt x="160" y="750"/>
                  </a:lnTo>
                  <a:lnTo>
                    <a:pt x="247" y="932"/>
                  </a:lnTo>
                  <a:lnTo>
                    <a:pt x="409" y="1034"/>
                  </a:lnTo>
                  <a:lnTo>
                    <a:pt x="286" y="1040"/>
                  </a:lnTo>
                  <a:lnTo>
                    <a:pt x="236" y="980"/>
                  </a:lnTo>
                  <a:lnTo>
                    <a:pt x="149" y="971"/>
                  </a:lnTo>
                  <a:lnTo>
                    <a:pt x="141" y="889"/>
                  </a:lnTo>
                  <a:lnTo>
                    <a:pt x="82" y="772"/>
                  </a:lnTo>
                  <a:lnTo>
                    <a:pt x="0" y="679"/>
                  </a:lnTo>
                  <a:lnTo>
                    <a:pt x="0" y="627"/>
                  </a:lnTo>
                  <a:lnTo>
                    <a:pt x="17" y="567"/>
                  </a:lnTo>
                  <a:lnTo>
                    <a:pt x="20" y="374"/>
                  </a:lnTo>
                  <a:lnTo>
                    <a:pt x="223" y="0"/>
                  </a:lnTo>
                  <a:lnTo>
                    <a:pt x="411" y="50"/>
                  </a:lnTo>
                  <a:lnTo>
                    <a:pt x="411" y="5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43"/>
            <p:cNvSpPr>
              <a:spLocks/>
            </p:cNvSpPr>
            <p:nvPr/>
          </p:nvSpPr>
          <p:spPr bwMode="auto">
            <a:xfrm>
              <a:off x="2881313" y="-3295650"/>
              <a:ext cx="161925" cy="771525"/>
            </a:xfrm>
            <a:custGeom>
              <a:avLst/>
              <a:gdLst/>
              <a:ahLst/>
              <a:cxnLst>
                <a:cxn ang="0">
                  <a:pos x="97" y="65"/>
                </a:cxn>
                <a:cxn ang="0">
                  <a:pos x="89" y="84"/>
                </a:cxn>
                <a:cxn ang="0">
                  <a:pos x="78" y="110"/>
                </a:cxn>
                <a:cxn ang="0">
                  <a:pos x="72" y="132"/>
                </a:cxn>
                <a:cxn ang="0">
                  <a:pos x="63" y="156"/>
                </a:cxn>
                <a:cxn ang="0">
                  <a:pos x="59" y="186"/>
                </a:cxn>
                <a:cxn ang="0">
                  <a:pos x="52" y="216"/>
                </a:cxn>
                <a:cxn ang="0">
                  <a:pos x="48" y="246"/>
                </a:cxn>
                <a:cxn ang="0">
                  <a:pos x="46" y="279"/>
                </a:cxn>
                <a:cxn ang="0">
                  <a:pos x="46" y="309"/>
                </a:cxn>
                <a:cxn ang="0">
                  <a:pos x="46" y="337"/>
                </a:cxn>
                <a:cxn ang="0">
                  <a:pos x="46" y="357"/>
                </a:cxn>
                <a:cxn ang="0">
                  <a:pos x="46" y="383"/>
                </a:cxn>
                <a:cxn ang="0">
                  <a:pos x="85" y="486"/>
                </a:cxn>
                <a:cxn ang="0">
                  <a:pos x="11" y="387"/>
                </a:cxn>
                <a:cxn ang="0">
                  <a:pos x="7" y="374"/>
                </a:cxn>
                <a:cxn ang="0">
                  <a:pos x="2" y="361"/>
                </a:cxn>
                <a:cxn ang="0">
                  <a:pos x="2" y="344"/>
                </a:cxn>
                <a:cxn ang="0">
                  <a:pos x="0" y="318"/>
                </a:cxn>
                <a:cxn ang="0">
                  <a:pos x="0" y="292"/>
                </a:cxn>
                <a:cxn ang="0">
                  <a:pos x="0" y="261"/>
                </a:cxn>
                <a:cxn ang="0">
                  <a:pos x="5" y="227"/>
                </a:cxn>
                <a:cxn ang="0">
                  <a:pos x="5" y="207"/>
                </a:cxn>
                <a:cxn ang="0">
                  <a:pos x="9" y="188"/>
                </a:cxn>
                <a:cxn ang="0">
                  <a:pos x="13" y="168"/>
                </a:cxn>
                <a:cxn ang="0">
                  <a:pos x="17" y="149"/>
                </a:cxn>
                <a:cxn ang="0">
                  <a:pos x="22" y="130"/>
                </a:cxn>
                <a:cxn ang="0">
                  <a:pos x="24" y="112"/>
                </a:cxn>
                <a:cxn ang="0">
                  <a:pos x="35" y="76"/>
                </a:cxn>
                <a:cxn ang="0">
                  <a:pos x="41" y="45"/>
                </a:cxn>
                <a:cxn ang="0">
                  <a:pos x="50" y="21"/>
                </a:cxn>
                <a:cxn ang="0">
                  <a:pos x="52" y="6"/>
                </a:cxn>
                <a:cxn ang="0">
                  <a:pos x="56" y="0"/>
                </a:cxn>
                <a:cxn ang="0">
                  <a:pos x="102" y="63"/>
                </a:cxn>
              </a:cxnLst>
              <a:rect l="0" t="0" r="r" b="b"/>
              <a:pathLst>
                <a:path w="102" h="486">
                  <a:moveTo>
                    <a:pt x="102" y="63"/>
                  </a:moveTo>
                  <a:lnTo>
                    <a:pt x="97" y="65"/>
                  </a:lnTo>
                  <a:lnTo>
                    <a:pt x="95" y="71"/>
                  </a:lnTo>
                  <a:lnTo>
                    <a:pt x="89" y="84"/>
                  </a:lnTo>
                  <a:lnTo>
                    <a:pt x="85" y="101"/>
                  </a:lnTo>
                  <a:lnTo>
                    <a:pt x="78" y="110"/>
                  </a:lnTo>
                  <a:lnTo>
                    <a:pt x="76" y="121"/>
                  </a:lnTo>
                  <a:lnTo>
                    <a:pt x="72" y="132"/>
                  </a:lnTo>
                  <a:lnTo>
                    <a:pt x="67" y="145"/>
                  </a:lnTo>
                  <a:lnTo>
                    <a:pt x="63" y="156"/>
                  </a:lnTo>
                  <a:lnTo>
                    <a:pt x="61" y="168"/>
                  </a:lnTo>
                  <a:lnTo>
                    <a:pt x="59" y="186"/>
                  </a:lnTo>
                  <a:lnTo>
                    <a:pt x="56" y="201"/>
                  </a:lnTo>
                  <a:lnTo>
                    <a:pt x="52" y="216"/>
                  </a:lnTo>
                  <a:lnTo>
                    <a:pt x="50" y="231"/>
                  </a:lnTo>
                  <a:lnTo>
                    <a:pt x="48" y="246"/>
                  </a:lnTo>
                  <a:lnTo>
                    <a:pt x="48" y="264"/>
                  </a:lnTo>
                  <a:lnTo>
                    <a:pt x="46" y="279"/>
                  </a:lnTo>
                  <a:lnTo>
                    <a:pt x="46" y="294"/>
                  </a:lnTo>
                  <a:lnTo>
                    <a:pt x="46" y="309"/>
                  </a:lnTo>
                  <a:lnTo>
                    <a:pt x="46" y="324"/>
                  </a:lnTo>
                  <a:lnTo>
                    <a:pt x="46" y="337"/>
                  </a:lnTo>
                  <a:lnTo>
                    <a:pt x="46" y="348"/>
                  </a:lnTo>
                  <a:lnTo>
                    <a:pt x="46" y="357"/>
                  </a:lnTo>
                  <a:lnTo>
                    <a:pt x="46" y="367"/>
                  </a:lnTo>
                  <a:lnTo>
                    <a:pt x="46" y="383"/>
                  </a:lnTo>
                  <a:lnTo>
                    <a:pt x="48" y="387"/>
                  </a:lnTo>
                  <a:lnTo>
                    <a:pt x="85" y="486"/>
                  </a:lnTo>
                  <a:lnTo>
                    <a:pt x="41" y="454"/>
                  </a:lnTo>
                  <a:lnTo>
                    <a:pt x="11" y="387"/>
                  </a:lnTo>
                  <a:lnTo>
                    <a:pt x="9" y="383"/>
                  </a:lnTo>
                  <a:lnTo>
                    <a:pt x="7" y="374"/>
                  </a:lnTo>
                  <a:lnTo>
                    <a:pt x="5" y="367"/>
                  </a:lnTo>
                  <a:lnTo>
                    <a:pt x="2" y="361"/>
                  </a:lnTo>
                  <a:lnTo>
                    <a:pt x="2" y="352"/>
                  </a:lnTo>
                  <a:lnTo>
                    <a:pt x="2" y="344"/>
                  </a:lnTo>
                  <a:lnTo>
                    <a:pt x="2" y="331"/>
                  </a:lnTo>
                  <a:lnTo>
                    <a:pt x="0" y="318"/>
                  </a:lnTo>
                  <a:lnTo>
                    <a:pt x="0" y="305"/>
                  </a:lnTo>
                  <a:lnTo>
                    <a:pt x="0" y="292"/>
                  </a:lnTo>
                  <a:lnTo>
                    <a:pt x="0" y="277"/>
                  </a:lnTo>
                  <a:lnTo>
                    <a:pt x="0" y="261"/>
                  </a:lnTo>
                  <a:lnTo>
                    <a:pt x="2" y="244"/>
                  </a:lnTo>
                  <a:lnTo>
                    <a:pt x="5" y="227"/>
                  </a:lnTo>
                  <a:lnTo>
                    <a:pt x="5" y="216"/>
                  </a:lnTo>
                  <a:lnTo>
                    <a:pt x="5" y="207"/>
                  </a:lnTo>
                  <a:lnTo>
                    <a:pt x="7" y="197"/>
                  </a:lnTo>
                  <a:lnTo>
                    <a:pt x="9" y="188"/>
                  </a:lnTo>
                  <a:lnTo>
                    <a:pt x="11" y="177"/>
                  </a:lnTo>
                  <a:lnTo>
                    <a:pt x="13" y="168"/>
                  </a:lnTo>
                  <a:lnTo>
                    <a:pt x="13" y="160"/>
                  </a:lnTo>
                  <a:lnTo>
                    <a:pt x="17" y="149"/>
                  </a:lnTo>
                  <a:lnTo>
                    <a:pt x="17" y="140"/>
                  </a:lnTo>
                  <a:lnTo>
                    <a:pt x="22" y="130"/>
                  </a:lnTo>
                  <a:lnTo>
                    <a:pt x="22" y="121"/>
                  </a:lnTo>
                  <a:lnTo>
                    <a:pt x="24" y="112"/>
                  </a:lnTo>
                  <a:lnTo>
                    <a:pt x="30" y="93"/>
                  </a:lnTo>
                  <a:lnTo>
                    <a:pt x="35" y="76"/>
                  </a:lnTo>
                  <a:lnTo>
                    <a:pt x="39" y="58"/>
                  </a:lnTo>
                  <a:lnTo>
                    <a:pt x="41" y="45"/>
                  </a:lnTo>
                  <a:lnTo>
                    <a:pt x="46" y="30"/>
                  </a:lnTo>
                  <a:lnTo>
                    <a:pt x="50" y="21"/>
                  </a:lnTo>
                  <a:lnTo>
                    <a:pt x="50" y="11"/>
                  </a:lnTo>
                  <a:lnTo>
                    <a:pt x="52" y="6"/>
                  </a:lnTo>
                  <a:lnTo>
                    <a:pt x="54" y="0"/>
                  </a:lnTo>
                  <a:lnTo>
                    <a:pt x="56" y="0"/>
                  </a:lnTo>
                  <a:lnTo>
                    <a:pt x="102" y="63"/>
                  </a:lnTo>
                  <a:lnTo>
                    <a:pt x="102" y="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44"/>
            <p:cNvSpPr>
              <a:spLocks/>
            </p:cNvSpPr>
            <p:nvPr/>
          </p:nvSpPr>
          <p:spPr bwMode="auto">
            <a:xfrm>
              <a:off x="2695575" y="-3841750"/>
              <a:ext cx="4075113" cy="2862262"/>
            </a:xfrm>
            <a:custGeom>
              <a:avLst/>
              <a:gdLst/>
              <a:ahLst/>
              <a:cxnLst>
                <a:cxn ang="0">
                  <a:pos x="2050" y="0"/>
                </a:cxn>
                <a:cxn ang="0">
                  <a:pos x="2534" y="372"/>
                </a:cxn>
                <a:cxn ang="0">
                  <a:pos x="2567" y="724"/>
                </a:cxn>
                <a:cxn ang="0">
                  <a:pos x="2467" y="833"/>
                </a:cxn>
                <a:cxn ang="0">
                  <a:pos x="2400" y="811"/>
                </a:cxn>
                <a:cxn ang="0">
                  <a:pos x="2348" y="759"/>
                </a:cxn>
                <a:cxn ang="0">
                  <a:pos x="2335" y="662"/>
                </a:cxn>
                <a:cxn ang="0">
                  <a:pos x="2275" y="616"/>
                </a:cxn>
                <a:cxn ang="0">
                  <a:pos x="2223" y="586"/>
                </a:cxn>
                <a:cxn ang="0">
                  <a:pos x="2173" y="558"/>
                </a:cxn>
                <a:cxn ang="0">
                  <a:pos x="2119" y="534"/>
                </a:cxn>
                <a:cxn ang="0">
                  <a:pos x="2072" y="571"/>
                </a:cxn>
                <a:cxn ang="0">
                  <a:pos x="2013" y="616"/>
                </a:cxn>
                <a:cxn ang="0">
                  <a:pos x="1953" y="660"/>
                </a:cxn>
                <a:cxn ang="0">
                  <a:pos x="1894" y="694"/>
                </a:cxn>
                <a:cxn ang="0">
                  <a:pos x="1845" y="724"/>
                </a:cxn>
                <a:cxn ang="0">
                  <a:pos x="1771" y="887"/>
                </a:cxn>
                <a:cxn ang="0">
                  <a:pos x="1780" y="941"/>
                </a:cxn>
                <a:cxn ang="0">
                  <a:pos x="1788" y="1014"/>
                </a:cxn>
                <a:cxn ang="0">
                  <a:pos x="1795" y="1083"/>
                </a:cxn>
                <a:cxn ang="0">
                  <a:pos x="1795" y="1150"/>
                </a:cxn>
                <a:cxn ang="0">
                  <a:pos x="1896" y="1375"/>
                </a:cxn>
                <a:cxn ang="0">
                  <a:pos x="1927" y="1782"/>
                </a:cxn>
                <a:cxn ang="0">
                  <a:pos x="1853" y="1559"/>
                </a:cxn>
                <a:cxn ang="0">
                  <a:pos x="1564" y="1034"/>
                </a:cxn>
                <a:cxn ang="0">
                  <a:pos x="751" y="807"/>
                </a:cxn>
                <a:cxn ang="0">
                  <a:pos x="701" y="871"/>
                </a:cxn>
                <a:cxn ang="0">
                  <a:pos x="625" y="949"/>
                </a:cxn>
                <a:cxn ang="0">
                  <a:pos x="573" y="995"/>
                </a:cxn>
                <a:cxn ang="0">
                  <a:pos x="511" y="1036"/>
                </a:cxn>
                <a:cxn ang="0">
                  <a:pos x="446" y="1075"/>
                </a:cxn>
                <a:cxn ang="0">
                  <a:pos x="379" y="1107"/>
                </a:cxn>
                <a:cxn ang="0">
                  <a:pos x="318" y="1137"/>
                </a:cxn>
                <a:cxn ang="0">
                  <a:pos x="249" y="1165"/>
                </a:cxn>
                <a:cxn ang="0">
                  <a:pos x="143" y="1315"/>
                </a:cxn>
                <a:cxn ang="0">
                  <a:pos x="24" y="1633"/>
                </a:cxn>
                <a:cxn ang="0">
                  <a:pos x="52" y="1475"/>
                </a:cxn>
                <a:cxn ang="0">
                  <a:pos x="57" y="1431"/>
                </a:cxn>
                <a:cxn ang="0">
                  <a:pos x="57" y="1371"/>
                </a:cxn>
                <a:cxn ang="0">
                  <a:pos x="48" y="1295"/>
                </a:cxn>
                <a:cxn ang="0">
                  <a:pos x="42" y="1228"/>
                </a:cxn>
                <a:cxn ang="0">
                  <a:pos x="46" y="1140"/>
                </a:cxn>
                <a:cxn ang="0">
                  <a:pos x="89" y="1118"/>
                </a:cxn>
                <a:cxn ang="0">
                  <a:pos x="143" y="1081"/>
                </a:cxn>
                <a:cxn ang="0">
                  <a:pos x="199" y="1031"/>
                </a:cxn>
                <a:cxn ang="0">
                  <a:pos x="247" y="977"/>
                </a:cxn>
                <a:cxn ang="0">
                  <a:pos x="288" y="925"/>
                </a:cxn>
                <a:cxn ang="0">
                  <a:pos x="297" y="750"/>
                </a:cxn>
                <a:cxn ang="0">
                  <a:pos x="273" y="692"/>
                </a:cxn>
                <a:cxn ang="0">
                  <a:pos x="256" y="608"/>
                </a:cxn>
                <a:cxn ang="0">
                  <a:pos x="249" y="556"/>
                </a:cxn>
                <a:cxn ang="0">
                  <a:pos x="249" y="502"/>
                </a:cxn>
                <a:cxn ang="0">
                  <a:pos x="249" y="450"/>
                </a:cxn>
                <a:cxn ang="0">
                  <a:pos x="251" y="381"/>
                </a:cxn>
                <a:cxn ang="0">
                  <a:pos x="759" y="262"/>
                </a:cxn>
              </a:cxnLst>
              <a:rect l="0" t="0" r="r" b="b"/>
              <a:pathLst>
                <a:path w="2567" h="1803">
                  <a:moveTo>
                    <a:pt x="1769" y="249"/>
                  </a:moveTo>
                  <a:lnTo>
                    <a:pt x="1953" y="167"/>
                  </a:lnTo>
                  <a:lnTo>
                    <a:pt x="2139" y="143"/>
                  </a:lnTo>
                  <a:lnTo>
                    <a:pt x="2076" y="61"/>
                  </a:lnTo>
                  <a:lnTo>
                    <a:pt x="2050" y="0"/>
                  </a:lnTo>
                  <a:lnTo>
                    <a:pt x="2307" y="130"/>
                  </a:lnTo>
                  <a:lnTo>
                    <a:pt x="2359" y="158"/>
                  </a:lnTo>
                  <a:lnTo>
                    <a:pt x="2452" y="154"/>
                  </a:lnTo>
                  <a:lnTo>
                    <a:pt x="2504" y="257"/>
                  </a:lnTo>
                  <a:lnTo>
                    <a:pt x="2534" y="372"/>
                  </a:lnTo>
                  <a:lnTo>
                    <a:pt x="2513" y="452"/>
                  </a:lnTo>
                  <a:lnTo>
                    <a:pt x="2534" y="534"/>
                  </a:lnTo>
                  <a:lnTo>
                    <a:pt x="2530" y="571"/>
                  </a:lnTo>
                  <a:lnTo>
                    <a:pt x="2560" y="640"/>
                  </a:lnTo>
                  <a:lnTo>
                    <a:pt x="2567" y="724"/>
                  </a:lnTo>
                  <a:lnTo>
                    <a:pt x="2560" y="783"/>
                  </a:lnTo>
                  <a:lnTo>
                    <a:pt x="2504" y="807"/>
                  </a:lnTo>
                  <a:lnTo>
                    <a:pt x="2478" y="835"/>
                  </a:lnTo>
                  <a:lnTo>
                    <a:pt x="2474" y="833"/>
                  </a:lnTo>
                  <a:lnTo>
                    <a:pt x="2467" y="833"/>
                  </a:lnTo>
                  <a:lnTo>
                    <a:pt x="2456" y="830"/>
                  </a:lnTo>
                  <a:lnTo>
                    <a:pt x="2446" y="828"/>
                  </a:lnTo>
                  <a:lnTo>
                    <a:pt x="2430" y="822"/>
                  </a:lnTo>
                  <a:lnTo>
                    <a:pt x="2417" y="817"/>
                  </a:lnTo>
                  <a:lnTo>
                    <a:pt x="2400" y="811"/>
                  </a:lnTo>
                  <a:lnTo>
                    <a:pt x="2389" y="802"/>
                  </a:lnTo>
                  <a:lnTo>
                    <a:pt x="2374" y="791"/>
                  </a:lnTo>
                  <a:lnTo>
                    <a:pt x="2363" y="781"/>
                  </a:lnTo>
                  <a:lnTo>
                    <a:pt x="2355" y="770"/>
                  </a:lnTo>
                  <a:lnTo>
                    <a:pt x="2348" y="759"/>
                  </a:lnTo>
                  <a:lnTo>
                    <a:pt x="2342" y="748"/>
                  </a:lnTo>
                  <a:lnTo>
                    <a:pt x="2335" y="742"/>
                  </a:lnTo>
                  <a:lnTo>
                    <a:pt x="2335" y="737"/>
                  </a:lnTo>
                  <a:lnTo>
                    <a:pt x="2340" y="664"/>
                  </a:lnTo>
                  <a:lnTo>
                    <a:pt x="2335" y="662"/>
                  </a:lnTo>
                  <a:lnTo>
                    <a:pt x="2331" y="657"/>
                  </a:lnTo>
                  <a:lnTo>
                    <a:pt x="2320" y="649"/>
                  </a:lnTo>
                  <a:lnTo>
                    <a:pt x="2307" y="640"/>
                  </a:lnTo>
                  <a:lnTo>
                    <a:pt x="2290" y="627"/>
                  </a:lnTo>
                  <a:lnTo>
                    <a:pt x="2275" y="616"/>
                  </a:lnTo>
                  <a:lnTo>
                    <a:pt x="2264" y="608"/>
                  </a:lnTo>
                  <a:lnTo>
                    <a:pt x="2255" y="603"/>
                  </a:lnTo>
                  <a:lnTo>
                    <a:pt x="2245" y="597"/>
                  </a:lnTo>
                  <a:lnTo>
                    <a:pt x="2236" y="592"/>
                  </a:lnTo>
                  <a:lnTo>
                    <a:pt x="2223" y="586"/>
                  </a:lnTo>
                  <a:lnTo>
                    <a:pt x="2214" y="577"/>
                  </a:lnTo>
                  <a:lnTo>
                    <a:pt x="2203" y="573"/>
                  </a:lnTo>
                  <a:lnTo>
                    <a:pt x="2193" y="569"/>
                  </a:lnTo>
                  <a:lnTo>
                    <a:pt x="2182" y="562"/>
                  </a:lnTo>
                  <a:lnTo>
                    <a:pt x="2173" y="558"/>
                  </a:lnTo>
                  <a:lnTo>
                    <a:pt x="2162" y="551"/>
                  </a:lnTo>
                  <a:lnTo>
                    <a:pt x="2156" y="549"/>
                  </a:lnTo>
                  <a:lnTo>
                    <a:pt x="2139" y="541"/>
                  </a:lnTo>
                  <a:lnTo>
                    <a:pt x="2128" y="538"/>
                  </a:lnTo>
                  <a:lnTo>
                    <a:pt x="2119" y="534"/>
                  </a:lnTo>
                  <a:lnTo>
                    <a:pt x="2117" y="534"/>
                  </a:lnTo>
                  <a:lnTo>
                    <a:pt x="2113" y="536"/>
                  </a:lnTo>
                  <a:lnTo>
                    <a:pt x="2104" y="545"/>
                  </a:lnTo>
                  <a:lnTo>
                    <a:pt x="2089" y="556"/>
                  </a:lnTo>
                  <a:lnTo>
                    <a:pt x="2072" y="571"/>
                  </a:lnTo>
                  <a:lnTo>
                    <a:pt x="2059" y="577"/>
                  </a:lnTo>
                  <a:lnTo>
                    <a:pt x="2048" y="588"/>
                  </a:lnTo>
                  <a:lnTo>
                    <a:pt x="2037" y="597"/>
                  </a:lnTo>
                  <a:lnTo>
                    <a:pt x="2026" y="605"/>
                  </a:lnTo>
                  <a:lnTo>
                    <a:pt x="2013" y="616"/>
                  </a:lnTo>
                  <a:lnTo>
                    <a:pt x="2000" y="625"/>
                  </a:lnTo>
                  <a:lnTo>
                    <a:pt x="1989" y="634"/>
                  </a:lnTo>
                  <a:lnTo>
                    <a:pt x="1979" y="644"/>
                  </a:lnTo>
                  <a:lnTo>
                    <a:pt x="1966" y="653"/>
                  </a:lnTo>
                  <a:lnTo>
                    <a:pt x="1953" y="660"/>
                  </a:lnTo>
                  <a:lnTo>
                    <a:pt x="1938" y="666"/>
                  </a:lnTo>
                  <a:lnTo>
                    <a:pt x="1927" y="675"/>
                  </a:lnTo>
                  <a:lnTo>
                    <a:pt x="1916" y="681"/>
                  </a:lnTo>
                  <a:lnTo>
                    <a:pt x="1905" y="690"/>
                  </a:lnTo>
                  <a:lnTo>
                    <a:pt x="1894" y="694"/>
                  </a:lnTo>
                  <a:lnTo>
                    <a:pt x="1886" y="701"/>
                  </a:lnTo>
                  <a:lnTo>
                    <a:pt x="1868" y="709"/>
                  </a:lnTo>
                  <a:lnTo>
                    <a:pt x="1855" y="718"/>
                  </a:lnTo>
                  <a:lnTo>
                    <a:pt x="1847" y="720"/>
                  </a:lnTo>
                  <a:lnTo>
                    <a:pt x="1845" y="724"/>
                  </a:lnTo>
                  <a:lnTo>
                    <a:pt x="1825" y="789"/>
                  </a:lnTo>
                  <a:lnTo>
                    <a:pt x="1769" y="867"/>
                  </a:lnTo>
                  <a:lnTo>
                    <a:pt x="1769" y="869"/>
                  </a:lnTo>
                  <a:lnTo>
                    <a:pt x="1771" y="880"/>
                  </a:lnTo>
                  <a:lnTo>
                    <a:pt x="1771" y="887"/>
                  </a:lnTo>
                  <a:lnTo>
                    <a:pt x="1771" y="895"/>
                  </a:lnTo>
                  <a:lnTo>
                    <a:pt x="1773" y="906"/>
                  </a:lnTo>
                  <a:lnTo>
                    <a:pt x="1778" y="919"/>
                  </a:lnTo>
                  <a:lnTo>
                    <a:pt x="1778" y="930"/>
                  </a:lnTo>
                  <a:lnTo>
                    <a:pt x="1780" y="941"/>
                  </a:lnTo>
                  <a:lnTo>
                    <a:pt x="1780" y="954"/>
                  </a:lnTo>
                  <a:lnTo>
                    <a:pt x="1784" y="969"/>
                  </a:lnTo>
                  <a:lnTo>
                    <a:pt x="1786" y="984"/>
                  </a:lnTo>
                  <a:lnTo>
                    <a:pt x="1788" y="999"/>
                  </a:lnTo>
                  <a:lnTo>
                    <a:pt x="1788" y="1014"/>
                  </a:lnTo>
                  <a:lnTo>
                    <a:pt x="1793" y="1029"/>
                  </a:lnTo>
                  <a:lnTo>
                    <a:pt x="1793" y="1042"/>
                  </a:lnTo>
                  <a:lnTo>
                    <a:pt x="1793" y="1055"/>
                  </a:lnTo>
                  <a:lnTo>
                    <a:pt x="1793" y="1070"/>
                  </a:lnTo>
                  <a:lnTo>
                    <a:pt x="1795" y="1083"/>
                  </a:lnTo>
                  <a:lnTo>
                    <a:pt x="1795" y="1096"/>
                  </a:lnTo>
                  <a:lnTo>
                    <a:pt x="1795" y="1109"/>
                  </a:lnTo>
                  <a:lnTo>
                    <a:pt x="1795" y="1120"/>
                  </a:lnTo>
                  <a:lnTo>
                    <a:pt x="1797" y="1133"/>
                  </a:lnTo>
                  <a:lnTo>
                    <a:pt x="1795" y="1150"/>
                  </a:lnTo>
                  <a:lnTo>
                    <a:pt x="1795" y="1165"/>
                  </a:lnTo>
                  <a:lnTo>
                    <a:pt x="1795" y="1174"/>
                  </a:lnTo>
                  <a:lnTo>
                    <a:pt x="1795" y="1178"/>
                  </a:lnTo>
                  <a:lnTo>
                    <a:pt x="1829" y="1325"/>
                  </a:lnTo>
                  <a:lnTo>
                    <a:pt x="1896" y="1375"/>
                  </a:lnTo>
                  <a:lnTo>
                    <a:pt x="1948" y="1576"/>
                  </a:lnTo>
                  <a:lnTo>
                    <a:pt x="1983" y="1715"/>
                  </a:lnTo>
                  <a:lnTo>
                    <a:pt x="2048" y="1782"/>
                  </a:lnTo>
                  <a:lnTo>
                    <a:pt x="1948" y="1803"/>
                  </a:lnTo>
                  <a:lnTo>
                    <a:pt x="1927" y="1782"/>
                  </a:lnTo>
                  <a:lnTo>
                    <a:pt x="1855" y="1760"/>
                  </a:lnTo>
                  <a:lnTo>
                    <a:pt x="1871" y="1708"/>
                  </a:lnTo>
                  <a:lnTo>
                    <a:pt x="1851" y="1695"/>
                  </a:lnTo>
                  <a:lnTo>
                    <a:pt x="1851" y="1613"/>
                  </a:lnTo>
                  <a:lnTo>
                    <a:pt x="1853" y="1559"/>
                  </a:lnTo>
                  <a:lnTo>
                    <a:pt x="1799" y="1475"/>
                  </a:lnTo>
                  <a:lnTo>
                    <a:pt x="1758" y="1416"/>
                  </a:lnTo>
                  <a:lnTo>
                    <a:pt x="1754" y="1349"/>
                  </a:lnTo>
                  <a:lnTo>
                    <a:pt x="1691" y="1213"/>
                  </a:lnTo>
                  <a:lnTo>
                    <a:pt x="1564" y="1034"/>
                  </a:lnTo>
                  <a:lnTo>
                    <a:pt x="1397" y="850"/>
                  </a:lnTo>
                  <a:lnTo>
                    <a:pt x="1058" y="902"/>
                  </a:lnTo>
                  <a:lnTo>
                    <a:pt x="898" y="865"/>
                  </a:lnTo>
                  <a:lnTo>
                    <a:pt x="755" y="802"/>
                  </a:lnTo>
                  <a:lnTo>
                    <a:pt x="751" y="807"/>
                  </a:lnTo>
                  <a:lnTo>
                    <a:pt x="742" y="820"/>
                  </a:lnTo>
                  <a:lnTo>
                    <a:pt x="733" y="830"/>
                  </a:lnTo>
                  <a:lnTo>
                    <a:pt x="723" y="841"/>
                  </a:lnTo>
                  <a:lnTo>
                    <a:pt x="712" y="856"/>
                  </a:lnTo>
                  <a:lnTo>
                    <a:pt x="701" y="871"/>
                  </a:lnTo>
                  <a:lnTo>
                    <a:pt x="686" y="887"/>
                  </a:lnTo>
                  <a:lnTo>
                    <a:pt x="671" y="904"/>
                  </a:lnTo>
                  <a:lnTo>
                    <a:pt x="653" y="921"/>
                  </a:lnTo>
                  <a:lnTo>
                    <a:pt x="636" y="941"/>
                  </a:lnTo>
                  <a:lnTo>
                    <a:pt x="625" y="949"/>
                  </a:lnTo>
                  <a:lnTo>
                    <a:pt x="614" y="958"/>
                  </a:lnTo>
                  <a:lnTo>
                    <a:pt x="604" y="967"/>
                  </a:lnTo>
                  <a:lnTo>
                    <a:pt x="595" y="977"/>
                  </a:lnTo>
                  <a:lnTo>
                    <a:pt x="584" y="986"/>
                  </a:lnTo>
                  <a:lnTo>
                    <a:pt x="573" y="995"/>
                  </a:lnTo>
                  <a:lnTo>
                    <a:pt x="560" y="1003"/>
                  </a:lnTo>
                  <a:lnTo>
                    <a:pt x="550" y="1014"/>
                  </a:lnTo>
                  <a:lnTo>
                    <a:pt x="537" y="1021"/>
                  </a:lnTo>
                  <a:lnTo>
                    <a:pt x="524" y="1029"/>
                  </a:lnTo>
                  <a:lnTo>
                    <a:pt x="511" y="1036"/>
                  </a:lnTo>
                  <a:lnTo>
                    <a:pt x="498" y="1044"/>
                  </a:lnTo>
                  <a:lnTo>
                    <a:pt x="483" y="1053"/>
                  </a:lnTo>
                  <a:lnTo>
                    <a:pt x="472" y="1060"/>
                  </a:lnTo>
                  <a:lnTo>
                    <a:pt x="457" y="1066"/>
                  </a:lnTo>
                  <a:lnTo>
                    <a:pt x="446" y="1075"/>
                  </a:lnTo>
                  <a:lnTo>
                    <a:pt x="431" y="1081"/>
                  </a:lnTo>
                  <a:lnTo>
                    <a:pt x="418" y="1088"/>
                  </a:lnTo>
                  <a:lnTo>
                    <a:pt x="405" y="1094"/>
                  </a:lnTo>
                  <a:lnTo>
                    <a:pt x="392" y="1101"/>
                  </a:lnTo>
                  <a:lnTo>
                    <a:pt x="379" y="1107"/>
                  </a:lnTo>
                  <a:lnTo>
                    <a:pt x="366" y="1114"/>
                  </a:lnTo>
                  <a:lnTo>
                    <a:pt x="353" y="1120"/>
                  </a:lnTo>
                  <a:lnTo>
                    <a:pt x="342" y="1129"/>
                  </a:lnTo>
                  <a:lnTo>
                    <a:pt x="331" y="1131"/>
                  </a:lnTo>
                  <a:lnTo>
                    <a:pt x="318" y="1137"/>
                  </a:lnTo>
                  <a:lnTo>
                    <a:pt x="307" y="1140"/>
                  </a:lnTo>
                  <a:lnTo>
                    <a:pt x="297" y="1146"/>
                  </a:lnTo>
                  <a:lnTo>
                    <a:pt x="277" y="1153"/>
                  </a:lnTo>
                  <a:lnTo>
                    <a:pt x="264" y="1161"/>
                  </a:lnTo>
                  <a:lnTo>
                    <a:pt x="249" y="1165"/>
                  </a:lnTo>
                  <a:lnTo>
                    <a:pt x="240" y="1170"/>
                  </a:lnTo>
                  <a:lnTo>
                    <a:pt x="234" y="1172"/>
                  </a:lnTo>
                  <a:lnTo>
                    <a:pt x="234" y="1174"/>
                  </a:lnTo>
                  <a:lnTo>
                    <a:pt x="202" y="1261"/>
                  </a:lnTo>
                  <a:lnTo>
                    <a:pt x="143" y="1315"/>
                  </a:lnTo>
                  <a:lnTo>
                    <a:pt x="128" y="1488"/>
                  </a:lnTo>
                  <a:lnTo>
                    <a:pt x="122" y="1671"/>
                  </a:lnTo>
                  <a:lnTo>
                    <a:pt x="61" y="1745"/>
                  </a:lnTo>
                  <a:lnTo>
                    <a:pt x="16" y="1676"/>
                  </a:lnTo>
                  <a:lnTo>
                    <a:pt x="24" y="1633"/>
                  </a:lnTo>
                  <a:lnTo>
                    <a:pt x="0" y="1570"/>
                  </a:lnTo>
                  <a:lnTo>
                    <a:pt x="50" y="1490"/>
                  </a:lnTo>
                  <a:lnTo>
                    <a:pt x="50" y="1486"/>
                  </a:lnTo>
                  <a:lnTo>
                    <a:pt x="50" y="1483"/>
                  </a:lnTo>
                  <a:lnTo>
                    <a:pt x="52" y="1475"/>
                  </a:lnTo>
                  <a:lnTo>
                    <a:pt x="54" y="1464"/>
                  </a:lnTo>
                  <a:lnTo>
                    <a:pt x="54" y="1455"/>
                  </a:lnTo>
                  <a:lnTo>
                    <a:pt x="54" y="1449"/>
                  </a:lnTo>
                  <a:lnTo>
                    <a:pt x="54" y="1440"/>
                  </a:lnTo>
                  <a:lnTo>
                    <a:pt x="57" y="1431"/>
                  </a:lnTo>
                  <a:lnTo>
                    <a:pt x="57" y="1421"/>
                  </a:lnTo>
                  <a:lnTo>
                    <a:pt x="57" y="1410"/>
                  </a:lnTo>
                  <a:lnTo>
                    <a:pt x="57" y="1399"/>
                  </a:lnTo>
                  <a:lnTo>
                    <a:pt x="57" y="1386"/>
                  </a:lnTo>
                  <a:lnTo>
                    <a:pt x="57" y="1371"/>
                  </a:lnTo>
                  <a:lnTo>
                    <a:pt x="54" y="1356"/>
                  </a:lnTo>
                  <a:lnTo>
                    <a:pt x="52" y="1341"/>
                  </a:lnTo>
                  <a:lnTo>
                    <a:pt x="52" y="1325"/>
                  </a:lnTo>
                  <a:lnTo>
                    <a:pt x="50" y="1310"/>
                  </a:lnTo>
                  <a:lnTo>
                    <a:pt x="48" y="1295"/>
                  </a:lnTo>
                  <a:lnTo>
                    <a:pt x="46" y="1278"/>
                  </a:lnTo>
                  <a:lnTo>
                    <a:pt x="46" y="1267"/>
                  </a:lnTo>
                  <a:lnTo>
                    <a:pt x="46" y="1250"/>
                  </a:lnTo>
                  <a:lnTo>
                    <a:pt x="44" y="1241"/>
                  </a:lnTo>
                  <a:lnTo>
                    <a:pt x="42" y="1228"/>
                  </a:lnTo>
                  <a:lnTo>
                    <a:pt x="42" y="1220"/>
                  </a:lnTo>
                  <a:lnTo>
                    <a:pt x="42" y="1204"/>
                  </a:lnTo>
                  <a:lnTo>
                    <a:pt x="42" y="1202"/>
                  </a:lnTo>
                  <a:lnTo>
                    <a:pt x="46" y="1144"/>
                  </a:lnTo>
                  <a:lnTo>
                    <a:pt x="46" y="1140"/>
                  </a:lnTo>
                  <a:lnTo>
                    <a:pt x="57" y="1135"/>
                  </a:lnTo>
                  <a:lnTo>
                    <a:pt x="61" y="1129"/>
                  </a:lnTo>
                  <a:lnTo>
                    <a:pt x="70" y="1127"/>
                  </a:lnTo>
                  <a:lnTo>
                    <a:pt x="78" y="1120"/>
                  </a:lnTo>
                  <a:lnTo>
                    <a:pt x="89" y="1118"/>
                  </a:lnTo>
                  <a:lnTo>
                    <a:pt x="98" y="1109"/>
                  </a:lnTo>
                  <a:lnTo>
                    <a:pt x="109" y="1103"/>
                  </a:lnTo>
                  <a:lnTo>
                    <a:pt x="119" y="1096"/>
                  </a:lnTo>
                  <a:lnTo>
                    <a:pt x="132" y="1090"/>
                  </a:lnTo>
                  <a:lnTo>
                    <a:pt x="143" y="1081"/>
                  </a:lnTo>
                  <a:lnTo>
                    <a:pt x="156" y="1073"/>
                  </a:lnTo>
                  <a:lnTo>
                    <a:pt x="167" y="1062"/>
                  </a:lnTo>
                  <a:lnTo>
                    <a:pt x="180" y="1055"/>
                  </a:lnTo>
                  <a:lnTo>
                    <a:pt x="189" y="1042"/>
                  </a:lnTo>
                  <a:lnTo>
                    <a:pt x="199" y="1031"/>
                  </a:lnTo>
                  <a:lnTo>
                    <a:pt x="210" y="1021"/>
                  </a:lnTo>
                  <a:lnTo>
                    <a:pt x="221" y="1010"/>
                  </a:lnTo>
                  <a:lnTo>
                    <a:pt x="230" y="999"/>
                  </a:lnTo>
                  <a:lnTo>
                    <a:pt x="238" y="988"/>
                  </a:lnTo>
                  <a:lnTo>
                    <a:pt x="247" y="977"/>
                  </a:lnTo>
                  <a:lnTo>
                    <a:pt x="256" y="969"/>
                  </a:lnTo>
                  <a:lnTo>
                    <a:pt x="269" y="951"/>
                  </a:lnTo>
                  <a:lnTo>
                    <a:pt x="277" y="936"/>
                  </a:lnTo>
                  <a:lnTo>
                    <a:pt x="284" y="928"/>
                  </a:lnTo>
                  <a:lnTo>
                    <a:pt x="288" y="925"/>
                  </a:lnTo>
                  <a:lnTo>
                    <a:pt x="314" y="776"/>
                  </a:lnTo>
                  <a:lnTo>
                    <a:pt x="310" y="774"/>
                  </a:lnTo>
                  <a:lnTo>
                    <a:pt x="305" y="765"/>
                  </a:lnTo>
                  <a:lnTo>
                    <a:pt x="299" y="757"/>
                  </a:lnTo>
                  <a:lnTo>
                    <a:pt x="297" y="750"/>
                  </a:lnTo>
                  <a:lnTo>
                    <a:pt x="292" y="740"/>
                  </a:lnTo>
                  <a:lnTo>
                    <a:pt x="288" y="731"/>
                  </a:lnTo>
                  <a:lnTo>
                    <a:pt x="284" y="718"/>
                  </a:lnTo>
                  <a:lnTo>
                    <a:pt x="277" y="707"/>
                  </a:lnTo>
                  <a:lnTo>
                    <a:pt x="273" y="692"/>
                  </a:lnTo>
                  <a:lnTo>
                    <a:pt x="269" y="679"/>
                  </a:lnTo>
                  <a:lnTo>
                    <a:pt x="264" y="662"/>
                  </a:lnTo>
                  <a:lnTo>
                    <a:pt x="260" y="644"/>
                  </a:lnTo>
                  <a:lnTo>
                    <a:pt x="258" y="625"/>
                  </a:lnTo>
                  <a:lnTo>
                    <a:pt x="256" y="608"/>
                  </a:lnTo>
                  <a:lnTo>
                    <a:pt x="253" y="597"/>
                  </a:lnTo>
                  <a:lnTo>
                    <a:pt x="251" y="588"/>
                  </a:lnTo>
                  <a:lnTo>
                    <a:pt x="249" y="577"/>
                  </a:lnTo>
                  <a:lnTo>
                    <a:pt x="249" y="567"/>
                  </a:lnTo>
                  <a:lnTo>
                    <a:pt x="249" y="556"/>
                  </a:lnTo>
                  <a:lnTo>
                    <a:pt x="249" y="545"/>
                  </a:lnTo>
                  <a:lnTo>
                    <a:pt x="249" y="534"/>
                  </a:lnTo>
                  <a:lnTo>
                    <a:pt x="249" y="523"/>
                  </a:lnTo>
                  <a:lnTo>
                    <a:pt x="249" y="512"/>
                  </a:lnTo>
                  <a:lnTo>
                    <a:pt x="249" y="502"/>
                  </a:lnTo>
                  <a:lnTo>
                    <a:pt x="249" y="491"/>
                  </a:lnTo>
                  <a:lnTo>
                    <a:pt x="249" y="480"/>
                  </a:lnTo>
                  <a:lnTo>
                    <a:pt x="249" y="469"/>
                  </a:lnTo>
                  <a:lnTo>
                    <a:pt x="249" y="458"/>
                  </a:lnTo>
                  <a:lnTo>
                    <a:pt x="249" y="450"/>
                  </a:lnTo>
                  <a:lnTo>
                    <a:pt x="249" y="441"/>
                  </a:lnTo>
                  <a:lnTo>
                    <a:pt x="249" y="422"/>
                  </a:lnTo>
                  <a:lnTo>
                    <a:pt x="249" y="407"/>
                  </a:lnTo>
                  <a:lnTo>
                    <a:pt x="249" y="391"/>
                  </a:lnTo>
                  <a:lnTo>
                    <a:pt x="251" y="381"/>
                  </a:lnTo>
                  <a:lnTo>
                    <a:pt x="251" y="368"/>
                  </a:lnTo>
                  <a:lnTo>
                    <a:pt x="253" y="361"/>
                  </a:lnTo>
                  <a:lnTo>
                    <a:pt x="253" y="355"/>
                  </a:lnTo>
                  <a:lnTo>
                    <a:pt x="256" y="355"/>
                  </a:lnTo>
                  <a:lnTo>
                    <a:pt x="759" y="262"/>
                  </a:lnTo>
                  <a:lnTo>
                    <a:pt x="1769" y="249"/>
                  </a:lnTo>
                  <a:lnTo>
                    <a:pt x="1769" y="24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45"/>
            <p:cNvSpPr>
              <a:spLocks/>
            </p:cNvSpPr>
            <p:nvPr/>
          </p:nvSpPr>
          <p:spPr bwMode="auto">
            <a:xfrm>
              <a:off x="2874963" y="-3876675"/>
              <a:ext cx="1025525" cy="982662"/>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46"/>
            <p:cNvSpPr>
              <a:spLocks/>
            </p:cNvSpPr>
            <p:nvPr/>
          </p:nvSpPr>
          <p:spPr bwMode="auto">
            <a:xfrm>
              <a:off x="2916238" y="-2657475"/>
              <a:ext cx="160338" cy="596900"/>
            </a:xfrm>
            <a:custGeom>
              <a:avLst/>
              <a:gdLst/>
              <a:ahLst/>
              <a:cxnLst>
                <a:cxn ang="0">
                  <a:pos x="4" y="0"/>
                </a:cxn>
                <a:cxn ang="0">
                  <a:pos x="6" y="6"/>
                </a:cxn>
                <a:cxn ang="0">
                  <a:pos x="8" y="15"/>
                </a:cxn>
                <a:cxn ang="0">
                  <a:pos x="11" y="28"/>
                </a:cxn>
                <a:cxn ang="0">
                  <a:pos x="13" y="39"/>
                </a:cxn>
                <a:cxn ang="0">
                  <a:pos x="15" y="56"/>
                </a:cxn>
                <a:cxn ang="0">
                  <a:pos x="17" y="71"/>
                </a:cxn>
                <a:cxn ang="0">
                  <a:pos x="19" y="89"/>
                </a:cxn>
                <a:cxn ang="0">
                  <a:pos x="15" y="104"/>
                </a:cxn>
                <a:cxn ang="0">
                  <a:pos x="13" y="121"/>
                </a:cxn>
                <a:cxn ang="0">
                  <a:pos x="8" y="136"/>
                </a:cxn>
                <a:cxn ang="0">
                  <a:pos x="8" y="154"/>
                </a:cxn>
                <a:cxn ang="0">
                  <a:pos x="2" y="169"/>
                </a:cxn>
                <a:cxn ang="0">
                  <a:pos x="2" y="188"/>
                </a:cxn>
                <a:cxn ang="0">
                  <a:pos x="0" y="199"/>
                </a:cxn>
                <a:cxn ang="0">
                  <a:pos x="0" y="210"/>
                </a:cxn>
                <a:cxn ang="0">
                  <a:pos x="2" y="221"/>
                </a:cxn>
                <a:cxn ang="0">
                  <a:pos x="4" y="234"/>
                </a:cxn>
                <a:cxn ang="0">
                  <a:pos x="4" y="242"/>
                </a:cxn>
                <a:cxn ang="0">
                  <a:pos x="6" y="255"/>
                </a:cxn>
                <a:cxn ang="0">
                  <a:pos x="8" y="266"/>
                </a:cxn>
                <a:cxn ang="0">
                  <a:pos x="11" y="281"/>
                </a:cxn>
                <a:cxn ang="0">
                  <a:pos x="13" y="290"/>
                </a:cxn>
                <a:cxn ang="0">
                  <a:pos x="19" y="303"/>
                </a:cxn>
                <a:cxn ang="0">
                  <a:pos x="19" y="316"/>
                </a:cxn>
                <a:cxn ang="0">
                  <a:pos x="26" y="327"/>
                </a:cxn>
                <a:cxn ang="0">
                  <a:pos x="28" y="335"/>
                </a:cxn>
                <a:cxn ang="0">
                  <a:pos x="30" y="346"/>
                </a:cxn>
                <a:cxn ang="0">
                  <a:pos x="32" y="355"/>
                </a:cxn>
                <a:cxn ang="0">
                  <a:pos x="37" y="363"/>
                </a:cxn>
                <a:cxn ang="0">
                  <a:pos x="37" y="372"/>
                </a:cxn>
                <a:cxn ang="0">
                  <a:pos x="41" y="376"/>
                </a:cxn>
                <a:cxn ang="0">
                  <a:pos x="101" y="268"/>
                </a:cxn>
                <a:cxn ang="0">
                  <a:pos x="101" y="264"/>
                </a:cxn>
                <a:cxn ang="0">
                  <a:pos x="101" y="255"/>
                </a:cxn>
                <a:cxn ang="0">
                  <a:pos x="101" y="242"/>
                </a:cxn>
                <a:cxn ang="0">
                  <a:pos x="101" y="229"/>
                </a:cxn>
                <a:cxn ang="0">
                  <a:pos x="101" y="212"/>
                </a:cxn>
                <a:cxn ang="0">
                  <a:pos x="101" y="195"/>
                </a:cxn>
                <a:cxn ang="0">
                  <a:pos x="97" y="175"/>
                </a:cxn>
                <a:cxn ang="0">
                  <a:pos x="95" y="160"/>
                </a:cxn>
                <a:cxn ang="0">
                  <a:pos x="91" y="141"/>
                </a:cxn>
                <a:cxn ang="0">
                  <a:pos x="84" y="123"/>
                </a:cxn>
                <a:cxn ang="0">
                  <a:pos x="80" y="110"/>
                </a:cxn>
                <a:cxn ang="0">
                  <a:pos x="73" y="99"/>
                </a:cxn>
                <a:cxn ang="0">
                  <a:pos x="69" y="89"/>
                </a:cxn>
                <a:cxn ang="0">
                  <a:pos x="65" y="82"/>
                </a:cxn>
                <a:cxn ang="0">
                  <a:pos x="63" y="76"/>
                </a:cxn>
                <a:cxn ang="0">
                  <a:pos x="4" y="0"/>
                </a:cxn>
                <a:cxn ang="0">
                  <a:pos x="4" y="0"/>
                </a:cxn>
              </a:cxnLst>
              <a:rect l="0" t="0" r="r" b="b"/>
              <a:pathLst>
                <a:path w="101" h="376">
                  <a:moveTo>
                    <a:pt x="4" y="0"/>
                  </a:moveTo>
                  <a:lnTo>
                    <a:pt x="6" y="6"/>
                  </a:lnTo>
                  <a:lnTo>
                    <a:pt x="8" y="15"/>
                  </a:lnTo>
                  <a:lnTo>
                    <a:pt x="11" y="28"/>
                  </a:lnTo>
                  <a:lnTo>
                    <a:pt x="13" y="39"/>
                  </a:lnTo>
                  <a:lnTo>
                    <a:pt x="15" y="56"/>
                  </a:lnTo>
                  <a:lnTo>
                    <a:pt x="17" y="71"/>
                  </a:lnTo>
                  <a:lnTo>
                    <a:pt x="19" y="89"/>
                  </a:lnTo>
                  <a:lnTo>
                    <a:pt x="15" y="104"/>
                  </a:lnTo>
                  <a:lnTo>
                    <a:pt x="13" y="121"/>
                  </a:lnTo>
                  <a:lnTo>
                    <a:pt x="8" y="136"/>
                  </a:lnTo>
                  <a:lnTo>
                    <a:pt x="8" y="154"/>
                  </a:lnTo>
                  <a:lnTo>
                    <a:pt x="2" y="169"/>
                  </a:lnTo>
                  <a:lnTo>
                    <a:pt x="2" y="188"/>
                  </a:lnTo>
                  <a:lnTo>
                    <a:pt x="0" y="199"/>
                  </a:lnTo>
                  <a:lnTo>
                    <a:pt x="0" y="210"/>
                  </a:lnTo>
                  <a:lnTo>
                    <a:pt x="2" y="221"/>
                  </a:lnTo>
                  <a:lnTo>
                    <a:pt x="4" y="234"/>
                  </a:lnTo>
                  <a:lnTo>
                    <a:pt x="4" y="242"/>
                  </a:lnTo>
                  <a:lnTo>
                    <a:pt x="6" y="255"/>
                  </a:lnTo>
                  <a:lnTo>
                    <a:pt x="8" y="266"/>
                  </a:lnTo>
                  <a:lnTo>
                    <a:pt x="11" y="281"/>
                  </a:lnTo>
                  <a:lnTo>
                    <a:pt x="13" y="290"/>
                  </a:lnTo>
                  <a:lnTo>
                    <a:pt x="19" y="303"/>
                  </a:lnTo>
                  <a:lnTo>
                    <a:pt x="19" y="316"/>
                  </a:lnTo>
                  <a:lnTo>
                    <a:pt x="26" y="327"/>
                  </a:lnTo>
                  <a:lnTo>
                    <a:pt x="28" y="335"/>
                  </a:lnTo>
                  <a:lnTo>
                    <a:pt x="30" y="346"/>
                  </a:lnTo>
                  <a:lnTo>
                    <a:pt x="32" y="355"/>
                  </a:lnTo>
                  <a:lnTo>
                    <a:pt x="37" y="363"/>
                  </a:lnTo>
                  <a:lnTo>
                    <a:pt x="37" y="372"/>
                  </a:lnTo>
                  <a:lnTo>
                    <a:pt x="41" y="376"/>
                  </a:lnTo>
                  <a:lnTo>
                    <a:pt x="101" y="268"/>
                  </a:lnTo>
                  <a:lnTo>
                    <a:pt x="101" y="264"/>
                  </a:lnTo>
                  <a:lnTo>
                    <a:pt x="101" y="255"/>
                  </a:lnTo>
                  <a:lnTo>
                    <a:pt x="101" y="242"/>
                  </a:lnTo>
                  <a:lnTo>
                    <a:pt x="101" y="229"/>
                  </a:lnTo>
                  <a:lnTo>
                    <a:pt x="101" y="212"/>
                  </a:lnTo>
                  <a:lnTo>
                    <a:pt x="101" y="195"/>
                  </a:lnTo>
                  <a:lnTo>
                    <a:pt x="97" y="175"/>
                  </a:lnTo>
                  <a:lnTo>
                    <a:pt x="95" y="160"/>
                  </a:lnTo>
                  <a:lnTo>
                    <a:pt x="91" y="141"/>
                  </a:lnTo>
                  <a:lnTo>
                    <a:pt x="84" y="123"/>
                  </a:lnTo>
                  <a:lnTo>
                    <a:pt x="80" y="110"/>
                  </a:lnTo>
                  <a:lnTo>
                    <a:pt x="73" y="99"/>
                  </a:lnTo>
                  <a:lnTo>
                    <a:pt x="69" y="89"/>
                  </a:lnTo>
                  <a:lnTo>
                    <a:pt x="65" y="82"/>
                  </a:lnTo>
                  <a:lnTo>
                    <a:pt x="63" y="76"/>
                  </a:lnTo>
                  <a:lnTo>
                    <a:pt x="4" y="0"/>
                  </a:lnTo>
                  <a:lnTo>
                    <a:pt x="4"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47"/>
            <p:cNvSpPr>
              <a:spLocks/>
            </p:cNvSpPr>
            <p:nvPr/>
          </p:nvSpPr>
          <p:spPr bwMode="auto">
            <a:xfrm>
              <a:off x="6313488" y="-4105275"/>
              <a:ext cx="250825" cy="490537"/>
            </a:xfrm>
            <a:custGeom>
              <a:avLst/>
              <a:gdLst/>
              <a:ahLst/>
              <a:cxnLst>
                <a:cxn ang="0">
                  <a:pos x="65" y="263"/>
                </a:cxn>
                <a:cxn ang="0">
                  <a:pos x="61" y="259"/>
                </a:cxn>
                <a:cxn ang="0">
                  <a:pos x="56" y="255"/>
                </a:cxn>
                <a:cxn ang="0">
                  <a:pos x="48" y="246"/>
                </a:cxn>
                <a:cxn ang="0">
                  <a:pos x="41" y="237"/>
                </a:cxn>
                <a:cxn ang="0">
                  <a:pos x="30" y="222"/>
                </a:cxn>
                <a:cxn ang="0">
                  <a:pos x="22" y="209"/>
                </a:cxn>
                <a:cxn ang="0">
                  <a:pos x="15" y="192"/>
                </a:cxn>
                <a:cxn ang="0">
                  <a:pos x="9" y="175"/>
                </a:cxn>
                <a:cxn ang="0">
                  <a:pos x="4" y="164"/>
                </a:cxn>
                <a:cxn ang="0">
                  <a:pos x="2" y="153"/>
                </a:cxn>
                <a:cxn ang="0">
                  <a:pos x="0" y="142"/>
                </a:cxn>
                <a:cxn ang="0">
                  <a:pos x="0" y="131"/>
                </a:cxn>
                <a:cxn ang="0">
                  <a:pos x="0" y="118"/>
                </a:cxn>
                <a:cxn ang="0">
                  <a:pos x="0" y="110"/>
                </a:cxn>
                <a:cxn ang="0">
                  <a:pos x="0" y="99"/>
                </a:cxn>
                <a:cxn ang="0">
                  <a:pos x="2" y="90"/>
                </a:cxn>
                <a:cxn ang="0">
                  <a:pos x="2" y="73"/>
                </a:cxn>
                <a:cxn ang="0">
                  <a:pos x="4" y="58"/>
                </a:cxn>
                <a:cxn ang="0">
                  <a:pos x="7" y="49"/>
                </a:cxn>
                <a:cxn ang="0">
                  <a:pos x="9" y="47"/>
                </a:cxn>
                <a:cxn ang="0">
                  <a:pos x="15" y="15"/>
                </a:cxn>
                <a:cxn ang="0">
                  <a:pos x="28" y="0"/>
                </a:cxn>
                <a:cxn ang="0">
                  <a:pos x="56" y="38"/>
                </a:cxn>
                <a:cxn ang="0">
                  <a:pos x="56" y="43"/>
                </a:cxn>
                <a:cxn ang="0">
                  <a:pos x="67" y="54"/>
                </a:cxn>
                <a:cxn ang="0">
                  <a:pos x="74" y="58"/>
                </a:cxn>
                <a:cxn ang="0">
                  <a:pos x="80" y="67"/>
                </a:cxn>
                <a:cxn ang="0">
                  <a:pos x="87" y="77"/>
                </a:cxn>
                <a:cxn ang="0">
                  <a:pos x="97" y="88"/>
                </a:cxn>
                <a:cxn ang="0">
                  <a:pos x="104" y="99"/>
                </a:cxn>
                <a:cxn ang="0">
                  <a:pos x="113" y="110"/>
                </a:cxn>
                <a:cxn ang="0">
                  <a:pos x="121" y="123"/>
                </a:cxn>
                <a:cxn ang="0">
                  <a:pos x="130" y="138"/>
                </a:cxn>
                <a:cxn ang="0">
                  <a:pos x="136" y="149"/>
                </a:cxn>
                <a:cxn ang="0">
                  <a:pos x="143" y="164"/>
                </a:cxn>
                <a:cxn ang="0">
                  <a:pos x="149" y="175"/>
                </a:cxn>
                <a:cxn ang="0">
                  <a:pos x="154" y="190"/>
                </a:cxn>
                <a:cxn ang="0">
                  <a:pos x="156" y="201"/>
                </a:cxn>
                <a:cxn ang="0">
                  <a:pos x="158" y="214"/>
                </a:cxn>
                <a:cxn ang="0">
                  <a:pos x="158" y="222"/>
                </a:cxn>
                <a:cxn ang="0">
                  <a:pos x="158" y="235"/>
                </a:cxn>
                <a:cxn ang="0">
                  <a:pos x="154" y="244"/>
                </a:cxn>
                <a:cxn ang="0">
                  <a:pos x="151" y="255"/>
                </a:cxn>
                <a:cxn ang="0">
                  <a:pos x="149" y="263"/>
                </a:cxn>
                <a:cxn ang="0">
                  <a:pos x="149" y="274"/>
                </a:cxn>
                <a:cxn ang="0">
                  <a:pos x="141" y="287"/>
                </a:cxn>
                <a:cxn ang="0">
                  <a:pos x="134" y="298"/>
                </a:cxn>
                <a:cxn ang="0">
                  <a:pos x="130" y="307"/>
                </a:cxn>
                <a:cxn ang="0">
                  <a:pos x="130" y="309"/>
                </a:cxn>
                <a:cxn ang="0">
                  <a:pos x="65" y="263"/>
                </a:cxn>
                <a:cxn ang="0">
                  <a:pos x="65" y="263"/>
                </a:cxn>
              </a:cxnLst>
              <a:rect l="0" t="0" r="r" b="b"/>
              <a:pathLst>
                <a:path w="158" h="309">
                  <a:moveTo>
                    <a:pt x="65" y="263"/>
                  </a:moveTo>
                  <a:lnTo>
                    <a:pt x="61" y="259"/>
                  </a:lnTo>
                  <a:lnTo>
                    <a:pt x="56" y="255"/>
                  </a:lnTo>
                  <a:lnTo>
                    <a:pt x="48" y="246"/>
                  </a:lnTo>
                  <a:lnTo>
                    <a:pt x="41" y="237"/>
                  </a:lnTo>
                  <a:lnTo>
                    <a:pt x="30" y="222"/>
                  </a:lnTo>
                  <a:lnTo>
                    <a:pt x="22" y="209"/>
                  </a:lnTo>
                  <a:lnTo>
                    <a:pt x="15" y="192"/>
                  </a:lnTo>
                  <a:lnTo>
                    <a:pt x="9" y="175"/>
                  </a:lnTo>
                  <a:lnTo>
                    <a:pt x="4" y="164"/>
                  </a:lnTo>
                  <a:lnTo>
                    <a:pt x="2" y="153"/>
                  </a:lnTo>
                  <a:lnTo>
                    <a:pt x="0" y="142"/>
                  </a:lnTo>
                  <a:lnTo>
                    <a:pt x="0" y="131"/>
                  </a:lnTo>
                  <a:lnTo>
                    <a:pt x="0" y="118"/>
                  </a:lnTo>
                  <a:lnTo>
                    <a:pt x="0" y="110"/>
                  </a:lnTo>
                  <a:lnTo>
                    <a:pt x="0" y="99"/>
                  </a:lnTo>
                  <a:lnTo>
                    <a:pt x="2" y="90"/>
                  </a:lnTo>
                  <a:lnTo>
                    <a:pt x="2" y="73"/>
                  </a:lnTo>
                  <a:lnTo>
                    <a:pt x="4" y="58"/>
                  </a:lnTo>
                  <a:lnTo>
                    <a:pt x="7" y="49"/>
                  </a:lnTo>
                  <a:lnTo>
                    <a:pt x="9" y="47"/>
                  </a:lnTo>
                  <a:lnTo>
                    <a:pt x="15" y="15"/>
                  </a:lnTo>
                  <a:lnTo>
                    <a:pt x="28" y="0"/>
                  </a:lnTo>
                  <a:lnTo>
                    <a:pt x="56" y="38"/>
                  </a:lnTo>
                  <a:lnTo>
                    <a:pt x="56" y="43"/>
                  </a:lnTo>
                  <a:lnTo>
                    <a:pt x="67" y="54"/>
                  </a:lnTo>
                  <a:lnTo>
                    <a:pt x="74" y="58"/>
                  </a:lnTo>
                  <a:lnTo>
                    <a:pt x="80" y="67"/>
                  </a:lnTo>
                  <a:lnTo>
                    <a:pt x="87" y="77"/>
                  </a:lnTo>
                  <a:lnTo>
                    <a:pt x="97" y="88"/>
                  </a:lnTo>
                  <a:lnTo>
                    <a:pt x="104" y="99"/>
                  </a:lnTo>
                  <a:lnTo>
                    <a:pt x="113" y="110"/>
                  </a:lnTo>
                  <a:lnTo>
                    <a:pt x="121" y="123"/>
                  </a:lnTo>
                  <a:lnTo>
                    <a:pt x="130" y="138"/>
                  </a:lnTo>
                  <a:lnTo>
                    <a:pt x="136" y="149"/>
                  </a:lnTo>
                  <a:lnTo>
                    <a:pt x="143" y="164"/>
                  </a:lnTo>
                  <a:lnTo>
                    <a:pt x="149" y="175"/>
                  </a:lnTo>
                  <a:lnTo>
                    <a:pt x="154" y="190"/>
                  </a:lnTo>
                  <a:lnTo>
                    <a:pt x="156" y="201"/>
                  </a:lnTo>
                  <a:lnTo>
                    <a:pt x="158" y="214"/>
                  </a:lnTo>
                  <a:lnTo>
                    <a:pt x="158" y="222"/>
                  </a:lnTo>
                  <a:lnTo>
                    <a:pt x="158" y="235"/>
                  </a:lnTo>
                  <a:lnTo>
                    <a:pt x="154" y="244"/>
                  </a:lnTo>
                  <a:lnTo>
                    <a:pt x="151" y="255"/>
                  </a:lnTo>
                  <a:lnTo>
                    <a:pt x="149" y="263"/>
                  </a:lnTo>
                  <a:lnTo>
                    <a:pt x="149" y="274"/>
                  </a:lnTo>
                  <a:lnTo>
                    <a:pt x="141" y="287"/>
                  </a:lnTo>
                  <a:lnTo>
                    <a:pt x="134" y="298"/>
                  </a:lnTo>
                  <a:lnTo>
                    <a:pt x="130" y="307"/>
                  </a:lnTo>
                  <a:lnTo>
                    <a:pt x="130" y="309"/>
                  </a:lnTo>
                  <a:lnTo>
                    <a:pt x="65" y="263"/>
                  </a:lnTo>
                  <a:lnTo>
                    <a:pt x="65" y="2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48"/>
            <p:cNvSpPr>
              <a:spLocks/>
            </p:cNvSpPr>
            <p:nvPr/>
          </p:nvSpPr>
          <p:spPr bwMode="auto">
            <a:xfrm>
              <a:off x="5578475" y="-3811588"/>
              <a:ext cx="1119188" cy="354012"/>
            </a:xfrm>
            <a:custGeom>
              <a:avLst/>
              <a:gdLst/>
              <a:ahLst/>
              <a:cxnLst>
                <a:cxn ang="0">
                  <a:pos x="13" y="171"/>
                </a:cxn>
                <a:cxn ang="0">
                  <a:pos x="13" y="169"/>
                </a:cxn>
                <a:cxn ang="0">
                  <a:pos x="16" y="169"/>
                </a:cxn>
                <a:cxn ang="0">
                  <a:pos x="16" y="165"/>
                </a:cxn>
                <a:cxn ang="0">
                  <a:pos x="13" y="152"/>
                </a:cxn>
                <a:cxn ang="0">
                  <a:pos x="9" y="139"/>
                </a:cxn>
                <a:cxn ang="0">
                  <a:pos x="7" y="128"/>
                </a:cxn>
                <a:cxn ang="0">
                  <a:pos x="3" y="115"/>
                </a:cxn>
                <a:cxn ang="0">
                  <a:pos x="3" y="104"/>
                </a:cxn>
                <a:cxn ang="0">
                  <a:pos x="0" y="93"/>
                </a:cxn>
                <a:cxn ang="0">
                  <a:pos x="0" y="85"/>
                </a:cxn>
                <a:cxn ang="0">
                  <a:pos x="0" y="78"/>
                </a:cxn>
                <a:cxn ang="0">
                  <a:pos x="35" y="89"/>
                </a:cxn>
                <a:cxn ang="0">
                  <a:pos x="91" y="104"/>
                </a:cxn>
                <a:cxn ang="0">
                  <a:pos x="74" y="70"/>
                </a:cxn>
                <a:cxn ang="0">
                  <a:pos x="91" y="48"/>
                </a:cxn>
                <a:cxn ang="0">
                  <a:pos x="141" y="85"/>
                </a:cxn>
                <a:cxn ang="0">
                  <a:pos x="141" y="48"/>
                </a:cxn>
                <a:cxn ang="0">
                  <a:pos x="165" y="42"/>
                </a:cxn>
                <a:cxn ang="0">
                  <a:pos x="219" y="74"/>
                </a:cxn>
                <a:cxn ang="0">
                  <a:pos x="215" y="20"/>
                </a:cxn>
                <a:cxn ang="0">
                  <a:pos x="277" y="22"/>
                </a:cxn>
                <a:cxn ang="0">
                  <a:pos x="374" y="52"/>
                </a:cxn>
                <a:cxn ang="0">
                  <a:pos x="374" y="11"/>
                </a:cxn>
                <a:cxn ang="0">
                  <a:pos x="407" y="0"/>
                </a:cxn>
                <a:cxn ang="0">
                  <a:pos x="452" y="29"/>
                </a:cxn>
                <a:cxn ang="0">
                  <a:pos x="461" y="0"/>
                </a:cxn>
                <a:cxn ang="0">
                  <a:pos x="487" y="11"/>
                </a:cxn>
                <a:cxn ang="0">
                  <a:pos x="515" y="44"/>
                </a:cxn>
                <a:cxn ang="0">
                  <a:pos x="547" y="20"/>
                </a:cxn>
                <a:cxn ang="0">
                  <a:pos x="591" y="22"/>
                </a:cxn>
                <a:cxn ang="0">
                  <a:pos x="591" y="70"/>
                </a:cxn>
                <a:cxn ang="0">
                  <a:pos x="647" y="37"/>
                </a:cxn>
                <a:cxn ang="0">
                  <a:pos x="688" y="63"/>
                </a:cxn>
                <a:cxn ang="0">
                  <a:pos x="651" y="93"/>
                </a:cxn>
                <a:cxn ang="0">
                  <a:pos x="677" y="93"/>
                </a:cxn>
                <a:cxn ang="0">
                  <a:pos x="705" y="145"/>
                </a:cxn>
                <a:cxn ang="0">
                  <a:pos x="643" y="139"/>
                </a:cxn>
                <a:cxn ang="0">
                  <a:pos x="601" y="167"/>
                </a:cxn>
                <a:cxn ang="0">
                  <a:pos x="593" y="139"/>
                </a:cxn>
                <a:cxn ang="0">
                  <a:pos x="554" y="139"/>
                </a:cxn>
                <a:cxn ang="0">
                  <a:pos x="351" y="119"/>
                </a:cxn>
                <a:cxn ang="0">
                  <a:pos x="9" y="223"/>
                </a:cxn>
                <a:cxn ang="0">
                  <a:pos x="13" y="171"/>
                </a:cxn>
                <a:cxn ang="0">
                  <a:pos x="13" y="171"/>
                </a:cxn>
              </a:cxnLst>
              <a:rect l="0" t="0" r="r" b="b"/>
              <a:pathLst>
                <a:path w="705" h="223">
                  <a:moveTo>
                    <a:pt x="13" y="171"/>
                  </a:moveTo>
                  <a:lnTo>
                    <a:pt x="13" y="169"/>
                  </a:lnTo>
                  <a:lnTo>
                    <a:pt x="16" y="169"/>
                  </a:lnTo>
                  <a:lnTo>
                    <a:pt x="16" y="165"/>
                  </a:lnTo>
                  <a:lnTo>
                    <a:pt x="13" y="152"/>
                  </a:lnTo>
                  <a:lnTo>
                    <a:pt x="9" y="139"/>
                  </a:lnTo>
                  <a:lnTo>
                    <a:pt x="7" y="128"/>
                  </a:lnTo>
                  <a:lnTo>
                    <a:pt x="3" y="115"/>
                  </a:lnTo>
                  <a:lnTo>
                    <a:pt x="3" y="104"/>
                  </a:lnTo>
                  <a:lnTo>
                    <a:pt x="0" y="93"/>
                  </a:lnTo>
                  <a:lnTo>
                    <a:pt x="0" y="85"/>
                  </a:lnTo>
                  <a:lnTo>
                    <a:pt x="0" y="78"/>
                  </a:lnTo>
                  <a:lnTo>
                    <a:pt x="35" y="89"/>
                  </a:lnTo>
                  <a:lnTo>
                    <a:pt x="91" y="104"/>
                  </a:lnTo>
                  <a:lnTo>
                    <a:pt x="74" y="70"/>
                  </a:lnTo>
                  <a:lnTo>
                    <a:pt x="91" y="48"/>
                  </a:lnTo>
                  <a:lnTo>
                    <a:pt x="141" y="85"/>
                  </a:lnTo>
                  <a:lnTo>
                    <a:pt x="141" y="48"/>
                  </a:lnTo>
                  <a:lnTo>
                    <a:pt x="165" y="42"/>
                  </a:lnTo>
                  <a:lnTo>
                    <a:pt x="219" y="74"/>
                  </a:lnTo>
                  <a:lnTo>
                    <a:pt x="215" y="20"/>
                  </a:lnTo>
                  <a:lnTo>
                    <a:pt x="277" y="22"/>
                  </a:lnTo>
                  <a:lnTo>
                    <a:pt x="374" y="52"/>
                  </a:lnTo>
                  <a:lnTo>
                    <a:pt x="374" y="11"/>
                  </a:lnTo>
                  <a:lnTo>
                    <a:pt x="407" y="0"/>
                  </a:lnTo>
                  <a:lnTo>
                    <a:pt x="452" y="29"/>
                  </a:lnTo>
                  <a:lnTo>
                    <a:pt x="461" y="0"/>
                  </a:lnTo>
                  <a:lnTo>
                    <a:pt x="487" y="11"/>
                  </a:lnTo>
                  <a:lnTo>
                    <a:pt x="515" y="44"/>
                  </a:lnTo>
                  <a:lnTo>
                    <a:pt x="547" y="20"/>
                  </a:lnTo>
                  <a:lnTo>
                    <a:pt x="591" y="22"/>
                  </a:lnTo>
                  <a:lnTo>
                    <a:pt x="591" y="70"/>
                  </a:lnTo>
                  <a:lnTo>
                    <a:pt x="647" y="37"/>
                  </a:lnTo>
                  <a:lnTo>
                    <a:pt x="688" y="63"/>
                  </a:lnTo>
                  <a:lnTo>
                    <a:pt x="651" y="93"/>
                  </a:lnTo>
                  <a:lnTo>
                    <a:pt x="677" y="93"/>
                  </a:lnTo>
                  <a:lnTo>
                    <a:pt x="705" y="145"/>
                  </a:lnTo>
                  <a:lnTo>
                    <a:pt x="643" y="139"/>
                  </a:lnTo>
                  <a:lnTo>
                    <a:pt x="601" y="167"/>
                  </a:lnTo>
                  <a:lnTo>
                    <a:pt x="593" y="139"/>
                  </a:lnTo>
                  <a:lnTo>
                    <a:pt x="554" y="139"/>
                  </a:lnTo>
                  <a:lnTo>
                    <a:pt x="351" y="119"/>
                  </a:lnTo>
                  <a:lnTo>
                    <a:pt x="9" y="223"/>
                  </a:lnTo>
                  <a:lnTo>
                    <a:pt x="13" y="171"/>
                  </a:lnTo>
                  <a:lnTo>
                    <a:pt x="13" y="17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49"/>
            <p:cNvSpPr>
              <a:spLocks/>
            </p:cNvSpPr>
            <p:nvPr/>
          </p:nvSpPr>
          <p:spPr bwMode="auto">
            <a:xfrm>
              <a:off x="5746750" y="-1036638"/>
              <a:ext cx="315913" cy="201612"/>
            </a:xfrm>
            <a:custGeom>
              <a:avLst/>
              <a:gdLst/>
              <a:ahLst/>
              <a:cxnLst>
                <a:cxn ang="0">
                  <a:pos x="9" y="8"/>
                </a:cxn>
                <a:cxn ang="0">
                  <a:pos x="0" y="45"/>
                </a:cxn>
                <a:cxn ang="0">
                  <a:pos x="0" y="99"/>
                </a:cxn>
                <a:cxn ang="0">
                  <a:pos x="16" y="127"/>
                </a:cxn>
                <a:cxn ang="0">
                  <a:pos x="126" y="123"/>
                </a:cxn>
                <a:cxn ang="0">
                  <a:pos x="199" y="116"/>
                </a:cxn>
                <a:cxn ang="0">
                  <a:pos x="186" y="67"/>
                </a:cxn>
                <a:cxn ang="0">
                  <a:pos x="109" y="0"/>
                </a:cxn>
                <a:cxn ang="0">
                  <a:pos x="46" y="23"/>
                </a:cxn>
                <a:cxn ang="0">
                  <a:pos x="9" y="8"/>
                </a:cxn>
                <a:cxn ang="0">
                  <a:pos x="9" y="8"/>
                </a:cxn>
              </a:cxnLst>
              <a:rect l="0" t="0" r="r" b="b"/>
              <a:pathLst>
                <a:path w="199" h="127">
                  <a:moveTo>
                    <a:pt x="9" y="8"/>
                  </a:moveTo>
                  <a:lnTo>
                    <a:pt x="0" y="45"/>
                  </a:lnTo>
                  <a:lnTo>
                    <a:pt x="0" y="99"/>
                  </a:lnTo>
                  <a:lnTo>
                    <a:pt x="16" y="127"/>
                  </a:lnTo>
                  <a:lnTo>
                    <a:pt x="126" y="123"/>
                  </a:lnTo>
                  <a:lnTo>
                    <a:pt x="199" y="116"/>
                  </a:lnTo>
                  <a:lnTo>
                    <a:pt x="186" y="67"/>
                  </a:lnTo>
                  <a:lnTo>
                    <a:pt x="109" y="0"/>
                  </a:lnTo>
                  <a:lnTo>
                    <a:pt x="46" y="23"/>
                  </a:lnTo>
                  <a:lnTo>
                    <a:pt x="9" y="8"/>
                  </a:lnTo>
                  <a:lnTo>
                    <a:pt x="9" y="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50"/>
            <p:cNvSpPr>
              <a:spLocks/>
            </p:cNvSpPr>
            <p:nvPr/>
          </p:nvSpPr>
          <p:spPr bwMode="auto">
            <a:xfrm>
              <a:off x="4587875" y="-1119188"/>
              <a:ext cx="284163" cy="168275"/>
            </a:xfrm>
            <a:custGeom>
              <a:avLst/>
              <a:gdLst/>
              <a:ahLst/>
              <a:cxnLst>
                <a:cxn ang="0">
                  <a:pos x="125" y="0"/>
                </a:cxn>
                <a:cxn ang="0">
                  <a:pos x="160" y="39"/>
                </a:cxn>
                <a:cxn ang="0">
                  <a:pos x="179" y="106"/>
                </a:cxn>
                <a:cxn ang="0">
                  <a:pos x="0" y="97"/>
                </a:cxn>
                <a:cxn ang="0">
                  <a:pos x="21" y="15"/>
                </a:cxn>
                <a:cxn ang="0">
                  <a:pos x="125" y="0"/>
                </a:cxn>
                <a:cxn ang="0">
                  <a:pos x="125" y="0"/>
                </a:cxn>
              </a:cxnLst>
              <a:rect l="0" t="0" r="r" b="b"/>
              <a:pathLst>
                <a:path w="179" h="106">
                  <a:moveTo>
                    <a:pt x="125" y="0"/>
                  </a:moveTo>
                  <a:lnTo>
                    <a:pt x="160" y="39"/>
                  </a:lnTo>
                  <a:lnTo>
                    <a:pt x="179" y="106"/>
                  </a:lnTo>
                  <a:lnTo>
                    <a:pt x="0" y="97"/>
                  </a:lnTo>
                  <a:lnTo>
                    <a:pt x="21" y="15"/>
                  </a:lnTo>
                  <a:lnTo>
                    <a:pt x="125" y="0"/>
                  </a:lnTo>
                  <a:lnTo>
                    <a:pt x="12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51"/>
            <p:cNvSpPr>
              <a:spLocks/>
            </p:cNvSpPr>
            <p:nvPr/>
          </p:nvSpPr>
          <p:spPr bwMode="auto">
            <a:xfrm>
              <a:off x="3740150" y="-1160463"/>
              <a:ext cx="277813" cy="136525"/>
            </a:xfrm>
            <a:custGeom>
              <a:avLst/>
              <a:gdLst/>
              <a:ahLst/>
              <a:cxnLst>
                <a:cxn ang="0">
                  <a:pos x="112" y="0"/>
                </a:cxn>
                <a:cxn ang="0">
                  <a:pos x="153" y="41"/>
                </a:cxn>
                <a:cxn ang="0">
                  <a:pos x="175" y="86"/>
                </a:cxn>
                <a:cxn ang="0">
                  <a:pos x="4" y="86"/>
                </a:cxn>
                <a:cxn ang="0">
                  <a:pos x="0" y="6"/>
                </a:cxn>
                <a:cxn ang="0">
                  <a:pos x="112" y="0"/>
                </a:cxn>
                <a:cxn ang="0">
                  <a:pos x="112" y="0"/>
                </a:cxn>
              </a:cxnLst>
              <a:rect l="0" t="0" r="r" b="b"/>
              <a:pathLst>
                <a:path w="175" h="86">
                  <a:moveTo>
                    <a:pt x="112" y="0"/>
                  </a:moveTo>
                  <a:lnTo>
                    <a:pt x="153" y="41"/>
                  </a:lnTo>
                  <a:lnTo>
                    <a:pt x="175" y="86"/>
                  </a:lnTo>
                  <a:lnTo>
                    <a:pt x="4" y="86"/>
                  </a:lnTo>
                  <a:lnTo>
                    <a:pt x="0" y="6"/>
                  </a:lnTo>
                  <a:lnTo>
                    <a:pt x="112" y="0"/>
                  </a:lnTo>
                  <a:lnTo>
                    <a:pt x="11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52"/>
            <p:cNvSpPr>
              <a:spLocks/>
            </p:cNvSpPr>
            <p:nvPr/>
          </p:nvSpPr>
          <p:spPr bwMode="auto">
            <a:xfrm>
              <a:off x="2562225" y="-1225550"/>
              <a:ext cx="254000" cy="307975"/>
            </a:xfrm>
            <a:custGeom>
              <a:avLst/>
              <a:gdLst/>
              <a:ahLst/>
              <a:cxnLst>
                <a:cxn ang="0">
                  <a:pos x="160" y="73"/>
                </a:cxn>
                <a:cxn ang="0">
                  <a:pos x="134" y="142"/>
                </a:cxn>
                <a:cxn ang="0">
                  <a:pos x="74" y="194"/>
                </a:cxn>
                <a:cxn ang="0">
                  <a:pos x="0" y="45"/>
                </a:cxn>
                <a:cxn ang="0">
                  <a:pos x="74" y="0"/>
                </a:cxn>
                <a:cxn ang="0">
                  <a:pos x="119" y="13"/>
                </a:cxn>
                <a:cxn ang="0">
                  <a:pos x="130" y="69"/>
                </a:cxn>
                <a:cxn ang="0">
                  <a:pos x="160" y="73"/>
                </a:cxn>
                <a:cxn ang="0">
                  <a:pos x="160" y="73"/>
                </a:cxn>
              </a:cxnLst>
              <a:rect l="0" t="0" r="r" b="b"/>
              <a:pathLst>
                <a:path w="160" h="194">
                  <a:moveTo>
                    <a:pt x="160" y="73"/>
                  </a:moveTo>
                  <a:lnTo>
                    <a:pt x="134" y="142"/>
                  </a:lnTo>
                  <a:lnTo>
                    <a:pt x="74" y="194"/>
                  </a:lnTo>
                  <a:lnTo>
                    <a:pt x="0" y="45"/>
                  </a:lnTo>
                  <a:lnTo>
                    <a:pt x="74" y="0"/>
                  </a:lnTo>
                  <a:lnTo>
                    <a:pt x="119" y="13"/>
                  </a:lnTo>
                  <a:lnTo>
                    <a:pt x="130" y="69"/>
                  </a:lnTo>
                  <a:lnTo>
                    <a:pt x="160" y="73"/>
                  </a:lnTo>
                  <a:lnTo>
                    <a:pt x="160"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3"/>
            <p:cNvSpPr>
              <a:spLocks/>
            </p:cNvSpPr>
            <p:nvPr/>
          </p:nvSpPr>
          <p:spPr bwMode="auto">
            <a:xfrm>
              <a:off x="3794125" y="-1160463"/>
              <a:ext cx="195263" cy="115887"/>
            </a:xfrm>
            <a:custGeom>
              <a:avLst/>
              <a:gdLst/>
              <a:ahLst/>
              <a:cxnLst>
                <a:cxn ang="0">
                  <a:pos x="78" y="0"/>
                </a:cxn>
                <a:cxn ang="0">
                  <a:pos x="46" y="19"/>
                </a:cxn>
                <a:cxn ang="0">
                  <a:pos x="0" y="6"/>
                </a:cxn>
                <a:cxn ang="0">
                  <a:pos x="46" y="73"/>
                </a:cxn>
                <a:cxn ang="0">
                  <a:pos x="123" y="65"/>
                </a:cxn>
                <a:cxn ang="0">
                  <a:pos x="78" y="0"/>
                </a:cxn>
                <a:cxn ang="0">
                  <a:pos x="78" y="0"/>
                </a:cxn>
              </a:cxnLst>
              <a:rect l="0" t="0" r="r" b="b"/>
              <a:pathLst>
                <a:path w="123" h="73">
                  <a:moveTo>
                    <a:pt x="78" y="0"/>
                  </a:moveTo>
                  <a:lnTo>
                    <a:pt x="46" y="19"/>
                  </a:lnTo>
                  <a:lnTo>
                    <a:pt x="0" y="6"/>
                  </a:lnTo>
                  <a:lnTo>
                    <a:pt x="46" y="73"/>
                  </a:lnTo>
                  <a:lnTo>
                    <a:pt x="123" y="65"/>
                  </a:lnTo>
                  <a:lnTo>
                    <a:pt x="78" y="0"/>
                  </a:lnTo>
                  <a:lnTo>
                    <a:pt x="7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54"/>
            <p:cNvSpPr>
              <a:spLocks/>
            </p:cNvSpPr>
            <p:nvPr/>
          </p:nvSpPr>
          <p:spPr bwMode="auto">
            <a:xfrm>
              <a:off x="4721225" y="-1119188"/>
              <a:ext cx="136525" cy="133350"/>
            </a:xfrm>
            <a:custGeom>
              <a:avLst/>
              <a:gdLst/>
              <a:ahLst/>
              <a:cxnLst>
                <a:cxn ang="0">
                  <a:pos x="35" y="0"/>
                </a:cxn>
                <a:cxn ang="0">
                  <a:pos x="0" y="30"/>
                </a:cxn>
                <a:cxn ang="0">
                  <a:pos x="0" y="84"/>
                </a:cxn>
                <a:cxn ang="0">
                  <a:pos x="86" y="82"/>
                </a:cxn>
                <a:cxn ang="0">
                  <a:pos x="67" y="28"/>
                </a:cxn>
                <a:cxn ang="0">
                  <a:pos x="35" y="0"/>
                </a:cxn>
                <a:cxn ang="0">
                  <a:pos x="35" y="0"/>
                </a:cxn>
              </a:cxnLst>
              <a:rect l="0" t="0" r="r" b="b"/>
              <a:pathLst>
                <a:path w="86" h="84">
                  <a:moveTo>
                    <a:pt x="35" y="0"/>
                  </a:moveTo>
                  <a:lnTo>
                    <a:pt x="0" y="30"/>
                  </a:lnTo>
                  <a:lnTo>
                    <a:pt x="0" y="84"/>
                  </a:lnTo>
                  <a:lnTo>
                    <a:pt x="86" y="82"/>
                  </a:lnTo>
                  <a:lnTo>
                    <a:pt x="67" y="28"/>
                  </a:lnTo>
                  <a:lnTo>
                    <a:pt x="35" y="0"/>
                  </a:lnTo>
                  <a:lnTo>
                    <a:pt x="3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55"/>
            <p:cNvSpPr>
              <a:spLocks/>
            </p:cNvSpPr>
            <p:nvPr/>
          </p:nvSpPr>
          <p:spPr bwMode="auto">
            <a:xfrm>
              <a:off x="5861050" y="-1036638"/>
              <a:ext cx="195263" cy="171450"/>
            </a:xfrm>
            <a:custGeom>
              <a:avLst/>
              <a:gdLst/>
              <a:ahLst/>
              <a:cxnLst>
                <a:cxn ang="0">
                  <a:pos x="37" y="0"/>
                </a:cxn>
                <a:cxn ang="0">
                  <a:pos x="0" y="45"/>
                </a:cxn>
                <a:cxn ang="0">
                  <a:pos x="6" y="103"/>
                </a:cxn>
                <a:cxn ang="0">
                  <a:pos x="67" y="108"/>
                </a:cxn>
                <a:cxn ang="0">
                  <a:pos x="123" y="86"/>
                </a:cxn>
                <a:cxn ang="0">
                  <a:pos x="91" y="36"/>
                </a:cxn>
                <a:cxn ang="0">
                  <a:pos x="37" y="0"/>
                </a:cxn>
                <a:cxn ang="0">
                  <a:pos x="37" y="0"/>
                </a:cxn>
              </a:cxnLst>
              <a:rect l="0" t="0" r="r" b="b"/>
              <a:pathLst>
                <a:path w="123" h="108">
                  <a:moveTo>
                    <a:pt x="37" y="0"/>
                  </a:moveTo>
                  <a:lnTo>
                    <a:pt x="0" y="45"/>
                  </a:lnTo>
                  <a:lnTo>
                    <a:pt x="6" y="103"/>
                  </a:lnTo>
                  <a:lnTo>
                    <a:pt x="67" y="108"/>
                  </a:lnTo>
                  <a:lnTo>
                    <a:pt x="123" y="86"/>
                  </a:lnTo>
                  <a:lnTo>
                    <a:pt x="91" y="36"/>
                  </a:lnTo>
                  <a:lnTo>
                    <a:pt x="37" y="0"/>
                  </a:lnTo>
                  <a:lnTo>
                    <a:pt x="37"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56"/>
            <p:cNvSpPr>
              <a:spLocks/>
            </p:cNvSpPr>
            <p:nvPr/>
          </p:nvSpPr>
          <p:spPr bwMode="auto">
            <a:xfrm>
              <a:off x="5964238" y="-3817938"/>
              <a:ext cx="414338" cy="319087"/>
            </a:xfrm>
            <a:custGeom>
              <a:avLst/>
              <a:gdLst/>
              <a:ahLst/>
              <a:cxnLst>
                <a:cxn ang="0">
                  <a:pos x="2" y="0"/>
                </a:cxn>
                <a:cxn ang="0">
                  <a:pos x="0" y="4"/>
                </a:cxn>
                <a:cxn ang="0">
                  <a:pos x="2" y="20"/>
                </a:cxn>
                <a:cxn ang="0">
                  <a:pos x="2" y="28"/>
                </a:cxn>
                <a:cxn ang="0">
                  <a:pos x="6" y="41"/>
                </a:cxn>
                <a:cxn ang="0">
                  <a:pos x="13" y="50"/>
                </a:cxn>
                <a:cxn ang="0">
                  <a:pos x="21" y="67"/>
                </a:cxn>
                <a:cxn ang="0">
                  <a:pos x="32" y="78"/>
                </a:cxn>
                <a:cxn ang="0">
                  <a:pos x="45" y="93"/>
                </a:cxn>
                <a:cxn ang="0">
                  <a:pos x="58" y="106"/>
                </a:cxn>
                <a:cxn ang="0">
                  <a:pos x="73" y="119"/>
                </a:cxn>
                <a:cxn ang="0">
                  <a:pos x="82" y="128"/>
                </a:cxn>
                <a:cxn ang="0">
                  <a:pos x="93" y="136"/>
                </a:cxn>
                <a:cxn ang="0">
                  <a:pos x="99" y="143"/>
                </a:cxn>
                <a:cxn ang="0">
                  <a:pos x="103" y="145"/>
                </a:cxn>
                <a:cxn ang="0">
                  <a:pos x="261" y="201"/>
                </a:cxn>
                <a:cxn ang="0">
                  <a:pos x="127" y="56"/>
                </a:cxn>
                <a:cxn ang="0">
                  <a:pos x="2" y="0"/>
                </a:cxn>
                <a:cxn ang="0">
                  <a:pos x="2" y="0"/>
                </a:cxn>
              </a:cxnLst>
              <a:rect l="0" t="0" r="r" b="b"/>
              <a:pathLst>
                <a:path w="261" h="201">
                  <a:moveTo>
                    <a:pt x="2" y="0"/>
                  </a:moveTo>
                  <a:lnTo>
                    <a:pt x="0" y="4"/>
                  </a:lnTo>
                  <a:lnTo>
                    <a:pt x="2" y="20"/>
                  </a:lnTo>
                  <a:lnTo>
                    <a:pt x="2" y="28"/>
                  </a:lnTo>
                  <a:lnTo>
                    <a:pt x="6" y="41"/>
                  </a:lnTo>
                  <a:lnTo>
                    <a:pt x="13" y="50"/>
                  </a:lnTo>
                  <a:lnTo>
                    <a:pt x="21" y="67"/>
                  </a:lnTo>
                  <a:lnTo>
                    <a:pt x="32" y="78"/>
                  </a:lnTo>
                  <a:lnTo>
                    <a:pt x="45" y="93"/>
                  </a:lnTo>
                  <a:lnTo>
                    <a:pt x="58" y="106"/>
                  </a:lnTo>
                  <a:lnTo>
                    <a:pt x="73" y="119"/>
                  </a:lnTo>
                  <a:lnTo>
                    <a:pt x="82" y="128"/>
                  </a:lnTo>
                  <a:lnTo>
                    <a:pt x="93" y="136"/>
                  </a:lnTo>
                  <a:lnTo>
                    <a:pt x="99" y="143"/>
                  </a:lnTo>
                  <a:lnTo>
                    <a:pt x="103" y="145"/>
                  </a:lnTo>
                  <a:lnTo>
                    <a:pt x="261" y="201"/>
                  </a:lnTo>
                  <a:lnTo>
                    <a:pt x="127" y="56"/>
                  </a:lnTo>
                  <a:lnTo>
                    <a:pt x="2" y="0"/>
                  </a:lnTo>
                  <a:lnTo>
                    <a:pt x="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57"/>
            <p:cNvSpPr>
              <a:spLocks/>
            </p:cNvSpPr>
            <p:nvPr/>
          </p:nvSpPr>
          <p:spPr bwMode="auto">
            <a:xfrm>
              <a:off x="6018213" y="-3790950"/>
              <a:ext cx="330200" cy="220662"/>
            </a:xfrm>
            <a:custGeom>
              <a:avLst/>
              <a:gdLst/>
              <a:ahLst/>
              <a:cxnLst>
                <a:cxn ang="0">
                  <a:pos x="0" y="0"/>
                </a:cxn>
                <a:cxn ang="0">
                  <a:pos x="2" y="0"/>
                </a:cxn>
                <a:cxn ang="0">
                  <a:pos x="11" y="5"/>
                </a:cxn>
                <a:cxn ang="0">
                  <a:pos x="24" y="7"/>
                </a:cxn>
                <a:cxn ang="0">
                  <a:pos x="41" y="16"/>
                </a:cxn>
                <a:cxn ang="0">
                  <a:pos x="48" y="18"/>
                </a:cxn>
                <a:cxn ang="0">
                  <a:pos x="59" y="24"/>
                </a:cxn>
                <a:cxn ang="0">
                  <a:pos x="67" y="29"/>
                </a:cxn>
                <a:cxn ang="0">
                  <a:pos x="78" y="33"/>
                </a:cxn>
                <a:cxn ang="0">
                  <a:pos x="89" y="39"/>
                </a:cxn>
                <a:cxn ang="0">
                  <a:pos x="100" y="44"/>
                </a:cxn>
                <a:cxn ang="0">
                  <a:pos x="110" y="52"/>
                </a:cxn>
                <a:cxn ang="0">
                  <a:pos x="121" y="59"/>
                </a:cxn>
                <a:cxn ang="0">
                  <a:pos x="139" y="70"/>
                </a:cxn>
                <a:cxn ang="0">
                  <a:pos x="156" y="85"/>
                </a:cxn>
                <a:cxn ang="0">
                  <a:pos x="169" y="98"/>
                </a:cxn>
                <a:cxn ang="0">
                  <a:pos x="184" y="111"/>
                </a:cxn>
                <a:cxn ang="0">
                  <a:pos x="193" y="119"/>
                </a:cxn>
                <a:cxn ang="0">
                  <a:pos x="201" y="130"/>
                </a:cxn>
                <a:cxn ang="0">
                  <a:pos x="206" y="137"/>
                </a:cxn>
                <a:cxn ang="0">
                  <a:pos x="208" y="139"/>
                </a:cxn>
                <a:cxn ang="0">
                  <a:pos x="143" y="111"/>
                </a:cxn>
                <a:cxn ang="0">
                  <a:pos x="85" y="98"/>
                </a:cxn>
                <a:cxn ang="0">
                  <a:pos x="78" y="98"/>
                </a:cxn>
                <a:cxn ang="0">
                  <a:pos x="69" y="91"/>
                </a:cxn>
                <a:cxn ang="0">
                  <a:pos x="54" y="80"/>
                </a:cxn>
                <a:cxn ang="0">
                  <a:pos x="39" y="70"/>
                </a:cxn>
                <a:cxn ang="0">
                  <a:pos x="30" y="57"/>
                </a:cxn>
                <a:cxn ang="0">
                  <a:pos x="24" y="46"/>
                </a:cxn>
                <a:cxn ang="0">
                  <a:pos x="17" y="35"/>
                </a:cxn>
                <a:cxn ang="0">
                  <a:pos x="11" y="24"/>
                </a:cxn>
                <a:cxn ang="0">
                  <a:pos x="7" y="16"/>
                </a:cxn>
                <a:cxn ang="0">
                  <a:pos x="2" y="7"/>
                </a:cxn>
                <a:cxn ang="0">
                  <a:pos x="0" y="0"/>
                </a:cxn>
                <a:cxn ang="0">
                  <a:pos x="0" y="0"/>
                </a:cxn>
              </a:cxnLst>
              <a:rect l="0" t="0" r="r" b="b"/>
              <a:pathLst>
                <a:path w="208" h="139">
                  <a:moveTo>
                    <a:pt x="0" y="0"/>
                  </a:moveTo>
                  <a:lnTo>
                    <a:pt x="2" y="0"/>
                  </a:lnTo>
                  <a:lnTo>
                    <a:pt x="11" y="5"/>
                  </a:lnTo>
                  <a:lnTo>
                    <a:pt x="24" y="7"/>
                  </a:lnTo>
                  <a:lnTo>
                    <a:pt x="41" y="16"/>
                  </a:lnTo>
                  <a:lnTo>
                    <a:pt x="48" y="18"/>
                  </a:lnTo>
                  <a:lnTo>
                    <a:pt x="59" y="24"/>
                  </a:lnTo>
                  <a:lnTo>
                    <a:pt x="67" y="29"/>
                  </a:lnTo>
                  <a:lnTo>
                    <a:pt x="78" y="33"/>
                  </a:lnTo>
                  <a:lnTo>
                    <a:pt x="89" y="39"/>
                  </a:lnTo>
                  <a:lnTo>
                    <a:pt x="100" y="44"/>
                  </a:lnTo>
                  <a:lnTo>
                    <a:pt x="110" y="52"/>
                  </a:lnTo>
                  <a:lnTo>
                    <a:pt x="121" y="59"/>
                  </a:lnTo>
                  <a:lnTo>
                    <a:pt x="139" y="70"/>
                  </a:lnTo>
                  <a:lnTo>
                    <a:pt x="156" y="85"/>
                  </a:lnTo>
                  <a:lnTo>
                    <a:pt x="169" y="98"/>
                  </a:lnTo>
                  <a:lnTo>
                    <a:pt x="184" y="111"/>
                  </a:lnTo>
                  <a:lnTo>
                    <a:pt x="193" y="119"/>
                  </a:lnTo>
                  <a:lnTo>
                    <a:pt x="201" y="130"/>
                  </a:lnTo>
                  <a:lnTo>
                    <a:pt x="206" y="137"/>
                  </a:lnTo>
                  <a:lnTo>
                    <a:pt x="208" y="139"/>
                  </a:lnTo>
                  <a:lnTo>
                    <a:pt x="143" y="111"/>
                  </a:lnTo>
                  <a:lnTo>
                    <a:pt x="85" y="98"/>
                  </a:lnTo>
                  <a:lnTo>
                    <a:pt x="78" y="98"/>
                  </a:lnTo>
                  <a:lnTo>
                    <a:pt x="69" y="91"/>
                  </a:lnTo>
                  <a:lnTo>
                    <a:pt x="54" y="80"/>
                  </a:lnTo>
                  <a:lnTo>
                    <a:pt x="39" y="70"/>
                  </a:lnTo>
                  <a:lnTo>
                    <a:pt x="30" y="57"/>
                  </a:lnTo>
                  <a:lnTo>
                    <a:pt x="24" y="46"/>
                  </a:lnTo>
                  <a:lnTo>
                    <a:pt x="17" y="35"/>
                  </a:lnTo>
                  <a:lnTo>
                    <a:pt x="11" y="24"/>
                  </a:lnTo>
                  <a:lnTo>
                    <a:pt x="7" y="16"/>
                  </a:lnTo>
                  <a:lnTo>
                    <a:pt x="2" y="7"/>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58"/>
            <p:cNvSpPr>
              <a:spLocks/>
            </p:cNvSpPr>
            <p:nvPr/>
          </p:nvSpPr>
          <p:spPr bwMode="auto">
            <a:xfrm>
              <a:off x="5946775" y="-3859213"/>
              <a:ext cx="528638" cy="327025"/>
            </a:xfrm>
            <a:custGeom>
              <a:avLst/>
              <a:gdLst/>
              <a:ahLst/>
              <a:cxnLst>
                <a:cxn ang="0">
                  <a:pos x="15" y="30"/>
                </a:cxn>
                <a:cxn ang="0">
                  <a:pos x="21" y="35"/>
                </a:cxn>
                <a:cxn ang="0">
                  <a:pos x="30" y="39"/>
                </a:cxn>
                <a:cxn ang="0">
                  <a:pos x="43" y="48"/>
                </a:cxn>
                <a:cxn ang="0">
                  <a:pos x="56" y="56"/>
                </a:cxn>
                <a:cxn ang="0">
                  <a:pos x="69" y="65"/>
                </a:cxn>
                <a:cxn ang="0">
                  <a:pos x="84" y="74"/>
                </a:cxn>
                <a:cxn ang="0">
                  <a:pos x="101" y="82"/>
                </a:cxn>
                <a:cxn ang="0">
                  <a:pos x="112" y="87"/>
                </a:cxn>
                <a:cxn ang="0">
                  <a:pos x="127" y="93"/>
                </a:cxn>
                <a:cxn ang="0">
                  <a:pos x="138" y="98"/>
                </a:cxn>
                <a:cxn ang="0">
                  <a:pos x="151" y="104"/>
                </a:cxn>
                <a:cxn ang="0">
                  <a:pos x="162" y="106"/>
                </a:cxn>
                <a:cxn ang="0">
                  <a:pos x="175" y="113"/>
                </a:cxn>
                <a:cxn ang="0">
                  <a:pos x="186" y="117"/>
                </a:cxn>
                <a:cxn ang="0">
                  <a:pos x="197" y="128"/>
                </a:cxn>
                <a:cxn ang="0">
                  <a:pos x="205" y="134"/>
                </a:cxn>
                <a:cxn ang="0">
                  <a:pos x="216" y="145"/>
                </a:cxn>
                <a:cxn ang="0">
                  <a:pos x="227" y="156"/>
                </a:cxn>
                <a:cxn ang="0">
                  <a:pos x="238" y="169"/>
                </a:cxn>
                <a:cxn ang="0">
                  <a:pos x="248" y="178"/>
                </a:cxn>
                <a:cxn ang="0">
                  <a:pos x="259" y="188"/>
                </a:cxn>
                <a:cxn ang="0">
                  <a:pos x="268" y="195"/>
                </a:cxn>
                <a:cxn ang="0">
                  <a:pos x="279" y="201"/>
                </a:cxn>
                <a:cxn ang="0">
                  <a:pos x="287" y="203"/>
                </a:cxn>
                <a:cxn ang="0">
                  <a:pos x="296" y="206"/>
                </a:cxn>
                <a:cxn ang="0">
                  <a:pos x="307" y="203"/>
                </a:cxn>
                <a:cxn ang="0">
                  <a:pos x="315" y="203"/>
                </a:cxn>
                <a:cxn ang="0">
                  <a:pos x="326" y="199"/>
                </a:cxn>
                <a:cxn ang="0">
                  <a:pos x="333" y="197"/>
                </a:cxn>
                <a:cxn ang="0">
                  <a:pos x="328" y="195"/>
                </a:cxn>
                <a:cxn ang="0">
                  <a:pos x="324" y="188"/>
                </a:cxn>
                <a:cxn ang="0">
                  <a:pos x="313" y="175"/>
                </a:cxn>
                <a:cxn ang="0">
                  <a:pos x="300" y="160"/>
                </a:cxn>
                <a:cxn ang="0">
                  <a:pos x="292" y="152"/>
                </a:cxn>
                <a:cxn ang="0">
                  <a:pos x="283" y="143"/>
                </a:cxn>
                <a:cxn ang="0">
                  <a:pos x="272" y="134"/>
                </a:cxn>
                <a:cxn ang="0">
                  <a:pos x="264" y="128"/>
                </a:cxn>
                <a:cxn ang="0">
                  <a:pos x="251" y="117"/>
                </a:cxn>
                <a:cxn ang="0">
                  <a:pos x="240" y="108"/>
                </a:cxn>
                <a:cxn ang="0">
                  <a:pos x="229" y="100"/>
                </a:cxn>
                <a:cxn ang="0">
                  <a:pos x="218" y="93"/>
                </a:cxn>
                <a:cxn ang="0">
                  <a:pos x="203" y="82"/>
                </a:cxn>
                <a:cxn ang="0">
                  <a:pos x="190" y="74"/>
                </a:cxn>
                <a:cxn ang="0">
                  <a:pos x="175" y="65"/>
                </a:cxn>
                <a:cxn ang="0">
                  <a:pos x="162" y="59"/>
                </a:cxn>
                <a:cxn ang="0">
                  <a:pos x="147" y="50"/>
                </a:cxn>
                <a:cxn ang="0">
                  <a:pos x="134" y="43"/>
                </a:cxn>
                <a:cxn ang="0">
                  <a:pos x="121" y="39"/>
                </a:cxn>
                <a:cxn ang="0">
                  <a:pos x="110" y="33"/>
                </a:cxn>
                <a:cxn ang="0">
                  <a:pos x="95" y="28"/>
                </a:cxn>
                <a:cxn ang="0">
                  <a:pos x="84" y="22"/>
                </a:cxn>
                <a:cxn ang="0">
                  <a:pos x="73" y="20"/>
                </a:cxn>
                <a:cxn ang="0">
                  <a:pos x="67" y="18"/>
                </a:cxn>
                <a:cxn ang="0">
                  <a:pos x="56" y="11"/>
                </a:cxn>
                <a:cxn ang="0">
                  <a:pos x="54" y="11"/>
                </a:cxn>
                <a:cxn ang="0">
                  <a:pos x="0" y="0"/>
                </a:cxn>
                <a:cxn ang="0">
                  <a:pos x="15" y="30"/>
                </a:cxn>
                <a:cxn ang="0">
                  <a:pos x="15" y="30"/>
                </a:cxn>
              </a:cxnLst>
              <a:rect l="0" t="0" r="r" b="b"/>
              <a:pathLst>
                <a:path w="333" h="206">
                  <a:moveTo>
                    <a:pt x="15" y="30"/>
                  </a:moveTo>
                  <a:lnTo>
                    <a:pt x="21" y="35"/>
                  </a:lnTo>
                  <a:lnTo>
                    <a:pt x="30" y="39"/>
                  </a:lnTo>
                  <a:lnTo>
                    <a:pt x="43" y="48"/>
                  </a:lnTo>
                  <a:lnTo>
                    <a:pt x="56" y="56"/>
                  </a:lnTo>
                  <a:lnTo>
                    <a:pt x="69" y="65"/>
                  </a:lnTo>
                  <a:lnTo>
                    <a:pt x="84" y="74"/>
                  </a:lnTo>
                  <a:lnTo>
                    <a:pt x="101" y="82"/>
                  </a:lnTo>
                  <a:lnTo>
                    <a:pt x="112" y="87"/>
                  </a:lnTo>
                  <a:lnTo>
                    <a:pt x="127" y="93"/>
                  </a:lnTo>
                  <a:lnTo>
                    <a:pt x="138" y="98"/>
                  </a:lnTo>
                  <a:lnTo>
                    <a:pt x="151" y="104"/>
                  </a:lnTo>
                  <a:lnTo>
                    <a:pt x="162" y="106"/>
                  </a:lnTo>
                  <a:lnTo>
                    <a:pt x="175" y="113"/>
                  </a:lnTo>
                  <a:lnTo>
                    <a:pt x="186" y="117"/>
                  </a:lnTo>
                  <a:lnTo>
                    <a:pt x="197" y="128"/>
                  </a:lnTo>
                  <a:lnTo>
                    <a:pt x="205" y="134"/>
                  </a:lnTo>
                  <a:lnTo>
                    <a:pt x="216" y="145"/>
                  </a:lnTo>
                  <a:lnTo>
                    <a:pt x="227" y="156"/>
                  </a:lnTo>
                  <a:lnTo>
                    <a:pt x="238" y="169"/>
                  </a:lnTo>
                  <a:lnTo>
                    <a:pt x="248" y="178"/>
                  </a:lnTo>
                  <a:lnTo>
                    <a:pt x="259" y="188"/>
                  </a:lnTo>
                  <a:lnTo>
                    <a:pt x="268" y="195"/>
                  </a:lnTo>
                  <a:lnTo>
                    <a:pt x="279" y="201"/>
                  </a:lnTo>
                  <a:lnTo>
                    <a:pt x="287" y="203"/>
                  </a:lnTo>
                  <a:lnTo>
                    <a:pt x="296" y="206"/>
                  </a:lnTo>
                  <a:lnTo>
                    <a:pt x="307" y="203"/>
                  </a:lnTo>
                  <a:lnTo>
                    <a:pt x="315" y="203"/>
                  </a:lnTo>
                  <a:lnTo>
                    <a:pt x="326" y="199"/>
                  </a:lnTo>
                  <a:lnTo>
                    <a:pt x="333" y="197"/>
                  </a:lnTo>
                  <a:lnTo>
                    <a:pt x="328" y="195"/>
                  </a:lnTo>
                  <a:lnTo>
                    <a:pt x="324" y="188"/>
                  </a:lnTo>
                  <a:lnTo>
                    <a:pt x="313" y="175"/>
                  </a:lnTo>
                  <a:lnTo>
                    <a:pt x="300" y="160"/>
                  </a:lnTo>
                  <a:lnTo>
                    <a:pt x="292" y="152"/>
                  </a:lnTo>
                  <a:lnTo>
                    <a:pt x="283" y="143"/>
                  </a:lnTo>
                  <a:lnTo>
                    <a:pt x="272" y="134"/>
                  </a:lnTo>
                  <a:lnTo>
                    <a:pt x="264" y="128"/>
                  </a:lnTo>
                  <a:lnTo>
                    <a:pt x="251" y="117"/>
                  </a:lnTo>
                  <a:lnTo>
                    <a:pt x="240" y="108"/>
                  </a:lnTo>
                  <a:lnTo>
                    <a:pt x="229" y="100"/>
                  </a:lnTo>
                  <a:lnTo>
                    <a:pt x="218" y="93"/>
                  </a:lnTo>
                  <a:lnTo>
                    <a:pt x="203" y="82"/>
                  </a:lnTo>
                  <a:lnTo>
                    <a:pt x="190" y="74"/>
                  </a:lnTo>
                  <a:lnTo>
                    <a:pt x="175" y="65"/>
                  </a:lnTo>
                  <a:lnTo>
                    <a:pt x="162" y="59"/>
                  </a:lnTo>
                  <a:lnTo>
                    <a:pt x="147" y="50"/>
                  </a:lnTo>
                  <a:lnTo>
                    <a:pt x="134" y="43"/>
                  </a:lnTo>
                  <a:lnTo>
                    <a:pt x="121" y="39"/>
                  </a:lnTo>
                  <a:lnTo>
                    <a:pt x="110" y="33"/>
                  </a:lnTo>
                  <a:lnTo>
                    <a:pt x="95" y="28"/>
                  </a:lnTo>
                  <a:lnTo>
                    <a:pt x="84" y="22"/>
                  </a:lnTo>
                  <a:lnTo>
                    <a:pt x="73" y="20"/>
                  </a:lnTo>
                  <a:lnTo>
                    <a:pt x="67" y="18"/>
                  </a:lnTo>
                  <a:lnTo>
                    <a:pt x="56" y="11"/>
                  </a:lnTo>
                  <a:lnTo>
                    <a:pt x="54" y="11"/>
                  </a:lnTo>
                  <a:lnTo>
                    <a:pt x="0" y="0"/>
                  </a:lnTo>
                  <a:lnTo>
                    <a:pt x="15" y="30"/>
                  </a:lnTo>
                  <a:lnTo>
                    <a:pt x="15" y="3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59"/>
            <p:cNvSpPr>
              <a:spLocks/>
            </p:cNvSpPr>
            <p:nvPr/>
          </p:nvSpPr>
          <p:spPr bwMode="auto">
            <a:xfrm>
              <a:off x="6375400" y="-3563938"/>
              <a:ext cx="312738" cy="392112"/>
            </a:xfrm>
            <a:custGeom>
              <a:avLst/>
              <a:gdLst/>
              <a:ahLst/>
              <a:cxnLst>
                <a:cxn ang="0">
                  <a:pos x="154" y="24"/>
                </a:cxn>
                <a:cxn ang="0">
                  <a:pos x="112" y="52"/>
                </a:cxn>
                <a:cxn ang="0">
                  <a:pos x="82" y="24"/>
                </a:cxn>
                <a:cxn ang="0">
                  <a:pos x="108" y="97"/>
                </a:cxn>
                <a:cxn ang="0">
                  <a:pos x="54" y="11"/>
                </a:cxn>
                <a:cxn ang="0">
                  <a:pos x="0" y="0"/>
                </a:cxn>
                <a:cxn ang="0">
                  <a:pos x="2" y="2"/>
                </a:cxn>
                <a:cxn ang="0">
                  <a:pos x="9" y="13"/>
                </a:cxn>
                <a:cxn ang="0">
                  <a:pos x="11" y="22"/>
                </a:cxn>
                <a:cxn ang="0">
                  <a:pos x="15" y="30"/>
                </a:cxn>
                <a:cxn ang="0">
                  <a:pos x="17" y="39"/>
                </a:cxn>
                <a:cxn ang="0">
                  <a:pos x="22" y="52"/>
                </a:cxn>
                <a:cxn ang="0">
                  <a:pos x="22" y="63"/>
                </a:cxn>
                <a:cxn ang="0">
                  <a:pos x="22" y="76"/>
                </a:cxn>
                <a:cxn ang="0">
                  <a:pos x="22" y="87"/>
                </a:cxn>
                <a:cxn ang="0">
                  <a:pos x="22" y="100"/>
                </a:cxn>
                <a:cxn ang="0">
                  <a:pos x="22" y="108"/>
                </a:cxn>
                <a:cxn ang="0">
                  <a:pos x="22" y="117"/>
                </a:cxn>
                <a:cxn ang="0">
                  <a:pos x="22" y="121"/>
                </a:cxn>
                <a:cxn ang="0">
                  <a:pos x="22" y="123"/>
                </a:cxn>
                <a:cxn ang="0">
                  <a:pos x="26" y="123"/>
                </a:cxn>
                <a:cxn ang="0">
                  <a:pos x="43" y="126"/>
                </a:cxn>
                <a:cxn ang="0">
                  <a:pos x="54" y="126"/>
                </a:cxn>
                <a:cxn ang="0">
                  <a:pos x="65" y="130"/>
                </a:cxn>
                <a:cxn ang="0">
                  <a:pos x="78" y="132"/>
                </a:cxn>
                <a:cxn ang="0">
                  <a:pos x="91" y="141"/>
                </a:cxn>
                <a:cxn ang="0">
                  <a:pos x="104" y="145"/>
                </a:cxn>
                <a:cxn ang="0">
                  <a:pos x="117" y="152"/>
                </a:cxn>
                <a:cxn ang="0">
                  <a:pos x="128" y="160"/>
                </a:cxn>
                <a:cxn ang="0">
                  <a:pos x="138" y="169"/>
                </a:cxn>
                <a:cxn ang="0">
                  <a:pos x="149" y="182"/>
                </a:cxn>
                <a:cxn ang="0">
                  <a:pos x="156" y="188"/>
                </a:cxn>
                <a:cxn ang="0">
                  <a:pos x="167" y="247"/>
                </a:cxn>
                <a:cxn ang="0">
                  <a:pos x="167" y="245"/>
                </a:cxn>
                <a:cxn ang="0">
                  <a:pos x="169" y="238"/>
                </a:cxn>
                <a:cxn ang="0">
                  <a:pos x="175" y="227"/>
                </a:cxn>
                <a:cxn ang="0">
                  <a:pos x="179" y="219"/>
                </a:cxn>
                <a:cxn ang="0">
                  <a:pos x="184" y="206"/>
                </a:cxn>
                <a:cxn ang="0">
                  <a:pos x="190" y="190"/>
                </a:cxn>
                <a:cxn ang="0">
                  <a:pos x="192" y="175"/>
                </a:cxn>
                <a:cxn ang="0">
                  <a:pos x="197" y="160"/>
                </a:cxn>
                <a:cxn ang="0">
                  <a:pos x="195" y="143"/>
                </a:cxn>
                <a:cxn ang="0">
                  <a:pos x="195" y="126"/>
                </a:cxn>
                <a:cxn ang="0">
                  <a:pos x="192" y="113"/>
                </a:cxn>
                <a:cxn ang="0">
                  <a:pos x="190" y="100"/>
                </a:cxn>
                <a:cxn ang="0">
                  <a:pos x="186" y="87"/>
                </a:cxn>
                <a:cxn ang="0">
                  <a:pos x="184" y="80"/>
                </a:cxn>
                <a:cxn ang="0">
                  <a:pos x="182" y="74"/>
                </a:cxn>
                <a:cxn ang="0">
                  <a:pos x="154" y="24"/>
                </a:cxn>
                <a:cxn ang="0">
                  <a:pos x="154" y="24"/>
                </a:cxn>
              </a:cxnLst>
              <a:rect l="0" t="0" r="r" b="b"/>
              <a:pathLst>
                <a:path w="197" h="247">
                  <a:moveTo>
                    <a:pt x="154" y="24"/>
                  </a:moveTo>
                  <a:lnTo>
                    <a:pt x="112" y="52"/>
                  </a:lnTo>
                  <a:lnTo>
                    <a:pt x="82" y="24"/>
                  </a:lnTo>
                  <a:lnTo>
                    <a:pt x="108" y="97"/>
                  </a:lnTo>
                  <a:lnTo>
                    <a:pt x="54" y="11"/>
                  </a:lnTo>
                  <a:lnTo>
                    <a:pt x="0" y="0"/>
                  </a:lnTo>
                  <a:lnTo>
                    <a:pt x="2" y="2"/>
                  </a:lnTo>
                  <a:lnTo>
                    <a:pt x="9" y="13"/>
                  </a:lnTo>
                  <a:lnTo>
                    <a:pt x="11" y="22"/>
                  </a:lnTo>
                  <a:lnTo>
                    <a:pt x="15" y="30"/>
                  </a:lnTo>
                  <a:lnTo>
                    <a:pt x="17" y="39"/>
                  </a:lnTo>
                  <a:lnTo>
                    <a:pt x="22" y="52"/>
                  </a:lnTo>
                  <a:lnTo>
                    <a:pt x="22" y="63"/>
                  </a:lnTo>
                  <a:lnTo>
                    <a:pt x="22" y="76"/>
                  </a:lnTo>
                  <a:lnTo>
                    <a:pt x="22" y="87"/>
                  </a:lnTo>
                  <a:lnTo>
                    <a:pt x="22" y="100"/>
                  </a:lnTo>
                  <a:lnTo>
                    <a:pt x="22" y="108"/>
                  </a:lnTo>
                  <a:lnTo>
                    <a:pt x="22" y="117"/>
                  </a:lnTo>
                  <a:lnTo>
                    <a:pt x="22" y="121"/>
                  </a:lnTo>
                  <a:lnTo>
                    <a:pt x="22" y="123"/>
                  </a:lnTo>
                  <a:lnTo>
                    <a:pt x="26" y="123"/>
                  </a:lnTo>
                  <a:lnTo>
                    <a:pt x="43" y="126"/>
                  </a:lnTo>
                  <a:lnTo>
                    <a:pt x="54" y="126"/>
                  </a:lnTo>
                  <a:lnTo>
                    <a:pt x="65" y="130"/>
                  </a:lnTo>
                  <a:lnTo>
                    <a:pt x="78" y="132"/>
                  </a:lnTo>
                  <a:lnTo>
                    <a:pt x="91" y="141"/>
                  </a:lnTo>
                  <a:lnTo>
                    <a:pt x="104" y="145"/>
                  </a:lnTo>
                  <a:lnTo>
                    <a:pt x="117" y="152"/>
                  </a:lnTo>
                  <a:lnTo>
                    <a:pt x="128" y="160"/>
                  </a:lnTo>
                  <a:lnTo>
                    <a:pt x="138" y="169"/>
                  </a:lnTo>
                  <a:lnTo>
                    <a:pt x="149" y="182"/>
                  </a:lnTo>
                  <a:lnTo>
                    <a:pt x="156" y="188"/>
                  </a:lnTo>
                  <a:lnTo>
                    <a:pt x="167" y="247"/>
                  </a:lnTo>
                  <a:lnTo>
                    <a:pt x="167" y="245"/>
                  </a:lnTo>
                  <a:lnTo>
                    <a:pt x="169" y="238"/>
                  </a:lnTo>
                  <a:lnTo>
                    <a:pt x="175" y="227"/>
                  </a:lnTo>
                  <a:lnTo>
                    <a:pt x="179" y="219"/>
                  </a:lnTo>
                  <a:lnTo>
                    <a:pt x="184" y="206"/>
                  </a:lnTo>
                  <a:lnTo>
                    <a:pt x="190" y="190"/>
                  </a:lnTo>
                  <a:lnTo>
                    <a:pt x="192" y="175"/>
                  </a:lnTo>
                  <a:lnTo>
                    <a:pt x="197" y="160"/>
                  </a:lnTo>
                  <a:lnTo>
                    <a:pt x="195" y="143"/>
                  </a:lnTo>
                  <a:lnTo>
                    <a:pt x="195" y="126"/>
                  </a:lnTo>
                  <a:lnTo>
                    <a:pt x="192" y="113"/>
                  </a:lnTo>
                  <a:lnTo>
                    <a:pt x="190" y="100"/>
                  </a:lnTo>
                  <a:lnTo>
                    <a:pt x="186" y="87"/>
                  </a:lnTo>
                  <a:lnTo>
                    <a:pt x="184" y="80"/>
                  </a:lnTo>
                  <a:lnTo>
                    <a:pt x="182" y="74"/>
                  </a:lnTo>
                  <a:lnTo>
                    <a:pt x="154" y="24"/>
                  </a:lnTo>
                  <a:lnTo>
                    <a:pt x="154" y="2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60"/>
            <p:cNvSpPr>
              <a:spLocks/>
            </p:cNvSpPr>
            <p:nvPr/>
          </p:nvSpPr>
          <p:spPr bwMode="auto">
            <a:xfrm>
              <a:off x="6516688" y="-2881313"/>
              <a:ext cx="257175" cy="341312"/>
            </a:xfrm>
            <a:custGeom>
              <a:avLst/>
              <a:gdLst/>
              <a:ahLst/>
              <a:cxnLst>
                <a:cxn ang="0">
                  <a:pos x="97" y="215"/>
                </a:cxn>
                <a:cxn ang="0">
                  <a:pos x="90" y="210"/>
                </a:cxn>
                <a:cxn ang="0">
                  <a:pos x="78" y="202"/>
                </a:cxn>
                <a:cxn ang="0">
                  <a:pos x="67" y="195"/>
                </a:cxn>
                <a:cxn ang="0">
                  <a:pos x="58" y="186"/>
                </a:cxn>
                <a:cxn ang="0">
                  <a:pos x="49" y="178"/>
                </a:cxn>
                <a:cxn ang="0">
                  <a:pos x="39" y="169"/>
                </a:cxn>
                <a:cxn ang="0">
                  <a:pos x="30" y="154"/>
                </a:cxn>
                <a:cxn ang="0">
                  <a:pos x="21" y="141"/>
                </a:cxn>
                <a:cxn ang="0">
                  <a:pos x="15" y="128"/>
                </a:cxn>
                <a:cxn ang="0">
                  <a:pos x="10" y="117"/>
                </a:cxn>
                <a:cxn ang="0">
                  <a:pos x="4" y="104"/>
                </a:cxn>
                <a:cxn ang="0">
                  <a:pos x="2" y="96"/>
                </a:cxn>
                <a:cxn ang="0">
                  <a:pos x="0" y="89"/>
                </a:cxn>
                <a:cxn ang="0">
                  <a:pos x="0" y="85"/>
                </a:cxn>
                <a:cxn ang="0">
                  <a:pos x="2" y="72"/>
                </a:cxn>
                <a:cxn ang="0">
                  <a:pos x="10" y="57"/>
                </a:cxn>
                <a:cxn ang="0">
                  <a:pos x="23" y="39"/>
                </a:cxn>
                <a:cxn ang="0">
                  <a:pos x="30" y="29"/>
                </a:cxn>
                <a:cxn ang="0">
                  <a:pos x="41" y="22"/>
                </a:cxn>
                <a:cxn ang="0">
                  <a:pos x="52" y="16"/>
                </a:cxn>
                <a:cxn ang="0">
                  <a:pos x="65" y="11"/>
                </a:cxn>
                <a:cxn ang="0">
                  <a:pos x="75" y="5"/>
                </a:cxn>
                <a:cxn ang="0">
                  <a:pos x="86" y="0"/>
                </a:cxn>
                <a:cxn ang="0">
                  <a:pos x="97" y="0"/>
                </a:cxn>
                <a:cxn ang="0">
                  <a:pos x="108" y="3"/>
                </a:cxn>
                <a:cxn ang="0">
                  <a:pos x="123" y="11"/>
                </a:cxn>
                <a:cxn ang="0">
                  <a:pos x="132" y="24"/>
                </a:cxn>
                <a:cxn ang="0">
                  <a:pos x="136" y="35"/>
                </a:cxn>
                <a:cxn ang="0">
                  <a:pos x="138" y="39"/>
                </a:cxn>
                <a:cxn ang="0">
                  <a:pos x="142" y="48"/>
                </a:cxn>
                <a:cxn ang="0">
                  <a:pos x="145" y="57"/>
                </a:cxn>
                <a:cxn ang="0">
                  <a:pos x="151" y="70"/>
                </a:cxn>
                <a:cxn ang="0">
                  <a:pos x="153" y="85"/>
                </a:cxn>
                <a:cxn ang="0">
                  <a:pos x="160" y="100"/>
                </a:cxn>
                <a:cxn ang="0">
                  <a:pos x="160" y="115"/>
                </a:cxn>
                <a:cxn ang="0">
                  <a:pos x="162" y="132"/>
                </a:cxn>
                <a:cxn ang="0">
                  <a:pos x="160" y="143"/>
                </a:cxn>
                <a:cxn ang="0">
                  <a:pos x="155" y="156"/>
                </a:cxn>
                <a:cxn ang="0">
                  <a:pos x="151" y="165"/>
                </a:cxn>
                <a:cxn ang="0">
                  <a:pos x="145" y="176"/>
                </a:cxn>
                <a:cxn ang="0">
                  <a:pos x="132" y="186"/>
                </a:cxn>
                <a:cxn ang="0">
                  <a:pos x="129" y="193"/>
                </a:cxn>
                <a:cxn ang="0">
                  <a:pos x="97" y="215"/>
                </a:cxn>
                <a:cxn ang="0">
                  <a:pos x="97" y="215"/>
                </a:cxn>
              </a:cxnLst>
              <a:rect l="0" t="0" r="r" b="b"/>
              <a:pathLst>
                <a:path w="162" h="215">
                  <a:moveTo>
                    <a:pt x="97" y="215"/>
                  </a:moveTo>
                  <a:lnTo>
                    <a:pt x="90" y="210"/>
                  </a:lnTo>
                  <a:lnTo>
                    <a:pt x="78" y="202"/>
                  </a:lnTo>
                  <a:lnTo>
                    <a:pt x="67" y="195"/>
                  </a:lnTo>
                  <a:lnTo>
                    <a:pt x="58" y="186"/>
                  </a:lnTo>
                  <a:lnTo>
                    <a:pt x="49" y="178"/>
                  </a:lnTo>
                  <a:lnTo>
                    <a:pt x="39" y="169"/>
                  </a:lnTo>
                  <a:lnTo>
                    <a:pt x="30" y="154"/>
                  </a:lnTo>
                  <a:lnTo>
                    <a:pt x="21" y="141"/>
                  </a:lnTo>
                  <a:lnTo>
                    <a:pt x="15" y="128"/>
                  </a:lnTo>
                  <a:lnTo>
                    <a:pt x="10" y="117"/>
                  </a:lnTo>
                  <a:lnTo>
                    <a:pt x="4" y="104"/>
                  </a:lnTo>
                  <a:lnTo>
                    <a:pt x="2" y="96"/>
                  </a:lnTo>
                  <a:lnTo>
                    <a:pt x="0" y="89"/>
                  </a:lnTo>
                  <a:lnTo>
                    <a:pt x="0" y="85"/>
                  </a:lnTo>
                  <a:lnTo>
                    <a:pt x="2" y="72"/>
                  </a:lnTo>
                  <a:lnTo>
                    <a:pt x="10" y="57"/>
                  </a:lnTo>
                  <a:lnTo>
                    <a:pt x="23" y="39"/>
                  </a:lnTo>
                  <a:lnTo>
                    <a:pt x="30" y="29"/>
                  </a:lnTo>
                  <a:lnTo>
                    <a:pt x="41" y="22"/>
                  </a:lnTo>
                  <a:lnTo>
                    <a:pt x="52" y="16"/>
                  </a:lnTo>
                  <a:lnTo>
                    <a:pt x="65" y="11"/>
                  </a:lnTo>
                  <a:lnTo>
                    <a:pt x="75" y="5"/>
                  </a:lnTo>
                  <a:lnTo>
                    <a:pt x="86" y="0"/>
                  </a:lnTo>
                  <a:lnTo>
                    <a:pt x="97" y="0"/>
                  </a:lnTo>
                  <a:lnTo>
                    <a:pt x="108" y="3"/>
                  </a:lnTo>
                  <a:lnTo>
                    <a:pt x="123" y="11"/>
                  </a:lnTo>
                  <a:lnTo>
                    <a:pt x="132" y="24"/>
                  </a:lnTo>
                  <a:lnTo>
                    <a:pt x="136" y="35"/>
                  </a:lnTo>
                  <a:lnTo>
                    <a:pt x="138" y="39"/>
                  </a:lnTo>
                  <a:lnTo>
                    <a:pt x="142" y="48"/>
                  </a:lnTo>
                  <a:lnTo>
                    <a:pt x="145" y="57"/>
                  </a:lnTo>
                  <a:lnTo>
                    <a:pt x="151" y="70"/>
                  </a:lnTo>
                  <a:lnTo>
                    <a:pt x="153" y="85"/>
                  </a:lnTo>
                  <a:lnTo>
                    <a:pt x="160" y="100"/>
                  </a:lnTo>
                  <a:lnTo>
                    <a:pt x="160" y="115"/>
                  </a:lnTo>
                  <a:lnTo>
                    <a:pt x="162" y="132"/>
                  </a:lnTo>
                  <a:lnTo>
                    <a:pt x="160" y="143"/>
                  </a:lnTo>
                  <a:lnTo>
                    <a:pt x="155" y="156"/>
                  </a:lnTo>
                  <a:lnTo>
                    <a:pt x="151" y="165"/>
                  </a:lnTo>
                  <a:lnTo>
                    <a:pt x="145" y="176"/>
                  </a:lnTo>
                  <a:lnTo>
                    <a:pt x="132" y="186"/>
                  </a:lnTo>
                  <a:lnTo>
                    <a:pt x="129" y="193"/>
                  </a:lnTo>
                  <a:lnTo>
                    <a:pt x="97" y="215"/>
                  </a:lnTo>
                  <a:lnTo>
                    <a:pt x="97" y="21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61"/>
            <p:cNvSpPr>
              <a:spLocks/>
            </p:cNvSpPr>
            <p:nvPr/>
          </p:nvSpPr>
          <p:spPr bwMode="auto">
            <a:xfrm>
              <a:off x="6440488" y="-2719388"/>
              <a:ext cx="158750" cy="179387"/>
            </a:xfrm>
            <a:custGeom>
              <a:avLst/>
              <a:gdLst/>
              <a:ahLst/>
              <a:cxnLst>
                <a:cxn ang="0">
                  <a:pos x="100" y="113"/>
                </a:cxn>
                <a:cxn ang="0">
                  <a:pos x="52" y="50"/>
                </a:cxn>
                <a:cxn ang="0">
                  <a:pos x="37" y="0"/>
                </a:cxn>
                <a:cxn ang="0">
                  <a:pos x="0" y="0"/>
                </a:cxn>
                <a:cxn ang="0">
                  <a:pos x="4" y="50"/>
                </a:cxn>
                <a:cxn ang="0">
                  <a:pos x="11" y="56"/>
                </a:cxn>
                <a:cxn ang="0">
                  <a:pos x="26" y="69"/>
                </a:cxn>
                <a:cxn ang="0">
                  <a:pos x="33" y="76"/>
                </a:cxn>
                <a:cxn ang="0">
                  <a:pos x="43" y="84"/>
                </a:cxn>
                <a:cxn ang="0">
                  <a:pos x="52" y="93"/>
                </a:cxn>
                <a:cxn ang="0">
                  <a:pos x="63" y="100"/>
                </a:cxn>
                <a:cxn ang="0">
                  <a:pos x="78" y="104"/>
                </a:cxn>
                <a:cxn ang="0">
                  <a:pos x="89" y="110"/>
                </a:cxn>
                <a:cxn ang="0">
                  <a:pos x="97" y="110"/>
                </a:cxn>
                <a:cxn ang="0">
                  <a:pos x="100" y="113"/>
                </a:cxn>
                <a:cxn ang="0">
                  <a:pos x="100" y="113"/>
                </a:cxn>
              </a:cxnLst>
              <a:rect l="0" t="0" r="r" b="b"/>
              <a:pathLst>
                <a:path w="100" h="113">
                  <a:moveTo>
                    <a:pt x="100" y="113"/>
                  </a:moveTo>
                  <a:lnTo>
                    <a:pt x="52" y="50"/>
                  </a:lnTo>
                  <a:lnTo>
                    <a:pt x="37" y="0"/>
                  </a:lnTo>
                  <a:lnTo>
                    <a:pt x="0" y="0"/>
                  </a:lnTo>
                  <a:lnTo>
                    <a:pt x="4" y="50"/>
                  </a:lnTo>
                  <a:lnTo>
                    <a:pt x="11" y="56"/>
                  </a:lnTo>
                  <a:lnTo>
                    <a:pt x="26" y="69"/>
                  </a:lnTo>
                  <a:lnTo>
                    <a:pt x="33" y="76"/>
                  </a:lnTo>
                  <a:lnTo>
                    <a:pt x="43" y="84"/>
                  </a:lnTo>
                  <a:lnTo>
                    <a:pt x="52" y="93"/>
                  </a:lnTo>
                  <a:lnTo>
                    <a:pt x="63" y="100"/>
                  </a:lnTo>
                  <a:lnTo>
                    <a:pt x="78" y="104"/>
                  </a:lnTo>
                  <a:lnTo>
                    <a:pt x="89" y="110"/>
                  </a:lnTo>
                  <a:lnTo>
                    <a:pt x="97" y="110"/>
                  </a:lnTo>
                  <a:lnTo>
                    <a:pt x="100" y="113"/>
                  </a:lnTo>
                  <a:lnTo>
                    <a:pt x="100" y="11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62"/>
            <p:cNvSpPr>
              <a:spLocks/>
            </p:cNvSpPr>
            <p:nvPr/>
          </p:nvSpPr>
          <p:spPr bwMode="auto">
            <a:xfrm>
              <a:off x="6492875" y="-3124200"/>
              <a:ext cx="207963" cy="239712"/>
            </a:xfrm>
            <a:custGeom>
              <a:avLst/>
              <a:gdLst/>
              <a:ahLst/>
              <a:cxnLst>
                <a:cxn ang="0">
                  <a:pos x="0" y="151"/>
                </a:cxn>
                <a:cxn ang="0">
                  <a:pos x="0" y="149"/>
                </a:cxn>
                <a:cxn ang="0">
                  <a:pos x="6" y="147"/>
                </a:cxn>
                <a:cxn ang="0">
                  <a:pos x="13" y="145"/>
                </a:cxn>
                <a:cxn ang="0">
                  <a:pos x="25" y="140"/>
                </a:cxn>
                <a:cxn ang="0">
                  <a:pos x="36" y="136"/>
                </a:cxn>
                <a:cxn ang="0">
                  <a:pos x="47" y="132"/>
                </a:cxn>
                <a:cxn ang="0">
                  <a:pos x="62" y="125"/>
                </a:cxn>
                <a:cxn ang="0">
                  <a:pos x="75" y="123"/>
                </a:cxn>
                <a:cxn ang="0">
                  <a:pos x="86" y="117"/>
                </a:cxn>
                <a:cxn ang="0">
                  <a:pos x="97" y="117"/>
                </a:cxn>
                <a:cxn ang="0">
                  <a:pos x="105" y="115"/>
                </a:cxn>
                <a:cxn ang="0">
                  <a:pos x="114" y="115"/>
                </a:cxn>
                <a:cxn ang="0">
                  <a:pos x="127" y="115"/>
                </a:cxn>
                <a:cxn ang="0">
                  <a:pos x="131" y="115"/>
                </a:cxn>
                <a:cxn ang="0">
                  <a:pos x="129" y="108"/>
                </a:cxn>
                <a:cxn ang="0">
                  <a:pos x="129" y="95"/>
                </a:cxn>
                <a:cxn ang="0">
                  <a:pos x="127" y="84"/>
                </a:cxn>
                <a:cxn ang="0">
                  <a:pos x="125" y="76"/>
                </a:cxn>
                <a:cxn ang="0">
                  <a:pos x="123" y="67"/>
                </a:cxn>
                <a:cxn ang="0">
                  <a:pos x="121" y="58"/>
                </a:cxn>
                <a:cxn ang="0">
                  <a:pos x="116" y="45"/>
                </a:cxn>
                <a:cxn ang="0">
                  <a:pos x="110" y="35"/>
                </a:cxn>
                <a:cxn ang="0">
                  <a:pos x="105" y="24"/>
                </a:cxn>
                <a:cxn ang="0">
                  <a:pos x="101" y="17"/>
                </a:cxn>
                <a:cxn ang="0">
                  <a:pos x="93" y="4"/>
                </a:cxn>
                <a:cxn ang="0">
                  <a:pos x="93" y="0"/>
                </a:cxn>
                <a:cxn ang="0">
                  <a:pos x="93" y="4"/>
                </a:cxn>
                <a:cxn ang="0">
                  <a:pos x="93" y="22"/>
                </a:cxn>
                <a:cxn ang="0">
                  <a:pos x="93" y="28"/>
                </a:cxn>
                <a:cxn ang="0">
                  <a:pos x="93" y="39"/>
                </a:cxn>
                <a:cxn ang="0">
                  <a:pos x="88" y="48"/>
                </a:cxn>
                <a:cxn ang="0">
                  <a:pos x="86" y="58"/>
                </a:cxn>
                <a:cxn ang="0">
                  <a:pos x="73" y="69"/>
                </a:cxn>
                <a:cxn ang="0">
                  <a:pos x="58" y="78"/>
                </a:cxn>
                <a:cxn ang="0">
                  <a:pos x="41" y="86"/>
                </a:cxn>
                <a:cxn ang="0">
                  <a:pos x="25" y="97"/>
                </a:cxn>
                <a:cxn ang="0">
                  <a:pos x="17" y="104"/>
                </a:cxn>
                <a:cxn ang="0">
                  <a:pos x="10" y="115"/>
                </a:cxn>
                <a:cxn ang="0">
                  <a:pos x="6" y="123"/>
                </a:cxn>
                <a:cxn ang="0">
                  <a:pos x="4" y="132"/>
                </a:cxn>
                <a:cxn ang="0">
                  <a:pos x="0" y="145"/>
                </a:cxn>
                <a:cxn ang="0">
                  <a:pos x="0" y="151"/>
                </a:cxn>
                <a:cxn ang="0">
                  <a:pos x="0" y="151"/>
                </a:cxn>
              </a:cxnLst>
              <a:rect l="0" t="0" r="r" b="b"/>
              <a:pathLst>
                <a:path w="131" h="151">
                  <a:moveTo>
                    <a:pt x="0" y="151"/>
                  </a:moveTo>
                  <a:lnTo>
                    <a:pt x="0" y="149"/>
                  </a:lnTo>
                  <a:lnTo>
                    <a:pt x="6" y="147"/>
                  </a:lnTo>
                  <a:lnTo>
                    <a:pt x="13" y="145"/>
                  </a:lnTo>
                  <a:lnTo>
                    <a:pt x="25" y="140"/>
                  </a:lnTo>
                  <a:lnTo>
                    <a:pt x="36" y="136"/>
                  </a:lnTo>
                  <a:lnTo>
                    <a:pt x="47" y="132"/>
                  </a:lnTo>
                  <a:lnTo>
                    <a:pt x="62" y="125"/>
                  </a:lnTo>
                  <a:lnTo>
                    <a:pt x="75" y="123"/>
                  </a:lnTo>
                  <a:lnTo>
                    <a:pt x="86" y="117"/>
                  </a:lnTo>
                  <a:lnTo>
                    <a:pt x="97" y="117"/>
                  </a:lnTo>
                  <a:lnTo>
                    <a:pt x="105" y="115"/>
                  </a:lnTo>
                  <a:lnTo>
                    <a:pt x="114" y="115"/>
                  </a:lnTo>
                  <a:lnTo>
                    <a:pt x="127" y="115"/>
                  </a:lnTo>
                  <a:lnTo>
                    <a:pt x="131" y="115"/>
                  </a:lnTo>
                  <a:lnTo>
                    <a:pt x="129" y="108"/>
                  </a:lnTo>
                  <a:lnTo>
                    <a:pt x="129" y="95"/>
                  </a:lnTo>
                  <a:lnTo>
                    <a:pt x="127" y="84"/>
                  </a:lnTo>
                  <a:lnTo>
                    <a:pt x="125" y="76"/>
                  </a:lnTo>
                  <a:lnTo>
                    <a:pt x="123" y="67"/>
                  </a:lnTo>
                  <a:lnTo>
                    <a:pt x="121" y="58"/>
                  </a:lnTo>
                  <a:lnTo>
                    <a:pt x="116" y="45"/>
                  </a:lnTo>
                  <a:lnTo>
                    <a:pt x="110" y="35"/>
                  </a:lnTo>
                  <a:lnTo>
                    <a:pt x="105" y="24"/>
                  </a:lnTo>
                  <a:lnTo>
                    <a:pt x="101" y="17"/>
                  </a:lnTo>
                  <a:lnTo>
                    <a:pt x="93" y="4"/>
                  </a:lnTo>
                  <a:lnTo>
                    <a:pt x="93" y="0"/>
                  </a:lnTo>
                  <a:lnTo>
                    <a:pt x="93" y="4"/>
                  </a:lnTo>
                  <a:lnTo>
                    <a:pt x="93" y="22"/>
                  </a:lnTo>
                  <a:lnTo>
                    <a:pt x="93" y="28"/>
                  </a:lnTo>
                  <a:lnTo>
                    <a:pt x="93" y="39"/>
                  </a:lnTo>
                  <a:lnTo>
                    <a:pt x="88" y="48"/>
                  </a:lnTo>
                  <a:lnTo>
                    <a:pt x="86" y="58"/>
                  </a:lnTo>
                  <a:lnTo>
                    <a:pt x="73" y="69"/>
                  </a:lnTo>
                  <a:lnTo>
                    <a:pt x="58" y="78"/>
                  </a:lnTo>
                  <a:lnTo>
                    <a:pt x="41" y="86"/>
                  </a:lnTo>
                  <a:lnTo>
                    <a:pt x="25" y="97"/>
                  </a:lnTo>
                  <a:lnTo>
                    <a:pt x="17" y="104"/>
                  </a:lnTo>
                  <a:lnTo>
                    <a:pt x="10" y="115"/>
                  </a:lnTo>
                  <a:lnTo>
                    <a:pt x="6" y="123"/>
                  </a:lnTo>
                  <a:lnTo>
                    <a:pt x="4" y="132"/>
                  </a:lnTo>
                  <a:lnTo>
                    <a:pt x="0" y="145"/>
                  </a:lnTo>
                  <a:lnTo>
                    <a:pt x="0" y="151"/>
                  </a:lnTo>
                  <a:lnTo>
                    <a:pt x="0" y="15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63"/>
            <p:cNvSpPr>
              <a:spLocks/>
            </p:cNvSpPr>
            <p:nvPr/>
          </p:nvSpPr>
          <p:spPr bwMode="auto">
            <a:xfrm>
              <a:off x="5575300" y="-3605213"/>
              <a:ext cx="573088" cy="466725"/>
            </a:xfrm>
            <a:custGeom>
              <a:avLst/>
              <a:gdLst/>
              <a:ahLst/>
              <a:cxnLst>
                <a:cxn ang="0">
                  <a:pos x="2" y="95"/>
                </a:cxn>
                <a:cxn ang="0">
                  <a:pos x="15" y="82"/>
                </a:cxn>
                <a:cxn ang="0">
                  <a:pos x="33" y="65"/>
                </a:cxn>
                <a:cxn ang="0">
                  <a:pos x="52" y="56"/>
                </a:cxn>
                <a:cxn ang="0">
                  <a:pos x="74" y="46"/>
                </a:cxn>
                <a:cxn ang="0">
                  <a:pos x="98" y="35"/>
                </a:cxn>
                <a:cxn ang="0">
                  <a:pos x="126" y="26"/>
                </a:cxn>
                <a:cxn ang="0">
                  <a:pos x="158" y="18"/>
                </a:cxn>
                <a:cxn ang="0">
                  <a:pos x="191" y="9"/>
                </a:cxn>
                <a:cxn ang="0">
                  <a:pos x="223" y="5"/>
                </a:cxn>
                <a:cxn ang="0">
                  <a:pos x="251" y="2"/>
                </a:cxn>
                <a:cxn ang="0">
                  <a:pos x="275" y="0"/>
                </a:cxn>
                <a:cxn ang="0">
                  <a:pos x="301" y="0"/>
                </a:cxn>
                <a:cxn ang="0">
                  <a:pos x="353" y="22"/>
                </a:cxn>
                <a:cxn ang="0">
                  <a:pos x="357" y="35"/>
                </a:cxn>
                <a:cxn ang="0">
                  <a:pos x="359" y="59"/>
                </a:cxn>
                <a:cxn ang="0">
                  <a:pos x="348" y="85"/>
                </a:cxn>
                <a:cxn ang="0">
                  <a:pos x="335" y="106"/>
                </a:cxn>
                <a:cxn ang="0">
                  <a:pos x="316" y="130"/>
                </a:cxn>
                <a:cxn ang="0">
                  <a:pos x="288" y="158"/>
                </a:cxn>
                <a:cxn ang="0">
                  <a:pos x="251" y="184"/>
                </a:cxn>
                <a:cxn ang="0">
                  <a:pos x="214" y="212"/>
                </a:cxn>
                <a:cxn ang="0">
                  <a:pos x="180" y="236"/>
                </a:cxn>
                <a:cxn ang="0">
                  <a:pos x="141" y="260"/>
                </a:cxn>
                <a:cxn ang="0">
                  <a:pos x="111" y="277"/>
                </a:cxn>
                <a:cxn ang="0">
                  <a:pos x="87" y="290"/>
                </a:cxn>
                <a:cxn ang="0">
                  <a:pos x="61" y="294"/>
                </a:cxn>
                <a:cxn ang="0">
                  <a:pos x="57" y="277"/>
                </a:cxn>
                <a:cxn ang="0">
                  <a:pos x="67" y="251"/>
                </a:cxn>
                <a:cxn ang="0">
                  <a:pos x="82" y="232"/>
                </a:cxn>
                <a:cxn ang="0">
                  <a:pos x="100" y="212"/>
                </a:cxn>
                <a:cxn ang="0">
                  <a:pos x="119" y="191"/>
                </a:cxn>
                <a:cxn ang="0">
                  <a:pos x="139" y="171"/>
                </a:cxn>
                <a:cxn ang="0">
                  <a:pos x="158" y="152"/>
                </a:cxn>
                <a:cxn ang="0">
                  <a:pos x="178" y="136"/>
                </a:cxn>
                <a:cxn ang="0">
                  <a:pos x="197" y="121"/>
                </a:cxn>
                <a:cxn ang="0">
                  <a:pos x="219" y="104"/>
                </a:cxn>
                <a:cxn ang="0">
                  <a:pos x="238" y="93"/>
                </a:cxn>
                <a:cxn ang="0">
                  <a:pos x="238" y="93"/>
                </a:cxn>
                <a:cxn ang="0">
                  <a:pos x="217" y="95"/>
                </a:cxn>
                <a:cxn ang="0">
                  <a:pos x="193" y="102"/>
                </a:cxn>
                <a:cxn ang="0">
                  <a:pos x="173" y="108"/>
                </a:cxn>
                <a:cxn ang="0">
                  <a:pos x="154" y="117"/>
                </a:cxn>
                <a:cxn ang="0">
                  <a:pos x="132" y="128"/>
                </a:cxn>
                <a:cxn ang="0">
                  <a:pos x="111" y="139"/>
                </a:cxn>
                <a:cxn ang="0">
                  <a:pos x="87" y="149"/>
                </a:cxn>
                <a:cxn ang="0">
                  <a:pos x="65" y="160"/>
                </a:cxn>
                <a:cxn ang="0">
                  <a:pos x="46" y="171"/>
                </a:cxn>
                <a:cxn ang="0">
                  <a:pos x="20" y="186"/>
                </a:cxn>
                <a:cxn ang="0">
                  <a:pos x="2" y="199"/>
                </a:cxn>
                <a:cxn ang="0">
                  <a:pos x="2" y="100"/>
                </a:cxn>
              </a:cxnLst>
              <a:rect l="0" t="0" r="r" b="b"/>
              <a:pathLst>
                <a:path w="361" h="294">
                  <a:moveTo>
                    <a:pt x="2" y="100"/>
                  </a:moveTo>
                  <a:lnTo>
                    <a:pt x="2" y="95"/>
                  </a:lnTo>
                  <a:lnTo>
                    <a:pt x="7" y="91"/>
                  </a:lnTo>
                  <a:lnTo>
                    <a:pt x="15" y="82"/>
                  </a:lnTo>
                  <a:lnTo>
                    <a:pt x="28" y="74"/>
                  </a:lnTo>
                  <a:lnTo>
                    <a:pt x="33" y="65"/>
                  </a:lnTo>
                  <a:lnTo>
                    <a:pt x="41" y="61"/>
                  </a:lnTo>
                  <a:lnTo>
                    <a:pt x="52" y="56"/>
                  </a:lnTo>
                  <a:lnTo>
                    <a:pt x="63" y="50"/>
                  </a:lnTo>
                  <a:lnTo>
                    <a:pt x="74" y="46"/>
                  </a:lnTo>
                  <a:lnTo>
                    <a:pt x="87" y="39"/>
                  </a:lnTo>
                  <a:lnTo>
                    <a:pt x="98" y="35"/>
                  </a:lnTo>
                  <a:lnTo>
                    <a:pt x="113" y="30"/>
                  </a:lnTo>
                  <a:lnTo>
                    <a:pt x="126" y="26"/>
                  </a:lnTo>
                  <a:lnTo>
                    <a:pt x="141" y="20"/>
                  </a:lnTo>
                  <a:lnTo>
                    <a:pt x="158" y="18"/>
                  </a:lnTo>
                  <a:lnTo>
                    <a:pt x="175" y="13"/>
                  </a:lnTo>
                  <a:lnTo>
                    <a:pt x="191" y="9"/>
                  </a:lnTo>
                  <a:lnTo>
                    <a:pt x="206" y="9"/>
                  </a:lnTo>
                  <a:lnTo>
                    <a:pt x="223" y="5"/>
                  </a:lnTo>
                  <a:lnTo>
                    <a:pt x="238" y="5"/>
                  </a:lnTo>
                  <a:lnTo>
                    <a:pt x="251" y="2"/>
                  </a:lnTo>
                  <a:lnTo>
                    <a:pt x="264" y="0"/>
                  </a:lnTo>
                  <a:lnTo>
                    <a:pt x="275" y="0"/>
                  </a:lnTo>
                  <a:lnTo>
                    <a:pt x="288" y="0"/>
                  </a:lnTo>
                  <a:lnTo>
                    <a:pt x="301" y="0"/>
                  </a:lnTo>
                  <a:lnTo>
                    <a:pt x="307" y="0"/>
                  </a:lnTo>
                  <a:lnTo>
                    <a:pt x="353" y="22"/>
                  </a:lnTo>
                  <a:lnTo>
                    <a:pt x="355" y="28"/>
                  </a:lnTo>
                  <a:lnTo>
                    <a:pt x="357" y="35"/>
                  </a:lnTo>
                  <a:lnTo>
                    <a:pt x="361" y="48"/>
                  </a:lnTo>
                  <a:lnTo>
                    <a:pt x="359" y="59"/>
                  </a:lnTo>
                  <a:lnTo>
                    <a:pt x="355" y="76"/>
                  </a:lnTo>
                  <a:lnTo>
                    <a:pt x="348" y="85"/>
                  </a:lnTo>
                  <a:lnTo>
                    <a:pt x="344" y="95"/>
                  </a:lnTo>
                  <a:lnTo>
                    <a:pt x="335" y="106"/>
                  </a:lnTo>
                  <a:lnTo>
                    <a:pt x="329" y="121"/>
                  </a:lnTo>
                  <a:lnTo>
                    <a:pt x="316" y="130"/>
                  </a:lnTo>
                  <a:lnTo>
                    <a:pt x="303" y="145"/>
                  </a:lnTo>
                  <a:lnTo>
                    <a:pt x="288" y="158"/>
                  </a:lnTo>
                  <a:lnTo>
                    <a:pt x="271" y="171"/>
                  </a:lnTo>
                  <a:lnTo>
                    <a:pt x="251" y="184"/>
                  </a:lnTo>
                  <a:lnTo>
                    <a:pt x="234" y="197"/>
                  </a:lnTo>
                  <a:lnTo>
                    <a:pt x="214" y="212"/>
                  </a:lnTo>
                  <a:lnTo>
                    <a:pt x="197" y="225"/>
                  </a:lnTo>
                  <a:lnTo>
                    <a:pt x="180" y="236"/>
                  </a:lnTo>
                  <a:lnTo>
                    <a:pt x="160" y="249"/>
                  </a:lnTo>
                  <a:lnTo>
                    <a:pt x="141" y="260"/>
                  </a:lnTo>
                  <a:lnTo>
                    <a:pt x="126" y="271"/>
                  </a:lnTo>
                  <a:lnTo>
                    <a:pt x="111" y="277"/>
                  </a:lnTo>
                  <a:lnTo>
                    <a:pt x="95" y="283"/>
                  </a:lnTo>
                  <a:lnTo>
                    <a:pt x="87" y="290"/>
                  </a:lnTo>
                  <a:lnTo>
                    <a:pt x="76" y="294"/>
                  </a:lnTo>
                  <a:lnTo>
                    <a:pt x="61" y="294"/>
                  </a:lnTo>
                  <a:lnTo>
                    <a:pt x="57" y="290"/>
                  </a:lnTo>
                  <a:lnTo>
                    <a:pt x="57" y="277"/>
                  </a:lnTo>
                  <a:lnTo>
                    <a:pt x="65" y="262"/>
                  </a:lnTo>
                  <a:lnTo>
                    <a:pt x="67" y="251"/>
                  </a:lnTo>
                  <a:lnTo>
                    <a:pt x="76" y="242"/>
                  </a:lnTo>
                  <a:lnTo>
                    <a:pt x="82" y="232"/>
                  </a:lnTo>
                  <a:lnTo>
                    <a:pt x="91" y="223"/>
                  </a:lnTo>
                  <a:lnTo>
                    <a:pt x="100" y="212"/>
                  </a:lnTo>
                  <a:lnTo>
                    <a:pt x="108" y="201"/>
                  </a:lnTo>
                  <a:lnTo>
                    <a:pt x="119" y="191"/>
                  </a:lnTo>
                  <a:lnTo>
                    <a:pt x="130" y="182"/>
                  </a:lnTo>
                  <a:lnTo>
                    <a:pt x="139" y="171"/>
                  </a:lnTo>
                  <a:lnTo>
                    <a:pt x="149" y="160"/>
                  </a:lnTo>
                  <a:lnTo>
                    <a:pt x="158" y="152"/>
                  </a:lnTo>
                  <a:lnTo>
                    <a:pt x="169" y="145"/>
                  </a:lnTo>
                  <a:lnTo>
                    <a:pt x="178" y="136"/>
                  </a:lnTo>
                  <a:lnTo>
                    <a:pt x="186" y="130"/>
                  </a:lnTo>
                  <a:lnTo>
                    <a:pt x="197" y="121"/>
                  </a:lnTo>
                  <a:lnTo>
                    <a:pt x="206" y="117"/>
                  </a:lnTo>
                  <a:lnTo>
                    <a:pt x="219" y="104"/>
                  </a:lnTo>
                  <a:lnTo>
                    <a:pt x="232" y="98"/>
                  </a:lnTo>
                  <a:lnTo>
                    <a:pt x="238" y="93"/>
                  </a:lnTo>
                  <a:lnTo>
                    <a:pt x="242" y="93"/>
                  </a:lnTo>
                  <a:lnTo>
                    <a:pt x="238" y="93"/>
                  </a:lnTo>
                  <a:lnTo>
                    <a:pt x="229" y="93"/>
                  </a:lnTo>
                  <a:lnTo>
                    <a:pt x="217" y="95"/>
                  </a:lnTo>
                  <a:lnTo>
                    <a:pt x="204" y="102"/>
                  </a:lnTo>
                  <a:lnTo>
                    <a:pt x="193" y="102"/>
                  </a:lnTo>
                  <a:lnTo>
                    <a:pt x="184" y="106"/>
                  </a:lnTo>
                  <a:lnTo>
                    <a:pt x="173" y="108"/>
                  </a:lnTo>
                  <a:lnTo>
                    <a:pt x="165" y="113"/>
                  </a:lnTo>
                  <a:lnTo>
                    <a:pt x="154" y="117"/>
                  </a:lnTo>
                  <a:lnTo>
                    <a:pt x="143" y="121"/>
                  </a:lnTo>
                  <a:lnTo>
                    <a:pt x="132" y="128"/>
                  </a:lnTo>
                  <a:lnTo>
                    <a:pt x="121" y="132"/>
                  </a:lnTo>
                  <a:lnTo>
                    <a:pt x="111" y="139"/>
                  </a:lnTo>
                  <a:lnTo>
                    <a:pt x="98" y="143"/>
                  </a:lnTo>
                  <a:lnTo>
                    <a:pt x="87" y="149"/>
                  </a:lnTo>
                  <a:lnTo>
                    <a:pt x="76" y="156"/>
                  </a:lnTo>
                  <a:lnTo>
                    <a:pt x="65" y="160"/>
                  </a:lnTo>
                  <a:lnTo>
                    <a:pt x="54" y="167"/>
                  </a:lnTo>
                  <a:lnTo>
                    <a:pt x="46" y="171"/>
                  </a:lnTo>
                  <a:lnTo>
                    <a:pt x="37" y="178"/>
                  </a:lnTo>
                  <a:lnTo>
                    <a:pt x="20" y="186"/>
                  </a:lnTo>
                  <a:lnTo>
                    <a:pt x="9" y="195"/>
                  </a:lnTo>
                  <a:lnTo>
                    <a:pt x="2" y="199"/>
                  </a:lnTo>
                  <a:lnTo>
                    <a:pt x="0" y="203"/>
                  </a:lnTo>
                  <a:lnTo>
                    <a:pt x="2" y="100"/>
                  </a:lnTo>
                  <a:lnTo>
                    <a:pt x="2" y="10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4"/>
            <p:cNvSpPr>
              <a:spLocks/>
            </p:cNvSpPr>
            <p:nvPr/>
          </p:nvSpPr>
          <p:spPr bwMode="auto">
            <a:xfrm>
              <a:off x="5300663" y="-2595563"/>
              <a:ext cx="404813" cy="1074737"/>
            </a:xfrm>
            <a:custGeom>
              <a:avLst/>
              <a:gdLst/>
              <a:ahLst/>
              <a:cxnLst>
                <a:cxn ang="0">
                  <a:pos x="9" y="2"/>
                </a:cxn>
                <a:cxn ang="0">
                  <a:pos x="22" y="17"/>
                </a:cxn>
                <a:cxn ang="0">
                  <a:pos x="37" y="37"/>
                </a:cxn>
                <a:cxn ang="0">
                  <a:pos x="52" y="63"/>
                </a:cxn>
                <a:cxn ang="0">
                  <a:pos x="70" y="93"/>
                </a:cxn>
                <a:cxn ang="0">
                  <a:pos x="83" y="121"/>
                </a:cxn>
                <a:cxn ang="0">
                  <a:pos x="91" y="140"/>
                </a:cxn>
                <a:cxn ang="0">
                  <a:pos x="102" y="164"/>
                </a:cxn>
                <a:cxn ang="0">
                  <a:pos x="111" y="186"/>
                </a:cxn>
                <a:cxn ang="0">
                  <a:pos x="119" y="210"/>
                </a:cxn>
                <a:cxn ang="0">
                  <a:pos x="128" y="231"/>
                </a:cxn>
                <a:cxn ang="0">
                  <a:pos x="134" y="257"/>
                </a:cxn>
                <a:cxn ang="0">
                  <a:pos x="141" y="283"/>
                </a:cxn>
                <a:cxn ang="0">
                  <a:pos x="147" y="309"/>
                </a:cxn>
                <a:cxn ang="0">
                  <a:pos x="154" y="335"/>
                </a:cxn>
                <a:cxn ang="0">
                  <a:pos x="158" y="359"/>
                </a:cxn>
                <a:cxn ang="0">
                  <a:pos x="167" y="383"/>
                </a:cxn>
                <a:cxn ang="0">
                  <a:pos x="169" y="406"/>
                </a:cxn>
                <a:cxn ang="0">
                  <a:pos x="173" y="426"/>
                </a:cxn>
                <a:cxn ang="0">
                  <a:pos x="180" y="456"/>
                </a:cxn>
                <a:cxn ang="0">
                  <a:pos x="184" y="484"/>
                </a:cxn>
                <a:cxn ang="0">
                  <a:pos x="186" y="499"/>
                </a:cxn>
                <a:cxn ang="0">
                  <a:pos x="255" y="564"/>
                </a:cxn>
                <a:cxn ang="0">
                  <a:pos x="214" y="677"/>
                </a:cxn>
                <a:cxn ang="0">
                  <a:pos x="178" y="633"/>
                </a:cxn>
                <a:cxn ang="0">
                  <a:pos x="173" y="614"/>
                </a:cxn>
                <a:cxn ang="0">
                  <a:pos x="169" y="597"/>
                </a:cxn>
                <a:cxn ang="0">
                  <a:pos x="165" y="573"/>
                </a:cxn>
                <a:cxn ang="0">
                  <a:pos x="156" y="543"/>
                </a:cxn>
                <a:cxn ang="0">
                  <a:pos x="152" y="512"/>
                </a:cxn>
                <a:cxn ang="0">
                  <a:pos x="145" y="478"/>
                </a:cxn>
                <a:cxn ang="0">
                  <a:pos x="139" y="452"/>
                </a:cxn>
                <a:cxn ang="0">
                  <a:pos x="134" y="432"/>
                </a:cxn>
                <a:cxn ang="0">
                  <a:pos x="130" y="404"/>
                </a:cxn>
                <a:cxn ang="0">
                  <a:pos x="119" y="370"/>
                </a:cxn>
                <a:cxn ang="0">
                  <a:pos x="113" y="335"/>
                </a:cxn>
                <a:cxn ang="0">
                  <a:pos x="106" y="305"/>
                </a:cxn>
                <a:cxn ang="0">
                  <a:pos x="102" y="281"/>
                </a:cxn>
                <a:cxn ang="0">
                  <a:pos x="98" y="259"/>
                </a:cxn>
                <a:cxn ang="0">
                  <a:pos x="85" y="203"/>
                </a:cxn>
                <a:cxn ang="0">
                  <a:pos x="74" y="316"/>
                </a:cxn>
                <a:cxn ang="0">
                  <a:pos x="63" y="296"/>
                </a:cxn>
                <a:cxn ang="0">
                  <a:pos x="52" y="279"/>
                </a:cxn>
                <a:cxn ang="0">
                  <a:pos x="41" y="255"/>
                </a:cxn>
                <a:cxn ang="0">
                  <a:pos x="31" y="229"/>
                </a:cxn>
                <a:cxn ang="0">
                  <a:pos x="20" y="201"/>
                </a:cxn>
                <a:cxn ang="0">
                  <a:pos x="11" y="171"/>
                </a:cxn>
                <a:cxn ang="0">
                  <a:pos x="5" y="140"/>
                </a:cxn>
                <a:cxn ang="0">
                  <a:pos x="0" y="110"/>
                </a:cxn>
                <a:cxn ang="0">
                  <a:pos x="0" y="82"/>
                </a:cxn>
                <a:cxn ang="0">
                  <a:pos x="0" y="56"/>
                </a:cxn>
                <a:cxn ang="0">
                  <a:pos x="3" y="35"/>
                </a:cxn>
                <a:cxn ang="0">
                  <a:pos x="3" y="17"/>
                </a:cxn>
                <a:cxn ang="0">
                  <a:pos x="7" y="2"/>
                </a:cxn>
                <a:cxn ang="0">
                  <a:pos x="9" y="0"/>
                </a:cxn>
              </a:cxnLst>
              <a:rect l="0" t="0" r="r" b="b"/>
              <a:pathLst>
                <a:path w="255" h="677">
                  <a:moveTo>
                    <a:pt x="9" y="0"/>
                  </a:moveTo>
                  <a:lnTo>
                    <a:pt x="9" y="2"/>
                  </a:lnTo>
                  <a:lnTo>
                    <a:pt x="18" y="13"/>
                  </a:lnTo>
                  <a:lnTo>
                    <a:pt x="22" y="17"/>
                  </a:lnTo>
                  <a:lnTo>
                    <a:pt x="28" y="28"/>
                  </a:lnTo>
                  <a:lnTo>
                    <a:pt x="37" y="37"/>
                  </a:lnTo>
                  <a:lnTo>
                    <a:pt x="46" y="52"/>
                  </a:lnTo>
                  <a:lnTo>
                    <a:pt x="52" y="63"/>
                  </a:lnTo>
                  <a:lnTo>
                    <a:pt x="61" y="78"/>
                  </a:lnTo>
                  <a:lnTo>
                    <a:pt x="70" y="93"/>
                  </a:lnTo>
                  <a:lnTo>
                    <a:pt x="80" y="112"/>
                  </a:lnTo>
                  <a:lnTo>
                    <a:pt x="83" y="121"/>
                  </a:lnTo>
                  <a:lnTo>
                    <a:pt x="89" y="130"/>
                  </a:lnTo>
                  <a:lnTo>
                    <a:pt x="91" y="140"/>
                  </a:lnTo>
                  <a:lnTo>
                    <a:pt x="98" y="153"/>
                  </a:lnTo>
                  <a:lnTo>
                    <a:pt x="102" y="164"/>
                  </a:lnTo>
                  <a:lnTo>
                    <a:pt x="106" y="175"/>
                  </a:lnTo>
                  <a:lnTo>
                    <a:pt x="111" y="186"/>
                  </a:lnTo>
                  <a:lnTo>
                    <a:pt x="117" y="199"/>
                  </a:lnTo>
                  <a:lnTo>
                    <a:pt x="119" y="210"/>
                  </a:lnTo>
                  <a:lnTo>
                    <a:pt x="124" y="220"/>
                  </a:lnTo>
                  <a:lnTo>
                    <a:pt x="128" y="231"/>
                  </a:lnTo>
                  <a:lnTo>
                    <a:pt x="130" y="246"/>
                  </a:lnTo>
                  <a:lnTo>
                    <a:pt x="134" y="257"/>
                  </a:lnTo>
                  <a:lnTo>
                    <a:pt x="139" y="270"/>
                  </a:lnTo>
                  <a:lnTo>
                    <a:pt x="141" y="283"/>
                  </a:lnTo>
                  <a:lnTo>
                    <a:pt x="147" y="296"/>
                  </a:lnTo>
                  <a:lnTo>
                    <a:pt x="147" y="309"/>
                  </a:lnTo>
                  <a:lnTo>
                    <a:pt x="152" y="322"/>
                  </a:lnTo>
                  <a:lnTo>
                    <a:pt x="154" y="335"/>
                  </a:lnTo>
                  <a:lnTo>
                    <a:pt x="156" y="348"/>
                  </a:lnTo>
                  <a:lnTo>
                    <a:pt x="158" y="359"/>
                  </a:lnTo>
                  <a:lnTo>
                    <a:pt x="163" y="372"/>
                  </a:lnTo>
                  <a:lnTo>
                    <a:pt x="167" y="383"/>
                  </a:lnTo>
                  <a:lnTo>
                    <a:pt x="169" y="398"/>
                  </a:lnTo>
                  <a:lnTo>
                    <a:pt x="169" y="406"/>
                  </a:lnTo>
                  <a:lnTo>
                    <a:pt x="173" y="417"/>
                  </a:lnTo>
                  <a:lnTo>
                    <a:pt x="173" y="426"/>
                  </a:lnTo>
                  <a:lnTo>
                    <a:pt x="175" y="437"/>
                  </a:lnTo>
                  <a:lnTo>
                    <a:pt x="180" y="456"/>
                  </a:lnTo>
                  <a:lnTo>
                    <a:pt x="184" y="471"/>
                  </a:lnTo>
                  <a:lnTo>
                    <a:pt x="184" y="484"/>
                  </a:lnTo>
                  <a:lnTo>
                    <a:pt x="186" y="493"/>
                  </a:lnTo>
                  <a:lnTo>
                    <a:pt x="186" y="499"/>
                  </a:lnTo>
                  <a:lnTo>
                    <a:pt x="188" y="502"/>
                  </a:lnTo>
                  <a:lnTo>
                    <a:pt x="255" y="564"/>
                  </a:lnTo>
                  <a:lnTo>
                    <a:pt x="255" y="640"/>
                  </a:lnTo>
                  <a:lnTo>
                    <a:pt x="214" y="677"/>
                  </a:lnTo>
                  <a:lnTo>
                    <a:pt x="180" y="640"/>
                  </a:lnTo>
                  <a:lnTo>
                    <a:pt x="178" y="633"/>
                  </a:lnTo>
                  <a:lnTo>
                    <a:pt x="175" y="623"/>
                  </a:lnTo>
                  <a:lnTo>
                    <a:pt x="173" y="614"/>
                  </a:lnTo>
                  <a:lnTo>
                    <a:pt x="171" y="608"/>
                  </a:lnTo>
                  <a:lnTo>
                    <a:pt x="169" y="597"/>
                  </a:lnTo>
                  <a:lnTo>
                    <a:pt x="167" y="586"/>
                  </a:lnTo>
                  <a:lnTo>
                    <a:pt x="165" y="573"/>
                  </a:lnTo>
                  <a:lnTo>
                    <a:pt x="160" y="558"/>
                  </a:lnTo>
                  <a:lnTo>
                    <a:pt x="156" y="543"/>
                  </a:lnTo>
                  <a:lnTo>
                    <a:pt x="156" y="530"/>
                  </a:lnTo>
                  <a:lnTo>
                    <a:pt x="152" y="512"/>
                  </a:lnTo>
                  <a:lnTo>
                    <a:pt x="147" y="495"/>
                  </a:lnTo>
                  <a:lnTo>
                    <a:pt x="145" y="478"/>
                  </a:lnTo>
                  <a:lnTo>
                    <a:pt x="143" y="463"/>
                  </a:lnTo>
                  <a:lnTo>
                    <a:pt x="139" y="452"/>
                  </a:lnTo>
                  <a:lnTo>
                    <a:pt x="139" y="443"/>
                  </a:lnTo>
                  <a:lnTo>
                    <a:pt x="134" y="432"/>
                  </a:lnTo>
                  <a:lnTo>
                    <a:pt x="134" y="424"/>
                  </a:lnTo>
                  <a:lnTo>
                    <a:pt x="130" y="404"/>
                  </a:lnTo>
                  <a:lnTo>
                    <a:pt x="126" y="389"/>
                  </a:lnTo>
                  <a:lnTo>
                    <a:pt x="119" y="370"/>
                  </a:lnTo>
                  <a:lnTo>
                    <a:pt x="117" y="352"/>
                  </a:lnTo>
                  <a:lnTo>
                    <a:pt x="113" y="335"/>
                  </a:lnTo>
                  <a:lnTo>
                    <a:pt x="111" y="322"/>
                  </a:lnTo>
                  <a:lnTo>
                    <a:pt x="106" y="305"/>
                  </a:lnTo>
                  <a:lnTo>
                    <a:pt x="104" y="294"/>
                  </a:lnTo>
                  <a:lnTo>
                    <a:pt x="102" y="281"/>
                  </a:lnTo>
                  <a:lnTo>
                    <a:pt x="102" y="272"/>
                  </a:lnTo>
                  <a:lnTo>
                    <a:pt x="98" y="259"/>
                  </a:lnTo>
                  <a:lnTo>
                    <a:pt x="98" y="255"/>
                  </a:lnTo>
                  <a:lnTo>
                    <a:pt x="85" y="203"/>
                  </a:lnTo>
                  <a:lnTo>
                    <a:pt x="76" y="322"/>
                  </a:lnTo>
                  <a:lnTo>
                    <a:pt x="74" y="316"/>
                  </a:lnTo>
                  <a:lnTo>
                    <a:pt x="67" y="305"/>
                  </a:lnTo>
                  <a:lnTo>
                    <a:pt x="63" y="296"/>
                  </a:lnTo>
                  <a:lnTo>
                    <a:pt x="57" y="290"/>
                  </a:lnTo>
                  <a:lnTo>
                    <a:pt x="52" y="279"/>
                  </a:lnTo>
                  <a:lnTo>
                    <a:pt x="48" y="270"/>
                  </a:lnTo>
                  <a:lnTo>
                    <a:pt x="41" y="255"/>
                  </a:lnTo>
                  <a:lnTo>
                    <a:pt x="37" y="242"/>
                  </a:lnTo>
                  <a:lnTo>
                    <a:pt x="31" y="229"/>
                  </a:lnTo>
                  <a:lnTo>
                    <a:pt x="26" y="216"/>
                  </a:lnTo>
                  <a:lnTo>
                    <a:pt x="20" y="201"/>
                  </a:lnTo>
                  <a:lnTo>
                    <a:pt x="18" y="186"/>
                  </a:lnTo>
                  <a:lnTo>
                    <a:pt x="11" y="171"/>
                  </a:lnTo>
                  <a:lnTo>
                    <a:pt x="9" y="156"/>
                  </a:lnTo>
                  <a:lnTo>
                    <a:pt x="5" y="140"/>
                  </a:lnTo>
                  <a:lnTo>
                    <a:pt x="3" y="125"/>
                  </a:lnTo>
                  <a:lnTo>
                    <a:pt x="0" y="110"/>
                  </a:lnTo>
                  <a:lnTo>
                    <a:pt x="0" y="95"/>
                  </a:lnTo>
                  <a:lnTo>
                    <a:pt x="0" y="82"/>
                  </a:lnTo>
                  <a:lnTo>
                    <a:pt x="0" y="69"/>
                  </a:lnTo>
                  <a:lnTo>
                    <a:pt x="0" y="56"/>
                  </a:lnTo>
                  <a:lnTo>
                    <a:pt x="3" y="45"/>
                  </a:lnTo>
                  <a:lnTo>
                    <a:pt x="3" y="35"/>
                  </a:lnTo>
                  <a:lnTo>
                    <a:pt x="3" y="26"/>
                  </a:lnTo>
                  <a:lnTo>
                    <a:pt x="3" y="17"/>
                  </a:lnTo>
                  <a:lnTo>
                    <a:pt x="5" y="13"/>
                  </a:lnTo>
                  <a:lnTo>
                    <a:pt x="7" y="2"/>
                  </a:lnTo>
                  <a:lnTo>
                    <a:pt x="9" y="0"/>
                  </a:lnTo>
                  <a:lnTo>
                    <a:pt x="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65"/>
            <p:cNvSpPr>
              <a:spLocks/>
            </p:cNvSpPr>
            <p:nvPr/>
          </p:nvSpPr>
          <p:spPr bwMode="auto">
            <a:xfrm>
              <a:off x="4768850" y="-2098675"/>
              <a:ext cx="274638" cy="492125"/>
            </a:xfrm>
            <a:custGeom>
              <a:avLst/>
              <a:gdLst/>
              <a:ahLst/>
              <a:cxnLst>
                <a:cxn ang="0">
                  <a:pos x="128" y="39"/>
                </a:cxn>
                <a:cxn ang="0">
                  <a:pos x="123" y="39"/>
                </a:cxn>
                <a:cxn ang="0">
                  <a:pos x="119" y="46"/>
                </a:cxn>
                <a:cxn ang="0">
                  <a:pos x="111" y="57"/>
                </a:cxn>
                <a:cxn ang="0">
                  <a:pos x="102" y="70"/>
                </a:cxn>
                <a:cxn ang="0">
                  <a:pos x="87" y="85"/>
                </a:cxn>
                <a:cxn ang="0">
                  <a:pos x="76" y="104"/>
                </a:cxn>
                <a:cxn ang="0">
                  <a:pos x="69" y="113"/>
                </a:cxn>
                <a:cxn ang="0">
                  <a:pos x="63" y="122"/>
                </a:cxn>
                <a:cxn ang="0">
                  <a:pos x="56" y="132"/>
                </a:cxn>
                <a:cxn ang="0">
                  <a:pos x="52" y="143"/>
                </a:cxn>
                <a:cxn ang="0">
                  <a:pos x="39" y="158"/>
                </a:cxn>
                <a:cxn ang="0">
                  <a:pos x="28" y="176"/>
                </a:cxn>
                <a:cxn ang="0">
                  <a:pos x="20" y="189"/>
                </a:cxn>
                <a:cxn ang="0">
                  <a:pos x="13" y="204"/>
                </a:cxn>
                <a:cxn ang="0">
                  <a:pos x="7" y="215"/>
                </a:cxn>
                <a:cxn ang="0">
                  <a:pos x="2" y="223"/>
                </a:cxn>
                <a:cxn ang="0">
                  <a:pos x="0" y="227"/>
                </a:cxn>
                <a:cxn ang="0">
                  <a:pos x="0" y="232"/>
                </a:cxn>
                <a:cxn ang="0">
                  <a:pos x="15" y="310"/>
                </a:cxn>
                <a:cxn ang="0">
                  <a:pos x="76" y="236"/>
                </a:cxn>
                <a:cxn ang="0">
                  <a:pos x="76" y="163"/>
                </a:cxn>
                <a:cxn ang="0">
                  <a:pos x="113" y="83"/>
                </a:cxn>
                <a:cxn ang="0">
                  <a:pos x="173" y="0"/>
                </a:cxn>
                <a:cxn ang="0">
                  <a:pos x="128" y="39"/>
                </a:cxn>
                <a:cxn ang="0">
                  <a:pos x="128" y="39"/>
                </a:cxn>
              </a:cxnLst>
              <a:rect l="0" t="0" r="r" b="b"/>
              <a:pathLst>
                <a:path w="173" h="310">
                  <a:moveTo>
                    <a:pt x="128" y="39"/>
                  </a:moveTo>
                  <a:lnTo>
                    <a:pt x="123" y="39"/>
                  </a:lnTo>
                  <a:lnTo>
                    <a:pt x="119" y="46"/>
                  </a:lnTo>
                  <a:lnTo>
                    <a:pt x="111" y="57"/>
                  </a:lnTo>
                  <a:lnTo>
                    <a:pt x="102" y="70"/>
                  </a:lnTo>
                  <a:lnTo>
                    <a:pt x="87" y="85"/>
                  </a:lnTo>
                  <a:lnTo>
                    <a:pt x="76" y="104"/>
                  </a:lnTo>
                  <a:lnTo>
                    <a:pt x="69" y="113"/>
                  </a:lnTo>
                  <a:lnTo>
                    <a:pt x="63" y="122"/>
                  </a:lnTo>
                  <a:lnTo>
                    <a:pt x="56" y="132"/>
                  </a:lnTo>
                  <a:lnTo>
                    <a:pt x="52" y="143"/>
                  </a:lnTo>
                  <a:lnTo>
                    <a:pt x="39" y="158"/>
                  </a:lnTo>
                  <a:lnTo>
                    <a:pt x="28" y="176"/>
                  </a:lnTo>
                  <a:lnTo>
                    <a:pt x="20" y="189"/>
                  </a:lnTo>
                  <a:lnTo>
                    <a:pt x="13" y="204"/>
                  </a:lnTo>
                  <a:lnTo>
                    <a:pt x="7" y="215"/>
                  </a:lnTo>
                  <a:lnTo>
                    <a:pt x="2" y="223"/>
                  </a:lnTo>
                  <a:lnTo>
                    <a:pt x="0" y="227"/>
                  </a:lnTo>
                  <a:lnTo>
                    <a:pt x="0" y="232"/>
                  </a:lnTo>
                  <a:lnTo>
                    <a:pt x="15" y="310"/>
                  </a:lnTo>
                  <a:lnTo>
                    <a:pt x="76" y="236"/>
                  </a:lnTo>
                  <a:lnTo>
                    <a:pt x="76" y="163"/>
                  </a:lnTo>
                  <a:lnTo>
                    <a:pt x="113" y="83"/>
                  </a:lnTo>
                  <a:lnTo>
                    <a:pt x="173" y="0"/>
                  </a:lnTo>
                  <a:lnTo>
                    <a:pt x="128" y="39"/>
                  </a:lnTo>
                  <a:lnTo>
                    <a:pt x="128" y="3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66"/>
            <p:cNvSpPr>
              <a:spLocks/>
            </p:cNvSpPr>
            <p:nvPr/>
          </p:nvSpPr>
          <p:spPr bwMode="auto">
            <a:xfrm>
              <a:off x="4579938" y="-1562100"/>
              <a:ext cx="227013" cy="479425"/>
            </a:xfrm>
            <a:custGeom>
              <a:avLst/>
              <a:gdLst/>
              <a:ahLst/>
              <a:cxnLst>
                <a:cxn ang="0">
                  <a:pos x="130" y="0"/>
                </a:cxn>
                <a:cxn ang="0">
                  <a:pos x="130" y="2"/>
                </a:cxn>
                <a:cxn ang="0">
                  <a:pos x="126" y="11"/>
                </a:cxn>
                <a:cxn ang="0">
                  <a:pos x="119" y="19"/>
                </a:cxn>
                <a:cxn ang="0">
                  <a:pos x="115" y="39"/>
                </a:cxn>
                <a:cxn ang="0">
                  <a:pos x="106" y="54"/>
                </a:cxn>
                <a:cxn ang="0">
                  <a:pos x="100" y="73"/>
                </a:cxn>
                <a:cxn ang="0">
                  <a:pos x="93" y="84"/>
                </a:cxn>
                <a:cxn ang="0">
                  <a:pos x="89" y="93"/>
                </a:cxn>
                <a:cxn ang="0">
                  <a:pos x="83" y="104"/>
                </a:cxn>
                <a:cxn ang="0">
                  <a:pos x="78" y="114"/>
                </a:cxn>
                <a:cxn ang="0">
                  <a:pos x="70" y="123"/>
                </a:cxn>
                <a:cxn ang="0">
                  <a:pos x="65" y="134"/>
                </a:cxn>
                <a:cxn ang="0">
                  <a:pos x="54" y="142"/>
                </a:cxn>
                <a:cxn ang="0">
                  <a:pos x="50" y="153"/>
                </a:cxn>
                <a:cxn ang="0">
                  <a:pos x="37" y="168"/>
                </a:cxn>
                <a:cxn ang="0">
                  <a:pos x="26" y="188"/>
                </a:cxn>
                <a:cxn ang="0">
                  <a:pos x="13" y="197"/>
                </a:cxn>
                <a:cxn ang="0">
                  <a:pos x="7" y="207"/>
                </a:cxn>
                <a:cxn ang="0">
                  <a:pos x="0" y="214"/>
                </a:cxn>
                <a:cxn ang="0">
                  <a:pos x="0" y="216"/>
                </a:cxn>
                <a:cxn ang="0">
                  <a:pos x="48" y="218"/>
                </a:cxn>
                <a:cxn ang="0">
                  <a:pos x="41" y="259"/>
                </a:cxn>
                <a:cxn ang="0">
                  <a:pos x="26" y="302"/>
                </a:cxn>
                <a:cxn ang="0">
                  <a:pos x="67" y="302"/>
                </a:cxn>
                <a:cxn ang="0">
                  <a:pos x="143" y="298"/>
                </a:cxn>
                <a:cxn ang="0">
                  <a:pos x="106" y="205"/>
                </a:cxn>
                <a:cxn ang="0">
                  <a:pos x="111" y="99"/>
                </a:cxn>
                <a:cxn ang="0">
                  <a:pos x="130" y="0"/>
                </a:cxn>
                <a:cxn ang="0">
                  <a:pos x="130" y="0"/>
                </a:cxn>
              </a:cxnLst>
              <a:rect l="0" t="0" r="r" b="b"/>
              <a:pathLst>
                <a:path w="143" h="302">
                  <a:moveTo>
                    <a:pt x="130" y="0"/>
                  </a:moveTo>
                  <a:lnTo>
                    <a:pt x="130" y="2"/>
                  </a:lnTo>
                  <a:lnTo>
                    <a:pt x="126" y="11"/>
                  </a:lnTo>
                  <a:lnTo>
                    <a:pt x="119" y="19"/>
                  </a:lnTo>
                  <a:lnTo>
                    <a:pt x="115" y="39"/>
                  </a:lnTo>
                  <a:lnTo>
                    <a:pt x="106" y="54"/>
                  </a:lnTo>
                  <a:lnTo>
                    <a:pt x="100" y="73"/>
                  </a:lnTo>
                  <a:lnTo>
                    <a:pt x="93" y="84"/>
                  </a:lnTo>
                  <a:lnTo>
                    <a:pt x="89" y="93"/>
                  </a:lnTo>
                  <a:lnTo>
                    <a:pt x="83" y="104"/>
                  </a:lnTo>
                  <a:lnTo>
                    <a:pt x="78" y="114"/>
                  </a:lnTo>
                  <a:lnTo>
                    <a:pt x="70" y="123"/>
                  </a:lnTo>
                  <a:lnTo>
                    <a:pt x="65" y="134"/>
                  </a:lnTo>
                  <a:lnTo>
                    <a:pt x="54" y="142"/>
                  </a:lnTo>
                  <a:lnTo>
                    <a:pt x="50" y="153"/>
                  </a:lnTo>
                  <a:lnTo>
                    <a:pt x="37" y="168"/>
                  </a:lnTo>
                  <a:lnTo>
                    <a:pt x="26" y="188"/>
                  </a:lnTo>
                  <a:lnTo>
                    <a:pt x="13" y="197"/>
                  </a:lnTo>
                  <a:lnTo>
                    <a:pt x="7" y="207"/>
                  </a:lnTo>
                  <a:lnTo>
                    <a:pt x="0" y="214"/>
                  </a:lnTo>
                  <a:lnTo>
                    <a:pt x="0" y="216"/>
                  </a:lnTo>
                  <a:lnTo>
                    <a:pt x="48" y="218"/>
                  </a:lnTo>
                  <a:lnTo>
                    <a:pt x="41" y="259"/>
                  </a:lnTo>
                  <a:lnTo>
                    <a:pt x="26" y="302"/>
                  </a:lnTo>
                  <a:lnTo>
                    <a:pt x="67" y="302"/>
                  </a:lnTo>
                  <a:lnTo>
                    <a:pt x="143" y="298"/>
                  </a:lnTo>
                  <a:lnTo>
                    <a:pt x="106" y="205"/>
                  </a:lnTo>
                  <a:lnTo>
                    <a:pt x="111" y="99"/>
                  </a:lnTo>
                  <a:lnTo>
                    <a:pt x="130" y="0"/>
                  </a:lnTo>
                  <a:lnTo>
                    <a:pt x="13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67"/>
            <p:cNvSpPr>
              <a:spLocks/>
            </p:cNvSpPr>
            <p:nvPr/>
          </p:nvSpPr>
          <p:spPr bwMode="auto">
            <a:xfrm>
              <a:off x="5705475" y="-1497013"/>
              <a:ext cx="227013" cy="496887"/>
            </a:xfrm>
            <a:custGeom>
              <a:avLst/>
              <a:gdLst/>
              <a:ahLst/>
              <a:cxnLst>
                <a:cxn ang="0">
                  <a:pos x="0" y="0"/>
                </a:cxn>
                <a:cxn ang="0">
                  <a:pos x="11" y="104"/>
                </a:cxn>
                <a:cxn ang="0">
                  <a:pos x="0" y="283"/>
                </a:cxn>
                <a:cxn ang="0">
                  <a:pos x="22" y="285"/>
                </a:cxn>
                <a:cxn ang="0">
                  <a:pos x="48" y="283"/>
                </a:cxn>
                <a:cxn ang="0">
                  <a:pos x="63" y="313"/>
                </a:cxn>
                <a:cxn ang="0">
                  <a:pos x="143" y="298"/>
                </a:cxn>
                <a:cxn ang="0">
                  <a:pos x="87" y="212"/>
                </a:cxn>
                <a:cxn ang="0">
                  <a:pos x="42" y="80"/>
                </a:cxn>
                <a:cxn ang="0">
                  <a:pos x="0" y="0"/>
                </a:cxn>
                <a:cxn ang="0">
                  <a:pos x="0" y="0"/>
                </a:cxn>
              </a:cxnLst>
              <a:rect l="0" t="0" r="r" b="b"/>
              <a:pathLst>
                <a:path w="143" h="313">
                  <a:moveTo>
                    <a:pt x="0" y="0"/>
                  </a:moveTo>
                  <a:lnTo>
                    <a:pt x="11" y="104"/>
                  </a:lnTo>
                  <a:lnTo>
                    <a:pt x="0" y="283"/>
                  </a:lnTo>
                  <a:lnTo>
                    <a:pt x="22" y="285"/>
                  </a:lnTo>
                  <a:lnTo>
                    <a:pt x="48" y="283"/>
                  </a:lnTo>
                  <a:lnTo>
                    <a:pt x="63" y="313"/>
                  </a:lnTo>
                  <a:lnTo>
                    <a:pt x="143" y="298"/>
                  </a:lnTo>
                  <a:lnTo>
                    <a:pt x="87" y="212"/>
                  </a:lnTo>
                  <a:lnTo>
                    <a:pt x="42" y="80"/>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68"/>
            <p:cNvSpPr>
              <a:spLocks/>
            </p:cNvSpPr>
            <p:nvPr/>
          </p:nvSpPr>
          <p:spPr bwMode="auto">
            <a:xfrm>
              <a:off x="3465513" y="-2228850"/>
              <a:ext cx="215900" cy="368300"/>
            </a:xfrm>
            <a:custGeom>
              <a:avLst/>
              <a:gdLst/>
              <a:ahLst/>
              <a:cxnLst>
                <a:cxn ang="0">
                  <a:pos x="136" y="0"/>
                </a:cxn>
                <a:cxn ang="0">
                  <a:pos x="75" y="115"/>
                </a:cxn>
                <a:cxn ang="0">
                  <a:pos x="2" y="232"/>
                </a:cxn>
                <a:cxn ang="0">
                  <a:pos x="0" y="227"/>
                </a:cxn>
                <a:cxn ang="0">
                  <a:pos x="0" y="219"/>
                </a:cxn>
                <a:cxn ang="0">
                  <a:pos x="0" y="206"/>
                </a:cxn>
                <a:cxn ang="0">
                  <a:pos x="0" y="193"/>
                </a:cxn>
                <a:cxn ang="0">
                  <a:pos x="0" y="173"/>
                </a:cxn>
                <a:cxn ang="0">
                  <a:pos x="2" y="156"/>
                </a:cxn>
                <a:cxn ang="0">
                  <a:pos x="6" y="137"/>
                </a:cxn>
                <a:cxn ang="0">
                  <a:pos x="13" y="121"/>
                </a:cxn>
                <a:cxn ang="0">
                  <a:pos x="19" y="102"/>
                </a:cxn>
                <a:cxn ang="0">
                  <a:pos x="30" y="87"/>
                </a:cxn>
                <a:cxn ang="0">
                  <a:pos x="41" y="72"/>
                </a:cxn>
                <a:cxn ang="0">
                  <a:pos x="52" y="61"/>
                </a:cxn>
                <a:cxn ang="0">
                  <a:pos x="62" y="50"/>
                </a:cxn>
                <a:cxn ang="0">
                  <a:pos x="71" y="46"/>
                </a:cxn>
                <a:cxn ang="0">
                  <a:pos x="75" y="39"/>
                </a:cxn>
                <a:cxn ang="0">
                  <a:pos x="80" y="39"/>
                </a:cxn>
                <a:cxn ang="0">
                  <a:pos x="136" y="0"/>
                </a:cxn>
                <a:cxn ang="0">
                  <a:pos x="136" y="0"/>
                </a:cxn>
              </a:cxnLst>
              <a:rect l="0" t="0" r="r" b="b"/>
              <a:pathLst>
                <a:path w="136" h="232">
                  <a:moveTo>
                    <a:pt x="136" y="0"/>
                  </a:moveTo>
                  <a:lnTo>
                    <a:pt x="75" y="115"/>
                  </a:lnTo>
                  <a:lnTo>
                    <a:pt x="2" y="232"/>
                  </a:lnTo>
                  <a:lnTo>
                    <a:pt x="0" y="227"/>
                  </a:lnTo>
                  <a:lnTo>
                    <a:pt x="0" y="219"/>
                  </a:lnTo>
                  <a:lnTo>
                    <a:pt x="0" y="206"/>
                  </a:lnTo>
                  <a:lnTo>
                    <a:pt x="0" y="193"/>
                  </a:lnTo>
                  <a:lnTo>
                    <a:pt x="0" y="173"/>
                  </a:lnTo>
                  <a:lnTo>
                    <a:pt x="2" y="156"/>
                  </a:lnTo>
                  <a:lnTo>
                    <a:pt x="6" y="137"/>
                  </a:lnTo>
                  <a:lnTo>
                    <a:pt x="13" y="121"/>
                  </a:lnTo>
                  <a:lnTo>
                    <a:pt x="19" y="102"/>
                  </a:lnTo>
                  <a:lnTo>
                    <a:pt x="30" y="87"/>
                  </a:lnTo>
                  <a:lnTo>
                    <a:pt x="41" y="72"/>
                  </a:lnTo>
                  <a:lnTo>
                    <a:pt x="52" y="61"/>
                  </a:lnTo>
                  <a:lnTo>
                    <a:pt x="62" y="50"/>
                  </a:lnTo>
                  <a:lnTo>
                    <a:pt x="71" y="46"/>
                  </a:lnTo>
                  <a:lnTo>
                    <a:pt x="75" y="39"/>
                  </a:lnTo>
                  <a:lnTo>
                    <a:pt x="80" y="39"/>
                  </a:lnTo>
                  <a:lnTo>
                    <a:pt x="136" y="0"/>
                  </a:lnTo>
                  <a:lnTo>
                    <a:pt x="136"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69"/>
            <p:cNvSpPr>
              <a:spLocks/>
            </p:cNvSpPr>
            <p:nvPr/>
          </p:nvSpPr>
          <p:spPr bwMode="auto">
            <a:xfrm>
              <a:off x="3335338" y="-1954213"/>
              <a:ext cx="600075" cy="858837"/>
            </a:xfrm>
            <a:custGeom>
              <a:avLst/>
              <a:gdLst/>
              <a:ahLst/>
              <a:cxnLst>
                <a:cxn ang="0">
                  <a:pos x="34" y="5"/>
                </a:cxn>
                <a:cxn ang="0">
                  <a:pos x="26" y="24"/>
                </a:cxn>
                <a:cxn ang="0">
                  <a:pos x="19" y="46"/>
                </a:cxn>
                <a:cxn ang="0">
                  <a:pos x="10" y="72"/>
                </a:cxn>
                <a:cxn ang="0">
                  <a:pos x="4" y="100"/>
                </a:cxn>
                <a:cxn ang="0">
                  <a:pos x="2" y="128"/>
                </a:cxn>
                <a:cxn ang="0">
                  <a:pos x="0" y="156"/>
                </a:cxn>
                <a:cxn ang="0">
                  <a:pos x="4" y="180"/>
                </a:cxn>
                <a:cxn ang="0">
                  <a:pos x="15" y="199"/>
                </a:cxn>
                <a:cxn ang="0">
                  <a:pos x="32" y="221"/>
                </a:cxn>
                <a:cxn ang="0">
                  <a:pos x="60" y="240"/>
                </a:cxn>
                <a:cxn ang="0">
                  <a:pos x="82" y="251"/>
                </a:cxn>
                <a:cxn ang="0">
                  <a:pos x="86" y="258"/>
                </a:cxn>
                <a:cxn ang="0">
                  <a:pos x="97" y="271"/>
                </a:cxn>
                <a:cxn ang="0">
                  <a:pos x="108" y="290"/>
                </a:cxn>
                <a:cxn ang="0">
                  <a:pos x="118" y="312"/>
                </a:cxn>
                <a:cxn ang="0">
                  <a:pos x="131" y="331"/>
                </a:cxn>
                <a:cxn ang="0">
                  <a:pos x="144" y="355"/>
                </a:cxn>
                <a:cxn ang="0">
                  <a:pos x="153" y="377"/>
                </a:cxn>
                <a:cxn ang="0">
                  <a:pos x="166" y="405"/>
                </a:cxn>
                <a:cxn ang="0">
                  <a:pos x="173" y="428"/>
                </a:cxn>
                <a:cxn ang="0">
                  <a:pos x="177" y="448"/>
                </a:cxn>
                <a:cxn ang="0">
                  <a:pos x="198" y="511"/>
                </a:cxn>
                <a:cxn ang="0">
                  <a:pos x="255" y="541"/>
                </a:cxn>
                <a:cxn ang="0">
                  <a:pos x="274" y="450"/>
                </a:cxn>
                <a:cxn ang="0">
                  <a:pos x="224" y="413"/>
                </a:cxn>
                <a:cxn ang="0">
                  <a:pos x="214" y="394"/>
                </a:cxn>
                <a:cxn ang="0">
                  <a:pos x="203" y="377"/>
                </a:cxn>
                <a:cxn ang="0">
                  <a:pos x="190" y="355"/>
                </a:cxn>
                <a:cxn ang="0">
                  <a:pos x="177" y="329"/>
                </a:cxn>
                <a:cxn ang="0">
                  <a:pos x="164" y="303"/>
                </a:cxn>
                <a:cxn ang="0">
                  <a:pos x="151" y="275"/>
                </a:cxn>
                <a:cxn ang="0">
                  <a:pos x="136" y="245"/>
                </a:cxn>
                <a:cxn ang="0">
                  <a:pos x="125" y="214"/>
                </a:cxn>
                <a:cxn ang="0">
                  <a:pos x="112" y="186"/>
                </a:cxn>
                <a:cxn ang="0">
                  <a:pos x="103" y="162"/>
                </a:cxn>
                <a:cxn ang="0">
                  <a:pos x="95" y="141"/>
                </a:cxn>
                <a:cxn ang="0">
                  <a:pos x="88" y="121"/>
                </a:cxn>
                <a:cxn ang="0">
                  <a:pos x="84" y="106"/>
                </a:cxn>
                <a:cxn ang="0">
                  <a:pos x="45" y="149"/>
                </a:cxn>
                <a:cxn ang="0">
                  <a:pos x="45" y="141"/>
                </a:cxn>
                <a:cxn ang="0">
                  <a:pos x="45" y="121"/>
                </a:cxn>
                <a:cxn ang="0">
                  <a:pos x="45" y="98"/>
                </a:cxn>
                <a:cxn ang="0">
                  <a:pos x="45" y="74"/>
                </a:cxn>
                <a:cxn ang="0">
                  <a:pos x="45" y="52"/>
                </a:cxn>
                <a:cxn ang="0">
                  <a:pos x="49" y="41"/>
                </a:cxn>
                <a:cxn ang="0">
                  <a:pos x="54" y="31"/>
                </a:cxn>
                <a:cxn ang="0">
                  <a:pos x="38" y="0"/>
                </a:cxn>
              </a:cxnLst>
              <a:rect l="0" t="0" r="r" b="b"/>
              <a:pathLst>
                <a:path w="378" h="541">
                  <a:moveTo>
                    <a:pt x="38" y="0"/>
                  </a:moveTo>
                  <a:lnTo>
                    <a:pt x="34" y="5"/>
                  </a:lnTo>
                  <a:lnTo>
                    <a:pt x="30" y="15"/>
                  </a:lnTo>
                  <a:lnTo>
                    <a:pt x="26" y="24"/>
                  </a:lnTo>
                  <a:lnTo>
                    <a:pt x="23" y="35"/>
                  </a:lnTo>
                  <a:lnTo>
                    <a:pt x="19" y="46"/>
                  </a:lnTo>
                  <a:lnTo>
                    <a:pt x="15" y="61"/>
                  </a:lnTo>
                  <a:lnTo>
                    <a:pt x="10" y="72"/>
                  </a:lnTo>
                  <a:lnTo>
                    <a:pt x="8" y="87"/>
                  </a:lnTo>
                  <a:lnTo>
                    <a:pt x="4" y="100"/>
                  </a:lnTo>
                  <a:lnTo>
                    <a:pt x="4" y="115"/>
                  </a:lnTo>
                  <a:lnTo>
                    <a:pt x="2" y="128"/>
                  </a:lnTo>
                  <a:lnTo>
                    <a:pt x="0" y="143"/>
                  </a:lnTo>
                  <a:lnTo>
                    <a:pt x="0" y="156"/>
                  </a:lnTo>
                  <a:lnTo>
                    <a:pt x="4" y="171"/>
                  </a:lnTo>
                  <a:lnTo>
                    <a:pt x="4" y="180"/>
                  </a:lnTo>
                  <a:lnTo>
                    <a:pt x="8" y="191"/>
                  </a:lnTo>
                  <a:lnTo>
                    <a:pt x="15" y="199"/>
                  </a:lnTo>
                  <a:lnTo>
                    <a:pt x="21" y="208"/>
                  </a:lnTo>
                  <a:lnTo>
                    <a:pt x="32" y="221"/>
                  </a:lnTo>
                  <a:lnTo>
                    <a:pt x="49" y="234"/>
                  </a:lnTo>
                  <a:lnTo>
                    <a:pt x="60" y="240"/>
                  </a:lnTo>
                  <a:lnTo>
                    <a:pt x="73" y="247"/>
                  </a:lnTo>
                  <a:lnTo>
                    <a:pt x="82" y="251"/>
                  </a:lnTo>
                  <a:lnTo>
                    <a:pt x="86" y="253"/>
                  </a:lnTo>
                  <a:lnTo>
                    <a:pt x="86" y="258"/>
                  </a:lnTo>
                  <a:lnTo>
                    <a:pt x="93" y="266"/>
                  </a:lnTo>
                  <a:lnTo>
                    <a:pt x="97" y="271"/>
                  </a:lnTo>
                  <a:lnTo>
                    <a:pt x="101" y="279"/>
                  </a:lnTo>
                  <a:lnTo>
                    <a:pt x="108" y="290"/>
                  </a:lnTo>
                  <a:lnTo>
                    <a:pt x="114" y="301"/>
                  </a:lnTo>
                  <a:lnTo>
                    <a:pt x="118" y="312"/>
                  </a:lnTo>
                  <a:lnTo>
                    <a:pt x="125" y="322"/>
                  </a:lnTo>
                  <a:lnTo>
                    <a:pt x="131" y="331"/>
                  </a:lnTo>
                  <a:lnTo>
                    <a:pt x="138" y="344"/>
                  </a:lnTo>
                  <a:lnTo>
                    <a:pt x="144" y="355"/>
                  </a:lnTo>
                  <a:lnTo>
                    <a:pt x="149" y="366"/>
                  </a:lnTo>
                  <a:lnTo>
                    <a:pt x="153" y="377"/>
                  </a:lnTo>
                  <a:lnTo>
                    <a:pt x="162" y="387"/>
                  </a:lnTo>
                  <a:lnTo>
                    <a:pt x="166" y="405"/>
                  </a:lnTo>
                  <a:lnTo>
                    <a:pt x="173" y="418"/>
                  </a:lnTo>
                  <a:lnTo>
                    <a:pt x="173" y="428"/>
                  </a:lnTo>
                  <a:lnTo>
                    <a:pt x="177" y="439"/>
                  </a:lnTo>
                  <a:lnTo>
                    <a:pt x="177" y="448"/>
                  </a:lnTo>
                  <a:lnTo>
                    <a:pt x="177" y="452"/>
                  </a:lnTo>
                  <a:lnTo>
                    <a:pt x="198" y="511"/>
                  </a:lnTo>
                  <a:lnTo>
                    <a:pt x="229" y="495"/>
                  </a:lnTo>
                  <a:lnTo>
                    <a:pt x="255" y="541"/>
                  </a:lnTo>
                  <a:lnTo>
                    <a:pt x="378" y="506"/>
                  </a:lnTo>
                  <a:lnTo>
                    <a:pt x="274" y="450"/>
                  </a:lnTo>
                  <a:lnTo>
                    <a:pt x="227" y="418"/>
                  </a:lnTo>
                  <a:lnTo>
                    <a:pt x="224" y="413"/>
                  </a:lnTo>
                  <a:lnTo>
                    <a:pt x="218" y="402"/>
                  </a:lnTo>
                  <a:lnTo>
                    <a:pt x="214" y="394"/>
                  </a:lnTo>
                  <a:lnTo>
                    <a:pt x="209" y="387"/>
                  </a:lnTo>
                  <a:lnTo>
                    <a:pt x="203" y="377"/>
                  </a:lnTo>
                  <a:lnTo>
                    <a:pt x="201" y="368"/>
                  </a:lnTo>
                  <a:lnTo>
                    <a:pt x="190" y="355"/>
                  </a:lnTo>
                  <a:lnTo>
                    <a:pt x="185" y="342"/>
                  </a:lnTo>
                  <a:lnTo>
                    <a:pt x="177" y="329"/>
                  </a:lnTo>
                  <a:lnTo>
                    <a:pt x="173" y="316"/>
                  </a:lnTo>
                  <a:lnTo>
                    <a:pt x="164" y="303"/>
                  </a:lnTo>
                  <a:lnTo>
                    <a:pt x="157" y="288"/>
                  </a:lnTo>
                  <a:lnTo>
                    <a:pt x="151" y="275"/>
                  </a:lnTo>
                  <a:lnTo>
                    <a:pt x="144" y="260"/>
                  </a:lnTo>
                  <a:lnTo>
                    <a:pt x="136" y="245"/>
                  </a:lnTo>
                  <a:lnTo>
                    <a:pt x="129" y="229"/>
                  </a:lnTo>
                  <a:lnTo>
                    <a:pt x="125" y="214"/>
                  </a:lnTo>
                  <a:lnTo>
                    <a:pt x="118" y="201"/>
                  </a:lnTo>
                  <a:lnTo>
                    <a:pt x="112" y="186"/>
                  </a:lnTo>
                  <a:lnTo>
                    <a:pt x="108" y="173"/>
                  </a:lnTo>
                  <a:lnTo>
                    <a:pt x="103" y="162"/>
                  </a:lnTo>
                  <a:lnTo>
                    <a:pt x="99" y="152"/>
                  </a:lnTo>
                  <a:lnTo>
                    <a:pt x="95" y="141"/>
                  </a:lnTo>
                  <a:lnTo>
                    <a:pt x="90" y="130"/>
                  </a:lnTo>
                  <a:lnTo>
                    <a:pt x="88" y="121"/>
                  </a:lnTo>
                  <a:lnTo>
                    <a:pt x="88" y="117"/>
                  </a:lnTo>
                  <a:lnTo>
                    <a:pt x="84" y="106"/>
                  </a:lnTo>
                  <a:lnTo>
                    <a:pt x="84" y="104"/>
                  </a:lnTo>
                  <a:lnTo>
                    <a:pt x="45" y="149"/>
                  </a:lnTo>
                  <a:lnTo>
                    <a:pt x="45" y="145"/>
                  </a:lnTo>
                  <a:lnTo>
                    <a:pt x="45" y="141"/>
                  </a:lnTo>
                  <a:lnTo>
                    <a:pt x="45" y="130"/>
                  </a:lnTo>
                  <a:lnTo>
                    <a:pt x="45" y="121"/>
                  </a:lnTo>
                  <a:lnTo>
                    <a:pt x="45" y="108"/>
                  </a:lnTo>
                  <a:lnTo>
                    <a:pt x="45" y="98"/>
                  </a:lnTo>
                  <a:lnTo>
                    <a:pt x="45" y="85"/>
                  </a:lnTo>
                  <a:lnTo>
                    <a:pt x="45" y="74"/>
                  </a:lnTo>
                  <a:lnTo>
                    <a:pt x="45" y="61"/>
                  </a:lnTo>
                  <a:lnTo>
                    <a:pt x="45" y="52"/>
                  </a:lnTo>
                  <a:lnTo>
                    <a:pt x="47" y="46"/>
                  </a:lnTo>
                  <a:lnTo>
                    <a:pt x="49" y="41"/>
                  </a:lnTo>
                  <a:lnTo>
                    <a:pt x="51" y="33"/>
                  </a:lnTo>
                  <a:lnTo>
                    <a:pt x="54" y="31"/>
                  </a:lnTo>
                  <a:lnTo>
                    <a:pt x="38" y="0"/>
                  </a:lnTo>
                  <a:lnTo>
                    <a:pt x="3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70"/>
            <p:cNvSpPr>
              <a:spLocks/>
            </p:cNvSpPr>
            <p:nvPr/>
          </p:nvSpPr>
          <p:spPr bwMode="auto">
            <a:xfrm>
              <a:off x="2774950" y="-1836738"/>
              <a:ext cx="182563" cy="706437"/>
            </a:xfrm>
            <a:custGeom>
              <a:avLst/>
              <a:gdLst/>
              <a:ahLst/>
              <a:cxnLst>
                <a:cxn ang="0">
                  <a:pos x="115" y="0"/>
                </a:cxn>
                <a:cxn ang="0">
                  <a:pos x="110" y="0"/>
                </a:cxn>
                <a:cxn ang="0">
                  <a:pos x="104" y="6"/>
                </a:cxn>
                <a:cxn ang="0">
                  <a:pos x="93" y="15"/>
                </a:cxn>
                <a:cxn ang="0">
                  <a:pos x="84" y="32"/>
                </a:cxn>
                <a:cxn ang="0">
                  <a:pos x="78" y="39"/>
                </a:cxn>
                <a:cxn ang="0">
                  <a:pos x="72" y="47"/>
                </a:cxn>
                <a:cxn ang="0">
                  <a:pos x="67" y="58"/>
                </a:cxn>
                <a:cxn ang="0">
                  <a:pos x="61" y="69"/>
                </a:cxn>
                <a:cxn ang="0">
                  <a:pos x="56" y="80"/>
                </a:cxn>
                <a:cxn ang="0">
                  <a:pos x="52" y="93"/>
                </a:cxn>
                <a:cxn ang="0">
                  <a:pos x="48" y="106"/>
                </a:cxn>
                <a:cxn ang="0">
                  <a:pos x="46" y="121"/>
                </a:cxn>
                <a:cxn ang="0">
                  <a:pos x="41" y="134"/>
                </a:cxn>
                <a:cxn ang="0">
                  <a:pos x="39" y="149"/>
                </a:cxn>
                <a:cxn ang="0">
                  <a:pos x="37" y="164"/>
                </a:cxn>
                <a:cxn ang="0">
                  <a:pos x="37" y="179"/>
                </a:cxn>
                <a:cxn ang="0">
                  <a:pos x="35" y="192"/>
                </a:cxn>
                <a:cxn ang="0">
                  <a:pos x="35" y="210"/>
                </a:cxn>
                <a:cxn ang="0">
                  <a:pos x="37" y="223"/>
                </a:cxn>
                <a:cxn ang="0">
                  <a:pos x="39" y="238"/>
                </a:cxn>
                <a:cxn ang="0">
                  <a:pos x="39" y="251"/>
                </a:cxn>
                <a:cxn ang="0">
                  <a:pos x="41" y="264"/>
                </a:cxn>
                <a:cxn ang="0">
                  <a:pos x="43" y="272"/>
                </a:cxn>
                <a:cxn ang="0">
                  <a:pos x="43" y="283"/>
                </a:cxn>
                <a:cxn ang="0">
                  <a:pos x="46" y="296"/>
                </a:cxn>
                <a:cxn ang="0">
                  <a:pos x="48" y="303"/>
                </a:cxn>
                <a:cxn ang="0">
                  <a:pos x="0" y="344"/>
                </a:cxn>
                <a:cxn ang="0">
                  <a:pos x="4" y="389"/>
                </a:cxn>
                <a:cxn ang="0">
                  <a:pos x="37" y="378"/>
                </a:cxn>
                <a:cxn ang="0">
                  <a:pos x="48" y="445"/>
                </a:cxn>
                <a:cxn ang="0">
                  <a:pos x="102" y="361"/>
                </a:cxn>
                <a:cxn ang="0">
                  <a:pos x="93" y="186"/>
                </a:cxn>
                <a:cxn ang="0">
                  <a:pos x="93" y="184"/>
                </a:cxn>
                <a:cxn ang="0">
                  <a:pos x="93" y="177"/>
                </a:cxn>
                <a:cxn ang="0">
                  <a:pos x="95" y="166"/>
                </a:cxn>
                <a:cxn ang="0">
                  <a:pos x="97" y="155"/>
                </a:cxn>
                <a:cxn ang="0">
                  <a:pos x="97" y="138"/>
                </a:cxn>
                <a:cxn ang="0">
                  <a:pos x="100" y="123"/>
                </a:cxn>
                <a:cxn ang="0">
                  <a:pos x="102" y="106"/>
                </a:cxn>
                <a:cxn ang="0">
                  <a:pos x="106" y="88"/>
                </a:cxn>
                <a:cxn ang="0">
                  <a:pos x="108" y="71"/>
                </a:cxn>
                <a:cxn ang="0">
                  <a:pos x="108" y="54"/>
                </a:cxn>
                <a:cxn ang="0">
                  <a:pos x="110" y="39"/>
                </a:cxn>
                <a:cxn ang="0">
                  <a:pos x="113" y="26"/>
                </a:cxn>
                <a:cxn ang="0">
                  <a:pos x="113" y="15"/>
                </a:cxn>
                <a:cxn ang="0">
                  <a:pos x="115" y="6"/>
                </a:cxn>
                <a:cxn ang="0">
                  <a:pos x="115" y="0"/>
                </a:cxn>
                <a:cxn ang="0">
                  <a:pos x="115" y="0"/>
                </a:cxn>
              </a:cxnLst>
              <a:rect l="0" t="0" r="r" b="b"/>
              <a:pathLst>
                <a:path w="115" h="445">
                  <a:moveTo>
                    <a:pt x="115" y="0"/>
                  </a:moveTo>
                  <a:lnTo>
                    <a:pt x="110" y="0"/>
                  </a:lnTo>
                  <a:lnTo>
                    <a:pt x="104" y="6"/>
                  </a:lnTo>
                  <a:lnTo>
                    <a:pt x="93" y="15"/>
                  </a:lnTo>
                  <a:lnTo>
                    <a:pt x="84" y="32"/>
                  </a:lnTo>
                  <a:lnTo>
                    <a:pt x="78" y="39"/>
                  </a:lnTo>
                  <a:lnTo>
                    <a:pt x="72" y="47"/>
                  </a:lnTo>
                  <a:lnTo>
                    <a:pt x="67" y="58"/>
                  </a:lnTo>
                  <a:lnTo>
                    <a:pt x="61" y="69"/>
                  </a:lnTo>
                  <a:lnTo>
                    <a:pt x="56" y="80"/>
                  </a:lnTo>
                  <a:lnTo>
                    <a:pt x="52" y="93"/>
                  </a:lnTo>
                  <a:lnTo>
                    <a:pt x="48" y="106"/>
                  </a:lnTo>
                  <a:lnTo>
                    <a:pt x="46" y="121"/>
                  </a:lnTo>
                  <a:lnTo>
                    <a:pt x="41" y="134"/>
                  </a:lnTo>
                  <a:lnTo>
                    <a:pt x="39" y="149"/>
                  </a:lnTo>
                  <a:lnTo>
                    <a:pt x="37" y="164"/>
                  </a:lnTo>
                  <a:lnTo>
                    <a:pt x="37" y="179"/>
                  </a:lnTo>
                  <a:lnTo>
                    <a:pt x="35" y="192"/>
                  </a:lnTo>
                  <a:lnTo>
                    <a:pt x="35" y="210"/>
                  </a:lnTo>
                  <a:lnTo>
                    <a:pt x="37" y="223"/>
                  </a:lnTo>
                  <a:lnTo>
                    <a:pt x="39" y="238"/>
                  </a:lnTo>
                  <a:lnTo>
                    <a:pt x="39" y="251"/>
                  </a:lnTo>
                  <a:lnTo>
                    <a:pt x="41" y="264"/>
                  </a:lnTo>
                  <a:lnTo>
                    <a:pt x="43" y="272"/>
                  </a:lnTo>
                  <a:lnTo>
                    <a:pt x="43" y="283"/>
                  </a:lnTo>
                  <a:lnTo>
                    <a:pt x="46" y="296"/>
                  </a:lnTo>
                  <a:lnTo>
                    <a:pt x="48" y="303"/>
                  </a:lnTo>
                  <a:lnTo>
                    <a:pt x="0" y="344"/>
                  </a:lnTo>
                  <a:lnTo>
                    <a:pt x="4" y="389"/>
                  </a:lnTo>
                  <a:lnTo>
                    <a:pt x="37" y="378"/>
                  </a:lnTo>
                  <a:lnTo>
                    <a:pt x="48" y="445"/>
                  </a:lnTo>
                  <a:lnTo>
                    <a:pt x="102" y="361"/>
                  </a:lnTo>
                  <a:lnTo>
                    <a:pt x="93" y="186"/>
                  </a:lnTo>
                  <a:lnTo>
                    <a:pt x="93" y="184"/>
                  </a:lnTo>
                  <a:lnTo>
                    <a:pt x="93" y="177"/>
                  </a:lnTo>
                  <a:lnTo>
                    <a:pt x="95" y="166"/>
                  </a:lnTo>
                  <a:lnTo>
                    <a:pt x="97" y="155"/>
                  </a:lnTo>
                  <a:lnTo>
                    <a:pt x="97" y="138"/>
                  </a:lnTo>
                  <a:lnTo>
                    <a:pt x="100" y="123"/>
                  </a:lnTo>
                  <a:lnTo>
                    <a:pt x="102" y="106"/>
                  </a:lnTo>
                  <a:lnTo>
                    <a:pt x="106" y="88"/>
                  </a:lnTo>
                  <a:lnTo>
                    <a:pt x="108" y="71"/>
                  </a:lnTo>
                  <a:lnTo>
                    <a:pt x="108" y="54"/>
                  </a:lnTo>
                  <a:lnTo>
                    <a:pt x="110" y="39"/>
                  </a:lnTo>
                  <a:lnTo>
                    <a:pt x="113" y="26"/>
                  </a:lnTo>
                  <a:lnTo>
                    <a:pt x="113" y="15"/>
                  </a:lnTo>
                  <a:lnTo>
                    <a:pt x="115" y="6"/>
                  </a:lnTo>
                  <a:lnTo>
                    <a:pt x="115" y="0"/>
                  </a:lnTo>
                  <a:lnTo>
                    <a:pt x="11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71"/>
            <p:cNvSpPr>
              <a:spLocks/>
            </p:cNvSpPr>
            <p:nvPr/>
          </p:nvSpPr>
          <p:spPr bwMode="auto">
            <a:xfrm>
              <a:off x="3403600" y="-3871913"/>
              <a:ext cx="295275" cy="307975"/>
            </a:xfrm>
            <a:custGeom>
              <a:avLst/>
              <a:gdLst/>
              <a:ahLst/>
              <a:cxnLst>
                <a:cxn ang="0">
                  <a:pos x="186" y="4"/>
                </a:cxn>
                <a:cxn ang="0">
                  <a:pos x="184" y="2"/>
                </a:cxn>
                <a:cxn ang="0">
                  <a:pos x="175" y="2"/>
                </a:cxn>
                <a:cxn ang="0">
                  <a:pos x="164" y="0"/>
                </a:cxn>
                <a:cxn ang="0">
                  <a:pos x="151" y="0"/>
                </a:cxn>
                <a:cxn ang="0">
                  <a:pos x="134" y="0"/>
                </a:cxn>
                <a:cxn ang="0">
                  <a:pos x="117" y="0"/>
                </a:cxn>
                <a:cxn ang="0">
                  <a:pos x="97" y="6"/>
                </a:cxn>
                <a:cxn ang="0">
                  <a:pos x="82" y="13"/>
                </a:cxn>
                <a:cxn ang="0">
                  <a:pos x="63" y="19"/>
                </a:cxn>
                <a:cxn ang="0">
                  <a:pos x="45" y="30"/>
                </a:cxn>
                <a:cxn ang="0">
                  <a:pos x="32" y="41"/>
                </a:cxn>
                <a:cxn ang="0">
                  <a:pos x="21" y="54"/>
                </a:cxn>
                <a:cxn ang="0">
                  <a:pos x="11" y="62"/>
                </a:cxn>
                <a:cxn ang="0">
                  <a:pos x="4" y="73"/>
                </a:cxn>
                <a:cxn ang="0">
                  <a:pos x="0" y="77"/>
                </a:cxn>
                <a:cxn ang="0">
                  <a:pos x="0" y="82"/>
                </a:cxn>
                <a:cxn ang="0">
                  <a:pos x="0" y="112"/>
                </a:cxn>
                <a:cxn ang="0">
                  <a:pos x="56" y="194"/>
                </a:cxn>
                <a:cxn ang="0">
                  <a:pos x="56" y="190"/>
                </a:cxn>
                <a:cxn ang="0">
                  <a:pos x="63" y="181"/>
                </a:cxn>
                <a:cxn ang="0">
                  <a:pos x="69" y="168"/>
                </a:cxn>
                <a:cxn ang="0">
                  <a:pos x="80" y="155"/>
                </a:cxn>
                <a:cxn ang="0">
                  <a:pos x="84" y="147"/>
                </a:cxn>
                <a:cxn ang="0">
                  <a:pos x="91" y="138"/>
                </a:cxn>
                <a:cxn ang="0">
                  <a:pos x="95" y="127"/>
                </a:cxn>
                <a:cxn ang="0">
                  <a:pos x="101" y="118"/>
                </a:cxn>
                <a:cxn ang="0">
                  <a:pos x="117" y="99"/>
                </a:cxn>
                <a:cxn ang="0">
                  <a:pos x="130" y="82"/>
                </a:cxn>
                <a:cxn ang="0">
                  <a:pos x="140" y="62"/>
                </a:cxn>
                <a:cxn ang="0">
                  <a:pos x="151" y="47"/>
                </a:cxn>
                <a:cxn ang="0">
                  <a:pos x="160" y="34"/>
                </a:cxn>
                <a:cxn ang="0">
                  <a:pos x="171" y="23"/>
                </a:cxn>
                <a:cxn ang="0">
                  <a:pos x="181" y="8"/>
                </a:cxn>
                <a:cxn ang="0">
                  <a:pos x="186" y="4"/>
                </a:cxn>
                <a:cxn ang="0">
                  <a:pos x="186" y="4"/>
                </a:cxn>
              </a:cxnLst>
              <a:rect l="0" t="0" r="r" b="b"/>
              <a:pathLst>
                <a:path w="186" h="194">
                  <a:moveTo>
                    <a:pt x="186" y="4"/>
                  </a:moveTo>
                  <a:lnTo>
                    <a:pt x="184" y="2"/>
                  </a:lnTo>
                  <a:lnTo>
                    <a:pt x="175" y="2"/>
                  </a:lnTo>
                  <a:lnTo>
                    <a:pt x="164" y="0"/>
                  </a:lnTo>
                  <a:lnTo>
                    <a:pt x="151" y="0"/>
                  </a:lnTo>
                  <a:lnTo>
                    <a:pt x="134" y="0"/>
                  </a:lnTo>
                  <a:lnTo>
                    <a:pt x="117" y="0"/>
                  </a:lnTo>
                  <a:lnTo>
                    <a:pt x="97" y="6"/>
                  </a:lnTo>
                  <a:lnTo>
                    <a:pt x="82" y="13"/>
                  </a:lnTo>
                  <a:lnTo>
                    <a:pt x="63" y="19"/>
                  </a:lnTo>
                  <a:lnTo>
                    <a:pt x="45" y="30"/>
                  </a:lnTo>
                  <a:lnTo>
                    <a:pt x="32" y="41"/>
                  </a:lnTo>
                  <a:lnTo>
                    <a:pt x="21" y="54"/>
                  </a:lnTo>
                  <a:lnTo>
                    <a:pt x="11" y="62"/>
                  </a:lnTo>
                  <a:lnTo>
                    <a:pt x="4" y="73"/>
                  </a:lnTo>
                  <a:lnTo>
                    <a:pt x="0" y="77"/>
                  </a:lnTo>
                  <a:lnTo>
                    <a:pt x="0" y="82"/>
                  </a:lnTo>
                  <a:lnTo>
                    <a:pt x="0" y="112"/>
                  </a:lnTo>
                  <a:lnTo>
                    <a:pt x="56" y="194"/>
                  </a:lnTo>
                  <a:lnTo>
                    <a:pt x="56" y="190"/>
                  </a:lnTo>
                  <a:lnTo>
                    <a:pt x="63" y="181"/>
                  </a:lnTo>
                  <a:lnTo>
                    <a:pt x="69" y="168"/>
                  </a:lnTo>
                  <a:lnTo>
                    <a:pt x="80" y="155"/>
                  </a:lnTo>
                  <a:lnTo>
                    <a:pt x="84" y="147"/>
                  </a:lnTo>
                  <a:lnTo>
                    <a:pt x="91" y="138"/>
                  </a:lnTo>
                  <a:lnTo>
                    <a:pt x="95" y="127"/>
                  </a:lnTo>
                  <a:lnTo>
                    <a:pt x="101" y="118"/>
                  </a:lnTo>
                  <a:lnTo>
                    <a:pt x="117" y="99"/>
                  </a:lnTo>
                  <a:lnTo>
                    <a:pt x="130" y="82"/>
                  </a:lnTo>
                  <a:lnTo>
                    <a:pt x="140" y="62"/>
                  </a:lnTo>
                  <a:lnTo>
                    <a:pt x="151" y="47"/>
                  </a:lnTo>
                  <a:lnTo>
                    <a:pt x="160" y="34"/>
                  </a:lnTo>
                  <a:lnTo>
                    <a:pt x="171" y="23"/>
                  </a:lnTo>
                  <a:lnTo>
                    <a:pt x="181" y="8"/>
                  </a:lnTo>
                  <a:lnTo>
                    <a:pt x="186" y="4"/>
                  </a:lnTo>
                  <a:lnTo>
                    <a:pt x="186" y="4"/>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72"/>
            <p:cNvSpPr>
              <a:spLocks/>
            </p:cNvSpPr>
            <p:nvPr/>
          </p:nvSpPr>
          <p:spPr bwMode="auto">
            <a:xfrm>
              <a:off x="2916238" y="-3783013"/>
              <a:ext cx="373063" cy="266700"/>
            </a:xfrm>
            <a:custGeom>
              <a:avLst/>
              <a:gdLst/>
              <a:ahLst/>
              <a:cxnLst>
                <a:cxn ang="0">
                  <a:pos x="235" y="15"/>
                </a:cxn>
                <a:cxn ang="0">
                  <a:pos x="231" y="11"/>
                </a:cxn>
                <a:cxn ang="0">
                  <a:pos x="216" y="4"/>
                </a:cxn>
                <a:cxn ang="0">
                  <a:pos x="205" y="0"/>
                </a:cxn>
                <a:cxn ang="0">
                  <a:pos x="194" y="0"/>
                </a:cxn>
                <a:cxn ang="0">
                  <a:pos x="179" y="0"/>
                </a:cxn>
                <a:cxn ang="0">
                  <a:pos x="166" y="2"/>
                </a:cxn>
                <a:cxn ang="0">
                  <a:pos x="147" y="6"/>
                </a:cxn>
                <a:cxn ang="0">
                  <a:pos x="130" y="15"/>
                </a:cxn>
                <a:cxn ang="0">
                  <a:pos x="110" y="26"/>
                </a:cxn>
                <a:cxn ang="0">
                  <a:pos x="95" y="37"/>
                </a:cxn>
                <a:cxn ang="0">
                  <a:pos x="80" y="43"/>
                </a:cxn>
                <a:cxn ang="0">
                  <a:pos x="69" y="52"/>
                </a:cxn>
                <a:cxn ang="0">
                  <a:pos x="63" y="56"/>
                </a:cxn>
                <a:cxn ang="0">
                  <a:pos x="60" y="60"/>
                </a:cxn>
                <a:cxn ang="0">
                  <a:pos x="0" y="121"/>
                </a:cxn>
                <a:cxn ang="0">
                  <a:pos x="0" y="168"/>
                </a:cxn>
                <a:cxn ang="0">
                  <a:pos x="108" y="121"/>
                </a:cxn>
                <a:cxn ang="0">
                  <a:pos x="212" y="106"/>
                </a:cxn>
                <a:cxn ang="0">
                  <a:pos x="212" y="47"/>
                </a:cxn>
                <a:cxn ang="0">
                  <a:pos x="235" y="15"/>
                </a:cxn>
                <a:cxn ang="0">
                  <a:pos x="235" y="15"/>
                </a:cxn>
              </a:cxnLst>
              <a:rect l="0" t="0" r="r" b="b"/>
              <a:pathLst>
                <a:path w="235" h="168">
                  <a:moveTo>
                    <a:pt x="235" y="15"/>
                  </a:moveTo>
                  <a:lnTo>
                    <a:pt x="231" y="11"/>
                  </a:lnTo>
                  <a:lnTo>
                    <a:pt x="216" y="4"/>
                  </a:lnTo>
                  <a:lnTo>
                    <a:pt x="205" y="0"/>
                  </a:lnTo>
                  <a:lnTo>
                    <a:pt x="194" y="0"/>
                  </a:lnTo>
                  <a:lnTo>
                    <a:pt x="179" y="0"/>
                  </a:lnTo>
                  <a:lnTo>
                    <a:pt x="166" y="2"/>
                  </a:lnTo>
                  <a:lnTo>
                    <a:pt x="147" y="6"/>
                  </a:lnTo>
                  <a:lnTo>
                    <a:pt x="130" y="15"/>
                  </a:lnTo>
                  <a:lnTo>
                    <a:pt x="110" y="26"/>
                  </a:lnTo>
                  <a:lnTo>
                    <a:pt x="95" y="37"/>
                  </a:lnTo>
                  <a:lnTo>
                    <a:pt x="80" y="43"/>
                  </a:lnTo>
                  <a:lnTo>
                    <a:pt x="69" y="52"/>
                  </a:lnTo>
                  <a:lnTo>
                    <a:pt x="63" y="56"/>
                  </a:lnTo>
                  <a:lnTo>
                    <a:pt x="60" y="60"/>
                  </a:lnTo>
                  <a:lnTo>
                    <a:pt x="0" y="121"/>
                  </a:lnTo>
                  <a:lnTo>
                    <a:pt x="0" y="168"/>
                  </a:lnTo>
                  <a:lnTo>
                    <a:pt x="108" y="121"/>
                  </a:lnTo>
                  <a:lnTo>
                    <a:pt x="212" y="106"/>
                  </a:lnTo>
                  <a:lnTo>
                    <a:pt x="212" y="47"/>
                  </a:lnTo>
                  <a:lnTo>
                    <a:pt x="235" y="15"/>
                  </a:lnTo>
                  <a:lnTo>
                    <a:pt x="235" y="15"/>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77"/>
            <p:cNvSpPr>
              <a:spLocks/>
            </p:cNvSpPr>
            <p:nvPr/>
          </p:nvSpPr>
          <p:spPr bwMode="auto">
            <a:xfrm>
              <a:off x="6434138" y="-3309938"/>
              <a:ext cx="185738" cy="165100"/>
            </a:xfrm>
            <a:custGeom>
              <a:avLst/>
              <a:gdLst/>
              <a:ahLst/>
              <a:cxnLst>
                <a:cxn ang="0">
                  <a:pos x="114" y="87"/>
                </a:cxn>
                <a:cxn ang="0">
                  <a:pos x="114" y="82"/>
                </a:cxn>
                <a:cxn ang="0">
                  <a:pos x="117" y="74"/>
                </a:cxn>
                <a:cxn ang="0">
                  <a:pos x="114" y="56"/>
                </a:cxn>
                <a:cxn ang="0">
                  <a:pos x="110" y="43"/>
                </a:cxn>
                <a:cxn ang="0">
                  <a:pos x="97" y="28"/>
                </a:cxn>
                <a:cxn ang="0">
                  <a:pos x="84" y="17"/>
                </a:cxn>
                <a:cxn ang="0">
                  <a:pos x="73" y="9"/>
                </a:cxn>
                <a:cxn ang="0">
                  <a:pos x="71" y="7"/>
                </a:cxn>
                <a:cxn ang="0">
                  <a:pos x="65" y="5"/>
                </a:cxn>
                <a:cxn ang="0">
                  <a:pos x="56" y="2"/>
                </a:cxn>
                <a:cxn ang="0">
                  <a:pos x="43" y="0"/>
                </a:cxn>
                <a:cxn ang="0">
                  <a:pos x="30" y="0"/>
                </a:cxn>
                <a:cxn ang="0">
                  <a:pos x="17" y="0"/>
                </a:cxn>
                <a:cxn ang="0">
                  <a:pos x="8" y="0"/>
                </a:cxn>
                <a:cxn ang="0">
                  <a:pos x="0" y="0"/>
                </a:cxn>
                <a:cxn ang="0">
                  <a:pos x="0" y="2"/>
                </a:cxn>
                <a:cxn ang="0">
                  <a:pos x="4" y="17"/>
                </a:cxn>
                <a:cxn ang="0">
                  <a:pos x="17" y="48"/>
                </a:cxn>
                <a:cxn ang="0">
                  <a:pos x="17" y="50"/>
                </a:cxn>
                <a:cxn ang="0">
                  <a:pos x="26" y="61"/>
                </a:cxn>
                <a:cxn ang="0">
                  <a:pos x="34" y="74"/>
                </a:cxn>
                <a:cxn ang="0">
                  <a:pos x="45" y="87"/>
                </a:cxn>
                <a:cxn ang="0">
                  <a:pos x="60" y="95"/>
                </a:cxn>
                <a:cxn ang="0">
                  <a:pos x="75" y="104"/>
                </a:cxn>
                <a:cxn ang="0">
                  <a:pos x="88" y="104"/>
                </a:cxn>
                <a:cxn ang="0">
                  <a:pos x="101" y="104"/>
                </a:cxn>
                <a:cxn ang="0">
                  <a:pos x="108" y="97"/>
                </a:cxn>
                <a:cxn ang="0">
                  <a:pos x="112" y="93"/>
                </a:cxn>
                <a:cxn ang="0">
                  <a:pos x="112" y="87"/>
                </a:cxn>
                <a:cxn ang="0">
                  <a:pos x="114" y="87"/>
                </a:cxn>
                <a:cxn ang="0">
                  <a:pos x="114" y="87"/>
                </a:cxn>
              </a:cxnLst>
              <a:rect l="0" t="0" r="r" b="b"/>
              <a:pathLst>
                <a:path w="117" h="104">
                  <a:moveTo>
                    <a:pt x="114" y="87"/>
                  </a:moveTo>
                  <a:lnTo>
                    <a:pt x="114" y="82"/>
                  </a:lnTo>
                  <a:lnTo>
                    <a:pt x="117" y="74"/>
                  </a:lnTo>
                  <a:lnTo>
                    <a:pt x="114" y="56"/>
                  </a:lnTo>
                  <a:lnTo>
                    <a:pt x="110" y="43"/>
                  </a:lnTo>
                  <a:lnTo>
                    <a:pt x="97" y="28"/>
                  </a:lnTo>
                  <a:lnTo>
                    <a:pt x="84" y="17"/>
                  </a:lnTo>
                  <a:lnTo>
                    <a:pt x="73" y="9"/>
                  </a:lnTo>
                  <a:lnTo>
                    <a:pt x="71" y="7"/>
                  </a:lnTo>
                  <a:lnTo>
                    <a:pt x="65" y="5"/>
                  </a:lnTo>
                  <a:lnTo>
                    <a:pt x="56" y="2"/>
                  </a:lnTo>
                  <a:lnTo>
                    <a:pt x="43" y="0"/>
                  </a:lnTo>
                  <a:lnTo>
                    <a:pt x="30" y="0"/>
                  </a:lnTo>
                  <a:lnTo>
                    <a:pt x="17" y="0"/>
                  </a:lnTo>
                  <a:lnTo>
                    <a:pt x="8" y="0"/>
                  </a:lnTo>
                  <a:lnTo>
                    <a:pt x="0" y="0"/>
                  </a:lnTo>
                  <a:lnTo>
                    <a:pt x="0" y="2"/>
                  </a:lnTo>
                  <a:lnTo>
                    <a:pt x="4" y="17"/>
                  </a:lnTo>
                  <a:lnTo>
                    <a:pt x="17" y="48"/>
                  </a:lnTo>
                  <a:lnTo>
                    <a:pt x="17" y="50"/>
                  </a:lnTo>
                  <a:lnTo>
                    <a:pt x="26" y="61"/>
                  </a:lnTo>
                  <a:lnTo>
                    <a:pt x="34" y="74"/>
                  </a:lnTo>
                  <a:lnTo>
                    <a:pt x="45" y="87"/>
                  </a:lnTo>
                  <a:lnTo>
                    <a:pt x="60" y="95"/>
                  </a:lnTo>
                  <a:lnTo>
                    <a:pt x="75" y="104"/>
                  </a:lnTo>
                  <a:lnTo>
                    <a:pt x="88" y="104"/>
                  </a:lnTo>
                  <a:lnTo>
                    <a:pt x="101" y="104"/>
                  </a:lnTo>
                  <a:lnTo>
                    <a:pt x="108" y="97"/>
                  </a:lnTo>
                  <a:lnTo>
                    <a:pt x="112" y="93"/>
                  </a:lnTo>
                  <a:lnTo>
                    <a:pt x="112" y="87"/>
                  </a:lnTo>
                  <a:lnTo>
                    <a:pt x="114" y="87"/>
                  </a:lnTo>
                  <a:lnTo>
                    <a:pt x="114" y="87"/>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78"/>
            <p:cNvSpPr>
              <a:spLocks/>
            </p:cNvSpPr>
            <p:nvPr/>
          </p:nvSpPr>
          <p:spPr bwMode="auto">
            <a:xfrm>
              <a:off x="6650038" y="-2870200"/>
              <a:ext cx="120650" cy="165100"/>
            </a:xfrm>
            <a:custGeom>
              <a:avLst/>
              <a:gdLst/>
              <a:ahLst/>
              <a:cxnLst>
                <a:cxn ang="0">
                  <a:pos x="39" y="0"/>
                </a:cxn>
                <a:cxn ang="0">
                  <a:pos x="13" y="22"/>
                </a:cxn>
                <a:cxn ang="0">
                  <a:pos x="0" y="50"/>
                </a:cxn>
                <a:cxn ang="0">
                  <a:pos x="2" y="48"/>
                </a:cxn>
                <a:cxn ang="0">
                  <a:pos x="11" y="50"/>
                </a:cxn>
                <a:cxn ang="0">
                  <a:pos x="19" y="50"/>
                </a:cxn>
                <a:cxn ang="0">
                  <a:pos x="37" y="58"/>
                </a:cxn>
                <a:cxn ang="0">
                  <a:pos x="48" y="71"/>
                </a:cxn>
                <a:cxn ang="0">
                  <a:pos x="61" y="86"/>
                </a:cxn>
                <a:cxn ang="0">
                  <a:pos x="69" y="97"/>
                </a:cxn>
                <a:cxn ang="0">
                  <a:pos x="76" y="104"/>
                </a:cxn>
                <a:cxn ang="0">
                  <a:pos x="74" y="97"/>
                </a:cxn>
                <a:cxn ang="0">
                  <a:pos x="74" y="89"/>
                </a:cxn>
                <a:cxn ang="0">
                  <a:pos x="71" y="73"/>
                </a:cxn>
                <a:cxn ang="0">
                  <a:pos x="67" y="58"/>
                </a:cxn>
                <a:cxn ang="0">
                  <a:pos x="63" y="48"/>
                </a:cxn>
                <a:cxn ang="0">
                  <a:pos x="58" y="37"/>
                </a:cxn>
                <a:cxn ang="0">
                  <a:pos x="54" y="26"/>
                </a:cxn>
                <a:cxn ang="0">
                  <a:pos x="50" y="19"/>
                </a:cxn>
                <a:cxn ang="0">
                  <a:pos x="41" y="4"/>
                </a:cxn>
                <a:cxn ang="0">
                  <a:pos x="39" y="0"/>
                </a:cxn>
                <a:cxn ang="0">
                  <a:pos x="39" y="0"/>
                </a:cxn>
              </a:cxnLst>
              <a:rect l="0" t="0" r="r" b="b"/>
              <a:pathLst>
                <a:path w="76" h="104">
                  <a:moveTo>
                    <a:pt x="39" y="0"/>
                  </a:moveTo>
                  <a:lnTo>
                    <a:pt x="13" y="22"/>
                  </a:lnTo>
                  <a:lnTo>
                    <a:pt x="0" y="50"/>
                  </a:lnTo>
                  <a:lnTo>
                    <a:pt x="2" y="48"/>
                  </a:lnTo>
                  <a:lnTo>
                    <a:pt x="11" y="50"/>
                  </a:lnTo>
                  <a:lnTo>
                    <a:pt x="19" y="50"/>
                  </a:lnTo>
                  <a:lnTo>
                    <a:pt x="37" y="58"/>
                  </a:lnTo>
                  <a:lnTo>
                    <a:pt x="48" y="71"/>
                  </a:lnTo>
                  <a:lnTo>
                    <a:pt x="61" y="86"/>
                  </a:lnTo>
                  <a:lnTo>
                    <a:pt x="69" y="97"/>
                  </a:lnTo>
                  <a:lnTo>
                    <a:pt x="76" y="104"/>
                  </a:lnTo>
                  <a:lnTo>
                    <a:pt x="74" y="97"/>
                  </a:lnTo>
                  <a:lnTo>
                    <a:pt x="74" y="89"/>
                  </a:lnTo>
                  <a:lnTo>
                    <a:pt x="71" y="73"/>
                  </a:lnTo>
                  <a:lnTo>
                    <a:pt x="67" y="58"/>
                  </a:lnTo>
                  <a:lnTo>
                    <a:pt x="63" y="48"/>
                  </a:lnTo>
                  <a:lnTo>
                    <a:pt x="58" y="37"/>
                  </a:lnTo>
                  <a:lnTo>
                    <a:pt x="54" y="26"/>
                  </a:lnTo>
                  <a:lnTo>
                    <a:pt x="50" y="19"/>
                  </a:lnTo>
                  <a:lnTo>
                    <a:pt x="41" y="4"/>
                  </a:lnTo>
                  <a:lnTo>
                    <a:pt x="39" y="0"/>
                  </a:lnTo>
                  <a:lnTo>
                    <a:pt x="3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79"/>
            <p:cNvSpPr>
              <a:spLocks/>
            </p:cNvSpPr>
            <p:nvPr/>
          </p:nvSpPr>
          <p:spPr bwMode="auto">
            <a:xfrm>
              <a:off x="6481763" y="-3278188"/>
              <a:ext cx="109538" cy="127000"/>
            </a:xfrm>
            <a:custGeom>
              <a:avLst/>
              <a:gdLst/>
              <a:ahLst/>
              <a:cxnLst>
                <a:cxn ang="0">
                  <a:pos x="0" y="0"/>
                </a:cxn>
                <a:cxn ang="0">
                  <a:pos x="32" y="8"/>
                </a:cxn>
                <a:cxn ang="0">
                  <a:pos x="39" y="36"/>
                </a:cxn>
                <a:cxn ang="0">
                  <a:pos x="69" y="80"/>
                </a:cxn>
                <a:cxn ang="0">
                  <a:pos x="37" y="69"/>
                </a:cxn>
                <a:cxn ang="0">
                  <a:pos x="15" y="54"/>
                </a:cxn>
                <a:cxn ang="0">
                  <a:pos x="0" y="13"/>
                </a:cxn>
                <a:cxn ang="0">
                  <a:pos x="0" y="0"/>
                </a:cxn>
                <a:cxn ang="0">
                  <a:pos x="0" y="0"/>
                </a:cxn>
              </a:cxnLst>
              <a:rect l="0" t="0" r="r" b="b"/>
              <a:pathLst>
                <a:path w="69" h="80">
                  <a:moveTo>
                    <a:pt x="0" y="0"/>
                  </a:moveTo>
                  <a:lnTo>
                    <a:pt x="32" y="8"/>
                  </a:lnTo>
                  <a:lnTo>
                    <a:pt x="39" y="36"/>
                  </a:lnTo>
                  <a:lnTo>
                    <a:pt x="69" y="80"/>
                  </a:lnTo>
                  <a:lnTo>
                    <a:pt x="37" y="69"/>
                  </a:lnTo>
                  <a:lnTo>
                    <a:pt x="15" y="54"/>
                  </a:lnTo>
                  <a:lnTo>
                    <a:pt x="0" y="13"/>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80"/>
            <p:cNvSpPr>
              <a:spLocks/>
            </p:cNvSpPr>
            <p:nvPr/>
          </p:nvSpPr>
          <p:spPr bwMode="auto">
            <a:xfrm>
              <a:off x="6461125" y="-3289300"/>
              <a:ext cx="153988" cy="138112"/>
            </a:xfrm>
            <a:custGeom>
              <a:avLst/>
              <a:gdLst/>
              <a:ahLst/>
              <a:cxnLst>
                <a:cxn ang="0">
                  <a:pos x="20" y="0"/>
                </a:cxn>
                <a:cxn ang="0">
                  <a:pos x="65" y="22"/>
                </a:cxn>
                <a:cxn ang="0">
                  <a:pos x="65" y="43"/>
                </a:cxn>
                <a:cxn ang="0">
                  <a:pos x="84" y="39"/>
                </a:cxn>
                <a:cxn ang="0">
                  <a:pos x="97" y="59"/>
                </a:cxn>
                <a:cxn ang="0">
                  <a:pos x="82" y="87"/>
                </a:cxn>
                <a:cxn ang="0">
                  <a:pos x="74" y="69"/>
                </a:cxn>
                <a:cxn ang="0">
                  <a:pos x="52" y="80"/>
                </a:cxn>
                <a:cxn ang="0">
                  <a:pos x="24" y="63"/>
                </a:cxn>
                <a:cxn ang="0">
                  <a:pos x="30" y="46"/>
                </a:cxn>
                <a:cxn ang="0">
                  <a:pos x="37" y="28"/>
                </a:cxn>
                <a:cxn ang="0">
                  <a:pos x="7" y="24"/>
                </a:cxn>
                <a:cxn ang="0">
                  <a:pos x="0" y="7"/>
                </a:cxn>
                <a:cxn ang="0">
                  <a:pos x="20" y="0"/>
                </a:cxn>
                <a:cxn ang="0">
                  <a:pos x="20" y="0"/>
                </a:cxn>
              </a:cxnLst>
              <a:rect l="0" t="0" r="r" b="b"/>
              <a:pathLst>
                <a:path w="97" h="87">
                  <a:moveTo>
                    <a:pt x="20" y="0"/>
                  </a:moveTo>
                  <a:lnTo>
                    <a:pt x="65" y="22"/>
                  </a:lnTo>
                  <a:lnTo>
                    <a:pt x="65" y="43"/>
                  </a:lnTo>
                  <a:lnTo>
                    <a:pt x="84" y="39"/>
                  </a:lnTo>
                  <a:lnTo>
                    <a:pt x="97" y="59"/>
                  </a:lnTo>
                  <a:lnTo>
                    <a:pt x="82" y="87"/>
                  </a:lnTo>
                  <a:lnTo>
                    <a:pt x="74" y="69"/>
                  </a:lnTo>
                  <a:lnTo>
                    <a:pt x="52" y="80"/>
                  </a:lnTo>
                  <a:lnTo>
                    <a:pt x="24" y="63"/>
                  </a:lnTo>
                  <a:lnTo>
                    <a:pt x="30" y="46"/>
                  </a:lnTo>
                  <a:lnTo>
                    <a:pt x="37" y="28"/>
                  </a:lnTo>
                  <a:lnTo>
                    <a:pt x="7" y="24"/>
                  </a:lnTo>
                  <a:lnTo>
                    <a:pt x="0" y="7"/>
                  </a:lnTo>
                  <a:lnTo>
                    <a:pt x="20" y="0"/>
                  </a:lnTo>
                  <a:lnTo>
                    <a:pt x="2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81"/>
            <p:cNvSpPr>
              <a:spLocks/>
            </p:cNvSpPr>
            <p:nvPr/>
          </p:nvSpPr>
          <p:spPr bwMode="auto">
            <a:xfrm>
              <a:off x="6643688" y="-2760663"/>
              <a:ext cx="92075" cy="133350"/>
            </a:xfrm>
            <a:custGeom>
              <a:avLst/>
              <a:gdLst/>
              <a:ahLst/>
              <a:cxnLst>
                <a:cxn ang="0">
                  <a:pos x="34" y="84"/>
                </a:cxn>
                <a:cxn ang="0">
                  <a:pos x="34" y="82"/>
                </a:cxn>
                <a:cxn ang="0">
                  <a:pos x="43" y="74"/>
                </a:cxn>
                <a:cxn ang="0">
                  <a:pos x="52" y="59"/>
                </a:cxn>
                <a:cxn ang="0">
                  <a:pos x="58" y="46"/>
                </a:cxn>
                <a:cxn ang="0">
                  <a:pos x="58" y="28"/>
                </a:cxn>
                <a:cxn ang="0">
                  <a:pos x="52" y="15"/>
                </a:cxn>
                <a:cxn ang="0">
                  <a:pos x="43" y="4"/>
                </a:cxn>
                <a:cxn ang="0">
                  <a:pos x="34" y="0"/>
                </a:cxn>
                <a:cxn ang="0">
                  <a:pos x="21" y="2"/>
                </a:cxn>
                <a:cxn ang="0">
                  <a:pos x="13" y="11"/>
                </a:cxn>
                <a:cxn ang="0">
                  <a:pos x="4" y="26"/>
                </a:cxn>
                <a:cxn ang="0">
                  <a:pos x="2" y="39"/>
                </a:cxn>
                <a:cxn ang="0">
                  <a:pos x="0" y="46"/>
                </a:cxn>
                <a:cxn ang="0">
                  <a:pos x="6" y="54"/>
                </a:cxn>
                <a:cxn ang="0">
                  <a:pos x="8" y="56"/>
                </a:cxn>
                <a:cxn ang="0">
                  <a:pos x="13" y="59"/>
                </a:cxn>
                <a:cxn ang="0">
                  <a:pos x="34" y="84"/>
                </a:cxn>
                <a:cxn ang="0">
                  <a:pos x="34" y="84"/>
                </a:cxn>
              </a:cxnLst>
              <a:rect l="0" t="0" r="r" b="b"/>
              <a:pathLst>
                <a:path w="58" h="84">
                  <a:moveTo>
                    <a:pt x="34" y="84"/>
                  </a:moveTo>
                  <a:lnTo>
                    <a:pt x="34" y="82"/>
                  </a:lnTo>
                  <a:lnTo>
                    <a:pt x="43" y="74"/>
                  </a:lnTo>
                  <a:lnTo>
                    <a:pt x="52" y="59"/>
                  </a:lnTo>
                  <a:lnTo>
                    <a:pt x="58" y="46"/>
                  </a:lnTo>
                  <a:lnTo>
                    <a:pt x="58" y="28"/>
                  </a:lnTo>
                  <a:lnTo>
                    <a:pt x="52" y="15"/>
                  </a:lnTo>
                  <a:lnTo>
                    <a:pt x="43" y="4"/>
                  </a:lnTo>
                  <a:lnTo>
                    <a:pt x="34" y="0"/>
                  </a:lnTo>
                  <a:lnTo>
                    <a:pt x="21" y="2"/>
                  </a:lnTo>
                  <a:lnTo>
                    <a:pt x="13" y="11"/>
                  </a:lnTo>
                  <a:lnTo>
                    <a:pt x="4" y="26"/>
                  </a:lnTo>
                  <a:lnTo>
                    <a:pt x="2" y="39"/>
                  </a:lnTo>
                  <a:lnTo>
                    <a:pt x="0" y="46"/>
                  </a:lnTo>
                  <a:lnTo>
                    <a:pt x="6" y="54"/>
                  </a:lnTo>
                  <a:lnTo>
                    <a:pt x="8" y="56"/>
                  </a:lnTo>
                  <a:lnTo>
                    <a:pt x="13" y="59"/>
                  </a:lnTo>
                  <a:lnTo>
                    <a:pt x="34" y="84"/>
                  </a:lnTo>
                  <a:lnTo>
                    <a:pt x="34" y="8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82"/>
            <p:cNvSpPr>
              <a:spLocks/>
            </p:cNvSpPr>
            <p:nvPr/>
          </p:nvSpPr>
          <p:spPr bwMode="auto">
            <a:xfrm>
              <a:off x="6492875" y="-2716213"/>
              <a:ext cx="119063" cy="161925"/>
            </a:xfrm>
            <a:custGeom>
              <a:avLst/>
              <a:gdLst/>
              <a:ahLst/>
              <a:cxnLst>
                <a:cxn ang="0">
                  <a:pos x="75" y="102"/>
                </a:cxn>
                <a:cxn ang="0">
                  <a:pos x="38" y="43"/>
                </a:cxn>
                <a:cxn ang="0">
                  <a:pos x="19" y="0"/>
                </a:cxn>
                <a:cxn ang="0">
                  <a:pos x="0" y="18"/>
                </a:cxn>
                <a:cxn ang="0">
                  <a:pos x="17" y="59"/>
                </a:cxn>
                <a:cxn ang="0">
                  <a:pos x="75" y="102"/>
                </a:cxn>
                <a:cxn ang="0">
                  <a:pos x="75" y="102"/>
                </a:cxn>
              </a:cxnLst>
              <a:rect l="0" t="0" r="r" b="b"/>
              <a:pathLst>
                <a:path w="75" h="102">
                  <a:moveTo>
                    <a:pt x="75" y="102"/>
                  </a:moveTo>
                  <a:lnTo>
                    <a:pt x="38" y="43"/>
                  </a:lnTo>
                  <a:lnTo>
                    <a:pt x="19" y="0"/>
                  </a:lnTo>
                  <a:lnTo>
                    <a:pt x="0" y="18"/>
                  </a:lnTo>
                  <a:lnTo>
                    <a:pt x="17" y="59"/>
                  </a:lnTo>
                  <a:lnTo>
                    <a:pt x="75" y="102"/>
                  </a:lnTo>
                  <a:lnTo>
                    <a:pt x="75" y="102"/>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83"/>
            <p:cNvSpPr>
              <a:spLocks/>
            </p:cNvSpPr>
            <p:nvPr/>
          </p:nvSpPr>
          <p:spPr bwMode="auto">
            <a:xfrm>
              <a:off x="5397500" y="-2790825"/>
              <a:ext cx="157163" cy="295275"/>
            </a:xfrm>
            <a:custGeom>
              <a:avLst/>
              <a:gdLst/>
              <a:ahLst/>
              <a:cxnLst>
                <a:cxn ang="0">
                  <a:pos x="63" y="186"/>
                </a:cxn>
                <a:cxn ang="0">
                  <a:pos x="63" y="181"/>
                </a:cxn>
                <a:cxn ang="0">
                  <a:pos x="63" y="171"/>
                </a:cxn>
                <a:cxn ang="0">
                  <a:pos x="60" y="160"/>
                </a:cxn>
                <a:cxn ang="0">
                  <a:pos x="58" y="149"/>
                </a:cxn>
                <a:cxn ang="0">
                  <a:pos x="56" y="136"/>
                </a:cxn>
                <a:cxn ang="0">
                  <a:pos x="52" y="121"/>
                </a:cxn>
                <a:cxn ang="0">
                  <a:pos x="47" y="112"/>
                </a:cxn>
                <a:cxn ang="0">
                  <a:pos x="43" y="101"/>
                </a:cxn>
                <a:cxn ang="0">
                  <a:pos x="41" y="90"/>
                </a:cxn>
                <a:cxn ang="0">
                  <a:pos x="37" y="82"/>
                </a:cxn>
                <a:cxn ang="0">
                  <a:pos x="30" y="71"/>
                </a:cxn>
                <a:cxn ang="0">
                  <a:pos x="28" y="60"/>
                </a:cxn>
                <a:cxn ang="0">
                  <a:pos x="22" y="49"/>
                </a:cxn>
                <a:cxn ang="0">
                  <a:pos x="19" y="41"/>
                </a:cxn>
                <a:cxn ang="0">
                  <a:pos x="11" y="23"/>
                </a:cxn>
                <a:cxn ang="0">
                  <a:pos x="4" y="8"/>
                </a:cxn>
                <a:cxn ang="0">
                  <a:pos x="0" y="0"/>
                </a:cxn>
                <a:cxn ang="0">
                  <a:pos x="0" y="0"/>
                </a:cxn>
                <a:cxn ang="0">
                  <a:pos x="6" y="0"/>
                </a:cxn>
                <a:cxn ang="0">
                  <a:pos x="13" y="4"/>
                </a:cxn>
                <a:cxn ang="0">
                  <a:pos x="26" y="10"/>
                </a:cxn>
                <a:cxn ang="0">
                  <a:pos x="37" y="17"/>
                </a:cxn>
                <a:cxn ang="0">
                  <a:pos x="50" y="28"/>
                </a:cxn>
                <a:cxn ang="0">
                  <a:pos x="58" y="36"/>
                </a:cxn>
                <a:cxn ang="0">
                  <a:pos x="71" y="52"/>
                </a:cxn>
                <a:cxn ang="0">
                  <a:pos x="78" y="62"/>
                </a:cxn>
                <a:cxn ang="0">
                  <a:pos x="86" y="78"/>
                </a:cxn>
                <a:cxn ang="0">
                  <a:pos x="89" y="90"/>
                </a:cxn>
                <a:cxn ang="0">
                  <a:pos x="95" y="103"/>
                </a:cxn>
                <a:cxn ang="0">
                  <a:pos x="95" y="114"/>
                </a:cxn>
                <a:cxn ang="0">
                  <a:pos x="97" y="125"/>
                </a:cxn>
                <a:cxn ang="0">
                  <a:pos x="97" y="129"/>
                </a:cxn>
                <a:cxn ang="0">
                  <a:pos x="99" y="134"/>
                </a:cxn>
                <a:cxn ang="0">
                  <a:pos x="63" y="186"/>
                </a:cxn>
                <a:cxn ang="0">
                  <a:pos x="63" y="186"/>
                </a:cxn>
              </a:cxnLst>
              <a:rect l="0" t="0" r="r" b="b"/>
              <a:pathLst>
                <a:path w="99" h="186">
                  <a:moveTo>
                    <a:pt x="63" y="186"/>
                  </a:moveTo>
                  <a:lnTo>
                    <a:pt x="63" y="181"/>
                  </a:lnTo>
                  <a:lnTo>
                    <a:pt x="63" y="171"/>
                  </a:lnTo>
                  <a:lnTo>
                    <a:pt x="60" y="160"/>
                  </a:lnTo>
                  <a:lnTo>
                    <a:pt x="58" y="149"/>
                  </a:lnTo>
                  <a:lnTo>
                    <a:pt x="56" y="136"/>
                  </a:lnTo>
                  <a:lnTo>
                    <a:pt x="52" y="121"/>
                  </a:lnTo>
                  <a:lnTo>
                    <a:pt x="47" y="112"/>
                  </a:lnTo>
                  <a:lnTo>
                    <a:pt x="43" y="101"/>
                  </a:lnTo>
                  <a:lnTo>
                    <a:pt x="41" y="90"/>
                  </a:lnTo>
                  <a:lnTo>
                    <a:pt x="37" y="82"/>
                  </a:lnTo>
                  <a:lnTo>
                    <a:pt x="30" y="71"/>
                  </a:lnTo>
                  <a:lnTo>
                    <a:pt x="28" y="60"/>
                  </a:lnTo>
                  <a:lnTo>
                    <a:pt x="22" y="49"/>
                  </a:lnTo>
                  <a:lnTo>
                    <a:pt x="19" y="41"/>
                  </a:lnTo>
                  <a:lnTo>
                    <a:pt x="11" y="23"/>
                  </a:lnTo>
                  <a:lnTo>
                    <a:pt x="4" y="8"/>
                  </a:lnTo>
                  <a:lnTo>
                    <a:pt x="0" y="0"/>
                  </a:lnTo>
                  <a:lnTo>
                    <a:pt x="0" y="0"/>
                  </a:lnTo>
                  <a:lnTo>
                    <a:pt x="6" y="0"/>
                  </a:lnTo>
                  <a:lnTo>
                    <a:pt x="13" y="4"/>
                  </a:lnTo>
                  <a:lnTo>
                    <a:pt x="26" y="10"/>
                  </a:lnTo>
                  <a:lnTo>
                    <a:pt x="37" y="17"/>
                  </a:lnTo>
                  <a:lnTo>
                    <a:pt x="50" y="28"/>
                  </a:lnTo>
                  <a:lnTo>
                    <a:pt x="58" y="36"/>
                  </a:lnTo>
                  <a:lnTo>
                    <a:pt x="71" y="52"/>
                  </a:lnTo>
                  <a:lnTo>
                    <a:pt x="78" y="62"/>
                  </a:lnTo>
                  <a:lnTo>
                    <a:pt x="86" y="78"/>
                  </a:lnTo>
                  <a:lnTo>
                    <a:pt x="89" y="90"/>
                  </a:lnTo>
                  <a:lnTo>
                    <a:pt x="95" y="103"/>
                  </a:lnTo>
                  <a:lnTo>
                    <a:pt x="95" y="114"/>
                  </a:lnTo>
                  <a:lnTo>
                    <a:pt x="97" y="125"/>
                  </a:lnTo>
                  <a:lnTo>
                    <a:pt x="97" y="129"/>
                  </a:lnTo>
                  <a:lnTo>
                    <a:pt x="99" y="134"/>
                  </a:lnTo>
                  <a:lnTo>
                    <a:pt x="63" y="186"/>
                  </a:lnTo>
                  <a:lnTo>
                    <a:pt x="63" y="18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84"/>
            <p:cNvSpPr>
              <a:spLocks/>
            </p:cNvSpPr>
            <p:nvPr/>
          </p:nvSpPr>
          <p:spPr bwMode="auto">
            <a:xfrm>
              <a:off x="5559425" y="-3248025"/>
              <a:ext cx="538163" cy="549275"/>
            </a:xfrm>
            <a:custGeom>
              <a:avLst/>
              <a:gdLst/>
              <a:ahLst/>
              <a:cxnLst>
                <a:cxn ang="0">
                  <a:pos x="41" y="344"/>
                </a:cxn>
                <a:cxn ang="0">
                  <a:pos x="38" y="329"/>
                </a:cxn>
                <a:cxn ang="0">
                  <a:pos x="34" y="316"/>
                </a:cxn>
                <a:cxn ang="0">
                  <a:pos x="28" y="296"/>
                </a:cxn>
                <a:cxn ang="0">
                  <a:pos x="17" y="275"/>
                </a:cxn>
                <a:cxn ang="0">
                  <a:pos x="4" y="251"/>
                </a:cxn>
                <a:cxn ang="0">
                  <a:pos x="2" y="242"/>
                </a:cxn>
                <a:cxn ang="0">
                  <a:pos x="23" y="236"/>
                </a:cxn>
                <a:cxn ang="0">
                  <a:pos x="49" y="227"/>
                </a:cxn>
                <a:cxn ang="0">
                  <a:pos x="71" y="221"/>
                </a:cxn>
                <a:cxn ang="0">
                  <a:pos x="95" y="212"/>
                </a:cxn>
                <a:cxn ang="0">
                  <a:pos x="118" y="203"/>
                </a:cxn>
                <a:cxn ang="0">
                  <a:pos x="142" y="193"/>
                </a:cxn>
                <a:cxn ang="0">
                  <a:pos x="164" y="180"/>
                </a:cxn>
                <a:cxn ang="0">
                  <a:pos x="185" y="167"/>
                </a:cxn>
                <a:cxn ang="0">
                  <a:pos x="207" y="158"/>
                </a:cxn>
                <a:cxn ang="0">
                  <a:pos x="233" y="141"/>
                </a:cxn>
                <a:cxn ang="0">
                  <a:pos x="252" y="130"/>
                </a:cxn>
                <a:cxn ang="0">
                  <a:pos x="257" y="123"/>
                </a:cxn>
                <a:cxn ang="0">
                  <a:pos x="259" y="102"/>
                </a:cxn>
                <a:cxn ang="0">
                  <a:pos x="268" y="82"/>
                </a:cxn>
                <a:cxn ang="0">
                  <a:pos x="283" y="56"/>
                </a:cxn>
                <a:cxn ang="0">
                  <a:pos x="304" y="35"/>
                </a:cxn>
                <a:cxn ang="0">
                  <a:pos x="324" y="13"/>
                </a:cxn>
                <a:cxn ang="0">
                  <a:pos x="337" y="0"/>
                </a:cxn>
                <a:cxn ang="0">
                  <a:pos x="315" y="87"/>
                </a:cxn>
                <a:cxn ang="0">
                  <a:pos x="281" y="162"/>
                </a:cxn>
                <a:cxn ang="0">
                  <a:pos x="270" y="171"/>
                </a:cxn>
                <a:cxn ang="0">
                  <a:pos x="239" y="195"/>
                </a:cxn>
                <a:cxn ang="0">
                  <a:pos x="218" y="210"/>
                </a:cxn>
                <a:cxn ang="0">
                  <a:pos x="198" y="227"/>
                </a:cxn>
                <a:cxn ang="0">
                  <a:pos x="177" y="242"/>
                </a:cxn>
                <a:cxn ang="0">
                  <a:pos x="155" y="260"/>
                </a:cxn>
                <a:cxn ang="0">
                  <a:pos x="131" y="275"/>
                </a:cxn>
                <a:cxn ang="0">
                  <a:pos x="112" y="290"/>
                </a:cxn>
                <a:cxn ang="0">
                  <a:pos x="90" y="305"/>
                </a:cxn>
                <a:cxn ang="0">
                  <a:pos x="75" y="318"/>
                </a:cxn>
                <a:cxn ang="0">
                  <a:pos x="49" y="337"/>
                </a:cxn>
                <a:cxn ang="0">
                  <a:pos x="41" y="346"/>
                </a:cxn>
              </a:cxnLst>
              <a:rect l="0" t="0" r="r" b="b"/>
              <a:pathLst>
                <a:path w="339" h="346">
                  <a:moveTo>
                    <a:pt x="41" y="346"/>
                  </a:moveTo>
                  <a:lnTo>
                    <a:pt x="41" y="344"/>
                  </a:lnTo>
                  <a:lnTo>
                    <a:pt x="41" y="335"/>
                  </a:lnTo>
                  <a:lnTo>
                    <a:pt x="38" y="329"/>
                  </a:lnTo>
                  <a:lnTo>
                    <a:pt x="38" y="324"/>
                  </a:lnTo>
                  <a:lnTo>
                    <a:pt x="34" y="316"/>
                  </a:lnTo>
                  <a:lnTo>
                    <a:pt x="32" y="307"/>
                  </a:lnTo>
                  <a:lnTo>
                    <a:pt x="28" y="296"/>
                  </a:lnTo>
                  <a:lnTo>
                    <a:pt x="21" y="286"/>
                  </a:lnTo>
                  <a:lnTo>
                    <a:pt x="17" y="275"/>
                  </a:lnTo>
                  <a:lnTo>
                    <a:pt x="12" y="266"/>
                  </a:lnTo>
                  <a:lnTo>
                    <a:pt x="4" y="251"/>
                  </a:lnTo>
                  <a:lnTo>
                    <a:pt x="0" y="244"/>
                  </a:lnTo>
                  <a:lnTo>
                    <a:pt x="2" y="242"/>
                  </a:lnTo>
                  <a:lnTo>
                    <a:pt x="10" y="242"/>
                  </a:lnTo>
                  <a:lnTo>
                    <a:pt x="23" y="236"/>
                  </a:lnTo>
                  <a:lnTo>
                    <a:pt x="41" y="231"/>
                  </a:lnTo>
                  <a:lnTo>
                    <a:pt x="49" y="227"/>
                  </a:lnTo>
                  <a:lnTo>
                    <a:pt x="60" y="223"/>
                  </a:lnTo>
                  <a:lnTo>
                    <a:pt x="71" y="221"/>
                  </a:lnTo>
                  <a:lnTo>
                    <a:pt x="84" y="216"/>
                  </a:lnTo>
                  <a:lnTo>
                    <a:pt x="95" y="212"/>
                  </a:lnTo>
                  <a:lnTo>
                    <a:pt x="108" y="208"/>
                  </a:lnTo>
                  <a:lnTo>
                    <a:pt x="118" y="203"/>
                  </a:lnTo>
                  <a:lnTo>
                    <a:pt x="131" y="199"/>
                  </a:lnTo>
                  <a:lnTo>
                    <a:pt x="142" y="193"/>
                  </a:lnTo>
                  <a:lnTo>
                    <a:pt x="153" y="186"/>
                  </a:lnTo>
                  <a:lnTo>
                    <a:pt x="164" y="180"/>
                  </a:lnTo>
                  <a:lnTo>
                    <a:pt x="177" y="175"/>
                  </a:lnTo>
                  <a:lnTo>
                    <a:pt x="185" y="167"/>
                  </a:lnTo>
                  <a:lnTo>
                    <a:pt x="196" y="162"/>
                  </a:lnTo>
                  <a:lnTo>
                    <a:pt x="207" y="158"/>
                  </a:lnTo>
                  <a:lnTo>
                    <a:pt x="216" y="151"/>
                  </a:lnTo>
                  <a:lnTo>
                    <a:pt x="233" y="141"/>
                  </a:lnTo>
                  <a:lnTo>
                    <a:pt x="244" y="134"/>
                  </a:lnTo>
                  <a:lnTo>
                    <a:pt x="252" y="130"/>
                  </a:lnTo>
                  <a:lnTo>
                    <a:pt x="257" y="130"/>
                  </a:lnTo>
                  <a:lnTo>
                    <a:pt x="257" y="123"/>
                  </a:lnTo>
                  <a:lnTo>
                    <a:pt x="259" y="110"/>
                  </a:lnTo>
                  <a:lnTo>
                    <a:pt x="259" y="102"/>
                  </a:lnTo>
                  <a:lnTo>
                    <a:pt x="263" y="93"/>
                  </a:lnTo>
                  <a:lnTo>
                    <a:pt x="268" y="82"/>
                  </a:lnTo>
                  <a:lnTo>
                    <a:pt x="276" y="71"/>
                  </a:lnTo>
                  <a:lnTo>
                    <a:pt x="283" y="56"/>
                  </a:lnTo>
                  <a:lnTo>
                    <a:pt x="294" y="46"/>
                  </a:lnTo>
                  <a:lnTo>
                    <a:pt x="304" y="35"/>
                  </a:lnTo>
                  <a:lnTo>
                    <a:pt x="315" y="24"/>
                  </a:lnTo>
                  <a:lnTo>
                    <a:pt x="324" y="13"/>
                  </a:lnTo>
                  <a:lnTo>
                    <a:pt x="332" y="7"/>
                  </a:lnTo>
                  <a:lnTo>
                    <a:pt x="337" y="0"/>
                  </a:lnTo>
                  <a:lnTo>
                    <a:pt x="339" y="0"/>
                  </a:lnTo>
                  <a:lnTo>
                    <a:pt x="315" y="87"/>
                  </a:lnTo>
                  <a:lnTo>
                    <a:pt x="315" y="138"/>
                  </a:lnTo>
                  <a:lnTo>
                    <a:pt x="281" y="162"/>
                  </a:lnTo>
                  <a:lnTo>
                    <a:pt x="278" y="164"/>
                  </a:lnTo>
                  <a:lnTo>
                    <a:pt x="270" y="171"/>
                  </a:lnTo>
                  <a:lnTo>
                    <a:pt x="255" y="180"/>
                  </a:lnTo>
                  <a:lnTo>
                    <a:pt x="239" y="195"/>
                  </a:lnTo>
                  <a:lnTo>
                    <a:pt x="229" y="201"/>
                  </a:lnTo>
                  <a:lnTo>
                    <a:pt x="218" y="210"/>
                  </a:lnTo>
                  <a:lnTo>
                    <a:pt x="207" y="216"/>
                  </a:lnTo>
                  <a:lnTo>
                    <a:pt x="198" y="227"/>
                  </a:lnTo>
                  <a:lnTo>
                    <a:pt x="188" y="234"/>
                  </a:lnTo>
                  <a:lnTo>
                    <a:pt x="177" y="242"/>
                  </a:lnTo>
                  <a:lnTo>
                    <a:pt x="166" y="251"/>
                  </a:lnTo>
                  <a:lnTo>
                    <a:pt x="155" y="260"/>
                  </a:lnTo>
                  <a:lnTo>
                    <a:pt x="142" y="268"/>
                  </a:lnTo>
                  <a:lnTo>
                    <a:pt x="131" y="275"/>
                  </a:lnTo>
                  <a:lnTo>
                    <a:pt x="123" y="281"/>
                  </a:lnTo>
                  <a:lnTo>
                    <a:pt x="112" y="290"/>
                  </a:lnTo>
                  <a:lnTo>
                    <a:pt x="101" y="296"/>
                  </a:lnTo>
                  <a:lnTo>
                    <a:pt x="90" y="305"/>
                  </a:lnTo>
                  <a:lnTo>
                    <a:pt x="82" y="311"/>
                  </a:lnTo>
                  <a:lnTo>
                    <a:pt x="75" y="318"/>
                  </a:lnTo>
                  <a:lnTo>
                    <a:pt x="58" y="329"/>
                  </a:lnTo>
                  <a:lnTo>
                    <a:pt x="49" y="337"/>
                  </a:lnTo>
                  <a:lnTo>
                    <a:pt x="41" y="344"/>
                  </a:lnTo>
                  <a:lnTo>
                    <a:pt x="41" y="346"/>
                  </a:lnTo>
                  <a:lnTo>
                    <a:pt x="41" y="34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85"/>
            <p:cNvSpPr>
              <a:spLocks/>
            </p:cNvSpPr>
            <p:nvPr/>
          </p:nvSpPr>
          <p:spPr bwMode="auto">
            <a:xfrm>
              <a:off x="6115050" y="-3573463"/>
              <a:ext cx="331788" cy="750887"/>
            </a:xfrm>
            <a:custGeom>
              <a:avLst/>
              <a:gdLst/>
              <a:ahLst/>
              <a:cxnLst>
                <a:cxn ang="0">
                  <a:pos x="13" y="0"/>
                </a:cxn>
                <a:cxn ang="0">
                  <a:pos x="47" y="15"/>
                </a:cxn>
                <a:cxn ang="0">
                  <a:pos x="119" y="28"/>
                </a:cxn>
                <a:cxn ang="0">
                  <a:pos x="80" y="47"/>
                </a:cxn>
                <a:cxn ang="0">
                  <a:pos x="47" y="65"/>
                </a:cxn>
                <a:cxn ang="0">
                  <a:pos x="60" y="119"/>
                </a:cxn>
                <a:cxn ang="0">
                  <a:pos x="82" y="149"/>
                </a:cxn>
                <a:cxn ang="0">
                  <a:pos x="181" y="95"/>
                </a:cxn>
                <a:cxn ang="0">
                  <a:pos x="177" y="119"/>
                </a:cxn>
                <a:cxn ang="0">
                  <a:pos x="140" y="160"/>
                </a:cxn>
                <a:cxn ang="0">
                  <a:pos x="97" y="231"/>
                </a:cxn>
                <a:cxn ang="0">
                  <a:pos x="134" y="326"/>
                </a:cxn>
                <a:cxn ang="0">
                  <a:pos x="203" y="408"/>
                </a:cxn>
                <a:cxn ang="0">
                  <a:pos x="209" y="465"/>
                </a:cxn>
                <a:cxn ang="0">
                  <a:pos x="179" y="473"/>
                </a:cxn>
                <a:cxn ang="0">
                  <a:pos x="123" y="408"/>
                </a:cxn>
                <a:cxn ang="0">
                  <a:pos x="95" y="372"/>
                </a:cxn>
                <a:cxn ang="0">
                  <a:pos x="34" y="361"/>
                </a:cxn>
                <a:cxn ang="0">
                  <a:pos x="4" y="298"/>
                </a:cxn>
                <a:cxn ang="0">
                  <a:pos x="28" y="222"/>
                </a:cxn>
                <a:cxn ang="0">
                  <a:pos x="26" y="220"/>
                </a:cxn>
                <a:cxn ang="0">
                  <a:pos x="24" y="214"/>
                </a:cxn>
                <a:cxn ang="0">
                  <a:pos x="17" y="205"/>
                </a:cxn>
                <a:cxn ang="0">
                  <a:pos x="15" y="196"/>
                </a:cxn>
                <a:cxn ang="0">
                  <a:pos x="8" y="186"/>
                </a:cxn>
                <a:cxn ang="0">
                  <a:pos x="4" y="175"/>
                </a:cxn>
                <a:cxn ang="0">
                  <a:pos x="0" y="166"/>
                </a:cxn>
                <a:cxn ang="0">
                  <a:pos x="0" y="162"/>
                </a:cxn>
                <a:cxn ang="0">
                  <a:pos x="0" y="153"/>
                </a:cxn>
                <a:cxn ang="0">
                  <a:pos x="0" y="138"/>
                </a:cxn>
                <a:cxn ang="0">
                  <a:pos x="0" y="121"/>
                </a:cxn>
                <a:cxn ang="0">
                  <a:pos x="0" y="103"/>
                </a:cxn>
                <a:cxn ang="0">
                  <a:pos x="0" y="86"/>
                </a:cxn>
                <a:cxn ang="0">
                  <a:pos x="0" y="73"/>
                </a:cxn>
                <a:cxn ang="0">
                  <a:pos x="0" y="62"/>
                </a:cxn>
                <a:cxn ang="0">
                  <a:pos x="2" y="58"/>
                </a:cxn>
                <a:cxn ang="0">
                  <a:pos x="13" y="0"/>
                </a:cxn>
                <a:cxn ang="0">
                  <a:pos x="13" y="0"/>
                </a:cxn>
              </a:cxnLst>
              <a:rect l="0" t="0" r="r" b="b"/>
              <a:pathLst>
                <a:path w="209" h="473">
                  <a:moveTo>
                    <a:pt x="13" y="0"/>
                  </a:moveTo>
                  <a:lnTo>
                    <a:pt x="47" y="15"/>
                  </a:lnTo>
                  <a:lnTo>
                    <a:pt x="119" y="28"/>
                  </a:lnTo>
                  <a:lnTo>
                    <a:pt x="80" y="47"/>
                  </a:lnTo>
                  <a:lnTo>
                    <a:pt x="47" y="65"/>
                  </a:lnTo>
                  <a:lnTo>
                    <a:pt x="60" y="119"/>
                  </a:lnTo>
                  <a:lnTo>
                    <a:pt x="82" y="149"/>
                  </a:lnTo>
                  <a:lnTo>
                    <a:pt x="181" y="95"/>
                  </a:lnTo>
                  <a:lnTo>
                    <a:pt x="177" y="119"/>
                  </a:lnTo>
                  <a:lnTo>
                    <a:pt x="140" y="160"/>
                  </a:lnTo>
                  <a:lnTo>
                    <a:pt x="97" y="231"/>
                  </a:lnTo>
                  <a:lnTo>
                    <a:pt x="134" y="326"/>
                  </a:lnTo>
                  <a:lnTo>
                    <a:pt x="203" y="408"/>
                  </a:lnTo>
                  <a:lnTo>
                    <a:pt x="209" y="465"/>
                  </a:lnTo>
                  <a:lnTo>
                    <a:pt x="179" y="473"/>
                  </a:lnTo>
                  <a:lnTo>
                    <a:pt x="123" y="408"/>
                  </a:lnTo>
                  <a:lnTo>
                    <a:pt x="95" y="372"/>
                  </a:lnTo>
                  <a:lnTo>
                    <a:pt x="34" y="361"/>
                  </a:lnTo>
                  <a:lnTo>
                    <a:pt x="4" y="298"/>
                  </a:lnTo>
                  <a:lnTo>
                    <a:pt x="28" y="222"/>
                  </a:lnTo>
                  <a:lnTo>
                    <a:pt x="26" y="220"/>
                  </a:lnTo>
                  <a:lnTo>
                    <a:pt x="24" y="214"/>
                  </a:lnTo>
                  <a:lnTo>
                    <a:pt x="17" y="205"/>
                  </a:lnTo>
                  <a:lnTo>
                    <a:pt x="15" y="196"/>
                  </a:lnTo>
                  <a:lnTo>
                    <a:pt x="8" y="186"/>
                  </a:lnTo>
                  <a:lnTo>
                    <a:pt x="4" y="175"/>
                  </a:lnTo>
                  <a:lnTo>
                    <a:pt x="0" y="166"/>
                  </a:lnTo>
                  <a:lnTo>
                    <a:pt x="0" y="162"/>
                  </a:lnTo>
                  <a:lnTo>
                    <a:pt x="0" y="153"/>
                  </a:lnTo>
                  <a:lnTo>
                    <a:pt x="0" y="138"/>
                  </a:lnTo>
                  <a:lnTo>
                    <a:pt x="0" y="121"/>
                  </a:lnTo>
                  <a:lnTo>
                    <a:pt x="0" y="103"/>
                  </a:lnTo>
                  <a:lnTo>
                    <a:pt x="0" y="86"/>
                  </a:lnTo>
                  <a:lnTo>
                    <a:pt x="0" y="73"/>
                  </a:lnTo>
                  <a:lnTo>
                    <a:pt x="0" y="62"/>
                  </a:lnTo>
                  <a:lnTo>
                    <a:pt x="2" y="58"/>
                  </a:lnTo>
                  <a:lnTo>
                    <a:pt x="13" y="0"/>
                  </a:lnTo>
                  <a:lnTo>
                    <a:pt x="13"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87"/>
            <p:cNvSpPr>
              <a:spLocks/>
            </p:cNvSpPr>
            <p:nvPr/>
          </p:nvSpPr>
          <p:spPr bwMode="auto">
            <a:xfrm>
              <a:off x="6578600" y="-2955925"/>
              <a:ext cx="171450" cy="47625"/>
            </a:xfrm>
            <a:custGeom>
              <a:avLst/>
              <a:gdLst/>
              <a:ahLst/>
              <a:cxnLst>
                <a:cxn ang="0">
                  <a:pos x="0" y="28"/>
                </a:cxn>
                <a:cxn ang="0">
                  <a:pos x="45" y="2"/>
                </a:cxn>
                <a:cxn ang="0">
                  <a:pos x="62" y="6"/>
                </a:cxn>
                <a:cxn ang="0">
                  <a:pos x="106" y="0"/>
                </a:cxn>
                <a:cxn ang="0">
                  <a:pos x="108" y="19"/>
                </a:cxn>
                <a:cxn ang="0">
                  <a:pos x="84" y="30"/>
                </a:cxn>
                <a:cxn ang="0">
                  <a:pos x="60" y="15"/>
                </a:cxn>
                <a:cxn ang="0">
                  <a:pos x="26" y="30"/>
                </a:cxn>
                <a:cxn ang="0">
                  <a:pos x="0" y="28"/>
                </a:cxn>
                <a:cxn ang="0">
                  <a:pos x="0" y="28"/>
                </a:cxn>
              </a:cxnLst>
              <a:rect l="0" t="0" r="r" b="b"/>
              <a:pathLst>
                <a:path w="108" h="30">
                  <a:moveTo>
                    <a:pt x="0" y="28"/>
                  </a:moveTo>
                  <a:lnTo>
                    <a:pt x="45" y="2"/>
                  </a:lnTo>
                  <a:lnTo>
                    <a:pt x="62" y="6"/>
                  </a:lnTo>
                  <a:lnTo>
                    <a:pt x="106" y="0"/>
                  </a:lnTo>
                  <a:lnTo>
                    <a:pt x="108" y="19"/>
                  </a:lnTo>
                  <a:lnTo>
                    <a:pt x="84" y="30"/>
                  </a:lnTo>
                  <a:lnTo>
                    <a:pt x="60" y="15"/>
                  </a:lnTo>
                  <a:lnTo>
                    <a:pt x="26" y="30"/>
                  </a:lnTo>
                  <a:lnTo>
                    <a:pt x="0" y="28"/>
                  </a:lnTo>
                  <a:lnTo>
                    <a:pt x="0" y="2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90"/>
            <p:cNvSpPr>
              <a:spLocks/>
            </p:cNvSpPr>
            <p:nvPr/>
          </p:nvSpPr>
          <p:spPr bwMode="auto">
            <a:xfrm>
              <a:off x="6499225" y="-3519488"/>
              <a:ext cx="188913" cy="73025"/>
            </a:xfrm>
            <a:custGeom>
              <a:avLst/>
              <a:gdLst/>
              <a:ahLst/>
              <a:cxnLst>
                <a:cxn ang="0">
                  <a:pos x="0" y="31"/>
                </a:cxn>
                <a:cxn ang="0">
                  <a:pos x="50" y="0"/>
                </a:cxn>
                <a:cxn ang="0">
                  <a:pos x="80" y="11"/>
                </a:cxn>
                <a:cxn ang="0">
                  <a:pos x="110" y="9"/>
                </a:cxn>
                <a:cxn ang="0">
                  <a:pos x="119" y="39"/>
                </a:cxn>
                <a:cxn ang="0">
                  <a:pos x="97" y="44"/>
                </a:cxn>
                <a:cxn ang="0">
                  <a:pos x="95" y="39"/>
                </a:cxn>
                <a:cxn ang="0">
                  <a:pos x="93" y="35"/>
                </a:cxn>
                <a:cxn ang="0">
                  <a:pos x="86" y="31"/>
                </a:cxn>
                <a:cxn ang="0">
                  <a:pos x="76" y="31"/>
                </a:cxn>
                <a:cxn ang="0">
                  <a:pos x="58" y="31"/>
                </a:cxn>
                <a:cxn ang="0">
                  <a:pos x="43" y="37"/>
                </a:cxn>
                <a:cxn ang="0">
                  <a:pos x="32" y="41"/>
                </a:cxn>
                <a:cxn ang="0">
                  <a:pos x="28" y="46"/>
                </a:cxn>
                <a:cxn ang="0">
                  <a:pos x="0" y="31"/>
                </a:cxn>
                <a:cxn ang="0">
                  <a:pos x="0" y="31"/>
                </a:cxn>
              </a:cxnLst>
              <a:rect l="0" t="0" r="r" b="b"/>
              <a:pathLst>
                <a:path w="119" h="46">
                  <a:moveTo>
                    <a:pt x="0" y="31"/>
                  </a:moveTo>
                  <a:lnTo>
                    <a:pt x="50" y="0"/>
                  </a:lnTo>
                  <a:lnTo>
                    <a:pt x="80" y="11"/>
                  </a:lnTo>
                  <a:lnTo>
                    <a:pt x="110" y="9"/>
                  </a:lnTo>
                  <a:lnTo>
                    <a:pt x="119" y="39"/>
                  </a:lnTo>
                  <a:lnTo>
                    <a:pt x="97" y="44"/>
                  </a:lnTo>
                  <a:lnTo>
                    <a:pt x="95" y="39"/>
                  </a:lnTo>
                  <a:lnTo>
                    <a:pt x="93" y="35"/>
                  </a:lnTo>
                  <a:lnTo>
                    <a:pt x="86" y="31"/>
                  </a:lnTo>
                  <a:lnTo>
                    <a:pt x="76" y="31"/>
                  </a:lnTo>
                  <a:lnTo>
                    <a:pt x="58" y="31"/>
                  </a:lnTo>
                  <a:lnTo>
                    <a:pt x="43" y="37"/>
                  </a:lnTo>
                  <a:lnTo>
                    <a:pt x="32" y="41"/>
                  </a:lnTo>
                  <a:lnTo>
                    <a:pt x="28" y="46"/>
                  </a:lnTo>
                  <a:lnTo>
                    <a:pt x="0" y="31"/>
                  </a:lnTo>
                  <a:lnTo>
                    <a:pt x="0" y="3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45"/>
            <p:cNvSpPr>
              <a:spLocks/>
            </p:cNvSpPr>
            <p:nvPr/>
          </p:nvSpPr>
          <p:spPr bwMode="auto">
            <a:xfrm rot="10401541">
              <a:off x="3675063" y="-3952875"/>
              <a:ext cx="1025525" cy="982662"/>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309"/>
            <p:cNvGrpSpPr/>
            <p:nvPr/>
          </p:nvGrpSpPr>
          <p:grpSpPr>
            <a:xfrm>
              <a:off x="2932112" y="-3617913"/>
              <a:ext cx="4479926" cy="1450975"/>
              <a:chOff x="2932112" y="-3617913"/>
              <a:chExt cx="4479926" cy="1450975"/>
            </a:xfrm>
          </p:grpSpPr>
          <p:sp>
            <p:nvSpPr>
              <p:cNvPr id="178" name="Freeform 173"/>
              <p:cNvSpPr>
                <a:spLocks/>
              </p:cNvSpPr>
              <p:nvPr/>
            </p:nvSpPr>
            <p:spPr bwMode="auto">
              <a:xfrm>
                <a:off x="3371850" y="-3605213"/>
                <a:ext cx="625475" cy="1095375"/>
              </a:xfrm>
              <a:custGeom>
                <a:avLst/>
                <a:gdLst/>
                <a:ahLst/>
                <a:cxnLst>
                  <a:cxn ang="0">
                    <a:pos x="18" y="2"/>
                  </a:cxn>
                  <a:cxn ang="0">
                    <a:pos x="18" y="15"/>
                  </a:cxn>
                  <a:cxn ang="0">
                    <a:pos x="18" y="28"/>
                  </a:cxn>
                  <a:cxn ang="0">
                    <a:pos x="20" y="48"/>
                  </a:cxn>
                  <a:cxn ang="0">
                    <a:pos x="22" y="72"/>
                  </a:cxn>
                  <a:cxn ang="0">
                    <a:pos x="31" y="100"/>
                  </a:cxn>
                  <a:cxn ang="0">
                    <a:pos x="39" y="123"/>
                  </a:cxn>
                  <a:cxn ang="0">
                    <a:pos x="46" y="143"/>
                  </a:cxn>
                  <a:cxn ang="0">
                    <a:pos x="57" y="162"/>
                  </a:cxn>
                  <a:cxn ang="0">
                    <a:pos x="63" y="182"/>
                  </a:cxn>
                  <a:cxn ang="0">
                    <a:pos x="74" y="203"/>
                  </a:cxn>
                  <a:cxn ang="0">
                    <a:pos x="85" y="223"/>
                  </a:cxn>
                  <a:cxn ang="0">
                    <a:pos x="95" y="245"/>
                  </a:cxn>
                  <a:cxn ang="0">
                    <a:pos x="106" y="266"/>
                  </a:cxn>
                  <a:cxn ang="0">
                    <a:pos x="117" y="286"/>
                  </a:cxn>
                  <a:cxn ang="0">
                    <a:pos x="128" y="307"/>
                  </a:cxn>
                  <a:cxn ang="0">
                    <a:pos x="143" y="333"/>
                  </a:cxn>
                  <a:cxn ang="0">
                    <a:pos x="162" y="366"/>
                  </a:cxn>
                  <a:cxn ang="0">
                    <a:pos x="178" y="389"/>
                  </a:cxn>
                  <a:cxn ang="0">
                    <a:pos x="186" y="402"/>
                  </a:cxn>
                  <a:cxn ang="0">
                    <a:pos x="188" y="411"/>
                  </a:cxn>
                  <a:cxn ang="0">
                    <a:pos x="204" y="435"/>
                  </a:cxn>
                  <a:cxn ang="0">
                    <a:pos x="223" y="459"/>
                  </a:cxn>
                  <a:cxn ang="0">
                    <a:pos x="242" y="489"/>
                  </a:cxn>
                  <a:cxn ang="0">
                    <a:pos x="264" y="521"/>
                  </a:cxn>
                  <a:cxn ang="0">
                    <a:pos x="288" y="549"/>
                  </a:cxn>
                  <a:cxn ang="0">
                    <a:pos x="307" y="580"/>
                  </a:cxn>
                  <a:cxn ang="0">
                    <a:pos x="325" y="606"/>
                  </a:cxn>
                  <a:cxn ang="0">
                    <a:pos x="342" y="625"/>
                  </a:cxn>
                  <a:cxn ang="0">
                    <a:pos x="361" y="649"/>
                  </a:cxn>
                  <a:cxn ang="0">
                    <a:pos x="389" y="673"/>
                  </a:cxn>
                  <a:cxn ang="0">
                    <a:pos x="361" y="690"/>
                  </a:cxn>
                  <a:cxn ang="0">
                    <a:pos x="325" y="671"/>
                  </a:cxn>
                  <a:cxn ang="0">
                    <a:pos x="314" y="655"/>
                  </a:cxn>
                  <a:cxn ang="0">
                    <a:pos x="292" y="629"/>
                  </a:cxn>
                  <a:cxn ang="0">
                    <a:pos x="268" y="599"/>
                  </a:cxn>
                  <a:cxn ang="0">
                    <a:pos x="253" y="578"/>
                  </a:cxn>
                  <a:cxn ang="0">
                    <a:pos x="236" y="549"/>
                  </a:cxn>
                  <a:cxn ang="0">
                    <a:pos x="217" y="521"/>
                  </a:cxn>
                  <a:cxn ang="0">
                    <a:pos x="197" y="491"/>
                  </a:cxn>
                  <a:cxn ang="0">
                    <a:pos x="178" y="459"/>
                  </a:cxn>
                  <a:cxn ang="0">
                    <a:pos x="162" y="433"/>
                  </a:cxn>
                  <a:cxn ang="0">
                    <a:pos x="150" y="411"/>
                  </a:cxn>
                  <a:cxn ang="0">
                    <a:pos x="137" y="389"/>
                  </a:cxn>
                  <a:cxn ang="0">
                    <a:pos x="31" y="195"/>
                  </a:cxn>
                  <a:cxn ang="0">
                    <a:pos x="20" y="0"/>
                  </a:cxn>
                </a:cxnLst>
                <a:rect l="0" t="0" r="r" b="b"/>
                <a:pathLst>
                  <a:path w="394" h="690">
                    <a:moveTo>
                      <a:pt x="20" y="0"/>
                    </a:moveTo>
                    <a:lnTo>
                      <a:pt x="18" y="2"/>
                    </a:lnTo>
                    <a:lnTo>
                      <a:pt x="18" y="9"/>
                    </a:lnTo>
                    <a:lnTo>
                      <a:pt x="18" y="15"/>
                    </a:lnTo>
                    <a:lnTo>
                      <a:pt x="18" y="22"/>
                    </a:lnTo>
                    <a:lnTo>
                      <a:pt x="18" y="28"/>
                    </a:lnTo>
                    <a:lnTo>
                      <a:pt x="20" y="39"/>
                    </a:lnTo>
                    <a:lnTo>
                      <a:pt x="20" y="48"/>
                    </a:lnTo>
                    <a:lnTo>
                      <a:pt x="20" y="59"/>
                    </a:lnTo>
                    <a:lnTo>
                      <a:pt x="22" y="72"/>
                    </a:lnTo>
                    <a:lnTo>
                      <a:pt x="28" y="85"/>
                    </a:lnTo>
                    <a:lnTo>
                      <a:pt x="31" y="100"/>
                    </a:lnTo>
                    <a:lnTo>
                      <a:pt x="37" y="117"/>
                    </a:lnTo>
                    <a:lnTo>
                      <a:pt x="39" y="123"/>
                    </a:lnTo>
                    <a:lnTo>
                      <a:pt x="44" y="132"/>
                    </a:lnTo>
                    <a:lnTo>
                      <a:pt x="46" y="143"/>
                    </a:lnTo>
                    <a:lnTo>
                      <a:pt x="52" y="154"/>
                    </a:lnTo>
                    <a:lnTo>
                      <a:pt x="57" y="162"/>
                    </a:lnTo>
                    <a:lnTo>
                      <a:pt x="59" y="171"/>
                    </a:lnTo>
                    <a:lnTo>
                      <a:pt x="63" y="182"/>
                    </a:lnTo>
                    <a:lnTo>
                      <a:pt x="67" y="193"/>
                    </a:lnTo>
                    <a:lnTo>
                      <a:pt x="74" y="203"/>
                    </a:lnTo>
                    <a:lnTo>
                      <a:pt x="78" y="214"/>
                    </a:lnTo>
                    <a:lnTo>
                      <a:pt x="85" y="223"/>
                    </a:lnTo>
                    <a:lnTo>
                      <a:pt x="91" y="234"/>
                    </a:lnTo>
                    <a:lnTo>
                      <a:pt x="95" y="245"/>
                    </a:lnTo>
                    <a:lnTo>
                      <a:pt x="102" y="255"/>
                    </a:lnTo>
                    <a:lnTo>
                      <a:pt x="106" y="266"/>
                    </a:lnTo>
                    <a:lnTo>
                      <a:pt x="111" y="277"/>
                    </a:lnTo>
                    <a:lnTo>
                      <a:pt x="117" y="286"/>
                    </a:lnTo>
                    <a:lnTo>
                      <a:pt x="121" y="296"/>
                    </a:lnTo>
                    <a:lnTo>
                      <a:pt x="128" y="307"/>
                    </a:lnTo>
                    <a:lnTo>
                      <a:pt x="134" y="318"/>
                    </a:lnTo>
                    <a:lnTo>
                      <a:pt x="143" y="333"/>
                    </a:lnTo>
                    <a:lnTo>
                      <a:pt x="154" y="351"/>
                    </a:lnTo>
                    <a:lnTo>
                      <a:pt x="162" y="366"/>
                    </a:lnTo>
                    <a:lnTo>
                      <a:pt x="171" y="381"/>
                    </a:lnTo>
                    <a:lnTo>
                      <a:pt x="178" y="389"/>
                    </a:lnTo>
                    <a:lnTo>
                      <a:pt x="182" y="398"/>
                    </a:lnTo>
                    <a:lnTo>
                      <a:pt x="186" y="402"/>
                    </a:lnTo>
                    <a:lnTo>
                      <a:pt x="186" y="407"/>
                    </a:lnTo>
                    <a:lnTo>
                      <a:pt x="188" y="411"/>
                    </a:lnTo>
                    <a:lnTo>
                      <a:pt x="199" y="426"/>
                    </a:lnTo>
                    <a:lnTo>
                      <a:pt x="204" y="435"/>
                    </a:lnTo>
                    <a:lnTo>
                      <a:pt x="214" y="448"/>
                    </a:lnTo>
                    <a:lnTo>
                      <a:pt x="223" y="459"/>
                    </a:lnTo>
                    <a:lnTo>
                      <a:pt x="234" y="476"/>
                    </a:lnTo>
                    <a:lnTo>
                      <a:pt x="242" y="489"/>
                    </a:lnTo>
                    <a:lnTo>
                      <a:pt x="253" y="504"/>
                    </a:lnTo>
                    <a:lnTo>
                      <a:pt x="264" y="521"/>
                    </a:lnTo>
                    <a:lnTo>
                      <a:pt x="277" y="536"/>
                    </a:lnTo>
                    <a:lnTo>
                      <a:pt x="288" y="549"/>
                    </a:lnTo>
                    <a:lnTo>
                      <a:pt x="297" y="567"/>
                    </a:lnTo>
                    <a:lnTo>
                      <a:pt x="307" y="580"/>
                    </a:lnTo>
                    <a:lnTo>
                      <a:pt x="318" y="597"/>
                    </a:lnTo>
                    <a:lnTo>
                      <a:pt x="325" y="606"/>
                    </a:lnTo>
                    <a:lnTo>
                      <a:pt x="333" y="616"/>
                    </a:lnTo>
                    <a:lnTo>
                      <a:pt x="342" y="625"/>
                    </a:lnTo>
                    <a:lnTo>
                      <a:pt x="353" y="636"/>
                    </a:lnTo>
                    <a:lnTo>
                      <a:pt x="361" y="649"/>
                    </a:lnTo>
                    <a:lnTo>
                      <a:pt x="374" y="662"/>
                    </a:lnTo>
                    <a:lnTo>
                      <a:pt x="389" y="673"/>
                    </a:lnTo>
                    <a:lnTo>
                      <a:pt x="394" y="679"/>
                    </a:lnTo>
                    <a:lnTo>
                      <a:pt x="361" y="690"/>
                    </a:lnTo>
                    <a:lnTo>
                      <a:pt x="329" y="673"/>
                    </a:lnTo>
                    <a:lnTo>
                      <a:pt x="325" y="671"/>
                    </a:lnTo>
                    <a:lnTo>
                      <a:pt x="322" y="664"/>
                    </a:lnTo>
                    <a:lnTo>
                      <a:pt x="314" y="655"/>
                    </a:lnTo>
                    <a:lnTo>
                      <a:pt x="305" y="645"/>
                    </a:lnTo>
                    <a:lnTo>
                      <a:pt x="292" y="629"/>
                    </a:lnTo>
                    <a:lnTo>
                      <a:pt x="277" y="612"/>
                    </a:lnTo>
                    <a:lnTo>
                      <a:pt x="268" y="599"/>
                    </a:lnTo>
                    <a:lnTo>
                      <a:pt x="262" y="588"/>
                    </a:lnTo>
                    <a:lnTo>
                      <a:pt x="253" y="578"/>
                    </a:lnTo>
                    <a:lnTo>
                      <a:pt x="247" y="567"/>
                    </a:lnTo>
                    <a:lnTo>
                      <a:pt x="236" y="549"/>
                    </a:lnTo>
                    <a:lnTo>
                      <a:pt x="227" y="536"/>
                    </a:lnTo>
                    <a:lnTo>
                      <a:pt x="217" y="521"/>
                    </a:lnTo>
                    <a:lnTo>
                      <a:pt x="208" y="506"/>
                    </a:lnTo>
                    <a:lnTo>
                      <a:pt x="197" y="491"/>
                    </a:lnTo>
                    <a:lnTo>
                      <a:pt x="186" y="476"/>
                    </a:lnTo>
                    <a:lnTo>
                      <a:pt x="178" y="459"/>
                    </a:lnTo>
                    <a:lnTo>
                      <a:pt x="171" y="448"/>
                    </a:lnTo>
                    <a:lnTo>
                      <a:pt x="162" y="433"/>
                    </a:lnTo>
                    <a:lnTo>
                      <a:pt x="156" y="422"/>
                    </a:lnTo>
                    <a:lnTo>
                      <a:pt x="150" y="411"/>
                    </a:lnTo>
                    <a:lnTo>
                      <a:pt x="145" y="402"/>
                    </a:lnTo>
                    <a:lnTo>
                      <a:pt x="137" y="389"/>
                    </a:lnTo>
                    <a:lnTo>
                      <a:pt x="134" y="385"/>
                    </a:lnTo>
                    <a:lnTo>
                      <a:pt x="31" y="195"/>
                    </a:lnTo>
                    <a:lnTo>
                      <a:pt x="0" y="78"/>
                    </a:lnTo>
                    <a:lnTo>
                      <a:pt x="20" y="0"/>
                    </a:lnTo>
                    <a:lnTo>
                      <a:pt x="20"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75"/>
              <p:cNvSpPr>
                <a:spLocks/>
              </p:cNvSpPr>
              <p:nvPr/>
            </p:nvSpPr>
            <p:spPr bwMode="auto">
              <a:xfrm>
                <a:off x="6402388" y="-2825750"/>
                <a:ext cx="1009650" cy="658812"/>
              </a:xfrm>
              <a:custGeom>
                <a:avLst/>
                <a:gdLst/>
                <a:ahLst/>
                <a:cxnLst>
                  <a:cxn ang="0">
                    <a:pos x="31" y="15"/>
                  </a:cxn>
                  <a:cxn ang="0">
                    <a:pos x="35" y="43"/>
                  </a:cxn>
                  <a:cxn ang="0">
                    <a:pos x="41" y="84"/>
                  </a:cxn>
                  <a:cxn ang="0">
                    <a:pos x="50" y="132"/>
                  </a:cxn>
                  <a:cxn ang="0">
                    <a:pos x="65" y="180"/>
                  </a:cxn>
                  <a:cxn ang="0">
                    <a:pos x="76" y="225"/>
                  </a:cxn>
                  <a:cxn ang="0">
                    <a:pos x="93" y="266"/>
                  </a:cxn>
                  <a:cxn ang="0">
                    <a:pos x="115" y="305"/>
                  </a:cxn>
                  <a:cxn ang="0">
                    <a:pos x="143" y="337"/>
                  </a:cxn>
                  <a:cxn ang="0">
                    <a:pos x="175" y="359"/>
                  </a:cxn>
                  <a:cxn ang="0">
                    <a:pos x="214" y="376"/>
                  </a:cxn>
                  <a:cxn ang="0">
                    <a:pos x="260" y="381"/>
                  </a:cxn>
                  <a:cxn ang="0">
                    <a:pos x="307" y="378"/>
                  </a:cxn>
                  <a:cxn ang="0">
                    <a:pos x="355" y="361"/>
                  </a:cxn>
                  <a:cxn ang="0">
                    <a:pos x="402" y="337"/>
                  </a:cxn>
                  <a:cxn ang="0">
                    <a:pos x="446" y="298"/>
                  </a:cxn>
                  <a:cxn ang="0">
                    <a:pos x="480" y="247"/>
                  </a:cxn>
                  <a:cxn ang="0">
                    <a:pos x="511" y="190"/>
                  </a:cxn>
                  <a:cxn ang="0">
                    <a:pos x="528" y="151"/>
                  </a:cxn>
                  <a:cxn ang="0">
                    <a:pos x="541" y="117"/>
                  </a:cxn>
                  <a:cxn ang="0">
                    <a:pos x="558" y="69"/>
                  </a:cxn>
                  <a:cxn ang="0">
                    <a:pos x="573" y="37"/>
                  </a:cxn>
                  <a:cxn ang="0">
                    <a:pos x="584" y="15"/>
                  </a:cxn>
                  <a:cxn ang="0">
                    <a:pos x="597" y="4"/>
                  </a:cxn>
                  <a:cxn ang="0">
                    <a:pos x="636" y="28"/>
                  </a:cxn>
                  <a:cxn ang="0">
                    <a:pos x="601" y="58"/>
                  </a:cxn>
                  <a:cxn ang="0">
                    <a:pos x="586" y="97"/>
                  </a:cxn>
                  <a:cxn ang="0">
                    <a:pos x="573" y="134"/>
                  </a:cxn>
                  <a:cxn ang="0">
                    <a:pos x="560" y="164"/>
                  </a:cxn>
                  <a:cxn ang="0">
                    <a:pos x="545" y="199"/>
                  </a:cxn>
                  <a:cxn ang="0">
                    <a:pos x="526" y="234"/>
                  </a:cxn>
                  <a:cxn ang="0">
                    <a:pos x="504" y="268"/>
                  </a:cxn>
                  <a:cxn ang="0">
                    <a:pos x="482" y="301"/>
                  </a:cxn>
                  <a:cxn ang="0">
                    <a:pos x="459" y="331"/>
                  </a:cxn>
                  <a:cxn ang="0">
                    <a:pos x="411" y="368"/>
                  </a:cxn>
                  <a:cxn ang="0">
                    <a:pos x="383" y="387"/>
                  </a:cxn>
                  <a:cxn ang="0">
                    <a:pos x="353" y="398"/>
                  </a:cxn>
                  <a:cxn ang="0">
                    <a:pos x="325" y="407"/>
                  </a:cxn>
                  <a:cxn ang="0">
                    <a:pos x="294" y="413"/>
                  </a:cxn>
                  <a:cxn ang="0">
                    <a:pos x="264" y="415"/>
                  </a:cxn>
                  <a:cxn ang="0">
                    <a:pos x="208" y="407"/>
                  </a:cxn>
                  <a:cxn ang="0">
                    <a:pos x="162" y="391"/>
                  </a:cxn>
                  <a:cxn ang="0">
                    <a:pos x="121" y="359"/>
                  </a:cxn>
                  <a:cxn ang="0">
                    <a:pos x="89" y="322"/>
                  </a:cxn>
                  <a:cxn ang="0">
                    <a:pos x="65" y="281"/>
                  </a:cxn>
                  <a:cxn ang="0">
                    <a:pos x="50" y="236"/>
                  </a:cxn>
                  <a:cxn ang="0">
                    <a:pos x="37" y="190"/>
                  </a:cxn>
                  <a:cxn ang="0">
                    <a:pos x="26" y="143"/>
                  </a:cxn>
                  <a:cxn ang="0">
                    <a:pos x="15" y="102"/>
                  </a:cxn>
                  <a:cxn ang="0">
                    <a:pos x="9" y="69"/>
                  </a:cxn>
                  <a:cxn ang="0">
                    <a:pos x="3" y="41"/>
                  </a:cxn>
                  <a:cxn ang="0">
                    <a:pos x="0" y="22"/>
                  </a:cxn>
                </a:cxnLst>
                <a:rect l="0" t="0" r="r" b="b"/>
                <a:pathLst>
                  <a:path w="636" h="415">
                    <a:moveTo>
                      <a:pt x="28" y="0"/>
                    </a:moveTo>
                    <a:lnTo>
                      <a:pt x="28" y="2"/>
                    </a:lnTo>
                    <a:lnTo>
                      <a:pt x="31" y="15"/>
                    </a:lnTo>
                    <a:lnTo>
                      <a:pt x="31" y="22"/>
                    </a:lnTo>
                    <a:lnTo>
                      <a:pt x="33" y="32"/>
                    </a:lnTo>
                    <a:lnTo>
                      <a:pt x="35" y="43"/>
                    </a:lnTo>
                    <a:lnTo>
                      <a:pt x="37" y="58"/>
                    </a:lnTo>
                    <a:lnTo>
                      <a:pt x="37" y="69"/>
                    </a:lnTo>
                    <a:lnTo>
                      <a:pt x="41" y="84"/>
                    </a:lnTo>
                    <a:lnTo>
                      <a:pt x="44" y="100"/>
                    </a:lnTo>
                    <a:lnTo>
                      <a:pt x="48" y="115"/>
                    </a:lnTo>
                    <a:lnTo>
                      <a:pt x="50" y="132"/>
                    </a:lnTo>
                    <a:lnTo>
                      <a:pt x="54" y="147"/>
                    </a:lnTo>
                    <a:lnTo>
                      <a:pt x="59" y="162"/>
                    </a:lnTo>
                    <a:lnTo>
                      <a:pt x="65" y="180"/>
                    </a:lnTo>
                    <a:lnTo>
                      <a:pt x="67" y="195"/>
                    </a:lnTo>
                    <a:lnTo>
                      <a:pt x="72" y="210"/>
                    </a:lnTo>
                    <a:lnTo>
                      <a:pt x="76" y="225"/>
                    </a:lnTo>
                    <a:lnTo>
                      <a:pt x="82" y="240"/>
                    </a:lnTo>
                    <a:lnTo>
                      <a:pt x="87" y="253"/>
                    </a:lnTo>
                    <a:lnTo>
                      <a:pt x="93" y="266"/>
                    </a:lnTo>
                    <a:lnTo>
                      <a:pt x="100" y="281"/>
                    </a:lnTo>
                    <a:lnTo>
                      <a:pt x="108" y="294"/>
                    </a:lnTo>
                    <a:lnTo>
                      <a:pt x="115" y="305"/>
                    </a:lnTo>
                    <a:lnTo>
                      <a:pt x="124" y="316"/>
                    </a:lnTo>
                    <a:lnTo>
                      <a:pt x="132" y="327"/>
                    </a:lnTo>
                    <a:lnTo>
                      <a:pt x="143" y="337"/>
                    </a:lnTo>
                    <a:lnTo>
                      <a:pt x="152" y="344"/>
                    </a:lnTo>
                    <a:lnTo>
                      <a:pt x="162" y="353"/>
                    </a:lnTo>
                    <a:lnTo>
                      <a:pt x="175" y="359"/>
                    </a:lnTo>
                    <a:lnTo>
                      <a:pt x="188" y="368"/>
                    </a:lnTo>
                    <a:lnTo>
                      <a:pt x="201" y="372"/>
                    </a:lnTo>
                    <a:lnTo>
                      <a:pt x="214" y="376"/>
                    </a:lnTo>
                    <a:lnTo>
                      <a:pt x="230" y="376"/>
                    </a:lnTo>
                    <a:lnTo>
                      <a:pt x="245" y="381"/>
                    </a:lnTo>
                    <a:lnTo>
                      <a:pt x="260" y="381"/>
                    </a:lnTo>
                    <a:lnTo>
                      <a:pt x="277" y="383"/>
                    </a:lnTo>
                    <a:lnTo>
                      <a:pt x="292" y="381"/>
                    </a:lnTo>
                    <a:lnTo>
                      <a:pt x="307" y="378"/>
                    </a:lnTo>
                    <a:lnTo>
                      <a:pt x="325" y="374"/>
                    </a:lnTo>
                    <a:lnTo>
                      <a:pt x="340" y="368"/>
                    </a:lnTo>
                    <a:lnTo>
                      <a:pt x="355" y="361"/>
                    </a:lnTo>
                    <a:lnTo>
                      <a:pt x="372" y="357"/>
                    </a:lnTo>
                    <a:lnTo>
                      <a:pt x="387" y="346"/>
                    </a:lnTo>
                    <a:lnTo>
                      <a:pt x="402" y="337"/>
                    </a:lnTo>
                    <a:lnTo>
                      <a:pt x="418" y="324"/>
                    </a:lnTo>
                    <a:lnTo>
                      <a:pt x="433" y="314"/>
                    </a:lnTo>
                    <a:lnTo>
                      <a:pt x="446" y="298"/>
                    </a:lnTo>
                    <a:lnTo>
                      <a:pt x="457" y="283"/>
                    </a:lnTo>
                    <a:lnTo>
                      <a:pt x="467" y="266"/>
                    </a:lnTo>
                    <a:lnTo>
                      <a:pt x="480" y="247"/>
                    </a:lnTo>
                    <a:lnTo>
                      <a:pt x="491" y="227"/>
                    </a:lnTo>
                    <a:lnTo>
                      <a:pt x="500" y="210"/>
                    </a:lnTo>
                    <a:lnTo>
                      <a:pt x="511" y="190"/>
                    </a:lnTo>
                    <a:lnTo>
                      <a:pt x="519" y="173"/>
                    </a:lnTo>
                    <a:lnTo>
                      <a:pt x="524" y="162"/>
                    </a:lnTo>
                    <a:lnTo>
                      <a:pt x="528" y="151"/>
                    </a:lnTo>
                    <a:lnTo>
                      <a:pt x="530" y="143"/>
                    </a:lnTo>
                    <a:lnTo>
                      <a:pt x="534" y="134"/>
                    </a:lnTo>
                    <a:lnTo>
                      <a:pt x="541" y="117"/>
                    </a:lnTo>
                    <a:lnTo>
                      <a:pt x="547" y="102"/>
                    </a:lnTo>
                    <a:lnTo>
                      <a:pt x="554" y="84"/>
                    </a:lnTo>
                    <a:lnTo>
                      <a:pt x="558" y="69"/>
                    </a:lnTo>
                    <a:lnTo>
                      <a:pt x="565" y="58"/>
                    </a:lnTo>
                    <a:lnTo>
                      <a:pt x="571" y="48"/>
                    </a:lnTo>
                    <a:lnTo>
                      <a:pt x="573" y="37"/>
                    </a:lnTo>
                    <a:lnTo>
                      <a:pt x="575" y="28"/>
                    </a:lnTo>
                    <a:lnTo>
                      <a:pt x="580" y="22"/>
                    </a:lnTo>
                    <a:lnTo>
                      <a:pt x="584" y="15"/>
                    </a:lnTo>
                    <a:lnTo>
                      <a:pt x="586" y="9"/>
                    </a:lnTo>
                    <a:lnTo>
                      <a:pt x="593" y="7"/>
                    </a:lnTo>
                    <a:lnTo>
                      <a:pt x="597" y="4"/>
                    </a:lnTo>
                    <a:lnTo>
                      <a:pt x="599" y="9"/>
                    </a:lnTo>
                    <a:lnTo>
                      <a:pt x="623" y="2"/>
                    </a:lnTo>
                    <a:lnTo>
                      <a:pt x="636" y="28"/>
                    </a:lnTo>
                    <a:lnTo>
                      <a:pt x="604" y="52"/>
                    </a:lnTo>
                    <a:lnTo>
                      <a:pt x="604" y="52"/>
                    </a:lnTo>
                    <a:lnTo>
                      <a:pt x="601" y="58"/>
                    </a:lnTo>
                    <a:lnTo>
                      <a:pt x="597" y="69"/>
                    </a:lnTo>
                    <a:lnTo>
                      <a:pt x="593" y="82"/>
                    </a:lnTo>
                    <a:lnTo>
                      <a:pt x="586" y="97"/>
                    </a:lnTo>
                    <a:lnTo>
                      <a:pt x="582" y="115"/>
                    </a:lnTo>
                    <a:lnTo>
                      <a:pt x="575" y="123"/>
                    </a:lnTo>
                    <a:lnTo>
                      <a:pt x="573" y="134"/>
                    </a:lnTo>
                    <a:lnTo>
                      <a:pt x="569" y="143"/>
                    </a:lnTo>
                    <a:lnTo>
                      <a:pt x="565" y="154"/>
                    </a:lnTo>
                    <a:lnTo>
                      <a:pt x="560" y="164"/>
                    </a:lnTo>
                    <a:lnTo>
                      <a:pt x="556" y="175"/>
                    </a:lnTo>
                    <a:lnTo>
                      <a:pt x="549" y="186"/>
                    </a:lnTo>
                    <a:lnTo>
                      <a:pt x="545" y="199"/>
                    </a:lnTo>
                    <a:lnTo>
                      <a:pt x="537" y="208"/>
                    </a:lnTo>
                    <a:lnTo>
                      <a:pt x="532" y="221"/>
                    </a:lnTo>
                    <a:lnTo>
                      <a:pt x="526" y="234"/>
                    </a:lnTo>
                    <a:lnTo>
                      <a:pt x="519" y="247"/>
                    </a:lnTo>
                    <a:lnTo>
                      <a:pt x="511" y="255"/>
                    </a:lnTo>
                    <a:lnTo>
                      <a:pt x="504" y="268"/>
                    </a:lnTo>
                    <a:lnTo>
                      <a:pt x="498" y="279"/>
                    </a:lnTo>
                    <a:lnTo>
                      <a:pt x="491" y="292"/>
                    </a:lnTo>
                    <a:lnTo>
                      <a:pt x="482" y="301"/>
                    </a:lnTo>
                    <a:lnTo>
                      <a:pt x="474" y="311"/>
                    </a:lnTo>
                    <a:lnTo>
                      <a:pt x="465" y="320"/>
                    </a:lnTo>
                    <a:lnTo>
                      <a:pt x="459" y="331"/>
                    </a:lnTo>
                    <a:lnTo>
                      <a:pt x="439" y="346"/>
                    </a:lnTo>
                    <a:lnTo>
                      <a:pt x="422" y="361"/>
                    </a:lnTo>
                    <a:lnTo>
                      <a:pt x="411" y="368"/>
                    </a:lnTo>
                    <a:lnTo>
                      <a:pt x="402" y="374"/>
                    </a:lnTo>
                    <a:lnTo>
                      <a:pt x="392" y="378"/>
                    </a:lnTo>
                    <a:lnTo>
                      <a:pt x="383" y="387"/>
                    </a:lnTo>
                    <a:lnTo>
                      <a:pt x="372" y="389"/>
                    </a:lnTo>
                    <a:lnTo>
                      <a:pt x="361" y="396"/>
                    </a:lnTo>
                    <a:lnTo>
                      <a:pt x="353" y="398"/>
                    </a:lnTo>
                    <a:lnTo>
                      <a:pt x="342" y="402"/>
                    </a:lnTo>
                    <a:lnTo>
                      <a:pt x="333" y="404"/>
                    </a:lnTo>
                    <a:lnTo>
                      <a:pt x="325" y="407"/>
                    </a:lnTo>
                    <a:lnTo>
                      <a:pt x="314" y="409"/>
                    </a:lnTo>
                    <a:lnTo>
                      <a:pt x="305" y="413"/>
                    </a:lnTo>
                    <a:lnTo>
                      <a:pt x="294" y="413"/>
                    </a:lnTo>
                    <a:lnTo>
                      <a:pt x="284" y="413"/>
                    </a:lnTo>
                    <a:lnTo>
                      <a:pt x="273" y="413"/>
                    </a:lnTo>
                    <a:lnTo>
                      <a:pt x="264" y="415"/>
                    </a:lnTo>
                    <a:lnTo>
                      <a:pt x="245" y="413"/>
                    </a:lnTo>
                    <a:lnTo>
                      <a:pt x="227" y="413"/>
                    </a:lnTo>
                    <a:lnTo>
                      <a:pt x="208" y="407"/>
                    </a:lnTo>
                    <a:lnTo>
                      <a:pt x="193" y="404"/>
                    </a:lnTo>
                    <a:lnTo>
                      <a:pt x="175" y="396"/>
                    </a:lnTo>
                    <a:lnTo>
                      <a:pt x="162" y="391"/>
                    </a:lnTo>
                    <a:lnTo>
                      <a:pt x="147" y="381"/>
                    </a:lnTo>
                    <a:lnTo>
                      <a:pt x="132" y="370"/>
                    </a:lnTo>
                    <a:lnTo>
                      <a:pt x="121" y="359"/>
                    </a:lnTo>
                    <a:lnTo>
                      <a:pt x="111" y="348"/>
                    </a:lnTo>
                    <a:lnTo>
                      <a:pt x="100" y="335"/>
                    </a:lnTo>
                    <a:lnTo>
                      <a:pt x="89" y="322"/>
                    </a:lnTo>
                    <a:lnTo>
                      <a:pt x="80" y="309"/>
                    </a:lnTo>
                    <a:lnTo>
                      <a:pt x="74" y="296"/>
                    </a:lnTo>
                    <a:lnTo>
                      <a:pt x="65" y="281"/>
                    </a:lnTo>
                    <a:lnTo>
                      <a:pt x="61" y="266"/>
                    </a:lnTo>
                    <a:lnTo>
                      <a:pt x="57" y="251"/>
                    </a:lnTo>
                    <a:lnTo>
                      <a:pt x="50" y="236"/>
                    </a:lnTo>
                    <a:lnTo>
                      <a:pt x="46" y="221"/>
                    </a:lnTo>
                    <a:lnTo>
                      <a:pt x="39" y="205"/>
                    </a:lnTo>
                    <a:lnTo>
                      <a:pt x="37" y="190"/>
                    </a:lnTo>
                    <a:lnTo>
                      <a:pt x="35" y="175"/>
                    </a:lnTo>
                    <a:lnTo>
                      <a:pt x="28" y="160"/>
                    </a:lnTo>
                    <a:lnTo>
                      <a:pt x="26" y="143"/>
                    </a:lnTo>
                    <a:lnTo>
                      <a:pt x="22" y="130"/>
                    </a:lnTo>
                    <a:lnTo>
                      <a:pt x="20" y="115"/>
                    </a:lnTo>
                    <a:lnTo>
                      <a:pt x="15" y="102"/>
                    </a:lnTo>
                    <a:lnTo>
                      <a:pt x="13" y="89"/>
                    </a:lnTo>
                    <a:lnTo>
                      <a:pt x="9" y="78"/>
                    </a:lnTo>
                    <a:lnTo>
                      <a:pt x="9" y="69"/>
                    </a:lnTo>
                    <a:lnTo>
                      <a:pt x="7" y="58"/>
                    </a:lnTo>
                    <a:lnTo>
                      <a:pt x="5" y="50"/>
                    </a:lnTo>
                    <a:lnTo>
                      <a:pt x="3" y="41"/>
                    </a:lnTo>
                    <a:lnTo>
                      <a:pt x="3" y="35"/>
                    </a:lnTo>
                    <a:lnTo>
                      <a:pt x="0" y="24"/>
                    </a:lnTo>
                    <a:lnTo>
                      <a:pt x="0" y="22"/>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86"/>
              <p:cNvSpPr>
                <a:spLocks/>
              </p:cNvSpPr>
              <p:nvPr/>
            </p:nvSpPr>
            <p:spPr bwMode="auto">
              <a:xfrm>
                <a:off x="6076950" y="-3617913"/>
                <a:ext cx="679450" cy="863600"/>
              </a:xfrm>
              <a:custGeom>
                <a:avLst/>
                <a:gdLst/>
                <a:ahLst/>
                <a:cxnLst>
                  <a:cxn ang="0">
                    <a:pos x="41" y="34"/>
                  </a:cxn>
                  <a:cxn ang="0">
                    <a:pos x="43" y="51"/>
                  </a:cxn>
                  <a:cxn ang="0">
                    <a:pos x="48" y="73"/>
                  </a:cxn>
                  <a:cxn ang="0">
                    <a:pos x="56" y="99"/>
                  </a:cxn>
                  <a:cxn ang="0">
                    <a:pos x="65" y="129"/>
                  </a:cxn>
                  <a:cxn ang="0">
                    <a:pos x="76" y="166"/>
                  </a:cxn>
                  <a:cxn ang="0">
                    <a:pos x="84" y="194"/>
                  </a:cxn>
                  <a:cxn ang="0">
                    <a:pos x="93" y="216"/>
                  </a:cxn>
                  <a:cxn ang="0">
                    <a:pos x="104" y="237"/>
                  </a:cxn>
                  <a:cxn ang="0">
                    <a:pos x="110" y="259"/>
                  </a:cxn>
                  <a:cxn ang="0">
                    <a:pos x="119" y="279"/>
                  </a:cxn>
                  <a:cxn ang="0">
                    <a:pos x="130" y="302"/>
                  </a:cxn>
                  <a:cxn ang="0">
                    <a:pos x="138" y="326"/>
                  </a:cxn>
                  <a:cxn ang="0">
                    <a:pos x="149" y="346"/>
                  </a:cxn>
                  <a:cxn ang="0">
                    <a:pos x="158" y="365"/>
                  </a:cxn>
                  <a:cxn ang="0">
                    <a:pos x="169" y="387"/>
                  </a:cxn>
                  <a:cxn ang="0">
                    <a:pos x="182" y="413"/>
                  </a:cxn>
                  <a:cxn ang="0">
                    <a:pos x="197" y="445"/>
                  </a:cxn>
                  <a:cxn ang="0">
                    <a:pos x="208" y="467"/>
                  </a:cxn>
                  <a:cxn ang="0">
                    <a:pos x="216" y="482"/>
                  </a:cxn>
                  <a:cxn ang="0">
                    <a:pos x="220" y="482"/>
                  </a:cxn>
                  <a:cxn ang="0">
                    <a:pos x="240" y="471"/>
                  </a:cxn>
                  <a:cxn ang="0">
                    <a:pos x="262" y="460"/>
                  </a:cxn>
                  <a:cxn ang="0">
                    <a:pos x="281" y="454"/>
                  </a:cxn>
                  <a:cxn ang="0">
                    <a:pos x="300" y="445"/>
                  </a:cxn>
                  <a:cxn ang="0">
                    <a:pos x="322" y="439"/>
                  </a:cxn>
                  <a:cxn ang="0">
                    <a:pos x="348" y="430"/>
                  </a:cxn>
                  <a:cxn ang="0">
                    <a:pos x="380" y="423"/>
                  </a:cxn>
                  <a:cxn ang="0">
                    <a:pos x="400" y="421"/>
                  </a:cxn>
                  <a:cxn ang="0">
                    <a:pos x="413" y="421"/>
                  </a:cxn>
                  <a:cxn ang="0">
                    <a:pos x="428" y="439"/>
                  </a:cxn>
                  <a:cxn ang="0">
                    <a:pos x="339" y="454"/>
                  </a:cxn>
                  <a:cxn ang="0">
                    <a:pos x="331" y="456"/>
                  </a:cxn>
                  <a:cxn ang="0">
                    <a:pos x="311" y="464"/>
                  </a:cxn>
                  <a:cxn ang="0">
                    <a:pos x="285" y="475"/>
                  </a:cxn>
                  <a:cxn ang="0">
                    <a:pos x="259" y="493"/>
                  </a:cxn>
                  <a:cxn ang="0">
                    <a:pos x="233" y="510"/>
                  </a:cxn>
                  <a:cxn ang="0">
                    <a:pos x="214" y="527"/>
                  </a:cxn>
                  <a:cxn ang="0">
                    <a:pos x="197" y="544"/>
                  </a:cxn>
                  <a:cxn ang="0">
                    <a:pos x="197" y="499"/>
                  </a:cxn>
                  <a:cxn ang="0">
                    <a:pos x="93" y="287"/>
                  </a:cxn>
                  <a:cxn ang="0">
                    <a:pos x="67" y="285"/>
                  </a:cxn>
                  <a:cxn ang="0">
                    <a:pos x="45" y="281"/>
                  </a:cxn>
                  <a:cxn ang="0">
                    <a:pos x="26" y="270"/>
                  </a:cxn>
                  <a:cxn ang="0">
                    <a:pos x="28" y="253"/>
                  </a:cxn>
                  <a:cxn ang="0">
                    <a:pos x="43" y="231"/>
                  </a:cxn>
                  <a:cxn ang="0">
                    <a:pos x="58" y="209"/>
                  </a:cxn>
                  <a:cxn ang="0">
                    <a:pos x="58" y="201"/>
                  </a:cxn>
                  <a:cxn ang="0">
                    <a:pos x="48" y="179"/>
                  </a:cxn>
                  <a:cxn ang="0">
                    <a:pos x="37" y="155"/>
                  </a:cxn>
                  <a:cxn ang="0">
                    <a:pos x="28" y="127"/>
                  </a:cxn>
                  <a:cxn ang="0">
                    <a:pos x="19" y="103"/>
                  </a:cxn>
                  <a:cxn ang="0">
                    <a:pos x="15" y="82"/>
                  </a:cxn>
                  <a:cxn ang="0">
                    <a:pos x="11" y="60"/>
                  </a:cxn>
                  <a:cxn ang="0">
                    <a:pos x="6" y="38"/>
                  </a:cxn>
                  <a:cxn ang="0">
                    <a:pos x="2" y="19"/>
                  </a:cxn>
                  <a:cxn ang="0">
                    <a:pos x="0" y="4"/>
                  </a:cxn>
                  <a:cxn ang="0">
                    <a:pos x="41" y="32"/>
                  </a:cxn>
                </a:cxnLst>
                <a:rect l="0" t="0" r="r" b="b"/>
                <a:pathLst>
                  <a:path w="428" h="544">
                    <a:moveTo>
                      <a:pt x="41" y="32"/>
                    </a:moveTo>
                    <a:lnTo>
                      <a:pt x="41" y="34"/>
                    </a:lnTo>
                    <a:lnTo>
                      <a:pt x="43" y="45"/>
                    </a:lnTo>
                    <a:lnTo>
                      <a:pt x="43" y="51"/>
                    </a:lnTo>
                    <a:lnTo>
                      <a:pt x="48" y="62"/>
                    </a:lnTo>
                    <a:lnTo>
                      <a:pt x="48" y="73"/>
                    </a:lnTo>
                    <a:lnTo>
                      <a:pt x="54" y="86"/>
                    </a:lnTo>
                    <a:lnTo>
                      <a:pt x="56" y="99"/>
                    </a:lnTo>
                    <a:lnTo>
                      <a:pt x="58" y="114"/>
                    </a:lnTo>
                    <a:lnTo>
                      <a:pt x="65" y="129"/>
                    </a:lnTo>
                    <a:lnTo>
                      <a:pt x="71" y="149"/>
                    </a:lnTo>
                    <a:lnTo>
                      <a:pt x="76" y="166"/>
                    </a:lnTo>
                    <a:lnTo>
                      <a:pt x="82" y="186"/>
                    </a:lnTo>
                    <a:lnTo>
                      <a:pt x="84" y="194"/>
                    </a:lnTo>
                    <a:lnTo>
                      <a:pt x="89" y="205"/>
                    </a:lnTo>
                    <a:lnTo>
                      <a:pt x="93" y="216"/>
                    </a:lnTo>
                    <a:lnTo>
                      <a:pt x="99" y="227"/>
                    </a:lnTo>
                    <a:lnTo>
                      <a:pt x="104" y="237"/>
                    </a:lnTo>
                    <a:lnTo>
                      <a:pt x="106" y="248"/>
                    </a:lnTo>
                    <a:lnTo>
                      <a:pt x="110" y="259"/>
                    </a:lnTo>
                    <a:lnTo>
                      <a:pt x="115" y="270"/>
                    </a:lnTo>
                    <a:lnTo>
                      <a:pt x="119" y="279"/>
                    </a:lnTo>
                    <a:lnTo>
                      <a:pt x="123" y="291"/>
                    </a:lnTo>
                    <a:lnTo>
                      <a:pt x="130" y="302"/>
                    </a:lnTo>
                    <a:lnTo>
                      <a:pt x="134" y="315"/>
                    </a:lnTo>
                    <a:lnTo>
                      <a:pt x="138" y="326"/>
                    </a:lnTo>
                    <a:lnTo>
                      <a:pt x="143" y="335"/>
                    </a:lnTo>
                    <a:lnTo>
                      <a:pt x="149" y="346"/>
                    </a:lnTo>
                    <a:lnTo>
                      <a:pt x="153" y="356"/>
                    </a:lnTo>
                    <a:lnTo>
                      <a:pt x="158" y="365"/>
                    </a:lnTo>
                    <a:lnTo>
                      <a:pt x="164" y="376"/>
                    </a:lnTo>
                    <a:lnTo>
                      <a:pt x="169" y="387"/>
                    </a:lnTo>
                    <a:lnTo>
                      <a:pt x="175" y="397"/>
                    </a:lnTo>
                    <a:lnTo>
                      <a:pt x="182" y="413"/>
                    </a:lnTo>
                    <a:lnTo>
                      <a:pt x="190" y="430"/>
                    </a:lnTo>
                    <a:lnTo>
                      <a:pt x="197" y="445"/>
                    </a:lnTo>
                    <a:lnTo>
                      <a:pt x="205" y="458"/>
                    </a:lnTo>
                    <a:lnTo>
                      <a:pt x="208" y="467"/>
                    </a:lnTo>
                    <a:lnTo>
                      <a:pt x="214" y="475"/>
                    </a:lnTo>
                    <a:lnTo>
                      <a:pt x="216" y="482"/>
                    </a:lnTo>
                    <a:lnTo>
                      <a:pt x="218" y="484"/>
                    </a:lnTo>
                    <a:lnTo>
                      <a:pt x="220" y="482"/>
                    </a:lnTo>
                    <a:lnTo>
                      <a:pt x="229" y="477"/>
                    </a:lnTo>
                    <a:lnTo>
                      <a:pt x="240" y="471"/>
                    </a:lnTo>
                    <a:lnTo>
                      <a:pt x="255" y="464"/>
                    </a:lnTo>
                    <a:lnTo>
                      <a:pt x="262" y="460"/>
                    </a:lnTo>
                    <a:lnTo>
                      <a:pt x="270" y="456"/>
                    </a:lnTo>
                    <a:lnTo>
                      <a:pt x="281" y="454"/>
                    </a:lnTo>
                    <a:lnTo>
                      <a:pt x="292" y="449"/>
                    </a:lnTo>
                    <a:lnTo>
                      <a:pt x="300" y="445"/>
                    </a:lnTo>
                    <a:lnTo>
                      <a:pt x="311" y="443"/>
                    </a:lnTo>
                    <a:lnTo>
                      <a:pt x="322" y="439"/>
                    </a:lnTo>
                    <a:lnTo>
                      <a:pt x="333" y="436"/>
                    </a:lnTo>
                    <a:lnTo>
                      <a:pt x="348" y="430"/>
                    </a:lnTo>
                    <a:lnTo>
                      <a:pt x="365" y="428"/>
                    </a:lnTo>
                    <a:lnTo>
                      <a:pt x="380" y="423"/>
                    </a:lnTo>
                    <a:lnTo>
                      <a:pt x="391" y="423"/>
                    </a:lnTo>
                    <a:lnTo>
                      <a:pt x="400" y="421"/>
                    </a:lnTo>
                    <a:lnTo>
                      <a:pt x="409" y="421"/>
                    </a:lnTo>
                    <a:lnTo>
                      <a:pt x="413" y="421"/>
                    </a:lnTo>
                    <a:lnTo>
                      <a:pt x="417" y="421"/>
                    </a:lnTo>
                    <a:lnTo>
                      <a:pt x="428" y="439"/>
                    </a:lnTo>
                    <a:lnTo>
                      <a:pt x="409" y="456"/>
                    </a:lnTo>
                    <a:lnTo>
                      <a:pt x="339" y="454"/>
                    </a:lnTo>
                    <a:lnTo>
                      <a:pt x="335" y="454"/>
                    </a:lnTo>
                    <a:lnTo>
                      <a:pt x="331" y="456"/>
                    </a:lnTo>
                    <a:lnTo>
                      <a:pt x="320" y="458"/>
                    </a:lnTo>
                    <a:lnTo>
                      <a:pt x="311" y="464"/>
                    </a:lnTo>
                    <a:lnTo>
                      <a:pt x="298" y="469"/>
                    </a:lnTo>
                    <a:lnTo>
                      <a:pt x="285" y="475"/>
                    </a:lnTo>
                    <a:lnTo>
                      <a:pt x="270" y="484"/>
                    </a:lnTo>
                    <a:lnTo>
                      <a:pt x="259" y="493"/>
                    </a:lnTo>
                    <a:lnTo>
                      <a:pt x="244" y="501"/>
                    </a:lnTo>
                    <a:lnTo>
                      <a:pt x="233" y="510"/>
                    </a:lnTo>
                    <a:lnTo>
                      <a:pt x="223" y="519"/>
                    </a:lnTo>
                    <a:lnTo>
                      <a:pt x="214" y="527"/>
                    </a:lnTo>
                    <a:lnTo>
                      <a:pt x="201" y="540"/>
                    </a:lnTo>
                    <a:lnTo>
                      <a:pt x="197" y="544"/>
                    </a:lnTo>
                    <a:lnTo>
                      <a:pt x="171" y="529"/>
                    </a:lnTo>
                    <a:lnTo>
                      <a:pt x="197" y="499"/>
                    </a:lnTo>
                    <a:lnTo>
                      <a:pt x="99" y="289"/>
                    </a:lnTo>
                    <a:lnTo>
                      <a:pt x="93" y="287"/>
                    </a:lnTo>
                    <a:lnTo>
                      <a:pt x="76" y="287"/>
                    </a:lnTo>
                    <a:lnTo>
                      <a:pt x="67" y="285"/>
                    </a:lnTo>
                    <a:lnTo>
                      <a:pt x="56" y="283"/>
                    </a:lnTo>
                    <a:lnTo>
                      <a:pt x="45" y="281"/>
                    </a:lnTo>
                    <a:lnTo>
                      <a:pt x="39" y="279"/>
                    </a:lnTo>
                    <a:lnTo>
                      <a:pt x="26" y="270"/>
                    </a:lnTo>
                    <a:lnTo>
                      <a:pt x="24" y="263"/>
                    </a:lnTo>
                    <a:lnTo>
                      <a:pt x="28" y="253"/>
                    </a:lnTo>
                    <a:lnTo>
                      <a:pt x="37" y="244"/>
                    </a:lnTo>
                    <a:lnTo>
                      <a:pt x="43" y="231"/>
                    </a:lnTo>
                    <a:lnTo>
                      <a:pt x="52" y="218"/>
                    </a:lnTo>
                    <a:lnTo>
                      <a:pt x="58" y="209"/>
                    </a:lnTo>
                    <a:lnTo>
                      <a:pt x="63" y="205"/>
                    </a:lnTo>
                    <a:lnTo>
                      <a:pt x="58" y="201"/>
                    </a:lnTo>
                    <a:lnTo>
                      <a:pt x="52" y="190"/>
                    </a:lnTo>
                    <a:lnTo>
                      <a:pt x="48" y="179"/>
                    </a:lnTo>
                    <a:lnTo>
                      <a:pt x="41" y="168"/>
                    </a:lnTo>
                    <a:lnTo>
                      <a:pt x="37" y="155"/>
                    </a:lnTo>
                    <a:lnTo>
                      <a:pt x="32" y="138"/>
                    </a:lnTo>
                    <a:lnTo>
                      <a:pt x="28" y="127"/>
                    </a:lnTo>
                    <a:lnTo>
                      <a:pt x="26" y="116"/>
                    </a:lnTo>
                    <a:lnTo>
                      <a:pt x="19" y="103"/>
                    </a:lnTo>
                    <a:lnTo>
                      <a:pt x="19" y="93"/>
                    </a:lnTo>
                    <a:lnTo>
                      <a:pt x="15" y="82"/>
                    </a:lnTo>
                    <a:lnTo>
                      <a:pt x="13" y="71"/>
                    </a:lnTo>
                    <a:lnTo>
                      <a:pt x="11" y="60"/>
                    </a:lnTo>
                    <a:lnTo>
                      <a:pt x="11" y="49"/>
                    </a:lnTo>
                    <a:lnTo>
                      <a:pt x="6" y="38"/>
                    </a:lnTo>
                    <a:lnTo>
                      <a:pt x="4" y="28"/>
                    </a:lnTo>
                    <a:lnTo>
                      <a:pt x="2" y="19"/>
                    </a:lnTo>
                    <a:lnTo>
                      <a:pt x="2" y="15"/>
                    </a:lnTo>
                    <a:lnTo>
                      <a:pt x="0" y="4"/>
                    </a:lnTo>
                    <a:lnTo>
                      <a:pt x="0" y="0"/>
                    </a:lnTo>
                    <a:lnTo>
                      <a:pt x="41" y="32"/>
                    </a:lnTo>
                    <a:lnTo>
                      <a:pt x="41" y="32"/>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8"/>
              <p:cNvSpPr>
                <a:spLocks/>
              </p:cNvSpPr>
              <p:nvPr/>
            </p:nvSpPr>
            <p:spPr bwMode="auto">
              <a:xfrm>
                <a:off x="6200775" y="-3516313"/>
                <a:ext cx="487363" cy="274637"/>
              </a:xfrm>
              <a:custGeom>
                <a:avLst/>
                <a:gdLst/>
                <a:ahLst/>
                <a:cxnLst>
                  <a:cxn ang="0">
                    <a:pos x="0" y="128"/>
                  </a:cxn>
                  <a:cxn ang="0">
                    <a:pos x="0" y="124"/>
                  </a:cxn>
                  <a:cxn ang="0">
                    <a:pos x="6" y="119"/>
                  </a:cxn>
                  <a:cxn ang="0">
                    <a:pos x="17" y="111"/>
                  </a:cxn>
                  <a:cxn ang="0">
                    <a:pos x="32" y="102"/>
                  </a:cxn>
                  <a:cxn ang="0">
                    <a:pos x="47" y="89"/>
                  </a:cxn>
                  <a:cxn ang="0">
                    <a:pos x="67" y="76"/>
                  </a:cxn>
                  <a:cxn ang="0">
                    <a:pos x="78" y="70"/>
                  </a:cxn>
                  <a:cxn ang="0">
                    <a:pos x="88" y="65"/>
                  </a:cxn>
                  <a:cxn ang="0">
                    <a:pos x="99" y="59"/>
                  </a:cxn>
                  <a:cxn ang="0">
                    <a:pos x="112" y="55"/>
                  </a:cxn>
                  <a:cxn ang="0">
                    <a:pos x="123" y="46"/>
                  </a:cxn>
                  <a:cxn ang="0">
                    <a:pos x="136" y="42"/>
                  </a:cxn>
                  <a:cxn ang="0">
                    <a:pos x="147" y="37"/>
                  </a:cxn>
                  <a:cxn ang="0">
                    <a:pos x="160" y="33"/>
                  </a:cxn>
                  <a:cxn ang="0">
                    <a:pos x="171" y="29"/>
                  </a:cxn>
                  <a:cxn ang="0">
                    <a:pos x="184" y="22"/>
                  </a:cxn>
                  <a:cxn ang="0">
                    <a:pos x="192" y="18"/>
                  </a:cxn>
                  <a:cxn ang="0">
                    <a:pos x="205" y="18"/>
                  </a:cxn>
                  <a:cxn ang="0">
                    <a:pos x="222" y="9"/>
                  </a:cxn>
                  <a:cxn ang="0">
                    <a:pos x="238" y="7"/>
                  </a:cxn>
                  <a:cxn ang="0">
                    <a:pos x="246" y="5"/>
                  </a:cxn>
                  <a:cxn ang="0">
                    <a:pos x="251" y="5"/>
                  </a:cxn>
                  <a:cxn ang="0">
                    <a:pos x="292" y="0"/>
                  </a:cxn>
                  <a:cxn ang="0">
                    <a:pos x="307" y="29"/>
                  </a:cxn>
                  <a:cxn ang="0">
                    <a:pos x="298" y="50"/>
                  </a:cxn>
                  <a:cxn ang="0">
                    <a:pos x="259" y="46"/>
                  </a:cxn>
                  <a:cxn ang="0">
                    <a:pos x="207" y="55"/>
                  </a:cxn>
                  <a:cxn ang="0">
                    <a:pos x="138" y="65"/>
                  </a:cxn>
                  <a:cxn ang="0">
                    <a:pos x="60" y="122"/>
                  </a:cxn>
                  <a:cxn ang="0">
                    <a:pos x="6" y="173"/>
                  </a:cxn>
                  <a:cxn ang="0">
                    <a:pos x="0" y="128"/>
                  </a:cxn>
                  <a:cxn ang="0">
                    <a:pos x="0" y="128"/>
                  </a:cxn>
                </a:cxnLst>
                <a:rect l="0" t="0" r="r" b="b"/>
                <a:pathLst>
                  <a:path w="307" h="173">
                    <a:moveTo>
                      <a:pt x="0" y="128"/>
                    </a:moveTo>
                    <a:lnTo>
                      <a:pt x="0" y="124"/>
                    </a:lnTo>
                    <a:lnTo>
                      <a:pt x="6" y="119"/>
                    </a:lnTo>
                    <a:lnTo>
                      <a:pt x="17" y="111"/>
                    </a:lnTo>
                    <a:lnTo>
                      <a:pt x="32" y="102"/>
                    </a:lnTo>
                    <a:lnTo>
                      <a:pt x="47" y="89"/>
                    </a:lnTo>
                    <a:lnTo>
                      <a:pt x="67" y="76"/>
                    </a:lnTo>
                    <a:lnTo>
                      <a:pt x="78" y="70"/>
                    </a:lnTo>
                    <a:lnTo>
                      <a:pt x="88" y="65"/>
                    </a:lnTo>
                    <a:lnTo>
                      <a:pt x="99" y="59"/>
                    </a:lnTo>
                    <a:lnTo>
                      <a:pt x="112" y="55"/>
                    </a:lnTo>
                    <a:lnTo>
                      <a:pt x="123" y="46"/>
                    </a:lnTo>
                    <a:lnTo>
                      <a:pt x="136" y="42"/>
                    </a:lnTo>
                    <a:lnTo>
                      <a:pt x="147" y="37"/>
                    </a:lnTo>
                    <a:lnTo>
                      <a:pt x="160" y="33"/>
                    </a:lnTo>
                    <a:lnTo>
                      <a:pt x="171" y="29"/>
                    </a:lnTo>
                    <a:lnTo>
                      <a:pt x="184" y="22"/>
                    </a:lnTo>
                    <a:lnTo>
                      <a:pt x="192" y="18"/>
                    </a:lnTo>
                    <a:lnTo>
                      <a:pt x="205" y="18"/>
                    </a:lnTo>
                    <a:lnTo>
                      <a:pt x="222" y="9"/>
                    </a:lnTo>
                    <a:lnTo>
                      <a:pt x="238" y="7"/>
                    </a:lnTo>
                    <a:lnTo>
                      <a:pt x="246" y="5"/>
                    </a:lnTo>
                    <a:lnTo>
                      <a:pt x="251" y="5"/>
                    </a:lnTo>
                    <a:lnTo>
                      <a:pt x="292" y="0"/>
                    </a:lnTo>
                    <a:lnTo>
                      <a:pt x="307" y="29"/>
                    </a:lnTo>
                    <a:lnTo>
                      <a:pt x="298" y="50"/>
                    </a:lnTo>
                    <a:lnTo>
                      <a:pt x="259" y="46"/>
                    </a:lnTo>
                    <a:lnTo>
                      <a:pt x="207" y="55"/>
                    </a:lnTo>
                    <a:lnTo>
                      <a:pt x="138" y="65"/>
                    </a:lnTo>
                    <a:lnTo>
                      <a:pt x="60" y="122"/>
                    </a:lnTo>
                    <a:lnTo>
                      <a:pt x="6" y="173"/>
                    </a:lnTo>
                    <a:lnTo>
                      <a:pt x="0" y="128"/>
                    </a:lnTo>
                    <a:lnTo>
                      <a:pt x="0" y="128"/>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89"/>
              <p:cNvSpPr>
                <a:spLocks/>
              </p:cNvSpPr>
              <p:nvPr/>
            </p:nvSpPr>
            <p:spPr bwMode="auto">
              <a:xfrm>
                <a:off x="6121400" y="-3189288"/>
                <a:ext cx="150813" cy="369887"/>
              </a:xfrm>
              <a:custGeom>
                <a:avLst/>
                <a:gdLst/>
                <a:ahLst/>
                <a:cxnLst>
                  <a:cxn ang="0">
                    <a:pos x="28" y="0"/>
                  </a:cxn>
                  <a:cxn ang="0">
                    <a:pos x="54" y="6"/>
                  </a:cxn>
                  <a:cxn ang="0">
                    <a:pos x="52" y="6"/>
                  </a:cxn>
                  <a:cxn ang="0">
                    <a:pos x="50" y="11"/>
                  </a:cxn>
                  <a:cxn ang="0">
                    <a:pos x="48" y="17"/>
                  </a:cxn>
                  <a:cxn ang="0">
                    <a:pos x="48" y="28"/>
                  </a:cxn>
                  <a:cxn ang="0">
                    <a:pos x="43" y="39"/>
                  </a:cxn>
                  <a:cxn ang="0">
                    <a:pos x="43" y="52"/>
                  </a:cxn>
                  <a:cxn ang="0">
                    <a:pos x="39" y="65"/>
                  </a:cxn>
                  <a:cxn ang="0">
                    <a:pos x="39" y="82"/>
                  </a:cxn>
                  <a:cxn ang="0">
                    <a:pos x="37" y="93"/>
                  </a:cxn>
                  <a:cxn ang="0">
                    <a:pos x="35" y="108"/>
                  </a:cxn>
                  <a:cxn ang="0">
                    <a:pos x="35" y="121"/>
                  </a:cxn>
                  <a:cxn ang="0">
                    <a:pos x="35" y="132"/>
                  </a:cxn>
                  <a:cxn ang="0">
                    <a:pos x="32" y="140"/>
                  </a:cxn>
                  <a:cxn ang="0">
                    <a:pos x="32" y="149"/>
                  </a:cxn>
                  <a:cxn ang="0">
                    <a:pos x="32" y="156"/>
                  </a:cxn>
                  <a:cxn ang="0">
                    <a:pos x="35" y="158"/>
                  </a:cxn>
                  <a:cxn ang="0">
                    <a:pos x="35" y="164"/>
                  </a:cxn>
                  <a:cxn ang="0">
                    <a:pos x="35" y="177"/>
                  </a:cxn>
                  <a:cxn ang="0">
                    <a:pos x="37" y="188"/>
                  </a:cxn>
                  <a:cxn ang="0">
                    <a:pos x="43" y="199"/>
                  </a:cxn>
                  <a:cxn ang="0">
                    <a:pos x="52" y="197"/>
                  </a:cxn>
                  <a:cxn ang="0">
                    <a:pos x="63" y="190"/>
                  </a:cxn>
                  <a:cxn ang="0">
                    <a:pos x="69" y="181"/>
                  </a:cxn>
                  <a:cxn ang="0">
                    <a:pos x="74" y="177"/>
                  </a:cxn>
                  <a:cxn ang="0">
                    <a:pos x="95" y="192"/>
                  </a:cxn>
                  <a:cxn ang="0">
                    <a:pos x="71" y="223"/>
                  </a:cxn>
                  <a:cxn ang="0">
                    <a:pos x="28" y="233"/>
                  </a:cxn>
                  <a:cxn ang="0">
                    <a:pos x="0" y="205"/>
                  </a:cxn>
                  <a:cxn ang="0">
                    <a:pos x="0" y="138"/>
                  </a:cxn>
                  <a:cxn ang="0">
                    <a:pos x="28" y="0"/>
                  </a:cxn>
                  <a:cxn ang="0">
                    <a:pos x="28" y="0"/>
                  </a:cxn>
                </a:cxnLst>
                <a:rect l="0" t="0" r="r" b="b"/>
                <a:pathLst>
                  <a:path w="95" h="233">
                    <a:moveTo>
                      <a:pt x="28" y="0"/>
                    </a:moveTo>
                    <a:lnTo>
                      <a:pt x="54" y="6"/>
                    </a:lnTo>
                    <a:lnTo>
                      <a:pt x="52" y="6"/>
                    </a:lnTo>
                    <a:lnTo>
                      <a:pt x="50" y="11"/>
                    </a:lnTo>
                    <a:lnTo>
                      <a:pt x="48" y="17"/>
                    </a:lnTo>
                    <a:lnTo>
                      <a:pt x="48" y="28"/>
                    </a:lnTo>
                    <a:lnTo>
                      <a:pt x="43" y="39"/>
                    </a:lnTo>
                    <a:lnTo>
                      <a:pt x="43" y="52"/>
                    </a:lnTo>
                    <a:lnTo>
                      <a:pt x="39" y="65"/>
                    </a:lnTo>
                    <a:lnTo>
                      <a:pt x="39" y="82"/>
                    </a:lnTo>
                    <a:lnTo>
                      <a:pt x="37" y="93"/>
                    </a:lnTo>
                    <a:lnTo>
                      <a:pt x="35" y="108"/>
                    </a:lnTo>
                    <a:lnTo>
                      <a:pt x="35" y="121"/>
                    </a:lnTo>
                    <a:lnTo>
                      <a:pt x="35" y="132"/>
                    </a:lnTo>
                    <a:lnTo>
                      <a:pt x="32" y="140"/>
                    </a:lnTo>
                    <a:lnTo>
                      <a:pt x="32" y="149"/>
                    </a:lnTo>
                    <a:lnTo>
                      <a:pt x="32" y="156"/>
                    </a:lnTo>
                    <a:lnTo>
                      <a:pt x="35" y="158"/>
                    </a:lnTo>
                    <a:lnTo>
                      <a:pt x="35" y="164"/>
                    </a:lnTo>
                    <a:lnTo>
                      <a:pt x="35" y="177"/>
                    </a:lnTo>
                    <a:lnTo>
                      <a:pt x="37" y="188"/>
                    </a:lnTo>
                    <a:lnTo>
                      <a:pt x="43" y="199"/>
                    </a:lnTo>
                    <a:lnTo>
                      <a:pt x="52" y="197"/>
                    </a:lnTo>
                    <a:lnTo>
                      <a:pt x="63" y="190"/>
                    </a:lnTo>
                    <a:lnTo>
                      <a:pt x="69" y="181"/>
                    </a:lnTo>
                    <a:lnTo>
                      <a:pt x="74" y="177"/>
                    </a:lnTo>
                    <a:lnTo>
                      <a:pt x="95" y="192"/>
                    </a:lnTo>
                    <a:lnTo>
                      <a:pt x="71" y="223"/>
                    </a:lnTo>
                    <a:lnTo>
                      <a:pt x="28" y="233"/>
                    </a:lnTo>
                    <a:lnTo>
                      <a:pt x="0" y="205"/>
                    </a:lnTo>
                    <a:lnTo>
                      <a:pt x="0" y="138"/>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74"/>
              <p:cNvSpPr>
                <a:spLocks/>
              </p:cNvSpPr>
              <p:nvPr/>
            </p:nvSpPr>
            <p:spPr bwMode="auto">
              <a:xfrm>
                <a:off x="2932112" y="-3416300"/>
                <a:ext cx="1728787" cy="155574"/>
              </a:xfrm>
              <a:custGeom>
                <a:avLst/>
                <a:gdLst/>
                <a:ahLst/>
                <a:cxnLst>
                  <a:cxn ang="0">
                    <a:pos x="0" y="41"/>
                  </a:cxn>
                  <a:cxn ang="0">
                    <a:pos x="2" y="41"/>
                  </a:cxn>
                  <a:cxn ang="0">
                    <a:pos x="15" y="43"/>
                  </a:cxn>
                  <a:cxn ang="0">
                    <a:pos x="21" y="43"/>
                  </a:cxn>
                  <a:cxn ang="0">
                    <a:pos x="34" y="47"/>
                  </a:cxn>
                  <a:cxn ang="0">
                    <a:pos x="45" y="50"/>
                  </a:cxn>
                  <a:cxn ang="0">
                    <a:pos x="60" y="52"/>
                  </a:cxn>
                  <a:cxn ang="0">
                    <a:pos x="73" y="52"/>
                  </a:cxn>
                  <a:cxn ang="0">
                    <a:pos x="88" y="54"/>
                  </a:cxn>
                  <a:cxn ang="0">
                    <a:pos x="106" y="56"/>
                  </a:cxn>
                  <a:cxn ang="0">
                    <a:pos x="123" y="58"/>
                  </a:cxn>
                  <a:cxn ang="0">
                    <a:pos x="140" y="58"/>
                  </a:cxn>
                  <a:cxn ang="0">
                    <a:pos x="160" y="60"/>
                  </a:cxn>
                  <a:cxn ang="0">
                    <a:pos x="168" y="60"/>
                  </a:cxn>
                  <a:cxn ang="0">
                    <a:pos x="179" y="60"/>
                  </a:cxn>
                  <a:cxn ang="0">
                    <a:pos x="190" y="60"/>
                  </a:cxn>
                  <a:cxn ang="0">
                    <a:pos x="201" y="60"/>
                  </a:cxn>
                  <a:cxn ang="0">
                    <a:pos x="209" y="56"/>
                  </a:cxn>
                  <a:cxn ang="0">
                    <a:pos x="220" y="56"/>
                  </a:cxn>
                  <a:cxn ang="0">
                    <a:pos x="229" y="52"/>
                  </a:cxn>
                  <a:cxn ang="0">
                    <a:pos x="240" y="52"/>
                  </a:cxn>
                  <a:cxn ang="0">
                    <a:pos x="248" y="50"/>
                  </a:cxn>
                  <a:cxn ang="0">
                    <a:pos x="259" y="47"/>
                  </a:cxn>
                  <a:cxn ang="0">
                    <a:pos x="268" y="45"/>
                  </a:cxn>
                  <a:cxn ang="0">
                    <a:pos x="279" y="43"/>
                  </a:cxn>
                  <a:cxn ang="0">
                    <a:pos x="296" y="39"/>
                  </a:cxn>
                  <a:cxn ang="0">
                    <a:pos x="315" y="32"/>
                  </a:cxn>
                  <a:cxn ang="0">
                    <a:pos x="333" y="28"/>
                  </a:cxn>
                  <a:cxn ang="0">
                    <a:pos x="350" y="24"/>
                  </a:cxn>
                  <a:cxn ang="0">
                    <a:pos x="363" y="19"/>
                  </a:cxn>
                  <a:cxn ang="0">
                    <a:pos x="376" y="13"/>
                  </a:cxn>
                  <a:cxn ang="0">
                    <a:pos x="387" y="9"/>
                  </a:cxn>
                  <a:cxn ang="0">
                    <a:pos x="400" y="6"/>
                  </a:cxn>
                  <a:cxn ang="0">
                    <a:pos x="413" y="0"/>
                  </a:cxn>
                  <a:cxn ang="0">
                    <a:pos x="419" y="0"/>
                  </a:cxn>
                  <a:cxn ang="0">
                    <a:pos x="473" y="24"/>
                  </a:cxn>
                  <a:cxn ang="0">
                    <a:pos x="302" y="76"/>
                  </a:cxn>
                  <a:cxn ang="0">
                    <a:pos x="201" y="99"/>
                  </a:cxn>
                  <a:cxn ang="0">
                    <a:pos x="86" y="86"/>
                  </a:cxn>
                  <a:cxn ang="0">
                    <a:pos x="24" y="76"/>
                  </a:cxn>
                  <a:cxn ang="0">
                    <a:pos x="0" y="41"/>
                  </a:cxn>
                  <a:cxn ang="0">
                    <a:pos x="0" y="41"/>
                  </a:cxn>
                </a:cxnLst>
                <a:rect l="0" t="0" r="r" b="b"/>
                <a:pathLst>
                  <a:path w="473" h="99">
                    <a:moveTo>
                      <a:pt x="0" y="41"/>
                    </a:moveTo>
                    <a:lnTo>
                      <a:pt x="2" y="41"/>
                    </a:lnTo>
                    <a:lnTo>
                      <a:pt x="15" y="43"/>
                    </a:lnTo>
                    <a:lnTo>
                      <a:pt x="21" y="43"/>
                    </a:lnTo>
                    <a:lnTo>
                      <a:pt x="34" y="47"/>
                    </a:lnTo>
                    <a:lnTo>
                      <a:pt x="45" y="50"/>
                    </a:lnTo>
                    <a:lnTo>
                      <a:pt x="60" y="52"/>
                    </a:lnTo>
                    <a:lnTo>
                      <a:pt x="73" y="52"/>
                    </a:lnTo>
                    <a:lnTo>
                      <a:pt x="88" y="54"/>
                    </a:lnTo>
                    <a:lnTo>
                      <a:pt x="106" y="56"/>
                    </a:lnTo>
                    <a:lnTo>
                      <a:pt x="123" y="58"/>
                    </a:lnTo>
                    <a:lnTo>
                      <a:pt x="140" y="58"/>
                    </a:lnTo>
                    <a:lnTo>
                      <a:pt x="160" y="60"/>
                    </a:lnTo>
                    <a:lnTo>
                      <a:pt x="168" y="60"/>
                    </a:lnTo>
                    <a:lnTo>
                      <a:pt x="179" y="60"/>
                    </a:lnTo>
                    <a:lnTo>
                      <a:pt x="190" y="60"/>
                    </a:lnTo>
                    <a:lnTo>
                      <a:pt x="201" y="60"/>
                    </a:lnTo>
                    <a:lnTo>
                      <a:pt x="209" y="56"/>
                    </a:lnTo>
                    <a:lnTo>
                      <a:pt x="220" y="56"/>
                    </a:lnTo>
                    <a:lnTo>
                      <a:pt x="229" y="52"/>
                    </a:lnTo>
                    <a:lnTo>
                      <a:pt x="240" y="52"/>
                    </a:lnTo>
                    <a:lnTo>
                      <a:pt x="248" y="50"/>
                    </a:lnTo>
                    <a:lnTo>
                      <a:pt x="259" y="47"/>
                    </a:lnTo>
                    <a:lnTo>
                      <a:pt x="268" y="45"/>
                    </a:lnTo>
                    <a:lnTo>
                      <a:pt x="279" y="43"/>
                    </a:lnTo>
                    <a:lnTo>
                      <a:pt x="296" y="39"/>
                    </a:lnTo>
                    <a:lnTo>
                      <a:pt x="315" y="32"/>
                    </a:lnTo>
                    <a:lnTo>
                      <a:pt x="333" y="28"/>
                    </a:lnTo>
                    <a:lnTo>
                      <a:pt x="350" y="24"/>
                    </a:lnTo>
                    <a:lnTo>
                      <a:pt x="363" y="19"/>
                    </a:lnTo>
                    <a:lnTo>
                      <a:pt x="376" y="13"/>
                    </a:lnTo>
                    <a:lnTo>
                      <a:pt x="387" y="9"/>
                    </a:lnTo>
                    <a:lnTo>
                      <a:pt x="400" y="6"/>
                    </a:lnTo>
                    <a:lnTo>
                      <a:pt x="413" y="0"/>
                    </a:lnTo>
                    <a:lnTo>
                      <a:pt x="419" y="0"/>
                    </a:lnTo>
                    <a:lnTo>
                      <a:pt x="473" y="24"/>
                    </a:lnTo>
                    <a:lnTo>
                      <a:pt x="302" y="76"/>
                    </a:lnTo>
                    <a:lnTo>
                      <a:pt x="201" y="99"/>
                    </a:lnTo>
                    <a:lnTo>
                      <a:pt x="86" y="86"/>
                    </a:lnTo>
                    <a:lnTo>
                      <a:pt x="24" y="76"/>
                    </a:lnTo>
                    <a:lnTo>
                      <a:pt x="0" y="41"/>
                    </a:lnTo>
                    <a:lnTo>
                      <a:pt x="0" y="41"/>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161"/>
          <p:cNvGrpSpPr/>
          <p:nvPr/>
        </p:nvGrpSpPr>
        <p:grpSpPr>
          <a:xfrm>
            <a:off x="3567487" y="5756670"/>
            <a:ext cx="1257748" cy="437085"/>
            <a:chOff x="5918733" y="1572869"/>
            <a:chExt cx="877087" cy="304800"/>
          </a:xfrm>
        </p:grpSpPr>
        <p:sp>
          <p:nvSpPr>
            <p:cNvPr id="185" name="AutoShape 4"/>
            <p:cNvSpPr>
              <a:spLocks noChangeAspect="1" noChangeArrowheads="1" noTextEdit="1"/>
            </p:cNvSpPr>
            <p:nvPr/>
          </p:nvSpPr>
          <p:spPr bwMode="auto">
            <a:xfrm flipH="1">
              <a:off x="5918733" y="1572869"/>
              <a:ext cx="87708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6"/>
            <p:cNvSpPr>
              <a:spLocks noChangeShapeType="1"/>
            </p:cNvSpPr>
            <p:nvPr/>
          </p:nvSpPr>
          <p:spPr bwMode="auto">
            <a:xfrm flipH="1">
              <a:off x="6230888" y="1828457"/>
              <a:ext cx="106879" cy="1588"/>
            </a:xfrm>
            <a:prstGeom prst="line">
              <a:avLst/>
            </a:prstGeom>
            <a:solidFill>
              <a:srgbClr val="4D4D4D"/>
            </a:solidFill>
            <a:ln w="14288"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7"/>
            <p:cNvSpPr>
              <a:spLocks/>
            </p:cNvSpPr>
            <p:nvPr/>
          </p:nvSpPr>
          <p:spPr bwMode="auto">
            <a:xfrm flipH="1">
              <a:off x="6568491" y="1618907"/>
              <a:ext cx="215454" cy="222250"/>
            </a:xfrm>
            <a:custGeom>
              <a:avLst/>
              <a:gdLst/>
              <a:ahLst/>
              <a:cxnLst>
                <a:cxn ang="0">
                  <a:pos x="347" y="291"/>
                </a:cxn>
                <a:cxn ang="0">
                  <a:pos x="328" y="357"/>
                </a:cxn>
                <a:cxn ang="0">
                  <a:pos x="216" y="359"/>
                </a:cxn>
                <a:cxn ang="0">
                  <a:pos x="103" y="360"/>
                </a:cxn>
                <a:cxn ang="0">
                  <a:pos x="32" y="348"/>
                </a:cxn>
                <a:cxn ang="0">
                  <a:pos x="0" y="299"/>
                </a:cxn>
                <a:cxn ang="0">
                  <a:pos x="14" y="24"/>
                </a:cxn>
                <a:cxn ang="0">
                  <a:pos x="38" y="0"/>
                </a:cxn>
                <a:cxn ang="0">
                  <a:pos x="320" y="1"/>
                </a:cxn>
                <a:cxn ang="0">
                  <a:pos x="338" y="27"/>
                </a:cxn>
                <a:cxn ang="0">
                  <a:pos x="347" y="291"/>
                </a:cxn>
              </a:cxnLst>
              <a:rect l="0" t="0" r="r" b="b"/>
              <a:pathLst>
                <a:path w="347" h="360">
                  <a:moveTo>
                    <a:pt x="347" y="291"/>
                  </a:moveTo>
                  <a:cubicBezTo>
                    <a:pt x="345" y="295"/>
                    <a:pt x="347" y="357"/>
                    <a:pt x="328" y="357"/>
                  </a:cubicBezTo>
                  <a:cubicBezTo>
                    <a:pt x="294" y="357"/>
                    <a:pt x="253" y="359"/>
                    <a:pt x="216" y="359"/>
                  </a:cubicBezTo>
                  <a:cubicBezTo>
                    <a:pt x="172" y="359"/>
                    <a:pt x="158" y="360"/>
                    <a:pt x="103" y="360"/>
                  </a:cubicBezTo>
                  <a:cubicBezTo>
                    <a:pt x="93" y="360"/>
                    <a:pt x="40" y="350"/>
                    <a:pt x="32" y="348"/>
                  </a:cubicBezTo>
                  <a:cubicBezTo>
                    <a:pt x="3" y="339"/>
                    <a:pt x="0" y="299"/>
                    <a:pt x="0" y="299"/>
                  </a:cubicBezTo>
                  <a:cubicBezTo>
                    <a:pt x="14" y="24"/>
                    <a:pt x="14" y="24"/>
                    <a:pt x="14" y="24"/>
                  </a:cubicBezTo>
                  <a:cubicBezTo>
                    <a:pt x="14" y="24"/>
                    <a:pt x="13" y="0"/>
                    <a:pt x="38" y="0"/>
                  </a:cubicBezTo>
                  <a:cubicBezTo>
                    <a:pt x="50" y="0"/>
                    <a:pt x="314" y="0"/>
                    <a:pt x="320" y="1"/>
                  </a:cubicBezTo>
                  <a:cubicBezTo>
                    <a:pt x="342" y="3"/>
                    <a:pt x="338" y="27"/>
                    <a:pt x="338" y="27"/>
                  </a:cubicBezTo>
                  <a:cubicBezTo>
                    <a:pt x="338" y="27"/>
                    <a:pt x="347" y="164"/>
                    <a:pt x="347" y="291"/>
                  </a:cubicBezTo>
                  <a:close/>
                </a:path>
              </a:pathLst>
            </a:custGeom>
            <a:solidFill>
              <a:schemeClr val="bg2"/>
            </a:solidFill>
            <a:ln w="4763"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
            <p:cNvSpPr>
              <a:spLocks/>
            </p:cNvSpPr>
            <p:nvPr/>
          </p:nvSpPr>
          <p:spPr bwMode="auto">
            <a:xfrm flipH="1">
              <a:off x="6639743" y="1661769"/>
              <a:ext cx="152684" cy="74613"/>
            </a:xfrm>
            <a:custGeom>
              <a:avLst/>
              <a:gdLst/>
              <a:ahLst/>
              <a:cxnLst>
                <a:cxn ang="0">
                  <a:pos x="0" y="112"/>
                </a:cxn>
                <a:cxn ang="0">
                  <a:pos x="11" y="22"/>
                </a:cxn>
                <a:cxn ang="0">
                  <a:pos x="42" y="1"/>
                </a:cxn>
                <a:cxn ang="0">
                  <a:pos x="245" y="7"/>
                </a:cxn>
                <a:cxn ang="0">
                  <a:pos x="245" y="118"/>
                </a:cxn>
                <a:cxn ang="0">
                  <a:pos x="0" y="112"/>
                </a:cxn>
              </a:cxnLst>
              <a:rect l="0" t="0" r="r" b="b"/>
              <a:pathLst>
                <a:path w="245" h="122">
                  <a:moveTo>
                    <a:pt x="0" y="112"/>
                  </a:moveTo>
                  <a:cubicBezTo>
                    <a:pt x="2" y="97"/>
                    <a:pt x="11" y="22"/>
                    <a:pt x="11" y="22"/>
                  </a:cubicBezTo>
                  <a:cubicBezTo>
                    <a:pt x="11" y="22"/>
                    <a:pt x="15" y="0"/>
                    <a:pt x="42" y="1"/>
                  </a:cubicBezTo>
                  <a:cubicBezTo>
                    <a:pt x="102" y="3"/>
                    <a:pt x="147" y="4"/>
                    <a:pt x="245" y="7"/>
                  </a:cubicBezTo>
                  <a:cubicBezTo>
                    <a:pt x="245" y="118"/>
                    <a:pt x="245" y="118"/>
                    <a:pt x="245" y="118"/>
                  </a:cubicBezTo>
                  <a:cubicBezTo>
                    <a:pt x="245" y="118"/>
                    <a:pt x="56" y="122"/>
                    <a:pt x="0" y="112"/>
                  </a:cubicBezTo>
                  <a:close/>
                </a:path>
              </a:pathLst>
            </a:custGeom>
            <a:solidFill>
              <a:srgbClr val="FFFFFF"/>
            </a:solidFill>
            <a:ln w="4763"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9"/>
            <p:cNvSpPr>
              <a:spLocks/>
            </p:cNvSpPr>
            <p:nvPr/>
          </p:nvSpPr>
          <p:spPr bwMode="auto">
            <a:xfrm flipH="1">
              <a:off x="5922126" y="1576044"/>
              <a:ext cx="573415" cy="260350"/>
            </a:xfrm>
            <a:custGeom>
              <a:avLst/>
              <a:gdLst/>
              <a:ahLst/>
              <a:cxnLst>
                <a:cxn ang="0">
                  <a:pos x="868" y="268"/>
                </a:cxn>
                <a:cxn ang="0">
                  <a:pos x="860" y="281"/>
                </a:cxn>
                <a:cxn ang="0">
                  <a:pos x="868" y="301"/>
                </a:cxn>
                <a:cxn ang="0">
                  <a:pos x="868" y="384"/>
                </a:cxn>
                <a:cxn ang="0">
                  <a:pos x="774" y="372"/>
                </a:cxn>
                <a:cxn ang="0">
                  <a:pos x="119" y="373"/>
                </a:cxn>
                <a:cxn ang="0">
                  <a:pos x="6" y="421"/>
                </a:cxn>
                <a:cxn ang="0">
                  <a:pos x="4" y="296"/>
                </a:cxn>
                <a:cxn ang="0">
                  <a:pos x="4" y="266"/>
                </a:cxn>
                <a:cxn ang="0">
                  <a:pos x="4" y="154"/>
                </a:cxn>
                <a:cxn ang="0">
                  <a:pos x="4" y="45"/>
                </a:cxn>
                <a:cxn ang="0">
                  <a:pos x="48" y="1"/>
                </a:cxn>
                <a:cxn ang="0">
                  <a:pos x="833" y="3"/>
                </a:cxn>
                <a:cxn ang="0">
                  <a:pos x="919" y="136"/>
                </a:cxn>
                <a:cxn ang="0">
                  <a:pos x="868" y="268"/>
                </a:cxn>
              </a:cxnLst>
              <a:rect l="0" t="0" r="r" b="b"/>
              <a:pathLst>
                <a:path w="919" h="424">
                  <a:moveTo>
                    <a:pt x="868" y="268"/>
                  </a:moveTo>
                  <a:cubicBezTo>
                    <a:pt x="868" y="271"/>
                    <a:pt x="860" y="278"/>
                    <a:pt x="860" y="281"/>
                  </a:cubicBezTo>
                  <a:cubicBezTo>
                    <a:pt x="860" y="289"/>
                    <a:pt x="868" y="293"/>
                    <a:pt x="868" y="301"/>
                  </a:cubicBezTo>
                  <a:cubicBezTo>
                    <a:pt x="868" y="329"/>
                    <a:pt x="868" y="357"/>
                    <a:pt x="868" y="384"/>
                  </a:cubicBezTo>
                  <a:cubicBezTo>
                    <a:pt x="861" y="388"/>
                    <a:pt x="825" y="372"/>
                    <a:pt x="774" y="372"/>
                  </a:cubicBezTo>
                  <a:cubicBezTo>
                    <a:pt x="577" y="372"/>
                    <a:pt x="387" y="373"/>
                    <a:pt x="119" y="373"/>
                  </a:cubicBezTo>
                  <a:cubicBezTo>
                    <a:pt x="92" y="373"/>
                    <a:pt x="74" y="424"/>
                    <a:pt x="6" y="421"/>
                  </a:cubicBezTo>
                  <a:cubicBezTo>
                    <a:pt x="5" y="397"/>
                    <a:pt x="4" y="350"/>
                    <a:pt x="4" y="296"/>
                  </a:cubicBezTo>
                  <a:cubicBezTo>
                    <a:pt x="4" y="287"/>
                    <a:pt x="4" y="276"/>
                    <a:pt x="4" y="266"/>
                  </a:cubicBezTo>
                  <a:cubicBezTo>
                    <a:pt x="4" y="228"/>
                    <a:pt x="4" y="189"/>
                    <a:pt x="4" y="154"/>
                  </a:cubicBezTo>
                  <a:cubicBezTo>
                    <a:pt x="4" y="93"/>
                    <a:pt x="4" y="45"/>
                    <a:pt x="4" y="45"/>
                  </a:cubicBezTo>
                  <a:cubicBezTo>
                    <a:pt x="4" y="45"/>
                    <a:pt x="0" y="0"/>
                    <a:pt x="48" y="1"/>
                  </a:cubicBezTo>
                  <a:cubicBezTo>
                    <a:pt x="79" y="2"/>
                    <a:pt x="816" y="2"/>
                    <a:pt x="833" y="3"/>
                  </a:cubicBezTo>
                  <a:cubicBezTo>
                    <a:pt x="870" y="4"/>
                    <a:pt x="919" y="70"/>
                    <a:pt x="919" y="136"/>
                  </a:cubicBezTo>
                  <a:cubicBezTo>
                    <a:pt x="919" y="202"/>
                    <a:pt x="894" y="257"/>
                    <a:pt x="868" y="268"/>
                  </a:cubicBezTo>
                  <a:close/>
                </a:path>
              </a:pathLst>
            </a:custGeom>
            <a:solidFill>
              <a:schemeClr val="bg2"/>
            </a:solidFill>
            <a:ln w="4763"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0"/>
            <p:cNvSpPr>
              <a:spLocks/>
            </p:cNvSpPr>
            <p:nvPr/>
          </p:nvSpPr>
          <p:spPr bwMode="auto">
            <a:xfrm flipH="1">
              <a:off x="5956056" y="1766544"/>
              <a:ext cx="20358" cy="23813"/>
            </a:xfrm>
            <a:custGeom>
              <a:avLst/>
              <a:gdLst/>
              <a:ahLst/>
              <a:cxnLst>
                <a:cxn ang="0">
                  <a:pos x="32" y="30"/>
                </a:cxn>
                <a:cxn ang="0">
                  <a:pos x="17" y="38"/>
                </a:cxn>
                <a:cxn ang="0">
                  <a:pos x="17" y="38"/>
                </a:cxn>
                <a:cxn ang="0">
                  <a:pos x="1" y="31"/>
                </a:cxn>
                <a:cxn ang="0">
                  <a:pos x="0" y="7"/>
                </a:cxn>
                <a:cxn ang="0">
                  <a:pos x="16" y="0"/>
                </a:cxn>
                <a:cxn ang="0">
                  <a:pos x="16" y="0"/>
                </a:cxn>
                <a:cxn ang="0">
                  <a:pos x="32" y="7"/>
                </a:cxn>
                <a:cxn ang="0">
                  <a:pos x="32" y="30"/>
                </a:cxn>
              </a:cxnLst>
              <a:rect l="0" t="0" r="r" b="b"/>
              <a:pathLst>
                <a:path w="32" h="38">
                  <a:moveTo>
                    <a:pt x="32" y="30"/>
                  </a:moveTo>
                  <a:cubicBezTo>
                    <a:pt x="32" y="34"/>
                    <a:pt x="25" y="38"/>
                    <a:pt x="17" y="38"/>
                  </a:cubicBezTo>
                  <a:cubicBezTo>
                    <a:pt x="17" y="38"/>
                    <a:pt x="17" y="38"/>
                    <a:pt x="17" y="38"/>
                  </a:cubicBezTo>
                  <a:cubicBezTo>
                    <a:pt x="8" y="38"/>
                    <a:pt x="1" y="35"/>
                    <a:pt x="1" y="31"/>
                  </a:cubicBezTo>
                  <a:cubicBezTo>
                    <a:pt x="0" y="7"/>
                    <a:pt x="0" y="7"/>
                    <a:pt x="0" y="7"/>
                  </a:cubicBezTo>
                  <a:cubicBezTo>
                    <a:pt x="0" y="3"/>
                    <a:pt x="7" y="0"/>
                    <a:pt x="16" y="0"/>
                  </a:cubicBezTo>
                  <a:cubicBezTo>
                    <a:pt x="16" y="0"/>
                    <a:pt x="16" y="0"/>
                    <a:pt x="16" y="0"/>
                  </a:cubicBezTo>
                  <a:cubicBezTo>
                    <a:pt x="25" y="0"/>
                    <a:pt x="32" y="3"/>
                    <a:pt x="32" y="7"/>
                  </a:cubicBezTo>
                  <a:lnTo>
                    <a:pt x="32" y="30"/>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11"/>
            <p:cNvSpPr>
              <a:spLocks noChangeShapeType="1"/>
            </p:cNvSpPr>
            <p:nvPr/>
          </p:nvSpPr>
          <p:spPr bwMode="auto">
            <a:xfrm flipH="1">
              <a:off x="6492148" y="1784007"/>
              <a:ext cx="78039" cy="1588"/>
            </a:xfrm>
            <a:prstGeom prst="line">
              <a:avLst/>
            </a:prstGeom>
            <a:solidFill>
              <a:schemeClr val="bg2"/>
            </a:solidFill>
            <a:ln w="14288"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12"/>
            <p:cNvSpPr>
              <a:spLocks noChangeShapeType="1"/>
            </p:cNvSpPr>
            <p:nvPr/>
          </p:nvSpPr>
          <p:spPr bwMode="auto">
            <a:xfrm flipH="1">
              <a:off x="6675369" y="1660182"/>
              <a:ext cx="1696" cy="85725"/>
            </a:xfrm>
            <a:prstGeom prst="line">
              <a:avLst/>
            </a:prstGeom>
            <a:noFill/>
            <a:ln w="4763"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3"/>
            <p:cNvSpPr>
              <a:spLocks/>
            </p:cNvSpPr>
            <p:nvPr/>
          </p:nvSpPr>
          <p:spPr bwMode="auto">
            <a:xfrm flipH="1">
              <a:off x="6763587" y="1742732"/>
              <a:ext cx="15268" cy="55563"/>
            </a:xfrm>
            <a:custGeom>
              <a:avLst/>
              <a:gdLst/>
              <a:ahLst/>
              <a:cxnLst>
                <a:cxn ang="0">
                  <a:pos x="26" y="74"/>
                </a:cxn>
                <a:cxn ang="0">
                  <a:pos x="13" y="91"/>
                </a:cxn>
                <a:cxn ang="0">
                  <a:pos x="13" y="91"/>
                </a:cxn>
                <a:cxn ang="0">
                  <a:pos x="0" y="74"/>
                </a:cxn>
                <a:cxn ang="0">
                  <a:pos x="0" y="18"/>
                </a:cxn>
                <a:cxn ang="0">
                  <a:pos x="13" y="0"/>
                </a:cxn>
                <a:cxn ang="0">
                  <a:pos x="13" y="0"/>
                </a:cxn>
                <a:cxn ang="0">
                  <a:pos x="26" y="18"/>
                </a:cxn>
                <a:cxn ang="0">
                  <a:pos x="26" y="74"/>
                </a:cxn>
              </a:cxnLst>
              <a:rect l="0" t="0" r="r" b="b"/>
              <a:pathLst>
                <a:path w="26" h="91">
                  <a:moveTo>
                    <a:pt x="26" y="74"/>
                  </a:moveTo>
                  <a:cubicBezTo>
                    <a:pt x="26" y="84"/>
                    <a:pt x="20" y="91"/>
                    <a:pt x="13" y="91"/>
                  </a:cubicBezTo>
                  <a:cubicBezTo>
                    <a:pt x="13" y="91"/>
                    <a:pt x="13" y="91"/>
                    <a:pt x="13" y="91"/>
                  </a:cubicBezTo>
                  <a:cubicBezTo>
                    <a:pt x="6" y="91"/>
                    <a:pt x="0" y="84"/>
                    <a:pt x="0" y="74"/>
                  </a:cubicBezTo>
                  <a:cubicBezTo>
                    <a:pt x="0" y="18"/>
                    <a:pt x="0" y="18"/>
                    <a:pt x="0" y="18"/>
                  </a:cubicBezTo>
                  <a:cubicBezTo>
                    <a:pt x="0" y="8"/>
                    <a:pt x="6" y="0"/>
                    <a:pt x="13" y="0"/>
                  </a:cubicBezTo>
                  <a:cubicBezTo>
                    <a:pt x="13" y="0"/>
                    <a:pt x="13" y="0"/>
                    <a:pt x="13" y="0"/>
                  </a:cubicBezTo>
                  <a:cubicBezTo>
                    <a:pt x="20" y="0"/>
                    <a:pt x="26" y="8"/>
                    <a:pt x="26" y="18"/>
                  </a:cubicBezTo>
                  <a:lnTo>
                    <a:pt x="26" y="74"/>
                  </a:lnTo>
                  <a:close/>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Rectangle 14"/>
            <p:cNvSpPr>
              <a:spLocks noChangeArrowheads="1"/>
            </p:cNvSpPr>
            <p:nvPr/>
          </p:nvSpPr>
          <p:spPr bwMode="auto">
            <a:xfrm flipH="1">
              <a:off x="6502327" y="1798294"/>
              <a:ext cx="84825" cy="52388"/>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5"/>
            <p:cNvSpPr>
              <a:spLocks/>
            </p:cNvSpPr>
            <p:nvPr/>
          </p:nvSpPr>
          <p:spPr bwMode="auto">
            <a:xfrm flipH="1">
              <a:off x="6543043" y="1593507"/>
              <a:ext cx="33930" cy="169863"/>
            </a:xfrm>
            <a:custGeom>
              <a:avLst/>
              <a:gdLst/>
              <a:ahLst/>
              <a:cxnLst>
                <a:cxn ang="0">
                  <a:pos x="53" y="0"/>
                </a:cxn>
                <a:cxn ang="0">
                  <a:pos x="53" y="243"/>
                </a:cxn>
                <a:cxn ang="0">
                  <a:pos x="0" y="272"/>
                </a:cxn>
              </a:cxnLst>
              <a:rect l="0" t="0" r="r" b="b"/>
              <a:pathLst>
                <a:path w="53" h="275">
                  <a:moveTo>
                    <a:pt x="53" y="0"/>
                  </a:moveTo>
                  <a:cubicBezTo>
                    <a:pt x="53" y="0"/>
                    <a:pt x="53" y="210"/>
                    <a:pt x="53" y="243"/>
                  </a:cubicBezTo>
                  <a:cubicBezTo>
                    <a:pt x="53" y="275"/>
                    <a:pt x="0" y="272"/>
                    <a:pt x="0" y="272"/>
                  </a:cubicBezTo>
                </a:path>
              </a:pathLst>
            </a:custGeom>
            <a:solidFill>
              <a:schemeClr val="bg2"/>
            </a:solidFill>
            <a:ln w="14288"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Oval 16"/>
            <p:cNvSpPr>
              <a:spLocks noChangeArrowheads="1"/>
            </p:cNvSpPr>
            <p:nvPr/>
          </p:nvSpPr>
          <p:spPr bwMode="auto">
            <a:xfrm flipH="1">
              <a:off x="6629564" y="1763369"/>
              <a:ext cx="111969"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Oval 17"/>
            <p:cNvSpPr>
              <a:spLocks noChangeArrowheads="1"/>
            </p:cNvSpPr>
            <p:nvPr/>
          </p:nvSpPr>
          <p:spPr bwMode="auto">
            <a:xfrm flipH="1">
              <a:off x="6655012"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Oval 18"/>
            <p:cNvSpPr>
              <a:spLocks noChangeArrowheads="1"/>
            </p:cNvSpPr>
            <p:nvPr/>
          </p:nvSpPr>
          <p:spPr bwMode="auto">
            <a:xfrm flipH="1">
              <a:off x="6347947" y="1763369"/>
              <a:ext cx="113665"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9"/>
            <p:cNvSpPr>
              <a:spLocks noChangeArrowheads="1"/>
            </p:cNvSpPr>
            <p:nvPr/>
          </p:nvSpPr>
          <p:spPr bwMode="auto">
            <a:xfrm flipH="1">
              <a:off x="6375090"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Oval 20"/>
            <p:cNvSpPr>
              <a:spLocks noChangeArrowheads="1"/>
            </p:cNvSpPr>
            <p:nvPr/>
          </p:nvSpPr>
          <p:spPr bwMode="auto">
            <a:xfrm flipH="1">
              <a:off x="6108740" y="1763369"/>
              <a:ext cx="113665"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Oval 21"/>
            <p:cNvSpPr>
              <a:spLocks noChangeArrowheads="1"/>
            </p:cNvSpPr>
            <p:nvPr/>
          </p:nvSpPr>
          <p:spPr bwMode="auto">
            <a:xfrm flipH="1">
              <a:off x="6135884"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22"/>
            <p:cNvSpPr>
              <a:spLocks noChangeArrowheads="1"/>
            </p:cNvSpPr>
            <p:nvPr/>
          </p:nvSpPr>
          <p:spPr bwMode="auto">
            <a:xfrm flipH="1">
              <a:off x="5989986" y="1763369"/>
              <a:ext cx="113665"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Oval 23"/>
            <p:cNvSpPr>
              <a:spLocks noChangeArrowheads="1"/>
            </p:cNvSpPr>
            <p:nvPr/>
          </p:nvSpPr>
          <p:spPr bwMode="auto">
            <a:xfrm flipH="1">
              <a:off x="6017130"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24"/>
            <p:cNvSpPr>
              <a:spLocks/>
            </p:cNvSpPr>
            <p:nvPr/>
          </p:nvSpPr>
          <p:spPr bwMode="auto">
            <a:xfrm flipH="1">
              <a:off x="6746622" y="1672882"/>
              <a:ext cx="27144" cy="53975"/>
            </a:xfrm>
            <a:custGeom>
              <a:avLst/>
              <a:gdLst/>
              <a:ahLst/>
              <a:cxnLst>
                <a:cxn ang="0">
                  <a:pos x="43" y="70"/>
                </a:cxn>
                <a:cxn ang="0">
                  <a:pos x="21" y="86"/>
                </a:cxn>
                <a:cxn ang="0">
                  <a:pos x="21" y="86"/>
                </a:cxn>
                <a:cxn ang="0">
                  <a:pos x="0" y="70"/>
                </a:cxn>
                <a:cxn ang="0">
                  <a:pos x="0" y="13"/>
                </a:cxn>
                <a:cxn ang="0">
                  <a:pos x="21" y="0"/>
                </a:cxn>
                <a:cxn ang="0">
                  <a:pos x="21" y="0"/>
                </a:cxn>
                <a:cxn ang="0">
                  <a:pos x="43" y="13"/>
                </a:cxn>
                <a:cxn ang="0">
                  <a:pos x="43" y="70"/>
                </a:cxn>
              </a:cxnLst>
              <a:rect l="0" t="0" r="r" b="b"/>
              <a:pathLst>
                <a:path w="43" h="86">
                  <a:moveTo>
                    <a:pt x="43" y="70"/>
                  </a:moveTo>
                  <a:cubicBezTo>
                    <a:pt x="43" y="83"/>
                    <a:pt x="33" y="86"/>
                    <a:pt x="21" y="86"/>
                  </a:cubicBezTo>
                  <a:cubicBezTo>
                    <a:pt x="21" y="86"/>
                    <a:pt x="21" y="86"/>
                    <a:pt x="21" y="86"/>
                  </a:cubicBezTo>
                  <a:cubicBezTo>
                    <a:pt x="9" y="86"/>
                    <a:pt x="0" y="83"/>
                    <a:pt x="0" y="70"/>
                  </a:cubicBezTo>
                  <a:cubicBezTo>
                    <a:pt x="0" y="13"/>
                    <a:pt x="0" y="13"/>
                    <a:pt x="0" y="13"/>
                  </a:cubicBezTo>
                  <a:cubicBezTo>
                    <a:pt x="0" y="0"/>
                    <a:pt x="9" y="0"/>
                    <a:pt x="21" y="0"/>
                  </a:cubicBezTo>
                  <a:cubicBezTo>
                    <a:pt x="21" y="0"/>
                    <a:pt x="21" y="0"/>
                    <a:pt x="21" y="0"/>
                  </a:cubicBezTo>
                  <a:cubicBezTo>
                    <a:pt x="33" y="0"/>
                    <a:pt x="43" y="0"/>
                    <a:pt x="43" y="13"/>
                  </a:cubicBezTo>
                  <a:lnTo>
                    <a:pt x="43" y="70"/>
                  </a:lnTo>
                  <a:close/>
                </a:path>
              </a:pathLst>
            </a:custGeom>
            <a:solidFill>
              <a:srgbClr val="B2B2B2"/>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25"/>
            <p:cNvSpPr>
              <a:spLocks noChangeShapeType="1"/>
            </p:cNvSpPr>
            <p:nvPr/>
          </p:nvSpPr>
          <p:spPr bwMode="auto">
            <a:xfrm flipH="1">
              <a:off x="6758498" y="1658594"/>
              <a:ext cx="1696" cy="84138"/>
            </a:xfrm>
            <a:prstGeom prst="line">
              <a:avLst/>
            </a:prstGeom>
            <a:noFill/>
            <a:ln w="4763"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26"/>
            <p:cNvSpPr>
              <a:spLocks/>
            </p:cNvSpPr>
            <p:nvPr/>
          </p:nvSpPr>
          <p:spPr bwMode="auto">
            <a:xfrm flipH="1">
              <a:off x="5979807" y="1595094"/>
              <a:ext cx="490286" cy="142875"/>
            </a:xfrm>
            <a:custGeom>
              <a:avLst/>
              <a:gdLst/>
              <a:ahLst/>
              <a:cxnLst>
                <a:cxn ang="0">
                  <a:pos x="786" y="2"/>
                </a:cxn>
                <a:cxn ang="0">
                  <a:pos x="20" y="2"/>
                </a:cxn>
                <a:cxn ang="0">
                  <a:pos x="10" y="14"/>
                </a:cxn>
                <a:cxn ang="0">
                  <a:pos x="77" y="117"/>
                </a:cxn>
                <a:cxn ang="0">
                  <a:pos x="0" y="234"/>
                </a:cxn>
              </a:cxnLst>
              <a:rect l="0" t="0" r="r" b="b"/>
              <a:pathLst>
                <a:path w="786" h="234">
                  <a:moveTo>
                    <a:pt x="786" y="2"/>
                  </a:moveTo>
                  <a:cubicBezTo>
                    <a:pt x="786" y="2"/>
                    <a:pt x="111" y="0"/>
                    <a:pt x="20" y="2"/>
                  </a:cubicBezTo>
                  <a:cubicBezTo>
                    <a:pt x="13" y="2"/>
                    <a:pt x="10" y="14"/>
                    <a:pt x="10" y="14"/>
                  </a:cubicBezTo>
                  <a:cubicBezTo>
                    <a:pt x="33" y="21"/>
                    <a:pt x="77" y="46"/>
                    <a:pt x="77" y="117"/>
                  </a:cubicBezTo>
                  <a:cubicBezTo>
                    <a:pt x="77" y="212"/>
                    <a:pt x="0" y="234"/>
                    <a:pt x="0" y="234"/>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27"/>
            <p:cNvSpPr>
              <a:spLocks/>
            </p:cNvSpPr>
            <p:nvPr/>
          </p:nvSpPr>
          <p:spPr bwMode="auto">
            <a:xfrm flipH="1">
              <a:off x="6315713" y="1666532"/>
              <a:ext cx="49198" cy="71438"/>
            </a:xfrm>
            <a:custGeom>
              <a:avLst/>
              <a:gdLst/>
              <a:ahLst/>
              <a:cxnLst>
                <a:cxn ang="0">
                  <a:pos x="77" y="0"/>
                </a:cxn>
                <a:cxn ang="0">
                  <a:pos x="0" y="117"/>
                </a:cxn>
              </a:cxnLst>
              <a:rect l="0" t="0" r="r" b="b"/>
              <a:pathLst>
                <a:path w="77" h="117">
                  <a:moveTo>
                    <a:pt x="77" y="0"/>
                  </a:moveTo>
                  <a:cubicBezTo>
                    <a:pt x="77"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28"/>
            <p:cNvSpPr>
              <a:spLocks/>
            </p:cNvSpPr>
            <p:nvPr/>
          </p:nvSpPr>
          <p:spPr bwMode="auto">
            <a:xfrm flipH="1">
              <a:off x="6118919" y="1666532"/>
              <a:ext cx="49198" cy="71438"/>
            </a:xfrm>
            <a:custGeom>
              <a:avLst/>
              <a:gdLst/>
              <a:ahLst/>
              <a:cxnLst>
                <a:cxn ang="0">
                  <a:pos x="77" y="0"/>
                </a:cxn>
                <a:cxn ang="0">
                  <a:pos x="0" y="117"/>
                </a:cxn>
              </a:cxnLst>
              <a:rect l="0" t="0" r="r" b="b"/>
              <a:pathLst>
                <a:path w="77" h="117">
                  <a:moveTo>
                    <a:pt x="77" y="0"/>
                  </a:moveTo>
                  <a:cubicBezTo>
                    <a:pt x="77"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29"/>
            <p:cNvSpPr>
              <a:spLocks/>
            </p:cNvSpPr>
            <p:nvPr/>
          </p:nvSpPr>
          <p:spPr bwMode="auto">
            <a:xfrm flipH="1">
              <a:off x="6051060" y="1666532"/>
              <a:ext cx="47502" cy="71438"/>
            </a:xfrm>
            <a:custGeom>
              <a:avLst/>
              <a:gdLst/>
              <a:ahLst/>
              <a:cxnLst>
                <a:cxn ang="0">
                  <a:pos x="77" y="0"/>
                </a:cxn>
                <a:cxn ang="0">
                  <a:pos x="0" y="117"/>
                </a:cxn>
              </a:cxnLst>
              <a:rect l="0" t="0" r="r" b="b"/>
              <a:pathLst>
                <a:path w="77" h="117">
                  <a:moveTo>
                    <a:pt x="77" y="0"/>
                  </a:moveTo>
                  <a:cubicBezTo>
                    <a:pt x="77"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0"/>
            <p:cNvSpPr>
              <a:spLocks/>
            </p:cNvSpPr>
            <p:nvPr/>
          </p:nvSpPr>
          <p:spPr bwMode="auto">
            <a:xfrm flipH="1">
              <a:off x="5979807" y="1666532"/>
              <a:ext cx="49198" cy="71438"/>
            </a:xfrm>
            <a:custGeom>
              <a:avLst/>
              <a:gdLst/>
              <a:ahLst/>
              <a:cxnLst>
                <a:cxn ang="0">
                  <a:pos x="78" y="0"/>
                </a:cxn>
                <a:cxn ang="0">
                  <a:pos x="0" y="117"/>
                </a:cxn>
              </a:cxnLst>
              <a:rect l="0" t="0" r="r" b="b"/>
              <a:pathLst>
                <a:path w="78" h="117">
                  <a:moveTo>
                    <a:pt x="78" y="0"/>
                  </a:moveTo>
                  <a:cubicBezTo>
                    <a:pt x="78"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230"/>
          <p:cNvGrpSpPr/>
          <p:nvPr/>
        </p:nvGrpSpPr>
        <p:grpSpPr>
          <a:xfrm>
            <a:off x="3774086" y="2672410"/>
            <a:ext cx="844550" cy="584200"/>
            <a:chOff x="3884613" y="2668588"/>
            <a:chExt cx="844550" cy="584200"/>
          </a:xfrm>
        </p:grpSpPr>
        <p:sp>
          <p:nvSpPr>
            <p:cNvPr id="181252" name="AutoShape 4"/>
            <p:cNvSpPr>
              <a:spLocks noChangeAspect="1" noChangeArrowheads="1" noTextEdit="1"/>
            </p:cNvSpPr>
            <p:nvPr/>
          </p:nvSpPr>
          <p:spPr bwMode="auto">
            <a:xfrm>
              <a:off x="3884613" y="2668588"/>
              <a:ext cx="844550"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4" name="Freeform 6"/>
            <p:cNvSpPr>
              <a:spLocks/>
            </p:cNvSpPr>
            <p:nvPr/>
          </p:nvSpPr>
          <p:spPr bwMode="auto">
            <a:xfrm>
              <a:off x="3890963" y="2701926"/>
              <a:ext cx="831850" cy="549275"/>
            </a:xfrm>
            <a:custGeom>
              <a:avLst/>
              <a:gdLst/>
              <a:ahLst/>
              <a:cxnLst>
                <a:cxn ang="0">
                  <a:pos x="790" y="0"/>
                </a:cxn>
                <a:cxn ang="0">
                  <a:pos x="242" y="66"/>
                </a:cxn>
                <a:cxn ang="0">
                  <a:pos x="0" y="256"/>
                </a:cxn>
                <a:cxn ang="0">
                  <a:pos x="14" y="267"/>
                </a:cxn>
                <a:cxn ang="0">
                  <a:pos x="16" y="587"/>
                </a:cxn>
                <a:cxn ang="0">
                  <a:pos x="36" y="610"/>
                </a:cxn>
                <a:cxn ang="0">
                  <a:pos x="268" y="636"/>
                </a:cxn>
                <a:cxn ang="0">
                  <a:pos x="269" y="659"/>
                </a:cxn>
                <a:cxn ang="0">
                  <a:pos x="450" y="683"/>
                </a:cxn>
                <a:cxn ang="0">
                  <a:pos x="506" y="666"/>
                </a:cxn>
                <a:cxn ang="0">
                  <a:pos x="741" y="692"/>
                </a:cxn>
                <a:cxn ang="0">
                  <a:pos x="788" y="684"/>
                </a:cxn>
                <a:cxn ang="0">
                  <a:pos x="1027" y="580"/>
                </a:cxn>
                <a:cxn ang="0">
                  <a:pos x="1055" y="534"/>
                </a:cxn>
                <a:cxn ang="0">
                  <a:pos x="1055" y="269"/>
                </a:cxn>
                <a:cxn ang="0">
                  <a:pos x="1035" y="220"/>
                </a:cxn>
                <a:cxn ang="0">
                  <a:pos x="790" y="0"/>
                </a:cxn>
              </a:cxnLst>
              <a:rect l="0" t="0" r="r" b="b"/>
              <a:pathLst>
                <a:path w="1055" h="696">
                  <a:moveTo>
                    <a:pt x="790" y="0"/>
                  </a:moveTo>
                  <a:cubicBezTo>
                    <a:pt x="242" y="66"/>
                    <a:pt x="242" y="66"/>
                    <a:pt x="242" y="66"/>
                  </a:cubicBezTo>
                  <a:cubicBezTo>
                    <a:pt x="0" y="256"/>
                    <a:pt x="0" y="256"/>
                    <a:pt x="0" y="256"/>
                  </a:cubicBezTo>
                  <a:cubicBezTo>
                    <a:pt x="14" y="267"/>
                    <a:pt x="14" y="267"/>
                    <a:pt x="14" y="267"/>
                  </a:cubicBezTo>
                  <a:cubicBezTo>
                    <a:pt x="16" y="587"/>
                    <a:pt x="16" y="587"/>
                    <a:pt x="16" y="587"/>
                  </a:cubicBezTo>
                  <a:cubicBezTo>
                    <a:pt x="16" y="587"/>
                    <a:pt x="13" y="606"/>
                    <a:pt x="36" y="610"/>
                  </a:cubicBezTo>
                  <a:cubicBezTo>
                    <a:pt x="59" y="613"/>
                    <a:pt x="268" y="636"/>
                    <a:pt x="268" y="636"/>
                  </a:cubicBezTo>
                  <a:cubicBezTo>
                    <a:pt x="269" y="659"/>
                    <a:pt x="269" y="659"/>
                    <a:pt x="269" y="659"/>
                  </a:cubicBezTo>
                  <a:cubicBezTo>
                    <a:pt x="450" y="683"/>
                    <a:pt x="450" y="683"/>
                    <a:pt x="450" y="683"/>
                  </a:cubicBezTo>
                  <a:cubicBezTo>
                    <a:pt x="506" y="666"/>
                    <a:pt x="506" y="666"/>
                    <a:pt x="506" y="666"/>
                  </a:cubicBezTo>
                  <a:cubicBezTo>
                    <a:pt x="506" y="666"/>
                    <a:pt x="710" y="689"/>
                    <a:pt x="741" y="692"/>
                  </a:cubicBezTo>
                  <a:cubicBezTo>
                    <a:pt x="773" y="696"/>
                    <a:pt x="788" y="684"/>
                    <a:pt x="788" y="684"/>
                  </a:cubicBezTo>
                  <a:cubicBezTo>
                    <a:pt x="788" y="684"/>
                    <a:pt x="1003" y="590"/>
                    <a:pt x="1027" y="580"/>
                  </a:cubicBezTo>
                  <a:cubicBezTo>
                    <a:pt x="1053" y="568"/>
                    <a:pt x="1055" y="534"/>
                    <a:pt x="1055" y="534"/>
                  </a:cubicBezTo>
                  <a:cubicBezTo>
                    <a:pt x="1055" y="269"/>
                    <a:pt x="1055" y="269"/>
                    <a:pt x="1055" y="269"/>
                  </a:cubicBezTo>
                  <a:cubicBezTo>
                    <a:pt x="1055" y="269"/>
                    <a:pt x="1054" y="238"/>
                    <a:pt x="1035" y="220"/>
                  </a:cubicBezTo>
                  <a:lnTo>
                    <a:pt x="790" y="0"/>
                  </a:lnTo>
                  <a:close/>
                </a:path>
              </a:pathLst>
            </a:custGeom>
            <a:solidFill>
              <a:srgbClr val="B2B2B2"/>
            </a:solid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5" name="Freeform 7"/>
            <p:cNvSpPr>
              <a:spLocks/>
            </p:cNvSpPr>
            <p:nvPr/>
          </p:nvSpPr>
          <p:spPr bwMode="auto">
            <a:xfrm>
              <a:off x="4295776" y="3057526"/>
              <a:ext cx="161925" cy="122238"/>
            </a:xfrm>
            <a:custGeom>
              <a:avLst/>
              <a:gdLst/>
              <a:ahLst/>
              <a:cxnLst>
                <a:cxn ang="0">
                  <a:pos x="0" y="71"/>
                </a:cxn>
                <a:cxn ang="0">
                  <a:pos x="0" y="0"/>
                </a:cxn>
                <a:cxn ang="0">
                  <a:pos x="102" y="2"/>
                </a:cxn>
                <a:cxn ang="0">
                  <a:pos x="102" y="77"/>
                </a:cxn>
                <a:cxn ang="0">
                  <a:pos x="0" y="71"/>
                </a:cxn>
              </a:cxnLst>
              <a:rect l="0" t="0" r="r" b="b"/>
              <a:pathLst>
                <a:path w="102" h="77">
                  <a:moveTo>
                    <a:pt x="0" y="71"/>
                  </a:moveTo>
                  <a:lnTo>
                    <a:pt x="0" y="0"/>
                  </a:lnTo>
                  <a:lnTo>
                    <a:pt x="102" y="2"/>
                  </a:lnTo>
                  <a:lnTo>
                    <a:pt x="102" y="77"/>
                  </a:lnTo>
                  <a:lnTo>
                    <a:pt x="0" y="71"/>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6" name="Line 8"/>
            <p:cNvSpPr>
              <a:spLocks noChangeShapeType="1"/>
            </p:cNvSpPr>
            <p:nvPr/>
          </p:nvSpPr>
          <p:spPr bwMode="auto">
            <a:xfrm flipV="1">
              <a:off x="3981451" y="2930526"/>
              <a:ext cx="1588" cy="225425"/>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7" name="Rectangle 9"/>
            <p:cNvSpPr>
              <a:spLocks noChangeArrowheads="1"/>
            </p:cNvSpPr>
            <p:nvPr/>
          </p:nvSpPr>
          <p:spPr bwMode="auto">
            <a:xfrm>
              <a:off x="4240213" y="3036888"/>
              <a:ext cx="20638" cy="188913"/>
            </a:xfrm>
            <a:prstGeom prst="rect">
              <a:avLst/>
            </a:prstGeom>
            <a:solidFill>
              <a:srgbClr val="B2B2B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8" name="Freeform 10"/>
            <p:cNvSpPr>
              <a:spLocks/>
            </p:cNvSpPr>
            <p:nvPr/>
          </p:nvSpPr>
          <p:spPr bwMode="auto">
            <a:xfrm>
              <a:off x="4295776" y="2906713"/>
              <a:ext cx="161925" cy="104775"/>
            </a:xfrm>
            <a:custGeom>
              <a:avLst/>
              <a:gdLst/>
              <a:ahLst/>
              <a:cxnLst>
                <a:cxn ang="0">
                  <a:pos x="0" y="65"/>
                </a:cxn>
                <a:cxn ang="0">
                  <a:pos x="0" y="4"/>
                </a:cxn>
                <a:cxn ang="0">
                  <a:pos x="102" y="0"/>
                </a:cxn>
                <a:cxn ang="0">
                  <a:pos x="102" y="66"/>
                </a:cxn>
                <a:cxn ang="0">
                  <a:pos x="0" y="65"/>
                </a:cxn>
              </a:cxnLst>
              <a:rect l="0" t="0" r="r" b="b"/>
              <a:pathLst>
                <a:path w="102" h="66">
                  <a:moveTo>
                    <a:pt x="0" y="65"/>
                  </a:moveTo>
                  <a:lnTo>
                    <a:pt x="0" y="4"/>
                  </a:lnTo>
                  <a:lnTo>
                    <a:pt x="102" y="0"/>
                  </a:lnTo>
                  <a:lnTo>
                    <a:pt x="102" y="66"/>
                  </a:lnTo>
                  <a:lnTo>
                    <a:pt x="0" y="65"/>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9" name="Freeform 11"/>
            <p:cNvSpPr>
              <a:spLocks/>
            </p:cNvSpPr>
            <p:nvPr/>
          </p:nvSpPr>
          <p:spPr bwMode="auto">
            <a:xfrm>
              <a:off x="3941763" y="3051176"/>
              <a:ext cx="144463" cy="103188"/>
            </a:xfrm>
            <a:custGeom>
              <a:avLst/>
              <a:gdLst/>
              <a:ahLst/>
              <a:cxnLst>
                <a:cxn ang="0">
                  <a:pos x="0" y="57"/>
                </a:cxn>
                <a:cxn ang="0">
                  <a:pos x="0" y="0"/>
                </a:cxn>
                <a:cxn ang="0">
                  <a:pos x="91" y="3"/>
                </a:cxn>
                <a:cxn ang="0">
                  <a:pos x="91" y="65"/>
                </a:cxn>
                <a:cxn ang="0">
                  <a:pos x="0" y="57"/>
                </a:cxn>
              </a:cxnLst>
              <a:rect l="0" t="0" r="r" b="b"/>
              <a:pathLst>
                <a:path w="91" h="65">
                  <a:moveTo>
                    <a:pt x="0" y="57"/>
                  </a:moveTo>
                  <a:lnTo>
                    <a:pt x="0" y="0"/>
                  </a:lnTo>
                  <a:lnTo>
                    <a:pt x="91" y="3"/>
                  </a:lnTo>
                  <a:lnTo>
                    <a:pt x="91" y="65"/>
                  </a:lnTo>
                  <a:lnTo>
                    <a:pt x="0" y="57"/>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0" name="Freeform 12"/>
            <p:cNvSpPr>
              <a:spLocks/>
            </p:cNvSpPr>
            <p:nvPr/>
          </p:nvSpPr>
          <p:spPr bwMode="auto">
            <a:xfrm>
              <a:off x="3943351" y="2927351"/>
              <a:ext cx="144463" cy="87313"/>
            </a:xfrm>
            <a:custGeom>
              <a:avLst/>
              <a:gdLst/>
              <a:ahLst/>
              <a:cxnLst>
                <a:cxn ang="0">
                  <a:pos x="0" y="54"/>
                </a:cxn>
                <a:cxn ang="0">
                  <a:pos x="0" y="3"/>
                </a:cxn>
                <a:cxn ang="0">
                  <a:pos x="91" y="0"/>
                </a:cxn>
                <a:cxn ang="0">
                  <a:pos x="91" y="55"/>
                </a:cxn>
                <a:cxn ang="0">
                  <a:pos x="0" y="54"/>
                </a:cxn>
              </a:cxnLst>
              <a:rect l="0" t="0" r="r" b="b"/>
              <a:pathLst>
                <a:path w="91" h="55">
                  <a:moveTo>
                    <a:pt x="0" y="54"/>
                  </a:moveTo>
                  <a:lnTo>
                    <a:pt x="0" y="3"/>
                  </a:lnTo>
                  <a:lnTo>
                    <a:pt x="91" y="0"/>
                  </a:lnTo>
                  <a:lnTo>
                    <a:pt x="91" y="55"/>
                  </a:lnTo>
                  <a:lnTo>
                    <a:pt x="0" y="54"/>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1" name="Rectangle 13"/>
            <p:cNvSpPr>
              <a:spLocks noChangeArrowheads="1"/>
            </p:cNvSpPr>
            <p:nvPr/>
          </p:nvSpPr>
          <p:spPr bwMode="auto">
            <a:xfrm>
              <a:off x="4037013" y="2671763"/>
              <a:ext cx="71438" cy="123825"/>
            </a:xfrm>
            <a:prstGeom prst="rect">
              <a:avLst/>
            </a:prstGeom>
            <a:solidFill>
              <a:srgbClr val="B2B2B2"/>
            </a:solid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2" name="Line 14"/>
            <p:cNvSpPr>
              <a:spLocks noChangeShapeType="1"/>
            </p:cNvSpPr>
            <p:nvPr/>
          </p:nvSpPr>
          <p:spPr bwMode="auto">
            <a:xfrm>
              <a:off x="4370388" y="2894013"/>
              <a:ext cx="1588" cy="298450"/>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3" name="Line 15"/>
            <p:cNvSpPr>
              <a:spLocks noChangeShapeType="1"/>
            </p:cNvSpPr>
            <p:nvPr/>
          </p:nvSpPr>
          <p:spPr bwMode="auto">
            <a:xfrm>
              <a:off x="4010026" y="2876551"/>
              <a:ext cx="1588" cy="298450"/>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4" name="Line 16"/>
            <p:cNvSpPr>
              <a:spLocks noChangeShapeType="1"/>
            </p:cNvSpPr>
            <p:nvPr/>
          </p:nvSpPr>
          <p:spPr bwMode="auto">
            <a:xfrm flipV="1">
              <a:off x="3927476" y="2959101"/>
              <a:ext cx="593725" cy="14288"/>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5" name="Line 17"/>
            <p:cNvSpPr>
              <a:spLocks noChangeShapeType="1"/>
            </p:cNvSpPr>
            <p:nvPr/>
          </p:nvSpPr>
          <p:spPr bwMode="auto">
            <a:xfrm>
              <a:off x="3932238" y="3094038"/>
              <a:ext cx="534988" cy="31750"/>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6" name="Freeform 18"/>
            <p:cNvSpPr>
              <a:spLocks/>
            </p:cNvSpPr>
            <p:nvPr/>
          </p:nvSpPr>
          <p:spPr bwMode="auto">
            <a:xfrm>
              <a:off x="4121151" y="3041651"/>
              <a:ext cx="114300" cy="176213"/>
            </a:xfrm>
            <a:custGeom>
              <a:avLst/>
              <a:gdLst/>
              <a:ahLst/>
              <a:cxnLst>
                <a:cxn ang="0">
                  <a:pos x="0" y="103"/>
                </a:cxn>
                <a:cxn ang="0">
                  <a:pos x="72" y="111"/>
                </a:cxn>
                <a:cxn ang="0">
                  <a:pos x="72" y="1"/>
                </a:cxn>
                <a:cxn ang="0">
                  <a:pos x="1" y="0"/>
                </a:cxn>
                <a:cxn ang="0">
                  <a:pos x="0" y="103"/>
                </a:cxn>
              </a:cxnLst>
              <a:rect l="0" t="0" r="r" b="b"/>
              <a:pathLst>
                <a:path w="72" h="111">
                  <a:moveTo>
                    <a:pt x="0" y="103"/>
                  </a:moveTo>
                  <a:lnTo>
                    <a:pt x="72" y="111"/>
                  </a:lnTo>
                  <a:lnTo>
                    <a:pt x="72" y="1"/>
                  </a:lnTo>
                  <a:lnTo>
                    <a:pt x="1" y="0"/>
                  </a:lnTo>
                  <a:lnTo>
                    <a:pt x="0" y="103"/>
                  </a:lnTo>
                  <a:close/>
                </a:path>
              </a:pathLst>
            </a:custGeom>
            <a:solidFill>
              <a:srgbClr val="4D4D4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267"/>
          <p:cNvGrpSpPr/>
          <p:nvPr/>
        </p:nvGrpSpPr>
        <p:grpSpPr>
          <a:xfrm>
            <a:off x="6520076" y="2882648"/>
            <a:ext cx="2195903" cy="674200"/>
            <a:chOff x="6766557" y="2336163"/>
            <a:chExt cx="2195903" cy="674200"/>
          </a:xfrm>
        </p:grpSpPr>
        <p:pic>
          <p:nvPicPr>
            <p:cNvPr id="247" name="Picture 4" descr="http://www.bhs-sonthofen.de/typo3temp/fl_realurl_image/in-biogasanlagen-methangas-als-energietraeger-gewinnen-60.png"/>
            <p:cNvPicPr>
              <a:picLocks noChangeAspect="1" noChangeArrowheads="1"/>
            </p:cNvPicPr>
            <p:nvPr/>
          </p:nvPicPr>
          <p:blipFill>
            <a:blip r:embed="rId4" cstate="email"/>
            <a:srcRect/>
            <a:stretch>
              <a:fillRect/>
            </a:stretch>
          </p:blipFill>
          <p:spPr bwMode="auto">
            <a:xfrm>
              <a:off x="6766557" y="2444166"/>
              <a:ext cx="2195903" cy="460498"/>
            </a:xfrm>
            <a:prstGeom prst="roundRect">
              <a:avLst/>
            </a:prstGeom>
            <a:noFill/>
            <a:ln w="25400">
              <a:solidFill>
                <a:schemeClr val="bg2"/>
              </a:solidFill>
            </a:ln>
          </p:spPr>
        </p:pic>
        <p:sp>
          <p:nvSpPr>
            <p:cNvPr id="248" name="Rectangle 247"/>
            <p:cNvSpPr/>
            <p:nvPr/>
          </p:nvSpPr>
          <p:spPr>
            <a:xfrm>
              <a:off x="6931921" y="2336163"/>
              <a:ext cx="1892764" cy="6742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grpSp>
      <p:grpSp>
        <p:nvGrpSpPr>
          <p:cNvPr id="12" name="Group 268"/>
          <p:cNvGrpSpPr/>
          <p:nvPr/>
        </p:nvGrpSpPr>
        <p:grpSpPr>
          <a:xfrm>
            <a:off x="6520076" y="6068053"/>
            <a:ext cx="2195903" cy="459968"/>
            <a:chOff x="6766557" y="6052151"/>
            <a:chExt cx="2195903" cy="459968"/>
          </a:xfrm>
        </p:grpSpPr>
        <p:pic>
          <p:nvPicPr>
            <p:cNvPr id="223" name="Picture 8" descr="http://knowledgeweighsnothing.com/wp-content/uploads/2012/11/compost.jpg"/>
            <p:cNvPicPr>
              <a:picLocks noChangeAspect="1" noChangeArrowheads="1"/>
            </p:cNvPicPr>
            <p:nvPr/>
          </p:nvPicPr>
          <p:blipFill>
            <a:blip r:embed="rId5" cstate="email">
              <a:duotone>
                <a:schemeClr val="accent3">
                  <a:shade val="45000"/>
                  <a:satMod val="135000"/>
                </a:schemeClr>
                <a:prstClr val="white"/>
              </a:duotone>
            </a:blip>
            <a:stretch>
              <a:fillRect/>
            </a:stretch>
          </p:blipFill>
          <p:spPr bwMode="auto">
            <a:xfrm>
              <a:off x="6766557" y="6052151"/>
              <a:ext cx="2195903" cy="459968"/>
            </a:xfrm>
            <a:prstGeom prst="roundRect">
              <a:avLst/>
            </a:prstGeom>
            <a:noFill/>
            <a:ln w="25400">
              <a:solidFill>
                <a:schemeClr val="bg2"/>
              </a:solidFill>
            </a:ln>
          </p:spPr>
        </p:pic>
        <p:sp>
          <p:nvSpPr>
            <p:cNvPr id="251" name="Rectangle 250"/>
            <p:cNvSpPr/>
            <p:nvPr/>
          </p:nvSpPr>
          <p:spPr>
            <a:xfrm>
              <a:off x="6931921" y="6071842"/>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No treatment</a:t>
              </a:r>
            </a:p>
          </p:txBody>
        </p:sp>
      </p:grpSp>
      <p:grpSp>
        <p:nvGrpSpPr>
          <p:cNvPr id="13" name="Group 269"/>
          <p:cNvGrpSpPr/>
          <p:nvPr/>
        </p:nvGrpSpPr>
        <p:grpSpPr>
          <a:xfrm>
            <a:off x="6520076" y="3601126"/>
            <a:ext cx="2195903" cy="460499"/>
            <a:chOff x="6766557" y="3025766"/>
            <a:chExt cx="2195903" cy="460499"/>
          </a:xfrm>
        </p:grpSpPr>
        <p:pic>
          <p:nvPicPr>
            <p:cNvPr id="253" name="Picture 10" descr="http://agrofuelindia.com/wp-content/themes/thesis/custom/images/1.jpg"/>
            <p:cNvPicPr>
              <a:picLocks noChangeAspect="1" noChangeArrowheads="1"/>
            </p:cNvPicPr>
            <p:nvPr/>
          </p:nvPicPr>
          <p:blipFill>
            <a:blip r:embed="rId6" cstate="email"/>
            <a:srcRect/>
            <a:stretch>
              <a:fillRect/>
            </a:stretch>
          </p:blipFill>
          <p:spPr bwMode="auto">
            <a:xfrm>
              <a:off x="6766557" y="3025766"/>
              <a:ext cx="2195903" cy="460499"/>
            </a:xfrm>
            <a:prstGeom prst="roundRect">
              <a:avLst/>
            </a:prstGeom>
            <a:noFill/>
            <a:ln w="25400">
              <a:solidFill>
                <a:schemeClr val="bg2"/>
              </a:solidFill>
            </a:ln>
          </p:spPr>
        </p:pic>
        <p:sp>
          <p:nvSpPr>
            <p:cNvPr id="254" name="Rectangle 253"/>
            <p:cNvSpPr/>
            <p:nvPr/>
          </p:nvSpPr>
          <p:spPr>
            <a:xfrm>
              <a:off x="6876045" y="3046952"/>
              <a:ext cx="2004516"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grpSp>
      <p:grpSp>
        <p:nvGrpSpPr>
          <p:cNvPr id="14" name="Group 270"/>
          <p:cNvGrpSpPr/>
          <p:nvPr/>
        </p:nvGrpSpPr>
        <p:grpSpPr>
          <a:xfrm>
            <a:off x="6520076" y="4219692"/>
            <a:ext cx="2195903" cy="460499"/>
            <a:chOff x="6766557" y="3631740"/>
            <a:chExt cx="2195903" cy="460499"/>
          </a:xfrm>
        </p:grpSpPr>
        <p:pic>
          <p:nvPicPr>
            <p:cNvPr id="256" name="Picture 12" descr="http://www.history.com/news/ask-history/files/2012/11/ah-spontaneous-combustion.jpg"/>
            <p:cNvPicPr>
              <a:picLocks noChangeAspect="1" noChangeArrowheads="1"/>
            </p:cNvPicPr>
            <p:nvPr/>
          </p:nvPicPr>
          <p:blipFill>
            <a:blip r:embed="rId7" cstate="email"/>
            <a:srcRect/>
            <a:stretch>
              <a:fillRect/>
            </a:stretch>
          </p:blipFill>
          <p:spPr bwMode="auto">
            <a:xfrm>
              <a:off x="6766557" y="3631740"/>
              <a:ext cx="2195903" cy="460499"/>
            </a:xfrm>
            <a:prstGeom prst="roundRect">
              <a:avLst/>
            </a:prstGeom>
            <a:noFill/>
            <a:ln w="25400">
              <a:solidFill>
                <a:schemeClr val="bg2"/>
              </a:solidFill>
            </a:ln>
          </p:spPr>
        </p:pic>
        <p:sp>
          <p:nvSpPr>
            <p:cNvPr id="257" name="Rectangle 256"/>
            <p:cNvSpPr/>
            <p:nvPr/>
          </p:nvSpPr>
          <p:spPr>
            <a:xfrm>
              <a:off x="6931922" y="3662040"/>
              <a:ext cx="1892761"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15" name="Group 271"/>
          <p:cNvGrpSpPr/>
          <p:nvPr/>
        </p:nvGrpSpPr>
        <p:grpSpPr>
          <a:xfrm>
            <a:off x="6520076" y="2383869"/>
            <a:ext cx="2195903" cy="458402"/>
            <a:chOff x="6766557" y="4237715"/>
            <a:chExt cx="2195903" cy="458402"/>
          </a:xfrm>
        </p:grpSpPr>
        <p:pic>
          <p:nvPicPr>
            <p:cNvPr id="213" name="Picture 8" descr="http://knowledgeweighsnothing.com/wp-content/uploads/2012/11/compost.jpg"/>
            <p:cNvPicPr>
              <a:picLocks noChangeAspect="1" noChangeArrowheads="1"/>
            </p:cNvPicPr>
            <p:nvPr/>
          </p:nvPicPr>
          <p:blipFill>
            <a:blip r:embed="rId8" cstate="email"/>
            <a:srcRect/>
            <a:stretch>
              <a:fillRect/>
            </a:stretch>
          </p:blipFill>
          <p:spPr bwMode="auto">
            <a:xfrm>
              <a:off x="6766557" y="4237715"/>
              <a:ext cx="2195903" cy="458402"/>
            </a:xfrm>
            <a:prstGeom prst="roundRect">
              <a:avLst/>
            </a:prstGeom>
            <a:noFill/>
            <a:ln w="25400">
              <a:solidFill>
                <a:schemeClr val="bg2"/>
              </a:solidFill>
            </a:ln>
          </p:spPr>
        </p:pic>
        <p:sp>
          <p:nvSpPr>
            <p:cNvPr id="214" name="Rectangle 213"/>
            <p:cNvSpPr/>
            <p:nvPr/>
          </p:nvSpPr>
          <p:spPr>
            <a:xfrm>
              <a:off x="6931921" y="4265106"/>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grpSp>
      <p:sp>
        <p:nvSpPr>
          <p:cNvPr id="177" name="Left-Right Arrow 176"/>
          <p:cNvSpPr/>
          <p:nvPr/>
        </p:nvSpPr>
        <p:spPr>
          <a:xfrm>
            <a:off x="516836" y="1439186"/>
            <a:ext cx="2727296" cy="166977"/>
          </a:xfrm>
          <a:prstGeom prst="leftRightArrow">
            <a:avLst>
              <a:gd name="adj1" fmla="val 100000"/>
              <a:gd name="adj2" fmla="val 50000"/>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i="1" dirty="0" smtClean="0">
                <a:solidFill>
                  <a:schemeClr val="bg1"/>
                </a:solidFill>
                <a:latin typeface="Arial" pitchFamily="34" charset="0"/>
                <a:cs typeface="Arial" pitchFamily="34" charset="0"/>
              </a:rPr>
              <a:t>Component</a:t>
            </a:r>
          </a:p>
        </p:txBody>
      </p:sp>
      <p:sp>
        <p:nvSpPr>
          <p:cNvPr id="184" name="Left-Right Arrow 183"/>
          <p:cNvSpPr/>
          <p:nvPr/>
        </p:nvSpPr>
        <p:spPr>
          <a:xfrm>
            <a:off x="3455505" y="1439186"/>
            <a:ext cx="2727296" cy="166977"/>
          </a:xfrm>
          <a:prstGeom prst="leftRightArrow">
            <a:avLst>
              <a:gd name="adj1" fmla="val 100000"/>
              <a:gd name="adj2" fmla="val 50000"/>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i="1" dirty="0" smtClean="0">
                <a:solidFill>
                  <a:schemeClr val="bg1"/>
                </a:solidFill>
                <a:latin typeface="Arial" pitchFamily="34" charset="0"/>
                <a:cs typeface="Arial" pitchFamily="34" charset="0"/>
              </a:rPr>
              <a:t>Component</a:t>
            </a:r>
          </a:p>
        </p:txBody>
      </p:sp>
      <p:sp>
        <p:nvSpPr>
          <p:cNvPr id="211" name="Left-Right Arrow 210"/>
          <p:cNvSpPr/>
          <p:nvPr/>
        </p:nvSpPr>
        <p:spPr>
          <a:xfrm>
            <a:off x="6394175" y="1439186"/>
            <a:ext cx="2727296" cy="166977"/>
          </a:xfrm>
          <a:prstGeom prst="leftRightArrow">
            <a:avLst>
              <a:gd name="adj1" fmla="val 100000"/>
              <a:gd name="adj2" fmla="val 50000"/>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i="1" dirty="0" smtClean="0">
                <a:solidFill>
                  <a:schemeClr val="bg1"/>
                </a:solidFill>
                <a:latin typeface="Arial" pitchFamily="34" charset="0"/>
                <a:cs typeface="Arial" pitchFamily="34" charset="0"/>
              </a:rPr>
              <a:t>Component</a:t>
            </a:r>
          </a:p>
        </p:txBody>
      </p:sp>
      <p:grpSp>
        <p:nvGrpSpPr>
          <p:cNvPr id="16" name="Group 272"/>
          <p:cNvGrpSpPr/>
          <p:nvPr/>
        </p:nvGrpSpPr>
        <p:grpSpPr>
          <a:xfrm>
            <a:off x="6517204" y="4838258"/>
            <a:ext cx="2188158" cy="459968"/>
            <a:chOff x="6763685" y="4841374"/>
            <a:chExt cx="2188158" cy="459968"/>
          </a:xfrm>
        </p:grpSpPr>
        <p:pic>
          <p:nvPicPr>
            <p:cNvPr id="258" name="Picture 8" descr="http://knowledgeweighsnothing.com/wp-content/uploads/2012/11/compost.jpg"/>
            <p:cNvPicPr>
              <a:picLocks noChangeAspect="1" noChangeArrowheads="1"/>
            </p:cNvPicPr>
            <p:nvPr/>
          </p:nvPicPr>
          <p:blipFill>
            <a:blip r:embed="rId9" cstate="email"/>
            <a:stretch>
              <a:fillRect/>
            </a:stretch>
          </p:blipFill>
          <p:spPr bwMode="auto">
            <a:xfrm>
              <a:off x="6763685" y="4841374"/>
              <a:ext cx="2188158" cy="459968"/>
            </a:xfrm>
            <a:prstGeom prst="roundRect">
              <a:avLst/>
            </a:prstGeom>
            <a:noFill/>
            <a:ln w="25400">
              <a:solidFill>
                <a:schemeClr val="bg2"/>
              </a:solidFill>
            </a:ln>
          </p:spPr>
        </p:pic>
        <p:sp>
          <p:nvSpPr>
            <p:cNvPr id="259" name="Rectangle 258"/>
            <p:cNvSpPr/>
            <p:nvPr/>
          </p:nvSpPr>
          <p:spPr>
            <a:xfrm>
              <a:off x="6925177" y="4858433"/>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Chemical</a:t>
              </a:r>
            </a:p>
          </p:txBody>
        </p:sp>
      </p:grpSp>
      <p:grpSp>
        <p:nvGrpSpPr>
          <p:cNvPr id="17" name="Group 273"/>
          <p:cNvGrpSpPr/>
          <p:nvPr/>
        </p:nvGrpSpPr>
        <p:grpSpPr>
          <a:xfrm>
            <a:off x="6517205" y="5456293"/>
            <a:ext cx="2188157" cy="453694"/>
            <a:chOff x="6763686" y="5446762"/>
            <a:chExt cx="2188157" cy="453694"/>
          </a:xfrm>
        </p:grpSpPr>
        <p:pic>
          <p:nvPicPr>
            <p:cNvPr id="264" name="Picture 8" descr="http://knowledgeweighsnothing.com/wp-content/uploads/2012/11/compost.jpg"/>
            <p:cNvPicPr>
              <a:picLocks noChangeAspect="1" noChangeArrowheads="1"/>
            </p:cNvPicPr>
            <p:nvPr/>
          </p:nvPicPr>
          <p:blipFill>
            <a:blip r:embed="rId10" cstate="email"/>
            <a:stretch>
              <a:fillRect/>
            </a:stretch>
          </p:blipFill>
          <p:spPr bwMode="auto">
            <a:xfrm>
              <a:off x="6763686" y="5446762"/>
              <a:ext cx="2188157" cy="453694"/>
            </a:xfrm>
            <a:prstGeom prst="roundRect">
              <a:avLst/>
            </a:prstGeom>
            <a:solidFill>
              <a:schemeClr val="accent1"/>
            </a:solidFill>
            <a:ln w="25400">
              <a:solidFill>
                <a:schemeClr val="bg2"/>
              </a:solidFill>
            </a:ln>
          </p:spPr>
        </p:pic>
        <p:sp>
          <p:nvSpPr>
            <p:cNvPr id="265" name="Rectangle 264"/>
            <p:cNvSpPr/>
            <p:nvPr/>
          </p:nvSpPr>
          <p:spPr>
            <a:xfrm>
              <a:off x="6926502" y="5463816"/>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Other</a:t>
              </a:r>
            </a:p>
          </p:txBody>
        </p:sp>
      </p:grpSp>
      <p:sp>
        <p:nvSpPr>
          <p:cNvPr id="212" name="bracket"/>
          <p:cNvSpPr>
            <a:spLocks/>
          </p:cNvSpPr>
          <p:nvPr/>
        </p:nvSpPr>
        <p:spPr bwMode="gray">
          <a:xfrm flipH="1">
            <a:off x="8844569" y="2378681"/>
            <a:ext cx="123177" cy="2296685"/>
          </a:xfrm>
          <a:prstGeom prst="leftBrace">
            <a:avLst>
              <a:gd name="adj1" fmla="val 32192"/>
              <a:gd name="adj2" fmla="val 50000"/>
            </a:avLst>
          </a:prstGeom>
          <a:noFill/>
          <a:ln w="19050">
            <a:solidFill>
              <a:schemeClr val="bg2"/>
            </a:solidFill>
            <a:round/>
            <a:headEnd/>
            <a:tailEnd type="none" w="lg" len="lg"/>
          </a:ln>
        </p:spPr>
        <p:txBody>
          <a:bodyPr wrap="none" anchor="ctr"/>
          <a:lstStyle/>
          <a:p>
            <a:pPr algn="ctr"/>
            <a:endParaRPr lang="en-US" sz="1400" b="1" dirty="0">
              <a:solidFill>
                <a:srgbClr val="000000"/>
              </a:solidFill>
              <a:latin typeface="Arial" pitchFamily="34" charset="0"/>
              <a:cs typeface="Arial" pitchFamily="34" charset="0"/>
            </a:endParaRPr>
          </a:p>
        </p:txBody>
      </p:sp>
      <p:sp>
        <p:nvSpPr>
          <p:cNvPr id="215" name="TextBox 214"/>
          <p:cNvSpPr txBox="1"/>
          <p:nvPr/>
        </p:nvSpPr>
        <p:spPr>
          <a:xfrm rot="5400000">
            <a:off x="8452241" y="3323644"/>
            <a:ext cx="1224500" cy="397201"/>
          </a:xfrm>
          <a:prstGeom prst="rect">
            <a:avLst/>
          </a:prstGeom>
          <a:noFill/>
        </p:spPr>
        <p:txBody>
          <a:bodyPr wrap="square" tIns="90000" bIns="90000" rtlCol="0">
            <a:spAutoFit/>
          </a:bodyPr>
          <a:lstStyle/>
          <a:p>
            <a:pPr algn="ctr"/>
            <a:r>
              <a:rPr lang="en-US" sz="1400" dirty="0" smtClean="0">
                <a:solidFill>
                  <a:schemeClr val="bg2"/>
                </a:solidFill>
                <a:latin typeface="Arial" pitchFamily="34" charset="0"/>
                <a:cs typeface="Arial" pitchFamily="34" charset="0"/>
              </a:rPr>
              <a:t>Can be WTV</a:t>
            </a:r>
          </a:p>
        </p:txBody>
      </p:sp>
      <p:sp>
        <p:nvSpPr>
          <p:cNvPr id="219" name="bracket"/>
          <p:cNvSpPr>
            <a:spLocks/>
          </p:cNvSpPr>
          <p:nvPr/>
        </p:nvSpPr>
        <p:spPr bwMode="gray">
          <a:xfrm flipH="1">
            <a:off x="8844569" y="4842343"/>
            <a:ext cx="123178" cy="1734709"/>
          </a:xfrm>
          <a:prstGeom prst="leftBrace">
            <a:avLst>
              <a:gd name="adj1" fmla="val 32192"/>
              <a:gd name="adj2" fmla="val 50000"/>
            </a:avLst>
          </a:prstGeom>
          <a:noFill/>
          <a:ln w="19050">
            <a:solidFill>
              <a:schemeClr val="bg2"/>
            </a:solidFill>
            <a:round/>
            <a:headEnd/>
            <a:tailEnd type="none" w="lg" len="lg"/>
          </a:ln>
        </p:spPr>
        <p:txBody>
          <a:bodyPr wrap="none" anchor="ctr"/>
          <a:lstStyle/>
          <a:p>
            <a:pPr algn="ctr"/>
            <a:endParaRPr lang="en-US" sz="1400" b="1" dirty="0">
              <a:solidFill>
                <a:srgbClr val="000000"/>
              </a:solidFill>
              <a:latin typeface="Arial" pitchFamily="34" charset="0"/>
              <a:cs typeface="Arial" pitchFamily="34" charset="0"/>
            </a:endParaRPr>
          </a:p>
        </p:txBody>
      </p:sp>
      <p:sp>
        <p:nvSpPr>
          <p:cNvPr id="220" name="TextBox 219"/>
          <p:cNvSpPr txBox="1"/>
          <p:nvPr/>
        </p:nvSpPr>
        <p:spPr>
          <a:xfrm rot="5400000">
            <a:off x="8477420" y="5511577"/>
            <a:ext cx="1224500" cy="397201"/>
          </a:xfrm>
          <a:prstGeom prst="rect">
            <a:avLst/>
          </a:prstGeom>
          <a:noFill/>
        </p:spPr>
        <p:txBody>
          <a:bodyPr wrap="square" tIns="90000" bIns="90000" rtlCol="0">
            <a:spAutoFit/>
          </a:bodyPr>
          <a:lstStyle/>
          <a:p>
            <a:pPr algn="ctr"/>
            <a:r>
              <a:rPr lang="en-US" sz="1400" dirty="0" smtClean="0">
                <a:solidFill>
                  <a:schemeClr val="bg2"/>
                </a:solidFill>
                <a:latin typeface="Arial" pitchFamily="34" charset="0"/>
                <a:cs typeface="Arial" pitchFamily="34" charset="0"/>
              </a:rPr>
              <a:t>Not WTV</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nvGraphicFramePr>
        <p:xfrm>
          <a:off x="1587" y="1590"/>
          <a:ext cx="1587" cy="1587"/>
        </p:xfrm>
        <a:graphic>
          <a:graphicData uri="http://schemas.openxmlformats.org/presentationml/2006/ole">
            <p:oleObj spid="_x0000_s303106" name="think-cell Slide" r:id="rId4" imgW="270" imgH="270" progId="TCLayout.ActiveDocument.1">
              <p:embed/>
            </p:oleObj>
          </a:graphicData>
        </a:graphic>
      </p:graphicFrame>
      <p:sp>
        <p:nvSpPr>
          <p:cNvPr id="81" name="Oval 80"/>
          <p:cNvSpPr/>
          <p:nvPr/>
        </p:nvSpPr>
        <p:spPr>
          <a:xfrm>
            <a:off x="4149970" y="2125775"/>
            <a:ext cx="1828800" cy="226645"/>
          </a:xfrm>
          <a:prstGeom prst="ellipse">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4" name="Oval 83"/>
          <p:cNvSpPr/>
          <p:nvPr/>
        </p:nvSpPr>
        <p:spPr>
          <a:xfrm>
            <a:off x="6885354" y="1066802"/>
            <a:ext cx="2602523" cy="324338"/>
          </a:xfrm>
          <a:prstGeom prst="ellipse">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tx1"/>
                </a:solidFill>
                <a:latin typeface="Arial" pitchFamily="34" charset="0"/>
                <a:cs typeface="Arial" pitchFamily="34" charset="0"/>
              </a:rPr>
              <a:t>Selected for deep dive</a:t>
            </a:r>
          </a:p>
        </p:txBody>
      </p:sp>
      <p:sp>
        <p:nvSpPr>
          <p:cNvPr id="77" name="Oval 76"/>
          <p:cNvSpPr/>
          <p:nvPr/>
        </p:nvSpPr>
        <p:spPr>
          <a:xfrm>
            <a:off x="7295661" y="2887775"/>
            <a:ext cx="582246" cy="195385"/>
          </a:xfrm>
          <a:prstGeom prst="ellipse">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70" name="Oval 69"/>
          <p:cNvSpPr/>
          <p:nvPr/>
        </p:nvSpPr>
        <p:spPr>
          <a:xfrm>
            <a:off x="6580554" y="2891683"/>
            <a:ext cx="691662" cy="195385"/>
          </a:xfrm>
          <a:prstGeom prst="ellipse">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8" name="Oval 67"/>
          <p:cNvSpPr/>
          <p:nvPr/>
        </p:nvSpPr>
        <p:spPr>
          <a:xfrm>
            <a:off x="6514121" y="3559898"/>
            <a:ext cx="879233" cy="257907"/>
          </a:xfrm>
          <a:prstGeom prst="ellipse">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2" name="Oval 61"/>
          <p:cNvSpPr/>
          <p:nvPr/>
        </p:nvSpPr>
        <p:spPr>
          <a:xfrm>
            <a:off x="6514121" y="4110883"/>
            <a:ext cx="1774093" cy="257907"/>
          </a:xfrm>
          <a:prstGeom prst="ellipse">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8" name="Block arrow"/>
          <p:cNvSpPr>
            <a:spLocks noChangeArrowheads="1"/>
          </p:cNvSpPr>
          <p:nvPr/>
        </p:nvSpPr>
        <p:spPr bwMode="gray">
          <a:xfrm>
            <a:off x="3296917" y="1487239"/>
            <a:ext cx="829595" cy="416427"/>
          </a:xfrm>
          <a:prstGeom prst="rightArrow">
            <a:avLst>
              <a:gd name="adj1" fmla="val 77970"/>
              <a:gd name="adj2" fmla="val 18028"/>
            </a:avLst>
          </a:prstGeom>
          <a:solidFill>
            <a:srgbClr val="B2B2B2"/>
          </a:solidFill>
          <a:ln w="9525" algn="ctr">
            <a:solidFill>
              <a:schemeClr val="bg2"/>
            </a:solidFill>
            <a:miter lim="800000"/>
            <a:headEnd/>
            <a:tailEnd/>
          </a:ln>
        </p:spPr>
        <p:txBody>
          <a:bodyPr wrap="square" lIns="0" tIns="89999" rIns="0" bIns="89999" anchor="ctr"/>
          <a:lstStyle/>
          <a:p>
            <a:pPr algn="ctr" fontAlgn="base">
              <a:spcBef>
                <a:spcPct val="0"/>
              </a:spcBef>
              <a:spcAft>
                <a:spcPct val="0"/>
              </a:spcAft>
            </a:pPr>
            <a:r>
              <a:rPr lang="en-US" sz="1200" b="1" dirty="0" smtClean="0">
                <a:solidFill>
                  <a:schemeClr val="bg1"/>
                </a:solidFill>
                <a:latin typeface="Arial" pitchFamily="34" charset="0"/>
                <a:cs typeface="Arial" pitchFamily="34" charset="0"/>
              </a:rPr>
              <a:t>Short list</a:t>
            </a:r>
            <a:endParaRPr lang="en-US" sz="1200" b="1" dirty="0">
              <a:solidFill>
                <a:schemeClr val="bg1"/>
              </a:solidFill>
              <a:latin typeface="Arial" pitchFamily="34" charset="0"/>
              <a:cs typeface="Arial" pitchFamily="34" charset="0"/>
            </a:endParaRPr>
          </a:p>
        </p:txBody>
      </p:sp>
      <p:grpSp>
        <p:nvGrpSpPr>
          <p:cNvPr id="4" name="Group 15"/>
          <p:cNvGrpSpPr/>
          <p:nvPr/>
        </p:nvGrpSpPr>
        <p:grpSpPr>
          <a:xfrm>
            <a:off x="28574" y="-48280"/>
            <a:ext cx="3119291" cy="365760"/>
            <a:chOff x="28574" y="-48280"/>
            <a:chExt cx="3119291" cy="365760"/>
          </a:xfrm>
        </p:grpSpPr>
        <p:sp>
          <p:nvSpPr>
            <p:cNvPr id="17"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19" name="Rectangle 18"/>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0" name="Oval 19"/>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grpSp>
        <p:nvGrpSpPr>
          <p:cNvPr id="5" name="clipart_funnels"/>
          <p:cNvGrpSpPr>
            <a:grpSpLocks/>
          </p:cNvGrpSpPr>
          <p:nvPr/>
        </p:nvGrpSpPr>
        <p:grpSpPr bwMode="gray">
          <a:xfrm>
            <a:off x="2985187" y="1397353"/>
            <a:ext cx="274320" cy="596199"/>
            <a:chOff x="1348" y="1693"/>
            <a:chExt cx="1126" cy="1804"/>
          </a:xfrm>
        </p:grpSpPr>
        <p:sp>
          <p:nvSpPr>
            <p:cNvPr id="30" name="Freeform 3"/>
            <p:cNvSpPr>
              <a:spLocks/>
            </p:cNvSpPr>
            <p:nvPr/>
          </p:nvSpPr>
          <p:spPr bwMode="gray">
            <a:xfrm>
              <a:off x="1433" y="1693"/>
              <a:ext cx="1041" cy="1804"/>
            </a:xfrm>
            <a:custGeom>
              <a:avLst/>
              <a:gdLst/>
              <a:ahLst/>
              <a:cxnLst>
                <a:cxn ang="0">
                  <a:pos x="4" y="1804"/>
                </a:cxn>
                <a:cxn ang="0">
                  <a:pos x="1116" y="1264"/>
                </a:cxn>
                <a:cxn ang="0">
                  <a:pos x="1116" y="552"/>
                </a:cxn>
                <a:cxn ang="0">
                  <a:pos x="6" y="0"/>
                </a:cxn>
                <a:cxn ang="0">
                  <a:pos x="4" y="1804"/>
                </a:cxn>
              </a:cxnLst>
              <a:rect l="0" t="0" r="r" b="b"/>
              <a:pathLst>
                <a:path w="1224" h="1804">
                  <a:moveTo>
                    <a:pt x="4" y="1804"/>
                  </a:moveTo>
                  <a:cubicBezTo>
                    <a:pt x="4" y="1804"/>
                    <a:pt x="560" y="1534"/>
                    <a:pt x="1116" y="1264"/>
                  </a:cubicBezTo>
                  <a:cubicBezTo>
                    <a:pt x="1224" y="1008"/>
                    <a:pt x="1218" y="786"/>
                    <a:pt x="1116" y="552"/>
                  </a:cubicBezTo>
                  <a:cubicBezTo>
                    <a:pt x="900" y="438"/>
                    <a:pt x="234" y="126"/>
                    <a:pt x="6" y="0"/>
                  </a:cubicBezTo>
                  <a:cubicBezTo>
                    <a:pt x="0" y="208"/>
                    <a:pt x="4" y="1428"/>
                    <a:pt x="4" y="1804"/>
                  </a:cubicBezTo>
                  <a:close/>
                </a:path>
              </a:pathLst>
            </a:custGeom>
            <a:gradFill rotWithShape="0">
              <a:gsLst>
                <a:gs pos="0">
                  <a:schemeClr val="bg2"/>
                </a:gs>
                <a:gs pos="50000">
                  <a:srgbClr val="FFFFFF"/>
                </a:gs>
                <a:gs pos="100000">
                  <a:schemeClr val="bg2"/>
                </a:gs>
              </a:gsLst>
              <a:lin ang="5400000" scaled="1"/>
            </a:gradFill>
            <a:ln w="9525" cap="flat" cmpd="sng">
              <a:solidFill>
                <a:srgbClr val="B2B2B2"/>
              </a:solidFill>
              <a:prstDash val="solid"/>
              <a:round/>
              <a:headEnd/>
              <a:tailEnd/>
            </a:ln>
            <a:effectLst/>
          </p:spPr>
          <p:txBody>
            <a:bodyPr wrap="square" lIns="100584" rIns="100584" anchor="ctr"/>
            <a:lstStyle/>
            <a:p>
              <a:endParaRPr lang="en-US" dirty="0">
                <a:solidFill>
                  <a:srgbClr val="000000"/>
                </a:solidFill>
                <a:latin typeface="Arial" pitchFamily="34" charset="0"/>
                <a:cs typeface="Arial" pitchFamily="34" charset="0"/>
              </a:endParaRPr>
            </a:p>
          </p:txBody>
        </p:sp>
        <p:sp>
          <p:nvSpPr>
            <p:cNvPr id="31" name="Oval 4"/>
            <p:cNvSpPr>
              <a:spLocks noChangeArrowheads="1"/>
            </p:cNvSpPr>
            <p:nvPr/>
          </p:nvSpPr>
          <p:spPr bwMode="gray">
            <a:xfrm>
              <a:off x="1348" y="1697"/>
              <a:ext cx="176" cy="1800"/>
            </a:xfrm>
            <a:prstGeom prst="ellipse">
              <a:avLst/>
            </a:prstGeom>
            <a:gradFill rotWithShape="0">
              <a:gsLst>
                <a:gs pos="0">
                  <a:srgbClr val="534A2F"/>
                </a:gs>
                <a:gs pos="50000">
                  <a:srgbClr val="534A2F">
                    <a:gamma/>
                    <a:tint val="9412"/>
                    <a:invGamma/>
                  </a:srgbClr>
                </a:gs>
                <a:gs pos="100000">
                  <a:srgbClr val="534A2F"/>
                </a:gs>
              </a:gsLst>
              <a:lin ang="5400000" scaled="1"/>
            </a:gradFill>
            <a:ln w="12700">
              <a:solidFill>
                <a:srgbClr val="B2B2B2"/>
              </a:solidFill>
              <a:round/>
              <a:headEnd/>
              <a:tailEnd/>
            </a:ln>
            <a:effectLst/>
          </p:spPr>
          <p:txBody>
            <a:bodyPr wrap="square" lIns="100584" rIns="100584" anchor="ctr"/>
            <a:lstStyle/>
            <a:p>
              <a:pPr eaLnBrk="0" hangingPunct="0"/>
              <a:endParaRPr lang="en-US" sz="1600" b="1" dirty="0">
                <a:solidFill>
                  <a:srgbClr val="000000"/>
                </a:solidFill>
                <a:latin typeface="Arial" pitchFamily="34" charset="0"/>
                <a:cs typeface="Arial" pitchFamily="34" charset="0"/>
              </a:endParaRPr>
            </a:p>
          </p:txBody>
        </p:sp>
      </p:grpSp>
      <p:sp>
        <p:nvSpPr>
          <p:cNvPr id="15" name="Block arrow"/>
          <p:cNvSpPr>
            <a:spLocks noChangeArrowheads="1"/>
          </p:cNvSpPr>
          <p:nvPr/>
        </p:nvSpPr>
        <p:spPr bwMode="gray">
          <a:xfrm>
            <a:off x="2119152" y="1402316"/>
            <a:ext cx="837934" cy="586273"/>
          </a:xfrm>
          <a:prstGeom prst="rightArrow">
            <a:avLst>
              <a:gd name="adj1" fmla="val 77970"/>
              <a:gd name="adj2" fmla="val 23455"/>
            </a:avLst>
          </a:prstGeom>
          <a:solidFill>
            <a:srgbClr val="B2B2B2"/>
          </a:solidFill>
          <a:ln w="9525" algn="ctr">
            <a:solidFill>
              <a:schemeClr val="bg2"/>
            </a:solidFill>
            <a:miter lim="800000"/>
            <a:headEnd/>
            <a:tailEnd/>
          </a:ln>
        </p:spPr>
        <p:txBody>
          <a:bodyPr wrap="square" lIns="0" tIns="89999" rIns="0" bIns="89999" anchor="ctr"/>
          <a:lstStyle/>
          <a:p>
            <a:pPr algn="ctr" fontAlgn="base">
              <a:spcBef>
                <a:spcPct val="0"/>
              </a:spcBef>
              <a:spcAft>
                <a:spcPct val="0"/>
              </a:spcAft>
            </a:pPr>
            <a:r>
              <a:rPr lang="en-US" sz="1200" b="1" dirty="0" smtClean="0">
                <a:solidFill>
                  <a:schemeClr val="bg1"/>
                </a:solidFill>
                <a:latin typeface="Arial" pitchFamily="34" charset="0"/>
                <a:cs typeface="Arial" pitchFamily="34" charset="0"/>
              </a:rPr>
              <a:t>Long list</a:t>
            </a:r>
            <a:endParaRPr lang="en-US" sz="1200" b="1" dirty="0">
              <a:solidFill>
                <a:schemeClr val="bg1"/>
              </a:solidFill>
              <a:latin typeface="Arial" pitchFamily="34" charset="0"/>
              <a:cs typeface="Arial" pitchFamily="34" charset="0"/>
            </a:endParaRPr>
          </a:p>
        </p:txBody>
      </p:sp>
      <p:sp>
        <p:nvSpPr>
          <p:cNvPr id="2" name="Title 1"/>
          <p:cNvSpPr>
            <a:spLocks noGrp="1"/>
          </p:cNvSpPr>
          <p:nvPr>
            <p:ph type="title"/>
          </p:nvPr>
        </p:nvSpPr>
        <p:spPr>
          <a:xfrm>
            <a:off x="443206" y="161999"/>
            <a:ext cx="8903994" cy="831600"/>
          </a:xfrm>
          <a:noFill/>
          <a:effectLst/>
        </p:spPr>
        <p:txBody>
          <a:bodyPr wrap="square"/>
          <a:lstStyle/>
          <a:p>
            <a:pPr lvl="0"/>
            <a:r>
              <a:rPr lang="en-US" dirty="0" smtClean="0">
                <a:solidFill>
                  <a:srgbClr val="177B57"/>
                </a:solidFill>
                <a:latin typeface="Arial"/>
              </a:rPr>
              <a:t>76 systems or components evaluated, 27 considered viable for refugee camp contexts; of these, 5 selected for deep dive</a:t>
            </a:r>
            <a:endParaRPr lang="en-US" dirty="0">
              <a:solidFill>
                <a:srgbClr val="177B57"/>
              </a:solidFill>
              <a:latin typeface="Arial"/>
            </a:endParaRPr>
          </a:p>
        </p:txBody>
      </p:sp>
      <p:graphicFrame>
        <p:nvGraphicFramePr>
          <p:cNvPr id="3" name="Number_Column_Table"/>
          <p:cNvGraphicFramePr>
            <a:graphicFrameLocks noGrp="1"/>
          </p:cNvGraphicFramePr>
          <p:nvPr/>
        </p:nvGraphicFramePr>
        <p:xfrm>
          <a:off x="353052" y="1586732"/>
          <a:ext cx="8664345" cy="5026152"/>
        </p:xfrm>
        <a:graphic>
          <a:graphicData uri="http://schemas.openxmlformats.org/drawingml/2006/table">
            <a:tbl>
              <a:tblPr bandRow="1">
                <a:tableStyleId>{ED083AE6-46FA-4A59-8FB0-9F97EB10719F}</a:tableStyleId>
              </a:tblPr>
              <a:tblGrid>
                <a:gridCol w="1645920"/>
                <a:gridCol w="82713"/>
                <a:gridCol w="822960"/>
                <a:gridCol w="365760"/>
                <a:gridCol w="822960"/>
                <a:gridCol w="169152"/>
                <a:gridCol w="2194560"/>
                <a:gridCol w="182880"/>
                <a:gridCol w="2377440"/>
              </a:tblGrid>
              <a:tr h="0">
                <a:tc>
                  <a:txBody>
                    <a:bodyPr/>
                    <a:lstStyle/>
                    <a:p>
                      <a:pPr algn="ctr"/>
                      <a:endParaRPr lang="en-US" sz="1400" b="1" dirty="0" smtClean="0">
                        <a:solidFill>
                          <a:schemeClr val="tx1"/>
                        </a:solidFill>
                        <a:latin typeface="Arial" pitchFamily="34" charset="0"/>
                        <a:cs typeface="Arial" pitchFamily="34" charset="0"/>
                      </a:endParaRPr>
                    </a:p>
                  </a:txBody>
                  <a:tcPr marL="88641" marR="88641" marT="0" marB="9000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latin typeface="Arial" pitchFamily="34" charset="0"/>
                        <a:cs typeface="Arial" pitchFamily="34" charset="0"/>
                      </a:endParaRPr>
                    </a:p>
                  </a:txBody>
                  <a:tcPr marL="0" marR="45720" marT="0" marB="9000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latin typeface="Arial Narrow" pitchFamily="34" charset="0"/>
                        <a:cs typeface="Arial" pitchFamily="34" charset="0"/>
                      </a:endParaRPr>
                    </a:p>
                  </a:txBody>
                  <a:tcPr marL="0" marR="0" marT="0" marB="27432" anchor="ctr">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latin typeface="Arial Narrow" pitchFamily="34" charset="0"/>
                        <a:cs typeface="Arial" pitchFamily="34" charset="0"/>
                      </a:endParaRPr>
                    </a:p>
                  </a:txBody>
                  <a:tcPr marL="0" marR="45720" marT="0" marB="27432"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latin typeface="Arial Narrow" pitchFamily="34" charset="0"/>
                        <a:cs typeface="Arial" pitchFamily="34" charset="0"/>
                      </a:endParaRPr>
                    </a:p>
                  </a:txBody>
                  <a:tcPr marL="0" marR="0" marT="0" marB="27432" anchor="ctr">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45720" marT="0" marB="27432"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mj-lt"/>
                          <a:cs typeface="Arial" pitchFamily="34" charset="0"/>
                        </a:rPr>
                        <a:t>Short</a:t>
                      </a:r>
                      <a:r>
                        <a:rPr lang="en-US" sz="1400" b="1" baseline="0" dirty="0" smtClean="0">
                          <a:solidFill>
                            <a:schemeClr val="tx1"/>
                          </a:solidFill>
                          <a:latin typeface="+mj-lt"/>
                          <a:cs typeface="Arial" pitchFamily="34" charset="0"/>
                        </a:rPr>
                        <a:t>-listed </a:t>
                      </a:r>
                    </a:p>
                    <a:p>
                      <a:pPr algn="ctr"/>
                      <a:r>
                        <a:rPr lang="en-US" sz="1400" b="1" baseline="0" dirty="0" smtClean="0">
                          <a:solidFill>
                            <a:schemeClr val="tx1"/>
                          </a:solidFill>
                          <a:latin typeface="+mj-lt"/>
                          <a:cs typeface="Arial" pitchFamily="34" charset="0"/>
                        </a:rPr>
                        <a:t>generic designs:</a:t>
                      </a:r>
                      <a:endParaRPr lang="en-US" sz="1400" b="1" dirty="0">
                        <a:solidFill>
                          <a:schemeClr val="tx1"/>
                        </a:solidFill>
                        <a:latin typeface="+mj-lt"/>
                        <a:cs typeface="Arial" pitchFamily="34" charset="0"/>
                      </a:endParaRPr>
                    </a:p>
                  </a:txBody>
                  <a:tcPr marL="0" marR="45720" marT="0" marB="27432" anchor="ctr">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1"/>
                        </a:solidFill>
                        <a:latin typeface="+mj-lt"/>
                        <a:cs typeface="Arial" pitchFamily="34" charset="0"/>
                      </a:endParaRPr>
                    </a:p>
                  </a:txBody>
                  <a:tcPr marL="0" marR="45720" marT="0" marB="27432"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mj-lt"/>
                          <a:cs typeface="Arial" pitchFamily="34" charset="0"/>
                        </a:rPr>
                        <a:t>Short</a:t>
                      </a:r>
                      <a:r>
                        <a:rPr lang="en-US" sz="1400" b="1" baseline="0" dirty="0" smtClean="0">
                          <a:solidFill>
                            <a:schemeClr val="tx1"/>
                          </a:solidFill>
                          <a:latin typeface="+mj-lt"/>
                          <a:cs typeface="Arial" pitchFamily="34" charset="0"/>
                        </a:rPr>
                        <a:t>-listed </a:t>
                      </a:r>
                    </a:p>
                    <a:p>
                      <a:pPr algn="ctr"/>
                      <a:r>
                        <a:rPr lang="en-US" sz="1400" b="1" baseline="0" dirty="0" smtClean="0">
                          <a:solidFill>
                            <a:schemeClr val="tx1"/>
                          </a:solidFill>
                          <a:latin typeface="+mj-lt"/>
                          <a:cs typeface="Arial" pitchFamily="34" charset="0"/>
                        </a:rPr>
                        <a:t>proprietary designs:</a:t>
                      </a:r>
                      <a:endParaRPr lang="en-US" sz="1400" b="1" dirty="0">
                        <a:solidFill>
                          <a:schemeClr val="tx1"/>
                        </a:solidFill>
                        <a:latin typeface="+mj-lt"/>
                        <a:cs typeface="Arial" pitchFamily="34" charset="0"/>
                      </a:endParaRPr>
                    </a:p>
                  </a:txBody>
                  <a:tcPr marL="0" marR="0" marT="0" marB="27432" anchor="ctr">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822960">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200" b="1" u="none" strike="noStrike" kern="1200" cap="none" spc="0" normalizeH="0" baseline="0" noProof="0" dirty="0" smtClean="0">
                          <a:ln>
                            <a:noFill/>
                          </a:ln>
                          <a:solidFill>
                            <a:schemeClr val="tx1"/>
                          </a:solidFill>
                          <a:effectLst/>
                          <a:uLnTx/>
                          <a:uFillTx/>
                          <a:latin typeface="Arial" pitchFamily="34" charset="0"/>
                          <a:cs typeface="Arial" pitchFamily="34" charset="0"/>
                        </a:rPr>
                        <a:t>Composting</a:t>
                      </a:r>
                      <a:r>
                        <a:rPr kumimoji="0" lang="en-US" sz="1200" b="1" u="none" strike="noStrike" kern="1200" cap="none" spc="0" normalizeH="0" baseline="30000" noProof="0" dirty="0" smtClean="0">
                          <a:ln>
                            <a:noFill/>
                          </a:ln>
                          <a:solidFill>
                            <a:schemeClr val="tx1"/>
                          </a:solidFill>
                          <a:effectLst/>
                          <a:uLnTx/>
                          <a:uFillTx/>
                          <a:latin typeface="Arial" pitchFamily="34" charset="0"/>
                          <a:cs typeface="Arial" pitchFamily="34" charset="0"/>
                        </a:rPr>
                        <a:t>1</a:t>
                      </a:r>
                      <a:endParaRPr kumimoji="0" lang="en-US" sz="1200" b="1" u="none" strike="noStrike" kern="1200" cap="none" spc="0" normalizeH="0" baseline="0" noProof="0" dirty="0" smtClean="0">
                        <a:ln>
                          <a:noFill/>
                        </a:ln>
                        <a:solidFill>
                          <a:schemeClr val="tx1"/>
                        </a:solidFill>
                        <a:effectLst/>
                        <a:uLnTx/>
                        <a:uFillTx/>
                        <a:latin typeface="Arial" pitchFamily="34" charset="0"/>
                        <a:cs typeface="Arial" pitchFamily="34" charset="0"/>
                      </a:endParaRPr>
                    </a:p>
                  </a:txBody>
                  <a:tcPr marL="88641" marR="0" marT="0" marB="0" anchor="ctr">
                    <a:lnL w="12700" cmpd="sng">
                      <a:noFill/>
                    </a:lnL>
                    <a:lnR w="12700" cmpd="sng">
                      <a:noFill/>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37</a:t>
                      </a:r>
                      <a:endParaRPr kumimoji="0" lang="en-US" sz="1200" b="0" i="0" u="none" strike="noStrike" kern="1200" cap="none" spc="0" normalizeH="0" baseline="30000" noProof="0" dirty="0" smtClean="0">
                        <a:ln>
                          <a:noFill/>
                        </a:ln>
                        <a:solidFill>
                          <a:srgbClr val="000000"/>
                        </a:solidFill>
                        <a:effectLst/>
                        <a:uLnTx/>
                        <a:uFillTx/>
                        <a:latin typeface="Arial" pitchFamily="34" charset="0"/>
                        <a:ea typeface="+mn-ea"/>
                        <a:cs typeface="Arial" pitchFamily="34" charset="0"/>
                      </a:endParaRPr>
                    </a:p>
                  </a:txBody>
                  <a:tcPr marL="137160" marR="137160" marT="91440" anchor="ctr">
                    <a:lnL w="12700" cmpd="sng">
                      <a:noFill/>
                    </a:lnL>
                    <a:lnR w="12700" cmpd="sng">
                      <a:noFill/>
                    </a:lnR>
                    <a:lnT w="19050" cap="flat" cmpd="sng" algn="ctr">
                      <a:solidFill>
                        <a:schemeClr val="tx2"/>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T="91440"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12</a:t>
                      </a: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37160" marR="137160" marT="91440" anchor="ctr">
                    <a:lnL w="12700" cmpd="sng">
                      <a:noFill/>
                    </a:lnL>
                    <a:lnR w="12700" cmpd="sng">
                      <a:noFill/>
                    </a:lnR>
                    <a:lnT w="19050" cap="flat" cmpd="sng" algn="ctr">
                      <a:solidFill>
                        <a:schemeClr val="tx2"/>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T="91440"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05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Locally constructed </a:t>
                      </a:r>
                      <a:r>
                        <a:rPr kumimoji="0" lang="en-US" sz="105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UDDT</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fossa</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alterna</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(double vault pit), effective microorganisms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EMOs</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i.e. bacteria or worms</a:t>
                      </a:r>
                    </a:p>
                  </a:txBody>
                  <a:tcPr marL="0" marR="45720" marT="91440" anchor="ctr">
                    <a:lnL w="12700" cmpd="sng">
                      <a:noFill/>
                    </a:lnL>
                    <a:lnR w="12700" cmpd="sng">
                      <a:noFill/>
                    </a:lnR>
                    <a:lnT w="19050" cap="flat" cmpd="sng" algn="ctr">
                      <a:solidFill>
                        <a:schemeClr val="tx2"/>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T="91440"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Aerosan</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Otji</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Toilet,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Sulabh</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Toilet, Tiger Toilet,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Peepoo</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bags, X-runner Venture, Fresh Life Toilet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Sanergy</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t>
                      </a:r>
                    </a:p>
                  </a:txBody>
                  <a:tcPr marL="0" marR="45720" marT="91440" anchor="ctr">
                    <a:lnL w="12700" cmpd="sng">
                      <a:noFill/>
                    </a:lnL>
                    <a:lnR w="12700" cmpd="sng">
                      <a:noFill/>
                    </a:lnR>
                    <a:lnT w="19050" cap="flat" cmpd="sng" algn="ctr">
                      <a:solidFill>
                        <a:schemeClr val="tx2"/>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r>
              <a:tr h="457200">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Anaerobic digestion</a:t>
                      </a:r>
                      <a:endPar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88641"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23</a:t>
                      </a:r>
                    </a:p>
                  </a:txBody>
                  <a:tcPr marL="137160" marR="13716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9</a:t>
                      </a:r>
                    </a:p>
                  </a:txBody>
                  <a:tcPr marL="137160" marR="13716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05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(B)energy, </a:t>
                      </a:r>
                      <a:r>
                        <a:rPr kumimoji="0" lang="en-US" sz="105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SimGas</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Ecofys</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Felxi</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Plastic Bag, Safi Sana,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Iko</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Loowatt</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MRC</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DRDO</a:t>
                      </a: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Carbonization</a:t>
                      </a:r>
                    </a:p>
                  </a:txBody>
                  <a:tcPr marL="88641"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3</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1</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05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Sanivation</a:t>
                      </a:r>
                      <a:endParaRPr kumimoji="0" lang="en-US" sz="105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Combustion</a:t>
                      </a:r>
                    </a:p>
                  </a:txBody>
                  <a:tcPr marL="88641"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3</a:t>
                      </a:r>
                    </a:p>
                  </a:txBody>
                  <a:tcPr marL="137160" marR="13716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1</a:t>
                      </a:r>
                    </a:p>
                  </a:txBody>
                  <a:tcPr marL="137160" marR="13716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05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Janicki</a:t>
                      </a:r>
                      <a:r>
                        <a:rPr kumimoji="0" lang="en-US" sz="105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Omni-Processor</a:t>
                      </a:r>
                    </a:p>
                  </a:txBody>
                  <a:tcPr marL="0" marR="45720" marB="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Chemical</a:t>
                      </a:r>
                    </a:p>
                  </a:txBody>
                  <a:tcPr marL="88641"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1</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0</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Other</a:t>
                      </a:r>
                    </a:p>
                  </a:txBody>
                  <a:tcPr marL="88641"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0</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 treatment</a:t>
                      </a:r>
                      <a:r>
                        <a:rPr kumimoji="0" lang="en-US" sz="1200" b="1"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2</a:t>
                      </a:r>
                      <a:endPar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88641" marR="0" marT="0" marB="0"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4</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4</a:t>
                      </a:r>
                    </a:p>
                  </a:txBody>
                  <a:tcPr marL="137160" marR="137160" anchor="ctr">
                    <a:lnL w="12700" cmpd="sng">
                      <a:noFill/>
                    </a:lnL>
                    <a:lnR w="12700" cmpd="sng">
                      <a:noFill/>
                    </a:lnR>
                    <a:lnT w="12700" cap="flat" cmpd="sng" algn="ctr">
                      <a:solidFill>
                        <a:schemeClr val="bg2"/>
                      </a:solidFill>
                      <a:prstDash val="sysDot"/>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Pit latrine variations (locally made slabs &amp; superstructures)</a:t>
                      </a: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Evenproducts</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(liner, slab, superstructure, etc.),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SaTo</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insert, </a:t>
                      </a:r>
                      <a:r>
                        <a:rPr kumimoji="0" lang="en-US" sz="105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UNHCR</a:t>
                      </a:r>
                      <a:r>
                        <a:rPr kumimoji="0" lang="en-US" sz="105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Emergency WASH kit</a:t>
                      </a:r>
                    </a:p>
                  </a:txBody>
                  <a:tcPr marL="0" marR="45720"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r h="457200">
                <a:tc>
                  <a:txBody>
                    <a:bodyPr/>
                    <a:lstStyle/>
                    <a:p>
                      <a:pPr marL="520700" marR="0" lvl="1" indent="-174625" algn="l" defTabSz="914400" rtl="0" eaLnBrk="1" fontAlgn="auto" latinLnBrk="0" hangingPunct="1">
                        <a:lnSpc>
                          <a:spcPct val="100000"/>
                        </a:lnSpc>
                        <a:spcBef>
                          <a:spcPts val="0"/>
                        </a:spcBef>
                        <a:spcAft>
                          <a:spcPts val="0"/>
                        </a:spcAft>
                        <a:buClr>
                          <a:schemeClr val="bg1"/>
                        </a:buClr>
                        <a:buSzTx/>
                        <a:buFontTx/>
                        <a:buChar char="•"/>
                        <a:tabLst>
                          <a:tab pos="519113" algn="l"/>
                        </a:tabLst>
                        <a:defRPr/>
                      </a:pPr>
                      <a:endParaRPr kumimoji="0" lang="en-U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76</a:t>
                      </a:r>
                    </a:p>
                  </a:txBody>
                  <a:tcPr marL="137160" marR="137160" anchor="ctr">
                    <a:lnL w="12700" cmpd="sng">
                      <a:noFill/>
                    </a:lnL>
                    <a:lnR w="12700" cmpd="sng">
                      <a:noFill/>
                    </a:lnR>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27</a:t>
                      </a:r>
                    </a:p>
                  </a:txBody>
                  <a:tcPr marL="137160" marR="137160" anchor="ctr">
                    <a:lnL w="12700" cmpd="sng">
                      <a:noFill/>
                    </a:lnL>
                    <a:lnR w="12700" cmpd="sng">
                      <a:noFill/>
                    </a:lnR>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177B57"/>
                        </a:buClr>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
                          <a:srgbClr val="177B57"/>
                        </a:buClr>
                        <a:buSzTx/>
                        <a:buFontTx/>
                        <a:buNone/>
                        <a:tabLst/>
                        <a:defRPr/>
                      </a:pPr>
                      <a:endParaRPr kumimoji="0" lang="en-US"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0" marR="45720"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35"/>
          <p:cNvGrpSpPr/>
          <p:nvPr/>
        </p:nvGrpSpPr>
        <p:grpSpPr>
          <a:xfrm>
            <a:off x="406405" y="2768717"/>
            <a:ext cx="1526014" cy="674200"/>
            <a:chOff x="6766557" y="2336163"/>
            <a:chExt cx="2195903" cy="674200"/>
          </a:xfrm>
        </p:grpSpPr>
        <p:pic>
          <p:nvPicPr>
            <p:cNvPr id="37" name="Picture 4" descr="http://www.bhs-sonthofen.de/typo3temp/fl_realurl_image/in-biogasanlagen-methangas-als-energietraeger-gewinnen-60.png"/>
            <p:cNvPicPr>
              <a:picLocks noChangeAspect="1" noChangeArrowheads="1"/>
            </p:cNvPicPr>
            <p:nvPr/>
          </p:nvPicPr>
          <p:blipFill>
            <a:blip r:embed="rId5" cstate="email"/>
            <a:srcRect/>
            <a:stretch>
              <a:fillRect/>
            </a:stretch>
          </p:blipFill>
          <p:spPr bwMode="auto">
            <a:xfrm>
              <a:off x="6766557" y="2444166"/>
              <a:ext cx="2195903" cy="460498"/>
            </a:xfrm>
            <a:prstGeom prst="roundRect">
              <a:avLst/>
            </a:prstGeom>
            <a:noFill/>
            <a:ln w="25400">
              <a:solidFill>
                <a:schemeClr val="bg2"/>
              </a:solidFill>
            </a:ln>
          </p:spPr>
        </p:pic>
        <p:sp>
          <p:nvSpPr>
            <p:cNvPr id="38" name="Rectangle 37"/>
            <p:cNvSpPr/>
            <p:nvPr/>
          </p:nvSpPr>
          <p:spPr>
            <a:xfrm>
              <a:off x="6931921" y="2336163"/>
              <a:ext cx="1892764" cy="6742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grpSp>
      <p:grpSp>
        <p:nvGrpSpPr>
          <p:cNvPr id="7" name="Group 38"/>
          <p:cNvGrpSpPr/>
          <p:nvPr/>
        </p:nvGrpSpPr>
        <p:grpSpPr>
          <a:xfrm>
            <a:off x="406405" y="5659408"/>
            <a:ext cx="1526014" cy="592889"/>
            <a:chOff x="6766557" y="6052151"/>
            <a:chExt cx="2195903" cy="459968"/>
          </a:xfrm>
        </p:grpSpPr>
        <p:pic>
          <p:nvPicPr>
            <p:cNvPr id="40" name="Picture 8" descr="http://knowledgeweighsnothing.com/wp-content/uploads/2012/11/compost.jpg"/>
            <p:cNvPicPr>
              <a:picLocks noChangeAspect="1" noChangeArrowheads="1"/>
            </p:cNvPicPr>
            <p:nvPr/>
          </p:nvPicPr>
          <p:blipFill>
            <a:blip r:embed="rId6" cstate="email">
              <a:duotone>
                <a:schemeClr val="accent3">
                  <a:shade val="45000"/>
                  <a:satMod val="135000"/>
                </a:schemeClr>
                <a:prstClr val="white"/>
              </a:duotone>
            </a:blip>
            <a:stretch>
              <a:fillRect/>
            </a:stretch>
          </p:blipFill>
          <p:spPr bwMode="auto">
            <a:xfrm>
              <a:off x="6766557" y="6052151"/>
              <a:ext cx="2195903" cy="459968"/>
            </a:xfrm>
            <a:prstGeom prst="roundRect">
              <a:avLst/>
            </a:prstGeom>
            <a:noFill/>
            <a:ln w="25400">
              <a:solidFill>
                <a:schemeClr val="bg2"/>
              </a:solidFill>
            </a:ln>
          </p:spPr>
        </p:pic>
        <p:sp>
          <p:nvSpPr>
            <p:cNvPr id="41" name="Rectangle 40"/>
            <p:cNvSpPr/>
            <p:nvPr/>
          </p:nvSpPr>
          <p:spPr>
            <a:xfrm>
              <a:off x="6787675" y="6071842"/>
              <a:ext cx="2132558"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No treatment</a:t>
              </a:r>
              <a:r>
                <a:rPr lang="en-US" sz="1600" b="1" baseline="30000" dirty="0" smtClean="0">
                  <a:solidFill>
                    <a:schemeClr val="bg1"/>
                  </a:solidFill>
                  <a:effectLst>
                    <a:outerShdw blurRad="50800" dist="38100" dir="2700000" algn="tl" rotWithShape="0">
                      <a:prstClr val="black">
                        <a:alpha val="40000"/>
                      </a:prstClr>
                    </a:outerShdw>
                  </a:effectLst>
                  <a:cs typeface="Arial" pitchFamily="34" charset="0"/>
                </a:rPr>
                <a:t>2</a:t>
              </a:r>
              <a:endParaRPr lang="en-US" sz="1600" b="1" dirty="0" smtClean="0">
                <a:solidFill>
                  <a:schemeClr val="bg1"/>
                </a:solidFill>
                <a:effectLst>
                  <a:outerShdw blurRad="50800" dist="38100" dir="2700000" algn="tl" rotWithShape="0">
                    <a:prstClr val="black">
                      <a:alpha val="40000"/>
                    </a:prstClr>
                  </a:outerShdw>
                </a:effectLst>
                <a:cs typeface="Arial" pitchFamily="34" charset="0"/>
              </a:endParaRPr>
            </a:p>
          </p:txBody>
        </p:sp>
      </p:grpSp>
      <p:grpSp>
        <p:nvGrpSpPr>
          <p:cNvPr id="8" name="Group 41"/>
          <p:cNvGrpSpPr/>
          <p:nvPr/>
        </p:nvGrpSpPr>
        <p:grpSpPr>
          <a:xfrm>
            <a:off x="406405" y="3436507"/>
            <a:ext cx="1526014" cy="460499"/>
            <a:chOff x="6766557" y="3025766"/>
            <a:chExt cx="2195903" cy="460499"/>
          </a:xfrm>
        </p:grpSpPr>
        <p:pic>
          <p:nvPicPr>
            <p:cNvPr id="43" name="Picture 10" descr="http://agrofuelindia.com/wp-content/themes/thesis/custom/images/1.jpg"/>
            <p:cNvPicPr>
              <a:picLocks noChangeAspect="1" noChangeArrowheads="1"/>
            </p:cNvPicPr>
            <p:nvPr/>
          </p:nvPicPr>
          <p:blipFill>
            <a:blip r:embed="rId7" cstate="email"/>
            <a:srcRect/>
            <a:stretch>
              <a:fillRect/>
            </a:stretch>
          </p:blipFill>
          <p:spPr bwMode="auto">
            <a:xfrm>
              <a:off x="6766557" y="3025766"/>
              <a:ext cx="2195903" cy="460499"/>
            </a:xfrm>
            <a:prstGeom prst="roundRect">
              <a:avLst/>
            </a:prstGeom>
            <a:noFill/>
            <a:ln w="25400">
              <a:solidFill>
                <a:schemeClr val="bg2"/>
              </a:solidFill>
            </a:ln>
          </p:spPr>
        </p:pic>
        <p:sp>
          <p:nvSpPr>
            <p:cNvPr id="44" name="Rectangle 43"/>
            <p:cNvSpPr/>
            <p:nvPr/>
          </p:nvSpPr>
          <p:spPr>
            <a:xfrm>
              <a:off x="6812704" y="3046953"/>
              <a:ext cx="2086415" cy="4279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grpSp>
      <p:grpSp>
        <p:nvGrpSpPr>
          <p:cNvPr id="9" name="Group 44"/>
          <p:cNvGrpSpPr/>
          <p:nvPr/>
        </p:nvGrpSpPr>
        <p:grpSpPr>
          <a:xfrm>
            <a:off x="406405" y="3999928"/>
            <a:ext cx="1526014" cy="460499"/>
            <a:chOff x="6766557" y="3631740"/>
            <a:chExt cx="2195903" cy="460499"/>
          </a:xfrm>
        </p:grpSpPr>
        <p:pic>
          <p:nvPicPr>
            <p:cNvPr id="46" name="Picture 12" descr="http://www.history.com/news/ask-history/files/2012/11/ah-spontaneous-combustion.jpg"/>
            <p:cNvPicPr>
              <a:picLocks noChangeAspect="1" noChangeArrowheads="1"/>
            </p:cNvPicPr>
            <p:nvPr/>
          </p:nvPicPr>
          <p:blipFill>
            <a:blip r:embed="rId8" cstate="email"/>
            <a:srcRect/>
            <a:stretch>
              <a:fillRect/>
            </a:stretch>
          </p:blipFill>
          <p:spPr bwMode="auto">
            <a:xfrm>
              <a:off x="6766557" y="3631740"/>
              <a:ext cx="2195903" cy="460499"/>
            </a:xfrm>
            <a:prstGeom prst="roundRect">
              <a:avLst/>
            </a:prstGeom>
            <a:noFill/>
            <a:ln w="25400">
              <a:solidFill>
                <a:schemeClr val="bg2"/>
              </a:solidFill>
            </a:ln>
          </p:spPr>
        </p:pic>
        <p:sp>
          <p:nvSpPr>
            <p:cNvPr id="47" name="Rectangle 46"/>
            <p:cNvSpPr/>
            <p:nvPr/>
          </p:nvSpPr>
          <p:spPr>
            <a:xfrm>
              <a:off x="6931922" y="3662041"/>
              <a:ext cx="1892760" cy="4279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10" name="Group 47"/>
          <p:cNvGrpSpPr/>
          <p:nvPr/>
        </p:nvGrpSpPr>
        <p:grpSpPr>
          <a:xfrm>
            <a:off x="406405" y="2149221"/>
            <a:ext cx="1526014" cy="617951"/>
            <a:chOff x="6766557" y="4237715"/>
            <a:chExt cx="2195903" cy="458402"/>
          </a:xfrm>
        </p:grpSpPr>
        <p:pic>
          <p:nvPicPr>
            <p:cNvPr id="49" name="Picture 8" descr="http://knowledgeweighsnothing.com/wp-content/uploads/2012/11/compost.jpg"/>
            <p:cNvPicPr>
              <a:picLocks noChangeAspect="1" noChangeArrowheads="1"/>
            </p:cNvPicPr>
            <p:nvPr/>
          </p:nvPicPr>
          <p:blipFill>
            <a:blip r:embed="rId9" cstate="email"/>
            <a:srcRect/>
            <a:stretch>
              <a:fillRect/>
            </a:stretch>
          </p:blipFill>
          <p:spPr bwMode="auto">
            <a:xfrm>
              <a:off x="6766557" y="4237715"/>
              <a:ext cx="2195903" cy="458402"/>
            </a:xfrm>
            <a:prstGeom prst="roundRect">
              <a:avLst/>
            </a:prstGeom>
            <a:noFill/>
            <a:ln w="25400">
              <a:solidFill>
                <a:schemeClr val="bg2"/>
              </a:solidFill>
            </a:ln>
          </p:spPr>
        </p:pic>
        <p:sp>
          <p:nvSpPr>
            <p:cNvPr id="50" name="Rectangle 49"/>
            <p:cNvSpPr/>
            <p:nvPr/>
          </p:nvSpPr>
          <p:spPr>
            <a:xfrm>
              <a:off x="6889693" y="4320355"/>
              <a:ext cx="2009427" cy="3174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r>
                <a:rPr lang="en-US" sz="1600" b="1" baseline="30000" dirty="0" smtClean="0">
                  <a:solidFill>
                    <a:schemeClr val="bg1"/>
                  </a:solidFill>
                  <a:effectLst>
                    <a:outerShdw blurRad="50800" dist="38100" dir="2700000" algn="tl" rotWithShape="0">
                      <a:prstClr val="black">
                        <a:alpha val="40000"/>
                      </a:prstClr>
                    </a:outerShdw>
                  </a:effectLst>
                  <a:cs typeface="Arial" pitchFamily="34" charset="0"/>
                </a:rPr>
                <a:t>1</a:t>
              </a:r>
              <a:endParaRPr lang="en-US" sz="1600" b="1" dirty="0" smtClean="0">
                <a:solidFill>
                  <a:schemeClr val="bg1"/>
                </a:solidFill>
                <a:effectLst>
                  <a:outerShdw blurRad="50800" dist="38100" dir="2700000" algn="tl" rotWithShape="0">
                    <a:prstClr val="black">
                      <a:alpha val="40000"/>
                    </a:prstClr>
                  </a:outerShdw>
                </a:effectLst>
                <a:cs typeface="Arial" pitchFamily="34" charset="0"/>
              </a:endParaRPr>
            </a:p>
          </p:txBody>
        </p:sp>
      </p:grpSp>
      <p:grpSp>
        <p:nvGrpSpPr>
          <p:cNvPr id="11" name="Group 50"/>
          <p:cNvGrpSpPr/>
          <p:nvPr/>
        </p:nvGrpSpPr>
        <p:grpSpPr>
          <a:xfrm>
            <a:off x="405954" y="4563349"/>
            <a:ext cx="1520632" cy="459968"/>
            <a:chOff x="6763685" y="4841374"/>
            <a:chExt cx="2188158" cy="459968"/>
          </a:xfrm>
        </p:grpSpPr>
        <p:pic>
          <p:nvPicPr>
            <p:cNvPr id="52" name="Picture 8" descr="http://knowledgeweighsnothing.com/wp-content/uploads/2012/11/compost.jpg"/>
            <p:cNvPicPr>
              <a:picLocks noChangeAspect="1" noChangeArrowheads="1"/>
            </p:cNvPicPr>
            <p:nvPr/>
          </p:nvPicPr>
          <p:blipFill>
            <a:blip r:embed="rId10" cstate="email"/>
            <a:stretch>
              <a:fillRect/>
            </a:stretch>
          </p:blipFill>
          <p:spPr bwMode="auto">
            <a:xfrm>
              <a:off x="6763685" y="4841374"/>
              <a:ext cx="2188158" cy="459968"/>
            </a:xfrm>
            <a:prstGeom prst="roundRect">
              <a:avLst/>
            </a:prstGeom>
            <a:noFill/>
            <a:ln w="25400">
              <a:solidFill>
                <a:schemeClr val="bg2"/>
              </a:solidFill>
            </a:ln>
          </p:spPr>
        </p:pic>
        <p:sp>
          <p:nvSpPr>
            <p:cNvPr id="53" name="Rectangle 52"/>
            <p:cNvSpPr/>
            <p:nvPr/>
          </p:nvSpPr>
          <p:spPr>
            <a:xfrm>
              <a:off x="6925177" y="4858433"/>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Chemical</a:t>
              </a:r>
            </a:p>
          </p:txBody>
        </p:sp>
      </p:grpSp>
      <p:grpSp>
        <p:nvGrpSpPr>
          <p:cNvPr id="12" name="Group 53"/>
          <p:cNvGrpSpPr/>
          <p:nvPr/>
        </p:nvGrpSpPr>
        <p:grpSpPr>
          <a:xfrm>
            <a:off x="405954" y="5126239"/>
            <a:ext cx="1520631" cy="438306"/>
            <a:chOff x="6763686" y="5446762"/>
            <a:chExt cx="2188157" cy="453694"/>
          </a:xfrm>
        </p:grpSpPr>
        <p:pic>
          <p:nvPicPr>
            <p:cNvPr id="55" name="Picture 8" descr="http://knowledgeweighsnothing.com/wp-content/uploads/2012/11/compost.jpg"/>
            <p:cNvPicPr>
              <a:picLocks noChangeAspect="1" noChangeArrowheads="1"/>
            </p:cNvPicPr>
            <p:nvPr/>
          </p:nvPicPr>
          <p:blipFill>
            <a:blip r:embed="rId11" cstate="email"/>
            <a:stretch>
              <a:fillRect/>
            </a:stretch>
          </p:blipFill>
          <p:spPr bwMode="auto">
            <a:xfrm>
              <a:off x="6763686" y="5446762"/>
              <a:ext cx="2188157" cy="453694"/>
            </a:xfrm>
            <a:prstGeom prst="roundRect">
              <a:avLst/>
            </a:prstGeom>
            <a:solidFill>
              <a:schemeClr val="accent1"/>
            </a:solidFill>
            <a:ln w="25400">
              <a:solidFill>
                <a:schemeClr val="bg2"/>
              </a:solidFill>
            </a:ln>
          </p:spPr>
        </p:pic>
        <p:sp>
          <p:nvSpPr>
            <p:cNvPr id="56" name="Rectangle 55"/>
            <p:cNvSpPr/>
            <p:nvPr/>
          </p:nvSpPr>
          <p:spPr>
            <a:xfrm>
              <a:off x="6926502" y="5463816"/>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Other</a:t>
              </a:r>
            </a:p>
          </p:txBody>
        </p:sp>
      </p:grpSp>
      <p:sp>
        <p:nvSpPr>
          <p:cNvPr id="72" name="Rectangle 3"/>
          <p:cNvSpPr>
            <a:spLocks noChangeArrowheads="1"/>
          </p:cNvSpPr>
          <p:nvPr/>
        </p:nvSpPr>
        <p:spPr bwMode="gray">
          <a:xfrm>
            <a:off x="441667" y="6324601"/>
            <a:ext cx="871945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smtClean="0">
                <a:solidFill>
                  <a:srgbClr val="000000"/>
                </a:solidFill>
                <a:latin typeface="Arial" pitchFamily="34" charset="0"/>
                <a:cs typeface="Arial" pitchFamily="34" charset="0"/>
              </a:rPr>
              <a:t>1. Includes treatments that are specifically aerobic digestion. 2. "No treatment" includes pit latrines and other systems where no form of waste processing is facilitated. </a:t>
            </a:r>
            <a:endParaRPr lang="en-US" sz="8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211970" name="think-cell Slide" r:id="rId4" imgW="270" imgH="270" progId="TCLayout.ActiveDocument.1">
              <p:embed/>
            </p:oleObj>
          </a:graphicData>
        </a:graphic>
      </p:graphicFrame>
      <p:grpSp>
        <p:nvGrpSpPr>
          <p:cNvPr id="4" name="Group 18"/>
          <p:cNvGrpSpPr/>
          <p:nvPr/>
        </p:nvGrpSpPr>
        <p:grpSpPr>
          <a:xfrm>
            <a:off x="28574" y="-48280"/>
            <a:ext cx="3119291" cy="365760"/>
            <a:chOff x="28574" y="-48280"/>
            <a:chExt cx="3119291" cy="365760"/>
          </a:xfrm>
        </p:grpSpPr>
        <p:sp>
          <p:nvSpPr>
            <p:cNvPr id="20"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21" name="Rectangle 20"/>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2" name="Oval 21"/>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p:txBody>
          <a:bodyPr/>
          <a:lstStyle/>
          <a:p>
            <a:r>
              <a:rPr lang="en-US" dirty="0" smtClean="0"/>
              <a:t>The following selection criteria were applied to the </a:t>
            </a:r>
            <a:r>
              <a:rPr lang="en-US" dirty="0" err="1" smtClean="0"/>
              <a:t>longlist</a:t>
            </a:r>
            <a:r>
              <a:rPr lang="en-US" dirty="0" smtClean="0"/>
              <a:t> of technologies in the context of refugee camps</a:t>
            </a:r>
            <a:endParaRPr lang="en-US" dirty="0"/>
          </a:p>
        </p:txBody>
      </p:sp>
      <p:sp>
        <p:nvSpPr>
          <p:cNvPr id="3" name="Text Placeholder 2"/>
          <p:cNvSpPr>
            <a:spLocks noGrp="1"/>
          </p:cNvSpPr>
          <p:nvPr>
            <p:ph type="body" sz="quarter" idx="10"/>
          </p:nvPr>
        </p:nvSpPr>
        <p:spPr>
          <a:xfrm>
            <a:off x="2844802" y="1886131"/>
            <a:ext cx="6221560" cy="3992155"/>
          </a:xfrm>
        </p:spPr>
        <p:txBody>
          <a:bodyPr/>
          <a:lstStyle/>
          <a:p>
            <a:pPr marL="342900">
              <a:spcBef>
                <a:spcPts val="600"/>
              </a:spcBef>
              <a:spcAft>
                <a:spcPts val="600"/>
              </a:spcAft>
              <a:buClr>
                <a:schemeClr val="tx2"/>
              </a:buClr>
              <a:buSzPct val="120000"/>
            </a:pPr>
            <a:r>
              <a:rPr lang="en-US" dirty="0" smtClean="0"/>
              <a:t>Upfront investment cost – </a:t>
            </a:r>
            <a:r>
              <a:rPr lang="en-US" b="0" dirty="0" smtClean="0"/>
              <a:t>given that there are many partial or no treatment components below $1,000 and complete treatment systems below $2,000, use these as upper limits per household</a:t>
            </a:r>
            <a:endParaRPr lang="en-US" dirty="0" smtClean="0"/>
          </a:p>
          <a:p>
            <a:pPr marL="342900">
              <a:spcBef>
                <a:spcPts val="600"/>
              </a:spcBef>
              <a:spcAft>
                <a:spcPts val="600"/>
              </a:spcAft>
              <a:buClr>
                <a:schemeClr val="tx2"/>
              </a:buClr>
              <a:buSzPct val="120000"/>
            </a:pPr>
            <a:r>
              <a:rPr lang="en-US" dirty="0" smtClean="0"/>
              <a:t>Technology viability – </a:t>
            </a:r>
            <a:r>
              <a:rPr lang="en-US" b="0" dirty="0" smtClean="0"/>
              <a:t>technology has been developed beyond prototype phase and has demonstrated potential to scale</a:t>
            </a:r>
          </a:p>
          <a:p>
            <a:pPr marL="342900">
              <a:spcBef>
                <a:spcPts val="600"/>
              </a:spcBef>
              <a:spcAft>
                <a:spcPts val="600"/>
              </a:spcAft>
              <a:buClr>
                <a:schemeClr val="tx2"/>
              </a:buClr>
              <a:buSzPct val="120000"/>
            </a:pPr>
            <a:r>
              <a:rPr lang="en-US" dirty="0" smtClean="0"/>
              <a:t>Size &amp; transportability –</a:t>
            </a:r>
            <a:r>
              <a:rPr lang="en-US" b="0" dirty="0" smtClean="0"/>
              <a:t> on-site component is of reasonable size and is able to ship easily or be built / assembled locally </a:t>
            </a:r>
          </a:p>
          <a:p>
            <a:pPr marL="342900">
              <a:spcBef>
                <a:spcPts val="600"/>
              </a:spcBef>
              <a:spcAft>
                <a:spcPts val="600"/>
              </a:spcAft>
              <a:buClr>
                <a:schemeClr val="tx2"/>
              </a:buClr>
              <a:buSzPct val="120000"/>
            </a:pPr>
            <a:r>
              <a:rPr lang="en-US" dirty="0" smtClean="0"/>
              <a:t>Flexibility &amp; resilience – </a:t>
            </a:r>
            <a:r>
              <a:rPr lang="en-US" b="0" dirty="0" smtClean="0"/>
              <a:t>system can operate independent of energy or large water supply and is not dependent on externally supplied consumables</a:t>
            </a:r>
          </a:p>
          <a:p>
            <a:pPr marL="342900">
              <a:spcBef>
                <a:spcPts val="600"/>
              </a:spcBef>
              <a:spcAft>
                <a:spcPts val="600"/>
              </a:spcAft>
              <a:buClr>
                <a:schemeClr val="tx2"/>
              </a:buClr>
              <a:buSzPct val="120000"/>
            </a:pPr>
            <a:r>
              <a:rPr lang="en-US" dirty="0" smtClean="0"/>
              <a:t>Value for money – </a:t>
            </a:r>
            <a:r>
              <a:rPr lang="en-US" b="0" dirty="0" smtClean="0"/>
              <a:t>technology offers significant improvement or unique advantages over similar lower-cost options and has long-term cost effectiveness</a:t>
            </a:r>
          </a:p>
        </p:txBody>
      </p:sp>
      <p:sp>
        <p:nvSpPr>
          <p:cNvPr id="14" name="NumberBall"/>
          <p:cNvSpPr>
            <a:spLocks noChangeArrowheads="1"/>
          </p:cNvSpPr>
          <p:nvPr/>
        </p:nvSpPr>
        <p:spPr bwMode="gray">
          <a:xfrm>
            <a:off x="2754931" y="1900646"/>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A</a:t>
            </a:r>
            <a:endParaRPr lang="en-US" sz="1400" b="1" dirty="0">
              <a:latin typeface="Arial" pitchFamily="34" charset="0"/>
              <a:cs typeface="Arial" pitchFamily="34" charset="0"/>
            </a:endParaRPr>
          </a:p>
        </p:txBody>
      </p:sp>
      <p:sp>
        <p:nvSpPr>
          <p:cNvPr id="15" name="NumberBall"/>
          <p:cNvSpPr>
            <a:spLocks noChangeArrowheads="1"/>
          </p:cNvSpPr>
          <p:nvPr/>
        </p:nvSpPr>
        <p:spPr bwMode="gray">
          <a:xfrm>
            <a:off x="2754931" y="2757702"/>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B</a:t>
            </a:r>
            <a:endParaRPr lang="en-US" sz="1400" b="1" dirty="0">
              <a:latin typeface="Arial" pitchFamily="34" charset="0"/>
              <a:cs typeface="Arial" pitchFamily="34" charset="0"/>
            </a:endParaRPr>
          </a:p>
        </p:txBody>
      </p:sp>
      <p:sp>
        <p:nvSpPr>
          <p:cNvPr id="16" name="NumberBall"/>
          <p:cNvSpPr>
            <a:spLocks noChangeArrowheads="1"/>
          </p:cNvSpPr>
          <p:nvPr/>
        </p:nvSpPr>
        <p:spPr bwMode="gray">
          <a:xfrm>
            <a:off x="2754931" y="3426076"/>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C</a:t>
            </a:r>
            <a:endParaRPr lang="en-US" sz="1400" b="1" dirty="0">
              <a:latin typeface="Arial" pitchFamily="34" charset="0"/>
              <a:cs typeface="Arial" pitchFamily="34" charset="0"/>
            </a:endParaRPr>
          </a:p>
        </p:txBody>
      </p:sp>
      <p:sp>
        <p:nvSpPr>
          <p:cNvPr id="17" name="NumberBall"/>
          <p:cNvSpPr>
            <a:spLocks noChangeArrowheads="1"/>
          </p:cNvSpPr>
          <p:nvPr/>
        </p:nvSpPr>
        <p:spPr bwMode="gray">
          <a:xfrm>
            <a:off x="2754931" y="4268618"/>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D</a:t>
            </a:r>
            <a:endParaRPr lang="en-US" sz="1400" b="1" dirty="0">
              <a:latin typeface="Arial" pitchFamily="34" charset="0"/>
              <a:cs typeface="Arial" pitchFamily="34" charset="0"/>
            </a:endParaRPr>
          </a:p>
        </p:txBody>
      </p:sp>
      <p:sp>
        <p:nvSpPr>
          <p:cNvPr id="18" name="NumberBall"/>
          <p:cNvSpPr>
            <a:spLocks noChangeArrowheads="1"/>
          </p:cNvSpPr>
          <p:nvPr/>
        </p:nvSpPr>
        <p:spPr bwMode="gray">
          <a:xfrm>
            <a:off x="2754931" y="4947678"/>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E</a:t>
            </a:r>
            <a:endParaRPr lang="en-US" sz="1400" b="1" dirty="0">
              <a:latin typeface="Arial" pitchFamily="34" charset="0"/>
              <a:cs typeface="Arial" pitchFamily="34" charset="0"/>
            </a:endParaRPr>
          </a:p>
        </p:txBody>
      </p:sp>
      <p:grpSp>
        <p:nvGrpSpPr>
          <p:cNvPr id="5" name="clipart_funnels"/>
          <p:cNvGrpSpPr>
            <a:grpSpLocks/>
          </p:cNvGrpSpPr>
          <p:nvPr/>
        </p:nvGrpSpPr>
        <p:grpSpPr bwMode="gray">
          <a:xfrm rot="5400000">
            <a:off x="-275534" y="2845039"/>
            <a:ext cx="3621394" cy="1777448"/>
            <a:chOff x="3655" y="971"/>
            <a:chExt cx="1957" cy="999"/>
          </a:xfrm>
        </p:grpSpPr>
        <p:sp>
          <p:nvSpPr>
            <p:cNvPr id="30" name="Freeform 6"/>
            <p:cNvSpPr>
              <a:spLocks/>
            </p:cNvSpPr>
            <p:nvPr/>
          </p:nvSpPr>
          <p:spPr bwMode="gray">
            <a:xfrm>
              <a:off x="3690" y="976"/>
              <a:ext cx="1922" cy="992"/>
            </a:xfrm>
            <a:custGeom>
              <a:avLst/>
              <a:gdLst/>
              <a:ahLst/>
              <a:cxnLst>
                <a:cxn ang="0">
                  <a:pos x="0" y="0"/>
                </a:cxn>
                <a:cxn ang="0">
                  <a:pos x="14" y="2277"/>
                </a:cxn>
                <a:cxn ang="0">
                  <a:pos x="4197" y="1479"/>
                </a:cxn>
                <a:cxn ang="0">
                  <a:pos x="4277" y="1063"/>
                </a:cxn>
                <a:cxn ang="0">
                  <a:pos x="4133" y="646"/>
                </a:cxn>
                <a:cxn ang="0">
                  <a:pos x="0" y="0"/>
                </a:cxn>
              </a:cxnLst>
              <a:rect l="0" t="0" r="r" b="b"/>
              <a:pathLst>
                <a:path w="4278" h="2277">
                  <a:moveTo>
                    <a:pt x="0" y="0"/>
                  </a:moveTo>
                  <a:cubicBezTo>
                    <a:pt x="97" y="850"/>
                    <a:pt x="131" y="1414"/>
                    <a:pt x="14" y="2277"/>
                  </a:cubicBezTo>
                  <a:cubicBezTo>
                    <a:pt x="881" y="2143"/>
                    <a:pt x="3443" y="1670"/>
                    <a:pt x="4197" y="1479"/>
                  </a:cubicBezTo>
                  <a:cubicBezTo>
                    <a:pt x="4259" y="1382"/>
                    <a:pt x="4278" y="1161"/>
                    <a:pt x="4277" y="1063"/>
                  </a:cubicBezTo>
                  <a:cubicBezTo>
                    <a:pt x="4276" y="965"/>
                    <a:pt x="4213" y="695"/>
                    <a:pt x="4133" y="646"/>
                  </a:cubicBezTo>
                  <a:cubicBezTo>
                    <a:pt x="2021" y="362"/>
                    <a:pt x="861" y="135"/>
                    <a:pt x="0" y="0"/>
                  </a:cubicBezTo>
                  <a:close/>
                </a:path>
              </a:pathLst>
            </a:custGeom>
            <a:gradFill rotWithShape="0">
              <a:gsLst>
                <a:gs pos="0">
                  <a:srgbClr val="5BAD82">
                    <a:gamma/>
                    <a:shade val="46275"/>
                    <a:invGamma/>
                  </a:srgbClr>
                </a:gs>
                <a:gs pos="50000">
                  <a:srgbClr val="5BAD82"/>
                </a:gs>
                <a:gs pos="100000">
                  <a:srgbClr val="5BAD82">
                    <a:gamma/>
                    <a:shade val="46275"/>
                    <a:invGamma/>
                  </a:srgbClr>
                </a:gs>
              </a:gsLst>
              <a:lin ang="5400000" scaled="1"/>
            </a:gradFill>
            <a:ln w="12700" cap="flat" cmpd="sng">
              <a:noFill/>
              <a:prstDash val="solid"/>
              <a:round/>
              <a:headEnd/>
              <a:tailEnd/>
            </a:ln>
            <a:effectLst/>
          </p:spPr>
          <p:txBody>
            <a:bodyPr wrap="none" anchor="ctr"/>
            <a:lstStyle/>
            <a:p>
              <a:endParaRPr lang="en-US">
                <a:solidFill>
                  <a:srgbClr val="000000"/>
                </a:solidFill>
                <a:latin typeface="Arial" pitchFamily="34" charset="0"/>
                <a:cs typeface="Arial" pitchFamily="34" charset="0"/>
              </a:endParaRPr>
            </a:p>
          </p:txBody>
        </p:sp>
        <p:sp>
          <p:nvSpPr>
            <p:cNvPr id="31" name="Oval 7"/>
            <p:cNvSpPr>
              <a:spLocks noChangeArrowheads="1"/>
            </p:cNvSpPr>
            <p:nvPr/>
          </p:nvSpPr>
          <p:spPr bwMode="gray">
            <a:xfrm>
              <a:off x="3655" y="971"/>
              <a:ext cx="87" cy="999"/>
            </a:xfrm>
            <a:prstGeom prst="ellipse">
              <a:avLst/>
            </a:prstGeom>
            <a:gradFill rotWithShape="0">
              <a:gsLst>
                <a:gs pos="0">
                  <a:srgbClr val="3C748A"/>
                </a:gs>
                <a:gs pos="50000">
                  <a:srgbClr val="3C748A">
                    <a:gamma/>
                    <a:tint val="36471"/>
                    <a:invGamma/>
                  </a:srgbClr>
                </a:gs>
                <a:gs pos="100000">
                  <a:srgbClr val="3C748A"/>
                </a:gs>
              </a:gsLst>
              <a:lin ang="2700000" scaled="1"/>
            </a:gradFill>
            <a:ln w="9525">
              <a:noFill/>
              <a:round/>
              <a:headEnd/>
              <a:tailEnd/>
            </a:ln>
            <a:effectLst/>
          </p:spPr>
          <p:txBody>
            <a:bodyPr wrap="none" anchor="ctr"/>
            <a:lstStyle/>
            <a:p>
              <a:endParaRPr lang="en-US" b="1">
                <a:solidFill>
                  <a:srgbClr val="000000"/>
                </a:solidFill>
                <a:latin typeface="Arial" pitchFamily="34" charset="0"/>
                <a:cs typeface="Arial" pitchFamily="34" charset="0"/>
              </a:endParaRPr>
            </a:p>
          </p:txBody>
        </p:sp>
        <p:sp>
          <p:nvSpPr>
            <p:cNvPr id="32" name="Oval 8"/>
            <p:cNvSpPr>
              <a:spLocks noChangeArrowheads="1"/>
            </p:cNvSpPr>
            <p:nvPr/>
          </p:nvSpPr>
          <p:spPr bwMode="gray">
            <a:xfrm>
              <a:off x="3661" y="1007"/>
              <a:ext cx="74" cy="927"/>
            </a:xfrm>
            <a:prstGeom prst="ellipse">
              <a:avLst/>
            </a:prstGeom>
            <a:gradFill rotWithShape="0">
              <a:gsLst>
                <a:gs pos="0">
                  <a:srgbClr val="468C67">
                    <a:gamma/>
                    <a:shade val="31765"/>
                    <a:invGamma/>
                  </a:srgbClr>
                </a:gs>
                <a:gs pos="50000">
                  <a:srgbClr val="468C67"/>
                </a:gs>
                <a:gs pos="100000">
                  <a:srgbClr val="468C67">
                    <a:gamma/>
                    <a:shade val="31765"/>
                    <a:invGamma/>
                  </a:srgbClr>
                </a:gs>
              </a:gsLst>
              <a:lin ang="5400000" scaled="1"/>
            </a:gradFill>
            <a:ln w="9525">
              <a:noFill/>
              <a:round/>
              <a:headEnd/>
              <a:tailEnd/>
            </a:ln>
            <a:effectLst/>
          </p:spPr>
          <p:txBody>
            <a:bodyPr wrap="none" anchor="ctr"/>
            <a:lstStyle/>
            <a:p>
              <a:endParaRPr lang="en-US" b="1">
                <a:solidFill>
                  <a:srgbClr val="000000"/>
                </a:solidFill>
                <a:latin typeface="Arial" pitchFamily="34" charset="0"/>
                <a:cs typeface="Arial" pitchFamily="34" charset="0"/>
              </a:endParaRPr>
            </a:p>
          </p:txBody>
        </p:sp>
        <p:sp>
          <p:nvSpPr>
            <p:cNvPr id="33" name="Arc 9"/>
            <p:cNvSpPr>
              <a:spLocks/>
            </p:cNvSpPr>
            <p:nvPr/>
          </p:nvSpPr>
          <p:spPr bwMode="gray">
            <a:xfrm>
              <a:off x="4337" y="1082"/>
              <a:ext cx="90" cy="777"/>
            </a:xfrm>
            <a:custGeom>
              <a:avLst/>
              <a:gdLst>
                <a:gd name="G0" fmla="+- 0 0 0"/>
                <a:gd name="G1" fmla="+- 21600 0 0"/>
                <a:gd name="G2" fmla="+- 21600 0 0"/>
                <a:gd name="T0" fmla="*/ 0 w 21600"/>
                <a:gd name="T1" fmla="*/ 0 h 43186"/>
                <a:gd name="T2" fmla="*/ 790 w 21600"/>
                <a:gd name="T3" fmla="*/ 43186 h 43186"/>
                <a:gd name="T4" fmla="*/ 0 w 21600"/>
                <a:gd name="T5" fmla="*/ 21600 h 43186"/>
              </a:gdLst>
              <a:ahLst/>
              <a:cxnLst>
                <a:cxn ang="0">
                  <a:pos x="T0" y="T1"/>
                </a:cxn>
                <a:cxn ang="0">
                  <a:pos x="T2" y="T3"/>
                </a:cxn>
                <a:cxn ang="0">
                  <a:pos x="T4" y="T5"/>
                </a:cxn>
              </a:cxnLst>
              <a:rect l="0" t="0" r="r" b="b"/>
              <a:pathLst>
                <a:path w="21600" h="43186" fill="none" extrusionOk="0">
                  <a:moveTo>
                    <a:pt x="-1" y="0"/>
                  </a:moveTo>
                  <a:cubicBezTo>
                    <a:pt x="11929" y="0"/>
                    <a:pt x="21600" y="9670"/>
                    <a:pt x="21600" y="21600"/>
                  </a:cubicBezTo>
                  <a:cubicBezTo>
                    <a:pt x="21600" y="33221"/>
                    <a:pt x="12404" y="42760"/>
                    <a:pt x="789" y="43185"/>
                  </a:cubicBezTo>
                </a:path>
                <a:path w="21600" h="43186" stroke="0" extrusionOk="0">
                  <a:moveTo>
                    <a:pt x="-1" y="0"/>
                  </a:moveTo>
                  <a:cubicBezTo>
                    <a:pt x="11929" y="0"/>
                    <a:pt x="21600" y="9670"/>
                    <a:pt x="21600" y="21600"/>
                  </a:cubicBezTo>
                  <a:cubicBezTo>
                    <a:pt x="21600" y="33221"/>
                    <a:pt x="12404" y="42760"/>
                    <a:pt x="789" y="43185"/>
                  </a:cubicBezTo>
                  <a:lnTo>
                    <a:pt x="0" y="21600"/>
                  </a:lnTo>
                  <a:close/>
                </a:path>
              </a:pathLst>
            </a:custGeom>
            <a:noFill/>
            <a:ln w="12700">
              <a:solidFill>
                <a:schemeClr val="bg1"/>
              </a:solidFill>
              <a:round/>
              <a:headEnd/>
              <a:tailEnd/>
            </a:ln>
            <a:effectLst/>
          </p:spPr>
          <p:txBody>
            <a:bodyPr wrap="none" anchor="ctr"/>
            <a:lstStyle/>
            <a:p>
              <a:endParaRPr lang="en-US" b="1">
                <a:solidFill>
                  <a:srgbClr val="000000"/>
                </a:solidFill>
                <a:latin typeface="Arial" pitchFamily="34" charset="0"/>
                <a:cs typeface="Arial" pitchFamily="34" charset="0"/>
              </a:endParaRPr>
            </a:p>
          </p:txBody>
        </p:sp>
        <p:sp>
          <p:nvSpPr>
            <p:cNvPr id="34" name="Arc 10"/>
            <p:cNvSpPr>
              <a:spLocks/>
            </p:cNvSpPr>
            <p:nvPr/>
          </p:nvSpPr>
          <p:spPr bwMode="gray">
            <a:xfrm>
              <a:off x="4957" y="1178"/>
              <a:ext cx="79" cy="568"/>
            </a:xfrm>
            <a:custGeom>
              <a:avLst/>
              <a:gdLst>
                <a:gd name="G0" fmla="+- 0 0 0"/>
                <a:gd name="G1" fmla="+- 21600 0 0"/>
                <a:gd name="G2" fmla="+- 21600 0 0"/>
                <a:gd name="T0" fmla="*/ 0 w 21600"/>
                <a:gd name="T1" fmla="*/ 0 h 43186"/>
                <a:gd name="T2" fmla="*/ 790 w 21600"/>
                <a:gd name="T3" fmla="*/ 43186 h 43186"/>
                <a:gd name="T4" fmla="*/ 0 w 21600"/>
                <a:gd name="T5" fmla="*/ 21600 h 43186"/>
              </a:gdLst>
              <a:ahLst/>
              <a:cxnLst>
                <a:cxn ang="0">
                  <a:pos x="T0" y="T1"/>
                </a:cxn>
                <a:cxn ang="0">
                  <a:pos x="T2" y="T3"/>
                </a:cxn>
                <a:cxn ang="0">
                  <a:pos x="T4" y="T5"/>
                </a:cxn>
              </a:cxnLst>
              <a:rect l="0" t="0" r="r" b="b"/>
              <a:pathLst>
                <a:path w="21600" h="43186" fill="none" extrusionOk="0">
                  <a:moveTo>
                    <a:pt x="-1" y="0"/>
                  </a:moveTo>
                  <a:cubicBezTo>
                    <a:pt x="11929" y="0"/>
                    <a:pt x="21600" y="9670"/>
                    <a:pt x="21600" y="21600"/>
                  </a:cubicBezTo>
                  <a:cubicBezTo>
                    <a:pt x="21600" y="33221"/>
                    <a:pt x="12404" y="42760"/>
                    <a:pt x="789" y="43185"/>
                  </a:cubicBezTo>
                </a:path>
                <a:path w="21600" h="43186" stroke="0" extrusionOk="0">
                  <a:moveTo>
                    <a:pt x="-1" y="0"/>
                  </a:moveTo>
                  <a:cubicBezTo>
                    <a:pt x="11929" y="0"/>
                    <a:pt x="21600" y="9670"/>
                    <a:pt x="21600" y="21600"/>
                  </a:cubicBezTo>
                  <a:cubicBezTo>
                    <a:pt x="21600" y="33221"/>
                    <a:pt x="12404" y="42760"/>
                    <a:pt x="789" y="43185"/>
                  </a:cubicBezTo>
                  <a:lnTo>
                    <a:pt x="0" y="21600"/>
                  </a:lnTo>
                  <a:close/>
                </a:path>
              </a:pathLst>
            </a:custGeom>
            <a:noFill/>
            <a:ln w="12700">
              <a:solidFill>
                <a:schemeClr val="bg1"/>
              </a:solidFill>
              <a:round/>
              <a:headEnd/>
              <a:tailEnd/>
            </a:ln>
            <a:effectLst/>
          </p:spPr>
          <p:txBody>
            <a:bodyPr wrap="none" anchor="ctr"/>
            <a:lstStyle/>
            <a:p>
              <a:endParaRPr lang="en-US" b="1">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Criteria A: Upfront investment cost</a:t>
            </a:r>
            <a:br>
              <a:rPr lang="en-US" dirty="0" smtClean="0">
                <a:solidFill>
                  <a:srgbClr val="177B57"/>
                </a:solidFill>
                <a:latin typeface="Arial"/>
              </a:rPr>
            </a:br>
            <a:r>
              <a:rPr lang="en-US" sz="1600" b="0" dirty="0" smtClean="0">
                <a:solidFill>
                  <a:srgbClr val="177B57"/>
                </a:solidFill>
                <a:latin typeface="Arial"/>
              </a:rPr>
              <a:t>12 technologies screened out due to high price</a:t>
            </a:r>
            <a:endParaRPr lang="en-US" sz="1600" b="0" dirty="0">
              <a:solidFill>
                <a:srgbClr val="177B57"/>
              </a:solidFill>
              <a:latin typeface="Arial"/>
            </a:endParaRPr>
          </a:p>
        </p:txBody>
      </p:sp>
      <p:sp>
        <p:nvSpPr>
          <p:cNvPr id="3" name="Text Placeholder 2"/>
          <p:cNvSpPr>
            <a:spLocks noGrp="1"/>
          </p:cNvSpPr>
          <p:nvPr>
            <p:ph type="body" sz="quarter" idx="10"/>
          </p:nvPr>
        </p:nvSpPr>
        <p:spPr>
          <a:xfrm>
            <a:off x="5237438" y="2045924"/>
            <a:ext cx="3783928" cy="2517550"/>
          </a:xfrm>
          <a:prstGeom prst="rect">
            <a:avLst/>
          </a:prstGeom>
        </p:spPr>
        <p:txBody>
          <a:bodyPr>
            <a:noAutofit/>
          </a:bodyPr>
          <a:lstStyle/>
          <a:p>
            <a:pPr lvl="1" fontAlgn="base">
              <a:buClr>
                <a:srgbClr val="177B57"/>
              </a:buClr>
              <a:buSzPct val="100000"/>
              <a:buFont typeface="Arial"/>
              <a:buChar char="•"/>
            </a:pPr>
            <a:r>
              <a:rPr lang="en-US" sz="1400" b="1" u="sng" dirty="0" smtClean="0">
                <a:solidFill>
                  <a:srgbClr val="000000"/>
                </a:solidFill>
                <a:latin typeface="Arial"/>
              </a:rPr>
              <a:t>Limited liquidity: </a:t>
            </a:r>
          </a:p>
          <a:p>
            <a:pPr lvl="2" fontAlgn="base">
              <a:buClr>
                <a:srgbClr val="177B57"/>
              </a:buClr>
              <a:buSzPct val="100000"/>
              <a:buFont typeface="Arial"/>
              <a:buChar char="–"/>
            </a:pPr>
            <a:r>
              <a:rPr lang="en-US" sz="1400" dirty="0" smtClean="0">
                <a:solidFill>
                  <a:srgbClr val="000000"/>
                </a:solidFill>
                <a:latin typeface="Arial"/>
              </a:rPr>
              <a:t>Finite funds available each year </a:t>
            </a:r>
          </a:p>
          <a:p>
            <a:pPr lvl="1" fontAlgn="base">
              <a:buClr>
                <a:srgbClr val="177B57"/>
              </a:buClr>
              <a:buSzPct val="100000"/>
              <a:buFont typeface="Arial"/>
              <a:buChar char="•"/>
            </a:pPr>
            <a:r>
              <a:rPr lang="en-US" sz="1400" b="1" u="sng" dirty="0" smtClean="0">
                <a:solidFill>
                  <a:srgbClr val="000000"/>
                </a:solidFill>
                <a:latin typeface="Arial"/>
              </a:rPr>
              <a:t>Quantity as well as quality</a:t>
            </a:r>
            <a:endParaRPr lang="en-US" sz="1400" dirty="0" smtClean="0">
              <a:solidFill>
                <a:srgbClr val="000000"/>
              </a:solidFill>
              <a:latin typeface="Arial"/>
            </a:endParaRPr>
          </a:p>
          <a:p>
            <a:pPr lvl="2" fontAlgn="base">
              <a:buClr>
                <a:srgbClr val="177B57"/>
              </a:buClr>
              <a:buSzPct val="100000"/>
              <a:buFont typeface="Arial"/>
              <a:buChar char="–"/>
            </a:pPr>
            <a:r>
              <a:rPr lang="en-US" sz="1400" dirty="0" smtClean="0">
                <a:solidFill>
                  <a:srgbClr val="000000"/>
                </a:solidFill>
                <a:latin typeface="Arial"/>
              </a:rPr>
              <a:t>Coverage and quick installation as important as user experience and cost effectiveness</a:t>
            </a:r>
          </a:p>
          <a:p>
            <a:pPr lvl="1" fontAlgn="base">
              <a:buClr>
                <a:srgbClr val="177B57"/>
              </a:buClr>
              <a:buSzPct val="100000"/>
              <a:buFont typeface="Arial"/>
              <a:buChar char="•"/>
            </a:pPr>
            <a:endParaRPr lang="en-US" sz="1400" dirty="0" smtClean="0">
              <a:solidFill>
                <a:srgbClr val="000000"/>
              </a:solidFill>
              <a:latin typeface="Arial"/>
            </a:endParaRPr>
          </a:p>
          <a:p>
            <a:pPr lvl="1" fontAlgn="base">
              <a:buClr>
                <a:srgbClr val="177B57"/>
              </a:buClr>
              <a:buSzPct val="100000"/>
              <a:buFont typeface="Arial"/>
              <a:buChar char="•"/>
            </a:pPr>
            <a:endParaRPr lang="en-US" sz="1400" dirty="0" smtClean="0">
              <a:solidFill>
                <a:srgbClr val="000000"/>
              </a:solidFill>
              <a:latin typeface="Arial"/>
            </a:endParaRPr>
          </a:p>
          <a:p>
            <a:endParaRPr lang="en-US" sz="1400" dirty="0" smtClean="0"/>
          </a:p>
        </p:txBody>
      </p:sp>
      <p:pic>
        <p:nvPicPr>
          <p:cNvPr id="28674" name="Picture 2" descr="Clivus Multrum Inc."/>
          <p:cNvPicPr>
            <a:picLocks noChangeAspect="1" noChangeArrowheads="1"/>
          </p:cNvPicPr>
          <p:nvPr/>
        </p:nvPicPr>
        <p:blipFill>
          <a:blip r:embed="rId2" cstate="print"/>
          <a:srcRect/>
          <a:stretch>
            <a:fillRect/>
          </a:stretch>
        </p:blipFill>
        <p:spPr bwMode="auto">
          <a:xfrm>
            <a:off x="2466919" y="5953205"/>
            <a:ext cx="1700397" cy="473326"/>
          </a:xfrm>
          <a:prstGeom prst="rect">
            <a:avLst/>
          </a:prstGeom>
          <a:noFill/>
        </p:spPr>
      </p:pic>
      <p:pic>
        <p:nvPicPr>
          <p:cNvPr id="28676" name="Picture 4" descr="ECOJOHN Logo"/>
          <p:cNvPicPr>
            <a:picLocks noChangeAspect="1" noChangeArrowheads="1"/>
          </p:cNvPicPr>
          <p:nvPr/>
        </p:nvPicPr>
        <p:blipFill>
          <a:blip r:embed="rId3" cstate="print"/>
          <a:srcRect/>
          <a:stretch>
            <a:fillRect/>
          </a:stretch>
        </p:blipFill>
        <p:spPr bwMode="auto">
          <a:xfrm>
            <a:off x="2339728" y="5309520"/>
            <a:ext cx="1954782" cy="443744"/>
          </a:xfrm>
          <a:prstGeom prst="rect">
            <a:avLst/>
          </a:prstGeom>
          <a:noFill/>
        </p:spPr>
      </p:pic>
      <p:sp>
        <p:nvSpPr>
          <p:cNvPr id="7" name="Text Placeholder 2"/>
          <p:cNvSpPr txBox="1">
            <a:spLocks/>
          </p:cNvSpPr>
          <p:nvPr/>
        </p:nvSpPr>
        <p:spPr>
          <a:xfrm>
            <a:off x="499203" y="2045924"/>
            <a:ext cx="3783928" cy="2517550"/>
          </a:xfrm>
          <a:prstGeom prst="rect">
            <a:avLst/>
          </a:prstGeom>
        </p:spPr>
        <p:txBody>
          <a:bodyPr vert="horz" lIns="0" tIns="0" rIns="0" bIns="0" rtlCol="0">
            <a:noAutofit/>
          </a:bodyPr>
          <a:lstStyle/>
          <a:p>
            <a:pPr fontAlgn="base">
              <a:buClr>
                <a:srgbClr val="000000"/>
              </a:buClr>
              <a:buSzPct val="100000"/>
              <a:buFont typeface=""/>
            </a:pPr>
            <a:r>
              <a:rPr lang="en-US" sz="1400" b="1" noProof="0" dirty="0" smtClean="0">
                <a:solidFill>
                  <a:srgbClr val="000000"/>
                </a:solidFill>
                <a:latin typeface="Arial"/>
              </a:rPr>
              <a:t>Maximum capital cost (n</a:t>
            </a:r>
            <a:r>
              <a:rPr kumimoji="0" lang="en-US" sz="1400" b="1" strike="noStrike" kern="1200" cap="none" spc="0" normalizeH="0" baseline="0" noProof="0" dirty="0" smtClean="0">
                <a:ln>
                  <a:noFill/>
                </a:ln>
                <a:solidFill>
                  <a:srgbClr val="000000"/>
                </a:solidFill>
                <a:effectLst/>
                <a:uLnTx/>
                <a:uFillTx/>
                <a:latin typeface="Arial"/>
                <a:ea typeface="+mn-ea"/>
                <a:cs typeface="+mn-cs"/>
              </a:rPr>
              <a:t>ot including</a:t>
            </a:r>
            <a:r>
              <a:rPr kumimoji="0" lang="en-US" sz="1400" b="1" strike="noStrike" kern="1200" cap="none" spc="0" normalizeH="0" noProof="0" dirty="0" smtClean="0">
                <a:ln>
                  <a:noFill/>
                </a:ln>
                <a:solidFill>
                  <a:srgbClr val="000000"/>
                </a:solidFill>
                <a:effectLst/>
                <a:uLnTx/>
                <a:uFillTx/>
                <a:latin typeface="Arial"/>
                <a:ea typeface="+mn-ea"/>
                <a:cs typeface="+mn-cs"/>
              </a:rPr>
              <a:t> </a:t>
            </a:r>
            <a:r>
              <a:rPr kumimoji="0" lang="en-US" sz="1400" b="1" strike="noStrike" kern="1200" cap="none" spc="0" normalizeH="0" baseline="0" noProof="0" dirty="0" smtClean="0">
                <a:ln>
                  <a:noFill/>
                </a:ln>
                <a:solidFill>
                  <a:srgbClr val="000000"/>
                </a:solidFill>
                <a:effectLst/>
                <a:uLnTx/>
                <a:uFillTx/>
                <a:latin typeface="Arial"/>
                <a:ea typeface="+mn-ea"/>
                <a:cs typeface="+mn-cs"/>
              </a:rPr>
              <a:t>transportation</a:t>
            </a:r>
            <a:r>
              <a:rPr kumimoji="0" lang="en-US" sz="1400" b="1" strike="noStrike" kern="1200" cap="none" spc="0" normalizeH="0" noProof="0" dirty="0" smtClean="0">
                <a:ln>
                  <a:noFill/>
                </a:ln>
                <a:solidFill>
                  <a:srgbClr val="000000"/>
                </a:solidFill>
                <a:effectLst/>
                <a:uLnTx/>
                <a:uFillTx/>
                <a:latin typeface="Arial"/>
                <a:ea typeface="+mn-ea"/>
                <a:cs typeface="+mn-cs"/>
              </a:rPr>
              <a:t> &amp; installation):</a:t>
            </a:r>
            <a:endParaRPr kumimoji="0" lang="en-US" sz="1400" b="1" strike="noStrike" kern="1200" cap="none" spc="0" normalizeH="0" baseline="0" noProof="0" dirty="0" smtClean="0">
              <a:ln>
                <a:noFill/>
              </a:ln>
              <a:solidFill>
                <a:srgbClr val="000000"/>
              </a:solidFill>
              <a:effectLst/>
              <a:uLnTx/>
              <a:uFillTx/>
              <a:latin typeface="Arial"/>
              <a:ea typeface="+mn-ea"/>
              <a:cs typeface="+mn-cs"/>
            </a:endParaRPr>
          </a:p>
          <a:p>
            <a:pPr marL="457200" marR="0" lvl="1" indent="-230400" algn="l" defTabSz="914400" rtl="0" eaLnBrk="1" fontAlgn="base" latinLnBrk="0" hangingPunct="1">
              <a:lnSpc>
                <a:spcPct val="100000"/>
              </a:lnSpc>
              <a:spcBef>
                <a:spcPts val="384"/>
              </a:spcBef>
              <a:spcAft>
                <a:spcPts val="0"/>
              </a:spcAft>
              <a:buClr>
                <a:srgbClr val="177B57"/>
              </a:buClr>
              <a:buSzPct val="100000"/>
              <a:buFont typeface="Arial"/>
              <a:buChar char="•"/>
              <a:tabLst/>
              <a:defRPr/>
            </a:pPr>
            <a:r>
              <a:rPr kumimoji="0" lang="en-US" sz="1400" b="0" i="0" u="sng" strike="noStrike" kern="1200" cap="none" spc="0" normalizeH="0" baseline="0" noProof="0" dirty="0" smtClean="0">
                <a:ln>
                  <a:noFill/>
                </a:ln>
                <a:solidFill>
                  <a:srgbClr val="000000"/>
                </a:solidFill>
                <a:effectLst/>
                <a:uLnTx/>
                <a:uFillTx/>
                <a:latin typeface="Arial"/>
                <a:ea typeface="+mn-ea"/>
                <a:cs typeface="+mn-cs"/>
              </a:rPr>
              <a:t>Under $2,000 if full treatment system:</a:t>
            </a:r>
            <a:r>
              <a:rPr kumimoji="0" lang="en-US" sz="1400" b="0" i="0" strike="noStrike" kern="1200" cap="none" spc="0" normalizeH="0" noProof="0" dirty="0" smtClean="0">
                <a:ln>
                  <a:noFill/>
                </a:ln>
                <a:solidFill>
                  <a:srgbClr val="000000"/>
                </a:solidFill>
                <a:effectLst/>
                <a:uLnTx/>
                <a:uFillTx/>
                <a:latin typeface="Arial"/>
                <a:ea typeface="+mn-ea"/>
                <a:cs typeface="+mn-cs"/>
              </a:rPr>
              <a:t> </a:t>
            </a:r>
          </a:p>
          <a:p>
            <a:pPr marL="569913" lvl="2" indent="-166688">
              <a:buClr>
                <a:srgbClr val="177B57"/>
              </a:buClr>
              <a:buSzPct val="100000"/>
              <a:buFont typeface="Arial"/>
              <a:buChar char="–"/>
              <a:defRPr/>
            </a:pPr>
            <a:r>
              <a:rPr kumimoji="0" lang="en-US" sz="1400" strike="noStrike" kern="1200" cap="none" spc="0" normalizeH="0" noProof="0" dirty="0" smtClean="0">
                <a:ln>
                  <a:noFill/>
                </a:ln>
                <a:solidFill>
                  <a:srgbClr val="000000"/>
                </a:solidFill>
                <a:effectLst/>
                <a:uLnTx/>
                <a:uFillTx/>
                <a:latin typeface="Arial"/>
                <a:ea typeface="+mn-ea"/>
                <a:cs typeface="+mn-cs"/>
              </a:rPr>
              <a:t>System provides end-to-end solution and output needs no further treatment</a:t>
            </a:r>
            <a:endParaRPr kumimoji="0" lang="en-US" sz="1400" strike="noStrike" kern="1200" cap="none" spc="0" normalizeH="0" baseline="0" noProof="0" dirty="0" smtClean="0">
              <a:ln>
                <a:noFill/>
              </a:ln>
              <a:solidFill>
                <a:srgbClr val="000000"/>
              </a:solidFill>
              <a:effectLst/>
              <a:uLnTx/>
              <a:uFillTx/>
              <a:latin typeface="Arial"/>
              <a:ea typeface="+mn-ea"/>
              <a:cs typeface="+mn-cs"/>
            </a:endParaRPr>
          </a:p>
          <a:p>
            <a:pPr marL="457200" marR="0" lvl="1" indent="-230400" algn="l" defTabSz="914400" rtl="0" eaLnBrk="1" fontAlgn="base" latinLnBrk="0" hangingPunct="1">
              <a:lnSpc>
                <a:spcPct val="100000"/>
              </a:lnSpc>
              <a:spcBef>
                <a:spcPts val="384"/>
              </a:spcBef>
              <a:spcAft>
                <a:spcPts val="0"/>
              </a:spcAft>
              <a:buClr>
                <a:srgbClr val="177B57"/>
              </a:buClr>
              <a:buSzPct val="100000"/>
              <a:buFont typeface="Arial"/>
              <a:buChar char="•"/>
              <a:tabLst/>
              <a:defRPr/>
            </a:pPr>
            <a:r>
              <a:rPr kumimoji="0" lang="en-US" sz="1400" b="0" i="0" u="sng" strike="noStrike" kern="1200" cap="none" spc="0" normalizeH="0" baseline="0" noProof="0" dirty="0" smtClean="0">
                <a:ln>
                  <a:noFill/>
                </a:ln>
                <a:solidFill>
                  <a:srgbClr val="000000"/>
                </a:solidFill>
                <a:effectLst/>
                <a:uLnTx/>
                <a:uFillTx/>
                <a:latin typeface="Arial"/>
                <a:ea typeface="+mn-ea"/>
                <a:cs typeface="+mn-cs"/>
              </a:rPr>
              <a:t>Under $1,000 if partial / </a:t>
            </a:r>
            <a:r>
              <a:rPr kumimoji="0" lang="en-US" sz="1400" b="0" i="0" u="sng" strike="noStrike" kern="1200" cap="none" spc="0" normalizeH="0" noProof="0" dirty="0" smtClean="0">
                <a:ln>
                  <a:noFill/>
                </a:ln>
                <a:solidFill>
                  <a:srgbClr val="000000"/>
                </a:solidFill>
                <a:effectLst/>
                <a:uLnTx/>
                <a:uFillTx/>
                <a:latin typeface="Arial"/>
                <a:ea typeface="+mn-ea"/>
                <a:cs typeface="+mn-cs"/>
              </a:rPr>
              <a:t>no treatment:</a:t>
            </a:r>
            <a:r>
              <a:rPr kumimoji="0" lang="en-US" sz="1400" b="0" i="0" strike="noStrike" kern="1200" cap="none" spc="0" normalizeH="0" noProof="0" dirty="0" smtClean="0">
                <a:ln>
                  <a:noFill/>
                </a:ln>
                <a:solidFill>
                  <a:srgbClr val="000000"/>
                </a:solidFill>
                <a:effectLst/>
                <a:uLnTx/>
                <a:uFillTx/>
                <a:latin typeface="Arial"/>
                <a:ea typeface="+mn-ea"/>
                <a:cs typeface="+mn-cs"/>
              </a:rPr>
              <a:t> </a:t>
            </a:r>
          </a:p>
          <a:p>
            <a:pPr marL="569913" lvl="2" indent="-166688">
              <a:buClr>
                <a:srgbClr val="177B57"/>
              </a:buClr>
              <a:buSzPct val="100000"/>
              <a:buFont typeface="Arial"/>
              <a:buChar char="–"/>
              <a:defRPr/>
            </a:pPr>
            <a:r>
              <a:rPr kumimoji="0" lang="en-US" sz="1400" strike="noStrike" kern="1200" cap="none" spc="0" normalizeH="0" noProof="0" dirty="0" smtClean="0">
                <a:ln>
                  <a:noFill/>
                </a:ln>
                <a:solidFill>
                  <a:srgbClr val="000000"/>
                </a:solidFill>
                <a:effectLst/>
                <a:uLnTx/>
                <a:uFillTx/>
                <a:latin typeface="Arial"/>
                <a:ea typeface="+mn-ea"/>
                <a:cs typeface="+mn-cs"/>
              </a:rPr>
              <a:t>If only a component of system and additional treatment needed</a:t>
            </a:r>
          </a:p>
          <a:p>
            <a:pPr marL="1027113" lvl="3" indent="-166688">
              <a:buClr>
                <a:srgbClr val="177B57"/>
              </a:buClr>
              <a:buSzPct val="100000"/>
              <a:buFont typeface="Arial"/>
              <a:buChar char="–"/>
              <a:defRPr/>
            </a:pPr>
            <a:r>
              <a:rPr kumimoji="0" lang="en-US" sz="1400" strike="noStrike" kern="1200" cap="none" spc="0" normalizeH="0" noProof="0" dirty="0" smtClean="0">
                <a:ln>
                  <a:noFill/>
                </a:ln>
                <a:solidFill>
                  <a:srgbClr val="000000"/>
                </a:solidFill>
                <a:effectLst/>
                <a:uLnTx/>
                <a:uFillTx/>
                <a:latin typeface="Arial"/>
                <a:ea typeface="+mn-ea"/>
                <a:cs typeface="+mn-cs"/>
              </a:rPr>
              <a:t> (</a:t>
            </a:r>
            <a:r>
              <a:rPr lang="en-US" sz="1400" dirty="0" smtClean="0">
                <a:solidFill>
                  <a:srgbClr val="000000"/>
                </a:solidFill>
                <a:latin typeface="Arial"/>
              </a:rPr>
              <a:t>e.g., a toilet interface)</a:t>
            </a:r>
            <a:endParaRPr kumimoji="0" lang="en-US" sz="1400" strike="noStrike" kern="1200" cap="none" spc="0" normalizeH="0" baseline="0" noProof="0" dirty="0" smtClean="0">
              <a:ln>
                <a:noFill/>
              </a:ln>
              <a:solidFill>
                <a:srgbClr val="000000"/>
              </a:solidFill>
              <a:effectLst/>
              <a:uLnTx/>
              <a:uFillTx/>
              <a:latin typeface="Arial"/>
              <a:ea typeface="+mn-ea"/>
              <a:cs typeface="+mn-cs"/>
            </a:endParaRPr>
          </a:p>
          <a:p>
            <a:pPr marL="457200" marR="0" lvl="1" indent="-230400" algn="l" defTabSz="914400" rtl="0" eaLnBrk="1" fontAlgn="base" latinLnBrk="0" hangingPunct="1">
              <a:lnSpc>
                <a:spcPct val="100000"/>
              </a:lnSpc>
              <a:spcBef>
                <a:spcPts val="384"/>
              </a:spcBef>
              <a:spcAft>
                <a:spcPts val="0"/>
              </a:spcAft>
              <a:buClr>
                <a:srgbClr val="177B57"/>
              </a:buClr>
              <a:buSzPct val="100000"/>
              <a:buFont typeface="Arial"/>
              <a:buChar char="•"/>
              <a:tabLst/>
              <a:defRPr/>
            </a:pP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p>
            <a:pPr marL="457200" marR="0" lvl="1" indent="-230400" algn="l" defTabSz="914400" rtl="0" eaLnBrk="1" fontAlgn="base" latinLnBrk="0" hangingPunct="1">
              <a:lnSpc>
                <a:spcPct val="100000"/>
              </a:lnSpc>
              <a:spcBef>
                <a:spcPts val="384"/>
              </a:spcBef>
              <a:spcAft>
                <a:spcPts val="0"/>
              </a:spcAft>
              <a:buClr>
                <a:srgbClr val="177B57"/>
              </a:buClr>
              <a:buSzPct val="100000"/>
              <a:buFont typeface="Arial"/>
              <a:buChar char="•"/>
              <a:tabLst/>
              <a:defRPr/>
            </a:pP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84"/>
              </a:spcBef>
              <a:spcAft>
                <a:spcPts val="0"/>
              </a:spcAft>
              <a:buClrTx/>
              <a:buSzTx/>
              <a:buFontTx/>
              <a:buNone/>
              <a:tabLst/>
              <a:defRPr/>
            </a:pPr>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lumnHeader"/>
          <p:cNvSpPr/>
          <p:nvPr/>
        </p:nvSpPr>
        <p:spPr>
          <a:xfrm>
            <a:off x="5237438" y="1433485"/>
            <a:ext cx="3783928" cy="430887"/>
          </a:xfrm>
          <a:prstGeom prst="rect">
            <a:avLst/>
          </a:prstGeom>
          <a:solidFill>
            <a:srgbClr val="FFFFFF"/>
          </a:solidFill>
          <a:ln w="9525" algn="ctr">
            <a:noFill/>
            <a:miter lim="800000"/>
            <a:headEnd type="none" w="lg" len="lg"/>
            <a:tailEnd type="none" w="lg" len="lg"/>
          </a:ln>
          <a:effectLst>
            <a:outerShdw dist="25400" dir="5400000" sx="99000" sy="99000" algn="ctr" rotWithShape="0">
              <a:srgbClr val="177B57"/>
            </a:outerShdw>
          </a:effectLst>
        </p:spPr>
        <p:txBody>
          <a:bodyPr wrap="square" tIns="91440" bIns="91440" anchor="b">
            <a:spAutoFit/>
          </a:bodyPr>
          <a:lstStyle/>
          <a:p>
            <a:pPr algn="ctr">
              <a:buSzPct val="100000"/>
              <a:defRPr/>
            </a:pPr>
            <a:r>
              <a:rPr lang="en-US" sz="1600" b="1" kern="0" dirty="0" smtClean="0">
                <a:solidFill>
                  <a:srgbClr val="000000"/>
                </a:solidFill>
                <a:latin typeface="Arial" pitchFamily="34" charset="0"/>
                <a:cs typeface="Arial" pitchFamily="34" charset="0"/>
              </a:rPr>
              <a:t>Why cap initial costs?</a:t>
            </a:r>
          </a:p>
        </p:txBody>
      </p:sp>
      <p:sp>
        <p:nvSpPr>
          <p:cNvPr id="11" name="ColumnHeader"/>
          <p:cNvSpPr/>
          <p:nvPr/>
        </p:nvSpPr>
        <p:spPr>
          <a:xfrm>
            <a:off x="499203" y="1433486"/>
            <a:ext cx="3783928" cy="430887"/>
          </a:xfrm>
          <a:prstGeom prst="rect">
            <a:avLst/>
          </a:prstGeom>
          <a:solidFill>
            <a:srgbClr val="FFFFFF"/>
          </a:solidFill>
          <a:ln w="9525" algn="ctr">
            <a:noFill/>
            <a:miter lim="800000"/>
            <a:headEnd type="none" w="lg" len="lg"/>
            <a:tailEnd type="none" w="lg" len="lg"/>
          </a:ln>
          <a:effectLst>
            <a:outerShdw dist="25400" dir="5400000" sx="99000" sy="99000" algn="ctr" rotWithShape="0">
              <a:srgbClr val="177B57"/>
            </a:outerShdw>
          </a:effectLst>
        </p:spPr>
        <p:txBody>
          <a:bodyPr wrap="square" tIns="91440" bIns="91440" anchor="b">
            <a:spAutoFit/>
          </a:bodyPr>
          <a:lstStyle/>
          <a:p>
            <a:pPr lvl="0" algn="ctr">
              <a:buSzPct val="100000"/>
              <a:defRPr/>
            </a:pPr>
            <a:r>
              <a:rPr lang="en-US" sz="1600" b="1" kern="0" dirty="0" smtClean="0">
                <a:solidFill>
                  <a:srgbClr val="000000"/>
                </a:solidFill>
                <a:latin typeface="Arial" pitchFamily="34" charset="0"/>
                <a:cs typeface="Arial" pitchFamily="34" charset="0"/>
              </a:rPr>
              <a:t>Assessment criteria:</a:t>
            </a:r>
          </a:p>
        </p:txBody>
      </p:sp>
      <p:pic>
        <p:nvPicPr>
          <p:cNvPr id="28678" name="Picture 6" descr="http://www.ecotoilet.com.ua/UserFiles/Images/Content/content/separett_logo.jpg"/>
          <p:cNvPicPr>
            <a:picLocks noChangeAspect="1" noChangeArrowheads="1"/>
          </p:cNvPicPr>
          <p:nvPr/>
        </p:nvPicPr>
        <p:blipFill>
          <a:blip r:embed="rId4" cstate="print"/>
          <a:srcRect/>
          <a:stretch>
            <a:fillRect/>
          </a:stretch>
        </p:blipFill>
        <p:spPr bwMode="auto">
          <a:xfrm>
            <a:off x="2483272" y="4692515"/>
            <a:ext cx="1667693" cy="447045"/>
          </a:xfrm>
          <a:prstGeom prst="rect">
            <a:avLst/>
          </a:prstGeom>
          <a:noFill/>
        </p:spPr>
      </p:pic>
      <p:sp>
        <p:nvSpPr>
          <p:cNvPr id="28684" name="AutoShape 12" descr="data:image/jpeg;base64,/9j/4AAQSkZJRgABAQAAAQABAAD/2wCEAAkGBxQTEhUUExQWFhUVGCIYFxgXFxwYHhsaGx0XIB8dISIgHCggHR4lIxwYIjEhJSksLy8uHCAzODMsNygtLisBCgoKDg0OGxAQGzckICQsNDQ3NDcsLywvNjQ0LCwsNCwsLCwsLCwsNzQsLTQsLCw0LCwsLCwsLCwvLCwsLCwsLP/AABEIAL0BCwMBIgACEQEDEQH/xAAcAAADAQEBAQEBAAAAAAAAAAAABgcFBAMCAQj/xABHEAACAQMCAwYDBQYCCAQHAAABAgMABBESIQUGMQcTIkFRYTJxgRQjQlKRYnKCkqGxFcEkM0OissLR0lSD8PEXU3WUo7Ph/8QAGQEBAAMBAQAAAAAAAAAAAAAAAAECAwQF/8QALREAAgICAgIABAUEAwAAAAAAAAECAxESITEEQRMiUWEUMnGh0SOBwfBCkbH/2gAMAwEAAhEDEQA/ALjRRRQBRRRQBRRRQBXhe3aRI0kjBUUZZj5f+vSvq6uFjRndgqqMsx6ACovzpzW14+lcrAh8C/mP529/QeX61vRQ7X9jOyxQRU+XOZobzX3WoGMjIcYODnBG52OD77VtVO+yCwwk0x/EwjX5KMk/qwH0qiVW+EYTcYk1tuOWFFFFZFwooooAooooAooooAooooAooooAooooAooooAooooAooooAooooAooooAooooAooooAr4nmVFLMQqqMkk4AA6k1+yOFBZiAAMkk4AA6k+1SLnPml76QW9uGMWrAA6yt5H930H1Pljaml2PHopOaij45r5jl4jMsFuGMWrCKNjI35m9AOoB6Dc+2dzZwpLTuoAQ0oXvJn/aboo9FUA/PVn2FL5K5UWyj1vgzsPG3ko/Kvt6nz/QCZSzi94jqYjRNMNzt92CAOv7ArvqnFyxD8sf3OacXjL7ZXOTuH9xZwRkYbRqb95/Ef0Jx9K2a5o7+JjpWRCT0AYE/pmvq+u0ijeSQ4RAWY+w/z9q8yWZSy/Z1rCR70VKeCcz315fII5CsevUUCrpWIHcHbJONs56kYxVG4nxu3tyomlRC3QMd8euPT36VpZTKDS7ZWNiksmhRXzG4YAqQQRkEHIIPQj2r6rEuFFFIHOXP3dM0NrgyDZ5DuFPoo6Mw9TsPffGldcrHiJWUlFZY/wBFSvs/5ouZLxYpZGkWUN8WPCQC2Rtt0Ix03qoXFwsal3ZUVdyzEAD5k7VNtTrlqyITUlk9KKy7rmG2jiWZpk7tjhWB1AnfIGnOcYOfSu+1uUkRXjYMjDKsNwRWbi1y0Wyj1pL7Sr27iSL7NrCEnvGjGSDtpGQMgHxb+w+urzNzbBZghjrlxtEp39tX5R7n6A1z8l82G+7wGExmPGSG1KdWfPAIO3Stq4Sj/UccpFJNP5c8npyFc3MlqGug2rUQhYaWZMDBIwPPUM+YAPuWOvK5uFjUu7BVUZLMcACka/7UIVfEULyKDu5bRn3AIJP1xUKErZNxROygsNj9RXPw+8WaJJUzpkUOudjhhnf3r0nmVFLOwVR1LEAD6mssPOC56UVjz802aoXNzCQPyurH6AEkn5V9cv8AMUN4GMJbwEBgy4IznHtvg/pVtJYzgjZZxk1qK5OK8Sjt42llbSi/qT5ADzJ9KzOWea4b0uIw6smCQ4AyDnBGCR5VChJx2xwNlnBvUV8yOFBJIAAySdgAPM1i8L5stbiYwxSanwSPCQDjrgkb0UW1lINpG5RRRVSQooooDi4z33cSfZ8d9pPd5x8X12z6Z2z1qQyc08ThJDyyqQdxJGv/ADJ/arXU97SObdAa1gbxkYlYfhB/AP2j5nyHudurxXl66pmNq4znAlcW5tu7iMxyy5Q9QFVc49cDJHt0rzsOE3oOqGG5VsYDIjocH3wP7059nnJuNN1cLv1ijI6ejsPX0Hl164xSK6LPJjW9YIzjU5cyZCuJ8Jv0jMtwJhGMAmSTPUgDYvk7n0rn5e5fmvHZIdPhGWLkgDJwOgJyd/LyNPPa9xDCQwA/ETI3yXYfqSf5a0eyzhvd2neEeKdi38K+Ff7Mf4qs75KnfHL6I+GnPUVf/hjd5Hjg+ep9v/x16dofGWCRWPeF+6Ve/f8AO4AwD/xHruR5iqFzTxoWls8pwW+GMHzc9B8vM+wNRfhV2qym4m+8ZTrVD/tJScgt+yD4j6nA8ziKZTt+efrr9RYlD5V7HbhUsfCbPvJBm7uBqEfmB+EH0UZyfc48qn3Eb55pGllYs7HJP+Q9APIVsQWst1317csTHGMs3TW34Yl9BkgbdAfU0v1vVBJtvl+/4M5t4S9FhuOPJw6wt0OGm7lQkefPSMk+ig5/sKXuQ+Y7ye9VJJS6MrM6kDAAGxGBt4io+tI17ePM7SSMWdupP9vYDyA6VUuyvgndQNcOPFN8PtGOn8x3+QWueyuNVbb5bNYyc5JLpHf2h8fNrb6UOJZsqhHVR+JvpkAe5FTGGxjiszPKMyTHRbqfJVI1yn/hHuc/Lq7QeKd/eyYPhi+6X+H4j/Nq+gFHB+ET8SmGPBFGAmr8MaKNlX8zefuSScZq9UFXWm+Pb/grOW0uDb7JeFFpZLgjwoO7X3ZsE/oMfzVw9onM/wBpk7mI/cxHqOjv6+6joPqfSuzm3mKO3h+wWRwijTLID/MoPmxOdTfQeyLLEVOGBBHkdiMjNWrhvP4sv7ESliOiOm0hmuCkMYaQjOhB5Z8TY8hnqT8vatK15nvBEtrE7KFyoWNPH1O2QNQI9sGnrss4H3cJuXHjm+D2jHT+Y7/ILW5zhxAWtpNKoAkYaVIAB1NsD743P0rOfkJz0Uc/yWjU9ds4IaQSfMsT8ySf6k1beXbGPh1kO9IXA7yZv2jjb3xso9cD1qd9mvCBNdh2HggGs/vfgH65b+GvXnPj739wsEGTEH0xgf7R+ms+3XHoN/Pa16dkvhrpcsit6rY5+Pcbn4lKwXKwRAvp8lRRu746t6D3wPMnz5E5e+2XHjH3UWGk98/Cv1wc+wNVDl3liK2tjCQHMg++JHxkjBH7o3AH+ZNfdvZWvDoJXUd3HnW/iLEnYADUSfQAep96xfkpRcK1+hdVPO0j149xqGyh1vsB4Y0XALEdFA8gPXoBUwEN7xeUt0jU+ZIjj9h+Zsee59cDFczTTcVvlBJUMcADcRxjc/XHn5kj2AZ+eePR2sIsLXCnTpcr+BT5Z/O3Unrg56mrQr+E1Fcyf7ESlvy+icXCBXZQwYKxAYdGAJAI9j1qr8mRx2HD+/nOky/eH1wR4FA8yRvj1Y1MOEQxtKvfHES+KT1Kj8I9S2yj5+1anF+KT8SuFVV2ziKIdEXzJ8um5b/Kui6DniPr2ZwevPs8eaOY5L2XU3hRf9XHnZR6n1Y+Zp27KrQRW81zIQqucBmOAEjzk/qWH8NTADJ6j5+Xz9cVvcZ4206xWkAYQR4REA8UrfmYDzJ3C+p9ei2rMFXHhCE8PZmhzvzm10TFFlbcH5GQjzPovov1PkB59mNsXv0YdI0Zj9RpH9W/pWbx/hItRHE+DOw7yTG4QHZUHqepY/u423NH7L+D9za96w8c/i+SDOkfXdv4h6VnbKFdOI+y0E5WcjlRRRXlHYFFFFAKPPnNotU7uIg3Djbz0A/iPv6D69BuqdnnKv2h/tM4JjVsqG37x87k56qD+p+Rz78Q5Cuprx3kZDHJKWZw24QnpgjOQuAB02FU22gWNFRAFVQFUDoAOgrslZGqvWD5fbMFFzlmXSPWlvnuwle37yCWSOSDLgIxXUoHiBwdzgZGfl50yV+MM7HzrlhLWSZs1lYP574rxSa5cPK2twoQHAGQM46bZyTV84baCKKOJekaBB/CAKlj9nN0s4CFDGHyH1dFB2yCM5A8hn51XK6/LsjJRUHwY0xabbJH2q8UMl0IQfDCoyP23AJP8ukfrWNyjy097LpGViXeR/QflH7R/p19i580dn8txcyTRyoBIQSHByCFA8s56Z8qceX+EJawJCm+keJsY1MerfU/oMDyq78iMKkodlfhOU25dCB2nXaQxwWMICoo7xlHpuFHvk6ic+YBrN5K5Ka6xNMSsGdgPikx1x6L5Z/T1FVv+EwTEGaGOQjoXQMR7bjp7V1ogAAAAAGABsAB5VkvJca9Y9/Uu6syyyB8yQqLydFARRIUA6BVB0j6YFUzi/PVrbRBICJmVQqKh8IAGBlumPYZPyrP5o7PpJ7l5opEVZDlg+cg4AOMA5zjPl1NaHL3Z7BAQ8p79xuNQwgPsu+T8yfkK1ssplGLk849FIxmm8Ew4LFDJN/pUpSPBZmAJLH8owDgnJ3x5Vvcc5z1Ri2sk7iAeHb42z8vhz57kn16itO87MJTM3dyxiEnK6tWoA+WAMHHTORn2pp5a5It7QhzmWUdHYbL+6vRfnufetLL6eJd/YrGufXQqcD5VFpbve3agtGuqKE9A34dX7ROML5ee/RU4Fw57y6SMkkyMWkbzx1dvmd/qRVm5r4Mbu2eEPoJIIJGRlSDg+21Y3InKDWRkeVkZ3AVdGSAvU7kDcnH8orOHk/JKTfzFnV8yS6G6KMKoVRgKMADyA6Cpr2v8Q8UMAPQGVvrlV/56plI3OfJEl3cCaOVFyoVg+dsZ3GBv16bfPeufxpRVmZGtqbjhGHY5teCSSLs90+nPmFJ0/8ACrEfvV4dlVtGbiSV2UGJPACQN3yCw+QBH8VUKbluJ7NbRySioqhhscrjDfPO9Ik3ZbPqws0RX1YMD+mCP610RuhKMk3jL/YycJJppZwNvG+e7SAEK/fP+WMgj6t8I/qfapvzNzJc3ihpF0QB8Kqg6dWD1Y/EwGf+gp14L2aQxkNO5mI/CBoT67kn9QPamfi/AILiEQOmEXBXR4dBGQCu2B1IxjG9UhZTVJarP3/gs4zmueCL8A481p3rRqO8kTQrn8AzkkDG5O3X08+lfl9weZIFuZsjvnwgbOpsgsXOeg6ddznPTrU+Dcg2sD68NKw3XvSCB74AAJ+ea0eaOXY72II7MpVtSsuMg4I8+oIP9q1flwU/lX6soqZa8kKtrdpHVEUs7HCqOpNWTlTlJbSB84aeRCHb0yNlX2Hr5nf0A6OWOT4LMl1LPIRjW+Nh6KANs/rTFWPkeTv8sei9VWvL7P5xt7d2YRqrFydOgDLZ9MetV3kfk0Wo76bBnI+YjB8h6t6t9BtklsS3QMWCqGPUgAE/M+dftxHqVlzjIIz8xUXeW7FquETClReSHqjcR4ieuJpevpGP+iKPrVyjjCgKBgAYAHkB0pD7N+VZbZ5ZLhNLgd2m4OR1Zhg9DhcdDsafqjyrFKSjHpCmLSy+2FFFFcpsFFFFAFFfLuACSQABkk7AAedS3mrtBkkYxWZKJnHeAeN/3fyg+XmfataqZWPCKTmorkpl3fRRDMsiIPV2C/3NZx5rsv8AxUP84qb8N7P7y4+8mIj1bkyks598f9xBraTsrGN7o59ogP8AnrZ1Ux4lMpvY+oj3Z8Vgl/1U0bn0R1Y/0Ndlfz3xLhckFw0BVjIrELgHLDPhZQN9xg7Va+UEnFpELnPe4OdRy2MnTq/axjPn671W+hVpSTzkmuxyeGjZoqYdoXOEon7i2kKCP/WMvUv+XPov98+lbXZvLdyo01xKzRt4Y1YDfB3fOM48h9faqvx5Rr3bJVictUOtFFFYGgUUUUAUUUUAUUUUAUUUUAVhzc22iT9w0wEgYKRpbGo+WrGnPl12NeHPPMP2S3JU/fSZWMenq3yX+5FIHZ1y6bmfv5MmKJtRJ/HJ1A98bMfp6101Upwc59GU7GpKMSxUUUVzGoUUUUAUUUUAUUUUAVy8Tv0gieWQ4RBkn+wHqScACuqpR2l8eM8y2kWWWNsMB+OU7affTnHzJ9BWtNXxJYKWT1WRu5d55gu5REqSI5yVDKCCAMndScfXA96aaX+TeW1s4QCAZnGZG9/yj9kf16+dMFRbpt8nRMNsfMFFFFZlhY7SJGXh8unO5VWx+UsoP0PT61Nuz+WNb+EyYwSQpPQOQQv9dh7kVaru2WVGjcakcFWB8wah/NnLcllLpOWjY/dyevsfRh/XqPbv8SUZQdb7ZzXJpqRdqKnfJfPwYLDdthuiyno3oH9D+10Pnjz0+eucXs2SOKMM7rq1PnSBkjAAwSdvUY29a5n481PTBr8SOuw44rI5q4wLW2kl21AaUHq56fp1PsDUwm7R70/iiX91P+4msfjHMNxdBRPJrCnKjSqgHpnYDP1roh4Utlt0ZyvWOD05Z4M97ciPJwTrlfzC53OfzE7D3OfI1dreBUVUQBVUBVA6ADYCoXwLiN5CGFqHGvBYpCHJx03KHbrt7mva45u4gCVeeRWGxBRVIPoRpBFbX0ztlw1hFK7IwXRcqKhks3ELmF5WeZ4EGWYtpT+4DfIZry5Y5jls5QyktGfjj1YDD/Ij1xWH4J4eHyafHWei8UVh8o8ea8hMrQ90NRVfFq1AYyR4R55H0NJPPHPTOzQWrlUGzyqd2PmFPkv7Q6+W3XCFE5T1+heVkVHJUQa/amHZBbsZbiTfTpCn3Ykn6kAf71N3N/NKWUfk8rjwJn/eb0Uf16DzITpas0jyI2Jx2Yw0VCk4/eT3CETyd4zgKFYqoJIAGkbY+fXzzVj49xuK0i7yU+yqN2Y+gH+fQVa3x5QaXbYhYpZZpV5TXCqrOzAKoJY52AG5JqO8Q49e8Sl7qIMFPSKM4GPV22z8zge1YF1DLbPLCxKH4ZFDbHoRnGxHQ1tHws8OXP0M3f8ARGxf3EvFL4BMgMdKA9EjH4j/AFY+5x6VY+E8OS3iSGMYVBj3J8yfcnJPzpW7MeA9zB37j7ycZH7Mf4R/F8X8vpWpzZzVHZJv45WHgjB/3j6L7+fl54rfJzkq4dItWtVtL2bzuAMkgAdSdq8LXiEUhIjljcr1COrEfPB2qGcb41c3eXlZigOMKCI1J6DHTPXrk198q8d+xStKI+8YxlANWnGSpz0Ofh6Vb8E9c55K/iFnrgvNFecDEqpYaWIBIznBxuPpSf2gc3fZl7mE/fuNz/8ALU+f7x8h9fTPJCtzlqjaUlFZY4iZc6dQ1emRn9K+6/nvgvEjb3C3GNbISdzjJKsMk9T1yfWnmx4xxqXEiQjQdwrIiAj+Nw+PfNdNniOPtY+/BlG5P0UuuDiPGbeDAmmjQnoGYAn6daS+a+fHjjWKNO7uSv3uSG7o+g8i3mD6EHzpJuuAXXcG8lU6CQSzt421EANg74JI3Pz6b1FXi55m8Eyux+XkqvNnMqQWZmidWaXwwlSCCTnxfwgE/MYpQ7LOBd5I11IMrGdMefNz8Te+AevqT5iki0hklZIUySzYRcnALYyceXlk+1X7g/Dlt4Y4U+FFx8z5k+5OT9a0tSor0Xb/APCkG7JZfo7KKKK4DpCilbnPnFbLSip3krDUAThVXJGT5nJB2HodxWFyrxO+4g7sbkQRR41CONMknOANQbHTqc/L02jRJx3fCM3Ys6+yjVycU4dHcRNFKupG6+x8iPQjyNe8CFVALFiPxNjJ+eAB+gr9mlVVLMwVRuSTgAe5PSsllPguQTmTgr2k7QvuOqN+ZD0Pz6gj1Bpw5PhTiVq9tcZLW5BikHxKrZwMnqBpIwfLT6A1kdo/HorqdO6OUiUjX5MSQTj2GOvufLcs3JHD2sLKe6lQ6mXXo6MI0BI69CcscfLOK9S2T+Cm+Jejkglu0ujX5mnjsLHwBdYURREgZ1YwD03IALfSppyTwL7XcqrDMaeOT90dF/iO3yz6V3do3MC3MyLG2Yo1BBHmzgEn6DA9iGpy5LtVsuHNcOPE6Gd/XSASi/pj6sazWaqc/wDKRZ4nP7I/O0Hmv7MncQn75xuR/s19f3j5enX0zh8jcjiUC4ugSreJIz+L9p/Y9QPPz9KVeGXCT3qyXjgI7l5SQSDgEhcb+E4C49KbuaO0YFTHZgjOxlYY2/YB3HzOMennUuqcIquvt9sbRk9pf9Hz2m8xKR9jhI0rjvdPTbpGPlsT6YA9aUOWeCNdzrEuQvxO35UHU/M9B7mssn1pp4TzKtnaFLcZuZjmSQjaMbhVGfiIG/oCx69K30ddesO/95M9tpZkM3PfMCW0QsbXZtIRtP4Ex8Prrb9cHPUipre2rRO0bjDLjUPQkA4+Yzg+4NUzkLk9lYXV0CZSdSI25UnfW2fxn0PTqd+k947ITd3DeffufX8bVTx3FNwjzjt/cmzLWWP1hxiPhVhGhAa5lHemP0L9C/5QBpHqcbeeEu7jlnSW9uGOGbQh6a3P4V9EQAk/LHXONHlHleS/kMspbudWXck6pG8wCevu3l069O3tTuVWSG2jAWOGPOkbAFtgPoF/3qiGsbNVzJ9v/BLy45fXo5uzizXvZLqXaK1QsSfzEHHzwNRx6lazuKX03ErsaQcudMSZ2Rff6bsf+gFanHFNtwu1hGzXLGaT3A0kA/rH/LWv2T20KxzXDsocHR4iBoTAOd+gYnr+z86mU8KVv9l/v6hLOIDRw+xg4XaM35V1SP5u3kPqdgPLPzNSrglq1/fKH371y8n7vxMPYfhHzFaXaBzV9qkEUR+4jPX87fm+Q6D6nzFdPZXcQxzTySyIhEYCl2C7E5br8l/WqQjKuuVj/MyZNSkorooXNHHUsoC5ALfDGnTU3l8gOpPp9Kl/LnBZeJ3LySsdGcyyf2RfIHH8o+mfLn3jou7nMZJijXQnUZ82bB6ZO3yUU+cC41Z2XD4T3i7oGKqQztIRlts5znbfYYA2xVIxlTXlL5mWbU5c9IRue7z70WyRmGC32RCCuonrIc9c+R32yepNfnZ7wj7ReISMpD943zB8I+rYPyBrP5i4rJeTPcMuFyEAG4UeLSufMnDH9a2+UOZorG1mOnXcSSYVfLSqrgsfTLPsNz/UdMlJVaxXJkmnPL6KBzjzMllF5NM4+7T/AJj+yP69PlE7mdpHZ3Ys7HLE9STTpwXgz3HecRvsmNVMgU7d5pBI28o/Qefy6rnLvC2vbpYz+Ml5GHkucsfbOcD3IqlEYVp/bt/4LWOU2hv7NOVQ4F3MuRn7lSNtvxkfPYfIn0NOXN/HBaWzSDGs+GMHzc9PoNz9K2IIlRVVQAqgBQOgA2AqV9rl4TcRRfhSPX/E5I/so/U1yQbvu56Nn/ThwePZ5y79qma4n8UaNnxb95Id9/UDOT6kj3pl7V+JBLVYQfFMwyP2UwSf10D9a0eC3cFlw6B3YKvdh/dmcaiAOpJJP/sKlHMvG3u52mfYdEX8qDoPn1JPqTW0FK27Z9Izk1CGPbGrsm4Rrle5YbReBP32G5+ikD+OqpSnwG6t+H2UKTyrGzL3jA7sS252GScZx08qYOFcRS4jEkYbQfhLIUyPUBgDg+Rrm8hynNy9G1aUVj2dlFFFc5oJXaDyi91pmgwZUXSVJxqXJIwegIJPXrn2qeLwq/tmysVzG3m0Yf8Aumx/WrxRXVX5UoR1ayjKVKk8kUi43xToGuT/AOUSf+DNfa8t8SvCDKspHrO5UD+E7j6LVooq34vH5YpFfg/ViZyvyBFbkSTETSjcbYRT6geZ9z+gpk4/btJazxruzxOq/NlYCu+iueVspS2bNVBJYRD+U+VpLqZQ6OsKnMjMpXYfhGfxHp7das9/YpLC8LDCOpQ42wCMbemK6aKvdfKySfWCsK1FYJHd9md0HIjeJ08mLFTj3GDj6E0xct9nMcRElwwmcbhAPAD753f64HtT1RUy8qySxkhUxTySXi/Z/dvcylAhR5GcOXxszE4IxnIzjYU18q8iRWpEkh72Ybg4wqH9kev7R+mKb6KT8myUdSVVFPIUnXPZ5BJdPO7MUdtZiGwLHc+LrgnJwMdetONFZQslD8rLOKl2fEMKooVFCqowABgADyA8qjvMvDnuOLvCQcySKP8Ay9K5YewUE/Q1Za+DEurVpGoDAbG+PTPXFXpudbb+xE4bLApdofLT3MMZhGXhzhOmpSBkDyyMDH1qd8P5MvJn09wyDO7SjQB+u5+gNXSir1+VOuOqKypjJ5J9xPs/CWLRw/eXGoOWOAXxkFR+UYJwM9cZNKXCuR7yZsGIxL5vJtj5Dqf7e4q3UVMfLsimiHTFsnfGOzNe5QWz/er8RkO0mfl8JHlgfP1rH4Z2a3Lt98yRJ5kHWx+QG31J+hquUVC8u1LGSXTBsSuaeUv9AW3s48lZA+MgMxwwJJOATv8AoMDyFZ3K3ZzpYSXmDjcRDcfxnz/dG3uelUaiqryLFHVP+SXVFvIvc9Wsslk8cCFmYqMDA8OoE9SPTH1rg7OeW3tY3eZdMsh6ZB0oOg2JGSck49vSnCiqq1qGnonRbbBSH2kcqy3DJPANTquh0zglQSQRnYkZOR8vSnyiq12OuWyJlFSWGRPhXJN5O6q0bRINi8m2keeFO5+Q29xW7zvyayi2W0hLqqlG0gai2QQzH333Ow9tqp9FbvzJuSf0M1THGBG5X7P0jIluyJZeuk7qvzz8ZHvt7bZp5oorCdkpvMjSMVFYQUUUVQsFFFFAJvG+0OGzuYoLuGaATEhJm7sxkA41ErISoyRnIBGcnApqvrhkQskbSkdEQoCfkXZV/U0kdoPL8N9fWdvOMq9vc4I6qw+zYYe4P/Q7Gsjs95ilsLn/AAbiB8abWkx+GSPfSufphfkU6gAgN/KnN/24votLiNI3aJ3l7pQHTquBIWODgZAxk0z0qdnY+7vP/qFz/wDuak3noi34zZI17cw2twrtMDezIgI1nOTJ4ASVGAQNgABQFdopM5Rto5Jzc2t1PLbrrgZZLmSdHYd0wkTWzdPGuffb3Wu1y1ks3tryO5vFtzcBbuNLqfBVm1ZUd54BgOuFwBlcYoCsUVK+0DnF7K7sEhZzbQMhum1s4KTB0jDsSWc6UlfxZyQpzmty44YLnirqs90sMEIadY7udFaWUnQuFkGnSiliExnWv1AeKy+ZOOxWVu9xNnQmNlGWZiQFVR5kkgf3wK0wKWu0XlluIWLwRuElBEkTHONaHIBxuARkZ8s53xigMnjPPtxaQNcXXDJY4seFlmjkwx+ASAbxhjgZ8WCafKir8/SpG/DuP28kPfRmL7SigggjGvABViMg6kyM48NU3jPCjeG3ZbiRIAGdvs8zxGTUF0eJCMpgs2x66fegN2ipHe2LLx+GyF1e/Z3tjIy/bbjJf73fV3mr8I2zVA4HwFraaVhPNJFIiBUnmkmKOpk1FS5OAwZds9V/QDcoqV9rXMN0kitZ7pw5o57rBIyZCQkZx1GnUzA+ToapPCeIJcQxzxHKSoHU+zDO/ofUUB10VLO0hr20vIJ+HvM5Ecs88DTSSRuiNCDiNmIG0h2UDAGRuK6eP8wQ8R4PNe2s00UsMRbEU8kTRuMEq4RgrdNiwOxyMZoClUVnw8IRYTBqmKnqzXExk8v9pr7wfRhUy7OeHvdXHE4p7u9Zba5MUWLydSFDSjyk3+EdaArtFTfhXH7iy4wOF3EzXEM8feW8kmO8TZ/CxAGoeBxkjPw03828Wa2tmeMAzORFAp/FNIdKD5AnJ9gaA2aKnPY5xqUxz2F0xNzZSFWLEsWQscNk7sAdQz6FPWu3tgiZeHTXEU08MsIUo0U8kY3kQEFVYK2QTuQSKAeaKivHr6Wz4ZYXtve3BvJVhzFJPJcLMZEUuO7dmxv5rjGcdSKsEsHfRaZNa6wNQSR42B2OAyMGG/mCKA6qKkfZvw97qbiUc93fMLa5MURF5OpChpB5SbnYda1OD8fuLPjH+F3EzXEU0feW0smO8XZjpcgAN8DjJ36euABSKKkXMfHIY+MTRcWadLdlT7GUkljiG3jY90wJYscajnTjyGKeuR7IxxSn7QbmOSYvDKZO9LRFIwoLeZGkr74z1NAMdFFFAFFFFAT7j3Gm/wAVs5Ftrt4YEmjlkW1mIBk7vGPBlxmMZKgjDbZrU5+5Pj4pagDwTINdvIQVZGIBwQQGAO2RjI2OMim2igEfsfgnSxcXSsJ/tMpl19S5bJPocnJyNj5Uu87XMjcasp47O7lhtQyysttKRltQOnKjWAMHIyD5ZqtUUAm8I40onSG1s7pEnmaSZ5baSGOMd024LKviZlQefxN54rX514IL2xuLbzkjOjPk48SH+YLW3RQEm4ByXJNy/NHOGN1coJBrGGBiVVgQ7ZGFjQeviNNPZXwySHh8bzljPcYllLdfhVUB9CI1jGPXNOFFAFKnaFdXEUdtJaxtLKt0p7tTjWmiXWvp8Orc+eKa6KAm3N3Mttf2UtqltcyXMqYjge1kVo5SMKzMyhE0HctqxgHrTlylwxrWytrdyC8USoxByNQAzj2B2HtWvRQEmv7pzzDDeC1uzbJB3LSfZZviIl306NRGWAzj18qpPF+KiCIymOaTbwpFE8jscEgYVTpz0y2APMivjinMNrbMFuLiGJiMgSSKhI333Psa+uFcdtrnP2eeKbT8Xdur4+eDtQCNwDlqK4tJZrs3yyzlpLuIG5iBZ+qCID7wKulBpDZCiubscu57ZJLG4guliWVjayvbyqpRidm8H3e/j8WPjI8qqdFAJfFOLaeKwN3F00ccE0TyLazMod3gKgEJ4h90fEuRuN6Te03kWa2M13w0MI7hSl5boMgq3V1Ue5zgbqdxsTizUUB43dwI0LsGIXqERnb6KoLH6CpN2d8QktbniUk9neqt1cGWIi1lbILSnBwvhOGXrVfooCb8I5fuLzi44pcwtbxQR93bROR3jbN4nCkhfjc4znOPTJ9uIOOIcQjSRL2K3gQmJ1huINdw+xbWFBQImVBbGS7eQ3oVFARvjfDZOH8YgurKG+uAV7u8yk02VOkAiRlOsgYOATgxqNs0zdql4Z+FyxQQ3EslwF0KtvNkASKSWyngwFOzYJ2p+ooCH8L4DJZracRsrORpooo4b21e3dGY6VUyRakzqyMlkz5E9WzW7DjqSQGfuriMLsySW8qyA7bBNJZ+o3TUOu+xrVooCQ9nPEZLSfiLz2V8q3NwZYsWsrZUtIcHC+E7jr61r8F5fuLzi/8AilzC1vHDH3dtE5UyEYYanCkhfjfbOckemTR6KAQeIcXjaS7t+JWsklt32IJfs7zJju4sr4FZlYMWIbG+SAcqa8+yTgLWxvSiyx2cswa1jmBVwoBDPpbxAN4QNXiIQE1QqKAKKKKAKKKKAKKKKAKKKKAUe0rjd1Y2j3duYCsWnVHLG7FtTquQyyrjGobFT864rXinFJbSGeOWxMk8AmjhNvMCcor6dX2g9NQGcV9dtkgHBrrJxnuwPc97H/8A39K8uz3ltBFw+8SSRiLMIyvM8igukJOgMSEwUI0rgeWNhQGnzlzkLGGE92ZLm5ISCDOks509c/CAWAPuQPPI/PsfF+71/arQzYz3P2d+6zj4dfe68Z/Fj6Utdr9m8d1w7iOkvBaTDv8AAJKKXQ68Dy2bf10+tUU8VhEP2jvY+506+81DTp65z0xQGFyfzX/iNvKUUQXMLGKWNx3gjkGQCQGUsuQfMdCM7Zpf4DzLxS5vb20D2KtaEDWYJiH1Zxt9o8OwGevXzrw7GuHu03EeIFWWK9nLQBhgsmuVtWPTxgA+xpZgiuZuKca/w+67u4XBRV0ES6NmXLA4IOwIIwTv7AUrkDm5r5bhJYxHPaymKUKdSEgkalJ3wSrbH096bKQOx+9smtWS2Vo5wxN1HKxabvejMxOCw22IAHXYHIp/oBK7ZYVbg93qGcBWHsRIm9aPZxEF4XZBQAPs6Hb1ZQSfqST9aze2e4VOD3WogFgqqPUmRNh6+Z+QNfXZzzDanhloPtEIKQIjAyKCrIoBBBOR0oBr4gkpQiF0STyaSMyL75UOhP8AN+tJHZlzRfcQ755/sqJBKYmSOKTUzAbkM02FAJH4TnfpTJwXmaK6nuI4WR47cIDKralLvrLKMbYUBdwTuxG2KSOwS4Vob7SwP+mM2x/CwXB+Rwd/agOjjfNXErbidtZSPZrFdf6u4NvL8W/gK/afi1aF+L8an2pi5y4pdwm3W1aAyTyCJY5YnbJ3Z31LMulUQFiNJ6ddxXH2t8uG8sHMee/tz38JXZsp1AxvkjOPcLXH2b38nEivEZ00iOIW8I8i/hNxKB5BnCoN9hGfU0Bq84X99aWL3Ecls8kCM8ga3kCuMjGnFxlMLnOS2T+WujkLiV1dWkdzctD98gdUhjdNAJPVmlbVkaegXG/WvLtRmVeE3pYgAwlRn1bYD6kijsulDcJsipBAhA233GQR8wQRQC9xbtCm4fxJbW/7prd0VhPFE8fdly4XWGkcEeBunlv5EUwc38TvIhBJaPbGOaWKHEkTuR3rae8DLMoIGV8On138q4r7h1vecRvbWcK6vZwBlzuCJLo5HmGGpTnyyPWkaAXnDbm14VcZmtnu4XtJ/RUlUlD/ANvkemQRQFD5w5tbh8MCsq3F5cOIoY0HdK7kgasFmKqNS+ZOSBnfI+pIeKxp3vfW07qNTWywtErdMokhkYhuoDMpB2yBSz2vWrxXfDeIlS0FrMBPgE6FLIdeAOmzb+ukedOnM3FClk9zBcQoEQyK7gSIwCkgbMPi2wQf1oD05e4jJdWMM40RyzQhx4SyqzDI21AsB6ahn1FK9zzNfx2hn/0eZ/tTwLGsLx5WGSdH3MzZZxGCo2AJwdXWtDst4pcXdjFcztEFk1BI4otAQI7J11HPwk9B1rdTgMIVFAbCTtcDxf7R3dyfll22oDH4RzS9xxF4ECG1EBdJMHU8i/ZyxBzjQBMq9M6lbfamysbg3K9tamMwIU7pHjQaiQFlkEjbfvAY9BtWzQBRRRQBRRRQBRRRQBRRRQBRRRQHBxHgltOQ09vDKV2UyRq5A9tQOK++HcKgtwRBDFEGOWEaKgJ9TpAzXZRQH4ygjB3B6isAckcO16/sVvqzn/VLjPrjGM/SmCigPOaBWQoyqyMNJUgEEHbBHQj2rLg5VsUZWSztlZDlWWCMFSOhBC7H5VsUUBnf4Da973/2aDvs6u97pNeemdWNWffNaNFFAZ3EOA2s7B57aCVwNIaSJHIHplgTjc7VynlCw/8AA2n/ANvH/wBtbdFAZacuWgjaIWtuI3ILoIUCsR0JGnBx71+2fLtpE4kitbeNx0dIUVhnY4IXNadFAFc9jZRwxrHEixxr8KqMAZJOw+ZJroooDh4lwe3uNPfwRTac6e8jV9OeuNQOM0cN4Pb2+ruIIodWNXdxqmrHTOkDON67qKAyYeWbNHEiWlurqdQdYUDBvUELkH3ruvLGOXR3iK+hxImoZ0uvRh6EetdFFAfLqCCCAQdiDuCKwouSeHq+tbK2DZyPulwD6gYwD8hW/RQHzGgUYUAAdABgV9UUUAUUUUAUUUUAUUUUB//Z"/>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data:image/png;base64,iVBORw0KGgoAAAANSUhEUgAAAToAAACgCAMAAACrFlD/AAAAulBMVEX///8Aa7cAaLMAabYAZLQAZrUAY7QAYbMAYLMAXrIAZbIAbLgAY7EAYbAAbrn1+v3u9vvp8/kAcrvV5PHO4fCyzubd6/Xy+PwAW7Ha6fTl7/enxuK/1+tLj8i50uiBrtaTuNtxpNE8hcMceL2ewN/G3u+Hs9lfms13qNNGisUmfcBknM5bk8ljm80ler49h8SOrtVCfr3L2epgkch1ns2jvNxIkMhNhsKTvN7A0OaxyOJ/ptKduNkrg8PcyewmAAAgAElEQVR4nO09B3faSrPIq1UBGyHRjBC9F2PHaU5y/f//1tPuzmyRBAgnjuP3ee4598QgpNXs9LaVyp+ExnjV/6M3/J+B1uzm2p+/9SreIyyuqldX1Wnjrdfx/qBZTzF3dXXTeuuFvDtozDjmrm4+pN2FENxfc8xdXU/eeinvDXY3AnNXN8u3Xso7g7ULmLu6br71Wt4XzK8Rc9VP4Vsv5l1BImnu6vrurRfzrmBRrUrUfSjYS6A3U5i7cuO3Xs47guDTtcJcdRq89Xoard5bL6EsDG4U5q6uH954NfHK8/xo+MarKAc7HXNXN2+86HBGLcsi3nuQuEvAHIi7mzfm17FtMSDbfz8I0QfMXX/juKtu33g9z0SgzvrngxDDW4E5fzziuuJm/MYLQtSRxRsv5By06hAtuWtsBNU9vvGKlsCwh3/cp+kcBOaq26BD+D/efMXxzOZq4h+PVQcHYdBVZ3FlzmVedf/Wa6p0Nreub/3jCjbYCxVRraciWfDrzb+w2Z12683N8jOwBuXqJimfRELmdd56Ue8CRoC5m6f0jx+CX49YU41F8hLfqP3ry/xfp5+XwNwHzI3YXysu9a6/FF3ZW3mO4+8uREIwth2buvW31jt/HhL0HgRKyNVRUdc7cJ3nXEZ3zXuHW2j27k+s9l8CSBxeXYtAyUKQoF+Enr2wtLyL4u5DQi0B5YNY/Yf+OyDRGDBXnYnFClfiihRcuvCEjfp8iVM5vrUQnKeSv1l6tuPf5/VUazS7vd22L3i6gOBVvODGFjAXCU8xEKZJUWw9mArP6KJQxtqWmLNoofzML2lnswfRKEN48cqi6RfEHZ/4cTh8zPJEcx9F0zwThc3fQ2iwQuUKEaae+PvmZ/7avguRDPnj4Ky+EFhA1BVZ2a2s5da6d8Tlt6bb344oOLX144zfnnke3XX1j5JauobcPvS+bK1tcm75p2ACSRwfKekJUJmPVoQzsXIbkBwsZ9Hz+PTtl56lAf2svmm0+8yrDyPf89Y68pY2iEYSGRgYuXITnDzLLtpJJwzDCbuI+DpbtATCXVPtjTybEDr7DYGKBt31Gj/5Llz/WZ6egPWQdDpRupnEGZy6/U8DcxZVxQR9YtvuqBIMqPmqyUGSqaO/bLjRyNfOoK45IdSmJAWBdXutvusRkn02exexD+7Lg7l9oDkl2XrClShwYDsWEdwiREn4LJbpnXh6M9K41UDGkL0Q/VZ54tthY5FBvCPaL7Tda95rIpPMDIYNJnWOVoY6cYFGYR1gFQOdlTGwPh2VQlMBDLG0ROVvfoKoy1dM7MTibbF7AdgpFj2RwNgI7FJ8bQ8Db0Gd64FVpy42H6juqU4V5pyxulEropYCYoioxcExNyi9n9QJuMHp7TQmnvvwC/pSSzO5QrNE7e9AfOTnYnULXyy7LgTQCtFhyzdMBrNopWu3uRD3znop1k8IPmdii3vVQHqyjYqfiKvj56D0X3KrI8c36HzpZhFnkQ0+JzhIlLvK1Bn7+OFLUdepm2YJfxZmJwar1f5TCpuleCQXSpbkuaUjiQPlzpOTShuq3ash2JUOKiOQkitEBapKeGsSrZf7SGNJy7ABhwZyDM4L1nYOc0oudPcSc+RZ6pyxIu0Xog4NuqsrvovdVnu+/HKPn1URbq7GfPkQsZ3x3/YVfaBn8SjwYCtpPBLoJWHwHYgLXinYZl831RnU/Iwo5beoEeMLTe92d66VBx/pdaK+tX/JjdD4m5YsgjMNwGADgq66H+82s5tb3725udZS/xJux4zyhY6gnMba2tNvxe1CeD+ywQf0akgCCeDQBuk+MemrEBwpbJtIouL/NNHfwUXUa2wriVvHq9SlbU/bCKdUTHJ+uIqmu/GPVrMTx3GvuZcp12qKsSKUSbDilMjFqrjiXWhqkERiW5CQUq2JCxfyLJU7qC3gq4VpsRQCoSiuUEXa97kQQgA3JnY0WnzHNRHUIiN9hzxEg8n8ZdIvk5tqyoTXN+7NVXQ4HKLTyDLBTyr4QkyS9XSTQ+CjsZdaA6mlV0fLCSUb0Esjw64kL6y02zQAPfZowA0QW+mhYA3UTCexdld0duZubpkpzemaOmX+EuHcnq+honoJ3hjH9sZikVw0hAf98UJo30mt4eI+ij0n94HMCYIFNHEsHehmLqlQYpHU0LyAO9v7HudYXa6vBT9SviVtpbfG/Nu+ITxt4VcuMs8+ac8DtG/OY8iAFL3X10JR3I56dfFCbherGSQ4P9K77+WKyBake1ea633ADAQN+ubqLRKjoUOd7Se0XxFDoGroffCTX+QqogMlb0+5BJ1KrEf877YhT8mMC/phhsLdMnGM8DJCq0afvn+eTPbfU/Nk365MgGnGrELbJPlUsASaIpMq64m/GKlXwq1BdD3LXD1N7xluHdtxov2wMUCjBUycoTA9GGP94vUnB/lG8BUVmBtKTAkVvzCRJIg1qWdkQ7mw9dPNKdwxEtP06/WvDlgA3W4gxRY5BJVgZRINc8t0DvRARAcg1MdIN5Yv7L8pNX/PtUzj53j8I2XRBkpFdJPhwV6Kyf/YfZSH0YSvwIZ5lkjxGV32Mh4gy1Zl0Vk6BlbpVwssD4Yx17+tzu7vRv/1k3YEH5vBLZDUzPgFApNrSNG510wAGY9KBJdGIeoIW2Bjl2FX05EH9wM3AHwBwu3BcOtRitSYagXxVV2sdCzXQDcK5WpZrOuohcKP1BHLZQsy4t3B8g3TrVr//GX01G41MO72A5KxZp1Oy5GksANroB7hqrZrHRlo9Fbu+IX0rgLbT4UMnJs0p7lMHFXIr8LuroAv4Aj3IZh/nkpjT/g2YGZWWnV5R/YJRsfUspas5w0xt12ZjymFvGazP1rdS8zNsjG5SaHvD2+Qcs0YAuz1pSI7w9KnYHbHYp12GzQAEf5ZkvPTDaJrwc1s4YOBfqH30n2QRv1cUBn6ZBvlb0VBpZsRCunSO5UOBhBS6fzJdG7KwxjIrkpyRk0EXxkR6kQ4y6mkRbf5djgq9gccjOEIdUgOYO4Rj5sscVbYELPiFgKChHLJjwxWkAtaCG+G1AQulwpV7jil3eziyL0m/Ogwwe28NM45RAe/lktrteCb78YLwZbWQ3T57WXWqkWIUEZ+wy0W/69xoRJvc9RgxEACZG7uSAVAOzRvQIQHIBvxVSIDIdwykSQo12i3e5Lm6LwCi7cvjdXFSFlX+bh8v4hfh2Lz7WUbBf6q8pjFAWwoWiaB4WqROn9Ud5D9VUbYJCBIhdcxMmPSOqzgQhErizXJllomE4m5Z/w06slNS6myB1KHXFjEEAzA6fcLMnI78Z1viECx+WT6BC4/TZlsVYg6QnExbV11EFds0j7H5Blhg+V0n5hs6wiTmkR5VwltOAhe7rXFeL0x7hodjJHSVpIQnYl8TGGK6RRgFqewYhPCd886v2Kw6RnkFKsTbBS6nVog7Yv2NsLvTUkF0ElmW/xma+Y/0M/nRA8k6uZFeYiRFI5iw6okqxFaKXSqgnVyufZdSvzwGO/CbBj6YzdFIT5I+18bMuBeOjiwipSy+sVKwkOi62osRCO+xGCH8fhtH8NvmYR2DCLLYXQ2BM/+kM8ugYEEKDYJ/BsKOJZvzJooKSGmamUIlukFlgmDHkTUbzZF+VOoXzdK/jURLDDH+NwQWsplv8cfNdWPKBhAGI8ntRhz2iSTyQN7mJt6weao/TBEXHHN2zKRI9fipP5hNgpKeZnqTjmVF0Djk1kiYULwWXzr6h/uTanGa1NjY032CC5xZNL7SVIlFb54gPEBGnU6aL7amczRXnsnoCVi5bZYUjSXVXGOsgBzKUGH5q5DErsj1DixLlMSkOivFne5xnXx7Tfts5YZ9vb42y71vB4ZYndDJO8q8W1v+B51psits54MQBLX3L8YHBSP8ev0mP0QSg3FCLKbM3dgF9nvWibVgVX+EyJVZcJNCrDPtVocahkKDWJ0I94ZSxPP604VOkldhlXIJ4kEtPrsO46dFgb4SGr3ofGWy6gkmgwCRx1Tvgr6B7ltrFBtf8RIumPE2soEo4XkQPVzUe66CdFO74gpOBGYrWmmielGUxH0ainBTOlCWlkKFeBPEU+YeX1MZBDmvmAcLdcMgTKIrW5dbD80N1pOxJGxzkwYK+VMzuYG6sitUKhdCkGgSzyJGIdIrDJfDGabObuRKP6vftK+GuuqFGKImlHn8FgZ0JjMkCQ18JL4B/Ee0yiUR7NRxSilIgDzRhyjQJlmJLK3c3Uio+MtSAp7Y+AOTcFYl3UYoYGdo+vKBbCH4v4oWxlVrVbdaNRoQqhO56ODtiZii32LZdDEueO3AkntCOYKlkSXU+26NK5mTDBLFeNkOKZVU+TQgWw50UgjXEYZ7kTzji4nxjc1CPEHmn9GcV9/QW3lJUoC63KquRgV+6Z6M5uAftV2unGrrQjCGcqos/dC/QHqBE227jGZwq5f7CWHERFseELDeJvhmDmQAxOnEIPXgwPzWa46AsAdmQacLP4LZCRKa1oRLJIl+ZPQxkLrvKEUcK+2CjrkRotTtDUd5aB/imLeRkEkFs5xsdj58i3ItD3wVTCoLrhogObwOLMKTHwxHY6uEjJAPCaIOJoN+LGxU/oOq/ytkg0q2xqKSy8JNwE3Xt0UZbuTKwXVqZZb10QdkphMoiqygT0n229bYtjKtvqLRIKLIFSffpcV07BLPKE2QveeXRS2VnVb3nL3n5muIX3J3wK1WjEqEC+tK0YS9iKh5ZVEOAVb+FBYArpU6TKj5P+XFkFEYhyiuySTv5gWIBTdXCsLFKNR6Dblaj2aEM6oseeg4Ug3o+XdVu0Arc+1/A2/nEn/jlKl9kDb+WDrEGLb95rJIO58iVGHmf4j060CWX1ihAUC5XCpKH6w9WxKHS3Slg2j2LW6+YHlbOPMtXbW90bxxvtcMEXBCFfZ5MTdxMzz0v1jrpp6Ko87M0ijsZ5tJ4Y6EnGJrIo6AbIXZ3zkgv8k2ekR74ZMMxlW/XC0+/WkUfzYyNQQ9y78bhoLzkSK+8OxrMADWnLs0jBf95XSdCT4biO517kT9+2irEOBehRE8iOnoo7DHEs3j0aoWhJ1vma/S9Sd7iBPDGtr1s/4IIzL5B3BsMn73hCmoqIeKV/PQ+gKKLc5EyWczkze9xmTTecyXCKqYJc26hbof53YEyJRp20Ihi90rVUADWkbEOpP2AsOtciJv9dMqACSp/nYPohViEMFzyYlU3emuCFeOW7630itdOjaqVBzo7MROPFGbtl++C60CF/5Jzh8hdNNbvVPl56o8zAryXMg6irTxZMdoEmENUn6yntzmSPuWhSI6eatuAf8GezQrklv4tBBJqTdSkz6an2Zbn6VaEThqCOlp7fMb86xq3bR1a2ZF42o5znnBo0EO8dxXGszkiZhMHBs26HbdXZ/g5Hl2I5X0LQzr7vU1UpCk33ksNuS2edxiXKk8w0cHJhcKB+pi7Dq9dQCWpJhTQ+l13p8fDy/8mQ+HzaNxbcnk36rSBo3++tlYVFbb77uG0/qPc7n8x+tP9qVy0SJX/aOMYyRONkcVImRq93L+6/eFYxuvajstZ3bvJdQAHtMlP1W6887gF6//NAUS8wsOTM5cnglcOeevux/C3qbW8/3/XOdqL37W/fG9f/x6Q5/G4IkKcOGcXv+Htp3P+ADPuB/F7ofMupl0J3Uo8Py/9dE0qDf7/+FkUQ7l3VDR6PTRm8Ogs4iSRfYTxa9C3/5F2Dnu45ff23XBnJJxJ2W/kn8OP4WUWozcGxKaf1+9ONfGuEkaoWxPv21oIHpdLtkg2LY388o613V6h/SX7OWj39l6FKINTWvO2kSy19Kxj7jUeTQfPyaBxS9wT8yrR57DGavKsBjrPMuhbl44p7qRaWZhEf/2/O31ejnMPm7Oii5LROd/m3AqrRSndjzekG7t0l5ehai7VGSCkLHoaUDNX8CGlBKRXI1Hn8UEpFbo5vzl1a6uwziCEOLY+uf6kWqoew1INarvUABYNdS6QlQLwPRJ6iVBR6HZl3xKsuC+PXNZPL169f/1gOFO9UiL6dzWC/pa/kNwLLPS6t9LwTIppeJFfVVvQux6XTUVh5IT2WwNPGiGvnoXz12YoCTPV5VvUJhLc2WzBVAX5VL02jZNIzgQKUDta4i1fh6Mq3xpwHmqVzeTHMZjCFpd/7Vhli0lLod85z0lUXl2gjghSxzcl9X5piAg95IcXnMn4JOVHZ/mhJzhVOMGhYbSkXcgxYSVa1Wf3UUO/Qclu9VfRmI1iGyPeuC4lSLVJ8U51STqe1Z2yftRolENvmbmZ4Otti97ljPBObZnHeScSuPF253H3+0DA6RxeGv/BIZmLy04fIyEI1vJUw6WXBfvlAlkYbJiQmFfx6gzK4MOfwOtMVjbs/r8J+y4L50JEKW1hX0t70ibC7xjV4M4K7Qb+cvnUhJV/bmasTA9m9GU7Dos4TJ8DuAg0RKGI7YPVO+cFsWuNl/83idbrYF43WgIQokS5G2HGJWL3nzGEtM7RLG9p+DJfRvlY/ZvghEdTmxypA2+lmElBT5cipCrknrNSGG8UdlGOl3ACyHUpFh6WfZ5eoiZKuk87rOUAYmxjDQVwNR5J1tjDwCUl2SgpG5BTCWveZ/M98DDcjkTA3pC6GR/BxyagaHvaSdplpHSgngAFvD/m6xHU6iKXxo3JyPRssTnNwNwxNk8biPiG2TVRdbkMq2EjdV1KRMEATH45Hn4u877X77BLX3ll9G5V33bv/Xfj9qqW7/Io+5tZu5DovLHhM4yZfpdrs55jH29jZvhyGsW0vsUGnLUU7CLRVOlsd3FW1yMol813FvB0coYDHwbeoOchQQ9r9+zf+kOaGuTantrLHxreDMsPSWOGHsyOr7KUWx6bTFG/qk+lbs1QMPq+eblI9BR/XPnBXCAXaBsRhLEHQ7nU6r2Xp8/DGejyeTLY5nprQoFBWsRf+bl1HljbXFiqoz4iJe27Izc3PM7Q8nWqdTsa3Uht7lqIgJ43tjgL744wJV9KT6EAoj/kG30WgmT0/ru8/f5cSt758/T6fT2Wxm1Yjnuo6jtx2lN8rTRzyAUHSmEnKxhTYR4+P2QXsp+Ffu7dtbrZszO2lBAE4T5J0xQTx8eup3JNUvDkUpQPcCo0u1e+VOa2g/fNnfz+q+5zo2Q46Kw1M+EZ4QPdutIC+VGjgeIYO6OWLcaKteF7QzZfVeMDEuKpj4L0fZsb2uhMvnVJw4jvcMwmFRKxoPcNFknYYaI0hczVprrJ1U/tJi5JwB9yloJUlHe4Y0gmq61FGvr716b+sU3DJztMpilpmQ3e/NV1nXcKDCY08+0jG55bu08Avfy74ojtpSExCICivHs+JKgFJA6ts6Uf5MqMbGGRP9RgpHqmUhmRVRQ6YbpJ3tWSdR5NiZGIZ2ikpdrwVhiiCRw3bMMXsXxr31lmoXewVXp2oBivGlyycGsl1ADdg1Qv5jjeUixOhQ7hjRJohnApztgsH0JBv+Gbo5eZkKGtZ3ulMHJlA602dnXBwNnGt93tChGkZnaY4YncHEjR6mxPwebj/Rt0YxxJOGaqk+ZdTacjbDRN7Q1GB9r5jZDOXYzA12o15tMBlP9nUnBCFInE1PFphYpTISWRjpb8GT3sdG+AmUseIAj0RbjdNn8yAzWBgn8/V1anTkMxOdctCFfpLRQD7QAzuHzeEjc0WXM7032dEN30Z2tiShWK8VLO5xHh7ngZ288iVVBTuNPcU8vjWmi5lFSW3t+3p02OxG/cdmLMMohKzYu+lHNEkjtaMLE2WcxTpZ4/CNBMmJWJw6cS+MzF4iO7HJk955bfYB7zIChx6UEsG4KcQwfkpKf9Ehet/0WW/Mi4uFBqrNotnzYDcay50+tJCocViiZUdCROiUisPpgo2++xTXHxhEAZHWFoYPMbqEUxIc7ZWa8qmHpjGpxjBfspO13b1ixRikG8yXrfxwiu5QHvRR1nzuAkeMTBfKeaGqtR/zO8TZNwCV2lqxzmKkv4PqwDeJQowaC6UZNoOhMuhI6GcJIbW6d12c3gzL0CzGTmY8tEG2mOZAEw4Hnlm3L4veh/roLd5on7KjjC3KzJly/HGqEyFoyBvYh8l8TWNQguTXpdlLLUIP36QZBroEzvhAAuYLwYfY7BTHgbFm9TLZ4Z8G5mCH6RRJWU5efWkMuqULH57tmvgUmV+OfJfaG0f8EhkkNWYBYubCnMuOoxzlFGN4a170g+ejEFk9hUNLtTgNpkZchijdqjL8ibXJrmYyAEpqHbkf6M/ZBWfLlYNEU/mCDtqbMXyHwyWVyTjAiVO4AuNsF4zcjM2BsDBkYQ0TmXewW/w4pyZqXOnSxKADNKTMYXtcZofExjQzzd3om9WCZk0ZpDlUDQ2W0JDDyyOpc22vBImjndqUyRx8C5zZqgYS6DxIYHzJo+nFAd/Io4iecFBqV1MnFKf1oA4gBynE8CwdMdHHGF+h8WQvI+gs3bmCUJGWIEJV81sFVLqEMHxGWe+EcwUWSCISc7qZgM68cL+JHAwjDgtDbj30oPCRRz3kKMqaRBTQpLJ0uzh7g9fD/tQ9RS3MlrXoTEt5DUkvya6oiwj5nUSVbmtpZr/6HEdTQMiAaPUF+swulNiiaMgdGcWYdzijqdPEsyNTgRrX8LmSO9GxkKezoVomFjfazeGDalTF3hR0poeAJWAKnT3XXPQLQbOG9EpXmcxB3x0KqbRJ3vroFpiUDpW/9hItUObCd3H2Omnjb/hby7lE8p1wSD+Rw5DbWHbCHzs2Qh8K4+uMLWw23sPhNJEyZMD2/910S1eda2GrU/ukAsC792l26wwLFISGsJjpvRzZWetVwo1CI6TauZmMVX5aP4Ts+kDbBw9FgTRpMNT0khrH24fcDII5OSWAEjAVGMWp7er8vBeC0hQa6oZo99TE3zDyWuOEln4UGlRdigMlWWgbDdtNpYPGI8ui4GB1ZgEi0akh5k18fSk58Nw2+Y6xNgkOjeZEBJ1Vhb1tSDDYYl8ll3Be4W/neNU0RA11qPvQggOR40lBFxuHyImcn7Ac2ADlCiCBLhJpQWk8ymgUnSstw4CHQcqAAR45IX05ZacreSgKC8kUuTDjWwWCq3RdKg37UmWWQSMMj5kwatymlGM4Pw+tsoV2/JXA3MwU2IwqILbNRiAikU7XeBllp7JUYCIrm2yPbpkalCnPD5TYxHGzSprLWt70JoBeQGYL7ZZMilT8Qk/ooWIn0Xl+Dfu/9tvtdrorlooSC0rDotDBSZBwAoss1wrNAzC4xwDHo3EzHnO9RAaUuIsK6TWGadTgdkFcxQUTv4FncKjXVsEiwK9waYnbD4/Ud4CSUKHgEO9wll/j+bPvUEocb98vtmLQRkC5puUuoLkIhhPK14zNczS519R9thUBJqaZhZsOAQWWRkQlozo15TEK0osGmaQdtaSdB+Z8ZR+0QEYs8eijbKkF1MBrmUt1IOvpc/56E0sIUWt9LEQgxwyqXACaVyg1xOMl0SeZtA8TRR2RXqDbgiPPcBQvnIlleQ3p5qlg3lz+RKrcfXZWdUuPmvATrSIpyLDi0jZDl0CVyvaVzzkz828EHXQkOl6gIas8ubJfMqbFUXUw+g+qOok4Kqaxzp5AmupLGA+ORbaZ0+KIEKIQ1uZECvslTwbsaZd/EjIoBrdU6saOJmA5acIpaty7lWaLKcB+CFE3xXssJPZPVpQHAzSdCjPhAqRtIpzj+9QpkmfdQvgC+EyE0NpRdiZwqjzmcDI2Tt38aqDOH4tPgUnt/6TUU1F0LdxCvouPUOD6cEnLyJtFYWUuqJ+fXY4EmZ3TC6NMUdGEimGOlqwwkGfLnbhqLI0HIXbX3k4Gs9Aygc2md0Hc3+YTU/byDk81QNb6qscFfJQzO6DMhTpOApnGOJ1EUJ08LtgTomZujpyNwp1YirPStiV7bAU8E/vaWtrhmK4gxEarvzpkD8iRFqblH+Pq+E5meSGY+58bLZDoQLPJoxpq21lhB20NcxpSKGlUR6QIxa4lJscfsFhFPMIY/s2nbDYH8lHcJOugbiVwZJoFHr894C8HdkyufFLIVPqZ/7HQ6JadGsoqhA7EyRcUKTfBK1atjZEaj4xRiJ8OkWUmcJrjUNlSmqzJJZ2JFmPTZJ0rTYCmMCC5m4Tn7dANO4RvCqENvNPh4U4bdE3Il/kXnN5O9xjsBOPmWWw5LC3X1yFQJ4JYbV1IsxmqjQkrirLcZdbAU2eRkWmBrEsmnnb+iDx+SS0ZUw3ZdInA3LqW+YRoNQzox2ncihJbSA85vph6s5oHqkzhzjwLmw3oxO2sNYZ6nNi+F28Nnaj5JM039L2bw40PsWJhfz7ES15wRGneqdDCmKSeGnWxliB6XB+Iogw6k6hVqJPDMYyYNn43fDQ/pZEeXJQmMdGCMUJiCzvhQeNoxMoi+5y8cGCWQlOLQgO3ynf1chYYhndoXfJJn/M+qUdcJNjTAuPDOKSapoy42X/5tVwuR1/2M0erYUqJXpG5Qp1sGe5kjqVJfzBb6JVmloF8DjA3l+j6aQPOGeOwsZ29Z2q0Zg4iIfWM/Sj2Rzs5Ao6cqaAAKOi4kd6dlJxzMO1APe8K9cCz8WTIS7PSL5Md/InG6gp16uy1jSnXiPctrJio81eZoleWDSCOeYKl4HDhGyRZNLGD3c3qA1pvjTOpGnFIhTqsWQ7GFfOmi/z5Zs1EP0vEqqVTcqScenjsVAZjPQfjeRJ1msXY0WuMiB1xe10TOdTKGT+NjeeStSF9waSCAGBmN9hxxObYa2eaMt/KkGsigxFiuMLZyf0SxnZhZtDMMVLWqiXDuM70aIB9XSDgzSXb9ZFJsIrLNbHRkuVvqYCciC9kKpnQolkyjflTRjW1hFXnCIlrcCxMVB9qWpVyOg4HikBqY9gCUNTWXO2MIOLCw6wTHfsiqoKpf7o7kf9D124AAAGHSURBVA8bFNcH4Y0cd5KVq2gMmtWe4dp32cQnz5moQ67Y3C1qe9uSUeqFEEcQwQ209LmDmX/paFF8fJCaAUzS2P4GV8ojzcQ3CIazYM4cFjDRTlEQ/qhIR5EzkzPGkUezwha21fY284KAlcjH2NmER7f98PAw17VoMNpGh8FD6ZJIQXUy+x2DeZ0Svgx9i8PACfVXakd7o810OhhrJDy6dbypWc259FI57h9BRep1CLvYXwncsiQmsbfneiUa/f2BulRVAPMyJodGg2WvMNLHLS77UKZ/rNvoXhDc56fbaEeKhPu6a7t0pod0UgfZc6O9Ke2DwBwMHvSfssPsevtPn3NzytVdp5brOtFGskdCXJpVbIUQt+a7Z14gR3mhsLVdzR+PorxlpZy5eY2OcaYFbH1ISrM/nj+aexSXGlVeACcREbAJ6PobN/unY3UmhPGCQ+ccVlq/yjPhRdB4dui54zM+oBjCyeH/+2Ty14OPAawf8AEf8AEf8AEf8AEf8AEf8AEfUAT/B60kN85dAUorAAAAAElFTkSuQmCC"/>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714847" y="4524704"/>
            <a:ext cx="8042284" cy="2015017"/>
          </a:xfrm>
          <a:prstGeom prst="rect">
            <a:avLst/>
          </a:prstGeom>
          <a:noFill/>
          <a:ln w="9525">
            <a:solidFill>
              <a:srgbClr val="9C332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25" name="Rectangle 24"/>
          <p:cNvSpPr/>
          <p:nvPr/>
        </p:nvSpPr>
        <p:spPr>
          <a:xfrm>
            <a:off x="705099" y="4524704"/>
            <a:ext cx="1542264" cy="2015018"/>
          </a:xfrm>
          <a:prstGeom prst="rect">
            <a:avLst/>
          </a:prstGeom>
          <a:solidFill>
            <a:srgbClr val="9C332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b="1" dirty="0" smtClean="0">
                <a:solidFill>
                  <a:schemeClr val="bg1"/>
                </a:solidFill>
                <a:latin typeface="Arial" pitchFamily="34" charset="0"/>
                <a:cs typeface="Arial" pitchFamily="34" charset="0"/>
              </a:rPr>
              <a:t>Examples of solutions excluded</a:t>
            </a:r>
          </a:p>
        </p:txBody>
      </p:sp>
      <p:sp>
        <p:nvSpPr>
          <p:cNvPr id="43" name="TextBox 42"/>
          <p:cNvSpPr txBox="1"/>
          <p:nvPr/>
        </p:nvSpPr>
        <p:spPr>
          <a:xfrm>
            <a:off x="4539037" y="4610250"/>
            <a:ext cx="4202811" cy="551090"/>
          </a:xfrm>
          <a:prstGeom prst="rect">
            <a:avLst/>
          </a:prstGeom>
          <a:noFill/>
        </p:spPr>
        <p:txBody>
          <a:bodyPr wrap="square" tIns="90000" bIns="90000" rtlCol="0" anchor="t">
            <a:spAutoFit/>
          </a:bodyPr>
          <a:lstStyle/>
          <a:p>
            <a:r>
              <a:rPr lang="en-US" sz="1200" dirty="0" smtClean="0">
                <a:solidFill>
                  <a:srgbClr val="000000"/>
                </a:solidFill>
                <a:latin typeface="Arial" pitchFamily="34" charset="0"/>
                <a:cs typeface="Arial" pitchFamily="34" charset="0"/>
              </a:rPr>
              <a:t>$1,140 USD for one toilet interface and requires separate composting treatment and urine treatment</a:t>
            </a:r>
          </a:p>
        </p:txBody>
      </p:sp>
      <p:sp>
        <p:nvSpPr>
          <p:cNvPr id="44" name="TextBox 43"/>
          <p:cNvSpPr txBox="1"/>
          <p:nvPr/>
        </p:nvSpPr>
        <p:spPr>
          <a:xfrm>
            <a:off x="4564508" y="5309012"/>
            <a:ext cx="4202811" cy="551090"/>
          </a:xfrm>
          <a:prstGeom prst="rect">
            <a:avLst/>
          </a:prstGeom>
          <a:noFill/>
        </p:spPr>
        <p:txBody>
          <a:bodyPr wrap="square" tIns="90000" bIns="90000" rtlCol="0" anchor="t">
            <a:spAutoFit/>
          </a:bodyPr>
          <a:lstStyle/>
          <a:p>
            <a:r>
              <a:rPr lang="en-US" sz="1200" dirty="0" smtClean="0">
                <a:solidFill>
                  <a:srgbClr val="000000"/>
                </a:solidFill>
                <a:latin typeface="Arial" pitchFamily="34" charset="0"/>
                <a:cs typeface="Arial" pitchFamily="34" charset="0"/>
              </a:rPr>
              <a:t>$1,095 USD for one toilet interface, but requires separate composting treatment and urine treatment</a:t>
            </a:r>
          </a:p>
        </p:txBody>
      </p:sp>
      <p:sp>
        <p:nvSpPr>
          <p:cNvPr id="45" name="TextBox 44"/>
          <p:cNvSpPr txBox="1"/>
          <p:nvPr/>
        </p:nvSpPr>
        <p:spPr>
          <a:xfrm>
            <a:off x="4579791" y="5882002"/>
            <a:ext cx="4202811" cy="551090"/>
          </a:xfrm>
          <a:prstGeom prst="rect">
            <a:avLst/>
          </a:prstGeom>
          <a:noFill/>
        </p:spPr>
        <p:txBody>
          <a:bodyPr wrap="square" tIns="90000" bIns="90000" rtlCol="0" anchor="t">
            <a:spAutoFit/>
          </a:bodyPr>
          <a:lstStyle/>
          <a:p>
            <a:r>
              <a:rPr lang="en-US" sz="1200" dirty="0" smtClean="0">
                <a:solidFill>
                  <a:srgbClr val="000000"/>
                </a:solidFill>
                <a:latin typeface="Arial" pitchFamily="34" charset="0"/>
                <a:cs typeface="Arial" pitchFamily="34" charset="0"/>
              </a:rPr>
              <a:t>$3,000 USD for one complete system with toilet interface, composting unit &amp; storage</a:t>
            </a:r>
          </a:p>
        </p:txBody>
      </p:sp>
      <p:sp>
        <p:nvSpPr>
          <p:cNvPr id="19"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A</a:t>
            </a:r>
            <a:endParaRPr lang="en-US" sz="1400" b="1" dirty="0">
              <a:latin typeface="Arial" pitchFamily="34" charset="0"/>
              <a:cs typeface="Arial" pitchFamily="34" charset="0"/>
            </a:endParaRPr>
          </a:p>
        </p:txBody>
      </p:sp>
      <p:cxnSp>
        <p:nvCxnSpPr>
          <p:cNvPr id="21" name="Straight Connector 20"/>
          <p:cNvCxnSpPr/>
          <p:nvPr/>
        </p:nvCxnSpPr>
        <p:spPr>
          <a:xfrm flipV="1">
            <a:off x="2788174" y="5244490"/>
            <a:ext cx="5493895" cy="2178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18089" y="5860807"/>
            <a:ext cx="5493895" cy="2178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25"/>
          <p:cNvGrpSpPr/>
          <p:nvPr/>
        </p:nvGrpSpPr>
        <p:grpSpPr>
          <a:xfrm>
            <a:off x="28574" y="-48280"/>
            <a:ext cx="3119291" cy="365760"/>
            <a:chOff x="28574" y="-48280"/>
            <a:chExt cx="3119291" cy="365760"/>
          </a:xfrm>
        </p:grpSpPr>
        <p:sp>
          <p:nvSpPr>
            <p:cNvPr id="27"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28" name="Rectangle 27"/>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9" name="Oval 28"/>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Criteria B: Technology viability</a:t>
            </a:r>
            <a:br>
              <a:rPr lang="en-US" dirty="0" smtClean="0">
                <a:solidFill>
                  <a:srgbClr val="177B57"/>
                </a:solidFill>
                <a:latin typeface="Arial"/>
              </a:rPr>
            </a:br>
            <a:r>
              <a:rPr lang="en-US" sz="1600" b="0" dirty="0" smtClean="0">
                <a:solidFill>
                  <a:srgbClr val="177B57"/>
                </a:solidFill>
                <a:latin typeface="Arial"/>
              </a:rPr>
              <a:t>10 technologies screened out due to too early development phase</a:t>
            </a:r>
            <a:endParaRPr lang="en-US" sz="1600" b="0" dirty="0">
              <a:solidFill>
                <a:srgbClr val="177B57"/>
              </a:solidFill>
              <a:latin typeface="Arial"/>
            </a:endParaRPr>
          </a:p>
        </p:txBody>
      </p:sp>
      <p:sp>
        <p:nvSpPr>
          <p:cNvPr id="3" name="Text Placeholder 2"/>
          <p:cNvSpPr>
            <a:spLocks noGrp="1"/>
          </p:cNvSpPr>
          <p:nvPr>
            <p:ph type="body" sz="quarter" idx="10"/>
          </p:nvPr>
        </p:nvSpPr>
        <p:spPr>
          <a:xfrm>
            <a:off x="499205" y="1886270"/>
            <a:ext cx="3361596" cy="2517550"/>
          </a:xfrm>
          <a:prstGeom prst="rect">
            <a:avLst/>
          </a:prstGeom>
        </p:spPr>
        <p:txBody>
          <a:bodyPr>
            <a:noAutofit/>
          </a:bodyPr>
          <a:lstStyle/>
          <a:p>
            <a:pPr lvl="1" fontAlgn="base">
              <a:buClr>
                <a:srgbClr val="177B57"/>
              </a:buClr>
              <a:buSzPct val="100000"/>
              <a:buFont typeface="Arial"/>
              <a:buChar char="•"/>
            </a:pPr>
            <a:r>
              <a:rPr lang="en-US" sz="1400" b="1" u="sng" dirty="0" smtClean="0">
                <a:solidFill>
                  <a:srgbClr val="000000"/>
                </a:solidFill>
                <a:latin typeface="Arial"/>
              </a:rPr>
              <a:t>Must be beyond prototype (TRL9)</a:t>
            </a:r>
          </a:p>
          <a:p>
            <a:pPr lvl="2" fontAlgn="base">
              <a:buClr>
                <a:srgbClr val="177B57"/>
              </a:buClr>
              <a:buSzPct val="100000"/>
              <a:buFont typeface="Arial"/>
              <a:buChar char="–"/>
            </a:pPr>
            <a:r>
              <a:rPr lang="en-US" sz="1400" dirty="0" smtClean="0">
                <a:solidFill>
                  <a:srgbClr val="000000"/>
                </a:solidFill>
                <a:latin typeface="Arial"/>
              </a:rPr>
              <a:t>Camps do not have maintenance or backup capacity for tech. which require optimization or has high risk of breakdown</a:t>
            </a:r>
          </a:p>
          <a:p>
            <a:pPr lvl="1" fontAlgn="base">
              <a:buClr>
                <a:srgbClr val="177B57"/>
              </a:buClr>
              <a:buSzPct val="100000"/>
              <a:buFont typeface="Arial"/>
              <a:buChar char="•"/>
            </a:pPr>
            <a:r>
              <a:rPr lang="en-US" sz="1400" b="1" u="sng" dirty="0" smtClean="0">
                <a:solidFill>
                  <a:srgbClr val="000000"/>
                </a:solidFill>
                <a:latin typeface="Arial"/>
              </a:rPr>
              <a:t>Proven manufacturing process</a:t>
            </a:r>
            <a:endParaRPr lang="en-US" sz="1400" b="1" dirty="0" smtClean="0">
              <a:solidFill>
                <a:srgbClr val="000000"/>
              </a:solidFill>
              <a:latin typeface="Arial"/>
            </a:endParaRPr>
          </a:p>
          <a:p>
            <a:pPr lvl="2" fontAlgn="base">
              <a:buClr>
                <a:srgbClr val="177B57"/>
              </a:buClr>
              <a:buSzPct val="100000"/>
              <a:buFont typeface="Arial"/>
              <a:buChar char="–"/>
            </a:pPr>
            <a:r>
              <a:rPr lang="en-US" sz="1400" dirty="0" smtClean="0">
                <a:solidFill>
                  <a:srgbClr val="000000"/>
                </a:solidFill>
                <a:latin typeface="Arial"/>
              </a:rPr>
              <a:t>Well-established mfg. process minimizes prices and improves supply dependability</a:t>
            </a:r>
          </a:p>
          <a:p>
            <a:pPr lvl="1" fontAlgn="base">
              <a:buClr>
                <a:srgbClr val="177B57"/>
              </a:buClr>
              <a:buSzPct val="100000"/>
              <a:buFont typeface="Arial"/>
              <a:buChar char="•"/>
            </a:pPr>
            <a:endParaRPr lang="en-US" sz="1400" dirty="0" smtClean="0">
              <a:solidFill>
                <a:srgbClr val="000000"/>
              </a:solidFill>
              <a:latin typeface="Arial"/>
            </a:endParaRPr>
          </a:p>
          <a:p>
            <a:pPr lvl="1" fontAlgn="base">
              <a:buClr>
                <a:srgbClr val="177B57"/>
              </a:buClr>
              <a:buSzPct val="100000"/>
              <a:buFont typeface="Arial"/>
              <a:buChar char="•"/>
            </a:pPr>
            <a:endParaRPr lang="en-US" sz="1400" dirty="0" smtClean="0">
              <a:solidFill>
                <a:srgbClr val="000000"/>
              </a:solidFill>
              <a:latin typeface="Arial"/>
            </a:endParaRPr>
          </a:p>
          <a:p>
            <a:endParaRPr lang="en-US" sz="1400" dirty="0" smtClean="0"/>
          </a:p>
        </p:txBody>
      </p:sp>
      <p:sp>
        <p:nvSpPr>
          <p:cNvPr id="9" name="ColumnHeader"/>
          <p:cNvSpPr/>
          <p:nvPr/>
        </p:nvSpPr>
        <p:spPr>
          <a:xfrm>
            <a:off x="499204" y="1433486"/>
            <a:ext cx="3344989" cy="430887"/>
          </a:xfrm>
          <a:prstGeom prst="rect">
            <a:avLst/>
          </a:prstGeom>
          <a:solidFill>
            <a:srgbClr val="FFFFFF"/>
          </a:solidFill>
          <a:ln w="9525" algn="ctr">
            <a:noFill/>
            <a:miter lim="800000"/>
            <a:headEnd type="none" w="lg" len="lg"/>
            <a:tailEnd type="none" w="lg" len="lg"/>
          </a:ln>
          <a:effectLst>
            <a:outerShdw dist="25400" dir="5400000" sx="99000" sy="99000" algn="ctr" rotWithShape="0">
              <a:srgbClr val="177B57"/>
            </a:outerShdw>
          </a:effectLst>
        </p:spPr>
        <p:txBody>
          <a:bodyPr wrap="square" tIns="91440" bIns="91440" anchor="b">
            <a:spAutoFit/>
          </a:bodyPr>
          <a:lstStyle/>
          <a:p>
            <a:pPr algn="ctr">
              <a:buSzPct val="100000"/>
              <a:defRPr/>
            </a:pPr>
            <a:r>
              <a:rPr lang="en-US" sz="1600" b="1" kern="0" dirty="0" smtClean="0">
                <a:solidFill>
                  <a:srgbClr val="000000"/>
                </a:solidFill>
                <a:latin typeface="Arial" pitchFamily="34" charset="0"/>
                <a:cs typeface="Arial" pitchFamily="34" charset="0"/>
              </a:rPr>
              <a:t>Assessment criteria</a:t>
            </a:r>
          </a:p>
        </p:txBody>
      </p:sp>
      <p:sp>
        <p:nvSpPr>
          <p:cNvPr id="28684" name="AutoShape 12" descr="data:image/jpeg;base64,/9j/4AAQSkZJRgABAQAAAQABAAD/2wCEAAkGBxQTEhUUExQWFhUVGCIYFxgXFxwYHhsaGx0XIB8dISIgHCggHR4lIxwYIjEhJSksLy8uHCAzODMsNygtLisBCgoKDg0OGxAQGzckICQsNDQ3NDcsLywvNjQ0LCwsNCwsLCwsLCwsNzQsLTQsLCw0LCwsLCwsLCwvLCwsLCwsLP/AABEIAL0BCwMBIgACEQEDEQH/xAAcAAADAQEBAQEBAAAAAAAAAAAABgcFBAMCAQj/xABHEAACAQMCAwYDBQYCCAQHAAABAgMABBESIQUGMQcTIkFRYTJxgRQjQlKRYnKCkqGxFcEkM0OissLR0lSD8PEXU3WUo7Ph/8QAGQEBAAMBAQAAAAAAAAAAAAAAAAECAwQF/8QALREAAgICAgIABAUEAwAAAAAAAAECAxESITEEQRMiUWEUMnGh0SOBwfBCkbH/2gAMAwEAAhEDEQA/ALjRRRQBRRRQBRRRQBXhe3aRI0kjBUUZZj5f+vSvq6uFjRndgqqMsx6ACovzpzW14+lcrAh8C/mP529/QeX61vRQ7X9jOyxQRU+XOZobzX3WoGMjIcYODnBG52OD77VtVO+yCwwk0x/EwjX5KMk/qwH0qiVW+EYTcYk1tuOWFFFFZFwooooAooooAooooAooooAooooAooooAooooAooooAooooAooooAooooAooooAooooAr4nmVFLMQqqMkk4AA6k1+yOFBZiAAMkk4AA6k+1SLnPml76QW9uGMWrAA6yt5H930H1Pljaml2PHopOaij45r5jl4jMsFuGMWrCKNjI35m9AOoB6Dc+2dzZwpLTuoAQ0oXvJn/aboo9FUA/PVn2FL5K5UWyj1vgzsPG3ko/Kvt6nz/QCZSzi94jqYjRNMNzt92CAOv7ArvqnFyxD8sf3OacXjL7ZXOTuH9xZwRkYbRqb95/Ef0Jx9K2a5o7+JjpWRCT0AYE/pmvq+u0ijeSQ4RAWY+w/z9q8yWZSy/Z1rCR70VKeCcz315fII5CsevUUCrpWIHcHbJONs56kYxVG4nxu3tyomlRC3QMd8euPT36VpZTKDS7ZWNiksmhRXzG4YAqQQRkEHIIPQj2r6rEuFFFIHOXP3dM0NrgyDZ5DuFPoo6Mw9TsPffGldcrHiJWUlFZY/wBFSvs/5ouZLxYpZGkWUN8WPCQC2Rtt0Ix03qoXFwsal3ZUVdyzEAD5k7VNtTrlqyITUlk9KKy7rmG2jiWZpk7tjhWB1AnfIGnOcYOfSu+1uUkRXjYMjDKsNwRWbi1y0Wyj1pL7Sr27iSL7NrCEnvGjGSDtpGQMgHxb+w+urzNzbBZghjrlxtEp39tX5R7n6A1z8l82G+7wGExmPGSG1KdWfPAIO3Stq4Sj/UccpFJNP5c8npyFc3MlqGug2rUQhYaWZMDBIwPPUM+YAPuWOvK5uFjUu7BVUZLMcACka/7UIVfEULyKDu5bRn3AIJP1xUKErZNxROygsNj9RXPw+8WaJJUzpkUOudjhhnf3r0nmVFLOwVR1LEAD6mssPOC56UVjz802aoXNzCQPyurH6AEkn5V9cv8AMUN4GMJbwEBgy4IznHtvg/pVtJYzgjZZxk1qK5OK8Sjt42llbSi/qT5ADzJ9KzOWea4b0uIw6smCQ4AyDnBGCR5VChJx2xwNlnBvUV8yOFBJIAAySdgAPM1i8L5stbiYwxSanwSPCQDjrgkb0UW1lINpG5RRRVSQooooDi4z33cSfZ8d9pPd5x8X12z6Z2z1qQyc08ThJDyyqQdxJGv/ADJ/arXU97SObdAa1gbxkYlYfhB/AP2j5nyHudurxXl66pmNq4znAlcW5tu7iMxyy5Q9QFVc49cDJHt0rzsOE3oOqGG5VsYDIjocH3wP7059nnJuNN1cLv1ijI6ejsPX0Hl164xSK6LPJjW9YIzjU5cyZCuJ8Jv0jMtwJhGMAmSTPUgDYvk7n0rn5e5fmvHZIdPhGWLkgDJwOgJyd/LyNPPa9xDCQwA/ETI3yXYfqSf5a0eyzhvd2neEeKdi38K+Ff7Mf4qs75KnfHL6I+GnPUVf/hjd5Hjg+ep9v/x16dofGWCRWPeF+6Ve/f8AO4AwD/xHruR5iqFzTxoWls8pwW+GMHzc9B8vM+wNRfhV2qym4m+8ZTrVD/tJScgt+yD4j6nA8ziKZTt+efrr9RYlD5V7HbhUsfCbPvJBm7uBqEfmB+EH0UZyfc48qn3Eb55pGllYs7HJP+Q9APIVsQWst1317csTHGMs3TW34Yl9BkgbdAfU0v1vVBJtvl+/4M5t4S9FhuOPJw6wt0OGm7lQkefPSMk+ig5/sKXuQ+Y7ye9VJJS6MrM6kDAAGxGBt4io+tI17ePM7SSMWdupP9vYDyA6VUuyvgndQNcOPFN8PtGOn8x3+QWueyuNVbb5bNYyc5JLpHf2h8fNrb6UOJZsqhHVR+JvpkAe5FTGGxjiszPKMyTHRbqfJVI1yn/hHuc/Lq7QeKd/eyYPhi+6X+H4j/Nq+gFHB+ET8SmGPBFGAmr8MaKNlX8zefuSScZq9UFXWm+Pb/grOW0uDb7JeFFpZLgjwoO7X3ZsE/oMfzVw9onM/wBpk7mI/cxHqOjv6+6joPqfSuzm3mKO3h+wWRwijTLID/MoPmxOdTfQeyLLEVOGBBHkdiMjNWrhvP4sv7ESliOiOm0hmuCkMYaQjOhB5Z8TY8hnqT8vatK15nvBEtrE7KFyoWNPH1O2QNQI9sGnrss4H3cJuXHjm+D2jHT+Y7/ILW5zhxAWtpNKoAkYaVIAB1NsD743P0rOfkJz0Uc/yWjU9ds4IaQSfMsT8ySf6k1beXbGPh1kO9IXA7yZv2jjb3xso9cD1qd9mvCBNdh2HggGs/vfgH65b+GvXnPj739wsEGTEH0xgf7R+ms+3XHoN/Pa16dkvhrpcsit6rY5+Pcbn4lKwXKwRAvp8lRRu746t6D3wPMnz5E5e+2XHjH3UWGk98/Cv1wc+wNVDl3liK2tjCQHMg++JHxkjBH7o3AH+ZNfdvZWvDoJXUd3HnW/iLEnYADUSfQAep96xfkpRcK1+hdVPO0j149xqGyh1vsB4Y0XALEdFA8gPXoBUwEN7xeUt0jU+ZIjj9h+Zsee59cDFczTTcVvlBJUMcADcRxjc/XHn5kj2AZ+eePR2sIsLXCnTpcr+BT5Z/O3Unrg56mrQr+E1Fcyf7ESlvy+icXCBXZQwYKxAYdGAJAI9j1qr8mRx2HD+/nOky/eH1wR4FA8yRvj1Y1MOEQxtKvfHES+KT1Kj8I9S2yj5+1anF+KT8SuFVV2ziKIdEXzJ8um5b/Kui6DniPr2ZwevPs8eaOY5L2XU3hRf9XHnZR6n1Y+Zp27KrQRW81zIQqucBmOAEjzk/qWH8NTADJ6j5+Xz9cVvcZ4206xWkAYQR4REA8UrfmYDzJ3C+p9ei2rMFXHhCE8PZmhzvzm10TFFlbcH5GQjzPovov1PkB59mNsXv0YdI0Zj9RpH9W/pWbx/hItRHE+DOw7yTG4QHZUHqepY/u423NH7L+D9za96w8c/i+SDOkfXdv4h6VnbKFdOI+y0E5WcjlRRRXlHYFFFFAKPPnNotU7uIg3Djbz0A/iPv6D69BuqdnnKv2h/tM4JjVsqG37x87k56qD+p+Rz78Q5Cuprx3kZDHJKWZw24QnpgjOQuAB02FU22gWNFRAFVQFUDoAOgrslZGqvWD5fbMFFzlmXSPWlvnuwle37yCWSOSDLgIxXUoHiBwdzgZGfl50yV+MM7HzrlhLWSZs1lYP574rxSa5cPK2twoQHAGQM46bZyTV84baCKKOJekaBB/CAKlj9nN0s4CFDGHyH1dFB2yCM5A8hn51XK6/LsjJRUHwY0xabbJH2q8UMl0IQfDCoyP23AJP8ukfrWNyjy097LpGViXeR/QflH7R/p19i580dn8txcyTRyoBIQSHByCFA8s56Z8qceX+EJawJCm+keJsY1MerfU/oMDyq78iMKkodlfhOU25dCB2nXaQxwWMICoo7xlHpuFHvk6ic+YBrN5K5Ka6xNMSsGdgPikx1x6L5Z/T1FVv+EwTEGaGOQjoXQMR7bjp7V1ogAAAAAGABsAB5VkvJca9Y9/Uu6syyyB8yQqLydFARRIUA6BVB0j6YFUzi/PVrbRBICJmVQqKh8IAGBlumPYZPyrP5o7PpJ7l5opEVZDlg+cg4AOMA5zjPl1NaHL3Z7BAQ8p79xuNQwgPsu+T8yfkK1ssplGLk849FIxmm8Ew4LFDJN/pUpSPBZmAJLH8owDgnJ3x5Vvcc5z1Ri2sk7iAeHb42z8vhz57kn16itO87MJTM3dyxiEnK6tWoA+WAMHHTORn2pp5a5It7QhzmWUdHYbL+6vRfnufetLL6eJd/YrGufXQqcD5VFpbve3agtGuqKE9A34dX7ROML5ee/RU4Fw57y6SMkkyMWkbzx1dvmd/qRVm5r4Mbu2eEPoJIIJGRlSDg+21Y3InKDWRkeVkZ3AVdGSAvU7kDcnH8orOHk/JKTfzFnV8yS6G6KMKoVRgKMADyA6Cpr2v8Q8UMAPQGVvrlV/56plI3OfJEl3cCaOVFyoVg+dsZ3GBv16bfPeufxpRVmZGtqbjhGHY5teCSSLs90+nPmFJ0/8ACrEfvV4dlVtGbiSV2UGJPACQN3yCw+QBH8VUKbluJ7NbRySioqhhscrjDfPO9Ik3ZbPqws0RX1YMD+mCP610RuhKMk3jL/YycJJppZwNvG+e7SAEK/fP+WMgj6t8I/qfapvzNzJc3ihpF0QB8Kqg6dWD1Y/EwGf+gp14L2aQxkNO5mI/CBoT67kn9QPamfi/AILiEQOmEXBXR4dBGQCu2B1IxjG9UhZTVJarP3/gs4zmueCL8A481p3rRqO8kTQrn8AzkkDG5O3X08+lfl9weZIFuZsjvnwgbOpsgsXOeg6ddznPTrU+Dcg2sD68NKw3XvSCB74AAJ+ea0eaOXY72II7MpVtSsuMg4I8+oIP9q1flwU/lX6soqZa8kKtrdpHVEUs7HCqOpNWTlTlJbSB84aeRCHb0yNlX2Hr5nf0A6OWOT4LMl1LPIRjW+Nh6KANs/rTFWPkeTv8sei9VWvL7P5xt7d2YRqrFydOgDLZ9MetV3kfk0Wo76bBnI+YjB8h6t6t9BtklsS3QMWCqGPUgAE/M+dftxHqVlzjIIz8xUXeW7FquETClReSHqjcR4ieuJpevpGP+iKPrVyjjCgKBgAYAHkB0pD7N+VZbZ5ZLhNLgd2m4OR1Zhg9DhcdDsafqjyrFKSjHpCmLSy+2FFFFcpsFFFFAFFfLuACSQABkk7AAedS3mrtBkkYxWZKJnHeAeN/3fyg+XmfataqZWPCKTmorkpl3fRRDMsiIPV2C/3NZx5rsv8AxUP84qb8N7P7y4+8mIj1bkyks598f9xBraTsrGN7o59ogP8AnrZ1Ux4lMpvY+oj3Z8Vgl/1U0bn0R1Y/0Ndlfz3xLhckFw0BVjIrELgHLDPhZQN9xg7Va+UEnFpELnPe4OdRy2MnTq/axjPn671W+hVpSTzkmuxyeGjZoqYdoXOEon7i2kKCP/WMvUv+XPov98+lbXZvLdyo01xKzRt4Y1YDfB3fOM48h9faqvx5Rr3bJVictUOtFFFYGgUUUUAUUUUAUUUUAUUUUAVhzc22iT9w0wEgYKRpbGo+WrGnPl12NeHPPMP2S3JU/fSZWMenq3yX+5FIHZ1y6bmfv5MmKJtRJ/HJ1A98bMfp6101Upwc59GU7GpKMSxUUUVzGoUUUUAUUUUAUUUUAVy8Tv0gieWQ4RBkn+wHqScACuqpR2l8eM8y2kWWWNsMB+OU7affTnHzJ9BWtNXxJYKWT1WRu5d55gu5REqSI5yVDKCCAMndScfXA96aaX+TeW1s4QCAZnGZG9/yj9kf16+dMFRbpt8nRMNsfMFFFFZlhY7SJGXh8unO5VWx+UsoP0PT61Nuz+WNb+EyYwSQpPQOQQv9dh7kVaru2WVGjcakcFWB8wah/NnLcllLpOWjY/dyevsfRh/XqPbv8SUZQdb7ZzXJpqRdqKnfJfPwYLDdthuiyno3oH9D+10Pnjz0+eucXs2SOKMM7rq1PnSBkjAAwSdvUY29a5n481PTBr8SOuw44rI5q4wLW2kl21AaUHq56fp1PsDUwm7R70/iiX91P+4msfjHMNxdBRPJrCnKjSqgHpnYDP1roh4Utlt0ZyvWOD05Z4M97ciPJwTrlfzC53OfzE7D3OfI1dreBUVUQBVUBVA6ADYCoXwLiN5CGFqHGvBYpCHJx03KHbrt7mva45u4gCVeeRWGxBRVIPoRpBFbX0ztlw1hFK7IwXRcqKhks3ELmF5WeZ4EGWYtpT+4DfIZry5Y5jls5QyktGfjj1YDD/Ij1xWH4J4eHyafHWei8UVh8o8ea8hMrQ90NRVfFq1AYyR4R55H0NJPPHPTOzQWrlUGzyqd2PmFPkv7Q6+W3XCFE5T1+heVkVHJUQa/amHZBbsZbiTfTpCn3Ykn6kAf71N3N/NKWUfk8rjwJn/eb0Uf16DzITpas0jyI2Jx2Yw0VCk4/eT3CETyd4zgKFYqoJIAGkbY+fXzzVj49xuK0i7yU+yqN2Y+gH+fQVa3x5QaXbYhYpZZpV5TXCqrOzAKoJY52AG5JqO8Q49e8Sl7qIMFPSKM4GPV22z8zge1YF1DLbPLCxKH4ZFDbHoRnGxHQ1tHws8OXP0M3f8ARGxf3EvFL4BMgMdKA9EjH4j/AFY+5x6VY+E8OS3iSGMYVBj3J8yfcnJPzpW7MeA9zB37j7ycZH7Mf4R/F8X8vpWpzZzVHZJv45WHgjB/3j6L7+fl54rfJzkq4dItWtVtL2bzuAMkgAdSdq8LXiEUhIjljcr1COrEfPB2qGcb41c3eXlZigOMKCI1J6DHTPXrk198q8d+xStKI+8YxlANWnGSpz0Ofh6Vb8E9c55K/iFnrgvNFecDEqpYaWIBIznBxuPpSf2gc3fZl7mE/fuNz/8ALU+f7x8h9fTPJCtzlqjaUlFZY4iZc6dQ1emRn9K+6/nvgvEjb3C3GNbISdzjJKsMk9T1yfWnmx4xxqXEiQjQdwrIiAj+Nw+PfNdNniOPtY+/BlG5P0UuuDiPGbeDAmmjQnoGYAn6daS+a+fHjjWKNO7uSv3uSG7o+g8i3mD6EHzpJuuAXXcG8lU6CQSzt421EANg74JI3Pz6b1FXi55m8Eyux+XkqvNnMqQWZmidWaXwwlSCCTnxfwgE/MYpQ7LOBd5I11IMrGdMefNz8Te+AevqT5iki0hklZIUySzYRcnALYyceXlk+1X7g/Dlt4Y4U+FFx8z5k+5OT9a0tSor0Xb/APCkG7JZfo7KKKK4DpCilbnPnFbLSip3krDUAThVXJGT5nJB2HodxWFyrxO+4g7sbkQRR41CONMknOANQbHTqc/L02jRJx3fCM3Ys6+yjVycU4dHcRNFKupG6+x8iPQjyNe8CFVALFiPxNjJ+eAB+gr9mlVVLMwVRuSTgAe5PSsllPguQTmTgr2k7QvuOqN+ZD0Pz6gj1Bpw5PhTiVq9tcZLW5BikHxKrZwMnqBpIwfLT6A1kdo/HorqdO6OUiUjX5MSQTj2GOvufLcs3JHD2sLKe6lQ6mXXo6MI0BI69CcscfLOK9S2T+Cm+Jejkglu0ujX5mnjsLHwBdYURREgZ1YwD03IALfSppyTwL7XcqrDMaeOT90dF/iO3yz6V3do3MC3MyLG2Yo1BBHmzgEn6DA9iGpy5LtVsuHNcOPE6Gd/XSASi/pj6sazWaqc/wDKRZ4nP7I/O0Hmv7MncQn75xuR/s19f3j5enX0zh8jcjiUC4ugSreJIz+L9p/Y9QPPz9KVeGXCT3qyXjgI7l5SQSDgEhcb+E4C49KbuaO0YFTHZgjOxlYY2/YB3HzOMennUuqcIquvt9sbRk9pf9Hz2m8xKR9jhI0rjvdPTbpGPlsT6YA9aUOWeCNdzrEuQvxO35UHU/M9B7mssn1pp4TzKtnaFLcZuZjmSQjaMbhVGfiIG/oCx69K30ddesO/95M9tpZkM3PfMCW0QsbXZtIRtP4Ex8Prrb9cHPUipre2rRO0bjDLjUPQkA4+Yzg+4NUzkLk9lYXV0CZSdSI25UnfW2fxn0PTqd+k947ITd3DeffufX8bVTx3FNwjzjt/cmzLWWP1hxiPhVhGhAa5lHemP0L9C/5QBpHqcbeeEu7jlnSW9uGOGbQh6a3P4V9EQAk/LHXONHlHleS/kMspbudWXck6pG8wCevu3l069O3tTuVWSG2jAWOGPOkbAFtgPoF/3qiGsbNVzJ9v/BLy45fXo5uzizXvZLqXaK1QsSfzEHHzwNRx6lazuKX03ErsaQcudMSZ2Rff6bsf+gFanHFNtwu1hGzXLGaT3A0kA/rH/LWv2T20KxzXDsocHR4iBoTAOd+gYnr+z86mU8KVv9l/v6hLOIDRw+xg4XaM35V1SP5u3kPqdgPLPzNSrglq1/fKH371y8n7vxMPYfhHzFaXaBzV9qkEUR+4jPX87fm+Q6D6nzFdPZXcQxzTySyIhEYCl2C7E5br8l/WqQjKuuVj/MyZNSkorooXNHHUsoC5ALfDGnTU3l8gOpPp9Kl/LnBZeJ3LySsdGcyyf2RfIHH8o+mfLn3jou7nMZJijXQnUZ82bB6ZO3yUU+cC41Z2XD4T3i7oGKqQztIRlts5znbfYYA2xVIxlTXlL5mWbU5c9IRue7z70WyRmGC32RCCuonrIc9c+R32yepNfnZ7wj7ReISMpD943zB8I+rYPyBrP5i4rJeTPcMuFyEAG4UeLSufMnDH9a2+UOZorG1mOnXcSSYVfLSqrgsfTLPsNz/UdMlJVaxXJkmnPL6KBzjzMllF5NM4+7T/AJj+yP69PlE7mdpHZ3Ys7HLE9STTpwXgz3HecRvsmNVMgU7d5pBI28o/Qefy6rnLvC2vbpYz+Ml5GHkucsfbOcD3IqlEYVp/bt/4LWOU2hv7NOVQ4F3MuRn7lSNtvxkfPYfIn0NOXN/HBaWzSDGs+GMHzc9PoNz9K2IIlRVVQAqgBQOgA2AqV9rl4TcRRfhSPX/E5I/so/U1yQbvu56Nn/ThwePZ5y79qma4n8UaNnxb95Id9/UDOT6kj3pl7V+JBLVYQfFMwyP2UwSf10D9a0eC3cFlw6B3YKvdh/dmcaiAOpJJP/sKlHMvG3u52mfYdEX8qDoPn1JPqTW0FK27Z9Izk1CGPbGrsm4Rrle5YbReBP32G5+ikD+OqpSnwG6t+H2UKTyrGzL3jA7sS252GScZx08qYOFcRS4jEkYbQfhLIUyPUBgDg+Rrm8hynNy9G1aUVj2dlFFFc5oJXaDyi91pmgwZUXSVJxqXJIwegIJPXrn2qeLwq/tmysVzG3m0Yf8Aumx/WrxRXVX5UoR1ayjKVKk8kUi43xToGuT/AOUSf+DNfa8t8SvCDKspHrO5UD+E7j6LVooq34vH5YpFfg/ViZyvyBFbkSTETSjcbYRT6geZ9z+gpk4/btJazxruzxOq/NlYCu+iueVspS2bNVBJYRD+U+VpLqZQ6OsKnMjMpXYfhGfxHp7das9/YpLC8LDCOpQ42wCMbemK6aKvdfKySfWCsK1FYJHd9md0HIjeJ08mLFTj3GDj6E0xct9nMcRElwwmcbhAPAD753f64HtT1RUy8qySxkhUxTySXi/Z/dvcylAhR5GcOXxszE4IxnIzjYU18q8iRWpEkh72Ybg4wqH9kev7R+mKb6KT8myUdSVVFPIUnXPZ5BJdPO7MUdtZiGwLHc+LrgnJwMdetONFZQslD8rLOKl2fEMKooVFCqowABgADyA8qjvMvDnuOLvCQcySKP8Ay9K5YewUE/Q1Za+DEurVpGoDAbG+PTPXFXpudbb+xE4bLApdofLT3MMZhGXhzhOmpSBkDyyMDH1qd8P5MvJn09wyDO7SjQB+u5+gNXSir1+VOuOqKypjJ5J9xPs/CWLRw/eXGoOWOAXxkFR+UYJwM9cZNKXCuR7yZsGIxL5vJtj5Dqf7e4q3UVMfLsimiHTFsnfGOzNe5QWz/er8RkO0mfl8JHlgfP1rH4Z2a3Lt98yRJ5kHWx+QG31J+hquUVC8u1LGSXTBsSuaeUv9AW3s48lZA+MgMxwwJJOATv8AoMDyFZ3K3ZzpYSXmDjcRDcfxnz/dG3uelUaiqryLFHVP+SXVFvIvc9Wsslk8cCFmYqMDA8OoE9SPTH1rg7OeW3tY3eZdMsh6ZB0oOg2JGSck49vSnCiqq1qGnonRbbBSH2kcqy3DJPANTquh0zglQSQRnYkZOR8vSnyiq12OuWyJlFSWGRPhXJN5O6q0bRINi8m2keeFO5+Q29xW7zvyayi2W0hLqqlG0gai2QQzH333Ow9tqp9FbvzJuSf0M1THGBG5X7P0jIluyJZeuk7qvzz8ZHvt7bZp5oorCdkpvMjSMVFYQUUUVQsFFFFAJvG+0OGzuYoLuGaATEhJm7sxkA41ErISoyRnIBGcnApqvrhkQskbSkdEQoCfkXZV/U0kdoPL8N9fWdvOMq9vc4I6qw+zYYe4P/Q7Gsjs95ilsLn/AAbiB8abWkx+GSPfSufphfkU6gAgN/KnN/24votLiNI3aJ3l7pQHTquBIWODgZAxk0z0qdnY+7vP/qFz/wDuak3noi34zZI17cw2twrtMDezIgI1nOTJ4ASVGAQNgABQFdopM5Rto5Jzc2t1PLbrrgZZLmSdHYd0wkTWzdPGuffb3Wu1y1ks3tryO5vFtzcBbuNLqfBVm1ZUd54BgOuFwBlcYoCsUVK+0DnF7K7sEhZzbQMhum1s4KTB0jDsSWc6UlfxZyQpzmty44YLnirqs90sMEIadY7udFaWUnQuFkGnSiliExnWv1AeKy+ZOOxWVu9xNnQmNlGWZiQFVR5kkgf3wK0wKWu0XlluIWLwRuElBEkTHONaHIBxuARkZ8s53xigMnjPPtxaQNcXXDJY4seFlmjkwx+ASAbxhjgZ8WCafKir8/SpG/DuP28kPfRmL7SigggjGvABViMg6kyM48NU3jPCjeG3ZbiRIAGdvs8zxGTUF0eJCMpgs2x66fegN2ipHe2LLx+GyF1e/Z3tjIy/bbjJf73fV3mr8I2zVA4HwFraaVhPNJFIiBUnmkmKOpk1FS5OAwZds9V/QDcoqV9rXMN0kitZ7pw5o57rBIyZCQkZx1GnUzA+ToapPCeIJcQxzxHKSoHU+zDO/ofUUB10VLO0hr20vIJ+HvM5Ecs88DTSSRuiNCDiNmIG0h2UDAGRuK6eP8wQ8R4PNe2s00UsMRbEU8kTRuMEq4RgrdNiwOxyMZoClUVnw8IRYTBqmKnqzXExk8v9pr7wfRhUy7OeHvdXHE4p7u9Zba5MUWLydSFDSjyk3+EdaArtFTfhXH7iy4wOF3EzXEM8feW8kmO8TZ/CxAGoeBxkjPw03828Wa2tmeMAzORFAp/FNIdKD5AnJ9gaA2aKnPY5xqUxz2F0xNzZSFWLEsWQscNk7sAdQz6FPWu3tgiZeHTXEU08MsIUo0U8kY3kQEFVYK2QTuQSKAeaKivHr6Wz4ZYXtve3BvJVhzFJPJcLMZEUuO7dmxv5rjGcdSKsEsHfRaZNa6wNQSR42B2OAyMGG/mCKA6qKkfZvw97qbiUc93fMLa5MURF5OpChpB5SbnYda1OD8fuLPjH+F3EzXEU0feW0smO8XZjpcgAN8DjJ36euABSKKkXMfHIY+MTRcWadLdlT7GUkljiG3jY90wJYscajnTjyGKeuR7IxxSn7QbmOSYvDKZO9LRFIwoLeZGkr74z1NAMdFFFAFFFFAT7j3Gm/wAVs5Ftrt4YEmjlkW1mIBk7vGPBlxmMZKgjDbZrU5+5Pj4pagDwTINdvIQVZGIBwQQGAO2RjI2OMim2igEfsfgnSxcXSsJ/tMpl19S5bJPocnJyNj5Uu87XMjcasp47O7lhtQyysttKRltQOnKjWAMHIyD5ZqtUUAm8I40onSG1s7pEnmaSZ5baSGOMd024LKviZlQefxN54rX514IL2xuLbzkjOjPk48SH+YLW3RQEm4ByXJNy/NHOGN1coJBrGGBiVVgQ7ZGFjQeviNNPZXwySHh8bzljPcYllLdfhVUB9CI1jGPXNOFFAFKnaFdXEUdtJaxtLKt0p7tTjWmiXWvp8Orc+eKa6KAm3N3Mttf2UtqltcyXMqYjge1kVo5SMKzMyhE0HctqxgHrTlylwxrWytrdyC8USoxByNQAzj2B2HtWvRQEmv7pzzDDeC1uzbJB3LSfZZviIl306NRGWAzj18qpPF+KiCIymOaTbwpFE8jscEgYVTpz0y2APMivjinMNrbMFuLiGJiMgSSKhI333Psa+uFcdtrnP2eeKbT8Xdur4+eDtQCNwDlqK4tJZrs3yyzlpLuIG5iBZ+qCID7wKulBpDZCiubscu57ZJLG4guliWVjayvbyqpRidm8H3e/j8WPjI8qqdFAJfFOLaeKwN3F00ccE0TyLazMod3gKgEJ4h90fEuRuN6Te03kWa2M13w0MI7hSl5boMgq3V1Ue5zgbqdxsTizUUB43dwI0LsGIXqERnb6KoLH6CpN2d8QktbniUk9neqt1cGWIi1lbILSnBwvhOGXrVfooCb8I5fuLzi44pcwtbxQR93bROR3jbN4nCkhfjc4znOPTJ9uIOOIcQjSRL2K3gQmJ1huINdw+xbWFBQImVBbGS7eQ3oVFARvjfDZOH8YgurKG+uAV7u8yk02VOkAiRlOsgYOATgxqNs0zdql4Z+FyxQQ3EslwF0KtvNkASKSWyngwFOzYJ2p+ooCH8L4DJZracRsrORpooo4b21e3dGY6VUyRakzqyMlkz5E9WzW7DjqSQGfuriMLsySW8qyA7bBNJZ+o3TUOu+xrVooCQ9nPEZLSfiLz2V8q3NwZYsWsrZUtIcHC+E7jr61r8F5fuLzi/8AilzC1vHDH3dtE5UyEYYanCkhfjfbOckemTR6KAQeIcXjaS7t+JWsklt32IJfs7zJju4sr4FZlYMWIbG+SAcqa8+yTgLWxvSiyx2cswa1jmBVwoBDPpbxAN4QNXiIQE1QqKAKKKKAKKKKAKKKKAKKKKAUe0rjd1Y2j3duYCsWnVHLG7FtTquQyyrjGobFT864rXinFJbSGeOWxMk8AmjhNvMCcor6dX2g9NQGcV9dtkgHBrrJxnuwPc97H/8A39K8uz3ltBFw+8SSRiLMIyvM8igukJOgMSEwUI0rgeWNhQGnzlzkLGGE92ZLm5ISCDOks509c/CAWAPuQPPI/PsfF+71/arQzYz3P2d+6zj4dfe68Z/Fj6Utdr9m8d1w7iOkvBaTDv8AAJKKXQ68Dy2bf10+tUU8VhEP2jvY+506+81DTp65z0xQGFyfzX/iNvKUUQXMLGKWNx3gjkGQCQGUsuQfMdCM7Zpf4DzLxS5vb20D2KtaEDWYJiH1Zxt9o8OwGevXzrw7GuHu03EeIFWWK9nLQBhgsmuVtWPTxgA+xpZgiuZuKca/w+67u4XBRV0ES6NmXLA4IOwIIwTv7AUrkDm5r5bhJYxHPaymKUKdSEgkalJ3wSrbH096bKQOx+9smtWS2Vo5wxN1HKxabvejMxOCw22IAHXYHIp/oBK7ZYVbg93qGcBWHsRIm9aPZxEF4XZBQAPs6Hb1ZQSfqST9aze2e4VOD3WogFgqqPUmRNh6+Z+QNfXZzzDanhloPtEIKQIjAyKCrIoBBBOR0oBr4gkpQiF0STyaSMyL75UOhP8AN+tJHZlzRfcQ755/sqJBKYmSOKTUzAbkM02FAJH4TnfpTJwXmaK6nuI4WR47cIDKralLvrLKMbYUBdwTuxG2KSOwS4Vob7SwP+mM2x/CwXB+Rwd/agOjjfNXErbidtZSPZrFdf6u4NvL8W/gK/afi1aF+L8an2pi5y4pdwm3W1aAyTyCJY5YnbJ3Z31LMulUQFiNJ6ddxXH2t8uG8sHMee/tz38JXZsp1AxvkjOPcLXH2b38nEivEZ00iOIW8I8i/hNxKB5BnCoN9hGfU0Bq84X99aWL3Ecls8kCM8ga3kCuMjGnFxlMLnOS2T+WujkLiV1dWkdzctD98gdUhjdNAJPVmlbVkaegXG/WvLtRmVeE3pYgAwlRn1bYD6kijsulDcJsipBAhA233GQR8wQRQC9xbtCm4fxJbW/7prd0VhPFE8fdly4XWGkcEeBunlv5EUwc38TvIhBJaPbGOaWKHEkTuR3rae8DLMoIGV8On138q4r7h1vecRvbWcK6vZwBlzuCJLo5HmGGpTnyyPWkaAXnDbm14VcZmtnu4XtJ/RUlUlD/ANvkemQRQFD5w5tbh8MCsq3F5cOIoY0HdK7kgasFmKqNS+ZOSBnfI+pIeKxp3vfW07qNTWywtErdMokhkYhuoDMpB2yBSz2vWrxXfDeIlS0FrMBPgE6FLIdeAOmzb+ukedOnM3FClk9zBcQoEQyK7gSIwCkgbMPi2wQf1oD05e4jJdWMM40RyzQhx4SyqzDI21AsB6ahn1FK9zzNfx2hn/0eZ/tTwLGsLx5WGSdH3MzZZxGCo2AJwdXWtDst4pcXdjFcztEFk1BI4otAQI7J11HPwk9B1rdTgMIVFAbCTtcDxf7R3dyfll22oDH4RzS9xxF4ECG1EBdJMHU8i/ZyxBzjQBMq9M6lbfamysbg3K9tamMwIU7pHjQaiQFlkEjbfvAY9BtWzQBRRRQBRRRQBRRRQBRRRQBRRRQHBxHgltOQ09vDKV2UyRq5A9tQOK++HcKgtwRBDFEGOWEaKgJ9TpAzXZRQH4ygjB3B6isAckcO16/sVvqzn/VLjPrjGM/SmCigPOaBWQoyqyMNJUgEEHbBHQj2rLg5VsUZWSztlZDlWWCMFSOhBC7H5VsUUBnf4Da973/2aDvs6u97pNeemdWNWffNaNFFAZ3EOA2s7B57aCVwNIaSJHIHplgTjc7VynlCw/8AA2n/ANvH/wBtbdFAZacuWgjaIWtuI3ILoIUCsR0JGnBx71+2fLtpE4kitbeNx0dIUVhnY4IXNadFAFc9jZRwxrHEixxr8KqMAZJOw+ZJroooDh4lwe3uNPfwRTac6e8jV9OeuNQOM0cN4Pb2+ruIIodWNXdxqmrHTOkDON67qKAyYeWbNHEiWlurqdQdYUDBvUELkH3ruvLGOXR3iK+hxImoZ0uvRh6EetdFFAfLqCCCAQdiDuCKwouSeHq+tbK2DZyPulwD6gYwD8hW/RQHzGgUYUAAdABgV9UUUAUUUUAUUUUAUUUUB//Z"/>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data:image/png;base64,iVBORw0KGgoAAAANSUhEUgAAAToAAACgCAMAAACrFlD/AAAAulBMVEX///8Aa7cAaLMAabYAZLQAZrUAY7QAYbMAYLMAXrIAZbIAbLgAY7EAYbAAbrn1+v3u9vvp8/kAcrvV5PHO4fCyzubd6/Xy+PwAW7Ha6fTl7/enxuK/1+tLj8i50uiBrtaTuNtxpNE8hcMceL2ewN/G3u+Hs9lfms13qNNGisUmfcBknM5bk8ljm80ler49h8SOrtVCfr3L2epgkch1ns2jvNxIkMhNhsKTvN7A0OaxyOJ/ptKduNkrg8PcyewmAAAgAElEQVR4nO09B3faSrPIq1UBGyHRjBC9F2PHaU5y/f//1tPuzmyRBAgnjuP3ee4598QgpNXs9LaVyp+ExnjV/6M3/J+B1uzm2p+/9SreIyyuqldX1Wnjrdfx/qBZTzF3dXXTeuuFvDtozDjmrm4+pN2FENxfc8xdXU/eeinvDXY3AnNXN8u3Xso7g7ULmLu6br71Wt4XzK8Rc9VP4Vsv5l1BImnu6vrurRfzrmBRrUrUfSjYS6A3U5i7cuO3Xs47guDTtcJcdRq89Xoard5bL6EsDG4U5q6uH954NfHK8/xo+MarKAc7HXNXN2+86HBGLcsi3nuQuEvAHIi7mzfm17FtMSDbfz8I0QfMXX/juKtu33g9z0SgzvrngxDDW4E5fzziuuJm/MYLQtSRxRsv5By06hAtuWtsBNU9vvGKlsCwh3/cp+kcBOaq26BD+D/efMXxzOZq4h+PVQcHYdBVZ3FlzmVedf/Wa6p0Nreub/3jCjbYCxVRraciWfDrzb+w2Z12683N8jOwBuXqJimfRELmdd56Ue8CRoC5m6f0jx+CX49YU41F8hLfqP3ry/xfp5+XwNwHzI3YXysu9a6/FF3ZW3mO4+8uREIwth2buvW31jt/HhL0HgRKyNVRUdc7cJ3nXEZ3zXuHW2j27k+s9l8CSBxeXYtAyUKQoF+Enr2wtLyL4u5DQi0B5YNY/Yf+OyDRGDBXnYnFClfiihRcuvCEjfp8iVM5vrUQnKeSv1l6tuPf5/VUazS7vd22L3i6gOBVvODGFjAXCU8xEKZJUWw9mArP6KJQxtqWmLNoofzML2lnswfRKEN48cqi6RfEHZ/4cTh8zPJEcx9F0zwThc3fQ2iwQuUKEaae+PvmZ/7avguRDPnj4Ky+EFhA1BVZ2a2s5da6d8Tlt6bb344oOLX144zfnnke3XX1j5JauobcPvS+bK1tcm75p2ACSRwfKekJUJmPVoQzsXIbkBwsZ9Hz+PTtl56lAf2svmm0+8yrDyPf89Y68pY2iEYSGRgYuXITnDzLLtpJJwzDCbuI+DpbtATCXVPtjTybEDr7DYGKBt31Gj/5Llz/WZ6egPWQdDpRupnEGZy6/U8DcxZVxQR9YtvuqBIMqPmqyUGSqaO/bLjRyNfOoK45IdSmJAWBdXutvusRkn02exexD+7Lg7l9oDkl2XrClShwYDsWEdwiREn4LJbpnXh6M9K41UDGkL0Q/VZ54tthY5FBvCPaL7Tda95rIpPMDIYNJnWOVoY6cYFGYR1gFQOdlTGwPh2VQlMBDLG0ROVvfoKoy1dM7MTibbF7AdgpFj2RwNgI7FJ8bQ8Db0Gd64FVpy42H6juqU4V5pyxulEropYCYoioxcExNyi9n9QJuMHp7TQmnvvwC/pSSzO5QrNE7e9AfOTnYnULXyy7LgTQCtFhyzdMBrNopWu3uRD3znop1k8IPmdii3vVQHqyjYqfiKvj56D0X3KrI8c36HzpZhFnkQ0+JzhIlLvK1Bn7+OFLUdepm2YJfxZmJwar1f5TCpuleCQXSpbkuaUjiQPlzpOTShuq3ash2JUOKiOQkitEBapKeGsSrZf7SGNJy7ABhwZyDM4L1nYOc0oudPcSc+RZ6pyxIu0Xog4NuqsrvovdVnu+/HKPn1URbq7GfPkQsZ3x3/YVfaBn8SjwYCtpPBLoJWHwHYgLXinYZl831RnU/Iwo5beoEeMLTe92d66VBx/pdaK+tX/JjdD4m5YsgjMNwGADgq66H+82s5tb3725udZS/xJux4zyhY6gnMba2tNvxe1CeD+ywQf0akgCCeDQBuk+MemrEBwpbJtIouL/NNHfwUXUa2wriVvHq9SlbU/bCKdUTHJ+uIqmu/GPVrMTx3GvuZcp12qKsSKUSbDilMjFqrjiXWhqkERiW5CQUq2JCxfyLJU7qC3gq4VpsRQCoSiuUEXa97kQQgA3JnY0WnzHNRHUIiN9hzxEg8n8ZdIvk5tqyoTXN+7NVXQ4HKLTyDLBTyr4QkyS9XSTQ+CjsZdaA6mlV0fLCSUb0Esjw64kL6y02zQAPfZowA0QW+mhYA3UTCexdld0duZubpkpzemaOmX+EuHcnq+honoJ3hjH9sZikVw0hAf98UJo30mt4eI+ij0n94HMCYIFNHEsHehmLqlQYpHU0LyAO9v7HudYXa6vBT9SviVtpbfG/Nu+ITxt4VcuMs8+ac8DtG/OY8iAFL3X10JR3I56dfFCbherGSQ4P9K77+WKyBake1ea633ADAQN+ubqLRKjoUOd7Se0XxFDoGroffCTX+QqogMlb0+5BJ1KrEf877YhT8mMC/phhsLdMnGM8DJCq0afvn+eTPbfU/Nk365MgGnGrELbJPlUsASaIpMq64m/GKlXwq1BdD3LXD1N7xluHdtxov2wMUCjBUycoTA9GGP94vUnB/lG8BUVmBtKTAkVvzCRJIg1qWdkQ7mw9dPNKdwxEtP06/WvDlgA3W4gxRY5BJVgZRINc8t0DvRARAcg1MdIN5Yv7L8pNX/PtUzj53j8I2XRBkpFdJPhwV6Kyf/YfZSH0YSvwIZ5lkjxGV32Mh4gy1Zl0Vk6BlbpVwssD4Yx17+tzu7vRv/1k3YEH5vBLZDUzPgFApNrSNG510wAGY9KBJdGIeoIW2Bjl2FX05EH9wM3AHwBwu3BcOtRitSYagXxVV2sdCzXQDcK5WpZrOuohcKP1BHLZQsy4t3B8g3TrVr//GX01G41MO72A5KxZp1Oy5GksANroB7hqrZrHRlo9Fbu+IX0rgLbT4UMnJs0p7lMHFXIr8LuroAv4Aj3IZh/nkpjT/g2YGZWWnV5R/YJRsfUspas5w0xt12ZjymFvGazP1rdS8zNsjG5SaHvD2+Qcs0YAuz1pSI7w9KnYHbHYp12GzQAEf5ZkvPTDaJrwc1s4YOBfqH30n2QRv1cUBn6ZBvlb0VBpZsRCunSO5UOBhBS6fzJdG7KwxjIrkpyRk0EXxkR6kQ4y6mkRbf5djgq9gccjOEIdUgOYO4Rj5sscVbYELPiFgKChHLJjwxWkAtaCG+G1AQulwpV7jil3eziyL0m/Ogwwe28NM45RAe/lktrteCb78YLwZbWQ3T57WXWqkWIUEZ+wy0W/69xoRJvc9RgxEACZG7uSAVAOzRvQIQHIBvxVSIDIdwykSQo12i3e5Lm6LwCi7cvjdXFSFlX+bh8v4hfh2Lz7WUbBf6q8pjFAWwoWiaB4WqROn9Ud5D9VUbYJCBIhdcxMmPSOqzgQhErizXJllomE4m5Z/w06slNS6myB1KHXFjEEAzA6fcLMnI78Z1viECx+WT6BC4/TZlsVYg6QnExbV11EFds0j7H5Blhg+V0n5hs6wiTmkR5VwltOAhe7rXFeL0x7hodjJHSVpIQnYl8TGGK6RRgFqewYhPCd886v2Kw6RnkFKsTbBS6nVog7Yv2NsLvTUkF0ElmW/xma+Y/0M/nRA8k6uZFeYiRFI5iw6okqxFaKXSqgnVyufZdSvzwGO/CbBj6YzdFIT5I+18bMuBeOjiwipSy+sVKwkOi62osRCO+xGCH8fhtH8NvmYR2DCLLYXQ2BM/+kM8ugYEEKDYJ/BsKOJZvzJooKSGmamUIlukFlgmDHkTUbzZF+VOoXzdK/jURLDDH+NwQWsplv8cfNdWPKBhAGI8ntRhz2iSTyQN7mJt6weao/TBEXHHN2zKRI9fipP5hNgpKeZnqTjmVF0Djk1kiYULwWXzr6h/uTanGa1NjY032CC5xZNL7SVIlFb54gPEBGnU6aL7amczRXnsnoCVi5bZYUjSXVXGOsgBzKUGH5q5DErsj1DixLlMSkOivFne5xnXx7Tfts5YZ9vb42y71vB4ZYndDJO8q8W1v+B51psits54MQBLX3L8YHBSP8ev0mP0QSg3FCLKbM3dgF9nvWibVgVX+EyJVZcJNCrDPtVocahkKDWJ0I94ZSxPP604VOkldhlXIJ4kEtPrsO46dFgb4SGr3ofGWy6gkmgwCRx1Tvgr6B7ltrFBtf8RIumPE2soEo4XkQPVzUe66CdFO74gpOBGYrWmmielGUxH0ainBTOlCWlkKFeBPEU+YeX1MZBDmvmAcLdcMgTKIrW5dbD80N1pOxJGxzkwYK+VMzuYG6sitUKhdCkGgSzyJGIdIrDJfDGabObuRKP6vftK+GuuqFGKImlHn8FgZ0JjMkCQ18JL4B/Ee0yiUR7NRxSilIgDzRhyjQJlmJLK3c3Uio+MtSAp7Y+AOTcFYl3UYoYGdo+vKBbCH4v4oWxlVrVbdaNRoQqhO56ODtiZii32LZdDEueO3AkntCOYKlkSXU+26NK5mTDBLFeNkOKZVU+TQgWw50UgjXEYZ7kTzji4nxjc1CPEHmn9GcV9/QW3lJUoC63KquRgV+6Z6M5uAftV2unGrrQjCGcqos/dC/QHqBE227jGZwq5f7CWHERFseELDeJvhmDmQAxOnEIPXgwPzWa46AsAdmQacLP4LZCRKa1oRLJIl+ZPQxkLrvKEUcK+2CjrkRotTtDUd5aB/imLeRkEkFs5xsdj58i3ItD3wVTCoLrhogObwOLMKTHwxHY6uEjJAPCaIOJoN+LGxU/oOq/ytkg0q2xqKSy8JNwE3Xt0UZbuTKwXVqZZb10QdkphMoiqygT0n229bYtjKtvqLRIKLIFSffpcV07BLPKE2QveeXRS2VnVb3nL3n5muIX3J3wK1WjEqEC+tK0YS9iKh5ZVEOAVb+FBYArpU6TKj5P+XFkFEYhyiuySTv5gWIBTdXCsLFKNR6Dblaj2aEM6oseeg4Ug3o+XdVu0Arc+1/A2/nEn/jlKl9kDb+WDrEGLb95rJIO58iVGHmf4j060CWX1ihAUC5XCpKH6w9WxKHS3Slg2j2LW6+YHlbOPMtXbW90bxxvtcMEXBCFfZ5MTdxMzz0v1jrpp6Ko87M0ijsZ5tJ4Y6EnGJrIo6AbIXZ3zkgv8k2ekR74ZMMxlW/XC0+/WkUfzYyNQQ9y78bhoLzkSK+8OxrMADWnLs0jBf95XSdCT4biO517kT9+2irEOBehRE8iOnoo7DHEs3j0aoWhJ1vma/S9Sd7iBPDGtr1s/4IIzL5B3BsMn73hCmoqIeKV/PQ+gKKLc5EyWczkze9xmTTecyXCKqYJc26hbof53YEyJRp20Ihi90rVUADWkbEOpP2AsOtciJv9dMqACSp/nYPohViEMFzyYlU3emuCFeOW7630itdOjaqVBzo7MROPFGbtl++C60CF/5Jzh8hdNNbvVPl56o8zAryXMg6irTxZMdoEmENUn6yntzmSPuWhSI6eatuAf8GezQrklv4tBBJqTdSkz6an2Zbn6VaEThqCOlp7fMb86xq3bR1a2ZF42o5znnBo0EO8dxXGszkiZhMHBs26HbdXZ/g5Hl2I5X0LQzr7vU1UpCk33ksNuS2edxiXKk8w0cHJhcKB+pi7Dq9dQCWpJhTQ+l13p8fDy/8mQ+HzaNxbcnk36rSBo3++tlYVFbb77uG0/qPc7n8x+tP9qVy0SJX/aOMYyRONkcVImRq93L+6/eFYxuvajstZ3bvJdQAHtMlP1W6887gF6//NAUS8wsOTM5cnglcOeevux/C3qbW8/3/XOdqL37W/fG9f/x6Q5/G4IkKcOGcXv+Htp3P+ADPuB/F7ofMupl0J3Uo8Py/9dE0qDf7/+FkUQ7l3VDR6PTRm8Ogs4iSRfYTxa9C3/5F2Dnu45ff23XBnJJxJ2W/kn8OP4WUWozcGxKaf1+9ONfGuEkaoWxPv21oIHpdLtkg2LY388o613V6h/SX7OWj39l6FKINTWvO2kSy19Kxj7jUeTQfPyaBxS9wT8yrR57DGavKsBjrPMuhbl44p7qRaWZhEf/2/O31ejnMPm7Oii5LROd/m3AqrRSndjzekG7t0l5ehai7VGSCkLHoaUDNX8CGlBKRXI1Hn8UEpFbo5vzl1a6uwziCEOLY+uf6kWqoew1INarvUABYNdS6QlQLwPRJ6iVBR6HZl3xKsuC+PXNZPL169f/1gOFO9UiL6dzWC/pa/kNwLLPS6t9LwTIppeJFfVVvQux6XTUVh5IT2WwNPGiGvnoXz12YoCTPV5VvUJhLc2WzBVAX5VL02jZNIzgQKUDta4i1fh6Mq3xpwHmqVzeTHMZjCFpd/7Vhli0lLod85z0lUXl2gjghSxzcl9X5piAg95IcXnMn4JOVHZ/mhJzhVOMGhYbSkXcgxYSVa1Wf3UUO/Qclu9VfRmI1iGyPeuC4lSLVJ8U51STqe1Z2yftRolENvmbmZ4Otti97ljPBObZnHeScSuPF253H3+0DA6RxeGv/BIZmLy04fIyEI1vJUw6WXBfvlAlkYbJiQmFfx6gzK4MOfwOtMVjbs/r8J+y4L50JEKW1hX0t70ibC7xjV4M4K7Qb+cvnUhJV/bmasTA9m9GU7Dos4TJ8DuAg0RKGI7YPVO+cFsWuNl/83idbrYF43WgIQokS5G2HGJWL3nzGEtM7RLG9p+DJfRvlY/ZvghEdTmxypA2+lmElBT5cipCrknrNSGG8UdlGOl3ACyHUpFh6WfZ5eoiZKuk87rOUAYmxjDQVwNR5J1tjDwCUl2SgpG5BTCWveZ/M98DDcjkTA3pC6GR/BxyagaHvaSdplpHSgngAFvD/m6xHU6iKXxo3JyPRssTnNwNwxNk8biPiG2TVRdbkMq2EjdV1KRMEATH45Hn4u877X77BLX3ll9G5V33bv/Xfj9qqW7/Io+5tZu5DovLHhM4yZfpdrs55jH29jZvhyGsW0vsUGnLUU7CLRVOlsd3FW1yMol813FvB0coYDHwbeoOchQQ9r9+zf+kOaGuTantrLHxreDMsPSWOGHsyOr7KUWx6bTFG/qk+lbs1QMPq+eblI9BR/XPnBXCAXaBsRhLEHQ7nU6r2Xp8/DGejyeTLY5nprQoFBWsRf+bl1HljbXFiqoz4iJe27Izc3PM7Q8nWqdTsa3Uht7lqIgJ43tjgL744wJV9KT6EAoj/kG30WgmT0/ru8/f5cSt758/T6fT2Wxm1Yjnuo6jtx2lN8rTRzyAUHSmEnKxhTYR4+P2QXsp+Ffu7dtbrZszO2lBAE4T5J0xQTx8eup3JNUvDkUpQPcCo0u1e+VOa2g/fNnfz+q+5zo2Q46Kw1M+EZ4QPdutIC+VGjgeIYO6OWLcaKteF7QzZfVeMDEuKpj4L0fZsb2uhMvnVJw4jvcMwmFRKxoPcNFknYYaI0hczVprrJ1U/tJi5JwB9yloJUlHe4Y0gmq61FGvr716b+sU3DJztMpilpmQ3e/NV1nXcKDCY08+0jG55bu08Avfy74ojtpSExCICivHs+JKgFJA6ts6Uf5MqMbGGRP9RgpHqmUhmRVRQ6YbpJ3tWSdR5NiZGIZ2ikpdrwVhiiCRw3bMMXsXxr31lmoXewVXp2oBivGlyycGsl1ADdg1Qv5jjeUixOhQ7hjRJohnApztgsH0JBv+Gbo5eZkKGtZ3ulMHJlA602dnXBwNnGt93tChGkZnaY4YncHEjR6mxPwebj/Rt0YxxJOGaqk+ZdTacjbDRN7Q1GB9r5jZDOXYzA12o15tMBlP9nUnBCFInE1PFphYpTISWRjpb8GT3sdG+AmUseIAj0RbjdNn8yAzWBgn8/V1anTkMxOdctCFfpLRQD7QAzuHzeEjc0WXM7032dEN30Z2tiShWK8VLO5xHh7ngZ288iVVBTuNPcU8vjWmi5lFSW3t+3p02OxG/cdmLMMohKzYu+lHNEkjtaMLE2WcxTpZ4/CNBMmJWJw6cS+MzF4iO7HJk955bfYB7zIChx6UEsG4KcQwfkpKf9Ehet/0WW/Mi4uFBqrNotnzYDcay50+tJCocViiZUdCROiUisPpgo2++xTXHxhEAZHWFoYPMbqEUxIc7ZWa8qmHpjGpxjBfspO13b1ixRikG8yXrfxwiu5QHvRR1nzuAkeMTBfKeaGqtR/zO8TZNwCV2lqxzmKkv4PqwDeJQowaC6UZNoOhMuhI6GcJIbW6d12c3gzL0CzGTmY8tEG2mOZAEw4Hnlm3L4veh/roLd5on7KjjC3KzJly/HGqEyFoyBvYh8l8TWNQguTXpdlLLUIP36QZBroEzvhAAuYLwYfY7BTHgbFm9TLZ4Z8G5mCH6RRJWU5efWkMuqULH57tmvgUmV+OfJfaG0f8EhkkNWYBYubCnMuOoxzlFGN4a170g+ejEFk9hUNLtTgNpkZchijdqjL8ibXJrmYyAEpqHbkf6M/ZBWfLlYNEU/mCDtqbMXyHwyWVyTjAiVO4AuNsF4zcjM2BsDBkYQ0TmXewW/w4pyZqXOnSxKADNKTMYXtcZofExjQzzd3om9WCZk0ZpDlUDQ2W0JDDyyOpc22vBImjndqUyRx8C5zZqgYS6DxIYHzJo+nFAd/Io4iecFBqV1MnFKf1oA4gBynE8CwdMdHHGF+h8WQvI+gs3bmCUJGWIEJV81sFVLqEMHxGWe+EcwUWSCISc7qZgM68cL+JHAwjDgtDbj30oPCRRz3kKMqaRBTQpLJ0uzh7g9fD/tQ9RS3MlrXoTEt5DUkvya6oiwj5nUSVbmtpZr/6HEdTQMiAaPUF+swulNiiaMgdGcWYdzijqdPEsyNTgRrX8LmSO9GxkKezoVomFjfazeGDalTF3hR0poeAJWAKnT3XXPQLQbOG9EpXmcxB3x0KqbRJ3vroFpiUDpW/9hItUObCd3H2Omnjb/hby7lE8p1wSD+Rw5DbWHbCHzs2Qh8K4+uMLWw23sPhNJEyZMD2/910S1eda2GrU/ukAsC792l26wwLFISGsJjpvRzZWetVwo1CI6TauZmMVX5aP4Ts+kDbBw9FgTRpMNT0khrH24fcDII5OSWAEjAVGMWp7er8vBeC0hQa6oZo99TE3zDyWuOEln4UGlRdigMlWWgbDdtNpYPGI8ui4GB1ZgEi0akh5k18fSk58Nw2+Y6xNgkOjeZEBJ1Vhb1tSDDYYl8ll3Be4W/neNU0RA11qPvQggOR40lBFxuHyImcn7Ac2ADlCiCBLhJpQWk8ymgUnSstw4CHQcqAAR45IX05ZacreSgKC8kUuTDjWwWCq3RdKg37UmWWQSMMj5kwatymlGM4Pw+tsoV2/JXA3MwU2IwqILbNRiAikU7XeBllp7JUYCIrm2yPbpkalCnPD5TYxHGzSprLWt70JoBeQGYL7ZZMilT8Qk/ooWIn0Xl+Dfu/9tvtdrorlooSC0rDotDBSZBwAoss1wrNAzC4xwDHo3EzHnO9RAaUuIsK6TWGadTgdkFcxQUTv4FncKjXVsEiwK9waYnbD4/Ud4CSUKHgEO9wll/j+bPvUEocb98vtmLQRkC5puUuoLkIhhPK14zNczS519R9thUBJqaZhZsOAQWWRkQlozo15TEK0osGmaQdtaSdB+Z8ZR+0QEYs8eijbKkF1MBrmUt1IOvpc/56E0sIUWt9LEQgxwyqXACaVyg1xOMl0SeZtA8TRR2RXqDbgiPPcBQvnIlleQ3p5qlg3lz+RKrcfXZWdUuPmvATrSIpyLDi0jZDl0CVyvaVzzkz828EHXQkOl6gIas8ubJfMqbFUXUw+g+qOok4Kqaxzp5AmupLGA+ORbaZ0+KIEKIQ1uZECvslTwbsaZd/EjIoBrdU6saOJmA5acIpaty7lWaLKcB+CFE3xXssJPZPVpQHAzSdCjPhAqRtIpzj+9QpkmfdQvgC+EyE0NpRdiZwqjzmcDI2Tt38aqDOH4tPgUnt/6TUU1F0LdxCvouPUOD6cEnLyJtFYWUuqJ+fXY4EmZ3TC6NMUdGEimGOlqwwkGfLnbhqLI0HIXbX3k4Gs9Aygc2md0Hc3+YTU/byDk81QNb6qscFfJQzO6DMhTpOApnGOJ1EUJ08LtgTomZujpyNwp1YirPStiV7bAU8E/vaWtrhmK4gxEarvzpkD8iRFqblH+Pq+E5meSGY+58bLZDoQLPJoxpq21lhB20NcxpSKGlUR6QIxa4lJscfsFhFPMIY/s2nbDYH8lHcJOugbiVwZJoFHr894C8HdkyufFLIVPqZ/7HQ6JadGsoqhA7EyRcUKTfBK1atjZEaj4xRiJ8OkWUmcJrjUNlSmqzJJZ2JFmPTZJ0rTYCmMCC5m4Tn7dANO4RvCqENvNPh4U4bdE3Il/kXnN5O9xjsBOPmWWw5LC3X1yFQJ4JYbV1IsxmqjQkrirLcZdbAU2eRkWmBrEsmnnb+iDx+SS0ZUw3ZdInA3LqW+YRoNQzox2ncihJbSA85vph6s5oHqkzhzjwLmw3oxO2sNYZ6nNi+F28Nnaj5JM039L2bw40PsWJhfz7ES15wRGneqdDCmKSeGnWxliB6XB+Iogw6k6hVqJPDMYyYNn43fDQ/pZEeXJQmMdGCMUJiCzvhQeNoxMoi+5y8cGCWQlOLQgO3ynf1chYYhndoXfJJn/M+qUdcJNjTAuPDOKSapoy42X/5tVwuR1/2M0erYUqJXpG5Qp1sGe5kjqVJfzBb6JVmloF8DjA3l+j6aQPOGeOwsZ29Z2q0Zg4iIfWM/Sj2Rzs5Ao6cqaAAKOi4kd6dlJxzMO1APe8K9cCz8WTIS7PSL5Md/InG6gp16uy1jSnXiPctrJio81eZoleWDSCOeYKl4HDhGyRZNLGD3c3qA1pvjTOpGnFIhTqsWQ7GFfOmi/z5Zs1EP0vEqqVTcqScenjsVAZjPQfjeRJ1msXY0WuMiB1xe10TOdTKGT+NjeeStSF9waSCAGBmN9hxxObYa2eaMt/KkGsigxFiuMLZyf0SxnZhZtDMMVLWqiXDuM70aIB9XSDgzSXb9ZFJsIrLNbHRkuVvqYCciC9kKpnQolkyjflTRjW1hFXnCIlrcCxMVB9qWpVyOg4HikBqY9gCUNTWXO2MIOLCw6wTHfsiqoKpf7o7kf9D124AAAGHSURBVA8bFNcH4Y0cd5KVq2gMmtWe4dp32cQnz5moQ67Y3C1qe9uSUeqFEEcQwQ209LmDmX/paFF8fJCaAUzS2P4GV8ojzcQ3CIazYM4cFjDRTlEQ/qhIR5EzkzPGkUezwha21fY284KAlcjH2NmER7f98PAw17VoMNpGh8FD6ZJIQXUy+x2DeZ0Svgx9i8PACfVXakd7o810OhhrJDy6dbypWc259FI57h9BRep1CLvYXwncsiQmsbfneiUa/f2BulRVAPMyJodGg2WvMNLHLS77UKZ/rNvoXhDc56fbaEeKhPu6a7t0pod0UgfZc6O9Ke2DwBwMHvSfssPsevtPn3NzytVdp5brOtFGskdCXJpVbIUQt+a7Z14gR3mhsLVdzR+PorxlpZy5eY2OcaYFbH1ISrM/nj+aexSXGlVeACcREbAJ6PobN/unY3UmhPGCQ+ccVlq/yjPhRdB4dui54zM+oBjCyeH/+2Ty14OPAawf8AEf8AEf8AEf8AEf8AEf8AEfUAT/B60kN85dAUorAAAAAElFTkSuQmCC"/>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descr="https://encrypted-tbn3.gstatic.com/images?q=tbn:ANd9GcRs4KTU8d1MNiuoNdJ9glH-q8QM7tg2mU-s0IZ8xi8lvKS4_PYUOg"/>
          <p:cNvPicPr>
            <a:picLocks noChangeAspect="1" noChangeArrowheads="1"/>
          </p:cNvPicPr>
          <p:nvPr/>
        </p:nvPicPr>
        <p:blipFill>
          <a:blip r:embed="rId2" cstate="print"/>
          <a:srcRect/>
          <a:stretch>
            <a:fillRect/>
          </a:stretch>
        </p:blipFill>
        <p:spPr bwMode="auto">
          <a:xfrm>
            <a:off x="3014348" y="4682357"/>
            <a:ext cx="786870" cy="811717"/>
          </a:xfrm>
          <a:prstGeom prst="rect">
            <a:avLst/>
          </a:prstGeom>
          <a:noFill/>
        </p:spPr>
      </p:pic>
      <p:sp>
        <p:nvSpPr>
          <p:cNvPr id="29702" name="AutoShape 6" descr="data:image/jpeg;base64,/9j/4AAQSkZJRgABAQAAAQABAAD/2wCEAAkGBxQSEhQSExQUFBQVFxUVGRgYFxcRFBcaGBwYGhUWFRgaHiggGhonGxoYIjElJSktLi4uFx8zODMsNygtLisBCgoKDg0OGxAQGiwmHyYtLSwtLDAwNCwsLCwsLCwsLCwsLCwtLCwsLCwsLCwsLCwsLCwsLCwsLCwsLCwsLCwsLP/AABEIAJwBKAMBEQACEQEDEQH/xAAcAAEAAgIDAQAAAAAAAAAAAAAABgcEBQIDCAH/xABNEAABAwICBQUKCgcGBwAAAAABAAIDBBEFEgYHITFBE1FhcXMiMjRSgZGhsbLBFBcjMzVCVJPC0SVicoKDotIVJENTY3REkrPD0+Hw/8QAGgEBAAMBAQEAAAAAAAAAAAAAAAMEBQIBBv/EAC8RAQACAQIDBwMDBQEAAAAAAAABAgMEERIxMhMUITNBUXEiYYEjQqEVUnKRweH/2gAMAwEAAhEDEQA/ALxQEBAQEBAQEBAQEBAQEBAQEBAQEBAQEBAQEBAQEBAQEBAQEBAQEBAQEBAQEBAQEBAQEBAQEBAQEBAQEBAQEBAQEBAQEBAQEBAQEBAQEBAQEBAQEBAQEBAQEBAQEBAQEBAQEBAQEBAQEBAQEBAQEBAQEBAQEBAQEBAQEBAQEBAQEBAQEBAQEBAQEBAQEBAQEBAQEBAQEBAQEBBAnaym38Hd94P6Vd7nPur94+z58Zbfs7vvB/Snc59zvH2PjLb9nd94P6U7nPud4+x8Zbfs7vvB/Snc59zvH2PjLb9nd94P6U7nPud4+zLwzTp1Q8RxUrnOP+oLAc5OXYFzfSxSN5s9rm4p2iExYTYXFjxF728qqJ3yWVrQXOIaBvJNgPKV7ETPIYeJ1kjGNdDDy5J3B4j2Wve5Buuq1iZ2tOzm0zEeEbofjesaSjcG1FBIwu2tPKNc11t9iArWPSRkjetle+pmk7Wq1x1yRfZZP+dv5Lv+n2/ucd8j2cPjnj+yv+9b/Svf6fP9x3yPZkUmuKnJtJTysHOC2T0bFzOgt6TD2NZX1hMsA0opay/IShzhvae5eOnKdtlVyYb4+qFimWt+mW5USRo9LtJ48PibLK1z8zwwNbbMTYniRssFNhwzlnaEeXLGON5Rqn1uUTu+ZOzraHeySp50OSOWyGNXSfdk/Grh/jS/duXPcsr3vWM+NXD/ABpfu3J3LKd6xnxq4f40v3bk7llO9Yz41cP8aX7tydyynesbpqNbNC3vRM/qZl9ZC9jQ5J9nk6vHDa6H6cQ4i+RkbJGOjaHd3l2gm2yxP/xUebTWxREzKTFnjJO0NpjGMmnItT1EwIveJrXgdBFwb+RR0x8XrEO7X4fSUaGtWh3O5ZjhcEGM3BHA2U/csvpsh71jcma0aN7gyNs8r3Gwa2M5j1AlO55I8Z2h73qk8kowjEjO0uMM0NrWEoDS6/EAE+lV704fWJTVtv6bNguHQgICAgICAgICCB4hgOFi95gw/qyZvzV2uXP7K80x+7S1GAUH1K4D9pub1WUsZcvrRxNKelmmq8Ia3vKiGTqJafMQpa5JnnWUc1+7WvZbZ6tqlctlo/gklXJkZsA2ucdzR+fQo8uWMcby6pSbTtC3MKwyGjiyss1o2uebAm3FxWXe9slvFdrWKwjGO6wWsuymbnO3u3bGD9kbz6FYx6SZ8bIb54jkgWKYrNUHNLI5/MD3o6m7grtKVpyhXtabc13YZ8zF2bPZCyL9Ur9eSEa6oQaBruLZmEc+0OB9at6Gf1PwrauPoU5gjA6pgaQCDNECDuIL23BWpfpn4ln06o+Xpn+zobW5KO3NkbbzWWBx292zwx7IBp/q6ikjdUUjRHKwFzmN2MkG82H1XdSu6fV2ieG/JUz6aJjirzU5S1Lo3tkjcWPaQ5rhsIIWnMRMbSoRMxO8PRug+P8Aw6kZMbB+1jwODm7/AD7D5Vh58XZ3mrWw5OOu6N6xsIdX1lFRh2VobNK877NuwXA59hA61Y02SMWO1/iEOop2l61bCn1YYe0AGNzzzue6582xRzrMs+ruNLjj0ZLNXWHD/hwetzj71z3vL7uu74/ZV2tbBYaSpjZAwRtdFmIFztzEX2rR0mS16TNpUtTStbRsx9WGFRVNbyc7BIzk3usb2uLWK91d7Ux71lzpqxa+0raOr3D/ALO3zu/NZvesvuv93x+zok1Z4cf8Ejqe8e9dRrMvu57tj9mhwbRr+y8WhEbnOgqWStF94LbOyk8eBCmyZu2wzvzjZHTF2WWNuUrOWeuPP2tenDMSlt9ZrHnrI2+pbWjnfFDL1MbZJbDUrEDXPJ3thdbouWhR66f04+XWkj614rJaQgICAgICAgICAg8/P3nrK3Gc4o8Eeu+hpHTSNjYLucbD8z0Lm1orG8vYjedoW9BHBhlLtOwbz9aR/R0+pZczbNdcjbHVWmkekktW7ujljB7mMHYOk85Whiw1xx4c1W+Sbc2lUzh8KPF94Z8zF2bPZCxb9UtGOSG65vo/+LH71a0Xm/hX1XlqZwDwqn7aH22rVydE/Es+nVHy9Qr55siDzLpbRiGtqYwLBsrrDgATcD0rfw24scT9mPlrw3mFn6jL/Bqjm5Yew26z9f1x8Lmj6Z+VlZRe9hfdfjbmVBcfUBBSmu/wyHsfxFaug6J+WdrOqGHqbP6RHZSe5d63yvy50nmfhe6x2mIOJaDYkC43dHUg5IKF1wD9JO7OP3rY0XlflmarzGw1Ht/vkx5ofxtXGv6I+Xej6pXUspoCAgICAgICAgICDz8/eesrcZzigIJ7qtw4F0s5He2Y3rO1x81vOqWsvyqsYK85R/TDGzVTk3+TYS1g4W4u6z+SnwY+Cv3RZL8UtEpnDe0GGCrhe6MWnhF3NH+IzxhzOFrdOxQWv2do35T/AAkivFHhzaEqdEvvDPmYuzZ7IWLfqloxyQ3XN9H/AMWP3q1ofN/CvqvLUxgHhVP20PttWpk6J+JZ9OqPl6iXz7ZCUHmTSqr5etqJG90Hyuy223ANm28y38NeHHEfZjZLcV5lfOgOBGio44nfOG73/tO4eQWHkWPqMnaZJlqYcfBSISJQJRAQUprv8Mh7H8RWroOiflnazqhhanPpEdlJ7l3rfK/LnSeZ+F8LHaYgICChdcP0i7s4/etjReV+WZqvMbHUd4XP2H42rjX9EfLvR9UrpWU0BAQEBAQEBAQEBB5+k3nrK3Gc4oCCwdAqgfAapg75ud3kcyw9kqjqY/UrKxhn6JhXwV5XEEr1aOIrLDcY3X9FvSq2r8tLg6mn0pphHVTsbsAebDgL7belS4Z3pEuMkbWmFz4Z8zF2bPZCyb9Ur0ckN1zfR/8AFj96taHzfwr6ry1MYB4VT9tD7bVq5OifiWfTqj5eoSbL55sq11jawo443U1K4PkeC18jTdsY4gHi4+hX9NpZmeK/JT1GoiI4a83Vqx0CDAytqC17iA6Jg2tbzPceLuYcF7qtVv8ARX8vNPg2+qy0FnrogICClNd/hkPY/iK1dB0T8s7WdUMHU79JN7KT3LvW+V+XOk8xfKx2mICAgoXXD9Iu7OP3rY0XlflmarzGx1HeFz9h+Nq41/RHy70fVK6VlNAQEBAQEBAQEBAQefpN56ytxnOKAg2mjmNOpJhIBmaRle3xm/mo8uOMldnVL8M7unGKdjZCYjmifdzDuIB+qRwI3L2kzMePN5aI38GCu3iyNWuFcnG+qk2ZxZt/FG1zvKfUqGrybzFIWcFdo4pQPG6zlp5ZeD3OI6uHosrmOvDWIV7TvMyu7DPmYuzZ7IWRfqlfjkhuub6P/ix+9WtD5v4V9V5amMA8Kp+2h9tq1MnRPxLPp1R8vQuKaLRVJJnfNI2+xnKOZGOjK2wPlusWma1OnZq2xRbqUtrC0TOHz2ZcwSXMZ32tvYTzi/mWrps/a18ecM7Ph7O3hybzVTpnyDxRzu+Sefk3E/NuP1f2T6D1qHV6fijjrzSabNwzwzyXUspoiAgIKU13+GQ9j+IrV0HRPyztZ1QwdTv0k3spfcu9b5X5c6TzF8rHaYgICChdcP0i7s4/etjReV+WZqvMbHUd4XP2H42rjX9EfLvR9UrpWU0BAQEBAQEBAQEBB5+fvPWVuQznFAQEBBMtENDXTFs04LYthDTvk6+ZvrVTPqIr9NeabHi38ZbjWFj4ij+CRWzOFnW+o3g3rPqUWmxcU8cu819o4YVoVoKq+8M+Zi7NnshYt+qWjHJDdc30f/Fj96taHzfwr6ry1MYD4VT9tF7bVq5OifiWfTqj5eol882Wq0mwOOtp3wScdrXcWuG5wUmLJOO3FDjJSL12l5vxbDZKaV8Eos9hseY8xHQVu0vF68UMi1ZrO0re1V6a8u0Uk7vlmDuHE/ONHA/rD0hZmr0/DPHXkv6bNxfTPNY6orYgIKU13n++Q9j+IrV0HRPyztZ1QwNTx/STeyl9QXet8r8udJ5i+ljtMQEBBQmt8/pJ/Zx+orZ0XlMzVeYz9SDrVkw54fxNUev6I+XWj6pXYspoiAgICAgICAgICDz8/eesrbZzivQR42mEYBPU/NMJb4x7lvn4qO+WtOcu60m3JYmjug8VPZ8vy0g5x3DepvHrKoZdTa3hHhCzTDFeb7phpY2mBjjs6YjrDOl3T0JgwTfxnk9yZeHwjmqmaUvcXOJLnG5J2kk7ytKI28IU5dZXrxfeGfMxdmz2QsW/VLRjkguu6YCijbxdM30NcSfV51b0EfqTP2VdXP0flTFC/LLG48HsPmIWrbxiWfHN6qXzrbEEI1laGfDYxLEAKiMG3+o3xD08yt6XUdnO08pV9Rh443jmoqOR8bwQXMex1we9c1w9RBWvMRMMyJmJXxq+05ZXMEUpDKlo2jhIPHZ7xwWRqdNOOd45NPBni8bTzTRVFgQUdrqlBrmDxYW38pJWvoY/T/LN1c/W12qicMxKG/1myN87b+5d6yN8UudLO2SHoJYrUEBAQefda02bEpv1Qxvmb/7W1o42xQy9TO+SWy1KPtXPHPC70Oao9d5cfLvSdcrwWS0RAQEBAQEBAQEBBWTtXE9z8rF/N+S0O+V9lXsJ93ZT6tpCe7mYG/qtLj6bJOsj0gjTz6yk2FaFUsNiWmVw4v2/y7lXvqb2+yWuKsJE1oAsBYDgNgVdK1mOw1L25Kd8cZO97rlw6GgD0qTHNInezi0Wnkgz9XVQSSZoyTtJOYk9exXO909kHYW93z4t5/8ANi/m/Je98r7HYT7h1bz/AObF/N+Sd8r7HYT7rAkp5RAI4ntZKGNaHOaXtBAAJLbi6oxNeLeeSxMTttCE6RaA1deWGorY+4vlDYCGjNa5tn2nYPMreLVY8XTX+VbJgvk52/hp3amXfbB9yf8AyKX+oR/b/P8A4j7lP938JdQYLicTWsFdC9rQBd9OS6w6c+1VbZMNp34Z/wB/+LEUyRG3FH+ktb071WTvqCJaW6AU1ceUN4pvHYAc37bdzvQVZw6q+Pw5wgy6et/H1RD4nZWuDmVjQQbg8k5rhzEWfsKtd/rPOqv3OY/cl2F4NicWVrq6KRotfPAS4jmzZhtVW+TDbxis/wC1itMkfubzGYapwb8Glii35uUjMt91stnC3FRUmkdUTKS8W/bKvsT1WVFTK6aatYXvO0iE26ABn2K7TW0pHDWv8qttLa07zZ1U2qOaJ7ZIq1rXsIc08kQQR++vZ11Zjaa/y8jSWid4sm+HUeINe3lamnkYCMwEDmuI42OewPkVS1sUx4Vn/azEZN/GY/0kKgSiDU41T1byPg00MQttzxGU35wQ4D0KSk446omXFov+2Vf1mqaaaR0sta0veS5x5E7Sf31drrq1jaK/yqW0lrTvNnPC9VtRTStmgrWte3ceSNrHeCM+0JfW0vHDav8AL2mltWd4sm+FUtc145eogkZtuGwujceaxzkDzKpecUx9MTv8rNYvv4zDeKFIICAgICAgICAg1uDY3HUmYR5vkZHQvzC3dN325wpL45ptv6+Lit4tvt6OGkOPxUUYlmzZC4Nu1ua17m5A4bExYrZJ2qXyRSN5ZMuJsDY3g52yua1pbtHdd6epcxSd5j2e8Uc2TM/K0usTYE2G0m3ADnXkeLppDpO0TCAwVHKuYZA3K2+UGxN81t6l7H6eLeNkfaRvt6t1TS52tdZzbi9nCzh0EcCopjadncTu1D9JGctLAyOaSSENL8rQQA4XbYki97FSdjPDFpmPFz2kbzDdAqJ20VZpVFHJNGWSuMDWvkLWZg1rtzt9zx3cymrgtMRO8eKOckRvHs3FHVMljbLGczHgOaecHcorVms7S7iYmN4azGdJoKWaGGYlpmvldbuBYgd07htI86kphtes2r6ObZK1mIlny1zWyxwkHNI17gbdzZmXNc/vBcRWZrNnvFG+zKXLpq8Px6GaeemYTykGXOCLDur96eNuPWpLYrVrFp5S4reszNY9GfVT5Gl2Vz7fVaLuPUFxEbzs6mdmmj0na6SSIQVBkiDXPbkbcB98p77bex3cyl7GdoneNpcdpG+2zegqFI1+D4zHU8ryYd8jI6J2YW7ptibc42hd3xzTbf18XNbxbfZ24ricdNGZZXZWggbrkk7mtA2knmC8pSbztBa0VjeWE/SJjCzlo5YGyENa54AbmO5riCcpPTZd9lM78M7ue0iOfg3KiSNRDpFC6qdR3LZmjMA4WDh+oeKlnFaKcfo47SvFw+rPp6sPfIwAgxkNN9xJAds8hC4mu0RLqJ3d0jw0EnYACT1DeuXrX4BjcVZCJ4SSwkjaLEEbwQpMmO2O3DZxS8XjeGZW1IijfI6+VjXPNtps0XNvIFxWN52dTO0burCsQZUQsnjvkkGZtxY2POF7ek0tNZeVtFo3hlrl0ICAgICAgICAgherfvsR/wB9P7lb1XKn+MK2n/f/AJS3uPRhz6ZrgC10pBB2ggxybCFDjnaJ29v+pb84RAUc1BUwUg7ujlqGvhce+hIzOdEeccR1KzxVy0m/7ojx+/3QbWx2ivpM+H2WMqK2ilT9Mxf7N/8A1FYjyJ+f+IJ86PhK1XToBStecUxAMqBTnJT7S1j77HW77m96uTt2NN435q0eZbx25J7G8OAIIIO4jaD1KnKyrDHmVBrMU+DOAcIIMzcoLns7rMGE9661+BWhj4OCnF7yp34uK3D7J5orNC+kgNP81kaGi9yLDvXdI4qnli0Xni5rOOazWOHkwMcw2OpqmwytzMfSzAjj38W0cxXeO80pxR7x/wBc3rFrbT7NLo4KiGuio6ju+QhmMUv+ZG4xgXHjNy2PWpcvDbHN6+sxvHtPiix8UXis+kJpilYIYnyn6jSbc54Dymyq1rxTELNp2jdAamGahqaOrlZG1pJpp3MeX5jKcwkeCxtrOvxO9XImuStqRP3j8KsxNLRafiVkKitorgh/SuIdlSf91WL+TX5n/iKvmW/CVKulRDV7vxD/AH03ssVnU/s/xhBg/d8vmsIZTRTuF4YKlr5eZoILWvPQCU03jxVjnMeBn8OGZ5RLnrGqo3UEkQIkfPlZE0EOLnkjKWjo33TTVmMkT7czPMcG3uk9FGWxsa7a4NaD1gC/pVe3PwTRyRjGtHxWcvkdydRFKHwyjvmODGbD+qeIVjHl7PbflMeMIb4+Pfbm7dBMRlnbUOnj5OVswje3hmbGwEjoO9eaikV24Z8Nv+vcNptvvHjuztKnOdEIGNDnzuEdi4s7jfKS4AkDKCL2PfBcYtonin0dZOW0erQaMvfS4jUU0jWRtqWiojY1xe0OHcyBpLW79h3cFPl2vii0engix71yTWfXxSjSPwSp7Cb2HKtj64+U9umWs0CqG/2fSNzNuYmgC4uTzAKTURPa2+UeCf06pIoEwgICAgICAgICDpp6SOO+RjGZjd2VobmPObbyvZtM83kREcnKWBri0ua1xabtJAJaecX3FImYNocnxh1rgGxBF9tiNxXm71yQdJpGF4kLGZwLB+UZwOYO32XvFO2zzaN93cvHrCmwine4ufBC5x3l0bHE9ZI2rqL2jwiZczWs+jLYwNAAAAAsANgAG4ALl062UkYeZAxge7YXBoDj1u3le8U7bPNo5lLSMjBEbGMBNyGtDATzkDik2meZERHJyMDcwflbnAsHWGYDmB32Tedtjb1fXRgkOIFxex4i++x83mXm718nha8ZXta4bDZwDhs3bCvYmY5PJjdxqaVkgyyMa9u+zmh4vz2KRMxyJiJ5u0BePXUykY15kDGB7thcGgOPWd5XvFO2zzaObuXj1009IyO+RjGZjc5Whtzzm28r2bTPN5ERHJ2uaCLHaDstvC8esKjwanidnjhjY7na0NPnXc5LTG0y5ilY5Qzlw6dcUDWlxa1rS43cQAC487rbyvZmZebQ5NYASQBc7+nhtXj1xdC0uDy1pc24DrAuAO8A7xde7zyebOMlJG57ZHMYXt71xaC5vUd4TinbY2jm5yxhwLXAOadhBFwRzEHevInZ6xqfCoGODmQxMcNxbG1pHUQF1N7TzlzFaxyhmLl0ICAgICAgICAgICAgICAgICAgICAgICAgICAgICAgICAgICAgICAgICAgICAgICAgICAgICAgICAgICAgICAgICAgICAgICAgICAgICAgICAgICAgICAgICAgICAgICAgICAgICAgICAgICAgICAgICAgICAgICAgICAgICAgICAgICAgICAgICAgICAgICAgICAgICAgICD/2Q=="/>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6" name="Picture 10" descr="http://www.asef.org/images/stories/partners/394-NUS.jpg"/>
          <p:cNvPicPr>
            <a:picLocks noChangeAspect="1" noChangeArrowheads="1"/>
          </p:cNvPicPr>
          <p:nvPr/>
        </p:nvPicPr>
        <p:blipFill>
          <a:blip r:embed="rId3" cstate="print"/>
          <a:srcRect l="10669" t="15318" r="8349" b="22287"/>
          <a:stretch>
            <a:fillRect/>
          </a:stretch>
        </p:blipFill>
        <p:spPr bwMode="auto">
          <a:xfrm>
            <a:off x="2643950" y="5631803"/>
            <a:ext cx="1527665" cy="737466"/>
          </a:xfrm>
          <a:prstGeom prst="rect">
            <a:avLst/>
          </a:prstGeom>
          <a:noFill/>
        </p:spPr>
      </p:pic>
      <p:sp>
        <p:nvSpPr>
          <p:cNvPr id="29711" name="AutoShape 15" descr="data:image/jpeg;base64,/9j/4AAQSkZJRgABAQAAAQABAAD/2wCEAAkGBxQQDxUUEBQUFBQUEBAUFhUUDxQVFBQUFBYXGBcWFhQYHCggGBooHBQUITEkJSkrLi4uFx8zODMsNygtLisBCgoKDg0OGhAQGiwkHx8wLCwtLCwsLC0sLSwrLCwvNywsLywuNS44NC0sNzUsMSw4LCw3LCssLDcxNDEvNDc3K//AABEIAE0BQAMBIgACEQEDEQH/xAAbAAABBQEBAAAAAAAAAAAAAAAAAQMEBQYCB//EAEEQAAEDAQUEBgcFBQkAAAAAAAEAAhEDBAUSITEGQVGxMjNhcXKREyI0c4Gh0SNCUsHCJJKy4fAUFRZDU3SCg9L/xAAaAQEBAQADAQAAAAAAAAAAAAAAAQIDBAUG/8QAKhEBAAEDBAECBAcAAAAAAAAAAAECETEDBCFBBRITocHR8CJCUVJxgeH/2gAMAwEAAhEDEQA/APcUISIBKhIgEqRCBUISIFQkSoBCEIBCEiBUIQgEIQgEIQgEIQgEIQgEIQgEIQgEIQgEIQgEIQgZtVbAwugugaDUqlpbRYjkwdxqgH5iPmr8qtttyU6pmMJO9uXmNF0N5RuZtVoVY6/1Yt2lWO2CqMpBGRaci09oUlUtSymzU2vBLjTyOUF1MnQ925c2y2VKgmi1xZMS3IvPfub8ykbudOm2pH4o6gsu0qy1C77Q4/6XbjdPlJlaWgwtaA44jGZiJ+C5Nruata96Jp/kmEW9BUwTSdDhOUA4h9VV3TfDi/DVMh2QMAQf5rQrN3/duE+kYMj0hwPHuXZkhoqlQNBLsgBJKzLr2rVKkUjAJhogadqYtV5vqU2sO7U/i4K7uS7vRNxOHruH7o4fVL3XCws7CGgOdiMZniU6kUG2XtTpOwuknfAmO9aZT1RX3eNSlVAYQBgB0B3lXFCu2o0OaZB3rObTdcPdjmVJwsZPvv4tptDYc8j1ieiD3Deluu86r6wa/Qz9yNApVxWJrabXxLnCZO7sHBWqlpOEa8apZSc5uobIVXcl41KtUteQRgJ0AzkKxvfqKnhVJs11x92eYScrGGnUG+bQ6nSxMMGQNJ1U9Ve0fUHxN5qykG7gtz6pfjMxgiBGszyUu9rUaVLE2CZAzmM+5VeyutTuZ+pTdo/Zz4m81Ol7Q7Lf+TjUAyjCGzJmZ1Pcmv71tD82My7GE/MpvZ6xtqPcXicIbA3SZ146LUAJF5JtDNUr+qNdFRoPHItcFobPWD2hzTIIyVLtRSEMdvkt+ET+Sf2ZdNEjg88gUjNicXO31b3UQ0tAOIkGZ4dhUOntB9nLgC/EYa2QI4mV1tT0WeJ3JN7OWNrgXuEkOgToIGscc07OLGzeVpdm1hA7KRPPVdWW/wBwdFUCN5AII7wVolmdpaQFVpH3mZ94OqTwRy0rHAiRoUlSoGgkmABmSodxumzs7AR5FVe0tpJcKY0Ak9pOn9dqt+EtydtO0ImKbcXaTA8tU0b6rASaQjwPHzT9xUabGB7nNxuzzcJaOHYVbf2pn42/vhReFXY7/Y4w8YO2Zb/JXIKzV/2enk+mWyTDgCPgYU3Zq0lzHNP3IjuM5fIpE9Ex25v23vpPaGEAFpJkTvTP9+ltJujqhmdwHCYTe1HWM8Dual7P2Jvow8iXGdd0HcnNziyNYL1qvqta7ouP4I3HQrRIQrCS5qvwtJ4AnyVBdd+vqVg1zRDiYiZHzzUy/rxNFoDIxOJiROQ1MeSzlC8HMdiY1gd2M/qF4XkfIe1uKKaarWzFstRHDWXz7PU8BS3ZlZ2e7byUW02oVbG5w3sMjgd4UK03m6lRpNpiXOpgzEwAOC7OrutPT1fdnHpj4ylhYL+dUrBpaMLjAiZHed60aw1G8Htfia1mInUU85PBai5bwNdhLhDmugxouv4nfxqzOnXVeqccdLVCwVNf144G4G9Jwz7AfzU29LeKLJ+8cmjifos7dtkNoqkukgGXnjO5e3M9MxHaN6J9MMqRAJlp7QtZdltFZkjUZOHA/ROWuyNqUywjKMuzhCytCq+y1jOoycNzh/WiYXLYlZq9bqqGq5zG4g4zkRl2GVobPWD2hzTIITkKzF0ibIV0WQ0qQa7WST2TuVLtN1w92OZWoWX2m64e7HMqVYWMry6OoZ4VMUO5+oZ4VMWoZQr36h/hKpNmeuPuzzC0dppY2OadHNI81kabn2arJGYyz0cOwrM5ajDZqr2j6g+JvNRTtG2Og6fEIUC316tZuN4wsBEDQSefekyRCZsrrU7mfqU3aP2c+JvNQtlNandT/Upu0fs58TeadHaFsprU7mfqWhWe2V1qdzP1LQq04SrKj2p6DPGeRXezHVO94eQXG1J9RnjPIrrZfqne8PIKdr042p6LPE7knNmOqPvDyCb2p6LPE7knNmOqPvDyCdnS5Wb2p6bPA7mFpFm9qesZ4Hc0qwU5Wdw+zt+PNUm0LYrk8WtKu7h9nb8eaS+bu9M0FuTmzHbO4pbgvyrbFcbKtNr8bsxmIbkd4T/+Gm/jd+61QLFbqlmJa5pic2nKDxBVl/iKnHRf8vqpFjk2dnGD/Md5NU26rtbRLi1xdiAGcZRPDvVHbrc+0uDWtMA5AZmeJKvrnsPoacHpEyforGSbqnajrGeB3NWlw+zt+PMqr2o6xngdzVpcPs7fjzKRknCxSFKhaZZO9bTirVHbqbcDfE6R/wCvJVNGpgcHDcQe/sVvtI0CphY2Bm5xDTm47ye6fNUwaeBz0y17l8F5Ga43Mx3E/f0ctOFxZauGlXpbsONncf5FqK59ah/tncnJ2yAGyVC5sPawtktgluoUynY2us7KhHrNoOAM8RwXqUaNepRERP5Yn+oqvZm7NWPrGe8Z/EFo9l+jU96eSoaNIAUXb3VDP/FzYjzWysVjbSBDBGJxcc5zKz4Tb1e56/0+cLVLqtZGPMva1x0zErujQawQxoaOAELtC+rcZUxWsjHmXta48SE+hA3RoNYIYA0cAITiEIBRbVSpEg1GtJ0Etk9ylKLapxMgSZdySR2yqxrREBuggZdyPTjF2YZ3z5JtlnOUx0y4/HgnXUzjB3YSPNRXXpRlnqJHcuCWPBmCBrI+qbp2YgOg5xDewLhtldnOUsjpE58c0CspUdQ1mUZ4OOm5Pva13qkAxEgiR2LhwOEh8ARGRlLY2nDLtTmUHdGztZOBobOsACYSWkMLftACJ0InPuXWeLdEfGVxaKZJBbq06FER7OWMksa1svDchEjyUo2hsxOcxodUx6B0bpxh2u5NHKpxGOYE68dPzRT9U06hAdDs8gROa4pvbTDsLQAHaNEZ9q69AY/7MXwlD7OSH6esQR8IQdVG06kBwDspEj55ruzU2Bv2YABzyEBMWppOHc4yMs8jqpbRAgIjpQ6rqNR+Fwa5wyzbMb4mIUinMetEydOChGyP9PiaA1s+sQ4+uI3t0ntRT9mr0wcDIET6oaRprGWaKNvpvIDXAk6ZHPuKg2WwVBUY58EjGHOxuJdi3wch3BOULC5raIMfZucXZ8QRl5pyEqW9mAOeA4GoWiASI4mR8l3UbZ2xiawSAQfR5R2mMviuH2B+AgRIr+kAnIjFMTuXF4WCpVnTOmAB6RwDHb8h0vioJTLUxtU0gIOEHIZEndklo29pYXuIAxFoiTOeWUTPYuRZ3isHgAg02td62YgkyOOqZ/sDwARhxNrvqAE5EOJyncc1Q9Wq0HtD34SJwgls58OxP2N7C37KMIJEARB4RuUJtgfkThk1xUIByAAiBxKl2OzljqhMQ5+IRwgD8kEpCEKoj28fZP8AA7kspZNbN43/AMQWvtFPExzeLSPMKmo3EW+ilw+zc4nLWSDl5Lx/I7bU1dWmqiLxH1hqJT73H7PU8BTNlP7EPcu5FPXwP2ep4CuLtp47I1vGmR5yFz10zO5mI/Z806Zdp9Sh71/8TFuAqJlwHDTBd0Hlxy1kgwPJXoXD4rbauj6vci17fCFqkIQheuyVCEIBCEIBJCVCAQhCAQhCBIQlQgEIQgEkJUIBCEIEhKhCAQhCAQhCAQhCAQhCAQhCAQhCAQhCBCEAJUIBCEIP/9k="/>
          <p:cNvSpPr>
            <a:spLocks noChangeAspect="1" noChangeArrowheads="1"/>
          </p:cNvSpPr>
          <p:nvPr/>
        </p:nvSpPr>
        <p:spPr bwMode="auto">
          <a:xfrm>
            <a:off x="150813" y="-441325"/>
            <a:ext cx="3693380" cy="923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 name="Rectangle 33"/>
          <p:cNvSpPr/>
          <p:nvPr/>
        </p:nvSpPr>
        <p:spPr>
          <a:xfrm>
            <a:off x="714847" y="4524704"/>
            <a:ext cx="8042284" cy="2015017"/>
          </a:xfrm>
          <a:prstGeom prst="rect">
            <a:avLst/>
          </a:prstGeom>
          <a:noFill/>
          <a:ln w="9525">
            <a:solidFill>
              <a:srgbClr val="9C332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35" name="Rectangle 34"/>
          <p:cNvSpPr/>
          <p:nvPr/>
        </p:nvSpPr>
        <p:spPr>
          <a:xfrm>
            <a:off x="705099" y="4524704"/>
            <a:ext cx="1542264" cy="2015018"/>
          </a:xfrm>
          <a:prstGeom prst="rect">
            <a:avLst/>
          </a:prstGeom>
          <a:solidFill>
            <a:srgbClr val="9C332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b="1" dirty="0" smtClean="0">
                <a:solidFill>
                  <a:schemeClr val="bg1"/>
                </a:solidFill>
                <a:latin typeface="Arial" pitchFamily="34" charset="0"/>
                <a:cs typeface="Arial" pitchFamily="34" charset="0"/>
              </a:rPr>
              <a:t>Examples of solutions excluded</a:t>
            </a:r>
          </a:p>
        </p:txBody>
      </p:sp>
      <p:sp>
        <p:nvSpPr>
          <p:cNvPr id="36" name="TextBox 35"/>
          <p:cNvSpPr txBox="1"/>
          <p:nvPr/>
        </p:nvSpPr>
        <p:spPr>
          <a:xfrm>
            <a:off x="4579791" y="4903075"/>
            <a:ext cx="4202811" cy="366424"/>
          </a:xfrm>
          <a:prstGeom prst="rect">
            <a:avLst/>
          </a:prstGeom>
          <a:noFill/>
        </p:spPr>
        <p:txBody>
          <a:bodyPr wrap="square" tIns="90000" bIns="90000" rtlCol="0" anchor="t">
            <a:spAutoFit/>
          </a:bodyPr>
          <a:lstStyle/>
          <a:p>
            <a:r>
              <a:rPr lang="en-US" sz="1200" dirty="0" smtClean="0">
                <a:solidFill>
                  <a:srgbClr val="000000"/>
                </a:solidFill>
                <a:latin typeface="Arial" pitchFamily="34" charset="0"/>
                <a:cs typeface="Arial" pitchFamily="34" charset="0"/>
              </a:rPr>
              <a:t>Caltech system still in prototype phase</a:t>
            </a:r>
          </a:p>
        </p:txBody>
      </p:sp>
      <p:sp>
        <p:nvSpPr>
          <p:cNvPr id="39" name="TextBox 38"/>
          <p:cNvSpPr txBox="1"/>
          <p:nvPr/>
        </p:nvSpPr>
        <p:spPr>
          <a:xfrm>
            <a:off x="4564508" y="5810465"/>
            <a:ext cx="4202811" cy="366424"/>
          </a:xfrm>
          <a:prstGeom prst="rect">
            <a:avLst/>
          </a:prstGeom>
          <a:noFill/>
        </p:spPr>
        <p:txBody>
          <a:bodyPr wrap="square" tIns="90000" bIns="90000" rtlCol="0" anchor="t">
            <a:spAutoFit/>
          </a:bodyPr>
          <a:lstStyle/>
          <a:p>
            <a:r>
              <a:rPr lang="en-US" sz="1200" dirty="0" smtClean="0">
                <a:solidFill>
                  <a:srgbClr val="000000"/>
                </a:solidFill>
                <a:latin typeface="Arial" pitchFamily="34" charset="0"/>
                <a:cs typeface="Arial" pitchFamily="34" charset="0"/>
              </a:rPr>
              <a:t>Urine-diverting combustion toilet is still in research phase</a:t>
            </a:r>
          </a:p>
        </p:txBody>
      </p:sp>
      <p:sp>
        <p:nvSpPr>
          <p:cNvPr id="41" name="TextBox 40"/>
          <p:cNvSpPr txBox="1"/>
          <p:nvPr/>
        </p:nvSpPr>
        <p:spPr>
          <a:xfrm>
            <a:off x="5453465" y="3825766"/>
            <a:ext cx="3318949" cy="397201"/>
          </a:xfrm>
          <a:prstGeom prst="rect">
            <a:avLst/>
          </a:prstGeom>
          <a:noFill/>
        </p:spPr>
        <p:txBody>
          <a:bodyPr wrap="square" tIns="90000" bIns="90000" rtlCol="0" anchor="t">
            <a:spAutoFit/>
          </a:bodyPr>
          <a:lstStyle/>
          <a:p>
            <a:pPr algn="ctr"/>
            <a:r>
              <a:rPr lang="en-US" sz="1400" dirty="0" err="1" smtClean="0">
                <a:solidFill>
                  <a:srgbClr val="000000"/>
                </a:solidFill>
                <a:latin typeface="Arial" pitchFamily="34" charset="0"/>
                <a:cs typeface="Arial" pitchFamily="34" charset="0"/>
              </a:rPr>
              <a:t>TRL</a:t>
            </a:r>
            <a:r>
              <a:rPr lang="en-US" sz="1400" dirty="0" smtClean="0">
                <a:solidFill>
                  <a:srgbClr val="000000"/>
                </a:solidFill>
                <a:latin typeface="Arial" pitchFamily="34" charset="0"/>
                <a:cs typeface="Arial" pitchFamily="34" charset="0"/>
              </a:rPr>
              <a:t> Levels</a:t>
            </a:r>
          </a:p>
        </p:txBody>
      </p:sp>
      <p:pic>
        <p:nvPicPr>
          <p:cNvPr id="29718" name="Picture 22" descr="http://files.geglobalresearch.com/wp-content/uploads/2011/01/figure-1-technological-maturity.jpg"/>
          <p:cNvPicPr>
            <a:picLocks noChangeAspect="1" noChangeArrowheads="1"/>
          </p:cNvPicPr>
          <p:nvPr/>
        </p:nvPicPr>
        <p:blipFill>
          <a:blip r:embed="rId4" cstate="print"/>
          <a:srcRect/>
          <a:stretch>
            <a:fillRect/>
          </a:stretch>
        </p:blipFill>
        <p:spPr bwMode="auto">
          <a:xfrm>
            <a:off x="4024471" y="1430908"/>
            <a:ext cx="4830231" cy="2792059"/>
          </a:xfrm>
          <a:prstGeom prst="rect">
            <a:avLst/>
          </a:prstGeom>
          <a:noFill/>
        </p:spPr>
      </p:pic>
      <p:sp>
        <p:nvSpPr>
          <p:cNvPr id="44" name="Rectangle 3"/>
          <p:cNvSpPr>
            <a:spLocks noChangeArrowheads="1"/>
          </p:cNvSpPr>
          <p:nvPr/>
        </p:nvSpPr>
        <p:spPr bwMode="gray">
          <a:xfrm>
            <a:off x="441667" y="6324601"/>
            <a:ext cx="871945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err="1" smtClean="0">
                <a:solidFill>
                  <a:srgbClr val="000000"/>
                </a:solidFill>
                <a:latin typeface="Arial" pitchFamily="34" charset="0"/>
                <a:cs typeface="Arial" pitchFamily="34" charset="0"/>
              </a:rPr>
              <a:t>TRL</a:t>
            </a:r>
            <a:r>
              <a:rPr lang="en-US" sz="800" dirty="0" smtClean="0">
                <a:solidFill>
                  <a:srgbClr val="000000"/>
                </a:solidFill>
                <a:latin typeface="Arial" pitchFamily="34" charset="0"/>
                <a:cs typeface="Arial" pitchFamily="34" charset="0"/>
              </a:rPr>
              <a:t> image source: </a:t>
            </a:r>
            <a:r>
              <a:rPr lang="en-US" sz="800" dirty="0" smtClean="0">
                <a:solidFill>
                  <a:srgbClr val="000000"/>
                </a:solidFill>
                <a:latin typeface="Arial" pitchFamily="34" charset="0"/>
                <a:cs typeface="Arial" pitchFamily="34" charset="0"/>
                <a:hlinkClick r:id="rId5"/>
              </a:rPr>
              <a:t>http://www.quazoo.com/q/Technology_readiness_level</a:t>
            </a:r>
            <a:r>
              <a:rPr lang="en-US" sz="800" dirty="0" smtClean="0">
                <a:solidFill>
                  <a:srgbClr val="000000"/>
                </a:solidFill>
                <a:latin typeface="Arial" pitchFamily="34" charset="0"/>
                <a:cs typeface="Arial" pitchFamily="34" charset="0"/>
              </a:rPr>
              <a:t> </a:t>
            </a:r>
            <a:endParaRPr lang="en-US" sz="800" dirty="0">
              <a:solidFill>
                <a:srgbClr val="000000"/>
              </a:solidFill>
              <a:latin typeface="Arial" pitchFamily="34" charset="0"/>
              <a:cs typeface="Arial" pitchFamily="34" charset="0"/>
            </a:endParaRPr>
          </a:p>
        </p:txBody>
      </p:sp>
      <p:sp>
        <p:nvSpPr>
          <p:cNvPr id="19"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B</a:t>
            </a:r>
            <a:endParaRPr lang="en-US" sz="1400" b="1" dirty="0">
              <a:latin typeface="Arial" pitchFamily="34" charset="0"/>
              <a:cs typeface="Arial" pitchFamily="34" charset="0"/>
            </a:endParaRPr>
          </a:p>
        </p:txBody>
      </p:sp>
      <p:grpSp>
        <p:nvGrpSpPr>
          <p:cNvPr id="4" name="Group 19"/>
          <p:cNvGrpSpPr/>
          <p:nvPr/>
        </p:nvGrpSpPr>
        <p:grpSpPr>
          <a:xfrm>
            <a:off x="28574" y="-48280"/>
            <a:ext cx="3119291" cy="365760"/>
            <a:chOff x="28574" y="-48280"/>
            <a:chExt cx="3119291" cy="365760"/>
          </a:xfrm>
        </p:grpSpPr>
        <p:sp>
          <p:nvSpPr>
            <p:cNvPr id="21"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22" name="Rectangle 21"/>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3" name="Oval 22"/>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cxnSp>
        <p:nvCxnSpPr>
          <p:cNvPr id="27" name="Straight Connector 26"/>
          <p:cNvCxnSpPr/>
          <p:nvPr/>
        </p:nvCxnSpPr>
        <p:spPr>
          <a:xfrm flipV="1">
            <a:off x="2788174" y="5578312"/>
            <a:ext cx="5493895" cy="2178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sp>
        <p:nvSpPr>
          <p:cNvPr id="29" name="clipart_cross"/>
          <p:cNvSpPr>
            <a:spLocks/>
          </p:cNvSpPr>
          <p:nvPr/>
        </p:nvSpPr>
        <p:spPr bwMode="gray">
          <a:xfrm>
            <a:off x="8999845" y="2564267"/>
            <a:ext cx="412818" cy="512762"/>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2" name="Right Brace 31"/>
          <p:cNvSpPr/>
          <p:nvPr/>
        </p:nvSpPr>
        <p:spPr>
          <a:xfrm>
            <a:off x="8708569" y="1770743"/>
            <a:ext cx="261260" cy="2055023"/>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Criteria C: Suitable size or transportability  </a:t>
            </a:r>
            <a:br>
              <a:rPr lang="en-US" dirty="0" smtClean="0">
                <a:solidFill>
                  <a:srgbClr val="177B57"/>
                </a:solidFill>
                <a:latin typeface="Arial"/>
              </a:rPr>
            </a:br>
            <a:r>
              <a:rPr lang="en-US" sz="1600" b="0" dirty="0" smtClean="0">
                <a:solidFill>
                  <a:srgbClr val="177B57"/>
                </a:solidFill>
                <a:latin typeface="Arial"/>
              </a:rPr>
              <a:t>13 technologies screened out due to bulkiness or transport complications</a:t>
            </a:r>
            <a:endParaRPr lang="en-US" sz="1600" b="0" dirty="0">
              <a:solidFill>
                <a:srgbClr val="177B57"/>
              </a:solidFill>
              <a:latin typeface="Arial"/>
            </a:endParaRPr>
          </a:p>
        </p:txBody>
      </p:sp>
      <p:sp>
        <p:nvSpPr>
          <p:cNvPr id="3" name="Text Placeholder 2"/>
          <p:cNvSpPr>
            <a:spLocks noGrp="1"/>
          </p:cNvSpPr>
          <p:nvPr>
            <p:ph type="body" sz="quarter" idx="10"/>
          </p:nvPr>
        </p:nvSpPr>
        <p:spPr>
          <a:xfrm>
            <a:off x="499204" y="2045924"/>
            <a:ext cx="3783928" cy="2517550"/>
          </a:xfrm>
          <a:prstGeom prst="rect">
            <a:avLst/>
          </a:prstGeom>
        </p:spPr>
        <p:txBody>
          <a:bodyPr>
            <a:noAutofit/>
          </a:bodyPr>
          <a:lstStyle/>
          <a:p>
            <a:pPr lvl="1" fontAlgn="base">
              <a:buClr>
                <a:srgbClr val="177B57"/>
              </a:buClr>
              <a:buSzPct val="100000"/>
              <a:buFont typeface="Arial"/>
              <a:buChar char="•"/>
            </a:pPr>
            <a:r>
              <a:rPr lang="en-US" sz="1400" b="1" u="sng" dirty="0" smtClean="0">
                <a:solidFill>
                  <a:srgbClr val="000000"/>
                </a:solidFill>
                <a:latin typeface="Arial"/>
              </a:rPr>
              <a:t>Exclude systems with large amount of prefabricated components, due to:</a:t>
            </a:r>
            <a:endParaRPr lang="en-US" sz="1400" dirty="0" smtClean="0">
              <a:solidFill>
                <a:srgbClr val="000000"/>
              </a:solidFill>
              <a:latin typeface="Arial"/>
            </a:endParaRPr>
          </a:p>
          <a:p>
            <a:pPr lvl="2" fontAlgn="base">
              <a:buClr>
                <a:srgbClr val="177B57"/>
              </a:buClr>
              <a:buSzPct val="100000"/>
              <a:buFont typeface="Arial"/>
              <a:buChar char="–"/>
            </a:pPr>
            <a:r>
              <a:rPr lang="en-US" sz="1400" dirty="0" smtClean="0">
                <a:solidFill>
                  <a:srgbClr val="000000"/>
                </a:solidFill>
                <a:latin typeface="Arial"/>
              </a:rPr>
              <a:t>Transportation and assembly challenges</a:t>
            </a:r>
          </a:p>
          <a:p>
            <a:pPr lvl="2" fontAlgn="base">
              <a:buClr>
                <a:srgbClr val="177B57"/>
              </a:buClr>
              <a:buSzPct val="100000"/>
              <a:buFont typeface="Arial"/>
              <a:buChar char="–"/>
            </a:pPr>
            <a:r>
              <a:rPr lang="en-US" sz="1400" dirty="0" smtClean="0">
                <a:solidFill>
                  <a:srgbClr val="000000"/>
                </a:solidFill>
                <a:latin typeface="Arial"/>
              </a:rPr>
              <a:t>Possible delays in installation or increased costs</a:t>
            </a:r>
          </a:p>
          <a:p>
            <a:pPr lvl="1" fontAlgn="base">
              <a:buClr>
                <a:srgbClr val="177B57"/>
              </a:buClr>
              <a:buSzPct val="100000"/>
              <a:buFont typeface="Arial"/>
              <a:buChar char="•"/>
            </a:pPr>
            <a:r>
              <a:rPr lang="en-US" sz="1400" b="1" u="sng" dirty="0" smtClean="0">
                <a:solidFill>
                  <a:srgbClr val="000000"/>
                </a:solidFill>
                <a:latin typeface="Arial"/>
              </a:rPr>
              <a:t>Qualify systems with large footprint</a:t>
            </a:r>
            <a:r>
              <a:rPr lang="en-US" sz="1400" dirty="0" smtClean="0">
                <a:solidFill>
                  <a:srgbClr val="000000"/>
                </a:solidFill>
                <a:latin typeface="Arial"/>
              </a:rPr>
              <a:t>: </a:t>
            </a:r>
          </a:p>
          <a:p>
            <a:pPr lvl="2" fontAlgn="base">
              <a:buClr>
                <a:srgbClr val="177B57"/>
              </a:buClr>
              <a:buSzPct val="100000"/>
              <a:buFont typeface="Arial"/>
              <a:buChar char="–"/>
            </a:pPr>
            <a:r>
              <a:rPr lang="en-US" sz="1400" dirty="0" smtClean="0">
                <a:solidFill>
                  <a:srgbClr val="000000"/>
                </a:solidFill>
                <a:latin typeface="Arial"/>
              </a:rPr>
              <a:t>Large systems (e.g., above-ground biodigesters only work in rural spaces or camps with large plots)</a:t>
            </a:r>
          </a:p>
          <a:p>
            <a:pPr lvl="1" fontAlgn="base">
              <a:buClr>
                <a:srgbClr val="177B57"/>
              </a:buClr>
              <a:buSzPct val="100000"/>
              <a:buFont typeface="Arial"/>
              <a:buChar char="•"/>
            </a:pPr>
            <a:endParaRPr lang="en-US" sz="1400" dirty="0" smtClean="0">
              <a:solidFill>
                <a:srgbClr val="000000"/>
              </a:solidFill>
              <a:latin typeface="Arial"/>
            </a:endParaRPr>
          </a:p>
          <a:p>
            <a:pPr lvl="1" fontAlgn="base">
              <a:buClr>
                <a:srgbClr val="177B57"/>
              </a:buClr>
              <a:buSzPct val="100000"/>
              <a:buFont typeface="Arial"/>
              <a:buChar char="•"/>
            </a:pPr>
            <a:endParaRPr lang="en-US" sz="1400" dirty="0" smtClean="0">
              <a:solidFill>
                <a:srgbClr val="000000"/>
              </a:solidFill>
              <a:latin typeface="Arial"/>
            </a:endParaRPr>
          </a:p>
          <a:p>
            <a:endParaRPr lang="en-US" sz="1400" dirty="0" smtClean="0"/>
          </a:p>
        </p:txBody>
      </p:sp>
      <p:sp>
        <p:nvSpPr>
          <p:cNvPr id="9" name="ColumnHeader"/>
          <p:cNvSpPr/>
          <p:nvPr/>
        </p:nvSpPr>
        <p:spPr>
          <a:xfrm>
            <a:off x="499204" y="1433486"/>
            <a:ext cx="3783928" cy="430887"/>
          </a:xfrm>
          <a:prstGeom prst="rect">
            <a:avLst/>
          </a:prstGeom>
          <a:solidFill>
            <a:srgbClr val="FFFFFF"/>
          </a:solidFill>
          <a:ln w="9525" algn="ctr">
            <a:noFill/>
            <a:miter lim="800000"/>
            <a:headEnd type="none" w="lg" len="lg"/>
            <a:tailEnd type="none" w="lg" len="lg"/>
          </a:ln>
          <a:effectLst>
            <a:outerShdw dist="25400" dir="5400000" sx="99000" sy="99000" algn="ctr" rotWithShape="0">
              <a:srgbClr val="177B57"/>
            </a:outerShdw>
          </a:effectLst>
        </p:spPr>
        <p:txBody>
          <a:bodyPr wrap="square" tIns="91440" bIns="91440" anchor="b">
            <a:spAutoFit/>
          </a:bodyPr>
          <a:lstStyle/>
          <a:p>
            <a:pPr algn="ctr">
              <a:buSzPct val="100000"/>
              <a:defRPr/>
            </a:pPr>
            <a:r>
              <a:rPr lang="en-US" sz="1600" b="1" kern="0" dirty="0" smtClean="0">
                <a:solidFill>
                  <a:srgbClr val="000000"/>
                </a:solidFill>
                <a:latin typeface="Arial" pitchFamily="34" charset="0"/>
                <a:cs typeface="Arial" pitchFamily="34" charset="0"/>
              </a:rPr>
              <a:t>Assessment criteria</a:t>
            </a:r>
          </a:p>
        </p:txBody>
      </p:sp>
      <p:sp>
        <p:nvSpPr>
          <p:cNvPr id="28684" name="AutoShape 12" descr="data:image/jpeg;base64,/9j/4AAQSkZJRgABAQAAAQABAAD/2wCEAAkGBxQTEhUUExQWFhUVGCIYFxgXFxwYHhsaGx0XIB8dISIgHCggHR4lIxwYIjEhJSksLy8uHCAzODMsNygtLisBCgoKDg0OGxAQGzckICQsNDQ3NDcsLywvNjQ0LCwsNCwsLCwsLCwsNzQsLTQsLCw0LCwsLCwsLCwvLCwsLCwsLP/AABEIAL0BCwMBIgACEQEDEQH/xAAcAAADAQEBAQEBAAAAAAAAAAAABgcFBAMCAQj/xABHEAACAQMCAwYDBQYCCAQHAAABAgMABBESIQUGMQcTIkFRYTJxgRQjQlKRYnKCkqGxFcEkM0OissLR0lSD8PEXU3WUo7Ph/8QAGQEBAAMBAQAAAAAAAAAAAAAAAAECAwQF/8QALREAAgICAgIABAUEAwAAAAAAAAECAxESITEEQRMiUWEUMnGh0SOBwfBCkbH/2gAMAwEAAhEDEQA/ALjRRRQBRRRQBRRRQBXhe3aRI0kjBUUZZj5f+vSvq6uFjRndgqqMsx6ACovzpzW14+lcrAh8C/mP529/QeX61vRQ7X9jOyxQRU+XOZobzX3WoGMjIcYODnBG52OD77VtVO+yCwwk0x/EwjX5KMk/qwH0qiVW+EYTcYk1tuOWFFFFZFwooooAooooAooooAooooAooooAooooAooooAooooAooooAooooAooooAooooAooooAr4nmVFLMQqqMkk4AA6k1+yOFBZiAAMkk4AA6k+1SLnPml76QW9uGMWrAA6yt5H930H1Pljaml2PHopOaij45r5jl4jMsFuGMWrCKNjI35m9AOoB6Dc+2dzZwpLTuoAQ0oXvJn/aboo9FUA/PVn2FL5K5UWyj1vgzsPG3ko/Kvt6nz/QCZSzi94jqYjRNMNzt92CAOv7ArvqnFyxD8sf3OacXjL7ZXOTuH9xZwRkYbRqb95/Ef0Jx9K2a5o7+JjpWRCT0AYE/pmvq+u0ijeSQ4RAWY+w/z9q8yWZSy/Z1rCR70VKeCcz315fII5CsevUUCrpWIHcHbJONs56kYxVG4nxu3tyomlRC3QMd8euPT36VpZTKDS7ZWNiksmhRXzG4YAqQQRkEHIIPQj2r6rEuFFFIHOXP3dM0NrgyDZ5DuFPoo6Mw9TsPffGldcrHiJWUlFZY/wBFSvs/5ouZLxYpZGkWUN8WPCQC2Rtt0Ix03qoXFwsal3ZUVdyzEAD5k7VNtTrlqyITUlk9KKy7rmG2jiWZpk7tjhWB1AnfIGnOcYOfSu+1uUkRXjYMjDKsNwRWbi1y0Wyj1pL7Sr27iSL7NrCEnvGjGSDtpGQMgHxb+w+urzNzbBZghjrlxtEp39tX5R7n6A1z8l82G+7wGExmPGSG1KdWfPAIO3Stq4Sj/UccpFJNP5c8npyFc3MlqGug2rUQhYaWZMDBIwPPUM+YAPuWOvK5uFjUu7BVUZLMcACka/7UIVfEULyKDu5bRn3AIJP1xUKErZNxROygsNj9RXPw+8WaJJUzpkUOudjhhnf3r0nmVFLOwVR1LEAD6mssPOC56UVjz802aoXNzCQPyurH6AEkn5V9cv8AMUN4GMJbwEBgy4IznHtvg/pVtJYzgjZZxk1qK5OK8Sjt42llbSi/qT5ADzJ9KzOWea4b0uIw6smCQ4AyDnBGCR5VChJx2xwNlnBvUV8yOFBJIAAySdgAPM1i8L5stbiYwxSanwSPCQDjrgkb0UW1lINpG5RRRVSQooooDi4z33cSfZ8d9pPd5x8X12z6Z2z1qQyc08ThJDyyqQdxJGv/ADJ/arXU97SObdAa1gbxkYlYfhB/AP2j5nyHudurxXl66pmNq4znAlcW5tu7iMxyy5Q9QFVc49cDJHt0rzsOE3oOqGG5VsYDIjocH3wP7059nnJuNN1cLv1ijI6ejsPX0Hl164xSK6LPJjW9YIzjU5cyZCuJ8Jv0jMtwJhGMAmSTPUgDYvk7n0rn5e5fmvHZIdPhGWLkgDJwOgJyd/LyNPPa9xDCQwA/ETI3yXYfqSf5a0eyzhvd2neEeKdi38K+Ff7Mf4qs75KnfHL6I+GnPUVf/hjd5Hjg+ep9v/x16dofGWCRWPeF+6Ve/f8AO4AwD/xHruR5iqFzTxoWls8pwW+GMHzc9B8vM+wNRfhV2qym4m+8ZTrVD/tJScgt+yD4j6nA8ziKZTt+efrr9RYlD5V7HbhUsfCbPvJBm7uBqEfmB+EH0UZyfc48qn3Eb55pGllYs7HJP+Q9APIVsQWst1317csTHGMs3TW34Yl9BkgbdAfU0v1vVBJtvl+/4M5t4S9FhuOPJw6wt0OGm7lQkefPSMk+ig5/sKXuQ+Y7ye9VJJS6MrM6kDAAGxGBt4io+tI17ePM7SSMWdupP9vYDyA6VUuyvgndQNcOPFN8PtGOn8x3+QWueyuNVbb5bNYyc5JLpHf2h8fNrb6UOJZsqhHVR+JvpkAe5FTGGxjiszPKMyTHRbqfJVI1yn/hHuc/Lq7QeKd/eyYPhi+6X+H4j/Nq+gFHB+ET8SmGPBFGAmr8MaKNlX8zefuSScZq9UFXWm+Pb/grOW0uDb7JeFFpZLgjwoO7X3ZsE/oMfzVw9onM/wBpk7mI/cxHqOjv6+6joPqfSuzm3mKO3h+wWRwijTLID/MoPmxOdTfQeyLLEVOGBBHkdiMjNWrhvP4sv7ESliOiOm0hmuCkMYaQjOhB5Z8TY8hnqT8vatK15nvBEtrE7KFyoWNPH1O2QNQI9sGnrss4H3cJuXHjm+D2jHT+Y7/ILW5zhxAWtpNKoAkYaVIAB1NsD743P0rOfkJz0Uc/yWjU9ds4IaQSfMsT8ySf6k1beXbGPh1kO9IXA7yZv2jjb3xso9cD1qd9mvCBNdh2HggGs/vfgH65b+GvXnPj739wsEGTEH0xgf7R+ms+3XHoN/Pa16dkvhrpcsit6rY5+Pcbn4lKwXKwRAvp8lRRu746t6D3wPMnz5E5e+2XHjH3UWGk98/Cv1wc+wNVDl3liK2tjCQHMg++JHxkjBH7o3AH+ZNfdvZWvDoJXUd3HnW/iLEnYADUSfQAep96xfkpRcK1+hdVPO0j149xqGyh1vsB4Y0XALEdFA8gPXoBUwEN7xeUt0jU+ZIjj9h+Zsee59cDFczTTcVvlBJUMcADcRxjc/XHn5kj2AZ+eePR2sIsLXCnTpcr+BT5Z/O3Unrg56mrQr+E1Fcyf7ESlvy+icXCBXZQwYKxAYdGAJAI9j1qr8mRx2HD+/nOky/eH1wR4FA8yRvj1Y1MOEQxtKvfHES+KT1Kj8I9S2yj5+1anF+KT8SuFVV2ziKIdEXzJ8um5b/Kui6DniPr2ZwevPs8eaOY5L2XU3hRf9XHnZR6n1Y+Zp27KrQRW81zIQqucBmOAEjzk/qWH8NTADJ6j5+Xz9cVvcZ4206xWkAYQR4REA8UrfmYDzJ3C+p9ei2rMFXHhCE8PZmhzvzm10TFFlbcH5GQjzPovov1PkB59mNsXv0YdI0Zj9RpH9W/pWbx/hItRHE+DOw7yTG4QHZUHqepY/u423NH7L+D9za96w8c/i+SDOkfXdv4h6VnbKFdOI+y0E5WcjlRRRXlHYFFFFAKPPnNotU7uIg3Djbz0A/iPv6D69BuqdnnKv2h/tM4JjVsqG37x87k56qD+p+Rz78Q5Cuprx3kZDHJKWZw24QnpgjOQuAB02FU22gWNFRAFVQFUDoAOgrslZGqvWD5fbMFFzlmXSPWlvnuwle37yCWSOSDLgIxXUoHiBwdzgZGfl50yV+MM7HzrlhLWSZs1lYP574rxSa5cPK2twoQHAGQM46bZyTV84baCKKOJekaBB/CAKlj9nN0s4CFDGHyH1dFB2yCM5A8hn51XK6/LsjJRUHwY0xabbJH2q8UMl0IQfDCoyP23AJP8ukfrWNyjy097LpGViXeR/QflH7R/p19i580dn8txcyTRyoBIQSHByCFA8s56Z8qceX+EJawJCm+keJsY1MerfU/oMDyq78iMKkodlfhOU25dCB2nXaQxwWMICoo7xlHpuFHvk6ic+YBrN5K5Ka6xNMSsGdgPikx1x6L5Z/T1FVv+EwTEGaGOQjoXQMR7bjp7V1ogAAAAAGABsAB5VkvJca9Y9/Uu6syyyB8yQqLydFARRIUA6BVB0j6YFUzi/PVrbRBICJmVQqKh8IAGBlumPYZPyrP5o7PpJ7l5opEVZDlg+cg4AOMA5zjPl1NaHL3Z7BAQ8p79xuNQwgPsu+T8yfkK1ssplGLk849FIxmm8Ew4LFDJN/pUpSPBZmAJLH8owDgnJ3x5Vvcc5z1Ri2sk7iAeHb42z8vhz57kn16itO87MJTM3dyxiEnK6tWoA+WAMHHTORn2pp5a5It7QhzmWUdHYbL+6vRfnufetLL6eJd/YrGufXQqcD5VFpbve3agtGuqKE9A34dX7ROML5ee/RU4Fw57y6SMkkyMWkbzx1dvmd/qRVm5r4Mbu2eEPoJIIJGRlSDg+21Y3InKDWRkeVkZ3AVdGSAvU7kDcnH8orOHk/JKTfzFnV8yS6G6KMKoVRgKMADyA6Cpr2v8Q8UMAPQGVvrlV/56plI3OfJEl3cCaOVFyoVg+dsZ3GBv16bfPeufxpRVmZGtqbjhGHY5teCSSLs90+nPmFJ0/8ACrEfvV4dlVtGbiSV2UGJPACQN3yCw+QBH8VUKbluJ7NbRySioqhhscrjDfPO9Ik3ZbPqws0RX1YMD+mCP610RuhKMk3jL/YycJJppZwNvG+e7SAEK/fP+WMgj6t8I/qfapvzNzJc3ihpF0QB8Kqg6dWD1Y/EwGf+gp14L2aQxkNO5mI/CBoT67kn9QPamfi/AILiEQOmEXBXR4dBGQCu2B1IxjG9UhZTVJarP3/gs4zmueCL8A481p3rRqO8kTQrn8AzkkDG5O3X08+lfl9weZIFuZsjvnwgbOpsgsXOeg6ddznPTrU+Dcg2sD68NKw3XvSCB74AAJ+ea0eaOXY72II7MpVtSsuMg4I8+oIP9q1flwU/lX6soqZa8kKtrdpHVEUs7HCqOpNWTlTlJbSB84aeRCHb0yNlX2Hr5nf0A6OWOT4LMl1LPIRjW+Nh6KANs/rTFWPkeTv8sei9VWvL7P5xt7d2YRqrFydOgDLZ9MetV3kfk0Wo76bBnI+YjB8h6t6t9BtklsS3QMWCqGPUgAE/M+dftxHqVlzjIIz8xUXeW7FquETClReSHqjcR4ieuJpevpGP+iKPrVyjjCgKBgAYAHkB0pD7N+VZbZ5ZLhNLgd2m4OR1Zhg9DhcdDsafqjyrFKSjHpCmLSy+2FFFFcpsFFFFAFFfLuACSQABkk7AAedS3mrtBkkYxWZKJnHeAeN/3fyg+XmfataqZWPCKTmorkpl3fRRDMsiIPV2C/3NZx5rsv8AxUP84qb8N7P7y4+8mIj1bkyks598f9xBraTsrGN7o59ogP8AnrZ1Ux4lMpvY+oj3Z8Vgl/1U0bn0R1Y/0Ndlfz3xLhckFw0BVjIrELgHLDPhZQN9xg7Va+UEnFpELnPe4OdRy2MnTq/axjPn671W+hVpSTzkmuxyeGjZoqYdoXOEon7i2kKCP/WMvUv+XPov98+lbXZvLdyo01xKzRt4Y1YDfB3fOM48h9faqvx5Rr3bJVictUOtFFFYGgUUUUAUUUUAUUUUAUUUUAVhzc22iT9w0wEgYKRpbGo+WrGnPl12NeHPPMP2S3JU/fSZWMenq3yX+5FIHZ1y6bmfv5MmKJtRJ/HJ1A98bMfp6101Upwc59GU7GpKMSxUUUVzGoUUUUAUUUUAUUUUAVy8Tv0gieWQ4RBkn+wHqScACuqpR2l8eM8y2kWWWNsMB+OU7affTnHzJ9BWtNXxJYKWT1WRu5d55gu5REqSI5yVDKCCAMndScfXA96aaX+TeW1s4QCAZnGZG9/yj9kf16+dMFRbpt8nRMNsfMFFFFZlhY7SJGXh8unO5VWx+UsoP0PT61Nuz+WNb+EyYwSQpPQOQQv9dh7kVaru2WVGjcakcFWB8wah/NnLcllLpOWjY/dyevsfRh/XqPbv8SUZQdb7ZzXJpqRdqKnfJfPwYLDdthuiyno3oH9D+10Pnjz0+eucXs2SOKMM7rq1PnSBkjAAwSdvUY29a5n481PTBr8SOuw44rI5q4wLW2kl21AaUHq56fp1PsDUwm7R70/iiX91P+4msfjHMNxdBRPJrCnKjSqgHpnYDP1roh4Utlt0ZyvWOD05Z4M97ciPJwTrlfzC53OfzE7D3OfI1dreBUVUQBVUBVA6ADYCoXwLiN5CGFqHGvBYpCHJx03KHbrt7mva45u4gCVeeRWGxBRVIPoRpBFbX0ztlw1hFK7IwXRcqKhks3ELmF5WeZ4EGWYtpT+4DfIZry5Y5jls5QyktGfjj1YDD/Ij1xWH4J4eHyafHWei8UVh8o8ea8hMrQ90NRVfFq1AYyR4R55H0NJPPHPTOzQWrlUGzyqd2PmFPkv7Q6+W3XCFE5T1+heVkVHJUQa/amHZBbsZbiTfTpCn3Ykn6kAf71N3N/NKWUfk8rjwJn/eb0Uf16DzITpas0jyI2Jx2Yw0VCk4/eT3CETyd4zgKFYqoJIAGkbY+fXzzVj49xuK0i7yU+yqN2Y+gH+fQVa3x5QaXbYhYpZZpV5TXCqrOzAKoJY52AG5JqO8Q49e8Sl7qIMFPSKM4GPV22z8zge1YF1DLbPLCxKH4ZFDbHoRnGxHQ1tHws8OXP0M3f8ARGxf3EvFL4BMgMdKA9EjH4j/AFY+5x6VY+E8OS3iSGMYVBj3J8yfcnJPzpW7MeA9zB37j7ycZH7Mf4R/F8X8vpWpzZzVHZJv45WHgjB/3j6L7+fl54rfJzkq4dItWtVtL2bzuAMkgAdSdq8LXiEUhIjljcr1COrEfPB2qGcb41c3eXlZigOMKCI1J6DHTPXrk198q8d+xStKI+8YxlANWnGSpz0Ofh6Vb8E9c55K/iFnrgvNFecDEqpYaWIBIznBxuPpSf2gc3fZl7mE/fuNz/8ALU+f7x8h9fTPJCtzlqjaUlFZY4iZc6dQ1emRn9K+6/nvgvEjb3C3GNbISdzjJKsMk9T1yfWnmx4xxqXEiQjQdwrIiAj+Nw+PfNdNniOPtY+/BlG5P0UuuDiPGbeDAmmjQnoGYAn6daS+a+fHjjWKNO7uSv3uSG7o+g8i3mD6EHzpJuuAXXcG8lU6CQSzt421EANg74JI3Pz6b1FXi55m8Eyux+XkqvNnMqQWZmidWaXwwlSCCTnxfwgE/MYpQ7LOBd5I11IMrGdMefNz8Te+AevqT5iki0hklZIUySzYRcnALYyceXlk+1X7g/Dlt4Y4U+FFx8z5k+5OT9a0tSor0Xb/APCkG7JZfo7KKKK4DpCilbnPnFbLSip3krDUAThVXJGT5nJB2HodxWFyrxO+4g7sbkQRR41CONMknOANQbHTqc/L02jRJx3fCM3Ys6+yjVycU4dHcRNFKupG6+x8iPQjyNe8CFVALFiPxNjJ+eAB+gr9mlVVLMwVRuSTgAe5PSsllPguQTmTgr2k7QvuOqN+ZD0Pz6gj1Bpw5PhTiVq9tcZLW5BikHxKrZwMnqBpIwfLT6A1kdo/HorqdO6OUiUjX5MSQTj2GOvufLcs3JHD2sLKe6lQ6mXXo6MI0BI69CcscfLOK9S2T+Cm+Jejkglu0ujX5mnjsLHwBdYURREgZ1YwD03IALfSppyTwL7XcqrDMaeOT90dF/iO3yz6V3do3MC3MyLG2Yo1BBHmzgEn6DA9iGpy5LtVsuHNcOPE6Gd/XSASi/pj6sazWaqc/wDKRZ4nP7I/O0Hmv7MncQn75xuR/s19f3j5enX0zh8jcjiUC4ugSreJIz+L9p/Y9QPPz9KVeGXCT3qyXjgI7l5SQSDgEhcb+E4C49KbuaO0YFTHZgjOxlYY2/YB3HzOMennUuqcIquvt9sbRk9pf9Hz2m8xKR9jhI0rjvdPTbpGPlsT6YA9aUOWeCNdzrEuQvxO35UHU/M9B7mssn1pp4TzKtnaFLcZuZjmSQjaMbhVGfiIG/oCx69K30ddesO/95M9tpZkM3PfMCW0QsbXZtIRtP4Ex8Prrb9cHPUipre2rRO0bjDLjUPQkA4+Yzg+4NUzkLk9lYXV0CZSdSI25UnfW2fxn0PTqd+k947ITd3DeffufX8bVTx3FNwjzjt/cmzLWWP1hxiPhVhGhAa5lHemP0L9C/5QBpHqcbeeEu7jlnSW9uGOGbQh6a3P4V9EQAk/LHXONHlHleS/kMspbudWXck6pG8wCevu3l069O3tTuVWSG2jAWOGPOkbAFtgPoF/3qiGsbNVzJ9v/BLy45fXo5uzizXvZLqXaK1QsSfzEHHzwNRx6lazuKX03ErsaQcudMSZ2Rff6bsf+gFanHFNtwu1hGzXLGaT3A0kA/rH/LWv2T20KxzXDsocHR4iBoTAOd+gYnr+z86mU8KVv9l/v6hLOIDRw+xg4XaM35V1SP5u3kPqdgPLPzNSrglq1/fKH371y8n7vxMPYfhHzFaXaBzV9qkEUR+4jPX87fm+Q6D6nzFdPZXcQxzTySyIhEYCl2C7E5br8l/WqQjKuuVj/MyZNSkorooXNHHUsoC5ALfDGnTU3l8gOpPp9Kl/LnBZeJ3LySsdGcyyf2RfIHH8o+mfLn3jou7nMZJijXQnUZ82bB6ZO3yUU+cC41Z2XD4T3i7oGKqQztIRlts5znbfYYA2xVIxlTXlL5mWbU5c9IRue7z70WyRmGC32RCCuonrIc9c+R32yepNfnZ7wj7ReISMpD943zB8I+rYPyBrP5i4rJeTPcMuFyEAG4UeLSufMnDH9a2+UOZorG1mOnXcSSYVfLSqrgsfTLPsNz/UdMlJVaxXJkmnPL6KBzjzMllF5NM4+7T/AJj+yP69PlE7mdpHZ3Ys7HLE9STTpwXgz3HecRvsmNVMgU7d5pBI28o/Qefy6rnLvC2vbpYz+Ml5GHkucsfbOcD3IqlEYVp/bt/4LWOU2hv7NOVQ4F3MuRn7lSNtvxkfPYfIn0NOXN/HBaWzSDGs+GMHzc9PoNz9K2IIlRVVQAqgBQOgA2AqV9rl4TcRRfhSPX/E5I/so/U1yQbvu56Nn/ThwePZ5y79qma4n8UaNnxb95Id9/UDOT6kj3pl7V+JBLVYQfFMwyP2UwSf10D9a0eC3cFlw6B3YKvdh/dmcaiAOpJJP/sKlHMvG3u52mfYdEX8qDoPn1JPqTW0FK27Z9Izk1CGPbGrsm4Rrle5YbReBP32G5+ikD+OqpSnwG6t+H2UKTyrGzL3jA7sS252GScZx08qYOFcRS4jEkYbQfhLIUyPUBgDg+Rrm8hynNy9G1aUVj2dlFFFc5oJXaDyi91pmgwZUXSVJxqXJIwegIJPXrn2qeLwq/tmysVzG3m0Yf8Aumx/WrxRXVX5UoR1ayjKVKk8kUi43xToGuT/AOUSf+DNfa8t8SvCDKspHrO5UD+E7j6LVooq34vH5YpFfg/ViZyvyBFbkSTETSjcbYRT6geZ9z+gpk4/btJazxruzxOq/NlYCu+iueVspS2bNVBJYRD+U+VpLqZQ6OsKnMjMpXYfhGfxHp7das9/YpLC8LDCOpQ42wCMbemK6aKvdfKySfWCsK1FYJHd9md0HIjeJ08mLFTj3GDj6E0xct9nMcRElwwmcbhAPAD753f64HtT1RUy8qySxkhUxTySXi/Z/dvcylAhR5GcOXxszE4IxnIzjYU18q8iRWpEkh72Ybg4wqH9kev7R+mKb6KT8myUdSVVFPIUnXPZ5BJdPO7MUdtZiGwLHc+LrgnJwMdetONFZQslD8rLOKl2fEMKooVFCqowABgADyA8qjvMvDnuOLvCQcySKP8Ay9K5YewUE/Q1Za+DEurVpGoDAbG+PTPXFXpudbb+xE4bLApdofLT3MMZhGXhzhOmpSBkDyyMDH1qd8P5MvJn09wyDO7SjQB+u5+gNXSir1+VOuOqKypjJ5J9xPs/CWLRw/eXGoOWOAXxkFR+UYJwM9cZNKXCuR7yZsGIxL5vJtj5Dqf7e4q3UVMfLsimiHTFsnfGOzNe5QWz/er8RkO0mfl8JHlgfP1rH4Z2a3Lt98yRJ5kHWx+QG31J+hquUVC8u1LGSXTBsSuaeUv9AW3s48lZA+MgMxwwJJOATv8AoMDyFZ3K3ZzpYSXmDjcRDcfxnz/dG3uelUaiqryLFHVP+SXVFvIvc9Wsslk8cCFmYqMDA8OoE9SPTH1rg7OeW3tY3eZdMsh6ZB0oOg2JGSck49vSnCiqq1qGnonRbbBSH2kcqy3DJPANTquh0zglQSQRnYkZOR8vSnyiq12OuWyJlFSWGRPhXJN5O6q0bRINi8m2keeFO5+Q29xW7zvyayi2W0hLqqlG0gai2QQzH333Ow9tqp9FbvzJuSf0M1THGBG5X7P0jIluyJZeuk7qvzz8ZHvt7bZp5oorCdkpvMjSMVFYQUUUVQsFFFFAJvG+0OGzuYoLuGaATEhJm7sxkA41ErISoyRnIBGcnApqvrhkQskbSkdEQoCfkXZV/U0kdoPL8N9fWdvOMq9vc4I6qw+zYYe4P/Q7Gsjs95ilsLn/AAbiB8abWkx+GSPfSufphfkU6gAgN/KnN/24votLiNI3aJ3l7pQHTquBIWODgZAxk0z0qdnY+7vP/qFz/wDuak3noi34zZI17cw2twrtMDezIgI1nOTJ4ASVGAQNgABQFdopM5Rto5Jzc2t1PLbrrgZZLmSdHYd0wkTWzdPGuffb3Wu1y1ks3tryO5vFtzcBbuNLqfBVm1ZUd54BgOuFwBlcYoCsUVK+0DnF7K7sEhZzbQMhum1s4KTB0jDsSWc6UlfxZyQpzmty44YLnirqs90sMEIadY7udFaWUnQuFkGnSiliExnWv1AeKy+ZOOxWVu9xNnQmNlGWZiQFVR5kkgf3wK0wKWu0XlluIWLwRuElBEkTHONaHIBxuARkZ8s53xigMnjPPtxaQNcXXDJY4seFlmjkwx+ASAbxhjgZ8WCafKir8/SpG/DuP28kPfRmL7SigggjGvABViMg6kyM48NU3jPCjeG3ZbiRIAGdvs8zxGTUF0eJCMpgs2x66fegN2ipHe2LLx+GyF1e/Z3tjIy/bbjJf73fV3mr8I2zVA4HwFraaVhPNJFIiBUnmkmKOpk1FS5OAwZds9V/QDcoqV9rXMN0kitZ7pw5o57rBIyZCQkZx1GnUzA+ToapPCeIJcQxzxHKSoHU+zDO/ofUUB10VLO0hr20vIJ+HvM5Ecs88DTSSRuiNCDiNmIG0h2UDAGRuK6eP8wQ8R4PNe2s00UsMRbEU8kTRuMEq4RgrdNiwOxyMZoClUVnw8IRYTBqmKnqzXExk8v9pr7wfRhUy7OeHvdXHE4p7u9Zba5MUWLydSFDSjyk3+EdaArtFTfhXH7iy4wOF3EzXEM8feW8kmO8TZ/CxAGoeBxkjPw03828Wa2tmeMAzORFAp/FNIdKD5AnJ9gaA2aKnPY5xqUxz2F0xNzZSFWLEsWQscNk7sAdQz6FPWu3tgiZeHTXEU08MsIUo0U8kY3kQEFVYK2QTuQSKAeaKivHr6Wz4ZYXtve3BvJVhzFJPJcLMZEUuO7dmxv5rjGcdSKsEsHfRaZNa6wNQSR42B2OAyMGG/mCKA6qKkfZvw97qbiUc93fMLa5MURF5OpChpB5SbnYda1OD8fuLPjH+F3EzXEU0feW0smO8XZjpcgAN8DjJ36euABSKKkXMfHIY+MTRcWadLdlT7GUkljiG3jY90wJYscajnTjyGKeuR7IxxSn7QbmOSYvDKZO9LRFIwoLeZGkr74z1NAMdFFFAFFFFAT7j3Gm/wAVs5Ftrt4YEmjlkW1mIBk7vGPBlxmMZKgjDbZrU5+5Pj4pagDwTINdvIQVZGIBwQQGAO2RjI2OMim2igEfsfgnSxcXSsJ/tMpl19S5bJPocnJyNj5Uu87XMjcasp47O7lhtQyysttKRltQOnKjWAMHIyD5ZqtUUAm8I40onSG1s7pEnmaSZ5baSGOMd024LKviZlQefxN54rX514IL2xuLbzkjOjPk48SH+YLW3RQEm4ByXJNy/NHOGN1coJBrGGBiVVgQ7ZGFjQeviNNPZXwySHh8bzljPcYllLdfhVUB9CI1jGPXNOFFAFKnaFdXEUdtJaxtLKt0p7tTjWmiXWvp8Orc+eKa6KAm3N3Mttf2UtqltcyXMqYjge1kVo5SMKzMyhE0HctqxgHrTlylwxrWytrdyC8USoxByNQAzj2B2HtWvRQEmv7pzzDDeC1uzbJB3LSfZZviIl306NRGWAzj18qpPF+KiCIymOaTbwpFE8jscEgYVTpz0y2APMivjinMNrbMFuLiGJiMgSSKhI333Psa+uFcdtrnP2eeKbT8Xdur4+eDtQCNwDlqK4tJZrs3yyzlpLuIG5iBZ+qCID7wKulBpDZCiubscu57ZJLG4guliWVjayvbyqpRidm8H3e/j8WPjI8qqdFAJfFOLaeKwN3F00ccE0TyLazMod3gKgEJ4h90fEuRuN6Te03kWa2M13w0MI7hSl5boMgq3V1Ue5zgbqdxsTizUUB43dwI0LsGIXqERnb6KoLH6CpN2d8QktbniUk9neqt1cGWIi1lbILSnBwvhOGXrVfooCb8I5fuLzi44pcwtbxQR93bROR3jbN4nCkhfjc4znOPTJ9uIOOIcQjSRL2K3gQmJ1huINdw+xbWFBQImVBbGS7eQ3oVFARvjfDZOH8YgurKG+uAV7u8yk02VOkAiRlOsgYOATgxqNs0zdql4Z+FyxQQ3EslwF0KtvNkASKSWyngwFOzYJ2p+ooCH8L4DJZracRsrORpooo4b21e3dGY6VUyRakzqyMlkz5E9WzW7DjqSQGfuriMLsySW8qyA7bBNJZ+o3TUOu+xrVooCQ9nPEZLSfiLz2V8q3NwZYsWsrZUtIcHC+E7jr61r8F5fuLzi/8AilzC1vHDH3dtE5UyEYYanCkhfjfbOckemTR6KAQeIcXjaS7t+JWsklt32IJfs7zJju4sr4FZlYMWIbG+SAcqa8+yTgLWxvSiyx2cswa1jmBVwoBDPpbxAN4QNXiIQE1QqKAKKKKAKKKKAKKKKAKKKKAUe0rjd1Y2j3duYCsWnVHLG7FtTquQyyrjGobFT864rXinFJbSGeOWxMk8AmjhNvMCcor6dX2g9NQGcV9dtkgHBrrJxnuwPc97H/8A39K8uz3ltBFw+8SSRiLMIyvM8igukJOgMSEwUI0rgeWNhQGnzlzkLGGE92ZLm5ISCDOks509c/CAWAPuQPPI/PsfF+71/arQzYz3P2d+6zj4dfe68Z/Fj6Utdr9m8d1w7iOkvBaTDv8AAJKKXQ68Dy2bf10+tUU8VhEP2jvY+506+81DTp65z0xQGFyfzX/iNvKUUQXMLGKWNx3gjkGQCQGUsuQfMdCM7Zpf4DzLxS5vb20D2KtaEDWYJiH1Zxt9o8OwGevXzrw7GuHu03EeIFWWK9nLQBhgsmuVtWPTxgA+xpZgiuZuKca/w+67u4XBRV0ES6NmXLA4IOwIIwTv7AUrkDm5r5bhJYxHPaymKUKdSEgkalJ3wSrbH096bKQOx+9smtWS2Vo5wxN1HKxabvejMxOCw22IAHXYHIp/oBK7ZYVbg93qGcBWHsRIm9aPZxEF4XZBQAPs6Hb1ZQSfqST9aze2e4VOD3WogFgqqPUmRNh6+Z+QNfXZzzDanhloPtEIKQIjAyKCrIoBBBOR0oBr4gkpQiF0STyaSMyL75UOhP8AN+tJHZlzRfcQ755/sqJBKYmSOKTUzAbkM02FAJH4TnfpTJwXmaK6nuI4WR47cIDKralLvrLKMbYUBdwTuxG2KSOwS4Vob7SwP+mM2x/CwXB+Rwd/agOjjfNXErbidtZSPZrFdf6u4NvL8W/gK/afi1aF+L8an2pi5y4pdwm3W1aAyTyCJY5YnbJ3Z31LMulUQFiNJ6ddxXH2t8uG8sHMee/tz38JXZsp1AxvkjOPcLXH2b38nEivEZ00iOIW8I8i/hNxKB5BnCoN9hGfU0Bq84X99aWL3Ecls8kCM8ga3kCuMjGnFxlMLnOS2T+WujkLiV1dWkdzctD98gdUhjdNAJPVmlbVkaegXG/WvLtRmVeE3pYgAwlRn1bYD6kijsulDcJsipBAhA233GQR8wQRQC9xbtCm4fxJbW/7prd0VhPFE8fdly4XWGkcEeBunlv5EUwc38TvIhBJaPbGOaWKHEkTuR3rae8DLMoIGV8On138q4r7h1vecRvbWcK6vZwBlzuCJLo5HmGGpTnyyPWkaAXnDbm14VcZmtnu4XtJ/RUlUlD/ANvkemQRQFD5w5tbh8MCsq3F5cOIoY0HdK7kgasFmKqNS+ZOSBnfI+pIeKxp3vfW07qNTWywtErdMokhkYhuoDMpB2yBSz2vWrxXfDeIlS0FrMBPgE6FLIdeAOmzb+ukedOnM3FClk9zBcQoEQyK7gSIwCkgbMPi2wQf1oD05e4jJdWMM40RyzQhx4SyqzDI21AsB6ahn1FK9zzNfx2hn/0eZ/tTwLGsLx5WGSdH3MzZZxGCo2AJwdXWtDst4pcXdjFcztEFk1BI4otAQI7J11HPwk9B1rdTgMIVFAbCTtcDxf7R3dyfll22oDH4RzS9xxF4ECG1EBdJMHU8i/ZyxBzjQBMq9M6lbfamysbg3K9tamMwIU7pHjQaiQFlkEjbfvAY9BtWzQBRRRQBRRRQBRRRQBRRRQBRRRQHBxHgltOQ09vDKV2UyRq5A9tQOK++HcKgtwRBDFEGOWEaKgJ9TpAzXZRQH4ygjB3B6isAckcO16/sVvqzn/VLjPrjGM/SmCigPOaBWQoyqyMNJUgEEHbBHQj2rLg5VsUZWSztlZDlWWCMFSOhBC7H5VsUUBnf4Da973/2aDvs6u97pNeemdWNWffNaNFFAZ3EOA2s7B57aCVwNIaSJHIHplgTjc7VynlCw/8AA2n/ANvH/wBtbdFAZacuWgjaIWtuI3ILoIUCsR0JGnBx71+2fLtpE4kitbeNx0dIUVhnY4IXNadFAFc9jZRwxrHEixxr8KqMAZJOw+ZJroooDh4lwe3uNPfwRTac6e8jV9OeuNQOM0cN4Pb2+ruIIodWNXdxqmrHTOkDON67qKAyYeWbNHEiWlurqdQdYUDBvUELkH3ruvLGOXR3iK+hxImoZ0uvRh6EetdFFAfLqCCCAQdiDuCKwouSeHq+tbK2DZyPulwD6gYwD8hW/RQHzGgUYUAAdABgV9UUUAUUUUAUUUUAUUUUB//Z"/>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8686" name="AutoShape 14" descr="data:image/png;base64,iVBORw0KGgoAAAANSUhEUgAAAToAAACgCAMAAACrFlD/AAAAulBMVEX///8Aa7cAaLMAabYAZLQAZrUAY7QAYbMAYLMAXrIAZbIAbLgAY7EAYbAAbrn1+v3u9vvp8/kAcrvV5PHO4fCyzubd6/Xy+PwAW7Ha6fTl7/enxuK/1+tLj8i50uiBrtaTuNtxpNE8hcMceL2ewN/G3u+Hs9lfms13qNNGisUmfcBknM5bk8ljm80ler49h8SOrtVCfr3L2epgkch1ns2jvNxIkMhNhsKTvN7A0OaxyOJ/ptKduNkrg8PcyewmAAAgAElEQVR4nO09B3faSrPIq1UBGyHRjBC9F2PHaU5y/f//1tPuzmyRBAgnjuP3ee4598QgpNXs9LaVyp+ExnjV/6M3/J+B1uzm2p+/9SreIyyuqldX1Wnjrdfx/qBZTzF3dXXTeuuFvDtozDjmrm4+pN2FENxfc8xdXU/eeinvDXY3AnNXN8u3Xso7g7ULmLu6br71Wt4XzK8Rc9VP4Vsv5l1BImnu6vrurRfzrmBRrUrUfSjYS6A3U5i7cuO3Xs47guDTtcJcdRq89Xoard5bL6EsDG4U5q6uH954NfHK8/xo+MarKAc7HXNXN2+86HBGLcsi3nuQuEvAHIi7mzfm17FtMSDbfz8I0QfMXX/juKtu33g9z0SgzvrngxDDW4E5fzziuuJm/MYLQtSRxRsv5By06hAtuWtsBNU9vvGKlsCwh3/cp+kcBOaq26BD+D/efMXxzOZq4h+PVQcHYdBVZ3FlzmVedf/Wa6p0Nreub/3jCjbYCxVRraciWfDrzb+w2Z12683N8jOwBuXqJimfRELmdd56Ue8CRoC5m6f0jx+CX49YU41F8hLfqP3ry/xfp5+XwNwHzI3YXysu9a6/FF3ZW3mO4+8uREIwth2buvW31jt/HhL0HgRKyNVRUdc7cJ3nXEZ3zXuHW2j27k+s9l8CSBxeXYtAyUKQoF+Enr2wtLyL4u5DQi0B5YNY/Yf+OyDRGDBXnYnFClfiihRcuvCEjfp8iVM5vrUQnKeSv1l6tuPf5/VUazS7vd22L3i6gOBVvODGFjAXCU8xEKZJUWw9mArP6KJQxtqWmLNoofzML2lnswfRKEN48cqi6RfEHZ/4cTh8zPJEcx9F0zwThc3fQ2iwQuUKEaae+PvmZ/7avguRDPnj4Ky+EFhA1BVZ2a2s5da6d8Tlt6bb344oOLX144zfnnke3XX1j5JauobcPvS+bK1tcm75p2ACSRwfKekJUJmPVoQzsXIbkBwsZ9Hz+PTtl56lAf2svmm0+8yrDyPf89Y68pY2iEYSGRgYuXITnDzLLtpJJwzDCbuI+DpbtATCXVPtjTybEDr7DYGKBt31Gj/5Llz/WZ6egPWQdDpRupnEGZy6/U8DcxZVxQR9YtvuqBIMqPmqyUGSqaO/bLjRyNfOoK45IdSmJAWBdXutvusRkn02exexD+7Lg7l9oDkl2XrClShwYDsWEdwiREn4LJbpnXh6M9K41UDGkL0Q/VZ54tthY5FBvCPaL7Tda95rIpPMDIYNJnWOVoY6cYFGYR1gFQOdlTGwPh2VQlMBDLG0ROVvfoKoy1dM7MTibbF7AdgpFj2RwNgI7FJ8bQ8Db0Gd64FVpy42H6juqU4V5pyxulEropYCYoioxcExNyi9n9QJuMHp7TQmnvvwC/pSSzO5QrNE7e9AfOTnYnULXyy7LgTQCtFhyzdMBrNopWu3uRD3znop1k8IPmdii3vVQHqyjYqfiKvj56D0X3KrI8c36HzpZhFnkQ0+JzhIlLvK1Bn7+OFLUdepm2YJfxZmJwar1f5TCpuleCQXSpbkuaUjiQPlzpOTShuq3ash2JUOKiOQkitEBapKeGsSrZf7SGNJy7ABhwZyDM4L1nYOc0oudPcSc+RZ6pyxIu0Xog4NuqsrvovdVnu+/HKPn1URbq7GfPkQsZ3x3/YVfaBn8SjwYCtpPBLoJWHwHYgLXinYZl831RnU/Iwo5beoEeMLTe92d66VBx/pdaK+tX/JjdD4m5YsgjMNwGADgq66H+82s5tb3725udZS/xJux4zyhY6gnMba2tNvxe1CeD+ywQf0akgCCeDQBuk+MemrEBwpbJtIouL/NNHfwUXUa2wriVvHq9SlbU/bCKdUTHJ+uIqmu/GPVrMTx3GvuZcp12qKsSKUSbDilMjFqrjiXWhqkERiW5CQUq2JCxfyLJU7qC3gq4VpsRQCoSiuUEXa97kQQgA3JnY0WnzHNRHUIiN9hzxEg8n8ZdIvk5tqyoTXN+7NVXQ4HKLTyDLBTyr4QkyS9XSTQ+CjsZdaA6mlV0fLCSUb0Esjw64kL6y02zQAPfZowA0QW+mhYA3UTCexdld0duZubpkpzemaOmX+EuHcnq+honoJ3hjH9sZikVw0hAf98UJo30mt4eI+ij0n94HMCYIFNHEsHehmLqlQYpHU0LyAO9v7HudYXa6vBT9SviVtpbfG/Nu+ITxt4VcuMs8+ac8DtG/OY8iAFL3X10JR3I56dfFCbherGSQ4P9K77+WKyBake1ea633ADAQN+ubqLRKjoUOd7Se0XxFDoGroffCTX+QqogMlb0+5BJ1KrEf877YhT8mMC/phhsLdMnGM8DJCq0afvn+eTPbfU/Nk365MgGnGrELbJPlUsASaIpMq64m/GKlXwq1BdD3LXD1N7xluHdtxov2wMUCjBUycoTA9GGP94vUnB/lG8BUVmBtKTAkVvzCRJIg1qWdkQ7mw9dPNKdwxEtP06/WvDlgA3W4gxRY5BJVgZRINc8t0DvRARAcg1MdIN5Yv7L8pNX/PtUzj53j8I2XRBkpFdJPhwV6Kyf/YfZSH0YSvwIZ5lkjxGV32Mh4gy1Zl0Vk6BlbpVwssD4Yx17+tzu7vRv/1k3YEH5vBLZDUzPgFApNrSNG510wAGY9KBJdGIeoIW2Bjl2FX05EH9wM3AHwBwu3BcOtRitSYagXxVV2sdCzXQDcK5WpZrOuohcKP1BHLZQsy4t3B8g3TrVr//GX01G41MO72A5KxZp1Oy5GksANroB7hqrZrHRlo9Fbu+IX0rgLbT4UMnJs0p7lMHFXIr8LuroAv4Aj3IZh/nkpjT/g2YGZWWnV5R/YJRsfUspas5w0xt12ZjymFvGazP1rdS8zNsjG5SaHvD2+Qcs0YAuz1pSI7w9KnYHbHYp12GzQAEf5ZkvPTDaJrwc1s4YOBfqH30n2QRv1cUBn6ZBvlb0VBpZsRCunSO5UOBhBS6fzJdG7KwxjIrkpyRk0EXxkR6kQ4y6mkRbf5djgq9gccjOEIdUgOYO4Rj5sscVbYELPiFgKChHLJjwxWkAtaCG+G1AQulwpV7jil3eziyL0m/Ogwwe28NM45RAe/lktrteCb78YLwZbWQ3T57WXWqkWIUEZ+wy0W/69xoRJvc9RgxEACZG7uSAVAOzRvQIQHIBvxVSIDIdwykSQo12i3e5Lm6LwCi7cvjdXFSFlX+bh8v4hfh2Lz7WUbBf6q8pjFAWwoWiaB4WqROn9Ud5D9VUbYJCBIhdcxMmPSOqzgQhErizXJllomE4m5Z/w06slNS6myB1KHXFjEEAzA6fcLMnI78Z1viECx+WT6BC4/TZlsVYg6QnExbV11EFds0j7H5Blhg+V0n5hs6wiTmkR5VwltOAhe7rXFeL0x7hodjJHSVpIQnYl8TGGK6RRgFqewYhPCd886v2Kw6RnkFKsTbBS6nVog7Yv2NsLvTUkF0ElmW/xma+Y/0M/nRA8k6uZFeYiRFI5iw6okqxFaKXSqgnVyufZdSvzwGO/CbBj6YzdFIT5I+18bMuBeOjiwipSy+sVKwkOi62osRCO+xGCH8fhtH8NvmYR2DCLLYXQ2BM/+kM8ugYEEKDYJ/BsKOJZvzJooKSGmamUIlukFlgmDHkTUbzZF+VOoXzdK/jURLDDH+NwQWsplv8cfNdWPKBhAGI8ntRhz2iSTyQN7mJt6weao/TBEXHHN2zKRI9fipP5hNgpKeZnqTjmVF0Djk1kiYULwWXzr6h/uTanGa1NjY032CC5xZNL7SVIlFb54gPEBGnU6aL7amczRXnsnoCVi5bZYUjSXVXGOsgBzKUGH5q5DErsj1DixLlMSkOivFne5xnXx7Tfts5YZ9vb42y71vB4ZYndDJO8q8W1v+B51psits54MQBLX3L8YHBSP8ev0mP0QSg3FCLKbM3dgF9nvWibVgVX+EyJVZcJNCrDPtVocahkKDWJ0I94ZSxPP604VOkldhlXIJ4kEtPrsO46dFgb4SGr3ofGWy6gkmgwCRx1Tvgr6B7ltrFBtf8RIumPE2soEo4XkQPVzUe66CdFO74gpOBGYrWmmielGUxH0ainBTOlCWlkKFeBPEU+YeX1MZBDmvmAcLdcMgTKIrW5dbD80N1pOxJGxzkwYK+VMzuYG6sitUKhdCkGgSzyJGIdIrDJfDGabObuRKP6vftK+GuuqFGKImlHn8FgZ0JjMkCQ18JL4B/Ee0yiUR7NRxSilIgDzRhyjQJlmJLK3c3Uio+MtSAp7Y+AOTcFYl3UYoYGdo+vKBbCH4v4oWxlVrVbdaNRoQqhO56ODtiZii32LZdDEueO3AkntCOYKlkSXU+26NK5mTDBLFeNkOKZVU+TQgWw50UgjXEYZ7kTzji4nxjc1CPEHmn9GcV9/QW3lJUoC63KquRgV+6Z6M5uAftV2unGrrQjCGcqos/dC/QHqBE227jGZwq5f7CWHERFseELDeJvhmDmQAxOnEIPXgwPzWa46AsAdmQacLP4LZCRKa1oRLJIl+ZPQxkLrvKEUcK+2CjrkRotTtDUd5aB/imLeRkEkFs5xsdj58i3ItD3wVTCoLrhogObwOLMKTHwxHY6uEjJAPCaIOJoN+LGxU/oOq/ytkg0q2xqKSy8JNwE3Xt0UZbuTKwXVqZZb10QdkphMoiqygT0n229bYtjKtvqLRIKLIFSffpcV07BLPKE2QveeXRS2VnVb3nL3n5muIX3J3wK1WjEqEC+tK0YS9iKh5ZVEOAVb+FBYArpU6TKj5P+XFkFEYhyiuySTv5gWIBTdXCsLFKNR6Dblaj2aEM6oseeg4Ug3o+XdVu0Arc+1/A2/nEn/jlKl9kDb+WDrEGLb95rJIO58iVGHmf4j060CWX1ihAUC5XCpKH6w9WxKHS3Slg2j2LW6+YHlbOPMtXbW90bxxvtcMEXBCFfZ5MTdxMzz0v1jrpp6Ko87M0ijsZ5tJ4Y6EnGJrIo6AbIXZ3zkgv8k2ekR74ZMMxlW/XC0+/WkUfzYyNQQ9y78bhoLzkSK+8OxrMADWnLs0jBf95XSdCT4biO517kT9+2irEOBehRE8iOnoo7DHEs3j0aoWhJ1vma/S9Sd7iBPDGtr1s/4IIzL5B3BsMn73hCmoqIeKV/PQ+gKKLc5EyWczkze9xmTTecyXCKqYJc26hbof53YEyJRp20Ihi90rVUADWkbEOpP2AsOtciJv9dMqACSp/nYPohViEMFzyYlU3emuCFeOW7630itdOjaqVBzo7MROPFGbtl++C60CF/5Jzh8hdNNbvVPl56o8zAryXMg6irTxZMdoEmENUn6yntzmSPuWhSI6eatuAf8GezQrklv4tBBJqTdSkz6an2Zbn6VaEThqCOlp7fMb86xq3bR1a2ZF42o5znnBo0EO8dxXGszkiZhMHBs26HbdXZ/g5Hl2I5X0LQzr7vU1UpCk33ksNuS2edxiXKk8w0cHJhcKB+pi7Dq9dQCWpJhTQ+l13p8fDy/8mQ+HzaNxbcnk36rSBo3++tlYVFbb77uG0/qPc7n8x+tP9qVy0SJX/aOMYyRONkcVImRq93L+6/eFYxuvajstZ3bvJdQAHtMlP1W6887gF6//NAUS8wsOTM5cnglcOeevux/C3qbW8/3/XOdqL37W/fG9f/x6Q5/G4IkKcOGcXv+Htp3P+ADPuB/F7ofMupl0J3Uo8Py/9dE0qDf7/+FkUQ7l3VDR6PTRm8Ogs4iSRfYTxa9C3/5F2Dnu45ff23XBnJJxJ2W/kn8OP4WUWozcGxKaf1+9ONfGuEkaoWxPv21oIHpdLtkg2LY388o613V6h/SX7OWj39l6FKINTWvO2kSy19Kxj7jUeTQfPyaBxS9wT8yrR57DGavKsBjrPMuhbl44p7qRaWZhEf/2/O31ejnMPm7Oii5LROd/m3AqrRSndjzekG7t0l5ehai7VGSCkLHoaUDNX8CGlBKRXI1Hn8UEpFbo5vzl1a6uwziCEOLY+uf6kWqoew1INarvUABYNdS6QlQLwPRJ6iVBR6HZl3xKsuC+PXNZPL169f/1gOFO9UiL6dzWC/pa/kNwLLPS6t9LwTIppeJFfVVvQux6XTUVh5IT2WwNPGiGvnoXz12YoCTPV5VvUJhLc2WzBVAX5VL02jZNIzgQKUDta4i1fh6Mq3xpwHmqVzeTHMZjCFpd/7Vhli0lLod85z0lUXl2gjghSxzcl9X5piAg95IcXnMn4JOVHZ/mhJzhVOMGhYbSkXcgxYSVa1Wf3UUO/Qclu9VfRmI1iGyPeuC4lSLVJ8U51STqe1Z2yftRolENvmbmZ4Otti97ljPBObZnHeScSuPF253H3+0DA6RxeGv/BIZmLy04fIyEI1vJUw6WXBfvlAlkYbJiQmFfx6gzK4MOfwOtMVjbs/r8J+y4L50JEKW1hX0t70ibC7xjV4M4K7Qb+cvnUhJV/bmasTA9m9GU7Dos4TJ8DuAg0RKGI7YPVO+cFsWuNl/83idbrYF43WgIQokS5G2HGJWL3nzGEtM7RLG9p+DJfRvlY/ZvghEdTmxypA2+lmElBT5cipCrknrNSGG8UdlGOl3ACyHUpFh6WfZ5eoiZKuk87rOUAYmxjDQVwNR5J1tjDwCUl2SgpG5BTCWveZ/M98DDcjkTA3pC6GR/BxyagaHvaSdplpHSgngAFvD/m6xHU6iKXxo3JyPRssTnNwNwxNk8biPiG2TVRdbkMq2EjdV1KRMEATH45Hn4u877X77BLX3ll9G5V33bv/Xfj9qqW7/Io+5tZu5DovLHhM4yZfpdrs55jH29jZvhyGsW0vsUGnLUU7CLRVOlsd3FW1yMol813FvB0coYDHwbeoOchQQ9r9+zf+kOaGuTantrLHxreDMsPSWOGHsyOr7KUWx6bTFG/qk+lbs1QMPq+eblI9BR/XPnBXCAXaBsRhLEHQ7nU6r2Xp8/DGejyeTLY5nprQoFBWsRf+bl1HljbXFiqoz4iJe27Izc3PM7Q8nWqdTsa3Uht7lqIgJ43tjgL744wJV9KT6EAoj/kG30WgmT0/ru8/f5cSt758/T6fT2Wxm1Yjnuo6jtx2lN8rTRzyAUHSmEnKxhTYR4+P2QXsp+Ffu7dtbrZszO2lBAE4T5J0xQTx8eup3JNUvDkUpQPcCo0u1e+VOa2g/fNnfz+q+5zo2Q46Kw1M+EZ4QPdutIC+VGjgeIYO6OWLcaKteF7QzZfVeMDEuKpj4L0fZsb2uhMvnVJw4jvcMwmFRKxoPcNFknYYaI0hczVprrJ1U/tJi5JwB9yloJUlHe4Y0gmq61FGvr716b+sU3DJztMpilpmQ3e/NV1nXcKDCY08+0jG55bu08Avfy74ojtpSExCICivHs+JKgFJA6ts6Uf5MqMbGGRP9RgpHqmUhmRVRQ6YbpJ3tWSdR5NiZGIZ2ikpdrwVhiiCRw3bMMXsXxr31lmoXewVXp2oBivGlyycGsl1ADdg1Qv5jjeUixOhQ7hjRJohnApztgsH0JBv+Gbo5eZkKGtZ3ulMHJlA602dnXBwNnGt93tChGkZnaY4YncHEjR6mxPwebj/Rt0YxxJOGaqk+ZdTacjbDRN7Q1GB9r5jZDOXYzA12o15tMBlP9nUnBCFInE1PFphYpTISWRjpb8GT3sdG+AmUseIAj0RbjdNn8yAzWBgn8/V1anTkMxOdctCFfpLRQD7QAzuHzeEjc0WXM7032dEN30Z2tiShWK8VLO5xHh7ngZ288iVVBTuNPcU8vjWmi5lFSW3t+3p02OxG/cdmLMMohKzYu+lHNEkjtaMLE2WcxTpZ4/CNBMmJWJw6cS+MzF4iO7HJk955bfYB7zIChx6UEsG4KcQwfkpKf9Ehet/0WW/Mi4uFBqrNotnzYDcay50+tJCocViiZUdCROiUisPpgo2++xTXHxhEAZHWFoYPMbqEUxIc7ZWa8qmHpjGpxjBfspO13b1ixRikG8yXrfxwiu5QHvRR1nzuAkeMTBfKeaGqtR/zO8TZNwCV2lqxzmKkv4PqwDeJQowaC6UZNoOhMuhI6GcJIbW6d12c3gzL0CzGTmY8tEG2mOZAEw4Hnlm3L4veh/roLd5on7KjjC3KzJly/HGqEyFoyBvYh8l8TWNQguTXpdlLLUIP36QZBroEzvhAAuYLwYfY7BTHgbFm9TLZ4Z8G5mCH6RRJWU5efWkMuqULH57tmvgUmV+OfJfaG0f8EhkkNWYBYubCnMuOoxzlFGN4a170g+ejEFk9hUNLtTgNpkZchijdqjL8ibXJrmYyAEpqHbkf6M/ZBWfLlYNEU/mCDtqbMXyHwyWVyTjAiVO4AuNsF4zcjM2BsDBkYQ0TmXewW/w4pyZqXOnSxKADNKTMYXtcZofExjQzzd3om9WCZk0ZpDlUDQ2W0JDDyyOpc22vBImjndqUyRx8C5zZqgYS6DxIYHzJo+nFAd/Io4iecFBqV1MnFKf1oA4gBynE8CwdMdHHGF+h8WQvI+gs3bmCUJGWIEJV81sFVLqEMHxGWe+EcwUWSCISc7qZgM68cL+JHAwjDgtDbj30oPCRRz3kKMqaRBTQpLJ0uzh7g9fD/tQ9RS3MlrXoTEt5DUkvya6oiwj5nUSVbmtpZr/6HEdTQMiAaPUF+swulNiiaMgdGcWYdzijqdPEsyNTgRrX8LmSO9GxkKezoVomFjfazeGDalTF3hR0poeAJWAKnT3XXPQLQbOG9EpXmcxB3x0KqbRJ3vroFpiUDpW/9hItUObCd3H2Omnjb/hby7lE8p1wSD+Rw5DbWHbCHzs2Qh8K4+uMLWw23sPhNJEyZMD2/910S1eda2GrU/ukAsC792l26wwLFISGsJjpvRzZWetVwo1CI6TauZmMVX5aP4Ts+kDbBw9FgTRpMNT0khrH24fcDII5OSWAEjAVGMWp7er8vBeC0hQa6oZo99TE3zDyWuOEln4UGlRdigMlWWgbDdtNpYPGI8ui4GB1ZgEi0akh5k18fSk58Nw2+Y6xNgkOjeZEBJ1Vhb1tSDDYYl8ll3Be4W/neNU0RA11qPvQggOR40lBFxuHyImcn7Ac2ADlCiCBLhJpQWk8ymgUnSstw4CHQcqAAR45IX05ZacreSgKC8kUuTDjWwWCq3RdKg37UmWWQSMMj5kwatymlGM4Pw+tsoV2/JXA3MwU2IwqILbNRiAikU7XeBllp7JUYCIrm2yPbpkalCnPD5TYxHGzSprLWt70JoBeQGYL7ZZMilT8Qk/ooWIn0Xl+Dfu/9tvtdrorlooSC0rDotDBSZBwAoss1wrNAzC4xwDHo3EzHnO9RAaUuIsK6TWGadTgdkFcxQUTv4FncKjXVsEiwK9waYnbD4/Ud4CSUKHgEO9wll/j+bPvUEocb98vtmLQRkC5puUuoLkIhhPK14zNczS519R9thUBJqaZhZsOAQWWRkQlozo15TEK0osGmaQdtaSdB+Z8ZR+0QEYs8eijbKkF1MBrmUt1IOvpc/56E0sIUWt9LEQgxwyqXACaVyg1xOMl0SeZtA8TRR2RXqDbgiPPcBQvnIlleQ3p5qlg3lz+RKrcfXZWdUuPmvATrSIpyLDi0jZDl0CVyvaVzzkz828EHXQkOl6gIas8ubJfMqbFUXUw+g+qOok4Kqaxzp5AmupLGA+ORbaZ0+KIEKIQ1uZECvslTwbsaZd/EjIoBrdU6saOJmA5acIpaty7lWaLKcB+CFE3xXssJPZPVpQHAzSdCjPhAqRtIpzj+9QpkmfdQvgC+EyE0NpRdiZwqjzmcDI2Tt38aqDOH4tPgUnt/6TUU1F0LdxCvouPUOD6cEnLyJtFYWUuqJ+fXY4EmZ3TC6NMUdGEimGOlqwwkGfLnbhqLI0HIXbX3k4Gs9Aygc2md0Hc3+YTU/byDk81QNb6qscFfJQzO6DMhTpOApnGOJ1EUJ08LtgTomZujpyNwp1YirPStiV7bAU8E/vaWtrhmK4gxEarvzpkD8iRFqblH+Pq+E5meSGY+58bLZDoQLPJoxpq21lhB20NcxpSKGlUR6QIxa4lJscfsFhFPMIY/s2nbDYH8lHcJOugbiVwZJoFHr894C8HdkyufFLIVPqZ/7HQ6JadGsoqhA7EyRcUKTfBK1atjZEaj4xRiJ8OkWUmcJrjUNlSmqzJJZ2JFmPTZJ0rTYCmMCC5m4Tn7dANO4RvCqENvNPh4U4bdE3Il/kXnN5O9xjsBOPmWWw5LC3X1yFQJ4JYbV1IsxmqjQkrirLcZdbAU2eRkWmBrEsmnnb+iDx+SS0ZUw3ZdInA3LqW+YRoNQzox2ncihJbSA85vph6s5oHqkzhzjwLmw3oxO2sNYZ6nNi+F28Nnaj5JM039L2bw40PsWJhfz7ES15wRGneqdDCmKSeGnWxliB6XB+Iogw6k6hVqJPDMYyYNn43fDQ/pZEeXJQmMdGCMUJiCzvhQeNoxMoi+5y8cGCWQlOLQgO3ynf1chYYhndoXfJJn/M+qUdcJNjTAuPDOKSapoy42X/5tVwuR1/2M0erYUqJXpG5Qp1sGe5kjqVJfzBb6JVmloF8DjA3l+j6aQPOGeOwsZ29Z2q0Zg4iIfWM/Sj2Rzs5Ao6cqaAAKOi4kd6dlJxzMO1APe8K9cCz8WTIS7PSL5Md/InG6gp16uy1jSnXiPctrJio81eZoleWDSCOeYKl4HDhGyRZNLGD3c3qA1pvjTOpGnFIhTqsWQ7GFfOmi/z5Zs1EP0vEqqVTcqScenjsVAZjPQfjeRJ1msXY0WuMiB1xe10TOdTKGT+NjeeStSF9waSCAGBmN9hxxObYa2eaMt/KkGsigxFiuMLZyf0SxnZhZtDMMVLWqiXDuM70aIB9XSDgzSXb9ZFJsIrLNbHRkuVvqYCciC9kKpnQolkyjflTRjW1hFXnCIlrcCxMVB9qWpVyOg4HikBqY9gCUNTWXO2MIOLCw6wTHfsiqoKpf7o7kf9D124AAAGHSURBVA8bFNcH4Y0cd5KVq2gMmtWe4dp32cQnz5moQ67Y3C1qe9uSUeqFEEcQwQ209LmDmX/paFF8fJCaAUzS2P4GV8ojzcQ3CIazYM4cFjDRTlEQ/qhIR5EzkzPGkUezwha21fY284KAlcjH2NmER7f98PAw17VoMNpGh8FD6ZJIQXUy+x2DeZ0Svgx9i8PACfVXakd7o810OhhrJDy6dbypWc259FI57h9BRep1CLvYXwncsiQmsbfneiUa/f2BulRVAPMyJodGg2WvMNLHLS77UKZ/rNvoXhDc56fbaEeKhPu6a7t0pod0UgfZc6O9Ke2DwBwMHvSfssPsevtPn3NzytVdp5brOtFGskdCXJpVbIUQt+a7Z14gR3mhsLVdzR+PorxlpZy5eY2OcaYFbH1ISrM/nj+aexSXGlVeACcREbAJ6PobN/unY3UmhPGCQ+ccVlq/yjPhRdB4dui54zM+oBjCyeH/+2Ty14OPAawf8AEf8AEf8AEf8AEf8AEf8AEfUAT/B60kN85dAUorAAAAAElFTkSuQmCC"/>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02" name="AutoShape 6" descr="data:image/jpeg;base64,/9j/4AAQSkZJRgABAQAAAQABAAD/2wCEAAkGBxQSEhQSExQUFBQVFxUVGRgYFxcRFBcaGBwYGhUWFRgaHiggGhonGxoYIjElJSktLi4uFx8zODMsNygtLisBCgoKDg0OGxAQGiwmHyYtLSwtLDAwNCwsLCwsLCwsLCwsLCwtLCwsLCwsLCwsLCwsLCwsLCwsLCwsLCwsLCwsLP/AABEIAJwBKAMBEQACEQEDEQH/xAAcAAEAAgIDAQAAAAAAAAAAAAAABgcEBQIDCAH/xABNEAABAwICBQUKCgcGBwAAAAABAAIDBBEFEgYHITFBE1FhcXMiMjRSgZGhsbLBFBcjMzVCVJPC0SVicoKDotIVJENTY3REkrPD0+Hw/8QAGgEBAAMBAQEAAAAAAAAAAAAAAAMEBQIBBv/EAC8RAQACAQIDBwMDBQEAAAAAAAABAgMEERIxMhMUITNBUXEiYYEjQqEVUnKRweH/2gAMAwEAAhEDEQA/ALxQEBAQEBAQEBAQEBAQEBAQEBAQEBAQEBAQEBAQEBAQEBAQEBAQEBAQEBAQEBAQEBAQEBAQEBAQEBAQEBAQEBAQEBAQEBAQEBAQEBAQEBAQEBAQEBAQEBAQEBAQEBAQEBAQEBAQEBAQEBAQEBAQEBAQEBAQEBAQEBAQEBAQEBAQEBAQEBAQEBAQEBAQEBAQEBAQEBAQEBAQEBBAnaym38Hd94P6Vd7nPur94+z58Zbfs7vvB/Snc59zvH2PjLb9nd94P6U7nPud4+x8Zbfs7vvB/Snc59zvH2PjLb9nd94P6U7nPud4+zLwzTp1Q8RxUrnOP+oLAc5OXYFzfSxSN5s9rm4p2iExYTYXFjxF728qqJ3yWVrQXOIaBvJNgPKV7ETPIYeJ1kjGNdDDy5J3B4j2Wve5Buuq1iZ2tOzm0zEeEbofjesaSjcG1FBIwu2tPKNc11t9iArWPSRkjetle+pmk7Wq1x1yRfZZP+dv5Lv+n2/ucd8j2cPjnj+yv+9b/Svf6fP9x3yPZkUmuKnJtJTysHOC2T0bFzOgt6TD2NZX1hMsA0opay/IShzhvae5eOnKdtlVyYb4+qFimWt+mW5USRo9LtJ48PibLK1z8zwwNbbMTYniRssFNhwzlnaEeXLGON5Rqn1uUTu+ZOzraHeySp50OSOWyGNXSfdk/Grh/jS/duXPcsr3vWM+NXD/ABpfu3J3LKd6xnxq4f40v3bk7llO9Yz41cP8aX7tydyynesbpqNbNC3vRM/qZl9ZC9jQ5J9nk6vHDa6H6cQ4i+RkbJGOjaHd3l2gm2yxP/xUebTWxREzKTFnjJO0NpjGMmnItT1EwIveJrXgdBFwb+RR0x8XrEO7X4fSUaGtWh3O5ZjhcEGM3BHA2U/csvpsh71jcma0aN7gyNs8r3Gwa2M5j1AlO55I8Z2h73qk8kowjEjO0uMM0NrWEoDS6/EAE+lV704fWJTVtv6bNguHQgICAgICAgICCB4hgOFi95gw/qyZvzV2uXP7K80x+7S1GAUH1K4D9pub1WUsZcvrRxNKelmmq8Ia3vKiGTqJafMQpa5JnnWUc1+7WvZbZ6tqlctlo/gklXJkZsA2ucdzR+fQo8uWMcby6pSbTtC3MKwyGjiyss1o2uebAm3FxWXe9slvFdrWKwjGO6wWsuymbnO3u3bGD9kbz6FYx6SZ8bIb54jkgWKYrNUHNLI5/MD3o6m7grtKVpyhXtabc13YZ8zF2bPZCyL9Ur9eSEa6oQaBruLZmEc+0OB9at6Gf1PwrauPoU5gjA6pgaQCDNECDuIL23BWpfpn4ln06o+Xpn+zobW5KO3NkbbzWWBx292zwx7IBp/q6ikjdUUjRHKwFzmN2MkG82H1XdSu6fV2ieG/JUz6aJjirzU5S1Lo3tkjcWPaQ5rhsIIWnMRMbSoRMxO8PRug+P8Aw6kZMbB+1jwODm7/AD7D5Vh58XZ3mrWw5OOu6N6xsIdX1lFRh2VobNK877NuwXA59hA61Y02SMWO1/iEOop2l61bCn1YYe0AGNzzzue6582xRzrMs+ruNLjj0ZLNXWHD/hwetzj71z3vL7uu74/ZV2tbBYaSpjZAwRtdFmIFztzEX2rR0mS16TNpUtTStbRsx9WGFRVNbyc7BIzk3usb2uLWK91d7Ux71lzpqxa+0raOr3D/ALO3zu/NZvesvuv93x+zok1Z4cf8Ejqe8e9dRrMvu57tj9mhwbRr+y8WhEbnOgqWStF94LbOyk8eBCmyZu2wzvzjZHTF2WWNuUrOWeuPP2tenDMSlt9ZrHnrI2+pbWjnfFDL1MbZJbDUrEDXPJ3thdbouWhR66f04+XWkj614rJaQgICAgICAgICAg8/P3nrK3Gc4o8Eeu+hpHTSNjYLucbD8z0Lm1orG8vYjedoW9BHBhlLtOwbz9aR/R0+pZczbNdcjbHVWmkekktW7ujljB7mMHYOk85Whiw1xx4c1W+Sbc2lUzh8KPF94Z8zF2bPZCxb9UtGOSG65vo/+LH71a0Xm/hX1XlqZwDwqn7aH22rVydE/Es+nVHy9Qr55siDzLpbRiGtqYwLBsrrDgATcD0rfw24scT9mPlrw3mFn6jL/Bqjm5Yew26z9f1x8Lmj6Z+VlZRe9hfdfjbmVBcfUBBSmu/wyHsfxFaug6J+WdrOqGHqbP6RHZSe5d63yvy50nmfhe6x2mIOJaDYkC43dHUg5IKF1wD9JO7OP3rY0XlflmarzGw1Ht/vkx5ofxtXGv6I+Xej6pXUspoCAgICAgICAgICDz8/eesrcZzigIJ7qtw4F0s5He2Y3rO1x81vOqWsvyqsYK85R/TDGzVTk3+TYS1g4W4u6z+SnwY+Cv3RZL8UtEpnDe0GGCrhe6MWnhF3NH+IzxhzOFrdOxQWv2do35T/AAkivFHhzaEqdEvvDPmYuzZ7IWLfqloxyQ3XN9H/AMWP3q1ofN/CvqvLUxgHhVP20PttWpk6J+JZ9OqPl6iXz7ZCUHmTSqr5etqJG90Hyuy223ANm28y38NeHHEfZjZLcV5lfOgOBGio44nfOG73/tO4eQWHkWPqMnaZJlqYcfBSISJQJRAQUprv8Mh7H8RWroOiflnazqhhanPpEdlJ7l3rfK/LnSeZ+F8LHaYgICChdcP0i7s4/etjReV+WZqvMbHUd4XP2H42rjX9EfLvR9UrpWU0BAQEBAQEBAQEBB5+k3nrK3Gc4oCCwdAqgfAapg75ud3kcyw9kqjqY/UrKxhn6JhXwV5XEEr1aOIrLDcY3X9FvSq2r8tLg6mn0pphHVTsbsAebDgL7belS4Z3pEuMkbWmFz4Z8zF2bPZCyb9Ur0ckN1zfR/8AFj96taHzfwr6ry1MYB4VT9tD7bVq5OifiWfTqj5eoSbL55sq11jawo443U1K4PkeC18jTdsY4gHi4+hX9NpZmeK/JT1GoiI4a83Vqx0CDAytqC17iA6Jg2tbzPceLuYcF7qtVv8ARX8vNPg2+qy0FnrogICClNd/hkPY/iK1dB0T8s7WdUMHU79JN7KT3LvW+V+XOk8xfKx2mICAgoXXD9Iu7OP3rY0XlflmarzGx1HeFz9h+Nq41/RHy70fVK6VlNAQEBAQEBAQEBAQefpN56ytxnOKAg2mjmNOpJhIBmaRle3xm/mo8uOMldnVL8M7unGKdjZCYjmifdzDuIB+qRwI3L2kzMePN5aI38GCu3iyNWuFcnG+qk2ZxZt/FG1zvKfUqGrybzFIWcFdo4pQPG6zlp5ZeD3OI6uHosrmOvDWIV7TvMyu7DPmYuzZ7IWRfqlfjkhuub6P/ix+9WtD5v4V9V5amMA8Kp+2h9tq1MnRPxLPp1R8vQuKaLRVJJnfNI2+xnKOZGOjK2wPlusWma1OnZq2xRbqUtrC0TOHz2ZcwSXMZ32tvYTzi/mWrps/a18ecM7Ph7O3hybzVTpnyDxRzu+Sefk3E/NuP1f2T6D1qHV6fijjrzSabNwzwzyXUspoiAgIKU13+GQ9j+IrV0HRPyztZ1QwdTv0k3spfcu9b5X5c6TzF8rHaYgICChdcP0i7s4/etjReV+WZqvMbHUd4XP2H42rjX9EfLvR9UrpWU0BAQEBAQEBAQEBB5+fvPWVuQznFAQEBBMtENDXTFs04LYthDTvk6+ZvrVTPqIr9NeabHi38ZbjWFj4ij+CRWzOFnW+o3g3rPqUWmxcU8cu819o4YVoVoKq+8M+Zi7NnshYt+qWjHJDdc30f/Fj96taHzfwr6ry1MYD4VT9tF7bVq5OifiWfTqj5eol882Wq0mwOOtp3wScdrXcWuG5wUmLJOO3FDjJSL12l5vxbDZKaV8Eos9hseY8xHQVu0vF68UMi1ZrO0re1V6a8u0Uk7vlmDuHE/ONHA/rD0hZmr0/DPHXkv6bNxfTPNY6orYgIKU13n++Q9j+IrV0HRPyztZ1QwNTx/STeyl9QXet8r8udJ5i+ljtMQEBBQmt8/pJ/Zx+orZ0XlMzVeYz9SDrVkw54fxNUev6I+XWj6pXYspoiAgICAgICAgICDz8/eesrbZzivQR42mEYBPU/NMJb4x7lvn4qO+WtOcu60m3JYmjug8VPZ8vy0g5x3DepvHrKoZdTa3hHhCzTDFeb7phpY2mBjjs6YjrDOl3T0JgwTfxnk9yZeHwjmqmaUvcXOJLnG5J2kk7ytKI28IU5dZXrxfeGfMxdmz2QsW/VLRjkguu6YCijbxdM30NcSfV51b0EfqTP2VdXP0flTFC/LLG48HsPmIWrbxiWfHN6qXzrbEEI1laGfDYxLEAKiMG3+o3xD08yt6XUdnO08pV9Rh443jmoqOR8bwQXMex1we9c1w9RBWvMRMMyJmJXxq+05ZXMEUpDKlo2jhIPHZ7xwWRqdNOOd45NPBni8bTzTRVFgQUdrqlBrmDxYW38pJWvoY/T/LN1c/W12qicMxKG/1myN87b+5d6yN8UudLO2SHoJYrUEBAQefda02bEpv1Qxvmb/7W1o42xQy9TO+SWy1KPtXPHPC70Oao9d5cfLvSdcrwWS0RAQEBAQEBAQEBBWTtXE9z8rF/N+S0O+V9lXsJ93ZT6tpCe7mYG/qtLj6bJOsj0gjTz6yk2FaFUsNiWmVw4v2/y7lXvqb2+yWuKsJE1oAsBYDgNgVdK1mOw1L25Kd8cZO97rlw6GgD0qTHNInezi0Wnkgz9XVQSSZoyTtJOYk9exXO909kHYW93z4t5/8ANi/m/Je98r7HYT7h1bz/AObF/N+Sd8r7HYT7rAkp5RAI4ntZKGNaHOaXtBAAJLbi6oxNeLeeSxMTttCE6RaA1deWGorY+4vlDYCGjNa5tn2nYPMreLVY8XTX+VbJgvk52/hp3amXfbB9yf8AyKX+oR/b/P8A4j7lP938JdQYLicTWsFdC9rQBd9OS6w6c+1VbZMNp34Z/wB/+LEUyRG3FH+ktb071WTvqCJaW6AU1ceUN4pvHYAc37bdzvQVZw6q+Pw5wgy6et/H1RD4nZWuDmVjQQbg8k5rhzEWfsKtd/rPOqv3OY/cl2F4NicWVrq6KRotfPAS4jmzZhtVW+TDbxis/wC1itMkfubzGYapwb8Glii35uUjMt91stnC3FRUmkdUTKS8W/bKvsT1WVFTK6aatYXvO0iE26ABn2K7TW0pHDWv8qttLa07zZ1U2qOaJ7ZIq1rXsIc08kQQR++vZ11Zjaa/y8jSWid4sm+HUeINe3lamnkYCMwEDmuI42OewPkVS1sUx4Vn/azEZN/GY/0kKgSiDU41T1byPg00MQttzxGU35wQ4D0KSk446omXFov+2Vf1mqaaaR0sta0veS5x5E7Sf31drrq1jaK/yqW0lrTvNnPC9VtRTStmgrWte3ceSNrHeCM+0JfW0vHDav8AL2mltWd4sm+FUtc145eogkZtuGwujceaxzkDzKpecUx9MTv8rNYvv4zDeKFIICAgICAgICAg1uDY3HUmYR5vkZHQvzC3dN325wpL45ptv6+Lit4tvt6OGkOPxUUYlmzZC4Nu1ua17m5A4bExYrZJ2qXyRSN5ZMuJsDY3g52yua1pbtHdd6epcxSd5j2e8Uc2TM/K0usTYE2G0m3ADnXkeLppDpO0TCAwVHKuYZA3K2+UGxN81t6l7H6eLeNkfaRvt6t1TS52tdZzbi9nCzh0EcCopjadncTu1D9JGctLAyOaSSENL8rQQA4XbYki97FSdjPDFpmPFz2kbzDdAqJ20VZpVFHJNGWSuMDWvkLWZg1rtzt9zx3cymrgtMRO8eKOckRvHs3FHVMljbLGczHgOaecHcorVms7S7iYmN4azGdJoKWaGGYlpmvldbuBYgd07htI86kphtes2r6ObZK1mIlny1zWyxwkHNI17gbdzZmXNc/vBcRWZrNnvFG+zKXLpq8Px6GaeemYTykGXOCLDur96eNuPWpLYrVrFp5S4reszNY9GfVT5Gl2Vz7fVaLuPUFxEbzs6mdmmj0na6SSIQVBkiDXPbkbcB98p77bex3cyl7GdoneNpcdpG+2zegqFI1+D4zHU8ryYd8jI6J2YW7ptibc42hd3xzTbf18XNbxbfZ24ricdNGZZXZWggbrkk7mtA2knmC8pSbztBa0VjeWE/SJjCzlo5YGyENa54AbmO5riCcpPTZd9lM78M7ue0iOfg3KiSNRDpFC6qdR3LZmjMA4WDh+oeKlnFaKcfo47SvFw+rPp6sPfIwAgxkNN9xJAds8hC4mu0RLqJ3d0jw0EnYACT1DeuXrX4BjcVZCJ4SSwkjaLEEbwQpMmO2O3DZxS8XjeGZW1IijfI6+VjXPNtps0XNvIFxWN52dTO0burCsQZUQsnjvkkGZtxY2POF7ek0tNZeVtFo3hlrl0ICAgICAgICAgherfvsR/wB9P7lb1XKn+MK2n/f/AJS3uPRhz6ZrgC10pBB2ggxybCFDjnaJ29v+pb84RAUc1BUwUg7ujlqGvhce+hIzOdEeccR1KzxVy0m/7ojx+/3QbWx2ivpM+H2WMqK2ilT9Mxf7N/8A1FYjyJ+f+IJ86PhK1XToBStecUxAMqBTnJT7S1j77HW77m96uTt2NN435q0eZbx25J7G8OAIIIO4jaD1KnKyrDHmVBrMU+DOAcIIMzcoLns7rMGE9661+BWhj4OCnF7yp34uK3D7J5orNC+kgNP81kaGi9yLDvXdI4qnli0Xni5rOOazWOHkwMcw2OpqmwytzMfSzAjj38W0cxXeO80pxR7x/wBc3rFrbT7NLo4KiGuio6ju+QhmMUv+ZG4xgXHjNy2PWpcvDbHN6+sxvHtPiix8UXis+kJpilYIYnyn6jSbc54Dymyq1rxTELNp2jdAamGahqaOrlZG1pJpp3MeX5jKcwkeCxtrOvxO9XImuStqRP3j8KsxNLRafiVkKitorgh/SuIdlSf91WL+TX5n/iKvmW/CVKulRDV7vxD/AH03ssVnU/s/xhBg/d8vmsIZTRTuF4YKlr5eZoILWvPQCU03jxVjnMeBn8OGZ5RLnrGqo3UEkQIkfPlZE0EOLnkjKWjo33TTVmMkT7czPMcG3uk9FGWxsa7a4NaD1gC/pVe3PwTRyRjGtHxWcvkdydRFKHwyjvmODGbD+qeIVjHl7PbflMeMIb4+Pfbm7dBMRlnbUOnj5OVswje3hmbGwEjoO9eaikV24Z8Nv+vcNptvvHjuztKnOdEIGNDnzuEdi4s7jfKS4AkDKCL2PfBcYtonin0dZOW0erQaMvfS4jUU0jWRtqWiojY1xe0OHcyBpLW79h3cFPl2vii0engix71yTWfXxSjSPwSp7Cb2HKtj64+U9umWs0CqG/2fSNzNuYmgC4uTzAKTURPa2+UeCf06pIoEwgICAgICAgICDpp6SOO+RjGZjd2VobmPObbyvZtM83kREcnKWBri0ua1xabtJAJaecX3FImYNocnxh1rgGxBF9tiNxXm71yQdJpGF4kLGZwLB+UZwOYO32XvFO2zzaN93cvHrCmwine4ufBC5x3l0bHE9ZI2rqL2jwiZczWs+jLYwNAAAAAsANgAG4ALl062UkYeZAxge7YXBoDj1u3le8U7bPNo5lLSMjBEbGMBNyGtDATzkDik2meZERHJyMDcwflbnAsHWGYDmB32Tedtjb1fXRgkOIFxex4i++x83mXm718nha8ZXta4bDZwDhs3bCvYmY5PJjdxqaVkgyyMa9u+zmh4vz2KRMxyJiJ5u0BePXUykY15kDGB7thcGgOPWd5XvFO2zzaObuXj1009IyO+RjGZjc5Whtzzm28r2bTPN5ERHJ2uaCLHaDstvC8esKjwanidnjhjY7na0NPnXc5LTG0y5ilY5Qzlw6dcUDWlxa1rS43cQAC487rbyvZmZebQ5NYASQBc7+nhtXj1xdC0uDy1pc24DrAuAO8A7xde7zyebOMlJG57ZHMYXt71xaC5vUd4TinbY2jm5yxhwLXAOadhBFwRzEHevInZ6xqfCoGODmQxMcNxbG1pHUQF1N7TzlzFaxyhmLl0ICAgICAgICAgICAgICAgICAgICAgICAgICAgICAgICAgICAgICAgICAgICAgICAgICAgICAgICAgICAgICAgICAgICAgICAgICAgICAgICAgICAgICAgICAgICAgICAgICAgICAgICAgICAgICAgICAgICAgICAgICAgICAgICAgICAgICAgICAgICAgICAgICAgICAgICD/2Q=="/>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11" name="AutoShape 15" descr="data:image/jpeg;base64,/9j/4AAQSkZJRgABAQAAAQABAAD/2wCEAAkGBxQQDxUUEBQUFBQUEBAUFhUUDxQVFBQUFBYXGBcWFhQYHCggGBooHBQUITEkJSkrLi4uFx8zODMsNygtLisBCgoKDg0OGhAQGiwkHx8wLCwtLCwsLC0sLSwrLCwvNywsLywuNS44NC0sNzUsMSw4LCw3LCssLDcxNDEvNDc3K//AABEIAE0BQAMBIgACEQEDEQH/xAAbAAABBQEBAAAAAAAAAAAAAAAAAQMEBQYCB//EAEEQAAEDAQUEBgcFBQkAAAAAAAEAAhEDBAUSITEGQVGxMjNhcXKREyI0c4Gh0SNCUsHCJJKy4fAUFRZDU3SCg9L/xAAaAQEBAQADAQAAAAAAAAAAAAAAAQIDBAUG/8QAKhEBAAEDBAECBAcAAAAAAAAAAAECETEDBCFBBRITocHR8CJCUVJxgeH/2gAMAwEAAhEDEQA/APcUISIBKhIgEqRCBUISIFQkSoBCEIBCEiBUIQgEIQgEIQgEIQgEIQgEIQgEIQgEIQgEIQgEIQgZtVbAwugugaDUqlpbRYjkwdxqgH5iPmr8qtttyU6pmMJO9uXmNF0N5RuZtVoVY6/1Yt2lWO2CqMpBGRaci09oUlUtSymzU2vBLjTyOUF1MnQ925c2y2VKgmi1xZMS3IvPfub8ykbudOm2pH4o6gsu0qy1C77Q4/6XbjdPlJlaWgwtaA44jGZiJ+C5Nruata96Jp/kmEW9BUwTSdDhOUA4h9VV3TfDi/DVMh2QMAQf5rQrN3/duE+kYMj0hwPHuXZkhoqlQNBLsgBJKzLr2rVKkUjAJhogadqYtV5vqU2sO7U/i4K7uS7vRNxOHruH7o4fVL3XCws7CGgOdiMZniU6kUG2XtTpOwuknfAmO9aZT1RX3eNSlVAYQBgB0B3lXFCu2o0OaZB3rObTdcPdjmVJwsZPvv4tptDYc8j1ieiD3Deluu86r6wa/Qz9yNApVxWJrabXxLnCZO7sHBWqlpOEa8apZSc5uobIVXcl41KtUteQRgJ0AzkKxvfqKnhVJs11x92eYScrGGnUG+bQ6nSxMMGQNJ1U9Ve0fUHxN5qykG7gtz6pfjMxgiBGszyUu9rUaVLE2CZAzmM+5VeyutTuZ+pTdo/Zz4m81Ol7Q7Lf+TjUAyjCGzJmZ1Pcmv71tD82My7GE/MpvZ6xtqPcXicIbA3SZ146LUAJF5JtDNUr+qNdFRoPHItcFobPWD2hzTIIyVLtRSEMdvkt+ET+Sf2ZdNEjg88gUjNicXO31b3UQ0tAOIkGZ4dhUOntB9nLgC/EYa2QI4mV1tT0WeJ3JN7OWNrgXuEkOgToIGscc07OLGzeVpdm1hA7KRPPVdWW/wBwdFUCN5AII7wVolmdpaQFVpH3mZ94OqTwRy0rHAiRoUlSoGgkmABmSodxumzs7AR5FVe0tpJcKY0Ak9pOn9dqt+EtydtO0ImKbcXaTA8tU0b6rASaQjwPHzT9xUabGB7nNxuzzcJaOHYVbf2pn42/vhReFXY7/Y4w8YO2Zb/JXIKzV/2enk+mWyTDgCPgYU3Zq0lzHNP3IjuM5fIpE9Ex25v23vpPaGEAFpJkTvTP9+ltJujqhmdwHCYTe1HWM8Dual7P2Jvow8iXGdd0HcnNziyNYL1qvqta7ouP4I3HQrRIQrCS5qvwtJ4AnyVBdd+vqVg1zRDiYiZHzzUy/rxNFoDIxOJiROQ1MeSzlC8HMdiY1gd2M/qF4XkfIe1uKKaarWzFstRHDWXz7PU8BS3ZlZ2e7byUW02oVbG5w3sMjgd4UK03m6lRpNpiXOpgzEwAOC7OrutPT1fdnHpj4ylhYL+dUrBpaMLjAiZHed60aw1G8Htfia1mInUU85PBai5bwNdhLhDmugxouv4nfxqzOnXVeqccdLVCwVNf144G4G9Jwz7AfzU29LeKLJ+8cmjifos7dtkNoqkukgGXnjO5e3M9MxHaN6J9MMqRAJlp7QtZdltFZkjUZOHA/ROWuyNqUywjKMuzhCytCq+y1jOoycNzh/WiYXLYlZq9bqqGq5zG4g4zkRl2GVobPWD2hzTIITkKzF0ibIV0WQ0qQa7WST2TuVLtN1w92OZWoWX2m64e7HMqVYWMry6OoZ4VMUO5+oZ4VMWoZQr36h/hKpNmeuPuzzC0dppY2OadHNI81kabn2arJGYyz0cOwrM5ajDZqr2j6g+JvNRTtG2Og6fEIUC316tZuN4wsBEDQSefekyRCZsrrU7mfqU3aP2c+JvNQtlNandT/Upu0fs58TeadHaFsprU7mfqWhWe2V1qdzP1LQq04SrKj2p6DPGeRXezHVO94eQXG1J9RnjPIrrZfqne8PIKdr042p6LPE7knNmOqPvDyCb2p6LPE7knNmOqPvDyCdnS5Wb2p6bPA7mFpFm9qesZ4Hc0qwU5Wdw+zt+PNUm0LYrk8WtKu7h9nb8eaS+bu9M0FuTmzHbO4pbgvyrbFcbKtNr8bsxmIbkd4T/+Gm/jd+61QLFbqlmJa5pic2nKDxBVl/iKnHRf8vqpFjk2dnGD/Md5NU26rtbRLi1xdiAGcZRPDvVHbrc+0uDWtMA5AZmeJKvrnsPoacHpEyforGSbqnajrGeB3NWlw+zt+PMqr2o6xngdzVpcPs7fjzKRknCxSFKhaZZO9bTirVHbqbcDfE6R/wCvJVNGpgcHDcQe/sVvtI0CphY2Bm5xDTm47ye6fNUwaeBz0y17l8F5Ga43Mx3E/f0ctOFxZauGlXpbsONncf5FqK59ah/tncnJ2yAGyVC5sPawtktgluoUynY2us7KhHrNoOAM8RwXqUaNepRERP5Yn+oqvZm7NWPrGe8Z/EFo9l+jU96eSoaNIAUXb3VDP/FzYjzWysVjbSBDBGJxcc5zKz4Tb1e56/0+cLVLqtZGPMva1x0zErujQawQxoaOAELtC+rcZUxWsjHmXta48SE+hA3RoNYIYA0cAITiEIBRbVSpEg1GtJ0Etk9ylKLapxMgSZdySR2yqxrREBuggZdyPTjF2YZ3z5JtlnOUx0y4/HgnXUzjB3YSPNRXXpRlnqJHcuCWPBmCBrI+qbp2YgOg5xDewLhtldnOUsjpE58c0CspUdQ1mUZ4OOm5Pva13qkAxEgiR2LhwOEh8ARGRlLY2nDLtTmUHdGztZOBobOsACYSWkMLftACJ0InPuXWeLdEfGVxaKZJBbq06FER7OWMksa1svDchEjyUo2hsxOcxodUx6B0bpxh2u5NHKpxGOYE68dPzRT9U06hAdDs8gROa4pvbTDsLQAHaNEZ9q69AY/7MXwlD7OSH6esQR8IQdVG06kBwDspEj55ruzU2Bv2YABzyEBMWppOHc4yMs8jqpbRAgIjpQ6rqNR+Fwa5wyzbMb4mIUinMetEydOChGyP9PiaA1s+sQ4+uI3t0ntRT9mr0wcDIET6oaRprGWaKNvpvIDXAk6ZHPuKg2WwVBUY58EjGHOxuJdi3wch3BOULC5raIMfZucXZ8QRl5pyEqW9mAOeA4GoWiASI4mR8l3UbZ2xiawSAQfR5R2mMviuH2B+AgRIr+kAnIjFMTuXF4WCpVnTOmAB6RwDHb8h0vioJTLUxtU0gIOEHIZEndklo29pYXuIAxFoiTOeWUTPYuRZ3isHgAg02td62YgkyOOqZ/sDwARhxNrvqAE5EOJyncc1Q9Wq0HtD34SJwgls58OxP2N7C37KMIJEARB4RuUJtgfkThk1xUIByAAiBxKl2OzljqhMQ5+IRwgD8kEpCEKoj28fZP8AA7kspZNbN43/AMQWvtFPExzeLSPMKmo3EW+ilw+zc4nLWSDl5Lx/I7bU1dWmqiLxH1hqJT73H7PU8BTNlP7EPcu5FPXwP2ep4CuLtp47I1vGmR5yFz10zO5mI/Z806Zdp9Sh71/8TFuAqJlwHDTBd0Hlxy1kgwPJXoXD4rbauj6vci17fCFqkIQheuyVCEIBCEIBJCVCAQhCAQhCBIQlQgEIQgEkJUIBCEIEhKhCAQhCAQhCAQhCAQhCAQhCAQhCAQhCBCEAJUIBCEIP/9k="/>
          <p:cNvSpPr>
            <a:spLocks noChangeAspect="1" noChangeArrowheads="1"/>
          </p:cNvSpPr>
          <p:nvPr/>
        </p:nvSpPr>
        <p:spPr bwMode="auto">
          <a:xfrm>
            <a:off x="150813" y="-441325"/>
            <a:ext cx="3693380" cy="9239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0722" name="Picture 2" descr="http://www.nerc.qa/wp-content/uploads/2014/07/enviro-loo.jpg"/>
          <p:cNvPicPr>
            <a:picLocks noChangeAspect="1" noChangeArrowheads="1"/>
          </p:cNvPicPr>
          <p:nvPr/>
        </p:nvPicPr>
        <p:blipFill>
          <a:blip r:embed="rId2" cstate="email"/>
          <a:srcRect/>
          <a:stretch>
            <a:fillRect/>
          </a:stretch>
        </p:blipFill>
        <p:spPr bwMode="auto">
          <a:xfrm>
            <a:off x="2489105" y="4713891"/>
            <a:ext cx="1537406" cy="973629"/>
          </a:xfrm>
          <a:prstGeom prst="rect">
            <a:avLst/>
          </a:prstGeom>
          <a:noFill/>
        </p:spPr>
      </p:pic>
      <p:sp>
        <p:nvSpPr>
          <p:cNvPr id="27" name="Rectangle 26"/>
          <p:cNvSpPr/>
          <p:nvPr/>
        </p:nvSpPr>
        <p:spPr>
          <a:xfrm>
            <a:off x="714847" y="4524704"/>
            <a:ext cx="8042284" cy="2015017"/>
          </a:xfrm>
          <a:prstGeom prst="rect">
            <a:avLst/>
          </a:prstGeom>
          <a:noFill/>
          <a:ln w="9525">
            <a:solidFill>
              <a:srgbClr val="9C332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28" name="Rectangle 27"/>
          <p:cNvSpPr/>
          <p:nvPr/>
        </p:nvSpPr>
        <p:spPr>
          <a:xfrm>
            <a:off x="705099" y="4524704"/>
            <a:ext cx="1542264" cy="2015018"/>
          </a:xfrm>
          <a:prstGeom prst="rect">
            <a:avLst/>
          </a:prstGeom>
          <a:solidFill>
            <a:srgbClr val="9C332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b="1" dirty="0" smtClean="0">
                <a:solidFill>
                  <a:schemeClr val="bg1"/>
                </a:solidFill>
                <a:latin typeface="Arial" pitchFamily="34" charset="0"/>
                <a:cs typeface="Arial" pitchFamily="34" charset="0"/>
              </a:rPr>
              <a:t>Examples of solutions excluded</a:t>
            </a:r>
          </a:p>
        </p:txBody>
      </p:sp>
      <p:sp>
        <p:nvSpPr>
          <p:cNvPr id="31" name="TextBox 30"/>
          <p:cNvSpPr txBox="1"/>
          <p:nvPr/>
        </p:nvSpPr>
        <p:spPr>
          <a:xfrm>
            <a:off x="4539037" y="4587764"/>
            <a:ext cx="4202811" cy="1043532"/>
          </a:xfrm>
          <a:prstGeom prst="rect">
            <a:avLst/>
          </a:prstGeom>
          <a:noFill/>
        </p:spPr>
        <p:txBody>
          <a:bodyPr wrap="square" tIns="90000" bIns="90000" rtlCol="0" anchor="t">
            <a:spAutoFit/>
          </a:bodyPr>
          <a:lstStyle/>
          <a:p>
            <a:r>
              <a:rPr lang="en-US" sz="1400" dirty="0" smtClean="0">
                <a:solidFill>
                  <a:srgbClr val="000000"/>
                </a:solidFill>
                <a:latin typeface="Arial" pitchFamily="34" charset="0"/>
                <a:cs typeface="Arial" pitchFamily="34" charset="0"/>
              </a:rPr>
              <a:t>Each toilet requires large plastic pre-fab tank, drying plate, vent-pipe and vent to be shipped and assembled on-site; beyond latrine structure, requires ~1.5 x 2.5 m for tank</a:t>
            </a:r>
          </a:p>
        </p:txBody>
      </p:sp>
      <p:sp>
        <p:nvSpPr>
          <p:cNvPr id="32" name="TextBox 31"/>
          <p:cNvSpPr txBox="1"/>
          <p:nvPr/>
        </p:nvSpPr>
        <p:spPr>
          <a:xfrm>
            <a:off x="4564508" y="5638797"/>
            <a:ext cx="4202811" cy="828089"/>
          </a:xfrm>
          <a:prstGeom prst="rect">
            <a:avLst/>
          </a:prstGeom>
          <a:noFill/>
        </p:spPr>
        <p:txBody>
          <a:bodyPr wrap="square" tIns="90000" bIns="90000" rtlCol="0" anchor="t">
            <a:spAutoFit/>
          </a:bodyPr>
          <a:lstStyle/>
          <a:p>
            <a:r>
              <a:rPr lang="en-US" sz="1400" dirty="0" smtClean="0">
                <a:solidFill>
                  <a:srgbClr val="000000"/>
                </a:solidFill>
                <a:latin typeface="Arial" pitchFamily="34" charset="0"/>
                <a:cs typeface="Arial" pitchFamily="34" charset="0"/>
              </a:rPr>
              <a:t>RTI unit includes raised superstructure &amp; steps, with pre-fab treatment system below. Complex transportation &amp; assembly.  </a:t>
            </a:r>
          </a:p>
        </p:txBody>
      </p:sp>
      <p:pic>
        <p:nvPicPr>
          <p:cNvPr id="34" name="Picture 8" descr="http://img3.findthebest.com/sites/default/files/598/media/images/t2/RTI_InternationalResearch_Triangle_Institute_1313421.png"/>
          <p:cNvPicPr>
            <a:picLocks noChangeAspect="1" noChangeArrowheads="1"/>
          </p:cNvPicPr>
          <p:nvPr/>
        </p:nvPicPr>
        <p:blipFill>
          <a:blip r:embed="rId3" cstate="email"/>
          <a:srcRect/>
          <a:stretch>
            <a:fillRect/>
          </a:stretch>
        </p:blipFill>
        <p:spPr bwMode="auto">
          <a:xfrm>
            <a:off x="2454119" y="5576016"/>
            <a:ext cx="1687561" cy="917473"/>
          </a:xfrm>
          <a:prstGeom prst="rect">
            <a:avLst/>
          </a:prstGeom>
          <a:noFill/>
        </p:spPr>
      </p:pic>
      <p:pic>
        <p:nvPicPr>
          <p:cNvPr id="30732" name="Picture 12" descr="http://www.swsloo.com/images/enviroloo02.jpg"/>
          <p:cNvPicPr>
            <a:picLocks noChangeAspect="1" noChangeArrowheads="1"/>
          </p:cNvPicPr>
          <p:nvPr/>
        </p:nvPicPr>
        <p:blipFill>
          <a:blip r:embed="rId4" cstate="email"/>
          <a:srcRect/>
          <a:stretch>
            <a:fillRect/>
          </a:stretch>
        </p:blipFill>
        <p:spPr bwMode="auto">
          <a:xfrm>
            <a:off x="4871706" y="1356492"/>
            <a:ext cx="2067194" cy="2774074"/>
          </a:xfrm>
          <a:prstGeom prst="rect">
            <a:avLst/>
          </a:prstGeom>
          <a:noFill/>
        </p:spPr>
      </p:pic>
      <p:pic>
        <p:nvPicPr>
          <p:cNvPr id="30734" name="Picture 14" descr="http://abettertoilet.org/wp-content/uploads/2014/01/DelhiFunctionalPrototype-680x1024.png"/>
          <p:cNvPicPr>
            <a:picLocks noChangeAspect="1" noChangeArrowheads="1"/>
          </p:cNvPicPr>
          <p:nvPr/>
        </p:nvPicPr>
        <p:blipFill>
          <a:blip r:embed="rId5" cstate="email"/>
          <a:srcRect/>
          <a:stretch>
            <a:fillRect/>
          </a:stretch>
        </p:blipFill>
        <p:spPr bwMode="auto">
          <a:xfrm>
            <a:off x="7174392" y="1355835"/>
            <a:ext cx="1763675" cy="2739423"/>
          </a:xfrm>
          <a:prstGeom prst="rect">
            <a:avLst/>
          </a:prstGeom>
          <a:noFill/>
        </p:spPr>
      </p:pic>
      <p:sp>
        <p:nvSpPr>
          <p:cNvPr id="36" name="TextBox 35"/>
          <p:cNvSpPr txBox="1"/>
          <p:nvPr/>
        </p:nvSpPr>
        <p:spPr>
          <a:xfrm>
            <a:off x="5352569" y="4046482"/>
            <a:ext cx="1105466" cy="397201"/>
          </a:xfrm>
          <a:prstGeom prst="rect">
            <a:avLst/>
          </a:prstGeom>
          <a:noFill/>
        </p:spPr>
        <p:txBody>
          <a:bodyPr wrap="square" tIns="90000" bIns="90000" rtlCol="0" anchor="t">
            <a:spAutoFit/>
          </a:bodyPr>
          <a:lstStyle/>
          <a:p>
            <a:pPr algn="ctr"/>
            <a:r>
              <a:rPr lang="en-US" sz="1400" dirty="0" smtClean="0">
                <a:solidFill>
                  <a:srgbClr val="000000"/>
                </a:solidFill>
                <a:latin typeface="Arial" pitchFamily="34" charset="0"/>
                <a:cs typeface="Arial" pitchFamily="34" charset="0"/>
              </a:rPr>
              <a:t>Enviroloo</a:t>
            </a:r>
          </a:p>
        </p:txBody>
      </p:sp>
      <p:sp>
        <p:nvSpPr>
          <p:cNvPr id="38" name="TextBox 37"/>
          <p:cNvSpPr txBox="1"/>
          <p:nvPr/>
        </p:nvSpPr>
        <p:spPr>
          <a:xfrm>
            <a:off x="7503496" y="4056992"/>
            <a:ext cx="1105466" cy="397201"/>
          </a:xfrm>
          <a:prstGeom prst="rect">
            <a:avLst/>
          </a:prstGeom>
          <a:noFill/>
        </p:spPr>
        <p:txBody>
          <a:bodyPr wrap="square" tIns="90000" bIns="90000" rtlCol="0" anchor="t">
            <a:spAutoFit/>
          </a:bodyPr>
          <a:lstStyle/>
          <a:p>
            <a:pPr algn="ctr"/>
            <a:r>
              <a:rPr lang="en-US" sz="1400" dirty="0" smtClean="0">
                <a:solidFill>
                  <a:srgbClr val="000000"/>
                </a:solidFill>
                <a:latin typeface="Arial" pitchFamily="34" charset="0"/>
                <a:cs typeface="Arial" pitchFamily="34" charset="0"/>
              </a:rPr>
              <a:t>RTI Toilet</a:t>
            </a:r>
          </a:p>
        </p:txBody>
      </p:sp>
      <p:sp>
        <p:nvSpPr>
          <p:cNvPr id="21"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C</a:t>
            </a:r>
            <a:endParaRPr lang="en-US" sz="1400" b="1" dirty="0">
              <a:latin typeface="Arial" pitchFamily="34" charset="0"/>
              <a:cs typeface="Arial" pitchFamily="34" charset="0"/>
            </a:endParaRPr>
          </a:p>
        </p:txBody>
      </p:sp>
      <p:grpSp>
        <p:nvGrpSpPr>
          <p:cNvPr id="4" name="Group 21"/>
          <p:cNvGrpSpPr/>
          <p:nvPr/>
        </p:nvGrpSpPr>
        <p:grpSpPr>
          <a:xfrm>
            <a:off x="28574" y="-48280"/>
            <a:ext cx="3119291" cy="365760"/>
            <a:chOff x="28574" y="-48280"/>
            <a:chExt cx="3119291" cy="365760"/>
          </a:xfrm>
        </p:grpSpPr>
        <p:sp>
          <p:nvSpPr>
            <p:cNvPr id="23"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24" name="Rectangle 23"/>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5" name="Oval 24"/>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cxnSp>
        <p:nvCxnSpPr>
          <p:cNvPr id="33" name="Straight Connector 32"/>
          <p:cNvCxnSpPr/>
          <p:nvPr/>
        </p:nvCxnSpPr>
        <p:spPr>
          <a:xfrm flipV="1">
            <a:off x="2788174" y="5607340"/>
            <a:ext cx="5493895" cy="2178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098211" y="2018581"/>
            <a:ext cx="120770" cy="534838"/>
          </a:xfrm>
          <a:prstGeom prst="straightConnector1">
            <a:avLst/>
          </a:prstGeom>
          <a:ln w="63500">
            <a:solidFill>
              <a:srgbClr val="FEEC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07097" y="1591521"/>
            <a:ext cx="1027877" cy="489534"/>
          </a:xfrm>
          <a:prstGeom prst="rect">
            <a:avLst/>
          </a:prstGeom>
          <a:noFill/>
        </p:spPr>
        <p:txBody>
          <a:bodyPr wrap="square" tIns="90000" bIns="90000" rtlCol="0" anchor="t">
            <a:spAutoFit/>
          </a:bodyPr>
          <a:lstStyle/>
          <a:p>
            <a:r>
              <a:rPr lang="en-US" sz="1000" b="1" dirty="0" smtClean="0">
                <a:solidFill>
                  <a:srgbClr val="FEEC00"/>
                </a:solidFill>
                <a:latin typeface="Arial" pitchFamily="34" charset="0"/>
                <a:cs typeface="Arial" pitchFamily="34" charset="0"/>
              </a:rPr>
              <a:t>Seat (for size comparison)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Recap</a:t>
            </a:r>
            <a:r>
              <a:rPr lang="en-US" dirty="0" smtClean="0"/>
              <a:t>: Project Deliverables – Phase I</a:t>
            </a:r>
            <a:endParaRPr lang="en-US" dirty="0"/>
          </a:p>
        </p:txBody>
      </p:sp>
      <p:sp>
        <p:nvSpPr>
          <p:cNvPr id="4" name="ColumnHeader"/>
          <p:cNvSpPr>
            <a:spLocks noChangeArrowheads="1"/>
          </p:cNvSpPr>
          <p:nvPr/>
        </p:nvSpPr>
        <p:spPr bwMode="gray">
          <a:xfrm>
            <a:off x="457200" y="1612900"/>
            <a:ext cx="5778708" cy="42862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latin typeface="Arial" pitchFamily="34" charset="0"/>
                <a:cs typeface="Arial" pitchFamily="34" charset="0"/>
              </a:rPr>
              <a:t>Deliverable</a:t>
            </a:r>
            <a:endParaRPr lang="en-US" sz="1600" b="1" dirty="0">
              <a:solidFill>
                <a:srgbClr val="000000"/>
              </a:solidFill>
              <a:latin typeface="Arial" pitchFamily="34" charset="0"/>
              <a:cs typeface="Arial" pitchFamily="34" charset="0"/>
            </a:endParaRPr>
          </a:p>
        </p:txBody>
      </p:sp>
      <p:sp>
        <p:nvSpPr>
          <p:cNvPr id="5" name="TextColumnContent"/>
          <p:cNvSpPr>
            <a:spLocks noChangeArrowheads="1"/>
          </p:cNvSpPr>
          <p:nvPr/>
        </p:nvSpPr>
        <p:spPr bwMode="gray">
          <a:xfrm>
            <a:off x="457200" y="2041525"/>
            <a:ext cx="5778708" cy="3597275"/>
          </a:xfrm>
          <a:prstGeom prst="rect">
            <a:avLst/>
          </a:prstGeom>
          <a:noFill/>
          <a:ln w="9525" algn="ctr">
            <a:noFill/>
            <a:miter lim="800000"/>
            <a:headEnd/>
            <a:tailEnd/>
          </a:ln>
          <a:effectLst/>
        </p:spPr>
        <p:txBody>
          <a:bodyPr tIns="91440" bIns="91440"/>
          <a:lstStyle/>
          <a:p>
            <a:pPr>
              <a:buClr>
                <a:schemeClr val="tx2"/>
              </a:buClr>
            </a:pPr>
            <a:r>
              <a:rPr lang="en-US" sz="1400" b="1" dirty="0" smtClean="0">
                <a:solidFill>
                  <a:srgbClr val="000000"/>
                </a:solidFill>
                <a:latin typeface="Arial" pitchFamily="34" charset="0"/>
                <a:cs typeface="Arial" pitchFamily="34" charset="0"/>
              </a:rPr>
              <a:t>Situational analysis</a:t>
            </a:r>
          </a:p>
          <a:p>
            <a:pPr marL="288925" lvl="1" indent="-174625">
              <a:buClr>
                <a:srgbClr val="177B57"/>
              </a:buClr>
              <a:buSzPct val="100000"/>
              <a:buFont typeface="Wingdings" pitchFamily="2" charset="2"/>
              <a:buChar char="ü"/>
            </a:pPr>
            <a:r>
              <a:rPr lang="en-US" sz="1400" dirty="0" smtClean="0">
                <a:solidFill>
                  <a:srgbClr val="000000"/>
                </a:solidFill>
                <a:latin typeface="Arial"/>
                <a:cs typeface="Arial" pitchFamily="34" charset="0"/>
              </a:rPr>
              <a:t>Segmentation of different camp archetypes with deep dive profiles of representative sites</a:t>
            </a:r>
          </a:p>
          <a:p>
            <a:pPr marL="288925" lvl="1" indent="-174625">
              <a:buClr>
                <a:srgbClr val="177B57"/>
              </a:buClr>
              <a:buSzPct val="100000"/>
              <a:buFont typeface="Wingdings" pitchFamily="2" charset="2"/>
              <a:buChar char="ü"/>
            </a:pPr>
            <a:r>
              <a:rPr lang="en-US" sz="1400" dirty="0" smtClean="0">
                <a:solidFill>
                  <a:srgbClr val="000000"/>
                </a:solidFill>
                <a:latin typeface="Arial"/>
                <a:cs typeface="Arial" pitchFamily="34" charset="0"/>
              </a:rPr>
              <a:t>Identification of social / cultural factors the shift sanitation behavior</a:t>
            </a:r>
          </a:p>
          <a:p>
            <a:pPr marL="288925" lvl="1" indent="-174625">
              <a:buClr>
                <a:srgbClr val="177B57"/>
              </a:buClr>
              <a:buSzPct val="100000"/>
              <a:buFont typeface="Wingdings" pitchFamily="2" charset="2"/>
              <a:buChar char="ü"/>
            </a:pPr>
            <a:r>
              <a:rPr lang="en-US" sz="1400" dirty="0" smtClean="0">
                <a:solidFill>
                  <a:srgbClr val="000000"/>
                </a:solidFill>
                <a:latin typeface="Arial" pitchFamily="34" charset="0"/>
                <a:cs typeface="Arial" pitchFamily="34" charset="0"/>
              </a:rPr>
              <a:t>Overview of current service provision models and technologies </a:t>
            </a:r>
          </a:p>
          <a:p>
            <a:pPr marL="288925" lvl="1" indent="-174625">
              <a:buClr>
                <a:srgbClr val="177B57"/>
              </a:buClr>
              <a:buSzPct val="100000"/>
              <a:buFont typeface="Wingdings" pitchFamily="2" charset="2"/>
              <a:buChar char="ü"/>
            </a:pPr>
            <a:r>
              <a:rPr lang="en-US" sz="1400" dirty="0" smtClean="0">
                <a:solidFill>
                  <a:srgbClr val="000000"/>
                </a:solidFill>
                <a:latin typeface="Arial" pitchFamily="34" charset="0"/>
                <a:cs typeface="Arial" pitchFamily="34" charset="0"/>
              </a:rPr>
              <a:t>Quantitative assessment of existing solutions' product efficiency, environmental impact, and service delivery effectiveness (technical and financial viability)</a:t>
            </a:r>
          </a:p>
          <a:p>
            <a:pPr marL="288925" lvl="1" indent="-174625">
              <a:buClr>
                <a:srgbClr val="177B57"/>
              </a:buClr>
              <a:buSzPct val="100000"/>
              <a:buFont typeface="Arial"/>
              <a:buChar char="•"/>
            </a:pPr>
            <a:endParaRPr lang="en-US" sz="1400" dirty="0" smtClean="0">
              <a:solidFill>
                <a:srgbClr val="000000"/>
              </a:solidFill>
              <a:latin typeface="Arial" pitchFamily="34" charset="0"/>
              <a:cs typeface="Arial" pitchFamily="34" charset="0"/>
            </a:endParaRPr>
          </a:p>
          <a:p>
            <a:pPr>
              <a:buClr>
                <a:schemeClr val="tx2"/>
              </a:buClr>
            </a:pPr>
            <a:r>
              <a:rPr lang="en-US" sz="1400" b="1" dirty="0" smtClean="0">
                <a:solidFill>
                  <a:srgbClr val="000000"/>
                </a:solidFill>
                <a:latin typeface="Arial" pitchFamily="34" charset="0"/>
                <a:cs typeface="Arial" pitchFamily="34" charset="0"/>
              </a:rPr>
              <a:t>Options assessment</a:t>
            </a:r>
          </a:p>
          <a:p>
            <a:pPr marL="288925" lvl="1" indent="-174625">
              <a:buClr>
                <a:srgbClr val="177B57"/>
              </a:buClr>
              <a:buSzPct val="100000"/>
              <a:buFont typeface="Wingdings" pitchFamily="2" charset="2"/>
              <a:buChar char="ü"/>
            </a:pPr>
            <a:r>
              <a:rPr lang="en-US" sz="1400" dirty="0" smtClean="0">
                <a:solidFill>
                  <a:srgbClr val="000000"/>
                </a:solidFill>
                <a:latin typeface="Arial"/>
                <a:cs typeface="Arial" pitchFamily="34" charset="0"/>
              </a:rPr>
              <a:t>Overview of at least 5 resource recovery businesses that are potentially viable in refugee camp settings (i.e., generate products with high market or social returns)</a:t>
            </a:r>
          </a:p>
          <a:p>
            <a:pPr marL="288925" lvl="1" indent="-174625">
              <a:buClr>
                <a:srgbClr val="177B57"/>
              </a:buClr>
              <a:buSzPct val="100000"/>
              <a:buFont typeface="Wingdings" pitchFamily="2" charset="2"/>
              <a:buChar char="ü"/>
            </a:pPr>
            <a:r>
              <a:rPr lang="en-US" sz="1400" dirty="0" smtClean="0">
                <a:solidFill>
                  <a:srgbClr val="000000"/>
                </a:solidFill>
                <a:latin typeface="Arial" pitchFamily="34" charset="0"/>
                <a:cs typeface="Arial" pitchFamily="34" charset="0"/>
              </a:rPr>
              <a:t>Profiles and financial projections of options, including key assumptions / enabling factors (e.g., a certain scale)</a:t>
            </a:r>
          </a:p>
          <a:p>
            <a:pPr marL="288925" lvl="1" indent="-174625">
              <a:buClr>
                <a:srgbClr val="177B57"/>
              </a:buClr>
              <a:buSzPct val="100000"/>
              <a:buFont typeface="Wingdings" pitchFamily="2" charset="2"/>
              <a:buChar char="ü"/>
            </a:pPr>
            <a:r>
              <a:rPr lang="en-US" sz="1400" dirty="0" smtClean="0">
                <a:solidFill>
                  <a:srgbClr val="000000"/>
                </a:solidFill>
                <a:latin typeface="Arial" pitchFamily="34" charset="0"/>
                <a:cs typeface="Arial" pitchFamily="34" charset="0"/>
              </a:rPr>
              <a:t>Assessment of options against defined success metrics, incorporating both economic and social impact measures</a:t>
            </a:r>
          </a:p>
        </p:txBody>
      </p:sp>
      <p:sp>
        <p:nvSpPr>
          <p:cNvPr id="6" name="ColumnHeader"/>
          <p:cNvSpPr>
            <a:spLocks noChangeArrowheads="1"/>
          </p:cNvSpPr>
          <p:nvPr/>
        </p:nvSpPr>
        <p:spPr bwMode="gray">
          <a:xfrm>
            <a:off x="6717604" y="1612900"/>
            <a:ext cx="2429995" cy="42862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latin typeface="Arial" pitchFamily="34" charset="0"/>
                <a:cs typeface="Arial" pitchFamily="34" charset="0"/>
              </a:rPr>
              <a:t>Date Due</a:t>
            </a:r>
            <a:endParaRPr lang="en-US" sz="1600" b="1" dirty="0">
              <a:solidFill>
                <a:srgbClr val="000000"/>
              </a:solidFill>
              <a:latin typeface="Arial" pitchFamily="34" charset="0"/>
              <a:cs typeface="Arial" pitchFamily="34" charset="0"/>
            </a:endParaRPr>
          </a:p>
        </p:txBody>
      </p:sp>
      <p:sp>
        <p:nvSpPr>
          <p:cNvPr id="7" name="TextColumnContent"/>
          <p:cNvSpPr>
            <a:spLocks noChangeArrowheads="1"/>
          </p:cNvSpPr>
          <p:nvPr/>
        </p:nvSpPr>
        <p:spPr bwMode="gray">
          <a:xfrm>
            <a:off x="6715592" y="2041525"/>
            <a:ext cx="2429995" cy="3597275"/>
          </a:xfrm>
          <a:prstGeom prst="rect">
            <a:avLst/>
          </a:prstGeom>
          <a:noFill/>
          <a:ln w="9525" algn="ctr">
            <a:noFill/>
            <a:miter lim="800000"/>
            <a:headEnd/>
            <a:tailEnd/>
          </a:ln>
          <a:effectLst/>
        </p:spPr>
        <p:txBody>
          <a:bodyPr tIns="91440" bIns="91440"/>
          <a:lstStyle/>
          <a:p>
            <a:pPr>
              <a:buClr>
                <a:schemeClr val="tx2"/>
              </a:buClr>
            </a:pPr>
            <a:r>
              <a:rPr lang="en-US" sz="1400" b="1" dirty="0" smtClean="0">
                <a:solidFill>
                  <a:srgbClr val="000000"/>
                </a:solidFill>
                <a:latin typeface="Arial" pitchFamily="34" charset="0"/>
                <a:cs typeface="Arial" pitchFamily="34" charset="0"/>
              </a:rPr>
              <a:t>November 21, 2014</a:t>
            </a: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endParaRPr lang="en-US" sz="1400" b="1" dirty="0" smtClean="0">
              <a:solidFill>
                <a:srgbClr val="000000"/>
              </a:solidFill>
              <a:latin typeface="Arial" pitchFamily="34" charset="0"/>
              <a:cs typeface="Arial" pitchFamily="34" charset="0"/>
            </a:endParaRPr>
          </a:p>
          <a:p>
            <a:pPr>
              <a:buClr>
                <a:schemeClr val="tx2"/>
              </a:buClr>
            </a:pPr>
            <a:r>
              <a:rPr lang="en-US" sz="1400" b="1" dirty="0" smtClean="0">
                <a:solidFill>
                  <a:srgbClr val="000000"/>
                </a:solidFill>
                <a:latin typeface="Arial" pitchFamily="34" charset="0"/>
                <a:cs typeface="Arial" pitchFamily="34" charset="0"/>
              </a:rPr>
              <a:t>December 19, 2014</a:t>
            </a:r>
          </a:p>
          <a:p>
            <a:pPr>
              <a:buClr>
                <a:schemeClr val="tx2"/>
              </a:buClr>
            </a:pPr>
            <a:endParaRPr lang="en-US" sz="1400" dirty="0">
              <a:solidFill>
                <a:srgbClr val="000000"/>
              </a:solidFill>
              <a:latin typeface="Arial" pitchFamily="34" charset="0"/>
              <a:cs typeface="Arial" pitchFamily="34" charset="0"/>
            </a:endParaRPr>
          </a:p>
        </p:txBody>
      </p:sp>
      <p:cxnSp>
        <p:nvCxnSpPr>
          <p:cNvPr id="9" name="Straight Connector 8"/>
          <p:cNvCxnSpPr/>
          <p:nvPr/>
        </p:nvCxnSpPr>
        <p:spPr>
          <a:xfrm>
            <a:off x="397239" y="3972393"/>
            <a:ext cx="8589364"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8" name="stamp"/>
          <p:cNvSpPr>
            <a:spLocks noChangeArrowheads="1"/>
          </p:cNvSpPr>
          <p:nvPr/>
        </p:nvSpPr>
        <p:spPr bwMode="gray">
          <a:xfrm>
            <a:off x="7912758" y="73026"/>
            <a:ext cx="1237518" cy="184666"/>
          </a:xfrm>
          <a:prstGeom prst="rect">
            <a:avLst/>
          </a:prstGeom>
          <a:noFill/>
          <a:ln w="12700" algn="ctr">
            <a:noFill/>
            <a:miter lim="800000"/>
            <a:headEnd/>
            <a:tailEnd/>
          </a:ln>
        </p:spPr>
        <p:txBody>
          <a:bodyPr wrap="none" lIns="0" tIns="0" rIns="0" bIns="0">
            <a:spAutoFit/>
          </a:bodyPr>
          <a:lstStyle/>
          <a:p>
            <a:pPr algn="r" eaLnBrk="0" fontAlgn="base" hangingPunct="0">
              <a:spcBef>
                <a:spcPct val="0"/>
              </a:spcBef>
              <a:spcAft>
                <a:spcPct val="0"/>
              </a:spcAft>
            </a:pPr>
            <a:r>
              <a:rPr lang="en-US" sz="1200" dirty="0" smtClean="0">
                <a:solidFill>
                  <a:srgbClr val="4D4D4D"/>
                </a:solidFill>
                <a:latin typeface="Arial" pitchFamily="34" charset="0"/>
                <a:cs typeface="Arial" pitchFamily="34" charset="0"/>
              </a:rPr>
              <a:t>Project Objectives</a:t>
            </a:r>
            <a:endParaRPr lang="en-US" sz="1200" dirty="0">
              <a:solidFill>
                <a:srgbClr val="4D4D4D"/>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Criteria D: Flexibility &amp; Resilience</a:t>
            </a:r>
            <a:br>
              <a:rPr lang="en-US" dirty="0" smtClean="0">
                <a:solidFill>
                  <a:srgbClr val="177B57"/>
                </a:solidFill>
                <a:latin typeface="Arial"/>
              </a:rPr>
            </a:br>
            <a:r>
              <a:rPr lang="en-US" sz="1600" b="0" dirty="0" smtClean="0">
                <a:solidFill>
                  <a:srgbClr val="177B57"/>
                </a:solidFill>
                <a:latin typeface="Arial"/>
              </a:rPr>
              <a:t>6 technologies screened out due to inflexibility</a:t>
            </a:r>
            <a:endParaRPr lang="en-US" sz="1600" b="0" dirty="0">
              <a:solidFill>
                <a:srgbClr val="177B57"/>
              </a:solidFill>
              <a:latin typeface="Arial"/>
            </a:endParaRPr>
          </a:p>
        </p:txBody>
      </p:sp>
      <p:sp>
        <p:nvSpPr>
          <p:cNvPr id="3" name="Text Placeholder 2"/>
          <p:cNvSpPr>
            <a:spLocks noGrp="1"/>
          </p:cNvSpPr>
          <p:nvPr>
            <p:ph type="body" sz="quarter" idx="10"/>
          </p:nvPr>
        </p:nvSpPr>
        <p:spPr>
          <a:xfrm>
            <a:off x="499203" y="1951328"/>
            <a:ext cx="4130853" cy="2517550"/>
          </a:xfrm>
          <a:prstGeom prst="rect">
            <a:avLst/>
          </a:prstGeom>
        </p:spPr>
        <p:txBody>
          <a:bodyPr>
            <a:noAutofit/>
          </a:bodyPr>
          <a:lstStyle/>
          <a:p>
            <a:pPr lvl="1" fontAlgn="base">
              <a:buClr>
                <a:srgbClr val="177B57"/>
              </a:buClr>
              <a:buSzPct val="100000"/>
              <a:buFont typeface="Arial"/>
              <a:buChar char="•"/>
            </a:pPr>
            <a:r>
              <a:rPr lang="en-US" sz="1400" b="1" u="sng" dirty="0" smtClean="0">
                <a:solidFill>
                  <a:srgbClr val="000000"/>
                </a:solidFill>
              </a:rPr>
              <a:t>Accommodate likely household use: </a:t>
            </a:r>
            <a:endParaRPr lang="en-US" sz="1400" dirty="0" smtClean="0">
              <a:solidFill>
                <a:srgbClr val="000000"/>
              </a:solidFill>
              <a:latin typeface="Arial"/>
            </a:endParaRPr>
          </a:p>
          <a:p>
            <a:pPr lvl="2" fontAlgn="base">
              <a:buClr>
                <a:srgbClr val="177B57"/>
              </a:buClr>
              <a:buSzPct val="100000"/>
              <a:buFont typeface="Arial"/>
              <a:buChar char="–"/>
            </a:pPr>
            <a:r>
              <a:rPr lang="en-US" sz="1400" dirty="0" smtClean="0">
                <a:solidFill>
                  <a:srgbClr val="000000"/>
                </a:solidFill>
                <a:latin typeface="Arial"/>
              </a:rPr>
              <a:t>E.g, exclude those not resilient enough to support &gt;8 people</a:t>
            </a:r>
          </a:p>
          <a:p>
            <a:pPr lvl="1" fontAlgn="base">
              <a:buClr>
                <a:srgbClr val="177B57"/>
              </a:buClr>
              <a:buSzPct val="100000"/>
              <a:buFont typeface="Arial"/>
              <a:buChar char="•"/>
            </a:pPr>
            <a:r>
              <a:rPr lang="en-US" sz="1400" b="1" u="sng" dirty="0" smtClean="0">
                <a:solidFill>
                  <a:srgbClr val="000000"/>
                </a:solidFill>
                <a:latin typeface="Arial"/>
              </a:rPr>
              <a:t>Mostly off-grid:</a:t>
            </a:r>
          </a:p>
          <a:p>
            <a:pPr lvl="2" fontAlgn="base">
              <a:buClr>
                <a:srgbClr val="177B57"/>
              </a:buClr>
              <a:buSzPct val="100000"/>
              <a:buFont typeface="Arial"/>
              <a:buChar char="–"/>
            </a:pPr>
            <a:r>
              <a:rPr lang="en-US" sz="1400" dirty="0" smtClean="0">
                <a:solidFill>
                  <a:srgbClr val="000000"/>
                </a:solidFill>
                <a:latin typeface="Arial"/>
              </a:rPr>
              <a:t>Cannot depend on reliable supply of electricity or </a:t>
            </a:r>
            <a:r>
              <a:rPr lang="en-US" sz="1400" u="sng" dirty="0" smtClean="0">
                <a:solidFill>
                  <a:srgbClr val="000000"/>
                </a:solidFill>
                <a:latin typeface="Arial"/>
              </a:rPr>
              <a:t>large</a:t>
            </a:r>
            <a:r>
              <a:rPr lang="en-US" sz="1400" dirty="0" smtClean="0">
                <a:solidFill>
                  <a:srgbClr val="000000"/>
                </a:solidFill>
                <a:latin typeface="Arial"/>
              </a:rPr>
              <a:t> additional water supply</a:t>
            </a:r>
          </a:p>
          <a:p>
            <a:pPr lvl="1" fontAlgn="base">
              <a:buClr>
                <a:srgbClr val="177B57"/>
              </a:buClr>
              <a:buSzPct val="100000"/>
              <a:buFont typeface="Arial"/>
              <a:buChar char="•"/>
            </a:pPr>
            <a:r>
              <a:rPr lang="en-US" sz="1400" b="1" u="sng" dirty="0" smtClean="0">
                <a:solidFill>
                  <a:srgbClr val="000000"/>
                </a:solidFill>
              </a:rPr>
              <a:t>Independent of externally-supplied consumables</a:t>
            </a:r>
            <a:r>
              <a:rPr lang="en-US" sz="1400" dirty="0" smtClean="0">
                <a:solidFill>
                  <a:srgbClr val="000000"/>
                </a:solidFill>
              </a:rPr>
              <a:t>: </a:t>
            </a:r>
          </a:p>
          <a:p>
            <a:pPr lvl="2" fontAlgn="base">
              <a:buClr>
                <a:srgbClr val="177B57"/>
              </a:buClr>
              <a:buSzPct val="100000"/>
              <a:buFont typeface="Arial"/>
              <a:buChar char="–"/>
            </a:pPr>
            <a:r>
              <a:rPr lang="en-US" sz="1400" dirty="0" smtClean="0">
                <a:solidFill>
                  <a:srgbClr val="000000"/>
                </a:solidFill>
                <a:latin typeface="Arial"/>
              </a:rPr>
              <a:t>Dysfunctional if supply chain interrupted</a:t>
            </a:r>
          </a:p>
          <a:p>
            <a:pPr lvl="1" fontAlgn="base">
              <a:buClr>
                <a:srgbClr val="177B57"/>
              </a:buClr>
              <a:buSzPct val="100000"/>
              <a:buFont typeface="Arial"/>
              <a:buChar char="•"/>
            </a:pPr>
            <a:endParaRPr lang="en-US" sz="1400" dirty="0" smtClean="0">
              <a:solidFill>
                <a:srgbClr val="000000"/>
              </a:solidFill>
              <a:latin typeface="Arial"/>
            </a:endParaRPr>
          </a:p>
          <a:p>
            <a:pPr lvl="1" fontAlgn="base">
              <a:buClr>
                <a:srgbClr val="177B57"/>
              </a:buClr>
              <a:buSzPct val="100000"/>
              <a:buFont typeface="Arial"/>
              <a:buChar char="•"/>
            </a:pPr>
            <a:endParaRPr lang="en-US" sz="1400" dirty="0" smtClean="0">
              <a:solidFill>
                <a:srgbClr val="000000"/>
              </a:solidFill>
              <a:latin typeface="Arial"/>
            </a:endParaRPr>
          </a:p>
          <a:p>
            <a:endParaRPr lang="en-US" sz="1400" dirty="0" smtClean="0"/>
          </a:p>
        </p:txBody>
      </p:sp>
      <p:sp>
        <p:nvSpPr>
          <p:cNvPr id="9" name="ColumnHeader"/>
          <p:cNvSpPr/>
          <p:nvPr/>
        </p:nvSpPr>
        <p:spPr>
          <a:xfrm>
            <a:off x="499204" y="1433486"/>
            <a:ext cx="3783928" cy="430887"/>
          </a:xfrm>
          <a:prstGeom prst="rect">
            <a:avLst/>
          </a:prstGeom>
          <a:solidFill>
            <a:srgbClr val="FFFFFF"/>
          </a:solidFill>
          <a:ln w="9525" algn="ctr">
            <a:noFill/>
            <a:miter lim="800000"/>
            <a:headEnd type="none" w="lg" len="lg"/>
            <a:tailEnd type="none" w="lg" len="lg"/>
          </a:ln>
          <a:effectLst>
            <a:outerShdw dist="25400" dir="5400000" sx="99000" sy="99000" algn="ctr" rotWithShape="0">
              <a:srgbClr val="177B57"/>
            </a:outerShdw>
          </a:effectLst>
        </p:spPr>
        <p:txBody>
          <a:bodyPr wrap="square" tIns="91440" bIns="91440" anchor="b">
            <a:spAutoFit/>
          </a:bodyPr>
          <a:lstStyle/>
          <a:p>
            <a:pPr algn="ctr">
              <a:buSzPct val="100000"/>
              <a:defRPr/>
            </a:pPr>
            <a:r>
              <a:rPr lang="en-US" sz="1600" b="1" kern="0" dirty="0" smtClean="0">
                <a:solidFill>
                  <a:srgbClr val="000000"/>
                </a:solidFill>
                <a:latin typeface="Arial" pitchFamily="34" charset="0"/>
                <a:cs typeface="Arial" pitchFamily="34" charset="0"/>
              </a:rPr>
              <a:t>Assessment criteria</a:t>
            </a:r>
          </a:p>
        </p:txBody>
      </p:sp>
      <p:sp>
        <p:nvSpPr>
          <p:cNvPr id="28684" name="AutoShape 12" descr="data:image/jpeg;base64,/9j/4AAQSkZJRgABAQAAAQABAAD/2wCEAAkGBxQTEhUUExQWFhUVGCIYFxgXFxwYHhsaGx0XIB8dISIgHCggHR4lIxwYIjEhJSksLy8uHCAzODMsNygtLisBCgoKDg0OGxAQGzckICQsNDQ3NDcsLywvNjQ0LCwsNCwsLCwsLCwsNzQsLTQsLCw0LCwsLCwsLCwvLCwsLCwsLP/AABEIAL0BCwMBIgACEQEDEQH/xAAcAAADAQEBAQEBAAAAAAAAAAAABgcFBAMCAQj/xABHEAACAQMCAwYDBQYCCAQHAAABAgMABBESIQUGMQcTIkFRYTJxgRQjQlKRYnKCkqGxFcEkM0OissLR0lSD8PEXU3WUo7Ph/8QAGQEBAAMBAQAAAAAAAAAAAAAAAAECAwQF/8QALREAAgICAgIABAUEAwAAAAAAAAECAxESITEEQRMiUWEUMnGh0SOBwfBCkbH/2gAMAwEAAhEDEQA/ALjRRRQBRRRQBRRRQBXhe3aRI0kjBUUZZj5f+vSvq6uFjRndgqqMsx6ACovzpzW14+lcrAh8C/mP529/QeX61vRQ7X9jOyxQRU+XOZobzX3WoGMjIcYODnBG52OD77VtVO+yCwwk0x/EwjX5KMk/qwH0qiVW+EYTcYk1tuOWFFFFZFwooooAooooAooooAooooAooooAooooAooooAooooAooooAooooAooooAooooAooooAr4nmVFLMQqqMkk4AA6k1+yOFBZiAAMkk4AA6k+1SLnPml76QW9uGMWrAA6yt5H930H1Pljaml2PHopOaij45r5jl4jMsFuGMWrCKNjI35m9AOoB6Dc+2dzZwpLTuoAQ0oXvJn/aboo9FUA/PVn2FL5K5UWyj1vgzsPG3ko/Kvt6nz/QCZSzi94jqYjRNMNzt92CAOv7ArvqnFyxD8sf3OacXjL7ZXOTuH9xZwRkYbRqb95/Ef0Jx9K2a5o7+JjpWRCT0AYE/pmvq+u0ijeSQ4RAWY+w/z9q8yWZSy/Z1rCR70VKeCcz315fII5CsevUUCrpWIHcHbJONs56kYxVG4nxu3tyomlRC3QMd8euPT36VpZTKDS7ZWNiksmhRXzG4YAqQQRkEHIIPQj2r6rEuFFFIHOXP3dM0NrgyDZ5DuFPoo6Mw9TsPffGldcrHiJWUlFZY/wBFSvs/5ouZLxYpZGkWUN8WPCQC2Rtt0Ix03qoXFwsal3ZUVdyzEAD5k7VNtTrlqyITUlk9KKy7rmG2jiWZpk7tjhWB1AnfIGnOcYOfSu+1uUkRXjYMjDKsNwRWbi1y0Wyj1pL7Sr27iSL7NrCEnvGjGSDtpGQMgHxb+w+urzNzbBZghjrlxtEp39tX5R7n6A1z8l82G+7wGExmPGSG1KdWfPAIO3Stq4Sj/UccpFJNP5c8npyFc3MlqGug2rUQhYaWZMDBIwPPUM+YAPuWOvK5uFjUu7BVUZLMcACka/7UIVfEULyKDu5bRn3AIJP1xUKErZNxROygsNj9RXPw+8WaJJUzpkUOudjhhnf3r0nmVFLOwVR1LEAD6mssPOC56UVjz802aoXNzCQPyurH6AEkn5V9cv8AMUN4GMJbwEBgy4IznHtvg/pVtJYzgjZZxk1qK5OK8Sjt42llbSi/qT5ADzJ9KzOWea4b0uIw6smCQ4AyDnBGCR5VChJx2xwNlnBvUV8yOFBJIAAySdgAPM1i8L5stbiYwxSanwSPCQDjrgkb0UW1lINpG5RRRVSQooooDi4z33cSfZ8d9pPd5x8X12z6Z2z1qQyc08ThJDyyqQdxJGv/ADJ/arXU97SObdAa1gbxkYlYfhB/AP2j5nyHudurxXl66pmNq4znAlcW5tu7iMxyy5Q9QFVc49cDJHt0rzsOE3oOqGG5VsYDIjocH3wP7059nnJuNN1cLv1ijI6ejsPX0Hl164xSK6LPJjW9YIzjU5cyZCuJ8Jv0jMtwJhGMAmSTPUgDYvk7n0rn5e5fmvHZIdPhGWLkgDJwOgJyd/LyNPPa9xDCQwA/ETI3yXYfqSf5a0eyzhvd2neEeKdi38K+Ff7Mf4qs75KnfHL6I+GnPUVf/hjd5Hjg+ep9v/x16dofGWCRWPeF+6Ve/f8AO4AwD/xHruR5iqFzTxoWls8pwW+GMHzc9B8vM+wNRfhV2qym4m+8ZTrVD/tJScgt+yD4j6nA8ziKZTt+efrr9RYlD5V7HbhUsfCbPvJBm7uBqEfmB+EH0UZyfc48qn3Eb55pGllYs7HJP+Q9APIVsQWst1317csTHGMs3TW34Yl9BkgbdAfU0v1vVBJtvl+/4M5t4S9FhuOPJw6wt0OGm7lQkefPSMk+ig5/sKXuQ+Y7ye9VJJS6MrM6kDAAGxGBt4io+tI17ePM7SSMWdupP9vYDyA6VUuyvgndQNcOPFN8PtGOn8x3+QWueyuNVbb5bNYyc5JLpHf2h8fNrb6UOJZsqhHVR+JvpkAe5FTGGxjiszPKMyTHRbqfJVI1yn/hHuc/Lq7QeKd/eyYPhi+6X+H4j/Nq+gFHB+ET8SmGPBFGAmr8MaKNlX8zefuSScZq9UFXWm+Pb/grOW0uDb7JeFFpZLgjwoO7X3ZsE/oMfzVw9onM/wBpk7mI/cxHqOjv6+6joPqfSuzm3mKO3h+wWRwijTLID/MoPmxOdTfQeyLLEVOGBBHkdiMjNWrhvP4sv7ESliOiOm0hmuCkMYaQjOhB5Z8TY8hnqT8vatK15nvBEtrE7KFyoWNPH1O2QNQI9sGnrss4H3cJuXHjm+D2jHT+Y7/ILW5zhxAWtpNKoAkYaVIAB1NsD743P0rOfkJz0Uc/yWjU9ds4IaQSfMsT8ySf6k1beXbGPh1kO9IXA7yZv2jjb3xso9cD1qd9mvCBNdh2HggGs/vfgH65b+GvXnPj739wsEGTEH0xgf7R+ms+3XHoN/Pa16dkvhrpcsit6rY5+Pcbn4lKwXKwRAvp8lRRu746t6D3wPMnz5E5e+2XHjH3UWGk98/Cv1wc+wNVDl3liK2tjCQHMg++JHxkjBH7o3AH+ZNfdvZWvDoJXUd3HnW/iLEnYADUSfQAep96xfkpRcK1+hdVPO0j149xqGyh1vsB4Y0XALEdFA8gPXoBUwEN7xeUt0jU+ZIjj9h+Zsee59cDFczTTcVvlBJUMcADcRxjc/XHn5kj2AZ+eePR2sIsLXCnTpcr+BT5Z/O3Unrg56mrQr+E1Fcyf7ESlvy+icXCBXZQwYKxAYdGAJAI9j1qr8mRx2HD+/nOky/eH1wR4FA8yRvj1Y1MOEQxtKvfHES+KT1Kj8I9S2yj5+1anF+KT8SuFVV2ziKIdEXzJ8um5b/Kui6DniPr2ZwevPs8eaOY5L2XU3hRf9XHnZR6n1Y+Zp27KrQRW81zIQqucBmOAEjzk/qWH8NTADJ6j5+Xz9cVvcZ4206xWkAYQR4REA8UrfmYDzJ3C+p9ei2rMFXHhCE8PZmhzvzm10TFFlbcH5GQjzPovov1PkB59mNsXv0YdI0Zj9RpH9W/pWbx/hItRHE+DOw7yTG4QHZUHqepY/u423NH7L+D9za96w8c/i+SDOkfXdv4h6VnbKFdOI+y0E5WcjlRRRXlHYFFFFAKPPnNotU7uIg3Djbz0A/iPv6D69BuqdnnKv2h/tM4JjVsqG37x87k56qD+p+Rz78Q5Cuprx3kZDHJKWZw24QnpgjOQuAB02FU22gWNFRAFVQFUDoAOgrslZGqvWD5fbMFFzlmXSPWlvnuwle37yCWSOSDLgIxXUoHiBwdzgZGfl50yV+MM7HzrlhLWSZs1lYP574rxSa5cPK2twoQHAGQM46bZyTV84baCKKOJekaBB/CAKlj9nN0s4CFDGHyH1dFB2yCM5A8hn51XK6/LsjJRUHwY0xabbJH2q8UMl0IQfDCoyP23AJP8ukfrWNyjy097LpGViXeR/QflH7R/p19i580dn8txcyTRyoBIQSHByCFA8s56Z8qceX+EJawJCm+keJsY1MerfU/oMDyq78iMKkodlfhOU25dCB2nXaQxwWMICoo7xlHpuFHvk6ic+YBrN5K5Ka6xNMSsGdgPikx1x6L5Z/T1FVv+EwTEGaGOQjoXQMR7bjp7V1ogAAAAAGABsAB5VkvJca9Y9/Uu6syyyB8yQqLydFARRIUA6BVB0j6YFUzi/PVrbRBICJmVQqKh8IAGBlumPYZPyrP5o7PpJ7l5opEVZDlg+cg4AOMA5zjPl1NaHL3Z7BAQ8p79xuNQwgPsu+T8yfkK1ssplGLk849FIxmm8Ew4LFDJN/pUpSPBZmAJLH8owDgnJ3x5Vvcc5z1Ri2sk7iAeHb42z8vhz57kn16itO87MJTM3dyxiEnK6tWoA+WAMHHTORn2pp5a5It7QhzmWUdHYbL+6vRfnufetLL6eJd/YrGufXQqcD5VFpbve3agtGuqKE9A34dX7ROML5ee/RU4Fw57y6SMkkyMWkbzx1dvmd/qRVm5r4Mbu2eEPoJIIJGRlSDg+21Y3InKDWRkeVkZ3AVdGSAvU7kDcnH8orOHk/JKTfzFnV8yS6G6KMKoVRgKMADyA6Cpr2v8Q8UMAPQGVvrlV/56plI3OfJEl3cCaOVFyoVg+dsZ3GBv16bfPeufxpRVmZGtqbjhGHY5teCSSLs90+nPmFJ0/8ACrEfvV4dlVtGbiSV2UGJPACQN3yCw+QBH8VUKbluJ7NbRySioqhhscrjDfPO9Ik3ZbPqws0RX1YMD+mCP610RuhKMk3jL/YycJJppZwNvG+e7SAEK/fP+WMgj6t8I/qfapvzNzJc3ihpF0QB8Kqg6dWD1Y/EwGf+gp14L2aQxkNO5mI/CBoT67kn9QPamfi/AILiEQOmEXBXR4dBGQCu2B1IxjG9UhZTVJarP3/gs4zmueCL8A481p3rRqO8kTQrn8AzkkDG5O3X08+lfl9weZIFuZsjvnwgbOpsgsXOeg6ddznPTrU+Dcg2sD68NKw3XvSCB74AAJ+ea0eaOXY72II7MpVtSsuMg4I8+oIP9q1flwU/lX6soqZa8kKtrdpHVEUs7HCqOpNWTlTlJbSB84aeRCHb0yNlX2Hr5nf0A6OWOT4LMl1LPIRjW+Nh6KANs/rTFWPkeTv8sei9VWvL7P5xt7d2YRqrFydOgDLZ9MetV3kfk0Wo76bBnI+YjB8h6t6t9BtklsS3QMWCqGPUgAE/M+dftxHqVlzjIIz8xUXeW7FquETClReSHqjcR4ieuJpevpGP+iKPrVyjjCgKBgAYAHkB0pD7N+VZbZ5ZLhNLgd2m4OR1Zhg9DhcdDsafqjyrFKSjHpCmLSy+2FFFFcpsFFFFAFFfLuACSQABkk7AAedS3mrtBkkYxWZKJnHeAeN/3fyg+XmfataqZWPCKTmorkpl3fRRDMsiIPV2C/3NZx5rsv8AxUP84qb8N7P7y4+8mIj1bkyks598f9xBraTsrGN7o59ogP8AnrZ1Ux4lMpvY+oj3Z8Vgl/1U0bn0R1Y/0Ndlfz3xLhckFw0BVjIrELgHLDPhZQN9xg7Va+UEnFpELnPe4OdRy2MnTq/axjPn671W+hVpSTzkmuxyeGjZoqYdoXOEon7i2kKCP/WMvUv+XPov98+lbXZvLdyo01xKzRt4Y1YDfB3fOM48h9faqvx5Rr3bJVictUOtFFFYGgUUUUAUUUUAUUUUAUUUUAVhzc22iT9w0wEgYKRpbGo+WrGnPl12NeHPPMP2S3JU/fSZWMenq3yX+5FIHZ1y6bmfv5MmKJtRJ/HJ1A98bMfp6101Upwc59GU7GpKMSxUUUVzGoUUUUAUUUUAUUUUAVy8Tv0gieWQ4RBkn+wHqScACuqpR2l8eM8y2kWWWNsMB+OU7affTnHzJ9BWtNXxJYKWT1WRu5d55gu5REqSI5yVDKCCAMndScfXA96aaX+TeW1s4QCAZnGZG9/yj9kf16+dMFRbpt8nRMNsfMFFFFZlhY7SJGXh8unO5VWx+UsoP0PT61Nuz+WNb+EyYwSQpPQOQQv9dh7kVaru2WVGjcakcFWB8wah/NnLcllLpOWjY/dyevsfRh/XqPbv8SUZQdb7ZzXJpqRdqKnfJfPwYLDdthuiyno3oH9D+10Pnjz0+eucXs2SOKMM7rq1PnSBkjAAwSdvUY29a5n481PTBr8SOuw44rI5q4wLW2kl21AaUHq56fp1PsDUwm7R70/iiX91P+4msfjHMNxdBRPJrCnKjSqgHpnYDP1roh4Utlt0ZyvWOD05Z4M97ciPJwTrlfzC53OfzE7D3OfI1dreBUVUQBVUBVA6ADYCoXwLiN5CGFqHGvBYpCHJx03KHbrt7mva45u4gCVeeRWGxBRVIPoRpBFbX0ztlw1hFK7IwXRcqKhks3ELmF5WeZ4EGWYtpT+4DfIZry5Y5jls5QyktGfjj1YDD/Ij1xWH4J4eHyafHWei8UVh8o8ea8hMrQ90NRVfFq1AYyR4R55H0NJPPHPTOzQWrlUGzyqd2PmFPkv7Q6+W3XCFE5T1+heVkVHJUQa/amHZBbsZbiTfTpCn3Ykn6kAf71N3N/NKWUfk8rjwJn/eb0Uf16DzITpas0jyI2Jx2Yw0VCk4/eT3CETyd4zgKFYqoJIAGkbY+fXzzVj49xuK0i7yU+yqN2Y+gH+fQVa3x5QaXbYhYpZZpV5TXCqrOzAKoJY52AG5JqO8Q49e8Sl7qIMFPSKM4GPV22z8zge1YF1DLbPLCxKH4ZFDbHoRnGxHQ1tHws8OXP0M3f8ARGxf3EvFL4BMgMdKA9EjH4j/AFY+5x6VY+E8OS3iSGMYVBj3J8yfcnJPzpW7MeA9zB37j7ycZH7Mf4R/F8X8vpWpzZzVHZJv45WHgjB/3j6L7+fl54rfJzkq4dItWtVtL2bzuAMkgAdSdq8LXiEUhIjljcr1COrEfPB2qGcb41c3eXlZigOMKCI1J6DHTPXrk198q8d+xStKI+8YxlANWnGSpz0Ofh6Vb8E9c55K/iFnrgvNFecDEqpYaWIBIznBxuPpSf2gc3fZl7mE/fuNz/8ALU+f7x8h9fTPJCtzlqjaUlFZY4iZc6dQ1emRn9K+6/nvgvEjb3C3GNbISdzjJKsMk9T1yfWnmx4xxqXEiQjQdwrIiAj+Nw+PfNdNniOPtY+/BlG5P0UuuDiPGbeDAmmjQnoGYAn6daS+a+fHjjWKNO7uSv3uSG7o+g8i3mD6EHzpJuuAXXcG8lU6CQSzt421EANg74JI3Pz6b1FXi55m8Eyux+XkqvNnMqQWZmidWaXwwlSCCTnxfwgE/MYpQ7LOBd5I11IMrGdMefNz8Te+AevqT5iki0hklZIUySzYRcnALYyceXlk+1X7g/Dlt4Y4U+FFx8z5k+5OT9a0tSor0Xb/APCkG7JZfo7KKKK4DpCilbnPnFbLSip3krDUAThVXJGT5nJB2HodxWFyrxO+4g7sbkQRR41CONMknOANQbHTqc/L02jRJx3fCM3Ys6+yjVycU4dHcRNFKupG6+x8iPQjyNe8CFVALFiPxNjJ+eAB+gr9mlVVLMwVRuSTgAe5PSsllPguQTmTgr2k7QvuOqN+ZD0Pz6gj1Bpw5PhTiVq9tcZLW5BikHxKrZwMnqBpIwfLT6A1kdo/HorqdO6OUiUjX5MSQTj2GOvufLcs3JHD2sLKe6lQ6mXXo6MI0BI69CcscfLOK9S2T+Cm+Jejkglu0ujX5mnjsLHwBdYURREgZ1YwD03IALfSppyTwL7XcqrDMaeOT90dF/iO3yz6V3do3MC3MyLG2Yo1BBHmzgEn6DA9iGpy5LtVsuHNcOPE6Gd/XSASi/pj6sazWaqc/wDKRZ4nP7I/O0Hmv7MncQn75xuR/s19f3j5enX0zh8jcjiUC4ugSreJIz+L9p/Y9QPPz9KVeGXCT3qyXjgI7l5SQSDgEhcb+E4C49KbuaO0YFTHZgjOxlYY2/YB3HzOMennUuqcIquvt9sbRk9pf9Hz2m8xKR9jhI0rjvdPTbpGPlsT6YA9aUOWeCNdzrEuQvxO35UHU/M9B7mssn1pp4TzKtnaFLcZuZjmSQjaMbhVGfiIG/oCx69K30ddesO/95M9tpZkM3PfMCW0QsbXZtIRtP4Ex8Prrb9cHPUipre2rRO0bjDLjUPQkA4+Yzg+4NUzkLk9lYXV0CZSdSI25UnfW2fxn0PTqd+k947ITd3DeffufX8bVTx3FNwjzjt/cmzLWWP1hxiPhVhGhAa5lHemP0L9C/5QBpHqcbeeEu7jlnSW9uGOGbQh6a3P4V9EQAk/LHXONHlHleS/kMspbudWXck6pG8wCevu3l069O3tTuVWSG2jAWOGPOkbAFtgPoF/3qiGsbNVzJ9v/BLy45fXo5uzizXvZLqXaK1QsSfzEHHzwNRx6lazuKX03ErsaQcudMSZ2Rff6bsf+gFanHFNtwu1hGzXLGaT3A0kA/rH/LWv2T20KxzXDsocHR4iBoTAOd+gYnr+z86mU8KVv9l/v6hLOIDRw+xg4XaM35V1SP5u3kPqdgPLPzNSrglq1/fKH371y8n7vxMPYfhHzFaXaBzV9qkEUR+4jPX87fm+Q6D6nzFdPZXcQxzTySyIhEYCl2C7E5br8l/WqQjKuuVj/MyZNSkorooXNHHUsoC5ALfDGnTU3l8gOpPp9Kl/LnBZeJ3LySsdGcyyf2RfIHH8o+mfLn3jou7nMZJijXQnUZ82bB6ZO3yUU+cC41Z2XD4T3i7oGKqQztIRlts5znbfYYA2xVIxlTXlL5mWbU5c9IRue7z70WyRmGC32RCCuonrIc9c+R32yepNfnZ7wj7ReISMpD943zB8I+rYPyBrP5i4rJeTPcMuFyEAG4UeLSufMnDH9a2+UOZorG1mOnXcSSYVfLSqrgsfTLPsNz/UdMlJVaxXJkmnPL6KBzjzMllF5NM4+7T/AJj+yP69PlE7mdpHZ3Ys7HLE9STTpwXgz3HecRvsmNVMgU7d5pBI28o/Qefy6rnLvC2vbpYz+Ml5GHkucsfbOcD3IqlEYVp/bt/4LWOU2hv7NOVQ4F3MuRn7lSNtvxkfPYfIn0NOXN/HBaWzSDGs+GMHzc9PoNz9K2IIlRVVQAqgBQOgA2AqV9rl4TcRRfhSPX/E5I/so/U1yQbvu56Nn/ThwePZ5y79qma4n8UaNnxb95Id9/UDOT6kj3pl7V+JBLVYQfFMwyP2UwSf10D9a0eC3cFlw6B3YKvdh/dmcaiAOpJJP/sKlHMvG3u52mfYdEX8qDoPn1JPqTW0FK27Z9Izk1CGPbGrsm4Rrle5YbReBP32G5+ikD+OqpSnwG6t+H2UKTyrGzL3jA7sS252GScZx08qYOFcRS4jEkYbQfhLIUyPUBgDg+Rrm8hynNy9G1aUVj2dlFFFc5oJXaDyi91pmgwZUXSVJxqXJIwegIJPXrn2qeLwq/tmysVzG3m0Yf8Aumx/WrxRXVX5UoR1ayjKVKk8kUi43xToGuT/AOUSf+DNfa8t8SvCDKspHrO5UD+E7j6LVooq34vH5YpFfg/ViZyvyBFbkSTETSjcbYRT6geZ9z+gpk4/btJazxruzxOq/NlYCu+iueVspS2bNVBJYRD+U+VpLqZQ6OsKnMjMpXYfhGfxHp7das9/YpLC8LDCOpQ42wCMbemK6aKvdfKySfWCsK1FYJHd9md0HIjeJ08mLFTj3GDj6E0xct9nMcRElwwmcbhAPAD753f64HtT1RUy8qySxkhUxTySXi/Z/dvcylAhR5GcOXxszE4IxnIzjYU18q8iRWpEkh72Ybg4wqH9kev7R+mKb6KT8myUdSVVFPIUnXPZ5BJdPO7MUdtZiGwLHc+LrgnJwMdetONFZQslD8rLOKl2fEMKooVFCqowABgADyA8qjvMvDnuOLvCQcySKP8Ay9K5YewUE/Q1Za+DEurVpGoDAbG+PTPXFXpudbb+xE4bLApdofLT3MMZhGXhzhOmpSBkDyyMDH1qd8P5MvJn09wyDO7SjQB+u5+gNXSir1+VOuOqKypjJ5J9xPs/CWLRw/eXGoOWOAXxkFR+UYJwM9cZNKXCuR7yZsGIxL5vJtj5Dqf7e4q3UVMfLsimiHTFsnfGOzNe5QWz/er8RkO0mfl8JHlgfP1rH4Z2a3Lt98yRJ5kHWx+QG31J+hquUVC8u1LGSXTBsSuaeUv9AW3s48lZA+MgMxwwJJOATv8AoMDyFZ3K3ZzpYSXmDjcRDcfxnz/dG3uelUaiqryLFHVP+SXVFvIvc9Wsslk8cCFmYqMDA8OoE9SPTH1rg7OeW3tY3eZdMsh6ZB0oOg2JGSck49vSnCiqq1qGnonRbbBSH2kcqy3DJPANTquh0zglQSQRnYkZOR8vSnyiq12OuWyJlFSWGRPhXJN5O6q0bRINi8m2keeFO5+Q29xW7zvyayi2W0hLqqlG0gai2QQzH333Ow9tqp9FbvzJuSf0M1THGBG5X7P0jIluyJZeuk7qvzz8ZHvt7bZp5oorCdkpvMjSMVFYQUUUVQsFFFFAJvG+0OGzuYoLuGaATEhJm7sxkA41ErISoyRnIBGcnApqvrhkQskbSkdEQoCfkXZV/U0kdoPL8N9fWdvOMq9vc4I6qw+zYYe4P/Q7Gsjs95ilsLn/AAbiB8abWkx+GSPfSufphfkU6gAgN/KnN/24votLiNI3aJ3l7pQHTquBIWODgZAxk0z0qdnY+7vP/qFz/wDuak3noi34zZI17cw2twrtMDezIgI1nOTJ4ASVGAQNgABQFdopM5Rto5Jzc2t1PLbrrgZZLmSdHYd0wkTWzdPGuffb3Wu1y1ks3tryO5vFtzcBbuNLqfBVm1ZUd54BgOuFwBlcYoCsUVK+0DnF7K7sEhZzbQMhum1s4KTB0jDsSWc6UlfxZyQpzmty44YLnirqs90sMEIadY7udFaWUnQuFkGnSiliExnWv1AeKy+ZOOxWVu9xNnQmNlGWZiQFVR5kkgf3wK0wKWu0XlluIWLwRuElBEkTHONaHIBxuARkZ8s53xigMnjPPtxaQNcXXDJY4seFlmjkwx+ASAbxhjgZ8WCafKir8/SpG/DuP28kPfRmL7SigggjGvABViMg6kyM48NU3jPCjeG3ZbiRIAGdvs8zxGTUF0eJCMpgs2x66fegN2ipHe2LLx+GyF1e/Z3tjIy/bbjJf73fV3mr8I2zVA4HwFraaVhPNJFIiBUnmkmKOpk1FS5OAwZds9V/QDcoqV9rXMN0kitZ7pw5o57rBIyZCQkZx1GnUzA+ToapPCeIJcQxzxHKSoHU+zDO/ofUUB10VLO0hr20vIJ+HvM5Ecs88DTSSRuiNCDiNmIG0h2UDAGRuK6eP8wQ8R4PNe2s00UsMRbEU8kTRuMEq4RgrdNiwOxyMZoClUVnw8IRYTBqmKnqzXExk8v9pr7wfRhUy7OeHvdXHE4p7u9Zba5MUWLydSFDSjyk3+EdaArtFTfhXH7iy4wOF3EzXEM8feW8kmO8TZ/CxAGoeBxkjPw03828Wa2tmeMAzORFAp/FNIdKD5AnJ9gaA2aKnPY5xqUxz2F0xNzZSFWLEsWQscNk7sAdQz6FPWu3tgiZeHTXEU08MsIUo0U8kY3kQEFVYK2QTuQSKAeaKivHr6Wz4ZYXtve3BvJVhzFJPJcLMZEUuO7dmxv5rjGcdSKsEsHfRaZNa6wNQSR42B2OAyMGG/mCKA6qKkfZvw97qbiUc93fMLa5MURF5OpChpB5SbnYda1OD8fuLPjH+F3EzXEU0feW0smO8XZjpcgAN8DjJ36euABSKKkXMfHIY+MTRcWadLdlT7GUkljiG3jY90wJYscajnTjyGKeuR7IxxSn7QbmOSYvDKZO9LRFIwoLeZGkr74z1NAMdFFFAFFFFAT7j3Gm/wAVs5Ftrt4YEmjlkW1mIBk7vGPBlxmMZKgjDbZrU5+5Pj4pagDwTINdvIQVZGIBwQQGAO2RjI2OMim2igEfsfgnSxcXSsJ/tMpl19S5bJPocnJyNj5Uu87XMjcasp47O7lhtQyysttKRltQOnKjWAMHIyD5ZqtUUAm8I40onSG1s7pEnmaSZ5baSGOMd024LKviZlQefxN54rX514IL2xuLbzkjOjPk48SH+YLW3RQEm4ByXJNy/NHOGN1coJBrGGBiVVgQ7ZGFjQeviNNPZXwySHh8bzljPcYllLdfhVUB9CI1jGPXNOFFAFKnaFdXEUdtJaxtLKt0p7tTjWmiXWvp8Orc+eKa6KAm3N3Mttf2UtqltcyXMqYjge1kVo5SMKzMyhE0HctqxgHrTlylwxrWytrdyC8USoxByNQAzj2B2HtWvRQEmv7pzzDDeC1uzbJB3LSfZZviIl306NRGWAzj18qpPF+KiCIymOaTbwpFE8jscEgYVTpz0y2APMivjinMNrbMFuLiGJiMgSSKhI333Psa+uFcdtrnP2eeKbT8Xdur4+eDtQCNwDlqK4tJZrs3yyzlpLuIG5iBZ+qCID7wKulBpDZCiubscu57ZJLG4guliWVjayvbyqpRidm8H3e/j8WPjI8qqdFAJfFOLaeKwN3F00ccE0TyLazMod3gKgEJ4h90fEuRuN6Te03kWa2M13w0MI7hSl5boMgq3V1Ue5zgbqdxsTizUUB43dwI0LsGIXqERnb6KoLH6CpN2d8QktbniUk9neqt1cGWIi1lbILSnBwvhOGXrVfooCb8I5fuLzi44pcwtbxQR93bROR3jbN4nCkhfjc4znOPTJ9uIOOIcQjSRL2K3gQmJ1huINdw+xbWFBQImVBbGS7eQ3oVFARvjfDZOH8YgurKG+uAV7u8yk02VOkAiRlOsgYOATgxqNs0zdql4Z+FyxQQ3EslwF0KtvNkASKSWyngwFOzYJ2p+ooCH8L4DJZracRsrORpooo4b21e3dGY6VUyRakzqyMlkz5E9WzW7DjqSQGfuriMLsySW8qyA7bBNJZ+o3TUOu+xrVooCQ9nPEZLSfiLz2V8q3NwZYsWsrZUtIcHC+E7jr61r8F5fuLzi/8AilzC1vHDH3dtE5UyEYYanCkhfjfbOckemTR6KAQeIcXjaS7t+JWsklt32IJfs7zJju4sr4FZlYMWIbG+SAcqa8+yTgLWxvSiyx2cswa1jmBVwoBDPpbxAN4QNXiIQE1QqKAKKKKAKKKKAKKKKAKKKKAUe0rjd1Y2j3duYCsWnVHLG7FtTquQyyrjGobFT864rXinFJbSGeOWxMk8AmjhNvMCcor6dX2g9NQGcV9dtkgHBrrJxnuwPc97H/8A39K8uz3ltBFw+8SSRiLMIyvM8igukJOgMSEwUI0rgeWNhQGnzlzkLGGE92ZLm5ISCDOks509c/CAWAPuQPPI/PsfF+71/arQzYz3P2d+6zj4dfe68Z/Fj6Utdr9m8d1w7iOkvBaTDv8AAJKKXQ68Dy2bf10+tUU8VhEP2jvY+506+81DTp65z0xQGFyfzX/iNvKUUQXMLGKWNx3gjkGQCQGUsuQfMdCM7Zpf4DzLxS5vb20D2KtaEDWYJiH1Zxt9o8OwGevXzrw7GuHu03EeIFWWK9nLQBhgsmuVtWPTxgA+xpZgiuZuKca/w+67u4XBRV0ES6NmXLA4IOwIIwTv7AUrkDm5r5bhJYxHPaymKUKdSEgkalJ3wSrbH096bKQOx+9smtWS2Vo5wxN1HKxabvejMxOCw22IAHXYHIp/oBK7ZYVbg93qGcBWHsRIm9aPZxEF4XZBQAPs6Hb1ZQSfqST9aze2e4VOD3WogFgqqPUmRNh6+Z+QNfXZzzDanhloPtEIKQIjAyKCrIoBBBOR0oBr4gkpQiF0STyaSMyL75UOhP8AN+tJHZlzRfcQ755/sqJBKYmSOKTUzAbkM02FAJH4TnfpTJwXmaK6nuI4WR47cIDKralLvrLKMbYUBdwTuxG2KSOwS4Vob7SwP+mM2x/CwXB+Rwd/agOjjfNXErbidtZSPZrFdf6u4NvL8W/gK/afi1aF+L8an2pi5y4pdwm3W1aAyTyCJY5YnbJ3Z31LMulUQFiNJ6ddxXH2t8uG8sHMee/tz38JXZsp1AxvkjOPcLXH2b38nEivEZ00iOIW8I8i/hNxKB5BnCoN9hGfU0Bq84X99aWL3Ecls8kCM8ga3kCuMjGnFxlMLnOS2T+WujkLiV1dWkdzctD98gdUhjdNAJPVmlbVkaegXG/WvLtRmVeE3pYgAwlRn1bYD6kijsulDcJsipBAhA233GQR8wQRQC9xbtCm4fxJbW/7prd0VhPFE8fdly4XWGkcEeBunlv5EUwc38TvIhBJaPbGOaWKHEkTuR3rae8DLMoIGV8On138q4r7h1vecRvbWcK6vZwBlzuCJLo5HmGGpTnyyPWkaAXnDbm14VcZmtnu4XtJ/RUlUlD/ANvkemQRQFD5w5tbh8MCsq3F5cOIoY0HdK7kgasFmKqNS+ZOSBnfI+pIeKxp3vfW07qNTWywtErdMokhkYhuoDMpB2yBSz2vWrxXfDeIlS0FrMBPgE6FLIdeAOmzb+ukedOnM3FClk9zBcQoEQyK7gSIwCkgbMPi2wQf1oD05e4jJdWMM40RyzQhx4SyqzDI21AsB6ahn1FK9zzNfx2hn/0eZ/tTwLGsLx5WGSdH3MzZZxGCo2AJwdXWtDst4pcXdjFcztEFk1BI4otAQI7J11HPwk9B1rdTgMIVFAbCTtcDxf7R3dyfll22oDH4RzS9xxF4ECG1EBdJMHU8i/ZyxBzjQBMq9M6lbfamysbg3K9tamMwIU7pHjQaiQFlkEjbfvAY9BtWzQBRRRQBRRRQBRRRQBRRRQBRRRQHBxHgltOQ09vDKV2UyRq5A9tQOK++HcKgtwRBDFEGOWEaKgJ9TpAzXZRQH4ygjB3B6isAckcO16/sVvqzn/VLjPrjGM/SmCigPOaBWQoyqyMNJUgEEHbBHQj2rLg5VsUZWSztlZDlWWCMFSOhBC7H5VsUUBnf4Da973/2aDvs6u97pNeemdWNWffNaNFFAZ3EOA2s7B57aCVwNIaSJHIHplgTjc7VynlCw/8AA2n/ANvH/wBtbdFAZacuWgjaIWtuI3ILoIUCsR0JGnBx71+2fLtpE4kitbeNx0dIUVhnY4IXNadFAFc9jZRwxrHEixxr8KqMAZJOw+ZJroooDh4lwe3uNPfwRTac6e8jV9OeuNQOM0cN4Pb2+ruIIodWNXdxqmrHTOkDON67qKAyYeWbNHEiWlurqdQdYUDBvUELkH3ruvLGOXR3iK+hxImoZ0uvRh6EetdFFAfLqCCCAQdiDuCKwouSeHq+tbK2DZyPulwD6gYwD8hW/RQHzGgUYUAAdABgV9UUUAUUUUAUUUUAUUUUB//Z"/>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8686" name="AutoShape 14" descr="data:image/png;base64,iVBORw0KGgoAAAANSUhEUgAAAToAAACgCAMAAACrFlD/AAAAulBMVEX///8Aa7cAaLMAabYAZLQAZrUAY7QAYbMAYLMAXrIAZbIAbLgAY7EAYbAAbrn1+v3u9vvp8/kAcrvV5PHO4fCyzubd6/Xy+PwAW7Ha6fTl7/enxuK/1+tLj8i50uiBrtaTuNtxpNE8hcMceL2ewN/G3u+Hs9lfms13qNNGisUmfcBknM5bk8ljm80ler49h8SOrtVCfr3L2epgkch1ns2jvNxIkMhNhsKTvN7A0OaxyOJ/ptKduNkrg8PcyewmAAAgAElEQVR4nO09B3faSrPIq1UBGyHRjBC9F2PHaU5y/f//1tPuzmyRBAgnjuP3ee4598QgpNXs9LaVyp+ExnjV/6M3/J+B1uzm2p+/9SreIyyuqldX1Wnjrdfx/qBZTzF3dXXTeuuFvDtozDjmrm4+pN2FENxfc8xdXU/eeinvDXY3AnNXN8u3Xso7g7ULmLu6br71Wt4XzK8Rc9VP4Vsv5l1BImnu6vrurRfzrmBRrUrUfSjYS6A3U5i7cuO3Xs47guDTtcJcdRq89Xoard5bL6EsDG4U5q6uH954NfHK8/xo+MarKAc7HXNXN2+86HBGLcsi3nuQuEvAHIi7mzfm17FtMSDbfz8I0QfMXX/juKtu33g9z0SgzvrngxDDW4E5fzziuuJm/MYLQtSRxRsv5By06hAtuWtsBNU9vvGKlsCwh3/cp+kcBOaq26BD+D/efMXxzOZq4h+PVQcHYdBVZ3FlzmVedf/Wa6p0Nreub/3jCjbYCxVRraciWfDrzb+w2Z12683N8jOwBuXqJimfRELmdd56Ue8CRoC5m6f0jx+CX49YU41F8hLfqP3ry/xfp5+XwNwHzI3YXysu9a6/FF3ZW3mO4+8uREIwth2buvW31jt/HhL0HgRKyNVRUdc7cJ3nXEZ3zXuHW2j27k+s9l8CSBxeXYtAyUKQoF+Enr2wtLyL4u5DQi0B5YNY/Yf+OyDRGDBXnYnFClfiihRcuvCEjfp8iVM5vrUQnKeSv1l6tuPf5/VUazS7vd22L3i6gOBVvODGFjAXCU8xEKZJUWw9mArP6KJQxtqWmLNoofzML2lnswfRKEN48cqi6RfEHZ/4cTh8zPJEcx9F0zwThc3fQ2iwQuUKEaae+PvmZ/7avguRDPnj4Ky+EFhA1BVZ2a2s5da6d8Tlt6bb344oOLX144zfnnke3XX1j5JauobcPvS+bK1tcm75p2ACSRwfKekJUJmPVoQzsXIbkBwsZ9Hz+PTtl56lAf2svmm0+8yrDyPf89Y68pY2iEYSGRgYuXITnDzLLtpJJwzDCbuI+DpbtATCXVPtjTybEDr7DYGKBt31Gj/5Llz/WZ6egPWQdDpRupnEGZy6/U8DcxZVxQR9YtvuqBIMqPmqyUGSqaO/bLjRyNfOoK45IdSmJAWBdXutvusRkn02exexD+7Lg7l9oDkl2XrClShwYDsWEdwiREn4LJbpnXh6M9K41UDGkL0Q/VZ54tthY5FBvCPaL7Tda95rIpPMDIYNJnWOVoY6cYFGYR1gFQOdlTGwPh2VQlMBDLG0ROVvfoKoy1dM7MTibbF7AdgpFj2RwNgI7FJ8bQ8Db0Gd64FVpy42H6juqU4V5pyxulEropYCYoioxcExNyi9n9QJuMHp7TQmnvvwC/pSSzO5QrNE7e9AfOTnYnULXyy7LgTQCtFhyzdMBrNopWu3uRD3znop1k8IPmdii3vVQHqyjYqfiKvj56D0X3KrI8c36HzpZhFnkQ0+JzhIlLvK1Bn7+OFLUdepm2YJfxZmJwar1f5TCpuleCQXSpbkuaUjiQPlzpOTShuq3ash2JUOKiOQkitEBapKeGsSrZf7SGNJy7ABhwZyDM4L1nYOc0oudPcSc+RZ6pyxIu0Xog4NuqsrvovdVnu+/HKPn1URbq7GfPkQsZ3x3/YVfaBn8SjwYCtpPBLoJWHwHYgLXinYZl831RnU/Iwo5beoEeMLTe92d66VBx/pdaK+tX/JjdD4m5YsgjMNwGADgq66H+82s5tb3725udZS/xJux4zyhY6gnMba2tNvxe1CeD+ywQf0akgCCeDQBuk+MemrEBwpbJtIouL/NNHfwUXUa2wriVvHq9SlbU/bCKdUTHJ+uIqmu/GPVrMTx3GvuZcp12qKsSKUSbDilMjFqrjiXWhqkERiW5CQUq2JCxfyLJU7qC3gq4VpsRQCoSiuUEXa97kQQgA3JnY0WnzHNRHUIiN9hzxEg8n8ZdIvk5tqyoTXN+7NVXQ4HKLTyDLBTyr4QkyS9XSTQ+CjsZdaA6mlV0fLCSUb0Esjw64kL6y02zQAPfZowA0QW+mhYA3UTCexdld0duZubpkpzemaOmX+EuHcnq+honoJ3hjH9sZikVw0hAf98UJo30mt4eI+ij0n94HMCYIFNHEsHehmLqlQYpHU0LyAO9v7HudYXa6vBT9SviVtpbfG/Nu+ITxt4VcuMs8+ac8DtG/OY8iAFL3X10JR3I56dfFCbherGSQ4P9K77+WKyBake1ea633ADAQN+ubqLRKjoUOd7Se0XxFDoGroffCTX+QqogMlb0+5BJ1KrEf877YhT8mMC/phhsLdMnGM8DJCq0afvn+eTPbfU/Nk365MgGnGrELbJPlUsASaIpMq64m/GKlXwq1BdD3LXD1N7xluHdtxov2wMUCjBUycoTA9GGP94vUnB/lG8BUVmBtKTAkVvzCRJIg1qWdkQ7mw9dPNKdwxEtP06/WvDlgA3W4gxRY5BJVgZRINc8t0DvRARAcg1MdIN5Yv7L8pNX/PtUzj53j8I2XRBkpFdJPhwV6Kyf/YfZSH0YSvwIZ5lkjxGV32Mh4gy1Zl0Vk6BlbpVwssD4Yx17+tzu7vRv/1k3YEH5vBLZDUzPgFApNrSNG510wAGY9KBJdGIeoIW2Bjl2FX05EH9wM3AHwBwu3BcOtRitSYagXxVV2sdCzXQDcK5WpZrOuohcKP1BHLZQsy4t3B8g3TrVr//GX01G41MO72A5KxZp1Oy5GksANroB7hqrZrHRlo9Fbu+IX0rgLbT4UMnJs0p7lMHFXIr8LuroAv4Aj3IZh/nkpjT/g2YGZWWnV5R/YJRsfUspas5w0xt12ZjymFvGazP1rdS8zNsjG5SaHvD2+Qcs0YAuz1pSI7w9KnYHbHYp12GzQAEf5ZkvPTDaJrwc1s4YOBfqH30n2QRv1cUBn6ZBvlb0VBpZsRCunSO5UOBhBS6fzJdG7KwxjIrkpyRk0EXxkR6kQ4y6mkRbf5djgq9gccjOEIdUgOYO4Rj5sscVbYELPiFgKChHLJjwxWkAtaCG+G1AQulwpV7jil3eziyL0m/Ogwwe28NM45RAe/lktrteCb78YLwZbWQ3T57WXWqkWIUEZ+wy0W/69xoRJvc9RgxEACZG7uSAVAOzRvQIQHIBvxVSIDIdwykSQo12i3e5Lm6LwCi7cvjdXFSFlX+bh8v4hfh2Lz7WUbBf6q8pjFAWwoWiaB4WqROn9Ud5D9VUbYJCBIhdcxMmPSOqzgQhErizXJllomE4m5Z/w06slNS6myB1KHXFjEEAzA6fcLMnI78Z1viECx+WT6BC4/TZlsVYg6QnExbV11EFds0j7H5Blhg+V0n5hs6wiTmkR5VwltOAhe7rXFeL0x7hodjJHSVpIQnYl8TGGK6RRgFqewYhPCd886v2Kw6RnkFKsTbBS6nVog7Yv2NsLvTUkF0ElmW/xma+Y/0M/nRA8k6uZFeYiRFI5iw6okqxFaKXSqgnVyufZdSvzwGO/CbBj6YzdFIT5I+18bMuBeOjiwipSy+sVKwkOi62osRCO+xGCH8fhtH8NvmYR2DCLLYXQ2BM/+kM8ugYEEKDYJ/BsKOJZvzJooKSGmamUIlukFlgmDHkTUbzZF+VOoXzdK/jURLDDH+NwQWsplv8cfNdWPKBhAGI8ntRhz2iSTyQN7mJt6weao/TBEXHHN2zKRI9fipP5hNgpKeZnqTjmVF0Djk1kiYULwWXzr6h/uTanGa1NjY032CC5xZNL7SVIlFb54gPEBGnU6aL7amczRXnsnoCVi5bZYUjSXVXGOsgBzKUGH5q5DErsj1DixLlMSkOivFne5xnXx7Tfts5YZ9vb42y71vB4ZYndDJO8q8W1v+B51psits54MQBLX3L8YHBSP8ev0mP0QSg3FCLKbM3dgF9nvWibVgVX+EyJVZcJNCrDPtVocahkKDWJ0I94ZSxPP604VOkldhlXIJ4kEtPrsO46dFgb4SGr3ofGWy6gkmgwCRx1Tvgr6B7ltrFBtf8RIumPE2soEo4XkQPVzUe66CdFO74gpOBGYrWmmielGUxH0ainBTOlCWlkKFeBPEU+YeX1MZBDmvmAcLdcMgTKIrW5dbD80N1pOxJGxzkwYK+VMzuYG6sitUKhdCkGgSzyJGIdIrDJfDGabObuRKP6vftK+GuuqFGKImlHn8FgZ0JjMkCQ18JL4B/Ee0yiUR7NRxSilIgDzRhyjQJlmJLK3c3Uio+MtSAp7Y+AOTcFYl3UYoYGdo+vKBbCH4v4oWxlVrVbdaNRoQqhO56ODtiZii32LZdDEueO3AkntCOYKlkSXU+26NK5mTDBLFeNkOKZVU+TQgWw50UgjXEYZ7kTzji4nxjc1CPEHmn9GcV9/QW3lJUoC63KquRgV+6Z6M5uAftV2unGrrQjCGcqos/dC/QHqBE227jGZwq5f7CWHERFseELDeJvhmDmQAxOnEIPXgwPzWa46AsAdmQacLP4LZCRKa1oRLJIl+ZPQxkLrvKEUcK+2CjrkRotTtDUd5aB/imLeRkEkFs5xsdj58i3ItD3wVTCoLrhogObwOLMKTHwxHY6uEjJAPCaIOJoN+LGxU/oOq/ytkg0q2xqKSy8JNwE3Xt0UZbuTKwXVqZZb10QdkphMoiqygT0n229bYtjKtvqLRIKLIFSffpcV07BLPKE2QveeXRS2VnVb3nL3n5muIX3J3wK1WjEqEC+tK0YS9iKh5ZVEOAVb+FBYArpU6TKj5P+XFkFEYhyiuySTv5gWIBTdXCsLFKNR6Dblaj2aEM6oseeg4Ug3o+XdVu0Arc+1/A2/nEn/jlKl9kDb+WDrEGLb95rJIO58iVGHmf4j060CWX1ihAUC5XCpKH6w9WxKHS3Slg2j2LW6+YHlbOPMtXbW90bxxvtcMEXBCFfZ5MTdxMzz0v1jrpp6Ko87M0ijsZ5tJ4Y6EnGJrIo6AbIXZ3zkgv8k2ekR74ZMMxlW/XC0+/WkUfzYyNQQ9y78bhoLzkSK+8OxrMADWnLs0jBf95XSdCT4biO517kT9+2irEOBehRE8iOnoo7DHEs3j0aoWhJ1vma/S9Sd7iBPDGtr1s/4IIzL5B3BsMn73hCmoqIeKV/PQ+gKKLc5EyWczkze9xmTTecyXCKqYJc26hbof53YEyJRp20Ihi90rVUADWkbEOpP2AsOtciJv9dMqACSp/nYPohViEMFzyYlU3emuCFeOW7630itdOjaqVBzo7MROPFGbtl++C60CF/5Jzh8hdNNbvVPl56o8zAryXMg6irTxZMdoEmENUn6yntzmSPuWhSI6eatuAf8GezQrklv4tBBJqTdSkz6an2Zbn6VaEThqCOlp7fMb86xq3bR1a2ZF42o5znnBo0EO8dxXGszkiZhMHBs26HbdXZ/g5Hl2I5X0LQzr7vU1UpCk33ksNuS2edxiXKk8w0cHJhcKB+pi7Dq9dQCWpJhTQ+l13p8fDy/8mQ+HzaNxbcnk36rSBo3++tlYVFbb77uG0/qPc7n8x+tP9qVy0SJX/aOMYyRONkcVImRq93L+6/eFYxuvajstZ3bvJdQAHtMlP1W6887gF6//NAUS8wsOTM5cnglcOeevux/C3qbW8/3/XOdqL37W/fG9f/x6Q5/G4IkKcOGcXv+Htp3P+ADPuB/F7ofMupl0J3Uo8Py/9dE0qDf7/+FkUQ7l3VDR6PTRm8Ogs4iSRfYTxa9C3/5F2Dnu45ff23XBnJJxJ2W/kn8OP4WUWozcGxKaf1+9ONfGuEkaoWxPv21oIHpdLtkg2LY388o613V6h/SX7OWj39l6FKINTWvO2kSy19Kxj7jUeTQfPyaBxS9wT8yrR57DGavKsBjrPMuhbl44p7qRaWZhEf/2/O31ejnMPm7Oii5LROd/m3AqrRSndjzekG7t0l5ehai7VGSCkLHoaUDNX8CGlBKRXI1Hn8UEpFbo5vzl1a6uwziCEOLY+uf6kWqoew1INarvUABYNdS6QlQLwPRJ6iVBR6HZl3xKsuC+PXNZPL169f/1gOFO9UiL6dzWC/pa/kNwLLPS6t9LwTIppeJFfVVvQux6XTUVh5IT2WwNPGiGvnoXz12YoCTPV5VvUJhLc2WzBVAX5VL02jZNIzgQKUDta4i1fh6Mq3xpwHmqVzeTHMZjCFpd/7Vhli0lLod85z0lUXl2gjghSxzcl9X5piAg95IcXnMn4JOVHZ/mhJzhVOMGhYbSkXcgxYSVa1Wf3UUO/Qclu9VfRmI1iGyPeuC4lSLVJ8U51STqe1Z2yftRolENvmbmZ4Otti97ljPBObZnHeScSuPF253H3+0DA6RxeGv/BIZmLy04fIyEI1vJUw6WXBfvlAlkYbJiQmFfx6gzK4MOfwOtMVjbs/r8J+y4L50JEKW1hX0t70ibC7xjV4M4K7Qb+cvnUhJV/bmasTA9m9GU7Dos4TJ8DuAg0RKGI7YPVO+cFsWuNl/83idbrYF43WgIQokS5G2HGJWL3nzGEtM7RLG9p+DJfRvlY/ZvghEdTmxypA2+lmElBT5cipCrknrNSGG8UdlGOl3ACyHUpFh6WfZ5eoiZKuk87rOUAYmxjDQVwNR5J1tjDwCUl2SgpG5BTCWveZ/M98DDcjkTA3pC6GR/BxyagaHvaSdplpHSgngAFvD/m6xHU6iKXxo3JyPRssTnNwNwxNk8biPiG2TVRdbkMq2EjdV1KRMEATH45Hn4u877X77BLX3ll9G5V33bv/Xfj9qqW7/Io+5tZu5DovLHhM4yZfpdrs55jH29jZvhyGsW0vsUGnLUU7CLRVOlsd3FW1yMol813FvB0coYDHwbeoOchQQ9r9+zf+kOaGuTantrLHxreDMsPSWOGHsyOr7KUWx6bTFG/qk+lbs1QMPq+eblI9BR/XPnBXCAXaBsRhLEHQ7nU6r2Xp8/DGejyeTLY5nprQoFBWsRf+bl1HljbXFiqoz4iJe27Izc3PM7Q8nWqdTsa3Uht7lqIgJ43tjgL744wJV9KT6EAoj/kG30WgmT0/ru8/f5cSt758/T6fT2Wxm1Yjnuo6jtx2lN8rTRzyAUHSmEnKxhTYR4+P2QXsp+Ffu7dtbrZszO2lBAE4T5J0xQTx8eup3JNUvDkUpQPcCo0u1e+VOa2g/fNnfz+q+5zo2Q46Kw1M+EZ4QPdutIC+VGjgeIYO6OWLcaKteF7QzZfVeMDEuKpj4L0fZsb2uhMvnVJw4jvcMwmFRKxoPcNFknYYaI0hczVprrJ1U/tJi5JwB9yloJUlHe4Y0gmq61FGvr716b+sU3DJztMpilpmQ3e/NV1nXcKDCY08+0jG55bu08Avfy74ojtpSExCICivHs+JKgFJA6ts6Uf5MqMbGGRP9RgpHqmUhmRVRQ6YbpJ3tWSdR5NiZGIZ2ikpdrwVhiiCRw3bMMXsXxr31lmoXewVXp2oBivGlyycGsl1ADdg1Qv5jjeUixOhQ7hjRJohnApztgsH0JBv+Gbo5eZkKGtZ3ulMHJlA602dnXBwNnGt93tChGkZnaY4YncHEjR6mxPwebj/Rt0YxxJOGaqk+ZdTacjbDRN7Q1GB9r5jZDOXYzA12o15tMBlP9nUnBCFInE1PFphYpTISWRjpb8GT3sdG+AmUseIAj0RbjdNn8yAzWBgn8/V1anTkMxOdctCFfpLRQD7QAzuHzeEjc0WXM7032dEN30Z2tiShWK8VLO5xHh7ngZ288iVVBTuNPcU8vjWmi5lFSW3t+3p02OxG/cdmLMMohKzYu+lHNEkjtaMLE2WcxTpZ4/CNBMmJWJw6cS+MzF4iO7HJk955bfYB7zIChx6UEsG4KcQwfkpKf9Ehet/0WW/Mi4uFBqrNotnzYDcay50+tJCocViiZUdCROiUisPpgo2++xTXHxhEAZHWFoYPMbqEUxIc7ZWa8qmHpjGpxjBfspO13b1ixRikG8yXrfxwiu5QHvRR1nzuAkeMTBfKeaGqtR/zO8TZNwCV2lqxzmKkv4PqwDeJQowaC6UZNoOhMuhI6GcJIbW6d12c3gzL0CzGTmY8tEG2mOZAEw4Hnlm3L4veh/roLd5on7KjjC3KzJly/HGqEyFoyBvYh8l8TWNQguTXpdlLLUIP36QZBroEzvhAAuYLwYfY7BTHgbFm9TLZ4Z8G5mCH6RRJWU5efWkMuqULH57tmvgUmV+OfJfaG0f8EhkkNWYBYubCnMuOoxzlFGN4a170g+ejEFk9hUNLtTgNpkZchijdqjL8ibXJrmYyAEpqHbkf6M/ZBWfLlYNEU/mCDtqbMXyHwyWVyTjAiVO4AuNsF4zcjM2BsDBkYQ0TmXewW/w4pyZqXOnSxKADNKTMYXtcZofExjQzzd3om9WCZk0ZpDlUDQ2W0JDDyyOpc22vBImjndqUyRx8C5zZqgYS6DxIYHzJo+nFAd/Io4iecFBqV1MnFKf1oA4gBynE8CwdMdHHGF+h8WQvI+gs3bmCUJGWIEJV81sFVLqEMHxGWe+EcwUWSCISc7qZgM68cL+JHAwjDgtDbj30oPCRRz3kKMqaRBTQpLJ0uzh7g9fD/tQ9RS3MlrXoTEt5DUkvya6oiwj5nUSVbmtpZr/6HEdTQMiAaPUF+swulNiiaMgdGcWYdzijqdPEsyNTgRrX8LmSO9GxkKezoVomFjfazeGDalTF3hR0poeAJWAKnT3XXPQLQbOG9EpXmcxB3x0KqbRJ3vroFpiUDpW/9hItUObCd3H2Omnjb/hby7lE8p1wSD+Rw5DbWHbCHzs2Qh8K4+uMLWw23sPhNJEyZMD2/910S1eda2GrU/ukAsC792l26wwLFISGsJjpvRzZWetVwo1CI6TauZmMVX5aP4Ts+kDbBw9FgTRpMNT0khrH24fcDII5OSWAEjAVGMWp7er8vBeC0hQa6oZo99TE3zDyWuOEln4UGlRdigMlWWgbDdtNpYPGI8ui4GB1ZgEi0akh5k18fSk58Nw2+Y6xNgkOjeZEBJ1Vhb1tSDDYYl8ll3Be4W/neNU0RA11qPvQggOR40lBFxuHyImcn7Ac2ADlCiCBLhJpQWk8ymgUnSstw4CHQcqAAR45IX05ZacreSgKC8kUuTDjWwWCq3RdKg37UmWWQSMMj5kwatymlGM4Pw+tsoV2/JXA3MwU2IwqILbNRiAikU7XeBllp7JUYCIrm2yPbpkalCnPD5TYxHGzSprLWt70JoBeQGYL7ZZMilT8Qk/ooWIn0Xl+Dfu/9tvtdrorlooSC0rDotDBSZBwAoss1wrNAzC4xwDHo3EzHnO9RAaUuIsK6TWGadTgdkFcxQUTv4FncKjXVsEiwK9waYnbD4/Ud4CSUKHgEO9wll/j+bPvUEocb98vtmLQRkC5puUuoLkIhhPK14zNczS519R9thUBJqaZhZsOAQWWRkQlozo15TEK0osGmaQdtaSdB+Z8ZR+0QEYs8eijbKkF1MBrmUt1IOvpc/56E0sIUWt9LEQgxwyqXACaVyg1xOMl0SeZtA8TRR2RXqDbgiPPcBQvnIlleQ3p5qlg3lz+RKrcfXZWdUuPmvATrSIpyLDi0jZDl0CVyvaVzzkz828EHXQkOl6gIas8ubJfMqbFUXUw+g+qOok4Kqaxzp5AmupLGA+ORbaZ0+KIEKIQ1uZECvslTwbsaZd/EjIoBrdU6saOJmA5acIpaty7lWaLKcB+CFE3xXssJPZPVpQHAzSdCjPhAqRtIpzj+9QpkmfdQvgC+EyE0NpRdiZwqjzmcDI2Tt38aqDOH4tPgUnt/6TUU1F0LdxCvouPUOD6cEnLyJtFYWUuqJ+fXY4EmZ3TC6NMUdGEimGOlqwwkGfLnbhqLI0HIXbX3k4Gs9Aygc2md0Hc3+YTU/byDk81QNb6qscFfJQzO6DMhTpOApnGOJ1EUJ08LtgTomZujpyNwp1YirPStiV7bAU8E/vaWtrhmK4gxEarvzpkD8iRFqblH+Pq+E5meSGY+58bLZDoQLPJoxpq21lhB20NcxpSKGlUR6QIxa4lJscfsFhFPMIY/s2nbDYH8lHcJOugbiVwZJoFHr894C8HdkyufFLIVPqZ/7HQ6JadGsoqhA7EyRcUKTfBK1atjZEaj4xRiJ8OkWUmcJrjUNlSmqzJJZ2JFmPTZJ0rTYCmMCC5m4Tn7dANO4RvCqENvNPh4U4bdE3Il/kXnN5O9xjsBOPmWWw5LC3X1yFQJ4JYbV1IsxmqjQkrirLcZdbAU2eRkWmBrEsmnnb+iDx+SS0ZUw3ZdInA3LqW+YRoNQzox2ncihJbSA85vph6s5oHqkzhzjwLmw3oxO2sNYZ6nNi+F28Nnaj5JM039L2bw40PsWJhfz7ES15wRGneqdDCmKSeGnWxliB6XB+Iogw6k6hVqJPDMYyYNn43fDQ/pZEeXJQmMdGCMUJiCzvhQeNoxMoi+5y8cGCWQlOLQgO3ynf1chYYhndoXfJJn/M+qUdcJNjTAuPDOKSapoy42X/5tVwuR1/2M0erYUqJXpG5Qp1sGe5kjqVJfzBb6JVmloF8DjA3l+j6aQPOGeOwsZ29Z2q0Zg4iIfWM/Sj2Rzs5Ao6cqaAAKOi4kd6dlJxzMO1APe8K9cCz8WTIS7PSL5Md/InG6gp16uy1jSnXiPctrJio81eZoleWDSCOeYKl4HDhGyRZNLGD3c3qA1pvjTOpGnFIhTqsWQ7GFfOmi/z5Zs1EP0vEqqVTcqScenjsVAZjPQfjeRJ1msXY0WuMiB1xe10TOdTKGT+NjeeStSF9waSCAGBmN9hxxObYa2eaMt/KkGsigxFiuMLZyf0SxnZhZtDMMVLWqiXDuM70aIB9XSDgzSXb9ZFJsIrLNbHRkuVvqYCciC9kKpnQolkyjflTRjW1hFXnCIlrcCxMVB9qWpVyOg4HikBqY9gCUNTWXO2MIOLCw6wTHfsiqoKpf7o7kf9D124AAAGHSURBVA8bFNcH4Y0cd5KVq2gMmtWe4dp32cQnz5moQ67Y3C1qe9uSUeqFEEcQwQ209LmDmX/paFF8fJCaAUzS2P4GV8ojzcQ3CIazYM4cFjDRTlEQ/qhIR5EzkzPGkUezwha21fY284KAlcjH2NmER7f98PAw17VoMNpGh8FD6ZJIQXUy+x2DeZ0Svgx9i8PACfVXakd7o810OhhrJDy6dbypWc259FI57h9BRep1CLvYXwncsiQmsbfneiUa/f2BulRVAPMyJodGg2WvMNLHLS77UKZ/rNvoXhDc56fbaEeKhPu6a7t0pod0UgfZc6O9Ke2DwBwMHvSfssPsevtPn3NzytVdp5brOtFGskdCXJpVbIUQt+a7Z14gR3mhsLVdzR+PorxlpZy5eY2OcaYFbH1ISrM/nj+aexSXGlVeACcREbAJ6PobN/unY3UmhPGCQ+ccVlq/yjPhRdB4dui54zM+oBjCyeH/+2Ty14OPAawf8AEf8AEf8AEf8AEf8AEf8AEfUAT/B60kN85dAUorAAAAAElFTkSuQmCC"/>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02" name="AutoShape 6" descr="data:image/jpeg;base64,/9j/4AAQSkZJRgABAQAAAQABAAD/2wCEAAkGBxQSEhQSExQUFBQVFxUVGRgYFxcRFBcaGBwYGhUWFRgaHiggGhonGxoYIjElJSktLi4uFx8zODMsNygtLisBCgoKDg0OGxAQGiwmHyYtLSwtLDAwNCwsLCwsLCwsLCwsLCwtLCwsLCwsLCwsLCwsLCwsLCwsLCwsLCwsLCwsLP/AABEIAJwBKAMBEQACEQEDEQH/xAAcAAEAAgIDAQAAAAAAAAAAAAAABgcEBQIDCAH/xABNEAABAwICBQUKCgcGBwAAAAABAAIDBBEFEgYHITFBE1FhcXMiMjRSgZGhsbLBFBcjMzVCVJPC0SVicoKDotIVJENTY3REkrPD0+Hw/8QAGgEBAAMBAQEAAAAAAAAAAAAAAAMEBQIBBv/EAC8RAQACAQIDBwMDBQEAAAAAAAABAgMEERIxMhMUITNBUXEiYYEjQqEVUnKRweH/2gAMAwEAAhEDEQA/ALxQEBAQEBAQEBAQEBAQEBAQEBAQEBAQEBAQEBAQEBAQEBAQEBAQEBAQEBAQEBAQEBAQEBAQEBAQEBAQEBAQEBAQEBAQEBAQEBAQEBAQEBAQEBAQEBAQEBAQEBAQEBAQEBAQEBAQEBAQEBAQEBAQEBAQEBAQEBAQEBAQEBAQEBAQEBAQEBAQEBAQEBAQEBAQEBAQEBAQEBAQEBBAnaym38Hd94P6Vd7nPur94+z58Zbfs7vvB/Snc59zvH2PjLb9nd94P6U7nPud4+x8Zbfs7vvB/Snc59zvH2PjLb9nd94P6U7nPud4+zLwzTp1Q8RxUrnOP+oLAc5OXYFzfSxSN5s9rm4p2iExYTYXFjxF728qqJ3yWVrQXOIaBvJNgPKV7ETPIYeJ1kjGNdDDy5J3B4j2Wve5Buuq1iZ2tOzm0zEeEbofjesaSjcG1FBIwu2tPKNc11t9iArWPSRkjetle+pmk7Wq1x1yRfZZP+dv5Lv+n2/ucd8j2cPjnj+yv+9b/Svf6fP9x3yPZkUmuKnJtJTysHOC2T0bFzOgt6TD2NZX1hMsA0opay/IShzhvae5eOnKdtlVyYb4+qFimWt+mW5USRo9LtJ48PibLK1z8zwwNbbMTYniRssFNhwzlnaEeXLGON5Rqn1uUTu+ZOzraHeySp50OSOWyGNXSfdk/Grh/jS/duXPcsr3vWM+NXD/ABpfu3J3LKd6xnxq4f40v3bk7llO9Yz41cP8aX7tydyynesbpqNbNC3vRM/qZl9ZC9jQ5J9nk6vHDa6H6cQ4i+RkbJGOjaHd3l2gm2yxP/xUebTWxREzKTFnjJO0NpjGMmnItT1EwIveJrXgdBFwb+RR0x8XrEO7X4fSUaGtWh3O5ZjhcEGM3BHA2U/csvpsh71jcma0aN7gyNs8r3Gwa2M5j1AlO55I8Z2h73qk8kowjEjO0uMM0NrWEoDS6/EAE+lV704fWJTVtv6bNguHQgICAgICAgICCB4hgOFi95gw/qyZvzV2uXP7K80x+7S1GAUH1K4D9pub1WUsZcvrRxNKelmmq8Ia3vKiGTqJafMQpa5JnnWUc1+7WvZbZ6tqlctlo/gklXJkZsA2ucdzR+fQo8uWMcby6pSbTtC3MKwyGjiyss1o2uebAm3FxWXe9slvFdrWKwjGO6wWsuymbnO3u3bGD9kbz6FYx6SZ8bIb54jkgWKYrNUHNLI5/MD3o6m7grtKVpyhXtabc13YZ8zF2bPZCyL9Ur9eSEa6oQaBruLZmEc+0OB9at6Gf1PwrauPoU5gjA6pgaQCDNECDuIL23BWpfpn4ln06o+Xpn+zobW5KO3NkbbzWWBx292zwx7IBp/q6ikjdUUjRHKwFzmN2MkG82H1XdSu6fV2ieG/JUz6aJjirzU5S1Lo3tkjcWPaQ5rhsIIWnMRMbSoRMxO8PRug+P8Aw6kZMbB+1jwODm7/AD7D5Vh58XZ3mrWw5OOu6N6xsIdX1lFRh2VobNK877NuwXA59hA61Y02SMWO1/iEOop2l61bCn1YYe0AGNzzzue6582xRzrMs+ruNLjj0ZLNXWHD/hwetzj71z3vL7uu74/ZV2tbBYaSpjZAwRtdFmIFztzEX2rR0mS16TNpUtTStbRsx9WGFRVNbyc7BIzk3usb2uLWK91d7Ux71lzpqxa+0raOr3D/ALO3zu/NZvesvuv93x+zok1Z4cf8Ejqe8e9dRrMvu57tj9mhwbRr+y8WhEbnOgqWStF94LbOyk8eBCmyZu2wzvzjZHTF2WWNuUrOWeuPP2tenDMSlt9ZrHnrI2+pbWjnfFDL1MbZJbDUrEDXPJ3thdbouWhR66f04+XWkj614rJaQgICAgICAgICAg8/P3nrK3Gc4o8Eeu+hpHTSNjYLucbD8z0Lm1orG8vYjedoW9BHBhlLtOwbz9aR/R0+pZczbNdcjbHVWmkekktW7ujljB7mMHYOk85Whiw1xx4c1W+Sbc2lUzh8KPF94Z8zF2bPZCxb9UtGOSG65vo/+LH71a0Xm/hX1XlqZwDwqn7aH22rVydE/Es+nVHy9Qr55siDzLpbRiGtqYwLBsrrDgATcD0rfw24scT9mPlrw3mFn6jL/Bqjm5Yew26z9f1x8Lmj6Z+VlZRe9hfdfjbmVBcfUBBSmu/wyHsfxFaug6J+WdrOqGHqbP6RHZSe5d63yvy50nmfhe6x2mIOJaDYkC43dHUg5IKF1wD9JO7OP3rY0XlflmarzGw1Ht/vkx5ofxtXGv6I+Xej6pXUspoCAgICAgICAgICDz8/eesrcZzigIJ7qtw4F0s5He2Y3rO1x81vOqWsvyqsYK85R/TDGzVTk3+TYS1g4W4u6z+SnwY+Cv3RZL8UtEpnDe0GGCrhe6MWnhF3NH+IzxhzOFrdOxQWv2do35T/AAkivFHhzaEqdEvvDPmYuzZ7IWLfqloxyQ3XN9H/AMWP3q1ofN/CvqvLUxgHhVP20PttWpk6J+JZ9OqPl6iXz7ZCUHmTSqr5etqJG90Hyuy223ANm28y38NeHHEfZjZLcV5lfOgOBGio44nfOG73/tO4eQWHkWPqMnaZJlqYcfBSISJQJRAQUprv8Mh7H8RWroOiflnazqhhanPpEdlJ7l3rfK/LnSeZ+F8LHaYgICChdcP0i7s4/etjReV+WZqvMbHUd4XP2H42rjX9EfLvR9UrpWU0BAQEBAQEBAQEBB5+k3nrK3Gc4oCCwdAqgfAapg75ud3kcyw9kqjqY/UrKxhn6JhXwV5XEEr1aOIrLDcY3X9FvSq2r8tLg6mn0pphHVTsbsAebDgL7belS4Z3pEuMkbWmFz4Z8zF2bPZCyb9Ur0ckN1zfR/8AFj96taHzfwr6ry1MYB4VT9tD7bVq5OifiWfTqj5eoSbL55sq11jawo443U1K4PkeC18jTdsY4gHi4+hX9NpZmeK/JT1GoiI4a83Vqx0CDAytqC17iA6Jg2tbzPceLuYcF7qtVv8ARX8vNPg2+qy0FnrogICClNd/hkPY/iK1dB0T8s7WdUMHU79JN7KT3LvW+V+XOk8xfKx2mICAgoXXD9Iu7OP3rY0XlflmarzGx1HeFz9h+Nq41/RHy70fVK6VlNAQEBAQEBAQEBAQefpN56ytxnOKAg2mjmNOpJhIBmaRle3xm/mo8uOMldnVL8M7unGKdjZCYjmifdzDuIB+qRwI3L2kzMePN5aI38GCu3iyNWuFcnG+qk2ZxZt/FG1zvKfUqGrybzFIWcFdo4pQPG6zlp5ZeD3OI6uHosrmOvDWIV7TvMyu7DPmYuzZ7IWRfqlfjkhuub6P/ix+9WtD5v4V9V5amMA8Kp+2h9tq1MnRPxLPp1R8vQuKaLRVJJnfNI2+xnKOZGOjK2wPlusWma1OnZq2xRbqUtrC0TOHz2ZcwSXMZ32tvYTzi/mWrps/a18ecM7Ph7O3hybzVTpnyDxRzu+Sefk3E/NuP1f2T6D1qHV6fijjrzSabNwzwzyXUspoiAgIKU13+GQ9j+IrV0HRPyztZ1QwdTv0k3spfcu9b5X5c6TzF8rHaYgICChdcP0i7s4/etjReV+WZqvMbHUd4XP2H42rjX9EfLvR9UrpWU0BAQEBAQEBAQEBB5+fvPWVuQznFAQEBBMtENDXTFs04LYthDTvk6+ZvrVTPqIr9NeabHi38ZbjWFj4ij+CRWzOFnW+o3g3rPqUWmxcU8cu819o4YVoVoKq+8M+Zi7NnshYt+qWjHJDdc30f/Fj96taHzfwr6ry1MYD4VT9tF7bVq5OifiWfTqj5eol882Wq0mwOOtp3wScdrXcWuG5wUmLJOO3FDjJSL12l5vxbDZKaV8Eos9hseY8xHQVu0vF68UMi1ZrO0re1V6a8u0Uk7vlmDuHE/ONHA/rD0hZmr0/DPHXkv6bNxfTPNY6orYgIKU13n++Q9j+IrV0HRPyztZ1QwNTx/STeyl9QXet8r8udJ5i+ljtMQEBBQmt8/pJ/Zx+orZ0XlMzVeYz9SDrVkw54fxNUev6I+XWj6pXYspoiAgICAgICAgICDz8/eesrbZzivQR42mEYBPU/NMJb4x7lvn4qO+WtOcu60m3JYmjug8VPZ8vy0g5x3DepvHrKoZdTa3hHhCzTDFeb7phpY2mBjjs6YjrDOl3T0JgwTfxnk9yZeHwjmqmaUvcXOJLnG5J2kk7ytKI28IU5dZXrxfeGfMxdmz2QsW/VLRjkguu6YCijbxdM30NcSfV51b0EfqTP2VdXP0flTFC/LLG48HsPmIWrbxiWfHN6qXzrbEEI1laGfDYxLEAKiMG3+o3xD08yt6XUdnO08pV9Rh443jmoqOR8bwQXMex1we9c1w9RBWvMRMMyJmJXxq+05ZXMEUpDKlo2jhIPHZ7xwWRqdNOOd45NPBni8bTzTRVFgQUdrqlBrmDxYW38pJWvoY/T/LN1c/W12qicMxKG/1myN87b+5d6yN8UudLO2SHoJYrUEBAQefda02bEpv1Qxvmb/7W1o42xQy9TO+SWy1KPtXPHPC70Oao9d5cfLvSdcrwWS0RAQEBAQEBAQEBBWTtXE9z8rF/N+S0O+V9lXsJ93ZT6tpCe7mYG/qtLj6bJOsj0gjTz6yk2FaFUsNiWmVw4v2/y7lXvqb2+yWuKsJE1oAsBYDgNgVdK1mOw1L25Kd8cZO97rlw6GgD0qTHNInezi0Wnkgz9XVQSSZoyTtJOYk9exXO909kHYW93z4t5/8ANi/m/Je98r7HYT7h1bz/AObF/N+Sd8r7HYT7rAkp5RAI4ntZKGNaHOaXtBAAJLbi6oxNeLeeSxMTttCE6RaA1deWGorY+4vlDYCGjNa5tn2nYPMreLVY8XTX+VbJgvk52/hp3amXfbB9yf8AyKX+oR/b/P8A4j7lP938JdQYLicTWsFdC9rQBd9OS6w6c+1VbZMNp34Z/wB/+LEUyRG3FH+ktb071WTvqCJaW6AU1ceUN4pvHYAc37bdzvQVZw6q+Pw5wgy6et/H1RD4nZWuDmVjQQbg8k5rhzEWfsKtd/rPOqv3OY/cl2F4NicWVrq6KRotfPAS4jmzZhtVW+TDbxis/wC1itMkfubzGYapwb8Glii35uUjMt91stnC3FRUmkdUTKS8W/bKvsT1WVFTK6aatYXvO0iE26ABn2K7TW0pHDWv8qttLa07zZ1U2qOaJ7ZIq1rXsIc08kQQR++vZ11Zjaa/y8jSWid4sm+HUeINe3lamnkYCMwEDmuI42OewPkVS1sUx4Vn/azEZN/GY/0kKgSiDU41T1byPg00MQttzxGU35wQ4D0KSk446omXFov+2Vf1mqaaaR0sta0veS5x5E7Sf31drrq1jaK/yqW0lrTvNnPC9VtRTStmgrWte3ceSNrHeCM+0JfW0vHDav8AL2mltWd4sm+FUtc145eogkZtuGwujceaxzkDzKpecUx9MTv8rNYvv4zDeKFIICAgICAgICAg1uDY3HUmYR5vkZHQvzC3dN325wpL45ptv6+Lit4tvt6OGkOPxUUYlmzZC4Nu1ua17m5A4bExYrZJ2qXyRSN5ZMuJsDY3g52yua1pbtHdd6epcxSd5j2e8Uc2TM/K0usTYE2G0m3ADnXkeLppDpO0TCAwVHKuYZA3K2+UGxN81t6l7H6eLeNkfaRvt6t1TS52tdZzbi9nCzh0EcCopjadncTu1D9JGctLAyOaSSENL8rQQA4XbYki97FSdjPDFpmPFz2kbzDdAqJ20VZpVFHJNGWSuMDWvkLWZg1rtzt9zx3cymrgtMRO8eKOckRvHs3FHVMljbLGczHgOaecHcorVms7S7iYmN4azGdJoKWaGGYlpmvldbuBYgd07htI86kphtes2r6ObZK1mIlny1zWyxwkHNI17gbdzZmXNc/vBcRWZrNnvFG+zKXLpq8Px6GaeemYTykGXOCLDur96eNuPWpLYrVrFp5S4reszNY9GfVT5Gl2Vz7fVaLuPUFxEbzs6mdmmj0na6SSIQVBkiDXPbkbcB98p77bex3cyl7GdoneNpcdpG+2zegqFI1+D4zHU8ryYd8jI6J2YW7ptibc42hd3xzTbf18XNbxbfZ24ricdNGZZXZWggbrkk7mtA2knmC8pSbztBa0VjeWE/SJjCzlo5YGyENa54AbmO5riCcpPTZd9lM78M7ue0iOfg3KiSNRDpFC6qdR3LZmjMA4WDh+oeKlnFaKcfo47SvFw+rPp6sPfIwAgxkNN9xJAds8hC4mu0RLqJ3d0jw0EnYACT1DeuXrX4BjcVZCJ4SSwkjaLEEbwQpMmO2O3DZxS8XjeGZW1IijfI6+VjXPNtps0XNvIFxWN52dTO0burCsQZUQsnjvkkGZtxY2POF7ek0tNZeVtFo3hlrl0ICAgICAgICAgherfvsR/wB9P7lb1XKn+MK2n/f/AJS3uPRhz6ZrgC10pBB2ggxybCFDjnaJ29v+pb84RAUc1BUwUg7ujlqGvhce+hIzOdEeccR1KzxVy0m/7ojx+/3QbWx2ivpM+H2WMqK2ilT9Mxf7N/8A1FYjyJ+f+IJ86PhK1XToBStecUxAMqBTnJT7S1j77HW77m96uTt2NN435q0eZbx25J7G8OAIIIO4jaD1KnKyrDHmVBrMU+DOAcIIMzcoLns7rMGE9661+BWhj4OCnF7yp34uK3D7J5orNC+kgNP81kaGi9yLDvXdI4qnli0Xni5rOOazWOHkwMcw2OpqmwytzMfSzAjj38W0cxXeO80pxR7x/wBc3rFrbT7NLo4KiGuio6ju+QhmMUv+ZG4xgXHjNy2PWpcvDbHN6+sxvHtPiix8UXis+kJpilYIYnyn6jSbc54Dymyq1rxTELNp2jdAamGahqaOrlZG1pJpp3MeX5jKcwkeCxtrOvxO9XImuStqRP3j8KsxNLRafiVkKitorgh/SuIdlSf91WL+TX5n/iKvmW/CVKulRDV7vxD/AH03ssVnU/s/xhBg/d8vmsIZTRTuF4YKlr5eZoILWvPQCU03jxVjnMeBn8OGZ5RLnrGqo3UEkQIkfPlZE0EOLnkjKWjo33TTVmMkT7czPMcG3uk9FGWxsa7a4NaD1gC/pVe3PwTRyRjGtHxWcvkdydRFKHwyjvmODGbD+qeIVjHl7PbflMeMIb4+Pfbm7dBMRlnbUOnj5OVswje3hmbGwEjoO9eaikV24Z8Nv+vcNptvvHjuztKnOdEIGNDnzuEdi4s7jfKS4AkDKCL2PfBcYtonin0dZOW0erQaMvfS4jUU0jWRtqWiojY1xe0OHcyBpLW79h3cFPl2vii0engix71yTWfXxSjSPwSp7Cb2HKtj64+U9umWs0CqG/2fSNzNuYmgC4uTzAKTURPa2+UeCf06pIoEwgICAgICAgICDpp6SOO+RjGZjd2VobmPObbyvZtM83kREcnKWBri0ua1xabtJAJaecX3FImYNocnxh1rgGxBF9tiNxXm71yQdJpGF4kLGZwLB+UZwOYO32XvFO2zzaN93cvHrCmwine4ufBC5x3l0bHE9ZI2rqL2jwiZczWs+jLYwNAAAAAsANgAG4ALl062UkYeZAxge7YXBoDj1u3le8U7bPNo5lLSMjBEbGMBNyGtDATzkDik2meZERHJyMDcwflbnAsHWGYDmB32Tedtjb1fXRgkOIFxex4i++x83mXm718nha8ZXta4bDZwDhs3bCvYmY5PJjdxqaVkgyyMa9u+zmh4vz2KRMxyJiJ5u0BePXUykY15kDGB7thcGgOPWd5XvFO2zzaObuXj1009IyO+RjGZjc5Whtzzm28r2bTPN5ERHJ2uaCLHaDstvC8esKjwanidnjhjY7na0NPnXc5LTG0y5ilY5Qzlw6dcUDWlxa1rS43cQAC487rbyvZmZebQ5NYASQBc7+nhtXj1xdC0uDy1pc24DrAuAO8A7xde7zyebOMlJG57ZHMYXt71xaC5vUd4TinbY2jm5yxhwLXAOadhBFwRzEHevInZ6xqfCoGODmQxMcNxbG1pHUQF1N7TzlzFaxyhmLl0ICAgICAgICAgICAgICAgICAgICAgICAgICAgICAgICAgICAgICAgICAgICAgICAgICAgICAgICAgICAgICAgICAgICAgICAgICAgICAgICAgICAgICAgICAgICAgICAgICAgICAgICAgICAgICAgICAgICAgICAgICAgICAgICAgICAgICAgICAgICAgICAgICAgICAgICD/2Q=="/>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11" name="AutoShape 15" descr="data:image/jpeg;base64,/9j/4AAQSkZJRgABAQAAAQABAAD/2wCEAAkGBxQQDxUUEBQUFBQUEBAUFhUUDxQVFBQUFBYXGBcWFhQYHCggGBooHBQUITEkJSkrLi4uFx8zODMsNygtLisBCgoKDg0OGhAQGiwkHx8wLCwtLCwsLC0sLSwrLCwvNywsLywuNS44NC0sNzUsMSw4LCw3LCssLDcxNDEvNDc3K//AABEIAE0BQAMBIgACEQEDEQH/xAAbAAABBQEBAAAAAAAAAAAAAAAAAQMEBQYCB//EAEEQAAEDAQUEBgcFBQkAAAAAAAEAAhEDBAUSITEGQVGxMjNhcXKREyI0c4Gh0SNCUsHCJJKy4fAUFRZDU3SCg9L/xAAaAQEBAQADAQAAAAAAAAAAAAAAAQIDBAUG/8QAKhEBAAEDBAECBAcAAAAAAAAAAAECETEDBCFBBRITocHR8CJCUVJxgeH/2gAMAwEAAhEDEQA/APcUISIBKhIgEqRCBUISIFQkSoBCEIBCEiBUIQgEIQgEIQgEIQgEIQgEIQgEIQgEIQgEIQgEIQgZtVbAwugugaDUqlpbRYjkwdxqgH5iPmr8qtttyU6pmMJO9uXmNF0N5RuZtVoVY6/1Yt2lWO2CqMpBGRaci09oUlUtSymzU2vBLjTyOUF1MnQ925c2y2VKgmi1xZMS3IvPfub8ykbudOm2pH4o6gsu0qy1C77Q4/6XbjdPlJlaWgwtaA44jGZiJ+C5Nruata96Jp/kmEW9BUwTSdDhOUA4h9VV3TfDi/DVMh2QMAQf5rQrN3/duE+kYMj0hwPHuXZkhoqlQNBLsgBJKzLr2rVKkUjAJhogadqYtV5vqU2sO7U/i4K7uS7vRNxOHruH7o4fVL3XCws7CGgOdiMZniU6kUG2XtTpOwuknfAmO9aZT1RX3eNSlVAYQBgB0B3lXFCu2o0OaZB3rObTdcPdjmVJwsZPvv4tptDYc8j1ieiD3Deluu86r6wa/Qz9yNApVxWJrabXxLnCZO7sHBWqlpOEa8apZSc5uobIVXcl41KtUteQRgJ0AzkKxvfqKnhVJs11x92eYScrGGnUG+bQ6nSxMMGQNJ1U9Ve0fUHxN5qykG7gtz6pfjMxgiBGszyUu9rUaVLE2CZAzmM+5VeyutTuZ+pTdo/Zz4m81Ol7Q7Lf+TjUAyjCGzJmZ1Pcmv71tD82My7GE/MpvZ6xtqPcXicIbA3SZ146LUAJF5JtDNUr+qNdFRoPHItcFobPWD2hzTIIyVLtRSEMdvkt+ET+Sf2ZdNEjg88gUjNicXO31b3UQ0tAOIkGZ4dhUOntB9nLgC/EYa2QI4mV1tT0WeJ3JN7OWNrgXuEkOgToIGscc07OLGzeVpdm1hA7KRPPVdWW/wBwdFUCN5AII7wVolmdpaQFVpH3mZ94OqTwRy0rHAiRoUlSoGgkmABmSodxumzs7AR5FVe0tpJcKY0Ak9pOn9dqt+EtydtO0ImKbcXaTA8tU0b6rASaQjwPHzT9xUabGB7nNxuzzcJaOHYVbf2pn42/vhReFXY7/Y4w8YO2Zb/JXIKzV/2enk+mWyTDgCPgYU3Zq0lzHNP3IjuM5fIpE9Ex25v23vpPaGEAFpJkTvTP9+ltJujqhmdwHCYTe1HWM8Dual7P2Jvow8iXGdd0HcnNziyNYL1qvqta7ouP4I3HQrRIQrCS5qvwtJ4AnyVBdd+vqVg1zRDiYiZHzzUy/rxNFoDIxOJiROQ1MeSzlC8HMdiY1gd2M/qF4XkfIe1uKKaarWzFstRHDWXz7PU8BS3ZlZ2e7byUW02oVbG5w3sMjgd4UK03m6lRpNpiXOpgzEwAOC7OrutPT1fdnHpj4ylhYL+dUrBpaMLjAiZHed60aw1G8Htfia1mInUU85PBai5bwNdhLhDmugxouv4nfxqzOnXVeqccdLVCwVNf144G4G9Jwz7AfzU29LeKLJ+8cmjifos7dtkNoqkukgGXnjO5e3M9MxHaN6J9MMqRAJlp7QtZdltFZkjUZOHA/ROWuyNqUywjKMuzhCytCq+y1jOoycNzh/WiYXLYlZq9bqqGq5zG4g4zkRl2GVobPWD2hzTIITkKzF0ibIV0WQ0qQa7WST2TuVLtN1w92OZWoWX2m64e7HMqVYWMry6OoZ4VMUO5+oZ4VMWoZQr36h/hKpNmeuPuzzC0dppY2OadHNI81kabn2arJGYyz0cOwrM5ajDZqr2j6g+JvNRTtG2Og6fEIUC316tZuN4wsBEDQSefekyRCZsrrU7mfqU3aP2c+JvNQtlNandT/Upu0fs58TeadHaFsprU7mfqWhWe2V1qdzP1LQq04SrKj2p6DPGeRXezHVO94eQXG1J9RnjPIrrZfqne8PIKdr042p6LPE7knNmOqPvDyCb2p6LPE7knNmOqPvDyCdnS5Wb2p6bPA7mFpFm9qesZ4Hc0qwU5Wdw+zt+PNUm0LYrk8WtKu7h9nb8eaS+bu9M0FuTmzHbO4pbgvyrbFcbKtNr8bsxmIbkd4T/+Gm/jd+61QLFbqlmJa5pic2nKDxBVl/iKnHRf8vqpFjk2dnGD/Md5NU26rtbRLi1xdiAGcZRPDvVHbrc+0uDWtMA5AZmeJKvrnsPoacHpEyforGSbqnajrGeB3NWlw+zt+PMqr2o6xngdzVpcPs7fjzKRknCxSFKhaZZO9bTirVHbqbcDfE6R/wCvJVNGpgcHDcQe/sVvtI0CphY2Bm5xDTm47ye6fNUwaeBz0y17l8F5Ga43Mx3E/f0ctOFxZauGlXpbsONncf5FqK59ah/tncnJ2yAGyVC5sPawtktgluoUynY2us7KhHrNoOAM8RwXqUaNepRERP5Yn+oqvZm7NWPrGe8Z/EFo9l+jU96eSoaNIAUXb3VDP/FzYjzWysVjbSBDBGJxcc5zKz4Tb1e56/0+cLVLqtZGPMva1x0zErujQawQxoaOAELtC+rcZUxWsjHmXta48SE+hA3RoNYIYA0cAITiEIBRbVSpEg1GtJ0Etk9ylKLapxMgSZdySR2yqxrREBuggZdyPTjF2YZ3z5JtlnOUx0y4/HgnXUzjB3YSPNRXXpRlnqJHcuCWPBmCBrI+qbp2YgOg5xDewLhtldnOUsjpE58c0CspUdQ1mUZ4OOm5Pva13qkAxEgiR2LhwOEh8ARGRlLY2nDLtTmUHdGztZOBobOsACYSWkMLftACJ0InPuXWeLdEfGVxaKZJBbq06FER7OWMksa1svDchEjyUo2hsxOcxodUx6B0bpxh2u5NHKpxGOYE68dPzRT9U06hAdDs8gROa4pvbTDsLQAHaNEZ9q69AY/7MXwlD7OSH6esQR8IQdVG06kBwDspEj55ruzU2Bv2YABzyEBMWppOHc4yMs8jqpbRAgIjpQ6rqNR+Fwa5wyzbMb4mIUinMetEydOChGyP9PiaA1s+sQ4+uI3t0ntRT9mr0wcDIET6oaRprGWaKNvpvIDXAk6ZHPuKg2WwVBUY58EjGHOxuJdi3wch3BOULC5raIMfZucXZ8QRl5pyEqW9mAOeA4GoWiASI4mR8l3UbZ2xiawSAQfR5R2mMviuH2B+AgRIr+kAnIjFMTuXF4WCpVnTOmAB6RwDHb8h0vioJTLUxtU0gIOEHIZEndklo29pYXuIAxFoiTOeWUTPYuRZ3isHgAg02td62YgkyOOqZ/sDwARhxNrvqAE5EOJyncc1Q9Wq0HtD34SJwgls58OxP2N7C37KMIJEARB4RuUJtgfkThk1xUIByAAiBxKl2OzljqhMQ5+IRwgD8kEpCEKoj28fZP8AA7kspZNbN43/AMQWvtFPExzeLSPMKmo3EW+ilw+zc4nLWSDl5Lx/I7bU1dWmqiLxH1hqJT73H7PU8BTNlP7EPcu5FPXwP2ep4CuLtp47I1vGmR5yFz10zO5mI/Z806Zdp9Sh71/8TFuAqJlwHDTBd0Hlxy1kgwPJXoXD4rbauj6vci17fCFqkIQheuyVCEIBCEIBJCVCAQhCAQhCBIQlQgEIQgEkJUIBCEIEhKhCAQhCAQhCAQhCAQhCAQhCAQhCAQhCBCEAJUIBCEIP/9k="/>
          <p:cNvSpPr>
            <a:spLocks noChangeAspect="1" noChangeArrowheads="1"/>
          </p:cNvSpPr>
          <p:nvPr/>
        </p:nvSpPr>
        <p:spPr bwMode="auto">
          <a:xfrm>
            <a:off x="150813" y="-441325"/>
            <a:ext cx="3693380" cy="9239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1746" name="Picture 2" descr="http://www.dry-flush.com/wp-content/uploads/2014/08/default-logo.png"/>
          <p:cNvPicPr>
            <a:picLocks noChangeAspect="1" noChangeArrowheads="1"/>
          </p:cNvPicPr>
          <p:nvPr/>
        </p:nvPicPr>
        <p:blipFill>
          <a:blip r:embed="rId2" cstate="print"/>
          <a:srcRect/>
          <a:stretch>
            <a:fillRect/>
          </a:stretch>
        </p:blipFill>
        <p:spPr bwMode="auto">
          <a:xfrm>
            <a:off x="2338292" y="4658905"/>
            <a:ext cx="2609140" cy="922034"/>
          </a:xfrm>
          <a:prstGeom prst="rect">
            <a:avLst/>
          </a:prstGeom>
          <a:noFill/>
        </p:spPr>
      </p:pic>
      <p:pic>
        <p:nvPicPr>
          <p:cNvPr id="31748" name="Picture 4" descr="http://www.rosiesnaturalway.com/uploads/3/9/5/6/39563151/5946797_orig.jpg"/>
          <p:cNvPicPr>
            <a:picLocks noChangeAspect="1" noChangeArrowheads="1"/>
          </p:cNvPicPr>
          <p:nvPr/>
        </p:nvPicPr>
        <p:blipFill>
          <a:blip r:embed="rId3" cstate="print"/>
          <a:srcRect t="49148"/>
          <a:stretch>
            <a:fillRect/>
          </a:stretch>
        </p:blipFill>
        <p:spPr bwMode="auto">
          <a:xfrm>
            <a:off x="1984768" y="5766057"/>
            <a:ext cx="2722382" cy="603213"/>
          </a:xfrm>
          <a:prstGeom prst="rect">
            <a:avLst/>
          </a:prstGeom>
          <a:noFill/>
        </p:spPr>
      </p:pic>
      <p:sp>
        <p:nvSpPr>
          <p:cNvPr id="27" name="Rectangle 26"/>
          <p:cNvSpPr/>
          <p:nvPr/>
        </p:nvSpPr>
        <p:spPr>
          <a:xfrm>
            <a:off x="714847" y="4524704"/>
            <a:ext cx="8042284" cy="2015017"/>
          </a:xfrm>
          <a:prstGeom prst="rect">
            <a:avLst/>
          </a:prstGeom>
          <a:noFill/>
          <a:ln w="9525">
            <a:solidFill>
              <a:srgbClr val="9C332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28" name="Rectangle 27"/>
          <p:cNvSpPr/>
          <p:nvPr/>
        </p:nvSpPr>
        <p:spPr>
          <a:xfrm>
            <a:off x="705099" y="4524704"/>
            <a:ext cx="1542264" cy="2015018"/>
          </a:xfrm>
          <a:prstGeom prst="rect">
            <a:avLst/>
          </a:prstGeom>
          <a:solidFill>
            <a:srgbClr val="9C332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b="1" dirty="0" smtClean="0">
                <a:solidFill>
                  <a:schemeClr val="bg1"/>
                </a:solidFill>
                <a:latin typeface="Arial" pitchFamily="34" charset="0"/>
                <a:cs typeface="Arial" pitchFamily="34" charset="0"/>
              </a:rPr>
              <a:t>Examples of solutions excluded</a:t>
            </a:r>
          </a:p>
        </p:txBody>
      </p:sp>
      <p:sp>
        <p:nvSpPr>
          <p:cNvPr id="31" name="TextBox 30"/>
          <p:cNvSpPr txBox="1"/>
          <p:nvPr/>
        </p:nvSpPr>
        <p:spPr>
          <a:xfrm>
            <a:off x="4844696" y="4587764"/>
            <a:ext cx="3897152" cy="1043532"/>
          </a:xfrm>
          <a:prstGeom prst="rect">
            <a:avLst/>
          </a:prstGeom>
          <a:noFill/>
        </p:spPr>
        <p:txBody>
          <a:bodyPr wrap="square" tIns="90000" bIns="90000" rtlCol="0" anchor="t">
            <a:spAutoFit/>
          </a:bodyPr>
          <a:lstStyle/>
          <a:p>
            <a:r>
              <a:rPr lang="en-US" sz="1400" dirty="0" smtClean="0">
                <a:solidFill>
                  <a:srgbClr val="000000"/>
                </a:solidFill>
                <a:latin typeface="Arial" pitchFamily="34" charset="0"/>
                <a:cs typeface="Arial" pitchFamily="34" charset="0"/>
              </a:rPr>
              <a:t>Dry Flush toilet uses plastic cartridge to contain excreta and electricity to "flush." If either electricity supply is shut off or camp runs out of cartridges, toilet cannot be used</a:t>
            </a:r>
          </a:p>
        </p:txBody>
      </p:sp>
      <p:sp>
        <p:nvSpPr>
          <p:cNvPr id="32" name="TextBox 31"/>
          <p:cNvSpPr txBox="1"/>
          <p:nvPr/>
        </p:nvSpPr>
        <p:spPr>
          <a:xfrm>
            <a:off x="4870166" y="5638797"/>
            <a:ext cx="3897152" cy="828089"/>
          </a:xfrm>
          <a:prstGeom prst="rect">
            <a:avLst/>
          </a:prstGeom>
          <a:noFill/>
        </p:spPr>
        <p:txBody>
          <a:bodyPr wrap="square" tIns="90000" bIns="90000" rtlCol="0" anchor="t">
            <a:spAutoFit/>
          </a:bodyPr>
          <a:lstStyle/>
          <a:p>
            <a:r>
              <a:rPr lang="en-US" sz="1400" dirty="0" smtClean="0">
                <a:solidFill>
                  <a:srgbClr val="000000"/>
                </a:solidFill>
                <a:latin typeface="Arial" pitchFamily="34" charset="0"/>
                <a:cs typeface="Arial" pitchFamily="34" charset="0"/>
              </a:rPr>
              <a:t>Requires 4L of water to flush solids. Very few camps can provide an additional 4L/person/day.</a:t>
            </a:r>
          </a:p>
        </p:txBody>
      </p:sp>
      <p:pic>
        <p:nvPicPr>
          <p:cNvPr id="31753" name="Picture 9"/>
          <p:cNvPicPr>
            <a:picLocks noChangeAspect="1" noChangeArrowheads="1"/>
          </p:cNvPicPr>
          <p:nvPr/>
        </p:nvPicPr>
        <p:blipFill>
          <a:blip r:embed="rId4" cstate="print"/>
          <a:srcRect/>
          <a:stretch>
            <a:fillRect/>
          </a:stretch>
        </p:blipFill>
        <p:spPr bwMode="auto">
          <a:xfrm>
            <a:off x="4706994" y="1655380"/>
            <a:ext cx="2621043" cy="1680505"/>
          </a:xfrm>
          <a:prstGeom prst="rect">
            <a:avLst/>
          </a:prstGeom>
          <a:noFill/>
          <a:ln w="9525">
            <a:noFill/>
            <a:miter lim="800000"/>
            <a:headEnd/>
            <a:tailEnd/>
          </a:ln>
        </p:spPr>
      </p:pic>
      <p:sp>
        <p:nvSpPr>
          <p:cNvPr id="34" name="TextBox 33"/>
          <p:cNvSpPr txBox="1"/>
          <p:nvPr/>
        </p:nvSpPr>
        <p:spPr>
          <a:xfrm>
            <a:off x="5007714" y="3589283"/>
            <a:ext cx="3897152" cy="612645"/>
          </a:xfrm>
          <a:prstGeom prst="rect">
            <a:avLst/>
          </a:prstGeom>
          <a:noFill/>
        </p:spPr>
        <p:txBody>
          <a:bodyPr wrap="square" tIns="90000" bIns="90000" rtlCol="0" anchor="t">
            <a:spAutoFit/>
          </a:bodyPr>
          <a:lstStyle/>
          <a:p>
            <a:pPr algn="ctr"/>
            <a:r>
              <a:rPr lang="en-US" sz="1400" dirty="0" smtClean="0">
                <a:solidFill>
                  <a:srgbClr val="000000"/>
                </a:solidFill>
                <a:latin typeface="Arial" pitchFamily="34" charset="0"/>
                <a:cs typeface="Arial" pitchFamily="34" charset="0"/>
              </a:rPr>
              <a:t>Dry Flush toilet shown mid-flush &amp; cartridges: toilet does not function without cartridge</a:t>
            </a:r>
          </a:p>
        </p:txBody>
      </p:sp>
      <p:pic>
        <p:nvPicPr>
          <p:cNvPr id="31755" name="Picture 11" descr="http://www.homedepot.com/catalog/productImages/400/d1/d1430a56-8a48-497e-98a6-a6ff402ca291_400.jpg"/>
          <p:cNvPicPr>
            <a:picLocks noChangeAspect="1" noChangeArrowheads="1"/>
          </p:cNvPicPr>
          <p:nvPr/>
        </p:nvPicPr>
        <p:blipFill>
          <a:blip r:embed="rId5" cstate="print"/>
          <a:srcRect/>
          <a:stretch>
            <a:fillRect/>
          </a:stretch>
        </p:blipFill>
        <p:spPr bwMode="auto">
          <a:xfrm>
            <a:off x="7318517" y="1560787"/>
            <a:ext cx="1783011" cy="1839310"/>
          </a:xfrm>
          <a:prstGeom prst="rect">
            <a:avLst/>
          </a:prstGeom>
          <a:noFill/>
        </p:spPr>
      </p:pic>
      <p:sp>
        <p:nvSpPr>
          <p:cNvPr id="19"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D</a:t>
            </a:r>
            <a:endParaRPr lang="en-US" sz="1400" b="1" dirty="0">
              <a:latin typeface="Arial" pitchFamily="34" charset="0"/>
              <a:cs typeface="Arial" pitchFamily="34" charset="0"/>
            </a:endParaRPr>
          </a:p>
        </p:txBody>
      </p:sp>
      <p:grpSp>
        <p:nvGrpSpPr>
          <p:cNvPr id="4" name="Group 19"/>
          <p:cNvGrpSpPr/>
          <p:nvPr/>
        </p:nvGrpSpPr>
        <p:grpSpPr>
          <a:xfrm>
            <a:off x="28574" y="-48280"/>
            <a:ext cx="3119291" cy="365760"/>
            <a:chOff x="28574" y="-48280"/>
            <a:chExt cx="3119291" cy="365760"/>
          </a:xfrm>
        </p:grpSpPr>
        <p:sp>
          <p:nvSpPr>
            <p:cNvPr id="21"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22" name="Rectangle 21"/>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3" name="Oval 22"/>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cxnSp>
        <p:nvCxnSpPr>
          <p:cNvPr id="30" name="Straight Connector 29"/>
          <p:cNvCxnSpPr/>
          <p:nvPr/>
        </p:nvCxnSpPr>
        <p:spPr>
          <a:xfrm flipV="1">
            <a:off x="2788174" y="5607340"/>
            <a:ext cx="5493895" cy="2178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p:cNvGraphicFramePr>
            <a:graphicFrameLocks noChangeAspect="1"/>
          </p:cNvGraphicFramePr>
          <p:nvPr/>
        </p:nvGraphicFramePr>
        <p:xfrm>
          <a:off x="1587" y="1588"/>
          <a:ext cx="1587" cy="1587"/>
        </p:xfrm>
        <a:graphic>
          <a:graphicData uri="http://schemas.openxmlformats.org/presentationml/2006/ole">
            <p:oleObj spid="_x0000_s29698" name="think-cell Slide" r:id="rId3" imgW="270" imgH="270" progId="TCLayout.ActiveDocument.1">
              <p:embed/>
            </p:oleObj>
          </a:graphicData>
        </a:graphic>
      </p:graphicFrame>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Criteria E: Value for money</a:t>
            </a:r>
            <a:br>
              <a:rPr lang="en-US" dirty="0" smtClean="0">
                <a:solidFill>
                  <a:srgbClr val="177B57"/>
                </a:solidFill>
                <a:latin typeface="Arial"/>
              </a:rPr>
            </a:br>
            <a:r>
              <a:rPr lang="en-US" sz="1600" b="0" dirty="0" smtClean="0">
                <a:solidFill>
                  <a:srgbClr val="177B57"/>
                </a:solidFill>
                <a:latin typeface="Arial"/>
              </a:rPr>
              <a:t>8 technologies screened out due to relative or long-term cost effectiveness</a:t>
            </a:r>
            <a:endParaRPr lang="en-US" sz="1600" b="0" dirty="0">
              <a:solidFill>
                <a:srgbClr val="177B57"/>
              </a:solidFill>
              <a:latin typeface="Arial"/>
            </a:endParaRPr>
          </a:p>
        </p:txBody>
      </p:sp>
      <p:sp>
        <p:nvSpPr>
          <p:cNvPr id="3" name="Text Placeholder 2"/>
          <p:cNvSpPr>
            <a:spLocks noGrp="1"/>
          </p:cNvSpPr>
          <p:nvPr>
            <p:ph type="body" sz="quarter" idx="10"/>
          </p:nvPr>
        </p:nvSpPr>
        <p:spPr>
          <a:xfrm>
            <a:off x="499204" y="2045924"/>
            <a:ext cx="3783928" cy="2517550"/>
          </a:xfrm>
          <a:prstGeom prst="rect">
            <a:avLst/>
          </a:prstGeom>
        </p:spPr>
        <p:txBody>
          <a:bodyPr>
            <a:noAutofit/>
          </a:bodyPr>
          <a:lstStyle/>
          <a:p>
            <a:pPr lvl="1" fontAlgn="base">
              <a:buClr>
                <a:srgbClr val="177B57"/>
              </a:buClr>
              <a:buSzPct val="100000"/>
              <a:buFont typeface="Arial"/>
              <a:buChar char="•"/>
            </a:pPr>
            <a:r>
              <a:rPr lang="en-US" sz="1400" b="1" u="sng" dirty="0" smtClean="0">
                <a:solidFill>
                  <a:srgbClr val="000000"/>
                </a:solidFill>
                <a:latin typeface="Arial"/>
              </a:rPr>
              <a:t>Value for money</a:t>
            </a:r>
            <a:r>
              <a:rPr lang="en-US" sz="1400" b="1" dirty="0" smtClean="0">
                <a:solidFill>
                  <a:srgbClr val="000000"/>
                </a:solidFill>
                <a:latin typeface="Arial"/>
              </a:rPr>
              <a:t>: </a:t>
            </a:r>
          </a:p>
          <a:p>
            <a:pPr lvl="2" fontAlgn="base">
              <a:buClr>
                <a:srgbClr val="177B57"/>
              </a:buClr>
              <a:buSzPct val="100000"/>
              <a:buFont typeface="Arial"/>
              <a:buChar char="–"/>
            </a:pPr>
            <a:r>
              <a:rPr lang="en-US" sz="1400" dirty="0" smtClean="0">
                <a:solidFill>
                  <a:srgbClr val="000000"/>
                </a:solidFill>
                <a:latin typeface="Arial"/>
              </a:rPr>
              <a:t>High cost tech. must demonstrate significant improvement over lower-cost tech in same category</a:t>
            </a:r>
          </a:p>
          <a:p>
            <a:pPr lvl="1" fontAlgn="base">
              <a:buClr>
                <a:srgbClr val="177B57"/>
              </a:buClr>
              <a:buSzPct val="100000"/>
              <a:buFont typeface="Arial"/>
              <a:buChar char="•"/>
            </a:pPr>
            <a:r>
              <a:rPr lang="en-US" sz="1400" b="1" u="sng" dirty="0" smtClean="0">
                <a:solidFill>
                  <a:srgbClr val="000000"/>
                </a:solidFill>
                <a:latin typeface="Arial"/>
              </a:rPr>
              <a:t>Lifetime costs</a:t>
            </a:r>
            <a:r>
              <a:rPr lang="en-US" sz="1400" b="1" dirty="0" smtClean="0">
                <a:solidFill>
                  <a:srgbClr val="000000"/>
                </a:solidFill>
                <a:latin typeface="Arial"/>
              </a:rPr>
              <a:t>:</a:t>
            </a:r>
            <a:r>
              <a:rPr lang="en-US" sz="1400" dirty="0" smtClean="0">
                <a:solidFill>
                  <a:srgbClr val="000000"/>
                </a:solidFill>
                <a:latin typeface="Arial"/>
              </a:rPr>
              <a:t> </a:t>
            </a:r>
          </a:p>
          <a:p>
            <a:pPr lvl="2" fontAlgn="base">
              <a:buClr>
                <a:srgbClr val="177B57"/>
              </a:buClr>
              <a:buSzPct val="100000"/>
              <a:buFont typeface="Arial"/>
              <a:buChar char="–"/>
            </a:pPr>
            <a:r>
              <a:rPr lang="en-US" sz="1400" dirty="0" smtClean="0">
                <a:solidFill>
                  <a:srgbClr val="000000"/>
                </a:solidFill>
                <a:latin typeface="Arial"/>
              </a:rPr>
              <a:t>Compare total cost over reasonable lifetime for camp (5, 10, 20 years)</a:t>
            </a:r>
          </a:p>
          <a:p>
            <a:pPr lvl="2" fontAlgn="base">
              <a:buClr>
                <a:srgbClr val="177B57"/>
              </a:buClr>
              <a:buSzPct val="100000"/>
              <a:buFont typeface="Arial"/>
              <a:buChar char="–"/>
            </a:pPr>
            <a:r>
              <a:rPr lang="en-US" sz="1400" dirty="0" smtClean="0">
                <a:solidFill>
                  <a:srgbClr val="000000"/>
                </a:solidFill>
                <a:latin typeface="Arial"/>
              </a:rPr>
              <a:t>Cannot assume &gt;20 years due to uncertainty of conflict and sensitivities to  host government</a:t>
            </a:r>
          </a:p>
          <a:p>
            <a:pPr lvl="1" fontAlgn="base">
              <a:buClr>
                <a:srgbClr val="177B57"/>
              </a:buClr>
              <a:buSzPct val="100000"/>
              <a:buFont typeface="Arial"/>
              <a:buChar char="•"/>
            </a:pPr>
            <a:endParaRPr lang="en-US" sz="1400" dirty="0" smtClean="0">
              <a:solidFill>
                <a:srgbClr val="000000"/>
              </a:solidFill>
              <a:latin typeface="Arial"/>
            </a:endParaRPr>
          </a:p>
          <a:p>
            <a:pPr lvl="1" fontAlgn="base">
              <a:buClr>
                <a:srgbClr val="177B57"/>
              </a:buClr>
              <a:buSzPct val="100000"/>
              <a:buFont typeface="Arial"/>
              <a:buChar char="•"/>
            </a:pPr>
            <a:endParaRPr lang="en-US" sz="1400" dirty="0" smtClean="0">
              <a:solidFill>
                <a:srgbClr val="000000"/>
              </a:solidFill>
              <a:latin typeface="Arial"/>
            </a:endParaRPr>
          </a:p>
          <a:p>
            <a:endParaRPr lang="en-US" sz="1400" dirty="0" smtClean="0"/>
          </a:p>
        </p:txBody>
      </p:sp>
      <p:sp>
        <p:nvSpPr>
          <p:cNvPr id="9" name="ColumnHeader"/>
          <p:cNvSpPr/>
          <p:nvPr/>
        </p:nvSpPr>
        <p:spPr>
          <a:xfrm>
            <a:off x="499204" y="1433486"/>
            <a:ext cx="3783928" cy="430887"/>
          </a:xfrm>
          <a:prstGeom prst="rect">
            <a:avLst/>
          </a:prstGeom>
          <a:solidFill>
            <a:srgbClr val="FFFFFF"/>
          </a:solidFill>
          <a:ln w="9525" algn="ctr">
            <a:noFill/>
            <a:miter lim="800000"/>
            <a:headEnd type="none" w="lg" len="lg"/>
            <a:tailEnd type="none" w="lg" len="lg"/>
          </a:ln>
          <a:effectLst>
            <a:outerShdw dist="25400" dir="5400000" sx="99000" sy="99000" algn="ctr" rotWithShape="0">
              <a:srgbClr val="177B57"/>
            </a:outerShdw>
          </a:effectLst>
        </p:spPr>
        <p:txBody>
          <a:bodyPr wrap="square" tIns="91440" bIns="91440" anchor="b">
            <a:spAutoFit/>
          </a:bodyPr>
          <a:lstStyle/>
          <a:p>
            <a:pPr algn="ctr">
              <a:buSzPct val="100000"/>
              <a:defRPr/>
            </a:pPr>
            <a:r>
              <a:rPr lang="en-US" sz="1600" b="1" kern="0" dirty="0" smtClean="0">
                <a:solidFill>
                  <a:srgbClr val="000000"/>
                </a:solidFill>
                <a:latin typeface="Arial" pitchFamily="34" charset="0"/>
                <a:cs typeface="Arial" pitchFamily="34" charset="0"/>
              </a:rPr>
              <a:t>Assessment criteria</a:t>
            </a:r>
          </a:p>
        </p:txBody>
      </p:sp>
      <p:sp>
        <p:nvSpPr>
          <p:cNvPr id="28684" name="AutoShape 12" descr="data:image/jpeg;base64,/9j/4AAQSkZJRgABAQAAAQABAAD/2wCEAAkGBxQTEhUUExQWFhUVGCIYFxgXFxwYHhsaGx0XIB8dISIgHCggHR4lIxwYIjEhJSksLy8uHCAzODMsNygtLisBCgoKDg0OGxAQGzckICQsNDQ3NDcsLywvNjQ0LCwsNCwsLCwsLCwsNzQsLTQsLCw0LCwsLCwsLCwvLCwsLCwsLP/AABEIAL0BCwMBIgACEQEDEQH/xAAcAAADAQEBAQEBAAAAAAAAAAAABgcFBAMCAQj/xABHEAACAQMCAwYDBQYCCAQHAAABAgMABBESIQUGMQcTIkFRYTJxgRQjQlKRYnKCkqGxFcEkM0OissLR0lSD8PEXU3WUo7Ph/8QAGQEBAAMBAQAAAAAAAAAAAAAAAAECAwQF/8QALREAAgICAgIABAUEAwAAAAAAAAECAxESITEEQRMiUWEUMnGh0SOBwfBCkbH/2gAMAwEAAhEDEQA/ALjRRRQBRRRQBRRRQBXhe3aRI0kjBUUZZj5f+vSvq6uFjRndgqqMsx6ACovzpzW14+lcrAh8C/mP529/QeX61vRQ7X9jOyxQRU+XOZobzX3WoGMjIcYODnBG52OD77VtVO+yCwwk0x/EwjX5KMk/qwH0qiVW+EYTcYk1tuOWFFFFZFwooooAooooAooooAooooAooooAooooAooooAooooAooooAooooAooooAooooAooooAr4nmVFLMQqqMkk4AA6k1+yOFBZiAAMkk4AA6k+1SLnPml76QW9uGMWrAA6yt5H930H1Pljaml2PHopOaij45r5jl4jMsFuGMWrCKNjI35m9AOoB6Dc+2dzZwpLTuoAQ0oXvJn/aboo9FUA/PVn2FL5K5UWyj1vgzsPG3ko/Kvt6nz/QCZSzi94jqYjRNMNzt92CAOv7ArvqnFyxD8sf3OacXjL7ZXOTuH9xZwRkYbRqb95/Ef0Jx9K2a5o7+JjpWRCT0AYE/pmvq+u0ijeSQ4RAWY+w/z9q8yWZSy/Z1rCR70VKeCcz315fII5CsevUUCrpWIHcHbJONs56kYxVG4nxu3tyomlRC3QMd8euPT36VpZTKDS7ZWNiksmhRXzG4YAqQQRkEHIIPQj2r6rEuFFFIHOXP3dM0NrgyDZ5DuFPoo6Mw9TsPffGldcrHiJWUlFZY/wBFSvs/5ouZLxYpZGkWUN8WPCQC2Rtt0Ix03qoXFwsal3ZUVdyzEAD5k7VNtTrlqyITUlk9KKy7rmG2jiWZpk7tjhWB1AnfIGnOcYOfSu+1uUkRXjYMjDKsNwRWbi1y0Wyj1pL7Sr27iSL7NrCEnvGjGSDtpGQMgHxb+w+urzNzbBZghjrlxtEp39tX5R7n6A1z8l82G+7wGExmPGSG1KdWfPAIO3Stq4Sj/UccpFJNP5c8npyFc3MlqGug2rUQhYaWZMDBIwPPUM+YAPuWOvK5uFjUu7BVUZLMcACka/7UIVfEULyKDu5bRn3AIJP1xUKErZNxROygsNj9RXPw+8WaJJUzpkUOudjhhnf3r0nmVFLOwVR1LEAD6mssPOC56UVjz802aoXNzCQPyurH6AEkn5V9cv8AMUN4GMJbwEBgy4IznHtvg/pVtJYzgjZZxk1qK5OK8Sjt42llbSi/qT5ADzJ9KzOWea4b0uIw6smCQ4AyDnBGCR5VChJx2xwNlnBvUV8yOFBJIAAySdgAPM1i8L5stbiYwxSanwSPCQDjrgkb0UW1lINpG5RRRVSQooooDi4z33cSfZ8d9pPd5x8X12z6Z2z1qQyc08ThJDyyqQdxJGv/ADJ/arXU97SObdAa1gbxkYlYfhB/AP2j5nyHudurxXl66pmNq4znAlcW5tu7iMxyy5Q9QFVc49cDJHt0rzsOE3oOqGG5VsYDIjocH3wP7059nnJuNN1cLv1ijI6ejsPX0Hl164xSK6LPJjW9YIzjU5cyZCuJ8Jv0jMtwJhGMAmSTPUgDYvk7n0rn5e5fmvHZIdPhGWLkgDJwOgJyd/LyNPPa9xDCQwA/ETI3yXYfqSf5a0eyzhvd2neEeKdi38K+Ff7Mf4qs75KnfHL6I+GnPUVf/hjd5Hjg+ep9v/x16dofGWCRWPeF+6Ve/f8AO4AwD/xHruR5iqFzTxoWls8pwW+GMHzc9B8vM+wNRfhV2qym4m+8ZTrVD/tJScgt+yD4j6nA8ziKZTt+efrr9RYlD5V7HbhUsfCbPvJBm7uBqEfmB+EH0UZyfc48qn3Eb55pGllYs7HJP+Q9APIVsQWst1317csTHGMs3TW34Yl9BkgbdAfU0v1vVBJtvl+/4M5t4S9FhuOPJw6wt0OGm7lQkefPSMk+ig5/sKXuQ+Y7ye9VJJS6MrM6kDAAGxGBt4io+tI17ePM7SSMWdupP9vYDyA6VUuyvgndQNcOPFN8PtGOn8x3+QWueyuNVbb5bNYyc5JLpHf2h8fNrb6UOJZsqhHVR+JvpkAe5FTGGxjiszPKMyTHRbqfJVI1yn/hHuc/Lq7QeKd/eyYPhi+6X+H4j/Nq+gFHB+ET8SmGPBFGAmr8MaKNlX8zefuSScZq9UFXWm+Pb/grOW0uDb7JeFFpZLgjwoO7X3ZsE/oMfzVw9onM/wBpk7mI/cxHqOjv6+6joPqfSuzm3mKO3h+wWRwijTLID/MoPmxOdTfQeyLLEVOGBBHkdiMjNWrhvP4sv7ESliOiOm0hmuCkMYaQjOhB5Z8TY8hnqT8vatK15nvBEtrE7KFyoWNPH1O2QNQI9sGnrss4H3cJuXHjm+D2jHT+Y7/ILW5zhxAWtpNKoAkYaVIAB1NsD743P0rOfkJz0Uc/yWjU9ds4IaQSfMsT8ySf6k1beXbGPh1kO9IXA7yZv2jjb3xso9cD1qd9mvCBNdh2HggGs/vfgH65b+GvXnPj739wsEGTEH0xgf7R+ms+3XHoN/Pa16dkvhrpcsit6rY5+Pcbn4lKwXKwRAvp8lRRu746t6D3wPMnz5E5e+2XHjH3UWGk98/Cv1wc+wNVDl3liK2tjCQHMg++JHxkjBH7o3AH+ZNfdvZWvDoJXUd3HnW/iLEnYADUSfQAep96xfkpRcK1+hdVPO0j149xqGyh1vsB4Y0XALEdFA8gPXoBUwEN7xeUt0jU+ZIjj9h+Zsee59cDFczTTcVvlBJUMcADcRxjc/XHn5kj2AZ+eePR2sIsLXCnTpcr+BT5Z/O3Unrg56mrQr+E1Fcyf7ESlvy+icXCBXZQwYKxAYdGAJAI9j1qr8mRx2HD+/nOky/eH1wR4FA8yRvj1Y1MOEQxtKvfHES+KT1Kj8I9S2yj5+1anF+KT8SuFVV2ziKIdEXzJ8um5b/Kui6DniPr2ZwevPs8eaOY5L2XU3hRf9XHnZR6n1Y+Zp27KrQRW81zIQqucBmOAEjzk/qWH8NTADJ6j5+Xz9cVvcZ4206xWkAYQR4REA8UrfmYDzJ3C+p9ei2rMFXHhCE8PZmhzvzm10TFFlbcH5GQjzPovov1PkB59mNsXv0YdI0Zj9RpH9W/pWbx/hItRHE+DOw7yTG4QHZUHqepY/u423NH7L+D9za96w8c/i+SDOkfXdv4h6VnbKFdOI+y0E5WcjlRRRXlHYFFFFAKPPnNotU7uIg3Djbz0A/iPv6D69BuqdnnKv2h/tM4JjVsqG37x87k56qD+p+Rz78Q5Cuprx3kZDHJKWZw24QnpgjOQuAB02FU22gWNFRAFVQFUDoAOgrslZGqvWD5fbMFFzlmXSPWlvnuwle37yCWSOSDLgIxXUoHiBwdzgZGfl50yV+MM7HzrlhLWSZs1lYP574rxSa5cPK2twoQHAGQM46bZyTV84baCKKOJekaBB/CAKlj9nN0s4CFDGHyH1dFB2yCM5A8hn51XK6/LsjJRUHwY0xabbJH2q8UMl0IQfDCoyP23AJP8ukfrWNyjy097LpGViXeR/QflH7R/p19i580dn8txcyTRyoBIQSHByCFA8s56Z8qceX+EJawJCm+keJsY1MerfU/oMDyq78iMKkodlfhOU25dCB2nXaQxwWMICoo7xlHpuFHvk6ic+YBrN5K5Ka6xNMSsGdgPikx1x6L5Z/T1FVv+EwTEGaGOQjoXQMR7bjp7V1ogAAAAAGABsAB5VkvJca9Y9/Uu6syyyB8yQqLydFARRIUA6BVB0j6YFUzi/PVrbRBICJmVQqKh8IAGBlumPYZPyrP5o7PpJ7l5opEVZDlg+cg4AOMA5zjPl1NaHL3Z7BAQ8p79xuNQwgPsu+T8yfkK1ssplGLk849FIxmm8Ew4LFDJN/pUpSPBZmAJLH8owDgnJ3x5Vvcc5z1Ri2sk7iAeHb42z8vhz57kn16itO87MJTM3dyxiEnK6tWoA+WAMHHTORn2pp5a5It7QhzmWUdHYbL+6vRfnufetLL6eJd/YrGufXQqcD5VFpbve3agtGuqKE9A34dX7ROML5ee/RU4Fw57y6SMkkyMWkbzx1dvmd/qRVm5r4Mbu2eEPoJIIJGRlSDg+21Y3InKDWRkeVkZ3AVdGSAvU7kDcnH8orOHk/JKTfzFnV8yS6G6KMKoVRgKMADyA6Cpr2v8Q8UMAPQGVvrlV/56plI3OfJEl3cCaOVFyoVg+dsZ3GBv16bfPeufxpRVmZGtqbjhGHY5teCSSLs90+nPmFJ0/8ACrEfvV4dlVtGbiSV2UGJPACQN3yCw+QBH8VUKbluJ7NbRySioqhhscrjDfPO9Ik3ZbPqws0RX1YMD+mCP610RuhKMk3jL/YycJJppZwNvG+e7SAEK/fP+WMgj6t8I/qfapvzNzJc3ihpF0QB8Kqg6dWD1Y/EwGf+gp14L2aQxkNO5mI/CBoT67kn9QPamfi/AILiEQOmEXBXR4dBGQCu2B1IxjG9UhZTVJarP3/gs4zmueCL8A481p3rRqO8kTQrn8AzkkDG5O3X08+lfl9weZIFuZsjvnwgbOpsgsXOeg6ddznPTrU+Dcg2sD68NKw3XvSCB74AAJ+ea0eaOXY72II7MpVtSsuMg4I8+oIP9q1flwU/lX6soqZa8kKtrdpHVEUs7HCqOpNWTlTlJbSB84aeRCHb0yNlX2Hr5nf0A6OWOT4LMl1LPIRjW+Nh6KANs/rTFWPkeTv8sei9VWvL7P5xt7d2YRqrFydOgDLZ9MetV3kfk0Wo76bBnI+YjB8h6t6t9BtklsS3QMWCqGPUgAE/M+dftxHqVlzjIIz8xUXeW7FquETClReSHqjcR4ieuJpevpGP+iKPrVyjjCgKBgAYAHkB0pD7N+VZbZ5ZLhNLgd2m4OR1Zhg9DhcdDsafqjyrFKSjHpCmLSy+2FFFFcpsFFFFAFFfLuACSQABkk7AAedS3mrtBkkYxWZKJnHeAeN/3fyg+XmfataqZWPCKTmorkpl3fRRDMsiIPV2C/3NZx5rsv8AxUP84qb8N7P7y4+8mIj1bkyks598f9xBraTsrGN7o59ogP8AnrZ1Ux4lMpvY+oj3Z8Vgl/1U0bn0R1Y/0Ndlfz3xLhckFw0BVjIrELgHLDPhZQN9xg7Va+UEnFpELnPe4OdRy2MnTq/axjPn671W+hVpSTzkmuxyeGjZoqYdoXOEon7i2kKCP/WMvUv+XPov98+lbXZvLdyo01xKzRt4Y1YDfB3fOM48h9faqvx5Rr3bJVictUOtFFFYGgUUUUAUUUUAUUUUAUUUUAVhzc22iT9w0wEgYKRpbGo+WrGnPl12NeHPPMP2S3JU/fSZWMenq3yX+5FIHZ1y6bmfv5MmKJtRJ/HJ1A98bMfp6101Upwc59GU7GpKMSxUUUVzGoUUUUAUUUUAUUUUAVy8Tv0gieWQ4RBkn+wHqScACuqpR2l8eM8y2kWWWNsMB+OU7affTnHzJ9BWtNXxJYKWT1WRu5d55gu5REqSI5yVDKCCAMndScfXA96aaX+TeW1s4QCAZnGZG9/yj9kf16+dMFRbpt8nRMNsfMFFFFZlhY7SJGXh8unO5VWx+UsoP0PT61Nuz+WNb+EyYwSQpPQOQQv9dh7kVaru2WVGjcakcFWB8wah/NnLcllLpOWjY/dyevsfRh/XqPbv8SUZQdb7ZzXJpqRdqKnfJfPwYLDdthuiyno3oH9D+10Pnjz0+eucXs2SOKMM7rq1PnSBkjAAwSdvUY29a5n481PTBr8SOuw44rI5q4wLW2kl21AaUHq56fp1PsDUwm7R70/iiX91P+4msfjHMNxdBRPJrCnKjSqgHpnYDP1roh4Utlt0ZyvWOD05Z4M97ciPJwTrlfzC53OfzE7D3OfI1dreBUVUQBVUBVA6ADYCoXwLiN5CGFqHGvBYpCHJx03KHbrt7mva45u4gCVeeRWGxBRVIPoRpBFbX0ztlw1hFK7IwXRcqKhks3ELmF5WeZ4EGWYtpT+4DfIZry5Y5jls5QyktGfjj1YDD/Ij1xWH4J4eHyafHWei8UVh8o8ea8hMrQ90NRVfFq1AYyR4R55H0NJPPHPTOzQWrlUGzyqd2PmFPkv7Q6+W3XCFE5T1+heVkVHJUQa/amHZBbsZbiTfTpCn3Ykn6kAf71N3N/NKWUfk8rjwJn/eb0Uf16DzITpas0jyI2Jx2Yw0VCk4/eT3CETyd4zgKFYqoJIAGkbY+fXzzVj49xuK0i7yU+yqN2Y+gH+fQVa3x5QaXbYhYpZZpV5TXCqrOzAKoJY52AG5JqO8Q49e8Sl7qIMFPSKM4GPV22z8zge1YF1DLbPLCxKH4ZFDbHoRnGxHQ1tHws8OXP0M3f8ARGxf3EvFL4BMgMdKA9EjH4j/AFY+5x6VY+E8OS3iSGMYVBj3J8yfcnJPzpW7MeA9zB37j7ycZH7Mf4R/F8X8vpWpzZzVHZJv45WHgjB/3j6L7+fl54rfJzkq4dItWtVtL2bzuAMkgAdSdq8LXiEUhIjljcr1COrEfPB2qGcb41c3eXlZigOMKCI1J6DHTPXrk198q8d+xStKI+8YxlANWnGSpz0Ofh6Vb8E9c55K/iFnrgvNFecDEqpYaWIBIznBxuPpSf2gc3fZl7mE/fuNz/8ALU+f7x8h9fTPJCtzlqjaUlFZY4iZc6dQ1emRn9K+6/nvgvEjb3C3GNbISdzjJKsMk9T1yfWnmx4xxqXEiQjQdwrIiAj+Nw+PfNdNniOPtY+/BlG5P0UuuDiPGbeDAmmjQnoGYAn6daS+a+fHjjWKNO7uSv3uSG7o+g8i3mD6EHzpJuuAXXcG8lU6CQSzt421EANg74JI3Pz6b1FXi55m8Eyux+XkqvNnMqQWZmidWaXwwlSCCTnxfwgE/MYpQ7LOBd5I11IMrGdMefNz8Te+AevqT5iki0hklZIUySzYRcnALYyceXlk+1X7g/Dlt4Y4U+FFx8z5k+5OT9a0tSor0Xb/APCkG7JZfo7KKKK4DpCilbnPnFbLSip3krDUAThVXJGT5nJB2HodxWFyrxO+4g7sbkQRR41CONMknOANQbHTqc/L02jRJx3fCM3Ys6+yjVycU4dHcRNFKupG6+x8iPQjyNe8CFVALFiPxNjJ+eAB+gr9mlVVLMwVRuSTgAe5PSsllPguQTmTgr2k7QvuOqN+ZD0Pz6gj1Bpw5PhTiVq9tcZLW5BikHxKrZwMnqBpIwfLT6A1kdo/HorqdO6OUiUjX5MSQTj2GOvufLcs3JHD2sLKe6lQ6mXXo6MI0BI69CcscfLOK9S2T+Cm+Jejkglu0ujX5mnjsLHwBdYURREgZ1YwD03IALfSppyTwL7XcqrDMaeOT90dF/iO3yz6V3do3MC3MyLG2Yo1BBHmzgEn6DA9iGpy5LtVsuHNcOPE6Gd/XSASi/pj6sazWaqc/wDKRZ4nP7I/O0Hmv7MncQn75xuR/s19f3j5enX0zh8jcjiUC4ugSreJIz+L9p/Y9QPPz9KVeGXCT3qyXjgI7l5SQSDgEhcb+E4C49KbuaO0YFTHZgjOxlYY2/YB3HzOMennUuqcIquvt9sbRk9pf9Hz2m8xKR9jhI0rjvdPTbpGPlsT6YA9aUOWeCNdzrEuQvxO35UHU/M9B7mssn1pp4TzKtnaFLcZuZjmSQjaMbhVGfiIG/oCx69K30ddesO/95M9tpZkM3PfMCW0QsbXZtIRtP4Ex8Prrb9cHPUipre2rRO0bjDLjUPQkA4+Yzg+4NUzkLk9lYXV0CZSdSI25UnfW2fxn0PTqd+k947ITd3DeffufX8bVTx3FNwjzjt/cmzLWWP1hxiPhVhGhAa5lHemP0L9C/5QBpHqcbeeEu7jlnSW9uGOGbQh6a3P4V9EQAk/LHXONHlHleS/kMspbudWXck6pG8wCevu3l069O3tTuVWSG2jAWOGPOkbAFtgPoF/3qiGsbNVzJ9v/BLy45fXo5uzizXvZLqXaK1QsSfzEHHzwNRx6lazuKX03ErsaQcudMSZ2Rff6bsf+gFanHFNtwu1hGzXLGaT3A0kA/rH/LWv2T20KxzXDsocHR4iBoTAOd+gYnr+z86mU8KVv9l/v6hLOIDRw+xg4XaM35V1SP5u3kPqdgPLPzNSrglq1/fKH371y8n7vxMPYfhHzFaXaBzV9qkEUR+4jPX87fm+Q6D6nzFdPZXcQxzTySyIhEYCl2C7E5br8l/WqQjKuuVj/MyZNSkorooXNHHUsoC5ALfDGnTU3l8gOpPp9Kl/LnBZeJ3LySsdGcyyf2RfIHH8o+mfLn3jou7nMZJijXQnUZ82bB6ZO3yUU+cC41Z2XD4T3i7oGKqQztIRlts5znbfYYA2xVIxlTXlL5mWbU5c9IRue7z70WyRmGC32RCCuonrIc9c+R32yepNfnZ7wj7ReISMpD943zB8I+rYPyBrP5i4rJeTPcMuFyEAG4UeLSufMnDH9a2+UOZorG1mOnXcSSYVfLSqrgsfTLPsNz/UdMlJVaxXJkmnPL6KBzjzMllF5NM4+7T/AJj+yP69PlE7mdpHZ3Ys7HLE9STTpwXgz3HecRvsmNVMgU7d5pBI28o/Qefy6rnLvC2vbpYz+Ml5GHkucsfbOcD3IqlEYVp/bt/4LWOU2hv7NOVQ4F3MuRn7lSNtvxkfPYfIn0NOXN/HBaWzSDGs+GMHzc9PoNz9K2IIlRVVQAqgBQOgA2AqV9rl4TcRRfhSPX/E5I/so/U1yQbvu56Nn/ThwePZ5y79qma4n8UaNnxb95Id9/UDOT6kj3pl7V+JBLVYQfFMwyP2UwSf10D9a0eC3cFlw6B3YKvdh/dmcaiAOpJJP/sKlHMvG3u52mfYdEX8qDoPn1JPqTW0FK27Z9Izk1CGPbGrsm4Rrle5YbReBP32G5+ikD+OqpSnwG6t+H2UKTyrGzL3jA7sS252GScZx08qYOFcRS4jEkYbQfhLIUyPUBgDg+Rrm8hynNy9G1aUVj2dlFFFc5oJXaDyi91pmgwZUXSVJxqXJIwegIJPXrn2qeLwq/tmysVzG3m0Yf8Aumx/WrxRXVX5UoR1ayjKVKk8kUi43xToGuT/AOUSf+DNfa8t8SvCDKspHrO5UD+E7j6LVooq34vH5YpFfg/ViZyvyBFbkSTETSjcbYRT6geZ9z+gpk4/btJazxruzxOq/NlYCu+iueVspS2bNVBJYRD+U+VpLqZQ6OsKnMjMpXYfhGfxHp7das9/YpLC8LDCOpQ42wCMbemK6aKvdfKySfWCsK1FYJHd9md0HIjeJ08mLFTj3GDj6E0xct9nMcRElwwmcbhAPAD753f64HtT1RUy8qySxkhUxTySXi/Z/dvcylAhR5GcOXxszE4IxnIzjYU18q8iRWpEkh72Ybg4wqH9kev7R+mKb6KT8myUdSVVFPIUnXPZ5BJdPO7MUdtZiGwLHc+LrgnJwMdetONFZQslD8rLOKl2fEMKooVFCqowABgADyA8qjvMvDnuOLvCQcySKP8Ay9K5YewUE/Q1Za+DEurVpGoDAbG+PTPXFXpudbb+xE4bLApdofLT3MMZhGXhzhOmpSBkDyyMDH1qd8P5MvJn09wyDO7SjQB+u5+gNXSir1+VOuOqKypjJ5J9xPs/CWLRw/eXGoOWOAXxkFR+UYJwM9cZNKXCuR7yZsGIxL5vJtj5Dqf7e4q3UVMfLsimiHTFsnfGOzNe5QWz/er8RkO0mfl8JHlgfP1rH4Z2a3Lt98yRJ5kHWx+QG31J+hquUVC8u1LGSXTBsSuaeUv9AW3s48lZA+MgMxwwJJOATv8AoMDyFZ3K3ZzpYSXmDjcRDcfxnz/dG3uelUaiqryLFHVP+SXVFvIvc9Wsslk8cCFmYqMDA8OoE9SPTH1rg7OeW3tY3eZdMsh6ZB0oOg2JGSck49vSnCiqq1qGnonRbbBSH2kcqy3DJPANTquh0zglQSQRnYkZOR8vSnyiq12OuWyJlFSWGRPhXJN5O6q0bRINi8m2keeFO5+Q29xW7zvyayi2W0hLqqlG0gai2QQzH333Ow9tqp9FbvzJuSf0M1THGBG5X7P0jIluyJZeuk7qvzz8ZHvt7bZp5oorCdkpvMjSMVFYQUUUVQsFFFFAJvG+0OGzuYoLuGaATEhJm7sxkA41ErISoyRnIBGcnApqvrhkQskbSkdEQoCfkXZV/U0kdoPL8N9fWdvOMq9vc4I6qw+zYYe4P/Q7Gsjs95ilsLn/AAbiB8abWkx+GSPfSufphfkU6gAgN/KnN/24votLiNI3aJ3l7pQHTquBIWODgZAxk0z0qdnY+7vP/qFz/wDuak3noi34zZI17cw2twrtMDezIgI1nOTJ4ASVGAQNgABQFdopM5Rto5Jzc2t1PLbrrgZZLmSdHYd0wkTWzdPGuffb3Wu1y1ks3tryO5vFtzcBbuNLqfBVm1ZUd54BgOuFwBlcYoCsUVK+0DnF7K7sEhZzbQMhum1s4KTB0jDsSWc6UlfxZyQpzmty44YLnirqs90sMEIadY7udFaWUnQuFkGnSiliExnWv1AeKy+ZOOxWVu9xNnQmNlGWZiQFVR5kkgf3wK0wKWu0XlluIWLwRuElBEkTHONaHIBxuARkZ8s53xigMnjPPtxaQNcXXDJY4seFlmjkwx+ASAbxhjgZ8WCafKir8/SpG/DuP28kPfRmL7SigggjGvABViMg6kyM48NU3jPCjeG3ZbiRIAGdvs8zxGTUF0eJCMpgs2x66fegN2ipHe2LLx+GyF1e/Z3tjIy/bbjJf73fV3mr8I2zVA4HwFraaVhPNJFIiBUnmkmKOpk1FS5OAwZds9V/QDcoqV9rXMN0kitZ7pw5o57rBIyZCQkZx1GnUzA+ToapPCeIJcQxzxHKSoHU+zDO/ofUUB10VLO0hr20vIJ+HvM5Ecs88DTSSRuiNCDiNmIG0h2UDAGRuK6eP8wQ8R4PNe2s00UsMRbEU8kTRuMEq4RgrdNiwOxyMZoClUVnw8IRYTBqmKnqzXExk8v9pr7wfRhUy7OeHvdXHE4p7u9Zba5MUWLydSFDSjyk3+EdaArtFTfhXH7iy4wOF3EzXEM8feW8kmO8TZ/CxAGoeBxkjPw03828Wa2tmeMAzORFAp/FNIdKD5AnJ9gaA2aKnPY5xqUxz2F0xNzZSFWLEsWQscNk7sAdQz6FPWu3tgiZeHTXEU08MsIUo0U8kY3kQEFVYK2QTuQSKAeaKivHr6Wz4ZYXtve3BvJVhzFJPJcLMZEUuO7dmxv5rjGcdSKsEsHfRaZNa6wNQSR42B2OAyMGG/mCKA6qKkfZvw97qbiUc93fMLa5MURF5OpChpB5SbnYda1OD8fuLPjH+F3EzXEU0feW0smO8XZjpcgAN8DjJ36euABSKKkXMfHIY+MTRcWadLdlT7GUkljiG3jY90wJYscajnTjyGKeuR7IxxSn7QbmOSYvDKZO9LRFIwoLeZGkr74z1NAMdFFFAFFFFAT7j3Gm/wAVs5Ftrt4YEmjlkW1mIBk7vGPBlxmMZKgjDbZrU5+5Pj4pagDwTINdvIQVZGIBwQQGAO2RjI2OMim2igEfsfgnSxcXSsJ/tMpl19S5bJPocnJyNj5Uu87XMjcasp47O7lhtQyysttKRltQOnKjWAMHIyD5ZqtUUAm8I40onSG1s7pEnmaSZ5baSGOMd024LKviZlQefxN54rX514IL2xuLbzkjOjPk48SH+YLW3RQEm4ByXJNy/NHOGN1coJBrGGBiVVgQ7ZGFjQeviNNPZXwySHh8bzljPcYllLdfhVUB9CI1jGPXNOFFAFKnaFdXEUdtJaxtLKt0p7tTjWmiXWvp8Orc+eKa6KAm3N3Mttf2UtqltcyXMqYjge1kVo5SMKzMyhE0HctqxgHrTlylwxrWytrdyC8USoxByNQAzj2B2HtWvRQEmv7pzzDDeC1uzbJB3LSfZZviIl306NRGWAzj18qpPF+KiCIymOaTbwpFE8jscEgYVTpz0y2APMivjinMNrbMFuLiGJiMgSSKhI333Psa+uFcdtrnP2eeKbT8Xdur4+eDtQCNwDlqK4tJZrs3yyzlpLuIG5iBZ+qCID7wKulBpDZCiubscu57ZJLG4guliWVjayvbyqpRidm8H3e/j8WPjI8qqdFAJfFOLaeKwN3F00ccE0TyLazMod3gKgEJ4h90fEuRuN6Te03kWa2M13w0MI7hSl5boMgq3V1Ue5zgbqdxsTizUUB43dwI0LsGIXqERnb6KoLH6CpN2d8QktbniUk9neqt1cGWIi1lbILSnBwvhOGXrVfooCb8I5fuLzi44pcwtbxQR93bROR3jbN4nCkhfjc4znOPTJ9uIOOIcQjSRL2K3gQmJ1huINdw+xbWFBQImVBbGS7eQ3oVFARvjfDZOH8YgurKG+uAV7u8yk02VOkAiRlOsgYOATgxqNs0zdql4Z+FyxQQ3EslwF0KtvNkASKSWyngwFOzYJ2p+ooCH8L4DJZracRsrORpooo4b21e3dGY6VUyRakzqyMlkz5E9WzW7DjqSQGfuriMLsySW8qyA7bBNJZ+o3TUOu+xrVooCQ9nPEZLSfiLz2V8q3NwZYsWsrZUtIcHC+E7jr61r8F5fuLzi/8AilzC1vHDH3dtE5UyEYYanCkhfjfbOckemTR6KAQeIcXjaS7t+JWsklt32IJfs7zJju4sr4FZlYMWIbG+SAcqa8+yTgLWxvSiyx2cswa1jmBVwoBDPpbxAN4QNXiIQE1QqKAKKKKAKKKKAKKKKAKKKKAUe0rjd1Y2j3duYCsWnVHLG7FtTquQyyrjGobFT864rXinFJbSGeOWxMk8AmjhNvMCcor6dX2g9NQGcV9dtkgHBrrJxnuwPc97H/8A39K8uz3ltBFw+8SSRiLMIyvM8igukJOgMSEwUI0rgeWNhQGnzlzkLGGE92ZLm5ISCDOks509c/CAWAPuQPPI/PsfF+71/arQzYz3P2d+6zj4dfe68Z/Fj6Utdr9m8d1w7iOkvBaTDv8AAJKKXQ68Dy2bf10+tUU8VhEP2jvY+506+81DTp65z0xQGFyfzX/iNvKUUQXMLGKWNx3gjkGQCQGUsuQfMdCM7Zpf4DzLxS5vb20D2KtaEDWYJiH1Zxt9o8OwGevXzrw7GuHu03EeIFWWK9nLQBhgsmuVtWPTxgA+xpZgiuZuKca/w+67u4XBRV0ES6NmXLA4IOwIIwTv7AUrkDm5r5bhJYxHPaymKUKdSEgkalJ3wSrbH096bKQOx+9smtWS2Vo5wxN1HKxabvejMxOCw22IAHXYHIp/oBK7ZYVbg93qGcBWHsRIm9aPZxEF4XZBQAPs6Hb1ZQSfqST9aze2e4VOD3WogFgqqPUmRNh6+Z+QNfXZzzDanhloPtEIKQIjAyKCrIoBBBOR0oBr4gkpQiF0STyaSMyL75UOhP8AN+tJHZlzRfcQ755/sqJBKYmSOKTUzAbkM02FAJH4TnfpTJwXmaK6nuI4WR47cIDKralLvrLKMbYUBdwTuxG2KSOwS4Vob7SwP+mM2x/CwXB+Rwd/agOjjfNXErbidtZSPZrFdf6u4NvL8W/gK/afi1aF+L8an2pi5y4pdwm3W1aAyTyCJY5YnbJ3Z31LMulUQFiNJ6ddxXH2t8uG8sHMee/tz38JXZsp1AxvkjOPcLXH2b38nEivEZ00iOIW8I8i/hNxKB5BnCoN9hGfU0Bq84X99aWL3Ecls8kCM8ga3kCuMjGnFxlMLnOS2T+WujkLiV1dWkdzctD98gdUhjdNAJPVmlbVkaegXG/WvLtRmVeE3pYgAwlRn1bYD6kijsulDcJsipBAhA233GQR8wQRQC9xbtCm4fxJbW/7prd0VhPFE8fdly4XWGkcEeBunlv5EUwc38TvIhBJaPbGOaWKHEkTuR3rae8DLMoIGV8On138q4r7h1vecRvbWcK6vZwBlzuCJLo5HmGGpTnyyPWkaAXnDbm14VcZmtnu4XtJ/RUlUlD/ANvkemQRQFD5w5tbh8MCsq3F5cOIoY0HdK7kgasFmKqNS+ZOSBnfI+pIeKxp3vfW07qNTWywtErdMokhkYhuoDMpB2yBSz2vWrxXfDeIlS0FrMBPgE6FLIdeAOmzb+ukedOnM3FClk9zBcQoEQyK7gSIwCkgbMPi2wQf1oD05e4jJdWMM40RyzQhx4SyqzDI21AsB6ahn1FK9zzNfx2hn/0eZ/tTwLGsLx5WGSdH3MzZZxGCo2AJwdXWtDst4pcXdjFcztEFk1BI4otAQI7J11HPwk9B1rdTgMIVFAbCTtcDxf7R3dyfll22oDH4RzS9xxF4ECG1EBdJMHU8i/ZyxBzjQBMq9M6lbfamysbg3K9tamMwIU7pHjQaiQFlkEjbfvAY9BtWzQBRRRQBRRRQBRRRQBRRRQBRRRQHBxHgltOQ09vDKV2UyRq5A9tQOK++HcKgtwRBDFEGOWEaKgJ9TpAzXZRQH4ygjB3B6isAckcO16/sVvqzn/VLjPrjGM/SmCigPOaBWQoyqyMNJUgEEHbBHQj2rLg5VsUZWSztlZDlWWCMFSOhBC7H5VsUUBnf4Da973/2aDvs6u97pNeemdWNWffNaNFFAZ3EOA2s7B57aCVwNIaSJHIHplgTjc7VynlCw/8AA2n/ANvH/wBtbdFAZacuWgjaIWtuI3ILoIUCsR0JGnBx71+2fLtpE4kitbeNx0dIUVhnY4IXNadFAFc9jZRwxrHEixxr8KqMAZJOw+ZJroooDh4lwe3uNPfwRTac6e8jV9OeuNQOM0cN4Pb2+ruIIodWNXdxqmrHTOkDON67qKAyYeWbNHEiWlurqdQdYUDBvUELkH3ruvLGOXR3iK+hxImoZ0uvRh6EetdFFAfLqCCCAQdiDuCKwouSeHq+tbK2DZyPulwD6gYwD8hW/RQHzGgUYUAAdABgV9UUUAUUUUAUUUUAUUUUB//Z"/>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8686" name="AutoShape 14" descr="data:image/png;base64,iVBORw0KGgoAAAANSUhEUgAAAToAAACgCAMAAACrFlD/AAAAulBMVEX///8Aa7cAaLMAabYAZLQAZrUAY7QAYbMAYLMAXrIAZbIAbLgAY7EAYbAAbrn1+v3u9vvp8/kAcrvV5PHO4fCyzubd6/Xy+PwAW7Ha6fTl7/enxuK/1+tLj8i50uiBrtaTuNtxpNE8hcMceL2ewN/G3u+Hs9lfms13qNNGisUmfcBknM5bk8ljm80ler49h8SOrtVCfr3L2epgkch1ns2jvNxIkMhNhsKTvN7A0OaxyOJ/ptKduNkrg8PcyewmAAAgAElEQVR4nO09B3faSrPIq1UBGyHRjBC9F2PHaU5y/f//1tPuzmyRBAgnjuP3ee4598QgpNXs9LaVyp+ExnjV/6M3/J+B1uzm2p+/9SreIyyuqldX1Wnjrdfx/qBZTzF3dXXTeuuFvDtozDjmrm4+pN2FENxfc8xdXU/eeinvDXY3AnNXN8u3Xso7g7ULmLu6br71Wt4XzK8Rc9VP4Vsv5l1BImnu6vrurRfzrmBRrUrUfSjYS6A3U5i7cuO3Xs47guDTtcJcdRq89Xoard5bL6EsDG4U5q6uH954NfHK8/xo+MarKAc7HXNXN2+86HBGLcsi3nuQuEvAHIi7mzfm17FtMSDbfz8I0QfMXX/juKtu33g9z0SgzvrngxDDW4E5fzziuuJm/MYLQtSRxRsv5By06hAtuWtsBNU9vvGKlsCwh3/cp+kcBOaq26BD+D/efMXxzOZq4h+PVQcHYdBVZ3FlzmVedf/Wa6p0Nreub/3jCjbYCxVRraciWfDrzb+w2Z12683N8jOwBuXqJimfRELmdd56Ue8CRoC5m6f0jx+CX49YU41F8hLfqP3ry/xfp5+XwNwHzI3YXysu9a6/FF3ZW3mO4+8uREIwth2buvW31jt/HhL0HgRKyNVRUdc7cJ3nXEZ3zXuHW2j27k+s9l8CSBxeXYtAyUKQoF+Enr2wtLyL4u5DQi0B5YNY/Yf+OyDRGDBXnYnFClfiihRcuvCEjfp8iVM5vrUQnKeSv1l6tuPf5/VUazS7vd22L3i6gOBVvODGFjAXCU8xEKZJUWw9mArP6KJQxtqWmLNoofzML2lnswfRKEN48cqi6RfEHZ/4cTh8zPJEcx9F0zwThc3fQ2iwQuUKEaae+PvmZ/7avguRDPnj4Ky+EFhA1BVZ2a2s5da6d8Tlt6bb344oOLX144zfnnke3XX1j5JauobcPvS+bK1tcm75p2ACSRwfKekJUJmPVoQzsXIbkBwsZ9Hz+PTtl56lAf2svmm0+8yrDyPf89Y68pY2iEYSGRgYuXITnDzLLtpJJwzDCbuI+DpbtATCXVPtjTybEDr7DYGKBt31Gj/5Llz/WZ6egPWQdDpRupnEGZy6/U8DcxZVxQR9YtvuqBIMqPmqyUGSqaO/bLjRyNfOoK45IdSmJAWBdXutvusRkn02exexD+7Lg7l9oDkl2XrClShwYDsWEdwiREn4LJbpnXh6M9K41UDGkL0Q/VZ54tthY5FBvCPaL7Tda95rIpPMDIYNJnWOVoY6cYFGYR1gFQOdlTGwPh2VQlMBDLG0ROVvfoKoy1dM7MTibbF7AdgpFj2RwNgI7FJ8bQ8Db0Gd64FVpy42H6juqU4V5pyxulEropYCYoioxcExNyi9n9QJuMHp7TQmnvvwC/pSSzO5QrNE7e9AfOTnYnULXyy7LgTQCtFhyzdMBrNopWu3uRD3znop1k8IPmdii3vVQHqyjYqfiKvj56D0X3KrI8c36HzpZhFnkQ0+JzhIlLvK1Bn7+OFLUdepm2YJfxZmJwar1f5TCpuleCQXSpbkuaUjiQPlzpOTShuq3ash2JUOKiOQkitEBapKeGsSrZf7SGNJy7ABhwZyDM4L1nYOc0oudPcSc+RZ6pyxIu0Xog4NuqsrvovdVnu+/HKPn1URbq7GfPkQsZ3x3/YVfaBn8SjwYCtpPBLoJWHwHYgLXinYZl831RnU/Iwo5beoEeMLTe92d66VBx/pdaK+tX/JjdD4m5YsgjMNwGADgq66H+82s5tb3725udZS/xJux4zyhY6gnMba2tNvxe1CeD+ywQf0akgCCeDQBuk+MemrEBwpbJtIouL/NNHfwUXUa2wriVvHq9SlbU/bCKdUTHJ+uIqmu/GPVrMTx3GvuZcp12qKsSKUSbDilMjFqrjiXWhqkERiW5CQUq2JCxfyLJU7qC3gq4VpsRQCoSiuUEXa97kQQgA3JnY0WnzHNRHUIiN9hzxEg8n8ZdIvk5tqyoTXN+7NVXQ4HKLTyDLBTyr4QkyS9XSTQ+CjsZdaA6mlV0fLCSUb0Esjw64kL6y02zQAPfZowA0QW+mhYA3UTCexdld0duZubpkpzemaOmX+EuHcnq+honoJ3hjH9sZikVw0hAf98UJo30mt4eI+ij0n94HMCYIFNHEsHehmLqlQYpHU0LyAO9v7HudYXa6vBT9SviVtpbfG/Nu+ITxt4VcuMs8+ac8DtG/OY8iAFL3X10JR3I56dfFCbherGSQ4P9K77+WKyBake1ea633ADAQN+ubqLRKjoUOd7Se0XxFDoGroffCTX+QqogMlb0+5BJ1KrEf877YhT8mMC/phhsLdMnGM8DJCq0afvn+eTPbfU/Nk365MgGnGrELbJPlUsASaIpMq64m/GKlXwq1BdD3LXD1N7xluHdtxov2wMUCjBUycoTA9GGP94vUnB/lG8BUVmBtKTAkVvzCRJIg1qWdkQ7mw9dPNKdwxEtP06/WvDlgA3W4gxRY5BJVgZRINc8t0DvRARAcg1MdIN5Yv7L8pNX/PtUzj53j8I2XRBkpFdJPhwV6Kyf/YfZSH0YSvwIZ5lkjxGV32Mh4gy1Zl0Vk6BlbpVwssD4Yx17+tzu7vRv/1k3YEH5vBLZDUzPgFApNrSNG510wAGY9KBJdGIeoIW2Bjl2FX05EH9wM3AHwBwu3BcOtRitSYagXxVV2sdCzXQDcK5WpZrOuohcKP1BHLZQsy4t3B8g3TrVr//GX01G41MO72A5KxZp1Oy5GksANroB7hqrZrHRlo9Fbu+IX0rgLbT4UMnJs0p7lMHFXIr8LuroAv4Aj3IZh/nkpjT/g2YGZWWnV5R/YJRsfUspas5w0xt12ZjymFvGazP1rdS8zNsjG5SaHvD2+Qcs0YAuz1pSI7w9KnYHbHYp12GzQAEf5ZkvPTDaJrwc1s4YOBfqH30n2QRv1cUBn6ZBvlb0VBpZsRCunSO5UOBhBS6fzJdG7KwxjIrkpyRk0EXxkR6kQ4y6mkRbf5djgq9gccjOEIdUgOYO4Rj5sscVbYELPiFgKChHLJjwxWkAtaCG+G1AQulwpV7jil3eziyL0m/Ogwwe28NM45RAe/lktrteCb78YLwZbWQ3T57WXWqkWIUEZ+wy0W/69xoRJvc9RgxEACZG7uSAVAOzRvQIQHIBvxVSIDIdwykSQo12i3e5Lm6LwCi7cvjdXFSFlX+bh8v4hfh2Lz7WUbBf6q8pjFAWwoWiaB4WqROn9Ud5D9VUbYJCBIhdcxMmPSOqzgQhErizXJllomE4m5Z/w06slNS6myB1KHXFjEEAzA6fcLMnI78Z1viECx+WT6BC4/TZlsVYg6QnExbV11EFds0j7H5Blhg+V0n5hs6wiTmkR5VwltOAhe7rXFeL0x7hodjJHSVpIQnYl8TGGK6RRgFqewYhPCd886v2Kw6RnkFKsTbBS6nVog7Yv2NsLvTUkF0ElmW/xma+Y/0M/nRA8k6uZFeYiRFI5iw6okqxFaKXSqgnVyufZdSvzwGO/CbBj6YzdFIT5I+18bMuBeOjiwipSy+sVKwkOi62osRCO+xGCH8fhtH8NvmYR2DCLLYXQ2BM/+kM8ugYEEKDYJ/BsKOJZvzJooKSGmamUIlukFlgmDHkTUbzZF+VOoXzdK/jURLDDH+NwQWsplv8cfNdWPKBhAGI8ntRhz2iSTyQN7mJt6weao/TBEXHHN2zKRI9fipP5hNgpKeZnqTjmVF0Djk1kiYULwWXzr6h/uTanGa1NjY032CC5xZNL7SVIlFb54gPEBGnU6aL7amczRXnsnoCVi5bZYUjSXVXGOsgBzKUGH5q5DErsj1DixLlMSkOivFne5xnXx7Tfts5YZ9vb42y71vB4ZYndDJO8q8W1v+B51psits54MQBLX3L8YHBSP8ev0mP0QSg3FCLKbM3dgF9nvWibVgVX+EyJVZcJNCrDPtVocahkKDWJ0I94ZSxPP604VOkldhlXIJ4kEtPrsO46dFgb4SGr3ofGWy6gkmgwCRx1Tvgr6B7ltrFBtf8RIumPE2soEo4XkQPVzUe66CdFO74gpOBGYrWmmielGUxH0ainBTOlCWlkKFeBPEU+YeX1MZBDmvmAcLdcMgTKIrW5dbD80N1pOxJGxzkwYK+VMzuYG6sitUKhdCkGgSzyJGIdIrDJfDGabObuRKP6vftK+GuuqFGKImlHn8FgZ0JjMkCQ18JL4B/Ee0yiUR7NRxSilIgDzRhyjQJlmJLK3c3Uio+MtSAp7Y+AOTcFYl3UYoYGdo+vKBbCH4v4oWxlVrVbdaNRoQqhO56ODtiZii32LZdDEueO3AkntCOYKlkSXU+26NK5mTDBLFeNkOKZVU+TQgWw50UgjXEYZ7kTzji4nxjc1CPEHmn9GcV9/QW3lJUoC63KquRgV+6Z6M5uAftV2unGrrQjCGcqos/dC/QHqBE227jGZwq5f7CWHERFseELDeJvhmDmQAxOnEIPXgwPzWa46AsAdmQacLP4LZCRKa1oRLJIl+ZPQxkLrvKEUcK+2CjrkRotTtDUd5aB/imLeRkEkFs5xsdj58i3ItD3wVTCoLrhogObwOLMKTHwxHY6uEjJAPCaIOJoN+LGxU/oOq/ytkg0q2xqKSy8JNwE3Xt0UZbuTKwXVqZZb10QdkphMoiqygT0n229bYtjKtvqLRIKLIFSffpcV07BLPKE2QveeXRS2VnVb3nL3n5muIX3J3wK1WjEqEC+tK0YS9iKh5ZVEOAVb+FBYArpU6TKj5P+XFkFEYhyiuySTv5gWIBTdXCsLFKNR6Dblaj2aEM6oseeg4Ug3o+XdVu0Arc+1/A2/nEn/jlKl9kDb+WDrEGLb95rJIO58iVGHmf4j060CWX1ihAUC5XCpKH6w9WxKHS3Slg2j2LW6+YHlbOPMtXbW90bxxvtcMEXBCFfZ5MTdxMzz0v1jrpp6Ko87M0ijsZ5tJ4Y6EnGJrIo6AbIXZ3zkgv8k2ekR74ZMMxlW/XC0+/WkUfzYyNQQ9y78bhoLzkSK+8OxrMADWnLs0jBf95XSdCT4biO517kT9+2irEOBehRE8iOnoo7DHEs3j0aoWhJ1vma/S9Sd7iBPDGtr1s/4IIzL5B3BsMn73hCmoqIeKV/PQ+gKKLc5EyWczkze9xmTTecyXCKqYJc26hbof53YEyJRp20Ihi90rVUADWkbEOpP2AsOtciJv9dMqACSp/nYPohViEMFzyYlU3emuCFeOW7630itdOjaqVBzo7MROPFGbtl++C60CF/5Jzh8hdNNbvVPl56o8zAryXMg6irTxZMdoEmENUn6yntzmSPuWhSI6eatuAf8GezQrklv4tBBJqTdSkz6an2Zbn6VaEThqCOlp7fMb86xq3bR1a2ZF42o5znnBo0EO8dxXGszkiZhMHBs26HbdXZ/g5Hl2I5X0LQzr7vU1UpCk33ksNuS2edxiXKk8w0cHJhcKB+pi7Dq9dQCWpJhTQ+l13p8fDy/8mQ+HzaNxbcnk36rSBo3++tlYVFbb77uG0/qPc7n8x+tP9qVy0SJX/aOMYyRONkcVImRq93L+6/eFYxuvajstZ3bvJdQAHtMlP1W6887gF6//NAUS8wsOTM5cnglcOeevux/C3qbW8/3/XOdqL37W/fG9f/x6Q5/G4IkKcOGcXv+Htp3P+ADPuB/F7ofMupl0J3Uo8Py/9dE0qDf7/+FkUQ7l3VDR6PTRm8Ogs4iSRfYTxa9C3/5F2Dnu45ff23XBnJJxJ2W/kn8OP4WUWozcGxKaf1+9ONfGuEkaoWxPv21oIHpdLtkg2LY388o613V6h/SX7OWj39l6FKINTWvO2kSy19Kxj7jUeTQfPyaBxS9wT8yrR57DGavKsBjrPMuhbl44p7qRaWZhEf/2/O31ejnMPm7Oii5LROd/m3AqrRSndjzekG7t0l5ehai7VGSCkLHoaUDNX8CGlBKRXI1Hn8UEpFbo5vzl1a6uwziCEOLY+uf6kWqoew1INarvUABYNdS6QlQLwPRJ6iVBR6HZl3xKsuC+PXNZPL169f/1gOFO9UiL6dzWC/pa/kNwLLPS6t9LwTIppeJFfVVvQux6XTUVh5IT2WwNPGiGvnoXz12YoCTPV5VvUJhLc2WzBVAX5VL02jZNIzgQKUDta4i1fh6Mq3xpwHmqVzeTHMZjCFpd/7Vhli0lLod85z0lUXl2gjghSxzcl9X5piAg95IcXnMn4JOVHZ/mhJzhVOMGhYbSkXcgxYSVa1Wf3UUO/Qclu9VfRmI1iGyPeuC4lSLVJ8U51STqe1Z2yftRolENvmbmZ4Otti97ljPBObZnHeScSuPF253H3+0DA6RxeGv/BIZmLy04fIyEI1vJUw6WXBfvlAlkYbJiQmFfx6gzK4MOfwOtMVjbs/r8J+y4L50JEKW1hX0t70ibC7xjV4M4K7Qb+cvnUhJV/bmasTA9m9GU7Dos4TJ8DuAg0RKGI7YPVO+cFsWuNl/83idbrYF43WgIQokS5G2HGJWL3nzGEtM7RLG9p+DJfRvlY/ZvghEdTmxypA2+lmElBT5cipCrknrNSGG8UdlGOl3ACyHUpFh6WfZ5eoiZKuk87rOUAYmxjDQVwNR5J1tjDwCUl2SgpG5BTCWveZ/M98DDcjkTA3pC6GR/BxyagaHvaSdplpHSgngAFvD/m6xHU6iKXxo3JyPRssTnNwNwxNk8biPiG2TVRdbkMq2EjdV1KRMEATH45Hn4u877X77BLX3ll9G5V33bv/Xfj9qqW7/Io+5tZu5DovLHhM4yZfpdrs55jH29jZvhyGsW0vsUGnLUU7CLRVOlsd3FW1yMol813FvB0coYDHwbeoOchQQ9r9+zf+kOaGuTantrLHxreDMsPSWOGHsyOr7KUWx6bTFG/qk+lbs1QMPq+eblI9BR/XPnBXCAXaBsRhLEHQ7nU6r2Xp8/DGejyeTLY5nprQoFBWsRf+bl1HljbXFiqoz4iJe27Izc3PM7Q8nWqdTsa3Uht7lqIgJ43tjgL744wJV9KT6EAoj/kG30WgmT0/ru8/f5cSt758/T6fT2Wxm1Yjnuo6jtx2lN8rTRzyAUHSmEnKxhTYR4+P2QXsp+Ffu7dtbrZszO2lBAE4T5J0xQTx8eup3JNUvDkUpQPcCo0u1e+VOa2g/fNnfz+q+5zo2Q46Kw1M+EZ4QPdutIC+VGjgeIYO6OWLcaKteF7QzZfVeMDEuKpj4L0fZsb2uhMvnVJw4jvcMwmFRKxoPcNFknYYaI0hczVprrJ1U/tJi5JwB9yloJUlHe4Y0gmq61FGvr716b+sU3DJztMpilpmQ3e/NV1nXcKDCY08+0jG55bu08Avfy74ojtpSExCICivHs+JKgFJA6ts6Uf5MqMbGGRP9RgpHqmUhmRVRQ6YbpJ3tWSdR5NiZGIZ2ikpdrwVhiiCRw3bMMXsXxr31lmoXewVXp2oBivGlyycGsl1ADdg1Qv5jjeUixOhQ7hjRJohnApztgsH0JBv+Gbo5eZkKGtZ3ulMHJlA602dnXBwNnGt93tChGkZnaY4YncHEjR6mxPwebj/Rt0YxxJOGaqk+ZdTacjbDRN7Q1GB9r5jZDOXYzA12o15tMBlP9nUnBCFInE1PFphYpTISWRjpb8GT3sdG+AmUseIAj0RbjdNn8yAzWBgn8/V1anTkMxOdctCFfpLRQD7QAzuHzeEjc0WXM7032dEN30Z2tiShWK8VLO5xHh7ngZ288iVVBTuNPcU8vjWmi5lFSW3t+3p02OxG/cdmLMMohKzYu+lHNEkjtaMLE2WcxTpZ4/CNBMmJWJw6cS+MzF4iO7HJk955bfYB7zIChx6UEsG4KcQwfkpKf9Ehet/0WW/Mi4uFBqrNotnzYDcay50+tJCocViiZUdCROiUisPpgo2++xTXHxhEAZHWFoYPMbqEUxIc7ZWa8qmHpjGpxjBfspO13b1ixRikG8yXrfxwiu5QHvRR1nzuAkeMTBfKeaGqtR/zO8TZNwCV2lqxzmKkv4PqwDeJQowaC6UZNoOhMuhI6GcJIbW6d12c3gzL0CzGTmY8tEG2mOZAEw4Hnlm3L4veh/roLd5on7KjjC3KzJly/HGqEyFoyBvYh8l8TWNQguTXpdlLLUIP36QZBroEzvhAAuYLwYfY7BTHgbFm9TLZ4Z8G5mCH6RRJWU5efWkMuqULH57tmvgUmV+OfJfaG0f8EhkkNWYBYubCnMuOoxzlFGN4a170g+ejEFk9hUNLtTgNpkZchijdqjL8ibXJrmYyAEpqHbkf6M/ZBWfLlYNEU/mCDtqbMXyHwyWVyTjAiVO4AuNsF4zcjM2BsDBkYQ0TmXewW/w4pyZqXOnSxKADNKTMYXtcZofExjQzzd3om9WCZk0ZpDlUDQ2W0JDDyyOpc22vBImjndqUyRx8C5zZqgYS6DxIYHzJo+nFAd/Io4iecFBqV1MnFKf1oA4gBynE8CwdMdHHGF+h8WQvI+gs3bmCUJGWIEJV81sFVLqEMHxGWe+EcwUWSCISc7qZgM68cL+JHAwjDgtDbj30oPCRRz3kKMqaRBTQpLJ0uzh7g9fD/tQ9RS3MlrXoTEt5DUkvya6oiwj5nUSVbmtpZr/6HEdTQMiAaPUF+swulNiiaMgdGcWYdzijqdPEsyNTgRrX8LmSO9GxkKezoVomFjfazeGDalTF3hR0poeAJWAKnT3XXPQLQbOG9EpXmcxB3x0KqbRJ3vroFpiUDpW/9hItUObCd3H2Omnjb/hby7lE8p1wSD+Rw5DbWHbCHzs2Qh8K4+uMLWw23sPhNJEyZMD2/910S1eda2GrU/ukAsC792l26wwLFISGsJjpvRzZWetVwo1CI6TauZmMVX5aP4Ts+kDbBw9FgTRpMNT0khrH24fcDII5OSWAEjAVGMWp7er8vBeC0hQa6oZo99TE3zDyWuOEln4UGlRdigMlWWgbDdtNpYPGI8ui4GB1ZgEi0akh5k18fSk58Nw2+Y6xNgkOjeZEBJ1Vhb1tSDDYYl8ll3Be4W/neNU0RA11qPvQggOR40lBFxuHyImcn7Ac2ADlCiCBLhJpQWk8ymgUnSstw4CHQcqAAR45IX05ZacreSgKC8kUuTDjWwWCq3RdKg37UmWWQSMMj5kwatymlGM4Pw+tsoV2/JXA3MwU2IwqILbNRiAikU7XeBllp7JUYCIrm2yPbpkalCnPD5TYxHGzSprLWt70JoBeQGYL7ZZMilT8Qk/ooWIn0Xl+Dfu/9tvtdrorlooSC0rDotDBSZBwAoss1wrNAzC4xwDHo3EzHnO9RAaUuIsK6TWGadTgdkFcxQUTv4FncKjXVsEiwK9waYnbD4/Ud4CSUKHgEO9wll/j+bPvUEocb98vtmLQRkC5puUuoLkIhhPK14zNczS519R9thUBJqaZhZsOAQWWRkQlozo15TEK0osGmaQdtaSdB+Z8ZR+0QEYs8eijbKkF1MBrmUt1IOvpc/56E0sIUWt9LEQgxwyqXACaVyg1xOMl0SeZtA8TRR2RXqDbgiPPcBQvnIlleQ3p5qlg3lz+RKrcfXZWdUuPmvATrSIpyLDi0jZDl0CVyvaVzzkz828EHXQkOl6gIas8ubJfMqbFUXUw+g+qOok4Kqaxzp5AmupLGA+ORbaZ0+KIEKIQ1uZECvslTwbsaZd/EjIoBrdU6saOJmA5acIpaty7lWaLKcB+CFE3xXssJPZPVpQHAzSdCjPhAqRtIpzj+9QpkmfdQvgC+EyE0NpRdiZwqjzmcDI2Tt38aqDOH4tPgUnt/6TUU1F0LdxCvouPUOD6cEnLyJtFYWUuqJ+fXY4EmZ3TC6NMUdGEimGOlqwwkGfLnbhqLI0HIXbX3k4Gs9Aygc2md0Hc3+YTU/byDk81QNb6qscFfJQzO6DMhTpOApnGOJ1EUJ08LtgTomZujpyNwp1YirPStiV7bAU8E/vaWtrhmK4gxEarvzpkD8iRFqblH+Pq+E5meSGY+58bLZDoQLPJoxpq21lhB20NcxpSKGlUR6QIxa4lJscfsFhFPMIY/s2nbDYH8lHcJOugbiVwZJoFHr894C8HdkyufFLIVPqZ/7HQ6JadGsoqhA7EyRcUKTfBK1atjZEaj4xRiJ8OkWUmcJrjUNlSmqzJJZ2JFmPTZJ0rTYCmMCC5m4Tn7dANO4RvCqENvNPh4U4bdE3Il/kXnN5O9xjsBOPmWWw5LC3X1yFQJ4JYbV1IsxmqjQkrirLcZdbAU2eRkWmBrEsmnnb+iDx+SS0ZUw3ZdInA3LqW+YRoNQzox2ncihJbSA85vph6s5oHqkzhzjwLmw3oxO2sNYZ6nNi+F28Nnaj5JM039L2bw40PsWJhfz7ES15wRGneqdDCmKSeGnWxliB6XB+Iogw6k6hVqJPDMYyYNn43fDQ/pZEeXJQmMdGCMUJiCzvhQeNoxMoi+5y8cGCWQlOLQgO3ynf1chYYhndoXfJJn/M+qUdcJNjTAuPDOKSapoy42X/5tVwuR1/2M0erYUqJXpG5Qp1sGe5kjqVJfzBb6JVmloF8DjA3l+j6aQPOGeOwsZ29Z2q0Zg4iIfWM/Sj2Rzs5Ao6cqaAAKOi4kd6dlJxzMO1APe8K9cCz8WTIS7PSL5Md/InG6gp16uy1jSnXiPctrJio81eZoleWDSCOeYKl4HDhGyRZNLGD3c3qA1pvjTOpGnFIhTqsWQ7GFfOmi/z5Zs1EP0vEqqVTcqScenjsVAZjPQfjeRJ1msXY0WuMiB1xe10TOdTKGT+NjeeStSF9waSCAGBmN9hxxObYa2eaMt/KkGsigxFiuMLZyf0SxnZhZtDMMVLWqiXDuM70aIB9XSDgzSXb9ZFJsIrLNbHRkuVvqYCciC9kKpnQolkyjflTRjW1hFXnCIlrcCxMVB9qWpVyOg4HikBqY9gCUNTWXO2MIOLCw6wTHfsiqoKpf7o7kf9D124AAAGHSURBVA8bFNcH4Y0cd5KVq2gMmtWe4dp32cQnz5moQ67Y3C1qe9uSUeqFEEcQwQ209LmDmX/paFF8fJCaAUzS2P4GV8ojzcQ3CIazYM4cFjDRTlEQ/qhIR5EzkzPGkUezwha21fY284KAlcjH2NmER7f98PAw17VoMNpGh8FD6ZJIQXUy+x2DeZ0Svgx9i8PACfVXakd7o810OhhrJDy6dbypWc259FI57h9BRep1CLvYXwncsiQmsbfneiUa/f2BulRVAPMyJodGg2WvMNLHLS77UKZ/rNvoXhDc56fbaEeKhPu6a7t0pod0UgfZc6O9Ke2DwBwMHvSfssPsevtPn3NzytVdp5brOtFGskdCXJpVbIUQt+a7Z14gR3mhsLVdzR+PorxlpZy5eY2OcaYFbH1ISrM/nj+aexSXGlVeACcREbAJ6PobN/unY3UmhPGCQ+ccVlq/yjPhRdB4dui54zM+oBjCyeH/+2Ty14OPAawf8AEf8AEf8AEf8AEf8AEf8AEfUAT/B60kN85dAUorAAAAAElFTkSuQmCC"/>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02" name="AutoShape 6" descr="data:image/jpeg;base64,/9j/4AAQSkZJRgABAQAAAQABAAD/2wCEAAkGBxQSEhQSExQUFBQVFxUVGRgYFxcRFBcaGBwYGhUWFRgaHiggGhonGxoYIjElJSktLi4uFx8zODMsNygtLisBCgoKDg0OGxAQGiwmHyYtLSwtLDAwNCwsLCwsLCwsLCwsLCwtLCwsLCwsLCwsLCwsLCwsLCwsLCwsLCwsLCwsLP/AABEIAJwBKAMBEQACEQEDEQH/xAAcAAEAAgIDAQAAAAAAAAAAAAAABgcEBQIDCAH/xABNEAABAwICBQUKCgcGBwAAAAABAAIDBBEFEgYHITFBE1FhcXMiMjRSgZGhsbLBFBcjMzVCVJPC0SVicoKDotIVJENTY3REkrPD0+Hw/8QAGgEBAAMBAQEAAAAAAAAAAAAAAAMEBQIBBv/EAC8RAQACAQIDBwMDBQEAAAAAAAABAgMEERIxMhMUITNBUXEiYYEjQqEVUnKRweH/2gAMAwEAAhEDEQA/ALxQEBAQEBAQEBAQEBAQEBAQEBAQEBAQEBAQEBAQEBAQEBAQEBAQEBAQEBAQEBAQEBAQEBAQEBAQEBAQEBAQEBAQEBAQEBAQEBAQEBAQEBAQEBAQEBAQEBAQEBAQEBAQEBAQEBAQEBAQEBAQEBAQEBAQEBAQEBAQEBAQEBAQEBAQEBAQEBAQEBAQEBAQEBAQEBAQEBAQEBAQEBBAnaym38Hd94P6Vd7nPur94+z58Zbfs7vvB/Snc59zvH2PjLb9nd94P6U7nPud4+x8Zbfs7vvB/Snc59zvH2PjLb9nd94P6U7nPud4+zLwzTp1Q8RxUrnOP+oLAc5OXYFzfSxSN5s9rm4p2iExYTYXFjxF728qqJ3yWVrQXOIaBvJNgPKV7ETPIYeJ1kjGNdDDy5J3B4j2Wve5Buuq1iZ2tOzm0zEeEbofjesaSjcG1FBIwu2tPKNc11t9iArWPSRkjetle+pmk7Wq1x1yRfZZP+dv5Lv+n2/ucd8j2cPjnj+yv+9b/Svf6fP9x3yPZkUmuKnJtJTysHOC2T0bFzOgt6TD2NZX1hMsA0opay/IShzhvae5eOnKdtlVyYb4+qFimWt+mW5USRo9LtJ48PibLK1z8zwwNbbMTYniRssFNhwzlnaEeXLGON5Rqn1uUTu+ZOzraHeySp50OSOWyGNXSfdk/Grh/jS/duXPcsr3vWM+NXD/ABpfu3J3LKd6xnxq4f40v3bk7llO9Yz41cP8aX7tydyynesbpqNbNC3vRM/qZl9ZC9jQ5J9nk6vHDa6H6cQ4i+RkbJGOjaHd3l2gm2yxP/xUebTWxREzKTFnjJO0NpjGMmnItT1EwIveJrXgdBFwb+RR0x8XrEO7X4fSUaGtWh3O5ZjhcEGM3BHA2U/csvpsh71jcma0aN7gyNs8r3Gwa2M5j1AlO55I8Z2h73qk8kowjEjO0uMM0NrWEoDS6/EAE+lV704fWJTVtv6bNguHQgICAgICAgICCB4hgOFi95gw/qyZvzV2uXP7K80x+7S1GAUH1K4D9pub1WUsZcvrRxNKelmmq8Ia3vKiGTqJafMQpa5JnnWUc1+7WvZbZ6tqlctlo/gklXJkZsA2ucdzR+fQo8uWMcby6pSbTtC3MKwyGjiyss1o2uebAm3FxWXe9slvFdrWKwjGO6wWsuymbnO3u3bGD9kbz6FYx6SZ8bIb54jkgWKYrNUHNLI5/MD3o6m7grtKVpyhXtabc13YZ8zF2bPZCyL9Ur9eSEa6oQaBruLZmEc+0OB9at6Gf1PwrauPoU5gjA6pgaQCDNECDuIL23BWpfpn4ln06o+Xpn+zobW5KO3NkbbzWWBx292zwx7IBp/q6ikjdUUjRHKwFzmN2MkG82H1XdSu6fV2ieG/JUz6aJjirzU5S1Lo3tkjcWPaQ5rhsIIWnMRMbSoRMxO8PRug+P8Aw6kZMbB+1jwODm7/AD7D5Vh58XZ3mrWw5OOu6N6xsIdX1lFRh2VobNK877NuwXA59hA61Y02SMWO1/iEOop2l61bCn1YYe0AGNzzzue6582xRzrMs+ruNLjj0ZLNXWHD/hwetzj71z3vL7uu74/ZV2tbBYaSpjZAwRtdFmIFztzEX2rR0mS16TNpUtTStbRsx9WGFRVNbyc7BIzk3usb2uLWK91d7Ux71lzpqxa+0raOr3D/ALO3zu/NZvesvuv93x+zok1Z4cf8Ejqe8e9dRrMvu57tj9mhwbRr+y8WhEbnOgqWStF94LbOyk8eBCmyZu2wzvzjZHTF2WWNuUrOWeuPP2tenDMSlt9ZrHnrI2+pbWjnfFDL1MbZJbDUrEDXPJ3thdbouWhR66f04+XWkj614rJaQgICAgICAgICAg8/P3nrK3Gc4o8Eeu+hpHTSNjYLucbD8z0Lm1orG8vYjedoW9BHBhlLtOwbz9aR/R0+pZczbNdcjbHVWmkekktW7ujljB7mMHYOk85Whiw1xx4c1W+Sbc2lUzh8KPF94Z8zF2bPZCxb9UtGOSG65vo/+LH71a0Xm/hX1XlqZwDwqn7aH22rVydE/Es+nVHy9Qr55siDzLpbRiGtqYwLBsrrDgATcD0rfw24scT9mPlrw3mFn6jL/Bqjm5Yew26z9f1x8Lmj6Z+VlZRe9hfdfjbmVBcfUBBSmu/wyHsfxFaug6J+WdrOqGHqbP6RHZSe5d63yvy50nmfhe6x2mIOJaDYkC43dHUg5IKF1wD9JO7OP3rY0XlflmarzGw1Ht/vkx5ofxtXGv6I+Xej6pXUspoCAgICAgICAgICDz8/eesrcZzigIJ7qtw4F0s5He2Y3rO1x81vOqWsvyqsYK85R/TDGzVTk3+TYS1g4W4u6z+SnwY+Cv3RZL8UtEpnDe0GGCrhe6MWnhF3NH+IzxhzOFrdOxQWv2do35T/AAkivFHhzaEqdEvvDPmYuzZ7IWLfqloxyQ3XN9H/AMWP3q1ofN/CvqvLUxgHhVP20PttWpk6J+JZ9OqPl6iXz7ZCUHmTSqr5etqJG90Hyuy223ANm28y38NeHHEfZjZLcV5lfOgOBGio44nfOG73/tO4eQWHkWPqMnaZJlqYcfBSISJQJRAQUprv8Mh7H8RWroOiflnazqhhanPpEdlJ7l3rfK/LnSeZ+F8LHaYgICChdcP0i7s4/etjReV+WZqvMbHUd4XP2H42rjX9EfLvR9UrpWU0BAQEBAQEBAQEBB5+k3nrK3Gc4oCCwdAqgfAapg75ud3kcyw9kqjqY/UrKxhn6JhXwV5XEEr1aOIrLDcY3X9FvSq2r8tLg6mn0pphHVTsbsAebDgL7belS4Z3pEuMkbWmFz4Z8zF2bPZCyb9Ur0ckN1zfR/8AFj96taHzfwr6ry1MYB4VT9tD7bVq5OifiWfTqj5eoSbL55sq11jawo443U1K4PkeC18jTdsY4gHi4+hX9NpZmeK/JT1GoiI4a83Vqx0CDAytqC17iA6Jg2tbzPceLuYcF7qtVv8ARX8vNPg2+qy0FnrogICClNd/hkPY/iK1dB0T8s7WdUMHU79JN7KT3LvW+V+XOk8xfKx2mICAgoXXD9Iu7OP3rY0XlflmarzGx1HeFz9h+Nq41/RHy70fVK6VlNAQEBAQEBAQEBAQefpN56ytxnOKAg2mjmNOpJhIBmaRle3xm/mo8uOMldnVL8M7unGKdjZCYjmifdzDuIB+qRwI3L2kzMePN5aI38GCu3iyNWuFcnG+qk2ZxZt/FG1zvKfUqGrybzFIWcFdo4pQPG6zlp5ZeD3OI6uHosrmOvDWIV7TvMyu7DPmYuzZ7IWRfqlfjkhuub6P/ix+9WtD5v4V9V5amMA8Kp+2h9tq1MnRPxLPp1R8vQuKaLRVJJnfNI2+xnKOZGOjK2wPlusWma1OnZq2xRbqUtrC0TOHz2ZcwSXMZ32tvYTzi/mWrps/a18ecM7Ph7O3hybzVTpnyDxRzu+Sefk3E/NuP1f2T6D1qHV6fijjrzSabNwzwzyXUspoiAgIKU13+GQ9j+IrV0HRPyztZ1QwdTv0k3spfcu9b5X5c6TzF8rHaYgICChdcP0i7s4/etjReV+WZqvMbHUd4XP2H42rjX9EfLvR9UrpWU0BAQEBAQEBAQEBB5+fvPWVuQznFAQEBBMtENDXTFs04LYthDTvk6+ZvrVTPqIr9NeabHi38ZbjWFj4ij+CRWzOFnW+o3g3rPqUWmxcU8cu819o4YVoVoKq+8M+Zi7NnshYt+qWjHJDdc30f/Fj96taHzfwr6ry1MYD4VT9tF7bVq5OifiWfTqj5eol882Wq0mwOOtp3wScdrXcWuG5wUmLJOO3FDjJSL12l5vxbDZKaV8Eos9hseY8xHQVu0vF68UMi1ZrO0re1V6a8u0Uk7vlmDuHE/ONHA/rD0hZmr0/DPHXkv6bNxfTPNY6orYgIKU13n++Q9j+IrV0HRPyztZ1QwNTx/STeyl9QXet8r8udJ5i+ljtMQEBBQmt8/pJ/Zx+orZ0XlMzVeYz9SDrVkw54fxNUev6I+XWj6pXYspoiAgICAgICAgICDz8/eesrbZzivQR42mEYBPU/NMJb4x7lvn4qO+WtOcu60m3JYmjug8VPZ8vy0g5x3DepvHrKoZdTa3hHhCzTDFeb7phpY2mBjjs6YjrDOl3T0JgwTfxnk9yZeHwjmqmaUvcXOJLnG5J2kk7ytKI28IU5dZXrxfeGfMxdmz2QsW/VLRjkguu6YCijbxdM30NcSfV51b0EfqTP2VdXP0flTFC/LLG48HsPmIWrbxiWfHN6qXzrbEEI1laGfDYxLEAKiMG3+o3xD08yt6XUdnO08pV9Rh443jmoqOR8bwQXMex1we9c1w9RBWvMRMMyJmJXxq+05ZXMEUpDKlo2jhIPHZ7xwWRqdNOOd45NPBni8bTzTRVFgQUdrqlBrmDxYW38pJWvoY/T/LN1c/W12qicMxKG/1myN87b+5d6yN8UudLO2SHoJYrUEBAQefda02bEpv1Qxvmb/7W1o42xQy9TO+SWy1KPtXPHPC70Oao9d5cfLvSdcrwWS0RAQEBAQEBAQEBBWTtXE9z8rF/N+S0O+V9lXsJ93ZT6tpCe7mYG/qtLj6bJOsj0gjTz6yk2FaFUsNiWmVw4v2/y7lXvqb2+yWuKsJE1oAsBYDgNgVdK1mOw1L25Kd8cZO97rlw6GgD0qTHNInezi0Wnkgz9XVQSSZoyTtJOYk9exXO909kHYW93z4t5/8ANi/m/Je98r7HYT7h1bz/AObF/N+Sd8r7HYT7rAkp5RAI4ntZKGNaHOaXtBAAJLbi6oxNeLeeSxMTttCE6RaA1deWGorY+4vlDYCGjNa5tn2nYPMreLVY8XTX+VbJgvk52/hp3amXfbB9yf8AyKX+oR/b/P8A4j7lP938JdQYLicTWsFdC9rQBd9OS6w6c+1VbZMNp34Z/wB/+LEUyRG3FH+ktb071WTvqCJaW6AU1ceUN4pvHYAc37bdzvQVZw6q+Pw5wgy6et/H1RD4nZWuDmVjQQbg8k5rhzEWfsKtd/rPOqv3OY/cl2F4NicWVrq6KRotfPAS4jmzZhtVW+TDbxis/wC1itMkfubzGYapwb8Glii35uUjMt91stnC3FRUmkdUTKS8W/bKvsT1WVFTK6aatYXvO0iE26ABn2K7TW0pHDWv8qttLa07zZ1U2qOaJ7ZIq1rXsIc08kQQR++vZ11Zjaa/y8jSWid4sm+HUeINe3lamnkYCMwEDmuI42OewPkVS1sUx4Vn/azEZN/GY/0kKgSiDU41T1byPg00MQttzxGU35wQ4D0KSk446omXFov+2Vf1mqaaaR0sta0veS5x5E7Sf31drrq1jaK/yqW0lrTvNnPC9VtRTStmgrWte3ceSNrHeCM+0JfW0vHDav8AL2mltWd4sm+FUtc145eogkZtuGwujceaxzkDzKpecUx9MTv8rNYvv4zDeKFIICAgICAgICAg1uDY3HUmYR5vkZHQvzC3dN325wpL45ptv6+Lit4tvt6OGkOPxUUYlmzZC4Nu1ua17m5A4bExYrZJ2qXyRSN5ZMuJsDY3g52yua1pbtHdd6epcxSd5j2e8Uc2TM/K0usTYE2G0m3ADnXkeLppDpO0TCAwVHKuYZA3K2+UGxN81t6l7H6eLeNkfaRvt6t1TS52tdZzbi9nCzh0EcCopjadncTu1D9JGctLAyOaSSENL8rQQA4XbYki97FSdjPDFpmPFz2kbzDdAqJ20VZpVFHJNGWSuMDWvkLWZg1rtzt9zx3cymrgtMRO8eKOckRvHs3FHVMljbLGczHgOaecHcorVms7S7iYmN4azGdJoKWaGGYlpmvldbuBYgd07htI86kphtes2r6ObZK1mIlny1zWyxwkHNI17gbdzZmXNc/vBcRWZrNnvFG+zKXLpq8Px6GaeemYTykGXOCLDur96eNuPWpLYrVrFp5S4reszNY9GfVT5Gl2Vz7fVaLuPUFxEbzs6mdmmj0na6SSIQVBkiDXPbkbcB98p77bex3cyl7GdoneNpcdpG+2zegqFI1+D4zHU8ryYd8jI6J2YW7ptibc42hd3xzTbf18XNbxbfZ24ricdNGZZXZWggbrkk7mtA2knmC8pSbztBa0VjeWE/SJjCzlo5YGyENa54AbmO5riCcpPTZd9lM78M7ue0iOfg3KiSNRDpFC6qdR3LZmjMA4WDh+oeKlnFaKcfo47SvFw+rPp6sPfIwAgxkNN9xJAds8hC4mu0RLqJ3d0jw0EnYACT1DeuXrX4BjcVZCJ4SSwkjaLEEbwQpMmO2O3DZxS8XjeGZW1IijfI6+VjXPNtps0XNvIFxWN52dTO0burCsQZUQsnjvkkGZtxY2POF7ek0tNZeVtFo3hlrl0ICAgICAgICAgherfvsR/wB9P7lb1XKn+MK2n/f/AJS3uPRhz6ZrgC10pBB2ggxybCFDjnaJ29v+pb84RAUc1BUwUg7ujlqGvhce+hIzOdEeccR1KzxVy0m/7ojx+/3QbWx2ivpM+H2WMqK2ilT9Mxf7N/8A1FYjyJ+f+IJ86PhK1XToBStecUxAMqBTnJT7S1j77HW77m96uTt2NN435q0eZbx25J7G8OAIIIO4jaD1KnKyrDHmVBrMU+DOAcIIMzcoLns7rMGE9661+BWhj4OCnF7yp34uK3D7J5orNC+kgNP81kaGi9yLDvXdI4qnli0Xni5rOOazWOHkwMcw2OpqmwytzMfSzAjj38W0cxXeO80pxR7x/wBc3rFrbT7NLo4KiGuio6ju+QhmMUv+ZG4xgXHjNy2PWpcvDbHN6+sxvHtPiix8UXis+kJpilYIYnyn6jSbc54Dymyq1rxTELNp2jdAamGahqaOrlZG1pJpp3MeX5jKcwkeCxtrOvxO9XImuStqRP3j8KsxNLRafiVkKitorgh/SuIdlSf91WL+TX5n/iKvmW/CVKulRDV7vxD/AH03ssVnU/s/xhBg/d8vmsIZTRTuF4YKlr5eZoILWvPQCU03jxVjnMeBn8OGZ5RLnrGqo3UEkQIkfPlZE0EOLnkjKWjo33TTVmMkT7czPMcG3uk9FGWxsa7a4NaD1gC/pVe3PwTRyRjGtHxWcvkdydRFKHwyjvmODGbD+qeIVjHl7PbflMeMIb4+Pfbm7dBMRlnbUOnj5OVswje3hmbGwEjoO9eaikV24Z8Nv+vcNptvvHjuztKnOdEIGNDnzuEdi4s7jfKS4AkDKCL2PfBcYtonin0dZOW0erQaMvfS4jUU0jWRtqWiojY1xe0OHcyBpLW79h3cFPl2vii0engix71yTWfXxSjSPwSp7Cb2HKtj64+U9umWs0CqG/2fSNzNuYmgC4uTzAKTURPa2+UeCf06pIoEwgICAgICAgICDpp6SOO+RjGZjd2VobmPObbyvZtM83kREcnKWBri0ua1xabtJAJaecX3FImYNocnxh1rgGxBF9tiNxXm71yQdJpGF4kLGZwLB+UZwOYO32XvFO2zzaN93cvHrCmwine4ufBC5x3l0bHE9ZI2rqL2jwiZczWs+jLYwNAAAAAsANgAG4ALl062UkYeZAxge7YXBoDj1u3le8U7bPNo5lLSMjBEbGMBNyGtDATzkDik2meZERHJyMDcwflbnAsHWGYDmB32Tedtjb1fXRgkOIFxex4i++x83mXm718nha8ZXta4bDZwDhs3bCvYmY5PJjdxqaVkgyyMa9u+zmh4vz2KRMxyJiJ5u0BePXUykY15kDGB7thcGgOPWd5XvFO2zzaObuXj1009IyO+RjGZjc5Whtzzm28r2bTPN5ERHJ2uaCLHaDstvC8esKjwanidnjhjY7na0NPnXc5LTG0y5ilY5Qzlw6dcUDWlxa1rS43cQAC487rbyvZmZebQ5NYASQBc7+nhtXj1xdC0uDy1pc24DrAuAO8A7xde7zyebOMlJG57ZHMYXt71xaC5vUd4TinbY2jm5yxhwLXAOadhBFwRzEHevInZ6xqfCoGODmQxMcNxbG1pHUQF1N7TzlzFaxyhmLl0ICAgICAgICAgICAgICAgICAgICAgICAgICAgICAgICAgICAgICAgICAgICAgICAgICAgICAgICAgICAgICAgICAgICAgICAgICAgICAgICAgICAgICAgICAgICAgICAgICAgICAgICAgICAgICAgICAgICAgICAgICAgICAgICAgICAgICAgICAgICAgICAgICAgICAgICD/2Q=="/>
          <p:cNvSpPr>
            <a:spLocks noChangeAspect="1" noChangeArrowheads="1"/>
          </p:cNvSpPr>
          <p:nvPr/>
        </p:nvSpPr>
        <p:spPr bwMode="auto">
          <a:xfrm>
            <a:off x="150813" y="-144463"/>
            <a:ext cx="29547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11" name="AutoShape 15" descr="data:image/jpeg;base64,/9j/4AAQSkZJRgABAQAAAQABAAD/2wCEAAkGBxQQDxUUEBQUFBQUEBAUFhUUDxQVFBQUFBYXGBcWFhQYHCggGBooHBQUITEkJSkrLi4uFx8zODMsNygtLisBCgoKDg0OGhAQGiwkHx8wLCwtLCwsLC0sLSwrLCwvNywsLywuNS44NC0sNzUsMSw4LCw3LCssLDcxNDEvNDc3K//AABEIAE0BQAMBIgACEQEDEQH/xAAbAAABBQEBAAAAAAAAAAAAAAAAAQMEBQYCB//EAEEQAAEDAQUEBgcFBQkAAAAAAAEAAhEDBAUSITEGQVGxMjNhcXKREyI0c4Gh0SNCUsHCJJKy4fAUFRZDU3SCg9L/xAAaAQEBAQADAQAAAAAAAAAAAAAAAQIDBAUG/8QAKhEBAAEDBAECBAcAAAAAAAAAAAECETEDBCFBBRITocHR8CJCUVJxgeH/2gAMAwEAAhEDEQA/APcUISIBKhIgEqRCBUISIFQkSoBCEIBCEiBUIQgEIQgEIQgEIQgEIQgEIQgEIQgEIQgEIQgEIQgZtVbAwugugaDUqlpbRYjkwdxqgH5iPmr8qtttyU6pmMJO9uXmNF0N5RuZtVoVY6/1Yt2lWO2CqMpBGRaci09oUlUtSymzU2vBLjTyOUF1MnQ925c2y2VKgmi1xZMS3IvPfub8ykbudOm2pH4o6gsu0qy1C77Q4/6XbjdPlJlaWgwtaA44jGZiJ+C5Nruata96Jp/kmEW9BUwTSdDhOUA4h9VV3TfDi/DVMh2QMAQf5rQrN3/duE+kYMj0hwPHuXZkhoqlQNBLsgBJKzLr2rVKkUjAJhogadqYtV5vqU2sO7U/i4K7uS7vRNxOHruH7o4fVL3XCws7CGgOdiMZniU6kUG2XtTpOwuknfAmO9aZT1RX3eNSlVAYQBgB0B3lXFCu2o0OaZB3rObTdcPdjmVJwsZPvv4tptDYc8j1ieiD3Deluu86r6wa/Qz9yNApVxWJrabXxLnCZO7sHBWqlpOEa8apZSc5uobIVXcl41KtUteQRgJ0AzkKxvfqKnhVJs11x92eYScrGGnUG+bQ6nSxMMGQNJ1U9Ve0fUHxN5qykG7gtz6pfjMxgiBGszyUu9rUaVLE2CZAzmM+5VeyutTuZ+pTdo/Zz4m81Ol7Q7Lf+TjUAyjCGzJmZ1Pcmv71tD82My7GE/MpvZ6xtqPcXicIbA3SZ146LUAJF5JtDNUr+qNdFRoPHItcFobPWD2hzTIIyVLtRSEMdvkt+ET+Sf2ZdNEjg88gUjNicXO31b3UQ0tAOIkGZ4dhUOntB9nLgC/EYa2QI4mV1tT0WeJ3JN7OWNrgXuEkOgToIGscc07OLGzeVpdm1hA7KRPPVdWW/wBwdFUCN5AII7wVolmdpaQFVpH3mZ94OqTwRy0rHAiRoUlSoGgkmABmSodxumzs7AR5FVe0tpJcKY0Ak9pOn9dqt+EtydtO0ImKbcXaTA8tU0b6rASaQjwPHzT9xUabGB7nNxuzzcJaOHYVbf2pn42/vhReFXY7/Y4w8YO2Zb/JXIKzV/2enk+mWyTDgCPgYU3Zq0lzHNP3IjuM5fIpE9Ex25v23vpPaGEAFpJkTvTP9+ltJujqhmdwHCYTe1HWM8Dual7P2Jvow8iXGdd0HcnNziyNYL1qvqta7ouP4I3HQrRIQrCS5qvwtJ4AnyVBdd+vqVg1zRDiYiZHzzUy/rxNFoDIxOJiROQ1MeSzlC8HMdiY1gd2M/qF4XkfIe1uKKaarWzFstRHDWXz7PU8BS3ZlZ2e7byUW02oVbG5w3sMjgd4UK03m6lRpNpiXOpgzEwAOC7OrutPT1fdnHpj4ylhYL+dUrBpaMLjAiZHed60aw1G8Htfia1mInUU85PBai5bwNdhLhDmugxouv4nfxqzOnXVeqccdLVCwVNf144G4G9Jwz7AfzU29LeKLJ+8cmjifos7dtkNoqkukgGXnjO5e3M9MxHaN6J9MMqRAJlp7QtZdltFZkjUZOHA/ROWuyNqUywjKMuzhCytCq+y1jOoycNzh/WiYXLYlZq9bqqGq5zG4g4zkRl2GVobPWD2hzTIITkKzF0ibIV0WQ0qQa7WST2TuVLtN1w92OZWoWX2m64e7HMqVYWMry6OoZ4VMUO5+oZ4VMWoZQr36h/hKpNmeuPuzzC0dppY2OadHNI81kabn2arJGYyz0cOwrM5ajDZqr2j6g+JvNRTtG2Og6fEIUC316tZuN4wsBEDQSefekyRCZsrrU7mfqU3aP2c+JvNQtlNandT/Upu0fs58TeadHaFsprU7mfqWhWe2V1qdzP1LQq04SrKj2p6DPGeRXezHVO94eQXG1J9RnjPIrrZfqne8PIKdr042p6LPE7knNmOqPvDyCb2p6LPE7knNmOqPvDyCdnS5Wb2p6bPA7mFpFm9qesZ4Hc0qwU5Wdw+zt+PNUm0LYrk8WtKu7h9nb8eaS+bu9M0FuTmzHbO4pbgvyrbFcbKtNr8bsxmIbkd4T/+Gm/jd+61QLFbqlmJa5pic2nKDxBVl/iKnHRf8vqpFjk2dnGD/Md5NU26rtbRLi1xdiAGcZRPDvVHbrc+0uDWtMA5AZmeJKvrnsPoacHpEyforGSbqnajrGeB3NWlw+zt+PMqr2o6xngdzVpcPs7fjzKRknCxSFKhaZZO9bTirVHbqbcDfE6R/wCvJVNGpgcHDcQe/sVvtI0CphY2Bm5xDTm47ye6fNUwaeBz0y17l8F5Ga43Mx3E/f0ctOFxZauGlXpbsONncf5FqK59ah/tncnJ2yAGyVC5sPawtktgluoUynY2us7KhHrNoOAM8RwXqUaNepRERP5Yn+oqvZm7NWPrGe8Z/EFo9l+jU96eSoaNIAUXb3VDP/FzYjzWysVjbSBDBGJxcc5zKz4Tb1e56/0+cLVLqtZGPMva1x0zErujQawQxoaOAELtC+rcZUxWsjHmXta48SE+hA3RoNYIYA0cAITiEIBRbVSpEg1GtJ0Etk9ylKLapxMgSZdySR2yqxrREBuggZdyPTjF2YZ3z5JtlnOUx0y4/HgnXUzjB3YSPNRXXpRlnqJHcuCWPBmCBrI+qbp2YgOg5xDewLhtldnOUsjpE58c0CspUdQ1mUZ4OOm5Pva13qkAxEgiR2LhwOEh8ARGRlLY2nDLtTmUHdGztZOBobOsACYSWkMLftACJ0InPuXWeLdEfGVxaKZJBbq06FER7OWMksa1svDchEjyUo2hsxOcxodUx6B0bpxh2u5NHKpxGOYE68dPzRT9U06hAdDs8gROa4pvbTDsLQAHaNEZ9q69AY/7MXwlD7OSH6esQR8IQdVG06kBwDspEj55ruzU2Bv2YABzyEBMWppOHc4yMs8jqpbRAgIjpQ6rqNR+Fwa5wyzbMb4mIUinMetEydOChGyP9PiaA1s+sQ4+uI3t0ntRT9mr0wcDIET6oaRprGWaKNvpvIDXAk6ZHPuKg2WwVBUY58EjGHOxuJdi3wch3BOULC5raIMfZucXZ8QRl5pyEqW9mAOeA4GoWiASI4mR8l3UbZ2xiawSAQfR5R2mMviuH2B+AgRIr+kAnIjFMTuXF4WCpVnTOmAB6RwDHb8h0vioJTLUxtU0gIOEHIZEndklo29pYXuIAxFoiTOeWUTPYuRZ3isHgAg02td62YgkyOOqZ/sDwARhxNrvqAE5EOJyncc1Q9Wq0HtD34SJwgls58OxP2N7C37KMIJEARB4RuUJtgfkThk1xUIByAAiBxKl2OzljqhMQ5+IRwgD8kEpCEKoj28fZP8AA7kspZNbN43/AMQWvtFPExzeLSPMKmo3EW+ilw+zc4nLWSDl5Lx/I7bU1dWmqiLxH1hqJT73H7PU8BTNlP7EPcu5FPXwP2ep4CuLtp47I1vGmR5yFz10zO5mI/Z806Zdp9Sh71/8TFuAqJlwHDTBd0Hlxy1kgwPJXoXD4rbauj6vci17fCFqkIQheuyVCEIBCEIBJCVCAQhCAQhCBIQlQgEIQgEkJUIBCEIEhKhCAQhCAQhCAQhCAQhCAQhCAQhCAQhCBCEAJUIBCEIP/9k="/>
          <p:cNvSpPr>
            <a:spLocks noChangeAspect="1" noChangeArrowheads="1"/>
          </p:cNvSpPr>
          <p:nvPr/>
        </p:nvSpPr>
        <p:spPr bwMode="auto">
          <a:xfrm>
            <a:off x="150813" y="-441325"/>
            <a:ext cx="3693380" cy="9239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2770" name="Picture 2" descr="http://www.ecoloosa.co.za/images/Image1.jpg"/>
          <p:cNvPicPr>
            <a:picLocks noChangeAspect="1" noChangeArrowheads="1"/>
          </p:cNvPicPr>
          <p:nvPr/>
        </p:nvPicPr>
        <p:blipFill>
          <a:blip r:embed="rId4" cstate="print"/>
          <a:srcRect/>
          <a:stretch>
            <a:fillRect/>
          </a:stretch>
        </p:blipFill>
        <p:spPr bwMode="auto">
          <a:xfrm>
            <a:off x="2382127" y="4710950"/>
            <a:ext cx="2462571" cy="698106"/>
          </a:xfrm>
          <a:prstGeom prst="rect">
            <a:avLst/>
          </a:prstGeom>
          <a:noFill/>
        </p:spPr>
      </p:pic>
      <p:sp>
        <p:nvSpPr>
          <p:cNvPr id="32" name="Rectangle 31"/>
          <p:cNvSpPr/>
          <p:nvPr/>
        </p:nvSpPr>
        <p:spPr>
          <a:xfrm>
            <a:off x="714847" y="4524704"/>
            <a:ext cx="8042284" cy="2015017"/>
          </a:xfrm>
          <a:prstGeom prst="rect">
            <a:avLst/>
          </a:prstGeom>
          <a:noFill/>
          <a:ln w="9525">
            <a:solidFill>
              <a:srgbClr val="9C332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33" name="Rectangle 32"/>
          <p:cNvSpPr/>
          <p:nvPr/>
        </p:nvSpPr>
        <p:spPr>
          <a:xfrm>
            <a:off x="705099" y="4524704"/>
            <a:ext cx="1542264" cy="2015018"/>
          </a:xfrm>
          <a:prstGeom prst="rect">
            <a:avLst/>
          </a:prstGeom>
          <a:solidFill>
            <a:srgbClr val="9C3328"/>
          </a:solidFill>
          <a:ln w="9525">
            <a:solidFill>
              <a:srgbClr val="9C332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b="1" dirty="0" smtClean="0">
                <a:solidFill>
                  <a:schemeClr val="bg1"/>
                </a:solidFill>
                <a:latin typeface="Arial" pitchFamily="34" charset="0"/>
                <a:cs typeface="Arial" pitchFamily="34" charset="0"/>
              </a:rPr>
              <a:t>Examples of solutions excluded</a:t>
            </a:r>
          </a:p>
        </p:txBody>
      </p:sp>
      <p:sp>
        <p:nvSpPr>
          <p:cNvPr id="34" name="TextBox 33"/>
          <p:cNvSpPr txBox="1"/>
          <p:nvPr/>
        </p:nvSpPr>
        <p:spPr>
          <a:xfrm>
            <a:off x="5028091" y="4767645"/>
            <a:ext cx="3713757" cy="612645"/>
          </a:xfrm>
          <a:prstGeom prst="rect">
            <a:avLst/>
          </a:prstGeom>
          <a:noFill/>
        </p:spPr>
        <p:txBody>
          <a:bodyPr wrap="square" tIns="90000" bIns="90000" rtlCol="0" anchor="t">
            <a:spAutoFit/>
          </a:bodyPr>
          <a:lstStyle/>
          <a:p>
            <a:r>
              <a:rPr lang="en-US" sz="1400" dirty="0" smtClean="0">
                <a:solidFill>
                  <a:srgbClr val="000000"/>
                </a:solidFill>
                <a:latin typeface="Arial" pitchFamily="34" charset="0"/>
                <a:cs typeface="Arial" pitchFamily="34" charset="0"/>
              </a:rPr>
              <a:t>$1500-2000 USD all-in-one composting toilet offers little improvement over $600 UDDT</a:t>
            </a:r>
          </a:p>
        </p:txBody>
      </p:sp>
      <p:sp>
        <p:nvSpPr>
          <p:cNvPr id="35" name="TextBox 34"/>
          <p:cNvSpPr txBox="1"/>
          <p:nvPr/>
        </p:nvSpPr>
        <p:spPr>
          <a:xfrm>
            <a:off x="5053562" y="5496902"/>
            <a:ext cx="3713757" cy="1043532"/>
          </a:xfrm>
          <a:prstGeom prst="rect">
            <a:avLst/>
          </a:prstGeom>
          <a:noFill/>
        </p:spPr>
        <p:txBody>
          <a:bodyPr wrap="square" tIns="90000" bIns="90000" rtlCol="0" anchor="t">
            <a:spAutoFit/>
          </a:bodyPr>
          <a:lstStyle/>
          <a:p>
            <a:r>
              <a:rPr lang="en-US" sz="1400" dirty="0" smtClean="0">
                <a:solidFill>
                  <a:srgbClr val="000000"/>
                </a:solidFill>
                <a:latin typeface="Arial" pitchFamily="34" charset="0"/>
                <a:cs typeface="Arial" pitchFamily="34" charset="0"/>
              </a:rPr>
              <a:t>Concrete tank digester is more expensive than plastic plug-flow options, which are generally easier to build and function well in warm climates </a:t>
            </a:r>
          </a:p>
        </p:txBody>
      </p:sp>
      <p:pic>
        <p:nvPicPr>
          <p:cNvPr id="32782" name="Picture 14" descr="http://www.scopetrichy.com/images/scope_logo.gif"/>
          <p:cNvPicPr>
            <a:picLocks noChangeAspect="1" noChangeArrowheads="1"/>
          </p:cNvPicPr>
          <p:nvPr/>
        </p:nvPicPr>
        <p:blipFill>
          <a:blip r:embed="rId5" cstate="print"/>
          <a:srcRect/>
          <a:stretch>
            <a:fillRect/>
          </a:stretch>
        </p:blipFill>
        <p:spPr bwMode="auto">
          <a:xfrm>
            <a:off x="2519671" y="5600810"/>
            <a:ext cx="2280662" cy="695325"/>
          </a:xfrm>
          <a:prstGeom prst="rect">
            <a:avLst/>
          </a:prstGeom>
          <a:noFill/>
        </p:spPr>
      </p:pic>
      <p:sp>
        <p:nvSpPr>
          <p:cNvPr id="18"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E</a:t>
            </a:r>
            <a:endParaRPr lang="en-US" sz="1400" b="1" dirty="0">
              <a:latin typeface="Arial" pitchFamily="34" charset="0"/>
              <a:cs typeface="Arial" pitchFamily="34" charset="0"/>
            </a:endParaRPr>
          </a:p>
        </p:txBody>
      </p:sp>
      <p:grpSp>
        <p:nvGrpSpPr>
          <p:cNvPr id="4" name="Group 18"/>
          <p:cNvGrpSpPr/>
          <p:nvPr/>
        </p:nvGrpSpPr>
        <p:grpSpPr>
          <a:xfrm>
            <a:off x="28574" y="-48280"/>
            <a:ext cx="3119291" cy="365760"/>
            <a:chOff x="28574" y="-48280"/>
            <a:chExt cx="3119291" cy="365760"/>
          </a:xfrm>
        </p:grpSpPr>
        <p:sp>
          <p:nvSpPr>
            <p:cNvPr id="20"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21" name="Rectangle 20"/>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2" name="Oval 21"/>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cxnSp>
        <p:nvCxnSpPr>
          <p:cNvPr id="27" name="Straight Connector 26"/>
          <p:cNvCxnSpPr/>
          <p:nvPr/>
        </p:nvCxnSpPr>
        <p:spPr>
          <a:xfrm flipV="1">
            <a:off x="2788174" y="5476714"/>
            <a:ext cx="5493895" cy="2178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pic>
        <p:nvPicPr>
          <p:cNvPr id="28" name="clipart_scalestilted"/>
          <p:cNvPicPr>
            <a:picLocks noChangeAspect="1" noChangeArrowheads="1"/>
          </p:cNvPicPr>
          <p:nvPr/>
        </p:nvPicPr>
        <p:blipFill>
          <a:blip r:embed="rId6" cstate="print"/>
          <a:srcRect/>
          <a:stretch>
            <a:fillRect/>
          </a:stretch>
        </p:blipFill>
        <p:spPr bwMode="auto">
          <a:xfrm>
            <a:off x="5377002" y="2597858"/>
            <a:ext cx="3588060" cy="1384525"/>
          </a:xfrm>
          <a:prstGeom prst="rect">
            <a:avLst/>
          </a:prstGeom>
          <a:noFill/>
          <a:ln w="9525">
            <a:noFill/>
            <a:miter lim="800000"/>
            <a:headEnd/>
            <a:tailEnd/>
          </a:ln>
        </p:spPr>
      </p:pic>
      <p:sp>
        <p:nvSpPr>
          <p:cNvPr id="31" name="TextBox 30"/>
          <p:cNvSpPr txBox="1"/>
          <p:nvPr/>
        </p:nvSpPr>
        <p:spPr>
          <a:xfrm>
            <a:off x="5010713" y="1690310"/>
            <a:ext cx="1673012" cy="760936"/>
          </a:xfrm>
          <a:prstGeom prst="ellipse">
            <a:avLst/>
          </a:prstGeom>
          <a:solidFill>
            <a:srgbClr val="D2E0E6"/>
          </a:solidFill>
          <a:ln>
            <a:solidFill>
              <a:srgbClr val="D2E0E6"/>
            </a:solidFill>
          </a:ln>
        </p:spPr>
        <p:txBody>
          <a:bodyPr wrap="none" tIns="90000" bIns="90000" rtlCol="0" anchor="ctr">
            <a:noAutofit/>
          </a:bodyPr>
          <a:lstStyle/>
          <a:p>
            <a:pPr algn="ctr"/>
            <a:r>
              <a:rPr lang="en-US" sz="1400" b="1" dirty="0" smtClean="0">
                <a:latin typeface="Arial" pitchFamily="34" charset="0"/>
                <a:cs typeface="Arial" pitchFamily="34" charset="0"/>
              </a:rPr>
              <a:t>EcoLoo </a:t>
            </a:r>
          </a:p>
          <a:p>
            <a:pPr algn="ctr"/>
            <a:r>
              <a:rPr lang="en-US" sz="1400" b="1" dirty="0" smtClean="0">
                <a:latin typeface="Arial" pitchFamily="34" charset="0"/>
                <a:cs typeface="Arial" pitchFamily="34" charset="0"/>
              </a:rPr>
              <a:t>Composting </a:t>
            </a:r>
          </a:p>
          <a:p>
            <a:pPr algn="ctr"/>
            <a:r>
              <a:rPr lang="en-US" sz="1400" b="1" dirty="0" smtClean="0">
                <a:latin typeface="Arial" pitchFamily="34" charset="0"/>
                <a:cs typeface="Arial" pitchFamily="34" charset="0"/>
              </a:rPr>
              <a:t>System </a:t>
            </a:r>
          </a:p>
        </p:txBody>
      </p:sp>
      <p:sp>
        <p:nvSpPr>
          <p:cNvPr id="36" name="TextBox 35"/>
          <p:cNvSpPr txBox="1"/>
          <p:nvPr/>
        </p:nvSpPr>
        <p:spPr>
          <a:xfrm>
            <a:off x="7535991" y="1362788"/>
            <a:ext cx="1673012" cy="760936"/>
          </a:xfrm>
          <a:prstGeom prst="ellipse">
            <a:avLst/>
          </a:prstGeom>
          <a:solidFill>
            <a:srgbClr val="D2E0E6"/>
          </a:solidFill>
          <a:ln>
            <a:solidFill>
              <a:srgbClr val="D2E0E6"/>
            </a:solidFill>
          </a:ln>
        </p:spPr>
        <p:txBody>
          <a:bodyPr wrap="none" tIns="90000" bIns="90000" rtlCol="0" anchor="ctr">
            <a:noAutofit/>
          </a:bodyPr>
          <a:lstStyle/>
          <a:p>
            <a:pPr algn="ctr"/>
            <a:r>
              <a:rPr lang="en-US" sz="1400" b="1" dirty="0" smtClean="0">
                <a:latin typeface="Arial" pitchFamily="34" charset="0"/>
                <a:cs typeface="Arial" pitchFamily="34" charset="0"/>
              </a:rPr>
              <a:t>Composting </a:t>
            </a:r>
          </a:p>
          <a:p>
            <a:pPr algn="ctr"/>
            <a:r>
              <a:rPr lang="en-US" sz="1400" b="1" dirty="0" smtClean="0">
                <a:latin typeface="Arial" pitchFamily="34" charset="0"/>
                <a:cs typeface="Arial" pitchFamily="34" charset="0"/>
              </a:rPr>
              <a:t>UDDT</a:t>
            </a:r>
          </a:p>
        </p:txBody>
      </p:sp>
      <p:sp>
        <p:nvSpPr>
          <p:cNvPr id="37" name="TextBox 36"/>
          <p:cNvSpPr txBox="1"/>
          <p:nvPr/>
        </p:nvSpPr>
        <p:spPr>
          <a:xfrm>
            <a:off x="5001463" y="2429587"/>
            <a:ext cx="1691513" cy="612645"/>
          </a:xfrm>
          <a:prstGeom prst="rect">
            <a:avLst/>
          </a:prstGeom>
          <a:noFill/>
          <a:ln>
            <a:noFill/>
          </a:ln>
        </p:spPr>
        <p:txBody>
          <a:bodyPr wrap="square" tIns="90000" bIns="90000" rtlCol="0" anchor="t">
            <a:spAutoFit/>
          </a:bodyPr>
          <a:lstStyle/>
          <a:p>
            <a:pPr algn="ctr"/>
            <a:r>
              <a:rPr lang="en-US" sz="2800" b="1" dirty="0" smtClean="0">
                <a:solidFill>
                  <a:srgbClr val="B2B2B2"/>
                </a:solidFill>
                <a:latin typeface="Arial" pitchFamily="34" charset="0"/>
                <a:cs typeface="Arial" pitchFamily="34" charset="0"/>
              </a:rPr>
              <a:t>$$$</a:t>
            </a:r>
          </a:p>
        </p:txBody>
      </p:sp>
      <p:sp>
        <p:nvSpPr>
          <p:cNvPr id="44" name="TextBox 43"/>
          <p:cNvSpPr txBox="1"/>
          <p:nvPr/>
        </p:nvSpPr>
        <p:spPr>
          <a:xfrm>
            <a:off x="7932724" y="2012362"/>
            <a:ext cx="879546" cy="612645"/>
          </a:xfrm>
          <a:prstGeom prst="rect">
            <a:avLst/>
          </a:prstGeom>
          <a:noFill/>
          <a:ln>
            <a:noFill/>
          </a:ln>
        </p:spPr>
        <p:txBody>
          <a:bodyPr wrap="square" tIns="90000" bIns="90000" rtlCol="0" anchor="t">
            <a:spAutoFit/>
          </a:bodyPr>
          <a:lstStyle/>
          <a:p>
            <a:pPr algn="ctr"/>
            <a:r>
              <a:rPr lang="en-US" sz="2800" b="1" dirty="0" smtClean="0">
                <a:solidFill>
                  <a:srgbClr val="B2B2B2"/>
                </a:solidFill>
                <a:latin typeface="Arial" pitchFamily="34" charset="0"/>
                <a:cs typeface="Arial" pitchFamily="34" charset="0"/>
              </a:rPr>
              <a:t>$</a:t>
            </a:r>
          </a:p>
        </p:txBody>
      </p:sp>
      <p:sp>
        <p:nvSpPr>
          <p:cNvPr id="47" name="TextBox 46"/>
          <p:cNvSpPr txBox="1"/>
          <p:nvPr/>
        </p:nvSpPr>
        <p:spPr>
          <a:xfrm>
            <a:off x="5645188" y="3908564"/>
            <a:ext cx="3094079" cy="397201"/>
          </a:xfrm>
          <a:prstGeom prst="rect">
            <a:avLst/>
          </a:prstGeom>
          <a:noFill/>
        </p:spPr>
        <p:txBody>
          <a:bodyPr wrap="square" tIns="90000" bIns="90000" rtlCol="0" anchor="t">
            <a:spAutoFit/>
          </a:bodyPr>
          <a:lstStyle/>
          <a:p>
            <a:r>
              <a:rPr lang="en-US" sz="1400" b="1" dirty="0" smtClean="0">
                <a:solidFill>
                  <a:srgbClr val="000000"/>
                </a:solidFill>
                <a:latin typeface="Arial" pitchFamily="34" charset="0"/>
                <a:cs typeface="Arial" pitchFamily="34" charset="0"/>
              </a:rPr>
              <a:t>Both achieve the same outcome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Object 124" hidden="1"/>
          <p:cNvGraphicFramePr>
            <a:graphicFrameLocks noChangeAspect="1"/>
          </p:cNvGraphicFramePr>
          <p:nvPr/>
        </p:nvGraphicFramePr>
        <p:xfrm>
          <a:off x="1587" y="1588"/>
          <a:ext cx="1587" cy="1587"/>
        </p:xfrm>
        <a:graphic>
          <a:graphicData uri="http://schemas.openxmlformats.org/presentationml/2006/ole">
            <p:oleObj spid="_x0000_s212994" name="think-cell Slide" r:id="rId4" imgW="270" imgH="270" progId="TCLayout.ActiveDocument.1">
              <p:embed/>
            </p:oleObj>
          </a:graphicData>
        </a:graphic>
      </p:graphicFrame>
      <p:sp>
        <p:nvSpPr>
          <p:cNvPr id="64"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grpSp>
        <p:nvGrpSpPr>
          <p:cNvPr id="3" name="Group 153"/>
          <p:cNvGrpSpPr/>
          <p:nvPr/>
        </p:nvGrpSpPr>
        <p:grpSpPr>
          <a:xfrm>
            <a:off x="28574" y="3177"/>
            <a:ext cx="2662162" cy="314303"/>
            <a:chOff x="28574" y="3177"/>
            <a:chExt cx="2662162" cy="314303"/>
          </a:xfrm>
        </p:grpSpPr>
        <p:sp>
          <p:nvSpPr>
            <p:cNvPr id="65" name="Rectangle 64"/>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6" name="Oval 65"/>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a:xfrm>
            <a:off x="457200" y="162000"/>
            <a:ext cx="8690400" cy="831600"/>
          </a:xfrm>
        </p:spPr>
        <p:txBody>
          <a:bodyPr/>
          <a:lstStyle/>
          <a:p>
            <a:r>
              <a:rPr lang="en-US" dirty="0" smtClean="0"/>
              <a:t>Of the short-listed technologies, each can be aligned against one of eleven system configurations </a:t>
            </a:r>
            <a:endParaRPr lang="en-US" dirty="0"/>
          </a:p>
        </p:txBody>
      </p:sp>
      <p:grpSp>
        <p:nvGrpSpPr>
          <p:cNvPr id="4" name="Group 79"/>
          <p:cNvGrpSpPr/>
          <p:nvPr/>
        </p:nvGrpSpPr>
        <p:grpSpPr>
          <a:xfrm>
            <a:off x="7696863" y="1784602"/>
            <a:ext cx="1591602" cy="584452"/>
            <a:chOff x="1432248" y="4122115"/>
            <a:chExt cx="1739305" cy="748129"/>
          </a:xfrm>
        </p:grpSpPr>
        <p:pic>
          <p:nvPicPr>
            <p:cNvPr id="9220" name="Picture 4" descr="http://www.bhs-sonthofen.de/typo3temp/fl_realurl_image/in-biogasanlagen-methangas-als-energietraeger-gewinnen-60.png"/>
            <p:cNvPicPr>
              <a:picLocks noChangeAspect="1" noChangeArrowheads="1"/>
            </p:cNvPicPr>
            <p:nvPr/>
          </p:nvPicPr>
          <p:blipFill>
            <a:blip r:embed="rId5" cstate="email"/>
            <a:srcRect/>
            <a:stretch>
              <a:fillRect/>
            </a:stretch>
          </p:blipFill>
          <p:spPr bwMode="auto">
            <a:xfrm>
              <a:off x="1432248" y="4122115"/>
              <a:ext cx="1739305" cy="748129"/>
            </a:xfrm>
            <a:prstGeom prst="roundRect">
              <a:avLst/>
            </a:prstGeom>
            <a:noFill/>
            <a:ln w="25400">
              <a:solidFill>
                <a:schemeClr val="bg2"/>
              </a:solidFill>
            </a:ln>
          </p:spPr>
        </p:pic>
        <p:sp>
          <p:nvSpPr>
            <p:cNvPr id="33" name="Rectangle 32"/>
            <p:cNvSpPr/>
            <p:nvPr/>
          </p:nvSpPr>
          <p:spPr>
            <a:xfrm>
              <a:off x="1552301" y="4130144"/>
              <a:ext cx="1499198" cy="73676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grpSp>
      <p:grpSp>
        <p:nvGrpSpPr>
          <p:cNvPr id="5" name="Group 104"/>
          <p:cNvGrpSpPr/>
          <p:nvPr/>
        </p:nvGrpSpPr>
        <p:grpSpPr>
          <a:xfrm>
            <a:off x="7696863" y="3993259"/>
            <a:ext cx="1591601" cy="1040481"/>
            <a:chOff x="1432248" y="5520942"/>
            <a:chExt cx="1739305" cy="744723"/>
          </a:xfrm>
        </p:grpSpPr>
        <p:pic>
          <p:nvPicPr>
            <p:cNvPr id="9224" name="Picture 8" descr="http://knowledgeweighsnothing.com/wp-content/uploads/2012/11/compost.jpg"/>
            <p:cNvPicPr>
              <a:picLocks noChangeAspect="1" noChangeArrowheads="1"/>
            </p:cNvPicPr>
            <p:nvPr/>
          </p:nvPicPr>
          <p:blipFill>
            <a:blip r:embed="rId6" cstate="email"/>
            <a:srcRect/>
            <a:stretch>
              <a:fillRect/>
            </a:stretch>
          </p:blipFill>
          <p:spPr bwMode="auto">
            <a:xfrm>
              <a:off x="1432248" y="5520942"/>
              <a:ext cx="1739305" cy="744723"/>
            </a:xfrm>
            <a:prstGeom prst="roundRect">
              <a:avLst/>
            </a:prstGeom>
            <a:noFill/>
            <a:ln w="25400">
              <a:solidFill>
                <a:schemeClr val="bg2"/>
              </a:solidFill>
            </a:ln>
          </p:spPr>
        </p:pic>
        <p:sp>
          <p:nvSpPr>
            <p:cNvPr id="35" name="Rectangle 34"/>
            <p:cNvSpPr/>
            <p:nvPr/>
          </p:nvSpPr>
          <p:spPr>
            <a:xfrm>
              <a:off x="1552301" y="5659456"/>
              <a:ext cx="1499198" cy="46769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grpSp>
      <p:grpSp>
        <p:nvGrpSpPr>
          <p:cNvPr id="6" name="Group 103"/>
          <p:cNvGrpSpPr/>
          <p:nvPr/>
        </p:nvGrpSpPr>
        <p:grpSpPr>
          <a:xfrm>
            <a:off x="7696863" y="2520821"/>
            <a:ext cx="1591602" cy="584452"/>
            <a:chOff x="1432248" y="3168235"/>
            <a:chExt cx="1739305" cy="748129"/>
          </a:xfrm>
        </p:grpSpPr>
        <p:pic>
          <p:nvPicPr>
            <p:cNvPr id="9226" name="Picture 10" descr="http://agrofuelindia.com/wp-content/themes/thesis/custom/images/1.jpg"/>
            <p:cNvPicPr>
              <a:picLocks noChangeAspect="1" noChangeArrowheads="1"/>
            </p:cNvPicPr>
            <p:nvPr/>
          </p:nvPicPr>
          <p:blipFill>
            <a:blip r:embed="rId7" cstate="email"/>
            <a:srcRect/>
            <a:stretch>
              <a:fillRect/>
            </a:stretch>
          </p:blipFill>
          <p:spPr bwMode="auto">
            <a:xfrm>
              <a:off x="1432248" y="3168235"/>
              <a:ext cx="1739305" cy="748129"/>
            </a:xfrm>
            <a:prstGeom prst="roundRect">
              <a:avLst/>
            </a:prstGeom>
            <a:noFill/>
            <a:ln w="25400">
              <a:solidFill>
                <a:schemeClr val="bg2"/>
              </a:solidFill>
            </a:ln>
          </p:spPr>
        </p:pic>
        <p:sp>
          <p:nvSpPr>
            <p:cNvPr id="34" name="Rectangle 33"/>
            <p:cNvSpPr/>
            <p:nvPr/>
          </p:nvSpPr>
          <p:spPr>
            <a:xfrm>
              <a:off x="1517797" y="3308452"/>
              <a:ext cx="1587713" cy="46769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grpSp>
      <p:grpSp>
        <p:nvGrpSpPr>
          <p:cNvPr id="7" name="Group 81"/>
          <p:cNvGrpSpPr/>
          <p:nvPr/>
        </p:nvGrpSpPr>
        <p:grpSpPr>
          <a:xfrm>
            <a:off x="7696863" y="3257040"/>
            <a:ext cx="1591602" cy="584452"/>
            <a:chOff x="1432248" y="2221902"/>
            <a:chExt cx="1739305" cy="748129"/>
          </a:xfrm>
        </p:grpSpPr>
        <p:pic>
          <p:nvPicPr>
            <p:cNvPr id="9228" name="Picture 12" descr="http://www.history.com/news/ask-history/files/2012/11/ah-spontaneous-combustion.jpg"/>
            <p:cNvPicPr>
              <a:picLocks noChangeAspect="1" noChangeArrowheads="1"/>
            </p:cNvPicPr>
            <p:nvPr/>
          </p:nvPicPr>
          <p:blipFill>
            <a:blip r:embed="rId8" cstate="email"/>
            <a:srcRect/>
            <a:stretch>
              <a:fillRect/>
            </a:stretch>
          </p:blipFill>
          <p:spPr bwMode="auto">
            <a:xfrm>
              <a:off x="1432248" y="2221902"/>
              <a:ext cx="1739305" cy="748129"/>
            </a:xfrm>
            <a:prstGeom prst="roundRect">
              <a:avLst/>
            </a:prstGeom>
            <a:noFill/>
            <a:ln w="25400">
              <a:solidFill>
                <a:schemeClr val="bg2"/>
              </a:solidFill>
            </a:ln>
          </p:spPr>
        </p:pic>
        <p:sp>
          <p:nvSpPr>
            <p:cNvPr id="32" name="Rectangle 31"/>
            <p:cNvSpPr/>
            <p:nvPr/>
          </p:nvSpPr>
          <p:spPr>
            <a:xfrm>
              <a:off x="1552302" y="2377025"/>
              <a:ext cx="1499196" cy="46769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8" name="Group 81"/>
          <p:cNvGrpSpPr/>
          <p:nvPr/>
        </p:nvGrpSpPr>
        <p:grpSpPr>
          <a:xfrm>
            <a:off x="7696863" y="5185507"/>
            <a:ext cx="1591601" cy="1422028"/>
            <a:chOff x="6766557" y="5829521"/>
            <a:chExt cx="2128919" cy="618987"/>
          </a:xfrm>
        </p:grpSpPr>
        <p:pic>
          <p:nvPicPr>
            <p:cNvPr id="86" name="Picture 8" descr="http://knowledgeweighsnothing.com/wp-content/uploads/2012/11/compost.jpg"/>
            <p:cNvPicPr>
              <a:picLocks noChangeAspect="1" noChangeArrowheads="1"/>
            </p:cNvPicPr>
            <p:nvPr/>
          </p:nvPicPr>
          <p:blipFill>
            <a:blip r:embed="rId9" cstate="email">
              <a:duotone>
                <a:schemeClr val="accent3">
                  <a:shade val="45000"/>
                  <a:satMod val="135000"/>
                </a:schemeClr>
                <a:prstClr val="white"/>
              </a:duotone>
            </a:blip>
            <a:stretch>
              <a:fillRect/>
            </a:stretch>
          </p:blipFill>
          <p:spPr bwMode="auto">
            <a:xfrm>
              <a:off x="6766557" y="5829521"/>
              <a:ext cx="2128919" cy="618987"/>
            </a:xfrm>
            <a:prstGeom prst="roundRect">
              <a:avLst/>
            </a:prstGeom>
            <a:noFill/>
            <a:ln w="25400">
              <a:solidFill>
                <a:schemeClr val="bg2"/>
              </a:solidFill>
            </a:ln>
          </p:spPr>
        </p:pic>
        <p:sp>
          <p:nvSpPr>
            <p:cNvPr id="88" name="Rectangle 87"/>
            <p:cNvSpPr/>
            <p:nvPr/>
          </p:nvSpPr>
          <p:spPr>
            <a:xfrm>
              <a:off x="6926877" y="5941630"/>
              <a:ext cx="1835026" cy="38873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No treatment</a:t>
              </a:r>
            </a:p>
          </p:txBody>
        </p:sp>
      </p:grpSp>
      <p:sp>
        <p:nvSpPr>
          <p:cNvPr id="92" name="ValueChainStarter"/>
          <p:cNvSpPr>
            <a:spLocks noChangeArrowheads="1"/>
          </p:cNvSpPr>
          <p:nvPr/>
        </p:nvSpPr>
        <p:spPr bwMode="auto">
          <a:xfrm>
            <a:off x="457696" y="1168861"/>
            <a:ext cx="2730777" cy="556592"/>
          </a:xfrm>
          <a:prstGeom prst="homePlate">
            <a:avLst>
              <a:gd name="adj" fmla="val 28025"/>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Toilet Interface &amp;</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 Storage</a:t>
            </a:r>
            <a:endParaRPr lang="en-US" sz="1600" b="1" dirty="0">
              <a:solidFill>
                <a:schemeClr val="bg1"/>
              </a:solidFill>
              <a:latin typeface="Arial" pitchFamily="34" charset="0"/>
              <a:cs typeface="Arial" pitchFamily="34" charset="0"/>
            </a:endParaRPr>
          </a:p>
        </p:txBody>
      </p:sp>
      <p:sp>
        <p:nvSpPr>
          <p:cNvPr id="93" name="ValueChainHeader"/>
          <p:cNvSpPr>
            <a:spLocks noChangeArrowheads="1"/>
          </p:cNvSpPr>
          <p:nvPr/>
        </p:nvSpPr>
        <p:spPr bwMode="auto">
          <a:xfrm>
            <a:off x="3061254" y="1168861"/>
            <a:ext cx="2615978" cy="556592"/>
          </a:xfrm>
          <a:prstGeom prst="chevron">
            <a:avLst>
              <a:gd name="adj" fmla="val 27720"/>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Collection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Transport </a:t>
            </a:r>
            <a:endParaRPr lang="en-US" sz="1600" b="1" dirty="0">
              <a:solidFill>
                <a:schemeClr val="bg1"/>
              </a:solidFill>
              <a:latin typeface="Arial" pitchFamily="34" charset="0"/>
              <a:cs typeface="Arial" pitchFamily="34" charset="0"/>
            </a:endParaRPr>
          </a:p>
        </p:txBody>
      </p:sp>
      <p:sp>
        <p:nvSpPr>
          <p:cNvPr id="94" name="ValueChainHeader"/>
          <p:cNvSpPr>
            <a:spLocks noChangeArrowheads="1"/>
          </p:cNvSpPr>
          <p:nvPr/>
        </p:nvSpPr>
        <p:spPr bwMode="auto">
          <a:xfrm>
            <a:off x="5550011" y="1168861"/>
            <a:ext cx="3747193" cy="556592"/>
          </a:xfrm>
          <a:prstGeom prst="chevron">
            <a:avLst>
              <a:gd name="adj" fmla="val 27734"/>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Processing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Value Creation</a:t>
            </a:r>
            <a:endParaRPr lang="en-US" sz="1600" b="1" dirty="0">
              <a:solidFill>
                <a:schemeClr val="bg1"/>
              </a:solidFill>
              <a:latin typeface="Arial" pitchFamily="34" charset="0"/>
              <a:cs typeface="Arial" pitchFamily="34" charset="0"/>
            </a:endParaRPr>
          </a:p>
        </p:txBody>
      </p:sp>
      <p:sp>
        <p:nvSpPr>
          <p:cNvPr id="29" name="Rectangle 28"/>
          <p:cNvSpPr/>
          <p:nvPr/>
        </p:nvSpPr>
        <p:spPr>
          <a:xfrm>
            <a:off x="3231170" y="1868300"/>
            <a:ext cx="4322569" cy="421688"/>
          </a:xfrm>
          <a:prstGeom prst="rect">
            <a:avLst/>
          </a:prstGeom>
          <a:solidFill>
            <a:srgbClr val="D2E0E6"/>
          </a:solidFill>
          <a:ln w="15875">
            <a:solidFill>
              <a:srgbClr val="D2E0E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sym typeface="Wingdings" pitchFamily="2" charset="2"/>
              </a:rPr>
              <a:t>O</a:t>
            </a:r>
            <a:r>
              <a:rPr lang="en-US" sz="1200" b="1" dirty="0" smtClean="0">
                <a:solidFill>
                  <a:schemeClr val="tx1"/>
                </a:solidFill>
                <a:latin typeface="Arial" pitchFamily="34" charset="0"/>
                <a:cs typeface="Arial" pitchFamily="34" charset="0"/>
              </a:rPr>
              <a:t>n-site biogas digester</a:t>
            </a:r>
          </a:p>
        </p:txBody>
      </p:sp>
      <p:sp>
        <p:nvSpPr>
          <p:cNvPr id="30" name="Rectangle 29"/>
          <p:cNvSpPr/>
          <p:nvPr/>
        </p:nvSpPr>
        <p:spPr>
          <a:xfrm>
            <a:off x="819509" y="2601144"/>
            <a:ext cx="2126448" cy="421688"/>
          </a:xfrm>
          <a:prstGeom prst="rect">
            <a:avLst/>
          </a:prstGeom>
          <a:solidFill>
            <a:srgbClr val="D8CEB8"/>
          </a:solidFill>
          <a:ln w="1587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UDDT</a:t>
            </a:r>
          </a:p>
        </p:txBody>
      </p:sp>
      <p:sp>
        <p:nvSpPr>
          <p:cNvPr id="31" name="Rectangle 30"/>
          <p:cNvSpPr/>
          <p:nvPr/>
        </p:nvSpPr>
        <p:spPr>
          <a:xfrm>
            <a:off x="3231170" y="2601144"/>
            <a:ext cx="2128010" cy="421688"/>
          </a:xfrm>
          <a:prstGeom prst="rect">
            <a:avLst/>
          </a:prstGeom>
          <a:solidFill>
            <a:srgbClr val="D8CEB8"/>
          </a:solidFill>
          <a:ln w="1587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Donkey or hand cart</a:t>
            </a:r>
          </a:p>
        </p:txBody>
      </p:sp>
      <p:sp>
        <p:nvSpPr>
          <p:cNvPr id="36" name="Rectangle 35"/>
          <p:cNvSpPr/>
          <p:nvPr/>
        </p:nvSpPr>
        <p:spPr>
          <a:xfrm>
            <a:off x="5605670" y="2601144"/>
            <a:ext cx="1941443" cy="421688"/>
          </a:xfrm>
          <a:prstGeom prst="rect">
            <a:avLst/>
          </a:prstGeom>
          <a:solidFill>
            <a:srgbClr val="D8CEB8"/>
          </a:solidFill>
          <a:ln w="1587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b="1" dirty="0" smtClean="0">
                <a:solidFill>
                  <a:schemeClr val="tx1"/>
                </a:solidFill>
                <a:latin typeface="Arial" pitchFamily="34" charset="0"/>
                <a:cs typeface="Arial" pitchFamily="34" charset="0"/>
              </a:rPr>
              <a:t>Solar cooker &amp; briquette presser</a:t>
            </a:r>
          </a:p>
        </p:txBody>
      </p:sp>
      <p:sp>
        <p:nvSpPr>
          <p:cNvPr id="37" name="Rectangle 36"/>
          <p:cNvSpPr/>
          <p:nvPr/>
        </p:nvSpPr>
        <p:spPr>
          <a:xfrm>
            <a:off x="819509" y="5193278"/>
            <a:ext cx="6727604"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Pit latrine</a:t>
            </a:r>
          </a:p>
        </p:txBody>
      </p:sp>
      <p:sp>
        <p:nvSpPr>
          <p:cNvPr id="38" name="Rectangle 37"/>
          <p:cNvSpPr/>
          <p:nvPr/>
        </p:nvSpPr>
        <p:spPr>
          <a:xfrm>
            <a:off x="819509" y="3365802"/>
            <a:ext cx="2126448" cy="421688"/>
          </a:xfrm>
          <a:prstGeom prst="rect">
            <a:avLst/>
          </a:prstGeom>
          <a:solidFill>
            <a:srgbClr val="F9EFBD"/>
          </a:solidFill>
          <a:ln w="15875">
            <a:solidFill>
              <a:srgbClr val="F9EFB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Lined latrine</a:t>
            </a:r>
          </a:p>
        </p:txBody>
      </p:sp>
      <p:sp>
        <p:nvSpPr>
          <p:cNvPr id="39" name="Rectangle 38"/>
          <p:cNvSpPr/>
          <p:nvPr/>
        </p:nvSpPr>
        <p:spPr>
          <a:xfrm>
            <a:off x="3231170" y="3365802"/>
            <a:ext cx="2128010" cy="421688"/>
          </a:xfrm>
          <a:prstGeom prst="rect">
            <a:avLst/>
          </a:prstGeom>
          <a:solidFill>
            <a:srgbClr val="F9EFBD"/>
          </a:solidFill>
          <a:ln w="15875">
            <a:solidFill>
              <a:srgbClr val="F9EFB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Vacuum truck</a:t>
            </a:r>
          </a:p>
        </p:txBody>
      </p:sp>
      <p:sp>
        <p:nvSpPr>
          <p:cNvPr id="40" name="Rectangle 39"/>
          <p:cNvSpPr/>
          <p:nvPr/>
        </p:nvSpPr>
        <p:spPr>
          <a:xfrm>
            <a:off x="5605669" y="3365802"/>
            <a:ext cx="1941444" cy="421688"/>
          </a:xfrm>
          <a:prstGeom prst="rect">
            <a:avLst/>
          </a:prstGeom>
          <a:solidFill>
            <a:srgbClr val="F9EFBD"/>
          </a:solidFill>
          <a:ln w="15875">
            <a:solidFill>
              <a:srgbClr val="F9EFB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Mini-plant</a:t>
            </a:r>
          </a:p>
        </p:txBody>
      </p:sp>
      <p:sp>
        <p:nvSpPr>
          <p:cNvPr id="41" name="Rectangle 40"/>
          <p:cNvSpPr/>
          <p:nvPr/>
        </p:nvSpPr>
        <p:spPr>
          <a:xfrm>
            <a:off x="819509" y="4362366"/>
            <a:ext cx="2126448"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Accessible container</a:t>
            </a:r>
          </a:p>
        </p:txBody>
      </p:sp>
      <p:sp>
        <p:nvSpPr>
          <p:cNvPr id="42" name="Rectangle 41"/>
          <p:cNvSpPr/>
          <p:nvPr/>
        </p:nvSpPr>
        <p:spPr>
          <a:xfrm>
            <a:off x="3231170" y="4362366"/>
            <a:ext cx="2128010"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Donkey or hand cart</a:t>
            </a:r>
          </a:p>
        </p:txBody>
      </p:sp>
      <p:sp>
        <p:nvSpPr>
          <p:cNvPr id="43" name="Rectangle 42"/>
          <p:cNvSpPr/>
          <p:nvPr/>
        </p:nvSpPr>
        <p:spPr>
          <a:xfrm>
            <a:off x="5605670" y="4362366"/>
            <a:ext cx="1941443"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b="1" dirty="0" smtClean="0">
                <a:solidFill>
                  <a:schemeClr val="tx1"/>
                </a:solidFill>
                <a:latin typeface="Arial" pitchFamily="34" charset="0"/>
                <a:cs typeface="Arial" pitchFamily="34" charset="0"/>
              </a:rPr>
              <a:t>Communal compost pit</a:t>
            </a:r>
          </a:p>
        </p:txBody>
      </p:sp>
      <p:sp>
        <p:nvSpPr>
          <p:cNvPr id="44" name="Rectangle 43"/>
          <p:cNvSpPr/>
          <p:nvPr/>
        </p:nvSpPr>
        <p:spPr>
          <a:xfrm>
            <a:off x="819509" y="4720174"/>
            <a:ext cx="2126448" cy="281215"/>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rgbClr val="C41300"/>
                </a:solidFill>
                <a:latin typeface="Arial" pitchFamily="34" charset="0"/>
                <a:cs typeface="Arial" pitchFamily="34" charset="0"/>
              </a:rPr>
              <a:t>Single-use bags</a:t>
            </a:r>
          </a:p>
        </p:txBody>
      </p:sp>
      <p:sp>
        <p:nvSpPr>
          <p:cNvPr id="45" name="Rectangle 44"/>
          <p:cNvSpPr/>
          <p:nvPr/>
        </p:nvSpPr>
        <p:spPr>
          <a:xfrm>
            <a:off x="819509" y="1868300"/>
            <a:ext cx="2126448" cy="421688"/>
          </a:xfrm>
          <a:prstGeom prst="rect">
            <a:avLst/>
          </a:prstGeom>
          <a:solidFill>
            <a:srgbClr val="D2E0E6"/>
          </a:solidFill>
          <a:ln w="15875">
            <a:solidFill>
              <a:srgbClr val="D2E0E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Above-ground pour-flush</a:t>
            </a:r>
          </a:p>
        </p:txBody>
      </p:sp>
      <p:sp>
        <p:nvSpPr>
          <p:cNvPr id="46" name="Rectangle 45"/>
          <p:cNvSpPr/>
          <p:nvPr/>
        </p:nvSpPr>
        <p:spPr>
          <a:xfrm>
            <a:off x="3231170" y="4720174"/>
            <a:ext cx="2128010" cy="281215"/>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rgbClr val="C41300"/>
                </a:solidFill>
                <a:latin typeface="Arial" pitchFamily="34" charset="0"/>
                <a:cs typeface="Arial" pitchFamily="34" charset="0"/>
              </a:rPr>
              <a:t>Donkey or hand cart</a:t>
            </a:r>
          </a:p>
        </p:txBody>
      </p:sp>
      <p:sp>
        <p:nvSpPr>
          <p:cNvPr id="48" name="Rectangle 47"/>
          <p:cNvSpPr/>
          <p:nvPr/>
        </p:nvSpPr>
        <p:spPr>
          <a:xfrm>
            <a:off x="5605670" y="4720174"/>
            <a:ext cx="1941443" cy="281215"/>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b="1" dirty="0" smtClean="0">
                <a:solidFill>
                  <a:srgbClr val="C41300"/>
                </a:solidFill>
                <a:latin typeface="Arial" pitchFamily="34" charset="0"/>
                <a:cs typeface="Arial" pitchFamily="34" charset="0"/>
              </a:rPr>
              <a:t>Communal compost pit</a:t>
            </a:r>
          </a:p>
        </p:txBody>
      </p:sp>
      <p:sp>
        <p:nvSpPr>
          <p:cNvPr id="49" name="Rectangle 48"/>
          <p:cNvSpPr/>
          <p:nvPr/>
        </p:nvSpPr>
        <p:spPr>
          <a:xfrm>
            <a:off x="819509" y="4004557"/>
            <a:ext cx="2126448"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b="1" dirty="0" smtClean="0">
                <a:solidFill>
                  <a:schemeClr val="tx1"/>
                </a:solidFill>
                <a:latin typeface="Arial" pitchFamily="34" charset="0"/>
                <a:cs typeface="Arial" pitchFamily="34" charset="0"/>
              </a:rPr>
              <a:t>Double vault (UDDT or regular) </a:t>
            </a:r>
          </a:p>
        </p:txBody>
      </p:sp>
      <p:sp>
        <p:nvSpPr>
          <p:cNvPr id="51" name="Rectangle 50"/>
          <p:cNvSpPr/>
          <p:nvPr/>
        </p:nvSpPr>
        <p:spPr>
          <a:xfrm>
            <a:off x="3244133" y="4004557"/>
            <a:ext cx="4309606"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On-site composting</a:t>
            </a:r>
          </a:p>
        </p:txBody>
      </p:sp>
      <p:sp>
        <p:nvSpPr>
          <p:cNvPr id="52" name="Rectangle 51"/>
          <p:cNvSpPr/>
          <p:nvPr/>
        </p:nvSpPr>
        <p:spPr>
          <a:xfrm>
            <a:off x="819509" y="5486480"/>
            <a:ext cx="6727604"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Pit latrine + pour-flush insert</a:t>
            </a:r>
          </a:p>
        </p:txBody>
      </p:sp>
      <p:sp>
        <p:nvSpPr>
          <p:cNvPr id="53" name="Rectangle 52"/>
          <p:cNvSpPr/>
          <p:nvPr/>
        </p:nvSpPr>
        <p:spPr>
          <a:xfrm>
            <a:off x="819509" y="5779682"/>
            <a:ext cx="6727604"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Pit latrine + effective microorganisms</a:t>
            </a:r>
          </a:p>
        </p:txBody>
      </p:sp>
      <p:sp>
        <p:nvSpPr>
          <p:cNvPr id="54" name="Rectangle 53"/>
          <p:cNvSpPr/>
          <p:nvPr/>
        </p:nvSpPr>
        <p:spPr>
          <a:xfrm>
            <a:off x="819509" y="6072884"/>
            <a:ext cx="6727604"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chemeClr val="tx1"/>
                </a:solidFill>
                <a:latin typeface="Arial" pitchFamily="34" charset="0"/>
                <a:cs typeface="Arial" pitchFamily="34" charset="0"/>
              </a:rPr>
              <a:t>Pit latrine + liner</a:t>
            </a:r>
          </a:p>
        </p:txBody>
      </p:sp>
      <p:sp>
        <p:nvSpPr>
          <p:cNvPr id="55" name="Rectangle 54"/>
          <p:cNvSpPr/>
          <p:nvPr/>
        </p:nvSpPr>
        <p:spPr>
          <a:xfrm>
            <a:off x="819509" y="6366086"/>
            <a:ext cx="6727604" cy="237482"/>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r>
              <a:rPr lang="en-US" sz="1200" b="1" dirty="0" smtClean="0">
                <a:solidFill>
                  <a:srgbClr val="C41300"/>
                </a:solidFill>
                <a:latin typeface="Arial" pitchFamily="34" charset="0"/>
                <a:cs typeface="Arial" pitchFamily="34" charset="0"/>
              </a:rPr>
              <a:t>Pit latrine + prefab superstructure</a:t>
            </a:r>
          </a:p>
        </p:txBody>
      </p:sp>
      <p:cxnSp>
        <p:nvCxnSpPr>
          <p:cNvPr id="58" name="Straight Arrow Connector 57"/>
          <p:cNvCxnSpPr>
            <a:stCxn id="45" idx="3"/>
            <a:endCxn id="29" idx="1"/>
          </p:cNvCxnSpPr>
          <p:nvPr/>
        </p:nvCxnSpPr>
        <p:spPr>
          <a:xfrm>
            <a:off x="2945957" y="2079144"/>
            <a:ext cx="285213" cy="0"/>
          </a:xfrm>
          <a:prstGeom prst="straightConnector1">
            <a:avLst/>
          </a:prstGeom>
          <a:ln>
            <a:solidFill>
              <a:srgbClr val="79A2B3"/>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3"/>
            <a:endCxn id="31" idx="1"/>
          </p:cNvCxnSpPr>
          <p:nvPr/>
        </p:nvCxnSpPr>
        <p:spPr>
          <a:xfrm>
            <a:off x="2945957" y="2811988"/>
            <a:ext cx="285213" cy="0"/>
          </a:xfrm>
          <a:prstGeom prst="straightConnector1">
            <a:avLst/>
          </a:prstGeom>
          <a:ln>
            <a:solidFill>
              <a:srgbClr val="908052"/>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8" idx="3"/>
            <a:endCxn id="39" idx="1"/>
          </p:cNvCxnSpPr>
          <p:nvPr/>
        </p:nvCxnSpPr>
        <p:spPr>
          <a:xfrm>
            <a:off x="2945957" y="3576646"/>
            <a:ext cx="285213" cy="0"/>
          </a:xfrm>
          <a:prstGeom prst="straightConnector1">
            <a:avLst/>
          </a:prstGeom>
          <a:ln>
            <a:solidFill>
              <a:srgbClr val="DCC05A"/>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1" idx="3"/>
            <a:endCxn id="36" idx="1"/>
          </p:cNvCxnSpPr>
          <p:nvPr/>
        </p:nvCxnSpPr>
        <p:spPr>
          <a:xfrm>
            <a:off x="5359180" y="2811988"/>
            <a:ext cx="246490" cy="0"/>
          </a:xfrm>
          <a:prstGeom prst="straightConnector1">
            <a:avLst/>
          </a:prstGeom>
          <a:ln>
            <a:solidFill>
              <a:srgbClr val="908052"/>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9" idx="3"/>
            <a:endCxn id="40" idx="1"/>
          </p:cNvCxnSpPr>
          <p:nvPr/>
        </p:nvCxnSpPr>
        <p:spPr>
          <a:xfrm>
            <a:off x="5359180" y="3576646"/>
            <a:ext cx="246489" cy="0"/>
          </a:xfrm>
          <a:prstGeom prst="straightConnector1">
            <a:avLst/>
          </a:prstGeom>
          <a:ln>
            <a:solidFill>
              <a:srgbClr val="DCC05A"/>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9" idx="3"/>
            <a:endCxn id="51" idx="1"/>
          </p:cNvCxnSpPr>
          <p:nvPr/>
        </p:nvCxnSpPr>
        <p:spPr>
          <a:xfrm>
            <a:off x="2945957" y="4145165"/>
            <a:ext cx="298176" cy="0"/>
          </a:xfrm>
          <a:prstGeom prst="straightConnector1">
            <a:avLst/>
          </a:prstGeom>
          <a:ln>
            <a:solidFill>
              <a:schemeClr val="hlink"/>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1" idx="3"/>
            <a:endCxn id="42" idx="1"/>
          </p:cNvCxnSpPr>
          <p:nvPr/>
        </p:nvCxnSpPr>
        <p:spPr>
          <a:xfrm>
            <a:off x="2945957" y="4502974"/>
            <a:ext cx="285213" cy="0"/>
          </a:xfrm>
          <a:prstGeom prst="straightConnector1">
            <a:avLst/>
          </a:prstGeom>
          <a:ln>
            <a:solidFill>
              <a:schemeClr val="hlink"/>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2" idx="3"/>
            <a:endCxn id="43" idx="1"/>
          </p:cNvCxnSpPr>
          <p:nvPr/>
        </p:nvCxnSpPr>
        <p:spPr>
          <a:xfrm>
            <a:off x="5359180" y="4502974"/>
            <a:ext cx="246490" cy="0"/>
          </a:xfrm>
          <a:prstGeom prst="straightConnector1">
            <a:avLst/>
          </a:prstGeom>
          <a:ln>
            <a:solidFill>
              <a:schemeClr val="hlink"/>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46" idx="3"/>
            <a:endCxn id="48" idx="1"/>
          </p:cNvCxnSpPr>
          <p:nvPr/>
        </p:nvCxnSpPr>
        <p:spPr>
          <a:xfrm>
            <a:off x="5359180" y="4860782"/>
            <a:ext cx="246490" cy="0"/>
          </a:xfrm>
          <a:prstGeom prst="straightConnector1">
            <a:avLst/>
          </a:prstGeom>
          <a:ln>
            <a:solidFill>
              <a:srgbClr val="C413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4" idx="3"/>
            <a:endCxn id="46" idx="1"/>
          </p:cNvCxnSpPr>
          <p:nvPr/>
        </p:nvCxnSpPr>
        <p:spPr>
          <a:xfrm>
            <a:off x="2945957" y="4860782"/>
            <a:ext cx="285213" cy="0"/>
          </a:xfrm>
          <a:prstGeom prst="straightConnector1">
            <a:avLst/>
          </a:prstGeom>
          <a:ln>
            <a:solidFill>
              <a:srgbClr val="C41300"/>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20698" y="4600451"/>
            <a:ext cx="716067" cy="489532"/>
          </a:xfrm>
          <a:prstGeom prst="rect">
            <a:avLst/>
          </a:prstGeom>
          <a:noFill/>
        </p:spPr>
        <p:txBody>
          <a:bodyPr wrap="square" lIns="0" tIns="89999" rIns="0" bIns="89999" rtlCol="0">
            <a:spAutoFit/>
          </a:bodyPr>
          <a:lstStyle/>
          <a:p>
            <a:pPr algn="ctr"/>
            <a:r>
              <a:rPr lang="en-US" sz="1000" dirty="0" smtClean="0">
                <a:solidFill>
                  <a:srgbClr val="C41300"/>
                </a:solidFill>
                <a:latin typeface="Arial" pitchFamily="34" charset="0"/>
                <a:cs typeface="Arial" pitchFamily="34" charset="0"/>
              </a:rPr>
              <a:t>Emergency phase only</a:t>
            </a:r>
          </a:p>
        </p:txBody>
      </p:sp>
      <p:sp>
        <p:nvSpPr>
          <p:cNvPr id="91" name="TextBox 90"/>
          <p:cNvSpPr txBox="1"/>
          <p:nvPr/>
        </p:nvSpPr>
        <p:spPr>
          <a:xfrm>
            <a:off x="120698" y="6224832"/>
            <a:ext cx="716067" cy="489532"/>
          </a:xfrm>
          <a:prstGeom prst="rect">
            <a:avLst/>
          </a:prstGeom>
          <a:noFill/>
        </p:spPr>
        <p:txBody>
          <a:bodyPr wrap="square" lIns="0" tIns="89999" rIns="0" bIns="89999" rtlCol="0">
            <a:spAutoFit/>
          </a:bodyPr>
          <a:lstStyle/>
          <a:p>
            <a:pPr algn="ctr"/>
            <a:r>
              <a:rPr lang="en-US" sz="1000" dirty="0" smtClean="0">
                <a:solidFill>
                  <a:srgbClr val="C41300"/>
                </a:solidFill>
                <a:latin typeface="Arial" pitchFamily="34" charset="0"/>
                <a:cs typeface="Arial" pitchFamily="34" charset="0"/>
              </a:rPr>
              <a:t>Emergency phase only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Object 124" hidden="1"/>
          <p:cNvGraphicFramePr>
            <a:graphicFrameLocks noChangeAspect="1"/>
          </p:cNvGraphicFramePr>
          <p:nvPr/>
        </p:nvGraphicFramePr>
        <p:xfrm>
          <a:off x="1587" y="1588"/>
          <a:ext cx="1587" cy="1587"/>
        </p:xfrm>
        <a:graphic>
          <a:graphicData uri="http://schemas.openxmlformats.org/presentationml/2006/ole">
            <p:oleObj spid="_x0000_s306178" name="think-cell Slide" r:id="rId4" imgW="270" imgH="270" progId="TCLayout.ActiveDocument.1">
              <p:embed/>
            </p:oleObj>
          </a:graphicData>
        </a:graphic>
      </p:graphicFrame>
      <p:grpSp>
        <p:nvGrpSpPr>
          <p:cNvPr id="3" name="Group 62"/>
          <p:cNvGrpSpPr/>
          <p:nvPr/>
        </p:nvGrpSpPr>
        <p:grpSpPr>
          <a:xfrm>
            <a:off x="28574" y="-48280"/>
            <a:ext cx="3119291" cy="365760"/>
            <a:chOff x="28574" y="-48280"/>
            <a:chExt cx="3119291" cy="365760"/>
          </a:xfrm>
        </p:grpSpPr>
        <p:sp>
          <p:nvSpPr>
            <p:cNvPr id="64"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65" name="Rectangle 64"/>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6" name="Oval 65"/>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Short-listed technologies were either branded innovations (22) or generic designs (4)</a:t>
            </a:r>
            <a:endParaRPr lang="en-US" sz="1600" b="0" dirty="0">
              <a:solidFill>
                <a:srgbClr val="177B57"/>
              </a:solidFill>
              <a:latin typeface="Arial"/>
            </a:endParaRPr>
          </a:p>
        </p:txBody>
      </p:sp>
      <p:grpSp>
        <p:nvGrpSpPr>
          <p:cNvPr id="4" name="Group 79"/>
          <p:cNvGrpSpPr/>
          <p:nvPr/>
        </p:nvGrpSpPr>
        <p:grpSpPr>
          <a:xfrm>
            <a:off x="7696863" y="1784602"/>
            <a:ext cx="1591602" cy="584452"/>
            <a:chOff x="1432248" y="4122115"/>
            <a:chExt cx="1739305" cy="748129"/>
          </a:xfrm>
        </p:grpSpPr>
        <p:pic>
          <p:nvPicPr>
            <p:cNvPr id="9220" name="Picture 4" descr="http://www.bhs-sonthofen.de/typo3temp/fl_realurl_image/in-biogasanlagen-methangas-als-energietraeger-gewinnen-60.png"/>
            <p:cNvPicPr>
              <a:picLocks noChangeAspect="1" noChangeArrowheads="1"/>
            </p:cNvPicPr>
            <p:nvPr/>
          </p:nvPicPr>
          <p:blipFill>
            <a:blip r:embed="rId5" cstate="email"/>
            <a:srcRect/>
            <a:stretch>
              <a:fillRect/>
            </a:stretch>
          </p:blipFill>
          <p:spPr bwMode="auto">
            <a:xfrm>
              <a:off x="1432248" y="4122115"/>
              <a:ext cx="1739305" cy="748129"/>
            </a:xfrm>
            <a:prstGeom prst="roundRect">
              <a:avLst/>
            </a:prstGeom>
            <a:noFill/>
            <a:ln w="25400">
              <a:solidFill>
                <a:schemeClr val="bg2"/>
              </a:solidFill>
            </a:ln>
          </p:spPr>
        </p:pic>
        <p:sp>
          <p:nvSpPr>
            <p:cNvPr id="33" name="Rectangle 32"/>
            <p:cNvSpPr/>
            <p:nvPr/>
          </p:nvSpPr>
          <p:spPr>
            <a:xfrm>
              <a:off x="1552301" y="4130144"/>
              <a:ext cx="1499198" cy="73676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grpSp>
      <p:grpSp>
        <p:nvGrpSpPr>
          <p:cNvPr id="5" name="Group 104"/>
          <p:cNvGrpSpPr/>
          <p:nvPr/>
        </p:nvGrpSpPr>
        <p:grpSpPr>
          <a:xfrm>
            <a:off x="7696863" y="3993259"/>
            <a:ext cx="1591601" cy="1040481"/>
            <a:chOff x="1432248" y="5520942"/>
            <a:chExt cx="1739305" cy="744723"/>
          </a:xfrm>
        </p:grpSpPr>
        <p:pic>
          <p:nvPicPr>
            <p:cNvPr id="9224" name="Picture 8" descr="http://knowledgeweighsnothing.com/wp-content/uploads/2012/11/compost.jpg"/>
            <p:cNvPicPr>
              <a:picLocks noChangeAspect="1" noChangeArrowheads="1"/>
            </p:cNvPicPr>
            <p:nvPr/>
          </p:nvPicPr>
          <p:blipFill>
            <a:blip r:embed="rId6" cstate="email"/>
            <a:srcRect/>
            <a:stretch>
              <a:fillRect/>
            </a:stretch>
          </p:blipFill>
          <p:spPr bwMode="auto">
            <a:xfrm>
              <a:off x="1432248" y="5520942"/>
              <a:ext cx="1739305" cy="744723"/>
            </a:xfrm>
            <a:prstGeom prst="roundRect">
              <a:avLst/>
            </a:prstGeom>
            <a:noFill/>
            <a:ln w="25400">
              <a:solidFill>
                <a:schemeClr val="bg2"/>
              </a:solidFill>
            </a:ln>
          </p:spPr>
        </p:pic>
        <p:sp>
          <p:nvSpPr>
            <p:cNvPr id="35" name="Rectangle 34"/>
            <p:cNvSpPr/>
            <p:nvPr/>
          </p:nvSpPr>
          <p:spPr>
            <a:xfrm>
              <a:off x="1552301" y="5659456"/>
              <a:ext cx="1499198" cy="46769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grpSp>
      <p:grpSp>
        <p:nvGrpSpPr>
          <p:cNvPr id="6" name="Group 103"/>
          <p:cNvGrpSpPr/>
          <p:nvPr/>
        </p:nvGrpSpPr>
        <p:grpSpPr>
          <a:xfrm>
            <a:off x="7696863" y="2520821"/>
            <a:ext cx="1591602" cy="584452"/>
            <a:chOff x="1432248" y="3168235"/>
            <a:chExt cx="1739305" cy="748129"/>
          </a:xfrm>
        </p:grpSpPr>
        <p:pic>
          <p:nvPicPr>
            <p:cNvPr id="9226" name="Picture 10" descr="http://agrofuelindia.com/wp-content/themes/thesis/custom/images/1.jpg"/>
            <p:cNvPicPr>
              <a:picLocks noChangeAspect="1" noChangeArrowheads="1"/>
            </p:cNvPicPr>
            <p:nvPr/>
          </p:nvPicPr>
          <p:blipFill>
            <a:blip r:embed="rId7" cstate="email"/>
            <a:srcRect/>
            <a:stretch>
              <a:fillRect/>
            </a:stretch>
          </p:blipFill>
          <p:spPr bwMode="auto">
            <a:xfrm>
              <a:off x="1432248" y="3168235"/>
              <a:ext cx="1739305" cy="748129"/>
            </a:xfrm>
            <a:prstGeom prst="roundRect">
              <a:avLst/>
            </a:prstGeom>
            <a:noFill/>
            <a:ln w="25400">
              <a:solidFill>
                <a:schemeClr val="bg2"/>
              </a:solidFill>
            </a:ln>
          </p:spPr>
        </p:pic>
        <p:sp>
          <p:nvSpPr>
            <p:cNvPr id="34" name="Rectangle 33"/>
            <p:cNvSpPr/>
            <p:nvPr/>
          </p:nvSpPr>
          <p:spPr>
            <a:xfrm>
              <a:off x="1517797" y="3308452"/>
              <a:ext cx="1587713" cy="46769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grpSp>
      <p:grpSp>
        <p:nvGrpSpPr>
          <p:cNvPr id="7" name="Group 81"/>
          <p:cNvGrpSpPr/>
          <p:nvPr/>
        </p:nvGrpSpPr>
        <p:grpSpPr>
          <a:xfrm>
            <a:off x="7696863" y="3257040"/>
            <a:ext cx="1591602" cy="584452"/>
            <a:chOff x="1432248" y="2221902"/>
            <a:chExt cx="1739305" cy="748129"/>
          </a:xfrm>
        </p:grpSpPr>
        <p:pic>
          <p:nvPicPr>
            <p:cNvPr id="9228" name="Picture 12" descr="http://www.history.com/news/ask-history/files/2012/11/ah-spontaneous-combustion.jpg"/>
            <p:cNvPicPr>
              <a:picLocks noChangeAspect="1" noChangeArrowheads="1"/>
            </p:cNvPicPr>
            <p:nvPr/>
          </p:nvPicPr>
          <p:blipFill>
            <a:blip r:embed="rId8" cstate="email"/>
            <a:srcRect/>
            <a:stretch>
              <a:fillRect/>
            </a:stretch>
          </p:blipFill>
          <p:spPr bwMode="auto">
            <a:xfrm>
              <a:off x="1432248" y="2221902"/>
              <a:ext cx="1739305" cy="748129"/>
            </a:xfrm>
            <a:prstGeom prst="roundRect">
              <a:avLst/>
            </a:prstGeom>
            <a:noFill/>
            <a:ln w="25400">
              <a:solidFill>
                <a:schemeClr val="bg2"/>
              </a:solidFill>
            </a:ln>
          </p:spPr>
        </p:pic>
        <p:sp>
          <p:nvSpPr>
            <p:cNvPr id="32" name="Rectangle 31"/>
            <p:cNvSpPr/>
            <p:nvPr/>
          </p:nvSpPr>
          <p:spPr>
            <a:xfrm>
              <a:off x="1552302" y="2377025"/>
              <a:ext cx="1499196" cy="46769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8" name="Group 81"/>
          <p:cNvGrpSpPr/>
          <p:nvPr/>
        </p:nvGrpSpPr>
        <p:grpSpPr>
          <a:xfrm>
            <a:off x="7696863" y="5185507"/>
            <a:ext cx="1591601" cy="1422028"/>
            <a:chOff x="6766557" y="5829521"/>
            <a:chExt cx="2128919" cy="618987"/>
          </a:xfrm>
        </p:grpSpPr>
        <p:pic>
          <p:nvPicPr>
            <p:cNvPr id="86" name="Picture 8" descr="http://knowledgeweighsnothing.com/wp-content/uploads/2012/11/compost.jpg"/>
            <p:cNvPicPr>
              <a:picLocks noChangeAspect="1" noChangeArrowheads="1"/>
            </p:cNvPicPr>
            <p:nvPr/>
          </p:nvPicPr>
          <p:blipFill>
            <a:blip r:embed="rId9" cstate="email">
              <a:duotone>
                <a:schemeClr val="accent3">
                  <a:shade val="45000"/>
                  <a:satMod val="135000"/>
                </a:schemeClr>
                <a:prstClr val="white"/>
              </a:duotone>
            </a:blip>
            <a:stretch>
              <a:fillRect/>
            </a:stretch>
          </p:blipFill>
          <p:spPr bwMode="auto">
            <a:xfrm>
              <a:off x="6766557" y="5829521"/>
              <a:ext cx="2128919" cy="618987"/>
            </a:xfrm>
            <a:prstGeom prst="roundRect">
              <a:avLst/>
            </a:prstGeom>
            <a:noFill/>
            <a:ln w="25400">
              <a:solidFill>
                <a:schemeClr val="bg2"/>
              </a:solidFill>
            </a:ln>
          </p:spPr>
        </p:pic>
        <p:sp>
          <p:nvSpPr>
            <p:cNvPr id="88" name="Rectangle 87"/>
            <p:cNvSpPr/>
            <p:nvPr/>
          </p:nvSpPr>
          <p:spPr>
            <a:xfrm>
              <a:off x="6926877" y="5941630"/>
              <a:ext cx="1835026" cy="38873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No treatment</a:t>
              </a:r>
            </a:p>
          </p:txBody>
        </p:sp>
      </p:grpSp>
      <p:sp>
        <p:nvSpPr>
          <p:cNvPr id="92" name="ValueChainStarter"/>
          <p:cNvSpPr>
            <a:spLocks noChangeArrowheads="1"/>
          </p:cNvSpPr>
          <p:nvPr/>
        </p:nvSpPr>
        <p:spPr bwMode="auto">
          <a:xfrm>
            <a:off x="457696" y="1168861"/>
            <a:ext cx="2730777" cy="556592"/>
          </a:xfrm>
          <a:prstGeom prst="homePlate">
            <a:avLst>
              <a:gd name="adj" fmla="val 28025"/>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Toilet Interface &amp;</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 Storage</a:t>
            </a:r>
            <a:endParaRPr lang="en-US" sz="1600" b="1" dirty="0">
              <a:solidFill>
                <a:schemeClr val="bg1"/>
              </a:solidFill>
              <a:latin typeface="Arial" pitchFamily="34" charset="0"/>
              <a:cs typeface="Arial" pitchFamily="34" charset="0"/>
            </a:endParaRPr>
          </a:p>
        </p:txBody>
      </p:sp>
      <p:sp>
        <p:nvSpPr>
          <p:cNvPr id="93" name="ValueChainHeader"/>
          <p:cNvSpPr>
            <a:spLocks noChangeArrowheads="1"/>
          </p:cNvSpPr>
          <p:nvPr/>
        </p:nvSpPr>
        <p:spPr bwMode="auto">
          <a:xfrm>
            <a:off x="3061254" y="1168861"/>
            <a:ext cx="2615978" cy="556592"/>
          </a:xfrm>
          <a:prstGeom prst="chevron">
            <a:avLst>
              <a:gd name="adj" fmla="val 27720"/>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Collection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Transport </a:t>
            </a:r>
            <a:endParaRPr lang="en-US" sz="1600" b="1" dirty="0">
              <a:solidFill>
                <a:schemeClr val="bg1"/>
              </a:solidFill>
              <a:latin typeface="Arial" pitchFamily="34" charset="0"/>
              <a:cs typeface="Arial" pitchFamily="34" charset="0"/>
            </a:endParaRPr>
          </a:p>
        </p:txBody>
      </p:sp>
      <p:sp>
        <p:nvSpPr>
          <p:cNvPr id="94" name="ValueChainHeader"/>
          <p:cNvSpPr>
            <a:spLocks noChangeArrowheads="1"/>
          </p:cNvSpPr>
          <p:nvPr/>
        </p:nvSpPr>
        <p:spPr bwMode="auto">
          <a:xfrm>
            <a:off x="5550011" y="1168861"/>
            <a:ext cx="3747193" cy="556592"/>
          </a:xfrm>
          <a:prstGeom prst="chevron">
            <a:avLst>
              <a:gd name="adj" fmla="val 27734"/>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Processing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Value Creation</a:t>
            </a:r>
            <a:endParaRPr lang="en-US" sz="1600" b="1" dirty="0">
              <a:solidFill>
                <a:schemeClr val="bg1"/>
              </a:solidFill>
              <a:latin typeface="Arial" pitchFamily="34" charset="0"/>
              <a:cs typeface="Arial" pitchFamily="34" charset="0"/>
            </a:endParaRPr>
          </a:p>
        </p:txBody>
      </p:sp>
      <p:sp>
        <p:nvSpPr>
          <p:cNvPr id="29" name="Rectangle 28"/>
          <p:cNvSpPr/>
          <p:nvPr/>
        </p:nvSpPr>
        <p:spPr>
          <a:xfrm>
            <a:off x="3231170" y="1868300"/>
            <a:ext cx="4322569" cy="421688"/>
          </a:xfrm>
          <a:prstGeom prst="rect">
            <a:avLst/>
          </a:prstGeom>
          <a:solidFill>
            <a:srgbClr val="D2E0E6"/>
          </a:solidFill>
          <a:ln w="15875">
            <a:solidFill>
              <a:srgbClr val="D2E0E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30" name="Rectangle 29"/>
          <p:cNvSpPr/>
          <p:nvPr/>
        </p:nvSpPr>
        <p:spPr>
          <a:xfrm>
            <a:off x="648319" y="2601144"/>
            <a:ext cx="2297638" cy="421688"/>
          </a:xfrm>
          <a:prstGeom prst="rect">
            <a:avLst/>
          </a:prstGeom>
          <a:solidFill>
            <a:srgbClr val="D8CEB8"/>
          </a:solidFill>
          <a:ln w="1587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31" name="Rectangle 30"/>
          <p:cNvSpPr/>
          <p:nvPr/>
        </p:nvSpPr>
        <p:spPr>
          <a:xfrm>
            <a:off x="3231170" y="2601144"/>
            <a:ext cx="2128010" cy="421688"/>
          </a:xfrm>
          <a:prstGeom prst="rect">
            <a:avLst/>
          </a:prstGeom>
          <a:solidFill>
            <a:srgbClr val="D8CEB8"/>
          </a:solidFill>
          <a:ln w="1587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36" name="Rectangle 35"/>
          <p:cNvSpPr/>
          <p:nvPr/>
        </p:nvSpPr>
        <p:spPr>
          <a:xfrm>
            <a:off x="5605670" y="2601144"/>
            <a:ext cx="1941443" cy="421688"/>
          </a:xfrm>
          <a:prstGeom prst="rect">
            <a:avLst/>
          </a:prstGeom>
          <a:solidFill>
            <a:srgbClr val="D8CEB8"/>
          </a:solidFill>
          <a:ln w="15875">
            <a:solidFill>
              <a:srgbClr val="D8CEB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endParaRPr lang="en-US" sz="1200" b="1" dirty="0" smtClean="0">
              <a:solidFill>
                <a:schemeClr val="tx1"/>
              </a:solidFill>
              <a:latin typeface="Arial" pitchFamily="34" charset="0"/>
              <a:cs typeface="Arial" pitchFamily="34" charset="0"/>
            </a:endParaRPr>
          </a:p>
        </p:txBody>
      </p:sp>
      <p:sp>
        <p:nvSpPr>
          <p:cNvPr id="37" name="Rectangle 36"/>
          <p:cNvSpPr/>
          <p:nvPr/>
        </p:nvSpPr>
        <p:spPr>
          <a:xfrm>
            <a:off x="660248" y="5193278"/>
            <a:ext cx="6886865"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38" name="Rectangle 37"/>
          <p:cNvSpPr/>
          <p:nvPr/>
        </p:nvSpPr>
        <p:spPr>
          <a:xfrm>
            <a:off x="648319" y="3365802"/>
            <a:ext cx="2297638" cy="421688"/>
          </a:xfrm>
          <a:prstGeom prst="rect">
            <a:avLst/>
          </a:prstGeom>
          <a:solidFill>
            <a:srgbClr val="F9EFBD"/>
          </a:solidFill>
          <a:ln w="15875">
            <a:solidFill>
              <a:srgbClr val="F9EFB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39" name="Rectangle 38"/>
          <p:cNvSpPr/>
          <p:nvPr/>
        </p:nvSpPr>
        <p:spPr>
          <a:xfrm>
            <a:off x="3231170" y="3365802"/>
            <a:ext cx="2128010" cy="421688"/>
          </a:xfrm>
          <a:prstGeom prst="rect">
            <a:avLst/>
          </a:prstGeom>
          <a:solidFill>
            <a:srgbClr val="F9EFBD"/>
          </a:solidFill>
          <a:ln w="15875">
            <a:solidFill>
              <a:srgbClr val="F9EFB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40" name="Rectangle 39"/>
          <p:cNvSpPr/>
          <p:nvPr/>
        </p:nvSpPr>
        <p:spPr>
          <a:xfrm>
            <a:off x="5605669" y="3365802"/>
            <a:ext cx="1941444" cy="421688"/>
          </a:xfrm>
          <a:prstGeom prst="rect">
            <a:avLst/>
          </a:prstGeom>
          <a:solidFill>
            <a:srgbClr val="F9EFBD"/>
          </a:solidFill>
          <a:ln w="15875">
            <a:solidFill>
              <a:srgbClr val="F9EFB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41" name="Rectangle 40"/>
          <p:cNvSpPr/>
          <p:nvPr/>
        </p:nvSpPr>
        <p:spPr>
          <a:xfrm>
            <a:off x="648319" y="4362366"/>
            <a:ext cx="2297638"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42" name="Rectangle 41"/>
          <p:cNvSpPr/>
          <p:nvPr/>
        </p:nvSpPr>
        <p:spPr>
          <a:xfrm>
            <a:off x="3231170" y="4362366"/>
            <a:ext cx="2128010"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43" name="Rectangle 42"/>
          <p:cNvSpPr/>
          <p:nvPr/>
        </p:nvSpPr>
        <p:spPr>
          <a:xfrm>
            <a:off x="5605670" y="4362366"/>
            <a:ext cx="1941443"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endParaRPr lang="en-US" sz="1200" b="1" dirty="0" smtClean="0">
              <a:solidFill>
                <a:schemeClr val="tx1"/>
              </a:solidFill>
              <a:latin typeface="Arial" pitchFamily="34" charset="0"/>
              <a:cs typeface="Arial" pitchFamily="34" charset="0"/>
            </a:endParaRPr>
          </a:p>
        </p:txBody>
      </p:sp>
      <p:sp>
        <p:nvSpPr>
          <p:cNvPr id="44" name="Rectangle 43"/>
          <p:cNvSpPr/>
          <p:nvPr/>
        </p:nvSpPr>
        <p:spPr>
          <a:xfrm>
            <a:off x="648319" y="4720174"/>
            <a:ext cx="2297638" cy="281215"/>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rgbClr val="C41300"/>
              </a:solidFill>
              <a:latin typeface="Arial" pitchFamily="34" charset="0"/>
              <a:cs typeface="Arial" pitchFamily="34" charset="0"/>
            </a:endParaRPr>
          </a:p>
        </p:txBody>
      </p:sp>
      <p:sp>
        <p:nvSpPr>
          <p:cNvPr id="45" name="Rectangle 44"/>
          <p:cNvSpPr/>
          <p:nvPr/>
        </p:nvSpPr>
        <p:spPr>
          <a:xfrm>
            <a:off x="648319" y="1868300"/>
            <a:ext cx="2297638" cy="421688"/>
          </a:xfrm>
          <a:prstGeom prst="rect">
            <a:avLst/>
          </a:prstGeom>
          <a:solidFill>
            <a:srgbClr val="D2E0E6"/>
          </a:solidFill>
          <a:ln w="15875">
            <a:solidFill>
              <a:srgbClr val="D2E0E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46" name="Rectangle 45"/>
          <p:cNvSpPr/>
          <p:nvPr/>
        </p:nvSpPr>
        <p:spPr>
          <a:xfrm>
            <a:off x="3231170" y="4720174"/>
            <a:ext cx="2128010" cy="281215"/>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rgbClr val="C41300"/>
              </a:solidFill>
              <a:latin typeface="Arial" pitchFamily="34" charset="0"/>
              <a:cs typeface="Arial" pitchFamily="34" charset="0"/>
            </a:endParaRPr>
          </a:p>
        </p:txBody>
      </p:sp>
      <p:sp>
        <p:nvSpPr>
          <p:cNvPr id="48" name="Rectangle 47"/>
          <p:cNvSpPr/>
          <p:nvPr/>
        </p:nvSpPr>
        <p:spPr>
          <a:xfrm>
            <a:off x="5605670" y="4720174"/>
            <a:ext cx="1941443" cy="281215"/>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endParaRPr lang="en-US" sz="1200" b="1" dirty="0" smtClean="0">
              <a:solidFill>
                <a:srgbClr val="C41300"/>
              </a:solidFill>
              <a:latin typeface="Arial" pitchFamily="34" charset="0"/>
              <a:cs typeface="Arial" pitchFamily="34" charset="0"/>
            </a:endParaRPr>
          </a:p>
        </p:txBody>
      </p:sp>
      <p:sp>
        <p:nvSpPr>
          <p:cNvPr id="49" name="Rectangle 48"/>
          <p:cNvSpPr/>
          <p:nvPr/>
        </p:nvSpPr>
        <p:spPr>
          <a:xfrm>
            <a:off x="648319" y="4004557"/>
            <a:ext cx="2297638"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endParaRPr lang="en-US" sz="1200" b="1" dirty="0" smtClean="0">
              <a:solidFill>
                <a:schemeClr val="tx1"/>
              </a:solidFill>
              <a:latin typeface="Arial" pitchFamily="34" charset="0"/>
              <a:cs typeface="Arial" pitchFamily="34" charset="0"/>
            </a:endParaRPr>
          </a:p>
        </p:txBody>
      </p:sp>
      <p:sp>
        <p:nvSpPr>
          <p:cNvPr id="51" name="Rectangle 50"/>
          <p:cNvSpPr/>
          <p:nvPr/>
        </p:nvSpPr>
        <p:spPr>
          <a:xfrm>
            <a:off x="3244133" y="4004557"/>
            <a:ext cx="4309606" cy="281215"/>
          </a:xfrm>
          <a:prstGeom prst="rect">
            <a:avLst/>
          </a:prstGeom>
          <a:solidFill>
            <a:schemeClr val="accent2"/>
          </a:solidFill>
          <a:ln w="1587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52" name="Rectangle 51"/>
          <p:cNvSpPr/>
          <p:nvPr/>
        </p:nvSpPr>
        <p:spPr>
          <a:xfrm>
            <a:off x="660248" y="5486480"/>
            <a:ext cx="6886865"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53" name="Rectangle 52"/>
          <p:cNvSpPr/>
          <p:nvPr/>
        </p:nvSpPr>
        <p:spPr>
          <a:xfrm>
            <a:off x="660248" y="5779682"/>
            <a:ext cx="6886865"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54" name="Rectangle 53"/>
          <p:cNvSpPr/>
          <p:nvPr/>
        </p:nvSpPr>
        <p:spPr>
          <a:xfrm>
            <a:off x="660248" y="6072884"/>
            <a:ext cx="6886865" cy="237482"/>
          </a:xfrm>
          <a:prstGeom prst="rect">
            <a:avLst/>
          </a:prstGeom>
          <a:solidFill>
            <a:schemeClr val="accent1"/>
          </a:solidFill>
          <a:ln w="158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chemeClr val="tx1"/>
              </a:solidFill>
              <a:latin typeface="Arial" pitchFamily="34" charset="0"/>
              <a:cs typeface="Arial" pitchFamily="34" charset="0"/>
            </a:endParaRPr>
          </a:p>
        </p:txBody>
      </p:sp>
      <p:sp>
        <p:nvSpPr>
          <p:cNvPr id="55" name="Rectangle 54"/>
          <p:cNvSpPr/>
          <p:nvPr/>
        </p:nvSpPr>
        <p:spPr>
          <a:xfrm>
            <a:off x="660248" y="6366086"/>
            <a:ext cx="6886865" cy="237482"/>
          </a:xfrm>
          <a:prstGeom prst="rect">
            <a:avLst/>
          </a:prstGeom>
          <a:noFill/>
          <a:ln w="15875">
            <a:solidFill>
              <a:srgbClr val="C413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a:endParaRPr lang="en-US" sz="1200" b="1" dirty="0" smtClean="0">
              <a:solidFill>
                <a:srgbClr val="C41300"/>
              </a:solidFill>
              <a:latin typeface="Arial" pitchFamily="34" charset="0"/>
              <a:cs typeface="Arial" pitchFamily="34" charset="0"/>
            </a:endParaRPr>
          </a:p>
        </p:txBody>
      </p:sp>
      <p:cxnSp>
        <p:nvCxnSpPr>
          <p:cNvPr id="58" name="Straight Arrow Connector 57"/>
          <p:cNvCxnSpPr>
            <a:stCxn id="45" idx="3"/>
            <a:endCxn id="29" idx="1"/>
          </p:cNvCxnSpPr>
          <p:nvPr/>
        </p:nvCxnSpPr>
        <p:spPr>
          <a:xfrm>
            <a:off x="2945957" y="2079144"/>
            <a:ext cx="285213" cy="0"/>
          </a:xfrm>
          <a:prstGeom prst="straightConnector1">
            <a:avLst/>
          </a:prstGeom>
          <a:ln>
            <a:solidFill>
              <a:srgbClr val="79A2B3"/>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3"/>
            <a:endCxn id="31" idx="1"/>
          </p:cNvCxnSpPr>
          <p:nvPr/>
        </p:nvCxnSpPr>
        <p:spPr>
          <a:xfrm>
            <a:off x="2945957" y="2811988"/>
            <a:ext cx="285213" cy="0"/>
          </a:xfrm>
          <a:prstGeom prst="straightConnector1">
            <a:avLst/>
          </a:prstGeom>
          <a:ln>
            <a:solidFill>
              <a:srgbClr val="908052"/>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8" idx="3"/>
            <a:endCxn id="39" idx="1"/>
          </p:cNvCxnSpPr>
          <p:nvPr/>
        </p:nvCxnSpPr>
        <p:spPr>
          <a:xfrm>
            <a:off x="2945957" y="3576646"/>
            <a:ext cx="285213" cy="0"/>
          </a:xfrm>
          <a:prstGeom prst="straightConnector1">
            <a:avLst/>
          </a:prstGeom>
          <a:ln>
            <a:solidFill>
              <a:srgbClr val="DCC05A"/>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1" idx="3"/>
            <a:endCxn id="36" idx="1"/>
          </p:cNvCxnSpPr>
          <p:nvPr/>
        </p:nvCxnSpPr>
        <p:spPr>
          <a:xfrm>
            <a:off x="5359180" y="2811988"/>
            <a:ext cx="246490" cy="0"/>
          </a:xfrm>
          <a:prstGeom prst="straightConnector1">
            <a:avLst/>
          </a:prstGeom>
          <a:ln>
            <a:solidFill>
              <a:srgbClr val="908052"/>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9" idx="3"/>
            <a:endCxn id="40" idx="1"/>
          </p:cNvCxnSpPr>
          <p:nvPr/>
        </p:nvCxnSpPr>
        <p:spPr>
          <a:xfrm>
            <a:off x="5359180" y="3576646"/>
            <a:ext cx="246489" cy="0"/>
          </a:xfrm>
          <a:prstGeom prst="straightConnector1">
            <a:avLst/>
          </a:prstGeom>
          <a:ln>
            <a:solidFill>
              <a:srgbClr val="DCC05A"/>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9" idx="3"/>
            <a:endCxn id="51" idx="1"/>
          </p:cNvCxnSpPr>
          <p:nvPr/>
        </p:nvCxnSpPr>
        <p:spPr>
          <a:xfrm>
            <a:off x="2945957" y="4145165"/>
            <a:ext cx="298176" cy="0"/>
          </a:xfrm>
          <a:prstGeom prst="straightConnector1">
            <a:avLst/>
          </a:prstGeom>
          <a:ln>
            <a:solidFill>
              <a:schemeClr val="hlink"/>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1" idx="3"/>
            <a:endCxn id="42" idx="1"/>
          </p:cNvCxnSpPr>
          <p:nvPr/>
        </p:nvCxnSpPr>
        <p:spPr>
          <a:xfrm>
            <a:off x="2945957" y="4502974"/>
            <a:ext cx="285213" cy="0"/>
          </a:xfrm>
          <a:prstGeom prst="straightConnector1">
            <a:avLst/>
          </a:prstGeom>
          <a:ln>
            <a:solidFill>
              <a:schemeClr val="hlink"/>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2" idx="3"/>
            <a:endCxn id="43" idx="1"/>
          </p:cNvCxnSpPr>
          <p:nvPr/>
        </p:nvCxnSpPr>
        <p:spPr>
          <a:xfrm>
            <a:off x="5359180" y="4502974"/>
            <a:ext cx="246490" cy="0"/>
          </a:xfrm>
          <a:prstGeom prst="straightConnector1">
            <a:avLst/>
          </a:prstGeom>
          <a:ln>
            <a:solidFill>
              <a:schemeClr val="hlink"/>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46" idx="3"/>
            <a:endCxn id="48" idx="1"/>
          </p:cNvCxnSpPr>
          <p:nvPr/>
        </p:nvCxnSpPr>
        <p:spPr>
          <a:xfrm>
            <a:off x="5359180" y="4860782"/>
            <a:ext cx="246490" cy="0"/>
          </a:xfrm>
          <a:prstGeom prst="straightConnector1">
            <a:avLst/>
          </a:prstGeom>
          <a:ln>
            <a:solidFill>
              <a:srgbClr val="C413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4" idx="3"/>
            <a:endCxn id="46" idx="1"/>
          </p:cNvCxnSpPr>
          <p:nvPr/>
        </p:nvCxnSpPr>
        <p:spPr>
          <a:xfrm>
            <a:off x="2945957" y="4860782"/>
            <a:ext cx="285213" cy="0"/>
          </a:xfrm>
          <a:prstGeom prst="straightConnector1">
            <a:avLst/>
          </a:prstGeom>
          <a:ln>
            <a:solidFill>
              <a:srgbClr val="C41300"/>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534838" y="1751463"/>
            <a:ext cx="8842076" cy="4890877"/>
          </a:xfrm>
          <a:prstGeom prst="rect">
            <a:avLst/>
          </a:prstGeom>
          <a:solidFill>
            <a:schemeClr val="bg1">
              <a:alpha val="6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pic>
        <p:nvPicPr>
          <p:cNvPr id="57" name="Picture 4" descr="http://sanivation.com/wp-content/uploads/2014/09/logo1.gif"/>
          <p:cNvPicPr>
            <a:picLocks noChangeAspect="1" noChangeArrowheads="1"/>
          </p:cNvPicPr>
          <p:nvPr/>
        </p:nvPicPr>
        <p:blipFill>
          <a:blip r:embed="rId10" cstate="email"/>
          <a:srcRect/>
          <a:stretch>
            <a:fillRect/>
          </a:stretch>
        </p:blipFill>
        <p:spPr bwMode="auto">
          <a:xfrm>
            <a:off x="5734212" y="2547275"/>
            <a:ext cx="1693139" cy="507942"/>
          </a:xfrm>
          <a:prstGeom prst="rect">
            <a:avLst/>
          </a:prstGeom>
          <a:noFill/>
        </p:spPr>
      </p:pic>
      <p:pic>
        <p:nvPicPr>
          <p:cNvPr id="59" name="Picture 6" descr="http://www.reedadvantage.com/wp-content/uploads/2010/11/janicki.jpg"/>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5546787" y="3234897"/>
            <a:ext cx="2027208" cy="621678"/>
          </a:xfrm>
          <a:prstGeom prst="rect">
            <a:avLst/>
          </a:prstGeom>
          <a:noFill/>
        </p:spPr>
      </p:pic>
      <p:pic>
        <p:nvPicPr>
          <p:cNvPr id="62" name="Picture 3" descr="http://1.bp.blogspot.com/_zqFoq3qej2c/S6wEeDxGl-I/AAAAAAABTOM/iIT2QHqbpG0/s640/Picture+41.png"/>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457460" y="4537494"/>
            <a:ext cx="1055325" cy="431321"/>
          </a:xfrm>
          <a:prstGeom prst="rect">
            <a:avLst/>
          </a:prstGeom>
          <a:noFill/>
        </p:spPr>
      </p:pic>
      <p:pic>
        <p:nvPicPr>
          <p:cNvPr id="67" name="Picture 3" descr="http://1.bp.blogspot.com/_zqFoq3qej2c/S6wEeDxGl-I/AAAAAAABTOM/iIT2QHqbpG0/s640/Picture+41.png"/>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1269676" y="4710243"/>
            <a:ext cx="1873760" cy="442008"/>
          </a:xfrm>
          <a:prstGeom prst="rect">
            <a:avLst/>
          </a:prstGeom>
          <a:noFill/>
        </p:spPr>
      </p:pic>
      <p:pic>
        <p:nvPicPr>
          <p:cNvPr id="68" name="Picture 5" descr="(B)energy"/>
          <p:cNvPicPr>
            <a:picLocks noChangeAspect="1" noChangeArrowheads="1"/>
          </p:cNvPicPr>
          <p:nvPr/>
        </p:nvPicPr>
        <p:blipFill>
          <a:blip r:embed="rId14" cstate="email"/>
          <a:srcRect/>
          <a:stretch>
            <a:fillRect/>
          </a:stretch>
        </p:blipFill>
        <p:spPr bwMode="auto">
          <a:xfrm>
            <a:off x="3433772" y="1871886"/>
            <a:ext cx="1300313" cy="414113"/>
          </a:xfrm>
          <a:prstGeom prst="rect">
            <a:avLst/>
          </a:prstGeom>
          <a:solidFill>
            <a:srgbClr val="4D4D4D"/>
          </a:solidFill>
          <a:ln>
            <a:solidFill>
              <a:srgbClr val="4D4D4D"/>
            </a:solidFill>
          </a:ln>
        </p:spPr>
      </p:pic>
      <p:pic>
        <p:nvPicPr>
          <p:cNvPr id="70" name="Picture 7" descr="http://www.simgas.nl/upload/images/logo.png"/>
          <p:cNvPicPr>
            <a:picLocks noChangeAspect="1" noChangeArrowheads="1"/>
          </p:cNvPicPr>
          <p:nvPr/>
        </p:nvPicPr>
        <p:blipFill>
          <a:blip r:embed="rId15" cstate="email">
            <a:clrChange>
              <a:clrFrom>
                <a:srgbClr val="FFFFFF"/>
              </a:clrFrom>
              <a:clrTo>
                <a:srgbClr val="FFFFFF">
                  <a:alpha val="0"/>
                </a:srgbClr>
              </a:clrTo>
            </a:clrChange>
          </a:blip>
          <a:srcRect b="23343"/>
          <a:stretch>
            <a:fillRect/>
          </a:stretch>
        </p:blipFill>
        <p:spPr bwMode="auto">
          <a:xfrm>
            <a:off x="6516473" y="1740431"/>
            <a:ext cx="746967" cy="710026"/>
          </a:xfrm>
          <a:prstGeom prst="rect">
            <a:avLst/>
          </a:prstGeom>
          <a:noFill/>
        </p:spPr>
      </p:pic>
      <p:pic>
        <p:nvPicPr>
          <p:cNvPr id="71" name="Picture 4" descr="http://www.ecofys.com/styles/default/img/logo_ecofys.gif">
            <a:hlinkClick r:id="rId16" tooltip="Ecofys home"/>
          </p:cNvPr>
          <p:cNvPicPr>
            <a:picLocks noChangeAspect="1" noChangeArrowheads="1"/>
          </p:cNvPicPr>
          <p:nvPr/>
        </p:nvPicPr>
        <p:blipFill>
          <a:blip r:embed="rId17" cstate="email">
            <a:clrChange>
              <a:clrFrom>
                <a:srgbClr val="FFFFFF"/>
              </a:clrFrom>
              <a:clrTo>
                <a:srgbClr val="FFFFFF">
                  <a:alpha val="0"/>
                </a:srgbClr>
              </a:clrTo>
            </a:clrChange>
          </a:blip>
          <a:srcRect r="27230" b="18743"/>
          <a:stretch>
            <a:fillRect/>
          </a:stretch>
        </p:blipFill>
        <p:spPr bwMode="auto">
          <a:xfrm>
            <a:off x="4906829" y="1882190"/>
            <a:ext cx="1554358" cy="524580"/>
          </a:xfrm>
          <a:prstGeom prst="rect">
            <a:avLst/>
          </a:prstGeom>
          <a:noFill/>
        </p:spPr>
      </p:pic>
      <p:pic>
        <p:nvPicPr>
          <p:cNvPr id="73" name="Picture 72" descr="http://www.evenproducts.co.uk/wp-content/uploads/2011/09/logo6.png"/>
          <p:cNvPicPr>
            <a:picLocks noChangeAspect="1" noChangeArrowheads="1"/>
          </p:cNvPicPr>
          <p:nvPr/>
        </p:nvPicPr>
        <p:blipFill>
          <a:blip r:embed="rId18" cstate="email"/>
          <a:srcRect/>
          <a:stretch>
            <a:fillRect/>
          </a:stretch>
        </p:blipFill>
        <p:spPr bwMode="auto">
          <a:xfrm>
            <a:off x="5520905" y="5301509"/>
            <a:ext cx="1889187" cy="1004704"/>
          </a:xfrm>
          <a:prstGeom prst="rect">
            <a:avLst/>
          </a:prstGeom>
          <a:noFill/>
        </p:spPr>
      </p:pic>
      <p:pic>
        <p:nvPicPr>
          <p:cNvPr id="74" name="Picture 73" descr="http://www.guaranteedparts.com/picture_library/American_Standard/americanstandard-logo.gif"/>
          <p:cNvPicPr>
            <a:picLocks noChangeAspect="1" noChangeArrowheads="1"/>
          </p:cNvPicPr>
          <p:nvPr/>
        </p:nvPicPr>
        <p:blipFill>
          <a:blip r:embed="rId19" cstate="email"/>
          <a:srcRect/>
          <a:stretch>
            <a:fillRect/>
          </a:stretch>
        </p:blipFill>
        <p:spPr bwMode="auto">
          <a:xfrm>
            <a:off x="1015176" y="5281807"/>
            <a:ext cx="1978025" cy="1011238"/>
          </a:xfrm>
          <a:prstGeom prst="rect">
            <a:avLst/>
          </a:prstGeom>
          <a:noFill/>
        </p:spPr>
      </p:pic>
      <p:pic>
        <p:nvPicPr>
          <p:cNvPr id="264196" name="Picture 4" descr="http://www.stoneindia.co.in/images/logo.jpg"/>
          <p:cNvPicPr>
            <a:picLocks noChangeAspect="1" noChangeArrowheads="1"/>
          </p:cNvPicPr>
          <p:nvPr/>
        </p:nvPicPr>
        <p:blipFill>
          <a:blip r:embed="rId20" cstate="email"/>
          <a:srcRect/>
          <a:stretch>
            <a:fillRect/>
          </a:stretch>
        </p:blipFill>
        <p:spPr bwMode="auto">
          <a:xfrm>
            <a:off x="3597517" y="4051273"/>
            <a:ext cx="1483442" cy="545080"/>
          </a:xfrm>
          <a:prstGeom prst="rect">
            <a:avLst/>
          </a:prstGeom>
          <a:noFill/>
        </p:spPr>
      </p:pic>
      <p:pic>
        <p:nvPicPr>
          <p:cNvPr id="264197" name="Picture 5"/>
          <p:cNvPicPr>
            <a:picLocks noChangeAspect="1" noChangeArrowheads="1"/>
          </p:cNvPicPr>
          <p:nvPr/>
        </p:nvPicPr>
        <p:blipFill>
          <a:blip r:embed="rId21" cstate="email">
            <a:clrChange>
              <a:clrFrom>
                <a:srgbClr val="FFFFFF"/>
              </a:clrFrom>
              <a:clrTo>
                <a:srgbClr val="FFFFFF">
                  <a:alpha val="0"/>
                </a:srgbClr>
              </a:clrTo>
            </a:clrChange>
          </a:blip>
          <a:srcRect/>
          <a:stretch>
            <a:fillRect/>
          </a:stretch>
        </p:blipFill>
        <p:spPr bwMode="auto">
          <a:xfrm>
            <a:off x="3572505" y="5254221"/>
            <a:ext cx="1284167" cy="556299"/>
          </a:xfrm>
          <a:prstGeom prst="rect">
            <a:avLst/>
          </a:prstGeom>
          <a:noFill/>
          <a:ln w="9525">
            <a:noFill/>
            <a:miter lim="800000"/>
            <a:headEnd/>
            <a:tailEnd/>
          </a:ln>
        </p:spPr>
      </p:pic>
      <p:pic>
        <p:nvPicPr>
          <p:cNvPr id="264198" name="Picture 6"/>
          <p:cNvPicPr>
            <a:picLocks noChangeAspect="1" noChangeArrowheads="1"/>
          </p:cNvPicPr>
          <p:nvPr/>
        </p:nvPicPr>
        <p:blipFill>
          <a:blip r:embed="rId22" cstate="email">
            <a:clrChange>
              <a:clrFrom>
                <a:srgbClr val="FFFFFF"/>
              </a:clrFrom>
              <a:clrTo>
                <a:srgbClr val="FFFFFF">
                  <a:alpha val="0"/>
                </a:srgbClr>
              </a:clrTo>
            </a:clrChange>
          </a:blip>
          <a:srcRect/>
          <a:stretch>
            <a:fillRect/>
          </a:stretch>
        </p:blipFill>
        <p:spPr bwMode="auto">
          <a:xfrm>
            <a:off x="3311018" y="5734184"/>
            <a:ext cx="1726809" cy="529852"/>
          </a:xfrm>
          <a:prstGeom prst="rect">
            <a:avLst/>
          </a:prstGeom>
          <a:noFill/>
          <a:ln w="9525">
            <a:noFill/>
            <a:miter lim="800000"/>
            <a:headEnd/>
            <a:tailEnd/>
          </a:ln>
        </p:spPr>
      </p:pic>
      <p:pic>
        <p:nvPicPr>
          <p:cNvPr id="75" name="Picture 7" descr="http://www.beyondcapitalfund.org/wp-content/uploads/2013/08/Logo_Sanergy_MIT.JPG.jpeg"/>
          <p:cNvPicPr>
            <a:picLocks noChangeAspect="1" noChangeArrowheads="1"/>
          </p:cNvPicPr>
          <p:nvPr/>
        </p:nvPicPr>
        <p:blipFill>
          <a:blip r:embed="rId23" cstate="email">
            <a:clrChange>
              <a:clrFrom>
                <a:srgbClr val="FFFFFF"/>
              </a:clrFrom>
              <a:clrTo>
                <a:srgbClr val="FFFFFF">
                  <a:alpha val="0"/>
                </a:srgbClr>
              </a:clrTo>
            </a:clrChange>
          </a:blip>
          <a:srcRect/>
          <a:stretch>
            <a:fillRect/>
          </a:stretch>
        </p:blipFill>
        <p:spPr bwMode="auto">
          <a:xfrm>
            <a:off x="5574237" y="4293338"/>
            <a:ext cx="1750136" cy="443446"/>
          </a:xfrm>
          <a:prstGeom prst="rect">
            <a:avLst/>
          </a:prstGeom>
          <a:noFill/>
        </p:spPr>
      </p:pic>
      <p:pic>
        <p:nvPicPr>
          <p:cNvPr id="264200" name="Picture 8" descr="http://www.issworld.com/-/media/issworld/www/Images/iss-world-images/464x207px/press/464x207uk-school-medicine1.jpg"/>
          <p:cNvPicPr>
            <a:picLocks noChangeAspect="1" noChangeArrowheads="1"/>
          </p:cNvPicPr>
          <p:nvPr/>
        </p:nvPicPr>
        <p:blipFill>
          <a:blip r:embed="rId24" cstate="email"/>
          <a:srcRect/>
          <a:stretch>
            <a:fillRect/>
          </a:stretch>
        </p:blipFill>
        <p:spPr bwMode="auto">
          <a:xfrm>
            <a:off x="6254154" y="3873261"/>
            <a:ext cx="1112000" cy="569344"/>
          </a:xfrm>
          <a:prstGeom prst="rect">
            <a:avLst/>
          </a:prstGeom>
          <a:noFill/>
        </p:spPr>
      </p:pic>
      <p:pic>
        <p:nvPicPr>
          <p:cNvPr id="264202" name="Picture 10" descr="http://www.susana.org/_resources/images/720/2-916-1291389245.png"/>
          <p:cNvPicPr>
            <a:picLocks noChangeAspect="1" noChangeArrowheads="1"/>
          </p:cNvPicPr>
          <p:nvPr/>
        </p:nvPicPr>
        <p:blipFill>
          <a:blip r:embed="rId25" cstate="email">
            <a:clrChange>
              <a:clrFrom>
                <a:srgbClr val="FFFFFF"/>
              </a:clrFrom>
              <a:clrTo>
                <a:srgbClr val="FFFFFF">
                  <a:alpha val="0"/>
                </a:srgbClr>
              </a:clrTo>
            </a:clrChange>
          </a:blip>
          <a:srcRect/>
          <a:stretch>
            <a:fillRect/>
          </a:stretch>
        </p:blipFill>
        <p:spPr bwMode="auto">
          <a:xfrm>
            <a:off x="1475117" y="3843991"/>
            <a:ext cx="819509" cy="848777"/>
          </a:xfrm>
          <a:prstGeom prst="rect">
            <a:avLst/>
          </a:prstGeom>
          <a:noFill/>
        </p:spPr>
      </p:pic>
      <p:sp>
        <p:nvSpPr>
          <p:cNvPr id="77" name="Rectangle 76"/>
          <p:cNvSpPr/>
          <p:nvPr/>
        </p:nvSpPr>
        <p:spPr>
          <a:xfrm>
            <a:off x="1469300" y="2813541"/>
            <a:ext cx="2696307" cy="695570"/>
          </a:xfrm>
          <a:prstGeom prst="rect">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i="1" dirty="0" smtClean="0">
                <a:solidFill>
                  <a:srgbClr val="4D4D4D"/>
                </a:solidFill>
                <a:latin typeface="Arial" pitchFamily="34" charset="0"/>
                <a:cs typeface="Arial" pitchFamily="34" charset="0"/>
              </a:rPr>
              <a:t>Can be sourced locally</a:t>
            </a:r>
          </a:p>
        </p:txBody>
      </p:sp>
      <p:grpSp>
        <p:nvGrpSpPr>
          <p:cNvPr id="9" name="Group 105"/>
          <p:cNvGrpSpPr/>
          <p:nvPr/>
        </p:nvGrpSpPr>
        <p:grpSpPr>
          <a:xfrm>
            <a:off x="828431" y="1914769"/>
            <a:ext cx="4345354" cy="1875693"/>
            <a:chOff x="828431" y="1914769"/>
            <a:chExt cx="4345354" cy="1875693"/>
          </a:xfrm>
        </p:grpSpPr>
        <p:cxnSp>
          <p:nvCxnSpPr>
            <p:cNvPr id="95" name="Straight Connector 94"/>
            <p:cNvCxnSpPr/>
            <p:nvPr/>
          </p:nvCxnSpPr>
          <p:spPr>
            <a:xfrm>
              <a:off x="2641600" y="2649415"/>
              <a:ext cx="2516554" cy="0"/>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173785" y="2657231"/>
              <a:ext cx="0" cy="1125415"/>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44062" y="3786554"/>
              <a:ext cx="4325815" cy="0"/>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649417" y="1914769"/>
              <a:ext cx="0" cy="734646"/>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828431" y="1930400"/>
              <a:ext cx="1813169" cy="0"/>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6246" y="1953846"/>
              <a:ext cx="0" cy="1836616"/>
            </a:xfrm>
            <a:prstGeom prst="line">
              <a:avLst/>
            </a:prstGeom>
            <a:ln w="22225">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037879" y="661424"/>
            <a:ext cx="2468880" cy="274320"/>
          </a:xfrm>
          <a:prstGeom prst="rect">
            <a:avLst/>
          </a:prstGeom>
          <a:noFill/>
          <a:ln w="19050">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i="1" dirty="0" smtClean="0">
                <a:solidFill>
                  <a:srgbClr val="DC6E00"/>
                </a:solidFill>
                <a:latin typeface="Arial" pitchFamily="34" charset="0"/>
                <a:cs typeface="Arial" pitchFamily="34" charset="0"/>
              </a:rPr>
              <a:t>Examples; not comprehensive</a:t>
            </a:r>
          </a:p>
        </p:txBody>
      </p:sp>
      <p:sp>
        <p:nvSpPr>
          <p:cNvPr id="99" name="Rectangle 98"/>
          <p:cNvSpPr/>
          <p:nvPr/>
        </p:nvSpPr>
        <p:spPr>
          <a:xfrm>
            <a:off x="279659" y="6353976"/>
            <a:ext cx="7315200" cy="502920"/>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7" name="bcg_Comment"/>
          <p:cNvSpPr txBox="1"/>
          <p:nvPr/>
        </p:nvSpPr>
        <p:spPr>
          <a:xfrm>
            <a:off x="865906" y="6396066"/>
            <a:ext cx="6205446" cy="366424"/>
          </a:xfrm>
          <a:prstGeom prst="rect">
            <a:avLst/>
          </a:prstGeom>
          <a:solidFill>
            <a:srgbClr val="F9EFBD"/>
          </a:solidFill>
          <a:ln w="9525">
            <a:solidFill>
              <a:srgbClr val="F9EFBD"/>
            </a:solidFill>
          </a:ln>
          <a:effectLst>
            <a:prstShdw prst="shdw14" dist="35921" dir="2700000">
              <a:scrgbClr r="0" g="0" b="0"/>
            </a:prstShdw>
          </a:effectLst>
        </p:spPr>
        <p:txBody>
          <a:bodyPr vert="horz" wrap="square" tIns="90000" bIns="90000" rtlCol="0">
            <a:spAutoFit/>
          </a:bodyPr>
          <a:lstStyle/>
          <a:p>
            <a:r>
              <a:rPr lang="en-US" sz="1200" b="1" i="1" dirty="0" smtClean="0">
                <a:solidFill>
                  <a:srgbClr val="000000"/>
                </a:solidFill>
                <a:latin typeface="Arial"/>
                <a:cs typeface="Arial" pitchFamily="34" charset="0"/>
              </a:rPr>
              <a:t>Overtime, expect branded innovation shortlisted will be subject to competition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304130" name="think-cell Slide" r:id="rId4" imgW="270" imgH="270" progId="TCLayout.ActiveDocument.1">
              <p:embed/>
            </p:oleObj>
          </a:graphicData>
        </a:graphic>
      </p:graphicFrame>
      <p:grpSp>
        <p:nvGrpSpPr>
          <p:cNvPr id="3" name="Group 62"/>
          <p:cNvGrpSpPr/>
          <p:nvPr/>
        </p:nvGrpSpPr>
        <p:grpSpPr>
          <a:xfrm>
            <a:off x="28574" y="-48280"/>
            <a:ext cx="3119291" cy="365760"/>
            <a:chOff x="28574" y="-48280"/>
            <a:chExt cx="3119291" cy="365760"/>
          </a:xfrm>
        </p:grpSpPr>
        <p:sp>
          <p:nvSpPr>
            <p:cNvPr id="53"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54" name="Rectangle 53"/>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55" name="Oval 54"/>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graphicFrame>
        <p:nvGraphicFramePr>
          <p:cNvPr id="87" name="Table 86"/>
          <p:cNvGraphicFramePr>
            <a:graphicFrameLocks noGrp="1"/>
          </p:cNvGraphicFramePr>
          <p:nvPr/>
        </p:nvGraphicFramePr>
        <p:xfrm>
          <a:off x="420357" y="1103975"/>
          <a:ext cx="8688298" cy="609600"/>
        </p:xfrm>
        <a:graphic>
          <a:graphicData uri="http://schemas.openxmlformats.org/drawingml/2006/table">
            <a:tbl>
              <a:tblPr firstRow="1" bandRow="1">
                <a:tableStyleId>{5C22544A-7EE6-4342-B048-85BDC9FD1C3A}</a:tableStyleId>
              </a:tblPr>
              <a:tblGrid>
                <a:gridCol w="1380308"/>
                <a:gridCol w="1461598"/>
                <a:gridCol w="1461598"/>
                <a:gridCol w="1461598"/>
                <a:gridCol w="1461598"/>
                <a:gridCol w="1461598"/>
              </a:tblGrid>
              <a:tr h="274320">
                <a:tc>
                  <a:txBody>
                    <a:bodyPr/>
                    <a:lstStyle/>
                    <a:p>
                      <a:pPr algn="l"/>
                      <a:r>
                        <a:rPr lang="en-US" sz="1000" b="1" dirty="0" smtClean="0">
                          <a:solidFill>
                            <a:schemeClr val="tx1"/>
                          </a:solidFill>
                        </a:rPr>
                        <a:t>Expected lifetime</a:t>
                      </a:r>
                      <a:endParaRPr lang="en-US" sz="10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20+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5</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20+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r>
              <a:tr h="274320">
                <a:tc>
                  <a:txBody>
                    <a:bodyPr/>
                    <a:lstStyle/>
                    <a:p>
                      <a:pPr algn="l"/>
                      <a:r>
                        <a:rPr lang="en-US" sz="1000" b="1" dirty="0" smtClean="0">
                          <a:solidFill>
                            <a:schemeClr val="tx1"/>
                          </a:solidFill>
                        </a:rPr>
                        <a:t>Annual Op</a:t>
                      </a:r>
                      <a:r>
                        <a:rPr lang="en-US" sz="1000" b="1" baseline="0" dirty="0" smtClean="0">
                          <a:solidFill>
                            <a:schemeClr val="tx1"/>
                          </a:solidFill>
                        </a:rPr>
                        <a:t> </a:t>
                      </a:r>
                      <a:r>
                        <a:rPr lang="en-US" sz="1000" b="1" dirty="0" smtClean="0">
                          <a:solidFill>
                            <a:schemeClr val="tx1"/>
                          </a:solidFill>
                        </a:rPr>
                        <a:t>Expenses</a:t>
                      </a:r>
                      <a:endParaRPr lang="en-US" sz="1000" b="1" dirty="0">
                        <a:solidFill>
                          <a:schemeClr val="tx1"/>
                        </a:solidFill>
                      </a:endParaRPr>
                    </a:p>
                  </a:txBody>
                  <a:tcPr marR="0"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$30-35</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$2.50-10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$20-60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~$5</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$30-40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Upfront investment in most innovative solutions per stance higher than pit latrines with the exception of the UDDT &amp; CP</a:t>
            </a:r>
            <a:endParaRPr lang="en-US" dirty="0"/>
          </a:p>
        </p:txBody>
      </p:sp>
      <p:sp>
        <p:nvSpPr>
          <p:cNvPr id="33" name="Up Arrow 32"/>
          <p:cNvSpPr/>
          <p:nvPr/>
        </p:nvSpPr>
        <p:spPr>
          <a:xfrm>
            <a:off x="1428418" y="2146378"/>
            <a:ext cx="381000" cy="3943064"/>
          </a:xfrm>
          <a:prstGeom prst="upArrow">
            <a:avLst/>
          </a:prstGeom>
          <a:gradFill flip="none" rotWithShape="1">
            <a:gsLst>
              <a:gs pos="0">
                <a:schemeClr val="accent2"/>
              </a:gs>
              <a:gs pos="50000">
                <a:schemeClr val="accent2">
                  <a:lumMod val="90000"/>
                </a:schemeClr>
              </a:gs>
              <a:gs pos="100000">
                <a:schemeClr val="accent2">
                  <a:lumMod val="50000"/>
                </a:schemeClr>
              </a:gs>
            </a:gsLst>
            <a:lin ang="162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0" name="TextBox 9"/>
          <p:cNvSpPr txBox="1"/>
          <p:nvPr/>
        </p:nvSpPr>
        <p:spPr>
          <a:xfrm>
            <a:off x="4614340" y="6102810"/>
            <a:ext cx="1801504" cy="489534"/>
          </a:xfrm>
          <a:prstGeom prst="rect">
            <a:avLst/>
          </a:prstGeom>
          <a:noFill/>
        </p:spPr>
        <p:txBody>
          <a:bodyPr wrap="square" tIns="90000" bIns="90000" rtlCol="0">
            <a:spAutoFit/>
          </a:bodyPr>
          <a:lstStyle/>
          <a:p>
            <a:pPr algn="ctr"/>
            <a:r>
              <a:rPr lang="en-US" sz="1000" b="1" dirty="0" err="1" smtClean="0">
                <a:latin typeface="Arial" pitchFamily="34" charset="0"/>
                <a:cs typeface="Arial" pitchFamily="34" charset="0"/>
              </a:rPr>
              <a:t>UDDT</a:t>
            </a:r>
            <a:r>
              <a:rPr lang="en-US" sz="1000" b="1" dirty="0" smtClean="0">
                <a:latin typeface="Arial" pitchFamily="34" charset="0"/>
                <a:cs typeface="Arial" pitchFamily="34" charset="0"/>
              </a:rPr>
              <a:t> &amp; central processing</a:t>
            </a:r>
            <a:r>
              <a:rPr lang="en-US" sz="1000" b="1" baseline="30000" dirty="0" smtClean="0">
                <a:latin typeface="Arial" pitchFamily="34" charset="0"/>
                <a:cs typeface="Arial" pitchFamily="34" charset="0"/>
              </a:rPr>
              <a:t>3</a:t>
            </a:r>
            <a:r>
              <a:rPr lang="en-US" sz="1000" b="1" dirty="0" smtClean="0">
                <a:latin typeface="Arial" pitchFamily="34" charset="0"/>
                <a:cs typeface="Arial" pitchFamily="34" charset="0"/>
              </a:rPr>
              <a:t> </a:t>
            </a:r>
          </a:p>
        </p:txBody>
      </p:sp>
      <p:sp>
        <p:nvSpPr>
          <p:cNvPr id="7" name="TextBox 6"/>
          <p:cNvSpPr txBox="1"/>
          <p:nvPr/>
        </p:nvSpPr>
        <p:spPr>
          <a:xfrm>
            <a:off x="1864626" y="6111436"/>
            <a:ext cx="1447800" cy="335646"/>
          </a:xfrm>
          <a:prstGeom prst="rect">
            <a:avLst/>
          </a:prstGeom>
          <a:noFill/>
        </p:spPr>
        <p:txBody>
          <a:bodyPr wrap="square" tIns="90000" bIns="90000" rtlCol="0">
            <a:spAutoFit/>
          </a:bodyPr>
          <a:lstStyle/>
          <a:p>
            <a:pPr algn="ctr"/>
            <a:r>
              <a:rPr lang="en-US" sz="1000" b="1" dirty="0" smtClean="0">
                <a:latin typeface="Arial" pitchFamily="34" charset="0"/>
                <a:cs typeface="Arial" pitchFamily="34" charset="0"/>
              </a:rPr>
              <a:t>HH-biogas</a:t>
            </a:r>
            <a:r>
              <a:rPr lang="en-US" sz="1000" b="1" baseline="30000" dirty="0" smtClean="0">
                <a:latin typeface="Arial" pitchFamily="34" charset="0"/>
                <a:cs typeface="Arial" pitchFamily="34" charset="0"/>
              </a:rPr>
              <a:t>1</a:t>
            </a:r>
            <a:r>
              <a:rPr lang="en-US" sz="1000" b="1" dirty="0" smtClean="0">
                <a:latin typeface="Arial" pitchFamily="34" charset="0"/>
                <a:cs typeface="Arial" pitchFamily="34" charset="0"/>
              </a:rPr>
              <a:t> </a:t>
            </a:r>
          </a:p>
        </p:txBody>
      </p:sp>
      <p:cxnSp>
        <p:nvCxnSpPr>
          <p:cNvPr id="16" name="Straight Connector 15"/>
          <p:cNvCxnSpPr/>
          <p:nvPr/>
        </p:nvCxnSpPr>
        <p:spPr>
          <a:xfrm>
            <a:off x="2414115" y="3468220"/>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4115" y="3700557"/>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573997" y="3468220"/>
            <a:ext cx="1" cy="232337"/>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326711" y="3743798"/>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400</a:t>
            </a:r>
          </a:p>
        </p:txBody>
      </p:sp>
      <p:sp>
        <p:nvSpPr>
          <p:cNvPr id="48" name="Oval 47"/>
          <p:cNvSpPr/>
          <p:nvPr/>
        </p:nvSpPr>
        <p:spPr>
          <a:xfrm>
            <a:off x="2326711" y="3224802"/>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800</a:t>
            </a:r>
          </a:p>
        </p:txBody>
      </p:sp>
      <p:sp>
        <p:nvSpPr>
          <p:cNvPr id="8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Cost data from </a:t>
            </a:r>
            <a:r>
              <a:rPr lang="en-US" sz="800" dirty="0" err="1" smtClean="0">
                <a:solidFill>
                  <a:srgbClr val="000000"/>
                </a:solidFill>
                <a:latin typeface="Arial" pitchFamily="34" charset="0"/>
                <a:cs typeface="Arial" pitchFamily="34" charset="0"/>
              </a:rPr>
              <a:t>Bambasi</a:t>
            </a:r>
            <a:r>
              <a:rPr lang="en-US" sz="800" dirty="0" smtClean="0">
                <a:solidFill>
                  <a:srgbClr val="000000"/>
                </a:solidFill>
                <a:latin typeface="Arial" pitchFamily="34" charset="0"/>
                <a:cs typeface="Arial" pitchFamily="34" charset="0"/>
              </a:rPr>
              <a:t> / </a:t>
            </a:r>
            <a:r>
              <a:rPr lang="en-US" sz="800" dirty="0" err="1" smtClean="0">
                <a:solidFill>
                  <a:srgbClr val="000000"/>
                </a:solidFill>
                <a:latin typeface="Arial" pitchFamily="34" charset="0"/>
                <a:cs typeface="Arial" pitchFamily="34" charset="0"/>
              </a:rPr>
              <a:t>Kule</a:t>
            </a:r>
            <a:r>
              <a:rPr lang="en-US" sz="800" dirty="0" smtClean="0">
                <a:solidFill>
                  <a:srgbClr val="000000"/>
                </a:solidFill>
                <a:latin typeface="Arial" pitchFamily="34" charset="0"/>
                <a:cs typeface="Arial" pitchFamily="34" charset="0"/>
              </a:rPr>
              <a:t> (B) energy concept 2. </a:t>
            </a:r>
            <a:r>
              <a:rPr lang="en-US" sz="800" dirty="0" err="1" smtClean="0">
                <a:solidFill>
                  <a:srgbClr val="000000"/>
                </a:solidFill>
                <a:latin typeface="Arial" pitchFamily="34" charset="0"/>
                <a:cs typeface="Arial" pitchFamily="34" charset="0"/>
              </a:rPr>
              <a:t>SimGas</a:t>
            </a:r>
            <a:r>
              <a:rPr lang="en-US" sz="800" dirty="0" smtClean="0">
                <a:solidFill>
                  <a:srgbClr val="000000"/>
                </a:solidFill>
                <a:latin typeface="Arial" pitchFamily="34" charset="0"/>
                <a:cs typeface="Arial" pitchFamily="34" charset="0"/>
              </a:rPr>
              <a:t> data 3. </a:t>
            </a:r>
            <a:r>
              <a:rPr lang="en-US" sz="800" dirty="0" err="1" smtClean="0">
                <a:solidFill>
                  <a:srgbClr val="000000"/>
                </a:solidFill>
                <a:latin typeface="Arial" pitchFamily="34" charset="0"/>
                <a:cs typeface="Arial" pitchFamily="34" charset="0"/>
              </a:rPr>
              <a:t>Sanivation</a:t>
            </a:r>
            <a:r>
              <a:rPr lang="en-US" sz="800" dirty="0" smtClean="0">
                <a:solidFill>
                  <a:srgbClr val="000000"/>
                </a:solidFill>
                <a:latin typeface="Arial" pitchFamily="34" charset="0"/>
                <a:cs typeface="Arial" pitchFamily="34" charset="0"/>
              </a:rPr>
              <a:t> pilot in </a:t>
            </a:r>
            <a:r>
              <a:rPr lang="en-US" sz="800" dirty="0" err="1" smtClean="0">
                <a:solidFill>
                  <a:srgbClr val="000000"/>
                </a:solidFill>
                <a:latin typeface="Arial" pitchFamily="34" charset="0"/>
                <a:cs typeface="Arial" pitchFamily="34" charset="0"/>
              </a:rPr>
              <a:t>Kakuma</a:t>
            </a:r>
            <a:r>
              <a:rPr lang="en-US" sz="800" dirty="0" smtClean="0">
                <a:solidFill>
                  <a:srgbClr val="000000"/>
                </a:solidFill>
                <a:latin typeface="Arial" pitchFamily="34" charset="0"/>
                <a:cs typeface="Arial" pitchFamily="34" charset="0"/>
              </a:rPr>
              <a:t> 4. </a:t>
            </a:r>
            <a:r>
              <a:rPr lang="en-US" sz="800" dirty="0" err="1" smtClean="0">
                <a:solidFill>
                  <a:srgbClr val="000000"/>
                </a:solidFill>
                <a:latin typeface="Arial" pitchFamily="34" charset="0"/>
                <a:cs typeface="Arial" pitchFamily="34" charset="0"/>
              </a:rPr>
              <a:t>UDDTs</a:t>
            </a:r>
            <a:r>
              <a:rPr lang="en-US" sz="800" dirty="0" smtClean="0">
                <a:solidFill>
                  <a:srgbClr val="000000"/>
                </a:solidFill>
                <a:latin typeface="Arial" pitchFamily="34" charset="0"/>
                <a:cs typeface="Arial" pitchFamily="34" charset="0"/>
              </a:rPr>
              <a:t> in </a:t>
            </a:r>
            <a:r>
              <a:rPr lang="en-US" sz="800" dirty="0" err="1" smtClean="0">
                <a:solidFill>
                  <a:srgbClr val="000000"/>
                </a:solidFill>
                <a:latin typeface="Arial" pitchFamily="34" charset="0"/>
                <a:cs typeface="Arial" pitchFamily="34" charset="0"/>
              </a:rPr>
              <a:t>Dolo</a:t>
            </a:r>
            <a:r>
              <a:rPr lang="en-US" sz="800" dirty="0" smtClean="0">
                <a:solidFill>
                  <a:srgbClr val="000000"/>
                </a:solidFill>
                <a:latin typeface="Arial" pitchFamily="34" charset="0"/>
                <a:cs typeface="Arial" pitchFamily="34" charset="0"/>
              </a:rPr>
              <a:t> Ado 5. Assumes 50K refugees / 10K households being serviced by OP</a:t>
            </a:r>
            <a:endParaRPr lang="en-US" sz="800" dirty="0">
              <a:solidFill>
                <a:srgbClr val="000000"/>
              </a:solidFill>
              <a:latin typeface="Arial" pitchFamily="34" charset="0"/>
              <a:cs typeface="Arial" pitchFamily="34" charset="0"/>
            </a:endParaRPr>
          </a:p>
        </p:txBody>
      </p:sp>
      <p:sp>
        <p:nvSpPr>
          <p:cNvPr id="43" name="TextBox 42"/>
          <p:cNvSpPr txBox="1"/>
          <p:nvPr/>
        </p:nvSpPr>
        <p:spPr>
          <a:xfrm>
            <a:off x="7552828" y="6091436"/>
            <a:ext cx="1721384" cy="489534"/>
          </a:xfrm>
          <a:prstGeom prst="rect">
            <a:avLst/>
          </a:prstGeom>
          <a:noFill/>
        </p:spPr>
        <p:txBody>
          <a:bodyPr wrap="square" tIns="90000" bIns="90000" rtlCol="0">
            <a:spAutoFit/>
          </a:bodyPr>
          <a:lstStyle/>
          <a:p>
            <a:pPr algn="ctr"/>
            <a:r>
              <a:rPr lang="en-US" sz="1000" b="1" dirty="0" smtClean="0">
                <a:latin typeface="Arial" pitchFamily="34" charset="0"/>
                <a:cs typeface="Arial" pitchFamily="34" charset="0"/>
              </a:rPr>
              <a:t>Mechanical collection &amp; central processing</a:t>
            </a:r>
            <a:r>
              <a:rPr lang="en-US" sz="1000" b="1" baseline="30000" dirty="0" smtClean="0">
                <a:latin typeface="Arial" pitchFamily="34" charset="0"/>
                <a:cs typeface="Arial" pitchFamily="34" charset="0"/>
              </a:rPr>
              <a:t>5</a:t>
            </a:r>
            <a:r>
              <a:rPr lang="en-US" sz="1000" b="1" dirty="0" smtClean="0">
                <a:latin typeface="Arial" pitchFamily="34" charset="0"/>
                <a:cs typeface="Arial" pitchFamily="34" charset="0"/>
              </a:rPr>
              <a:t>  </a:t>
            </a:r>
          </a:p>
        </p:txBody>
      </p:sp>
      <p:cxnSp>
        <p:nvCxnSpPr>
          <p:cNvPr id="49" name="Straight Connector 48"/>
          <p:cNvCxnSpPr/>
          <p:nvPr/>
        </p:nvCxnSpPr>
        <p:spPr>
          <a:xfrm>
            <a:off x="8262865" y="3305573"/>
            <a:ext cx="2853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62865" y="3402481"/>
            <a:ext cx="2853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405546" y="3305573"/>
            <a:ext cx="0" cy="10298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8168989" y="3425612"/>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800</a:t>
            </a:r>
          </a:p>
        </p:txBody>
      </p:sp>
      <p:sp>
        <p:nvSpPr>
          <p:cNvPr id="58" name="Oval 57"/>
          <p:cNvSpPr/>
          <p:nvPr/>
        </p:nvSpPr>
        <p:spPr>
          <a:xfrm>
            <a:off x="8168989" y="3023484"/>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900</a:t>
            </a:r>
          </a:p>
        </p:txBody>
      </p:sp>
      <p:sp>
        <p:nvSpPr>
          <p:cNvPr id="76" name="TextBox 75"/>
          <p:cNvSpPr txBox="1"/>
          <p:nvPr/>
        </p:nvSpPr>
        <p:spPr>
          <a:xfrm>
            <a:off x="6093910" y="6091436"/>
            <a:ext cx="1741796" cy="489534"/>
          </a:xfrm>
          <a:prstGeom prst="rect">
            <a:avLst/>
          </a:prstGeom>
          <a:noFill/>
        </p:spPr>
        <p:txBody>
          <a:bodyPr wrap="square" tIns="90000" bIns="90000" rtlCol="0">
            <a:spAutoFit/>
          </a:bodyPr>
          <a:lstStyle/>
          <a:p>
            <a:pPr algn="ctr"/>
            <a:r>
              <a:rPr lang="en-US" sz="1000" b="1" dirty="0" err="1" smtClean="0">
                <a:latin typeface="Arial" pitchFamily="34" charset="0"/>
                <a:cs typeface="Arial" pitchFamily="34" charset="0"/>
              </a:rPr>
              <a:t>UDDT</a:t>
            </a:r>
            <a:r>
              <a:rPr lang="en-US" sz="1000" b="1" dirty="0" smtClean="0">
                <a:latin typeface="Arial" pitchFamily="34" charset="0"/>
                <a:cs typeface="Arial" pitchFamily="34" charset="0"/>
              </a:rPr>
              <a:t> &amp; household processed waste</a:t>
            </a:r>
            <a:r>
              <a:rPr lang="en-US" sz="1000" b="1" baseline="30000" dirty="0" smtClean="0">
                <a:latin typeface="Arial" pitchFamily="34" charset="0"/>
                <a:cs typeface="Arial" pitchFamily="34" charset="0"/>
              </a:rPr>
              <a:t>4</a:t>
            </a:r>
            <a:r>
              <a:rPr lang="en-US" sz="1000" b="1" dirty="0" smtClean="0">
                <a:latin typeface="Arial" pitchFamily="34" charset="0"/>
                <a:cs typeface="Arial" pitchFamily="34" charset="0"/>
              </a:rPr>
              <a:t> </a:t>
            </a:r>
          </a:p>
        </p:txBody>
      </p:sp>
      <p:sp>
        <p:nvSpPr>
          <p:cNvPr id="83" name="Oval 82"/>
          <p:cNvSpPr/>
          <p:nvPr/>
        </p:nvSpPr>
        <p:spPr>
          <a:xfrm>
            <a:off x="6722781" y="3564518"/>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600</a:t>
            </a:r>
          </a:p>
        </p:txBody>
      </p:sp>
      <p:sp>
        <p:nvSpPr>
          <p:cNvPr id="84" name="Oval 83"/>
          <p:cNvSpPr/>
          <p:nvPr/>
        </p:nvSpPr>
        <p:spPr>
          <a:xfrm>
            <a:off x="6715956" y="2924180"/>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1000</a:t>
            </a:r>
          </a:p>
        </p:txBody>
      </p:sp>
      <p:sp>
        <p:nvSpPr>
          <p:cNvPr id="9" name="TextBox 8"/>
          <p:cNvSpPr txBox="1"/>
          <p:nvPr/>
        </p:nvSpPr>
        <p:spPr>
          <a:xfrm>
            <a:off x="3271136" y="6102810"/>
            <a:ext cx="1447800" cy="335646"/>
          </a:xfrm>
          <a:prstGeom prst="rect">
            <a:avLst/>
          </a:prstGeom>
          <a:noFill/>
        </p:spPr>
        <p:txBody>
          <a:bodyPr wrap="square" tIns="90000" bIns="90000" rtlCol="0">
            <a:spAutoFit/>
          </a:bodyPr>
          <a:lstStyle/>
          <a:p>
            <a:pPr algn="ctr"/>
            <a:r>
              <a:rPr lang="en-US" sz="1000" b="1" dirty="0" smtClean="0">
                <a:latin typeface="Arial" pitchFamily="34" charset="0"/>
                <a:cs typeface="Arial" pitchFamily="34" charset="0"/>
              </a:rPr>
              <a:t>Institutional biogas</a:t>
            </a:r>
            <a:r>
              <a:rPr lang="en-US" sz="1000" b="1" baseline="30000" dirty="0" smtClean="0">
                <a:latin typeface="Arial" pitchFamily="34" charset="0"/>
                <a:cs typeface="Arial" pitchFamily="34" charset="0"/>
              </a:rPr>
              <a:t>2</a:t>
            </a:r>
            <a:r>
              <a:rPr lang="en-US" sz="1000" b="1" dirty="0" smtClean="0">
                <a:latin typeface="Arial" pitchFamily="34" charset="0"/>
                <a:cs typeface="Arial" pitchFamily="34" charset="0"/>
              </a:rPr>
              <a:t> </a:t>
            </a:r>
          </a:p>
        </p:txBody>
      </p:sp>
      <p:sp>
        <p:nvSpPr>
          <p:cNvPr id="124" name="Oval 123"/>
          <p:cNvSpPr/>
          <p:nvPr/>
        </p:nvSpPr>
        <p:spPr>
          <a:xfrm>
            <a:off x="3739816" y="2618020"/>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1800</a:t>
            </a:r>
          </a:p>
        </p:txBody>
      </p:sp>
      <p:graphicFrame>
        <p:nvGraphicFramePr>
          <p:cNvPr id="67" name="Table 66"/>
          <p:cNvGraphicFramePr>
            <a:graphicFrameLocks noGrp="1"/>
          </p:cNvGraphicFramePr>
          <p:nvPr/>
        </p:nvGraphicFramePr>
        <p:xfrm>
          <a:off x="429569" y="1938973"/>
          <a:ext cx="993363" cy="4515975"/>
        </p:xfrm>
        <a:graphic>
          <a:graphicData uri="http://schemas.openxmlformats.org/drawingml/2006/table">
            <a:tbl>
              <a:tblPr firstRow="1" bandRow="1">
                <a:tableStyleId>{5C22544A-7EE6-4342-B048-85BDC9FD1C3A}</a:tableStyleId>
              </a:tblPr>
              <a:tblGrid>
                <a:gridCol w="993363"/>
              </a:tblGrid>
              <a:tr h="551310">
                <a:tc>
                  <a:txBody>
                    <a:bodyPr/>
                    <a:lstStyle/>
                    <a:p>
                      <a:pPr algn="r"/>
                      <a:r>
                        <a:rPr lang="en-US" sz="1000" dirty="0" smtClean="0">
                          <a:solidFill>
                            <a:schemeClr val="tx1"/>
                          </a:solidFill>
                        </a:rPr>
                        <a:t>Installation cost </a:t>
                      </a:r>
                      <a:r>
                        <a:rPr lang="en-US" sz="1000" baseline="0" dirty="0" smtClean="0">
                          <a:solidFill>
                            <a:schemeClr val="tx1"/>
                          </a:solidFill>
                        </a:rPr>
                        <a:t>/ stance (USD)</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51149">
                <a:tc>
                  <a:txBody>
                    <a:bodyPr/>
                    <a:lstStyle/>
                    <a:p>
                      <a:pPr algn="r"/>
                      <a:r>
                        <a:rPr lang="en-US" sz="1000" dirty="0" smtClean="0">
                          <a:solidFill>
                            <a:schemeClr val="tx1"/>
                          </a:solidFill>
                        </a:rPr>
                        <a:t>2,000</a:t>
                      </a:r>
                      <a:endParaRPr lang="en-US" sz="1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51310">
                <a:tc>
                  <a:txBody>
                    <a:bodyPr/>
                    <a:lstStyle/>
                    <a:p>
                      <a:pPr algn="r"/>
                      <a:r>
                        <a:rPr lang="en-US" sz="1000" dirty="0" smtClean="0">
                          <a:solidFill>
                            <a:schemeClr val="tx1"/>
                          </a:solidFill>
                        </a:rPr>
                        <a:t>1000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1310">
                <a:tc>
                  <a:txBody>
                    <a:bodyPr/>
                    <a:lstStyle/>
                    <a:p>
                      <a:pPr algn="r"/>
                      <a:r>
                        <a:rPr lang="en-US" sz="1000" dirty="0" smtClean="0">
                          <a:solidFill>
                            <a:schemeClr val="tx1"/>
                          </a:solidFill>
                        </a:rPr>
                        <a:t>500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80735">
                <a:tc>
                  <a:txBody>
                    <a:bodyPr/>
                    <a:lstStyle/>
                    <a:p>
                      <a:pPr algn="r"/>
                      <a:r>
                        <a:rPr lang="en-US" sz="1000" dirty="0" smtClean="0">
                          <a:solidFill>
                            <a:schemeClr val="tx1"/>
                          </a:solidFill>
                        </a:rPr>
                        <a:t>200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7653">
                <a:tc>
                  <a:txBody>
                    <a:bodyPr/>
                    <a:lstStyle/>
                    <a:p>
                      <a:pPr algn="r"/>
                      <a:r>
                        <a:rPr lang="en-US" sz="1000" dirty="0" smtClean="0">
                          <a:solidFill>
                            <a:schemeClr val="tx1"/>
                          </a:solidFill>
                        </a:rPr>
                        <a:t>100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1198">
                <a:tc>
                  <a:txBody>
                    <a:bodyPr/>
                    <a:lstStyle/>
                    <a:p>
                      <a:pPr algn="r"/>
                      <a:r>
                        <a:rPr lang="en-US" sz="1000" dirty="0" smtClean="0">
                          <a:solidFill>
                            <a:schemeClr val="tx1"/>
                          </a:solidFill>
                        </a:rPr>
                        <a:t>50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1310">
                <a:tc>
                  <a:txBody>
                    <a:bodyPr/>
                    <a:lstStyle/>
                    <a:p>
                      <a:pPr algn="r"/>
                      <a:r>
                        <a:rPr lang="en-US" sz="1000" dirty="0" smtClean="0">
                          <a:solidFill>
                            <a:schemeClr val="tx1"/>
                          </a:solidFill>
                        </a:rPr>
                        <a:t>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85" name="Straight Connector 84"/>
          <p:cNvCxnSpPr/>
          <p:nvPr/>
        </p:nvCxnSpPr>
        <p:spPr>
          <a:xfrm>
            <a:off x="3827220" y="2870330"/>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27220" y="3602081"/>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987103" y="2870330"/>
            <a:ext cx="0" cy="731751"/>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3739816" y="3645322"/>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550</a:t>
            </a:r>
          </a:p>
        </p:txBody>
      </p:sp>
      <p:sp>
        <p:nvSpPr>
          <p:cNvPr id="94" name="Oval 93"/>
          <p:cNvSpPr/>
          <p:nvPr/>
        </p:nvSpPr>
        <p:spPr>
          <a:xfrm>
            <a:off x="5260028" y="4244575"/>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190</a:t>
            </a:r>
          </a:p>
        </p:txBody>
      </p:sp>
      <p:cxnSp>
        <p:nvCxnSpPr>
          <p:cNvPr id="95" name="Straight Connector 94"/>
          <p:cNvCxnSpPr/>
          <p:nvPr/>
        </p:nvCxnSpPr>
        <p:spPr>
          <a:xfrm>
            <a:off x="5347432" y="4496885"/>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347432" y="5362282"/>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507315" y="4496885"/>
            <a:ext cx="0" cy="865397"/>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260028" y="5419591"/>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40</a:t>
            </a:r>
          </a:p>
        </p:txBody>
      </p:sp>
      <p:cxnSp>
        <p:nvCxnSpPr>
          <p:cNvPr id="99" name="Straight Connector 98"/>
          <p:cNvCxnSpPr/>
          <p:nvPr/>
        </p:nvCxnSpPr>
        <p:spPr>
          <a:xfrm>
            <a:off x="6827862" y="3170973"/>
            <a:ext cx="2853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827862" y="3514071"/>
            <a:ext cx="2853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970543" y="3170973"/>
            <a:ext cx="0" cy="34309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724883" y="4136312"/>
            <a:ext cx="491319" cy="204716"/>
          </a:xfrm>
          <a:prstGeom prst="ellipse">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rgbClr val="4D4D4D"/>
                </a:solidFill>
                <a:latin typeface="Arial" pitchFamily="34" charset="0"/>
                <a:cs typeface="Arial" pitchFamily="34" charset="0"/>
              </a:rPr>
              <a:t>200</a:t>
            </a:r>
          </a:p>
        </p:txBody>
      </p:sp>
      <p:cxnSp>
        <p:nvCxnSpPr>
          <p:cNvPr id="63" name="Straight Connector 62"/>
          <p:cNvCxnSpPr/>
          <p:nvPr/>
        </p:nvCxnSpPr>
        <p:spPr>
          <a:xfrm>
            <a:off x="6827862" y="4060228"/>
            <a:ext cx="285361"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83" idx="4"/>
          </p:cNvCxnSpPr>
          <p:nvPr/>
        </p:nvCxnSpPr>
        <p:spPr>
          <a:xfrm>
            <a:off x="6968441" y="3769234"/>
            <a:ext cx="2102" cy="290994"/>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99"/>
          <p:cNvGrpSpPr/>
          <p:nvPr/>
        </p:nvGrpSpPr>
        <p:grpSpPr>
          <a:xfrm>
            <a:off x="327503" y="3602081"/>
            <a:ext cx="491319" cy="1774264"/>
            <a:chOff x="1216919" y="3537012"/>
            <a:chExt cx="491319" cy="1774264"/>
          </a:xfrm>
        </p:grpSpPr>
        <p:grpSp>
          <p:nvGrpSpPr>
            <p:cNvPr id="5" name="Group 19"/>
            <p:cNvGrpSpPr/>
            <p:nvPr/>
          </p:nvGrpSpPr>
          <p:grpSpPr>
            <a:xfrm>
              <a:off x="1304323" y="3780430"/>
              <a:ext cx="319761" cy="1282889"/>
              <a:chOff x="991394" y="3352800"/>
              <a:chExt cx="762000" cy="1905000"/>
            </a:xfrm>
          </p:grpSpPr>
          <p:cxnSp>
            <p:nvCxnSpPr>
              <p:cNvPr id="103" name="Straight Connector 102"/>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3" name="Oval 92"/>
            <p:cNvSpPr/>
            <p:nvPr/>
          </p:nvSpPr>
          <p:spPr>
            <a:xfrm>
              <a:off x="1216919" y="5106560"/>
              <a:ext cx="491319" cy="204716"/>
            </a:xfrm>
            <a:prstGeom prst="ellipse">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sp>
          <p:nvSpPr>
            <p:cNvPr id="102" name="Oval 101"/>
            <p:cNvSpPr/>
            <p:nvPr/>
          </p:nvSpPr>
          <p:spPr>
            <a:xfrm>
              <a:off x="1216919" y="3537012"/>
              <a:ext cx="491319" cy="204716"/>
            </a:xfrm>
            <a:prstGeom prst="ellipse">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450</a:t>
              </a:r>
            </a:p>
          </p:txBody>
        </p:sp>
      </p:grpSp>
      <p:sp>
        <p:nvSpPr>
          <p:cNvPr id="113" name="Rounded Rectangular Callout 112"/>
          <p:cNvSpPr/>
          <p:nvPr/>
        </p:nvSpPr>
        <p:spPr>
          <a:xfrm>
            <a:off x="257174" y="3128896"/>
            <a:ext cx="914400" cy="354082"/>
          </a:xfrm>
          <a:prstGeom prst="wedgeRoundRectCallou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900" b="1" dirty="0" smtClean="0">
                <a:solidFill>
                  <a:schemeClr val="tx1"/>
                </a:solidFill>
                <a:latin typeface="Arial" pitchFamily="34" charset="0"/>
                <a:cs typeface="Arial" pitchFamily="34" charset="0"/>
              </a:rPr>
              <a:t>Comparison pit latrine</a:t>
            </a:r>
          </a:p>
        </p:txBody>
      </p:sp>
      <p:grpSp>
        <p:nvGrpSpPr>
          <p:cNvPr id="6" name="Group 95"/>
          <p:cNvGrpSpPr/>
          <p:nvPr/>
        </p:nvGrpSpPr>
        <p:grpSpPr>
          <a:xfrm>
            <a:off x="2031104" y="1882786"/>
            <a:ext cx="1043583" cy="448877"/>
            <a:chOff x="322092" y="1757319"/>
            <a:chExt cx="1739305" cy="748129"/>
          </a:xfrm>
        </p:grpSpPr>
        <p:pic>
          <p:nvPicPr>
            <p:cNvPr id="117" name="Picture 4" descr="http://www.bhs-sonthofen.de/typo3temp/fl_realurl_image/in-biogasanlagen-methangas-als-energietraeger-gewinnen-60.png"/>
            <p:cNvPicPr>
              <a:picLocks noChangeAspect="1" noChangeArrowheads="1"/>
            </p:cNvPicPr>
            <p:nvPr/>
          </p:nvPicPr>
          <p:blipFill>
            <a:blip r:embed="rId5" cstate="print"/>
            <a:srcRect t="15001" r="27759" b="16846"/>
            <a:stretch>
              <a:fillRect/>
            </a:stretch>
          </p:blipFill>
          <p:spPr bwMode="auto">
            <a:xfrm>
              <a:off x="322092" y="1757319"/>
              <a:ext cx="1739305" cy="748129"/>
            </a:xfrm>
            <a:prstGeom prst="roundRect">
              <a:avLst/>
            </a:prstGeom>
            <a:noFill/>
            <a:ln w="25400">
              <a:solidFill>
                <a:schemeClr val="bg2"/>
              </a:solidFill>
            </a:ln>
          </p:spPr>
        </p:pic>
        <p:sp>
          <p:nvSpPr>
            <p:cNvPr id="118" name="Rectangle 117"/>
            <p:cNvSpPr/>
            <p:nvPr/>
          </p:nvSpPr>
          <p:spPr>
            <a:xfrm>
              <a:off x="442145" y="1784029"/>
              <a:ext cx="1499198" cy="69471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Biogas</a:t>
              </a:r>
            </a:p>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(Household)</a:t>
              </a:r>
            </a:p>
          </p:txBody>
        </p:sp>
      </p:grpSp>
      <p:grpSp>
        <p:nvGrpSpPr>
          <p:cNvPr id="8" name="Group 98"/>
          <p:cNvGrpSpPr/>
          <p:nvPr/>
        </p:nvGrpSpPr>
        <p:grpSpPr>
          <a:xfrm>
            <a:off x="6425547" y="1852779"/>
            <a:ext cx="1043583" cy="446834"/>
            <a:chOff x="1432248" y="5282359"/>
            <a:chExt cx="1739305" cy="744723"/>
          </a:xfrm>
        </p:grpSpPr>
        <p:pic>
          <p:nvPicPr>
            <p:cNvPr id="120" name="Picture 8" descr="http://knowledgeweighsnothing.com/wp-content/uploads/2012/11/compost.jpg"/>
            <p:cNvPicPr>
              <a:picLocks noChangeAspect="1" noChangeArrowheads="1"/>
            </p:cNvPicPr>
            <p:nvPr/>
          </p:nvPicPr>
          <p:blipFill>
            <a:blip r:embed="rId6" cstate="print"/>
            <a:srcRect b="32977"/>
            <a:stretch>
              <a:fillRect/>
            </a:stretch>
          </p:blipFill>
          <p:spPr bwMode="auto">
            <a:xfrm>
              <a:off x="1432248" y="5282359"/>
              <a:ext cx="1739305" cy="744723"/>
            </a:xfrm>
            <a:prstGeom prst="roundRect">
              <a:avLst/>
            </a:prstGeom>
            <a:noFill/>
            <a:ln w="25400">
              <a:solidFill>
                <a:schemeClr val="bg2"/>
              </a:solidFill>
            </a:ln>
          </p:spPr>
        </p:pic>
        <p:sp>
          <p:nvSpPr>
            <p:cNvPr id="121" name="Rectangle 120"/>
            <p:cNvSpPr/>
            <p:nvPr/>
          </p:nvSpPr>
          <p:spPr>
            <a:xfrm>
              <a:off x="1552301" y="5435602"/>
              <a:ext cx="1499198" cy="43823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Fertilizer</a:t>
              </a:r>
            </a:p>
          </p:txBody>
        </p:sp>
      </p:grpSp>
      <p:grpSp>
        <p:nvGrpSpPr>
          <p:cNvPr id="11" name="Group 101"/>
          <p:cNvGrpSpPr/>
          <p:nvPr/>
        </p:nvGrpSpPr>
        <p:grpSpPr>
          <a:xfrm>
            <a:off x="4949902" y="1866762"/>
            <a:ext cx="1043583" cy="448877"/>
            <a:chOff x="1432248" y="3168235"/>
            <a:chExt cx="1739305" cy="748129"/>
          </a:xfrm>
        </p:grpSpPr>
        <p:pic>
          <p:nvPicPr>
            <p:cNvPr id="123" name="Picture 10" descr="http://agrofuelindia.com/wp-content/themes/thesis/custom/images/1.jpg"/>
            <p:cNvPicPr>
              <a:picLocks noChangeAspect="1" noChangeArrowheads="1"/>
            </p:cNvPicPr>
            <p:nvPr/>
          </p:nvPicPr>
          <p:blipFill>
            <a:blip r:embed="rId7" cstate="print"/>
            <a:srcRect r="14347"/>
            <a:stretch>
              <a:fillRect/>
            </a:stretch>
          </p:blipFill>
          <p:spPr bwMode="auto">
            <a:xfrm>
              <a:off x="1432248" y="3168235"/>
              <a:ext cx="1739305" cy="748129"/>
            </a:xfrm>
            <a:prstGeom prst="roundRect">
              <a:avLst/>
            </a:prstGeom>
            <a:noFill/>
            <a:ln w="25400">
              <a:solidFill>
                <a:schemeClr val="bg2"/>
              </a:solidFill>
            </a:ln>
          </p:spPr>
        </p:pic>
        <p:sp>
          <p:nvSpPr>
            <p:cNvPr id="125" name="Rectangle 124"/>
            <p:cNvSpPr/>
            <p:nvPr/>
          </p:nvSpPr>
          <p:spPr>
            <a:xfrm>
              <a:off x="1552301" y="3323180"/>
              <a:ext cx="1499197" cy="4382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Briquettes</a:t>
              </a:r>
            </a:p>
          </p:txBody>
        </p:sp>
      </p:grpSp>
      <p:grpSp>
        <p:nvGrpSpPr>
          <p:cNvPr id="12" name="Group 104"/>
          <p:cNvGrpSpPr/>
          <p:nvPr/>
        </p:nvGrpSpPr>
        <p:grpSpPr>
          <a:xfrm>
            <a:off x="7867993" y="1866762"/>
            <a:ext cx="1043583" cy="448877"/>
            <a:chOff x="1432248" y="4122116"/>
            <a:chExt cx="1739305" cy="748129"/>
          </a:xfrm>
        </p:grpSpPr>
        <p:pic>
          <p:nvPicPr>
            <p:cNvPr id="127" name="Picture 12" descr="http://www.history.com/news/ask-history/files/2012/11/ah-spontaneous-combustion.jpg"/>
            <p:cNvPicPr>
              <a:picLocks noChangeAspect="1" noChangeArrowheads="1"/>
            </p:cNvPicPr>
            <p:nvPr/>
          </p:nvPicPr>
          <p:blipFill>
            <a:blip r:embed="rId8" cstate="print"/>
            <a:srcRect t="19244" b="16028"/>
            <a:stretch>
              <a:fillRect/>
            </a:stretch>
          </p:blipFill>
          <p:spPr bwMode="auto">
            <a:xfrm>
              <a:off x="1432248" y="4122116"/>
              <a:ext cx="1739305" cy="748129"/>
            </a:xfrm>
            <a:prstGeom prst="roundRect">
              <a:avLst/>
            </a:prstGeom>
            <a:noFill/>
            <a:ln w="25400">
              <a:solidFill>
                <a:schemeClr val="bg2"/>
              </a:solidFill>
            </a:ln>
          </p:spPr>
        </p:pic>
        <p:sp>
          <p:nvSpPr>
            <p:cNvPr id="128" name="Rectangle 127"/>
            <p:cNvSpPr/>
            <p:nvPr/>
          </p:nvSpPr>
          <p:spPr>
            <a:xfrm>
              <a:off x="1552301" y="4277061"/>
              <a:ext cx="1499197" cy="4382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13" name="Group 107"/>
          <p:cNvGrpSpPr/>
          <p:nvPr/>
        </p:nvGrpSpPr>
        <p:grpSpPr>
          <a:xfrm>
            <a:off x="3465311" y="1866762"/>
            <a:ext cx="1043583" cy="448877"/>
            <a:chOff x="322092" y="1757319"/>
            <a:chExt cx="1739305" cy="748129"/>
          </a:xfrm>
        </p:grpSpPr>
        <p:pic>
          <p:nvPicPr>
            <p:cNvPr id="130" name="Picture 4" descr="http://www.bhs-sonthofen.de/typo3temp/fl_realurl_image/in-biogasanlagen-methangas-als-energietraeger-gewinnen-60.png"/>
            <p:cNvPicPr>
              <a:picLocks noChangeAspect="1" noChangeArrowheads="1"/>
            </p:cNvPicPr>
            <p:nvPr/>
          </p:nvPicPr>
          <p:blipFill>
            <a:blip r:embed="rId5" cstate="print"/>
            <a:srcRect t="15001" r="27759" b="16846"/>
            <a:stretch>
              <a:fillRect/>
            </a:stretch>
          </p:blipFill>
          <p:spPr bwMode="auto">
            <a:xfrm>
              <a:off x="322092" y="1757319"/>
              <a:ext cx="1739305" cy="748129"/>
            </a:xfrm>
            <a:prstGeom prst="roundRect">
              <a:avLst/>
            </a:prstGeom>
            <a:noFill/>
            <a:ln w="25400">
              <a:solidFill>
                <a:schemeClr val="bg2"/>
              </a:solidFill>
            </a:ln>
          </p:spPr>
        </p:pic>
        <p:sp>
          <p:nvSpPr>
            <p:cNvPr id="131" name="Rectangle 130"/>
            <p:cNvSpPr/>
            <p:nvPr/>
          </p:nvSpPr>
          <p:spPr>
            <a:xfrm>
              <a:off x="442145" y="1784026"/>
              <a:ext cx="1499198" cy="69471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Biogas (Institution) </a:t>
              </a:r>
            </a:p>
          </p:txBody>
        </p:sp>
      </p:grpSp>
      <p:cxnSp>
        <p:nvCxnSpPr>
          <p:cNvPr id="70" name="Straight Connector 69"/>
          <p:cNvCxnSpPr/>
          <p:nvPr/>
        </p:nvCxnSpPr>
        <p:spPr>
          <a:xfrm>
            <a:off x="242194" y="6175948"/>
            <a:ext cx="896112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71" name="Rounded Rectangular Callout 70"/>
          <p:cNvSpPr/>
          <p:nvPr/>
        </p:nvSpPr>
        <p:spPr>
          <a:xfrm>
            <a:off x="4718937" y="3320563"/>
            <a:ext cx="1539456" cy="710396"/>
          </a:xfrm>
          <a:prstGeom prst="wedgeRoundRectCallou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200" dirty="0" smtClean="0">
                <a:solidFill>
                  <a:schemeClr val="tx1"/>
                </a:solidFill>
                <a:latin typeface="Arial" pitchFamily="34" charset="0"/>
                <a:cs typeface="Arial" pitchFamily="34" charset="0"/>
              </a:rPr>
              <a:t>Requires 2x weekly collection of household waste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nvGraphicFramePr>
        <p:xfrm>
          <a:off x="1587" y="1590"/>
          <a:ext cx="1587" cy="1587"/>
        </p:xfrm>
        <a:graphic>
          <a:graphicData uri="http://schemas.openxmlformats.org/presentationml/2006/ole">
            <p:oleObj spid="_x0000_s442370" name="think-cell Slide" r:id="rId4" imgW="270" imgH="270" progId="TCLayout.ActiveDocument.1">
              <p:embed/>
            </p:oleObj>
          </a:graphicData>
        </a:graphic>
      </p:graphicFrame>
      <p:sp>
        <p:nvSpPr>
          <p:cNvPr id="2" name="Title 1"/>
          <p:cNvSpPr>
            <a:spLocks noGrp="1"/>
          </p:cNvSpPr>
          <p:nvPr>
            <p:ph type="title"/>
          </p:nvPr>
        </p:nvSpPr>
        <p:spPr>
          <a:xfrm>
            <a:off x="457200" y="161999"/>
            <a:ext cx="8941633" cy="831600"/>
          </a:xfrm>
          <a:noFill/>
          <a:effectLst/>
        </p:spPr>
        <p:txBody>
          <a:bodyPr wrap="square"/>
          <a:lstStyle/>
          <a:p>
            <a:pPr lvl="0"/>
            <a:r>
              <a:rPr lang="en-US" dirty="0" smtClean="0">
                <a:solidFill>
                  <a:srgbClr val="177B57"/>
                </a:solidFill>
                <a:latin typeface="Arial"/>
              </a:rPr>
              <a:t>Each tech system offers unique set of non-financial benefits</a:t>
            </a:r>
            <a:br>
              <a:rPr lang="en-US" dirty="0" smtClean="0">
                <a:solidFill>
                  <a:srgbClr val="177B57"/>
                </a:solidFill>
                <a:latin typeface="Arial"/>
              </a:rPr>
            </a:br>
            <a:r>
              <a:rPr lang="en-US" sz="1600" b="0" dirty="0" smtClean="0">
                <a:solidFill>
                  <a:srgbClr val="177B57"/>
                </a:solidFill>
                <a:latin typeface="Arial"/>
              </a:rPr>
              <a:t>As these become proven, camp managers could prioritize their main challenges and pair with tech.</a:t>
            </a:r>
            <a:endParaRPr lang="en-US" sz="1600" b="0" dirty="0">
              <a:solidFill>
                <a:srgbClr val="177B57"/>
              </a:solidFill>
              <a:latin typeface="Arial"/>
            </a:endParaRPr>
          </a:p>
        </p:txBody>
      </p:sp>
      <p:graphicFrame>
        <p:nvGraphicFramePr>
          <p:cNvPr id="4" name="Table 3"/>
          <p:cNvGraphicFramePr>
            <a:graphicFrameLocks noGrp="1"/>
          </p:cNvGraphicFramePr>
          <p:nvPr/>
        </p:nvGraphicFramePr>
        <p:xfrm>
          <a:off x="804304" y="1532844"/>
          <a:ext cx="8412480" cy="4480560"/>
        </p:xfrm>
        <a:graphic>
          <a:graphicData uri="http://schemas.openxmlformats.org/drawingml/2006/table">
            <a:tbl>
              <a:tblPr firstRow="1" bandRow="1">
                <a:tableStyleId>{5C22544A-7EE6-4342-B048-85BDC9FD1C3A}</a:tableStyleId>
              </a:tblPr>
              <a:tblGrid>
                <a:gridCol w="1371600"/>
                <a:gridCol w="1188720"/>
                <a:gridCol w="731520"/>
                <a:gridCol w="731520"/>
                <a:gridCol w="731520"/>
                <a:gridCol w="731520"/>
                <a:gridCol w="731520"/>
                <a:gridCol w="731520"/>
                <a:gridCol w="731520"/>
                <a:gridCol w="731520"/>
              </a:tblGrid>
              <a:tr h="800592">
                <a:tc>
                  <a:txBody>
                    <a:bodyPr/>
                    <a:lstStyle/>
                    <a:p>
                      <a:pPr algn="ctr"/>
                      <a:endParaRPr lang="en-US" sz="1400" b="1" u="sng" dirty="0" smtClean="0">
                        <a:solidFill>
                          <a:schemeClr val="tx1"/>
                        </a:solidFill>
                      </a:endParaRPr>
                    </a:p>
                  </a:txBody>
                  <a:tcPr>
                    <a:solidFill>
                      <a:schemeClr val="bg1"/>
                    </a:solidFill>
                  </a:tcPr>
                </a:tc>
                <a:tc>
                  <a:txBody>
                    <a:bodyPr/>
                    <a:lstStyle/>
                    <a:p>
                      <a:pPr algn="ctr"/>
                      <a:endParaRPr lang="en-US" sz="1200" b="1" dirty="0">
                        <a:solidFill>
                          <a:schemeClr val="bg1"/>
                        </a:solidFill>
                      </a:endParaRPr>
                    </a:p>
                  </a:txBody>
                  <a:tcPr marL="0" marR="0">
                    <a:noFill/>
                  </a:tcPr>
                </a:tc>
                <a:tc>
                  <a:txBody>
                    <a:bodyPr/>
                    <a:lstStyle/>
                    <a:p>
                      <a:pPr algn="ctr"/>
                      <a:r>
                        <a:rPr lang="en-US" sz="1200" b="1" dirty="0" smtClean="0">
                          <a:solidFill>
                            <a:schemeClr val="bg1"/>
                          </a:solidFill>
                        </a:rPr>
                        <a:t>Reduces smell &amp; flies</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Above-ground </a:t>
                      </a:r>
                    </a:p>
                    <a:p>
                      <a:pPr algn="ctr"/>
                      <a:r>
                        <a:rPr lang="en-US" sz="1200" b="1" dirty="0" smtClean="0">
                          <a:solidFill>
                            <a:schemeClr val="bg1"/>
                          </a:solidFill>
                        </a:rPr>
                        <a:t>(no pit req'd)</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No re-building (minimizespace)</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Extended lifetime of pit</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Energy by-product</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Fertilizer by-product</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Accepts </a:t>
                      </a:r>
                      <a:r>
                        <a:rPr lang="en-US" sz="1200" b="1" baseline="0" dirty="0" smtClean="0">
                          <a:solidFill>
                            <a:schemeClr val="bg1"/>
                          </a:solidFill>
                        </a:rPr>
                        <a:t>organic waste</a:t>
                      </a:r>
                      <a:endParaRPr lang="en-US" sz="1200" b="1" dirty="0">
                        <a:solidFill>
                          <a:schemeClr val="bg1"/>
                        </a:solidFill>
                      </a:endParaRPr>
                    </a:p>
                  </a:txBody>
                  <a:tcPr marL="0" marR="0">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Limited upfront capital needed</a:t>
                      </a:r>
                    </a:p>
                  </a:txBody>
                  <a:tcPr marL="0" marR="0">
                    <a:solidFill>
                      <a:schemeClr val="bg2"/>
                    </a:solidFill>
                  </a:tcPr>
                </a:tc>
              </a:tr>
              <a:tr h="457200">
                <a:tc>
                  <a:txBody>
                    <a:bodyPr/>
                    <a:lstStyle/>
                    <a:p>
                      <a:endParaRPr lang="en-US" sz="1200" b="1" dirty="0" smtClean="0"/>
                    </a:p>
                  </a:txBody>
                  <a:tcPr>
                    <a:noFill/>
                  </a:tcPr>
                </a:tc>
                <a:tc>
                  <a:txBody>
                    <a:bodyPr/>
                    <a:lstStyle/>
                    <a:p>
                      <a:r>
                        <a:rPr lang="en-US" sz="1200" b="1" dirty="0" smtClean="0"/>
                        <a:t>On-site</a:t>
                      </a:r>
                      <a:r>
                        <a:rPr lang="en-US" sz="1200" b="1" baseline="0" dirty="0" smtClean="0"/>
                        <a:t> b</a:t>
                      </a:r>
                      <a:r>
                        <a:rPr lang="en-US" sz="1200" b="1" dirty="0" smtClean="0"/>
                        <a:t>iogas</a:t>
                      </a:r>
                    </a:p>
                  </a:txBody>
                  <a:tcPr/>
                </a:tc>
                <a:tc>
                  <a:txBody>
                    <a:bodyPr/>
                    <a:lstStyle/>
                    <a:p>
                      <a:pPr algn="r"/>
                      <a:r>
                        <a:rPr lang="en-US" sz="1200" dirty="0" smtClean="0"/>
                        <a:t>1</a:t>
                      </a:r>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r>
              <a:tr h="457200">
                <a:tc>
                  <a:txBody>
                    <a:bodyPr/>
                    <a:lstStyle/>
                    <a:p>
                      <a:endParaRPr lang="en-US" sz="1200" b="1" baseline="0" dirty="0" smtClean="0"/>
                    </a:p>
                  </a:txBody>
                  <a:tcPr>
                    <a:noFill/>
                  </a:tcPr>
                </a:tc>
                <a:tc>
                  <a:txBody>
                    <a:bodyPr/>
                    <a:lstStyle/>
                    <a:p>
                      <a:r>
                        <a:rPr lang="en-US" sz="1200" b="1" dirty="0" smtClean="0"/>
                        <a:t>Compost w/ UDDT</a:t>
                      </a:r>
                      <a:endParaRPr lang="en-US" sz="1200" b="1" baseline="0" dirty="0" smtClean="0"/>
                    </a:p>
                  </a:txBody>
                  <a:tcPr/>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r>
              <a:tr h="457200">
                <a:tc>
                  <a:txBody>
                    <a:bodyPr/>
                    <a:lstStyle/>
                    <a:p>
                      <a:endParaRPr lang="en-US" sz="1200" b="0" dirty="0"/>
                    </a:p>
                  </a:txBody>
                  <a:tcPr>
                    <a:noFill/>
                  </a:tcPr>
                </a:tc>
                <a:tc>
                  <a:txBody>
                    <a:bodyPr/>
                    <a:lstStyle/>
                    <a:p>
                      <a:r>
                        <a:rPr lang="en-US" sz="1200" b="1" dirty="0" smtClean="0"/>
                        <a:t>Compost w/ DV</a:t>
                      </a:r>
                      <a:r>
                        <a:rPr lang="en-US" sz="1200" b="1" baseline="0" dirty="0" smtClean="0"/>
                        <a:t> drop pit</a:t>
                      </a:r>
                      <a:endParaRPr lang="en-US" sz="1200" b="0" dirty="0"/>
                    </a:p>
                  </a:txBody>
                  <a:tcPr/>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t>3</a:t>
                      </a:r>
                    </a:p>
                    <a:p>
                      <a:pPr algn="r"/>
                      <a:endParaRPr lang="en-US" sz="1200" dirty="0"/>
                    </a:p>
                  </a:txBody>
                  <a:tcPr marL="0" marR="0"/>
                </a:tc>
              </a:tr>
              <a:tr h="457200">
                <a:tc>
                  <a:txBody>
                    <a:bodyPr/>
                    <a:lstStyle/>
                    <a:p>
                      <a:endParaRPr lang="en-US" sz="1200" b="1" dirty="0"/>
                    </a:p>
                  </a:txBody>
                  <a:tcPr>
                    <a:noFill/>
                  </a:tcPr>
                </a:tc>
                <a:tc>
                  <a:txBody>
                    <a:bodyPr/>
                    <a:lstStyle/>
                    <a:p>
                      <a:r>
                        <a:rPr lang="en-US" sz="1200" b="1" dirty="0" smtClean="0"/>
                        <a:t>Carbonize (to briquettes)</a:t>
                      </a:r>
                      <a:endParaRPr lang="en-US" sz="1200" b="1" dirty="0"/>
                    </a:p>
                  </a:txBody>
                  <a:tcPr/>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pPr algn="r"/>
                      <a:endParaRPr lang="en-US" sz="1200" dirty="0"/>
                    </a:p>
                  </a:txBody>
                  <a:tcPr marL="0" marR="0"/>
                </a:tc>
              </a:tr>
              <a:tr h="457200">
                <a:tc>
                  <a:txBody>
                    <a:bodyPr/>
                    <a:lstStyle/>
                    <a:p>
                      <a:endParaRPr lang="en-US" sz="1200" b="1" dirty="0"/>
                    </a:p>
                  </a:txBody>
                  <a:tcPr>
                    <a:noFill/>
                  </a:tcPr>
                </a:tc>
                <a:tc>
                  <a:txBody>
                    <a:bodyPr/>
                    <a:lstStyle/>
                    <a:p>
                      <a:r>
                        <a:rPr lang="en-US" sz="1200" b="1" dirty="0" smtClean="0"/>
                        <a:t>Collect &amp; combust</a:t>
                      </a:r>
                      <a:endParaRPr lang="en-US" sz="1200" b="1" dirty="0"/>
                    </a:p>
                  </a:txBody>
                  <a:tcPr/>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pPr algn="r"/>
                      <a:r>
                        <a:rPr lang="en-US" sz="1200" dirty="0" smtClean="0"/>
                        <a:t>2</a:t>
                      </a:r>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r>
              <a:tr h="457200">
                <a:tc>
                  <a:txBody>
                    <a:bodyPr/>
                    <a:lstStyle/>
                    <a:p>
                      <a:endParaRPr lang="en-US" sz="1200" b="1" dirty="0"/>
                    </a:p>
                  </a:txBody>
                  <a:tcPr>
                    <a:noFill/>
                  </a:tcPr>
                </a:tc>
                <a:tc>
                  <a:txBody>
                    <a:bodyPr/>
                    <a:lstStyle/>
                    <a:p>
                      <a:r>
                        <a:rPr lang="en-US" sz="1200" b="1" dirty="0" smtClean="0"/>
                        <a:t>Pit latrine</a:t>
                      </a:r>
                      <a:r>
                        <a:rPr lang="en-US" sz="1200" b="1" baseline="0" dirty="0" smtClean="0"/>
                        <a:t> w/ p</a:t>
                      </a:r>
                      <a:r>
                        <a:rPr lang="en-US" sz="1200" b="1" dirty="0" smtClean="0"/>
                        <a:t>our-flush</a:t>
                      </a:r>
                      <a:endParaRPr lang="en-US" sz="1200" b="1" dirty="0"/>
                    </a:p>
                  </a:txBody>
                  <a:tcPr/>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r>
              <a:tr h="457200">
                <a:tc>
                  <a:txBody>
                    <a:bodyPr/>
                    <a:lstStyle/>
                    <a:p>
                      <a:endParaRPr lang="en-US" sz="1200" b="1" dirty="0"/>
                    </a:p>
                  </a:txBody>
                  <a:tcPr>
                    <a:noFill/>
                  </a:tcPr>
                </a:tc>
                <a:tc>
                  <a:txBody>
                    <a:bodyPr/>
                    <a:lstStyle/>
                    <a:p>
                      <a:r>
                        <a:rPr lang="en-US" sz="1200" b="1" dirty="0" smtClean="0"/>
                        <a:t>Pit latrine w/ EMOs</a:t>
                      </a:r>
                      <a:endParaRPr lang="en-US" sz="1200" b="1" dirty="0"/>
                    </a:p>
                  </a:txBody>
                  <a:tcPr/>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r>
              <a:tr h="457200">
                <a:tc>
                  <a:txBody>
                    <a:bodyPr/>
                    <a:lstStyle/>
                    <a:p>
                      <a:endParaRPr lang="en-US" sz="1200" b="1" dirty="0"/>
                    </a:p>
                  </a:txBody>
                  <a:tcPr>
                    <a:noFill/>
                  </a:tcPr>
                </a:tc>
                <a:tc>
                  <a:txBody>
                    <a:bodyPr/>
                    <a:lstStyle/>
                    <a:p>
                      <a:r>
                        <a:rPr lang="en-US" sz="1200" b="1" dirty="0" smtClean="0"/>
                        <a:t>Pit latrine w/ added lining</a:t>
                      </a:r>
                      <a:endParaRPr lang="en-US" sz="1200" b="1" dirty="0"/>
                    </a:p>
                  </a:txBody>
                  <a:tcPr/>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c>
                  <a:txBody>
                    <a:bodyPr/>
                    <a:lstStyle/>
                    <a:p>
                      <a:endParaRPr lang="en-US" sz="1200" dirty="0"/>
                    </a:p>
                  </a:txBody>
                  <a:tcPr marL="0" marR="0"/>
                </a:tc>
              </a:tr>
            </a:tbl>
          </a:graphicData>
        </a:graphic>
      </p:graphicFrame>
      <p:sp>
        <p:nvSpPr>
          <p:cNvPr id="17" name="clipart_tick"/>
          <p:cNvSpPr>
            <a:spLocks/>
          </p:cNvSpPr>
          <p:nvPr/>
        </p:nvSpPr>
        <p:spPr bwMode="gray">
          <a:xfrm>
            <a:off x="3593515" y="2859411"/>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8" name="clipart_tick"/>
          <p:cNvSpPr>
            <a:spLocks/>
          </p:cNvSpPr>
          <p:nvPr/>
        </p:nvSpPr>
        <p:spPr bwMode="gray">
          <a:xfrm>
            <a:off x="3604147" y="378130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9" name="clipart_tick"/>
          <p:cNvSpPr>
            <a:spLocks/>
          </p:cNvSpPr>
          <p:nvPr/>
        </p:nvSpPr>
        <p:spPr bwMode="gray">
          <a:xfrm>
            <a:off x="4332944" y="2400975"/>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1" name="clipart_tick"/>
          <p:cNvSpPr>
            <a:spLocks/>
          </p:cNvSpPr>
          <p:nvPr/>
        </p:nvSpPr>
        <p:spPr bwMode="gray">
          <a:xfrm>
            <a:off x="6515969" y="2400975"/>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2" name="clipart_tick"/>
          <p:cNvSpPr>
            <a:spLocks/>
          </p:cNvSpPr>
          <p:nvPr/>
        </p:nvSpPr>
        <p:spPr bwMode="gray">
          <a:xfrm>
            <a:off x="4332944" y="2859411"/>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3" name="clipart_tick"/>
          <p:cNvSpPr>
            <a:spLocks/>
          </p:cNvSpPr>
          <p:nvPr/>
        </p:nvSpPr>
        <p:spPr bwMode="gray">
          <a:xfrm>
            <a:off x="8691335" y="329128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5" name="clipart_tick"/>
          <p:cNvSpPr>
            <a:spLocks/>
          </p:cNvSpPr>
          <p:nvPr/>
        </p:nvSpPr>
        <p:spPr bwMode="gray">
          <a:xfrm>
            <a:off x="5058233" y="329128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6" name="clipart_tick"/>
          <p:cNvSpPr>
            <a:spLocks/>
          </p:cNvSpPr>
          <p:nvPr/>
        </p:nvSpPr>
        <p:spPr bwMode="gray">
          <a:xfrm>
            <a:off x="5058233" y="4252984"/>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7" name="clipart_tick"/>
          <p:cNvSpPr>
            <a:spLocks/>
          </p:cNvSpPr>
          <p:nvPr/>
        </p:nvSpPr>
        <p:spPr bwMode="gray">
          <a:xfrm>
            <a:off x="6526601" y="378130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8" name="clipart_tick"/>
          <p:cNvSpPr>
            <a:spLocks/>
          </p:cNvSpPr>
          <p:nvPr/>
        </p:nvSpPr>
        <p:spPr bwMode="gray">
          <a:xfrm>
            <a:off x="4326324" y="378130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0" name="clipart_tick"/>
          <p:cNvSpPr>
            <a:spLocks/>
          </p:cNvSpPr>
          <p:nvPr/>
        </p:nvSpPr>
        <p:spPr bwMode="gray">
          <a:xfrm>
            <a:off x="7983173" y="2400975"/>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2" name="clipart_tick"/>
          <p:cNvSpPr>
            <a:spLocks/>
          </p:cNvSpPr>
          <p:nvPr/>
        </p:nvSpPr>
        <p:spPr bwMode="gray">
          <a:xfrm>
            <a:off x="4332944" y="4252984"/>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4" name="clipart_tick"/>
          <p:cNvSpPr>
            <a:spLocks/>
          </p:cNvSpPr>
          <p:nvPr/>
        </p:nvSpPr>
        <p:spPr bwMode="gray">
          <a:xfrm>
            <a:off x="7224501" y="2400975"/>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5" name="clipart_tick"/>
          <p:cNvSpPr>
            <a:spLocks/>
          </p:cNvSpPr>
          <p:nvPr/>
        </p:nvSpPr>
        <p:spPr bwMode="gray">
          <a:xfrm>
            <a:off x="7224501" y="2859411"/>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6" name="clipart_tick"/>
          <p:cNvSpPr>
            <a:spLocks/>
          </p:cNvSpPr>
          <p:nvPr/>
        </p:nvSpPr>
        <p:spPr bwMode="gray">
          <a:xfrm>
            <a:off x="7224501" y="329128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8" name="clipart_tick"/>
          <p:cNvSpPr>
            <a:spLocks/>
          </p:cNvSpPr>
          <p:nvPr/>
        </p:nvSpPr>
        <p:spPr bwMode="gray">
          <a:xfrm>
            <a:off x="5058233" y="2859411"/>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9" name="clipart_tick"/>
          <p:cNvSpPr>
            <a:spLocks/>
          </p:cNvSpPr>
          <p:nvPr/>
        </p:nvSpPr>
        <p:spPr bwMode="gray">
          <a:xfrm>
            <a:off x="5068865" y="378130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0" name="clipart_tick"/>
          <p:cNvSpPr>
            <a:spLocks/>
          </p:cNvSpPr>
          <p:nvPr/>
        </p:nvSpPr>
        <p:spPr bwMode="gray">
          <a:xfrm>
            <a:off x="6515969" y="4282480"/>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1" name="clipart_tick"/>
          <p:cNvSpPr>
            <a:spLocks/>
          </p:cNvSpPr>
          <p:nvPr/>
        </p:nvSpPr>
        <p:spPr bwMode="gray">
          <a:xfrm>
            <a:off x="3593515" y="514243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2" name="clipart_tick"/>
          <p:cNvSpPr>
            <a:spLocks/>
          </p:cNvSpPr>
          <p:nvPr/>
        </p:nvSpPr>
        <p:spPr bwMode="gray">
          <a:xfrm>
            <a:off x="8691335" y="4682365"/>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5" name="clipart_tick"/>
          <p:cNvSpPr>
            <a:spLocks/>
          </p:cNvSpPr>
          <p:nvPr/>
        </p:nvSpPr>
        <p:spPr bwMode="gray">
          <a:xfrm>
            <a:off x="8691335" y="514243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6" name="clipart_tick"/>
          <p:cNvSpPr>
            <a:spLocks/>
          </p:cNvSpPr>
          <p:nvPr/>
        </p:nvSpPr>
        <p:spPr bwMode="gray">
          <a:xfrm>
            <a:off x="8691335" y="558394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7" name="clipart_tick"/>
          <p:cNvSpPr>
            <a:spLocks/>
          </p:cNvSpPr>
          <p:nvPr/>
        </p:nvSpPr>
        <p:spPr bwMode="gray">
          <a:xfrm>
            <a:off x="5760345" y="4682365"/>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8" name="clipart_tick"/>
          <p:cNvSpPr>
            <a:spLocks/>
          </p:cNvSpPr>
          <p:nvPr/>
        </p:nvSpPr>
        <p:spPr bwMode="gray">
          <a:xfrm>
            <a:off x="5760345" y="5142439"/>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9" name="clipart_tick"/>
          <p:cNvSpPr>
            <a:spLocks/>
          </p:cNvSpPr>
          <p:nvPr/>
        </p:nvSpPr>
        <p:spPr bwMode="gray">
          <a:xfrm>
            <a:off x="5760345" y="5602886"/>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60" name="BCG_FootNote_Box"/>
          <p:cNvSpPr txBox="1">
            <a:spLocks noChangeArrowheads="1"/>
          </p:cNvSpPr>
          <p:nvPr/>
        </p:nvSpPr>
        <p:spPr bwMode="auto">
          <a:xfrm>
            <a:off x="461670" y="6333387"/>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If pour-flush with water seal. 2</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Electricity, not for cooking. 3. Build one pit latrine first, dig second pit later. </a:t>
            </a:r>
            <a:endParaRPr lang="en-US" sz="800" dirty="0">
              <a:solidFill>
                <a:srgbClr val="000000"/>
              </a:solidFill>
              <a:latin typeface="Arial" pitchFamily="34" charset="0"/>
              <a:cs typeface="Arial" pitchFamily="34" charset="0"/>
            </a:endParaRPr>
          </a:p>
        </p:txBody>
      </p:sp>
      <p:sp>
        <p:nvSpPr>
          <p:cNvPr id="62" name="Right Arrow 61"/>
          <p:cNvSpPr/>
          <p:nvPr/>
        </p:nvSpPr>
        <p:spPr>
          <a:xfrm>
            <a:off x="2268747" y="1116946"/>
            <a:ext cx="6799423" cy="417374"/>
          </a:xfrm>
          <a:prstGeom prst="rightArrow">
            <a:avLst/>
          </a:prstGeom>
          <a:gradFill flip="none" rotWithShape="1">
            <a:gsLst>
              <a:gs pos="0">
                <a:srgbClr val="0070C0"/>
              </a:gs>
              <a:gs pos="50000">
                <a:srgbClr val="00B0F0"/>
              </a:gs>
              <a:gs pos="100000">
                <a:srgbClr val="D9ECFF"/>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i="1" dirty="0" smtClean="0">
                <a:solidFill>
                  <a:schemeClr val="bg1"/>
                </a:solidFill>
                <a:latin typeface="Arial" pitchFamily="34" charset="0"/>
                <a:cs typeface="Arial" pitchFamily="34" charset="0"/>
              </a:rPr>
              <a:t>Advantages</a:t>
            </a:r>
          </a:p>
        </p:txBody>
      </p:sp>
      <p:grpSp>
        <p:nvGrpSpPr>
          <p:cNvPr id="3" name="Group 114"/>
          <p:cNvGrpSpPr/>
          <p:nvPr/>
        </p:nvGrpSpPr>
        <p:grpSpPr>
          <a:xfrm>
            <a:off x="404182" y="2362764"/>
            <a:ext cx="417374" cy="3680950"/>
            <a:chOff x="216802" y="2086306"/>
            <a:chExt cx="417374" cy="3680950"/>
          </a:xfrm>
        </p:grpSpPr>
        <p:sp>
          <p:nvSpPr>
            <p:cNvPr id="65" name="Right Arrow 64"/>
            <p:cNvSpPr/>
            <p:nvPr/>
          </p:nvSpPr>
          <p:spPr>
            <a:xfrm rot="5400000">
              <a:off x="-1414986" y="3718094"/>
              <a:ext cx="3680950" cy="417374"/>
            </a:xfrm>
            <a:prstGeom prst="rightArrow">
              <a:avLst/>
            </a:prstGeom>
            <a:gradFill flip="none" rotWithShape="1">
              <a:gsLst>
                <a:gs pos="0">
                  <a:srgbClr val="FF9900"/>
                </a:gs>
                <a:gs pos="50000">
                  <a:srgbClr val="FF9900"/>
                </a:gs>
                <a:gs pos="100000">
                  <a:srgbClr val="FFFFCC"/>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endParaRPr lang="en-US" sz="1400" b="1" i="1" dirty="0" smtClean="0">
                <a:solidFill>
                  <a:schemeClr val="bg1"/>
                </a:solidFill>
                <a:latin typeface="Arial" pitchFamily="34" charset="0"/>
                <a:cs typeface="Arial" pitchFamily="34" charset="0"/>
              </a:endParaRPr>
            </a:p>
          </p:txBody>
        </p:sp>
        <p:sp>
          <p:nvSpPr>
            <p:cNvPr id="114" name="Rectangle 113"/>
            <p:cNvSpPr/>
            <p:nvPr/>
          </p:nvSpPr>
          <p:spPr>
            <a:xfrm rot="16200000">
              <a:off x="-237757" y="3720519"/>
              <a:ext cx="1328954" cy="307777"/>
            </a:xfrm>
            <a:prstGeom prst="rect">
              <a:avLst/>
            </a:prstGeom>
          </p:spPr>
          <p:txBody>
            <a:bodyPr wrap="none">
              <a:spAutoFit/>
            </a:bodyPr>
            <a:lstStyle/>
            <a:p>
              <a:pPr lvl="0" algn="ctr"/>
              <a:r>
                <a:rPr lang="en-US" sz="1400" b="1" i="1" dirty="0" smtClean="0">
                  <a:solidFill>
                    <a:srgbClr val="FFFFFF"/>
                  </a:solidFill>
                  <a:latin typeface="Arial" pitchFamily="34" charset="0"/>
                  <a:cs typeface="Arial" pitchFamily="34" charset="0"/>
                </a:rPr>
                <a:t>Technologies</a:t>
              </a:r>
            </a:p>
          </p:txBody>
        </p:sp>
      </p:grpSp>
      <p:sp>
        <p:nvSpPr>
          <p:cNvPr id="63" name="clipart_tick"/>
          <p:cNvSpPr>
            <a:spLocks/>
          </p:cNvSpPr>
          <p:nvPr/>
        </p:nvSpPr>
        <p:spPr bwMode="gray">
          <a:xfrm>
            <a:off x="3596014" y="4671982"/>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64" name="clipart_tick"/>
          <p:cNvSpPr>
            <a:spLocks/>
          </p:cNvSpPr>
          <p:nvPr/>
        </p:nvSpPr>
        <p:spPr bwMode="gray">
          <a:xfrm>
            <a:off x="3613501" y="4271665"/>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67" name="clipart_tick"/>
          <p:cNvSpPr>
            <a:spLocks/>
          </p:cNvSpPr>
          <p:nvPr/>
        </p:nvSpPr>
        <p:spPr bwMode="gray">
          <a:xfrm>
            <a:off x="7985671" y="4247264"/>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71" name="clipart_tick"/>
          <p:cNvSpPr>
            <a:spLocks/>
          </p:cNvSpPr>
          <p:nvPr/>
        </p:nvSpPr>
        <p:spPr bwMode="gray">
          <a:xfrm>
            <a:off x="3583544" y="2379422"/>
            <a:ext cx="304822" cy="328548"/>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nvGrpSpPr>
          <p:cNvPr id="5" name="Group 77"/>
          <p:cNvGrpSpPr/>
          <p:nvPr/>
        </p:nvGrpSpPr>
        <p:grpSpPr>
          <a:xfrm>
            <a:off x="28574" y="-48280"/>
            <a:ext cx="3119291" cy="365760"/>
            <a:chOff x="28574" y="-48280"/>
            <a:chExt cx="3119291" cy="365760"/>
          </a:xfrm>
        </p:grpSpPr>
        <p:sp>
          <p:nvSpPr>
            <p:cNvPr id="66"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74" name="Rectangle 73"/>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8" name="Oval 67"/>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53" name="TextBox 52"/>
          <p:cNvSpPr txBox="1"/>
          <p:nvPr/>
        </p:nvSpPr>
        <p:spPr>
          <a:xfrm>
            <a:off x="508959" y="1656491"/>
            <a:ext cx="2139351" cy="430887"/>
          </a:xfrm>
          <a:prstGeom prst="rect">
            <a:avLst/>
          </a:prstGeom>
          <a:solidFill>
            <a:srgbClr val="C41300"/>
          </a:solidFill>
          <a:ln>
            <a:solidFill>
              <a:srgbClr val="C41300"/>
            </a:solidFill>
          </a:ln>
        </p:spPr>
        <p:txBody>
          <a:bodyPr wrap="square" lIns="45720" tIns="45720" rIns="45720" bIns="45720" rtlCol="0">
            <a:spAutoFit/>
          </a:bodyPr>
          <a:lstStyle/>
          <a:p>
            <a:pPr algn="ctr"/>
            <a:r>
              <a:rPr lang="en-US" sz="1100" b="1" i="1" dirty="0" smtClean="0">
                <a:solidFill>
                  <a:schemeClr val="bg1"/>
                </a:solidFill>
                <a:latin typeface="Arial" pitchFamily="34" charset="0"/>
                <a:cs typeface="Arial" pitchFamily="34" charset="0"/>
              </a:rPr>
              <a:t>Only technologies for permanent systems evaluated</a:t>
            </a:r>
          </a:p>
        </p:txBody>
      </p:sp>
      <p:grpSp>
        <p:nvGrpSpPr>
          <p:cNvPr id="6" name="Group 79"/>
          <p:cNvGrpSpPr/>
          <p:nvPr/>
        </p:nvGrpSpPr>
        <p:grpSpPr>
          <a:xfrm>
            <a:off x="871267" y="2362567"/>
            <a:ext cx="1179635" cy="403757"/>
            <a:chOff x="1432248" y="4122115"/>
            <a:chExt cx="1739305" cy="748129"/>
          </a:xfrm>
        </p:grpSpPr>
        <p:pic>
          <p:nvPicPr>
            <p:cNvPr id="54" name="Picture 4" descr="http://www.bhs-sonthofen.de/typo3temp/fl_realurl_image/in-biogasanlagen-methangas-als-energietraeger-gewinnen-60.png"/>
            <p:cNvPicPr>
              <a:picLocks noChangeAspect="1" noChangeArrowheads="1"/>
            </p:cNvPicPr>
            <p:nvPr/>
          </p:nvPicPr>
          <p:blipFill>
            <a:blip r:embed="rId5" cstate="email"/>
            <a:srcRect/>
            <a:stretch>
              <a:fillRect/>
            </a:stretch>
          </p:blipFill>
          <p:spPr bwMode="auto">
            <a:xfrm>
              <a:off x="1432248" y="4122115"/>
              <a:ext cx="1739305" cy="748129"/>
            </a:xfrm>
            <a:prstGeom prst="roundRect">
              <a:avLst/>
            </a:prstGeom>
            <a:noFill/>
            <a:ln w="25400">
              <a:solidFill>
                <a:schemeClr val="bg2"/>
              </a:solidFill>
            </a:ln>
          </p:spPr>
        </p:pic>
        <p:sp>
          <p:nvSpPr>
            <p:cNvPr id="69" name="Rectangle 68"/>
            <p:cNvSpPr/>
            <p:nvPr/>
          </p:nvSpPr>
          <p:spPr>
            <a:xfrm>
              <a:off x="1552301" y="4130144"/>
              <a:ext cx="1499198" cy="73676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2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grpSp>
      <p:grpSp>
        <p:nvGrpSpPr>
          <p:cNvPr id="7" name="Group 104"/>
          <p:cNvGrpSpPr/>
          <p:nvPr/>
        </p:nvGrpSpPr>
        <p:grpSpPr>
          <a:xfrm>
            <a:off x="871267" y="2872830"/>
            <a:ext cx="1179634" cy="771575"/>
            <a:chOff x="1432248" y="5520942"/>
            <a:chExt cx="1739305" cy="744723"/>
          </a:xfrm>
        </p:grpSpPr>
        <p:pic>
          <p:nvPicPr>
            <p:cNvPr id="73" name="Picture 8" descr="http://knowledgeweighsnothing.com/wp-content/uploads/2012/11/compost.jpg"/>
            <p:cNvPicPr>
              <a:picLocks noChangeAspect="1" noChangeArrowheads="1"/>
            </p:cNvPicPr>
            <p:nvPr/>
          </p:nvPicPr>
          <p:blipFill>
            <a:blip r:embed="rId6" cstate="email"/>
            <a:srcRect/>
            <a:stretch>
              <a:fillRect/>
            </a:stretch>
          </p:blipFill>
          <p:spPr bwMode="auto">
            <a:xfrm>
              <a:off x="1432248" y="5520942"/>
              <a:ext cx="1739305" cy="744723"/>
            </a:xfrm>
            <a:prstGeom prst="roundRect">
              <a:avLst/>
            </a:prstGeom>
            <a:noFill/>
            <a:ln w="25400">
              <a:solidFill>
                <a:schemeClr val="bg2"/>
              </a:solidFill>
            </a:ln>
          </p:spPr>
        </p:pic>
        <p:sp>
          <p:nvSpPr>
            <p:cNvPr id="75" name="Rectangle 74"/>
            <p:cNvSpPr/>
            <p:nvPr/>
          </p:nvSpPr>
          <p:spPr>
            <a:xfrm>
              <a:off x="1552301" y="5758098"/>
              <a:ext cx="1499198" cy="27041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2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grpSp>
      <p:grpSp>
        <p:nvGrpSpPr>
          <p:cNvPr id="8" name="Group 103"/>
          <p:cNvGrpSpPr/>
          <p:nvPr/>
        </p:nvGrpSpPr>
        <p:grpSpPr>
          <a:xfrm>
            <a:off x="871267" y="3750911"/>
            <a:ext cx="1179634" cy="403757"/>
            <a:chOff x="1432248" y="3168235"/>
            <a:chExt cx="1739305" cy="748129"/>
          </a:xfrm>
        </p:grpSpPr>
        <p:pic>
          <p:nvPicPr>
            <p:cNvPr id="77" name="Picture 10" descr="http://agrofuelindia.com/wp-content/themes/thesis/custom/images/1.jpg"/>
            <p:cNvPicPr>
              <a:picLocks noChangeAspect="1" noChangeArrowheads="1"/>
            </p:cNvPicPr>
            <p:nvPr/>
          </p:nvPicPr>
          <p:blipFill>
            <a:blip r:embed="rId7" cstate="email"/>
            <a:srcRect/>
            <a:stretch>
              <a:fillRect/>
            </a:stretch>
          </p:blipFill>
          <p:spPr bwMode="auto">
            <a:xfrm>
              <a:off x="1432248" y="3168235"/>
              <a:ext cx="1739305" cy="748129"/>
            </a:xfrm>
            <a:prstGeom prst="roundRect">
              <a:avLst/>
            </a:prstGeom>
            <a:noFill/>
            <a:ln w="25400">
              <a:solidFill>
                <a:schemeClr val="bg2"/>
              </a:solidFill>
            </a:ln>
          </p:spPr>
        </p:pic>
        <p:sp>
          <p:nvSpPr>
            <p:cNvPr id="78" name="Rectangle 77"/>
            <p:cNvSpPr/>
            <p:nvPr/>
          </p:nvSpPr>
          <p:spPr>
            <a:xfrm>
              <a:off x="1517797" y="3300497"/>
              <a:ext cx="1587713" cy="48360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2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grpSp>
      <p:grpSp>
        <p:nvGrpSpPr>
          <p:cNvPr id="9" name="Group 81"/>
          <p:cNvGrpSpPr/>
          <p:nvPr/>
        </p:nvGrpSpPr>
        <p:grpSpPr>
          <a:xfrm>
            <a:off x="871267" y="4261174"/>
            <a:ext cx="1179634" cy="403757"/>
            <a:chOff x="1432248" y="2221902"/>
            <a:chExt cx="1739305" cy="748129"/>
          </a:xfrm>
        </p:grpSpPr>
        <p:pic>
          <p:nvPicPr>
            <p:cNvPr id="80" name="Picture 12" descr="http://www.history.com/news/ask-history/files/2012/11/ah-spontaneous-combustion.jpg"/>
            <p:cNvPicPr>
              <a:picLocks noChangeAspect="1" noChangeArrowheads="1"/>
            </p:cNvPicPr>
            <p:nvPr/>
          </p:nvPicPr>
          <p:blipFill>
            <a:blip r:embed="rId8" cstate="email"/>
            <a:srcRect/>
            <a:stretch>
              <a:fillRect/>
            </a:stretch>
          </p:blipFill>
          <p:spPr bwMode="auto">
            <a:xfrm>
              <a:off x="1432248" y="2221902"/>
              <a:ext cx="1739305" cy="748129"/>
            </a:xfrm>
            <a:prstGeom prst="roundRect">
              <a:avLst/>
            </a:prstGeom>
            <a:noFill/>
            <a:ln w="25400">
              <a:solidFill>
                <a:schemeClr val="bg2"/>
              </a:solidFill>
            </a:ln>
          </p:spPr>
        </p:pic>
        <p:sp>
          <p:nvSpPr>
            <p:cNvPr id="81" name="Rectangle 80"/>
            <p:cNvSpPr/>
            <p:nvPr/>
          </p:nvSpPr>
          <p:spPr>
            <a:xfrm>
              <a:off x="1552303" y="2369071"/>
              <a:ext cx="1499196" cy="48360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2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10" name="Group 81"/>
          <p:cNvGrpSpPr/>
          <p:nvPr/>
        </p:nvGrpSpPr>
        <p:grpSpPr>
          <a:xfrm>
            <a:off x="871267" y="4771438"/>
            <a:ext cx="1179634" cy="1189413"/>
            <a:chOff x="6766557" y="5829521"/>
            <a:chExt cx="2128919" cy="618987"/>
          </a:xfrm>
        </p:grpSpPr>
        <p:pic>
          <p:nvPicPr>
            <p:cNvPr id="83" name="Picture 8" descr="http://knowledgeweighsnothing.com/wp-content/uploads/2012/11/compost.jpg"/>
            <p:cNvPicPr>
              <a:picLocks noChangeAspect="1" noChangeArrowheads="1"/>
            </p:cNvPicPr>
            <p:nvPr/>
          </p:nvPicPr>
          <p:blipFill>
            <a:blip r:embed="rId9" cstate="email">
              <a:duotone>
                <a:schemeClr val="accent3">
                  <a:shade val="45000"/>
                  <a:satMod val="135000"/>
                </a:schemeClr>
                <a:prstClr val="white"/>
              </a:duotone>
            </a:blip>
            <a:stretch>
              <a:fillRect/>
            </a:stretch>
          </p:blipFill>
          <p:spPr bwMode="auto">
            <a:xfrm>
              <a:off x="6766557" y="5829521"/>
              <a:ext cx="2128919" cy="618987"/>
            </a:xfrm>
            <a:prstGeom prst="roundRect">
              <a:avLst/>
            </a:prstGeom>
            <a:noFill/>
            <a:ln w="25400">
              <a:solidFill>
                <a:schemeClr val="bg2"/>
              </a:solidFill>
            </a:ln>
          </p:spPr>
        </p:pic>
        <p:sp>
          <p:nvSpPr>
            <p:cNvPr id="84" name="Rectangle 83"/>
            <p:cNvSpPr/>
            <p:nvPr/>
          </p:nvSpPr>
          <p:spPr>
            <a:xfrm>
              <a:off x="6926877" y="6053770"/>
              <a:ext cx="1835025" cy="16445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89999" rIns="0" bIns="89999" rtlCol="0" anchor="ctr" anchorCtr="0">
              <a:spAutoFit/>
            </a:bodyPr>
            <a:lstStyle/>
            <a:p>
              <a:pPr algn="ctr"/>
              <a:r>
                <a:rPr lang="en-US" sz="1200" b="1" dirty="0" smtClean="0">
                  <a:solidFill>
                    <a:schemeClr val="bg1"/>
                  </a:solidFill>
                  <a:effectLst>
                    <a:outerShdw blurRad="50800" dist="38100" dir="2700000" algn="tl" rotWithShape="0">
                      <a:prstClr val="black">
                        <a:alpha val="40000"/>
                      </a:prstClr>
                    </a:outerShdw>
                  </a:effectLst>
                  <a:cs typeface="Arial" pitchFamily="34" charset="0"/>
                </a:rPr>
                <a:t>No treatment</a:t>
              </a:r>
            </a:p>
          </p:txBody>
        </p:sp>
      </p:grpSp>
      <p:sp>
        <p:nvSpPr>
          <p:cNvPr id="70" name="takeaway_box"/>
          <p:cNvSpPr>
            <a:spLocks noChangeArrowheads="1"/>
          </p:cNvSpPr>
          <p:nvPr/>
        </p:nvSpPr>
        <p:spPr bwMode="gray">
          <a:xfrm>
            <a:off x="1829897" y="6096179"/>
            <a:ext cx="5942996" cy="417048"/>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As we will discuss, most still need to be proven at scale</a:t>
            </a:r>
            <a:endParaRPr lang="en-US" sz="16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nvGraphicFramePr>
        <p:xfrm>
          <a:off x="1587" y="1590"/>
          <a:ext cx="1587" cy="1587"/>
        </p:xfrm>
        <a:graphic>
          <a:graphicData uri="http://schemas.openxmlformats.org/presentationml/2006/ole">
            <p:oleObj spid="_x0000_s443394" name="think-cell Slide" r:id="rId4" imgW="270" imgH="270" progId="TCLayout.ActiveDocument.1">
              <p:embed/>
            </p:oleObj>
          </a:graphicData>
        </a:graphic>
      </p:graphicFrame>
      <p:grpSp>
        <p:nvGrpSpPr>
          <p:cNvPr id="3" name="Group 77"/>
          <p:cNvGrpSpPr/>
          <p:nvPr/>
        </p:nvGrpSpPr>
        <p:grpSpPr>
          <a:xfrm>
            <a:off x="28574" y="-48280"/>
            <a:ext cx="3119291" cy="365760"/>
            <a:chOff x="28574" y="-48280"/>
            <a:chExt cx="3119291" cy="365760"/>
          </a:xfrm>
        </p:grpSpPr>
        <p:sp>
          <p:nvSpPr>
            <p:cNvPr id="66" name="BoxHeader"/>
            <p:cNvSpPr>
              <a:spLocks noChangeArrowheads="1"/>
            </p:cNvSpPr>
            <p:nvPr/>
          </p:nvSpPr>
          <p:spPr bwMode="gray">
            <a:xfrm>
              <a:off x="206959" y="-48280"/>
              <a:ext cx="2940906"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rgbClr val="C41300"/>
                  </a:solidFill>
                  <a:latin typeface="Arial" pitchFamily="34" charset="0"/>
                  <a:cs typeface="Arial" pitchFamily="34" charset="0"/>
                </a:rPr>
                <a:t>Change sanitation technologies</a:t>
              </a:r>
              <a:endParaRPr lang="en-US" sz="1200" b="1" dirty="0">
                <a:solidFill>
                  <a:srgbClr val="C41300"/>
                </a:solidFill>
                <a:latin typeface="Arial" pitchFamily="34" charset="0"/>
                <a:cs typeface="Arial" pitchFamily="34" charset="0"/>
              </a:endParaRPr>
            </a:p>
          </p:txBody>
        </p:sp>
        <p:sp>
          <p:nvSpPr>
            <p:cNvPr id="74" name="Rectangle 73"/>
            <p:cNvSpPr/>
            <p:nvPr/>
          </p:nvSpPr>
          <p:spPr>
            <a:xfrm>
              <a:off x="206959" y="3177"/>
              <a:ext cx="2483777" cy="314303"/>
            </a:xfrm>
            <a:prstGeom prst="rect">
              <a:avLst/>
            </a:prstGeom>
            <a:solidFill>
              <a:schemeClr val="bg1">
                <a:alpha val="4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8" name="Oval 67"/>
            <p:cNvSpPr/>
            <p:nvPr/>
          </p:nvSpPr>
          <p:spPr>
            <a:xfrm>
              <a:off x="28574" y="26670"/>
              <a:ext cx="228600" cy="22860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1</a:t>
              </a:r>
            </a:p>
          </p:txBody>
        </p:sp>
      </p:grpSp>
      <p:sp>
        <p:nvSpPr>
          <p:cNvPr id="2" name="Title 1"/>
          <p:cNvSpPr>
            <a:spLocks noGrp="1"/>
          </p:cNvSpPr>
          <p:nvPr>
            <p:ph type="title"/>
          </p:nvPr>
        </p:nvSpPr>
        <p:spPr>
          <a:xfrm>
            <a:off x="457201" y="161999"/>
            <a:ext cx="8919147" cy="831600"/>
          </a:xfrm>
          <a:noFill/>
          <a:effectLst/>
        </p:spPr>
        <p:txBody>
          <a:bodyPr wrap="square"/>
          <a:lstStyle/>
          <a:p>
            <a:pPr lvl="0"/>
            <a:r>
              <a:rPr lang="en-US" u="sng" dirty="0" smtClean="0">
                <a:solidFill>
                  <a:srgbClr val="177B57"/>
                </a:solidFill>
                <a:latin typeface="Arial"/>
              </a:rPr>
              <a:t>Example</a:t>
            </a:r>
            <a:r>
              <a:rPr lang="en-US" dirty="0" smtClean="0">
                <a:solidFill>
                  <a:srgbClr val="177B57"/>
                </a:solidFill>
                <a:latin typeface="Arial"/>
              </a:rPr>
              <a:t>: Camps in which these challenges need to be addressed</a:t>
            </a:r>
            <a:endParaRPr lang="en-US" sz="1600" b="0" dirty="0">
              <a:solidFill>
                <a:srgbClr val="177B57"/>
              </a:solidFill>
              <a:latin typeface="Arial"/>
            </a:endParaRPr>
          </a:p>
        </p:txBody>
      </p:sp>
      <p:graphicFrame>
        <p:nvGraphicFramePr>
          <p:cNvPr id="4" name="Table 3"/>
          <p:cNvGraphicFramePr>
            <a:graphicFrameLocks noGrp="1"/>
          </p:cNvGraphicFramePr>
          <p:nvPr/>
        </p:nvGraphicFramePr>
        <p:xfrm>
          <a:off x="634176" y="1532844"/>
          <a:ext cx="8412480" cy="4046220"/>
        </p:xfrm>
        <a:graphic>
          <a:graphicData uri="http://schemas.openxmlformats.org/drawingml/2006/table">
            <a:tbl>
              <a:tblPr firstRow="1" bandRow="1">
                <a:tableStyleId>{5C22544A-7EE6-4342-B048-85BDC9FD1C3A}</a:tableStyleId>
              </a:tblPr>
              <a:tblGrid>
                <a:gridCol w="1194624"/>
                <a:gridCol w="817056"/>
                <a:gridCol w="914400"/>
                <a:gridCol w="914400"/>
                <a:gridCol w="914400"/>
                <a:gridCol w="914400"/>
                <a:gridCol w="914400"/>
                <a:gridCol w="914400"/>
                <a:gridCol w="914400"/>
              </a:tblGrid>
              <a:tr h="800592">
                <a:tc>
                  <a:txBody>
                    <a:bodyPr/>
                    <a:lstStyle/>
                    <a:p>
                      <a:endParaRPr lang="en-US" sz="1200" b="1" dirty="0">
                        <a:solidFill>
                          <a:schemeClr val="bg1"/>
                        </a:solidFill>
                      </a:endParaRPr>
                    </a:p>
                  </a:txBody>
                  <a:tcPr>
                    <a:solidFill>
                      <a:schemeClr val="bg2"/>
                    </a:solidFill>
                  </a:tcPr>
                </a:tc>
                <a:tc>
                  <a:txBody>
                    <a:bodyPr/>
                    <a:lstStyle/>
                    <a:p>
                      <a:pPr algn="ctr"/>
                      <a:r>
                        <a:rPr lang="en-US" sz="1200" b="1" dirty="0" smtClean="0">
                          <a:solidFill>
                            <a:schemeClr val="bg1"/>
                          </a:solidFill>
                        </a:rPr>
                        <a:t>Reduces smell &amp; flies</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Above-ground </a:t>
                      </a:r>
                    </a:p>
                    <a:p>
                      <a:pPr algn="ctr"/>
                      <a:r>
                        <a:rPr lang="en-US" sz="1200" b="1" dirty="0" smtClean="0">
                          <a:solidFill>
                            <a:schemeClr val="bg1"/>
                          </a:solidFill>
                        </a:rPr>
                        <a:t>(no pit req'd)</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No re-building (minimizes space)</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Extended lifetime of pit</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Energy byproduct</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Fertilizer byproduct</a:t>
                      </a:r>
                      <a:endParaRPr lang="en-US" sz="1200" b="1" dirty="0">
                        <a:solidFill>
                          <a:schemeClr val="bg1"/>
                        </a:solidFill>
                      </a:endParaRPr>
                    </a:p>
                  </a:txBody>
                  <a:tcPr marL="0" marR="0">
                    <a:solidFill>
                      <a:schemeClr val="bg2"/>
                    </a:solidFill>
                  </a:tcPr>
                </a:tc>
                <a:tc>
                  <a:txBody>
                    <a:bodyPr/>
                    <a:lstStyle/>
                    <a:p>
                      <a:pPr algn="ctr"/>
                      <a:r>
                        <a:rPr lang="en-US" sz="1200" b="1" dirty="0" smtClean="0">
                          <a:solidFill>
                            <a:schemeClr val="bg1"/>
                          </a:solidFill>
                        </a:rPr>
                        <a:t>Accepts </a:t>
                      </a:r>
                      <a:r>
                        <a:rPr lang="en-US" sz="1200" b="1" baseline="0" dirty="0" smtClean="0">
                          <a:solidFill>
                            <a:schemeClr val="bg1"/>
                          </a:solidFill>
                        </a:rPr>
                        <a:t>organic waste</a:t>
                      </a:r>
                      <a:endParaRPr lang="en-US" sz="1200" b="1" dirty="0">
                        <a:solidFill>
                          <a:schemeClr val="bg1"/>
                        </a:solidFill>
                      </a:endParaRPr>
                    </a:p>
                  </a:txBody>
                  <a:tcPr marL="0" marR="0">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Limited upfront capital needed</a:t>
                      </a:r>
                    </a:p>
                  </a:txBody>
                  <a:tcPr marL="0" marR="0">
                    <a:solidFill>
                      <a:schemeClr val="bg2"/>
                    </a:solidFill>
                  </a:tcPr>
                </a:tc>
              </a:tr>
              <a:tr h="134178">
                <a:tc>
                  <a:txBody>
                    <a:bodyPr/>
                    <a:lstStyle/>
                    <a:p>
                      <a:pPr algn="ctr" fontAlgn="ctr"/>
                      <a:endParaRPr lang="en-US" sz="1200" b="1" i="0" u="none" strike="noStrike" dirty="0">
                        <a:solidFill>
                          <a:srgbClr val="000000"/>
                        </a:solidFill>
                        <a:latin typeface="+mj-lt"/>
                      </a:endParaRPr>
                    </a:p>
                  </a:txBody>
                  <a:tcPr marL="18288" marR="45720" marT="0" marB="0" anchor="ctr">
                    <a:noFill/>
                  </a:tcPr>
                </a:tc>
                <a:tc>
                  <a:txBody>
                    <a:bodyPr/>
                    <a:lstStyle/>
                    <a:p>
                      <a:pPr algn="ctr"/>
                      <a:endParaRPr lang="en-US" sz="1200" dirty="0"/>
                    </a:p>
                  </a:txBody>
                  <a:tcPr marL="18288" marR="45720">
                    <a:noFill/>
                  </a:tcPr>
                </a:tc>
                <a:tc>
                  <a:txBody>
                    <a:bodyPr/>
                    <a:lstStyle/>
                    <a:p>
                      <a:pPr algn="ctr"/>
                      <a:endParaRPr lang="en-US" sz="1200" dirty="0"/>
                    </a:p>
                  </a:txBody>
                  <a:tcPr marL="18288" marR="45720">
                    <a:noFill/>
                  </a:tcPr>
                </a:tc>
                <a:tc>
                  <a:txBody>
                    <a:bodyPr/>
                    <a:lstStyle/>
                    <a:p>
                      <a:pPr algn="ctr"/>
                      <a:endParaRPr lang="en-US" sz="1200" dirty="0"/>
                    </a:p>
                  </a:txBody>
                  <a:tcPr marL="18288" marR="45720">
                    <a:noFill/>
                  </a:tcPr>
                </a:tc>
                <a:tc>
                  <a:txBody>
                    <a:bodyPr/>
                    <a:lstStyle/>
                    <a:p>
                      <a:pPr algn="ctr"/>
                      <a:endParaRPr lang="en-US" sz="1200" dirty="0"/>
                    </a:p>
                  </a:txBody>
                  <a:tcPr marL="18288" marR="45720">
                    <a:noFill/>
                  </a:tcPr>
                </a:tc>
                <a:tc>
                  <a:txBody>
                    <a:bodyPr/>
                    <a:lstStyle/>
                    <a:p>
                      <a:pPr algn="ctr"/>
                      <a:endParaRPr lang="en-US" sz="1200" dirty="0"/>
                    </a:p>
                  </a:txBody>
                  <a:tcPr marL="18288" marR="45720">
                    <a:noFill/>
                  </a:tcPr>
                </a:tc>
                <a:tc>
                  <a:txBody>
                    <a:bodyPr/>
                    <a:lstStyle/>
                    <a:p>
                      <a:pPr algn="ctr"/>
                      <a:endParaRPr lang="en-US" sz="1200" dirty="0"/>
                    </a:p>
                  </a:txBody>
                  <a:tcPr marL="18288" marR="45720">
                    <a:noFill/>
                  </a:tcPr>
                </a:tc>
                <a:tc>
                  <a:txBody>
                    <a:bodyPr/>
                    <a:lstStyle/>
                    <a:p>
                      <a:pPr algn="ctr"/>
                      <a:endParaRPr lang="en-US" sz="1200" dirty="0"/>
                    </a:p>
                  </a:txBody>
                  <a:tcPr marL="18288" marR="45720">
                    <a:noFill/>
                  </a:tcPr>
                </a:tc>
                <a:tc>
                  <a:txBody>
                    <a:bodyPr/>
                    <a:lstStyle/>
                    <a:p>
                      <a:pPr algn="ctr"/>
                      <a:endParaRPr lang="en-US" sz="1200" dirty="0"/>
                    </a:p>
                  </a:txBody>
                  <a:tcPr marL="18288" marR="45720">
                    <a:noFill/>
                  </a:tcPr>
                </a:tc>
              </a:tr>
              <a:tr h="457200">
                <a:tc>
                  <a:txBody>
                    <a:bodyPr/>
                    <a:lstStyle/>
                    <a:p>
                      <a:pPr algn="ctr" fontAlgn="ctr"/>
                      <a:r>
                        <a:rPr lang="en-US" sz="1200" b="1" i="0" u="none" strike="noStrike" dirty="0" smtClean="0">
                          <a:solidFill>
                            <a:srgbClr val="000000"/>
                          </a:solidFill>
                          <a:latin typeface="+mj-lt"/>
                        </a:rPr>
                        <a:t>In cases where...</a:t>
                      </a:r>
                      <a:endParaRPr lang="en-US" sz="1200" b="1" i="0" u="none" strike="noStrike" dirty="0">
                        <a:solidFill>
                          <a:srgbClr val="000000"/>
                        </a:solidFill>
                        <a:latin typeface="+mj-lt"/>
                      </a:endParaRPr>
                    </a:p>
                  </a:txBody>
                  <a:tcPr marL="18288" marR="45720" marT="0" marB="0" anchor="ctr">
                    <a:solidFill>
                      <a:srgbClr val="D8CEB8"/>
                    </a:solidFill>
                  </a:tcPr>
                </a:tc>
                <a:tc>
                  <a:txBody>
                    <a:bodyPr/>
                    <a:lstStyle/>
                    <a:p>
                      <a:pPr algn="ctr"/>
                      <a:r>
                        <a:rPr lang="en-US" sz="1050" dirty="0" smtClean="0"/>
                        <a:t>Beneficial everywhere</a:t>
                      </a:r>
                      <a:endParaRPr lang="en-US" sz="1050" dirty="0"/>
                    </a:p>
                  </a:txBody>
                  <a:tcPr marL="18288" marR="45720">
                    <a:solidFill>
                      <a:srgbClr val="D8CEB8"/>
                    </a:solidFill>
                  </a:tcPr>
                </a:tc>
                <a:tc>
                  <a:txBody>
                    <a:bodyPr/>
                    <a:lstStyle/>
                    <a:p>
                      <a:pPr algn="ctr"/>
                      <a:r>
                        <a:rPr lang="en-US" sz="1050" baseline="0" dirty="0" smtClean="0"/>
                        <a:t>Pits are hard to dig and collapse easily</a:t>
                      </a:r>
                      <a:endParaRPr lang="en-US" sz="1050" dirty="0"/>
                    </a:p>
                  </a:txBody>
                  <a:tcPr marL="18288" marR="45720">
                    <a:solidFill>
                      <a:srgbClr val="D8CEB8"/>
                    </a:solidFill>
                  </a:tcPr>
                </a:tc>
                <a:tc>
                  <a:txBody>
                    <a:bodyPr/>
                    <a:lstStyle/>
                    <a:p>
                      <a:pPr algn="ctr"/>
                      <a:r>
                        <a:rPr lang="en-US" sz="1050" dirty="0" smtClean="0"/>
                        <a:t>Plot size</a:t>
                      </a:r>
                      <a:r>
                        <a:rPr lang="en-US" sz="1050" baseline="0" dirty="0" smtClean="0"/>
                        <a:t> per household is small</a:t>
                      </a:r>
                      <a:endParaRPr lang="en-US" sz="1050" dirty="0"/>
                    </a:p>
                  </a:txBody>
                  <a:tcPr marL="18288" marR="45720">
                    <a:solidFill>
                      <a:srgbClr val="D8CEB8"/>
                    </a:solidFill>
                  </a:tcPr>
                </a:tc>
                <a:tc>
                  <a:txBody>
                    <a:bodyPr/>
                    <a:lstStyle/>
                    <a:p>
                      <a:pPr algn="ctr"/>
                      <a:r>
                        <a:rPr lang="en-US" sz="1050" dirty="0" smtClean="0"/>
                        <a:t>Water</a:t>
                      </a:r>
                      <a:r>
                        <a:rPr lang="en-US" sz="1050" baseline="0" dirty="0" smtClean="0"/>
                        <a:t> table is high</a:t>
                      </a:r>
                      <a:endParaRPr lang="en-US" sz="1050" dirty="0"/>
                    </a:p>
                  </a:txBody>
                  <a:tcPr marL="18288" marR="45720">
                    <a:solidFill>
                      <a:srgbClr val="D8CEB8"/>
                    </a:solidFill>
                  </a:tcPr>
                </a:tc>
                <a:tc>
                  <a:txBody>
                    <a:bodyPr/>
                    <a:lstStyle/>
                    <a:p>
                      <a:pPr algn="ctr"/>
                      <a:r>
                        <a:rPr lang="en-US" sz="1050" dirty="0" smtClean="0"/>
                        <a:t>Cooking</a:t>
                      </a:r>
                      <a:r>
                        <a:rPr lang="en-US" sz="1050" baseline="0" dirty="0" smtClean="0"/>
                        <a:t> fuel is scarce</a:t>
                      </a:r>
                      <a:endParaRPr lang="en-US" sz="1050" dirty="0"/>
                    </a:p>
                  </a:txBody>
                  <a:tcPr marL="18288" marR="45720">
                    <a:solidFill>
                      <a:srgbClr val="D8CEB8"/>
                    </a:solidFill>
                  </a:tcPr>
                </a:tc>
                <a:tc>
                  <a:txBody>
                    <a:bodyPr/>
                    <a:lstStyle/>
                    <a:p>
                      <a:pPr algn="ctr"/>
                      <a:r>
                        <a:rPr lang="en-US" sz="1050" dirty="0" smtClean="0"/>
                        <a:t>Agriculture takes place among</a:t>
                      </a:r>
                      <a:r>
                        <a:rPr lang="en-US" sz="1050" baseline="0" dirty="0" smtClean="0"/>
                        <a:t> refugees or in the nearby local community</a:t>
                      </a:r>
                      <a:endParaRPr lang="en-US" sz="1050" dirty="0"/>
                    </a:p>
                  </a:txBody>
                  <a:tcPr marL="18288" marR="45720">
                    <a:solidFill>
                      <a:srgbClr val="D8CEB8"/>
                    </a:solidFill>
                  </a:tcPr>
                </a:tc>
                <a:tc>
                  <a:txBody>
                    <a:bodyPr/>
                    <a:lstStyle/>
                    <a:p>
                      <a:pPr algn="ctr"/>
                      <a:r>
                        <a:rPr lang="en-US" sz="1050" dirty="0" smtClean="0"/>
                        <a:t>It</a:t>
                      </a:r>
                      <a:r>
                        <a:rPr lang="en-US" sz="1050" baseline="0" dirty="0" smtClean="0"/>
                        <a:t> lacks a well-functioning waste disposal system</a:t>
                      </a:r>
                      <a:endParaRPr lang="en-US" sz="1050" dirty="0"/>
                    </a:p>
                  </a:txBody>
                  <a:tcPr marL="18288" marR="45720">
                    <a:solidFill>
                      <a:srgbClr val="D8CEB8"/>
                    </a:solidFill>
                  </a:tcPr>
                </a:tc>
                <a:tc>
                  <a:txBody>
                    <a:bodyPr/>
                    <a:lstStyle/>
                    <a:p>
                      <a:pPr algn="ctr"/>
                      <a:r>
                        <a:rPr lang="en-US" sz="1050" dirty="0" smtClean="0"/>
                        <a:t>Funding</a:t>
                      </a:r>
                      <a:r>
                        <a:rPr lang="en-US" sz="1050" baseline="0" dirty="0" smtClean="0"/>
                        <a:t> is limited</a:t>
                      </a:r>
                      <a:endParaRPr lang="en-US" sz="1050" dirty="0"/>
                    </a:p>
                  </a:txBody>
                  <a:tcPr marL="18288" marR="45720">
                    <a:solidFill>
                      <a:srgbClr val="D8CEB8"/>
                    </a:solidFill>
                  </a:tcPr>
                </a:tc>
              </a:tr>
              <a:tr h="211550">
                <a:tc>
                  <a:txBody>
                    <a:bodyPr/>
                    <a:lstStyle/>
                    <a:p>
                      <a:pPr algn="ctr" fontAlgn="ctr"/>
                      <a:endParaRPr lang="en-US" sz="1200" b="1" i="0" u="none" strike="noStrike" dirty="0">
                        <a:solidFill>
                          <a:srgbClr val="000000"/>
                        </a:solidFill>
                        <a:latin typeface="+mj-lt"/>
                      </a:endParaRPr>
                    </a:p>
                  </a:txBody>
                  <a:tcPr marL="18288" marR="45720" marT="0" marB="0" anchor="ctr">
                    <a:solidFill>
                      <a:schemeClr val="bg1"/>
                    </a:solidFill>
                  </a:tcPr>
                </a:tc>
                <a:tc>
                  <a:txBody>
                    <a:bodyPr/>
                    <a:lstStyle/>
                    <a:p>
                      <a:pPr algn="ctr"/>
                      <a:endParaRPr lang="en-US" sz="1200" dirty="0"/>
                    </a:p>
                  </a:txBody>
                  <a:tcPr marL="18288" marR="45720">
                    <a:solidFill>
                      <a:schemeClr val="bg1"/>
                    </a:solidFill>
                  </a:tcPr>
                </a:tc>
                <a:tc>
                  <a:txBody>
                    <a:bodyPr/>
                    <a:lstStyle/>
                    <a:p>
                      <a:pPr algn="ctr"/>
                      <a:endParaRPr lang="en-US" sz="1200" dirty="0"/>
                    </a:p>
                  </a:txBody>
                  <a:tcPr marL="18288" marR="45720">
                    <a:solidFill>
                      <a:schemeClr val="bg1"/>
                    </a:solidFill>
                  </a:tcPr>
                </a:tc>
                <a:tc>
                  <a:txBody>
                    <a:bodyPr/>
                    <a:lstStyle/>
                    <a:p>
                      <a:pPr algn="ctr"/>
                      <a:endParaRPr lang="en-US" sz="1200" dirty="0"/>
                    </a:p>
                  </a:txBody>
                  <a:tcPr marL="18288" marR="45720">
                    <a:solidFill>
                      <a:schemeClr val="bg1"/>
                    </a:solidFill>
                  </a:tcPr>
                </a:tc>
                <a:tc>
                  <a:txBody>
                    <a:bodyPr/>
                    <a:lstStyle/>
                    <a:p>
                      <a:pPr algn="ctr"/>
                      <a:endParaRPr lang="en-US" sz="1200" dirty="0"/>
                    </a:p>
                  </a:txBody>
                  <a:tcPr marL="18288" marR="45720">
                    <a:solidFill>
                      <a:schemeClr val="bg1"/>
                    </a:solidFill>
                  </a:tcPr>
                </a:tc>
                <a:tc>
                  <a:txBody>
                    <a:bodyPr/>
                    <a:lstStyle/>
                    <a:p>
                      <a:pPr algn="ctr"/>
                      <a:endParaRPr lang="en-US" sz="1200" dirty="0"/>
                    </a:p>
                  </a:txBody>
                  <a:tcPr marL="18288" marR="45720">
                    <a:solidFill>
                      <a:schemeClr val="bg1"/>
                    </a:solidFill>
                  </a:tcPr>
                </a:tc>
                <a:tc>
                  <a:txBody>
                    <a:bodyPr/>
                    <a:lstStyle/>
                    <a:p>
                      <a:pPr algn="ctr"/>
                      <a:endParaRPr lang="en-US" sz="1200" dirty="0"/>
                    </a:p>
                  </a:txBody>
                  <a:tcPr marL="18288" marR="45720">
                    <a:solidFill>
                      <a:schemeClr val="bg1"/>
                    </a:solidFill>
                  </a:tcPr>
                </a:tc>
                <a:tc>
                  <a:txBody>
                    <a:bodyPr/>
                    <a:lstStyle/>
                    <a:p>
                      <a:pPr algn="ctr"/>
                      <a:endParaRPr lang="en-US" sz="1200" dirty="0"/>
                    </a:p>
                  </a:txBody>
                  <a:tcPr marL="18288" marR="45720">
                    <a:solidFill>
                      <a:schemeClr val="bg1"/>
                    </a:solidFill>
                  </a:tcPr>
                </a:tc>
                <a:tc>
                  <a:txBody>
                    <a:bodyPr/>
                    <a:lstStyle/>
                    <a:p>
                      <a:pPr algn="ctr"/>
                      <a:endParaRPr lang="en-US" sz="1200" dirty="0"/>
                    </a:p>
                  </a:txBody>
                  <a:tcPr marL="18288" marR="45720">
                    <a:solidFill>
                      <a:schemeClr val="bg1"/>
                    </a:solidFill>
                  </a:tcPr>
                </a:tc>
              </a:tr>
              <a:tr h="457200">
                <a:tc>
                  <a:txBody>
                    <a:bodyPr/>
                    <a:lstStyle/>
                    <a:p>
                      <a:pPr algn="ctr" fontAlgn="ctr"/>
                      <a:r>
                        <a:rPr lang="en-US" sz="1200" b="1" i="0" u="none" strike="noStrike" dirty="0" smtClean="0">
                          <a:solidFill>
                            <a:srgbClr val="000000"/>
                          </a:solidFill>
                          <a:latin typeface="+mj-lt"/>
                        </a:rPr>
                        <a:t>Camp</a:t>
                      </a:r>
                      <a:r>
                        <a:rPr lang="en-US" sz="1200" b="1" i="0" u="none" strike="noStrike" baseline="0" dirty="0" smtClean="0">
                          <a:solidFill>
                            <a:srgbClr val="000000"/>
                          </a:solidFill>
                          <a:latin typeface="+mj-lt"/>
                        </a:rPr>
                        <a:t> examples</a:t>
                      </a:r>
                      <a:endParaRPr lang="en-US" sz="1200" b="1" i="0" u="none" strike="noStrike" dirty="0">
                        <a:solidFill>
                          <a:srgbClr val="000000"/>
                        </a:solidFill>
                        <a:latin typeface="+mj-lt"/>
                      </a:endParaRPr>
                    </a:p>
                  </a:txBody>
                  <a:tcPr marL="18288" marR="45720" marT="0" marB="0" anchor="ctr">
                    <a:solidFill>
                      <a:schemeClr val="accent2"/>
                    </a:solidFill>
                  </a:tcPr>
                </a:tc>
                <a:tc>
                  <a:txBody>
                    <a:bodyPr/>
                    <a:lstStyle/>
                    <a:p>
                      <a:pPr algn="ctr"/>
                      <a:r>
                        <a:rPr lang="en-US" sz="1000" dirty="0" smtClean="0"/>
                        <a:t>All camps</a:t>
                      </a:r>
                      <a:endParaRPr lang="en-US" sz="1000" dirty="0"/>
                    </a:p>
                  </a:txBody>
                  <a:tcPr marL="18288" marR="45720">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Rocky soil</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Hilaweyn</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Buramino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Sandy soil</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Tindouf</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Bredjing</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Yusuf Batil</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Adjumani</a:t>
                      </a:r>
                      <a:endParaRPr lang="en-US" sz="1000" dirty="0"/>
                    </a:p>
                  </a:txBody>
                  <a:tcPr marL="18288" marR="45720">
                    <a:solidFill>
                      <a:schemeClr val="accent2"/>
                    </a:solid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Dollo Ado</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Yusuf Batil</a:t>
                      </a:r>
                    </a:p>
                    <a:p>
                      <a:pPr algn="ctr"/>
                      <a:endParaRPr lang="en-US" sz="1000" dirty="0"/>
                    </a:p>
                  </a:txBody>
                  <a:tcPr marL="18288" marR="45720">
                    <a:solidFill>
                      <a:schemeClr val="accent2"/>
                    </a:solidFill>
                  </a:tcPr>
                </a:tc>
                <a:tc>
                  <a:txBody>
                    <a:bodyPr/>
                    <a:lstStyle/>
                    <a:p>
                      <a:pPr marL="168275" marR="0" lvl="1" indent="-1111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Orunchinga</a:t>
                      </a:r>
                    </a:p>
                    <a:p>
                      <a:pPr marL="168275" marR="0" lvl="1" indent="-1111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Gambella</a:t>
                      </a:r>
                    </a:p>
                  </a:txBody>
                  <a:tcPr marL="18288" marR="45720">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All camps, especially</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pt-BR"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Dadaab</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pt-BR"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Kakuma</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pt-BR"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Dollo Ado</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pt-BR"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Mbera</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pt-BR"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Bredjing</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pt-BR"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Tindouf</a:t>
                      </a:r>
                      <a:endParaRPr lang="en-US" sz="1000" dirty="0"/>
                    </a:p>
                  </a:txBody>
                  <a:tcPr marL="18288" marR="45720">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Most camps, e.g.</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Assosa</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Nakivale</a:t>
                      </a:r>
                    </a:p>
                    <a:p>
                      <a:pPr marL="288925" marR="0" lvl="1" indent="-174625" algn="l" defTabSz="914400" rtl="0" eaLnBrk="1" fontAlgn="auto" latinLnBrk="0" hangingPunct="1">
                        <a:lnSpc>
                          <a:spcPct val="100000"/>
                        </a:lnSpc>
                        <a:spcBef>
                          <a:spcPts val="0"/>
                        </a:spcBef>
                        <a:spcAft>
                          <a:spcPts val="0"/>
                        </a:spcAft>
                        <a:buClr>
                          <a:srgbClr val="177B57"/>
                        </a:buClr>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Kilis</a:t>
                      </a:r>
                    </a:p>
                    <a:p>
                      <a:pPr marL="288925" marR="0" lvl="1" indent="-174625" algn="l" defTabSz="914400" rtl="0" eaLnBrk="1" fontAlgn="auto" latinLnBrk="0" hangingPunct="1">
                        <a:lnSpc>
                          <a:spcPct val="100000"/>
                        </a:lnSpc>
                        <a:spcBef>
                          <a:spcPts val="0"/>
                        </a:spcBef>
                        <a:spcAft>
                          <a:spcPts val="0"/>
                        </a:spcAft>
                        <a:buClr>
                          <a:srgbClr val="177B57"/>
                        </a:buClr>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8288" marR="45720">
                    <a:solidFill>
                      <a:schemeClr val="accent2"/>
                    </a:solidFill>
                  </a:tcPr>
                </a:tc>
                <a:tc>
                  <a:txBody>
                    <a:bodyPr/>
                    <a:lstStyle/>
                    <a:p>
                      <a:pPr marL="288925" marR="0" lvl="1" indent="-174625" algn="l" defTabSz="914400" rtl="0" eaLnBrk="1" fontAlgn="auto" latinLnBrk="0" hangingPunct="1">
                        <a:lnSpc>
                          <a:spcPct val="100000"/>
                        </a:lnSpc>
                        <a:spcBef>
                          <a:spcPts val="0"/>
                        </a:spcBef>
                        <a:spcAft>
                          <a:spcPts val="0"/>
                        </a:spcAft>
                        <a:buClr>
                          <a:srgbClr val="177B57"/>
                        </a:buClr>
                        <a:buSzTx/>
                        <a:buFontTx/>
                        <a:buNone/>
                        <a:tabLst/>
                        <a:defRPr/>
                      </a:pPr>
                      <a:r>
                        <a:rPr kumimoji="0" lang="en-US" sz="1000" b="0" i="0" u="none" strike="noStrike" kern="1200" cap="none" spc="0" normalizeH="0" baseline="0" noProof="0" dirty="0" smtClean="0">
                          <a:ln>
                            <a:noFill/>
                          </a:ln>
                          <a:solidFill>
                            <a:schemeClr val="dk1"/>
                          </a:solidFill>
                          <a:effectLst/>
                          <a:uLnTx/>
                          <a:uFillTx/>
                          <a:latin typeface="+mn-lt"/>
                          <a:ea typeface="+mn-ea"/>
                          <a:cs typeface="+mn-cs"/>
                        </a:rPr>
                        <a:t>Most camps</a:t>
                      </a:r>
                      <a:endParaRPr kumimoji="0" lang="en-US"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18288" marR="45720">
                    <a:solidFill>
                      <a:schemeClr val="accent2"/>
                    </a:solidFill>
                  </a:tcPr>
                </a:tc>
                <a:tc>
                  <a:txBody>
                    <a:bodyPr/>
                    <a:lstStyle/>
                    <a:p>
                      <a:pPr algn="ctr"/>
                      <a:r>
                        <a:rPr lang="en-US" sz="1000" dirty="0" smtClean="0"/>
                        <a:t>All camps</a:t>
                      </a:r>
                      <a:endParaRPr lang="en-US" sz="1000" dirty="0"/>
                    </a:p>
                  </a:txBody>
                  <a:tcPr marL="18288" marR="45720">
                    <a:solidFill>
                      <a:schemeClr val="accent2"/>
                    </a:solidFill>
                  </a:tcPr>
                </a:tc>
              </a:tr>
            </a:tbl>
          </a:graphicData>
        </a:graphic>
      </p:graphicFrame>
      <p:sp>
        <p:nvSpPr>
          <p:cNvPr id="62" name="Right Arrow 61"/>
          <p:cNvSpPr/>
          <p:nvPr/>
        </p:nvSpPr>
        <p:spPr>
          <a:xfrm>
            <a:off x="1771110" y="1116946"/>
            <a:ext cx="6946171" cy="417374"/>
          </a:xfrm>
          <a:prstGeom prst="rightArrow">
            <a:avLst/>
          </a:prstGeom>
          <a:gradFill flip="none" rotWithShape="1">
            <a:gsLst>
              <a:gs pos="0">
                <a:srgbClr val="0070C0"/>
              </a:gs>
              <a:gs pos="50000">
                <a:srgbClr val="00B0F0"/>
              </a:gs>
              <a:gs pos="100000">
                <a:srgbClr val="D9ECFF"/>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i="1" dirty="0" smtClean="0">
                <a:solidFill>
                  <a:schemeClr val="bg1"/>
                </a:solidFill>
                <a:latin typeface="Arial" pitchFamily="34" charset="0"/>
                <a:cs typeface="Arial" pitchFamily="34" charset="0"/>
              </a:rPr>
              <a:t>Advantages</a:t>
            </a:r>
          </a:p>
        </p:txBody>
      </p:sp>
      <p:sp>
        <p:nvSpPr>
          <p:cNvPr id="103"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BCG analysis based on camp visits, interviews with WASH camp staff at locations, global soil data, land coverage data (to identify cropland)</a:t>
            </a:r>
            <a:endParaRPr lang="en-US" sz="8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nvGraphicFramePr>
        <p:xfrm>
          <a:off x="1587" y="1588"/>
          <a:ext cx="1587" cy="1587"/>
        </p:xfrm>
        <a:graphic>
          <a:graphicData uri="http://schemas.openxmlformats.org/presentationml/2006/ole">
            <p:oleObj spid="_x0000_s617474" name="think-cell Slide" r:id="rId3" imgW="270" imgH="270" progId="TCLayout.ActiveDocument.1">
              <p:embed/>
            </p:oleObj>
          </a:graphicData>
        </a:graphic>
      </p:graphicFrame>
      <p:sp>
        <p:nvSpPr>
          <p:cNvPr id="4" name="BoxHeader"/>
          <p:cNvSpPr>
            <a:spLocks noChangeArrowheads="1"/>
          </p:cNvSpPr>
          <p:nvPr/>
        </p:nvSpPr>
        <p:spPr bwMode="gray">
          <a:xfrm>
            <a:off x="845418" y="1428281"/>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Physical conditions</a:t>
            </a:r>
            <a:endParaRPr lang="en-US" sz="1600" b="1" dirty="0">
              <a:solidFill>
                <a:srgbClr val="FFFFFF"/>
              </a:solidFill>
              <a:latin typeface="Arial" pitchFamily="34" charset="0"/>
              <a:cs typeface="Arial" pitchFamily="34" charset="0"/>
            </a:endParaRPr>
          </a:p>
        </p:txBody>
      </p:sp>
      <p:sp>
        <p:nvSpPr>
          <p:cNvPr id="5" name="BoxHeader"/>
          <p:cNvSpPr>
            <a:spLocks noChangeArrowheads="1"/>
          </p:cNvSpPr>
          <p:nvPr/>
        </p:nvSpPr>
        <p:spPr bwMode="gray">
          <a:xfrm>
            <a:off x="847006" y="2071130"/>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Space conditions</a:t>
            </a:r>
            <a:endParaRPr lang="en-US" sz="1600" b="1" dirty="0">
              <a:solidFill>
                <a:srgbClr val="FFFFFF"/>
              </a:solidFill>
              <a:latin typeface="Arial" pitchFamily="34" charset="0"/>
              <a:cs typeface="Arial" pitchFamily="34" charset="0"/>
            </a:endParaRPr>
          </a:p>
        </p:txBody>
      </p:sp>
      <p:sp>
        <p:nvSpPr>
          <p:cNvPr id="6" name="BoxHeader"/>
          <p:cNvSpPr>
            <a:spLocks noChangeArrowheads="1"/>
          </p:cNvSpPr>
          <p:nvPr/>
        </p:nvSpPr>
        <p:spPr bwMode="gray">
          <a:xfrm>
            <a:off x="843830" y="2713979"/>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Logistics</a:t>
            </a:r>
            <a:endParaRPr lang="en-US" sz="1600" b="1" dirty="0">
              <a:solidFill>
                <a:srgbClr val="FFFFFF"/>
              </a:solidFill>
              <a:latin typeface="Arial" pitchFamily="34" charset="0"/>
              <a:cs typeface="Arial" pitchFamily="34" charset="0"/>
            </a:endParaRPr>
          </a:p>
        </p:txBody>
      </p:sp>
      <p:cxnSp>
        <p:nvCxnSpPr>
          <p:cNvPr id="10" name="Straight Connector 9"/>
          <p:cNvCxnSpPr/>
          <p:nvPr/>
        </p:nvCxnSpPr>
        <p:spPr>
          <a:xfrm>
            <a:off x="516192" y="1416225"/>
            <a:ext cx="0" cy="1940592"/>
          </a:xfrm>
          <a:prstGeom prst="line">
            <a:avLst/>
          </a:prstGeom>
          <a:ln>
            <a:solidFill>
              <a:srgbClr val="B1726B"/>
            </a:solidFill>
          </a:ln>
        </p:spPr>
        <p:style>
          <a:lnRef idx="1">
            <a:schemeClr val="accent1"/>
          </a:lnRef>
          <a:fillRef idx="0">
            <a:schemeClr val="accent1"/>
          </a:fillRef>
          <a:effectRef idx="0">
            <a:schemeClr val="accent1"/>
          </a:effectRef>
          <a:fontRef idx="minor">
            <a:schemeClr val="tx1"/>
          </a:fontRef>
        </p:style>
      </p:cxnSp>
      <p:sp>
        <p:nvSpPr>
          <p:cNvPr id="11" name="BoxHeader"/>
          <p:cNvSpPr>
            <a:spLocks noChangeArrowheads="1"/>
          </p:cNvSpPr>
          <p:nvPr/>
        </p:nvSpPr>
        <p:spPr bwMode="gray">
          <a:xfrm rot="16200000">
            <a:off x="-14615" y="2060524"/>
            <a:ext cx="1037854" cy="626396"/>
          </a:xfrm>
          <a:prstGeom prst="rect">
            <a:avLst/>
          </a:prstGeom>
          <a:solidFill>
            <a:schemeClr val="bg1"/>
          </a:solidFill>
          <a:ln w="9525" algn="ctr">
            <a:solidFill>
              <a:schemeClr val="bg1"/>
            </a:solidFill>
            <a:miter lim="800000"/>
            <a:headEnd/>
            <a:tailEnd/>
          </a:ln>
        </p:spPr>
        <p:txBody>
          <a:bodyPr tIns="91440" bIns="91440" anchor="ctr"/>
          <a:lstStyle/>
          <a:p>
            <a:pPr algn="ctr" fontAlgn="base">
              <a:spcBef>
                <a:spcPct val="0"/>
              </a:spcBef>
              <a:spcAft>
                <a:spcPct val="0"/>
              </a:spcAft>
            </a:pPr>
            <a:r>
              <a:rPr lang="en-US" sz="1400" b="1" dirty="0" smtClean="0">
                <a:solidFill>
                  <a:srgbClr val="B1726B"/>
                </a:solidFill>
                <a:latin typeface="Arial" pitchFamily="34" charset="0"/>
                <a:cs typeface="Arial" pitchFamily="34" charset="0"/>
              </a:rPr>
              <a:t>Technical</a:t>
            </a:r>
            <a:endParaRPr lang="en-US" sz="1400" b="1" dirty="0">
              <a:solidFill>
                <a:srgbClr val="B1726B"/>
              </a:solidFill>
              <a:latin typeface="Arial" pitchFamily="34" charset="0"/>
              <a:cs typeface="Arial" pitchFamily="34" charset="0"/>
            </a:endParaRPr>
          </a:p>
        </p:txBody>
      </p:sp>
      <p:sp>
        <p:nvSpPr>
          <p:cNvPr id="19" name="FlowTriangle"/>
          <p:cNvSpPr>
            <a:spLocks noChangeArrowheads="1"/>
          </p:cNvSpPr>
          <p:nvPr/>
        </p:nvSpPr>
        <p:spPr bwMode="gray">
          <a:xfrm rot="5400000">
            <a:off x="2450305" y="2218000"/>
            <a:ext cx="1828800" cy="266746"/>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2" name="BoxHeader"/>
          <p:cNvSpPr>
            <a:spLocks noChangeArrowheads="1"/>
          </p:cNvSpPr>
          <p:nvPr/>
        </p:nvSpPr>
        <p:spPr bwMode="gray">
          <a:xfrm>
            <a:off x="3619500" y="1429946"/>
            <a:ext cx="5767388" cy="1835827"/>
          </a:xfrm>
          <a:prstGeom prst="rect">
            <a:avLst/>
          </a:prstGeom>
          <a:noFill/>
          <a:ln w="25400" algn="ctr">
            <a:solidFill>
              <a:srgbClr val="B1726B"/>
            </a:solidFill>
            <a:miter lim="800000"/>
            <a:headEnd/>
            <a:tailEnd/>
          </a:ln>
        </p:spPr>
        <p:txBody>
          <a:bodyPr tIns="91440" bIns="91440" anchor="t"/>
          <a:lstStyle/>
          <a:p>
            <a:pPr algn="ctr" fontAlgn="base">
              <a:spcBef>
                <a:spcPct val="0"/>
              </a:spcBef>
              <a:spcAft>
                <a:spcPct val="0"/>
              </a:spcAft>
            </a:pPr>
            <a:r>
              <a:rPr lang="en-US" sz="1600" b="1" dirty="0" smtClean="0">
                <a:solidFill>
                  <a:srgbClr val="B1726B"/>
                </a:solidFill>
                <a:latin typeface="Arial" pitchFamily="34" charset="0"/>
                <a:cs typeface="Arial" pitchFamily="34" charset="0"/>
              </a:rPr>
              <a:t>Change sanitation technologies; increase WTV</a:t>
            </a:r>
          </a:p>
          <a:p>
            <a:pPr lvl="0">
              <a:spcBef>
                <a:spcPts val="384"/>
              </a:spcBef>
              <a:buClr>
                <a:srgbClr val="000000"/>
              </a:buClr>
              <a:buSzPct val="100000"/>
            </a:pPr>
            <a:r>
              <a:rPr lang="en-US" sz="1200" b="1" dirty="0" smtClean="0">
                <a:solidFill>
                  <a:srgbClr val="000000"/>
                </a:solidFill>
              </a:rPr>
              <a:t>A portfolio of sanitation solutions are needed as no silver bullet exists</a:t>
            </a:r>
          </a:p>
          <a:p>
            <a:pPr lvl="1" indent="-230400">
              <a:spcBef>
                <a:spcPts val="384"/>
              </a:spcBef>
              <a:buClr>
                <a:srgbClr val="177B57"/>
              </a:buClr>
              <a:buSzPct val="100000"/>
              <a:buFont typeface="Arial"/>
              <a:buChar char="•"/>
            </a:pPr>
            <a:r>
              <a:rPr lang="en-US" sz="1200" dirty="0" smtClean="0">
                <a:solidFill>
                  <a:srgbClr val="000000"/>
                </a:solidFill>
              </a:rPr>
              <a:t>Waste-to-value solutions are emerging as a class of technologies that have the potential to help address multiple challenges faced by UNHCR/Partners</a:t>
            </a:r>
          </a:p>
          <a:p>
            <a:pPr lvl="1" indent="-230400">
              <a:spcBef>
                <a:spcPts val="384"/>
              </a:spcBef>
              <a:buClr>
                <a:srgbClr val="177B57"/>
              </a:buClr>
              <a:buSzPct val="100000"/>
              <a:buFont typeface="Arial"/>
              <a:buChar char="•"/>
            </a:pPr>
            <a:r>
              <a:rPr lang="en-US" sz="1200" dirty="0" smtClean="0">
                <a:solidFill>
                  <a:srgbClr val="000000"/>
                </a:solidFill>
              </a:rPr>
              <a:t>Most waste-to-value solutions have variants to suit household needs</a:t>
            </a:r>
          </a:p>
          <a:p>
            <a:pPr lvl="1" indent="-230400">
              <a:spcBef>
                <a:spcPts val="384"/>
              </a:spcBef>
              <a:buClr>
                <a:srgbClr val="177B57"/>
              </a:buClr>
              <a:buSzPct val="100000"/>
              <a:buFont typeface="Arial"/>
              <a:buChar char="•"/>
            </a:pPr>
            <a:r>
              <a:rPr lang="en-US" sz="1200" dirty="0" smtClean="0">
                <a:solidFill>
                  <a:srgbClr val="000000"/>
                </a:solidFill>
              </a:rPr>
              <a:t>In some cases, the latrine may still be the preferred option given the low cost to construct and likely challenges frontloading emergency investment</a:t>
            </a:r>
          </a:p>
        </p:txBody>
      </p:sp>
      <p:grpSp>
        <p:nvGrpSpPr>
          <p:cNvPr id="2" name="Group 27"/>
          <p:cNvGrpSpPr/>
          <p:nvPr/>
        </p:nvGrpSpPr>
        <p:grpSpPr>
          <a:xfrm>
            <a:off x="191114" y="5299000"/>
            <a:ext cx="9195774" cy="1184866"/>
            <a:chOff x="191114" y="1296670"/>
            <a:chExt cx="9195774" cy="1184866"/>
          </a:xfrm>
        </p:grpSpPr>
        <p:sp>
          <p:nvSpPr>
            <p:cNvPr id="3" name="BoxHeader"/>
            <p:cNvSpPr>
              <a:spLocks noChangeArrowheads="1"/>
            </p:cNvSpPr>
            <p:nvPr/>
          </p:nvSpPr>
          <p:spPr bwMode="gray">
            <a:xfrm>
              <a:off x="845418" y="1568450"/>
              <a:ext cx="2153264" cy="548640"/>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Short-term focus</a:t>
              </a:r>
              <a:endParaRPr lang="en-US" sz="1600" b="1" dirty="0">
                <a:solidFill>
                  <a:srgbClr val="FFFFFF"/>
                </a:solidFill>
                <a:latin typeface="Arial" pitchFamily="34" charset="0"/>
                <a:cs typeface="Arial" pitchFamily="34" charset="0"/>
              </a:endParaRPr>
            </a:p>
          </p:txBody>
        </p:sp>
        <p:sp>
          <p:nvSpPr>
            <p:cNvPr id="9" name="BoxHeader"/>
            <p:cNvSpPr>
              <a:spLocks noChangeArrowheads="1"/>
            </p:cNvSpPr>
            <p:nvPr/>
          </p:nvSpPr>
          <p:spPr bwMode="gray">
            <a:xfrm rot="16200000">
              <a:off x="-58859" y="1581815"/>
              <a:ext cx="1126342" cy="626396"/>
            </a:xfrm>
            <a:prstGeom prst="rect">
              <a:avLst/>
            </a:prstGeom>
            <a:noFill/>
            <a:ln w="9525" algn="ctr">
              <a:noFill/>
              <a:miter lim="800000"/>
              <a:headEnd/>
              <a:tailEnd/>
            </a:ln>
          </p:spPr>
          <p:txBody>
            <a:bodyPr tIns="9144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Financial</a:t>
              </a:r>
              <a:endParaRPr lang="en-US" sz="1400" b="1" dirty="0">
                <a:solidFill>
                  <a:schemeClr val="hlink"/>
                </a:solidFill>
                <a:latin typeface="Arial" pitchFamily="34" charset="0"/>
                <a:cs typeface="Arial" pitchFamily="34" charset="0"/>
              </a:endParaRPr>
            </a:p>
          </p:txBody>
        </p:sp>
        <p:sp>
          <p:nvSpPr>
            <p:cNvPr id="18" name="FlowTriangle"/>
            <p:cNvSpPr>
              <a:spLocks noChangeArrowheads="1"/>
            </p:cNvSpPr>
            <p:nvPr/>
          </p:nvSpPr>
          <p:spPr bwMode="gray">
            <a:xfrm rot="5400000">
              <a:off x="3051508" y="1748275"/>
              <a:ext cx="626396" cy="266745"/>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1" name="BoxHeader"/>
            <p:cNvSpPr>
              <a:spLocks noChangeArrowheads="1"/>
            </p:cNvSpPr>
            <p:nvPr/>
          </p:nvSpPr>
          <p:spPr bwMode="gray">
            <a:xfrm>
              <a:off x="3619500" y="1369942"/>
              <a:ext cx="5767388" cy="1111594"/>
            </a:xfrm>
            <a:prstGeom prst="rect">
              <a:avLst/>
            </a:prstGeom>
            <a:noFill/>
            <a:ln w="25400"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chemeClr val="hlink"/>
                  </a:solidFill>
                  <a:latin typeface="Arial" pitchFamily="34" charset="0"/>
                  <a:cs typeface="Arial" pitchFamily="34" charset="0"/>
                </a:rPr>
                <a:t>Increase time horizon for investment decisions</a:t>
              </a:r>
            </a:p>
            <a:p>
              <a:pPr lvl="1" indent="-230400">
                <a:spcBef>
                  <a:spcPts val="384"/>
                </a:spcBef>
                <a:buClr>
                  <a:srgbClr val="177B57"/>
                </a:buClr>
                <a:buSzPct val="100000"/>
                <a:buFont typeface="Arial"/>
                <a:buChar char="•"/>
              </a:pPr>
              <a:r>
                <a:rPr lang="en-US" sz="1200" dirty="0" smtClean="0">
                  <a:solidFill>
                    <a:srgbClr val="000000"/>
                  </a:solidFill>
                </a:rPr>
                <a:t>Invest early to install longer-lasting systems vs. items with 2-3 year lifetime</a:t>
              </a:r>
            </a:p>
            <a:p>
              <a:pPr lvl="1" indent="-230400">
                <a:spcBef>
                  <a:spcPts val="384"/>
                </a:spcBef>
                <a:buClr>
                  <a:srgbClr val="177B57"/>
                </a:buClr>
                <a:buSzPct val="100000"/>
                <a:buFont typeface="Arial"/>
                <a:buChar char="•"/>
              </a:pPr>
              <a:r>
                <a:rPr lang="en-US" sz="1200" dirty="0" smtClean="0">
                  <a:solidFill>
                    <a:srgbClr val="000000"/>
                  </a:solidFill>
                </a:rPr>
                <a:t>Select less expensive emergency solutions; use remaining funds to jump-start permanent solution construction when people are move to homes</a:t>
              </a:r>
              <a:endParaRPr lang="en-US" sz="1600" b="1" dirty="0">
                <a:solidFill>
                  <a:schemeClr val="hlink"/>
                </a:solidFill>
                <a:latin typeface="Arial" pitchFamily="34" charset="0"/>
                <a:cs typeface="Arial" pitchFamily="34" charset="0"/>
              </a:endParaRPr>
            </a:p>
          </p:txBody>
        </p:sp>
        <p:sp>
          <p:nvSpPr>
            <p:cNvPr id="32" name="Oval 31"/>
            <p:cNvSpPr/>
            <p:nvPr/>
          </p:nvSpPr>
          <p:spPr>
            <a:xfrm>
              <a:off x="3487420" y="1296670"/>
              <a:ext cx="365760" cy="36576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3</a:t>
              </a:r>
            </a:p>
          </p:txBody>
        </p:sp>
      </p:grpSp>
      <p:sp>
        <p:nvSpPr>
          <p:cNvPr id="37" name="Oval 36"/>
          <p:cNvSpPr/>
          <p:nvPr/>
        </p:nvSpPr>
        <p:spPr>
          <a:xfrm>
            <a:off x="3487420" y="1308210"/>
            <a:ext cx="365760" cy="36576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1</a:t>
            </a:r>
          </a:p>
        </p:txBody>
      </p:sp>
      <p:sp>
        <p:nvSpPr>
          <p:cNvPr id="27" name="Title 1"/>
          <p:cNvSpPr>
            <a:spLocks noGrp="1"/>
          </p:cNvSpPr>
          <p:nvPr>
            <p:ph type="title"/>
          </p:nvPr>
        </p:nvSpPr>
        <p:spPr>
          <a:xfrm>
            <a:off x="457200" y="162000"/>
            <a:ext cx="8690400" cy="831600"/>
          </a:xfrm>
        </p:spPr>
        <p:txBody>
          <a:bodyPr/>
          <a:lstStyle/>
          <a:p>
            <a:r>
              <a:rPr lang="en-US" u="sng" dirty="0" smtClean="0"/>
              <a:t>Lever 2</a:t>
            </a:r>
            <a:r>
              <a:rPr lang="en-US" dirty="0" smtClean="0"/>
              <a:t>: Engage refugees and hosts more actively</a:t>
            </a:r>
            <a:endParaRPr lang="en-US" dirty="0"/>
          </a:p>
        </p:txBody>
      </p:sp>
      <p:sp>
        <p:nvSpPr>
          <p:cNvPr id="28" name="Rectangle 27"/>
          <p:cNvSpPr/>
          <p:nvPr/>
        </p:nvSpPr>
        <p:spPr>
          <a:xfrm>
            <a:off x="198608" y="5299000"/>
            <a:ext cx="9195775" cy="1292934"/>
          </a:xfrm>
          <a:prstGeom prst="rect">
            <a:avLst/>
          </a:prstGeom>
          <a:solidFill>
            <a:schemeClr val="bg1">
              <a:alpha val="6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9" name="Rectangle 28"/>
          <p:cNvSpPr/>
          <p:nvPr/>
        </p:nvSpPr>
        <p:spPr>
          <a:xfrm>
            <a:off x="243014" y="1304573"/>
            <a:ext cx="9195775" cy="2054291"/>
          </a:xfrm>
          <a:prstGeom prst="rect">
            <a:avLst/>
          </a:prstGeom>
          <a:solidFill>
            <a:schemeClr val="bg1">
              <a:alpha val="6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2" name="Straight Connector 11"/>
          <p:cNvCxnSpPr/>
          <p:nvPr/>
        </p:nvCxnSpPr>
        <p:spPr>
          <a:xfrm>
            <a:off x="516192" y="3459285"/>
            <a:ext cx="0" cy="1823876"/>
          </a:xfrm>
          <a:prstGeom prst="line">
            <a:avLst/>
          </a:prstGeom>
          <a:ln>
            <a:solidFill>
              <a:srgbClr val="79A2B3"/>
            </a:solidFill>
          </a:ln>
        </p:spPr>
        <p:style>
          <a:lnRef idx="1">
            <a:schemeClr val="accent1"/>
          </a:lnRef>
          <a:fillRef idx="0">
            <a:schemeClr val="accent1"/>
          </a:fillRef>
          <a:effectRef idx="0">
            <a:schemeClr val="accent1"/>
          </a:effectRef>
          <a:fontRef idx="minor">
            <a:schemeClr val="tx1"/>
          </a:fontRef>
        </p:style>
      </p:cxnSp>
      <p:sp>
        <p:nvSpPr>
          <p:cNvPr id="20" name="FlowTriangle"/>
          <p:cNvSpPr>
            <a:spLocks noChangeArrowheads="1"/>
          </p:cNvSpPr>
          <p:nvPr/>
        </p:nvSpPr>
        <p:spPr bwMode="gray">
          <a:xfrm rot="5400000">
            <a:off x="2450306" y="4216553"/>
            <a:ext cx="1828800" cy="266747"/>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5" name="BoxHeader"/>
          <p:cNvSpPr>
            <a:spLocks noChangeArrowheads="1"/>
          </p:cNvSpPr>
          <p:nvPr/>
        </p:nvSpPr>
        <p:spPr bwMode="gray">
          <a:xfrm>
            <a:off x="3619500" y="3459286"/>
            <a:ext cx="5767388" cy="1758894"/>
          </a:xfrm>
          <a:prstGeom prst="rect">
            <a:avLst/>
          </a:prstGeom>
          <a:noFill/>
          <a:ln w="25400"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79A2B3"/>
                </a:solidFill>
                <a:latin typeface="Arial" pitchFamily="34" charset="0"/>
                <a:cs typeface="Arial" pitchFamily="34" charset="0"/>
              </a:rPr>
              <a:t>Engage refugees and hosts more actively</a:t>
            </a:r>
          </a:p>
          <a:p>
            <a:pPr lvl="0">
              <a:spcBef>
                <a:spcPts val="384"/>
              </a:spcBef>
              <a:buClr>
                <a:srgbClr val="000000"/>
              </a:buClr>
              <a:buSzPct val="100000"/>
            </a:pPr>
            <a:r>
              <a:rPr lang="en-US" sz="1200" b="1" dirty="0" smtClean="0">
                <a:solidFill>
                  <a:srgbClr val="000000"/>
                </a:solidFill>
              </a:rPr>
              <a:t>Limited engagement of refugees and host community in sanitation today </a:t>
            </a:r>
          </a:p>
          <a:p>
            <a:pPr marL="228600" lvl="1" indent="-114300">
              <a:spcBef>
                <a:spcPts val="384"/>
              </a:spcBef>
              <a:buClr>
                <a:srgbClr val="177B57"/>
              </a:buClr>
              <a:buSzPct val="100000"/>
              <a:buFont typeface="Arial"/>
              <a:buChar char="•"/>
            </a:pPr>
            <a:r>
              <a:rPr lang="en-US" sz="1200" dirty="0" smtClean="0">
                <a:solidFill>
                  <a:srgbClr val="000000"/>
                </a:solidFill>
              </a:rPr>
              <a:t>Select example camps (e.g., Nakivale) have shown strong engagement models</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Opportunity to increase the amount of ownership in the construction of facilities and operation of businesses to support construction and resource recovery </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Given limitations on employment for refugees and difficulties in monetizing by-products, we expect UNCHR and partners to need to stimulate/fund business</a:t>
            </a:r>
            <a:endParaRPr lang="en-US" sz="1600" dirty="0">
              <a:solidFill>
                <a:srgbClr val="79A2B3"/>
              </a:solidFill>
              <a:latin typeface="Arial" pitchFamily="34" charset="0"/>
              <a:cs typeface="Arial" pitchFamily="34" charset="0"/>
            </a:endParaRPr>
          </a:p>
        </p:txBody>
      </p:sp>
      <p:sp>
        <p:nvSpPr>
          <p:cNvPr id="38" name="Oval 37"/>
          <p:cNvSpPr/>
          <p:nvPr/>
        </p:nvSpPr>
        <p:spPr>
          <a:xfrm>
            <a:off x="3487420" y="3318815"/>
            <a:ext cx="365760" cy="36576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2</a:t>
            </a:r>
          </a:p>
        </p:txBody>
      </p:sp>
      <p:sp>
        <p:nvSpPr>
          <p:cNvPr id="30" name="BoxHeader"/>
          <p:cNvSpPr>
            <a:spLocks noChangeArrowheads="1"/>
          </p:cNvSpPr>
          <p:nvPr/>
        </p:nvSpPr>
        <p:spPr bwMode="gray">
          <a:xfrm>
            <a:off x="847006" y="4734521"/>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Engagement</a:t>
            </a:r>
          </a:p>
        </p:txBody>
      </p:sp>
      <p:sp>
        <p:nvSpPr>
          <p:cNvPr id="31" name="BoxHeader"/>
          <p:cNvSpPr>
            <a:spLocks noChangeArrowheads="1"/>
          </p:cNvSpPr>
          <p:nvPr/>
        </p:nvSpPr>
        <p:spPr bwMode="gray">
          <a:xfrm>
            <a:off x="840655" y="3459285"/>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Behavior change</a:t>
            </a:r>
            <a:endParaRPr lang="en-US" sz="1600" b="1" dirty="0">
              <a:solidFill>
                <a:srgbClr val="FFFFFF"/>
              </a:solidFill>
              <a:latin typeface="Arial" pitchFamily="34" charset="0"/>
              <a:cs typeface="Arial" pitchFamily="34" charset="0"/>
            </a:endParaRPr>
          </a:p>
        </p:txBody>
      </p:sp>
      <p:sp>
        <p:nvSpPr>
          <p:cNvPr id="33" name="BoxHeader"/>
          <p:cNvSpPr>
            <a:spLocks noChangeArrowheads="1"/>
          </p:cNvSpPr>
          <p:nvPr/>
        </p:nvSpPr>
        <p:spPr bwMode="gray">
          <a:xfrm>
            <a:off x="843830" y="4096903"/>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Cultural diversity </a:t>
            </a:r>
            <a:endParaRPr lang="en-US" sz="1600" b="1" dirty="0">
              <a:solidFill>
                <a:srgbClr val="FFFFFF"/>
              </a:solidFill>
              <a:latin typeface="Arial" pitchFamily="34" charset="0"/>
              <a:cs typeface="Arial" pitchFamily="34" charset="0"/>
            </a:endParaRPr>
          </a:p>
        </p:txBody>
      </p:sp>
      <p:sp>
        <p:nvSpPr>
          <p:cNvPr id="35" name="BoxHeader"/>
          <p:cNvSpPr>
            <a:spLocks noChangeArrowheads="1"/>
          </p:cNvSpPr>
          <p:nvPr/>
        </p:nvSpPr>
        <p:spPr bwMode="gray">
          <a:xfrm rot="16200000">
            <a:off x="-90048" y="3990523"/>
            <a:ext cx="1188720" cy="626396"/>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79A2B3"/>
                </a:solidFill>
                <a:latin typeface="Arial" pitchFamily="34" charset="0"/>
                <a:cs typeface="Arial" pitchFamily="34" charset="0"/>
              </a:rPr>
              <a:t>Social Good</a:t>
            </a:r>
            <a:endParaRPr lang="en-US" sz="1400" b="1" dirty="0">
              <a:solidFill>
                <a:srgbClr val="79A2B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618498" name="think-cell Slide" r:id="rId3" imgW="270" imgH="270" progId="TCLayout.ActiveDocument.1">
              <p:embed/>
            </p:oleObj>
          </a:graphicData>
        </a:graphic>
      </p:graphicFrame>
      <p:sp>
        <p:nvSpPr>
          <p:cNvPr id="224" name="Rectangle 223"/>
          <p:cNvSpPr/>
          <p:nvPr/>
        </p:nvSpPr>
        <p:spPr>
          <a:xfrm>
            <a:off x="3313723" y="1477108"/>
            <a:ext cx="6072554" cy="4994036"/>
          </a:xfrm>
          <a:prstGeom prst="rect">
            <a:avLst/>
          </a:prstGeom>
          <a:solidFill>
            <a:schemeClr val="accent1"/>
          </a:solidFill>
          <a:ln w="952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Refugee and host engagement achieved primarily through service delivery model in last two steps of sanitation chain</a:t>
            </a:r>
            <a:endParaRPr lang="en-US" dirty="0"/>
          </a:p>
        </p:txBody>
      </p:sp>
      <p:sp>
        <p:nvSpPr>
          <p:cNvPr id="4" name="ValueChainStarter"/>
          <p:cNvSpPr>
            <a:spLocks noChangeArrowheads="1"/>
          </p:cNvSpPr>
          <p:nvPr/>
        </p:nvSpPr>
        <p:spPr bwMode="auto">
          <a:xfrm>
            <a:off x="457696" y="1576538"/>
            <a:ext cx="3043741" cy="556592"/>
          </a:xfrm>
          <a:prstGeom prst="homePlate">
            <a:avLst>
              <a:gd name="adj" fmla="val 28025"/>
            </a:avLst>
          </a:prstGeom>
          <a:solidFill>
            <a:schemeClr val="folHlink"/>
          </a:solidFill>
          <a:ln w="9525" algn="ctr">
            <a:solidFill>
              <a:schemeClr val="folHlink"/>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Toilet Interface &amp;</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 Storage</a:t>
            </a:r>
            <a:endParaRPr lang="en-US" sz="1600" b="1" dirty="0">
              <a:solidFill>
                <a:schemeClr val="bg1"/>
              </a:solidFill>
              <a:latin typeface="Arial" pitchFamily="34" charset="0"/>
              <a:cs typeface="Arial" pitchFamily="34" charset="0"/>
            </a:endParaRPr>
          </a:p>
        </p:txBody>
      </p:sp>
      <p:sp>
        <p:nvSpPr>
          <p:cNvPr id="5" name="ValueChainHeader"/>
          <p:cNvSpPr>
            <a:spLocks noChangeArrowheads="1"/>
          </p:cNvSpPr>
          <p:nvPr/>
        </p:nvSpPr>
        <p:spPr bwMode="auto">
          <a:xfrm>
            <a:off x="3356951" y="1576538"/>
            <a:ext cx="3042153" cy="556592"/>
          </a:xfrm>
          <a:prstGeom prst="chevron">
            <a:avLst>
              <a:gd name="adj" fmla="val 27720"/>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Collection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Transport </a:t>
            </a:r>
            <a:endParaRPr lang="en-US" sz="1600" b="1" dirty="0">
              <a:solidFill>
                <a:schemeClr val="bg1"/>
              </a:solidFill>
              <a:latin typeface="Arial" pitchFamily="34" charset="0"/>
              <a:cs typeface="Arial" pitchFamily="34" charset="0"/>
            </a:endParaRPr>
          </a:p>
        </p:txBody>
      </p:sp>
      <p:sp>
        <p:nvSpPr>
          <p:cNvPr id="6" name="ValueChainHeader"/>
          <p:cNvSpPr>
            <a:spLocks noChangeArrowheads="1"/>
          </p:cNvSpPr>
          <p:nvPr/>
        </p:nvSpPr>
        <p:spPr bwMode="auto">
          <a:xfrm>
            <a:off x="6269366" y="1576538"/>
            <a:ext cx="3043740" cy="556592"/>
          </a:xfrm>
          <a:prstGeom prst="chevron">
            <a:avLst>
              <a:gd name="adj" fmla="val 27734"/>
            </a:avLst>
          </a:prstGeom>
          <a:solidFill>
            <a:schemeClr val="tx2"/>
          </a:solidFill>
          <a:ln w="9525" algn="ctr">
            <a:solidFill>
              <a:schemeClr val="bg1"/>
            </a:solidFill>
            <a:miter lim="800000"/>
            <a:headEnd/>
            <a:tailEnd/>
          </a:ln>
        </p:spPr>
        <p:txBody>
          <a:bodyPr lIns="182880" tIns="91440" bIns="91440" anchor="ctr"/>
          <a:lstStyle/>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Processing &amp; </a:t>
            </a:r>
          </a:p>
          <a:p>
            <a:pPr algn="ctr" eaLnBrk="0" fontAlgn="base" hangingPunct="0">
              <a:spcBef>
                <a:spcPct val="0"/>
              </a:spcBef>
              <a:spcAft>
                <a:spcPct val="0"/>
              </a:spcAft>
            </a:pPr>
            <a:r>
              <a:rPr lang="en-US" sz="1600" b="1" dirty="0" smtClean="0">
                <a:solidFill>
                  <a:schemeClr val="bg1"/>
                </a:solidFill>
                <a:latin typeface="Arial" pitchFamily="34" charset="0"/>
                <a:cs typeface="Arial" pitchFamily="34" charset="0"/>
              </a:rPr>
              <a:t>Value Creation</a:t>
            </a:r>
            <a:endParaRPr lang="en-US" sz="1600" b="1" dirty="0">
              <a:solidFill>
                <a:schemeClr val="bg1"/>
              </a:solidFill>
              <a:latin typeface="Arial" pitchFamily="34" charset="0"/>
              <a:cs typeface="Arial" pitchFamily="34" charset="0"/>
            </a:endParaRPr>
          </a:p>
        </p:txBody>
      </p:sp>
      <p:sp>
        <p:nvSpPr>
          <p:cNvPr id="19" name="Rectangle 18"/>
          <p:cNvSpPr/>
          <p:nvPr/>
        </p:nvSpPr>
        <p:spPr>
          <a:xfrm>
            <a:off x="884893" y="2223356"/>
            <a:ext cx="2271252" cy="301215"/>
          </a:xfrm>
          <a:prstGeom prst="rect">
            <a:avLst/>
          </a:prstGeom>
          <a:solidFill>
            <a:srgbClr val="79A2B3"/>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Drop hole</a:t>
            </a:r>
          </a:p>
        </p:txBody>
      </p:sp>
      <p:sp>
        <p:nvSpPr>
          <p:cNvPr id="20" name="Rectangle 19"/>
          <p:cNvSpPr/>
          <p:nvPr/>
        </p:nvSpPr>
        <p:spPr>
          <a:xfrm>
            <a:off x="885389" y="2636929"/>
            <a:ext cx="2271252" cy="301215"/>
          </a:xfrm>
          <a:prstGeom prst="rect">
            <a:avLst/>
          </a:prstGeom>
          <a:solidFill>
            <a:srgbClr val="79A2B3"/>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err="1" smtClean="0">
                <a:solidFill>
                  <a:schemeClr val="tx1"/>
                </a:solidFill>
                <a:latin typeface="Arial" pitchFamily="34" charset="0"/>
                <a:cs typeface="Arial" pitchFamily="34" charset="0"/>
              </a:rPr>
              <a:t>UDDT</a:t>
            </a:r>
            <a:endParaRPr lang="en-US" sz="1400" b="1" dirty="0" smtClean="0">
              <a:solidFill>
                <a:schemeClr val="tx1"/>
              </a:solidFill>
              <a:latin typeface="Arial" pitchFamily="34" charset="0"/>
              <a:cs typeface="Arial" pitchFamily="34" charset="0"/>
            </a:endParaRPr>
          </a:p>
        </p:txBody>
      </p:sp>
      <p:sp>
        <p:nvSpPr>
          <p:cNvPr id="21" name="Rectangle 20"/>
          <p:cNvSpPr/>
          <p:nvPr/>
        </p:nvSpPr>
        <p:spPr>
          <a:xfrm>
            <a:off x="884893" y="3050502"/>
            <a:ext cx="2271252" cy="301215"/>
          </a:xfrm>
          <a:prstGeom prst="rect">
            <a:avLst/>
          </a:prstGeom>
          <a:solidFill>
            <a:srgbClr val="79A2B3"/>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Pour-flush</a:t>
            </a:r>
          </a:p>
        </p:txBody>
      </p:sp>
      <p:sp>
        <p:nvSpPr>
          <p:cNvPr id="23" name="Rectangle 22"/>
          <p:cNvSpPr/>
          <p:nvPr/>
        </p:nvSpPr>
        <p:spPr>
          <a:xfrm>
            <a:off x="884893" y="3464075"/>
            <a:ext cx="2271252" cy="301215"/>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Prefabricated latrine</a:t>
            </a:r>
          </a:p>
        </p:txBody>
      </p:sp>
      <p:sp>
        <p:nvSpPr>
          <p:cNvPr id="24" name="Rectangle 23"/>
          <p:cNvSpPr/>
          <p:nvPr/>
        </p:nvSpPr>
        <p:spPr>
          <a:xfrm>
            <a:off x="884893" y="3877648"/>
            <a:ext cx="2271252" cy="301215"/>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Corrugated iron sheets</a:t>
            </a:r>
          </a:p>
        </p:txBody>
      </p:sp>
      <p:sp>
        <p:nvSpPr>
          <p:cNvPr id="25" name="Rectangle 24"/>
          <p:cNvSpPr/>
          <p:nvPr/>
        </p:nvSpPr>
        <p:spPr>
          <a:xfrm>
            <a:off x="884893" y="4291221"/>
            <a:ext cx="2271252" cy="418287"/>
          </a:xfrm>
          <a:prstGeom prst="rect">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400" b="1" dirty="0" smtClean="0">
                <a:solidFill>
                  <a:schemeClr val="tx1"/>
                </a:solidFill>
                <a:latin typeface="Arial" pitchFamily="34" charset="0"/>
                <a:cs typeface="Arial" pitchFamily="34" charset="0"/>
              </a:rPr>
              <a:t>Local materials (live fence, mud brick, bamboo)</a:t>
            </a:r>
          </a:p>
        </p:txBody>
      </p:sp>
      <p:sp>
        <p:nvSpPr>
          <p:cNvPr id="26" name="Rectangle 25"/>
          <p:cNvSpPr/>
          <p:nvPr/>
        </p:nvSpPr>
        <p:spPr>
          <a:xfrm>
            <a:off x="884397" y="4821866"/>
            <a:ext cx="2271252" cy="301215"/>
          </a:xfrm>
          <a:prstGeom prst="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400" b="1" dirty="0" smtClean="0">
                <a:solidFill>
                  <a:schemeClr val="tx1"/>
                </a:solidFill>
                <a:latin typeface="Arial" pitchFamily="34" charset="0"/>
                <a:cs typeface="Arial" pitchFamily="34" charset="0"/>
              </a:rPr>
              <a:t>Closed pit (lined/unlined)</a:t>
            </a:r>
          </a:p>
        </p:txBody>
      </p:sp>
      <p:sp>
        <p:nvSpPr>
          <p:cNvPr id="27" name="Rectangle 26"/>
          <p:cNvSpPr/>
          <p:nvPr/>
        </p:nvSpPr>
        <p:spPr>
          <a:xfrm>
            <a:off x="884893" y="5649012"/>
            <a:ext cx="2271252" cy="301215"/>
          </a:xfrm>
          <a:prstGeom prst="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Above-ground container</a:t>
            </a:r>
          </a:p>
        </p:txBody>
      </p:sp>
      <p:sp>
        <p:nvSpPr>
          <p:cNvPr id="28" name="Rectangle 27"/>
          <p:cNvSpPr/>
          <p:nvPr/>
        </p:nvSpPr>
        <p:spPr>
          <a:xfrm>
            <a:off x="884397" y="5235439"/>
            <a:ext cx="2271252" cy="301215"/>
          </a:xfrm>
          <a:prstGeom prst="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Accessible pit (lined)</a:t>
            </a:r>
          </a:p>
        </p:txBody>
      </p:sp>
      <p:sp>
        <p:nvSpPr>
          <p:cNvPr id="29" name="Rectangle 28"/>
          <p:cNvSpPr/>
          <p:nvPr/>
        </p:nvSpPr>
        <p:spPr>
          <a:xfrm>
            <a:off x="884397" y="6062586"/>
            <a:ext cx="2271252" cy="301215"/>
          </a:xfrm>
          <a:prstGeom prst="rect">
            <a:avLst/>
          </a:prstGeom>
          <a:solidFill>
            <a:srgbClr val="B1726B"/>
          </a:solidFill>
          <a:ln w="9525">
            <a:solidFill>
              <a:srgbClr val="B1726B"/>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Single-use bags</a:t>
            </a:r>
          </a:p>
        </p:txBody>
      </p:sp>
      <p:sp>
        <p:nvSpPr>
          <p:cNvPr id="40" name="Rectangle 39"/>
          <p:cNvSpPr/>
          <p:nvPr/>
        </p:nvSpPr>
        <p:spPr>
          <a:xfrm>
            <a:off x="4985271" y="2486904"/>
            <a:ext cx="1418217"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b="1" dirty="0" smtClean="0">
                <a:solidFill>
                  <a:schemeClr val="tx1"/>
                </a:solidFill>
                <a:latin typeface="Arial" pitchFamily="34" charset="0"/>
                <a:cs typeface="Arial" pitchFamily="34" charset="0"/>
              </a:rPr>
              <a:t>No transport </a:t>
            </a:r>
          </a:p>
          <a:p>
            <a:r>
              <a:rPr lang="en-US" sz="1400" b="1" dirty="0" smtClean="0">
                <a:solidFill>
                  <a:schemeClr val="tx1"/>
                </a:solidFill>
                <a:latin typeface="Arial" pitchFamily="34" charset="0"/>
                <a:cs typeface="Arial" pitchFamily="34" charset="0"/>
              </a:rPr>
              <a:t>(fully on-site system)</a:t>
            </a:r>
          </a:p>
        </p:txBody>
      </p:sp>
      <p:sp>
        <p:nvSpPr>
          <p:cNvPr id="43" name="Rectangle 42"/>
          <p:cNvSpPr/>
          <p:nvPr/>
        </p:nvSpPr>
        <p:spPr>
          <a:xfrm>
            <a:off x="4985271" y="5576653"/>
            <a:ext cx="1418217"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b="1" dirty="0" smtClean="0">
                <a:solidFill>
                  <a:schemeClr val="tx1"/>
                </a:solidFill>
                <a:latin typeface="Arial" pitchFamily="34" charset="0"/>
                <a:cs typeface="Arial" pitchFamily="34" charset="0"/>
              </a:rPr>
              <a:t>Vacuum </a:t>
            </a:r>
          </a:p>
          <a:p>
            <a:r>
              <a:rPr lang="en-US" sz="1400" b="1" dirty="0" smtClean="0">
                <a:solidFill>
                  <a:schemeClr val="tx1"/>
                </a:solidFill>
                <a:latin typeface="Arial" pitchFamily="34" charset="0"/>
                <a:cs typeface="Arial" pitchFamily="34" charset="0"/>
              </a:rPr>
              <a:t>truck</a:t>
            </a:r>
          </a:p>
        </p:txBody>
      </p:sp>
      <p:sp>
        <p:nvSpPr>
          <p:cNvPr id="44" name="Rectangle 43"/>
          <p:cNvSpPr/>
          <p:nvPr/>
        </p:nvSpPr>
        <p:spPr>
          <a:xfrm>
            <a:off x="4985271" y="3886899"/>
            <a:ext cx="1418217"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b="1" dirty="0" smtClean="0">
                <a:solidFill>
                  <a:schemeClr val="tx1"/>
                </a:solidFill>
                <a:latin typeface="Arial" pitchFamily="34" charset="0"/>
                <a:cs typeface="Arial" pitchFamily="34" charset="0"/>
              </a:rPr>
              <a:t>Donkey or </a:t>
            </a:r>
          </a:p>
          <a:p>
            <a:r>
              <a:rPr lang="en-US" sz="1400" b="1" dirty="0" smtClean="0">
                <a:solidFill>
                  <a:schemeClr val="tx1"/>
                </a:solidFill>
                <a:latin typeface="Arial" pitchFamily="34" charset="0"/>
                <a:cs typeface="Arial" pitchFamily="34" charset="0"/>
              </a:rPr>
              <a:t>push cart</a:t>
            </a:r>
          </a:p>
        </p:txBody>
      </p:sp>
      <p:sp>
        <p:nvSpPr>
          <p:cNvPr id="61" name="Rectangle 60"/>
          <p:cNvSpPr/>
          <p:nvPr/>
        </p:nvSpPr>
        <p:spPr>
          <a:xfrm rot="16200000">
            <a:off x="89671" y="2447325"/>
            <a:ext cx="1091759"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accent6">
                    <a:lumMod val="75000"/>
                  </a:schemeClr>
                </a:solidFill>
                <a:latin typeface="Arial" pitchFamily="34" charset="0"/>
                <a:cs typeface="Arial" pitchFamily="34" charset="0"/>
              </a:rPr>
              <a:t>Interface</a:t>
            </a:r>
          </a:p>
        </p:txBody>
      </p:sp>
      <p:sp>
        <p:nvSpPr>
          <p:cNvPr id="62" name="Rectangle 61"/>
          <p:cNvSpPr/>
          <p:nvPr/>
        </p:nvSpPr>
        <p:spPr>
          <a:xfrm rot="16200000">
            <a:off x="-127979" y="3789304"/>
            <a:ext cx="1527060"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E7D475"/>
                </a:solidFill>
                <a:latin typeface="Arial" pitchFamily="34" charset="0"/>
                <a:cs typeface="Arial" pitchFamily="34" charset="0"/>
              </a:rPr>
              <a:t>Superstructure</a:t>
            </a:r>
          </a:p>
        </p:txBody>
      </p:sp>
      <p:sp>
        <p:nvSpPr>
          <p:cNvPr id="63" name="Rectangle 62"/>
          <p:cNvSpPr/>
          <p:nvPr/>
        </p:nvSpPr>
        <p:spPr>
          <a:xfrm rot="16200000">
            <a:off x="-64821" y="5102489"/>
            <a:ext cx="1400742"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764F00"/>
                </a:solidFill>
                <a:latin typeface="Arial" pitchFamily="34" charset="0"/>
                <a:cs typeface="Arial" pitchFamily="34" charset="0"/>
              </a:rPr>
              <a:t>Storage</a:t>
            </a:r>
          </a:p>
        </p:txBody>
      </p:sp>
      <p:sp>
        <p:nvSpPr>
          <p:cNvPr id="64" name="Rectangle 63"/>
          <p:cNvSpPr/>
          <p:nvPr/>
        </p:nvSpPr>
        <p:spPr>
          <a:xfrm rot="16200000">
            <a:off x="266700" y="6004338"/>
            <a:ext cx="796693" cy="6451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990033"/>
                </a:solidFill>
                <a:latin typeface="Arial" pitchFamily="34" charset="0"/>
                <a:cs typeface="Arial" pitchFamily="34" charset="0"/>
              </a:rPr>
              <a:t>All-in-one</a:t>
            </a:r>
          </a:p>
        </p:txBody>
      </p:sp>
      <p:cxnSp>
        <p:nvCxnSpPr>
          <p:cNvPr id="86" name="Straight Connector 85"/>
          <p:cNvCxnSpPr/>
          <p:nvPr/>
        </p:nvCxnSpPr>
        <p:spPr>
          <a:xfrm>
            <a:off x="3356951" y="2276252"/>
            <a:ext cx="0" cy="4034478"/>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69366" y="2276252"/>
            <a:ext cx="0" cy="403447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322"/>
          <p:cNvGrpSpPr/>
          <p:nvPr/>
        </p:nvGrpSpPr>
        <p:grpSpPr>
          <a:xfrm>
            <a:off x="3631334" y="3872558"/>
            <a:ext cx="1130054" cy="762000"/>
            <a:chOff x="2562225" y="-4105275"/>
            <a:chExt cx="4849813" cy="3270249"/>
          </a:xfrm>
        </p:grpSpPr>
        <p:sp>
          <p:nvSpPr>
            <p:cNvPr id="133" name="Freeform 141"/>
            <p:cNvSpPr>
              <a:spLocks/>
            </p:cNvSpPr>
            <p:nvPr/>
          </p:nvSpPr>
          <p:spPr bwMode="auto">
            <a:xfrm>
              <a:off x="4546600" y="-2622550"/>
              <a:ext cx="665163" cy="1533525"/>
            </a:xfrm>
            <a:custGeom>
              <a:avLst/>
              <a:gdLst/>
              <a:ahLst/>
              <a:cxnLst>
                <a:cxn ang="0">
                  <a:pos x="419" y="173"/>
                </a:cxn>
                <a:cxn ang="0">
                  <a:pos x="279" y="363"/>
                </a:cxn>
                <a:cxn ang="0">
                  <a:pos x="190" y="536"/>
                </a:cxn>
                <a:cxn ang="0">
                  <a:pos x="186" y="607"/>
                </a:cxn>
                <a:cxn ang="0">
                  <a:pos x="123" y="761"/>
                </a:cxn>
                <a:cxn ang="0">
                  <a:pos x="149" y="966"/>
                </a:cxn>
                <a:cxn ang="0">
                  <a:pos x="28" y="958"/>
                </a:cxn>
                <a:cxn ang="0">
                  <a:pos x="36" y="903"/>
                </a:cxn>
                <a:cxn ang="0">
                  <a:pos x="0" y="884"/>
                </a:cxn>
                <a:cxn ang="0">
                  <a:pos x="17" y="845"/>
                </a:cxn>
                <a:cxn ang="0">
                  <a:pos x="4" y="821"/>
                </a:cxn>
                <a:cxn ang="0">
                  <a:pos x="86" y="709"/>
                </a:cxn>
                <a:cxn ang="0">
                  <a:pos x="110" y="629"/>
                </a:cxn>
                <a:cxn ang="0">
                  <a:pos x="99" y="557"/>
                </a:cxn>
                <a:cxn ang="0">
                  <a:pos x="104" y="516"/>
                </a:cxn>
                <a:cxn ang="0">
                  <a:pos x="149" y="445"/>
                </a:cxn>
                <a:cxn ang="0">
                  <a:pos x="177" y="307"/>
                </a:cxn>
                <a:cxn ang="0">
                  <a:pos x="160" y="30"/>
                </a:cxn>
                <a:cxn ang="0">
                  <a:pos x="274" y="0"/>
                </a:cxn>
                <a:cxn ang="0">
                  <a:pos x="419" y="173"/>
                </a:cxn>
                <a:cxn ang="0">
                  <a:pos x="419" y="173"/>
                </a:cxn>
              </a:cxnLst>
              <a:rect l="0" t="0" r="r" b="b"/>
              <a:pathLst>
                <a:path w="419" h="966">
                  <a:moveTo>
                    <a:pt x="419" y="173"/>
                  </a:moveTo>
                  <a:lnTo>
                    <a:pt x="279" y="363"/>
                  </a:lnTo>
                  <a:lnTo>
                    <a:pt x="190" y="536"/>
                  </a:lnTo>
                  <a:lnTo>
                    <a:pt x="186" y="607"/>
                  </a:lnTo>
                  <a:lnTo>
                    <a:pt x="123" y="761"/>
                  </a:lnTo>
                  <a:lnTo>
                    <a:pt x="149" y="966"/>
                  </a:lnTo>
                  <a:lnTo>
                    <a:pt x="28" y="958"/>
                  </a:lnTo>
                  <a:lnTo>
                    <a:pt x="36" y="903"/>
                  </a:lnTo>
                  <a:lnTo>
                    <a:pt x="0" y="884"/>
                  </a:lnTo>
                  <a:lnTo>
                    <a:pt x="17" y="845"/>
                  </a:lnTo>
                  <a:lnTo>
                    <a:pt x="4" y="821"/>
                  </a:lnTo>
                  <a:lnTo>
                    <a:pt x="86" y="709"/>
                  </a:lnTo>
                  <a:lnTo>
                    <a:pt x="110" y="629"/>
                  </a:lnTo>
                  <a:lnTo>
                    <a:pt x="99" y="557"/>
                  </a:lnTo>
                  <a:lnTo>
                    <a:pt x="104" y="516"/>
                  </a:lnTo>
                  <a:lnTo>
                    <a:pt x="149" y="445"/>
                  </a:lnTo>
                  <a:lnTo>
                    <a:pt x="177" y="307"/>
                  </a:lnTo>
                  <a:lnTo>
                    <a:pt x="160" y="30"/>
                  </a:lnTo>
                  <a:lnTo>
                    <a:pt x="274" y="0"/>
                  </a:lnTo>
                  <a:lnTo>
                    <a:pt x="419" y="173"/>
                  </a:lnTo>
                  <a:lnTo>
                    <a:pt x="419" y="1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2"/>
            <p:cNvSpPr>
              <a:spLocks/>
            </p:cNvSpPr>
            <p:nvPr/>
          </p:nvSpPr>
          <p:spPr bwMode="auto">
            <a:xfrm>
              <a:off x="3282950" y="-2760663"/>
              <a:ext cx="652463" cy="1651000"/>
            </a:xfrm>
            <a:custGeom>
              <a:avLst/>
              <a:gdLst/>
              <a:ahLst/>
              <a:cxnLst>
                <a:cxn ang="0">
                  <a:pos x="411" y="50"/>
                </a:cxn>
                <a:cxn ang="0">
                  <a:pos x="409" y="54"/>
                </a:cxn>
                <a:cxn ang="0">
                  <a:pos x="407" y="67"/>
                </a:cxn>
                <a:cxn ang="0">
                  <a:pos x="402" y="76"/>
                </a:cxn>
                <a:cxn ang="0">
                  <a:pos x="398" y="89"/>
                </a:cxn>
                <a:cxn ang="0">
                  <a:pos x="394" y="102"/>
                </a:cxn>
                <a:cxn ang="0">
                  <a:pos x="389" y="119"/>
                </a:cxn>
                <a:cxn ang="0">
                  <a:pos x="383" y="134"/>
                </a:cxn>
                <a:cxn ang="0">
                  <a:pos x="378" y="149"/>
                </a:cxn>
                <a:cxn ang="0">
                  <a:pos x="372" y="158"/>
                </a:cxn>
                <a:cxn ang="0">
                  <a:pos x="372" y="167"/>
                </a:cxn>
                <a:cxn ang="0">
                  <a:pos x="366" y="177"/>
                </a:cxn>
                <a:cxn ang="0">
                  <a:pos x="363" y="188"/>
                </a:cxn>
                <a:cxn ang="0">
                  <a:pos x="355" y="206"/>
                </a:cxn>
                <a:cxn ang="0">
                  <a:pos x="346" y="225"/>
                </a:cxn>
                <a:cxn ang="0">
                  <a:pos x="342" y="234"/>
                </a:cxn>
                <a:cxn ang="0">
                  <a:pos x="335" y="244"/>
                </a:cxn>
                <a:cxn ang="0">
                  <a:pos x="331" y="255"/>
                </a:cxn>
                <a:cxn ang="0">
                  <a:pos x="327" y="266"/>
                </a:cxn>
                <a:cxn ang="0">
                  <a:pos x="314" y="283"/>
                </a:cxn>
                <a:cxn ang="0">
                  <a:pos x="303" y="301"/>
                </a:cxn>
                <a:cxn ang="0">
                  <a:pos x="288" y="318"/>
                </a:cxn>
                <a:cxn ang="0">
                  <a:pos x="279" y="335"/>
                </a:cxn>
                <a:cxn ang="0">
                  <a:pos x="264" y="353"/>
                </a:cxn>
                <a:cxn ang="0">
                  <a:pos x="251" y="368"/>
                </a:cxn>
                <a:cxn ang="0">
                  <a:pos x="240" y="381"/>
                </a:cxn>
                <a:cxn ang="0">
                  <a:pos x="229" y="398"/>
                </a:cxn>
                <a:cxn ang="0">
                  <a:pos x="216" y="409"/>
                </a:cxn>
                <a:cxn ang="0">
                  <a:pos x="208" y="420"/>
                </a:cxn>
                <a:cxn ang="0">
                  <a:pos x="197" y="428"/>
                </a:cxn>
                <a:cxn ang="0">
                  <a:pos x="193" y="439"/>
                </a:cxn>
                <a:cxn ang="0">
                  <a:pos x="182" y="450"/>
                </a:cxn>
                <a:cxn ang="0">
                  <a:pos x="177" y="456"/>
                </a:cxn>
                <a:cxn ang="0">
                  <a:pos x="119" y="575"/>
                </a:cxn>
                <a:cxn ang="0">
                  <a:pos x="160" y="673"/>
                </a:cxn>
                <a:cxn ang="0">
                  <a:pos x="160" y="750"/>
                </a:cxn>
                <a:cxn ang="0">
                  <a:pos x="247" y="932"/>
                </a:cxn>
                <a:cxn ang="0">
                  <a:pos x="409" y="1034"/>
                </a:cxn>
                <a:cxn ang="0">
                  <a:pos x="286" y="1040"/>
                </a:cxn>
                <a:cxn ang="0">
                  <a:pos x="236" y="980"/>
                </a:cxn>
                <a:cxn ang="0">
                  <a:pos x="149" y="971"/>
                </a:cxn>
                <a:cxn ang="0">
                  <a:pos x="141" y="889"/>
                </a:cxn>
                <a:cxn ang="0">
                  <a:pos x="82" y="772"/>
                </a:cxn>
                <a:cxn ang="0">
                  <a:pos x="0" y="679"/>
                </a:cxn>
                <a:cxn ang="0">
                  <a:pos x="0" y="627"/>
                </a:cxn>
                <a:cxn ang="0">
                  <a:pos x="17" y="567"/>
                </a:cxn>
                <a:cxn ang="0">
                  <a:pos x="20" y="374"/>
                </a:cxn>
                <a:cxn ang="0">
                  <a:pos x="223" y="0"/>
                </a:cxn>
                <a:cxn ang="0">
                  <a:pos x="411" y="50"/>
                </a:cxn>
                <a:cxn ang="0">
                  <a:pos x="411" y="50"/>
                </a:cxn>
              </a:cxnLst>
              <a:rect l="0" t="0" r="r" b="b"/>
              <a:pathLst>
                <a:path w="411" h="1040">
                  <a:moveTo>
                    <a:pt x="411" y="50"/>
                  </a:moveTo>
                  <a:lnTo>
                    <a:pt x="409" y="54"/>
                  </a:lnTo>
                  <a:lnTo>
                    <a:pt x="407" y="67"/>
                  </a:lnTo>
                  <a:lnTo>
                    <a:pt x="402" y="76"/>
                  </a:lnTo>
                  <a:lnTo>
                    <a:pt x="398" y="89"/>
                  </a:lnTo>
                  <a:lnTo>
                    <a:pt x="394" y="102"/>
                  </a:lnTo>
                  <a:lnTo>
                    <a:pt x="389" y="119"/>
                  </a:lnTo>
                  <a:lnTo>
                    <a:pt x="383" y="134"/>
                  </a:lnTo>
                  <a:lnTo>
                    <a:pt x="378" y="149"/>
                  </a:lnTo>
                  <a:lnTo>
                    <a:pt x="372" y="158"/>
                  </a:lnTo>
                  <a:lnTo>
                    <a:pt x="372" y="167"/>
                  </a:lnTo>
                  <a:lnTo>
                    <a:pt x="366" y="177"/>
                  </a:lnTo>
                  <a:lnTo>
                    <a:pt x="363" y="188"/>
                  </a:lnTo>
                  <a:lnTo>
                    <a:pt x="355" y="206"/>
                  </a:lnTo>
                  <a:lnTo>
                    <a:pt x="346" y="225"/>
                  </a:lnTo>
                  <a:lnTo>
                    <a:pt x="342" y="234"/>
                  </a:lnTo>
                  <a:lnTo>
                    <a:pt x="335" y="244"/>
                  </a:lnTo>
                  <a:lnTo>
                    <a:pt x="331" y="255"/>
                  </a:lnTo>
                  <a:lnTo>
                    <a:pt x="327" y="266"/>
                  </a:lnTo>
                  <a:lnTo>
                    <a:pt x="314" y="283"/>
                  </a:lnTo>
                  <a:lnTo>
                    <a:pt x="303" y="301"/>
                  </a:lnTo>
                  <a:lnTo>
                    <a:pt x="288" y="318"/>
                  </a:lnTo>
                  <a:lnTo>
                    <a:pt x="279" y="335"/>
                  </a:lnTo>
                  <a:lnTo>
                    <a:pt x="264" y="353"/>
                  </a:lnTo>
                  <a:lnTo>
                    <a:pt x="251" y="368"/>
                  </a:lnTo>
                  <a:lnTo>
                    <a:pt x="240" y="381"/>
                  </a:lnTo>
                  <a:lnTo>
                    <a:pt x="229" y="398"/>
                  </a:lnTo>
                  <a:lnTo>
                    <a:pt x="216" y="409"/>
                  </a:lnTo>
                  <a:lnTo>
                    <a:pt x="208" y="420"/>
                  </a:lnTo>
                  <a:lnTo>
                    <a:pt x="197" y="428"/>
                  </a:lnTo>
                  <a:lnTo>
                    <a:pt x="193" y="439"/>
                  </a:lnTo>
                  <a:lnTo>
                    <a:pt x="182" y="450"/>
                  </a:lnTo>
                  <a:lnTo>
                    <a:pt x="177" y="456"/>
                  </a:lnTo>
                  <a:lnTo>
                    <a:pt x="119" y="575"/>
                  </a:lnTo>
                  <a:lnTo>
                    <a:pt x="160" y="673"/>
                  </a:lnTo>
                  <a:lnTo>
                    <a:pt x="160" y="750"/>
                  </a:lnTo>
                  <a:lnTo>
                    <a:pt x="247" y="932"/>
                  </a:lnTo>
                  <a:lnTo>
                    <a:pt x="409" y="1034"/>
                  </a:lnTo>
                  <a:lnTo>
                    <a:pt x="286" y="1040"/>
                  </a:lnTo>
                  <a:lnTo>
                    <a:pt x="236" y="980"/>
                  </a:lnTo>
                  <a:lnTo>
                    <a:pt x="149" y="971"/>
                  </a:lnTo>
                  <a:lnTo>
                    <a:pt x="141" y="889"/>
                  </a:lnTo>
                  <a:lnTo>
                    <a:pt x="82" y="772"/>
                  </a:lnTo>
                  <a:lnTo>
                    <a:pt x="0" y="679"/>
                  </a:lnTo>
                  <a:lnTo>
                    <a:pt x="0" y="627"/>
                  </a:lnTo>
                  <a:lnTo>
                    <a:pt x="17" y="567"/>
                  </a:lnTo>
                  <a:lnTo>
                    <a:pt x="20" y="374"/>
                  </a:lnTo>
                  <a:lnTo>
                    <a:pt x="223" y="0"/>
                  </a:lnTo>
                  <a:lnTo>
                    <a:pt x="411" y="50"/>
                  </a:lnTo>
                  <a:lnTo>
                    <a:pt x="411" y="5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43"/>
            <p:cNvSpPr>
              <a:spLocks/>
            </p:cNvSpPr>
            <p:nvPr/>
          </p:nvSpPr>
          <p:spPr bwMode="auto">
            <a:xfrm>
              <a:off x="2881313" y="-3295650"/>
              <a:ext cx="161925" cy="771525"/>
            </a:xfrm>
            <a:custGeom>
              <a:avLst/>
              <a:gdLst/>
              <a:ahLst/>
              <a:cxnLst>
                <a:cxn ang="0">
                  <a:pos x="97" y="65"/>
                </a:cxn>
                <a:cxn ang="0">
                  <a:pos x="89" y="84"/>
                </a:cxn>
                <a:cxn ang="0">
                  <a:pos x="78" y="110"/>
                </a:cxn>
                <a:cxn ang="0">
                  <a:pos x="72" y="132"/>
                </a:cxn>
                <a:cxn ang="0">
                  <a:pos x="63" y="156"/>
                </a:cxn>
                <a:cxn ang="0">
                  <a:pos x="59" y="186"/>
                </a:cxn>
                <a:cxn ang="0">
                  <a:pos x="52" y="216"/>
                </a:cxn>
                <a:cxn ang="0">
                  <a:pos x="48" y="246"/>
                </a:cxn>
                <a:cxn ang="0">
                  <a:pos x="46" y="279"/>
                </a:cxn>
                <a:cxn ang="0">
                  <a:pos x="46" y="309"/>
                </a:cxn>
                <a:cxn ang="0">
                  <a:pos x="46" y="337"/>
                </a:cxn>
                <a:cxn ang="0">
                  <a:pos x="46" y="357"/>
                </a:cxn>
                <a:cxn ang="0">
                  <a:pos x="46" y="383"/>
                </a:cxn>
                <a:cxn ang="0">
                  <a:pos x="85" y="486"/>
                </a:cxn>
                <a:cxn ang="0">
                  <a:pos x="11" y="387"/>
                </a:cxn>
                <a:cxn ang="0">
                  <a:pos x="7" y="374"/>
                </a:cxn>
                <a:cxn ang="0">
                  <a:pos x="2" y="361"/>
                </a:cxn>
                <a:cxn ang="0">
                  <a:pos x="2" y="344"/>
                </a:cxn>
                <a:cxn ang="0">
                  <a:pos x="0" y="318"/>
                </a:cxn>
                <a:cxn ang="0">
                  <a:pos x="0" y="292"/>
                </a:cxn>
                <a:cxn ang="0">
                  <a:pos x="0" y="261"/>
                </a:cxn>
                <a:cxn ang="0">
                  <a:pos x="5" y="227"/>
                </a:cxn>
                <a:cxn ang="0">
                  <a:pos x="5" y="207"/>
                </a:cxn>
                <a:cxn ang="0">
                  <a:pos x="9" y="188"/>
                </a:cxn>
                <a:cxn ang="0">
                  <a:pos x="13" y="168"/>
                </a:cxn>
                <a:cxn ang="0">
                  <a:pos x="17" y="149"/>
                </a:cxn>
                <a:cxn ang="0">
                  <a:pos x="22" y="130"/>
                </a:cxn>
                <a:cxn ang="0">
                  <a:pos x="24" y="112"/>
                </a:cxn>
                <a:cxn ang="0">
                  <a:pos x="35" y="76"/>
                </a:cxn>
                <a:cxn ang="0">
                  <a:pos x="41" y="45"/>
                </a:cxn>
                <a:cxn ang="0">
                  <a:pos x="50" y="21"/>
                </a:cxn>
                <a:cxn ang="0">
                  <a:pos x="52" y="6"/>
                </a:cxn>
                <a:cxn ang="0">
                  <a:pos x="56" y="0"/>
                </a:cxn>
                <a:cxn ang="0">
                  <a:pos x="102" y="63"/>
                </a:cxn>
              </a:cxnLst>
              <a:rect l="0" t="0" r="r" b="b"/>
              <a:pathLst>
                <a:path w="102" h="486">
                  <a:moveTo>
                    <a:pt x="102" y="63"/>
                  </a:moveTo>
                  <a:lnTo>
                    <a:pt x="97" y="65"/>
                  </a:lnTo>
                  <a:lnTo>
                    <a:pt x="95" y="71"/>
                  </a:lnTo>
                  <a:lnTo>
                    <a:pt x="89" y="84"/>
                  </a:lnTo>
                  <a:lnTo>
                    <a:pt x="85" y="101"/>
                  </a:lnTo>
                  <a:lnTo>
                    <a:pt x="78" y="110"/>
                  </a:lnTo>
                  <a:lnTo>
                    <a:pt x="76" y="121"/>
                  </a:lnTo>
                  <a:lnTo>
                    <a:pt x="72" y="132"/>
                  </a:lnTo>
                  <a:lnTo>
                    <a:pt x="67" y="145"/>
                  </a:lnTo>
                  <a:lnTo>
                    <a:pt x="63" y="156"/>
                  </a:lnTo>
                  <a:lnTo>
                    <a:pt x="61" y="168"/>
                  </a:lnTo>
                  <a:lnTo>
                    <a:pt x="59" y="186"/>
                  </a:lnTo>
                  <a:lnTo>
                    <a:pt x="56" y="201"/>
                  </a:lnTo>
                  <a:lnTo>
                    <a:pt x="52" y="216"/>
                  </a:lnTo>
                  <a:lnTo>
                    <a:pt x="50" y="231"/>
                  </a:lnTo>
                  <a:lnTo>
                    <a:pt x="48" y="246"/>
                  </a:lnTo>
                  <a:lnTo>
                    <a:pt x="48" y="264"/>
                  </a:lnTo>
                  <a:lnTo>
                    <a:pt x="46" y="279"/>
                  </a:lnTo>
                  <a:lnTo>
                    <a:pt x="46" y="294"/>
                  </a:lnTo>
                  <a:lnTo>
                    <a:pt x="46" y="309"/>
                  </a:lnTo>
                  <a:lnTo>
                    <a:pt x="46" y="324"/>
                  </a:lnTo>
                  <a:lnTo>
                    <a:pt x="46" y="337"/>
                  </a:lnTo>
                  <a:lnTo>
                    <a:pt x="46" y="348"/>
                  </a:lnTo>
                  <a:lnTo>
                    <a:pt x="46" y="357"/>
                  </a:lnTo>
                  <a:lnTo>
                    <a:pt x="46" y="367"/>
                  </a:lnTo>
                  <a:lnTo>
                    <a:pt x="46" y="383"/>
                  </a:lnTo>
                  <a:lnTo>
                    <a:pt x="48" y="387"/>
                  </a:lnTo>
                  <a:lnTo>
                    <a:pt x="85" y="486"/>
                  </a:lnTo>
                  <a:lnTo>
                    <a:pt x="41" y="454"/>
                  </a:lnTo>
                  <a:lnTo>
                    <a:pt x="11" y="387"/>
                  </a:lnTo>
                  <a:lnTo>
                    <a:pt x="9" y="383"/>
                  </a:lnTo>
                  <a:lnTo>
                    <a:pt x="7" y="374"/>
                  </a:lnTo>
                  <a:lnTo>
                    <a:pt x="5" y="367"/>
                  </a:lnTo>
                  <a:lnTo>
                    <a:pt x="2" y="361"/>
                  </a:lnTo>
                  <a:lnTo>
                    <a:pt x="2" y="352"/>
                  </a:lnTo>
                  <a:lnTo>
                    <a:pt x="2" y="344"/>
                  </a:lnTo>
                  <a:lnTo>
                    <a:pt x="2" y="331"/>
                  </a:lnTo>
                  <a:lnTo>
                    <a:pt x="0" y="318"/>
                  </a:lnTo>
                  <a:lnTo>
                    <a:pt x="0" y="305"/>
                  </a:lnTo>
                  <a:lnTo>
                    <a:pt x="0" y="292"/>
                  </a:lnTo>
                  <a:lnTo>
                    <a:pt x="0" y="277"/>
                  </a:lnTo>
                  <a:lnTo>
                    <a:pt x="0" y="261"/>
                  </a:lnTo>
                  <a:lnTo>
                    <a:pt x="2" y="244"/>
                  </a:lnTo>
                  <a:lnTo>
                    <a:pt x="5" y="227"/>
                  </a:lnTo>
                  <a:lnTo>
                    <a:pt x="5" y="216"/>
                  </a:lnTo>
                  <a:lnTo>
                    <a:pt x="5" y="207"/>
                  </a:lnTo>
                  <a:lnTo>
                    <a:pt x="7" y="197"/>
                  </a:lnTo>
                  <a:lnTo>
                    <a:pt x="9" y="188"/>
                  </a:lnTo>
                  <a:lnTo>
                    <a:pt x="11" y="177"/>
                  </a:lnTo>
                  <a:lnTo>
                    <a:pt x="13" y="168"/>
                  </a:lnTo>
                  <a:lnTo>
                    <a:pt x="13" y="160"/>
                  </a:lnTo>
                  <a:lnTo>
                    <a:pt x="17" y="149"/>
                  </a:lnTo>
                  <a:lnTo>
                    <a:pt x="17" y="140"/>
                  </a:lnTo>
                  <a:lnTo>
                    <a:pt x="22" y="130"/>
                  </a:lnTo>
                  <a:lnTo>
                    <a:pt x="22" y="121"/>
                  </a:lnTo>
                  <a:lnTo>
                    <a:pt x="24" y="112"/>
                  </a:lnTo>
                  <a:lnTo>
                    <a:pt x="30" y="93"/>
                  </a:lnTo>
                  <a:lnTo>
                    <a:pt x="35" y="76"/>
                  </a:lnTo>
                  <a:lnTo>
                    <a:pt x="39" y="58"/>
                  </a:lnTo>
                  <a:lnTo>
                    <a:pt x="41" y="45"/>
                  </a:lnTo>
                  <a:lnTo>
                    <a:pt x="46" y="30"/>
                  </a:lnTo>
                  <a:lnTo>
                    <a:pt x="50" y="21"/>
                  </a:lnTo>
                  <a:lnTo>
                    <a:pt x="50" y="11"/>
                  </a:lnTo>
                  <a:lnTo>
                    <a:pt x="52" y="6"/>
                  </a:lnTo>
                  <a:lnTo>
                    <a:pt x="54" y="0"/>
                  </a:lnTo>
                  <a:lnTo>
                    <a:pt x="56" y="0"/>
                  </a:lnTo>
                  <a:lnTo>
                    <a:pt x="102" y="63"/>
                  </a:lnTo>
                  <a:lnTo>
                    <a:pt x="102" y="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44"/>
            <p:cNvSpPr>
              <a:spLocks/>
            </p:cNvSpPr>
            <p:nvPr/>
          </p:nvSpPr>
          <p:spPr bwMode="auto">
            <a:xfrm>
              <a:off x="2695575" y="-3841750"/>
              <a:ext cx="4075113" cy="2862262"/>
            </a:xfrm>
            <a:custGeom>
              <a:avLst/>
              <a:gdLst/>
              <a:ahLst/>
              <a:cxnLst>
                <a:cxn ang="0">
                  <a:pos x="2050" y="0"/>
                </a:cxn>
                <a:cxn ang="0">
                  <a:pos x="2534" y="372"/>
                </a:cxn>
                <a:cxn ang="0">
                  <a:pos x="2567" y="724"/>
                </a:cxn>
                <a:cxn ang="0">
                  <a:pos x="2467" y="833"/>
                </a:cxn>
                <a:cxn ang="0">
                  <a:pos x="2400" y="811"/>
                </a:cxn>
                <a:cxn ang="0">
                  <a:pos x="2348" y="759"/>
                </a:cxn>
                <a:cxn ang="0">
                  <a:pos x="2335" y="662"/>
                </a:cxn>
                <a:cxn ang="0">
                  <a:pos x="2275" y="616"/>
                </a:cxn>
                <a:cxn ang="0">
                  <a:pos x="2223" y="586"/>
                </a:cxn>
                <a:cxn ang="0">
                  <a:pos x="2173" y="558"/>
                </a:cxn>
                <a:cxn ang="0">
                  <a:pos x="2119" y="534"/>
                </a:cxn>
                <a:cxn ang="0">
                  <a:pos x="2072" y="571"/>
                </a:cxn>
                <a:cxn ang="0">
                  <a:pos x="2013" y="616"/>
                </a:cxn>
                <a:cxn ang="0">
                  <a:pos x="1953" y="660"/>
                </a:cxn>
                <a:cxn ang="0">
                  <a:pos x="1894" y="694"/>
                </a:cxn>
                <a:cxn ang="0">
                  <a:pos x="1845" y="724"/>
                </a:cxn>
                <a:cxn ang="0">
                  <a:pos x="1771" y="887"/>
                </a:cxn>
                <a:cxn ang="0">
                  <a:pos x="1780" y="941"/>
                </a:cxn>
                <a:cxn ang="0">
                  <a:pos x="1788" y="1014"/>
                </a:cxn>
                <a:cxn ang="0">
                  <a:pos x="1795" y="1083"/>
                </a:cxn>
                <a:cxn ang="0">
                  <a:pos x="1795" y="1150"/>
                </a:cxn>
                <a:cxn ang="0">
                  <a:pos x="1896" y="1375"/>
                </a:cxn>
                <a:cxn ang="0">
                  <a:pos x="1927" y="1782"/>
                </a:cxn>
                <a:cxn ang="0">
                  <a:pos x="1853" y="1559"/>
                </a:cxn>
                <a:cxn ang="0">
                  <a:pos x="1564" y="1034"/>
                </a:cxn>
                <a:cxn ang="0">
                  <a:pos x="751" y="807"/>
                </a:cxn>
                <a:cxn ang="0">
                  <a:pos x="701" y="871"/>
                </a:cxn>
                <a:cxn ang="0">
                  <a:pos x="625" y="949"/>
                </a:cxn>
                <a:cxn ang="0">
                  <a:pos x="573" y="995"/>
                </a:cxn>
                <a:cxn ang="0">
                  <a:pos x="511" y="1036"/>
                </a:cxn>
                <a:cxn ang="0">
                  <a:pos x="446" y="1075"/>
                </a:cxn>
                <a:cxn ang="0">
                  <a:pos x="379" y="1107"/>
                </a:cxn>
                <a:cxn ang="0">
                  <a:pos x="318" y="1137"/>
                </a:cxn>
                <a:cxn ang="0">
                  <a:pos x="249" y="1165"/>
                </a:cxn>
                <a:cxn ang="0">
                  <a:pos x="143" y="1315"/>
                </a:cxn>
                <a:cxn ang="0">
                  <a:pos x="24" y="1633"/>
                </a:cxn>
                <a:cxn ang="0">
                  <a:pos x="52" y="1475"/>
                </a:cxn>
                <a:cxn ang="0">
                  <a:pos x="57" y="1431"/>
                </a:cxn>
                <a:cxn ang="0">
                  <a:pos x="57" y="1371"/>
                </a:cxn>
                <a:cxn ang="0">
                  <a:pos x="48" y="1295"/>
                </a:cxn>
                <a:cxn ang="0">
                  <a:pos x="42" y="1228"/>
                </a:cxn>
                <a:cxn ang="0">
                  <a:pos x="46" y="1140"/>
                </a:cxn>
                <a:cxn ang="0">
                  <a:pos x="89" y="1118"/>
                </a:cxn>
                <a:cxn ang="0">
                  <a:pos x="143" y="1081"/>
                </a:cxn>
                <a:cxn ang="0">
                  <a:pos x="199" y="1031"/>
                </a:cxn>
                <a:cxn ang="0">
                  <a:pos x="247" y="977"/>
                </a:cxn>
                <a:cxn ang="0">
                  <a:pos x="288" y="925"/>
                </a:cxn>
                <a:cxn ang="0">
                  <a:pos x="297" y="750"/>
                </a:cxn>
                <a:cxn ang="0">
                  <a:pos x="273" y="692"/>
                </a:cxn>
                <a:cxn ang="0">
                  <a:pos x="256" y="608"/>
                </a:cxn>
                <a:cxn ang="0">
                  <a:pos x="249" y="556"/>
                </a:cxn>
                <a:cxn ang="0">
                  <a:pos x="249" y="502"/>
                </a:cxn>
                <a:cxn ang="0">
                  <a:pos x="249" y="450"/>
                </a:cxn>
                <a:cxn ang="0">
                  <a:pos x="251" y="381"/>
                </a:cxn>
                <a:cxn ang="0">
                  <a:pos x="759" y="262"/>
                </a:cxn>
              </a:cxnLst>
              <a:rect l="0" t="0" r="r" b="b"/>
              <a:pathLst>
                <a:path w="2567" h="1803">
                  <a:moveTo>
                    <a:pt x="1769" y="249"/>
                  </a:moveTo>
                  <a:lnTo>
                    <a:pt x="1953" y="167"/>
                  </a:lnTo>
                  <a:lnTo>
                    <a:pt x="2139" y="143"/>
                  </a:lnTo>
                  <a:lnTo>
                    <a:pt x="2076" y="61"/>
                  </a:lnTo>
                  <a:lnTo>
                    <a:pt x="2050" y="0"/>
                  </a:lnTo>
                  <a:lnTo>
                    <a:pt x="2307" y="130"/>
                  </a:lnTo>
                  <a:lnTo>
                    <a:pt x="2359" y="158"/>
                  </a:lnTo>
                  <a:lnTo>
                    <a:pt x="2452" y="154"/>
                  </a:lnTo>
                  <a:lnTo>
                    <a:pt x="2504" y="257"/>
                  </a:lnTo>
                  <a:lnTo>
                    <a:pt x="2534" y="372"/>
                  </a:lnTo>
                  <a:lnTo>
                    <a:pt x="2513" y="452"/>
                  </a:lnTo>
                  <a:lnTo>
                    <a:pt x="2534" y="534"/>
                  </a:lnTo>
                  <a:lnTo>
                    <a:pt x="2530" y="571"/>
                  </a:lnTo>
                  <a:lnTo>
                    <a:pt x="2560" y="640"/>
                  </a:lnTo>
                  <a:lnTo>
                    <a:pt x="2567" y="724"/>
                  </a:lnTo>
                  <a:lnTo>
                    <a:pt x="2560" y="783"/>
                  </a:lnTo>
                  <a:lnTo>
                    <a:pt x="2504" y="807"/>
                  </a:lnTo>
                  <a:lnTo>
                    <a:pt x="2478" y="835"/>
                  </a:lnTo>
                  <a:lnTo>
                    <a:pt x="2474" y="833"/>
                  </a:lnTo>
                  <a:lnTo>
                    <a:pt x="2467" y="833"/>
                  </a:lnTo>
                  <a:lnTo>
                    <a:pt x="2456" y="830"/>
                  </a:lnTo>
                  <a:lnTo>
                    <a:pt x="2446" y="828"/>
                  </a:lnTo>
                  <a:lnTo>
                    <a:pt x="2430" y="822"/>
                  </a:lnTo>
                  <a:lnTo>
                    <a:pt x="2417" y="817"/>
                  </a:lnTo>
                  <a:lnTo>
                    <a:pt x="2400" y="811"/>
                  </a:lnTo>
                  <a:lnTo>
                    <a:pt x="2389" y="802"/>
                  </a:lnTo>
                  <a:lnTo>
                    <a:pt x="2374" y="791"/>
                  </a:lnTo>
                  <a:lnTo>
                    <a:pt x="2363" y="781"/>
                  </a:lnTo>
                  <a:lnTo>
                    <a:pt x="2355" y="770"/>
                  </a:lnTo>
                  <a:lnTo>
                    <a:pt x="2348" y="759"/>
                  </a:lnTo>
                  <a:lnTo>
                    <a:pt x="2342" y="748"/>
                  </a:lnTo>
                  <a:lnTo>
                    <a:pt x="2335" y="742"/>
                  </a:lnTo>
                  <a:lnTo>
                    <a:pt x="2335" y="737"/>
                  </a:lnTo>
                  <a:lnTo>
                    <a:pt x="2340" y="664"/>
                  </a:lnTo>
                  <a:lnTo>
                    <a:pt x="2335" y="662"/>
                  </a:lnTo>
                  <a:lnTo>
                    <a:pt x="2331" y="657"/>
                  </a:lnTo>
                  <a:lnTo>
                    <a:pt x="2320" y="649"/>
                  </a:lnTo>
                  <a:lnTo>
                    <a:pt x="2307" y="640"/>
                  </a:lnTo>
                  <a:lnTo>
                    <a:pt x="2290" y="627"/>
                  </a:lnTo>
                  <a:lnTo>
                    <a:pt x="2275" y="616"/>
                  </a:lnTo>
                  <a:lnTo>
                    <a:pt x="2264" y="608"/>
                  </a:lnTo>
                  <a:lnTo>
                    <a:pt x="2255" y="603"/>
                  </a:lnTo>
                  <a:lnTo>
                    <a:pt x="2245" y="597"/>
                  </a:lnTo>
                  <a:lnTo>
                    <a:pt x="2236" y="592"/>
                  </a:lnTo>
                  <a:lnTo>
                    <a:pt x="2223" y="586"/>
                  </a:lnTo>
                  <a:lnTo>
                    <a:pt x="2214" y="577"/>
                  </a:lnTo>
                  <a:lnTo>
                    <a:pt x="2203" y="573"/>
                  </a:lnTo>
                  <a:lnTo>
                    <a:pt x="2193" y="569"/>
                  </a:lnTo>
                  <a:lnTo>
                    <a:pt x="2182" y="562"/>
                  </a:lnTo>
                  <a:lnTo>
                    <a:pt x="2173" y="558"/>
                  </a:lnTo>
                  <a:lnTo>
                    <a:pt x="2162" y="551"/>
                  </a:lnTo>
                  <a:lnTo>
                    <a:pt x="2156" y="549"/>
                  </a:lnTo>
                  <a:lnTo>
                    <a:pt x="2139" y="541"/>
                  </a:lnTo>
                  <a:lnTo>
                    <a:pt x="2128" y="538"/>
                  </a:lnTo>
                  <a:lnTo>
                    <a:pt x="2119" y="534"/>
                  </a:lnTo>
                  <a:lnTo>
                    <a:pt x="2117" y="534"/>
                  </a:lnTo>
                  <a:lnTo>
                    <a:pt x="2113" y="536"/>
                  </a:lnTo>
                  <a:lnTo>
                    <a:pt x="2104" y="545"/>
                  </a:lnTo>
                  <a:lnTo>
                    <a:pt x="2089" y="556"/>
                  </a:lnTo>
                  <a:lnTo>
                    <a:pt x="2072" y="571"/>
                  </a:lnTo>
                  <a:lnTo>
                    <a:pt x="2059" y="577"/>
                  </a:lnTo>
                  <a:lnTo>
                    <a:pt x="2048" y="588"/>
                  </a:lnTo>
                  <a:lnTo>
                    <a:pt x="2037" y="597"/>
                  </a:lnTo>
                  <a:lnTo>
                    <a:pt x="2026" y="605"/>
                  </a:lnTo>
                  <a:lnTo>
                    <a:pt x="2013" y="616"/>
                  </a:lnTo>
                  <a:lnTo>
                    <a:pt x="2000" y="625"/>
                  </a:lnTo>
                  <a:lnTo>
                    <a:pt x="1989" y="634"/>
                  </a:lnTo>
                  <a:lnTo>
                    <a:pt x="1979" y="644"/>
                  </a:lnTo>
                  <a:lnTo>
                    <a:pt x="1966" y="653"/>
                  </a:lnTo>
                  <a:lnTo>
                    <a:pt x="1953" y="660"/>
                  </a:lnTo>
                  <a:lnTo>
                    <a:pt x="1938" y="666"/>
                  </a:lnTo>
                  <a:lnTo>
                    <a:pt x="1927" y="675"/>
                  </a:lnTo>
                  <a:lnTo>
                    <a:pt x="1916" y="681"/>
                  </a:lnTo>
                  <a:lnTo>
                    <a:pt x="1905" y="690"/>
                  </a:lnTo>
                  <a:lnTo>
                    <a:pt x="1894" y="694"/>
                  </a:lnTo>
                  <a:lnTo>
                    <a:pt x="1886" y="701"/>
                  </a:lnTo>
                  <a:lnTo>
                    <a:pt x="1868" y="709"/>
                  </a:lnTo>
                  <a:lnTo>
                    <a:pt x="1855" y="718"/>
                  </a:lnTo>
                  <a:lnTo>
                    <a:pt x="1847" y="720"/>
                  </a:lnTo>
                  <a:lnTo>
                    <a:pt x="1845" y="724"/>
                  </a:lnTo>
                  <a:lnTo>
                    <a:pt x="1825" y="789"/>
                  </a:lnTo>
                  <a:lnTo>
                    <a:pt x="1769" y="867"/>
                  </a:lnTo>
                  <a:lnTo>
                    <a:pt x="1769" y="869"/>
                  </a:lnTo>
                  <a:lnTo>
                    <a:pt x="1771" y="880"/>
                  </a:lnTo>
                  <a:lnTo>
                    <a:pt x="1771" y="887"/>
                  </a:lnTo>
                  <a:lnTo>
                    <a:pt x="1771" y="895"/>
                  </a:lnTo>
                  <a:lnTo>
                    <a:pt x="1773" y="906"/>
                  </a:lnTo>
                  <a:lnTo>
                    <a:pt x="1778" y="919"/>
                  </a:lnTo>
                  <a:lnTo>
                    <a:pt x="1778" y="930"/>
                  </a:lnTo>
                  <a:lnTo>
                    <a:pt x="1780" y="941"/>
                  </a:lnTo>
                  <a:lnTo>
                    <a:pt x="1780" y="954"/>
                  </a:lnTo>
                  <a:lnTo>
                    <a:pt x="1784" y="969"/>
                  </a:lnTo>
                  <a:lnTo>
                    <a:pt x="1786" y="984"/>
                  </a:lnTo>
                  <a:lnTo>
                    <a:pt x="1788" y="999"/>
                  </a:lnTo>
                  <a:lnTo>
                    <a:pt x="1788" y="1014"/>
                  </a:lnTo>
                  <a:lnTo>
                    <a:pt x="1793" y="1029"/>
                  </a:lnTo>
                  <a:lnTo>
                    <a:pt x="1793" y="1042"/>
                  </a:lnTo>
                  <a:lnTo>
                    <a:pt x="1793" y="1055"/>
                  </a:lnTo>
                  <a:lnTo>
                    <a:pt x="1793" y="1070"/>
                  </a:lnTo>
                  <a:lnTo>
                    <a:pt x="1795" y="1083"/>
                  </a:lnTo>
                  <a:lnTo>
                    <a:pt x="1795" y="1096"/>
                  </a:lnTo>
                  <a:lnTo>
                    <a:pt x="1795" y="1109"/>
                  </a:lnTo>
                  <a:lnTo>
                    <a:pt x="1795" y="1120"/>
                  </a:lnTo>
                  <a:lnTo>
                    <a:pt x="1797" y="1133"/>
                  </a:lnTo>
                  <a:lnTo>
                    <a:pt x="1795" y="1150"/>
                  </a:lnTo>
                  <a:lnTo>
                    <a:pt x="1795" y="1165"/>
                  </a:lnTo>
                  <a:lnTo>
                    <a:pt x="1795" y="1174"/>
                  </a:lnTo>
                  <a:lnTo>
                    <a:pt x="1795" y="1178"/>
                  </a:lnTo>
                  <a:lnTo>
                    <a:pt x="1829" y="1325"/>
                  </a:lnTo>
                  <a:lnTo>
                    <a:pt x="1896" y="1375"/>
                  </a:lnTo>
                  <a:lnTo>
                    <a:pt x="1948" y="1576"/>
                  </a:lnTo>
                  <a:lnTo>
                    <a:pt x="1983" y="1715"/>
                  </a:lnTo>
                  <a:lnTo>
                    <a:pt x="2048" y="1782"/>
                  </a:lnTo>
                  <a:lnTo>
                    <a:pt x="1948" y="1803"/>
                  </a:lnTo>
                  <a:lnTo>
                    <a:pt x="1927" y="1782"/>
                  </a:lnTo>
                  <a:lnTo>
                    <a:pt x="1855" y="1760"/>
                  </a:lnTo>
                  <a:lnTo>
                    <a:pt x="1871" y="1708"/>
                  </a:lnTo>
                  <a:lnTo>
                    <a:pt x="1851" y="1695"/>
                  </a:lnTo>
                  <a:lnTo>
                    <a:pt x="1851" y="1613"/>
                  </a:lnTo>
                  <a:lnTo>
                    <a:pt x="1853" y="1559"/>
                  </a:lnTo>
                  <a:lnTo>
                    <a:pt x="1799" y="1475"/>
                  </a:lnTo>
                  <a:lnTo>
                    <a:pt x="1758" y="1416"/>
                  </a:lnTo>
                  <a:lnTo>
                    <a:pt x="1754" y="1349"/>
                  </a:lnTo>
                  <a:lnTo>
                    <a:pt x="1691" y="1213"/>
                  </a:lnTo>
                  <a:lnTo>
                    <a:pt x="1564" y="1034"/>
                  </a:lnTo>
                  <a:lnTo>
                    <a:pt x="1397" y="850"/>
                  </a:lnTo>
                  <a:lnTo>
                    <a:pt x="1058" y="902"/>
                  </a:lnTo>
                  <a:lnTo>
                    <a:pt x="898" y="865"/>
                  </a:lnTo>
                  <a:lnTo>
                    <a:pt x="755" y="802"/>
                  </a:lnTo>
                  <a:lnTo>
                    <a:pt x="751" y="807"/>
                  </a:lnTo>
                  <a:lnTo>
                    <a:pt x="742" y="820"/>
                  </a:lnTo>
                  <a:lnTo>
                    <a:pt x="733" y="830"/>
                  </a:lnTo>
                  <a:lnTo>
                    <a:pt x="723" y="841"/>
                  </a:lnTo>
                  <a:lnTo>
                    <a:pt x="712" y="856"/>
                  </a:lnTo>
                  <a:lnTo>
                    <a:pt x="701" y="871"/>
                  </a:lnTo>
                  <a:lnTo>
                    <a:pt x="686" y="887"/>
                  </a:lnTo>
                  <a:lnTo>
                    <a:pt x="671" y="904"/>
                  </a:lnTo>
                  <a:lnTo>
                    <a:pt x="653" y="921"/>
                  </a:lnTo>
                  <a:lnTo>
                    <a:pt x="636" y="941"/>
                  </a:lnTo>
                  <a:lnTo>
                    <a:pt x="625" y="949"/>
                  </a:lnTo>
                  <a:lnTo>
                    <a:pt x="614" y="958"/>
                  </a:lnTo>
                  <a:lnTo>
                    <a:pt x="604" y="967"/>
                  </a:lnTo>
                  <a:lnTo>
                    <a:pt x="595" y="977"/>
                  </a:lnTo>
                  <a:lnTo>
                    <a:pt x="584" y="986"/>
                  </a:lnTo>
                  <a:lnTo>
                    <a:pt x="573" y="995"/>
                  </a:lnTo>
                  <a:lnTo>
                    <a:pt x="560" y="1003"/>
                  </a:lnTo>
                  <a:lnTo>
                    <a:pt x="550" y="1014"/>
                  </a:lnTo>
                  <a:lnTo>
                    <a:pt x="537" y="1021"/>
                  </a:lnTo>
                  <a:lnTo>
                    <a:pt x="524" y="1029"/>
                  </a:lnTo>
                  <a:lnTo>
                    <a:pt x="511" y="1036"/>
                  </a:lnTo>
                  <a:lnTo>
                    <a:pt x="498" y="1044"/>
                  </a:lnTo>
                  <a:lnTo>
                    <a:pt x="483" y="1053"/>
                  </a:lnTo>
                  <a:lnTo>
                    <a:pt x="472" y="1060"/>
                  </a:lnTo>
                  <a:lnTo>
                    <a:pt x="457" y="1066"/>
                  </a:lnTo>
                  <a:lnTo>
                    <a:pt x="446" y="1075"/>
                  </a:lnTo>
                  <a:lnTo>
                    <a:pt x="431" y="1081"/>
                  </a:lnTo>
                  <a:lnTo>
                    <a:pt x="418" y="1088"/>
                  </a:lnTo>
                  <a:lnTo>
                    <a:pt x="405" y="1094"/>
                  </a:lnTo>
                  <a:lnTo>
                    <a:pt x="392" y="1101"/>
                  </a:lnTo>
                  <a:lnTo>
                    <a:pt x="379" y="1107"/>
                  </a:lnTo>
                  <a:lnTo>
                    <a:pt x="366" y="1114"/>
                  </a:lnTo>
                  <a:lnTo>
                    <a:pt x="353" y="1120"/>
                  </a:lnTo>
                  <a:lnTo>
                    <a:pt x="342" y="1129"/>
                  </a:lnTo>
                  <a:lnTo>
                    <a:pt x="331" y="1131"/>
                  </a:lnTo>
                  <a:lnTo>
                    <a:pt x="318" y="1137"/>
                  </a:lnTo>
                  <a:lnTo>
                    <a:pt x="307" y="1140"/>
                  </a:lnTo>
                  <a:lnTo>
                    <a:pt x="297" y="1146"/>
                  </a:lnTo>
                  <a:lnTo>
                    <a:pt x="277" y="1153"/>
                  </a:lnTo>
                  <a:lnTo>
                    <a:pt x="264" y="1161"/>
                  </a:lnTo>
                  <a:lnTo>
                    <a:pt x="249" y="1165"/>
                  </a:lnTo>
                  <a:lnTo>
                    <a:pt x="240" y="1170"/>
                  </a:lnTo>
                  <a:lnTo>
                    <a:pt x="234" y="1172"/>
                  </a:lnTo>
                  <a:lnTo>
                    <a:pt x="234" y="1174"/>
                  </a:lnTo>
                  <a:lnTo>
                    <a:pt x="202" y="1261"/>
                  </a:lnTo>
                  <a:lnTo>
                    <a:pt x="143" y="1315"/>
                  </a:lnTo>
                  <a:lnTo>
                    <a:pt x="128" y="1488"/>
                  </a:lnTo>
                  <a:lnTo>
                    <a:pt x="122" y="1671"/>
                  </a:lnTo>
                  <a:lnTo>
                    <a:pt x="61" y="1745"/>
                  </a:lnTo>
                  <a:lnTo>
                    <a:pt x="16" y="1676"/>
                  </a:lnTo>
                  <a:lnTo>
                    <a:pt x="24" y="1633"/>
                  </a:lnTo>
                  <a:lnTo>
                    <a:pt x="0" y="1570"/>
                  </a:lnTo>
                  <a:lnTo>
                    <a:pt x="50" y="1490"/>
                  </a:lnTo>
                  <a:lnTo>
                    <a:pt x="50" y="1486"/>
                  </a:lnTo>
                  <a:lnTo>
                    <a:pt x="50" y="1483"/>
                  </a:lnTo>
                  <a:lnTo>
                    <a:pt x="52" y="1475"/>
                  </a:lnTo>
                  <a:lnTo>
                    <a:pt x="54" y="1464"/>
                  </a:lnTo>
                  <a:lnTo>
                    <a:pt x="54" y="1455"/>
                  </a:lnTo>
                  <a:lnTo>
                    <a:pt x="54" y="1449"/>
                  </a:lnTo>
                  <a:lnTo>
                    <a:pt x="54" y="1440"/>
                  </a:lnTo>
                  <a:lnTo>
                    <a:pt x="57" y="1431"/>
                  </a:lnTo>
                  <a:lnTo>
                    <a:pt x="57" y="1421"/>
                  </a:lnTo>
                  <a:lnTo>
                    <a:pt x="57" y="1410"/>
                  </a:lnTo>
                  <a:lnTo>
                    <a:pt x="57" y="1399"/>
                  </a:lnTo>
                  <a:lnTo>
                    <a:pt x="57" y="1386"/>
                  </a:lnTo>
                  <a:lnTo>
                    <a:pt x="57" y="1371"/>
                  </a:lnTo>
                  <a:lnTo>
                    <a:pt x="54" y="1356"/>
                  </a:lnTo>
                  <a:lnTo>
                    <a:pt x="52" y="1341"/>
                  </a:lnTo>
                  <a:lnTo>
                    <a:pt x="52" y="1325"/>
                  </a:lnTo>
                  <a:lnTo>
                    <a:pt x="50" y="1310"/>
                  </a:lnTo>
                  <a:lnTo>
                    <a:pt x="48" y="1295"/>
                  </a:lnTo>
                  <a:lnTo>
                    <a:pt x="46" y="1278"/>
                  </a:lnTo>
                  <a:lnTo>
                    <a:pt x="46" y="1267"/>
                  </a:lnTo>
                  <a:lnTo>
                    <a:pt x="46" y="1250"/>
                  </a:lnTo>
                  <a:lnTo>
                    <a:pt x="44" y="1241"/>
                  </a:lnTo>
                  <a:lnTo>
                    <a:pt x="42" y="1228"/>
                  </a:lnTo>
                  <a:lnTo>
                    <a:pt x="42" y="1220"/>
                  </a:lnTo>
                  <a:lnTo>
                    <a:pt x="42" y="1204"/>
                  </a:lnTo>
                  <a:lnTo>
                    <a:pt x="42" y="1202"/>
                  </a:lnTo>
                  <a:lnTo>
                    <a:pt x="46" y="1144"/>
                  </a:lnTo>
                  <a:lnTo>
                    <a:pt x="46" y="1140"/>
                  </a:lnTo>
                  <a:lnTo>
                    <a:pt x="57" y="1135"/>
                  </a:lnTo>
                  <a:lnTo>
                    <a:pt x="61" y="1129"/>
                  </a:lnTo>
                  <a:lnTo>
                    <a:pt x="70" y="1127"/>
                  </a:lnTo>
                  <a:lnTo>
                    <a:pt x="78" y="1120"/>
                  </a:lnTo>
                  <a:lnTo>
                    <a:pt x="89" y="1118"/>
                  </a:lnTo>
                  <a:lnTo>
                    <a:pt x="98" y="1109"/>
                  </a:lnTo>
                  <a:lnTo>
                    <a:pt x="109" y="1103"/>
                  </a:lnTo>
                  <a:lnTo>
                    <a:pt x="119" y="1096"/>
                  </a:lnTo>
                  <a:lnTo>
                    <a:pt x="132" y="1090"/>
                  </a:lnTo>
                  <a:lnTo>
                    <a:pt x="143" y="1081"/>
                  </a:lnTo>
                  <a:lnTo>
                    <a:pt x="156" y="1073"/>
                  </a:lnTo>
                  <a:lnTo>
                    <a:pt x="167" y="1062"/>
                  </a:lnTo>
                  <a:lnTo>
                    <a:pt x="180" y="1055"/>
                  </a:lnTo>
                  <a:lnTo>
                    <a:pt x="189" y="1042"/>
                  </a:lnTo>
                  <a:lnTo>
                    <a:pt x="199" y="1031"/>
                  </a:lnTo>
                  <a:lnTo>
                    <a:pt x="210" y="1021"/>
                  </a:lnTo>
                  <a:lnTo>
                    <a:pt x="221" y="1010"/>
                  </a:lnTo>
                  <a:lnTo>
                    <a:pt x="230" y="999"/>
                  </a:lnTo>
                  <a:lnTo>
                    <a:pt x="238" y="988"/>
                  </a:lnTo>
                  <a:lnTo>
                    <a:pt x="247" y="977"/>
                  </a:lnTo>
                  <a:lnTo>
                    <a:pt x="256" y="969"/>
                  </a:lnTo>
                  <a:lnTo>
                    <a:pt x="269" y="951"/>
                  </a:lnTo>
                  <a:lnTo>
                    <a:pt x="277" y="936"/>
                  </a:lnTo>
                  <a:lnTo>
                    <a:pt x="284" y="928"/>
                  </a:lnTo>
                  <a:lnTo>
                    <a:pt x="288" y="925"/>
                  </a:lnTo>
                  <a:lnTo>
                    <a:pt x="314" y="776"/>
                  </a:lnTo>
                  <a:lnTo>
                    <a:pt x="310" y="774"/>
                  </a:lnTo>
                  <a:lnTo>
                    <a:pt x="305" y="765"/>
                  </a:lnTo>
                  <a:lnTo>
                    <a:pt x="299" y="757"/>
                  </a:lnTo>
                  <a:lnTo>
                    <a:pt x="297" y="750"/>
                  </a:lnTo>
                  <a:lnTo>
                    <a:pt x="292" y="740"/>
                  </a:lnTo>
                  <a:lnTo>
                    <a:pt x="288" y="731"/>
                  </a:lnTo>
                  <a:lnTo>
                    <a:pt x="284" y="718"/>
                  </a:lnTo>
                  <a:lnTo>
                    <a:pt x="277" y="707"/>
                  </a:lnTo>
                  <a:lnTo>
                    <a:pt x="273" y="692"/>
                  </a:lnTo>
                  <a:lnTo>
                    <a:pt x="269" y="679"/>
                  </a:lnTo>
                  <a:lnTo>
                    <a:pt x="264" y="662"/>
                  </a:lnTo>
                  <a:lnTo>
                    <a:pt x="260" y="644"/>
                  </a:lnTo>
                  <a:lnTo>
                    <a:pt x="258" y="625"/>
                  </a:lnTo>
                  <a:lnTo>
                    <a:pt x="256" y="608"/>
                  </a:lnTo>
                  <a:lnTo>
                    <a:pt x="253" y="597"/>
                  </a:lnTo>
                  <a:lnTo>
                    <a:pt x="251" y="588"/>
                  </a:lnTo>
                  <a:lnTo>
                    <a:pt x="249" y="577"/>
                  </a:lnTo>
                  <a:lnTo>
                    <a:pt x="249" y="567"/>
                  </a:lnTo>
                  <a:lnTo>
                    <a:pt x="249" y="556"/>
                  </a:lnTo>
                  <a:lnTo>
                    <a:pt x="249" y="545"/>
                  </a:lnTo>
                  <a:lnTo>
                    <a:pt x="249" y="534"/>
                  </a:lnTo>
                  <a:lnTo>
                    <a:pt x="249" y="523"/>
                  </a:lnTo>
                  <a:lnTo>
                    <a:pt x="249" y="512"/>
                  </a:lnTo>
                  <a:lnTo>
                    <a:pt x="249" y="502"/>
                  </a:lnTo>
                  <a:lnTo>
                    <a:pt x="249" y="491"/>
                  </a:lnTo>
                  <a:lnTo>
                    <a:pt x="249" y="480"/>
                  </a:lnTo>
                  <a:lnTo>
                    <a:pt x="249" y="469"/>
                  </a:lnTo>
                  <a:lnTo>
                    <a:pt x="249" y="458"/>
                  </a:lnTo>
                  <a:lnTo>
                    <a:pt x="249" y="450"/>
                  </a:lnTo>
                  <a:lnTo>
                    <a:pt x="249" y="441"/>
                  </a:lnTo>
                  <a:lnTo>
                    <a:pt x="249" y="422"/>
                  </a:lnTo>
                  <a:lnTo>
                    <a:pt x="249" y="407"/>
                  </a:lnTo>
                  <a:lnTo>
                    <a:pt x="249" y="391"/>
                  </a:lnTo>
                  <a:lnTo>
                    <a:pt x="251" y="381"/>
                  </a:lnTo>
                  <a:lnTo>
                    <a:pt x="251" y="368"/>
                  </a:lnTo>
                  <a:lnTo>
                    <a:pt x="253" y="361"/>
                  </a:lnTo>
                  <a:lnTo>
                    <a:pt x="253" y="355"/>
                  </a:lnTo>
                  <a:lnTo>
                    <a:pt x="256" y="355"/>
                  </a:lnTo>
                  <a:lnTo>
                    <a:pt x="759" y="262"/>
                  </a:lnTo>
                  <a:lnTo>
                    <a:pt x="1769" y="249"/>
                  </a:lnTo>
                  <a:lnTo>
                    <a:pt x="1769" y="24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45"/>
            <p:cNvSpPr>
              <a:spLocks/>
            </p:cNvSpPr>
            <p:nvPr/>
          </p:nvSpPr>
          <p:spPr bwMode="auto">
            <a:xfrm>
              <a:off x="2874963" y="-3876675"/>
              <a:ext cx="1025525" cy="982662"/>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46"/>
            <p:cNvSpPr>
              <a:spLocks/>
            </p:cNvSpPr>
            <p:nvPr/>
          </p:nvSpPr>
          <p:spPr bwMode="auto">
            <a:xfrm>
              <a:off x="2916238" y="-2657475"/>
              <a:ext cx="160338" cy="596900"/>
            </a:xfrm>
            <a:custGeom>
              <a:avLst/>
              <a:gdLst/>
              <a:ahLst/>
              <a:cxnLst>
                <a:cxn ang="0">
                  <a:pos x="4" y="0"/>
                </a:cxn>
                <a:cxn ang="0">
                  <a:pos x="6" y="6"/>
                </a:cxn>
                <a:cxn ang="0">
                  <a:pos x="8" y="15"/>
                </a:cxn>
                <a:cxn ang="0">
                  <a:pos x="11" y="28"/>
                </a:cxn>
                <a:cxn ang="0">
                  <a:pos x="13" y="39"/>
                </a:cxn>
                <a:cxn ang="0">
                  <a:pos x="15" y="56"/>
                </a:cxn>
                <a:cxn ang="0">
                  <a:pos x="17" y="71"/>
                </a:cxn>
                <a:cxn ang="0">
                  <a:pos x="19" y="89"/>
                </a:cxn>
                <a:cxn ang="0">
                  <a:pos x="15" y="104"/>
                </a:cxn>
                <a:cxn ang="0">
                  <a:pos x="13" y="121"/>
                </a:cxn>
                <a:cxn ang="0">
                  <a:pos x="8" y="136"/>
                </a:cxn>
                <a:cxn ang="0">
                  <a:pos x="8" y="154"/>
                </a:cxn>
                <a:cxn ang="0">
                  <a:pos x="2" y="169"/>
                </a:cxn>
                <a:cxn ang="0">
                  <a:pos x="2" y="188"/>
                </a:cxn>
                <a:cxn ang="0">
                  <a:pos x="0" y="199"/>
                </a:cxn>
                <a:cxn ang="0">
                  <a:pos x="0" y="210"/>
                </a:cxn>
                <a:cxn ang="0">
                  <a:pos x="2" y="221"/>
                </a:cxn>
                <a:cxn ang="0">
                  <a:pos x="4" y="234"/>
                </a:cxn>
                <a:cxn ang="0">
                  <a:pos x="4" y="242"/>
                </a:cxn>
                <a:cxn ang="0">
                  <a:pos x="6" y="255"/>
                </a:cxn>
                <a:cxn ang="0">
                  <a:pos x="8" y="266"/>
                </a:cxn>
                <a:cxn ang="0">
                  <a:pos x="11" y="281"/>
                </a:cxn>
                <a:cxn ang="0">
                  <a:pos x="13" y="290"/>
                </a:cxn>
                <a:cxn ang="0">
                  <a:pos x="19" y="303"/>
                </a:cxn>
                <a:cxn ang="0">
                  <a:pos x="19" y="316"/>
                </a:cxn>
                <a:cxn ang="0">
                  <a:pos x="26" y="327"/>
                </a:cxn>
                <a:cxn ang="0">
                  <a:pos x="28" y="335"/>
                </a:cxn>
                <a:cxn ang="0">
                  <a:pos x="30" y="346"/>
                </a:cxn>
                <a:cxn ang="0">
                  <a:pos x="32" y="355"/>
                </a:cxn>
                <a:cxn ang="0">
                  <a:pos x="37" y="363"/>
                </a:cxn>
                <a:cxn ang="0">
                  <a:pos x="37" y="372"/>
                </a:cxn>
                <a:cxn ang="0">
                  <a:pos x="41" y="376"/>
                </a:cxn>
                <a:cxn ang="0">
                  <a:pos x="101" y="268"/>
                </a:cxn>
                <a:cxn ang="0">
                  <a:pos x="101" y="264"/>
                </a:cxn>
                <a:cxn ang="0">
                  <a:pos x="101" y="255"/>
                </a:cxn>
                <a:cxn ang="0">
                  <a:pos x="101" y="242"/>
                </a:cxn>
                <a:cxn ang="0">
                  <a:pos x="101" y="229"/>
                </a:cxn>
                <a:cxn ang="0">
                  <a:pos x="101" y="212"/>
                </a:cxn>
                <a:cxn ang="0">
                  <a:pos x="101" y="195"/>
                </a:cxn>
                <a:cxn ang="0">
                  <a:pos x="97" y="175"/>
                </a:cxn>
                <a:cxn ang="0">
                  <a:pos x="95" y="160"/>
                </a:cxn>
                <a:cxn ang="0">
                  <a:pos x="91" y="141"/>
                </a:cxn>
                <a:cxn ang="0">
                  <a:pos x="84" y="123"/>
                </a:cxn>
                <a:cxn ang="0">
                  <a:pos x="80" y="110"/>
                </a:cxn>
                <a:cxn ang="0">
                  <a:pos x="73" y="99"/>
                </a:cxn>
                <a:cxn ang="0">
                  <a:pos x="69" y="89"/>
                </a:cxn>
                <a:cxn ang="0">
                  <a:pos x="65" y="82"/>
                </a:cxn>
                <a:cxn ang="0">
                  <a:pos x="63" y="76"/>
                </a:cxn>
                <a:cxn ang="0">
                  <a:pos x="4" y="0"/>
                </a:cxn>
                <a:cxn ang="0">
                  <a:pos x="4" y="0"/>
                </a:cxn>
              </a:cxnLst>
              <a:rect l="0" t="0" r="r" b="b"/>
              <a:pathLst>
                <a:path w="101" h="376">
                  <a:moveTo>
                    <a:pt x="4" y="0"/>
                  </a:moveTo>
                  <a:lnTo>
                    <a:pt x="6" y="6"/>
                  </a:lnTo>
                  <a:lnTo>
                    <a:pt x="8" y="15"/>
                  </a:lnTo>
                  <a:lnTo>
                    <a:pt x="11" y="28"/>
                  </a:lnTo>
                  <a:lnTo>
                    <a:pt x="13" y="39"/>
                  </a:lnTo>
                  <a:lnTo>
                    <a:pt x="15" y="56"/>
                  </a:lnTo>
                  <a:lnTo>
                    <a:pt x="17" y="71"/>
                  </a:lnTo>
                  <a:lnTo>
                    <a:pt x="19" y="89"/>
                  </a:lnTo>
                  <a:lnTo>
                    <a:pt x="15" y="104"/>
                  </a:lnTo>
                  <a:lnTo>
                    <a:pt x="13" y="121"/>
                  </a:lnTo>
                  <a:lnTo>
                    <a:pt x="8" y="136"/>
                  </a:lnTo>
                  <a:lnTo>
                    <a:pt x="8" y="154"/>
                  </a:lnTo>
                  <a:lnTo>
                    <a:pt x="2" y="169"/>
                  </a:lnTo>
                  <a:lnTo>
                    <a:pt x="2" y="188"/>
                  </a:lnTo>
                  <a:lnTo>
                    <a:pt x="0" y="199"/>
                  </a:lnTo>
                  <a:lnTo>
                    <a:pt x="0" y="210"/>
                  </a:lnTo>
                  <a:lnTo>
                    <a:pt x="2" y="221"/>
                  </a:lnTo>
                  <a:lnTo>
                    <a:pt x="4" y="234"/>
                  </a:lnTo>
                  <a:lnTo>
                    <a:pt x="4" y="242"/>
                  </a:lnTo>
                  <a:lnTo>
                    <a:pt x="6" y="255"/>
                  </a:lnTo>
                  <a:lnTo>
                    <a:pt x="8" y="266"/>
                  </a:lnTo>
                  <a:lnTo>
                    <a:pt x="11" y="281"/>
                  </a:lnTo>
                  <a:lnTo>
                    <a:pt x="13" y="290"/>
                  </a:lnTo>
                  <a:lnTo>
                    <a:pt x="19" y="303"/>
                  </a:lnTo>
                  <a:lnTo>
                    <a:pt x="19" y="316"/>
                  </a:lnTo>
                  <a:lnTo>
                    <a:pt x="26" y="327"/>
                  </a:lnTo>
                  <a:lnTo>
                    <a:pt x="28" y="335"/>
                  </a:lnTo>
                  <a:lnTo>
                    <a:pt x="30" y="346"/>
                  </a:lnTo>
                  <a:lnTo>
                    <a:pt x="32" y="355"/>
                  </a:lnTo>
                  <a:lnTo>
                    <a:pt x="37" y="363"/>
                  </a:lnTo>
                  <a:lnTo>
                    <a:pt x="37" y="372"/>
                  </a:lnTo>
                  <a:lnTo>
                    <a:pt x="41" y="376"/>
                  </a:lnTo>
                  <a:lnTo>
                    <a:pt x="101" y="268"/>
                  </a:lnTo>
                  <a:lnTo>
                    <a:pt x="101" y="264"/>
                  </a:lnTo>
                  <a:lnTo>
                    <a:pt x="101" y="255"/>
                  </a:lnTo>
                  <a:lnTo>
                    <a:pt x="101" y="242"/>
                  </a:lnTo>
                  <a:lnTo>
                    <a:pt x="101" y="229"/>
                  </a:lnTo>
                  <a:lnTo>
                    <a:pt x="101" y="212"/>
                  </a:lnTo>
                  <a:lnTo>
                    <a:pt x="101" y="195"/>
                  </a:lnTo>
                  <a:lnTo>
                    <a:pt x="97" y="175"/>
                  </a:lnTo>
                  <a:lnTo>
                    <a:pt x="95" y="160"/>
                  </a:lnTo>
                  <a:lnTo>
                    <a:pt x="91" y="141"/>
                  </a:lnTo>
                  <a:lnTo>
                    <a:pt x="84" y="123"/>
                  </a:lnTo>
                  <a:lnTo>
                    <a:pt x="80" y="110"/>
                  </a:lnTo>
                  <a:lnTo>
                    <a:pt x="73" y="99"/>
                  </a:lnTo>
                  <a:lnTo>
                    <a:pt x="69" y="89"/>
                  </a:lnTo>
                  <a:lnTo>
                    <a:pt x="65" y="82"/>
                  </a:lnTo>
                  <a:lnTo>
                    <a:pt x="63" y="76"/>
                  </a:lnTo>
                  <a:lnTo>
                    <a:pt x="4" y="0"/>
                  </a:lnTo>
                  <a:lnTo>
                    <a:pt x="4"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47"/>
            <p:cNvSpPr>
              <a:spLocks/>
            </p:cNvSpPr>
            <p:nvPr/>
          </p:nvSpPr>
          <p:spPr bwMode="auto">
            <a:xfrm>
              <a:off x="6313488" y="-4105275"/>
              <a:ext cx="250825" cy="490537"/>
            </a:xfrm>
            <a:custGeom>
              <a:avLst/>
              <a:gdLst/>
              <a:ahLst/>
              <a:cxnLst>
                <a:cxn ang="0">
                  <a:pos x="65" y="263"/>
                </a:cxn>
                <a:cxn ang="0">
                  <a:pos x="61" y="259"/>
                </a:cxn>
                <a:cxn ang="0">
                  <a:pos x="56" y="255"/>
                </a:cxn>
                <a:cxn ang="0">
                  <a:pos x="48" y="246"/>
                </a:cxn>
                <a:cxn ang="0">
                  <a:pos x="41" y="237"/>
                </a:cxn>
                <a:cxn ang="0">
                  <a:pos x="30" y="222"/>
                </a:cxn>
                <a:cxn ang="0">
                  <a:pos x="22" y="209"/>
                </a:cxn>
                <a:cxn ang="0">
                  <a:pos x="15" y="192"/>
                </a:cxn>
                <a:cxn ang="0">
                  <a:pos x="9" y="175"/>
                </a:cxn>
                <a:cxn ang="0">
                  <a:pos x="4" y="164"/>
                </a:cxn>
                <a:cxn ang="0">
                  <a:pos x="2" y="153"/>
                </a:cxn>
                <a:cxn ang="0">
                  <a:pos x="0" y="142"/>
                </a:cxn>
                <a:cxn ang="0">
                  <a:pos x="0" y="131"/>
                </a:cxn>
                <a:cxn ang="0">
                  <a:pos x="0" y="118"/>
                </a:cxn>
                <a:cxn ang="0">
                  <a:pos x="0" y="110"/>
                </a:cxn>
                <a:cxn ang="0">
                  <a:pos x="0" y="99"/>
                </a:cxn>
                <a:cxn ang="0">
                  <a:pos x="2" y="90"/>
                </a:cxn>
                <a:cxn ang="0">
                  <a:pos x="2" y="73"/>
                </a:cxn>
                <a:cxn ang="0">
                  <a:pos x="4" y="58"/>
                </a:cxn>
                <a:cxn ang="0">
                  <a:pos x="7" y="49"/>
                </a:cxn>
                <a:cxn ang="0">
                  <a:pos x="9" y="47"/>
                </a:cxn>
                <a:cxn ang="0">
                  <a:pos x="15" y="15"/>
                </a:cxn>
                <a:cxn ang="0">
                  <a:pos x="28" y="0"/>
                </a:cxn>
                <a:cxn ang="0">
                  <a:pos x="56" y="38"/>
                </a:cxn>
                <a:cxn ang="0">
                  <a:pos x="56" y="43"/>
                </a:cxn>
                <a:cxn ang="0">
                  <a:pos x="67" y="54"/>
                </a:cxn>
                <a:cxn ang="0">
                  <a:pos x="74" y="58"/>
                </a:cxn>
                <a:cxn ang="0">
                  <a:pos x="80" y="67"/>
                </a:cxn>
                <a:cxn ang="0">
                  <a:pos x="87" y="77"/>
                </a:cxn>
                <a:cxn ang="0">
                  <a:pos x="97" y="88"/>
                </a:cxn>
                <a:cxn ang="0">
                  <a:pos x="104" y="99"/>
                </a:cxn>
                <a:cxn ang="0">
                  <a:pos x="113" y="110"/>
                </a:cxn>
                <a:cxn ang="0">
                  <a:pos x="121" y="123"/>
                </a:cxn>
                <a:cxn ang="0">
                  <a:pos x="130" y="138"/>
                </a:cxn>
                <a:cxn ang="0">
                  <a:pos x="136" y="149"/>
                </a:cxn>
                <a:cxn ang="0">
                  <a:pos x="143" y="164"/>
                </a:cxn>
                <a:cxn ang="0">
                  <a:pos x="149" y="175"/>
                </a:cxn>
                <a:cxn ang="0">
                  <a:pos x="154" y="190"/>
                </a:cxn>
                <a:cxn ang="0">
                  <a:pos x="156" y="201"/>
                </a:cxn>
                <a:cxn ang="0">
                  <a:pos x="158" y="214"/>
                </a:cxn>
                <a:cxn ang="0">
                  <a:pos x="158" y="222"/>
                </a:cxn>
                <a:cxn ang="0">
                  <a:pos x="158" y="235"/>
                </a:cxn>
                <a:cxn ang="0">
                  <a:pos x="154" y="244"/>
                </a:cxn>
                <a:cxn ang="0">
                  <a:pos x="151" y="255"/>
                </a:cxn>
                <a:cxn ang="0">
                  <a:pos x="149" y="263"/>
                </a:cxn>
                <a:cxn ang="0">
                  <a:pos x="149" y="274"/>
                </a:cxn>
                <a:cxn ang="0">
                  <a:pos x="141" y="287"/>
                </a:cxn>
                <a:cxn ang="0">
                  <a:pos x="134" y="298"/>
                </a:cxn>
                <a:cxn ang="0">
                  <a:pos x="130" y="307"/>
                </a:cxn>
                <a:cxn ang="0">
                  <a:pos x="130" y="309"/>
                </a:cxn>
                <a:cxn ang="0">
                  <a:pos x="65" y="263"/>
                </a:cxn>
                <a:cxn ang="0">
                  <a:pos x="65" y="263"/>
                </a:cxn>
              </a:cxnLst>
              <a:rect l="0" t="0" r="r" b="b"/>
              <a:pathLst>
                <a:path w="158" h="309">
                  <a:moveTo>
                    <a:pt x="65" y="263"/>
                  </a:moveTo>
                  <a:lnTo>
                    <a:pt x="61" y="259"/>
                  </a:lnTo>
                  <a:lnTo>
                    <a:pt x="56" y="255"/>
                  </a:lnTo>
                  <a:lnTo>
                    <a:pt x="48" y="246"/>
                  </a:lnTo>
                  <a:lnTo>
                    <a:pt x="41" y="237"/>
                  </a:lnTo>
                  <a:lnTo>
                    <a:pt x="30" y="222"/>
                  </a:lnTo>
                  <a:lnTo>
                    <a:pt x="22" y="209"/>
                  </a:lnTo>
                  <a:lnTo>
                    <a:pt x="15" y="192"/>
                  </a:lnTo>
                  <a:lnTo>
                    <a:pt x="9" y="175"/>
                  </a:lnTo>
                  <a:lnTo>
                    <a:pt x="4" y="164"/>
                  </a:lnTo>
                  <a:lnTo>
                    <a:pt x="2" y="153"/>
                  </a:lnTo>
                  <a:lnTo>
                    <a:pt x="0" y="142"/>
                  </a:lnTo>
                  <a:lnTo>
                    <a:pt x="0" y="131"/>
                  </a:lnTo>
                  <a:lnTo>
                    <a:pt x="0" y="118"/>
                  </a:lnTo>
                  <a:lnTo>
                    <a:pt x="0" y="110"/>
                  </a:lnTo>
                  <a:lnTo>
                    <a:pt x="0" y="99"/>
                  </a:lnTo>
                  <a:lnTo>
                    <a:pt x="2" y="90"/>
                  </a:lnTo>
                  <a:lnTo>
                    <a:pt x="2" y="73"/>
                  </a:lnTo>
                  <a:lnTo>
                    <a:pt x="4" y="58"/>
                  </a:lnTo>
                  <a:lnTo>
                    <a:pt x="7" y="49"/>
                  </a:lnTo>
                  <a:lnTo>
                    <a:pt x="9" y="47"/>
                  </a:lnTo>
                  <a:lnTo>
                    <a:pt x="15" y="15"/>
                  </a:lnTo>
                  <a:lnTo>
                    <a:pt x="28" y="0"/>
                  </a:lnTo>
                  <a:lnTo>
                    <a:pt x="56" y="38"/>
                  </a:lnTo>
                  <a:lnTo>
                    <a:pt x="56" y="43"/>
                  </a:lnTo>
                  <a:lnTo>
                    <a:pt x="67" y="54"/>
                  </a:lnTo>
                  <a:lnTo>
                    <a:pt x="74" y="58"/>
                  </a:lnTo>
                  <a:lnTo>
                    <a:pt x="80" y="67"/>
                  </a:lnTo>
                  <a:lnTo>
                    <a:pt x="87" y="77"/>
                  </a:lnTo>
                  <a:lnTo>
                    <a:pt x="97" y="88"/>
                  </a:lnTo>
                  <a:lnTo>
                    <a:pt x="104" y="99"/>
                  </a:lnTo>
                  <a:lnTo>
                    <a:pt x="113" y="110"/>
                  </a:lnTo>
                  <a:lnTo>
                    <a:pt x="121" y="123"/>
                  </a:lnTo>
                  <a:lnTo>
                    <a:pt x="130" y="138"/>
                  </a:lnTo>
                  <a:lnTo>
                    <a:pt x="136" y="149"/>
                  </a:lnTo>
                  <a:lnTo>
                    <a:pt x="143" y="164"/>
                  </a:lnTo>
                  <a:lnTo>
                    <a:pt x="149" y="175"/>
                  </a:lnTo>
                  <a:lnTo>
                    <a:pt x="154" y="190"/>
                  </a:lnTo>
                  <a:lnTo>
                    <a:pt x="156" y="201"/>
                  </a:lnTo>
                  <a:lnTo>
                    <a:pt x="158" y="214"/>
                  </a:lnTo>
                  <a:lnTo>
                    <a:pt x="158" y="222"/>
                  </a:lnTo>
                  <a:lnTo>
                    <a:pt x="158" y="235"/>
                  </a:lnTo>
                  <a:lnTo>
                    <a:pt x="154" y="244"/>
                  </a:lnTo>
                  <a:lnTo>
                    <a:pt x="151" y="255"/>
                  </a:lnTo>
                  <a:lnTo>
                    <a:pt x="149" y="263"/>
                  </a:lnTo>
                  <a:lnTo>
                    <a:pt x="149" y="274"/>
                  </a:lnTo>
                  <a:lnTo>
                    <a:pt x="141" y="287"/>
                  </a:lnTo>
                  <a:lnTo>
                    <a:pt x="134" y="298"/>
                  </a:lnTo>
                  <a:lnTo>
                    <a:pt x="130" y="307"/>
                  </a:lnTo>
                  <a:lnTo>
                    <a:pt x="130" y="309"/>
                  </a:lnTo>
                  <a:lnTo>
                    <a:pt x="65" y="263"/>
                  </a:lnTo>
                  <a:lnTo>
                    <a:pt x="65" y="2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48"/>
            <p:cNvSpPr>
              <a:spLocks/>
            </p:cNvSpPr>
            <p:nvPr/>
          </p:nvSpPr>
          <p:spPr bwMode="auto">
            <a:xfrm>
              <a:off x="5578475" y="-3811588"/>
              <a:ext cx="1119188" cy="354012"/>
            </a:xfrm>
            <a:custGeom>
              <a:avLst/>
              <a:gdLst/>
              <a:ahLst/>
              <a:cxnLst>
                <a:cxn ang="0">
                  <a:pos x="13" y="171"/>
                </a:cxn>
                <a:cxn ang="0">
                  <a:pos x="13" y="169"/>
                </a:cxn>
                <a:cxn ang="0">
                  <a:pos x="16" y="169"/>
                </a:cxn>
                <a:cxn ang="0">
                  <a:pos x="16" y="165"/>
                </a:cxn>
                <a:cxn ang="0">
                  <a:pos x="13" y="152"/>
                </a:cxn>
                <a:cxn ang="0">
                  <a:pos x="9" y="139"/>
                </a:cxn>
                <a:cxn ang="0">
                  <a:pos x="7" y="128"/>
                </a:cxn>
                <a:cxn ang="0">
                  <a:pos x="3" y="115"/>
                </a:cxn>
                <a:cxn ang="0">
                  <a:pos x="3" y="104"/>
                </a:cxn>
                <a:cxn ang="0">
                  <a:pos x="0" y="93"/>
                </a:cxn>
                <a:cxn ang="0">
                  <a:pos x="0" y="85"/>
                </a:cxn>
                <a:cxn ang="0">
                  <a:pos x="0" y="78"/>
                </a:cxn>
                <a:cxn ang="0">
                  <a:pos x="35" y="89"/>
                </a:cxn>
                <a:cxn ang="0">
                  <a:pos x="91" y="104"/>
                </a:cxn>
                <a:cxn ang="0">
                  <a:pos x="74" y="70"/>
                </a:cxn>
                <a:cxn ang="0">
                  <a:pos x="91" y="48"/>
                </a:cxn>
                <a:cxn ang="0">
                  <a:pos x="141" y="85"/>
                </a:cxn>
                <a:cxn ang="0">
                  <a:pos x="141" y="48"/>
                </a:cxn>
                <a:cxn ang="0">
                  <a:pos x="165" y="42"/>
                </a:cxn>
                <a:cxn ang="0">
                  <a:pos x="219" y="74"/>
                </a:cxn>
                <a:cxn ang="0">
                  <a:pos x="215" y="20"/>
                </a:cxn>
                <a:cxn ang="0">
                  <a:pos x="277" y="22"/>
                </a:cxn>
                <a:cxn ang="0">
                  <a:pos x="374" y="52"/>
                </a:cxn>
                <a:cxn ang="0">
                  <a:pos x="374" y="11"/>
                </a:cxn>
                <a:cxn ang="0">
                  <a:pos x="407" y="0"/>
                </a:cxn>
                <a:cxn ang="0">
                  <a:pos x="452" y="29"/>
                </a:cxn>
                <a:cxn ang="0">
                  <a:pos x="461" y="0"/>
                </a:cxn>
                <a:cxn ang="0">
                  <a:pos x="487" y="11"/>
                </a:cxn>
                <a:cxn ang="0">
                  <a:pos x="515" y="44"/>
                </a:cxn>
                <a:cxn ang="0">
                  <a:pos x="547" y="20"/>
                </a:cxn>
                <a:cxn ang="0">
                  <a:pos x="591" y="22"/>
                </a:cxn>
                <a:cxn ang="0">
                  <a:pos x="591" y="70"/>
                </a:cxn>
                <a:cxn ang="0">
                  <a:pos x="647" y="37"/>
                </a:cxn>
                <a:cxn ang="0">
                  <a:pos x="688" y="63"/>
                </a:cxn>
                <a:cxn ang="0">
                  <a:pos x="651" y="93"/>
                </a:cxn>
                <a:cxn ang="0">
                  <a:pos x="677" y="93"/>
                </a:cxn>
                <a:cxn ang="0">
                  <a:pos x="705" y="145"/>
                </a:cxn>
                <a:cxn ang="0">
                  <a:pos x="643" y="139"/>
                </a:cxn>
                <a:cxn ang="0">
                  <a:pos x="601" y="167"/>
                </a:cxn>
                <a:cxn ang="0">
                  <a:pos x="593" y="139"/>
                </a:cxn>
                <a:cxn ang="0">
                  <a:pos x="554" y="139"/>
                </a:cxn>
                <a:cxn ang="0">
                  <a:pos x="351" y="119"/>
                </a:cxn>
                <a:cxn ang="0">
                  <a:pos x="9" y="223"/>
                </a:cxn>
                <a:cxn ang="0">
                  <a:pos x="13" y="171"/>
                </a:cxn>
                <a:cxn ang="0">
                  <a:pos x="13" y="171"/>
                </a:cxn>
              </a:cxnLst>
              <a:rect l="0" t="0" r="r" b="b"/>
              <a:pathLst>
                <a:path w="705" h="223">
                  <a:moveTo>
                    <a:pt x="13" y="171"/>
                  </a:moveTo>
                  <a:lnTo>
                    <a:pt x="13" y="169"/>
                  </a:lnTo>
                  <a:lnTo>
                    <a:pt x="16" y="169"/>
                  </a:lnTo>
                  <a:lnTo>
                    <a:pt x="16" y="165"/>
                  </a:lnTo>
                  <a:lnTo>
                    <a:pt x="13" y="152"/>
                  </a:lnTo>
                  <a:lnTo>
                    <a:pt x="9" y="139"/>
                  </a:lnTo>
                  <a:lnTo>
                    <a:pt x="7" y="128"/>
                  </a:lnTo>
                  <a:lnTo>
                    <a:pt x="3" y="115"/>
                  </a:lnTo>
                  <a:lnTo>
                    <a:pt x="3" y="104"/>
                  </a:lnTo>
                  <a:lnTo>
                    <a:pt x="0" y="93"/>
                  </a:lnTo>
                  <a:lnTo>
                    <a:pt x="0" y="85"/>
                  </a:lnTo>
                  <a:lnTo>
                    <a:pt x="0" y="78"/>
                  </a:lnTo>
                  <a:lnTo>
                    <a:pt x="35" y="89"/>
                  </a:lnTo>
                  <a:lnTo>
                    <a:pt x="91" y="104"/>
                  </a:lnTo>
                  <a:lnTo>
                    <a:pt x="74" y="70"/>
                  </a:lnTo>
                  <a:lnTo>
                    <a:pt x="91" y="48"/>
                  </a:lnTo>
                  <a:lnTo>
                    <a:pt x="141" y="85"/>
                  </a:lnTo>
                  <a:lnTo>
                    <a:pt x="141" y="48"/>
                  </a:lnTo>
                  <a:lnTo>
                    <a:pt x="165" y="42"/>
                  </a:lnTo>
                  <a:lnTo>
                    <a:pt x="219" y="74"/>
                  </a:lnTo>
                  <a:lnTo>
                    <a:pt x="215" y="20"/>
                  </a:lnTo>
                  <a:lnTo>
                    <a:pt x="277" y="22"/>
                  </a:lnTo>
                  <a:lnTo>
                    <a:pt x="374" y="52"/>
                  </a:lnTo>
                  <a:lnTo>
                    <a:pt x="374" y="11"/>
                  </a:lnTo>
                  <a:lnTo>
                    <a:pt x="407" y="0"/>
                  </a:lnTo>
                  <a:lnTo>
                    <a:pt x="452" y="29"/>
                  </a:lnTo>
                  <a:lnTo>
                    <a:pt x="461" y="0"/>
                  </a:lnTo>
                  <a:lnTo>
                    <a:pt x="487" y="11"/>
                  </a:lnTo>
                  <a:lnTo>
                    <a:pt x="515" y="44"/>
                  </a:lnTo>
                  <a:lnTo>
                    <a:pt x="547" y="20"/>
                  </a:lnTo>
                  <a:lnTo>
                    <a:pt x="591" y="22"/>
                  </a:lnTo>
                  <a:lnTo>
                    <a:pt x="591" y="70"/>
                  </a:lnTo>
                  <a:lnTo>
                    <a:pt x="647" y="37"/>
                  </a:lnTo>
                  <a:lnTo>
                    <a:pt x="688" y="63"/>
                  </a:lnTo>
                  <a:lnTo>
                    <a:pt x="651" y="93"/>
                  </a:lnTo>
                  <a:lnTo>
                    <a:pt x="677" y="93"/>
                  </a:lnTo>
                  <a:lnTo>
                    <a:pt x="705" y="145"/>
                  </a:lnTo>
                  <a:lnTo>
                    <a:pt x="643" y="139"/>
                  </a:lnTo>
                  <a:lnTo>
                    <a:pt x="601" y="167"/>
                  </a:lnTo>
                  <a:lnTo>
                    <a:pt x="593" y="139"/>
                  </a:lnTo>
                  <a:lnTo>
                    <a:pt x="554" y="139"/>
                  </a:lnTo>
                  <a:lnTo>
                    <a:pt x="351" y="119"/>
                  </a:lnTo>
                  <a:lnTo>
                    <a:pt x="9" y="223"/>
                  </a:lnTo>
                  <a:lnTo>
                    <a:pt x="13" y="171"/>
                  </a:lnTo>
                  <a:lnTo>
                    <a:pt x="13" y="17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49"/>
            <p:cNvSpPr>
              <a:spLocks/>
            </p:cNvSpPr>
            <p:nvPr/>
          </p:nvSpPr>
          <p:spPr bwMode="auto">
            <a:xfrm>
              <a:off x="5746750" y="-1036638"/>
              <a:ext cx="315913" cy="201612"/>
            </a:xfrm>
            <a:custGeom>
              <a:avLst/>
              <a:gdLst/>
              <a:ahLst/>
              <a:cxnLst>
                <a:cxn ang="0">
                  <a:pos x="9" y="8"/>
                </a:cxn>
                <a:cxn ang="0">
                  <a:pos x="0" y="45"/>
                </a:cxn>
                <a:cxn ang="0">
                  <a:pos x="0" y="99"/>
                </a:cxn>
                <a:cxn ang="0">
                  <a:pos x="16" y="127"/>
                </a:cxn>
                <a:cxn ang="0">
                  <a:pos x="126" y="123"/>
                </a:cxn>
                <a:cxn ang="0">
                  <a:pos x="199" y="116"/>
                </a:cxn>
                <a:cxn ang="0">
                  <a:pos x="186" y="67"/>
                </a:cxn>
                <a:cxn ang="0">
                  <a:pos x="109" y="0"/>
                </a:cxn>
                <a:cxn ang="0">
                  <a:pos x="46" y="23"/>
                </a:cxn>
                <a:cxn ang="0">
                  <a:pos x="9" y="8"/>
                </a:cxn>
                <a:cxn ang="0">
                  <a:pos x="9" y="8"/>
                </a:cxn>
              </a:cxnLst>
              <a:rect l="0" t="0" r="r" b="b"/>
              <a:pathLst>
                <a:path w="199" h="127">
                  <a:moveTo>
                    <a:pt x="9" y="8"/>
                  </a:moveTo>
                  <a:lnTo>
                    <a:pt x="0" y="45"/>
                  </a:lnTo>
                  <a:lnTo>
                    <a:pt x="0" y="99"/>
                  </a:lnTo>
                  <a:lnTo>
                    <a:pt x="16" y="127"/>
                  </a:lnTo>
                  <a:lnTo>
                    <a:pt x="126" y="123"/>
                  </a:lnTo>
                  <a:lnTo>
                    <a:pt x="199" y="116"/>
                  </a:lnTo>
                  <a:lnTo>
                    <a:pt x="186" y="67"/>
                  </a:lnTo>
                  <a:lnTo>
                    <a:pt x="109" y="0"/>
                  </a:lnTo>
                  <a:lnTo>
                    <a:pt x="46" y="23"/>
                  </a:lnTo>
                  <a:lnTo>
                    <a:pt x="9" y="8"/>
                  </a:lnTo>
                  <a:lnTo>
                    <a:pt x="9" y="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50"/>
            <p:cNvSpPr>
              <a:spLocks/>
            </p:cNvSpPr>
            <p:nvPr/>
          </p:nvSpPr>
          <p:spPr bwMode="auto">
            <a:xfrm>
              <a:off x="4587875" y="-1119188"/>
              <a:ext cx="284163" cy="168275"/>
            </a:xfrm>
            <a:custGeom>
              <a:avLst/>
              <a:gdLst/>
              <a:ahLst/>
              <a:cxnLst>
                <a:cxn ang="0">
                  <a:pos x="125" y="0"/>
                </a:cxn>
                <a:cxn ang="0">
                  <a:pos x="160" y="39"/>
                </a:cxn>
                <a:cxn ang="0">
                  <a:pos x="179" y="106"/>
                </a:cxn>
                <a:cxn ang="0">
                  <a:pos x="0" y="97"/>
                </a:cxn>
                <a:cxn ang="0">
                  <a:pos x="21" y="15"/>
                </a:cxn>
                <a:cxn ang="0">
                  <a:pos x="125" y="0"/>
                </a:cxn>
                <a:cxn ang="0">
                  <a:pos x="125" y="0"/>
                </a:cxn>
              </a:cxnLst>
              <a:rect l="0" t="0" r="r" b="b"/>
              <a:pathLst>
                <a:path w="179" h="106">
                  <a:moveTo>
                    <a:pt x="125" y="0"/>
                  </a:moveTo>
                  <a:lnTo>
                    <a:pt x="160" y="39"/>
                  </a:lnTo>
                  <a:lnTo>
                    <a:pt x="179" y="106"/>
                  </a:lnTo>
                  <a:lnTo>
                    <a:pt x="0" y="97"/>
                  </a:lnTo>
                  <a:lnTo>
                    <a:pt x="21" y="15"/>
                  </a:lnTo>
                  <a:lnTo>
                    <a:pt x="125" y="0"/>
                  </a:lnTo>
                  <a:lnTo>
                    <a:pt x="12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51"/>
            <p:cNvSpPr>
              <a:spLocks/>
            </p:cNvSpPr>
            <p:nvPr/>
          </p:nvSpPr>
          <p:spPr bwMode="auto">
            <a:xfrm>
              <a:off x="3740150" y="-1160463"/>
              <a:ext cx="277813" cy="136525"/>
            </a:xfrm>
            <a:custGeom>
              <a:avLst/>
              <a:gdLst/>
              <a:ahLst/>
              <a:cxnLst>
                <a:cxn ang="0">
                  <a:pos x="112" y="0"/>
                </a:cxn>
                <a:cxn ang="0">
                  <a:pos x="153" y="41"/>
                </a:cxn>
                <a:cxn ang="0">
                  <a:pos x="175" y="86"/>
                </a:cxn>
                <a:cxn ang="0">
                  <a:pos x="4" y="86"/>
                </a:cxn>
                <a:cxn ang="0">
                  <a:pos x="0" y="6"/>
                </a:cxn>
                <a:cxn ang="0">
                  <a:pos x="112" y="0"/>
                </a:cxn>
                <a:cxn ang="0">
                  <a:pos x="112" y="0"/>
                </a:cxn>
              </a:cxnLst>
              <a:rect l="0" t="0" r="r" b="b"/>
              <a:pathLst>
                <a:path w="175" h="86">
                  <a:moveTo>
                    <a:pt x="112" y="0"/>
                  </a:moveTo>
                  <a:lnTo>
                    <a:pt x="153" y="41"/>
                  </a:lnTo>
                  <a:lnTo>
                    <a:pt x="175" y="86"/>
                  </a:lnTo>
                  <a:lnTo>
                    <a:pt x="4" y="86"/>
                  </a:lnTo>
                  <a:lnTo>
                    <a:pt x="0" y="6"/>
                  </a:lnTo>
                  <a:lnTo>
                    <a:pt x="112" y="0"/>
                  </a:lnTo>
                  <a:lnTo>
                    <a:pt x="11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52"/>
            <p:cNvSpPr>
              <a:spLocks/>
            </p:cNvSpPr>
            <p:nvPr/>
          </p:nvSpPr>
          <p:spPr bwMode="auto">
            <a:xfrm>
              <a:off x="2562225" y="-1225550"/>
              <a:ext cx="254000" cy="307975"/>
            </a:xfrm>
            <a:custGeom>
              <a:avLst/>
              <a:gdLst/>
              <a:ahLst/>
              <a:cxnLst>
                <a:cxn ang="0">
                  <a:pos x="160" y="73"/>
                </a:cxn>
                <a:cxn ang="0">
                  <a:pos x="134" y="142"/>
                </a:cxn>
                <a:cxn ang="0">
                  <a:pos x="74" y="194"/>
                </a:cxn>
                <a:cxn ang="0">
                  <a:pos x="0" y="45"/>
                </a:cxn>
                <a:cxn ang="0">
                  <a:pos x="74" y="0"/>
                </a:cxn>
                <a:cxn ang="0">
                  <a:pos x="119" y="13"/>
                </a:cxn>
                <a:cxn ang="0">
                  <a:pos x="130" y="69"/>
                </a:cxn>
                <a:cxn ang="0">
                  <a:pos x="160" y="73"/>
                </a:cxn>
                <a:cxn ang="0">
                  <a:pos x="160" y="73"/>
                </a:cxn>
              </a:cxnLst>
              <a:rect l="0" t="0" r="r" b="b"/>
              <a:pathLst>
                <a:path w="160" h="194">
                  <a:moveTo>
                    <a:pt x="160" y="73"/>
                  </a:moveTo>
                  <a:lnTo>
                    <a:pt x="134" y="142"/>
                  </a:lnTo>
                  <a:lnTo>
                    <a:pt x="74" y="194"/>
                  </a:lnTo>
                  <a:lnTo>
                    <a:pt x="0" y="45"/>
                  </a:lnTo>
                  <a:lnTo>
                    <a:pt x="74" y="0"/>
                  </a:lnTo>
                  <a:lnTo>
                    <a:pt x="119" y="13"/>
                  </a:lnTo>
                  <a:lnTo>
                    <a:pt x="130" y="69"/>
                  </a:lnTo>
                  <a:lnTo>
                    <a:pt x="160" y="73"/>
                  </a:lnTo>
                  <a:lnTo>
                    <a:pt x="160"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3"/>
            <p:cNvSpPr>
              <a:spLocks/>
            </p:cNvSpPr>
            <p:nvPr/>
          </p:nvSpPr>
          <p:spPr bwMode="auto">
            <a:xfrm>
              <a:off x="3794125" y="-1160463"/>
              <a:ext cx="195263" cy="115887"/>
            </a:xfrm>
            <a:custGeom>
              <a:avLst/>
              <a:gdLst/>
              <a:ahLst/>
              <a:cxnLst>
                <a:cxn ang="0">
                  <a:pos x="78" y="0"/>
                </a:cxn>
                <a:cxn ang="0">
                  <a:pos x="46" y="19"/>
                </a:cxn>
                <a:cxn ang="0">
                  <a:pos x="0" y="6"/>
                </a:cxn>
                <a:cxn ang="0">
                  <a:pos x="46" y="73"/>
                </a:cxn>
                <a:cxn ang="0">
                  <a:pos x="123" y="65"/>
                </a:cxn>
                <a:cxn ang="0">
                  <a:pos x="78" y="0"/>
                </a:cxn>
                <a:cxn ang="0">
                  <a:pos x="78" y="0"/>
                </a:cxn>
              </a:cxnLst>
              <a:rect l="0" t="0" r="r" b="b"/>
              <a:pathLst>
                <a:path w="123" h="73">
                  <a:moveTo>
                    <a:pt x="78" y="0"/>
                  </a:moveTo>
                  <a:lnTo>
                    <a:pt x="46" y="19"/>
                  </a:lnTo>
                  <a:lnTo>
                    <a:pt x="0" y="6"/>
                  </a:lnTo>
                  <a:lnTo>
                    <a:pt x="46" y="73"/>
                  </a:lnTo>
                  <a:lnTo>
                    <a:pt x="123" y="65"/>
                  </a:lnTo>
                  <a:lnTo>
                    <a:pt x="78" y="0"/>
                  </a:lnTo>
                  <a:lnTo>
                    <a:pt x="7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54"/>
            <p:cNvSpPr>
              <a:spLocks/>
            </p:cNvSpPr>
            <p:nvPr/>
          </p:nvSpPr>
          <p:spPr bwMode="auto">
            <a:xfrm>
              <a:off x="4721225" y="-1119188"/>
              <a:ext cx="136525" cy="133350"/>
            </a:xfrm>
            <a:custGeom>
              <a:avLst/>
              <a:gdLst/>
              <a:ahLst/>
              <a:cxnLst>
                <a:cxn ang="0">
                  <a:pos x="35" y="0"/>
                </a:cxn>
                <a:cxn ang="0">
                  <a:pos x="0" y="30"/>
                </a:cxn>
                <a:cxn ang="0">
                  <a:pos x="0" y="84"/>
                </a:cxn>
                <a:cxn ang="0">
                  <a:pos x="86" y="82"/>
                </a:cxn>
                <a:cxn ang="0">
                  <a:pos x="67" y="28"/>
                </a:cxn>
                <a:cxn ang="0">
                  <a:pos x="35" y="0"/>
                </a:cxn>
                <a:cxn ang="0">
                  <a:pos x="35" y="0"/>
                </a:cxn>
              </a:cxnLst>
              <a:rect l="0" t="0" r="r" b="b"/>
              <a:pathLst>
                <a:path w="86" h="84">
                  <a:moveTo>
                    <a:pt x="35" y="0"/>
                  </a:moveTo>
                  <a:lnTo>
                    <a:pt x="0" y="30"/>
                  </a:lnTo>
                  <a:lnTo>
                    <a:pt x="0" y="84"/>
                  </a:lnTo>
                  <a:lnTo>
                    <a:pt x="86" y="82"/>
                  </a:lnTo>
                  <a:lnTo>
                    <a:pt x="67" y="28"/>
                  </a:lnTo>
                  <a:lnTo>
                    <a:pt x="35" y="0"/>
                  </a:lnTo>
                  <a:lnTo>
                    <a:pt x="3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55"/>
            <p:cNvSpPr>
              <a:spLocks/>
            </p:cNvSpPr>
            <p:nvPr/>
          </p:nvSpPr>
          <p:spPr bwMode="auto">
            <a:xfrm>
              <a:off x="5861050" y="-1036638"/>
              <a:ext cx="195263" cy="171450"/>
            </a:xfrm>
            <a:custGeom>
              <a:avLst/>
              <a:gdLst/>
              <a:ahLst/>
              <a:cxnLst>
                <a:cxn ang="0">
                  <a:pos x="37" y="0"/>
                </a:cxn>
                <a:cxn ang="0">
                  <a:pos x="0" y="45"/>
                </a:cxn>
                <a:cxn ang="0">
                  <a:pos x="6" y="103"/>
                </a:cxn>
                <a:cxn ang="0">
                  <a:pos x="67" y="108"/>
                </a:cxn>
                <a:cxn ang="0">
                  <a:pos x="123" y="86"/>
                </a:cxn>
                <a:cxn ang="0">
                  <a:pos x="91" y="36"/>
                </a:cxn>
                <a:cxn ang="0">
                  <a:pos x="37" y="0"/>
                </a:cxn>
                <a:cxn ang="0">
                  <a:pos x="37" y="0"/>
                </a:cxn>
              </a:cxnLst>
              <a:rect l="0" t="0" r="r" b="b"/>
              <a:pathLst>
                <a:path w="123" h="108">
                  <a:moveTo>
                    <a:pt x="37" y="0"/>
                  </a:moveTo>
                  <a:lnTo>
                    <a:pt x="0" y="45"/>
                  </a:lnTo>
                  <a:lnTo>
                    <a:pt x="6" y="103"/>
                  </a:lnTo>
                  <a:lnTo>
                    <a:pt x="67" y="108"/>
                  </a:lnTo>
                  <a:lnTo>
                    <a:pt x="123" y="86"/>
                  </a:lnTo>
                  <a:lnTo>
                    <a:pt x="91" y="36"/>
                  </a:lnTo>
                  <a:lnTo>
                    <a:pt x="37" y="0"/>
                  </a:lnTo>
                  <a:lnTo>
                    <a:pt x="37"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56"/>
            <p:cNvSpPr>
              <a:spLocks/>
            </p:cNvSpPr>
            <p:nvPr/>
          </p:nvSpPr>
          <p:spPr bwMode="auto">
            <a:xfrm>
              <a:off x="5964238" y="-3817938"/>
              <a:ext cx="414338" cy="319087"/>
            </a:xfrm>
            <a:custGeom>
              <a:avLst/>
              <a:gdLst/>
              <a:ahLst/>
              <a:cxnLst>
                <a:cxn ang="0">
                  <a:pos x="2" y="0"/>
                </a:cxn>
                <a:cxn ang="0">
                  <a:pos x="0" y="4"/>
                </a:cxn>
                <a:cxn ang="0">
                  <a:pos x="2" y="20"/>
                </a:cxn>
                <a:cxn ang="0">
                  <a:pos x="2" y="28"/>
                </a:cxn>
                <a:cxn ang="0">
                  <a:pos x="6" y="41"/>
                </a:cxn>
                <a:cxn ang="0">
                  <a:pos x="13" y="50"/>
                </a:cxn>
                <a:cxn ang="0">
                  <a:pos x="21" y="67"/>
                </a:cxn>
                <a:cxn ang="0">
                  <a:pos x="32" y="78"/>
                </a:cxn>
                <a:cxn ang="0">
                  <a:pos x="45" y="93"/>
                </a:cxn>
                <a:cxn ang="0">
                  <a:pos x="58" y="106"/>
                </a:cxn>
                <a:cxn ang="0">
                  <a:pos x="73" y="119"/>
                </a:cxn>
                <a:cxn ang="0">
                  <a:pos x="82" y="128"/>
                </a:cxn>
                <a:cxn ang="0">
                  <a:pos x="93" y="136"/>
                </a:cxn>
                <a:cxn ang="0">
                  <a:pos x="99" y="143"/>
                </a:cxn>
                <a:cxn ang="0">
                  <a:pos x="103" y="145"/>
                </a:cxn>
                <a:cxn ang="0">
                  <a:pos x="261" y="201"/>
                </a:cxn>
                <a:cxn ang="0">
                  <a:pos x="127" y="56"/>
                </a:cxn>
                <a:cxn ang="0">
                  <a:pos x="2" y="0"/>
                </a:cxn>
                <a:cxn ang="0">
                  <a:pos x="2" y="0"/>
                </a:cxn>
              </a:cxnLst>
              <a:rect l="0" t="0" r="r" b="b"/>
              <a:pathLst>
                <a:path w="261" h="201">
                  <a:moveTo>
                    <a:pt x="2" y="0"/>
                  </a:moveTo>
                  <a:lnTo>
                    <a:pt x="0" y="4"/>
                  </a:lnTo>
                  <a:lnTo>
                    <a:pt x="2" y="20"/>
                  </a:lnTo>
                  <a:lnTo>
                    <a:pt x="2" y="28"/>
                  </a:lnTo>
                  <a:lnTo>
                    <a:pt x="6" y="41"/>
                  </a:lnTo>
                  <a:lnTo>
                    <a:pt x="13" y="50"/>
                  </a:lnTo>
                  <a:lnTo>
                    <a:pt x="21" y="67"/>
                  </a:lnTo>
                  <a:lnTo>
                    <a:pt x="32" y="78"/>
                  </a:lnTo>
                  <a:lnTo>
                    <a:pt x="45" y="93"/>
                  </a:lnTo>
                  <a:lnTo>
                    <a:pt x="58" y="106"/>
                  </a:lnTo>
                  <a:lnTo>
                    <a:pt x="73" y="119"/>
                  </a:lnTo>
                  <a:lnTo>
                    <a:pt x="82" y="128"/>
                  </a:lnTo>
                  <a:lnTo>
                    <a:pt x="93" y="136"/>
                  </a:lnTo>
                  <a:lnTo>
                    <a:pt x="99" y="143"/>
                  </a:lnTo>
                  <a:lnTo>
                    <a:pt x="103" y="145"/>
                  </a:lnTo>
                  <a:lnTo>
                    <a:pt x="261" y="201"/>
                  </a:lnTo>
                  <a:lnTo>
                    <a:pt x="127" y="56"/>
                  </a:lnTo>
                  <a:lnTo>
                    <a:pt x="2" y="0"/>
                  </a:lnTo>
                  <a:lnTo>
                    <a:pt x="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57"/>
            <p:cNvSpPr>
              <a:spLocks/>
            </p:cNvSpPr>
            <p:nvPr/>
          </p:nvSpPr>
          <p:spPr bwMode="auto">
            <a:xfrm>
              <a:off x="6018213" y="-3790950"/>
              <a:ext cx="330200" cy="220662"/>
            </a:xfrm>
            <a:custGeom>
              <a:avLst/>
              <a:gdLst/>
              <a:ahLst/>
              <a:cxnLst>
                <a:cxn ang="0">
                  <a:pos x="0" y="0"/>
                </a:cxn>
                <a:cxn ang="0">
                  <a:pos x="2" y="0"/>
                </a:cxn>
                <a:cxn ang="0">
                  <a:pos x="11" y="5"/>
                </a:cxn>
                <a:cxn ang="0">
                  <a:pos x="24" y="7"/>
                </a:cxn>
                <a:cxn ang="0">
                  <a:pos x="41" y="16"/>
                </a:cxn>
                <a:cxn ang="0">
                  <a:pos x="48" y="18"/>
                </a:cxn>
                <a:cxn ang="0">
                  <a:pos x="59" y="24"/>
                </a:cxn>
                <a:cxn ang="0">
                  <a:pos x="67" y="29"/>
                </a:cxn>
                <a:cxn ang="0">
                  <a:pos x="78" y="33"/>
                </a:cxn>
                <a:cxn ang="0">
                  <a:pos x="89" y="39"/>
                </a:cxn>
                <a:cxn ang="0">
                  <a:pos x="100" y="44"/>
                </a:cxn>
                <a:cxn ang="0">
                  <a:pos x="110" y="52"/>
                </a:cxn>
                <a:cxn ang="0">
                  <a:pos x="121" y="59"/>
                </a:cxn>
                <a:cxn ang="0">
                  <a:pos x="139" y="70"/>
                </a:cxn>
                <a:cxn ang="0">
                  <a:pos x="156" y="85"/>
                </a:cxn>
                <a:cxn ang="0">
                  <a:pos x="169" y="98"/>
                </a:cxn>
                <a:cxn ang="0">
                  <a:pos x="184" y="111"/>
                </a:cxn>
                <a:cxn ang="0">
                  <a:pos x="193" y="119"/>
                </a:cxn>
                <a:cxn ang="0">
                  <a:pos x="201" y="130"/>
                </a:cxn>
                <a:cxn ang="0">
                  <a:pos x="206" y="137"/>
                </a:cxn>
                <a:cxn ang="0">
                  <a:pos x="208" y="139"/>
                </a:cxn>
                <a:cxn ang="0">
                  <a:pos x="143" y="111"/>
                </a:cxn>
                <a:cxn ang="0">
                  <a:pos x="85" y="98"/>
                </a:cxn>
                <a:cxn ang="0">
                  <a:pos x="78" y="98"/>
                </a:cxn>
                <a:cxn ang="0">
                  <a:pos x="69" y="91"/>
                </a:cxn>
                <a:cxn ang="0">
                  <a:pos x="54" y="80"/>
                </a:cxn>
                <a:cxn ang="0">
                  <a:pos x="39" y="70"/>
                </a:cxn>
                <a:cxn ang="0">
                  <a:pos x="30" y="57"/>
                </a:cxn>
                <a:cxn ang="0">
                  <a:pos x="24" y="46"/>
                </a:cxn>
                <a:cxn ang="0">
                  <a:pos x="17" y="35"/>
                </a:cxn>
                <a:cxn ang="0">
                  <a:pos x="11" y="24"/>
                </a:cxn>
                <a:cxn ang="0">
                  <a:pos x="7" y="16"/>
                </a:cxn>
                <a:cxn ang="0">
                  <a:pos x="2" y="7"/>
                </a:cxn>
                <a:cxn ang="0">
                  <a:pos x="0" y="0"/>
                </a:cxn>
                <a:cxn ang="0">
                  <a:pos x="0" y="0"/>
                </a:cxn>
              </a:cxnLst>
              <a:rect l="0" t="0" r="r" b="b"/>
              <a:pathLst>
                <a:path w="208" h="139">
                  <a:moveTo>
                    <a:pt x="0" y="0"/>
                  </a:moveTo>
                  <a:lnTo>
                    <a:pt x="2" y="0"/>
                  </a:lnTo>
                  <a:lnTo>
                    <a:pt x="11" y="5"/>
                  </a:lnTo>
                  <a:lnTo>
                    <a:pt x="24" y="7"/>
                  </a:lnTo>
                  <a:lnTo>
                    <a:pt x="41" y="16"/>
                  </a:lnTo>
                  <a:lnTo>
                    <a:pt x="48" y="18"/>
                  </a:lnTo>
                  <a:lnTo>
                    <a:pt x="59" y="24"/>
                  </a:lnTo>
                  <a:lnTo>
                    <a:pt x="67" y="29"/>
                  </a:lnTo>
                  <a:lnTo>
                    <a:pt x="78" y="33"/>
                  </a:lnTo>
                  <a:lnTo>
                    <a:pt x="89" y="39"/>
                  </a:lnTo>
                  <a:lnTo>
                    <a:pt x="100" y="44"/>
                  </a:lnTo>
                  <a:lnTo>
                    <a:pt x="110" y="52"/>
                  </a:lnTo>
                  <a:lnTo>
                    <a:pt x="121" y="59"/>
                  </a:lnTo>
                  <a:lnTo>
                    <a:pt x="139" y="70"/>
                  </a:lnTo>
                  <a:lnTo>
                    <a:pt x="156" y="85"/>
                  </a:lnTo>
                  <a:lnTo>
                    <a:pt x="169" y="98"/>
                  </a:lnTo>
                  <a:lnTo>
                    <a:pt x="184" y="111"/>
                  </a:lnTo>
                  <a:lnTo>
                    <a:pt x="193" y="119"/>
                  </a:lnTo>
                  <a:lnTo>
                    <a:pt x="201" y="130"/>
                  </a:lnTo>
                  <a:lnTo>
                    <a:pt x="206" y="137"/>
                  </a:lnTo>
                  <a:lnTo>
                    <a:pt x="208" y="139"/>
                  </a:lnTo>
                  <a:lnTo>
                    <a:pt x="143" y="111"/>
                  </a:lnTo>
                  <a:lnTo>
                    <a:pt x="85" y="98"/>
                  </a:lnTo>
                  <a:lnTo>
                    <a:pt x="78" y="98"/>
                  </a:lnTo>
                  <a:lnTo>
                    <a:pt x="69" y="91"/>
                  </a:lnTo>
                  <a:lnTo>
                    <a:pt x="54" y="80"/>
                  </a:lnTo>
                  <a:lnTo>
                    <a:pt x="39" y="70"/>
                  </a:lnTo>
                  <a:lnTo>
                    <a:pt x="30" y="57"/>
                  </a:lnTo>
                  <a:lnTo>
                    <a:pt x="24" y="46"/>
                  </a:lnTo>
                  <a:lnTo>
                    <a:pt x="17" y="35"/>
                  </a:lnTo>
                  <a:lnTo>
                    <a:pt x="11" y="24"/>
                  </a:lnTo>
                  <a:lnTo>
                    <a:pt x="7" y="16"/>
                  </a:lnTo>
                  <a:lnTo>
                    <a:pt x="2" y="7"/>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58"/>
            <p:cNvSpPr>
              <a:spLocks/>
            </p:cNvSpPr>
            <p:nvPr/>
          </p:nvSpPr>
          <p:spPr bwMode="auto">
            <a:xfrm>
              <a:off x="5946775" y="-3859213"/>
              <a:ext cx="528638" cy="327025"/>
            </a:xfrm>
            <a:custGeom>
              <a:avLst/>
              <a:gdLst/>
              <a:ahLst/>
              <a:cxnLst>
                <a:cxn ang="0">
                  <a:pos x="15" y="30"/>
                </a:cxn>
                <a:cxn ang="0">
                  <a:pos x="21" y="35"/>
                </a:cxn>
                <a:cxn ang="0">
                  <a:pos x="30" y="39"/>
                </a:cxn>
                <a:cxn ang="0">
                  <a:pos x="43" y="48"/>
                </a:cxn>
                <a:cxn ang="0">
                  <a:pos x="56" y="56"/>
                </a:cxn>
                <a:cxn ang="0">
                  <a:pos x="69" y="65"/>
                </a:cxn>
                <a:cxn ang="0">
                  <a:pos x="84" y="74"/>
                </a:cxn>
                <a:cxn ang="0">
                  <a:pos x="101" y="82"/>
                </a:cxn>
                <a:cxn ang="0">
                  <a:pos x="112" y="87"/>
                </a:cxn>
                <a:cxn ang="0">
                  <a:pos x="127" y="93"/>
                </a:cxn>
                <a:cxn ang="0">
                  <a:pos x="138" y="98"/>
                </a:cxn>
                <a:cxn ang="0">
                  <a:pos x="151" y="104"/>
                </a:cxn>
                <a:cxn ang="0">
                  <a:pos x="162" y="106"/>
                </a:cxn>
                <a:cxn ang="0">
                  <a:pos x="175" y="113"/>
                </a:cxn>
                <a:cxn ang="0">
                  <a:pos x="186" y="117"/>
                </a:cxn>
                <a:cxn ang="0">
                  <a:pos x="197" y="128"/>
                </a:cxn>
                <a:cxn ang="0">
                  <a:pos x="205" y="134"/>
                </a:cxn>
                <a:cxn ang="0">
                  <a:pos x="216" y="145"/>
                </a:cxn>
                <a:cxn ang="0">
                  <a:pos x="227" y="156"/>
                </a:cxn>
                <a:cxn ang="0">
                  <a:pos x="238" y="169"/>
                </a:cxn>
                <a:cxn ang="0">
                  <a:pos x="248" y="178"/>
                </a:cxn>
                <a:cxn ang="0">
                  <a:pos x="259" y="188"/>
                </a:cxn>
                <a:cxn ang="0">
                  <a:pos x="268" y="195"/>
                </a:cxn>
                <a:cxn ang="0">
                  <a:pos x="279" y="201"/>
                </a:cxn>
                <a:cxn ang="0">
                  <a:pos x="287" y="203"/>
                </a:cxn>
                <a:cxn ang="0">
                  <a:pos x="296" y="206"/>
                </a:cxn>
                <a:cxn ang="0">
                  <a:pos x="307" y="203"/>
                </a:cxn>
                <a:cxn ang="0">
                  <a:pos x="315" y="203"/>
                </a:cxn>
                <a:cxn ang="0">
                  <a:pos x="326" y="199"/>
                </a:cxn>
                <a:cxn ang="0">
                  <a:pos x="333" y="197"/>
                </a:cxn>
                <a:cxn ang="0">
                  <a:pos x="328" y="195"/>
                </a:cxn>
                <a:cxn ang="0">
                  <a:pos x="324" y="188"/>
                </a:cxn>
                <a:cxn ang="0">
                  <a:pos x="313" y="175"/>
                </a:cxn>
                <a:cxn ang="0">
                  <a:pos x="300" y="160"/>
                </a:cxn>
                <a:cxn ang="0">
                  <a:pos x="292" y="152"/>
                </a:cxn>
                <a:cxn ang="0">
                  <a:pos x="283" y="143"/>
                </a:cxn>
                <a:cxn ang="0">
                  <a:pos x="272" y="134"/>
                </a:cxn>
                <a:cxn ang="0">
                  <a:pos x="264" y="128"/>
                </a:cxn>
                <a:cxn ang="0">
                  <a:pos x="251" y="117"/>
                </a:cxn>
                <a:cxn ang="0">
                  <a:pos x="240" y="108"/>
                </a:cxn>
                <a:cxn ang="0">
                  <a:pos x="229" y="100"/>
                </a:cxn>
                <a:cxn ang="0">
                  <a:pos x="218" y="93"/>
                </a:cxn>
                <a:cxn ang="0">
                  <a:pos x="203" y="82"/>
                </a:cxn>
                <a:cxn ang="0">
                  <a:pos x="190" y="74"/>
                </a:cxn>
                <a:cxn ang="0">
                  <a:pos x="175" y="65"/>
                </a:cxn>
                <a:cxn ang="0">
                  <a:pos x="162" y="59"/>
                </a:cxn>
                <a:cxn ang="0">
                  <a:pos x="147" y="50"/>
                </a:cxn>
                <a:cxn ang="0">
                  <a:pos x="134" y="43"/>
                </a:cxn>
                <a:cxn ang="0">
                  <a:pos x="121" y="39"/>
                </a:cxn>
                <a:cxn ang="0">
                  <a:pos x="110" y="33"/>
                </a:cxn>
                <a:cxn ang="0">
                  <a:pos x="95" y="28"/>
                </a:cxn>
                <a:cxn ang="0">
                  <a:pos x="84" y="22"/>
                </a:cxn>
                <a:cxn ang="0">
                  <a:pos x="73" y="20"/>
                </a:cxn>
                <a:cxn ang="0">
                  <a:pos x="67" y="18"/>
                </a:cxn>
                <a:cxn ang="0">
                  <a:pos x="56" y="11"/>
                </a:cxn>
                <a:cxn ang="0">
                  <a:pos x="54" y="11"/>
                </a:cxn>
                <a:cxn ang="0">
                  <a:pos x="0" y="0"/>
                </a:cxn>
                <a:cxn ang="0">
                  <a:pos x="15" y="30"/>
                </a:cxn>
                <a:cxn ang="0">
                  <a:pos x="15" y="30"/>
                </a:cxn>
              </a:cxnLst>
              <a:rect l="0" t="0" r="r" b="b"/>
              <a:pathLst>
                <a:path w="333" h="206">
                  <a:moveTo>
                    <a:pt x="15" y="30"/>
                  </a:moveTo>
                  <a:lnTo>
                    <a:pt x="21" y="35"/>
                  </a:lnTo>
                  <a:lnTo>
                    <a:pt x="30" y="39"/>
                  </a:lnTo>
                  <a:lnTo>
                    <a:pt x="43" y="48"/>
                  </a:lnTo>
                  <a:lnTo>
                    <a:pt x="56" y="56"/>
                  </a:lnTo>
                  <a:lnTo>
                    <a:pt x="69" y="65"/>
                  </a:lnTo>
                  <a:lnTo>
                    <a:pt x="84" y="74"/>
                  </a:lnTo>
                  <a:lnTo>
                    <a:pt x="101" y="82"/>
                  </a:lnTo>
                  <a:lnTo>
                    <a:pt x="112" y="87"/>
                  </a:lnTo>
                  <a:lnTo>
                    <a:pt x="127" y="93"/>
                  </a:lnTo>
                  <a:lnTo>
                    <a:pt x="138" y="98"/>
                  </a:lnTo>
                  <a:lnTo>
                    <a:pt x="151" y="104"/>
                  </a:lnTo>
                  <a:lnTo>
                    <a:pt x="162" y="106"/>
                  </a:lnTo>
                  <a:lnTo>
                    <a:pt x="175" y="113"/>
                  </a:lnTo>
                  <a:lnTo>
                    <a:pt x="186" y="117"/>
                  </a:lnTo>
                  <a:lnTo>
                    <a:pt x="197" y="128"/>
                  </a:lnTo>
                  <a:lnTo>
                    <a:pt x="205" y="134"/>
                  </a:lnTo>
                  <a:lnTo>
                    <a:pt x="216" y="145"/>
                  </a:lnTo>
                  <a:lnTo>
                    <a:pt x="227" y="156"/>
                  </a:lnTo>
                  <a:lnTo>
                    <a:pt x="238" y="169"/>
                  </a:lnTo>
                  <a:lnTo>
                    <a:pt x="248" y="178"/>
                  </a:lnTo>
                  <a:lnTo>
                    <a:pt x="259" y="188"/>
                  </a:lnTo>
                  <a:lnTo>
                    <a:pt x="268" y="195"/>
                  </a:lnTo>
                  <a:lnTo>
                    <a:pt x="279" y="201"/>
                  </a:lnTo>
                  <a:lnTo>
                    <a:pt x="287" y="203"/>
                  </a:lnTo>
                  <a:lnTo>
                    <a:pt x="296" y="206"/>
                  </a:lnTo>
                  <a:lnTo>
                    <a:pt x="307" y="203"/>
                  </a:lnTo>
                  <a:lnTo>
                    <a:pt x="315" y="203"/>
                  </a:lnTo>
                  <a:lnTo>
                    <a:pt x="326" y="199"/>
                  </a:lnTo>
                  <a:lnTo>
                    <a:pt x="333" y="197"/>
                  </a:lnTo>
                  <a:lnTo>
                    <a:pt x="328" y="195"/>
                  </a:lnTo>
                  <a:lnTo>
                    <a:pt x="324" y="188"/>
                  </a:lnTo>
                  <a:lnTo>
                    <a:pt x="313" y="175"/>
                  </a:lnTo>
                  <a:lnTo>
                    <a:pt x="300" y="160"/>
                  </a:lnTo>
                  <a:lnTo>
                    <a:pt x="292" y="152"/>
                  </a:lnTo>
                  <a:lnTo>
                    <a:pt x="283" y="143"/>
                  </a:lnTo>
                  <a:lnTo>
                    <a:pt x="272" y="134"/>
                  </a:lnTo>
                  <a:lnTo>
                    <a:pt x="264" y="128"/>
                  </a:lnTo>
                  <a:lnTo>
                    <a:pt x="251" y="117"/>
                  </a:lnTo>
                  <a:lnTo>
                    <a:pt x="240" y="108"/>
                  </a:lnTo>
                  <a:lnTo>
                    <a:pt x="229" y="100"/>
                  </a:lnTo>
                  <a:lnTo>
                    <a:pt x="218" y="93"/>
                  </a:lnTo>
                  <a:lnTo>
                    <a:pt x="203" y="82"/>
                  </a:lnTo>
                  <a:lnTo>
                    <a:pt x="190" y="74"/>
                  </a:lnTo>
                  <a:lnTo>
                    <a:pt x="175" y="65"/>
                  </a:lnTo>
                  <a:lnTo>
                    <a:pt x="162" y="59"/>
                  </a:lnTo>
                  <a:lnTo>
                    <a:pt x="147" y="50"/>
                  </a:lnTo>
                  <a:lnTo>
                    <a:pt x="134" y="43"/>
                  </a:lnTo>
                  <a:lnTo>
                    <a:pt x="121" y="39"/>
                  </a:lnTo>
                  <a:lnTo>
                    <a:pt x="110" y="33"/>
                  </a:lnTo>
                  <a:lnTo>
                    <a:pt x="95" y="28"/>
                  </a:lnTo>
                  <a:lnTo>
                    <a:pt x="84" y="22"/>
                  </a:lnTo>
                  <a:lnTo>
                    <a:pt x="73" y="20"/>
                  </a:lnTo>
                  <a:lnTo>
                    <a:pt x="67" y="18"/>
                  </a:lnTo>
                  <a:lnTo>
                    <a:pt x="56" y="11"/>
                  </a:lnTo>
                  <a:lnTo>
                    <a:pt x="54" y="11"/>
                  </a:lnTo>
                  <a:lnTo>
                    <a:pt x="0" y="0"/>
                  </a:lnTo>
                  <a:lnTo>
                    <a:pt x="15" y="30"/>
                  </a:lnTo>
                  <a:lnTo>
                    <a:pt x="15" y="3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59"/>
            <p:cNvSpPr>
              <a:spLocks/>
            </p:cNvSpPr>
            <p:nvPr/>
          </p:nvSpPr>
          <p:spPr bwMode="auto">
            <a:xfrm>
              <a:off x="6375400" y="-3563938"/>
              <a:ext cx="312738" cy="392112"/>
            </a:xfrm>
            <a:custGeom>
              <a:avLst/>
              <a:gdLst/>
              <a:ahLst/>
              <a:cxnLst>
                <a:cxn ang="0">
                  <a:pos x="154" y="24"/>
                </a:cxn>
                <a:cxn ang="0">
                  <a:pos x="112" y="52"/>
                </a:cxn>
                <a:cxn ang="0">
                  <a:pos x="82" y="24"/>
                </a:cxn>
                <a:cxn ang="0">
                  <a:pos x="108" y="97"/>
                </a:cxn>
                <a:cxn ang="0">
                  <a:pos x="54" y="11"/>
                </a:cxn>
                <a:cxn ang="0">
                  <a:pos x="0" y="0"/>
                </a:cxn>
                <a:cxn ang="0">
                  <a:pos x="2" y="2"/>
                </a:cxn>
                <a:cxn ang="0">
                  <a:pos x="9" y="13"/>
                </a:cxn>
                <a:cxn ang="0">
                  <a:pos x="11" y="22"/>
                </a:cxn>
                <a:cxn ang="0">
                  <a:pos x="15" y="30"/>
                </a:cxn>
                <a:cxn ang="0">
                  <a:pos x="17" y="39"/>
                </a:cxn>
                <a:cxn ang="0">
                  <a:pos x="22" y="52"/>
                </a:cxn>
                <a:cxn ang="0">
                  <a:pos x="22" y="63"/>
                </a:cxn>
                <a:cxn ang="0">
                  <a:pos x="22" y="76"/>
                </a:cxn>
                <a:cxn ang="0">
                  <a:pos x="22" y="87"/>
                </a:cxn>
                <a:cxn ang="0">
                  <a:pos x="22" y="100"/>
                </a:cxn>
                <a:cxn ang="0">
                  <a:pos x="22" y="108"/>
                </a:cxn>
                <a:cxn ang="0">
                  <a:pos x="22" y="117"/>
                </a:cxn>
                <a:cxn ang="0">
                  <a:pos x="22" y="121"/>
                </a:cxn>
                <a:cxn ang="0">
                  <a:pos x="22" y="123"/>
                </a:cxn>
                <a:cxn ang="0">
                  <a:pos x="26" y="123"/>
                </a:cxn>
                <a:cxn ang="0">
                  <a:pos x="43" y="126"/>
                </a:cxn>
                <a:cxn ang="0">
                  <a:pos x="54" y="126"/>
                </a:cxn>
                <a:cxn ang="0">
                  <a:pos x="65" y="130"/>
                </a:cxn>
                <a:cxn ang="0">
                  <a:pos x="78" y="132"/>
                </a:cxn>
                <a:cxn ang="0">
                  <a:pos x="91" y="141"/>
                </a:cxn>
                <a:cxn ang="0">
                  <a:pos x="104" y="145"/>
                </a:cxn>
                <a:cxn ang="0">
                  <a:pos x="117" y="152"/>
                </a:cxn>
                <a:cxn ang="0">
                  <a:pos x="128" y="160"/>
                </a:cxn>
                <a:cxn ang="0">
                  <a:pos x="138" y="169"/>
                </a:cxn>
                <a:cxn ang="0">
                  <a:pos x="149" y="182"/>
                </a:cxn>
                <a:cxn ang="0">
                  <a:pos x="156" y="188"/>
                </a:cxn>
                <a:cxn ang="0">
                  <a:pos x="167" y="247"/>
                </a:cxn>
                <a:cxn ang="0">
                  <a:pos x="167" y="245"/>
                </a:cxn>
                <a:cxn ang="0">
                  <a:pos x="169" y="238"/>
                </a:cxn>
                <a:cxn ang="0">
                  <a:pos x="175" y="227"/>
                </a:cxn>
                <a:cxn ang="0">
                  <a:pos x="179" y="219"/>
                </a:cxn>
                <a:cxn ang="0">
                  <a:pos x="184" y="206"/>
                </a:cxn>
                <a:cxn ang="0">
                  <a:pos x="190" y="190"/>
                </a:cxn>
                <a:cxn ang="0">
                  <a:pos x="192" y="175"/>
                </a:cxn>
                <a:cxn ang="0">
                  <a:pos x="197" y="160"/>
                </a:cxn>
                <a:cxn ang="0">
                  <a:pos x="195" y="143"/>
                </a:cxn>
                <a:cxn ang="0">
                  <a:pos x="195" y="126"/>
                </a:cxn>
                <a:cxn ang="0">
                  <a:pos x="192" y="113"/>
                </a:cxn>
                <a:cxn ang="0">
                  <a:pos x="190" y="100"/>
                </a:cxn>
                <a:cxn ang="0">
                  <a:pos x="186" y="87"/>
                </a:cxn>
                <a:cxn ang="0">
                  <a:pos x="184" y="80"/>
                </a:cxn>
                <a:cxn ang="0">
                  <a:pos x="182" y="74"/>
                </a:cxn>
                <a:cxn ang="0">
                  <a:pos x="154" y="24"/>
                </a:cxn>
                <a:cxn ang="0">
                  <a:pos x="154" y="24"/>
                </a:cxn>
              </a:cxnLst>
              <a:rect l="0" t="0" r="r" b="b"/>
              <a:pathLst>
                <a:path w="197" h="247">
                  <a:moveTo>
                    <a:pt x="154" y="24"/>
                  </a:moveTo>
                  <a:lnTo>
                    <a:pt x="112" y="52"/>
                  </a:lnTo>
                  <a:lnTo>
                    <a:pt x="82" y="24"/>
                  </a:lnTo>
                  <a:lnTo>
                    <a:pt x="108" y="97"/>
                  </a:lnTo>
                  <a:lnTo>
                    <a:pt x="54" y="11"/>
                  </a:lnTo>
                  <a:lnTo>
                    <a:pt x="0" y="0"/>
                  </a:lnTo>
                  <a:lnTo>
                    <a:pt x="2" y="2"/>
                  </a:lnTo>
                  <a:lnTo>
                    <a:pt x="9" y="13"/>
                  </a:lnTo>
                  <a:lnTo>
                    <a:pt x="11" y="22"/>
                  </a:lnTo>
                  <a:lnTo>
                    <a:pt x="15" y="30"/>
                  </a:lnTo>
                  <a:lnTo>
                    <a:pt x="17" y="39"/>
                  </a:lnTo>
                  <a:lnTo>
                    <a:pt x="22" y="52"/>
                  </a:lnTo>
                  <a:lnTo>
                    <a:pt x="22" y="63"/>
                  </a:lnTo>
                  <a:lnTo>
                    <a:pt x="22" y="76"/>
                  </a:lnTo>
                  <a:lnTo>
                    <a:pt x="22" y="87"/>
                  </a:lnTo>
                  <a:lnTo>
                    <a:pt x="22" y="100"/>
                  </a:lnTo>
                  <a:lnTo>
                    <a:pt x="22" y="108"/>
                  </a:lnTo>
                  <a:lnTo>
                    <a:pt x="22" y="117"/>
                  </a:lnTo>
                  <a:lnTo>
                    <a:pt x="22" y="121"/>
                  </a:lnTo>
                  <a:lnTo>
                    <a:pt x="22" y="123"/>
                  </a:lnTo>
                  <a:lnTo>
                    <a:pt x="26" y="123"/>
                  </a:lnTo>
                  <a:lnTo>
                    <a:pt x="43" y="126"/>
                  </a:lnTo>
                  <a:lnTo>
                    <a:pt x="54" y="126"/>
                  </a:lnTo>
                  <a:lnTo>
                    <a:pt x="65" y="130"/>
                  </a:lnTo>
                  <a:lnTo>
                    <a:pt x="78" y="132"/>
                  </a:lnTo>
                  <a:lnTo>
                    <a:pt x="91" y="141"/>
                  </a:lnTo>
                  <a:lnTo>
                    <a:pt x="104" y="145"/>
                  </a:lnTo>
                  <a:lnTo>
                    <a:pt x="117" y="152"/>
                  </a:lnTo>
                  <a:lnTo>
                    <a:pt x="128" y="160"/>
                  </a:lnTo>
                  <a:lnTo>
                    <a:pt x="138" y="169"/>
                  </a:lnTo>
                  <a:lnTo>
                    <a:pt x="149" y="182"/>
                  </a:lnTo>
                  <a:lnTo>
                    <a:pt x="156" y="188"/>
                  </a:lnTo>
                  <a:lnTo>
                    <a:pt x="167" y="247"/>
                  </a:lnTo>
                  <a:lnTo>
                    <a:pt x="167" y="245"/>
                  </a:lnTo>
                  <a:lnTo>
                    <a:pt x="169" y="238"/>
                  </a:lnTo>
                  <a:lnTo>
                    <a:pt x="175" y="227"/>
                  </a:lnTo>
                  <a:lnTo>
                    <a:pt x="179" y="219"/>
                  </a:lnTo>
                  <a:lnTo>
                    <a:pt x="184" y="206"/>
                  </a:lnTo>
                  <a:lnTo>
                    <a:pt x="190" y="190"/>
                  </a:lnTo>
                  <a:lnTo>
                    <a:pt x="192" y="175"/>
                  </a:lnTo>
                  <a:lnTo>
                    <a:pt x="197" y="160"/>
                  </a:lnTo>
                  <a:lnTo>
                    <a:pt x="195" y="143"/>
                  </a:lnTo>
                  <a:lnTo>
                    <a:pt x="195" y="126"/>
                  </a:lnTo>
                  <a:lnTo>
                    <a:pt x="192" y="113"/>
                  </a:lnTo>
                  <a:lnTo>
                    <a:pt x="190" y="100"/>
                  </a:lnTo>
                  <a:lnTo>
                    <a:pt x="186" y="87"/>
                  </a:lnTo>
                  <a:lnTo>
                    <a:pt x="184" y="80"/>
                  </a:lnTo>
                  <a:lnTo>
                    <a:pt x="182" y="74"/>
                  </a:lnTo>
                  <a:lnTo>
                    <a:pt x="154" y="24"/>
                  </a:lnTo>
                  <a:lnTo>
                    <a:pt x="154" y="2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60"/>
            <p:cNvSpPr>
              <a:spLocks/>
            </p:cNvSpPr>
            <p:nvPr/>
          </p:nvSpPr>
          <p:spPr bwMode="auto">
            <a:xfrm>
              <a:off x="6516688" y="-2881313"/>
              <a:ext cx="257175" cy="341312"/>
            </a:xfrm>
            <a:custGeom>
              <a:avLst/>
              <a:gdLst/>
              <a:ahLst/>
              <a:cxnLst>
                <a:cxn ang="0">
                  <a:pos x="97" y="215"/>
                </a:cxn>
                <a:cxn ang="0">
                  <a:pos x="90" y="210"/>
                </a:cxn>
                <a:cxn ang="0">
                  <a:pos x="78" y="202"/>
                </a:cxn>
                <a:cxn ang="0">
                  <a:pos x="67" y="195"/>
                </a:cxn>
                <a:cxn ang="0">
                  <a:pos x="58" y="186"/>
                </a:cxn>
                <a:cxn ang="0">
                  <a:pos x="49" y="178"/>
                </a:cxn>
                <a:cxn ang="0">
                  <a:pos x="39" y="169"/>
                </a:cxn>
                <a:cxn ang="0">
                  <a:pos x="30" y="154"/>
                </a:cxn>
                <a:cxn ang="0">
                  <a:pos x="21" y="141"/>
                </a:cxn>
                <a:cxn ang="0">
                  <a:pos x="15" y="128"/>
                </a:cxn>
                <a:cxn ang="0">
                  <a:pos x="10" y="117"/>
                </a:cxn>
                <a:cxn ang="0">
                  <a:pos x="4" y="104"/>
                </a:cxn>
                <a:cxn ang="0">
                  <a:pos x="2" y="96"/>
                </a:cxn>
                <a:cxn ang="0">
                  <a:pos x="0" y="89"/>
                </a:cxn>
                <a:cxn ang="0">
                  <a:pos x="0" y="85"/>
                </a:cxn>
                <a:cxn ang="0">
                  <a:pos x="2" y="72"/>
                </a:cxn>
                <a:cxn ang="0">
                  <a:pos x="10" y="57"/>
                </a:cxn>
                <a:cxn ang="0">
                  <a:pos x="23" y="39"/>
                </a:cxn>
                <a:cxn ang="0">
                  <a:pos x="30" y="29"/>
                </a:cxn>
                <a:cxn ang="0">
                  <a:pos x="41" y="22"/>
                </a:cxn>
                <a:cxn ang="0">
                  <a:pos x="52" y="16"/>
                </a:cxn>
                <a:cxn ang="0">
                  <a:pos x="65" y="11"/>
                </a:cxn>
                <a:cxn ang="0">
                  <a:pos x="75" y="5"/>
                </a:cxn>
                <a:cxn ang="0">
                  <a:pos x="86" y="0"/>
                </a:cxn>
                <a:cxn ang="0">
                  <a:pos x="97" y="0"/>
                </a:cxn>
                <a:cxn ang="0">
                  <a:pos x="108" y="3"/>
                </a:cxn>
                <a:cxn ang="0">
                  <a:pos x="123" y="11"/>
                </a:cxn>
                <a:cxn ang="0">
                  <a:pos x="132" y="24"/>
                </a:cxn>
                <a:cxn ang="0">
                  <a:pos x="136" y="35"/>
                </a:cxn>
                <a:cxn ang="0">
                  <a:pos x="138" y="39"/>
                </a:cxn>
                <a:cxn ang="0">
                  <a:pos x="142" y="48"/>
                </a:cxn>
                <a:cxn ang="0">
                  <a:pos x="145" y="57"/>
                </a:cxn>
                <a:cxn ang="0">
                  <a:pos x="151" y="70"/>
                </a:cxn>
                <a:cxn ang="0">
                  <a:pos x="153" y="85"/>
                </a:cxn>
                <a:cxn ang="0">
                  <a:pos x="160" y="100"/>
                </a:cxn>
                <a:cxn ang="0">
                  <a:pos x="160" y="115"/>
                </a:cxn>
                <a:cxn ang="0">
                  <a:pos x="162" y="132"/>
                </a:cxn>
                <a:cxn ang="0">
                  <a:pos x="160" y="143"/>
                </a:cxn>
                <a:cxn ang="0">
                  <a:pos x="155" y="156"/>
                </a:cxn>
                <a:cxn ang="0">
                  <a:pos x="151" y="165"/>
                </a:cxn>
                <a:cxn ang="0">
                  <a:pos x="145" y="176"/>
                </a:cxn>
                <a:cxn ang="0">
                  <a:pos x="132" y="186"/>
                </a:cxn>
                <a:cxn ang="0">
                  <a:pos x="129" y="193"/>
                </a:cxn>
                <a:cxn ang="0">
                  <a:pos x="97" y="215"/>
                </a:cxn>
                <a:cxn ang="0">
                  <a:pos x="97" y="215"/>
                </a:cxn>
              </a:cxnLst>
              <a:rect l="0" t="0" r="r" b="b"/>
              <a:pathLst>
                <a:path w="162" h="215">
                  <a:moveTo>
                    <a:pt x="97" y="215"/>
                  </a:moveTo>
                  <a:lnTo>
                    <a:pt x="90" y="210"/>
                  </a:lnTo>
                  <a:lnTo>
                    <a:pt x="78" y="202"/>
                  </a:lnTo>
                  <a:lnTo>
                    <a:pt x="67" y="195"/>
                  </a:lnTo>
                  <a:lnTo>
                    <a:pt x="58" y="186"/>
                  </a:lnTo>
                  <a:lnTo>
                    <a:pt x="49" y="178"/>
                  </a:lnTo>
                  <a:lnTo>
                    <a:pt x="39" y="169"/>
                  </a:lnTo>
                  <a:lnTo>
                    <a:pt x="30" y="154"/>
                  </a:lnTo>
                  <a:lnTo>
                    <a:pt x="21" y="141"/>
                  </a:lnTo>
                  <a:lnTo>
                    <a:pt x="15" y="128"/>
                  </a:lnTo>
                  <a:lnTo>
                    <a:pt x="10" y="117"/>
                  </a:lnTo>
                  <a:lnTo>
                    <a:pt x="4" y="104"/>
                  </a:lnTo>
                  <a:lnTo>
                    <a:pt x="2" y="96"/>
                  </a:lnTo>
                  <a:lnTo>
                    <a:pt x="0" y="89"/>
                  </a:lnTo>
                  <a:lnTo>
                    <a:pt x="0" y="85"/>
                  </a:lnTo>
                  <a:lnTo>
                    <a:pt x="2" y="72"/>
                  </a:lnTo>
                  <a:lnTo>
                    <a:pt x="10" y="57"/>
                  </a:lnTo>
                  <a:lnTo>
                    <a:pt x="23" y="39"/>
                  </a:lnTo>
                  <a:lnTo>
                    <a:pt x="30" y="29"/>
                  </a:lnTo>
                  <a:lnTo>
                    <a:pt x="41" y="22"/>
                  </a:lnTo>
                  <a:lnTo>
                    <a:pt x="52" y="16"/>
                  </a:lnTo>
                  <a:lnTo>
                    <a:pt x="65" y="11"/>
                  </a:lnTo>
                  <a:lnTo>
                    <a:pt x="75" y="5"/>
                  </a:lnTo>
                  <a:lnTo>
                    <a:pt x="86" y="0"/>
                  </a:lnTo>
                  <a:lnTo>
                    <a:pt x="97" y="0"/>
                  </a:lnTo>
                  <a:lnTo>
                    <a:pt x="108" y="3"/>
                  </a:lnTo>
                  <a:lnTo>
                    <a:pt x="123" y="11"/>
                  </a:lnTo>
                  <a:lnTo>
                    <a:pt x="132" y="24"/>
                  </a:lnTo>
                  <a:lnTo>
                    <a:pt x="136" y="35"/>
                  </a:lnTo>
                  <a:lnTo>
                    <a:pt x="138" y="39"/>
                  </a:lnTo>
                  <a:lnTo>
                    <a:pt x="142" y="48"/>
                  </a:lnTo>
                  <a:lnTo>
                    <a:pt x="145" y="57"/>
                  </a:lnTo>
                  <a:lnTo>
                    <a:pt x="151" y="70"/>
                  </a:lnTo>
                  <a:lnTo>
                    <a:pt x="153" y="85"/>
                  </a:lnTo>
                  <a:lnTo>
                    <a:pt x="160" y="100"/>
                  </a:lnTo>
                  <a:lnTo>
                    <a:pt x="160" y="115"/>
                  </a:lnTo>
                  <a:lnTo>
                    <a:pt x="162" y="132"/>
                  </a:lnTo>
                  <a:lnTo>
                    <a:pt x="160" y="143"/>
                  </a:lnTo>
                  <a:lnTo>
                    <a:pt x="155" y="156"/>
                  </a:lnTo>
                  <a:lnTo>
                    <a:pt x="151" y="165"/>
                  </a:lnTo>
                  <a:lnTo>
                    <a:pt x="145" y="176"/>
                  </a:lnTo>
                  <a:lnTo>
                    <a:pt x="132" y="186"/>
                  </a:lnTo>
                  <a:lnTo>
                    <a:pt x="129" y="193"/>
                  </a:lnTo>
                  <a:lnTo>
                    <a:pt x="97" y="215"/>
                  </a:lnTo>
                  <a:lnTo>
                    <a:pt x="97" y="21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61"/>
            <p:cNvSpPr>
              <a:spLocks/>
            </p:cNvSpPr>
            <p:nvPr/>
          </p:nvSpPr>
          <p:spPr bwMode="auto">
            <a:xfrm>
              <a:off x="6440488" y="-2719388"/>
              <a:ext cx="158750" cy="179387"/>
            </a:xfrm>
            <a:custGeom>
              <a:avLst/>
              <a:gdLst/>
              <a:ahLst/>
              <a:cxnLst>
                <a:cxn ang="0">
                  <a:pos x="100" y="113"/>
                </a:cxn>
                <a:cxn ang="0">
                  <a:pos x="52" y="50"/>
                </a:cxn>
                <a:cxn ang="0">
                  <a:pos x="37" y="0"/>
                </a:cxn>
                <a:cxn ang="0">
                  <a:pos x="0" y="0"/>
                </a:cxn>
                <a:cxn ang="0">
                  <a:pos x="4" y="50"/>
                </a:cxn>
                <a:cxn ang="0">
                  <a:pos x="11" y="56"/>
                </a:cxn>
                <a:cxn ang="0">
                  <a:pos x="26" y="69"/>
                </a:cxn>
                <a:cxn ang="0">
                  <a:pos x="33" y="76"/>
                </a:cxn>
                <a:cxn ang="0">
                  <a:pos x="43" y="84"/>
                </a:cxn>
                <a:cxn ang="0">
                  <a:pos x="52" y="93"/>
                </a:cxn>
                <a:cxn ang="0">
                  <a:pos x="63" y="100"/>
                </a:cxn>
                <a:cxn ang="0">
                  <a:pos x="78" y="104"/>
                </a:cxn>
                <a:cxn ang="0">
                  <a:pos x="89" y="110"/>
                </a:cxn>
                <a:cxn ang="0">
                  <a:pos x="97" y="110"/>
                </a:cxn>
                <a:cxn ang="0">
                  <a:pos x="100" y="113"/>
                </a:cxn>
                <a:cxn ang="0">
                  <a:pos x="100" y="113"/>
                </a:cxn>
              </a:cxnLst>
              <a:rect l="0" t="0" r="r" b="b"/>
              <a:pathLst>
                <a:path w="100" h="113">
                  <a:moveTo>
                    <a:pt x="100" y="113"/>
                  </a:moveTo>
                  <a:lnTo>
                    <a:pt x="52" y="50"/>
                  </a:lnTo>
                  <a:lnTo>
                    <a:pt x="37" y="0"/>
                  </a:lnTo>
                  <a:lnTo>
                    <a:pt x="0" y="0"/>
                  </a:lnTo>
                  <a:lnTo>
                    <a:pt x="4" y="50"/>
                  </a:lnTo>
                  <a:lnTo>
                    <a:pt x="11" y="56"/>
                  </a:lnTo>
                  <a:lnTo>
                    <a:pt x="26" y="69"/>
                  </a:lnTo>
                  <a:lnTo>
                    <a:pt x="33" y="76"/>
                  </a:lnTo>
                  <a:lnTo>
                    <a:pt x="43" y="84"/>
                  </a:lnTo>
                  <a:lnTo>
                    <a:pt x="52" y="93"/>
                  </a:lnTo>
                  <a:lnTo>
                    <a:pt x="63" y="100"/>
                  </a:lnTo>
                  <a:lnTo>
                    <a:pt x="78" y="104"/>
                  </a:lnTo>
                  <a:lnTo>
                    <a:pt x="89" y="110"/>
                  </a:lnTo>
                  <a:lnTo>
                    <a:pt x="97" y="110"/>
                  </a:lnTo>
                  <a:lnTo>
                    <a:pt x="100" y="113"/>
                  </a:lnTo>
                  <a:lnTo>
                    <a:pt x="100" y="11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62"/>
            <p:cNvSpPr>
              <a:spLocks/>
            </p:cNvSpPr>
            <p:nvPr/>
          </p:nvSpPr>
          <p:spPr bwMode="auto">
            <a:xfrm>
              <a:off x="6492875" y="-3124200"/>
              <a:ext cx="207963" cy="239712"/>
            </a:xfrm>
            <a:custGeom>
              <a:avLst/>
              <a:gdLst/>
              <a:ahLst/>
              <a:cxnLst>
                <a:cxn ang="0">
                  <a:pos x="0" y="151"/>
                </a:cxn>
                <a:cxn ang="0">
                  <a:pos x="0" y="149"/>
                </a:cxn>
                <a:cxn ang="0">
                  <a:pos x="6" y="147"/>
                </a:cxn>
                <a:cxn ang="0">
                  <a:pos x="13" y="145"/>
                </a:cxn>
                <a:cxn ang="0">
                  <a:pos x="25" y="140"/>
                </a:cxn>
                <a:cxn ang="0">
                  <a:pos x="36" y="136"/>
                </a:cxn>
                <a:cxn ang="0">
                  <a:pos x="47" y="132"/>
                </a:cxn>
                <a:cxn ang="0">
                  <a:pos x="62" y="125"/>
                </a:cxn>
                <a:cxn ang="0">
                  <a:pos x="75" y="123"/>
                </a:cxn>
                <a:cxn ang="0">
                  <a:pos x="86" y="117"/>
                </a:cxn>
                <a:cxn ang="0">
                  <a:pos x="97" y="117"/>
                </a:cxn>
                <a:cxn ang="0">
                  <a:pos x="105" y="115"/>
                </a:cxn>
                <a:cxn ang="0">
                  <a:pos x="114" y="115"/>
                </a:cxn>
                <a:cxn ang="0">
                  <a:pos x="127" y="115"/>
                </a:cxn>
                <a:cxn ang="0">
                  <a:pos x="131" y="115"/>
                </a:cxn>
                <a:cxn ang="0">
                  <a:pos x="129" y="108"/>
                </a:cxn>
                <a:cxn ang="0">
                  <a:pos x="129" y="95"/>
                </a:cxn>
                <a:cxn ang="0">
                  <a:pos x="127" y="84"/>
                </a:cxn>
                <a:cxn ang="0">
                  <a:pos x="125" y="76"/>
                </a:cxn>
                <a:cxn ang="0">
                  <a:pos x="123" y="67"/>
                </a:cxn>
                <a:cxn ang="0">
                  <a:pos x="121" y="58"/>
                </a:cxn>
                <a:cxn ang="0">
                  <a:pos x="116" y="45"/>
                </a:cxn>
                <a:cxn ang="0">
                  <a:pos x="110" y="35"/>
                </a:cxn>
                <a:cxn ang="0">
                  <a:pos x="105" y="24"/>
                </a:cxn>
                <a:cxn ang="0">
                  <a:pos x="101" y="17"/>
                </a:cxn>
                <a:cxn ang="0">
                  <a:pos x="93" y="4"/>
                </a:cxn>
                <a:cxn ang="0">
                  <a:pos x="93" y="0"/>
                </a:cxn>
                <a:cxn ang="0">
                  <a:pos x="93" y="4"/>
                </a:cxn>
                <a:cxn ang="0">
                  <a:pos x="93" y="22"/>
                </a:cxn>
                <a:cxn ang="0">
                  <a:pos x="93" y="28"/>
                </a:cxn>
                <a:cxn ang="0">
                  <a:pos x="93" y="39"/>
                </a:cxn>
                <a:cxn ang="0">
                  <a:pos x="88" y="48"/>
                </a:cxn>
                <a:cxn ang="0">
                  <a:pos x="86" y="58"/>
                </a:cxn>
                <a:cxn ang="0">
                  <a:pos x="73" y="69"/>
                </a:cxn>
                <a:cxn ang="0">
                  <a:pos x="58" y="78"/>
                </a:cxn>
                <a:cxn ang="0">
                  <a:pos x="41" y="86"/>
                </a:cxn>
                <a:cxn ang="0">
                  <a:pos x="25" y="97"/>
                </a:cxn>
                <a:cxn ang="0">
                  <a:pos x="17" y="104"/>
                </a:cxn>
                <a:cxn ang="0">
                  <a:pos x="10" y="115"/>
                </a:cxn>
                <a:cxn ang="0">
                  <a:pos x="6" y="123"/>
                </a:cxn>
                <a:cxn ang="0">
                  <a:pos x="4" y="132"/>
                </a:cxn>
                <a:cxn ang="0">
                  <a:pos x="0" y="145"/>
                </a:cxn>
                <a:cxn ang="0">
                  <a:pos x="0" y="151"/>
                </a:cxn>
                <a:cxn ang="0">
                  <a:pos x="0" y="151"/>
                </a:cxn>
              </a:cxnLst>
              <a:rect l="0" t="0" r="r" b="b"/>
              <a:pathLst>
                <a:path w="131" h="151">
                  <a:moveTo>
                    <a:pt x="0" y="151"/>
                  </a:moveTo>
                  <a:lnTo>
                    <a:pt x="0" y="149"/>
                  </a:lnTo>
                  <a:lnTo>
                    <a:pt x="6" y="147"/>
                  </a:lnTo>
                  <a:lnTo>
                    <a:pt x="13" y="145"/>
                  </a:lnTo>
                  <a:lnTo>
                    <a:pt x="25" y="140"/>
                  </a:lnTo>
                  <a:lnTo>
                    <a:pt x="36" y="136"/>
                  </a:lnTo>
                  <a:lnTo>
                    <a:pt x="47" y="132"/>
                  </a:lnTo>
                  <a:lnTo>
                    <a:pt x="62" y="125"/>
                  </a:lnTo>
                  <a:lnTo>
                    <a:pt x="75" y="123"/>
                  </a:lnTo>
                  <a:lnTo>
                    <a:pt x="86" y="117"/>
                  </a:lnTo>
                  <a:lnTo>
                    <a:pt x="97" y="117"/>
                  </a:lnTo>
                  <a:lnTo>
                    <a:pt x="105" y="115"/>
                  </a:lnTo>
                  <a:lnTo>
                    <a:pt x="114" y="115"/>
                  </a:lnTo>
                  <a:lnTo>
                    <a:pt x="127" y="115"/>
                  </a:lnTo>
                  <a:lnTo>
                    <a:pt x="131" y="115"/>
                  </a:lnTo>
                  <a:lnTo>
                    <a:pt x="129" y="108"/>
                  </a:lnTo>
                  <a:lnTo>
                    <a:pt x="129" y="95"/>
                  </a:lnTo>
                  <a:lnTo>
                    <a:pt x="127" y="84"/>
                  </a:lnTo>
                  <a:lnTo>
                    <a:pt x="125" y="76"/>
                  </a:lnTo>
                  <a:lnTo>
                    <a:pt x="123" y="67"/>
                  </a:lnTo>
                  <a:lnTo>
                    <a:pt x="121" y="58"/>
                  </a:lnTo>
                  <a:lnTo>
                    <a:pt x="116" y="45"/>
                  </a:lnTo>
                  <a:lnTo>
                    <a:pt x="110" y="35"/>
                  </a:lnTo>
                  <a:lnTo>
                    <a:pt x="105" y="24"/>
                  </a:lnTo>
                  <a:lnTo>
                    <a:pt x="101" y="17"/>
                  </a:lnTo>
                  <a:lnTo>
                    <a:pt x="93" y="4"/>
                  </a:lnTo>
                  <a:lnTo>
                    <a:pt x="93" y="0"/>
                  </a:lnTo>
                  <a:lnTo>
                    <a:pt x="93" y="4"/>
                  </a:lnTo>
                  <a:lnTo>
                    <a:pt x="93" y="22"/>
                  </a:lnTo>
                  <a:lnTo>
                    <a:pt x="93" y="28"/>
                  </a:lnTo>
                  <a:lnTo>
                    <a:pt x="93" y="39"/>
                  </a:lnTo>
                  <a:lnTo>
                    <a:pt x="88" y="48"/>
                  </a:lnTo>
                  <a:lnTo>
                    <a:pt x="86" y="58"/>
                  </a:lnTo>
                  <a:lnTo>
                    <a:pt x="73" y="69"/>
                  </a:lnTo>
                  <a:lnTo>
                    <a:pt x="58" y="78"/>
                  </a:lnTo>
                  <a:lnTo>
                    <a:pt x="41" y="86"/>
                  </a:lnTo>
                  <a:lnTo>
                    <a:pt x="25" y="97"/>
                  </a:lnTo>
                  <a:lnTo>
                    <a:pt x="17" y="104"/>
                  </a:lnTo>
                  <a:lnTo>
                    <a:pt x="10" y="115"/>
                  </a:lnTo>
                  <a:lnTo>
                    <a:pt x="6" y="123"/>
                  </a:lnTo>
                  <a:lnTo>
                    <a:pt x="4" y="132"/>
                  </a:lnTo>
                  <a:lnTo>
                    <a:pt x="0" y="145"/>
                  </a:lnTo>
                  <a:lnTo>
                    <a:pt x="0" y="151"/>
                  </a:lnTo>
                  <a:lnTo>
                    <a:pt x="0" y="15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63"/>
            <p:cNvSpPr>
              <a:spLocks/>
            </p:cNvSpPr>
            <p:nvPr/>
          </p:nvSpPr>
          <p:spPr bwMode="auto">
            <a:xfrm>
              <a:off x="5575300" y="-3605213"/>
              <a:ext cx="573088" cy="466725"/>
            </a:xfrm>
            <a:custGeom>
              <a:avLst/>
              <a:gdLst/>
              <a:ahLst/>
              <a:cxnLst>
                <a:cxn ang="0">
                  <a:pos x="2" y="95"/>
                </a:cxn>
                <a:cxn ang="0">
                  <a:pos x="15" y="82"/>
                </a:cxn>
                <a:cxn ang="0">
                  <a:pos x="33" y="65"/>
                </a:cxn>
                <a:cxn ang="0">
                  <a:pos x="52" y="56"/>
                </a:cxn>
                <a:cxn ang="0">
                  <a:pos x="74" y="46"/>
                </a:cxn>
                <a:cxn ang="0">
                  <a:pos x="98" y="35"/>
                </a:cxn>
                <a:cxn ang="0">
                  <a:pos x="126" y="26"/>
                </a:cxn>
                <a:cxn ang="0">
                  <a:pos x="158" y="18"/>
                </a:cxn>
                <a:cxn ang="0">
                  <a:pos x="191" y="9"/>
                </a:cxn>
                <a:cxn ang="0">
                  <a:pos x="223" y="5"/>
                </a:cxn>
                <a:cxn ang="0">
                  <a:pos x="251" y="2"/>
                </a:cxn>
                <a:cxn ang="0">
                  <a:pos x="275" y="0"/>
                </a:cxn>
                <a:cxn ang="0">
                  <a:pos x="301" y="0"/>
                </a:cxn>
                <a:cxn ang="0">
                  <a:pos x="353" y="22"/>
                </a:cxn>
                <a:cxn ang="0">
                  <a:pos x="357" y="35"/>
                </a:cxn>
                <a:cxn ang="0">
                  <a:pos x="359" y="59"/>
                </a:cxn>
                <a:cxn ang="0">
                  <a:pos x="348" y="85"/>
                </a:cxn>
                <a:cxn ang="0">
                  <a:pos x="335" y="106"/>
                </a:cxn>
                <a:cxn ang="0">
                  <a:pos x="316" y="130"/>
                </a:cxn>
                <a:cxn ang="0">
                  <a:pos x="288" y="158"/>
                </a:cxn>
                <a:cxn ang="0">
                  <a:pos x="251" y="184"/>
                </a:cxn>
                <a:cxn ang="0">
                  <a:pos x="214" y="212"/>
                </a:cxn>
                <a:cxn ang="0">
                  <a:pos x="180" y="236"/>
                </a:cxn>
                <a:cxn ang="0">
                  <a:pos x="141" y="260"/>
                </a:cxn>
                <a:cxn ang="0">
                  <a:pos x="111" y="277"/>
                </a:cxn>
                <a:cxn ang="0">
                  <a:pos x="87" y="290"/>
                </a:cxn>
                <a:cxn ang="0">
                  <a:pos x="61" y="294"/>
                </a:cxn>
                <a:cxn ang="0">
                  <a:pos x="57" y="277"/>
                </a:cxn>
                <a:cxn ang="0">
                  <a:pos x="67" y="251"/>
                </a:cxn>
                <a:cxn ang="0">
                  <a:pos x="82" y="232"/>
                </a:cxn>
                <a:cxn ang="0">
                  <a:pos x="100" y="212"/>
                </a:cxn>
                <a:cxn ang="0">
                  <a:pos x="119" y="191"/>
                </a:cxn>
                <a:cxn ang="0">
                  <a:pos x="139" y="171"/>
                </a:cxn>
                <a:cxn ang="0">
                  <a:pos x="158" y="152"/>
                </a:cxn>
                <a:cxn ang="0">
                  <a:pos x="178" y="136"/>
                </a:cxn>
                <a:cxn ang="0">
                  <a:pos x="197" y="121"/>
                </a:cxn>
                <a:cxn ang="0">
                  <a:pos x="219" y="104"/>
                </a:cxn>
                <a:cxn ang="0">
                  <a:pos x="238" y="93"/>
                </a:cxn>
                <a:cxn ang="0">
                  <a:pos x="238" y="93"/>
                </a:cxn>
                <a:cxn ang="0">
                  <a:pos x="217" y="95"/>
                </a:cxn>
                <a:cxn ang="0">
                  <a:pos x="193" y="102"/>
                </a:cxn>
                <a:cxn ang="0">
                  <a:pos x="173" y="108"/>
                </a:cxn>
                <a:cxn ang="0">
                  <a:pos x="154" y="117"/>
                </a:cxn>
                <a:cxn ang="0">
                  <a:pos x="132" y="128"/>
                </a:cxn>
                <a:cxn ang="0">
                  <a:pos x="111" y="139"/>
                </a:cxn>
                <a:cxn ang="0">
                  <a:pos x="87" y="149"/>
                </a:cxn>
                <a:cxn ang="0">
                  <a:pos x="65" y="160"/>
                </a:cxn>
                <a:cxn ang="0">
                  <a:pos x="46" y="171"/>
                </a:cxn>
                <a:cxn ang="0">
                  <a:pos x="20" y="186"/>
                </a:cxn>
                <a:cxn ang="0">
                  <a:pos x="2" y="199"/>
                </a:cxn>
                <a:cxn ang="0">
                  <a:pos x="2" y="100"/>
                </a:cxn>
              </a:cxnLst>
              <a:rect l="0" t="0" r="r" b="b"/>
              <a:pathLst>
                <a:path w="361" h="294">
                  <a:moveTo>
                    <a:pt x="2" y="100"/>
                  </a:moveTo>
                  <a:lnTo>
                    <a:pt x="2" y="95"/>
                  </a:lnTo>
                  <a:lnTo>
                    <a:pt x="7" y="91"/>
                  </a:lnTo>
                  <a:lnTo>
                    <a:pt x="15" y="82"/>
                  </a:lnTo>
                  <a:lnTo>
                    <a:pt x="28" y="74"/>
                  </a:lnTo>
                  <a:lnTo>
                    <a:pt x="33" y="65"/>
                  </a:lnTo>
                  <a:lnTo>
                    <a:pt x="41" y="61"/>
                  </a:lnTo>
                  <a:lnTo>
                    <a:pt x="52" y="56"/>
                  </a:lnTo>
                  <a:lnTo>
                    <a:pt x="63" y="50"/>
                  </a:lnTo>
                  <a:lnTo>
                    <a:pt x="74" y="46"/>
                  </a:lnTo>
                  <a:lnTo>
                    <a:pt x="87" y="39"/>
                  </a:lnTo>
                  <a:lnTo>
                    <a:pt x="98" y="35"/>
                  </a:lnTo>
                  <a:lnTo>
                    <a:pt x="113" y="30"/>
                  </a:lnTo>
                  <a:lnTo>
                    <a:pt x="126" y="26"/>
                  </a:lnTo>
                  <a:lnTo>
                    <a:pt x="141" y="20"/>
                  </a:lnTo>
                  <a:lnTo>
                    <a:pt x="158" y="18"/>
                  </a:lnTo>
                  <a:lnTo>
                    <a:pt x="175" y="13"/>
                  </a:lnTo>
                  <a:lnTo>
                    <a:pt x="191" y="9"/>
                  </a:lnTo>
                  <a:lnTo>
                    <a:pt x="206" y="9"/>
                  </a:lnTo>
                  <a:lnTo>
                    <a:pt x="223" y="5"/>
                  </a:lnTo>
                  <a:lnTo>
                    <a:pt x="238" y="5"/>
                  </a:lnTo>
                  <a:lnTo>
                    <a:pt x="251" y="2"/>
                  </a:lnTo>
                  <a:lnTo>
                    <a:pt x="264" y="0"/>
                  </a:lnTo>
                  <a:lnTo>
                    <a:pt x="275" y="0"/>
                  </a:lnTo>
                  <a:lnTo>
                    <a:pt x="288" y="0"/>
                  </a:lnTo>
                  <a:lnTo>
                    <a:pt x="301" y="0"/>
                  </a:lnTo>
                  <a:lnTo>
                    <a:pt x="307" y="0"/>
                  </a:lnTo>
                  <a:lnTo>
                    <a:pt x="353" y="22"/>
                  </a:lnTo>
                  <a:lnTo>
                    <a:pt x="355" y="28"/>
                  </a:lnTo>
                  <a:lnTo>
                    <a:pt x="357" y="35"/>
                  </a:lnTo>
                  <a:lnTo>
                    <a:pt x="361" y="48"/>
                  </a:lnTo>
                  <a:lnTo>
                    <a:pt x="359" y="59"/>
                  </a:lnTo>
                  <a:lnTo>
                    <a:pt x="355" y="76"/>
                  </a:lnTo>
                  <a:lnTo>
                    <a:pt x="348" y="85"/>
                  </a:lnTo>
                  <a:lnTo>
                    <a:pt x="344" y="95"/>
                  </a:lnTo>
                  <a:lnTo>
                    <a:pt x="335" y="106"/>
                  </a:lnTo>
                  <a:lnTo>
                    <a:pt x="329" y="121"/>
                  </a:lnTo>
                  <a:lnTo>
                    <a:pt x="316" y="130"/>
                  </a:lnTo>
                  <a:lnTo>
                    <a:pt x="303" y="145"/>
                  </a:lnTo>
                  <a:lnTo>
                    <a:pt x="288" y="158"/>
                  </a:lnTo>
                  <a:lnTo>
                    <a:pt x="271" y="171"/>
                  </a:lnTo>
                  <a:lnTo>
                    <a:pt x="251" y="184"/>
                  </a:lnTo>
                  <a:lnTo>
                    <a:pt x="234" y="197"/>
                  </a:lnTo>
                  <a:lnTo>
                    <a:pt x="214" y="212"/>
                  </a:lnTo>
                  <a:lnTo>
                    <a:pt x="197" y="225"/>
                  </a:lnTo>
                  <a:lnTo>
                    <a:pt x="180" y="236"/>
                  </a:lnTo>
                  <a:lnTo>
                    <a:pt x="160" y="249"/>
                  </a:lnTo>
                  <a:lnTo>
                    <a:pt x="141" y="260"/>
                  </a:lnTo>
                  <a:lnTo>
                    <a:pt x="126" y="271"/>
                  </a:lnTo>
                  <a:lnTo>
                    <a:pt x="111" y="277"/>
                  </a:lnTo>
                  <a:lnTo>
                    <a:pt x="95" y="283"/>
                  </a:lnTo>
                  <a:lnTo>
                    <a:pt x="87" y="290"/>
                  </a:lnTo>
                  <a:lnTo>
                    <a:pt x="76" y="294"/>
                  </a:lnTo>
                  <a:lnTo>
                    <a:pt x="61" y="294"/>
                  </a:lnTo>
                  <a:lnTo>
                    <a:pt x="57" y="290"/>
                  </a:lnTo>
                  <a:lnTo>
                    <a:pt x="57" y="277"/>
                  </a:lnTo>
                  <a:lnTo>
                    <a:pt x="65" y="262"/>
                  </a:lnTo>
                  <a:lnTo>
                    <a:pt x="67" y="251"/>
                  </a:lnTo>
                  <a:lnTo>
                    <a:pt x="76" y="242"/>
                  </a:lnTo>
                  <a:lnTo>
                    <a:pt x="82" y="232"/>
                  </a:lnTo>
                  <a:lnTo>
                    <a:pt x="91" y="223"/>
                  </a:lnTo>
                  <a:lnTo>
                    <a:pt x="100" y="212"/>
                  </a:lnTo>
                  <a:lnTo>
                    <a:pt x="108" y="201"/>
                  </a:lnTo>
                  <a:lnTo>
                    <a:pt x="119" y="191"/>
                  </a:lnTo>
                  <a:lnTo>
                    <a:pt x="130" y="182"/>
                  </a:lnTo>
                  <a:lnTo>
                    <a:pt x="139" y="171"/>
                  </a:lnTo>
                  <a:lnTo>
                    <a:pt x="149" y="160"/>
                  </a:lnTo>
                  <a:lnTo>
                    <a:pt x="158" y="152"/>
                  </a:lnTo>
                  <a:lnTo>
                    <a:pt x="169" y="145"/>
                  </a:lnTo>
                  <a:lnTo>
                    <a:pt x="178" y="136"/>
                  </a:lnTo>
                  <a:lnTo>
                    <a:pt x="186" y="130"/>
                  </a:lnTo>
                  <a:lnTo>
                    <a:pt x="197" y="121"/>
                  </a:lnTo>
                  <a:lnTo>
                    <a:pt x="206" y="117"/>
                  </a:lnTo>
                  <a:lnTo>
                    <a:pt x="219" y="104"/>
                  </a:lnTo>
                  <a:lnTo>
                    <a:pt x="232" y="98"/>
                  </a:lnTo>
                  <a:lnTo>
                    <a:pt x="238" y="93"/>
                  </a:lnTo>
                  <a:lnTo>
                    <a:pt x="242" y="93"/>
                  </a:lnTo>
                  <a:lnTo>
                    <a:pt x="238" y="93"/>
                  </a:lnTo>
                  <a:lnTo>
                    <a:pt x="229" y="93"/>
                  </a:lnTo>
                  <a:lnTo>
                    <a:pt x="217" y="95"/>
                  </a:lnTo>
                  <a:lnTo>
                    <a:pt x="204" y="102"/>
                  </a:lnTo>
                  <a:lnTo>
                    <a:pt x="193" y="102"/>
                  </a:lnTo>
                  <a:lnTo>
                    <a:pt x="184" y="106"/>
                  </a:lnTo>
                  <a:lnTo>
                    <a:pt x="173" y="108"/>
                  </a:lnTo>
                  <a:lnTo>
                    <a:pt x="165" y="113"/>
                  </a:lnTo>
                  <a:lnTo>
                    <a:pt x="154" y="117"/>
                  </a:lnTo>
                  <a:lnTo>
                    <a:pt x="143" y="121"/>
                  </a:lnTo>
                  <a:lnTo>
                    <a:pt x="132" y="128"/>
                  </a:lnTo>
                  <a:lnTo>
                    <a:pt x="121" y="132"/>
                  </a:lnTo>
                  <a:lnTo>
                    <a:pt x="111" y="139"/>
                  </a:lnTo>
                  <a:lnTo>
                    <a:pt x="98" y="143"/>
                  </a:lnTo>
                  <a:lnTo>
                    <a:pt x="87" y="149"/>
                  </a:lnTo>
                  <a:lnTo>
                    <a:pt x="76" y="156"/>
                  </a:lnTo>
                  <a:lnTo>
                    <a:pt x="65" y="160"/>
                  </a:lnTo>
                  <a:lnTo>
                    <a:pt x="54" y="167"/>
                  </a:lnTo>
                  <a:lnTo>
                    <a:pt x="46" y="171"/>
                  </a:lnTo>
                  <a:lnTo>
                    <a:pt x="37" y="178"/>
                  </a:lnTo>
                  <a:lnTo>
                    <a:pt x="20" y="186"/>
                  </a:lnTo>
                  <a:lnTo>
                    <a:pt x="9" y="195"/>
                  </a:lnTo>
                  <a:lnTo>
                    <a:pt x="2" y="199"/>
                  </a:lnTo>
                  <a:lnTo>
                    <a:pt x="0" y="203"/>
                  </a:lnTo>
                  <a:lnTo>
                    <a:pt x="2" y="100"/>
                  </a:lnTo>
                  <a:lnTo>
                    <a:pt x="2" y="10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4"/>
            <p:cNvSpPr>
              <a:spLocks/>
            </p:cNvSpPr>
            <p:nvPr/>
          </p:nvSpPr>
          <p:spPr bwMode="auto">
            <a:xfrm>
              <a:off x="5300663" y="-2595563"/>
              <a:ext cx="404813" cy="1074737"/>
            </a:xfrm>
            <a:custGeom>
              <a:avLst/>
              <a:gdLst/>
              <a:ahLst/>
              <a:cxnLst>
                <a:cxn ang="0">
                  <a:pos x="9" y="2"/>
                </a:cxn>
                <a:cxn ang="0">
                  <a:pos x="22" y="17"/>
                </a:cxn>
                <a:cxn ang="0">
                  <a:pos x="37" y="37"/>
                </a:cxn>
                <a:cxn ang="0">
                  <a:pos x="52" y="63"/>
                </a:cxn>
                <a:cxn ang="0">
                  <a:pos x="70" y="93"/>
                </a:cxn>
                <a:cxn ang="0">
                  <a:pos x="83" y="121"/>
                </a:cxn>
                <a:cxn ang="0">
                  <a:pos x="91" y="140"/>
                </a:cxn>
                <a:cxn ang="0">
                  <a:pos x="102" y="164"/>
                </a:cxn>
                <a:cxn ang="0">
                  <a:pos x="111" y="186"/>
                </a:cxn>
                <a:cxn ang="0">
                  <a:pos x="119" y="210"/>
                </a:cxn>
                <a:cxn ang="0">
                  <a:pos x="128" y="231"/>
                </a:cxn>
                <a:cxn ang="0">
                  <a:pos x="134" y="257"/>
                </a:cxn>
                <a:cxn ang="0">
                  <a:pos x="141" y="283"/>
                </a:cxn>
                <a:cxn ang="0">
                  <a:pos x="147" y="309"/>
                </a:cxn>
                <a:cxn ang="0">
                  <a:pos x="154" y="335"/>
                </a:cxn>
                <a:cxn ang="0">
                  <a:pos x="158" y="359"/>
                </a:cxn>
                <a:cxn ang="0">
                  <a:pos x="167" y="383"/>
                </a:cxn>
                <a:cxn ang="0">
                  <a:pos x="169" y="406"/>
                </a:cxn>
                <a:cxn ang="0">
                  <a:pos x="173" y="426"/>
                </a:cxn>
                <a:cxn ang="0">
                  <a:pos x="180" y="456"/>
                </a:cxn>
                <a:cxn ang="0">
                  <a:pos x="184" y="484"/>
                </a:cxn>
                <a:cxn ang="0">
                  <a:pos x="186" y="499"/>
                </a:cxn>
                <a:cxn ang="0">
                  <a:pos x="255" y="564"/>
                </a:cxn>
                <a:cxn ang="0">
                  <a:pos x="214" y="677"/>
                </a:cxn>
                <a:cxn ang="0">
                  <a:pos x="178" y="633"/>
                </a:cxn>
                <a:cxn ang="0">
                  <a:pos x="173" y="614"/>
                </a:cxn>
                <a:cxn ang="0">
                  <a:pos x="169" y="597"/>
                </a:cxn>
                <a:cxn ang="0">
                  <a:pos x="165" y="573"/>
                </a:cxn>
                <a:cxn ang="0">
                  <a:pos x="156" y="543"/>
                </a:cxn>
                <a:cxn ang="0">
                  <a:pos x="152" y="512"/>
                </a:cxn>
                <a:cxn ang="0">
                  <a:pos x="145" y="478"/>
                </a:cxn>
                <a:cxn ang="0">
                  <a:pos x="139" y="452"/>
                </a:cxn>
                <a:cxn ang="0">
                  <a:pos x="134" y="432"/>
                </a:cxn>
                <a:cxn ang="0">
                  <a:pos x="130" y="404"/>
                </a:cxn>
                <a:cxn ang="0">
                  <a:pos x="119" y="370"/>
                </a:cxn>
                <a:cxn ang="0">
                  <a:pos x="113" y="335"/>
                </a:cxn>
                <a:cxn ang="0">
                  <a:pos x="106" y="305"/>
                </a:cxn>
                <a:cxn ang="0">
                  <a:pos x="102" y="281"/>
                </a:cxn>
                <a:cxn ang="0">
                  <a:pos x="98" y="259"/>
                </a:cxn>
                <a:cxn ang="0">
                  <a:pos x="85" y="203"/>
                </a:cxn>
                <a:cxn ang="0">
                  <a:pos x="74" y="316"/>
                </a:cxn>
                <a:cxn ang="0">
                  <a:pos x="63" y="296"/>
                </a:cxn>
                <a:cxn ang="0">
                  <a:pos x="52" y="279"/>
                </a:cxn>
                <a:cxn ang="0">
                  <a:pos x="41" y="255"/>
                </a:cxn>
                <a:cxn ang="0">
                  <a:pos x="31" y="229"/>
                </a:cxn>
                <a:cxn ang="0">
                  <a:pos x="20" y="201"/>
                </a:cxn>
                <a:cxn ang="0">
                  <a:pos x="11" y="171"/>
                </a:cxn>
                <a:cxn ang="0">
                  <a:pos x="5" y="140"/>
                </a:cxn>
                <a:cxn ang="0">
                  <a:pos x="0" y="110"/>
                </a:cxn>
                <a:cxn ang="0">
                  <a:pos x="0" y="82"/>
                </a:cxn>
                <a:cxn ang="0">
                  <a:pos x="0" y="56"/>
                </a:cxn>
                <a:cxn ang="0">
                  <a:pos x="3" y="35"/>
                </a:cxn>
                <a:cxn ang="0">
                  <a:pos x="3" y="17"/>
                </a:cxn>
                <a:cxn ang="0">
                  <a:pos x="7" y="2"/>
                </a:cxn>
                <a:cxn ang="0">
                  <a:pos x="9" y="0"/>
                </a:cxn>
              </a:cxnLst>
              <a:rect l="0" t="0" r="r" b="b"/>
              <a:pathLst>
                <a:path w="255" h="677">
                  <a:moveTo>
                    <a:pt x="9" y="0"/>
                  </a:moveTo>
                  <a:lnTo>
                    <a:pt x="9" y="2"/>
                  </a:lnTo>
                  <a:lnTo>
                    <a:pt x="18" y="13"/>
                  </a:lnTo>
                  <a:lnTo>
                    <a:pt x="22" y="17"/>
                  </a:lnTo>
                  <a:lnTo>
                    <a:pt x="28" y="28"/>
                  </a:lnTo>
                  <a:lnTo>
                    <a:pt x="37" y="37"/>
                  </a:lnTo>
                  <a:lnTo>
                    <a:pt x="46" y="52"/>
                  </a:lnTo>
                  <a:lnTo>
                    <a:pt x="52" y="63"/>
                  </a:lnTo>
                  <a:lnTo>
                    <a:pt x="61" y="78"/>
                  </a:lnTo>
                  <a:lnTo>
                    <a:pt x="70" y="93"/>
                  </a:lnTo>
                  <a:lnTo>
                    <a:pt x="80" y="112"/>
                  </a:lnTo>
                  <a:lnTo>
                    <a:pt x="83" y="121"/>
                  </a:lnTo>
                  <a:lnTo>
                    <a:pt x="89" y="130"/>
                  </a:lnTo>
                  <a:lnTo>
                    <a:pt x="91" y="140"/>
                  </a:lnTo>
                  <a:lnTo>
                    <a:pt x="98" y="153"/>
                  </a:lnTo>
                  <a:lnTo>
                    <a:pt x="102" y="164"/>
                  </a:lnTo>
                  <a:lnTo>
                    <a:pt x="106" y="175"/>
                  </a:lnTo>
                  <a:lnTo>
                    <a:pt x="111" y="186"/>
                  </a:lnTo>
                  <a:lnTo>
                    <a:pt x="117" y="199"/>
                  </a:lnTo>
                  <a:lnTo>
                    <a:pt x="119" y="210"/>
                  </a:lnTo>
                  <a:lnTo>
                    <a:pt x="124" y="220"/>
                  </a:lnTo>
                  <a:lnTo>
                    <a:pt x="128" y="231"/>
                  </a:lnTo>
                  <a:lnTo>
                    <a:pt x="130" y="246"/>
                  </a:lnTo>
                  <a:lnTo>
                    <a:pt x="134" y="257"/>
                  </a:lnTo>
                  <a:lnTo>
                    <a:pt x="139" y="270"/>
                  </a:lnTo>
                  <a:lnTo>
                    <a:pt x="141" y="283"/>
                  </a:lnTo>
                  <a:lnTo>
                    <a:pt x="147" y="296"/>
                  </a:lnTo>
                  <a:lnTo>
                    <a:pt x="147" y="309"/>
                  </a:lnTo>
                  <a:lnTo>
                    <a:pt x="152" y="322"/>
                  </a:lnTo>
                  <a:lnTo>
                    <a:pt x="154" y="335"/>
                  </a:lnTo>
                  <a:lnTo>
                    <a:pt x="156" y="348"/>
                  </a:lnTo>
                  <a:lnTo>
                    <a:pt x="158" y="359"/>
                  </a:lnTo>
                  <a:lnTo>
                    <a:pt x="163" y="372"/>
                  </a:lnTo>
                  <a:lnTo>
                    <a:pt x="167" y="383"/>
                  </a:lnTo>
                  <a:lnTo>
                    <a:pt x="169" y="398"/>
                  </a:lnTo>
                  <a:lnTo>
                    <a:pt x="169" y="406"/>
                  </a:lnTo>
                  <a:lnTo>
                    <a:pt x="173" y="417"/>
                  </a:lnTo>
                  <a:lnTo>
                    <a:pt x="173" y="426"/>
                  </a:lnTo>
                  <a:lnTo>
                    <a:pt x="175" y="437"/>
                  </a:lnTo>
                  <a:lnTo>
                    <a:pt x="180" y="456"/>
                  </a:lnTo>
                  <a:lnTo>
                    <a:pt x="184" y="471"/>
                  </a:lnTo>
                  <a:lnTo>
                    <a:pt x="184" y="484"/>
                  </a:lnTo>
                  <a:lnTo>
                    <a:pt x="186" y="493"/>
                  </a:lnTo>
                  <a:lnTo>
                    <a:pt x="186" y="499"/>
                  </a:lnTo>
                  <a:lnTo>
                    <a:pt x="188" y="502"/>
                  </a:lnTo>
                  <a:lnTo>
                    <a:pt x="255" y="564"/>
                  </a:lnTo>
                  <a:lnTo>
                    <a:pt x="255" y="640"/>
                  </a:lnTo>
                  <a:lnTo>
                    <a:pt x="214" y="677"/>
                  </a:lnTo>
                  <a:lnTo>
                    <a:pt x="180" y="640"/>
                  </a:lnTo>
                  <a:lnTo>
                    <a:pt x="178" y="633"/>
                  </a:lnTo>
                  <a:lnTo>
                    <a:pt x="175" y="623"/>
                  </a:lnTo>
                  <a:lnTo>
                    <a:pt x="173" y="614"/>
                  </a:lnTo>
                  <a:lnTo>
                    <a:pt x="171" y="608"/>
                  </a:lnTo>
                  <a:lnTo>
                    <a:pt x="169" y="597"/>
                  </a:lnTo>
                  <a:lnTo>
                    <a:pt x="167" y="586"/>
                  </a:lnTo>
                  <a:lnTo>
                    <a:pt x="165" y="573"/>
                  </a:lnTo>
                  <a:lnTo>
                    <a:pt x="160" y="558"/>
                  </a:lnTo>
                  <a:lnTo>
                    <a:pt x="156" y="543"/>
                  </a:lnTo>
                  <a:lnTo>
                    <a:pt x="156" y="530"/>
                  </a:lnTo>
                  <a:lnTo>
                    <a:pt x="152" y="512"/>
                  </a:lnTo>
                  <a:lnTo>
                    <a:pt x="147" y="495"/>
                  </a:lnTo>
                  <a:lnTo>
                    <a:pt x="145" y="478"/>
                  </a:lnTo>
                  <a:lnTo>
                    <a:pt x="143" y="463"/>
                  </a:lnTo>
                  <a:lnTo>
                    <a:pt x="139" y="452"/>
                  </a:lnTo>
                  <a:lnTo>
                    <a:pt x="139" y="443"/>
                  </a:lnTo>
                  <a:lnTo>
                    <a:pt x="134" y="432"/>
                  </a:lnTo>
                  <a:lnTo>
                    <a:pt x="134" y="424"/>
                  </a:lnTo>
                  <a:lnTo>
                    <a:pt x="130" y="404"/>
                  </a:lnTo>
                  <a:lnTo>
                    <a:pt x="126" y="389"/>
                  </a:lnTo>
                  <a:lnTo>
                    <a:pt x="119" y="370"/>
                  </a:lnTo>
                  <a:lnTo>
                    <a:pt x="117" y="352"/>
                  </a:lnTo>
                  <a:lnTo>
                    <a:pt x="113" y="335"/>
                  </a:lnTo>
                  <a:lnTo>
                    <a:pt x="111" y="322"/>
                  </a:lnTo>
                  <a:lnTo>
                    <a:pt x="106" y="305"/>
                  </a:lnTo>
                  <a:lnTo>
                    <a:pt x="104" y="294"/>
                  </a:lnTo>
                  <a:lnTo>
                    <a:pt x="102" y="281"/>
                  </a:lnTo>
                  <a:lnTo>
                    <a:pt x="102" y="272"/>
                  </a:lnTo>
                  <a:lnTo>
                    <a:pt x="98" y="259"/>
                  </a:lnTo>
                  <a:lnTo>
                    <a:pt x="98" y="255"/>
                  </a:lnTo>
                  <a:lnTo>
                    <a:pt x="85" y="203"/>
                  </a:lnTo>
                  <a:lnTo>
                    <a:pt x="76" y="322"/>
                  </a:lnTo>
                  <a:lnTo>
                    <a:pt x="74" y="316"/>
                  </a:lnTo>
                  <a:lnTo>
                    <a:pt x="67" y="305"/>
                  </a:lnTo>
                  <a:lnTo>
                    <a:pt x="63" y="296"/>
                  </a:lnTo>
                  <a:lnTo>
                    <a:pt x="57" y="290"/>
                  </a:lnTo>
                  <a:lnTo>
                    <a:pt x="52" y="279"/>
                  </a:lnTo>
                  <a:lnTo>
                    <a:pt x="48" y="270"/>
                  </a:lnTo>
                  <a:lnTo>
                    <a:pt x="41" y="255"/>
                  </a:lnTo>
                  <a:lnTo>
                    <a:pt x="37" y="242"/>
                  </a:lnTo>
                  <a:lnTo>
                    <a:pt x="31" y="229"/>
                  </a:lnTo>
                  <a:lnTo>
                    <a:pt x="26" y="216"/>
                  </a:lnTo>
                  <a:lnTo>
                    <a:pt x="20" y="201"/>
                  </a:lnTo>
                  <a:lnTo>
                    <a:pt x="18" y="186"/>
                  </a:lnTo>
                  <a:lnTo>
                    <a:pt x="11" y="171"/>
                  </a:lnTo>
                  <a:lnTo>
                    <a:pt x="9" y="156"/>
                  </a:lnTo>
                  <a:lnTo>
                    <a:pt x="5" y="140"/>
                  </a:lnTo>
                  <a:lnTo>
                    <a:pt x="3" y="125"/>
                  </a:lnTo>
                  <a:lnTo>
                    <a:pt x="0" y="110"/>
                  </a:lnTo>
                  <a:lnTo>
                    <a:pt x="0" y="95"/>
                  </a:lnTo>
                  <a:lnTo>
                    <a:pt x="0" y="82"/>
                  </a:lnTo>
                  <a:lnTo>
                    <a:pt x="0" y="69"/>
                  </a:lnTo>
                  <a:lnTo>
                    <a:pt x="0" y="56"/>
                  </a:lnTo>
                  <a:lnTo>
                    <a:pt x="3" y="45"/>
                  </a:lnTo>
                  <a:lnTo>
                    <a:pt x="3" y="35"/>
                  </a:lnTo>
                  <a:lnTo>
                    <a:pt x="3" y="26"/>
                  </a:lnTo>
                  <a:lnTo>
                    <a:pt x="3" y="17"/>
                  </a:lnTo>
                  <a:lnTo>
                    <a:pt x="5" y="13"/>
                  </a:lnTo>
                  <a:lnTo>
                    <a:pt x="7" y="2"/>
                  </a:lnTo>
                  <a:lnTo>
                    <a:pt x="9" y="0"/>
                  </a:lnTo>
                  <a:lnTo>
                    <a:pt x="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65"/>
            <p:cNvSpPr>
              <a:spLocks/>
            </p:cNvSpPr>
            <p:nvPr/>
          </p:nvSpPr>
          <p:spPr bwMode="auto">
            <a:xfrm>
              <a:off x="4768850" y="-2098675"/>
              <a:ext cx="274638" cy="492125"/>
            </a:xfrm>
            <a:custGeom>
              <a:avLst/>
              <a:gdLst/>
              <a:ahLst/>
              <a:cxnLst>
                <a:cxn ang="0">
                  <a:pos x="128" y="39"/>
                </a:cxn>
                <a:cxn ang="0">
                  <a:pos x="123" y="39"/>
                </a:cxn>
                <a:cxn ang="0">
                  <a:pos x="119" y="46"/>
                </a:cxn>
                <a:cxn ang="0">
                  <a:pos x="111" y="57"/>
                </a:cxn>
                <a:cxn ang="0">
                  <a:pos x="102" y="70"/>
                </a:cxn>
                <a:cxn ang="0">
                  <a:pos x="87" y="85"/>
                </a:cxn>
                <a:cxn ang="0">
                  <a:pos x="76" y="104"/>
                </a:cxn>
                <a:cxn ang="0">
                  <a:pos x="69" y="113"/>
                </a:cxn>
                <a:cxn ang="0">
                  <a:pos x="63" y="122"/>
                </a:cxn>
                <a:cxn ang="0">
                  <a:pos x="56" y="132"/>
                </a:cxn>
                <a:cxn ang="0">
                  <a:pos x="52" y="143"/>
                </a:cxn>
                <a:cxn ang="0">
                  <a:pos x="39" y="158"/>
                </a:cxn>
                <a:cxn ang="0">
                  <a:pos x="28" y="176"/>
                </a:cxn>
                <a:cxn ang="0">
                  <a:pos x="20" y="189"/>
                </a:cxn>
                <a:cxn ang="0">
                  <a:pos x="13" y="204"/>
                </a:cxn>
                <a:cxn ang="0">
                  <a:pos x="7" y="215"/>
                </a:cxn>
                <a:cxn ang="0">
                  <a:pos x="2" y="223"/>
                </a:cxn>
                <a:cxn ang="0">
                  <a:pos x="0" y="227"/>
                </a:cxn>
                <a:cxn ang="0">
                  <a:pos x="0" y="232"/>
                </a:cxn>
                <a:cxn ang="0">
                  <a:pos x="15" y="310"/>
                </a:cxn>
                <a:cxn ang="0">
                  <a:pos x="76" y="236"/>
                </a:cxn>
                <a:cxn ang="0">
                  <a:pos x="76" y="163"/>
                </a:cxn>
                <a:cxn ang="0">
                  <a:pos x="113" y="83"/>
                </a:cxn>
                <a:cxn ang="0">
                  <a:pos x="173" y="0"/>
                </a:cxn>
                <a:cxn ang="0">
                  <a:pos x="128" y="39"/>
                </a:cxn>
                <a:cxn ang="0">
                  <a:pos x="128" y="39"/>
                </a:cxn>
              </a:cxnLst>
              <a:rect l="0" t="0" r="r" b="b"/>
              <a:pathLst>
                <a:path w="173" h="310">
                  <a:moveTo>
                    <a:pt x="128" y="39"/>
                  </a:moveTo>
                  <a:lnTo>
                    <a:pt x="123" y="39"/>
                  </a:lnTo>
                  <a:lnTo>
                    <a:pt x="119" y="46"/>
                  </a:lnTo>
                  <a:lnTo>
                    <a:pt x="111" y="57"/>
                  </a:lnTo>
                  <a:lnTo>
                    <a:pt x="102" y="70"/>
                  </a:lnTo>
                  <a:lnTo>
                    <a:pt x="87" y="85"/>
                  </a:lnTo>
                  <a:lnTo>
                    <a:pt x="76" y="104"/>
                  </a:lnTo>
                  <a:lnTo>
                    <a:pt x="69" y="113"/>
                  </a:lnTo>
                  <a:lnTo>
                    <a:pt x="63" y="122"/>
                  </a:lnTo>
                  <a:lnTo>
                    <a:pt x="56" y="132"/>
                  </a:lnTo>
                  <a:lnTo>
                    <a:pt x="52" y="143"/>
                  </a:lnTo>
                  <a:lnTo>
                    <a:pt x="39" y="158"/>
                  </a:lnTo>
                  <a:lnTo>
                    <a:pt x="28" y="176"/>
                  </a:lnTo>
                  <a:lnTo>
                    <a:pt x="20" y="189"/>
                  </a:lnTo>
                  <a:lnTo>
                    <a:pt x="13" y="204"/>
                  </a:lnTo>
                  <a:lnTo>
                    <a:pt x="7" y="215"/>
                  </a:lnTo>
                  <a:lnTo>
                    <a:pt x="2" y="223"/>
                  </a:lnTo>
                  <a:lnTo>
                    <a:pt x="0" y="227"/>
                  </a:lnTo>
                  <a:lnTo>
                    <a:pt x="0" y="232"/>
                  </a:lnTo>
                  <a:lnTo>
                    <a:pt x="15" y="310"/>
                  </a:lnTo>
                  <a:lnTo>
                    <a:pt x="76" y="236"/>
                  </a:lnTo>
                  <a:lnTo>
                    <a:pt x="76" y="163"/>
                  </a:lnTo>
                  <a:lnTo>
                    <a:pt x="113" y="83"/>
                  </a:lnTo>
                  <a:lnTo>
                    <a:pt x="173" y="0"/>
                  </a:lnTo>
                  <a:lnTo>
                    <a:pt x="128" y="39"/>
                  </a:lnTo>
                  <a:lnTo>
                    <a:pt x="128" y="3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66"/>
            <p:cNvSpPr>
              <a:spLocks/>
            </p:cNvSpPr>
            <p:nvPr/>
          </p:nvSpPr>
          <p:spPr bwMode="auto">
            <a:xfrm>
              <a:off x="4579938" y="-1562100"/>
              <a:ext cx="227013" cy="479425"/>
            </a:xfrm>
            <a:custGeom>
              <a:avLst/>
              <a:gdLst/>
              <a:ahLst/>
              <a:cxnLst>
                <a:cxn ang="0">
                  <a:pos x="130" y="0"/>
                </a:cxn>
                <a:cxn ang="0">
                  <a:pos x="130" y="2"/>
                </a:cxn>
                <a:cxn ang="0">
                  <a:pos x="126" y="11"/>
                </a:cxn>
                <a:cxn ang="0">
                  <a:pos x="119" y="19"/>
                </a:cxn>
                <a:cxn ang="0">
                  <a:pos x="115" y="39"/>
                </a:cxn>
                <a:cxn ang="0">
                  <a:pos x="106" y="54"/>
                </a:cxn>
                <a:cxn ang="0">
                  <a:pos x="100" y="73"/>
                </a:cxn>
                <a:cxn ang="0">
                  <a:pos x="93" y="84"/>
                </a:cxn>
                <a:cxn ang="0">
                  <a:pos x="89" y="93"/>
                </a:cxn>
                <a:cxn ang="0">
                  <a:pos x="83" y="104"/>
                </a:cxn>
                <a:cxn ang="0">
                  <a:pos x="78" y="114"/>
                </a:cxn>
                <a:cxn ang="0">
                  <a:pos x="70" y="123"/>
                </a:cxn>
                <a:cxn ang="0">
                  <a:pos x="65" y="134"/>
                </a:cxn>
                <a:cxn ang="0">
                  <a:pos x="54" y="142"/>
                </a:cxn>
                <a:cxn ang="0">
                  <a:pos x="50" y="153"/>
                </a:cxn>
                <a:cxn ang="0">
                  <a:pos x="37" y="168"/>
                </a:cxn>
                <a:cxn ang="0">
                  <a:pos x="26" y="188"/>
                </a:cxn>
                <a:cxn ang="0">
                  <a:pos x="13" y="197"/>
                </a:cxn>
                <a:cxn ang="0">
                  <a:pos x="7" y="207"/>
                </a:cxn>
                <a:cxn ang="0">
                  <a:pos x="0" y="214"/>
                </a:cxn>
                <a:cxn ang="0">
                  <a:pos x="0" y="216"/>
                </a:cxn>
                <a:cxn ang="0">
                  <a:pos x="48" y="218"/>
                </a:cxn>
                <a:cxn ang="0">
                  <a:pos x="41" y="259"/>
                </a:cxn>
                <a:cxn ang="0">
                  <a:pos x="26" y="302"/>
                </a:cxn>
                <a:cxn ang="0">
                  <a:pos x="67" y="302"/>
                </a:cxn>
                <a:cxn ang="0">
                  <a:pos x="143" y="298"/>
                </a:cxn>
                <a:cxn ang="0">
                  <a:pos x="106" y="205"/>
                </a:cxn>
                <a:cxn ang="0">
                  <a:pos x="111" y="99"/>
                </a:cxn>
                <a:cxn ang="0">
                  <a:pos x="130" y="0"/>
                </a:cxn>
                <a:cxn ang="0">
                  <a:pos x="130" y="0"/>
                </a:cxn>
              </a:cxnLst>
              <a:rect l="0" t="0" r="r" b="b"/>
              <a:pathLst>
                <a:path w="143" h="302">
                  <a:moveTo>
                    <a:pt x="130" y="0"/>
                  </a:moveTo>
                  <a:lnTo>
                    <a:pt x="130" y="2"/>
                  </a:lnTo>
                  <a:lnTo>
                    <a:pt x="126" y="11"/>
                  </a:lnTo>
                  <a:lnTo>
                    <a:pt x="119" y="19"/>
                  </a:lnTo>
                  <a:lnTo>
                    <a:pt x="115" y="39"/>
                  </a:lnTo>
                  <a:lnTo>
                    <a:pt x="106" y="54"/>
                  </a:lnTo>
                  <a:lnTo>
                    <a:pt x="100" y="73"/>
                  </a:lnTo>
                  <a:lnTo>
                    <a:pt x="93" y="84"/>
                  </a:lnTo>
                  <a:lnTo>
                    <a:pt x="89" y="93"/>
                  </a:lnTo>
                  <a:lnTo>
                    <a:pt x="83" y="104"/>
                  </a:lnTo>
                  <a:lnTo>
                    <a:pt x="78" y="114"/>
                  </a:lnTo>
                  <a:lnTo>
                    <a:pt x="70" y="123"/>
                  </a:lnTo>
                  <a:lnTo>
                    <a:pt x="65" y="134"/>
                  </a:lnTo>
                  <a:lnTo>
                    <a:pt x="54" y="142"/>
                  </a:lnTo>
                  <a:lnTo>
                    <a:pt x="50" y="153"/>
                  </a:lnTo>
                  <a:lnTo>
                    <a:pt x="37" y="168"/>
                  </a:lnTo>
                  <a:lnTo>
                    <a:pt x="26" y="188"/>
                  </a:lnTo>
                  <a:lnTo>
                    <a:pt x="13" y="197"/>
                  </a:lnTo>
                  <a:lnTo>
                    <a:pt x="7" y="207"/>
                  </a:lnTo>
                  <a:lnTo>
                    <a:pt x="0" y="214"/>
                  </a:lnTo>
                  <a:lnTo>
                    <a:pt x="0" y="216"/>
                  </a:lnTo>
                  <a:lnTo>
                    <a:pt x="48" y="218"/>
                  </a:lnTo>
                  <a:lnTo>
                    <a:pt x="41" y="259"/>
                  </a:lnTo>
                  <a:lnTo>
                    <a:pt x="26" y="302"/>
                  </a:lnTo>
                  <a:lnTo>
                    <a:pt x="67" y="302"/>
                  </a:lnTo>
                  <a:lnTo>
                    <a:pt x="143" y="298"/>
                  </a:lnTo>
                  <a:lnTo>
                    <a:pt x="106" y="205"/>
                  </a:lnTo>
                  <a:lnTo>
                    <a:pt x="111" y="99"/>
                  </a:lnTo>
                  <a:lnTo>
                    <a:pt x="130" y="0"/>
                  </a:lnTo>
                  <a:lnTo>
                    <a:pt x="13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67"/>
            <p:cNvSpPr>
              <a:spLocks/>
            </p:cNvSpPr>
            <p:nvPr/>
          </p:nvSpPr>
          <p:spPr bwMode="auto">
            <a:xfrm>
              <a:off x="5705475" y="-1497013"/>
              <a:ext cx="227013" cy="496887"/>
            </a:xfrm>
            <a:custGeom>
              <a:avLst/>
              <a:gdLst/>
              <a:ahLst/>
              <a:cxnLst>
                <a:cxn ang="0">
                  <a:pos x="0" y="0"/>
                </a:cxn>
                <a:cxn ang="0">
                  <a:pos x="11" y="104"/>
                </a:cxn>
                <a:cxn ang="0">
                  <a:pos x="0" y="283"/>
                </a:cxn>
                <a:cxn ang="0">
                  <a:pos x="22" y="285"/>
                </a:cxn>
                <a:cxn ang="0">
                  <a:pos x="48" y="283"/>
                </a:cxn>
                <a:cxn ang="0">
                  <a:pos x="63" y="313"/>
                </a:cxn>
                <a:cxn ang="0">
                  <a:pos x="143" y="298"/>
                </a:cxn>
                <a:cxn ang="0">
                  <a:pos x="87" y="212"/>
                </a:cxn>
                <a:cxn ang="0">
                  <a:pos x="42" y="80"/>
                </a:cxn>
                <a:cxn ang="0">
                  <a:pos x="0" y="0"/>
                </a:cxn>
                <a:cxn ang="0">
                  <a:pos x="0" y="0"/>
                </a:cxn>
              </a:cxnLst>
              <a:rect l="0" t="0" r="r" b="b"/>
              <a:pathLst>
                <a:path w="143" h="313">
                  <a:moveTo>
                    <a:pt x="0" y="0"/>
                  </a:moveTo>
                  <a:lnTo>
                    <a:pt x="11" y="104"/>
                  </a:lnTo>
                  <a:lnTo>
                    <a:pt x="0" y="283"/>
                  </a:lnTo>
                  <a:lnTo>
                    <a:pt x="22" y="285"/>
                  </a:lnTo>
                  <a:lnTo>
                    <a:pt x="48" y="283"/>
                  </a:lnTo>
                  <a:lnTo>
                    <a:pt x="63" y="313"/>
                  </a:lnTo>
                  <a:lnTo>
                    <a:pt x="143" y="298"/>
                  </a:lnTo>
                  <a:lnTo>
                    <a:pt x="87" y="212"/>
                  </a:lnTo>
                  <a:lnTo>
                    <a:pt x="42" y="80"/>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68"/>
            <p:cNvSpPr>
              <a:spLocks/>
            </p:cNvSpPr>
            <p:nvPr/>
          </p:nvSpPr>
          <p:spPr bwMode="auto">
            <a:xfrm>
              <a:off x="3465513" y="-2228850"/>
              <a:ext cx="215900" cy="368300"/>
            </a:xfrm>
            <a:custGeom>
              <a:avLst/>
              <a:gdLst/>
              <a:ahLst/>
              <a:cxnLst>
                <a:cxn ang="0">
                  <a:pos x="136" y="0"/>
                </a:cxn>
                <a:cxn ang="0">
                  <a:pos x="75" y="115"/>
                </a:cxn>
                <a:cxn ang="0">
                  <a:pos x="2" y="232"/>
                </a:cxn>
                <a:cxn ang="0">
                  <a:pos x="0" y="227"/>
                </a:cxn>
                <a:cxn ang="0">
                  <a:pos x="0" y="219"/>
                </a:cxn>
                <a:cxn ang="0">
                  <a:pos x="0" y="206"/>
                </a:cxn>
                <a:cxn ang="0">
                  <a:pos x="0" y="193"/>
                </a:cxn>
                <a:cxn ang="0">
                  <a:pos x="0" y="173"/>
                </a:cxn>
                <a:cxn ang="0">
                  <a:pos x="2" y="156"/>
                </a:cxn>
                <a:cxn ang="0">
                  <a:pos x="6" y="137"/>
                </a:cxn>
                <a:cxn ang="0">
                  <a:pos x="13" y="121"/>
                </a:cxn>
                <a:cxn ang="0">
                  <a:pos x="19" y="102"/>
                </a:cxn>
                <a:cxn ang="0">
                  <a:pos x="30" y="87"/>
                </a:cxn>
                <a:cxn ang="0">
                  <a:pos x="41" y="72"/>
                </a:cxn>
                <a:cxn ang="0">
                  <a:pos x="52" y="61"/>
                </a:cxn>
                <a:cxn ang="0">
                  <a:pos x="62" y="50"/>
                </a:cxn>
                <a:cxn ang="0">
                  <a:pos x="71" y="46"/>
                </a:cxn>
                <a:cxn ang="0">
                  <a:pos x="75" y="39"/>
                </a:cxn>
                <a:cxn ang="0">
                  <a:pos x="80" y="39"/>
                </a:cxn>
                <a:cxn ang="0">
                  <a:pos x="136" y="0"/>
                </a:cxn>
                <a:cxn ang="0">
                  <a:pos x="136" y="0"/>
                </a:cxn>
              </a:cxnLst>
              <a:rect l="0" t="0" r="r" b="b"/>
              <a:pathLst>
                <a:path w="136" h="232">
                  <a:moveTo>
                    <a:pt x="136" y="0"/>
                  </a:moveTo>
                  <a:lnTo>
                    <a:pt x="75" y="115"/>
                  </a:lnTo>
                  <a:lnTo>
                    <a:pt x="2" y="232"/>
                  </a:lnTo>
                  <a:lnTo>
                    <a:pt x="0" y="227"/>
                  </a:lnTo>
                  <a:lnTo>
                    <a:pt x="0" y="219"/>
                  </a:lnTo>
                  <a:lnTo>
                    <a:pt x="0" y="206"/>
                  </a:lnTo>
                  <a:lnTo>
                    <a:pt x="0" y="193"/>
                  </a:lnTo>
                  <a:lnTo>
                    <a:pt x="0" y="173"/>
                  </a:lnTo>
                  <a:lnTo>
                    <a:pt x="2" y="156"/>
                  </a:lnTo>
                  <a:lnTo>
                    <a:pt x="6" y="137"/>
                  </a:lnTo>
                  <a:lnTo>
                    <a:pt x="13" y="121"/>
                  </a:lnTo>
                  <a:lnTo>
                    <a:pt x="19" y="102"/>
                  </a:lnTo>
                  <a:lnTo>
                    <a:pt x="30" y="87"/>
                  </a:lnTo>
                  <a:lnTo>
                    <a:pt x="41" y="72"/>
                  </a:lnTo>
                  <a:lnTo>
                    <a:pt x="52" y="61"/>
                  </a:lnTo>
                  <a:lnTo>
                    <a:pt x="62" y="50"/>
                  </a:lnTo>
                  <a:lnTo>
                    <a:pt x="71" y="46"/>
                  </a:lnTo>
                  <a:lnTo>
                    <a:pt x="75" y="39"/>
                  </a:lnTo>
                  <a:lnTo>
                    <a:pt x="80" y="39"/>
                  </a:lnTo>
                  <a:lnTo>
                    <a:pt x="136" y="0"/>
                  </a:lnTo>
                  <a:lnTo>
                    <a:pt x="136"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69"/>
            <p:cNvSpPr>
              <a:spLocks/>
            </p:cNvSpPr>
            <p:nvPr/>
          </p:nvSpPr>
          <p:spPr bwMode="auto">
            <a:xfrm>
              <a:off x="3335338" y="-1954213"/>
              <a:ext cx="600075" cy="858837"/>
            </a:xfrm>
            <a:custGeom>
              <a:avLst/>
              <a:gdLst/>
              <a:ahLst/>
              <a:cxnLst>
                <a:cxn ang="0">
                  <a:pos x="34" y="5"/>
                </a:cxn>
                <a:cxn ang="0">
                  <a:pos x="26" y="24"/>
                </a:cxn>
                <a:cxn ang="0">
                  <a:pos x="19" y="46"/>
                </a:cxn>
                <a:cxn ang="0">
                  <a:pos x="10" y="72"/>
                </a:cxn>
                <a:cxn ang="0">
                  <a:pos x="4" y="100"/>
                </a:cxn>
                <a:cxn ang="0">
                  <a:pos x="2" y="128"/>
                </a:cxn>
                <a:cxn ang="0">
                  <a:pos x="0" y="156"/>
                </a:cxn>
                <a:cxn ang="0">
                  <a:pos x="4" y="180"/>
                </a:cxn>
                <a:cxn ang="0">
                  <a:pos x="15" y="199"/>
                </a:cxn>
                <a:cxn ang="0">
                  <a:pos x="32" y="221"/>
                </a:cxn>
                <a:cxn ang="0">
                  <a:pos x="60" y="240"/>
                </a:cxn>
                <a:cxn ang="0">
                  <a:pos x="82" y="251"/>
                </a:cxn>
                <a:cxn ang="0">
                  <a:pos x="86" y="258"/>
                </a:cxn>
                <a:cxn ang="0">
                  <a:pos x="97" y="271"/>
                </a:cxn>
                <a:cxn ang="0">
                  <a:pos x="108" y="290"/>
                </a:cxn>
                <a:cxn ang="0">
                  <a:pos x="118" y="312"/>
                </a:cxn>
                <a:cxn ang="0">
                  <a:pos x="131" y="331"/>
                </a:cxn>
                <a:cxn ang="0">
                  <a:pos x="144" y="355"/>
                </a:cxn>
                <a:cxn ang="0">
                  <a:pos x="153" y="377"/>
                </a:cxn>
                <a:cxn ang="0">
                  <a:pos x="166" y="405"/>
                </a:cxn>
                <a:cxn ang="0">
                  <a:pos x="173" y="428"/>
                </a:cxn>
                <a:cxn ang="0">
                  <a:pos x="177" y="448"/>
                </a:cxn>
                <a:cxn ang="0">
                  <a:pos x="198" y="511"/>
                </a:cxn>
                <a:cxn ang="0">
                  <a:pos x="255" y="541"/>
                </a:cxn>
                <a:cxn ang="0">
                  <a:pos x="274" y="450"/>
                </a:cxn>
                <a:cxn ang="0">
                  <a:pos x="224" y="413"/>
                </a:cxn>
                <a:cxn ang="0">
                  <a:pos x="214" y="394"/>
                </a:cxn>
                <a:cxn ang="0">
                  <a:pos x="203" y="377"/>
                </a:cxn>
                <a:cxn ang="0">
                  <a:pos x="190" y="355"/>
                </a:cxn>
                <a:cxn ang="0">
                  <a:pos x="177" y="329"/>
                </a:cxn>
                <a:cxn ang="0">
                  <a:pos x="164" y="303"/>
                </a:cxn>
                <a:cxn ang="0">
                  <a:pos x="151" y="275"/>
                </a:cxn>
                <a:cxn ang="0">
                  <a:pos x="136" y="245"/>
                </a:cxn>
                <a:cxn ang="0">
                  <a:pos x="125" y="214"/>
                </a:cxn>
                <a:cxn ang="0">
                  <a:pos x="112" y="186"/>
                </a:cxn>
                <a:cxn ang="0">
                  <a:pos x="103" y="162"/>
                </a:cxn>
                <a:cxn ang="0">
                  <a:pos x="95" y="141"/>
                </a:cxn>
                <a:cxn ang="0">
                  <a:pos x="88" y="121"/>
                </a:cxn>
                <a:cxn ang="0">
                  <a:pos x="84" y="106"/>
                </a:cxn>
                <a:cxn ang="0">
                  <a:pos x="45" y="149"/>
                </a:cxn>
                <a:cxn ang="0">
                  <a:pos x="45" y="141"/>
                </a:cxn>
                <a:cxn ang="0">
                  <a:pos x="45" y="121"/>
                </a:cxn>
                <a:cxn ang="0">
                  <a:pos x="45" y="98"/>
                </a:cxn>
                <a:cxn ang="0">
                  <a:pos x="45" y="74"/>
                </a:cxn>
                <a:cxn ang="0">
                  <a:pos x="45" y="52"/>
                </a:cxn>
                <a:cxn ang="0">
                  <a:pos x="49" y="41"/>
                </a:cxn>
                <a:cxn ang="0">
                  <a:pos x="54" y="31"/>
                </a:cxn>
                <a:cxn ang="0">
                  <a:pos x="38" y="0"/>
                </a:cxn>
              </a:cxnLst>
              <a:rect l="0" t="0" r="r" b="b"/>
              <a:pathLst>
                <a:path w="378" h="541">
                  <a:moveTo>
                    <a:pt x="38" y="0"/>
                  </a:moveTo>
                  <a:lnTo>
                    <a:pt x="34" y="5"/>
                  </a:lnTo>
                  <a:lnTo>
                    <a:pt x="30" y="15"/>
                  </a:lnTo>
                  <a:lnTo>
                    <a:pt x="26" y="24"/>
                  </a:lnTo>
                  <a:lnTo>
                    <a:pt x="23" y="35"/>
                  </a:lnTo>
                  <a:lnTo>
                    <a:pt x="19" y="46"/>
                  </a:lnTo>
                  <a:lnTo>
                    <a:pt x="15" y="61"/>
                  </a:lnTo>
                  <a:lnTo>
                    <a:pt x="10" y="72"/>
                  </a:lnTo>
                  <a:lnTo>
                    <a:pt x="8" y="87"/>
                  </a:lnTo>
                  <a:lnTo>
                    <a:pt x="4" y="100"/>
                  </a:lnTo>
                  <a:lnTo>
                    <a:pt x="4" y="115"/>
                  </a:lnTo>
                  <a:lnTo>
                    <a:pt x="2" y="128"/>
                  </a:lnTo>
                  <a:lnTo>
                    <a:pt x="0" y="143"/>
                  </a:lnTo>
                  <a:lnTo>
                    <a:pt x="0" y="156"/>
                  </a:lnTo>
                  <a:lnTo>
                    <a:pt x="4" y="171"/>
                  </a:lnTo>
                  <a:lnTo>
                    <a:pt x="4" y="180"/>
                  </a:lnTo>
                  <a:lnTo>
                    <a:pt x="8" y="191"/>
                  </a:lnTo>
                  <a:lnTo>
                    <a:pt x="15" y="199"/>
                  </a:lnTo>
                  <a:lnTo>
                    <a:pt x="21" y="208"/>
                  </a:lnTo>
                  <a:lnTo>
                    <a:pt x="32" y="221"/>
                  </a:lnTo>
                  <a:lnTo>
                    <a:pt x="49" y="234"/>
                  </a:lnTo>
                  <a:lnTo>
                    <a:pt x="60" y="240"/>
                  </a:lnTo>
                  <a:lnTo>
                    <a:pt x="73" y="247"/>
                  </a:lnTo>
                  <a:lnTo>
                    <a:pt x="82" y="251"/>
                  </a:lnTo>
                  <a:lnTo>
                    <a:pt x="86" y="253"/>
                  </a:lnTo>
                  <a:lnTo>
                    <a:pt x="86" y="258"/>
                  </a:lnTo>
                  <a:lnTo>
                    <a:pt x="93" y="266"/>
                  </a:lnTo>
                  <a:lnTo>
                    <a:pt x="97" y="271"/>
                  </a:lnTo>
                  <a:lnTo>
                    <a:pt x="101" y="279"/>
                  </a:lnTo>
                  <a:lnTo>
                    <a:pt x="108" y="290"/>
                  </a:lnTo>
                  <a:lnTo>
                    <a:pt x="114" y="301"/>
                  </a:lnTo>
                  <a:lnTo>
                    <a:pt x="118" y="312"/>
                  </a:lnTo>
                  <a:lnTo>
                    <a:pt x="125" y="322"/>
                  </a:lnTo>
                  <a:lnTo>
                    <a:pt x="131" y="331"/>
                  </a:lnTo>
                  <a:lnTo>
                    <a:pt x="138" y="344"/>
                  </a:lnTo>
                  <a:lnTo>
                    <a:pt x="144" y="355"/>
                  </a:lnTo>
                  <a:lnTo>
                    <a:pt x="149" y="366"/>
                  </a:lnTo>
                  <a:lnTo>
                    <a:pt x="153" y="377"/>
                  </a:lnTo>
                  <a:lnTo>
                    <a:pt x="162" y="387"/>
                  </a:lnTo>
                  <a:lnTo>
                    <a:pt x="166" y="405"/>
                  </a:lnTo>
                  <a:lnTo>
                    <a:pt x="173" y="418"/>
                  </a:lnTo>
                  <a:lnTo>
                    <a:pt x="173" y="428"/>
                  </a:lnTo>
                  <a:lnTo>
                    <a:pt x="177" y="439"/>
                  </a:lnTo>
                  <a:lnTo>
                    <a:pt x="177" y="448"/>
                  </a:lnTo>
                  <a:lnTo>
                    <a:pt x="177" y="452"/>
                  </a:lnTo>
                  <a:lnTo>
                    <a:pt x="198" y="511"/>
                  </a:lnTo>
                  <a:lnTo>
                    <a:pt x="229" y="495"/>
                  </a:lnTo>
                  <a:lnTo>
                    <a:pt x="255" y="541"/>
                  </a:lnTo>
                  <a:lnTo>
                    <a:pt x="378" y="506"/>
                  </a:lnTo>
                  <a:lnTo>
                    <a:pt x="274" y="450"/>
                  </a:lnTo>
                  <a:lnTo>
                    <a:pt x="227" y="418"/>
                  </a:lnTo>
                  <a:lnTo>
                    <a:pt x="224" y="413"/>
                  </a:lnTo>
                  <a:lnTo>
                    <a:pt x="218" y="402"/>
                  </a:lnTo>
                  <a:lnTo>
                    <a:pt x="214" y="394"/>
                  </a:lnTo>
                  <a:lnTo>
                    <a:pt x="209" y="387"/>
                  </a:lnTo>
                  <a:lnTo>
                    <a:pt x="203" y="377"/>
                  </a:lnTo>
                  <a:lnTo>
                    <a:pt x="201" y="368"/>
                  </a:lnTo>
                  <a:lnTo>
                    <a:pt x="190" y="355"/>
                  </a:lnTo>
                  <a:lnTo>
                    <a:pt x="185" y="342"/>
                  </a:lnTo>
                  <a:lnTo>
                    <a:pt x="177" y="329"/>
                  </a:lnTo>
                  <a:lnTo>
                    <a:pt x="173" y="316"/>
                  </a:lnTo>
                  <a:lnTo>
                    <a:pt x="164" y="303"/>
                  </a:lnTo>
                  <a:lnTo>
                    <a:pt x="157" y="288"/>
                  </a:lnTo>
                  <a:lnTo>
                    <a:pt x="151" y="275"/>
                  </a:lnTo>
                  <a:lnTo>
                    <a:pt x="144" y="260"/>
                  </a:lnTo>
                  <a:lnTo>
                    <a:pt x="136" y="245"/>
                  </a:lnTo>
                  <a:lnTo>
                    <a:pt x="129" y="229"/>
                  </a:lnTo>
                  <a:lnTo>
                    <a:pt x="125" y="214"/>
                  </a:lnTo>
                  <a:lnTo>
                    <a:pt x="118" y="201"/>
                  </a:lnTo>
                  <a:lnTo>
                    <a:pt x="112" y="186"/>
                  </a:lnTo>
                  <a:lnTo>
                    <a:pt x="108" y="173"/>
                  </a:lnTo>
                  <a:lnTo>
                    <a:pt x="103" y="162"/>
                  </a:lnTo>
                  <a:lnTo>
                    <a:pt x="99" y="152"/>
                  </a:lnTo>
                  <a:lnTo>
                    <a:pt x="95" y="141"/>
                  </a:lnTo>
                  <a:lnTo>
                    <a:pt x="90" y="130"/>
                  </a:lnTo>
                  <a:lnTo>
                    <a:pt x="88" y="121"/>
                  </a:lnTo>
                  <a:lnTo>
                    <a:pt x="88" y="117"/>
                  </a:lnTo>
                  <a:lnTo>
                    <a:pt x="84" y="106"/>
                  </a:lnTo>
                  <a:lnTo>
                    <a:pt x="84" y="104"/>
                  </a:lnTo>
                  <a:lnTo>
                    <a:pt x="45" y="149"/>
                  </a:lnTo>
                  <a:lnTo>
                    <a:pt x="45" y="145"/>
                  </a:lnTo>
                  <a:lnTo>
                    <a:pt x="45" y="141"/>
                  </a:lnTo>
                  <a:lnTo>
                    <a:pt x="45" y="130"/>
                  </a:lnTo>
                  <a:lnTo>
                    <a:pt x="45" y="121"/>
                  </a:lnTo>
                  <a:lnTo>
                    <a:pt x="45" y="108"/>
                  </a:lnTo>
                  <a:lnTo>
                    <a:pt x="45" y="98"/>
                  </a:lnTo>
                  <a:lnTo>
                    <a:pt x="45" y="85"/>
                  </a:lnTo>
                  <a:lnTo>
                    <a:pt x="45" y="74"/>
                  </a:lnTo>
                  <a:lnTo>
                    <a:pt x="45" y="61"/>
                  </a:lnTo>
                  <a:lnTo>
                    <a:pt x="45" y="52"/>
                  </a:lnTo>
                  <a:lnTo>
                    <a:pt x="47" y="46"/>
                  </a:lnTo>
                  <a:lnTo>
                    <a:pt x="49" y="41"/>
                  </a:lnTo>
                  <a:lnTo>
                    <a:pt x="51" y="33"/>
                  </a:lnTo>
                  <a:lnTo>
                    <a:pt x="54" y="31"/>
                  </a:lnTo>
                  <a:lnTo>
                    <a:pt x="38" y="0"/>
                  </a:lnTo>
                  <a:lnTo>
                    <a:pt x="3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70"/>
            <p:cNvSpPr>
              <a:spLocks/>
            </p:cNvSpPr>
            <p:nvPr/>
          </p:nvSpPr>
          <p:spPr bwMode="auto">
            <a:xfrm>
              <a:off x="2774950" y="-1836738"/>
              <a:ext cx="182563" cy="706437"/>
            </a:xfrm>
            <a:custGeom>
              <a:avLst/>
              <a:gdLst/>
              <a:ahLst/>
              <a:cxnLst>
                <a:cxn ang="0">
                  <a:pos x="115" y="0"/>
                </a:cxn>
                <a:cxn ang="0">
                  <a:pos x="110" y="0"/>
                </a:cxn>
                <a:cxn ang="0">
                  <a:pos x="104" y="6"/>
                </a:cxn>
                <a:cxn ang="0">
                  <a:pos x="93" y="15"/>
                </a:cxn>
                <a:cxn ang="0">
                  <a:pos x="84" y="32"/>
                </a:cxn>
                <a:cxn ang="0">
                  <a:pos x="78" y="39"/>
                </a:cxn>
                <a:cxn ang="0">
                  <a:pos x="72" y="47"/>
                </a:cxn>
                <a:cxn ang="0">
                  <a:pos x="67" y="58"/>
                </a:cxn>
                <a:cxn ang="0">
                  <a:pos x="61" y="69"/>
                </a:cxn>
                <a:cxn ang="0">
                  <a:pos x="56" y="80"/>
                </a:cxn>
                <a:cxn ang="0">
                  <a:pos x="52" y="93"/>
                </a:cxn>
                <a:cxn ang="0">
                  <a:pos x="48" y="106"/>
                </a:cxn>
                <a:cxn ang="0">
                  <a:pos x="46" y="121"/>
                </a:cxn>
                <a:cxn ang="0">
                  <a:pos x="41" y="134"/>
                </a:cxn>
                <a:cxn ang="0">
                  <a:pos x="39" y="149"/>
                </a:cxn>
                <a:cxn ang="0">
                  <a:pos x="37" y="164"/>
                </a:cxn>
                <a:cxn ang="0">
                  <a:pos x="37" y="179"/>
                </a:cxn>
                <a:cxn ang="0">
                  <a:pos x="35" y="192"/>
                </a:cxn>
                <a:cxn ang="0">
                  <a:pos x="35" y="210"/>
                </a:cxn>
                <a:cxn ang="0">
                  <a:pos x="37" y="223"/>
                </a:cxn>
                <a:cxn ang="0">
                  <a:pos x="39" y="238"/>
                </a:cxn>
                <a:cxn ang="0">
                  <a:pos x="39" y="251"/>
                </a:cxn>
                <a:cxn ang="0">
                  <a:pos x="41" y="264"/>
                </a:cxn>
                <a:cxn ang="0">
                  <a:pos x="43" y="272"/>
                </a:cxn>
                <a:cxn ang="0">
                  <a:pos x="43" y="283"/>
                </a:cxn>
                <a:cxn ang="0">
                  <a:pos x="46" y="296"/>
                </a:cxn>
                <a:cxn ang="0">
                  <a:pos x="48" y="303"/>
                </a:cxn>
                <a:cxn ang="0">
                  <a:pos x="0" y="344"/>
                </a:cxn>
                <a:cxn ang="0">
                  <a:pos x="4" y="389"/>
                </a:cxn>
                <a:cxn ang="0">
                  <a:pos x="37" y="378"/>
                </a:cxn>
                <a:cxn ang="0">
                  <a:pos x="48" y="445"/>
                </a:cxn>
                <a:cxn ang="0">
                  <a:pos x="102" y="361"/>
                </a:cxn>
                <a:cxn ang="0">
                  <a:pos x="93" y="186"/>
                </a:cxn>
                <a:cxn ang="0">
                  <a:pos x="93" y="184"/>
                </a:cxn>
                <a:cxn ang="0">
                  <a:pos x="93" y="177"/>
                </a:cxn>
                <a:cxn ang="0">
                  <a:pos x="95" y="166"/>
                </a:cxn>
                <a:cxn ang="0">
                  <a:pos x="97" y="155"/>
                </a:cxn>
                <a:cxn ang="0">
                  <a:pos x="97" y="138"/>
                </a:cxn>
                <a:cxn ang="0">
                  <a:pos x="100" y="123"/>
                </a:cxn>
                <a:cxn ang="0">
                  <a:pos x="102" y="106"/>
                </a:cxn>
                <a:cxn ang="0">
                  <a:pos x="106" y="88"/>
                </a:cxn>
                <a:cxn ang="0">
                  <a:pos x="108" y="71"/>
                </a:cxn>
                <a:cxn ang="0">
                  <a:pos x="108" y="54"/>
                </a:cxn>
                <a:cxn ang="0">
                  <a:pos x="110" y="39"/>
                </a:cxn>
                <a:cxn ang="0">
                  <a:pos x="113" y="26"/>
                </a:cxn>
                <a:cxn ang="0">
                  <a:pos x="113" y="15"/>
                </a:cxn>
                <a:cxn ang="0">
                  <a:pos x="115" y="6"/>
                </a:cxn>
                <a:cxn ang="0">
                  <a:pos x="115" y="0"/>
                </a:cxn>
                <a:cxn ang="0">
                  <a:pos x="115" y="0"/>
                </a:cxn>
              </a:cxnLst>
              <a:rect l="0" t="0" r="r" b="b"/>
              <a:pathLst>
                <a:path w="115" h="445">
                  <a:moveTo>
                    <a:pt x="115" y="0"/>
                  </a:moveTo>
                  <a:lnTo>
                    <a:pt x="110" y="0"/>
                  </a:lnTo>
                  <a:lnTo>
                    <a:pt x="104" y="6"/>
                  </a:lnTo>
                  <a:lnTo>
                    <a:pt x="93" y="15"/>
                  </a:lnTo>
                  <a:lnTo>
                    <a:pt x="84" y="32"/>
                  </a:lnTo>
                  <a:lnTo>
                    <a:pt x="78" y="39"/>
                  </a:lnTo>
                  <a:lnTo>
                    <a:pt x="72" y="47"/>
                  </a:lnTo>
                  <a:lnTo>
                    <a:pt x="67" y="58"/>
                  </a:lnTo>
                  <a:lnTo>
                    <a:pt x="61" y="69"/>
                  </a:lnTo>
                  <a:lnTo>
                    <a:pt x="56" y="80"/>
                  </a:lnTo>
                  <a:lnTo>
                    <a:pt x="52" y="93"/>
                  </a:lnTo>
                  <a:lnTo>
                    <a:pt x="48" y="106"/>
                  </a:lnTo>
                  <a:lnTo>
                    <a:pt x="46" y="121"/>
                  </a:lnTo>
                  <a:lnTo>
                    <a:pt x="41" y="134"/>
                  </a:lnTo>
                  <a:lnTo>
                    <a:pt x="39" y="149"/>
                  </a:lnTo>
                  <a:lnTo>
                    <a:pt x="37" y="164"/>
                  </a:lnTo>
                  <a:lnTo>
                    <a:pt x="37" y="179"/>
                  </a:lnTo>
                  <a:lnTo>
                    <a:pt x="35" y="192"/>
                  </a:lnTo>
                  <a:lnTo>
                    <a:pt x="35" y="210"/>
                  </a:lnTo>
                  <a:lnTo>
                    <a:pt x="37" y="223"/>
                  </a:lnTo>
                  <a:lnTo>
                    <a:pt x="39" y="238"/>
                  </a:lnTo>
                  <a:lnTo>
                    <a:pt x="39" y="251"/>
                  </a:lnTo>
                  <a:lnTo>
                    <a:pt x="41" y="264"/>
                  </a:lnTo>
                  <a:lnTo>
                    <a:pt x="43" y="272"/>
                  </a:lnTo>
                  <a:lnTo>
                    <a:pt x="43" y="283"/>
                  </a:lnTo>
                  <a:lnTo>
                    <a:pt x="46" y="296"/>
                  </a:lnTo>
                  <a:lnTo>
                    <a:pt x="48" y="303"/>
                  </a:lnTo>
                  <a:lnTo>
                    <a:pt x="0" y="344"/>
                  </a:lnTo>
                  <a:lnTo>
                    <a:pt x="4" y="389"/>
                  </a:lnTo>
                  <a:lnTo>
                    <a:pt x="37" y="378"/>
                  </a:lnTo>
                  <a:lnTo>
                    <a:pt x="48" y="445"/>
                  </a:lnTo>
                  <a:lnTo>
                    <a:pt x="102" y="361"/>
                  </a:lnTo>
                  <a:lnTo>
                    <a:pt x="93" y="186"/>
                  </a:lnTo>
                  <a:lnTo>
                    <a:pt x="93" y="184"/>
                  </a:lnTo>
                  <a:lnTo>
                    <a:pt x="93" y="177"/>
                  </a:lnTo>
                  <a:lnTo>
                    <a:pt x="95" y="166"/>
                  </a:lnTo>
                  <a:lnTo>
                    <a:pt x="97" y="155"/>
                  </a:lnTo>
                  <a:lnTo>
                    <a:pt x="97" y="138"/>
                  </a:lnTo>
                  <a:lnTo>
                    <a:pt x="100" y="123"/>
                  </a:lnTo>
                  <a:lnTo>
                    <a:pt x="102" y="106"/>
                  </a:lnTo>
                  <a:lnTo>
                    <a:pt x="106" y="88"/>
                  </a:lnTo>
                  <a:lnTo>
                    <a:pt x="108" y="71"/>
                  </a:lnTo>
                  <a:lnTo>
                    <a:pt x="108" y="54"/>
                  </a:lnTo>
                  <a:lnTo>
                    <a:pt x="110" y="39"/>
                  </a:lnTo>
                  <a:lnTo>
                    <a:pt x="113" y="26"/>
                  </a:lnTo>
                  <a:lnTo>
                    <a:pt x="113" y="15"/>
                  </a:lnTo>
                  <a:lnTo>
                    <a:pt x="115" y="6"/>
                  </a:lnTo>
                  <a:lnTo>
                    <a:pt x="115" y="0"/>
                  </a:lnTo>
                  <a:lnTo>
                    <a:pt x="11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71"/>
            <p:cNvSpPr>
              <a:spLocks/>
            </p:cNvSpPr>
            <p:nvPr/>
          </p:nvSpPr>
          <p:spPr bwMode="auto">
            <a:xfrm>
              <a:off x="3403600" y="-3871913"/>
              <a:ext cx="295275" cy="307975"/>
            </a:xfrm>
            <a:custGeom>
              <a:avLst/>
              <a:gdLst/>
              <a:ahLst/>
              <a:cxnLst>
                <a:cxn ang="0">
                  <a:pos x="186" y="4"/>
                </a:cxn>
                <a:cxn ang="0">
                  <a:pos x="184" y="2"/>
                </a:cxn>
                <a:cxn ang="0">
                  <a:pos x="175" y="2"/>
                </a:cxn>
                <a:cxn ang="0">
                  <a:pos x="164" y="0"/>
                </a:cxn>
                <a:cxn ang="0">
                  <a:pos x="151" y="0"/>
                </a:cxn>
                <a:cxn ang="0">
                  <a:pos x="134" y="0"/>
                </a:cxn>
                <a:cxn ang="0">
                  <a:pos x="117" y="0"/>
                </a:cxn>
                <a:cxn ang="0">
                  <a:pos x="97" y="6"/>
                </a:cxn>
                <a:cxn ang="0">
                  <a:pos x="82" y="13"/>
                </a:cxn>
                <a:cxn ang="0">
                  <a:pos x="63" y="19"/>
                </a:cxn>
                <a:cxn ang="0">
                  <a:pos x="45" y="30"/>
                </a:cxn>
                <a:cxn ang="0">
                  <a:pos x="32" y="41"/>
                </a:cxn>
                <a:cxn ang="0">
                  <a:pos x="21" y="54"/>
                </a:cxn>
                <a:cxn ang="0">
                  <a:pos x="11" y="62"/>
                </a:cxn>
                <a:cxn ang="0">
                  <a:pos x="4" y="73"/>
                </a:cxn>
                <a:cxn ang="0">
                  <a:pos x="0" y="77"/>
                </a:cxn>
                <a:cxn ang="0">
                  <a:pos x="0" y="82"/>
                </a:cxn>
                <a:cxn ang="0">
                  <a:pos x="0" y="112"/>
                </a:cxn>
                <a:cxn ang="0">
                  <a:pos x="56" y="194"/>
                </a:cxn>
                <a:cxn ang="0">
                  <a:pos x="56" y="190"/>
                </a:cxn>
                <a:cxn ang="0">
                  <a:pos x="63" y="181"/>
                </a:cxn>
                <a:cxn ang="0">
                  <a:pos x="69" y="168"/>
                </a:cxn>
                <a:cxn ang="0">
                  <a:pos x="80" y="155"/>
                </a:cxn>
                <a:cxn ang="0">
                  <a:pos x="84" y="147"/>
                </a:cxn>
                <a:cxn ang="0">
                  <a:pos x="91" y="138"/>
                </a:cxn>
                <a:cxn ang="0">
                  <a:pos x="95" y="127"/>
                </a:cxn>
                <a:cxn ang="0">
                  <a:pos x="101" y="118"/>
                </a:cxn>
                <a:cxn ang="0">
                  <a:pos x="117" y="99"/>
                </a:cxn>
                <a:cxn ang="0">
                  <a:pos x="130" y="82"/>
                </a:cxn>
                <a:cxn ang="0">
                  <a:pos x="140" y="62"/>
                </a:cxn>
                <a:cxn ang="0">
                  <a:pos x="151" y="47"/>
                </a:cxn>
                <a:cxn ang="0">
                  <a:pos x="160" y="34"/>
                </a:cxn>
                <a:cxn ang="0">
                  <a:pos x="171" y="23"/>
                </a:cxn>
                <a:cxn ang="0">
                  <a:pos x="181" y="8"/>
                </a:cxn>
                <a:cxn ang="0">
                  <a:pos x="186" y="4"/>
                </a:cxn>
                <a:cxn ang="0">
                  <a:pos x="186" y="4"/>
                </a:cxn>
              </a:cxnLst>
              <a:rect l="0" t="0" r="r" b="b"/>
              <a:pathLst>
                <a:path w="186" h="194">
                  <a:moveTo>
                    <a:pt x="186" y="4"/>
                  </a:moveTo>
                  <a:lnTo>
                    <a:pt x="184" y="2"/>
                  </a:lnTo>
                  <a:lnTo>
                    <a:pt x="175" y="2"/>
                  </a:lnTo>
                  <a:lnTo>
                    <a:pt x="164" y="0"/>
                  </a:lnTo>
                  <a:lnTo>
                    <a:pt x="151" y="0"/>
                  </a:lnTo>
                  <a:lnTo>
                    <a:pt x="134" y="0"/>
                  </a:lnTo>
                  <a:lnTo>
                    <a:pt x="117" y="0"/>
                  </a:lnTo>
                  <a:lnTo>
                    <a:pt x="97" y="6"/>
                  </a:lnTo>
                  <a:lnTo>
                    <a:pt x="82" y="13"/>
                  </a:lnTo>
                  <a:lnTo>
                    <a:pt x="63" y="19"/>
                  </a:lnTo>
                  <a:lnTo>
                    <a:pt x="45" y="30"/>
                  </a:lnTo>
                  <a:lnTo>
                    <a:pt x="32" y="41"/>
                  </a:lnTo>
                  <a:lnTo>
                    <a:pt x="21" y="54"/>
                  </a:lnTo>
                  <a:lnTo>
                    <a:pt x="11" y="62"/>
                  </a:lnTo>
                  <a:lnTo>
                    <a:pt x="4" y="73"/>
                  </a:lnTo>
                  <a:lnTo>
                    <a:pt x="0" y="77"/>
                  </a:lnTo>
                  <a:lnTo>
                    <a:pt x="0" y="82"/>
                  </a:lnTo>
                  <a:lnTo>
                    <a:pt x="0" y="112"/>
                  </a:lnTo>
                  <a:lnTo>
                    <a:pt x="56" y="194"/>
                  </a:lnTo>
                  <a:lnTo>
                    <a:pt x="56" y="190"/>
                  </a:lnTo>
                  <a:lnTo>
                    <a:pt x="63" y="181"/>
                  </a:lnTo>
                  <a:lnTo>
                    <a:pt x="69" y="168"/>
                  </a:lnTo>
                  <a:lnTo>
                    <a:pt x="80" y="155"/>
                  </a:lnTo>
                  <a:lnTo>
                    <a:pt x="84" y="147"/>
                  </a:lnTo>
                  <a:lnTo>
                    <a:pt x="91" y="138"/>
                  </a:lnTo>
                  <a:lnTo>
                    <a:pt x="95" y="127"/>
                  </a:lnTo>
                  <a:lnTo>
                    <a:pt x="101" y="118"/>
                  </a:lnTo>
                  <a:lnTo>
                    <a:pt x="117" y="99"/>
                  </a:lnTo>
                  <a:lnTo>
                    <a:pt x="130" y="82"/>
                  </a:lnTo>
                  <a:lnTo>
                    <a:pt x="140" y="62"/>
                  </a:lnTo>
                  <a:lnTo>
                    <a:pt x="151" y="47"/>
                  </a:lnTo>
                  <a:lnTo>
                    <a:pt x="160" y="34"/>
                  </a:lnTo>
                  <a:lnTo>
                    <a:pt x="171" y="23"/>
                  </a:lnTo>
                  <a:lnTo>
                    <a:pt x="181" y="8"/>
                  </a:lnTo>
                  <a:lnTo>
                    <a:pt x="186" y="4"/>
                  </a:lnTo>
                  <a:lnTo>
                    <a:pt x="186" y="4"/>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72"/>
            <p:cNvSpPr>
              <a:spLocks/>
            </p:cNvSpPr>
            <p:nvPr/>
          </p:nvSpPr>
          <p:spPr bwMode="auto">
            <a:xfrm>
              <a:off x="2916238" y="-3783013"/>
              <a:ext cx="373063" cy="266700"/>
            </a:xfrm>
            <a:custGeom>
              <a:avLst/>
              <a:gdLst/>
              <a:ahLst/>
              <a:cxnLst>
                <a:cxn ang="0">
                  <a:pos x="235" y="15"/>
                </a:cxn>
                <a:cxn ang="0">
                  <a:pos x="231" y="11"/>
                </a:cxn>
                <a:cxn ang="0">
                  <a:pos x="216" y="4"/>
                </a:cxn>
                <a:cxn ang="0">
                  <a:pos x="205" y="0"/>
                </a:cxn>
                <a:cxn ang="0">
                  <a:pos x="194" y="0"/>
                </a:cxn>
                <a:cxn ang="0">
                  <a:pos x="179" y="0"/>
                </a:cxn>
                <a:cxn ang="0">
                  <a:pos x="166" y="2"/>
                </a:cxn>
                <a:cxn ang="0">
                  <a:pos x="147" y="6"/>
                </a:cxn>
                <a:cxn ang="0">
                  <a:pos x="130" y="15"/>
                </a:cxn>
                <a:cxn ang="0">
                  <a:pos x="110" y="26"/>
                </a:cxn>
                <a:cxn ang="0">
                  <a:pos x="95" y="37"/>
                </a:cxn>
                <a:cxn ang="0">
                  <a:pos x="80" y="43"/>
                </a:cxn>
                <a:cxn ang="0">
                  <a:pos x="69" y="52"/>
                </a:cxn>
                <a:cxn ang="0">
                  <a:pos x="63" y="56"/>
                </a:cxn>
                <a:cxn ang="0">
                  <a:pos x="60" y="60"/>
                </a:cxn>
                <a:cxn ang="0">
                  <a:pos x="0" y="121"/>
                </a:cxn>
                <a:cxn ang="0">
                  <a:pos x="0" y="168"/>
                </a:cxn>
                <a:cxn ang="0">
                  <a:pos x="108" y="121"/>
                </a:cxn>
                <a:cxn ang="0">
                  <a:pos x="212" y="106"/>
                </a:cxn>
                <a:cxn ang="0">
                  <a:pos x="212" y="47"/>
                </a:cxn>
                <a:cxn ang="0">
                  <a:pos x="235" y="15"/>
                </a:cxn>
                <a:cxn ang="0">
                  <a:pos x="235" y="15"/>
                </a:cxn>
              </a:cxnLst>
              <a:rect l="0" t="0" r="r" b="b"/>
              <a:pathLst>
                <a:path w="235" h="168">
                  <a:moveTo>
                    <a:pt x="235" y="15"/>
                  </a:moveTo>
                  <a:lnTo>
                    <a:pt x="231" y="11"/>
                  </a:lnTo>
                  <a:lnTo>
                    <a:pt x="216" y="4"/>
                  </a:lnTo>
                  <a:lnTo>
                    <a:pt x="205" y="0"/>
                  </a:lnTo>
                  <a:lnTo>
                    <a:pt x="194" y="0"/>
                  </a:lnTo>
                  <a:lnTo>
                    <a:pt x="179" y="0"/>
                  </a:lnTo>
                  <a:lnTo>
                    <a:pt x="166" y="2"/>
                  </a:lnTo>
                  <a:lnTo>
                    <a:pt x="147" y="6"/>
                  </a:lnTo>
                  <a:lnTo>
                    <a:pt x="130" y="15"/>
                  </a:lnTo>
                  <a:lnTo>
                    <a:pt x="110" y="26"/>
                  </a:lnTo>
                  <a:lnTo>
                    <a:pt x="95" y="37"/>
                  </a:lnTo>
                  <a:lnTo>
                    <a:pt x="80" y="43"/>
                  </a:lnTo>
                  <a:lnTo>
                    <a:pt x="69" y="52"/>
                  </a:lnTo>
                  <a:lnTo>
                    <a:pt x="63" y="56"/>
                  </a:lnTo>
                  <a:lnTo>
                    <a:pt x="60" y="60"/>
                  </a:lnTo>
                  <a:lnTo>
                    <a:pt x="0" y="121"/>
                  </a:lnTo>
                  <a:lnTo>
                    <a:pt x="0" y="168"/>
                  </a:lnTo>
                  <a:lnTo>
                    <a:pt x="108" y="121"/>
                  </a:lnTo>
                  <a:lnTo>
                    <a:pt x="212" y="106"/>
                  </a:lnTo>
                  <a:lnTo>
                    <a:pt x="212" y="47"/>
                  </a:lnTo>
                  <a:lnTo>
                    <a:pt x="235" y="15"/>
                  </a:lnTo>
                  <a:lnTo>
                    <a:pt x="235" y="15"/>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77"/>
            <p:cNvSpPr>
              <a:spLocks/>
            </p:cNvSpPr>
            <p:nvPr/>
          </p:nvSpPr>
          <p:spPr bwMode="auto">
            <a:xfrm>
              <a:off x="6434138" y="-3309938"/>
              <a:ext cx="185738" cy="165100"/>
            </a:xfrm>
            <a:custGeom>
              <a:avLst/>
              <a:gdLst/>
              <a:ahLst/>
              <a:cxnLst>
                <a:cxn ang="0">
                  <a:pos x="114" y="87"/>
                </a:cxn>
                <a:cxn ang="0">
                  <a:pos x="114" y="82"/>
                </a:cxn>
                <a:cxn ang="0">
                  <a:pos x="117" y="74"/>
                </a:cxn>
                <a:cxn ang="0">
                  <a:pos x="114" y="56"/>
                </a:cxn>
                <a:cxn ang="0">
                  <a:pos x="110" y="43"/>
                </a:cxn>
                <a:cxn ang="0">
                  <a:pos x="97" y="28"/>
                </a:cxn>
                <a:cxn ang="0">
                  <a:pos x="84" y="17"/>
                </a:cxn>
                <a:cxn ang="0">
                  <a:pos x="73" y="9"/>
                </a:cxn>
                <a:cxn ang="0">
                  <a:pos x="71" y="7"/>
                </a:cxn>
                <a:cxn ang="0">
                  <a:pos x="65" y="5"/>
                </a:cxn>
                <a:cxn ang="0">
                  <a:pos x="56" y="2"/>
                </a:cxn>
                <a:cxn ang="0">
                  <a:pos x="43" y="0"/>
                </a:cxn>
                <a:cxn ang="0">
                  <a:pos x="30" y="0"/>
                </a:cxn>
                <a:cxn ang="0">
                  <a:pos x="17" y="0"/>
                </a:cxn>
                <a:cxn ang="0">
                  <a:pos x="8" y="0"/>
                </a:cxn>
                <a:cxn ang="0">
                  <a:pos x="0" y="0"/>
                </a:cxn>
                <a:cxn ang="0">
                  <a:pos x="0" y="2"/>
                </a:cxn>
                <a:cxn ang="0">
                  <a:pos x="4" y="17"/>
                </a:cxn>
                <a:cxn ang="0">
                  <a:pos x="17" y="48"/>
                </a:cxn>
                <a:cxn ang="0">
                  <a:pos x="17" y="50"/>
                </a:cxn>
                <a:cxn ang="0">
                  <a:pos x="26" y="61"/>
                </a:cxn>
                <a:cxn ang="0">
                  <a:pos x="34" y="74"/>
                </a:cxn>
                <a:cxn ang="0">
                  <a:pos x="45" y="87"/>
                </a:cxn>
                <a:cxn ang="0">
                  <a:pos x="60" y="95"/>
                </a:cxn>
                <a:cxn ang="0">
                  <a:pos x="75" y="104"/>
                </a:cxn>
                <a:cxn ang="0">
                  <a:pos x="88" y="104"/>
                </a:cxn>
                <a:cxn ang="0">
                  <a:pos x="101" y="104"/>
                </a:cxn>
                <a:cxn ang="0">
                  <a:pos x="108" y="97"/>
                </a:cxn>
                <a:cxn ang="0">
                  <a:pos x="112" y="93"/>
                </a:cxn>
                <a:cxn ang="0">
                  <a:pos x="112" y="87"/>
                </a:cxn>
                <a:cxn ang="0">
                  <a:pos x="114" y="87"/>
                </a:cxn>
                <a:cxn ang="0">
                  <a:pos x="114" y="87"/>
                </a:cxn>
              </a:cxnLst>
              <a:rect l="0" t="0" r="r" b="b"/>
              <a:pathLst>
                <a:path w="117" h="104">
                  <a:moveTo>
                    <a:pt x="114" y="87"/>
                  </a:moveTo>
                  <a:lnTo>
                    <a:pt x="114" y="82"/>
                  </a:lnTo>
                  <a:lnTo>
                    <a:pt x="117" y="74"/>
                  </a:lnTo>
                  <a:lnTo>
                    <a:pt x="114" y="56"/>
                  </a:lnTo>
                  <a:lnTo>
                    <a:pt x="110" y="43"/>
                  </a:lnTo>
                  <a:lnTo>
                    <a:pt x="97" y="28"/>
                  </a:lnTo>
                  <a:lnTo>
                    <a:pt x="84" y="17"/>
                  </a:lnTo>
                  <a:lnTo>
                    <a:pt x="73" y="9"/>
                  </a:lnTo>
                  <a:lnTo>
                    <a:pt x="71" y="7"/>
                  </a:lnTo>
                  <a:lnTo>
                    <a:pt x="65" y="5"/>
                  </a:lnTo>
                  <a:lnTo>
                    <a:pt x="56" y="2"/>
                  </a:lnTo>
                  <a:lnTo>
                    <a:pt x="43" y="0"/>
                  </a:lnTo>
                  <a:lnTo>
                    <a:pt x="30" y="0"/>
                  </a:lnTo>
                  <a:lnTo>
                    <a:pt x="17" y="0"/>
                  </a:lnTo>
                  <a:lnTo>
                    <a:pt x="8" y="0"/>
                  </a:lnTo>
                  <a:lnTo>
                    <a:pt x="0" y="0"/>
                  </a:lnTo>
                  <a:lnTo>
                    <a:pt x="0" y="2"/>
                  </a:lnTo>
                  <a:lnTo>
                    <a:pt x="4" y="17"/>
                  </a:lnTo>
                  <a:lnTo>
                    <a:pt x="17" y="48"/>
                  </a:lnTo>
                  <a:lnTo>
                    <a:pt x="17" y="50"/>
                  </a:lnTo>
                  <a:lnTo>
                    <a:pt x="26" y="61"/>
                  </a:lnTo>
                  <a:lnTo>
                    <a:pt x="34" y="74"/>
                  </a:lnTo>
                  <a:lnTo>
                    <a:pt x="45" y="87"/>
                  </a:lnTo>
                  <a:lnTo>
                    <a:pt x="60" y="95"/>
                  </a:lnTo>
                  <a:lnTo>
                    <a:pt x="75" y="104"/>
                  </a:lnTo>
                  <a:lnTo>
                    <a:pt x="88" y="104"/>
                  </a:lnTo>
                  <a:lnTo>
                    <a:pt x="101" y="104"/>
                  </a:lnTo>
                  <a:lnTo>
                    <a:pt x="108" y="97"/>
                  </a:lnTo>
                  <a:lnTo>
                    <a:pt x="112" y="93"/>
                  </a:lnTo>
                  <a:lnTo>
                    <a:pt x="112" y="87"/>
                  </a:lnTo>
                  <a:lnTo>
                    <a:pt x="114" y="87"/>
                  </a:lnTo>
                  <a:lnTo>
                    <a:pt x="114" y="87"/>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78"/>
            <p:cNvSpPr>
              <a:spLocks/>
            </p:cNvSpPr>
            <p:nvPr/>
          </p:nvSpPr>
          <p:spPr bwMode="auto">
            <a:xfrm>
              <a:off x="6650038" y="-2870200"/>
              <a:ext cx="120650" cy="165100"/>
            </a:xfrm>
            <a:custGeom>
              <a:avLst/>
              <a:gdLst/>
              <a:ahLst/>
              <a:cxnLst>
                <a:cxn ang="0">
                  <a:pos x="39" y="0"/>
                </a:cxn>
                <a:cxn ang="0">
                  <a:pos x="13" y="22"/>
                </a:cxn>
                <a:cxn ang="0">
                  <a:pos x="0" y="50"/>
                </a:cxn>
                <a:cxn ang="0">
                  <a:pos x="2" y="48"/>
                </a:cxn>
                <a:cxn ang="0">
                  <a:pos x="11" y="50"/>
                </a:cxn>
                <a:cxn ang="0">
                  <a:pos x="19" y="50"/>
                </a:cxn>
                <a:cxn ang="0">
                  <a:pos x="37" y="58"/>
                </a:cxn>
                <a:cxn ang="0">
                  <a:pos x="48" y="71"/>
                </a:cxn>
                <a:cxn ang="0">
                  <a:pos x="61" y="86"/>
                </a:cxn>
                <a:cxn ang="0">
                  <a:pos x="69" y="97"/>
                </a:cxn>
                <a:cxn ang="0">
                  <a:pos x="76" y="104"/>
                </a:cxn>
                <a:cxn ang="0">
                  <a:pos x="74" y="97"/>
                </a:cxn>
                <a:cxn ang="0">
                  <a:pos x="74" y="89"/>
                </a:cxn>
                <a:cxn ang="0">
                  <a:pos x="71" y="73"/>
                </a:cxn>
                <a:cxn ang="0">
                  <a:pos x="67" y="58"/>
                </a:cxn>
                <a:cxn ang="0">
                  <a:pos x="63" y="48"/>
                </a:cxn>
                <a:cxn ang="0">
                  <a:pos x="58" y="37"/>
                </a:cxn>
                <a:cxn ang="0">
                  <a:pos x="54" y="26"/>
                </a:cxn>
                <a:cxn ang="0">
                  <a:pos x="50" y="19"/>
                </a:cxn>
                <a:cxn ang="0">
                  <a:pos x="41" y="4"/>
                </a:cxn>
                <a:cxn ang="0">
                  <a:pos x="39" y="0"/>
                </a:cxn>
                <a:cxn ang="0">
                  <a:pos x="39" y="0"/>
                </a:cxn>
              </a:cxnLst>
              <a:rect l="0" t="0" r="r" b="b"/>
              <a:pathLst>
                <a:path w="76" h="104">
                  <a:moveTo>
                    <a:pt x="39" y="0"/>
                  </a:moveTo>
                  <a:lnTo>
                    <a:pt x="13" y="22"/>
                  </a:lnTo>
                  <a:lnTo>
                    <a:pt x="0" y="50"/>
                  </a:lnTo>
                  <a:lnTo>
                    <a:pt x="2" y="48"/>
                  </a:lnTo>
                  <a:lnTo>
                    <a:pt x="11" y="50"/>
                  </a:lnTo>
                  <a:lnTo>
                    <a:pt x="19" y="50"/>
                  </a:lnTo>
                  <a:lnTo>
                    <a:pt x="37" y="58"/>
                  </a:lnTo>
                  <a:lnTo>
                    <a:pt x="48" y="71"/>
                  </a:lnTo>
                  <a:lnTo>
                    <a:pt x="61" y="86"/>
                  </a:lnTo>
                  <a:lnTo>
                    <a:pt x="69" y="97"/>
                  </a:lnTo>
                  <a:lnTo>
                    <a:pt x="76" y="104"/>
                  </a:lnTo>
                  <a:lnTo>
                    <a:pt x="74" y="97"/>
                  </a:lnTo>
                  <a:lnTo>
                    <a:pt x="74" y="89"/>
                  </a:lnTo>
                  <a:lnTo>
                    <a:pt x="71" y="73"/>
                  </a:lnTo>
                  <a:lnTo>
                    <a:pt x="67" y="58"/>
                  </a:lnTo>
                  <a:lnTo>
                    <a:pt x="63" y="48"/>
                  </a:lnTo>
                  <a:lnTo>
                    <a:pt x="58" y="37"/>
                  </a:lnTo>
                  <a:lnTo>
                    <a:pt x="54" y="26"/>
                  </a:lnTo>
                  <a:lnTo>
                    <a:pt x="50" y="19"/>
                  </a:lnTo>
                  <a:lnTo>
                    <a:pt x="41" y="4"/>
                  </a:lnTo>
                  <a:lnTo>
                    <a:pt x="39" y="0"/>
                  </a:lnTo>
                  <a:lnTo>
                    <a:pt x="3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79"/>
            <p:cNvSpPr>
              <a:spLocks/>
            </p:cNvSpPr>
            <p:nvPr/>
          </p:nvSpPr>
          <p:spPr bwMode="auto">
            <a:xfrm>
              <a:off x="6481763" y="-3278188"/>
              <a:ext cx="109538" cy="127000"/>
            </a:xfrm>
            <a:custGeom>
              <a:avLst/>
              <a:gdLst/>
              <a:ahLst/>
              <a:cxnLst>
                <a:cxn ang="0">
                  <a:pos x="0" y="0"/>
                </a:cxn>
                <a:cxn ang="0">
                  <a:pos x="32" y="8"/>
                </a:cxn>
                <a:cxn ang="0">
                  <a:pos x="39" y="36"/>
                </a:cxn>
                <a:cxn ang="0">
                  <a:pos x="69" y="80"/>
                </a:cxn>
                <a:cxn ang="0">
                  <a:pos x="37" y="69"/>
                </a:cxn>
                <a:cxn ang="0">
                  <a:pos x="15" y="54"/>
                </a:cxn>
                <a:cxn ang="0">
                  <a:pos x="0" y="13"/>
                </a:cxn>
                <a:cxn ang="0">
                  <a:pos x="0" y="0"/>
                </a:cxn>
                <a:cxn ang="0">
                  <a:pos x="0" y="0"/>
                </a:cxn>
              </a:cxnLst>
              <a:rect l="0" t="0" r="r" b="b"/>
              <a:pathLst>
                <a:path w="69" h="80">
                  <a:moveTo>
                    <a:pt x="0" y="0"/>
                  </a:moveTo>
                  <a:lnTo>
                    <a:pt x="32" y="8"/>
                  </a:lnTo>
                  <a:lnTo>
                    <a:pt x="39" y="36"/>
                  </a:lnTo>
                  <a:lnTo>
                    <a:pt x="69" y="80"/>
                  </a:lnTo>
                  <a:lnTo>
                    <a:pt x="37" y="69"/>
                  </a:lnTo>
                  <a:lnTo>
                    <a:pt x="15" y="54"/>
                  </a:lnTo>
                  <a:lnTo>
                    <a:pt x="0" y="13"/>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80"/>
            <p:cNvSpPr>
              <a:spLocks/>
            </p:cNvSpPr>
            <p:nvPr/>
          </p:nvSpPr>
          <p:spPr bwMode="auto">
            <a:xfrm>
              <a:off x="6461125" y="-3289300"/>
              <a:ext cx="153988" cy="138112"/>
            </a:xfrm>
            <a:custGeom>
              <a:avLst/>
              <a:gdLst/>
              <a:ahLst/>
              <a:cxnLst>
                <a:cxn ang="0">
                  <a:pos x="20" y="0"/>
                </a:cxn>
                <a:cxn ang="0">
                  <a:pos x="65" y="22"/>
                </a:cxn>
                <a:cxn ang="0">
                  <a:pos x="65" y="43"/>
                </a:cxn>
                <a:cxn ang="0">
                  <a:pos x="84" y="39"/>
                </a:cxn>
                <a:cxn ang="0">
                  <a:pos x="97" y="59"/>
                </a:cxn>
                <a:cxn ang="0">
                  <a:pos x="82" y="87"/>
                </a:cxn>
                <a:cxn ang="0">
                  <a:pos x="74" y="69"/>
                </a:cxn>
                <a:cxn ang="0">
                  <a:pos x="52" y="80"/>
                </a:cxn>
                <a:cxn ang="0">
                  <a:pos x="24" y="63"/>
                </a:cxn>
                <a:cxn ang="0">
                  <a:pos x="30" y="46"/>
                </a:cxn>
                <a:cxn ang="0">
                  <a:pos x="37" y="28"/>
                </a:cxn>
                <a:cxn ang="0">
                  <a:pos x="7" y="24"/>
                </a:cxn>
                <a:cxn ang="0">
                  <a:pos x="0" y="7"/>
                </a:cxn>
                <a:cxn ang="0">
                  <a:pos x="20" y="0"/>
                </a:cxn>
                <a:cxn ang="0">
                  <a:pos x="20" y="0"/>
                </a:cxn>
              </a:cxnLst>
              <a:rect l="0" t="0" r="r" b="b"/>
              <a:pathLst>
                <a:path w="97" h="87">
                  <a:moveTo>
                    <a:pt x="20" y="0"/>
                  </a:moveTo>
                  <a:lnTo>
                    <a:pt x="65" y="22"/>
                  </a:lnTo>
                  <a:lnTo>
                    <a:pt x="65" y="43"/>
                  </a:lnTo>
                  <a:lnTo>
                    <a:pt x="84" y="39"/>
                  </a:lnTo>
                  <a:lnTo>
                    <a:pt x="97" y="59"/>
                  </a:lnTo>
                  <a:lnTo>
                    <a:pt x="82" y="87"/>
                  </a:lnTo>
                  <a:lnTo>
                    <a:pt x="74" y="69"/>
                  </a:lnTo>
                  <a:lnTo>
                    <a:pt x="52" y="80"/>
                  </a:lnTo>
                  <a:lnTo>
                    <a:pt x="24" y="63"/>
                  </a:lnTo>
                  <a:lnTo>
                    <a:pt x="30" y="46"/>
                  </a:lnTo>
                  <a:lnTo>
                    <a:pt x="37" y="28"/>
                  </a:lnTo>
                  <a:lnTo>
                    <a:pt x="7" y="24"/>
                  </a:lnTo>
                  <a:lnTo>
                    <a:pt x="0" y="7"/>
                  </a:lnTo>
                  <a:lnTo>
                    <a:pt x="20" y="0"/>
                  </a:lnTo>
                  <a:lnTo>
                    <a:pt x="2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81"/>
            <p:cNvSpPr>
              <a:spLocks/>
            </p:cNvSpPr>
            <p:nvPr/>
          </p:nvSpPr>
          <p:spPr bwMode="auto">
            <a:xfrm>
              <a:off x="6643688" y="-2760663"/>
              <a:ext cx="92075" cy="133350"/>
            </a:xfrm>
            <a:custGeom>
              <a:avLst/>
              <a:gdLst/>
              <a:ahLst/>
              <a:cxnLst>
                <a:cxn ang="0">
                  <a:pos x="34" y="84"/>
                </a:cxn>
                <a:cxn ang="0">
                  <a:pos x="34" y="82"/>
                </a:cxn>
                <a:cxn ang="0">
                  <a:pos x="43" y="74"/>
                </a:cxn>
                <a:cxn ang="0">
                  <a:pos x="52" y="59"/>
                </a:cxn>
                <a:cxn ang="0">
                  <a:pos x="58" y="46"/>
                </a:cxn>
                <a:cxn ang="0">
                  <a:pos x="58" y="28"/>
                </a:cxn>
                <a:cxn ang="0">
                  <a:pos x="52" y="15"/>
                </a:cxn>
                <a:cxn ang="0">
                  <a:pos x="43" y="4"/>
                </a:cxn>
                <a:cxn ang="0">
                  <a:pos x="34" y="0"/>
                </a:cxn>
                <a:cxn ang="0">
                  <a:pos x="21" y="2"/>
                </a:cxn>
                <a:cxn ang="0">
                  <a:pos x="13" y="11"/>
                </a:cxn>
                <a:cxn ang="0">
                  <a:pos x="4" y="26"/>
                </a:cxn>
                <a:cxn ang="0">
                  <a:pos x="2" y="39"/>
                </a:cxn>
                <a:cxn ang="0">
                  <a:pos x="0" y="46"/>
                </a:cxn>
                <a:cxn ang="0">
                  <a:pos x="6" y="54"/>
                </a:cxn>
                <a:cxn ang="0">
                  <a:pos x="8" y="56"/>
                </a:cxn>
                <a:cxn ang="0">
                  <a:pos x="13" y="59"/>
                </a:cxn>
                <a:cxn ang="0">
                  <a:pos x="34" y="84"/>
                </a:cxn>
                <a:cxn ang="0">
                  <a:pos x="34" y="84"/>
                </a:cxn>
              </a:cxnLst>
              <a:rect l="0" t="0" r="r" b="b"/>
              <a:pathLst>
                <a:path w="58" h="84">
                  <a:moveTo>
                    <a:pt x="34" y="84"/>
                  </a:moveTo>
                  <a:lnTo>
                    <a:pt x="34" y="82"/>
                  </a:lnTo>
                  <a:lnTo>
                    <a:pt x="43" y="74"/>
                  </a:lnTo>
                  <a:lnTo>
                    <a:pt x="52" y="59"/>
                  </a:lnTo>
                  <a:lnTo>
                    <a:pt x="58" y="46"/>
                  </a:lnTo>
                  <a:lnTo>
                    <a:pt x="58" y="28"/>
                  </a:lnTo>
                  <a:lnTo>
                    <a:pt x="52" y="15"/>
                  </a:lnTo>
                  <a:lnTo>
                    <a:pt x="43" y="4"/>
                  </a:lnTo>
                  <a:lnTo>
                    <a:pt x="34" y="0"/>
                  </a:lnTo>
                  <a:lnTo>
                    <a:pt x="21" y="2"/>
                  </a:lnTo>
                  <a:lnTo>
                    <a:pt x="13" y="11"/>
                  </a:lnTo>
                  <a:lnTo>
                    <a:pt x="4" y="26"/>
                  </a:lnTo>
                  <a:lnTo>
                    <a:pt x="2" y="39"/>
                  </a:lnTo>
                  <a:lnTo>
                    <a:pt x="0" y="46"/>
                  </a:lnTo>
                  <a:lnTo>
                    <a:pt x="6" y="54"/>
                  </a:lnTo>
                  <a:lnTo>
                    <a:pt x="8" y="56"/>
                  </a:lnTo>
                  <a:lnTo>
                    <a:pt x="13" y="59"/>
                  </a:lnTo>
                  <a:lnTo>
                    <a:pt x="34" y="84"/>
                  </a:lnTo>
                  <a:lnTo>
                    <a:pt x="34" y="8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82"/>
            <p:cNvSpPr>
              <a:spLocks/>
            </p:cNvSpPr>
            <p:nvPr/>
          </p:nvSpPr>
          <p:spPr bwMode="auto">
            <a:xfrm>
              <a:off x="6492875" y="-2716213"/>
              <a:ext cx="119063" cy="161925"/>
            </a:xfrm>
            <a:custGeom>
              <a:avLst/>
              <a:gdLst/>
              <a:ahLst/>
              <a:cxnLst>
                <a:cxn ang="0">
                  <a:pos x="75" y="102"/>
                </a:cxn>
                <a:cxn ang="0">
                  <a:pos x="38" y="43"/>
                </a:cxn>
                <a:cxn ang="0">
                  <a:pos x="19" y="0"/>
                </a:cxn>
                <a:cxn ang="0">
                  <a:pos x="0" y="18"/>
                </a:cxn>
                <a:cxn ang="0">
                  <a:pos x="17" y="59"/>
                </a:cxn>
                <a:cxn ang="0">
                  <a:pos x="75" y="102"/>
                </a:cxn>
                <a:cxn ang="0">
                  <a:pos x="75" y="102"/>
                </a:cxn>
              </a:cxnLst>
              <a:rect l="0" t="0" r="r" b="b"/>
              <a:pathLst>
                <a:path w="75" h="102">
                  <a:moveTo>
                    <a:pt x="75" y="102"/>
                  </a:moveTo>
                  <a:lnTo>
                    <a:pt x="38" y="43"/>
                  </a:lnTo>
                  <a:lnTo>
                    <a:pt x="19" y="0"/>
                  </a:lnTo>
                  <a:lnTo>
                    <a:pt x="0" y="18"/>
                  </a:lnTo>
                  <a:lnTo>
                    <a:pt x="17" y="59"/>
                  </a:lnTo>
                  <a:lnTo>
                    <a:pt x="75" y="102"/>
                  </a:lnTo>
                  <a:lnTo>
                    <a:pt x="75" y="102"/>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83"/>
            <p:cNvSpPr>
              <a:spLocks/>
            </p:cNvSpPr>
            <p:nvPr/>
          </p:nvSpPr>
          <p:spPr bwMode="auto">
            <a:xfrm>
              <a:off x="5397500" y="-2790825"/>
              <a:ext cx="157163" cy="295275"/>
            </a:xfrm>
            <a:custGeom>
              <a:avLst/>
              <a:gdLst/>
              <a:ahLst/>
              <a:cxnLst>
                <a:cxn ang="0">
                  <a:pos x="63" y="186"/>
                </a:cxn>
                <a:cxn ang="0">
                  <a:pos x="63" y="181"/>
                </a:cxn>
                <a:cxn ang="0">
                  <a:pos x="63" y="171"/>
                </a:cxn>
                <a:cxn ang="0">
                  <a:pos x="60" y="160"/>
                </a:cxn>
                <a:cxn ang="0">
                  <a:pos x="58" y="149"/>
                </a:cxn>
                <a:cxn ang="0">
                  <a:pos x="56" y="136"/>
                </a:cxn>
                <a:cxn ang="0">
                  <a:pos x="52" y="121"/>
                </a:cxn>
                <a:cxn ang="0">
                  <a:pos x="47" y="112"/>
                </a:cxn>
                <a:cxn ang="0">
                  <a:pos x="43" y="101"/>
                </a:cxn>
                <a:cxn ang="0">
                  <a:pos x="41" y="90"/>
                </a:cxn>
                <a:cxn ang="0">
                  <a:pos x="37" y="82"/>
                </a:cxn>
                <a:cxn ang="0">
                  <a:pos x="30" y="71"/>
                </a:cxn>
                <a:cxn ang="0">
                  <a:pos x="28" y="60"/>
                </a:cxn>
                <a:cxn ang="0">
                  <a:pos x="22" y="49"/>
                </a:cxn>
                <a:cxn ang="0">
                  <a:pos x="19" y="41"/>
                </a:cxn>
                <a:cxn ang="0">
                  <a:pos x="11" y="23"/>
                </a:cxn>
                <a:cxn ang="0">
                  <a:pos x="4" y="8"/>
                </a:cxn>
                <a:cxn ang="0">
                  <a:pos x="0" y="0"/>
                </a:cxn>
                <a:cxn ang="0">
                  <a:pos x="0" y="0"/>
                </a:cxn>
                <a:cxn ang="0">
                  <a:pos x="6" y="0"/>
                </a:cxn>
                <a:cxn ang="0">
                  <a:pos x="13" y="4"/>
                </a:cxn>
                <a:cxn ang="0">
                  <a:pos x="26" y="10"/>
                </a:cxn>
                <a:cxn ang="0">
                  <a:pos x="37" y="17"/>
                </a:cxn>
                <a:cxn ang="0">
                  <a:pos x="50" y="28"/>
                </a:cxn>
                <a:cxn ang="0">
                  <a:pos x="58" y="36"/>
                </a:cxn>
                <a:cxn ang="0">
                  <a:pos x="71" y="52"/>
                </a:cxn>
                <a:cxn ang="0">
                  <a:pos x="78" y="62"/>
                </a:cxn>
                <a:cxn ang="0">
                  <a:pos x="86" y="78"/>
                </a:cxn>
                <a:cxn ang="0">
                  <a:pos x="89" y="90"/>
                </a:cxn>
                <a:cxn ang="0">
                  <a:pos x="95" y="103"/>
                </a:cxn>
                <a:cxn ang="0">
                  <a:pos x="95" y="114"/>
                </a:cxn>
                <a:cxn ang="0">
                  <a:pos x="97" y="125"/>
                </a:cxn>
                <a:cxn ang="0">
                  <a:pos x="97" y="129"/>
                </a:cxn>
                <a:cxn ang="0">
                  <a:pos x="99" y="134"/>
                </a:cxn>
                <a:cxn ang="0">
                  <a:pos x="63" y="186"/>
                </a:cxn>
                <a:cxn ang="0">
                  <a:pos x="63" y="186"/>
                </a:cxn>
              </a:cxnLst>
              <a:rect l="0" t="0" r="r" b="b"/>
              <a:pathLst>
                <a:path w="99" h="186">
                  <a:moveTo>
                    <a:pt x="63" y="186"/>
                  </a:moveTo>
                  <a:lnTo>
                    <a:pt x="63" y="181"/>
                  </a:lnTo>
                  <a:lnTo>
                    <a:pt x="63" y="171"/>
                  </a:lnTo>
                  <a:lnTo>
                    <a:pt x="60" y="160"/>
                  </a:lnTo>
                  <a:lnTo>
                    <a:pt x="58" y="149"/>
                  </a:lnTo>
                  <a:lnTo>
                    <a:pt x="56" y="136"/>
                  </a:lnTo>
                  <a:lnTo>
                    <a:pt x="52" y="121"/>
                  </a:lnTo>
                  <a:lnTo>
                    <a:pt x="47" y="112"/>
                  </a:lnTo>
                  <a:lnTo>
                    <a:pt x="43" y="101"/>
                  </a:lnTo>
                  <a:lnTo>
                    <a:pt x="41" y="90"/>
                  </a:lnTo>
                  <a:lnTo>
                    <a:pt x="37" y="82"/>
                  </a:lnTo>
                  <a:lnTo>
                    <a:pt x="30" y="71"/>
                  </a:lnTo>
                  <a:lnTo>
                    <a:pt x="28" y="60"/>
                  </a:lnTo>
                  <a:lnTo>
                    <a:pt x="22" y="49"/>
                  </a:lnTo>
                  <a:lnTo>
                    <a:pt x="19" y="41"/>
                  </a:lnTo>
                  <a:lnTo>
                    <a:pt x="11" y="23"/>
                  </a:lnTo>
                  <a:lnTo>
                    <a:pt x="4" y="8"/>
                  </a:lnTo>
                  <a:lnTo>
                    <a:pt x="0" y="0"/>
                  </a:lnTo>
                  <a:lnTo>
                    <a:pt x="0" y="0"/>
                  </a:lnTo>
                  <a:lnTo>
                    <a:pt x="6" y="0"/>
                  </a:lnTo>
                  <a:lnTo>
                    <a:pt x="13" y="4"/>
                  </a:lnTo>
                  <a:lnTo>
                    <a:pt x="26" y="10"/>
                  </a:lnTo>
                  <a:lnTo>
                    <a:pt x="37" y="17"/>
                  </a:lnTo>
                  <a:lnTo>
                    <a:pt x="50" y="28"/>
                  </a:lnTo>
                  <a:lnTo>
                    <a:pt x="58" y="36"/>
                  </a:lnTo>
                  <a:lnTo>
                    <a:pt x="71" y="52"/>
                  </a:lnTo>
                  <a:lnTo>
                    <a:pt x="78" y="62"/>
                  </a:lnTo>
                  <a:lnTo>
                    <a:pt x="86" y="78"/>
                  </a:lnTo>
                  <a:lnTo>
                    <a:pt x="89" y="90"/>
                  </a:lnTo>
                  <a:lnTo>
                    <a:pt x="95" y="103"/>
                  </a:lnTo>
                  <a:lnTo>
                    <a:pt x="95" y="114"/>
                  </a:lnTo>
                  <a:lnTo>
                    <a:pt x="97" y="125"/>
                  </a:lnTo>
                  <a:lnTo>
                    <a:pt x="97" y="129"/>
                  </a:lnTo>
                  <a:lnTo>
                    <a:pt x="99" y="134"/>
                  </a:lnTo>
                  <a:lnTo>
                    <a:pt x="63" y="186"/>
                  </a:lnTo>
                  <a:lnTo>
                    <a:pt x="63" y="18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84"/>
            <p:cNvSpPr>
              <a:spLocks/>
            </p:cNvSpPr>
            <p:nvPr/>
          </p:nvSpPr>
          <p:spPr bwMode="auto">
            <a:xfrm>
              <a:off x="5559425" y="-3248025"/>
              <a:ext cx="538163" cy="549275"/>
            </a:xfrm>
            <a:custGeom>
              <a:avLst/>
              <a:gdLst/>
              <a:ahLst/>
              <a:cxnLst>
                <a:cxn ang="0">
                  <a:pos x="41" y="344"/>
                </a:cxn>
                <a:cxn ang="0">
                  <a:pos x="38" y="329"/>
                </a:cxn>
                <a:cxn ang="0">
                  <a:pos x="34" y="316"/>
                </a:cxn>
                <a:cxn ang="0">
                  <a:pos x="28" y="296"/>
                </a:cxn>
                <a:cxn ang="0">
                  <a:pos x="17" y="275"/>
                </a:cxn>
                <a:cxn ang="0">
                  <a:pos x="4" y="251"/>
                </a:cxn>
                <a:cxn ang="0">
                  <a:pos x="2" y="242"/>
                </a:cxn>
                <a:cxn ang="0">
                  <a:pos x="23" y="236"/>
                </a:cxn>
                <a:cxn ang="0">
                  <a:pos x="49" y="227"/>
                </a:cxn>
                <a:cxn ang="0">
                  <a:pos x="71" y="221"/>
                </a:cxn>
                <a:cxn ang="0">
                  <a:pos x="95" y="212"/>
                </a:cxn>
                <a:cxn ang="0">
                  <a:pos x="118" y="203"/>
                </a:cxn>
                <a:cxn ang="0">
                  <a:pos x="142" y="193"/>
                </a:cxn>
                <a:cxn ang="0">
                  <a:pos x="164" y="180"/>
                </a:cxn>
                <a:cxn ang="0">
                  <a:pos x="185" y="167"/>
                </a:cxn>
                <a:cxn ang="0">
                  <a:pos x="207" y="158"/>
                </a:cxn>
                <a:cxn ang="0">
                  <a:pos x="233" y="141"/>
                </a:cxn>
                <a:cxn ang="0">
                  <a:pos x="252" y="130"/>
                </a:cxn>
                <a:cxn ang="0">
                  <a:pos x="257" y="123"/>
                </a:cxn>
                <a:cxn ang="0">
                  <a:pos x="259" y="102"/>
                </a:cxn>
                <a:cxn ang="0">
                  <a:pos x="268" y="82"/>
                </a:cxn>
                <a:cxn ang="0">
                  <a:pos x="283" y="56"/>
                </a:cxn>
                <a:cxn ang="0">
                  <a:pos x="304" y="35"/>
                </a:cxn>
                <a:cxn ang="0">
                  <a:pos x="324" y="13"/>
                </a:cxn>
                <a:cxn ang="0">
                  <a:pos x="337" y="0"/>
                </a:cxn>
                <a:cxn ang="0">
                  <a:pos x="315" y="87"/>
                </a:cxn>
                <a:cxn ang="0">
                  <a:pos x="281" y="162"/>
                </a:cxn>
                <a:cxn ang="0">
                  <a:pos x="270" y="171"/>
                </a:cxn>
                <a:cxn ang="0">
                  <a:pos x="239" y="195"/>
                </a:cxn>
                <a:cxn ang="0">
                  <a:pos x="218" y="210"/>
                </a:cxn>
                <a:cxn ang="0">
                  <a:pos x="198" y="227"/>
                </a:cxn>
                <a:cxn ang="0">
                  <a:pos x="177" y="242"/>
                </a:cxn>
                <a:cxn ang="0">
                  <a:pos x="155" y="260"/>
                </a:cxn>
                <a:cxn ang="0">
                  <a:pos x="131" y="275"/>
                </a:cxn>
                <a:cxn ang="0">
                  <a:pos x="112" y="290"/>
                </a:cxn>
                <a:cxn ang="0">
                  <a:pos x="90" y="305"/>
                </a:cxn>
                <a:cxn ang="0">
                  <a:pos x="75" y="318"/>
                </a:cxn>
                <a:cxn ang="0">
                  <a:pos x="49" y="337"/>
                </a:cxn>
                <a:cxn ang="0">
                  <a:pos x="41" y="346"/>
                </a:cxn>
              </a:cxnLst>
              <a:rect l="0" t="0" r="r" b="b"/>
              <a:pathLst>
                <a:path w="339" h="346">
                  <a:moveTo>
                    <a:pt x="41" y="346"/>
                  </a:moveTo>
                  <a:lnTo>
                    <a:pt x="41" y="344"/>
                  </a:lnTo>
                  <a:lnTo>
                    <a:pt x="41" y="335"/>
                  </a:lnTo>
                  <a:lnTo>
                    <a:pt x="38" y="329"/>
                  </a:lnTo>
                  <a:lnTo>
                    <a:pt x="38" y="324"/>
                  </a:lnTo>
                  <a:lnTo>
                    <a:pt x="34" y="316"/>
                  </a:lnTo>
                  <a:lnTo>
                    <a:pt x="32" y="307"/>
                  </a:lnTo>
                  <a:lnTo>
                    <a:pt x="28" y="296"/>
                  </a:lnTo>
                  <a:lnTo>
                    <a:pt x="21" y="286"/>
                  </a:lnTo>
                  <a:lnTo>
                    <a:pt x="17" y="275"/>
                  </a:lnTo>
                  <a:lnTo>
                    <a:pt x="12" y="266"/>
                  </a:lnTo>
                  <a:lnTo>
                    <a:pt x="4" y="251"/>
                  </a:lnTo>
                  <a:lnTo>
                    <a:pt x="0" y="244"/>
                  </a:lnTo>
                  <a:lnTo>
                    <a:pt x="2" y="242"/>
                  </a:lnTo>
                  <a:lnTo>
                    <a:pt x="10" y="242"/>
                  </a:lnTo>
                  <a:lnTo>
                    <a:pt x="23" y="236"/>
                  </a:lnTo>
                  <a:lnTo>
                    <a:pt x="41" y="231"/>
                  </a:lnTo>
                  <a:lnTo>
                    <a:pt x="49" y="227"/>
                  </a:lnTo>
                  <a:lnTo>
                    <a:pt x="60" y="223"/>
                  </a:lnTo>
                  <a:lnTo>
                    <a:pt x="71" y="221"/>
                  </a:lnTo>
                  <a:lnTo>
                    <a:pt x="84" y="216"/>
                  </a:lnTo>
                  <a:lnTo>
                    <a:pt x="95" y="212"/>
                  </a:lnTo>
                  <a:lnTo>
                    <a:pt x="108" y="208"/>
                  </a:lnTo>
                  <a:lnTo>
                    <a:pt x="118" y="203"/>
                  </a:lnTo>
                  <a:lnTo>
                    <a:pt x="131" y="199"/>
                  </a:lnTo>
                  <a:lnTo>
                    <a:pt x="142" y="193"/>
                  </a:lnTo>
                  <a:lnTo>
                    <a:pt x="153" y="186"/>
                  </a:lnTo>
                  <a:lnTo>
                    <a:pt x="164" y="180"/>
                  </a:lnTo>
                  <a:lnTo>
                    <a:pt x="177" y="175"/>
                  </a:lnTo>
                  <a:lnTo>
                    <a:pt x="185" y="167"/>
                  </a:lnTo>
                  <a:lnTo>
                    <a:pt x="196" y="162"/>
                  </a:lnTo>
                  <a:lnTo>
                    <a:pt x="207" y="158"/>
                  </a:lnTo>
                  <a:lnTo>
                    <a:pt x="216" y="151"/>
                  </a:lnTo>
                  <a:lnTo>
                    <a:pt x="233" y="141"/>
                  </a:lnTo>
                  <a:lnTo>
                    <a:pt x="244" y="134"/>
                  </a:lnTo>
                  <a:lnTo>
                    <a:pt x="252" y="130"/>
                  </a:lnTo>
                  <a:lnTo>
                    <a:pt x="257" y="130"/>
                  </a:lnTo>
                  <a:lnTo>
                    <a:pt x="257" y="123"/>
                  </a:lnTo>
                  <a:lnTo>
                    <a:pt x="259" y="110"/>
                  </a:lnTo>
                  <a:lnTo>
                    <a:pt x="259" y="102"/>
                  </a:lnTo>
                  <a:lnTo>
                    <a:pt x="263" y="93"/>
                  </a:lnTo>
                  <a:lnTo>
                    <a:pt x="268" y="82"/>
                  </a:lnTo>
                  <a:lnTo>
                    <a:pt x="276" y="71"/>
                  </a:lnTo>
                  <a:lnTo>
                    <a:pt x="283" y="56"/>
                  </a:lnTo>
                  <a:lnTo>
                    <a:pt x="294" y="46"/>
                  </a:lnTo>
                  <a:lnTo>
                    <a:pt x="304" y="35"/>
                  </a:lnTo>
                  <a:lnTo>
                    <a:pt x="315" y="24"/>
                  </a:lnTo>
                  <a:lnTo>
                    <a:pt x="324" y="13"/>
                  </a:lnTo>
                  <a:lnTo>
                    <a:pt x="332" y="7"/>
                  </a:lnTo>
                  <a:lnTo>
                    <a:pt x="337" y="0"/>
                  </a:lnTo>
                  <a:lnTo>
                    <a:pt x="339" y="0"/>
                  </a:lnTo>
                  <a:lnTo>
                    <a:pt x="315" y="87"/>
                  </a:lnTo>
                  <a:lnTo>
                    <a:pt x="315" y="138"/>
                  </a:lnTo>
                  <a:lnTo>
                    <a:pt x="281" y="162"/>
                  </a:lnTo>
                  <a:lnTo>
                    <a:pt x="278" y="164"/>
                  </a:lnTo>
                  <a:lnTo>
                    <a:pt x="270" y="171"/>
                  </a:lnTo>
                  <a:lnTo>
                    <a:pt x="255" y="180"/>
                  </a:lnTo>
                  <a:lnTo>
                    <a:pt x="239" y="195"/>
                  </a:lnTo>
                  <a:lnTo>
                    <a:pt x="229" y="201"/>
                  </a:lnTo>
                  <a:lnTo>
                    <a:pt x="218" y="210"/>
                  </a:lnTo>
                  <a:lnTo>
                    <a:pt x="207" y="216"/>
                  </a:lnTo>
                  <a:lnTo>
                    <a:pt x="198" y="227"/>
                  </a:lnTo>
                  <a:lnTo>
                    <a:pt x="188" y="234"/>
                  </a:lnTo>
                  <a:lnTo>
                    <a:pt x="177" y="242"/>
                  </a:lnTo>
                  <a:lnTo>
                    <a:pt x="166" y="251"/>
                  </a:lnTo>
                  <a:lnTo>
                    <a:pt x="155" y="260"/>
                  </a:lnTo>
                  <a:lnTo>
                    <a:pt x="142" y="268"/>
                  </a:lnTo>
                  <a:lnTo>
                    <a:pt x="131" y="275"/>
                  </a:lnTo>
                  <a:lnTo>
                    <a:pt x="123" y="281"/>
                  </a:lnTo>
                  <a:lnTo>
                    <a:pt x="112" y="290"/>
                  </a:lnTo>
                  <a:lnTo>
                    <a:pt x="101" y="296"/>
                  </a:lnTo>
                  <a:lnTo>
                    <a:pt x="90" y="305"/>
                  </a:lnTo>
                  <a:lnTo>
                    <a:pt x="82" y="311"/>
                  </a:lnTo>
                  <a:lnTo>
                    <a:pt x="75" y="318"/>
                  </a:lnTo>
                  <a:lnTo>
                    <a:pt x="58" y="329"/>
                  </a:lnTo>
                  <a:lnTo>
                    <a:pt x="49" y="337"/>
                  </a:lnTo>
                  <a:lnTo>
                    <a:pt x="41" y="344"/>
                  </a:lnTo>
                  <a:lnTo>
                    <a:pt x="41" y="346"/>
                  </a:lnTo>
                  <a:lnTo>
                    <a:pt x="41" y="34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85"/>
            <p:cNvSpPr>
              <a:spLocks/>
            </p:cNvSpPr>
            <p:nvPr/>
          </p:nvSpPr>
          <p:spPr bwMode="auto">
            <a:xfrm>
              <a:off x="6115050" y="-3573463"/>
              <a:ext cx="331788" cy="750887"/>
            </a:xfrm>
            <a:custGeom>
              <a:avLst/>
              <a:gdLst/>
              <a:ahLst/>
              <a:cxnLst>
                <a:cxn ang="0">
                  <a:pos x="13" y="0"/>
                </a:cxn>
                <a:cxn ang="0">
                  <a:pos x="47" y="15"/>
                </a:cxn>
                <a:cxn ang="0">
                  <a:pos x="119" y="28"/>
                </a:cxn>
                <a:cxn ang="0">
                  <a:pos x="80" y="47"/>
                </a:cxn>
                <a:cxn ang="0">
                  <a:pos x="47" y="65"/>
                </a:cxn>
                <a:cxn ang="0">
                  <a:pos x="60" y="119"/>
                </a:cxn>
                <a:cxn ang="0">
                  <a:pos x="82" y="149"/>
                </a:cxn>
                <a:cxn ang="0">
                  <a:pos x="181" y="95"/>
                </a:cxn>
                <a:cxn ang="0">
                  <a:pos x="177" y="119"/>
                </a:cxn>
                <a:cxn ang="0">
                  <a:pos x="140" y="160"/>
                </a:cxn>
                <a:cxn ang="0">
                  <a:pos x="97" y="231"/>
                </a:cxn>
                <a:cxn ang="0">
                  <a:pos x="134" y="326"/>
                </a:cxn>
                <a:cxn ang="0">
                  <a:pos x="203" y="408"/>
                </a:cxn>
                <a:cxn ang="0">
                  <a:pos x="209" y="465"/>
                </a:cxn>
                <a:cxn ang="0">
                  <a:pos x="179" y="473"/>
                </a:cxn>
                <a:cxn ang="0">
                  <a:pos x="123" y="408"/>
                </a:cxn>
                <a:cxn ang="0">
                  <a:pos x="95" y="372"/>
                </a:cxn>
                <a:cxn ang="0">
                  <a:pos x="34" y="361"/>
                </a:cxn>
                <a:cxn ang="0">
                  <a:pos x="4" y="298"/>
                </a:cxn>
                <a:cxn ang="0">
                  <a:pos x="28" y="222"/>
                </a:cxn>
                <a:cxn ang="0">
                  <a:pos x="26" y="220"/>
                </a:cxn>
                <a:cxn ang="0">
                  <a:pos x="24" y="214"/>
                </a:cxn>
                <a:cxn ang="0">
                  <a:pos x="17" y="205"/>
                </a:cxn>
                <a:cxn ang="0">
                  <a:pos x="15" y="196"/>
                </a:cxn>
                <a:cxn ang="0">
                  <a:pos x="8" y="186"/>
                </a:cxn>
                <a:cxn ang="0">
                  <a:pos x="4" y="175"/>
                </a:cxn>
                <a:cxn ang="0">
                  <a:pos x="0" y="166"/>
                </a:cxn>
                <a:cxn ang="0">
                  <a:pos x="0" y="162"/>
                </a:cxn>
                <a:cxn ang="0">
                  <a:pos x="0" y="153"/>
                </a:cxn>
                <a:cxn ang="0">
                  <a:pos x="0" y="138"/>
                </a:cxn>
                <a:cxn ang="0">
                  <a:pos x="0" y="121"/>
                </a:cxn>
                <a:cxn ang="0">
                  <a:pos x="0" y="103"/>
                </a:cxn>
                <a:cxn ang="0">
                  <a:pos x="0" y="86"/>
                </a:cxn>
                <a:cxn ang="0">
                  <a:pos x="0" y="73"/>
                </a:cxn>
                <a:cxn ang="0">
                  <a:pos x="0" y="62"/>
                </a:cxn>
                <a:cxn ang="0">
                  <a:pos x="2" y="58"/>
                </a:cxn>
                <a:cxn ang="0">
                  <a:pos x="13" y="0"/>
                </a:cxn>
                <a:cxn ang="0">
                  <a:pos x="13" y="0"/>
                </a:cxn>
              </a:cxnLst>
              <a:rect l="0" t="0" r="r" b="b"/>
              <a:pathLst>
                <a:path w="209" h="473">
                  <a:moveTo>
                    <a:pt x="13" y="0"/>
                  </a:moveTo>
                  <a:lnTo>
                    <a:pt x="47" y="15"/>
                  </a:lnTo>
                  <a:lnTo>
                    <a:pt x="119" y="28"/>
                  </a:lnTo>
                  <a:lnTo>
                    <a:pt x="80" y="47"/>
                  </a:lnTo>
                  <a:lnTo>
                    <a:pt x="47" y="65"/>
                  </a:lnTo>
                  <a:lnTo>
                    <a:pt x="60" y="119"/>
                  </a:lnTo>
                  <a:lnTo>
                    <a:pt x="82" y="149"/>
                  </a:lnTo>
                  <a:lnTo>
                    <a:pt x="181" y="95"/>
                  </a:lnTo>
                  <a:lnTo>
                    <a:pt x="177" y="119"/>
                  </a:lnTo>
                  <a:lnTo>
                    <a:pt x="140" y="160"/>
                  </a:lnTo>
                  <a:lnTo>
                    <a:pt x="97" y="231"/>
                  </a:lnTo>
                  <a:lnTo>
                    <a:pt x="134" y="326"/>
                  </a:lnTo>
                  <a:lnTo>
                    <a:pt x="203" y="408"/>
                  </a:lnTo>
                  <a:lnTo>
                    <a:pt x="209" y="465"/>
                  </a:lnTo>
                  <a:lnTo>
                    <a:pt x="179" y="473"/>
                  </a:lnTo>
                  <a:lnTo>
                    <a:pt x="123" y="408"/>
                  </a:lnTo>
                  <a:lnTo>
                    <a:pt x="95" y="372"/>
                  </a:lnTo>
                  <a:lnTo>
                    <a:pt x="34" y="361"/>
                  </a:lnTo>
                  <a:lnTo>
                    <a:pt x="4" y="298"/>
                  </a:lnTo>
                  <a:lnTo>
                    <a:pt x="28" y="222"/>
                  </a:lnTo>
                  <a:lnTo>
                    <a:pt x="26" y="220"/>
                  </a:lnTo>
                  <a:lnTo>
                    <a:pt x="24" y="214"/>
                  </a:lnTo>
                  <a:lnTo>
                    <a:pt x="17" y="205"/>
                  </a:lnTo>
                  <a:lnTo>
                    <a:pt x="15" y="196"/>
                  </a:lnTo>
                  <a:lnTo>
                    <a:pt x="8" y="186"/>
                  </a:lnTo>
                  <a:lnTo>
                    <a:pt x="4" y="175"/>
                  </a:lnTo>
                  <a:lnTo>
                    <a:pt x="0" y="166"/>
                  </a:lnTo>
                  <a:lnTo>
                    <a:pt x="0" y="162"/>
                  </a:lnTo>
                  <a:lnTo>
                    <a:pt x="0" y="153"/>
                  </a:lnTo>
                  <a:lnTo>
                    <a:pt x="0" y="138"/>
                  </a:lnTo>
                  <a:lnTo>
                    <a:pt x="0" y="121"/>
                  </a:lnTo>
                  <a:lnTo>
                    <a:pt x="0" y="103"/>
                  </a:lnTo>
                  <a:lnTo>
                    <a:pt x="0" y="86"/>
                  </a:lnTo>
                  <a:lnTo>
                    <a:pt x="0" y="73"/>
                  </a:lnTo>
                  <a:lnTo>
                    <a:pt x="0" y="62"/>
                  </a:lnTo>
                  <a:lnTo>
                    <a:pt x="2" y="58"/>
                  </a:lnTo>
                  <a:lnTo>
                    <a:pt x="13" y="0"/>
                  </a:lnTo>
                  <a:lnTo>
                    <a:pt x="13"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87"/>
            <p:cNvSpPr>
              <a:spLocks/>
            </p:cNvSpPr>
            <p:nvPr/>
          </p:nvSpPr>
          <p:spPr bwMode="auto">
            <a:xfrm>
              <a:off x="6578600" y="-2955925"/>
              <a:ext cx="171450" cy="47625"/>
            </a:xfrm>
            <a:custGeom>
              <a:avLst/>
              <a:gdLst/>
              <a:ahLst/>
              <a:cxnLst>
                <a:cxn ang="0">
                  <a:pos x="0" y="28"/>
                </a:cxn>
                <a:cxn ang="0">
                  <a:pos x="45" y="2"/>
                </a:cxn>
                <a:cxn ang="0">
                  <a:pos x="62" y="6"/>
                </a:cxn>
                <a:cxn ang="0">
                  <a:pos x="106" y="0"/>
                </a:cxn>
                <a:cxn ang="0">
                  <a:pos x="108" y="19"/>
                </a:cxn>
                <a:cxn ang="0">
                  <a:pos x="84" y="30"/>
                </a:cxn>
                <a:cxn ang="0">
                  <a:pos x="60" y="15"/>
                </a:cxn>
                <a:cxn ang="0">
                  <a:pos x="26" y="30"/>
                </a:cxn>
                <a:cxn ang="0">
                  <a:pos x="0" y="28"/>
                </a:cxn>
                <a:cxn ang="0">
                  <a:pos x="0" y="28"/>
                </a:cxn>
              </a:cxnLst>
              <a:rect l="0" t="0" r="r" b="b"/>
              <a:pathLst>
                <a:path w="108" h="30">
                  <a:moveTo>
                    <a:pt x="0" y="28"/>
                  </a:moveTo>
                  <a:lnTo>
                    <a:pt x="45" y="2"/>
                  </a:lnTo>
                  <a:lnTo>
                    <a:pt x="62" y="6"/>
                  </a:lnTo>
                  <a:lnTo>
                    <a:pt x="106" y="0"/>
                  </a:lnTo>
                  <a:lnTo>
                    <a:pt x="108" y="19"/>
                  </a:lnTo>
                  <a:lnTo>
                    <a:pt x="84" y="30"/>
                  </a:lnTo>
                  <a:lnTo>
                    <a:pt x="60" y="15"/>
                  </a:lnTo>
                  <a:lnTo>
                    <a:pt x="26" y="30"/>
                  </a:lnTo>
                  <a:lnTo>
                    <a:pt x="0" y="28"/>
                  </a:lnTo>
                  <a:lnTo>
                    <a:pt x="0" y="2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90"/>
            <p:cNvSpPr>
              <a:spLocks/>
            </p:cNvSpPr>
            <p:nvPr/>
          </p:nvSpPr>
          <p:spPr bwMode="auto">
            <a:xfrm>
              <a:off x="6499225" y="-3519488"/>
              <a:ext cx="188913" cy="73025"/>
            </a:xfrm>
            <a:custGeom>
              <a:avLst/>
              <a:gdLst/>
              <a:ahLst/>
              <a:cxnLst>
                <a:cxn ang="0">
                  <a:pos x="0" y="31"/>
                </a:cxn>
                <a:cxn ang="0">
                  <a:pos x="50" y="0"/>
                </a:cxn>
                <a:cxn ang="0">
                  <a:pos x="80" y="11"/>
                </a:cxn>
                <a:cxn ang="0">
                  <a:pos x="110" y="9"/>
                </a:cxn>
                <a:cxn ang="0">
                  <a:pos x="119" y="39"/>
                </a:cxn>
                <a:cxn ang="0">
                  <a:pos x="97" y="44"/>
                </a:cxn>
                <a:cxn ang="0">
                  <a:pos x="95" y="39"/>
                </a:cxn>
                <a:cxn ang="0">
                  <a:pos x="93" y="35"/>
                </a:cxn>
                <a:cxn ang="0">
                  <a:pos x="86" y="31"/>
                </a:cxn>
                <a:cxn ang="0">
                  <a:pos x="76" y="31"/>
                </a:cxn>
                <a:cxn ang="0">
                  <a:pos x="58" y="31"/>
                </a:cxn>
                <a:cxn ang="0">
                  <a:pos x="43" y="37"/>
                </a:cxn>
                <a:cxn ang="0">
                  <a:pos x="32" y="41"/>
                </a:cxn>
                <a:cxn ang="0">
                  <a:pos x="28" y="46"/>
                </a:cxn>
                <a:cxn ang="0">
                  <a:pos x="0" y="31"/>
                </a:cxn>
                <a:cxn ang="0">
                  <a:pos x="0" y="31"/>
                </a:cxn>
              </a:cxnLst>
              <a:rect l="0" t="0" r="r" b="b"/>
              <a:pathLst>
                <a:path w="119" h="46">
                  <a:moveTo>
                    <a:pt x="0" y="31"/>
                  </a:moveTo>
                  <a:lnTo>
                    <a:pt x="50" y="0"/>
                  </a:lnTo>
                  <a:lnTo>
                    <a:pt x="80" y="11"/>
                  </a:lnTo>
                  <a:lnTo>
                    <a:pt x="110" y="9"/>
                  </a:lnTo>
                  <a:lnTo>
                    <a:pt x="119" y="39"/>
                  </a:lnTo>
                  <a:lnTo>
                    <a:pt x="97" y="44"/>
                  </a:lnTo>
                  <a:lnTo>
                    <a:pt x="95" y="39"/>
                  </a:lnTo>
                  <a:lnTo>
                    <a:pt x="93" y="35"/>
                  </a:lnTo>
                  <a:lnTo>
                    <a:pt x="86" y="31"/>
                  </a:lnTo>
                  <a:lnTo>
                    <a:pt x="76" y="31"/>
                  </a:lnTo>
                  <a:lnTo>
                    <a:pt x="58" y="31"/>
                  </a:lnTo>
                  <a:lnTo>
                    <a:pt x="43" y="37"/>
                  </a:lnTo>
                  <a:lnTo>
                    <a:pt x="32" y="41"/>
                  </a:lnTo>
                  <a:lnTo>
                    <a:pt x="28" y="46"/>
                  </a:lnTo>
                  <a:lnTo>
                    <a:pt x="0" y="31"/>
                  </a:lnTo>
                  <a:lnTo>
                    <a:pt x="0" y="3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45"/>
            <p:cNvSpPr>
              <a:spLocks/>
            </p:cNvSpPr>
            <p:nvPr/>
          </p:nvSpPr>
          <p:spPr bwMode="auto">
            <a:xfrm rot="10401541">
              <a:off x="3675063" y="-3952875"/>
              <a:ext cx="1025525" cy="982662"/>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09"/>
            <p:cNvGrpSpPr/>
            <p:nvPr/>
          </p:nvGrpSpPr>
          <p:grpSpPr>
            <a:xfrm>
              <a:off x="2932112" y="-3617913"/>
              <a:ext cx="4479926" cy="1450975"/>
              <a:chOff x="2932112" y="-3617913"/>
              <a:chExt cx="4479926" cy="1450975"/>
            </a:xfrm>
          </p:grpSpPr>
          <p:sp>
            <p:nvSpPr>
              <p:cNvPr id="178" name="Freeform 173"/>
              <p:cNvSpPr>
                <a:spLocks/>
              </p:cNvSpPr>
              <p:nvPr/>
            </p:nvSpPr>
            <p:spPr bwMode="auto">
              <a:xfrm>
                <a:off x="3371850" y="-3605213"/>
                <a:ext cx="625475" cy="1095375"/>
              </a:xfrm>
              <a:custGeom>
                <a:avLst/>
                <a:gdLst/>
                <a:ahLst/>
                <a:cxnLst>
                  <a:cxn ang="0">
                    <a:pos x="18" y="2"/>
                  </a:cxn>
                  <a:cxn ang="0">
                    <a:pos x="18" y="15"/>
                  </a:cxn>
                  <a:cxn ang="0">
                    <a:pos x="18" y="28"/>
                  </a:cxn>
                  <a:cxn ang="0">
                    <a:pos x="20" y="48"/>
                  </a:cxn>
                  <a:cxn ang="0">
                    <a:pos x="22" y="72"/>
                  </a:cxn>
                  <a:cxn ang="0">
                    <a:pos x="31" y="100"/>
                  </a:cxn>
                  <a:cxn ang="0">
                    <a:pos x="39" y="123"/>
                  </a:cxn>
                  <a:cxn ang="0">
                    <a:pos x="46" y="143"/>
                  </a:cxn>
                  <a:cxn ang="0">
                    <a:pos x="57" y="162"/>
                  </a:cxn>
                  <a:cxn ang="0">
                    <a:pos x="63" y="182"/>
                  </a:cxn>
                  <a:cxn ang="0">
                    <a:pos x="74" y="203"/>
                  </a:cxn>
                  <a:cxn ang="0">
                    <a:pos x="85" y="223"/>
                  </a:cxn>
                  <a:cxn ang="0">
                    <a:pos x="95" y="245"/>
                  </a:cxn>
                  <a:cxn ang="0">
                    <a:pos x="106" y="266"/>
                  </a:cxn>
                  <a:cxn ang="0">
                    <a:pos x="117" y="286"/>
                  </a:cxn>
                  <a:cxn ang="0">
                    <a:pos x="128" y="307"/>
                  </a:cxn>
                  <a:cxn ang="0">
                    <a:pos x="143" y="333"/>
                  </a:cxn>
                  <a:cxn ang="0">
                    <a:pos x="162" y="366"/>
                  </a:cxn>
                  <a:cxn ang="0">
                    <a:pos x="178" y="389"/>
                  </a:cxn>
                  <a:cxn ang="0">
                    <a:pos x="186" y="402"/>
                  </a:cxn>
                  <a:cxn ang="0">
                    <a:pos x="188" y="411"/>
                  </a:cxn>
                  <a:cxn ang="0">
                    <a:pos x="204" y="435"/>
                  </a:cxn>
                  <a:cxn ang="0">
                    <a:pos x="223" y="459"/>
                  </a:cxn>
                  <a:cxn ang="0">
                    <a:pos x="242" y="489"/>
                  </a:cxn>
                  <a:cxn ang="0">
                    <a:pos x="264" y="521"/>
                  </a:cxn>
                  <a:cxn ang="0">
                    <a:pos x="288" y="549"/>
                  </a:cxn>
                  <a:cxn ang="0">
                    <a:pos x="307" y="580"/>
                  </a:cxn>
                  <a:cxn ang="0">
                    <a:pos x="325" y="606"/>
                  </a:cxn>
                  <a:cxn ang="0">
                    <a:pos x="342" y="625"/>
                  </a:cxn>
                  <a:cxn ang="0">
                    <a:pos x="361" y="649"/>
                  </a:cxn>
                  <a:cxn ang="0">
                    <a:pos x="389" y="673"/>
                  </a:cxn>
                  <a:cxn ang="0">
                    <a:pos x="361" y="690"/>
                  </a:cxn>
                  <a:cxn ang="0">
                    <a:pos x="325" y="671"/>
                  </a:cxn>
                  <a:cxn ang="0">
                    <a:pos x="314" y="655"/>
                  </a:cxn>
                  <a:cxn ang="0">
                    <a:pos x="292" y="629"/>
                  </a:cxn>
                  <a:cxn ang="0">
                    <a:pos x="268" y="599"/>
                  </a:cxn>
                  <a:cxn ang="0">
                    <a:pos x="253" y="578"/>
                  </a:cxn>
                  <a:cxn ang="0">
                    <a:pos x="236" y="549"/>
                  </a:cxn>
                  <a:cxn ang="0">
                    <a:pos x="217" y="521"/>
                  </a:cxn>
                  <a:cxn ang="0">
                    <a:pos x="197" y="491"/>
                  </a:cxn>
                  <a:cxn ang="0">
                    <a:pos x="178" y="459"/>
                  </a:cxn>
                  <a:cxn ang="0">
                    <a:pos x="162" y="433"/>
                  </a:cxn>
                  <a:cxn ang="0">
                    <a:pos x="150" y="411"/>
                  </a:cxn>
                  <a:cxn ang="0">
                    <a:pos x="137" y="389"/>
                  </a:cxn>
                  <a:cxn ang="0">
                    <a:pos x="31" y="195"/>
                  </a:cxn>
                  <a:cxn ang="0">
                    <a:pos x="20" y="0"/>
                  </a:cxn>
                </a:cxnLst>
                <a:rect l="0" t="0" r="r" b="b"/>
                <a:pathLst>
                  <a:path w="394" h="690">
                    <a:moveTo>
                      <a:pt x="20" y="0"/>
                    </a:moveTo>
                    <a:lnTo>
                      <a:pt x="18" y="2"/>
                    </a:lnTo>
                    <a:lnTo>
                      <a:pt x="18" y="9"/>
                    </a:lnTo>
                    <a:lnTo>
                      <a:pt x="18" y="15"/>
                    </a:lnTo>
                    <a:lnTo>
                      <a:pt x="18" y="22"/>
                    </a:lnTo>
                    <a:lnTo>
                      <a:pt x="18" y="28"/>
                    </a:lnTo>
                    <a:lnTo>
                      <a:pt x="20" y="39"/>
                    </a:lnTo>
                    <a:lnTo>
                      <a:pt x="20" y="48"/>
                    </a:lnTo>
                    <a:lnTo>
                      <a:pt x="20" y="59"/>
                    </a:lnTo>
                    <a:lnTo>
                      <a:pt x="22" y="72"/>
                    </a:lnTo>
                    <a:lnTo>
                      <a:pt x="28" y="85"/>
                    </a:lnTo>
                    <a:lnTo>
                      <a:pt x="31" y="100"/>
                    </a:lnTo>
                    <a:lnTo>
                      <a:pt x="37" y="117"/>
                    </a:lnTo>
                    <a:lnTo>
                      <a:pt x="39" y="123"/>
                    </a:lnTo>
                    <a:lnTo>
                      <a:pt x="44" y="132"/>
                    </a:lnTo>
                    <a:lnTo>
                      <a:pt x="46" y="143"/>
                    </a:lnTo>
                    <a:lnTo>
                      <a:pt x="52" y="154"/>
                    </a:lnTo>
                    <a:lnTo>
                      <a:pt x="57" y="162"/>
                    </a:lnTo>
                    <a:lnTo>
                      <a:pt x="59" y="171"/>
                    </a:lnTo>
                    <a:lnTo>
                      <a:pt x="63" y="182"/>
                    </a:lnTo>
                    <a:lnTo>
                      <a:pt x="67" y="193"/>
                    </a:lnTo>
                    <a:lnTo>
                      <a:pt x="74" y="203"/>
                    </a:lnTo>
                    <a:lnTo>
                      <a:pt x="78" y="214"/>
                    </a:lnTo>
                    <a:lnTo>
                      <a:pt x="85" y="223"/>
                    </a:lnTo>
                    <a:lnTo>
                      <a:pt x="91" y="234"/>
                    </a:lnTo>
                    <a:lnTo>
                      <a:pt x="95" y="245"/>
                    </a:lnTo>
                    <a:lnTo>
                      <a:pt x="102" y="255"/>
                    </a:lnTo>
                    <a:lnTo>
                      <a:pt x="106" y="266"/>
                    </a:lnTo>
                    <a:lnTo>
                      <a:pt x="111" y="277"/>
                    </a:lnTo>
                    <a:lnTo>
                      <a:pt x="117" y="286"/>
                    </a:lnTo>
                    <a:lnTo>
                      <a:pt x="121" y="296"/>
                    </a:lnTo>
                    <a:lnTo>
                      <a:pt x="128" y="307"/>
                    </a:lnTo>
                    <a:lnTo>
                      <a:pt x="134" y="318"/>
                    </a:lnTo>
                    <a:lnTo>
                      <a:pt x="143" y="333"/>
                    </a:lnTo>
                    <a:lnTo>
                      <a:pt x="154" y="351"/>
                    </a:lnTo>
                    <a:lnTo>
                      <a:pt x="162" y="366"/>
                    </a:lnTo>
                    <a:lnTo>
                      <a:pt x="171" y="381"/>
                    </a:lnTo>
                    <a:lnTo>
                      <a:pt x="178" y="389"/>
                    </a:lnTo>
                    <a:lnTo>
                      <a:pt x="182" y="398"/>
                    </a:lnTo>
                    <a:lnTo>
                      <a:pt x="186" y="402"/>
                    </a:lnTo>
                    <a:lnTo>
                      <a:pt x="186" y="407"/>
                    </a:lnTo>
                    <a:lnTo>
                      <a:pt x="188" y="411"/>
                    </a:lnTo>
                    <a:lnTo>
                      <a:pt x="199" y="426"/>
                    </a:lnTo>
                    <a:lnTo>
                      <a:pt x="204" y="435"/>
                    </a:lnTo>
                    <a:lnTo>
                      <a:pt x="214" y="448"/>
                    </a:lnTo>
                    <a:lnTo>
                      <a:pt x="223" y="459"/>
                    </a:lnTo>
                    <a:lnTo>
                      <a:pt x="234" y="476"/>
                    </a:lnTo>
                    <a:lnTo>
                      <a:pt x="242" y="489"/>
                    </a:lnTo>
                    <a:lnTo>
                      <a:pt x="253" y="504"/>
                    </a:lnTo>
                    <a:lnTo>
                      <a:pt x="264" y="521"/>
                    </a:lnTo>
                    <a:lnTo>
                      <a:pt x="277" y="536"/>
                    </a:lnTo>
                    <a:lnTo>
                      <a:pt x="288" y="549"/>
                    </a:lnTo>
                    <a:lnTo>
                      <a:pt x="297" y="567"/>
                    </a:lnTo>
                    <a:lnTo>
                      <a:pt x="307" y="580"/>
                    </a:lnTo>
                    <a:lnTo>
                      <a:pt x="318" y="597"/>
                    </a:lnTo>
                    <a:lnTo>
                      <a:pt x="325" y="606"/>
                    </a:lnTo>
                    <a:lnTo>
                      <a:pt x="333" y="616"/>
                    </a:lnTo>
                    <a:lnTo>
                      <a:pt x="342" y="625"/>
                    </a:lnTo>
                    <a:lnTo>
                      <a:pt x="353" y="636"/>
                    </a:lnTo>
                    <a:lnTo>
                      <a:pt x="361" y="649"/>
                    </a:lnTo>
                    <a:lnTo>
                      <a:pt x="374" y="662"/>
                    </a:lnTo>
                    <a:lnTo>
                      <a:pt x="389" y="673"/>
                    </a:lnTo>
                    <a:lnTo>
                      <a:pt x="394" y="679"/>
                    </a:lnTo>
                    <a:lnTo>
                      <a:pt x="361" y="690"/>
                    </a:lnTo>
                    <a:lnTo>
                      <a:pt x="329" y="673"/>
                    </a:lnTo>
                    <a:lnTo>
                      <a:pt x="325" y="671"/>
                    </a:lnTo>
                    <a:lnTo>
                      <a:pt x="322" y="664"/>
                    </a:lnTo>
                    <a:lnTo>
                      <a:pt x="314" y="655"/>
                    </a:lnTo>
                    <a:lnTo>
                      <a:pt x="305" y="645"/>
                    </a:lnTo>
                    <a:lnTo>
                      <a:pt x="292" y="629"/>
                    </a:lnTo>
                    <a:lnTo>
                      <a:pt x="277" y="612"/>
                    </a:lnTo>
                    <a:lnTo>
                      <a:pt x="268" y="599"/>
                    </a:lnTo>
                    <a:lnTo>
                      <a:pt x="262" y="588"/>
                    </a:lnTo>
                    <a:lnTo>
                      <a:pt x="253" y="578"/>
                    </a:lnTo>
                    <a:lnTo>
                      <a:pt x="247" y="567"/>
                    </a:lnTo>
                    <a:lnTo>
                      <a:pt x="236" y="549"/>
                    </a:lnTo>
                    <a:lnTo>
                      <a:pt x="227" y="536"/>
                    </a:lnTo>
                    <a:lnTo>
                      <a:pt x="217" y="521"/>
                    </a:lnTo>
                    <a:lnTo>
                      <a:pt x="208" y="506"/>
                    </a:lnTo>
                    <a:lnTo>
                      <a:pt x="197" y="491"/>
                    </a:lnTo>
                    <a:lnTo>
                      <a:pt x="186" y="476"/>
                    </a:lnTo>
                    <a:lnTo>
                      <a:pt x="178" y="459"/>
                    </a:lnTo>
                    <a:lnTo>
                      <a:pt x="171" y="448"/>
                    </a:lnTo>
                    <a:lnTo>
                      <a:pt x="162" y="433"/>
                    </a:lnTo>
                    <a:lnTo>
                      <a:pt x="156" y="422"/>
                    </a:lnTo>
                    <a:lnTo>
                      <a:pt x="150" y="411"/>
                    </a:lnTo>
                    <a:lnTo>
                      <a:pt x="145" y="402"/>
                    </a:lnTo>
                    <a:lnTo>
                      <a:pt x="137" y="389"/>
                    </a:lnTo>
                    <a:lnTo>
                      <a:pt x="134" y="385"/>
                    </a:lnTo>
                    <a:lnTo>
                      <a:pt x="31" y="195"/>
                    </a:lnTo>
                    <a:lnTo>
                      <a:pt x="0" y="78"/>
                    </a:lnTo>
                    <a:lnTo>
                      <a:pt x="20" y="0"/>
                    </a:lnTo>
                    <a:lnTo>
                      <a:pt x="20"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75"/>
              <p:cNvSpPr>
                <a:spLocks/>
              </p:cNvSpPr>
              <p:nvPr/>
            </p:nvSpPr>
            <p:spPr bwMode="auto">
              <a:xfrm>
                <a:off x="6402388" y="-2825750"/>
                <a:ext cx="1009650" cy="658812"/>
              </a:xfrm>
              <a:custGeom>
                <a:avLst/>
                <a:gdLst/>
                <a:ahLst/>
                <a:cxnLst>
                  <a:cxn ang="0">
                    <a:pos x="31" y="15"/>
                  </a:cxn>
                  <a:cxn ang="0">
                    <a:pos x="35" y="43"/>
                  </a:cxn>
                  <a:cxn ang="0">
                    <a:pos x="41" y="84"/>
                  </a:cxn>
                  <a:cxn ang="0">
                    <a:pos x="50" y="132"/>
                  </a:cxn>
                  <a:cxn ang="0">
                    <a:pos x="65" y="180"/>
                  </a:cxn>
                  <a:cxn ang="0">
                    <a:pos x="76" y="225"/>
                  </a:cxn>
                  <a:cxn ang="0">
                    <a:pos x="93" y="266"/>
                  </a:cxn>
                  <a:cxn ang="0">
                    <a:pos x="115" y="305"/>
                  </a:cxn>
                  <a:cxn ang="0">
                    <a:pos x="143" y="337"/>
                  </a:cxn>
                  <a:cxn ang="0">
                    <a:pos x="175" y="359"/>
                  </a:cxn>
                  <a:cxn ang="0">
                    <a:pos x="214" y="376"/>
                  </a:cxn>
                  <a:cxn ang="0">
                    <a:pos x="260" y="381"/>
                  </a:cxn>
                  <a:cxn ang="0">
                    <a:pos x="307" y="378"/>
                  </a:cxn>
                  <a:cxn ang="0">
                    <a:pos x="355" y="361"/>
                  </a:cxn>
                  <a:cxn ang="0">
                    <a:pos x="402" y="337"/>
                  </a:cxn>
                  <a:cxn ang="0">
                    <a:pos x="446" y="298"/>
                  </a:cxn>
                  <a:cxn ang="0">
                    <a:pos x="480" y="247"/>
                  </a:cxn>
                  <a:cxn ang="0">
                    <a:pos x="511" y="190"/>
                  </a:cxn>
                  <a:cxn ang="0">
                    <a:pos x="528" y="151"/>
                  </a:cxn>
                  <a:cxn ang="0">
                    <a:pos x="541" y="117"/>
                  </a:cxn>
                  <a:cxn ang="0">
                    <a:pos x="558" y="69"/>
                  </a:cxn>
                  <a:cxn ang="0">
                    <a:pos x="573" y="37"/>
                  </a:cxn>
                  <a:cxn ang="0">
                    <a:pos x="584" y="15"/>
                  </a:cxn>
                  <a:cxn ang="0">
                    <a:pos x="597" y="4"/>
                  </a:cxn>
                  <a:cxn ang="0">
                    <a:pos x="636" y="28"/>
                  </a:cxn>
                  <a:cxn ang="0">
                    <a:pos x="601" y="58"/>
                  </a:cxn>
                  <a:cxn ang="0">
                    <a:pos x="586" y="97"/>
                  </a:cxn>
                  <a:cxn ang="0">
                    <a:pos x="573" y="134"/>
                  </a:cxn>
                  <a:cxn ang="0">
                    <a:pos x="560" y="164"/>
                  </a:cxn>
                  <a:cxn ang="0">
                    <a:pos x="545" y="199"/>
                  </a:cxn>
                  <a:cxn ang="0">
                    <a:pos x="526" y="234"/>
                  </a:cxn>
                  <a:cxn ang="0">
                    <a:pos x="504" y="268"/>
                  </a:cxn>
                  <a:cxn ang="0">
                    <a:pos x="482" y="301"/>
                  </a:cxn>
                  <a:cxn ang="0">
                    <a:pos x="459" y="331"/>
                  </a:cxn>
                  <a:cxn ang="0">
                    <a:pos x="411" y="368"/>
                  </a:cxn>
                  <a:cxn ang="0">
                    <a:pos x="383" y="387"/>
                  </a:cxn>
                  <a:cxn ang="0">
                    <a:pos x="353" y="398"/>
                  </a:cxn>
                  <a:cxn ang="0">
                    <a:pos x="325" y="407"/>
                  </a:cxn>
                  <a:cxn ang="0">
                    <a:pos x="294" y="413"/>
                  </a:cxn>
                  <a:cxn ang="0">
                    <a:pos x="264" y="415"/>
                  </a:cxn>
                  <a:cxn ang="0">
                    <a:pos x="208" y="407"/>
                  </a:cxn>
                  <a:cxn ang="0">
                    <a:pos x="162" y="391"/>
                  </a:cxn>
                  <a:cxn ang="0">
                    <a:pos x="121" y="359"/>
                  </a:cxn>
                  <a:cxn ang="0">
                    <a:pos x="89" y="322"/>
                  </a:cxn>
                  <a:cxn ang="0">
                    <a:pos x="65" y="281"/>
                  </a:cxn>
                  <a:cxn ang="0">
                    <a:pos x="50" y="236"/>
                  </a:cxn>
                  <a:cxn ang="0">
                    <a:pos x="37" y="190"/>
                  </a:cxn>
                  <a:cxn ang="0">
                    <a:pos x="26" y="143"/>
                  </a:cxn>
                  <a:cxn ang="0">
                    <a:pos x="15" y="102"/>
                  </a:cxn>
                  <a:cxn ang="0">
                    <a:pos x="9" y="69"/>
                  </a:cxn>
                  <a:cxn ang="0">
                    <a:pos x="3" y="41"/>
                  </a:cxn>
                  <a:cxn ang="0">
                    <a:pos x="0" y="22"/>
                  </a:cxn>
                </a:cxnLst>
                <a:rect l="0" t="0" r="r" b="b"/>
                <a:pathLst>
                  <a:path w="636" h="415">
                    <a:moveTo>
                      <a:pt x="28" y="0"/>
                    </a:moveTo>
                    <a:lnTo>
                      <a:pt x="28" y="2"/>
                    </a:lnTo>
                    <a:lnTo>
                      <a:pt x="31" y="15"/>
                    </a:lnTo>
                    <a:lnTo>
                      <a:pt x="31" y="22"/>
                    </a:lnTo>
                    <a:lnTo>
                      <a:pt x="33" y="32"/>
                    </a:lnTo>
                    <a:lnTo>
                      <a:pt x="35" y="43"/>
                    </a:lnTo>
                    <a:lnTo>
                      <a:pt x="37" y="58"/>
                    </a:lnTo>
                    <a:lnTo>
                      <a:pt x="37" y="69"/>
                    </a:lnTo>
                    <a:lnTo>
                      <a:pt x="41" y="84"/>
                    </a:lnTo>
                    <a:lnTo>
                      <a:pt x="44" y="100"/>
                    </a:lnTo>
                    <a:lnTo>
                      <a:pt x="48" y="115"/>
                    </a:lnTo>
                    <a:lnTo>
                      <a:pt x="50" y="132"/>
                    </a:lnTo>
                    <a:lnTo>
                      <a:pt x="54" y="147"/>
                    </a:lnTo>
                    <a:lnTo>
                      <a:pt x="59" y="162"/>
                    </a:lnTo>
                    <a:lnTo>
                      <a:pt x="65" y="180"/>
                    </a:lnTo>
                    <a:lnTo>
                      <a:pt x="67" y="195"/>
                    </a:lnTo>
                    <a:lnTo>
                      <a:pt x="72" y="210"/>
                    </a:lnTo>
                    <a:lnTo>
                      <a:pt x="76" y="225"/>
                    </a:lnTo>
                    <a:lnTo>
                      <a:pt x="82" y="240"/>
                    </a:lnTo>
                    <a:lnTo>
                      <a:pt x="87" y="253"/>
                    </a:lnTo>
                    <a:lnTo>
                      <a:pt x="93" y="266"/>
                    </a:lnTo>
                    <a:lnTo>
                      <a:pt x="100" y="281"/>
                    </a:lnTo>
                    <a:lnTo>
                      <a:pt x="108" y="294"/>
                    </a:lnTo>
                    <a:lnTo>
                      <a:pt x="115" y="305"/>
                    </a:lnTo>
                    <a:lnTo>
                      <a:pt x="124" y="316"/>
                    </a:lnTo>
                    <a:lnTo>
                      <a:pt x="132" y="327"/>
                    </a:lnTo>
                    <a:lnTo>
                      <a:pt x="143" y="337"/>
                    </a:lnTo>
                    <a:lnTo>
                      <a:pt x="152" y="344"/>
                    </a:lnTo>
                    <a:lnTo>
                      <a:pt x="162" y="353"/>
                    </a:lnTo>
                    <a:lnTo>
                      <a:pt x="175" y="359"/>
                    </a:lnTo>
                    <a:lnTo>
                      <a:pt x="188" y="368"/>
                    </a:lnTo>
                    <a:lnTo>
                      <a:pt x="201" y="372"/>
                    </a:lnTo>
                    <a:lnTo>
                      <a:pt x="214" y="376"/>
                    </a:lnTo>
                    <a:lnTo>
                      <a:pt x="230" y="376"/>
                    </a:lnTo>
                    <a:lnTo>
                      <a:pt x="245" y="381"/>
                    </a:lnTo>
                    <a:lnTo>
                      <a:pt x="260" y="381"/>
                    </a:lnTo>
                    <a:lnTo>
                      <a:pt x="277" y="383"/>
                    </a:lnTo>
                    <a:lnTo>
                      <a:pt x="292" y="381"/>
                    </a:lnTo>
                    <a:lnTo>
                      <a:pt x="307" y="378"/>
                    </a:lnTo>
                    <a:lnTo>
                      <a:pt x="325" y="374"/>
                    </a:lnTo>
                    <a:lnTo>
                      <a:pt x="340" y="368"/>
                    </a:lnTo>
                    <a:lnTo>
                      <a:pt x="355" y="361"/>
                    </a:lnTo>
                    <a:lnTo>
                      <a:pt x="372" y="357"/>
                    </a:lnTo>
                    <a:lnTo>
                      <a:pt x="387" y="346"/>
                    </a:lnTo>
                    <a:lnTo>
                      <a:pt x="402" y="337"/>
                    </a:lnTo>
                    <a:lnTo>
                      <a:pt x="418" y="324"/>
                    </a:lnTo>
                    <a:lnTo>
                      <a:pt x="433" y="314"/>
                    </a:lnTo>
                    <a:lnTo>
                      <a:pt x="446" y="298"/>
                    </a:lnTo>
                    <a:lnTo>
                      <a:pt x="457" y="283"/>
                    </a:lnTo>
                    <a:lnTo>
                      <a:pt x="467" y="266"/>
                    </a:lnTo>
                    <a:lnTo>
                      <a:pt x="480" y="247"/>
                    </a:lnTo>
                    <a:lnTo>
                      <a:pt x="491" y="227"/>
                    </a:lnTo>
                    <a:lnTo>
                      <a:pt x="500" y="210"/>
                    </a:lnTo>
                    <a:lnTo>
                      <a:pt x="511" y="190"/>
                    </a:lnTo>
                    <a:lnTo>
                      <a:pt x="519" y="173"/>
                    </a:lnTo>
                    <a:lnTo>
                      <a:pt x="524" y="162"/>
                    </a:lnTo>
                    <a:lnTo>
                      <a:pt x="528" y="151"/>
                    </a:lnTo>
                    <a:lnTo>
                      <a:pt x="530" y="143"/>
                    </a:lnTo>
                    <a:lnTo>
                      <a:pt x="534" y="134"/>
                    </a:lnTo>
                    <a:lnTo>
                      <a:pt x="541" y="117"/>
                    </a:lnTo>
                    <a:lnTo>
                      <a:pt x="547" y="102"/>
                    </a:lnTo>
                    <a:lnTo>
                      <a:pt x="554" y="84"/>
                    </a:lnTo>
                    <a:lnTo>
                      <a:pt x="558" y="69"/>
                    </a:lnTo>
                    <a:lnTo>
                      <a:pt x="565" y="58"/>
                    </a:lnTo>
                    <a:lnTo>
                      <a:pt x="571" y="48"/>
                    </a:lnTo>
                    <a:lnTo>
                      <a:pt x="573" y="37"/>
                    </a:lnTo>
                    <a:lnTo>
                      <a:pt x="575" y="28"/>
                    </a:lnTo>
                    <a:lnTo>
                      <a:pt x="580" y="22"/>
                    </a:lnTo>
                    <a:lnTo>
                      <a:pt x="584" y="15"/>
                    </a:lnTo>
                    <a:lnTo>
                      <a:pt x="586" y="9"/>
                    </a:lnTo>
                    <a:lnTo>
                      <a:pt x="593" y="7"/>
                    </a:lnTo>
                    <a:lnTo>
                      <a:pt x="597" y="4"/>
                    </a:lnTo>
                    <a:lnTo>
                      <a:pt x="599" y="9"/>
                    </a:lnTo>
                    <a:lnTo>
                      <a:pt x="623" y="2"/>
                    </a:lnTo>
                    <a:lnTo>
                      <a:pt x="636" y="28"/>
                    </a:lnTo>
                    <a:lnTo>
                      <a:pt x="604" y="52"/>
                    </a:lnTo>
                    <a:lnTo>
                      <a:pt x="604" y="52"/>
                    </a:lnTo>
                    <a:lnTo>
                      <a:pt x="601" y="58"/>
                    </a:lnTo>
                    <a:lnTo>
                      <a:pt x="597" y="69"/>
                    </a:lnTo>
                    <a:lnTo>
                      <a:pt x="593" y="82"/>
                    </a:lnTo>
                    <a:lnTo>
                      <a:pt x="586" y="97"/>
                    </a:lnTo>
                    <a:lnTo>
                      <a:pt x="582" y="115"/>
                    </a:lnTo>
                    <a:lnTo>
                      <a:pt x="575" y="123"/>
                    </a:lnTo>
                    <a:lnTo>
                      <a:pt x="573" y="134"/>
                    </a:lnTo>
                    <a:lnTo>
                      <a:pt x="569" y="143"/>
                    </a:lnTo>
                    <a:lnTo>
                      <a:pt x="565" y="154"/>
                    </a:lnTo>
                    <a:lnTo>
                      <a:pt x="560" y="164"/>
                    </a:lnTo>
                    <a:lnTo>
                      <a:pt x="556" y="175"/>
                    </a:lnTo>
                    <a:lnTo>
                      <a:pt x="549" y="186"/>
                    </a:lnTo>
                    <a:lnTo>
                      <a:pt x="545" y="199"/>
                    </a:lnTo>
                    <a:lnTo>
                      <a:pt x="537" y="208"/>
                    </a:lnTo>
                    <a:lnTo>
                      <a:pt x="532" y="221"/>
                    </a:lnTo>
                    <a:lnTo>
                      <a:pt x="526" y="234"/>
                    </a:lnTo>
                    <a:lnTo>
                      <a:pt x="519" y="247"/>
                    </a:lnTo>
                    <a:lnTo>
                      <a:pt x="511" y="255"/>
                    </a:lnTo>
                    <a:lnTo>
                      <a:pt x="504" y="268"/>
                    </a:lnTo>
                    <a:lnTo>
                      <a:pt x="498" y="279"/>
                    </a:lnTo>
                    <a:lnTo>
                      <a:pt x="491" y="292"/>
                    </a:lnTo>
                    <a:lnTo>
                      <a:pt x="482" y="301"/>
                    </a:lnTo>
                    <a:lnTo>
                      <a:pt x="474" y="311"/>
                    </a:lnTo>
                    <a:lnTo>
                      <a:pt x="465" y="320"/>
                    </a:lnTo>
                    <a:lnTo>
                      <a:pt x="459" y="331"/>
                    </a:lnTo>
                    <a:lnTo>
                      <a:pt x="439" y="346"/>
                    </a:lnTo>
                    <a:lnTo>
                      <a:pt x="422" y="361"/>
                    </a:lnTo>
                    <a:lnTo>
                      <a:pt x="411" y="368"/>
                    </a:lnTo>
                    <a:lnTo>
                      <a:pt x="402" y="374"/>
                    </a:lnTo>
                    <a:lnTo>
                      <a:pt x="392" y="378"/>
                    </a:lnTo>
                    <a:lnTo>
                      <a:pt x="383" y="387"/>
                    </a:lnTo>
                    <a:lnTo>
                      <a:pt x="372" y="389"/>
                    </a:lnTo>
                    <a:lnTo>
                      <a:pt x="361" y="396"/>
                    </a:lnTo>
                    <a:lnTo>
                      <a:pt x="353" y="398"/>
                    </a:lnTo>
                    <a:lnTo>
                      <a:pt x="342" y="402"/>
                    </a:lnTo>
                    <a:lnTo>
                      <a:pt x="333" y="404"/>
                    </a:lnTo>
                    <a:lnTo>
                      <a:pt x="325" y="407"/>
                    </a:lnTo>
                    <a:lnTo>
                      <a:pt x="314" y="409"/>
                    </a:lnTo>
                    <a:lnTo>
                      <a:pt x="305" y="413"/>
                    </a:lnTo>
                    <a:lnTo>
                      <a:pt x="294" y="413"/>
                    </a:lnTo>
                    <a:lnTo>
                      <a:pt x="284" y="413"/>
                    </a:lnTo>
                    <a:lnTo>
                      <a:pt x="273" y="413"/>
                    </a:lnTo>
                    <a:lnTo>
                      <a:pt x="264" y="415"/>
                    </a:lnTo>
                    <a:lnTo>
                      <a:pt x="245" y="413"/>
                    </a:lnTo>
                    <a:lnTo>
                      <a:pt x="227" y="413"/>
                    </a:lnTo>
                    <a:lnTo>
                      <a:pt x="208" y="407"/>
                    </a:lnTo>
                    <a:lnTo>
                      <a:pt x="193" y="404"/>
                    </a:lnTo>
                    <a:lnTo>
                      <a:pt x="175" y="396"/>
                    </a:lnTo>
                    <a:lnTo>
                      <a:pt x="162" y="391"/>
                    </a:lnTo>
                    <a:lnTo>
                      <a:pt x="147" y="381"/>
                    </a:lnTo>
                    <a:lnTo>
                      <a:pt x="132" y="370"/>
                    </a:lnTo>
                    <a:lnTo>
                      <a:pt x="121" y="359"/>
                    </a:lnTo>
                    <a:lnTo>
                      <a:pt x="111" y="348"/>
                    </a:lnTo>
                    <a:lnTo>
                      <a:pt x="100" y="335"/>
                    </a:lnTo>
                    <a:lnTo>
                      <a:pt x="89" y="322"/>
                    </a:lnTo>
                    <a:lnTo>
                      <a:pt x="80" y="309"/>
                    </a:lnTo>
                    <a:lnTo>
                      <a:pt x="74" y="296"/>
                    </a:lnTo>
                    <a:lnTo>
                      <a:pt x="65" y="281"/>
                    </a:lnTo>
                    <a:lnTo>
                      <a:pt x="61" y="266"/>
                    </a:lnTo>
                    <a:lnTo>
                      <a:pt x="57" y="251"/>
                    </a:lnTo>
                    <a:lnTo>
                      <a:pt x="50" y="236"/>
                    </a:lnTo>
                    <a:lnTo>
                      <a:pt x="46" y="221"/>
                    </a:lnTo>
                    <a:lnTo>
                      <a:pt x="39" y="205"/>
                    </a:lnTo>
                    <a:lnTo>
                      <a:pt x="37" y="190"/>
                    </a:lnTo>
                    <a:lnTo>
                      <a:pt x="35" y="175"/>
                    </a:lnTo>
                    <a:lnTo>
                      <a:pt x="28" y="160"/>
                    </a:lnTo>
                    <a:lnTo>
                      <a:pt x="26" y="143"/>
                    </a:lnTo>
                    <a:lnTo>
                      <a:pt x="22" y="130"/>
                    </a:lnTo>
                    <a:lnTo>
                      <a:pt x="20" y="115"/>
                    </a:lnTo>
                    <a:lnTo>
                      <a:pt x="15" y="102"/>
                    </a:lnTo>
                    <a:lnTo>
                      <a:pt x="13" y="89"/>
                    </a:lnTo>
                    <a:lnTo>
                      <a:pt x="9" y="78"/>
                    </a:lnTo>
                    <a:lnTo>
                      <a:pt x="9" y="69"/>
                    </a:lnTo>
                    <a:lnTo>
                      <a:pt x="7" y="58"/>
                    </a:lnTo>
                    <a:lnTo>
                      <a:pt x="5" y="50"/>
                    </a:lnTo>
                    <a:lnTo>
                      <a:pt x="3" y="41"/>
                    </a:lnTo>
                    <a:lnTo>
                      <a:pt x="3" y="35"/>
                    </a:lnTo>
                    <a:lnTo>
                      <a:pt x="0" y="24"/>
                    </a:lnTo>
                    <a:lnTo>
                      <a:pt x="0" y="22"/>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86"/>
              <p:cNvSpPr>
                <a:spLocks/>
              </p:cNvSpPr>
              <p:nvPr/>
            </p:nvSpPr>
            <p:spPr bwMode="auto">
              <a:xfrm>
                <a:off x="6076950" y="-3617913"/>
                <a:ext cx="679450" cy="863600"/>
              </a:xfrm>
              <a:custGeom>
                <a:avLst/>
                <a:gdLst/>
                <a:ahLst/>
                <a:cxnLst>
                  <a:cxn ang="0">
                    <a:pos x="41" y="34"/>
                  </a:cxn>
                  <a:cxn ang="0">
                    <a:pos x="43" y="51"/>
                  </a:cxn>
                  <a:cxn ang="0">
                    <a:pos x="48" y="73"/>
                  </a:cxn>
                  <a:cxn ang="0">
                    <a:pos x="56" y="99"/>
                  </a:cxn>
                  <a:cxn ang="0">
                    <a:pos x="65" y="129"/>
                  </a:cxn>
                  <a:cxn ang="0">
                    <a:pos x="76" y="166"/>
                  </a:cxn>
                  <a:cxn ang="0">
                    <a:pos x="84" y="194"/>
                  </a:cxn>
                  <a:cxn ang="0">
                    <a:pos x="93" y="216"/>
                  </a:cxn>
                  <a:cxn ang="0">
                    <a:pos x="104" y="237"/>
                  </a:cxn>
                  <a:cxn ang="0">
                    <a:pos x="110" y="259"/>
                  </a:cxn>
                  <a:cxn ang="0">
                    <a:pos x="119" y="279"/>
                  </a:cxn>
                  <a:cxn ang="0">
                    <a:pos x="130" y="302"/>
                  </a:cxn>
                  <a:cxn ang="0">
                    <a:pos x="138" y="326"/>
                  </a:cxn>
                  <a:cxn ang="0">
                    <a:pos x="149" y="346"/>
                  </a:cxn>
                  <a:cxn ang="0">
                    <a:pos x="158" y="365"/>
                  </a:cxn>
                  <a:cxn ang="0">
                    <a:pos x="169" y="387"/>
                  </a:cxn>
                  <a:cxn ang="0">
                    <a:pos x="182" y="413"/>
                  </a:cxn>
                  <a:cxn ang="0">
                    <a:pos x="197" y="445"/>
                  </a:cxn>
                  <a:cxn ang="0">
                    <a:pos x="208" y="467"/>
                  </a:cxn>
                  <a:cxn ang="0">
                    <a:pos x="216" y="482"/>
                  </a:cxn>
                  <a:cxn ang="0">
                    <a:pos x="220" y="482"/>
                  </a:cxn>
                  <a:cxn ang="0">
                    <a:pos x="240" y="471"/>
                  </a:cxn>
                  <a:cxn ang="0">
                    <a:pos x="262" y="460"/>
                  </a:cxn>
                  <a:cxn ang="0">
                    <a:pos x="281" y="454"/>
                  </a:cxn>
                  <a:cxn ang="0">
                    <a:pos x="300" y="445"/>
                  </a:cxn>
                  <a:cxn ang="0">
                    <a:pos x="322" y="439"/>
                  </a:cxn>
                  <a:cxn ang="0">
                    <a:pos x="348" y="430"/>
                  </a:cxn>
                  <a:cxn ang="0">
                    <a:pos x="380" y="423"/>
                  </a:cxn>
                  <a:cxn ang="0">
                    <a:pos x="400" y="421"/>
                  </a:cxn>
                  <a:cxn ang="0">
                    <a:pos x="413" y="421"/>
                  </a:cxn>
                  <a:cxn ang="0">
                    <a:pos x="428" y="439"/>
                  </a:cxn>
                  <a:cxn ang="0">
                    <a:pos x="339" y="454"/>
                  </a:cxn>
                  <a:cxn ang="0">
                    <a:pos x="331" y="456"/>
                  </a:cxn>
                  <a:cxn ang="0">
                    <a:pos x="311" y="464"/>
                  </a:cxn>
                  <a:cxn ang="0">
                    <a:pos x="285" y="475"/>
                  </a:cxn>
                  <a:cxn ang="0">
                    <a:pos x="259" y="493"/>
                  </a:cxn>
                  <a:cxn ang="0">
                    <a:pos x="233" y="510"/>
                  </a:cxn>
                  <a:cxn ang="0">
                    <a:pos x="214" y="527"/>
                  </a:cxn>
                  <a:cxn ang="0">
                    <a:pos x="197" y="544"/>
                  </a:cxn>
                  <a:cxn ang="0">
                    <a:pos x="197" y="499"/>
                  </a:cxn>
                  <a:cxn ang="0">
                    <a:pos x="93" y="287"/>
                  </a:cxn>
                  <a:cxn ang="0">
                    <a:pos x="67" y="285"/>
                  </a:cxn>
                  <a:cxn ang="0">
                    <a:pos x="45" y="281"/>
                  </a:cxn>
                  <a:cxn ang="0">
                    <a:pos x="26" y="270"/>
                  </a:cxn>
                  <a:cxn ang="0">
                    <a:pos x="28" y="253"/>
                  </a:cxn>
                  <a:cxn ang="0">
                    <a:pos x="43" y="231"/>
                  </a:cxn>
                  <a:cxn ang="0">
                    <a:pos x="58" y="209"/>
                  </a:cxn>
                  <a:cxn ang="0">
                    <a:pos x="58" y="201"/>
                  </a:cxn>
                  <a:cxn ang="0">
                    <a:pos x="48" y="179"/>
                  </a:cxn>
                  <a:cxn ang="0">
                    <a:pos x="37" y="155"/>
                  </a:cxn>
                  <a:cxn ang="0">
                    <a:pos x="28" y="127"/>
                  </a:cxn>
                  <a:cxn ang="0">
                    <a:pos x="19" y="103"/>
                  </a:cxn>
                  <a:cxn ang="0">
                    <a:pos x="15" y="82"/>
                  </a:cxn>
                  <a:cxn ang="0">
                    <a:pos x="11" y="60"/>
                  </a:cxn>
                  <a:cxn ang="0">
                    <a:pos x="6" y="38"/>
                  </a:cxn>
                  <a:cxn ang="0">
                    <a:pos x="2" y="19"/>
                  </a:cxn>
                  <a:cxn ang="0">
                    <a:pos x="0" y="4"/>
                  </a:cxn>
                  <a:cxn ang="0">
                    <a:pos x="41" y="32"/>
                  </a:cxn>
                </a:cxnLst>
                <a:rect l="0" t="0" r="r" b="b"/>
                <a:pathLst>
                  <a:path w="428" h="544">
                    <a:moveTo>
                      <a:pt x="41" y="32"/>
                    </a:moveTo>
                    <a:lnTo>
                      <a:pt x="41" y="34"/>
                    </a:lnTo>
                    <a:lnTo>
                      <a:pt x="43" y="45"/>
                    </a:lnTo>
                    <a:lnTo>
                      <a:pt x="43" y="51"/>
                    </a:lnTo>
                    <a:lnTo>
                      <a:pt x="48" y="62"/>
                    </a:lnTo>
                    <a:lnTo>
                      <a:pt x="48" y="73"/>
                    </a:lnTo>
                    <a:lnTo>
                      <a:pt x="54" y="86"/>
                    </a:lnTo>
                    <a:lnTo>
                      <a:pt x="56" y="99"/>
                    </a:lnTo>
                    <a:lnTo>
                      <a:pt x="58" y="114"/>
                    </a:lnTo>
                    <a:lnTo>
                      <a:pt x="65" y="129"/>
                    </a:lnTo>
                    <a:lnTo>
                      <a:pt x="71" y="149"/>
                    </a:lnTo>
                    <a:lnTo>
                      <a:pt x="76" y="166"/>
                    </a:lnTo>
                    <a:lnTo>
                      <a:pt x="82" y="186"/>
                    </a:lnTo>
                    <a:lnTo>
                      <a:pt x="84" y="194"/>
                    </a:lnTo>
                    <a:lnTo>
                      <a:pt x="89" y="205"/>
                    </a:lnTo>
                    <a:lnTo>
                      <a:pt x="93" y="216"/>
                    </a:lnTo>
                    <a:lnTo>
                      <a:pt x="99" y="227"/>
                    </a:lnTo>
                    <a:lnTo>
                      <a:pt x="104" y="237"/>
                    </a:lnTo>
                    <a:lnTo>
                      <a:pt x="106" y="248"/>
                    </a:lnTo>
                    <a:lnTo>
                      <a:pt x="110" y="259"/>
                    </a:lnTo>
                    <a:lnTo>
                      <a:pt x="115" y="270"/>
                    </a:lnTo>
                    <a:lnTo>
                      <a:pt x="119" y="279"/>
                    </a:lnTo>
                    <a:lnTo>
                      <a:pt x="123" y="291"/>
                    </a:lnTo>
                    <a:lnTo>
                      <a:pt x="130" y="302"/>
                    </a:lnTo>
                    <a:lnTo>
                      <a:pt x="134" y="315"/>
                    </a:lnTo>
                    <a:lnTo>
                      <a:pt x="138" y="326"/>
                    </a:lnTo>
                    <a:lnTo>
                      <a:pt x="143" y="335"/>
                    </a:lnTo>
                    <a:lnTo>
                      <a:pt x="149" y="346"/>
                    </a:lnTo>
                    <a:lnTo>
                      <a:pt x="153" y="356"/>
                    </a:lnTo>
                    <a:lnTo>
                      <a:pt x="158" y="365"/>
                    </a:lnTo>
                    <a:lnTo>
                      <a:pt x="164" y="376"/>
                    </a:lnTo>
                    <a:lnTo>
                      <a:pt x="169" y="387"/>
                    </a:lnTo>
                    <a:lnTo>
                      <a:pt x="175" y="397"/>
                    </a:lnTo>
                    <a:lnTo>
                      <a:pt x="182" y="413"/>
                    </a:lnTo>
                    <a:lnTo>
                      <a:pt x="190" y="430"/>
                    </a:lnTo>
                    <a:lnTo>
                      <a:pt x="197" y="445"/>
                    </a:lnTo>
                    <a:lnTo>
                      <a:pt x="205" y="458"/>
                    </a:lnTo>
                    <a:lnTo>
                      <a:pt x="208" y="467"/>
                    </a:lnTo>
                    <a:lnTo>
                      <a:pt x="214" y="475"/>
                    </a:lnTo>
                    <a:lnTo>
                      <a:pt x="216" y="482"/>
                    </a:lnTo>
                    <a:lnTo>
                      <a:pt x="218" y="484"/>
                    </a:lnTo>
                    <a:lnTo>
                      <a:pt x="220" y="482"/>
                    </a:lnTo>
                    <a:lnTo>
                      <a:pt x="229" y="477"/>
                    </a:lnTo>
                    <a:lnTo>
                      <a:pt x="240" y="471"/>
                    </a:lnTo>
                    <a:lnTo>
                      <a:pt x="255" y="464"/>
                    </a:lnTo>
                    <a:lnTo>
                      <a:pt x="262" y="460"/>
                    </a:lnTo>
                    <a:lnTo>
                      <a:pt x="270" y="456"/>
                    </a:lnTo>
                    <a:lnTo>
                      <a:pt x="281" y="454"/>
                    </a:lnTo>
                    <a:lnTo>
                      <a:pt x="292" y="449"/>
                    </a:lnTo>
                    <a:lnTo>
                      <a:pt x="300" y="445"/>
                    </a:lnTo>
                    <a:lnTo>
                      <a:pt x="311" y="443"/>
                    </a:lnTo>
                    <a:lnTo>
                      <a:pt x="322" y="439"/>
                    </a:lnTo>
                    <a:lnTo>
                      <a:pt x="333" y="436"/>
                    </a:lnTo>
                    <a:lnTo>
                      <a:pt x="348" y="430"/>
                    </a:lnTo>
                    <a:lnTo>
                      <a:pt x="365" y="428"/>
                    </a:lnTo>
                    <a:lnTo>
                      <a:pt x="380" y="423"/>
                    </a:lnTo>
                    <a:lnTo>
                      <a:pt x="391" y="423"/>
                    </a:lnTo>
                    <a:lnTo>
                      <a:pt x="400" y="421"/>
                    </a:lnTo>
                    <a:lnTo>
                      <a:pt x="409" y="421"/>
                    </a:lnTo>
                    <a:lnTo>
                      <a:pt x="413" y="421"/>
                    </a:lnTo>
                    <a:lnTo>
                      <a:pt x="417" y="421"/>
                    </a:lnTo>
                    <a:lnTo>
                      <a:pt x="428" y="439"/>
                    </a:lnTo>
                    <a:lnTo>
                      <a:pt x="409" y="456"/>
                    </a:lnTo>
                    <a:lnTo>
                      <a:pt x="339" y="454"/>
                    </a:lnTo>
                    <a:lnTo>
                      <a:pt x="335" y="454"/>
                    </a:lnTo>
                    <a:lnTo>
                      <a:pt x="331" y="456"/>
                    </a:lnTo>
                    <a:lnTo>
                      <a:pt x="320" y="458"/>
                    </a:lnTo>
                    <a:lnTo>
                      <a:pt x="311" y="464"/>
                    </a:lnTo>
                    <a:lnTo>
                      <a:pt x="298" y="469"/>
                    </a:lnTo>
                    <a:lnTo>
                      <a:pt x="285" y="475"/>
                    </a:lnTo>
                    <a:lnTo>
                      <a:pt x="270" y="484"/>
                    </a:lnTo>
                    <a:lnTo>
                      <a:pt x="259" y="493"/>
                    </a:lnTo>
                    <a:lnTo>
                      <a:pt x="244" y="501"/>
                    </a:lnTo>
                    <a:lnTo>
                      <a:pt x="233" y="510"/>
                    </a:lnTo>
                    <a:lnTo>
                      <a:pt x="223" y="519"/>
                    </a:lnTo>
                    <a:lnTo>
                      <a:pt x="214" y="527"/>
                    </a:lnTo>
                    <a:lnTo>
                      <a:pt x="201" y="540"/>
                    </a:lnTo>
                    <a:lnTo>
                      <a:pt x="197" y="544"/>
                    </a:lnTo>
                    <a:lnTo>
                      <a:pt x="171" y="529"/>
                    </a:lnTo>
                    <a:lnTo>
                      <a:pt x="197" y="499"/>
                    </a:lnTo>
                    <a:lnTo>
                      <a:pt x="99" y="289"/>
                    </a:lnTo>
                    <a:lnTo>
                      <a:pt x="93" y="287"/>
                    </a:lnTo>
                    <a:lnTo>
                      <a:pt x="76" y="287"/>
                    </a:lnTo>
                    <a:lnTo>
                      <a:pt x="67" y="285"/>
                    </a:lnTo>
                    <a:lnTo>
                      <a:pt x="56" y="283"/>
                    </a:lnTo>
                    <a:lnTo>
                      <a:pt x="45" y="281"/>
                    </a:lnTo>
                    <a:lnTo>
                      <a:pt x="39" y="279"/>
                    </a:lnTo>
                    <a:lnTo>
                      <a:pt x="26" y="270"/>
                    </a:lnTo>
                    <a:lnTo>
                      <a:pt x="24" y="263"/>
                    </a:lnTo>
                    <a:lnTo>
                      <a:pt x="28" y="253"/>
                    </a:lnTo>
                    <a:lnTo>
                      <a:pt x="37" y="244"/>
                    </a:lnTo>
                    <a:lnTo>
                      <a:pt x="43" y="231"/>
                    </a:lnTo>
                    <a:lnTo>
                      <a:pt x="52" y="218"/>
                    </a:lnTo>
                    <a:lnTo>
                      <a:pt x="58" y="209"/>
                    </a:lnTo>
                    <a:lnTo>
                      <a:pt x="63" y="205"/>
                    </a:lnTo>
                    <a:lnTo>
                      <a:pt x="58" y="201"/>
                    </a:lnTo>
                    <a:lnTo>
                      <a:pt x="52" y="190"/>
                    </a:lnTo>
                    <a:lnTo>
                      <a:pt x="48" y="179"/>
                    </a:lnTo>
                    <a:lnTo>
                      <a:pt x="41" y="168"/>
                    </a:lnTo>
                    <a:lnTo>
                      <a:pt x="37" y="155"/>
                    </a:lnTo>
                    <a:lnTo>
                      <a:pt x="32" y="138"/>
                    </a:lnTo>
                    <a:lnTo>
                      <a:pt x="28" y="127"/>
                    </a:lnTo>
                    <a:lnTo>
                      <a:pt x="26" y="116"/>
                    </a:lnTo>
                    <a:lnTo>
                      <a:pt x="19" y="103"/>
                    </a:lnTo>
                    <a:lnTo>
                      <a:pt x="19" y="93"/>
                    </a:lnTo>
                    <a:lnTo>
                      <a:pt x="15" y="82"/>
                    </a:lnTo>
                    <a:lnTo>
                      <a:pt x="13" y="71"/>
                    </a:lnTo>
                    <a:lnTo>
                      <a:pt x="11" y="60"/>
                    </a:lnTo>
                    <a:lnTo>
                      <a:pt x="11" y="49"/>
                    </a:lnTo>
                    <a:lnTo>
                      <a:pt x="6" y="38"/>
                    </a:lnTo>
                    <a:lnTo>
                      <a:pt x="4" y="28"/>
                    </a:lnTo>
                    <a:lnTo>
                      <a:pt x="2" y="19"/>
                    </a:lnTo>
                    <a:lnTo>
                      <a:pt x="2" y="15"/>
                    </a:lnTo>
                    <a:lnTo>
                      <a:pt x="0" y="4"/>
                    </a:lnTo>
                    <a:lnTo>
                      <a:pt x="0" y="0"/>
                    </a:lnTo>
                    <a:lnTo>
                      <a:pt x="41" y="32"/>
                    </a:lnTo>
                    <a:lnTo>
                      <a:pt x="41" y="32"/>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8"/>
              <p:cNvSpPr>
                <a:spLocks/>
              </p:cNvSpPr>
              <p:nvPr/>
            </p:nvSpPr>
            <p:spPr bwMode="auto">
              <a:xfrm>
                <a:off x="6200775" y="-3516313"/>
                <a:ext cx="487363" cy="274637"/>
              </a:xfrm>
              <a:custGeom>
                <a:avLst/>
                <a:gdLst/>
                <a:ahLst/>
                <a:cxnLst>
                  <a:cxn ang="0">
                    <a:pos x="0" y="128"/>
                  </a:cxn>
                  <a:cxn ang="0">
                    <a:pos x="0" y="124"/>
                  </a:cxn>
                  <a:cxn ang="0">
                    <a:pos x="6" y="119"/>
                  </a:cxn>
                  <a:cxn ang="0">
                    <a:pos x="17" y="111"/>
                  </a:cxn>
                  <a:cxn ang="0">
                    <a:pos x="32" y="102"/>
                  </a:cxn>
                  <a:cxn ang="0">
                    <a:pos x="47" y="89"/>
                  </a:cxn>
                  <a:cxn ang="0">
                    <a:pos x="67" y="76"/>
                  </a:cxn>
                  <a:cxn ang="0">
                    <a:pos x="78" y="70"/>
                  </a:cxn>
                  <a:cxn ang="0">
                    <a:pos x="88" y="65"/>
                  </a:cxn>
                  <a:cxn ang="0">
                    <a:pos x="99" y="59"/>
                  </a:cxn>
                  <a:cxn ang="0">
                    <a:pos x="112" y="55"/>
                  </a:cxn>
                  <a:cxn ang="0">
                    <a:pos x="123" y="46"/>
                  </a:cxn>
                  <a:cxn ang="0">
                    <a:pos x="136" y="42"/>
                  </a:cxn>
                  <a:cxn ang="0">
                    <a:pos x="147" y="37"/>
                  </a:cxn>
                  <a:cxn ang="0">
                    <a:pos x="160" y="33"/>
                  </a:cxn>
                  <a:cxn ang="0">
                    <a:pos x="171" y="29"/>
                  </a:cxn>
                  <a:cxn ang="0">
                    <a:pos x="184" y="22"/>
                  </a:cxn>
                  <a:cxn ang="0">
                    <a:pos x="192" y="18"/>
                  </a:cxn>
                  <a:cxn ang="0">
                    <a:pos x="205" y="18"/>
                  </a:cxn>
                  <a:cxn ang="0">
                    <a:pos x="222" y="9"/>
                  </a:cxn>
                  <a:cxn ang="0">
                    <a:pos x="238" y="7"/>
                  </a:cxn>
                  <a:cxn ang="0">
                    <a:pos x="246" y="5"/>
                  </a:cxn>
                  <a:cxn ang="0">
                    <a:pos x="251" y="5"/>
                  </a:cxn>
                  <a:cxn ang="0">
                    <a:pos x="292" y="0"/>
                  </a:cxn>
                  <a:cxn ang="0">
                    <a:pos x="307" y="29"/>
                  </a:cxn>
                  <a:cxn ang="0">
                    <a:pos x="298" y="50"/>
                  </a:cxn>
                  <a:cxn ang="0">
                    <a:pos x="259" y="46"/>
                  </a:cxn>
                  <a:cxn ang="0">
                    <a:pos x="207" y="55"/>
                  </a:cxn>
                  <a:cxn ang="0">
                    <a:pos x="138" y="65"/>
                  </a:cxn>
                  <a:cxn ang="0">
                    <a:pos x="60" y="122"/>
                  </a:cxn>
                  <a:cxn ang="0">
                    <a:pos x="6" y="173"/>
                  </a:cxn>
                  <a:cxn ang="0">
                    <a:pos x="0" y="128"/>
                  </a:cxn>
                  <a:cxn ang="0">
                    <a:pos x="0" y="128"/>
                  </a:cxn>
                </a:cxnLst>
                <a:rect l="0" t="0" r="r" b="b"/>
                <a:pathLst>
                  <a:path w="307" h="173">
                    <a:moveTo>
                      <a:pt x="0" y="128"/>
                    </a:moveTo>
                    <a:lnTo>
                      <a:pt x="0" y="124"/>
                    </a:lnTo>
                    <a:lnTo>
                      <a:pt x="6" y="119"/>
                    </a:lnTo>
                    <a:lnTo>
                      <a:pt x="17" y="111"/>
                    </a:lnTo>
                    <a:lnTo>
                      <a:pt x="32" y="102"/>
                    </a:lnTo>
                    <a:lnTo>
                      <a:pt x="47" y="89"/>
                    </a:lnTo>
                    <a:lnTo>
                      <a:pt x="67" y="76"/>
                    </a:lnTo>
                    <a:lnTo>
                      <a:pt x="78" y="70"/>
                    </a:lnTo>
                    <a:lnTo>
                      <a:pt x="88" y="65"/>
                    </a:lnTo>
                    <a:lnTo>
                      <a:pt x="99" y="59"/>
                    </a:lnTo>
                    <a:lnTo>
                      <a:pt x="112" y="55"/>
                    </a:lnTo>
                    <a:lnTo>
                      <a:pt x="123" y="46"/>
                    </a:lnTo>
                    <a:lnTo>
                      <a:pt x="136" y="42"/>
                    </a:lnTo>
                    <a:lnTo>
                      <a:pt x="147" y="37"/>
                    </a:lnTo>
                    <a:lnTo>
                      <a:pt x="160" y="33"/>
                    </a:lnTo>
                    <a:lnTo>
                      <a:pt x="171" y="29"/>
                    </a:lnTo>
                    <a:lnTo>
                      <a:pt x="184" y="22"/>
                    </a:lnTo>
                    <a:lnTo>
                      <a:pt x="192" y="18"/>
                    </a:lnTo>
                    <a:lnTo>
                      <a:pt x="205" y="18"/>
                    </a:lnTo>
                    <a:lnTo>
                      <a:pt x="222" y="9"/>
                    </a:lnTo>
                    <a:lnTo>
                      <a:pt x="238" y="7"/>
                    </a:lnTo>
                    <a:lnTo>
                      <a:pt x="246" y="5"/>
                    </a:lnTo>
                    <a:lnTo>
                      <a:pt x="251" y="5"/>
                    </a:lnTo>
                    <a:lnTo>
                      <a:pt x="292" y="0"/>
                    </a:lnTo>
                    <a:lnTo>
                      <a:pt x="307" y="29"/>
                    </a:lnTo>
                    <a:lnTo>
                      <a:pt x="298" y="50"/>
                    </a:lnTo>
                    <a:lnTo>
                      <a:pt x="259" y="46"/>
                    </a:lnTo>
                    <a:lnTo>
                      <a:pt x="207" y="55"/>
                    </a:lnTo>
                    <a:lnTo>
                      <a:pt x="138" y="65"/>
                    </a:lnTo>
                    <a:lnTo>
                      <a:pt x="60" y="122"/>
                    </a:lnTo>
                    <a:lnTo>
                      <a:pt x="6" y="173"/>
                    </a:lnTo>
                    <a:lnTo>
                      <a:pt x="0" y="128"/>
                    </a:lnTo>
                    <a:lnTo>
                      <a:pt x="0" y="128"/>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89"/>
              <p:cNvSpPr>
                <a:spLocks/>
              </p:cNvSpPr>
              <p:nvPr/>
            </p:nvSpPr>
            <p:spPr bwMode="auto">
              <a:xfrm>
                <a:off x="6121400" y="-3189288"/>
                <a:ext cx="150813" cy="369887"/>
              </a:xfrm>
              <a:custGeom>
                <a:avLst/>
                <a:gdLst/>
                <a:ahLst/>
                <a:cxnLst>
                  <a:cxn ang="0">
                    <a:pos x="28" y="0"/>
                  </a:cxn>
                  <a:cxn ang="0">
                    <a:pos x="54" y="6"/>
                  </a:cxn>
                  <a:cxn ang="0">
                    <a:pos x="52" y="6"/>
                  </a:cxn>
                  <a:cxn ang="0">
                    <a:pos x="50" y="11"/>
                  </a:cxn>
                  <a:cxn ang="0">
                    <a:pos x="48" y="17"/>
                  </a:cxn>
                  <a:cxn ang="0">
                    <a:pos x="48" y="28"/>
                  </a:cxn>
                  <a:cxn ang="0">
                    <a:pos x="43" y="39"/>
                  </a:cxn>
                  <a:cxn ang="0">
                    <a:pos x="43" y="52"/>
                  </a:cxn>
                  <a:cxn ang="0">
                    <a:pos x="39" y="65"/>
                  </a:cxn>
                  <a:cxn ang="0">
                    <a:pos x="39" y="82"/>
                  </a:cxn>
                  <a:cxn ang="0">
                    <a:pos x="37" y="93"/>
                  </a:cxn>
                  <a:cxn ang="0">
                    <a:pos x="35" y="108"/>
                  </a:cxn>
                  <a:cxn ang="0">
                    <a:pos x="35" y="121"/>
                  </a:cxn>
                  <a:cxn ang="0">
                    <a:pos x="35" y="132"/>
                  </a:cxn>
                  <a:cxn ang="0">
                    <a:pos x="32" y="140"/>
                  </a:cxn>
                  <a:cxn ang="0">
                    <a:pos x="32" y="149"/>
                  </a:cxn>
                  <a:cxn ang="0">
                    <a:pos x="32" y="156"/>
                  </a:cxn>
                  <a:cxn ang="0">
                    <a:pos x="35" y="158"/>
                  </a:cxn>
                  <a:cxn ang="0">
                    <a:pos x="35" y="164"/>
                  </a:cxn>
                  <a:cxn ang="0">
                    <a:pos x="35" y="177"/>
                  </a:cxn>
                  <a:cxn ang="0">
                    <a:pos x="37" y="188"/>
                  </a:cxn>
                  <a:cxn ang="0">
                    <a:pos x="43" y="199"/>
                  </a:cxn>
                  <a:cxn ang="0">
                    <a:pos x="52" y="197"/>
                  </a:cxn>
                  <a:cxn ang="0">
                    <a:pos x="63" y="190"/>
                  </a:cxn>
                  <a:cxn ang="0">
                    <a:pos x="69" y="181"/>
                  </a:cxn>
                  <a:cxn ang="0">
                    <a:pos x="74" y="177"/>
                  </a:cxn>
                  <a:cxn ang="0">
                    <a:pos x="95" y="192"/>
                  </a:cxn>
                  <a:cxn ang="0">
                    <a:pos x="71" y="223"/>
                  </a:cxn>
                  <a:cxn ang="0">
                    <a:pos x="28" y="233"/>
                  </a:cxn>
                  <a:cxn ang="0">
                    <a:pos x="0" y="205"/>
                  </a:cxn>
                  <a:cxn ang="0">
                    <a:pos x="0" y="138"/>
                  </a:cxn>
                  <a:cxn ang="0">
                    <a:pos x="28" y="0"/>
                  </a:cxn>
                  <a:cxn ang="0">
                    <a:pos x="28" y="0"/>
                  </a:cxn>
                </a:cxnLst>
                <a:rect l="0" t="0" r="r" b="b"/>
                <a:pathLst>
                  <a:path w="95" h="233">
                    <a:moveTo>
                      <a:pt x="28" y="0"/>
                    </a:moveTo>
                    <a:lnTo>
                      <a:pt x="54" y="6"/>
                    </a:lnTo>
                    <a:lnTo>
                      <a:pt x="52" y="6"/>
                    </a:lnTo>
                    <a:lnTo>
                      <a:pt x="50" y="11"/>
                    </a:lnTo>
                    <a:lnTo>
                      <a:pt x="48" y="17"/>
                    </a:lnTo>
                    <a:lnTo>
                      <a:pt x="48" y="28"/>
                    </a:lnTo>
                    <a:lnTo>
                      <a:pt x="43" y="39"/>
                    </a:lnTo>
                    <a:lnTo>
                      <a:pt x="43" y="52"/>
                    </a:lnTo>
                    <a:lnTo>
                      <a:pt x="39" y="65"/>
                    </a:lnTo>
                    <a:lnTo>
                      <a:pt x="39" y="82"/>
                    </a:lnTo>
                    <a:lnTo>
                      <a:pt x="37" y="93"/>
                    </a:lnTo>
                    <a:lnTo>
                      <a:pt x="35" y="108"/>
                    </a:lnTo>
                    <a:lnTo>
                      <a:pt x="35" y="121"/>
                    </a:lnTo>
                    <a:lnTo>
                      <a:pt x="35" y="132"/>
                    </a:lnTo>
                    <a:lnTo>
                      <a:pt x="32" y="140"/>
                    </a:lnTo>
                    <a:lnTo>
                      <a:pt x="32" y="149"/>
                    </a:lnTo>
                    <a:lnTo>
                      <a:pt x="32" y="156"/>
                    </a:lnTo>
                    <a:lnTo>
                      <a:pt x="35" y="158"/>
                    </a:lnTo>
                    <a:lnTo>
                      <a:pt x="35" y="164"/>
                    </a:lnTo>
                    <a:lnTo>
                      <a:pt x="35" y="177"/>
                    </a:lnTo>
                    <a:lnTo>
                      <a:pt x="37" y="188"/>
                    </a:lnTo>
                    <a:lnTo>
                      <a:pt x="43" y="199"/>
                    </a:lnTo>
                    <a:lnTo>
                      <a:pt x="52" y="197"/>
                    </a:lnTo>
                    <a:lnTo>
                      <a:pt x="63" y="190"/>
                    </a:lnTo>
                    <a:lnTo>
                      <a:pt x="69" y="181"/>
                    </a:lnTo>
                    <a:lnTo>
                      <a:pt x="74" y="177"/>
                    </a:lnTo>
                    <a:lnTo>
                      <a:pt x="95" y="192"/>
                    </a:lnTo>
                    <a:lnTo>
                      <a:pt x="71" y="223"/>
                    </a:lnTo>
                    <a:lnTo>
                      <a:pt x="28" y="233"/>
                    </a:lnTo>
                    <a:lnTo>
                      <a:pt x="0" y="205"/>
                    </a:lnTo>
                    <a:lnTo>
                      <a:pt x="0" y="138"/>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74"/>
              <p:cNvSpPr>
                <a:spLocks/>
              </p:cNvSpPr>
              <p:nvPr/>
            </p:nvSpPr>
            <p:spPr bwMode="auto">
              <a:xfrm>
                <a:off x="2932112" y="-3416300"/>
                <a:ext cx="1728787" cy="155574"/>
              </a:xfrm>
              <a:custGeom>
                <a:avLst/>
                <a:gdLst/>
                <a:ahLst/>
                <a:cxnLst>
                  <a:cxn ang="0">
                    <a:pos x="0" y="41"/>
                  </a:cxn>
                  <a:cxn ang="0">
                    <a:pos x="2" y="41"/>
                  </a:cxn>
                  <a:cxn ang="0">
                    <a:pos x="15" y="43"/>
                  </a:cxn>
                  <a:cxn ang="0">
                    <a:pos x="21" y="43"/>
                  </a:cxn>
                  <a:cxn ang="0">
                    <a:pos x="34" y="47"/>
                  </a:cxn>
                  <a:cxn ang="0">
                    <a:pos x="45" y="50"/>
                  </a:cxn>
                  <a:cxn ang="0">
                    <a:pos x="60" y="52"/>
                  </a:cxn>
                  <a:cxn ang="0">
                    <a:pos x="73" y="52"/>
                  </a:cxn>
                  <a:cxn ang="0">
                    <a:pos x="88" y="54"/>
                  </a:cxn>
                  <a:cxn ang="0">
                    <a:pos x="106" y="56"/>
                  </a:cxn>
                  <a:cxn ang="0">
                    <a:pos x="123" y="58"/>
                  </a:cxn>
                  <a:cxn ang="0">
                    <a:pos x="140" y="58"/>
                  </a:cxn>
                  <a:cxn ang="0">
                    <a:pos x="160" y="60"/>
                  </a:cxn>
                  <a:cxn ang="0">
                    <a:pos x="168" y="60"/>
                  </a:cxn>
                  <a:cxn ang="0">
                    <a:pos x="179" y="60"/>
                  </a:cxn>
                  <a:cxn ang="0">
                    <a:pos x="190" y="60"/>
                  </a:cxn>
                  <a:cxn ang="0">
                    <a:pos x="201" y="60"/>
                  </a:cxn>
                  <a:cxn ang="0">
                    <a:pos x="209" y="56"/>
                  </a:cxn>
                  <a:cxn ang="0">
                    <a:pos x="220" y="56"/>
                  </a:cxn>
                  <a:cxn ang="0">
                    <a:pos x="229" y="52"/>
                  </a:cxn>
                  <a:cxn ang="0">
                    <a:pos x="240" y="52"/>
                  </a:cxn>
                  <a:cxn ang="0">
                    <a:pos x="248" y="50"/>
                  </a:cxn>
                  <a:cxn ang="0">
                    <a:pos x="259" y="47"/>
                  </a:cxn>
                  <a:cxn ang="0">
                    <a:pos x="268" y="45"/>
                  </a:cxn>
                  <a:cxn ang="0">
                    <a:pos x="279" y="43"/>
                  </a:cxn>
                  <a:cxn ang="0">
                    <a:pos x="296" y="39"/>
                  </a:cxn>
                  <a:cxn ang="0">
                    <a:pos x="315" y="32"/>
                  </a:cxn>
                  <a:cxn ang="0">
                    <a:pos x="333" y="28"/>
                  </a:cxn>
                  <a:cxn ang="0">
                    <a:pos x="350" y="24"/>
                  </a:cxn>
                  <a:cxn ang="0">
                    <a:pos x="363" y="19"/>
                  </a:cxn>
                  <a:cxn ang="0">
                    <a:pos x="376" y="13"/>
                  </a:cxn>
                  <a:cxn ang="0">
                    <a:pos x="387" y="9"/>
                  </a:cxn>
                  <a:cxn ang="0">
                    <a:pos x="400" y="6"/>
                  </a:cxn>
                  <a:cxn ang="0">
                    <a:pos x="413" y="0"/>
                  </a:cxn>
                  <a:cxn ang="0">
                    <a:pos x="419" y="0"/>
                  </a:cxn>
                  <a:cxn ang="0">
                    <a:pos x="473" y="24"/>
                  </a:cxn>
                  <a:cxn ang="0">
                    <a:pos x="302" y="76"/>
                  </a:cxn>
                  <a:cxn ang="0">
                    <a:pos x="201" y="99"/>
                  </a:cxn>
                  <a:cxn ang="0">
                    <a:pos x="86" y="86"/>
                  </a:cxn>
                  <a:cxn ang="0">
                    <a:pos x="24" y="76"/>
                  </a:cxn>
                  <a:cxn ang="0">
                    <a:pos x="0" y="41"/>
                  </a:cxn>
                  <a:cxn ang="0">
                    <a:pos x="0" y="41"/>
                  </a:cxn>
                </a:cxnLst>
                <a:rect l="0" t="0" r="r" b="b"/>
                <a:pathLst>
                  <a:path w="473" h="99">
                    <a:moveTo>
                      <a:pt x="0" y="41"/>
                    </a:moveTo>
                    <a:lnTo>
                      <a:pt x="2" y="41"/>
                    </a:lnTo>
                    <a:lnTo>
                      <a:pt x="15" y="43"/>
                    </a:lnTo>
                    <a:lnTo>
                      <a:pt x="21" y="43"/>
                    </a:lnTo>
                    <a:lnTo>
                      <a:pt x="34" y="47"/>
                    </a:lnTo>
                    <a:lnTo>
                      <a:pt x="45" y="50"/>
                    </a:lnTo>
                    <a:lnTo>
                      <a:pt x="60" y="52"/>
                    </a:lnTo>
                    <a:lnTo>
                      <a:pt x="73" y="52"/>
                    </a:lnTo>
                    <a:lnTo>
                      <a:pt x="88" y="54"/>
                    </a:lnTo>
                    <a:lnTo>
                      <a:pt x="106" y="56"/>
                    </a:lnTo>
                    <a:lnTo>
                      <a:pt x="123" y="58"/>
                    </a:lnTo>
                    <a:lnTo>
                      <a:pt x="140" y="58"/>
                    </a:lnTo>
                    <a:lnTo>
                      <a:pt x="160" y="60"/>
                    </a:lnTo>
                    <a:lnTo>
                      <a:pt x="168" y="60"/>
                    </a:lnTo>
                    <a:lnTo>
                      <a:pt x="179" y="60"/>
                    </a:lnTo>
                    <a:lnTo>
                      <a:pt x="190" y="60"/>
                    </a:lnTo>
                    <a:lnTo>
                      <a:pt x="201" y="60"/>
                    </a:lnTo>
                    <a:lnTo>
                      <a:pt x="209" y="56"/>
                    </a:lnTo>
                    <a:lnTo>
                      <a:pt x="220" y="56"/>
                    </a:lnTo>
                    <a:lnTo>
                      <a:pt x="229" y="52"/>
                    </a:lnTo>
                    <a:lnTo>
                      <a:pt x="240" y="52"/>
                    </a:lnTo>
                    <a:lnTo>
                      <a:pt x="248" y="50"/>
                    </a:lnTo>
                    <a:lnTo>
                      <a:pt x="259" y="47"/>
                    </a:lnTo>
                    <a:lnTo>
                      <a:pt x="268" y="45"/>
                    </a:lnTo>
                    <a:lnTo>
                      <a:pt x="279" y="43"/>
                    </a:lnTo>
                    <a:lnTo>
                      <a:pt x="296" y="39"/>
                    </a:lnTo>
                    <a:lnTo>
                      <a:pt x="315" y="32"/>
                    </a:lnTo>
                    <a:lnTo>
                      <a:pt x="333" y="28"/>
                    </a:lnTo>
                    <a:lnTo>
                      <a:pt x="350" y="24"/>
                    </a:lnTo>
                    <a:lnTo>
                      <a:pt x="363" y="19"/>
                    </a:lnTo>
                    <a:lnTo>
                      <a:pt x="376" y="13"/>
                    </a:lnTo>
                    <a:lnTo>
                      <a:pt x="387" y="9"/>
                    </a:lnTo>
                    <a:lnTo>
                      <a:pt x="400" y="6"/>
                    </a:lnTo>
                    <a:lnTo>
                      <a:pt x="413" y="0"/>
                    </a:lnTo>
                    <a:lnTo>
                      <a:pt x="419" y="0"/>
                    </a:lnTo>
                    <a:lnTo>
                      <a:pt x="473" y="24"/>
                    </a:lnTo>
                    <a:lnTo>
                      <a:pt x="302" y="76"/>
                    </a:lnTo>
                    <a:lnTo>
                      <a:pt x="201" y="99"/>
                    </a:lnTo>
                    <a:lnTo>
                      <a:pt x="86" y="86"/>
                    </a:lnTo>
                    <a:lnTo>
                      <a:pt x="24" y="76"/>
                    </a:lnTo>
                    <a:lnTo>
                      <a:pt x="0" y="41"/>
                    </a:lnTo>
                    <a:lnTo>
                      <a:pt x="0" y="41"/>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161"/>
          <p:cNvGrpSpPr/>
          <p:nvPr/>
        </p:nvGrpSpPr>
        <p:grpSpPr>
          <a:xfrm>
            <a:off x="3567487" y="5631630"/>
            <a:ext cx="1257748" cy="437085"/>
            <a:chOff x="5918733" y="1572869"/>
            <a:chExt cx="877087" cy="304800"/>
          </a:xfrm>
        </p:grpSpPr>
        <p:sp>
          <p:nvSpPr>
            <p:cNvPr id="185" name="AutoShape 4"/>
            <p:cNvSpPr>
              <a:spLocks noChangeAspect="1" noChangeArrowheads="1" noTextEdit="1"/>
            </p:cNvSpPr>
            <p:nvPr/>
          </p:nvSpPr>
          <p:spPr bwMode="auto">
            <a:xfrm flipH="1">
              <a:off x="5918733" y="1572869"/>
              <a:ext cx="87708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6"/>
            <p:cNvSpPr>
              <a:spLocks noChangeShapeType="1"/>
            </p:cNvSpPr>
            <p:nvPr/>
          </p:nvSpPr>
          <p:spPr bwMode="auto">
            <a:xfrm flipH="1">
              <a:off x="6230888" y="1828457"/>
              <a:ext cx="106879" cy="1588"/>
            </a:xfrm>
            <a:prstGeom prst="line">
              <a:avLst/>
            </a:prstGeom>
            <a:solidFill>
              <a:srgbClr val="4D4D4D"/>
            </a:solidFill>
            <a:ln w="14288"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7"/>
            <p:cNvSpPr>
              <a:spLocks/>
            </p:cNvSpPr>
            <p:nvPr/>
          </p:nvSpPr>
          <p:spPr bwMode="auto">
            <a:xfrm flipH="1">
              <a:off x="6568491" y="1618907"/>
              <a:ext cx="215454" cy="222250"/>
            </a:xfrm>
            <a:custGeom>
              <a:avLst/>
              <a:gdLst/>
              <a:ahLst/>
              <a:cxnLst>
                <a:cxn ang="0">
                  <a:pos x="347" y="291"/>
                </a:cxn>
                <a:cxn ang="0">
                  <a:pos x="328" y="357"/>
                </a:cxn>
                <a:cxn ang="0">
                  <a:pos x="216" y="359"/>
                </a:cxn>
                <a:cxn ang="0">
                  <a:pos x="103" y="360"/>
                </a:cxn>
                <a:cxn ang="0">
                  <a:pos x="32" y="348"/>
                </a:cxn>
                <a:cxn ang="0">
                  <a:pos x="0" y="299"/>
                </a:cxn>
                <a:cxn ang="0">
                  <a:pos x="14" y="24"/>
                </a:cxn>
                <a:cxn ang="0">
                  <a:pos x="38" y="0"/>
                </a:cxn>
                <a:cxn ang="0">
                  <a:pos x="320" y="1"/>
                </a:cxn>
                <a:cxn ang="0">
                  <a:pos x="338" y="27"/>
                </a:cxn>
                <a:cxn ang="0">
                  <a:pos x="347" y="291"/>
                </a:cxn>
              </a:cxnLst>
              <a:rect l="0" t="0" r="r" b="b"/>
              <a:pathLst>
                <a:path w="347" h="360">
                  <a:moveTo>
                    <a:pt x="347" y="291"/>
                  </a:moveTo>
                  <a:cubicBezTo>
                    <a:pt x="345" y="295"/>
                    <a:pt x="347" y="357"/>
                    <a:pt x="328" y="357"/>
                  </a:cubicBezTo>
                  <a:cubicBezTo>
                    <a:pt x="294" y="357"/>
                    <a:pt x="253" y="359"/>
                    <a:pt x="216" y="359"/>
                  </a:cubicBezTo>
                  <a:cubicBezTo>
                    <a:pt x="172" y="359"/>
                    <a:pt x="158" y="360"/>
                    <a:pt x="103" y="360"/>
                  </a:cubicBezTo>
                  <a:cubicBezTo>
                    <a:pt x="93" y="360"/>
                    <a:pt x="40" y="350"/>
                    <a:pt x="32" y="348"/>
                  </a:cubicBezTo>
                  <a:cubicBezTo>
                    <a:pt x="3" y="339"/>
                    <a:pt x="0" y="299"/>
                    <a:pt x="0" y="299"/>
                  </a:cubicBezTo>
                  <a:cubicBezTo>
                    <a:pt x="14" y="24"/>
                    <a:pt x="14" y="24"/>
                    <a:pt x="14" y="24"/>
                  </a:cubicBezTo>
                  <a:cubicBezTo>
                    <a:pt x="14" y="24"/>
                    <a:pt x="13" y="0"/>
                    <a:pt x="38" y="0"/>
                  </a:cubicBezTo>
                  <a:cubicBezTo>
                    <a:pt x="50" y="0"/>
                    <a:pt x="314" y="0"/>
                    <a:pt x="320" y="1"/>
                  </a:cubicBezTo>
                  <a:cubicBezTo>
                    <a:pt x="342" y="3"/>
                    <a:pt x="338" y="27"/>
                    <a:pt x="338" y="27"/>
                  </a:cubicBezTo>
                  <a:cubicBezTo>
                    <a:pt x="338" y="27"/>
                    <a:pt x="347" y="164"/>
                    <a:pt x="347" y="291"/>
                  </a:cubicBezTo>
                  <a:close/>
                </a:path>
              </a:pathLst>
            </a:custGeom>
            <a:solidFill>
              <a:schemeClr val="bg2"/>
            </a:solidFill>
            <a:ln w="4763"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8"/>
            <p:cNvSpPr>
              <a:spLocks/>
            </p:cNvSpPr>
            <p:nvPr/>
          </p:nvSpPr>
          <p:spPr bwMode="auto">
            <a:xfrm flipH="1">
              <a:off x="6639743" y="1661769"/>
              <a:ext cx="152684" cy="74613"/>
            </a:xfrm>
            <a:custGeom>
              <a:avLst/>
              <a:gdLst/>
              <a:ahLst/>
              <a:cxnLst>
                <a:cxn ang="0">
                  <a:pos x="0" y="112"/>
                </a:cxn>
                <a:cxn ang="0">
                  <a:pos x="11" y="22"/>
                </a:cxn>
                <a:cxn ang="0">
                  <a:pos x="42" y="1"/>
                </a:cxn>
                <a:cxn ang="0">
                  <a:pos x="245" y="7"/>
                </a:cxn>
                <a:cxn ang="0">
                  <a:pos x="245" y="118"/>
                </a:cxn>
                <a:cxn ang="0">
                  <a:pos x="0" y="112"/>
                </a:cxn>
              </a:cxnLst>
              <a:rect l="0" t="0" r="r" b="b"/>
              <a:pathLst>
                <a:path w="245" h="122">
                  <a:moveTo>
                    <a:pt x="0" y="112"/>
                  </a:moveTo>
                  <a:cubicBezTo>
                    <a:pt x="2" y="97"/>
                    <a:pt x="11" y="22"/>
                    <a:pt x="11" y="22"/>
                  </a:cubicBezTo>
                  <a:cubicBezTo>
                    <a:pt x="11" y="22"/>
                    <a:pt x="15" y="0"/>
                    <a:pt x="42" y="1"/>
                  </a:cubicBezTo>
                  <a:cubicBezTo>
                    <a:pt x="102" y="3"/>
                    <a:pt x="147" y="4"/>
                    <a:pt x="245" y="7"/>
                  </a:cubicBezTo>
                  <a:cubicBezTo>
                    <a:pt x="245" y="118"/>
                    <a:pt x="245" y="118"/>
                    <a:pt x="245" y="118"/>
                  </a:cubicBezTo>
                  <a:cubicBezTo>
                    <a:pt x="245" y="118"/>
                    <a:pt x="56" y="122"/>
                    <a:pt x="0" y="112"/>
                  </a:cubicBezTo>
                  <a:close/>
                </a:path>
              </a:pathLst>
            </a:custGeom>
            <a:solidFill>
              <a:srgbClr val="FFFFFF"/>
            </a:solidFill>
            <a:ln w="4763"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9"/>
            <p:cNvSpPr>
              <a:spLocks/>
            </p:cNvSpPr>
            <p:nvPr/>
          </p:nvSpPr>
          <p:spPr bwMode="auto">
            <a:xfrm flipH="1">
              <a:off x="5922126" y="1576044"/>
              <a:ext cx="573415" cy="260350"/>
            </a:xfrm>
            <a:custGeom>
              <a:avLst/>
              <a:gdLst/>
              <a:ahLst/>
              <a:cxnLst>
                <a:cxn ang="0">
                  <a:pos x="868" y="268"/>
                </a:cxn>
                <a:cxn ang="0">
                  <a:pos x="860" y="281"/>
                </a:cxn>
                <a:cxn ang="0">
                  <a:pos x="868" y="301"/>
                </a:cxn>
                <a:cxn ang="0">
                  <a:pos x="868" y="384"/>
                </a:cxn>
                <a:cxn ang="0">
                  <a:pos x="774" y="372"/>
                </a:cxn>
                <a:cxn ang="0">
                  <a:pos x="119" y="373"/>
                </a:cxn>
                <a:cxn ang="0">
                  <a:pos x="6" y="421"/>
                </a:cxn>
                <a:cxn ang="0">
                  <a:pos x="4" y="296"/>
                </a:cxn>
                <a:cxn ang="0">
                  <a:pos x="4" y="266"/>
                </a:cxn>
                <a:cxn ang="0">
                  <a:pos x="4" y="154"/>
                </a:cxn>
                <a:cxn ang="0">
                  <a:pos x="4" y="45"/>
                </a:cxn>
                <a:cxn ang="0">
                  <a:pos x="48" y="1"/>
                </a:cxn>
                <a:cxn ang="0">
                  <a:pos x="833" y="3"/>
                </a:cxn>
                <a:cxn ang="0">
                  <a:pos x="919" y="136"/>
                </a:cxn>
                <a:cxn ang="0">
                  <a:pos x="868" y="268"/>
                </a:cxn>
              </a:cxnLst>
              <a:rect l="0" t="0" r="r" b="b"/>
              <a:pathLst>
                <a:path w="919" h="424">
                  <a:moveTo>
                    <a:pt x="868" y="268"/>
                  </a:moveTo>
                  <a:cubicBezTo>
                    <a:pt x="868" y="271"/>
                    <a:pt x="860" y="278"/>
                    <a:pt x="860" y="281"/>
                  </a:cubicBezTo>
                  <a:cubicBezTo>
                    <a:pt x="860" y="289"/>
                    <a:pt x="868" y="293"/>
                    <a:pt x="868" y="301"/>
                  </a:cubicBezTo>
                  <a:cubicBezTo>
                    <a:pt x="868" y="329"/>
                    <a:pt x="868" y="357"/>
                    <a:pt x="868" y="384"/>
                  </a:cubicBezTo>
                  <a:cubicBezTo>
                    <a:pt x="861" y="388"/>
                    <a:pt x="825" y="372"/>
                    <a:pt x="774" y="372"/>
                  </a:cubicBezTo>
                  <a:cubicBezTo>
                    <a:pt x="577" y="372"/>
                    <a:pt x="387" y="373"/>
                    <a:pt x="119" y="373"/>
                  </a:cubicBezTo>
                  <a:cubicBezTo>
                    <a:pt x="92" y="373"/>
                    <a:pt x="74" y="424"/>
                    <a:pt x="6" y="421"/>
                  </a:cubicBezTo>
                  <a:cubicBezTo>
                    <a:pt x="5" y="397"/>
                    <a:pt x="4" y="350"/>
                    <a:pt x="4" y="296"/>
                  </a:cubicBezTo>
                  <a:cubicBezTo>
                    <a:pt x="4" y="287"/>
                    <a:pt x="4" y="276"/>
                    <a:pt x="4" y="266"/>
                  </a:cubicBezTo>
                  <a:cubicBezTo>
                    <a:pt x="4" y="228"/>
                    <a:pt x="4" y="189"/>
                    <a:pt x="4" y="154"/>
                  </a:cubicBezTo>
                  <a:cubicBezTo>
                    <a:pt x="4" y="93"/>
                    <a:pt x="4" y="45"/>
                    <a:pt x="4" y="45"/>
                  </a:cubicBezTo>
                  <a:cubicBezTo>
                    <a:pt x="4" y="45"/>
                    <a:pt x="0" y="0"/>
                    <a:pt x="48" y="1"/>
                  </a:cubicBezTo>
                  <a:cubicBezTo>
                    <a:pt x="79" y="2"/>
                    <a:pt x="816" y="2"/>
                    <a:pt x="833" y="3"/>
                  </a:cubicBezTo>
                  <a:cubicBezTo>
                    <a:pt x="870" y="4"/>
                    <a:pt x="919" y="70"/>
                    <a:pt x="919" y="136"/>
                  </a:cubicBezTo>
                  <a:cubicBezTo>
                    <a:pt x="919" y="202"/>
                    <a:pt x="894" y="257"/>
                    <a:pt x="868" y="268"/>
                  </a:cubicBezTo>
                  <a:close/>
                </a:path>
              </a:pathLst>
            </a:custGeom>
            <a:solidFill>
              <a:schemeClr val="bg2"/>
            </a:solidFill>
            <a:ln w="4763"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0"/>
            <p:cNvSpPr>
              <a:spLocks/>
            </p:cNvSpPr>
            <p:nvPr/>
          </p:nvSpPr>
          <p:spPr bwMode="auto">
            <a:xfrm flipH="1">
              <a:off x="5956056" y="1766544"/>
              <a:ext cx="20358" cy="23813"/>
            </a:xfrm>
            <a:custGeom>
              <a:avLst/>
              <a:gdLst/>
              <a:ahLst/>
              <a:cxnLst>
                <a:cxn ang="0">
                  <a:pos x="32" y="30"/>
                </a:cxn>
                <a:cxn ang="0">
                  <a:pos x="17" y="38"/>
                </a:cxn>
                <a:cxn ang="0">
                  <a:pos x="17" y="38"/>
                </a:cxn>
                <a:cxn ang="0">
                  <a:pos x="1" y="31"/>
                </a:cxn>
                <a:cxn ang="0">
                  <a:pos x="0" y="7"/>
                </a:cxn>
                <a:cxn ang="0">
                  <a:pos x="16" y="0"/>
                </a:cxn>
                <a:cxn ang="0">
                  <a:pos x="16" y="0"/>
                </a:cxn>
                <a:cxn ang="0">
                  <a:pos x="32" y="7"/>
                </a:cxn>
                <a:cxn ang="0">
                  <a:pos x="32" y="30"/>
                </a:cxn>
              </a:cxnLst>
              <a:rect l="0" t="0" r="r" b="b"/>
              <a:pathLst>
                <a:path w="32" h="38">
                  <a:moveTo>
                    <a:pt x="32" y="30"/>
                  </a:moveTo>
                  <a:cubicBezTo>
                    <a:pt x="32" y="34"/>
                    <a:pt x="25" y="38"/>
                    <a:pt x="17" y="38"/>
                  </a:cubicBezTo>
                  <a:cubicBezTo>
                    <a:pt x="17" y="38"/>
                    <a:pt x="17" y="38"/>
                    <a:pt x="17" y="38"/>
                  </a:cubicBezTo>
                  <a:cubicBezTo>
                    <a:pt x="8" y="38"/>
                    <a:pt x="1" y="35"/>
                    <a:pt x="1" y="31"/>
                  </a:cubicBezTo>
                  <a:cubicBezTo>
                    <a:pt x="0" y="7"/>
                    <a:pt x="0" y="7"/>
                    <a:pt x="0" y="7"/>
                  </a:cubicBezTo>
                  <a:cubicBezTo>
                    <a:pt x="0" y="3"/>
                    <a:pt x="7" y="0"/>
                    <a:pt x="16" y="0"/>
                  </a:cubicBezTo>
                  <a:cubicBezTo>
                    <a:pt x="16" y="0"/>
                    <a:pt x="16" y="0"/>
                    <a:pt x="16" y="0"/>
                  </a:cubicBezTo>
                  <a:cubicBezTo>
                    <a:pt x="25" y="0"/>
                    <a:pt x="32" y="3"/>
                    <a:pt x="32" y="7"/>
                  </a:cubicBezTo>
                  <a:lnTo>
                    <a:pt x="32" y="30"/>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11"/>
            <p:cNvSpPr>
              <a:spLocks noChangeShapeType="1"/>
            </p:cNvSpPr>
            <p:nvPr/>
          </p:nvSpPr>
          <p:spPr bwMode="auto">
            <a:xfrm flipH="1">
              <a:off x="6492148" y="1784007"/>
              <a:ext cx="78039" cy="1588"/>
            </a:xfrm>
            <a:prstGeom prst="line">
              <a:avLst/>
            </a:prstGeom>
            <a:solidFill>
              <a:schemeClr val="bg2"/>
            </a:solidFill>
            <a:ln w="14288"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12"/>
            <p:cNvSpPr>
              <a:spLocks noChangeShapeType="1"/>
            </p:cNvSpPr>
            <p:nvPr/>
          </p:nvSpPr>
          <p:spPr bwMode="auto">
            <a:xfrm flipH="1">
              <a:off x="6675369" y="1660182"/>
              <a:ext cx="1696" cy="85725"/>
            </a:xfrm>
            <a:prstGeom prst="line">
              <a:avLst/>
            </a:prstGeom>
            <a:noFill/>
            <a:ln w="4763"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3"/>
            <p:cNvSpPr>
              <a:spLocks/>
            </p:cNvSpPr>
            <p:nvPr/>
          </p:nvSpPr>
          <p:spPr bwMode="auto">
            <a:xfrm flipH="1">
              <a:off x="6763587" y="1742732"/>
              <a:ext cx="15268" cy="55563"/>
            </a:xfrm>
            <a:custGeom>
              <a:avLst/>
              <a:gdLst/>
              <a:ahLst/>
              <a:cxnLst>
                <a:cxn ang="0">
                  <a:pos x="26" y="74"/>
                </a:cxn>
                <a:cxn ang="0">
                  <a:pos x="13" y="91"/>
                </a:cxn>
                <a:cxn ang="0">
                  <a:pos x="13" y="91"/>
                </a:cxn>
                <a:cxn ang="0">
                  <a:pos x="0" y="74"/>
                </a:cxn>
                <a:cxn ang="0">
                  <a:pos x="0" y="18"/>
                </a:cxn>
                <a:cxn ang="0">
                  <a:pos x="13" y="0"/>
                </a:cxn>
                <a:cxn ang="0">
                  <a:pos x="13" y="0"/>
                </a:cxn>
                <a:cxn ang="0">
                  <a:pos x="26" y="18"/>
                </a:cxn>
                <a:cxn ang="0">
                  <a:pos x="26" y="74"/>
                </a:cxn>
              </a:cxnLst>
              <a:rect l="0" t="0" r="r" b="b"/>
              <a:pathLst>
                <a:path w="26" h="91">
                  <a:moveTo>
                    <a:pt x="26" y="74"/>
                  </a:moveTo>
                  <a:cubicBezTo>
                    <a:pt x="26" y="84"/>
                    <a:pt x="20" y="91"/>
                    <a:pt x="13" y="91"/>
                  </a:cubicBezTo>
                  <a:cubicBezTo>
                    <a:pt x="13" y="91"/>
                    <a:pt x="13" y="91"/>
                    <a:pt x="13" y="91"/>
                  </a:cubicBezTo>
                  <a:cubicBezTo>
                    <a:pt x="6" y="91"/>
                    <a:pt x="0" y="84"/>
                    <a:pt x="0" y="74"/>
                  </a:cubicBezTo>
                  <a:cubicBezTo>
                    <a:pt x="0" y="18"/>
                    <a:pt x="0" y="18"/>
                    <a:pt x="0" y="18"/>
                  </a:cubicBezTo>
                  <a:cubicBezTo>
                    <a:pt x="0" y="8"/>
                    <a:pt x="6" y="0"/>
                    <a:pt x="13" y="0"/>
                  </a:cubicBezTo>
                  <a:cubicBezTo>
                    <a:pt x="13" y="0"/>
                    <a:pt x="13" y="0"/>
                    <a:pt x="13" y="0"/>
                  </a:cubicBezTo>
                  <a:cubicBezTo>
                    <a:pt x="20" y="0"/>
                    <a:pt x="26" y="8"/>
                    <a:pt x="26" y="18"/>
                  </a:cubicBezTo>
                  <a:lnTo>
                    <a:pt x="26" y="74"/>
                  </a:lnTo>
                  <a:close/>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Rectangle 14"/>
            <p:cNvSpPr>
              <a:spLocks noChangeArrowheads="1"/>
            </p:cNvSpPr>
            <p:nvPr/>
          </p:nvSpPr>
          <p:spPr bwMode="auto">
            <a:xfrm flipH="1">
              <a:off x="6502327" y="1798294"/>
              <a:ext cx="84825" cy="52388"/>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5"/>
            <p:cNvSpPr>
              <a:spLocks/>
            </p:cNvSpPr>
            <p:nvPr/>
          </p:nvSpPr>
          <p:spPr bwMode="auto">
            <a:xfrm flipH="1">
              <a:off x="6543043" y="1593507"/>
              <a:ext cx="33930" cy="169863"/>
            </a:xfrm>
            <a:custGeom>
              <a:avLst/>
              <a:gdLst/>
              <a:ahLst/>
              <a:cxnLst>
                <a:cxn ang="0">
                  <a:pos x="53" y="0"/>
                </a:cxn>
                <a:cxn ang="0">
                  <a:pos x="53" y="243"/>
                </a:cxn>
                <a:cxn ang="0">
                  <a:pos x="0" y="272"/>
                </a:cxn>
              </a:cxnLst>
              <a:rect l="0" t="0" r="r" b="b"/>
              <a:pathLst>
                <a:path w="53" h="275">
                  <a:moveTo>
                    <a:pt x="53" y="0"/>
                  </a:moveTo>
                  <a:cubicBezTo>
                    <a:pt x="53" y="0"/>
                    <a:pt x="53" y="210"/>
                    <a:pt x="53" y="243"/>
                  </a:cubicBezTo>
                  <a:cubicBezTo>
                    <a:pt x="53" y="275"/>
                    <a:pt x="0" y="272"/>
                    <a:pt x="0" y="272"/>
                  </a:cubicBezTo>
                </a:path>
              </a:pathLst>
            </a:custGeom>
            <a:solidFill>
              <a:schemeClr val="bg2"/>
            </a:solidFill>
            <a:ln w="14288"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Oval 16"/>
            <p:cNvSpPr>
              <a:spLocks noChangeArrowheads="1"/>
            </p:cNvSpPr>
            <p:nvPr/>
          </p:nvSpPr>
          <p:spPr bwMode="auto">
            <a:xfrm flipH="1">
              <a:off x="6629564" y="1763369"/>
              <a:ext cx="111969"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Oval 17"/>
            <p:cNvSpPr>
              <a:spLocks noChangeArrowheads="1"/>
            </p:cNvSpPr>
            <p:nvPr/>
          </p:nvSpPr>
          <p:spPr bwMode="auto">
            <a:xfrm flipH="1">
              <a:off x="6655012"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Oval 18"/>
            <p:cNvSpPr>
              <a:spLocks noChangeArrowheads="1"/>
            </p:cNvSpPr>
            <p:nvPr/>
          </p:nvSpPr>
          <p:spPr bwMode="auto">
            <a:xfrm flipH="1">
              <a:off x="6347947" y="1763369"/>
              <a:ext cx="113665"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9"/>
            <p:cNvSpPr>
              <a:spLocks noChangeArrowheads="1"/>
            </p:cNvSpPr>
            <p:nvPr/>
          </p:nvSpPr>
          <p:spPr bwMode="auto">
            <a:xfrm flipH="1">
              <a:off x="6375090"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Oval 20"/>
            <p:cNvSpPr>
              <a:spLocks noChangeArrowheads="1"/>
            </p:cNvSpPr>
            <p:nvPr/>
          </p:nvSpPr>
          <p:spPr bwMode="auto">
            <a:xfrm flipH="1">
              <a:off x="6108740" y="1763369"/>
              <a:ext cx="113665"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Oval 21"/>
            <p:cNvSpPr>
              <a:spLocks noChangeArrowheads="1"/>
            </p:cNvSpPr>
            <p:nvPr/>
          </p:nvSpPr>
          <p:spPr bwMode="auto">
            <a:xfrm flipH="1">
              <a:off x="6135884"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22"/>
            <p:cNvSpPr>
              <a:spLocks noChangeArrowheads="1"/>
            </p:cNvSpPr>
            <p:nvPr/>
          </p:nvSpPr>
          <p:spPr bwMode="auto">
            <a:xfrm flipH="1">
              <a:off x="5989986" y="1763369"/>
              <a:ext cx="113665" cy="111125"/>
            </a:xfrm>
            <a:prstGeom prst="ellipse">
              <a:avLst/>
            </a:prstGeom>
            <a:solidFill>
              <a:srgbClr val="4D4D4D"/>
            </a:solidFill>
            <a:ln w="4763"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Oval 23"/>
            <p:cNvSpPr>
              <a:spLocks noChangeArrowheads="1"/>
            </p:cNvSpPr>
            <p:nvPr/>
          </p:nvSpPr>
          <p:spPr bwMode="auto">
            <a:xfrm flipH="1">
              <a:off x="6017130" y="1790357"/>
              <a:ext cx="59377" cy="58738"/>
            </a:xfrm>
            <a:prstGeom prst="ellipse">
              <a:avLst/>
            </a:pr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24"/>
            <p:cNvSpPr>
              <a:spLocks/>
            </p:cNvSpPr>
            <p:nvPr/>
          </p:nvSpPr>
          <p:spPr bwMode="auto">
            <a:xfrm flipH="1">
              <a:off x="6746622" y="1672882"/>
              <a:ext cx="27144" cy="53975"/>
            </a:xfrm>
            <a:custGeom>
              <a:avLst/>
              <a:gdLst/>
              <a:ahLst/>
              <a:cxnLst>
                <a:cxn ang="0">
                  <a:pos x="43" y="70"/>
                </a:cxn>
                <a:cxn ang="0">
                  <a:pos x="21" y="86"/>
                </a:cxn>
                <a:cxn ang="0">
                  <a:pos x="21" y="86"/>
                </a:cxn>
                <a:cxn ang="0">
                  <a:pos x="0" y="70"/>
                </a:cxn>
                <a:cxn ang="0">
                  <a:pos x="0" y="13"/>
                </a:cxn>
                <a:cxn ang="0">
                  <a:pos x="21" y="0"/>
                </a:cxn>
                <a:cxn ang="0">
                  <a:pos x="21" y="0"/>
                </a:cxn>
                <a:cxn ang="0">
                  <a:pos x="43" y="13"/>
                </a:cxn>
                <a:cxn ang="0">
                  <a:pos x="43" y="70"/>
                </a:cxn>
              </a:cxnLst>
              <a:rect l="0" t="0" r="r" b="b"/>
              <a:pathLst>
                <a:path w="43" h="86">
                  <a:moveTo>
                    <a:pt x="43" y="70"/>
                  </a:moveTo>
                  <a:cubicBezTo>
                    <a:pt x="43" y="83"/>
                    <a:pt x="33" y="86"/>
                    <a:pt x="21" y="86"/>
                  </a:cubicBezTo>
                  <a:cubicBezTo>
                    <a:pt x="21" y="86"/>
                    <a:pt x="21" y="86"/>
                    <a:pt x="21" y="86"/>
                  </a:cubicBezTo>
                  <a:cubicBezTo>
                    <a:pt x="9" y="86"/>
                    <a:pt x="0" y="83"/>
                    <a:pt x="0" y="70"/>
                  </a:cubicBezTo>
                  <a:cubicBezTo>
                    <a:pt x="0" y="13"/>
                    <a:pt x="0" y="13"/>
                    <a:pt x="0" y="13"/>
                  </a:cubicBezTo>
                  <a:cubicBezTo>
                    <a:pt x="0" y="0"/>
                    <a:pt x="9" y="0"/>
                    <a:pt x="21" y="0"/>
                  </a:cubicBezTo>
                  <a:cubicBezTo>
                    <a:pt x="21" y="0"/>
                    <a:pt x="21" y="0"/>
                    <a:pt x="21" y="0"/>
                  </a:cubicBezTo>
                  <a:cubicBezTo>
                    <a:pt x="33" y="0"/>
                    <a:pt x="43" y="0"/>
                    <a:pt x="43" y="13"/>
                  </a:cubicBezTo>
                  <a:lnTo>
                    <a:pt x="43" y="70"/>
                  </a:lnTo>
                  <a:close/>
                </a:path>
              </a:pathLst>
            </a:custGeom>
            <a:solidFill>
              <a:srgbClr val="B2B2B2"/>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25"/>
            <p:cNvSpPr>
              <a:spLocks noChangeShapeType="1"/>
            </p:cNvSpPr>
            <p:nvPr/>
          </p:nvSpPr>
          <p:spPr bwMode="auto">
            <a:xfrm flipH="1">
              <a:off x="6758498" y="1658594"/>
              <a:ext cx="1696" cy="84138"/>
            </a:xfrm>
            <a:prstGeom prst="line">
              <a:avLst/>
            </a:prstGeom>
            <a:noFill/>
            <a:ln w="4763"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26"/>
            <p:cNvSpPr>
              <a:spLocks/>
            </p:cNvSpPr>
            <p:nvPr/>
          </p:nvSpPr>
          <p:spPr bwMode="auto">
            <a:xfrm flipH="1">
              <a:off x="5979807" y="1595094"/>
              <a:ext cx="490286" cy="142875"/>
            </a:xfrm>
            <a:custGeom>
              <a:avLst/>
              <a:gdLst/>
              <a:ahLst/>
              <a:cxnLst>
                <a:cxn ang="0">
                  <a:pos x="786" y="2"/>
                </a:cxn>
                <a:cxn ang="0">
                  <a:pos x="20" y="2"/>
                </a:cxn>
                <a:cxn ang="0">
                  <a:pos x="10" y="14"/>
                </a:cxn>
                <a:cxn ang="0">
                  <a:pos x="77" y="117"/>
                </a:cxn>
                <a:cxn ang="0">
                  <a:pos x="0" y="234"/>
                </a:cxn>
              </a:cxnLst>
              <a:rect l="0" t="0" r="r" b="b"/>
              <a:pathLst>
                <a:path w="786" h="234">
                  <a:moveTo>
                    <a:pt x="786" y="2"/>
                  </a:moveTo>
                  <a:cubicBezTo>
                    <a:pt x="786" y="2"/>
                    <a:pt x="111" y="0"/>
                    <a:pt x="20" y="2"/>
                  </a:cubicBezTo>
                  <a:cubicBezTo>
                    <a:pt x="13" y="2"/>
                    <a:pt x="10" y="14"/>
                    <a:pt x="10" y="14"/>
                  </a:cubicBezTo>
                  <a:cubicBezTo>
                    <a:pt x="33" y="21"/>
                    <a:pt x="77" y="46"/>
                    <a:pt x="77" y="117"/>
                  </a:cubicBezTo>
                  <a:cubicBezTo>
                    <a:pt x="77" y="212"/>
                    <a:pt x="0" y="234"/>
                    <a:pt x="0" y="234"/>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27"/>
            <p:cNvSpPr>
              <a:spLocks/>
            </p:cNvSpPr>
            <p:nvPr/>
          </p:nvSpPr>
          <p:spPr bwMode="auto">
            <a:xfrm flipH="1">
              <a:off x="6315713" y="1666532"/>
              <a:ext cx="49198" cy="71438"/>
            </a:xfrm>
            <a:custGeom>
              <a:avLst/>
              <a:gdLst/>
              <a:ahLst/>
              <a:cxnLst>
                <a:cxn ang="0">
                  <a:pos x="77" y="0"/>
                </a:cxn>
                <a:cxn ang="0">
                  <a:pos x="0" y="117"/>
                </a:cxn>
              </a:cxnLst>
              <a:rect l="0" t="0" r="r" b="b"/>
              <a:pathLst>
                <a:path w="77" h="117">
                  <a:moveTo>
                    <a:pt x="77" y="0"/>
                  </a:moveTo>
                  <a:cubicBezTo>
                    <a:pt x="77"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28"/>
            <p:cNvSpPr>
              <a:spLocks/>
            </p:cNvSpPr>
            <p:nvPr/>
          </p:nvSpPr>
          <p:spPr bwMode="auto">
            <a:xfrm flipH="1">
              <a:off x="6118919" y="1666532"/>
              <a:ext cx="49198" cy="71438"/>
            </a:xfrm>
            <a:custGeom>
              <a:avLst/>
              <a:gdLst/>
              <a:ahLst/>
              <a:cxnLst>
                <a:cxn ang="0">
                  <a:pos x="77" y="0"/>
                </a:cxn>
                <a:cxn ang="0">
                  <a:pos x="0" y="117"/>
                </a:cxn>
              </a:cxnLst>
              <a:rect l="0" t="0" r="r" b="b"/>
              <a:pathLst>
                <a:path w="77" h="117">
                  <a:moveTo>
                    <a:pt x="77" y="0"/>
                  </a:moveTo>
                  <a:cubicBezTo>
                    <a:pt x="77"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29"/>
            <p:cNvSpPr>
              <a:spLocks/>
            </p:cNvSpPr>
            <p:nvPr/>
          </p:nvSpPr>
          <p:spPr bwMode="auto">
            <a:xfrm flipH="1">
              <a:off x="6051060" y="1666532"/>
              <a:ext cx="47502" cy="71438"/>
            </a:xfrm>
            <a:custGeom>
              <a:avLst/>
              <a:gdLst/>
              <a:ahLst/>
              <a:cxnLst>
                <a:cxn ang="0">
                  <a:pos x="77" y="0"/>
                </a:cxn>
                <a:cxn ang="0">
                  <a:pos x="0" y="117"/>
                </a:cxn>
              </a:cxnLst>
              <a:rect l="0" t="0" r="r" b="b"/>
              <a:pathLst>
                <a:path w="77" h="117">
                  <a:moveTo>
                    <a:pt x="77" y="0"/>
                  </a:moveTo>
                  <a:cubicBezTo>
                    <a:pt x="77"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0"/>
            <p:cNvSpPr>
              <a:spLocks/>
            </p:cNvSpPr>
            <p:nvPr/>
          </p:nvSpPr>
          <p:spPr bwMode="auto">
            <a:xfrm flipH="1">
              <a:off x="5979807" y="1666532"/>
              <a:ext cx="49198" cy="71438"/>
            </a:xfrm>
            <a:custGeom>
              <a:avLst/>
              <a:gdLst/>
              <a:ahLst/>
              <a:cxnLst>
                <a:cxn ang="0">
                  <a:pos x="78" y="0"/>
                </a:cxn>
                <a:cxn ang="0">
                  <a:pos x="0" y="117"/>
                </a:cxn>
              </a:cxnLst>
              <a:rect l="0" t="0" r="r" b="b"/>
              <a:pathLst>
                <a:path w="78" h="117">
                  <a:moveTo>
                    <a:pt x="78" y="0"/>
                  </a:moveTo>
                  <a:cubicBezTo>
                    <a:pt x="78" y="95"/>
                    <a:pt x="0" y="117"/>
                    <a:pt x="0" y="117"/>
                  </a:cubicBezTo>
                </a:path>
              </a:pathLst>
            </a:custGeom>
            <a:no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230"/>
          <p:cNvGrpSpPr/>
          <p:nvPr/>
        </p:nvGrpSpPr>
        <p:grpSpPr>
          <a:xfrm>
            <a:off x="3774086" y="2547370"/>
            <a:ext cx="844550" cy="584200"/>
            <a:chOff x="3884613" y="2668588"/>
            <a:chExt cx="844550" cy="584200"/>
          </a:xfrm>
        </p:grpSpPr>
        <p:sp>
          <p:nvSpPr>
            <p:cNvPr id="181252" name="AutoShape 4"/>
            <p:cNvSpPr>
              <a:spLocks noChangeAspect="1" noChangeArrowheads="1" noTextEdit="1"/>
            </p:cNvSpPr>
            <p:nvPr/>
          </p:nvSpPr>
          <p:spPr bwMode="auto">
            <a:xfrm>
              <a:off x="3884613" y="2668588"/>
              <a:ext cx="844550"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4" name="Freeform 6"/>
            <p:cNvSpPr>
              <a:spLocks/>
            </p:cNvSpPr>
            <p:nvPr/>
          </p:nvSpPr>
          <p:spPr bwMode="auto">
            <a:xfrm>
              <a:off x="3890963" y="2701926"/>
              <a:ext cx="831850" cy="549275"/>
            </a:xfrm>
            <a:custGeom>
              <a:avLst/>
              <a:gdLst/>
              <a:ahLst/>
              <a:cxnLst>
                <a:cxn ang="0">
                  <a:pos x="790" y="0"/>
                </a:cxn>
                <a:cxn ang="0">
                  <a:pos x="242" y="66"/>
                </a:cxn>
                <a:cxn ang="0">
                  <a:pos x="0" y="256"/>
                </a:cxn>
                <a:cxn ang="0">
                  <a:pos x="14" y="267"/>
                </a:cxn>
                <a:cxn ang="0">
                  <a:pos x="16" y="587"/>
                </a:cxn>
                <a:cxn ang="0">
                  <a:pos x="36" y="610"/>
                </a:cxn>
                <a:cxn ang="0">
                  <a:pos x="268" y="636"/>
                </a:cxn>
                <a:cxn ang="0">
                  <a:pos x="269" y="659"/>
                </a:cxn>
                <a:cxn ang="0">
                  <a:pos x="450" y="683"/>
                </a:cxn>
                <a:cxn ang="0">
                  <a:pos x="506" y="666"/>
                </a:cxn>
                <a:cxn ang="0">
                  <a:pos x="741" y="692"/>
                </a:cxn>
                <a:cxn ang="0">
                  <a:pos x="788" y="684"/>
                </a:cxn>
                <a:cxn ang="0">
                  <a:pos x="1027" y="580"/>
                </a:cxn>
                <a:cxn ang="0">
                  <a:pos x="1055" y="534"/>
                </a:cxn>
                <a:cxn ang="0">
                  <a:pos x="1055" y="269"/>
                </a:cxn>
                <a:cxn ang="0">
                  <a:pos x="1035" y="220"/>
                </a:cxn>
                <a:cxn ang="0">
                  <a:pos x="790" y="0"/>
                </a:cxn>
              </a:cxnLst>
              <a:rect l="0" t="0" r="r" b="b"/>
              <a:pathLst>
                <a:path w="1055" h="696">
                  <a:moveTo>
                    <a:pt x="790" y="0"/>
                  </a:moveTo>
                  <a:cubicBezTo>
                    <a:pt x="242" y="66"/>
                    <a:pt x="242" y="66"/>
                    <a:pt x="242" y="66"/>
                  </a:cubicBezTo>
                  <a:cubicBezTo>
                    <a:pt x="0" y="256"/>
                    <a:pt x="0" y="256"/>
                    <a:pt x="0" y="256"/>
                  </a:cubicBezTo>
                  <a:cubicBezTo>
                    <a:pt x="14" y="267"/>
                    <a:pt x="14" y="267"/>
                    <a:pt x="14" y="267"/>
                  </a:cubicBezTo>
                  <a:cubicBezTo>
                    <a:pt x="16" y="587"/>
                    <a:pt x="16" y="587"/>
                    <a:pt x="16" y="587"/>
                  </a:cubicBezTo>
                  <a:cubicBezTo>
                    <a:pt x="16" y="587"/>
                    <a:pt x="13" y="606"/>
                    <a:pt x="36" y="610"/>
                  </a:cubicBezTo>
                  <a:cubicBezTo>
                    <a:pt x="59" y="613"/>
                    <a:pt x="268" y="636"/>
                    <a:pt x="268" y="636"/>
                  </a:cubicBezTo>
                  <a:cubicBezTo>
                    <a:pt x="269" y="659"/>
                    <a:pt x="269" y="659"/>
                    <a:pt x="269" y="659"/>
                  </a:cubicBezTo>
                  <a:cubicBezTo>
                    <a:pt x="450" y="683"/>
                    <a:pt x="450" y="683"/>
                    <a:pt x="450" y="683"/>
                  </a:cubicBezTo>
                  <a:cubicBezTo>
                    <a:pt x="506" y="666"/>
                    <a:pt x="506" y="666"/>
                    <a:pt x="506" y="666"/>
                  </a:cubicBezTo>
                  <a:cubicBezTo>
                    <a:pt x="506" y="666"/>
                    <a:pt x="710" y="689"/>
                    <a:pt x="741" y="692"/>
                  </a:cubicBezTo>
                  <a:cubicBezTo>
                    <a:pt x="773" y="696"/>
                    <a:pt x="788" y="684"/>
                    <a:pt x="788" y="684"/>
                  </a:cubicBezTo>
                  <a:cubicBezTo>
                    <a:pt x="788" y="684"/>
                    <a:pt x="1003" y="590"/>
                    <a:pt x="1027" y="580"/>
                  </a:cubicBezTo>
                  <a:cubicBezTo>
                    <a:pt x="1053" y="568"/>
                    <a:pt x="1055" y="534"/>
                    <a:pt x="1055" y="534"/>
                  </a:cubicBezTo>
                  <a:cubicBezTo>
                    <a:pt x="1055" y="269"/>
                    <a:pt x="1055" y="269"/>
                    <a:pt x="1055" y="269"/>
                  </a:cubicBezTo>
                  <a:cubicBezTo>
                    <a:pt x="1055" y="269"/>
                    <a:pt x="1054" y="238"/>
                    <a:pt x="1035" y="220"/>
                  </a:cubicBezTo>
                  <a:lnTo>
                    <a:pt x="790" y="0"/>
                  </a:lnTo>
                  <a:close/>
                </a:path>
              </a:pathLst>
            </a:custGeom>
            <a:solidFill>
              <a:srgbClr val="B2B2B2"/>
            </a:solid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5" name="Freeform 7"/>
            <p:cNvSpPr>
              <a:spLocks/>
            </p:cNvSpPr>
            <p:nvPr/>
          </p:nvSpPr>
          <p:spPr bwMode="auto">
            <a:xfrm>
              <a:off x="4295776" y="3057526"/>
              <a:ext cx="161925" cy="122238"/>
            </a:xfrm>
            <a:custGeom>
              <a:avLst/>
              <a:gdLst/>
              <a:ahLst/>
              <a:cxnLst>
                <a:cxn ang="0">
                  <a:pos x="0" y="71"/>
                </a:cxn>
                <a:cxn ang="0">
                  <a:pos x="0" y="0"/>
                </a:cxn>
                <a:cxn ang="0">
                  <a:pos x="102" y="2"/>
                </a:cxn>
                <a:cxn ang="0">
                  <a:pos x="102" y="77"/>
                </a:cxn>
                <a:cxn ang="0">
                  <a:pos x="0" y="71"/>
                </a:cxn>
              </a:cxnLst>
              <a:rect l="0" t="0" r="r" b="b"/>
              <a:pathLst>
                <a:path w="102" h="77">
                  <a:moveTo>
                    <a:pt x="0" y="71"/>
                  </a:moveTo>
                  <a:lnTo>
                    <a:pt x="0" y="0"/>
                  </a:lnTo>
                  <a:lnTo>
                    <a:pt x="102" y="2"/>
                  </a:lnTo>
                  <a:lnTo>
                    <a:pt x="102" y="77"/>
                  </a:lnTo>
                  <a:lnTo>
                    <a:pt x="0" y="71"/>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6" name="Line 8"/>
            <p:cNvSpPr>
              <a:spLocks noChangeShapeType="1"/>
            </p:cNvSpPr>
            <p:nvPr/>
          </p:nvSpPr>
          <p:spPr bwMode="auto">
            <a:xfrm flipV="1">
              <a:off x="3981451" y="2930526"/>
              <a:ext cx="1588" cy="225425"/>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7" name="Rectangle 9"/>
            <p:cNvSpPr>
              <a:spLocks noChangeArrowheads="1"/>
            </p:cNvSpPr>
            <p:nvPr/>
          </p:nvSpPr>
          <p:spPr bwMode="auto">
            <a:xfrm>
              <a:off x="4240213" y="3036888"/>
              <a:ext cx="20638" cy="188913"/>
            </a:xfrm>
            <a:prstGeom prst="rect">
              <a:avLst/>
            </a:prstGeom>
            <a:solidFill>
              <a:srgbClr val="B2B2B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8" name="Freeform 10"/>
            <p:cNvSpPr>
              <a:spLocks/>
            </p:cNvSpPr>
            <p:nvPr/>
          </p:nvSpPr>
          <p:spPr bwMode="auto">
            <a:xfrm>
              <a:off x="4295776" y="2906713"/>
              <a:ext cx="161925" cy="104775"/>
            </a:xfrm>
            <a:custGeom>
              <a:avLst/>
              <a:gdLst/>
              <a:ahLst/>
              <a:cxnLst>
                <a:cxn ang="0">
                  <a:pos x="0" y="65"/>
                </a:cxn>
                <a:cxn ang="0">
                  <a:pos x="0" y="4"/>
                </a:cxn>
                <a:cxn ang="0">
                  <a:pos x="102" y="0"/>
                </a:cxn>
                <a:cxn ang="0">
                  <a:pos x="102" y="66"/>
                </a:cxn>
                <a:cxn ang="0">
                  <a:pos x="0" y="65"/>
                </a:cxn>
              </a:cxnLst>
              <a:rect l="0" t="0" r="r" b="b"/>
              <a:pathLst>
                <a:path w="102" h="66">
                  <a:moveTo>
                    <a:pt x="0" y="65"/>
                  </a:moveTo>
                  <a:lnTo>
                    <a:pt x="0" y="4"/>
                  </a:lnTo>
                  <a:lnTo>
                    <a:pt x="102" y="0"/>
                  </a:lnTo>
                  <a:lnTo>
                    <a:pt x="102" y="66"/>
                  </a:lnTo>
                  <a:lnTo>
                    <a:pt x="0" y="65"/>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59" name="Freeform 11"/>
            <p:cNvSpPr>
              <a:spLocks/>
            </p:cNvSpPr>
            <p:nvPr/>
          </p:nvSpPr>
          <p:spPr bwMode="auto">
            <a:xfrm>
              <a:off x="3941763" y="3051176"/>
              <a:ext cx="144463" cy="103188"/>
            </a:xfrm>
            <a:custGeom>
              <a:avLst/>
              <a:gdLst/>
              <a:ahLst/>
              <a:cxnLst>
                <a:cxn ang="0">
                  <a:pos x="0" y="57"/>
                </a:cxn>
                <a:cxn ang="0">
                  <a:pos x="0" y="0"/>
                </a:cxn>
                <a:cxn ang="0">
                  <a:pos x="91" y="3"/>
                </a:cxn>
                <a:cxn ang="0">
                  <a:pos x="91" y="65"/>
                </a:cxn>
                <a:cxn ang="0">
                  <a:pos x="0" y="57"/>
                </a:cxn>
              </a:cxnLst>
              <a:rect l="0" t="0" r="r" b="b"/>
              <a:pathLst>
                <a:path w="91" h="65">
                  <a:moveTo>
                    <a:pt x="0" y="57"/>
                  </a:moveTo>
                  <a:lnTo>
                    <a:pt x="0" y="0"/>
                  </a:lnTo>
                  <a:lnTo>
                    <a:pt x="91" y="3"/>
                  </a:lnTo>
                  <a:lnTo>
                    <a:pt x="91" y="65"/>
                  </a:lnTo>
                  <a:lnTo>
                    <a:pt x="0" y="57"/>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0" name="Freeform 12"/>
            <p:cNvSpPr>
              <a:spLocks/>
            </p:cNvSpPr>
            <p:nvPr/>
          </p:nvSpPr>
          <p:spPr bwMode="auto">
            <a:xfrm>
              <a:off x="3943351" y="2927351"/>
              <a:ext cx="144463" cy="87313"/>
            </a:xfrm>
            <a:custGeom>
              <a:avLst/>
              <a:gdLst/>
              <a:ahLst/>
              <a:cxnLst>
                <a:cxn ang="0">
                  <a:pos x="0" y="54"/>
                </a:cxn>
                <a:cxn ang="0">
                  <a:pos x="0" y="3"/>
                </a:cxn>
                <a:cxn ang="0">
                  <a:pos x="91" y="0"/>
                </a:cxn>
                <a:cxn ang="0">
                  <a:pos x="91" y="55"/>
                </a:cxn>
                <a:cxn ang="0">
                  <a:pos x="0" y="54"/>
                </a:cxn>
              </a:cxnLst>
              <a:rect l="0" t="0" r="r" b="b"/>
              <a:pathLst>
                <a:path w="91" h="55">
                  <a:moveTo>
                    <a:pt x="0" y="54"/>
                  </a:moveTo>
                  <a:lnTo>
                    <a:pt x="0" y="3"/>
                  </a:lnTo>
                  <a:lnTo>
                    <a:pt x="91" y="0"/>
                  </a:lnTo>
                  <a:lnTo>
                    <a:pt x="91" y="55"/>
                  </a:lnTo>
                  <a:lnTo>
                    <a:pt x="0" y="54"/>
                  </a:lnTo>
                  <a:close/>
                </a:path>
              </a:pathLst>
            </a:custGeom>
            <a:solidFill>
              <a:srgbClr val="FFFFFF"/>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1" name="Rectangle 13"/>
            <p:cNvSpPr>
              <a:spLocks noChangeArrowheads="1"/>
            </p:cNvSpPr>
            <p:nvPr/>
          </p:nvSpPr>
          <p:spPr bwMode="auto">
            <a:xfrm>
              <a:off x="4037013" y="2671763"/>
              <a:ext cx="71438" cy="123825"/>
            </a:xfrm>
            <a:prstGeom prst="rect">
              <a:avLst/>
            </a:prstGeom>
            <a:solidFill>
              <a:srgbClr val="B2B2B2"/>
            </a:solid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2" name="Line 14"/>
            <p:cNvSpPr>
              <a:spLocks noChangeShapeType="1"/>
            </p:cNvSpPr>
            <p:nvPr/>
          </p:nvSpPr>
          <p:spPr bwMode="auto">
            <a:xfrm>
              <a:off x="4370388" y="2894013"/>
              <a:ext cx="1588" cy="298450"/>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3" name="Line 15"/>
            <p:cNvSpPr>
              <a:spLocks noChangeShapeType="1"/>
            </p:cNvSpPr>
            <p:nvPr/>
          </p:nvSpPr>
          <p:spPr bwMode="auto">
            <a:xfrm>
              <a:off x="4010026" y="2876551"/>
              <a:ext cx="1588" cy="298450"/>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4" name="Line 16"/>
            <p:cNvSpPr>
              <a:spLocks noChangeShapeType="1"/>
            </p:cNvSpPr>
            <p:nvPr/>
          </p:nvSpPr>
          <p:spPr bwMode="auto">
            <a:xfrm flipV="1">
              <a:off x="3927476" y="2959101"/>
              <a:ext cx="593725" cy="14288"/>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5" name="Line 17"/>
            <p:cNvSpPr>
              <a:spLocks noChangeShapeType="1"/>
            </p:cNvSpPr>
            <p:nvPr/>
          </p:nvSpPr>
          <p:spPr bwMode="auto">
            <a:xfrm>
              <a:off x="3932238" y="3094038"/>
              <a:ext cx="534988" cy="31750"/>
            </a:xfrm>
            <a:prstGeom prst="line">
              <a:avLst/>
            </a:prstGeom>
            <a:noFill/>
            <a:ln w="952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66" name="Freeform 18"/>
            <p:cNvSpPr>
              <a:spLocks/>
            </p:cNvSpPr>
            <p:nvPr/>
          </p:nvSpPr>
          <p:spPr bwMode="auto">
            <a:xfrm>
              <a:off x="4121151" y="3041651"/>
              <a:ext cx="114300" cy="176213"/>
            </a:xfrm>
            <a:custGeom>
              <a:avLst/>
              <a:gdLst/>
              <a:ahLst/>
              <a:cxnLst>
                <a:cxn ang="0">
                  <a:pos x="0" y="103"/>
                </a:cxn>
                <a:cxn ang="0">
                  <a:pos x="72" y="111"/>
                </a:cxn>
                <a:cxn ang="0">
                  <a:pos x="72" y="1"/>
                </a:cxn>
                <a:cxn ang="0">
                  <a:pos x="1" y="0"/>
                </a:cxn>
                <a:cxn ang="0">
                  <a:pos x="0" y="103"/>
                </a:cxn>
              </a:cxnLst>
              <a:rect l="0" t="0" r="r" b="b"/>
              <a:pathLst>
                <a:path w="72" h="111">
                  <a:moveTo>
                    <a:pt x="0" y="103"/>
                  </a:moveTo>
                  <a:lnTo>
                    <a:pt x="72" y="111"/>
                  </a:lnTo>
                  <a:lnTo>
                    <a:pt x="72" y="1"/>
                  </a:lnTo>
                  <a:lnTo>
                    <a:pt x="1" y="0"/>
                  </a:lnTo>
                  <a:lnTo>
                    <a:pt x="0" y="103"/>
                  </a:lnTo>
                  <a:close/>
                </a:path>
              </a:pathLst>
            </a:custGeom>
            <a:solidFill>
              <a:srgbClr val="4D4D4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267"/>
          <p:cNvGrpSpPr/>
          <p:nvPr/>
        </p:nvGrpSpPr>
        <p:grpSpPr>
          <a:xfrm>
            <a:off x="6707636" y="2757608"/>
            <a:ext cx="2195903" cy="674200"/>
            <a:chOff x="6766557" y="2336163"/>
            <a:chExt cx="2195903" cy="674200"/>
          </a:xfrm>
        </p:grpSpPr>
        <p:pic>
          <p:nvPicPr>
            <p:cNvPr id="247" name="Picture 4" descr="http://www.bhs-sonthofen.de/typo3temp/fl_realurl_image/in-biogasanlagen-methangas-als-energietraeger-gewinnen-60.png"/>
            <p:cNvPicPr>
              <a:picLocks noChangeAspect="1" noChangeArrowheads="1"/>
            </p:cNvPicPr>
            <p:nvPr/>
          </p:nvPicPr>
          <p:blipFill>
            <a:blip r:embed="rId4" cstate="email"/>
            <a:srcRect/>
            <a:stretch>
              <a:fillRect/>
            </a:stretch>
          </p:blipFill>
          <p:spPr bwMode="auto">
            <a:xfrm>
              <a:off x="6766557" y="2444166"/>
              <a:ext cx="2195903" cy="460498"/>
            </a:xfrm>
            <a:prstGeom prst="roundRect">
              <a:avLst/>
            </a:prstGeom>
            <a:noFill/>
            <a:ln w="25400">
              <a:solidFill>
                <a:schemeClr val="bg2"/>
              </a:solidFill>
            </a:ln>
          </p:spPr>
        </p:pic>
        <p:sp>
          <p:nvSpPr>
            <p:cNvPr id="248" name="Rectangle 247"/>
            <p:cNvSpPr/>
            <p:nvPr/>
          </p:nvSpPr>
          <p:spPr>
            <a:xfrm>
              <a:off x="6931921" y="2336163"/>
              <a:ext cx="1892764" cy="6742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grpSp>
      <p:grpSp>
        <p:nvGrpSpPr>
          <p:cNvPr id="11" name="Group 268"/>
          <p:cNvGrpSpPr/>
          <p:nvPr/>
        </p:nvGrpSpPr>
        <p:grpSpPr>
          <a:xfrm>
            <a:off x="6707636" y="5943013"/>
            <a:ext cx="2195903" cy="459968"/>
            <a:chOff x="6766557" y="6052151"/>
            <a:chExt cx="2195903" cy="459968"/>
          </a:xfrm>
        </p:grpSpPr>
        <p:pic>
          <p:nvPicPr>
            <p:cNvPr id="223" name="Picture 8" descr="http://knowledgeweighsnothing.com/wp-content/uploads/2012/11/compost.jpg"/>
            <p:cNvPicPr>
              <a:picLocks noChangeAspect="1" noChangeArrowheads="1"/>
            </p:cNvPicPr>
            <p:nvPr/>
          </p:nvPicPr>
          <p:blipFill>
            <a:blip r:embed="rId5" cstate="email">
              <a:duotone>
                <a:schemeClr val="accent3">
                  <a:shade val="45000"/>
                  <a:satMod val="135000"/>
                </a:schemeClr>
                <a:prstClr val="white"/>
              </a:duotone>
            </a:blip>
            <a:stretch>
              <a:fillRect/>
            </a:stretch>
          </p:blipFill>
          <p:spPr bwMode="auto">
            <a:xfrm>
              <a:off x="6766557" y="6052151"/>
              <a:ext cx="2195903" cy="459968"/>
            </a:xfrm>
            <a:prstGeom prst="roundRect">
              <a:avLst/>
            </a:prstGeom>
            <a:noFill/>
            <a:ln w="25400">
              <a:solidFill>
                <a:schemeClr val="bg2"/>
              </a:solidFill>
            </a:ln>
          </p:spPr>
        </p:pic>
        <p:sp>
          <p:nvSpPr>
            <p:cNvPr id="251" name="Rectangle 250"/>
            <p:cNvSpPr/>
            <p:nvPr/>
          </p:nvSpPr>
          <p:spPr>
            <a:xfrm>
              <a:off x="6931921" y="6071842"/>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No treatment</a:t>
              </a:r>
            </a:p>
          </p:txBody>
        </p:sp>
      </p:grpSp>
      <p:grpSp>
        <p:nvGrpSpPr>
          <p:cNvPr id="12" name="Group 269"/>
          <p:cNvGrpSpPr/>
          <p:nvPr/>
        </p:nvGrpSpPr>
        <p:grpSpPr>
          <a:xfrm>
            <a:off x="6707636" y="3476086"/>
            <a:ext cx="2195903" cy="460499"/>
            <a:chOff x="6766557" y="3025766"/>
            <a:chExt cx="2195903" cy="460499"/>
          </a:xfrm>
        </p:grpSpPr>
        <p:pic>
          <p:nvPicPr>
            <p:cNvPr id="253" name="Picture 10" descr="http://agrofuelindia.com/wp-content/themes/thesis/custom/images/1.jpg"/>
            <p:cNvPicPr>
              <a:picLocks noChangeAspect="1" noChangeArrowheads="1"/>
            </p:cNvPicPr>
            <p:nvPr/>
          </p:nvPicPr>
          <p:blipFill>
            <a:blip r:embed="rId6" cstate="email"/>
            <a:srcRect/>
            <a:stretch>
              <a:fillRect/>
            </a:stretch>
          </p:blipFill>
          <p:spPr bwMode="auto">
            <a:xfrm>
              <a:off x="6766557" y="3025766"/>
              <a:ext cx="2195903" cy="460499"/>
            </a:xfrm>
            <a:prstGeom prst="roundRect">
              <a:avLst/>
            </a:prstGeom>
            <a:noFill/>
            <a:ln w="25400">
              <a:solidFill>
                <a:schemeClr val="bg2"/>
              </a:solidFill>
            </a:ln>
          </p:spPr>
        </p:pic>
        <p:sp>
          <p:nvSpPr>
            <p:cNvPr id="254" name="Rectangle 253"/>
            <p:cNvSpPr/>
            <p:nvPr/>
          </p:nvSpPr>
          <p:spPr>
            <a:xfrm>
              <a:off x="6876045" y="3046952"/>
              <a:ext cx="2004516"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grpSp>
      <p:grpSp>
        <p:nvGrpSpPr>
          <p:cNvPr id="13" name="Group 270"/>
          <p:cNvGrpSpPr/>
          <p:nvPr/>
        </p:nvGrpSpPr>
        <p:grpSpPr>
          <a:xfrm>
            <a:off x="6707636" y="4094652"/>
            <a:ext cx="2195903" cy="460499"/>
            <a:chOff x="6766557" y="3631740"/>
            <a:chExt cx="2195903" cy="460499"/>
          </a:xfrm>
        </p:grpSpPr>
        <p:pic>
          <p:nvPicPr>
            <p:cNvPr id="256" name="Picture 12" descr="http://www.history.com/news/ask-history/files/2012/11/ah-spontaneous-combustion.jpg"/>
            <p:cNvPicPr>
              <a:picLocks noChangeAspect="1" noChangeArrowheads="1"/>
            </p:cNvPicPr>
            <p:nvPr/>
          </p:nvPicPr>
          <p:blipFill>
            <a:blip r:embed="rId7" cstate="email"/>
            <a:srcRect/>
            <a:stretch>
              <a:fillRect/>
            </a:stretch>
          </p:blipFill>
          <p:spPr bwMode="auto">
            <a:xfrm>
              <a:off x="6766557" y="3631740"/>
              <a:ext cx="2195903" cy="460499"/>
            </a:xfrm>
            <a:prstGeom prst="roundRect">
              <a:avLst/>
            </a:prstGeom>
            <a:noFill/>
            <a:ln w="25400">
              <a:solidFill>
                <a:schemeClr val="bg2"/>
              </a:solidFill>
            </a:ln>
          </p:spPr>
        </p:pic>
        <p:sp>
          <p:nvSpPr>
            <p:cNvPr id="257" name="Rectangle 256"/>
            <p:cNvSpPr/>
            <p:nvPr/>
          </p:nvSpPr>
          <p:spPr>
            <a:xfrm>
              <a:off x="6931922" y="3662040"/>
              <a:ext cx="1892761"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14" name="Group 271"/>
          <p:cNvGrpSpPr/>
          <p:nvPr/>
        </p:nvGrpSpPr>
        <p:grpSpPr>
          <a:xfrm>
            <a:off x="6707636" y="2258829"/>
            <a:ext cx="2195903" cy="458402"/>
            <a:chOff x="6766557" y="4237715"/>
            <a:chExt cx="2195903" cy="458402"/>
          </a:xfrm>
        </p:grpSpPr>
        <p:pic>
          <p:nvPicPr>
            <p:cNvPr id="213" name="Picture 8" descr="http://knowledgeweighsnothing.com/wp-content/uploads/2012/11/compost.jpg"/>
            <p:cNvPicPr>
              <a:picLocks noChangeAspect="1" noChangeArrowheads="1"/>
            </p:cNvPicPr>
            <p:nvPr/>
          </p:nvPicPr>
          <p:blipFill>
            <a:blip r:embed="rId8" cstate="email"/>
            <a:srcRect/>
            <a:stretch>
              <a:fillRect/>
            </a:stretch>
          </p:blipFill>
          <p:spPr bwMode="auto">
            <a:xfrm>
              <a:off x="6766557" y="4237715"/>
              <a:ext cx="2195903" cy="458402"/>
            </a:xfrm>
            <a:prstGeom prst="roundRect">
              <a:avLst/>
            </a:prstGeom>
            <a:noFill/>
            <a:ln w="25400">
              <a:solidFill>
                <a:schemeClr val="bg2"/>
              </a:solidFill>
            </a:ln>
          </p:spPr>
        </p:pic>
        <p:sp>
          <p:nvSpPr>
            <p:cNvPr id="214" name="Rectangle 213"/>
            <p:cNvSpPr/>
            <p:nvPr/>
          </p:nvSpPr>
          <p:spPr>
            <a:xfrm>
              <a:off x="6931921" y="4265106"/>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grpSp>
      <p:grpSp>
        <p:nvGrpSpPr>
          <p:cNvPr id="15" name="Group 272"/>
          <p:cNvGrpSpPr/>
          <p:nvPr/>
        </p:nvGrpSpPr>
        <p:grpSpPr>
          <a:xfrm>
            <a:off x="6704764" y="4713218"/>
            <a:ext cx="2188158" cy="459968"/>
            <a:chOff x="6763685" y="4841374"/>
            <a:chExt cx="2188158" cy="459968"/>
          </a:xfrm>
        </p:grpSpPr>
        <p:pic>
          <p:nvPicPr>
            <p:cNvPr id="258" name="Picture 8" descr="http://knowledgeweighsnothing.com/wp-content/uploads/2012/11/compost.jpg"/>
            <p:cNvPicPr>
              <a:picLocks noChangeAspect="1" noChangeArrowheads="1"/>
            </p:cNvPicPr>
            <p:nvPr/>
          </p:nvPicPr>
          <p:blipFill>
            <a:blip r:embed="rId9" cstate="email"/>
            <a:stretch>
              <a:fillRect/>
            </a:stretch>
          </p:blipFill>
          <p:spPr bwMode="auto">
            <a:xfrm>
              <a:off x="6763685" y="4841374"/>
              <a:ext cx="2188158" cy="459968"/>
            </a:xfrm>
            <a:prstGeom prst="roundRect">
              <a:avLst/>
            </a:prstGeom>
            <a:noFill/>
            <a:ln w="25400">
              <a:solidFill>
                <a:schemeClr val="bg2"/>
              </a:solidFill>
            </a:ln>
          </p:spPr>
        </p:pic>
        <p:sp>
          <p:nvSpPr>
            <p:cNvPr id="259" name="Rectangle 258"/>
            <p:cNvSpPr/>
            <p:nvPr/>
          </p:nvSpPr>
          <p:spPr>
            <a:xfrm>
              <a:off x="6925177" y="4858433"/>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Chemical</a:t>
              </a:r>
            </a:p>
          </p:txBody>
        </p:sp>
      </p:grpSp>
      <p:grpSp>
        <p:nvGrpSpPr>
          <p:cNvPr id="16" name="Group 273"/>
          <p:cNvGrpSpPr/>
          <p:nvPr/>
        </p:nvGrpSpPr>
        <p:grpSpPr>
          <a:xfrm>
            <a:off x="6704765" y="5331253"/>
            <a:ext cx="2188157" cy="453694"/>
            <a:chOff x="6763686" y="5446762"/>
            <a:chExt cx="2188157" cy="453694"/>
          </a:xfrm>
        </p:grpSpPr>
        <p:pic>
          <p:nvPicPr>
            <p:cNvPr id="264" name="Picture 8" descr="http://knowledgeweighsnothing.com/wp-content/uploads/2012/11/compost.jpg"/>
            <p:cNvPicPr>
              <a:picLocks noChangeAspect="1" noChangeArrowheads="1"/>
            </p:cNvPicPr>
            <p:nvPr/>
          </p:nvPicPr>
          <p:blipFill>
            <a:blip r:embed="rId10" cstate="email"/>
            <a:stretch>
              <a:fillRect/>
            </a:stretch>
          </p:blipFill>
          <p:spPr bwMode="auto">
            <a:xfrm>
              <a:off x="6763686" y="5446762"/>
              <a:ext cx="2188157" cy="453694"/>
            </a:xfrm>
            <a:prstGeom prst="roundRect">
              <a:avLst/>
            </a:prstGeom>
            <a:solidFill>
              <a:schemeClr val="accent1"/>
            </a:solidFill>
            <a:ln w="25400">
              <a:solidFill>
                <a:schemeClr val="bg2"/>
              </a:solidFill>
            </a:ln>
          </p:spPr>
        </p:pic>
        <p:sp>
          <p:nvSpPr>
            <p:cNvPr id="265" name="Rectangle 264"/>
            <p:cNvSpPr/>
            <p:nvPr/>
          </p:nvSpPr>
          <p:spPr>
            <a:xfrm>
              <a:off x="6926502" y="5463816"/>
              <a:ext cx="1892764"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Other</a:t>
              </a:r>
            </a:p>
          </p:txBody>
        </p:sp>
      </p:grpSp>
      <p:grpSp>
        <p:nvGrpSpPr>
          <p:cNvPr id="17" name="Group 41"/>
          <p:cNvGrpSpPr/>
          <p:nvPr/>
        </p:nvGrpSpPr>
        <p:grpSpPr>
          <a:xfrm>
            <a:off x="28574" y="-48280"/>
            <a:ext cx="3403691" cy="365760"/>
            <a:chOff x="28574" y="-48280"/>
            <a:chExt cx="3403691" cy="365760"/>
          </a:xfrm>
        </p:grpSpPr>
        <p:sp>
          <p:nvSpPr>
            <p:cNvPr id="218"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221" name="Oval 220"/>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236" name="Rectangle 235"/>
          <p:cNvSpPr/>
          <p:nvPr/>
        </p:nvSpPr>
        <p:spPr>
          <a:xfrm>
            <a:off x="250831" y="2180492"/>
            <a:ext cx="2930032" cy="4470400"/>
          </a:xfrm>
          <a:prstGeom prst="rect">
            <a:avLst/>
          </a:prstGeom>
          <a:solidFill>
            <a:schemeClr val="bg1">
              <a:alpha val="6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77" name="TextBox 176"/>
          <p:cNvSpPr txBox="1"/>
          <p:nvPr/>
        </p:nvSpPr>
        <p:spPr>
          <a:xfrm>
            <a:off x="3391877" y="1117599"/>
            <a:ext cx="5994400" cy="397199"/>
          </a:xfrm>
          <a:prstGeom prst="rect">
            <a:avLst/>
          </a:prstGeom>
          <a:noFill/>
        </p:spPr>
        <p:txBody>
          <a:bodyPr wrap="square" lIns="0" tIns="89999" rIns="0" bIns="89999" rtlCol="0">
            <a:spAutoFit/>
          </a:bodyPr>
          <a:lstStyle/>
          <a:p>
            <a:pPr algn="ctr"/>
            <a:r>
              <a:rPr lang="en-US" sz="1400" dirty="0" smtClean="0">
                <a:solidFill>
                  <a:srgbClr val="DC6E00"/>
                </a:solidFill>
                <a:latin typeface="Arial" pitchFamily="34" charset="0"/>
                <a:cs typeface="Arial" pitchFamily="34" charset="0"/>
              </a:rPr>
              <a:t>Focus area for service delivery models with refugee &amp; host engagement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Pit latrines with bi-annual replacement most common today</a:t>
            </a:r>
            <a:br>
              <a:rPr lang="en-US" dirty="0" smtClean="0">
                <a:solidFill>
                  <a:srgbClr val="177B57"/>
                </a:solidFill>
                <a:latin typeface="Arial"/>
              </a:rPr>
            </a:br>
            <a:r>
              <a:rPr lang="en-US" sz="1600" b="0" dirty="0" smtClean="0">
                <a:solidFill>
                  <a:srgbClr val="177B57"/>
                </a:solidFill>
                <a:latin typeface="Arial"/>
              </a:rPr>
              <a:t>Primary benefits are low initial cost, simplicity and household level applicability</a:t>
            </a:r>
            <a:endParaRPr lang="en-US" sz="1600" b="0" dirty="0">
              <a:solidFill>
                <a:srgbClr val="177B57"/>
              </a:solidFill>
              <a:latin typeface="Arial"/>
            </a:endParaRPr>
          </a:p>
        </p:txBody>
      </p:sp>
      <p:pic>
        <p:nvPicPr>
          <p:cNvPr id="5" name="Picture 9"/>
          <p:cNvPicPr>
            <a:picLocks noChangeAspect="1" noChangeArrowheads="1"/>
          </p:cNvPicPr>
          <p:nvPr/>
        </p:nvPicPr>
        <p:blipFill>
          <a:blip r:embed="rId2" cstate="print">
            <a:clrChange>
              <a:clrFrom>
                <a:srgbClr val="E3E3E3"/>
              </a:clrFrom>
              <a:clrTo>
                <a:srgbClr val="E3E3E3">
                  <a:alpha val="0"/>
                </a:srgbClr>
              </a:clrTo>
            </a:clrChange>
          </a:blip>
          <a:srcRect l="35684" t="4190" r="25939" b="35257"/>
          <a:stretch>
            <a:fillRect/>
          </a:stretch>
        </p:blipFill>
        <p:spPr bwMode="auto">
          <a:xfrm>
            <a:off x="4600090" y="3137994"/>
            <a:ext cx="685006" cy="863642"/>
          </a:xfrm>
          <a:prstGeom prst="rect">
            <a:avLst/>
          </a:prstGeom>
          <a:noFill/>
          <a:ln w="9525">
            <a:noFill/>
            <a:miter lim="800000"/>
            <a:headEnd/>
            <a:tailEnd/>
          </a:ln>
          <a:effectLst/>
        </p:spPr>
      </p:pic>
      <p:sp>
        <p:nvSpPr>
          <p:cNvPr id="6" name="Rectangle 5"/>
          <p:cNvSpPr/>
          <p:nvPr/>
        </p:nvSpPr>
        <p:spPr>
          <a:xfrm>
            <a:off x="4652050" y="4001636"/>
            <a:ext cx="351692" cy="590844"/>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9" name="TextBox 8"/>
          <p:cNvSpPr txBox="1"/>
          <p:nvPr/>
        </p:nvSpPr>
        <p:spPr>
          <a:xfrm>
            <a:off x="3519360" y="1223072"/>
            <a:ext cx="5836620"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Operation</a:t>
            </a:r>
          </a:p>
        </p:txBody>
      </p:sp>
      <p:sp>
        <p:nvSpPr>
          <p:cNvPr id="10" name="TextBox 9"/>
          <p:cNvSpPr txBox="1"/>
          <p:nvPr/>
        </p:nvSpPr>
        <p:spPr>
          <a:xfrm>
            <a:off x="162372" y="1223072"/>
            <a:ext cx="3190428"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Installation</a:t>
            </a:r>
          </a:p>
        </p:txBody>
      </p:sp>
      <p:sp>
        <p:nvSpPr>
          <p:cNvPr id="11" name="Rectangle 10"/>
          <p:cNvSpPr/>
          <p:nvPr/>
        </p:nvSpPr>
        <p:spPr>
          <a:xfrm>
            <a:off x="4684494" y="4007496"/>
            <a:ext cx="296596" cy="91442"/>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pic>
        <p:nvPicPr>
          <p:cNvPr id="16" name="Picture 9"/>
          <p:cNvPicPr>
            <a:picLocks noChangeAspect="1" noChangeArrowheads="1"/>
          </p:cNvPicPr>
          <p:nvPr/>
        </p:nvPicPr>
        <p:blipFill>
          <a:blip r:embed="rId2" cstate="print">
            <a:clrChange>
              <a:clrFrom>
                <a:srgbClr val="E3E3E3"/>
              </a:clrFrom>
              <a:clrTo>
                <a:srgbClr val="E3E3E3">
                  <a:alpha val="0"/>
                </a:srgbClr>
              </a:clrTo>
            </a:clrChange>
          </a:blip>
          <a:srcRect l="35683" t="4190" r="25939" b="35257"/>
          <a:stretch>
            <a:fillRect/>
          </a:stretch>
        </p:blipFill>
        <p:spPr bwMode="auto">
          <a:xfrm>
            <a:off x="5438291" y="3137994"/>
            <a:ext cx="685005" cy="863642"/>
          </a:xfrm>
          <a:prstGeom prst="rect">
            <a:avLst/>
          </a:prstGeom>
          <a:noFill/>
          <a:ln w="9525">
            <a:noFill/>
            <a:miter lim="800000"/>
            <a:headEnd/>
            <a:tailEnd/>
          </a:ln>
          <a:effectLst/>
        </p:spPr>
      </p:pic>
      <p:sp>
        <p:nvSpPr>
          <p:cNvPr id="17" name="Rectangle 16"/>
          <p:cNvSpPr/>
          <p:nvPr/>
        </p:nvSpPr>
        <p:spPr>
          <a:xfrm>
            <a:off x="5490250" y="4001636"/>
            <a:ext cx="351692" cy="590844"/>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8" name="Rectangle 17"/>
          <p:cNvSpPr/>
          <p:nvPr/>
        </p:nvSpPr>
        <p:spPr>
          <a:xfrm>
            <a:off x="5517798" y="4022737"/>
            <a:ext cx="296596" cy="548642"/>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 name="clipart_cross"/>
          <p:cNvSpPr>
            <a:spLocks/>
          </p:cNvSpPr>
          <p:nvPr/>
        </p:nvSpPr>
        <p:spPr bwMode="gray">
          <a:xfrm>
            <a:off x="4613738" y="3842557"/>
            <a:ext cx="412818" cy="512762"/>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DCC05A"/>
          </a:solidFill>
          <a:ln w="12700" cap="flat" cmpd="sng">
            <a:solidFill>
              <a:srgbClr val="DCC05A"/>
            </a:solidFill>
            <a:prstDash val="solid"/>
            <a:round/>
            <a:headEnd type="none" w="med" len="med"/>
            <a:tailEnd type="none" w="med" len="med"/>
          </a:ln>
        </p:spPr>
        <p:txBody>
          <a:bodyPr wrap="none"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pic>
        <p:nvPicPr>
          <p:cNvPr id="20" name="Picture 8" descr="http://www.gmkfreelogos.com/logos/U/img/unkcr.gif"/>
          <p:cNvPicPr>
            <a:picLocks noChangeAspect="1" noChangeArrowheads="1"/>
          </p:cNvPicPr>
          <p:nvPr/>
        </p:nvPicPr>
        <p:blipFill>
          <a:blip r:embed="rId3" cstate="print">
            <a:duotone>
              <a:schemeClr val="bg2">
                <a:shade val="45000"/>
                <a:satMod val="135000"/>
              </a:schemeClr>
              <a:prstClr val="white"/>
            </a:duotone>
          </a:blip>
          <a:srcRect l="12971" t="19995" r="12578" b="20855"/>
          <a:stretch>
            <a:fillRect/>
          </a:stretch>
        </p:blipFill>
        <p:spPr bwMode="auto">
          <a:xfrm>
            <a:off x="2237890" y="3601880"/>
            <a:ext cx="852577" cy="677371"/>
          </a:xfrm>
          <a:prstGeom prst="rect">
            <a:avLst/>
          </a:prstGeom>
          <a:noFill/>
        </p:spPr>
      </p:pic>
      <p:sp>
        <p:nvSpPr>
          <p:cNvPr id="21" name="TextBox 20"/>
          <p:cNvSpPr txBox="1"/>
          <p:nvPr/>
        </p:nvSpPr>
        <p:spPr>
          <a:xfrm>
            <a:off x="2314090" y="4287680"/>
            <a:ext cx="723860" cy="247264"/>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UNHCR or IP wash team</a:t>
            </a:r>
          </a:p>
        </p:txBody>
      </p:sp>
      <p:cxnSp>
        <p:nvCxnSpPr>
          <p:cNvPr id="22" name="Curved Connector 20"/>
          <p:cNvCxnSpPr>
            <a:stCxn id="20" idx="0"/>
            <a:endCxn id="5" idx="0"/>
          </p:cNvCxnSpPr>
          <p:nvPr/>
        </p:nvCxnSpPr>
        <p:spPr>
          <a:xfrm rot="5400000" flipH="1" flipV="1">
            <a:off x="3571443" y="2230730"/>
            <a:ext cx="463886" cy="2278414"/>
          </a:xfrm>
          <a:prstGeom prst="curvedConnector3">
            <a:avLst>
              <a:gd name="adj1" fmla="val 149279"/>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pic>
        <p:nvPicPr>
          <p:cNvPr id="33" name="Picture 16" descr="http://www.ejprescott.com/media/icons/tools-equipment.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3546656" y="3067074"/>
            <a:ext cx="375822" cy="375822"/>
          </a:xfrm>
          <a:prstGeom prst="rect">
            <a:avLst/>
          </a:prstGeom>
          <a:noFill/>
        </p:spPr>
      </p:pic>
      <p:sp>
        <p:nvSpPr>
          <p:cNvPr id="34" name="TextBox 33"/>
          <p:cNvSpPr txBox="1"/>
          <p:nvPr/>
        </p:nvSpPr>
        <p:spPr>
          <a:xfrm>
            <a:off x="2477322" y="1834954"/>
            <a:ext cx="1750956" cy="843230"/>
          </a:xfrm>
          <a:prstGeom prst="rect">
            <a:avLst/>
          </a:prstGeom>
          <a:solidFill>
            <a:schemeClr val="bg1"/>
          </a:solidFill>
          <a:ln w="12700">
            <a:solidFill>
              <a:srgbClr val="DCC05A"/>
            </a:solidFill>
          </a:ln>
        </p:spPr>
        <p:txBody>
          <a:bodyPr wrap="square" lIns="45720" tIns="45720" rIns="0" bIns="0" rtlCol="0">
            <a:noAutofit/>
          </a:bodyPr>
          <a:lstStyle/>
          <a:p>
            <a:pPr marL="171450" indent="-171450" fontAlgn="base">
              <a:buClr>
                <a:srgbClr val="177B57"/>
              </a:buClr>
              <a:buSzPct val="100000"/>
            </a:pPr>
            <a:r>
              <a:rPr lang="en-US" sz="1000" b="1" dirty="0" smtClean="0">
                <a:solidFill>
                  <a:srgbClr val="000000"/>
                </a:solidFill>
                <a:latin typeface="Arial"/>
                <a:cs typeface="Arial" pitchFamily="34" charset="0"/>
              </a:rPr>
              <a:t>Provide refugees with</a:t>
            </a:r>
          </a:p>
          <a:p>
            <a:pPr marL="225425" lvl="1" indent="-125413">
              <a:buClr>
                <a:srgbClr val="177B57"/>
              </a:buClr>
              <a:buSzPct val="100000"/>
              <a:buFont typeface="Arial"/>
              <a:buChar char="•"/>
            </a:pPr>
            <a:r>
              <a:rPr lang="en-US" sz="1000" dirty="0" smtClean="0">
                <a:solidFill>
                  <a:srgbClr val="000000"/>
                </a:solidFill>
                <a:latin typeface="Arial"/>
                <a:cs typeface="Arial" pitchFamily="34" charset="0"/>
              </a:rPr>
              <a:t>Tools to excavate pits</a:t>
            </a:r>
          </a:p>
          <a:p>
            <a:pPr marL="225425" lvl="1" indent="-125413">
              <a:buClr>
                <a:srgbClr val="177B57"/>
              </a:buClr>
              <a:buSzPct val="100000"/>
              <a:buFont typeface="Arial"/>
              <a:buChar char="•"/>
            </a:pPr>
            <a:r>
              <a:rPr lang="en-US" sz="1000" dirty="0" smtClean="0">
                <a:solidFill>
                  <a:srgbClr val="000000"/>
                </a:solidFill>
                <a:latin typeface="Arial"/>
                <a:cs typeface="Arial" pitchFamily="34" charset="0"/>
              </a:rPr>
              <a:t>Slab for the latrine</a:t>
            </a:r>
          </a:p>
          <a:p>
            <a:pPr marL="225425" lvl="1" indent="-125413">
              <a:buClr>
                <a:srgbClr val="177B57"/>
              </a:buClr>
              <a:buSzPct val="100000"/>
              <a:buFont typeface="Arial"/>
              <a:buChar char="•"/>
            </a:pPr>
            <a:r>
              <a:rPr lang="en-US" sz="1000" dirty="0" smtClean="0">
                <a:solidFill>
                  <a:srgbClr val="000000"/>
                </a:solidFill>
                <a:latin typeface="Arial"/>
                <a:cs typeface="Arial" pitchFamily="34" charset="0"/>
              </a:rPr>
              <a:t>Poles for building the superstructure </a:t>
            </a:r>
          </a:p>
        </p:txBody>
      </p:sp>
      <p:cxnSp>
        <p:nvCxnSpPr>
          <p:cNvPr id="35" name="Straight Connector 34"/>
          <p:cNvCxnSpPr>
            <a:stCxn id="34" idx="2"/>
          </p:cNvCxnSpPr>
          <p:nvPr/>
        </p:nvCxnSpPr>
        <p:spPr>
          <a:xfrm>
            <a:off x="3352800" y="2678184"/>
            <a:ext cx="1042038" cy="256343"/>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cxnSp>
        <p:nvCxnSpPr>
          <p:cNvPr id="37" name="Curved Connector 20"/>
          <p:cNvCxnSpPr>
            <a:stCxn id="20" idx="0"/>
            <a:endCxn id="16" idx="0"/>
          </p:cNvCxnSpPr>
          <p:nvPr/>
        </p:nvCxnSpPr>
        <p:spPr>
          <a:xfrm rot="5400000" flipH="1" flipV="1">
            <a:off x="3990543" y="1811630"/>
            <a:ext cx="463886" cy="3116615"/>
          </a:xfrm>
          <a:prstGeom prst="curvedConnector3">
            <a:avLst>
              <a:gd name="adj1" fmla="val 169873"/>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012908" y="2020614"/>
            <a:ext cx="1560279" cy="727909"/>
          </a:xfrm>
          <a:prstGeom prst="rect">
            <a:avLst/>
          </a:prstGeom>
          <a:solidFill>
            <a:schemeClr val="bg1"/>
          </a:solidFill>
          <a:ln w="12700">
            <a:solidFill>
              <a:srgbClr val="DCC05A"/>
            </a:solidFill>
          </a:ln>
        </p:spPr>
        <p:txBody>
          <a:bodyPr wrap="square" lIns="45720" tIns="45720" rIns="0" bIns="0" rtlCol="0">
            <a:noAutofit/>
          </a:bodyPr>
          <a:lstStyle/>
          <a:p>
            <a:pPr>
              <a:buClr>
                <a:srgbClr val="000000"/>
              </a:buClr>
              <a:buSzPct val="100000"/>
              <a:buFont typeface=""/>
            </a:pPr>
            <a:r>
              <a:rPr lang="en-US" sz="1000" dirty="0" smtClean="0">
                <a:solidFill>
                  <a:srgbClr val="000000"/>
                </a:solidFill>
                <a:latin typeface="Arial"/>
                <a:cs typeface="Arial" pitchFamily="34" charset="0"/>
              </a:rPr>
              <a:t>When latrines are filled after 2-3 years, a new latrine is excavated by refugees (in some cases)</a:t>
            </a:r>
          </a:p>
        </p:txBody>
      </p:sp>
      <p:cxnSp>
        <p:nvCxnSpPr>
          <p:cNvPr id="45" name="Straight Connector 44"/>
          <p:cNvCxnSpPr>
            <a:stCxn id="44" idx="2"/>
          </p:cNvCxnSpPr>
          <p:nvPr/>
        </p:nvCxnSpPr>
        <p:spPr>
          <a:xfrm flipH="1">
            <a:off x="5438294" y="2748523"/>
            <a:ext cx="354754" cy="154202"/>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sp>
        <p:nvSpPr>
          <p:cNvPr id="71" name="Block arrow"/>
          <p:cNvSpPr>
            <a:spLocks noChangeArrowheads="1"/>
          </p:cNvSpPr>
          <p:nvPr/>
        </p:nvSpPr>
        <p:spPr bwMode="gray">
          <a:xfrm>
            <a:off x="6462531" y="3830480"/>
            <a:ext cx="590648" cy="457200"/>
          </a:xfrm>
          <a:prstGeom prst="rightArrow">
            <a:avLst>
              <a:gd name="adj1" fmla="val 50000"/>
              <a:gd name="adj2" fmla="val 32292"/>
            </a:avLst>
          </a:prstGeom>
          <a:solidFill>
            <a:srgbClr val="DC6E00"/>
          </a:solidFill>
          <a:ln w="9525" algn="ctr">
            <a:solidFill>
              <a:srgbClr val="DC6E00"/>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74" name="Rounded Rectangle 73"/>
          <p:cNvSpPr/>
          <p:nvPr/>
        </p:nvSpPr>
        <p:spPr>
          <a:xfrm>
            <a:off x="7318257" y="3674172"/>
            <a:ext cx="1932792" cy="860772"/>
          </a:xfrm>
          <a:prstGeom prst="roundRect">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No valuable by-product like biogas, briquettes or fertilizer</a:t>
            </a:r>
          </a:p>
        </p:txBody>
      </p:sp>
      <p:sp>
        <p:nvSpPr>
          <p:cNvPr id="76" name="Block arrow"/>
          <p:cNvSpPr>
            <a:spLocks noChangeArrowheads="1"/>
          </p:cNvSpPr>
          <p:nvPr/>
        </p:nvSpPr>
        <p:spPr bwMode="gray">
          <a:xfrm rot="1452812">
            <a:off x="6038565" y="4693491"/>
            <a:ext cx="590648" cy="457200"/>
          </a:xfrm>
          <a:prstGeom prst="rightArrow">
            <a:avLst>
              <a:gd name="adj1" fmla="val 50000"/>
              <a:gd name="adj2" fmla="val 32292"/>
            </a:avLst>
          </a:prstGeom>
          <a:solidFill>
            <a:srgbClr val="DC6E00"/>
          </a:solidFill>
          <a:ln w="9525" algn="ctr">
            <a:solidFill>
              <a:srgbClr val="DC6E00"/>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77" name="Rounded Rectangle 76"/>
          <p:cNvSpPr/>
          <p:nvPr/>
        </p:nvSpPr>
        <p:spPr>
          <a:xfrm>
            <a:off x="6681150" y="5119364"/>
            <a:ext cx="1932792" cy="860772"/>
          </a:xfrm>
          <a:prstGeom prst="roundRect">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Limited benefits for &amp; engagement with host community</a:t>
            </a:r>
          </a:p>
        </p:txBody>
      </p:sp>
      <p:sp>
        <p:nvSpPr>
          <p:cNvPr id="78" name="Block arrow"/>
          <p:cNvSpPr>
            <a:spLocks noChangeArrowheads="1"/>
          </p:cNvSpPr>
          <p:nvPr/>
        </p:nvSpPr>
        <p:spPr bwMode="gray">
          <a:xfrm rot="7750463">
            <a:off x="3992957" y="4737226"/>
            <a:ext cx="590648" cy="457200"/>
          </a:xfrm>
          <a:prstGeom prst="rightArrow">
            <a:avLst>
              <a:gd name="adj1" fmla="val 50000"/>
              <a:gd name="adj2" fmla="val 32292"/>
            </a:avLst>
          </a:prstGeom>
          <a:solidFill>
            <a:srgbClr val="DC6E00"/>
          </a:solidFill>
          <a:ln w="9525" algn="ctr">
            <a:solidFill>
              <a:srgbClr val="DC6E00"/>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79" name="Rounded Rectangle 78"/>
          <p:cNvSpPr/>
          <p:nvPr/>
        </p:nvSpPr>
        <p:spPr>
          <a:xfrm>
            <a:off x="2205092" y="5339172"/>
            <a:ext cx="2454345" cy="860772"/>
          </a:xfrm>
          <a:prstGeom prst="roundRect">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Limited job creation or entrepreneurial opportunity for refugees or hosts</a:t>
            </a:r>
          </a:p>
        </p:txBody>
      </p:sp>
      <p:grpSp>
        <p:nvGrpSpPr>
          <p:cNvPr id="3" name="Group 41"/>
          <p:cNvGrpSpPr/>
          <p:nvPr/>
        </p:nvGrpSpPr>
        <p:grpSpPr>
          <a:xfrm>
            <a:off x="28574" y="-48280"/>
            <a:ext cx="3403691" cy="365760"/>
            <a:chOff x="28574" y="-48280"/>
            <a:chExt cx="3403691" cy="365760"/>
          </a:xfrm>
        </p:grpSpPr>
        <p:sp>
          <p:nvSpPr>
            <p:cNvPr id="30"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32" name="Oval 31"/>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36" name="Block arrow"/>
          <p:cNvSpPr>
            <a:spLocks noChangeArrowheads="1"/>
          </p:cNvSpPr>
          <p:nvPr/>
        </p:nvSpPr>
        <p:spPr bwMode="gray">
          <a:xfrm rot="19728958">
            <a:off x="6538226" y="2798069"/>
            <a:ext cx="590648" cy="457200"/>
          </a:xfrm>
          <a:prstGeom prst="rightArrow">
            <a:avLst>
              <a:gd name="adj1" fmla="val 50000"/>
              <a:gd name="adj2" fmla="val 32292"/>
            </a:avLst>
          </a:prstGeom>
          <a:solidFill>
            <a:srgbClr val="DC6E00"/>
          </a:solidFill>
          <a:ln w="9525" algn="ctr">
            <a:solidFill>
              <a:srgbClr val="DC6E00"/>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8" name="Rounded Rectangle 37"/>
          <p:cNvSpPr/>
          <p:nvPr/>
        </p:nvSpPr>
        <p:spPr>
          <a:xfrm>
            <a:off x="7204569" y="2318137"/>
            <a:ext cx="2046480" cy="860772"/>
          </a:xfrm>
          <a:prstGeom prst="roundRect">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Continued need for behavior change maintenance to ensure hygienic usage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Object 68" hidden="1"/>
          <p:cNvGraphicFramePr>
            <a:graphicFrameLocks noChangeAspect="1"/>
          </p:cNvGraphicFramePr>
          <p:nvPr/>
        </p:nvGraphicFramePr>
        <p:xfrm>
          <a:off x="1587" y="1588"/>
          <a:ext cx="1587" cy="1587"/>
        </p:xfrm>
        <a:graphic>
          <a:graphicData uri="http://schemas.openxmlformats.org/presentationml/2006/ole">
            <p:oleObj spid="_x0000_s311298" name="think-cell Slide" r:id="rId58" imgW="270" imgH="270" progId="TCLayout.ActiveDocument.1">
              <p:embed/>
            </p:oleObj>
          </a:graphicData>
        </a:graphic>
      </p:graphicFrame>
      <p:sp>
        <p:nvSpPr>
          <p:cNvPr id="5" name="Rectangle 4"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smtClean="0">
              <a:solidFill>
                <a:schemeClr val="tx1"/>
              </a:solidFill>
              <a:latin typeface="Arial"/>
              <a:sym typeface="Arial"/>
            </a:endParaRPr>
          </a:p>
        </p:txBody>
      </p:sp>
      <p:sp>
        <p:nvSpPr>
          <p:cNvPr id="2" name="Title 1"/>
          <p:cNvSpPr>
            <a:spLocks noGrp="1"/>
          </p:cNvSpPr>
          <p:nvPr>
            <p:ph type="title"/>
          </p:nvPr>
        </p:nvSpPr>
        <p:spPr/>
        <p:txBody>
          <a:bodyPr/>
          <a:lstStyle/>
          <a:p>
            <a:r>
              <a:rPr lang="en-US" dirty="0" smtClean="0"/>
              <a:t>Project timeline with camp visits positioned in the middle</a:t>
            </a:r>
            <a:endParaRPr lang="en-US" dirty="0"/>
          </a:p>
        </p:txBody>
      </p:sp>
      <p:sp>
        <p:nvSpPr>
          <p:cNvPr id="48" name="Rectangle 47"/>
          <p:cNvSpPr/>
          <p:nvPr>
            <p:custDataLst>
              <p:tags r:id="rId3"/>
            </p:custDataLst>
          </p:nvPr>
        </p:nvSpPr>
        <p:spPr bwMode="gray">
          <a:xfrm>
            <a:off x="444498" y="4814887"/>
            <a:ext cx="1905000" cy="823912"/>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4" name="Rectangle 43"/>
          <p:cNvSpPr/>
          <p:nvPr>
            <p:custDataLst>
              <p:tags r:id="rId4"/>
            </p:custDataLst>
          </p:nvPr>
        </p:nvSpPr>
        <p:spPr bwMode="gray">
          <a:xfrm>
            <a:off x="444498" y="4073525"/>
            <a:ext cx="1905000" cy="741362"/>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3" name="Rectangle 42"/>
          <p:cNvSpPr/>
          <p:nvPr>
            <p:custDataLst>
              <p:tags r:id="rId5"/>
            </p:custDataLst>
          </p:nvPr>
        </p:nvSpPr>
        <p:spPr bwMode="gray">
          <a:xfrm>
            <a:off x="444498" y="3470275"/>
            <a:ext cx="1905000" cy="60325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2" name="Rectangle 41"/>
          <p:cNvSpPr/>
          <p:nvPr>
            <p:custDataLst>
              <p:tags r:id="rId6"/>
            </p:custDataLst>
          </p:nvPr>
        </p:nvSpPr>
        <p:spPr bwMode="gray">
          <a:xfrm>
            <a:off x="444498" y="2867025"/>
            <a:ext cx="1905000" cy="60325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1" name="Rectangle 40"/>
          <p:cNvSpPr/>
          <p:nvPr>
            <p:custDataLst>
              <p:tags r:id="rId7"/>
            </p:custDataLst>
          </p:nvPr>
        </p:nvSpPr>
        <p:spPr bwMode="gray">
          <a:xfrm>
            <a:off x="444498" y="2160588"/>
            <a:ext cx="1905000" cy="706437"/>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36" name="Text Placeholder 6"/>
          <p:cNvSpPr>
            <a:spLocks noGrp="1"/>
          </p:cNvSpPr>
          <p:nvPr>
            <p:custDataLst>
              <p:tags r:id="rId8"/>
            </p:custDataLst>
          </p:nvPr>
        </p:nvSpPr>
        <p:spPr bwMode="gray">
          <a:xfrm>
            <a:off x="2349500" y="1600200"/>
            <a:ext cx="1901825" cy="295275"/>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B65A4D7-3390-4886-9513-F48CBEC5FFE6}" type="datetime'''''''''''''''''''''''''O''''c''''''''''''''t'">
              <a:rPr lang="en-US" sz="1400" b="0" smtClean="0">
                <a:latin typeface="Arial"/>
                <a:sym typeface="Arial"/>
              </a:rPr>
              <a:pPr algn="ctr">
                <a:spcBef>
                  <a:spcPct val="0"/>
                </a:spcBef>
                <a:spcAft>
                  <a:spcPct val="0"/>
                </a:spcAft>
              </a:pPr>
              <a:t>Oct</a:t>
            </a:fld>
            <a:endParaRPr lang="en-US" sz="1400" b="0">
              <a:latin typeface="Arial"/>
              <a:sym typeface="Arial"/>
            </a:endParaRPr>
          </a:p>
        </p:txBody>
      </p:sp>
      <p:sp>
        <p:nvSpPr>
          <p:cNvPr id="37" name="Text Placeholder 6"/>
          <p:cNvSpPr>
            <a:spLocks noGrp="1"/>
          </p:cNvSpPr>
          <p:nvPr>
            <p:custDataLst>
              <p:tags r:id="rId9"/>
            </p:custDataLst>
          </p:nvPr>
        </p:nvSpPr>
        <p:spPr bwMode="gray">
          <a:xfrm>
            <a:off x="4251325" y="1600200"/>
            <a:ext cx="3005137" cy="295275"/>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F204821-3E2A-4940-A638-53A5E4FDA298}" type="datetime'''''''''''''''''''''''''''''N''o''''''v'''''''''''''''''''">
              <a:rPr lang="en-US" sz="1400" b="0" smtClean="0">
                <a:latin typeface="Arial"/>
                <a:sym typeface="Arial"/>
              </a:rPr>
              <a:pPr algn="ctr">
                <a:spcBef>
                  <a:spcPct val="0"/>
                </a:spcBef>
                <a:spcAft>
                  <a:spcPct val="0"/>
                </a:spcAft>
              </a:pPr>
              <a:t>Nov</a:t>
            </a:fld>
            <a:endParaRPr lang="en-US" sz="1400" b="0">
              <a:latin typeface="Arial"/>
              <a:sym typeface="Arial"/>
            </a:endParaRPr>
          </a:p>
        </p:txBody>
      </p:sp>
      <p:sp>
        <p:nvSpPr>
          <p:cNvPr id="38" name="Text Placeholder 6"/>
          <p:cNvSpPr>
            <a:spLocks noGrp="1"/>
          </p:cNvSpPr>
          <p:nvPr>
            <p:custDataLst>
              <p:tags r:id="rId10"/>
            </p:custDataLst>
          </p:nvPr>
        </p:nvSpPr>
        <p:spPr bwMode="gray">
          <a:xfrm>
            <a:off x="7256462" y="1600200"/>
            <a:ext cx="1901825" cy="295275"/>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230BC87-D3B1-4748-8BA8-F4F96C810B60}" type="datetime'''''''D''''e''''''''''''''''c'''''''''''''''''''">
              <a:rPr lang="en-US" sz="1400" b="0" smtClean="0">
                <a:latin typeface="Arial"/>
                <a:sym typeface="Arial"/>
              </a:rPr>
              <a:pPr algn="ctr">
                <a:spcBef>
                  <a:spcPct val="0"/>
                </a:spcBef>
                <a:spcAft>
                  <a:spcPct val="0"/>
                </a:spcAft>
              </a:pPr>
              <a:t>Dec</a:t>
            </a:fld>
            <a:endParaRPr lang="en-US" sz="1400" b="0">
              <a:latin typeface="Arial"/>
              <a:sym typeface="Arial"/>
            </a:endParaRPr>
          </a:p>
        </p:txBody>
      </p:sp>
      <p:sp>
        <p:nvSpPr>
          <p:cNvPr id="24" name="Text Placeholder 6"/>
          <p:cNvSpPr>
            <a:spLocks noGrp="1"/>
          </p:cNvSpPr>
          <p:nvPr>
            <p:custDataLst>
              <p:tags r:id="rId11"/>
            </p:custDataLst>
          </p:nvPr>
        </p:nvSpPr>
        <p:spPr bwMode="gray">
          <a:xfrm>
            <a:off x="2349500" y="1895475"/>
            <a:ext cx="600075"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16886A2-9CE8-41FD-9307-199C1E4E24E8}" type="datetime'''''''''''''''''1''''3''''.'''''''''''''''''''''''''''">
              <a:rPr lang="en-US" sz="1200" b="0" smtClean="0"/>
              <a:pPr algn="ctr">
                <a:spcBef>
                  <a:spcPct val="0"/>
                </a:spcBef>
                <a:spcAft>
                  <a:spcPct val="0"/>
                </a:spcAft>
              </a:pPr>
              <a:t>13.</a:t>
            </a:fld>
            <a:endParaRPr lang="en-US" sz="1200" b="0">
              <a:latin typeface="Arial"/>
              <a:sym typeface="Arial"/>
            </a:endParaRPr>
          </a:p>
        </p:txBody>
      </p:sp>
      <p:sp>
        <p:nvSpPr>
          <p:cNvPr id="25" name="Text Placeholder 6"/>
          <p:cNvSpPr>
            <a:spLocks noGrp="1"/>
          </p:cNvSpPr>
          <p:nvPr>
            <p:custDataLst>
              <p:tags r:id="rId12"/>
            </p:custDataLst>
          </p:nvPr>
        </p:nvSpPr>
        <p:spPr bwMode="gray">
          <a:xfrm>
            <a:off x="2949575" y="1895475"/>
            <a:ext cx="701675"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C1DC7B6-78ED-4D58-9304-6F7FE4B861DF}" type="datetime'''''''1''''''''9''''''''''''''''''''''.'''''''''''''''">
              <a:rPr lang="en-US" sz="1200" b="0" smtClean="0">
                <a:latin typeface="Arial"/>
                <a:sym typeface="Arial"/>
              </a:rPr>
              <a:pPr algn="ctr">
                <a:spcBef>
                  <a:spcPct val="0"/>
                </a:spcBef>
                <a:spcAft>
                  <a:spcPct val="0"/>
                </a:spcAft>
              </a:pPr>
              <a:t>19.</a:t>
            </a:fld>
            <a:endParaRPr lang="en-US" sz="1200" b="0">
              <a:latin typeface="Arial"/>
              <a:sym typeface="Arial"/>
            </a:endParaRPr>
          </a:p>
        </p:txBody>
      </p:sp>
      <p:sp>
        <p:nvSpPr>
          <p:cNvPr id="26" name="Text Placeholder 6"/>
          <p:cNvSpPr>
            <a:spLocks noGrp="1"/>
          </p:cNvSpPr>
          <p:nvPr>
            <p:custDataLst>
              <p:tags r:id="rId13"/>
            </p:custDataLst>
          </p:nvPr>
        </p:nvSpPr>
        <p:spPr bwMode="gray">
          <a:xfrm>
            <a:off x="3651250" y="1895475"/>
            <a:ext cx="700087"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7297862-086C-46F5-9EDE-C8091A1000D4}" type="datetime'''''''''''''''''''''''''''''''''''''2''''''''6.'''''''''''">
              <a:rPr lang="en-US" sz="1200" b="0" smtClean="0">
                <a:latin typeface="Arial"/>
                <a:sym typeface="Arial"/>
              </a:rPr>
              <a:pPr algn="ctr">
                <a:spcBef>
                  <a:spcPct val="0"/>
                </a:spcBef>
                <a:spcAft>
                  <a:spcPct val="0"/>
                </a:spcAft>
              </a:pPr>
              <a:t>26.</a:t>
            </a:fld>
            <a:endParaRPr lang="en-US" sz="1200" b="0">
              <a:latin typeface="Arial"/>
              <a:sym typeface="Arial"/>
            </a:endParaRPr>
          </a:p>
        </p:txBody>
      </p:sp>
      <p:sp>
        <p:nvSpPr>
          <p:cNvPr id="27" name="Text Placeholder 6"/>
          <p:cNvSpPr>
            <a:spLocks noGrp="1"/>
          </p:cNvSpPr>
          <p:nvPr>
            <p:custDataLst>
              <p:tags r:id="rId14"/>
            </p:custDataLst>
          </p:nvPr>
        </p:nvSpPr>
        <p:spPr bwMode="gray">
          <a:xfrm>
            <a:off x="4351337" y="1895475"/>
            <a:ext cx="701675"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EB3CC86-AC46-4C75-8F13-CC0902E88373}" type="datetime'''''''''''''''''''''''0''''''''2.'''''''''''''''''''''''''''">
              <a:rPr lang="en-US" sz="1200" b="0" smtClean="0">
                <a:latin typeface="Arial"/>
                <a:sym typeface="Arial"/>
              </a:rPr>
              <a:pPr algn="ctr">
                <a:spcBef>
                  <a:spcPct val="0"/>
                </a:spcBef>
                <a:spcAft>
                  <a:spcPct val="0"/>
                </a:spcAft>
              </a:pPr>
              <a:t>02.</a:t>
            </a:fld>
            <a:endParaRPr lang="en-US" sz="1200" b="0">
              <a:latin typeface="Arial"/>
              <a:sym typeface="Arial"/>
            </a:endParaRPr>
          </a:p>
        </p:txBody>
      </p:sp>
      <p:sp>
        <p:nvSpPr>
          <p:cNvPr id="28" name="Text Placeholder 6"/>
          <p:cNvSpPr>
            <a:spLocks noGrp="1"/>
          </p:cNvSpPr>
          <p:nvPr>
            <p:custDataLst>
              <p:tags r:id="rId15"/>
            </p:custDataLst>
          </p:nvPr>
        </p:nvSpPr>
        <p:spPr bwMode="gray">
          <a:xfrm>
            <a:off x="5053012" y="1895475"/>
            <a:ext cx="701675"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6D4AEA2-8EDA-49F1-B539-A93CA41E1B90}" type="datetime'''''''0''''''''''''''9''''''''.'''''''''">
              <a:rPr lang="en-US" sz="1200" b="0" smtClean="0">
                <a:latin typeface="Arial"/>
                <a:sym typeface="Arial"/>
              </a:rPr>
              <a:pPr algn="ctr">
                <a:spcBef>
                  <a:spcPct val="0"/>
                </a:spcBef>
                <a:spcAft>
                  <a:spcPct val="0"/>
                </a:spcAft>
              </a:pPr>
              <a:t>09.</a:t>
            </a:fld>
            <a:endParaRPr lang="en-US" sz="1200" b="0">
              <a:latin typeface="Arial"/>
              <a:sym typeface="Arial"/>
            </a:endParaRPr>
          </a:p>
        </p:txBody>
      </p:sp>
      <p:sp>
        <p:nvSpPr>
          <p:cNvPr id="29" name="Text Placeholder 6"/>
          <p:cNvSpPr>
            <a:spLocks noGrp="1"/>
          </p:cNvSpPr>
          <p:nvPr>
            <p:custDataLst>
              <p:tags r:id="rId16"/>
            </p:custDataLst>
          </p:nvPr>
        </p:nvSpPr>
        <p:spPr bwMode="gray">
          <a:xfrm>
            <a:off x="5754687" y="1895475"/>
            <a:ext cx="700087"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634722A-F8B8-4AF9-AC0F-E8085063EE3B}" type="datetime'''''''''''''''''''''''''''''''16''''''''''''''''''''''''''''.'">
              <a:rPr lang="en-US" sz="1200" b="0" smtClean="0">
                <a:latin typeface="Arial"/>
                <a:sym typeface="Arial"/>
              </a:rPr>
              <a:pPr algn="ctr">
                <a:spcBef>
                  <a:spcPct val="0"/>
                </a:spcBef>
                <a:spcAft>
                  <a:spcPct val="0"/>
                </a:spcAft>
              </a:pPr>
              <a:t>16.</a:t>
            </a:fld>
            <a:endParaRPr lang="en-US" sz="1200" b="0">
              <a:latin typeface="Arial"/>
              <a:sym typeface="Arial"/>
            </a:endParaRPr>
          </a:p>
        </p:txBody>
      </p:sp>
      <p:sp>
        <p:nvSpPr>
          <p:cNvPr id="30" name="Text Placeholder 6"/>
          <p:cNvSpPr>
            <a:spLocks noGrp="1"/>
          </p:cNvSpPr>
          <p:nvPr>
            <p:custDataLst>
              <p:tags r:id="rId17"/>
            </p:custDataLst>
          </p:nvPr>
        </p:nvSpPr>
        <p:spPr bwMode="gray">
          <a:xfrm>
            <a:off x="6454775" y="1895475"/>
            <a:ext cx="701675"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A4AA0D5-CED9-4562-8729-B08FC24D2699}" type="datetime'''''''''''''''''''''2''3''''''''''.'''''''''''">
              <a:rPr lang="en-US" sz="1200" b="0" smtClean="0">
                <a:latin typeface="Arial"/>
                <a:sym typeface="Arial"/>
              </a:rPr>
              <a:pPr algn="ctr">
                <a:spcBef>
                  <a:spcPct val="0"/>
                </a:spcBef>
                <a:spcAft>
                  <a:spcPct val="0"/>
                </a:spcAft>
              </a:pPr>
              <a:t>23.</a:t>
            </a:fld>
            <a:endParaRPr lang="en-US" sz="1200" b="0">
              <a:latin typeface="Arial"/>
              <a:sym typeface="Arial"/>
            </a:endParaRPr>
          </a:p>
        </p:txBody>
      </p:sp>
      <p:sp>
        <p:nvSpPr>
          <p:cNvPr id="31" name="Text Placeholder 6"/>
          <p:cNvSpPr>
            <a:spLocks noGrp="1"/>
          </p:cNvSpPr>
          <p:nvPr>
            <p:custDataLst>
              <p:tags r:id="rId18"/>
            </p:custDataLst>
          </p:nvPr>
        </p:nvSpPr>
        <p:spPr bwMode="gray">
          <a:xfrm>
            <a:off x="7156450" y="1895475"/>
            <a:ext cx="700087"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F98B5EE-EBE0-4E9D-8831-184F77558F86}" type="datetime'''3''''''''''''''''''''''0''.'">
              <a:rPr lang="en-US" sz="1200" b="0" smtClean="0">
                <a:latin typeface="Arial"/>
                <a:sym typeface="Arial"/>
              </a:rPr>
              <a:pPr algn="ctr">
                <a:spcBef>
                  <a:spcPct val="0"/>
                </a:spcBef>
                <a:spcAft>
                  <a:spcPct val="0"/>
                </a:spcAft>
              </a:pPr>
              <a:t>30.</a:t>
            </a:fld>
            <a:endParaRPr lang="en-US" sz="1200" b="0">
              <a:latin typeface="Arial"/>
              <a:sym typeface="Arial"/>
            </a:endParaRPr>
          </a:p>
        </p:txBody>
      </p:sp>
      <p:sp>
        <p:nvSpPr>
          <p:cNvPr id="32" name="Text Placeholder 6"/>
          <p:cNvSpPr>
            <a:spLocks noGrp="1"/>
          </p:cNvSpPr>
          <p:nvPr>
            <p:custDataLst>
              <p:tags r:id="rId19"/>
            </p:custDataLst>
          </p:nvPr>
        </p:nvSpPr>
        <p:spPr bwMode="gray">
          <a:xfrm>
            <a:off x="7856537" y="1895475"/>
            <a:ext cx="701675"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6D47FE9-9C37-46F8-BA5C-F95C0999C2BC}" type="datetime'''''''''''''''''''''''''''0''''''''''''''7.'''''''''''''">
              <a:rPr lang="en-US" sz="1200" b="0" smtClean="0">
                <a:latin typeface="Arial"/>
                <a:sym typeface="Arial"/>
              </a:rPr>
              <a:pPr algn="ctr">
                <a:spcBef>
                  <a:spcPct val="0"/>
                </a:spcBef>
                <a:spcAft>
                  <a:spcPct val="0"/>
                </a:spcAft>
              </a:pPr>
              <a:t>07.</a:t>
            </a:fld>
            <a:endParaRPr lang="en-US" sz="1200" b="0">
              <a:latin typeface="Arial"/>
              <a:sym typeface="Arial"/>
            </a:endParaRPr>
          </a:p>
        </p:txBody>
      </p:sp>
      <p:sp>
        <p:nvSpPr>
          <p:cNvPr id="33" name="Text Placeholder 6"/>
          <p:cNvSpPr>
            <a:spLocks noGrp="1"/>
          </p:cNvSpPr>
          <p:nvPr>
            <p:custDataLst>
              <p:tags r:id="rId20"/>
            </p:custDataLst>
          </p:nvPr>
        </p:nvSpPr>
        <p:spPr bwMode="gray">
          <a:xfrm>
            <a:off x="8558212" y="1895475"/>
            <a:ext cx="600075" cy="265112"/>
          </a:xfrm>
          <a:prstGeom prst="rect">
            <a:avLst/>
          </a:prstGeom>
          <a:noFill/>
          <a:effectLst/>
        </p:spPr>
        <p:txBody>
          <a:bodyPr wrap="none" lIns="0" tIns="41275" rIns="0" bIns="41275"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99D0747-B12D-4ACA-8DCF-E850EC27D773}" type="datetime'1''''''''''''''''''''''4''''.'''''''''''''''''''''''''''''''">
              <a:rPr lang="en-US" sz="1200" b="0" smtClean="0">
                <a:latin typeface="Arial"/>
                <a:sym typeface="Arial"/>
              </a:rPr>
              <a:pPr algn="ctr">
                <a:spcBef>
                  <a:spcPct val="0"/>
                </a:spcBef>
                <a:spcAft>
                  <a:spcPct val="0"/>
                </a:spcAft>
              </a:pPr>
              <a:t>14.</a:t>
            </a:fld>
            <a:endParaRPr lang="en-US" sz="1200" b="0">
              <a:latin typeface="Arial"/>
              <a:sym typeface="Arial"/>
            </a:endParaRPr>
          </a:p>
        </p:txBody>
      </p:sp>
      <p:cxnSp>
        <p:nvCxnSpPr>
          <p:cNvPr id="49" name="Straight Connector 48"/>
          <p:cNvCxnSpPr/>
          <p:nvPr>
            <p:custDataLst>
              <p:tags r:id="rId21"/>
            </p:custDataLst>
          </p:nvPr>
        </p:nvCxnSpPr>
        <p:spPr bwMode="gray">
          <a:xfrm>
            <a:off x="2349500" y="1895475"/>
            <a:ext cx="1901825" cy="0"/>
          </a:xfrm>
          <a:prstGeom prst="line">
            <a:avLst/>
          </a:prstGeom>
          <a:ln w="952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2"/>
            </p:custDataLst>
          </p:nvPr>
        </p:nvCxnSpPr>
        <p:spPr bwMode="gray">
          <a:xfrm>
            <a:off x="4251325" y="1895475"/>
            <a:ext cx="3005137" cy="0"/>
          </a:xfrm>
          <a:prstGeom prst="line">
            <a:avLst/>
          </a:prstGeom>
          <a:ln w="952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23"/>
            </p:custDataLst>
          </p:nvPr>
        </p:nvCxnSpPr>
        <p:spPr bwMode="gray">
          <a:xfrm>
            <a:off x="7256462" y="1895475"/>
            <a:ext cx="1901825" cy="0"/>
          </a:xfrm>
          <a:prstGeom prst="line">
            <a:avLst/>
          </a:prstGeom>
          <a:ln w="952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24"/>
            </p:custDataLst>
          </p:nvPr>
        </p:nvCxnSpPr>
        <p:spPr bwMode="gray">
          <a:xfrm>
            <a:off x="2349500" y="2160587"/>
            <a:ext cx="0" cy="3478212"/>
          </a:xfrm>
          <a:prstGeom prst="line">
            <a:avLst/>
          </a:prstGeom>
          <a:ln w="952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5"/>
            </p:custDataLst>
          </p:nvPr>
        </p:nvCxnSpPr>
        <p:spPr bwMode="gray">
          <a:xfrm>
            <a:off x="7256462" y="2160587"/>
            <a:ext cx="0" cy="3478212"/>
          </a:xfrm>
          <a:prstGeom prst="line">
            <a:avLst/>
          </a:prstGeom>
          <a:ln w="952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6"/>
            </p:custDataLst>
          </p:nvPr>
        </p:nvCxnSpPr>
        <p:spPr bwMode="gray">
          <a:xfrm>
            <a:off x="4251325" y="2160587"/>
            <a:ext cx="0" cy="3478212"/>
          </a:xfrm>
          <a:prstGeom prst="line">
            <a:avLst/>
          </a:prstGeom>
          <a:ln w="952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27"/>
            </p:custDataLst>
          </p:nvPr>
        </p:nvCxnSpPr>
        <p:spPr bwMode="white">
          <a:xfrm>
            <a:off x="4351337"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8"/>
            </p:custDataLst>
          </p:nvPr>
        </p:nvCxnSpPr>
        <p:spPr bwMode="white">
          <a:xfrm>
            <a:off x="3651250"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9"/>
            </p:custDataLst>
          </p:nvPr>
        </p:nvCxnSpPr>
        <p:spPr bwMode="white">
          <a:xfrm>
            <a:off x="2949575"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30"/>
            </p:custDataLst>
          </p:nvPr>
        </p:nvCxnSpPr>
        <p:spPr bwMode="white">
          <a:xfrm>
            <a:off x="6454775"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1"/>
            </p:custDataLst>
          </p:nvPr>
        </p:nvCxnSpPr>
        <p:spPr bwMode="white">
          <a:xfrm>
            <a:off x="8558212"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2"/>
            </p:custDataLst>
          </p:nvPr>
        </p:nvCxnSpPr>
        <p:spPr bwMode="white">
          <a:xfrm>
            <a:off x="7856537"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33"/>
            </p:custDataLst>
          </p:nvPr>
        </p:nvCxnSpPr>
        <p:spPr bwMode="white">
          <a:xfrm>
            <a:off x="7156450"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34"/>
            </p:custDataLst>
          </p:nvPr>
        </p:nvCxnSpPr>
        <p:spPr bwMode="white">
          <a:xfrm>
            <a:off x="5754687"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35"/>
            </p:custDataLst>
          </p:nvPr>
        </p:nvCxnSpPr>
        <p:spPr bwMode="white">
          <a:xfrm>
            <a:off x="5053012" y="2160587"/>
            <a:ext cx="0" cy="3478212"/>
          </a:xfrm>
          <a:prstGeom prst="line">
            <a:avLst/>
          </a:prstGeom>
          <a:ln w="9525">
            <a:solidFill>
              <a:schemeClr val="bg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36"/>
            </p:custDataLst>
          </p:nvPr>
        </p:nvCxnSpPr>
        <p:spPr bwMode="gray">
          <a:xfrm>
            <a:off x="444500" y="4814887"/>
            <a:ext cx="8713787" cy="0"/>
          </a:xfrm>
          <a:prstGeom prst="line">
            <a:avLst/>
          </a:prstGeom>
          <a:ln w="952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37"/>
            </p:custDataLst>
          </p:nvPr>
        </p:nvCxnSpPr>
        <p:spPr bwMode="gray">
          <a:xfrm>
            <a:off x="444500" y="2160587"/>
            <a:ext cx="8713787" cy="0"/>
          </a:xfrm>
          <a:prstGeom prst="line">
            <a:avLst/>
          </a:prstGeom>
          <a:ln w="19050">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76" name="Text Placeholder 16"/>
          <p:cNvSpPr>
            <a:spLocks noGrp="1"/>
          </p:cNvSpPr>
          <p:nvPr>
            <p:custDataLst>
              <p:tags r:id="rId38"/>
            </p:custDataLst>
          </p:nvPr>
        </p:nvSpPr>
        <p:spPr bwMode="gray">
          <a:xfrm>
            <a:off x="2359025" y="2428875"/>
            <a:ext cx="3995737" cy="274637"/>
          </a:xfrm>
          <a:prstGeom prst="homePlate">
            <a:avLst>
              <a:gd name="adj" fmla="val 18497"/>
            </a:avLst>
          </a:prstGeom>
          <a:solidFill>
            <a:schemeClr val="hlink"/>
          </a:solidFill>
          <a:ln w="9525">
            <a:solidFill>
              <a:schemeClr val="hlink"/>
            </a:solidFill>
          </a:ln>
          <a:effectLst/>
        </p:spPr>
        <p:txBody>
          <a:bodyPr wrap="square" lIns="0" tIns="46037" rIns="25400" bIns="46037"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B704FFD-9DFE-4C49-9C58-6BC0AC2A80E0}" type="datetime'''''''''''''''''1''''''''''''''''''''''''0/''''''''1''3'''">
              <a:rPr lang="en-US" sz="1200" b="0" smtClean="0"/>
              <a:pPr algn="ctr">
                <a:spcBef>
                  <a:spcPct val="0"/>
                </a:spcBef>
                <a:spcAft>
                  <a:spcPct val="0"/>
                </a:spcAft>
              </a:pPr>
              <a:t>10/13</a:t>
            </a:fld>
            <a:r>
              <a:rPr lang="en-US" sz="1200" b="0" dirty="0" smtClean="0"/>
              <a:t> - </a:t>
            </a:r>
            <a:fld id="{75743684-603F-421A-827F-51C674AF6AFF}" type="datetime'''''''1''''''''''''''''''''1''/''''''2''''''''''''''1'''">
              <a:rPr lang="en-US" sz="1200" b="0" smtClean="0"/>
              <a:pPr algn="ctr">
                <a:spcBef>
                  <a:spcPct val="0"/>
                </a:spcBef>
                <a:spcAft>
                  <a:spcPct val="0"/>
                </a:spcAft>
              </a:pPr>
              <a:t>11/21</a:t>
            </a:fld>
            <a:endParaRPr lang="en-US" sz="1200" b="0" dirty="0">
              <a:latin typeface="Arial"/>
              <a:sym typeface="Arial"/>
            </a:endParaRPr>
          </a:p>
        </p:txBody>
      </p:sp>
      <p:sp>
        <p:nvSpPr>
          <p:cNvPr id="90" name="Text Placeholder 24"/>
          <p:cNvSpPr>
            <a:spLocks noGrp="1"/>
          </p:cNvSpPr>
          <p:nvPr>
            <p:custDataLst>
              <p:tags r:id="rId39"/>
            </p:custDataLst>
          </p:nvPr>
        </p:nvSpPr>
        <p:spPr bwMode="gray">
          <a:xfrm>
            <a:off x="5754687" y="4237037"/>
            <a:ext cx="700087" cy="274637"/>
          </a:xfrm>
          <a:prstGeom prst="homePlate">
            <a:avLst>
              <a:gd name="adj" fmla="val 18497"/>
            </a:avLst>
          </a:prstGeom>
          <a:solidFill>
            <a:srgbClr val="79A2B3"/>
          </a:solidFill>
          <a:ln w="9525">
            <a:solidFill>
              <a:srgbClr val="79A2B3"/>
            </a:solidFill>
          </a:ln>
          <a:effectLst/>
        </p:spPr>
        <p:txBody>
          <a:bodyPr wrap="square" lIns="0" tIns="46037" rIns="25400" bIns="46037"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endParaRPr lang="en-US" sz="1200" b="0">
              <a:latin typeface="Arial"/>
              <a:sym typeface="Arial"/>
            </a:endParaRPr>
          </a:p>
        </p:txBody>
      </p:sp>
      <p:sp>
        <p:nvSpPr>
          <p:cNvPr id="89" name="Text Placeholder 23"/>
          <p:cNvSpPr>
            <a:spLocks noGrp="1"/>
          </p:cNvSpPr>
          <p:nvPr>
            <p:custDataLst>
              <p:tags r:id="rId40"/>
            </p:custDataLst>
          </p:nvPr>
        </p:nvSpPr>
        <p:spPr bwMode="gray">
          <a:xfrm>
            <a:off x="5053012" y="3635375"/>
            <a:ext cx="701675" cy="274637"/>
          </a:xfrm>
          <a:prstGeom prst="homePlate">
            <a:avLst>
              <a:gd name="adj" fmla="val 18497"/>
            </a:avLst>
          </a:prstGeom>
          <a:solidFill>
            <a:srgbClr val="79A2B3"/>
          </a:solidFill>
          <a:ln w="9525">
            <a:solidFill>
              <a:srgbClr val="79A2B3"/>
            </a:solidFill>
          </a:ln>
          <a:effectLst/>
        </p:spPr>
        <p:txBody>
          <a:bodyPr wrap="square" lIns="0" tIns="46037" rIns="23812" bIns="46037"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endParaRPr lang="en-US" sz="1200" b="0">
              <a:latin typeface="Arial"/>
              <a:sym typeface="Arial"/>
            </a:endParaRPr>
          </a:p>
        </p:txBody>
      </p:sp>
      <p:sp>
        <p:nvSpPr>
          <p:cNvPr id="78" name="Text Placeholder 18"/>
          <p:cNvSpPr>
            <a:spLocks noGrp="1"/>
          </p:cNvSpPr>
          <p:nvPr>
            <p:custDataLst>
              <p:tags r:id="rId41"/>
            </p:custDataLst>
          </p:nvPr>
        </p:nvSpPr>
        <p:spPr bwMode="gray">
          <a:xfrm>
            <a:off x="6305550" y="3032125"/>
            <a:ext cx="2847975" cy="274637"/>
          </a:xfrm>
          <a:prstGeom prst="chevron">
            <a:avLst>
              <a:gd name="adj" fmla="val 18497"/>
            </a:avLst>
          </a:prstGeom>
          <a:solidFill>
            <a:schemeClr val="hlink"/>
          </a:solidFill>
          <a:ln w="9525">
            <a:solidFill>
              <a:schemeClr val="hlink"/>
            </a:solidFill>
          </a:ln>
          <a:effectLst/>
        </p:spPr>
        <p:txBody>
          <a:bodyPr wrap="square" lIns="0" tIns="46037" rIns="0" bIns="46037"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BE510E0-5716-4BC4-9D02-1D00C67DF657}" type="datetime'''''''''1''''''''''''''''''''1''''''''''/''''''''''2''''2'''">
              <a:rPr lang="en-US" sz="1200" b="0" smtClean="0"/>
              <a:pPr algn="ctr">
                <a:spcBef>
                  <a:spcPct val="0"/>
                </a:spcBef>
                <a:spcAft>
                  <a:spcPct val="0"/>
                </a:spcAft>
              </a:pPr>
              <a:t>11/22</a:t>
            </a:fld>
            <a:r>
              <a:rPr lang="en-US" sz="1200" b="0" smtClean="0"/>
              <a:t> - </a:t>
            </a:r>
            <a:fld id="{519CFD57-B7AA-4B5F-89D4-FF291A9B68AE}" type="datetime'''1''''''''''''''2/''''1''''''''''''9'''''''''''''''''''''''">
              <a:rPr lang="en-US" sz="1200" b="0" smtClean="0"/>
              <a:pPr algn="ctr">
                <a:spcBef>
                  <a:spcPct val="0"/>
                </a:spcBef>
                <a:spcAft>
                  <a:spcPct val="0"/>
                </a:spcAft>
              </a:pPr>
              <a:t>12/19</a:t>
            </a:fld>
            <a:endParaRPr lang="en-US" sz="1200" b="0">
              <a:latin typeface="Arial"/>
              <a:sym typeface="Arial"/>
            </a:endParaRPr>
          </a:p>
        </p:txBody>
      </p:sp>
      <p:sp>
        <p:nvSpPr>
          <p:cNvPr id="77" name="Text Placeholder 17"/>
          <p:cNvSpPr>
            <a:spLocks noGrp="1"/>
          </p:cNvSpPr>
          <p:nvPr>
            <p:custDataLst>
              <p:tags r:id="rId42"/>
            </p:custDataLst>
          </p:nvPr>
        </p:nvSpPr>
        <p:spPr bwMode="gray">
          <a:xfrm>
            <a:off x="4452937" y="3032125"/>
            <a:ext cx="1901825" cy="274637"/>
          </a:xfrm>
          <a:prstGeom prst="homePlate">
            <a:avLst>
              <a:gd name="adj" fmla="val 18497"/>
            </a:avLst>
          </a:prstGeom>
          <a:solidFill>
            <a:schemeClr val="accent2"/>
          </a:solidFill>
          <a:ln w="9525">
            <a:solidFill>
              <a:schemeClr val="hlink"/>
            </a:solidFill>
            <a:prstDash val="dash"/>
          </a:ln>
          <a:effectLst/>
        </p:spPr>
        <p:txBody>
          <a:bodyPr wrap="square" lIns="0" tIns="46037" rIns="23812" bIns="46037"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endParaRPr lang="en-US" sz="1200" b="0">
              <a:latin typeface="Arial"/>
              <a:sym typeface="Arial"/>
            </a:endParaRPr>
          </a:p>
        </p:txBody>
      </p:sp>
      <p:sp>
        <p:nvSpPr>
          <p:cNvPr id="87" name="Isosceles Triangle 86"/>
          <p:cNvSpPr/>
          <p:nvPr>
            <p:custDataLst>
              <p:tags r:id="rId43"/>
            </p:custDataLst>
          </p:nvPr>
        </p:nvSpPr>
        <p:spPr bwMode="gray">
          <a:xfrm>
            <a:off x="8785225" y="5116512"/>
            <a:ext cx="146050" cy="127000"/>
          </a:xfrm>
          <a:prstGeom prst="triangle">
            <a:avLst>
              <a:gd name="adj" fmla="val 50000"/>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97" name="Isosceles Triangle 96"/>
          <p:cNvSpPr/>
          <p:nvPr>
            <p:custDataLst>
              <p:tags r:id="rId44"/>
            </p:custDataLst>
          </p:nvPr>
        </p:nvSpPr>
        <p:spPr bwMode="gray">
          <a:xfrm>
            <a:off x="7983537" y="5116512"/>
            <a:ext cx="146050" cy="127000"/>
          </a:xfrm>
          <a:prstGeom prst="triangle">
            <a:avLst>
              <a:gd name="adj" fmla="val 50000"/>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3" name="Isosceles Triangle 82"/>
          <p:cNvSpPr/>
          <p:nvPr>
            <p:custDataLst>
              <p:tags r:id="rId45"/>
            </p:custDataLst>
          </p:nvPr>
        </p:nvSpPr>
        <p:spPr bwMode="gray">
          <a:xfrm>
            <a:off x="4479925" y="5116512"/>
            <a:ext cx="146050" cy="127000"/>
          </a:xfrm>
          <a:prstGeom prst="triangle">
            <a:avLst>
              <a:gd name="adj" fmla="val 50000"/>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6" name="Isosceles Triangle 45"/>
          <p:cNvSpPr/>
          <p:nvPr>
            <p:custDataLst>
              <p:tags r:id="rId46"/>
            </p:custDataLst>
          </p:nvPr>
        </p:nvSpPr>
        <p:spPr bwMode="gray">
          <a:xfrm>
            <a:off x="3878262" y="5116512"/>
            <a:ext cx="146050" cy="127000"/>
          </a:xfrm>
          <a:prstGeom prst="triangle">
            <a:avLst>
              <a:gd name="adj" fmla="val 50000"/>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1" name="Text Placeholder 5"/>
          <p:cNvSpPr>
            <a:spLocks noGrp="1"/>
          </p:cNvSpPr>
          <p:nvPr>
            <p:custDataLst>
              <p:tags r:id="rId47"/>
            </p:custDataLst>
          </p:nvPr>
        </p:nvSpPr>
        <p:spPr bwMode="gray">
          <a:xfrm>
            <a:off x="541336" y="1906587"/>
            <a:ext cx="639762" cy="212725"/>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97DBE7C-FEE8-44C2-A518-246F169D28AE}" type="datetime'''''''''''''A''''''''''ct''''''i''''''''v''''i''t''''''y'">
              <a:rPr lang="en-US" sz="1400" smtClean="0">
                <a:latin typeface="Arial"/>
                <a:sym typeface="Arial"/>
              </a:rPr>
              <a:pPr>
                <a:spcBef>
                  <a:spcPct val="0"/>
                </a:spcBef>
                <a:spcAft>
                  <a:spcPct val="0"/>
                </a:spcAft>
              </a:pPr>
              <a:t>Activity</a:t>
            </a:fld>
            <a:endParaRPr lang="en-US" sz="1400">
              <a:latin typeface="Arial"/>
              <a:sym typeface="Arial"/>
            </a:endParaRPr>
          </a:p>
        </p:txBody>
      </p:sp>
      <p:sp>
        <p:nvSpPr>
          <p:cNvPr id="10" name="Text Placeholder 4"/>
          <p:cNvSpPr>
            <a:spLocks noGrp="1"/>
          </p:cNvSpPr>
          <p:nvPr>
            <p:custDataLst>
              <p:tags r:id="rId48"/>
            </p:custDataLst>
          </p:nvPr>
        </p:nvSpPr>
        <p:spPr bwMode="gray">
          <a:xfrm>
            <a:off x="541337" y="5095875"/>
            <a:ext cx="660400" cy="182562"/>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dirty="0" smtClean="0">
                <a:latin typeface="Arial"/>
                <a:sym typeface="Arial"/>
              </a:rPr>
              <a:t>Meetings</a:t>
            </a:r>
            <a:endParaRPr lang="en-US" sz="1200" dirty="0">
              <a:latin typeface="Arial"/>
              <a:sym typeface="Arial"/>
            </a:endParaRPr>
          </a:p>
        </p:txBody>
      </p:sp>
      <p:sp useBgFill="1">
        <p:nvSpPr>
          <p:cNvPr id="96" name="Text Placeholder 26"/>
          <p:cNvSpPr>
            <a:spLocks noGrp="1"/>
          </p:cNvSpPr>
          <p:nvPr>
            <p:custDataLst>
              <p:tags r:id="rId49"/>
            </p:custDataLst>
          </p:nvPr>
        </p:nvSpPr>
        <p:spPr bwMode="gray">
          <a:xfrm>
            <a:off x="7769225" y="5265737"/>
            <a:ext cx="574675" cy="365125"/>
          </a:xfrm>
          <a:prstGeom prst="rect">
            <a:avLst/>
          </a:prstGeom>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5815A1D-A8D0-4620-8EE4-AA8A41DFC768}" type="datetime'''''''''12''''''''''''''/''''''''''''''''''''9'''''''''">
              <a:rPr lang="en-US" sz="1200" b="0" smtClean="0"/>
              <a:pPr algn="ctr">
                <a:spcBef>
                  <a:spcPct val="0"/>
                </a:spcBef>
                <a:spcAft>
                  <a:spcPct val="0"/>
                </a:spcAft>
              </a:pPr>
              <a:t>12/9</a:t>
            </a:fld>
            <a:endParaRPr lang="en-US" sz="1200" b="0" dirty="0" smtClean="0"/>
          </a:p>
          <a:p>
            <a:pPr algn="ctr">
              <a:spcBef>
                <a:spcPct val="0"/>
              </a:spcBef>
              <a:spcAft>
                <a:spcPct val="0"/>
              </a:spcAft>
            </a:pPr>
            <a:r>
              <a:rPr lang="en-US" sz="1200" b="0" dirty="0" smtClean="0">
                <a:latin typeface="Arial"/>
                <a:sym typeface="Arial"/>
              </a:rPr>
              <a:t> Geneva</a:t>
            </a:r>
            <a:endParaRPr lang="en-US" sz="1200" b="0" dirty="0">
              <a:latin typeface="Arial"/>
              <a:sym typeface="Arial"/>
            </a:endParaRPr>
          </a:p>
        </p:txBody>
      </p:sp>
      <p:sp useBgFill="1">
        <p:nvSpPr>
          <p:cNvPr id="82" name="Text Placeholder 20"/>
          <p:cNvSpPr>
            <a:spLocks noGrp="1"/>
          </p:cNvSpPr>
          <p:nvPr>
            <p:custDataLst>
              <p:tags r:id="rId50"/>
            </p:custDataLst>
          </p:nvPr>
        </p:nvSpPr>
        <p:spPr bwMode="gray">
          <a:xfrm>
            <a:off x="4287837" y="5265737"/>
            <a:ext cx="531812" cy="365125"/>
          </a:xfrm>
          <a:prstGeom prst="rect">
            <a:avLst/>
          </a:prstGeom>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C0BF379-FD2D-436C-8E55-C67075D7467C}" type="datetime'''''''''''''''1''''''''''''''''''''''''''1''''''''/4'''''">
              <a:rPr lang="en-US" sz="1200" b="0" smtClean="0">
                <a:latin typeface="Arial"/>
                <a:sym typeface="Arial"/>
              </a:rPr>
              <a:pPr algn="ctr">
                <a:spcBef>
                  <a:spcPct val="0"/>
                </a:spcBef>
                <a:spcAft>
                  <a:spcPct val="0"/>
                </a:spcAft>
              </a:pPr>
              <a:t>11/4</a:t>
            </a:fld>
            <a:endParaRPr lang="en-US" sz="1200" b="0" dirty="0" smtClean="0">
              <a:latin typeface="Arial"/>
              <a:sym typeface="Arial"/>
            </a:endParaRPr>
          </a:p>
          <a:p>
            <a:pPr algn="ctr">
              <a:spcBef>
                <a:spcPct val="0"/>
              </a:spcBef>
              <a:spcAft>
                <a:spcPct val="0"/>
              </a:spcAft>
            </a:pPr>
            <a:r>
              <a:rPr lang="en-US" sz="1200" b="0" dirty="0" smtClean="0">
                <a:latin typeface="Arial"/>
                <a:sym typeface="Arial"/>
              </a:rPr>
              <a:t>Geneva</a:t>
            </a:r>
            <a:endParaRPr lang="en-US" sz="1200" b="0" dirty="0">
              <a:latin typeface="Arial"/>
              <a:sym typeface="Arial"/>
            </a:endParaRPr>
          </a:p>
        </p:txBody>
      </p:sp>
      <p:sp useBgFill="1">
        <p:nvSpPr>
          <p:cNvPr id="79" name="Text Placeholder 19"/>
          <p:cNvSpPr>
            <a:spLocks noGrp="1"/>
          </p:cNvSpPr>
          <p:nvPr>
            <p:custDataLst>
              <p:tags r:id="rId51"/>
            </p:custDataLst>
          </p:nvPr>
        </p:nvSpPr>
        <p:spPr bwMode="gray">
          <a:xfrm>
            <a:off x="3762375" y="5265737"/>
            <a:ext cx="379412" cy="182562"/>
          </a:xfrm>
          <a:prstGeom prst="rect">
            <a:avLst/>
          </a:prstGeom>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0FF5C8E-FAB5-4A8B-BF8B-913A9AB482F4}" type="datetime'''''1''''''''''''''''''''''''''''0/''''''29'''''''''''">
              <a:rPr lang="en-US" sz="1200" b="0" smtClean="0">
                <a:latin typeface="Arial"/>
                <a:sym typeface="Arial"/>
              </a:rPr>
              <a:pPr>
                <a:spcBef>
                  <a:spcPct val="0"/>
                </a:spcBef>
                <a:spcAft>
                  <a:spcPct val="0"/>
                </a:spcAft>
              </a:pPr>
              <a:t>10/29</a:t>
            </a:fld>
            <a:endParaRPr lang="en-US" sz="1200" b="0" dirty="0">
              <a:latin typeface="Arial"/>
              <a:sym typeface="Arial"/>
            </a:endParaRPr>
          </a:p>
        </p:txBody>
      </p:sp>
      <p:sp>
        <p:nvSpPr>
          <p:cNvPr id="8" name="Text Placeholder 4"/>
          <p:cNvSpPr>
            <a:spLocks noGrp="1"/>
          </p:cNvSpPr>
          <p:nvPr>
            <p:custDataLst>
              <p:tags r:id="rId52"/>
            </p:custDataLst>
          </p:nvPr>
        </p:nvSpPr>
        <p:spPr bwMode="gray">
          <a:xfrm>
            <a:off x="541335" y="4283075"/>
            <a:ext cx="1543050" cy="182562"/>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dirty="0" smtClean="0">
                <a:latin typeface="Arial"/>
                <a:sym typeface="Arial"/>
              </a:rPr>
              <a:t>Field Visits - Ethiopia</a:t>
            </a:r>
            <a:endParaRPr lang="en-US" sz="1200" dirty="0">
              <a:latin typeface="Arial"/>
              <a:sym typeface="Arial"/>
            </a:endParaRPr>
          </a:p>
        </p:txBody>
      </p:sp>
      <p:sp useBgFill="1">
        <p:nvSpPr>
          <p:cNvPr id="86" name="Text Placeholder 22"/>
          <p:cNvSpPr>
            <a:spLocks noGrp="1"/>
          </p:cNvSpPr>
          <p:nvPr>
            <p:custDataLst>
              <p:tags r:id="rId53"/>
            </p:custDataLst>
          </p:nvPr>
        </p:nvSpPr>
        <p:spPr bwMode="gray">
          <a:xfrm>
            <a:off x="8669337" y="5265737"/>
            <a:ext cx="379412" cy="182562"/>
          </a:xfrm>
          <a:prstGeom prst="rect">
            <a:avLst/>
          </a:prstGeom>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D3511EA-39C5-4543-AADC-AAC71336E85F}" type="datetime'1''''2''/''''1''''7'''''''''''''''''''''''''''''">
              <a:rPr lang="en-US" sz="1200" b="0" smtClean="0"/>
              <a:pPr>
                <a:spcBef>
                  <a:spcPct val="0"/>
                </a:spcBef>
                <a:spcAft>
                  <a:spcPct val="0"/>
                </a:spcAft>
              </a:pPr>
              <a:t>12/17</a:t>
            </a:fld>
            <a:endParaRPr lang="en-US" sz="1200" b="0">
              <a:latin typeface="Arial"/>
              <a:sym typeface="Arial"/>
            </a:endParaRPr>
          </a:p>
        </p:txBody>
      </p:sp>
      <p:sp>
        <p:nvSpPr>
          <p:cNvPr id="6" name="Text Placeholder 4"/>
          <p:cNvSpPr>
            <a:spLocks noGrp="1"/>
          </p:cNvSpPr>
          <p:nvPr>
            <p:custDataLst>
              <p:tags r:id="rId54"/>
            </p:custDataLst>
          </p:nvPr>
        </p:nvSpPr>
        <p:spPr bwMode="gray">
          <a:xfrm>
            <a:off x="541336" y="3078162"/>
            <a:ext cx="1392237" cy="182562"/>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dirty="0" smtClean="0">
                <a:latin typeface="Arial"/>
                <a:sym typeface="Arial"/>
              </a:rPr>
              <a:t>Options Evaluation</a:t>
            </a:r>
            <a:endParaRPr lang="en-US" sz="1200" dirty="0">
              <a:latin typeface="Arial"/>
              <a:sym typeface="Arial"/>
            </a:endParaRPr>
          </a:p>
        </p:txBody>
      </p:sp>
      <p:sp>
        <p:nvSpPr>
          <p:cNvPr id="4" name="Text Placeholder 4"/>
          <p:cNvSpPr>
            <a:spLocks noGrp="1"/>
          </p:cNvSpPr>
          <p:nvPr>
            <p:custDataLst>
              <p:tags r:id="rId55"/>
            </p:custDataLst>
          </p:nvPr>
        </p:nvSpPr>
        <p:spPr bwMode="gray">
          <a:xfrm>
            <a:off x="541336" y="2474912"/>
            <a:ext cx="1711325" cy="182562"/>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dirty="0" smtClean="0">
                <a:latin typeface="Arial"/>
                <a:sym typeface="Arial"/>
              </a:rPr>
              <a:t>Situational Assessment</a:t>
            </a:r>
            <a:endParaRPr lang="en-US" sz="1200" dirty="0">
              <a:latin typeface="Arial"/>
              <a:sym typeface="Arial"/>
            </a:endParaRPr>
          </a:p>
        </p:txBody>
      </p:sp>
      <p:sp>
        <p:nvSpPr>
          <p:cNvPr id="7" name="Text Placeholder 4"/>
          <p:cNvSpPr>
            <a:spLocks noGrp="1"/>
          </p:cNvSpPr>
          <p:nvPr>
            <p:custDataLst>
              <p:tags r:id="rId56"/>
            </p:custDataLst>
          </p:nvPr>
        </p:nvSpPr>
        <p:spPr bwMode="gray">
          <a:xfrm>
            <a:off x="541335" y="3681412"/>
            <a:ext cx="1498600" cy="182562"/>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dirty="0" smtClean="0">
                <a:latin typeface="Arial"/>
                <a:sym typeface="Arial"/>
              </a:rPr>
              <a:t>Field Visits - Uganda</a:t>
            </a:r>
            <a:endParaRPr lang="en-US" sz="1200" dirty="0">
              <a:latin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87" y="1588"/>
          <a:ext cx="1587" cy="1587"/>
        </p:xfrm>
        <a:graphic>
          <a:graphicData uri="http://schemas.openxmlformats.org/presentationml/2006/ole">
            <p:oleObj spid="_x0000_s619522"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Deploying new sanitation approaches can reach beyond refugees to include the host community &amp; government</a:t>
            </a:r>
            <a:endParaRPr lang="en-US" dirty="0"/>
          </a:p>
        </p:txBody>
      </p:sp>
      <p:sp>
        <p:nvSpPr>
          <p:cNvPr id="4" name="Oval 3"/>
          <p:cNvSpPr/>
          <p:nvPr/>
        </p:nvSpPr>
        <p:spPr>
          <a:xfrm>
            <a:off x="1784191" y="3306531"/>
            <a:ext cx="1506538" cy="150653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Refugees</a:t>
            </a:r>
          </a:p>
        </p:txBody>
      </p:sp>
      <p:sp>
        <p:nvSpPr>
          <p:cNvPr id="13" name="Donut 12"/>
          <p:cNvSpPr/>
          <p:nvPr/>
        </p:nvSpPr>
        <p:spPr>
          <a:xfrm>
            <a:off x="342900" y="1865240"/>
            <a:ext cx="4389120" cy="4389120"/>
          </a:xfrm>
          <a:prstGeom prst="donut">
            <a:avLst>
              <a:gd name="adj" fmla="val 13953"/>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0" rtlCol="0" anchor="b" anchorCtr="0"/>
          <a:lstStyle/>
          <a:p>
            <a:pPr algn="ctr"/>
            <a:endParaRPr lang="en-US" sz="1400" b="1" dirty="0" smtClean="0">
              <a:solidFill>
                <a:schemeClr val="tx2"/>
              </a:solidFill>
              <a:latin typeface="Arial" pitchFamily="34" charset="0"/>
              <a:cs typeface="Arial" pitchFamily="34" charset="0"/>
            </a:endParaRPr>
          </a:p>
        </p:txBody>
      </p:sp>
      <p:sp>
        <p:nvSpPr>
          <p:cNvPr id="25" name="Right Arrow 24"/>
          <p:cNvSpPr/>
          <p:nvPr/>
        </p:nvSpPr>
        <p:spPr>
          <a:xfrm rot="712416">
            <a:off x="3427148" y="5188625"/>
            <a:ext cx="2199213" cy="780974"/>
          </a:xfrm>
          <a:prstGeom prst="rightArrow">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r"/>
            <a:r>
              <a:rPr lang="en-US" sz="1200" b="1" dirty="0" smtClean="0">
                <a:solidFill>
                  <a:schemeClr val="tx1"/>
                </a:solidFill>
                <a:latin typeface="Arial" pitchFamily="34" charset="0"/>
                <a:cs typeface="Arial" pitchFamily="34" charset="0"/>
              </a:rPr>
              <a:t>Address safety needs and political interest</a:t>
            </a:r>
          </a:p>
        </p:txBody>
      </p:sp>
      <p:sp>
        <p:nvSpPr>
          <p:cNvPr id="43" name="ColumnHeader"/>
          <p:cNvSpPr>
            <a:spLocks noChangeArrowheads="1"/>
          </p:cNvSpPr>
          <p:nvPr/>
        </p:nvSpPr>
        <p:spPr bwMode="gray">
          <a:xfrm>
            <a:off x="309670" y="1239582"/>
            <a:ext cx="4587240"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latin typeface="Arial" pitchFamily="34" charset="0"/>
                <a:cs typeface="Arial" pitchFamily="34" charset="0"/>
              </a:rPr>
              <a:t>Extending the circle beyond refugees...</a:t>
            </a:r>
            <a:endParaRPr lang="en-US" sz="1600" b="1" dirty="0">
              <a:solidFill>
                <a:srgbClr val="000000"/>
              </a:solidFill>
              <a:latin typeface="Arial" pitchFamily="34" charset="0"/>
              <a:cs typeface="Arial" pitchFamily="34" charset="0"/>
            </a:endParaRPr>
          </a:p>
        </p:txBody>
      </p:sp>
      <p:sp>
        <p:nvSpPr>
          <p:cNvPr id="45" name="ColumnHeader"/>
          <p:cNvSpPr>
            <a:spLocks noChangeArrowheads="1"/>
          </p:cNvSpPr>
          <p:nvPr/>
        </p:nvSpPr>
        <p:spPr bwMode="gray">
          <a:xfrm>
            <a:off x="5698436" y="1241844"/>
            <a:ext cx="3568432" cy="42862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latin typeface="Arial" pitchFamily="34" charset="0"/>
                <a:cs typeface="Arial" pitchFamily="34" charset="0"/>
              </a:rPr>
              <a:t>...will create benefits for all actors</a:t>
            </a:r>
            <a:endParaRPr lang="en-US" sz="1600" b="1" dirty="0">
              <a:solidFill>
                <a:srgbClr val="000000"/>
              </a:solidFill>
              <a:latin typeface="Arial" pitchFamily="34" charset="0"/>
              <a:cs typeface="Arial" pitchFamily="34" charset="0"/>
            </a:endParaRPr>
          </a:p>
        </p:txBody>
      </p:sp>
      <p:sp>
        <p:nvSpPr>
          <p:cNvPr id="9" name="Donut 8"/>
          <p:cNvSpPr/>
          <p:nvPr/>
        </p:nvSpPr>
        <p:spPr>
          <a:xfrm>
            <a:off x="920609" y="2442949"/>
            <a:ext cx="3233702" cy="3233702"/>
          </a:xfrm>
          <a:prstGeom prst="donut">
            <a:avLst>
              <a:gd name="adj" fmla="val 27444"/>
            </a:avLst>
          </a:prstGeom>
          <a:solidFill>
            <a:schemeClr val="folHlink"/>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0" rtlCol="0" anchor="b" anchorCtr="0"/>
          <a:lstStyle/>
          <a:p>
            <a:pPr algn="ctr"/>
            <a:endParaRPr lang="en-US" sz="1400" b="1" dirty="0" smtClean="0">
              <a:solidFill>
                <a:schemeClr val="tx2"/>
              </a:solidFill>
              <a:latin typeface="Arial" pitchFamily="34" charset="0"/>
              <a:cs typeface="Arial" pitchFamily="34" charset="0"/>
            </a:endParaRPr>
          </a:p>
        </p:txBody>
      </p:sp>
      <p:sp>
        <p:nvSpPr>
          <p:cNvPr id="29" name="TextBox 28"/>
          <p:cNvSpPr txBox="1"/>
          <p:nvPr/>
        </p:nvSpPr>
        <p:spPr>
          <a:xfrm>
            <a:off x="1798264" y="5676651"/>
            <a:ext cx="1556836" cy="612645"/>
          </a:xfrm>
          <a:prstGeom prst="rect">
            <a:avLst/>
          </a:prstGeom>
          <a:noFill/>
        </p:spPr>
        <p:txBody>
          <a:bodyPr wrap="none" tIns="90000" bIns="90000" rtlCol="0">
            <a:spAutoFit/>
          </a:bodyPr>
          <a:lstStyle/>
          <a:p>
            <a:pPr algn="ctr"/>
            <a:r>
              <a:rPr lang="en-US" sz="1400" b="1" dirty="0" smtClean="0">
                <a:solidFill>
                  <a:schemeClr val="tx2"/>
                </a:solidFill>
                <a:latin typeface="Arial" pitchFamily="34" charset="0"/>
                <a:cs typeface="Arial" pitchFamily="34" charset="0"/>
              </a:rPr>
              <a:t>Country &amp; local </a:t>
            </a:r>
          </a:p>
          <a:p>
            <a:pPr algn="ctr"/>
            <a:r>
              <a:rPr lang="en-US" sz="1400" b="1" dirty="0" smtClean="0">
                <a:solidFill>
                  <a:schemeClr val="tx2"/>
                </a:solidFill>
                <a:latin typeface="Arial" pitchFamily="34" charset="0"/>
                <a:cs typeface="Arial" pitchFamily="34" charset="0"/>
              </a:rPr>
              <a:t>government</a:t>
            </a:r>
          </a:p>
        </p:txBody>
      </p:sp>
      <p:sp>
        <p:nvSpPr>
          <p:cNvPr id="35" name="TextBox 34"/>
          <p:cNvSpPr txBox="1"/>
          <p:nvPr/>
        </p:nvSpPr>
        <p:spPr>
          <a:xfrm>
            <a:off x="1783037" y="4856834"/>
            <a:ext cx="1587294" cy="397201"/>
          </a:xfrm>
          <a:prstGeom prst="rect">
            <a:avLst/>
          </a:prstGeom>
          <a:noFill/>
        </p:spPr>
        <p:txBody>
          <a:bodyPr wrap="none" tIns="90000" bIns="90000" rtlCol="0">
            <a:spAutoFit/>
          </a:bodyPr>
          <a:lstStyle/>
          <a:p>
            <a:pPr algn="ctr"/>
            <a:r>
              <a:rPr lang="en-US" sz="1400" b="1" dirty="0" smtClean="0">
                <a:solidFill>
                  <a:schemeClr val="tx2"/>
                </a:solidFill>
                <a:latin typeface="Arial" pitchFamily="34" charset="0"/>
                <a:cs typeface="Arial" pitchFamily="34" charset="0"/>
              </a:rPr>
              <a:t>Host community</a:t>
            </a:r>
          </a:p>
        </p:txBody>
      </p:sp>
      <p:sp>
        <p:nvSpPr>
          <p:cNvPr id="23" name="Right Arrow 22"/>
          <p:cNvSpPr/>
          <p:nvPr/>
        </p:nvSpPr>
        <p:spPr>
          <a:xfrm>
            <a:off x="3290729" y="4032095"/>
            <a:ext cx="2301691" cy="780974"/>
          </a:xfrm>
          <a:prstGeom prst="rightArrow">
            <a:avLst/>
          </a:prstGeom>
          <a:no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r"/>
            <a:r>
              <a:rPr lang="en-US" sz="1200" b="1" dirty="0" smtClean="0">
                <a:solidFill>
                  <a:schemeClr val="tx1"/>
                </a:solidFill>
                <a:latin typeface="Arial" pitchFamily="34" charset="0"/>
                <a:cs typeface="Arial" pitchFamily="34" charset="0"/>
              </a:rPr>
              <a:t>Provide development and economic opportunity</a:t>
            </a:r>
          </a:p>
        </p:txBody>
      </p:sp>
      <p:sp>
        <p:nvSpPr>
          <p:cNvPr id="16" name="Right Arrow 15"/>
          <p:cNvSpPr/>
          <p:nvPr/>
        </p:nvSpPr>
        <p:spPr>
          <a:xfrm rot="20131329">
            <a:off x="2529285" y="2523675"/>
            <a:ext cx="3024455" cy="780974"/>
          </a:xfrm>
          <a:prstGeom prst="rightArrow">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r"/>
            <a:r>
              <a:rPr lang="en-US" sz="1200" b="1" dirty="0" smtClean="0">
                <a:solidFill>
                  <a:schemeClr val="tx1"/>
                </a:solidFill>
                <a:latin typeface="Arial" pitchFamily="34" charset="0"/>
                <a:cs typeface="Arial" pitchFamily="34" charset="0"/>
              </a:rPr>
              <a:t>Expand needs addressed and provide opportunities</a:t>
            </a:r>
          </a:p>
        </p:txBody>
      </p:sp>
      <p:sp>
        <p:nvSpPr>
          <p:cNvPr id="37" name="Rounded Rectangle 36"/>
          <p:cNvSpPr/>
          <p:nvPr/>
        </p:nvSpPr>
        <p:spPr>
          <a:xfrm>
            <a:off x="5705931" y="1783352"/>
            <a:ext cx="3560937" cy="1710473"/>
          </a:xfrm>
          <a:prstGeom prst="roundRect">
            <a:avLst/>
          </a:prstGeom>
          <a:noFill/>
          <a:ln w="19050">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buClr>
                <a:srgbClr val="000000"/>
              </a:buClr>
              <a:buSzPct val="100000"/>
              <a:buFont typeface=""/>
            </a:pPr>
            <a:r>
              <a:rPr lang="en-US" sz="1200" b="1" u="sng" dirty="0" smtClean="0">
                <a:solidFill>
                  <a:srgbClr val="000000"/>
                </a:solidFill>
                <a:latin typeface="Arial"/>
                <a:cs typeface="Arial" pitchFamily="34" charset="0"/>
              </a:rPr>
              <a:t>Refugees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Access to improved sanitation and regained dignity</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Access to energy through valuable by-products (biogas, fertilizer, briquettes)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Provision of in-camp employment and entrepreneurial opportunities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Learning and capacity building</a:t>
            </a:r>
          </a:p>
          <a:p>
            <a:endParaRPr lang="en-US" sz="1200" dirty="0" smtClean="0">
              <a:solidFill>
                <a:schemeClr val="tx1"/>
              </a:solidFill>
              <a:latin typeface="Arial" pitchFamily="34" charset="0"/>
              <a:cs typeface="Arial" pitchFamily="34" charset="0"/>
            </a:endParaRPr>
          </a:p>
        </p:txBody>
      </p:sp>
      <p:sp>
        <p:nvSpPr>
          <p:cNvPr id="41" name="Rounded Rectangle 40"/>
          <p:cNvSpPr/>
          <p:nvPr/>
        </p:nvSpPr>
        <p:spPr>
          <a:xfrm>
            <a:off x="5705931" y="3704639"/>
            <a:ext cx="3560937" cy="1373797"/>
          </a:xfrm>
          <a:prstGeom prst="roundRect">
            <a:avLst/>
          </a:prstGeom>
          <a:noFill/>
          <a:ln w="19050">
            <a:solidFill>
              <a:schemeClr val="folHlink"/>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buClr>
                <a:srgbClr val="000000"/>
              </a:buClr>
              <a:buSzPct val="100000"/>
              <a:buFont typeface=""/>
            </a:pPr>
            <a:r>
              <a:rPr lang="en-US" sz="1200" b="1" u="sng" dirty="0" smtClean="0">
                <a:solidFill>
                  <a:srgbClr val="000000"/>
                </a:solidFill>
                <a:latin typeface="Arial"/>
                <a:cs typeface="Arial" pitchFamily="34" charset="0"/>
              </a:rPr>
              <a:t>Host community </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Access to better facilities, e.g. schools, health centers</a:t>
            </a:r>
            <a:endParaRPr lang="en-US" sz="1200" dirty="0" smtClean="0">
              <a:solidFill>
                <a:srgbClr val="000000"/>
              </a:solidFill>
              <a:cs typeface="Arial" pitchFamily="34" charset="0"/>
            </a:endParaRP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Access to additional income opportunities</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Access to by-products</a:t>
            </a:r>
          </a:p>
          <a:p>
            <a:pPr marL="288925" lvl="1" indent="-174625">
              <a:buClr>
                <a:srgbClr val="177B57"/>
              </a:buClr>
              <a:buSzPct val="100000"/>
              <a:buFont typeface="Arial"/>
              <a:buChar char="•"/>
            </a:pPr>
            <a:r>
              <a:rPr lang="en-US" sz="1200" dirty="0" smtClean="0">
                <a:solidFill>
                  <a:srgbClr val="000000"/>
                </a:solidFill>
                <a:latin typeface="Arial" pitchFamily="34" charset="0"/>
                <a:cs typeface="Arial" pitchFamily="34" charset="0"/>
              </a:rPr>
              <a:t>Access to improved sanitation</a:t>
            </a:r>
          </a:p>
        </p:txBody>
      </p:sp>
      <p:sp>
        <p:nvSpPr>
          <p:cNvPr id="44" name="Rounded Rectangle 43"/>
          <p:cNvSpPr/>
          <p:nvPr/>
        </p:nvSpPr>
        <p:spPr>
          <a:xfrm>
            <a:off x="5705931" y="5254034"/>
            <a:ext cx="3560937" cy="1194901"/>
          </a:xfrm>
          <a:prstGeom prst="roundRect">
            <a:avLst/>
          </a:prstGeom>
          <a:noFill/>
          <a:ln w="19050">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buClr>
                <a:srgbClr val="000000"/>
              </a:buClr>
              <a:buSzPct val="100000"/>
              <a:buFont typeface=""/>
            </a:pPr>
            <a:endParaRPr lang="en-US" sz="1200" b="1" u="sng" dirty="0" smtClean="0">
              <a:solidFill>
                <a:srgbClr val="000000"/>
              </a:solidFill>
              <a:latin typeface="Arial"/>
              <a:cs typeface="Arial" pitchFamily="34" charset="0"/>
            </a:endParaRPr>
          </a:p>
          <a:p>
            <a:pPr>
              <a:buClr>
                <a:srgbClr val="000000"/>
              </a:buClr>
              <a:buSzPct val="100000"/>
              <a:buFont typeface=""/>
            </a:pPr>
            <a:r>
              <a:rPr lang="en-US" sz="1200" b="1" u="sng" dirty="0" smtClean="0">
                <a:solidFill>
                  <a:srgbClr val="000000"/>
                </a:solidFill>
                <a:latin typeface="Arial"/>
                <a:cs typeface="Arial" pitchFamily="34" charset="0"/>
              </a:rPr>
              <a:t>Governments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Less resource depletion (esp. deforestation)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Fewer conflicts between host community and refugees leads to increased stability</a:t>
            </a:r>
          </a:p>
          <a:p>
            <a:pPr marL="288925" lvl="1" indent="-174625">
              <a:buClr>
                <a:srgbClr val="177B57"/>
              </a:buClr>
              <a:buSzPct val="100000"/>
              <a:buFont typeface="Arial"/>
              <a:buChar char="•"/>
            </a:pPr>
            <a:endParaRPr lang="en-US" sz="1200" dirty="0" smtClean="0">
              <a:solidFill>
                <a:srgbClr val="000000"/>
              </a:solidFill>
              <a:latin typeface="Arial" pitchFamily="34" charset="0"/>
              <a:cs typeface="Arial" pitchFamily="34" charset="0"/>
            </a:endParaRPr>
          </a:p>
        </p:txBody>
      </p:sp>
      <p:grpSp>
        <p:nvGrpSpPr>
          <p:cNvPr id="3" name="Group 21"/>
          <p:cNvGrpSpPr/>
          <p:nvPr/>
        </p:nvGrpSpPr>
        <p:grpSpPr>
          <a:xfrm>
            <a:off x="28574" y="-48280"/>
            <a:ext cx="3403691" cy="365760"/>
            <a:chOff x="28574" y="-48280"/>
            <a:chExt cx="3403691" cy="365760"/>
          </a:xfrm>
        </p:grpSpPr>
        <p:sp>
          <p:nvSpPr>
            <p:cNvPr id="24"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26" name="Oval 25"/>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grpSp>
        <p:nvGrpSpPr>
          <p:cNvPr id="5" name="Group 223"/>
          <p:cNvGrpSpPr/>
          <p:nvPr/>
        </p:nvGrpSpPr>
        <p:grpSpPr>
          <a:xfrm>
            <a:off x="8843194" y="3896132"/>
            <a:ext cx="304406" cy="530344"/>
            <a:chOff x="-1433512" y="1177925"/>
            <a:chExt cx="1743075" cy="3243263"/>
          </a:xfrm>
        </p:grpSpPr>
        <p:sp>
          <p:nvSpPr>
            <p:cNvPr id="21"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0" name="Picture 12" descr="http://thumb9.shutterstock.com/display_pic_with_logo/598477/179559716/stock-vector-business-manner-greetings-gesture-stick-figure-pictogram-icon-179559716.jpg"/>
          <p:cNvPicPr>
            <a:picLocks noChangeAspect="1" noChangeArrowheads="1"/>
          </p:cNvPicPr>
          <p:nvPr/>
        </p:nvPicPr>
        <p:blipFill>
          <a:blip r:embed="rId4" cstate="print">
            <a:duotone>
              <a:schemeClr val="bg2">
                <a:shade val="45000"/>
                <a:satMod val="135000"/>
              </a:schemeClr>
              <a:prstClr val="white"/>
            </a:duotone>
          </a:blip>
          <a:srcRect l="70306" t="4610" r="3006" b="68809"/>
          <a:stretch>
            <a:fillRect/>
          </a:stretch>
        </p:blipFill>
        <p:spPr bwMode="auto">
          <a:xfrm>
            <a:off x="8575659" y="1932192"/>
            <a:ext cx="571941" cy="594987"/>
          </a:xfrm>
          <a:prstGeom prst="rect">
            <a:avLst/>
          </a:prstGeom>
          <a:noFill/>
        </p:spPr>
      </p:pic>
      <p:pic>
        <p:nvPicPr>
          <p:cNvPr id="31" name="Picture 2" descr="http://img2.wikia.nocookie.net/__cb20100319182706/cybernations/images/thumb/8/8b/Government_icon.svg/1000px-Government_icon.svg.pn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8795018" y="5327684"/>
            <a:ext cx="405193" cy="38777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Calculating specific economics of service delivery models</a:t>
            </a:r>
            <a:endParaRPr lang="en-US" dirty="0">
              <a:solidFill>
                <a:srgbClr val="177B57"/>
              </a:solidFill>
              <a:latin typeface="Arial"/>
            </a:endParaRPr>
          </a:p>
        </p:txBody>
      </p:sp>
      <p:sp>
        <p:nvSpPr>
          <p:cNvPr id="4" name="Text Placeholder 3"/>
          <p:cNvSpPr>
            <a:spLocks noGrp="1"/>
          </p:cNvSpPr>
          <p:nvPr>
            <p:ph type="body" sz="quarter" idx="10"/>
          </p:nvPr>
        </p:nvSpPr>
        <p:spPr/>
        <p:txBody>
          <a:bodyPr/>
          <a:lstStyle/>
          <a:p>
            <a:pPr>
              <a:buClr>
                <a:srgbClr val="000000"/>
              </a:buClr>
              <a:buSzPct val="100000"/>
              <a:buFont typeface=""/>
            </a:pPr>
            <a:r>
              <a:rPr lang="en-US" sz="1400" dirty="0" smtClean="0">
                <a:solidFill>
                  <a:srgbClr val="000000"/>
                </a:solidFill>
              </a:rPr>
              <a:t>We have outlined high level options for business models associated with different technologies.  We did not calculate the specific economics of any one model, because they are HIGHLY context specific.</a:t>
            </a:r>
          </a:p>
          <a:p>
            <a:pPr>
              <a:buClr>
                <a:srgbClr val="000000"/>
              </a:buClr>
              <a:buSzPct val="100000"/>
              <a:buFont typeface=""/>
            </a:pPr>
            <a:endParaRPr lang="en-US" sz="1400" dirty="0" smtClean="0">
              <a:solidFill>
                <a:srgbClr val="000000"/>
              </a:solidFill>
            </a:endParaRPr>
          </a:p>
          <a:p>
            <a:pPr>
              <a:buClr>
                <a:srgbClr val="000000"/>
              </a:buClr>
              <a:buSzPct val="100000"/>
              <a:buFont typeface=""/>
            </a:pPr>
            <a:r>
              <a:rPr lang="en-US" sz="1400" dirty="0" smtClean="0">
                <a:solidFill>
                  <a:srgbClr val="000000"/>
                </a:solidFill>
              </a:rPr>
              <a:t>For example, the economics of these models are very sensitive to</a:t>
            </a:r>
          </a:p>
          <a:p>
            <a:pPr lvl="1">
              <a:buClr>
                <a:srgbClr val="177B57"/>
              </a:buClr>
              <a:buSzPct val="100000"/>
              <a:buFont typeface="Arial"/>
              <a:buChar char="•"/>
            </a:pPr>
            <a:r>
              <a:rPr lang="en-US" sz="1400" dirty="0" smtClean="0">
                <a:solidFill>
                  <a:srgbClr val="000000"/>
                </a:solidFill>
              </a:rPr>
              <a:t>Fuel availability and price</a:t>
            </a:r>
          </a:p>
          <a:p>
            <a:pPr lvl="1">
              <a:buClr>
                <a:srgbClr val="177B57"/>
              </a:buClr>
              <a:buSzPct val="100000"/>
              <a:buFont typeface="Arial"/>
              <a:buChar char="•"/>
            </a:pPr>
            <a:r>
              <a:rPr lang="en-US" sz="1400" dirty="0" smtClean="0">
                <a:solidFill>
                  <a:srgbClr val="000000"/>
                </a:solidFill>
              </a:rPr>
              <a:t>Economics of existing sanitation options e.g. engagement of refugees in current provision</a:t>
            </a:r>
          </a:p>
          <a:p>
            <a:pPr lvl="1">
              <a:buClr>
                <a:srgbClr val="177B57"/>
              </a:buClr>
              <a:buSzPct val="100000"/>
              <a:buFont typeface="Arial"/>
              <a:buChar char="•"/>
            </a:pPr>
            <a:r>
              <a:rPr lang="en-US" sz="1400" dirty="0" smtClean="0">
                <a:solidFill>
                  <a:srgbClr val="000000"/>
                </a:solidFill>
              </a:rPr>
              <a:t>Presence or absence of additional fuel stock and flow between camp and host community</a:t>
            </a:r>
          </a:p>
          <a:p>
            <a:pPr lvl="1">
              <a:buClr>
                <a:srgbClr val="177B57"/>
              </a:buClr>
              <a:buSzPct val="100000"/>
              <a:buFont typeface="Arial"/>
              <a:buChar char="•"/>
            </a:pPr>
            <a:r>
              <a:rPr lang="en-US" sz="1400" dirty="0" smtClean="0">
                <a:solidFill>
                  <a:srgbClr val="000000"/>
                </a:solidFill>
              </a:rPr>
              <a:t>Density of camp or settlement</a:t>
            </a:r>
          </a:p>
          <a:p>
            <a:pPr lvl="1">
              <a:buClr>
                <a:srgbClr val="177B57"/>
              </a:buClr>
              <a:buSzPct val="100000"/>
              <a:buFont typeface="Arial"/>
              <a:buChar char="•"/>
            </a:pPr>
            <a:endParaRPr lang="en-US" sz="1400" dirty="0" smtClean="0">
              <a:solidFill>
                <a:srgbClr val="000000"/>
              </a:solidFill>
            </a:endParaRPr>
          </a:p>
          <a:p>
            <a:pPr>
              <a:buClr>
                <a:srgbClr val="000000"/>
              </a:buClr>
              <a:buSzPct val="100000"/>
              <a:buFont typeface=""/>
            </a:pPr>
            <a:r>
              <a:rPr lang="en-US" sz="1400" dirty="0" smtClean="0">
                <a:solidFill>
                  <a:srgbClr val="000000"/>
                </a:solidFill>
              </a:rPr>
              <a:t>In general, these models face a considerable challenge if expected to be self-sustaining</a:t>
            </a:r>
          </a:p>
          <a:p>
            <a:pPr lvl="1">
              <a:buClr>
                <a:srgbClr val="177B57"/>
              </a:buClr>
              <a:buSzPct val="100000"/>
              <a:buFont typeface="Arial"/>
              <a:buChar char="•"/>
            </a:pPr>
            <a:r>
              <a:rPr lang="en-US" sz="1400" dirty="0" smtClean="0">
                <a:solidFill>
                  <a:srgbClr val="000000"/>
                </a:solidFill>
              </a:rPr>
              <a:t>As discussed for biogas, only up to 20% of average family cooking needs could theoretically be covered by the human waste of that family</a:t>
            </a:r>
          </a:p>
          <a:p>
            <a:pPr lvl="1">
              <a:buClr>
                <a:srgbClr val="177B57"/>
              </a:buClr>
              <a:buSzPct val="100000"/>
              <a:buFont typeface="Arial"/>
              <a:buChar char="•"/>
            </a:pPr>
            <a:r>
              <a:rPr lang="en-US" sz="1400" dirty="0" smtClean="0">
                <a:solidFill>
                  <a:srgbClr val="000000"/>
                </a:solidFill>
              </a:rPr>
              <a:t>Finding additional fuel stock might cause resource conflicts with host communities </a:t>
            </a:r>
          </a:p>
          <a:p>
            <a:pPr lvl="1">
              <a:buClr>
                <a:srgbClr val="177B57"/>
              </a:buClr>
              <a:buSzPct val="100000"/>
              <a:buFont typeface="Arial"/>
              <a:buChar char="•"/>
            </a:pPr>
            <a:r>
              <a:rPr lang="en-US" sz="1400" dirty="0" smtClean="0">
                <a:solidFill>
                  <a:srgbClr val="000000"/>
                </a:solidFill>
              </a:rPr>
              <a:t>Including m</a:t>
            </a:r>
            <a:r>
              <a:rPr lang="en-US" sz="1400" dirty="0" smtClean="0">
                <a:solidFill>
                  <a:srgbClr val="000000"/>
                </a:solidFill>
              </a:rPr>
              <a:t>argins </a:t>
            </a:r>
            <a:r>
              <a:rPr lang="en-US" sz="1400" dirty="0" smtClean="0">
                <a:solidFill>
                  <a:srgbClr val="000000"/>
                </a:solidFill>
              </a:rPr>
              <a:t>of service providers and other running costs – i.e. collection models, commodity production etc. </a:t>
            </a:r>
            <a:r>
              <a:rPr lang="en-US" sz="1400" dirty="0" smtClean="0">
                <a:solidFill>
                  <a:srgbClr val="000000"/>
                </a:solidFill>
              </a:rPr>
              <a:t>- likely undermines </a:t>
            </a:r>
            <a:r>
              <a:rPr lang="en-US" sz="1400" dirty="0" smtClean="0">
                <a:solidFill>
                  <a:srgbClr val="000000"/>
                </a:solidFill>
              </a:rPr>
              <a:t>ability to fully </a:t>
            </a:r>
            <a:r>
              <a:rPr lang="en-US" sz="1400" dirty="0" smtClean="0">
                <a:solidFill>
                  <a:srgbClr val="000000"/>
                </a:solidFill>
              </a:rPr>
              <a:t>recover costs, especially upfront costs</a:t>
            </a:r>
            <a:endParaRPr lang="en-US" sz="1400" dirty="0" smtClean="0">
              <a:solidFill>
                <a:srgbClr val="000000"/>
              </a:solidFill>
            </a:endParaRPr>
          </a:p>
          <a:p>
            <a:pPr lvl="1">
              <a:buClr>
                <a:srgbClr val="177B57"/>
              </a:buClr>
              <a:buSzPct val="100000"/>
              <a:buFont typeface="Arial"/>
              <a:buChar char="•"/>
            </a:pPr>
            <a:endParaRPr lang="en-US" sz="1400" dirty="0" smtClean="0">
              <a:solidFill>
                <a:srgbClr val="000000"/>
              </a:solidFill>
            </a:endParaRPr>
          </a:p>
          <a:p>
            <a:pPr>
              <a:buClr>
                <a:srgbClr val="000000"/>
              </a:buClr>
              <a:buSzPct val="100000"/>
              <a:buFont typeface=""/>
            </a:pPr>
            <a:r>
              <a:rPr lang="en-US" sz="1400" dirty="0" smtClean="0">
                <a:solidFill>
                  <a:srgbClr val="000000"/>
                </a:solidFill>
              </a:rPr>
              <a:t>However, such models can contribute to reducing service costs for camp or settlement management </a:t>
            </a:r>
          </a:p>
          <a:p>
            <a:pPr lvl="1">
              <a:buClr>
                <a:srgbClr val="177B57"/>
              </a:buClr>
              <a:buSzPct val="100000"/>
              <a:buFont typeface="Arial"/>
              <a:buChar char="•"/>
            </a:pPr>
            <a:r>
              <a:rPr lang="en-US" sz="1400" dirty="0" smtClean="0">
                <a:solidFill>
                  <a:srgbClr val="000000"/>
                </a:solidFill>
              </a:rPr>
              <a:t>Plus provide opportunities for value-added work, reduced dependence on outside fuel etc.</a:t>
            </a:r>
          </a:p>
          <a:p>
            <a:pPr lvl="1">
              <a:buClr>
                <a:srgbClr val="177B57"/>
              </a:buClr>
              <a:buSzPct val="100000"/>
              <a:buFont typeface="Arial"/>
              <a:buChar char="•"/>
            </a:pPr>
            <a:r>
              <a:rPr lang="en-US" sz="1400" dirty="0" smtClean="0">
                <a:solidFill>
                  <a:srgbClr val="000000"/>
                </a:solidFill>
              </a:rPr>
              <a:t>Plus social and economic implications of reduced </a:t>
            </a:r>
            <a:r>
              <a:rPr lang="en-US" sz="1400" dirty="0" err="1" smtClean="0">
                <a:solidFill>
                  <a:srgbClr val="000000"/>
                </a:solidFill>
              </a:rPr>
              <a:t>SGBV</a:t>
            </a:r>
            <a:endParaRPr lang="en-US" sz="1400" dirty="0" smtClean="0">
              <a:solidFill>
                <a:srgbClr val="000000"/>
              </a:solidFill>
            </a:endParaRPr>
          </a:p>
          <a:p>
            <a:pPr lvl="1">
              <a:buClr>
                <a:srgbClr val="177B57"/>
              </a:buClr>
              <a:buSzPct val="100000"/>
              <a:buFont typeface="Arial"/>
              <a:buChar char="•"/>
            </a:pPr>
            <a:r>
              <a:rPr lang="en-US" sz="1400" dirty="0" smtClean="0">
                <a:solidFill>
                  <a:srgbClr val="000000"/>
                </a:solidFill>
              </a:rPr>
              <a:t>Plus less ground water contamination, which – where this is an issue – </a:t>
            </a:r>
            <a:r>
              <a:rPr lang="en-US" sz="1400" dirty="0" smtClean="0">
                <a:solidFill>
                  <a:srgbClr val="000000"/>
                </a:solidFill>
              </a:rPr>
              <a:t>could reduce </a:t>
            </a:r>
            <a:r>
              <a:rPr lang="en-US" sz="1400" dirty="0" smtClean="0">
                <a:solidFill>
                  <a:srgbClr val="000000"/>
                </a:solidFill>
              </a:rPr>
              <a:t>disease</a:t>
            </a:r>
          </a:p>
          <a:p>
            <a:endParaRPr lang="en-US" dirty="0"/>
          </a:p>
        </p:txBody>
      </p:sp>
      <p:grpSp>
        <p:nvGrpSpPr>
          <p:cNvPr id="3" name="Group 143"/>
          <p:cNvGrpSpPr/>
          <p:nvPr/>
        </p:nvGrpSpPr>
        <p:grpSpPr>
          <a:xfrm>
            <a:off x="28574" y="-48280"/>
            <a:ext cx="3403691" cy="365760"/>
            <a:chOff x="28574" y="-48280"/>
            <a:chExt cx="3403691" cy="365760"/>
          </a:xfrm>
        </p:grpSpPr>
        <p:sp>
          <p:nvSpPr>
            <p:cNvPr id="6"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7" name="Oval 6"/>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 name="Object 131" hidden="1"/>
          <p:cNvGraphicFramePr>
            <a:graphicFrameLocks noChangeAspect="1"/>
          </p:cNvGraphicFramePr>
          <p:nvPr/>
        </p:nvGraphicFramePr>
        <p:xfrm>
          <a:off x="1587" y="1588"/>
          <a:ext cx="1587" cy="1587"/>
        </p:xfrm>
        <a:graphic>
          <a:graphicData uri="http://schemas.openxmlformats.org/presentationml/2006/ole">
            <p:oleObj spid="_x0000_s620546" name="think-cell Slide" r:id="rId30" imgW="360" imgH="360" progId="TCLayout.ActiveDocument.1">
              <p:embed/>
            </p:oleObj>
          </a:graphicData>
        </a:graphic>
      </p:graphicFrame>
      <p:sp>
        <p:nvSpPr>
          <p:cNvPr id="108" name="Rectangle 10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dirty="0" smtClean="0">
              <a:solidFill>
                <a:schemeClr val="tx1"/>
              </a:solidFill>
              <a:sym typeface="+mn-lt"/>
            </a:endParaRPr>
          </a:p>
        </p:txBody>
      </p:sp>
      <p:sp>
        <p:nvSpPr>
          <p:cNvPr id="102" name="Title 101"/>
          <p:cNvSpPr>
            <a:spLocks noGrp="1"/>
          </p:cNvSpPr>
          <p:nvPr>
            <p:ph type="title"/>
          </p:nvPr>
        </p:nvSpPr>
        <p:spPr/>
        <p:txBody>
          <a:bodyPr/>
          <a:lstStyle/>
          <a:p>
            <a:r>
              <a:rPr lang="en-US" dirty="0" smtClean="0"/>
              <a:t>Example of the modeling challenge: High variability in industrial electricity prices across </a:t>
            </a:r>
            <a:r>
              <a:rPr lang="en-US" dirty="0" err="1" smtClean="0"/>
              <a:t>SSA</a:t>
            </a:r>
            <a:r>
              <a:rPr lang="en-US" dirty="0" smtClean="0"/>
              <a:t> country sample</a:t>
            </a:r>
            <a:endParaRPr lang="en-US" dirty="0"/>
          </a:p>
        </p:txBody>
      </p:sp>
      <p:graphicFrame>
        <p:nvGraphicFramePr>
          <p:cNvPr id="111" name="Object 110"/>
          <p:cNvGraphicFramePr>
            <a:graphicFrameLocks noChangeAspect="1"/>
          </p:cNvGraphicFramePr>
          <p:nvPr/>
        </p:nvGraphicFramePr>
        <p:xfrm>
          <a:off x="609600" y="1600200"/>
          <a:ext cx="8258301" cy="3238393"/>
        </p:xfrm>
        <a:graphic>
          <a:graphicData uri="http://schemas.openxmlformats.org/presentationml/2006/ole">
            <p:oleObj spid="_x0000_s620547" name="Chart" r:id="rId31" imgW="8258301" imgH="3238393" progId="MSGraph.Chart.8">
              <p:embed followColorScheme="full"/>
            </p:oleObj>
          </a:graphicData>
        </a:graphic>
      </p:graphicFrame>
      <p:sp>
        <p:nvSpPr>
          <p:cNvPr id="110" name="Text Placeholder 5"/>
          <p:cNvSpPr>
            <a:spLocks noGrp="1"/>
          </p:cNvSpPr>
          <p:nvPr>
            <p:custDataLst>
              <p:tags r:id="rId3"/>
            </p:custDataLst>
          </p:nvPr>
        </p:nvSpPr>
        <p:spPr bwMode="gray">
          <a:xfrm>
            <a:off x="730250" y="1506537"/>
            <a:ext cx="2595562" cy="182562"/>
          </a:xfrm>
          <a:prstGeom prst="rect">
            <a:avLst/>
          </a:prstGeom>
          <a:noFill/>
          <a:effectLst/>
        </p:spPr>
        <p:txBody>
          <a:bodyPr wrap="none" lIns="0" tIns="0" rIns="0" bIns="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sym typeface="+mn-lt"/>
              </a:rPr>
              <a:t>Industrial price of electricity ($ / kWh)</a:t>
            </a:r>
            <a:r>
              <a:rPr lang="en-US" sz="1200" b="0" baseline="30000" dirty="0" smtClean="0">
                <a:sym typeface="+mn-lt"/>
              </a:rPr>
              <a:t>1</a:t>
            </a:r>
            <a:r>
              <a:rPr lang="en-US" sz="1200" b="0" dirty="0" smtClean="0">
                <a:sym typeface="+mn-lt"/>
              </a:rPr>
              <a:t> </a:t>
            </a:r>
            <a:endParaRPr lang="en-US" sz="1200" b="0" dirty="0">
              <a:sym typeface="+mn-lt"/>
            </a:endParaRPr>
          </a:p>
        </p:txBody>
      </p:sp>
      <p:sp>
        <p:nvSpPr>
          <p:cNvPr id="249" name="Text Placeholder 60"/>
          <p:cNvSpPr>
            <a:spLocks noGrp="1"/>
          </p:cNvSpPr>
          <p:nvPr>
            <p:custDataLst>
              <p:tags r:id="rId4"/>
            </p:custDataLst>
          </p:nvPr>
        </p:nvSpPr>
        <p:spPr bwMode="gray">
          <a:xfrm>
            <a:off x="8534400" y="4708525"/>
            <a:ext cx="152400" cy="447675"/>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F1336F6-E910-4A4B-9250-B33FEBE5091C}" type="datetime'L''''''''''''''''e''''''''''''''''sot''''''''''''h''''''o'''''">
              <a:rPr lang="en-US" sz="1000" b="0" smtClean="0"/>
              <a:pPr>
                <a:spcBef>
                  <a:spcPct val="0"/>
                </a:spcBef>
                <a:spcAft>
                  <a:spcPct val="0"/>
                </a:spcAft>
              </a:pPr>
              <a:t>Lesotho</a:t>
            </a:fld>
            <a:endParaRPr lang="en-US" sz="1000" b="0" dirty="0">
              <a:latin typeface="Arial"/>
              <a:sym typeface="Arial"/>
            </a:endParaRPr>
          </a:p>
        </p:txBody>
      </p:sp>
      <p:sp>
        <p:nvSpPr>
          <p:cNvPr id="247" name="Text Placeholder 59"/>
          <p:cNvSpPr>
            <a:spLocks noGrp="1"/>
          </p:cNvSpPr>
          <p:nvPr>
            <p:custDataLst>
              <p:tags r:id="rId5"/>
            </p:custDataLst>
          </p:nvPr>
        </p:nvSpPr>
        <p:spPr bwMode="gray">
          <a:xfrm>
            <a:off x="8224837" y="4708525"/>
            <a:ext cx="152400" cy="422275"/>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3BBFEE5-47FB-4354-96E7-C2189FA40E85}" type="datetime'''''''Z''''a''''m''''''''b''''''''''''''''''''''''''''''ia'">
              <a:rPr lang="en-US" sz="1000" b="0" smtClean="0"/>
              <a:pPr>
                <a:spcBef>
                  <a:spcPct val="0"/>
                </a:spcBef>
                <a:spcAft>
                  <a:spcPct val="0"/>
                </a:spcAft>
              </a:pPr>
              <a:t>Zambia</a:t>
            </a:fld>
            <a:endParaRPr lang="en-US" sz="1000" b="0" dirty="0">
              <a:latin typeface="Arial"/>
              <a:sym typeface="Arial"/>
            </a:endParaRPr>
          </a:p>
        </p:txBody>
      </p:sp>
      <p:sp>
        <p:nvSpPr>
          <p:cNvPr id="245" name="Text Placeholder 58"/>
          <p:cNvSpPr>
            <a:spLocks noGrp="1"/>
          </p:cNvSpPr>
          <p:nvPr>
            <p:custDataLst>
              <p:tags r:id="rId6"/>
            </p:custDataLst>
          </p:nvPr>
        </p:nvSpPr>
        <p:spPr bwMode="gray">
          <a:xfrm>
            <a:off x="7915275" y="4708525"/>
            <a:ext cx="152400" cy="39528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229AF0C-006F-4871-8113-2A4F2E575374}" type="datetime'''''M''a''''l''''a''''''''''''''''''''''''w''i'''''''">
              <a:rPr lang="en-US" sz="1000" b="0" smtClean="0"/>
              <a:pPr>
                <a:spcBef>
                  <a:spcPct val="0"/>
                </a:spcBef>
                <a:spcAft>
                  <a:spcPct val="0"/>
                </a:spcAft>
              </a:pPr>
              <a:t>Malawi</a:t>
            </a:fld>
            <a:endParaRPr lang="en-US" sz="1000" b="0" dirty="0">
              <a:latin typeface="Arial"/>
              <a:sym typeface="Arial"/>
            </a:endParaRPr>
          </a:p>
        </p:txBody>
      </p:sp>
      <p:sp>
        <p:nvSpPr>
          <p:cNvPr id="243" name="Text Placeholder 57"/>
          <p:cNvSpPr>
            <a:spLocks noGrp="1"/>
          </p:cNvSpPr>
          <p:nvPr>
            <p:custDataLst>
              <p:tags r:id="rId7"/>
            </p:custDataLst>
          </p:nvPr>
        </p:nvSpPr>
        <p:spPr bwMode="gray">
          <a:xfrm>
            <a:off x="7610475" y="4708525"/>
            <a:ext cx="152400" cy="68738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4A85EB3-214F-4B85-9C28-BA81F2884610}" type="datetime'S''''''''ou''''''''''''t''h'''''''''' A''''f''rica'''''''''">
              <a:rPr lang="en-US" sz="1000" b="0" smtClean="0"/>
              <a:pPr>
                <a:spcBef>
                  <a:spcPct val="0"/>
                </a:spcBef>
                <a:spcAft>
                  <a:spcPct val="0"/>
                </a:spcAft>
              </a:pPr>
              <a:t>South Africa</a:t>
            </a:fld>
            <a:endParaRPr lang="en-US" sz="1000" b="0" dirty="0">
              <a:latin typeface="Arial"/>
              <a:sym typeface="Arial"/>
            </a:endParaRPr>
          </a:p>
        </p:txBody>
      </p:sp>
      <p:sp>
        <p:nvSpPr>
          <p:cNvPr id="241" name="Text Placeholder 56"/>
          <p:cNvSpPr>
            <a:spLocks noGrp="1"/>
          </p:cNvSpPr>
          <p:nvPr>
            <p:custDataLst>
              <p:tags r:id="rId8"/>
            </p:custDataLst>
          </p:nvPr>
        </p:nvSpPr>
        <p:spPr bwMode="gray">
          <a:xfrm>
            <a:off x="7305675" y="4708525"/>
            <a:ext cx="152400" cy="55403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DFB7A97-1AAA-4FA7-91A1-2E0DA70085C6}" type="datetime'''''B''''o''''''''''''''''t''s''w''an''''''''''''''a'''">
              <a:rPr lang="en-US" sz="1000" b="0" smtClean="0"/>
              <a:pPr>
                <a:spcBef>
                  <a:spcPct val="0"/>
                </a:spcBef>
                <a:spcAft>
                  <a:spcPct val="0"/>
                </a:spcAft>
              </a:pPr>
              <a:t>Botswana</a:t>
            </a:fld>
            <a:endParaRPr lang="en-US" sz="1000" b="0" dirty="0">
              <a:latin typeface="Arial"/>
              <a:sym typeface="Arial"/>
            </a:endParaRPr>
          </a:p>
        </p:txBody>
      </p:sp>
      <p:sp>
        <p:nvSpPr>
          <p:cNvPr id="239" name="Text Placeholder 55"/>
          <p:cNvSpPr>
            <a:spLocks noGrp="1"/>
          </p:cNvSpPr>
          <p:nvPr>
            <p:custDataLst>
              <p:tags r:id="rId9"/>
            </p:custDataLst>
          </p:nvPr>
        </p:nvSpPr>
        <p:spPr bwMode="gray">
          <a:xfrm>
            <a:off x="6996112" y="4708524"/>
            <a:ext cx="152400" cy="723900"/>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478791A-A2CC-44CF-87F4-86AA969047A0}" type="datetime'''''''''''Mo''''''''z''''a''''''''m''''''''biqu''e'''">
              <a:rPr lang="en-US" sz="1000" b="0" smtClean="0"/>
              <a:pPr>
                <a:spcBef>
                  <a:spcPct val="0"/>
                </a:spcBef>
                <a:spcAft>
                  <a:spcPct val="0"/>
                </a:spcAft>
              </a:pPr>
              <a:t>Mozambique</a:t>
            </a:fld>
            <a:endParaRPr lang="en-US" sz="1000" b="0" dirty="0">
              <a:latin typeface="Arial"/>
              <a:sym typeface="Arial"/>
            </a:endParaRPr>
          </a:p>
        </p:txBody>
      </p:sp>
      <p:sp>
        <p:nvSpPr>
          <p:cNvPr id="237" name="Text Placeholder 54"/>
          <p:cNvSpPr>
            <a:spLocks noGrp="1"/>
          </p:cNvSpPr>
          <p:nvPr>
            <p:custDataLst>
              <p:tags r:id="rId10"/>
            </p:custDataLst>
          </p:nvPr>
        </p:nvSpPr>
        <p:spPr bwMode="gray">
          <a:xfrm>
            <a:off x="6686550" y="4708525"/>
            <a:ext cx="152400" cy="455612"/>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B336CE5-58E9-4D92-8089-2279A1AEC1D1}" type="datetime'E''''t''''''''''h''''''''''''''''''''''i''op''''''ia'''''''''">
              <a:rPr lang="en-US" sz="1000" b="0" smtClean="0"/>
              <a:pPr>
                <a:spcBef>
                  <a:spcPct val="0"/>
                </a:spcBef>
                <a:spcAft>
                  <a:spcPct val="0"/>
                </a:spcAft>
              </a:pPr>
              <a:t>Ethiopia</a:t>
            </a:fld>
            <a:endParaRPr lang="en-US" sz="1000" b="0" dirty="0">
              <a:latin typeface="Arial"/>
              <a:sym typeface="Arial"/>
            </a:endParaRPr>
          </a:p>
        </p:txBody>
      </p:sp>
      <p:sp>
        <p:nvSpPr>
          <p:cNvPr id="235" name="Text Placeholder 53"/>
          <p:cNvSpPr>
            <a:spLocks noGrp="1"/>
          </p:cNvSpPr>
          <p:nvPr>
            <p:custDataLst>
              <p:tags r:id="rId11"/>
            </p:custDataLst>
          </p:nvPr>
        </p:nvSpPr>
        <p:spPr bwMode="gray">
          <a:xfrm>
            <a:off x="6381750" y="4708525"/>
            <a:ext cx="152400" cy="519112"/>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D1151F2-8395-42BF-A7F2-C6EF0B9CE125}" type="datetime'''T''''a''''''n''''z''''''''''''''''''a''nia'''''''''''''">
              <a:rPr lang="en-US" sz="1000" b="0" smtClean="0"/>
              <a:pPr>
                <a:spcBef>
                  <a:spcPct val="0"/>
                </a:spcBef>
                <a:spcAft>
                  <a:spcPct val="0"/>
                </a:spcAft>
              </a:pPr>
              <a:t>Tanzania</a:t>
            </a:fld>
            <a:endParaRPr lang="en-US" sz="1000" b="0" dirty="0">
              <a:latin typeface="Arial"/>
              <a:sym typeface="Arial"/>
            </a:endParaRPr>
          </a:p>
        </p:txBody>
      </p:sp>
      <p:sp>
        <p:nvSpPr>
          <p:cNvPr id="233" name="Text Placeholder 52"/>
          <p:cNvSpPr>
            <a:spLocks noGrp="1"/>
          </p:cNvSpPr>
          <p:nvPr>
            <p:custDataLst>
              <p:tags r:id="rId12"/>
            </p:custDataLst>
          </p:nvPr>
        </p:nvSpPr>
        <p:spPr bwMode="gray">
          <a:xfrm>
            <a:off x="6072187" y="4708526"/>
            <a:ext cx="152400" cy="40163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2850876-9B8F-4252-9710-1E1825DF91D1}" type="datetime'N''i''''''''''''g''''''''''''''eri''''''a'''''''''''''">
              <a:rPr lang="en-US" sz="1000" b="0" smtClean="0"/>
              <a:pPr>
                <a:spcBef>
                  <a:spcPct val="0"/>
                </a:spcBef>
                <a:spcAft>
                  <a:spcPct val="0"/>
                </a:spcAft>
              </a:pPr>
              <a:t>Nigeria</a:t>
            </a:fld>
            <a:endParaRPr lang="en-US" sz="1000" b="0" dirty="0">
              <a:latin typeface="Arial"/>
              <a:sym typeface="Arial"/>
            </a:endParaRPr>
          </a:p>
        </p:txBody>
      </p:sp>
      <p:sp>
        <p:nvSpPr>
          <p:cNvPr id="231" name="Text Placeholder 51"/>
          <p:cNvSpPr>
            <a:spLocks noGrp="1"/>
          </p:cNvSpPr>
          <p:nvPr>
            <p:custDataLst>
              <p:tags r:id="rId13"/>
            </p:custDataLst>
          </p:nvPr>
        </p:nvSpPr>
        <p:spPr bwMode="gray">
          <a:xfrm>
            <a:off x="5762625" y="4708525"/>
            <a:ext cx="152400" cy="377825"/>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FC1869B-B826-40BE-84E4-1688899C18B3}" type="datetime'''''''''''''''G''''h''''''''''''''''''''''''ana'">
              <a:rPr lang="en-US" sz="1000" b="0" smtClean="0"/>
              <a:pPr>
                <a:spcBef>
                  <a:spcPct val="0"/>
                </a:spcBef>
                <a:spcAft>
                  <a:spcPct val="0"/>
                </a:spcAft>
              </a:pPr>
              <a:t>Ghana</a:t>
            </a:fld>
            <a:endParaRPr lang="en-US" sz="1000" b="0" dirty="0">
              <a:latin typeface="Arial"/>
              <a:sym typeface="Arial"/>
            </a:endParaRPr>
          </a:p>
        </p:txBody>
      </p:sp>
      <p:sp>
        <p:nvSpPr>
          <p:cNvPr id="229" name="Text Placeholder 50"/>
          <p:cNvSpPr>
            <a:spLocks noGrp="1"/>
          </p:cNvSpPr>
          <p:nvPr>
            <p:custDataLst>
              <p:tags r:id="rId14"/>
            </p:custDataLst>
          </p:nvPr>
        </p:nvSpPr>
        <p:spPr bwMode="gray">
          <a:xfrm>
            <a:off x="5457825" y="4708526"/>
            <a:ext cx="152400" cy="46513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48758C5-BD26-4D24-8CE2-497EAEAC78B2}" type="datetime'N''a''''''''m''''''i''''''''b''''''''i''''''a'">
              <a:rPr lang="en-US" sz="1000" b="0" smtClean="0"/>
              <a:pPr>
                <a:spcBef>
                  <a:spcPct val="0"/>
                </a:spcBef>
                <a:spcAft>
                  <a:spcPct val="0"/>
                </a:spcAft>
              </a:pPr>
              <a:t>Namibia</a:t>
            </a:fld>
            <a:endParaRPr lang="en-US" sz="1000" b="0" dirty="0">
              <a:latin typeface="Arial"/>
              <a:sym typeface="Arial"/>
            </a:endParaRPr>
          </a:p>
        </p:txBody>
      </p:sp>
      <p:sp>
        <p:nvSpPr>
          <p:cNvPr id="227" name="Text Placeholder 49"/>
          <p:cNvSpPr>
            <a:spLocks noGrp="1"/>
          </p:cNvSpPr>
          <p:nvPr>
            <p:custDataLst>
              <p:tags r:id="rId15"/>
            </p:custDataLst>
          </p:nvPr>
        </p:nvSpPr>
        <p:spPr bwMode="gray">
          <a:xfrm>
            <a:off x="5153025" y="4708525"/>
            <a:ext cx="152400" cy="590550"/>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6C01DAB-47A7-43F2-8B0F-171337A1CA42}" type="datetime'''''''''''''''C''''''''''''''''''am''e''r''o''o''''''''n'">
              <a:rPr lang="en-US" sz="1000" b="0" smtClean="0"/>
              <a:pPr>
                <a:spcBef>
                  <a:spcPct val="0"/>
                </a:spcBef>
                <a:spcAft>
                  <a:spcPct val="0"/>
                </a:spcAft>
              </a:pPr>
              <a:t>Cameroon</a:t>
            </a:fld>
            <a:endParaRPr lang="en-US" sz="1000" b="0" dirty="0">
              <a:latin typeface="Arial"/>
              <a:sym typeface="Arial"/>
            </a:endParaRPr>
          </a:p>
        </p:txBody>
      </p:sp>
      <p:sp>
        <p:nvSpPr>
          <p:cNvPr id="225" name="Text Placeholder 48"/>
          <p:cNvSpPr>
            <a:spLocks noGrp="1"/>
          </p:cNvSpPr>
          <p:nvPr>
            <p:custDataLst>
              <p:tags r:id="rId16"/>
            </p:custDataLst>
          </p:nvPr>
        </p:nvSpPr>
        <p:spPr bwMode="gray">
          <a:xfrm>
            <a:off x="4843462" y="4708525"/>
            <a:ext cx="152400" cy="303212"/>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A9097AE-FD09-42AB-837B-6EE1DE920C37}" type="datetime'''''''N''i''''''''''''''''g''''''''''''er'''">
              <a:rPr lang="en-US" sz="1000" b="0" smtClean="0"/>
              <a:pPr>
                <a:spcBef>
                  <a:spcPct val="0"/>
                </a:spcBef>
                <a:spcAft>
                  <a:spcPct val="0"/>
                </a:spcAft>
              </a:pPr>
              <a:t>Niger</a:t>
            </a:fld>
            <a:endParaRPr lang="en-US" sz="1000" b="0" dirty="0">
              <a:latin typeface="Arial"/>
              <a:sym typeface="Arial"/>
            </a:endParaRPr>
          </a:p>
        </p:txBody>
      </p:sp>
      <p:sp>
        <p:nvSpPr>
          <p:cNvPr id="223" name="Text Placeholder 47"/>
          <p:cNvSpPr>
            <a:spLocks noGrp="1"/>
          </p:cNvSpPr>
          <p:nvPr>
            <p:custDataLst>
              <p:tags r:id="rId17"/>
            </p:custDataLst>
          </p:nvPr>
        </p:nvSpPr>
        <p:spPr bwMode="gray">
          <a:xfrm>
            <a:off x="4533900" y="4708525"/>
            <a:ext cx="152400" cy="695325"/>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BBA7BC9-32C4-4908-9436-4889E97DE57E}" type="datetime'''''Ma''da''''g''''''''''''''''a''''s''c''''''''ar'''''''">
              <a:rPr lang="en-US" sz="1000" b="0" smtClean="0"/>
              <a:pPr>
                <a:spcBef>
                  <a:spcPct val="0"/>
                </a:spcBef>
                <a:spcAft>
                  <a:spcPct val="0"/>
                </a:spcAft>
              </a:pPr>
              <a:t>Madagascar</a:t>
            </a:fld>
            <a:endParaRPr lang="en-US" sz="1000" b="0" dirty="0">
              <a:latin typeface="Arial"/>
              <a:sym typeface="Arial"/>
            </a:endParaRPr>
          </a:p>
        </p:txBody>
      </p:sp>
      <p:sp>
        <p:nvSpPr>
          <p:cNvPr id="221" name="Text Placeholder 46"/>
          <p:cNvSpPr>
            <a:spLocks noGrp="1"/>
          </p:cNvSpPr>
          <p:nvPr>
            <p:custDataLst>
              <p:tags r:id="rId18"/>
            </p:custDataLst>
          </p:nvPr>
        </p:nvSpPr>
        <p:spPr bwMode="gray">
          <a:xfrm>
            <a:off x="4229100" y="4708525"/>
            <a:ext cx="152400" cy="709612"/>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C33F360-0196-407C-B4E7-D74CE8100A25}" type="datetime'''Cot''e'''''''''''''' d''''''''''’''Iv''''o''''''ir''e'''''">
              <a:rPr lang="en-US" sz="1000" b="0" smtClean="0"/>
              <a:pPr>
                <a:spcBef>
                  <a:spcPct val="0"/>
                </a:spcBef>
                <a:spcAft>
                  <a:spcPct val="0"/>
                </a:spcAft>
              </a:pPr>
              <a:t>Cote d’Ivoire</a:t>
            </a:fld>
            <a:endParaRPr lang="en-US" sz="1000" b="0" dirty="0">
              <a:latin typeface="Arial"/>
              <a:sym typeface="Arial"/>
            </a:endParaRPr>
          </a:p>
        </p:txBody>
      </p:sp>
      <p:sp>
        <p:nvSpPr>
          <p:cNvPr id="217" name="Text Placeholder 44"/>
          <p:cNvSpPr>
            <a:spLocks noGrp="1"/>
          </p:cNvSpPr>
          <p:nvPr>
            <p:custDataLst>
              <p:tags r:id="rId19"/>
            </p:custDataLst>
          </p:nvPr>
        </p:nvSpPr>
        <p:spPr bwMode="gray">
          <a:xfrm>
            <a:off x="3924300" y="4708525"/>
            <a:ext cx="152400" cy="322262"/>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726162F-2DA5-443C-93C7-01A8AF5D9B57}" type="datetime'''''B''''''''''''''''e''''''''n''''''''''''''i''''''n'''''">
              <a:rPr lang="en-US" sz="1000" b="0" smtClean="0"/>
              <a:pPr>
                <a:spcBef>
                  <a:spcPct val="0"/>
                </a:spcBef>
                <a:spcAft>
                  <a:spcPct val="0"/>
                </a:spcAft>
              </a:pPr>
              <a:t>Benin</a:t>
            </a:fld>
            <a:endParaRPr lang="en-US" sz="1000" b="0" dirty="0">
              <a:latin typeface="Arial"/>
              <a:sym typeface="Arial"/>
            </a:endParaRPr>
          </a:p>
        </p:txBody>
      </p:sp>
      <p:sp>
        <p:nvSpPr>
          <p:cNvPr id="215" name="Text Placeholder 43"/>
          <p:cNvSpPr>
            <a:spLocks noGrp="1"/>
          </p:cNvSpPr>
          <p:nvPr>
            <p:custDataLst>
              <p:tags r:id="rId20"/>
            </p:custDataLst>
          </p:nvPr>
        </p:nvSpPr>
        <p:spPr bwMode="gray">
          <a:xfrm>
            <a:off x="3614737" y="4708524"/>
            <a:ext cx="152400" cy="673100"/>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27833B8-02C9-475D-BE2F-E163A1B93C43}" type="datetime'''''C''o''ngo'''''''''''''','''' ''''R''''''ep'''''''''''''''">
              <a:rPr lang="en-US" sz="1000" b="0" smtClean="0"/>
              <a:pPr>
                <a:spcBef>
                  <a:spcPct val="0"/>
                </a:spcBef>
                <a:spcAft>
                  <a:spcPct val="0"/>
                </a:spcAft>
              </a:pPr>
              <a:t>Congo, Rep</a:t>
            </a:fld>
            <a:endParaRPr lang="en-US" sz="1000" b="0" dirty="0">
              <a:latin typeface="Arial"/>
              <a:sym typeface="Arial"/>
            </a:endParaRPr>
          </a:p>
        </p:txBody>
      </p:sp>
      <p:sp>
        <p:nvSpPr>
          <p:cNvPr id="213" name="Text Placeholder 42"/>
          <p:cNvSpPr>
            <a:spLocks noGrp="1"/>
          </p:cNvSpPr>
          <p:nvPr>
            <p:custDataLst>
              <p:tags r:id="rId21"/>
            </p:custDataLst>
          </p:nvPr>
        </p:nvSpPr>
        <p:spPr bwMode="gray">
          <a:xfrm>
            <a:off x="3305175" y="4708525"/>
            <a:ext cx="152400" cy="461962"/>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313C900-02F1-4CE0-841A-2B5D49C8534F}" type="datetime'S''''''''e''n''e''''''g''''a''''l'''''''''''">
              <a:rPr lang="en-US" sz="1000" b="0" smtClean="0"/>
              <a:pPr>
                <a:spcBef>
                  <a:spcPct val="0"/>
                </a:spcBef>
                <a:spcAft>
                  <a:spcPct val="0"/>
                </a:spcAft>
              </a:pPr>
              <a:t>Senegal</a:t>
            </a:fld>
            <a:endParaRPr lang="en-US" sz="1000" b="0" dirty="0">
              <a:latin typeface="Arial"/>
              <a:sym typeface="Arial"/>
            </a:endParaRPr>
          </a:p>
        </p:txBody>
      </p:sp>
      <p:sp>
        <p:nvSpPr>
          <p:cNvPr id="211" name="Text Placeholder 41"/>
          <p:cNvSpPr>
            <a:spLocks noGrp="1"/>
          </p:cNvSpPr>
          <p:nvPr>
            <p:custDataLst>
              <p:tags r:id="rId22"/>
            </p:custDataLst>
          </p:nvPr>
        </p:nvSpPr>
        <p:spPr bwMode="gray">
          <a:xfrm>
            <a:off x="2924175" y="4708525"/>
            <a:ext cx="304800" cy="67468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C8BFA3A-F7EA-4F4B-A3D2-06B61BC6B1E0}" type="datetime'''''C''o''''ng''o,&#10;De''m ''R''''''''e''p'' o''''f'''''''''">
              <a:rPr lang="en-US" sz="1000" b="0" smtClean="0"/>
              <a:pPr>
                <a:spcBef>
                  <a:spcPct val="0"/>
                </a:spcBef>
                <a:spcAft>
                  <a:spcPct val="0"/>
                </a:spcAft>
              </a:pPr>
              <a:t>Congo,
Dem Rep of</a:t>
            </a:fld>
            <a:endParaRPr lang="en-US" sz="1000" b="0" dirty="0">
              <a:latin typeface="Arial"/>
              <a:sym typeface="Arial"/>
            </a:endParaRPr>
          </a:p>
        </p:txBody>
      </p:sp>
      <p:sp>
        <p:nvSpPr>
          <p:cNvPr id="209" name="Text Placeholder 40"/>
          <p:cNvSpPr>
            <a:spLocks noGrp="1"/>
          </p:cNvSpPr>
          <p:nvPr>
            <p:custDataLst>
              <p:tags r:id="rId23"/>
            </p:custDataLst>
          </p:nvPr>
        </p:nvSpPr>
        <p:spPr bwMode="gray">
          <a:xfrm>
            <a:off x="2690812" y="4708526"/>
            <a:ext cx="152400" cy="35718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342FFDF-69C8-4413-8DBA-5C8F81A297B3}" type="datetime'K''''''''''''e''''''''''''''''''''''''''n''''''''y''''''a'">
              <a:rPr lang="en-US" sz="1000" b="0" smtClean="0"/>
              <a:pPr>
                <a:spcBef>
                  <a:spcPct val="0"/>
                </a:spcBef>
                <a:spcAft>
                  <a:spcPct val="0"/>
                </a:spcAft>
              </a:pPr>
              <a:t>Kenya</a:t>
            </a:fld>
            <a:endParaRPr lang="en-US" sz="1000" b="0" dirty="0">
              <a:latin typeface="Arial"/>
              <a:sym typeface="Arial"/>
            </a:endParaRPr>
          </a:p>
        </p:txBody>
      </p:sp>
      <p:sp>
        <p:nvSpPr>
          <p:cNvPr id="207" name="Text Placeholder 39"/>
          <p:cNvSpPr>
            <a:spLocks noGrp="1"/>
          </p:cNvSpPr>
          <p:nvPr>
            <p:custDataLst>
              <p:tags r:id="rId24"/>
            </p:custDataLst>
          </p:nvPr>
        </p:nvSpPr>
        <p:spPr bwMode="gray">
          <a:xfrm>
            <a:off x="2381250" y="4708525"/>
            <a:ext cx="152400" cy="441325"/>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05A3B22B-2C83-4F24-B341-9A80C244C145}" type="datetime'''''''''''Ug''''''an''''''da'''''''''''''''''''''''''''''">
              <a:rPr lang="en-US" sz="1000" b="0" smtClean="0"/>
              <a:pPr>
                <a:spcBef>
                  <a:spcPct val="0"/>
                </a:spcBef>
                <a:spcAft>
                  <a:spcPct val="0"/>
                </a:spcAft>
              </a:pPr>
              <a:t>Uganda</a:t>
            </a:fld>
            <a:endParaRPr lang="en-US" sz="1000" b="0" dirty="0">
              <a:latin typeface="Arial"/>
              <a:sym typeface="Arial"/>
            </a:endParaRPr>
          </a:p>
        </p:txBody>
      </p:sp>
      <p:sp>
        <p:nvSpPr>
          <p:cNvPr id="205" name="Text Placeholder 38"/>
          <p:cNvSpPr>
            <a:spLocks noGrp="1"/>
          </p:cNvSpPr>
          <p:nvPr>
            <p:custDataLst>
              <p:tags r:id="rId25"/>
            </p:custDataLst>
          </p:nvPr>
        </p:nvSpPr>
        <p:spPr bwMode="gray">
          <a:xfrm>
            <a:off x="2076450" y="4708525"/>
            <a:ext cx="152400" cy="463550"/>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7A8DCD0-0C23-4D2B-B8C9-320D90408A01}" type="datetime'''''''''''''''''''''''''''''R''wan''da'''''''''''''">
              <a:rPr lang="en-US" sz="1000" b="0" smtClean="0"/>
              <a:pPr>
                <a:spcBef>
                  <a:spcPct val="0"/>
                </a:spcBef>
                <a:spcAft>
                  <a:spcPct val="0"/>
                </a:spcAft>
              </a:pPr>
              <a:t>Rwanda</a:t>
            </a:fld>
            <a:endParaRPr lang="en-US" sz="1000" b="0" dirty="0">
              <a:latin typeface="Arial"/>
              <a:sym typeface="Arial"/>
            </a:endParaRPr>
          </a:p>
        </p:txBody>
      </p:sp>
      <p:sp>
        <p:nvSpPr>
          <p:cNvPr id="203" name="Text Placeholder 37"/>
          <p:cNvSpPr>
            <a:spLocks noGrp="1"/>
          </p:cNvSpPr>
          <p:nvPr>
            <p:custDataLst>
              <p:tags r:id="rId26"/>
            </p:custDataLst>
          </p:nvPr>
        </p:nvSpPr>
        <p:spPr bwMode="gray">
          <a:xfrm>
            <a:off x="1771650" y="4708524"/>
            <a:ext cx="152400" cy="673100"/>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F6AD575-BAB6-4597-A9B3-6F898BF4C20F}" type="datetime'''''''Ca''''''pe ''''''''''''''Verd''e'''''">
              <a:rPr lang="en-US" sz="1000" b="0" smtClean="0"/>
              <a:pPr>
                <a:spcBef>
                  <a:spcPct val="0"/>
                </a:spcBef>
                <a:spcAft>
                  <a:spcPct val="0"/>
                </a:spcAft>
              </a:pPr>
              <a:t>Cape Verde</a:t>
            </a:fld>
            <a:endParaRPr lang="en-US" sz="1000" b="0" dirty="0">
              <a:latin typeface="Arial"/>
              <a:sym typeface="Arial"/>
            </a:endParaRPr>
          </a:p>
        </p:txBody>
      </p:sp>
      <p:sp>
        <p:nvSpPr>
          <p:cNvPr id="201" name="Text Placeholder 36"/>
          <p:cNvSpPr>
            <a:spLocks noGrp="1"/>
          </p:cNvSpPr>
          <p:nvPr>
            <p:custDataLst>
              <p:tags r:id="rId27"/>
            </p:custDataLst>
          </p:nvPr>
        </p:nvSpPr>
        <p:spPr bwMode="gray">
          <a:xfrm>
            <a:off x="1462087" y="4708525"/>
            <a:ext cx="152400" cy="301625"/>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D010E44-9459-4B86-907F-86E4907C1EEE}" type="datetime'Ch''''a''''''''''''''d'''''''''''''''''''''''''''''''''''">
              <a:rPr lang="en-US" sz="1000" b="0" smtClean="0"/>
              <a:pPr>
                <a:spcBef>
                  <a:spcPct val="0"/>
                </a:spcBef>
                <a:spcAft>
                  <a:spcPct val="0"/>
                </a:spcAft>
              </a:pPr>
              <a:t>Chad</a:t>
            </a:fld>
            <a:endParaRPr lang="en-US" sz="1000" b="0" dirty="0">
              <a:latin typeface="Arial"/>
              <a:sym typeface="Arial"/>
            </a:endParaRPr>
          </a:p>
        </p:txBody>
      </p:sp>
      <p:sp>
        <p:nvSpPr>
          <p:cNvPr id="113" name="Text Placeholder 6"/>
          <p:cNvSpPr>
            <a:spLocks noGrp="1"/>
          </p:cNvSpPr>
          <p:nvPr>
            <p:custDataLst>
              <p:tags r:id="rId28"/>
            </p:custDataLst>
          </p:nvPr>
        </p:nvSpPr>
        <p:spPr bwMode="gray">
          <a:xfrm>
            <a:off x="1152525" y="4708525"/>
            <a:ext cx="152400" cy="744537"/>
          </a:xfrm>
          <a:prstGeom prst="rect">
            <a:avLst/>
          </a:prstGeom>
          <a:noFill/>
          <a:effectLst/>
        </p:spPr>
        <p:txBody>
          <a:bodyPr vert="eaVert" wrap="none" lIns="0" tIns="0" rIns="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360940A-C5E0-4C72-BD3A-4F552DCA7364}" type="datetime'''''''Bu''r''''''''k''i''''''''''''n''a'''' Fas''''o'''''''">
              <a:rPr lang="en-US" sz="1000" b="0" smtClean="0"/>
              <a:pPr>
                <a:spcBef>
                  <a:spcPct val="0"/>
                </a:spcBef>
                <a:spcAft>
                  <a:spcPct val="0"/>
                </a:spcAft>
              </a:pPr>
              <a:t>Burkina Faso</a:t>
            </a:fld>
            <a:endParaRPr lang="en-US" sz="1000" b="0" dirty="0">
              <a:sym typeface="+mn-lt"/>
            </a:endParaRPr>
          </a:p>
        </p:txBody>
      </p:sp>
      <p:pic>
        <p:nvPicPr>
          <p:cNvPr id="260" name="flag_ethiopia" descr="Datei:Flag of Ethiopia.svg"/>
          <p:cNvPicPr>
            <a:picLocks noChangeAspect="1" noChangeArrowheads="1"/>
          </p:cNvPicPr>
          <p:nvPr/>
        </p:nvPicPr>
        <p:blipFill>
          <a:blip r:embed="rId32" cstate="print"/>
          <a:srcRect l="12496" r="12504"/>
          <a:stretch>
            <a:fillRect/>
          </a:stretch>
        </p:blipFill>
        <p:spPr bwMode="auto">
          <a:xfrm>
            <a:off x="6602412" y="5505866"/>
            <a:ext cx="256905" cy="171269"/>
          </a:xfrm>
          <a:prstGeom prst="rect">
            <a:avLst/>
          </a:prstGeom>
          <a:noFill/>
        </p:spPr>
      </p:pic>
      <p:pic>
        <p:nvPicPr>
          <p:cNvPr id="277" name="flag_ghana" descr="Datei:Flag of Ghana.svg"/>
          <p:cNvPicPr>
            <a:picLocks noChangeAspect="1" noChangeArrowheads="1"/>
          </p:cNvPicPr>
          <p:nvPr/>
        </p:nvPicPr>
        <p:blipFill>
          <a:blip r:embed="rId33" cstate="print"/>
          <a:srcRect/>
          <a:stretch>
            <a:fillRect/>
          </a:stretch>
        </p:blipFill>
        <p:spPr bwMode="auto">
          <a:xfrm>
            <a:off x="5681662" y="5505866"/>
            <a:ext cx="256904" cy="171269"/>
          </a:xfrm>
          <a:prstGeom prst="rect">
            <a:avLst/>
          </a:prstGeom>
          <a:noFill/>
        </p:spPr>
      </p:pic>
      <p:pic>
        <p:nvPicPr>
          <p:cNvPr id="278" name="flag_kenya" descr="Datei:Flag of Kenya.svg"/>
          <p:cNvPicPr>
            <a:picLocks noChangeAspect="1" noChangeArrowheads="1"/>
          </p:cNvPicPr>
          <p:nvPr/>
        </p:nvPicPr>
        <p:blipFill>
          <a:blip r:embed="rId34" cstate="print"/>
          <a:srcRect/>
          <a:stretch>
            <a:fillRect/>
          </a:stretch>
        </p:blipFill>
        <p:spPr bwMode="auto">
          <a:xfrm>
            <a:off x="2617787" y="5505920"/>
            <a:ext cx="256904" cy="171161"/>
          </a:xfrm>
          <a:prstGeom prst="rect">
            <a:avLst/>
          </a:prstGeom>
          <a:noFill/>
        </p:spPr>
      </p:pic>
      <p:pic>
        <p:nvPicPr>
          <p:cNvPr id="279" name="flag_mozambique" descr="Datei:Flag of Mozambique.svg"/>
          <p:cNvPicPr>
            <a:picLocks noChangeAspect="1" noChangeArrowheads="1"/>
          </p:cNvPicPr>
          <p:nvPr/>
        </p:nvPicPr>
        <p:blipFill>
          <a:blip r:embed="rId35" cstate="print"/>
          <a:srcRect/>
          <a:stretch>
            <a:fillRect/>
          </a:stretch>
        </p:blipFill>
        <p:spPr bwMode="auto">
          <a:xfrm>
            <a:off x="6908800" y="5505920"/>
            <a:ext cx="256904" cy="171161"/>
          </a:xfrm>
          <a:prstGeom prst="rect">
            <a:avLst/>
          </a:prstGeom>
          <a:noFill/>
        </p:spPr>
      </p:pic>
      <p:pic>
        <p:nvPicPr>
          <p:cNvPr id="280" name="flag_nigeria" descr="Datei:Flag of Nigeria.svg"/>
          <p:cNvPicPr>
            <a:picLocks noChangeAspect="1" noChangeArrowheads="1"/>
          </p:cNvPicPr>
          <p:nvPr/>
        </p:nvPicPr>
        <p:blipFill>
          <a:blip r:embed="rId36" cstate="print"/>
          <a:srcRect/>
          <a:stretch>
            <a:fillRect/>
          </a:stretch>
        </p:blipFill>
        <p:spPr bwMode="auto">
          <a:xfrm>
            <a:off x="5988050" y="5506018"/>
            <a:ext cx="256904" cy="170964"/>
          </a:xfrm>
          <a:prstGeom prst="rect">
            <a:avLst/>
          </a:prstGeom>
          <a:noFill/>
          <a:ln w="3175">
            <a:solidFill>
              <a:schemeClr val="accent1"/>
            </a:solidFill>
          </a:ln>
        </p:spPr>
      </p:pic>
      <p:pic>
        <p:nvPicPr>
          <p:cNvPr id="281" name="flag_senegal" descr="Datei:Flag of Senegal.svg"/>
          <p:cNvPicPr>
            <a:picLocks noChangeAspect="1" noChangeArrowheads="1"/>
          </p:cNvPicPr>
          <p:nvPr/>
        </p:nvPicPr>
        <p:blipFill>
          <a:blip r:embed="rId37" cstate="print"/>
          <a:srcRect/>
          <a:stretch>
            <a:fillRect/>
          </a:stretch>
        </p:blipFill>
        <p:spPr bwMode="auto">
          <a:xfrm>
            <a:off x="3230562" y="5505920"/>
            <a:ext cx="256904" cy="171161"/>
          </a:xfrm>
          <a:prstGeom prst="rect">
            <a:avLst/>
          </a:prstGeom>
          <a:noFill/>
        </p:spPr>
      </p:pic>
      <p:pic>
        <p:nvPicPr>
          <p:cNvPr id="282" name="flag_southafrica" descr="Datei:Flag of South Africa.svg"/>
          <p:cNvPicPr>
            <a:picLocks noChangeAspect="1" noChangeArrowheads="1"/>
          </p:cNvPicPr>
          <p:nvPr/>
        </p:nvPicPr>
        <p:blipFill>
          <a:blip r:embed="rId38" cstate="print"/>
          <a:srcRect/>
          <a:stretch>
            <a:fillRect/>
          </a:stretch>
        </p:blipFill>
        <p:spPr bwMode="auto">
          <a:xfrm>
            <a:off x="7521575" y="5505920"/>
            <a:ext cx="256904" cy="171161"/>
          </a:xfrm>
          <a:prstGeom prst="rect">
            <a:avLst/>
          </a:prstGeom>
          <a:noFill/>
        </p:spPr>
      </p:pic>
      <p:pic>
        <p:nvPicPr>
          <p:cNvPr id="283" name="flag_tanzania" descr="Datei:Flag of Tanzania.svg"/>
          <p:cNvPicPr>
            <a:picLocks noChangeAspect="1" noChangeArrowheads="1"/>
          </p:cNvPicPr>
          <p:nvPr/>
        </p:nvPicPr>
        <p:blipFill>
          <a:blip r:embed="rId39" cstate="print"/>
          <a:srcRect/>
          <a:stretch>
            <a:fillRect/>
          </a:stretch>
        </p:blipFill>
        <p:spPr bwMode="auto">
          <a:xfrm>
            <a:off x="6294437" y="5505866"/>
            <a:ext cx="256904" cy="171269"/>
          </a:xfrm>
          <a:prstGeom prst="rect">
            <a:avLst/>
          </a:prstGeom>
          <a:noFill/>
        </p:spPr>
      </p:pic>
      <p:pic>
        <p:nvPicPr>
          <p:cNvPr id="284" name="flag_uganda" descr="Datei:Flag of Uganda.svg"/>
          <p:cNvPicPr>
            <a:picLocks noChangeAspect="1" noChangeArrowheads="1"/>
          </p:cNvPicPr>
          <p:nvPr/>
        </p:nvPicPr>
        <p:blipFill>
          <a:blip r:embed="rId40" cstate="print"/>
          <a:srcRect/>
          <a:stretch>
            <a:fillRect/>
          </a:stretch>
        </p:blipFill>
        <p:spPr bwMode="auto">
          <a:xfrm>
            <a:off x="2311400" y="5505920"/>
            <a:ext cx="256904" cy="171161"/>
          </a:xfrm>
          <a:prstGeom prst="rect">
            <a:avLst/>
          </a:prstGeom>
          <a:noFill/>
        </p:spPr>
      </p:pic>
      <p:pic>
        <p:nvPicPr>
          <p:cNvPr id="316" name="flag_zambia" descr="Datei:Flag of Zambia.svg"/>
          <p:cNvPicPr>
            <a:picLocks noChangeAspect="1" noChangeArrowheads="1"/>
          </p:cNvPicPr>
          <p:nvPr/>
        </p:nvPicPr>
        <p:blipFill>
          <a:blip r:embed="rId41" cstate="print"/>
          <a:srcRect/>
          <a:stretch>
            <a:fillRect/>
          </a:stretch>
        </p:blipFill>
        <p:spPr bwMode="auto">
          <a:xfrm>
            <a:off x="8134350" y="5505920"/>
            <a:ext cx="256904" cy="171161"/>
          </a:xfrm>
          <a:prstGeom prst="rect">
            <a:avLst/>
          </a:prstGeom>
          <a:noFill/>
        </p:spPr>
      </p:pic>
      <p:pic>
        <p:nvPicPr>
          <p:cNvPr id="318" name="flag_benin" descr="Datei:Flag of Benin.svg"/>
          <p:cNvPicPr>
            <a:picLocks noChangeAspect="1" noChangeArrowheads="1"/>
          </p:cNvPicPr>
          <p:nvPr/>
        </p:nvPicPr>
        <p:blipFill>
          <a:blip r:embed="rId42" cstate="print"/>
          <a:srcRect/>
          <a:stretch>
            <a:fillRect/>
          </a:stretch>
        </p:blipFill>
        <p:spPr bwMode="auto">
          <a:xfrm>
            <a:off x="3843337" y="5505920"/>
            <a:ext cx="256904" cy="171161"/>
          </a:xfrm>
          <a:prstGeom prst="rect">
            <a:avLst/>
          </a:prstGeom>
          <a:noFill/>
        </p:spPr>
      </p:pic>
      <p:pic>
        <p:nvPicPr>
          <p:cNvPr id="320" name="flag_botswana" descr="Datei:Flag of Botswana.svg"/>
          <p:cNvPicPr>
            <a:picLocks noChangeAspect="1" noChangeArrowheads="1"/>
          </p:cNvPicPr>
          <p:nvPr/>
        </p:nvPicPr>
        <p:blipFill>
          <a:blip r:embed="rId43" cstate="print"/>
          <a:srcRect/>
          <a:stretch>
            <a:fillRect/>
          </a:stretch>
        </p:blipFill>
        <p:spPr bwMode="auto">
          <a:xfrm>
            <a:off x="7215187" y="5505920"/>
            <a:ext cx="256904" cy="171161"/>
          </a:xfrm>
          <a:prstGeom prst="rect">
            <a:avLst/>
          </a:prstGeom>
          <a:noFill/>
        </p:spPr>
      </p:pic>
      <p:pic>
        <p:nvPicPr>
          <p:cNvPr id="322" name="flag_burkinafaso" descr="Datei:Flag of Burkina Faso.svg"/>
          <p:cNvPicPr>
            <a:picLocks noChangeAspect="1" noChangeArrowheads="1"/>
          </p:cNvPicPr>
          <p:nvPr/>
        </p:nvPicPr>
        <p:blipFill>
          <a:blip r:embed="rId44" cstate="print"/>
          <a:srcRect/>
          <a:stretch>
            <a:fillRect/>
          </a:stretch>
        </p:blipFill>
        <p:spPr bwMode="auto">
          <a:xfrm>
            <a:off x="1085850" y="5505920"/>
            <a:ext cx="256904" cy="171161"/>
          </a:xfrm>
          <a:prstGeom prst="rect">
            <a:avLst/>
          </a:prstGeom>
          <a:noFill/>
        </p:spPr>
      </p:pic>
      <p:pic>
        <p:nvPicPr>
          <p:cNvPr id="324" name="flag_cameroon" descr="Datei:Flag of Cameroon.svg"/>
          <p:cNvPicPr>
            <a:picLocks noChangeAspect="1" noChangeArrowheads="1"/>
          </p:cNvPicPr>
          <p:nvPr/>
        </p:nvPicPr>
        <p:blipFill>
          <a:blip r:embed="rId45" cstate="print"/>
          <a:srcRect/>
          <a:stretch>
            <a:fillRect/>
          </a:stretch>
        </p:blipFill>
        <p:spPr bwMode="auto">
          <a:xfrm>
            <a:off x="5068887" y="5505812"/>
            <a:ext cx="256904" cy="171269"/>
          </a:xfrm>
          <a:prstGeom prst="rect">
            <a:avLst/>
          </a:prstGeom>
          <a:noFill/>
        </p:spPr>
      </p:pic>
      <p:pic>
        <p:nvPicPr>
          <p:cNvPr id="326" name="flag_chad" descr="Datei:Flag of Chad.svg"/>
          <p:cNvPicPr>
            <a:picLocks noChangeAspect="1" noChangeArrowheads="1"/>
          </p:cNvPicPr>
          <p:nvPr/>
        </p:nvPicPr>
        <p:blipFill>
          <a:blip r:embed="rId46" cstate="print"/>
          <a:srcRect/>
          <a:stretch>
            <a:fillRect/>
          </a:stretch>
        </p:blipFill>
        <p:spPr bwMode="auto">
          <a:xfrm>
            <a:off x="1392237" y="5505920"/>
            <a:ext cx="256904" cy="171161"/>
          </a:xfrm>
          <a:prstGeom prst="rect">
            <a:avLst/>
          </a:prstGeom>
          <a:noFill/>
        </p:spPr>
      </p:pic>
      <p:pic>
        <p:nvPicPr>
          <p:cNvPr id="328" name="flag_democraticrepublicofcongo" descr="Unbenannt-1.png"/>
          <p:cNvPicPr>
            <a:picLocks noChangeAspect="1"/>
          </p:cNvPicPr>
          <p:nvPr/>
        </p:nvPicPr>
        <p:blipFill>
          <a:blip r:embed="rId47" cstate="print"/>
          <a:stretch>
            <a:fillRect/>
          </a:stretch>
        </p:blipFill>
        <p:spPr>
          <a:xfrm>
            <a:off x="2924175" y="5505927"/>
            <a:ext cx="256904" cy="171154"/>
          </a:xfrm>
          <a:prstGeom prst="rect">
            <a:avLst/>
          </a:prstGeom>
        </p:spPr>
      </p:pic>
      <p:pic>
        <p:nvPicPr>
          <p:cNvPr id="330" name="flag_ivorycoast" descr="Datei:Flag of Cote d'Ivoire.svg"/>
          <p:cNvPicPr>
            <a:picLocks noChangeAspect="1" noChangeArrowheads="1"/>
          </p:cNvPicPr>
          <p:nvPr/>
        </p:nvPicPr>
        <p:blipFill>
          <a:blip r:embed="rId48" cstate="print"/>
          <a:srcRect/>
          <a:stretch>
            <a:fillRect/>
          </a:stretch>
        </p:blipFill>
        <p:spPr bwMode="auto">
          <a:xfrm>
            <a:off x="4149725" y="5505812"/>
            <a:ext cx="256904" cy="171269"/>
          </a:xfrm>
          <a:prstGeom prst="rect">
            <a:avLst/>
          </a:prstGeom>
          <a:noFill/>
          <a:ln w="3175">
            <a:solidFill>
              <a:schemeClr val="accent1"/>
            </a:solidFill>
          </a:ln>
        </p:spPr>
      </p:pic>
      <p:pic>
        <p:nvPicPr>
          <p:cNvPr id="332" name="flag_lesotho" descr="Datei:Flag of Lesotho.svg"/>
          <p:cNvPicPr>
            <a:picLocks noChangeAspect="1" noChangeArrowheads="1"/>
          </p:cNvPicPr>
          <p:nvPr/>
        </p:nvPicPr>
        <p:blipFill>
          <a:blip r:embed="rId49" cstate="print"/>
          <a:srcRect/>
          <a:stretch>
            <a:fillRect/>
          </a:stretch>
        </p:blipFill>
        <p:spPr bwMode="auto">
          <a:xfrm>
            <a:off x="8440737" y="5505920"/>
            <a:ext cx="256904" cy="171161"/>
          </a:xfrm>
          <a:prstGeom prst="rect">
            <a:avLst/>
          </a:prstGeom>
          <a:noFill/>
          <a:ln w="3175">
            <a:solidFill>
              <a:schemeClr val="accent1"/>
            </a:solidFill>
          </a:ln>
        </p:spPr>
      </p:pic>
      <p:pic>
        <p:nvPicPr>
          <p:cNvPr id="334" name="flag_madagascar" descr="Datei:Flag of Madagascar.svg"/>
          <p:cNvPicPr>
            <a:picLocks noChangeAspect="1" noChangeArrowheads="1"/>
          </p:cNvPicPr>
          <p:nvPr/>
        </p:nvPicPr>
        <p:blipFill>
          <a:blip r:embed="rId50" cstate="print"/>
          <a:srcRect/>
          <a:stretch>
            <a:fillRect/>
          </a:stretch>
        </p:blipFill>
        <p:spPr bwMode="auto">
          <a:xfrm>
            <a:off x="4456112" y="5505920"/>
            <a:ext cx="256904" cy="171161"/>
          </a:xfrm>
          <a:prstGeom prst="rect">
            <a:avLst/>
          </a:prstGeom>
          <a:noFill/>
          <a:ln w="3175">
            <a:solidFill>
              <a:schemeClr val="accent1"/>
            </a:solidFill>
          </a:ln>
        </p:spPr>
      </p:pic>
      <p:pic>
        <p:nvPicPr>
          <p:cNvPr id="336" name="flag_malawi" descr="Datei:Flag of Malawi (2010-2012).svg"/>
          <p:cNvPicPr>
            <a:picLocks noChangeAspect="1" noChangeArrowheads="1"/>
          </p:cNvPicPr>
          <p:nvPr/>
        </p:nvPicPr>
        <p:blipFill>
          <a:blip r:embed="rId51" cstate="print"/>
          <a:srcRect/>
          <a:stretch>
            <a:fillRect/>
          </a:stretch>
        </p:blipFill>
        <p:spPr bwMode="auto">
          <a:xfrm>
            <a:off x="7827962" y="5505920"/>
            <a:ext cx="256904" cy="171161"/>
          </a:xfrm>
          <a:prstGeom prst="rect">
            <a:avLst/>
          </a:prstGeom>
          <a:noFill/>
        </p:spPr>
      </p:pic>
      <p:pic>
        <p:nvPicPr>
          <p:cNvPr id="340" name="flag_namibia" descr="Datei:Flag of Namibia.svg"/>
          <p:cNvPicPr>
            <a:picLocks noChangeAspect="1" noChangeArrowheads="1"/>
          </p:cNvPicPr>
          <p:nvPr/>
        </p:nvPicPr>
        <p:blipFill>
          <a:blip r:embed="rId52" cstate="print"/>
          <a:srcRect/>
          <a:stretch>
            <a:fillRect/>
          </a:stretch>
        </p:blipFill>
        <p:spPr bwMode="auto">
          <a:xfrm>
            <a:off x="5375275" y="5505920"/>
            <a:ext cx="256904" cy="171161"/>
          </a:xfrm>
          <a:prstGeom prst="rect">
            <a:avLst/>
          </a:prstGeom>
          <a:noFill/>
        </p:spPr>
      </p:pic>
      <p:pic>
        <p:nvPicPr>
          <p:cNvPr id="342" name="flag_niger" descr="Unbenannt-1.png"/>
          <p:cNvPicPr>
            <a:picLocks noChangeAspect="1"/>
          </p:cNvPicPr>
          <p:nvPr/>
        </p:nvPicPr>
        <p:blipFill>
          <a:blip r:embed="rId53" cstate="print"/>
          <a:srcRect l="2472" r="2290"/>
          <a:stretch>
            <a:fillRect/>
          </a:stretch>
        </p:blipFill>
        <p:spPr>
          <a:xfrm>
            <a:off x="4762500" y="5505812"/>
            <a:ext cx="256904" cy="171269"/>
          </a:xfrm>
          <a:prstGeom prst="rect">
            <a:avLst/>
          </a:prstGeom>
          <a:ln w="3175">
            <a:solidFill>
              <a:schemeClr val="accent1"/>
            </a:solidFill>
          </a:ln>
        </p:spPr>
      </p:pic>
      <p:pic>
        <p:nvPicPr>
          <p:cNvPr id="344" name="flag_rwanda" descr="Datei:Flag of Rwanda.svg"/>
          <p:cNvPicPr>
            <a:picLocks noChangeAspect="1" noChangeArrowheads="1"/>
          </p:cNvPicPr>
          <p:nvPr/>
        </p:nvPicPr>
        <p:blipFill>
          <a:blip r:embed="rId54" cstate="print"/>
          <a:srcRect/>
          <a:stretch>
            <a:fillRect/>
          </a:stretch>
        </p:blipFill>
        <p:spPr bwMode="auto">
          <a:xfrm>
            <a:off x="2005012" y="5505920"/>
            <a:ext cx="256904" cy="171161"/>
          </a:xfrm>
          <a:prstGeom prst="rect">
            <a:avLst/>
          </a:prstGeom>
          <a:noFill/>
        </p:spPr>
      </p:pic>
      <p:pic>
        <p:nvPicPr>
          <p:cNvPr id="348" name="flag_congo" descr="Datei:Flag of the Republic of the Congo.svg"/>
          <p:cNvPicPr>
            <a:picLocks noChangeAspect="1" noChangeArrowheads="1"/>
          </p:cNvPicPr>
          <p:nvPr/>
        </p:nvPicPr>
        <p:blipFill>
          <a:blip r:embed="rId55" cstate="print"/>
          <a:srcRect/>
          <a:stretch>
            <a:fillRect/>
          </a:stretch>
        </p:blipFill>
        <p:spPr bwMode="auto">
          <a:xfrm>
            <a:off x="3536950" y="5505813"/>
            <a:ext cx="256903" cy="171268"/>
          </a:xfrm>
          <a:prstGeom prst="rect">
            <a:avLst/>
          </a:prstGeom>
          <a:noFill/>
        </p:spPr>
      </p:pic>
      <p:pic>
        <p:nvPicPr>
          <p:cNvPr id="758789" name="Picture 5" descr="http://upload.wikimedia.org/wikipedia/commons/4/49/Cape_Verde_flag_-_watermark_000_percent.jpg"/>
          <p:cNvPicPr>
            <a:picLocks noChangeAspect="1" noChangeArrowheads="1"/>
          </p:cNvPicPr>
          <p:nvPr/>
        </p:nvPicPr>
        <p:blipFill>
          <a:blip r:embed="rId56" cstate="print"/>
          <a:srcRect/>
          <a:stretch>
            <a:fillRect/>
          </a:stretch>
        </p:blipFill>
        <p:spPr bwMode="auto">
          <a:xfrm>
            <a:off x="1698625" y="5505813"/>
            <a:ext cx="256903" cy="171268"/>
          </a:xfrm>
          <a:prstGeom prst="rect">
            <a:avLst/>
          </a:prstGeom>
          <a:noFill/>
        </p:spPr>
      </p:pic>
      <p:cxnSp>
        <p:nvCxnSpPr>
          <p:cNvPr id="64" name="Straight Connector 63"/>
          <p:cNvCxnSpPr/>
          <p:nvPr/>
        </p:nvCxnSpPr>
        <p:spPr>
          <a:xfrm>
            <a:off x="1066800" y="3609975"/>
            <a:ext cx="7686404" cy="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554912" y="2942312"/>
            <a:ext cx="1188719" cy="461665"/>
          </a:xfrm>
          <a:prstGeom prst="rect">
            <a:avLst/>
          </a:prstGeom>
          <a:solidFill>
            <a:srgbClr val="F9EFBD"/>
          </a:solidFill>
          <a:ln>
            <a:noFill/>
          </a:ln>
        </p:spPr>
        <p:txBody>
          <a:bodyPr wrap="square" lIns="45720" tIns="45720" rIns="45720" bIns="45720" rtlCol="0" anchor="ctr">
            <a:spAutoFit/>
          </a:bodyPr>
          <a:lstStyle/>
          <a:p>
            <a:pPr algn="ctr"/>
            <a:r>
              <a:rPr lang="en-US" sz="1200" b="1" i="1" dirty="0" smtClean="0">
                <a:latin typeface="Arial" pitchFamily="34" charset="0"/>
                <a:cs typeface="Arial" pitchFamily="34" charset="0"/>
              </a:rPr>
              <a:t>Median = $0.09 / kWh</a:t>
            </a:r>
          </a:p>
        </p:txBody>
      </p:sp>
      <p:sp>
        <p:nvSpPr>
          <p:cNvPr id="70"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World Bank policy brief (2011)</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 World Bank, BCG analysis</a:t>
            </a:r>
            <a:endParaRPr lang="en-US" sz="800" dirty="0">
              <a:solidFill>
                <a:srgbClr val="000000"/>
              </a:solidFill>
              <a:latin typeface="Arial" pitchFamily="34" charset="0"/>
              <a:cs typeface="Arial" pitchFamily="34" charset="0"/>
            </a:endParaRPr>
          </a:p>
        </p:txBody>
      </p:sp>
      <p:sp>
        <p:nvSpPr>
          <p:cNvPr id="60" name="Rectangle 59"/>
          <p:cNvSpPr/>
          <p:nvPr/>
        </p:nvSpPr>
        <p:spPr>
          <a:xfrm>
            <a:off x="8272900" y="75620"/>
            <a:ext cx="1231323" cy="28459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i="1" dirty="0" smtClean="0">
                <a:solidFill>
                  <a:schemeClr val="tx1"/>
                </a:solidFill>
                <a:latin typeface="Arial" pitchFamily="34" charset="0"/>
                <a:cs typeface="Arial" pitchFamily="34" charset="0"/>
              </a:rPr>
              <a:t>Backup</a:t>
            </a:r>
          </a:p>
        </p:txBody>
      </p:sp>
      <p:sp>
        <p:nvSpPr>
          <p:cNvPr id="61" name="takeaway_box"/>
          <p:cNvSpPr>
            <a:spLocks noChangeArrowheads="1"/>
          </p:cNvSpPr>
          <p:nvPr/>
        </p:nvSpPr>
        <p:spPr bwMode="gray">
          <a:xfrm>
            <a:off x="1829897" y="5782392"/>
            <a:ext cx="5942996" cy="611191"/>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Also see high variability in other fuels, fertilizer etc., making economics highly dependent on context</a:t>
            </a:r>
            <a:endParaRPr lang="en-US" sz="1600" b="1" dirty="0">
              <a:solidFill>
                <a:srgbClr val="FFFFFF"/>
              </a:solidFill>
              <a:latin typeface="Arial" pitchFamily="34" charset="0"/>
              <a:cs typeface="Arial" pitchFamily="34" charset="0"/>
            </a:endParaRPr>
          </a:p>
        </p:txBody>
      </p:sp>
      <p:grpSp>
        <p:nvGrpSpPr>
          <p:cNvPr id="2" name="Group 143"/>
          <p:cNvGrpSpPr/>
          <p:nvPr/>
        </p:nvGrpSpPr>
        <p:grpSpPr>
          <a:xfrm>
            <a:off x="28574" y="-48280"/>
            <a:ext cx="3403691" cy="365760"/>
            <a:chOff x="28574" y="-48280"/>
            <a:chExt cx="3403691" cy="365760"/>
          </a:xfrm>
        </p:grpSpPr>
        <p:sp>
          <p:nvSpPr>
            <p:cNvPr id="63"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65" name="Oval 64"/>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nvGraphicFramePr>
        <p:xfrm>
          <a:off x="1587" y="1588"/>
          <a:ext cx="1587" cy="1587"/>
        </p:xfrm>
        <a:graphic>
          <a:graphicData uri="http://schemas.openxmlformats.org/presentationml/2006/ole">
            <p:oleObj spid="_x0000_s621570" name="think-cell Slide" r:id="rId3" imgW="270" imgH="270" progId="TCLayout.ActiveDocument.1">
              <p:embed/>
            </p:oleObj>
          </a:graphicData>
        </a:graphic>
      </p:graphicFrame>
      <p:sp>
        <p:nvSpPr>
          <p:cNvPr id="17" name="Oval 16"/>
          <p:cNvSpPr/>
          <p:nvPr/>
        </p:nvSpPr>
        <p:spPr>
          <a:xfrm>
            <a:off x="513844" y="2511768"/>
            <a:ext cx="182880" cy="182880"/>
          </a:xfrm>
          <a:prstGeom prst="ellipse">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8" name="Oval 17"/>
          <p:cNvSpPr/>
          <p:nvPr/>
        </p:nvSpPr>
        <p:spPr>
          <a:xfrm>
            <a:off x="513844" y="3037750"/>
            <a:ext cx="182880" cy="182880"/>
          </a:xfrm>
          <a:prstGeom prst="ellipse">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 name="Oval 18"/>
          <p:cNvSpPr/>
          <p:nvPr/>
        </p:nvSpPr>
        <p:spPr>
          <a:xfrm>
            <a:off x="513844" y="3782217"/>
            <a:ext cx="182880" cy="182880"/>
          </a:xfrm>
          <a:prstGeom prst="ellipse">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0" name="Oval 19"/>
          <p:cNvSpPr/>
          <p:nvPr/>
        </p:nvSpPr>
        <p:spPr>
          <a:xfrm>
            <a:off x="513844" y="4507264"/>
            <a:ext cx="182880" cy="182880"/>
          </a:xfrm>
          <a:prstGeom prst="ellipse">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3" name="Oval 12"/>
          <p:cNvSpPr/>
          <p:nvPr/>
        </p:nvSpPr>
        <p:spPr>
          <a:xfrm>
            <a:off x="513844" y="2136297"/>
            <a:ext cx="182880" cy="182880"/>
          </a:xfrm>
          <a:prstGeom prst="ellipse">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We have developed 5 example service delivery models</a:t>
            </a:r>
            <a:br>
              <a:rPr lang="en-US" dirty="0" smtClean="0">
                <a:solidFill>
                  <a:srgbClr val="177B57"/>
                </a:solidFill>
                <a:latin typeface="Arial"/>
              </a:rPr>
            </a:br>
            <a:r>
              <a:rPr lang="en-US" sz="1600" b="0" dirty="0" smtClean="0">
                <a:solidFill>
                  <a:srgbClr val="177B57"/>
                </a:solidFill>
                <a:latin typeface="Arial"/>
              </a:rPr>
              <a:t>While energy costs might be reduced, biggest advantage is to improve stakeholder conditions</a:t>
            </a:r>
            <a:endParaRPr lang="en-US" sz="1600" b="0" dirty="0">
              <a:solidFill>
                <a:srgbClr val="177B57"/>
              </a:solidFill>
              <a:latin typeface="Arial"/>
            </a:endParaRPr>
          </a:p>
        </p:txBody>
      </p:sp>
      <p:sp>
        <p:nvSpPr>
          <p:cNvPr id="5" name="ColumnHeader"/>
          <p:cNvSpPr>
            <a:spLocks noChangeArrowheads="1"/>
          </p:cNvSpPr>
          <p:nvPr/>
        </p:nvSpPr>
        <p:spPr bwMode="gray">
          <a:xfrm>
            <a:off x="457200" y="1364417"/>
            <a:ext cx="1954227" cy="677108"/>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rPr>
              <a:t>5 example service delivery models</a:t>
            </a:r>
            <a:endParaRPr lang="en-US" sz="1600" b="1" dirty="0">
              <a:solidFill>
                <a:srgbClr val="000000"/>
              </a:solidFill>
              <a:latin typeface="Arial" pitchFamily="34" charset="0"/>
              <a:cs typeface="Arial" pitchFamily="34" charset="0"/>
            </a:endParaRPr>
          </a:p>
        </p:txBody>
      </p:sp>
      <p:sp>
        <p:nvSpPr>
          <p:cNvPr id="7" name="TextColumnContent"/>
          <p:cNvSpPr>
            <a:spLocks noChangeArrowheads="1"/>
          </p:cNvSpPr>
          <p:nvPr/>
        </p:nvSpPr>
        <p:spPr bwMode="gray">
          <a:xfrm>
            <a:off x="457200" y="2041525"/>
            <a:ext cx="1954227" cy="3597275"/>
          </a:xfrm>
          <a:prstGeom prst="rect">
            <a:avLst/>
          </a:prstGeom>
          <a:noFill/>
          <a:ln w="9525" algn="ctr">
            <a:noFill/>
            <a:miter lim="800000"/>
            <a:headEnd/>
            <a:tailEnd/>
          </a:ln>
          <a:effectLst/>
        </p:spPr>
        <p:txBody>
          <a:bodyPr tIns="91440" bIns="91440"/>
          <a:lstStyle/>
          <a:p>
            <a:pPr marL="169863" lvl="1" indent="-169863">
              <a:buClr>
                <a:srgbClr val="177B57"/>
              </a:buClr>
              <a:buSzPct val="100000"/>
              <a:buFont typeface="+mj-lt"/>
              <a:buAutoNum type="arabicPeriod"/>
            </a:pPr>
            <a:r>
              <a:rPr lang="en-US" sz="1200" dirty="0" err="1" smtClean="0"/>
              <a:t>HH</a:t>
            </a:r>
            <a:r>
              <a:rPr lang="en-US" sz="1200" dirty="0" smtClean="0"/>
              <a:t>-level biogas</a:t>
            </a:r>
          </a:p>
          <a:p>
            <a:pPr marL="169863" lvl="1" indent="-169863">
              <a:buClr>
                <a:srgbClr val="177B57"/>
              </a:buClr>
              <a:buSzPct val="100000"/>
              <a:buFont typeface="+mj-lt"/>
              <a:buAutoNum type="arabicPeriod"/>
            </a:pPr>
            <a:endParaRPr lang="en-US" sz="1200" dirty="0" smtClean="0"/>
          </a:p>
          <a:p>
            <a:pPr marL="169863" lvl="1" indent="-169863">
              <a:buClr>
                <a:srgbClr val="177B57"/>
              </a:buClr>
              <a:buSzPct val="100000"/>
              <a:buFont typeface="+mj-lt"/>
              <a:buAutoNum type="arabicPeriod"/>
            </a:pPr>
            <a:r>
              <a:rPr lang="en-US" sz="1200" dirty="0" smtClean="0"/>
              <a:t>Institutional biogas at a school</a:t>
            </a:r>
          </a:p>
          <a:p>
            <a:pPr marL="169863" lvl="1" indent="-169863">
              <a:buClr>
                <a:srgbClr val="177B57"/>
              </a:buClr>
              <a:buSzPct val="100000"/>
              <a:buFont typeface="+mj-lt"/>
              <a:buAutoNum type="arabicPeriod"/>
            </a:pPr>
            <a:endParaRPr lang="en-US" sz="1200" dirty="0" smtClean="0"/>
          </a:p>
          <a:p>
            <a:pPr marL="169863" lvl="1" indent="-169863">
              <a:buClr>
                <a:srgbClr val="177B57"/>
              </a:buClr>
              <a:buSzPct val="100000"/>
              <a:buFont typeface="+mj-lt"/>
              <a:buAutoNum type="arabicPeriod"/>
            </a:pPr>
            <a:r>
              <a:rPr lang="en-US" sz="1200" dirty="0" smtClean="0"/>
              <a:t>Central collection + central processing with charcoal production</a:t>
            </a:r>
          </a:p>
          <a:p>
            <a:pPr marL="169863" lvl="1" indent="-169863">
              <a:buClr>
                <a:srgbClr val="177B57"/>
              </a:buClr>
              <a:buSzPct val="100000"/>
              <a:buFont typeface="+mj-lt"/>
              <a:buAutoNum type="arabicPeriod"/>
            </a:pPr>
            <a:endParaRPr lang="en-US" sz="1200" dirty="0" smtClean="0"/>
          </a:p>
          <a:p>
            <a:pPr marL="169863" lvl="1" indent="-169863">
              <a:buClr>
                <a:srgbClr val="177B57"/>
              </a:buClr>
              <a:buSzPct val="100000"/>
              <a:buFont typeface="+mj-lt"/>
              <a:buAutoNum type="arabicPeriod"/>
            </a:pPr>
            <a:r>
              <a:rPr lang="en-US" sz="1200" dirty="0" smtClean="0"/>
              <a:t>Double-vault or </a:t>
            </a:r>
            <a:r>
              <a:rPr lang="en-US" sz="1200" dirty="0" err="1" smtClean="0"/>
              <a:t>UDDTs</a:t>
            </a:r>
            <a:r>
              <a:rPr lang="en-US" sz="1200" dirty="0" smtClean="0"/>
              <a:t> with </a:t>
            </a:r>
            <a:r>
              <a:rPr lang="en-US" sz="1200" dirty="0" err="1" smtClean="0"/>
              <a:t>HH</a:t>
            </a:r>
            <a:r>
              <a:rPr lang="en-US" sz="1200" dirty="0" smtClean="0"/>
              <a:t>-processed fertilizer</a:t>
            </a:r>
          </a:p>
          <a:p>
            <a:pPr marL="169863" lvl="1" indent="-169863">
              <a:buClr>
                <a:srgbClr val="177B57"/>
              </a:buClr>
              <a:buSzPct val="100000"/>
              <a:buFont typeface="+mj-lt"/>
              <a:buAutoNum type="arabicPeriod"/>
            </a:pPr>
            <a:endParaRPr lang="en-US" sz="1200" dirty="0" smtClean="0"/>
          </a:p>
          <a:p>
            <a:pPr marL="169863" lvl="1" indent="-169863">
              <a:buClr>
                <a:srgbClr val="177B57"/>
              </a:buClr>
              <a:buSzPct val="100000"/>
              <a:buFont typeface="+mj-lt"/>
              <a:buAutoNum type="arabicPeriod"/>
            </a:pPr>
            <a:r>
              <a:rPr lang="en-US" sz="1200" dirty="0" smtClean="0"/>
              <a:t>Mechanical collection + central processing – Example the </a:t>
            </a:r>
            <a:r>
              <a:rPr lang="en-US" sz="1200" dirty="0" err="1" smtClean="0"/>
              <a:t>Janicki</a:t>
            </a:r>
            <a:r>
              <a:rPr lang="en-US" sz="1200" dirty="0" smtClean="0"/>
              <a:t> OP</a:t>
            </a:r>
          </a:p>
        </p:txBody>
      </p:sp>
      <p:sp>
        <p:nvSpPr>
          <p:cNvPr id="8" name="ColumnHeader"/>
          <p:cNvSpPr>
            <a:spLocks noChangeArrowheads="1"/>
          </p:cNvSpPr>
          <p:nvPr/>
        </p:nvSpPr>
        <p:spPr bwMode="gray">
          <a:xfrm>
            <a:off x="2741377" y="1364417"/>
            <a:ext cx="2825944" cy="677108"/>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rPr>
              <a:t>Installation and operations, assumptions</a:t>
            </a:r>
          </a:p>
        </p:txBody>
      </p:sp>
      <p:sp>
        <p:nvSpPr>
          <p:cNvPr id="9" name="TextColumnContent"/>
          <p:cNvSpPr>
            <a:spLocks noChangeArrowheads="1"/>
          </p:cNvSpPr>
          <p:nvPr/>
        </p:nvSpPr>
        <p:spPr bwMode="gray">
          <a:xfrm>
            <a:off x="2741377" y="2041525"/>
            <a:ext cx="2825944" cy="3597275"/>
          </a:xfrm>
          <a:prstGeom prst="rect">
            <a:avLst/>
          </a:prstGeom>
          <a:noFill/>
          <a:ln w="9525" algn="ctr">
            <a:noFill/>
            <a:miter lim="800000"/>
            <a:headEnd/>
            <a:tailEnd/>
          </a:ln>
          <a:effectLst/>
        </p:spPr>
        <p:txBody>
          <a:bodyPr tIns="91440" bIns="91440"/>
          <a:lstStyle/>
          <a:p>
            <a:pPr marL="288925" lvl="1" indent="-174625">
              <a:buClr>
                <a:srgbClr val="177B57"/>
              </a:buClr>
              <a:buSzPct val="100000"/>
              <a:buFont typeface="Arial"/>
              <a:buChar char="•"/>
            </a:pPr>
            <a:r>
              <a:rPr lang="en-US" sz="1200" dirty="0" smtClean="0">
                <a:solidFill>
                  <a:srgbClr val="000000"/>
                </a:solidFill>
                <a:latin typeface="Arial"/>
              </a:rPr>
              <a:t>Technology and installation materials in most of the cases are provided by the manufacturer of the technology</a:t>
            </a:r>
          </a:p>
          <a:p>
            <a:pPr marL="288925" lvl="1" indent="-174625">
              <a:buClr>
                <a:srgbClr val="177B57"/>
              </a:buClr>
              <a:buSzPct val="100000"/>
              <a:buFont typeface="Arial"/>
              <a:buChar char="•"/>
            </a:pPr>
            <a:endParaRPr lang="en-US" sz="1200" dirty="0" smtClean="0">
              <a:solidFill>
                <a:srgbClr val="000000"/>
              </a:solidFill>
              <a:latin typeface="Arial"/>
            </a:endParaRPr>
          </a:p>
          <a:p>
            <a:pPr marL="288925" lvl="1" indent="-174625">
              <a:buClr>
                <a:srgbClr val="177B57"/>
              </a:buClr>
              <a:buSzPct val="100000"/>
              <a:buFont typeface="Arial"/>
              <a:buChar char="•"/>
            </a:pPr>
            <a:r>
              <a:rPr lang="en-US" sz="1200" dirty="0" err="1" smtClean="0">
                <a:solidFill>
                  <a:srgbClr val="000000"/>
                </a:solidFill>
                <a:latin typeface="Arial"/>
              </a:rPr>
              <a:t>UNHCR</a:t>
            </a:r>
            <a:r>
              <a:rPr lang="en-US" sz="1200" dirty="0" smtClean="0">
                <a:solidFill>
                  <a:srgbClr val="000000"/>
                </a:solidFill>
                <a:latin typeface="Arial"/>
              </a:rPr>
              <a:t> or the Implementing Partners (</a:t>
            </a:r>
            <a:r>
              <a:rPr lang="en-US" sz="1200" dirty="0" err="1" smtClean="0">
                <a:solidFill>
                  <a:srgbClr val="000000"/>
                </a:solidFill>
                <a:latin typeface="Arial"/>
              </a:rPr>
              <a:t>IPs</a:t>
            </a:r>
            <a:r>
              <a:rPr lang="en-US" sz="1200" dirty="0" smtClean="0">
                <a:solidFill>
                  <a:srgbClr val="000000"/>
                </a:solidFill>
                <a:latin typeface="Arial"/>
              </a:rPr>
              <a:t>) are providing the capital for the upfront investment</a:t>
            </a:r>
          </a:p>
          <a:p>
            <a:pPr marL="288925" lvl="1" indent="-174625">
              <a:buClr>
                <a:srgbClr val="177B57"/>
              </a:buClr>
              <a:buSzPct val="100000"/>
              <a:buFont typeface="Arial"/>
              <a:buChar char="•"/>
            </a:pPr>
            <a:endParaRPr lang="en-US" sz="1200" dirty="0" smtClean="0">
              <a:solidFill>
                <a:srgbClr val="000000"/>
              </a:solidFill>
              <a:latin typeface="Arial"/>
            </a:endParaRPr>
          </a:p>
          <a:p>
            <a:pPr marL="288925" lvl="1" indent="-174625">
              <a:buClr>
                <a:srgbClr val="177B57"/>
              </a:buClr>
              <a:buSzPct val="100000"/>
              <a:buFont typeface="Arial"/>
              <a:buChar char="•"/>
            </a:pPr>
            <a:r>
              <a:rPr lang="en-US" sz="1200" dirty="0" smtClean="0">
                <a:solidFill>
                  <a:srgbClr val="000000"/>
                </a:solidFill>
                <a:latin typeface="Arial"/>
              </a:rPr>
              <a:t>Installation and operation in most cases is handed over to the refugees who either receive an incentive payment or benefit from selling the by-product</a:t>
            </a:r>
          </a:p>
          <a:p>
            <a:pPr marL="288925" lvl="1" indent="-174625">
              <a:buClr>
                <a:srgbClr val="177B57"/>
              </a:buClr>
              <a:buSzPct val="100000"/>
              <a:buFont typeface="Arial"/>
              <a:buChar char="•"/>
            </a:pPr>
            <a:endParaRPr lang="en-US" sz="1200" dirty="0" smtClean="0">
              <a:solidFill>
                <a:srgbClr val="000000"/>
              </a:solidFill>
              <a:latin typeface="Arial"/>
            </a:endParaRPr>
          </a:p>
          <a:p>
            <a:pPr marL="288925" lvl="1" indent="-174625">
              <a:buClr>
                <a:srgbClr val="177B57"/>
              </a:buClr>
              <a:buSzPct val="100000"/>
              <a:buFont typeface="Arial"/>
              <a:buChar char="•"/>
            </a:pPr>
            <a:r>
              <a:rPr lang="en-US" sz="1200" dirty="0" smtClean="0">
                <a:solidFill>
                  <a:srgbClr val="000000"/>
                </a:solidFill>
                <a:latin typeface="Arial"/>
              </a:rPr>
              <a:t>Models include opportunities to involve the host community and create a benefit to them</a:t>
            </a:r>
          </a:p>
        </p:txBody>
      </p:sp>
      <p:sp>
        <p:nvSpPr>
          <p:cNvPr id="10" name="ColumnHeader"/>
          <p:cNvSpPr>
            <a:spLocks noChangeArrowheads="1"/>
          </p:cNvSpPr>
          <p:nvPr/>
        </p:nvSpPr>
        <p:spPr bwMode="gray">
          <a:xfrm>
            <a:off x="5834358" y="1118195"/>
            <a:ext cx="3163985" cy="923330"/>
          </a:xfrm>
          <a:prstGeom prst="rect">
            <a:avLst/>
          </a:prstGeom>
          <a:solidFill>
            <a:schemeClr val="bg1"/>
          </a:solidFill>
          <a:ln w="9525" algn="ctr">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solidFill>
                  <a:srgbClr val="000000"/>
                </a:solidFill>
              </a:rPr>
              <a:t>Financial sustainability a stretch but benefits to involved stakeholders</a:t>
            </a:r>
            <a:endParaRPr lang="en-US" sz="1600" b="1" dirty="0">
              <a:solidFill>
                <a:srgbClr val="000000"/>
              </a:solidFill>
              <a:latin typeface="Arial" pitchFamily="34" charset="0"/>
              <a:cs typeface="Arial" pitchFamily="34" charset="0"/>
            </a:endParaRPr>
          </a:p>
        </p:txBody>
      </p:sp>
      <p:sp>
        <p:nvSpPr>
          <p:cNvPr id="11" name="TextColumnContent"/>
          <p:cNvSpPr>
            <a:spLocks noChangeArrowheads="1"/>
          </p:cNvSpPr>
          <p:nvPr/>
        </p:nvSpPr>
        <p:spPr bwMode="gray">
          <a:xfrm>
            <a:off x="5834358" y="2041525"/>
            <a:ext cx="3163985" cy="3597275"/>
          </a:xfrm>
          <a:prstGeom prst="rect">
            <a:avLst/>
          </a:prstGeom>
          <a:noFill/>
          <a:ln w="9525" algn="ctr">
            <a:noFill/>
            <a:miter lim="800000"/>
            <a:headEnd/>
            <a:tailEnd/>
          </a:ln>
          <a:effectLst/>
        </p:spPr>
        <p:txBody>
          <a:bodyPr tIns="91440" bIns="91440"/>
          <a:lstStyle/>
          <a:p>
            <a:pPr marL="285750" lvl="1" indent="-171450">
              <a:buClr>
                <a:schemeClr val="tx2"/>
              </a:buClr>
              <a:buFontTx/>
              <a:buChar char="•"/>
            </a:pPr>
            <a:r>
              <a:rPr lang="en-US" sz="1200" dirty="0" smtClean="0">
                <a:solidFill>
                  <a:srgbClr val="000000"/>
                </a:solidFill>
                <a:latin typeface="Arial" pitchFamily="34" charset="0"/>
                <a:cs typeface="Arial" pitchFamily="34" charset="0"/>
              </a:rPr>
              <a:t>Improved sanitation for the refugees and – if made accessible - for the host community as well</a:t>
            </a:r>
          </a:p>
          <a:p>
            <a:pPr marL="285750" lvl="1" indent="-171450">
              <a:buClr>
                <a:schemeClr val="tx2"/>
              </a:buClr>
              <a:buFontTx/>
              <a:buChar char="•"/>
            </a:pPr>
            <a:endParaRPr lang="en-US" sz="1200" dirty="0" smtClean="0">
              <a:solidFill>
                <a:srgbClr val="000000"/>
              </a:solidFill>
              <a:latin typeface="Arial" pitchFamily="34" charset="0"/>
              <a:cs typeface="Arial" pitchFamily="34" charset="0"/>
            </a:endParaRPr>
          </a:p>
          <a:p>
            <a:pPr marL="285750" lvl="1" indent="-171450">
              <a:buClr>
                <a:schemeClr val="tx2"/>
              </a:buClr>
              <a:buFontTx/>
              <a:buChar char="•"/>
            </a:pPr>
            <a:r>
              <a:rPr lang="en-US" sz="1200" dirty="0" smtClean="0">
                <a:solidFill>
                  <a:srgbClr val="000000"/>
                </a:solidFill>
                <a:latin typeface="Arial" pitchFamily="34" charset="0"/>
                <a:cs typeface="Arial" pitchFamily="34" charset="0"/>
              </a:rPr>
              <a:t>Increased latrine life-time and potentially reduced life-time costs for </a:t>
            </a:r>
            <a:r>
              <a:rPr lang="en-US" sz="1200" dirty="0" err="1" smtClean="0">
                <a:solidFill>
                  <a:srgbClr val="000000"/>
                </a:solidFill>
                <a:latin typeface="Arial" pitchFamily="34" charset="0"/>
                <a:cs typeface="Arial" pitchFamily="34" charset="0"/>
              </a:rPr>
              <a:t>UNHCR</a:t>
            </a:r>
            <a:r>
              <a:rPr lang="en-US" sz="1200" dirty="0" smtClean="0">
                <a:solidFill>
                  <a:srgbClr val="000000"/>
                </a:solidFill>
                <a:latin typeface="Arial" pitchFamily="34" charset="0"/>
                <a:cs typeface="Arial" pitchFamily="34" charset="0"/>
              </a:rPr>
              <a:t> and </a:t>
            </a:r>
            <a:r>
              <a:rPr lang="en-US" sz="1200" dirty="0" err="1" smtClean="0">
                <a:solidFill>
                  <a:srgbClr val="000000"/>
                </a:solidFill>
                <a:latin typeface="Arial" pitchFamily="34" charset="0"/>
                <a:cs typeface="Arial" pitchFamily="34" charset="0"/>
              </a:rPr>
              <a:t>IPs</a:t>
            </a:r>
            <a:endParaRPr lang="en-US" sz="1200" dirty="0" smtClean="0">
              <a:solidFill>
                <a:srgbClr val="000000"/>
              </a:solidFill>
              <a:latin typeface="Arial" pitchFamily="34" charset="0"/>
              <a:cs typeface="Arial" pitchFamily="34" charset="0"/>
            </a:endParaRPr>
          </a:p>
          <a:p>
            <a:pPr marL="285750" lvl="1" indent="-171450">
              <a:buClr>
                <a:schemeClr val="tx2"/>
              </a:buClr>
              <a:buFontTx/>
              <a:buChar char="•"/>
            </a:pPr>
            <a:endParaRPr lang="en-US" sz="1200" dirty="0" smtClean="0">
              <a:solidFill>
                <a:srgbClr val="000000"/>
              </a:solidFill>
              <a:latin typeface="Arial" pitchFamily="34" charset="0"/>
              <a:cs typeface="Arial" pitchFamily="34" charset="0"/>
            </a:endParaRPr>
          </a:p>
          <a:p>
            <a:pPr marL="285750" lvl="1" indent="-171450">
              <a:buClr>
                <a:schemeClr val="tx2"/>
              </a:buClr>
              <a:buFontTx/>
              <a:buChar char="•"/>
            </a:pPr>
            <a:r>
              <a:rPr lang="en-US" sz="1200" dirty="0" smtClean="0">
                <a:solidFill>
                  <a:srgbClr val="000000"/>
                </a:solidFill>
                <a:latin typeface="Arial" pitchFamily="34" charset="0"/>
                <a:cs typeface="Arial" pitchFamily="34" charset="0"/>
              </a:rPr>
              <a:t>Creation of valuable by-products that can cover a portion, typically small, of the energy needs potentially reducing risks of </a:t>
            </a:r>
            <a:r>
              <a:rPr lang="en-US" sz="1200" dirty="0" err="1" smtClean="0">
                <a:solidFill>
                  <a:srgbClr val="000000"/>
                </a:solidFill>
                <a:latin typeface="Arial" pitchFamily="34" charset="0"/>
                <a:cs typeface="Arial" pitchFamily="34" charset="0"/>
              </a:rPr>
              <a:t>SBGV</a:t>
            </a:r>
            <a:r>
              <a:rPr lang="en-US" sz="1200" dirty="0" smtClean="0">
                <a:solidFill>
                  <a:srgbClr val="000000"/>
                </a:solidFill>
                <a:latin typeface="Arial" pitchFamily="34" charset="0"/>
                <a:cs typeface="Arial" pitchFamily="34" charset="0"/>
              </a:rPr>
              <a:t>, host community friction</a:t>
            </a:r>
          </a:p>
          <a:p>
            <a:pPr marL="285750" lvl="1" indent="-171450">
              <a:buClr>
                <a:schemeClr val="tx2"/>
              </a:buClr>
              <a:buFontTx/>
              <a:buChar char="•"/>
            </a:pPr>
            <a:endParaRPr lang="en-US" sz="1200" dirty="0" smtClean="0">
              <a:solidFill>
                <a:srgbClr val="000000"/>
              </a:solidFill>
              <a:latin typeface="Arial" pitchFamily="34" charset="0"/>
              <a:cs typeface="Arial" pitchFamily="34" charset="0"/>
            </a:endParaRPr>
          </a:p>
          <a:p>
            <a:pPr marL="285750" lvl="1" indent="-171450">
              <a:buClr>
                <a:schemeClr val="tx2"/>
              </a:buClr>
              <a:buFontTx/>
              <a:buChar char="•"/>
            </a:pPr>
            <a:r>
              <a:rPr lang="en-US" sz="1200" dirty="0" smtClean="0">
                <a:solidFill>
                  <a:srgbClr val="000000"/>
                </a:solidFill>
                <a:latin typeface="Arial" pitchFamily="34" charset="0"/>
                <a:cs typeface="Arial" pitchFamily="34" charset="0"/>
              </a:rPr>
              <a:t>Job creation for refugees and/or the host community</a:t>
            </a:r>
          </a:p>
          <a:p>
            <a:pPr marL="285750" lvl="1" indent="-171450">
              <a:buClr>
                <a:schemeClr val="tx2"/>
              </a:buClr>
              <a:buFontTx/>
              <a:buChar char="•"/>
            </a:pPr>
            <a:endParaRPr lang="en-US" sz="1200" dirty="0" smtClean="0">
              <a:solidFill>
                <a:srgbClr val="000000"/>
              </a:solidFill>
              <a:latin typeface="Arial" pitchFamily="34" charset="0"/>
              <a:cs typeface="Arial" pitchFamily="34" charset="0"/>
            </a:endParaRPr>
          </a:p>
          <a:p>
            <a:pPr marL="285750" lvl="1" indent="-171450">
              <a:buClr>
                <a:schemeClr val="tx2"/>
              </a:buClr>
              <a:buFontTx/>
              <a:buChar char="•"/>
            </a:pPr>
            <a:r>
              <a:rPr lang="en-US" sz="1200" dirty="0" smtClean="0">
                <a:solidFill>
                  <a:srgbClr val="000000"/>
                </a:solidFill>
                <a:latin typeface="Arial" pitchFamily="34" charset="0"/>
                <a:cs typeface="Arial" pitchFamily="34" charset="0"/>
              </a:rPr>
              <a:t>Reduced negative impact on the environment, ground water contamination and potentially disease</a:t>
            </a:r>
          </a:p>
        </p:txBody>
      </p:sp>
      <p:sp>
        <p:nvSpPr>
          <p:cNvPr id="12" name="takeaway_box"/>
          <p:cNvSpPr>
            <a:spLocks noChangeArrowheads="1"/>
          </p:cNvSpPr>
          <p:nvPr/>
        </p:nvSpPr>
        <p:spPr bwMode="gray">
          <a:xfrm>
            <a:off x="750103" y="5785756"/>
            <a:ext cx="8102584"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200" dirty="0" smtClean="0">
                <a:solidFill>
                  <a:srgbClr val="FFFFFF"/>
                </a:solidFill>
                <a:latin typeface="Arial" pitchFamily="34" charset="0"/>
                <a:cs typeface="Arial" pitchFamily="34" charset="0"/>
              </a:rPr>
              <a:t>Note:  while we annotate where energy costs may theoretically be reduced, in practice we are more optimistic regarding</a:t>
            </a:r>
            <a:r>
              <a:rPr lang="en-US" sz="1200" b="1" dirty="0" smtClean="0">
                <a:solidFill>
                  <a:srgbClr val="FFFFFF"/>
                </a:solidFill>
                <a:latin typeface="Arial" pitchFamily="34" charset="0"/>
                <a:cs typeface="Arial" pitchFamily="34" charset="0"/>
              </a:rPr>
              <a:t> increased refugee benefits</a:t>
            </a:r>
            <a:r>
              <a:rPr lang="en-US" sz="1200" dirty="0" smtClean="0">
                <a:solidFill>
                  <a:srgbClr val="FFFFFF"/>
                </a:solidFill>
                <a:latin typeface="Arial" pitchFamily="34" charset="0"/>
                <a:cs typeface="Arial" pitchFamily="34" charset="0"/>
              </a:rPr>
              <a:t> v. </a:t>
            </a:r>
            <a:r>
              <a:rPr lang="en-US" sz="1200" dirty="0" smtClean="0">
                <a:solidFill>
                  <a:srgbClr val="FFFFFF"/>
                </a:solidFill>
                <a:latin typeface="Arial" pitchFamily="34" charset="0"/>
                <a:cs typeface="Arial" pitchFamily="34" charset="0"/>
              </a:rPr>
              <a:t>capturing cost </a:t>
            </a:r>
            <a:r>
              <a:rPr lang="en-US" sz="1200" dirty="0" smtClean="0">
                <a:solidFill>
                  <a:srgbClr val="FFFFFF"/>
                </a:solidFill>
                <a:latin typeface="Arial" pitchFamily="34" charset="0"/>
                <a:cs typeface="Arial" pitchFamily="34" charset="0"/>
              </a:rPr>
              <a:t>savings because of the challenges with access to </a:t>
            </a:r>
            <a:r>
              <a:rPr lang="en-US" sz="1200" dirty="0" smtClean="0">
                <a:solidFill>
                  <a:srgbClr val="FFFFFF"/>
                </a:solidFill>
                <a:latin typeface="Arial" pitchFamily="34" charset="0"/>
                <a:cs typeface="Arial" pitchFamily="34" charset="0"/>
              </a:rPr>
              <a:t>the additional </a:t>
            </a:r>
            <a:r>
              <a:rPr lang="en-US" sz="1200" dirty="0" err="1" smtClean="0">
                <a:solidFill>
                  <a:srgbClr val="FFFFFF"/>
                </a:solidFill>
                <a:latin typeface="Arial" pitchFamily="34" charset="0"/>
                <a:cs typeface="Arial" pitchFamily="34" charset="0"/>
              </a:rPr>
              <a:t>feedstocks</a:t>
            </a:r>
            <a:r>
              <a:rPr lang="en-US" sz="1200" dirty="0" smtClean="0">
                <a:solidFill>
                  <a:srgbClr val="FFFFFF"/>
                </a:solidFill>
                <a:latin typeface="Arial" pitchFamily="34" charset="0"/>
                <a:cs typeface="Arial" pitchFamily="34" charset="0"/>
              </a:rPr>
              <a:t> </a:t>
            </a:r>
            <a:r>
              <a:rPr lang="en-US" sz="1200" dirty="0" smtClean="0">
                <a:solidFill>
                  <a:srgbClr val="FFFFFF"/>
                </a:solidFill>
                <a:latin typeface="Arial" pitchFamily="34" charset="0"/>
                <a:cs typeface="Arial" pitchFamily="34" charset="0"/>
              </a:rPr>
              <a:t>needed, in many cases, to strongly impact </a:t>
            </a:r>
            <a:r>
              <a:rPr lang="en-US" sz="1200" dirty="0" smtClean="0">
                <a:solidFill>
                  <a:srgbClr val="FFFFFF"/>
                </a:solidFill>
                <a:latin typeface="Arial" pitchFamily="34" charset="0"/>
                <a:cs typeface="Arial" pitchFamily="34" charset="0"/>
              </a:rPr>
              <a:t>energy </a:t>
            </a:r>
            <a:r>
              <a:rPr lang="en-US" sz="1200" dirty="0" smtClean="0">
                <a:solidFill>
                  <a:srgbClr val="FFFFFF"/>
                </a:solidFill>
                <a:latin typeface="Arial" pitchFamily="34" charset="0"/>
                <a:cs typeface="Arial" pitchFamily="34" charset="0"/>
              </a:rPr>
              <a:t>supply</a:t>
            </a:r>
            <a:endParaRPr lang="en-US" sz="1200" dirty="0">
              <a:solidFill>
                <a:srgbClr val="FFFFFF"/>
              </a:solidFill>
              <a:latin typeface="Arial" pitchFamily="34" charset="0"/>
              <a:cs typeface="Arial" pitchFamily="34" charset="0"/>
            </a:endParaRPr>
          </a:p>
        </p:txBody>
      </p:sp>
      <p:sp>
        <p:nvSpPr>
          <p:cNvPr id="22" name="clipart_pro"/>
          <p:cNvSpPr>
            <a:spLocks/>
          </p:cNvSpPr>
          <p:nvPr/>
        </p:nvSpPr>
        <p:spPr bwMode="gray">
          <a:xfrm>
            <a:off x="5971922" y="2136297"/>
            <a:ext cx="182880" cy="182782"/>
          </a:xfrm>
          <a:custGeom>
            <a:avLst/>
            <a:gdLst>
              <a:gd name="T0" fmla="*/ 0 w 379"/>
              <a:gd name="T1" fmla="*/ 2147483647 h 387"/>
              <a:gd name="T2" fmla="*/ 2147483647 w 379"/>
              <a:gd name="T3" fmla="*/ 2147483647 h 387"/>
              <a:gd name="T4" fmla="*/ 2147483647 w 379"/>
              <a:gd name="T5" fmla="*/ 0 h 387"/>
              <a:gd name="T6" fmla="*/ 2147483647 w 379"/>
              <a:gd name="T7" fmla="*/ 0 h 387"/>
              <a:gd name="T8" fmla="*/ 2147483647 w 379"/>
              <a:gd name="T9" fmla="*/ 2147483647 h 387"/>
              <a:gd name="T10" fmla="*/ 2147483647 w 379"/>
              <a:gd name="T11" fmla="*/ 2147483647 h 387"/>
              <a:gd name="T12" fmla="*/ 2147483647 w 379"/>
              <a:gd name="T13" fmla="*/ 2147483647 h 387"/>
              <a:gd name="T14" fmla="*/ 2147483647 w 379"/>
              <a:gd name="T15" fmla="*/ 2147483647 h 387"/>
              <a:gd name="T16" fmla="*/ 2147483647 w 379"/>
              <a:gd name="T17" fmla="*/ 2147483647 h 387"/>
              <a:gd name="T18" fmla="*/ 2147483647 w 379"/>
              <a:gd name="T19" fmla="*/ 2147483647 h 387"/>
              <a:gd name="T20" fmla="*/ 2147483647 w 379"/>
              <a:gd name="T21" fmla="*/ 2147483647 h 387"/>
              <a:gd name="T22" fmla="*/ 0 w 379"/>
              <a:gd name="T23" fmla="*/ 2147483647 h 387"/>
              <a:gd name="T24" fmla="*/ 0 w 379"/>
              <a:gd name="T25" fmla="*/ 2147483647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3" name="clipart_pro"/>
          <p:cNvSpPr>
            <a:spLocks/>
          </p:cNvSpPr>
          <p:nvPr/>
        </p:nvSpPr>
        <p:spPr bwMode="gray">
          <a:xfrm>
            <a:off x="5971922" y="2854968"/>
            <a:ext cx="182880" cy="182782"/>
          </a:xfrm>
          <a:custGeom>
            <a:avLst/>
            <a:gdLst>
              <a:gd name="T0" fmla="*/ 0 w 379"/>
              <a:gd name="T1" fmla="*/ 2147483647 h 387"/>
              <a:gd name="T2" fmla="*/ 2147483647 w 379"/>
              <a:gd name="T3" fmla="*/ 2147483647 h 387"/>
              <a:gd name="T4" fmla="*/ 2147483647 w 379"/>
              <a:gd name="T5" fmla="*/ 0 h 387"/>
              <a:gd name="T6" fmla="*/ 2147483647 w 379"/>
              <a:gd name="T7" fmla="*/ 0 h 387"/>
              <a:gd name="T8" fmla="*/ 2147483647 w 379"/>
              <a:gd name="T9" fmla="*/ 2147483647 h 387"/>
              <a:gd name="T10" fmla="*/ 2147483647 w 379"/>
              <a:gd name="T11" fmla="*/ 2147483647 h 387"/>
              <a:gd name="T12" fmla="*/ 2147483647 w 379"/>
              <a:gd name="T13" fmla="*/ 2147483647 h 387"/>
              <a:gd name="T14" fmla="*/ 2147483647 w 379"/>
              <a:gd name="T15" fmla="*/ 2147483647 h 387"/>
              <a:gd name="T16" fmla="*/ 2147483647 w 379"/>
              <a:gd name="T17" fmla="*/ 2147483647 h 387"/>
              <a:gd name="T18" fmla="*/ 2147483647 w 379"/>
              <a:gd name="T19" fmla="*/ 2147483647 h 387"/>
              <a:gd name="T20" fmla="*/ 2147483647 w 379"/>
              <a:gd name="T21" fmla="*/ 2147483647 h 387"/>
              <a:gd name="T22" fmla="*/ 0 w 379"/>
              <a:gd name="T23" fmla="*/ 2147483647 h 387"/>
              <a:gd name="T24" fmla="*/ 0 w 379"/>
              <a:gd name="T25" fmla="*/ 2147483647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4" name="clipart_pro"/>
          <p:cNvSpPr>
            <a:spLocks/>
          </p:cNvSpPr>
          <p:nvPr/>
        </p:nvSpPr>
        <p:spPr bwMode="gray">
          <a:xfrm>
            <a:off x="5971922" y="3599435"/>
            <a:ext cx="182880" cy="182782"/>
          </a:xfrm>
          <a:custGeom>
            <a:avLst/>
            <a:gdLst>
              <a:gd name="T0" fmla="*/ 0 w 379"/>
              <a:gd name="T1" fmla="*/ 2147483647 h 387"/>
              <a:gd name="T2" fmla="*/ 2147483647 w 379"/>
              <a:gd name="T3" fmla="*/ 2147483647 h 387"/>
              <a:gd name="T4" fmla="*/ 2147483647 w 379"/>
              <a:gd name="T5" fmla="*/ 0 h 387"/>
              <a:gd name="T6" fmla="*/ 2147483647 w 379"/>
              <a:gd name="T7" fmla="*/ 0 h 387"/>
              <a:gd name="T8" fmla="*/ 2147483647 w 379"/>
              <a:gd name="T9" fmla="*/ 2147483647 h 387"/>
              <a:gd name="T10" fmla="*/ 2147483647 w 379"/>
              <a:gd name="T11" fmla="*/ 2147483647 h 387"/>
              <a:gd name="T12" fmla="*/ 2147483647 w 379"/>
              <a:gd name="T13" fmla="*/ 2147483647 h 387"/>
              <a:gd name="T14" fmla="*/ 2147483647 w 379"/>
              <a:gd name="T15" fmla="*/ 2147483647 h 387"/>
              <a:gd name="T16" fmla="*/ 2147483647 w 379"/>
              <a:gd name="T17" fmla="*/ 2147483647 h 387"/>
              <a:gd name="T18" fmla="*/ 2147483647 w 379"/>
              <a:gd name="T19" fmla="*/ 2147483647 h 387"/>
              <a:gd name="T20" fmla="*/ 2147483647 w 379"/>
              <a:gd name="T21" fmla="*/ 2147483647 h 387"/>
              <a:gd name="T22" fmla="*/ 0 w 379"/>
              <a:gd name="T23" fmla="*/ 2147483647 h 387"/>
              <a:gd name="T24" fmla="*/ 0 w 379"/>
              <a:gd name="T25" fmla="*/ 2147483647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5" name="clipart_pro"/>
          <p:cNvSpPr>
            <a:spLocks/>
          </p:cNvSpPr>
          <p:nvPr/>
        </p:nvSpPr>
        <p:spPr bwMode="gray">
          <a:xfrm>
            <a:off x="5971922" y="4507264"/>
            <a:ext cx="182880" cy="182782"/>
          </a:xfrm>
          <a:custGeom>
            <a:avLst/>
            <a:gdLst>
              <a:gd name="T0" fmla="*/ 0 w 379"/>
              <a:gd name="T1" fmla="*/ 2147483647 h 387"/>
              <a:gd name="T2" fmla="*/ 2147483647 w 379"/>
              <a:gd name="T3" fmla="*/ 2147483647 h 387"/>
              <a:gd name="T4" fmla="*/ 2147483647 w 379"/>
              <a:gd name="T5" fmla="*/ 0 h 387"/>
              <a:gd name="T6" fmla="*/ 2147483647 w 379"/>
              <a:gd name="T7" fmla="*/ 0 h 387"/>
              <a:gd name="T8" fmla="*/ 2147483647 w 379"/>
              <a:gd name="T9" fmla="*/ 2147483647 h 387"/>
              <a:gd name="T10" fmla="*/ 2147483647 w 379"/>
              <a:gd name="T11" fmla="*/ 2147483647 h 387"/>
              <a:gd name="T12" fmla="*/ 2147483647 w 379"/>
              <a:gd name="T13" fmla="*/ 2147483647 h 387"/>
              <a:gd name="T14" fmla="*/ 2147483647 w 379"/>
              <a:gd name="T15" fmla="*/ 2147483647 h 387"/>
              <a:gd name="T16" fmla="*/ 2147483647 w 379"/>
              <a:gd name="T17" fmla="*/ 2147483647 h 387"/>
              <a:gd name="T18" fmla="*/ 2147483647 w 379"/>
              <a:gd name="T19" fmla="*/ 2147483647 h 387"/>
              <a:gd name="T20" fmla="*/ 2147483647 w 379"/>
              <a:gd name="T21" fmla="*/ 2147483647 h 387"/>
              <a:gd name="T22" fmla="*/ 0 w 379"/>
              <a:gd name="T23" fmla="*/ 2147483647 h 387"/>
              <a:gd name="T24" fmla="*/ 0 w 379"/>
              <a:gd name="T25" fmla="*/ 2147483647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6" name="clipart_pro"/>
          <p:cNvSpPr>
            <a:spLocks/>
          </p:cNvSpPr>
          <p:nvPr/>
        </p:nvSpPr>
        <p:spPr bwMode="gray">
          <a:xfrm>
            <a:off x="5971922" y="5052765"/>
            <a:ext cx="182880" cy="182782"/>
          </a:xfrm>
          <a:custGeom>
            <a:avLst/>
            <a:gdLst>
              <a:gd name="T0" fmla="*/ 0 w 379"/>
              <a:gd name="T1" fmla="*/ 2147483647 h 387"/>
              <a:gd name="T2" fmla="*/ 2147483647 w 379"/>
              <a:gd name="T3" fmla="*/ 2147483647 h 387"/>
              <a:gd name="T4" fmla="*/ 2147483647 w 379"/>
              <a:gd name="T5" fmla="*/ 0 h 387"/>
              <a:gd name="T6" fmla="*/ 2147483647 w 379"/>
              <a:gd name="T7" fmla="*/ 0 h 387"/>
              <a:gd name="T8" fmla="*/ 2147483647 w 379"/>
              <a:gd name="T9" fmla="*/ 2147483647 h 387"/>
              <a:gd name="T10" fmla="*/ 2147483647 w 379"/>
              <a:gd name="T11" fmla="*/ 2147483647 h 387"/>
              <a:gd name="T12" fmla="*/ 2147483647 w 379"/>
              <a:gd name="T13" fmla="*/ 2147483647 h 387"/>
              <a:gd name="T14" fmla="*/ 2147483647 w 379"/>
              <a:gd name="T15" fmla="*/ 2147483647 h 387"/>
              <a:gd name="T16" fmla="*/ 2147483647 w 379"/>
              <a:gd name="T17" fmla="*/ 2147483647 h 387"/>
              <a:gd name="T18" fmla="*/ 2147483647 w 379"/>
              <a:gd name="T19" fmla="*/ 2147483647 h 387"/>
              <a:gd name="T20" fmla="*/ 2147483647 w 379"/>
              <a:gd name="T21" fmla="*/ 2147483647 h 387"/>
              <a:gd name="T22" fmla="*/ 0 w 379"/>
              <a:gd name="T23" fmla="*/ 2147483647 h 387"/>
              <a:gd name="T24" fmla="*/ 0 w 379"/>
              <a:gd name="T25" fmla="*/ 2147483647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8" name="FlowTriangle"/>
          <p:cNvSpPr>
            <a:spLocks noChangeArrowheads="1"/>
          </p:cNvSpPr>
          <p:nvPr/>
        </p:nvSpPr>
        <p:spPr bwMode="gray">
          <a:xfrm rot="5400000">
            <a:off x="816085" y="3816881"/>
            <a:ext cx="3505200" cy="138638"/>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9" name="FlowTriangle"/>
          <p:cNvSpPr>
            <a:spLocks noChangeArrowheads="1"/>
          </p:cNvSpPr>
          <p:nvPr/>
        </p:nvSpPr>
        <p:spPr bwMode="gray">
          <a:xfrm rot="5400000">
            <a:off x="3957161" y="3816881"/>
            <a:ext cx="3505200" cy="138638"/>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grpSp>
        <p:nvGrpSpPr>
          <p:cNvPr id="3" name="Group 143"/>
          <p:cNvGrpSpPr/>
          <p:nvPr/>
        </p:nvGrpSpPr>
        <p:grpSpPr>
          <a:xfrm>
            <a:off x="28574" y="-48280"/>
            <a:ext cx="3403691" cy="365760"/>
            <a:chOff x="28574" y="-48280"/>
            <a:chExt cx="3403691" cy="365760"/>
          </a:xfrm>
        </p:grpSpPr>
        <p:sp>
          <p:nvSpPr>
            <p:cNvPr id="32"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33" name="Oval 32"/>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 for the service delivery models</a:t>
            </a:r>
            <a:endParaRPr lang="en-US" dirty="0"/>
          </a:p>
        </p:txBody>
      </p:sp>
      <p:pic>
        <p:nvPicPr>
          <p:cNvPr id="4" name="Picture 18" descr="http://thumb101.shutterstock.com/display_pic_with_logo/74005/111505787/stock-vector-transportation-icon-set-on-white-background-111505787.jpg"/>
          <p:cNvPicPr>
            <a:picLocks noChangeAspect="1" noChangeArrowheads="1"/>
          </p:cNvPicPr>
          <p:nvPr/>
        </p:nvPicPr>
        <p:blipFill>
          <a:blip r:embed="rId2" cstate="print">
            <a:duotone>
              <a:schemeClr val="bg2">
                <a:shade val="45000"/>
                <a:satMod val="135000"/>
              </a:schemeClr>
              <a:prstClr val="white"/>
            </a:duotone>
          </a:blip>
          <a:srcRect t="78982" r="61780" b="5249"/>
          <a:stretch>
            <a:fillRect/>
          </a:stretch>
        </p:blipFill>
        <p:spPr bwMode="auto">
          <a:xfrm>
            <a:off x="5441819" y="2552610"/>
            <a:ext cx="627538" cy="270413"/>
          </a:xfrm>
          <a:prstGeom prst="rect">
            <a:avLst/>
          </a:prstGeom>
          <a:noFill/>
        </p:spPr>
      </p:pic>
      <p:pic>
        <p:nvPicPr>
          <p:cNvPr id="5" name="Picture 18" descr="http://thumb101.shutterstock.com/display_pic_with_logo/74005/111505787/stock-vector-transportation-icon-set-on-white-background-111505787.jpg"/>
          <p:cNvPicPr>
            <a:picLocks noChangeAspect="1" noChangeArrowheads="1"/>
          </p:cNvPicPr>
          <p:nvPr/>
        </p:nvPicPr>
        <p:blipFill>
          <a:blip r:embed="rId2" cstate="print">
            <a:duotone>
              <a:schemeClr val="bg2">
                <a:shade val="45000"/>
                <a:satMod val="135000"/>
              </a:schemeClr>
              <a:prstClr val="white"/>
            </a:duotone>
          </a:blip>
          <a:srcRect l="2370" t="51597" r="75590" b="29827"/>
          <a:stretch>
            <a:fillRect/>
          </a:stretch>
        </p:blipFill>
        <p:spPr bwMode="auto">
          <a:xfrm>
            <a:off x="5014119" y="2537683"/>
            <a:ext cx="302756" cy="266501"/>
          </a:xfrm>
          <a:prstGeom prst="rect">
            <a:avLst/>
          </a:prstGeom>
          <a:noFill/>
        </p:spPr>
      </p:pic>
      <p:pic>
        <p:nvPicPr>
          <p:cNvPr id="6" name="Picture 18" descr="http://thumb101.shutterstock.com/display_pic_with_logo/74005/111505787/stock-vector-transportation-icon-set-on-white-background-111505787.jpg"/>
          <p:cNvPicPr>
            <a:picLocks noChangeAspect="1" noChangeArrowheads="1"/>
          </p:cNvPicPr>
          <p:nvPr/>
        </p:nvPicPr>
        <p:blipFill>
          <a:blip r:embed="rId2" cstate="print">
            <a:duotone>
              <a:schemeClr val="bg2">
                <a:shade val="45000"/>
                <a:satMod val="135000"/>
              </a:schemeClr>
              <a:prstClr val="white"/>
            </a:duotone>
          </a:blip>
          <a:srcRect l="71531" t="53933" r="829" b="29948"/>
          <a:stretch>
            <a:fillRect/>
          </a:stretch>
        </p:blipFill>
        <p:spPr bwMode="auto">
          <a:xfrm>
            <a:off x="4872583" y="2888684"/>
            <a:ext cx="483650" cy="294584"/>
          </a:xfrm>
          <a:prstGeom prst="rect">
            <a:avLst/>
          </a:prstGeom>
          <a:noFill/>
        </p:spPr>
      </p:pic>
      <p:grpSp>
        <p:nvGrpSpPr>
          <p:cNvPr id="3" name="Group 127"/>
          <p:cNvGrpSpPr/>
          <p:nvPr/>
        </p:nvGrpSpPr>
        <p:grpSpPr>
          <a:xfrm>
            <a:off x="5480820" y="2888684"/>
            <a:ext cx="523043" cy="348719"/>
            <a:chOff x="5480820" y="2794678"/>
            <a:chExt cx="523043" cy="348719"/>
          </a:xfrm>
        </p:grpSpPr>
        <p:sp>
          <p:nvSpPr>
            <p:cNvPr id="8" name="Freeform 141"/>
            <p:cNvSpPr>
              <a:spLocks/>
            </p:cNvSpPr>
            <p:nvPr/>
          </p:nvSpPr>
          <p:spPr bwMode="auto">
            <a:xfrm>
              <a:off x="5694831" y="2952787"/>
              <a:ext cx="71737" cy="163526"/>
            </a:xfrm>
            <a:custGeom>
              <a:avLst/>
              <a:gdLst/>
              <a:ahLst/>
              <a:cxnLst>
                <a:cxn ang="0">
                  <a:pos x="419" y="173"/>
                </a:cxn>
                <a:cxn ang="0">
                  <a:pos x="279" y="363"/>
                </a:cxn>
                <a:cxn ang="0">
                  <a:pos x="190" y="536"/>
                </a:cxn>
                <a:cxn ang="0">
                  <a:pos x="186" y="607"/>
                </a:cxn>
                <a:cxn ang="0">
                  <a:pos x="123" y="761"/>
                </a:cxn>
                <a:cxn ang="0">
                  <a:pos x="149" y="966"/>
                </a:cxn>
                <a:cxn ang="0">
                  <a:pos x="28" y="958"/>
                </a:cxn>
                <a:cxn ang="0">
                  <a:pos x="36" y="903"/>
                </a:cxn>
                <a:cxn ang="0">
                  <a:pos x="0" y="884"/>
                </a:cxn>
                <a:cxn ang="0">
                  <a:pos x="17" y="845"/>
                </a:cxn>
                <a:cxn ang="0">
                  <a:pos x="4" y="821"/>
                </a:cxn>
                <a:cxn ang="0">
                  <a:pos x="86" y="709"/>
                </a:cxn>
                <a:cxn ang="0">
                  <a:pos x="110" y="629"/>
                </a:cxn>
                <a:cxn ang="0">
                  <a:pos x="99" y="557"/>
                </a:cxn>
                <a:cxn ang="0">
                  <a:pos x="104" y="516"/>
                </a:cxn>
                <a:cxn ang="0">
                  <a:pos x="149" y="445"/>
                </a:cxn>
                <a:cxn ang="0">
                  <a:pos x="177" y="307"/>
                </a:cxn>
                <a:cxn ang="0">
                  <a:pos x="160" y="30"/>
                </a:cxn>
                <a:cxn ang="0">
                  <a:pos x="274" y="0"/>
                </a:cxn>
                <a:cxn ang="0">
                  <a:pos x="419" y="173"/>
                </a:cxn>
                <a:cxn ang="0">
                  <a:pos x="419" y="173"/>
                </a:cxn>
              </a:cxnLst>
              <a:rect l="0" t="0" r="r" b="b"/>
              <a:pathLst>
                <a:path w="419" h="966">
                  <a:moveTo>
                    <a:pt x="419" y="173"/>
                  </a:moveTo>
                  <a:lnTo>
                    <a:pt x="279" y="363"/>
                  </a:lnTo>
                  <a:lnTo>
                    <a:pt x="190" y="536"/>
                  </a:lnTo>
                  <a:lnTo>
                    <a:pt x="186" y="607"/>
                  </a:lnTo>
                  <a:lnTo>
                    <a:pt x="123" y="761"/>
                  </a:lnTo>
                  <a:lnTo>
                    <a:pt x="149" y="966"/>
                  </a:lnTo>
                  <a:lnTo>
                    <a:pt x="28" y="958"/>
                  </a:lnTo>
                  <a:lnTo>
                    <a:pt x="36" y="903"/>
                  </a:lnTo>
                  <a:lnTo>
                    <a:pt x="0" y="884"/>
                  </a:lnTo>
                  <a:lnTo>
                    <a:pt x="17" y="845"/>
                  </a:lnTo>
                  <a:lnTo>
                    <a:pt x="4" y="821"/>
                  </a:lnTo>
                  <a:lnTo>
                    <a:pt x="86" y="709"/>
                  </a:lnTo>
                  <a:lnTo>
                    <a:pt x="110" y="629"/>
                  </a:lnTo>
                  <a:lnTo>
                    <a:pt x="99" y="557"/>
                  </a:lnTo>
                  <a:lnTo>
                    <a:pt x="104" y="516"/>
                  </a:lnTo>
                  <a:lnTo>
                    <a:pt x="149" y="445"/>
                  </a:lnTo>
                  <a:lnTo>
                    <a:pt x="177" y="307"/>
                  </a:lnTo>
                  <a:lnTo>
                    <a:pt x="160" y="30"/>
                  </a:lnTo>
                  <a:lnTo>
                    <a:pt x="274" y="0"/>
                  </a:lnTo>
                  <a:lnTo>
                    <a:pt x="419" y="173"/>
                  </a:lnTo>
                  <a:lnTo>
                    <a:pt x="419" y="1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42"/>
            <p:cNvSpPr>
              <a:spLocks/>
            </p:cNvSpPr>
            <p:nvPr/>
          </p:nvSpPr>
          <p:spPr bwMode="auto">
            <a:xfrm>
              <a:off x="5558549" y="2938059"/>
              <a:ext cx="70367" cy="176052"/>
            </a:xfrm>
            <a:custGeom>
              <a:avLst/>
              <a:gdLst/>
              <a:ahLst/>
              <a:cxnLst>
                <a:cxn ang="0">
                  <a:pos x="411" y="50"/>
                </a:cxn>
                <a:cxn ang="0">
                  <a:pos x="409" y="54"/>
                </a:cxn>
                <a:cxn ang="0">
                  <a:pos x="407" y="67"/>
                </a:cxn>
                <a:cxn ang="0">
                  <a:pos x="402" y="76"/>
                </a:cxn>
                <a:cxn ang="0">
                  <a:pos x="398" y="89"/>
                </a:cxn>
                <a:cxn ang="0">
                  <a:pos x="394" y="102"/>
                </a:cxn>
                <a:cxn ang="0">
                  <a:pos x="389" y="119"/>
                </a:cxn>
                <a:cxn ang="0">
                  <a:pos x="383" y="134"/>
                </a:cxn>
                <a:cxn ang="0">
                  <a:pos x="378" y="149"/>
                </a:cxn>
                <a:cxn ang="0">
                  <a:pos x="372" y="158"/>
                </a:cxn>
                <a:cxn ang="0">
                  <a:pos x="372" y="167"/>
                </a:cxn>
                <a:cxn ang="0">
                  <a:pos x="366" y="177"/>
                </a:cxn>
                <a:cxn ang="0">
                  <a:pos x="363" y="188"/>
                </a:cxn>
                <a:cxn ang="0">
                  <a:pos x="355" y="206"/>
                </a:cxn>
                <a:cxn ang="0">
                  <a:pos x="346" y="225"/>
                </a:cxn>
                <a:cxn ang="0">
                  <a:pos x="342" y="234"/>
                </a:cxn>
                <a:cxn ang="0">
                  <a:pos x="335" y="244"/>
                </a:cxn>
                <a:cxn ang="0">
                  <a:pos x="331" y="255"/>
                </a:cxn>
                <a:cxn ang="0">
                  <a:pos x="327" y="266"/>
                </a:cxn>
                <a:cxn ang="0">
                  <a:pos x="314" y="283"/>
                </a:cxn>
                <a:cxn ang="0">
                  <a:pos x="303" y="301"/>
                </a:cxn>
                <a:cxn ang="0">
                  <a:pos x="288" y="318"/>
                </a:cxn>
                <a:cxn ang="0">
                  <a:pos x="279" y="335"/>
                </a:cxn>
                <a:cxn ang="0">
                  <a:pos x="264" y="353"/>
                </a:cxn>
                <a:cxn ang="0">
                  <a:pos x="251" y="368"/>
                </a:cxn>
                <a:cxn ang="0">
                  <a:pos x="240" y="381"/>
                </a:cxn>
                <a:cxn ang="0">
                  <a:pos x="229" y="398"/>
                </a:cxn>
                <a:cxn ang="0">
                  <a:pos x="216" y="409"/>
                </a:cxn>
                <a:cxn ang="0">
                  <a:pos x="208" y="420"/>
                </a:cxn>
                <a:cxn ang="0">
                  <a:pos x="197" y="428"/>
                </a:cxn>
                <a:cxn ang="0">
                  <a:pos x="193" y="439"/>
                </a:cxn>
                <a:cxn ang="0">
                  <a:pos x="182" y="450"/>
                </a:cxn>
                <a:cxn ang="0">
                  <a:pos x="177" y="456"/>
                </a:cxn>
                <a:cxn ang="0">
                  <a:pos x="119" y="575"/>
                </a:cxn>
                <a:cxn ang="0">
                  <a:pos x="160" y="673"/>
                </a:cxn>
                <a:cxn ang="0">
                  <a:pos x="160" y="750"/>
                </a:cxn>
                <a:cxn ang="0">
                  <a:pos x="247" y="932"/>
                </a:cxn>
                <a:cxn ang="0">
                  <a:pos x="409" y="1034"/>
                </a:cxn>
                <a:cxn ang="0">
                  <a:pos x="286" y="1040"/>
                </a:cxn>
                <a:cxn ang="0">
                  <a:pos x="236" y="980"/>
                </a:cxn>
                <a:cxn ang="0">
                  <a:pos x="149" y="971"/>
                </a:cxn>
                <a:cxn ang="0">
                  <a:pos x="141" y="889"/>
                </a:cxn>
                <a:cxn ang="0">
                  <a:pos x="82" y="772"/>
                </a:cxn>
                <a:cxn ang="0">
                  <a:pos x="0" y="679"/>
                </a:cxn>
                <a:cxn ang="0">
                  <a:pos x="0" y="627"/>
                </a:cxn>
                <a:cxn ang="0">
                  <a:pos x="17" y="567"/>
                </a:cxn>
                <a:cxn ang="0">
                  <a:pos x="20" y="374"/>
                </a:cxn>
                <a:cxn ang="0">
                  <a:pos x="223" y="0"/>
                </a:cxn>
                <a:cxn ang="0">
                  <a:pos x="411" y="50"/>
                </a:cxn>
                <a:cxn ang="0">
                  <a:pos x="411" y="50"/>
                </a:cxn>
              </a:cxnLst>
              <a:rect l="0" t="0" r="r" b="b"/>
              <a:pathLst>
                <a:path w="411" h="1040">
                  <a:moveTo>
                    <a:pt x="411" y="50"/>
                  </a:moveTo>
                  <a:lnTo>
                    <a:pt x="409" y="54"/>
                  </a:lnTo>
                  <a:lnTo>
                    <a:pt x="407" y="67"/>
                  </a:lnTo>
                  <a:lnTo>
                    <a:pt x="402" y="76"/>
                  </a:lnTo>
                  <a:lnTo>
                    <a:pt x="398" y="89"/>
                  </a:lnTo>
                  <a:lnTo>
                    <a:pt x="394" y="102"/>
                  </a:lnTo>
                  <a:lnTo>
                    <a:pt x="389" y="119"/>
                  </a:lnTo>
                  <a:lnTo>
                    <a:pt x="383" y="134"/>
                  </a:lnTo>
                  <a:lnTo>
                    <a:pt x="378" y="149"/>
                  </a:lnTo>
                  <a:lnTo>
                    <a:pt x="372" y="158"/>
                  </a:lnTo>
                  <a:lnTo>
                    <a:pt x="372" y="167"/>
                  </a:lnTo>
                  <a:lnTo>
                    <a:pt x="366" y="177"/>
                  </a:lnTo>
                  <a:lnTo>
                    <a:pt x="363" y="188"/>
                  </a:lnTo>
                  <a:lnTo>
                    <a:pt x="355" y="206"/>
                  </a:lnTo>
                  <a:lnTo>
                    <a:pt x="346" y="225"/>
                  </a:lnTo>
                  <a:lnTo>
                    <a:pt x="342" y="234"/>
                  </a:lnTo>
                  <a:lnTo>
                    <a:pt x="335" y="244"/>
                  </a:lnTo>
                  <a:lnTo>
                    <a:pt x="331" y="255"/>
                  </a:lnTo>
                  <a:lnTo>
                    <a:pt x="327" y="266"/>
                  </a:lnTo>
                  <a:lnTo>
                    <a:pt x="314" y="283"/>
                  </a:lnTo>
                  <a:lnTo>
                    <a:pt x="303" y="301"/>
                  </a:lnTo>
                  <a:lnTo>
                    <a:pt x="288" y="318"/>
                  </a:lnTo>
                  <a:lnTo>
                    <a:pt x="279" y="335"/>
                  </a:lnTo>
                  <a:lnTo>
                    <a:pt x="264" y="353"/>
                  </a:lnTo>
                  <a:lnTo>
                    <a:pt x="251" y="368"/>
                  </a:lnTo>
                  <a:lnTo>
                    <a:pt x="240" y="381"/>
                  </a:lnTo>
                  <a:lnTo>
                    <a:pt x="229" y="398"/>
                  </a:lnTo>
                  <a:lnTo>
                    <a:pt x="216" y="409"/>
                  </a:lnTo>
                  <a:lnTo>
                    <a:pt x="208" y="420"/>
                  </a:lnTo>
                  <a:lnTo>
                    <a:pt x="197" y="428"/>
                  </a:lnTo>
                  <a:lnTo>
                    <a:pt x="193" y="439"/>
                  </a:lnTo>
                  <a:lnTo>
                    <a:pt x="182" y="450"/>
                  </a:lnTo>
                  <a:lnTo>
                    <a:pt x="177" y="456"/>
                  </a:lnTo>
                  <a:lnTo>
                    <a:pt x="119" y="575"/>
                  </a:lnTo>
                  <a:lnTo>
                    <a:pt x="160" y="673"/>
                  </a:lnTo>
                  <a:lnTo>
                    <a:pt x="160" y="750"/>
                  </a:lnTo>
                  <a:lnTo>
                    <a:pt x="247" y="932"/>
                  </a:lnTo>
                  <a:lnTo>
                    <a:pt x="409" y="1034"/>
                  </a:lnTo>
                  <a:lnTo>
                    <a:pt x="286" y="1040"/>
                  </a:lnTo>
                  <a:lnTo>
                    <a:pt x="236" y="980"/>
                  </a:lnTo>
                  <a:lnTo>
                    <a:pt x="149" y="971"/>
                  </a:lnTo>
                  <a:lnTo>
                    <a:pt x="141" y="889"/>
                  </a:lnTo>
                  <a:lnTo>
                    <a:pt x="82" y="772"/>
                  </a:lnTo>
                  <a:lnTo>
                    <a:pt x="0" y="679"/>
                  </a:lnTo>
                  <a:lnTo>
                    <a:pt x="0" y="627"/>
                  </a:lnTo>
                  <a:lnTo>
                    <a:pt x="17" y="567"/>
                  </a:lnTo>
                  <a:lnTo>
                    <a:pt x="20" y="374"/>
                  </a:lnTo>
                  <a:lnTo>
                    <a:pt x="223" y="0"/>
                  </a:lnTo>
                  <a:lnTo>
                    <a:pt x="411" y="50"/>
                  </a:lnTo>
                  <a:lnTo>
                    <a:pt x="411" y="5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43"/>
            <p:cNvSpPr>
              <a:spLocks/>
            </p:cNvSpPr>
            <p:nvPr/>
          </p:nvSpPr>
          <p:spPr bwMode="auto">
            <a:xfrm>
              <a:off x="5515233" y="2881011"/>
              <a:ext cx="17463" cy="82271"/>
            </a:xfrm>
            <a:custGeom>
              <a:avLst/>
              <a:gdLst/>
              <a:ahLst/>
              <a:cxnLst>
                <a:cxn ang="0">
                  <a:pos x="97" y="65"/>
                </a:cxn>
                <a:cxn ang="0">
                  <a:pos x="89" y="84"/>
                </a:cxn>
                <a:cxn ang="0">
                  <a:pos x="78" y="110"/>
                </a:cxn>
                <a:cxn ang="0">
                  <a:pos x="72" y="132"/>
                </a:cxn>
                <a:cxn ang="0">
                  <a:pos x="63" y="156"/>
                </a:cxn>
                <a:cxn ang="0">
                  <a:pos x="59" y="186"/>
                </a:cxn>
                <a:cxn ang="0">
                  <a:pos x="52" y="216"/>
                </a:cxn>
                <a:cxn ang="0">
                  <a:pos x="48" y="246"/>
                </a:cxn>
                <a:cxn ang="0">
                  <a:pos x="46" y="279"/>
                </a:cxn>
                <a:cxn ang="0">
                  <a:pos x="46" y="309"/>
                </a:cxn>
                <a:cxn ang="0">
                  <a:pos x="46" y="337"/>
                </a:cxn>
                <a:cxn ang="0">
                  <a:pos x="46" y="357"/>
                </a:cxn>
                <a:cxn ang="0">
                  <a:pos x="46" y="383"/>
                </a:cxn>
                <a:cxn ang="0">
                  <a:pos x="85" y="486"/>
                </a:cxn>
                <a:cxn ang="0">
                  <a:pos x="11" y="387"/>
                </a:cxn>
                <a:cxn ang="0">
                  <a:pos x="7" y="374"/>
                </a:cxn>
                <a:cxn ang="0">
                  <a:pos x="2" y="361"/>
                </a:cxn>
                <a:cxn ang="0">
                  <a:pos x="2" y="344"/>
                </a:cxn>
                <a:cxn ang="0">
                  <a:pos x="0" y="318"/>
                </a:cxn>
                <a:cxn ang="0">
                  <a:pos x="0" y="292"/>
                </a:cxn>
                <a:cxn ang="0">
                  <a:pos x="0" y="261"/>
                </a:cxn>
                <a:cxn ang="0">
                  <a:pos x="5" y="227"/>
                </a:cxn>
                <a:cxn ang="0">
                  <a:pos x="5" y="207"/>
                </a:cxn>
                <a:cxn ang="0">
                  <a:pos x="9" y="188"/>
                </a:cxn>
                <a:cxn ang="0">
                  <a:pos x="13" y="168"/>
                </a:cxn>
                <a:cxn ang="0">
                  <a:pos x="17" y="149"/>
                </a:cxn>
                <a:cxn ang="0">
                  <a:pos x="22" y="130"/>
                </a:cxn>
                <a:cxn ang="0">
                  <a:pos x="24" y="112"/>
                </a:cxn>
                <a:cxn ang="0">
                  <a:pos x="35" y="76"/>
                </a:cxn>
                <a:cxn ang="0">
                  <a:pos x="41" y="45"/>
                </a:cxn>
                <a:cxn ang="0">
                  <a:pos x="50" y="21"/>
                </a:cxn>
                <a:cxn ang="0">
                  <a:pos x="52" y="6"/>
                </a:cxn>
                <a:cxn ang="0">
                  <a:pos x="56" y="0"/>
                </a:cxn>
                <a:cxn ang="0">
                  <a:pos x="102" y="63"/>
                </a:cxn>
              </a:cxnLst>
              <a:rect l="0" t="0" r="r" b="b"/>
              <a:pathLst>
                <a:path w="102" h="486">
                  <a:moveTo>
                    <a:pt x="102" y="63"/>
                  </a:moveTo>
                  <a:lnTo>
                    <a:pt x="97" y="65"/>
                  </a:lnTo>
                  <a:lnTo>
                    <a:pt x="95" y="71"/>
                  </a:lnTo>
                  <a:lnTo>
                    <a:pt x="89" y="84"/>
                  </a:lnTo>
                  <a:lnTo>
                    <a:pt x="85" y="101"/>
                  </a:lnTo>
                  <a:lnTo>
                    <a:pt x="78" y="110"/>
                  </a:lnTo>
                  <a:lnTo>
                    <a:pt x="76" y="121"/>
                  </a:lnTo>
                  <a:lnTo>
                    <a:pt x="72" y="132"/>
                  </a:lnTo>
                  <a:lnTo>
                    <a:pt x="67" y="145"/>
                  </a:lnTo>
                  <a:lnTo>
                    <a:pt x="63" y="156"/>
                  </a:lnTo>
                  <a:lnTo>
                    <a:pt x="61" y="168"/>
                  </a:lnTo>
                  <a:lnTo>
                    <a:pt x="59" y="186"/>
                  </a:lnTo>
                  <a:lnTo>
                    <a:pt x="56" y="201"/>
                  </a:lnTo>
                  <a:lnTo>
                    <a:pt x="52" y="216"/>
                  </a:lnTo>
                  <a:lnTo>
                    <a:pt x="50" y="231"/>
                  </a:lnTo>
                  <a:lnTo>
                    <a:pt x="48" y="246"/>
                  </a:lnTo>
                  <a:lnTo>
                    <a:pt x="48" y="264"/>
                  </a:lnTo>
                  <a:lnTo>
                    <a:pt x="46" y="279"/>
                  </a:lnTo>
                  <a:lnTo>
                    <a:pt x="46" y="294"/>
                  </a:lnTo>
                  <a:lnTo>
                    <a:pt x="46" y="309"/>
                  </a:lnTo>
                  <a:lnTo>
                    <a:pt x="46" y="324"/>
                  </a:lnTo>
                  <a:lnTo>
                    <a:pt x="46" y="337"/>
                  </a:lnTo>
                  <a:lnTo>
                    <a:pt x="46" y="348"/>
                  </a:lnTo>
                  <a:lnTo>
                    <a:pt x="46" y="357"/>
                  </a:lnTo>
                  <a:lnTo>
                    <a:pt x="46" y="367"/>
                  </a:lnTo>
                  <a:lnTo>
                    <a:pt x="46" y="383"/>
                  </a:lnTo>
                  <a:lnTo>
                    <a:pt x="48" y="387"/>
                  </a:lnTo>
                  <a:lnTo>
                    <a:pt x="85" y="486"/>
                  </a:lnTo>
                  <a:lnTo>
                    <a:pt x="41" y="454"/>
                  </a:lnTo>
                  <a:lnTo>
                    <a:pt x="11" y="387"/>
                  </a:lnTo>
                  <a:lnTo>
                    <a:pt x="9" y="383"/>
                  </a:lnTo>
                  <a:lnTo>
                    <a:pt x="7" y="374"/>
                  </a:lnTo>
                  <a:lnTo>
                    <a:pt x="5" y="367"/>
                  </a:lnTo>
                  <a:lnTo>
                    <a:pt x="2" y="361"/>
                  </a:lnTo>
                  <a:lnTo>
                    <a:pt x="2" y="352"/>
                  </a:lnTo>
                  <a:lnTo>
                    <a:pt x="2" y="344"/>
                  </a:lnTo>
                  <a:lnTo>
                    <a:pt x="2" y="331"/>
                  </a:lnTo>
                  <a:lnTo>
                    <a:pt x="0" y="318"/>
                  </a:lnTo>
                  <a:lnTo>
                    <a:pt x="0" y="305"/>
                  </a:lnTo>
                  <a:lnTo>
                    <a:pt x="0" y="292"/>
                  </a:lnTo>
                  <a:lnTo>
                    <a:pt x="0" y="277"/>
                  </a:lnTo>
                  <a:lnTo>
                    <a:pt x="0" y="261"/>
                  </a:lnTo>
                  <a:lnTo>
                    <a:pt x="2" y="244"/>
                  </a:lnTo>
                  <a:lnTo>
                    <a:pt x="5" y="227"/>
                  </a:lnTo>
                  <a:lnTo>
                    <a:pt x="5" y="216"/>
                  </a:lnTo>
                  <a:lnTo>
                    <a:pt x="5" y="207"/>
                  </a:lnTo>
                  <a:lnTo>
                    <a:pt x="7" y="197"/>
                  </a:lnTo>
                  <a:lnTo>
                    <a:pt x="9" y="188"/>
                  </a:lnTo>
                  <a:lnTo>
                    <a:pt x="11" y="177"/>
                  </a:lnTo>
                  <a:lnTo>
                    <a:pt x="13" y="168"/>
                  </a:lnTo>
                  <a:lnTo>
                    <a:pt x="13" y="160"/>
                  </a:lnTo>
                  <a:lnTo>
                    <a:pt x="17" y="149"/>
                  </a:lnTo>
                  <a:lnTo>
                    <a:pt x="17" y="140"/>
                  </a:lnTo>
                  <a:lnTo>
                    <a:pt x="22" y="130"/>
                  </a:lnTo>
                  <a:lnTo>
                    <a:pt x="22" y="121"/>
                  </a:lnTo>
                  <a:lnTo>
                    <a:pt x="24" y="112"/>
                  </a:lnTo>
                  <a:lnTo>
                    <a:pt x="30" y="93"/>
                  </a:lnTo>
                  <a:lnTo>
                    <a:pt x="35" y="76"/>
                  </a:lnTo>
                  <a:lnTo>
                    <a:pt x="39" y="58"/>
                  </a:lnTo>
                  <a:lnTo>
                    <a:pt x="41" y="45"/>
                  </a:lnTo>
                  <a:lnTo>
                    <a:pt x="46" y="30"/>
                  </a:lnTo>
                  <a:lnTo>
                    <a:pt x="50" y="21"/>
                  </a:lnTo>
                  <a:lnTo>
                    <a:pt x="50" y="11"/>
                  </a:lnTo>
                  <a:lnTo>
                    <a:pt x="52" y="6"/>
                  </a:lnTo>
                  <a:lnTo>
                    <a:pt x="54" y="0"/>
                  </a:lnTo>
                  <a:lnTo>
                    <a:pt x="56" y="0"/>
                  </a:lnTo>
                  <a:lnTo>
                    <a:pt x="102" y="63"/>
                  </a:lnTo>
                  <a:lnTo>
                    <a:pt x="102" y="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44"/>
            <p:cNvSpPr>
              <a:spLocks/>
            </p:cNvSpPr>
            <p:nvPr/>
          </p:nvSpPr>
          <p:spPr bwMode="auto">
            <a:xfrm>
              <a:off x="5495202" y="2822779"/>
              <a:ext cx="439493" cy="305214"/>
            </a:xfrm>
            <a:custGeom>
              <a:avLst/>
              <a:gdLst/>
              <a:ahLst/>
              <a:cxnLst>
                <a:cxn ang="0">
                  <a:pos x="2050" y="0"/>
                </a:cxn>
                <a:cxn ang="0">
                  <a:pos x="2534" y="372"/>
                </a:cxn>
                <a:cxn ang="0">
                  <a:pos x="2567" y="724"/>
                </a:cxn>
                <a:cxn ang="0">
                  <a:pos x="2467" y="833"/>
                </a:cxn>
                <a:cxn ang="0">
                  <a:pos x="2400" y="811"/>
                </a:cxn>
                <a:cxn ang="0">
                  <a:pos x="2348" y="759"/>
                </a:cxn>
                <a:cxn ang="0">
                  <a:pos x="2335" y="662"/>
                </a:cxn>
                <a:cxn ang="0">
                  <a:pos x="2275" y="616"/>
                </a:cxn>
                <a:cxn ang="0">
                  <a:pos x="2223" y="586"/>
                </a:cxn>
                <a:cxn ang="0">
                  <a:pos x="2173" y="558"/>
                </a:cxn>
                <a:cxn ang="0">
                  <a:pos x="2119" y="534"/>
                </a:cxn>
                <a:cxn ang="0">
                  <a:pos x="2072" y="571"/>
                </a:cxn>
                <a:cxn ang="0">
                  <a:pos x="2013" y="616"/>
                </a:cxn>
                <a:cxn ang="0">
                  <a:pos x="1953" y="660"/>
                </a:cxn>
                <a:cxn ang="0">
                  <a:pos x="1894" y="694"/>
                </a:cxn>
                <a:cxn ang="0">
                  <a:pos x="1845" y="724"/>
                </a:cxn>
                <a:cxn ang="0">
                  <a:pos x="1771" y="887"/>
                </a:cxn>
                <a:cxn ang="0">
                  <a:pos x="1780" y="941"/>
                </a:cxn>
                <a:cxn ang="0">
                  <a:pos x="1788" y="1014"/>
                </a:cxn>
                <a:cxn ang="0">
                  <a:pos x="1795" y="1083"/>
                </a:cxn>
                <a:cxn ang="0">
                  <a:pos x="1795" y="1150"/>
                </a:cxn>
                <a:cxn ang="0">
                  <a:pos x="1896" y="1375"/>
                </a:cxn>
                <a:cxn ang="0">
                  <a:pos x="1927" y="1782"/>
                </a:cxn>
                <a:cxn ang="0">
                  <a:pos x="1853" y="1559"/>
                </a:cxn>
                <a:cxn ang="0">
                  <a:pos x="1564" y="1034"/>
                </a:cxn>
                <a:cxn ang="0">
                  <a:pos x="751" y="807"/>
                </a:cxn>
                <a:cxn ang="0">
                  <a:pos x="701" y="871"/>
                </a:cxn>
                <a:cxn ang="0">
                  <a:pos x="625" y="949"/>
                </a:cxn>
                <a:cxn ang="0">
                  <a:pos x="573" y="995"/>
                </a:cxn>
                <a:cxn ang="0">
                  <a:pos x="511" y="1036"/>
                </a:cxn>
                <a:cxn ang="0">
                  <a:pos x="446" y="1075"/>
                </a:cxn>
                <a:cxn ang="0">
                  <a:pos x="379" y="1107"/>
                </a:cxn>
                <a:cxn ang="0">
                  <a:pos x="318" y="1137"/>
                </a:cxn>
                <a:cxn ang="0">
                  <a:pos x="249" y="1165"/>
                </a:cxn>
                <a:cxn ang="0">
                  <a:pos x="143" y="1315"/>
                </a:cxn>
                <a:cxn ang="0">
                  <a:pos x="24" y="1633"/>
                </a:cxn>
                <a:cxn ang="0">
                  <a:pos x="52" y="1475"/>
                </a:cxn>
                <a:cxn ang="0">
                  <a:pos x="57" y="1431"/>
                </a:cxn>
                <a:cxn ang="0">
                  <a:pos x="57" y="1371"/>
                </a:cxn>
                <a:cxn ang="0">
                  <a:pos x="48" y="1295"/>
                </a:cxn>
                <a:cxn ang="0">
                  <a:pos x="42" y="1228"/>
                </a:cxn>
                <a:cxn ang="0">
                  <a:pos x="46" y="1140"/>
                </a:cxn>
                <a:cxn ang="0">
                  <a:pos x="89" y="1118"/>
                </a:cxn>
                <a:cxn ang="0">
                  <a:pos x="143" y="1081"/>
                </a:cxn>
                <a:cxn ang="0">
                  <a:pos x="199" y="1031"/>
                </a:cxn>
                <a:cxn ang="0">
                  <a:pos x="247" y="977"/>
                </a:cxn>
                <a:cxn ang="0">
                  <a:pos x="288" y="925"/>
                </a:cxn>
                <a:cxn ang="0">
                  <a:pos x="297" y="750"/>
                </a:cxn>
                <a:cxn ang="0">
                  <a:pos x="273" y="692"/>
                </a:cxn>
                <a:cxn ang="0">
                  <a:pos x="256" y="608"/>
                </a:cxn>
                <a:cxn ang="0">
                  <a:pos x="249" y="556"/>
                </a:cxn>
                <a:cxn ang="0">
                  <a:pos x="249" y="502"/>
                </a:cxn>
                <a:cxn ang="0">
                  <a:pos x="249" y="450"/>
                </a:cxn>
                <a:cxn ang="0">
                  <a:pos x="251" y="381"/>
                </a:cxn>
                <a:cxn ang="0">
                  <a:pos x="759" y="262"/>
                </a:cxn>
              </a:cxnLst>
              <a:rect l="0" t="0" r="r" b="b"/>
              <a:pathLst>
                <a:path w="2567" h="1803">
                  <a:moveTo>
                    <a:pt x="1769" y="249"/>
                  </a:moveTo>
                  <a:lnTo>
                    <a:pt x="1953" y="167"/>
                  </a:lnTo>
                  <a:lnTo>
                    <a:pt x="2139" y="143"/>
                  </a:lnTo>
                  <a:lnTo>
                    <a:pt x="2076" y="61"/>
                  </a:lnTo>
                  <a:lnTo>
                    <a:pt x="2050" y="0"/>
                  </a:lnTo>
                  <a:lnTo>
                    <a:pt x="2307" y="130"/>
                  </a:lnTo>
                  <a:lnTo>
                    <a:pt x="2359" y="158"/>
                  </a:lnTo>
                  <a:lnTo>
                    <a:pt x="2452" y="154"/>
                  </a:lnTo>
                  <a:lnTo>
                    <a:pt x="2504" y="257"/>
                  </a:lnTo>
                  <a:lnTo>
                    <a:pt x="2534" y="372"/>
                  </a:lnTo>
                  <a:lnTo>
                    <a:pt x="2513" y="452"/>
                  </a:lnTo>
                  <a:lnTo>
                    <a:pt x="2534" y="534"/>
                  </a:lnTo>
                  <a:lnTo>
                    <a:pt x="2530" y="571"/>
                  </a:lnTo>
                  <a:lnTo>
                    <a:pt x="2560" y="640"/>
                  </a:lnTo>
                  <a:lnTo>
                    <a:pt x="2567" y="724"/>
                  </a:lnTo>
                  <a:lnTo>
                    <a:pt x="2560" y="783"/>
                  </a:lnTo>
                  <a:lnTo>
                    <a:pt x="2504" y="807"/>
                  </a:lnTo>
                  <a:lnTo>
                    <a:pt x="2478" y="835"/>
                  </a:lnTo>
                  <a:lnTo>
                    <a:pt x="2474" y="833"/>
                  </a:lnTo>
                  <a:lnTo>
                    <a:pt x="2467" y="833"/>
                  </a:lnTo>
                  <a:lnTo>
                    <a:pt x="2456" y="830"/>
                  </a:lnTo>
                  <a:lnTo>
                    <a:pt x="2446" y="828"/>
                  </a:lnTo>
                  <a:lnTo>
                    <a:pt x="2430" y="822"/>
                  </a:lnTo>
                  <a:lnTo>
                    <a:pt x="2417" y="817"/>
                  </a:lnTo>
                  <a:lnTo>
                    <a:pt x="2400" y="811"/>
                  </a:lnTo>
                  <a:lnTo>
                    <a:pt x="2389" y="802"/>
                  </a:lnTo>
                  <a:lnTo>
                    <a:pt x="2374" y="791"/>
                  </a:lnTo>
                  <a:lnTo>
                    <a:pt x="2363" y="781"/>
                  </a:lnTo>
                  <a:lnTo>
                    <a:pt x="2355" y="770"/>
                  </a:lnTo>
                  <a:lnTo>
                    <a:pt x="2348" y="759"/>
                  </a:lnTo>
                  <a:lnTo>
                    <a:pt x="2342" y="748"/>
                  </a:lnTo>
                  <a:lnTo>
                    <a:pt x="2335" y="742"/>
                  </a:lnTo>
                  <a:lnTo>
                    <a:pt x="2335" y="737"/>
                  </a:lnTo>
                  <a:lnTo>
                    <a:pt x="2340" y="664"/>
                  </a:lnTo>
                  <a:lnTo>
                    <a:pt x="2335" y="662"/>
                  </a:lnTo>
                  <a:lnTo>
                    <a:pt x="2331" y="657"/>
                  </a:lnTo>
                  <a:lnTo>
                    <a:pt x="2320" y="649"/>
                  </a:lnTo>
                  <a:lnTo>
                    <a:pt x="2307" y="640"/>
                  </a:lnTo>
                  <a:lnTo>
                    <a:pt x="2290" y="627"/>
                  </a:lnTo>
                  <a:lnTo>
                    <a:pt x="2275" y="616"/>
                  </a:lnTo>
                  <a:lnTo>
                    <a:pt x="2264" y="608"/>
                  </a:lnTo>
                  <a:lnTo>
                    <a:pt x="2255" y="603"/>
                  </a:lnTo>
                  <a:lnTo>
                    <a:pt x="2245" y="597"/>
                  </a:lnTo>
                  <a:lnTo>
                    <a:pt x="2236" y="592"/>
                  </a:lnTo>
                  <a:lnTo>
                    <a:pt x="2223" y="586"/>
                  </a:lnTo>
                  <a:lnTo>
                    <a:pt x="2214" y="577"/>
                  </a:lnTo>
                  <a:lnTo>
                    <a:pt x="2203" y="573"/>
                  </a:lnTo>
                  <a:lnTo>
                    <a:pt x="2193" y="569"/>
                  </a:lnTo>
                  <a:lnTo>
                    <a:pt x="2182" y="562"/>
                  </a:lnTo>
                  <a:lnTo>
                    <a:pt x="2173" y="558"/>
                  </a:lnTo>
                  <a:lnTo>
                    <a:pt x="2162" y="551"/>
                  </a:lnTo>
                  <a:lnTo>
                    <a:pt x="2156" y="549"/>
                  </a:lnTo>
                  <a:lnTo>
                    <a:pt x="2139" y="541"/>
                  </a:lnTo>
                  <a:lnTo>
                    <a:pt x="2128" y="538"/>
                  </a:lnTo>
                  <a:lnTo>
                    <a:pt x="2119" y="534"/>
                  </a:lnTo>
                  <a:lnTo>
                    <a:pt x="2117" y="534"/>
                  </a:lnTo>
                  <a:lnTo>
                    <a:pt x="2113" y="536"/>
                  </a:lnTo>
                  <a:lnTo>
                    <a:pt x="2104" y="545"/>
                  </a:lnTo>
                  <a:lnTo>
                    <a:pt x="2089" y="556"/>
                  </a:lnTo>
                  <a:lnTo>
                    <a:pt x="2072" y="571"/>
                  </a:lnTo>
                  <a:lnTo>
                    <a:pt x="2059" y="577"/>
                  </a:lnTo>
                  <a:lnTo>
                    <a:pt x="2048" y="588"/>
                  </a:lnTo>
                  <a:lnTo>
                    <a:pt x="2037" y="597"/>
                  </a:lnTo>
                  <a:lnTo>
                    <a:pt x="2026" y="605"/>
                  </a:lnTo>
                  <a:lnTo>
                    <a:pt x="2013" y="616"/>
                  </a:lnTo>
                  <a:lnTo>
                    <a:pt x="2000" y="625"/>
                  </a:lnTo>
                  <a:lnTo>
                    <a:pt x="1989" y="634"/>
                  </a:lnTo>
                  <a:lnTo>
                    <a:pt x="1979" y="644"/>
                  </a:lnTo>
                  <a:lnTo>
                    <a:pt x="1966" y="653"/>
                  </a:lnTo>
                  <a:lnTo>
                    <a:pt x="1953" y="660"/>
                  </a:lnTo>
                  <a:lnTo>
                    <a:pt x="1938" y="666"/>
                  </a:lnTo>
                  <a:lnTo>
                    <a:pt x="1927" y="675"/>
                  </a:lnTo>
                  <a:lnTo>
                    <a:pt x="1916" y="681"/>
                  </a:lnTo>
                  <a:lnTo>
                    <a:pt x="1905" y="690"/>
                  </a:lnTo>
                  <a:lnTo>
                    <a:pt x="1894" y="694"/>
                  </a:lnTo>
                  <a:lnTo>
                    <a:pt x="1886" y="701"/>
                  </a:lnTo>
                  <a:lnTo>
                    <a:pt x="1868" y="709"/>
                  </a:lnTo>
                  <a:lnTo>
                    <a:pt x="1855" y="718"/>
                  </a:lnTo>
                  <a:lnTo>
                    <a:pt x="1847" y="720"/>
                  </a:lnTo>
                  <a:lnTo>
                    <a:pt x="1845" y="724"/>
                  </a:lnTo>
                  <a:lnTo>
                    <a:pt x="1825" y="789"/>
                  </a:lnTo>
                  <a:lnTo>
                    <a:pt x="1769" y="867"/>
                  </a:lnTo>
                  <a:lnTo>
                    <a:pt x="1769" y="869"/>
                  </a:lnTo>
                  <a:lnTo>
                    <a:pt x="1771" y="880"/>
                  </a:lnTo>
                  <a:lnTo>
                    <a:pt x="1771" y="887"/>
                  </a:lnTo>
                  <a:lnTo>
                    <a:pt x="1771" y="895"/>
                  </a:lnTo>
                  <a:lnTo>
                    <a:pt x="1773" y="906"/>
                  </a:lnTo>
                  <a:lnTo>
                    <a:pt x="1778" y="919"/>
                  </a:lnTo>
                  <a:lnTo>
                    <a:pt x="1778" y="930"/>
                  </a:lnTo>
                  <a:lnTo>
                    <a:pt x="1780" y="941"/>
                  </a:lnTo>
                  <a:lnTo>
                    <a:pt x="1780" y="954"/>
                  </a:lnTo>
                  <a:lnTo>
                    <a:pt x="1784" y="969"/>
                  </a:lnTo>
                  <a:lnTo>
                    <a:pt x="1786" y="984"/>
                  </a:lnTo>
                  <a:lnTo>
                    <a:pt x="1788" y="999"/>
                  </a:lnTo>
                  <a:lnTo>
                    <a:pt x="1788" y="1014"/>
                  </a:lnTo>
                  <a:lnTo>
                    <a:pt x="1793" y="1029"/>
                  </a:lnTo>
                  <a:lnTo>
                    <a:pt x="1793" y="1042"/>
                  </a:lnTo>
                  <a:lnTo>
                    <a:pt x="1793" y="1055"/>
                  </a:lnTo>
                  <a:lnTo>
                    <a:pt x="1793" y="1070"/>
                  </a:lnTo>
                  <a:lnTo>
                    <a:pt x="1795" y="1083"/>
                  </a:lnTo>
                  <a:lnTo>
                    <a:pt x="1795" y="1096"/>
                  </a:lnTo>
                  <a:lnTo>
                    <a:pt x="1795" y="1109"/>
                  </a:lnTo>
                  <a:lnTo>
                    <a:pt x="1795" y="1120"/>
                  </a:lnTo>
                  <a:lnTo>
                    <a:pt x="1797" y="1133"/>
                  </a:lnTo>
                  <a:lnTo>
                    <a:pt x="1795" y="1150"/>
                  </a:lnTo>
                  <a:lnTo>
                    <a:pt x="1795" y="1165"/>
                  </a:lnTo>
                  <a:lnTo>
                    <a:pt x="1795" y="1174"/>
                  </a:lnTo>
                  <a:lnTo>
                    <a:pt x="1795" y="1178"/>
                  </a:lnTo>
                  <a:lnTo>
                    <a:pt x="1829" y="1325"/>
                  </a:lnTo>
                  <a:lnTo>
                    <a:pt x="1896" y="1375"/>
                  </a:lnTo>
                  <a:lnTo>
                    <a:pt x="1948" y="1576"/>
                  </a:lnTo>
                  <a:lnTo>
                    <a:pt x="1983" y="1715"/>
                  </a:lnTo>
                  <a:lnTo>
                    <a:pt x="2048" y="1782"/>
                  </a:lnTo>
                  <a:lnTo>
                    <a:pt x="1948" y="1803"/>
                  </a:lnTo>
                  <a:lnTo>
                    <a:pt x="1927" y="1782"/>
                  </a:lnTo>
                  <a:lnTo>
                    <a:pt x="1855" y="1760"/>
                  </a:lnTo>
                  <a:lnTo>
                    <a:pt x="1871" y="1708"/>
                  </a:lnTo>
                  <a:lnTo>
                    <a:pt x="1851" y="1695"/>
                  </a:lnTo>
                  <a:lnTo>
                    <a:pt x="1851" y="1613"/>
                  </a:lnTo>
                  <a:lnTo>
                    <a:pt x="1853" y="1559"/>
                  </a:lnTo>
                  <a:lnTo>
                    <a:pt x="1799" y="1475"/>
                  </a:lnTo>
                  <a:lnTo>
                    <a:pt x="1758" y="1416"/>
                  </a:lnTo>
                  <a:lnTo>
                    <a:pt x="1754" y="1349"/>
                  </a:lnTo>
                  <a:lnTo>
                    <a:pt x="1691" y="1213"/>
                  </a:lnTo>
                  <a:lnTo>
                    <a:pt x="1564" y="1034"/>
                  </a:lnTo>
                  <a:lnTo>
                    <a:pt x="1397" y="850"/>
                  </a:lnTo>
                  <a:lnTo>
                    <a:pt x="1058" y="902"/>
                  </a:lnTo>
                  <a:lnTo>
                    <a:pt x="898" y="865"/>
                  </a:lnTo>
                  <a:lnTo>
                    <a:pt x="755" y="802"/>
                  </a:lnTo>
                  <a:lnTo>
                    <a:pt x="751" y="807"/>
                  </a:lnTo>
                  <a:lnTo>
                    <a:pt x="742" y="820"/>
                  </a:lnTo>
                  <a:lnTo>
                    <a:pt x="733" y="830"/>
                  </a:lnTo>
                  <a:lnTo>
                    <a:pt x="723" y="841"/>
                  </a:lnTo>
                  <a:lnTo>
                    <a:pt x="712" y="856"/>
                  </a:lnTo>
                  <a:lnTo>
                    <a:pt x="701" y="871"/>
                  </a:lnTo>
                  <a:lnTo>
                    <a:pt x="686" y="887"/>
                  </a:lnTo>
                  <a:lnTo>
                    <a:pt x="671" y="904"/>
                  </a:lnTo>
                  <a:lnTo>
                    <a:pt x="653" y="921"/>
                  </a:lnTo>
                  <a:lnTo>
                    <a:pt x="636" y="941"/>
                  </a:lnTo>
                  <a:lnTo>
                    <a:pt x="625" y="949"/>
                  </a:lnTo>
                  <a:lnTo>
                    <a:pt x="614" y="958"/>
                  </a:lnTo>
                  <a:lnTo>
                    <a:pt x="604" y="967"/>
                  </a:lnTo>
                  <a:lnTo>
                    <a:pt x="595" y="977"/>
                  </a:lnTo>
                  <a:lnTo>
                    <a:pt x="584" y="986"/>
                  </a:lnTo>
                  <a:lnTo>
                    <a:pt x="573" y="995"/>
                  </a:lnTo>
                  <a:lnTo>
                    <a:pt x="560" y="1003"/>
                  </a:lnTo>
                  <a:lnTo>
                    <a:pt x="550" y="1014"/>
                  </a:lnTo>
                  <a:lnTo>
                    <a:pt x="537" y="1021"/>
                  </a:lnTo>
                  <a:lnTo>
                    <a:pt x="524" y="1029"/>
                  </a:lnTo>
                  <a:lnTo>
                    <a:pt x="511" y="1036"/>
                  </a:lnTo>
                  <a:lnTo>
                    <a:pt x="498" y="1044"/>
                  </a:lnTo>
                  <a:lnTo>
                    <a:pt x="483" y="1053"/>
                  </a:lnTo>
                  <a:lnTo>
                    <a:pt x="472" y="1060"/>
                  </a:lnTo>
                  <a:lnTo>
                    <a:pt x="457" y="1066"/>
                  </a:lnTo>
                  <a:lnTo>
                    <a:pt x="446" y="1075"/>
                  </a:lnTo>
                  <a:lnTo>
                    <a:pt x="431" y="1081"/>
                  </a:lnTo>
                  <a:lnTo>
                    <a:pt x="418" y="1088"/>
                  </a:lnTo>
                  <a:lnTo>
                    <a:pt x="405" y="1094"/>
                  </a:lnTo>
                  <a:lnTo>
                    <a:pt x="392" y="1101"/>
                  </a:lnTo>
                  <a:lnTo>
                    <a:pt x="379" y="1107"/>
                  </a:lnTo>
                  <a:lnTo>
                    <a:pt x="366" y="1114"/>
                  </a:lnTo>
                  <a:lnTo>
                    <a:pt x="353" y="1120"/>
                  </a:lnTo>
                  <a:lnTo>
                    <a:pt x="342" y="1129"/>
                  </a:lnTo>
                  <a:lnTo>
                    <a:pt x="331" y="1131"/>
                  </a:lnTo>
                  <a:lnTo>
                    <a:pt x="318" y="1137"/>
                  </a:lnTo>
                  <a:lnTo>
                    <a:pt x="307" y="1140"/>
                  </a:lnTo>
                  <a:lnTo>
                    <a:pt x="297" y="1146"/>
                  </a:lnTo>
                  <a:lnTo>
                    <a:pt x="277" y="1153"/>
                  </a:lnTo>
                  <a:lnTo>
                    <a:pt x="264" y="1161"/>
                  </a:lnTo>
                  <a:lnTo>
                    <a:pt x="249" y="1165"/>
                  </a:lnTo>
                  <a:lnTo>
                    <a:pt x="240" y="1170"/>
                  </a:lnTo>
                  <a:lnTo>
                    <a:pt x="234" y="1172"/>
                  </a:lnTo>
                  <a:lnTo>
                    <a:pt x="234" y="1174"/>
                  </a:lnTo>
                  <a:lnTo>
                    <a:pt x="202" y="1261"/>
                  </a:lnTo>
                  <a:lnTo>
                    <a:pt x="143" y="1315"/>
                  </a:lnTo>
                  <a:lnTo>
                    <a:pt x="128" y="1488"/>
                  </a:lnTo>
                  <a:lnTo>
                    <a:pt x="122" y="1671"/>
                  </a:lnTo>
                  <a:lnTo>
                    <a:pt x="61" y="1745"/>
                  </a:lnTo>
                  <a:lnTo>
                    <a:pt x="16" y="1676"/>
                  </a:lnTo>
                  <a:lnTo>
                    <a:pt x="24" y="1633"/>
                  </a:lnTo>
                  <a:lnTo>
                    <a:pt x="0" y="1570"/>
                  </a:lnTo>
                  <a:lnTo>
                    <a:pt x="50" y="1490"/>
                  </a:lnTo>
                  <a:lnTo>
                    <a:pt x="50" y="1486"/>
                  </a:lnTo>
                  <a:lnTo>
                    <a:pt x="50" y="1483"/>
                  </a:lnTo>
                  <a:lnTo>
                    <a:pt x="52" y="1475"/>
                  </a:lnTo>
                  <a:lnTo>
                    <a:pt x="54" y="1464"/>
                  </a:lnTo>
                  <a:lnTo>
                    <a:pt x="54" y="1455"/>
                  </a:lnTo>
                  <a:lnTo>
                    <a:pt x="54" y="1449"/>
                  </a:lnTo>
                  <a:lnTo>
                    <a:pt x="54" y="1440"/>
                  </a:lnTo>
                  <a:lnTo>
                    <a:pt x="57" y="1431"/>
                  </a:lnTo>
                  <a:lnTo>
                    <a:pt x="57" y="1421"/>
                  </a:lnTo>
                  <a:lnTo>
                    <a:pt x="57" y="1410"/>
                  </a:lnTo>
                  <a:lnTo>
                    <a:pt x="57" y="1399"/>
                  </a:lnTo>
                  <a:lnTo>
                    <a:pt x="57" y="1386"/>
                  </a:lnTo>
                  <a:lnTo>
                    <a:pt x="57" y="1371"/>
                  </a:lnTo>
                  <a:lnTo>
                    <a:pt x="54" y="1356"/>
                  </a:lnTo>
                  <a:lnTo>
                    <a:pt x="52" y="1341"/>
                  </a:lnTo>
                  <a:lnTo>
                    <a:pt x="52" y="1325"/>
                  </a:lnTo>
                  <a:lnTo>
                    <a:pt x="50" y="1310"/>
                  </a:lnTo>
                  <a:lnTo>
                    <a:pt x="48" y="1295"/>
                  </a:lnTo>
                  <a:lnTo>
                    <a:pt x="46" y="1278"/>
                  </a:lnTo>
                  <a:lnTo>
                    <a:pt x="46" y="1267"/>
                  </a:lnTo>
                  <a:lnTo>
                    <a:pt x="46" y="1250"/>
                  </a:lnTo>
                  <a:lnTo>
                    <a:pt x="44" y="1241"/>
                  </a:lnTo>
                  <a:lnTo>
                    <a:pt x="42" y="1228"/>
                  </a:lnTo>
                  <a:lnTo>
                    <a:pt x="42" y="1220"/>
                  </a:lnTo>
                  <a:lnTo>
                    <a:pt x="42" y="1204"/>
                  </a:lnTo>
                  <a:lnTo>
                    <a:pt x="42" y="1202"/>
                  </a:lnTo>
                  <a:lnTo>
                    <a:pt x="46" y="1144"/>
                  </a:lnTo>
                  <a:lnTo>
                    <a:pt x="46" y="1140"/>
                  </a:lnTo>
                  <a:lnTo>
                    <a:pt x="57" y="1135"/>
                  </a:lnTo>
                  <a:lnTo>
                    <a:pt x="61" y="1129"/>
                  </a:lnTo>
                  <a:lnTo>
                    <a:pt x="70" y="1127"/>
                  </a:lnTo>
                  <a:lnTo>
                    <a:pt x="78" y="1120"/>
                  </a:lnTo>
                  <a:lnTo>
                    <a:pt x="89" y="1118"/>
                  </a:lnTo>
                  <a:lnTo>
                    <a:pt x="98" y="1109"/>
                  </a:lnTo>
                  <a:lnTo>
                    <a:pt x="109" y="1103"/>
                  </a:lnTo>
                  <a:lnTo>
                    <a:pt x="119" y="1096"/>
                  </a:lnTo>
                  <a:lnTo>
                    <a:pt x="132" y="1090"/>
                  </a:lnTo>
                  <a:lnTo>
                    <a:pt x="143" y="1081"/>
                  </a:lnTo>
                  <a:lnTo>
                    <a:pt x="156" y="1073"/>
                  </a:lnTo>
                  <a:lnTo>
                    <a:pt x="167" y="1062"/>
                  </a:lnTo>
                  <a:lnTo>
                    <a:pt x="180" y="1055"/>
                  </a:lnTo>
                  <a:lnTo>
                    <a:pt x="189" y="1042"/>
                  </a:lnTo>
                  <a:lnTo>
                    <a:pt x="199" y="1031"/>
                  </a:lnTo>
                  <a:lnTo>
                    <a:pt x="210" y="1021"/>
                  </a:lnTo>
                  <a:lnTo>
                    <a:pt x="221" y="1010"/>
                  </a:lnTo>
                  <a:lnTo>
                    <a:pt x="230" y="999"/>
                  </a:lnTo>
                  <a:lnTo>
                    <a:pt x="238" y="988"/>
                  </a:lnTo>
                  <a:lnTo>
                    <a:pt x="247" y="977"/>
                  </a:lnTo>
                  <a:lnTo>
                    <a:pt x="256" y="969"/>
                  </a:lnTo>
                  <a:lnTo>
                    <a:pt x="269" y="951"/>
                  </a:lnTo>
                  <a:lnTo>
                    <a:pt x="277" y="936"/>
                  </a:lnTo>
                  <a:lnTo>
                    <a:pt x="284" y="928"/>
                  </a:lnTo>
                  <a:lnTo>
                    <a:pt x="288" y="925"/>
                  </a:lnTo>
                  <a:lnTo>
                    <a:pt x="314" y="776"/>
                  </a:lnTo>
                  <a:lnTo>
                    <a:pt x="310" y="774"/>
                  </a:lnTo>
                  <a:lnTo>
                    <a:pt x="305" y="765"/>
                  </a:lnTo>
                  <a:lnTo>
                    <a:pt x="299" y="757"/>
                  </a:lnTo>
                  <a:lnTo>
                    <a:pt x="297" y="750"/>
                  </a:lnTo>
                  <a:lnTo>
                    <a:pt x="292" y="740"/>
                  </a:lnTo>
                  <a:lnTo>
                    <a:pt x="288" y="731"/>
                  </a:lnTo>
                  <a:lnTo>
                    <a:pt x="284" y="718"/>
                  </a:lnTo>
                  <a:lnTo>
                    <a:pt x="277" y="707"/>
                  </a:lnTo>
                  <a:lnTo>
                    <a:pt x="273" y="692"/>
                  </a:lnTo>
                  <a:lnTo>
                    <a:pt x="269" y="679"/>
                  </a:lnTo>
                  <a:lnTo>
                    <a:pt x="264" y="662"/>
                  </a:lnTo>
                  <a:lnTo>
                    <a:pt x="260" y="644"/>
                  </a:lnTo>
                  <a:lnTo>
                    <a:pt x="258" y="625"/>
                  </a:lnTo>
                  <a:lnTo>
                    <a:pt x="256" y="608"/>
                  </a:lnTo>
                  <a:lnTo>
                    <a:pt x="253" y="597"/>
                  </a:lnTo>
                  <a:lnTo>
                    <a:pt x="251" y="588"/>
                  </a:lnTo>
                  <a:lnTo>
                    <a:pt x="249" y="577"/>
                  </a:lnTo>
                  <a:lnTo>
                    <a:pt x="249" y="567"/>
                  </a:lnTo>
                  <a:lnTo>
                    <a:pt x="249" y="556"/>
                  </a:lnTo>
                  <a:lnTo>
                    <a:pt x="249" y="545"/>
                  </a:lnTo>
                  <a:lnTo>
                    <a:pt x="249" y="534"/>
                  </a:lnTo>
                  <a:lnTo>
                    <a:pt x="249" y="523"/>
                  </a:lnTo>
                  <a:lnTo>
                    <a:pt x="249" y="512"/>
                  </a:lnTo>
                  <a:lnTo>
                    <a:pt x="249" y="502"/>
                  </a:lnTo>
                  <a:lnTo>
                    <a:pt x="249" y="491"/>
                  </a:lnTo>
                  <a:lnTo>
                    <a:pt x="249" y="480"/>
                  </a:lnTo>
                  <a:lnTo>
                    <a:pt x="249" y="469"/>
                  </a:lnTo>
                  <a:lnTo>
                    <a:pt x="249" y="458"/>
                  </a:lnTo>
                  <a:lnTo>
                    <a:pt x="249" y="450"/>
                  </a:lnTo>
                  <a:lnTo>
                    <a:pt x="249" y="441"/>
                  </a:lnTo>
                  <a:lnTo>
                    <a:pt x="249" y="422"/>
                  </a:lnTo>
                  <a:lnTo>
                    <a:pt x="249" y="407"/>
                  </a:lnTo>
                  <a:lnTo>
                    <a:pt x="249" y="391"/>
                  </a:lnTo>
                  <a:lnTo>
                    <a:pt x="251" y="381"/>
                  </a:lnTo>
                  <a:lnTo>
                    <a:pt x="251" y="368"/>
                  </a:lnTo>
                  <a:lnTo>
                    <a:pt x="253" y="361"/>
                  </a:lnTo>
                  <a:lnTo>
                    <a:pt x="253" y="355"/>
                  </a:lnTo>
                  <a:lnTo>
                    <a:pt x="256" y="355"/>
                  </a:lnTo>
                  <a:lnTo>
                    <a:pt x="759" y="262"/>
                  </a:lnTo>
                  <a:lnTo>
                    <a:pt x="1769" y="249"/>
                  </a:lnTo>
                  <a:lnTo>
                    <a:pt x="1769" y="24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45"/>
            <p:cNvSpPr>
              <a:spLocks/>
            </p:cNvSpPr>
            <p:nvPr/>
          </p:nvSpPr>
          <p:spPr bwMode="auto">
            <a:xfrm>
              <a:off x="5514548" y="2819054"/>
              <a:ext cx="110601" cy="104785"/>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46"/>
            <p:cNvSpPr>
              <a:spLocks/>
            </p:cNvSpPr>
            <p:nvPr/>
          </p:nvSpPr>
          <p:spPr bwMode="auto">
            <a:xfrm>
              <a:off x="5519000" y="2949062"/>
              <a:ext cx="17292" cy="63650"/>
            </a:xfrm>
            <a:custGeom>
              <a:avLst/>
              <a:gdLst/>
              <a:ahLst/>
              <a:cxnLst>
                <a:cxn ang="0">
                  <a:pos x="4" y="0"/>
                </a:cxn>
                <a:cxn ang="0">
                  <a:pos x="6" y="6"/>
                </a:cxn>
                <a:cxn ang="0">
                  <a:pos x="8" y="15"/>
                </a:cxn>
                <a:cxn ang="0">
                  <a:pos x="11" y="28"/>
                </a:cxn>
                <a:cxn ang="0">
                  <a:pos x="13" y="39"/>
                </a:cxn>
                <a:cxn ang="0">
                  <a:pos x="15" y="56"/>
                </a:cxn>
                <a:cxn ang="0">
                  <a:pos x="17" y="71"/>
                </a:cxn>
                <a:cxn ang="0">
                  <a:pos x="19" y="89"/>
                </a:cxn>
                <a:cxn ang="0">
                  <a:pos x="15" y="104"/>
                </a:cxn>
                <a:cxn ang="0">
                  <a:pos x="13" y="121"/>
                </a:cxn>
                <a:cxn ang="0">
                  <a:pos x="8" y="136"/>
                </a:cxn>
                <a:cxn ang="0">
                  <a:pos x="8" y="154"/>
                </a:cxn>
                <a:cxn ang="0">
                  <a:pos x="2" y="169"/>
                </a:cxn>
                <a:cxn ang="0">
                  <a:pos x="2" y="188"/>
                </a:cxn>
                <a:cxn ang="0">
                  <a:pos x="0" y="199"/>
                </a:cxn>
                <a:cxn ang="0">
                  <a:pos x="0" y="210"/>
                </a:cxn>
                <a:cxn ang="0">
                  <a:pos x="2" y="221"/>
                </a:cxn>
                <a:cxn ang="0">
                  <a:pos x="4" y="234"/>
                </a:cxn>
                <a:cxn ang="0">
                  <a:pos x="4" y="242"/>
                </a:cxn>
                <a:cxn ang="0">
                  <a:pos x="6" y="255"/>
                </a:cxn>
                <a:cxn ang="0">
                  <a:pos x="8" y="266"/>
                </a:cxn>
                <a:cxn ang="0">
                  <a:pos x="11" y="281"/>
                </a:cxn>
                <a:cxn ang="0">
                  <a:pos x="13" y="290"/>
                </a:cxn>
                <a:cxn ang="0">
                  <a:pos x="19" y="303"/>
                </a:cxn>
                <a:cxn ang="0">
                  <a:pos x="19" y="316"/>
                </a:cxn>
                <a:cxn ang="0">
                  <a:pos x="26" y="327"/>
                </a:cxn>
                <a:cxn ang="0">
                  <a:pos x="28" y="335"/>
                </a:cxn>
                <a:cxn ang="0">
                  <a:pos x="30" y="346"/>
                </a:cxn>
                <a:cxn ang="0">
                  <a:pos x="32" y="355"/>
                </a:cxn>
                <a:cxn ang="0">
                  <a:pos x="37" y="363"/>
                </a:cxn>
                <a:cxn ang="0">
                  <a:pos x="37" y="372"/>
                </a:cxn>
                <a:cxn ang="0">
                  <a:pos x="41" y="376"/>
                </a:cxn>
                <a:cxn ang="0">
                  <a:pos x="101" y="268"/>
                </a:cxn>
                <a:cxn ang="0">
                  <a:pos x="101" y="264"/>
                </a:cxn>
                <a:cxn ang="0">
                  <a:pos x="101" y="255"/>
                </a:cxn>
                <a:cxn ang="0">
                  <a:pos x="101" y="242"/>
                </a:cxn>
                <a:cxn ang="0">
                  <a:pos x="101" y="229"/>
                </a:cxn>
                <a:cxn ang="0">
                  <a:pos x="101" y="212"/>
                </a:cxn>
                <a:cxn ang="0">
                  <a:pos x="101" y="195"/>
                </a:cxn>
                <a:cxn ang="0">
                  <a:pos x="97" y="175"/>
                </a:cxn>
                <a:cxn ang="0">
                  <a:pos x="95" y="160"/>
                </a:cxn>
                <a:cxn ang="0">
                  <a:pos x="91" y="141"/>
                </a:cxn>
                <a:cxn ang="0">
                  <a:pos x="84" y="123"/>
                </a:cxn>
                <a:cxn ang="0">
                  <a:pos x="80" y="110"/>
                </a:cxn>
                <a:cxn ang="0">
                  <a:pos x="73" y="99"/>
                </a:cxn>
                <a:cxn ang="0">
                  <a:pos x="69" y="89"/>
                </a:cxn>
                <a:cxn ang="0">
                  <a:pos x="65" y="82"/>
                </a:cxn>
                <a:cxn ang="0">
                  <a:pos x="63" y="76"/>
                </a:cxn>
                <a:cxn ang="0">
                  <a:pos x="4" y="0"/>
                </a:cxn>
                <a:cxn ang="0">
                  <a:pos x="4" y="0"/>
                </a:cxn>
              </a:cxnLst>
              <a:rect l="0" t="0" r="r" b="b"/>
              <a:pathLst>
                <a:path w="101" h="376">
                  <a:moveTo>
                    <a:pt x="4" y="0"/>
                  </a:moveTo>
                  <a:lnTo>
                    <a:pt x="6" y="6"/>
                  </a:lnTo>
                  <a:lnTo>
                    <a:pt x="8" y="15"/>
                  </a:lnTo>
                  <a:lnTo>
                    <a:pt x="11" y="28"/>
                  </a:lnTo>
                  <a:lnTo>
                    <a:pt x="13" y="39"/>
                  </a:lnTo>
                  <a:lnTo>
                    <a:pt x="15" y="56"/>
                  </a:lnTo>
                  <a:lnTo>
                    <a:pt x="17" y="71"/>
                  </a:lnTo>
                  <a:lnTo>
                    <a:pt x="19" y="89"/>
                  </a:lnTo>
                  <a:lnTo>
                    <a:pt x="15" y="104"/>
                  </a:lnTo>
                  <a:lnTo>
                    <a:pt x="13" y="121"/>
                  </a:lnTo>
                  <a:lnTo>
                    <a:pt x="8" y="136"/>
                  </a:lnTo>
                  <a:lnTo>
                    <a:pt x="8" y="154"/>
                  </a:lnTo>
                  <a:lnTo>
                    <a:pt x="2" y="169"/>
                  </a:lnTo>
                  <a:lnTo>
                    <a:pt x="2" y="188"/>
                  </a:lnTo>
                  <a:lnTo>
                    <a:pt x="0" y="199"/>
                  </a:lnTo>
                  <a:lnTo>
                    <a:pt x="0" y="210"/>
                  </a:lnTo>
                  <a:lnTo>
                    <a:pt x="2" y="221"/>
                  </a:lnTo>
                  <a:lnTo>
                    <a:pt x="4" y="234"/>
                  </a:lnTo>
                  <a:lnTo>
                    <a:pt x="4" y="242"/>
                  </a:lnTo>
                  <a:lnTo>
                    <a:pt x="6" y="255"/>
                  </a:lnTo>
                  <a:lnTo>
                    <a:pt x="8" y="266"/>
                  </a:lnTo>
                  <a:lnTo>
                    <a:pt x="11" y="281"/>
                  </a:lnTo>
                  <a:lnTo>
                    <a:pt x="13" y="290"/>
                  </a:lnTo>
                  <a:lnTo>
                    <a:pt x="19" y="303"/>
                  </a:lnTo>
                  <a:lnTo>
                    <a:pt x="19" y="316"/>
                  </a:lnTo>
                  <a:lnTo>
                    <a:pt x="26" y="327"/>
                  </a:lnTo>
                  <a:lnTo>
                    <a:pt x="28" y="335"/>
                  </a:lnTo>
                  <a:lnTo>
                    <a:pt x="30" y="346"/>
                  </a:lnTo>
                  <a:lnTo>
                    <a:pt x="32" y="355"/>
                  </a:lnTo>
                  <a:lnTo>
                    <a:pt x="37" y="363"/>
                  </a:lnTo>
                  <a:lnTo>
                    <a:pt x="37" y="372"/>
                  </a:lnTo>
                  <a:lnTo>
                    <a:pt x="41" y="376"/>
                  </a:lnTo>
                  <a:lnTo>
                    <a:pt x="101" y="268"/>
                  </a:lnTo>
                  <a:lnTo>
                    <a:pt x="101" y="264"/>
                  </a:lnTo>
                  <a:lnTo>
                    <a:pt x="101" y="255"/>
                  </a:lnTo>
                  <a:lnTo>
                    <a:pt x="101" y="242"/>
                  </a:lnTo>
                  <a:lnTo>
                    <a:pt x="101" y="229"/>
                  </a:lnTo>
                  <a:lnTo>
                    <a:pt x="101" y="212"/>
                  </a:lnTo>
                  <a:lnTo>
                    <a:pt x="101" y="195"/>
                  </a:lnTo>
                  <a:lnTo>
                    <a:pt x="97" y="175"/>
                  </a:lnTo>
                  <a:lnTo>
                    <a:pt x="95" y="160"/>
                  </a:lnTo>
                  <a:lnTo>
                    <a:pt x="91" y="141"/>
                  </a:lnTo>
                  <a:lnTo>
                    <a:pt x="84" y="123"/>
                  </a:lnTo>
                  <a:lnTo>
                    <a:pt x="80" y="110"/>
                  </a:lnTo>
                  <a:lnTo>
                    <a:pt x="73" y="99"/>
                  </a:lnTo>
                  <a:lnTo>
                    <a:pt x="69" y="89"/>
                  </a:lnTo>
                  <a:lnTo>
                    <a:pt x="65" y="82"/>
                  </a:lnTo>
                  <a:lnTo>
                    <a:pt x="63" y="76"/>
                  </a:lnTo>
                  <a:lnTo>
                    <a:pt x="4" y="0"/>
                  </a:lnTo>
                  <a:lnTo>
                    <a:pt x="4"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47"/>
            <p:cNvSpPr>
              <a:spLocks/>
            </p:cNvSpPr>
            <p:nvPr/>
          </p:nvSpPr>
          <p:spPr bwMode="auto">
            <a:xfrm>
              <a:off x="5885386" y="2794678"/>
              <a:ext cx="27051" cy="52308"/>
            </a:xfrm>
            <a:custGeom>
              <a:avLst/>
              <a:gdLst/>
              <a:ahLst/>
              <a:cxnLst>
                <a:cxn ang="0">
                  <a:pos x="65" y="263"/>
                </a:cxn>
                <a:cxn ang="0">
                  <a:pos x="61" y="259"/>
                </a:cxn>
                <a:cxn ang="0">
                  <a:pos x="56" y="255"/>
                </a:cxn>
                <a:cxn ang="0">
                  <a:pos x="48" y="246"/>
                </a:cxn>
                <a:cxn ang="0">
                  <a:pos x="41" y="237"/>
                </a:cxn>
                <a:cxn ang="0">
                  <a:pos x="30" y="222"/>
                </a:cxn>
                <a:cxn ang="0">
                  <a:pos x="22" y="209"/>
                </a:cxn>
                <a:cxn ang="0">
                  <a:pos x="15" y="192"/>
                </a:cxn>
                <a:cxn ang="0">
                  <a:pos x="9" y="175"/>
                </a:cxn>
                <a:cxn ang="0">
                  <a:pos x="4" y="164"/>
                </a:cxn>
                <a:cxn ang="0">
                  <a:pos x="2" y="153"/>
                </a:cxn>
                <a:cxn ang="0">
                  <a:pos x="0" y="142"/>
                </a:cxn>
                <a:cxn ang="0">
                  <a:pos x="0" y="131"/>
                </a:cxn>
                <a:cxn ang="0">
                  <a:pos x="0" y="118"/>
                </a:cxn>
                <a:cxn ang="0">
                  <a:pos x="0" y="110"/>
                </a:cxn>
                <a:cxn ang="0">
                  <a:pos x="0" y="99"/>
                </a:cxn>
                <a:cxn ang="0">
                  <a:pos x="2" y="90"/>
                </a:cxn>
                <a:cxn ang="0">
                  <a:pos x="2" y="73"/>
                </a:cxn>
                <a:cxn ang="0">
                  <a:pos x="4" y="58"/>
                </a:cxn>
                <a:cxn ang="0">
                  <a:pos x="7" y="49"/>
                </a:cxn>
                <a:cxn ang="0">
                  <a:pos x="9" y="47"/>
                </a:cxn>
                <a:cxn ang="0">
                  <a:pos x="15" y="15"/>
                </a:cxn>
                <a:cxn ang="0">
                  <a:pos x="28" y="0"/>
                </a:cxn>
                <a:cxn ang="0">
                  <a:pos x="56" y="38"/>
                </a:cxn>
                <a:cxn ang="0">
                  <a:pos x="56" y="43"/>
                </a:cxn>
                <a:cxn ang="0">
                  <a:pos x="67" y="54"/>
                </a:cxn>
                <a:cxn ang="0">
                  <a:pos x="74" y="58"/>
                </a:cxn>
                <a:cxn ang="0">
                  <a:pos x="80" y="67"/>
                </a:cxn>
                <a:cxn ang="0">
                  <a:pos x="87" y="77"/>
                </a:cxn>
                <a:cxn ang="0">
                  <a:pos x="97" y="88"/>
                </a:cxn>
                <a:cxn ang="0">
                  <a:pos x="104" y="99"/>
                </a:cxn>
                <a:cxn ang="0">
                  <a:pos x="113" y="110"/>
                </a:cxn>
                <a:cxn ang="0">
                  <a:pos x="121" y="123"/>
                </a:cxn>
                <a:cxn ang="0">
                  <a:pos x="130" y="138"/>
                </a:cxn>
                <a:cxn ang="0">
                  <a:pos x="136" y="149"/>
                </a:cxn>
                <a:cxn ang="0">
                  <a:pos x="143" y="164"/>
                </a:cxn>
                <a:cxn ang="0">
                  <a:pos x="149" y="175"/>
                </a:cxn>
                <a:cxn ang="0">
                  <a:pos x="154" y="190"/>
                </a:cxn>
                <a:cxn ang="0">
                  <a:pos x="156" y="201"/>
                </a:cxn>
                <a:cxn ang="0">
                  <a:pos x="158" y="214"/>
                </a:cxn>
                <a:cxn ang="0">
                  <a:pos x="158" y="222"/>
                </a:cxn>
                <a:cxn ang="0">
                  <a:pos x="158" y="235"/>
                </a:cxn>
                <a:cxn ang="0">
                  <a:pos x="154" y="244"/>
                </a:cxn>
                <a:cxn ang="0">
                  <a:pos x="151" y="255"/>
                </a:cxn>
                <a:cxn ang="0">
                  <a:pos x="149" y="263"/>
                </a:cxn>
                <a:cxn ang="0">
                  <a:pos x="149" y="274"/>
                </a:cxn>
                <a:cxn ang="0">
                  <a:pos x="141" y="287"/>
                </a:cxn>
                <a:cxn ang="0">
                  <a:pos x="134" y="298"/>
                </a:cxn>
                <a:cxn ang="0">
                  <a:pos x="130" y="307"/>
                </a:cxn>
                <a:cxn ang="0">
                  <a:pos x="130" y="309"/>
                </a:cxn>
                <a:cxn ang="0">
                  <a:pos x="65" y="263"/>
                </a:cxn>
                <a:cxn ang="0">
                  <a:pos x="65" y="263"/>
                </a:cxn>
              </a:cxnLst>
              <a:rect l="0" t="0" r="r" b="b"/>
              <a:pathLst>
                <a:path w="158" h="309">
                  <a:moveTo>
                    <a:pt x="65" y="263"/>
                  </a:moveTo>
                  <a:lnTo>
                    <a:pt x="61" y="259"/>
                  </a:lnTo>
                  <a:lnTo>
                    <a:pt x="56" y="255"/>
                  </a:lnTo>
                  <a:lnTo>
                    <a:pt x="48" y="246"/>
                  </a:lnTo>
                  <a:lnTo>
                    <a:pt x="41" y="237"/>
                  </a:lnTo>
                  <a:lnTo>
                    <a:pt x="30" y="222"/>
                  </a:lnTo>
                  <a:lnTo>
                    <a:pt x="22" y="209"/>
                  </a:lnTo>
                  <a:lnTo>
                    <a:pt x="15" y="192"/>
                  </a:lnTo>
                  <a:lnTo>
                    <a:pt x="9" y="175"/>
                  </a:lnTo>
                  <a:lnTo>
                    <a:pt x="4" y="164"/>
                  </a:lnTo>
                  <a:lnTo>
                    <a:pt x="2" y="153"/>
                  </a:lnTo>
                  <a:lnTo>
                    <a:pt x="0" y="142"/>
                  </a:lnTo>
                  <a:lnTo>
                    <a:pt x="0" y="131"/>
                  </a:lnTo>
                  <a:lnTo>
                    <a:pt x="0" y="118"/>
                  </a:lnTo>
                  <a:lnTo>
                    <a:pt x="0" y="110"/>
                  </a:lnTo>
                  <a:lnTo>
                    <a:pt x="0" y="99"/>
                  </a:lnTo>
                  <a:lnTo>
                    <a:pt x="2" y="90"/>
                  </a:lnTo>
                  <a:lnTo>
                    <a:pt x="2" y="73"/>
                  </a:lnTo>
                  <a:lnTo>
                    <a:pt x="4" y="58"/>
                  </a:lnTo>
                  <a:lnTo>
                    <a:pt x="7" y="49"/>
                  </a:lnTo>
                  <a:lnTo>
                    <a:pt x="9" y="47"/>
                  </a:lnTo>
                  <a:lnTo>
                    <a:pt x="15" y="15"/>
                  </a:lnTo>
                  <a:lnTo>
                    <a:pt x="28" y="0"/>
                  </a:lnTo>
                  <a:lnTo>
                    <a:pt x="56" y="38"/>
                  </a:lnTo>
                  <a:lnTo>
                    <a:pt x="56" y="43"/>
                  </a:lnTo>
                  <a:lnTo>
                    <a:pt x="67" y="54"/>
                  </a:lnTo>
                  <a:lnTo>
                    <a:pt x="74" y="58"/>
                  </a:lnTo>
                  <a:lnTo>
                    <a:pt x="80" y="67"/>
                  </a:lnTo>
                  <a:lnTo>
                    <a:pt x="87" y="77"/>
                  </a:lnTo>
                  <a:lnTo>
                    <a:pt x="97" y="88"/>
                  </a:lnTo>
                  <a:lnTo>
                    <a:pt x="104" y="99"/>
                  </a:lnTo>
                  <a:lnTo>
                    <a:pt x="113" y="110"/>
                  </a:lnTo>
                  <a:lnTo>
                    <a:pt x="121" y="123"/>
                  </a:lnTo>
                  <a:lnTo>
                    <a:pt x="130" y="138"/>
                  </a:lnTo>
                  <a:lnTo>
                    <a:pt x="136" y="149"/>
                  </a:lnTo>
                  <a:lnTo>
                    <a:pt x="143" y="164"/>
                  </a:lnTo>
                  <a:lnTo>
                    <a:pt x="149" y="175"/>
                  </a:lnTo>
                  <a:lnTo>
                    <a:pt x="154" y="190"/>
                  </a:lnTo>
                  <a:lnTo>
                    <a:pt x="156" y="201"/>
                  </a:lnTo>
                  <a:lnTo>
                    <a:pt x="158" y="214"/>
                  </a:lnTo>
                  <a:lnTo>
                    <a:pt x="158" y="222"/>
                  </a:lnTo>
                  <a:lnTo>
                    <a:pt x="158" y="235"/>
                  </a:lnTo>
                  <a:lnTo>
                    <a:pt x="154" y="244"/>
                  </a:lnTo>
                  <a:lnTo>
                    <a:pt x="151" y="255"/>
                  </a:lnTo>
                  <a:lnTo>
                    <a:pt x="149" y="263"/>
                  </a:lnTo>
                  <a:lnTo>
                    <a:pt x="149" y="274"/>
                  </a:lnTo>
                  <a:lnTo>
                    <a:pt x="141" y="287"/>
                  </a:lnTo>
                  <a:lnTo>
                    <a:pt x="134" y="298"/>
                  </a:lnTo>
                  <a:lnTo>
                    <a:pt x="130" y="307"/>
                  </a:lnTo>
                  <a:lnTo>
                    <a:pt x="130" y="309"/>
                  </a:lnTo>
                  <a:lnTo>
                    <a:pt x="65" y="263"/>
                  </a:lnTo>
                  <a:lnTo>
                    <a:pt x="65" y="2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8"/>
            <p:cNvSpPr>
              <a:spLocks/>
            </p:cNvSpPr>
            <p:nvPr/>
          </p:nvSpPr>
          <p:spPr bwMode="auto">
            <a:xfrm>
              <a:off x="5806117" y="2825995"/>
              <a:ext cx="120702" cy="37750"/>
            </a:xfrm>
            <a:custGeom>
              <a:avLst/>
              <a:gdLst/>
              <a:ahLst/>
              <a:cxnLst>
                <a:cxn ang="0">
                  <a:pos x="13" y="171"/>
                </a:cxn>
                <a:cxn ang="0">
                  <a:pos x="13" y="169"/>
                </a:cxn>
                <a:cxn ang="0">
                  <a:pos x="16" y="169"/>
                </a:cxn>
                <a:cxn ang="0">
                  <a:pos x="16" y="165"/>
                </a:cxn>
                <a:cxn ang="0">
                  <a:pos x="13" y="152"/>
                </a:cxn>
                <a:cxn ang="0">
                  <a:pos x="9" y="139"/>
                </a:cxn>
                <a:cxn ang="0">
                  <a:pos x="7" y="128"/>
                </a:cxn>
                <a:cxn ang="0">
                  <a:pos x="3" y="115"/>
                </a:cxn>
                <a:cxn ang="0">
                  <a:pos x="3" y="104"/>
                </a:cxn>
                <a:cxn ang="0">
                  <a:pos x="0" y="93"/>
                </a:cxn>
                <a:cxn ang="0">
                  <a:pos x="0" y="85"/>
                </a:cxn>
                <a:cxn ang="0">
                  <a:pos x="0" y="78"/>
                </a:cxn>
                <a:cxn ang="0">
                  <a:pos x="35" y="89"/>
                </a:cxn>
                <a:cxn ang="0">
                  <a:pos x="91" y="104"/>
                </a:cxn>
                <a:cxn ang="0">
                  <a:pos x="74" y="70"/>
                </a:cxn>
                <a:cxn ang="0">
                  <a:pos x="91" y="48"/>
                </a:cxn>
                <a:cxn ang="0">
                  <a:pos x="141" y="85"/>
                </a:cxn>
                <a:cxn ang="0">
                  <a:pos x="141" y="48"/>
                </a:cxn>
                <a:cxn ang="0">
                  <a:pos x="165" y="42"/>
                </a:cxn>
                <a:cxn ang="0">
                  <a:pos x="219" y="74"/>
                </a:cxn>
                <a:cxn ang="0">
                  <a:pos x="215" y="20"/>
                </a:cxn>
                <a:cxn ang="0">
                  <a:pos x="277" y="22"/>
                </a:cxn>
                <a:cxn ang="0">
                  <a:pos x="374" y="52"/>
                </a:cxn>
                <a:cxn ang="0">
                  <a:pos x="374" y="11"/>
                </a:cxn>
                <a:cxn ang="0">
                  <a:pos x="407" y="0"/>
                </a:cxn>
                <a:cxn ang="0">
                  <a:pos x="452" y="29"/>
                </a:cxn>
                <a:cxn ang="0">
                  <a:pos x="461" y="0"/>
                </a:cxn>
                <a:cxn ang="0">
                  <a:pos x="487" y="11"/>
                </a:cxn>
                <a:cxn ang="0">
                  <a:pos x="515" y="44"/>
                </a:cxn>
                <a:cxn ang="0">
                  <a:pos x="547" y="20"/>
                </a:cxn>
                <a:cxn ang="0">
                  <a:pos x="591" y="22"/>
                </a:cxn>
                <a:cxn ang="0">
                  <a:pos x="591" y="70"/>
                </a:cxn>
                <a:cxn ang="0">
                  <a:pos x="647" y="37"/>
                </a:cxn>
                <a:cxn ang="0">
                  <a:pos x="688" y="63"/>
                </a:cxn>
                <a:cxn ang="0">
                  <a:pos x="651" y="93"/>
                </a:cxn>
                <a:cxn ang="0">
                  <a:pos x="677" y="93"/>
                </a:cxn>
                <a:cxn ang="0">
                  <a:pos x="705" y="145"/>
                </a:cxn>
                <a:cxn ang="0">
                  <a:pos x="643" y="139"/>
                </a:cxn>
                <a:cxn ang="0">
                  <a:pos x="601" y="167"/>
                </a:cxn>
                <a:cxn ang="0">
                  <a:pos x="593" y="139"/>
                </a:cxn>
                <a:cxn ang="0">
                  <a:pos x="554" y="139"/>
                </a:cxn>
                <a:cxn ang="0">
                  <a:pos x="351" y="119"/>
                </a:cxn>
                <a:cxn ang="0">
                  <a:pos x="9" y="223"/>
                </a:cxn>
                <a:cxn ang="0">
                  <a:pos x="13" y="171"/>
                </a:cxn>
                <a:cxn ang="0">
                  <a:pos x="13" y="171"/>
                </a:cxn>
              </a:cxnLst>
              <a:rect l="0" t="0" r="r" b="b"/>
              <a:pathLst>
                <a:path w="705" h="223">
                  <a:moveTo>
                    <a:pt x="13" y="171"/>
                  </a:moveTo>
                  <a:lnTo>
                    <a:pt x="13" y="169"/>
                  </a:lnTo>
                  <a:lnTo>
                    <a:pt x="16" y="169"/>
                  </a:lnTo>
                  <a:lnTo>
                    <a:pt x="16" y="165"/>
                  </a:lnTo>
                  <a:lnTo>
                    <a:pt x="13" y="152"/>
                  </a:lnTo>
                  <a:lnTo>
                    <a:pt x="9" y="139"/>
                  </a:lnTo>
                  <a:lnTo>
                    <a:pt x="7" y="128"/>
                  </a:lnTo>
                  <a:lnTo>
                    <a:pt x="3" y="115"/>
                  </a:lnTo>
                  <a:lnTo>
                    <a:pt x="3" y="104"/>
                  </a:lnTo>
                  <a:lnTo>
                    <a:pt x="0" y="93"/>
                  </a:lnTo>
                  <a:lnTo>
                    <a:pt x="0" y="85"/>
                  </a:lnTo>
                  <a:lnTo>
                    <a:pt x="0" y="78"/>
                  </a:lnTo>
                  <a:lnTo>
                    <a:pt x="35" y="89"/>
                  </a:lnTo>
                  <a:lnTo>
                    <a:pt x="91" y="104"/>
                  </a:lnTo>
                  <a:lnTo>
                    <a:pt x="74" y="70"/>
                  </a:lnTo>
                  <a:lnTo>
                    <a:pt x="91" y="48"/>
                  </a:lnTo>
                  <a:lnTo>
                    <a:pt x="141" y="85"/>
                  </a:lnTo>
                  <a:lnTo>
                    <a:pt x="141" y="48"/>
                  </a:lnTo>
                  <a:lnTo>
                    <a:pt x="165" y="42"/>
                  </a:lnTo>
                  <a:lnTo>
                    <a:pt x="219" y="74"/>
                  </a:lnTo>
                  <a:lnTo>
                    <a:pt x="215" y="20"/>
                  </a:lnTo>
                  <a:lnTo>
                    <a:pt x="277" y="22"/>
                  </a:lnTo>
                  <a:lnTo>
                    <a:pt x="374" y="52"/>
                  </a:lnTo>
                  <a:lnTo>
                    <a:pt x="374" y="11"/>
                  </a:lnTo>
                  <a:lnTo>
                    <a:pt x="407" y="0"/>
                  </a:lnTo>
                  <a:lnTo>
                    <a:pt x="452" y="29"/>
                  </a:lnTo>
                  <a:lnTo>
                    <a:pt x="461" y="0"/>
                  </a:lnTo>
                  <a:lnTo>
                    <a:pt x="487" y="11"/>
                  </a:lnTo>
                  <a:lnTo>
                    <a:pt x="515" y="44"/>
                  </a:lnTo>
                  <a:lnTo>
                    <a:pt x="547" y="20"/>
                  </a:lnTo>
                  <a:lnTo>
                    <a:pt x="591" y="22"/>
                  </a:lnTo>
                  <a:lnTo>
                    <a:pt x="591" y="70"/>
                  </a:lnTo>
                  <a:lnTo>
                    <a:pt x="647" y="37"/>
                  </a:lnTo>
                  <a:lnTo>
                    <a:pt x="688" y="63"/>
                  </a:lnTo>
                  <a:lnTo>
                    <a:pt x="651" y="93"/>
                  </a:lnTo>
                  <a:lnTo>
                    <a:pt x="677" y="93"/>
                  </a:lnTo>
                  <a:lnTo>
                    <a:pt x="705" y="145"/>
                  </a:lnTo>
                  <a:lnTo>
                    <a:pt x="643" y="139"/>
                  </a:lnTo>
                  <a:lnTo>
                    <a:pt x="601" y="167"/>
                  </a:lnTo>
                  <a:lnTo>
                    <a:pt x="593" y="139"/>
                  </a:lnTo>
                  <a:lnTo>
                    <a:pt x="554" y="139"/>
                  </a:lnTo>
                  <a:lnTo>
                    <a:pt x="351" y="119"/>
                  </a:lnTo>
                  <a:lnTo>
                    <a:pt x="9" y="223"/>
                  </a:lnTo>
                  <a:lnTo>
                    <a:pt x="13" y="171"/>
                  </a:lnTo>
                  <a:lnTo>
                    <a:pt x="13" y="17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49"/>
            <p:cNvSpPr>
              <a:spLocks/>
            </p:cNvSpPr>
            <p:nvPr/>
          </p:nvSpPr>
          <p:spPr bwMode="auto">
            <a:xfrm>
              <a:off x="5824265" y="3121898"/>
              <a:ext cx="34071" cy="21499"/>
            </a:xfrm>
            <a:custGeom>
              <a:avLst/>
              <a:gdLst/>
              <a:ahLst/>
              <a:cxnLst>
                <a:cxn ang="0">
                  <a:pos x="9" y="8"/>
                </a:cxn>
                <a:cxn ang="0">
                  <a:pos x="0" y="45"/>
                </a:cxn>
                <a:cxn ang="0">
                  <a:pos x="0" y="99"/>
                </a:cxn>
                <a:cxn ang="0">
                  <a:pos x="16" y="127"/>
                </a:cxn>
                <a:cxn ang="0">
                  <a:pos x="126" y="123"/>
                </a:cxn>
                <a:cxn ang="0">
                  <a:pos x="199" y="116"/>
                </a:cxn>
                <a:cxn ang="0">
                  <a:pos x="186" y="67"/>
                </a:cxn>
                <a:cxn ang="0">
                  <a:pos x="109" y="0"/>
                </a:cxn>
                <a:cxn ang="0">
                  <a:pos x="46" y="23"/>
                </a:cxn>
                <a:cxn ang="0">
                  <a:pos x="9" y="8"/>
                </a:cxn>
                <a:cxn ang="0">
                  <a:pos x="9" y="8"/>
                </a:cxn>
              </a:cxnLst>
              <a:rect l="0" t="0" r="r" b="b"/>
              <a:pathLst>
                <a:path w="199" h="127">
                  <a:moveTo>
                    <a:pt x="9" y="8"/>
                  </a:moveTo>
                  <a:lnTo>
                    <a:pt x="0" y="45"/>
                  </a:lnTo>
                  <a:lnTo>
                    <a:pt x="0" y="99"/>
                  </a:lnTo>
                  <a:lnTo>
                    <a:pt x="16" y="127"/>
                  </a:lnTo>
                  <a:lnTo>
                    <a:pt x="126" y="123"/>
                  </a:lnTo>
                  <a:lnTo>
                    <a:pt x="199" y="116"/>
                  </a:lnTo>
                  <a:lnTo>
                    <a:pt x="186" y="67"/>
                  </a:lnTo>
                  <a:lnTo>
                    <a:pt x="109" y="0"/>
                  </a:lnTo>
                  <a:lnTo>
                    <a:pt x="46" y="23"/>
                  </a:lnTo>
                  <a:lnTo>
                    <a:pt x="9" y="8"/>
                  </a:lnTo>
                  <a:lnTo>
                    <a:pt x="9" y="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50"/>
            <p:cNvSpPr>
              <a:spLocks/>
            </p:cNvSpPr>
            <p:nvPr/>
          </p:nvSpPr>
          <p:spPr bwMode="auto">
            <a:xfrm>
              <a:off x="5699282" y="3113096"/>
              <a:ext cx="30646" cy="17944"/>
            </a:xfrm>
            <a:custGeom>
              <a:avLst/>
              <a:gdLst/>
              <a:ahLst/>
              <a:cxnLst>
                <a:cxn ang="0">
                  <a:pos x="125" y="0"/>
                </a:cxn>
                <a:cxn ang="0">
                  <a:pos x="160" y="39"/>
                </a:cxn>
                <a:cxn ang="0">
                  <a:pos x="179" y="106"/>
                </a:cxn>
                <a:cxn ang="0">
                  <a:pos x="0" y="97"/>
                </a:cxn>
                <a:cxn ang="0">
                  <a:pos x="21" y="15"/>
                </a:cxn>
                <a:cxn ang="0">
                  <a:pos x="125" y="0"/>
                </a:cxn>
                <a:cxn ang="0">
                  <a:pos x="125" y="0"/>
                </a:cxn>
              </a:cxnLst>
              <a:rect l="0" t="0" r="r" b="b"/>
              <a:pathLst>
                <a:path w="179" h="106">
                  <a:moveTo>
                    <a:pt x="125" y="0"/>
                  </a:moveTo>
                  <a:lnTo>
                    <a:pt x="160" y="39"/>
                  </a:lnTo>
                  <a:lnTo>
                    <a:pt x="179" y="106"/>
                  </a:lnTo>
                  <a:lnTo>
                    <a:pt x="0" y="97"/>
                  </a:lnTo>
                  <a:lnTo>
                    <a:pt x="21" y="15"/>
                  </a:lnTo>
                  <a:lnTo>
                    <a:pt x="125" y="0"/>
                  </a:lnTo>
                  <a:lnTo>
                    <a:pt x="12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51"/>
            <p:cNvSpPr>
              <a:spLocks/>
            </p:cNvSpPr>
            <p:nvPr/>
          </p:nvSpPr>
          <p:spPr bwMode="auto">
            <a:xfrm>
              <a:off x="5607857" y="3108694"/>
              <a:ext cx="29962" cy="14558"/>
            </a:xfrm>
            <a:custGeom>
              <a:avLst/>
              <a:gdLst/>
              <a:ahLst/>
              <a:cxnLst>
                <a:cxn ang="0">
                  <a:pos x="112" y="0"/>
                </a:cxn>
                <a:cxn ang="0">
                  <a:pos x="153" y="41"/>
                </a:cxn>
                <a:cxn ang="0">
                  <a:pos x="175" y="86"/>
                </a:cxn>
                <a:cxn ang="0">
                  <a:pos x="4" y="86"/>
                </a:cxn>
                <a:cxn ang="0">
                  <a:pos x="0" y="6"/>
                </a:cxn>
                <a:cxn ang="0">
                  <a:pos x="112" y="0"/>
                </a:cxn>
                <a:cxn ang="0">
                  <a:pos x="112" y="0"/>
                </a:cxn>
              </a:cxnLst>
              <a:rect l="0" t="0" r="r" b="b"/>
              <a:pathLst>
                <a:path w="175" h="86">
                  <a:moveTo>
                    <a:pt x="112" y="0"/>
                  </a:moveTo>
                  <a:lnTo>
                    <a:pt x="153" y="41"/>
                  </a:lnTo>
                  <a:lnTo>
                    <a:pt x="175" y="86"/>
                  </a:lnTo>
                  <a:lnTo>
                    <a:pt x="4" y="86"/>
                  </a:lnTo>
                  <a:lnTo>
                    <a:pt x="0" y="6"/>
                  </a:lnTo>
                  <a:lnTo>
                    <a:pt x="112" y="0"/>
                  </a:lnTo>
                  <a:lnTo>
                    <a:pt x="11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52"/>
            <p:cNvSpPr>
              <a:spLocks/>
            </p:cNvSpPr>
            <p:nvPr/>
          </p:nvSpPr>
          <p:spPr bwMode="auto">
            <a:xfrm>
              <a:off x="5480820" y="3101754"/>
              <a:ext cx="27393" cy="32841"/>
            </a:xfrm>
            <a:custGeom>
              <a:avLst/>
              <a:gdLst/>
              <a:ahLst/>
              <a:cxnLst>
                <a:cxn ang="0">
                  <a:pos x="160" y="73"/>
                </a:cxn>
                <a:cxn ang="0">
                  <a:pos x="134" y="142"/>
                </a:cxn>
                <a:cxn ang="0">
                  <a:pos x="74" y="194"/>
                </a:cxn>
                <a:cxn ang="0">
                  <a:pos x="0" y="45"/>
                </a:cxn>
                <a:cxn ang="0">
                  <a:pos x="74" y="0"/>
                </a:cxn>
                <a:cxn ang="0">
                  <a:pos x="119" y="13"/>
                </a:cxn>
                <a:cxn ang="0">
                  <a:pos x="130" y="69"/>
                </a:cxn>
                <a:cxn ang="0">
                  <a:pos x="160" y="73"/>
                </a:cxn>
                <a:cxn ang="0">
                  <a:pos x="160" y="73"/>
                </a:cxn>
              </a:cxnLst>
              <a:rect l="0" t="0" r="r" b="b"/>
              <a:pathLst>
                <a:path w="160" h="194">
                  <a:moveTo>
                    <a:pt x="160" y="73"/>
                  </a:moveTo>
                  <a:lnTo>
                    <a:pt x="134" y="142"/>
                  </a:lnTo>
                  <a:lnTo>
                    <a:pt x="74" y="194"/>
                  </a:lnTo>
                  <a:lnTo>
                    <a:pt x="0" y="45"/>
                  </a:lnTo>
                  <a:lnTo>
                    <a:pt x="74" y="0"/>
                  </a:lnTo>
                  <a:lnTo>
                    <a:pt x="119" y="13"/>
                  </a:lnTo>
                  <a:lnTo>
                    <a:pt x="130" y="69"/>
                  </a:lnTo>
                  <a:lnTo>
                    <a:pt x="160" y="73"/>
                  </a:lnTo>
                  <a:lnTo>
                    <a:pt x="160"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53"/>
            <p:cNvSpPr>
              <a:spLocks/>
            </p:cNvSpPr>
            <p:nvPr/>
          </p:nvSpPr>
          <p:spPr bwMode="auto">
            <a:xfrm>
              <a:off x="5613678" y="3108694"/>
              <a:ext cx="21059" cy="12357"/>
            </a:xfrm>
            <a:custGeom>
              <a:avLst/>
              <a:gdLst/>
              <a:ahLst/>
              <a:cxnLst>
                <a:cxn ang="0">
                  <a:pos x="78" y="0"/>
                </a:cxn>
                <a:cxn ang="0">
                  <a:pos x="46" y="19"/>
                </a:cxn>
                <a:cxn ang="0">
                  <a:pos x="0" y="6"/>
                </a:cxn>
                <a:cxn ang="0">
                  <a:pos x="46" y="73"/>
                </a:cxn>
                <a:cxn ang="0">
                  <a:pos x="123" y="65"/>
                </a:cxn>
                <a:cxn ang="0">
                  <a:pos x="78" y="0"/>
                </a:cxn>
                <a:cxn ang="0">
                  <a:pos x="78" y="0"/>
                </a:cxn>
              </a:cxnLst>
              <a:rect l="0" t="0" r="r" b="b"/>
              <a:pathLst>
                <a:path w="123" h="73">
                  <a:moveTo>
                    <a:pt x="78" y="0"/>
                  </a:moveTo>
                  <a:lnTo>
                    <a:pt x="46" y="19"/>
                  </a:lnTo>
                  <a:lnTo>
                    <a:pt x="0" y="6"/>
                  </a:lnTo>
                  <a:lnTo>
                    <a:pt x="46" y="73"/>
                  </a:lnTo>
                  <a:lnTo>
                    <a:pt x="123" y="65"/>
                  </a:lnTo>
                  <a:lnTo>
                    <a:pt x="78" y="0"/>
                  </a:lnTo>
                  <a:lnTo>
                    <a:pt x="7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54"/>
            <p:cNvSpPr>
              <a:spLocks/>
            </p:cNvSpPr>
            <p:nvPr/>
          </p:nvSpPr>
          <p:spPr bwMode="auto">
            <a:xfrm>
              <a:off x="5713664" y="3113096"/>
              <a:ext cx="14724" cy="14220"/>
            </a:xfrm>
            <a:custGeom>
              <a:avLst/>
              <a:gdLst/>
              <a:ahLst/>
              <a:cxnLst>
                <a:cxn ang="0">
                  <a:pos x="35" y="0"/>
                </a:cxn>
                <a:cxn ang="0">
                  <a:pos x="0" y="30"/>
                </a:cxn>
                <a:cxn ang="0">
                  <a:pos x="0" y="84"/>
                </a:cxn>
                <a:cxn ang="0">
                  <a:pos x="86" y="82"/>
                </a:cxn>
                <a:cxn ang="0">
                  <a:pos x="67" y="28"/>
                </a:cxn>
                <a:cxn ang="0">
                  <a:pos x="35" y="0"/>
                </a:cxn>
                <a:cxn ang="0">
                  <a:pos x="35" y="0"/>
                </a:cxn>
              </a:cxnLst>
              <a:rect l="0" t="0" r="r" b="b"/>
              <a:pathLst>
                <a:path w="86" h="84">
                  <a:moveTo>
                    <a:pt x="35" y="0"/>
                  </a:moveTo>
                  <a:lnTo>
                    <a:pt x="0" y="30"/>
                  </a:lnTo>
                  <a:lnTo>
                    <a:pt x="0" y="84"/>
                  </a:lnTo>
                  <a:lnTo>
                    <a:pt x="86" y="82"/>
                  </a:lnTo>
                  <a:lnTo>
                    <a:pt x="67" y="28"/>
                  </a:lnTo>
                  <a:lnTo>
                    <a:pt x="35" y="0"/>
                  </a:lnTo>
                  <a:lnTo>
                    <a:pt x="3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55"/>
            <p:cNvSpPr>
              <a:spLocks/>
            </p:cNvSpPr>
            <p:nvPr/>
          </p:nvSpPr>
          <p:spPr bwMode="auto">
            <a:xfrm>
              <a:off x="5836592" y="3121898"/>
              <a:ext cx="21059" cy="18282"/>
            </a:xfrm>
            <a:custGeom>
              <a:avLst/>
              <a:gdLst/>
              <a:ahLst/>
              <a:cxnLst>
                <a:cxn ang="0">
                  <a:pos x="37" y="0"/>
                </a:cxn>
                <a:cxn ang="0">
                  <a:pos x="0" y="45"/>
                </a:cxn>
                <a:cxn ang="0">
                  <a:pos x="6" y="103"/>
                </a:cxn>
                <a:cxn ang="0">
                  <a:pos x="67" y="108"/>
                </a:cxn>
                <a:cxn ang="0">
                  <a:pos x="123" y="86"/>
                </a:cxn>
                <a:cxn ang="0">
                  <a:pos x="91" y="36"/>
                </a:cxn>
                <a:cxn ang="0">
                  <a:pos x="37" y="0"/>
                </a:cxn>
                <a:cxn ang="0">
                  <a:pos x="37" y="0"/>
                </a:cxn>
              </a:cxnLst>
              <a:rect l="0" t="0" r="r" b="b"/>
              <a:pathLst>
                <a:path w="123" h="108">
                  <a:moveTo>
                    <a:pt x="37" y="0"/>
                  </a:moveTo>
                  <a:lnTo>
                    <a:pt x="0" y="45"/>
                  </a:lnTo>
                  <a:lnTo>
                    <a:pt x="6" y="103"/>
                  </a:lnTo>
                  <a:lnTo>
                    <a:pt x="67" y="108"/>
                  </a:lnTo>
                  <a:lnTo>
                    <a:pt x="123" y="86"/>
                  </a:lnTo>
                  <a:lnTo>
                    <a:pt x="91" y="36"/>
                  </a:lnTo>
                  <a:lnTo>
                    <a:pt x="37" y="0"/>
                  </a:lnTo>
                  <a:lnTo>
                    <a:pt x="37"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56"/>
            <p:cNvSpPr>
              <a:spLocks/>
            </p:cNvSpPr>
            <p:nvPr/>
          </p:nvSpPr>
          <p:spPr bwMode="auto">
            <a:xfrm>
              <a:off x="5847721" y="2825318"/>
              <a:ext cx="44686" cy="34025"/>
            </a:xfrm>
            <a:custGeom>
              <a:avLst/>
              <a:gdLst/>
              <a:ahLst/>
              <a:cxnLst>
                <a:cxn ang="0">
                  <a:pos x="2" y="0"/>
                </a:cxn>
                <a:cxn ang="0">
                  <a:pos x="0" y="4"/>
                </a:cxn>
                <a:cxn ang="0">
                  <a:pos x="2" y="20"/>
                </a:cxn>
                <a:cxn ang="0">
                  <a:pos x="2" y="28"/>
                </a:cxn>
                <a:cxn ang="0">
                  <a:pos x="6" y="41"/>
                </a:cxn>
                <a:cxn ang="0">
                  <a:pos x="13" y="50"/>
                </a:cxn>
                <a:cxn ang="0">
                  <a:pos x="21" y="67"/>
                </a:cxn>
                <a:cxn ang="0">
                  <a:pos x="32" y="78"/>
                </a:cxn>
                <a:cxn ang="0">
                  <a:pos x="45" y="93"/>
                </a:cxn>
                <a:cxn ang="0">
                  <a:pos x="58" y="106"/>
                </a:cxn>
                <a:cxn ang="0">
                  <a:pos x="73" y="119"/>
                </a:cxn>
                <a:cxn ang="0">
                  <a:pos x="82" y="128"/>
                </a:cxn>
                <a:cxn ang="0">
                  <a:pos x="93" y="136"/>
                </a:cxn>
                <a:cxn ang="0">
                  <a:pos x="99" y="143"/>
                </a:cxn>
                <a:cxn ang="0">
                  <a:pos x="103" y="145"/>
                </a:cxn>
                <a:cxn ang="0">
                  <a:pos x="261" y="201"/>
                </a:cxn>
                <a:cxn ang="0">
                  <a:pos x="127" y="56"/>
                </a:cxn>
                <a:cxn ang="0">
                  <a:pos x="2" y="0"/>
                </a:cxn>
                <a:cxn ang="0">
                  <a:pos x="2" y="0"/>
                </a:cxn>
              </a:cxnLst>
              <a:rect l="0" t="0" r="r" b="b"/>
              <a:pathLst>
                <a:path w="261" h="201">
                  <a:moveTo>
                    <a:pt x="2" y="0"/>
                  </a:moveTo>
                  <a:lnTo>
                    <a:pt x="0" y="4"/>
                  </a:lnTo>
                  <a:lnTo>
                    <a:pt x="2" y="20"/>
                  </a:lnTo>
                  <a:lnTo>
                    <a:pt x="2" y="28"/>
                  </a:lnTo>
                  <a:lnTo>
                    <a:pt x="6" y="41"/>
                  </a:lnTo>
                  <a:lnTo>
                    <a:pt x="13" y="50"/>
                  </a:lnTo>
                  <a:lnTo>
                    <a:pt x="21" y="67"/>
                  </a:lnTo>
                  <a:lnTo>
                    <a:pt x="32" y="78"/>
                  </a:lnTo>
                  <a:lnTo>
                    <a:pt x="45" y="93"/>
                  </a:lnTo>
                  <a:lnTo>
                    <a:pt x="58" y="106"/>
                  </a:lnTo>
                  <a:lnTo>
                    <a:pt x="73" y="119"/>
                  </a:lnTo>
                  <a:lnTo>
                    <a:pt x="82" y="128"/>
                  </a:lnTo>
                  <a:lnTo>
                    <a:pt x="93" y="136"/>
                  </a:lnTo>
                  <a:lnTo>
                    <a:pt x="99" y="143"/>
                  </a:lnTo>
                  <a:lnTo>
                    <a:pt x="103" y="145"/>
                  </a:lnTo>
                  <a:lnTo>
                    <a:pt x="261" y="201"/>
                  </a:lnTo>
                  <a:lnTo>
                    <a:pt x="127" y="56"/>
                  </a:lnTo>
                  <a:lnTo>
                    <a:pt x="2" y="0"/>
                  </a:lnTo>
                  <a:lnTo>
                    <a:pt x="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57"/>
            <p:cNvSpPr>
              <a:spLocks/>
            </p:cNvSpPr>
            <p:nvPr/>
          </p:nvSpPr>
          <p:spPr bwMode="auto">
            <a:xfrm>
              <a:off x="5853542" y="2828196"/>
              <a:ext cx="35611" cy="23530"/>
            </a:xfrm>
            <a:custGeom>
              <a:avLst/>
              <a:gdLst/>
              <a:ahLst/>
              <a:cxnLst>
                <a:cxn ang="0">
                  <a:pos x="0" y="0"/>
                </a:cxn>
                <a:cxn ang="0">
                  <a:pos x="2" y="0"/>
                </a:cxn>
                <a:cxn ang="0">
                  <a:pos x="11" y="5"/>
                </a:cxn>
                <a:cxn ang="0">
                  <a:pos x="24" y="7"/>
                </a:cxn>
                <a:cxn ang="0">
                  <a:pos x="41" y="16"/>
                </a:cxn>
                <a:cxn ang="0">
                  <a:pos x="48" y="18"/>
                </a:cxn>
                <a:cxn ang="0">
                  <a:pos x="59" y="24"/>
                </a:cxn>
                <a:cxn ang="0">
                  <a:pos x="67" y="29"/>
                </a:cxn>
                <a:cxn ang="0">
                  <a:pos x="78" y="33"/>
                </a:cxn>
                <a:cxn ang="0">
                  <a:pos x="89" y="39"/>
                </a:cxn>
                <a:cxn ang="0">
                  <a:pos x="100" y="44"/>
                </a:cxn>
                <a:cxn ang="0">
                  <a:pos x="110" y="52"/>
                </a:cxn>
                <a:cxn ang="0">
                  <a:pos x="121" y="59"/>
                </a:cxn>
                <a:cxn ang="0">
                  <a:pos x="139" y="70"/>
                </a:cxn>
                <a:cxn ang="0">
                  <a:pos x="156" y="85"/>
                </a:cxn>
                <a:cxn ang="0">
                  <a:pos x="169" y="98"/>
                </a:cxn>
                <a:cxn ang="0">
                  <a:pos x="184" y="111"/>
                </a:cxn>
                <a:cxn ang="0">
                  <a:pos x="193" y="119"/>
                </a:cxn>
                <a:cxn ang="0">
                  <a:pos x="201" y="130"/>
                </a:cxn>
                <a:cxn ang="0">
                  <a:pos x="206" y="137"/>
                </a:cxn>
                <a:cxn ang="0">
                  <a:pos x="208" y="139"/>
                </a:cxn>
                <a:cxn ang="0">
                  <a:pos x="143" y="111"/>
                </a:cxn>
                <a:cxn ang="0">
                  <a:pos x="85" y="98"/>
                </a:cxn>
                <a:cxn ang="0">
                  <a:pos x="78" y="98"/>
                </a:cxn>
                <a:cxn ang="0">
                  <a:pos x="69" y="91"/>
                </a:cxn>
                <a:cxn ang="0">
                  <a:pos x="54" y="80"/>
                </a:cxn>
                <a:cxn ang="0">
                  <a:pos x="39" y="70"/>
                </a:cxn>
                <a:cxn ang="0">
                  <a:pos x="30" y="57"/>
                </a:cxn>
                <a:cxn ang="0">
                  <a:pos x="24" y="46"/>
                </a:cxn>
                <a:cxn ang="0">
                  <a:pos x="17" y="35"/>
                </a:cxn>
                <a:cxn ang="0">
                  <a:pos x="11" y="24"/>
                </a:cxn>
                <a:cxn ang="0">
                  <a:pos x="7" y="16"/>
                </a:cxn>
                <a:cxn ang="0">
                  <a:pos x="2" y="7"/>
                </a:cxn>
                <a:cxn ang="0">
                  <a:pos x="0" y="0"/>
                </a:cxn>
                <a:cxn ang="0">
                  <a:pos x="0" y="0"/>
                </a:cxn>
              </a:cxnLst>
              <a:rect l="0" t="0" r="r" b="b"/>
              <a:pathLst>
                <a:path w="208" h="139">
                  <a:moveTo>
                    <a:pt x="0" y="0"/>
                  </a:moveTo>
                  <a:lnTo>
                    <a:pt x="2" y="0"/>
                  </a:lnTo>
                  <a:lnTo>
                    <a:pt x="11" y="5"/>
                  </a:lnTo>
                  <a:lnTo>
                    <a:pt x="24" y="7"/>
                  </a:lnTo>
                  <a:lnTo>
                    <a:pt x="41" y="16"/>
                  </a:lnTo>
                  <a:lnTo>
                    <a:pt x="48" y="18"/>
                  </a:lnTo>
                  <a:lnTo>
                    <a:pt x="59" y="24"/>
                  </a:lnTo>
                  <a:lnTo>
                    <a:pt x="67" y="29"/>
                  </a:lnTo>
                  <a:lnTo>
                    <a:pt x="78" y="33"/>
                  </a:lnTo>
                  <a:lnTo>
                    <a:pt x="89" y="39"/>
                  </a:lnTo>
                  <a:lnTo>
                    <a:pt x="100" y="44"/>
                  </a:lnTo>
                  <a:lnTo>
                    <a:pt x="110" y="52"/>
                  </a:lnTo>
                  <a:lnTo>
                    <a:pt x="121" y="59"/>
                  </a:lnTo>
                  <a:lnTo>
                    <a:pt x="139" y="70"/>
                  </a:lnTo>
                  <a:lnTo>
                    <a:pt x="156" y="85"/>
                  </a:lnTo>
                  <a:lnTo>
                    <a:pt x="169" y="98"/>
                  </a:lnTo>
                  <a:lnTo>
                    <a:pt x="184" y="111"/>
                  </a:lnTo>
                  <a:lnTo>
                    <a:pt x="193" y="119"/>
                  </a:lnTo>
                  <a:lnTo>
                    <a:pt x="201" y="130"/>
                  </a:lnTo>
                  <a:lnTo>
                    <a:pt x="206" y="137"/>
                  </a:lnTo>
                  <a:lnTo>
                    <a:pt x="208" y="139"/>
                  </a:lnTo>
                  <a:lnTo>
                    <a:pt x="143" y="111"/>
                  </a:lnTo>
                  <a:lnTo>
                    <a:pt x="85" y="98"/>
                  </a:lnTo>
                  <a:lnTo>
                    <a:pt x="78" y="98"/>
                  </a:lnTo>
                  <a:lnTo>
                    <a:pt x="69" y="91"/>
                  </a:lnTo>
                  <a:lnTo>
                    <a:pt x="54" y="80"/>
                  </a:lnTo>
                  <a:lnTo>
                    <a:pt x="39" y="70"/>
                  </a:lnTo>
                  <a:lnTo>
                    <a:pt x="30" y="57"/>
                  </a:lnTo>
                  <a:lnTo>
                    <a:pt x="24" y="46"/>
                  </a:lnTo>
                  <a:lnTo>
                    <a:pt x="17" y="35"/>
                  </a:lnTo>
                  <a:lnTo>
                    <a:pt x="11" y="24"/>
                  </a:lnTo>
                  <a:lnTo>
                    <a:pt x="7" y="16"/>
                  </a:lnTo>
                  <a:lnTo>
                    <a:pt x="2" y="7"/>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58"/>
            <p:cNvSpPr>
              <a:spLocks/>
            </p:cNvSpPr>
            <p:nvPr/>
          </p:nvSpPr>
          <p:spPr bwMode="auto">
            <a:xfrm>
              <a:off x="5845837" y="2820917"/>
              <a:ext cx="57013" cy="34872"/>
            </a:xfrm>
            <a:custGeom>
              <a:avLst/>
              <a:gdLst/>
              <a:ahLst/>
              <a:cxnLst>
                <a:cxn ang="0">
                  <a:pos x="15" y="30"/>
                </a:cxn>
                <a:cxn ang="0">
                  <a:pos x="21" y="35"/>
                </a:cxn>
                <a:cxn ang="0">
                  <a:pos x="30" y="39"/>
                </a:cxn>
                <a:cxn ang="0">
                  <a:pos x="43" y="48"/>
                </a:cxn>
                <a:cxn ang="0">
                  <a:pos x="56" y="56"/>
                </a:cxn>
                <a:cxn ang="0">
                  <a:pos x="69" y="65"/>
                </a:cxn>
                <a:cxn ang="0">
                  <a:pos x="84" y="74"/>
                </a:cxn>
                <a:cxn ang="0">
                  <a:pos x="101" y="82"/>
                </a:cxn>
                <a:cxn ang="0">
                  <a:pos x="112" y="87"/>
                </a:cxn>
                <a:cxn ang="0">
                  <a:pos x="127" y="93"/>
                </a:cxn>
                <a:cxn ang="0">
                  <a:pos x="138" y="98"/>
                </a:cxn>
                <a:cxn ang="0">
                  <a:pos x="151" y="104"/>
                </a:cxn>
                <a:cxn ang="0">
                  <a:pos x="162" y="106"/>
                </a:cxn>
                <a:cxn ang="0">
                  <a:pos x="175" y="113"/>
                </a:cxn>
                <a:cxn ang="0">
                  <a:pos x="186" y="117"/>
                </a:cxn>
                <a:cxn ang="0">
                  <a:pos x="197" y="128"/>
                </a:cxn>
                <a:cxn ang="0">
                  <a:pos x="205" y="134"/>
                </a:cxn>
                <a:cxn ang="0">
                  <a:pos x="216" y="145"/>
                </a:cxn>
                <a:cxn ang="0">
                  <a:pos x="227" y="156"/>
                </a:cxn>
                <a:cxn ang="0">
                  <a:pos x="238" y="169"/>
                </a:cxn>
                <a:cxn ang="0">
                  <a:pos x="248" y="178"/>
                </a:cxn>
                <a:cxn ang="0">
                  <a:pos x="259" y="188"/>
                </a:cxn>
                <a:cxn ang="0">
                  <a:pos x="268" y="195"/>
                </a:cxn>
                <a:cxn ang="0">
                  <a:pos x="279" y="201"/>
                </a:cxn>
                <a:cxn ang="0">
                  <a:pos x="287" y="203"/>
                </a:cxn>
                <a:cxn ang="0">
                  <a:pos x="296" y="206"/>
                </a:cxn>
                <a:cxn ang="0">
                  <a:pos x="307" y="203"/>
                </a:cxn>
                <a:cxn ang="0">
                  <a:pos x="315" y="203"/>
                </a:cxn>
                <a:cxn ang="0">
                  <a:pos x="326" y="199"/>
                </a:cxn>
                <a:cxn ang="0">
                  <a:pos x="333" y="197"/>
                </a:cxn>
                <a:cxn ang="0">
                  <a:pos x="328" y="195"/>
                </a:cxn>
                <a:cxn ang="0">
                  <a:pos x="324" y="188"/>
                </a:cxn>
                <a:cxn ang="0">
                  <a:pos x="313" y="175"/>
                </a:cxn>
                <a:cxn ang="0">
                  <a:pos x="300" y="160"/>
                </a:cxn>
                <a:cxn ang="0">
                  <a:pos x="292" y="152"/>
                </a:cxn>
                <a:cxn ang="0">
                  <a:pos x="283" y="143"/>
                </a:cxn>
                <a:cxn ang="0">
                  <a:pos x="272" y="134"/>
                </a:cxn>
                <a:cxn ang="0">
                  <a:pos x="264" y="128"/>
                </a:cxn>
                <a:cxn ang="0">
                  <a:pos x="251" y="117"/>
                </a:cxn>
                <a:cxn ang="0">
                  <a:pos x="240" y="108"/>
                </a:cxn>
                <a:cxn ang="0">
                  <a:pos x="229" y="100"/>
                </a:cxn>
                <a:cxn ang="0">
                  <a:pos x="218" y="93"/>
                </a:cxn>
                <a:cxn ang="0">
                  <a:pos x="203" y="82"/>
                </a:cxn>
                <a:cxn ang="0">
                  <a:pos x="190" y="74"/>
                </a:cxn>
                <a:cxn ang="0">
                  <a:pos x="175" y="65"/>
                </a:cxn>
                <a:cxn ang="0">
                  <a:pos x="162" y="59"/>
                </a:cxn>
                <a:cxn ang="0">
                  <a:pos x="147" y="50"/>
                </a:cxn>
                <a:cxn ang="0">
                  <a:pos x="134" y="43"/>
                </a:cxn>
                <a:cxn ang="0">
                  <a:pos x="121" y="39"/>
                </a:cxn>
                <a:cxn ang="0">
                  <a:pos x="110" y="33"/>
                </a:cxn>
                <a:cxn ang="0">
                  <a:pos x="95" y="28"/>
                </a:cxn>
                <a:cxn ang="0">
                  <a:pos x="84" y="22"/>
                </a:cxn>
                <a:cxn ang="0">
                  <a:pos x="73" y="20"/>
                </a:cxn>
                <a:cxn ang="0">
                  <a:pos x="67" y="18"/>
                </a:cxn>
                <a:cxn ang="0">
                  <a:pos x="56" y="11"/>
                </a:cxn>
                <a:cxn ang="0">
                  <a:pos x="54" y="11"/>
                </a:cxn>
                <a:cxn ang="0">
                  <a:pos x="0" y="0"/>
                </a:cxn>
                <a:cxn ang="0">
                  <a:pos x="15" y="30"/>
                </a:cxn>
                <a:cxn ang="0">
                  <a:pos x="15" y="30"/>
                </a:cxn>
              </a:cxnLst>
              <a:rect l="0" t="0" r="r" b="b"/>
              <a:pathLst>
                <a:path w="333" h="206">
                  <a:moveTo>
                    <a:pt x="15" y="30"/>
                  </a:moveTo>
                  <a:lnTo>
                    <a:pt x="21" y="35"/>
                  </a:lnTo>
                  <a:lnTo>
                    <a:pt x="30" y="39"/>
                  </a:lnTo>
                  <a:lnTo>
                    <a:pt x="43" y="48"/>
                  </a:lnTo>
                  <a:lnTo>
                    <a:pt x="56" y="56"/>
                  </a:lnTo>
                  <a:lnTo>
                    <a:pt x="69" y="65"/>
                  </a:lnTo>
                  <a:lnTo>
                    <a:pt x="84" y="74"/>
                  </a:lnTo>
                  <a:lnTo>
                    <a:pt x="101" y="82"/>
                  </a:lnTo>
                  <a:lnTo>
                    <a:pt x="112" y="87"/>
                  </a:lnTo>
                  <a:lnTo>
                    <a:pt x="127" y="93"/>
                  </a:lnTo>
                  <a:lnTo>
                    <a:pt x="138" y="98"/>
                  </a:lnTo>
                  <a:lnTo>
                    <a:pt x="151" y="104"/>
                  </a:lnTo>
                  <a:lnTo>
                    <a:pt x="162" y="106"/>
                  </a:lnTo>
                  <a:lnTo>
                    <a:pt x="175" y="113"/>
                  </a:lnTo>
                  <a:lnTo>
                    <a:pt x="186" y="117"/>
                  </a:lnTo>
                  <a:lnTo>
                    <a:pt x="197" y="128"/>
                  </a:lnTo>
                  <a:lnTo>
                    <a:pt x="205" y="134"/>
                  </a:lnTo>
                  <a:lnTo>
                    <a:pt x="216" y="145"/>
                  </a:lnTo>
                  <a:lnTo>
                    <a:pt x="227" y="156"/>
                  </a:lnTo>
                  <a:lnTo>
                    <a:pt x="238" y="169"/>
                  </a:lnTo>
                  <a:lnTo>
                    <a:pt x="248" y="178"/>
                  </a:lnTo>
                  <a:lnTo>
                    <a:pt x="259" y="188"/>
                  </a:lnTo>
                  <a:lnTo>
                    <a:pt x="268" y="195"/>
                  </a:lnTo>
                  <a:lnTo>
                    <a:pt x="279" y="201"/>
                  </a:lnTo>
                  <a:lnTo>
                    <a:pt x="287" y="203"/>
                  </a:lnTo>
                  <a:lnTo>
                    <a:pt x="296" y="206"/>
                  </a:lnTo>
                  <a:lnTo>
                    <a:pt x="307" y="203"/>
                  </a:lnTo>
                  <a:lnTo>
                    <a:pt x="315" y="203"/>
                  </a:lnTo>
                  <a:lnTo>
                    <a:pt x="326" y="199"/>
                  </a:lnTo>
                  <a:lnTo>
                    <a:pt x="333" y="197"/>
                  </a:lnTo>
                  <a:lnTo>
                    <a:pt x="328" y="195"/>
                  </a:lnTo>
                  <a:lnTo>
                    <a:pt x="324" y="188"/>
                  </a:lnTo>
                  <a:lnTo>
                    <a:pt x="313" y="175"/>
                  </a:lnTo>
                  <a:lnTo>
                    <a:pt x="300" y="160"/>
                  </a:lnTo>
                  <a:lnTo>
                    <a:pt x="292" y="152"/>
                  </a:lnTo>
                  <a:lnTo>
                    <a:pt x="283" y="143"/>
                  </a:lnTo>
                  <a:lnTo>
                    <a:pt x="272" y="134"/>
                  </a:lnTo>
                  <a:lnTo>
                    <a:pt x="264" y="128"/>
                  </a:lnTo>
                  <a:lnTo>
                    <a:pt x="251" y="117"/>
                  </a:lnTo>
                  <a:lnTo>
                    <a:pt x="240" y="108"/>
                  </a:lnTo>
                  <a:lnTo>
                    <a:pt x="229" y="100"/>
                  </a:lnTo>
                  <a:lnTo>
                    <a:pt x="218" y="93"/>
                  </a:lnTo>
                  <a:lnTo>
                    <a:pt x="203" y="82"/>
                  </a:lnTo>
                  <a:lnTo>
                    <a:pt x="190" y="74"/>
                  </a:lnTo>
                  <a:lnTo>
                    <a:pt x="175" y="65"/>
                  </a:lnTo>
                  <a:lnTo>
                    <a:pt x="162" y="59"/>
                  </a:lnTo>
                  <a:lnTo>
                    <a:pt x="147" y="50"/>
                  </a:lnTo>
                  <a:lnTo>
                    <a:pt x="134" y="43"/>
                  </a:lnTo>
                  <a:lnTo>
                    <a:pt x="121" y="39"/>
                  </a:lnTo>
                  <a:lnTo>
                    <a:pt x="110" y="33"/>
                  </a:lnTo>
                  <a:lnTo>
                    <a:pt x="95" y="28"/>
                  </a:lnTo>
                  <a:lnTo>
                    <a:pt x="84" y="22"/>
                  </a:lnTo>
                  <a:lnTo>
                    <a:pt x="73" y="20"/>
                  </a:lnTo>
                  <a:lnTo>
                    <a:pt x="67" y="18"/>
                  </a:lnTo>
                  <a:lnTo>
                    <a:pt x="56" y="11"/>
                  </a:lnTo>
                  <a:lnTo>
                    <a:pt x="54" y="11"/>
                  </a:lnTo>
                  <a:lnTo>
                    <a:pt x="0" y="0"/>
                  </a:lnTo>
                  <a:lnTo>
                    <a:pt x="15" y="30"/>
                  </a:lnTo>
                  <a:lnTo>
                    <a:pt x="15" y="3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59"/>
            <p:cNvSpPr>
              <a:spLocks/>
            </p:cNvSpPr>
            <p:nvPr/>
          </p:nvSpPr>
          <p:spPr bwMode="auto">
            <a:xfrm>
              <a:off x="5892064" y="2852403"/>
              <a:ext cx="33728" cy="41812"/>
            </a:xfrm>
            <a:custGeom>
              <a:avLst/>
              <a:gdLst/>
              <a:ahLst/>
              <a:cxnLst>
                <a:cxn ang="0">
                  <a:pos x="154" y="24"/>
                </a:cxn>
                <a:cxn ang="0">
                  <a:pos x="112" y="52"/>
                </a:cxn>
                <a:cxn ang="0">
                  <a:pos x="82" y="24"/>
                </a:cxn>
                <a:cxn ang="0">
                  <a:pos x="108" y="97"/>
                </a:cxn>
                <a:cxn ang="0">
                  <a:pos x="54" y="11"/>
                </a:cxn>
                <a:cxn ang="0">
                  <a:pos x="0" y="0"/>
                </a:cxn>
                <a:cxn ang="0">
                  <a:pos x="2" y="2"/>
                </a:cxn>
                <a:cxn ang="0">
                  <a:pos x="9" y="13"/>
                </a:cxn>
                <a:cxn ang="0">
                  <a:pos x="11" y="22"/>
                </a:cxn>
                <a:cxn ang="0">
                  <a:pos x="15" y="30"/>
                </a:cxn>
                <a:cxn ang="0">
                  <a:pos x="17" y="39"/>
                </a:cxn>
                <a:cxn ang="0">
                  <a:pos x="22" y="52"/>
                </a:cxn>
                <a:cxn ang="0">
                  <a:pos x="22" y="63"/>
                </a:cxn>
                <a:cxn ang="0">
                  <a:pos x="22" y="76"/>
                </a:cxn>
                <a:cxn ang="0">
                  <a:pos x="22" y="87"/>
                </a:cxn>
                <a:cxn ang="0">
                  <a:pos x="22" y="100"/>
                </a:cxn>
                <a:cxn ang="0">
                  <a:pos x="22" y="108"/>
                </a:cxn>
                <a:cxn ang="0">
                  <a:pos x="22" y="117"/>
                </a:cxn>
                <a:cxn ang="0">
                  <a:pos x="22" y="121"/>
                </a:cxn>
                <a:cxn ang="0">
                  <a:pos x="22" y="123"/>
                </a:cxn>
                <a:cxn ang="0">
                  <a:pos x="26" y="123"/>
                </a:cxn>
                <a:cxn ang="0">
                  <a:pos x="43" y="126"/>
                </a:cxn>
                <a:cxn ang="0">
                  <a:pos x="54" y="126"/>
                </a:cxn>
                <a:cxn ang="0">
                  <a:pos x="65" y="130"/>
                </a:cxn>
                <a:cxn ang="0">
                  <a:pos x="78" y="132"/>
                </a:cxn>
                <a:cxn ang="0">
                  <a:pos x="91" y="141"/>
                </a:cxn>
                <a:cxn ang="0">
                  <a:pos x="104" y="145"/>
                </a:cxn>
                <a:cxn ang="0">
                  <a:pos x="117" y="152"/>
                </a:cxn>
                <a:cxn ang="0">
                  <a:pos x="128" y="160"/>
                </a:cxn>
                <a:cxn ang="0">
                  <a:pos x="138" y="169"/>
                </a:cxn>
                <a:cxn ang="0">
                  <a:pos x="149" y="182"/>
                </a:cxn>
                <a:cxn ang="0">
                  <a:pos x="156" y="188"/>
                </a:cxn>
                <a:cxn ang="0">
                  <a:pos x="167" y="247"/>
                </a:cxn>
                <a:cxn ang="0">
                  <a:pos x="167" y="245"/>
                </a:cxn>
                <a:cxn ang="0">
                  <a:pos x="169" y="238"/>
                </a:cxn>
                <a:cxn ang="0">
                  <a:pos x="175" y="227"/>
                </a:cxn>
                <a:cxn ang="0">
                  <a:pos x="179" y="219"/>
                </a:cxn>
                <a:cxn ang="0">
                  <a:pos x="184" y="206"/>
                </a:cxn>
                <a:cxn ang="0">
                  <a:pos x="190" y="190"/>
                </a:cxn>
                <a:cxn ang="0">
                  <a:pos x="192" y="175"/>
                </a:cxn>
                <a:cxn ang="0">
                  <a:pos x="197" y="160"/>
                </a:cxn>
                <a:cxn ang="0">
                  <a:pos x="195" y="143"/>
                </a:cxn>
                <a:cxn ang="0">
                  <a:pos x="195" y="126"/>
                </a:cxn>
                <a:cxn ang="0">
                  <a:pos x="192" y="113"/>
                </a:cxn>
                <a:cxn ang="0">
                  <a:pos x="190" y="100"/>
                </a:cxn>
                <a:cxn ang="0">
                  <a:pos x="186" y="87"/>
                </a:cxn>
                <a:cxn ang="0">
                  <a:pos x="184" y="80"/>
                </a:cxn>
                <a:cxn ang="0">
                  <a:pos x="182" y="74"/>
                </a:cxn>
                <a:cxn ang="0">
                  <a:pos x="154" y="24"/>
                </a:cxn>
                <a:cxn ang="0">
                  <a:pos x="154" y="24"/>
                </a:cxn>
              </a:cxnLst>
              <a:rect l="0" t="0" r="r" b="b"/>
              <a:pathLst>
                <a:path w="197" h="247">
                  <a:moveTo>
                    <a:pt x="154" y="24"/>
                  </a:moveTo>
                  <a:lnTo>
                    <a:pt x="112" y="52"/>
                  </a:lnTo>
                  <a:lnTo>
                    <a:pt x="82" y="24"/>
                  </a:lnTo>
                  <a:lnTo>
                    <a:pt x="108" y="97"/>
                  </a:lnTo>
                  <a:lnTo>
                    <a:pt x="54" y="11"/>
                  </a:lnTo>
                  <a:lnTo>
                    <a:pt x="0" y="0"/>
                  </a:lnTo>
                  <a:lnTo>
                    <a:pt x="2" y="2"/>
                  </a:lnTo>
                  <a:lnTo>
                    <a:pt x="9" y="13"/>
                  </a:lnTo>
                  <a:lnTo>
                    <a:pt x="11" y="22"/>
                  </a:lnTo>
                  <a:lnTo>
                    <a:pt x="15" y="30"/>
                  </a:lnTo>
                  <a:lnTo>
                    <a:pt x="17" y="39"/>
                  </a:lnTo>
                  <a:lnTo>
                    <a:pt x="22" y="52"/>
                  </a:lnTo>
                  <a:lnTo>
                    <a:pt x="22" y="63"/>
                  </a:lnTo>
                  <a:lnTo>
                    <a:pt x="22" y="76"/>
                  </a:lnTo>
                  <a:lnTo>
                    <a:pt x="22" y="87"/>
                  </a:lnTo>
                  <a:lnTo>
                    <a:pt x="22" y="100"/>
                  </a:lnTo>
                  <a:lnTo>
                    <a:pt x="22" y="108"/>
                  </a:lnTo>
                  <a:lnTo>
                    <a:pt x="22" y="117"/>
                  </a:lnTo>
                  <a:lnTo>
                    <a:pt x="22" y="121"/>
                  </a:lnTo>
                  <a:lnTo>
                    <a:pt x="22" y="123"/>
                  </a:lnTo>
                  <a:lnTo>
                    <a:pt x="26" y="123"/>
                  </a:lnTo>
                  <a:lnTo>
                    <a:pt x="43" y="126"/>
                  </a:lnTo>
                  <a:lnTo>
                    <a:pt x="54" y="126"/>
                  </a:lnTo>
                  <a:lnTo>
                    <a:pt x="65" y="130"/>
                  </a:lnTo>
                  <a:lnTo>
                    <a:pt x="78" y="132"/>
                  </a:lnTo>
                  <a:lnTo>
                    <a:pt x="91" y="141"/>
                  </a:lnTo>
                  <a:lnTo>
                    <a:pt x="104" y="145"/>
                  </a:lnTo>
                  <a:lnTo>
                    <a:pt x="117" y="152"/>
                  </a:lnTo>
                  <a:lnTo>
                    <a:pt x="128" y="160"/>
                  </a:lnTo>
                  <a:lnTo>
                    <a:pt x="138" y="169"/>
                  </a:lnTo>
                  <a:lnTo>
                    <a:pt x="149" y="182"/>
                  </a:lnTo>
                  <a:lnTo>
                    <a:pt x="156" y="188"/>
                  </a:lnTo>
                  <a:lnTo>
                    <a:pt x="167" y="247"/>
                  </a:lnTo>
                  <a:lnTo>
                    <a:pt x="167" y="245"/>
                  </a:lnTo>
                  <a:lnTo>
                    <a:pt x="169" y="238"/>
                  </a:lnTo>
                  <a:lnTo>
                    <a:pt x="175" y="227"/>
                  </a:lnTo>
                  <a:lnTo>
                    <a:pt x="179" y="219"/>
                  </a:lnTo>
                  <a:lnTo>
                    <a:pt x="184" y="206"/>
                  </a:lnTo>
                  <a:lnTo>
                    <a:pt x="190" y="190"/>
                  </a:lnTo>
                  <a:lnTo>
                    <a:pt x="192" y="175"/>
                  </a:lnTo>
                  <a:lnTo>
                    <a:pt x="197" y="160"/>
                  </a:lnTo>
                  <a:lnTo>
                    <a:pt x="195" y="143"/>
                  </a:lnTo>
                  <a:lnTo>
                    <a:pt x="195" y="126"/>
                  </a:lnTo>
                  <a:lnTo>
                    <a:pt x="192" y="113"/>
                  </a:lnTo>
                  <a:lnTo>
                    <a:pt x="190" y="100"/>
                  </a:lnTo>
                  <a:lnTo>
                    <a:pt x="186" y="87"/>
                  </a:lnTo>
                  <a:lnTo>
                    <a:pt x="184" y="80"/>
                  </a:lnTo>
                  <a:lnTo>
                    <a:pt x="182" y="74"/>
                  </a:lnTo>
                  <a:lnTo>
                    <a:pt x="154" y="24"/>
                  </a:lnTo>
                  <a:lnTo>
                    <a:pt x="154" y="2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60"/>
            <p:cNvSpPr>
              <a:spLocks/>
            </p:cNvSpPr>
            <p:nvPr/>
          </p:nvSpPr>
          <p:spPr bwMode="auto">
            <a:xfrm>
              <a:off x="5907301" y="2925194"/>
              <a:ext cx="27736" cy="36395"/>
            </a:xfrm>
            <a:custGeom>
              <a:avLst/>
              <a:gdLst/>
              <a:ahLst/>
              <a:cxnLst>
                <a:cxn ang="0">
                  <a:pos x="97" y="215"/>
                </a:cxn>
                <a:cxn ang="0">
                  <a:pos x="90" y="210"/>
                </a:cxn>
                <a:cxn ang="0">
                  <a:pos x="78" y="202"/>
                </a:cxn>
                <a:cxn ang="0">
                  <a:pos x="67" y="195"/>
                </a:cxn>
                <a:cxn ang="0">
                  <a:pos x="58" y="186"/>
                </a:cxn>
                <a:cxn ang="0">
                  <a:pos x="49" y="178"/>
                </a:cxn>
                <a:cxn ang="0">
                  <a:pos x="39" y="169"/>
                </a:cxn>
                <a:cxn ang="0">
                  <a:pos x="30" y="154"/>
                </a:cxn>
                <a:cxn ang="0">
                  <a:pos x="21" y="141"/>
                </a:cxn>
                <a:cxn ang="0">
                  <a:pos x="15" y="128"/>
                </a:cxn>
                <a:cxn ang="0">
                  <a:pos x="10" y="117"/>
                </a:cxn>
                <a:cxn ang="0">
                  <a:pos x="4" y="104"/>
                </a:cxn>
                <a:cxn ang="0">
                  <a:pos x="2" y="96"/>
                </a:cxn>
                <a:cxn ang="0">
                  <a:pos x="0" y="89"/>
                </a:cxn>
                <a:cxn ang="0">
                  <a:pos x="0" y="85"/>
                </a:cxn>
                <a:cxn ang="0">
                  <a:pos x="2" y="72"/>
                </a:cxn>
                <a:cxn ang="0">
                  <a:pos x="10" y="57"/>
                </a:cxn>
                <a:cxn ang="0">
                  <a:pos x="23" y="39"/>
                </a:cxn>
                <a:cxn ang="0">
                  <a:pos x="30" y="29"/>
                </a:cxn>
                <a:cxn ang="0">
                  <a:pos x="41" y="22"/>
                </a:cxn>
                <a:cxn ang="0">
                  <a:pos x="52" y="16"/>
                </a:cxn>
                <a:cxn ang="0">
                  <a:pos x="65" y="11"/>
                </a:cxn>
                <a:cxn ang="0">
                  <a:pos x="75" y="5"/>
                </a:cxn>
                <a:cxn ang="0">
                  <a:pos x="86" y="0"/>
                </a:cxn>
                <a:cxn ang="0">
                  <a:pos x="97" y="0"/>
                </a:cxn>
                <a:cxn ang="0">
                  <a:pos x="108" y="3"/>
                </a:cxn>
                <a:cxn ang="0">
                  <a:pos x="123" y="11"/>
                </a:cxn>
                <a:cxn ang="0">
                  <a:pos x="132" y="24"/>
                </a:cxn>
                <a:cxn ang="0">
                  <a:pos x="136" y="35"/>
                </a:cxn>
                <a:cxn ang="0">
                  <a:pos x="138" y="39"/>
                </a:cxn>
                <a:cxn ang="0">
                  <a:pos x="142" y="48"/>
                </a:cxn>
                <a:cxn ang="0">
                  <a:pos x="145" y="57"/>
                </a:cxn>
                <a:cxn ang="0">
                  <a:pos x="151" y="70"/>
                </a:cxn>
                <a:cxn ang="0">
                  <a:pos x="153" y="85"/>
                </a:cxn>
                <a:cxn ang="0">
                  <a:pos x="160" y="100"/>
                </a:cxn>
                <a:cxn ang="0">
                  <a:pos x="160" y="115"/>
                </a:cxn>
                <a:cxn ang="0">
                  <a:pos x="162" y="132"/>
                </a:cxn>
                <a:cxn ang="0">
                  <a:pos x="160" y="143"/>
                </a:cxn>
                <a:cxn ang="0">
                  <a:pos x="155" y="156"/>
                </a:cxn>
                <a:cxn ang="0">
                  <a:pos x="151" y="165"/>
                </a:cxn>
                <a:cxn ang="0">
                  <a:pos x="145" y="176"/>
                </a:cxn>
                <a:cxn ang="0">
                  <a:pos x="132" y="186"/>
                </a:cxn>
                <a:cxn ang="0">
                  <a:pos x="129" y="193"/>
                </a:cxn>
                <a:cxn ang="0">
                  <a:pos x="97" y="215"/>
                </a:cxn>
                <a:cxn ang="0">
                  <a:pos x="97" y="215"/>
                </a:cxn>
              </a:cxnLst>
              <a:rect l="0" t="0" r="r" b="b"/>
              <a:pathLst>
                <a:path w="162" h="215">
                  <a:moveTo>
                    <a:pt x="97" y="215"/>
                  </a:moveTo>
                  <a:lnTo>
                    <a:pt x="90" y="210"/>
                  </a:lnTo>
                  <a:lnTo>
                    <a:pt x="78" y="202"/>
                  </a:lnTo>
                  <a:lnTo>
                    <a:pt x="67" y="195"/>
                  </a:lnTo>
                  <a:lnTo>
                    <a:pt x="58" y="186"/>
                  </a:lnTo>
                  <a:lnTo>
                    <a:pt x="49" y="178"/>
                  </a:lnTo>
                  <a:lnTo>
                    <a:pt x="39" y="169"/>
                  </a:lnTo>
                  <a:lnTo>
                    <a:pt x="30" y="154"/>
                  </a:lnTo>
                  <a:lnTo>
                    <a:pt x="21" y="141"/>
                  </a:lnTo>
                  <a:lnTo>
                    <a:pt x="15" y="128"/>
                  </a:lnTo>
                  <a:lnTo>
                    <a:pt x="10" y="117"/>
                  </a:lnTo>
                  <a:lnTo>
                    <a:pt x="4" y="104"/>
                  </a:lnTo>
                  <a:lnTo>
                    <a:pt x="2" y="96"/>
                  </a:lnTo>
                  <a:lnTo>
                    <a:pt x="0" y="89"/>
                  </a:lnTo>
                  <a:lnTo>
                    <a:pt x="0" y="85"/>
                  </a:lnTo>
                  <a:lnTo>
                    <a:pt x="2" y="72"/>
                  </a:lnTo>
                  <a:lnTo>
                    <a:pt x="10" y="57"/>
                  </a:lnTo>
                  <a:lnTo>
                    <a:pt x="23" y="39"/>
                  </a:lnTo>
                  <a:lnTo>
                    <a:pt x="30" y="29"/>
                  </a:lnTo>
                  <a:lnTo>
                    <a:pt x="41" y="22"/>
                  </a:lnTo>
                  <a:lnTo>
                    <a:pt x="52" y="16"/>
                  </a:lnTo>
                  <a:lnTo>
                    <a:pt x="65" y="11"/>
                  </a:lnTo>
                  <a:lnTo>
                    <a:pt x="75" y="5"/>
                  </a:lnTo>
                  <a:lnTo>
                    <a:pt x="86" y="0"/>
                  </a:lnTo>
                  <a:lnTo>
                    <a:pt x="97" y="0"/>
                  </a:lnTo>
                  <a:lnTo>
                    <a:pt x="108" y="3"/>
                  </a:lnTo>
                  <a:lnTo>
                    <a:pt x="123" y="11"/>
                  </a:lnTo>
                  <a:lnTo>
                    <a:pt x="132" y="24"/>
                  </a:lnTo>
                  <a:lnTo>
                    <a:pt x="136" y="35"/>
                  </a:lnTo>
                  <a:lnTo>
                    <a:pt x="138" y="39"/>
                  </a:lnTo>
                  <a:lnTo>
                    <a:pt x="142" y="48"/>
                  </a:lnTo>
                  <a:lnTo>
                    <a:pt x="145" y="57"/>
                  </a:lnTo>
                  <a:lnTo>
                    <a:pt x="151" y="70"/>
                  </a:lnTo>
                  <a:lnTo>
                    <a:pt x="153" y="85"/>
                  </a:lnTo>
                  <a:lnTo>
                    <a:pt x="160" y="100"/>
                  </a:lnTo>
                  <a:lnTo>
                    <a:pt x="160" y="115"/>
                  </a:lnTo>
                  <a:lnTo>
                    <a:pt x="162" y="132"/>
                  </a:lnTo>
                  <a:lnTo>
                    <a:pt x="160" y="143"/>
                  </a:lnTo>
                  <a:lnTo>
                    <a:pt x="155" y="156"/>
                  </a:lnTo>
                  <a:lnTo>
                    <a:pt x="151" y="165"/>
                  </a:lnTo>
                  <a:lnTo>
                    <a:pt x="145" y="176"/>
                  </a:lnTo>
                  <a:lnTo>
                    <a:pt x="132" y="186"/>
                  </a:lnTo>
                  <a:lnTo>
                    <a:pt x="129" y="193"/>
                  </a:lnTo>
                  <a:lnTo>
                    <a:pt x="97" y="215"/>
                  </a:lnTo>
                  <a:lnTo>
                    <a:pt x="97" y="21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61"/>
            <p:cNvSpPr>
              <a:spLocks/>
            </p:cNvSpPr>
            <p:nvPr/>
          </p:nvSpPr>
          <p:spPr bwMode="auto">
            <a:xfrm>
              <a:off x="5899083" y="2942460"/>
              <a:ext cx="17121" cy="19129"/>
            </a:xfrm>
            <a:custGeom>
              <a:avLst/>
              <a:gdLst/>
              <a:ahLst/>
              <a:cxnLst>
                <a:cxn ang="0">
                  <a:pos x="100" y="113"/>
                </a:cxn>
                <a:cxn ang="0">
                  <a:pos x="52" y="50"/>
                </a:cxn>
                <a:cxn ang="0">
                  <a:pos x="37" y="0"/>
                </a:cxn>
                <a:cxn ang="0">
                  <a:pos x="0" y="0"/>
                </a:cxn>
                <a:cxn ang="0">
                  <a:pos x="4" y="50"/>
                </a:cxn>
                <a:cxn ang="0">
                  <a:pos x="11" y="56"/>
                </a:cxn>
                <a:cxn ang="0">
                  <a:pos x="26" y="69"/>
                </a:cxn>
                <a:cxn ang="0">
                  <a:pos x="33" y="76"/>
                </a:cxn>
                <a:cxn ang="0">
                  <a:pos x="43" y="84"/>
                </a:cxn>
                <a:cxn ang="0">
                  <a:pos x="52" y="93"/>
                </a:cxn>
                <a:cxn ang="0">
                  <a:pos x="63" y="100"/>
                </a:cxn>
                <a:cxn ang="0">
                  <a:pos x="78" y="104"/>
                </a:cxn>
                <a:cxn ang="0">
                  <a:pos x="89" y="110"/>
                </a:cxn>
                <a:cxn ang="0">
                  <a:pos x="97" y="110"/>
                </a:cxn>
                <a:cxn ang="0">
                  <a:pos x="100" y="113"/>
                </a:cxn>
                <a:cxn ang="0">
                  <a:pos x="100" y="113"/>
                </a:cxn>
              </a:cxnLst>
              <a:rect l="0" t="0" r="r" b="b"/>
              <a:pathLst>
                <a:path w="100" h="113">
                  <a:moveTo>
                    <a:pt x="100" y="113"/>
                  </a:moveTo>
                  <a:lnTo>
                    <a:pt x="52" y="50"/>
                  </a:lnTo>
                  <a:lnTo>
                    <a:pt x="37" y="0"/>
                  </a:lnTo>
                  <a:lnTo>
                    <a:pt x="0" y="0"/>
                  </a:lnTo>
                  <a:lnTo>
                    <a:pt x="4" y="50"/>
                  </a:lnTo>
                  <a:lnTo>
                    <a:pt x="11" y="56"/>
                  </a:lnTo>
                  <a:lnTo>
                    <a:pt x="26" y="69"/>
                  </a:lnTo>
                  <a:lnTo>
                    <a:pt x="33" y="76"/>
                  </a:lnTo>
                  <a:lnTo>
                    <a:pt x="43" y="84"/>
                  </a:lnTo>
                  <a:lnTo>
                    <a:pt x="52" y="93"/>
                  </a:lnTo>
                  <a:lnTo>
                    <a:pt x="63" y="100"/>
                  </a:lnTo>
                  <a:lnTo>
                    <a:pt x="78" y="104"/>
                  </a:lnTo>
                  <a:lnTo>
                    <a:pt x="89" y="110"/>
                  </a:lnTo>
                  <a:lnTo>
                    <a:pt x="97" y="110"/>
                  </a:lnTo>
                  <a:lnTo>
                    <a:pt x="100" y="113"/>
                  </a:lnTo>
                  <a:lnTo>
                    <a:pt x="100" y="11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62"/>
            <p:cNvSpPr>
              <a:spLocks/>
            </p:cNvSpPr>
            <p:nvPr/>
          </p:nvSpPr>
          <p:spPr bwMode="auto">
            <a:xfrm>
              <a:off x="5904733" y="2899294"/>
              <a:ext cx="22428" cy="25561"/>
            </a:xfrm>
            <a:custGeom>
              <a:avLst/>
              <a:gdLst/>
              <a:ahLst/>
              <a:cxnLst>
                <a:cxn ang="0">
                  <a:pos x="0" y="151"/>
                </a:cxn>
                <a:cxn ang="0">
                  <a:pos x="0" y="149"/>
                </a:cxn>
                <a:cxn ang="0">
                  <a:pos x="6" y="147"/>
                </a:cxn>
                <a:cxn ang="0">
                  <a:pos x="13" y="145"/>
                </a:cxn>
                <a:cxn ang="0">
                  <a:pos x="25" y="140"/>
                </a:cxn>
                <a:cxn ang="0">
                  <a:pos x="36" y="136"/>
                </a:cxn>
                <a:cxn ang="0">
                  <a:pos x="47" y="132"/>
                </a:cxn>
                <a:cxn ang="0">
                  <a:pos x="62" y="125"/>
                </a:cxn>
                <a:cxn ang="0">
                  <a:pos x="75" y="123"/>
                </a:cxn>
                <a:cxn ang="0">
                  <a:pos x="86" y="117"/>
                </a:cxn>
                <a:cxn ang="0">
                  <a:pos x="97" y="117"/>
                </a:cxn>
                <a:cxn ang="0">
                  <a:pos x="105" y="115"/>
                </a:cxn>
                <a:cxn ang="0">
                  <a:pos x="114" y="115"/>
                </a:cxn>
                <a:cxn ang="0">
                  <a:pos x="127" y="115"/>
                </a:cxn>
                <a:cxn ang="0">
                  <a:pos x="131" y="115"/>
                </a:cxn>
                <a:cxn ang="0">
                  <a:pos x="129" y="108"/>
                </a:cxn>
                <a:cxn ang="0">
                  <a:pos x="129" y="95"/>
                </a:cxn>
                <a:cxn ang="0">
                  <a:pos x="127" y="84"/>
                </a:cxn>
                <a:cxn ang="0">
                  <a:pos x="125" y="76"/>
                </a:cxn>
                <a:cxn ang="0">
                  <a:pos x="123" y="67"/>
                </a:cxn>
                <a:cxn ang="0">
                  <a:pos x="121" y="58"/>
                </a:cxn>
                <a:cxn ang="0">
                  <a:pos x="116" y="45"/>
                </a:cxn>
                <a:cxn ang="0">
                  <a:pos x="110" y="35"/>
                </a:cxn>
                <a:cxn ang="0">
                  <a:pos x="105" y="24"/>
                </a:cxn>
                <a:cxn ang="0">
                  <a:pos x="101" y="17"/>
                </a:cxn>
                <a:cxn ang="0">
                  <a:pos x="93" y="4"/>
                </a:cxn>
                <a:cxn ang="0">
                  <a:pos x="93" y="0"/>
                </a:cxn>
                <a:cxn ang="0">
                  <a:pos x="93" y="4"/>
                </a:cxn>
                <a:cxn ang="0">
                  <a:pos x="93" y="22"/>
                </a:cxn>
                <a:cxn ang="0">
                  <a:pos x="93" y="28"/>
                </a:cxn>
                <a:cxn ang="0">
                  <a:pos x="93" y="39"/>
                </a:cxn>
                <a:cxn ang="0">
                  <a:pos x="88" y="48"/>
                </a:cxn>
                <a:cxn ang="0">
                  <a:pos x="86" y="58"/>
                </a:cxn>
                <a:cxn ang="0">
                  <a:pos x="73" y="69"/>
                </a:cxn>
                <a:cxn ang="0">
                  <a:pos x="58" y="78"/>
                </a:cxn>
                <a:cxn ang="0">
                  <a:pos x="41" y="86"/>
                </a:cxn>
                <a:cxn ang="0">
                  <a:pos x="25" y="97"/>
                </a:cxn>
                <a:cxn ang="0">
                  <a:pos x="17" y="104"/>
                </a:cxn>
                <a:cxn ang="0">
                  <a:pos x="10" y="115"/>
                </a:cxn>
                <a:cxn ang="0">
                  <a:pos x="6" y="123"/>
                </a:cxn>
                <a:cxn ang="0">
                  <a:pos x="4" y="132"/>
                </a:cxn>
                <a:cxn ang="0">
                  <a:pos x="0" y="145"/>
                </a:cxn>
                <a:cxn ang="0">
                  <a:pos x="0" y="151"/>
                </a:cxn>
                <a:cxn ang="0">
                  <a:pos x="0" y="151"/>
                </a:cxn>
              </a:cxnLst>
              <a:rect l="0" t="0" r="r" b="b"/>
              <a:pathLst>
                <a:path w="131" h="151">
                  <a:moveTo>
                    <a:pt x="0" y="151"/>
                  </a:moveTo>
                  <a:lnTo>
                    <a:pt x="0" y="149"/>
                  </a:lnTo>
                  <a:lnTo>
                    <a:pt x="6" y="147"/>
                  </a:lnTo>
                  <a:lnTo>
                    <a:pt x="13" y="145"/>
                  </a:lnTo>
                  <a:lnTo>
                    <a:pt x="25" y="140"/>
                  </a:lnTo>
                  <a:lnTo>
                    <a:pt x="36" y="136"/>
                  </a:lnTo>
                  <a:lnTo>
                    <a:pt x="47" y="132"/>
                  </a:lnTo>
                  <a:lnTo>
                    <a:pt x="62" y="125"/>
                  </a:lnTo>
                  <a:lnTo>
                    <a:pt x="75" y="123"/>
                  </a:lnTo>
                  <a:lnTo>
                    <a:pt x="86" y="117"/>
                  </a:lnTo>
                  <a:lnTo>
                    <a:pt x="97" y="117"/>
                  </a:lnTo>
                  <a:lnTo>
                    <a:pt x="105" y="115"/>
                  </a:lnTo>
                  <a:lnTo>
                    <a:pt x="114" y="115"/>
                  </a:lnTo>
                  <a:lnTo>
                    <a:pt x="127" y="115"/>
                  </a:lnTo>
                  <a:lnTo>
                    <a:pt x="131" y="115"/>
                  </a:lnTo>
                  <a:lnTo>
                    <a:pt x="129" y="108"/>
                  </a:lnTo>
                  <a:lnTo>
                    <a:pt x="129" y="95"/>
                  </a:lnTo>
                  <a:lnTo>
                    <a:pt x="127" y="84"/>
                  </a:lnTo>
                  <a:lnTo>
                    <a:pt x="125" y="76"/>
                  </a:lnTo>
                  <a:lnTo>
                    <a:pt x="123" y="67"/>
                  </a:lnTo>
                  <a:lnTo>
                    <a:pt x="121" y="58"/>
                  </a:lnTo>
                  <a:lnTo>
                    <a:pt x="116" y="45"/>
                  </a:lnTo>
                  <a:lnTo>
                    <a:pt x="110" y="35"/>
                  </a:lnTo>
                  <a:lnTo>
                    <a:pt x="105" y="24"/>
                  </a:lnTo>
                  <a:lnTo>
                    <a:pt x="101" y="17"/>
                  </a:lnTo>
                  <a:lnTo>
                    <a:pt x="93" y="4"/>
                  </a:lnTo>
                  <a:lnTo>
                    <a:pt x="93" y="0"/>
                  </a:lnTo>
                  <a:lnTo>
                    <a:pt x="93" y="4"/>
                  </a:lnTo>
                  <a:lnTo>
                    <a:pt x="93" y="22"/>
                  </a:lnTo>
                  <a:lnTo>
                    <a:pt x="93" y="28"/>
                  </a:lnTo>
                  <a:lnTo>
                    <a:pt x="93" y="39"/>
                  </a:lnTo>
                  <a:lnTo>
                    <a:pt x="88" y="48"/>
                  </a:lnTo>
                  <a:lnTo>
                    <a:pt x="86" y="58"/>
                  </a:lnTo>
                  <a:lnTo>
                    <a:pt x="73" y="69"/>
                  </a:lnTo>
                  <a:lnTo>
                    <a:pt x="58" y="78"/>
                  </a:lnTo>
                  <a:lnTo>
                    <a:pt x="41" y="86"/>
                  </a:lnTo>
                  <a:lnTo>
                    <a:pt x="25" y="97"/>
                  </a:lnTo>
                  <a:lnTo>
                    <a:pt x="17" y="104"/>
                  </a:lnTo>
                  <a:lnTo>
                    <a:pt x="10" y="115"/>
                  </a:lnTo>
                  <a:lnTo>
                    <a:pt x="6" y="123"/>
                  </a:lnTo>
                  <a:lnTo>
                    <a:pt x="4" y="132"/>
                  </a:lnTo>
                  <a:lnTo>
                    <a:pt x="0" y="145"/>
                  </a:lnTo>
                  <a:lnTo>
                    <a:pt x="0" y="151"/>
                  </a:lnTo>
                  <a:lnTo>
                    <a:pt x="0" y="15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63"/>
            <p:cNvSpPr>
              <a:spLocks/>
            </p:cNvSpPr>
            <p:nvPr/>
          </p:nvSpPr>
          <p:spPr bwMode="auto">
            <a:xfrm>
              <a:off x="5805774" y="2848001"/>
              <a:ext cx="61806" cy="49769"/>
            </a:xfrm>
            <a:custGeom>
              <a:avLst/>
              <a:gdLst/>
              <a:ahLst/>
              <a:cxnLst>
                <a:cxn ang="0">
                  <a:pos x="2" y="95"/>
                </a:cxn>
                <a:cxn ang="0">
                  <a:pos x="15" y="82"/>
                </a:cxn>
                <a:cxn ang="0">
                  <a:pos x="33" y="65"/>
                </a:cxn>
                <a:cxn ang="0">
                  <a:pos x="52" y="56"/>
                </a:cxn>
                <a:cxn ang="0">
                  <a:pos x="74" y="46"/>
                </a:cxn>
                <a:cxn ang="0">
                  <a:pos x="98" y="35"/>
                </a:cxn>
                <a:cxn ang="0">
                  <a:pos x="126" y="26"/>
                </a:cxn>
                <a:cxn ang="0">
                  <a:pos x="158" y="18"/>
                </a:cxn>
                <a:cxn ang="0">
                  <a:pos x="191" y="9"/>
                </a:cxn>
                <a:cxn ang="0">
                  <a:pos x="223" y="5"/>
                </a:cxn>
                <a:cxn ang="0">
                  <a:pos x="251" y="2"/>
                </a:cxn>
                <a:cxn ang="0">
                  <a:pos x="275" y="0"/>
                </a:cxn>
                <a:cxn ang="0">
                  <a:pos x="301" y="0"/>
                </a:cxn>
                <a:cxn ang="0">
                  <a:pos x="353" y="22"/>
                </a:cxn>
                <a:cxn ang="0">
                  <a:pos x="357" y="35"/>
                </a:cxn>
                <a:cxn ang="0">
                  <a:pos x="359" y="59"/>
                </a:cxn>
                <a:cxn ang="0">
                  <a:pos x="348" y="85"/>
                </a:cxn>
                <a:cxn ang="0">
                  <a:pos x="335" y="106"/>
                </a:cxn>
                <a:cxn ang="0">
                  <a:pos x="316" y="130"/>
                </a:cxn>
                <a:cxn ang="0">
                  <a:pos x="288" y="158"/>
                </a:cxn>
                <a:cxn ang="0">
                  <a:pos x="251" y="184"/>
                </a:cxn>
                <a:cxn ang="0">
                  <a:pos x="214" y="212"/>
                </a:cxn>
                <a:cxn ang="0">
                  <a:pos x="180" y="236"/>
                </a:cxn>
                <a:cxn ang="0">
                  <a:pos x="141" y="260"/>
                </a:cxn>
                <a:cxn ang="0">
                  <a:pos x="111" y="277"/>
                </a:cxn>
                <a:cxn ang="0">
                  <a:pos x="87" y="290"/>
                </a:cxn>
                <a:cxn ang="0">
                  <a:pos x="61" y="294"/>
                </a:cxn>
                <a:cxn ang="0">
                  <a:pos x="57" y="277"/>
                </a:cxn>
                <a:cxn ang="0">
                  <a:pos x="67" y="251"/>
                </a:cxn>
                <a:cxn ang="0">
                  <a:pos x="82" y="232"/>
                </a:cxn>
                <a:cxn ang="0">
                  <a:pos x="100" y="212"/>
                </a:cxn>
                <a:cxn ang="0">
                  <a:pos x="119" y="191"/>
                </a:cxn>
                <a:cxn ang="0">
                  <a:pos x="139" y="171"/>
                </a:cxn>
                <a:cxn ang="0">
                  <a:pos x="158" y="152"/>
                </a:cxn>
                <a:cxn ang="0">
                  <a:pos x="178" y="136"/>
                </a:cxn>
                <a:cxn ang="0">
                  <a:pos x="197" y="121"/>
                </a:cxn>
                <a:cxn ang="0">
                  <a:pos x="219" y="104"/>
                </a:cxn>
                <a:cxn ang="0">
                  <a:pos x="238" y="93"/>
                </a:cxn>
                <a:cxn ang="0">
                  <a:pos x="238" y="93"/>
                </a:cxn>
                <a:cxn ang="0">
                  <a:pos x="217" y="95"/>
                </a:cxn>
                <a:cxn ang="0">
                  <a:pos x="193" y="102"/>
                </a:cxn>
                <a:cxn ang="0">
                  <a:pos x="173" y="108"/>
                </a:cxn>
                <a:cxn ang="0">
                  <a:pos x="154" y="117"/>
                </a:cxn>
                <a:cxn ang="0">
                  <a:pos x="132" y="128"/>
                </a:cxn>
                <a:cxn ang="0">
                  <a:pos x="111" y="139"/>
                </a:cxn>
                <a:cxn ang="0">
                  <a:pos x="87" y="149"/>
                </a:cxn>
                <a:cxn ang="0">
                  <a:pos x="65" y="160"/>
                </a:cxn>
                <a:cxn ang="0">
                  <a:pos x="46" y="171"/>
                </a:cxn>
                <a:cxn ang="0">
                  <a:pos x="20" y="186"/>
                </a:cxn>
                <a:cxn ang="0">
                  <a:pos x="2" y="199"/>
                </a:cxn>
                <a:cxn ang="0">
                  <a:pos x="2" y="100"/>
                </a:cxn>
              </a:cxnLst>
              <a:rect l="0" t="0" r="r" b="b"/>
              <a:pathLst>
                <a:path w="361" h="294">
                  <a:moveTo>
                    <a:pt x="2" y="100"/>
                  </a:moveTo>
                  <a:lnTo>
                    <a:pt x="2" y="95"/>
                  </a:lnTo>
                  <a:lnTo>
                    <a:pt x="7" y="91"/>
                  </a:lnTo>
                  <a:lnTo>
                    <a:pt x="15" y="82"/>
                  </a:lnTo>
                  <a:lnTo>
                    <a:pt x="28" y="74"/>
                  </a:lnTo>
                  <a:lnTo>
                    <a:pt x="33" y="65"/>
                  </a:lnTo>
                  <a:lnTo>
                    <a:pt x="41" y="61"/>
                  </a:lnTo>
                  <a:lnTo>
                    <a:pt x="52" y="56"/>
                  </a:lnTo>
                  <a:lnTo>
                    <a:pt x="63" y="50"/>
                  </a:lnTo>
                  <a:lnTo>
                    <a:pt x="74" y="46"/>
                  </a:lnTo>
                  <a:lnTo>
                    <a:pt x="87" y="39"/>
                  </a:lnTo>
                  <a:lnTo>
                    <a:pt x="98" y="35"/>
                  </a:lnTo>
                  <a:lnTo>
                    <a:pt x="113" y="30"/>
                  </a:lnTo>
                  <a:lnTo>
                    <a:pt x="126" y="26"/>
                  </a:lnTo>
                  <a:lnTo>
                    <a:pt x="141" y="20"/>
                  </a:lnTo>
                  <a:lnTo>
                    <a:pt x="158" y="18"/>
                  </a:lnTo>
                  <a:lnTo>
                    <a:pt x="175" y="13"/>
                  </a:lnTo>
                  <a:lnTo>
                    <a:pt x="191" y="9"/>
                  </a:lnTo>
                  <a:lnTo>
                    <a:pt x="206" y="9"/>
                  </a:lnTo>
                  <a:lnTo>
                    <a:pt x="223" y="5"/>
                  </a:lnTo>
                  <a:lnTo>
                    <a:pt x="238" y="5"/>
                  </a:lnTo>
                  <a:lnTo>
                    <a:pt x="251" y="2"/>
                  </a:lnTo>
                  <a:lnTo>
                    <a:pt x="264" y="0"/>
                  </a:lnTo>
                  <a:lnTo>
                    <a:pt x="275" y="0"/>
                  </a:lnTo>
                  <a:lnTo>
                    <a:pt x="288" y="0"/>
                  </a:lnTo>
                  <a:lnTo>
                    <a:pt x="301" y="0"/>
                  </a:lnTo>
                  <a:lnTo>
                    <a:pt x="307" y="0"/>
                  </a:lnTo>
                  <a:lnTo>
                    <a:pt x="353" y="22"/>
                  </a:lnTo>
                  <a:lnTo>
                    <a:pt x="355" y="28"/>
                  </a:lnTo>
                  <a:lnTo>
                    <a:pt x="357" y="35"/>
                  </a:lnTo>
                  <a:lnTo>
                    <a:pt x="361" y="48"/>
                  </a:lnTo>
                  <a:lnTo>
                    <a:pt x="359" y="59"/>
                  </a:lnTo>
                  <a:lnTo>
                    <a:pt x="355" y="76"/>
                  </a:lnTo>
                  <a:lnTo>
                    <a:pt x="348" y="85"/>
                  </a:lnTo>
                  <a:lnTo>
                    <a:pt x="344" y="95"/>
                  </a:lnTo>
                  <a:lnTo>
                    <a:pt x="335" y="106"/>
                  </a:lnTo>
                  <a:lnTo>
                    <a:pt x="329" y="121"/>
                  </a:lnTo>
                  <a:lnTo>
                    <a:pt x="316" y="130"/>
                  </a:lnTo>
                  <a:lnTo>
                    <a:pt x="303" y="145"/>
                  </a:lnTo>
                  <a:lnTo>
                    <a:pt x="288" y="158"/>
                  </a:lnTo>
                  <a:lnTo>
                    <a:pt x="271" y="171"/>
                  </a:lnTo>
                  <a:lnTo>
                    <a:pt x="251" y="184"/>
                  </a:lnTo>
                  <a:lnTo>
                    <a:pt x="234" y="197"/>
                  </a:lnTo>
                  <a:lnTo>
                    <a:pt x="214" y="212"/>
                  </a:lnTo>
                  <a:lnTo>
                    <a:pt x="197" y="225"/>
                  </a:lnTo>
                  <a:lnTo>
                    <a:pt x="180" y="236"/>
                  </a:lnTo>
                  <a:lnTo>
                    <a:pt x="160" y="249"/>
                  </a:lnTo>
                  <a:lnTo>
                    <a:pt x="141" y="260"/>
                  </a:lnTo>
                  <a:lnTo>
                    <a:pt x="126" y="271"/>
                  </a:lnTo>
                  <a:lnTo>
                    <a:pt x="111" y="277"/>
                  </a:lnTo>
                  <a:lnTo>
                    <a:pt x="95" y="283"/>
                  </a:lnTo>
                  <a:lnTo>
                    <a:pt x="87" y="290"/>
                  </a:lnTo>
                  <a:lnTo>
                    <a:pt x="76" y="294"/>
                  </a:lnTo>
                  <a:lnTo>
                    <a:pt x="61" y="294"/>
                  </a:lnTo>
                  <a:lnTo>
                    <a:pt x="57" y="290"/>
                  </a:lnTo>
                  <a:lnTo>
                    <a:pt x="57" y="277"/>
                  </a:lnTo>
                  <a:lnTo>
                    <a:pt x="65" y="262"/>
                  </a:lnTo>
                  <a:lnTo>
                    <a:pt x="67" y="251"/>
                  </a:lnTo>
                  <a:lnTo>
                    <a:pt x="76" y="242"/>
                  </a:lnTo>
                  <a:lnTo>
                    <a:pt x="82" y="232"/>
                  </a:lnTo>
                  <a:lnTo>
                    <a:pt x="91" y="223"/>
                  </a:lnTo>
                  <a:lnTo>
                    <a:pt x="100" y="212"/>
                  </a:lnTo>
                  <a:lnTo>
                    <a:pt x="108" y="201"/>
                  </a:lnTo>
                  <a:lnTo>
                    <a:pt x="119" y="191"/>
                  </a:lnTo>
                  <a:lnTo>
                    <a:pt x="130" y="182"/>
                  </a:lnTo>
                  <a:lnTo>
                    <a:pt x="139" y="171"/>
                  </a:lnTo>
                  <a:lnTo>
                    <a:pt x="149" y="160"/>
                  </a:lnTo>
                  <a:lnTo>
                    <a:pt x="158" y="152"/>
                  </a:lnTo>
                  <a:lnTo>
                    <a:pt x="169" y="145"/>
                  </a:lnTo>
                  <a:lnTo>
                    <a:pt x="178" y="136"/>
                  </a:lnTo>
                  <a:lnTo>
                    <a:pt x="186" y="130"/>
                  </a:lnTo>
                  <a:lnTo>
                    <a:pt x="197" y="121"/>
                  </a:lnTo>
                  <a:lnTo>
                    <a:pt x="206" y="117"/>
                  </a:lnTo>
                  <a:lnTo>
                    <a:pt x="219" y="104"/>
                  </a:lnTo>
                  <a:lnTo>
                    <a:pt x="232" y="98"/>
                  </a:lnTo>
                  <a:lnTo>
                    <a:pt x="238" y="93"/>
                  </a:lnTo>
                  <a:lnTo>
                    <a:pt x="242" y="93"/>
                  </a:lnTo>
                  <a:lnTo>
                    <a:pt x="238" y="93"/>
                  </a:lnTo>
                  <a:lnTo>
                    <a:pt x="229" y="93"/>
                  </a:lnTo>
                  <a:lnTo>
                    <a:pt x="217" y="95"/>
                  </a:lnTo>
                  <a:lnTo>
                    <a:pt x="204" y="102"/>
                  </a:lnTo>
                  <a:lnTo>
                    <a:pt x="193" y="102"/>
                  </a:lnTo>
                  <a:lnTo>
                    <a:pt x="184" y="106"/>
                  </a:lnTo>
                  <a:lnTo>
                    <a:pt x="173" y="108"/>
                  </a:lnTo>
                  <a:lnTo>
                    <a:pt x="165" y="113"/>
                  </a:lnTo>
                  <a:lnTo>
                    <a:pt x="154" y="117"/>
                  </a:lnTo>
                  <a:lnTo>
                    <a:pt x="143" y="121"/>
                  </a:lnTo>
                  <a:lnTo>
                    <a:pt x="132" y="128"/>
                  </a:lnTo>
                  <a:lnTo>
                    <a:pt x="121" y="132"/>
                  </a:lnTo>
                  <a:lnTo>
                    <a:pt x="111" y="139"/>
                  </a:lnTo>
                  <a:lnTo>
                    <a:pt x="98" y="143"/>
                  </a:lnTo>
                  <a:lnTo>
                    <a:pt x="87" y="149"/>
                  </a:lnTo>
                  <a:lnTo>
                    <a:pt x="76" y="156"/>
                  </a:lnTo>
                  <a:lnTo>
                    <a:pt x="65" y="160"/>
                  </a:lnTo>
                  <a:lnTo>
                    <a:pt x="54" y="167"/>
                  </a:lnTo>
                  <a:lnTo>
                    <a:pt x="46" y="171"/>
                  </a:lnTo>
                  <a:lnTo>
                    <a:pt x="37" y="178"/>
                  </a:lnTo>
                  <a:lnTo>
                    <a:pt x="20" y="186"/>
                  </a:lnTo>
                  <a:lnTo>
                    <a:pt x="9" y="195"/>
                  </a:lnTo>
                  <a:lnTo>
                    <a:pt x="2" y="199"/>
                  </a:lnTo>
                  <a:lnTo>
                    <a:pt x="0" y="203"/>
                  </a:lnTo>
                  <a:lnTo>
                    <a:pt x="2" y="100"/>
                  </a:lnTo>
                  <a:lnTo>
                    <a:pt x="2" y="10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64"/>
            <p:cNvSpPr>
              <a:spLocks/>
            </p:cNvSpPr>
            <p:nvPr/>
          </p:nvSpPr>
          <p:spPr bwMode="auto">
            <a:xfrm>
              <a:off x="5776155" y="2955664"/>
              <a:ext cx="43658" cy="114603"/>
            </a:xfrm>
            <a:custGeom>
              <a:avLst/>
              <a:gdLst/>
              <a:ahLst/>
              <a:cxnLst>
                <a:cxn ang="0">
                  <a:pos x="9" y="2"/>
                </a:cxn>
                <a:cxn ang="0">
                  <a:pos x="22" y="17"/>
                </a:cxn>
                <a:cxn ang="0">
                  <a:pos x="37" y="37"/>
                </a:cxn>
                <a:cxn ang="0">
                  <a:pos x="52" y="63"/>
                </a:cxn>
                <a:cxn ang="0">
                  <a:pos x="70" y="93"/>
                </a:cxn>
                <a:cxn ang="0">
                  <a:pos x="83" y="121"/>
                </a:cxn>
                <a:cxn ang="0">
                  <a:pos x="91" y="140"/>
                </a:cxn>
                <a:cxn ang="0">
                  <a:pos x="102" y="164"/>
                </a:cxn>
                <a:cxn ang="0">
                  <a:pos x="111" y="186"/>
                </a:cxn>
                <a:cxn ang="0">
                  <a:pos x="119" y="210"/>
                </a:cxn>
                <a:cxn ang="0">
                  <a:pos x="128" y="231"/>
                </a:cxn>
                <a:cxn ang="0">
                  <a:pos x="134" y="257"/>
                </a:cxn>
                <a:cxn ang="0">
                  <a:pos x="141" y="283"/>
                </a:cxn>
                <a:cxn ang="0">
                  <a:pos x="147" y="309"/>
                </a:cxn>
                <a:cxn ang="0">
                  <a:pos x="154" y="335"/>
                </a:cxn>
                <a:cxn ang="0">
                  <a:pos x="158" y="359"/>
                </a:cxn>
                <a:cxn ang="0">
                  <a:pos x="167" y="383"/>
                </a:cxn>
                <a:cxn ang="0">
                  <a:pos x="169" y="406"/>
                </a:cxn>
                <a:cxn ang="0">
                  <a:pos x="173" y="426"/>
                </a:cxn>
                <a:cxn ang="0">
                  <a:pos x="180" y="456"/>
                </a:cxn>
                <a:cxn ang="0">
                  <a:pos x="184" y="484"/>
                </a:cxn>
                <a:cxn ang="0">
                  <a:pos x="186" y="499"/>
                </a:cxn>
                <a:cxn ang="0">
                  <a:pos x="255" y="564"/>
                </a:cxn>
                <a:cxn ang="0">
                  <a:pos x="214" y="677"/>
                </a:cxn>
                <a:cxn ang="0">
                  <a:pos x="178" y="633"/>
                </a:cxn>
                <a:cxn ang="0">
                  <a:pos x="173" y="614"/>
                </a:cxn>
                <a:cxn ang="0">
                  <a:pos x="169" y="597"/>
                </a:cxn>
                <a:cxn ang="0">
                  <a:pos x="165" y="573"/>
                </a:cxn>
                <a:cxn ang="0">
                  <a:pos x="156" y="543"/>
                </a:cxn>
                <a:cxn ang="0">
                  <a:pos x="152" y="512"/>
                </a:cxn>
                <a:cxn ang="0">
                  <a:pos x="145" y="478"/>
                </a:cxn>
                <a:cxn ang="0">
                  <a:pos x="139" y="452"/>
                </a:cxn>
                <a:cxn ang="0">
                  <a:pos x="134" y="432"/>
                </a:cxn>
                <a:cxn ang="0">
                  <a:pos x="130" y="404"/>
                </a:cxn>
                <a:cxn ang="0">
                  <a:pos x="119" y="370"/>
                </a:cxn>
                <a:cxn ang="0">
                  <a:pos x="113" y="335"/>
                </a:cxn>
                <a:cxn ang="0">
                  <a:pos x="106" y="305"/>
                </a:cxn>
                <a:cxn ang="0">
                  <a:pos x="102" y="281"/>
                </a:cxn>
                <a:cxn ang="0">
                  <a:pos x="98" y="259"/>
                </a:cxn>
                <a:cxn ang="0">
                  <a:pos x="85" y="203"/>
                </a:cxn>
                <a:cxn ang="0">
                  <a:pos x="74" y="316"/>
                </a:cxn>
                <a:cxn ang="0">
                  <a:pos x="63" y="296"/>
                </a:cxn>
                <a:cxn ang="0">
                  <a:pos x="52" y="279"/>
                </a:cxn>
                <a:cxn ang="0">
                  <a:pos x="41" y="255"/>
                </a:cxn>
                <a:cxn ang="0">
                  <a:pos x="31" y="229"/>
                </a:cxn>
                <a:cxn ang="0">
                  <a:pos x="20" y="201"/>
                </a:cxn>
                <a:cxn ang="0">
                  <a:pos x="11" y="171"/>
                </a:cxn>
                <a:cxn ang="0">
                  <a:pos x="5" y="140"/>
                </a:cxn>
                <a:cxn ang="0">
                  <a:pos x="0" y="110"/>
                </a:cxn>
                <a:cxn ang="0">
                  <a:pos x="0" y="82"/>
                </a:cxn>
                <a:cxn ang="0">
                  <a:pos x="0" y="56"/>
                </a:cxn>
                <a:cxn ang="0">
                  <a:pos x="3" y="35"/>
                </a:cxn>
                <a:cxn ang="0">
                  <a:pos x="3" y="17"/>
                </a:cxn>
                <a:cxn ang="0">
                  <a:pos x="7" y="2"/>
                </a:cxn>
                <a:cxn ang="0">
                  <a:pos x="9" y="0"/>
                </a:cxn>
              </a:cxnLst>
              <a:rect l="0" t="0" r="r" b="b"/>
              <a:pathLst>
                <a:path w="255" h="677">
                  <a:moveTo>
                    <a:pt x="9" y="0"/>
                  </a:moveTo>
                  <a:lnTo>
                    <a:pt x="9" y="2"/>
                  </a:lnTo>
                  <a:lnTo>
                    <a:pt x="18" y="13"/>
                  </a:lnTo>
                  <a:lnTo>
                    <a:pt x="22" y="17"/>
                  </a:lnTo>
                  <a:lnTo>
                    <a:pt x="28" y="28"/>
                  </a:lnTo>
                  <a:lnTo>
                    <a:pt x="37" y="37"/>
                  </a:lnTo>
                  <a:lnTo>
                    <a:pt x="46" y="52"/>
                  </a:lnTo>
                  <a:lnTo>
                    <a:pt x="52" y="63"/>
                  </a:lnTo>
                  <a:lnTo>
                    <a:pt x="61" y="78"/>
                  </a:lnTo>
                  <a:lnTo>
                    <a:pt x="70" y="93"/>
                  </a:lnTo>
                  <a:lnTo>
                    <a:pt x="80" y="112"/>
                  </a:lnTo>
                  <a:lnTo>
                    <a:pt x="83" y="121"/>
                  </a:lnTo>
                  <a:lnTo>
                    <a:pt x="89" y="130"/>
                  </a:lnTo>
                  <a:lnTo>
                    <a:pt x="91" y="140"/>
                  </a:lnTo>
                  <a:lnTo>
                    <a:pt x="98" y="153"/>
                  </a:lnTo>
                  <a:lnTo>
                    <a:pt x="102" y="164"/>
                  </a:lnTo>
                  <a:lnTo>
                    <a:pt x="106" y="175"/>
                  </a:lnTo>
                  <a:lnTo>
                    <a:pt x="111" y="186"/>
                  </a:lnTo>
                  <a:lnTo>
                    <a:pt x="117" y="199"/>
                  </a:lnTo>
                  <a:lnTo>
                    <a:pt x="119" y="210"/>
                  </a:lnTo>
                  <a:lnTo>
                    <a:pt x="124" y="220"/>
                  </a:lnTo>
                  <a:lnTo>
                    <a:pt x="128" y="231"/>
                  </a:lnTo>
                  <a:lnTo>
                    <a:pt x="130" y="246"/>
                  </a:lnTo>
                  <a:lnTo>
                    <a:pt x="134" y="257"/>
                  </a:lnTo>
                  <a:lnTo>
                    <a:pt x="139" y="270"/>
                  </a:lnTo>
                  <a:lnTo>
                    <a:pt x="141" y="283"/>
                  </a:lnTo>
                  <a:lnTo>
                    <a:pt x="147" y="296"/>
                  </a:lnTo>
                  <a:lnTo>
                    <a:pt x="147" y="309"/>
                  </a:lnTo>
                  <a:lnTo>
                    <a:pt x="152" y="322"/>
                  </a:lnTo>
                  <a:lnTo>
                    <a:pt x="154" y="335"/>
                  </a:lnTo>
                  <a:lnTo>
                    <a:pt x="156" y="348"/>
                  </a:lnTo>
                  <a:lnTo>
                    <a:pt x="158" y="359"/>
                  </a:lnTo>
                  <a:lnTo>
                    <a:pt x="163" y="372"/>
                  </a:lnTo>
                  <a:lnTo>
                    <a:pt x="167" y="383"/>
                  </a:lnTo>
                  <a:lnTo>
                    <a:pt x="169" y="398"/>
                  </a:lnTo>
                  <a:lnTo>
                    <a:pt x="169" y="406"/>
                  </a:lnTo>
                  <a:lnTo>
                    <a:pt x="173" y="417"/>
                  </a:lnTo>
                  <a:lnTo>
                    <a:pt x="173" y="426"/>
                  </a:lnTo>
                  <a:lnTo>
                    <a:pt x="175" y="437"/>
                  </a:lnTo>
                  <a:lnTo>
                    <a:pt x="180" y="456"/>
                  </a:lnTo>
                  <a:lnTo>
                    <a:pt x="184" y="471"/>
                  </a:lnTo>
                  <a:lnTo>
                    <a:pt x="184" y="484"/>
                  </a:lnTo>
                  <a:lnTo>
                    <a:pt x="186" y="493"/>
                  </a:lnTo>
                  <a:lnTo>
                    <a:pt x="186" y="499"/>
                  </a:lnTo>
                  <a:lnTo>
                    <a:pt x="188" y="502"/>
                  </a:lnTo>
                  <a:lnTo>
                    <a:pt x="255" y="564"/>
                  </a:lnTo>
                  <a:lnTo>
                    <a:pt x="255" y="640"/>
                  </a:lnTo>
                  <a:lnTo>
                    <a:pt x="214" y="677"/>
                  </a:lnTo>
                  <a:lnTo>
                    <a:pt x="180" y="640"/>
                  </a:lnTo>
                  <a:lnTo>
                    <a:pt x="178" y="633"/>
                  </a:lnTo>
                  <a:lnTo>
                    <a:pt x="175" y="623"/>
                  </a:lnTo>
                  <a:lnTo>
                    <a:pt x="173" y="614"/>
                  </a:lnTo>
                  <a:lnTo>
                    <a:pt x="171" y="608"/>
                  </a:lnTo>
                  <a:lnTo>
                    <a:pt x="169" y="597"/>
                  </a:lnTo>
                  <a:lnTo>
                    <a:pt x="167" y="586"/>
                  </a:lnTo>
                  <a:lnTo>
                    <a:pt x="165" y="573"/>
                  </a:lnTo>
                  <a:lnTo>
                    <a:pt x="160" y="558"/>
                  </a:lnTo>
                  <a:lnTo>
                    <a:pt x="156" y="543"/>
                  </a:lnTo>
                  <a:lnTo>
                    <a:pt x="156" y="530"/>
                  </a:lnTo>
                  <a:lnTo>
                    <a:pt x="152" y="512"/>
                  </a:lnTo>
                  <a:lnTo>
                    <a:pt x="147" y="495"/>
                  </a:lnTo>
                  <a:lnTo>
                    <a:pt x="145" y="478"/>
                  </a:lnTo>
                  <a:lnTo>
                    <a:pt x="143" y="463"/>
                  </a:lnTo>
                  <a:lnTo>
                    <a:pt x="139" y="452"/>
                  </a:lnTo>
                  <a:lnTo>
                    <a:pt x="139" y="443"/>
                  </a:lnTo>
                  <a:lnTo>
                    <a:pt x="134" y="432"/>
                  </a:lnTo>
                  <a:lnTo>
                    <a:pt x="134" y="424"/>
                  </a:lnTo>
                  <a:lnTo>
                    <a:pt x="130" y="404"/>
                  </a:lnTo>
                  <a:lnTo>
                    <a:pt x="126" y="389"/>
                  </a:lnTo>
                  <a:lnTo>
                    <a:pt x="119" y="370"/>
                  </a:lnTo>
                  <a:lnTo>
                    <a:pt x="117" y="352"/>
                  </a:lnTo>
                  <a:lnTo>
                    <a:pt x="113" y="335"/>
                  </a:lnTo>
                  <a:lnTo>
                    <a:pt x="111" y="322"/>
                  </a:lnTo>
                  <a:lnTo>
                    <a:pt x="106" y="305"/>
                  </a:lnTo>
                  <a:lnTo>
                    <a:pt x="104" y="294"/>
                  </a:lnTo>
                  <a:lnTo>
                    <a:pt x="102" y="281"/>
                  </a:lnTo>
                  <a:lnTo>
                    <a:pt x="102" y="272"/>
                  </a:lnTo>
                  <a:lnTo>
                    <a:pt x="98" y="259"/>
                  </a:lnTo>
                  <a:lnTo>
                    <a:pt x="98" y="255"/>
                  </a:lnTo>
                  <a:lnTo>
                    <a:pt x="85" y="203"/>
                  </a:lnTo>
                  <a:lnTo>
                    <a:pt x="76" y="322"/>
                  </a:lnTo>
                  <a:lnTo>
                    <a:pt x="74" y="316"/>
                  </a:lnTo>
                  <a:lnTo>
                    <a:pt x="67" y="305"/>
                  </a:lnTo>
                  <a:lnTo>
                    <a:pt x="63" y="296"/>
                  </a:lnTo>
                  <a:lnTo>
                    <a:pt x="57" y="290"/>
                  </a:lnTo>
                  <a:lnTo>
                    <a:pt x="52" y="279"/>
                  </a:lnTo>
                  <a:lnTo>
                    <a:pt x="48" y="270"/>
                  </a:lnTo>
                  <a:lnTo>
                    <a:pt x="41" y="255"/>
                  </a:lnTo>
                  <a:lnTo>
                    <a:pt x="37" y="242"/>
                  </a:lnTo>
                  <a:lnTo>
                    <a:pt x="31" y="229"/>
                  </a:lnTo>
                  <a:lnTo>
                    <a:pt x="26" y="216"/>
                  </a:lnTo>
                  <a:lnTo>
                    <a:pt x="20" y="201"/>
                  </a:lnTo>
                  <a:lnTo>
                    <a:pt x="18" y="186"/>
                  </a:lnTo>
                  <a:lnTo>
                    <a:pt x="11" y="171"/>
                  </a:lnTo>
                  <a:lnTo>
                    <a:pt x="9" y="156"/>
                  </a:lnTo>
                  <a:lnTo>
                    <a:pt x="5" y="140"/>
                  </a:lnTo>
                  <a:lnTo>
                    <a:pt x="3" y="125"/>
                  </a:lnTo>
                  <a:lnTo>
                    <a:pt x="0" y="110"/>
                  </a:lnTo>
                  <a:lnTo>
                    <a:pt x="0" y="95"/>
                  </a:lnTo>
                  <a:lnTo>
                    <a:pt x="0" y="82"/>
                  </a:lnTo>
                  <a:lnTo>
                    <a:pt x="0" y="69"/>
                  </a:lnTo>
                  <a:lnTo>
                    <a:pt x="0" y="56"/>
                  </a:lnTo>
                  <a:lnTo>
                    <a:pt x="3" y="45"/>
                  </a:lnTo>
                  <a:lnTo>
                    <a:pt x="3" y="35"/>
                  </a:lnTo>
                  <a:lnTo>
                    <a:pt x="3" y="26"/>
                  </a:lnTo>
                  <a:lnTo>
                    <a:pt x="3" y="17"/>
                  </a:lnTo>
                  <a:lnTo>
                    <a:pt x="5" y="13"/>
                  </a:lnTo>
                  <a:lnTo>
                    <a:pt x="7" y="2"/>
                  </a:lnTo>
                  <a:lnTo>
                    <a:pt x="9" y="0"/>
                  </a:lnTo>
                  <a:lnTo>
                    <a:pt x="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65"/>
            <p:cNvSpPr>
              <a:spLocks/>
            </p:cNvSpPr>
            <p:nvPr/>
          </p:nvSpPr>
          <p:spPr bwMode="auto">
            <a:xfrm>
              <a:off x="5718800" y="3008649"/>
              <a:ext cx="29619" cy="52477"/>
            </a:xfrm>
            <a:custGeom>
              <a:avLst/>
              <a:gdLst/>
              <a:ahLst/>
              <a:cxnLst>
                <a:cxn ang="0">
                  <a:pos x="128" y="39"/>
                </a:cxn>
                <a:cxn ang="0">
                  <a:pos x="123" y="39"/>
                </a:cxn>
                <a:cxn ang="0">
                  <a:pos x="119" y="46"/>
                </a:cxn>
                <a:cxn ang="0">
                  <a:pos x="111" y="57"/>
                </a:cxn>
                <a:cxn ang="0">
                  <a:pos x="102" y="70"/>
                </a:cxn>
                <a:cxn ang="0">
                  <a:pos x="87" y="85"/>
                </a:cxn>
                <a:cxn ang="0">
                  <a:pos x="76" y="104"/>
                </a:cxn>
                <a:cxn ang="0">
                  <a:pos x="69" y="113"/>
                </a:cxn>
                <a:cxn ang="0">
                  <a:pos x="63" y="122"/>
                </a:cxn>
                <a:cxn ang="0">
                  <a:pos x="56" y="132"/>
                </a:cxn>
                <a:cxn ang="0">
                  <a:pos x="52" y="143"/>
                </a:cxn>
                <a:cxn ang="0">
                  <a:pos x="39" y="158"/>
                </a:cxn>
                <a:cxn ang="0">
                  <a:pos x="28" y="176"/>
                </a:cxn>
                <a:cxn ang="0">
                  <a:pos x="20" y="189"/>
                </a:cxn>
                <a:cxn ang="0">
                  <a:pos x="13" y="204"/>
                </a:cxn>
                <a:cxn ang="0">
                  <a:pos x="7" y="215"/>
                </a:cxn>
                <a:cxn ang="0">
                  <a:pos x="2" y="223"/>
                </a:cxn>
                <a:cxn ang="0">
                  <a:pos x="0" y="227"/>
                </a:cxn>
                <a:cxn ang="0">
                  <a:pos x="0" y="232"/>
                </a:cxn>
                <a:cxn ang="0">
                  <a:pos x="15" y="310"/>
                </a:cxn>
                <a:cxn ang="0">
                  <a:pos x="76" y="236"/>
                </a:cxn>
                <a:cxn ang="0">
                  <a:pos x="76" y="163"/>
                </a:cxn>
                <a:cxn ang="0">
                  <a:pos x="113" y="83"/>
                </a:cxn>
                <a:cxn ang="0">
                  <a:pos x="173" y="0"/>
                </a:cxn>
                <a:cxn ang="0">
                  <a:pos x="128" y="39"/>
                </a:cxn>
                <a:cxn ang="0">
                  <a:pos x="128" y="39"/>
                </a:cxn>
              </a:cxnLst>
              <a:rect l="0" t="0" r="r" b="b"/>
              <a:pathLst>
                <a:path w="173" h="310">
                  <a:moveTo>
                    <a:pt x="128" y="39"/>
                  </a:moveTo>
                  <a:lnTo>
                    <a:pt x="123" y="39"/>
                  </a:lnTo>
                  <a:lnTo>
                    <a:pt x="119" y="46"/>
                  </a:lnTo>
                  <a:lnTo>
                    <a:pt x="111" y="57"/>
                  </a:lnTo>
                  <a:lnTo>
                    <a:pt x="102" y="70"/>
                  </a:lnTo>
                  <a:lnTo>
                    <a:pt x="87" y="85"/>
                  </a:lnTo>
                  <a:lnTo>
                    <a:pt x="76" y="104"/>
                  </a:lnTo>
                  <a:lnTo>
                    <a:pt x="69" y="113"/>
                  </a:lnTo>
                  <a:lnTo>
                    <a:pt x="63" y="122"/>
                  </a:lnTo>
                  <a:lnTo>
                    <a:pt x="56" y="132"/>
                  </a:lnTo>
                  <a:lnTo>
                    <a:pt x="52" y="143"/>
                  </a:lnTo>
                  <a:lnTo>
                    <a:pt x="39" y="158"/>
                  </a:lnTo>
                  <a:lnTo>
                    <a:pt x="28" y="176"/>
                  </a:lnTo>
                  <a:lnTo>
                    <a:pt x="20" y="189"/>
                  </a:lnTo>
                  <a:lnTo>
                    <a:pt x="13" y="204"/>
                  </a:lnTo>
                  <a:lnTo>
                    <a:pt x="7" y="215"/>
                  </a:lnTo>
                  <a:lnTo>
                    <a:pt x="2" y="223"/>
                  </a:lnTo>
                  <a:lnTo>
                    <a:pt x="0" y="227"/>
                  </a:lnTo>
                  <a:lnTo>
                    <a:pt x="0" y="232"/>
                  </a:lnTo>
                  <a:lnTo>
                    <a:pt x="15" y="310"/>
                  </a:lnTo>
                  <a:lnTo>
                    <a:pt x="76" y="236"/>
                  </a:lnTo>
                  <a:lnTo>
                    <a:pt x="76" y="163"/>
                  </a:lnTo>
                  <a:lnTo>
                    <a:pt x="113" y="83"/>
                  </a:lnTo>
                  <a:lnTo>
                    <a:pt x="173" y="0"/>
                  </a:lnTo>
                  <a:lnTo>
                    <a:pt x="128" y="39"/>
                  </a:lnTo>
                  <a:lnTo>
                    <a:pt x="128" y="3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66"/>
            <p:cNvSpPr>
              <a:spLocks/>
            </p:cNvSpPr>
            <p:nvPr/>
          </p:nvSpPr>
          <p:spPr bwMode="auto">
            <a:xfrm>
              <a:off x="5698426" y="3065866"/>
              <a:ext cx="24483" cy="51123"/>
            </a:xfrm>
            <a:custGeom>
              <a:avLst/>
              <a:gdLst/>
              <a:ahLst/>
              <a:cxnLst>
                <a:cxn ang="0">
                  <a:pos x="130" y="0"/>
                </a:cxn>
                <a:cxn ang="0">
                  <a:pos x="130" y="2"/>
                </a:cxn>
                <a:cxn ang="0">
                  <a:pos x="126" y="11"/>
                </a:cxn>
                <a:cxn ang="0">
                  <a:pos x="119" y="19"/>
                </a:cxn>
                <a:cxn ang="0">
                  <a:pos x="115" y="39"/>
                </a:cxn>
                <a:cxn ang="0">
                  <a:pos x="106" y="54"/>
                </a:cxn>
                <a:cxn ang="0">
                  <a:pos x="100" y="73"/>
                </a:cxn>
                <a:cxn ang="0">
                  <a:pos x="93" y="84"/>
                </a:cxn>
                <a:cxn ang="0">
                  <a:pos x="89" y="93"/>
                </a:cxn>
                <a:cxn ang="0">
                  <a:pos x="83" y="104"/>
                </a:cxn>
                <a:cxn ang="0">
                  <a:pos x="78" y="114"/>
                </a:cxn>
                <a:cxn ang="0">
                  <a:pos x="70" y="123"/>
                </a:cxn>
                <a:cxn ang="0">
                  <a:pos x="65" y="134"/>
                </a:cxn>
                <a:cxn ang="0">
                  <a:pos x="54" y="142"/>
                </a:cxn>
                <a:cxn ang="0">
                  <a:pos x="50" y="153"/>
                </a:cxn>
                <a:cxn ang="0">
                  <a:pos x="37" y="168"/>
                </a:cxn>
                <a:cxn ang="0">
                  <a:pos x="26" y="188"/>
                </a:cxn>
                <a:cxn ang="0">
                  <a:pos x="13" y="197"/>
                </a:cxn>
                <a:cxn ang="0">
                  <a:pos x="7" y="207"/>
                </a:cxn>
                <a:cxn ang="0">
                  <a:pos x="0" y="214"/>
                </a:cxn>
                <a:cxn ang="0">
                  <a:pos x="0" y="216"/>
                </a:cxn>
                <a:cxn ang="0">
                  <a:pos x="48" y="218"/>
                </a:cxn>
                <a:cxn ang="0">
                  <a:pos x="41" y="259"/>
                </a:cxn>
                <a:cxn ang="0">
                  <a:pos x="26" y="302"/>
                </a:cxn>
                <a:cxn ang="0">
                  <a:pos x="67" y="302"/>
                </a:cxn>
                <a:cxn ang="0">
                  <a:pos x="143" y="298"/>
                </a:cxn>
                <a:cxn ang="0">
                  <a:pos x="106" y="205"/>
                </a:cxn>
                <a:cxn ang="0">
                  <a:pos x="111" y="99"/>
                </a:cxn>
                <a:cxn ang="0">
                  <a:pos x="130" y="0"/>
                </a:cxn>
                <a:cxn ang="0">
                  <a:pos x="130" y="0"/>
                </a:cxn>
              </a:cxnLst>
              <a:rect l="0" t="0" r="r" b="b"/>
              <a:pathLst>
                <a:path w="143" h="302">
                  <a:moveTo>
                    <a:pt x="130" y="0"/>
                  </a:moveTo>
                  <a:lnTo>
                    <a:pt x="130" y="2"/>
                  </a:lnTo>
                  <a:lnTo>
                    <a:pt x="126" y="11"/>
                  </a:lnTo>
                  <a:lnTo>
                    <a:pt x="119" y="19"/>
                  </a:lnTo>
                  <a:lnTo>
                    <a:pt x="115" y="39"/>
                  </a:lnTo>
                  <a:lnTo>
                    <a:pt x="106" y="54"/>
                  </a:lnTo>
                  <a:lnTo>
                    <a:pt x="100" y="73"/>
                  </a:lnTo>
                  <a:lnTo>
                    <a:pt x="93" y="84"/>
                  </a:lnTo>
                  <a:lnTo>
                    <a:pt x="89" y="93"/>
                  </a:lnTo>
                  <a:lnTo>
                    <a:pt x="83" y="104"/>
                  </a:lnTo>
                  <a:lnTo>
                    <a:pt x="78" y="114"/>
                  </a:lnTo>
                  <a:lnTo>
                    <a:pt x="70" y="123"/>
                  </a:lnTo>
                  <a:lnTo>
                    <a:pt x="65" y="134"/>
                  </a:lnTo>
                  <a:lnTo>
                    <a:pt x="54" y="142"/>
                  </a:lnTo>
                  <a:lnTo>
                    <a:pt x="50" y="153"/>
                  </a:lnTo>
                  <a:lnTo>
                    <a:pt x="37" y="168"/>
                  </a:lnTo>
                  <a:lnTo>
                    <a:pt x="26" y="188"/>
                  </a:lnTo>
                  <a:lnTo>
                    <a:pt x="13" y="197"/>
                  </a:lnTo>
                  <a:lnTo>
                    <a:pt x="7" y="207"/>
                  </a:lnTo>
                  <a:lnTo>
                    <a:pt x="0" y="214"/>
                  </a:lnTo>
                  <a:lnTo>
                    <a:pt x="0" y="216"/>
                  </a:lnTo>
                  <a:lnTo>
                    <a:pt x="48" y="218"/>
                  </a:lnTo>
                  <a:lnTo>
                    <a:pt x="41" y="259"/>
                  </a:lnTo>
                  <a:lnTo>
                    <a:pt x="26" y="302"/>
                  </a:lnTo>
                  <a:lnTo>
                    <a:pt x="67" y="302"/>
                  </a:lnTo>
                  <a:lnTo>
                    <a:pt x="143" y="298"/>
                  </a:lnTo>
                  <a:lnTo>
                    <a:pt x="106" y="205"/>
                  </a:lnTo>
                  <a:lnTo>
                    <a:pt x="111" y="99"/>
                  </a:lnTo>
                  <a:lnTo>
                    <a:pt x="130" y="0"/>
                  </a:lnTo>
                  <a:lnTo>
                    <a:pt x="13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67"/>
            <p:cNvSpPr>
              <a:spLocks/>
            </p:cNvSpPr>
            <p:nvPr/>
          </p:nvSpPr>
          <p:spPr bwMode="auto">
            <a:xfrm>
              <a:off x="5819813" y="3072807"/>
              <a:ext cx="24483" cy="52985"/>
            </a:xfrm>
            <a:custGeom>
              <a:avLst/>
              <a:gdLst/>
              <a:ahLst/>
              <a:cxnLst>
                <a:cxn ang="0">
                  <a:pos x="0" y="0"/>
                </a:cxn>
                <a:cxn ang="0">
                  <a:pos x="11" y="104"/>
                </a:cxn>
                <a:cxn ang="0">
                  <a:pos x="0" y="283"/>
                </a:cxn>
                <a:cxn ang="0">
                  <a:pos x="22" y="285"/>
                </a:cxn>
                <a:cxn ang="0">
                  <a:pos x="48" y="283"/>
                </a:cxn>
                <a:cxn ang="0">
                  <a:pos x="63" y="313"/>
                </a:cxn>
                <a:cxn ang="0">
                  <a:pos x="143" y="298"/>
                </a:cxn>
                <a:cxn ang="0">
                  <a:pos x="87" y="212"/>
                </a:cxn>
                <a:cxn ang="0">
                  <a:pos x="42" y="80"/>
                </a:cxn>
                <a:cxn ang="0">
                  <a:pos x="0" y="0"/>
                </a:cxn>
                <a:cxn ang="0">
                  <a:pos x="0" y="0"/>
                </a:cxn>
              </a:cxnLst>
              <a:rect l="0" t="0" r="r" b="b"/>
              <a:pathLst>
                <a:path w="143" h="313">
                  <a:moveTo>
                    <a:pt x="0" y="0"/>
                  </a:moveTo>
                  <a:lnTo>
                    <a:pt x="11" y="104"/>
                  </a:lnTo>
                  <a:lnTo>
                    <a:pt x="0" y="283"/>
                  </a:lnTo>
                  <a:lnTo>
                    <a:pt x="22" y="285"/>
                  </a:lnTo>
                  <a:lnTo>
                    <a:pt x="48" y="283"/>
                  </a:lnTo>
                  <a:lnTo>
                    <a:pt x="63" y="313"/>
                  </a:lnTo>
                  <a:lnTo>
                    <a:pt x="143" y="298"/>
                  </a:lnTo>
                  <a:lnTo>
                    <a:pt x="87" y="212"/>
                  </a:lnTo>
                  <a:lnTo>
                    <a:pt x="42" y="80"/>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68"/>
            <p:cNvSpPr>
              <a:spLocks/>
            </p:cNvSpPr>
            <p:nvPr/>
          </p:nvSpPr>
          <p:spPr bwMode="auto">
            <a:xfrm>
              <a:off x="5578238" y="2994768"/>
              <a:ext cx="23284" cy="39273"/>
            </a:xfrm>
            <a:custGeom>
              <a:avLst/>
              <a:gdLst/>
              <a:ahLst/>
              <a:cxnLst>
                <a:cxn ang="0">
                  <a:pos x="136" y="0"/>
                </a:cxn>
                <a:cxn ang="0">
                  <a:pos x="75" y="115"/>
                </a:cxn>
                <a:cxn ang="0">
                  <a:pos x="2" y="232"/>
                </a:cxn>
                <a:cxn ang="0">
                  <a:pos x="0" y="227"/>
                </a:cxn>
                <a:cxn ang="0">
                  <a:pos x="0" y="219"/>
                </a:cxn>
                <a:cxn ang="0">
                  <a:pos x="0" y="206"/>
                </a:cxn>
                <a:cxn ang="0">
                  <a:pos x="0" y="193"/>
                </a:cxn>
                <a:cxn ang="0">
                  <a:pos x="0" y="173"/>
                </a:cxn>
                <a:cxn ang="0">
                  <a:pos x="2" y="156"/>
                </a:cxn>
                <a:cxn ang="0">
                  <a:pos x="6" y="137"/>
                </a:cxn>
                <a:cxn ang="0">
                  <a:pos x="13" y="121"/>
                </a:cxn>
                <a:cxn ang="0">
                  <a:pos x="19" y="102"/>
                </a:cxn>
                <a:cxn ang="0">
                  <a:pos x="30" y="87"/>
                </a:cxn>
                <a:cxn ang="0">
                  <a:pos x="41" y="72"/>
                </a:cxn>
                <a:cxn ang="0">
                  <a:pos x="52" y="61"/>
                </a:cxn>
                <a:cxn ang="0">
                  <a:pos x="62" y="50"/>
                </a:cxn>
                <a:cxn ang="0">
                  <a:pos x="71" y="46"/>
                </a:cxn>
                <a:cxn ang="0">
                  <a:pos x="75" y="39"/>
                </a:cxn>
                <a:cxn ang="0">
                  <a:pos x="80" y="39"/>
                </a:cxn>
                <a:cxn ang="0">
                  <a:pos x="136" y="0"/>
                </a:cxn>
                <a:cxn ang="0">
                  <a:pos x="136" y="0"/>
                </a:cxn>
              </a:cxnLst>
              <a:rect l="0" t="0" r="r" b="b"/>
              <a:pathLst>
                <a:path w="136" h="232">
                  <a:moveTo>
                    <a:pt x="136" y="0"/>
                  </a:moveTo>
                  <a:lnTo>
                    <a:pt x="75" y="115"/>
                  </a:lnTo>
                  <a:lnTo>
                    <a:pt x="2" y="232"/>
                  </a:lnTo>
                  <a:lnTo>
                    <a:pt x="0" y="227"/>
                  </a:lnTo>
                  <a:lnTo>
                    <a:pt x="0" y="219"/>
                  </a:lnTo>
                  <a:lnTo>
                    <a:pt x="0" y="206"/>
                  </a:lnTo>
                  <a:lnTo>
                    <a:pt x="0" y="193"/>
                  </a:lnTo>
                  <a:lnTo>
                    <a:pt x="0" y="173"/>
                  </a:lnTo>
                  <a:lnTo>
                    <a:pt x="2" y="156"/>
                  </a:lnTo>
                  <a:lnTo>
                    <a:pt x="6" y="137"/>
                  </a:lnTo>
                  <a:lnTo>
                    <a:pt x="13" y="121"/>
                  </a:lnTo>
                  <a:lnTo>
                    <a:pt x="19" y="102"/>
                  </a:lnTo>
                  <a:lnTo>
                    <a:pt x="30" y="87"/>
                  </a:lnTo>
                  <a:lnTo>
                    <a:pt x="41" y="72"/>
                  </a:lnTo>
                  <a:lnTo>
                    <a:pt x="52" y="61"/>
                  </a:lnTo>
                  <a:lnTo>
                    <a:pt x="62" y="50"/>
                  </a:lnTo>
                  <a:lnTo>
                    <a:pt x="71" y="46"/>
                  </a:lnTo>
                  <a:lnTo>
                    <a:pt x="75" y="39"/>
                  </a:lnTo>
                  <a:lnTo>
                    <a:pt x="80" y="39"/>
                  </a:lnTo>
                  <a:lnTo>
                    <a:pt x="136" y="0"/>
                  </a:lnTo>
                  <a:lnTo>
                    <a:pt x="136"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69"/>
            <p:cNvSpPr>
              <a:spLocks/>
            </p:cNvSpPr>
            <p:nvPr/>
          </p:nvSpPr>
          <p:spPr bwMode="auto">
            <a:xfrm>
              <a:off x="5564199" y="3024054"/>
              <a:ext cx="64717" cy="91581"/>
            </a:xfrm>
            <a:custGeom>
              <a:avLst/>
              <a:gdLst/>
              <a:ahLst/>
              <a:cxnLst>
                <a:cxn ang="0">
                  <a:pos x="34" y="5"/>
                </a:cxn>
                <a:cxn ang="0">
                  <a:pos x="26" y="24"/>
                </a:cxn>
                <a:cxn ang="0">
                  <a:pos x="19" y="46"/>
                </a:cxn>
                <a:cxn ang="0">
                  <a:pos x="10" y="72"/>
                </a:cxn>
                <a:cxn ang="0">
                  <a:pos x="4" y="100"/>
                </a:cxn>
                <a:cxn ang="0">
                  <a:pos x="2" y="128"/>
                </a:cxn>
                <a:cxn ang="0">
                  <a:pos x="0" y="156"/>
                </a:cxn>
                <a:cxn ang="0">
                  <a:pos x="4" y="180"/>
                </a:cxn>
                <a:cxn ang="0">
                  <a:pos x="15" y="199"/>
                </a:cxn>
                <a:cxn ang="0">
                  <a:pos x="32" y="221"/>
                </a:cxn>
                <a:cxn ang="0">
                  <a:pos x="60" y="240"/>
                </a:cxn>
                <a:cxn ang="0">
                  <a:pos x="82" y="251"/>
                </a:cxn>
                <a:cxn ang="0">
                  <a:pos x="86" y="258"/>
                </a:cxn>
                <a:cxn ang="0">
                  <a:pos x="97" y="271"/>
                </a:cxn>
                <a:cxn ang="0">
                  <a:pos x="108" y="290"/>
                </a:cxn>
                <a:cxn ang="0">
                  <a:pos x="118" y="312"/>
                </a:cxn>
                <a:cxn ang="0">
                  <a:pos x="131" y="331"/>
                </a:cxn>
                <a:cxn ang="0">
                  <a:pos x="144" y="355"/>
                </a:cxn>
                <a:cxn ang="0">
                  <a:pos x="153" y="377"/>
                </a:cxn>
                <a:cxn ang="0">
                  <a:pos x="166" y="405"/>
                </a:cxn>
                <a:cxn ang="0">
                  <a:pos x="173" y="428"/>
                </a:cxn>
                <a:cxn ang="0">
                  <a:pos x="177" y="448"/>
                </a:cxn>
                <a:cxn ang="0">
                  <a:pos x="198" y="511"/>
                </a:cxn>
                <a:cxn ang="0">
                  <a:pos x="255" y="541"/>
                </a:cxn>
                <a:cxn ang="0">
                  <a:pos x="274" y="450"/>
                </a:cxn>
                <a:cxn ang="0">
                  <a:pos x="224" y="413"/>
                </a:cxn>
                <a:cxn ang="0">
                  <a:pos x="214" y="394"/>
                </a:cxn>
                <a:cxn ang="0">
                  <a:pos x="203" y="377"/>
                </a:cxn>
                <a:cxn ang="0">
                  <a:pos x="190" y="355"/>
                </a:cxn>
                <a:cxn ang="0">
                  <a:pos x="177" y="329"/>
                </a:cxn>
                <a:cxn ang="0">
                  <a:pos x="164" y="303"/>
                </a:cxn>
                <a:cxn ang="0">
                  <a:pos x="151" y="275"/>
                </a:cxn>
                <a:cxn ang="0">
                  <a:pos x="136" y="245"/>
                </a:cxn>
                <a:cxn ang="0">
                  <a:pos x="125" y="214"/>
                </a:cxn>
                <a:cxn ang="0">
                  <a:pos x="112" y="186"/>
                </a:cxn>
                <a:cxn ang="0">
                  <a:pos x="103" y="162"/>
                </a:cxn>
                <a:cxn ang="0">
                  <a:pos x="95" y="141"/>
                </a:cxn>
                <a:cxn ang="0">
                  <a:pos x="88" y="121"/>
                </a:cxn>
                <a:cxn ang="0">
                  <a:pos x="84" y="106"/>
                </a:cxn>
                <a:cxn ang="0">
                  <a:pos x="45" y="149"/>
                </a:cxn>
                <a:cxn ang="0">
                  <a:pos x="45" y="141"/>
                </a:cxn>
                <a:cxn ang="0">
                  <a:pos x="45" y="121"/>
                </a:cxn>
                <a:cxn ang="0">
                  <a:pos x="45" y="98"/>
                </a:cxn>
                <a:cxn ang="0">
                  <a:pos x="45" y="74"/>
                </a:cxn>
                <a:cxn ang="0">
                  <a:pos x="45" y="52"/>
                </a:cxn>
                <a:cxn ang="0">
                  <a:pos x="49" y="41"/>
                </a:cxn>
                <a:cxn ang="0">
                  <a:pos x="54" y="31"/>
                </a:cxn>
                <a:cxn ang="0">
                  <a:pos x="38" y="0"/>
                </a:cxn>
              </a:cxnLst>
              <a:rect l="0" t="0" r="r" b="b"/>
              <a:pathLst>
                <a:path w="378" h="541">
                  <a:moveTo>
                    <a:pt x="38" y="0"/>
                  </a:moveTo>
                  <a:lnTo>
                    <a:pt x="34" y="5"/>
                  </a:lnTo>
                  <a:lnTo>
                    <a:pt x="30" y="15"/>
                  </a:lnTo>
                  <a:lnTo>
                    <a:pt x="26" y="24"/>
                  </a:lnTo>
                  <a:lnTo>
                    <a:pt x="23" y="35"/>
                  </a:lnTo>
                  <a:lnTo>
                    <a:pt x="19" y="46"/>
                  </a:lnTo>
                  <a:lnTo>
                    <a:pt x="15" y="61"/>
                  </a:lnTo>
                  <a:lnTo>
                    <a:pt x="10" y="72"/>
                  </a:lnTo>
                  <a:lnTo>
                    <a:pt x="8" y="87"/>
                  </a:lnTo>
                  <a:lnTo>
                    <a:pt x="4" y="100"/>
                  </a:lnTo>
                  <a:lnTo>
                    <a:pt x="4" y="115"/>
                  </a:lnTo>
                  <a:lnTo>
                    <a:pt x="2" y="128"/>
                  </a:lnTo>
                  <a:lnTo>
                    <a:pt x="0" y="143"/>
                  </a:lnTo>
                  <a:lnTo>
                    <a:pt x="0" y="156"/>
                  </a:lnTo>
                  <a:lnTo>
                    <a:pt x="4" y="171"/>
                  </a:lnTo>
                  <a:lnTo>
                    <a:pt x="4" y="180"/>
                  </a:lnTo>
                  <a:lnTo>
                    <a:pt x="8" y="191"/>
                  </a:lnTo>
                  <a:lnTo>
                    <a:pt x="15" y="199"/>
                  </a:lnTo>
                  <a:lnTo>
                    <a:pt x="21" y="208"/>
                  </a:lnTo>
                  <a:lnTo>
                    <a:pt x="32" y="221"/>
                  </a:lnTo>
                  <a:lnTo>
                    <a:pt x="49" y="234"/>
                  </a:lnTo>
                  <a:lnTo>
                    <a:pt x="60" y="240"/>
                  </a:lnTo>
                  <a:lnTo>
                    <a:pt x="73" y="247"/>
                  </a:lnTo>
                  <a:lnTo>
                    <a:pt x="82" y="251"/>
                  </a:lnTo>
                  <a:lnTo>
                    <a:pt x="86" y="253"/>
                  </a:lnTo>
                  <a:lnTo>
                    <a:pt x="86" y="258"/>
                  </a:lnTo>
                  <a:lnTo>
                    <a:pt x="93" y="266"/>
                  </a:lnTo>
                  <a:lnTo>
                    <a:pt x="97" y="271"/>
                  </a:lnTo>
                  <a:lnTo>
                    <a:pt x="101" y="279"/>
                  </a:lnTo>
                  <a:lnTo>
                    <a:pt x="108" y="290"/>
                  </a:lnTo>
                  <a:lnTo>
                    <a:pt x="114" y="301"/>
                  </a:lnTo>
                  <a:lnTo>
                    <a:pt x="118" y="312"/>
                  </a:lnTo>
                  <a:lnTo>
                    <a:pt x="125" y="322"/>
                  </a:lnTo>
                  <a:lnTo>
                    <a:pt x="131" y="331"/>
                  </a:lnTo>
                  <a:lnTo>
                    <a:pt x="138" y="344"/>
                  </a:lnTo>
                  <a:lnTo>
                    <a:pt x="144" y="355"/>
                  </a:lnTo>
                  <a:lnTo>
                    <a:pt x="149" y="366"/>
                  </a:lnTo>
                  <a:lnTo>
                    <a:pt x="153" y="377"/>
                  </a:lnTo>
                  <a:lnTo>
                    <a:pt x="162" y="387"/>
                  </a:lnTo>
                  <a:lnTo>
                    <a:pt x="166" y="405"/>
                  </a:lnTo>
                  <a:lnTo>
                    <a:pt x="173" y="418"/>
                  </a:lnTo>
                  <a:lnTo>
                    <a:pt x="173" y="428"/>
                  </a:lnTo>
                  <a:lnTo>
                    <a:pt x="177" y="439"/>
                  </a:lnTo>
                  <a:lnTo>
                    <a:pt x="177" y="448"/>
                  </a:lnTo>
                  <a:lnTo>
                    <a:pt x="177" y="452"/>
                  </a:lnTo>
                  <a:lnTo>
                    <a:pt x="198" y="511"/>
                  </a:lnTo>
                  <a:lnTo>
                    <a:pt x="229" y="495"/>
                  </a:lnTo>
                  <a:lnTo>
                    <a:pt x="255" y="541"/>
                  </a:lnTo>
                  <a:lnTo>
                    <a:pt x="378" y="506"/>
                  </a:lnTo>
                  <a:lnTo>
                    <a:pt x="274" y="450"/>
                  </a:lnTo>
                  <a:lnTo>
                    <a:pt x="227" y="418"/>
                  </a:lnTo>
                  <a:lnTo>
                    <a:pt x="224" y="413"/>
                  </a:lnTo>
                  <a:lnTo>
                    <a:pt x="218" y="402"/>
                  </a:lnTo>
                  <a:lnTo>
                    <a:pt x="214" y="394"/>
                  </a:lnTo>
                  <a:lnTo>
                    <a:pt x="209" y="387"/>
                  </a:lnTo>
                  <a:lnTo>
                    <a:pt x="203" y="377"/>
                  </a:lnTo>
                  <a:lnTo>
                    <a:pt x="201" y="368"/>
                  </a:lnTo>
                  <a:lnTo>
                    <a:pt x="190" y="355"/>
                  </a:lnTo>
                  <a:lnTo>
                    <a:pt x="185" y="342"/>
                  </a:lnTo>
                  <a:lnTo>
                    <a:pt x="177" y="329"/>
                  </a:lnTo>
                  <a:lnTo>
                    <a:pt x="173" y="316"/>
                  </a:lnTo>
                  <a:lnTo>
                    <a:pt x="164" y="303"/>
                  </a:lnTo>
                  <a:lnTo>
                    <a:pt x="157" y="288"/>
                  </a:lnTo>
                  <a:lnTo>
                    <a:pt x="151" y="275"/>
                  </a:lnTo>
                  <a:lnTo>
                    <a:pt x="144" y="260"/>
                  </a:lnTo>
                  <a:lnTo>
                    <a:pt x="136" y="245"/>
                  </a:lnTo>
                  <a:lnTo>
                    <a:pt x="129" y="229"/>
                  </a:lnTo>
                  <a:lnTo>
                    <a:pt x="125" y="214"/>
                  </a:lnTo>
                  <a:lnTo>
                    <a:pt x="118" y="201"/>
                  </a:lnTo>
                  <a:lnTo>
                    <a:pt x="112" y="186"/>
                  </a:lnTo>
                  <a:lnTo>
                    <a:pt x="108" y="173"/>
                  </a:lnTo>
                  <a:lnTo>
                    <a:pt x="103" y="162"/>
                  </a:lnTo>
                  <a:lnTo>
                    <a:pt x="99" y="152"/>
                  </a:lnTo>
                  <a:lnTo>
                    <a:pt x="95" y="141"/>
                  </a:lnTo>
                  <a:lnTo>
                    <a:pt x="90" y="130"/>
                  </a:lnTo>
                  <a:lnTo>
                    <a:pt x="88" y="121"/>
                  </a:lnTo>
                  <a:lnTo>
                    <a:pt x="88" y="117"/>
                  </a:lnTo>
                  <a:lnTo>
                    <a:pt x="84" y="106"/>
                  </a:lnTo>
                  <a:lnTo>
                    <a:pt x="84" y="104"/>
                  </a:lnTo>
                  <a:lnTo>
                    <a:pt x="45" y="149"/>
                  </a:lnTo>
                  <a:lnTo>
                    <a:pt x="45" y="145"/>
                  </a:lnTo>
                  <a:lnTo>
                    <a:pt x="45" y="141"/>
                  </a:lnTo>
                  <a:lnTo>
                    <a:pt x="45" y="130"/>
                  </a:lnTo>
                  <a:lnTo>
                    <a:pt x="45" y="121"/>
                  </a:lnTo>
                  <a:lnTo>
                    <a:pt x="45" y="108"/>
                  </a:lnTo>
                  <a:lnTo>
                    <a:pt x="45" y="98"/>
                  </a:lnTo>
                  <a:lnTo>
                    <a:pt x="45" y="85"/>
                  </a:lnTo>
                  <a:lnTo>
                    <a:pt x="45" y="74"/>
                  </a:lnTo>
                  <a:lnTo>
                    <a:pt x="45" y="61"/>
                  </a:lnTo>
                  <a:lnTo>
                    <a:pt x="45" y="52"/>
                  </a:lnTo>
                  <a:lnTo>
                    <a:pt x="47" y="46"/>
                  </a:lnTo>
                  <a:lnTo>
                    <a:pt x="49" y="41"/>
                  </a:lnTo>
                  <a:lnTo>
                    <a:pt x="51" y="33"/>
                  </a:lnTo>
                  <a:lnTo>
                    <a:pt x="54" y="31"/>
                  </a:lnTo>
                  <a:lnTo>
                    <a:pt x="38" y="0"/>
                  </a:lnTo>
                  <a:lnTo>
                    <a:pt x="3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70"/>
            <p:cNvSpPr>
              <a:spLocks/>
            </p:cNvSpPr>
            <p:nvPr/>
          </p:nvSpPr>
          <p:spPr bwMode="auto">
            <a:xfrm>
              <a:off x="5503762" y="3036581"/>
              <a:ext cx="19689" cy="75330"/>
            </a:xfrm>
            <a:custGeom>
              <a:avLst/>
              <a:gdLst/>
              <a:ahLst/>
              <a:cxnLst>
                <a:cxn ang="0">
                  <a:pos x="115" y="0"/>
                </a:cxn>
                <a:cxn ang="0">
                  <a:pos x="110" y="0"/>
                </a:cxn>
                <a:cxn ang="0">
                  <a:pos x="104" y="6"/>
                </a:cxn>
                <a:cxn ang="0">
                  <a:pos x="93" y="15"/>
                </a:cxn>
                <a:cxn ang="0">
                  <a:pos x="84" y="32"/>
                </a:cxn>
                <a:cxn ang="0">
                  <a:pos x="78" y="39"/>
                </a:cxn>
                <a:cxn ang="0">
                  <a:pos x="72" y="47"/>
                </a:cxn>
                <a:cxn ang="0">
                  <a:pos x="67" y="58"/>
                </a:cxn>
                <a:cxn ang="0">
                  <a:pos x="61" y="69"/>
                </a:cxn>
                <a:cxn ang="0">
                  <a:pos x="56" y="80"/>
                </a:cxn>
                <a:cxn ang="0">
                  <a:pos x="52" y="93"/>
                </a:cxn>
                <a:cxn ang="0">
                  <a:pos x="48" y="106"/>
                </a:cxn>
                <a:cxn ang="0">
                  <a:pos x="46" y="121"/>
                </a:cxn>
                <a:cxn ang="0">
                  <a:pos x="41" y="134"/>
                </a:cxn>
                <a:cxn ang="0">
                  <a:pos x="39" y="149"/>
                </a:cxn>
                <a:cxn ang="0">
                  <a:pos x="37" y="164"/>
                </a:cxn>
                <a:cxn ang="0">
                  <a:pos x="37" y="179"/>
                </a:cxn>
                <a:cxn ang="0">
                  <a:pos x="35" y="192"/>
                </a:cxn>
                <a:cxn ang="0">
                  <a:pos x="35" y="210"/>
                </a:cxn>
                <a:cxn ang="0">
                  <a:pos x="37" y="223"/>
                </a:cxn>
                <a:cxn ang="0">
                  <a:pos x="39" y="238"/>
                </a:cxn>
                <a:cxn ang="0">
                  <a:pos x="39" y="251"/>
                </a:cxn>
                <a:cxn ang="0">
                  <a:pos x="41" y="264"/>
                </a:cxn>
                <a:cxn ang="0">
                  <a:pos x="43" y="272"/>
                </a:cxn>
                <a:cxn ang="0">
                  <a:pos x="43" y="283"/>
                </a:cxn>
                <a:cxn ang="0">
                  <a:pos x="46" y="296"/>
                </a:cxn>
                <a:cxn ang="0">
                  <a:pos x="48" y="303"/>
                </a:cxn>
                <a:cxn ang="0">
                  <a:pos x="0" y="344"/>
                </a:cxn>
                <a:cxn ang="0">
                  <a:pos x="4" y="389"/>
                </a:cxn>
                <a:cxn ang="0">
                  <a:pos x="37" y="378"/>
                </a:cxn>
                <a:cxn ang="0">
                  <a:pos x="48" y="445"/>
                </a:cxn>
                <a:cxn ang="0">
                  <a:pos x="102" y="361"/>
                </a:cxn>
                <a:cxn ang="0">
                  <a:pos x="93" y="186"/>
                </a:cxn>
                <a:cxn ang="0">
                  <a:pos x="93" y="184"/>
                </a:cxn>
                <a:cxn ang="0">
                  <a:pos x="93" y="177"/>
                </a:cxn>
                <a:cxn ang="0">
                  <a:pos x="95" y="166"/>
                </a:cxn>
                <a:cxn ang="0">
                  <a:pos x="97" y="155"/>
                </a:cxn>
                <a:cxn ang="0">
                  <a:pos x="97" y="138"/>
                </a:cxn>
                <a:cxn ang="0">
                  <a:pos x="100" y="123"/>
                </a:cxn>
                <a:cxn ang="0">
                  <a:pos x="102" y="106"/>
                </a:cxn>
                <a:cxn ang="0">
                  <a:pos x="106" y="88"/>
                </a:cxn>
                <a:cxn ang="0">
                  <a:pos x="108" y="71"/>
                </a:cxn>
                <a:cxn ang="0">
                  <a:pos x="108" y="54"/>
                </a:cxn>
                <a:cxn ang="0">
                  <a:pos x="110" y="39"/>
                </a:cxn>
                <a:cxn ang="0">
                  <a:pos x="113" y="26"/>
                </a:cxn>
                <a:cxn ang="0">
                  <a:pos x="113" y="15"/>
                </a:cxn>
                <a:cxn ang="0">
                  <a:pos x="115" y="6"/>
                </a:cxn>
                <a:cxn ang="0">
                  <a:pos x="115" y="0"/>
                </a:cxn>
                <a:cxn ang="0">
                  <a:pos x="115" y="0"/>
                </a:cxn>
              </a:cxnLst>
              <a:rect l="0" t="0" r="r" b="b"/>
              <a:pathLst>
                <a:path w="115" h="445">
                  <a:moveTo>
                    <a:pt x="115" y="0"/>
                  </a:moveTo>
                  <a:lnTo>
                    <a:pt x="110" y="0"/>
                  </a:lnTo>
                  <a:lnTo>
                    <a:pt x="104" y="6"/>
                  </a:lnTo>
                  <a:lnTo>
                    <a:pt x="93" y="15"/>
                  </a:lnTo>
                  <a:lnTo>
                    <a:pt x="84" y="32"/>
                  </a:lnTo>
                  <a:lnTo>
                    <a:pt x="78" y="39"/>
                  </a:lnTo>
                  <a:lnTo>
                    <a:pt x="72" y="47"/>
                  </a:lnTo>
                  <a:lnTo>
                    <a:pt x="67" y="58"/>
                  </a:lnTo>
                  <a:lnTo>
                    <a:pt x="61" y="69"/>
                  </a:lnTo>
                  <a:lnTo>
                    <a:pt x="56" y="80"/>
                  </a:lnTo>
                  <a:lnTo>
                    <a:pt x="52" y="93"/>
                  </a:lnTo>
                  <a:lnTo>
                    <a:pt x="48" y="106"/>
                  </a:lnTo>
                  <a:lnTo>
                    <a:pt x="46" y="121"/>
                  </a:lnTo>
                  <a:lnTo>
                    <a:pt x="41" y="134"/>
                  </a:lnTo>
                  <a:lnTo>
                    <a:pt x="39" y="149"/>
                  </a:lnTo>
                  <a:lnTo>
                    <a:pt x="37" y="164"/>
                  </a:lnTo>
                  <a:lnTo>
                    <a:pt x="37" y="179"/>
                  </a:lnTo>
                  <a:lnTo>
                    <a:pt x="35" y="192"/>
                  </a:lnTo>
                  <a:lnTo>
                    <a:pt x="35" y="210"/>
                  </a:lnTo>
                  <a:lnTo>
                    <a:pt x="37" y="223"/>
                  </a:lnTo>
                  <a:lnTo>
                    <a:pt x="39" y="238"/>
                  </a:lnTo>
                  <a:lnTo>
                    <a:pt x="39" y="251"/>
                  </a:lnTo>
                  <a:lnTo>
                    <a:pt x="41" y="264"/>
                  </a:lnTo>
                  <a:lnTo>
                    <a:pt x="43" y="272"/>
                  </a:lnTo>
                  <a:lnTo>
                    <a:pt x="43" y="283"/>
                  </a:lnTo>
                  <a:lnTo>
                    <a:pt x="46" y="296"/>
                  </a:lnTo>
                  <a:lnTo>
                    <a:pt x="48" y="303"/>
                  </a:lnTo>
                  <a:lnTo>
                    <a:pt x="0" y="344"/>
                  </a:lnTo>
                  <a:lnTo>
                    <a:pt x="4" y="389"/>
                  </a:lnTo>
                  <a:lnTo>
                    <a:pt x="37" y="378"/>
                  </a:lnTo>
                  <a:lnTo>
                    <a:pt x="48" y="445"/>
                  </a:lnTo>
                  <a:lnTo>
                    <a:pt x="102" y="361"/>
                  </a:lnTo>
                  <a:lnTo>
                    <a:pt x="93" y="186"/>
                  </a:lnTo>
                  <a:lnTo>
                    <a:pt x="93" y="184"/>
                  </a:lnTo>
                  <a:lnTo>
                    <a:pt x="93" y="177"/>
                  </a:lnTo>
                  <a:lnTo>
                    <a:pt x="95" y="166"/>
                  </a:lnTo>
                  <a:lnTo>
                    <a:pt x="97" y="155"/>
                  </a:lnTo>
                  <a:lnTo>
                    <a:pt x="97" y="138"/>
                  </a:lnTo>
                  <a:lnTo>
                    <a:pt x="100" y="123"/>
                  </a:lnTo>
                  <a:lnTo>
                    <a:pt x="102" y="106"/>
                  </a:lnTo>
                  <a:lnTo>
                    <a:pt x="106" y="88"/>
                  </a:lnTo>
                  <a:lnTo>
                    <a:pt x="108" y="71"/>
                  </a:lnTo>
                  <a:lnTo>
                    <a:pt x="108" y="54"/>
                  </a:lnTo>
                  <a:lnTo>
                    <a:pt x="110" y="39"/>
                  </a:lnTo>
                  <a:lnTo>
                    <a:pt x="113" y="26"/>
                  </a:lnTo>
                  <a:lnTo>
                    <a:pt x="113" y="15"/>
                  </a:lnTo>
                  <a:lnTo>
                    <a:pt x="115" y="6"/>
                  </a:lnTo>
                  <a:lnTo>
                    <a:pt x="115" y="0"/>
                  </a:lnTo>
                  <a:lnTo>
                    <a:pt x="11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71"/>
            <p:cNvSpPr>
              <a:spLocks/>
            </p:cNvSpPr>
            <p:nvPr/>
          </p:nvSpPr>
          <p:spPr bwMode="auto">
            <a:xfrm>
              <a:off x="5571561" y="2819562"/>
              <a:ext cx="31845" cy="32841"/>
            </a:xfrm>
            <a:custGeom>
              <a:avLst/>
              <a:gdLst/>
              <a:ahLst/>
              <a:cxnLst>
                <a:cxn ang="0">
                  <a:pos x="186" y="4"/>
                </a:cxn>
                <a:cxn ang="0">
                  <a:pos x="184" y="2"/>
                </a:cxn>
                <a:cxn ang="0">
                  <a:pos x="175" y="2"/>
                </a:cxn>
                <a:cxn ang="0">
                  <a:pos x="164" y="0"/>
                </a:cxn>
                <a:cxn ang="0">
                  <a:pos x="151" y="0"/>
                </a:cxn>
                <a:cxn ang="0">
                  <a:pos x="134" y="0"/>
                </a:cxn>
                <a:cxn ang="0">
                  <a:pos x="117" y="0"/>
                </a:cxn>
                <a:cxn ang="0">
                  <a:pos x="97" y="6"/>
                </a:cxn>
                <a:cxn ang="0">
                  <a:pos x="82" y="13"/>
                </a:cxn>
                <a:cxn ang="0">
                  <a:pos x="63" y="19"/>
                </a:cxn>
                <a:cxn ang="0">
                  <a:pos x="45" y="30"/>
                </a:cxn>
                <a:cxn ang="0">
                  <a:pos x="32" y="41"/>
                </a:cxn>
                <a:cxn ang="0">
                  <a:pos x="21" y="54"/>
                </a:cxn>
                <a:cxn ang="0">
                  <a:pos x="11" y="62"/>
                </a:cxn>
                <a:cxn ang="0">
                  <a:pos x="4" y="73"/>
                </a:cxn>
                <a:cxn ang="0">
                  <a:pos x="0" y="77"/>
                </a:cxn>
                <a:cxn ang="0">
                  <a:pos x="0" y="82"/>
                </a:cxn>
                <a:cxn ang="0">
                  <a:pos x="0" y="112"/>
                </a:cxn>
                <a:cxn ang="0">
                  <a:pos x="56" y="194"/>
                </a:cxn>
                <a:cxn ang="0">
                  <a:pos x="56" y="190"/>
                </a:cxn>
                <a:cxn ang="0">
                  <a:pos x="63" y="181"/>
                </a:cxn>
                <a:cxn ang="0">
                  <a:pos x="69" y="168"/>
                </a:cxn>
                <a:cxn ang="0">
                  <a:pos x="80" y="155"/>
                </a:cxn>
                <a:cxn ang="0">
                  <a:pos x="84" y="147"/>
                </a:cxn>
                <a:cxn ang="0">
                  <a:pos x="91" y="138"/>
                </a:cxn>
                <a:cxn ang="0">
                  <a:pos x="95" y="127"/>
                </a:cxn>
                <a:cxn ang="0">
                  <a:pos x="101" y="118"/>
                </a:cxn>
                <a:cxn ang="0">
                  <a:pos x="117" y="99"/>
                </a:cxn>
                <a:cxn ang="0">
                  <a:pos x="130" y="82"/>
                </a:cxn>
                <a:cxn ang="0">
                  <a:pos x="140" y="62"/>
                </a:cxn>
                <a:cxn ang="0">
                  <a:pos x="151" y="47"/>
                </a:cxn>
                <a:cxn ang="0">
                  <a:pos x="160" y="34"/>
                </a:cxn>
                <a:cxn ang="0">
                  <a:pos x="171" y="23"/>
                </a:cxn>
                <a:cxn ang="0">
                  <a:pos x="181" y="8"/>
                </a:cxn>
                <a:cxn ang="0">
                  <a:pos x="186" y="4"/>
                </a:cxn>
                <a:cxn ang="0">
                  <a:pos x="186" y="4"/>
                </a:cxn>
              </a:cxnLst>
              <a:rect l="0" t="0" r="r" b="b"/>
              <a:pathLst>
                <a:path w="186" h="194">
                  <a:moveTo>
                    <a:pt x="186" y="4"/>
                  </a:moveTo>
                  <a:lnTo>
                    <a:pt x="184" y="2"/>
                  </a:lnTo>
                  <a:lnTo>
                    <a:pt x="175" y="2"/>
                  </a:lnTo>
                  <a:lnTo>
                    <a:pt x="164" y="0"/>
                  </a:lnTo>
                  <a:lnTo>
                    <a:pt x="151" y="0"/>
                  </a:lnTo>
                  <a:lnTo>
                    <a:pt x="134" y="0"/>
                  </a:lnTo>
                  <a:lnTo>
                    <a:pt x="117" y="0"/>
                  </a:lnTo>
                  <a:lnTo>
                    <a:pt x="97" y="6"/>
                  </a:lnTo>
                  <a:lnTo>
                    <a:pt x="82" y="13"/>
                  </a:lnTo>
                  <a:lnTo>
                    <a:pt x="63" y="19"/>
                  </a:lnTo>
                  <a:lnTo>
                    <a:pt x="45" y="30"/>
                  </a:lnTo>
                  <a:lnTo>
                    <a:pt x="32" y="41"/>
                  </a:lnTo>
                  <a:lnTo>
                    <a:pt x="21" y="54"/>
                  </a:lnTo>
                  <a:lnTo>
                    <a:pt x="11" y="62"/>
                  </a:lnTo>
                  <a:lnTo>
                    <a:pt x="4" y="73"/>
                  </a:lnTo>
                  <a:lnTo>
                    <a:pt x="0" y="77"/>
                  </a:lnTo>
                  <a:lnTo>
                    <a:pt x="0" y="82"/>
                  </a:lnTo>
                  <a:lnTo>
                    <a:pt x="0" y="112"/>
                  </a:lnTo>
                  <a:lnTo>
                    <a:pt x="56" y="194"/>
                  </a:lnTo>
                  <a:lnTo>
                    <a:pt x="56" y="190"/>
                  </a:lnTo>
                  <a:lnTo>
                    <a:pt x="63" y="181"/>
                  </a:lnTo>
                  <a:lnTo>
                    <a:pt x="69" y="168"/>
                  </a:lnTo>
                  <a:lnTo>
                    <a:pt x="80" y="155"/>
                  </a:lnTo>
                  <a:lnTo>
                    <a:pt x="84" y="147"/>
                  </a:lnTo>
                  <a:lnTo>
                    <a:pt x="91" y="138"/>
                  </a:lnTo>
                  <a:lnTo>
                    <a:pt x="95" y="127"/>
                  </a:lnTo>
                  <a:lnTo>
                    <a:pt x="101" y="118"/>
                  </a:lnTo>
                  <a:lnTo>
                    <a:pt x="117" y="99"/>
                  </a:lnTo>
                  <a:lnTo>
                    <a:pt x="130" y="82"/>
                  </a:lnTo>
                  <a:lnTo>
                    <a:pt x="140" y="62"/>
                  </a:lnTo>
                  <a:lnTo>
                    <a:pt x="151" y="47"/>
                  </a:lnTo>
                  <a:lnTo>
                    <a:pt x="160" y="34"/>
                  </a:lnTo>
                  <a:lnTo>
                    <a:pt x="171" y="23"/>
                  </a:lnTo>
                  <a:lnTo>
                    <a:pt x="181" y="8"/>
                  </a:lnTo>
                  <a:lnTo>
                    <a:pt x="186" y="4"/>
                  </a:lnTo>
                  <a:lnTo>
                    <a:pt x="186" y="4"/>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72"/>
            <p:cNvSpPr>
              <a:spLocks/>
            </p:cNvSpPr>
            <p:nvPr/>
          </p:nvSpPr>
          <p:spPr bwMode="auto">
            <a:xfrm>
              <a:off x="5519000" y="2829042"/>
              <a:ext cx="40234" cy="28439"/>
            </a:xfrm>
            <a:custGeom>
              <a:avLst/>
              <a:gdLst/>
              <a:ahLst/>
              <a:cxnLst>
                <a:cxn ang="0">
                  <a:pos x="235" y="15"/>
                </a:cxn>
                <a:cxn ang="0">
                  <a:pos x="231" y="11"/>
                </a:cxn>
                <a:cxn ang="0">
                  <a:pos x="216" y="4"/>
                </a:cxn>
                <a:cxn ang="0">
                  <a:pos x="205" y="0"/>
                </a:cxn>
                <a:cxn ang="0">
                  <a:pos x="194" y="0"/>
                </a:cxn>
                <a:cxn ang="0">
                  <a:pos x="179" y="0"/>
                </a:cxn>
                <a:cxn ang="0">
                  <a:pos x="166" y="2"/>
                </a:cxn>
                <a:cxn ang="0">
                  <a:pos x="147" y="6"/>
                </a:cxn>
                <a:cxn ang="0">
                  <a:pos x="130" y="15"/>
                </a:cxn>
                <a:cxn ang="0">
                  <a:pos x="110" y="26"/>
                </a:cxn>
                <a:cxn ang="0">
                  <a:pos x="95" y="37"/>
                </a:cxn>
                <a:cxn ang="0">
                  <a:pos x="80" y="43"/>
                </a:cxn>
                <a:cxn ang="0">
                  <a:pos x="69" y="52"/>
                </a:cxn>
                <a:cxn ang="0">
                  <a:pos x="63" y="56"/>
                </a:cxn>
                <a:cxn ang="0">
                  <a:pos x="60" y="60"/>
                </a:cxn>
                <a:cxn ang="0">
                  <a:pos x="0" y="121"/>
                </a:cxn>
                <a:cxn ang="0">
                  <a:pos x="0" y="168"/>
                </a:cxn>
                <a:cxn ang="0">
                  <a:pos x="108" y="121"/>
                </a:cxn>
                <a:cxn ang="0">
                  <a:pos x="212" y="106"/>
                </a:cxn>
                <a:cxn ang="0">
                  <a:pos x="212" y="47"/>
                </a:cxn>
                <a:cxn ang="0">
                  <a:pos x="235" y="15"/>
                </a:cxn>
                <a:cxn ang="0">
                  <a:pos x="235" y="15"/>
                </a:cxn>
              </a:cxnLst>
              <a:rect l="0" t="0" r="r" b="b"/>
              <a:pathLst>
                <a:path w="235" h="168">
                  <a:moveTo>
                    <a:pt x="235" y="15"/>
                  </a:moveTo>
                  <a:lnTo>
                    <a:pt x="231" y="11"/>
                  </a:lnTo>
                  <a:lnTo>
                    <a:pt x="216" y="4"/>
                  </a:lnTo>
                  <a:lnTo>
                    <a:pt x="205" y="0"/>
                  </a:lnTo>
                  <a:lnTo>
                    <a:pt x="194" y="0"/>
                  </a:lnTo>
                  <a:lnTo>
                    <a:pt x="179" y="0"/>
                  </a:lnTo>
                  <a:lnTo>
                    <a:pt x="166" y="2"/>
                  </a:lnTo>
                  <a:lnTo>
                    <a:pt x="147" y="6"/>
                  </a:lnTo>
                  <a:lnTo>
                    <a:pt x="130" y="15"/>
                  </a:lnTo>
                  <a:lnTo>
                    <a:pt x="110" y="26"/>
                  </a:lnTo>
                  <a:lnTo>
                    <a:pt x="95" y="37"/>
                  </a:lnTo>
                  <a:lnTo>
                    <a:pt x="80" y="43"/>
                  </a:lnTo>
                  <a:lnTo>
                    <a:pt x="69" y="52"/>
                  </a:lnTo>
                  <a:lnTo>
                    <a:pt x="63" y="56"/>
                  </a:lnTo>
                  <a:lnTo>
                    <a:pt x="60" y="60"/>
                  </a:lnTo>
                  <a:lnTo>
                    <a:pt x="0" y="121"/>
                  </a:lnTo>
                  <a:lnTo>
                    <a:pt x="0" y="168"/>
                  </a:lnTo>
                  <a:lnTo>
                    <a:pt x="108" y="121"/>
                  </a:lnTo>
                  <a:lnTo>
                    <a:pt x="212" y="106"/>
                  </a:lnTo>
                  <a:lnTo>
                    <a:pt x="212" y="47"/>
                  </a:lnTo>
                  <a:lnTo>
                    <a:pt x="235" y="15"/>
                  </a:lnTo>
                  <a:lnTo>
                    <a:pt x="235" y="15"/>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77"/>
            <p:cNvSpPr>
              <a:spLocks/>
            </p:cNvSpPr>
            <p:nvPr/>
          </p:nvSpPr>
          <p:spPr bwMode="auto">
            <a:xfrm>
              <a:off x="5898398" y="2879488"/>
              <a:ext cx="20031" cy="17605"/>
            </a:xfrm>
            <a:custGeom>
              <a:avLst/>
              <a:gdLst/>
              <a:ahLst/>
              <a:cxnLst>
                <a:cxn ang="0">
                  <a:pos x="114" y="87"/>
                </a:cxn>
                <a:cxn ang="0">
                  <a:pos x="114" y="82"/>
                </a:cxn>
                <a:cxn ang="0">
                  <a:pos x="117" y="74"/>
                </a:cxn>
                <a:cxn ang="0">
                  <a:pos x="114" y="56"/>
                </a:cxn>
                <a:cxn ang="0">
                  <a:pos x="110" y="43"/>
                </a:cxn>
                <a:cxn ang="0">
                  <a:pos x="97" y="28"/>
                </a:cxn>
                <a:cxn ang="0">
                  <a:pos x="84" y="17"/>
                </a:cxn>
                <a:cxn ang="0">
                  <a:pos x="73" y="9"/>
                </a:cxn>
                <a:cxn ang="0">
                  <a:pos x="71" y="7"/>
                </a:cxn>
                <a:cxn ang="0">
                  <a:pos x="65" y="5"/>
                </a:cxn>
                <a:cxn ang="0">
                  <a:pos x="56" y="2"/>
                </a:cxn>
                <a:cxn ang="0">
                  <a:pos x="43" y="0"/>
                </a:cxn>
                <a:cxn ang="0">
                  <a:pos x="30" y="0"/>
                </a:cxn>
                <a:cxn ang="0">
                  <a:pos x="17" y="0"/>
                </a:cxn>
                <a:cxn ang="0">
                  <a:pos x="8" y="0"/>
                </a:cxn>
                <a:cxn ang="0">
                  <a:pos x="0" y="0"/>
                </a:cxn>
                <a:cxn ang="0">
                  <a:pos x="0" y="2"/>
                </a:cxn>
                <a:cxn ang="0">
                  <a:pos x="4" y="17"/>
                </a:cxn>
                <a:cxn ang="0">
                  <a:pos x="17" y="48"/>
                </a:cxn>
                <a:cxn ang="0">
                  <a:pos x="17" y="50"/>
                </a:cxn>
                <a:cxn ang="0">
                  <a:pos x="26" y="61"/>
                </a:cxn>
                <a:cxn ang="0">
                  <a:pos x="34" y="74"/>
                </a:cxn>
                <a:cxn ang="0">
                  <a:pos x="45" y="87"/>
                </a:cxn>
                <a:cxn ang="0">
                  <a:pos x="60" y="95"/>
                </a:cxn>
                <a:cxn ang="0">
                  <a:pos x="75" y="104"/>
                </a:cxn>
                <a:cxn ang="0">
                  <a:pos x="88" y="104"/>
                </a:cxn>
                <a:cxn ang="0">
                  <a:pos x="101" y="104"/>
                </a:cxn>
                <a:cxn ang="0">
                  <a:pos x="108" y="97"/>
                </a:cxn>
                <a:cxn ang="0">
                  <a:pos x="112" y="93"/>
                </a:cxn>
                <a:cxn ang="0">
                  <a:pos x="112" y="87"/>
                </a:cxn>
                <a:cxn ang="0">
                  <a:pos x="114" y="87"/>
                </a:cxn>
                <a:cxn ang="0">
                  <a:pos x="114" y="87"/>
                </a:cxn>
              </a:cxnLst>
              <a:rect l="0" t="0" r="r" b="b"/>
              <a:pathLst>
                <a:path w="117" h="104">
                  <a:moveTo>
                    <a:pt x="114" y="87"/>
                  </a:moveTo>
                  <a:lnTo>
                    <a:pt x="114" y="82"/>
                  </a:lnTo>
                  <a:lnTo>
                    <a:pt x="117" y="74"/>
                  </a:lnTo>
                  <a:lnTo>
                    <a:pt x="114" y="56"/>
                  </a:lnTo>
                  <a:lnTo>
                    <a:pt x="110" y="43"/>
                  </a:lnTo>
                  <a:lnTo>
                    <a:pt x="97" y="28"/>
                  </a:lnTo>
                  <a:lnTo>
                    <a:pt x="84" y="17"/>
                  </a:lnTo>
                  <a:lnTo>
                    <a:pt x="73" y="9"/>
                  </a:lnTo>
                  <a:lnTo>
                    <a:pt x="71" y="7"/>
                  </a:lnTo>
                  <a:lnTo>
                    <a:pt x="65" y="5"/>
                  </a:lnTo>
                  <a:lnTo>
                    <a:pt x="56" y="2"/>
                  </a:lnTo>
                  <a:lnTo>
                    <a:pt x="43" y="0"/>
                  </a:lnTo>
                  <a:lnTo>
                    <a:pt x="30" y="0"/>
                  </a:lnTo>
                  <a:lnTo>
                    <a:pt x="17" y="0"/>
                  </a:lnTo>
                  <a:lnTo>
                    <a:pt x="8" y="0"/>
                  </a:lnTo>
                  <a:lnTo>
                    <a:pt x="0" y="0"/>
                  </a:lnTo>
                  <a:lnTo>
                    <a:pt x="0" y="2"/>
                  </a:lnTo>
                  <a:lnTo>
                    <a:pt x="4" y="17"/>
                  </a:lnTo>
                  <a:lnTo>
                    <a:pt x="17" y="48"/>
                  </a:lnTo>
                  <a:lnTo>
                    <a:pt x="17" y="50"/>
                  </a:lnTo>
                  <a:lnTo>
                    <a:pt x="26" y="61"/>
                  </a:lnTo>
                  <a:lnTo>
                    <a:pt x="34" y="74"/>
                  </a:lnTo>
                  <a:lnTo>
                    <a:pt x="45" y="87"/>
                  </a:lnTo>
                  <a:lnTo>
                    <a:pt x="60" y="95"/>
                  </a:lnTo>
                  <a:lnTo>
                    <a:pt x="75" y="104"/>
                  </a:lnTo>
                  <a:lnTo>
                    <a:pt x="88" y="104"/>
                  </a:lnTo>
                  <a:lnTo>
                    <a:pt x="101" y="104"/>
                  </a:lnTo>
                  <a:lnTo>
                    <a:pt x="108" y="97"/>
                  </a:lnTo>
                  <a:lnTo>
                    <a:pt x="112" y="93"/>
                  </a:lnTo>
                  <a:lnTo>
                    <a:pt x="112" y="87"/>
                  </a:lnTo>
                  <a:lnTo>
                    <a:pt x="114" y="87"/>
                  </a:lnTo>
                  <a:lnTo>
                    <a:pt x="114" y="87"/>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78"/>
            <p:cNvSpPr>
              <a:spLocks/>
            </p:cNvSpPr>
            <p:nvPr/>
          </p:nvSpPr>
          <p:spPr bwMode="auto">
            <a:xfrm>
              <a:off x="5921683" y="2926379"/>
              <a:ext cx="13012" cy="17605"/>
            </a:xfrm>
            <a:custGeom>
              <a:avLst/>
              <a:gdLst/>
              <a:ahLst/>
              <a:cxnLst>
                <a:cxn ang="0">
                  <a:pos x="39" y="0"/>
                </a:cxn>
                <a:cxn ang="0">
                  <a:pos x="13" y="22"/>
                </a:cxn>
                <a:cxn ang="0">
                  <a:pos x="0" y="50"/>
                </a:cxn>
                <a:cxn ang="0">
                  <a:pos x="2" y="48"/>
                </a:cxn>
                <a:cxn ang="0">
                  <a:pos x="11" y="50"/>
                </a:cxn>
                <a:cxn ang="0">
                  <a:pos x="19" y="50"/>
                </a:cxn>
                <a:cxn ang="0">
                  <a:pos x="37" y="58"/>
                </a:cxn>
                <a:cxn ang="0">
                  <a:pos x="48" y="71"/>
                </a:cxn>
                <a:cxn ang="0">
                  <a:pos x="61" y="86"/>
                </a:cxn>
                <a:cxn ang="0">
                  <a:pos x="69" y="97"/>
                </a:cxn>
                <a:cxn ang="0">
                  <a:pos x="76" y="104"/>
                </a:cxn>
                <a:cxn ang="0">
                  <a:pos x="74" y="97"/>
                </a:cxn>
                <a:cxn ang="0">
                  <a:pos x="74" y="89"/>
                </a:cxn>
                <a:cxn ang="0">
                  <a:pos x="71" y="73"/>
                </a:cxn>
                <a:cxn ang="0">
                  <a:pos x="67" y="58"/>
                </a:cxn>
                <a:cxn ang="0">
                  <a:pos x="63" y="48"/>
                </a:cxn>
                <a:cxn ang="0">
                  <a:pos x="58" y="37"/>
                </a:cxn>
                <a:cxn ang="0">
                  <a:pos x="54" y="26"/>
                </a:cxn>
                <a:cxn ang="0">
                  <a:pos x="50" y="19"/>
                </a:cxn>
                <a:cxn ang="0">
                  <a:pos x="41" y="4"/>
                </a:cxn>
                <a:cxn ang="0">
                  <a:pos x="39" y="0"/>
                </a:cxn>
                <a:cxn ang="0">
                  <a:pos x="39" y="0"/>
                </a:cxn>
              </a:cxnLst>
              <a:rect l="0" t="0" r="r" b="b"/>
              <a:pathLst>
                <a:path w="76" h="104">
                  <a:moveTo>
                    <a:pt x="39" y="0"/>
                  </a:moveTo>
                  <a:lnTo>
                    <a:pt x="13" y="22"/>
                  </a:lnTo>
                  <a:lnTo>
                    <a:pt x="0" y="50"/>
                  </a:lnTo>
                  <a:lnTo>
                    <a:pt x="2" y="48"/>
                  </a:lnTo>
                  <a:lnTo>
                    <a:pt x="11" y="50"/>
                  </a:lnTo>
                  <a:lnTo>
                    <a:pt x="19" y="50"/>
                  </a:lnTo>
                  <a:lnTo>
                    <a:pt x="37" y="58"/>
                  </a:lnTo>
                  <a:lnTo>
                    <a:pt x="48" y="71"/>
                  </a:lnTo>
                  <a:lnTo>
                    <a:pt x="61" y="86"/>
                  </a:lnTo>
                  <a:lnTo>
                    <a:pt x="69" y="97"/>
                  </a:lnTo>
                  <a:lnTo>
                    <a:pt x="76" y="104"/>
                  </a:lnTo>
                  <a:lnTo>
                    <a:pt x="74" y="97"/>
                  </a:lnTo>
                  <a:lnTo>
                    <a:pt x="74" y="89"/>
                  </a:lnTo>
                  <a:lnTo>
                    <a:pt x="71" y="73"/>
                  </a:lnTo>
                  <a:lnTo>
                    <a:pt x="67" y="58"/>
                  </a:lnTo>
                  <a:lnTo>
                    <a:pt x="63" y="48"/>
                  </a:lnTo>
                  <a:lnTo>
                    <a:pt x="58" y="37"/>
                  </a:lnTo>
                  <a:lnTo>
                    <a:pt x="54" y="26"/>
                  </a:lnTo>
                  <a:lnTo>
                    <a:pt x="50" y="19"/>
                  </a:lnTo>
                  <a:lnTo>
                    <a:pt x="41" y="4"/>
                  </a:lnTo>
                  <a:lnTo>
                    <a:pt x="39" y="0"/>
                  </a:lnTo>
                  <a:lnTo>
                    <a:pt x="3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79"/>
            <p:cNvSpPr>
              <a:spLocks/>
            </p:cNvSpPr>
            <p:nvPr/>
          </p:nvSpPr>
          <p:spPr bwMode="auto">
            <a:xfrm>
              <a:off x="5903535" y="2882873"/>
              <a:ext cx="11813" cy="13542"/>
            </a:xfrm>
            <a:custGeom>
              <a:avLst/>
              <a:gdLst/>
              <a:ahLst/>
              <a:cxnLst>
                <a:cxn ang="0">
                  <a:pos x="0" y="0"/>
                </a:cxn>
                <a:cxn ang="0">
                  <a:pos x="32" y="8"/>
                </a:cxn>
                <a:cxn ang="0">
                  <a:pos x="39" y="36"/>
                </a:cxn>
                <a:cxn ang="0">
                  <a:pos x="69" y="80"/>
                </a:cxn>
                <a:cxn ang="0">
                  <a:pos x="37" y="69"/>
                </a:cxn>
                <a:cxn ang="0">
                  <a:pos x="15" y="54"/>
                </a:cxn>
                <a:cxn ang="0">
                  <a:pos x="0" y="13"/>
                </a:cxn>
                <a:cxn ang="0">
                  <a:pos x="0" y="0"/>
                </a:cxn>
                <a:cxn ang="0">
                  <a:pos x="0" y="0"/>
                </a:cxn>
              </a:cxnLst>
              <a:rect l="0" t="0" r="r" b="b"/>
              <a:pathLst>
                <a:path w="69" h="80">
                  <a:moveTo>
                    <a:pt x="0" y="0"/>
                  </a:moveTo>
                  <a:lnTo>
                    <a:pt x="32" y="8"/>
                  </a:lnTo>
                  <a:lnTo>
                    <a:pt x="39" y="36"/>
                  </a:lnTo>
                  <a:lnTo>
                    <a:pt x="69" y="80"/>
                  </a:lnTo>
                  <a:lnTo>
                    <a:pt x="37" y="69"/>
                  </a:lnTo>
                  <a:lnTo>
                    <a:pt x="15" y="54"/>
                  </a:lnTo>
                  <a:lnTo>
                    <a:pt x="0" y="13"/>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80"/>
            <p:cNvSpPr>
              <a:spLocks/>
            </p:cNvSpPr>
            <p:nvPr/>
          </p:nvSpPr>
          <p:spPr bwMode="auto">
            <a:xfrm>
              <a:off x="5901309" y="2881688"/>
              <a:ext cx="16607" cy="14727"/>
            </a:xfrm>
            <a:custGeom>
              <a:avLst/>
              <a:gdLst/>
              <a:ahLst/>
              <a:cxnLst>
                <a:cxn ang="0">
                  <a:pos x="20" y="0"/>
                </a:cxn>
                <a:cxn ang="0">
                  <a:pos x="65" y="22"/>
                </a:cxn>
                <a:cxn ang="0">
                  <a:pos x="65" y="43"/>
                </a:cxn>
                <a:cxn ang="0">
                  <a:pos x="84" y="39"/>
                </a:cxn>
                <a:cxn ang="0">
                  <a:pos x="97" y="59"/>
                </a:cxn>
                <a:cxn ang="0">
                  <a:pos x="82" y="87"/>
                </a:cxn>
                <a:cxn ang="0">
                  <a:pos x="74" y="69"/>
                </a:cxn>
                <a:cxn ang="0">
                  <a:pos x="52" y="80"/>
                </a:cxn>
                <a:cxn ang="0">
                  <a:pos x="24" y="63"/>
                </a:cxn>
                <a:cxn ang="0">
                  <a:pos x="30" y="46"/>
                </a:cxn>
                <a:cxn ang="0">
                  <a:pos x="37" y="28"/>
                </a:cxn>
                <a:cxn ang="0">
                  <a:pos x="7" y="24"/>
                </a:cxn>
                <a:cxn ang="0">
                  <a:pos x="0" y="7"/>
                </a:cxn>
                <a:cxn ang="0">
                  <a:pos x="20" y="0"/>
                </a:cxn>
                <a:cxn ang="0">
                  <a:pos x="20" y="0"/>
                </a:cxn>
              </a:cxnLst>
              <a:rect l="0" t="0" r="r" b="b"/>
              <a:pathLst>
                <a:path w="97" h="87">
                  <a:moveTo>
                    <a:pt x="20" y="0"/>
                  </a:moveTo>
                  <a:lnTo>
                    <a:pt x="65" y="22"/>
                  </a:lnTo>
                  <a:lnTo>
                    <a:pt x="65" y="43"/>
                  </a:lnTo>
                  <a:lnTo>
                    <a:pt x="84" y="39"/>
                  </a:lnTo>
                  <a:lnTo>
                    <a:pt x="97" y="59"/>
                  </a:lnTo>
                  <a:lnTo>
                    <a:pt x="82" y="87"/>
                  </a:lnTo>
                  <a:lnTo>
                    <a:pt x="74" y="69"/>
                  </a:lnTo>
                  <a:lnTo>
                    <a:pt x="52" y="80"/>
                  </a:lnTo>
                  <a:lnTo>
                    <a:pt x="24" y="63"/>
                  </a:lnTo>
                  <a:lnTo>
                    <a:pt x="30" y="46"/>
                  </a:lnTo>
                  <a:lnTo>
                    <a:pt x="37" y="28"/>
                  </a:lnTo>
                  <a:lnTo>
                    <a:pt x="7" y="24"/>
                  </a:lnTo>
                  <a:lnTo>
                    <a:pt x="0" y="7"/>
                  </a:lnTo>
                  <a:lnTo>
                    <a:pt x="20" y="0"/>
                  </a:lnTo>
                  <a:lnTo>
                    <a:pt x="2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81"/>
            <p:cNvSpPr>
              <a:spLocks/>
            </p:cNvSpPr>
            <p:nvPr/>
          </p:nvSpPr>
          <p:spPr bwMode="auto">
            <a:xfrm>
              <a:off x="5920998" y="2938059"/>
              <a:ext cx="9930" cy="14220"/>
            </a:xfrm>
            <a:custGeom>
              <a:avLst/>
              <a:gdLst/>
              <a:ahLst/>
              <a:cxnLst>
                <a:cxn ang="0">
                  <a:pos x="34" y="84"/>
                </a:cxn>
                <a:cxn ang="0">
                  <a:pos x="34" y="82"/>
                </a:cxn>
                <a:cxn ang="0">
                  <a:pos x="43" y="74"/>
                </a:cxn>
                <a:cxn ang="0">
                  <a:pos x="52" y="59"/>
                </a:cxn>
                <a:cxn ang="0">
                  <a:pos x="58" y="46"/>
                </a:cxn>
                <a:cxn ang="0">
                  <a:pos x="58" y="28"/>
                </a:cxn>
                <a:cxn ang="0">
                  <a:pos x="52" y="15"/>
                </a:cxn>
                <a:cxn ang="0">
                  <a:pos x="43" y="4"/>
                </a:cxn>
                <a:cxn ang="0">
                  <a:pos x="34" y="0"/>
                </a:cxn>
                <a:cxn ang="0">
                  <a:pos x="21" y="2"/>
                </a:cxn>
                <a:cxn ang="0">
                  <a:pos x="13" y="11"/>
                </a:cxn>
                <a:cxn ang="0">
                  <a:pos x="4" y="26"/>
                </a:cxn>
                <a:cxn ang="0">
                  <a:pos x="2" y="39"/>
                </a:cxn>
                <a:cxn ang="0">
                  <a:pos x="0" y="46"/>
                </a:cxn>
                <a:cxn ang="0">
                  <a:pos x="6" y="54"/>
                </a:cxn>
                <a:cxn ang="0">
                  <a:pos x="8" y="56"/>
                </a:cxn>
                <a:cxn ang="0">
                  <a:pos x="13" y="59"/>
                </a:cxn>
                <a:cxn ang="0">
                  <a:pos x="34" y="84"/>
                </a:cxn>
                <a:cxn ang="0">
                  <a:pos x="34" y="84"/>
                </a:cxn>
              </a:cxnLst>
              <a:rect l="0" t="0" r="r" b="b"/>
              <a:pathLst>
                <a:path w="58" h="84">
                  <a:moveTo>
                    <a:pt x="34" y="84"/>
                  </a:moveTo>
                  <a:lnTo>
                    <a:pt x="34" y="82"/>
                  </a:lnTo>
                  <a:lnTo>
                    <a:pt x="43" y="74"/>
                  </a:lnTo>
                  <a:lnTo>
                    <a:pt x="52" y="59"/>
                  </a:lnTo>
                  <a:lnTo>
                    <a:pt x="58" y="46"/>
                  </a:lnTo>
                  <a:lnTo>
                    <a:pt x="58" y="28"/>
                  </a:lnTo>
                  <a:lnTo>
                    <a:pt x="52" y="15"/>
                  </a:lnTo>
                  <a:lnTo>
                    <a:pt x="43" y="4"/>
                  </a:lnTo>
                  <a:lnTo>
                    <a:pt x="34" y="0"/>
                  </a:lnTo>
                  <a:lnTo>
                    <a:pt x="21" y="2"/>
                  </a:lnTo>
                  <a:lnTo>
                    <a:pt x="13" y="11"/>
                  </a:lnTo>
                  <a:lnTo>
                    <a:pt x="4" y="26"/>
                  </a:lnTo>
                  <a:lnTo>
                    <a:pt x="2" y="39"/>
                  </a:lnTo>
                  <a:lnTo>
                    <a:pt x="0" y="46"/>
                  </a:lnTo>
                  <a:lnTo>
                    <a:pt x="6" y="54"/>
                  </a:lnTo>
                  <a:lnTo>
                    <a:pt x="8" y="56"/>
                  </a:lnTo>
                  <a:lnTo>
                    <a:pt x="13" y="59"/>
                  </a:lnTo>
                  <a:lnTo>
                    <a:pt x="34" y="84"/>
                  </a:lnTo>
                  <a:lnTo>
                    <a:pt x="34" y="8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82"/>
            <p:cNvSpPr>
              <a:spLocks/>
            </p:cNvSpPr>
            <p:nvPr/>
          </p:nvSpPr>
          <p:spPr bwMode="auto">
            <a:xfrm>
              <a:off x="5904733" y="2942799"/>
              <a:ext cx="12841" cy="17267"/>
            </a:xfrm>
            <a:custGeom>
              <a:avLst/>
              <a:gdLst/>
              <a:ahLst/>
              <a:cxnLst>
                <a:cxn ang="0">
                  <a:pos x="75" y="102"/>
                </a:cxn>
                <a:cxn ang="0">
                  <a:pos x="38" y="43"/>
                </a:cxn>
                <a:cxn ang="0">
                  <a:pos x="19" y="0"/>
                </a:cxn>
                <a:cxn ang="0">
                  <a:pos x="0" y="18"/>
                </a:cxn>
                <a:cxn ang="0">
                  <a:pos x="17" y="59"/>
                </a:cxn>
                <a:cxn ang="0">
                  <a:pos x="75" y="102"/>
                </a:cxn>
                <a:cxn ang="0">
                  <a:pos x="75" y="102"/>
                </a:cxn>
              </a:cxnLst>
              <a:rect l="0" t="0" r="r" b="b"/>
              <a:pathLst>
                <a:path w="75" h="102">
                  <a:moveTo>
                    <a:pt x="75" y="102"/>
                  </a:moveTo>
                  <a:lnTo>
                    <a:pt x="38" y="43"/>
                  </a:lnTo>
                  <a:lnTo>
                    <a:pt x="19" y="0"/>
                  </a:lnTo>
                  <a:lnTo>
                    <a:pt x="0" y="18"/>
                  </a:lnTo>
                  <a:lnTo>
                    <a:pt x="17" y="59"/>
                  </a:lnTo>
                  <a:lnTo>
                    <a:pt x="75" y="102"/>
                  </a:lnTo>
                  <a:lnTo>
                    <a:pt x="75" y="102"/>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83"/>
            <p:cNvSpPr>
              <a:spLocks/>
            </p:cNvSpPr>
            <p:nvPr/>
          </p:nvSpPr>
          <p:spPr bwMode="auto">
            <a:xfrm>
              <a:off x="5786599" y="2934843"/>
              <a:ext cx="16950" cy="31486"/>
            </a:xfrm>
            <a:custGeom>
              <a:avLst/>
              <a:gdLst/>
              <a:ahLst/>
              <a:cxnLst>
                <a:cxn ang="0">
                  <a:pos x="63" y="186"/>
                </a:cxn>
                <a:cxn ang="0">
                  <a:pos x="63" y="181"/>
                </a:cxn>
                <a:cxn ang="0">
                  <a:pos x="63" y="171"/>
                </a:cxn>
                <a:cxn ang="0">
                  <a:pos x="60" y="160"/>
                </a:cxn>
                <a:cxn ang="0">
                  <a:pos x="58" y="149"/>
                </a:cxn>
                <a:cxn ang="0">
                  <a:pos x="56" y="136"/>
                </a:cxn>
                <a:cxn ang="0">
                  <a:pos x="52" y="121"/>
                </a:cxn>
                <a:cxn ang="0">
                  <a:pos x="47" y="112"/>
                </a:cxn>
                <a:cxn ang="0">
                  <a:pos x="43" y="101"/>
                </a:cxn>
                <a:cxn ang="0">
                  <a:pos x="41" y="90"/>
                </a:cxn>
                <a:cxn ang="0">
                  <a:pos x="37" y="82"/>
                </a:cxn>
                <a:cxn ang="0">
                  <a:pos x="30" y="71"/>
                </a:cxn>
                <a:cxn ang="0">
                  <a:pos x="28" y="60"/>
                </a:cxn>
                <a:cxn ang="0">
                  <a:pos x="22" y="49"/>
                </a:cxn>
                <a:cxn ang="0">
                  <a:pos x="19" y="41"/>
                </a:cxn>
                <a:cxn ang="0">
                  <a:pos x="11" y="23"/>
                </a:cxn>
                <a:cxn ang="0">
                  <a:pos x="4" y="8"/>
                </a:cxn>
                <a:cxn ang="0">
                  <a:pos x="0" y="0"/>
                </a:cxn>
                <a:cxn ang="0">
                  <a:pos x="0" y="0"/>
                </a:cxn>
                <a:cxn ang="0">
                  <a:pos x="6" y="0"/>
                </a:cxn>
                <a:cxn ang="0">
                  <a:pos x="13" y="4"/>
                </a:cxn>
                <a:cxn ang="0">
                  <a:pos x="26" y="10"/>
                </a:cxn>
                <a:cxn ang="0">
                  <a:pos x="37" y="17"/>
                </a:cxn>
                <a:cxn ang="0">
                  <a:pos x="50" y="28"/>
                </a:cxn>
                <a:cxn ang="0">
                  <a:pos x="58" y="36"/>
                </a:cxn>
                <a:cxn ang="0">
                  <a:pos x="71" y="52"/>
                </a:cxn>
                <a:cxn ang="0">
                  <a:pos x="78" y="62"/>
                </a:cxn>
                <a:cxn ang="0">
                  <a:pos x="86" y="78"/>
                </a:cxn>
                <a:cxn ang="0">
                  <a:pos x="89" y="90"/>
                </a:cxn>
                <a:cxn ang="0">
                  <a:pos x="95" y="103"/>
                </a:cxn>
                <a:cxn ang="0">
                  <a:pos x="95" y="114"/>
                </a:cxn>
                <a:cxn ang="0">
                  <a:pos x="97" y="125"/>
                </a:cxn>
                <a:cxn ang="0">
                  <a:pos x="97" y="129"/>
                </a:cxn>
                <a:cxn ang="0">
                  <a:pos x="99" y="134"/>
                </a:cxn>
                <a:cxn ang="0">
                  <a:pos x="63" y="186"/>
                </a:cxn>
                <a:cxn ang="0">
                  <a:pos x="63" y="186"/>
                </a:cxn>
              </a:cxnLst>
              <a:rect l="0" t="0" r="r" b="b"/>
              <a:pathLst>
                <a:path w="99" h="186">
                  <a:moveTo>
                    <a:pt x="63" y="186"/>
                  </a:moveTo>
                  <a:lnTo>
                    <a:pt x="63" y="181"/>
                  </a:lnTo>
                  <a:lnTo>
                    <a:pt x="63" y="171"/>
                  </a:lnTo>
                  <a:lnTo>
                    <a:pt x="60" y="160"/>
                  </a:lnTo>
                  <a:lnTo>
                    <a:pt x="58" y="149"/>
                  </a:lnTo>
                  <a:lnTo>
                    <a:pt x="56" y="136"/>
                  </a:lnTo>
                  <a:lnTo>
                    <a:pt x="52" y="121"/>
                  </a:lnTo>
                  <a:lnTo>
                    <a:pt x="47" y="112"/>
                  </a:lnTo>
                  <a:lnTo>
                    <a:pt x="43" y="101"/>
                  </a:lnTo>
                  <a:lnTo>
                    <a:pt x="41" y="90"/>
                  </a:lnTo>
                  <a:lnTo>
                    <a:pt x="37" y="82"/>
                  </a:lnTo>
                  <a:lnTo>
                    <a:pt x="30" y="71"/>
                  </a:lnTo>
                  <a:lnTo>
                    <a:pt x="28" y="60"/>
                  </a:lnTo>
                  <a:lnTo>
                    <a:pt x="22" y="49"/>
                  </a:lnTo>
                  <a:lnTo>
                    <a:pt x="19" y="41"/>
                  </a:lnTo>
                  <a:lnTo>
                    <a:pt x="11" y="23"/>
                  </a:lnTo>
                  <a:lnTo>
                    <a:pt x="4" y="8"/>
                  </a:lnTo>
                  <a:lnTo>
                    <a:pt x="0" y="0"/>
                  </a:lnTo>
                  <a:lnTo>
                    <a:pt x="0" y="0"/>
                  </a:lnTo>
                  <a:lnTo>
                    <a:pt x="6" y="0"/>
                  </a:lnTo>
                  <a:lnTo>
                    <a:pt x="13" y="4"/>
                  </a:lnTo>
                  <a:lnTo>
                    <a:pt x="26" y="10"/>
                  </a:lnTo>
                  <a:lnTo>
                    <a:pt x="37" y="17"/>
                  </a:lnTo>
                  <a:lnTo>
                    <a:pt x="50" y="28"/>
                  </a:lnTo>
                  <a:lnTo>
                    <a:pt x="58" y="36"/>
                  </a:lnTo>
                  <a:lnTo>
                    <a:pt x="71" y="52"/>
                  </a:lnTo>
                  <a:lnTo>
                    <a:pt x="78" y="62"/>
                  </a:lnTo>
                  <a:lnTo>
                    <a:pt x="86" y="78"/>
                  </a:lnTo>
                  <a:lnTo>
                    <a:pt x="89" y="90"/>
                  </a:lnTo>
                  <a:lnTo>
                    <a:pt x="95" y="103"/>
                  </a:lnTo>
                  <a:lnTo>
                    <a:pt x="95" y="114"/>
                  </a:lnTo>
                  <a:lnTo>
                    <a:pt x="97" y="125"/>
                  </a:lnTo>
                  <a:lnTo>
                    <a:pt x="97" y="129"/>
                  </a:lnTo>
                  <a:lnTo>
                    <a:pt x="99" y="134"/>
                  </a:lnTo>
                  <a:lnTo>
                    <a:pt x="63" y="186"/>
                  </a:lnTo>
                  <a:lnTo>
                    <a:pt x="63" y="18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84"/>
            <p:cNvSpPr>
              <a:spLocks/>
            </p:cNvSpPr>
            <p:nvPr/>
          </p:nvSpPr>
          <p:spPr bwMode="auto">
            <a:xfrm>
              <a:off x="5804062" y="2886090"/>
              <a:ext cx="58040" cy="58571"/>
            </a:xfrm>
            <a:custGeom>
              <a:avLst/>
              <a:gdLst/>
              <a:ahLst/>
              <a:cxnLst>
                <a:cxn ang="0">
                  <a:pos x="41" y="344"/>
                </a:cxn>
                <a:cxn ang="0">
                  <a:pos x="38" y="329"/>
                </a:cxn>
                <a:cxn ang="0">
                  <a:pos x="34" y="316"/>
                </a:cxn>
                <a:cxn ang="0">
                  <a:pos x="28" y="296"/>
                </a:cxn>
                <a:cxn ang="0">
                  <a:pos x="17" y="275"/>
                </a:cxn>
                <a:cxn ang="0">
                  <a:pos x="4" y="251"/>
                </a:cxn>
                <a:cxn ang="0">
                  <a:pos x="2" y="242"/>
                </a:cxn>
                <a:cxn ang="0">
                  <a:pos x="23" y="236"/>
                </a:cxn>
                <a:cxn ang="0">
                  <a:pos x="49" y="227"/>
                </a:cxn>
                <a:cxn ang="0">
                  <a:pos x="71" y="221"/>
                </a:cxn>
                <a:cxn ang="0">
                  <a:pos x="95" y="212"/>
                </a:cxn>
                <a:cxn ang="0">
                  <a:pos x="118" y="203"/>
                </a:cxn>
                <a:cxn ang="0">
                  <a:pos x="142" y="193"/>
                </a:cxn>
                <a:cxn ang="0">
                  <a:pos x="164" y="180"/>
                </a:cxn>
                <a:cxn ang="0">
                  <a:pos x="185" y="167"/>
                </a:cxn>
                <a:cxn ang="0">
                  <a:pos x="207" y="158"/>
                </a:cxn>
                <a:cxn ang="0">
                  <a:pos x="233" y="141"/>
                </a:cxn>
                <a:cxn ang="0">
                  <a:pos x="252" y="130"/>
                </a:cxn>
                <a:cxn ang="0">
                  <a:pos x="257" y="123"/>
                </a:cxn>
                <a:cxn ang="0">
                  <a:pos x="259" y="102"/>
                </a:cxn>
                <a:cxn ang="0">
                  <a:pos x="268" y="82"/>
                </a:cxn>
                <a:cxn ang="0">
                  <a:pos x="283" y="56"/>
                </a:cxn>
                <a:cxn ang="0">
                  <a:pos x="304" y="35"/>
                </a:cxn>
                <a:cxn ang="0">
                  <a:pos x="324" y="13"/>
                </a:cxn>
                <a:cxn ang="0">
                  <a:pos x="337" y="0"/>
                </a:cxn>
                <a:cxn ang="0">
                  <a:pos x="315" y="87"/>
                </a:cxn>
                <a:cxn ang="0">
                  <a:pos x="281" y="162"/>
                </a:cxn>
                <a:cxn ang="0">
                  <a:pos x="270" y="171"/>
                </a:cxn>
                <a:cxn ang="0">
                  <a:pos x="239" y="195"/>
                </a:cxn>
                <a:cxn ang="0">
                  <a:pos x="218" y="210"/>
                </a:cxn>
                <a:cxn ang="0">
                  <a:pos x="198" y="227"/>
                </a:cxn>
                <a:cxn ang="0">
                  <a:pos x="177" y="242"/>
                </a:cxn>
                <a:cxn ang="0">
                  <a:pos x="155" y="260"/>
                </a:cxn>
                <a:cxn ang="0">
                  <a:pos x="131" y="275"/>
                </a:cxn>
                <a:cxn ang="0">
                  <a:pos x="112" y="290"/>
                </a:cxn>
                <a:cxn ang="0">
                  <a:pos x="90" y="305"/>
                </a:cxn>
                <a:cxn ang="0">
                  <a:pos x="75" y="318"/>
                </a:cxn>
                <a:cxn ang="0">
                  <a:pos x="49" y="337"/>
                </a:cxn>
                <a:cxn ang="0">
                  <a:pos x="41" y="346"/>
                </a:cxn>
              </a:cxnLst>
              <a:rect l="0" t="0" r="r" b="b"/>
              <a:pathLst>
                <a:path w="339" h="346">
                  <a:moveTo>
                    <a:pt x="41" y="346"/>
                  </a:moveTo>
                  <a:lnTo>
                    <a:pt x="41" y="344"/>
                  </a:lnTo>
                  <a:lnTo>
                    <a:pt x="41" y="335"/>
                  </a:lnTo>
                  <a:lnTo>
                    <a:pt x="38" y="329"/>
                  </a:lnTo>
                  <a:lnTo>
                    <a:pt x="38" y="324"/>
                  </a:lnTo>
                  <a:lnTo>
                    <a:pt x="34" y="316"/>
                  </a:lnTo>
                  <a:lnTo>
                    <a:pt x="32" y="307"/>
                  </a:lnTo>
                  <a:lnTo>
                    <a:pt x="28" y="296"/>
                  </a:lnTo>
                  <a:lnTo>
                    <a:pt x="21" y="286"/>
                  </a:lnTo>
                  <a:lnTo>
                    <a:pt x="17" y="275"/>
                  </a:lnTo>
                  <a:lnTo>
                    <a:pt x="12" y="266"/>
                  </a:lnTo>
                  <a:lnTo>
                    <a:pt x="4" y="251"/>
                  </a:lnTo>
                  <a:lnTo>
                    <a:pt x="0" y="244"/>
                  </a:lnTo>
                  <a:lnTo>
                    <a:pt x="2" y="242"/>
                  </a:lnTo>
                  <a:lnTo>
                    <a:pt x="10" y="242"/>
                  </a:lnTo>
                  <a:lnTo>
                    <a:pt x="23" y="236"/>
                  </a:lnTo>
                  <a:lnTo>
                    <a:pt x="41" y="231"/>
                  </a:lnTo>
                  <a:lnTo>
                    <a:pt x="49" y="227"/>
                  </a:lnTo>
                  <a:lnTo>
                    <a:pt x="60" y="223"/>
                  </a:lnTo>
                  <a:lnTo>
                    <a:pt x="71" y="221"/>
                  </a:lnTo>
                  <a:lnTo>
                    <a:pt x="84" y="216"/>
                  </a:lnTo>
                  <a:lnTo>
                    <a:pt x="95" y="212"/>
                  </a:lnTo>
                  <a:lnTo>
                    <a:pt x="108" y="208"/>
                  </a:lnTo>
                  <a:lnTo>
                    <a:pt x="118" y="203"/>
                  </a:lnTo>
                  <a:lnTo>
                    <a:pt x="131" y="199"/>
                  </a:lnTo>
                  <a:lnTo>
                    <a:pt x="142" y="193"/>
                  </a:lnTo>
                  <a:lnTo>
                    <a:pt x="153" y="186"/>
                  </a:lnTo>
                  <a:lnTo>
                    <a:pt x="164" y="180"/>
                  </a:lnTo>
                  <a:lnTo>
                    <a:pt x="177" y="175"/>
                  </a:lnTo>
                  <a:lnTo>
                    <a:pt x="185" y="167"/>
                  </a:lnTo>
                  <a:lnTo>
                    <a:pt x="196" y="162"/>
                  </a:lnTo>
                  <a:lnTo>
                    <a:pt x="207" y="158"/>
                  </a:lnTo>
                  <a:lnTo>
                    <a:pt x="216" y="151"/>
                  </a:lnTo>
                  <a:lnTo>
                    <a:pt x="233" y="141"/>
                  </a:lnTo>
                  <a:lnTo>
                    <a:pt x="244" y="134"/>
                  </a:lnTo>
                  <a:lnTo>
                    <a:pt x="252" y="130"/>
                  </a:lnTo>
                  <a:lnTo>
                    <a:pt x="257" y="130"/>
                  </a:lnTo>
                  <a:lnTo>
                    <a:pt x="257" y="123"/>
                  </a:lnTo>
                  <a:lnTo>
                    <a:pt x="259" y="110"/>
                  </a:lnTo>
                  <a:lnTo>
                    <a:pt x="259" y="102"/>
                  </a:lnTo>
                  <a:lnTo>
                    <a:pt x="263" y="93"/>
                  </a:lnTo>
                  <a:lnTo>
                    <a:pt x="268" y="82"/>
                  </a:lnTo>
                  <a:lnTo>
                    <a:pt x="276" y="71"/>
                  </a:lnTo>
                  <a:lnTo>
                    <a:pt x="283" y="56"/>
                  </a:lnTo>
                  <a:lnTo>
                    <a:pt x="294" y="46"/>
                  </a:lnTo>
                  <a:lnTo>
                    <a:pt x="304" y="35"/>
                  </a:lnTo>
                  <a:lnTo>
                    <a:pt x="315" y="24"/>
                  </a:lnTo>
                  <a:lnTo>
                    <a:pt x="324" y="13"/>
                  </a:lnTo>
                  <a:lnTo>
                    <a:pt x="332" y="7"/>
                  </a:lnTo>
                  <a:lnTo>
                    <a:pt x="337" y="0"/>
                  </a:lnTo>
                  <a:lnTo>
                    <a:pt x="339" y="0"/>
                  </a:lnTo>
                  <a:lnTo>
                    <a:pt x="315" y="87"/>
                  </a:lnTo>
                  <a:lnTo>
                    <a:pt x="315" y="138"/>
                  </a:lnTo>
                  <a:lnTo>
                    <a:pt x="281" y="162"/>
                  </a:lnTo>
                  <a:lnTo>
                    <a:pt x="278" y="164"/>
                  </a:lnTo>
                  <a:lnTo>
                    <a:pt x="270" y="171"/>
                  </a:lnTo>
                  <a:lnTo>
                    <a:pt x="255" y="180"/>
                  </a:lnTo>
                  <a:lnTo>
                    <a:pt x="239" y="195"/>
                  </a:lnTo>
                  <a:lnTo>
                    <a:pt x="229" y="201"/>
                  </a:lnTo>
                  <a:lnTo>
                    <a:pt x="218" y="210"/>
                  </a:lnTo>
                  <a:lnTo>
                    <a:pt x="207" y="216"/>
                  </a:lnTo>
                  <a:lnTo>
                    <a:pt x="198" y="227"/>
                  </a:lnTo>
                  <a:lnTo>
                    <a:pt x="188" y="234"/>
                  </a:lnTo>
                  <a:lnTo>
                    <a:pt x="177" y="242"/>
                  </a:lnTo>
                  <a:lnTo>
                    <a:pt x="166" y="251"/>
                  </a:lnTo>
                  <a:lnTo>
                    <a:pt x="155" y="260"/>
                  </a:lnTo>
                  <a:lnTo>
                    <a:pt x="142" y="268"/>
                  </a:lnTo>
                  <a:lnTo>
                    <a:pt x="131" y="275"/>
                  </a:lnTo>
                  <a:lnTo>
                    <a:pt x="123" y="281"/>
                  </a:lnTo>
                  <a:lnTo>
                    <a:pt x="112" y="290"/>
                  </a:lnTo>
                  <a:lnTo>
                    <a:pt x="101" y="296"/>
                  </a:lnTo>
                  <a:lnTo>
                    <a:pt x="90" y="305"/>
                  </a:lnTo>
                  <a:lnTo>
                    <a:pt x="82" y="311"/>
                  </a:lnTo>
                  <a:lnTo>
                    <a:pt x="75" y="318"/>
                  </a:lnTo>
                  <a:lnTo>
                    <a:pt x="58" y="329"/>
                  </a:lnTo>
                  <a:lnTo>
                    <a:pt x="49" y="337"/>
                  </a:lnTo>
                  <a:lnTo>
                    <a:pt x="41" y="344"/>
                  </a:lnTo>
                  <a:lnTo>
                    <a:pt x="41" y="346"/>
                  </a:lnTo>
                  <a:lnTo>
                    <a:pt x="41" y="34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85"/>
            <p:cNvSpPr>
              <a:spLocks/>
            </p:cNvSpPr>
            <p:nvPr/>
          </p:nvSpPr>
          <p:spPr bwMode="auto">
            <a:xfrm>
              <a:off x="5863985" y="2851387"/>
              <a:ext cx="35783" cy="80070"/>
            </a:xfrm>
            <a:custGeom>
              <a:avLst/>
              <a:gdLst/>
              <a:ahLst/>
              <a:cxnLst>
                <a:cxn ang="0">
                  <a:pos x="13" y="0"/>
                </a:cxn>
                <a:cxn ang="0">
                  <a:pos x="47" y="15"/>
                </a:cxn>
                <a:cxn ang="0">
                  <a:pos x="119" y="28"/>
                </a:cxn>
                <a:cxn ang="0">
                  <a:pos x="80" y="47"/>
                </a:cxn>
                <a:cxn ang="0">
                  <a:pos x="47" y="65"/>
                </a:cxn>
                <a:cxn ang="0">
                  <a:pos x="60" y="119"/>
                </a:cxn>
                <a:cxn ang="0">
                  <a:pos x="82" y="149"/>
                </a:cxn>
                <a:cxn ang="0">
                  <a:pos x="181" y="95"/>
                </a:cxn>
                <a:cxn ang="0">
                  <a:pos x="177" y="119"/>
                </a:cxn>
                <a:cxn ang="0">
                  <a:pos x="140" y="160"/>
                </a:cxn>
                <a:cxn ang="0">
                  <a:pos x="97" y="231"/>
                </a:cxn>
                <a:cxn ang="0">
                  <a:pos x="134" y="326"/>
                </a:cxn>
                <a:cxn ang="0">
                  <a:pos x="203" y="408"/>
                </a:cxn>
                <a:cxn ang="0">
                  <a:pos x="209" y="465"/>
                </a:cxn>
                <a:cxn ang="0">
                  <a:pos x="179" y="473"/>
                </a:cxn>
                <a:cxn ang="0">
                  <a:pos x="123" y="408"/>
                </a:cxn>
                <a:cxn ang="0">
                  <a:pos x="95" y="372"/>
                </a:cxn>
                <a:cxn ang="0">
                  <a:pos x="34" y="361"/>
                </a:cxn>
                <a:cxn ang="0">
                  <a:pos x="4" y="298"/>
                </a:cxn>
                <a:cxn ang="0">
                  <a:pos x="28" y="222"/>
                </a:cxn>
                <a:cxn ang="0">
                  <a:pos x="26" y="220"/>
                </a:cxn>
                <a:cxn ang="0">
                  <a:pos x="24" y="214"/>
                </a:cxn>
                <a:cxn ang="0">
                  <a:pos x="17" y="205"/>
                </a:cxn>
                <a:cxn ang="0">
                  <a:pos x="15" y="196"/>
                </a:cxn>
                <a:cxn ang="0">
                  <a:pos x="8" y="186"/>
                </a:cxn>
                <a:cxn ang="0">
                  <a:pos x="4" y="175"/>
                </a:cxn>
                <a:cxn ang="0">
                  <a:pos x="0" y="166"/>
                </a:cxn>
                <a:cxn ang="0">
                  <a:pos x="0" y="162"/>
                </a:cxn>
                <a:cxn ang="0">
                  <a:pos x="0" y="153"/>
                </a:cxn>
                <a:cxn ang="0">
                  <a:pos x="0" y="138"/>
                </a:cxn>
                <a:cxn ang="0">
                  <a:pos x="0" y="121"/>
                </a:cxn>
                <a:cxn ang="0">
                  <a:pos x="0" y="103"/>
                </a:cxn>
                <a:cxn ang="0">
                  <a:pos x="0" y="86"/>
                </a:cxn>
                <a:cxn ang="0">
                  <a:pos x="0" y="73"/>
                </a:cxn>
                <a:cxn ang="0">
                  <a:pos x="0" y="62"/>
                </a:cxn>
                <a:cxn ang="0">
                  <a:pos x="2" y="58"/>
                </a:cxn>
                <a:cxn ang="0">
                  <a:pos x="13" y="0"/>
                </a:cxn>
                <a:cxn ang="0">
                  <a:pos x="13" y="0"/>
                </a:cxn>
              </a:cxnLst>
              <a:rect l="0" t="0" r="r" b="b"/>
              <a:pathLst>
                <a:path w="209" h="473">
                  <a:moveTo>
                    <a:pt x="13" y="0"/>
                  </a:moveTo>
                  <a:lnTo>
                    <a:pt x="47" y="15"/>
                  </a:lnTo>
                  <a:lnTo>
                    <a:pt x="119" y="28"/>
                  </a:lnTo>
                  <a:lnTo>
                    <a:pt x="80" y="47"/>
                  </a:lnTo>
                  <a:lnTo>
                    <a:pt x="47" y="65"/>
                  </a:lnTo>
                  <a:lnTo>
                    <a:pt x="60" y="119"/>
                  </a:lnTo>
                  <a:lnTo>
                    <a:pt x="82" y="149"/>
                  </a:lnTo>
                  <a:lnTo>
                    <a:pt x="181" y="95"/>
                  </a:lnTo>
                  <a:lnTo>
                    <a:pt x="177" y="119"/>
                  </a:lnTo>
                  <a:lnTo>
                    <a:pt x="140" y="160"/>
                  </a:lnTo>
                  <a:lnTo>
                    <a:pt x="97" y="231"/>
                  </a:lnTo>
                  <a:lnTo>
                    <a:pt x="134" y="326"/>
                  </a:lnTo>
                  <a:lnTo>
                    <a:pt x="203" y="408"/>
                  </a:lnTo>
                  <a:lnTo>
                    <a:pt x="209" y="465"/>
                  </a:lnTo>
                  <a:lnTo>
                    <a:pt x="179" y="473"/>
                  </a:lnTo>
                  <a:lnTo>
                    <a:pt x="123" y="408"/>
                  </a:lnTo>
                  <a:lnTo>
                    <a:pt x="95" y="372"/>
                  </a:lnTo>
                  <a:lnTo>
                    <a:pt x="34" y="361"/>
                  </a:lnTo>
                  <a:lnTo>
                    <a:pt x="4" y="298"/>
                  </a:lnTo>
                  <a:lnTo>
                    <a:pt x="28" y="222"/>
                  </a:lnTo>
                  <a:lnTo>
                    <a:pt x="26" y="220"/>
                  </a:lnTo>
                  <a:lnTo>
                    <a:pt x="24" y="214"/>
                  </a:lnTo>
                  <a:lnTo>
                    <a:pt x="17" y="205"/>
                  </a:lnTo>
                  <a:lnTo>
                    <a:pt x="15" y="196"/>
                  </a:lnTo>
                  <a:lnTo>
                    <a:pt x="8" y="186"/>
                  </a:lnTo>
                  <a:lnTo>
                    <a:pt x="4" y="175"/>
                  </a:lnTo>
                  <a:lnTo>
                    <a:pt x="0" y="166"/>
                  </a:lnTo>
                  <a:lnTo>
                    <a:pt x="0" y="162"/>
                  </a:lnTo>
                  <a:lnTo>
                    <a:pt x="0" y="153"/>
                  </a:lnTo>
                  <a:lnTo>
                    <a:pt x="0" y="138"/>
                  </a:lnTo>
                  <a:lnTo>
                    <a:pt x="0" y="121"/>
                  </a:lnTo>
                  <a:lnTo>
                    <a:pt x="0" y="103"/>
                  </a:lnTo>
                  <a:lnTo>
                    <a:pt x="0" y="86"/>
                  </a:lnTo>
                  <a:lnTo>
                    <a:pt x="0" y="73"/>
                  </a:lnTo>
                  <a:lnTo>
                    <a:pt x="0" y="62"/>
                  </a:lnTo>
                  <a:lnTo>
                    <a:pt x="2" y="58"/>
                  </a:lnTo>
                  <a:lnTo>
                    <a:pt x="13" y="0"/>
                  </a:lnTo>
                  <a:lnTo>
                    <a:pt x="13"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87"/>
            <p:cNvSpPr>
              <a:spLocks/>
            </p:cNvSpPr>
            <p:nvPr/>
          </p:nvSpPr>
          <p:spPr bwMode="auto">
            <a:xfrm>
              <a:off x="5913978" y="2917238"/>
              <a:ext cx="18491" cy="5078"/>
            </a:xfrm>
            <a:custGeom>
              <a:avLst/>
              <a:gdLst/>
              <a:ahLst/>
              <a:cxnLst>
                <a:cxn ang="0">
                  <a:pos x="0" y="28"/>
                </a:cxn>
                <a:cxn ang="0">
                  <a:pos x="45" y="2"/>
                </a:cxn>
                <a:cxn ang="0">
                  <a:pos x="62" y="6"/>
                </a:cxn>
                <a:cxn ang="0">
                  <a:pos x="106" y="0"/>
                </a:cxn>
                <a:cxn ang="0">
                  <a:pos x="108" y="19"/>
                </a:cxn>
                <a:cxn ang="0">
                  <a:pos x="84" y="30"/>
                </a:cxn>
                <a:cxn ang="0">
                  <a:pos x="60" y="15"/>
                </a:cxn>
                <a:cxn ang="0">
                  <a:pos x="26" y="30"/>
                </a:cxn>
                <a:cxn ang="0">
                  <a:pos x="0" y="28"/>
                </a:cxn>
                <a:cxn ang="0">
                  <a:pos x="0" y="28"/>
                </a:cxn>
              </a:cxnLst>
              <a:rect l="0" t="0" r="r" b="b"/>
              <a:pathLst>
                <a:path w="108" h="30">
                  <a:moveTo>
                    <a:pt x="0" y="28"/>
                  </a:moveTo>
                  <a:lnTo>
                    <a:pt x="45" y="2"/>
                  </a:lnTo>
                  <a:lnTo>
                    <a:pt x="62" y="6"/>
                  </a:lnTo>
                  <a:lnTo>
                    <a:pt x="106" y="0"/>
                  </a:lnTo>
                  <a:lnTo>
                    <a:pt x="108" y="19"/>
                  </a:lnTo>
                  <a:lnTo>
                    <a:pt x="84" y="30"/>
                  </a:lnTo>
                  <a:lnTo>
                    <a:pt x="60" y="15"/>
                  </a:lnTo>
                  <a:lnTo>
                    <a:pt x="26" y="30"/>
                  </a:lnTo>
                  <a:lnTo>
                    <a:pt x="0" y="28"/>
                  </a:lnTo>
                  <a:lnTo>
                    <a:pt x="0" y="2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90"/>
            <p:cNvSpPr>
              <a:spLocks/>
            </p:cNvSpPr>
            <p:nvPr/>
          </p:nvSpPr>
          <p:spPr bwMode="auto">
            <a:xfrm>
              <a:off x="5905418" y="2857143"/>
              <a:ext cx="20374" cy="7787"/>
            </a:xfrm>
            <a:custGeom>
              <a:avLst/>
              <a:gdLst/>
              <a:ahLst/>
              <a:cxnLst>
                <a:cxn ang="0">
                  <a:pos x="0" y="31"/>
                </a:cxn>
                <a:cxn ang="0">
                  <a:pos x="50" y="0"/>
                </a:cxn>
                <a:cxn ang="0">
                  <a:pos x="80" y="11"/>
                </a:cxn>
                <a:cxn ang="0">
                  <a:pos x="110" y="9"/>
                </a:cxn>
                <a:cxn ang="0">
                  <a:pos x="119" y="39"/>
                </a:cxn>
                <a:cxn ang="0">
                  <a:pos x="97" y="44"/>
                </a:cxn>
                <a:cxn ang="0">
                  <a:pos x="95" y="39"/>
                </a:cxn>
                <a:cxn ang="0">
                  <a:pos x="93" y="35"/>
                </a:cxn>
                <a:cxn ang="0">
                  <a:pos x="86" y="31"/>
                </a:cxn>
                <a:cxn ang="0">
                  <a:pos x="76" y="31"/>
                </a:cxn>
                <a:cxn ang="0">
                  <a:pos x="58" y="31"/>
                </a:cxn>
                <a:cxn ang="0">
                  <a:pos x="43" y="37"/>
                </a:cxn>
                <a:cxn ang="0">
                  <a:pos x="32" y="41"/>
                </a:cxn>
                <a:cxn ang="0">
                  <a:pos x="28" y="46"/>
                </a:cxn>
                <a:cxn ang="0">
                  <a:pos x="0" y="31"/>
                </a:cxn>
                <a:cxn ang="0">
                  <a:pos x="0" y="31"/>
                </a:cxn>
              </a:cxnLst>
              <a:rect l="0" t="0" r="r" b="b"/>
              <a:pathLst>
                <a:path w="119" h="46">
                  <a:moveTo>
                    <a:pt x="0" y="31"/>
                  </a:moveTo>
                  <a:lnTo>
                    <a:pt x="50" y="0"/>
                  </a:lnTo>
                  <a:lnTo>
                    <a:pt x="80" y="11"/>
                  </a:lnTo>
                  <a:lnTo>
                    <a:pt x="110" y="9"/>
                  </a:lnTo>
                  <a:lnTo>
                    <a:pt x="119" y="39"/>
                  </a:lnTo>
                  <a:lnTo>
                    <a:pt x="97" y="44"/>
                  </a:lnTo>
                  <a:lnTo>
                    <a:pt x="95" y="39"/>
                  </a:lnTo>
                  <a:lnTo>
                    <a:pt x="93" y="35"/>
                  </a:lnTo>
                  <a:lnTo>
                    <a:pt x="86" y="31"/>
                  </a:lnTo>
                  <a:lnTo>
                    <a:pt x="76" y="31"/>
                  </a:lnTo>
                  <a:lnTo>
                    <a:pt x="58" y="31"/>
                  </a:lnTo>
                  <a:lnTo>
                    <a:pt x="43" y="37"/>
                  </a:lnTo>
                  <a:lnTo>
                    <a:pt x="32" y="41"/>
                  </a:lnTo>
                  <a:lnTo>
                    <a:pt x="28" y="46"/>
                  </a:lnTo>
                  <a:lnTo>
                    <a:pt x="0" y="31"/>
                  </a:lnTo>
                  <a:lnTo>
                    <a:pt x="0" y="3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45"/>
            <p:cNvSpPr>
              <a:spLocks/>
            </p:cNvSpPr>
            <p:nvPr/>
          </p:nvSpPr>
          <p:spPr bwMode="auto">
            <a:xfrm rot="10401541">
              <a:off x="5600837" y="2810929"/>
              <a:ext cx="110601" cy="104785"/>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 name="Group 309"/>
            <p:cNvGrpSpPr/>
            <p:nvPr/>
          </p:nvGrpSpPr>
          <p:grpSpPr>
            <a:xfrm>
              <a:off x="5520712" y="2846647"/>
              <a:ext cx="483151" cy="154723"/>
              <a:chOff x="2932112" y="-3617913"/>
              <a:chExt cx="4479926" cy="1450975"/>
            </a:xfrm>
          </p:grpSpPr>
          <p:sp>
            <p:nvSpPr>
              <p:cNvPr id="53" name="Freeform 173"/>
              <p:cNvSpPr>
                <a:spLocks/>
              </p:cNvSpPr>
              <p:nvPr/>
            </p:nvSpPr>
            <p:spPr bwMode="auto">
              <a:xfrm>
                <a:off x="3371850" y="-3605213"/>
                <a:ext cx="625475" cy="1095375"/>
              </a:xfrm>
              <a:custGeom>
                <a:avLst/>
                <a:gdLst/>
                <a:ahLst/>
                <a:cxnLst>
                  <a:cxn ang="0">
                    <a:pos x="18" y="2"/>
                  </a:cxn>
                  <a:cxn ang="0">
                    <a:pos x="18" y="15"/>
                  </a:cxn>
                  <a:cxn ang="0">
                    <a:pos x="18" y="28"/>
                  </a:cxn>
                  <a:cxn ang="0">
                    <a:pos x="20" y="48"/>
                  </a:cxn>
                  <a:cxn ang="0">
                    <a:pos x="22" y="72"/>
                  </a:cxn>
                  <a:cxn ang="0">
                    <a:pos x="31" y="100"/>
                  </a:cxn>
                  <a:cxn ang="0">
                    <a:pos x="39" y="123"/>
                  </a:cxn>
                  <a:cxn ang="0">
                    <a:pos x="46" y="143"/>
                  </a:cxn>
                  <a:cxn ang="0">
                    <a:pos x="57" y="162"/>
                  </a:cxn>
                  <a:cxn ang="0">
                    <a:pos x="63" y="182"/>
                  </a:cxn>
                  <a:cxn ang="0">
                    <a:pos x="74" y="203"/>
                  </a:cxn>
                  <a:cxn ang="0">
                    <a:pos x="85" y="223"/>
                  </a:cxn>
                  <a:cxn ang="0">
                    <a:pos x="95" y="245"/>
                  </a:cxn>
                  <a:cxn ang="0">
                    <a:pos x="106" y="266"/>
                  </a:cxn>
                  <a:cxn ang="0">
                    <a:pos x="117" y="286"/>
                  </a:cxn>
                  <a:cxn ang="0">
                    <a:pos x="128" y="307"/>
                  </a:cxn>
                  <a:cxn ang="0">
                    <a:pos x="143" y="333"/>
                  </a:cxn>
                  <a:cxn ang="0">
                    <a:pos x="162" y="366"/>
                  </a:cxn>
                  <a:cxn ang="0">
                    <a:pos x="178" y="389"/>
                  </a:cxn>
                  <a:cxn ang="0">
                    <a:pos x="186" y="402"/>
                  </a:cxn>
                  <a:cxn ang="0">
                    <a:pos x="188" y="411"/>
                  </a:cxn>
                  <a:cxn ang="0">
                    <a:pos x="204" y="435"/>
                  </a:cxn>
                  <a:cxn ang="0">
                    <a:pos x="223" y="459"/>
                  </a:cxn>
                  <a:cxn ang="0">
                    <a:pos x="242" y="489"/>
                  </a:cxn>
                  <a:cxn ang="0">
                    <a:pos x="264" y="521"/>
                  </a:cxn>
                  <a:cxn ang="0">
                    <a:pos x="288" y="549"/>
                  </a:cxn>
                  <a:cxn ang="0">
                    <a:pos x="307" y="580"/>
                  </a:cxn>
                  <a:cxn ang="0">
                    <a:pos x="325" y="606"/>
                  </a:cxn>
                  <a:cxn ang="0">
                    <a:pos x="342" y="625"/>
                  </a:cxn>
                  <a:cxn ang="0">
                    <a:pos x="361" y="649"/>
                  </a:cxn>
                  <a:cxn ang="0">
                    <a:pos x="389" y="673"/>
                  </a:cxn>
                  <a:cxn ang="0">
                    <a:pos x="361" y="690"/>
                  </a:cxn>
                  <a:cxn ang="0">
                    <a:pos x="325" y="671"/>
                  </a:cxn>
                  <a:cxn ang="0">
                    <a:pos x="314" y="655"/>
                  </a:cxn>
                  <a:cxn ang="0">
                    <a:pos x="292" y="629"/>
                  </a:cxn>
                  <a:cxn ang="0">
                    <a:pos x="268" y="599"/>
                  </a:cxn>
                  <a:cxn ang="0">
                    <a:pos x="253" y="578"/>
                  </a:cxn>
                  <a:cxn ang="0">
                    <a:pos x="236" y="549"/>
                  </a:cxn>
                  <a:cxn ang="0">
                    <a:pos x="217" y="521"/>
                  </a:cxn>
                  <a:cxn ang="0">
                    <a:pos x="197" y="491"/>
                  </a:cxn>
                  <a:cxn ang="0">
                    <a:pos x="178" y="459"/>
                  </a:cxn>
                  <a:cxn ang="0">
                    <a:pos x="162" y="433"/>
                  </a:cxn>
                  <a:cxn ang="0">
                    <a:pos x="150" y="411"/>
                  </a:cxn>
                  <a:cxn ang="0">
                    <a:pos x="137" y="389"/>
                  </a:cxn>
                  <a:cxn ang="0">
                    <a:pos x="31" y="195"/>
                  </a:cxn>
                  <a:cxn ang="0">
                    <a:pos x="20" y="0"/>
                  </a:cxn>
                </a:cxnLst>
                <a:rect l="0" t="0" r="r" b="b"/>
                <a:pathLst>
                  <a:path w="394" h="690">
                    <a:moveTo>
                      <a:pt x="20" y="0"/>
                    </a:moveTo>
                    <a:lnTo>
                      <a:pt x="18" y="2"/>
                    </a:lnTo>
                    <a:lnTo>
                      <a:pt x="18" y="9"/>
                    </a:lnTo>
                    <a:lnTo>
                      <a:pt x="18" y="15"/>
                    </a:lnTo>
                    <a:lnTo>
                      <a:pt x="18" y="22"/>
                    </a:lnTo>
                    <a:lnTo>
                      <a:pt x="18" y="28"/>
                    </a:lnTo>
                    <a:lnTo>
                      <a:pt x="20" y="39"/>
                    </a:lnTo>
                    <a:lnTo>
                      <a:pt x="20" y="48"/>
                    </a:lnTo>
                    <a:lnTo>
                      <a:pt x="20" y="59"/>
                    </a:lnTo>
                    <a:lnTo>
                      <a:pt x="22" y="72"/>
                    </a:lnTo>
                    <a:lnTo>
                      <a:pt x="28" y="85"/>
                    </a:lnTo>
                    <a:lnTo>
                      <a:pt x="31" y="100"/>
                    </a:lnTo>
                    <a:lnTo>
                      <a:pt x="37" y="117"/>
                    </a:lnTo>
                    <a:lnTo>
                      <a:pt x="39" y="123"/>
                    </a:lnTo>
                    <a:lnTo>
                      <a:pt x="44" y="132"/>
                    </a:lnTo>
                    <a:lnTo>
                      <a:pt x="46" y="143"/>
                    </a:lnTo>
                    <a:lnTo>
                      <a:pt x="52" y="154"/>
                    </a:lnTo>
                    <a:lnTo>
                      <a:pt x="57" y="162"/>
                    </a:lnTo>
                    <a:lnTo>
                      <a:pt x="59" y="171"/>
                    </a:lnTo>
                    <a:lnTo>
                      <a:pt x="63" y="182"/>
                    </a:lnTo>
                    <a:lnTo>
                      <a:pt x="67" y="193"/>
                    </a:lnTo>
                    <a:lnTo>
                      <a:pt x="74" y="203"/>
                    </a:lnTo>
                    <a:lnTo>
                      <a:pt x="78" y="214"/>
                    </a:lnTo>
                    <a:lnTo>
                      <a:pt x="85" y="223"/>
                    </a:lnTo>
                    <a:lnTo>
                      <a:pt x="91" y="234"/>
                    </a:lnTo>
                    <a:lnTo>
                      <a:pt x="95" y="245"/>
                    </a:lnTo>
                    <a:lnTo>
                      <a:pt x="102" y="255"/>
                    </a:lnTo>
                    <a:lnTo>
                      <a:pt x="106" y="266"/>
                    </a:lnTo>
                    <a:lnTo>
                      <a:pt x="111" y="277"/>
                    </a:lnTo>
                    <a:lnTo>
                      <a:pt x="117" y="286"/>
                    </a:lnTo>
                    <a:lnTo>
                      <a:pt x="121" y="296"/>
                    </a:lnTo>
                    <a:lnTo>
                      <a:pt x="128" y="307"/>
                    </a:lnTo>
                    <a:lnTo>
                      <a:pt x="134" y="318"/>
                    </a:lnTo>
                    <a:lnTo>
                      <a:pt x="143" y="333"/>
                    </a:lnTo>
                    <a:lnTo>
                      <a:pt x="154" y="351"/>
                    </a:lnTo>
                    <a:lnTo>
                      <a:pt x="162" y="366"/>
                    </a:lnTo>
                    <a:lnTo>
                      <a:pt x="171" y="381"/>
                    </a:lnTo>
                    <a:lnTo>
                      <a:pt x="178" y="389"/>
                    </a:lnTo>
                    <a:lnTo>
                      <a:pt x="182" y="398"/>
                    </a:lnTo>
                    <a:lnTo>
                      <a:pt x="186" y="402"/>
                    </a:lnTo>
                    <a:lnTo>
                      <a:pt x="186" y="407"/>
                    </a:lnTo>
                    <a:lnTo>
                      <a:pt x="188" y="411"/>
                    </a:lnTo>
                    <a:lnTo>
                      <a:pt x="199" y="426"/>
                    </a:lnTo>
                    <a:lnTo>
                      <a:pt x="204" y="435"/>
                    </a:lnTo>
                    <a:lnTo>
                      <a:pt x="214" y="448"/>
                    </a:lnTo>
                    <a:lnTo>
                      <a:pt x="223" y="459"/>
                    </a:lnTo>
                    <a:lnTo>
                      <a:pt x="234" y="476"/>
                    </a:lnTo>
                    <a:lnTo>
                      <a:pt x="242" y="489"/>
                    </a:lnTo>
                    <a:lnTo>
                      <a:pt x="253" y="504"/>
                    </a:lnTo>
                    <a:lnTo>
                      <a:pt x="264" y="521"/>
                    </a:lnTo>
                    <a:lnTo>
                      <a:pt x="277" y="536"/>
                    </a:lnTo>
                    <a:lnTo>
                      <a:pt x="288" y="549"/>
                    </a:lnTo>
                    <a:lnTo>
                      <a:pt x="297" y="567"/>
                    </a:lnTo>
                    <a:lnTo>
                      <a:pt x="307" y="580"/>
                    </a:lnTo>
                    <a:lnTo>
                      <a:pt x="318" y="597"/>
                    </a:lnTo>
                    <a:lnTo>
                      <a:pt x="325" y="606"/>
                    </a:lnTo>
                    <a:lnTo>
                      <a:pt x="333" y="616"/>
                    </a:lnTo>
                    <a:lnTo>
                      <a:pt x="342" y="625"/>
                    </a:lnTo>
                    <a:lnTo>
                      <a:pt x="353" y="636"/>
                    </a:lnTo>
                    <a:lnTo>
                      <a:pt x="361" y="649"/>
                    </a:lnTo>
                    <a:lnTo>
                      <a:pt x="374" y="662"/>
                    </a:lnTo>
                    <a:lnTo>
                      <a:pt x="389" y="673"/>
                    </a:lnTo>
                    <a:lnTo>
                      <a:pt x="394" y="679"/>
                    </a:lnTo>
                    <a:lnTo>
                      <a:pt x="361" y="690"/>
                    </a:lnTo>
                    <a:lnTo>
                      <a:pt x="329" y="673"/>
                    </a:lnTo>
                    <a:lnTo>
                      <a:pt x="325" y="671"/>
                    </a:lnTo>
                    <a:lnTo>
                      <a:pt x="322" y="664"/>
                    </a:lnTo>
                    <a:lnTo>
                      <a:pt x="314" y="655"/>
                    </a:lnTo>
                    <a:lnTo>
                      <a:pt x="305" y="645"/>
                    </a:lnTo>
                    <a:lnTo>
                      <a:pt x="292" y="629"/>
                    </a:lnTo>
                    <a:lnTo>
                      <a:pt x="277" y="612"/>
                    </a:lnTo>
                    <a:lnTo>
                      <a:pt x="268" y="599"/>
                    </a:lnTo>
                    <a:lnTo>
                      <a:pt x="262" y="588"/>
                    </a:lnTo>
                    <a:lnTo>
                      <a:pt x="253" y="578"/>
                    </a:lnTo>
                    <a:lnTo>
                      <a:pt x="247" y="567"/>
                    </a:lnTo>
                    <a:lnTo>
                      <a:pt x="236" y="549"/>
                    </a:lnTo>
                    <a:lnTo>
                      <a:pt x="227" y="536"/>
                    </a:lnTo>
                    <a:lnTo>
                      <a:pt x="217" y="521"/>
                    </a:lnTo>
                    <a:lnTo>
                      <a:pt x="208" y="506"/>
                    </a:lnTo>
                    <a:lnTo>
                      <a:pt x="197" y="491"/>
                    </a:lnTo>
                    <a:lnTo>
                      <a:pt x="186" y="476"/>
                    </a:lnTo>
                    <a:lnTo>
                      <a:pt x="178" y="459"/>
                    </a:lnTo>
                    <a:lnTo>
                      <a:pt x="171" y="448"/>
                    </a:lnTo>
                    <a:lnTo>
                      <a:pt x="162" y="433"/>
                    </a:lnTo>
                    <a:lnTo>
                      <a:pt x="156" y="422"/>
                    </a:lnTo>
                    <a:lnTo>
                      <a:pt x="150" y="411"/>
                    </a:lnTo>
                    <a:lnTo>
                      <a:pt x="145" y="402"/>
                    </a:lnTo>
                    <a:lnTo>
                      <a:pt x="137" y="389"/>
                    </a:lnTo>
                    <a:lnTo>
                      <a:pt x="134" y="385"/>
                    </a:lnTo>
                    <a:lnTo>
                      <a:pt x="31" y="195"/>
                    </a:lnTo>
                    <a:lnTo>
                      <a:pt x="0" y="78"/>
                    </a:lnTo>
                    <a:lnTo>
                      <a:pt x="20" y="0"/>
                    </a:lnTo>
                    <a:lnTo>
                      <a:pt x="20"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75"/>
              <p:cNvSpPr>
                <a:spLocks/>
              </p:cNvSpPr>
              <p:nvPr/>
            </p:nvSpPr>
            <p:spPr bwMode="auto">
              <a:xfrm>
                <a:off x="6402388" y="-2825750"/>
                <a:ext cx="1009650" cy="658812"/>
              </a:xfrm>
              <a:custGeom>
                <a:avLst/>
                <a:gdLst/>
                <a:ahLst/>
                <a:cxnLst>
                  <a:cxn ang="0">
                    <a:pos x="31" y="15"/>
                  </a:cxn>
                  <a:cxn ang="0">
                    <a:pos x="35" y="43"/>
                  </a:cxn>
                  <a:cxn ang="0">
                    <a:pos x="41" y="84"/>
                  </a:cxn>
                  <a:cxn ang="0">
                    <a:pos x="50" y="132"/>
                  </a:cxn>
                  <a:cxn ang="0">
                    <a:pos x="65" y="180"/>
                  </a:cxn>
                  <a:cxn ang="0">
                    <a:pos x="76" y="225"/>
                  </a:cxn>
                  <a:cxn ang="0">
                    <a:pos x="93" y="266"/>
                  </a:cxn>
                  <a:cxn ang="0">
                    <a:pos x="115" y="305"/>
                  </a:cxn>
                  <a:cxn ang="0">
                    <a:pos x="143" y="337"/>
                  </a:cxn>
                  <a:cxn ang="0">
                    <a:pos x="175" y="359"/>
                  </a:cxn>
                  <a:cxn ang="0">
                    <a:pos x="214" y="376"/>
                  </a:cxn>
                  <a:cxn ang="0">
                    <a:pos x="260" y="381"/>
                  </a:cxn>
                  <a:cxn ang="0">
                    <a:pos x="307" y="378"/>
                  </a:cxn>
                  <a:cxn ang="0">
                    <a:pos x="355" y="361"/>
                  </a:cxn>
                  <a:cxn ang="0">
                    <a:pos x="402" y="337"/>
                  </a:cxn>
                  <a:cxn ang="0">
                    <a:pos x="446" y="298"/>
                  </a:cxn>
                  <a:cxn ang="0">
                    <a:pos x="480" y="247"/>
                  </a:cxn>
                  <a:cxn ang="0">
                    <a:pos x="511" y="190"/>
                  </a:cxn>
                  <a:cxn ang="0">
                    <a:pos x="528" y="151"/>
                  </a:cxn>
                  <a:cxn ang="0">
                    <a:pos x="541" y="117"/>
                  </a:cxn>
                  <a:cxn ang="0">
                    <a:pos x="558" y="69"/>
                  </a:cxn>
                  <a:cxn ang="0">
                    <a:pos x="573" y="37"/>
                  </a:cxn>
                  <a:cxn ang="0">
                    <a:pos x="584" y="15"/>
                  </a:cxn>
                  <a:cxn ang="0">
                    <a:pos x="597" y="4"/>
                  </a:cxn>
                  <a:cxn ang="0">
                    <a:pos x="636" y="28"/>
                  </a:cxn>
                  <a:cxn ang="0">
                    <a:pos x="601" y="58"/>
                  </a:cxn>
                  <a:cxn ang="0">
                    <a:pos x="586" y="97"/>
                  </a:cxn>
                  <a:cxn ang="0">
                    <a:pos x="573" y="134"/>
                  </a:cxn>
                  <a:cxn ang="0">
                    <a:pos x="560" y="164"/>
                  </a:cxn>
                  <a:cxn ang="0">
                    <a:pos x="545" y="199"/>
                  </a:cxn>
                  <a:cxn ang="0">
                    <a:pos x="526" y="234"/>
                  </a:cxn>
                  <a:cxn ang="0">
                    <a:pos x="504" y="268"/>
                  </a:cxn>
                  <a:cxn ang="0">
                    <a:pos x="482" y="301"/>
                  </a:cxn>
                  <a:cxn ang="0">
                    <a:pos x="459" y="331"/>
                  </a:cxn>
                  <a:cxn ang="0">
                    <a:pos x="411" y="368"/>
                  </a:cxn>
                  <a:cxn ang="0">
                    <a:pos x="383" y="387"/>
                  </a:cxn>
                  <a:cxn ang="0">
                    <a:pos x="353" y="398"/>
                  </a:cxn>
                  <a:cxn ang="0">
                    <a:pos x="325" y="407"/>
                  </a:cxn>
                  <a:cxn ang="0">
                    <a:pos x="294" y="413"/>
                  </a:cxn>
                  <a:cxn ang="0">
                    <a:pos x="264" y="415"/>
                  </a:cxn>
                  <a:cxn ang="0">
                    <a:pos x="208" y="407"/>
                  </a:cxn>
                  <a:cxn ang="0">
                    <a:pos x="162" y="391"/>
                  </a:cxn>
                  <a:cxn ang="0">
                    <a:pos x="121" y="359"/>
                  </a:cxn>
                  <a:cxn ang="0">
                    <a:pos x="89" y="322"/>
                  </a:cxn>
                  <a:cxn ang="0">
                    <a:pos x="65" y="281"/>
                  </a:cxn>
                  <a:cxn ang="0">
                    <a:pos x="50" y="236"/>
                  </a:cxn>
                  <a:cxn ang="0">
                    <a:pos x="37" y="190"/>
                  </a:cxn>
                  <a:cxn ang="0">
                    <a:pos x="26" y="143"/>
                  </a:cxn>
                  <a:cxn ang="0">
                    <a:pos x="15" y="102"/>
                  </a:cxn>
                  <a:cxn ang="0">
                    <a:pos x="9" y="69"/>
                  </a:cxn>
                  <a:cxn ang="0">
                    <a:pos x="3" y="41"/>
                  </a:cxn>
                  <a:cxn ang="0">
                    <a:pos x="0" y="22"/>
                  </a:cxn>
                </a:cxnLst>
                <a:rect l="0" t="0" r="r" b="b"/>
                <a:pathLst>
                  <a:path w="636" h="415">
                    <a:moveTo>
                      <a:pt x="28" y="0"/>
                    </a:moveTo>
                    <a:lnTo>
                      <a:pt x="28" y="2"/>
                    </a:lnTo>
                    <a:lnTo>
                      <a:pt x="31" y="15"/>
                    </a:lnTo>
                    <a:lnTo>
                      <a:pt x="31" y="22"/>
                    </a:lnTo>
                    <a:lnTo>
                      <a:pt x="33" y="32"/>
                    </a:lnTo>
                    <a:lnTo>
                      <a:pt x="35" y="43"/>
                    </a:lnTo>
                    <a:lnTo>
                      <a:pt x="37" y="58"/>
                    </a:lnTo>
                    <a:lnTo>
                      <a:pt x="37" y="69"/>
                    </a:lnTo>
                    <a:lnTo>
                      <a:pt x="41" y="84"/>
                    </a:lnTo>
                    <a:lnTo>
                      <a:pt x="44" y="100"/>
                    </a:lnTo>
                    <a:lnTo>
                      <a:pt x="48" y="115"/>
                    </a:lnTo>
                    <a:lnTo>
                      <a:pt x="50" y="132"/>
                    </a:lnTo>
                    <a:lnTo>
                      <a:pt x="54" y="147"/>
                    </a:lnTo>
                    <a:lnTo>
                      <a:pt x="59" y="162"/>
                    </a:lnTo>
                    <a:lnTo>
                      <a:pt x="65" y="180"/>
                    </a:lnTo>
                    <a:lnTo>
                      <a:pt x="67" y="195"/>
                    </a:lnTo>
                    <a:lnTo>
                      <a:pt x="72" y="210"/>
                    </a:lnTo>
                    <a:lnTo>
                      <a:pt x="76" y="225"/>
                    </a:lnTo>
                    <a:lnTo>
                      <a:pt x="82" y="240"/>
                    </a:lnTo>
                    <a:lnTo>
                      <a:pt x="87" y="253"/>
                    </a:lnTo>
                    <a:lnTo>
                      <a:pt x="93" y="266"/>
                    </a:lnTo>
                    <a:lnTo>
                      <a:pt x="100" y="281"/>
                    </a:lnTo>
                    <a:lnTo>
                      <a:pt x="108" y="294"/>
                    </a:lnTo>
                    <a:lnTo>
                      <a:pt x="115" y="305"/>
                    </a:lnTo>
                    <a:lnTo>
                      <a:pt x="124" y="316"/>
                    </a:lnTo>
                    <a:lnTo>
                      <a:pt x="132" y="327"/>
                    </a:lnTo>
                    <a:lnTo>
                      <a:pt x="143" y="337"/>
                    </a:lnTo>
                    <a:lnTo>
                      <a:pt x="152" y="344"/>
                    </a:lnTo>
                    <a:lnTo>
                      <a:pt x="162" y="353"/>
                    </a:lnTo>
                    <a:lnTo>
                      <a:pt x="175" y="359"/>
                    </a:lnTo>
                    <a:lnTo>
                      <a:pt x="188" y="368"/>
                    </a:lnTo>
                    <a:lnTo>
                      <a:pt x="201" y="372"/>
                    </a:lnTo>
                    <a:lnTo>
                      <a:pt x="214" y="376"/>
                    </a:lnTo>
                    <a:lnTo>
                      <a:pt x="230" y="376"/>
                    </a:lnTo>
                    <a:lnTo>
                      <a:pt x="245" y="381"/>
                    </a:lnTo>
                    <a:lnTo>
                      <a:pt x="260" y="381"/>
                    </a:lnTo>
                    <a:lnTo>
                      <a:pt x="277" y="383"/>
                    </a:lnTo>
                    <a:lnTo>
                      <a:pt x="292" y="381"/>
                    </a:lnTo>
                    <a:lnTo>
                      <a:pt x="307" y="378"/>
                    </a:lnTo>
                    <a:lnTo>
                      <a:pt x="325" y="374"/>
                    </a:lnTo>
                    <a:lnTo>
                      <a:pt x="340" y="368"/>
                    </a:lnTo>
                    <a:lnTo>
                      <a:pt x="355" y="361"/>
                    </a:lnTo>
                    <a:lnTo>
                      <a:pt x="372" y="357"/>
                    </a:lnTo>
                    <a:lnTo>
                      <a:pt x="387" y="346"/>
                    </a:lnTo>
                    <a:lnTo>
                      <a:pt x="402" y="337"/>
                    </a:lnTo>
                    <a:lnTo>
                      <a:pt x="418" y="324"/>
                    </a:lnTo>
                    <a:lnTo>
                      <a:pt x="433" y="314"/>
                    </a:lnTo>
                    <a:lnTo>
                      <a:pt x="446" y="298"/>
                    </a:lnTo>
                    <a:lnTo>
                      <a:pt x="457" y="283"/>
                    </a:lnTo>
                    <a:lnTo>
                      <a:pt x="467" y="266"/>
                    </a:lnTo>
                    <a:lnTo>
                      <a:pt x="480" y="247"/>
                    </a:lnTo>
                    <a:lnTo>
                      <a:pt x="491" y="227"/>
                    </a:lnTo>
                    <a:lnTo>
                      <a:pt x="500" y="210"/>
                    </a:lnTo>
                    <a:lnTo>
                      <a:pt x="511" y="190"/>
                    </a:lnTo>
                    <a:lnTo>
                      <a:pt x="519" y="173"/>
                    </a:lnTo>
                    <a:lnTo>
                      <a:pt x="524" y="162"/>
                    </a:lnTo>
                    <a:lnTo>
                      <a:pt x="528" y="151"/>
                    </a:lnTo>
                    <a:lnTo>
                      <a:pt x="530" y="143"/>
                    </a:lnTo>
                    <a:lnTo>
                      <a:pt x="534" y="134"/>
                    </a:lnTo>
                    <a:lnTo>
                      <a:pt x="541" y="117"/>
                    </a:lnTo>
                    <a:lnTo>
                      <a:pt x="547" y="102"/>
                    </a:lnTo>
                    <a:lnTo>
                      <a:pt x="554" y="84"/>
                    </a:lnTo>
                    <a:lnTo>
                      <a:pt x="558" y="69"/>
                    </a:lnTo>
                    <a:lnTo>
                      <a:pt x="565" y="58"/>
                    </a:lnTo>
                    <a:lnTo>
                      <a:pt x="571" y="48"/>
                    </a:lnTo>
                    <a:lnTo>
                      <a:pt x="573" y="37"/>
                    </a:lnTo>
                    <a:lnTo>
                      <a:pt x="575" y="28"/>
                    </a:lnTo>
                    <a:lnTo>
                      <a:pt x="580" y="22"/>
                    </a:lnTo>
                    <a:lnTo>
                      <a:pt x="584" y="15"/>
                    </a:lnTo>
                    <a:lnTo>
                      <a:pt x="586" y="9"/>
                    </a:lnTo>
                    <a:lnTo>
                      <a:pt x="593" y="7"/>
                    </a:lnTo>
                    <a:lnTo>
                      <a:pt x="597" y="4"/>
                    </a:lnTo>
                    <a:lnTo>
                      <a:pt x="599" y="9"/>
                    </a:lnTo>
                    <a:lnTo>
                      <a:pt x="623" y="2"/>
                    </a:lnTo>
                    <a:lnTo>
                      <a:pt x="636" y="28"/>
                    </a:lnTo>
                    <a:lnTo>
                      <a:pt x="604" y="52"/>
                    </a:lnTo>
                    <a:lnTo>
                      <a:pt x="604" y="52"/>
                    </a:lnTo>
                    <a:lnTo>
                      <a:pt x="601" y="58"/>
                    </a:lnTo>
                    <a:lnTo>
                      <a:pt x="597" y="69"/>
                    </a:lnTo>
                    <a:lnTo>
                      <a:pt x="593" y="82"/>
                    </a:lnTo>
                    <a:lnTo>
                      <a:pt x="586" y="97"/>
                    </a:lnTo>
                    <a:lnTo>
                      <a:pt x="582" y="115"/>
                    </a:lnTo>
                    <a:lnTo>
                      <a:pt x="575" y="123"/>
                    </a:lnTo>
                    <a:lnTo>
                      <a:pt x="573" y="134"/>
                    </a:lnTo>
                    <a:lnTo>
                      <a:pt x="569" y="143"/>
                    </a:lnTo>
                    <a:lnTo>
                      <a:pt x="565" y="154"/>
                    </a:lnTo>
                    <a:lnTo>
                      <a:pt x="560" y="164"/>
                    </a:lnTo>
                    <a:lnTo>
                      <a:pt x="556" y="175"/>
                    </a:lnTo>
                    <a:lnTo>
                      <a:pt x="549" y="186"/>
                    </a:lnTo>
                    <a:lnTo>
                      <a:pt x="545" y="199"/>
                    </a:lnTo>
                    <a:lnTo>
                      <a:pt x="537" y="208"/>
                    </a:lnTo>
                    <a:lnTo>
                      <a:pt x="532" y="221"/>
                    </a:lnTo>
                    <a:lnTo>
                      <a:pt x="526" y="234"/>
                    </a:lnTo>
                    <a:lnTo>
                      <a:pt x="519" y="247"/>
                    </a:lnTo>
                    <a:lnTo>
                      <a:pt x="511" y="255"/>
                    </a:lnTo>
                    <a:lnTo>
                      <a:pt x="504" y="268"/>
                    </a:lnTo>
                    <a:lnTo>
                      <a:pt x="498" y="279"/>
                    </a:lnTo>
                    <a:lnTo>
                      <a:pt x="491" y="292"/>
                    </a:lnTo>
                    <a:lnTo>
                      <a:pt x="482" y="301"/>
                    </a:lnTo>
                    <a:lnTo>
                      <a:pt x="474" y="311"/>
                    </a:lnTo>
                    <a:lnTo>
                      <a:pt x="465" y="320"/>
                    </a:lnTo>
                    <a:lnTo>
                      <a:pt x="459" y="331"/>
                    </a:lnTo>
                    <a:lnTo>
                      <a:pt x="439" y="346"/>
                    </a:lnTo>
                    <a:lnTo>
                      <a:pt x="422" y="361"/>
                    </a:lnTo>
                    <a:lnTo>
                      <a:pt x="411" y="368"/>
                    </a:lnTo>
                    <a:lnTo>
                      <a:pt x="402" y="374"/>
                    </a:lnTo>
                    <a:lnTo>
                      <a:pt x="392" y="378"/>
                    </a:lnTo>
                    <a:lnTo>
                      <a:pt x="383" y="387"/>
                    </a:lnTo>
                    <a:lnTo>
                      <a:pt x="372" y="389"/>
                    </a:lnTo>
                    <a:lnTo>
                      <a:pt x="361" y="396"/>
                    </a:lnTo>
                    <a:lnTo>
                      <a:pt x="353" y="398"/>
                    </a:lnTo>
                    <a:lnTo>
                      <a:pt x="342" y="402"/>
                    </a:lnTo>
                    <a:lnTo>
                      <a:pt x="333" y="404"/>
                    </a:lnTo>
                    <a:lnTo>
                      <a:pt x="325" y="407"/>
                    </a:lnTo>
                    <a:lnTo>
                      <a:pt x="314" y="409"/>
                    </a:lnTo>
                    <a:lnTo>
                      <a:pt x="305" y="413"/>
                    </a:lnTo>
                    <a:lnTo>
                      <a:pt x="294" y="413"/>
                    </a:lnTo>
                    <a:lnTo>
                      <a:pt x="284" y="413"/>
                    </a:lnTo>
                    <a:lnTo>
                      <a:pt x="273" y="413"/>
                    </a:lnTo>
                    <a:lnTo>
                      <a:pt x="264" y="415"/>
                    </a:lnTo>
                    <a:lnTo>
                      <a:pt x="245" y="413"/>
                    </a:lnTo>
                    <a:lnTo>
                      <a:pt x="227" y="413"/>
                    </a:lnTo>
                    <a:lnTo>
                      <a:pt x="208" y="407"/>
                    </a:lnTo>
                    <a:lnTo>
                      <a:pt x="193" y="404"/>
                    </a:lnTo>
                    <a:lnTo>
                      <a:pt x="175" y="396"/>
                    </a:lnTo>
                    <a:lnTo>
                      <a:pt x="162" y="391"/>
                    </a:lnTo>
                    <a:lnTo>
                      <a:pt x="147" y="381"/>
                    </a:lnTo>
                    <a:lnTo>
                      <a:pt x="132" y="370"/>
                    </a:lnTo>
                    <a:lnTo>
                      <a:pt x="121" y="359"/>
                    </a:lnTo>
                    <a:lnTo>
                      <a:pt x="111" y="348"/>
                    </a:lnTo>
                    <a:lnTo>
                      <a:pt x="100" y="335"/>
                    </a:lnTo>
                    <a:lnTo>
                      <a:pt x="89" y="322"/>
                    </a:lnTo>
                    <a:lnTo>
                      <a:pt x="80" y="309"/>
                    </a:lnTo>
                    <a:lnTo>
                      <a:pt x="74" y="296"/>
                    </a:lnTo>
                    <a:lnTo>
                      <a:pt x="65" y="281"/>
                    </a:lnTo>
                    <a:lnTo>
                      <a:pt x="61" y="266"/>
                    </a:lnTo>
                    <a:lnTo>
                      <a:pt x="57" y="251"/>
                    </a:lnTo>
                    <a:lnTo>
                      <a:pt x="50" y="236"/>
                    </a:lnTo>
                    <a:lnTo>
                      <a:pt x="46" y="221"/>
                    </a:lnTo>
                    <a:lnTo>
                      <a:pt x="39" y="205"/>
                    </a:lnTo>
                    <a:lnTo>
                      <a:pt x="37" y="190"/>
                    </a:lnTo>
                    <a:lnTo>
                      <a:pt x="35" y="175"/>
                    </a:lnTo>
                    <a:lnTo>
                      <a:pt x="28" y="160"/>
                    </a:lnTo>
                    <a:lnTo>
                      <a:pt x="26" y="143"/>
                    </a:lnTo>
                    <a:lnTo>
                      <a:pt x="22" y="130"/>
                    </a:lnTo>
                    <a:lnTo>
                      <a:pt x="20" y="115"/>
                    </a:lnTo>
                    <a:lnTo>
                      <a:pt x="15" y="102"/>
                    </a:lnTo>
                    <a:lnTo>
                      <a:pt x="13" y="89"/>
                    </a:lnTo>
                    <a:lnTo>
                      <a:pt x="9" y="78"/>
                    </a:lnTo>
                    <a:lnTo>
                      <a:pt x="9" y="69"/>
                    </a:lnTo>
                    <a:lnTo>
                      <a:pt x="7" y="58"/>
                    </a:lnTo>
                    <a:lnTo>
                      <a:pt x="5" y="50"/>
                    </a:lnTo>
                    <a:lnTo>
                      <a:pt x="3" y="41"/>
                    </a:lnTo>
                    <a:lnTo>
                      <a:pt x="3" y="35"/>
                    </a:lnTo>
                    <a:lnTo>
                      <a:pt x="0" y="24"/>
                    </a:lnTo>
                    <a:lnTo>
                      <a:pt x="0" y="22"/>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86"/>
              <p:cNvSpPr>
                <a:spLocks/>
              </p:cNvSpPr>
              <p:nvPr/>
            </p:nvSpPr>
            <p:spPr bwMode="auto">
              <a:xfrm>
                <a:off x="6076950" y="-3617913"/>
                <a:ext cx="679450" cy="863600"/>
              </a:xfrm>
              <a:custGeom>
                <a:avLst/>
                <a:gdLst/>
                <a:ahLst/>
                <a:cxnLst>
                  <a:cxn ang="0">
                    <a:pos x="41" y="34"/>
                  </a:cxn>
                  <a:cxn ang="0">
                    <a:pos x="43" y="51"/>
                  </a:cxn>
                  <a:cxn ang="0">
                    <a:pos x="48" y="73"/>
                  </a:cxn>
                  <a:cxn ang="0">
                    <a:pos x="56" y="99"/>
                  </a:cxn>
                  <a:cxn ang="0">
                    <a:pos x="65" y="129"/>
                  </a:cxn>
                  <a:cxn ang="0">
                    <a:pos x="76" y="166"/>
                  </a:cxn>
                  <a:cxn ang="0">
                    <a:pos x="84" y="194"/>
                  </a:cxn>
                  <a:cxn ang="0">
                    <a:pos x="93" y="216"/>
                  </a:cxn>
                  <a:cxn ang="0">
                    <a:pos x="104" y="237"/>
                  </a:cxn>
                  <a:cxn ang="0">
                    <a:pos x="110" y="259"/>
                  </a:cxn>
                  <a:cxn ang="0">
                    <a:pos x="119" y="279"/>
                  </a:cxn>
                  <a:cxn ang="0">
                    <a:pos x="130" y="302"/>
                  </a:cxn>
                  <a:cxn ang="0">
                    <a:pos x="138" y="326"/>
                  </a:cxn>
                  <a:cxn ang="0">
                    <a:pos x="149" y="346"/>
                  </a:cxn>
                  <a:cxn ang="0">
                    <a:pos x="158" y="365"/>
                  </a:cxn>
                  <a:cxn ang="0">
                    <a:pos x="169" y="387"/>
                  </a:cxn>
                  <a:cxn ang="0">
                    <a:pos x="182" y="413"/>
                  </a:cxn>
                  <a:cxn ang="0">
                    <a:pos x="197" y="445"/>
                  </a:cxn>
                  <a:cxn ang="0">
                    <a:pos x="208" y="467"/>
                  </a:cxn>
                  <a:cxn ang="0">
                    <a:pos x="216" y="482"/>
                  </a:cxn>
                  <a:cxn ang="0">
                    <a:pos x="220" y="482"/>
                  </a:cxn>
                  <a:cxn ang="0">
                    <a:pos x="240" y="471"/>
                  </a:cxn>
                  <a:cxn ang="0">
                    <a:pos x="262" y="460"/>
                  </a:cxn>
                  <a:cxn ang="0">
                    <a:pos x="281" y="454"/>
                  </a:cxn>
                  <a:cxn ang="0">
                    <a:pos x="300" y="445"/>
                  </a:cxn>
                  <a:cxn ang="0">
                    <a:pos x="322" y="439"/>
                  </a:cxn>
                  <a:cxn ang="0">
                    <a:pos x="348" y="430"/>
                  </a:cxn>
                  <a:cxn ang="0">
                    <a:pos x="380" y="423"/>
                  </a:cxn>
                  <a:cxn ang="0">
                    <a:pos x="400" y="421"/>
                  </a:cxn>
                  <a:cxn ang="0">
                    <a:pos x="413" y="421"/>
                  </a:cxn>
                  <a:cxn ang="0">
                    <a:pos x="428" y="439"/>
                  </a:cxn>
                  <a:cxn ang="0">
                    <a:pos x="339" y="454"/>
                  </a:cxn>
                  <a:cxn ang="0">
                    <a:pos x="331" y="456"/>
                  </a:cxn>
                  <a:cxn ang="0">
                    <a:pos x="311" y="464"/>
                  </a:cxn>
                  <a:cxn ang="0">
                    <a:pos x="285" y="475"/>
                  </a:cxn>
                  <a:cxn ang="0">
                    <a:pos x="259" y="493"/>
                  </a:cxn>
                  <a:cxn ang="0">
                    <a:pos x="233" y="510"/>
                  </a:cxn>
                  <a:cxn ang="0">
                    <a:pos x="214" y="527"/>
                  </a:cxn>
                  <a:cxn ang="0">
                    <a:pos x="197" y="544"/>
                  </a:cxn>
                  <a:cxn ang="0">
                    <a:pos x="197" y="499"/>
                  </a:cxn>
                  <a:cxn ang="0">
                    <a:pos x="93" y="287"/>
                  </a:cxn>
                  <a:cxn ang="0">
                    <a:pos x="67" y="285"/>
                  </a:cxn>
                  <a:cxn ang="0">
                    <a:pos x="45" y="281"/>
                  </a:cxn>
                  <a:cxn ang="0">
                    <a:pos x="26" y="270"/>
                  </a:cxn>
                  <a:cxn ang="0">
                    <a:pos x="28" y="253"/>
                  </a:cxn>
                  <a:cxn ang="0">
                    <a:pos x="43" y="231"/>
                  </a:cxn>
                  <a:cxn ang="0">
                    <a:pos x="58" y="209"/>
                  </a:cxn>
                  <a:cxn ang="0">
                    <a:pos x="58" y="201"/>
                  </a:cxn>
                  <a:cxn ang="0">
                    <a:pos x="48" y="179"/>
                  </a:cxn>
                  <a:cxn ang="0">
                    <a:pos x="37" y="155"/>
                  </a:cxn>
                  <a:cxn ang="0">
                    <a:pos x="28" y="127"/>
                  </a:cxn>
                  <a:cxn ang="0">
                    <a:pos x="19" y="103"/>
                  </a:cxn>
                  <a:cxn ang="0">
                    <a:pos x="15" y="82"/>
                  </a:cxn>
                  <a:cxn ang="0">
                    <a:pos x="11" y="60"/>
                  </a:cxn>
                  <a:cxn ang="0">
                    <a:pos x="6" y="38"/>
                  </a:cxn>
                  <a:cxn ang="0">
                    <a:pos x="2" y="19"/>
                  </a:cxn>
                  <a:cxn ang="0">
                    <a:pos x="0" y="4"/>
                  </a:cxn>
                  <a:cxn ang="0">
                    <a:pos x="41" y="32"/>
                  </a:cxn>
                </a:cxnLst>
                <a:rect l="0" t="0" r="r" b="b"/>
                <a:pathLst>
                  <a:path w="428" h="544">
                    <a:moveTo>
                      <a:pt x="41" y="32"/>
                    </a:moveTo>
                    <a:lnTo>
                      <a:pt x="41" y="34"/>
                    </a:lnTo>
                    <a:lnTo>
                      <a:pt x="43" y="45"/>
                    </a:lnTo>
                    <a:lnTo>
                      <a:pt x="43" y="51"/>
                    </a:lnTo>
                    <a:lnTo>
                      <a:pt x="48" y="62"/>
                    </a:lnTo>
                    <a:lnTo>
                      <a:pt x="48" y="73"/>
                    </a:lnTo>
                    <a:lnTo>
                      <a:pt x="54" y="86"/>
                    </a:lnTo>
                    <a:lnTo>
                      <a:pt x="56" y="99"/>
                    </a:lnTo>
                    <a:lnTo>
                      <a:pt x="58" y="114"/>
                    </a:lnTo>
                    <a:lnTo>
                      <a:pt x="65" y="129"/>
                    </a:lnTo>
                    <a:lnTo>
                      <a:pt x="71" y="149"/>
                    </a:lnTo>
                    <a:lnTo>
                      <a:pt x="76" y="166"/>
                    </a:lnTo>
                    <a:lnTo>
                      <a:pt x="82" y="186"/>
                    </a:lnTo>
                    <a:lnTo>
                      <a:pt x="84" y="194"/>
                    </a:lnTo>
                    <a:lnTo>
                      <a:pt x="89" y="205"/>
                    </a:lnTo>
                    <a:lnTo>
                      <a:pt x="93" y="216"/>
                    </a:lnTo>
                    <a:lnTo>
                      <a:pt x="99" y="227"/>
                    </a:lnTo>
                    <a:lnTo>
                      <a:pt x="104" y="237"/>
                    </a:lnTo>
                    <a:lnTo>
                      <a:pt x="106" y="248"/>
                    </a:lnTo>
                    <a:lnTo>
                      <a:pt x="110" y="259"/>
                    </a:lnTo>
                    <a:lnTo>
                      <a:pt x="115" y="270"/>
                    </a:lnTo>
                    <a:lnTo>
                      <a:pt x="119" y="279"/>
                    </a:lnTo>
                    <a:lnTo>
                      <a:pt x="123" y="291"/>
                    </a:lnTo>
                    <a:lnTo>
                      <a:pt x="130" y="302"/>
                    </a:lnTo>
                    <a:lnTo>
                      <a:pt x="134" y="315"/>
                    </a:lnTo>
                    <a:lnTo>
                      <a:pt x="138" y="326"/>
                    </a:lnTo>
                    <a:lnTo>
                      <a:pt x="143" y="335"/>
                    </a:lnTo>
                    <a:lnTo>
                      <a:pt x="149" y="346"/>
                    </a:lnTo>
                    <a:lnTo>
                      <a:pt x="153" y="356"/>
                    </a:lnTo>
                    <a:lnTo>
                      <a:pt x="158" y="365"/>
                    </a:lnTo>
                    <a:lnTo>
                      <a:pt x="164" y="376"/>
                    </a:lnTo>
                    <a:lnTo>
                      <a:pt x="169" y="387"/>
                    </a:lnTo>
                    <a:lnTo>
                      <a:pt x="175" y="397"/>
                    </a:lnTo>
                    <a:lnTo>
                      <a:pt x="182" y="413"/>
                    </a:lnTo>
                    <a:lnTo>
                      <a:pt x="190" y="430"/>
                    </a:lnTo>
                    <a:lnTo>
                      <a:pt x="197" y="445"/>
                    </a:lnTo>
                    <a:lnTo>
                      <a:pt x="205" y="458"/>
                    </a:lnTo>
                    <a:lnTo>
                      <a:pt x="208" y="467"/>
                    </a:lnTo>
                    <a:lnTo>
                      <a:pt x="214" y="475"/>
                    </a:lnTo>
                    <a:lnTo>
                      <a:pt x="216" y="482"/>
                    </a:lnTo>
                    <a:lnTo>
                      <a:pt x="218" y="484"/>
                    </a:lnTo>
                    <a:lnTo>
                      <a:pt x="220" y="482"/>
                    </a:lnTo>
                    <a:lnTo>
                      <a:pt x="229" y="477"/>
                    </a:lnTo>
                    <a:lnTo>
                      <a:pt x="240" y="471"/>
                    </a:lnTo>
                    <a:lnTo>
                      <a:pt x="255" y="464"/>
                    </a:lnTo>
                    <a:lnTo>
                      <a:pt x="262" y="460"/>
                    </a:lnTo>
                    <a:lnTo>
                      <a:pt x="270" y="456"/>
                    </a:lnTo>
                    <a:lnTo>
                      <a:pt x="281" y="454"/>
                    </a:lnTo>
                    <a:lnTo>
                      <a:pt x="292" y="449"/>
                    </a:lnTo>
                    <a:lnTo>
                      <a:pt x="300" y="445"/>
                    </a:lnTo>
                    <a:lnTo>
                      <a:pt x="311" y="443"/>
                    </a:lnTo>
                    <a:lnTo>
                      <a:pt x="322" y="439"/>
                    </a:lnTo>
                    <a:lnTo>
                      <a:pt x="333" y="436"/>
                    </a:lnTo>
                    <a:lnTo>
                      <a:pt x="348" y="430"/>
                    </a:lnTo>
                    <a:lnTo>
                      <a:pt x="365" y="428"/>
                    </a:lnTo>
                    <a:lnTo>
                      <a:pt x="380" y="423"/>
                    </a:lnTo>
                    <a:lnTo>
                      <a:pt x="391" y="423"/>
                    </a:lnTo>
                    <a:lnTo>
                      <a:pt x="400" y="421"/>
                    </a:lnTo>
                    <a:lnTo>
                      <a:pt x="409" y="421"/>
                    </a:lnTo>
                    <a:lnTo>
                      <a:pt x="413" y="421"/>
                    </a:lnTo>
                    <a:lnTo>
                      <a:pt x="417" y="421"/>
                    </a:lnTo>
                    <a:lnTo>
                      <a:pt x="428" y="439"/>
                    </a:lnTo>
                    <a:lnTo>
                      <a:pt x="409" y="456"/>
                    </a:lnTo>
                    <a:lnTo>
                      <a:pt x="339" y="454"/>
                    </a:lnTo>
                    <a:lnTo>
                      <a:pt x="335" y="454"/>
                    </a:lnTo>
                    <a:lnTo>
                      <a:pt x="331" y="456"/>
                    </a:lnTo>
                    <a:lnTo>
                      <a:pt x="320" y="458"/>
                    </a:lnTo>
                    <a:lnTo>
                      <a:pt x="311" y="464"/>
                    </a:lnTo>
                    <a:lnTo>
                      <a:pt x="298" y="469"/>
                    </a:lnTo>
                    <a:lnTo>
                      <a:pt x="285" y="475"/>
                    </a:lnTo>
                    <a:lnTo>
                      <a:pt x="270" y="484"/>
                    </a:lnTo>
                    <a:lnTo>
                      <a:pt x="259" y="493"/>
                    </a:lnTo>
                    <a:lnTo>
                      <a:pt x="244" y="501"/>
                    </a:lnTo>
                    <a:lnTo>
                      <a:pt x="233" y="510"/>
                    </a:lnTo>
                    <a:lnTo>
                      <a:pt x="223" y="519"/>
                    </a:lnTo>
                    <a:lnTo>
                      <a:pt x="214" y="527"/>
                    </a:lnTo>
                    <a:lnTo>
                      <a:pt x="201" y="540"/>
                    </a:lnTo>
                    <a:lnTo>
                      <a:pt x="197" y="544"/>
                    </a:lnTo>
                    <a:lnTo>
                      <a:pt x="171" y="529"/>
                    </a:lnTo>
                    <a:lnTo>
                      <a:pt x="197" y="499"/>
                    </a:lnTo>
                    <a:lnTo>
                      <a:pt x="99" y="289"/>
                    </a:lnTo>
                    <a:lnTo>
                      <a:pt x="93" y="287"/>
                    </a:lnTo>
                    <a:lnTo>
                      <a:pt x="76" y="287"/>
                    </a:lnTo>
                    <a:lnTo>
                      <a:pt x="67" y="285"/>
                    </a:lnTo>
                    <a:lnTo>
                      <a:pt x="56" y="283"/>
                    </a:lnTo>
                    <a:lnTo>
                      <a:pt x="45" y="281"/>
                    </a:lnTo>
                    <a:lnTo>
                      <a:pt x="39" y="279"/>
                    </a:lnTo>
                    <a:lnTo>
                      <a:pt x="26" y="270"/>
                    </a:lnTo>
                    <a:lnTo>
                      <a:pt x="24" y="263"/>
                    </a:lnTo>
                    <a:lnTo>
                      <a:pt x="28" y="253"/>
                    </a:lnTo>
                    <a:lnTo>
                      <a:pt x="37" y="244"/>
                    </a:lnTo>
                    <a:lnTo>
                      <a:pt x="43" y="231"/>
                    </a:lnTo>
                    <a:lnTo>
                      <a:pt x="52" y="218"/>
                    </a:lnTo>
                    <a:lnTo>
                      <a:pt x="58" y="209"/>
                    </a:lnTo>
                    <a:lnTo>
                      <a:pt x="63" y="205"/>
                    </a:lnTo>
                    <a:lnTo>
                      <a:pt x="58" y="201"/>
                    </a:lnTo>
                    <a:lnTo>
                      <a:pt x="52" y="190"/>
                    </a:lnTo>
                    <a:lnTo>
                      <a:pt x="48" y="179"/>
                    </a:lnTo>
                    <a:lnTo>
                      <a:pt x="41" y="168"/>
                    </a:lnTo>
                    <a:lnTo>
                      <a:pt x="37" y="155"/>
                    </a:lnTo>
                    <a:lnTo>
                      <a:pt x="32" y="138"/>
                    </a:lnTo>
                    <a:lnTo>
                      <a:pt x="28" y="127"/>
                    </a:lnTo>
                    <a:lnTo>
                      <a:pt x="26" y="116"/>
                    </a:lnTo>
                    <a:lnTo>
                      <a:pt x="19" y="103"/>
                    </a:lnTo>
                    <a:lnTo>
                      <a:pt x="19" y="93"/>
                    </a:lnTo>
                    <a:lnTo>
                      <a:pt x="15" y="82"/>
                    </a:lnTo>
                    <a:lnTo>
                      <a:pt x="13" y="71"/>
                    </a:lnTo>
                    <a:lnTo>
                      <a:pt x="11" y="60"/>
                    </a:lnTo>
                    <a:lnTo>
                      <a:pt x="11" y="49"/>
                    </a:lnTo>
                    <a:lnTo>
                      <a:pt x="6" y="38"/>
                    </a:lnTo>
                    <a:lnTo>
                      <a:pt x="4" y="28"/>
                    </a:lnTo>
                    <a:lnTo>
                      <a:pt x="2" y="19"/>
                    </a:lnTo>
                    <a:lnTo>
                      <a:pt x="2" y="15"/>
                    </a:lnTo>
                    <a:lnTo>
                      <a:pt x="0" y="4"/>
                    </a:lnTo>
                    <a:lnTo>
                      <a:pt x="0" y="0"/>
                    </a:lnTo>
                    <a:lnTo>
                      <a:pt x="41" y="32"/>
                    </a:lnTo>
                    <a:lnTo>
                      <a:pt x="41" y="32"/>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188"/>
              <p:cNvSpPr>
                <a:spLocks/>
              </p:cNvSpPr>
              <p:nvPr/>
            </p:nvSpPr>
            <p:spPr bwMode="auto">
              <a:xfrm>
                <a:off x="6200775" y="-3516313"/>
                <a:ext cx="487363" cy="274637"/>
              </a:xfrm>
              <a:custGeom>
                <a:avLst/>
                <a:gdLst/>
                <a:ahLst/>
                <a:cxnLst>
                  <a:cxn ang="0">
                    <a:pos x="0" y="128"/>
                  </a:cxn>
                  <a:cxn ang="0">
                    <a:pos x="0" y="124"/>
                  </a:cxn>
                  <a:cxn ang="0">
                    <a:pos x="6" y="119"/>
                  </a:cxn>
                  <a:cxn ang="0">
                    <a:pos x="17" y="111"/>
                  </a:cxn>
                  <a:cxn ang="0">
                    <a:pos x="32" y="102"/>
                  </a:cxn>
                  <a:cxn ang="0">
                    <a:pos x="47" y="89"/>
                  </a:cxn>
                  <a:cxn ang="0">
                    <a:pos x="67" y="76"/>
                  </a:cxn>
                  <a:cxn ang="0">
                    <a:pos x="78" y="70"/>
                  </a:cxn>
                  <a:cxn ang="0">
                    <a:pos x="88" y="65"/>
                  </a:cxn>
                  <a:cxn ang="0">
                    <a:pos x="99" y="59"/>
                  </a:cxn>
                  <a:cxn ang="0">
                    <a:pos x="112" y="55"/>
                  </a:cxn>
                  <a:cxn ang="0">
                    <a:pos x="123" y="46"/>
                  </a:cxn>
                  <a:cxn ang="0">
                    <a:pos x="136" y="42"/>
                  </a:cxn>
                  <a:cxn ang="0">
                    <a:pos x="147" y="37"/>
                  </a:cxn>
                  <a:cxn ang="0">
                    <a:pos x="160" y="33"/>
                  </a:cxn>
                  <a:cxn ang="0">
                    <a:pos x="171" y="29"/>
                  </a:cxn>
                  <a:cxn ang="0">
                    <a:pos x="184" y="22"/>
                  </a:cxn>
                  <a:cxn ang="0">
                    <a:pos x="192" y="18"/>
                  </a:cxn>
                  <a:cxn ang="0">
                    <a:pos x="205" y="18"/>
                  </a:cxn>
                  <a:cxn ang="0">
                    <a:pos x="222" y="9"/>
                  </a:cxn>
                  <a:cxn ang="0">
                    <a:pos x="238" y="7"/>
                  </a:cxn>
                  <a:cxn ang="0">
                    <a:pos x="246" y="5"/>
                  </a:cxn>
                  <a:cxn ang="0">
                    <a:pos x="251" y="5"/>
                  </a:cxn>
                  <a:cxn ang="0">
                    <a:pos x="292" y="0"/>
                  </a:cxn>
                  <a:cxn ang="0">
                    <a:pos x="307" y="29"/>
                  </a:cxn>
                  <a:cxn ang="0">
                    <a:pos x="298" y="50"/>
                  </a:cxn>
                  <a:cxn ang="0">
                    <a:pos x="259" y="46"/>
                  </a:cxn>
                  <a:cxn ang="0">
                    <a:pos x="207" y="55"/>
                  </a:cxn>
                  <a:cxn ang="0">
                    <a:pos x="138" y="65"/>
                  </a:cxn>
                  <a:cxn ang="0">
                    <a:pos x="60" y="122"/>
                  </a:cxn>
                  <a:cxn ang="0">
                    <a:pos x="6" y="173"/>
                  </a:cxn>
                  <a:cxn ang="0">
                    <a:pos x="0" y="128"/>
                  </a:cxn>
                  <a:cxn ang="0">
                    <a:pos x="0" y="128"/>
                  </a:cxn>
                </a:cxnLst>
                <a:rect l="0" t="0" r="r" b="b"/>
                <a:pathLst>
                  <a:path w="307" h="173">
                    <a:moveTo>
                      <a:pt x="0" y="128"/>
                    </a:moveTo>
                    <a:lnTo>
                      <a:pt x="0" y="124"/>
                    </a:lnTo>
                    <a:lnTo>
                      <a:pt x="6" y="119"/>
                    </a:lnTo>
                    <a:lnTo>
                      <a:pt x="17" y="111"/>
                    </a:lnTo>
                    <a:lnTo>
                      <a:pt x="32" y="102"/>
                    </a:lnTo>
                    <a:lnTo>
                      <a:pt x="47" y="89"/>
                    </a:lnTo>
                    <a:lnTo>
                      <a:pt x="67" y="76"/>
                    </a:lnTo>
                    <a:lnTo>
                      <a:pt x="78" y="70"/>
                    </a:lnTo>
                    <a:lnTo>
                      <a:pt x="88" y="65"/>
                    </a:lnTo>
                    <a:lnTo>
                      <a:pt x="99" y="59"/>
                    </a:lnTo>
                    <a:lnTo>
                      <a:pt x="112" y="55"/>
                    </a:lnTo>
                    <a:lnTo>
                      <a:pt x="123" y="46"/>
                    </a:lnTo>
                    <a:lnTo>
                      <a:pt x="136" y="42"/>
                    </a:lnTo>
                    <a:lnTo>
                      <a:pt x="147" y="37"/>
                    </a:lnTo>
                    <a:lnTo>
                      <a:pt x="160" y="33"/>
                    </a:lnTo>
                    <a:lnTo>
                      <a:pt x="171" y="29"/>
                    </a:lnTo>
                    <a:lnTo>
                      <a:pt x="184" y="22"/>
                    </a:lnTo>
                    <a:lnTo>
                      <a:pt x="192" y="18"/>
                    </a:lnTo>
                    <a:lnTo>
                      <a:pt x="205" y="18"/>
                    </a:lnTo>
                    <a:lnTo>
                      <a:pt x="222" y="9"/>
                    </a:lnTo>
                    <a:lnTo>
                      <a:pt x="238" y="7"/>
                    </a:lnTo>
                    <a:lnTo>
                      <a:pt x="246" y="5"/>
                    </a:lnTo>
                    <a:lnTo>
                      <a:pt x="251" y="5"/>
                    </a:lnTo>
                    <a:lnTo>
                      <a:pt x="292" y="0"/>
                    </a:lnTo>
                    <a:lnTo>
                      <a:pt x="307" y="29"/>
                    </a:lnTo>
                    <a:lnTo>
                      <a:pt x="298" y="50"/>
                    </a:lnTo>
                    <a:lnTo>
                      <a:pt x="259" y="46"/>
                    </a:lnTo>
                    <a:lnTo>
                      <a:pt x="207" y="55"/>
                    </a:lnTo>
                    <a:lnTo>
                      <a:pt x="138" y="65"/>
                    </a:lnTo>
                    <a:lnTo>
                      <a:pt x="60" y="122"/>
                    </a:lnTo>
                    <a:lnTo>
                      <a:pt x="6" y="173"/>
                    </a:lnTo>
                    <a:lnTo>
                      <a:pt x="0" y="128"/>
                    </a:lnTo>
                    <a:lnTo>
                      <a:pt x="0" y="128"/>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89"/>
              <p:cNvSpPr>
                <a:spLocks/>
              </p:cNvSpPr>
              <p:nvPr/>
            </p:nvSpPr>
            <p:spPr bwMode="auto">
              <a:xfrm>
                <a:off x="6121400" y="-3189288"/>
                <a:ext cx="150813" cy="369887"/>
              </a:xfrm>
              <a:custGeom>
                <a:avLst/>
                <a:gdLst/>
                <a:ahLst/>
                <a:cxnLst>
                  <a:cxn ang="0">
                    <a:pos x="28" y="0"/>
                  </a:cxn>
                  <a:cxn ang="0">
                    <a:pos x="54" y="6"/>
                  </a:cxn>
                  <a:cxn ang="0">
                    <a:pos x="52" y="6"/>
                  </a:cxn>
                  <a:cxn ang="0">
                    <a:pos x="50" y="11"/>
                  </a:cxn>
                  <a:cxn ang="0">
                    <a:pos x="48" y="17"/>
                  </a:cxn>
                  <a:cxn ang="0">
                    <a:pos x="48" y="28"/>
                  </a:cxn>
                  <a:cxn ang="0">
                    <a:pos x="43" y="39"/>
                  </a:cxn>
                  <a:cxn ang="0">
                    <a:pos x="43" y="52"/>
                  </a:cxn>
                  <a:cxn ang="0">
                    <a:pos x="39" y="65"/>
                  </a:cxn>
                  <a:cxn ang="0">
                    <a:pos x="39" y="82"/>
                  </a:cxn>
                  <a:cxn ang="0">
                    <a:pos x="37" y="93"/>
                  </a:cxn>
                  <a:cxn ang="0">
                    <a:pos x="35" y="108"/>
                  </a:cxn>
                  <a:cxn ang="0">
                    <a:pos x="35" y="121"/>
                  </a:cxn>
                  <a:cxn ang="0">
                    <a:pos x="35" y="132"/>
                  </a:cxn>
                  <a:cxn ang="0">
                    <a:pos x="32" y="140"/>
                  </a:cxn>
                  <a:cxn ang="0">
                    <a:pos x="32" y="149"/>
                  </a:cxn>
                  <a:cxn ang="0">
                    <a:pos x="32" y="156"/>
                  </a:cxn>
                  <a:cxn ang="0">
                    <a:pos x="35" y="158"/>
                  </a:cxn>
                  <a:cxn ang="0">
                    <a:pos x="35" y="164"/>
                  </a:cxn>
                  <a:cxn ang="0">
                    <a:pos x="35" y="177"/>
                  </a:cxn>
                  <a:cxn ang="0">
                    <a:pos x="37" y="188"/>
                  </a:cxn>
                  <a:cxn ang="0">
                    <a:pos x="43" y="199"/>
                  </a:cxn>
                  <a:cxn ang="0">
                    <a:pos x="52" y="197"/>
                  </a:cxn>
                  <a:cxn ang="0">
                    <a:pos x="63" y="190"/>
                  </a:cxn>
                  <a:cxn ang="0">
                    <a:pos x="69" y="181"/>
                  </a:cxn>
                  <a:cxn ang="0">
                    <a:pos x="74" y="177"/>
                  </a:cxn>
                  <a:cxn ang="0">
                    <a:pos x="95" y="192"/>
                  </a:cxn>
                  <a:cxn ang="0">
                    <a:pos x="71" y="223"/>
                  </a:cxn>
                  <a:cxn ang="0">
                    <a:pos x="28" y="233"/>
                  </a:cxn>
                  <a:cxn ang="0">
                    <a:pos x="0" y="205"/>
                  </a:cxn>
                  <a:cxn ang="0">
                    <a:pos x="0" y="138"/>
                  </a:cxn>
                  <a:cxn ang="0">
                    <a:pos x="28" y="0"/>
                  </a:cxn>
                  <a:cxn ang="0">
                    <a:pos x="28" y="0"/>
                  </a:cxn>
                </a:cxnLst>
                <a:rect l="0" t="0" r="r" b="b"/>
                <a:pathLst>
                  <a:path w="95" h="233">
                    <a:moveTo>
                      <a:pt x="28" y="0"/>
                    </a:moveTo>
                    <a:lnTo>
                      <a:pt x="54" y="6"/>
                    </a:lnTo>
                    <a:lnTo>
                      <a:pt x="52" y="6"/>
                    </a:lnTo>
                    <a:lnTo>
                      <a:pt x="50" y="11"/>
                    </a:lnTo>
                    <a:lnTo>
                      <a:pt x="48" y="17"/>
                    </a:lnTo>
                    <a:lnTo>
                      <a:pt x="48" y="28"/>
                    </a:lnTo>
                    <a:lnTo>
                      <a:pt x="43" y="39"/>
                    </a:lnTo>
                    <a:lnTo>
                      <a:pt x="43" y="52"/>
                    </a:lnTo>
                    <a:lnTo>
                      <a:pt x="39" y="65"/>
                    </a:lnTo>
                    <a:lnTo>
                      <a:pt x="39" y="82"/>
                    </a:lnTo>
                    <a:lnTo>
                      <a:pt x="37" y="93"/>
                    </a:lnTo>
                    <a:lnTo>
                      <a:pt x="35" y="108"/>
                    </a:lnTo>
                    <a:lnTo>
                      <a:pt x="35" y="121"/>
                    </a:lnTo>
                    <a:lnTo>
                      <a:pt x="35" y="132"/>
                    </a:lnTo>
                    <a:lnTo>
                      <a:pt x="32" y="140"/>
                    </a:lnTo>
                    <a:lnTo>
                      <a:pt x="32" y="149"/>
                    </a:lnTo>
                    <a:lnTo>
                      <a:pt x="32" y="156"/>
                    </a:lnTo>
                    <a:lnTo>
                      <a:pt x="35" y="158"/>
                    </a:lnTo>
                    <a:lnTo>
                      <a:pt x="35" y="164"/>
                    </a:lnTo>
                    <a:lnTo>
                      <a:pt x="35" y="177"/>
                    </a:lnTo>
                    <a:lnTo>
                      <a:pt x="37" y="188"/>
                    </a:lnTo>
                    <a:lnTo>
                      <a:pt x="43" y="199"/>
                    </a:lnTo>
                    <a:lnTo>
                      <a:pt x="52" y="197"/>
                    </a:lnTo>
                    <a:lnTo>
                      <a:pt x="63" y="190"/>
                    </a:lnTo>
                    <a:lnTo>
                      <a:pt x="69" y="181"/>
                    </a:lnTo>
                    <a:lnTo>
                      <a:pt x="74" y="177"/>
                    </a:lnTo>
                    <a:lnTo>
                      <a:pt x="95" y="192"/>
                    </a:lnTo>
                    <a:lnTo>
                      <a:pt x="71" y="223"/>
                    </a:lnTo>
                    <a:lnTo>
                      <a:pt x="28" y="233"/>
                    </a:lnTo>
                    <a:lnTo>
                      <a:pt x="0" y="205"/>
                    </a:lnTo>
                    <a:lnTo>
                      <a:pt x="0" y="138"/>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74"/>
              <p:cNvSpPr>
                <a:spLocks/>
              </p:cNvSpPr>
              <p:nvPr/>
            </p:nvSpPr>
            <p:spPr bwMode="auto">
              <a:xfrm>
                <a:off x="2932112" y="-3416300"/>
                <a:ext cx="1728787" cy="155574"/>
              </a:xfrm>
              <a:custGeom>
                <a:avLst/>
                <a:gdLst/>
                <a:ahLst/>
                <a:cxnLst>
                  <a:cxn ang="0">
                    <a:pos x="0" y="41"/>
                  </a:cxn>
                  <a:cxn ang="0">
                    <a:pos x="2" y="41"/>
                  </a:cxn>
                  <a:cxn ang="0">
                    <a:pos x="15" y="43"/>
                  </a:cxn>
                  <a:cxn ang="0">
                    <a:pos x="21" y="43"/>
                  </a:cxn>
                  <a:cxn ang="0">
                    <a:pos x="34" y="47"/>
                  </a:cxn>
                  <a:cxn ang="0">
                    <a:pos x="45" y="50"/>
                  </a:cxn>
                  <a:cxn ang="0">
                    <a:pos x="60" y="52"/>
                  </a:cxn>
                  <a:cxn ang="0">
                    <a:pos x="73" y="52"/>
                  </a:cxn>
                  <a:cxn ang="0">
                    <a:pos x="88" y="54"/>
                  </a:cxn>
                  <a:cxn ang="0">
                    <a:pos x="106" y="56"/>
                  </a:cxn>
                  <a:cxn ang="0">
                    <a:pos x="123" y="58"/>
                  </a:cxn>
                  <a:cxn ang="0">
                    <a:pos x="140" y="58"/>
                  </a:cxn>
                  <a:cxn ang="0">
                    <a:pos x="160" y="60"/>
                  </a:cxn>
                  <a:cxn ang="0">
                    <a:pos x="168" y="60"/>
                  </a:cxn>
                  <a:cxn ang="0">
                    <a:pos x="179" y="60"/>
                  </a:cxn>
                  <a:cxn ang="0">
                    <a:pos x="190" y="60"/>
                  </a:cxn>
                  <a:cxn ang="0">
                    <a:pos x="201" y="60"/>
                  </a:cxn>
                  <a:cxn ang="0">
                    <a:pos x="209" y="56"/>
                  </a:cxn>
                  <a:cxn ang="0">
                    <a:pos x="220" y="56"/>
                  </a:cxn>
                  <a:cxn ang="0">
                    <a:pos x="229" y="52"/>
                  </a:cxn>
                  <a:cxn ang="0">
                    <a:pos x="240" y="52"/>
                  </a:cxn>
                  <a:cxn ang="0">
                    <a:pos x="248" y="50"/>
                  </a:cxn>
                  <a:cxn ang="0">
                    <a:pos x="259" y="47"/>
                  </a:cxn>
                  <a:cxn ang="0">
                    <a:pos x="268" y="45"/>
                  </a:cxn>
                  <a:cxn ang="0">
                    <a:pos x="279" y="43"/>
                  </a:cxn>
                  <a:cxn ang="0">
                    <a:pos x="296" y="39"/>
                  </a:cxn>
                  <a:cxn ang="0">
                    <a:pos x="315" y="32"/>
                  </a:cxn>
                  <a:cxn ang="0">
                    <a:pos x="333" y="28"/>
                  </a:cxn>
                  <a:cxn ang="0">
                    <a:pos x="350" y="24"/>
                  </a:cxn>
                  <a:cxn ang="0">
                    <a:pos x="363" y="19"/>
                  </a:cxn>
                  <a:cxn ang="0">
                    <a:pos x="376" y="13"/>
                  </a:cxn>
                  <a:cxn ang="0">
                    <a:pos x="387" y="9"/>
                  </a:cxn>
                  <a:cxn ang="0">
                    <a:pos x="400" y="6"/>
                  </a:cxn>
                  <a:cxn ang="0">
                    <a:pos x="413" y="0"/>
                  </a:cxn>
                  <a:cxn ang="0">
                    <a:pos x="419" y="0"/>
                  </a:cxn>
                  <a:cxn ang="0">
                    <a:pos x="473" y="24"/>
                  </a:cxn>
                  <a:cxn ang="0">
                    <a:pos x="302" y="76"/>
                  </a:cxn>
                  <a:cxn ang="0">
                    <a:pos x="201" y="99"/>
                  </a:cxn>
                  <a:cxn ang="0">
                    <a:pos x="86" y="86"/>
                  </a:cxn>
                  <a:cxn ang="0">
                    <a:pos x="24" y="76"/>
                  </a:cxn>
                  <a:cxn ang="0">
                    <a:pos x="0" y="41"/>
                  </a:cxn>
                  <a:cxn ang="0">
                    <a:pos x="0" y="41"/>
                  </a:cxn>
                </a:cxnLst>
                <a:rect l="0" t="0" r="r" b="b"/>
                <a:pathLst>
                  <a:path w="473" h="99">
                    <a:moveTo>
                      <a:pt x="0" y="41"/>
                    </a:moveTo>
                    <a:lnTo>
                      <a:pt x="2" y="41"/>
                    </a:lnTo>
                    <a:lnTo>
                      <a:pt x="15" y="43"/>
                    </a:lnTo>
                    <a:lnTo>
                      <a:pt x="21" y="43"/>
                    </a:lnTo>
                    <a:lnTo>
                      <a:pt x="34" y="47"/>
                    </a:lnTo>
                    <a:lnTo>
                      <a:pt x="45" y="50"/>
                    </a:lnTo>
                    <a:lnTo>
                      <a:pt x="60" y="52"/>
                    </a:lnTo>
                    <a:lnTo>
                      <a:pt x="73" y="52"/>
                    </a:lnTo>
                    <a:lnTo>
                      <a:pt x="88" y="54"/>
                    </a:lnTo>
                    <a:lnTo>
                      <a:pt x="106" y="56"/>
                    </a:lnTo>
                    <a:lnTo>
                      <a:pt x="123" y="58"/>
                    </a:lnTo>
                    <a:lnTo>
                      <a:pt x="140" y="58"/>
                    </a:lnTo>
                    <a:lnTo>
                      <a:pt x="160" y="60"/>
                    </a:lnTo>
                    <a:lnTo>
                      <a:pt x="168" y="60"/>
                    </a:lnTo>
                    <a:lnTo>
                      <a:pt x="179" y="60"/>
                    </a:lnTo>
                    <a:lnTo>
                      <a:pt x="190" y="60"/>
                    </a:lnTo>
                    <a:lnTo>
                      <a:pt x="201" y="60"/>
                    </a:lnTo>
                    <a:lnTo>
                      <a:pt x="209" y="56"/>
                    </a:lnTo>
                    <a:lnTo>
                      <a:pt x="220" y="56"/>
                    </a:lnTo>
                    <a:lnTo>
                      <a:pt x="229" y="52"/>
                    </a:lnTo>
                    <a:lnTo>
                      <a:pt x="240" y="52"/>
                    </a:lnTo>
                    <a:lnTo>
                      <a:pt x="248" y="50"/>
                    </a:lnTo>
                    <a:lnTo>
                      <a:pt x="259" y="47"/>
                    </a:lnTo>
                    <a:lnTo>
                      <a:pt x="268" y="45"/>
                    </a:lnTo>
                    <a:lnTo>
                      <a:pt x="279" y="43"/>
                    </a:lnTo>
                    <a:lnTo>
                      <a:pt x="296" y="39"/>
                    </a:lnTo>
                    <a:lnTo>
                      <a:pt x="315" y="32"/>
                    </a:lnTo>
                    <a:lnTo>
                      <a:pt x="333" y="28"/>
                    </a:lnTo>
                    <a:lnTo>
                      <a:pt x="350" y="24"/>
                    </a:lnTo>
                    <a:lnTo>
                      <a:pt x="363" y="19"/>
                    </a:lnTo>
                    <a:lnTo>
                      <a:pt x="376" y="13"/>
                    </a:lnTo>
                    <a:lnTo>
                      <a:pt x="387" y="9"/>
                    </a:lnTo>
                    <a:lnTo>
                      <a:pt x="400" y="6"/>
                    </a:lnTo>
                    <a:lnTo>
                      <a:pt x="413" y="0"/>
                    </a:lnTo>
                    <a:lnTo>
                      <a:pt x="419" y="0"/>
                    </a:lnTo>
                    <a:lnTo>
                      <a:pt x="473" y="24"/>
                    </a:lnTo>
                    <a:lnTo>
                      <a:pt x="302" y="76"/>
                    </a:lnTo>
                    <a:lnTo>
                      <a:pt x="201" y="99"/>
                    </a:lnTo>
                    <a:lnTo>
                      <a:pt x="86" y="86"/>
                    </a:lnTo>
                    <a:lnTo>
                      <a:pt x="24" y="76"/>
                    </a:lnTo>
                    <a:lnTo>
                      <a:pt x="0" y="41"/>
                    </a:lnTo>
                    <a:lnTo>
                      <a:pt x="0" y="41"/>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9" name="TextBox 58"/>
          <p:cNvSpPr txBox="1"/>
          <p:nvPr/>
        </p:nvSpPr>
        <p:spPr>
          <a:xfrm>
            <a:off x="6069357" y="2578668"/>
            <a:ext cx="3078243" cy="612645"/>
          </a:xfrm>
          <a:prstGeom prst="rect">
            <a:avLst/>
          </a:prstGeom>
          <a:noFill/>
        </p:spPr>
        <p:txBody>
          <a:bodyPr wrap="square" tIns="90000" bIns="90000" rtlCol="0">
            <a:spAutoFit/>
          </a:bodyPr>
          <a:lstStyle/>
          <a:p>
            <a:r>
              <a:rPr lang="en-US" sz="1400" dirty="0" smtClean="0">
                <a:latin typeface="Arial" pitchFamily="34" charset="0"/>
                <a:cs typeface="Arial" pitchFamily="34" charset="0"/>
              </a:rPr>
              <a:t>Different forms of transportation of material; context-specific</a:t>
            </a:r>
          </a:p>
        </p:txBody>
      </p:sp>
      <p:grpSp>
        <p:nvGrpSpPr>
          <p:cNvPr id="52" name="Group 131"/>
          <p:cNvGrpSpPr/>
          <p:nvPr/>
        </p:nvGrpSpPr>
        <p:grpSpPr>
          <a:xfrm>
            <a:off x="583669" y="2698078"/>
            <a:ext cx="3477343" cy="677371"/>
            <a:chOff x="583669" y="2236331"/>
            <a:chExt cx="3477343" cy="677371"/>
          </a:xfrm>
        </p:grpSpPr>
        <p:pic>
          <p:nvPicPr>
            <p:cNvPr id="60" name="Picture 8" descr="http://www.gmkfreelogos.com/logos/U/img/unkcr.gif"/>
            <p:cNvPicPr>
              <a:picLocks noChangeAspect="1" noChangeArrowheads="1"/>
            </p:cNvPicPr>
            <p:nvPr/>
          </p:nvPicPr>
          <p:blipFill>
            <a:blip r:embed="rId3" cstate="print">
              <a:duotone>
                <a:schemeClr val="bg2">
                  <a:shade val="45000"/>
                  <a:satMod val="135000"/>
                </a:schemeClr>
                <a:prstClr val="white"/>
              </a:duotone>
            </a:blip>
            <a:srcRect l="12971" t="19995" r="12578" b="20855"/>
            <a:stretch>
              <a:fillRect/>
            </a:stretch>
          </p:blipFill>
          <p:spPr bwMode="auto">
            <a:xfrm>
              <a:off x="583669" y="2236331"/>
              <a:ext cx="852577" cy="677371"/>
            </a:xfrm>
            <a:prstGeom prst="rect">
              <a:avLst/>
            </a:prstGeom>
            <a:noFill/>
          </p:spPr>
        </p:pic>
        <p:sp>
          <p:nvSpPr>
            <p:cNvPr id="61" name="TextBox 60"/>
            <p:cNvSpPr txBox="1"/>
            <p:nvPr/>
          </p:nvSpPr>
          <p:spPr>
            <a:xfrm>
              <a:off x="1648537" y="2249778"/>
              <a:ext cx="2412475" cy="612645"/>
            </a:xfrm>
            <a:prstGeom prst="rect">
              <a:avLst/>
            </a:prstGeom>
            <a:noFill/>
          </p:spPr>
          <p:txBody>
            <a:bodyPr wrap="square" tIns="90000" bIns="90000" rtlCol="0">
              <a:spAutoFit/>
            </a:bodyPr>
            <a:lstStyle/>
            <a:p>
              <a:r>
                <a:rPr lang="en-US" sz="1400" dirty="0" err="1" smtClean="0">
                  <a:latin typeface="Arial" pitchFamily="34" charset="0"/>
                  <a:cs typeface="Arial" pitchFamily="34" charset="0"/>
                </a:rPr>
                <a:t>UNHCR</a:t>
              </a:r>
              <a:r>
                <a:rPr lang="en-US" sz="1400" dirty="0" smtClean="0">
                  <a:latin typeface="Arial" pitchFamily="34" charset="0"/>
                  <a:cs typeface="Arial" pitchFamily="34" charset="0"/>
                </a:rPr>
                <a:t> and/or Implementing Partners</a:t>
              </a:r>
            </a:p>
          </p:txBody>
        </p:sp>
      </p:grpSp>
      <p:grpSp>
        <p:nvGrpSpPr>
          <p:cNvPr id="68" name="Group 130"/>
          <p:cNvGrpSpPr/>
          <p:nvPr/>
        </p:nvGrpSpPr>
        <p:grpSpPr>
          <a:xfrm>
            <a:off x="770214" y="3656324"/>
            <a:ext cx="3761445" cy="594987"/>
            <a:chOff x="770214" y="2971293"/>
            <a:chExt cx="3761445" cy="594987"/>
          </a:xfrm>
        </p:grpSpPr>
        <p:pic>
          <p:nvPicPr>
            <p:cNvPr id="62" name="Picture 12" descr="http://thumb9.shutterstock.com/display_pic_with_logo/598477/179559716/stock-vector-business-manner-greetings-gesture-stick-figure-pictogram-icon-179559716.jpg"/>
            <p:cNvPicPr>
              <a:picLocks noChangeAspect="1" noChangeArrowheads="1"/>
            </p:cNvPicPr>
            <p:nvPr/>
          </p:nvPicPr>
          <p:blipFill>
            <a:blip r:embed="rId4" cstate="print">
              <a:duotone>
                <a:schemeClr val="bg2">
                  <a:shade val="45000"/>
                  <a:satMod val="135000"/>
                </a:schemeClr>
                <a:prstClr val="white"/>
              </a:duotone>
            </a:blip>
            <a:srcRect l="70306" t="4610" r="3006" b="68809"/>
            <a:stretch>
              <a:fillRect/>
            </a:stretch>
          </p:blipFill>
          <p:spPr bwMode="auto">
            <a:xfrm>
              <a:off x="770214" y="2971293"/>
              <a:ext cx="571941" cy="594987"/>
            </a:xfrm>
            <a:prstGeom prst="rect">
              <a:avLst/>
            </a:prstGeom>
            <a:noFill/>
          </p:spPr>
        </p:pic>
        <p:sp>
          <p:nvSpPr>
            <p:cNvPr id="63" name="TextBox 62"/>
            <p:cNvSpPr txBox="1"/>
            <p:nvPr/>
          </p:nvSpPr>
          <p:spPr>
            <a:xfrm>
              <a:off x="1648537" y="3078869"/>
              <a:ext cx="2883122"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Refugee-led enterprise (</a:t>
              </a:r>
              <a:r>
                <a:rPr lang="en-US" sz="1400" dirty="0" err="1" smtClean="0">
                  <a:latin typeface="Arial" pitchFamily="34" charset="0"/>
                  <a:cs typeface="Arial" pitchFamily="34" charset="0"/>
                </a:rPr>
                <a:t>REE</a:t>
              </a:r>
              <a:r>
                <a:rPr lang="en-US" sz="1400" dirty="0" smtClean="0">
                  <a:latin typeface="Arial" pitchFamily="34" charset="0"/>
                  <a:cs typeface="Arial" pitchFamily="34" charset="0"/>
                </a:rPr>
                <a:t>)</a:t>
              </a:r>
            </a:p>
          </p:txBody>
        </p:sp>
      </p:grpSp>
      <p:pic>
        <p:nvPicPr>
          <p:cNvPr id="64" name="Picture 63" descr="TechSupport.png"/>
          <p:cNvPicPr>
            <a:picLocks noChangeAspect="1"/>
          </p:cNvPicPr>
          <p:nvPr/>
        </p:nvPicPr>
        <p:blipFill>
          <a:blip r:embed="rId5" cstate="print"/>
          <a:stretch>
            <a:fillRect/>
          </a:stretch>
        </p:blipFill>
        <p:spPr>
          <a:xfrm>
            <a:off x="5265049" y="2085455"/>
            <a:ext cx="404743" cy="346214"/>
          </a:xfrm>
          <a:prstGeom prst="rect">
            <a:avLst/>
          </a:prstGeom>
        </p:spPr>
      </p:pic>
      <p:sp>
        <p:nvSpPr>
          <p:cNvPr id="65" name="TextBox 64"/>
          <p:cNvSpPr txBox="1"/>
          <p:nvPr/>
        </p:nvSpPr>
        <p:spPr>
          <a:xfrm>
            <a:off x="6069357" y="2090970"/>
            <a:ext cx="3078243"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Education &amp; training</a:t>
            </a:r>
          </a:p>
        </p:txBody>
      </p:sp>
      <p:pic>
        <p:nvPicPr>
          <p:cNvPr id="66" name="Picture 16" descr="http://www.ejprescott.com/media/icons/tools-equipment.png"/>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293970" y="1602655"/>
            <a:ext cx="375822" cy="375822"/>
          </a:xfrm>
          <a:prstGeom prst="rect">
            <a:avLst/>
          </a:prstGeom>
          <a:noFill/>
        </p:spPr>
      </p:pic>
      <p:sp>
        <p:nvSpPr>
          <p:cNvPr id="67" name="TextBox 66"/>
          <p:cNvSpPr txBox="1"/>
          <p:nvPr/>
        </p:nvSpPr>
        <p:spPr>
          <a:xfrm>
            <a:off x="6069357" y="1591966"/>
            <a:ext cx="3078243"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Installation of technology</a:t>
            </a:r>
          </a:p>
        </p:txBody>
      </p:sp>
      <p:grpSp>
        <p:nvGrpSpPr>
          <p:cNvPr id="77" name="Group 279"/>
          <p:cNvGrpSpPr>
            <a:grpSpLocks noChangeAspect="1"/>
          </p:cNvGrpSpPr>
          <p:nvPr/>
        </p:nvGrpSpPr>
        <p:grpSpPr>
          <a:xfrm>
            <a:off x="7350417" y="5187842"/>
            <a:ext cx="417695" cy="404081"/>
            <a:chOff x="19410355" y="3903663"/>
            <a:chExt cx="3214688" cy="3109917"/>
          </a:xfrm>
        </p:grpSpPr>
        <p:sp>
          <p:nvSpPr>
            <p:cNvPr id="69"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8" name="Group 132"/>
          <p:cNvGrpSpPr/>
          <p:nvPr/>
        </p:nvGrpSpPr>
        <p:grpSpPr>
          <a:xfrm>
            <a:off x="529881" y="1536672"/>
            <a:ext cx="4001778" cy="880531"/>
            <a:chOff x="529881" y="1305930"/>
            <a:chExt cx="4001778" cy="880531"/>
          </a:xfrm>
        </p:grpSpPr>
        <p:pic>
          <p:nvPicPr>
            <p:cNvPr id="75" name="Picture 9"/>
            <p:cNvPicPr>
              <a:picLocks noChangeAspect="1" noChangeArrowheads="1"/>
            </p:cNvPicPr>
            <p:nvPr/>
          </p:nvPicPr>
          <p:blipFill>
            <a:blip r:embed="rId7" cstate="print">
              <a:clrChange>
                <a:clrFrom>
                  <a:srgbClr val="E3E3E3"/>
                </a:clrFrom>
                <a:clrTo>
                  <a:srgbClr val="E3E3E3">
                    <a:alpha val="0"/>
                  </a:srgbClr>
                </a:clrTo>
              </a:clrChange>
            </a:blip>
            <a:srcRect l="14040" t="4190" r="29795" b="25161"/>
            <a:stretch>
              <a:fillRect/>
            </a:stretch>
          </p:blipFill>
          <p:spPr bwMode="auto">
            <a:xfrm>
              <a:off x="529881" y="1305930"/>
              <a:ext cx="876046" cy="880531"/>
            </a:xfrm>
            <a:prstGeom prst="rect">
              <a:avLst/>
            </a:prstGeom>
            <a:noFill/>
            <a:ln w="9525">
              <a:noFill/>
              <a:miter lim="800000"/>
              <a:headEnd/>
              <a:tailEnd/>
            </a:ln>
            <a:effectLst/>
          </p:spPr>
        </p:pic>
        <p:sp>
          <p:nvSpPr>
            <p:cNvPr id="76" name="TextBox 75"/>
            <p:cNvSpPr txBox="1"/>
            <p:nvPr/>
          </p:nvSpPr>
          <p:spPr>
            <a:xfrm>
              <a:off x="1648536" y="1549578"/>
              <a:ext cx="2883123" cy="612645"/>
            </a:xfrm>
            <a:prstGeom prst="rect">
              <a:avLst/>
            </a:prstGeom>
            <a:noFill/>
          </p:spPr>
          <p:txBody>
            <a:bodyPr wrap="square" tIns="90000" bIns="90000" rtlCol="0">
              <a:spAutoFit/>
            </a:bodyPr>
            <a:lstStyle/>
            <a:p>
              <a:r>
                <a:rPr lang="en-US" sz="1400" dirty="0" smtClean="0">
                  <a:latin typeface="Arial" pitchFamily="34" charset="0"/>
                  <a:cs typeface="Arial" pitchFamily="34" charset="0"/>
                </a:rPr>
                <a:t>Refugee </a:t>
              </a:r>
              <a:r>
                <a:rPr lang="en-US" sz="1400" dirty="0" err="1" smtClean="0">
                  <a:latin typeface="Arial" pitchFamily="34" charset="0"/>
                  <a:cs typeface="Arial" pitchFamily="34" charset="0"/>
                </a:rPr>
                <a:t>HH</a:t>
              </a:r>
              <a:r>
                <a:rPr lang="en-US" sz="1400" dirty="0" smtClean="0">
                  <a:latin typeface="Arial" pitchFamily="34" charset="0"/>
                  <a:cs typeface="Arial" pitchFamily="34" charset="0"/>
                </a:rPr>
                <a:t> or institution (shown with alternative to pit latrine)</a:t>
              </a:r>
            </a:p>
          </p:txBody>
        </p:sp>
      </p:grpSp>
      <p:sp>
        <p:nvSpPr>
          <p:cNvPr id="82" name="TextBox 81"/>
          <p:cNvSpPr txBox="1"/>
          <p:nvPr/>
        </p:nvSpPr>
        <p:spPr>
          <a:xfrm>
            <a:off x="6069357" y="3810407"/>
            <a:ext cx="1679597"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Installation costs</a:t>
            </a:r>
          </a:p>
        </p:txBody>
      </p:sp>
      <p:sp>
        <p:nvSpPr>
          <p:cNvPr id="83" name="TextBox 82"/>
          <p:cNvSpPr txBox="1"/>
          <p:nvPr/>
        </p:nvSpPr>
        <p:spPr>
          <a:xfrm>
            <a:off x="8140687" y="5246437"/>
            <a:ext cx="1183210"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Energy</a:t>
            </a:r>
          </a:p>
        </p:txBody>
      </p:sp>
      <p:sp>
        <p:nvSpPr>
          <p:cNvPr id="84" name="TextBox 83"/>
          <p:cNvSpPr txBox="1"/>
          <p:nvPr/>
        </p:nvSpPr>
        <p:spPr>
          <a:xfrm>
            <a:off x="5265049" y="3871819"/>
            <a:ext cx="509792" cy="274376"/>
          </a:xfrm>
          <a:prstGeom prst="rect">
            <a:avLst/>
          </a:prstGeom>
          <a:solidFill>
            <a:schemeClr val="bg1"/>
          </a:solidFill>
          <a:ln>
            <a:solidFill>
              <a:schemeClr val="bg1"/>
            </a:solidFill>
          </a:ln>
        </p:spPr>
        <p:txBody>
          <a:bodyPr wrap="square" lIns="0" tIns="0" rIns="0" bIns="0" rtlCol="0">
            <a:noAutofit/>
          </a:bodyPr>
          <a:lstStyle/>
          <a:p>
            <a:pPr algn="ctr">
              <a:buClr>
                <a:srgbClr val="000000"/>
              </a:buClr>
              <a:buSzPct val="100000"/>
              <a:buFont typeface=""/>
            </a:pPr>
            <a:r>
              <a:rPr lang="en-US" sz="1600" b="1" dirty="0" smtClean="0">
                <a:solidFill>
                  <a:srgbClr val="4D4D4D"/>
                </a:solidFill>
                <a:cs typeface="Arial" pitchFamily="34" charset="0"/>
              </a:rPr>
              <a:t>$$$</a:t>
            </a:r>
          </a:p>
        </p:txBody>
      </p:sp>
      <p:grpSp>
        <p:nvGrpSpPr>
          <p:cNvPr id="90" name="Group 129"/>
          <p:cNvGrpSpPr/>
          <p:nvPr/>
        </p:nvGrpSpPr>
        <p:grpSpPr>
          <a:xfrm>
            <a:off x="786724" y="4532186"/>
            <a:ext cx="3744935" cy="670043"/>
            <a:chOff x="786724" y="3649500"/>
            <a:chExt cx="3744935" cy="670043"/>
          </a:xfrm>
        </p:grpSpPr>
        <p:grpSp>
          <p:nvGrpSpPr>
            <p:cNvPr id="93" name="Group 105"/>
            <p:cNvGrpSpPr/>
            <p:nvPr/>
          </p:nvGrpSpPr>
          <p:grpSpPr>
            <a:xfrm>
              <a:off x="786724" y="3649500"/>
              <a:ext cx="419098" cy="670043"/>
              <a:chOff x="-1433512" y="1177925"/>
              <a:chExt cx="1743075" cy="3243263"/>
            </a:xfrm>
          </p:grpSpPr>
          <p:sp>
            <p:nvSpPr>
              <p:cNvPr id="78"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5" name="TextBox 84"/>
            <p:cNvSpPr txBox="1"/>
            <p:nvPr/>
          </p:nvSpPr>
          <p:spPr>
            <a:xfrm>
              <a:off x="1648537" y="3836546"/>
              <a:ext cx="2883122"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Host community</a:t>
              </a:r>
            </a:p>
          </p:txBody>
        </p:sp>
      </p:grpSp>
      <p:sp>
        <p:nvSpPr>
          <p:cNvPr id="86" name="TextBox 85"/>
          <p:cNvSpPr txBox="1"/>
          <p:nvPr/>
        </p:nvSpPr>
        <p:spPr>
          <a:xfrm>
            <a:off x="6069357" y="4144449"/>
            <a:ext cx="1679597"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Operating income</a:t>
            </a:r>
          </a:p>
        </p:txBody>
      </p:sp>
      <p:sp>
        <p:nvSpPr>
          <p:cNvPr id="87" name="TextBox 86"/>
          <p:cNvSpPr txBox="1"/>
          <p:nvPr/>
        </p:nvSpPr>
        <p:spPr>
          <a:xfrm>
            <a:off x="5265049" y="4205861"/>
            <a:ext cx="509792" cy="274376"/>
          </a:xfrm>
          <a:prstGeom prst="rect">
            <a:avLst/>
          </a:prstGeom>
          <a:solidFill>
            <a:schemeClr val="bg1"/>
          </a:solidFill>
          <a:ln>
            <a:solidFill>
              <a:schemeClr val="bg1"/>
            </a:solidFill>
          </a:ln>
        </p:spPr>
        <p:txBody>
          <a:bodyPr wrap="square" lIns="0" tIns="0" rIns="0" bIns="0" rtlCol="0">
            <a:noAutofit/>
          </a:bodyPr>
          <a:lstStyle/>
          <a:p>
            <a:pPr algn="ctr">
              <a:buClr>
                <a:srgbClr val="000000"/>
              </a:buClr>
              <a:buSzPct val="100000"/>
              <a:buFont typeface=""/>
            </a:pPr>
            <a:r>
              <a:rPr lang="en-US" sz="1600" b="1" dirty="0" smtClean="0">
                <a:solidFill>
                  <a:srgbClr val="4D4D4D"/>
                </a:solidFill>
                <a:cs typeface="Arial" pitchFamily="34" charset="0"/>
              </a:rPr>
              <a:t>$</a:t>
            </a:r>
          </a:p>
        </p:txBody>
      </p:sp>
      <p:grpSp>
        <p:nvGrpSpPr>
          <p:cNvPr id="101" name="Group 115"/>
          <p:cNvGrpSpPr/>
          <p:nvPr/>
        </p:nvGrpSpPr>
        <p:grpSpPr>
          <a:xfrm>
            <a:off x="4822931" y="5111664"/>
            <a:ext cx="2169590" cy="457869"/>
            <a:chOff x="5002350" y="2513423"/>
            <a:chExt cx="2169590" cy="457869"/>
          </a:xfrm>
        </p:grpSpPr>
        <p:pic>
          <p:nvPicPr>
            <p:cNvPr id="89" name="Picture 6"/>
            <p:cNvPicPr>
              <a:picLocks noChangeAspect="1" noChangeArrowheads="1"/>
            </p:cNvPicPr>
            <p:nvPr/>
          </p:nvPicPr>
          <p:blipFill>
            <a:blip r:embed="rId8" cstate="print"/>
            <a:srcRect/>
            <a:stretch>
              <a:fillRect/>
            </a:stretch>
          </p:blipFill>
          <p:spPr bwMode="auto">
            <a:xfrm flipH="1">
              <a:off x="5002350" y="2513423"/>
              <a:ext cx="474959" cy="409575"/>
            </a:xfrm>
            <a:prstGeom prst="rect">
              <a:avLst/>
            </a:prstGeom>
            <a:noFill/>
            <a:ln w="9525">
              <a:noFill/>
              <a:miter lim="800000"/>
              <a:headEnd/>
              <a:tailEnd/>
            </a:ln>
            <a:effectLst/>
          </p:spPr>
        </p:pic>
        <p:pic>
          <p:nvPicPr>
            <p:cNvPr id="91" name="Picture 6" descr="http://comps.canstockphoto.com/can-stock-photo_csp15086653.jp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5378257" y="2833393"/>
              <a:ext cx="272582" cy="84112"/>
            </a:xfrm>
            <a:prstGeom prst="rect">
              <a:avLst/>
            </a:prstGeom>
            <a:noFill/>
            <a:ln>
              <a:noFill/>
            </a:ln>
          </p:spPr>
        </p:pic>
        <p:sp>
          <p:nvSpPr>
            <p:cNvPr id="92" name="TextBox 91"/>
            <p:cNvSpPr txBox="1"/>
            <p:nvPr/>
          </p:nvSpPr>
          <p:spPr>
            <a:xfrm>
              <a:off x="5727517" y="2574091"/>
              <a:ext cx="1444423"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Animal manure</a:t>
              </a:r>
            </a:p>
          </p:txBody>
        </p:sp>
      </p:grpSp>
      <p:grpSp>
        <p:nvGrpSpPr>
          <p:cNvPr id="102" name="Group 784"/>
          <p:cNvGrpSpPr/>
          <p:nvPr/>
        </p:nvGrpSpPr>
        <p:grpSpPr>
          <a:xfrm>
            <a:off x="7509453" y="5724222"/>
            <a:ext cx="284785" cy="292937"/>
            <a:chOff x="-1522413" y="-77788"/>
            <a:chExt cx="876300" cy="939800"/>
          </a:xfrm>
        </p:grpSpPr>
        <p:sp>
          <p:nvSpPr>
            <p:cNvPr id="94" name="Freeform 571"/>
            <p:cNvSpPr>
              <a:spLocks/>
            </p:cNvSpPr>
            <p:nvPr/>
          </p:nvSpPr>
          <p:spPr bwMode="auto">
            <a:xfrm>
              <a:off x="-1522413" y="-77788"/>
              <a:ext cx="876300" cy="939800"/>
            </a:xfrm>
            <a:custGeom>
              <a:avLst/>
              <a:gdLst/>
              <a:ahLst/>
              <a:cxnLst>
                <a:cxn ang="0">
                  <a:pos x="1094" y="701"/>
                </a:cxn>
                <a:cxn ang="0">
                  <a:pos x="1067" y="629"/>
                </a:cxn>
                <a:cxn ang="0">
                  <a:pos x="1061" y="516"/>
                </a:cxn>
                <a:cxn ang="0">
                  <a:pos x="1050" y="406"/>
                </a:cxn>
                <a:cxn ang="0">
                  <a:pos x="1030" y="349"/>
                </a:cxn>
                <a:cxn ang="0">
                  <a:pos x="1020" y="292"/>
                </a:cxn>
                <a:cxn ang="0">
                  <a:pos x="1005" y="227"/>
                </a:cxn>
                <a:cxn ang="0">
                  <a:pos x="988" y="182"/>
                </a:cxn>
                <a:cxn ang="0">
                  <a:pos x="956" y="146"/>
                </a:cxn>
                <a:cxn ang="0">
                  <a:pos x="908" y="101"/>
                </a:cxn>
                <a:cxn ang="0">
                  <a:pos x="857" y="57"/>
                </a:cxn>
                <a:cxn ang="0">
                  <a:pos x="801" y="22"/>
                </a:cxn>
                <a:cxn ang="0">
                  <a:pos x="747" y="3"/>
                </a:cxn>
                <a:cxn ang="0">
                  <a:pos x="701" y="4"/>
                </a:cxn>
                <a:cxn ang="0">
                  <a:pos x="659" y="8"/>
                </a:cxn>
                <a:cxn ang="0">
                  <a:pos x="611" y="11"/>
                </a:cxn>
                <a:cxn ang="0">
                  <a:pos x="562" y="12"/>
                </a:cxn>
                <a:cxn ang="0">
                  <a:pos x="512" y="13"/>
                </a:cxn>
                <a:cxn ang="0">
                  <a:pos x="467" y="13"/>
                </a:cxn>
                <a:cxn ang="0">
                  <a:pos x="393" y="13"/>
                </a:cxn>
                <a:cxn ang="0">
                  <a:pos x="360" y="12"/>
                </a:cxn>
                <a:cxn ang="0">
                  <a:pos x="325" y="12"/>
                </a:cxn>
                <a:cxn ang="0">
                  <a:pos x="279" y="12"/>
                </a:cxn>
                <a:cxn ang="0">
                  <a:pos x="234" y="12"/>
                </a:cxn>
                <a:cxn ang="0">
                  <a:pos x="191" y="14"/>
                </a:cxn>
                <a:cxn ang="0">
                  <a:pos x="152" y="18"/>
                </a:cxn>
                <a:cxn ang="0">
                  <a:pos x="121" y="25"/>
                </a:cxn>
                <a:cxn ang="0">
                  <a:pos x="71" y="49"/>
                </a:cxn>
                <a:cxn ang="0">
                  <a:pos x="25" y="91"/>
                </a:cxn>
                <a:cxn ang="0">
                  <a:pos x="3" y="143"/>
                </a:cxn>
                <a:cxn ang="0">
                  <a:pos x="0" y="188"/>
                </a:cxn>
                <a:cxn ang="0">
                  <a:pos x="14" y="224"/>
                </a:cxn>
                <a:cxn ang="0">
                  <a:pos x="46" y="251"/>
                </a:cxn>
                <a:cxn ang="0">
                  <a:pos x="64" y="260"/>
                </a:cxn>
                <a:cxn ang="0">
                  <a:pos x="71" y="264"/>
                </a:cxn>
                <a:cxn ang="0">
                  <a:pos x="72" y="267"/>
                </a:cxn>
                <a:cxn ang="0">
                  <a:pos x="61" y="283"/>
                </a:cxn>
                <a:cxn ang="0">
                  <a:pos x="37" y="338"/>
                </a:cxn>
                <a:cxn ang="0">
                  <a:pos x="26" y="404"/>
                </a:cxn>
                <a:cxn ang="0">
                  <a:pos x="35" y="463"/>
                </a:cxn>
                <a:cxn ang="0">
                  <a:pos x="55" y="566"/>
                </a:cxn>
                <a:cxn ang="0">
                  <a:pos x="84" y="699"/>
                </a:cxn>
                <a:cxn ang="0">
                  <a:pos x="109" y="818"/>
                </a:cxn>
                <a:cxn ang="0">
                  <a:pos x="129" y="911"/>
                </a:cxn>
                <a:cxn ang="0">
                  <a:pos x="134" y="939"/>
                </a:cxn>
                <a:cxn ang="0">
                  <a:pos x="134" y="936"/>
                </a:cxn>
                <a:cxn ang="0">
                  <a:pos x="144" y="975"/>
                </a:cxn>
                <a:cxn ang="0">
                  <a:pos x="172" y="1015"/>
                </a:cxn>
                <a:cxn ang="0">
                  <a:pos x="778" y="1181"/>
                </a:cxn>
                <a:cxn ang="0">
                  <a:pos x="779" y="1181"/>
                </a:cxn>
                <a:cxn ang="0">
                  <a:pos x="794" y="1183"/>
                </a:cxn>
                <a:cxn ang="0">
                  <a:pos x="854" y="1180"/>
                </a:cxn>
                <a:cxn ang="0">
                  <a:pos x="936" y="1147"/>
                </a:cxn>
                <a:cxn ang="0">
                  <a:pos x="1013" y="1086"/>
                </a:cxn>
                <a:cxn ang="0">
                  <a:pos x="1068" y="1030"/>
                </a:cxn>
                <a:cxn ang="0">
                  <a:pos x="1083" y="1013"/>
                </a:cxn>
                <a:cxn ang="0">
                  <a:pos x="1086" y="1008"/>
                </a:cxn>
                <a:cxn ang="0">
                  <a:pos x="1102" y="947"/>
                </a:cxn>
                <a:cxn ang="0">
                  <a:pos x="1102" y="830"/>
                </a:cxn>
              </a:cxnLst>
              <a:rect l="0" t="0" r="r" b="b"/>
              <a:pathLst>
                <a:path w="1104" h="1184">
                  <a:moveTo>
                    <a:pt x="1099" y="737"/>
                  </a:moveTo>
                  <a:lnTo>
                    <a:pt x="1098" y="726"/>
                  </a:lnTo>
                  <a:lnTo>
                    <a:pt x="1094" y="701"/>
                  </a:lnTo>
                  <a:lnTo>
                    <a:pt x="1087" y="675"/>
                  </a:lnTo>
                  <a:lnTo>
                    <a:pt x="1075" y="649"/>
                  </a:lnTo>
                  <a:lnTo>
                    <a:pt x="1067" y="629"/>
                  </a:lnTo>
                  <a:lnTo>
                    <a:pt x="1061" y="598"/>
                  </a:lnTo>
                  <a:lnTo>
                    <a:pt x="1059" y="559"/>
                  </a:lnTo>
                  <a:lnTo>
                    <a:pt x="1061" y="516"/>
                  </a:lnTo>
                  <a:lnTo>
                    <a:pt x="1063" y="480"/>
                  </a:lnTo>
                  <a:lnTo>
                    <a:pt x="1059" y="443"/>
                  </a:lnTo>
                  <a:lnTo>
                    <a:pt x="1050" y="406"/>
                  </a:lnTo>
                  <a:lnTo>
                    <a:pt x="1035" y="368"/>
                  </a:lnTo>
                  <a:lnTo>
                    <a:pt x="1033" y="361"/>
                  </a:lnTo>
                  <a:lnTo>
                    <a:pt x="1030" y="349"/>
                  </a:lnTo>
                  <a:lnTo>
                    <a:pt x="1027" y="334"/>
                  </a:lnTo>
                  <a:lnTo>
                    <a:pt x="1025" y="317"/>
                  </a:lnTo>
                  <a:lnTo>
                    <a:pt x="1020" y="292"/>
                  </a:lnTo>
                  <a:lnTo>
                    <a:pt x="1015" y="269"/>
                  </a:lnTo>
                  <a:lnTo>
                    <a:pt x="1011" y="248"/>
                  </a:lnTo>
                  <a:lnTo>
                    <a:pt x="1005" y="227"/>
                  </a:lnTo>
                  <a:lnTo>
                    <a:pt x="1000" y="210"/>
                  </a:lnTo>
                  <a:lnTo>
                    <a:pt x="995" y="195"/>
                  </a:lnTo>
                  <a:lnTo>
                    <a:pt x="988" y="182"/>
                  </a:lnTo>
                  <a:lnTo>
                    <a:pt x="981" y="173"/>
                  </a:lnTo>
                  <a:lnTo>
                    <a:pt x="968" y="159"/>
                  </a:lnTo>
                  <a:lnTo>
                    <a:pt x="956" y="146"/>
                  </a:lnTo>
                  <a:lnTo>
                    <a:pt x="941" y="131"/>
                  </a:lnTo>
                  <a:lnTo>
                    <a:pt x="926" y="116"/>
                  </a:lnTo>
                  <a:lnTo>
                    <a:pt x="908" y="101"/>
                  </a:lnTo>
                  <a:lnTo>
                    <a:pt x="892" y="86"/>
                  </a:lnTo>
                  <a:lnTo>
                    <a:pt x="874" y="71"/>
                  </a:lnTo>
                  <a:lnTo>
                    <a:pt x="857" y="57"/>
                  </a:lnTo>
                  <a:lnTo>
                    <a:pt x="838" y="44"/>
                  </a:lnTo>
                  <a:lnTo>
                    <a:pt x="820" y="31"/>
                  </a:lnTo>
                  <a:lnTo>
                    <a:pt x="801" y="22"/>
                  </a:lnTo>
                  <a:lnTo>
                    <a:pt x="783" y="13"/>
                  </a:lnTo>
                  <a:lnTo>
                    <a:pt x="766" y="7"/>
                  </a:lnTo>
                  <a:lnTo>
                    <a:pt x="747" y="3"/>
                  </a:lnTo>
                  <a:lnTo>
                    <a:pt x="730" y="0"/>
                  </a:lnTo>
                  <a:lnTo>
                    <a:pt x="714" y="1"/>
                  </a:lnTo>
                  <a:lnTo>
                    <a:pt x="701" y="4"/>
                  </a:lnTo>
                  <a:lnTo>
                    <a:pt x="687" y="5"/>
                  </a:lnTo>
                  <a:lnTo>
                    <a:pt x="673" y="7"/>
                  </a:lnTo>
                  <a:lnTo>
                    <a:pt x="659" y="8"/>
                  </a:lnTo>
                  <a:lnTo>
                    <a:pt x="642" y="10"/>
                  </a:lnTo>
                  <a:lnTo>
                    <a:pt x="627" y="11"/>
                  </a:lnTo>
                  <a:lnTo>
                    <a:pt x="611" y="11"/>
                  </a:lnTo>
                  <a:lnTo>
                    <a:pt x="594" y="12"/>
                  </a:lnTo>
                  <a:lnTo>
                    <a:pt x="578" y="12"/>
                  </a:lnTo>
                  <a:lnTo>
                    <a:pt x="562" y="12"/>
                  </a:lnTo>
                  <a:lnTo>
                    <a:pt x="545" y="13"/>
                  </a:lnTo>
                  <a:lnTo>
                    <a:pt x="528" y="13"/>
                  </a:lnTo>
                  <a:lnTo>
                    <a:pt x="512" y="13"/>
                  </a:lnTo>
                  <a:lnTo>
                    <a:pt x="497" y="13"/>
                  </a:lnTo>
                  <a:lnTo>
                    <a:pt x="482" y="13"/>
                  </a:lnTo>
                  <a:lnTo>
                    <a:pt x="467" y="13"/>
                  </a:lnTo>
                  <a:lnTo>
                    <a:pt x="411" y="13"/>
                  </a:lnTo>
                  <a:lnTo>
                    <a:pt x="402" y="13"/>
                  </a:lnTo>
                  <a:lnTo>
                    <a:pt x="393" y="13"/>
                  </a:lnTo>
                  <a:lnTo>
                    <a:pt x="382" y="13"/>
                  </a:lnTo>
                  <a:lnTo>
                    <a:pt x="372" y="12"/>
                  </a:lnTo>
                  <a:lnTo>
                    <a:pt x="360" y="12"/>
                  </a:lnTo>
                  <a:lnTo>
                    <a:pt x="349" y="12"/>
                  </a:lnTo>
                  <a:lnTo>
                    <a:pt x="336" y="12"/>
                  </a:lnTo>
                  <a:lnTo>
                    <a:pt x="325" y="12"/>
                  </a:lnTo>
                  <a:lnTo>
                    <a:pt x="310" y="12"/>
                  </a:lnTo>
                  <a:lnTo>
                    <a:pt x="295" y="12"/>
                  </a:lnTo>
                  <a:lnTo>
                    <a:pt x="279" y="12"/>
                  </a:lnTo>
                  <a:lnTo>
                    <a:pt x="264" y="12"/>
                  </a:lnTo>
                  <a:lnTo>
                    <a:pt x="249" y="12"/>
                  </a:lnTo>
                  <a:lnTo>
                    <a:pt x="234" y="12"/>
                  </a:lnTo>
                  <a:lnTo>
                    <a:pt x="219" y="12"/>
                  </a:lnTo>
                  <a:lnTo>
                    <a:pt x="205" y="13"/>
                  </a:lnTo>
                  <a:lnTo>
                    <a:pt x="191" y="14"/>
                  </a:lnTo>
                  <a:lnTo>
                    <a:pt x="177" y="14"/>
                  </a:lnTo>
                  <a:lnTo>
                    <a:pt x="165" y="16"/>
                  </a:lnTo>
                  <a:lnTo>
                    <a:pt x="152" y="18"/>
                  </a:lnTo>
                  <a:lnTo>
                    <a:pt x="140" y="20"/>
                  </a:lnTo>
                  <a:lnTo>
                    <a:pt x="130" y="21"/>
                  </a:lnTo>
                  <a:lnTo>
                    <a:pt x="121" y="25"/>
                  </a:lnTo>
                  <a:lnTo>
                    <a:pt x="113" y="27"/>
                  </a:lnTo>
                  <a:lnTo>
                    <a:pt x="91" y="37"/>
                  </a:lnTo>
                  <a:lnTo>
                    <a:pt x="71" y="49"/>
                  </a:lnTo>
                  <a:lnTo>
                    <a:pt x="53" y="61"/>
                  </a:lnTo>
                  <a:lnTo>
                    <a:pt x="38" y="76"/>
                  </a:lnTo>
                  <a:lnTo>
                    <a:pt x="25" y="91"/>
                  </a:lnTo>
                  <a:lnTo>
                    <a:pt x="15" y="108"/>
                  </a:lnTo>
                  <a:lnTo>
                    <a:pt x="8" y="125"/>
                  </a:lnTo>
                  <a:lnTo>
                    <a:pt x="3" y="143"/>
                  </a:lnTo>
                  <a:lnTo>
                    <a:pt x="1" y="159"/>
                  </a:lnTo>
                  <a:lnTo>
                    <a:pt x="0" y="174"/>
                  </a:lnTo>
                  <a:lnTo>
                    <a:pt x="0" y="188"/>
                  </a:lnTo>
                  <a:lnTo>
                    <a:pt x="2" y="201"/>
                  </a:lnTo>
                  <a:lnTo>
                    <a:pt x="7" y="212"/>
                  </a:lnTo>
                  <a:lnTo>
                    <a:pt x="14" y="224"/>
                  </a:lnTo>
                  <a:lnTo>
                    <a:pt x="25" y="236"/>
                  </a:lnTo>
                  <a:lnTo>
                    <a:pt x="39" y="246"/>
                  </a:lnTo>
                  <a:lnTo>
                    <a:pt x="46" y="251"/>
                  </a:lnTo>
                  <a:lnTo>
                    <a:pt x="53" y="254"/>
                  </a:lnTo>
                  <a:lnTo>
                    <a:pt x="59" y="257"/>
                  </a:lnTo>
                  <a:lnTo>
                    <a:pt x="64" y="260"/>
                  </a:lnTo>
                  <a:lnTo>
                    <a:pt x="67" y="261"/>
                  </a:lnTo>
                  <a:lnTo>
                    <a:pt x="69" y="262"/>
                  </a:lnTo>
                  <a:lnTo>
                    <a:pt x="71" y="264"/>
                  </a:lnTo>
                  <a:lnTo>
                    <a:pt x="74" y="265"/>
                  </a:lnTo>
                  <a:lnTo>
                    <a:pt x="74" y="267"/>
                  </a:lnTo>
                  <a:lnTo>
                    <a:pt x="72" y="267"/>
                  </a:lnTo>
                  <a:lnTo>
                    <a:pt x="72" y="268"/>
                  </a:lnTo>
                  <a:lnTo>
                    <a:pt x="71" y="269"/>
                  </a:lnTo>
                  <a:lnTo>
                    <a:pt x="61" y="283"/>
                  </a:lnTo>
                  <a:lnTo>
                    <a:pt x="52" y="300"/>
                  </a:lnTo>
                  <a:lnTo>
                    <a:pt x="44" y="319"/>
                  </a:lnTo>
                  <a:lnTo>
                    <a:pt x="37" y="338"/>
                  </a:lnTo>
                  <a:lnTo>
                    <a:pt x="31" y="360"/>
                  </a:lnTo>
                  <a:lnTo>
                    <a:pt x="28" y="382"/>
                  </a:lnTo>
                  <a:lnTo>
                    <a:pt x="26" y="404"/>
                  </a:lnTo>
                  <a:lnTo>
                    <a:pt x="28" y="426"/>
                  </a:lnTo>
                  <a:lnTo>
                    <a:pt x="30" y="441"/>
                  </a:lnTo>
                  <a:lnTo>
                    <a:pt x="35" y="463"/>
                  </a:lnTo>
                  <a:lnTo>
                    <a:pt x="40" y="493"/>
                  </a:lnTo>
                  <a:lnTo>
                    <a:pt x="47" y="527"/>
                  </a:lnTo>
                  <a:lnTo>
                    <a:pt x="55" y="566"/>
                  </a:lnTo>
                  <a:lnTo>
                    <a:pt x="64" y="609"/>
                  </a:lnTo>
                  <a:lnTo>
                    <a:pt x="74" y="654"/>
                  </a:lnTo>
                  <a:lnTo>
                    <a:pt x="84" y="699"/>
                  </a:lnTo>
                  <a:lnTo>
                    <a:pt x="93" y="739"/>
                  </a:lnTo>
                  <a:lnTo>
                    <a:pt x="101" y="780"/>
                  </a:lnTo>
                  <a:lnTo>
                    <a:pt x="109" y="818"/>
                  </a:lnTo>
                  <a:lnTo>
                    <a:pt x="117" y="853"/>
                  </a:lnTo>
                  <a:lnTo>
                    <a:pt x="123" y="886"/>
                  </a:lnTo>
                  <a:lnTo>
                    <a:pt x="129" y="911"/>
                  </a:lnTo>
                  <a:lnTo>
                    <a:pt x="132" y="930"/>
                  </a:lnTo>
                  <a:lnTo>
                    <a:pt x="134" y="939"/>
                  </a:lnTo>
                  <a:lnTo>
                    <a:pt x="134" y="939"/>
                  </a:lnTo>
                  <a:lnTo>
                    <a:pt x="134" y="938"/>
                  </a:lnTo>
                  <a:lnTo>
                    <a:pt x="134" y="938"/>
                  </a:lnTo>
                  <a:lnTo>
                    <a:pt x="134" y="936"/>
                  </a:lnTo>
                  <a:lnTo>
                    <a:pt x="135" y="947"/>
                  </a:lnTo>
                  <a:lnTo>
                    <a:pt x="138" y="961"/>
                  </a:lnTo>
                  <a:lnTo>
                    <a:pt x="144" y="975"/>
                  </a:lnTo>
                  <a:lnTo>
                    <a:pt x="152" y="988"/>
                  </a:lnTo>
                  <a:lnTo>
                    <a:pt x="161" y="1002"/>
                  </a:lnTo>
                  <a:lnTo>
                    <a:pt x="172" y="1015"/>
                  </a:lnTo>
                  <a:lnTo>
                    <a:pt x="184" y="1025"/>
                  </a:lnTo>
                  <a:lnTo>
                    <a:pt x="197" y="1031"/>
                  </a:lnTo>
                  <a:lnTo>
                    <a:pt x="778" y="1181"/>
                  </a:lnTo>
                  <a:lnTo>
                    <a:pt x="778" y="1181"/>
                  </a:lnTo>
                  <a:lnTo>
                    <a:pt x="779" y="1181"/>
                  </a:lnTo>
                  <a:lnTo>
                    <a:pt x="779" y="1181"/>
                  </a:lnTo>
                  <a:lnTo>
                    <a:pt x="779" y="1181"/>
                  </a:lnTo>
                  <a:lnTo>
                    <a:pt x="784" y="1182"/>
                  </a:lnTo>
                  <a:lnTo>
                    <a:pt x="794" y="1183"/>
                  </a:lnTo>
                  <a:lnTo>
                    <a:pt x="810" y="1184"/>
                  </a:lnTo>
                  <a:lnTo>
                    <a:pt x="830" y="1183"/>
                  </a:lnTo>
                  <a:lnTo>
                    <a:pt x="854" y="1180"/>
                  </a:lnTo>
                  <a:lnTo>
                    <a:pt x="880" y="1174"/>
                  </a:lnTo>
                  <a:lnTo>
                    <a:pt x="907" y="1164"/>
                  </a:lnTo>
                  <a:lnTo>
                    <a:pt x="936" y="1147"/>
                  </a:lnTo>
                  <a:lnTo>
                    <a:pt x="962" y="1129"/>
                  </a:lnTo>
                  <a:lnTo>
                    <a:pt x="989" y="1107"/>
                  </a:lnTo>
                  <a:lnTo>
                    <a:pt x="1013" y="1086"/>
                  </a:lnTo>
                  <a:lnTo>
                    <a:pt x="1035" y="1064"/>
                  </a:lnTo>
                  <a:lnTo>
                    <a:pt x="1053" y="1045"/>
                  </a:lnTo>
                  <a:lnTo>
                    <a:pt x="1068" y="1030"/>
                  </a:lnTo>
                  <a:lnTo>
                    <a:pt x="1078" y="1018"/>
                  </a:lnTo>
                  <a:lnTo>
                    <a:pt x="1082" y="1014"/>
                  </a:lnTo>
                  <a:lnTo>
                    <a:pt x="1083" y="1013"/>
                  </a:lnTo>
                  <a:lnTo>
                    <a:pt x="1084" y="1011"/>
                  </a:lnTo>
                  <a:lnTo>
                    <a:pt x="1084" y="1009"/>
                  </a:lnTo>
                  <a:lnTo>
                    <a:pt x="1086" y="1008"/>
                  </a:lnTo>
                  <a:lnTo>
                    <a:pt x="1089" y="996"/>
                  </a:lnTo>
                  <a:lnTo>
                    <a:pt x="1096" y="973"/>
                  </a:lnTo>
                  <a:lnTo>
                    <a:pt x="1102" y="947"/>
                  </a:lnTo>
                  <a:lnTo>
                    <a:pt x="1104" y="923"/>
                  </a:lnTo>
                  <a:lnTo>
                    <a:pt x="1103" y="894"/>
                  </a:lnTo>
                  <a:lnTo>
                    <a:pt x="1102" y="830"/>
                  </a:lnTo>
                  <a:lnTo>
                    <a:pt x="1101" y="767"/>
                  </a:lnTo>
                  <a:lnTo>
                    <a:pt x="1099" y="7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572"/>
            <p:cNvSpPr>
              <a:spLocks/>
            </p:cNvSpPr>
            <p:nvPr/>
          </p:nvSpPr>
          <p:spPr bwMode="auto">
            <a:xfrm>
              <a:off x="-1490663" y="-39688"/>
              <a:ext cx="558800" cy="161925"/>
            </a:xfrm>
            <a:custGeom>
              <a:avLst/>
              <a:gdLst/>
              <a:ahLst/>
              <a:cxnLst>
                <a:cxn ang="0">
                  <a:pos x="1" y="139"/>
                </a:cxn>
                <a:cxn ang="0">
                  <a:pos x="6" y="86"/>
                </a:cxn>
                <a:cxn ang="0">
                  <a:pos x="29" y="51"/>
                </a:cxn>
                <a:cxn ang="0">
                  <a:pos x="71" y="21"/>
                </a:cxn>
                <a:cxn ang="0">
                  <a:pos x="106" y="8"/>
                </a:cxn>
                <a:cxn ang="0">
                  <a:pos x="141" y="3"/>
                </a:cxn>
                <a:cxn ang="0">
                  <a:pos x="183" y="1"/>
                </a:cxn>
                <a:cxn ang="0">
                  <a:pos x="229" y="0"/>
                </a:cxn>
                <a:cxn ang="0">
                  <a:pos x="275" y="1"/>
                </a:cxn>
                <a:cxn ang="0">
                  <a:pos x="314" y="1"/>
                </a:cxn>
                <a:cxn ang="0">
                  <a:pos x="341" y="1"/>
                </a:cxn>
                <a:cxn ang="0">
                  <a:pos x="365" y="2"/>
                </a:cxn>
                <a:cxn ang="0">
                  <a:pos x="386" y="2"/>
                </a:cxn>
                <a:cxn ang="0">
                  <a:pos x="445" y="1"/>
                </a:cxn>
                <a:cxn ang="0">
                  <a:pos x="519" y="1"/>
                </a:cxn>
                <a:cxn ang="0">
                  <a:pos x="518" y="3"/>
                </a:cxn>
                <a:cxn ang="0">
                  <a:pos x="503" y="68"/>
                </a:cxn>
                <a:cxn ang="0">
                  <a:pos x="522" y="131"/>
                </a:cxn>
                <a:cxn ang="0">
                  <a:pos x="554" y="165"/>
                </a:cxn>
                <a:cxn ang="0">
                  <a:pos x="595" y="186"/>
                </a:cxn>
                <a:cxn ang="0">
                  <a:pos x="630" y="188"/>
                </a:cxn>
                <a:cxn ang="0">
                  <a:pos x="649" y="180"/>
                </a:cxn>
                <a:cxn ang="0">
                  <a:pos x="660" y="168"/>
                </a:cxn>
                <a:cxn ang="0">
                  <a:pos x="675" y="142"/>
                </a:cxn>
                <a:cxn ang="0">
                  <a:pos x="690" y="97"/>
                </a:cxn>
                <a:cxn ang="0">
                  <a:pos x="685" y="55"/>
                </a:cxn>
                <a:cxn ang="0">
                  <a:pos x="664" y="33"/>
                </a:cxn>
                <a:cxn ang="0">
                  <a:pos x="631" y="23"/>
                </a:cxn>
                <a:cxn ang="0">
                  <a:pos x="595" y="24"/>
                </a:cxn>
                <a:cxn ang="0">
                  <a:pos x="569" y="44"/>
                </a:cxn>
                <a:cxn ang="0">
                  <a:pos x="567" y="78"/>
                </a:cxn>
                <a:cxn ang="0">
                  <a:pos x="584" y="91"/>
                </a:cxn>
                <a:cxn ang="0">
                  <a:pos x="603" y="79"/>
                </a:cxn>
                <a:cxn ang="0">
                  <a:pos x="603" y="63"/>
                </a:cxn>
                <a:cxn ang="0">
                  <a:pos x="603" y="62"/>
                </a:cxn>
                <a:cxn ang="0">
                  <a:pos x="614" y="61"/>
                </a:cxn>
                <a:cxn ang="0">
                  <a:pos x="632" y="63"/>
                </a:cxn>
                <a:cxn ang="0">
                  <a:pos x="647" y="69"/>
                </a:cxn>
                <a:cxn ang="0">
                  <a:pos x="652" y="75"/>
                </a:cxn>
                <a:cxn ang="0">
                  <a:pos x="638" y="129"/>
                </a:cxn>
                <a:cxn ang="0">
                  <a:pos x="623" y="149"/>
                </a:cxn>
                <a:cxn ang="0">
                  <a:pos x="605" y="146"/>
                </a:cxn>
                <a:cxn ang="0">
                  <a:pos x="577" y="134"/>
                </a:cxn>
                <a:cxn ang="0">
                  <a:pos x="556" y="113"/>
                </a:cxn>
                <a:cxn ang="0">
                  <a:pos x="544" y="68"/>
                </a:cxn>
                <a:cxn ang="0">
                  <a:pos x="554" y="21"/>
                </a:cxn>
                <a:cxn ang="0">
                  <a:pos x="572" y="9"/>
                </a:cxn>
                <a:cxn ang="0">
                  <a:pos x="601" y="1"/>
                </a:cxn>
                <a:cxn ang="0">
                  <a:pos x="633" y="0"/>
                </a:cxn>
                <a:cxn ang="0">
                  <a:pos x="660" y="7"/>
                </a:cxn>
                <a:cxn ang="0">
                  <a:pos x="679" y="23"/>
                </a:cxn>
                <a:cxn ang="0">
                  <a:pos x="706" y="114"/>
                </a:cxn>
                <a:cxn ang="0">
                  <a:pos x="686" y="171"/>
                </a:cxn>
                <a:cxn ang="0">
                  <a:pos x="632" y="194"/>
                </a:cxn>
                <a:cxn ang="0">
                  <a:pos x="577" y="203"/>
                </a:cxn>
                <a:cxn ang="0">
                  <a:pos x="424" y="198"/>
                </a:cxn>
                <a:cxn ang="0">
                  <a:pos x="363" y="197"/>
                </a:cxn>
                <a:cxn ang="0">
                  <a:pos x="273" y="195"/>
                </a:cxn>
                <a:cxn ang="0">
                  <a:pos x="176" y="192"/>
                </a:cxn>
                <a:cxn ang="0">
                  <a:pos x="98" y="191"/>
                </a:cxn>
                <a:cxn ang="0">
                  <a:pos x="61" y="186"/>
                </a:cxn>
                <a:cxn ang="0">
                  <a:pos x="43" y="175"/>
                </a:cxn>
                <a:cxn ang="0">
                  <a:pos x="28" y="167"/>
                </a:cxn>
              </a:cxnLst>
              <a:rect l="0" t="0" r="r" b="b"/>
              <a:pathLst>
                <a:path w="706" h="203">
                  <a:moveTo>
                    <a:pt x="22" y="164"/>
                  </a:moveTo>
                  <a:lnTo>
                    <a:pt x="8" y="152"/>
                  </a:lnTo>
                  <a:lnTo>
                    <a:pt x="1" y="139"/>
                  </a:lnTo>
                  <a:lnTo>
                    <a:pt x="0" y="123"/>
                  </a:lnTo>
                  <a:lnTo>
                    <a:pt x="2" y="99"/>
                  </a:lnTo>
                  <a:lnTo>
                    <a:pt x="6" y="86"/>
                  </a:lnTo>
                  <a:lnTo>
                    <a:pt x="12" y="74"/>
                  </a:lnTo>
                  <a:lnTo>
                    <a:pt x="19" y="62"/>
                  </a:lnTo>
                  <a:lnTo>
                    <a:pt x="29" y="51"/>
                  </a:lnTo>
                  <a:lnTo>
                    <a:pt x="42" y="39"/>
                  </a:lnTo>
                  <a:lnTo>
                    <a:pt x="55" y="30"/>
                  </a:lnTo>
                  <a:lnTo>
                    <a:pt x="71" y="21"/>
                  </a:lnTo>
                  <a:lnTo>
                    <a:pt x="89" y="13"/>
                  </a:lnTo>
                  <a:lnTo>
                    <a:pt x="97" y="10"/>
                  </a:lnTo>
                  <a:lnTo>
                    <a:pt x="106" y="8"/>
                  </a:lnTo>
                  <a:lnTo>
                    <a:pt x="116" y="6"/>
                  </a:lnTo>
                  <a:lnTo>
                    <a:pt x="128" y="5"/>
                  </a:lnTo>
                  <a:lnTo>
                    <a:pt x="141" y="3"/>
                  </a:lnTo>
                  <a:lnTo>
                    <a:pt x="154" y="2"/>
                  </a:lnTo>
                  <a:lnTo>
                    <a:pt x="168" y="1"/>
                  </a:lnTo>
                  <a:lnTo>
                    <a:pt x="183" y="1"/>
                  </a:lnTo>
                  <a:lnTo>
                    <a:pt x="198" y="0"/>
                  </a:lnTo>
                  <a:lnTo>
                    <a:pt x="213" y="0"/>
                  </a:lnTo>
                  <a:lnTo>
                    <a:pt x="229" y="0"/>
                  </a:lnTo>
                  <a:lnTo>
                    <a:pt x="244" y="0"/>
                  </a:lnTo>
                  <a:lnTo>
                    <a:pt x="260" y="0"/>
                  </a:lnTo>
                  <a:lnTo>
                    <a:pt x="275" y="1"/>
                  </a:lnTo>
                  <a:lnTo>
                    <a:pt x="290" y="1"/>
                  </a:lnTo>
                  <a:lnTo>
                    <a:pt x="305" y="1"/>
                  </a:lnTo>
                  <a:lnTo>
                    <a:pt x="314" y="1"/>
                  </a:lnTo>
                  <a:lnTo>
                    <a:pt x="324" y="1"/>
                  </a:lnTo>
                  <a:lnTo>
                    <a:pt x="333" y="1"/>
                  </a:lnTo>
                  <a:lnTo>
                    <a:pt x="341" y="1"/>
                  </a:lnTo>
                  <a:lnTo>
                    <a:pt x="349" y="2"/>
                  </a:lnTo>
                  <a:lnTo>
                    <a:pt x="357" y="2"/>
                  </a:lnTo>
                  <a:lnTo>
                    <a:pt x="365" y="2"/>
                  </a:lnTo>
                  <a:lnTo>
                    <a:pt x="372" y="2"/>
                  </a:lnTo>
                  <a:lnTo>
                    <a:pt x="375" y="2"/>
                  </a:lnTo>
                  <a:lnTo>
                    <a:pt x="386" y="2"/>
                  </a:lnTo>
                  <a:lnTo>
                    <a:pt x="402" y="2"/>
                  </a:lnTo>
                  <a:lnTo>
                    <a:pt x="421" y="1"/>
                  </a:lnTo>
                  <a:lnTo>
                    <a:pt x="445" y="1"/>
                  </a:lnTo>
                  <a:lnTo>
                    <a:pt x="470" y="1"/>
                  </a:lnTo>
                  <a:lnTo>
                    <a:pt x="495" y="1"/>
                  </a:lnTo>
                  <a:lnTo>
                    <a:pt x="519" y="1"/>
                  </a:lnTo>
                  <a:lnTo>
                    <a:pt x="519" y="2"/>
                  </a:lnTo>
                  <a:lnTo>
                    <a:pt x="518" y="2"/>
                  </a:lnTo>
                  <a:lnTo>
                    <a:pt x="518" y="3"/>
                  </a:lnTo>
                  <a:lnTo>
                    <a:pt x="517" y="5"/>
                  </a:lnTo>
                  <a:lnTo>
                    <a:pt x="504" y="36"/>
                  </a:lnTo>
                  <a:lnTo>
                    <a:pt x="503" y="68"/>
                  </a:lnTo>
                  <a:lnTo>
                    <a:pt x="509" y="96"/>
                  </a:lnTo>
                  <a:lnTo>
                    <a:pt x="516" y="117"/>
                  </a:lnTo>
                  <a:lnTo>
                    <a:pt x="522" y="131"/>
                  </a:lnTo>
                  <a:lnTo>
                    <a:pt x="531" y="144"/>
                  </a:lnTo>
                  <a:lnTo>
                    <a:pt x="541" y="156"/>
                  </a:lnTo>
                  <a:lnTo>
                    <a:pt x="554" y="165"/>
                  </a:lnTo>
                  <a:lnTo>
                    <a:pt x="568" y="174"/>
                  </a:lnTo>
                  <a:lnTo>
                    <a:pt x="582" y="180"/>
                  </a:lnTo>
                  <a:lnTo>
                    <a:pt x="595" y="186"/>
                  </a:lnTo>
                  <a:lnTo>
                    <a:pt x="609" y="188"/>
                  </a:lnTo>
                  <a:lnTo>
                    <a:pt x="620" y="188"/>
                  </a:lnTo>
                  <a:lnTo>
                    <a:pt x="630" y="188"/>
                  </a:lnTo>
                  <a:lnTo>
                    <a:pt x="637" y="186"/>
                  </a:lnTo>
                  <a:lnTo>
                    <a:pt x="644" y="183"/>
                  </a:lnTo>
                  <a:lnTo>
                    <a:pt x="649" y="180"/>
                  </a:lnTo>
                  <a:lnTo>
                    <a:pt x="654" y="175"/>
                  </a:lnTo>
                  <a:lnTo>
                    <a:pt x="657" y="172"/>
                  </a:lnTo>
                  <a:lnTo>
                    <a:pt x="660" y="168"/>
                  </a:lnTo>
                  <a:lnTo>
                    <a:pt x="663" y="162"/>
                  </a:lnTo>
                  <a:lnTo>
                    <a:pt x="669" y="153"/>
                  </a:lnTo>
                  <a:lnTo>
                    <a:pt x="675" y="142"/>
                  </a:lnTo>
                  <a:lnTo>
                    <a:pt x="681" y="128"/>
                  </a:lnTo>
                  <a:lnTo>
                    <a:pt x="686" y="112"/>
                  </a:lnTo>
                  <a:lnTo>
                    <a:pt x="690" y="97"/>
                  </a:lnTo>
                  <a:lnTo>
                    <a:pt x="691" y="81"/>
                  </a:lnTo>
                  <a:lnTo>
                    <a:pt x="689" y="64"/>
                  </a:lnTo>
                  <a:lnTo>
                    <a:pt x="685" y="55"/>
                  </a:lnTo>
                  <a:lnTo>
                    <a:pt x="681" y="46"/>
                  </a:lnTo>
                  <a:lnTo>
                    <a:pt x="674" y="39"/>
                  </a:lnTo>
                  <a:lnTo>
                    <a:pt x="664" y="33"/>
                  </a:lnTo>
                  <a:lnTo>
                    <a:pt x="654" y="29"/>
                  </a:lnTo>
                  <a:lnTo>
                    <a:pt x="643" y="25"/>
                  </a:lnTo>
                  <a:lnTo>
                    <a:pt x="631" y="23"/>
                  </a:lnTo>
                  <a:lnTo>
                    <a:pt x="618" y="22"/>
                  </a:lnTo>
                  <a:lnTo>
                    <a:pt x="607" y="22"/>
                  </a:lnTo>
                  <a:lnTo>
                    <a:pt x="595" y="24"/>
                  </a:lnTo>
                  <a:lnTo>
                    <a:pt x="585" y="29"/>
                  </a:lnTo>
                  <a:lnTo>
                    <a:pt x="577" y="34"/>
                  </a:lnTo>
                  <a:lnTo>
                    <a:pt x="569" y="44"/>
                  </a:lnTo>
                  <a:lnTo>
                    <a:pt x="565" y="54"/>
                  </a:lnTo>
                  <a:lnTo>
                    <a:pt x="564" y="66"/>
                  </a:lnTo>
                  <a:lnTo>
                    <a:pt x="567" y="78"/>
                  </a:lnTo>
                  <a:lnTo>
                    <a:pt x="571" y="84"/>
                  </a:lnTo>
                  <a:lnTo>
                    <a:pt x="577" y="89"/>
                  </a:lnTo>
                  <a:lnTo>
                    <a:pt x="584" y="91"/>
                  </a:lnTo>
                  <a:lnTo>
                    <a:pt x="592" y="90"/>
                  </a:lnTo>
                  <a:lnTo>
                    <a:pt x="599" y="85"/>
                  </a:lnTo>
                  <a:lnTo>
                    <a:pt x="603" y="79"/>
                  </a:lnTo>
                  <a:lnTo>
                    <a:pt x="605" y="73"/>
                  </a:lnTo>
                  <a:lnTo>
                    <a:pt x="603" y="64"/>
                  </a:lnTo>
                  <a:lnTo>
                    <a:pt x="603" y="63"/>
                  </a:lnTo>
                  <a:lnTo>
                    <a:pt x="603" y="63"/>
                  </a:lnTo>
                  <a:lnTo>
                    <a:pt x="603" y="63"/>
                  </a:lnTo>
                  <a:lnTo>
                    <a:pt x="603" y="62"/>
                  </a:lnTo>
                  <a:lnTo>
                    <a:pt x="606" y="61"/>
                  </a:lnTo>
                  <a:lnTo>
                    <a:pt x="609" y="61"/>
                  </a:lnTo>
                  <a:lnTo>
                    <a:pt x="614" y="61"/>
                  </a:lnTo>
                  <a:lnTo>
                    <a:pt x="620" y="61"/>
                  </a:lnTo>
                  <a:lnTo>
                    <a:pt x="625" y="61"/>
                  </a:lnTo>
                  <a:lnTo>
                    <a:pt x="632" y="63"/>
                  </a:lnTo>
                  <a:lnTo>
                    <a:pt x="639" y="64"/>
                  </a:lnTo>
                  <a:lnTo>
                    <a:pt x="646" y="68"/>
                  </a:lnTo>
                  <a:lnTo>
                    <a:pt x="647" y="69"/>
                  </a:lnTo>
                  <a:lnTo>
                    <a:pt x="649" y="70"/>
                  </a:lnTo>
                  <a:lnTo>
                    <a:pt x="651" y="73"/>
                  </a:lnTo>
                  <a:lnTo>
                    <a:pt x="652" y="75"/>
                  </a:lnTo>
                  <a:lnTo>
                    <a:pt x="652" y="90"/>
                  </a:lnTo>
                  <a:lnTo>
                    <a:pt x="647" y="108"/>
                  </a:lnTo>
                  <a:lnTo>
                    <a:pt x="638" y="129"/>
                  </a:lnTo>
                  <a:lnTo>
                    <a:pt x="628" y="147"/>
                  </a:lnTo>
                  <a:lnTo>
                    <a:pt x="626" y="149"/>
                  </a:lnTo>
                  <a:lnTo>
                    <a:pt x="623" y="149"/>
                  </a:lnTo>
                  <a:lnTo>
                    <a:pt x="620" y="149"/>
                  </a:lnTo>
                  <a:lnTo>
                    <a:pt x="614" y="149"/>
                  </a:lnTo>
                  <a:lnTo>
                    <a:pt x="605" y="146"/>
                  </a:lnTo>
                  <a:lnTo>
                    <a:pt x="595" y="144"/>
                  </a:lnTo>
                  <a:lnTo>
                    <a:pt x="585" y="139"/>
                  </a:lnTo>
                  <a:lnTo>
                    <a:pt x="577" y="134"/>
                  </a:lnTo>
                  <a:lnTo>
                    <a:pt x="568" y="127"/>
                  </a:lnTo>
                  <a:lnTo>
                    <a:pt x="561" y="120"/>
                  </a:lnTo>
                  <a:lnTo>
                    <a:pt x="556" y="113"/>
                  </a:lnTo>
                  <a:lnTo>
                    <a:pt x="553" y="106"/>
                  </a:lnTo>
                  <a:lnTo>
                    <a:pt x="548" y="90"/>
                  </a:lnTo>
                  <a:lnTo>
                    <a:pt x="544" y="68"/>
                  </a:lnTo>
                  <a:lnTo>
                    <a:pt x="542" y="46"/>
                  </a:lnTo>
                  <a:lnTo>
                    <a:pt x="549" y="26"/>
                  </a:lnTo>
                  <a:lnTo>
                    <a:pt x="554" y="21"/>
                  </a:lnTo>
                  <a:lnTo>
                    <a:pt x="558" y="16"/>
                  </a:lnTo>
                  <a:lnTo>
                    <a:pt x="565" y="13"/>
                  </a:lnTo>
                  <a:lnTo>
                    <a:pt x="572" y="9"/>
                  </a:lnTo>
                  <a:lnTo>
                    <a:pt x="580" y="6"/>
                  </a:lnTo>
                  <a:lnTo>
                    <a:pt x="591" y="3"/>
                  </a:lnTo>
                  <a:lnTo>
                    <a:pt x="601" y="1"/>
                  </a:lnTo>
                  <a:lnTo>
                    <a:pt x="613" y="0"/>
                  </a:lnTo>
                  <a:lnTo>
                    <a:pt x="623" y="0"/>
                  </a:lnTo>
                  <a:lnTo>
                    <a:pt x="633" y="0"/>
                  </a:lnTo>
                  <a:lnTo>
                    <a:pt x="643" y="1"/>
                  </a:lnTo>
                  <a:lnTo>
                    <a:pt x="652" y="3"/>
                  </a:lnTo>
                  <a:lnTo>
                    <a:pt x="660" y="7"/>
                  </a:lnTo>
                  <a:lnTo>
                    <a:pt x="667" y="11"/>
                  </a:lnTo>
                  <a:lnTo>
                    <a:pt x="674" y="16"/>
                  </a:lnTo>
                  <a:lnTo>
                    <a:pt x="679" y="23"/>
                  </a:lnTo>
                  <a:lnTo>
                    <a:pt x="695" y="48"/>
                  </a:lnTo>
                  <a:lnTo>
                    <a:pt x="704" y="81"/>
                  </a:lnTo>
                  <a:lnTo>
                    <a:pt x="706" y="114"/>
                  </a:lnTo>
                  <a:lnTo>
                    <a:pt x="702" y="147"/>
                  </a:lnTo>
                  <a:lnTo>
                    <a:pt x="697" y="160"/>
                  </a:lnTo>
                  <a:lnTo>
                    <a:pt x="686" y="171"/>
                  </a:lnTo>
                  <a:lnTo>
                    <a:pt x="670" y="180"/>
                  </a:lnTo>
                  <a:lnTo>
                    <a:pt x="652" y="187"/>
                  </a:lnTo>
                  <a:lnTo>
                    <a:pt x="632" y="194"/>
                  </a:lnTo>
                  <a:lnTo>
                    <a:pt x="613" y="198"/>
                  </a:lnTo>
                  <a:lnTo>
                    <a:pt x="593" y="201"/>
                  </a:lnTo>
                  <a:lnTo>
                    <a:pt x="577" y="203"/>
                  </a:lnTo>
                  <a:lnTo>
                    <a:pt x="438" y="198"/>
                  </a:lnTo>
                  <a:lnTo>
                    <a:pt x="434" y="198"/>
                  </a:lnTo>
                  <a:lnTo>
                    <a:pt x="424" y="198"/>
                  </a:lnTo>
                  <a:lnTo>
                    <a:pt x="408" y="197"/>
                  </a:lnTo>
                  <a:lnTo>
                    <a:pt x="387" y="197"/>
                  </a:lnTo>
                  <a:lnTo>
                    <a:pt x="363" y="197"/>
                  </a:lnTo>
                  <a:lnTo>
                    <a:pt x="334" y="196"/>
                  </a:lnTo>
                  <a:lnTo>
                    <a:pt x="304" y="195"/>
                  </a:lnTo>
                  <a:lnTo>
                    <a:pt x="273" y="195"/>
                  </a:lnTo>
                  <a:lnTo>
                    <a:pt x="240" y="194"/>
                  </a:lnTo>
                  <a:lnTo>
                    <a:pt x="207" y="194"/>
                  </a:lnTo>
                  <a:lnTo>
                    <a:pt x="176" y="192"/>
                  </a:lnTo>
                  <a:lnTo>
                    <a:pt x="147" y="192"/>
                  </a:lnTo>
                  <a:lnTo>
                    <a:pt x="121" y="191"/>
                  </a:lnTo>
                  <a:lnTo>
                    <a:pt x="98" y="191"/>
                  </a:lnTo>
                  <a:lnTo>
                    <a:pt x="80" y="190"/>
                  </a:lnTo>
                  <a:lnTo>
                    <a:pt x="66" y="190"/>
                  </a:lnTo>
                  <a:lnTo>
                    <a:pt x="61" y="186"/>
                  </a:lnTo>
                  <a:lnTo>
                    <a:pt x="55" y="182"/>
                  </a:lnTo>
                  <a:lnTo>
                    <a:pt x="50" y="179"/>
                  </a:lnTo>
                  <a:lnTo>
                    <a:pt x="43" y="175"/>
                  </a:lnTo>
                  <a:lnTo>
                    <a:pt x="38" y="173"/>
                  </a:lnTo>
                  <a:lnTo>
                    <a:pt x="32" y="169"/>
                  </a:lnTo>
                  <a:lnTo>
                    <a:pt x="28" y="167"/>
                  </a:lnTo>
                  <a:lnTo>
                    <a:pt x="22" y="16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573"/>
            <p:cNvSpPr>
              <a:spLocks/>
            </p:cNvSpPr>
            <p:nvPr/>
          </p:nvSpPr>
          <p:spPr bwMode="auto">
            <a:xfrm>
              <a:off x="-1470025" y="25400"/>
              <a:ext cx="615950" cy="804863"/>
            </a:xfrm>
            <a:custGeom>
              <a:avLst/>
              <a:gdLst/>
              <a:ahLst/>
              <a:cxnLst>
                <a:cxn ang="0">
                  <a:pos x="762" y="1012"/>
                </a:cxn>
                <a:cxn ang="0">
                  <a:pos x="744" y="1013"/>
                </a:cxn>
                <a:cxn ang="0">
                  <a:pos x="731" y="1012"/>
                </a:cxn>
                <a:cxn ang="0">
                  <a:pos x="723" y="1011"/>
                </a:cxn>
                <a:cxn ang="0">
                  <a:pos x="144" y="862"/>
                </a:cxn>
                <a:cxn ang="0">
                  <a:pos x="131" y="853"/>
                </a:cxn>
                <a:cxn ang="0">
                  <a:pos x="118" y="837"/>
                </a:cxn>
                <a:cxn ang="0">
                  <a:pos x="110" y="819"/>
                </a:cxn>
                <a:cxn ang="0">
                  <a:pos x="107" y="808"/>
                </a:cxn>
                <a:cxn ang="0">
                  <a:pos x="104" y="793"/>
                </a:cxn>
                <a:cxn ang="0">
                  <a:pos x="97" y="755"/>
                </a:cxn>
                <a:cxn ang="0">
                  <a:pos x="81" y="681"/>
                </a:cxn>
                <a:cxn ang="0">
                  <a:pos x="56" y="559"/>
                </a:cxn>
                <a:cxn ang="0">
                  <a:pos x="38" y="472"/>
                </a:cxn>
                <a:cxn ang="0">
                  <a:pos x="20" y="391"/>
                </a:cxn>
                <a:cxn ang="0">
                  <a:pos x="8" y="326"/>
                </a:cxn>
                <a:cxn ang="0">
                  <a:pos x="1" y="289"/>
                </a:cxn>
                <a:cxn ang="0">
                  <a:pos x="1" y="253"/>
                </a:cxn>
                <a:cxn ang="0">
                  <a:pos x="8" y="218"/>
                </a:cxn>
                <a:cxn ang="0">
                  <a:pos x="20" y="187"/>
                </a:cxn>
                <a:cxn ang="0">
                  <a:pos x="35" y="161"/>
                </a:cxn>
                <a:cxn ang="0">
                  <a:pos x="40" y="154"/>
                </a:cxn>
                <a:cxn ang="0">
                  <a:pos x="44" y="147"/>
                </a:cxn>
                <a:cxn ang="0">
                  <a:pos x="415" y="155"/>
                </a:cxn>
                <a:cxn ang="0">
                  <a:pos x="454" y="157"/>
                </a:cxn>
                <a:cxn ang="0">
                  <a:pos x="506" y="159"/>
                </a:cxn>
                <a:cxn ang="0">
                  <a:pos x="545" y="160"/>
                </a:cxn>
                <a:cxn ang="0">
                  <a:pos x="563" y="159"/>
                </a:cxn>
                <a:cxn ang="0">
                  <a:pos x="606" y="152"/>
                </a:cxn>
                <a:cxn ang="0">
                  <a:pos x="660" y="132"/>
                </a:cxn>
                <a:cxn ang="0">
                  <a:pos x="703" y="98"/>
                </a:cxn>
                <a:cxn ang="0">
                  <a:pos x="716" y="56"/>
                </a:cxn>
                <a:cxn ang="0">
                  <a:pos x="718" y="19"/>
                </a:cxn>
                <a:cxn ang="0">
                  <a:pos x="723" y="3"/>
                </a:cxn>
                <a:cxn ang="0">
                  <a:pos x="735" y="11"/>
                </a:cxn>
                <a:cxn ang="0">
                  <a:pos x="746" y="19"/>
                </a:cxn>
                <a:cxn ang="0">
                  <a:pos x="755" y="29"/>
                </a:cxn>
                <a:cxn ang="0">
                  <a:pos x="758" y="35"/>
                </a:cxn>
                <a:cxn ang="0">
                  <a:pos x="755" y="47"/>
                </a:cxn>
                <a:cxn ang="0">
                  <a:pos x="747" y="63"/>
                </a:cxn>
                <a:cxn ang="0">
                  <a:pos x="734" y="82"/>
                </a:cxn>
                <a:cxn ang="0">
                  <a:pos x="726" y="92"/>
                </a:cxn>
                <a:cxn ang="0">
                  <a:pos x="726" y="93"/>
                </a:cxn>
                <a:cxn ang="0">
                  <a:pos x="656" y="214"/>
                </a:cxn>
                <a:cxn ang="0">
                  <a:pos x="655" y="217"/>
                </a:cxn>
                <a:cxn ang="0">
                  <a:pos x="654" y="219"/>
                </a:cxn>
                <a:cxn ang="0">
                  <a:pos x="644" y="286"/>
                </a:cxn>
                <a:cxn ang="0">
                  <a:pos x="658" y="380"/>
                </a:cxn>
                <a:cxn ang="0">
                  <a:pos x="682" y="434"/>
                </a:cxn>
                <a:cxn ang="0">
                  <a:pos x="708" y="505"/>
                </a:cxn>
                <a:cxn ang="0">
                  <a:pos x="727" y="570"/>
                </a:cxn>
                <a:cxn ang="0">
                  <a:pos x="733" y="610"/>
                </a:cxn>
                <a:cxn ang="0">
                  <a:pos x="732" y="664"/>
                </a:cxn>
                <a:cxn ang="0">
                  <a:pos x="742" y="751"/>
                </a:cxn>
                <a:cxn ang="0">
                  <a:pos x="746" y="781"/>
                </a:cxn>
                <a:cxn ang="0">
                  <a:pos x="748" y="800"/>
                </a:cxn>
                <a:cxn ang="0">
                  <a:pos x="761" y="890"/>
                </a:cxn>
                <a:cxn ang="0">
                  <a:pos x="776" y="979"/>
                </a:cxn>
              </a:cxnLst>
              <a:rect l="0" t="0" r="r" b="b"/>
              <a:pathLst>
                <a:path w="776" h="1013">
                  <a:moveTo>
                    <a:pt x="772" y="1011"/>
                  </a:moveTo>
                  <a:lnTo>
                    <a:pt x="762" y="1012"/>
                  </a:lnTo>
                  <a:lnTo>
                    <a:pt x="753" y="1012"/>
                  </a:lnTo>
                  <a:lnTo>
                    <a:pt x="744" y="1013"/>
                  </a:lnTo>
                  <a:lnTo>
                    <a:pt x="738" y="1012"/>
                  </a:lnTo>
                  <a:lnTo>
                    <a:pt x="731" y="1012"/>
                  </a:lnTo>
                  <a:lnTo>
                    <a:pt x="726" y="1012"/>
                  </a:lnTo>
                  <a:lnTo>
                    <a:pt x="723" y="1011"/>
                  </a:lnTo>
                  <a:lnTo>
                    <a:pt x="721" y="1011"/>
                  </a:lnTo>
                  <a:lnTo>
                    <a:pt x="144" y="862"/>
                  </a:lnTo>
                  <a:lnTo>
                    <a:pt x="137" y="859"/>
                  </a:lnTo>
                  <a:lnTo>
                    <a:pt x="131" y="853"/>
                  </a:lnTo>
                  <a:lnTo>
                    <a:pt x="124" y="845"/>
                  </a:lnTo>
                  <a:lnTo>
                    <a:pt x="118" y="837"/>
                  </a:lnTo>
                  <a:lnTo>
                    <a:pt x="114" y="829"/>
                  </a:lnTo>
                  <a:lnTo>
                    <a:pt x="110" y="819"/>
                  </a:lnTo>
                  <a:lnTo>
                    <a:pt x="108" y="813"/>
                  </a:lnTo>
                  <a:lnTo>
                    <a:pt x="107" y="808"/>
                  </a:lnTo>
                  <a:lnTo>
                    <a:pt x="107" y="803"/>
                  </a:lnTo>
                  <a:lnTo>
                    <a:pt x="104" y="793"/>
                  </a:lnTo>
                  <a:lnTo>
                    <a:pt x="102" y="778"/>
                  </a:lnTo>
                  <a:lnTo>
                    <a:pt x="97" y="755"/>
                  </a:lnTo>
                  <a:lnTo>
                    <a:pt x="91" y="723"/>
                  </a:lnTo>
                  <a:lnTo>
                    <a:pt x="81" y="681"/>
                  </a:lnTo>
                  <a:lnTo>
                    <a:pt x="71" y="627"/>
                  </a:lnTo>
                  <a:lnTo>
                    <a:pt x="56" y="559"/>
                  </a:lnTo>
                  <a:lnTo>
                    <a:pt x="47" y="515"/>
                  </a:lnTo>
                  <a:lnTo>
                    <a:pt x="38" y="472"/>
                  </a:lnTo>
                  <a:lnTo>
                    <a:pt x="28" y="430"/>
                  </a:lnTo>
                  <a:lnTo>
                    <a:pt x="20" y="391"/>
                  </a:lnTo>
                  <a:lnTo>
                    <a:pt x="13" y="356"/>
                  </a:lnTo>
                  <a:lnTo>
                    <a:pt x="8" y="326"/>
                  </a:lnTo>
                  <a:lnTo>
                    <a:pt x="3" y="303"/>
                  </a:lnTo>
                  <a:lnTo>
                    <a:pt x="1" y="289"/>
                  </a:lnTo>
                  <a:lnTo>
                    <a:pt x="0" y="272"/>
                  </a:lnTo>
                  <a:lnTo>
                    <a:pt x="1" y="253"/>
                  </a:lnTo>
                  <a:lnTo>
                    <a:pt x="4" y="236"/>
                  </a:lnTo>
                  <a:lnTo>
                    <a:pt x="8" y="218"/>
                  </a:lnTo>
                  <a:lnTo>
                    <a:pt x="13" y="202"/>
                  </a:lnTo>
                  <a:lnTo>
                    <a:pt x="20" y="187"/>
                  </a:lnTo>
                  <a:lnTo>
                    <a:pt x="27" y="173"/>
                  </a:lnTo>
                  <a:lnTo>
                    <a:pt x="35" y="161"/>
                  </a:lnTo>
                  <a:lnTo>
                    <a:pt x="38" y="158"/>
                  </a:lnTo>
                  <a:lnTo>
                    <a:pt x="40" y="154"/>
                  </a:lnTo>
                  <a:lnTo>
                    <a:pt x="42" y="151"/>
                  </a:lnTo>
                  <a:lnTo>
                    <a:pt x="44" y="147"/>
                  </a:lnTo>
                  <a:lnTo>
                    <a:pt x="409" y="155"/>
                  </a:lnTo>
                  <a:lnTo>
                    <a:pt x="415" y="155"/>
                  </a:lnTo>
                  <a:lnTo>
                    <a:pt x="431" y="157"/>
                  </a:lnTo>
                  <a:lnTo>
                    <a:pt x="454" y="157"/>
                  </a:lnTo>
                  <a:lnTo>
                    <a:pt x="481" y="158"/>
                  </a:lnTo>
                  <a:lnTo>
                    <a:pt x="506" y="159"/>
                  </a:lnTo>
                  <a:lnTo>
                    <a:pt x="529" y="159"/>
                  </a:lnTo>
                  <a:lnTo>
                    <a:pt x="545" y="160"/>
                  </a:lnTo>
                  <a:lnTo>
                    <a:pt x="552" y="160"/>
                  </a:lnTo>
                  <a:lnTo>
                    <a:pt x="563" y="159"/>
                  </a:lnTo>
                  <a:lnTo>
                    <a:pt x="582" y="157"/>
                  </a:lnTo>
                  <a:lnTo>
                    <a:pt x="606" y="152"/>
                  </a:lnTo>
                  <a:lnTo>
                    <a:pt x="633" y="144"/>
                  </a:lnTo>
                  <a:lnTo>
                    <a:pt x="660" y="132"/>
                  </a:lnTo>
                  <a:lnTo>
                    <a:pt x="685" y="117"/>
                  </a:lnTo>
                  <a:lnTo>
                    <a:pt x="703" y="98"/>
                  </a:lnTo>
                  <a:lnTo>
                    <a:pt x="713" y="72"/>
                  </a:lnTo>
                  <a:lnTo>
                    <a:pt x="716" y="56"/>
                  </a:lnTo>
                  <a:lnTo>
                    <a:pt x="718" y="38"/>
                  </a:lnTo>
                  <a:lnTo>
                    <a:pt x="718" y="19"/>
                  </a:lnTo>
                  <a:lnTo>
                    <a:pt x="717" y="0"/>
                  </a:lnTo>
                  <a:lnTo>
                    <a:pt x="723" y="3"/>
                  </a:lnTo>
                  <a:lnTo>
                    <a:pt x="730" y="7"/>
                  </a:lnTo>
                  <a:lnTo>
                    <a:pt x="735" y="11"/>
                  </a:lnTo>
                  <a:lnTo>
                    <a:pt x="741" y="16"/>
                  </a:lnTo>
                  <a:lnTo>
                    <a:pt x="746" y="19"/>
                  </a:lnTo>
                  <a:lnTo>
                    <a:pt x="750" y="24"/>
                  </a:lnTo>
                  <a:lnTo>
                    <a:pt x="755" y="29"/>
                  </a:lnTo>
                  <a:lnTo>
                    <a:pt x="757" y="32"/>
                  </a:lnTo>
                  <a:lnTo>
                    <a:pt x="758" y="35"/>
                  </a:lnTo>
                  <a:lnTo>
                    <a:pt x="757" y="41"/>
                  </a:lnTo>
                  <a:lnTo>
                    <a:pt x="755" y="47"/>
                  </a:lnTo>
                  <a:lnTo>
                    <a:pt x="751" y="55"/>
                  </a:lnTo>
                  <a:lnTo>
                    <a:pt x="747" y="63"/>
                  </a:lnTo>
                  <a:lnTo>
                    <a:pt x="741" y="72"/>
                  </a:lnTo>
                  <a:lnTo>
                    <a:pt x="734" y="82"/>
                  </a:lnTo>
                  <a:lnTo>
                    <a:pt x="727" y="91"/>
                  </a:lnTo>
                  <a:lnTo>
                    <a:pt x="726" y="92"/>
                  </a:lnTo>
                  <a:lnTo>
                    <a:pt x="726" y="92"/>
                  </a:lnTo>
                  <a:lnTo>
                    <a:pt x="726" y="93"/>
                  </a:lnTo>
                  <a:lnTo>
                    <a:pt x="725" y="94"/>
                  </a:lnTo>
                  <a:lnTo>
                    <a:pt x="656" y="214"/>
                  </a:lnTo>
                  <a:lnTo>
                    <a:pt x="655" y="215"/>
                  </a:lnTo>
                  <a:lnTo>
                    <a:pt x="655" y="217"/>
                  </a:lnTo>
                  <a:lnTo>
                    <a:pt x="655" y="218"/>
                  </a:lnTo>
                  <a:lnTo>
                    <a:pt x="654" y="219"/>
                  </a:lnTo>
                  <a:lnTo>
                    <a:pt x="649" y="242"/>
                  </a:lnTo>
                  <a:lnTo>
                    <a:pt x="644" y="286"/>
                  </a:lnTo>
                  <a:lnTo>
                    <a:pt x="645" y="335"/>
                  </a:lnTo>
                  <a:lnTo>
                    <a:pt x="658" y="380"/>
                  </a:lnTo>
                  <a:lnTo>
                    <a:pt x="670" y="403"/>
                  </a:lnTo>
                  <a:lnTo>
                    <a:pt x="682" y="434"/>
                  </a:lnTo>
                  <a:lnTo>
                    <a:pt x="695" y="469"/>
                  </a:lnTo>
                  <a:lnTo>
                    <a:pt x="708" y="505"/>
                  </a:lnTo>
                  <a:lnTo>
                    <a:pt x="719" y="539"/>
                  </a:lnTo>
                  <a:lnTo>
                    <a:pt x="727" y="570"/>
                  </a:lnTo>
                  <a:lnTo>
                    <a:pt x="733" y="595"/>
                  </a:lnTo>
                  <a:lnTo>
                    <a:pt x="733" y="610"/>
                  </a:lnTo>
                  <a:lnTo>
                    <a:pt x="731" y="632"/>
                  </a:lnTo>
                  <a:lnTo>
                    <a:pt x="732" y="664"/>
                  </a:lnTo>
                  <a:lnTo>
                    <a:pt x="736" y="704"/>
                  </a:lnTo>
                  <a:lnTo>
                    <a:pt x="742" y="751"/>
                  </a:lnTo>
                  <a:lnTo>
                    <a:pt x="744" y="768"/>
                  </a:lnTo>
                  <a:lnTo>
                    <a:pt x="746" y="781"/>
                  </a:lnTo>
                  <a:lnTo>
                    <a:pt x="748" y="793"/>
                  </a:lnTo>
                  <a:lnTo>
                    <a:pt x="748" y="800"/>
                  </a:lnTo>
                  <a:lnTo>
                    <a:pt x="751" y="836"/>
                  </a:lnTo>
                  <a:lnTo>
                    <a:pt x="761" y="890"/>
                  </a:lnTo>
                  <a:lnTo>
                    <a:pt x="770" y="944"/>
                  </a:lnTo>
                  <a:lnTo>
                    <a:pt x="776" y="979"/>
                  </a:lnTo>
                  <a:lnTo>
                    <a:pt x="772" y="101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574"/>
            <p:cNvSpPr>
              <a:spLocks/>
            </p:cNvSpPr>
            <p:nvPr/>
          </p:nvSpPr>
          <p:spPr bwMode="auto">
            <a:xfrm>
              <a:off x="-927100" y="109538"/>
              <a:ext cx="165100" cy="676275"/>
            </a:xfrm>
            <a:custGeom>
              <a:avLst/>
              <a:gdLst/>
              <a:ahLst/>
              <a:cxnLst>
                <a:cxn ang="0">
                  <a:pos x="104" y="695"/>
                </a:cxn>
                <a:cxn ang="0">
                  <a:pos x="104" y="687"/>
                </a:cxn>
                <a:cxn ang="0">
                  <a:pos x="103" y="675"/>
                </a:cxn>
                <a:cxn ang="0">
                  <a:pos x="101" y="660"/>
                </a:cxn>
                <a:cxn ang="0">
                  <a:pos x="98" y="642"/>
                </a:cxn>
                <a:cxn ang="0">
                  <a:pos x="94" y="607"/>
                </a:cxn>
                <a:cxn ang="0">
                  <a:pos x="89" y="569"/>
                </a:cxn>
                <a:cxn ang="0">
                  <a:pos x="87" y="536"/>
                </a:cxn>
                <a:cxn ang="0">
                  <a:pos x="88" y="514"/>
                </a:cxn>
                <a:cxn ang="0">
                  <a:pos x="89" y="492"/>
                </a:cxn>
                <a:cxn ang="0">
                  <a:pos x="83" y="461"/>
                </a:cxn>
                <a:cxn ang="0">
                  <a:pos x="73" y="423"/>
                </a:cxn>
                <a:cxn ang="0">
                  <a:pos x="60" y="382"/>
                </a:cxn>
                <a:cxn ang="0">
                  <a:pos x="45" y="342"/>
                </a:cxn>
                <a:cxn ang="0">
                  <a:pos x="32" y="306"/>
                </a:cxn>
                <a:cxn ang="0">
                  <a:pos x="19" y="276"/>
                </a:cxn>
                <a:cxn ang="0">
                  <a:pos x="10" y="257"/>
                </a:cxn>
                <a:cxn ang="0">
                  <a:pos x="2" y="230"/>
                </a:cxn>
                <a:cxn ang="0">
                  <a:pos x="0" y="196"/>
                </a:cxn>
                <a:cxn ang="0">
                  <a:pos x="3" y="158"/>
                </a:cxn>
                <a:cxn ang="0">
                  <a:pos x="9" y="125"/>
                </a:cxn>
                <a:cxn ang="0">
                  <a:pos x="75" y="10"/>
                </a:cxn>
                <a:cxn ang="0">
                  <a:pos x="78" y="8"/>
                </a:cxn>
                <a:cxn ang="0">
                  <a:pos x="79" y="5"/>
                </a:cxn>
                <a:cxn ang="0">
                  <a:pos x="81" y="3"/>
                </a:cxn>
                <a:cxn ang="0">
                  <a:pos x="83" y="0"/>
                </a:cxn>
                <a:cxn ang="0">
                  <a:pos x="209" y="652"/>
                </a:cxn>
                <a:cxn ang="0">
                  <a:pos x="128" y="852"/>
                </a:cxn>
                <a:cxn ang="0">
                  <a:pos x="120" y="804"/>
                </a:cxn>
                <a:cxn ang="0">
                  <a:pos x="112" y="756"/>
                </a:cxn>
                <a:cxn ang="0">
                  <a:pos x="106" y="717"/>
                </a:cxn>
                <a:cxn ang="0">
                  <a:pos x="104" y="695"/>
                </a:cxn>
              </a:cxnLst>
              <a:rect l="0" t="0" r="r" b="b"/>
              <a:pathLst>
                <a:path w="209" h="852">
                  <a:moveTo>
                    <a:pt x="104" y="695"/>
                  </a:moveTo>
                  <a:lnTo>
                    <a:pt x="104" y="687"/>
                  </a:lnTo>
                  <a:lnTo>
                    <a:pt x="103" y="675"/>
                  </a:lnTo>
                  <a:lnTo>
                    <a:pt x="101" y="660"/>
                  </a:lnTo>
                  <a:lnTo>
                    <a:pt x="98" y="642"/>
                  </a:lnTo>
                  <a:lnTo>
                    <a:pt x="94" y="607"/>
                  </a:lnTo>
                  <a:lnTo>
                    <a:pt x="89" y="569"/>
                  </a:lnTo>
                  <a:lnTo>
                    <a:pt x="87" y="536"/>
                  </a:lnTo>
                  <a:lnTo>
                    <a:pt x="88" y="514"/>
                  </a:lnTo>
                  <a:lnTo>
                    <a:pt x="89" y="492"/>
                  </a:lnTo>
                  <a:lnTo>
                    <a:pt x="83" y="461"/>
                  </a:lnTo>
                  <a:lnTo>
                    <a:pt x="73" y="423"/>
                  </a:lnTo>
                  <a:lnTo>
                    <a:pt x="60" y="382"/>
                  </a:lnTo>
                  <a:lnTo>
                    <a:pt x="45" y="342"/>
                  </a:lnTo>
                  <a:lnTo>
                    <a:pt x="32" y="306"/>
                  </a:lnTo>
                  <a:lnTo>
                    <a:pt x="19" y="276"/>
                  </a:lnTo>
                  <a:lnTo>
                    <a:pt x="10" y="257"/>
                  </a:lnTo>
                  <a:lnTo>
                    <a:pt x="2" y="230"/>
                  </a:lnTo>
                  <a:lnTo>
                    <a:pt x="0" y="196"/>
                  </a:lnTo>
                  <a:lnTo>
                    <a:pt x="3" y="158"/>
                  </a:lnTo>
                  <a:lnTo>
                    <a:pt x="9" y="125"/>
                  </a:lnTo>
                  <a:lnTo>
                    <a:pt x="75" y="10"/>
                  </a:lnTo>
                  <a:lnTo>
                    <a:pt x="78" y="8"/>
                  </a:lnTo>
                  <a:lnTo>
                    <a:pt x="79" y="5"/>
                  </a:lnTo>
                  <a:lnTo>
                    <a:pt x="81" y="3"/>
                  </a:lnTo>
                  <a:lnTo>
                    <a:pt x="83" y="0"/>
                  </a:lnTo>
                  <a:lnTo>
                    <a:pt x="209" y="652"/>
                  </a:lnTo>
                  <a:lnTo>
                    <a:pt x="128" y="852"/>
                  </a:lnTo>
                  <a:lnTo>
                    <a:pt x="120" y="804"/>
                  </a:lnTo>
                  <a:lnTo>
                    <a:pt x="112" y="756"/>
                  </a:lnTo>
                  <a:lnTo>
                    <a:pt x="106" y="717"/>
                  </a:lnTo>
                  <a:lnTo>
                    <a:pt x="104" y="69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575"/>
            <p:cNvSpPr>
              <a:spLocks/>
            </p:cNvSpPr>
            <p:nvPr/>
          </p:nvSpPr>
          <p:spPr bwMode="auto">
            <a:xfrm>
              <a:off x="-803275" y="650875"/>
              <a:ext cx="122238" cy="158750"/>
            </a:xfrm>
            <a:custGeom>
              <a:avLst/>
              <a:gdLst/>
              <a:ahLst/>
              <a:cxnLst>
                <a:cxn ang="0">
                  <a:pos x="144" y="73"/>
                </a:cxn>
                <a:cxn ang="0">
                  <a:pos x="137" y="81"/>
                </a:cxn>
                <a:cxn ang="0">
                  <a:pos x="126" y="92"/>
                </a:cxn>
                <a:cxn ang="0">
                  <a:pos x="112" y="107"/>
                </a:cxn>
                <a:cxn ang="0">
                  <a:pos x="94" y="125"/>
                </a:cxn>
                <a:cxn ang="0">
                  <a:pos x="75" y="143"/>
                </a:cxn>
                <a:cxn ang="0">
                  <a:pos x="54" y="163"/>
                </a:cxn>
                <a:cxn ang="0">
                  <a:pos x="32" y="180"/>
                </a:cxn>
                <a:cxn ang="0">
                  <a:pos x="9" y="196"/>
                </a:cxn>
                <a:cxn ang="0">
                  <a:pos x="7" y="197"/>
                </a:cxn>
                <a:cxn ang="0">
                  <a:pos x="5" y="198"/>
                </a:cxn>
                <a:cxn ang="0">
                  <a:pos x="2" y="200"/>
                </a:cxn>
                <a:cxn ang="0">
                  <a:pos x="0" y="201"/>
                </a:cxn>
                <a:cxn ang="0">
                  <a:pos x="82" y="0"/>
                </a:cxn>
                <a:cxn ang="0">
                  <a:pos x="153" y="39"/>
                </a:cxn>
                <a:cxn ang="0">
                  <a:pos x="151" y="49"/>
                </a:cxn>
                <a:cxn ang="0">
                  <a:pos x="149" y="58"/>
                </a:cxn>
                <a:cxn ang="0">
                  <a:pos x="146" y="66"/>
                </a:cxn>
                <a:cxn ang="0">
                  <a:pos x="144" y="73"/>
                </a:cxn>
              </a:cxnLst>
              <a:rect l="0" t="0" r="r" b="b"/>
              <a:pathLst>
                <a:path w="153" h="201">
                  <a:moveTo>
                    <a:pt x="144" y="73"/>
                  </a:moveTo>
                  <a:lnTo>
                    <a:pt x="137" y="81"/>
                  </a:lnTo>
                  <a:lnTo>
                    <a:pt x="126" y="92"/>
                  </a:lnTo>
                  <a:lnTo>
                    <a:pt x="112" y="107"/>
                  </a:lnTo>
                  <a:lnTo>
                    <a:pt x="94" y="125"/>
                  </a:lnTo>
                  <a:lnTo>
                    <a:pt x="75" y="143"/>
                  </a:lnTo>
                  <a:lnTo>
                    <a:pt x="54" y="163"/>
                  </a:lnTo>
                  <a:lnTo>
                    <a:pt x="32" y="180"/>
                  </a:lnTo>
                  <a:lnTo>
                    <a:pt x="9" y="196"/>
                  </a:lnTo>
                  <a:lnTo>
                    <a:pt x="7" y="197"/>
                  </a:lnTo>
                  <a:lnTo>
                    <a:pt x="5" y="198"/>
                  </a:lnTo>
                  <a:lnTo>
                    <a:pt x="2" y="200"/>
                  </a:lnTo>
                  <a:lnTo>
                    <a:pt x="0" y="201"/>
                  </a:lnTo>
                  <a:lnTo>
                    <a:pt x="82" y="0"/>
                  </a:lnTo>
                  <a:lnTo>
                    <a:pt x="153" y="39"/>
                  </a:lnTo>
                  <a:lnTo>
                    <a:pt x="151" y="49"/>
                  </a:lnTo>
                  <a:lnTo>
                    <a:pt x="149" y="58"/>
                  </a:lnTo>
                  <a:lnTo>
                    <a:pt x="146" y="66"/>
                  </a:lnTo>
                  <a:lnTo>
                    <a:pt x="144"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576"/>
            <p:cNvSpPr>
              <a:spLocks/>
            </p:cNvSpPr>
            <p:nvPr/>
          </p:nvSpPr>
          <p:spPr bwMode="auto">
            <a:xfrm>
              <a:off x="-933450" y="-46038"/>
              <a:ext cx="255588" cy="696913"/>
            </a:xfrm>
            <a:custGeom>
              <a:avLst/>
              <a:gdLst/>
              <a:ahLst/>
              <a:cxnLst>
                <a:cxn ang="0">
                  <a:pos x="122" y="158"/>
                </a:cxn>
                <a:cxn ang="0">
                  <a:pos x="120" y="152"/>
                </a:cxn>
                <a:cxn ang="0">
                  <a:pos x="116" y="147"/>
                </a:cxn>
                <a:cxn ang="0">
                  <a:pos x="120" y="124"/>
                </a:cxn>
                <a:cxn ang="0">
                  <a:pos x="114" y="103"/>
                </a:cxn>
                <a:cxn ang="0">
                  <a:pos x="94" y="82"/>
                </a:cxn>
                <a:cxn ang="0">
                  <a:pos x="70" y="64"/>
                </a:cxn>
                <a:cxn ang="0">
                  <a:pos x="47" y="52"/>
                </a:cxn>
                <a:cxn ang="0">
                  <a:pos x="34" y="46"/>
                </a:cxn>
                <a:cxn ang="0">
                  <a:pos x="32" y="45"/>
                </a:cxn>
                <a:cxn ang="0">
                  <a:pos x="28" y="45"/>
                </a:cxn>
                <a:cxn ang="0">
                  <a:pos x="16" y="20"/>
                </a:cxn>
                <a:cxn ang="0">
                  <a:pos x="0" y="0"/>
                </a:cxn>
                <a:cxn ang="0">
                  <a:pos x="23" y="7"/>
                </a:cxn>
                <a:cxn ang="0">
                  <a:pos x="48" y="18"/>
                </a:cxn>
                <a:cxn ang="0">
                  <a:pos x="74" y="35"/>
                </a:cxn>
                <a:cxn ang="0">
                  <a:pos x="102" y="56"/>
                </a:cxn>
                <a:cxn ang="0">
                  <a:pos x="130" y="79"/>
                </a:cxn>
                <a:cxn ang="0">
                  <a:pos x="157" y="105"/>
                </a:cxn>
                <a:cxn ang="0">
                  <a:pos x="184" y="131"/>
                </a:cxn>
                <a:cxn ang="0">
                  <a:pos x="209" y="159"/>
                </a:cxn>
                <a:cxn ang="0">
                  <a:pos x="229" y="212"/>
                </a:cxn>
                <a:cxn ang="0">
                  <a:pos x="242" y="283"/>
                </a:cxn>
                <a:cxn ang="0">
                  <a:pos x="249" y="321"/>
                </a:cxn>
                <a:cxn ang="0">
                  <a:pos x="256" y="342"/>
                </a:cxn>
                <a:cxn ang="0">
                  <a:pos x="277" y="408"/>
                </a:cxn>
                <a:cxn ang="0">
                  <a:pos x="279" y="470"/>
                </a:cxn>
                <a:cxn ang="0">
                  <a:pos x="279" y="561"/>
                </a:cxn>
                <a:cxn ang="0">
                  <a:pos x="299" y="628"/>
                </a:cxn>
                <a:cxn ang="0">
                  <a:pos x="312" y="665"/>
                </a:cxn>
                <a:cxn ang="0">
                  <a:pos x="318" y="699"/>
                </a:cxn>
                <a:cxn ang="0">
                  <a:pos x="253" y="838"/>
                </a:cxn>
              </a:cxnLst>
              <a:rect l="0" t="0" r="r" b="b"/>
              <a:pathLst>
                <a:path w="322" h="877">
                  <a:moveTo>
                    <a:pt x="253" y="838"/>
                  </a:moveTo>
                  <a:lnTo>
                    <a:pt x="122" y="158"/>
                  </a:lnTo>
                  <a:lnTo>
                    <a:pt x="122" y="155"/>
                  </a:lnTo>
                  <a:lnTo>
                    <a:pt x="120" y="152"/>
                  </a:lnTo>
                  <a:lnTo>
                    <a:pt x="118" y="150"/>
                  </a:lnTo>
                  <a:lnTo>
                    <a:pt x="116" y="147"/>
                  </a:lnTo>
                  <a:lnTo>
                    <a:pt x="119" y="136"/>
                  </a:lnTo>
                  <a:lnTo>
                    <a:pt x="120" y="124"/>
                  </a:lnTo>
                  <a:lnTo>
                    <a:pt x="118" y="114"/>
                  </a:lnTo>
                  <a:lnTo>
                    <a:pt x="114" y="103"/>
                  </a:lnTo>
                  <a:lnTo>
                    <a:pt x="105" y="92"/>
                  </a:lnTo>
                  <a:lnTo>
                    <a:pt x="94" y="82"/>
                  </a:lnTo>
                  <a:lnTo>
                    <a:pt x="82" y="72"/>
                  </a:lnTo>
                  <a:lnTo>
                    <a:pt x="70" y="64"/>
                  </a:lnTo>
                  <a:lnTo>
                    <a:pt x="57" y="57"/>
                  </a:lnTo>
                  <a:lnTo>
                    <a:pt x="47" y="52"/>
                  </a:lnTo>
                  <a:lnTo>
                    <a:pt x="39" y="48"/>
                  </a:lnTo>
                  <a:lnTo>
                    <a:pt x="34" y="46"/>
                  </a:lnTo>
                  <a:lnTo>
                    <a:pt x="33" y="45"/>
                  </a:lnTo>
                  <a:lnTo>
                    <a:pt x="32" y="45"/>
                  </a:lnTo>
                  <a:lnTo>
                    <a:pt x="29" y="45"/>
                  </a:lnTo>
                  <a:lnTo>
                    <a:pt x="28" y="45"/>
                  </a:lnTo>
                  <a:lnTo>
                    <a:pt x="23" y="32"/>
                  </a:lnTo>
                  <a:lnTo>
                    <a:pt x="16" y="20"/>
                  </a:lnTo>
                  <a:lnTo>
                    <a:pt x="9" y="10"/>
                  </a:lnTo>
                  <a:lnTo>
                    <a:pt x="0" y="0"/>
                  </a:lnTo>
                  <a:lnTo>
                    <a:pt x="11" y="2"/>
                  </a:lnTo>
                  <a:lnTo>
                    <a:pt x="23" y="7"/>
                  </a:lnTo>
                  <a:lnTo>
                    <a:pt x="35" y="12"/>
                  </a:lnTo>
                  <a:lnTo>
                    <a:pt x="48" y="18"/>
                  </a:lnTo>
                  <a:lnTo>
                    <a:pt x="61" y="26"/>
                  </a:lnTo>
                  <a:lnTo>
                    <a:pt x="74" y="35"/>
                  </a:lnTo>
                  <a:lnTo>
                    <a:pt x="88" y="46"/>
                  </a:lnTo>
                  <a:lnTo>
                    <a:pt x="102" y="56"/>
                  </a:lnTo>
                  <a:lnTo>
                    <a:pt x="116" y="68"/>
                  </a:lnTo>
                  <a:lnTo>
                    <a:pt x="130" y="79"/>
                  </a:lnTo>
                  <a:lnTo>
                    <a:pt x="143" y="92"/>
                  </a:lnTo>
                  <a:lnTo>
                    <a:pt x="157" y="105"/>
                  </a:lnTo>
                  <a:lnTo>
                    <a:pt x="170" y="118"/>
                  </a:lnTo>
                  <a:lnTo>
                    <a:pt x="184" y="131"/>
                  </a:lnTo>
                  <a:lnTo>
                    <a:pt x="196" y="145"/>
                  </a:lnTo>
                  <a:lnTo>
                    <a:pt x="209" y="159"/>
                  </a:lnTo>
                  <a:lnTo>
                    <a:pt x="219" y="180"/>
                  </a:lnTo>
                  <a:lnTo>
                    <a:pt x="229" y="212"/>
                  </a:lnTo>
                  <a:lnTo>
                    <a:pt x="237" y="250"/>
                  </a:lnTo>
                  <a:lnTo>
                    <a:pt x="242" y="283"/>
                  </a:lnTo>
                  <a:lnTo>
                    <a:pt x="246" y="304"/>
                  </a:lnTo>
                  <a:lnTo>
                    <a:pt x="249" y="321"/>
                  </a:lnTo>
                  <a:lnTo>
                    <a:pt x="253" y="333"/>
                  </a:lnTo>
                  <a:lnTo>
                    <a:pt x="256" y="342"/>
                  </a:lnTo>
                  <a:lnTo>
                    <a:pt x="269" y="376"/>
                  </a:lnTo>
                  <a:lnTo>
                    <a:pt x="277" y="408"/>
                  </a:lnTo>
                  <a:lnTo>
                    <a:pt x="280" y="440"/>
                  </a:lnTo>
                  <a:lnTo>
                    <a:pt x="279" y="470"/>
                  </a:lnTo>
                  <a:lnTo>
                    <a:pt x="277" y="517"/>
                  </a:lnTo>
                  <a:lnTo>
                    <a:pt x="279" y="561"/>
                  </a:lnTo>
                  <a:lnTo>
                    <a:pt x="287" y="599"/>
                  </a:lnTo>
                  <a:lnTo>
                    <a:pt x="299" y="628"/>
                  </a:lnTo>
                  <a:lnTo>
                    <a:pt x="306" y="645"/>
                  </a:lnTo>
                  <a:lnTo>
                    <a:pt x="312" y="665"/>
                  </a:lnTo>
                  <a:lnTo>
                    <a:pt x="316" y="685"/>
                  </a:lnTo>
                  <a:lnTo>
                    <a:pt x="318" y="699"/>
                  </a:lnTo>
                  <a:lnTo>
                    <a:pt x="322" y="877"/>
                  </a:lnTo>
                  <a:lnTo>
                    <a:pt x="253" y="83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0" name="TextBox 99"/>
          <p:cNvSpPr txBox="1"/>
          <p:nvPr/>
        </p:nvSpPr>
        <p:spPr>
          <a:xfrm>
            <a:off x="8140687" y="5676940"/>
            <a:ext cx="1183210"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Fertilizer</a:t>
            </a:r>
          </a:p>
        </p:txBody>
      </p:sp>
      <p:grpSp>
        <p:nvGrpSpPr>
          <p:cNvPr id="103" name="Group 153"/>
          <p:cNvGrpSpPr/>
          <p:nvPr/>
        </p:nvGrpSpPr>
        <p:grpSpPr>
          <a:xfrm>
            <a:off x="7172095" y="6167673"/>
            <a:ext cx="743530" cy="299225"/>
            <a:chOff x="7009461" y="4417433"/>
            <a:chExt cx="743530" cy="299225"/>
          </a:xfrm>
        </p:grpSpPr>
        <p:grpSp>
          <p:nvGrpSpPr>
            <p:cNvPr id="104" name="Group 140"/>
            <p:cNvGrpSpPr/>
            <p:nvPr/>
          </p:nvGrpSpPr>
          <p:grpSpPr>
            <a:xfrm rot="20646497">
              <a:off x="7009461" y="4470774"/>
              <a:ext cx="293951" cy="184924"/>
              <a:chOff x="7471093" y="1274763"/>
              <a:chExt cx="1549401" cy="974725"/>
            </a:xfrm>
          </p:grpSpPr>
          <p:sp>
            <p:nvSpPr>
              <p:cNvPr id="112"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141"/>
            <p:cNvGrpSpPr/>
            <p:nvPr/>
          </p:nvGrpSpPr>
          <p:grpSpPr>
            <a:xfrm rot="20646497">
              <a:off x="7184720" y="4531734"/>
              <a:ext cx="293951" cy="184924"/>
              <a:chOff x="7471093" y="1274763"/>
              <a:chExt cx="1549401" cy="974725"/>
            </a:xfrm>
          </p:grpSpPr>
          <p:sp>
            <p:nvSpPr>
              <p:cNvPr id="110"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49"/>
            <p:cNvGrpSpPr/>
            <p:nvPr/>
          </p:nvGrpSpPr>
          <p:grpSpPr>
            <a:xfrm rot="20646497">
              <a:off x="7459040" y="4516493"/>
              <a:ext cx="293951" cy="184924"/>
              <a:chOff x="7471093" y="1274763"/>
              <a:chExt cx="1549401" cy="974725"/>
            </a:xfrm>
          </p:grpSpPr>
          <p:sp>
            <p:nvSpPr>
              <p:cNvPr id="108"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45"/>
            <p:cNvGrpSpPr/>
            <p:nvPr/>
          </p:nvGrpSpPr>
          <p:grpSpPr>
            <a:xfrm rot="20646497">
              <a:off x="7276160" y="4417433"/>
              <a:ext cx="293951" cy="184924"/>
              <a:chOff x="7471093" y="1274763"/>
              <a:chExt cx="1549401" cy="974725"/>
            </a:xfrm>
          </p:grpSpPr>
          <p:sp>
            <p:nvSpPr>
              <p:cNvPr id="106"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114" name="TextBox 113"/>
          <p:cNvSpPr txBox="1"/>
          <p:nvPr/>
        </p:nvSpPr>
        <p:spPr>
          <a:xfrm>
            <a:off x="8140687" y="6107444"/>
            <a:ext cx="1183210"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Briquettes</a:t>
            </a:r>
          </a:p>
        </p:txBody>
      </p:sp>
      <p:grpSp>
        <p:nvGrpSpPr>
          <p:cNvPr id="117" name="Group 121"/>
          <p:cNvGrpSpPr/>
          <p:nvPr/>
        </p:nvGrpSpPr>
        <p:grpSpPr>
          <a:xfrm>
            <a:off x="5094574" y="5539530"/>
            <a:ext cx="1863763" cy="397201"/>
            <a:chOff x="5273993" y="2614432"/>
            <a:chExt cx="1863763" cy="397201"/>
          </a:xfrm>
        </p:grpSpPr>
        <p:pic>
          <p:nvPicPr>
            <p:cNvPr id="124" name="Picture 4" descr="http://www.progressivewaste.com/uploads/products/icon-organics.png"/>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5273993" y="2695070"/>
              <a:ext cx="272506" cy="276222"/>
            </a:xfrm>
            <a:prstGeom prst="rect">
              <a:avLst/>
            </a:prstGeom>
            <a:solidFill>
              <a:schemeClr val="bg1"/>
            </a:solidFill>
            <a:ln>
              <a:solidFill>
                <a:schemeClr val="bg1"/>
              </a:solidFill>
            </a:ln>
          </p:spPr>
        </p:pic>
        <p:sp>
          <p:nvSpPr>
            <p:cNvPr id="126" name="TextBox 125"/>
            <p:cNvSpPr txBox="1"/>
            <p:nvPr/>
          </p:nvSpPr>
          <p:spPr>
            <a:xfrm>
              <a:off x="5718971" y="2614432"/>
              <a:ext cx="1418785"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Organic waste</a:t>
              </a:r>
            </a:p>
          </p:txBody>
        </p:sp>
      </p:grpSp>
      <p:grpSp>
        <p:nvGrpSpPr>
          <p:cNvPr id="118" name="Group 128"/>
          <p:cNvGrpSpPr/>
          <p:nvPr/>
        </p:nvGrpSpPr>
        <p:grpSpPr>
          <a:xfrm>
            <a:off x="363280" y="5483105"/>
            <a:ext cx="4168379" cy="664427"/>
            <a:chOff x="363280" y="4449039"/>
            <a:chExt cx="4168379" cy="664427"/>
          </a:xfrm>
        </p:grpSpPr>
        <p:pic>
          <p:nvPicPr>
            <p:cNvPr id="122" name="Picture 5" descr="(B)energy"/>
            <p:cNvPicPr>
              <a:picLocks noChangeAspect="1" noChangeArrowheads="1"/>
            </p:cNvPicPr>
            <p:nvPr/>
          </p:nvPicPr>
          <p:blipFill>
            <a:blip r:embed="rId11" cstate="print"/>
            <a:srcRect/>
            <a:stretch>
              <a:fillRect/>
            </a:stretch>
          </p:blipFill>
          <p:spPr bwMode="auto">
            <a:xfrm>
              <a:off x="363280" y="4522607"/>
              <a:ext cx="660277" cy="210279"/>
            </a:xfrm>
            <a:prstGeom prst="rect">
              <a:avLst/>
            </a:prstGeom>
            <a:solidFill>
              <a:srgbClr val="4D4D4D"/>
            </a:solidFill>
            <a:ln>
              <a:solidFill>
                <a:srgbClr val="4D4D4D"/>
              </a:solidFill>
            </a:ln>
          </p:spPr>
        </p:pic>
        <p:pic>
          <p:nvPicPr>
            <p:cNvPr id="123" name="Picture 7" descr="http://www.simgas.nl/upload/images/logo.png"/>
            <p:cNvPicPr>
              <a:picLocks noChangeAspect="1" noChangeArrowheads="1"/>
            </p:cNvPicPr>
            <p:nvPr/>
          </p:nvPicPr>
          <p:blipFill>
            <a:blip r:embed="rId12" cstate="print"/>
            <a:srcRect b="23343"/>
            <a:stretch>
              <a:fillRect/>
            </a:stretch>
          </p:blipFill>
          <p:spPr bwMode="auto">
            <a:xfrm>
              <a:off x="1143359" y="4449039"/>
              <a:ext cx="397591" cy="377928"/>
            </a:xfrm>
            <a:prstGeom prst="rect">
              <a:avLst/>
            </a:prstGeom>
            <a:noFill/>
          </p:spPr>
        </p:pic>
        <p:pic>
          <p:nvPicPr>
            <p:cNvPr id="125" name="Picture 4" descr="http://sanivation.com/wp-content/uploads/2014/09/logo1.gif"/>
            <p:cNvPicPr>
              <a:picLocks noChangeAspect="1" noChangeArrowheads="1"/>
            </p:cNvPicPr>
            <p:nvPr/>
          </p:nvPicPr>
          <p:blipFill>
            <a:blip r:embed="rId13" cstate="print"/>
            <a:srcRect/>
            <a:stretch>
              <a:fillRect/>
            </a:stretch>
          </p:blipFill>
          <p:spPr bwMode="auto">
            <a:xfrm>
              <a:off x="387156" y="4826967"/>
              <a:ext cx="954999" cy="286499"/>
            </a:xfrm>
            <a:prstGeom prst="rect">
              <a:avLst/>
            </a:prstGeom>
            <a:noFill/>
          </p:spPr>
        </p:pic>
        <p:sp>
          <p:nvSpPr>
            <p:cNvPr id="127" name="TextBox 126"/>
            <p:cNvSpPr txBox="1"/>
            <p:nvPr/>
          </p:nvSpPr>
          <p:spPr>
            <a:xfrm>
              <a:off x="1648537" y="4544213"/>
              <a:ext cx="2883122" cy="397201"/>
            </a:xfrm>
            <a:prstGeom prst="rect">
              <a:avLst/>
            </a:prstGeom>
            <a:noFill/>
          </p:spPr>
          <p:txBody>
            <a:bodyPr wrap="square" tIns="90000" bIns="90000" rtlCol="0">
              <a:spAutoFit/>
            </a:bodyPr>
            <a:lstStyle/>
            <a:p>
              <a:r>
                <a:rPr lang="en-US" sz="1400" dirty="0" smtClean="0">
                  <a:latin typeface="Arial" pitchFamily="34" charset="0"/>
                  <a:cs typeface="Arial" pitchFamily="34" charset="0"/>
                </a:rPr>
                <a:t>Manufacturers</a:t>
              </a:r>
            </a:p>
          </p:txBody>
        </p:sp>
      </p:grpSp>
      <p:sp>
        <p:nvSpPr>
          <p:cNvPr id="134" name="ColumnHeader"/>
          <p:cNvSpPr>
            <a:spLocks noChangeArrowheads="1"/>
          </p:cNvSpPr>
          <p:nvPr/>
        </p:nvSpPr>
        <p:spPr bwMode="gray">
          <a:xfrm>
            <a:off x="457200" y="1140608"/>
            <a:ext cx="3962400"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latin typeface="Arial" pitchFamily="34" charset="0"/>
                <a:cs typeface="Arial" pitchFamily="34" charset="0"/>
              </a:rPr>
              <a:t>Involved stakeholders</a:t>
            </a:r>
          </a:p>
        </p:txBody>
      </p:sp>
      <p:sp>
        <p:nvSpPr>
          <p:cNvPr id="138" name="ColumnHeader"/>
          <p:cNvSpPr>
            <a:spLocks noChangeArrowheads="1"/>
          </p:cNvSpPr>
          <p:nvPr/>
        </p:nvSpPr>
        <p:spPr bwMode="gray">
          <a:xfrm>
            <a:off x="5014119" y="1140608"/>
            <a:ext cx="3962400"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latin typeface="Arial" pitchFamily="34" charset="0"/>
                <a:cs typeface="Arial" pitchFamily="34" charset="0"/>
              </a:rPr>
              <a:t>Involved service streams</a:t>
            </a:r>
          </a:p>
        </p:txBody>
      </p:sp>
      <p:sp>
        <p:nvSpPr>
          <p:cNvPr id="139" name="ColumnHeader"/>
          <p:cNvSpPr>
            <a:spLocks noChangeArrowheads="1"/>
          </p:cNvSpPr>
          <p:nvPr/>
        </p:nvSpPr>
        <p:spPr bwMode="gray">
          <a:xfrm>
            <a:off x="5014119" y="3372512"/>
            <a:ext cx="3962400"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latin typeface="Arial" pitchFamily="34" charset="0"/>
                <a:cs typeface="Arial" pitchFamily="34" charset="0"/>
              </a:rPr>
              <a:t>Monetary streams</a:t>
            </a:r>
          </a:p>
        </p:txBody>
      </p:sp>
      <p:sp>
        <p:nvSpPr>
          <p:cNvPr id="140" name="ColumnHeader"/>
          <p:cNvSpPr>
            <a:spLocks noChangeArrowheads="1"/>
          </p:cNvSpPr>
          <p:nvPr/>
        </p:nvSpPr>
        <p:spPr bwMode="gray">
          <a:xfrm>
            <a:off x="4821718" y="4628120"/>
            <a:ext cx="2071330"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latin typeface="Arial" pitchFamily="34" charset="0"/>
                <a:cs typeface="Arial" pitchFamily="34" charset="0"/>
              </a:rPr>
              <a:t>Inputs</a:t>
            </a:r>
          </a:p>
        </p:txBody>
      </p:sp>
      <p:sp>
        <p:nvSpPr>
          <p:cNvPr id="141" name="ColumnHeader"/>
          <p:cNvSpPr>
            <a:spLocks noChangeArrowheads="1"/>
          </p:cNvSpPr>
          <p:nvPr/>
        </p:nvSpPr>
        <p:spPr bwMode="gray">
          <a:xfrm>
            <a:off x="7076270" y="4628120"/>
            <a:ext cx="2071330"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dirty="0" smtClean="0">
                <a:latin typeface="Arial" pitchFamily="34" charset="0"/>
                <a:cs typeface="Arial" pitchFamily="34" charset="0"/>
              </a:rPr>
              <a:t>Valuable outputs</a:t>
            </a:r>
          </a:p>
        </p:txBody>
      </p:sp>
      <p:grpSp>
        <p:nvGrpSpPr>
          <p:cNvPr id="119" name="Group 143"/>
          <p:cNvGrpSpPr/>
          <p:nvPr/>
        </p:nvGrpSpPr>
        <p:grpSpPr>
          <a:xfrm>
            <a:off x="28574" y="-48280"/>
            <a:ext cx="3403691" cy="365760"/>
            <a:chOff x="28574" y="-48280"/>
            <a:chExt cx="3403691" cy="365760"/>
          </a:xfrm>
        </p:grpSpPr>
        <p:sp>
          <p:nvSpPr>
            <p:cNvPr id="144"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145" name="Oval 144"/>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Overview service delivery model for </a:t>
            </a:r>
            <a:r>
              <a:rPr lang="en-US" dirty="0" err="1" smtClean="0">
                <a:solidFill>
                  <a:srgbClr val="177B57"/>
                </a:solidFill>
                <a:latin typeface="Arial"/>
              </a:rPr>
              <a:t>HH</a:t>
            </a:r>
            <a:r>
              <a:rPr lang="en-US" dirty="0" smtClean="0">
                <a:solidFill>
                  <a:srgbClr val="177B57"/>
                </a:solidFill>
                <a:latin typeface="Arial"/>
              </a:rPr>
              <a:t>-level biogas</a:t>
            </a:r>
            <a:br>
              <a:rPr lang="en-US" dirty="0" smtClean="0">
                <a:solidFill>
                  <a:srgbClr val="177B57"/>
                </a:solidFill>
                <a:latin typeface="Arial"/>
              </a:rPr>
            </a:br>
            <a:r>
              <a:rPr lang="en-US" sz="1600" b="0" dirty="0" smtClean="0">
                <a:solidFill>
                  <a:srgbClr val="177B57"/>
                </a:solidFill>
                <a:latin typeface="Arial"/>
              </a:rPr>
              <a:t>Installation by manufacturer, operations by refugee energy enterprise, refugees &amp; hosts benefit</a:t>
            </a:r>
            <a:endParaRPr lang="en-US" sz="1600" b="0" dirty="0">
              <a:solidFill>
                <a:srgbClr val="177B57"/>
              </a:solidFill>
              <a:latin typeface="Arial"/>
            </a:endParaRPr>
          </a:p>
        </p:txBody>
      </p:sp>
      <p:sp>
        <p:nvSpPr>
          <p:cNvPr id="5" name="Rectangle 4"/>
          <p:cNvSpPr/>
          <p:nvPr/>
        </p:nvSpPr>
        <p:spPr>
          <a:xfrm>
            <a:off x="457200" y="1071799"/>
            <a:ext cx="1532964" cy="49208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Supplier of technology</a:t>
            </a:r>
          </a:p>
        </p:txBody>
      </p:sp>
      <p:sp>
        <p:nvSpPr>
          <p:cNvPr id="6" name="Rectangle 5"/>
          <p:cNvSpPr/>
          <p:nvPr/>
        </p:nvSpPr>
        <p:spPr>
          <a:xfrm>
            <a:off x="1990163" y="1071799"/>
            <a:ext cx="7157435" cy="49208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B-Energy – though potential for more generic systems</a:t>
            </a:r>
          </a:p>
        </p:txBody>
      </p:sp>
      <p:sp>
        <p:nvSpPr>
          <p:cNvPr id="7" name="Rectangle 6"/>
          <p:cNvSpPr/>
          <p:nvPr/>
        </p:nvSpPr>
        <p:spPr>
          <a:xfrm>
            <a:off x="457200" y="1605434"/>
            <a:ext cx="1532964" cy="49208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Upfront investment</a:t>
            </a:r>
          </a:p>
        </p:txBody>
      </p:sp>
      <p:sp>
        <p:nvSpPr>
          <p:cNvPr id="8" name="Rectangle 7"/>
          <p:cNvSpPr/>
          <p:nvPr/>
        </p:nvSpPr>
        <p:spPr>
          <a:xfrm>
            <a:off x="1990163" y="1605434"/>
            <a:ext cx="7157435" cy="49208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Covered by </a:t>
            </a:r>
            <a:r>
              <a:rPr lang="en-US" sz="1400" dirty="0" err="1" smtClean="0">
                <a:solidFill>
                  <a:schemeClr val="tx1"/>
                </a:solidFill>
                <a:latin typeface="Arial" pitchFamily="34" charset="0"/>
                <a:cs typeface="Arial" pitchFamily="34" charset="0"/>
              </a:rPr>
              <a:t>UNHCR</a:t>
            </a:r>
            <a:r>
              <a:rPr lang="en-US" sz="1400" dirty="0" smtClean="0">
                <a:solidFill>
                  <a:schemeClr val="tx1"/>
                </a:solidFill>
                <a:latin typeface="Arial" pitchFamily="34" charset="0"/>
                <a:cs typeface="Arial" pitchFamily="34" charset="0"/>
              </a:rPr>
              <a:t> or implementing partner</a:t>
            </a:r>
          </a:p>
        </p:txBody>
      </p:sp>
      <p:sp>
        <p:nvSpPr>
          <p:cNvPr id="9" name="Rectangle 8"/>
          <p:cNvSpPr/>
          <p:nvPr/>
        </p:nvSpPr>
        <p:spPr>
          <a:xfrm>
            <a:off x="457200" y="2173253"/>
            <a:ext cx="1532964" cy="49208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Installation of system</a:t>
            </a:r>
          </a:p>
        </p:txBody>
      </p:sp>
      <p:sp>
        <p:nvSpPr>
          <p:cNvPr id="10" name="Rectangle 9"/>
          <p:cNvSpPr/>
          <p:nvPr/>
        </p:nvSpPr>
        <p:spPr>
          <a:xfrm>
            <a:off x="1990163" y="2173253"/>
            <a:ext cx="7157435" cy="49208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Groups of refugees "Refugee Energy Enterprise"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a:t>
            </a:r>
          </a:p>
        </p:txBody>
      </p:sp>
      <p:sp>
        <p:nvSpPr>
          <p:cNvPr id="11" name="Rectangle 10"/>
          <p:cNvSpPr/>
          <p:nvPr/>
        </p:nvSpPr>
        <p:spPr>
          <a:xfrm>
            <a:off x="457200" y="2766710"/>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Compensation of refugee enterprise</a:t>
            </a:r>
          </a:p>
        </p:txBody>
      </p:sp>
      <p:sp>
        <p:nvSpPr>
          <p:cNvPr id="12" name="Rectangle 11"/>
          <p:cNvSpPr/>
          <p:nvPr/>
        </p:nvSpPr>
        <p:spPr>
          <a:xfrm>
            <a:off x="1990163" y="2766710"/>
            <a:ext cx="7157435" cy="604663"/>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Payment for the fertilizer that you get from slurry</a:t>
            </a:r>
          </a:p>
        </p:txBody>
      </p:sp>
      <p:sp>
        <p:nvSpPr>
          <p:cNvPr id="13" name="Rectangle 12"/>
          <p:cNvSpPr/>
          <p:nvPr/>
        </p:nvSpPr>
        <p:spPr>
          <a:xfrm>
            <a:off x="457200" y="3431839"/>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the refugee </a:t>
            </a:r>
            <a:r>
              <a:rPr lang="en-US" sz="1400" b="1" dirty="0" err="1" smtClean="0">
                <a:solidFill>
                  <a:srgbClr val="FFFFFF"/>
                </a:solidFill>
                <a:latin typeface="Arial" pitchFamily="34" charset="0"/>
                <a:cs typeface="Arial" pitchFamily="34" charset="0"/>
              </a:rPr>
              <a:t>HH</a:t>
            </a:r>
            <a:endParaRPr lang="en-US" sz="1400" b="1" dirty="0" smtClean="0">
              <a:solidFill>
                <a:srgbClr val="FFFFFF"/>
              </a:solidFill>
              <a:latin typeface="Arial" pitchFamily="34" charset="0"/>
              <a:cs typeface="Arial" pitchFamily="34" charset="0"/>
            </a:endParaRPr>
          </a:p>
        </p:txBody>
      </p:sp>
      <p:sp>
        <p:nvSpPr>
          <p:cNvPr id="14" name="Rectangle 13"/>
          <p:cNvSpPr/>
          <p:nvPr/>
        </p:nvSpPr>
        <p:spPr>
          <a:xfrm>
            <a:off x="1990163" y="3431839"/>
            <a:ext cx="7157435" cy="604663"/>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&lt;20% of their cooking needs are covered (more if you can supplement bio-digester feed stock), improved sanitation</a:t>
            </a:r>
          </a:p>
        </p:txBody>
      </p:sp>
      <p:sp>
        <p:nvSpPr>
          <p:cNvPr id="15" name="Rectangle 14"/>
          <p:cNvSpPr/>
          <p:nvPr/>
        </p:nvSpPr>
        <p:spPr>
          <a:xfrm>
            <a:off x="457200" y="4096968"/>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a:t>
            </a:r>
            <a:r>
              <a:rPr lang="en-US" sz="1400" b="1" dirty="0" err="1" smtClean="0">
                <a:solidFill>
                  <a:srgbClr val="FFFFFF"/>
                </a:solidFill>
                <a:latin typeface="Arial" pitchFamily="34" charset="0"/>
                <a:cs typeface="Arial" pitchFamily="34" charset="0"/>
              </a:rPr>
              <a:t>UNHCR</a:t>
            </a:r>
            <a:r>
              <a:rPr lang="en-US" sz="1400" b="1" dirty="0" smtClean="0">
                <a:solidFill>
                  <a:srgbClr val="FFFFFF"/>
                </a:solidFill>
                <a:latin typeface="Arial" pitchFamily="34" charset="0"/>
                <a:cs typeface="Arial" pitchFamily="34" charset="0"/>
              </a:rPr>
              <a:t> / </a:t>
            </a:r>
            <a:r>
              <a:rPr lang="en-US" sz="1400" b="1" dirty="0" err="1" smtClean="0">
                <a:solidFill>
                  <a:srgbClr val="FFFFFF"/>
                </a:solidFill>
                <a:latin typeface="Arial" pitchFamily="34" charset="0"/>
                <a:cs typeface="Arial" pitchFamily="34" charset="0"/>
              </a:rPr>
              <a:t>IPs</a:t>
            </a:r>
            <a:endParaRPr lang="en-US" sz="1400" b="1" dirty="0" smtClean="0">
              <a:solidFill>
                <a:srgbClr val="FFFFFF"/>
              </a:solidFill>
              <a:latin typeface="Arial" pitchFamily="34" charset="0"/>
              <a:cs typeface="Arial" pitchFamily="34" charset="0"/>
            </a:endParaRPr>
          </a:p>
        </p:txBody>
      </p:sp>
      <p:sp>
        <p:nvSpPr>
          <p:cNvPr id="16" name="Rectangle 15"/>
          <p:cNvSpPr/>
          <p:nvPr/>
        </p:nvSpPr>
        <p:spPr>
          <a:xfrm>
            <a:off x="1990163" y="4096968"/>
            <a:ext cx="7157435" cy="604663"/>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If they were able to provide 100% of cooking energy at e.g. $10/month, able to reduce by 20% </a:t>
            </a:r>
            <a:r>
              <a:rPr lang="en-US" sz="1400" dirty="0" smtClean="0">
                <a:solidFill>
                  <a:schemeClr val="tx1"/>
                </a:solidFill>
                <a:latin typeface="Arial" pitchFamily="34" charset="0"/>
                <a:cs typeface="Arial" pitchFamily="34" charset="0"/>
                <a:sym typeface="Wingdings" pitchFamily="2" charset="2"/>
              </a:rPr>
              <a:t>$2/months  $24/year</a:t>
            </a:r>
            <a:r>
              <a:rPr lang="en-US" sz="1400" dirty="0" smtClean="0">
                <a:solidFill>
                  <a:schemeClr val="tx1"/>
                </a:solidFill>
                <a:latin typeface="Arial" pitchFamily="34" charset="0"/>
                <a:cs typeface="Arial" pitchFamily="34" charset="0"/>
              </a:rPr>
              <a:t> </a:t>
            </a:r>
          </a:p>
        </p:txBody>
      </p:sp>
      <p:sp>
        <p:nvSpPr>
          <p:cNvPr id="17" name="Rectangle 16"/>
          <p:cNvSpPr/>
          <p:nvPr/>
        </p:nvSpPr>
        <p:spPr>
          <a:xfrm>
            <a:off x="457200" y="4762096"/>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host community</a:t>
            </a:r>
          </a:p>
        </p:txBody>
      </p:sp>
      <p:sp>
        <p:nvSpPr>
          <p:cNvPr id="18" name="Rectangle 17"/>
          <p:cNvSpPr/>
          <p:nvPr/>
        </p:nvSpPr>
        <p:spPr>
          <a:xfrm>
            <a:off x="1990163" y="4762096"/>
            <a:ext cx="7157435" cy="604663"/>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May benefit from supplying add. feedstock for bio-digester and possibly fertilizer output; Dependent on program - access to biogas system and education on use</a:t>
            </a:r>
          </a:p>
        </p:txBody>
      </p:sp>
      <p:sp>
        <p:nvSpPr>
          <p:cNvPr id="20" name="Rectangle 19"/>
          <p:cNvSpPr/>
          <p:nvPr/>
        </p:nvSpPr>
        <p:spPr>
          <a:xfrm>
            <a:off x="1992664" y="6080972"/>
            <a:ext cx="6696636" cy="604662"/>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endParaRPr lang="en-US" sz="1400" dirty="0" smtClean="0">
              <a:solidFill>
                <a:schemeClr val="tx1"/>
              </a:solidFill>
              <a:latin typeface="Arial" pitchFamily="34" charset="0"/>
              <a:cs typeface="Arial" pitchFamily="34" charset="0"/>
            </a:endParaRPr>
          </a:p>
        </p:txBody>
      </p:sp>
      <p:grpSp>
        <p:nvGrpSpPr>
          <p:cNvPr id="3" name="Group 22"/>
          <p:cNvGrpSpPr/>
          <p:nvPr/>
        </p:nvGrpSpPr>
        <p:grpSpPr>
          <a:xfrm>
            <a:off x="135012" y="1087056"/>
            <a:ext cx="288004" cy="1578278"/>
            <a:chOff x="169196" y="1087056"/>
            <a:chExt cx="288004" cy="1823876"/>
          </a:xfrm>
        </p:grpSpPr>
        <p:cxnSp>
          <p:nvCxnSpPr>
            <p:cNvPr id="21" name="Straight Connector 20"/>
            <p:cNvCxnSpPr/>
            <p:nvPr/>
          </p:nvCxnSpPr>
          <p:spPr>
            <a:xfrm>
              <a:off x="325078" y="1087056"/>
              <a:ext cx="0" cy="18238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BoxHeader"/>
            <p:cNvSpPr>
              <a:spLocks noChangeArrowheads="1"/>
            </p:cNvSpPr>
            <p:nvPr/>
          </p:nvSpPr>
          <p:spPr bwMode="gray">
            <a:xfrm rot="16200000">
              <a:off x="-281162" y="1787490"/>
              <a:ext cx="1188720"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bg2"/>
                  </a:solidFill>
                  <a:latin typeface="Arial" pitchFamily="34" charset="0"/>
                  <a:cs typeface="Arial" pitchFamily="34" charset="0"/>
                </a:rPr>
                <a:t>Set up</a:t>
              </a:r>
              <a:endParaRPr lang="en-US" sz="1400" b="1" dirty="0">
                <a:solidFill>
                  <a:schemeClr val="bg2"/>
                </a:solidFill>
                <a:latin typeface="Arial" pitchFamily="34" charset="0"/>
                <a:cs typeface="Arial" pitchFamily="34" charset="0"/>
              </a:endParaRPr>
            </a:p>
          </p:txBody>
        </p:sp>
      </p:grpSp>
      <p:grpSp>
        <p:nvGrpSpPr>
          <p:cNvPr id="4" name="Group 23"/>
          <p:cNvGrpSpPr/>
          <p:nvPr/>
        </p:nvGrpSpPr>
        <p:grpSpPr>
          <a:xfrm>
            <a:off x="135012" y="2766710"/>
            <a:ext cx="288004" cy="2600050"/>
            <a:chOff x="169196" y="1087056"/>
            <a:chExt cx="288004" cy="1823876"/>
          </a:xfrm>
        </p:grpSpPr>
        <p:cxnSp>
          <p:nvCxnSpPr>
            <p:cNvPr id="25" name="Straight Connector 24"/>
            <p:cNvCxnSpPr/>
            <p:nvPr/>
          </p:nvCxnSpPr>
          <p:spPr>
            <a:xfrm>
              <a:off x="325078" y="1087056"/>
              <a:ext cx="0" cy="1823876"/>
            </a:xfrm>
            <a:prstGeom prst="line">
              <a:avLst/>
            </a:prstGeom>
            <a:ln>
              <a:solidFill>
                <a:schemeClr val="hlink"/>
              </a:solidFill>
            </a:ln>
          </p:spPr>
          <p:style>
            <a:lnRef idx="1">
              <a:schemeClr val="accent1"/>
            </a:lnRef>
            <a:fillRef idx="0">
              <a:schemeClr val="accent1"/>
            </a:fillRef>
            <a:effectRef idx="0">
              <a:schemeClr val="accent1"/>
            </a:effectRef>
            <a:fontRef idx="minor">
              <a:schemeClr val="tx1"/>
            </a:fontRef>
          </p:style>
        </p:cxnSp>
        <p:sp>
          <p:nvSpPr>
            <p:cNvPr id="26" name="BoxHeader"/>
            <p:cNvSpPr>
              <a:spLocks noChangeArrowheads="1"/>
            </p:cNvSpPr>
            <p:nvPr/>
          </p:nvSpPr>
          <p:spPr bwMode="gray">
            <a:xfrm rot="16200000">
              <a:off x="7402" y="1787490"/>
              <a:ext cx="611592"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Benefits</a:t>
              </a:r>
              <a:endParaRPr lang="en-US" sz="1400" b="1" dirty="0">
                <a:solidFill>
                  <a:schemeClr val="hlink"/>
                </a:solidFill>
                <a:latin typeface="Arial" pitchFamily="34" charset="0"/>
                <a:cs typeface="Arial" pitchFamily="34" charset="0"/>
              </a:endParaRPr>
            </a:p>
          </p:txBody>
        </p:sp>
      </p:grpSp>
      <p:grpSp>
        <p:nvGrpSpPr>
          <p:cNvPr id="23" name="Group 32"/>
          <p:cNvGrpSpPr/>
          <p:nvPr/>
        </p:nvGrpSpPr>
        <p:grpSpPr>
          <a:xfrm>
            <a:off x="135011" y="5520879"/>
            <a:ext cx="288004" cy="1289409"/>
            <a:chOff x="169195" y="1087056"/>
            <a:chExt cx="288004" cy="1823876"/>
          </a:xfrm>
        </p:grpSpPr>
        <p:cxnSp>
          <p:nvCxnSpPr>
            <p:cNvPr id="34" name="Straight Connector 33"/>
            <p:cNvCxnSpPr/>
            <p:nvPr/>
          </p:nvCxnSpPr>
          <p:spPr>
            <a:xfrm>
              <a:off x="325078" y="1087056"/>
              <a:ext cx="0" cy="1823876"/>
            </a:xfrm>
            <a:prstGeom prst="line">
              <a:avLst/>
            </a:prstGeom>
            <a:ln>
              <a:solidFill>
                <a:srgbClr val="C41300"/>
              </a:solidFill>
            </a:ln>
          </p:spPr>
          <p:style>
            <a:lnRef idx="1">
              <a:schemeClr val="accent1"/>
            </a:lnRef>
            <a:fillRef idx="0">
              <a:schemeClr val="accent1"/>
            </a:fillRef>
            <a:effectRef idx="0">
              <a:schemeClr val="accent1"/>
            </a:effectRef>
            <a:fontRef idx="minor">
              <a:schemeClr val="tx1"/>
            </a:fontRef>
          </p:style>
        </p:cxnSp>
        <p:sp>
          <p:nvSpPr>
            <p:cNvPr id="35" name="BoxHeader"/>
            <p:cNvSpPr>
              <a:spLocks noChangeArrowheads="1"/>
            </p:cNvSpPr>
            <p:nvPr/>
          </p:nvSpPr>
          <p:spPr bwMode="gray">
            <a:xfrm rot="16200000">
              <a:off x="-61701" y="1801449"/>
              <a:ext cx="749795"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C41300"/>
                  </a:solidFill>
                  <a:latin typeface="Arial" pitchFamily="34" charset="0"/>
                  <a:cs typeface="Arial" pitchFamily="34" charset="0"/>
                </a:rPr>
                <a:t>Risks</a:t>
              </a:r>
              <a:endParaRPr lang="en-US" sz="1400" b="1" dirty="0">
                <a:solidFill>
                  <a:srgbClr val="C41300"/>
                </a:solidFill>
                <a:latin typeface="Arial" pitchFamily="34" charset="0"/>
                <a:cs typeface="Arial" pitchFamily="34" charset="0"/>
              </a:endParaRPr>
            </a:p>
          </p:txBody>
        </p:sp>
      </p:grpSp>
      <p:sp>
        <p:nvSpPr>
          <p:cNvPr id="41" name="Rectangle 40"/>
          <p:cNvSpPr/>
          <p:nvPr/>
        </p:nvSpPr>
        <p:spPr>
          <a:xfrm>
            <a:off x="1992663" y="5439888"/>
            <a:ext cx="7157435" cy="1245746"/>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Need implementation research to test reliability/acceptance/system optimization - Low contribution to absolute energy needs means very sensitive </a:t>
            </a:r>
            <a:r>
              <a:rPr lang="en-US" sz="1400" dirty="0" smtClean="0">
                <a:solidFill>
                  <a:schemeClr val="tx1"/>
                </a:solidFill>
                <a:latin typeface="Arial" pitchFamily="34" charset="0"/>
                <a:cs typeface="Arial" pitchFamily="34" charset="0"/>
              </a:rPr>
              <a:t>to sub-optimization. Important to understand access to additional feedstock, would flip equation if could </a:t>
            </a:r>
            <a:r>
              <a:rPr lang="en-US" sz="1400" dirty="0" smtClean="0">
                <a:solidFill>
                  <a:schemeClr val="tx1"/>
                </a:solidFill>
                <a:latin typeface="Arial" pitchFamily="34" charset="0"/>
                <a:cs typeface="Arial" pitchFamily="34" charset="0"/>
              </a:rPr>
              <a:t>supplement.  Need </a:t>
            </a:r>
            <a:r>
              <a:rPr lang="en-US" sz="1400" dirty="0" smtClean="0">
                <a:solidFill>
                  <a:schemeClr val="tx1"/>
                </a:solidFill>
                <a:latin typeface="Arial" pitchFamily="34" charset="0"/>
                <a:cs typeface="Arial" pitchFamily="34" charset="0"/>
              </a:rPr>
              <a:t>to test robustness </a:t>
            </a:r>
            <a:r>
              <a:rPr lang="en-US" sz="1400" dirty="0" smtClean="0">
                <a:solidFill>
                  <a:schemeClr val="tx1"/>
                </a:solidFill>
                <a:latin typeface="Arial" pitchFamily="34" charset="0"/>
                <a:cs typeface="Arial" pitchFamily="34" charset="0"/>
              </a:rPr>
              <a:t>of </a:t>
            </a:r>
            <a:r>
              <a:rPr lang="en-US" sz="1400" dirty="0" smtClean="0">
                <a:solidFill>
                  <a:schemeClr val="tx1"/>
                </a:solidFill>
                <a:latin typeface="Arial" pitchFamily="34" charset="0"/>
                <a:cs typeface="Arial" pitchFamily="34" charset="0"/>
              </a:rPr>
              <a:t>systems </a:t>
            </a:r>
            <a:r>
              <a:rPr lang="en-US" sz="1400"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replacement costs could kill </a:t>
            </a:r>
            <a:r>
              <a:rPr lang="en-US" sz="1400" dirty="0" smtClean="0">
                <a:solidFill>
                  <a:schemeClr val="tx1"/>
                </a:solidFill>
                <a:latin typeface="Arial" pitchFamily="34" charset="0"/>
                <a:cs typeface="Arial" pitchFamily="34" charset="0"/>
              </a:rPr>
              <a:t>economics e.g. if bags have short half life.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supervision needed.</a:t>
            </a:r>
          </a:p>
          <a:p>
            <a:endParaRPr lang="en-US" sz="1400" dirty="0" smtClean="0">
              <a:solidFill>
                <a:schemeClr val="tx1"/>
              </a:solidFill>
              <a:latin typeface="Arial" pitchFamily="34" charset="0"/>
              <a:cs typeface="Arial" pitchFamily="34" charset="0"/>
            </a:endParaRPr>
          </a:p>
        </p:txBody>
      </p:sp>
      <p:grpSp>
        <p:nvGrpSpPr>
          <p:cNvPr id="24" name="Group 143"/>
          <p:cNvGrpSpPr/>
          <p:nvPr/>
        </p:nvGrpSpPr>
        <p:grpSpPr>
          <a:xfrm>
            <a:off x="28574" y="-48280"/>
            <a:ext cx="3403691" cy="365760"/>
            <a:chOff x="28574" y="-48280"/>
            <a:chExt cx="3403691" cy="365760"/>
          </a:xfrm>
        </p:grpSpPr>
        <p:sp>
          <p:nvSpPr>
            <p:cNvPr id="43"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44" name="Oval 43"/>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33" name="Rectangle 32"/>
          <p:cNvSpPr/>
          <p:nvPr/>
        </p:nvSpPr>
        <p:spPr>
          <a:xfrm>
            <a:off x="459700" y="5480347"/>
            <a:ext cx="1532964" cy="1155120"/>
          </a:xfrm>
          <a:prstGeom prst="rect">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Viability and resource needs</a:t>
            </a:r>
            <a:endParaRPr lang="en-US" sz="1400" b="1" dirty="0" smtClean="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 name="Object 221" hidden="1"/>
          <p:cNvGraphicFramePr>
            <a:graphicFrameLocks noChangeAspect="1"/>
          </p:cNvGraphicFramePr>
          <p:nvPr/>
        </p:nvGraphicFramePr>
        <p:xfrm>
          <a:off x="1587" y="1588"/>
          <a:ext cx="1587" cy="1587"/>
        </p:xfrm>
        <a:graphic>
          <a:graphicData uri="http://schemas.openxmlformats.org/presentationml/2006/ole">
            <p:oleObj spid="_x0000_s622594" name="think-cell Slide" r:id="rId3" imgW="270" imgH="270" progId="TCLayout.ActiveDocument.1">
              <p:embed/>
            </p:oleObj>
          </a:graphicData>
        </a:graphic>
      </p:graphicFrame>
      <p:pic>
        <p:nvPicPr>
          <p:cNvPr id="9225" name="Picture 9"/>
          <p:cNvPicPr>
            <a:picLocks noChangeAspect="1" noChangeArrowheads="1"/>
          </p:cNvPicPr>
          <p:nvPr/>
        </p:nvPicPr>
        <p:blipFill>
          <a:blip r:embed="rId4" cstate="print">
            <a:clrChange>
              <a:clrFrom>
                <a:srgbClr val="E3E3E3"/>
              </a:clrFrom>
              <a:clrTo>
                <a:srgbClr val="E3E3E3">
                  <a:alpha val="0"/>
                </a:srgbClr>
              </a:clrTo>
            </a:clrChange>
          </a:blip>
          <a:srcRect l="14040" t="4190" r="1340" b="4810"/>
          <a:stretch>
            <a:fillRect/>
          </a:stretch>
        </p:blipFill>
        <p:spPr bwMode="auto">
          <a:xfrm>
            <a:off x="5329460" y="2315656"/>
            <a:ext cx="1510426" cy="1297900"/>
          </a:xfrm>
          <a:prstGeom prst="rect">
            <a:avLst/>
          </a:prstGeom>
          <a:noFill/>
          <a:ln w="9525">
            <a:noFill/>
            <a:miter lim="800000"/>
            <a:headEnd/>
            <a:tailEnd/>
          </a:ln>
          <a:effectLst/>
        </p:spPr>
      </p:pic>
      <p:sp>
        <p:nvSpPr>
          <p:cNvPr id="2" name="Title 1"/>
          <p:cNvSpPr>
            <a:spLocks noGrp="1"/>
          </p:cNvSpPr>
          <p:nvPr>
            <p:ph type="title"/>
          </p:nvPr>
        </p:nvSpPr>
        <p:spPr>
          <a:xfrm>
            <a:off x="457200" y="161999"/>
            <a:ext cx="9555480" cy="831600"/>
          </a:xfrm>
          <a:noFill/>
          <a:effectLst/>
        </p:spPr>
        <p:txBody>
          <a:bodyPr wrap="square"/>
          <a:lstStyle/>
          <a:p>
            <a:pPr lvl="0"/>
            <a:r>
              <a:rPr lang="en-US" dirty="0" smtClean="0">
                <a:solidFill>
                  <a:srgbClr val="177B57"/>
                </a:solidFill>
                <a:latin typeface="Arial"/>
              </a:rPr>
              <a:t>Example s</a:t>
            </a:r>
            <a:r>
              <a:rPr lang="en-US" dirty="0" smtClean="0">
                <a:solidFill>
                  <a:srgbClr val="177B57"/>
                </a:solidFill>
              </a:rPr>
              <a:t>ervice delivery </a:t>
            </a:r>
            <a:r>
              <a:rPr lang="en-US" dirty="0" smtClean="0">
                <a:solidFill>
                  <a:srgbClr val="177B57"/>
                </a:solidFill>
                <a:latin typeface="Arial"/>
              </a:rPr>
              <a:t>model for HH-level biogas</a:t>
            </a:r>
            <a:br>
              <a:rPr lang="en-US" dirty="0" smtClean="0">
                <a:solidFill>
                  <a:srgbClr val="177B57"/>
                </a:solidFill>
                <a:latin typeface="Arial"/>
              </a:rPr>
            </a:br>
            <a:r>
              <a:rPr lang="en-US" sz="1600" b="0" dirty="0" smtClean="0">
                <a:solidFill>
                  <a:srgbClr val="177B57"/>
                </a:solidFill>
                <a:latin typeface="Arial"/>
              </a:rPr>
              <a:t>Installation by manufacturer, operations by refugee energy enterprise, refugees &amp; hosts benefit</a:t>
            </a:r>
            <a:endParaRPr lang="en-US" sz="1600" b="0" dirty="0">
              <a:solidFill>
                <a:srgbClr val="177B57"/>
              </a:solidFill>
              <a:latin typeface="Arial"/>
            </a:endParaRPr>
          </a:p>
        </p:txBody>
      </p:sp>
      <p:sp>
        <p:nvSpPr>
          <p:cNvPr id="5" name="Rounded Rectangle 4"/>
          <p:cNvSpPr/>
          <p:nvPr/>
        </p:nvSpPr>
        <p:spPr>
          <a:xfrm>
            <a:off x="457200" y="5579165"/>
            <a:ext cx="8395252" cy="781878"/>
          </a:xfrm>
          <a:prstGeom prst="roundRect">
            <a:avLst/>
          </a:prstGeom>
          <a:no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endParaRPr lang="en-US" sz="1400" b="1" dirty="0" smtClean="0">
              <a:solidFill>
                <a:srgbClr val="000000"/>
              </a:solidFill>
              <a:latin typeface="Arial"/>
              <a:cs typeface="Arial" pitchFamily="34" charset="0"/>
            </a:endParaRPr>
          </a:p>
        </p:txBody>
      </p:sp>
      <p:cxnSp>
        <p:nvCxnSpPr>
          <p:cNvPr id="65" name="Curved Connector 20"/>
          <p:cNvCxnSpPr>
            <a:stCxn id="174" idx="2"/>
            <a:endCxn id="187" idx="5"/>
          </p:cNvCxnSpPr>
          <p:nvPr/>
        </p:nvCxnSpPr>
        <p:spPr>
          <a:xfrm rot="16200000" flipH="1">
            <a:off x="6593020" y="3541005"/>
            <a:ext cx="978614" cy="1013235"/>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73" name="Curved Connector 20"/>
          <p:cNvCxnSpPr>
            <a:stCxn id="9223" idx="0"/>
            <a:endCxn id="9226" idx="1"/>
          </p:cNvCxnSpPr>
          <p:nvPr/>
        </p:nvCxnSpPr>
        <p:spPr>
          <a:xfrm rot="5400000" flipH="1" flipV="1">
            <a:off x="7252546" y="2242356"/>
            <a:ext cx="354886" cy="1024852"/>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76" name="Curved Connector 20"/>
          <p:cNvCxnSpPr>
            <a:stCxn id="9223" idx="0"/>
            <a:endCxn id="137" idx="1"/>
          </p:cNvCxnSpPr>
          <p:nvPr/>
        </p:nvCxnSpPr>
        <p:spPr>
          <a:xfrm rot="5400000" flipH="1" flipV="1">
            <a:off x="7295126" y="2537736"/>
            <a:ext cx="16927" cy="772052"/>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516836" y="5652053"/>
            <a:ext cx="1779115" cy="629478"/>
          </a:xfrm>
          <a:prstGeom prst="round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r>
              <a:rPr lang="en-US" sz="1200" b="1" dirty="0" smtClean="0">
                <a:solidFill>
                  <a:schemeClr val="bg1"/>
                </a:solidFill>
                <a:latin typeface="Arial"/>
                <a:cs typeface="Arial" pitchFamily="34" charset="0"/>
              </a:rPr>
              <a:t>Conditions where the system works</a:t>
            </a:r>
          </a:p>
        </p:txBody>
      </p:sp>
      <p:sp>
        <p:nvSpPr>
          <p:cNvPr id="156" name="TextBox 155"/>
          <p:cNvSpPr txBox="1"/>
          <p:nvPr/>
        </p:nvSpPr>
        <p:spPr>
          <a:xfrm>
            <a:off x="181990" y="3403871"/>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Country franchisee</a:t>
            </a:r>
            <a:r>
              <a:rPr lang="en-US" sz="900" baseline="30000" dirty="0" smtClean="0">
                <a:latin typeface="Arial" pitchFamily="34" charset="0"/>
                <a:cs typeface="Arial" pitchFamily="34" charset="0"/>
              </a:rPr>
              <a:t>1</a:t>
            </a:r>
            <a:r>
              <a:rPr lang="en-US" sz="900" dirty="0" smtClean="0">
                <a:latin typeface="Arial" pitchFamily="34" charset="0"/>
                <a:cs typeface="Arial" pitchFamily="34" charset="0"/>
              </a:rPr>
              <a:t> </a:t>
            </a:r>
          </a:p>
        </p:txBody>
      </p:sp>
      <p:sp>
        <p:nvSpPr>
          <p:cNvPr id="157" name="TextBox 156"/>
          <p:cNvSpPr txBox="1"/>
          <p:nvPr/>
        </p:nvSpPr>
        <p:spPr>
          <a:xfrm>
            <a:off x="2372149" y="5652053"/>
            <a:ext cx="6270409" cy="629478"/>
          </a:xfrm>
          <a:prstGeom prst="rect">
            <a:avLst/>
          </a:prstGeom>
          <a:noFill/>
        </p:spPr>
        <p:txBody>
          <a:bodyPr wrap="square" lIns="0" tIns="0" rIns="0" bIns="0" rtlCol="0">
            <a:no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Space for digester and bag available </a:t>
            </a:r>
          </a:p>
          <a:p>
            <a:pPr marL="288925" lvl="1" indent="-174625">
              <a:buClr>
                <a:srgbClr val="177B57"/>
              </a:buClr>
              <a:buSzPct val="100000"/>
              <a:buFont typeface="Arial"/>
              <a:buChar char="•"/>
            </a:pPr>
            <a:r>
              <a:rPr lang="en-US" sz="1000" dirty="0" smtClean="0">
                <a:latin typeface="Arial" pitchFamily="34" charset="0"/>
                <a:cs typeface="Arial" pitchFamily="34" charset="0"/>
              </a:rPr>
              <a:t>Animals close by to supplement human waste with donkey, cattle, goat manure</a:t>
            </a:r>
          </a:p>
          <a:p>
            <a:pPr marL="288925" lvl="1" indent="-174625">
              <a:buClr>
                <a:srgbClr val="177B57"/>
              </a:buClr>
              <a:buSzPct val="100000"/>
              <a:buFont typeface="Arial"/>
              <a:buChar char="•"/>
            </a:pPr>
            <a:r>
              <a:rPr lang="en-US" sz="1000" dirty="0" smtClean="0">
                <a:latin typeface="Arial" pitchFamily="34" charset="0"/>
                <a:cs typeface="Arial" pitchFamily="34" charset="0"/>
              </a:rPr>
              <a:t>Access to grass and other organic waste to supplement as needed</a:t>
            </a:r>
          </a:p>
          <a:p>
            <a:pPr marL="288925" lvl="1" indent="-174625">
              <a:buClr>
                <a:srgbClr val="177B57"/>
              </a:buClr>
              <a:buSzPct val="100000"/>
              <a:buFont typeface="Arial"/>
              <a:buChar char="•"/>
            </a:pPr>
            <a:r>
              <a:rPr lang="en-US" sz="1000" dirty="0" smtClean="0">
                <a:latin typeface="Arial" pitchFamily="34" charset="0"/>
                <a:cs typeface="Arial" pitchFamily="34" charset="0"/>
              </a:rPr>
              <a:t>Temporary &amp; permanent setting possible as the system is transportable and durable enough to be moved</a:t>
            </a:r>
          </a:p>
          <a:p>
            <a:pPr marL="288925" lvl="1" indent="-174625">
              <a:buClr>
                <a:srgbClr val="177B57"/>
              </a:buClr>
              <a:buSzPct val="100000"/>
              <a:buFont typeface="Arial"/>
              <a:buChar char="•"/>
            </a:pPr>
            <a:endParaRPr lang="en-US" sz="1000" dirty="0" smtClean="0">
              <a:latin typeface="Arial" pitchFamily="34" charset="0"/>
              <a:cs typeface="Arial" pitchFamily="34" charset="0"/>
            </a:endParaRP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p:txBody>
      </p:sp>
      <p:sp>
        <p:nvSpPr>
          <p:cNvPr id="231" name="clipart_tick"/>
          <p:cNvSpPr>
            <a:spLocks/>
          </p:cNvSpPr>
          <p:nvPr/>
        </p:nvSpPr>
        <p:spPr bwMode="gray">
          <a:xfrm>
            <a:off x="2437594" y="5620147"/>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35" name="clipart_tick"/>
          <p:cNvSpPr>
            <a:spLocks/>
          </p:cNvSpPr>
          <p:nvPr/>
        </p:nvSpPr>
        <p:spPr bwMode="gray">
          <a:xfrm>
            <a:off x="2437594" y="5773198"/>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36" name="clipart_tick"/>
          <p:cNvSpPr>
            <a:spLocks/>
          </p:cNvSpPr>
          <p:nvPr/>
        </p:nvSpPr>
        <p:spPr bwMode="gray">
          <a:xfrm>
            <a:off x="2437594" y="5926249"/>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1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(B)energy used as an example, model could be applicable to other biogas systems as well 2</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Depending on government restrictions and labor constraint the REE could also be run by the host community</a:t>
            </a:r>
            <a:endParaRPr lang="en-US" sz="800" dirty="0">
              <a:solidFill>
                <a:srgbClr val="000000"/>
              </a:solidFill>
              <a:latin typeface="Arial" pitchFamily="34" charset="0"/>
              <a:cs typeface="Arial" pitchFamily="34" charset="0"/>
            </a:endParaRPr>
          </a:p>
        </p:txBody>
      </p:sp>
      <p:sp>
        <p:nvSpPr>
          <p:cNvPr id="115" name="clipart_tick"/>
          <p:cNvSpPr>
            <a:spLocks/>
          </p:cNvSpPr>
          <p:nvPr/>
        </p:nvSpPr>
        <p:spPr bwMode="gray">
          <a:xfrm>
            <a:off x="2437594" y="6079301"/>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pic>
        <p:nvPicPr>
          <p:cNvPr id="9222" name="Picture 6"/>
          <p:cNvPicPr>
            <a:picLocks noChangeAspect="1" noChangeArrowheads="1"/>
          </p:cNvPicPr>
          <p:nvPr/>
        </p:nvPicPr>
        <p:blipFill>
          <a:blip r:embed="rId5" cstate="print"/>
          <a:srcRect/>
          <a:stretch>
            <a:fillRect/>
          </a:stretch>
        </p:blipFill>
        <p:spPr bwMode="auto">
          <a:xfrm flipH="1">
            <a:off x="5899420" y="1774821"/>
            <a:ext cx="474959" cy="409575"/>
          </a:xfrm>
          <a:prstGeom prst="rect">
            <a:avLst/>
          </a:prstGeom>
          <a:noFill/>
          <a:ln w="9525">
            <a:noFill/>
            <a:miter lim="800000"/>
            <a:headEnd/>
            <a:tailEnd/>
          </a:ln>
          <a:effectLst/>
        </p:spPr>
      </p:pic>
      <p:cxnSp>
        <p:nvCxnSpPr>
          <p:cNvPr id="119" name="Straight Connector 118"/>
          <p:cNvCxnSpPr/>
          <p:nvPr/>
        </p:nvCxnSpPr>
        <p:spPr>
          <a:xfrm>
            <a:off x="5338905" y="2222496"/>
            <a:ext cx="127635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6326330" y="3120166"/>
            <a:ext cx="184150" cy="69850"/>
          </a:xfrm>
          <a:prstGeom prst="rect">
            <a:avLst/>
          </a:prstGeom>
          <a:solidFill>
            <a:srgbClr val="F0F0F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22" name="Straight Arrow Connector 121"/>
          <p:cNvCxnSpPr/>
          <p:nvPr/>
        </p:nvCxnSpPr>
        <p:spPr>
          <a:xfrm>
            <a:off x="6421580" y="2222496"/>
            <a:ext cx="0" cy="1084129"/>
          </a:xfrm>
          <a:prstGeom prst="straightConnector1">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530324" y="3172553"/>
            <a:ext cx="88820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9223" name="Picture 7"/>
          <p:cNvPicPr>
            <a:picLocks noChangeAspect="1" noChangeArrowheads="1"/>
          </p:cNvPicPr>
          <p:nvPr/>
        </p:nvPicPr>
        <p:blipFill>
          <a:blip r:embed="rId6" cstate="print"/>
          <a:srcRect/>
          <a:stretch>
            <a:fillRect/>
          </a:stretch>
        </p:blipFill>
        <p:spPr bwMode="auto">
          <a:xfrm>
            <a:off x="6615255" y="2932225"/>
            <a:ext cx="604615" cy="229029"/>
          </a:xfrm>
          <a:prstGeom prst="rect">
            <a:avLst/>
          </a:prstGeom>
          <a:noFill/>
          <a:ln w="9525">
            <a:noFill/>
            <a:miter lim="800000"/>
            <a:headEnd/>
            <a:tailEnd/>
          </a:ln>
          <a:effectLst/>
        </p:spPr>
      </p:pic>
      <p:pic>
        <p:nvPicPr>
          <p:cNvPr id="9226" name="Picture 10"/>
          <p:cNvPicPr>
            <a:picLocks noChangeAspect="1" noChangeArrowheads="1"/>
          </p:cNvPicPr>
          <p:nvPr/>
        </p:nvPicPr>
        <p:blipFill>
          <a:blip r:embed="rId7" cstate="print"/>
          <a:srcRect/>
          <a:stretch>
            <a:fillRect/>
          </a:stretch>
        </p:blipFill>
        <p:spPr bwMode="auto">
          <a:xfrm>
            <a:off x="7942415" y="2312402"/>
            <a:ext cx="419099" cy="529873"/>
          </a:xfrm>
          <a:prstGeom prst="rect">
            <a:avLst/>
          </a:prstGeom>
          <a:noFill/>
          <a:ln w="9525">
            <a:noFill/>
            <a:miter lim="800000"/>
            <a:headEnd/>
            <a:tailEnd/>
          </a:ln>
          <a:effectLst/>
        </p:spPr>
      </p:pic>
      <p:pic>
        <p:nvPicPr>
          <p:cNvPr id="137" name="Picture 10"/>
          <p:cNvPicPr>
            <a:picLocks noChangeAspect="1" noChangeArrowheads="1"/>
          </p:cNvPicPr>
          <p:nvPr/>
        </p:nvPicPr>
        <p:blipFill>
          <a:blip r:embed="rId7" cstate="print"/>
          <a:srcRect/>
          <a:stretch>
            <a:fillRect/>
          </a:stretch>
        </p:blipFill>
        <p:spPr bwMode="auto">
          <a:xfrm>
            <a:off x="7689615" y="2650361"/>
            <a:ext cx="419099" cy="529873"/>
          </a:xfrm>
          <a:prstGeom prst="rect">
            <a:avLst/>
          </a:prstGeom>
          <a:noFill/>
          <a:ln w="9525">
            <a:noFill/>
            <a:miter lim="800000"/>
            <a:headEnd/>
            <a:tailEnd/>
          </a:ln>
          <a:effectLst/>
        </p:spPr>
      </p:pic>
      <p:cxnSp>
        <p:nvCxnSpPr>
          <p:cNvPr id="149" name="Straight Arrow Connector 148"/>
          <p:cNvCxnSpPr>
            <a:stCxn id="137" idx="3"/>
            <a:endCxn id="124" idx="1"/>
          </p:cNvCxnSpPr>
          <p:nvPr/>
        </p:nvCxnSpPr>
        <p:spPr>
          <a:xfrm>
            <a:off x="8108714" y="2915298"/>
            <a:ext cx="625642" cy="3492"/>
          </a:xfrm>
          <a:prstGeom prst="straightConnector1">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9226" idx="3"/>
            <a:endCxn id="113" idx="28"/>
          </p:cNvCxnSpPr>
          <p:nvPr/>
        </p:nvCxnSpPr>
        <p:spPr>
          <a:xfrm flipV="1">
            <a:off x="8361514" y="2531565"/>
            <a:ext cx="454565" cy="45774"/>
          </a:xfrm>
          <a:prstGeom prst="straightConnector1">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55" name="Curved Connector 20"/>
          <p:cNvCxnSpPr>
            <a:stCxn id="174" idx="0"/>
            <a:endCxn id="110" idx="0"/>
          </p:cNvCxnSpPr>
          <p:nvPr/>
        </p:nvCxnSpPr>
        <p:spPr>
          <a:xfrm rot="5400000" flipH="1" flipV="1">
            <a:off x="7236074" y="1559812"/>
            <a:ext cx="1114158" cy="2434886"/>
          </a:xfrm>
          <a:prstGeom prst="curvedConnector3">
            <a:avLst>
              <a:gd name="adj1" fmla="val 120518"/>
            </a:avLst>
          </a:prstGeom>
          <a:ln w="15875">
            <a:solidFill>
              <a:schemeClr val="bg2"/>
            </a:solidFill>
            <a:prstDash val="sysDash"/>
            <a:headEnd type="triangle" w="med" len="sm"/>
            <a:tailEnd type="none" w="lg" len="lg"/>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6455060" y="3334334"/>
            <a:ext cx="241300" cy="22398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81" name="Curved Connector 20"/>
          <p:cNvCxnSpPr>
            <a:endCxn id="237" idx="2"/>
          </p:cNvCxnSpPr>
          <p:nvPr/>
        </p:nvCxnSpPr>
        <p:spPr>
          <a:xfrm rot="10800000">
            <a:off x="3949148" y="3651135"/>
            <a:ext cx="3469382" cy="1001091"/>
          </a:xfrm>
          <a:prstGeom prst="curvedConnector2">
            <a:avLst/>
          </a:prstGeom>
          <a:ln w="15875">
            <a:solidFill>
              <a:schemeClr val="bg2"/>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5787534" y="4395234"/>
            <a:ext cx="386219" cy="201802"/>
          </a:xfrm>
          <a:prstGeom prst="rect">
            <a:avLst/>
          </a:prstGeom>
          <a:solidFill>
            <a:schemeClr val="bg1"/>
          </a:solidFill>
          <a:ln>
            <a:solidFill>
              <a:schemeClr val="bg1"/>
            </a:solidFill>
          </a:ln>
        </p:spPr>
        <p:txBody>
          <a:bodyPr wrap="square" lIns="0" tIns="0" rIns="0" bIns="0" rtlCol="0">
            <a:noAutofit/>
          </a:bodyPr>
          <a:lstStyle/>
          <a:p>
            <a:pPr algn="ctr">
              <a:buClr>
                <a:srgbClr val="000000"/>
              </a:buClr>
              <a:buSzPct val="100000"/>
              <a:buFont typeface=""/>
            </a:pPr>
            <a:r>
              <a:rPr lang="en-US" sz="1600" b="1" dirty="0" smtClean="0">
                <a:solidFill>
                  <a:srgbClr val="4D4D4D"/>
                </a:solidFill>
                <a:cs typeface="Arial" pitchFamily="34" charset="0"/>
              </a:rPr>
              <a:t>$</a:t>
            </a:r>
          </a:p>
        </p:txBody>
      </p:sp>
      <p:cxnSp>
        <p:nvCxnSpPr>
          <p:cNvPr id="234" name="Curved Connector 20"/>
          <p:cNvCxnSpPr>
            <a:stCxn id="9225" idx="2"/>
            <a:endCxn id="13320" idx="3"/>
          </p:cNvCxnSpPr>
          <p:nvPr/>
        </p:nvCxnSpPr>
        <p:spPr>
          <a:xfrm rot="5400000">
            <a:off x="4175681" y="2875262"/>
            <a:ext cx="1170699" cy="2647287"/>
          </a:xfrm>
          <a:prstGeom prst="curvedConnector2">
            <a:avLst/>
          </a:prstGeom>
          <a:ln w="15875">
            <a:solidFill>
              <a:schemeClr val="bg2"/>
            </a:solidFill>
            <a:prstDash val="sysDash"/>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0" name="Curved Connector 20"/>
          <p:cNvCxnSpPr>
            <a:stCxn id="13320" idx="1"/>
            <a:endCxn id="156" idx="2"/>
          </p:cNvCxnSpPr>
          <p:nvPr/>
        </p:nvCxnSpPr>
        <p:spPr>
          <a:xfrm rot="10800000">
            <a:off x="762411" y="3651135"/>
            <a:ext cx="1822399" cy="1133121"/>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8803252" y="2220176"/>
            <a:ext cx="414688" cy="5941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3" name="Group 279"/>
          <p:cNvGrpSpPr>
            <a:grpSpLocks noChangeAspect="1"/>
          </p:cNvGrpSpPr>
          <p:nvPr/>
        </p:nvGrpSpPr>
        <p:grpSpPr>
          <a:xfrm>
            <a:off x="8790189" y="2309767"/>
            <a:ext cx="417695" cy="404081"/>
            <a:chOff x="19410355" y="3903663"/>
            <a:chExt cx="3214688" cy="3109917"/>
          </a:xfrm>
        </p:grpSpPr>
        <p:sp>
          <p:nvSpPr>
            <p:cNvPr id="113"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4" name="Rectangle 123"/>
          <p:cNvSpPr/>
          <p:nvPr/>
        </p:nvSpPr>
        <p:spPr>
          <a:xfrm>
            <a:off x="8734356" y="2621720"/>
            <a:ext cx="414688" cy="5941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4" name="Group 279"/>
          <p:cNvGrpSpPr>
            <a:grpSpLocks noChangeAspect="1"/>
          </p:cNvGrpSpPr>
          <p:nvPr/>
        </p:nvGrpSpPr>
        <p:grpSpPr>
          <a:xfrm>
            <a:off x="8721293" y="2711311"/>
            <a:ext cx="417695" cy="404081"/>
            <a:chOff x="19410355" y="3903663"/>
            <a:chExt cx="3214688" cy="3109917"/>
          </a:xfrm>
        </p:grpSpPr>
        <p:sp>
          <p:nvSpPr>
            <p:cNvPr id="126"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41" name="Picture 5" descr="(B)energy"/>
          <p:cNvPicPr>
            <a:picLocks noChangeAspect="1" noChangeArrowheads="1"/>
          </p:cNvPicPr>
          <p:nvPr/>
        </p:nvPicPr>
        <p:blipFill>
          <a:blip r:embed="rId8" cstate="print"/>
          <a:srcRect/>
          <a:stretch>
            <a:fillRect/>
          </a:stretch>
        </p:blipFill>
        <p:spPr bwMode="auto">
          <a:xfrm>
            <a:off x="257146" y="3027846"/>
            <a:ext cx="944730" cy="300869"/>
          </a:xfrm>
          <a:prstGeom prst="rect">
            <a:avLst/>
          </a:prstGeom>
          <a:solidFill>
            <a:srgbClr val="4D4D4D"/>
          </a:solidFill>
          <a:ln>
            <a:solidFill>
              <a:srgbClr val="4D4D4D"/>
            </a:solidFill>
          </a:ln>
        </p:spPr>
      </p:pic>
      <p:pic>
        <p:nvPicPr>
          <p:cNvPr id="13316" name="Picture 4" descr="http://www.progressivewaste.com/uploads/products/icon-organics.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7472780" y="1885076"/>
            <a:ext cx="272506" cy="276222"/>
          </a:xfrm>
          <a:prstGeom prst="rect">
            <a:avLst/>
          </a:prstGeom>
          <a:solidFill>
            <a:schemeClr val="bg1"/>
          </a:solidFill>
          <a:ln>
            <a:solidFill>
              <a:schemeClr val="bg1"/>
            </a:solidFill>
          </a:ln>
        </p:spPr>
      </p:pic>
      <p:pic>
        <p:nvPicPr>
          <p:cNvPr id="13318" name="Picture 6" descr="http://comps.canstockphoto.com/can-stock-photo_csp15086653.jpg"/>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6303128" y="2093860"/>
            <a:ext cx="272582" cy="84112"/>
          </a:xfrm>
          <a:prstGeom prst="rect">
            <a:avLst/>
          </a:prstGeom>
          <a:noFill/>
          <a:ln>
            <a:noFill/>
          </a:ln>
        </p:spPr>
      </p:pic>
      <p:cxnSp>
        <p:nvCxnSpPr>
          <p:cNvPr id="183" name="Straight Connector 182"/>
          <p:cNvCxnSpPr/>
          <p:nvPr/>
        </p:nvCxnSpPr>
        <p:spPr>
          <a:xfrm>
            <a:off x="7426266" y="3172553"/>
            <a:ext cx="173809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7" name="Parallelogram 186"/>
          <p:cNvSpPr/>
          <p:nvPr/>
        </p:nvSpPr>
        <p:spPr>
          <a:xfrm>
            <a:off x="7336455" y="4265079"/>
            <a:ext cx="1997347" cy="543702"/>
          </a:xfrm>
          <a:prstGeom prst="parallelogram">
            <a:avLst>
              <a:gd name="adj" fmla="val 92878"/>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sp>
        <p:nvSpPr>
          <p:cNvPr id="188" name="Right Arrow 187"/>
          <p:cNvSpPr/>
          <p:nvPr/>
        </p:nvSpPr>
        <p:spPr>
          <a:xfrm rot="16200000">
            <a:off x="8342484" y="4265280"/>
            <a:ext cx="483937" cy="248930"/>
          </a:xfrm>
          <a:prstGeom prst="rightArrow">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6" name="Group 85"/>
          <p:cNvGrpSpPr/>
          <p:nvPr/>
        </p:nvGrpSpPr>
        <p:grpSpPr>
          <a:xfrm>
            <a:off x="8065286" y="4241583"/>
            <a:ext cx="394701" cy="404081"/>
            <a:chOff x="6718244" y="5203991"/>
            <a:chExt cx="394701" cy="404081"/>
          </a:xfrm>
        </p:grpSpPr>
        <p:sp>
          <p:nvSpPr>
            <p:cNvPr id="193" name="Freeform 64"/>
            <p:cNvSpPr>
              <a:spLocks/>
            </p:cNvSpPr>
            <p:nvPr/>
          </p:nvSpPr>
          <p:spPr bwMode="auto">
            <a:xfrm>
              <a:off x="6718244" y="5250286"/>
              <a:ext cx="67446" cy="95184"/>
            </a:xfrm>
            <a:custGeom>
              <a:avLst/>
              <a:gdLst/>
              <a:ahLst/>
              <a:cxnLst>
                <a:cxn ang="0">
                  <a:pos x="2" y="0"/>
                </a:cxn>
                <a:cxn ang="0">
                  <a:pos x="14" y="47"/>
                </a:cxn>
                <a:cxn ang="0">
                  <a:pos x="33" y="89"/>
                </a:cxn>
                <a:cxn ang="0">
                  <a:pos x="61" y="127"/>
                </a:cxn>
                <a:cxn ang="0">
                  <a:pos x="91" y="160"/>
                </a:cxn>
                <a:cxn ang="0">
                  <a:pos x="131" y="186"/>
                </a:cxn>
                <a:cxn ang="0">
                  <a:pos x="171" y="209"/>
                </a:cxn>
                <a:cxn ang="0">
                  <a:pos x="216" y="233"/>
                </a:cxn>
                <a:cxn ang="0">
                  <a:pos x="260" y="259"/>
                </a:cxn>
                <a:cxn ang="0">
                  <a:pos x="298" y="292"/>
                </a:cxn>
                <a:cxn ang="0">
                  <a:pos x="319" y="320"/>
                </a:cxn>
                <a:cxn ang="0">
                  <a:pos x="333" y="350"/>
                </a:cxn>
                <a:cxn ang="0">
                  <a:pos x="338" y="385"/>
                </a:cxn>
                <a:cxn ang="0">
                  <a:pos x="331" y="416"/>
                </a:cxn>
                <a:cxn ang="0">
                  <a:pos x="317" y="442"/>
                </a:cxn>
                <a:cxn ang="0">
                  <a:pos x="298" y="461"/>
                </a:cxn>
                <a:cxn ang="0">
                  <a:pos x="270" y="472"/>
                </a:cxn>
                <a:cxn ang="0">
                  <a:pos x="242" y="477"/>
                </a:cxn>
                <a:cxn ang="0">
                  <a:pos x="209" y="472"/>
                </a:cxn>
                <a:cxn ang="0">
                  <a:pos x="173" y="458"/>
                </a:cxn>
                <a:cxn ang="0">
                  <a:pos x="145" y="440"/>
                </a:cxn>
                <a:cxn ang="0">
                  <a:pos x="122" y="416"/>
                </a:cxn>
                <a:cxn ang="0">
                  <a:pos x="101" y="388"/>
                </a:cxn>
                <a:cxn ang="0">
                  <a:pos x="82" y="357"/>
                </a:cxn>
                <a:cxn ang="0">
                  <a:pos x="47" y="280"/>
                </a:cxn>
                <a:cxn ang="0">
                  <a:pos x="23" y="200"/>
                </a:cxn>
                <a:cxn ang="0">
                  <a:pos x="7" y="115"/>
                </a:cxn>
                <a:cxn ang="0">
                  <a:pos x="0" y="31"/>
                </a:cxn>
                <a:cxn ang="0">
                  <a:pos x="2" y="14"/>
                </a:cxn>
                <a:cxn ang="0">
                  <a:pos x="2" y="0"/>
                </a:cxn>
              </a:cxnLst>
              <a:rect l="0" t="0" r="r" b="b"/>
              <a:pathLst>
                <a:path w="338" h="477">
                  <a:moveTo>
                    <a:pt x="2" y="0"/>
                  </a:moveTo>
                  <a:lnTo>
                    <a:pt x="14" y="47"/>
                  </a:lnTo>
                  <a:lnTo>
                    <a:pt x="33" y="89"/>
                  </a:lnTo>
                  <a:lnTo>
                    <a:pt x="61" y="127"/>
                  </a:lnTo>
                  <a:lnTo>
                    <a:pt x="91" y="160"/>
                  </a:lnTo>
                  <a:lnTo>
                    <a:pt x="131" y="186"/>
                  </a:lnTo>
                  <a:lnTo>
                    <a:pt x="171" y="209"/>
                  </a:lnTo>
                  <a:lnTo>
                    <a:pt x="216" y="233"/>
                  </a:lnTo>
                  <a:lnTo>
                    <a:pt x="260" y="259"/>
                  </a:lnTo>
                  <a:lnTo>
                    <a:pt x="298" y="292"/>
                  </a:lnTo>
                  <a:lnTo>
                    <a:pt x="319" y="320"/>
                  </a:lnTo>
                  <a:lnTo>
                    <a:pt x="333" y="350"/>
                  </a:lnTo>
                  <a:lnTo>
                    <a:pt x="338" y="385"/>
                  </a:lnTo>
                  <a:lnTo>
                    <a:pt x="331" y="416"/>
                  </a:lnTo>
                  <a:lnTo>
                    <a:pt x="317" y="442"/>
                  </a:lnTo>
                  <a:lnTo>
                    <a:pt x="298" y="461"/>
                  </a:lnTo>
                  <a:lnTo>
                    <a:pt x="270" y="472"/>
                  </a:lnTo>
                  <a:lnTo>
                    <a:pt x="242" y="477"/>
                  </a:lnTo>
                  <a:lnTo>
                    <a:pt x="209" y="472"/>
                  </a:lnTo>
                  <a:lnTo>
                    <a:pt x="173" y="458"/>
                  </a:lnTo>
                  <a:lnTo>
                    <a:pt x="145" y="440"/>
                  </a:lnTo>
                  <a:lnTo>
                    <a:pt x="122" y="416"/>
                  </a:lnTo>
                  <a:lnTo>
                    <a:pt x="101" y="388"/>
                  </a:lnTo>
                  <a:lnTo>
                    <a:pt x="82" y="357"/>
                  </a:lnTo>
                  <a:lnTo>
                    <a:pt x="47" y="280"/>
                  </a:lnTo>
                  <a:lnTo>
                    <a:pt x="23" y="200"/>
                  </a:lnTo>
                  <a:lnTo>
                    <a:pt x="7" y="115"/>
                  </a:lnTo>
                  <a:lnTo>
                    <a:pt x="0" y="31"/>
                  </a:lnTo>
                  <a:lnTo>
                    <a:pt x="2" y="14"/>
                  </a:lnTo>
                  <a:lnTo>
                    <a:pt x="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65"/>
            <p:cNvSpPr>
              <a:spLocks/>
            </p:cNvSpPr>
            <p:nvPr/>
          </p:nvSpPr>
          <p:spPr bwMode="auto">
            <a:xfrm>
              <a:off x="6993816" y="5372208"/>
              <a:ext cx="94585" cy="68045"/>
            </a:xfrm>
            <a:custGeom>
              <a:avLst/>
              <a:gdLst/>
              <a:ahLst/>
              <a:cxnLst>
                <a:cxn ang="0">
                  <a:pos x="467" y="0"/>
                </a:cxn>
                <a:cxn ang="0">
                  <a:pos x="474" y="7"/>
                </a:cxn>
                <a:cxn ang="0">
                  <a:pos x="442" y="66"/>
                </a:cxn>
                <a:cxn ang="0">
                  <a:pos x="406" y="122"/>
                </a:cxn>
                <a:cxn ang="0">
                  <a:pos x="366" y="176"/>
                </a:cxn>
                <a:cxn ang="0">
                  <a:pos x="322" y="226"/>
                </a:cxn>
                <a:cxn ang="0">
                  <a:pos x="272" y="273"/>
                </a:cxn>
                <a:cxn ang="0">
                  <a:pos x="218" y="310"/>
                </a:cxn>
                <a:cxn ang="0">
                  <a:pos x="181" y="329"/>
                </a:cxn>
                <a:cxn ang="0">
                  <a:pos x="143" y="338"/>
                </a:cxn>
                <a:cxn ang="0">
                  <a:pos x="101" y="341"/>
                </a:cxn>
                <a:cxn ang="0">
                  <a:pos x="68" y="336"/>
                </a:cxn>
                <a:cxn ang="0">
                  <a:pos x="40" y="319"/>
                </a:cxn>
                <a:cxn ang="0">
                  <a:pos x="16" y="298"/>
                </a:cxn>
                <a:cxn ang="0">
                  <a:pos x="2" y="273"/>
                </a:cxn>
                <a:cxn ang="0">
                  <a:pos x="0" y="240"/>
                </a:cxn>
                <a:cxn ang="0">
                  <a:pos x="5" y="209"/>
                </a:cxn>
                <a:cxn ang="0">
                  <a:pos x="21" y="181"/>
                </a:cxn>
                <a:cxn ang="0">
                  <a:pos x="45" y="157"/>
                </a:cxn>
                <a:cxn ang="0">
                  <a:pos x="82" y="139"/>
                </a:cxn>
                <a:cxn ang="0">
                  <a:pos x="117" y="127"/>
                </a:cxn>
                <a:cxn ang="0">
                  <a:pos x="157" y="120"/>
                </a:cxn>
                <a:cxn ang="0">
                  <a:pos x="197" y="117"/>
                </a:cxn>
                <a:cxn ang="0">
                  <a:pos x="249" y="115"/>
                </a:cxn>
                <a:cxn ang="0">
                  <a:pos x="301" y="110"/>
                </a:cxn>
                <a:cxn ang="0">
                  <a:pos x="350" y="96"/>
                </a:cxn>
                <a:cxn ang="0">
                  <a:pos x="397" y="73"/>
                </a:cxn>
                <a:cxn ang="0">
                  <a:pos x="437" y="42"/>
                </a:cxn>
                <a:cxn ang="0">
                  <a:pos x="467" y="0"/>
                </a:cxn>
              </a:cxnLst>
              <a:rect l="0" t="0" r="r" b="b"/>
              <a:pathLst>
                <a:path w="474" h="341">
                  <a:moveTo>
                    <a:pt x="467" y="0"/>
                  </a:moveTo>
                  <a:lnTo>
                    <a:pt x="474" y="7"/>
                  </a:lnTo>
                  <a:lnTo>
                    <a:pt x="442" y="66"/>
                  </a:lnTo>
                  <a:lnTo>
                    <a:pt x="406" y="122"/>
                  </a:lnTo>
                  <a:lnTo>
                    <a:pt x="366" y="176"/>
                  </a:lnTo>
                  <a:lnTo>
                    <a:pt x="322" y="226"/>
                  </a:lnTo>
                  <a:lnTo>
                    <a:pt x="272" y="273"/>
                  </a:lnTo>
                  <a:lnTo>
                    <a:pt x="218" y="310"/>
                  </a:lnTo>
                  <a:lnTo>
                    <a:pt x="181" y="329"/>
                  </a:lnTo>
                  <a:lnTo>
                    <a:pt x="143" y="338"/>
                  </a:lnTo>
                  <a:lnTo>
                    <a:pt x="101" y="341"/>
                  </a:lnTo>
                  <a:lnTo>
                    <a:pt x="68" y="336"/>
                  </a:lnTo>
                  <a:lnTo>
                    <a:pt x="40" y="319"/>
                  </a:lnTo>
                  <a:lnTo>
                    <a:pt x="16" y="298"/>
                  </a:lnTo>
                  <a:lnTo>
                    <a:pt x="2" y="273"/>
                  </a:lnTo>
                  <a:lnTo>
                    <a:pt x="0" y="240"/>
                  </a:lnTo>
                  <a:lnTo>
                    <a:pt x="5" y="209"/>
                  </a:lnTo>
                  <a:lnTo>
                    <a:pt x="21" y="181"/>
                  </a:lnTo>
                  <a:lnTo>
                    <a:pt x="45" y="157"/>
                  </a:lnTo>
                  <a:lnTo>
                    <a:pt x="82" y="139"/>
                  </a:lnTo>
                  <a:lnTo>
                    <a:pt x="117" y="127"/>
                  </a:lnTo>
                  <a:lnTo>
                    <a:pt x="157" y="120"/>
                  </a:lnTo>
                  <a:lnTo>
                    <a:pt x="197" y="117"/>
                  </a:lnTo>
                  <a:lnTo>
                    <a:pt x="249" y="115"/>
                  </a:lnTo>
                  <a:lnTo>
                    <a:pt x="301" y="110"/>
                  </a:lnTo>
                  <a:lnTo>
                    <a:pt x="350" y="96"/>
                  </a:lnTo>
                  <a:lnTo>
                    <a:pt x="397" y="73"/>
                  </a:lnTo>
                  <a:lnTo>
                    <a:pt x="437" y="42"/>
                  </a:lnTo>
                  <a:lnTo>
                    <a:pt x="46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effectLst>
                  <a:outerShdw blurRad="50800" dist="38100" dir="2700000" algn="tl" rotWithShape="0">
                    <a:prstClr val="black">
                      <a:alpha val="40000"/>
                    </a:prstClr>
                  </a:outerShdw>
                </a:effectLst>
              </a:endParaRPr>
            </a:p>
          </p:txBody>
        </p:sp>
        <p:sp>
          <p:nvSpPr>
            <p:cNvPr id="196" name="Freeform 66"/>
            <p:cNvSpPr>
              <a:spLocks/>
            </p:cNvSpPr>
            <p:nvPr/>
          </p:nvSpPr>
          <p:spPr bwMode="auto">
            <a:xfrm>
              <a:off x="6718244" y="5310349"/>
              <a:ext cx="67446" cy="95583"/>
            </a:xfrm>
            <a:custGeom>
              <a:avLst/>
              <a:gdLst/>
              <a:ahLst/>
              <a:cxnLst>
                <a:cxn ang="0">
                  <a:pos x="2" y="0"/>
                </a:cxn>
                <a:cxn ang="0">
                  <a:pos x="14" y="49"/>
                </a:cxn>
                <a:cxn ang="0">
                  <a:pos x="35" y="94"/>
                </a:cxn>
                <a:cxn ang="0">
                  <a:pos x="61" y="129"/>
                </a:cxn>
                <a:cxn ang="0">
                  <a:pos x="94" y="162"/>
                </a:cxn>
                <a:cxn ang="0">
                  <a:pos x="134" y="190"/>
                </a:cxn>
                <a:cxn ang="0">
                  <a:pos x="176" y="214"/>
                </a:cxn>
                <a:cxn ang="0">
                  <a:pos x="209" y="230"/>
                </a:cxn>
                <a:cxn ang="0">
                  <a:pos x="239" y="247"/>
                </a:cxn>
                <a:cxn ang="0">
                  <a:pos x="270" y="265"/>
                </a:cxn>
                <a:cxn ang="0">
                  <a:pos x="296" y="291"/>
                </a:cxn>
                <a:cxn ang="0">
                  <a:pos x="319" y="322"/>
                </a:cxn>
                <a:cxn ang="0">
                  <a:pos x="333" y="357"/>
                </a:cxn>
                <a:cxn ang="0">
                  <a:pos x="338" y="392"/>
                </a:cxn>
                <a:cxn ang="0">
                  <a:pos x="329" y="425"/>
                </a:cxn>
                <a:cxn ang="0">
                  <a:pos x="305" y="456"/>
                </a:cxn>
                <a:cxn ang="0">
                  <a:pos x="282" y="472"/>
                </a:cxn>
                <a:cxn ang="0">
                  <a:pos x="256" y="479"/>
                </a:cxn>
                <a:cxn ang="0">
                  <a:pos x="228" y="479"/>
                </a:cxn>
                <a:cxn ang="0">
                  <a:pos x="199" y="472"/>
                </a:cxn>
                <a:cxn ang="0">
                  <a:pos x="162" y="453"/>
                </a:cxn>
                <a:cxn ang="0">
                  <a:pos x="129" y="425"/>
                </a:cxn>
                <a:cxn ang="0">
                  <a:pos x="103" y="392"/>
                </a:cxn>
                <a:cxn ang="0">
                  <a:pos x="80" y="357"/>
                </a:cxn>
                <a:cxn ang="0">
                  <a:pos x="47" y="279"/>
                </a:cxn>
                <a:cxn ang="0">
                  <a:pos x="21" y="200"/>
                </a:cxn>
                <a:cxn ang="0">
                  <a:pos x="7" y="117"/>
                </a:cxn>
                <a:cxn ang="0">
                  <a:pos x="0" y="33"/>
                </a:cxn>
                <a:cxn ang="0">
                  <a:pos x="2" y="16"/>
                </a:cxn>
                <a:cxn ang="0">
                  <a:pos x="2" y="0"/>
                </a:cxn>
              </a:cxnLst>
              <a:rect l="0" t="0" r="r" b="b"/>
              <a:pathLst>
                <a:path w="338" h="479">
                  <a:moveTo>
                    <a:pt x="2" y="0"/>
                  </a:moveTo>
                  <a:lnTo>
                    <a:pt x="14" y="49"/>
                  </a:lnTo>
                  <a:lnTo>
                    <a:pt x="35" y="94"/>
                  </a:lnTo>
                  <a:lnTo>
                    <a:pt x="61" y="129"/>
                  </a:lnTo>
                  <a:lnTo>
                    <a:pt x="94" y="162"/>
                  </a:lnTo>
                  <a:lnTo>
                    <a:pt x="134" y="190"/>
                  </a:lnTo>
                  <a:lnTo>
                    <a:pt x="176" y="214"/>
                  </a:lnTo>
                  <a:lnTo>
                    <a:pt x="209" y="230"/>
                  </a:lnTo>
                  <a:lnTo>
                    <a:pt x="239" y="247"/>
                  </a:lnTo>
                  <a:lnTo>
                    <a:pt x="270" y="265"/>
                  </a:lnTo>
                  <a:lnTo>
                    <a:pt x="296" y="291"/>
                  </a:lnTo>
                  <a:lnTo>
                    <a:pt x="319" y="322"/>
                  </a:lnTo>
                  <a:lnTo>
                    <a:pt x="333" y="357"/>
                  </a:lnTo>
                  <a:lnTo>
                    <a:pt x="338" y="392"/>
                  </a:lnTo>
                  <a:lnTo>
                    <a:pt x="329" y="425"/>
                  </a:lnTo>
                  <a:lnTo>
                    <a:pt x="305" y="456"/>
                  </a:lnTo>
                  <a:lnTo>
                    <a:pt x="282" y="472"/>
                  </a:lnTo>
                  <a:lnTo>
                    <a:pt x="256" y="479"/>
                  </a:lnTo>
                  <a:lnTo>
                    <a:pt x="228" y="479"/>
                  </a:lnTo>
                  <a:lnTo>
                    <a:pt x="199" y="472"/>
                  </a:lnTo>
                  <a:lnTo>
                    <a:pt x="162" y="453"/>
                  </a:lnTo>
                  <a:lnTo>
                    <a:pt x="129" y="425"/>
                  </a:lnTo>
                  <a:lnTo>
                    <a:pt x="103" y="392"/>
                  </a:lnTo>
                  <a:lnTo>
                    <a:pt x="80" y="357"/>
                  </a:lnTo>
                  <a:lnTo>
                    <a:pt x="47" y="279"/>
                  </a:lnTo>
                  <a:lnTo>
                    <a:pt x="21" y="200"/>
                  </a:lnTo>
                  <a:lnTo>
                    <a:pt x="7" y="117"/>
                  </a:lnTo>
                  <a:lnTo>
                    <a:pt x="0" y="33"/>
                  </a:lnTo>
                  <a:lnTo>
                    <a:pt x="2" y="16"/>
                  </a:lnTo>
                  <a:lnTo>
                    <a:pt x="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67"/>
            <p:cNvSpPr>
              <a:spLocks/>
            </p:cNvSpPr>
            <p:nvPr/>
          </p:nvSpPr>
          <p:spPr bwMode="auto">
            <a:xfrm>
              <a:off x="6940737" y="5486548"/>
              <a:ext cx="94784" cy="68045"/>
            </a:xfrm>
            <a:custGeom>
              <a:avLst/>
              <a:gdLst/>
              <a:ahLst/>
              <a:cxnLst>
                <a:cxn ang="0">
                  <a:pos x="468" y="0"/>
                </a:cxn>
                <a:cxn ang="0">
                  <a:pos x="475" y="5"/>
                </a:cxn>
                <a:cxn ang="0">
                  <a:pos x="442" y="61"/>
                </a:cxn>
                <a:cxn ang="0">
                  <a:pos x="409" y="118"/>
                </a:cxn>
                <a:cxn ang="0">
                  <a:pos x="367" y="176"/>
                </a:cxn>
                <a:cxn ang="0">
                  <a:pos x="320" y="230"/>
                </a:cxn>
                <a:cxn ang="0">
                  <a:pos x="266" y="277"/>
                </a:cxn>
                <a:cxn ang="0">
                  <a:pos x="205" y="317"/>
                </a:cxn>
                <a:cxn ang="0">
                  <a:pos x="167" y="331"/>
                </a:cxn>
                <a:cxn ang="0">
                  <a:pos x="130" y="341"/>
                </a:cxn>
                <a:cxn ang="0">
                  <a:pos x="90" y="338"/>
                </a:cxn>
                <a:cxn ang="0">
                  <a:pos x="57" y="331"/>
                </a:cxn>
                <a:cxn ang="0">
                  <a:pos x="31" y="315"/>
                </a:cxn>
                <a:cxn ang="0">
                  <a:pos x="15" y="294"/>
                </a:cxn>
                <a:cxn ang="0">
                  <a:pos x="3" y="263"/>
                </a:cxn>
                <a:cxn ang="0">
                  <a:pos x="0" y="235"/>
                </a:cxn>
                <a:cxn ang="0">
                  <a:pos x="5" y="207"/>
                </a:cxn>
                <a:cxn ang="0">
                  <a:pos x="22" y="181"/>
                </a:cxn>
                <a:cxn ang="0">
                  <a:pos x="45" y="158"/>
                </a:cxn>
                <a:cxn ang="0">
                  <a:pos x="83" y="136"/>
                </a:cxn>
                <a:cxn ang="0">
                  <a:pos x="123" y="125"/>
                </a:cxn>
                <a:cxn ang="0">
                  <a:pos x="167" y="120"/>
                </a:cxn>
                <a:cxn ang="0">
                  <a:pos x="224" y="115"/>
                </a:cxn>
                <a:cxn ang="0">
                  <a:pos x="280" y="113"/>
                </a:cxn>
                <a:cxn ang="0">
                  <a:pos x="327" y="104"/>
                </a:cxn>
                <a:cxn ang="0">
                  <a:pos x="367" y="87"/>
                </a:cxn>
                <a:cxn ang="0">
                  <a:pos x="407" y="66"/>
                </a:cxn>
                <a:cxn ang="0">
                  <a:pos x="440" y="38"/>
                </a:cxn>
                <a:cxn ang="0">
                  <a:pos x="468" y="0"/>
                </a:cxn>
              </a:cxnLst>
              <a:rect l="0" t="0" r="r" b="b"/>
              <a:pathLst>
                <a:path w="475" h="341">
                  <a:moveTo>
                    <a:pt x="468" y="0"/>
                  </a:moveTo>
                  <a:lnTo>
                    <a:pt x="475" y="5"/>
                  </a:lnTo>
                  <a:lnTo>
                    <a:pt x="442" y="61"/>
                  </a:lnTo>
                  <a:lnTo>
                    <a:pt x="409" y="118"/>
                  </a:lnTo>
                  <a:lnTo>
                    <a:pt x="367" y="176"/>
                  </a:lnTo>
                  <a:lnTo>
                    <a:pt x="320" y="230"/>
                  </a:lnTo>
                  <a:lnTo>
                    <a:pt x="266" y="277"/>
                  </a:lnTo>
                  <a:lnTo>
                    <a:pt x="205" y="317"/>
                  </a:lnTo>
                  <a:lnTo>
                    <a:pt x="167" y="331"/>
                  </a:lnTo>
                  <a:lnTo>
                    <a:pt x="130" y="341"/>
                  </a:lnTo>
                  <a:lnTo>
                    <a:pt x="90" y="338"/>
                  </a:lnTo>
                  <a:lnTo>
                    <a:pt x="57" y="331"/>
                  </a:lnTo>
                  <a:lnTo>
                    <a:pt x="31" y="315"/>
                  </a:lnTo>
                  <a:lnTo>
                    <a:pt x="15" y="294"/>
                  </a:lnTo>
                  <a:lnTo>
                    <a:pt x="3" y="263"/>
                  </a:lnTo>
                  <a:lnTo>
                    <a:pt x="0" y="235"/>
                  </a:lnTo>
                  <a:lnTo>
                    <a:pt x="5" y="207"/>
                  </a:lnTo>
                  <a:lnTo>
                    <a:pt x="22" y="181"/>
                  </a:lnTo>
                  <a:lnTo>
                    <a:pt x="45" y="158"/>
                  </a:lnTo>
                  <a:lnTo>
                    <a:pt x="83" y="136"/>
                  </a:lnTo>
                  <a:lnTo>
                    <a:pt x="123" y="125"/>
                  </a:lnTo>
                  <a:lnTo>
                    <a:pt x="167" y="120"/>
                  </a:lnTo>
                  <a:lnTo>
                    <a:pt x="224" y="115"/>
                  </a:lnTo>
                  <a:lnTo>
                    <a:pt x="280" y="113"/>
                  </a:lnTo>
                  <a:lnTo>
                    <a:pt x="327" y="104"/>
                  </a:lnTo>
                  <a:lnTo>
                    <a:pt x="367" y="87"/>
                  </a:lnTo>
                  <a:lnTo>
                    <a:pt x="407" y="66"/>
                  </a:lnTo>
                  <a:lnTo>
                    <a:pt x="440" y="38"/>
                  </a:lnTo>
                  <a:lnTo>
                    <a:pt x="46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200"/>
            <p:cNvSpPr>
              <a:spLocks/>
            </p:cNvSpPr>
            <p:nvPr/>
          </p:nvSpPr>
          <p:spPr bwMode="auto">
            <a:xfrm>
              <a:off x="6969472" y="5257270"/>
              <a:ext cx="45895" cy="108354"/>
            </a:xfrm>
            <a:custGeom>
              <a:avLst/>
              <a:gdLst/>
              <a:ahLst/>
              <a:cxnLst>
                <a:cxn ang="0">
                  <a:pos x="80" y="0"/>
                </a:cxn>
                <a:cxn ang="0">
                  <a:pos x="70" y="52"/>
                </a:cxn>
                <a:cxn ang="0">
                  <a:pos x="70" y="99"/>
                </a:cxn>
                <a:cxn ang="0">
                  <a:pos x="80" y="144"/>
                </a:cxn>
                <a:cxn ang="0">
                  <a:pos x="96" y="186"/>
                </a:cxn>
                <a:cxn ang="0">
                  <a:pos x="117" y="226"/>
                </a:cxn>
                <a:cxn ang="0">
                  <a:pos x="145" y="266"/>
                </a:cxn>
                <a:cxn ang="0">
                  <a:pos x="185" y="322"/>
                </a:cxn>
                <a:cxn ang="0">
                  <a:pos x="221" y="381"/>
                </a:cxn>
                <a:cxn ang="0">
                  <a:pos x="228" y="407"/>
                </a:cxn>
                <a:cxn ang="0">
                  <a:pos x="230" y="433"/>
                </a:cxn>
                <a:cxn ang="0">
                  <a:pos x="230" y="459"/>
                </a:cxn>
                <a:cxn ang="0">
                  <a:pos x="223" y="489"/>
                </a:cxn>
                <a:cxn ang="0">
                  <a:pos x="206" y="513"/>
                </a:cxn>
                <a:cxn ang="0">
                  <a:pos x="185" y="529"/>
                </a:cxn>
                <a:cxn ang="0">
                  <a:pos x="157" y="541"/>
                </a:cxn>
                <a:cxn ang="0">
                  <a:pos x="124" y="543"/>
                </a:cxn>
                <a:cxn ang="0">
                  <a:pos x="96" y="536"/>
                </a:cxn>
                <a:cxn ang="0">
                  <a:pos x="73" y="522"/>
                </a:cxn>
                <a:cxn ang="0">
                  <a:pos x="49" y="498"/>
                </a:cxn>
                <a:cxn ang="0">
                  <a:pos x="28" y="468"/>
                </a:cxn>
                <a:cxn ang="0">
                  <a:pos x="12" y="435"/>
                </a:cxn>
                <a:cxn ang="0">
                  <a:pos x="4" y="397"/>
                </a:cxn>
                <a:cxn ang="0">
                  <a:pos x="0" y="360"/>
                </a:cxn>
                <a:cxn ang="0">
                  <a:pos x="2" y="271"/>
                </a:cxn>
                <a:cxn ang="0">
                  <a:pos x="14" y="184"/>
                </a:cxn>
                <a:cxn ang="0">
                  <a:pos x="35" y="99"/>
                </a:cxn>
                <a:cxn ang="0">
                  <a:pos x="68" y="17"/>
                </a:cxn>
                <a:cxn ang="0">
                  <a:pos x="75" y="8"/>
                </a:cxn>
                <a:cxn ang="0">
                  <a:pos x="75" y="5"/>
                </a:cxn>
                <a:cxn ang="0">
                  <a:pos x="77" y="3"/>
                </a:cxn>
                <a:cxn ang="0">
                  <a:pos x="80" y="0"/>
                </a:cxn>
              </a:cxnLst>
              <a:rect l="0" t="0" r="r" b="b"/>
              <a:pathLst>
                <a:path w="230" h="543">
                  <a:moveTo>
                    <a:pt x="80" y="0"/>
                  </a:moveTo>
                  <a:lnTo>
                    <a:pt x="70" y="52"/>
                  </a:lnTo>
                  <a:lnTo>
                    <a:pt x="70" y="99"/>
                  </a:lnTo>
                  <a:lnTo>
                    <a:pt x="80" y="144"/>
                  </a:lnTo>
                  <a:lnTo>
                    <a:pt x="96" y="186"/>
                  </a:lnTo>
                  <a:lnTo>
                    <a:pt x="117" y="226"/>
                  </a:lnTo>
                  <a:lnTo>
                    <a:pt x="145" y="266"/>
                  </a:lnTo>
                  <a:lnTo>
                    <a:pt x="185" y="322"/>
                  </a:lnTo>
                  <a:lnTo>
                    <a:pt x="221" y="381"/>
                  </a:lnTo>
                  <a:lnTo>
                    <a:pt x="228" y="407"/>
                  </a:lnTo>
                  <a:lnTo>
                    <a:pt x="230" y="433"/>
                  </a:lnTo>
                  <a:lnTo>
                    <a:pt x="230" y="459"/>
                  </a:lnTo>
                  <a:lnTo>
                    <a:pt x="223" y="489"/>
                  </a:lnTo>
                  <a:lnTo>
                    <a:pt x="206" y="513"/>
                  </a:lnTo>
                  <a:lnTo>
                    <a:pt x="185" y="529"/>
                  </a:lnTo>
                  <a:lnTo>
                    <a:pt x="157" y="541"/>
                  </a:lnTo>
                  <a:lnTo>
                    <a:pt x="124" y="543"/>
                  </a:lnTo>
                  <a:lnTo>
                    <a:pt x="96" y="536"/>
                  </a:lnTo>
                  <a:lnTo>
                    <a:pt x="73" y="522"/>
                  </a:lnTo>
                  <a:lnTo>
                    <a:pt x="49" y="498"/>
                  </a:lnTo>
                  <a:lnTo>
                    <a:pt x="28" y="468"/>
                  </a:lnTo>
                  <a:lnTo>
                    <a:pt x="12" y="435"/>
                  </a:lnTo>
                  <a:lnTo>
                    <a:pt x="4" y="397"/>
                  </a:lnTo>
                  <a:lnTo>
                    <a:pt x="0" y="360"/>
                  </a:lnTo>
                  <a:lnTo>
                    <a:pt x="2" y="271"/>
                  </a:lnTo>
                  <a:lnTo>
                    <a:pt x="14" y="184"/>
                  </a:lnTo>
                  <a:lnTo>
                    <a:pt x="35" y="99"/>
                  </a:lnTo>
                  <a:lnTo>
                    <a:pt x="68" y="17"/>
                  </a:lnTo>
                  <a:lnTo>
                    <a:pt x="75" y="8"/>
                  </a:lnTo>
                  <a:lnTo>
                    <a:pt x="75" y="5"/>
                  </a:lnTo>
                  <a:lnTo>
                    <a:pt x="77" y="3"/>
                  </a:lnTo>
                  <a:lnTo>
                    <a:pt x="80"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201"/>
            <p:cNvSpPr>
              <a:spLocks/>
            </p:cNvSpPr>
            <p:nvPr/>
          </p:nvSpPr>
          <p:spPr bwMode="auto">
            <a:xfrm>
              <a:off x="6944130" y="5312145"/>
              <a:ext cx="45895" cy="108354"/>
            </a:xfrm>
            <a:custGeom>
              <a:avLst/>
              <a:gdLst/>
              <a:ahLst/>
              <a:cxnLst>
                <a:cxn ang="0">
                  <a:pos x="77" y="0"/>
                </a:cxn>
                <a:cxn ang="0">
                  <a:pos x="68" y="54"/>
                </a:cxn>
                <a:cxn ang="0">
                  <a:pos x="68" y="104"/>
                </a:cxn>
                <a:cxn ang="0">
                  <a:pos x="80" y="151"/>
                </a:cxn>
                <a:cxn ang="0">
                  <a:pos x="99" y="195"/>
                </a:cxn>
                <a:cxn ang="0">
                  <a:pos x="127" y="238"/>
                </a:cxn>
                <a:cxn ang="0">
                  <a:pos x="157" y="278"/>
                </a:cxn>
                <a:cxn ang="0">
                  <a:pos x="183" y="310"/>
                </a:cxn>
                <a:cxn ang="0">
                  <a:pos x="204" y="346"/>
                </a:cxn>
                <a:cxn ang="0">
                  <a:pos x="221" y="381"/>
                </a:cxn>
                <a:cxn ang="0">
                  <a:pos x="230" y="423"/>
                </a:cxn>
                <a:cxn ang="0">
                  <a:pos x="230" y="456"/>
                </a:cxn>
                <a:cxn ang="0">
                  <a:pos x="223" y="484"/>
                </a:cxn>
                <a:cxn ang="0">
                  <a:pos x="207" y="510"/>
                </a:cxn>
                <a:cxn ang="0">
                  <a:pos x="185" y="529"/>
                </a:cxn>
                <a:cxn ang="0">
                  <a:pos x="157" y="541"/>
                </a:cxn>
                <a:cxn ang="0">
                  <a:pos x="127" y="543"/>
                </a:cxn>
                <a:cxn ang="0">
                  <a:pos x="99" y="536"/>
                </a:cxn>
                <a:cxn ang="0">
                  <a:pos x="77" y="524"/>
                </a:cxn>
                <a:cxn ang="0">
                  <a:pos x="56" y="508"/>
                </a:cxn>
                <a:cxn ang="0">
                  <a:pos x="40" y="487"/>
                </a:cxn>
                <a:cxn ang="0">
                  <a:pos x="19" y="451"/>
                </a:cxn>
                <a:cxn ang="0">
                  <a:pos x="7" y="411"/>
                </a:cxn>
                <a:cxn ang="0">
                  <a:pos x="0" y="371"/>
                </a:cxn>
                <a:cxn ang="0">
                  <a:pos x="0" y="282"/>
                </a:cxn>
                <a:cxn ang="0">
                  <a:pos x="12" y="193"/>
                </a:cxn>
                <a:cxn ang="0">
                  <a:pos x="33" y="106"/>
                </a:cxn>
                <a:cxn ang="0">
                  <a:pos x="66" y="21"/>
                </a:cxn>
                <a:cxn ang="0">
                  <a:pos x="70" y="12"/>
                </a:cxn>
                <a:cxn ang="0">
                  <a:pos x="77" y="0"/>
                </a:cxn>
              </a:cxnLst>
              <a:rect l="0" t="0" r="r" b="b"/>
              <a:pathLst>
                <a:path w="230" h="543">
                  <a:moveTo>
                    <a:pt x="77" y="0"/>
                  </a:moveTo>
                  <a:lnTo>
                    <a:pt x="68" y="54"/>
                  </a:lnTo>
                  <a:lnTo>
                    <a:pt x="68" y="104"/>
                  </a:lnTo>
                  <a:lnTo>
                    <a:pt x="80" y="151"/>
                  </a:lnTo>
                  <a:lnTo>
                    <a:pt x="99" y="195"/>
                  </a:lnTo>
                  <a:lnTo>
                    <a:pt x="127" y="238"/>
                  </a:lnTo>
                  <a:lnTo>
                    <a:pt x="157" y="278"/>
                  </a:lnTo>
                  <a:lnTo>
                    <a:pt x="183" y="310"/>
                  </a:lnTo>
                  <a:lnTo>
                    <a:pt x="204" y="346"/>
                  </a:lnTo>
                  <a:lnTo>
                    <a:pt x="221" y="381"/>
                  </a:lnTo>
                  <a:lnTo>
                    <a:pt x="230" y="423"/>
                  </a:lnTo>
                  <a:lnTo>
                    <a:pt x="230" y="456"/>
                  </a:lnTo>
                  <a:lnTo>
                    <a:pt x="223" y="484"/>
                  </a:lnTo>
                  <a:lnTo>
                    <a:pt x="207" y="510"/>
                  </a:lnTo>
                  <a:lnTo>
                    <a:pt x="185" y="529"/>
                  </a:lnTo>
                  <a:lnTo>
                    <a:pt x="157" y="541"/>
                  </a:lnTo>
                  <a:lnTo>
                    <a:pt x="127" y="543"/>
                  </a:lnTo>
                  <a:lnTo>
                    <a:pt x="99" y="536"/>
                  </a:lnTo>
                  <a:lnTo>
                    <a:pt x="77" y="524"/>
                  </a:lnTo>
                  <a:lnTo>
                    <a:pt x="56" y="508"/>
                  </a:lnTo>
                  <a:lnTo>
                    <a:pt x="40" y="487"/>
                  </a:lnTo>
                  <a:lnTo>
                    <a:pt x="19" y="451"/>
                  </a:lnTo>
                  <a:lnTo>
                    <a:pt x="7" y="411"/>
                  </a:lnTo>
                  <a:lnTo>
                    <a:pt x="0" y="371"/>
                  </a:lnTo>
                  <a:lnTo>
                    <a:pt x="0" y="282"/>
                  </a:lnTo>
                  <a:lnTo>
                    <a:pt x="12" y="193"/>
                  </a:lnTo>
                  <a:lnTo>
                    <a:pt x="33" y="106"/>
                  </a:lnTo>
                  <a:lnTo>
                    <a:pt x="66" y="21"/>
                  </a:lnTo>
                  <a:lnTo>
                    <a:pt x="70" y="12"/>
                  </a:lnTo>
                  <a:lnTo>
                    <a:pt x="7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70"/>
            <p:cNvSpPr>
              <a:spLocks/>
            </p:cNvSpPr>
            <p:nvPr/>
          </p:nvSpPr>
          <p:spPr bwMode="auto">
            <a:xfrm>
              <a:off x="6793672" y="5250286"/>
              <a:ext cx="67446" cy="94784"/>
            </a:xfrm>
            <a:custGeom>
              <a:avLst/>
              <a:gdLst/>
              <a:ahLst/>
              <a:cxnLst>
                <a:cxn ang="0">
                  <a:pos x="331" y="0"/>
                </a:cxn>
                <a:cxn ang="0">
                  <a:pos x="338" y="0"/>
                </a:cxn>
                <a:cxn ang="0">
                  <a:pos x="333" y="71"/>
                </a:cxn>
                <a:cxn ang="0">
                  <a:pos x="326" y="141"/>
                </a:cxn>
                <a:cxn ang="0">
                  <a:pos x="312" y="207"/>
                </a:cxn>
                <a:cxn ang="0">
                  <a:pos x="293" y="270"/>
                </a:cxn>
                <a:cxn ang="0">
                  <a:pos x="270" y="331"/>
                </a:cxn>
                <a:cxn ang="0">
                  <a:pos x="237" y="388"/>
                </a:cxn>
                <a:cxn ang="0">
                  <a:pos x="211" y="421"/>
                </a:cxn>
                <a:cxn ang="0">
                  <a:pos x="183" y="447"/>
                </a:cxn>
                <a:cxn ang="0">
                  <a:pos x="150" y="465"/>
                </a:cxn>
                <a:cxn ang="0">
                  <a:pos x="113" y="475"/>
                </a:cxn>
                <a:cxn ang="0">
                  <a:pos x="75" y="475"/>
                </a:cxn>
                <a:cxn ang="0">
                  <a:pos x="44" y="463"/>
                </a:cxn>
                <a:cxn ang="0">
                  <a:pos x="21" y="442"/>
                </a:cxn>
                <a:cxn ang="0">
                  <a:pos x="5" y="414"/>
                </a:cxn>
                <a:cxn ang="0">
                  <a:pos x="0" y="383"/>
                </a:cxn>
                <a:cxn ang="0">
                  <a:pos x="5" y="346"/>
                </a:cxn>
                <a:cxn ang="0">
                  <a:pos x="23" y="310"/>
                </a:cxn>
                <a:cxn ang="0">
                  <a:pos x="49" y="280"/>
                </a:cxn>
                <a:cxn ang="0">
                  <a:pos x="82" y="256"/>
                </a:cxn>
                <a:cxn ang="0">
                  <a:pos x="115" y="235"/>
                </a:cxn>
                <a:cxn ang="0">
                  <a:pos x="150" y="219"/>
                </a:cxn>
                <a:cxn ang="0">
                  <a:pos x="178" y="205"/>
                </a:cxn>
                <a:cxn ang="0">
                  <a:pos x="204" y="188"/>
                </a:cxn>
                <a:cxn ang="0">
                  <a:pos x="242" y="160"/>
                </a:cxn>
                <a:cxn ang="0">
                  <a:pos x="277" y="127"/>
                </a:cxn>
                <a:cxn ang="0">
                  <a:pos x="303" y="89"/>
                </a:cxn>
                <a:cxn ang="0">
                  <a:pos x="322" y="47"/>
                </a:cxn>
                <a:cxn ang="0">
                  <a:pos x="331" y="0"/>
                </a:cxn>
              </a:cxnLst>
              <a:rect l="0" t="0" r="r" b="b"/>
              <a:pathLst>
                <a:path w="338" h="475">
                  <a:moveTo>
                    <a:pt x="331" y="0"/>
                  </a:moveTo>
                  <a:lnTo>
                    <a:pt x="338" y="0"/>
                  </a:lnTo>
                  <a:lnTo>
                    <a:pt x="333" y="71"/>
                  </a:lnTo>
                  <a:lnTo>
                    <a:pt x="326" y="141"/>
                  </a:lnTo>
                  <a:lnTo>
                    <a:pt x="312" y="207"/>
                  </a:lnTo>
                  <a:lnTo>
                    <a:pt x="293" y="270"/>
                  </a:lnTo>
                  <a:lnTo>
                    <a:pt x="270" y="331"/>
                  </a:lnTo>
                  <a:lnTo>
                    <a:pt x="237" y="388"/>
                  </a:lnTo>
                  <a:lnTo>
                    <a:pt x="211" y="421"/>
                  </a:lnTo>
                  <a:lnTo>
                    <a:pt x="183" y="447"/>
                  </a:lnTo>
                  <a:lnTo>
                    <a:pt x="150" y="465"/>
                  </a:lnTo>
                  <a:lnTo>
                    <a:pt x="113" y="475"/>
                  </a:lnTo>
                  <a:lnTo>
                    <a:pt x="75" y="475"/>
                  </a:lnTo>
                  <a:lnTo>
                    <a:pt x="44" y="463"/>
                  </a:lnTo>
                  <a:lnTo>
                    <a:pt x="21" y="442"/>
                  </a:lnTo>
                  <a:lnTo>
                    <a:pt x="5" y="414"/>
                  </a:lnTo>
                  <a:lnTo>
                    <a:pt x="0" y="383"/>
                  </a:lnTo>
                  <a:lnTo>
                    <a:pt x="5" y="346"/>
                  </a:lnTo>
                  <a:lnTo>
                    <a:pt x="23" y="310"/>
                  </a:lnTo>
                  <a:lnTo>
                    <a:pt x="49" y="280"/>
                  </a:lnTo>
                  <a:lnTo>
                    <a:pt x="82" y="256"/>
                  </a:lnTo>
                  <a:lnTo>
                    <a:pt x="115" y="235"/>
                  </a:lnTo>
                  <a:lnTo>
                    <a:pt x="150" y="219"/>
                  </a:lnTo>
                  <a:lnTo>
                    <a:pt x="178" y="205"/>
                  </a:lnTo>
                  <a:lnTo>
                    <a:pt x="204" y="188"/>
                  </a:lnTo>
                  <a:lnTo>
                    <a:pt x="242" y="160"/>
                  </a:lnTo>
                  <a:lnTo>
                    <a:pt x="277" y="127"/>
                  </a:lnTo>
                  <a:lnTo>
                    <a:pt x="303" y="89"/>
                  </a:lnTo>
                  <a:lnTo>
                    <a:pt x="322" y="47"/>
                  </a:lnTo>
                  <a:lnTo>
                    <a:pt x="33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71"/>
            <p:cNvSpPr>
              <a:spLocks/>
            </p:cNvSpPr>
            <p:nvPr/>
          </p:nvSpPr>
          <p:spPr bwMode="auto">
            <a:xfrm>
              <a:off x="7019159" y="5318730"/>
              <a:ext cx="93786" cy="67048"/>
            </a:xfrm>
            <a:custGeom>
              <a:avLst/>
              <a:gdLst/>
              <a:ahLst/>
              <a:cxnLst>
                <a:cxn ang="0">
                  <a:pos x="470" y="0"/>
                </a:cxn>
                <a:cxn ang="0">
                  <a:pos x="467" y="7"/>
                </a:cxn>
                <a:cxn ang="0">
                  <a:pos x="465" y="17"/>
                </a:cxn>
                <a:cxn ang="0">
                  <a:pos x="423" y="94"/>
                </a:cxn>
                <a:cxn ang="0">
                  <a:pos x="371" y="165"/>
                </a:cxn>
                <a:cxn ang="0">
                  <a:pos x="312" y="230"/>
                </a:cxn>
                <a:cxn ang="0">
                  <a:pos x="244" y="287"/>
                </a:cxn>
                <a:cxn ang="0">
                  <a:pos x="214" y="308"/>
                </a:cxn>
                <a:cxn ang="0">
                  <a:pos x="181" y="322"/>
                </a:cxn>
                <a:cxn ang="0">
                  <a:pos x="143" y="334"/>
                </a:cxn>
                <a:cxn ang="0">
                  <a:pos x="105" y="336"/>
                </a:cxn>
                <a:cxn ang="0">
                  <a:pos x="70" y="329"/>
                </a:cxn>
                <a:cxn ang="0">
                  <a:pos x="40" y="315"/>
                </a:cxn>
                <a:cxn ang="0">
                  <a:pos x="16" y="291"/>
                </a:cxn>
                <a:cxn ang="0">
                  <a:pos x="2" y="263"/>
                </a:cxn>
                <a:cxn ang="0">
                  <a:pos x="0" y="230"/>
                </a:cxn>
                <a:cxn ang="0">
                  <a:pos x="7" y="200"/>
                </a:cxn>
                <a:cxn ang="0">
                  <a:pos x="26" y="172"/>
                </a:cxn>
                <a:cxn ang="0">
                  <a:pos x="51" y="148"/>
                </a:cxn>
                <a:cxn ang="0">
                  <a:pos x="87" y="129"/>
                </a:cxn>
                <a:cxn ang="0">
                  <a:pos x="122" y="120"/>
                </a:cxn>
                <a:cxn ang="0">
                  <a:pos x="160" y="113"/>
                </a:cxn>
                <a:cxn ang="0">
                  <a:pos x="197" y="111"/>
                </a:cxn>
                <a:cxn ang="0">
                  <a:pos x="270" y="104"/>
                </a:cxn>
                <a:cxn ang="0">
                  <a:pos x="340" y="92"/>
                </a:cxn>
                <a:cxn ang="0">
                  <a:pos x="380" y="78"/>
                </a:cxn>
                <a:cxn ang="0">
                  <a:pos x="413" y="57"/>
                </a:cxn>
                <a:cxn ang="0">
                  <a:pos x="444" y="31"/>
                </a:cxn>
                <a:cxn ang="0">
                  <a:pos x="470" y="0"/>
                </a:cxn>
              </a:cxnLst>
              <a:rect l="0" t="0" r="r" b="b"/>
              <a:pathLst>
                <a:path w="470" h="336">
                  <a:moveTo>
                    <a:pt x="470" y="0"/>
                  </a:moveTo>
                  <a:lnTo>
                    <a:pt x="467" y="7"/>
                  </a:lnTo>
                  <a:lnTo>
                    <a:pt x="465" y="17"/>
                  </a:lnTo>
                  <a:lnTo>
                    <a:pt x="423" y="94"/>
                  </a:lnTo>
                  <a:lnTo>
                    <a:pt x="371" y="165"/>
                  </a:lnTo>
                  <a:lnTo>
                    <a:pt x="312" y="230"/>
                  </a:lnTo>
                  <a:lnTo>
                    <a:pt x="244" y="287"/>
                  </a:lnTo>
                  <a:lnTo>
                    <a:pt x="214" y="308"/>
                  </a:lnTo>
                  <a:lnTo>
                    <a:pt x="181" y="322"/>
                  </a:lnTo>
                  <a:lnTo>
                    <a:pt x="143" y="334"/>
                  </a:lnTo>
                  <a:lnTo>
                    <a:pt x="105" y="336"/>
                  </a:lnTo>
                  <a:lnTo>
                    <a:pt x="70" y="329"/>
                  </a:lnTo>
                  <a:lnTo>
                    <a:pt x="40" y="315"/>
                  </a:lnTo>
                  <a:lnTo>
                    <a:pt x="16" y="291"/>
                  </a:lnTo>
                  <a:lnTo>
                    <a:pt x="2" y="263"/>
                  </a:lnTo>
                  <a:lnTo>
                    <a:pt x="0" y="230"/>
                  </a:lnTo>
                  <a:lnTo>
                    <a:pt x="7" y="200"/>
                  </a:lnTo>
                  <a:lnTo>
                    <a:pt x="26" y="172"/>
                  </a:lnTo>
                  <a:lnTo>
                    <a:pt x="51" y="148"/>
                  </a:lnTo>
                  <a:lnTo>
                    <a:pt x="87" y="129"/>
                  </a:lnTo>
                  <a:lnTo>
                    <a:pt x="122" y="120"/>
                  </a:lnTo>
                  <a:lnTo>
                    <a:pt x="160" y="113"/>
                  </a:lnTo>
                  <a:lnTo>
                    <a:pt x="197" y="111"/>
                  </a:lnTo>
                  <a:lnTo>
                    <a:pt x="270" y="104"/>
                  </a:lnTo>
                  <a:lnTo>
                    <a:pt x="340" y="92"/>
                  </a:lnTo>
                  <a:lnTo>
                    <a:pt x="380" y="78"/>
                  </a:lnTo>
                  <a:lnTo>
                    <a:pt x="413" y="57"/>
                  </a:lnTo>
                  <a:lnTo>
                    <a:pt x="444" y="31"/>
                  </a:lnTo>
                  <a:lnTo>
                    <a:pt x="470"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effectLst>
                  <a:outerShdw blurRad="50800" dist="38100" dir="2700000" algn="tl" rotWithShape="0">
                    <a:prstClr val="black">
                      <a:alpha val="40000"/>
                    </a:prstClr>
                  </a:outerShdw>
                </a:effectLst>
              </a:endParaRPr>
            </a:p>
          </p:txBody>
        </p:sp>
        <p:sp>
          <p:nvSpPr>
            <p:cNvPr id="205" name="Freeform 72"/>
            <p:cNvSpPr>
              <a:spLocks/>
            </p:cNvSpPr>
            <p:nvPr/>
          </p:nvSpPr>
          <p:spPr bwMode="auto">
            <a:xfrm>
              <a:off x="6917790" y="5369814"/>
              <a:ext cx="46494" cy="106957"/>
            </a:xfrm>
            <a:custGeom>
              <a:avLst/>
              <a:gdLst/>
              <a:ahLst/>
              <a:cxnLst>
                <a:cxn ang="0">
                  <a:pos x="76" y="0"/>
                </a:cxn>
                <a:cxn ang="0">
                  <a:pos x="68" y="59"/>
                </a:cxn>
                <a:cxn ang="0">
                  <a:pos x="73" y="115"/>
                </a:cxn>
                <a:cxn ang="0">
                  <a:pos x="92" y="172"/>
                </a:cxn>
                <a:cxn ang="0">
                  <a:pos x="123" y="221"/>
                </a:cxn>
                <a:cxn ang="0">
                  <a:pos x="155" y="270"/>
                </a:cxn>
                <a:cxn ang="0">
                  <a:pos x="179" y="301"/>
                </a:cxn>
                <a:cxn ang="0">
                  <a:pos x="200" y="331"/>
                </a:cxn>
                <a:cxn ang="0">
                  <a:pos x="216" y="362"/>
                </a:cxn>
                <a:cxn ang="0">
                  <a:pos x="228" y="397"/>
                </a:cxn>
                <a:cxn ang="0">
                  <a:pos x="233" y="437"/>
                </a:cxn>
                <a:cxn ang="0">
                  <a:pos x="226" y="470"/>
                </a:cxn>
                <a:cxn ang="0">
                  <a:pos x="212" y="501"/>
                </a:cxn>
                <a:cxn ang="0">
                  <a:pos x="186" y="522"/>
                </a:cxn>
                <a:cxn ang="0">
                  <a:pos x="153" y="534"/>
                </a:cxn>
                <a:cxn ang="0">
                  <a:pos x="125" y="536"/>
                </a:cxn>
                <a:cxn ang="0">
                  <a:pos x="101" y="531"/>
                </a:cxn>
                <a:cxn ang="0">
                  <a:pos x="78" y="519"/>
                </a:cxn>
                <a:cxn ang="0">
                  <a:pos x="57" y="501"/>
                </a:cxn>
                <a:cxn ang="0">
                  <a:pos x="36" y="475"/>
                </a:cxn>
                <a:cxn ang="0">
                  <a:pos x="19" y="442"/>
                </a:cxn>
                <a:cxn ang="0">
                  <a:pos x="7" y="409"/>
                </a:cxn>
                <a:cxn ang="0">
                  <a:pos x="3" y="374"/>
                </a:cxn>
                <a:cxn ang="0">
                  <a:pos x="0" y="282"/>
                </a:cxn>
                <a:cxn ang="0">
                  <a:pos x="12" y="191"/>
                </a:cxn>
                <a:cxn ang="0">
                  <a:pos x="33" y="101"/>
                </a:cxn>
                <a:cxn ang="0">
                  <a:pos x="66" y="14"/>
                </a:cxn>
                <a:cxn ang="0">
                  <a:pos x="71" y="7"/>
                </a:cxn>
                <a:cxn ang="0">
                  <a:pos x="76" y="0"/>
                </a:cxn>
              </a:cxnLst>
              <a:rect l="0" t="0" r="r" b="b"/>
              <a:pathLst>
                <a:path w="233" h="536">
                  <a:moveTo>
                    <a:pt x="76" y="0"/>
                  </a:moveTo>
                  <a:lnTo>
                    <a:pt x="68" y="59"/>
                  </a:lnTo>
                  <a:lnTo>
                    <a:pt x="73" y="115"/>
                  </a:lnTo>
                  <a:lnTo>
                    <a:pt x="92" y="172"/>
                  </a:lnTo>
                  <a:lnTo>
                    <a:pt x="123" y="221"/>
                  </a:lnTo>
                  <a:lnTo>
                    <a:pt x="155" y="270"/>
                  </a:lnTo>
                  <a:lnTo>
                    <a:pt x="179" y="301"/>
                  </a:lnTo>
                  <a:lnTo>
                    <a:pt x="200" y="331"/>
                  </a:lnTo>
                  <a:lnTo>
                    <a:pt x="216" y="362"/>
                  </a:lnTo>
                  <a:lnTo>
                    <a:pt x="228" y="397"/>
                  </a:lnTo>
                  <a:lnTo>
                    <a:pt x="233" y="437"/>
                  </a:lnTo>
                  <a:lnTo>
                    <a:pt x="226" y="470"/>
                  </a:lnTo>
                  <a:lnTo>
                    <a:pt x="212" y="501"/>
                  </a:lnTo>
                  <a:lnTo>
                    <a:pt x="186" y="522"/>
                  </a:lnTo>
                  <a:lnTo>
                    <a:pt x="153" y="534"/>
                  </a:lnTo>
                  <a:lnTo>
                    <a:pt x="125" y="536"/>
                  </a:lnTo>
                  <a:lnTo>
                    <a:pt x="101" y="531"/>
                  </a:lnTo>
                  <a:lnTo>
                    <a:pt x="78" y="519"/>
                  </a:lnTo>
                  <a:lnTo>
                    <a:pt x="57" y="501"/>
                  </a:lnTo>
                  <a:lnTo>
                    <a:pt x="36" y="475"/>
                  </a:lnTo>
                  <a:lnTo>
                    <a:pt x="19" y="442"/>
                  </a:lnTo>
                  <a:lnTo>
                    <a:pt x="7" y="409"/>
                  </a:lnTo>
                  <a:lnTo>
                    <a:pt x="3" y="374"/>
                  </a:lnTo>
                  <a:lnTo>
                    <a:pt x="0" y="282"/>
                  </a:lnTo>
                  <a:lnTo>
                    <a:pt x="12" y="191"/>
                  </a:lnTo>
                  <a:lnTo>
                    <a:pt x="33" y="101"/>
                  </a:lnTo>
                  <a:lnTo>
                    <a:pt x="66" y="14"/>
                  </a:lnTo>
                  <a:lnTo>
                    <a:pt x="71" y="7"/>
                  </a:lnTo>
                  <a:lnTo>
                    <a:pt x="7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73"/>
            <p:cNvSpPr>
              <a:spLocks/>
            </p:cNvSpPr>
            <p:nvPr/>
          </p:nvSpPr>
          <p:spPr bwMode="auto">
            <a:xfrm>
              <a:off x="6967476" y="5428879"/>
              <a:ext cx="93786" cy="68045"/>
            </a:xfrm>
            <a:custGeom>
              <a:avLst/>
              <a:gdLst/>
              <a:ahLst/>
              <a:cxnLst>
                <a:cxn ang="0">
                  <a:pos x="470" y="0"/>
                </a:cxn>
                <a:cxn ang="0">
                  <a:pos x="449" y="50"/>
                </a:cxn>
                <a:cxn ang="0">
                  <a:pos x="423" y="97"/>
                </a:cxn>
                <a:cxn ang="0">
                  <a:pos x="393" y="141"/>
                </a:cxn>
                <a:cxn ang="0">
                  <a:pos x="353" y="193"/>
                </a:cxn>
                <a:cxn ang="0">
                  <a:pos x="308" y="238"/>
                </a:cxn>
                <a:cxn ang="0">
                  <a:pos x="261" y="280"/>
                </a:cxn>
                <a:cxn ang="0">
                  <a:pos x="207" y="315"/>
                </a:cxn>
                <a:cxn ang="0">
                  <a:pos x="165" y="334"/>
                </a:cxn>
                <a:cxn ang="0">
                  <a:pos x="120" y="341"/>
                </a:cxn>
                <a:cxn ang="0">
                  <a:pos x="73" y="336"/>
                </a:cxn>
                <a:cxn ang="0">
                  <a:pos x="45" y="322"/>
                </a:cxn>
                <a:cxn ang="0">
                  <a:pos x="22" y="303"/>
                </a:cxn>
                <a:cxn ang="0">
                  <a:pos x="7" y="280"/>
                </a:cxn>
                <a:cxn ang="0">
                  <a:pos x="0" y="254"/>
                </a:cxn>
                <a:cxn ang="0">
                  <a:pos x="0" y="226"/>
                </a:cxn>
                <a:cxn ang="0">
                  <a:pos x="10" y="200"/>
                </a:cxn>
                <a:cxn ang="0">
                  <a:pos x="29" y="174"/>
                </a:cxn>
                <a:cxn ang="0">
                  <a:pos x="54" y="151"/>
                </a:cxn>
                <a:cxn ang="0">
                  <a:pos x="85" y="134"/>
                </a:cxn>
                <a:cxn ang="0">
                  <a:pos x="118" y="125"/>
                </a:cxn>
                <a:cxn ang="0">
                  <a:pos x="153" y="120"/>
                </a:cxn>
                <a:cxn ang="0">
                  <a:pos x="224" y="115"/>
                </a:cxn>
                <a:cxn ang="0">
                  <a:pos x="294" y="108"/>
                </a:cxn>
                <a:cxn ang="0">
                  <a:pos x="336" y="99"/>
                </a:cxn>
                <a:cxn ang="0">
                  <a:pos x="376" y="85"/>
                </a:cxn>
                <a:cxn ang="0">
                  <a:pos x="411" y="64"/>
                </a:cxn>
                <a:cxn ang="0">
                  <a:pos x="444" y="35"/>
                </a:cxn>
                <a:cxn ang="0">
                  <a:pos x="470" y="0"/>
                </a:cxn>
              </a:cxnLst>
              <a:rect l="0" t="0" r="r" b="b"/>
              <a:pathLst>
                <a:path w="470" h="341">
                  <a:moveTo>
                    <a:pt x="470" y="0"/>
                  </a:moveTo>
                  <a:lnTo>
                    <a:pt x="449" y="50"/>
                  </a:lnTo>
                  <a:lnTo>
                    <a:pt x="423" y="97"/>
                  </a:lnTo>
                  <a:lnTo>
                    <a:pt x="393" y="141"/>
                  </a:lnTo>
                  <a:lnTo>
                    <a:pt x="353" y="193"/>
                  </a:lnTo>
                  <a:lnTo>
                    <a:pt x="308" y="238"/>
                  </a:lnTo>
                  <a:lnTo>
                    <a:pt x="261" y="280"/>
                  </a:lnTo>
                  <a:lnTo>
                    <a:pt x="207" y="315"/>
                  </a:lnTo>
                  <a:lnTo>
                    <a:pt x="165" y="334"/>
                  </a:lnTo>
                  <a:lnTo>
                    <a:pt x="120" y="341"/>
                  </a:lnTo>
                  <a:lnTo>
                    <a:pt x="73" y="336"/>
                  </a:lnTo>
                  <a:lnTo>
                    <a:pt x="45" y="322"/>
                  </a:lnTo>
                  <a:lnTo>
                    <a:pt x="22" y="303"/>
                  </a:lnTo>
                  <a:lnTo>
                    <a:pt x="7" y="280"/>
                  </a:lnTo>
                  <a:lnTo>
                    <a:pt x="0" y="254"/>
                  </a:lnTo>
                  <a:lnTo>
                    <a:pt x="0" y="226"/>
                  </a:lnTo>
                  <a:lnTo>
                    <a:pt x="10" y="200"/>
                  </a:lnTo>
                  <a:lnTo>
                    <a:pt x="29" y="174"/>
                  </a:lnTo>
                  <a:lnTo>
                    <a:pt x="54" y="151"/>
                  </a:lnTo>
                  <a:lnTo>
                    <a:pt x="85" y="134"/>
                  </a:lnTo>
                  <a:lnTo>
                    <a:pt x="118" y="125"/>
                  </a:lnTo>
                  <a:lnTo>
                    <a:pt x="153" y="120"/>
                  </a:lnTo>
                  <a:lnTo>
                    <a:pt x="224" y="115"/>
                  </a:lnTo>
                  <a:lnTo>
                    <a:pt x="294" y="108"/>
                  </a:lnTo>
                  <a:lnTo>
                    <a:pt x="336" y="99"/>
                  </a:lnTo>
                  <a:lnTo>
                    <a:pt x="376" y="85"/>
                  </a:lnTo>
                  <a:lnTo>
                    <a:pt x="411" y="64"/>
                  </a:lnTo>
                  <a:lnTo>
                    <a:pt x="444" y="35"/>
                  </a:lnTo>
                  <a:lnTo>
                    <a:pt x="470"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74"/>
            <p:cNvSpPr>
              <a:spLocks/>
            </p:cNvSpPr>
            <p:nvPr/>
          </p:nvSpPr>
          <p:spPr bwMode="auto">
            <a:xfrm>
              <a:off x="6718244" y="5372607"/>
              <a:ext cx="67446" cy="95782"/>
            </a:xfrm>
            <a:custGeom>
              <a:avLst/>
              <a:gdLst/>
              <a:ahLst/>
              <a:cxnLst>
                <a:cxn ang="0">
                  <a:pos x="4" y="0"/>
                </a:cxn>
                <a:cxn ang="0">
                  <a:pos x="14" y="47"/>
                </a:cxn>
                <a:cxn ang="0">
                  <a:pos x="33" y="90"/>
                </a:cxn>
                <a:cxn ang="0">
                  <a:pos x="58" y="125"/>
                </a:cxn>
                <a:cxn ang="0">
                  <a:pos x="89" y="155"/>
                </a:cxn>
                <a:cxn ang="0">
                  <a:pos x="124" y="184"/>
                </a:cxn>
                <a:cxn ang="0">
                  <a:pos x="166" y="209"/>
                </a:cxn>
                <a:cxn ang="0">
                  <a:pos x="228" y="245"/>
                </a:cxn>
                <a:cxn ang="0">
                  <a:pos x="286" y="285"/>
                </a:cxn>
                <a:cxn ang="0">
                  <a:pos x="305" y="301"/>
                </a:cxn>
                <a:cxn ang="0">
                  <a:pos x="319" y="322"/>
                </a:cxn>
                <a:cxn ang="0">
                  <a:pos x="331" y="346"/>
                </a:cxn>
                <a:cxn ang="0">
                  <a:pos x="338" y="381"/>
                </a:cxn>
                <a:cxn ang="0">
                  <a:pos x="333" y="416"/>
                </a:cxn>
                <a:cxn ang="0">
                  <a:pos x="312" y="447"/>
                </a:cxn>
                <a:cxn ang="0">
                  <a:pos x="291" y="465"/>
                </a:cxn>
                <a:cxn ang="0">
                  <a:pos x="267" y="477"/>
                </a:cxn>
                <a:cxn ang="0">
                  <a:pos x="242" y="480"/>
                </a:cxn>
                <a:cxn ang="0">
                  <a:pos x="216" y="475"/>
                </a:cxn>
                <a:cxn ang="0">
                  <a:pos x="176" y="461"/>
                </a:cxn>
                <a:cxn ang="0">
                  <a:pos x="143" y="440"/>
                </a:cxn>
                <a:cxn ang="0">
                  <a:pos x="117" y="411"/>
                </a:cxn>
                <a:cxn ang="0">
                  <a:pos x="94" y="379"/>
                </a:cxn>
                <a:cxn ang="0">
                  <a:pos x="61" y="317"/>
                </a:cxn>
                <a:cxn ang="0">
                  <a:pos x="37" y="254"/>
                </a:cxn>
                <a:cxn ang="0">
                  <a:pos x="18" y="186"/>
                </a:cxn>
                <a:cxn ang="0">
                  <a:pos x="7" y="118"/>
                </a:cxn>
                <a:cxn ang="0">
                  <a:pos x="2" y="59"/>
                </a:cxn>
                <a:cxn ang="0">
                  <a:pos x="0" y="0"/>
                </a:cxn>
                <a:cxn ang="0">
                  <a:pos x="4" y="0"/>
                </a:cxn>
              </a:cxnLst>
              <a:rect l="0" t="0" r="r" b="b"/>
              <a:pathLst>
                <a:path w="338" h="480">
                  <a:moveTo>
                    <a:pt x="4" y="0"/>
                  </a:moveTo>
                  <a:lnTo>
                    <a:pt x="14" y="47"/>
                  </a:lnTo>
                  <a:lnTo>
                    <a:pt x="33" y="90"/>
                  </a:lnTo>
                  <a:lnTo>
                    <a:pt x="58" y="125"/>
                  </a:lnTo>
                  <a:lnTo>
                    <a:pt x="89" y="155"/>
                  </a:lnTo>
                  <a:lnTo>
                    <a:pt x="124" y="184"/>
                  </a:lnTo>
                  <a:lnTo>
                    <a:pt x="166" y="209"/>
                  </a:lnTo>
                  <a:lnTo>
                    <a:pt x="228" y="245"/>
                  </a:lnTo>
                  <a:lnTo>
                    <a:pt x="286" y="285"/>
                  </a:lnTo>
                  <a:lnTo>
                    <a:pt x="305" y="301"/>
                  </a:lnTo>
                  <a:lnTo>
                    <a:pt x="319" y="322"/>
                  </a:lnTo>
                  <a:lnTo>
                    <a:pt x="331" y="346"/>
                  </a:lnTo>
                  <a:lnTo>
                    <a:pt x="338" y="381"/>
                  </a:lnTo>
                  <a:lnTo>
                    <a:pt x="333" y="416"/>
                  </a:lnTo>
                  <a:lnTo>
                    <a:pt x="312" y="447"/>
                  </a:lnTo>
                  <a:lnTo>
                    <a:pt x="291" y="465"/>
                  </a:lnTo>
                  <a:lnTo>
                    <a:pt x="267" y="477"/>
                  </a:lnTo>
                  <a:lnTo>
                    <a:pt x="242" y="480"/>
                  </a:lnTo>
                  <a:lnTo>
                    <a:pt x="216" y="475"/>
                  </a:lnTo>
                  <a:lnTo>
                    <a:pt x="176" y="461"/>
                  </a:lnTo>
                  <a:lnTo>
                    <a:pt x="143" y="440"/>
                  </a:lnTo>
                  <a:lnTo>
                    <a:pt x="117" y="411"/>
                  </a:lnTo>
                  <a:lnTo>
                    <a:pt x="94" y="379"/>
                  </a:lnTo>
                  <a:lnTo>
                    <a:pt x="61" y="317"/>
                  </a:lnTo>
                  <a:lnTo>
                    <a:pt x="37" y="254"/>
                  </a:lnTo>
                  <a:lnTo>
                    <a:pt x="18" y="186"/>
                  </a:lnTo>
                  <a:lnTo>
                    <a:pt x="7" y="118"/>
                  </a:lnTo>
                  <a:lnTo>
                    <a:pt x="2" y="59"/>
                  </a:lnTo>
                  <a:lnTo>
                    <a:pt x="0" y="0"/>
                  </a:lnTo>
                  <a:lnTo>
                    <a:pt x="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75"/>
            <p:cNvSpPr>
              <a:spLocks/>
            </p:cNvSpPr>
            <p:nvPr/>
          </p:nvSpPr>
          <p:spPr bwMode="auto">
            <a:xfrm>
              <a:off x="6718244" y="5435864"/>
              <a:ext cx="67446" cy="96181"/>
            </a:xfrm>
            <a:custGeom>
              <a:avLst/>
              <a:gdLst/>
              <a:ahLst/>
              <a:cxnLst>
                <a:cxn ang="0">
                  <a:pos x="4" y="0"/>
                </a:cxn>
                <a:cxn ang="0">
                  <a:pos x="14" y="50"/>
                </a:cxn>
                <a:cxn ang="0">
                  <a:pos x="33" y="92"/>
                </a:cxn>
                <a:cxn ang="0">
                  <a:pos x="61" y="130"/>
                </a:cxn>
                <a:cxn ang="0">
                  <a:pos x="94" y="163"/>
                </a:cxn>
                <a:cxn ang="0">
                  <a:pos x="134" y="191"/>
                </a:cxn>
                <a:cxn ang="0">
                  <a:pos x="181" y="217"/>
                </a:cxn>
                <a:cxn ang="0">
                  <a:pos x="228" y="242"/>
                </a:cxn>
                <a:cxn ang="0">
                  <a:pos x="256" y="259"/>
                </a:cxn>
                <a:cxn ang="0">
                  <a:pos x="284" y="280"/>
                </a:cxn>
                <a:cxn ang="0">
                  <a:pos x="305" y="304"/>
                </a:cxn>
                <a:cxn ang="0">
                  <a:pos x="324" y="332"/>
                </a:cxn>
                <a:cxn ang="0">
                  <a:pos x="336" y="362"/>
                </a:cxn>
                <a:cxn ang="0">
                  <a:pos x="338" y="393"/>
                </a:cxn>
                <a:cxn ang="0">
                  <a:pos x="331" y="421"/>
                </a:cxn>
                <a:cxn ang="0">
                  <a:pos x="314" y="447"/>
                </a:cxn>
                <a:cxn ang="0">
                  <a:pos x="291" y="468"/>
                </a:cxn>
                <a:cxn ang="0">
                  <a:pos x="267" y="480"/>
                </a:cxn>
                <a:cxn ang="0">
                  <a:pos x="239" y="482"/>
                </a:cxn>
                <a:cxn ang="0">
                  <a:pos x="209" y="477"/>
                </a:cxn>
                <a:cxn ang="0">
                  <a:pos x="171" y="461"/>
                </a:cxn>
                <a:cxn ang="0">
                  <a:pos x="141" y="440"/>
                </a:cxn>
                <a:cxn ang="0">
                  <a:pos x="115" y="412"/>
                </a:cxn>
                <a:cxn ang="0">
                  <a:pos x="94" y="381"/>
                </a:cxn>
                <a:cxn ang="0">
                  <a:pos x="61" y="320"/>
                </a:cxn>
                <a:cxn ang="0">
                  <a:pos x="37" y="254"/>
                </a:cxn>
                <a:cxn ang="0">
                  <a:pos x="18" y="188"/>
                </a:cxn>
                <a:cxn ang="0">
                  <a:pos x="7" y="120"/>
                </a:cxn>
                <a:cxn ang="0">
                  <a:pos x="2" y="62"/>
                </a:cxn>
                <a:cxn ang="0">
                  <a:pos x="0" y="3"/>
                </a:cxn>
                <a:cxn ang="0">
                  <a:pos x="4" y="0"/>
                </a:cxn>
              </a:cxnLst>
              <a:rect l="0" t="0" r="r" b="b"/>
              <a:pathLst>
                <a:path w="338" h="482">
                  <a:moveTo>
                    <a:pt x="4" y="0"/>
                  </a:moveTo>
                  <a:lnTo>
                    <a:pt x="14" y="50"/>
                  </a:lnTo>
                  <a:lnTo>
                    <a:pt x="33" y="92"/>
                  </a:lnTo>
                  <a:lnTo>
                    <a:pt x="61" y="130"/>
                  </a:lnTo>
                  <a:lnTo>
                    <a:pt x="94" y="163"/>
                  </a:lnTo>
                  <a:lnTo>
                    <a:pt x="134" y="191"/>
                  </a:lnTo>
                  <a:lnTo>
                    <a:pt x="181" y="217"/>
                  </a:lnTo>
                  <a:lnTo>
                    <a:pt x="228" y="242"/>
                  </a:lnTo>
                  <a:lnTo>
                    <a:pt x="256" y="259"/>
                  </a:lnTo>
                  <a:lnTo>
                    <a:pt x="284" y="280"/>
                  </a:lnTo>
                  <a:lnTo>
                    <a:pt x="305" y="304"/>
                  </a:lnTo>
                  <a:lnTo>
                    <a:pt x="324" y="332"/>
                  </a:lnTo>
                  <a:lnTo>
                    <a:pt x="336" y="362"/>
                  </a:lnTo>
                  <a:lnTo>
                    <a:pt x="338" y="393"/>
                  </a:lnTo>
                  <a:lnTo>
                    <a:pt x="331" y="421"/>
                  </a:lnTo>
                  <a:lnTo>
                    <a:pt x="314" y="447"/>
                  </a:lnTo>
                  <a:lnTo>
                    <a:pt x="291" y="468"/>
                  </a:lnTo>
                  <a:lnTo>
                    <a:pt x="267" y="480"/>
                  </a:lnTo>
                  <a:lnTo>
                    <a:pt x="239" y="482"/>
                  </a:lnTo>
                  <a:lnTo>
                    <a:pt x="209" y="477"/>
                  </a:lnTo>
                  <a:lnTo>
                    <a:pt x="171" y="461"/>
                  </a:lnTo>
                  <a:lnTo>
                    <a:pt x="141" y="440"/>
                  </a:lnTo>
                  <a:lnTo>
                    <a:pt x="115" y="412"/>
                  </a:lnTo>
                  <a:lnTo>
                    <a:pt x="94" y="381"/>
                  </a:lnTo>
                  <a:lnTo>
                    <a:pt x="61" y="320"/>
                  </a:lnTo>
                  <a:lnTo>
                    <a:pt x="37" y="254"/>
                  </a:lnTo>
                  <a:lnTo>
                    <a:pt x="18" y="188"/>
                  </a:lnTo>
                  <a:lnTo>
                    <a:pt x="7" y="120"/>
                  </a:lnTo>
                  <a:lnTo>
                    <a:pt x="2" y="62"/>
                  </a:lnTo>
                  <a:lnTo>
                    <a:pt x="0" y="3"/>
                  </a:lnTo>
                  <a:lnTo>
                    <a:pt x="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76"/>
            <p:cNvSpPr>
              <a:spLocks/>
            </p:cNvSpPr>
            <p:nvPr/>
          </p:nvSpPr>
          <p:spPr bwMode="auto">
            <a:xfrm>
              <a:off x="6793273" y="5310748"/>
              <a:ext cx="66848" cy="95184"/>
            </a:xfrm>
            <a:custGeom>
              <a:avLst/>
              <a:gdLst/>
              <a:ahLst/>
              <a:cxnLst>
                <a:cxn ang="0">
                  <a:pos x="335" y="0"/>
                </a:cxn>
                <a:cxn ang="0">
                  <a:pos x="335" y="78"/>
                </a:cxn>
                <a:cxn ang="0">
                  <a:pos x="326" y="155"/>
                </a:cxn>
                <a:cxn ang="0">
                  <a:pos x="307" y="228"/>
                </a:cxn>
                <a:cxn ang="0">
                  <a:pos x="288" y="292"/>
                </a:cxn>
                <a:cxn ang="0">
                  <a:pos x="263" y="350"/>
                </a:cxn>
                <a:cxn ang="0">
                  <a:pos x="225" y="404"/>
                </a:cxn>
                <a:cxn ang="0">
                  <a:pos x="197" y="435"/>
                </a:cxn>
                <a:cxn ang="0">
                  <a:pos x="164" y="461"/>
                </a:cxn>
                <a:cxn ang="0">
                  <a:pos x="122" y="475"/>
                </a:cxn>
                <a:cxn ang="0">
                  <a:pos x="86" y="477"/>
                </a:cxn>
                <a:cxn ang="0">
                  <a:pos x="54" y="468"/>
                </a:cxn>
                <a:cxn ang="0">
                  <a:pos x="25" y="447"/>
                </a:cxn>
                <a:cxn ang="0">
                  <a:pos x="7" y="416"/>
                </a:cxn>
                <a:cxn ang="0">
                  <a:pos x="0" y="381"/>
                </a:cxn>
                <a:cxn ang="0">
                  <a:pos x="7" y="346"/>
                </a:cxn>
                <a:cxn ang="0">
                  <a:pos x="25" y="310"/>
                </a:cxn>
                <a:cxn ang="0">
                  <a:pos x="51" y="280"/>
                </a:cxn>
                <a:cxn ang="0">
                  <a:pos x="82" y="256"/>
                </a:cxn>
                <a:cxn ang="0">
                  <a:pos x="117" y="235"/>
                </a:cxn>
                <a:cxn ang="0">
                  <a:pos x="152" y="216"/>
                </a:cxn>
                <a:cxn ang="0">
                  <a:pos x="199" y="191"/>
                </a:cxn>
                <a:cxn ang="0">
                  <a:pos x="244" y="162"/>
                </a:cxn>
                <a:cxn ang="0">
                  <a:pos x="281" y="125"/>
                </a:cxn>
                <a:cxn ang="0">
                  <a:pos x="307" y="87"/>
                </a:cxn>
                <a:cxn ang="0">
                  <a:pos x="326" y="45"/>
                </a:cxn>
                <a:cxn ang="0">
                  <a:pos x="335" y="0"/>
                </a:cxn>
              </a:cxnLst>
              <a:rect l="0" t="0" r="r" b="b"/>
              <a:pathLst>
                <a:path w="335" h="477">
                  <a:moveTo>
                    <a:pt x="335" y="0"/>
                  </a:moveTo>
                  <a:lnTo>
                    <a:pt x="335" y="78"/>
                  </a:lnTo>
                  <a:lnTo>
                    <a:pt x="326" y="155"/>
                  </a:lnTo>
                  <a:lnTo>
                    <a:pt x="307" y="228"/>
                  </a:lnTo>
                  <a:lnTo>
                    <a:pt x="288" y="292"/>
                  </a:lnTo>
                  <a:lnTo>
                    <a:pt x="263" y="350"/>
                  </a:lnTo>
                  <a:lnTo>
                    <a:pt x="225" y="404"/>
                  </a:lnTo>
                  <a:lnTo>
                    <a:pt x="197" y="435"/>
                  </a:lnTo>
                  <a:lnTo>
                    <a:pt x="164" y="461"/>
                  </a:lnTo>
                  <a:lnTo>
                    <a:pt x="122" y="475"/>
                  </a:lnTo>
                  <a:lnTo>
                    <a:pt x="86" y="477"/>
                  </a:lnTo>
                  <a:lnTo>
                    <a:pt x="54" y="468"/>
                  </a:lnTo>
                  <a:lnTo>
                    <a:pt x="25" y="447"/>
                  </a:lnTo>
                  <a:lnTo>
                    <a:pt x="7" y="416"/>
                  </a:lnTo>
                  <a:lnTo>
                    <a:pt x="0" y="381"/>
                  </a:lnTo>
                  <a:lnTo>
                    <a:pt x="7" y="346"/>
                  </a:lnTo>
                  <a:lnTo>
                    <a:pt x="25" y="310"/>
                  </a:lnTo>
                  <a:lnTo>
                    <a:pt x="51" y="280"/>
                  </a:lnTo>
                  <a:lnTo>
                    <a:pt x="82" y="256"/>
                  </a:lnTo>
                  <a:lnTo>
                    <a:pt x="117" y="235"/>
                  </a:lnTo>
                  <a:lnTo>
                    <a:pt x="152" y="216"/>
                  </a:lnTo>
                  <a:lnTo>
                    <a:pt x="199" y="191"/>
                  </a:lnTo>
                  <a:lnTo>
                    <a:pt x="244" y="162"/>
                  </a:lnTo>
                  <a:lnTo>
                    <a:pt x="281" y="125"/>
                  </a:lnTo>
                  <a:lnTo>
                    <a:pt x="307" y="87"/>
                  </a:lnTo>
                  <a:lnTo>
                    <a:pt x="326" y="45"/>
                  </a:lnTo>
                  <a:lnTo>
                    <a:pt x="33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77"/>
            <p:cNvSpPr>
              <a:spLocks/>
            </p:cNvSpPr>
            <p:nvPr/>
          </p:nvSpPr>
          <p:spPr bwMode="auto">
            <a:xfrm>
              <a:off x="6793672" y="5436861"/>
              <a:ext cx="66449" cy="94784"/>
            </a:xfrm>
            <a:custGeom>
              <a:avLst/>
              <a:gdLst/>
              <a:ahLst/>
              <a:cxnLst>
                <a:cxn ang="0">
                  <a:pos x="331" y="0"/>
                </a:cxn>
                <a:cxn ang="0">
                  <a:pos x="333" y="85"/>
                </a:cxn>
                <a:cxn ang="0">
                  <a:pos x="322" y="169"/>
                </a:cxn>
                <a:cxn ang="0">
                  <a:pos x="298" y="252"/>
                </a:cxn>
                <a:cxn ang="0">
                  <a:pos x="282" y="301"/>
                </a:cxn>
                <a:cxn ang="0">
                  <a:pos x="261" y="348"/>
                </a:cxn>
                <a:cxn ang="0">
                  <a:pos x="232" y="392"/>
                </a:cxn>
                <a:cxn ang="0">
                  <a:pos x="200" y="432"/>
                </a:cxn>
                <a:cxn ang="0">
                  <a:pos x="171" y="454"/>
                </a:cxn>
                <a:cxn ang="0">
                  <a:pos x="138" y="470"/>
                </a:cxn>
                <a:cxn ang="0">
                  <a:pos x="103" y="475"/>
                </a:cxn>
                <a:cxn ang="0">
                  <a:pos x="68" y="472"/>
                </a:cxn>
                <a:cxn ang="0">
                  <a:pos x="40" y="458"/>
                </a:cxn>
                <a:cxn ang="0">
                  <a:pos x="16" y="437"/>
                </a:cxn>
                <a:cxn ang="0">
                  <a:pos x="2" y="409"/>
                </a:cxn>
                <a:cxn ang="0">
                  <a:pos x="0" y="378"/>
                </a:cxn>
                <a:cxn ang="0">
                  <a:pos x="5" y="343"/>
                </a:cxn>
                <a:cxn ang="0">
                  <a:pos x="21" y="313"/>
                </a:cxn>
                <a:cxn ang="0">
                  <a:pos x="40" y="287"/>
                </a:cxn>
                <a:cxn ang="0">
                  <a:pos x="66" y="266"/>
                </a:cxn>
                <a:cxn ang="0">
                  <a:pos x="94" y="247"/>
                </a:cxn>
                <a:cxn ang="0">
                  <a:pos x="143" y="221"/>
                </a:cxn>
                <a:cxn ang="0">
                  <a:pos x="195" y="193"/>
                </a:cxn>
                <a:cxn ang="0">
                  <a:pos x="232" y="167"/>
                </a:cxn>
                <a:cxn ang="0">
                  <a:pos x="265" y="139"/>
                </a:cxn>
                <a:cxn ang="0">
                  <a:pos x="293" y="104"/>
                </a:cxn>
                <a:cxn ang="0">
                  <a:pos x="315" y="66"/>
                </a:cxn>
                <a:cxn ang="0">
                  <a:pos x="329" y="21"/>
                </a:cxn>
                <a:cxn ang="0">
                  <a:pos x="331" y="0"/>
                </a:cxn>
              </a:cxnLst>
              <a:rect l="0" t="0" r="r" b="b"/>
              <a:pathLst>
                <a:path w="333" h="475">
                  <a:moveTo>
                    <a:pt x="331" y="0"/>
                  </a:moveTo>
                  <a:lnTo>
                    <a:pt x="333" y="85"/>
                  </a:lnTo>
                  <a:lnTo>
                    <a:pt x="322" y="169"/>
                  </a:lnTo>
                  <a:lnTo>
                    <a:pt x="298" y="252"/>
                  </a:lnTo>
                  <a:lnTo>
                    <a:pt x="282" y="301"/>
                  </a:lnTo>
                  <a:lnTo>
                    <a:pt x="261" y="348"/>
                  </a:lnTo>
                  <a:lnTo>
                    <a:pt x="232" y="392"/>
                  </a:lnTo>
                  <a:lnTo>
                    <a:pt x="200" y="432"/>
                  </a:lnTo>
                  <a:lnTo>
                    <a:pt x="171" y="454"/>
                  </a:lnTo>
                  <a:lnTo>
                    <a:pt x="138" y="470"/>
                  </a:lnTo>
                  <a:lnTo>
                    <a:pt x="103" y="475"/>
                  </a:lnTo>
                  <a:lnTo>
                    <a:pt x="68" y="472"/>
                  </a:lnTo>
                  <a:lnTo>
                    <a:pt x="40" y="458"/>
                  </a:lnTo>
                  <a:lnTo>
                    <a:pt x="16" y="437"/>
                  </a:lnTo>
                  <a:lnTo>
                    <a:pt x="2" y="409"/>
                  </a:lnTo>
                  <a:lnTo>
                    <a:pt x="0" y="378"/>
                  </a:lnTo>
                  <a:lnTo>
                    <a:pt x="5" y="343"/>
                  </a:lnTo>
                  <a:lnTo>
                    <a:pt x="21" y="313"/>
                  </a:lnTo>
                  <a:lnTo>
                    <a:pt x="40" y="287"/>
                  </a:lnTo>
                  <a:lnTo>
                    <a:pt x="66" y="266"/>
                  </a:lnTo>
                  <a:lnTo>
                    <a:pt x="94" y="247"/>
                  </a:lnTo>
                  <a:lnTo>
                    <a:pt x="143" y="221"/>
                  </a:lnTo>
                  <a:lnTo>
                    <a:pt x="195" y="193"/>
                  </a:lnTo>
                  <a:lnTo>
                    <a:pt x="232" y="167"/>
                  </a:lnTo>
                  <a:lnTo>
                    <a:pt x="265" y="139"/>
                  </a:lnTo>
                  <a:lnTo>
                    <a:pt x="293" y="104"/>
                  </a:lnTo>
                  <a:lnTo>
                    <a:pt x="315" y="66"/>
                  </a:lnTo>
                  <a:lnTo>
                    <a:pt x="329" y="21"/>
                  </a:lnTo>
                  <a:lnTo>
                    <a:pt x="33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78"/>
            <p:cNvSpPr>
              <a:spLocks/>
            </p:cNvSpPr>
            <p:nvPr/>
          </p:nvSpPr>
          <p:spPr bwMode="auto">
            <a:xfrm>
              <a:off x="6793672" y="5373206"/>
              <a:ext cx="66449" cy="94585"/>
            </a:xfrm>
            <a:custGeom>
              <a:avLst/>
              <a:gdLst/>
              <a:ahLst/>
              <a:cxnLst>
                <a:cxn ang="0">
                  <a:pos x="333" y="0"/>
                </a:cxn>
                <a:cxn ang="0">
                  <a:pos x="333" y="84"/>
                </a:cxn>
                <a:cxn ang="0">
                  <a:pos x="322" y="166"/>
                </a:cxn>
                <a:cxn ang="0">
                  <a:pos x="301" y="249"/>
                </a:cxn>
                <a:cxn ang="0">
                  <a:pos x="284" y="296"/>
                </a:cxn>
                <a:cxn ang="0">
                  <a:pos x="263" y="343"/>
                </a:cxn>
                <a:cxn ang="0">
                  <a:pos x="237" y="387"/>
                </a:cxn>
                <a:cxn ang="0">
                  <a:pos x="204" y="425"/>
                </a:cxn>
                <a:cxn ang="0">
                  <a:pos x="174" y="451"/>
                </a:cxn>
                <a:cxn ang="0">
                  <a:pos x="141" y="467"/>
                </a:cxn>
                <a:cxn ang="0">
                  <a:pos x="103" y="474"/>
                </a:cxn>
                <a:cxn ang="0">
                  <a:pos x="68" y="472"/>
                </a:cxn>
                <a:cxn ang="0">
                  <a:pos x="40" y="458"/>
                </a:cxn>
                <a:cxn ang="0">
                  <a:pos x="16" y="437"/>
                </a:cxn>
                <a:cxn ang="0">
                  <a:pos x="5" y="408"/>
                </a:cxn>
                <a:cxn ang="0">
                  <a:pos x="0" y="378"/>
                </a:cxn>
                <a:cxn ang="0">
                  <a:pos x="5" y="343"/>
                </a:cxn>
                <a:cxn ang="0">
                  <a:pos x="21" y="312"/>
                </a:cxn>
                <a:cxn ang="0">
                  <a:pos x="42" y="286"/>
                </a:cxn>
                <a:cxn ang="0">
                  <a:pos x="66" y="265"/>
                </a:cxn>
                <a:cxn ang="0">
                  <a:pos x="94" y="246"/>
                </a:cxn>
                <a:cxn ang="0">
                  <a:pos x="134" y="225"/>
                </a:cxn>
                <a:cxn ang="0">
                  <a:pos x="171" y="204"/>
                </a:cxn>
                <a:cxn ang="0">
                  <a:pos x="214" y="181"/>
                </a:cxn>
                <a:cxn ang="0">
                  <a:pos x="249" y="152"/>
                </a:cxn>
                <a:cxn ang="0">
                  <a:pos x="279" y="122"/>
                </a:cxn>
                <a:cxn ang="0">
                  <a:pos x="305" y="84"/>
                </a:cxn>
                <a:cxn ang="0">
                  <a:pos x="324" y="40"/>
                </a:cxn>
                <a:cxn ang="0">
                  <a:pos x="333" y="0"/>
                </a:cxn>
              </a:cxnLst>
              <a:rect l="0" t="0" r="r" b="b"/>
              <a:pathLst>
                <a:path w="333" h="474">
                  <a:moveTo>
                    <a:pt x="333" y="0"/>
                  </a:moveTo>
                  <a:lnTo>
                    <a:pt x="333" y="84"/>
                  </a:lnTo>
                  <a:lnTo>
                    <a:pt x="322" y="166"/>
                  </a:lnTo>
                  <a:lnTo>
                    <a:pt x="301" y="249"/>
                  </a:lnTo>
                  <a:lnTo>
                    <a:pt x="284" y="296"/>
                  </a:lnTo>
                  <a:lnTo>
                    <a:pt x="263" y="343"/>
                  </a:lnTo>
                  <a:lnTo>
                    <a:pt x="237" y="387"/>
                  </a:lnTo>
                  <a:lnTo>
                    <a:pt x="204" y="425"/>
                  </a:lnTo>
                  <a:lnTo>
                    <a:pt x="174" y="451"/>
                  </a:lnTo>
                  <a:lnTo>
                    <a:pt x="141" y="467"/>
                  </a:lnTo>
                  <a:lnTo>
                    <a:pt x="103" y="474"/>
                  </a:lnTo>
                  <a:lnTo>
                    <a:pt x="68" y="472"/>
                  </a:lnTo>
                  <a:lnTo>
                    <a:pt x="40" y="458"/>
                  </a:lnTo>
                  <a:lnTo>
                    <a:pt x="16" y="437"/>
                  </a:lnTo>
                  <a:lnTo>
                    <a:pt x="5" y="408"/>
                  </a:lnTo>
                  <a:lnTo>
                    <a:pt x="0" y="378"/>
                  </a:lnTo>
                  <a:lnTo>
                    <a:pt x="5" y="343"/>
                  </a:lnTo>
                  <a:lnTo>
                    <a:pt x="21" y="312"/>
                  </a:lnTo>
                  <a:lnTo>
                    <a:pt x="42" y="286"/>
                  </a:lnTo>
                  <a:lnTo>
                    <a:pt x="66" y="265"/>
                  </a:lnTo>
                  <a:lnTo>
                    <a:pt x="94" y="246"/>
                  </a:lnTo>
                  <a:lnTo>
                    <a:pt x="134" y="225"/>
                  </a:lnTo>
                  <a:lnTo>
                    <a:pt x="171" y="204"/>
                  </a:lnTo>
                  <a:lnTo>
                    <a:pt x="214" y="181"/>
                  </a:lnTo>
                  <a:lnTo>
                    <a:pt x="249" y="152"/>
                  </a:lnTo>
                  <a:lnTo>
                    <a:pt x="279" y="122"/>
                  </a:lnTo>
                  <a:lnTo>
                    <a:pt x="305" y="84"/>
                  </a:lnTo>
                  <a:lnTo>
                    <a:pt x="324" y="40"/>
                  </a:lnTo>
                  <a:lnTo>
                    <a:pt x="333"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79"/>
            <p:cNvSpPr>
              <a:spLocks/>
            </p:cNvSpPr>
            <p:nvPr/>
          </p:nvSpPr>
          <p:spPr bwMode="auto">
            <a:xfrm>
              <a:off x="6890651" y="5426086"/>
              <a:ext cx="46893" cy="108354"/>
            </a:xfrm>
            <a:custGeom>
              <a:avLst/>
              <a:gdLst/>
              <a:ahLst/>
              <a:cxnLst>
                <a:cxn ang="0">
                  <a:pos x="78" y="0"/>
                </a:cxn>
                <a:cxn ang="0">
                  <a:pos x="82" y="3"/>
                </a:cxn>
                <a:cxn ang="0">
                  <a:pos x="71" y="54"/>
                </a:cxn>
                <a:cxn ang="0">
                  <a:pos x="71" y="101"/>
                </a:cxn>
                <a:cxn ang="0">
                  <a:pos x="80" y="146"/>
                </a:cxn>
                <a:cxn ang="0">
                  <a:pos x="99" y="188"/>
                </a:cxn>
                <a:cxn ang="0">
                  <a:pos x="122" y="230"/>
                </a:cxn>
                <a:cxn ang="0">
                  <a:pos x="150" y="270"/>
                </a:cxn>
                <a:cxn ang="0">
                  <a:pos x="188" y="327"/>
                </a:cxn>
                <a:cxn ang="0">
                  <a:pos x="223" y="385"/>
                </a:cxn>
                <a:cxn ang="0">
                  <a:pos x="233" y="416"/>
                </a:cxn>
                <a:cxn ang="0">
                  <a:pos x="235" y="449"/>
                </a:cxn>
                <a:cxn ang="0">
                  <a:pos x="228" y="479"/>
                </a:cxn>
                <a:cxn ang="0">
                  <a:pos x="214" y="505"/>
                </a:cxn>
                <a:cxn ang="0">
                  <a:pos x="193" y="526"/>
                </a:cxn>
                <a:cxn ang="0">
                  <a:pos x="169" y="538"/>
                </a:cxn>
                <a:cxn ang="0">
                  <a:pos x="141" y="543"/>
                </a:cxn>
                <a:cxn ang="0">
                  <a:pos x="113" y="540"/>
                </a:cxn>
                <a:cxn ang="0">
                  <a:pos x="87" y="531"/>
                </a:cxn>
                <a:cxn ang="0">
                  <a:pos x="54" y="505"/>
                </a:cxn>
                <a:cxn ang="0">
                  <a:pos x="33" y="475"/>
                </a:cxn>
                <a:cxn ang="0">
                  <a:pos x="17" y="442"/>
                </a:cxn>
                <a:cxn ang="0">
                  <a:pos x="7" y="402"/>
                </a:cxn>
                <a:cxn ang="0">
                  <a:pos x="0" y="324"/>
                </a:cxn>
                <a:cxn ang="0">
                  <a:pos x="5" y="244"/>
                </a:cxn>
                <a:cxn ang="0">
                  <a:pos x="19" y="167"/>
                </a:cxn>
                <a:cxn ang="0">
                  <a:pos x="40" y="92"/>
                </a:cxn>
                <a:cxn ang="0">
                  <a:pos x="59" y="45"/>
                </a:cxn>
                <a:cxn ang="0">
                  <a:pos x="78" y="0"/>
                </a:cxn>
              </a:cxnLst>
              <a:rect l="0" t="0" r="r" b="b"/>
              <a:pathLst>
                <a:path w="235" h="543">
                  <a:moveTo>
                    <a:pt x="78" y="0"/>
                  </a:moveTo>
                  <a:lnTo>
                    <a:pt x="82" y="3"/>
                  </a:lnTo>
                  <a:lnTo>
                    <a:pt x="71" y="54"/>
                  </a:lnTo>
                  <a:lnTo>
                    <a:pt x="71" y="101"/>
                  </a:lnTo>
                  <a:lnTo>
                    <a:pt x="80" y="146"/>
                  </a:lnTo>
                  <a:lnTo>
                    <a:pt x="99" y="188"/>
                  </a:lnTo>
                  <a:lnTo>
                    <a:pt x="122" y="230"/>
                  </a:lnTo>
                  <a:lnTo>
                    <a:pt x="150" y="270"/>
                  </a:lnTo>
                  <a:lnTo>
                    <a:pt x="188" y="327"/>
                  </a:lnTo>
                  <a:lnTo>
                    <a:pt x="223" y="385"/>
                  </a:lnTo>
                  <a:lnTo>
                    <a:pt x="233" y="416"/>
                  </a:lnTo>
                  <a:lnTo>
                    <a:pt x="235" y="449"/>
                  </a:lnTo>
                  <a:lnTo>
                    <a:pt x="228" y="479"/>
                  </a:lnTo>
                  <a:lnTo>
                    <a:pt x="214" y="505"/>
                  </a:lnTo>
                  <a:lnTo>
                    <a:pt x="193" y="526"/>
                  </a:lnTo>
                  <a:lnTo>
                    <a:pt x="169" y="538"/>
                  </a:lnTo>
                  <a:lnTo>
                    <a:pt x="141" y="543"/>
                  </a:lnTo>
                  <a:lnTo>
                    <a:pt x="113" y="540"/>
                  </a:lnTo>
                  <a:lnTo>
                    <a:pt x="87" y="531"/>
                  </a:lnTo>
                  <a:lnTo>
                    <a:pt x="54" y="505"/>
                  </a:lnTo>
                  <a:lnTo>
                    <a:pt x="33" y="475"/>
                  </a:lnTo>
                  <a:lnTo>
                    <a:pt x="17" y="442"/>
                  </a:lnTo>
                  <a:lnTo>
                    <a:pt x="7" y="402"/>
                  </a:lnTo>
                  <a:lnTo>
                    <a:pt x="0" y="324"/>
                  </a:lnTo>
                  <a:lnTo>
                    <a:pt x="5" y="244"/>
                  </a:lnTo>
                  <a:lnTo>
                    <a:pt x="19" y="167"/>
                  </a:lnTo>
                  <a:lnTo>
                    <a:pt x="40" y="92"/>
                  </a:lnTo>
                  <a:lnTo>
                    <a:pt x="59" y="45"/>
                  </a:lnTo>
                  <a:lnTo>
                    <a:pt x="7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80"/>
            <p:cNvSpPr>
              <a:spLocks/>
            </p:cNvSpPr>
            <p:nvPr/>
          </p:nvSpPr>
          <p:spPr bwMode="auto">
            <a:xfrm>
              <a:off x="6770724" y="5203991"/>
              <a:ext cx="40707" cy="94585"/>
            </a:xfrm>
            <a:custGeom>
              <a:avLst/>
              <a:gdLst/>
              <a:ahLst/>
              <a:cxnLst>
                <a:cxn ang="0">
                  <a:pos x="101" y="0"/>
                </a:cxn>
                <a:cxn ang="0">
                  <a:pos x="138" y="94"/>
                </a:cxn>
                <a:cxn ang="0">
                  <a:pos x="171" y="185"/>
                </a:cxn>
                <a:cxn ang="0">
                  <a:pos x="190" y="265"/>
                </a:cxn>
                <a:cxn ang="0">
                  <a:pos x="204" y="347"/>
                </a:cxn>
                <a:cxn ang="0">
                  <a:pos x="204" y="373"/>
                </a:cxn>
                <a:cxn ang="0">
                  <a:pos x="202" y="401"/>
                </a:cxn>
                <a:cxn ang="0">
                  <a:pos x="192" y="432"/>
                </a:cxn>
                <a:cxn ang="0">
                  <a:pos x="176" y="453"/>
                </a:cxn>
                <a:cxn ang="0">
                  <a:pos x="152" y="467"/>
                </a:cxn>
                <a:cxn ang="0">
                  <a:pos x="122" y="474"/>
                </a:cxn>
                <a:cxn ang="0">
                  <a:pos x="87" y="474"/>
                </a:cxn>
                <a:cxn ang="0">
                  <a:pos x="56" y="465"/>
                </a:cxn>
                <a:cxn ang="0">
                  <a:pos x="33" y="446"/>
                </a:cxn>
                <a:cxn ang="0">
                  <a:pos x="14" y="420"/>
                </a:cxn>
                <a:cxn ang="0">
                  <a:pos x="2" y="383"/>
                </a:cxn>
                <a:cxn ang="0">
                  <a:pos x="0" y="345"/>
                </a:cxn>
                <a:cxn ang="0">
                  <a:pos x="2" y="307"/>
                </a:cxn>
                <a:cxn ang="0">
                  <a:pos x="14" y="230"/>
                </a:cxn>
                <a:cxn ang="0">
                  <a:pos x="33" y="155"/>
                </a:cxn>
                <a:cxn ang="0">
                  <a:pos x="61" y="82"/>
                </a:cxn>
                <a:cxn ang="0">
                  <a:pos x="91" y="11"/>
                </a:cxn>
                <a:cxn ang="0">
                  <a:pos x="91" y="9"/>
                </a:cxn>
                <a:cxn ang="0">
                  <a:pos x="94" y="7"/>
                </a:cxn>
                <a:cxn ang="0">
                  <a:pos x="96" y="4"/>
                </a:cxn>
                <a:cxn ang="0">
                  <a:pos x="101" y="0"/>
                </a:cxn>
              </a:cxnLst>
              <a:rect l="0" t="0" r="r" b="b"/>
              <a:pathLst>
                <a:path w="204" h="474">
                  <a:moveTo>
                    <a:pt x="101" y="0"/>
                  </a:moveTo>
                  <a:lnTo>
                    <a:pt x="138" y="94"/>
                  </a:lnTo>
                  <a:lnTo>
                    <a:pt x="171" y="185"/>
                  </a:lnTo>
                  <a:lnTo>
                    <a:pt x="190" y="265"/>
                  </a:lnTo>
                  <a:lnTo>
                    <a:pt x="204" y="347"/>
                  </a:lnTo>
                  <a:lnTo>
                    <a:pt x="204" y="373"/>
                  </a:lnTo>
                  <a:lnTo>
                    <a:pt x="202" y="401"/>
                  </a:lnTo>
                  <a:lnTo>
                    <a:pt x="192" y="432"/>
                  </a:lnTo>
                  <a:lnTo>
                    <a:pt x="176" y="453"/>
                  </a:lnTo>
                  <a:lnTo>
                    <a:pt x="152" y="467"/>
                  </a:lnTo>
                  <a:lnTo>
                    <a:pt x="122" y="474"/>
                  </a:lnTo>
                  <a:lnTo>
                    <a:pt x="87" y="474"/>
                  </a:lnTo>
                  <a:lnTo>
                    <a:pt x="56" y="465"/>
                  </a:lnTo>
                  <a:lnTo>
                    <a:pt x="33" y="446"/>
                  </a:lnTo>
                  <a:lnTo>
                    <a:pt x="14" y="420"/>
                  </a:lnTo>
                  <a:lnTo>
                    <a:pt x="2" y="383"/>
                  </a:lnTo>
                  <a:lnTo>
                    <a:pt x="0" y="345"/>
                  </a:lnTo>
                  <a:lnTo>
                    <a:pt x="2" y="307"/>
                  </a:lnTo>
                  <a:lnTo>
                    <a:pt x="14" y="230"/>
                  </a:lnTo>
                  <a:lnTo>
                    <a:pt x="33" y="155"/>
                  </a:lnTo>
                  <a:lnTo>
                    <a:pt x="61" y="82"/>
                  </a:lnTo>
                  <a:lnTo>
                    <a:pt x="91" y="11"/>
                  </a:lnTo>
                  <a:lnTo>
                    <a:pt x="91" y="9"/>
                  </a:lnTo>
                  <a:lnTo>
                    <a:pt x="94" y="7"/>
                  </a:lnTo>
                  <a:lnTo>
                    <a:pt x="96" y="4"/>
                  </a:lnTo>
                  <a:lnTo>
                    <a:pt x="10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81"/>
            <p:cNvSpPr>
              <a:spLocks/>
            </p:cNvSpPr>
            <p:nvPr/>
          </p:nvSpPr>
          <p:spPr bwMode="auto">
            <a:xfrm>
              <a:off x="7019558" y="5246095"/>
              <a:ext cx="49288" cy="88598"/>
            </a:xfrm>
            <a:custGeom>
              <a:avLst/>
              <a:gdLst/>
              <a:ahLst/>
              <a:cxnLst>
                <a:cxn ang="0">
                  <a:pos x="247" y="0"/>
                </a:cxn>
                <a:cxn ang="0">
                  <a:pos x="247" y="54"/>
                </a:cxn>
                <a:cxn ang="0">
                  <a:pos x="247" y="106"/>
                </a:cxn>
                <a:cxn ang="0">
                  <a:pos x="242" y="181"/>
                </a:cxn>
                <a:cxn ang="0">
                  <a:pos x="230" y="256"/>
                </a:cxn>
                <a:cxn ang="0">
                  <a:pos x="212" y="327"/>
                </a:cxn>
                <a:cxn ang="0">
                  <a:pos x="193" y="369"/>
                </a:cxn>
                <a:cxn ang="0">
                  <a:pos x="172" y="406"/>
                </a:cxn>
                <a:cxn ang="0">
                  <a:pos x="150" y="430"/>
                </a:cxn>
                <a:cxn ang="0">
                  <a:pos x="125" y="442"/>
                </a:cxn>
                <a:cxn ang="0">
                  <a:pos x="96" y="444"/>
                </a:cxn>
                <a:cxn ang="0">
                  <a:pos x="68" y="435"/>
                </a:cxn>
                <a:cxn ang="0">
                  <a:pos x="35" y="418"/>
                </a:cxn>
                <a:cxn ang="0">
                  <a:pos x="12" y="395"/>
                </a:cxn>
                <a:cxn ang="0">
                  <a:pos x="0" y="369"/>
                </a:cxn>
                <a:cxn ang="0">
                  <a:pos x="0" y="336"/>
                </a:cxn>
                <a:cxn ang="0">
                  <a:pos x="12" y="287"/>
                </a:cxn>
                <a:cxn ang="0">
                  <a:pos x="33" y="237"/>
                </a:cxn>
                <a:cxn ang="0">
                  <a:pos x="75" y="172"/>
                </a:cxn>
                <a:cxn ang="0">
                  <a:pos x="125" y="113"/>
                </a:cxn>
                <a:cxn ang="0">
                  <a:pos x="181" y="56"/>
                </a:cxn>
                <a:cxn ang="0">
                  <a:pos x="240" y="5"/>
                </a:cxn>
                <a:cxn ang="0">
                  <a:pos x="242" y="2"/>
                </a:cxn>
                <a:cxn ang="0">
                  <a:pos x="244" y="2"/>
                </a:cxn>
                <a:cxn ang="0">
                  <a:pos x="247" y="0"/>
                </a:cxn>
              </a:cxnLst>
              <a:rect l="0" t="0" r="r" b="b"/>
              <a:pathLst>
                <a:path w="247" h="444">
                  <a:moveTo>
                    <a:pt x="247" y="0"/>
                  </a:moveTo>
                  <a:lnTo>
                    <a:pt x="247" y="54"/>
                  </a:lnTo>
                  <a:lnTo>
                    <a:pt x="247" y="106"/>
                  </a:lnTo>
                  <a:lnTo>
                    <a:pt x="242" y="181"/>
                  </a:lnTo>
                  <a:lnTo>
                    <a:pt x="230" y="256"/>
                  </a:lnTo>
                  <a:lnTo>
                    <a:pt x="212" y="327"/>
                  </a:lnTo>
                  <a:lnTo>
                    <a:pt x="193" y="369"/>
                  </a:lnTo>
                  <a:lnTo>
                    <a:pt x="172" y="406"/>
                  </a:lnTo>
                  <a:lnTo>
                    <a:pt x="150" y="430"/>
                  </a:lnTo>
                  <a:lnTo>
                    <a:pt x="125" y="442"/>
                  </a:lnTo>
                  <a:lnTo>
                    <a:pt x="96" y="444"/>
                  </a:lnTo>
                  <a:lnTo>
                    <a:pt x="68" y="435"/>
                  </a:lnTo>
                  <a:lnTo>
                    <a:pt x="35" y="418"/>
                  </a:lnTo>
                  <a:lnTo>
                    <a:pt x="12" y="395"/>
                  </a:lnTo>
                  <a:lnTo>
                    <a:pt x="0" y="369"/>
                  </a:lnTo>
                  <a:lnTo>
                    <a:pt x="0" y="336"/>
                  </a:lnTo>
                  <a:lnTo>
                    <a:pt x="12" y="287"/>
                  </a:lnTo>
                  <a:lnTo>
                    <a:pt x="33" y="237"/>
                  </a:lnTo>
                  <a:lnTo>
                    <a:pt x="75" y="172"/>
                  </a:lnTo>
                  <a:lnTo>
                    <a:pt x="125" y="113"/>
                  </a:lnTo>
                  <a:lnTo>
                    <a:pt x="181" y="56"/>
                  </a:lnTo>
                  <a:lnTo>
                    <a:pt x="240" y="5"/>
                  </a:lnTo>
                  <a:lnTo>
                    <a:pt x="242" y="2"/>
                  </a:lnTo>
                  <a:lnTo>
                    <a:pt x="244" y="2"/>
                  </a:lnTo>
                  <a:lnTo>
                    <a:pt x="24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effectLst>
                  <a:outerShdw blurRad="50800" dist="38100" dir="2700000" algn="tl" rotWithShape="0">
                    <a:prstClr val="black">
                      <a:alpha val="40000"/>
                    </a:prstClr>
                  </a:outerShdw>
                </a:effectLst>
              </a:endParaRPr>
            </a:p>
          </p:txBody>
        </p:sp>
        <p:sp>
          <p:nvSpPr>
            <p:cNvPr id="218" name="Freeform 82"/>
            <p:cNvSpPr>
              <a:spLocks/>
            </p:cNvSpPr>
            <p:nvPr/>
          </p:nvSpPr>
          <p:spPr bwMode="auto">
            <a:xfrm>
              <a:off x="6774516" y="5539029"/>
              <a:ext cx="28934" cy="63256"/>
            </a:xfrm>
            <a:custGeom>
              <a:avLst/>
              <a:gdLst/>
              <a:ahLst/>
              <a:cxnLst>
                <a:cxn ang="0">
                  <a:pos x="18" y="0"/>
                </a:cxn>
                <a:cxn ang="0">
                  <a:pos x="28" y="0"/>
                </a:cxn>
                <a:cxn ang="0">
                  <a:pos x="70" y="5"/>
                </a:cxn>
                <a:cxn ang="0">
                  <a:pos x="115" y="3"/>
                </a:cxn>
                <a:cxn ang="0">
                  <a:pos x="126" y="0"/>
                </a:cxn>
                <a:cxn ang="0">
                  <a:pos x="133" y="0"/>
                </a:cxn>
                <a:cxn ang="0">
                  <a:pos x="140" y="3"/>
                </a:cxn>
                <a:cxn ang="0">
                  <a:pos x="143" y="5"/>
                </a:cxn>
                <a:cxn ang="0">
                  <a:pos x="145" y="10"/>
                </a:cxn>
                <a:cxn ang="0">
                  <a:pos x="145" y="17"/>
                </a:cxn>
                <a:cxn ang="0">
                  <a:pos x="145" y="28"/>
                </a:cxn>
                <a:cxn ang="0">
                  <a:pos x="143" y="38"/>
                </a:cxn>
                <a:cxn ang="0">
                  <a:pos x="143" y="38"/>
                </a:cxn>
                <a:cxn ang="0">
                  <a:pos x="124" y="273"/>
                </a:cxn>
                <a:cxn ang="0">
                  <a:pos x="124" y="287"/>
                </a:cxn>
                <a:cxn ang="0">
                  <a:pos x="119" y="299"/>
                </a:cxn>
                <a:cxn ang="0">
                  <a:pos x="112" y="308"/>
                </a:cxn>
                <a:cxn ang="0">
                  <a:pos x="98" y="315"/>
                </a:cxn>
                <a:cxn ang="0">
                  <a:pos x="75" y="317"/>
                </a:cxn>
                <a:cxn ang="0">
                  <a:pos x="54" y="313"/>
                </a:cxn>
                <a:cxn ang="0">
                  <a:pos x="32" y="301"/>
                </a:cxn>
                <a:cxn ang="0">
                  <a:pos x="30" y="296"/>
                </a:cxn>
                <a:cxn ang="0">
                  <a:pos x="28" y="289"/>
                </a:cxn>
                <a:cxn ang="0">
                  <a:pos x="28" y="282"/>
                </a:cxn>
                <a:cxn ang="0">
                  <a:pos x="0" y="26"/>
                </a:cxn>
                <a:cxn ang="0">
                  <a:pos x="0" y="17"/>
                </a:cxn>
                <a:cxn ang="0">
                  <a:pos x="0" y="10"/>
                </a:cxn>
                <a:cxn ang="0">
                  <a:pos x="2" y="5"/>
                </a:cxn>
                <a:cxn ang="0">
                  <a:pos x="4" y="3"/>
                </a:cxn>
                <a:cxn ang="0">
                  <a:pos x="11" y="0"/>
                </a:cxn>
                <a:cxn ang="0">
                  <a:pos x="18" y="0"/>
                </a:cxn>
              </a:cxnLst>
              <a:rect l="0" t="0" r="r" b="b"/>
              <a:pathLst>
                <a:path w="145" h="317">
                  <a:moveTo>
                    <a:pt x="18" y="0"/>
                  </a:moveTo>
                  <a:lnTo>
                    <a:pt x="28" y="0"/>
                  </a:lnTo>
                  <a:lnTo>
                    <a:pt x="70" y="5"/>
                  </a:lnTo>
                  <a:lnTo>
                    <a:pt x="115" y="3"/>
                  </a:lnTo>
                  <a:lnTo>
                    <a:pt x="126" y="0"/>
                  </a:lnTo>
                  <a:lnTo>
                    <a:pt x="133" y="0"/>
                  </a:lnTo>
                  <a:lnTo>
                    <a:pt x="140" y="3"/>
                  </a:lnTo>
                  <a:lnTo>
                    <a:pt x="143" y="5"/>
                  </a:lnTo>
                  <a:lnTo>
                    <a:pt x="145" y="10"/>
                  </a:lnTo>
                  <a:lnTo>
                    <a:pt x="145" y="17"/>
                  </a:lnTo>
                  <a:lnTo>
                    <a:pt x="145" y="28"/>
                  </a:lnTo>
                  <a:lnTo>
                    <a:pt x="143" y="38"/>
                  </a:lnTo>
                  <a:lnTo>
                    <a:pt x="143" y="38"/>
                  </a:lnTo>
                  <a:lnTo>
                    <a:pt x="124" y="273"/>
                  </a:lnTo>
                  <a:lnTo>
                    <a:pt x="124" y="287"/>
                  </a:lnTo>
                  <a:lnTo>
                    <a:pt x="119" y="299"/>
                  </a:lnTo>
                  <a:lnTo>
                    <a:pt x="112" y="308"/>
                  </a:lnTo>
                  <a:lnTo>
                    <a:pt x="98" y="315"/>
                  </a:lnTo>
                  <a:lnTo>
                    <a:pt x="75" y="317"/>
                  </a:lnTo>
                  <a:lnTo>
                    <a:pt x="54" y="313"/>
                  </a:lnTo>
                  <a:lnTo>
                    <a:pt x="32" y="301"/>
                  </a:lnTo>
                  <a:lnTo>
                    <a:pt x="30" y="296"/>
                  </a:lnTo>
                  <a:lnTo>
                    <a:pt x="28" y="289"/>
                  </a:lnTo>
                  <a:lnTo>
                    <a:pt x="28" y="282"/>
                  </a:lnTo>
                  <a:lnTo>
                    <a:pt x="0" y="26"/>
                  </a:lnTo>
                  <a:lnTo>
                    <a:pt x="0" y="17"/>
                  </a:lnTo>
                  <a:lnTo>
                    <a:pt x="0" y="10"/>
                  </a:lnTo>
                  <a:lnTo>
                    <a:pt x="2" y="5"/>
                  </a:lnTo>
                  <a:lnTo>
                    <a:pt x="4" y="3"/>
                  </a:lnTo>
                  <a:lnTo>
                    <a:pt x="11" y="0"/>
                  </a:lnTo>
                  <a:lnTo>
                    <a:pt x="1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3"/>
            <p:cNvSpPr>
              <a:spLocks/>
            </p:cNvSpPr>
            <p:nvPr/>
          </p:nvSpPr>
          <p:spPr bwMode="auto">
            <a:xfrm>
              <a:off x="6895440" y="5543219"/>
              <a:ext cx="43900" cy="64853"/>
            </a:xfrm>
            <a:custGeom>
              <a:avLst/>
              <a:gdLst/>
              <a:ahLst/>
              <a:cxnLst>
                <a:cxn ang="0">
                  <a:pos x="98" y="0"/>
                </a:cxn>
                <a:cxn ang="0">
                  <a:pos x="103" y="0"/>
                </a:cxn>
                <a:cxn ang="0">
                  <a:pos x="108" y="5"/>
                </a:cxn>
                <a:cxn ang="0">
                  <a:pos x="117" y="10"/>
                </a:cxn>
                <a:cxn ang="0">
                  <a:pos x="157" y="36"/>
                </a:cxn>
                <a:cxn ang="0">
                  <a:pos x="204" y="50"/>
                </a:cxn>
                <a:cxn ang="0">
                  <a:pos x="211" y="52"/>
                </a:cxn>
                <a:cxn ang="0">
                  <a:pos x="218" y="54"/>
                </a:cxn>
                <a:cxn ang="0">
                  <a:pos x="220" y="59"/>
                </a:cxn>
                <a:cxn ang="0">
                  <a:pos x="220" y="64"/>
                </a:cxn>
                <a:cxn ang="0">
                  <a:pos x="220" y="71"/>
                </a:cxn>
                <a:cxn ang="0">
                  <a:pos x="216" y="78"/>
                </a:cxn>
                <a:cxn ang="0">
                  <a:pos x="89" y="301"/>
                </a:cxn>
                <a:cxn ang="0">
                  <a:pos x="82" y="308"/>
                </a:cxn>
                <a:cxn ang="0">
                  <a:pos x="75" y="315"/>
                </a:cxn>
                <a:cxn ang="0">
                  <a:pos x="68" y="320"/>
                </a:cxn>
                <a:cxn ang="0">
                  <a:pos x="63" y="325"/>
                </a:cxn>
                <a:cxn ang="0">
                  <a:pos x="37" y="320"/>
                </a:cxn>
                <a:cxn ang="0">
                  <a:pos x="18" y="308"/>
                </a:cxn>
                <a:cxn ang="0">
                  <a:pos x="4" y="292"/>
                </a:cxn>
                <a:cxn ang="0">
                  <a:pos x="0" y="273"/>
                </a:cxn>
                <a:cxn ang="0">
                  <a:pos x="2" y="252"/>
                </a:cxn>
                <a:cxn ang="0">
                  <a:pos x="84" y="19"/>
                </a:cxn>
                <a:cxn ang="0">
                  <a:pos x="87" y="12"/>
                </a:cxn>
                <a:cxn ang="0">
                  <a:pos x="91" y="5"/>
                </a:cxn>
                <a:cxn ang="0">
                  <a:pos x="94" y="0"/>
                </a:cxn>
                <a:cxn ang="0">
                  <a:pos x="98" y="0"/>
                </a:cxn>
              </a:cxnLst>
              <a:rect l="0" t="0" r="r" b="b"/>
              <a:pathLst>
                <a:path w="220" h="325">
                  <a:moveTo>
                    <a:pt x="98" y="0"/>
                  </a:moveTo>
                  <a:lnTo>
                    <a:pt x="103" y="0"/>
                  </a:lnTo>
                  <a:lnTo>
                    <a:pt x="108" y="5"/>
                  </a:lnTo>
                  <a:lnTo>
                    <a:pt x="117" y="10"/>
                  </a:lnTo>
                  <a:lnTo>
                    <a:pt x="157" y="36"/>
                  </a:lnTo>
                  <a:lnTo>
                    <a:pt x="204" y="50"/>
                  </a:lnTo>
                  <a:lnTo>
                    <a:pt x="211" y="52"/>
                  </a:lnTo>
                  <a:lnTo>
                    <a:pt x="218" y="54"/>
                  </a:lnTo>
                  <a:lnTo>
                    <a:pt x="220" y="59"/>
                  </a:lnTo>
                  <a:lnTo>
                    <a:pt x="220" y="64"/>
                  </a:lnTo>
                  <a:lnTo>
                    <a:pt x="220" y="71"/>
                  </a:lnTo>
                  <a:lnTo>
                    <a:pt x="216" y="78"/>
                  </a:lnTo>
                  <a:lnTo>
                    <a:pt x="89" y="301"/>
                  </a:lnTo>
                  <a:lnTo>
                    <a:pt x="82" y="308"/>
                  </a:lnTo>
                  <a:lnTo>
                    <a:pt x="75" y="315"/>
                  </a:lnTo>
                  <a:lnTo>
                    <a:pt x="68" y="320"/>
                  </a:lnTo>
                  <a:lnTo>
                    <a:pt x="63" y="325"/>
                  </a:lnTo>
                  <a:lnTo>
                    <a:pt x="37" y="320"/>
                  </a:lnTo>
                  <a:lnTo>
                    <a:pt x="18" y="308"/>
                  </a:lnTo>
                  <a:lnTo>
                    <a:pt x="4" y="292"/>
                  </a:lnTo>
                  <a:lnTo>
                    <a:pt x="0" y="273"/>
                  </a:lnTo>
                  <a:lnTo>
                    <a:pt x="2" y="252"/>
                  </a:lnTo>
                  <a:lnTo>
                    <a:pt x="84" y="19"/>
                  </a:lnTo>
                  <a:lnTo>
                    <a:pt x="87" y="12"/>
                  </a:lnTo>
                  <a:lnTo>
                    <a:pt x="91" y="5"/>
                  </a:lnTo>
                  <a:lnTo>
                    <a:pt x="94" y="0"/>
                  </a:lnTo>
                  <a:lnTo>
                    <a:pt x="9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21" name="Picture 6" descr="http://comps.canstockphoto.com/can-stock-photo_csp15086653.jpg"/>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6781272" y="4157471"/>
            <a:ext cx="272582" cy="84112"/>
          </a:xfrm>
          <a:prstGeom prst="rect">
            <a:avLst/>
          </a:prstGeom>
          <a:noFill/>
          <a:ln>
            <a:noFill/>
          </a:ln>
        </p:spPr>
      </p:pic>
      <p:pic>
        <p:nvPicPr>
          <p:cNvPr id="13320" name="Picture 8" descr="http://www.gmkfreelogos.com/logos/U/img/unkcr.gif"/>
          <p:cNvPicPr>
            <a:picLocks noChangeAspect="1" noChangeArrowheads="1"/>
          </p:cNvPicPr>
          <p:nvPr/>
        </p:nvPicPr>
        <p:blipFill>
          <a:blip r:embed="rId11" cstate="print">
            <a:duotone>
              <a:schemeClr val="bg2">
                <a:shade val="45000"/>
                <a:satMod val="135000"/>
              </a:schemeClr>
              <a:prstClr val="white"/>
            </a:duotone>
          </a:blip>
          <a:srcRect l="12971" t="19995" r="12578" b="20855"/>
          <a:stretch>
            <a:fillRect/>
          </a:stretch>
        </p:blipFill>
        <p:spPr bwMode="auto">
          <a:xfrm>
            <a:off x="2584809" y="4445569"/>
            <a:ext cx="852577" cy="677371"/>
          </a:xfrm>
          <a:prstGeom prst="rect">
            <a:avLst/>
          </a:prstGeom>
          <a:noFill/>
        </p:spPr>
      </p:pic>
      <p:pic>
        <p:nvPicPr>
          <p:cNvPr id="227" name="Picture 5" descr="(B)energy"/>
          <p:cNvPicPr>
            <a:picLocks noChangeAspect="1" noChangeArrowheads="1"/>
          </p:cNvPicPr>
          <p:nvPr/>
        </p:nvPicPr>
        <p:blipFill>
          <a:blip r:embed="rId8" cstate="print"/>
          <a:srcRect/>
          <a:stretch>
            <a:fillRect/>
          </a:stretch>
        </p:blipFill>
        <p:spPr bwMode="auto">
          <a:xfrm>
            <a:off x="1793766" y="3027846"/>
            <a:ext cx="944730" cy="300869"/>
          </a:xfrm>
          <a:prstGeom prst="rect">
            <a:avLst/>
          </a:prstGeom>
          <a:solidFill>
            <a:srgbClr val="4D4D4D"/>
          </a:solidFill>
          <a:ln>
            <a:solidFill>
              <a:srgbClr val="4D4D4D"/>
            </a:solidFill>
          </a:ln>
        </p:spPr>
      </p:pic>
      <p:sp>
        <p:nvSpPr>
          <p:cNvPr id="228" name="TextBox 227"/>
          <p:cNvSpPr txBox="1"/>
          <p:nvPr/>
        </p:nvSpPr>
        <p:spPr>
          <a:xfrm>
            <a:off x="1693558" y="3403871"/>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Camp representative</a:t>
            </a:r>
          </a:p>
        </p:txBody>
      </p:sp>
      <p:pic>
        <p:nvPicPr>
          <p:cNvPr id="13324" name="Picture 12" descr="http://thumb9.shutterstock.com/display_pic_with_logo/598477/179559716/stock-vector-business-manner-greetings-gesture-stick-figure-pictogram-icon-179559716.jpg"/>
          <p:cNvPicPr>
            <a:picLocks noChangeAspect="1" noChangeArrowheads="1"/>
          </p:cNvPicPr>
          <p:nvPr/>
        </p:nvPicPr>
        <p:blipFill>
          <a:blip r:embed="rId12" cstate="print">
            <a:duotone>
              <a:schemeClr val="bg2">
                <a:shade val="45000"/>
                <a:satMod val="135000"/>
              </a:schemeClr>
              <a:prstClr val="white"/>
            </a:duotone>
          </a:blip>
          <a:srcRect l="70306" t="4610" r="3006" b="68809"/>
          <a:stretch>
            <a:fillRect/>
          </a:stretch>
        </p:blipFill>
        <p:spPr bwMode="auto">
          <a:xfrm>
            <a:off x="3663177" y="2744954"/>
            <a:ext cx="571941" cy="594987"/>
          </a:xfrm>
          <a:prstGeom prst="rect">
            <a:avLst/>
          </a:prstGeom>
          <a:noFill/>
        </p:spPr>
      </p:pic>
      <p:sp>
        <p:nvSpPr>
          <p:cNvPr id="237" name="TextBox 236"/>
          <p:cNvSpPr txBox="1"/>
          <p:nvPr/>
        </p:nvSpPr>
        <p:spPr>
          <a:xfrm>
            <a:off x="3368728" y="3403871"/>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Refugee energy enterprise (REE)</a:t>
            </a:r>
            <a:r>
              <a:rPr lang="en-US" sz="900" baseline="30000" dirty="0" smtClean="0">
                <a:latin typeface="Arial" pitchFamily="34" charset="0"/>
                <a:cs typeface="Arial" pitchFamily="34" charset="0"/>
              </a:rPr>
              <a:t>2</a:t>
            </a:r>
            <a:r>
              <a:rPr lang="en-US" sz="900" dirty="0" smtClean="0">
                <a:latin typeface="Arial" pitchFamily="34" charset="0"/>
                <a:cs typeface="Arial" pitchFamily="34" charset="0"/>
              </a:rPr>
              <a:t> </a:t>
            </a:r>
          </a:p>
        </p:txBody>
      </p:sp>
      <p:sp>
        <p:nvSpPr>
          <p:cNvPr id="238" name="TextBox 237"/>
          <p:cNvSpPr txBox="1"/>
          <p:nvPr/>
        </p:nvSpPr>
        <p:spPr>
          <a:xfrm>
            <a:off x="7449189" y="4858885"/>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Host community</a:t>
            </a:r>
          </a:p>
        </p:txBody>
      </p:sp>
      <p:sp>
        <p:nvSpPr>
          <p:cNvPr id="239" name="TextBox 238"/>
          <p:cNvSpPr txBox="1"/>
          <p:nvPr/>
        </p:nvSpPr>
        <p:spPr>
          <a:xfrm>
            <a:off x="6696360" y="3192760"/>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Refugee home</a:t>
            </a:r>
          </a:p>
        </p:txBody>
      </p:sp>
      <p:cxnSp>
        <p:nvCxnSpPr>
          <p:cNvPr id="246" name="Curved Connector 20"/>
          <p:cNvCxnSpPr>
            <a:stCxn id="141" idx="0"/>
            <a:endCxn id="227" idx="0"/>
          </p:cNvCxnSpPr>
          <p:nvPr/>
        </p:nvCxnSpPr>
        <p:spPr>
          <a:xfrm rot="5400000" flipH="1" flipV="1">
            <a:off x="1497821" y="2259536"/>
            <a:ext cx="12700" cy="1536620"/>
          </a:xfrm>
          <a:prstGeom prst="curvedConnector3">
            <a:avLst>
              <a:gd name="adj1" fmla="val 180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252" name="Curved Connector 20"/>
          <p:cNvCxnSpPr>
            <a:stCxn id="227" idx="0"/>
            <a:endCxn id="13324" idx="0"/>
          </p:cNvCxnSpPr>
          <p:nvPr/>
        </p:nvCxnSpPr>
        <p:spPr>
          <a:xfrm rot="5400000" flipH="1" flipV="1">
            <a:off x="2966193" y="2044892"/>
            <a:ext cx="282892" cy="1683017"/>
          </a:xfrm>
          <a:prstGeom prst="curvedConnector3">
            <a:avLst>
              <a:gd name="adj1" fmla="val 180808"/>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256" name="Curved Connector 20"/>
          <p:cNvCxnSpPr>
            <a:stCxn id="13324" idx="3"/>
            <a:endCxn id="9225" idx="1"/>
          </p:cNvCxnSpPr>
          <p:nvPr/>
        </p:nvCxnSpPr>
        <p:spPr>
          <a:xfrm flipV="1">
            <a:off x="4235118" y="2964606"/>
            <a:ext cx="1094342" cy="77842"/>
          </a:xfrm>
          <a:prstGeom prst="curvedConnector3">
            <a:avLst>
              <a:gd name="adj1" fmla="val 5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pic>
        <p:nvPicPr>
          <p:cNvPr id="13328" name="Picture 16" descr="http://www.ejprescott.com/media/icons/tools-equipment.png"/>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4529568" y="2589394"/>
            <a:ext cx="375822" cy="375822"/>
          </a:xfrm>
          <a:prstGeom prst="rect">
            <a:avLst/>
          </a:prstGeom>
          <a:noFill/>
        </p:spPr>
      </p:pic>
      <p:pic>
        <p:nvPicPr>
          <p:cNvPr id="262"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t="78982" r="61780" b="5249"/>
          <a:stretch>
            <a:fillRect/>
          </a:stretch>
        </p:blipFill>
        <p:spPr bwMode="auto">
          <a:xfrm>
            <a:off x="1096083" y="2648377"/>
            <a:ext cx="627538" cy="270413"/>
          </a:xfrm>
          <a:prstGeom prst="rect">
            <a:avLst/>
          </a:prstGeom>
          <a:noFill/>
        </p:spPr>
      </p:pic>
      <p:sp>
        <p:nvSpPr>
          <p:cNvPr id="263" name="TextBox 262"/>
          <p:cNvSpPr txBox="1"/>
          <p:nvPr/>
        </p:nvSpPr>
        <p:spPr>
          <a:xfrm>
            <a:off x="1096083" y="4294861"/>
            <a:ext cx="509792" cy="274376"/>
          </a:xfrm>
          <a:prstGeom prst="rect">
            <a:avLst/>
          </a:prstGeom>
          <a:solidFill>
            <a:schemeClr val="bg1"/>
          </a:solidFill>
          <a:ln>
            <a:solidFill>
              <a:schemeClr val="bg1"/>
            </a:solidFill>
          </a:ln>
        </p:spPr>
        <p:txBody>
          <a:bodyPr wrap="square" lIns="0" tIns="0" rIns="0" bIns="0" rtlCol="0">
            <a:noAutofit/>
          </a:bodyPr>
          <a:lstStyle/>
          <a:p>
            <a:pPr algn="ctr">
              <a:buClr>
                <a:srgbClr val="000000"/>
              </a:buClr>
              <a:buSzPct val="100000"/>
              <a:buFont typeface=""/>
            </a:pPr>
            <a:r>
              <a:rPr lang="en-US" sz="1600" b="1" dirty="0" smtClean="0">
                <a:solidFill>
                  <a:srgbClr val="4D4D4D"/>
                </a:solidFill>
                <a:cs typeface="Arial" pitchFamily="34" charset="0"/>
              </a:rPr>
              <a:t>$$$</a:t>
            </a:r>
          </a:p>
        </p:txBody>
      </p:sp>
      <p:cxnSp>
        <p:nvCxnSpPr>
          <p:cNvPr id="269" name="Curved Connector 20"/>
          <p:cNvCxnSpPr>
            <a:stCxn id="228" idx="2"/>
            <a:endCxn id="237" idx="2"/>
          </p:cNvCxnSpPr>
          <p:nvPr/>
        </p:nvCxnSpPr>
        <p:spPr>
          <a:xfrm rot="16200000" flipH="1">
            <a:off x="3111563" y="2813549"/>
            <a:ext cx="12700" cy="1675170"/>
          </a:xfrm>
          <a:prstGeom prst="curvedConnector3">
            <a:avLst>
              <a:gd name="adj1" fmla="val 180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pic>
        <p:nvPicPr>
          <p:cNvPr id="272" name="Picture 271" descr="TechSupport.png"/>
          <p:cNvPicPr>
            <a:picLocks noChangeAspect="1"/>
          </p:cNvPicPr>
          <p:nvPr/>
        </p:nvPicPr>
        <p:blipFill>
          <a:blip r:embed="rId15" cstate="print"/>
          <a:stretch>
            <a:fillRect/>
          </a:stretch>
        </p:blipFill>
        <p:spPr>
          <a:xfrm>
            <a:off x="2854398" y="3717066"/>
            <a:ext cx="404743" cy="346214"/>
          </a:xfrm>
          <a:prstGeom prst="rect">
            <a:avLst/>
          </a:prstGeom>
        </p:spPr>
      </p:pic>
      <p:pic>
        <p:nvPicPr>
          <p:cNvPr id="273" name="Picture 272" descr="TechSupport.png"/>
          <p:cNvPicPr>
            <a:picLocks noChangeAspect="1"/>
          </p:cNvPicPr>
          <p:nvPr/>
        </p:nvPicPr>
        <p:blipFill>
          <a:blip r:embed="rId15" cstate="print"/>
          <a:stretch>
            <a:fillRect/>
          </a:stretch>
        </p:blipFill>
        <p:spPr>
          <a:xfrm>
            <a:off x="4500647" y="3120166"/>
            <a:ext cx="404743" cy="346214"/>
          </a:xfrm>
          <a:prstGeom prst="rect">
            <a:avLst/>
          </a:prstGeom>
        </p:spPr>
      </p:pic>
      <p:pic>
        <p:nvPicPr>
          <p:cNvPr id="277" name="Picture 5" descr="(B)energy"/>
          <p:cNvPicPr>
            <a:picLocks noChangeAspect="1" noChangeArrowheads="1"/>
          </p:cNvPicPr>
          <p:nvPr/>
        </p:nvPicPr>
        <p:blipFill>
          <a:blip r:embed="rId8" cstate="print"/>
          <a:srcRect/>
          <a:stretch>
            <a:fillRect/>
          </a:stretch>
        </p:blipFill>
        <p:spPr bwMode="auto">
          <a:xfrm>
            <a:off x="151352" y="1722602"/>
            <a:ext cx="944730" cy="300869"/>
          </a:xfrm>
          <a:prstGeom prst="rect">
            <a:avLst/>
          </a:prstGeom>
          <a:solidFill>
            <a:srgbClr val="4D4D4D"/>
          </a:solidFill>
          <a:ln>
            <a:solidFill>
              <a:srgbClr val="4D4D4D"/>
            </a:solidFill>
          </a:ln>
        </p:spPr>
      </p:pic>
      <p:sp>
        <p:nvSpPr>
          <p:cNvPr id="279" name="TextBox 278"/>
          <p:cNvSpPr txBox="1"/>
          <p:nvPr/>
        </p:nvSpPr>
        <p:spPr>
          <a:xfrm>
            <a:off x="181990" y="2078950"/>
            <a:ext cx="914092" cy="170580"/>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Manufacturing</a:t>
            </a:r>
          </a:p>
        </p:txBody>
      </p:sp>
      <p:cxnSp>
        <p:nvCxnSpPr>
          <p:cNvPr id="280" name="Curved Connector 20"/>
          <p:cNvCxnSpPr>
            <a:stCxn id="279" idx="2"/>
            <a:endCxn id="141" idx="0"/>
          </p:cNvCxnSpPr>
          <p:nvPr/>
        </p:nvCxnSpPr>
        <p:spPr>
          <a:xfrm rot="16200000" flipH="1">
            <a:off x="295115" y="2593450"/>
            <a:ext cx="778316" cy="90475"/>
          </a:xfrm>
          <a:prstGeom prst="curvedConnector3">
            <a:avLst>
              <a:gd name="adj1" fmla="val 5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pic>
        <p:nvPicPr>
          <p:cNvPr id="13330"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l="2370" t="51597" r="75590" b="29827"/>
          <a:stretch>
            <a:fillRect/>
          </a:stretch>
        </p:blipFill>
        <p:spPr bwMode="auto">
          <a:xfrm>
            <a:off x="495907" y="2447347"/>
            <a:ext cx="302756" cy="266501"/>
          </a:xfrm>
          <a:prstGeom prst="rect">
            <a:avLst/>
          </a:prstGeom>
          <a:noFill/>
        </p:spPr>
      </p:pic>
      <p:pic>
        <p:nvPicPr>
          <p:cNvPr id="285"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l="71531" t="53933" r="829" b="29948"/>
          <a:stretch>
            <a:fillRect/>
          </a:stretch>
        </p:blipFill>
        <p:spPr bwMode="auto">
          <a:xfrm>
            <a:off x="2885078" y="2375214"/>
            <a:ext cx="483650" cy="294584"/>
          </a:xfrm>
          <a:prstGeom prst="rect">
            <a:avLst/>
          </a:prstGeom>
          <a:noFill/>
        </p:spPr>
      </p:pic>
      <p:sp>
        <p:nvSpPr>
          <p:cNvPr id="286" name="TextBox 285"/>
          <p:cNvSpPr txBox="1"/>
          <p:nvPr/>
        </p:nvSpPr>
        <p:spPr>
          <a:xfrm>
            <a:off x="2644868" y="5106148"/>
            <a:ext cx="723860" cy="247264"/>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UNHCR or IP wash team</a:t>
            </a:r>
          </a:p>
        </p:txBody>
      </p:sp>
      <p:pic>
        <p:nvPicPr>
          <p:cNvPr id="289"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l="71531" t="53933" r="829" b="29948"/>
          <a:stretch>
            <a:fillRect/>
          </a:stretch>
        </p:blipFill>
        <p:spPr bwMode="auto">
          <a:xfrm>
            <a:off x="6934880" y="3862887"/>
            <a:ext cx="483650" cy="294584"/>
          </a:xfrm>
          <a:prstGeom prst="rect">
            <a:avLst/>
          </a:prstGeom>
          <a:noFill/>
        </p:spPr>
      </p:pic>
      <p:grpSp>
        <p:nvGrpSpPr>
          <p:cNvPr id="7" name="Group 105"/>
          <p:cNvGrpSpPr/>
          <p:nvPr/>
        </p:nvGrpSpPr>
        <p:grpSpPr>
          <a:xfrm>
            <a:off x="7581902" y="4076700"/>
            <a:ext cx="419098" cy="670043"/>
            <a:chOff x="-1433512" y="1177925"/>
            <a:chExt cx="1743075" cy="3243263"/>
          </a:xfrm>
        </p:grpSpPr>
        <p:sp>
          <p:nvSpPr>
            <p:cNvPr id="107"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25" name="Picture 124" descr="TechSupport.png"/>
          <p:cNvPicPr>
            <a:picLocks noChangeAspect="1"/>
          </p:cNvPicPr>
          <p:nvPr/>
        </p:nvPicPr>
        <p:blipFill>
          <a:blip r:embed="rId15" cstate="print"/>
          <a:stretch>
            <a:fillRect/>
          </a:stretch>
        </p:blipFill>
        <p:spPr>
          <a:xfrm>
            <a:off x="4397445" y="4015516"/>
            <a:ext cx="404743" cy="346214"/>
          </a:xfrm>
          <a:prstGeom prst="rect">
            <a:avLst/>
          </a:prstGeom>
        </p:spPr>
      </p:pic>
      <p:sp>
        <p:nvSpPr>
          <p:cNvPr id="127" name="TextBox 126"/>
          <p:cNvSpPr txBox="1"/>
          <p:nvPr/>
        </p:nvSpPr>
        <p:spPr>
          <a:xfrm>
            <a:off x="3519360" y="1223072"/>
            <a:ext cx="5836620"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Operation</a:t>
            </a:r>
          </a:p>
        </p:txBody>
      </p:sp>
      <p:sp>
        <p:nvSpPr>
          <p:cNvPr id="131" name="TextBox 130"/>
          <p:cNvSpPr txBox="1"/>
          <p:nvPr/>
        </p:nvSpPr>
        <p:spPr>
          <a:xfrm>
            <a:off x="162372" y="1223072"/>
            <a:ext cx="3190428"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Installation</a:t>
            </a:r>
          </a:p>
        </p:txBody>
      </p:sp>
      <p:grpSp>
        <p:nvGrpSpPr>
          <p:cNvPr id="8" name="Group 143"/>
          <p:cNvGrpSpPr/>
          <p:nvPr/>
        </p:nvGrpSpPr>
        <p:grpSpPr>
          <a:xfrm>
            <a:off x="28574" y="-48280"/>
            <a:ext cx="3403691" cy="365760"/>
            <a:chOff x="28574" y="-48280"/>
            <a:chExt cx="3403691" cy="365760"/>
          </a:xfrm>
        </p:grpSpPr>
        <p:sp>
          <p:nvSpPr>
            <p:cNvPr id="145"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146" name="Oval 145"/>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136" name="Rectangle 135"/>
          <p:cNvSpPr/>
          <p:nvPr/>
        </p:nvSpPr>
        <p:spPr>
          <a:xfrm>
            <a:off x="3937978" y="1586974"/>
            <a:ext cx="1849556" cy="375694"/>
          </a:xfrm>
          <a:prstGeom prst="rect">
            <a:avLst/>
          </a:prstGeom>
          <a:solidFill>
            <a:schemeClr val="bg1"/>
          </a:solidFill>
          <a:ln w="12700">
            <a:noFill/>
          </a:ln>
        </p:spPr>
        <p:txBody>
          <a:bodyPr wrap="square" lIns="45720" tIns="45720" rIns="0" bIns="0" rtlCol="0">
            <a:noAutofit/>
          </a:bodyPr>
          <a:lstStyle/>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Access to inputs must be tested; not all camps have cattle / sheep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 name="Object 221" hidden="1"/>
          <p:cNvGraphicFramePr>
            <a:graphicFrameLocks noChangeAspect="1"/>
          </p:cNvGraphicFramePr>
          <p:nvPr/>
        </p:nvGraphicFramePr>
        <p:xfrm>
          <a:off x="1587" y="1588"/>
          <a:ext cx="1587" cy="1587"/>
        </p:xfrm>
        <a:graphic>
          <a:graphicData uri="http://schemas.openxmlformats.org/presentationml/2006/ole">
            <p:oleObj spid="_x0000_s623618" name="think-cell Slide" r:id="rId3" imgW="270" imgH="270" progId="TCLayout.ActiveDocument.1">
              <p:embed/>
            </p:oleObj>
          </a:graphicData>
        </a:graphic>
      </p:graphicFrame>
      <p:sp>
        <p:nvSpPr>
          <p:cNvPr id="142" name="TextBox 141"/>
          <p:cNvSpPr txBox="1"/>
          <p:nvPr/>
        </p:nvSpPr>
        <p:spPr>
          <a:xfrm>
            <a:off x="3519360" y="1223072"/>
            <a:ext cx="5836620"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Operation</a:t>
            </a:r>
          </a:p>
        </p:txBody>
      </p:sp>
      <p:sp>
        <p:nvSpPr>
          <p:cNvPr id="151" name="TextBox 150"/>
          <p:cNvSpPr txBox="1"/>
          <p:nvPr/>
        </p:nvSpPr>
        <p:spPr>
          <a:xfrm>
            <a:off x="162372" y="1223072"/>
            <a:ext cx="3190428"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Installation</a:t>
            </a:r>
          </a:p>
        </p:txBody>
      </p:sp>
      <p:pic>
        <p:nvPicPr>
          <p:cNvPr id="9225" name="Picture 9"/>
          <p:cNvPicPr>
            <a:picLocks noChangeAspect="1" noChangeArrowheads="1"/>
          </p:cNvPicPr>
          <p:nvPr/>
        </p:nvPicPr>
        <p:blipFill>
          <a:blip r:embed="rId4" cstate="print">
            <a:clrChange>
              <a:clrFrom>
                <a:srgbClr val="E3E3E3"/>
              </a:clrFrom>
              <a:clrTo>
                <a:srgbClr val="E3E3E3">
                  <a:alpha val="0"/>
                </a:srgbClr>
              </a:clrTo>
            </a:clrChange>
          </a:blip>
          <a:srcRect l="14040" t="4190" r="1340" b="4810"/>
          <a:stretch>
            <a:fillRect/>
          </a:stretch>
        </p:blipFill>
        <p:spPr bwMode="auto">
          <a:xfrm>
            <a:off x="5329460" y="2315656"/>
            <a:ext cx="1510426" cy="1297900"/>
          </a:xfrm>
          <a:prstGeom prst="rect">
            <a:avLst/>
          </a:prstGeom>
          <a:noFill/>
          <a:ln w="9525">
            <a:noFill/>
            <a:miter lim="800000"/>
            <a:headEnd/>
            <a:tailEnd/>
          </a:ln>
          <a:effectLst/>
        </p:spPr>
      </p:pic>
      <p:sp>
        <p:nvSpPr>
          <p:cNvPr id="5" name="Rounded Rectangle 4"/>
          <p:cNvSpPr/>
          <p:nvPr/>
        </p:nvSpPr>
        <p:spPr>
          <a:xfrm>
            <a:off x="457200" y="5579165"/>
            <a:ext cx="8395252" cy="781878"/>
          </a:xfrm>
          <a:prstGeom prst="roundRect">
            <a:avLst/>
          </a:prstGeom>
          <a:no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endParaRPr lang="en-US" sz="1400" b="1" dirty="0" smtClean="0">
              <a:solidFill>
                <a:srgbClr val="000000"/>
              </a:solidFill>
              <a:latin typeface="Arial"/>
              <a:cs typeface="Arial" pitchFamily="34" charset="0"/>
            </a:endParaRPr>
          </a:p>
        </p:txBody>
      </p:sp>
      <p:cxnSp>
        <p:nvCxnSpPr>
          <p:cNvPr id="65" name="Curved Connector 20"/>
          <p:cNvCxnSpPr>
            <a:stCxn id="174" idx="2"/>
            <a:endCxn id="187" idx="5"/>
          </p:cNvCxnSpPr>
          <p:nvPr/>
        </p:nvCxnSpPr>
        <p:spPr>
          <a:xfrm rot="16200000" flipH="1">
            <a:off x="6593020" y="3541005"/>
            <a:ext cx="978614" cy="1013235"/>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73" name="Curved Connector 20"/>
          <p:cNvCxnSpPr>
            <a:stCxn id="9223" idx="0"/>
            <a:endCxn id="9226" idx="1"/>
          </p:cNvCxnSpPr>
          <p:nvPr/>
        </p:nvCxnSpPr>
        <p:spPr>
          <a:xfrm rot="5400000" flipH="1" flipV="1">
            <a:off x="7252546" y="2242356"/>
            <a:ext cx="354886" cy="1024852"/>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76" name="Curved Connector 20"/>
          <p:cNvCxnSpPr>
            <a:stCxn id="9223" idx="0"/>
            <a:endCxn id="137" idx="1"/>
          </p:cNvCxnSpPr>
          <p:nvPr/>
        </p:nvCxnSpPr>
        <p:spPr>
          <a:xfrm rot="5400000" flipH="1" flipV="1">
            <a:off x="7295126" y="2537736"/>
            <a:ext cx="16927" cy="772052"/>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516836" y="5652053"/>
            <a:ext cx="1779115" cy="629478"/>
          </a:xfrm>
          <a:prstGeom prst="round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r>
              <a:rPr lang="en-US" sz="1200" b="1" dirty="0" smtClean="0">
                <a:solidFill>
                  <a:schemeClr val="bg1"/>
                </a:solidFill>
                <a:cs typeface="Arial" pitchFamily="34" charset="0"/>
              </a:rPr>
              <a:t>Conditions where the system works</a:t>
            </a:r>
          </a:p>
        </p:txBody>
      </p:sp>
      <p:sp>
        <p:nvSpPr>
          <p:cNvPr id="156" name="TextBox 155"/>
          <p:cNvSpPr txBox="1"/>
          <p:nvPr/>
        </p:nvSpPr>
        <p:spPr>
          <a:xfrm>
            <a:off x="181990" y="3403871"/>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Country franchisee</a:t>
            </a:r>
            <a:r>
              <a:rPr lang="en-US" sz="900" baseline="30000" dirty="0" smtClean="0">
                <a:latin typeface="Arial" pitchFamily="34" charset="0"/>
                <a:cs typeface="Arial" pitchFamily="34" charset="0"/>
              </a:rPr>
              <a:t>1</a:t>
            </a:r>
            <a:r>
              <a:rPr lang="en-US" sz="900" dirty="0" smtClean="0">
                <a:latin typeface="Arial" pitchFamily="34" charset="0"/>
                <a:cs typeface="Arial" pitchFamily="34" charset="0"/>
              </a:rPr>
              <a:t> </a:t>
            </a:r>
          </a:p>
        </p:txBody>
      </p:sp>
      <p:sp>
        <p:nvSpPr>
          <p:cNvPr id="157" name="TextBox 156"/>
          <p:cNvSpPr txBox="1"/>
          <p:nvPr/>
        </p:nvSpPr>
        <p:spPr>
          <a:xfrm>
            <a:off x="2372149" y="5652053"/>
            <a:ext cx="6270409" cy="629478"/>
          </a:xfrm>
          <a:prstGeom prst="rect">
            <a:avLst/>
          </a:prstGeom>
          <a:noFill/>
        </p:spPr>
        <p:txBody>
          <a:bodyPr wrap="square" lIns="0" tIns="0" rIns="0" bIns="0" rtlCol="0">
            <a:no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Space for digester and bag available </a:t>
            </a:r>
          </a:p>
          <a:p>
            <a:pPr marL="288925" lvl="1" indent="-174625">
              <a:buClr>
                <a:srgbClr val="177B57"/>
              </a:buClr>
              <a:buSzPct val="100000"/>
              <a:buFont typeface="Arial"/>
              <a:buChar char="•"/>
            </a:pPr>
            <a:r>
              <a:rPr lang="en-US" sz="1000" dirty="0" smtClean="0">
                <a:latin typeface="Arial" pitchFamily="34" charset="0"/>
                <a:cs typeface="Arial" pitchFamily="34" charset="0"/>
              </a:rPr>
              <a:t>Animals close by to supplement human waste with donkey, cattle, goat manure</a:t>
            </a:r>
          </a:p>
          <a:p>
            <a:pPr marL="288925" lvl="1" indent="-174625">
              <a:buClr>
                <a:srgbClr val="177B57"/>
              </a:buClr>
              <a:buSzPct val="100000"/>
              <a:buFont typeface="Arial"/>
              <a:buChar char="•"/>
            </a:pPr>
            <a:r>
              <a:rPr lang="en-US" sz="1000" dirty="0" smtClean="0">
                <a:latin typeface="Arial" pitchFamily="34" charset="0"/>
                <a:cs typeface="Arial" pitchFamily="34" charset="0"/>
              </a:rPr>
              <a:t>Access to grass and other organic waste to supplement as needed</a:t>
            </a:r>
          </a:p>
          <a:p>
            <a:pPr marL="288925" lvl="1" indent="-174625">
              <a:buClr>
                <a:srgbClr val="177B57"/>
              </a:buClr>
              <a:buSzPct val="100000"/>
              <a:buFont typeface="Arial"/>
              <a:buChar char="•"/>
            </a:pPr>
            <a:r>
              <a:rPr lang="en-US" sz="1000" dirty="0" smtClean="0">
                <a:latin typeface="Arial" pitchFamily="34" charset="0"/>
                <a:cs typeface="Arial" pitchFamily="34" charset="0"/>
              </a:rPr>
              <a:t>Temporary &amp; permanent setting possible as the system is transportable and durable enough to be moved</a:t>
            </a:r>
          </a:p>
          <a:p>
            <a:pPr marL="288925" lvl="1" indent="-174625">
              <a:buClr>
                <a:srgbClr val="177B57"/>
              </a:buClr>
              <a:buSzPct val="100000"/>
              <a:buFont typeface="Arial"/>
              <a:buChar char="•"/>
            </a:pPr>
            <a:endParaRPr lang="en-US" sz="1000" dirty="0" smtClean="0">
              <a:latin typeface="Arial" pitchFamily="34" charset="0"/>
              <a:cs typeface="Arial" pitchFamily="34" charset="0"/>
            </a:endParaRP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p:txBody>
      </p:sp>
      <p:sp>
        <p:nvSpPr>
          <p:cNvPr id="231" name="clipart_tick"/>
          <p:cNvSpPr>
            <a:spLocks/>
          </p:cNvSpPr>
          <p:nvPr/>
        </p:nvSpPr>
        <p:spPr bwMode="gray">
          <a:xfrm>
            <a:off x="2437594" y="5620147"/>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35" name="clipart_tick"/>
          <p:cNvSpPr>
            <a:spLocks/>
          </p:cNvSpPr>
          <p:nvPr/>
        </p:nvSpPr>
        <p:spPr bwMode="gray">
          <a:xfrm>
            <a:off x="2437594" y="5773198"/>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36" name="clipart_tick"/>
          <p:cNvSpPr>
            <a:spLocks/>
          </p:cNvSpPr>
          <p:nvPr/>
        </p:nvSpPr>
        <p:spPr bwMode="gray">
          <a:xfrm>
            <a:off x="2437594" y="5926249"/>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1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(B)energy used as an example, model could be applicable to other biogas systems as well 2</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Depending on government restrictions and labor constraint the REE could also be run by the host community</a:t>
            </a:r>
            <a:endParaRPr lang="en-US" sz="800" dirty="0">
              <a:solidFill>
                <a:srgbClr val="000000"/>
              </a:solidFill>
              <a:latin typeface="Arial" pitchFamily="34" charset="0"/>
              <a:cs typeface="Arial" pitchFamily="34" charset="0"/>
            </a:endParaRPr>
          </a:p>
        </p:txBody>
      </p:sp>
      <p:sp>
        <p:nvSpPr>
          <p:cNvPr id="115" name="clipart_tick"/>
          <p:cNvSpPr>
            <a:spLocks/>
          </p:cNvSpPr>
          <p:nvPr/>
        </p:nvSpPr>
        <p:spPr bwMode="gray">
          <a:xfrm>
            <a:off x="2437594" y="6079301"/>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pic>
        <p:nvPicPr>
          <p:cNvPr id="9222" name="Picture 6"/>
          <p:cNvPicPr>
            <a:picLocks noChangeAspect="1" noChangeArrowheads="1"/>
          </p:cNvPicPr>
          <p:nvPr/>
        </p:nvPicPr>
        <p:blipFill>
          <a:blip r:embed="rId5" cstate="print"/>
          <a:srcRect/>
          <a:stretch>
            <a:fillRect/>
          </a:stretch>
        </p:blipFill>
        <p:spPr bwMode="auto">
          <a:xfrm flipH="1">
            <a:off x="5899420" y="1774821"/>
            <a:ext cx="474959" cy="409575"/>
          </a:xfrm>
          <a:prstGeom prst="rect">
            <a:avLst/>
          </a:prstGeom>
          <a:noFill/>
          <a:ln w="9525">
            <a:noFill/>
            <a:miter lim="800000"/>
            <a:headEnd/>
            <a:tailEnd/>
          </a:ln>
          <a:effectLst/>
        </p:spPr>
      </p:pic>
      <p:cxnSp>
        <p:nvCxnSpPr>
          <p:cNvPr id="119" name="Straight Connector 118"/>
          <p:cNvCxnSpPr/>
          <p:nvPr/>
        </p:nvCxnSpPr>
        <p:spPr>
          <a:xfrm>
            <a:off x="5338905" y="2222496"/>
            <a:ext cx="127635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6326330" y="3120166"/>
            <a:ext cx="184150" cy="69850"/>
          </a:xfrm>
          <a:prstGeom prst="rect">
            <a:avLst/>
          </a:prstGeom>
          <a:solidFill>
            <a:srgbClr val="F0F0F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22" name="Straight Arrow Connector 121"/>
          <p:cNvCxnSpPr/>
          <p:nvPr/>
        </p:nvCxnSpPr>
        <p:spPr>
          <a:xfrm>
            <a:off x="6421580" y="2222496"/>
            <a:ext cx="0" cy="1084129"/>
          </a:xfrm>
          <a:prstGeom prst="straightConnector1">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530324" y="3172553"/>
            <a:ext cx="88820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9223" name="Picture 7"/>
          <p:cNvPicPr>
            <a:picLocks noChangeAspect="1" noChangeArrowheads="1"/>
          </p:cNvPicPr>
          <p:nvPr/>
        </p:nvPicPr>
        <p:blipFill>
          <a:blip r:embed="rId6" cstate="print"/>
          <a:srcRect/>
          <a:stretch>
            <a:fillRect/>
          </a:stretch>
        </p:blipFill>
        <p:spPr bwMode="auto">
          <a:xfrm>
            <a:off x="6615255" y="2932225"/>
            <a:ext cx="604615" cy="229029"/>
          </a:xfrm>
          <a:prstGeom prst="rect">
            <a:avLst/>
          </a:prstGeom>
          <a:noFill/>
          <a:ln w="9525">
            <a:noFill/>
            <a:miter lim="800000"/>
            <a:headEnd/>
            <a:tailEnd/>
          </a:ln>
          <a:effectLst/>
        </p:spPr>
      </p:pic>
      <p:pic>
        <p:nvPicPr>
          <p:cNvPr id="9226" name="Picture 10"/>
          <p:cNvPicPr>
            <a:picLocks noChangeAspect="1" noChangeArrowheads="1"/>
          </p:cNvPicPr>
          <p:nvPr/>
        </p:nvPicPr>
        <p:blipFill>
          <a:blip r:embed="rId7" cstate="print"/>
          <a:srcRect/>
          <a:stretch>
            <a:fillRect/>
          </a:stretch>
        </p:blipFill>
        <p:spPr bwMode="auto">
          <a:xfrm>
            <a:off x="7942415" y="2312402"/>
            <a:ext cx="419099" cy="529873"/>
          </a:xfrm>
          <a:prstGeom prst="rect">
            <a:avLst/>
          </a:prstGeom>
          <a:noFill/>
          <a:ln w="9525">
            <a:noFill/>
            <a:miter lim="800000"/>
            <a:headEnd/>
            <a:tailEnd/>
          </a:ln>
          <a:effectLst/>
        </p:spPr>
      </p:pic>
      <p:pic>
        <p:nvPicPr>
          <p:cNvPr id="137" name="Picture 10"/>
          <p:cNvPicPr>
            <a:picLocks noChangeAspect="1" noChangeArrowheads="1"/>
          </p:cNvPicPr>
          <p:nvPr/>
        </p:nvPicPr>
        <p:blipFill>
          <a:blip r:embed="rId7" cstate="print"/>
          <a:srcRect/>
          <a:stretch>
            <a:fillRect/>
          </a:stretch>
        </p:blipFill>
        <p:spPr bwMode="auto">
          <a:xfrm>
            <a:off x="7689615" y="2650361"/>
            <a:ext cx="419099" cy="529873"/>
          </a:xfrm>
          <a:prstGeom prst="rect">
            <a:avLst/>
          </a:prstGeom>
          <a:noFill/>
          <a:ln w="9525">
            <a:noFill/>
            <a:miter lim="800000"/>
            <a:headEnd/>
            <a:tailEnd/>
          </a:ln>
          <a:effectLst/>
        </p:spPr>
      </p:pic>
      <p:cxnSp>
        <p:nvCxnSpPr>
          <p:cNvPr id="149" name="Straight Arrow Connector 148"/>
          <p:cNvCxnSpPr>
            <a:stCxn id="137" idx="3"/>
            <a:endCxn id="124" idx="1"/>
          </p:cNvCxnSpPr>
          <p:nvPr/>
        </p:nvCxnSpPr>
        <p:spPr>
          <a:xfrm>
            <a:off x="8108714" y="2915298"/>
            <a:ext cx="625642" cy="3492"/>
          </a:xfrm>
          <a:prstGeom prst="straightConnector1">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9226" idx="3"/>
            <a:endCxn id="113" idx="28"/>
          </p:cNvCxnSpPr>
          <p:nvPr/>
        </p:nvCxnSpPr>
        <p:spPr>
          <a:xfrm flipV="1">
            <a:off x="8361514" y="2531565"/>
            <a:ext cx="454565" cy="45774"/>
          </a:xfrm>
          <a:prstGeom prst="straightConnector1">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55" name="Curved Connector 20"/>
          <p:cNvCxnSpPr>
            <a:stCxn id="174" idx="0"/>
            <a:endCxn id="110" idx="0"/>
          </p:cNvCxnSpPr>
          <p:nvPr/>
        </p:nvCxnSpPr>
        <p:spPr>
          <a:xfrm rot="5400000" flipH="1" flipV="1">
            <a:off x="7236074" y="1559812"/>
            <a:ext cx="1114158" cy="2434886"/>
          </a:xfrm>
          <a:prstGeom prst="curvedConnector3">
            <a:avLst>
              <a:gd name="adj1" fmla="val 120518"/>
            </a:avLst>
          </a:prstGeom>
          <a:ln w="15875">
            <a:solidFill>
              <a:schemeClr val="bg2"/>
            </a:solidFill>
            <a:prstDash val="sysDash"/>
            <a:headEnd type="triangle" w="med" len="sm"/>
            <a:tailEnd type="none" w="lg" len="lg"/>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6455060" y="3334334"/>
            <a:ext cx="241300" cy="22398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181" name="Curved Connector 20"/>
          <p:cNvCxnSpPr>
            <a:endCxn id="237" idx="2"/>
          </p:cNvCxnSpPr>
          <p:nvPr/>
        </p:nvCxnSpPr>
        <p:spPr>
          <a:xfrm rot="10800000">
            <a:off x="3949148" y="3651135"/>
            <a:ext cx="3469382" cy="1001091"/>
          </a:xfrm>
          <a:prstGeom prst="curvedConnector2">
            <a:avLst/>
          </a:prstGeom>
          <a:ln w="15875">
            <a:solidFill>
              <a:schemeClr val="bg2"/>
            </a:solidFill>
            <a:prstDash val="sysDash"/>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5787534" y="4395234"/>
            <a:ext cx="386219" cy="201802"/>
          </a:xfrm>
          <a:prstGeom prst="rect">
            <a:avLst/>
          </a:prstGeom>
          <a:solidFill>
            <a:schemeClr val="bg1"/>
          </a:solidFill>
          <a:ln>
            <a:solidFill>
              <a:schemeClr val="bg1"/>
            </a:solidFill>
          </a:ln>
        </p:spPr>
        <p:txBody>
          <a:bodyPr wrap="square" lIns="0" tIns="0" rIns="0" bIns="0" rtlCol="0">
            <a:noAutofit/>
          </a:bodyPr>
          <a:lstStyle/>
          <a:p>
            <a:pPr algn="ctr">
              <a:buClr>
                <a:srgbClr val="000000"/>
              </a:buClr>
              <a:buSzPct val="100000"/>
              <a:buFont typeface=""/>
            </a:pPr>
            <a:r>
              <a:rPr lang="en-US" sz="1600" b="1" dirty="0" smtClean="0">
                <a:solidFill>
                  <a:srgbClr val="4D4D4D"/>
                </a:solidFill>
                <a:cs typeface="Arial" pitchFamily="34" charset="0"/>
              </a:rPr>
              <a:t>$</a:t>
            </a:r>
          </a:p>
        </p:txBody>
      </p:sp>
      <p:cxnSp>
        <p:nvCxnSpPr>
          <p:cNvPr id="234" name="Curved Connector 20"/>
          <p:cNvCxnSpPr>
            <a:stCxn id="9225" idx="2"/>
            <a:endCxn id="13320" idx="3"/>
          </p:cNvCxnSpPr>
          <p:nvPr/>
        </p:nvCxnSpPr>
        <p:spPr>
          <a:xfrm rot="5400000">
            <a:off x="4081736" y="2969207"/>
            <a:ext cx="1358589" cy="2647287"/>
          </a:xfrm>
          <a:prstGeom prst="curvedConnector2">
            <a:avLst/>
          </a:prstGeom>
          <a:ln w="15875">
            <a:solidFill>
              <a:schemeClr val="bg2"/>
            </a:solidFill>
            <a:prstDash val="sysDash"/>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0" name="Curved Connector 20"/>
          <p:cNvCxnSpPr>
            <a:stCxn id="13320" idx="1"/>
            <a:endCxn id="156" idx="2"/>
          </p:cNvCxnSpPr>
          <p:nvPr/>
        </p:nvCxnSpPr>
        <p:spPr>
          <a:xfrm rot="10800000">
            <a:off x="762411" y="3651135"/>
            <a:ext cx="1822399" cy="1321011"/>
          </a:xfrm>
          <a:prstGeom prst="curvedConnector2">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8803252" y="2220176"/>
            <a:ext cx="414688" cy="5941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2" name="Group 279"/>
          <p:cNvGrpSpPr>
            <a:grpSpLocks noChangeAspect="1"/>
          </p:cNvGrpSpPr>
          <p:nvPr/>
        </p:nvGrpSpPr>
        <p:grpSpPr>
          <a:xfrm>
            <a:off x="8790189" y="2309767"/>
            <a:ext cx="417695" cy="404081"/>
            <a:chOff x="19410355" y="3903663"/>
            <a:chExt cx="3214688" cy="3109917"/>
          </a:xfrm>
        </p:grpSpPr>
        <p:sp>
          <p:nvSpPr>
            <p:cNvPr id="113"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4" name="Rectangle 123"/>
          <p:cNvSpPr/>
          <p:nvPr/>
        </p:nvSpPr>
        <p:spPr>
          <a:xfrm>
            <a:off x="8734356" y="2621720"/>
            <a:ext cx="414688" cy="5941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3" name="Group 279"/>
          <p:cNvGrpSpPr>
            <a:grpSpLocks noChangeAspect="1"/>
          </p:cNvGrpSpPr>
          <p:nvPr/>
        </p:nvGrpSpPr>
        <p:grpSpPr>
          <a:xfrm>
            <a:off x="8721293" y="2711311"/>
            <a:ext cx="417695" cy="404081"/>
            <a:chOff x="19410355" y="3903663"/>
            <a:chExt cx="3214688" cy="3109917"/>
          </a:xfrm>
        </p:grpSpPr>
        <p:sp>
          <p:nvSpPr>
            <p:cNvPr id="126"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41" name="Picture 5" descr="(B)energy"/>
          <p:cNvPicPr>
            <a:picLocks noChangeAspect="1" noChangeArrowheads="1"/>
          </p:cNvPicPr>
          <p:nvPr/>
        </p:nvPicPr>
        <p:blipFill>
          <a:blip r:embed="rId8" cstate="print"/>
          <a:srcRect/>
          <a:stretch>
            <a:fillRect/>
          </a:stretch>
        </p:blipFill>
        <p:spPr bwMode="auto">
          <a:xfrm>
            <a:off x="257146" y="3027846"/>
            <a:ext cx="944730" cy="300869"/>
          </a:xfrm>
          <a:prstGeom prst="rect">
            <a:avLst/>
          </a:prstGeom>
          <a:solidFill>
            <a:srgbClr val="4D4D4D"/>
          </a:solidFill>
          <a:ln>
            <a:solidFill>
              <a:srgbClr val="4D4D4D"/>
            </a:solidFill>
          </a:ln>
        </p:spPr>
      </p:pic>
      <p:pic>
        <p:nvPicPr>
          <p:cNvPr id="13316" name="Picture 4" descr="http://www.progressivewaste.com/uploads/products/icon-organics.pn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7472780" y="1885076"/>
            <a:ext cx="272506" cy="276222"/>
          </a:xfrm>
          <a:prstGeom prst="rect">
            <a:avLst/>
          </a:prstGeom>
          <a:solidFill>
            <a:schemeClr val="bg1"/>
          </a:solidFill>
          <a:ln>
            <a:solidFill>
              <a:schemeClr val="bg1"/>
            </a:solidFill>
          </a:ln>
        </p:spPr>
      </p:pic>
      <p:pic>
        <p:nvPicPr>
          <p:cNvPr id="13318" name="Picture 6" descr="http://comps.canstockphoto.com/can-stock-photo_csp15086653.jpg"/>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6303128" y="2093860"/>
            <a:ext cx="272582" cy="84112"/>
          </a:xfrm>
          <a:prstGeom prst="rect">
            <a:avLst/>
          </a:prstGeom>
          <a:noFill/>
          <a:ln>
            <a:noFill/>
          </a:ln>
        </p:spPr>
      </p:pic>
      <p:cxnSp>
        <p:nvCxnSpPr>
          <p:cNvPr id="183" name="Straight Connector 182"/>
          <p:cNvCxnSpPr/>
          <p:nvPr/>
        </p:nvCxnSpPr>
        <p:spPr>
          <a:xfrm>
            <a:off x="7426266" y="3172553"/>
            <a:ext cx="173809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7" name="Parallelogram 186"/>
          <p:cNvSpPr/>
          <p:nvPr/>
        </p:nvSpPr>
        <p:spPr>
          <a:xfrm>
            <a:off x="7336455" y="4265079"/>
            <a:ext cx="1997347" cy="543702"/>
          </a:xfrm>
          <a:prstGeom prst="parallelogram">
            <a:avLst>
              <a:gd name="adj" fmla="val 92878"/>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sp>
        <p:nvSpPr>
          <p:cNvPr id="188" name="Right Arrow 187"/>
          <p:cNvSpPr/>
          <p:nvPr/>
        </p:nvSpPr>
        <p:spPr>
          <a:xfrm rot="16200000">
            <a:off x="8342484" y="4265280"/>
            <a:ext cx="483937" cy="248930"/>
          </a:xfrm>
          <a:prstGeom prst="rightArrow">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4" name="Group 85"/>
          <p:cNvGrpSpPr/>
          <p:nvPr/>
        </p:nvGrpSpPr>
        <p:grpSpPr>
          <a:xfrm>
            <a:off x="8065286" y="4241583"/>
            <a:ext cx="394701" cy="404081"/>
            <a:chOff x="6718244" y="5203991"/>
            <a:chExt cx="394701" cy="404081"/>
          </a:xfrm>
        </p:grpSpPr>
        <p:sp>
          <p:nvSpPr>
            <p:cNvPr id="193" name="Freeform 64"/>
            <p:cNvSpPr>
              <a:spLocks/>
            </p:cNvSpPr>
            <p:nvPr/>
          </p:nvSpPr>
          <p:spPr bwMode="auto">
            <a:xfrm>
              <a:off x="6718244" y="5250286"/>
              <a:ext cx="67446" cy="95184"/>
            </a:xfrm>
            <a:custGeom>
              <a:avLst/>
              <a:gdLst/>
              <a:ahLst/>
              <a:cxnLst>
                <a:cxn ang="0">
                  <a:pos x="2" y="0"/>
                </a:cxn>
                <a:cxn ang="0">
                  <a:pos x="14" y="47"/>
                </a:cxn>
                <a:cxn ang="0">
                  <a:pos x="33" y="89"/>
                </a:cxn>
                <a:cxn ang="0">
                  <a:pos x="61" y="127"/>
                </a:cxn>
                <a:cxn ang="0">
                  <a:pos x="91" y="160"/>
                </a:cxn>
                <a:cxn ang="0">
                  <a:pos x="131" y="186"/>
                </a:cxn>
                <a:cxn ang="0">
                  <a:pos x="171" y="209"/>
                </a:cxn>
                <a:cxn ang="0">
                  <a:pos x="216" y="233"/>
                </a:cxn>
                <a:cxn ang="0">
                  <a:pos x="260" y="259"/>
                </a:cxn>
                <a:cxn ang="0">
                  <a:pos x="298" y="292"/>
                </a:cxn>
                <a:cxn ang="0">
                  <a:pos x="319" y="320"/>
                </a:cxn>
                <a:cxn ang="0">
                  <a:pos x="333" y="350"/>
                </a:cxn>
                <a:cxn ang="0">
                  <a:pos x="338" y="385"/>
                </a:cxn>
                <a:cxn ang="0">
                  <a:pos x="331" y="416"/>
                </a:cxn>
                <a:cxn ang="0">
                  <a:pos x="317" y="442"/>
                </a:cxn>
                <a:cxn ang="0">
                  <a:pos x="298" y="461"/>
                </a:cxn>
                <a:cxn ang="0">
                  <a:pos x="270" y="472"/>
                </a:cxn>
                <a:cxn ang="0">
                  <a:pos x="242" y="477"/>
                </a:cxn>
                <a:cxn ang="0">
                  <a:pos x="209" y="472"/>
                </a:cxn>
                <a:cxn ang="0">
                  <a:pos x="173" y="458"/>
                </a:cxn>
                <a:cxn ang="0">
                  <a:pos x="145" y="440"/>
                </a:cxn>
                <a:cxn ang="0">
                  <a:pos x="122" y="416"/>
                </a:cxn>
                <a:cxn ang="0">
                  <a:pos x="101" y="388"/>
                </a:cxn>
                <a:cxn ang="0">
                  <a:pos x="82" y="357"/>
                </a:cxn>
                <a:cxn ang="0">
                  <a:pos x="47" y="280"/>
                </a:cxn>
                <a:cxn ang="0">
                  <a:pos x="23" y="200"/>
                </a:cxn>
                <a:cxn ang="0">
                  <a:pos x="7" y="115"/>
                </a:cxn>
                <a:cxn ang="0">
                  <a:pos x="0" y="31"/>
                </a:cxn>
                <a:cxn ang="0">
                  <a:pos x="2" y="14"/>
                </a:cxn>
                <a:cxn ang="0">
                  <a:pos x="2" y="0"/>
                </a:cxn>
              </a:cxnLst>
              <a:rect l="0" t="0" r="r" b="b"/>
              <a:pathLst>
                <a:path w="338" h="477">
                  <a:moveTo>
                    <a:pt x="2" y="0"/>
                  </a:moveTo>
                  <a:lnTo>
                    <a:pt x="14" y="47"/>
                  </a:lnTo>
                  <a:lnTo>
                    <a:pt x="33" y="89"/>
                  </a:lnTo>
                  <a:lnTo>
                    <a:pt x="61" y="127"/>
                  </a:lnTo>
                  <a:lnTo>
                    <a:pt x="91" y="160"/>
                  </a:lnTo>
                  <a:lnTo>
                    <a:pt x="131" y="186"/>
                  </a:lnTo>
                  <a:lnTo>
                    <a:pt x="171" y="209"/>
                  </a:lnTo>
                  <a:lnTo>
                    <a:pt x="216" y="233"/>
                  </a:lnTo>
                  <a:lnTo>
                    <a:pt x="260" y="259"/>
                  </a:lnTo>
                  <a:lnTo>
                    <a:pt x="298" y="292"/>
                  </a:lnTo>
                  <a:lnTo>
                    <a:pt x="319" y="320"/>
                  </a:lnTo>
                  <a:lnTo>
                    <a:pt x="333" y="350"/>
                  </a:lnTo>
                  <a:lnTo>
                    <a:pt x="338" y="385"/>
                  </a:lnTo>
                  <a:lnTo>
                    <a:pt x="331" y="416"/>
                  </a:lnTo>
                  <a:lnTo>
                    <a:pt x="317" y="442"/>
                  </a:lnTo>
                  <a:lnTo>
                    <a:pt x="298" y="461"/>
                  </a:lnTo>
                  <a:lnTo>
                    <a:pt x="270" y="472"/>
                  </a:lnTo>
                  <a:lnTo>
                    <a:pt x="242" y="477"/>
                  </a:lnTo>
                  <a:lnTo>
                    <a:pt x="209" y="472"/>
                  </a:lnTo>
                  <a:lnTo>
                    <a:pt x="173" y="458"/>
                  </a:lnTo>
                  <a:lnTo>
                    <a:pt x="145" y="440"/>
                  </a:lnTo>
                  <a:lnTo>
                    <a:pt x="122" y="416"/>
                  </a:lnTo>
                  <a:lnTo>
                    <a:pt x="101" y="388"/>
                  </a:lnTo>
                  <a:lnTo>
                    <a:pt x="82" y="357"/>
                  </a:lnTo>
                  <a:lnTo>
                    <a:pt x="47" y="280"/>
                  </a:lnTo>
                  <a:lnTo>
                    <a:pt x="23" y="200"/>
                  </a:lnTo>
                  <a:lnTo>
                    <a:pt x="7" y="115"/>
                  </a:lnTo>
                  <a:lnTo>
                    <a:pt x="0" y="31"/>
                  </a:lnTo>
                  <a:lnTo>
                    <a:pt x="2" y="14"/>
                  </a:lnTo>
                  <a:lnTo>
                    <a:pt x="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65"/>
            <p:cNvSpPr>
              <a:spLocks/>
            </p:cNvSpPr>
            <p:nvPr/>
          </p:nvSpPr>
          <p:spPr bwMode="auto">
            <a:xfrm>
              <a:off x="6993816" y="5372208"/>
              <a:ext cx="94585" cy="68045"/>
            </a:xfrm>
            <a:custGeom>
              <a:avLst/>
              <a:gdLst/>
              <a:ahLst/>
              <a:cxnLst>
                <a:cxn ang="0">
                  <a:pos x="467" y="0"/>
                </a:cxn>
                <a:cxn ang="0">
                  <a:pos x="474" y="7"/>
                </a:cxn>
                <a:cxn ang="0">
                  <a:pos x="442" y="66"/>
                </a:cxn>
                <a:cxn ang="0">
                  <a:pos x="406" y="122"/>
                </a:cxn>
                <a:cxn ang="0">
                  <a:pos x="366" y="176"/>
                </a:cxn>
                <a:cxn ang="0">
                  <a:pos x="322" y="226"/>
                </a:cxn>
                <a:cxn ang="0">
                  <a:pos x="272" y="273"/>
                </a:cxn>
                <a:cxn ang="0">
                  <a:pos x="218" y="310"/>
                </a:cxn>
                <a:cxn ang="0">
                  <a:pos x="181" y="329"/>
                </a:cxn>
                <a:cxn ang="0">
                  <a:pos x="143" y="338"/>
                </a:cxn>
                <a:cxn ang="0">
                  <a:pos x="101" y="341"/>
                </a:cxn>
                <a:cxn ang="0">
                  <a:pos x="68" y="336"/>
                </a:cxn>
                <a:cxn ang="0">
                  <a:pos x="40" y="319"/>
                </a:cxn>
                <a:cxn ang="0">
                  <a:pos x="16" y="298"/>
                </a:cxn>
                <a:cxn ang="0">
                  <a:pos x="2" y="273"/>
                </a:cxn>
                <a:cxn ang="0">
                  <a:pos x="0" y="240"/>
                </a:cxn>
                <a:cxn ang="0">
                  <a:pos x="5" y="209"/>
                </a:cxn>
                <a:cxn ang="0">
                  <a:pos x="21" y="181"/>
                </a:cxn>
                <a:cxn ang="0">
                  <a:pos x="45" y="157"/>
                </a:cxn>
                <a:cxn ang="0">
                  <a:pos x="82" y="139"/>
                </a:cxn>
                <a:cxn ang="0">
                  <a:pos x="117" y="127"/>
                </a:cxn>
                <a:cxn ang="0">
                  <a:pos x="157" y="120"/>
                </a:cxn>
                <a:cxn ang="0">
                  <a:pos x="197" y="117"/>
                </a:cxn>
                <a:cxn ang="0">
                  <a:pos x="249" y="115"/>
                </a:cxn>
                <a:cxn ang="0">
                  <a:pos x="301" y="110"/>
                </a:cxn>
                <a:cxn ang="0">
                  <a:pos x="350" y="96"/>
                </a:cxn>
                <a:cxn ang="0">
                  <a:pos x="397" y="73"/>
                </a:cxn>
                <a:cxn ang="0">
                  <a:pos x="437" y="42"/>
                </a:cxn>
                <a:cxn ang="0">
                  <a:pos x="467" y="0"/>
                </a:cxn>
              </a:cxnLst>
              <a:rect l="0" t="0" r="r" b="b"/>
              <a:pathLst>
                <a:path w="474" h="341">
                  <a:moveTo>
                    <a:pt x="467" y="0"/>
                  </a:moveTo>
                  <a:lnTo>
                    <a:pt x="474" y="7"/>
                  </a:lnTo>
                  <a:lnTo>
                    <a:pt x="442" y="66"/>
                  </a:lnTo>
                  <a:lnTo>
                    <a:pt x="406" y="122"/>
                  </a:lnTo>
                  <a:lnTo>
                    <a:pt x="366" y="176"/>
                  </a:lnTo>
                  <a:lnTo>
                    <a:pt x="322" y="226"/>
                  </a:lnTo>
                  <a:lnTo>
                    <a:pt x="272" y="273"/>
                  </a:lnTo>
                  <a:lnTo>
                    <a:pt x="218" y="310"/>
                  </a:lnTo>
                  <a:lnTo>
                    <a:pt x="181" y="329"/>
                  </a:lnTo>
                  <a:lnTo>
                    <a:pt x="143" y="338"/>
                  </a:lnTo>
                  <a:lnTo>
                    <a:pt x="101" y="341"/>
                  </a:lnTo>
                  <a:lnTo>
                    <a:pt x="68" y="336"/>
                  </a:lnTo>
                  <a:lnTo>
                    <a:pt x="40" y="319"/>
                  </a:lnTo>
                  <a:lnTo>
                    <a:pt x="16" y="298"/>
                  </a:lnTo>
                  <a:lnTo>
                    <a:pt x="2" y="273"/>
                  </a:lnTo>
                  <a:lnTo>
                    <a:pt x="0" y="240"/>
                  </a:lnTo>
                  <a:lnTo>
                    <a:pt x="5" y="209"/>
                  </a:lnTo>
                  <a:lnTo>
                    <a:pt x="21" y="181"/>
                  </a:lnTo>
                  <a:lnTo>
                    <a:pt x="45" y="157"/>
                  </a:lnTo>
                  <a:lnTo>
                    <a:pt x="82" y="139"/>
                  </a:lnTo>
                  <a:lnTo>
                    <a:pt x="117" y="127"/>
                  </a:lnTo>
                  <a:lnTo>
                    <a:pt x="157" y="120"/>
                  </a:lnTo>
                  <a:lnTo>
                    <a:pt x="197" y="117"/>
                  </a:lnTo>
                  <a:lnTo>
                    <a:pt x="249" y="115"/>
                  </a:lnTo>
                  <a:lnTo>
                    <a:pt x="301" y="110"/>
                  </a:lnTo>
                  <a:lnTo>
                    <a:pt x="350" y="96"/>
                  </a:lnTo>
                  <a:lnTo>
                    <a:pt x="397" y="73"/>
                  </a:lnTo>
                  <a:lnTo>
                    <a:pt x="437" y="42"/>
                  </a:lnTo>
                  <a:lnTo>
                    <a:pt x="46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effectLst>
                  <a:outerShdw blurRad="50800" dist="38100" dir="2700000" algn="tl" rotWithShape="0">
                    <a:prstClr val="black">
                      <a:alpha val="40000"/>
                    </a:prstClr>
                  </a:outerShdw>
                </a:effectLst>
              </a:endParaRPr>
            </a:p>
          </p:txBody>
        </p:sp>
        <p:sp>
          <p:nvSpPr>
            <p:cNvPr id="196" name="Freeform 66"/>
            <p:cNvSpPr>
              <a:spLocks/>
            </p:cNvSpPr>
            <p:nvPr/>
          </p:nvSpPr>
          <p:spPr bwMode="auto">
            <a:xfrm>
              <a:off x="6718244" y="5310349"/>
              <a:ext cx="67446" cy="95583"/>
            </a:xfrm>
            <a:custGeom>
              <a:avLst/>
              <a:gdLst/>
              <a:ahLst/>
              <a:cxnLst>
                <a:cxn ang="0">
                  <a:pos x="2" y="0"/>
                </a:cxn>
                <a:cxn ang="0">
                  <a:pos x="14" y="49"/>
                </a:cxn>
                <a:cxn ang="0">
                  <a:pos x="35" y="94"/>
                </a:cxn>
                <a:cxn ang="0">
                  <a:pos x="61" y="129"/>
                </a:cxn>
                <a:cxn ang="0">
                  <a:pos x="94" y="162"/>
                </a:cxn>
                <a:cxn ang="0">
                  <a:pos x="134" y="190"/>
                </a:cxn>
                <a:cxn ang="0">
                  <a:pos x="176" y="214"/>
                </a:cxn>
                <a:cxn ang="0">
                  <a:pos x="209" y="230"/>
                </a:cxn>
                <a:cxn ang="0">
                  <a:pos x="239" y="247"/>
                </a:cxn>
                <a:cxn ang="0">
                  <a:pos x="270" y="265"/>
                </a:cxn>
                <a:cxn ang="0">
                  <a:pos x="296" y="291"/>
                </a:cxn>
                <a:cxn ang="0">
                  <a:pos x="319" y="322"/>
                </a:cxn>
                <a:cxn ang="0">
                  <a:pos x="333" y="357"/>
                </a:cxn>
                <a:cxn ang="0">
                  <a:pos x="338" y="392"/>
                </a:cxn>
                <a:cxn ang="0">
                  <a:pos x="329" y="425"/>
                </a:cxn>
                <a:cxn ang="0">
                  <a:pos x="305" y="456"/>
                </a:cxn>
                <a:cxn ang="0">
                  <a:pos x="282" y="472"/>
                </a:cxn>
                <a:cxn ang="0">
                  <a:pos x="256" y="479"/>
                </a:cxn>
                <a:cxn ang="0">
                  <a:pos x="228" y="479"/>
                </a:cxn>
                <a:cxn ang="0">
                  <a:pos x="199" y="472"/>
                </a:cxn>
                <a:cxn ang="0">
                  <a:pos x="162" y="453"/>
                </a:cxn>
                <a:cxn ang="0">
                  <a:pos x="129" y="425"/>
                </a:cxn>
                <a:cxn ang="0">
                  <a:pos x="103" y="392"/>
                </a:cxn>
                <a:cxn ang="0">
                  <a:pos x="80" y="357"/>
                </a:cxn>
                <a:cxn ang="0">
                  <a:pos x="47" y="279"/>
                </a:cxn>
                <a:cxn ang="0">
                  <a:pos x="21" y="200"/>
                </a:cxn>
                <a:cxn ang="0">
                  <a:pos x="7" y="117"/>
                </a:cxn>
                <a:cxn ang="0">
                  <a:pos x="0" y="33"/>
                </a:cxn>
                <a:cxn ang="0">
                  <a:pos x="2" y="16"/>
                </a:cxn>
                <a:cxn ang="0">
                  <a:pos x="2" y="0"/>
                </a:cxn>
              </a:cxnLst>
              <a:rect l="0" t="0" r="r" b="b"/>
              <a:pathLst>
                <a:path w="338" h="479">
                  <a:moveTo>
                    <a:pt x="2" y="0"/>
                  </a:moveTo>
                  <a:lnTo>
                    <a:pt x="14" y="49"/>
                  </a:lnTo>
                  <a:lnTo>
                    <a:pt x="35" y="94"/>
                  </a:lnTo>
                  <a:lnTo>
                    <a:pt x="61" y="129"/>
                  </a:lnTo>
                  <a:lnTo>
                    <a:pt x="94" y="162"/>
                  </a:lnTo>
                  <a:lnTo>
                    <a:pt x="134" y="190"/>
                  </a:lnTo>
                  <a:lnTo>
                    <a:pt x="176" y="214"/>
                  </a:lnTo>
                  <a:lnTo>
                    <a:pt x="209" y="230"/>
                  </a:lnTo>
                  <a:lnTo>
                    <a:pt x="239" y="247"/>
                  </a:lnTo>
                  <a:lnTo>
                    <a:pt x="270" y="265"/>
                  </a:lnTo>
                  <a:lnTo>
                    <a:pt x="296" y="291"/>
                  </a:lnTo>
                  <a:lnTo>
                    <a:pt x="319" y="322"/>
                  </a:lnTo>
                  <a:lnTo>
                    <a:pt x="333" y="357"/>
                  </a:lnTo>
                  <a:lnTo>
                    <a:pt x="338" y="392"/>
                  </a:lnTo>
                  <a:lnTo>
                    <a:pt x="329" y="425"/>
                  </a:lnTo>
                  <a:lnTo>
                    <a:pt x="305" y="456"/>
                  </a:lnTo>
                  <a:lnTo>
                    <a:pt x="282" y="472"/>
                  </a:lnTo>
                  <a:lnTo>
                    <a:pt x="256" y="479"/>
                  </a:lnTo>
                  <a:lnTo>
                    <a:pt x="228" y="479"/>
                  </a:lnTo>
                  <a:lnTo>
                    <a:pt x="199" y="472"/>
                  </a:lnTo>
                  <a:lnTo>
                    <a:pt x="162" y="453"/>
                  </a:lnTo>
                  <a:lnTo>
                    <a:pt x="129" y="425"/>
                  </a:lnTo>
                  <a:lnTo>
                    <a:pt x="103" y="392"/>
                  </a:lnTo>
                  <a:lnTo>
                    <a:pt x="80" y="357"/>
                  </a:lnTo>
                  <a:lnTo>
                    <a:pt x="47" y="279"/>
                  </a:lnTo>
                  <a:lnTo>
                    <a:pt x="21" y="200"/>
                  </a:lnTo>
                  <a:lnTo>
                    <a:pt x="7" y="117"/>
                  </a:lnTo>
                  <a:lnTo>
                    <a:pt x="0" y="33"/>
                  </a:lnTo>
                  <a:lnTo>
                    <a:pt x="2" y="16"/>
                  </a:lnTo>
                  <a:lnTo>
                    <a:pt x="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67"/>
            <p:cNvSpPr>
              <a:spLocks/>
            </p:cNvSpPr>
            <p:nvPr/>
          </p:nvSpPr>
          <p:spPr bwMode="auto">
            <a:xfrm>
              <a:off x="6940737" y="5486548"/>
              <a:ext cx="94784" cy="68045"/>
            </a:xfrm>
            <a:custGeom>
              <a:avLst/>
              <a:gdLst/>
              <a:ahLst/>
              <a:cxnLst>
                <a:cxn ang="0">
                  <a:pos x="468" y="0"/>
                </a:cxn>
                <a:cxn ang="0">
                  <a:pos x="475" y="5"/>
                </a:cxn>
                <a:cxn ang="0">
                  <a:pos x="442" y="61"/>
                </a:cxn>
                <a:cxn ang="0">
                  <a:pos x="409" y="118"/>
                </a:cxn>
                <a:cxn ang="0">
                  <a:pos x="367" y="176"/>
                </a:cxn>
                <a:cxn ang="0">
                  <a:pos x="320" y="230"/>
                </a:cxn>
                <a:cxn ang="0">
                  <a:pos x="266" y="277"/>
                </a:cxn>
                <a:cxn ang="0">
                  <a:pos x="205" y="317"/>
                </a:cxn>
                <a:cxn ang="0">
                  <a:pos x="167" y="331"/>
                </a:cxn>
                <a:cxn ang="0">
                  <a:pos x="130" y="341"/>
                </a:cxn>
                <a:cxn ang="0">
                  <a:pos x="90" y="338"/>
                </a:cxn>
                <a:cxn ang="0">
                  <a:pos x="57" y="331"/>
                </a:cxn>
                <a:cxn ang="0">
                  <a:pos x="31" y="315"/>
                </a:cxn>
                <a:cxn ang="0">
                  <a:pos x="15" y="294"/>
                </a:cxn>
                <a:cxn ang="0">
                  <a:pos x="3" y="263"/>
                </a:cxn>
                <a:cxn ang="0">
                  <a:pos x="0" y="235"/>
                </a:cxn>
                <a:cxn ang="0">
                  <a:pos x="5" y="207"/>
                </a:cxn>
                <a:cxn ang="0">
                  <a:pos x="22" y="181"/>
                </a:cxn>
                <a:cxn ang="0">
                  <a:pos x="45" y="158"/>
                </a:cxn>
                <a:cxn ang="0">
                  <a:pos x="83" y="136"/>
                </a:cxn>
                <a:cxn ang="0">
                  <a:pos x="123" y="125"/>
                </a:cxn>
                <a:cxn ang="0">
                  <a:pos x="167" y="120"/>
                </a:cxn>
                <a:cxn ang="0">
                  <a:pos x="224" y="115"/>
                </a:cxn>
                <a:cxn ang="0">
                  <a:pos x="280" y="113"/>
                </a:cxn>
                <a:cxn ang="0">
                  <a:pos x="327" y="104"/>
                </a:cxn>
                <a:cxn ang="0">
                  <a:pos x="367" y="87"/>
                </a:cxn>
                <a:cxn ang="0">
                  <a:pos x="407" y="66"/>
                </a:cxn>
                <a:cxn ang="0">
                  <a:pos x="440" y="38"/>
                </a:cxn>
                <a:cxn ang="0">
                  <a:pos x="468" y="0"/>
                </a:cxn>
              </a:cxnLst>
              <a:rect l="0" t="0" r="r" b="b"/>
              <a:pathLst>
                <a:path w="475" h="341">
                  <a:moveTo>
                    <a:pt x="468" y="0"/>
                  </a:moveTo>
                  <a:lnTo>
                    <a:pt x="475" y="5"/>
                  </a:lnTo>
                  <a:lnTo>
                    <a:pt x="442" y="61"/>
                  </a:lnTo>
                  <a:lnTo>
                    <a:pt x="409" y="118"/>
                  </a:lnTo>
                  <a:lnTo>
                    <a:pt x="367" y="176"/>
                  </a:lnTo>
                  <a:lnTo>
                    <a:pt x="320" y="230"/>
                  </a:lnTo>
                  <a:lnTo>
                    <a:pt x="266" y="277"/>
                  </a:lnTo>
                  <a:lnTo>
                    <a:pt x="205" y="317"/>
                  </a:lnTo>
                  <a:lnTo>
                    <a:pt x="167" y="331"/>
                  </a:lnTo>
                  <a:lnTo>
                    <a:pt x="130" y="341"/>
                  </a:lnTo>
                  <a:lnTo>
                    <a:pt x="90" y="338"/>
                  </a:lnTo>
                  <a:lnTo>
                    <a:pt x="57" y="331"/>
                  </a:lnTo>
                  <a:lnTo>
                    <a:pt x="31" y="315"/>
                  </a:lnTo>
                  <a:lnTo>
                    <a:pt x="15" y="294"/>
                  </a:lnTo>
                  <a:lnTo>
                    <a:pt x="3" y="263"/>
                  </a:lnTo>
                  <a:lnTo>
                    <a:pt x="0" y="235"/>
                  </a:lnTo>
                  <a:lnTo>
                    <a:pt x="5" y="207"/>
                  </a:lnTo>
                  <a:lnTo>
                    <a:pt x="22" y="181"/>
                  </a:lnTo>
                  <a:lnTo>
                    <a:pt x="45" y="158"/>
                  </a:lnTo>
                  <a:lnTo>
                    <a:pt x="83" y="136"/>
                  </a:lnTo>
                  <a:lnTo>
                    <a:pt x="123" y="125"/>
                  </a:lnTo>
                  <a:lnTo>
                    <a:pt x="167" y="120"/>
                  </a:lnTo>
                  <a:lnTo>
                    <a:pt x="224" y="115"/>
                  </a:lnTo>
                  <a:lnTo>
                    <a:pt x="280" y="113"/>
                  </a:lnTo>
                  <a:lnTo>
                    <a:pt x="327" y="104"/>
                  </a:lnTo>
                  <a:lnTo>
                    <a:pt x="367" y="87"/>
                  </a:lnTo>
                  <a:lnTo>
                    <a:pt x="407" y="66"/>
                  </a:lnTo>
                  <a:lnTo>
                    <a:pt x="440" y="38"/>
                  </a:lnTo>
                  <a:lnTo>
                    <a:pt x="46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200"/>
            <p:cNvSpPr>
              <a:spLocks/>
            </p:cNvSpPr>
            <p:nvPr/>
          </p:nvSpPr>
          <p:spPr bwMode="auto">
            <a:xfrm>
              <a:off x="6969472" y="5257270"/>
              <a:ext cx="45895" cy="108354"/>
            </a:xfrm>
            <a:custGeom>
              <a:avLst/>
              <a:gdLst/>
              <a:ahLst/>
              <a:cxnLst>
                <a:cxn ang="0">
                  <a:pos x="80" y="0"/>
                </a:cxn>
                <a:cxn ang="0">
                  <a:pos x="70" y="52"/>
                </a:cxn>
                <a:cxn ang="0">
                  <a:pos x="70" y="99"/>
                </a:cxn>
                <a:cxn ang="0">
                  <a:pos x="80" y="144"/>
                </a:cxn>
                <a:cxn ang="0">
                  <a:pos x="96" y="186"/>
                </a:cxn>
                <a:cxn ang="0">
                  <a:pos x="117" y="226"/>
                </a:cxn>
                <a:cxn ang="0">
                  <a:pos x="145" y="266"/>
                </a:cxn>
                <a:cxn ang="0">
                  <a:pos x="185" y="322"/>
                </a:cxn>
                <a:cxn ang="0">
                  <a:pos x="221" y="381"/>
                </a:cxn>
                <a:cxn ang="0">
                  <a:pos x="228" y="407"/>
                </a:cxn>
                <a:cxn ang="0">
                  <a:pos x="230" y="433"/>
                </a:cxn>
                <a:cxn ang="0">
                  <a:pos x="230" y="459"/>
                </a:cxn>
                <a:cxn ang="0">
                  <a:pos x="223" y="489"/>
                </a:cxn>
                <a:cxn ang="0">
                  <a:pos x="206" y="513"/>
                </a:cxn>
                <a:cxn ang="0">
                  <a:pos x="185" y="529"/>
                </a:cxn>
                <a:cxn ang="0">
                  <a:pos x="157" y="541"/>
                </a:cxn>
                <a:cxn ang="0">
                  <a:pos x="124" y="543"/>
                </a:cxn>
                <a:cxn ang="0">
                  <a:pos x="96" y="536"/>
                </a:cxn>
                <a:cxn ang="0">
                  <a:pos x="73" y="522"/>
                </a:cxn>
                <a:cxn ang="0">
                  <a:pos x="49" y="498"/>
                </a:cxn>
                <a:cxn ang="0">
                  <a:pos x="28" y="468"/>
                </a:cxn>
                <a:cxn ang="0">
                  <a:pos x="12" y="435"/>
                </a:cxn>
                <a:cxn ang="0">
                  <a:pos x="4" y="397"/>
                </a:cxn>
                <a:cxn ang="0">
                  <a:pos x="0" y="360"/>
                </a:cxn>
                <a:cxn ang="0">
                  <a:pos x="2" y="271"/>
                </a:cxn>
                <a:cxn ang="0">
                  <a:pos x="14" y="184"/>
                </a:cxn>
                <a:cxn ang="0">
                  <a:pos x="35" y="99"/>
                </a:cxn>
                <a:cxn ang="0">
                  <a:pos x="68" y="17"/>
                </a:cxn>
                <a:cxn ang="0">
                  <a:pos x="75" y="8"/>
                </a:cxn>
                <a:cxn ang="0">
                  <a:pos x="75" y="5"/>
                </a:cxn>
                <a:cxn ang="0">
                  <a:pos x="77" y="3"/>
                </a:cxn>
                <a:cxn ang="0">
                  <a:pos x="80" y="0"/>
                </a:cxn>
              </a:cxnLst>
              <a:rect l="0" t="0" r="r" b="b"/>
              <a:pathLst>
                <a:path w="230" h="543">
                  <a:moveTo>
                    <a:pt x="80" y="0"/>
                  </a:moveTo>
                  <a:lnTo>
                    <a:pt x="70" y="52"/>
                  </a:lnTo>
                  <a:lnTo>
                    <a:pt x="70" y="99"/>
                  </a:lnTo>
                  <a:lnTo>
                    <a:pt x="80" y="144"/>
                  </a:lnTo>
                  <a:lnTo>
                    <a:pt x="96" y="186"/>
                  </a:lnTo>
                  <a:lnTo>
                    <a:pt x="117" y="226"/>
                  </a:lnTo>
                  <a:lnTo>
                    <a:pt x="145" y="266"/>
                  </a:lnTo>
                  <a:lnTo>
                    <a:pt x="185" y="322"/>
                  </a:lnTo>
                  <a:lnTo>
                    <a:pt x="221" y="381"/>
                  </a:lnTo>
                  <a:lnTo>
                    <a:pt x="228" y="407"/>
                  </a:lnTo>
                  <a:lnTo>
                    <a:pt x="230" y="433"/>
                  </a:lnTo>
                  <a:lnTo>
                    <a:pt x="230" y="459"/>
                  </a:lnTo>
                  <a:lnTo>
                    <a:pt x="223" y="489"/>
                  </a:lnTo>
                  <a:lnTo>
                    <a:pt x="206" y="513"/>
                  </a:lnTo>
                  <a:lnTo>
                    <a:pt x="185" y="529"/>
                  </a:lnTo>
                  <a:lnTo>
                    <a:pt x="157" y="541"/>
                  </a:lnTo>
                  <a:lnTo>
                    <a:pt x="124" y="543"/>
                  </a:lnTo>
                  <a:lnTo>
                    <a:pt x="96" y="536"/>
                  </a:lnTo>
                  <a:lnTo>
                    <a:pt x="73" y="522"/>
                  </a:lnTo>
                  <a:lnTo>
                    <a:pt x="49" y="498"/>
                  </a:lnTo>
                  <a:lnTo>
                    <a:pt x="28" y="468"/>
                  </a:lnTo>
                  <a:lnTo>
                    <a:pt x="12" y="435"/>
                  </a:lnTo>
                  <a:lnTo>
                    <a:pt x="4" y="397"/>
                  </a:lnTo>
                  <a:lnTo>
                    <a:pt x="0" y="360"/>
                  </a:lnTo>
                  <a:lnTo>
                    <a:pt x="2" y="271"/>
                  </a:lnTo>
                  <a:lnTo>
                    <a:pt x="14" y="184"/>
                  </a:lnTo>
                  <a:lnTo>
                    <a:pt x="35" y="99"/>
                  </a:lnTo>
                  <a:lnTo>
                    <a:pt x="68" y="17"/>
                  </a:lnTo>
                  <a:lnTo>
                    <a:pt x="75" y="8"/>
                  </a:lnTo>
                  <a:lnTo>
                    <a:pt x="75" y="5"/>
                  </a:lnTo>
                  <a:lnTo>
                    <a:pt x="77" y="3"/>
                  </a:lnTo>
                  <a:lnTo>
                    <a:pt x="80"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201"/>
            <p:cNvSpPr>
              <a:spLocks/>
            </p:cNvSpPr>
            <p:nvPr/>
          </p:nvSpPr>
          <p:spPr bwMode="auto">
            <a:xfrm>
              <a:off x="6944130" y="5312145"/>
              <a:ext cx="45895" cy="108354"/>
            </a:xfrm>
            <a:custGeom>
              <a:avLst/>
              <a:gdLst/>
              <a:ahLst/>
              <a:cxnLst>
                <a:cxn ang="0">
                  <a:pos x="77" y="0"/>
                </a:cxn>
                <a:cxn ang="0">
                  <a:pos x="68" y="54"/>
                </a:cxn>
                <a:cxn ang="0">
                  <a:pos x="68" y="104"/>
                </a:cxn>
                <a:cxn ang="0">
                  <a:pos x="80" y="151"/>
                </a:cxn>
                <a:cxn ang="0">
                  <a:pos x="99" y="195"/>
                </a:cxn>
                <a:cxn ang="0">
                  <a:pos x="127" y="238"/>
                </a:cxn>
                <a:cxn ang="0">
                  <a:pos x="157" y="278"/>
                </a:cxn>
                <a:cxn ang="0">
                  <a:pos x="183" y="310"/>
                </a:cxn>
                <a:cxn ang="0">
                  <a:pos x="204" y="346"/>
                </a:cxn>
                <a:cxn ang="0">
                  <a:pos x="221" y="381"/>
                </a:cxn>
                <a:cxn ang="0">
                  <a:pos x="230" y="423"/>
                </a:cxn>
                <a:cxn ang="0">
                  <a:pos x="230" y="456"/>
                </a:cxn>
                <a:cxn ang="0">
                  <a:pos x="223" y="484"/>
                </a:cxn>
                <a:cxn ang="0">
                  <a:pos x="207" y="510"/>
                </a:cxn>
                <a:cxn ang="0">
                  <a:pos x="185" y="529"/>
                </a:cxn>
                <a:cxn ang="0">
                  <a:pos x="157" y="541"/>
                </a:cxn>
                <a:cxn ang="0">
                  <a:pos x="127" y="543"/>
                </a:cxn>
                <a:cxn ang="0">
                  <a:pos x="99" y="536"/>
                </a:cxn>
                <a:cxn ang="0">
                  <a:pos x="77" y="524"/>
                </a:cxn>
                <a:cxn ang="0">
                  <a:pos x="56" y="508"/>
                </a:cxn>
                <a:cxn ang="0">
                  <a:pos x="40" y="487"/>
                </a:cxn>
                <a:cxn ang="0">
                  <a:pos x="19" y="451"/>
                </a:cxn>
                <a:cxn ang="0">
                  <a:pos x="7" y="411"/>
                </a:cxn>
                <a:cxn ang="0">
                  <a:pos x="0" y="371"/>
                </a:cxn>
                <a:cxn ang="0">
                  <a:pos x="0" y="282"/>
                </a:cxn>
                <a:cxn ang="0">
                  <a:pos x="12" y="193"/>
                </a:cxn>
                <a:cxn ang="0">
                  <a:pos x="33" y="106"/>
                </a:cxn>
                <a:cxn ang="0">
                  <a:pos x="66" y="21"/>
                </a:cxn>
                <a:cxn ang="0">
                  <a:pos x="70" y="12"/>
                </a:cxn>
                <a:cxn ang="0">
                  <a:pos x="77" y="0"/>
                </a:cxn>
              </a:cxnLst>
              <a:rect l="0" t="0" r="r" b="b"/>
              <a:pathLst>
                <a:path w="230" h="543">
                  <a:moveTo>
                    <a:pt x="77" y="0"/>
                  </a:moveTo>
                  <a:lnTo>
                    <a:pt x="68" y="54"/>
                  </a:lnTo>
                  <a:lnTo>
                    <a:pt x="68" y="104"/>
                  </a:lnTo>
                  <a:lnTo>
                    <a:pt x="80" y="151"/>
                  </a:lnTo>
                  <a:lnTo>
                    <a:pt x="99" y="195"/>
                  </a:lnTo>
                  <a:lnTo>
                    <a:pt x="127" y="238"/>
                  </a:lnTo>
                  <a:lnTo>
                    <a:pt x="157" y="278"/>
                  </a:lnTo>
                  <a:lnTo>
                    <a:pt x="183" y="310"/>
                  </a:lnTo>
                  <a:lnTo>
                    <a:pt x="204" y="346"/>
                  </a:lnTo>
                  <a:lnTo>
                    <a:pt x="221" y="381"/>
                  </a:lnTo>
                  <a:lnTo>
                    <a:pt x="230" y="423"/>
                  </a:lnTo>
                  <a:lnTo>
                    <a:pt x="230" y="456"/>
                  </a:lnTo>
                  <a:lnTo>
                    <a:pt x="223" y="484"/>
                  </a:lnTo>
                  <a:lnTo>
                    <a:pt x="207" y="510"/>
                  </a:lnTo>
                  <a:lnTo>
                    <a:pt x="185" y="529"/>
                  </a:lnTo>
                  <a:lnTo>
                    <a:pt x="157" y="541"/>
                  </a:lnTo>
                  <a:lnTo>
                    <a:pt x="127" y="543"/>
                  </a:lnTo>
                  <a:lnTo>
                    <a:pt x="99" y="536"/>
                  </a:lnTo>
                  <a:lnTo>
                    <a:pt x="77" y="524"/>
                  </a:lnTo>
                  <a:lnTo>
                    <a:pt x="56" y="508"/>
                  </a:lnTo>
                  <a:lnTo>
                    <a:pt x="40" y="487"/>
                  </a:lnTo>
                  <a:lnTo>
                    <a:pt x="19" y="451"/>
                  </a:lnTo>
                  <a:lnTo>
                    <a:pt x="7" y="411"/>
                  </a:lnTo>
                  <a:lnTo>
                    <a:pt x="0" y="371"/>
                  </a:lnTo>
                  <a:lnTo>
                    <a:pt x="0" y="282"/>
                  </a:lnTo>
                  <a:lnTo>
                    <a:pt x="12" y="193"/>
                  </a:lnTo>
                  <a:lnTo>
                    <a:pt x="33" y="106"/>
                  </a:lnTo>
                  <a:lnTo>
                    <a:pt x="66" y="21"/>
                  </a:lnTo>
                  <a:lnTo>
                    <a:pt x="70" y="12"/>
                  </a:lnTo>
                  <a:lnTo>
                    <a:pt x="7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70"/>
            <p:cNvSpPr>
              <a:spLocks/>
            </p:cNvSpPr>
            <p:nvPr/>
          </p:nvSpPr>
          <p:spPr bwMode="auto">
            <a:xfrm>
              <a:off x="6793672" y="5250286"/>
              <a:ext cx="67446" cy="94784"/>
            </a:xfrm>
            <a:custGeom>
              <a:avLst/>
              <a:gdLst/>
              <a:ahLst/>
              <a:cxnLst>
                <a:cxn ang="0">
                  <a:pos x="331" y="0"/>
                </a:cxn>
                <a:cxn ang="0">
                  <a:pos x="338" y="0"/>
                </a:cxn>
                <a:cxn ang="0">
                  <a:pos x="333" y="71"/>
                </a:cxn>
                <a:cxn ang="0">
                  <a:pos x="326" y="141"/>
                </a:cxn>
                <a:cxn ang="0">
                  <a:pos x="312" y="207"/>
                </a:cxn>
                <a:cxn ang="0">
                  <a:pos x="293" y="270"/>
                </a:cxn>
                <a:cxn ang="0">
                  <a:pos x="270" y="331"/>
                </a:cxn>
                <a:cxn ang="0">
                  <a:pos x="237" y="388"/>
                </a:cxn>
                <a:cxn ang="0">
                  <a:pos x="211" y="421"/>
                </a:cxn>
                <a:cxn ang="0">
                  <a:pos x="183" y="447"/>
                </a:cxn>
                <a:cxn ang="0">
                  <a:pos x="150" y="465"/>
                </a:cxn>
                <a:cxn ang="0">
                  <a:pos x="113" y="475"/>
                </a:cxn>
                <a:cxn ang="0">
                  <a:pos x="75" y="475"/>
                </a:cxn>
                <a:cxn ang="0">
                  <a:pos x="44" y="463"/>
                </a:cxn>
                <a:cxn ang="0">
                  <a:pos x="21" y="442"/>
                </a:cxn>
                <a:cxn ang="0">
                  <a:pos x="5" y="414"/>
                </a:cxn>
                <a:cxn ang="0">
                  <a:pos x="0" y="383"/>
                </a:cxn>
                <a:cxn ang="0">
                  <a:pos x="5" y="346"/>
                </a:cxn>
                <a:cxn ang="0">
                  <a:pos x="23" y="310"/>
                </a:cxn>
                <a:cxn ang="0">
                  <a:pos x="49" y="280"/>
                </a:cxn>
                <a:cxn ang="0">
                  <a:pos x="82" y="256"/>
                </a:cxn>
                <a:cxn ang="0">
                  <a:pos x="115" y="235"/>
                </a:cxn>
                <a:cxn ang="0">
                  <a:pos x="150" y="219"/>
                </a:cxn>
                <a:cxn ang="0">
                  <a:pos x="178" y="205"/>
                </a:cxn>
                <a:cxn ang="0">
                  <a:pos x="204" y="188"/>
                </a:cxn>
                <a:cxn ang="0">
                  <a:pos x="242" y="160"/>
                </a:cxn>
                <a:cxn ang="0">
                  <a:pos x="277" y="127"/>
                </a:cxn>
                <a:cxn ang="0">
                  <a:pos x="303" y="89"/>
                </a:cxn>
                <a:cxn ang="0">
                  <a:pos x="322" y="47"/>
                </a:cxn>
                <a:cxn ang="0">
                  <a:pos x="331" y="0"/>
                </a:cxn>
              </a:cxnLst>
              <a:rect l="0" t="0" r="r" b="b"/>
              <a:pathLst>
                <a:path w="338" h="475">
                  <a:moveTo>
                    <a:pt x="331" y="0"/>
                  </a:moveTo>
                  <a:lnTo>
                    <a:pt x="338" y="0"/>
                  </a:lnTo>
                  <a:lnTo>
                    <a:pt x="333" y="71"/>
                  </a:lnTo>
                  <a:lnTo>
                    <a:pt x="326" y="141"/>
                  </a:lnTo>
                  <a:lnTo>
                    <a:pt x="312" y="207"/>
                  </a:lnTo>
                  <a:lnTo>
                    <a:pt x="293" y="270"/>
                  </a:lnTo>
                  <a:lnTo>
                    <a:pt x="270" y="331"/>
                  </a:lnTo>
                  <a:lnTo>
                    <a:pt x="237" y="388"/>
                  </a:lnTo>
                  <a:lnTo>
                    <a:pt x="211" y="421"/>
                  </a:lnTo>
                  <a:lnTo>
                    <a:pt x="183" y="447"/>
                  </a:lnTo>
                  <a:lnTo>
                    <a:pt x="150" y="465"/>
                  </a:lnTo>
                  <a:lnTo>
                    <a:pt x="113" y="475"/>
                  </a:lnTo>
                  <a:lnTo>
                    <a:pt x="75" y="475"/>
                  </a:lnTo>
                  <a:lnTo>
                    <a:pt x="44" y="463"/>
                  </a:lnTo>
                  <a:lnTo>
                    <a:pt x="21" y="442"/>
                  </a:lnTo>
                  <a:lnTo>
                    <a:pt x="5" y="414"/>
                  </a:lnTo>
                  <a:lnTo>
                    <a:pt x="0" y="383"/>
                  </a:lnTo>
                  <a:lnTo>
                    <a:pt x="5" y="346"/>
                  </a:lnTo>
                  <a:lnTo>
                    <a:pt x="23" y="310"/>
                  </a:lnTo>
                  <a:lnTo>
                    <a:pt x="49" y="280"/>
                  </a:lnTo>
                  <a:lnTo>
                    <a:pt x="82" y="256"/>
                  </a:lnTo>
                  <a:lnTo>
                    <a:pt x="115" y="235"/>
                  </a:lnTo>
                  <a:lnTo>
                    <a:pt x="150" y="219"/>
                  </a:lnTo>
                  <a:lnTo>
                    <a:pt x="178" y="205"/>
                  </a:lnTo>
                  <a:lnTo>
                    <a:pt x="204" y="188"/>
                  </a:lnTo>
                  <a:lnTo>
                    <a:pt x="242" y="160"/>
                  </a:lnTo>
                  <a:lnTo>
                    <a:pt x="277" y="127"/>
                  </a:lnTo>
                  <a:lnTo>
                    <a:pt x="303" y="89"/>
                  </a:lnTo>
                  <a:lnTo>
                    <a:pt x="322" y="47"/>
                  </a:lnTo>
                  <a:lnTo>
                    <a:pt x="33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71"/>
            <p:cNvSpPr>
              <a:spLocks/>
            </p:cNvSpPr>
            <p:nvPr/>
          </p:nvSpPr>
          <p:spPr bwMode="auto">
            <a:xfrm>
              <a:off x="7019159" y="5318730"/>
              <a:ext cx="93786" cy="67048"/>
            </a:xfrm>
            <a:custGeom>
              <a:avLst/>
              <a:gdLst/>
              <a:ahLst/>
              <a:cxnLst>
                <a:cxn ang="0">
                  <a:pos x="470" y="0"/>
                </a:cxn>
                <a:cxn ang="0">
                  <a:pos x="467" y="7"/>
                </a:cxn>
                <a:cxn ang="0">
                  <a:pos x="465" y="17"/>
                </a:cxn>
                <a:cxn ang="0">
                  <a:pos x="423" y="94"/>
                </a:cxn>
                <a:cxn ang="0">
                  <a:pos x="371" y="165"/>
                </a:cxn>
                <a:cxn ang="0">
                  <a:pos x="312" y="230"/>
                </a:cxn>
                <a:cxn ang="0">
                  <a:pos x="244" y="287"/>
                </a:cxn>
                <a:cxn ang="0">
                  <a:pos x="214" y="308"/>
                </a:cxn>
                <a:cxn ang="0">
                  <a:pos x="181" y="322"/>
                </a:cxn>
                <a:cxn ang="0">
                  <a:pos x="143" y="334"/>
                </a:cxn>
                <a:cxn ang="0">
                  <a:pos x="105" y="336"/>
                </a:cxn>
                <a:cxn ang="0">
                  <a:pos x="70" y="329"/>
                </a:cxn>
                <a:cxn ang="0">
                  <a:pos x="40" y="315"/>
                </a:cxn>
                <a:cxn ang="0">
                  <a:pos x="16" y="291"/>
                </a:cxn>
                <a:cxn ang="0">
                  <a:pos x="2" y="263"/>
                </a:cxn>
                <a:cxn ang="0">
                  <a:pos x="0" y="230"/>
                </a:cxn>
                <a:cxn ang="0">
                  <a:pos x="7" y="200"/>
                </a:cxn>
                <a:cxn ang="0">
                  <a:pos x="26" y="172"/>
                </a:cxn>
                <a:cxn ang="0">
                  <a:pos x="51" y="148"/>
                </a:cxn>
                <a:cxn ang="0">
                  <a:pos x="87" y="129"/>
                </a:cxn>
                <a:cxn ang="0">
                  <a:pos x="122" y="120"/>
                </a:cxn>
                <a:cxn ang="0">
                  <a:pos x="160" y="113"/>
                </a:cxn>
                <a:cxn ang="0">
                  <a:pos x="197" y="111"/>
                </a:cxn>
                <a:cxn ang="0">
                  <a:pos x="270" y="104"/>
                </a:cxn>
                <a:cxn ang="0">
                  <a:pos x="340" y="92"/>
                </a:cxn>
                <a:cxn ang="0">
                  <a:pos x="380" y="78"/>
                </a:cxn>
                <a:cxn ang="0">
                  <a:pos x="413" y="57"/>
                </a:cxn>
                <a:cxn ang="0">
                  <a:pos x="444" y="31"/>
                </a:cxn>
                <a:cxn ang="0">
                  <a:pos x="470" y="0"/>
                </a:cxn>
              </a:cxnLst>
              <a:rect l="0" t="0" r="r" b="b"/>
              <a:pathLst>
                <a:path w="470" h="336">
                  <a:moveTo>
                    <a:pt x="470" y="0"/>
                  </a:moveTo>
                  <a:lnTo>
                    <a:pt x="467" y="7"/>
                  </a:lnTo>
                  <a:lnTo>
                    <a:pt x="465" y="17"/>
                  </a:lnTo>
                  <a:lnTo>
                    <a:pt x="423" y="94"/>
                  </a:lnTo>
                  <a:lnTo>
                    <a:pt x="371" y="165"/>
                  </a:lnTo>
                  <a:lnTo>
                    <a:pt x="312" y="230"/>
                  </a:lnTo>
                  <a:lnTo>
                    <a:pt x="244" y="287"/>
                  </a:lnTo>
                  <a:lnTo>
                    <a:pt x="214" y="308"/>
                  </a:lnTo>
                  <a:lnTo>
                    <a:pt x="181" y="322"/>
                  </a:lnTo>
                  <a:lnTo>
                    <a:pt x="143" y="334"/>
                  </a:lnTo>
                  <a:lnTo>
                    <a:pt x="105" y="336"/>
                  </a:lnTo>
                  <a:lnTo>
                    <a:pt x="70" y="329"/>
                  </a:lnTo>
                  <a:lnTo>
                    <a:pt x="40" y="315"/>
                  </a:lnTo>
                  <a:lnTo>
                    <a:pt x="16" y="291"/>
                  </a:lnTo>
                  <a:lnTo>
                    <a:pt x="2" y="263"/>
                  </a:lnTo>
                  <a:lnTo>
                    <a:pt x="0" y="230"/>
                  </a:lnTo>
                  <a:lnTo>
                    <a:pt x="7" y="200"/>
                  </a:lnTo>
                  <a:lnTo>
                    <a:pt x="26" y="172"/>
                  </a:lnTo>
                  <a:lnTo>
                    <a:pt x="51" y="148"/>
                  </a:lnTo>
                  <a:lnTo>
                    <a:pt x="87" y="129"/>
                  </a:lnTo>
                  <a:lnTo>
                    <a:pt x="122" y="120"/>
                  </a:lnTo>
                  <a:lnTo>
                    <a:pt x="160" y="113"/>
                  </a:lnTo>
                  <a:lnTo>
                    <a:pt x="197" y="111"/>
                  </a:lnTo>
                  <a:lnTo>
                    <a:pt x="270" y="104"/>
                  </a:lnTo>
                  <a:lnTo>
                    <a:pt x="340" y="92"/>
                  </a:lnTo>
                  <a:lnTo>
                    <a:pt x="380" y="78"/>
                  </a:lnTo>
                  <a:lnTo>
                    <a:pt x="413" y="57"/>
                  </a:lnTo>
                  <a:lnTo>
                    <a:pt x="444" y="31"/>
                  </a:lnTo>
                  <a:lnTo>
                    <a:pt x="470"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effectLst>
                  <a:outerShdw blurRad="50800" dist="38100" dir="2700000" algn="tl" rotWithShape="0">
                    <a:prstClr val="black">
                      <a:alpha val="40000"/>
                    </a:prstClr>
                  </a:outerShdw>
                </a:effectLst>
              </a:endParaRPr>
            </a:p>
          </p:txBody>
        </p:sp>
        <p:sp>
          <p:nvSpPr>
            <p:cNvPr id="205" name="Freeform 72"/>
            <p:cNvSpPr>
              <a:spLocks/>
            </p:cNvSpPr>
            <p:nvPr/>
          </p:nvSpPr>
          <p:spPr bwMode="auto">
            <a:xfrm>
              <a:off x="6917790" y="5369814"/>
              <a:ext cx="46494" cy="106957"/>
            </a:xfrm>
            <a:custGeom>
              <a:avLst/>
              <a:gdLst/>
              <a:ahLst/>
              <a:cxnLst>
                <a:cxn ang="0">
                  <a:pos x="76" y="0"/>
                </a:cxn>
                <a:cxn ang="0">
                  <a:pos x="68" y="59"/>
                </a:cxn>
                <a:cxn ang="0">
                  <a:pos x="73" y="115"/>
                </a:cxn>
                <a:cxn ang="0">
                  <a:pos x="92" y="172"/>
                </a:cxn>
                <a:cxn ang="0">
                  <a:pos x="123" y="221"/>
                </a:cxn>
                <a:cxn ang="0">
                  <a:pos x="155" y="270"/>
                </a:cxn>
                <a:cxn ang="0">
                  <a:pos x="179" y="301"/>
                </a:cxn>
                <a:cxn ang="0">
                  <a:pos x="200" y="331"/>
                </a:cxn>
                <a:cxn ang="0">
                  <a:pos x="216" y="362"/>
                </a:cxn>
                <a:cxn ang="0">
                  <a:pos x="228" y="397"/>
                </a:cxn>
                <a:cxn ang="0">
                  <a:pos x="233" y="437"/>
                </a:cxn>
                <a:cxn ang="0">
                  <a:pos x="226" y="470"/>
                </a:cxn>
                <a:cxn ang="0">
                  <a:pos x="212" y="501"/>
                </a:cxn>
                <a:cxn ang="0">
                  <a:pos x="186" y="522"/>
                </a:cxn>
                <a:cxn ang="0">
                  <a:pos x="153" y="534"/>
                </a:cxn>
                <a:cxn ang="0">
                  <a:pos x="125" y="536"/>
                </a:cxn>
                <a:cxn ang="0">
                  <a:pos x="101" y="531"/>
                </a:cxn>
                <a:cxn ang="0">
                  <a:pos x="78" y="519"/>
                </a:cxn>
                <a:cxn ang="0">
                  <a:pos x="57" y="501"/>
                </a:cxn>
                <a:cxn ang="0">
                  <a:pos x="36" y="475"/>
                </a:cxn>
                <a:cxn ang="0">
                  <a:pos x="19" y="442"/>
                </a:cxn>
                <a:cxn ang="0">
                  <a:pos x="7" y="409"/>
                </a:cxn>
                <a:cxn ang="0">
                  <a:pos x="3" y="374"/>
                </a:cxn>
                <a:cxn ang="0">
                  <a:pos x="0" y="282"/>
                </a:cxn>
                <a:cxn ang="0">
                  <a:pos x="12" y="191"/>
                </a:cxn>
                <a:cxn ang="0">
                  <a:pos x="33" y="101"/>
                </a:cxn>
                <a:cxn ang="0">
                  <a:pos x="66" y="14"/>
                </a:cxn>
                <a:cxn ang="0">
                  <a:pos x="71" y="7"/>
                </a:cxn>
                <a:cxn ang="0">
                  <a:pos x="76" y="0"/>
                </a:cxn>
              </a:cxnLst>
              <a:rect l="0" t="0" r="r" b="b"/>
              <a:pathLst>
                <a:path w="233" h="536">
                  <a:moveTo>
                    <a:pt x="76" y="0"/>
                  </a:moveTo>
                  <a:lnTo>
                    <a:pt x="68" y="59"/>
                  </a:lnTo>
                  <a:lnTo>
                    <a:pt x="73" y="115"/>
                  </a:lnTo>
                  <a:lnTo>
                    <a:pt x="92" y="172"/>
                  </a:lnTo>
                  <a:lnTo>
                    <a:pt x="123" y="221"/>
                  </a:lnTo>
                  <a:lnTo>
                    <a:pt x="155" y="270"/>
                  </a:lnTo>
                  <a:lnTo>
                    <a:pt x="179" y="301"/>
                  </a:lnTo>
                  <a:lnTo>
                    <a:pt x="200" y="331"/>
                  </a:lnTo>
                  <a:lnTo>
                    <a:pt x="216" y="362"/>
                  </a:lnTo>
                  <a:lnTo>
                    <a:pt x="228" y="397"/>
                  </a:lnTo>
                  <a:lnTo>
                    <a:pt x="233" y="437"/>
                  </a:lnTo>
                  <a:lnTo>
                    <a:pt x="226" y="470"/>
                  </a:lnTo>
                  <a:lnTo>
                    <a:pt x="212" y="501"/>
                  </a:lnTo>
                  <a:lnTo>
                    <a:pt x="186" y="522"/>
                  </a:lnTo>
                  <a:lnTo>
                    <a:pt x="153" y="534"/>
                  </a:lnTo>
                  <a:lnTo>
                    <a:pt x="125" y="536"/>
                  </a:lnTo>
                  <a:lnTo>
                    <a:pt x="101" y="531"/>
                  </a:lnTo>
                  <a:lnTo>
                    <a:pt x="78" y="519"/>
                  </a:lnTo>
                  <a:lnTo>
                    <a:pt x="57" y="501"/>
                  </a:lnTo>
                  <a:lnTo>
                    <a:pt x="36" y="475"/>
                  </a:lnTo>
                  <a:lnTo>
                    <a:pt x="19" y="442"/>
                  </a:lnTo>
                  <a:lnTo>
                    <a:pt x="7" y="409"/>
                  </a:lnTo>
                  <a:lnTo>
                    <a:pt x="3" y="374"/>
                  </a:lnTo>
                  <a:lnTo>
                    <a:pt x="0" y="282"/>
                  </a:lnTo>
                  <a:lnTo>
                    <a:pt x="12" y="191"/>
                  </a:lnTo>
                  <a:lnTo>
                    <a:pt x="33" y="101"/>
                  </a:lnTo>
                  <a:lnTo>
                    <a:pt x="66" y="14"/>
                  </a:lnTo>
                  <a:lnTo>
                    <a:pt x="71" y="7"/>
                  </a:lnTo>
                  <a:lnTo>
                    <a:pt x="7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73"/>
            <p:cNvSpPr>
              <a:spLocks/>
            </p:cNvSpPr>
            <p:nvPr/>
          </p:nvSpPr>
          <p:spPr bwMode="auto">
            <a:xfrm>
              <a:off x="6967476" y="5428879"/>
              <a:ext cx="93786" cy="68045"/>
            </a:xfrm>
            <a:custGeom>
              <a:avLst/>
              <a:gdLst/>
              <a:ahLst/>
              <a:cxnLst>
                <a:cxn ang="0">
                  <a:pos x="470" y="0"/>
                </a:cxn>
                <a:cxn ang="0">
                  <a:pos x="449" y="50"/>
                </a:cxn>
                <a:cxn ang="0">
                  <a:pos x="423" y="97"/>
                </a:cxn>
                <a:cxn ang="0">
                  <a:pos x="393" y="141"/>
                </a:cxn>
                <a:cxn ang="0">
                  <a:pos x="353" y="193"/>
                </a:cxn>
                <a:cxn ang="0">
                  <a:pos x="308" y="238"/>
                </a:cxn>
                <a:cxn ang="0">
                  <a:pos x="261" y="280"/>
                </a:cxn>
                <a:cxn ang="0">
                  <a:pos x="207" y="315"/>
                </a:cxn>
                <a:cxn ang="0">
                  <a:pos x="165" y="334"/>
                </a:cxn>
                <a:cxn ang="0">
                  <a:pos x="120" y="341"/>
                </a:cxn>
                <a:cxn ang="0">
                  <a:pos x="73" y="336"/>
                </a:cxn>
                <a:cxn ang="0">
                  <a:pos x="45" y="322"/>
                </a:cxn>
                <a:cxn ang="0">
                  <a:pos x="22" y="303"/>
                </a:cxn>
                <a:cxn ang="0">
                  <a:pos x="7" y="280"/>
                </a:cxn>
                <a:cxn ang="0">
                  <a:pos x="0" y="254"/>
                </a:cxn>
                <a:cxn ang="0">
                  <a:pos x="0" y="226"/>
                </a:cxn>
                <a:cxn ang="0">
                  <a:pos x="10" y="200"/>
                </a:cxn>
                <a:cxn ang="0">
                  <a:pos x="29" y="174"/>
                </a:cxn>
                <a:cxn ang="0">
                  <a:pos x="54" y="151"/>
                </a:cxn>
                <a:cxn ang="0">
                  <a:pos x="85" y="134"/>
                </a:cxn>
                <a:cxn ang="0">
                  <a:pos x="118" y="125"/>
                </a:cxn>
                <a:cxn ang="0">
                  <a:pos x="153" y="120"/>
                </a:cxn>
                <a:cxn ang="0">
                  <a:pos x="224" y="115"/>
                </a:cxn>
                <a:cxn ang="0">
                  <a:pos x="294" y="108"/>
                </a:cxn>
                <a:cxn ang="0">
                  <a:pos x="336" y="99"/>
                </a:cxn>
                <a:cxn ang="0">
                  <a:pos x="376" y="85"/>
                </a:cxn>
                <a:cxn ang="0">
                  <a:pos x="411" y="64"/>
                </a:cxn>
                <a:cxn ang="0">
                  <a:pos x="444" y="35"/>
                </a:cxn>
                <a:cxn ang="0">
                  <a:pos x="470" y="0"/>
                </a:cxn>
              </a:cxnLst>
              <a:rect l="0" t="0" r="r" b="b"/>
              <a:pathLst>
                <a:path w="470" h="341">
                  <a:moveTo>
                    <a:pt x="470" y="0"/>
                  </a:moveTo>
                  <a:lnTo>
                    <a:pt x="449" y="50"/>
                  </a:lnTo>
                  <a:lnTo>
                    <a:pt x="423" y="97"/>
                  </a:lnTo>
                  <a:lnTo>
                    <a:pt x="393" y="141"/>
                  </a:lnTo>
                  <a:lnTo>
                    <a:pt x="353" y="193"/>
                  </a:lnTo>
                  <a:lnTo>
                    <a:pt x="308" y="238"/>
                  </a:lnTo>
                  <a:lnTo>
                    <a:pt x="261" y="280"/>
                  </a:lnTo>
                  <a:lnTo>
                    <a:pt x="207" y="315"/>
                  </a:lnTo>
                  <a:lnTo>
                    <a:pt x="165" y="334"/>
                  </a:lnTo>
                  <a:lnTo>
                    <a:pt x="120" y="341"/>
                  </a:lnTo>
                  <a:lnTo>
                    <a:pt x="73" y="336"/>
                  </a:lnTo>
                  <a:lnTo>
                    <a:pt x="45" y="322"/>
                  </a:lnTo>
                  <a:lnTo>
                    <a:pt x="22" y="303"/>
                  </a:lnTo>
                  <a:lnTo>
                    <a:pt x="7" y="280"/>
                  </a:lnTo>
                  <a:lnTo>
                    <a:pt x="0" y="254"/>
                  </a:lnTo>
                  <a:lnTo>
                    <a:pt x="0" y="226"/>
                  </a:lnTo>
                  <a:lnTo>
                    <a:pt x="10" y="200"/>
                  </a:lnTo>
                  <a:lnTo>
                    <a:pt x="29" y="174"/>
                  </a:lnTo>
                  <a:lnTo>
                    <a:pt x="54" y="151"/>
                  </a:lnTo>
                  <a:lnTo>
                    <a:pt x="85" y="134"/>
                  </a:lnTo>
                  <a:lnTo>
                    <a:pt x="118" y="125"/>
                  </a:lnTo>
                  <a:lnTo>
                    <a:pt x="153" y="120"/>
                  </a:lnTo>
                  <a:lnTo>
                    <a:pt x="224" y="115"/>
                  </a:lnTo>
                  <a:lnTo>
                    <a:pt x="294" y="108"/>
                  </a:lnTo>
                  <a:lnTo>
                    <a:pt x="336" y="99"/>
                  </a:lnTo>
                  <a:lnTo>
                    <a:pt x="376" y="85"/>
                  </a:lnTo>
                  <a:lnTo>
                    <a:pt x="411" y="64"/>
                  </a:lnTo>
                  <a:lnTo>
                    <a:pt x="444" y="35"/>
                  </a:lnTo>
                  <a:lnTo>
                    <a:pt x="470"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74"/>
            <p:cNvSpPr>
              <a:spLocks/>
            </p:cNvSpPr>
            <p:nvPr/>
          </p:nvSpPr>
          <p:spPr bwMode="auto">
            <a:xfrm>
              <a:off x="6718244" y="5372607"/>
              <a:ext cx="67446" cy="95782"/>
            </a:xfrm>
            <a:custGeom>
              <a:avLst/>
              <a:gdLst/>
              <a:ahLst/>
              <a:cxnLst>
                <a:cxn ang="0">
                  <a:pos x="4" y="0"/>
                </a:cxn>
                <a:cxn ang="0">
                  <a:pos x="14" y="47"/>
                </a:cxn>
                <a:cxn ang="0">
                  <a:pos x="33" y="90"/>
                </a:cxn>
                <a:cxn ang="0">
                  <a:pos x="58" y="125"/>
                </a:cxn>
                <a:cxn ang="0">
                  <a:pos x="89" y="155"/>
                </a:cxn>
                <a:cxn ang="0">
                  <a:pos x="124" y="184"/>
                </a:cxn>
                <a:cxn ang="0">
                  <a:pos x="166" y="209"/>
                </a:cxn>
                <a:cxn ang="0">
                  <a:pos x="228" y="245"/>
                </a:cxn>
                <a:cxn ang="0">
                  <a:pos x="286" y="285"/>
                </a:cxn>
                <a:cxn ang="0">
                  <a:pos x="305" y="301"/>
                </a:cxn>
                <a:cxn ang="0">
                  <a:pos x="319" y="322"/>
                </a:cxn>
                <a:cxn ang="0">
                  <a:pos x="331" y="346"/>
                </a:cxn>
                <a:cxn ang="0">
                  <a:pos x="338" y="381"/>
                </a:cxn>
                <a:cxn ang="0">
                  <a:pos x="333" y="416"/>
                </a:cxn>
                <a:cxn ang="0">
                  <a:pos x="312" y="447"/>
                </a:cxn>
                <a:cxn ang="0">
                  <a:pos x="291" y="465"/>
                </a:cxn>
                <a:cxn ang="0">
                  <a:pos x="267" y="477"/>
                </a:cxn>
                <a:cxn ang="0">
                  <a:pos x="242" y="480"/>
                </a:cxn>
                <a:cxn ang="0">
                  <a:pos x="216" y="475"/>
                </a:cxn>
                <a:cxn ang="0">
                  <a:pos x="176" y="461"/>
                </a:cxn>
                <a:cxn ang="0">
                  <a:pos x="143" y="440"/>
                </a:cxn>
                <a:cxn ang="0">
                  <a:pos x="117" y="411"/>
                </a:cxn>
                <a:cxn ang="0">
                  <a:pos x="94" y="379"/>
                </a:cxn>
                <a:cxn ang="0">
                  <a:pos x="61" y="317"/>
                </a:cxn>
                <a:cxn ang="0">
                  <a:pos x="37" y="254"/>
                </a:cxn>
                <a:cxn ang="0">
                  <a:pos x="18" y="186"/>
                </a:cxn>
                <a:cxn ang="0">
                  <a:pos x="7" y="118"/>
                </a:cxn>
                <a:cxn ang="0">
                  <a:pos x="2" y="59"/>
                </a:cxn>
                <a:cxn ang="0">
                  <a:pos x="0" y="0"/>
                </a:cxn>
                <a:cxn ang="0">
                  <a:pos x="4" y="0"/>
                </a:cxn>
              </a:cxnLst>
              <a:rect l="0" t="0" r="r" b="b"/>
              <a:pathLst>
                <a:path w="338" h="480">
                  <a:moveTo>
                    <a:pt x="4" y="0"/>
                  </a:moveTo>
                  <a:lnTo>
                    <a:pt x="14" y="47"/>
                  </a:lnTo>
                  <a:lnTo>
                    <a:pt x="33" y="90"/>
                  </a:lnTo>
                  <a:lnTo>
                    <a:pt x="58" y="125"/>
                  </a:lnTo>
                  <a:lnTo>
                    <a:pt x="89" y="155"/>
                  </a:lnTo>
                  <a:lnTo>
                    <a:pt x="124" y="184"/>
                  </a:lnTo>
                  <a:lnTo>
                    <a:pt x="166" y="209"/>
                  </a:lnTo>
                  <a:lnTo>
                    <a:pt x="228" y="245"/>
                  </a:lnTo>
                  <a:lnTo>
                    <a:pt x="286" y="285"/>
                  </a:lnTo>
                  <a:lnTo>
                    <a:pt x="305" y="301"/>
                  </a:lnTo>
                  <a:lnTo>
                    <a:pt x="319" y="322"/>
                  </a:lnTo>
                  <a:lnTo>
                    <a:pt x="331" y="346"/>
                  </a:lnTo>
                  <a:lnTo>
                    <a:pt x="338" y="381"/>
                  </a:lnTo>
                  <a:lnTo>
                    <a:pt x="333" y="416"/>
                  </a:lnTo>
                  <a:lnTo>
                    <a:pt x="312" y="447"/>
                  </a:lnTo>
                  <a:lnTo>
                    <a:pt x="291" y="465"/>
                  </a:lnTo>
                  <a:lnTo>
                    <a:pt x="267" y="477"/>
                  </a:lnTo>
                  <a:lnTo>
                    <a:pt x="242" y="480"/>
                  </a:lnTo>
                  <a:lnTo>
                    <a:pt x="216" y="475"/>
                  </a:lnTo>
                  <a:lnTo>
                    <a:pt x="176" y="461"/>
                  </a:lnTo>
                  <a:lnTo>
                    <a:pt x="143" y="440"/>
                  </a:lnTo>
                  <a:lnTo>
                    <a:pt x="117" y="411"/>
                  </a:lnTo>
                  <a:lnTo>
                    <a:pt x="94" y="379"/>
                  </a:lnTo>
                  <a:lnTo>
                    <a:pt x="61" y="317"/>
                  </a:lnTo>
                  <a:lnTo>
                    <a:pt x="37" y="254"/>
                  </a:lnTo>
                  <a:lnTo>
                    <a:pt x="18" y="186"/>
                  </a:lnTo>
                  <a:lnTo>
                    <a:pt x="7" y="118"/>
                  </a:lnTo>
                  <a:lnTo>
                    <a:pt x="2" y="59"/>
                  </a:lnTo>
                  <a:lnTo>
                    <a:pt x="0" y="0"/>
                  </a:lnTo>
                  <a:lnTo>
                    <a:pt x="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75"/>
            <p:cNvSpPr>
              <a:spLocks/>
            </p:cNvSpPr>
            <p:nvPr/>
          </p:nvSpPr>
          <p:spPr bwMode="auto">
            <a:xfrm>
              <a:off x="6718244" y="5435864"/>
              <a:ext cx="67446" cy="96181"/>
            </a:xfrm>
            <a:custGeom>
              <a:avLst/>
              <a:gdLst/>
              <a:ahLst/>
              <a:cxnLst>
                <a:cxn ang="0">
                  <a:pos x="4" y="0"/>
                </a:cxn>
                <a:cxn ang="0">
                  <a:pos x="14" y="50"/>
                </a:cxn>
                <a:cxn ang="0">
                  <a:pos x="33" y="92"/>
                </a:cxn>
                <a:cxn ang="0">
                  <a:pos x="61" y="130"/>
                </a:cxn>
                <a:cxn ang="0">
                  <a:pos x="94" y="163"/>
                </a:cxn>
                <a:cxn ang="0">
                  <a:pos x="134" y="191"/>
                </a:cxn>
                <a:cxn ang="0">
                  <a:pos x="181" y="217"/>
                </a:cxn>
                <a:cxn ang="0">
                  <a:pos x="228" y="242"/>
                </a:cxn>
                <a:cxn ang="0">
                  <a:pos x="256" y="259"/>
                </a:cxn>
                <a:cxn ang="0">
                  <a:pos x="284" y="280"/>
                </a:cxn>
                <a:cxn ang="0">
                  <a:pos x="305" y="304"/>
                </a:cxn>
                <a:cxn ang="0">
                  <a:pos x="324" y="332"/>
                </a:cxn>
                <a:cxn ang="0">
                  <a:pos x="336" y="362"/>
                </a:cxn>
                <a:cxn ang="0">
                  <a:pos x="338" y="393"/>
                </a:cxn>
                <a:cxn ang="0">
                  <a:pos x="331" y="421"/>
                </a:cxn>
                <a:cxn ang="0">
                  <a:pos x="314" y="447"/>
                </a:cxn>
                <a:cxn ang="0">
                  <a:pos x="291" y="468"/>
                </a:cxn>
                <a:cxn ang="0">
                  <a:pos x="267" y="480"/>
                </a:cxn>
                <a:cxn ang="0">
                  <a:pos x="239" y="482"/>
                </a:cxn>
                <a:cxn ang="0">
                  <a:pos x="209" y="477"/>
                </a:cxn>
                <a:cxn ang="0">
                  <a:pos x="171" y="461"/>
                </a:cxn>
                <a:cxn ang="0">
                  <a:pos x="141" y="440"/>
                </a:cxn>
                <a:cxn ang="0">
                  <a:pos x="115" y="412"/>
                </a:cxn>
                <a:cxn ang="0">
                  <a:pos x="94" y="381"/>
                </a:cxn>
                <a:cxn ang="0">
                  <a:pos x="61" y="320"/>
                </a:cxn>
                <a:cxn ang="0">
                  <a:pos x="37" y="254"/>
                </a:cxn>
                <a:cxn ang="0">
                  <a:pos x="18" y="188"/>
                </a:cxn>
                <a:cxn ang="0">
                  <a:pos x="7" y="120"/>
                </a:cxn>
                <a:cxn ang="0">
                  <a:pos x="2" y="62"/>
                </a:cxn>
                <a:cxn ang="0">
                  <a:pos x="0" y="3"/>
                </a:cxn>
                <a:cxn ang="0">
                  <a:pos x="4" y="0"/>
                </a:cxn>
              </a:cxnLst>
              <a:rect l="0" t="0" r="r" b="b"/>
              <a:pathLst>
                <a:path w="338" h="482">
                  <a:moveTo>
                    <a:pt x="4" y="0"/>
                  </a:moveTo>
                  <a:lnTo>
                    <a:pt x="14" y="50"/>
                  </a:lnTo>
                  <a:lnTo>
                    <a:pt x="33" y="92"/>
                  </a:lnTo>
                  <a:lnTo>
                    <a:pt x="61" y="130"/>
                  </a:lnTo>
                  <a:lnTo>
                    <a:pt x="94" y="163"/>
                  </a:lnTo>
                  <a:lnTo>
                    <a:pt x="134" y="191"/>
                  </a:lnTo>
                  <a:lnTo>
                    <a:pt x="181" y="217"/>
                  </a:lnTo>
                  <a:lnTo>
                    <a:pt x="228" y="242"/>
                  </a:lnTo>
                  <a:lnTo>
                    <a:pt x="256" y="259"/>
                  </a:lnTo>
                  <a:lnTo>
                    <a:pt x="284" y="280"/>
                  </a:lnTo>
                  <a:lnTo>
                    <a:pt x="305" y="304"/>
                  </a:lnTo>
                  <a:lnTo>
                    <a:pt x="324" y="332"/>
                  </a:lnTo>
                  <a:lnTo>
                    <a:pt x="336" y="362"/>
                  </a:lnTo>
                  <a:lnTo>
                    <a:pt x="338" y="393"/>
                  </a:lnTo>
                  <a:lnTo>
                    <a:pt x="331" y="421"/>
                  </a:lnTo>
                  <a:lnTo>
                    <a:pt x="314" y="447"/>
                  </a:lnTo>
                  <a:lnTo>
                    <a:pt x="291" y="468"/>
                  </a:lnTo>
                  <a:lnTo>
                    <a:pt x="267" y="480"/>
                  </a:lnTo>
                  <a:lnTo>
                    <a:pt x="239" y="482"/>
                  </a:lnTo>
                  <a:lnTo>
                    <a:pt x="209" y="477"/>
                  </a:lnTo>
                  <a:lnTo>
                    <a:pt x="171" y="461"/>
                  </a:lnTo>
                  <a:lnTo>
                    <a:pt x="141" y="440"/>
                  </a:lnTo>
                  <a:lnTo>
                    <a:pt x="115" y="412"/>
                  </a:lnTo>
                  <a:lnTo>
                    <a:pt x="94" y="381"/>
                  </a:lnTo>
                  <a:lnTo>
                    <a:pt x="61" y="320"/>
                  </a:lnTo>
                  <a:lnTo>
                    <a:pt x="37" y="254"/>
                  </a:lnTo>
                  <a:lnTo>
                    <a:pt x="18" y="188"/>
                  </a:lnTo>
                  <a:lnTo>
                    <a:pt x="7" y="120"/>
                  </a:lnTo>
                  <a:lnTo>
                    <a:pt x="2" y="62"/>
                  </a:lnTo>
                  <a:lnTo>
                    <a:pt x="0" y="3"/>
                  </a:lnTo>
                  <a:lnTo>
                    <a:pt x="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76"/>
            <p:cNvSpPr>
              <a:spLocks/>
            </p:cNvSpPr>
            <p:nvPr/>
          </p:nvSpPr>
          <p:spPr bwMode="auto">
            <a:xfrm>
              <a:off x="6793273" y="5310748"/>
              <a:ext cx="66848" cy="95184"/>
            </a:xfrm>
            <a:custGeom>
              <a:avLst/>
              <a:gdLst/>
              <a:ahLst/>
              <a:cxnLst>
                <a:cxn ang="0">
                  <a:pos x="335" y="0"/>
                </a:cxn>
                <a:cxn ang="0">
                  <a:pos x="335" y="78"/>
                </a:cxn>
                <a:cxn ang="0">
                  <a:pos x="326" y="155"/>
                </a:cxn>
                <a:cxn ang="0">
                  <a:pos x="307" y="228"/>
                </a:cxn>
                <a:cxn ang="0">
                  <a:pos x="288" y="292"/>
                </a:cxn>
                <a:cxn ang="0">
                  <a:pos x="263" y="350"/>
                </a:cxn>
                <a:cxn ang="0">
                  <a:pos x="225" y="404"/>
                </a:cxn>
                <a:cxn ang="0">
                  <a:pos x="197" y="435"/>
                </a:cxn>
                <a:cxn ang="0">
                  <a:pos x="164" y="461"/>
                </a:cxn>
                <a:cxn ang="0">
                  <a:pos x="122" y="475"/>
                </a:cxn>
                <a:cxn ang="0">
                  <a:pos x="86" y="477"/>
                </a:cxn>
                <a:cxn ang="0">
                  <a:pos x="54" y="468"/>
                </a:cxn>
                <a:cxn ang="0">
                  <a:pos x="25" y="447"/>
                </a:cxn>
                <a:cxn ang="0">
                  <a:pos x="7" y="416"/>
                </a:cxn>
                <a:cxn ang="0">
                  <a:pos x="0" y="381"/>
                </a:cxn>
                <a:cxn ang="0">
                  <a:pos x="7" y="346"/>
                </a:cxn>
                <a:cxn ang="0">
                  <a:pos x="25" y="310"/>
                </a:cxn>
                <a:cxn ang="0">
                  <a:pos x="51" y="280"/>
                </a:cxn>
                <a:cxn ang="0">
                  <a:pos x="82" y="256"/>
                </a:cxn>
                <a:cxn ang="0">
                  <a:pos x="117" y="235"/>
                </a:cxn>
                <a:cxn ang="0">
                  <a:pos x="152" y="216"/>
                </a:cxn>
                <a:cxn ang="0">
                  <a:pos x="199" y="191"/>
                </a:cxn>
                <a:cxn ang="0">
                  <a:pos x="244" y="162"/>
                </a:cxn>
                <a:cxn ang="0">
                  <a:pos x="281" y="125"/>
                </a:cxn>
                <a:cxn ang="0">
                  <a:pos x="307" y="87"/>
                </a:cxn>
                <a:cxn ang="0">
                  <a:pos x="326" y="45"/>
                </a:cxn>
                <a:cxn ang="0">
                  <a:pos x="335" y="0"/>
                </a:cxn>
              </a:cxnLst>
              <a:rect l="0" t="0" r="r" b="b"/>
              <a:pathLst>
                <a:path w="335" h="477">
                  <a:moveTo>
                    <a:pt x="335" y="0"/>
                  </a:moveTo>
                  <a:lnTo>
                    <a:pt x="335" y="78"/>
                  </a:lnTo>
                  <a:lnTo>
                    <a:pt x="326" y="155"/>
                  </a:lnTo>
                  <a:lnTo>
                    <a:pt x="307" y="228"/>
                  </a:lnTo>
                  <a:lnTo>
                    <a:pt x="288" y="292"/>
                  </a:lnTo>
                  <a:lnTo>
                    <a:pt x="263" y="350"/>
                  </a:lnTo>
                  <a:lnTo>
                    <a:pt x="225" y="404"/>
                  </a:lnTo>
                  <a:lnTo>
                    <a:pt x="197" y="435"/>
                  </a:lnTo>
                  <a:lnTo>
                    <a:pt x="164" y="461"/>
                  </a:lnTo>
                  <a:lnTo>
                    <a:pt x="122" y="475"/>
                  </a:lnTo>
                  <a:lnTo>
                    <a:pt x="86" y="477"/>
                  </a:lnTo>
                  <a:lnTo>
                    <a:pt x="54" y="468"/>
                  </a:lnTo>
                  <a:lnTo>
                    <a:pt x="25" y="447"/>
                  </a:lnTo>
                  <a:lnTo>
                    <a:pt x="7" y="416"/>
                  </a:lnTo>
                  <a:lnTo>
                    <a:pt x="0" y="381"/>
                  </a:lnTo>
                  <a:lnTo>
                    <a:pt x="7" y="346"/>
                  </a:lnTo>
                  <a:lnTo>
                    <a:pt x="25" y="310"/>
                  </a:lnTo>
                  <a:lnTo>
                    <a:pt x="51" y="280"/>
                  </a:lnTo>
                  <a:lnTo>
                    <a:pt x="82" y="256"/>
                  </a:lnTo>
                  <a:lnTo>
                    <a:pt x="117" y="235"/>
                  </a:lnTo>
                  <a:lnTo>
                    <a:pt x="152" y="216"/>
                  </a:lnTo>
                  <a:lnTo>
                    <a:pt x="199" y="191"/>
                  </a:lnTo>
                  <a:lnTo>
                    <a:pt x="244" y="162"/>
                  </a:lnTo>
                  <a:lnTo>
                    <a:pt x="281" y="125"/>
                  </a:lnTo>
                  <a:lnTo>
                    <a:pt x="307" y="87"/>
                  </a:lnTo>
                  <a:lnTo>
                    <a:pt x="326" y="45"/>
                  </a:lnTo>
                  <a:lnTo>
                    <a:pt x="33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77"/>
            <p:cNvSpPr>
              <a:spLocks/>
            </p:cNvSpPr>
            <p:nvPr/>
          </p:nvSpPr>
          <p:spPr bwMode="auto">
            <a:xfrm>
              <a:off x="6793672" y="5436861"/>
              <a:ext cx="66449" cy="94784"/>
            </a:xfrm>
            <a:custGeom>
              <a:avLst/>
              <a:gdLst/>
              <a:ahLst/>
              <a:cxnLst>
                <a:cxn ang="0">
                  <a:pos x="331" y="0"/>
                </a:cxn>
                <a:cxn ang="0">
                  <a:pos x="333" y="85"/>
                </a:cxn>
                <a:cxn ang="0">
                  <a:pos x="322" y="169"/>
                </a:cxn>
                <a:cxn ang="0">
                  <a:pos x="298" y="252"/>
                </a:cxn>
                <a:cxn ang="0">
                  <a:pos x="282" y="301"/>
                </a:cxn>
                <a:cxn ang="0">
                  <a:pos x="261" y="348"/>
                </a:cxn>
                <a:cxn ang="0">
                  <a:pos x="232" y="392"/>
                </a:cxn>
                <a:cxn ang="0">
                  <a:pos x="200" y="432"/>
                </a:cxn>
                <a:cxn ang="0">
                  <a:pos x="171" y="454"/>
                </a:cxn>
                <a:cxn ang="0">
                  <a:pos x="138" y="470"/>
                </a:cxn>
                <a:cxn ang="0">
                  <a:pos x="103" y="475"/>
                </a:cxn>
                <a:cxn ang="0">
                  <a:pos x="68" y="472"/>
                </a:cxn>
                <a:cxn ang="0">
                  <a:pos x="40" y="458"/>
                </a:cxn>
                <a:cxn ang="0">
                  <a:pos x="16" y="437"/>
                </a:cxn>
                <a:cxn ang="0">
                  <a:pos x="2" y="409"/>
                </a:cxn>
                <a:cxn ang="0">
                  <a:pos x="0" y="378"/>
                </a:cxn>
                <a:cxn ang="0">
                  <a:pos x="5" y="343"/>
                </a:cxn>
                <a:cxn ang="0">
                  <a:pos x="21" y="313"/>
                </a:cxn>
                <a:cxn ang="0">
                  <a:pos x="40" y="287"/>
                </a:cxn>
                <a:cxn ang="0">
                  <a:pos x="66" y="266"/>
                </a:cxn>
                <a:cxn ang="0">
                  <a:pos x="94" y="247"/>
                </a:cxn>
                <a:cxn ang="0">
                  <a:pos x="143" y="221"/>
                </a:cxn>
                <a:cxn ang="0">
                  <a:pos x="195" y="193"/>
                </a:cxn>
                <a:cxn ang="0">
                  <a:pos x="232" y="167"/>
                </a:cxn>
                <a:cxn ang="0">
                  <a:pos x="265" y="139"/>
                </a:cxn>
                <a:cxn ang="0">
                  <a:pos x="293" y="104"/>
                </a:cxn>
                <a:cxn ang="0">
                  <a:pos x="315" y="66"/>
                </a:cxn>
                <a:cxn ang="0">
                  <a:pos x="329" y="21"/>
                </a:cxn>
                <a:cxn ang="0">
                  <a:pos x="331" y="0"/>
                </a:cxn>
              </a:cxnLst>
              <a:rect l="0" t="0" r="r" b="b"/>
              <a:pathLst>
                <a:path w="333" h="475">
                  <a:moveTo>
                    <a:pt x="331" y="0"/>
                  </a:moveTo>
                  <a:lnTo>
                    <a:pt x="333" y="85"/>
                  </a:lnTo>
                  <a:lnTo>
                    <a:pt x="322" y="169"/>
                  </a:lnTo>
                  <a:lnTo>
                    <a:pt x="298" y="252"/>
                  </a:lnTo>
                  <a:lnTo>
                    <a:pt x="282" y="301"/>
                  </a:lnTo>
                  <a:lnTo>
                    <a:pt x="261" y="348"/>
                  </a:lnTo>
                  <a:lnTo>
                    <a:pt x="232" y="392"/>
                  </a:lnTo>
                  <a:lnTo>
                    <a:pt x="200" y="432"/>
                  </a:lnTo>
                  <a:lnTo>
                    <a:pt x="171" y="454"/>
                  </a:lnTo>
                  <a:lnTo>
                    <a:pt x="138" y="470"/>
                  </a:lnTo>
                  <a:lnTo>
                    <a:pt x="103" y="475"/>
                  </a:lnTo>
                  <a:lnTo>
                    <a:pt x="68" y="472"/>
                  </a:lnTo>
                  <a:lnTo>
                    <a:pt x="40" y="458"/>
                  </a:lnTo>
                  <a:lnTo>
                    <a:pt x="16" y="437"/>
                  </a:lnTo>
                  <a:lnTo>
                    <a:pt x="2" y="409"/>
                  </a:lnTo>
                  <a:lnTo>
                    <a:pt x="0" y="378"/>
                  </a:lnTo>
                  <a:lnTo>
                    <a:pt x="5" y="343"/>
                  </a:lnTo>
                  <a:lnTo>
                    <a:pt x="21" y="313"/>
                  </a:lnTo>
                  <a:lnTo>
                    <a:pt x="40" y="287"/>
                  </a:lnTo>
                  <a:lnTo>
                    <a:pt x="66" y="266"/>
                  </a:lnTo>
                  <a:lnTo>
                    <a:pt x="94" y="247"/>
                  </a:lnTo>
                  <a:lnTo>
                    <a:pt x="143" y="221"/>
                  </a:lnTo>
                  <a:lnTo>
                    <a:pt x="195" y="193"/>
                  </a:lnTo>
                  <a:lnTo>
                    <a:pt x="232" y="167"/>
                  </a:lnTo>
                  <a:lnTo>
                    <a:pt x="265" y="139"/>
                  </a:lnTo>
                  <a:lnTo>
                    <a:pt x="293" y="104"/>
                  </a:lnTo>
                  <a:lnTo>
                    <a:pt x="315" y="66"/>
                  </a:lnTo>
                  <a:lnTo>
                    <a:pt x="329" y="21"/>
                  </a:lnTo>
                  <a:lnTo>
                    <a:pt x="33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78"/>
            <p:cNvSpPr>
              <a:spLocks/>
            </p:cNvSpPr>
            <p:nvPr/>
          </p:nvSpPr>
          <p:spPr bwMode="auto">
            <a:xfrm>
              <a:off x="6793672" y="5373206"/>
              <a:ext cx="66449" cy="94585"/>
            </a:xfrm>
            <a:custGeom>
              <a:avLst/>
              <a:gdLst/>
              <a:ahLst/>
              <a:cxnLst>
                <a:cxn ang="0">
                  <a:pos x="333" y="0"/>
                </a:cxn>
                <a:cxn ang="0">
                  <a:pos x="333" y="84"/>
                </a:cxn>
                <a:cxn ang="0">
                  <a:pos x="322" y="166"/>
                </a:cxn>
                <a:cxn ang="0">
                  <a:pos x="301" y="249"/>
                </a:cxn>
                <a:cxn ang="0">
                  <a:pos x="284" y="296"/>
                </a:cxn>
                <a:cxn ang="0">
                  <a:pos x="263" y="343"/>
                </a:cxn>
                <a:cxn ang="0">
                  <a:pos x="237" y="387"/>
                </a:cxn>
                <a:cxn ang="0">
                  <a:pos x="204" y="425"/>
                </a:cxn>
                <a:cxn ang="0">
                  <a:pos x="174" y="451"/>
                </a:cxn>
                <a:cxn ang="0">
                  <a:pos x="141" y="467"/>
                </a:cxn>
                <a:cxn ang="0">
                  <a:pos x="103" y="474"/>
                </a:cxn>
                <a:cxn ang="0">
                  <a:pos x="68" y="472"/>
                </a:cxn>
                <a:cxn ang="0">
                  <a:pos x="40" y="458"/>
                </a:cxn>
                <a:cxn ang="0">
                  <a:pos x="16" y="437"/>
                </a:cxn>
                <a:cxn ang="0">
                  <a:pos x="5" y="408"/>
                </a:cxn>
                <a:cxn ang="0">
                  <a:pos x="0" y="378"/>
                </a:cxn>
                <a:cxn ang="0">
                  <a:pos x="5" y="343"/>
                </a:cxn>
                <a:cxn ang="0">
                  <a:pos x="21" y="312"/>
                </a:cxn>
                <a:cxn ang="0">
                  <a:pos x="42" y="286"/>
                </a:cxn>
                <a:cxn ang="0">
                  <a:pos x="66" y="265"/>
                </a:cxn>
                <a:cxn ang="0">
                  <a:pos x="94" y="246"/>
                </a:cxn>
                <a:cxn ang="0">
                  <a:pos x="134" y="225"/>
                </a:cxn>
                <a:cxn ang="0">
                  <a:pos x="171" y="204"/>
                </a:cxn>
                <a:cxn ang="0">
                  <a:pos x="214" y="181"/>
                </a:cxn>
                <a:cxn ang="0">
                  <a:pos x="249" y="152"/>
                </a:cxn>
                <a:cxn ang="0">
                  <a:pos x="279" y="122"/>
                </a:cxn>
                <a:cxn ang="0">
                  <a:pos x="305" y="84"/>
                </a:cxn>
                <a:cxn ang="0">
                  <a:pos x="324" y="40"/>
                </a:cxn>
                <a:cxn ang="0">
                  <a:pos x="333" y="0"/>
                </a:cxn>
              </a:cxnLst>
              <a:rect l="0" t="0" r="r" b="b"/>
              <a:pathLst>
                <a:path w="333" h="474">
                  <a:moveTo>
                    <a:pt x="333" y="0"/>
                  </a:moveTo>
                  <a:lnTo>
                    <a:pt x="333" y="84"/>
                  </a:lnTo>
                  <a:lnTo>
                    <a:pt x="322" y="166"/>
                  </a:lnTo>
                  <a:lnTo>
                    <a:pt x="301" y="249"/>
                  </a:lnTo>
                  <a:lnTo>
                    <a:pt x="284" y="296"/>
                  </a:lnTo>
                  <a:lnTo>
                    <a:pt x="263" y="343"/>
                  </a:lnTo>
                  <a:lnTo>
                    <a:pt x="237" y="387"/>
                  </a:lnTo>
                  <a:lnTo>
                    <a:pt x="204" y="425"/>
                  </a:lnTo>
                  <a:lnTo>
                    <a:pt x="174" y="451"/>
                  </a:lnTo>
                  <a:lnTo>
                    <a:pt x="141" y="467"/>
                  </a:lnTo>
                  <a:lnTo>
                    <a:pt x="103" y="474"/>
                  </a:lnTo>
                  <a:lnTo>
                    <a:pt x="68" y="472"/>
                  </a:lnTo>
                  <a:lnTo>
                    <a:pt x="40" y="458"/>
                  </a:lnTo>
                  <a:lnTo>
                    <a:pt x="16" y="437"/>
                  </a:lnTo>
                  <a:lnTo>
                    <a:pt x="5" y="408"/>
                  </a:lnTo>
                  <a:lnTo>
                    <a:pt x="0" y="378"/>
                  </a:lnTo>
                  <a:lnTo>
                    <a:pt x="5" y="343"/>
                  </a:lnTo>
                  <a:lnTo>
                    <a:pt x="21" y="312"/>
                  </a:lnTo>
                  <a:lnTo>
                    <a:pt x="42" y="286"/>
                  </a:lnTo>
                  <a:lnTo>
                    <a:pt x="66" y="265"/>
                  </a:lnTo>
                  <a:lnTo>
                    <a:pt x="94" y="246"/>
                  </a:lnTo>
                  <a:lnTo>
                    <a:pt x="134" y="225"/>
                  </a:lnTo>
                  <a:lnTo>
                    <a:pt x="171" y="204"/>
                  </a:lnTo>
                  <a:lnTo>
                    <a:pt x="214" y="181"/>
                  </a:lnTo>
                  <a:lnTo>
                    <a:pt x="249" y="152"/>
                  </a:lnTo>
                  <a:lnTo>
                    <a:pt x="279" y="122"/>
                  </a:lnTo>
                  <a:lnTo>
                    <a:pt x="305" y="84"/>
                  </a:lnTo>
                  <a:lnTo>
                    <a:pt x="324" y="40"/>
                  </a:lnTo>
                  <a:lnTo>
                    <a:pt x="333"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79"/>
            <p:cNvSpPr>
              <a:spLocks/>
            </p:cNvSpPr>
            <p:nvPr/>
          </p:nvSpPr>
          <p:spPr bwMode="auto">
            <a:xfrm>
              <a:off x="6890651" y="5426086"/>
              <a:ext cx="46893" cy="108354"/>
            </a:xfrm>
            <a:custGeom>
              <a:avLst/>
              <a:gdLst/>
              <a:ahLst/>
              <a:cxnLst>
                <a:cxn ang="0">
                  <a:pos x="78" y="0"/>
                </a:cxn>
                <a:cxn ang="0">
                  <a:pos x="82" y="3"/>
                </a:cxn>
                <a:cxn ang="0">
                  <a:pos x="71" y="54"/>
                </a:cxn>
                <a:cxn ang="0">
                  <a:pos x="71" y="101"/>
                </a:cxn>
                <a:cxn ang="0">
                  <a:pos x="80" y="146"/>
                </a:cxn>
                <a:cxn ang="0">
                  <a:pos x="99" y="188"/>
                </a:cxn>
                <a:cxn ang="0">
                  <a:pos x="122" y="230"/>
                </a:cxn>
                <a:cxn ang="0">
                  <a:pos x="150" y="270"/>
                </a:cxn>
                <a:cxn ang="0">
                  <a:pos x="188" y="327"/>
                </a:cxn>
                <a:cxn ang="0">
                  <a:pos x="223" y="385"/>
                </a:cxn>
                <a:cxn ang="0">
                  <a:pos x="233" y="416"/>
                </a:cxn>
                <a:cxn ang="0">
                  <a:pos x="235" y="449"/>
                </a:cxn>
                <a:cxn ang="0">
                  <a:pos x="228" y="479"/>
                </a:cxn>
                <a:cxn ang="0">
                  <a:pos x="214" y="505"/>
                </a:cxn>
                <a:cxn ang="0">
                  <a:pos x="193" y="526"/>
                </a:cxn>
                <a:cxn ang="0">
                  <a:pos x="169" y="538"/>
                </a:cxn>
                <a:cxn ang="0">
                  <a:pos x="141" y="543"/>
                </a:cxn>
                <a:cxn ang="0">
                  <a:pos x="113" y="540"/>
                </a:cxn>
                <a:cxn ang="0">
                  <a:pos x="87" y="531"/>
                </a:cxn>
                <a:cxn ang="0">
                  <a:pos x="54" y="505"/>
                </a:cxn>
                <a:cxn ang="0">
                  <a:pos x="33" y="475"/>
                </a:cxn>
                <a:cxn ang="0">
                  <a:pos x="17" y="442"/>
                </a:cxn>
                <a:cxn ang="0">
                  <a:pos x="7" y="402"/>
                </a:cxn>
                <a:cxn ang="0">
                  <a:pos x="0" y="324"/>
                </a:cxn>
                <a:cxn ang="0">
                  <a:pos x="5" y="244"/>
                </a:cxn>
                <a:cxn ang="0">
                  <a:pos x="19" y="167"/>
                </a:cxn>
                <a:cxn ang="0">
                  <a:pos x="40" y="92"/>
                </a:cxn>
                <a:cxn ang="0">
                  <a:pos x="59" y="45"/>
                </a:cxn>
                <a:cxn ang="0">
                  <a:pos x="78" y="0"/>
                </a:cxn>
              </a:cxnLst>
              <a:rect l="0" t="0" r="r" b="b"/>
              <a:pathLst>
                <a:path w="235" h="543">
                  <a:moveTo>
                    <a:pt x="78" y="0"/>
                  </a:moveTo>
                  <a:lnTo>
                    <a:pt x="82" y="3"/>
                  </a:lnTo>
                  <a:lnTo>
                    <a:pt x="71" y="54"/>
                  </a:lnTo>
                  <a:lnTo>
                    <a:pt x="71" y="101"/>
                  </a:lnTo>
                  <a:lnTo>
                    <a:pt x="80" y="146"/>
                  </a:lnTo>
                  <a:lnTo>
                    <a:pt x="99" y="188"/>
                  </a:lnTo>
                  <a:lnTo>
                    <a:pt x="122" y="230"/>
                  </a:lnTo>
                  <a:lnTo>
                    <a:pt x="150" y="270"/>
                  </a:lnTo>
                  <a:lnTo>
                    <a:pt x="188" y="327"/>
                  </a:lnTo>
                  <a:lnTo>
                    <a:pt x="223" y="385"/>
                  </a:lnTo>
                  <a:lnTo>
                    <a:pt x="233" y="416"/>
                  </a:lnTo>
                  <a:lnTo>
                    <a:pt x="235" y="449"/>
                  </a:lnTo>
                  <a:lnTo>
                    <a:pt x="228" y="479"/>
                  </a:lnTo>
                  <a:lnTo>
                    <a:pt x="214" y="505"/>
                  </a:lnTo>
                  <a:lnTo>
                    <a:pt x="193" y="526"/>
                  </a:lnTo>
                  <a:lnTo>
                    <a:pt x="169" y="538"/>
                  </a:lnTo>
                  <a:lnTo>
                    <a:pt x="141" y="543"/>
                  </a:lnTo>
                  <a:lnTo>
                    <a:pt x="113" y="540"/>
                  </a:lnTo>
                  <a:lnTo>
                    <a:pt x="87" y="531"/>
                  </a:lnTo>
                  <a:lnTo>
                    <a:pt x="54" y="505"/>
                  </a:lnTo>
                  <a:lnTo>
                    <a:pt x="33" y="475"/>
                  </a:lnTo>
                  <a:lnTo>
                    <a:pt x="17" y="442"/>
                  </a:lnTo>
                  <a:lnTo>
                    <a:pt x="7" y="402"/>
                  </a:lnTo>
                  <a:lnTo>
                    <a:pt x="0" y="324"/>
                  </a:lnTo>
                  <a:lnTo>
                    <a:pt x="5" y="244"/>
                  </a:lnTo>
                  <a:lnTo>
                    <a:pt x="19" y="167"/>
                  </a:lnTo>
                  <a:lnTo>
                    <a:pt x="40" y="92"/>
                  </a:lnTo>
                  <a:lnTo>
                    <a:pt x="59" y="45"/>
                  </a:lnTo>
                  <a:lnTo>
                    <a:pt x="7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80"/>
            <p:cNvSpPr>
              <a:spLocks/>
            </p:cNvSpPr>
            <p:nvPr/>
          </p:nvSpPr>
          <p:spPr bwMode="auto">
            <a:xfrm>
              <a:off x="6770724" y="5203991"/>
              <a:ext cx="40707" cy="94585"/>
            </a:xfrm>
            <a:custGeom>
              <a:avLst/>
              <a:gdLst/>
              <a:ahLst/>
              <a:cxnLst>
                <a:cxn ang="0">
                  <a:pos x="101" y="0"/>
                </a:cxn>
                <a:cxn ang="0">
                  <a:pos x="138" y="94"/>
                </a:cxn>
                <a:cxn ang="0">
                  <a:pos x="171" y="185"/>
                </a:cxn>
                <a:cxn ang="0">
                  <a:pos x="190" y="265"/>
                </a:cxn>
                <a:cxn ang="0">
                  <a:pos x="204" y="347"/>
                </a:cxn>
                <a:cxn ang="0">
                  <a:pos x="204" y="373"/>
                </a:cxn>
                <a:cxn ang="0">
                  <a:pos x="202" y="401"/>
                </a:cxn>
                <a:cxn ang="0">
                  <a:pos x="192" y="432"/>
                </a:cxn>
                <a:cxn ang="0">
                  <a:pos x="176" y="453"/>
                </a:cxn>
                <a:cxn ang="0">
                  <a:pos x="152" y="467"/>
                </a:cxn>
                <a:cxn ang="0">
                  <a:pos x="122" y="474"/>
                </a:cxn>
                <a:cxn ang="0">
                  <a:pos x="87" y="474"/>
                </a:cxn>
                <a:cxn ang="0">
                  <a:pos x="56" y="465"/>
                </a:cxn>
                <a:cxn ang="0">
                  <a:pos x="33" y="446"/>
                </a:cxn>
                <a:cxn ang="0">
                  <a:pos x="14" y="420"/>
                </a:cxn>
                <a:cxn ang="0">
                  <a:pos x="2" y="383"/>
                </a:cxn>
                <a:cxn ang="0">
                  <a:pos x="0" y="345"/>
                </a:cxn>
                <a:cxn ang="0">
                  <a:pos x="2" y="307"/>
                </a:cxn>
                <a:cxn ang="0">
                  <a:pos x="14" y="230"/>
                </a:cxn>
                <a:cxn ang="0">
                  <a:pos x="33" y="155"/>
                </a:cxn>
                <a:cxn ang="0">
                  <a:pos x="61" y="82"/>
                </a:cxn>
                <a:cxn ang="0">
                  <a:pos x="91" y="11"/>
                </a:cxn>
                <a:cxn ang="0">
                  <a:pos x="91" y="9"/>
                </a:cxn>
                <a:cxn ang="0">
                  <a:pos x="94" y="7"/>
                </a:cxn>
                <a:cxn ang="0">
                  <a:pos x="96" y="4"/>
                </a:cxn>
                <a:cxn ang="0">
                  <a:pos x="101" y="0"/>
                </a:cxn>
              </a:cxnLst>
              <a:rect l="0" t="0" r="r" b="b"/>
              <a:pathLst>
                <a:path w="204" h="474">
                  <a:moveTo>
                    <a:pt x="101" y="0"/>
                  </a:moveTo>
                  <a:lnTo>
                    <a:pt x="138" y="94"/>
                  </a:lnTo>
                  <a:lnTo>
                    <a:pt x="171" y="185"/>
                  </a:lnTo>
                  <a:lnTo>
                    <a:pt x="190" y="265"/>
                  </a:lnTo>
                  <a:lnTo>
                    <a:pt x="204" y="347"/>
                  </a:lnTo>
                  <a:lnTo>
                    <a:pt x="204" y="373"/>
                  </a:lnTo>
                  <a:lnTo>
                    <a:pt x="202" y="401"/>
                  </a:lnTo>
                  <a:lnTo>
                    <a:pt x="192" y="432"/>
                  </a:lnTo>
                  <a:lnTo>
                    <a:pt x="176" y="453"/>
                  </a:lnTo>
                  <a:lnTo>
                    <a:pt x="152" y="467"/>
                  </a:lnTo>
                  <a:lnTo>
                    <a:pt x="122" y="474"/>
                  </a:lnTo>
                  <a:lnTo>
                    <a:pt x="87" y="474"/>
                  </a:lnTo>
                  <a:lnTo>
                    <a:pt x="56" y="465"/>
                  </a:lnTo>
                  <a:lnTo>
                    <a:pt x="33" y="446"/>
                  </a:lnTo>
                  <a:lnTo>
                    <a:pt x="14" y="420"/>
                  </a:lnTo>
                  <a:lnTo>
                    <a:pt x="2" y="383"/>
                  </a:lnTo>
                  <a:lnTo>
                    <a:pt x="0" y="345"/>
                  </a:lnTo>
                  <a:lnTo>
                    <a:pt x="2" y="307"/>
                  </a:lnTo>
                  <a:lnTo>
                    <a:pt x="14" y="230"/>
                  </a:lnTo>
                  <a:lnTo>
                    <a:pt x="33" y="155"/>
                  </a:lnTo>
                  <a:lnTo>
                    <a:pt x="61" y="82"/>
                  </a:lnTo>
                  <a:lnTo>
                    <a:pt x="91" y="11"/>
                  </a:lnTo>
                  <a:lnTo>
                    <a:pt x="91" y="9"/>
                  </a:lnTo>
                  <a:lnTo>
                    <a:pt x="94" y="7"/>
                  </a:lnTo>
                  <a:lnTo>
                    <a:pt x="96" y="4"/>
                  </a:lnTo>
                  <a:lnTo>
                    <a:pt x="10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81"/>
            <p:cNvSpPr>
              <a:spLocks/>
            </p:cNvSpPr>
            <p:nvPr/>
          </p:nvSpPr>
          <p:spPr bwMode="auto">
            <a:xfrm>
              <a:off x="7019558" y="5246095"/>
              <a:ext cx="49288" cy="88598"/>
            </a:xfrm>
            <a:custGeom>
              <a:avLst/>
              <a:gdLst/>
              <a:ahLst/>
              <a:cxnLst>
                <a:cxn ang="0">
                  <a:pos x="247" y="0"/>
                </a:cxn>
                <a:cxn ang="0">
                  <a:pos x="247" y="54"/>
                </a:cxn>
                <a:cxn ang="0">
                  <a:pos x="247" y="106"/>
                </a:cxn>
                <a:cxn ang="0">
                  <a:pos x="242" y="181"/>
                </a:cxn>
                <a:cxn ang="0">
                  <a:pos x="230" y="256"/>
                </a:cxn>
                <a:cxn ang="0">
                  <a:pos x="212" y="327"/>
                </a:cxn>
                <a:cxn ang="0">
                  <a:pos x="193" y="369"/>
                </a:cxn>
                <a:cxn ang="0">
                  <a:pos x="172" y="406"/>
                </a:cxn>
                <a:cxn ang="0">
                  <a:pos x="150" y="430"/>
                </a:cxn>
                <a:cxn ang="0">
                  <a:pos x="125" y="442"/>
                </a:cxn>
                <a:cxn ang="0">
                  <a:pos x="96" y="444"/>
                </a:cxn>
                <a:cxn ang="0">
                  <a:pos x="68" y="435"/>
                </a:cxn>
                <a:cxn ang="0">
                  <a:pos x="35" y="418"/>
                </a:cxn>
                <a:cxn ang="0">
                  <a:pos x="12" y="395"/>
                </a:cxn>
                <a:cxn ang="0">
                  <a:pos x="0" y="369"/>
                </a:cxn>
                <a:cxn ang="0">
                  <a:pos x="0" y="336"/>
                </a:cxn>
                <a:cxn ang="0">
                  <a:pos x="12" y="287"/>
                </a:cxn>
                <a:cxn ang="0">
                  <a:pos x="33" y="237"/>
                </a:cxn>
                <a:cxn ang="0">
                  <a:pos x="75" y="172"/>
                </a:cxn>
                <a:cxn ang="0">
                  <a:pos x="125" y="113"/>
                </a:cxn>
                <a:cxn ang="0">
                  <a:pos x="181" y="56"/>
                </a:cxn>
                <a:cxn ang="0">
                  <a:pos x="240" y="5"/>
                </a:cxn>
                <a:cxn ang="0">
                  <a:pos x="242" y="2"/>
                </a:cxn>
                <a:cxn ang="0">
                  <a:pos x="244" y="2"/>
                </a:cxn>
                <a:cxn ang="0">
                  <a:pos x="247" y="0"/>
                </a:cxn>
              </a:cxnLst>
              <a:rect l="0" t="0" r="r" b="b"/>
              <a:pathLst>
                <a:path w="247" h="444">
                  <a:moveTo>
                    <a:pt x="247" y="0"/>
                  </a:moveTo>
                  <a:lnTo>
                    <a:pt x="247" y="54"/>
                  </a:lnTo>
                  <a:lnTo>
                    <a:pt x="247" y="106"/>
                  </a:lnTo>
                  <a:lnTo>
                    <a:pt x="242" y="181"/>
                  </a:lnTo>
                  <a:lnTo>
                    <a:pt x="230" y="256"/>
                  </a:lnTo>
                  <a:lnTo>
                    <a:pt x="212" y="327"/>
                  </a:lnTo>
                  <a:lnTo>
                    <a:pt x="193" y="369"/>
                  </a:lnTo>
                  <a:lnTo>
                    <a:pt x="172" y="406"/>
                  </a:lnTo>
                  <a:lnTo>
                    <a:pt x="150" y="430"/>
                  </a:lnTo>
                  <a:lnTo>
                    <a:pt x="125" y="442"/>
                  </a:lnTo>
                  <a:lnTo>
                    <a:pt x="96" y="444"/>
                  </a:lnTo>
                  <a:lnTo>
                    <a:pt x="68" y="435"/>
                  </a:lnTo>
                  <a:lnTo>
                    <a:pt x="35" y="418"/>
                  </a:lnTo>
                  <a:lnTo>
                    <a:pt x="12" y="395"/>
                  </a:lnTo>
                  <a:lnTo>
                    <a:pt x="0" y="369"/>
                  </a:lnTo>
                  <a:lnTo>
                    <a:pt x="0" y="336"/>
                  </a:lnTo>
                  <a:lnTo>
                    <a:pt x="12" y="287"/>
                  </a:lnTo>
                  <a:lnTo>
                    <a:pt x="33" y="237"/>
                  </a:lnTo>
                  <a:lnTo>
                    <a:pt x="75" y="172"/>
                  </a:lnTo>
                  <a:lnTo>
                    <a:pt x="125" y="113"/>
                  </a:lnTo>
                  <a:lnTo>
                    <a:pt x="181" y="56"/>
                  </a:lnTo>
                  <a:lnTo>
                    <a:pt x="240" y="5"/>
                  </a:lnTo>
                  <a:lnTo>
                    <a:pt x="242" y="2"/>
                  </a:lnTo>
                  <a:lnTo>
                    <a:pt x="244" y="2"/>
                  </a:lnTo>
                  <a:lnTo>
                    <a:pt x="24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effectLst>
                  <a:outerShdw blurRad="50800" dist="38100" dir="2700000" algn="tl" rotWithShape="0">
                    <a:prstClr val="black">
                      <a:alpha val="40000"/>
                    </a:prstClr>
                  </a:outerShdw>
                </a:effectLst>
              </a:endParaRPr>
            </a:p>
          </p:txBody>
        </p:sp>
        <p:sp>
          <p:nvSpPr>
            <p:cNvPr id="218" name="Freeform 82"/>
            <p:cNvSpPr>
              <a:spLocks/>
            </p:cNvSpPr>
            <p:nvPr/>
          </p:nvSpPr>
          <p:spPr bwMode="auto">
            <a:xfrm>
              <a:off x="6774516" y="5539029"/>
              <a:ext cx="28934" cy="63256"/>
            </a:xfrm>
            <a:custGeom>
              <a:avLst/>
              <a:gdLst/>
              <a:ahLst/>
              <a:cxnLst>
                <a:cxn ang="0">
                  <a:pos x="18" y="0"/>
                </a:cxn>
                <a:cxn ang="0">
                  <a:pos x="28" y="0"/>
                </a:cxn>
                <a:cxn ang="0">
                  <a:pos x="70" y="5"/>
                </a:cxn>
                <a:cxn ang="0">
                  <a:pos x="115" y="3"/>
                </a:cxn>
                <a:cxn ang="0">
                  <a:pos x="126" y="0"/>
                </a:cxn>
                <a:cxn ang="0">
                  <a:pos x="133" y="0"/>
                </a:cxn>
                <a:cxn ang="0">
                  <a:pos x="140" y="3"/>
                </a:cxn>
                <a:cxn ang="0">
                  <a:pos x="143" y="5"/>
                </a:cxn>
                <a:cxn ang="0">
                  <a:pos x="145" y="10"/>
                </a:cxn>
                <a:cxn ang="0">
                  <a:pos x="145" y="17"/>
                </a:cxn>
                <a:cxn ang="0">
                  <a:pos x="145" y="28"/>
                </a:cxn>
                <a:cxn ang="0">
                  <a:pos x="143" y="38"/>
                </a:cxn>
                <a:cxn ang="0">
                  <a:pos x="143" y="38"/>
                </a:cxn>
                <a:cxn ang="0">
                  <a:pos x="124" y="273"/>
                </a:cxn>
                <a:cxn ang="0">
                  <a:pos x="124" y="287"/>
                </a:cxn>
                <a:cxn ang="0">
                  <a:pos x="119" y="299"/>
                </a:cxn>
                <a:cxn ang="0">
                  <a:pos x="112" y="308"/>
                </a:cxn>
                <a:cxn ang="0">
                  <a:pos x="98" y="315"/>
                </a:cxn>
                <a:cxn ang="0">
                  <a:pos x="75" y="317"/>
                </a:cxn>
                <a:cxn ang="0">
                  <a:pos x="54" y="313"/>
                </a:cxn>
                <a:cxn ang="0">
                  <a:pos x="32" y="301"/>
                </a:cxn>
                <a:cxn ang="0">
                  <a:pos x="30" y="296"/>
                </a:cxn>
                <a:cxn ang="0">
                  <a:pos x="28" y="289"/>
                </a:cxn>
                <a:cxn ang="0">
                  <a:pos x="28" y="282"/>
                </a:cxn>
                <a:cxn ang="0">
                  <a:pos x="0" y="26"/>
                </a:cxn>
                <a:cxn ang="0">
                  <a:pos x="0" y="17"/>
                </a:cxn>
                <a:cxn ang="0">
                  <a:pos x="0" y="10"/>
                </a:cxn>
                <a:cxn ang="0">
                  <a:pos x="2" y="5"/>
                </a:cxn>
                <a:cxn ang="0">
                  <a:pos x="4" y="3"/>
                </a:cxn>
                <a:cxn ang="0">
                  <a:pos x="11" y="0"/>
                </a:cxn>
                <a:cxn ang="0">
                  <a:pos x="18" y="0"/>
                </a:cxn>
              </a:cxnLst>
              <a:rect l="0" t="0" r="r" b="b"/>
              <a:pathLst>
                <a:path w="145" h="317">
                  <a:moveTo>
                    <a:pt x="18" y="0"/>
                  </a:moveTo>
                  <a:lnTo>
                    <a:pt x="28" y="0"/>
                  </a:lnTo>
                  <a:lnTo>
                    <a:pt x="70" y="5"/>
                  </a:lnTo>
                  <a:lnTo>
                    <a:pt x="115" y="3"/>
                  </a:lnTo>
                  <a:lnTo>
                    <a:pt x="126" y="0"/>
                  </a:lnTo>
                  <a:lnTo>
                    <a:pt x="133" y="0"/>
                  </a:lnTo>
                  <a:lnTo>
                    <a:pt x="140" y="3"/>
                  </a:lnTo>
                  <a:lnTo>
                    <a:pt x="143" y="5"/>
                  </a:lnTo>
                  <a:lnTo>
                    <a:pt x="145" y="10"/>
                  </a:lnTo>
                  <a:lnTo>
                    <a:pt x="145" y="17"/>
                  </a:lnTo>
                  <a:lnTo>
                    <a:pt x="145" y="28"/>
                  </a:lnTo>
                  <a:lnTo>
                    <a:pt x="143" y="38"/>
                  </a:lnTo>
                  <a:lnTo>
                    <a:pt x="143" y="38"/>
                  </a:lnTo>
                  <a:lnTo>
                    <a:pt x="124" y="273"/>
                  </a:lnTo>
                  <a:lnTo>
                    <a:pt x="124" y="287"/>
                  </a:lnTo>
                  <a:lnTo>
                    <a:pt x="119" y="299"/>
                  </a:lnTo>
                  <a:lnTo>
                    <a:pt x="112" y="308"/>
                  </a:lnTo>
                  <a:lnTo>
                    <a:pt x="98" y="315"/>
                  </a:lnTo>
                  <a:lnTo>
                    <a:pt x="75" y="317"/>
                  </a:lnTo>
                  <a:lnTo>
                    <a:pt x="54" y="313"/>
                  </a:lnTo>
                  <a:lnTo>
                    <a:pt x="32" y="301"/>
                  </a:lnTo>
                  <a:lnTo>
                    <a:pt x="30" y="296"/>
                  </a:lnTo>
                  <a:lnTo>
                    <a:pt x="28" y="289"/>
                  </a:lnTo>
                  <a:lnTo>
                    <a:pt x="28" y="282"/>
                  </a:lnTo>
                  <a:lnTo>
                    <a:pt x="0" y="26"/>
                  </a:lnTo>
                  <a:lnTo>
                    <a:pt x="0" y="17"/>
                  </a:lnTo>
                  <a:lnTo>
                    <a:pt x="0" y="10"/>
                  </a:lnTo>
                  <a:lnTo>
                    <a:pt x="2" y="5"/>
                  </a:lnTo>
                  <a:lnTo>
                    <a:pt x="4" y="3"/>
                  </a:lnTo>
                  <a:lnTo>
                    <a:pt x="11" y="0"/>
                  </a:lnTo>
                  <a:lnTo>
                    <a:pt x="1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3"/>
            <p:cNvSpPr>
              <a:spLocks/>
            </p:cNvSpPr>
            <p:nvPr/>
          </p:nvSpPr>
          <p:spPr bwMode="auto">
            <a:xfrm>
              <a:off x="6895440" y="5543219"/>
              <a:ext cx="43900" cy="64853"/>
            </a:xfrm>
            <a:custGeom>
              <a:avLst/>
              <a:gdLst/>
              <a:ahLst/>
              <a:cxnLst>
                <a:cxn ang="0">
                  <a:pos x="98" y="0"/>
                </a:cxn>
                <a:cxn ang="0">
                  <a:pos x="103" y="0"/>
                </a:cxn>
                <a:cxn ang="0">
                  <a:pos x="108" y="5"/>
                </a:cxn>
                <a:cxn ang="0">
                  <a:pos x="117" y="10"/>
                </a:cxn>
                <a:cxn ang="0">
                  <a:pos x="157" y="36"/>
                </a:cxn>
                <a:cxn ang="0">
                  <a:pos x="204" y="50"/>
                </a:cxn>
                <a:cxn ang="0">
                  <a:pos x="211" y="52"/>
                </a:cxn>
                <a:cxn ang="0">
                  <a:pos x="218" y="54"/>
                </a:cxn>
                <a:cxn ang="0">
                  <a:pos x="220" y="59"/>
                </a:cxn>
                <a:cxn ang="0">
                  <a:pos x="220" y="64"/>
                </a:cxn>
                <a:cxn ang="0">
                  <a:pos x="220" y="71"/>
                </a:cxn>
                <a:cxn ang="0">
                  <a:pos x="216" y="78"/>
                </a:cxn>
                <a:cxn ang="0">
                  <a:pos x="89" y="301"/>
                </a:cxn>
                <a:cxn ang="0">
                  <a:pos x="82" y="308"/>
                </a:cxn>
                <a:cxn ang="0">
                  <a:pos x="75" y="315"/>
                </a:cxn>
                <a:cxn ang="0">
                  <a:pos x="68" y="320"/>
                </a:cxn>
                <a:cxn ang="0">
                  <a:pos x="63" y="325"/>
                </a:cxn>
                <a:cxn ang="0">
                  <a:pos x="37" y="320"/>
                </a:cxn>
                <a:cxn ang="0">
                  <a:pos x="18" y="308"/>
                </a:cxn>
                <a:cxn ang="0">
                  <a:pos x="4" y="292"/>
                </a:cxn>
                <a:cxn ang="0">
                  <a:pos x="0" y="273"/>
                </a:cxn>
                <a:cxn ang="0">
                  <a:pos x="2" y="252"/>
                </a:cxn>
                <a:cxn ang="0">
                  <a:pos x="84" y="19"/>
                </a:cxn>
                <a:cxn ang="0">
                  <a:pos x="87" y="12"/>
                </a:cxn>
                <a:cxn ang="0">
                  <a:pos x="91" y="5"/>
                </a:cxn>
                <a:cxn ang="0">
                  <a:pos x="94" y="0"/>
                </a:cxn>
                <a:cxn ang="0">
                  <a:pos x="98" y="0"/>
                </a:cxn>
              </a:cxnLst>
              <a:rect l="0" t="0" r="r" b="b"/>
              <a:pathLst>
                <a:path w="220" h="325">
                  <a:moveTo>
                    <a:pt x="98" y="0"/>
                  </a:moveTo>
                  <a:lnTo>
                    <a:pt x="103" y="0"/>
                  </a:lnTo>
                  <a:lnTo>
                    <a:pt x="108" y="5"/>
                  </a:lnTo>
                  <a:lnTo>
                    <a:pt x="117" y="10"/>
                  </a:lnTo>
                  <a:lnTo>
                    <a:pt x="157" y="36"/>
                  </a:lnTo>
                  <a:lnTo>
                    <a:pt x="204" y="50"/>
                  </a:lnTo>
                  <a:lnTo>
                    <a:pt x="211" y="52"/>
                  </a:lnTo>
                  <a:lnTo>
                    <a:pt x="218" y="54"/>
                  </a:lnTo>
                  <a:lnTo>
                    <a:pt x="220" y="59"/>
                  </a:lnTo>
                  <a:lnTo>
                    <a:pt x="220" y="64"/>
                  </a:lnTo>
                  <a:lnTo>
                    <a:pt x="220" y="71"/>
                  </a:lnTo>
                  <a:lnTo>
                    <a:pt x="216" y="78"/>
                  </a:lnTo>
                  <a:lnTo>
                    <a:pt x="89" y="301"/>
                  </a:lnTo>
                  <a:lnTo>
                    <a:pt x="82" y="308"/>
                  </a:lnTo>
                  <a:lnTo>
                    <a:pt x="75" y="315"/>
                  </a:lnTo>
                  <a:lnTo>
                    <a:pt x="68" y="320"/>
                  </a:lnTo>
                  <a:lnTo>
                    <a:pt x="63" y="325"/>
                  </a:lnTo>
                  <a:lnTo>
                    <a:pt x="37" y="320"/>
                  </a:lnTo>
                  <a:lnTo>
                    <a:pt x="18" y="308"/>
                  </a:lnTo>
                  <a:lnTo>
                    <a:pt x="4" y="292"/>
                  </a:lnTo>
                  <a:lnTo>
                    <a:pt x="0" y="273"/>
                  </a:lnTo>
                  <a:lnTo>
                    <a:pt x="2" y="252"/>
                  </a:lnTo>
                  <a:lnTo>
                    <a:pt x="84" y="19"/>
                  </a:lnTo>
                  <a:lnTo>
                    <a:pt x="87" y="12"/>
                  </a:lnTo>
                  <a:lnTo>
                    <a:pt x="91" y="5"/>
                  </a:lnTo>
                  <a:lnTo>
                    <a:pt x="94" y="0"/>
                  </a:lnTo>
                  <a:lnTo>
                    <a:pt x="9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21" name="Picture 6" descr="http://comps.canstockphoto.com/can-stock-photo_csp15086653.jpg"/>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6781272" y="4157471"/>
            <a:ext cx="272582" cy="84112"/>
          </a:xfrm>
          <a:prstGeom prst="rect">
            <a:avLst/>
          </a:prstGeom>
          <a:noFill/>
          <a:ln>
            <a:noFill/>
          </a:ln>
        </p:spPr>
      </p:pic>
      <p:pic>
        <p:nvPicPr>
          <p:cNvPr id="13320" name="Picture 8" descr="http://www.gmkfreelogos.com/logos/U/img/unkcr.gif"/>
          <p:cNvPicPr>
            <a:picLocks noChangeAspect="1" noChangeArrowheads="1"/>
          </p:cNvPicPr>
          <p:nvPr/>
        </p:nvPicPr>
        <p:blipFill>
          <a:blip r:embed="rId11" cstate="print">
            <a:duotone>
              <a:schemeClr val="bg2">
                <a:shade val="45000"/>
                <a:satMod val="135000"/>
              </a:schemeClr>
              <a:prstClr val="white"/>
            </a:duotone>
          </a:blip>
          <a:srcRect l="12971" t="19995" r="12578" b="20855"/>
          <a:stretch>
            <a:fillRect/>
          </a:stretch>
        </p:blipFill>
        <p:spPr bwMode="auto">
          <a:xfrm>
            <a:off x="2584809" y="4633459"/>
            <a:ext cx="852577" cy="677371"/>
          </a:xfrm>
          <a:prstGeom prst="rect">
            <a:avLst/>
          </a:prstGeom>
          <a:noFill/>
        </p:spPr>
      </p:pic>
      <p:pic>
        <p:nvPicPr>
          <p:cNvPr id="227" name="Picture 5" descr="(B)energy"/>
          <p:cNvPicPr>
            <a:picLocks noChangeAspect="1" noChangeArrowheads="1"/>
          </p:cNvPicPr>
          <p:nvPr/>
        </p:nvPicPr>
        <p:blipFill>
          <a:blip r:embed="rId8" cstate="print"/>
          <a:srcRect/>
          <a:stretch>
            <a:fillRect/>
          </a:stretch>
        </p:blipFill>
        <p:spPr bwMode="auto">
          <a:xfrm>
            <a:off x="1793766" y="3027846"/>
            <a:ext cx="944730" cy="300869"/>
          </a:xfrm>
          <a:prstGeom prst="rect">
            <a:avLst/>
          </a:prstGeom>
          <a:solidFill>
            <a:srgbClr val="4D4D4D"/>
          </a:solidFill>
          <a:ln>
            <a:solidFill>
              <a:srgbClr val="4D4D4D"/>
            </a:solidFill>
          </a:ln>
        </p:spPr>
      </p:pic>
      <p:sp>
        <p:nvSpPr>
          <p:cNvPr id="228" name="TextBox 227"/>
          <p:cNvSpPr txBox="1"/>
          <p:nvPr/>
        </p:nvSpPr>
        <p:spPr>
          <a:xfrm>
            <a:off x="1693558" y="3403871"/>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Camp representative</a:t>
            </a:r>
          </a:p>
        </p:txBody>
      </p:sp>
      <p:pic>
        <p:nvPicPr>
          <p:cNvPr id="13324" name="Picture 12" descr="http://thumb9.shutterstock.com/display_pic_with_logo/598477/179559716/stock-vector-business-manner-greetings-gesture-stick-figure-pictogram-icon-179559716.jpg"/>
          <p:cNvPicPr>
            <a:picLocks noChangeAspect="1" noChangeArrowheads="1"/>
          </p:cNvPicPr>
          <p:nvPr/>
        </p:nvPicPr>
        <p:blipFill>
          <a:blip r:embed="rId12" cstate="print">
            <a:duotone>
              <a:schemeClr val="bg2">
                <a:shade val="45000"/>
                <a:satMod val="135000"/>
              </a:schemeClr>
              <a:prstClr val="white"/>
            </a:duotone>
          </a:blip>
          <a:srcRect l="70306" t="4610" r="3006" b="68809"/>
          <a:stretch>
            <a:fillRect/>
          </a:stretch>
        </p:blipFill>
        <p:spPr bwMode="auto">
          <a:xfrm>
            <a:off x="3663177" y="2744954"/>
            <a:ext cx="571941" cy="594987"/>
          </a:xfrm>
          <a:prstGeom prst="rect">
            <a:avLst/>
          </a:prstGeom>
          <a:noFill/>
        </p:spPr>
      </p:pic>
      <p:sp>
        <p:nvSpPr>
          <p:cNvPr id="237" name="TextBox 236"/>
          <p:cNvSpPr txBox="1"/>
          <p:nvPr/>
        </p:nvSpPr>
        <p:spPr>
          <a:xfrm>
            <a:off x="3368728" y="3403871"/>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Refugee energy enterprise (REE)</a:t>
            </a:r>
            <a:r>
              <a:rPr lang="en-US" sz="900" baseline="30000" dirty="0" smtClean="0">
                <a:latin typeface="Arial" pitchFamily="34" charset="0"/>
                <a:cs typeface="Arial" pitchFamily="34" charset="0"/>
              </a:rPr>
              <a:t>2</a:t>
            </a:r>
            <a:r>
              <a:rPr lang="en-US" sz="900" dirty="0" smtClean="0">
                <a:latin typeface="Arial" pitchFamily="34" charset="0"/>
                <a:cs typeface="Arial" pitchFamily="34" charset="0"/>
              </a:rPr>
              <a:t> </a:t>
            </a:r>
          </a:p>
        </p:txBody>
      </p:sp>
      <p:sp>
        <p:nvSpPr>
          <p:cNvPr id="238" name="TextBox 237"/>
          <p:cNvSpPr txBox="1"/>
          <p:nvPr/>
        </p:nvSpPr>
        <p:spPr>
          <a:xfrm>
            <a:off x="7449189" y="4858885"/>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Host community</a:t>
            </a:r>
          </a:p>
        </p:txBody>
      </p:sp>
      <p:sp>
        <p:nvSpPr>
          <p:cNvPr id="239" name="TextBox 238"/>
          <p:cNvSpPr txBox="1"/>
          <p:nvPr/>
        </p:nvSpPr>
        <p:spPr>
          <a:xfrm>
            <a:off x="6696360" y="3192760"/>
            <a:ext cx="1160840" cy="247263"/>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Refugee home</a:t>
            </a:r>
          </a:p>
        </p:txBody>
      </p:sp>
      <p:cxnSp>
        <p:nvCxnSpPr>
          <p:cNvPr id="246" name="Curved Connector 20"/>
          <p:cNvCxnSpPr>
            <a:stCxn id="141" idx="0"/>
            <a:endCxn id="227" idx="0"/>
          </p:cNvCxnSpPr>
          <p:nvPr/>
        </p:nvCxnSpPr>
        <p:spPr>
          <a:xfrm rot="5400000" flipH="1" flipV="1">
            <a:off x="1497821" y="2259536"/>
            <a:ext cx="12700" cy="1536620"/>
          </a:xfrm>
          <a:prstGeom prst="curvedConnector3">
            <a:avLst>
              <a:gd name="adj1" fmla="val 180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252" name="Curved Connector 20"/>
          <p:cNvCxnSpPr>
            <a:stCxn id="227" idx="0"/>
            <a:endCxn id="13324" idx="0"/>
          </p:cNvCxnSpPr>
          <p:nvPr/>
        </p:nvCxnSpPr>
        <p:spPr>
          <a:xfrm rot="5400000" flipH="1" flipV="1">
            <a:off x="2966193" y="2044892"/>
            <a:ext cx="282892" cy="1683017"/>
          </a:xfrm>
          <a:prstGeom prst="curvedConnector3">
            <a:avLst>
              <a:gd name="adj1" fmla="val 180808"/>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256" name="Curved Connector 20"/>
          <p:cNvCxnSpPr>
            <a:stCxn id="13324" idx="3"/>
            <a:endCxn id="9225" idx="1"/>
          </p:cNvCxnSpPr>
          <p:nvPr/>
        </p:nvCxnSpPr>
        <p:spPr>
          <a:xfrm flipV="1">
            <a:off x="4235118" y="2964606"/>
            <a:ext cx="1094342" cy="77842"/>
          </a:xfrm>
          <a:prstGeom prst="curvedConnector3">
            <a:avLst>
              <a:gd name="adj1" fmla="val 5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pic>
        <p:nvPicPr>
          <p:cNvPr id="13328" name="Picture 16" descr="http://www.ejprescott.com/media/icons/tools-equipment.png"/>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4529568" y="2589394"/>
            <a:ext cx="375822" cy="375822"/>
          </a:xfrm>
          <a:prstGeom prst="rect">
            <a:avLst/>
          </a:prstGeom>
          <a:noFill/>
        </p:spPr>
      </p:pic>
      <p:pic>
        <p:nvPicPr>
          <p:cNvPr id="262"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t="78982" r="61780" b="5249"/>
          <a:stretch>
            <a:fillRect/>
          </a:stretch>
        </p:blipFill>
        <p:spPr bwMode="auto">
          <a:xfrm>
            <a:off x="1096083" y="2648377"/>
            <a:ext cx="627538" cy="270413"/>
          </a:xfrm>
          <a:prstGeom prst="rect">
            <a:avLst/>
          </a:prstGeom>
          <a:noFill/>
        </p:spPr>
      </p:pic>
      <p:sp>
        <p:nvSpPr>
          <p:cNvPr id="263" name="TextBox 262"/>
          <p:cNvSpPr txBox="1"/>
          <p:nvPr/>
        </p:nvSpPr>
        <p:spPr>
          <a:xfrm>
            <a:off x="1096083" y="4294861"/>
            <a:ext cx="509792" cy="274376"/>
          </a:xfrm>
          <a:prstGeom prst="rect">
            <a:avLst/>
          </a:prstGeom>
          <a:solidFill>
            <a:schemeClr val="bg1"/>
          </a:solidFill>
          <a:ln>
            <a:solidFill>
              <a:schemeClr val="bg1"/>
            </a:solidFill>
          </a:ln>
        </p:spPr>
        <p:txBody>
          <a:bodyPr wrap="square" lIns="0" tIns="0" rIns="0" bIns="0" rtlCol="0">
            <a:noAutofit/>
          </a:bodyPr>
          <a:lstStyle/>
          <a:p>
            <a:pPr algn="ctr">
              <a:buClr>
                <a:srgbClr val="000000"/>
              </a:buClr>
              <a:buSzPct val="100000"/>
              <a:buFont typeface=""/>
            </a:pPr>
            <a:r>
              <a:rPr lang="en-US" sz="1600" b="1" dirty="0" smtClean="0">
                <a:solidFill>
                  <a:srgbClr val="4D4D4D"/>
                </a:solidFill>
                <a:cs typeface="Arial" pitchFamily="34" charset="0"/>
              </a:rPr>
              <a:t>$$$</a:t>
            </a:r>
          </a:p>
        </p:txBody>
      </p:sp>
      <p:cxnSp>
        <p:nvCxnSpPr>
          <p:cNvPr id="269" name="Curved Connector 20"/>
          <p:cNvCxnSpPr>
            <a:stCxn id="228" idx="2"/>
            <a:endCxn id="237" idx="2"/>
          </p:cNvCxnSpPr>
          <p:nvPr/>
        </p:nvCxnSpPr>
        <p:spPr>
          <a:xfrm rot="16200000" flipH="1">
            <a:off x="3111563" y="2813549"/>
            <a:ext cx="12700" cy="1675170"/>
          </a:xfrm>
          <a:prstGeom prst="curvedConnector3">
            <a:avLst>
              <a:gd name="adj1" fmla="val 180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pic>
        <p:nvPicPr>
          <p:cNvPr id="272" name="Picture 271" descr="TechSupport.png"/>
          <p:cNvPicPr>
            <a:picLocks noChangeAspect="1"/>
          </p:cNvPicPr>
          <p:nvPr/>
        </p:nvPicPr>
        <p:blipFill>
          <a:blip r:embed="rId15" cstate="print"/>
          <a:stretch>
            <a:fillRect/>
          </a:stretch>
        </p:blipFill>
        <p:spPr>
          <a:xfrm>
            <a:off x="2536124" y="3651134"/>
            <a:ext cx="404743" cy="346214"/>
          </a:xfrm>
          <a:prstGeom prst="rect">
            <a:avLst/>
          </a:prstGeom>
        </p:spPr>
      </p:pic>
      <p:pic>
        <p:nvPicPr>
          <p:cNvPr id="273" name="Picture 272" descr="TechSupport.png"/>
          <p:cNvPicPr>
            <a:picLocks noChangeAspect="1"/>
          </p:cNvPicPr>
          <p:nvPr/>
        </p:nvPicPr>
        <p:blipFill>
          <a:blip r:embed="rId15" cstate="print"/>
          <a:stretch>
            <a:fillRect/>
          </a:stretch>
        </p:blipFill>
        <p:spPr>
          <a:xfrm>
            <a:off x="4500647" y="3120166"/>
            <a:ext cx="404743" cy="346214"/>
          </a:xfrm>
          <a:prstGeom prst="rect">
            <a:avLst/>
          </a:prstGeom>
        </p:spPr>
      </p:pic>
      <p:pic>
        <p:nvPicPr>
          <p:cNvPr id="277" name="Picture 5" descr="(B)energy"/>
          <p:cNvPicPr>
            <a:picLocks noChangeAspect="1" noChangeArrowheads="1"/>
          </p:cNvPicPr>
          <p:nvPr/>
        </p:nvPicPr>
        <p:blipFill>
          <a:blip r:embed="rId8" cstate="print"/>
          <a:srcRect/>
          <a:stretch>
            <a:fillRect/>
          </a:stretch>
        </p:blipFill>
        <p:spPr bwMode="auto">
          <a:xfrm>
            <a:off x="151352" y="1722602"/>
            <a:ext cx="944730" cy="300869"/>
          </a:xfrm>
          <a:prstGeom prst="rect">
            <a:avLst/>
          </a:prstGeom>
          <a:solidFill>
            <a:srgbClr val="4D4D4D"/>
          </a:solidFill>
          <a:ln>
            <a:solidFill>
              <a:srgbClr val="4D4D4D"/>
            </a:solidFill>
          </a:ln>
        </p:spPr>
      </p:pic>
      <p:sp>
        <p:nvSpPr>
          <p:cNvPr id="279" name="TextBox 278"/>
          <p:cNvSpPr txBox="1"/>
          <p:nvPr/>
        </p:nvSpPr>
        <p:spPr>
          <a:xfrm>
            <a:off x="181990" y="2078950"/>
            <a:ext cx="914092" cy="170580"/>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Manufacturing</a:t>
            </a:r>
          </a:p>
        </p:txBody>
      </p:sp>
      <p:cxnSp>
        <p:nvCxnSpPr>
          <p:cNvPr id="280" name="Curved Connector 20"/>
          <p:cNvCxnSpPr>
            <a:stCxn id="279" idx="2"/>
            <a:endCxn id="141" idx="0"/>
          </p:cNvCxnSpPr>
          <p:nvPr/>
        </p:nvCxnSpPr>
        <p:spPr>
          <a:xfrm rot="16200000" flipH="1">
            <a:off x="295115" y="2593450"/>
            <a:ext cx="778316" cy="90475"/>
          </a:xfrm>
          <a:prstGeom prst="curvedConnector3">
            <a:avLst>
              <a:gd name="adj1" fmla="val 50000"/>
            </a:avLst>
          </a:prstGeom>
          <a:ln w="15875">
            <a:solidFill>
              <a:schemeClr val="bg2"/>
            </a:solidFill>
            <a:prstDash val="sysDash"/>
            <a:tailEnd type="triangle" w="med" len="sm"/>
          </a:ln>
        </p:spPr>
        <p:style>
          <a:lnRef idx="1">
            <a:schemeClr val="accent1"/>
          </a:lnRef>
          <a:fillRef idx="0">
            <a:schemeClr val="accent1"/>
          </a:fillRef>
          <a:effectRef idx="0">
            <a:schemeClr val="accent1"/>
          </a:effectRef>
          <a:fontRef idx="minor">
            <a:schemeClr val="tx1"/>
          </a:fontRef>
        </p:style>
      </p:cxnSp>
      <p:pic>
        <p:nvPicPr>
          <p:cNvPr id="13330"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l="2370" t="51597" r="75590" b="29827"/>
          <a:stretch>
            <a:fillRect/>
          </a:stretch>
        </p:blipFill>
        <p:spPr bwMode="auto">
          <a:xfrm>
            <a:off x="495907" y="2447347"/>
            <a:ext cx="302756" cy="266501"/>
          </a:xfrm>
          <a:prstGeom prst="rect">
            <a:avLst/>
          </a:prstGeom>
          <a:noFill/>
        </p:spPr>
      </p:pic>
      <p:pic>
        <p:nvPicPr>
          <p:cNvPr id="285"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l="71531" t="53933" r="829" b="29948"/>
          <a:stretch>
            <a:fillRect/>
          </a:stretch>
        </p:blipFill>
        <p:spPr bwMode="auto">
          <a:xfrm>
            <a:off x="2885078" y="2375214"/>
            <a:ext cx="483650" cy="294584"/>
          </a:xfrm>
          <a:prstGeom prst="rect">
            <a:avLst/>
          </a:prstGeom>
          <a:noFill/>
        </p:spPr>
      </p:pic>
      <p:sp>
        <p:nvSpPr>
          <p:cNvPr id="286" name="TextBox 285"/>
          <p:cNvSpPr txBox="1"/>
          <p:nvPr/>
        </p:nvSpPr>
        <p:spPr>
          <a:xfrm>
            <a:off x="2644868" y="5294038"/>
            <a:ext cx="723860" cy="247264"/>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UNHCR or IP wash team</a:t>
            </a:r>
          </a:p>
        </p:txBody>
      </p:sp>
      <p:pic>
        <p:nvPicPr>
          <p:cNvPr id="289"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l="71531" t="53933" r="829" b="29948"/>
          <a:stretch>
            <a:fillRect/>
          </a:stretch>
        </p:blipFill>
        <p:spPr bwMode="auto">
          <a:xfrm>
            <a:off x="6934880" y="3862887"/>
            <a:ext cx="483650" cy="294584"/>
          </a:xfrm>
          <a:prstGeom prst="rect">
            <a:avLst/>
          </a:prstGeom>
          <a:noFill/>
        </p:spPr>
      </p:pic>
      <p:sp>
        <p:nvSpPr>
          <p:cNvPr id="107" name="TextBox 106"/>
          <p:cNvSpPr txBox="1"/>
          <p:nvPr/>
        </p:nvSpPr>
        <p:spPr>
          <a:xfrm>
            <a:off x="190079" y="4733330"/>
            <a:ext cx="1971232" cy="577587"/>
          </a:xfrm>
          <a:prstGeom prst="rect">
            <a:avLst/>
          </a:prstGeom>
          <a:solidFill>
            <a:schemeClr val="bg1"/>
          </a:solidFill>
          <a:ln w="12700">
            <a:solidFill>
              <a:srgbClr val="DCC05A"/>
            </a:solidFill>
          </a:ln>
        </p:spPr>
        <p:txBody>
          <a:bodyPr wrap="square" lIns="45720" tIns="45720" rIns="0" bIns="0" rtlCol="0">
            <a:noAutofit/>
          </a:bodyPr>
          <a:lstStyle/>
          <a:p>
            <a:pPr marL="171450" indent="-171450" fontAlgn="base">
              <a:lnSpc>
                <a:spcPct val="90000"/>
              </a:lnSpc>
              <a:buClr>
                <a:srgbClr val="177B57"/>
              </a:buClr>
              <a:buSzPct val="100000"/>
              <a:buFont typeface="Arial"/>
              <a:buChar char="•"/>
            </a:pPr>
            <a:r>
              <a:rPr lang="en-US" sz="900" dirty="0" smtClean="0">
                <a:solidFill>
                  <a:srgbClr val="000000"/>
                </a:solidFill>
                <a:latin typeface="Arial"/>
                <a:cs typeface="Arial" pitchFamily="34" charset="0"/>
              </a:rPr>
              <a:t>Communicates need to B-energy country franchisee and camp rep</a:t>
            </a:r>
          </a:p>
          <a:p>
            <a:pPr marL="171450" indent="-171450" fontAlgn="base">
              <a:lnSpc>
                <a:spcPct val="90000"/>
              </a:lnSpc>
              <a:buClr>
                <a:srgbClr val="177B57"/>
              </a:buClr>
              <a:buSzPct val="100000"/>
              <a:buFont typeface="Arial"/>
              <a:buChar char="•"/>
            </a:pPr>
            <a:r>
              <a:rPr lang="en-US" sz="900" dirty="0" smtClean="0">
                <a:solidFill>
                  <a:srgbClr val="000000"/>
                </a:solidFill>
                <a:latin typeface="Arial"/>
                <a:cs typeface="Arial" pitchFamily="34" charset="0"/>
              </a:rPr>
              <a:t>Pays for digester, biogas bag, stove and replacement parts</a:t>
            </a:r>
          </a:p>
        </p:txBody>
      </p:sp>
      <p:cxnSp>
        <p:nvCxnSpPr>
          <p:cNvPr id="109" name="Straight Connector 108"/>
          <p:cNvCxnSpPr>
            <a:stCxn id="107" idx="0"/>
          </p:cNvCxnSpPr>
          <p:nvPr/>
        </p:nvCxnSpPr>
        <p:spPr>
          <a:xfrm flipV="1">
            <a:off x="1175695" y="4645664"/>
            <a:ext cx="242291" cy="87666"/>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946773" y="4063278"/>
            <a:ext cx="2288345" cy="568435"/>
          </a:xfrm>
          <a:prstGeom prst="rect">
            <a:avLst/>
          </a:prstGeom>
          <a:solidFill>
            <a:schemeClr val="bg1"/>
          </a:solidFill>
          <a:ln w="12700">
            <a:solidFill>
              <a:srgbClr val="DCC05A"/>
            </a:solidFill>
          </a:ln>
        </p:spPr>
        <p:txBody>
          <a:bodyPr wrap="square" lIns="45720" tIns="45720" rIns="0" bIns="0" rtlCol="0">
            <a:noAutofit/>
          </a:bodyPr>
          <a:lstStyle/>
          <a:p>
            <a:pPr marL="112713" indent="-112713" fontAlgn="base">
              <a:lnSpc>
                <a:spcPct val="90000"/>
              </a:lnSpc>
              <a:buClr>
                <a:srgbClr val="177B57"/>
              </a:buClr>
              <a:buSzPct val="100000"/>
              <a:buFont typeface="Arial"/>
              <a:buChar char="•"/>
            </a:pPr>
            <a:r>
              <a:rPr lang="en-US" sz="900" dirty="0" smtClean="0">
                <a:solidFill>
                  <a:srgbClr val="000000"/>
                </a:solidFill>
                <a:cs typeface="Arial" pitchFamily="34" charset="0"/>
              </a:rPr>
              <a:t>Trains a group of refugees to install and use biogas </a:t>
            </a:r>
          </a:p>
          <a:p>
            <a:pPr marL="112713" indent="-112713" fontAlgn="base">
              <a:lnSpc>
                <a:spcPct val="90000"/>
              </a:lnSpc>
              <a:buClr>
                <a:srgbClr val="177B57"/>
              </a:buClr>
              <a:buSzPct val="100000"/>
              <a:buFont typeface="Arial"/>
              <a:buChar char="•"/>
            </a:pPr>
            <a:r>
              <a:rPr lang="en-US" sz="900" dirty="0" smtClean="0">
                <a:solidFill>
                  <a:srgbClr val="000000"/>
                </a:solidFill>
                <a:cs typeface="Arial" pitchFamily="34" charset="0"/>
              </a:rPr>
              <a:t>Replacement parts onsite</a:t>
            </a:r>
          </a:p>
          <a:p>
            <a:pPr marL="112713" indent="-112713" fontAlgn="base">
              <a:lnSpc>
                <a:spcPct val="90000"/>
              </a:lnSpc>
              <a:buClr>
                <a:srgbClr val="177B57"/>
              </a:buClr>
              <a:buSzPct val="100000"/>
              <a:buFont typeface="Arial"/>
              <a:buChar char="•"/>
            </a:pPr>
            <a:r>
              <a:rPr lang="en-US" sz="900" dirty="0" smtClean="0">
                <a:solidFill>
                  <a:srgbClr val="000000"/>
                </a:solidFill>
                <a:cs typeface="Arial" pitchFamily="34" charset="0"/>
              </a:rPr>
              <a:t>Could be member of the host community</a:t>
            </a:r>
          </a:p>
        </p:txBody>
      </p:sp>
      <p:cxnSp>
        <p:nvCxnSpPr>
          <p:cNvPr id="125" name="Straight Connector 124"/>
          <p:cNvCxnSpPr>
            <a:stCxn id="117" idx="0"/>
          </p:cNvCxnSpPr>
          <p:nvPr/>
        </p:nvCxnSpPr>
        <p:spPr>
          <a:xfrm flipV="1">
            <a:off x="3090946" y="3862890"/>
            <a:ext cx="132764" cy="200388"/>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582303" y="1566729"/>
            <a:ext cx="1461327" cy="840397"/>
          </a:xfrm>
          <a:prstGeom prst="rect">
            <a:avLst/>
          </a:prstGeom>
          <a:solidFill>
            <a:schemeClr val="bg1"/>
          </a:solidFill>
          <a:ln w="12700">
            <a:solidFill>
              <a:srgbClr val="DCC05A"/>
            </a:solidFill>
          </a:ln>
        </p:spPr>
        <p:txBody>
          <a:bodyPr wrap="square" lIns="45720" tIns="45720" rIns="0" bIns="0" rtlCol="0">
            <a:noAutofit/>
          </a:bodyPr>
          <a:lstStyle/>
          <a:p>
            <a:pPr marL="171450" indent="-171450" fontAlgn="base">
              <a:buClr>
                <a:srgbClr val="177B57"/>
              </a:buClr>
              <a:buSzPct val="100000"/>
              <a:buFont typeface="Arial"/>
              <a:buChar char="•"/>
            </a:pPr>
            <a:r>
              <a:rPr lang="en-US" sz="900" dirty="0" smtClean="0">
                <a:solidFill>
                  <a:srgbClr val="000000"/>
                </a:solidFill>
                <a:latin typeface="Arial"/>
                <a:cs typeface="Arial" pitchFamily="34" charset="0"/>
              </a:rPr>
              <a:t>Technical support  for installation and service</a:t>
            </a:r>
          </a:p>
          <a:p>
            <a:pPr marL="171450" indent="-171450" fontAlgn="base">
              <a:buClr>
                <a:srgbClr val="177B57"/>
              </a:buClr>
              <a:buSzPct val="100000"/>
              <a:buFont typeface="Arial"/>
              <a:buChar char="•"/>
            </a:pPr>
            <a:r>
              <a:rPr lang="en-US" sz="900" dirty="0" smtClean="0">
                <a:solidFill>
                  <a:srgbClr val="000000"/>
                </a:solidFill>
                <a:latin typeface="Arial"/>
                <a:cs typeface="Arial" pitchFamily="34" charset="0"/>
              </a:rPr>
              <a:t>Spread the idea of resource recovery </a:t>
            </a:r>
          </a:p>
          <a:p>
            <a:pPr marL="171450" indent="-171450" fontAlgn="base">
              <a:buClr>
                <a:srgbClr val="177B57"/>
              </a:buClr>
              <a:buSzPct val="100000"/>
              <a:buFont typeface="Arial"/>
              <a:buChar char="•"/>
            </a:pPr>
            <a:r>
              <a:rPr lang="en-US" sz="900" dirty="0" smtClean="0">
                <a:solidFill>
                  <a:srgbClr val="000000"/>
                </a:solidFill>
                <a:latin typeface="Arial"/>
                <a:cs typeface="Arial" pitchFamily="34" charset="0"/>
              </a:rPr>
              <a:t>Train new households</a:t>
            </a:r>
          </a:p>
        </p:txBody>
      </p:sp>
      <p:sp>
        <p:nvSpPr>
          <p:cNvPr id="146" name="TextBox 145"/>
          <p:cNvSpPr txBox="1"/>
          <p:nvPr/>
        </p:nvSpPr>
        <p:spPr>
          <a:xfrm>
            <a:off x="6152385" y="4871336"/>
            <a:ext cx="1296804" cy="469623"/>
          </a:xfrm>
          <a:prstGeom prst="rect">
            <a:avLst/>
          </a:prstGeom>
          <a:solidFill>
            <a:schemeClr val="bg1"/>
          </a:solidFill>
          <a:ln w="12700">
            <a:solidFill>
              <a:srgbClr val="DCC05A"/>
            </a:solidFill>
          </a:ln>
        </p:spPr>
        <p:txBody>
          <a:bodyPr wrap="square" lIns="45720" tIns="45720" rIns="0" bIns="0" rtlCol="0">
            <a:noAutofit/>
          </a:bodyPr>
          <a:lstStyle/>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REE delivers slurry to host community</a:t>
            </a:r>
          </a:p>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Receives payment</a:t>
            </a:r>
          </a:p>
        </p:txBody>
      </p:sp>
      <p:cxnSp>
        <p:nvCxnSpPr>
          <p:cNvPr id="147" name="Straight Connector 146"/>
          <p:cNvCxnSpPr>
            <a:stCxn id="146" idx="0"/>
          </p:cNvCxnSpPr>
          <p:nvPr/>
        </p:nvCxnSpPr>
        <p:spPr>
          <a:xfrm flipV="1">
            <a:off x="6800787" y="4654740"/>
            <a:ext cx="171256" cy="216596"/>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5" idx="2"/>
          </p:cNvCxnSpPr>
          <p:nvPr/>
        </p:nvCxnSpPr>
        <p:spPr>
          <a:xfrm>
            <a:off x="4312967" y="2407126"/>
            <a:ext cx="0" cy="635322"/>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720089" y="4964001"/>
            <a:ext cx="1756602" cy="577586"/>
          </a:xfrm>
          <a:prstGeom prst="rect">
            <a:avLst/>
          </a:prstGeom>
          <a:solidFill>
            <a:schemeClr val="bg1"/>
          </a:solidFill>
          <a:ln w="15875">
            <a:solidFill>
              <a:srgbClr val="DCC05A"/>
            </a:solidFill>
          </a:ln>
        </p:spPr>
        <p:txBody>
          <a:bodyPr wrap="square" lIns="45720" tIns="45720" rIns="0" bIns="0" rtlCol="0">
            <a:noAutofit/>
          </a:bodyPr>
          <a:lstStyle/>
          <a:p>
            <a:pPr marL="112713" indent="-112713" fontAlgn="base">
              <a:lnSpc>
                <a:spcPct val="90000"/>
              </a:lnSpc>
              <a:buClr>
                <a:srgbClr val="177B57"/>
              </a:buClr>
              <a:buSzPct val="100000"/>
              <a:buFont typeface="Arial"/>
              <a:buChar char="•"/>
            </a:pPr>
            <a:r>
              <a:rPr lang="en-US" sz="900" dirty="0" smtClean="0">
                <a:solidFill>
                  <a:srgbClr val="000000"/>
                </a:solidFill>
                <a:latin typeface="Arial"/>
                <a:cs typeface="Arial" pitchFamily="34" charset="0"/>
              </a:rPr>
              <a:t>Assesses need in villages</a:t>
            </a:r>
          </a:p>
          <a:p>
            <a:pPr marL="112713" indent="-112713" fontAlgn="base">
              <a:lnSpc>
                <a:spcPct val="90000"/>
              </a:lnSpc>
              <a:buClr>
                <a:srgbClr val="177B57"/>
              </a:buClr>
              <a:buSzPct val="100000"/>
              <a:buFont typeface="Arial"/>
              <a:buChar char="•"/>
            </a:pPr>
            <a:r>
              <a:rPr lang="en-US" sz="900" dirty="0" smtClean="0">
                <a:solidFill>
                  <a:srgbClr val="000000"/>
                </a:solidFill>
                <a:latin typeface="Arial"/>
                <a:cs typeface="Arial" pitchFamily="34" charset="0"/>
              </a:rPr>
              <a:t>Work with village leadership to select families that are eligible to get biogas system</a:t>
            </a:r>
          </a:p>
        </p:txBody>
      </p:sp>
      <p:cxnSp>
        <p:nvCxnSpPr>
          <p:cNvPr id="158" name="Straight Connector 157"/>
          <p:cNvCxnSpPr/>
          <p:nvPr/>
        </p:nvCxnSpPr>
        <p:spPr>
          <a:xfrm flipV="1">
            <a:off x="4740935" y="4747260"/>
            <a:ext cx="0" cy="216741"/>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7794484" y="3403871"/>
            <a:ext cx="1631090" cy="682417"/>
          </a:xfrm>
          <a:prstGeom prst="rect">
            <a:avLst/>
          </a:prstGeom>
          <a:solidFill>
            <a:schemeClr val="bg1"/>
          </a:solidFill>
          <a:ln w="12700">
            <a:solidFill>
              <a:srgbClr val="DCC05A"/>
            </a:solidFill>
          </a:ln>
        </p:spPr>
        <p:txBody>
          <a:bodyPr wrap="square" lIns="45720" tIns="45720" rIns="0" bIns="0" rtlCol="0">
            <a:noAutofit/>
          </a:bodyPr>
          <a:lstStyle/>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Can also buy bio-digester</a:t>
            </a:r>
          </a:p>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Benefits from the bulk delivery of biogas system and access to service reps</a:t>
            </a:r>
          </a:p>
        </p:txBody>
      </p:sp>
      <p:cxnSp>
        <p:nvCxnSpPr>
          <p:cNvPr id="162" name="Straight Connector 161"/>
          <p:cNvCxnSpPr>
            <a:stCxn id="161" idx="2"/>
          </p:cNvCxnSpPr>
          <p:nvPr/>
        </p:nvCxnSpPr>
        <p:spPr>
          <a:xfrm flipH="1">
            <a:off x="7974966" y="4086288"/>
            <a:ext cx="635063" cy="108975"/>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7472780" y="1117604"/>
            <a:ext cx="2015510" cy="767472"/>
          </a:xfrm>
          <a:prstGeom prst="rect">
            <a:avLst/>
          </a:prstGeom>
          <a:solidFill>
            <a:schemeClr val="bg1"/>
          </a:solidFill>
          <a:ln w="12700">
            <a:solidFill>
              <a:srgbClr val="DCC05A"/>
            </a:solidFill>
          </a:ln>
        </p:spPr>
        <p:txBody>
          <a:bodyPr wrap="square" lIns="45720" tIns="45720" rIns="0" bIns="0" rtlCol="0">
            <a:noAutofit/>
          </a:bodyPr>
          <a:lstStyle/>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Up to 4 HHs hooked up to one digester</a:t>
            </a:r>
          </a:p>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Human and organic waste and animal manure go in digester</a:t>
            </a:r>
          </a:p>
          <a:p>
            <a:pPr marL="112713" indent="-112713" fontAlgn="base">
              <a:buClr>
                <a:srgbClr val="177B57"/>
              </a:buClr>
              <a:buSzPct val="100000"/>
              <a:buFont typeface="Arial"/>
              <a:buChar char="•"/>
            </a:pPr>
            <a:r>
              <a:rPr lang="en-US" sz="900" dirty="0" smtClean="0">
                <a:solidFill>
                  <a:srgbClr val="000000"/>
                </a:solidFill>
                <a:latin typeface="Arial"/>
                <a:cs typeface="Arial" pitchFamily="34" charset="0"/>
              </a:rPr>
              <a:t>Use gas for cooking</a:t>
            </a:r>
          </a:p>
        </p:txBody>
      </p:sp>
      <p:cxnSp>
        <p:nvCxnSpPr>
          <p:cNvPr id="167" name="Straight Connector 166"/>
          <p:cNvCxnSpPr>
            <a:stCxn id="166" idx="2"/>
          </p:cNvCxnSpPr>
          <p:nvPr/>
        </p:nvCxnSpPr>
        <p:spPr>
          <a:xfrm flipH="1">
            <a:off x="7794484" y="1885076"/>
            <a:ext cx="686051" cy="424691"/>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grpSp>
        <p:nvGrpSpPr>
          <p:cNvPr id="6" name="Group 130"/>
          <p:cNvGrpSpPr/>
          <p:nvPr/>
        </p:nvGrpSpPr>
        <p:grpSpPr>
          <a:xfrm>
            <a:off x="7556501" y="4052306"/>
            <a:ext cx="393699" cy="732538"/>
            <a:chOff x="-1433512" y="1177925"/>
            <a:chExt cx="1743075" cy="3243263"/>
          </a:xfrm>
        </p:grpSpPr>
        <p:sp>
          <p:nvSpPr>
            <p:cNvPr id="140"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137"/>
          <p:cNvGrpSpPr/>
          <p:nvPr/>
        </p:nvGrpSpPr>
        <p:grpSpPr>
          <a:xfrm>
            <a:off x="28574" y="-48280"/>
            <a:ext cx="3403691" cy="365760"/>
            <a:chOff x="28574" y="-48280"/>
            <a:chExt cx="3403691" cy="365760"/>
          </a:xfrm>
        </p:grpSpPr>
        <p:sp>
          <p:nvSpPr>
            <p:cNvPr id="139"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153" name="Oval 152"/>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135" name="Title 1"/>
          <p:cNvSpPr>
            <a:spLocks noGrp="1"/>
          </p:cNvSpPr>
          <p:nvPr>
            <p:ph type="title"/>
          </p:nvPr>
        </p:nvSpPr>
        <p:spPr>
          <a:xfrm>
            <a:off x="457200" y="161999"/>
            <a:ext cx="9555480" cy="831600"/>
          </a:xfrm>
          <a:noFill/>
          <a:effectLst/>
        </p:spPr>
        <p:txBody>
          <a:bodyPr wrap="square"/>
          <a:lstStyle/>
          <a:p>
            <a:pPr lvl="0"/>
            <a:r>
              <a:rPr lang="en-US" dirty="0" smtClean="0">
                <a:solidFill>
                  <a:srgbClr val="177B57"/>
                </a:solidFill>
                <a:latin typeface="Arial"/>
              </a:rPr>
              <a:t>Example s</a:t>
            </a:r>
            <a:r>
              <a:rPr lang="en-US" dirty="0" smtClean="0">
                <a:solidFill>
                  <a:srgbClr val="177B57"/>
                </a:solidFill>
              </a:rPr>
              <a:t>ervice delivery </a:t>
            </a:r>
            <a:r>
              <a:rPr lang="en-US" dirty="0" smtClean="0">
                <a:solidFill>
                  <a:srgbClr val="177B57"/>
                </a:solidFill>
                <a:latin typeface="Arial"/>
              </a:rPr>
              <a:t>model for HH-level biogas</a:t>
            </a:r>
            <a:br>
              <a:rPr lang="en-US" dirty="0" smtClean="0">
                <a:solidFill>
                  <a:srgbClr val="177B57"/>
                </a:solidFill>
                <a:latin typeface="Arial"/>
              </a:rPr>
            </a:br>
            <a:r>
              <a:rPr lang="en-US" sz="1600" b="0" dirty="0" smtClean="0">
                <a:solidFill>
                  <a:srgbClr val="177B57"/>
                </a:solidFill>
                <a:latin typeface="Arial"/>
              </a:rPr>
              <a:t>Installation by manufacturer, operations by refugee energy enterprise, refugees &amp; hosts benefit</a:t>
            </a:r>
            <a:endParaRPr lang="en-US" sz="1600" b="0" dirty="0">
              <a:solidFill>
                <a:srgbClr val="177B57"/>
              </a:solidFill>
              <a:latin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Overview service delivery model for institutional biogas</a:t>
            </a:r>
            <a:br>
              <a:rPr lang="en-US" dirty="0" smtClean="0">
                <a:solidFill>
                  <a:srgbClr val="177B57"/>
                </a:solidFill>
                <a:latin typeface="Arial"/>
              </a:rPr>
            </a:br>
            <a:r>
              <a:rPr lang="en-US" sz="1600" b="0" dirty="0" smtClean="0">
                <a:solidFill>
                  <a:srgbClr val="177B57"/>
                </a:solidFill>
                <a:latin typeface="Arial"/>
              </a:rPr>
              <a:t>Leverage existing school management to run the large-scale biogas system</a:t>
            </a:r>
            <a:endParaRPr lang="en-US" sz="1600" b="0" dirty="0">
              <a:solidFill>
                <a:srgbClr val="177B57"/>
              </a:solidFill>
              <a:latin typeface="Arial"/>
            </a:endParaRPr>
          </a:p>
        </p:txBody>
      </p:sp>
      <p:sp>
        <p:nvSpPr>
          <p:cNvPr id="5" name="Rectangle 4"/>
          <p:cNvSpPr/>
          <p:nvPr/>
        </p:nvSpPr>
        <p:spPr>
          <a:xfrm>
            <a:off x="457200" y="1101779"/>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Supplier of technology</a:t>
            </a:r>
          </a:p>
        </p:txBody>
      </p:sp>
      <p:sp>
        <p:nvSpPr>
          <p:cNvPr id="6" name="Rectangle 5"/>
          <p:cNvSpPr/>
          <p:nvPr/>
        </p:nvSpPr>
        <p:spPr>
          <a:xfrm>
            <a:off x="1990164" y="1101779"/>
            <a:ext cx="6696636" cy="48861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err="1" smtClean="0">
                <a:solidFill>
                  <a:schemeClr val="tx1"/>
                </a:solidFill>
                <a:latin typeface="Arial" pitchFamily="34" charset="0"/>
                <a:cs typeface="Arial" pitchFamily="34" charset="0"/>
              </a:rPr>
              <a:t>Sim</a:t>
            </a:r>
            <a:r>
              <a:rPr lang="en-US" sz="1400" dirty="0" smtClean="0">
                <a:solidFill>
                  <a:schemeClr val="tx1"/>
                </a:solidFill>
                <a:latin typeface="Arial" pitchFamily="34" charset="0"/>
                <a:cs typeface="Arial" pitchFamily="34" charset="0"/>
              </a:rPr>
              <a:t> Gas – though potential for other suppliers</a:t>
            </a:r>
          </a:p>
        </p:txBody>
      </p:sp>
      <p:sp>
        <p:nvSpPr>
          <p:cNvPr id="7" name="Rectangle 6"/>
          <p:cNvSpPr/>
          <p:nvPr/>
        </p:nvSpPr>
        <p:spPr>
          <a:xfrm>
            <a:off x="457200" y="1639251"/>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Upfront investment</a:t>
            </a:r>
          </a:p>
        </p:txBody>
      </p:sp>
      <p:sp>
        <p:nvSpPr>
          <p:cNvPr id="8" name="Rectangle 7"/>
          <p:cNvSpPr/>
          <p:nvPr/>
        </p:nvSpPr>
        <p:spPr>
          <a:xfrm>
            <a:off x="1990164" y="1639251"/>
            <a:ext cx="6696636" cy="48861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Covered by </a:t>
            </a:r>
            <a:r>
              <a:rPr lang="en-US" sz="1400" dirty="0" err="1" smtClean="0">
                <a:solidFill>
                  <a:schemeClr val="tx1"/>
                </a:solidFill>
                <a:latin typeface="Arial" pitchFamily="34" charset="0"/>
                <a:cs typeface="Arial" pitchFamily="34" charset="0"/>
              </a:rPr>
              <a:t>UNHCR</a:t>
            </a:r>
            <a:r>
              <a:rPr lang="en-US" sz="1400" dirty="0" smtClean="0">
                <a:solidFill>
                  <a:schemeClr val="tx1"/>
                </a:solidFill>
                <a:latin typeface="Arial" pitchFamily="34" charset="0"/>
                <a:cs typeface="Arial" pitchFamily="34" charset="0"/>
              </a:rPr>
              <a:t> or implementing partner</a:t>
            </a:r>
          </a:p>
        </p:txBody>
      </p:sp>
      <p:sp>
        <p:nvSpPr>
          <p:cNvPr id="9" name="Rectangle 8"/>
          <p:cNvSpPr/>
          <p:nvPr/>
        </p:nvSpPr>
        <p:spPr>
          <a:xfrm>
            <a:off x="457200" y="2176723"/>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Installation of system</a:t>
            </a:r>
          </a:p>
        </p:txBody>
      </p:sp>
      <p:sp>
        <p:nvSpPr>
          <p:cNvPr id="10" name="Rectangle 9"/>
          <p:cNvSpPr/>
          <p:nvPr/>
        </p:nvSpPr>
        <p:spPr>
          <a:xfrm>
            <a:off x="1990164" y="2176723"/>
            <a:ext cx="6696636" cy="48861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Likely as part of institution build/through supplier of technology </a:t>
            </a:r>
          </a:p>
        </p:txBody>
      </p:sp>
      <p:grpSp>
        <p:nvGrpSpPr>
          <p:cNvPr id="3" name="Group 39"/>
          <p:cNvGrpSpPr/>
          <p:nvPr/>
        </p:nvGrpSpPr>
        <p:grpSpPr>
          <a:xfrm>
            <a:off x="1990164" y="2766711"/>
            <a:ext cx="6696636" cy="2600050"/>
            <a:chOff x="1990164" y="3215444"/>
            <a:chExt cx="6696636" cy="2754171"/>
          </a:xfrm>
        </p:grpSpPr>
        <p:sp>
          <p:nvSpPr>
            <p:cNvPr id="12" name="Rectangle 11"/>
            <p:cNvSpPr/>
            <p:nvPr/>
          </p:nvSpPr>
          <p:spPr>
            <a:xfrm>
              <a:off x="1990164" y="3215444"/>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Access to biogas for cooking possibly other energy uses.  Or, if combined with </a:t>
              </a:r>
              <a:r>
                <a:rPr lang="en-US" sz="1400" dirty="0" err="1" smtClean="0">
                  <a:solidFill>
                    <a:schemeClr val="tx1"/>
                  </a:solidFill>
                  <a:latin typeface="Arial" pitchFamily="34" charset="0"/>
                  <a:cs typeface="Arial" pitchFamily="34" charset="0"/>
                </a:rPr>
                <a:t>HH</a:t>
              </a:r>
              <a:r>
                <a:rPr lang="en-US" sz="1400" dirty="0" smtClean="0">
                  <a:solidFill>
                    <a:schemeClr val="tx1"/>
                  </a:solidFill>
                  <a:latin typeface="Arial" pitchFamily="34" charset="0"/>
                  <a:cs typeface="Arial" pitchFamily="34" charset="0"/>
                </a:rPr>
                <a:t> programs, might supplement </a:t>
              </a:r>
              <a:r>
                <a:rPr lang="en-US" sz="1400" dirty="0" err="1" smtClean="0">
                  <a:solidFill>
                    <a:schemeClr val="tx1"/>
                  </a:solidFill>
                  <a:latin typeface="Arial" pitchFamily="34" charset="0"/>
                  <a:cs typeface="Arial" pitchFamily="34" charset="0"/>
                </a:rPr>
                <a:t>HH</a:t>
              </a:r>
              <a:r>
                <a:rPr lang="en-US" sz="1400" dirty="0" smtClean="0">
                  <a:solidFill>
                    <a:schemeClr val="tx1"/>
                  </a:solidFill>
                  <a:latin typeface="Arial" pitchFamily="34" charset="0"/>
                  <a:cs typeface="Arial" pitchFamily="34" charset="0"/>
                </a:rPr>
                <a:t> gas availability and provide revenue stream</a:t>
              </a:r>
            </a:p>
          </p:txBody>
        </p:sp>
        <p:sp>
          <p:nvSpPr>
            <p:cNvPr id="14" name="Rectangle 13"/>
            <p:cNvSpPr/>
            <p:nvPr/>
          </p:nvSpPr>
          <p:spPr>
            <a:xfrm>
              <a:off x="1990164" y="3920000"/>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Benefits at the community not </a:t>
              </a:r>
              <a:r>
                <a:rPr lang="en-US" sz="1400" dirty="0" err="1" smtClean="0">
                  <a:solidFill>
                    <a:schemeClr val="tx1"/>
                  </a:solidFill>
                  <a:latin typeface="Arial" pitchFamily="34" charset="0"/>
                  <a:cs typeface="Arial" pitchFamily="34" charset="0"/>
                </a:rPr>
                <a:t>HH</a:t>
              </a:r>
              <a:r>
                <a:rPr lang="en-US" sz="1400" dirty="0" smtClean="0">
                  <a:solidFill>
                    <a:schemeClr val="tx1"/>
                  </a:solidFill>
                  <a:latin typeface="Arial" pitchFamily="34" charset="0"/>
                  <a:cs typeface="Arial" pitchFamily="34" charset="0"/>
                </a:rPr>
                <a:t> level – ability to reduce cost of school meals, school garden benefits </a:t>
              </a:r>
            </a:p>
          </p:txBody>
        </p:sp>
        <p:sp>
          <p:nvSpPr>
            <p:cNvPr id="16" name="Rectangle 15"/>
            <p:cNvSpPr/>
            <p:nvPr/>
          </p:nvSpPr>
          <p:spPr>
            <a:xfrm>
              <a:off x="1990164" y="4624555"/>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Reduced cost of school meals/potentially other energy needs, improved school sanitation with halo benefits to community</a:t>
              </a:r>
            </a:p>
          </p:txBody>
        </p:sp>
        <p:sp>
          <p:nvSpPr>
            <p:cNvPr id="18" name="Rectangle 17"/>
            <p:cNvSpPr/>
            <p:nvPr/>
          </p:nvSpPr>
          <p:spPr>
            <a:xfrm>
              <a:off x="1990164" y="5329110"/>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Likely only if host community uses school or if bio-digester supplements feedstock from host bi-products</a:t>
              </a:r>
            </a:p>
          </p:txBody>
        </p:sp>
      </p:grpSp>
      <p:sp>
        <p:nvSpPr>
          <p:cNvPr id="20" name="Rectangle 19"/>
          <p:cNvSpPr/>
          <p:nvPr/>
        </p:nvSpPr>
        <p:spPr>
          <a:xfrm>
            <a:off x="1992664" y="5480347"/>
            <a:ext cx="6696636" cy="115511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endParaRPr lang="en-US" sz="1400" dirty="0" smtClean="0">
              <a:solidFill>
                <a:schemeClr val="tx1"/>
              </a:solidFill>
              <a:latin typeface="Arial" pitchFamily="34" charset="0"/>
              <a:cs typeface="Arial" pitchFamily="34" charset="0"/>
            </a:endParaRPr>
          </a:p>
          <a:p>
            <a:r>
              <a:rPr lang="en-US" sz="1400" dirty="0" smtClean="0">
                <a:solidFill>
                  <a:schemeClr val="tx1"/>
                </a:solidFill>
                <a:latin typeface="Arial" pitchFamily="34" charset="0"/>
                <a:cs typeface="Arial" pitchFamily="34" charset="0"/>
              </a:rPr>
              <a:t>Biogas </a:t>
            </a:r>
            <a:r>
              <a:rPr lang="en-US" sz="1400" dirty="0" smtClean="0">
                <a:solidFill>
                  <a:schemeClr val="tx1"/>
                </a:solidFill>
                <a:latin typeface="Arial" pitchFamily="34" charset="0"/>
                <a:cs typeface="Arial" pitchFamily="34" charset="0"/>
              </a:rPr>
              <a:t>systems can be highly sensitive to volume of inputs versus reactor size – art and science in managing them – so need plan for optimizing and ongoing management – important to understand why existing facilities </a:t>
            </a:r>
            <a:r>
              <a:rPr lang="en-US" sz="1400" dirty="0" smtClean="0">
                <a:solidFill>
                  <a:schemeClr val="tx1"/>
                </a:solidFill>
                <a:latin typeface="Arial" pitchFamily="34" charset="0"/>
                <a:cs typeface="Arial" pitchFamily="34" charset="0"/>
              </a:rPr>
              <a:t>unused.</a:t>
            </a:r>
          </a:p>
          <a:p>
            <a:r>
              <a:rPr lang="en-US" sz="1400" dirty="0" smtClean="0">
                <a:solidFill>
                  <a:schemeClr val="tx1"/>
                </a:solidFill>
                <a:latin typeface="Arial" pitchFamily="34" charset="0"/>
                <a:cs typeface="Arial" pitchFamily="34" charset="0"/>
              </a:rPr>
              <a:t>Important to test models for compensating system "manager" – potential for over or under compensation.  Supervision needed.</a:t>
            </a:r>
          </a:p>
          <a:p>
            <a:endParaRPr lang="en-US" sz="1400" dirty="0" smtClean="0">
              <a:solidFill>
                <a:schemeClr val="tx1"/>
              </a:solidFill>
              <a:latin typeface="Arial" pitchFamily="34" charset="0"/>
              <a:cs typeface="Arial" pitchFamily="34" charset="0"/>
            </a:endParaRPr>
          </a:p>
        </p:txBody>
      </p:sp>
      <p:grpSp>
        <p:nvGrpSpPr>
          <p:cNvPr id="4" name="Group 20"/>
          <p:cNvGrpSpPr/>
          <p:nvPr/>
        </p:nvGrpSpPr>
        <p:grpSpPr>
          <a:xfrm>
            <a:off x="135012" y="1087056"/>
            <a:ext cx="288004" cy="1578278"/>
            <a:chOff x="169196" y="1087056"/>
            <a:chExt cx="288004" cy="1823876"/>
          </a:xfrm>
        </p:grpSpPr>
        <p:cxnSp>
          <p:nvCxnSpPr>
            <p:cNvPr id="22" name="Straight Connector 21"/>
            <p:cNvCxnSpPr/>
            <p:nvPr/>
          </p:nvCxnSpPr>
          <p:spPr>
            <a:xfrm>
              <a:off x="325078" y="1087056"/>
              <a:ext cx="0" cy="18238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BoxHeader"/>
            <p:cNvSpPr>
              <a:spLocks noChangeArrowheads="1"/>
            </p:cNvSpPr>
            <p:nvPr/>
          </p:nvSpPr>
          <p:spPr bwMode="gray">
            <a:xfrm rot="16200000">
              <a:off x="-281162" y="1787490"/>
              <a:ext cx="1188720"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bg2"/>
                  </a:solidFill>
                  <a:latin typeface="Arial" pitchFamily="34" charset="0"/>
                  <a:cs typeface="Arial" pitchFamily="34" charset="0"/>
                </a:rPr>
                <a:t>Set up</a:t>
              </a:r>
              <a:endParaRPr lang="en-US" sz="1400" b="1" dirty="0">
                <a:solidFill>
                  <a:schemeClr val="bg2"/>
                </a:solidFill>
                <a:latin typeface="Arial" pitchFamily="34" charset="0"/>
                <a:cs typeface="Arial" pitchFamily="34" charset="0"/>
              </a:endParaRPr>
            </a:p>
          </p:txBody>
        </p:sp>
      </p:grpSp>
      <p:grpSp>
        <p:nvGrpSpPr>
          <p:cNvPr id="11" name="Group 23"/>
          <p:cNvGrpSpPr/>
          <p:nvPr/>
        </p:nvGrpSpPr>
        <p:grpSpPr>
          <a:xfrm>
            <a:off x="135012" y="2766710"/>
            <a:ext cx="288004" cy="2600050"/>
            <a:chOff x="169196" y="1087056"/>
            <a:chExt cx="288004" cy="1823876"/>
          </a:xfrm>
        </p:grpSpPr>
        <p:cxnSp>
          <p:nvCxnSpPr>
            <p:cNvPr id="25" name="Straight Connector 24"/>
            <p:cNvCxnSpPr/>
            <p:nvPr/>
          </p:nvCxnSpPr>
          <p:spPr>
            <a:xfrm>
              <a:off x="325078" y="1087056"/>
              <a:ext cx="0" cy="1823876"/>
            </a:xfrm>
            <a:prstGeom prst="line">
              <a:avLst/>
            </a:prstGeom>
            <a:ln>
              <a:solidFill>
                <a:schemeClr val="hlink"/>
              </a:solidFill>
            </a:ln>
          </p:spPr>
          <p:style>
            <a:lnRef idx="1">
              <a:schemeClr val="accent1"/>
            </a:lnRef>
            <a:fillRef idx="0">
              <a:schemeClr val="accent1"/>
            </a:fillRef>
            <a:effectRef idx="0">
              <a:schemeClr val="accent1"/>
            </a:effectRef>
            <a:fontRef idx="minor">
              <a:schemeClr val="tx1"/>
            </a:fontRef>
          </p:style>
        </p:cxnSp>
        <p:sp>
          <p:nvSpPr>
            <p:cNvPr id="26" name="BoxHeader"/>
            <p:cNvSpPr>
              <a:spLocks noChangeArrowheads="1"/>
            </p:cNvSpPr>
            <p:nvPr/>
          </p:nvSpPr>
          <p:spPr bwMode="gray">
            <a:xfrm rot="16200000">
              <a:off x="7402" y="1787490"/>
              <a:ext cx="611592"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Benefits</a:t>
              </a:r>
              <a:endParaRPr lang="en-US" sz="1400" b="1" dirty="0">
                <a:solidFill>
                  <a:schemeClr val="hlink"/>
                </a:solidFill>
                <a:latin typeface="Arial" pitchFamily="34" charset="0"/>
                <a:cs typeface="Arial" pitchFamily="34" charset="0"/>
              </a:endParaRPr>
            </a:p>
          </p:txBody>
        </p:sp>
      </p:grpSp>
      <p:grpSp>
        <p:nvGrpSpPr>
          <p:cNvPr id="13" name="Group 26"/>
          <p:cNvGrpSpPr/>
          <p:nvPr/>
        </p:nvGrpSpPr>
        <p:grpSpPr>
          <a:xfrm>
            <a:off x="135011" y="5520879"/>
            <a:ext cx="288004" cy="1289409"/>
            <a:chOff x="169195" y="1087056"/>
            <a:chExt cx="288004" cy="1823876"/>
          </a:xfrm>
        </p:grpSpPr>
        <p:cxnSp>
          <p:nvCxnSpPr>
            <p:cNvPr id="28" name="Straight Connector 27"/>
            <p:cNvCxnSpPr/>
            <p:nvPr/>
          </p:nvCxnSpPr>
          <p:spPr>
            <a:xfrm>
              <a:off x="325078" y="1087056"/>
              <a:ext cx="0" cy="1823876"/>
            </a:xfrm>
            <a:prstGeom prst="line">
              <a:avLst/>
            </a:prstGeom>
            <a:ln>
              <a:solidFill>
                <a:srgbClr val="C41300"/>
              </a:solidFill>
            </a:ln>
          </p:spPr>
          <p:style>
            <a:lnRef idx="1">
              <a:schemeClr val="accent1"/>
            </a:lnRef>
            <a:fillRef idx="0">
              <a:schemeClr val="accent1"/>
            </a:fillRef>
            <a:effectRef idx="0">
              <a:schemeClr val="accent1"/>
            </a:effectRef>
            <a:fontRef idx="minor">
              <a:schemeClr val="tx1"/>
            </a:fontRef>
          </p:style>
        </p:cxnSp>
        <p:sp>
          <p:nvSpPr>
            <p:cNvPr id="29" name="BoxHeader"/>
            <p:cNvSpPr>
              <a:spLocks noChangeArrowheads="1"/>
            </p:cNvSpPr>
            <p:nvPr/>
          </p:nvSpPr>
          <p:spPr bwMode="gray">
            <a:xfrm rot="16200000">
              <a:off x="-61701" y="1801449"/>
              <a:ext cx="749795"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C41300"/>
                  </a:solidFill>
                  <a:latin typeface="Arial" pitchFamily="34" charset="0"/>
                  <a:cs typeface="Arial" pitchFamily="34" charset="0"/>
                </a:rPr>
                <a:t>Risks</a:t>
              </a:r>
              <a:endParaRPr lang="en-US" sz="1400" b="1" dirty="0">
                <a:solidFill>
                  <a:srgbClr val="C41300"/>
                </a:solidFill>
                <a:latin typeface="Arial" pitchFamily="34" charset="0"/>
                <a:cs typeface="Arial" pitchFamily="34" charset="0"/>
              </a:endParaRPr>
            </a:p>
          </p:txBody>
        </p:sp>
      </p:grpSp>
      <p:grpSp>
        <p:nvGrpSpPr>
          <p:cNvPr id="15" name="Group 165"/>
          <p:cNvGrpSpPr/>
          <p:nvPr/>
        </p:nvGrpSpPr>
        <p:grpSpPr>
          <a:xfrm>
            <a:off x="28574" y="-48280"/>
            <a:ext cx="3403691" cy="365760"/>
            <a:chOff x="28574" y="-48280"/>
            <a:chExt cx="3403691" cy="365760"/>
          </a:xfrm>
        </p:grpSpPr>
        <p:sp>
          <p:nvSpPr>
            <p:cNvPr id="33"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34" name="Oval 33"/>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36" name="Rectangle 35"/>
          <p:cNvSpPr/>
          <p:nvPr/>
        </p:nvSpPr>
        <p:spPr>
          <a:xfrm>
            <a:off x="457200" y="2766710"/>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Compensation of refugee enterprise</a:t>
            </a:r>
          </a:p>
        </p:txBody>
      </p:sp>
      <p:sp>
        <p:nvSpPr>
          <p:cNvPr id="37" name="Rectangle 36"/>
          <p:cNvSpPr/>
          <p:nvPr/>
        </p:nvSpPr>
        <p:spPr>
          <a:xfrm>
            <a:off x="457200" y="3431839"/>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the refugee </a:t>
            </a:r>
            <a:r>
              <a:rPr lang="en-US" sz="1400" b="1" dirty="0" err="1" smtClean="0">
                <a:solidFill>
                  <a:srgbClr val="FFFFFF"/>
                </a:solidFill>
                <a:latin typeface="Arial" pitchFamily="34" charset="0"/>
                <a:cs typeface="Arial" pitchFamily="34" charset="0"/>
              </a:rPr>
              <a:t>HH</a:t>
            </a:r>
            <a:endParaRPr lang="en-US" sz="1400" b="1" dirty="0" smtClean="0">
              <a:solidFill>
                <a:srgbClr val="FFFFFF"/>
              </a:solidFill>
              <a:latin typeface="Arial" pitchFamily="34" charset="0"/>
              <a:cs typeface="Arial" pitchFamily="34" charset="0"/>
            </a:endParaRPr>
          </a:p>
        </p:txBody>
      </p:sp>
      <p:sp>
        <p:nvSpPr>
          <p:cNvPr id="38" name="Rectangle 37"/>
          <p:cNvSpPr/>
          <p:nvPr/>
        </p:nvSpPr>
        <p:spPr>
          <a:xfrm>
            <a:off x="457200" y="4096968"/>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a:t>
            </a:r>
            <a:r>
              <a:rPr lang="en-US" sz="1400" b="1" dirty="0" err="1" smtClean="0">
                <a:solidFill>
                  <a:srgbClr val="FFFFFF"/>
                </a:solidFill>
                <a:latin typeface="Arial" pitchFamily="34" charset="0"/>
                <a:cs typeface="Arial" pitchFamily="34" charset="0"/>
              </a:rPr>
              <a:t>UNHCR</a:t>
            </a:r>
            <a:r>
              <a:rPr lang="en-US" sz="1400" b="1" dirty="0" smtClean="0">
                <a:solidFill>
                  <a:srgbClr val="FFFFFF"/>
                </a:solidFill>
                <a:latin typeface="Arial" pitchFamily="34" charset="0"/>
                <a:cs typeface="Arial" pitchFamily="34" charset="0"/>
              </a:rPr>
              <a:t> / </a:t>
            </a:r>
            <a:r>
              <a:rPr lang="en-US" sz="1400" b="1" dirty="0" err="1" smtClean="0">
                <a:solidFill>
                  <a:srgbClr val="FFFFFF"/>
                </a:solidFill>
                <a:latin typeface="Arial" pitchFamily="34" charset="0"/>
                <a:cs typeface="Arial" pitchFamily="34" charset="0"/>
              </a:rPr>
              <a:t>IPs</a:t>
            </a:r>
            <a:endParaRPr lang="en-US" sz="1400" b="1" dirty="0" smtClean="0">
              <a:solidFill>
                <a:srgbClr val="FFFFFF"/>
              </a:solidFill>
              <a:latin typeface="Arial" pitchFamily="34" charset="0"/>
              <a:cs typeface="Arial" pitchFamily="34" charset="0"/>
            </a:endParaRPr>
          </a:p>
        </p:txBody>
      </p:sp>
      <p:sp>
        <p:nvSpPr>
          <p:cNvPr id="39" name="Rectangle 38"/>
          <p:cNvSpPr/>
          <p:nvPr/>
        </p:nvSpPr>
        <p:spPr>
          <a:xfrm>
            <a:off x="457200" y="4762096"/>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host community</a:t>
            </a:r>
          </a:p>
        </p:txBody>
      </p:sp>
      <p:sp>
        <p:nvSpPr>
          <p:cNvPr id="42" name="Rectangle 41"/>
          <p:cNvSpPr/>
          <p:nvPr/>
        </p:nvSpPr>
        <p:spPr>
          <a:xfrm>
            <a:off x="459700" y="5480347"/>
            <a:ext cx="1532964" cy="1155120"/>
          </a:xfrm>
          <a:prstGeom prst="rect">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Viability and resource needs</a:t>
            </a:r>
            <a:endParaRPr lang="en-US" sz="1400" b="1" dirty="0" smtClean="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Object 155" hidden="1"/>
          <p:cNvGraphicFramePr>
            <a:graphicFrameLocks noChangeAspect="1"/>
          </p:cNvGraphicFramePr>
          <p:nvPr/>
        </p:nvGraphicFramePr>
        <p:xfrm>
          <a:off x="1587" y="1588"/>
          <a:ext cx="1587" cy="1587"/>
        </p:xfrm>
        <a:graphic>
          <a:graphicData uri="http://schemas.openxmlformats.org/presentationml/2006/ole">
            <p:oleObj spid="_x0000_s624642" name="think-cell Slide" r:id="rId3" imgW="270" imgH="270" progId="TCLayout.ActiveDocument.1">
              <p:embed/>
            </p:oleObj>
          </a:graphicData>
        </a:graphic>
      </p:graphicFrame>
      <p:cxnSp>
        <p:nvCxnSpPr>
          <p:cNvPr id="74" name="Curved Connector 20"/>
          <p:cNvCxnSpPr>
            <a:stCxn id="180" idx="2"/>
            <a:endCxn id="182" idx="6"/>
          </p:cNvCxnSpPr>
          <p:nvPr/>
        </p:nvCxnSpPr>
        <p:spPr>
          <a:xfrm rot="5400000">
            <a:off x="5125756" y="2955476"/>
            <a:ext cx="1875912" cy="1064703"/>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rPr>
              <a:t>Example service delivery </a:t>
            </a:r>
            <a:r>
              <a:rPr lang="en-US" dirty="0" smtClean="0">
                <a:solidFill>
                  <a:srgbClr val="177B57"/>
                </a:solidFill>
                <a:latin typeface="Arial"/>
              </a:rPr>
              <a:t>model for institutional biogas</a:t>
            </a:r>
            <a:br>
              <a:rPr lang="en-US" dirty="0" smtClean="0">
                <a:solidFill>
                  <a:srgbClr val="177B57"/>
                </a:solidFill>
                <a:latin typeface="Arial"/>
              </a:rPr>
            </a:br>
            <a:r>
              <a:rPr lang="en-US" sz="1600" b="0" dirty="0" smtClean="0">
                <a:solidFill>
                  <a:srgbClr val="177B57"/>
                </a:solidFill>
                <a:latin typeface="Arial"/>
              </a:rPr>
              <a:t>Leverage existing school management to run the large-scale biogas system</a:t>
            </a:r>
            <a:endParaRPr lang="en-US" sz="1600" b="0" dirty="0">
              <a:solidFill>
                <a:srgbClr val="177B57"/>
              </a:solidFill>
              <a:latin typeface="Arial"/>
            </a:endParaRPr>
          </a:p>
        </p:txBody>
      </p:sp>
      <p:sp>
        <p:nvSpPr>
          <p:cNvPr id="7" name="Parallelogram 6"/>
          <p:cNvSpPr/>
          <p:nvPr/>
        </p:nvSpPr>
        <p:spPr>
          <a:xfrm>
            <a:off x="7170797" y="4968098"/>
            <a:ext cx="1997347" cy="543702"/>
          </a:xfrm>
          <a:prstGeom prst="parallelogram">
            <a:avLst>
              <a:gd name="adj" fmla="val 92878"/>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900" dirty="0" smtClean="0">
                <a:solidFill>
                  <a:schemeClr val="tx1"/>
                </a:solidFill>
                <a:latin typeface="Arial" pitchFamily="34" charset="0"/>
                <a:cs typeface="Arial" pitchFamily="34" charset="0"/>
              </a:rPr>
              <a:t>School garden</a:t>
            </a:r>
          </a:p>
        </p:txBody>
      </p:sp>
      <p:cxnSp>
        <p:nvCxnSpPr>
          <p:cNvPr id="23" name="Curved Connector 20"/>
          <p:cNvCxnSpPr>
            <a:stCxn id="248" idx="3"/>
            <a:endCxn id="280" idx="8"/>
          </p:cNvCxnSpPr>
          <p:nvPr/>
        </p:nvCxnSpPr>
        <p:spPr>
          <a:xfrm flipH="1" flipV="1">
            <a:off x="6838686" y="2102493"/>
            <a:ext cx="988638" cy="1424007"/>
          </a:xfrm>
          <a:prstGeom prst="curvedConnector3">
            <a:avLst>
              <a:gd name="adj1" fmla="val -23123"/>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38" name="Curved Connector 20"/>
          <p:cNvCxnSpPr>
            <a:stCxn id="219" idx="2"/>
          </p:cNvCxnSpPr>
          <p:nvPr/>
        </p:nvCxnSpPr>
        <p:spPr>
          <a:xfrm rot="16200000" flipH="1">
            <a:off x="7224746" y="4310095"/>
            <a:ext cx="1017993" cy="293214"/>
          </a:xfrm>
          <a:prstGeom prst="curvedConnector3">
            <a:avLst>
              <a:gd name="adj1" fmla="val 500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44" name="Curved Connector 20"/>
          <p:cNvCxnSpPr>
            <a:stCxn id="182" idx="4"/>
          </p:cNvCxnSpPr>
          <p:nvPr/>
        </p:nvCxnSpPr>
        <p:spPr>
          <a:xfrm rot="16200000" flipH="1">
            <a:off x="5858189" y="4098953"/>
            <a:ext cx="707402" cy="2003997"/>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24813" y="5304691"/>
            <a:ext cx="985320" cy="202397"/>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Learn farming</a:t>
            </a:r>
          </a:p>
        </p:txBody>
      </p:sp>
      <p:sp>
        <p:nvSpPr>
          <p:cNvPr id="51" name="Rectangle 50"/>
          <p:cNvSpPr/>
          <p:nvPr/>
        </p:nvSpPr>
        <p:spPr>
          <a:xfrm>
            <a:off x="8374309" y="1800225"/>
            <a:ext cx="1185314" cy="47083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900" dirty="0" smtClean="0">
                <a:solidFill>
                  <a:schemeClr val="tx1"/>
                </a:solidFill>
                <a:latin typeface="Arial" pitchFamily="34" charset="0"/>
                <a:cs typeface="Arial" pitchFamily="34" charset="0"/>
              </a:rPr>
              <a:t>Team of teacher, cook, and/or janitor (or entrepreneur</a:t>
            </a:r>
            <a:r>
              <a:rPr lang="en-US" sz="900" baseline="30000" dirty="0" smtClean="0">
                <a:solidFill>
                  <a:schemeClr val="tx1"/>
                </a:solidFill>
                <a:latin typeface="Arial" pitchFamily="34" charset="0"/>
                <a:cs typeface="Arial" pitchFamily="34" charset="0"/>
              </a:rPr>
              <a:t>2</a:t>
            </a:r>
            <a:r>
              <a:rPr lang="en-US" sz="900" dirty="0" smtClean="0">
                <a:solidFill>
                  <a:schemeClr val="tx1"/>
                </a:solidFill>
                <a:latin typeface="Arial" pitchFamily="34" charset="0"/>
                <a:cs typeface="Arial" pitchFamily="34" charset="0"/>
              </a:rPr>
              <a:t>)</a:t>
            </a:r>
          </a:p>
        </p:txBody>
      </p:sp>
      <p:cxnSp>
        <p:nvCxnSpPr>
          <p:cNvPr id="53" name="Curved Connector 20"/>
          <p:cNvCxnSpPr>
            <a:endCxn id="226" idx="2"/>
          </p:cNvCxnSpPr>
          <p:nvPr/>
        </p:nvCxnSpPr>
        <p:spPr>
          <a:xfrm flipV="1">
            <a:off x="5339018" y="3767528"/>
            <a:ext cx="1618484" cy="901304"/>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981156" y="4674905"/>
            <a:ext cx="1294357" cy="425728"/>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Manage cleanliness of latrines &amp; bring hygiene messages home</a:t>
            </a:r>
            <a:r>
              <a:rPr lang="en-US" sz="900" baseline="30000" dirty="0" smtClean="0">
                <a:solidFill>
                  <a:srgbClr val="000000"/>
                </a:solidFill>
                <a:latin typeface="Arial"/>
                <a:cs typeface="Arial" pitchFamily="34" charset="0"/>
              </a:rPr>
              <a:t>1</a:t>
            </a:r>
            <a:r>
              <a:rPr lang="en-US" sz="900" dirty="0" smtClean="0">
                <a:solidFill>
                  <a:srgbClr val="000000"/>
                </a:solidFill>
                <a:latin typeface="Arial"/>
                <a:cs typeface="Arial" pitchFamily="34" charset="0"/>
              </a:rPr>
              <a:t> </a:t>
            </a:r>
          </a:p>
        </p:txBody>
      </p:sp>
      <p:grpSp>
        <p:nvGrpSpPr>
          <p:cNvPr id="3" name="Group 410"/>
          <p:cNvGrpSpPr/>
          <p:nvPr/>
        </p:nvGrpSpPr>
        <p:grpSpPr>
          <a:xfrm>
            <a:off x="7855490" y="1700304"/>
            <a:ext cx="600458" cy="526423"/>
            <a:chOff x="7952992" y="1514805"/>
            <a:chExt cx="779999" cy="683827"/>
          </a:xfrm>
        </p:grpSpPr>
        <p:pic>
          <p:nvPicPr>
            <p:cNvPr id="37" name="clipart_people_workman"/>
            <p:cNvPicPr>
              <a:picLocks noChangeAspect="1" noChangeArrowheads="1"/>
            </p:cNvPicPr>
            <p:nvPr/>
          </p:nvPicPr>
          <p:blipFill>
            <a:blip r:embed="rId4" cstate="print"/>
            <a:srcRect/>
            <a:stretch>
              <a:fillRect/>
            </a:stretch>
          </p:blipFill>
          <p:spPr bwMode="auto">
            <a:xfrm>
              <a:off x="8477532" y="1514805"/>
              <a:ext cx="255459" cy="683827"/>
            </a:xfrm>
            <a:prstGeom prst="rect">
              <a:avLst/>
            </a:prstGeom>
            <a:noFill/>
            <a:ln w="9525" algn="ctr">
              <a:noFill/>
              <a:miter lim="800000"/>
              <a:headEnd type="none" w="lg" len="lg"/>
              <a:tailEnd type="none" w="lg" len="lg"/>
            </a:ln>
          </p:spPr>
        </p:pic>
        <p:pic>
          <p:nvPicPr>
            <p:cNvPr id="50" name="clipart_people_businesswomanonmobile"/>
            <p:cNvPicPr>
              <a:picLocks noChangeAspect="1" noChangeArrowheads="1"/>
            </p:cNvPicPr>
            <p:nvPr/>
          </p:nvPicPr>
          <p:blipFill>
            <a:blip r:embed="rId5" cstate="print"/>
            <a:srcRect/>
            <a:stretch>
              <a:fillRect/>
            </a:stretch>
          </p:blipFill>
          <p:spPr bwMode="auto">
            <a:xfrm>
              <a:off x="7952992" y="1514805"/>
              <a:ext cx="245998" cy="683827"/>
            </a:xfrm>
            <a:prstGeom prst="rect">
              <a:avLst/>
            </a:prstGeom>
            <a:noFill/>
            <a:ln w="9525" algn="ctr">
              <a:noFill/>
              <a:miter lim="800000"/>
              <a:headEnd type="none" w="lg" len="lg"/>
              <a:tailEnd type="none" w="lg" len="lg"/>
            </a:ln>
          </p:spPr>
        </p:pic>
        <p:pic>
          <p:nvPicPr>
            <p:cNvPr id="60" name="clipart_people_casualwoman"/>
            <p:cNvPicPr>
              <a:picLocks noChangeAspect="1" noChangeArrowheads="1"/>
            </p:cNvPicPr>
            <p:nvPr/>
          </p:nvPicPr>
          <p:blipFill>
            <a:blip r:embed="rId6" cstate="print"/>
            <a:srcRect/>
            <a:stretch>
              <a:fillRect/>
            </a:stretch>
          </p:blipFill>
          <p:spPr bwMode="auto">
            <a:xfrm>
              <a:off x="8215466" y="1514805"/>
              <a:ext cx="246858" cy="683827"/>
            </a:xfrm>
            <a:prstGeom prst="rect">
              <a:avLst/>
            </a:prstGeom>
            <a:noFill/>
            <a:ln w="9525">
              <a:noFill/>
              <a:miter lim="800000"/>
              <a:headEnd/>
              <a:tailEnd/>
            </a:ln>
          </p:spPr>
        </p:pic>
      </p:grpSp>
      <p:pic>
        <p:nvPicPr>
          <p:cNvPr id="65" name="Picture 7" descr="http://www.simgas.nl/upload/images/logo.png"/>
          <p:cNvPicPr>
            <a:picLocks noChangeAspect="1" noChangeArrowheads="1"/>
          </p:cNvPicPr>
          <p:nvPr/>
        </p:nvPicPr>
        <p:blipFill>
          <a:blip r:embed="rId7" cstate="print"/>
          <a:srcRect b="23343"/>
          <a:stretch>
            <a:fillRect/>
          </a:stretch>
        </p:blipFill>
        <p:spPr bwMode="auto">
          <a:xfrm>
            <a:off x="985010" y="3339462"/>
            <a:ext cx="772693" cy="734479"/>
          </a:xfrm>
          <a:prstGeom prst="rect">
            <a:avLst/>
          </a:prstGeom>
          <a:noFill/>
        </p:spPr>
      </p:pic>
      <p:sp>
        <p:nvSpPr>
          <p:cNvPr id="73" name="Rectangle 72"/>
          <p:cNvSpPr/>
          <p:nvPr/>
        </p:nvSpPr>
        <p:spPr>
          <a:xfrm>
            <a:off x="2968684" y="5150184"/>
            <a:ext cx="864525" cy="37563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Host community</a:t>
            </a:r>
          </a:p>
        </p:txBody>
      </p:sp>
      <p:sp>
        <p:nvSpPr>
          <p:cNvPr id="78" name="TextBox 77"/>
          <p:cNvSpPr txBox="1"/>
          <p:nvPr/>
        </p:nvSpPr>
        <p:spPr>
          <a:xfrm>
            <a:off x="5292374" y="2947710"/>
            <a:ext cx="1061947" cy="444504"/>
          </a:xfrm>
          <a:prstGeom prst="rect">
            <a:avLst/>
          </a:prstGeom>
          <a:solidFill>
            <a:schemeClr val="bg1"/>
          </a:solid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Students receive a meal cooked with biogas from digester</a:t>
            </a:r>
          </a:p>
        </p:txBody>
      </p:sp>
      <p:cxnSp>
        <p:nvCxnSpPr>
          <p:cNvPr id="79" name="Curved Connector 20"/>
          <p:cNvCxnSpPr>
            <a:stCxn id="73" idx="3"/>
            <a:endCxn id="150" idx="2"/>
          </p:cNvCxnSpPr>
          <p:nvPr/>
        </p:nvCxnSpPr>
        <p:spPr>
          <a:xfrm flipV="1">
            <a:off x="3833209" y="2362200"/>
            <a:ext cx="1365625" cy="2975802"/>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428323" y="3512821"/>
            <a:ext cx="1370599" cy="301830"/>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Send their kids to school, who also can eat there</a:t>
            </a:r>
          </a:p>
        </p:txBody>
      </p:sp>
      <p:sp>
        <p:nvSpPr>
          <p:cNvPr id="117"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Positive examples where seen at school in Nakivale, Uganda  2. If the implementing partner is willing to provide incentives the gas could be collected by entrepreneur who distributes it within or outside the camp </a:t>
            </a:r>
            <a:endParaRPr lang="en-US" sz="800" dirty="0">
              <a:solidFill>
                <a:srgbClr val="000000"/>
              </a:solidFill>
              <a:latin typeface="Arial" pitchFamily="34" charset="0"/>
              <a:cs typeface="Arial" pitchFamily="34" charset="0"/>
            </a:endParaRPr>
          </a:p>
        </p:txBody>
      </p:sp>
      <p:sp>
        <p:nvSpPr>
          <p:cNvPr id="118" name="TextBox 117"/>
          <p:cNvSpPr txBox="1"/>
          <p:nvPr/>
        </p:nvSpPr>
        <p:spPr>
          <a:xfrm>
            <a:off x="8349975" y="2376700"/>
            <a:ext cx="1006005" cy="823700"/>
          </a:xfrm>
          <a:prstGeom prst="rect">
            <a:avLst/>
          </a:prstGeom>
          <a:solidFill>
            <a:schemeClr val="bg1"/>
          </a:solidFill>
          <a:ln w="12700">
            <a:solidFill>
              <a:srgbClr val="DCC05A"/>
            </a:solidFill>
          </a:ln>
        </p:spPr>
        <p:txBody>
          <a:bodyPr wrap="square" lIns="0" tIns="0" rIns="0" bIns="0" rtlCol="0">
            <a:noAutofit/>
          </a:bodyPr>
          <a:lstStyle/>
          <a:p>
            <a:pPr marL="182563" lvl="1" indent="-114300">
              <a:buClr>
                <a:srgbClr val="177B57"/>
              </a:buClr>
              <a:buSzPct val="100000"/>
              <a:buFont typeface="Arial"/>
              <a:buChar char="•"/>
            </a:pPr>
            <a:r>
              <a:rPr lang="en-US" sz="900" dirty="0" smtClean="0">
                <a:solidFill>
                  <a:srgbClr val="000000"/>
                </a:solidFill>
                <a:latin typeface="Arial"/>
                <a:cs typeface="Arial" pitchFamily="34" charset="0"/>
              </a:rPr>
              <a:t>Manage the system </a:t>
            </a:r>
          </a:p>
          <a:p>
            <a:pPr marL="182563" lvl="1" indent="-114300">
              <a:buClr>
                <a:srgbClr val="177B57"/>
              </a:buClr>
              <a:buSzPct val="100000"/>
              <a:buFont typeface="Arial"/>
              <a:buChar char="•"/>
            </a:pPr>
            <a:r>
              <a:rPr lang="en-US" sz="900" dirty="0" smtClean="0">
                <a:solidFill>
                  <a:srgbClr val="000000"/>
                </a:solidFill>
                <a:latin typeface="Arial"/>
                <a:cs typeface="Arial" pitchFamily="34" charset="0"/>
              </a:rPr>
              <a:t>In return, can use biogas for  personal cooking</a:t>
            </a:r>
          </a:p>
        </p:txBody>
      </p:sp>
      <p:sp>
        <p:nvSpPr>
          <p:cNvPr id="119" name="Rounded Rectangle 118"/>
          <p:cNvSpPr/>
          <p:nvPr/>
        </p:nvSpPr>
        <p:spPr>
          <a:xfrm>
            <a:off x="457200" y="5579165"/>
            <a:ext cx="8395252" cy="781878"/>
          </a:xfrm>
          <a:prstGeom prst="roundRect">
            <a:avLst/>
          </a:prstGeom>
          <a:no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endParaRPr lang="en-US" sz="1400" b="1" dirty="0" smtClean="0">
              <a:solidFill>
                <a:srgbClr val="000000"/>
              </a:solidFill>
              <a:latin typeface="Arial"/>
              <a:cs typeface="Arial" pitchFamily="34" charset="0"/>
            </a:endParaRPr>
          </a:p>
        </p:txBody>
      </p:sp>
      <p:sp>
        <p:nvSpPr>
          <p:cNvPr id="120" name="Rounded Rectangle 119"/>
          <p:cNvSpPr/>
          <p:nvPr/>
        </p:nvSpPr>
        <p:spPr>
          <a:xfrm>
            <a:off x="516836" y="5652053"/>
            <a:ext cx="1779115" cy="629478"/>
          </a:xfrm>
          <a:prstGeom prst="round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pPr>
            <a:r>
              <a:rPr lang="en-US" sz="1200" b="1" dirty="0" smtClean="0">
                <a:solidFill>
                  <a:schemeClr val="bg1"/>
                </a:solidFill>
                <a:cs typeface="Arial" pitchFamily="34" charset="0"/>
              </a:rPr>
              <a:t>Conditions where the system works</a:t>
            </a:r>
            <a:endParaRPr lang="en-US" sz="1200" b="1" dirty="0" smtClean="0">
              <a:solidFill>
                <a:schemeClr val="bg1"/>
              </a:solidFill>
              <a:latin typeface="Arial"/>
              <a:cs typeface="Arial" pitchFamily="34" charset="0"/>
            </a:endParaRPr>
          </a:p>
        </p:txBody>
      </p:sp>
      <p:sp>
        <p:nvSpPr>
          <p:cNvPr id="121" name="TextBox 120"/>
          <p:cNvSpPr txBox="1"/>
          <p:nvPr/>
        </p:nvSpPr>
        <p:spPr>
          <a:xfrm>
            <a:off x="2372149" y="5652053"/>
            <a:ext cx="6270409" cy="629478"/>
          </a:xfrm>
          <a:prstGeom prst="rect">
            <a:avLst/>
          </a:prstGeom>
          <a:noFill/>
        </p:spPr>
        <p:txBody>
          <a:bodyPr wrap="square" lIns="0" tIns="0" rIns="0" bIns="0" rtlCol="0">
            <a:no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School with a sufficient number of students (&gt;800)</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Stable school management and teacher, cook or janitor that could manage the system</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Sufficient space &amp; ability to farm (less important)</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Need some access to water to flush &amp; clean</a:t>
            </a:r>
            <a:endParaRPr lang="en-US" sz="1000" dirty="0" smtClean="0">
              <a:solidFill>
                <a:srgbClr val="000000"/>
              </a:solidFill>
              <a:latin typeface="Arial"/>
              <a:cs typeface="Arial" pitchFamily="34" charset="0"/>
            </a:endParaRPr>
          </a:p>
        </p:txBody>
      </p:sp>
      <p:sp>
        <p:nvSpPr>
          <p:cNvPr id="122" name="clipart_tick"/>
          <p:cNvSpPr>
            <a:spLocks/>
          </p:cNvSpPr>
          <p:nvPr/>
        </p:nvSpPr>
        <p:spPr bwMode="gray">
          <a:xfrm>
            <a:off x="2435478" y="5607137"/>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23" name="clipart_tick"/>
          <p:cNvSpPr>
            <a:spLocks/>
          </p:cNvSpPr>
          <p:nvPr/>
        </p:nvSpPr>
        <p:spPr bwMode="gray">
          <a:xfrm>
            <a:off x="2435478" y="5769567"/>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cxnSp>
        <p:nvCxnSpPr>
          <p:cNvPr id="140" name="Curved Connector 20"/>
          <p:cNvCxnSpPr>
            <a:stCxn id="65" idx="3"/>
            <a:endCxn id="135" idx="2"/>
          </p:cNvCxnSpPr>
          <p:nvPr/>
        </p:nvCxnSpPr>
        <p:spPr>
          <a:xfrm flipV="1">
            <a:off x="1757703" y="2343150"/>
            <a:ext cx="2853744" cy="1363552"/>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254606" y="1672209"/>
            <a:ext cx="1213348" cy="333205"/>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Build school including bio-digester</a:t>
            </a:r>
          </a:p>
        </p:txBody>
      </p:sp>
      <p:sp>
        <p:nvSpPr>
          <p:cNvPr id="72" name="TextBox 71"/>
          <p:cNvSpPr txBox="1"/>
          <p:nvPr/>
        </p:nvSpPr>
        <p:spPr>
          <a:xfrm>
            <a:off x="2121709" y="3993983"/>
            <a:ext cx="1376141" cy="585707"/>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Deliver and – jointly with WASH implementing partner – implement digesters</a:t>
            </a:r>
          </a:p>
        </p:txBody>
      </p:sp>
      <p:sp>
        <p:nvSpPr>
          <p:cNvPr id="15370" name="AutoShape 10"/>
          <p:cNvSpPr>
            <a:spLocks noChangeAspect="1" noChangeArrowheads="1" noTextEdit="1"/>
          </p:cNvSpPr>
          <p:nvPr/>
        </p:nvSpPr>
        <p:spPr bwMode="auto">
          <a:xfrm>
            <a:off x="6197600" y="0"/>
            <a:ext cx="923925" cy="92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TextBox 125"/>
          <p:cNvSpPr txBox="1"/>
          <p:nvPr/>
        </p:nvSpPr>
        <p:spPr>
          <a:xfrm>
            <a:off x="3519360" y="1223072"/>
            <a:ext cx="5836620"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Operation</a:t>
            </a:r>
          </a:p>
        </p:txBody>
      </p:sp>
      <p:sp>
        <p:nvSpPr>
          <p:cNvPr id="127" name="TextBox 126"/>
          <p:cNvSpPr txBox="1"/>
          <p:nvPr/>
        </p:nvSpPr>
        <p:spPr>
          <a:xfrm>
            <a:off x="162372" y="1223072"/>
            <a:ext cx="3190428"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Installation</a:t>
            </a:r>
          </a:p>
        </p:txBody>
      </p:sp>
      <p:sp>
        <p:nvSpPr>
          <p:cNvPr id="135" name="Rectangle 134"/>
          <p:cNvSpPr/>
          <p:nvPr/>
        </p:nvSpPr>
        <p:spPr>
          <a:xfrm>
            <a:off x="4473334" y="2066925"/>
            <a:ext cx="276225" cy="2762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50" name="Rectangle 149"/>
          <p:cNvSpPr/>
          <p:nvPr/>
        </p:nvSpPr>
        <p:spPr>
          <a:xfrm>
            <a:off x="5100409" y="2222500"/>
            <a:ext cx="196850" cy="1397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4" name="Group 172"/>
          <p:cNvGrpSpPr/>
          <p:nvPr/>
        </p:nvGrpSpPr>
        <p:grpSpPr>
          <a:xfrm rot="18420021">
            <a:off x="5942170" y="3705446"/>
            <a:ext cx="427005" cy="196845"/>
            <a:chOff x="5364163" y="2784476"/>
            <a:chExt cx="650875" cy="300045"/>
          </a:xfrm>
        </p:grpSpPr>
        <p:sp>
          <p:nvSpPr>
            <p:cNvPr id="25638" name="Freeform 38"/>
            <p:cNvSpPr>
              <a:spLocks/>
            </p:cNvSpPr>
            <p:nvPr/>
          </p:nvSpPr>
          <p:spPr bwMode="auto">
            <a:xfrm>
              <a:off x="5364163" y="2949583"/>
              <a:ext cx="650875" cy="134938"/>
            </a:xfrm>
            <a:custGeom>
              <a:avLst/>
              <a:gdLst/>
              <a:ahLst/>
              <a:cxnLst>
                <a:cxn ang="0">
                  <a:pos x="683" y="169"/>
                </a:cxn>
                <a:cxn ang="0">
                  <a:pos x="711" y="168"/>
                </a:cxn>
                <a:cxn ang="0">
                  <a:pos x="736" y="162"/>
                </a:cxn>
                <a:cxn ang="0">
                  <a:pos x="759" y="154"/>
                </a:cxn>
                <a:cxn ang="0">
                  <a:pos x="779" y="144"/>
                </a:cxn>
                <a:cxn ang="0">
                  <a:pos x="796" y="132"/>
                </a:cxn>
                <a:cxn ang="0">
                  <a:pos x="809" y="117"/>
                </a:cxn>
                <a:cxn ang="0">
                  <a:pos x="817" y="102"/>
                </a:cxn>
                <a:cxn ang="0">
                  <a:pos x="819" y="85"/>
                </a:cxn>
                <a:cxn ang="0">
                  <a:pos x="817" y="68"/>
                </a:cxn>
                <a:cxn ang="0">
                  <a:pos x="809" y="52"/>
                </a:cxn>
                <a:cxn ang="0">
                  <a:pos x="796" y="38"/>
                </a:cxn>
                <a:cxn ang="0">
                  <a:pos x="779" y="25"/>
                </a:cxn>
                <a:cxn ang="0">
                  <a:pos x="759" y="15"/>
                </a:cxn>
                <a:cxn ang="0">
                  <a:pos x="736" y="7"/>
                </a:cxn>
                <a:cxn ang="0">
                  <a:pos x="711" y="1"/>
                </a:cxn>
                <a:cxn ang="0">
                  <a:pos x="683" y="0"/>
                </a:cxn>
                <a:cxn ang="0">
                  <a:pos x="660" y="1"/>
                </a:cxn>
                <a:cxn ang="0">
                  <a:pos x="638" y="4"/>
                </a:cxn>
                <a:cxn ang="0">
                  <a:pos x="618" y="10"/>
                </a:cxn>
                <a:cxn ang="0">
                  <a:pos x="600" y="17"/>
                </a:cxn>
                <a:cxn ang="0">
                  <a:pos x="584" y="26"/>
                </a:cxn>
                <a:cxn ang="0">
                  <a:pos x="570" y="37"/>
                </a:cxn>
                <a:cxn ang="0">
                  <a:pos x="559" y="48"/>
                </a:cxn>
                <a:cxn ang="0">
                  <a:pos x="551" y="61"/>
                </a:cxn>
                <a:cxn ang="0">
                  <a:pos x="51" y="46"/>
                </a:cxn>
                <a:cxn ang="0">
                  <a:pos x="51" y="46"/>
                </a:cxn>
                <a:cxn ang="0">
                  <a:pos x="50" y="46"/>
                </a:cxn>
                <a:cxn ang="0">
                  <a:pos x="50" y="46"/>
                </a:cxn>
                <a:cxn ang="0">
                  <a:pos x="48" y="46"/>
                </a:cxn>
                <a:cxn ang="0">
                  <a:pos x="47" y="46"/>
                </a:cxn>
                <a:cxn ang="0">
                  <a:pos x="37" y="47"/>
                </a:cxn>
                <a:cxn ang="0">
                  <a:pos x="28" y="49"/>
                </a:cxn>
                <a:cxn ang="0">
                  <a:pos x="20" y="53"/>
                </a:cxn>
                <a:cxn ang="0">
                  <a:pos x="13" y="59"/>
                </a:cxn>
                <a:cxn ang="0">
                  <a:pos x="7" y="64"/>
                </a:cxn>
                <a:cxn ang="0">
                  <a:pos x="3" y="71"/>
                </a:cxn>
                <a:cxn ang="0">
                  <a:pos x="1" y="79"/>
                </a:cxn>
                <a:cxn ang="0">
                  <a:pos x="0" y="87"/>
                </a:cxn>
                <a:cxn ang="0">
                  <a:pos x="1" y="95"/>
                </a:cxn>
                <a:cxn ang="0">
                  <a:pos x="3" y="102"/>
                </a:cxn>
                <a:cxn ang="0">
                  <a:pos x="8" y="109"/>
                </a:cxn>
                <a:cxn ang="0">
                  <a:pos x="15" y="116"/>
                </a:cxn>
                <a:cxn ang="0">
                  <a:pos x="22" y="121"/>
                </a:cxn>
                <a:cxn ang="0">
                  <a:pos x="31" y="125"/>
                </a:cxn>
                <a:cxn ang="0">
                  <a:pos x="40" y="128"/>
                </a:cxn>
                <a:cxn ang="0">
                  <a:pos x="51" y="129"/>
                </a:cxn>
                <a:cxn ang="0">
                  <a:pos x="554" y="113"/>
                </a:cxn>
                <a:cxn ang="0">
                  <a:pos x="562" y="124"/>
                </a:cxn>
                <a:cxn ang="0">
                  <a:pos x="573" y="136"/>
                </a:cxn>
                <a:cxn ang="0">
                  <a:pos x="587" y="145"/>
                </a:cxn>
                <a:cxn ang="0">
                  <a:pos x="603" y="153"/>
                </a:cxn>
                <a:cxn ang="0">
                  <a:pos x="621" y="160"/>
                </a:cxn>
                <a:cxn ang="0">
                  <a:pos x="640" y="165"/>
                </a:cxn>
                <a:cxn ang="0">
                  <a:pos x="661" y="168"/>
                </a:cxn>
                <a:cxn ang="0">
                  <a:pos x="683" y="169"/>
                </a:cxn>
              </a:cxnLst>
              <a:rect l="0" t="0" r="r" b="b"/>
              <a:pathLst>
                <a:path w="819" h="169">
                  <a:moveTo>
                    <a:pt x="683" y="169"/>
                  </a:moveTo>
                  <a:lnTo>
                    <a:pt x="711" y="168"/>
                  </a:lnTo>
                  <a:lnTo>
                    <a:pt x="736" y="162"/>
                  </a:lnTo>
                  <a:lnTo>
                    <a:pt x="759" y="154"/>
                  </a:lnTo>
                  <a:lnTo>
                    <a:pt x="779" y="144"/>
                  </a:lnTo>
                  <a:lnTo>
                    <a:pt x="796" y="132"/>
                  </a:lnTo>
                  <a:lnTo>
                    <a:pt x="809" y="117"/>
                  </a:lnTo>
                  <a:lnTo>
                    <a:pt x="817" y="102"/>
                  </a:lnTo>
                  <a:lnTo>
                    <a:pt x="819" y="85"/>
                  </a:lnTo>
                  <a:lnTo>
                    <a:pt x="817" y="68"/>
                  </a:lnTo>
                  <a:lnTo>
                    <a:pt x="809" y="52"/>
                  </a:lnTo>
                  <a:lnTo>
                    <a:pt x="796" y="38"/>
                  </a:lnTo>
                  <a:lnTo>
                    <a:pt x="779" y="25"/>
                  </a:lnTo>
                  <a:lnTo>
                    <a:pt x="759" y="15"/>
                  </a:lnTo>
                  <a:lnTo>
                    <a:pt x="736" y="7"/>
                  </a:lnTo>
                  <a:lnTo>
                    <a:pt x="711" y="1"/>
                  </a:lnTo>
                  <a:lnTo>
                    <a:pt x="683" y="0"/>
                  </a:lnTo>
                  <a:lnTo>
                    <a:pt x="660" y="1"/>
                  </a:lnTo>
                  <a:lnTo>
                    <a:pt x="638" y="4"/>
                  </a:lnTo>
                  <a:lnTo>
                    <a:pt x="618" y="10"/>
                  </a:lnTo>
                  <a:lnTo>
                    <a:pt x="600" y="17"/>
                  </a:lnTo>
                  <a:lnTo>
                    <a:pt x="584" y="26"/>
                  </a:lnTo>
                  <a:lnTo>
                    <a:pt x="570" y="37"/>
                  </a:lnTo>
                  <a:lnTo>
                    <a:pt x="559" y="48"/>
                  </a:lnTo>
                  <a:lnTo>
                    <a:pt x="551" y="61"/>
                  </a:lnTo>
                  <a:lnTo>
                    <a:pt x="51" y="46"/>
                  </a:lnTo>
                  <a:lnTo>
                    <a:pt x="51" y="46"/>
                  </a:lnTo>
                  <a:lnTo>
                    <a:pt x="50" y="46"/>
                  </a:lnTo>
                  <a:lnTo>
                    <a:pt x="50" y="46"/>
                  </a:lnTo>
                  <a:lnTo>
                    <a:pt x="48" y="46"/>
                  </a:lnTo>
                  <a:lnTo>
                    <a:pt x="47" y="46"/>
                  </a:lnTo>
                  <a:lnTo>
                    <a:pt x="37" y="47"/>
                  </a:lnTo>
                  <a:lnTo>
                    <a:pt x="28" y="49"/>
                  </a:lnTo>
                  <a:lnTo>
                    <a:pt x="20" y="53"/>
                  </a:lnTo>
                  <a:lnTo>
                    <a:pt x="13" y="59"/>
                  </a:lnTo>
                  <a:lnTo>
                    <a:pt x="7" y="64"/>
                  </a:lnTo>
                  <a:lnTo>
                    <a:pt x="3" y="71"/>
                  </a:lnTo>
                  <a:lnTo>
                    <a:pt x="1" y="79"/>
                  </a:lnTo>
                  <a:lnTo>
                    <a:pt x="0" y="87"/>
                  </a:lnTo>
                  <a:lnTo>
                    <a:pt x="1" y="95"/>
                  </a:lnTo>
                  <a:lnTo>
                    <a:pt x="3" y="102"/>
                  </a:lnTo>
                  <a:lnTo>
                    <a:pt x="8" y="109"/>
                  </a:lnTo>
                  <a:lnTo>
                    <a:pt x="15" y="116"/>
                  </a:lnTo>
                  <a:lnTo>
                    <a:pt x="22" y="121"/>
                  </a:lnTo>
                  <a:lnTo>
                    <a:pt x="31" y="125"/>
                  </a:lnTo>
                  <a:lnTo>
                    <a:pt x="40" y="128"/>
                  </a:lnTo>
                  <a:lnTo>
                    <a:pt x="51" y="129"/>
                  </a:lnTo>
                  <a:lnTo>
                    <a:pt x="554" y="113"/>
                  </a:lnTo>
                  <a:lnTo>
                    <a:pt x="562" y="124"/>
                  </a:lnTo>
                  <a:lnTo>
                    <a:pt x="573" y="136"/>
                  </a:lnTo>
                  <a:lnTo>
                    <a:pt x="587" y="145"/>
                  </a:lnTo>
                  <a:lnTo>
                    <a:pt x="603" y="153"/>
                  </a:lnTo>
                  <a:lnTo>
                    <a:pt x="621" y="160"/>
                  </a:lnTo>
                  <a:lnTo>
                    <a:pt x="640" y="165"/>
                  </a:lnTo>
                  <a:lnTo>
                    <a:pt x="661" y="168"/>
                  </a:lnTo>
                  <a:lnTo>
                    <a:pt x="683" y="169"/>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39" name="Freeform 39"/>
            <p:cNvSpPr>
              <a:spLocks/>
            </p:cNvSpPr>
            <p:nvPr/>
          </p:nvSpPr>
          <p:spPr bwMode="auto">
            <a:xfrm flipH="1">
              <a:off x="5383213" y="2784476"/>
              <a:ext cx="623887" cy="112713"/>
            </a:xfrm>
            <a:custGeom>
              <a:avLst/>
              <a:gdLst/>
              <a:ahLst/>
              <a:cxnLst>
                <a:cxn ang="0">
                  <a:pos x="136" y="2"/>
                </a:cxn>
                <a:cxn ang="0">
                  <a:pos x="0" y="17"/>
                </a:cxn>
                <a:cxn ang="0">
                  <a:pos x="138" y="35"/>
                </a:cxn>
                <a:cxn ang="0">
                  <a:pos x="140" y="41"/>
                </a:cxn>
                <a:cxn ang="0">
                  <a:pos x="2" y="56"/>
                </a:cxn>
                <a:cxn ang="0">
                  <a:pos x="143" y="69"/>
                </a:cxn>
                <a:cxn ang="0">
                  <a:pos x="143" y="73"/>
                </a:cxn>
                <a:cxn ang="0">
                  <a:pos x="2" y="88"/>
                </a:cxn>
                <a:cxn ang="0">
                  <a:pos x="140" y="101"/>
                </a:cxn>
                <a:cxn ang="0">
                  <a:pos x="138" y="106"/>
                </a:cxn>
                <a:cxn ang="0">
                  <a:pos x="0" y="124"/>
                </a:cxn>
                <a:cxn ang="0">
                  <a:pos x="136" y="139"/>
                </a:cxn>
                <a:cxn ang="0">
                  <a:pos x="156" y="141"/>
                </a:cxn>
                <a:cxn ang="0">
                  <a:pos x="172" y="138"/>
                </a:cxn>
                <a:cxn ang="0">
                  <a:pos x="187" y="131"/>
                </a:cxn>
                <a:cxn ang="0">
                  <a:pos x="198" y="123"/>
                </a:cxn>
                <a:cxn ang="0">
                  <a:pos x="208" y="114"/>
                </a:cxn>
                <a:cxn ang="0">
                  <a:pos x="215" y="106"/>
                </a:cxn>
                <a:cxn ang="0">
                  <a:pos x="219" y="100"/>
                </a:cxn>
                <a:cxn ang="0">
                  <a:pos x="220" y="98"/>
                </a:cxn>
                <a:cxn ang="0">
                  <a:pos x="735" y="113"/>
                </a:cxn>
                <a:cxn ang="0">
                  <a:pos x="735" y="113"/>
                </a:cxn>
                <a:cxn ang="0">
                  <a:pos x="736" y="113"/>
                </a:cxn>
                <a:cxn ang="0">
                  <a:pos x="737" y="113"/>
                </a:cxn>
                <a:cxn ang="0">
                  <a:pos x="737" y="113"/>
                </a:cxn>
                <a:cxn ang="0">
                  <a:pos x="738" y="113"/>
                </a:cxn>
                <a:cxn ang="0">
                  <a:pos x="749" y="111"/>
                </a:cxn>
                <a:cxn ang="0">
                  <a:pos x="758" y="109"/>
                </a:cxn>
                <a:cxn ang="0">
                  <a:pos x="766" y="106"/>
                </a:cxn>
                <a:cxn ang="0">
                  <a:pos x="773" y="100"/>
                </a:cxn>
                <a:cxn ang="0">
                  <a:pos x="779" y="94"/>
                </a:cxn>
                <a:cxn ang="0">
                  <a:pos x="782" y="87"/>
                </a:cxn>
                <a:cxn ang="0">
                  <a:pos x="784" y="80"/>
                </a:cxn>
                <a:cxn ang="0">
                  <a:pos x="786" y="72"/>
                </a:cxn>
                <a:cxn ang="0">
                  <a:pos x="784" y="64"/>
                </a:cxn>
                <a:cxn ang="0">
                  <a:pos x="782" y="56"/>
                </a:cxn>
                <a:cxn ang="0">
                  <a:pos x="778" y="49"/>
                </a:cxn>
                <a:cxn ang="0">
                  <a:pos x="771" y="43"/>
                </a:cxn>
                <a:cxn ang="0">
                  <a:pos x="764" y="38"/>
                </a:cxn>
                <a:cxn ang="0">
                  <a:pos x="754" y="34"/>
                </a:cxn>
                <a:cxn ang="0">
                  <a:pos x="745" y="32"/>
                </a:cxn>
                <a:cxn ang="0">
                  <a:pos x="735" y="31"/>
                </a:cxn>
                <a:cxn ang="0">
                  <a:pos x="223" y="46"/>
                </a:cxn>
                <a:cxn ang="0">
                  <a:pos x="220" y="43"/>
                </a:cxn>
                <a:cxn ang="0">
                  <a:pos x="219" y="41"/>
                </a:cxn>
                <a:cxn ang="0">
                  <a:pos x="215" y="35"/>
                </a:cxn>
                <a:cxn ang="0">
                  <a:pos x="208" y="27"/>
                </a:cxn>
                <a:cxn ang="0">
                  <a:pos x="198" y="18"/>
                </a:cxn>
                <a:cxn ang="0">
                  <a:pos x="187" y="10"/>
                </a:cxn>
                <a:cxn ang="0">
                  <a:pos x="172" y="3"/>
                </a:cxn>
                <a:cxn ang="0">
                  <a:pos x="156" y="0"/>
                </a:cxn>
                <a:cxn ang="0">
                  <a:pos x="136" y="2"/>
                </a:cxn>
              </a:cxnLst>
              <a:rect l="0" t="0" r="r" b="b"/>
              <a:pathLst>
                <a:path w="786" h="141">
                  <a:moveTo>
                    <a:pt x="136" y="2"/>
                  </a:moveTo>
                  <a:lnTo>
                    <a:pt x="0" y="17"/>
                  </a:lnTo>
                  <a:lnTo>
                    <a:pt x="138" y="35"/>
                  </a:lnTo>
                  <a:lnTo>
                    <a:pt x="140" y="41"/>
                  </a:lnTo>
                  <a:lnTo>
                    <a:pt x="2" y="56"/>
                  </a:lnTo>
                  <a:lnTo>
                    <a:pt x="143" y="69"/>
                  </a:lnTo>
                  <a:lnTo>
                    <a:pt x="143" y="73"/>
                  </a:lnTo>
                  <a:lnTo>
                    <a:pt x="2" y="88"/>
                  </a:lnTo>
                  <a:lnTo>
                    <a:pt x="140" y="101"/>
                  </a:lnTo>
                  <a:lnTo>
                    <a:pt x="138" y="106"/>
                  </a:lnTo>
                  <a:lnTo>
                    <a:pt x="0" y="124"/>
                  </a:lnTo>
                  <a:lnTo>
                    <a:pt x="136" y="139"/>
                  </a:lnTo>
                  <a:lnTo>
                    <a:pt x="156" y="141"/>
                  </a:lnTo>
                  <a:lnTo>
                    <a:pt x="172" y="138"/>
                  </a:lnTo>
                  <a:lnTo>
                    <a:pt x="187" y="131"/>
                  </a:lnTo>
                  <a:lnTo>
                    <a:pt x="198" y="123"/>
                  </a:lnTo>
                  <a:lnTo>
                    <a:pt x="208" y="114"/>
                  </a:lnTo>
                  <a:lnTo>
                    <a:pt x="215" y="106"/>
                  </a:lnTo>
                  <a:lnTo>
                    <a:pt x="219" y="100"/>
                  </a:lnTo>
                  <a:lnTo>
                    <a:pt x="220" y="98"/>
                  </a:lnTo>
                  <a:lnTo>
                    <a:pt x="735" y="113"/>
                  </a:lnTo>
                  <a:lnTo>
                    <a:pt x="735" y="113"/>
                  </a:lnTo>
                  <a:lnTo>
                    <a:pt x="736" y="113"/>
                  </a:lnTo>
                  <a:lnTo>
                    <a:pt x="737" y="113"/>
                  </a:lnTo>
                  <a:lnTo>
                    <a:pt x="737" y="113"/>
                  </a:lnTo>
                  <a:lnTo>
                    <a:pt x="738" y="113"/>
                  </a:lnTo>
                  <a:lnTo>
                    <a:pt x="749" y="111"/>
                  </a:lnTo>
                  <a:lnTo>
                    <a:pt x="758" y="109"/>
                  </a:lnTo>
                  <a:lnTo>
                    <a:pt x="766" y="106"/>
                  </a:lnTo>
                  <a:lnTo>
                    <a:pt x="773" y="100"/>
                  </a:lnTo>
                  <a:lnTo>
                    <a:pt x="779" y="94"/>
                  </a:lnTo>
                  <a:lnTo>
                    <a:pt x="782" y="87"/>
                  </a:lnTo>
                  <a:lnTo>
                    <a:pt x="784" y="80"/>
                  </a:lnTo>
                  <a:lnTo>
                    <a:pt x="786" y="72"/>
                  </a:lnTo>
                  <a:lnTo>
                    <a:pt x="784" y="64"/>
                  </a:lnTo>
                  <a:lnTo>
                    <a:pt x="782" y="56"/>
                  </a:lnTo>
                  <a:lnTo>
                    <a:pt x="778" y="49"/>
                  </a:lnTo>
                  <a:lnTo>
                    <a:pt x="771" y="43"/>
                  </a:lnTo>
                  <a:lnTo>
                    <a:pt x="764" y="38"/>
                  </a:lnTo>
                  <a:lnTo>
                    <a:pt x="754" y="34"/>
                  </a:lnTo>
                  <a:lnTo>
                    <a:pt x="745" y="32"/>
                  </a:lnTo>
                  <a:lnTo>
                    <a:pt x="735" y="31"/>
                  </a:lnTo>
                  <a:lnTo>
                    <a:pt x="223" y="46"/>
                  </a:lnTo>
                  <a:lnTo>
                    <a:pt x="220" y="43"/>
                  </a:lnTo>
                  <a:lnTo>
                    <a:pt x="219" y="41"/>
                  </a:lnTo>
                  <a:lnTo>
                    <a:pt x="215" y="35"/>
                  </a:lnTo>
                  <a:lnTo>
                    <a:pt x="208" y="27"/>
                  </a:lnTo>
                  <a:lnTo>
                    <a:pt x="198" y="18"/>
                  </a:lnTo>
                  <a:lnTo>
                    <a:pt x="187" y="10"/>
                  </a:lnTo>
                  <a:lnTo>
                    <a:pt x="172" y="3"/>
                  </a:lnTo>
                  <a:lnTo>
                    <a:pt x="156" y="0"/>
                  </a:lnTo>
                  <a:lnTo>
                    <a:pt x="136" y="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0" name="Rectangle 179"/>
          <p:cNvSpPr/>
          <p:nvPr/>
        </p:nvSpPr>
        <p:spPr>
          <a:xfrm>
            <a:off x="6510338" y="2464146"/>
            <a:ext cx="171450" cy="857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82" name="Oval 181"/>
          <p:cNvSpPr/>
          <p:nvPr/>
        </p:nvSpPr>
        <p:spPr>
          <a:xfrm>
            <a:off x="4888423" y="4104314"/>
            <a:ext cx="642937" cy="642937"/>
          </a:xfrm>
          <a:prstGeom prst="ellipse">
            <a:avLst/>
          </a:prstGeom>
          <a:solidFill>
            <a:schemeClr val="bg1"/>
          </a:solidFill>
          <a:ln w="1905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pic>
        <p:nvPicPr>
          <p:cNvPr id="25631" name="Picture 31"/>
          <p:cNvPicPr>
            <a:picLocks noChangeAspect="1" noChangeArrowheads="1"/>
          </p:cNvPicPr>
          <p:nvPr/>
        </p:nvPicPr>
        <p:blipFill>
          <a:blip r:embed="rId8" cstate="print"/>
          <a:srcRect/>
          <a:stretch>
            <a:fillRect/>
          </a:stretch>
        </p:blipFill>
        <p:spPr bwMode="auto">
          <a:xfrm>
            <a:off x="4938912" y="4206495"/>
            <a:ext cx="554310" cy="403878"/>
          </a:xfrm>
          <a:prstGeom prst="rect">
            <a:avLst/>
          </a:prstGeom>
          <a:noFill/>
          <a:ln w="9525">
            <a:noFill/>
            <a:miter lim="800000"/>
            <a:headEnd/>
            <a:tailEnd/>
          </a:ln>
          <a:effectLst/>
        </p:spPr>
      </p:pic>
      <p:grpSp>
        <p:nvGrpSpPr>
          <p:cNvPr id="5" name="Group 221"/>
          <p:cNvGrpSpPr/>
          <p:nvPr/>
        </p:nvGrpSpPr>
        <p:grpSpPr>
          <a:xfrm>
            <a:off x="6235366" y="4084762"/>
            <a:ext cx="381001" cy="466051"/>
            <a:chOff x="6386513" y="-1536700"/>
            <a:chExt cx="1052513" cy="1287462"/>
          </a:xfrm>
        </p:grpSpPr>
        <p:sp>
          <p:nvSpPr>
            <p:cNvPr id="25649" name="Freeform 49"/>
            <p:cNvSpPr>
              <a:spLocks/>
            </p:cNvSpPr>
            <p:nvPr/>
          </p:nvSpPr>
          <p:spPr bwMode="auto">
            <a:xfrm>
              <a:off x="6432550" y="-831850"/>
              <a:ext cx="538162" cy="582612"/>
            </a:xfrm>
            <a:custGeom>
              <a:avLst/>
              <a:gdLst/>
              <a:ahLst/>
              <a:cxnLst>
                <a:cxn ang="0">
                  <a:pos x="241" y="1045"/>
                </a:cxn>
                <a:cxn ang="0">
                  <a:pos x="262" y="1052"/>
                </a:cxn>
                <a:cxn ang="0">
                  <a:pos x="283" y="1058"/>
                </a:cxn>
                <a:cxn ang="0">
                  <a:pos x="301" y="1062"/>
                </a:cxn>
                <a:cxn ang="0">
                  <a:pos x="322" y="1068"/>
                </a:cxn>
                <a:cxn ang="0">
                  <a:pos x="344" y="1074"/>
                </a:cxn>
                <a:cxn ang="0">
                  <a:pos x="368" y="1078"/>
                </a:cxn>
                <a:cxn ang="0">
                  <a:pos x="394" y="1082"/>
                </a:cxn>
                <a:cxn ang="0">
                  <a:pos x="422" y="1087"/>
                </a:cxn>
                <a:cxn ang="0">
                  <a:pos x="451" y="1091"/>
                </a:cxn>
                <a:cxn ang="0">
                  <a:pos x="479" y="1093"/>
                </a:cxn>
                <a:cxn ang="0">
                  <a:pos x="511" y="1096"/>
                </a:cxn>
                <a:cxn ang="0">
                  <a:pos x="541" y="1098"/>
                </a:cxn>
                <a:cxn ang="0">
                  <a:pos x="573" y="1098"/>
                </a:cxn>
                <a:cxn ang="0">
                  <a:pos x="607" y="1093"/>
                </a:cxn>
                <a:cxn ang="0">
                  <a:pos x="643" y="1087"/>
                </a:cxn>
                <a:cxn ang="0">
                  <a:pos x="681" y="1078"/>
                </a:cxn>
                <a:cxn ang="0">
                  <a:pos x="718" y="1067"/>
                </a:cxn>
                <a:cxn ang="0">
                  <a:pos x="756" y="1054"/>
                </a:cxn>
                <a:cxn ang="0">
                  <a:pos x="793" y="1039"/>
                </a:cxn>
                <a:cxn ang="0">
                  <a:pos x="830" y="1025"/>
                </a:cxn>
                <a:cxn ang="0">
                  <a:pos x="865" y="1010"/>
                </a:cxn>
                <a:cxn ang="0">
                  <a:pos x="896" y="995"/>
                </a:cxn>
                <a:cxn ang="0">
                  <a:pos x="925" y="981"/>
                </a:cxn>
                <a:cxn ang="0">
                  <a:pos x="952" y="967"/>
                </a:cxn>
                <a:cxn ang="0">
                  <a:pos x="975" y="956"/>
                </a:cxn>
                <a:cxn ang="0">
                  <a:pos x="992" y="946"/>
                </a:cxn>
                <a:cxn ang="0">
                  <a:pos x="1009" y="938"/>
                </a:cxn>
                <a:cxn ang="0">
                  <a:pos x="1016" y="0"/>
                </a:cxn>
                <a:cxn ang="0">
                  <a:pos x="1002" y="10"/>
                </a:cxn>
                <a:cxn ang="0">
                  <a:pos x="987" y="23"/>
                </a:cxn>
                <a:cxn ang="0">
                  <a:pos x="969" y="36"/>
                </a:cxn>
                <a:cxn ang="0">
                  <a:pos x="948" y="51"/>
                </a:cxn>
                <a:cxn ang="0">
                  <a:pos x="923" y="68"/>
                </a:cxn>
                <a:cxn ang="0">
                  <a:pos x="894" y="85"/>
                </a:cxn>
                <a:cxn ang="0">
                  <a:pos x="860" y="103"/>
                </a:cxn>
                <a:cxn ang="0">
                  <a:pos x="823" y="121"/>
                </a:cxn>
                <a:cxn ang="0">
                  <a:pos x="781" y="137"/>
                </a:cxn>
                <a:cxn ang="0">
                  <a:pos x="734" y="154"/>
                </a:cxn>
                <a:cxn ang="0">
                  <a:pos x="683" y="168"/>
                </a:cxn>
                <a:cxn ang="0">
                  <a:pos x="629" y="180"/>
                </a:cxn>
                <a:cxn ang="0">
                  <a:pos x="571" y="191"/>
                </a:cxn>
                <a:cxn ang="0">
                  <a:pos x="507" y="199"/>
                </a:cxn>
                <a:cxn ang="0">
                  <a:pos x="441" y="201"/>
                </a:cxn>
                <a:cxn ang="0">
                  <a:pos x="381" y="200"/>
                </a:cxn>
                <a:cxn ang="0">
                  <a:pos x="325" y="197"/>
                </a:cxn>
                <a:cxn ang="0">
                  <a:pos x="274" y="190"/>
                </a:cxn>
                <a:cxn ang="0">
                  <a:pos x="229" y="182"/>
                </a:cxn>
                <a:cxn ang="0">
                  <a:pos x="188" y="169"/>
                </a:cxn>
                <a:cxn ang="0">
                  <a:pos x="151" y="156"/>
                </a:cxn>
                <a:cxn ang="0">
                  <a:pos x="119" y="143"/>
                </a:cxn>
                <a:cxn ang="0">
                  <a:pos x="89" y="131"/>
                </a:cxn>
                <a:cxn ang="0">
                  <a:pos x="65" y="115"/>
                </a:cxn>
                <a:cxn ang="0">
                  <a:pos x="45" y="103"/>
                </a:cxn>
                <a:cxn ang="0">
                  <a:pos x="29" y="92"/>
                </a:cxn>
                <a:cxn ang="0">
                  <a:pos x="9" y="75"/>
                </a:cxn>
                <a:cxn ang="0">
                  <a:pos x="0" y="66"/>
                </a:cxn>
              </a:cxnLst>
              <a:rect l="0" t="0" r="r" b="b"/>
              <a:pathLst>
                <a:path w="1016" h="1099">
                  <a:moveTo>
                    <a:pt x="0" y="66"/>
                  </a:moveTo>
                  <a:lnTo>
                    <a:pt x="234" y="1044"/>
                  </a:lnTo>
                  <a:lnTo>
                    <a:pt x="236" y="1044"/>
                  </a:lnTo>
                  <a:lnTo>
                    <a:pt x="241" y="1045"/>
                  </a:lnTo>
                  <a:lnTo>
                    <a:pt x="244" y="1046"/>
                  </a:lnTo>
                  <a:lnTo>
                    <a:pt x="249" y="1047"/>
                  </a:lnTo>
                  <a:lnTo>
                    <a:pt x="255" y="1048"/>
                  </a:lnTo>
                  <a:lnTo>
                    <a:pt x="262" y="1052"/>
                  </a:lnTo>
                  <a:lnTo>
                    <a:pt x="266" y="1053"/>
                  </a:lnTo>
                  <a:lnTo>
                    <a:pt x="274" y="1055"/>
                  </a:lnTo>
                  <a:lnTo>
                    <a:pt x="278" y="1056"/>
                  </a:lnTo>
                  <a:lnTo>
                    <a:pt x="283" y="1058"/>
                  </a:lnTo>
                  <a:lnTo>
                    <a:pt x="287" y="1059"/>
                  </a:lnTo>
                  <a:lnTo>
                    <a:pt x="292" y="1060"/>
                  </a:lnTo>
                  <a:lnTo>
                    <a:pt x="296" y="1061"/>
                  </a:lnTo>
                  <a:lnTo>
                    <a:pt x="301" y="1062"/>
                  </a:lnTo>
                  <a:lnTo>
                    <a:pt x="306" y="1063"/>
                  </a:lnTo>
                  <a:lnTo>
                    <a:pt x="312" y="1066"/>
                  </a:lnTo>
                  <a:lnTo>
                    <a:pt x="316" y="1066"/>
                  </a:lnTo>
                  <a:lnTo>
                    <a:pt x="322" y="1068"/>
                  </a:lnTo>
                  <a:lnTo>
                    <a:pt x="327" y="1069"/>
                  </a:lnTo>
                  <a:lnTo>
                    <a:pt x="334" y="1071"/>
                  </a:lnTo>
                  <a:lnTo>
                    <a:pt x="338" y="1071"/>
                  </a:lnTo>
                  <a:lnTo>
                    <a:pt x="344" y="1074"/>
                  </a:lnTo>
                  <a:lnTo>
                    <a:pt x="350" y="1074"/>
                  </a:lnTo>
                  <a:lnTo>
                    <a:pt x="357" y="1076"/>
                  </a:lnTo>
                  <a:lnTo>
                    <a:pt x="361" y="1076"/>
                  </a:lnTo>
                  <a:lnTo>
                    <a:pt x="368" y="1078"/>
                  </a:lnTo>
                  <a:lnTo>
                    <a:pt x="374" y="1078"/>
                  </a:lnTo>
                  <a:lnTo>
                    <a:pt x="381" y="1081"/>
                  </a:lnTo>
                  <a:lnTo>
                    <a:pt x="388" y="1081"/>
                  </a:lnTo>
                  <a:lnTo>
                    <a:pt x="394" y="1082"/>
                  </a:lnTo>
                  <a:lnTo>
                    <a:pt x="401" y="1083"/>
                  </a:lnTo>
                  <a:lnTo>
                    <a:pt x="408" y="1084"/>
                  </a:lnTo>
                  <a:lnTo>
                    <a:pt x="415" y="1085"/>
                  </a:lnTo>
                  <a:lnTo>
                    <a:pt x="422" y="1087"/>
                  </a:lnTo>
                  <a:lnTo>
                    <a:pt x="429" y="1088"/>
                  </a:lnTo>
                  <a:lnTo>
                    <a:pt x="437" y="1089"/>
                  </a:lnTo>
                  <a:lnTo>
                    <a:pt x="444" y="1089"/>
                  </a:lnTo>
                  <a:lnTo>
                    <a:pt x="451" y="1091"/>
                  </a:lnTo>
                  <a:lnTo>
                    <a:pt x="457" y="1091"/>
                  </a:lnTo>
                  <a:lnTo>
                    <a:pt x="464" y="1092"/>
                  </a:lnTo>
                  <a:lnTo>
                    <a:pt x="471" y="1092"/>
                  </a:lnTo>
                  <a:lnTo>
                    <a:pt x="479" y="1093"/>
                  </a:lnTo>
                  <a:lnTo>
                    <a:pt x="488" y="1093"/>
                  </a:lnTo>
                  <a:lnTo>
                    <a:pt x="496" y="1096"/>
                  </a:lnTo>
                  <a:lnTo>
                    <a:pt x="503" y="1096"/>
                  </a:lnTo>
                  <a:lnTo>
                    <a:pt x="511" y="1096"/>
                  </a:lnTo>
                  <a:lnTo>
                    <a:pt x="519" y="1096"/>
                  </a:lnTo>
                  <a:lnTo>
                    <a:pt x="527" y="1097"/>
                  </a:lnTo>
                  <a:lnTo>
                    <a:pt x="534" y="1097"/>
                  </a:lnTo>
                  <a:lnTo>
                    <a:pt x="541" y="1098"/>
                  </a:lnTo>
                  <a:lnTo>
                    <a:pt x="549" y="1098"/>
                  </a:lnTo>
                  <a:lnTo>
                    <a:pt x="558" y="1099"/>
                  </a:lnTo>
                  <a:lnTo>
                    <a:pt x="565" y="1098"/>
                  </a:lnTo>
                  <a:lnTo>
                    <a:pt x="573" y="1098"/>
                  </a:lnTo>
                  <a:lnTo>
                    <a:pt x="581" y="1097"/>
                  </a:lnTo>
                  <a:lnTo>
                    <a:pt x="591" y="1096"/>
                  </a:lnTo>
                  <a:lnTo>
                    <a:pt x="599" y="1095"/>
                  </a:lnTo>
                  <a:lnTo>
                    <a:pt x="607" y="1093"/>
                  </a:lnTo>
                  <a:lnTo>
                    <a:pt x="616" y="1092"/>
                  </a:lnTo>
                  <a:lnTo>
                    <a:pt x="625" y="1091"/>
                  </a:lnTo>
                  <a:lnTo>
                    <a:pt x="633" y="1089"/>
                  </a:lnTo>
                  <a:lnTo>
                    <a:pt x="643" y="1087"/>
                  </a:lnTo>
                  <a:lnTo>
                    <a:pt x="652" y="1084"/>
                  </a:lnTo>
                  <a:lnTo>
                    <a:pt x="661" y="1083"/>
                  </a:lnTo>
                  <a:lnTo>
                    <a:pt x="671" y="1081"/>
                  </a:lnTo>
                  <a:lnTo>
                    <a:pt x="681" y="1078"/>
                  </a:lnTo>
                  <a:lnTo>
                    <a:pt x="690" y="1076"/>
                  </a:lnTo>
                  <a:lnTo>
                    <a:pt x="699" y="1074"/>
                  </a:lnTo>
                  <a:lnTo>
                    <a:pt x="709" y="1069"/>
                  </a:lnTo>
                  <a:lnTo>
                    <a:pt x="718" y="1067"/>
                  </a:lnTo>
                  <a:lnTo>
                    <a:pt x="727" y="1063"/>
                  </a:lnTo>
                  <a:lnTo>
                    <a:pt x="737" y="1061"/>
                  </a:lnTo>
                  <a:lnTo>
                    <a:pt x="746" y="1056"/>
                  </a:lnTo>
                  <a:lnTo>
                    <a:pt x="756" y="1054"/>
                  </a:lnTo>
                  <a:lnTo>
                    <a:pt x="765" y="1051"/>
                  </a:lnTo>
                  <a:lnTo>
                    <a:pt x="775" y="1047"/>
                  </a:lnTo>
                  <a:lnTo>
                    <a:pt x="783" y="1044"/>
                  </a:lnTo>
                  <a:lnTo>
                    <a:pt x="793" y="1039"/>
                  </a:lnTo>
                  <a:lnTo>
                    <a:pt x="803" y="1036"/>
                  </a:lnTo>
                  <a:lnTo>
                    <a:pt x="812" y="1032"/>
                  </a:lnTo>
                  <a:lnTo>
                    <a:pt x="821" y="1029"/>
                  </a:lnTo>
                  <a:lnTo>
                    <a:pt x="830" y="1025"/>
                  </a:lnTo>
                  <a:lnTo>
                    <a:pt x="838" y="1022"/>
                  </a:lnTo>
                  <a:lnTo>
                    <a:pt x="848" y="1018"/>
                  </a:lnTo>
                  <a:lnTo>
                    <a:pt x="856" y="1014"/>
                  </a:lnTo>
                  <a:lnTo>
                    <a:pt x="865" y="1010"/>
                  </a:lnTo>
                  <a:lnTo>
                    <a:pt x="873" y="1005"/>
                  </a:lnTo>
                  <a:lnTo>
                    <a:pt x="881" y="1002"/>
                  </a:lnTo>
                  <a:lnTo>
                    <a:pt x="888" y="998"/>
                  </a:lnTo>
                  <a:lnTo>
                    <a:pt x="896" y="995"/>
                  </a:lnTo>
                  <a:lnTo>
                    <a:pt x="904" y="990"/>
                  </a:lnTo>
                  <a:lnTo>
                    <a:pt x="913" y="988"/>
                  </a:lnTo>
                  <a:lnTo>
                    <a:pt x="918" y="983"/>
                  </a:lnTo>
                  <a:lnTo>
                    <a:pt x="925" y="981"/>
                  </a:lnTo>
                  <a:lnTo>
                    <a:pt x="933" y="976"/>
                  </a:lnTo>
                  <a:lnTo>
                    <a:pt x="940" y="973"/>
                  </a:lnTo>
                  <a:lnTo>
                    <a:pt x="945" y="971"/>
                  </a:lnTo>
                  <a:lnTo>
                    <a:pt x="952" y="967"/>
                  </a:lnTo>
                  <a:lnTo>
                    <a:pt x="958" y="964"/>
                  </a:lnTo>
                  <a:lnTo>
                    <a:pt x="965" y="961"/>
                  </a:lnTo>
                  <a:lnTo>
                    <a:pt x="969" y="958"/>
                  </a:lnTo>
                  <a:lnTo>
                    <a:pt x="975" y="956"/>
                  </a:lnTo>
                  <a:lnTo>
                    <a:pt x="980" y="953"/>
                  </a:lnTo>
                  <a:lnTo>
                    <a:pt x="984" y="951"/>
                  </a:lnTo>
                  <a:lnTo>
                    <a:pt x="988" y="949"/>
                  </a:lnTo>
                  <a:lnTo>
                    <a:pt x="992" y="946"/>
                  </a:lnTo>
                  <a:lnTo>
                    <a:pt x="996" y="944"/>
                  </a:lnTo>
                  <a:lnTo>
                    <a:pt x="999" y="944"/>
                  </a:lnTo>
                  <a:lnTo>
                    <a:pt x="1004" y="941"/>
                  </a:lnTo>
                  <a:lnTo>
                    <a:pt x="1009" y="938"/>
                  </a:lnTo>
                  <a:lnTo>
                    <a:pt x="1011" y="937"/>
                  </a:lnTo>
                  <a:lnTo>
                    <a:pt x="1013" y="937"/>
                  </a:lnTo>
                  <a:lnTo>
                    <a:pt x="1016" y="0"/>
                  </a:lnTo>
                  <a:lnTo>
                    <a:pt x="1016" y="0"/>
                  </a:lnTo>
                  <a:lnTo>
                    <a:pt x="1013" y="1"/>
                  </a:lnTo>
                  <a:lnTo>
                    <a:pt x="1011" y="3"/>
                  </a:lnTo>
                  <a:lnTo>
                    <a:pt x="1008" y="7"/>
                  </a:lnTo>
                  <a:lnTo>
                    <a:pt x="1002" y="10"/>
                  </a:lnTo>
                  <a:lnTo>
                    <a:pt x="997" y="16"/>
                  </a:lnTo>
                  <a:lnTo>
                    <a:pt x="994" y="18"/>
                  </a:lnTo>
                  <a:lnTo>
                    <a:pt x="990" y="20"/>
                  </a:lnTo>
                  <a:lnTo>
                    <a:pt x="987" y="23"/>
                  </a:lnTo>
                  <a:lnTo>
                    <a:pt x="983" y="27"/>
                  </a:lnTo>
                  <a:lnTo>
                    <a:pt x="979" y="30"/>
                  </a:lnTo>
                  <a:lnTo>
                    <a:pt x="974" y="33"/>
                  </a:lnTo>
                  <a:lnTo>
                    <a:pt x="969" y="36"/>
                  </a:lnTo>
                  <a:lnTo>
                    <a:pt x="965" y="40"/>
                  </a:lnTo>
                  <a:lnTo>
                    <a:pt x="959" y="44"/>
                  </a:lnTo>
                  <a:lnTo>
                    <a:pt x="954" y="48"/>
                  </a:lnTo>
                  <a:lnTo>
                    <a:pt x="948" y="51"/>
                  </a:lnTo>
                  <a:lnTo>
                    <a:pt x="943" y="55"/>
                  </a:lnTo>
                  <a:lnTo>
                    <a:pt x="937" y="60"/>
                  </a:lnTo>
                  <a:lnTo>
                    <a:pt x="931" y="63"/>
                  </a:lnTo>
                  <a:lnTo>
                    <a:pt x="923" y="68"/>
                  </a:lnTo>
                  <a:lnTo>
                    <a:pt x="917" y="73"/>
                  </a:lnTo>
                  <a:lnTo>
                    <a:pt x="909" y="76"/>
                  </a:lnTo>
                  <a:lnTo>
                    <a:pt x="902" y="81"/>
                  </a:lnTo>
                  <a:lnTo>
                    <a:pt x="894" y="85"/>
                  </a:lnTo>
                  <a:lnTo>
                    <a:pt x="887" y="91"/>
                  </a:lnTo>
                  <a:lnTo>
                    <a:pt x="878" y="95"/>
                  </a:lnTo>
                  <a:lnTo>
                    <a:pt x="870" y="98"/>
                  </a:lnTo>
                  <a:lnTo>
                    <a:pt x="860" y="103"/>
                  </a:lnTo>
                  <a:lnTo>
                    <a:pt x="851" y="107"/>
                  </a:lnTo>
                  <a:lnTo>
                    <a:pt x="842" y="111"/>
                  </a:lnTo>
                  <a:lnTo>
                    <a:pt x="833" y="115"/>
                  </a:lnTo>
                  <a:lnTo>
                    <a:pt x="823" y="121"/>
                  </a:lnTo>
                  <a:lnTo>
                    <a:pt x="813" y="126"/>
                  </a:lnTo>
                  <a:lnTo>
                    <a:pt x="803" y="129"/>
                  </a:lnTo>
                  <a:lnTo>
                    <a:pt x="791" y="134"/>
                  </a:lnTo>
                  <a:lnTo>
                    <a:pt x="781" y="137"/>
                  </a:lnTo>
                  <a:lnTo>
                    <a:pt x="770" y="141"/>
                  </a:lnTo>
                  <a:lnTo>
                    <a:pt x="759" y="146"/>
                  </a:lnTo>
                  <a:lnTo>
                    <a:pt x="746" y="149"/>
                  </a:lnTo>
                  <a:lnTo>
                    <a:pt x="734" y="154"/>
                  </a:lnTo>
                  <a:lnTo>
                    <a:pt x="724" y="158"/>
                  </a:lnTo>
                  <a:lnTo>
                    <a:pt x="710" y="161"/>
                  </a:lnTo>
                  <a:lnTo>
                    <a:pt x="697" y="164"/>
                  </a:lnTo>
                  <a:lnTo>
                    <a:pt x="683" y="168"/>
                  </a:lnTo>
                  <a:lnTo>
                    <a:pt x="671" y="171"/>
                  </a:lnTo>
                  <a:lnTo>
                    <a:pt x="657" y="173"/>
                  </a:lnTo>
                  <a:lnTo>
                    <a:pt x="644" y="177"/>
                  </a:lnTo>
                  <a:lnTo>
                    <a:pt x="629" y="180"/>
                  </a:lnTo>
                  <a:lnTo>
                    <a:pt x="616" y="184"/>
                  </a:lnTo>
                  <a:lnTo>
                    <a:pt x="601" y="186"/>
                  </a:lnTo>
                  <a:lnTo>
                    <a:pt x="586" y="188"/>
                  </a:lnTo>
                  <a:lnTo>
                    <a:pt x="571" y="191"/>
                  </a:lnTo>
                  <a:lnTo>
                    <a:pt x="556" y="193"/>
                  </a:lnTo>
                  <a:lnTo>
                    <a:pt x="540" y="194"/>
                  </a:lnTo>
                  <a:lnTo>
                    <a:pt x="523" y="197"/>
                  </a:lnTo>
                  <a:lnTo>
                    <a:pt x="507" y="199"/>
                  </a:lnTo>
                  <a:lnTo>
                    <a:pt x="491" y="200"/>
                  </a:lnTo>
                  <a:lnTo>
                    <a:pt x="474" y="200"/>
                  </a:lnTo>
                  <a:lnTo>
                    <a:pt x="457" y="201"/>
                  </a:lnTo>
                  <a:lnTo>
                    <a:pt x="441" y="201"/>
                  </a:lnTo>
                  <a:lnTo>
                    <a:pt x="426" y="201"/>
                  </a:lnTo>
                  <a:lnTo>
                    <a:pt x="411" y="201"/>
                  </a:lnTo>
                  <a:lnTo>
                    <a:pt x="396" y="201"/>
                  </a:lnTo>
                  <a:lnTo>
                    <a:pt x="381" y="200"/>
                  </a:lnTo>
                  <a:lnTo>
                    <a:pt x="367" y="200"/>
                  </a:lnTo>
                  <a:lnTo>
                    <a:pt x="353" y="199"/>
                  </a:lnTo>
                  <a:lnTo>
                    <a:pt x="339" y="198"/>
                  </a:lnTo>
                  <a:lnTo>
                    <a:pt x="325" y="197"/>
                  </a:lnTo>
                  <a:lnTo>
                    <a:pt x="313" y="195"/>
                  </a:lnTo>
                  <a:lnTo>
                    <a:pt x="299" y="193"/>
                  </a:lnTo>
                  <a:lnTo>
                    <a:pt x="286" y="191"/>
                  </a:lnTo>
                  <a:lnTo>
                    <a:pt x="274" y="190"/>
                  </a:lnTo>
                  <a:lnTo>
                    <a:pt x="264" y="188"/>
                  </a:lnTo>
                  <a:lnTo>
                    <a:pt x="251" y="186"/>
                  </a:lnTo>
                  <a:lnTo>
                    <a:pt x="240" y="184"/>
                  </a:lnTo>
                  <a:lnTo>
                    <a:pt x="229" y="182"/>
                  </a:lnTo>
                  <a:lnTo>
                    <a:pt x="219" y="178"/>
                  </a:lnTo>
                  <a:lnTo>
                    <a:pt x="207" y="176"/>
                  </a:lnTo>
                  <a:lnTo>
                    <a:pt x="197" y="172"/>
                  </a:lnTo>
                  <a:lnTo>
                    <a:pt x="188" y="169"/>
                  </a:lnTo>
                  <a:lnTo>
                    <a:pt x="178" y="166"/>
                  </a:lnTo>
                  <a:lnTo>
                    <a:pt x="169" y="163"/>
                  </a:lnTo>
                  <a:lnTo>
                    <a:pt x="160" y="161"/>
                  </a:lnTo>
                  <a:lnTo>
                    <a:pt x="151" y="156"/>
                  </a:lnTo>
                  <a:lnTo>
                    <a:pt x="142" y="154"/>
                  </a:lnTo>
                  <a:lnTo>
                    <a:pt x="134" y="150"/>
                  </a:lnTo>
                  <a:lnTo>
                    <a:pt x="126" y="148"/>
                  </a:lnTo>
                  <a:lnTo>
                    <a:pt x="119" y="143"/>
                  </a:lnTo>
                  <a:lnTo>
                    <a:pt x="112" y="141"/>
                  </a:lnTo>
                  <a:lnTo>
                    <a:pt x="104" y="137"/>
                  </a:lnTo>
                  <a:lnTo>
                    <a:pt x="97" y="134"/>
                  </a:lnTo>
                  <a:lnTo>
                    <a:pt x="89" y="131"/>
                  </a:lnTo>
                  <a:lnTo>
                    <a:pt x="83" y="127"/>
                  </a:lnTo>
                  <a:lnTo>
                    <a:pt x="78" y="124"/>
                  </a:lnTo>
                  <a:lnTo>
                    <a:pt x="72" y="120"/>
                  </a:lnTo>
                  <a:lnTo>
                    <a:pt x="65" y="115"/>
                  </a:lnTo>
                  <a:lnTo>
                    <a:pt x="60" y="113"/>
                  </a:lnTo>
                  <a:lnTo>
                    <a:pt x="54" y="110"/>
                  </a:lnTo>
                  <a:lnTo>
                    <a:pt x="50" y="106"/>
                  </a:lnTo>
                  <a:lnTo>
                    <a:pt x="45" y="103"/>
                  </a:lnTo>
                  <a:lnTo>
                    <a:pt x="42" y="100"/>
                  </a:lnTo>
                  <a:lnTo>
                    <a:pt x="37" y="98"/>
                  </a:lnTo>
                  <a:lnTo>
                    <a:pt x="32" y="95"/>
                  </a:lnTo>
                  <a:lnTo>
                    <a:pt x="29" y="92"/>
                  </a:lnTo>
                  <a:lnTo>
                    <a:pt x="27" y="90"/>
                  </a:lnTo>
                  <a:lnTo>
                    <a:pt x="20" y="84"/>
                  </a:lnTo>
                  <a:lnTo>
                    <a:pt x="14" y="80"/>
                  </a:lnTo>
                  <a:lnTo>
                    <a:pt x="9" y="75"/>
                  </a:lnTo>
                  <a:lnTo>
                    <a:pt x="6" y="73"/>
                  </a:lnTo>
                  <a:lnTo>
                    <a:pt x="1" y="68"/>
                  </a:lnTo>
                  <a:lnTo>
                    <a:pt x="0" y="66"/>
                  </a:lnTo>
                  <a:lnTo>
                    <a:pt x="0" y="66"/>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 name="Group 216"/>
            <p:cNvGrpSpPr/>
            <p:nvPr/>
          </p:nvGrpSpPr>
          <p:grpSpPr>
            <a:xfrm>
              <a:off x="6573838" y="-1536700"/>
              <a:ext cx="865188" cy="1273175"/>
              <a:chOff x="6573838" y="-1536700"/>
              <a:chExt cx="865188" cy="1273175"/>
            </a:xfrm>
          </p:grpSpPr>
          <p:sp>
            <p:nvSpPr>
              <p:cNvPr id="25650" name="Freeform 50"/>
              <p:cNvSpPr>
                <a:spLocks/>
              </p:cNvSpPr>
              <p:nvPr/>
            </p:nvSpPr>
            <p:spPr bwMode="auto">
              <a:xfrm>
                <a:off x="7086601" y="-1536700"/>
                <a:ext cx="352425" cy="766762"/>
              </a:xfrm>
              <a:custGeom>
                <a:avLst/>
                <a:gdLst/>
                <a:ahLst/>
                <a:cxnLst>
                  <a:cxn ang="0">
                    <a:pos x="577" y="0"/>
                  </a:cxn>
                  <a:cxn ang="0">
                    <a:pos x="0" y="1412"/>
                  </a:cxn>
                  <a:cxn ang="0">
                    <a:pos x="88" y="1449"/>
                  </a:cxn>
                  <a:cxn ang="0">
                    <a:pos x="666" y="38"/>
                  </a:cxn>
                  <a:cxn ang="0">
                    <a:pos x="577" y="0"/>
                  </a:cxn>
                  <a:cxn ang="0">
                    <a:pos x="577" y="0"/>
                  </a:cxn>
                </a:cxnLst>
                <a:rect l="0" t="0" r="r" b="b"/>
                <a:pathLst>
                  <a:path w="666" h="1449">
                    <a:moveTo>
                      <a:pt x="577" y="0"/>
                    </a:moveTo>
                    <a:lnTo>
                      <a:pt x="0" y="1412"/>
                    </a:lnTo>
                    <a:lnTo>
                      <a:pt x="88" y="1449"/>
                    </a:lnTo>
                    <a:lnTo>
                      <a:pt x="666" y="38"/>
                    </a:lnTo>
                    <a:lnTo>
                      <a:pt x="577" y="0"/>
                    </a:lnTo>
                    <a:lnTo>
                      <a:pt x="577" y="0"/>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1" name="Freeform 51"/>
              <p:cNvSpPr>
                <a:spLocks/>
              </p:cNvSpPr>
              <p:nvPr/>
            </p:nvSpPr>
            <p:spPr bwMode="auto">
              <a:xfrm>
                <a:off x="6907213" y="-809625"/>
                <a:ext cx="290512" cy="255587"/>
              </a:xfrm>
              <a:custGeom>
                <a:avLst/>
                <a:gdLst/>
                <a:ahLst/>
                <a:cxnLst>
                  <a:cxn ang="0">
                    <a:pos x="472" y="60"/>
                  </a:cxn>
                  <a:cxn ang="0">
                    <a:pos x="436" y="34"/>
                  </a:cxn>
                  <a:cxn ang="0">
                    <a:pos x="397" y="15"/>
                  </a:cxn>
                  <a:cxn ang="0">
                    <a:pos x="357" y="4"/>
                  </a:cxn>
                  <a:cxn ang="0">
                    <a:pos x="316" y="0"/>
                  </a:cxn>
                  <a:cxn ang="0">
                    <a:pos x="276" y="1"/>
                  </a:cxn>
                  <a:cxn ang="0">
                    <a:pos x="235" y="9"/>
                  </a:cxn>
                  <a:cxn ang="0">
                    <a:pos x="196" y="23"/>
                  </a:cxn>
                  <a:cxn ang="0">
                    <a:pos x="160" y="41"/>
                  </a:cxn>
                  <a:cxn ang="0">
                    <a:pos x="128" y="65"/>
                  </a:cxn>
                  <a:cxn ang="0">
                    <a:pos x="100" y="92"/>
                  </a:cxn>
                  <a:cxn ang="0">
                    <a:pos x="74" y="119"/>
                  </a:cxn>
                  <a:cxn ang="0">
                    <a:pos x="58" y="144"/>
                  </a:cxn>
                  <a:cxn ang="0">
                    <a:pos x="43" y="169"/>
                  </a:cxn>
                  <a:cxn ang="0">
                    <a:pos x="29" y="196"/>
                  </a:cxn>
                  <a:cxn ang="0">
                    <a:pos x="19" y="224"/>
                  </a:cxn>
                  <a:cxn ang="0">
                    <a:pos x="11" y="250"/>
                  </a:cxn>
                  <a:cxn ang="0">
                    <a:pos x="4" y="278"/>
                  </a:cxn>
                  <a:cxn ang="0">
                    <a:pos x="0" y="305"/>
                  </a:cxn>
                  <a:cxn ang="0">
                    <a:pos x="0" y="332"/>
                  </a:cxn>
                  <a:cxn ang="0">
                    <a:pos x="1" y="359"/>
                  </a:cxn>
                  <a:cxn ang="0">
                    <a:pos x="95" y="330"/>
                  </a:cxn>
                  <a:cxn ang="0">
                    <a:pos x="100" y="294"/>
                  </a:cxn>
                  <a:cxn ang="0">
                    <a:pos x="110" y="256"/>
                  </a:cxn>
                  <a:cxn ang="0">
                    <a:pos x="126" y="216"/>
                  </a:cxn>
                  <a:cxn ang="0">
                    <a:pos x="151" y="177"/>
                  </a:cxn>
                  <a:cxn ang="0">
                    <a:pos x="183" y="144"/>
                  </a:cxn>
                  <a:cxn ang="0">
                    <a:pos x="221" y="116"/>
                  </a:cxn>
                  <a:cxn ang="0">
                    <a:pos x="258" y="99"/>
                  </a:cxn>
                  <a:cxn ang="0">
                    <a:pos x="297" y="92"/>
                  </a:cxn>
                  <a:cxn ang="0">
                    <a:pos x="333" y="92"/>
                  </a:cxn>
                  <a:cxn ang="0">
                    <a:pos x="367" y="103"/>
                  </a:cxn>
                  <a:cxn ang="0">
                    <a:pos x="395" y="121"/>
                  </a:cxn>
                  <a:cxn ang="0">
                    <a:pos x="419" y="146"/>
                  </a:cxn>
                  <a:cxn ang="0">
                    <a:pos x="438" y="179"/>
                  </a:cxn>
                  <a:cxn ang="0">
                    <a:pos x="450" y="219"/>
                  </a:cxn>
                  <a:cxn ang="0">
                    <a:pos x="452" y="267"/>
                  </a:cxn>
                  <a:cxn ang="0">
                    <a:pos x="445" y="311"/>
                  </a:cxn>
                  <a:cxn ang="0">
                    <a:pos x="432" y="347"/>
                  </a:cxn>
                  <a:cxn ang="0">
                    <a:pos x="417" y="379"/>
                  </a:cxn>
                  <a:cxn ang="0">
                    <a:pos x="401" y="403"/>
                  </a:cxn>
                  <a:cxn ang="0">
                    <a:pos x="390" y="422"/>
                  </a:cxn>
                  <a:cxn ang="0">
                    <a:pos x="476" y="463"/>
                  </a:cxn>
                  <a:cxn ang="0">
                    <a:pos x="496" y="432"/>
                  </a:cxn>
                  <a:cxn ang="0">
                    <a:pos x="518" y="392"/>
                  </a:cxn>
                  <a:cxn ang="0">
                    <a:pos x="532" y="355"/>
                  </a:cxn>
                  <a:cxn ang="0">
                    <a:pos x="540" y="327"/>
                  </a:cxn>
                  <a:cxn ang="0">
                    <a:pos x="544" y="299"/>
                  </a:cxn>
                  <a:cxn ang="0">
                    <a:pos x="549" y="254"/>
                  </a:cxn>
                  <a:cxn ang="0">
                    <a:pos x="547" y="210"/>
                  </a:cxn>
                  <a:cxn ang="0">
                    <a:pos x="540" y="172"/>
                  </a:cxn>
                  <a:cxn ang="0">
                    <a:pos x="527" y="136"/>
                  </a:cxn>
                  <a:cxn ang="0">
                    <a:pos x="510" y="104"/>
                  </a:cxn>
                </a:cxnLst>
                <a:rect l="0" t="0" r="r" b="b"/>
                <a:pathLst>
                  <a:path w="549" h="485">
                    <a:moveTo>
                      <a:pt x="500" y="92"/>
                    </a:moveTo>
                    <a:lnTo>
                      <a:pt x="495" y="84"/>
                    </a:lnTo>
                    <a:lnTo>
                      <a:pt x="489" y="79"/>
                    </a:lnTo>
                    <a:lnTo>
                      <a:pt x="483" y="72"/>
                    </a:lnTo>
                    <a:lnTo>
                      <a:pt x="477" y="66"/>
                    </a:lnTo>
                    <a:lnTo>
                      <a:pt x="472" y="60"/>
                    </a:lnTo>
                    <a:lnTo>
                      <a:pt x="466" y="56"/>
                    </a:lnTo>
                    <a:lnTo>
                      <a:pt x="460" y="51"/>
                    </a:lnTo>
                    <a:lnTo>
                      <a:pt x="455" y="48"/>
                    </a:lnTo>
                    <a:lnTo>
                      <a:pt x="448" y="43"/>
                    </a:lnTo>
                    <a:lnTo>
                      <a:pt x="443" y="38"/>
                    </a:lnTo>
                    <a:lnTo>
                      <a:pt x="436" y="34"/>
                    </a:lnTo>
                    <a:lnTo>
                      <a:pt x="430" y="30"/>
                    </a:lnTo>
                    <a:lnTo>
                      <a:pt x="423" y="27"/>
                    </a:lnTo>
                    <a:lnTo>
                      <a:pt x="417" y="23"/>
                    </a:lnTo>
                    <a:lnTo>
                      <a:pt x="410" y="21"/>
                    </a:lnTo>
                    <a:lnTo>
                      <a:pt x="404" y="19"/>
                    </a:lnTo>
                    <a:lnTo>
                      <a:pt x="397" y="15"/>
                    </a:lnTo>
                    <a:lnTo>
                      <a:pt x="390" y="13"/>
                    </a:lnTo>
                    <a:lnTo>
                      <a:pt x="384" y="11"/>
                    </a:lnTo>
                    <a:lnTo>
                      <a:pt x="378" y="9"/>
                    </a:lnTo>
                    <a:lnTo>
                      <a:pt x="371" y="7"/>
                    </a:lnTo>
                    <a:lnTo>
                      <a:pt x="364" y="6"/>
                    </a:lnTo>
                    <a:lnTo>
                      <a:pt x="357" y="4"/>
                    </a:lnTo>
                    <a:lnTo>
                      <a:pt x="350" y="4"/>
                    </a:lnTo>
                    <a:lnTo>
                      <a:pt x="343" y="2"/>
                    </a:lnTo>
                    <a:lnTo>
                      <a:pt x="337" y="1"/>
                    </a:lnTo>
                    <a:lnTo>
                      <a:pt x="330" y="1"/>
                    </a:lnTo>
                    <a:lnTo>
                      <a:pt x="323" y="1"/>
                    </a:lnTo>
                    <a:lnTo>
                      <a:pt x="316" y="0"/>
                    </a:lnTo>
                    <a:lnTo>
                      <a:pt x="311" y="0"/>
                    </a:lnTo>
                    <a:lnTo>
                      <a:pt x="302" y="0"/>
                    </a:lnTo>
                    <a:lnTo>
                      <a:pt x="297" y="1"/>
                    </a:lnTo>
                    <a:lnTo>
                      <a:pt x="290" y="1"/>
                    </a:lnTo>
                    <a:lnTo>
                      <a:pt x="283" y="1"/>
                    </a:lnTo>
                    <a:lnTo>
                      <a:pt x="276" y="1"/>
                    </a:lnTo>
                    <a:lnTo>
                      <a:pt x="269" y="4"/>
                    </a:lnTo>
                    <a:lnTo>
                      <a:pt x="262" y="4"/>
                    </a:lnTo>
                    <a:lnTo>
                      <a:pt x="255" y="5"/>
                    </a:lnTo>
                    <a:lnTo>
                      <a:pt x="248" y="6"/>
                    </a:lnTo>
                    <a:lnTo>
                      <a:pt x="242" y="8"/>
                    </a:lnTo>
                    <a:lnTo>
                      <a:pt x="235" y="9"/>
                    </a:lnTo>
                    <a:lnTo>
                      <a:pt x="228" y="11"/>
                    </a:lnTo>
                    <a:lnTo>
                      <a:pt x="223" y="13"/>
                    </a:lnTo>
                    <a:lnTo>
                      <a:pt x="216" y="15"/>
                    </a:lnTo>
                    <a:lnTo>
                      <a:pt x="209" y="18"/>
                    </a:lnTo>
                    <a:lnTo>
                      <a:pt x="203" y="20"/>
                    </a:lnTo>
                    <a:lnTo>
                      <a:pt x="196" y="23"/>
                    </a:lnTo>
                    <a:lnTo>
                      <a:pt x="190" y="26"/>
                    </a:lnTo>
                    <a:lnTo>
                      <a:pt x="183" y="28"/>
                    </a:lnTo>
                    <a:lnTo>
                      <a:pt x="179" y="30"/>
                    </a:lnTo>
                    <a:lnTo>
                      <a:pt x="172" y="34"/>
                    </a:lnTo>
                    <a:lnTo>
                      <a:pt x="166" y="38"/>
                    </a:lnTo>
                    <a:lnTo>
                      <a:pt x="160" y="41"/>
                    </a:lnTo>
                    <a:lnTo>
                      <a:pt x="154" y="45"/>
                    </a:lnTo>
                    <a:lnTo>
                      <a:pt x="148" y="49"/>
                    </a:lnTo>
                    <a:lnTo>
                      <a:pt x="144" y="53"/>
                    </a:lnTo>
                    <a:lnTo>
                      <a:pt x="138" y="56"/>
                    </a:lnTo>
                    <a:lnTo>
                      <a:pt x="132" y="60"/>
                    </a:lnTo>
                    <a:lnTo>
                      <a:pt x="128" y="65"/>
                    </a:lnTo>
                    <a:lnTo>
                      <a:pt x="123" y="70"/>
                    </a:lnTo>
                    <a:lnTo>
                      <a:pt x="117" y="73"/>
                    </a:lnTo>
                    <a:lnTo>
                      <a:pt x="113" y="79"/>
                    </a:lnTo>
                    <a:lnTo>
                      <a:pt x="108" y="84"/>
                    </a:lnTo>
                    <a:lnTo>
                      <a:pt x="103" y="88"/>
                    </a:lnTo>
                    <a:lnTo>
                      <a:pt x="100" y="92"/>
                    </a:lnTo>
                    <a:lnTo>
                      <a:pt x="96" y="95"/>
                    </a:lnTo>
                    <a:lnTo>
                      <a:pt x="93" y="99"/>
                    </a:lnTo>
                    <a:lnTo>
                      <a:pt x="89" y="102"/>
                    </a:lnTo>
                    <a:lnTo>
                      <a:pt x="84" y="109"/>
                    </a:lnTo>
                    <a:lnTo>
                      <a:pt x="78" y="116"/>
                    </a:lnTo>
                    <a:lnTo>
                      <a:pt x="74" y="119"/>
                    </a:lnTo>
                    <a:lnTo>
                      <a:pt x="71" y="124"/>
                    </a:lnTo>
                    <a:lnTo>
                      <a:pt x="69" y="128"/>
                    </a:lnTo>
                    <a:lnTo>
                      <a:pt x="65" y="132"/>
                    </a:lnTo>
                    <a:lnTo>
                      <a:pt x="63" y="136"/>
                    </a:lnTo>
                    <a:lnTo>
                      <a:pt x="60" y="140"/>
                    </a:lnTo>
                    <a:lnTo>
                      <a:pt x="58" y="144"/>
                    </a:lnTo>
                    <a:lnTo>
                      <a:pt x="56" y="148"/>
                    </a:lnTo>
                    <a:lnTo>
                      <a:pt x="52" y="153"/>
                    </a:lnTo>
                    <a:lnTo>
                      <a:pt x="50" y="157"/>
                    </a:lnTo>
                    <a:lnTo>
                      <a:pt x="48" y="161"/>
                    </a:lnTo>
                    <a:lnTo>
                      <a:pt x="45" y="166"/>
                    </a:lnTo>
                    <a:lnTo>
                      <a:pt x="43" y="169"/>
                    </a:lnTo>
                    <a:lnTo>
                      <a:pt x="41" y="174"/>
                    </a:lnTo>
                    <a:lnTo>
                      <a:pt x="38" y="179"/>
                    </a:lnTo>
                    <a:lnTo>
                      <a:pt x="36" y="183"/>
                    </a:lnTo>
                    <a:lnTo>
                      <a:pt x="34" y="187"/>
                    </a:lnTo>
                    <a:lnTo>
                      <a:pt x="31" y="191"/>
                    </a:lnTo>
                    <a:lnTo>
                      <a:pt x="29" y="196"/>
                    </a:lnTo>
                    <a:lnTo>
                      <a:pt x="28" y="201"/>
                    </a:lnTo>
                    <a:lnTo>
                      <a:pt x="26" y="205"/>
                    </a:lnTo>
                    <a:lnTo>
                      <a:pt x="23" y="210"/>
                    </a:lnTo>
                    <a:lnTo>
                      <a:pt x="22" y="215"/>
                    </a:lnTo>
                    <a:lnTo>
                      <a:pt x="21" y="219"/>
                    </a:lnTo>
                    <a:lnTo>
                      <a:pt x="19" y="224"/>
                    </a:lnTo>
                    <a:lnTo>
                      <a:pt x="18" y="228"/>
                    </a:lnTo>
                    <a:lnTo>
                      <a:pt x="15" y="232"/>
                    </a:lnTo>
                    <a:lnTo>
                      <a:pt x="14" y="237"/>
                    </a:lnTo>
                    <a:lnTo>
                      <a:pt x="13" y="241"/>
                    </a:lnTo>
                    <a:lnTo>
                      <a:pt x="12" y="246"/>
                    </a:lnTo>
                    <a:lnTo>
                      <a:pt x="11" y="250"/>
                    </a:lnTo>
                    <a:lnTo>
                      <a:pt x="9" y="255"/>
                    </a:lnTo>
                    <a:lnTo>
                      <a:pt x="8" y="259"/>
                    </a:lnTo>
                    <a:lnTo>
                      <a:pt x="7" y="264"/>
                    </a:lnTo>
                    <a:lnTo>
                      <a:pt x="6" y="269"/>
                    </a:lnTo>
                    <a:lnTo>
                      <a:pt x="5" y="274"/>
                    </a:lnTo>
                    <a:lnTo>
                      <a:pt x="4" y="278"/>
                    </a:lnTo>
                    <a:lnTo>
                      <a:pt x="4" y="283"/>
                    </a:lnTo>
                    <a:lnTo>
                      <a:pt x="3" y="288"/>
                    </a:lnTo>
                    <a:lnTo>
                      <a:pt x="3" y="292"/>
                    </a:lnTo>
                    <a:lnTo>
                      <a:pt x="1" y="297"/>
                    </a:lnTo>
                    <a:lnTo>
                      <a:pt x="1" y="301"/>
                    </a:lnTo>
                    <a:lnTo>
                      <a:pt x="0" y="305"/>
                    </a:lnTo>
                    <a:lnTo>
                      <a:pt x="0" y="310"/>
                    </a:lnTo>
                    <a:lnTo>
                      <a:pt x="0" y="314"/>
                    </a:lnTo>
                    <a:lnTo>
                      <a:pt x="0" y="319"/>
                    </a:lnTo>
                    <a:lnTo>
                      <a:pt x="0" y="323"/>
                    </a:lnTo>
                    <a:lnTo>
                      <a:pt x="0" y="328"/>
                    </a:lnTo>
                    <a:lnTo>
                      <a:pt x="0" y="332"/>
                    </a:lnTo>
                    <a:lnTo>
                      <a:pt x="0" y="337"/>
                    </a:lnTo>
                    <a:lnTo>
                      <a:pt x="0" y="341"/>
                    </a:lnTo>
                    <a:lnTo>
                      <a:pt x="0" y="345"/>
                    </a:lnTo>
                    <a:lnTo>
                      <a:pt x="0" y="349"/>
                    </a:lnTo>
                    <a:lnTo>
                      <a:pt x="1" y="355"/>
                    </a:lnTo>
                    <a:lnTo>
                      <a:pt x="1" y="359"/>
                    </a:lnTo>
                    <a:lnTo>
                      <a:pt x="3" y="364"/>
                    </a:lnTo>
                    <a:lnTo>
                      <a:pt x="97" y="351"/>
                    </a:lnTo>
                    <a:lnTo>
                      <a:pt x="96" y="347"/>
                    </a:lnTo>
                    <a:lnTo>
                      <a:pt x="95" y="341"/>
                    </a:lnTo>
                    <a:lnTo>
                      <a:pt x="95" y="335"/>
                    </a:lnTo>
                    <a:lnTo>
                      <a:pt x="95" y="330"/>
                    </a:lnTo>
                    <a:lnTo>
                      <a:pt x="95" y="325"/>
                    </a:lnTo>
                    <a:lnTo>
                      <a:pt x="95" y="319"/>
                    </a:lnTo>
                    <a:lnTo>
                      <a:pt x="96" y="313"/>
                    </a:lnTo>
                    <a:lnTo>
                      <a:pt x="99" y="307"/>
                    </a:lnTo>
                    <a:lnTo>
                      <a:pt x="99" y="300"/>
                    </a:lnTo>
                    <a:lnTo>
                      <a:pt x="100" y="294"/>
                    </a:lnTo>
                    <a:lnTo>
                      <a:pt x="101" y="288"/>
                    </a:lnTo>
                    <a:lnTo>
                      <a:pt x="102" y="282"/>
                    </a:lnTo>
                    <a:lnTo>
                      <a:pt x="103" y="275"/>
                    </a:lnTo>
                    <a:lnTo>
                      <a:pt x="106" y="269"/>
                    </a:lnTo>
                    <a:lnTo>
                      <a:pt x="108" y="262"/>
                    </a:lnTo>
                    <a:lnTo>
                      <a:pt x="110" y="256"/>
                    </a:lnTo>
                    <a:lnTo>
                      <a:pt x="113" y="249"/>
                    </a:lnTo>
                    <a:lnTo>
                      <a:pt x="115" y="241"/>
                    </a:lnTo>
                    <a:lnTo>
                      <a:pt x="117" y="235"/>
                    </a:lnTo>
                    <a:lnTo>
                      <a:pt x="121" y="228"/>
                    </a:lnTo>
                    <a:lnTo>
                      <a:pt x="123" y="221"/>
                    </a:lnTo>
                    <a:lnTo>
                      <a:pt x="126" y="216"/>
                    </a:lnTo>
                    <a:lnTo>
                      <a:pt x="130" y="209"/>
                    </a:lnTo>
                    <a:lnTo>
                      <a:pt x="135" y="203"/>
                    </a:lnTo>
                    <a:lnTo>
                      <a:pt x="138" y="196"/>
                    </a:lnTo>
                    <a:lnTo>
                      <a:pt x="141" y="190"/>
                    </a:lnTo>
                    <a:lnTo>
                      <a:pt x="146" y="183"/>
                    </a:lnTo>
                    <a:lnTo>
                      <a:pt x="151" y="177"/>
                    </a:lnTo>
                    <a:lnTo>
                      <a:pt x="155" y="172"/>
                    </a:lnTo>
                    <a:lnTo>
                      <a:pt x="160" y="166"/>
                    </a:lnTo>
                    <a:lnTo>
                      <a:pt x="166" y="160"/>
                    </a:lnTo>
                    <a:lnTo>
                      <a:pt x="172" y="155"/>
                    </a:lnTo>
                    <a:lnTo>
                      <a:pt x="177" y="148"/>
                    </a:lnTo>
                    <a:lnTo>
                      <a:pt x="183" y="144"/>
                    </a:lnTo>
                    <a:lnTo>
                      <a:pt x="189" y="138"/>
                    </a:lnTo>
                    <a:lnTo>
                      <a:pt x="196" y="133"/>
                    </a:lnTo>
                    <a:lnTo>
                      <a:pt x="202" y="129"/>
                    </a:lnTo>
                    <a:lnTo>
                      <a:pt x="207" y="124"/>
                    </a:lnTo>
                    <a:lnTo>
                      <a:pt x="214" y="119"/>
                    </a:lnTo>
                    <a:lnTo>
                      <a:pt x="221" y="116"/>
                    </a:lnTo>
                    <a:lnTo>
                      <a:pt x="227" y="113"/>
                    </a:lnTo>
                    <a:lnTo>
                      <a:pt x="233" y="109"/>
                    </a:lnTo>
                    <a:lnTo>
                      <a:pt x="240" y="106"/>
                    </a:lnTo>
                    <a:lnTo>
                      <a:pt x="247" y="103"/>
                    </a:lnTo>
                    <a:lnTo>
                      <a:pt x="253" y="101"/>
                    </a:lnTo>
                    <a:lnTo>
                      <a:pt x="258" y="99"/>
                    </a:lnTo>
                    <a:lnTo>
                      <a:pt x="265" y="96"/>
                    </a:lnTo>
                    <a:lnTo>
                      <a:pt x="272" y="96"/>
                    </a:lnTo>
                    <a:lnTo>
                      <a:pt x="278" y="94"/>
                    </a:lnTo>
                    <a:lnTo>
                      <a:pt x="284" y="93"/>
                    </a:lnTo>
                    <a:lnTo>
                      <a:pt x="290" y="92"/>
                    </a:lnTo>
                    <a:lnTo>
                      <a:pt x="297" y="92"/>
                    </a:lnTo>
                    <a:lnTo>
                      <a:pt x="302" y="91"/>
                    </a:lnTo>
                    <a:lnTo>
                      <a:pt x="308" y="91"/>
                    </a:lnTo>
                    <a:lnTo>
                      <a:pt x="315" y="91"/>
                    </a:lnTo>
                    <a:lnTo>
                      <a:pt x="321" y="92"/>
                    </a:lnTo>
                    <a:lnTo>
                      <a:pt x="327" y="92"/>
                    </a:lnTo>
                    <a:lnTo>
                      <a:pt x="333" y="92"/>
                    </a:lnTo>
                    <a:lnTo>
                      <a:pt x="337" y="93"/>
                    </a:lnTo>
                    <a:lnTo>
                      <a:pt x="344" y="95"/>
                    </a:lnTo>
                    <a:lnTo>
                      <a:pt x="350" y="96"/>
                    </a:lnTo>
                    <a:lnTo>
                      <a:pt x="356" y="99"/>
                    </a:lnTo>
                    <a:lnTo>
                      <a:pt x="360" y="101"/>
                    </a:lnTo>
                    <a:lnTo>
                      <a:pt x="367" y="103"/>
                    </a:lnTo>
                    <a:lnTo>
                      <a:pt x="372" y="106"/>
                    </a:lnTo>
                    <a:lnTo>
                      <a:pt x="377" y="108"/>
                    </a:lnTo>
                    <a:lnTo>
                      <a:pt x="381" y="110"/>
                    </a:lnTo>
                    <a:lnTo>
                      <a:pt x="386" y="114"/>
                    </a:lnTo>
                    <a:lnTo>
                      <a:pt x="390" y="116"/>
                    </a:lnTo>
                    <a:lnTo>
                      <a:pt x="395" y="121"/>
                    </a:lnTo>
                    <a:lnTo>
                      <a:pt x="400" y="124"/>
                    </a:lnTo>
                    <a:lnTo>
                      <a:pt x="406" y="129"/>
                    </a:lnTo>
                    <a:lnTo>
                      <a:pt x="408" y="132"/>
                    </a:lnTo>
                    <a:lnTo>
                      <a:pt x="412" y="136"/>
                    </a:lnTo>
                    <a:lnTo>
                      <a:pt x="416" y="142"/>
                    </a:lnTo>
                    <a:lnTo>
                      <a:pt x="419" y="146"/>
                    </a:lnTo>
                    <a:lnTo>
                      <a:pt x="423" y="151"/>
                    </a:lnTo>
                    <a:lnTo>
                      <a:pt x="426" y="157"/>
                    </a:lnTo>
                    <a:lnTo>
                      <a:pt x="430" y="161"/>
                    </a:lnTo>
                    <a:lnTo>
                      <a:pt x="433" y="168"/>
                    </a:lnTo>
                    <a:lnTo>
                      <a:pt x="436" y="173"/>
                    </a:lnTo>
                    <a:lnTo>
                      <a:pt x="438" y="179"/>
                    </a:lnTo>
                    <a:lnTo>
                      <a:pt x="440" y="184"/>
                    </a:lnTo>
                    <a:lnTo>
                      <a:pt x="443" y="191"/>
                    </a:lnTo>
                    <a:lnTo>
                      <a:pt x="444" y="198"/>
                    </a:lnTo>
                    <a:lnTo>
                      <a:pt x="446" y="205"/>
                    </a:lnTo>
                    <a:lnTo>
                      <a:pt x="447" y="212"/>
                    </a:lnTo>
                    <a:lnTo>
                      <a:pt x="450" y="219"/>
                    </a:lnTo>
                    <a:lnTo>
                      <a:pt x="451" y="226"/>
                    </a:lnTo>
                    <a:lnTo>
                      <a:pt x="451" y="234"/>
                    </a:lnTo>
                    <a:lnTo>
                      <a:pt x="451" y="241"/>
                    </a:lnTo>
                    <a:lnTo>
                      <a:pt x="452" y="250"/>
                    </a:lnTo>
                    <a:lnTo>
                      <a:pt x="452" y="257"/>
                    </a:lnTo>
                    <a:lnTo>
                      <a:pt x="452" y="267"/>
                    </a:lnTo>
                    <a:lnTo>
                      <a:pt x="451" y="274"/>
                    </a:lnTo>
                    <a:lnTo>
                      <a:pt x="451" y="284"/>
                    </a:lnTo>
                    <a:lnTo>
                      <a:pt x="450" y="290"/>
                    </a:lnTo>
                    <a:lnTo>
                      <a:pt x="447" y="297"/>
                    </a:lnTo>
                    <a:lnTo>
                      <a:pt x="446" y="304"/>
                    </a:lnTo>
                    <a:lnTo>
                      <a:pt x="445" y="311"/>
                    </a:lnTo>
                    <a:lnTo>
                      <a:pt x="443" y="316"/>
                    </a:lnTo>
                    <a:lnTo>
                      <a:pt x="441" y="323"/>
                    </a:lnTo>
                    <a:lnTo>
                      <a:pt x="439" y="329"/>
                    </a:lnTo>
                    <a:lnTo>
                      <a:pt x="438" y="336"/>
                    </a:lnTo>
                    <a:lnTo>
                      <a:pt x="434" y="342"/>
                    </a:lnTo>
                    <a:lnTo>
                      <a:pt x="432" y="347"/>
                    </a:lnTo>
                    <a:lnTo>
                      <a:pt x="430" y="352"/>
                    </a:lnTo>
                    <a:lnTo>
                      <a:pt x="428" y="359"/>
                    </a:lnTo>
                    <a:lnTo>
                      <a:pt x="424" y="364"/>
                    </a:lnTo>
                    <a:lnTo>
                      <a:pt x="422" y="370"/>
                    </a:lnTo>
                    <a:lnTo>
                      <a:pt x="419" y="374"/>
                    </a:lnTo>
                    <a:lnTo>
                      <a:pt x="417" y="379"/>
                    </a:lnTo>
                    <a:lnTo>
                      <a:pt x="414" y="384"/>
                    </a:lnTo>
                    <a:lnTo>
                      <a:pt x="411" y="388"/>
                    </a:lnTo>
                    <a:lnTo>
                      <a:pt x="408" y="392"/>
                    </a:lnTo>
                    <a:lnTo>
                      <a:pt x="406" y="396"/>
                    </a:lnTo>
                    <a:lnTo>
                      <a:pt x="403" y="399"/>
                    </a:lnTo>
                    <a:lnTo>
                      <a:pt x="401" y="403"/>
                    </a:lnTo>
                    <a:lnTo>
                      <a:pt x="400" y="407"/>
                    </a:lnTo>
                    <a:lnTo>
                      <a:pt x="397" y="409"/>
                    </a:lnTo>
                    <a:lnTo>
                      <a:pt x="394" y="414"/>
                    </a:lnTo>
                    <a:lnTo>
                      <a:pt x="392" y="417"/>
                    </a:lnTo>
                    <a:lnTo>
                      <a:pt x="390" y="420"/>
                    </a:lnTo>
                    <a:lnTo>
                      <a:pt x="390" y="422"/>
                    </a:lnTo>
                    <a:lnTo>
                      <a:pt x="461" y="485"/>
                    </a:lnTo>
                    <a:lnTo>
                      <a:pt x="462" y="482"/>
                    </a:lnTo>
                    <a:lnTo>
                      <a:pt x="465" y="479"/>
                    </a:lnTo>
                    <a:lnTo>
                      <a:pt x="468" y="474"/>
                    </a:lnTo>
                    <a:lnTo>
                      <a:pt x="474" y="467"/>
                    </a:lnTo>
                    <a:lnTo>
                      <a:pt x="476" y="463"/>
                    </a:lnTo>
                    <a:lnTo>
                      <a:pt x="478" y="459"/>
                    </a:lnTo>
                    <a:lnTo>
                      <a:pt x="482" y="454"/>
                    </a:lnTo>
                    <a:lnTo>
                      <a:pt x="485" y="450"/>
                    </a:lnTo>
                    <a:lnTo>
                      <a:pt x="489" y="444"/>
                    </a:lnTo>
                    <a:lnTo>
                      <a:pt x="492" y="438"/>
                    </a:lnTo>
                    <a:lnTo>
                      <a:pt x="496" y="432"/>
                    </a:lnTo>
                    <a:lnTo>
                      <a:pt x="499" y="427"/>
                    </a:lnTo>
                    <a:lnTo>
                      <a:pt x="503" y="420"/>
                    </a:lnTo>
                    <a:lnTo>
                      <a:pt x="507" y="413"/>
                    </a:lnTo>
                    <a:lnTo>
                      <a:pt x="510" y="406"/>
                    </a:lnTo>
                    <a:lnTo>
                      <a:pt x="514" y="399"/>
                    </a:lnTo>
                    <a:lnTo>
                      <a:pt x="518" y="392"/>
                    </a:lnTo>
                    <a:lnTo>
                      <a:pt x="520" y="384"/>
                    </a:lnTo>
                    <a:lnTo>
                      <a:pt x="524" y="376"/>
                    </a:lnTo>
                    <a:lnTo>
                      <a:pt x="527" y="367"/>
                    </a:lnTo>
                    <a:lnTo>
                      <a:pt x="528" y="363"/>
                    </a:lnTo>
                    <a:lnTo>
                      <a:pt x="531" y="359"/>
                    </a:lnTo>
                    <a:lnTo>
                      <a:pt x="532" y="355"/>
                    </a:lnTo>
                    <a:lnTo>
                      <a:pt x="533" y="350"/>
                    </a:lnTo>
                    <a:lnTo>
                      <a:pt x="534" y="345"/>
                    </a:lnTo>
                    <a:lnTo>
                      <a:pt x="535" y="341"/>
                    </a:lnTo>
                    <a:lnTo>
                      <a:pt x="538" y="336"/>
                    </a:lnTo>
                    <a:lnTo>
                      <a:pt x="539" y="332"/>
                    </a:lnTo>
                    <a:lnTo>
                      <a:pt x="540" y="327"/>
                    </a:lnTo>
                    <a:lnTo>
                      <a:pt x="540" y="322"/>
                    </a:lnTo>
                    <a:lnTo>
                      <a:pt x="541" y="318"/>
                    </a:lnTo>
                    <a:lnTo>
                      <a:pt x="542" y="313"/>
                    </a:lnTo>
                    <a:lnTo>
                      <a:pt x="543" y="308"/>
                    </a:lnTo>
                    <a:lnTo>
                      <a:pt x="544" y="304"/>
                    </a:lnTo>
                    <a:lnTo>
                      <a:pt x="544" y="299"/>
                    </a:lnTo>
                    <a:lnTo>
                      <a:pt x="547" y="294"/>
                    </a:lnTo>
                    <a:lnTo>
                      <a:pt x="547" y="285"/>
                    </a:lnTo>
                    <a:lnTo>
                      <a:pt x="548" y="277"/>
                    </a:lnTo>
                    <a:lnTo>
                      <a:pt x="548" y="269"/>
                    </a:lnTo>
                    <a:lnTo>
                      <a:pt x="549" y="261"/>
                    </a:lnTo>
                    <a:lnTo>
                      <a:pt x="549" y="254"/>
                    </a:lnTo>
                    <a:lnTo>
                      <a:pt x="549" y="247"/>
                    </a:lnTo>
                    <a:lnTo>
                      <a:pt x="549" y="239"/>
                    </a:lnTo>
                    <a:lnTo>
                      <a:pt x="549" y="232"/>
                    </a:lnTo>
                    <a:lnTo>
                      <a:pt x="548" y="224"/>
                    </a:lnTo>
                    <a:lnTo>
                      <a:pt x="548" y="217"/>
                    </a:lnTo>
                    <a:lnTo>
                      <a:pt x="547" y="210"/>
                    </a:lnTo>
                    <a:lnTo>
                      <a:pt x="547" y="204"/>
                    </a:lnTo>
                    <a:lnTo>
                      <a:pt x="544" y="196"/>
                    </a:lnTo>
                    <a:lnTo>
                      <a:pt x="544" y="190"/>
                    </a:lnTo>
                    <a:lnTo>
                      <a:pt x="542" y="183"/>
                    </a:lnTo>
                    <a:lnTo>
                      <a:pt x="542" y="179"/>
                    </a:lnTo>
                    <a:lnTo>
                      <a:pt x="540" y="172"/>
                    </a:lnTo>
                    <a:lnTo>
                      <a:pt x="538" y="166"/>
                    </a:lnTo>
                    <a:lnTo>
                      <a:pt x="536" y="159"/>
                    </a:lnTo>
                    <a:lnTo>
                      <a:pt x="535" y="153"/>
                    </a:lnTo>
                    <a:lnTo>
                      <a:pt x="533" y="147"/>
                    </a:lnTo>
                    <a:lnTo>
                      <a:pt x="531" y="142"/>
                    </a:lnTo>
                    <a:lnTo>
                      <a:pt x="527" y="136"/>
                    </a:lnTo>
                    <a:lnTo>
                      <a:pt x="526" y="131"/>
                    </a:lnTo>
                    <a:lnTo>
                      <a:pt x="522" y="125"/>
                    </a:lnTo>
                    <a:lnTo>
                      <a:pt x="520" y="119"/>
                    </a:lnTo>
                    <a:lnTo>
                      <a:pt x="517" y="114"/>
                    </a:lnTo>
                    <a:lnTo>
                      <a:pt x="514" y="109"/>
                    </a:lnTo>
                    <a:lnTo>
                      <a:pt x="510" y="104"/>
                    </a:lnTo>
                    <a:lnTo>
                      <a:pt x="507" y="100"/>
                    </a:lnTo>
                    <a:lnTo>
                      <a:pt x="504" y="95"/>
                    </a:lnTo>
                    <a:lnTo>
                      <a:pt x="500" y="92"/>
                    </a:lnTo>
                    <a:lnTo>
                      <a:pt x="500" y="92"/>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2" name="Freeform 52"/>
              <p:cNvSpPr>
                <a:spLocks/>
              </p:cNvSpPr>
              <p:nvPr/>
            </p:nvSpPr>
            <p:spPr bwMode="auto">
              <a:xfrm>
                <a:off x="6573838" y="-665167"/>
                <a:ext cx="374650" cy="222250"/>
              </a:xfrm>
              <a:custGeom>
                <a:avLst/>
                <a:gdLst/>
                <a:ahLst/>
                <a:cxnLst>
                  <a:cxn ang="0">
                    <a:pos x="660" y="2"/>
                  </a:cxn>
                  <a:cxn ang="0">
                    <a:pos x="611" y="7"/>
                  </a:cxn>
                  <a:cxn ang="0">
                    <a:pos x="565" y="13"/>
                  </a:cxn>
                  <a:cxn ang="0">
                    <a:pos x="526" y="20"/>
                  </a:cxn>
                  <a:cxn ang="0">
                    <a:pos x="488" y="27"/>
                  </a:cxn>
                  <a:cxn ang="0">
                    <a:pos x="454" y="36"/>
                  </a:cxn>
                  <a:cxn ang="0">
                    <a:pos x="424" y="45"/>
                  </a:cxn>
                  <a:cxn ang="0">
                    <a:pos x="397" y="58"/>
                  </a:cxn>
                  <a:cxn ang="0">
                    <a:pos x="373" y="71"/>
                  </a:cxn>
                  <a:cxn ang="0">
                    <a:pos x="351" y="86"/>
                  </a:cxn>
                  <a:cxn ang="0">
                    <a:pos x="331" y="104"/>
                  </a:cxn>
                  <a:cxn ang="0">
                    <a:pos x="315" y="124"/>
                  </a:cxn>
                  <a:cxn ang="0">
                    <a:pos x="300" y="146"/>
                  </a:cxn>
                  <a:cxn ang="0">
                    <a:pos x="287" y="173"/>
                  </a:cxn>
                  <a:cxn ang="0">
                    <a:pos x="276" y="201"/>
                  </a:cxn>
                  <a:cxn ang="0">
                    <a:pos x="267" y="232"/>
                  </a:cxn>
                  <a:cxn ang="0">
                    <a:pos x="254" y="263"/>
                  </a:cxn>
                  <a:cxn ang="0">
                    <a:pos x="231" y="286"/>
                  </a:cxn>
                  <a:cxn ang="0">
                    <a:pos x="203" y="300"/>
                  </a:cxn>
                  <a:cxn ang="0">
                    <a:pos x="184" y="307"/>
                  </a:cxn>
                  <a:cxn ang="0">
                    <a:pos x="166" y="312"/>
                  </a:cxn>
                  <a:cxn ang="0">
                    <a:pos x="146" y="316"/>
                  </a:cxn>
                  <a:cxn ang="0">
                    <a:pos x="125" y="319"/>
                  </a:cxn>
                  <a:cxn ang="0">
                    <a:pos x="104" y="321"/>
                  </a:cxn>
                  <a:cxn ang="0">
                    <a:pos x="86" y="323"/>
                  </a:cxn>
                  <a:cxn ang="0">
                    <a:pos x="66" y="325"/>
                  </a:cxn>
                  <a:cxn ang="0">
                    <a:pos x="44" y="325"/>
                  </a:cxn>
                  <a:cxn ang="0">
                    <a:pos x="15" y="323"/>
                  </a:cxn>
                  <a:cxn ang="0">
                    <a:pos x="4" y="418"/>
                  </a:cxn>
                  <a:cxn ang="0">
                    <a:pos x="23" y="418"/>
                  </a:cxn>
                  <a:cxn ang="0">
                    <a:pos x="42" y="420"/>
                  </a:cxn>
                  <a:cxn ang="0">
                    <a:pos x="65" y="420"/>
                  </a:cxn>
                  <a:cxn ang="0">
                    <a:pos x="91" y="418"/>
                  </a:cxn>
                  <a:cxn ang="0">
                    <a:pos x="119" y="416"/>
                  </a:cxn>
                  <a:cxn ang="0">
                    <a:pos x="148" y="414"/>
                  </a:cxn>
                  <a:cxn ang="0">
                    <a:pos x="180" y="408"/>
                  </a:cxn>
                  <a:cxn ang="0">
                    <a:pos x="210" y="400"/>
                  </a:cxn>
                  <a:cxn ang="0">
                    <a:pos x="240" y="388"/>
                  </a:cxn>
                  <a:cxn ang="0">
                    <a:pos x="269" y="374"/>
                  </a:cxn>
                  <a:cxn ang="0">
                    <a:pos x="294" y="358"/>
                  </a:cxn>
                  <a:cxn ang="0">
                    <a:pos x="319" y="336"/>
                  </a:cxn>
                  <a:cxn ang="0">
                    <a:pos x="337" y="312"/>
                  </a:cxn>
                  <a:cxn ang="0">
                    <a:pos x="352" y="283"/>
                  </a:cxn>
                  <a:cxn ang="0">
                    <a:pos x="362" y="255"/>
                  </a:cxn>
                  <a:cxn ang="0">
                    <a:pos x="366" y="235"/>
                  </a:cxn>
                  <a:cxn ang="0">
                    <a:pos x="373" y="217"/>
                  </a:cxn>
                  <a:cxn ang="0">
                    <a:pos x="386" y="194"/>
                  </a:cxn>
                  <a:cxn ang="0">
                    <a:pos x="395" y="179"/>
                  </a:cxn>
                  <a:cxn ang="0">
                    <a:pos x="414" y="160"/>
                  </a:cxn>
                  <a:cxn ang="0">
                    <a:pos x="429" y="151"/>
                  </a:cxn>
                  <a:cxn ang="0">
                    <a:pos x="447" y="141"/>
                  </a:cxn>
                  <a:cxn ang="0">
                    <a:pos x="468" y="132"/>
                  </a:cxn>
                  <a:cxn ang="0">
                    <a:pos x="494" y="124"/>
                  </a:cxn>
                  <a:cxn ang="0">
                    <a:pos x="523" y="117"/>
                  </a:cxn>
                  <a:cxn ang="0">
                    <a:pos x="555" y="113"/>
                  </a:cxn>
                  <a:cxn ang="0">
                    <a:pos x="592" y="107"/>
                  </a:cxn>
                  <a:cxn ang="0">
                    <a:pos x="634" y="102"/>
                  </a:cxn>
                  <a:cxn ang="0">
                    <a:pos x="681" y="97"/>
                  </a:cxn>
                  <a:cxn ang="0">
                    <a:pos x="701" y="0"/>
                  </a:cxn>
                </a:cxnLst>
                <a:rect l="0" t="0" r="r" b="b"/>
                <a:pathLst>
                  <a:path w="708" h="421">
                    <a:moveTo>
                      <a:pt x="701" y="0"/>
                    </a:moveTo>
                    <a:lnTo>
                      <a:pt x="686" y="0"/>
                    </a:lnTo>
                    <a:lnTo>
                      <a:pt x="673" y="2"/>
                    </a:lnTo>
                    <a:lnTo>
                      <a:pt x="660" y="2"/>
                    </a:lnTo>
                    <a:lnTo>
                      <a:pt x="648" y="5"/>
                    </a:lnTo>
                    <a:lnTo>
                      <a:pt x="635" y="5"/>
                    </a:lnTo>
                    <a:lnTo>
                      <a:pt x="623" y="7"/>
                    </a:lnTo>
                    <a:lnTo>
                      <a:pt x="611" y="7"/>
                    </a:lnTo>
                    <a:lnTo>
                      <a:pt x="600" y="9"/>
                    </a:lnTo>
                    <a:lnTo>
                      <a:pt x="589" y="11"/>
                    </a:lnTo>
                    <a:lnTo>
                      <a:pt x="577" y="12"/>
                    </a:lnTo>
                    <a:lnTo>
                      <a:pt x="565" y="13"/>
                    </a:lnTo>
                    <a:lnTo>
                      <a:pt x="556" y="15"/>
                    </a:lnTo>
                    <a:lnTo>
                      <a:pt x="545" y="17"/>
                    </a:lnTo>
                    <a:lnTo>
                      <a:pt x="535" y="19"/>
                    </a:lnTo>
                    <a:lnTo>
                      <a:pt x="526" y="20"/>
                    </a:lnTo>
                    <a:lnTo>
                      <a:pt x="516" y="22"/>
                    </a:lnTo>
                    <a:lnTo>
                      <a:pt x="506" y="24"/>
                    </a:lnTo>
                    <a:lnTo>
                      <a:pt x="497" y="26"/>
                    </a:lnTo>
                    <a:lnTo>
                      <a:pt x="488" y="27"/>
                    </a:lnTo>
                    <a:lnTo>
                      <a:pt x="480" y="30"/>
                    </a:lnTo>
                    <a:lnTo>
                      <a:pt x="470" y="31"/>
                    </a:lnTo>
                    <a:lnTo>
                      <a:pt x="462" y="34"/>
                    </a:lnTo>
                    <a:lnTo>
                      <a:pt x="454" y="36"/>
                    </a:lnTo>
                    <a:lnTo>
                      <a:pt x="447" y="38"/>
                    </a:lnTo>
                    <a:lnTo>
                      <a:pt x="439" y="41"/>
                    </a:lnTo>
                    <a:lnTo>
                      <a:pt x="431" y="43"/>
                    </a:lnTo>
                    <a:lnTo>
                      <a:pt x="424" y="45"/>
                    </a:lnTo>
                    <a:lnTo>
                      <a:pt x="418" y="49"/>
                    </a:lnTo>
                    <a:lnTo>
                      <a:pt x="411" y="51"/>
                    </a:lnTo>
                    <a:lnTo>
                      <a:pt x="403" y="55"/>
                    </a:lnTo>
                    <a:lnTo>
                      <a:pt x="397" y="58"/>
                    </a:lnTo>
                    <a:lnTo>
                      <a:pt x="392" y="62"/>
                    </a:lnTo>
                    <a:lnTo>
                      <a:pt x="385" y="64"/>
                    </a:lnTo>
                    <a:lnTo>
                      <a:pt x="379" y="67"/>
                    </a:lnTo>
                    <a:lnTo>
                      <a:pt x="373" y="71"/>
                    </a:lnTo>
                    <a:lnTo>
                      <a:pt x="368" y="75"/>
                    </a:lnTo>
                    <a:lnTo>
                      <a:pt x="362" y="78"/>
                    </a:lnTo>
                    <a:lnTo>
                      <a:pt x="356" y="82"/>
                    </a:lnTo>
                    <a:lnTo>
                      <a:pt x="351" y="86"/>
                    </a:lnTo>
                    <a:lnTo>
                      <a:pt x="346" y="91"/>
                    </a:lnTo>
                    <a:lnTo>
                      <a:pt x="341" y="95"/>
                    </a:lnTo>
                    <a:lnTo>
                      <a:pt x="336" y="100"/>
                    </a:lnTo>
                    <a:lnTo>
                      <a:pt x="331" y="104"/>
                    </a:lnTo>
                    <a:lnTo>
                      <a:pt x="328" y="109"/>
                    </a:lnTo>
                    <a:lnTo>
                      <a:pt x="323" y="114"/>
                    </a:lnTo>
                    <a:lnTo>
                      <a:pt x="319" y="118"/>
                    </a:lnTo>
                    <a:lnTo>
                      <a:pt x="315" y="124"/>
                    </a:lnTo>
                    <a:lnTo>
                      <a:pt x="312" y="130"/>
                    </a:lnTo>
                    <a:lnTo>
                      <a:pt x="307" y="135"/>
                    </a:lnTo>
                    <a:lnTo>
                      <a:pt x="304" y="140"/>
                    </a:lnTo>
                    <a:lnTo>
                      <a:pt x="300" y="146"/>
                    </a:lnTo>
                    <a:lnTo>
                      <a:pt x="297" y="153"/>
                    </a:lnTo>
                    <a:lnTo>
                      <a:pt x="293" y="159"/>
                    </a:lnTo>
                    <a:lnTo>
                      <a:pt x="291" y="166"/>
                    </a:lnTo>
                    <a:lnTo>
                      <a:pt x="287" y="173"/>
                    </a:lnTo>
                    <a:lnTo>
                      <a:pt x="285" y="180"/>
                    </a:lnTo>
                    <a:lnTo>
                      <a:pt x="282" y="186"/>
                    </a:lnTo>
                    <a:lnTo>
                      <a:pt x="279" y="192"/>
                    </a:lnTo>
                    <a:lnTo>
                      <a:pt x="276" y="201"/>
                    </a:lnTo>
                    <a:lnTo>
                      <a:pt x="274" y="208"/>
                    </a:lnTo>
                    <a:lnTo>
                      <a:pt x="271" y="216"/>
                    </a:lnTo>
                    <a:lnTo>
                      <a:pt x="269" y="224"/>
                    </a:lnTo>
                    <a:lnTo>
                      <a:pt x="267" y="232"/>
                    </a:lnTo>
                    <a:lnTo>
                      <a:pt x="265" y="241"/>
                    </a:lnTo>
                    <a:lnTo>
                      <a:pt x="262" y="248"/>
                    </a:lnTo>
                    <a:lnTo>
                      <a:pt x="258" y="255"/>
                    </a:lnTo>
                    <a:lnTo>
                      <a:pt x="254" y="263"/>
                    </a:lnTo>
                    <a:lnTo>
                      <a:pt x="250" y="270"/>
                    </a:lnTo>
                    <a:lnTo>
                      <a:pt x="243" y="276"/>
                    </a:lnTo>
                    <a:lnTo>
                      <a:pt x="239" y="281"/>
                    </a:lnTo>
                    <a:lnTo>
                      <a:pt x="231" y="286"/>
                    </a:lnTo>
                    <a:lnTo>
                      <a:pt x="224" y="291"/>
                    </a:lnTo>
                    <a:lnTo>
                      <a:pt x="216" y="294"/>
                    </a:lnTo>
                    <a:lnTo>
                      <a:pt x="208" y="298"/>
                    </a:lnTo>
                    <a:lnTo>
                      <a:pt x="203" y="300"/>
                    </a:lnTo>
                    <a:lnTo>
                      <a:pt x="199" y="303"/>
                    </a:lnTo>
                    <a:lnTo>
                      <a:pt x="194" y="304"/>
                    </a:lnTo>
                    <a:lnTo>
                      <a:pt x="190" y="306"/>
                    </a:lnTo>
                    <a:lnTo>
                      <a:pt x="184" y="307"/>
                    </a:lnTo>
                    <a:lnTo>
                      <a:pt x="180" y="308"/>
                    </a:lnTo>
                    <a:lnTo>
                      <a:pt x="175" y="310"/>
                    </a:lnTo>
                    <a:lnTo>
                      <a:pt x="170" y="311"/>
                    </a:lnTo>
                    <a:lnTo>
                      <a:pt x="166" y="312"/>
                    </a:lnTo>
                    <a:lnTo>
                      <a:pt x="161" y="313"/>
                    </a:lnTo>
                    <a:lnTo>
                      <a:pt x="157" y="315"/>
                    </a:lnTo>
                    <a:lnTo>
                      <a:pt x="151" y="316"/>
                    </a:lnTo>
                    <a:lnTo>
                      <a:pt x="146" y="316"/>
                    </a:lnTo>
                    <a:lnTo>
                      <a:pt x="140" y="318"/>
                    </a:lnTo>
                    <a:lnTo>
                      <a:pt x="136" y="319"/>
                    </a:lnTo>
                    <a:lnTo>
                      <a:pt x="131" y="319"/>
                    </a:lnTo>
                    <a:lnTo>
                      <a:pt x="125" y="319"/>
                    </a:lnTo>
                    <a:lnTo>
                      <a:pt x="119" y="320"/>
                    </a:lnTo>
                    <a:lnTo>
                      <a:pt x="115" y="321"/>
                    </a:lnTo>
                    <a:lnTo>
                      <a:pt x="110" y="321"/>
                    </a:lnTo>
                    <a:lnTo>
                      <a:pt x="104" y="321"/>
                    </a:lnTo>
                    <a:lnTo>
                      <a:pt x="100" y="322"/>
                    </a:lnTo>
                    <a:lnTo>
                      <a:pt x="95" y="322"/>
                    </a:lnTo>
                    <a:lnTo>
                      <a:pt x="91" y="323"/>
                    </a:lnTo>
                    <a:lnTo>
                      <a:pt x="86" y="323"/>
                    </a:lnTo>
                    <a:lnTo>
                      <a:pt x="81" y="323"/>
                    </a:lnTo>
                    <a:lnTo>
                      <a:pt x="77" y="323"/>
                    </a:lnTo>
                    <a:lnTo>
                      <a:pt x="72" y="325"/>
                    </a:lnTo>
                    <a:lnTo>
                      <a:pt x="66" y="325"/>
                    </a:lnTo>
                    <a:lnTo>
                      <a:pt x="62" y="325"/>
                    </a:lnTo>
                    <a:lnTo>
                      <a:pt x="57" y="325"/>
                    </a:lnTo>
                    <a:lnTo>
                      <a:pt x="52" y="325"/>
                    </a:lnTo>
                    <a:lnTo>
                      <a:pt x="44" y="325"/>
                    </a:lnTo>
                    <a:lnTo>
                      <a:pt x="36" y="325"/>
                    </a:lnTo>
                    <a:lnTo>
                      <a:pt x="29" y="323"/>
                    </a:lnTo>
                    <a:lnTo>
                      <a:pt x="22" y="323"/>
                    </a:lnTo>
                    <a:lnTo>
                      <a:pt x="15" y="323"/>
                    </a:lnTo>
                    <a:lnTo>
                      <a:pt x="11" y="323"/>
                    </a:lnTo>
                    <a:lnTo>
                      <a:pt x="0" y="418"/>
                    </a:lnTo>
                    <a:lnTo>
                      <a:pt x="1" y="418"/>
                    </a:lnTo>
                    <a:lnTo>
                      <a:pt x="4" y="418"/>
                    </a:lnTo>
                    <a:lnTo>
                      <a:pt x="9" y="418"/>
                    </a:lnTo>
                    <a:lnTo>
                      <a:pt x="16" y="418"/>
                    </a:lnTo>
                    <a:lnTo>
                      <a:pt x="19" y="418"/>
                    </a:lnTo>
                    <a:lnTo>
                      <a:pt x="23" y="418"/>
                    </a:lnTo>
                    <a:lnTo>
                      <a:pt x="28" y="418"/>
                    </a:lnTo>
                    <a:lnTo>
                      <a:pt x="33" y="420"/>
                    </a:lnTo>
                    <a:lnTo>
                      <a:pt x="37" y="420"/>
                    </a:lnTo>
                    <a:lnTo>
                      <a:pt x="42" y="420"/>
                    </a:lnTo>
                    <a:lnTo>
                      <a:pt x="48" y="420"/>
                    </a:lnTo>
                    <a:lnTo>
                      <a:pt x="53" y="421"/>
                    </a:lnTo>
                    <a:lnTo>
                      <a:pt x="59" y="420"/>
                    </a:lnTo>
                    <a:lnTo>
                      <a:pt x="65" y="420"/>
                    </a:lnTo>
                    <a:lnTo>
                      <a:pt x="71" y="420"/>
                    </a:lnTo>
                    <a:lnTo>
                      <a:pt x="78" y="420"/>
                    </a:lnTo>
                    <a:lnTo>
                      <a:pt x="84" y="418"/>
                    </a:lnTo>
                    <a:lnTo>
                      <a:pt x="91" y="418"/>
                    </a:lnTo>
                    <a:lnTo>
                      <a:pt x="97" y="418"/>
                    </a:lnTo>
                    <a:lnTo>
                      <a:pt x="104" y="418"/>
                    </a:lnTo>
                    <a:lnTo>
                      <a:pt x="111" y="417"/>
                    </a:lnTo>
                    <a:lnTo>
                      <a:pt x="119" y="416"/>
                    </a:lnTo>
                    <a:lnTo>
                      <a:pt x="126" y="416"/>
                    </a:lnTo>
                    <a:lnTo>
                      <a:pt x="133" y="416"/>
                    </a:lnTo>
                    <a:lnTo>
                      <a:pt x="141" y="414"/>
                    </a:lnTo>
                    <a:lnTo>
                      <a:pt x="148" y="414"/>
                    </a:lnTo>
                    <a:lnTo>
                      <a:pt x="157" y="413"/>
                    </a:lnTo>
                    <a:lnTo>
                      <a:pt x="165" y="411"/>
                    </a:lnTo>
                    <a:lnTo>
                      <a:pt x="172" y="409"/>
                    </a:lnTo>
                    <a:lnTo>
                      <a:pt x="180" y="408"/>
                    </a:lnTo>
                    <a:lnTo>
                      <a:pt x="187" y="406"/>
                    </a:lnTo>
                    <a:lnTo>
                      <a:pt x="195" y="405"/>
                    </a:lnTo>
                    <a:lnTo>
                      <a:pt x="202" y="402"/>
                    </a:lnTo>
                    <a:lnTo>
                      <a:pt x="210" y="400"/>
                    </a:lnTo>
                    <a:lnTo>
                      <a:pt x="218" y="398"/>
                    </a:lnTo>
                    <a:lnTo>
                      <a:pt x="226" y="395"/>
                    </a:lnTo>
                    <a:lnTo>
                      <a:pt x="233" y="392"/>
                    </a:lnTo>
                    <a:lnTo>
                      <a:pt x="240" y="388"/>
                    </a:lnTo>
                    <a:lnTo>
                      <a:pt x="247" y="386"/>
                    </a:lnTo>
                    <a:lnTo>
                      <a:pt x="255" y="383"/>
                    </a:lnTo>
                    <a:lnTo>
                      <a:pt x="262" y="379"/>
                    </a:lnTo>
                    <a:lnTo>
                      <a:pt x="269" y="374"/>
                    </a:lnTo>
                    <a:lnTo>
                      <a:pt x="276" y="371"/>
                    </a:lnTo>
                    <a:lnTo>
                      <a:pt x="283" y="367"/>
                    </a:lnTo>
                    <a:lnTo>
                      <a:pt x="289" y="363"/>
                    </a:lnTo>
                    <a:lnTo>
                      <a:pt x="294" y="358"/>
                    </a:lnTo>
                    <a:lnTo>
                      <a:pt x="301" y="354"/>
                    </a:lnTo>
                    <a:lnTo>
                      <a:pt x="307" y="348"/>
                    </a:lnTo>
                    <a:lnTo>
                      <a:pt x="313" y="342"/>
                    </a:lnTo>
                    <a:lnTo>
                      <a:pt x="319" y="336"/>
                    </a:lnTo>
                    <a:lnTo>
                      <a:pt x="323" y="330"/>
                    </a:lnTo>
                    <a:lnTo>
                      <a:pt x="328" y="326"/>
                    </a:lnTo>
                    <a:lnTo>
                      <a:pt x="333" y="319"/>
                    </a:lnTo>
                    <a:lnTo>
                      <a:pt x="337" y="312"/>
                    </a:lnTo>
                    <a:lnTo>
                      <a:pt x="341" y="305"/>
                    </a:lnTo>
                    <a:lnTo>
                      <a:pt x="346" y="298"/>
                    </a:lnTo>
                    <a:lnTo>
                      <a:pt x="349" y="291"/>
                    </a:lnTo>
                    <a:lnTo>
                      <a:pt x="352" y="283"/>
                    </a:lnTo>
                    <a:lnTo>
                      <a:pt x="356" y="275"/>
                    </a:lnTo>
                    <a:lnTo>
                      <a:pt x="359" y="267"/>
                    </a:lnTo>
                    <a:lnTo>
                      <a:pt x="359" y="261"/>
                    </a:lnTo>
                    <a:lnTo>
                      <a:pt x="362" y="255"/>
                    </a:lnTo>
                    <a:lnTo>
                      <a:pt x="362" y="250"/>
                    </a:lnTo>
                    <a:lnTo>
                      <a:pt x="364" y="246"/>
                    </a:lnTo>
                    <a:lnTo>
                      <a:pt x="364" y="240"/>
                    </a:lnTo>
                    <a:lnTo>
                      <a:pt x="366" y="235"/>
                    </a:lnTo>
                    <a:lnTo>
                      <a:pt x="367" y="231"/>
                    </a:lnTo>
                    <a:lnTo>
                      <a:pt x="370" y="226"/>
                    </a:lnTo>
                    <a:lnTo>
                      <a:pt x="371" y="221"/>
                    </a:lnTo>
                    <a:lnTo>
                      <a:pt x="373" y="217"/>
                    </a:lnTo>
                    <a:lnTo>
                      <a:pt x="374" y="213"/>
                    </a:lnTo>
                    <a:lnTo>
                      <a:pt x="377" y="209"/>
                    </a:lnTo>
                    <a:lnTo>
                      <a:pt x="381" y="201"/>
                    </a:lnTo>
                    <a:lnTo>
                      <a:pt x="386" y="194"/>
                    </a:lnTo>
                    <a:lnTo>
                      <a:pt x="388" y="189"/>
                    </a:lnTo>
                    <a:lnTo>
                      <a:pt x="390" y="186"/>
                    </a:lnTo>
                    <a:lnTo>
                      <a:pt x="393" y="182"/>
                    </a:lnTo>
                    <a:lnTo>
                      <a:pt x="395" y="179"/>
                    </a:lnTo>
                    <a:lnTo>
                      <a:pt x="401" y="173"/>
                    </a:lnTo>
                    <a:lnTo>
                      <a:pt x="407" y="167"/>
                    </a:lnTo>
                    <a:lnTo>
                      <a:pt x="409" y="164"/>
                    </a:lnTo>
                    <a:lnTo>
                      <a:pt x="414" y="160"/>
                    </a:lnTo>
                    <a:lnTo>
                      <a:pt x="416" y="158"/>
                    </a:lnTo>
                    <a:lnTo>
                      <a:pt x="421" y="155"/>
                    </a:lnTo>
                    <a:lnTo>
                      <a:pt x="424" y="153"/>
                    </a:lnTo>
                    <a:lnTo>
                      <a:pt x="429" y="151"/>
                    </a:lnTo>
                    <a:lnTo>
                      <a:pt x="433" y="148"/>
                    </a:lnTo>
                    <a:lnTo>
                      <a:pt x="439" y="146"/>
                    </a:lnTo>
                    <a:lnTo>
                      <a:pt x="443" y="144"/>
                    </a:lnTo>
                    <a:lnTo>
                      <a:pt x="447" y="141"/>
                    </a:lnTo>
                    <a:lnTo>
                      <a:pt x="452" y="139"/>
                    </a:lnTo>
                    <a:lnTo>
                      <a:pt x="458" y="137"/>
                    </a:lnTo>
                    <a:lnTo>
                      <a:pt x="462" y="135"/>
                    </a:lnTo>
                    <a:lnTo>
                      <a:pt x="468" y="132"/>
                    </a:lnTo>
                    <a:lnTo>
                      <a:pt x="474" y="130"/>
                    </a:lnTo>
                    <a:lnTo>
                      <a:pt x="481" y="129"/>
                    </a:lnTo>
                    <a:lnTo>
                      <a:pt x="487" y="126"/>
                    </a:lnTo>
                    <a:lnTo>
                      <a:pt x="494" y="124"/>
                    </a:lnTo>
                    <a:lnTo>
                      <a:pt x="500" y="123"/>
                    </a:lnTo>
                    <a:lnTo>
                      <a:pt x="507" y="121"/>
                    </a:lnTo>
                    <a:lnTo>
                      <a:pt x="514" y="119"/>
                    </a:lnTo>
                    <a:lnTo>
                      <a:pt x="523" y="117"/>
                    </a:lnTo>
                    <a:lnTo>
                      <a:pt x="531" y="116"/>
                    </a:lnTo>
                    <a:lnTo>
                      <a:pt x="539" y="115"/>
                    </a:lnTo>
                    <a:lnTo>
                      <a:pt x="546" y="113"/>
                    </a:lnTo>
                    <a:lnTo>
                      <a:pt x="555" y="113"/>
                    </a:lnTo>
                    <a:lnTo>
                      <a:pt x="563" y="110"/>
                    </a:lnTo>
                    <a:lnTo>
                      <a:pt x="573" y="109"/>
                    </a:lnTo>
                    <a:lnTo>
                      <a:pt x="583" y="108"/>
                    </a:lnTo>
                    <a:lnTo>
                      <a:pt x="592" y="107"/>
                    </a:lnTo>
                    <a:lnTo>
                      <a:pt x="602" y="106"/>
                    </a:lnTo>
                    <a:lnTo>
                      <a:pt x="613" y="104"/>
                    </a:lnTo>
                    <a:lnTo>
                      <a:pt x="623" y="102"/>
                    </a:lnTo>
                    <a:lnTo>
                      <a:pt x="634" y="102"/>
                    </a:lnTo>
                    <a:lnTo>
                      <a:pt x="645" y="100"/>
                    </a:lnTo>
                    <a:lnTo>
                      <a:pt x="658" y="100"/>
                    </a:lnTo>
                    <a:lnTo>
                      <a:pt x="670" y="99"/>
                    </a:lnTo>
                    <a:lnTo>
                      <a:pt x="681" y="97"/>
                    </a:lnTo>
                    <a:lnTo>
                      <a:pt x="694" y="96"/>
                    </a:lnTo>
                    <a:lnTo>
                      <a:pt x="708" y="96"/>
                    </a:lnTo>
                    <a:lnTo>
                      <a:pt x="701" y="0"/>
                    </a:lnTo>
                    <a:lnTo>
                      <a:pt x="701" y="0"/>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3" name="Freeform 53"/>
              <p:cNvSpPr>
                <a:spLocks/>
              </p:cNvSpPr>
              <p:nvPr/>
            </p:nvSpPr>
            <p:spPr bwMode="auto">
              <a:xfrm>
                <a:off x="6715125" y="-638175"/>
                <a:ext cx="303212" cy="273050"/>
              </a:xfrm>
              <a:custGeom>
                <a:avLst/>
                <a:gdLst/>
                <a:ahLst/>
                <a:cxnLst>
                  <a:cxn ang="0">
                    <a:pos x="517" y="5"/>
                  </a:cxn>
                  <a:cxn ang="0">
                    <a:pos x="487" y="17"/>
                  </a:cxn>
                  <a:cxn ang="0">
                    <a:pos x="454" y="30"/>
                  </a:cxn>
                  <a:cxn ang="0">
                    <a:pos x="424" y="43"/>
                  </a:cxn>
                  <a:cxn ang="0">
                    <a:pos x="397" y="53"/>
                  </a:cxn>
                  <a:cxn ang="0">
                    <a:pos x="378" y="60"/>
                  </a:cxn>
                  <a:cxn ang="0">
                    <a:pos x="358" y="67"/>
                  </a:cxn>
                  <a:cxn ang="0">
                    <a:pos x="340" y="74"/>
                  </a:cxn>
                  <a:cxn ang="0">
                    <a:pos x="322" y="83"/>
                  </a:cxn>
                  <a:cxn ang="0">
                    <a:pos x="305" y="91"/>
                  </a:cxn>
                  <a:cxn ang="0">
                    <a:pos x="290" y="100"/>
                  </a:cxn>
                  <a:cxn ang="0">
                    <a:pos x="272" y="113"/>
                  </a:cxn>
                  <a:cxn ang="0">
                    <a:pos x="249" y="135"/>
                  </a:cxn>
                  <a:cxn ang="0">
                    <a:pos x="234" y="163"/>
                  </a:cxn>
                  <a:cxn ang="0">
                    <a:pos x="227" y="184"/>
                  </a:cxn>
                  <a:cxn ang="0">
                    <a:pos x="226" y="202"/>
                  </a:cxn>
                  <a:cxn ang="0">
                    <a:pos x="226" y="222"/>
                  </a:cxn>
                  <a:cxn ang="0">
                    <a:pos x="228" y="245"/>
                  </a:cxn>
                  <a:cxn ang="0">
                    <a:pos x="228" y="264"/>
                  </a:cxn>
                  <a:cxn ang="0">
                    <a:pos x="218" y="284"/>
                  </a:cxn>
                  <a:cxn ang="0">
                    <a:pos x="198" y="307"/>
                  </a:cxn>
                  <a:cxn ang="0">
                    <a:pos x="174" y="328"/>
                  </a:cxn>
                  <a:cxn ang="0">
                    <a:pos x="158" y="340"/>
                  </a:cxn>
                  <a:cxn ang="0">
                    <a:pos x="139" y="352"/>
                  </a:cxn>
                  <a:cxn ang="0">
                    <a:pos x="121" y="364"/>
                  </a:cxn>
                  <a:cxn ang="0">
                    <a:pos x="101" y="376"/>
                  </a:cxn>
                  <a:cxn ang="0">
                    <a:pos x="80" y="388"/>
                  </a:cxn>
                  <a:cxn ang="0">
                    <a:pos x="59" y="398"/>
                  </a:cxn>
                  <a:cxn ang="0">
                    <a:pos x="37" y="409"/>
                  </a:cxn>
                  <a:cxn ang="0">
                    <a:pos x="16" y="419"/>
                  </a:cxn>
                  <a:cxn ang="0">
                    <a:pos x="6" y="425"/>
                  </a:cxn>
                  <a:cxn ang="0">
                    <a:pos x="51" y="508"/>
                  </a:cxn>
                  <a:cxn ang="0">
                    <a:pos x="69" y="500"/>
                  </a:cxn>
                  <a:cxn ang="0">
                    <a:pos x="89" y="490"/>
                  </a:cxn>
                  <a:cxn ang="0">
                    <a:pos x="114" y="479"/>
                  </a:cxn>
                  <a:cxn ang="0">
                    <a:pos x="138" y="465"/>
                  </a:cxn>
                  <a:cxn ang="0">
                    <a:pos x="165" y="450"/>
                  </a:cxn>
                  <a:cxn ang="0">
                    <a:pos x="191" y="434"/>
                  </a:cxn>
                  <a:cxn ang="0">
                    <a:pos x="217" y="416"/>
                  </a:cxn>
                  <a:cxn ang="0">
                    <a:pos x="242" y="396"/>
                  </a:cxn>
                  <a:cxn ang="0">
                    <a:pos x="264" y="374"/>
                  </a:cxn>
                  <a:cxn ang="0">
                    <a:pos x="285" y="352"/>
                  </a:cxn>
                  <a:cxn ang="0">
                    <a:pos x="303" y="329"/>
                  </a:cxn>
                  <a:cxn ang="0">
                    <a:pos x="315" y="303"/>
                  </a:cxn>
                  <a:cxn ang="0">
                    <a:pos x="323" y="278"/>
                  </a:cxn>
                  <a:cxn ang="0">
                    <a:pos x="326" y="251"/>
                  </a:cxn>
                  <a:cxn ang="0">
                    <a:pos x="322" y="224"/>
                  </a:cxn>
                  <a:cxn ang="0">
                    <a:pos x="321" y="202"/>
                  </a:cxn>
                  <a:cxn ang="0">
                    <a:pos x="334" y="185"/>
                  </a:cxn>
                  <a:cxn ang="0">
                    <a:pos x="349" y="176"/>
                  </a:cxn>
                  <a:cxn ang="0">
                    <a:pos x="372" y="165"/>
                  </a:cxn>
                  <a:cxn ang="0">
                    <a:pos x="400" y="153"/>
                  </a:cxn>
                  <a:cxn ang="0">
                    <a:pos x="419" y="146"/>
                  </a:cxn>
                  <a:cxn ang="0">
                    <a:pos x="444" y="138"/>
                  </a:cxn>
                  <a:cxn ang="0">
                    <a:pos x="473" y="126"/>
                  </a:cxn>
                  <a:cxn ang="0">
                    <a:pos x="506" y="113"/>
                  </a:cxn>
                  <a:cxn ang="0">
                    <a:pos x="528" y="105"/>
                  </a:cxn>
                  <a:cxn ang="0">
                    <a:pos x="546" y="97"/>
                  </a:cxn>
                  <a:cxn ang="0">
                    <a:pos x="565" y="89"/>
                  </a:cxn>
                </a:cxnLst>
                <a:rect l="0" t="0" r="r" b="b"/>
                <a:pathLst>
                  <a:path w="571" h="516">
                    <a:moveTo>
                      <a:pt x="531" y="0"/>
                    </a:moveTo>
                    <a:lnTo>
                      <a:pt x="526" y="2"/>
                    </a:lnTo>
                    <a:lnTo>
                      <a:pt x="521" y="3"/>
                    </a:lnTo>
                    <a:lnTo>
                      <a:pt x="517" y="5"/>
                    </a:lnTo>
                    <a:lnTo>
                      <a:pt x="512" y="8"/>
                    </a:lnTo>
                    <a:lnTo>
                      <a:pt x="504" y="10"/>
                    </a:lnTo>
                    <a:lnTo>
                      <a:pt x="496" y="15"/>
                    </a:lnTo>
                    <a:lnTo>
                      <a:pt x="487" y="17"/>
                    </a:lnTo>
                    <a:lnTo>
                      <a:pt x="479" y="21"/>
                    </a:lnTo>
                    <a:lnTo>
                      <a:pt x="470" y="24"/>
                    </a:lnTo>
                    <a:lnTo>
                      <a:pt x="463" y="27"/>
                    </a:lnTo>
                    <a:lnTo>
                      <a:pt x="454" y="30"/>
                    </a:lnTo>
                    <a:lnTo>
                      <a:pt x="446" y="33"/>
                    </a:lnTo>
                    <a:lnTo>
                      <a:pt x="438" y="37"/>
                    </a:lnTo>
                    <a:lnTo>
                      <a:pt x="431" y="40"/>
                    </a:lnTo>
                    <a:lnTo>
                      <a:pt x="424" y="43"/>
                    </a:lnTo>
                    <a:lnTo>
                      <a:pt x="417" y="45"/>
                    </a:lnTo>
                    <a:lnTo>
                      <a:pt x="410" y="47"/>
                    </a:lnTo>
                    <a:lnTo>
                      <a:pt x="403" y="51"/>
                    </a:lnTo>
                    <a:lnTo>
                      <a:pt x="397" y="53"/>
                    </a:lnTo>
                    <a:lnTo>
                      <a:pt x="393" y="54"/>
                    </a:lnTo>
                    <a:lnTo>
                      <a:pt x="387" y="55"/>
                    </a:lnTo>
                    <a:lnTo>
                      <a:pt x="382" y="58"/>
                    </a:lnTo>
                    <a:lnTo>
                      <a:pt x="378" y="60"/>
                    </a:lnTo>
                    <a:lnTo>
                      <a:pt x="373" y="61"/>
                    </a:lnTo>
                    <a:lnTo>
                      <a:pt x="369" y="62"/>
                    </a:lnTo>
                    <a:lnTo>
                      <a:pt x="364" y="65"/>
                    </a:lnTo>
                    <a:lnTo>
                      <a:pt x="358" y="67"/>
                    </a:lnTo>
                    <a:lnTo>
                      <a:pt x="353" y="68"/>
                    </a:lnTo>
                    <a:lnTo>
                      <a:pt x="349" y="70"/>
                    </a:lnTo>
                    <a:lnTo>
                      <a:pt x="344" y="73"/>
                    </a:lnTo>
                    <a:lnTo>
                      <a:pt x="340" y="74"/>
                    </a:lnTo>
                    <a:lnTo>
                      <a:pt x="336" y="76"/>
                    </a:lnTo>
                    <a:lnTo>
                      <a:pt x="331" y="78"/>
                    </a:lnTo>
                    <a:lnTo>
                      <a:pt x="327" y="81"/>
                    </a:lnTo>
                    <a:lnTo>
                      <a:pt x="322" y="83"/>
                    </a:lnTo>
                    <a:lnTo>
                      <a:pt x="318" y="85"/>
                    </a:lnTo>
                    <a:lnTo>
                      <a:pt x="314" y="87"/>
                    </a:lnTo>
                    <a:lnTo>
                      <a:pt x="309" y="89"/>
                    </a:lnTo>
                    <a:lnTo>
                      <a:pt x="305" y="91"/>
                    </a:lnTo>
                    <a:lnTo>
                      <a:pt x="301" y="94"/>
                    </a:lnTo>
                    <a:lnTo>
                      <a:pt x="298" y="96"/>
                    </a:lnTo>
                    <a:lnTo>
                      <a:pt x="294" y="98"/>
                    </a:lnTo>
                    <a:lnTo>
                      <a:pt x="290" y="100"/>
                    </a:lnTo>
                    <a:lnTo>
                      <a:pt x="286" y="103"/>
                    </a:lnTo>
                    <a:lnTo>
                      <a:pt x="283" y="105"/>
                    </a:lnTo>
                    <a:lnTo>
                      <a:pt x="279" y="107"/>
                    </a:lnTo>
                    <a:lnTo>
                      <a:pt x="272" y="113"/>
                    </a:lnTo>
                    <a:lnTo>
                      <a:pt x="267" y="119"/>
                    </a:lnTo>
                    <a:lnTo>
                      <a:pt x="260" y="124"/>
                    </a:lnTo>
                    <a:lnTo>
                      <a:pt x="255" y="131"/>
                    </a:lnTo>
                    <a:lnTo>
                      <a:pt x="249" y="135"/>
                    </a:lnTo>
                    <a:lnTo>
                      <a:pt x="246" y="143"/>
                    </a:lnTo>
                    <a:lnTo>
                      <a:pt x="241" y="149"/>
                    </a:lnTo>
                    <a:lnTo>
                      <a:pt x="236" y="156"/>
                    </a:lnTo>
                    <a:lnTo>
                      <a:pt x="234" y="163"/>
                    </a:lnTo>
                    <a:lnTo>
                      <a:pt x="232" y="172"/>
                    </a:lnTo>
                    <a:lnTo>
                      <a:pt x="230" y="176"/>
                    </a:lnTo>
                    <a:lnTo>
                      <a:pt x="228" y="179"/>
                    </a:lnTo>
                    <a:lnTo>
                      <a:pt x="227" y="184"/>
                    </a:lnTo>
                    <a:lnTo>
                      <a:pt x="227" y="189"/>
                    </a:lnTo>
                    <a:lnTo>
                      <a:pt x="226" y="193"/>
                    </a:lnTo>
                    <a:lnTo>
                      <a:pt x="226" y="198"/>
                    </a:lnTo>
                    <a:lnTo>
                      <a:pt x="226" y="202"/>
                    </a:lnTo>
                    <a:lnTo>
                      <a:pt x="226" y="208"/>
                    </a:lnTo>
                    <a:lnTo>
                      <a:pt x="226" y="213"/>
                    </a:lnTo>
                    <a:lnTo>
                      <a:pt x="226" y="217"/>
                    </a:lnTo>
                    <a:lnTo>
                      <a:pt x="226" y="222"/>
                    </a:lnTo>
                    <a:lnTo>
                      <a:pt x="226" y="228"/>
                    </a:lnTo>
                    <a:lnTo>
                      <a:pt x="226" y="234"/>
                    </a:lnTo>
                    <a:lnTo>
                      <a:pt x="228" y="240"/>
                    </a:lnTo>
                    <a:lnTo>
                      <a:pt x="228" y="245"/>
                    </a:lnTo>
                    <a:lnTo>
                      <a:pt x="232" y="251"/>
                    </a:lnTo>
                    <a:lnTo>
                      <a:pt x="231" y="255"/>
                    </a:lnTo>
                    <a:lnTo>
                      <a:pt x="231" y="259"/>
                    </a:lnTo>
                    <a:lnTo>
                      <a:pt x="228" y="264"/>
                    </a:lnTo>
                    <a:lnTo>
                      <a:pt x="227" y="268"/>
                    </a:lnTo>
                    <a:lnTo>
                      <a:pt x="224" y="273"/>
                    </a:lnTo>
                    <a:lnTo>
                      <a:pt x="221" y="278"/>
                    </a:lnTo>
                    <a:lnTo>
                      <a:pt x="218" y="284"/>
                    </a:lnTo>
                    <a:lnTo>
                      <a:pt x="214" y="291"/>
                    </a:lnTo>
                    <a:lnTo>
                      <a:pt x="209" y="295"/>
                    </a:lnTo>
                    <a:lnTo>
                      <a:pt x="204" y="301"/>
                    </a:lnTo>
                    <a:lnTo>
                      <a:pt x="198" y="307"/>
                    </a:lnTo>
                    <a:lnTo>
                      <a:pt x="191" y="314"/>
                    </a:lnTo>
                    <a:lnTo>
                      <a:pt x="184" y="318"/>
                    </a:lnTo>
                    <a:lnTo>
                      <a:pt x="177" y="325"/>
                    </a:lnTo>
                    <a:lnTo>
                      <a:pt x="174" y="328"/>
                    </a:lnTo>
                    <a:lnTo>
                      <a:pt x="169" y="331"/>
                    </a:lnTo>
                    <a:lnTo>
                      <a:pt x="166" y="333"/>
                    </a:lnTo>
                    <a:lnTo>
                      <a:pt x="162" y="338"/>
                    </a:lnTo>
                    <a:lnTo>
                      <a:pt x="158" y="340"/>
                    </a:lnTo>
                    <a:lnTo>
                      <a:pt x="153" y="344"/>
                    </a:lnTo>
                    <a:lnTo>
                      <a:pt x="148" y="346"/>
                    </a:lnTo>
                    <a:lnTo>
                      <a:pt x="144" y="350"/>
                    </a:lnTo>
                    <a:lnTo>
                      <a:pt x="139" y="352"/>
                    </a:lnTo>
                    <a:lnTo>
                      <a:pt x="135" y="355"/>
                    </a:lnTo>
                    <a:lnTo>
                      <a:pt x="130" y="359"/>
                    </a:lnTo>
                    <a:lnTo>
                      <a:pt x="126" y="361"/>
                    </a:lnTo>
                    <a:lnTo>
                      <a:pt x="121" y="364"/>
                    </a:lnTo>
                    <a:lnTo>
                      <a:pt x="116" y="367"/>
                    </a:lnTo>
                    <a:lnTo>
                      <a:pt x="111" y="370"/>
                    </a:lnTo>
                    <a:lnTo>
                      <a:pt x="107" y="374"/>
                    </a:lnTo>
                    <a:lnTo>
                      <a:pt x="101" y="376"/>
                    </a:lnTo>
                    <a:lnTo>
                      <a:pt x="96" y="379"/>
                    </a:lnTo>
                    <a:lnTo>
                      <a:pt x="91" y="382"/>
                    </a:lnTo>
                    <a:lnTo>
                      <a:pt x="86" y="386"/>
                    </a:lnTo>
                    <a:lnTo>
                      <a:pt x="80" y="388"/>
                    </a:lnTo>
                    <a:lnTo>
                      <a:pt x="74" y="390"/>
                    </a:lnTo>
                    <a:lnTo>
                      <a:pt x="69" y="392"/>
                    </a:lnTo>
                    <a:lnTo>
                      <a:pt x="64" y="396"/>
                    </a:lnTo>
                    <a:lnTo>
                      <a:pt x="59" y="398"/>
                    </a:lnTo>
                    <a:lnTo>
                      <a:pt x="54" y="401"/>
                    </a:lnTo>
                    <a:lnTo>
                      <a:pt x="48" y="404"/>
                    </a:lnTo>
                    <a:lnTo>
                      <a:pt x="43" y="406"/>
                    </a:lnTo>
                    <a:lnTo>
                      <a:pt x="37" y="409"/>
                    </a:lnTo>
                    <a:lnTo>
                      <a:pt x="32" y="411"/>
                    </a:lnTo>
                    <a:lnTo>
                      <a:pt x="27" y="413"/>
                    </a:lnTo>
                    <a:lnTo>
                      <a:pt x="22" y="417"/>
                    </a:lnTo>
                    <a:lnTo>
                      <a:pt x="16" y="419"/>
                    </a:lnTo>
                    <a:lnTo>
                      <a:pt x="11" y="421"/>
                    </a:lnTo>
                    <a:lnTo>
                      <a:pt x="5" y="424"/>
                    </a:lnTo>
                    <a:lnTo>
                      <a:pt x="0" y="426"/>
                    </a:lnTo>
                    <a:lnTo>
                      <a:pt x="6" y="425"/>
                    </a:lnTo>
                    <a:lnTo>
                      <a:pt x="36" y="516"/>
                    </a:lnTo>
                    <a:lnTo>
                      <a:pt x="41" y="513"/>
                    </a:lnTo>
                    <a:lnTo>
                      <a:pt x="48" y="511"/>
                    </a:lnTo>
                    <a:lnTo>
                      <a:pt x="51" y="508"/>
                    </a:lnTo>
                    <a:lnTo>
                      <a:pt x="55" y="506"/>
                    </a:lnTo>
                    <a:lnTo>
                      <a:pt x="59" y="504"/>
                    </a:lnTo>
                    <a:lnTo>
                      <a:pt x="64" y="503"/>
                    </a:lnTo>
                    <a:lnTo>
                      <a:pt x="69" y="500"/>
                    </a:lnTo>
                    <a:lnTo>
                      <a:pt x="74" y="498"/>
                    </a:lnTo>
                    <a:lnTo>
                      <a:pt x="79" y="496"/>
                    </a:lnTo>
                    <a:lnTo>
                      <a:pt x="84" y="493"/>
                    </a:lnTo>
                    <a:lnTo>
                      <a:pt x="89" y="490"/>
                    </a:lnTo>
                    <a:lnTo>
                      <a:pt x="95" y="487"/>
                    </a:lnTo>
                    <a:lnTo>
                      <a:pt x="101" y="485"/>
                    </a:lnTo>
                    <a:lnTo>
                      <a:pt x="108" y="483"/>
                    </a:lnTo>
                    <a:lnTo>
                      <a:pt x="114" y="479"/>
                    </a:lnTo>
                    <a:lnTo>
                      <a:pt x="120" y="476"/>
                    </a:lnTo>
                    <a:lnTo>
                      <a:pt x="125" y="472"/>
                    </a:lnTo>
                    <a:lnTo>
                      <a:pt x="131" y="469"/>
                    </a:lnTo>
                    <a:lnTo>
                      <a:pt x="138" y="465"/>
                    </a:lnTo>
                    <a:lnTo>
                      <a:pt x="144" y="462"/>
                    </a:lnTo>
                    <a:lnTo>
                      <a:pt x="152" y="459"/>
                    </a:lnTo>
                    <a:lnTo>
                      <a:pt x="159" y="455"/>
                    </a:lnTo>
                    <a:lnTo>
                      <a:pt x="165" y="450"/>
                    </a:lnTo>
                    <a:lnTo>
                      <a:pt x="172" y="447"/>
                    </a:lnTo>
                    <a:lnTo>
                      <a:pt x="177" y="442"/>
                    </a:lnTo>
                    <a:lnTo>
                      <a:pt x="184" y="439"/>
                    </a:lnTo>
                    <a:lnTo>
                      <a:pt x="191" y="434"/>
                    </a:lnTo>
                    <a:lnTo>
                      <a:pt x="198" y="430"/>
                    </a:lnTo>
                    <a:lnTo>
                      <a:pt x="204" y="425"/>
                    </a:lnTo>
                    <a:lnTo>
                      <a:pt x="211" y="421"/>
                    </a:lnTo>
                    <a:lnTo>
                      <a:pt x="217" y="416"/>
                    </a:lnTo>
                    <a:lnTo>
                      <a:pt x="224" y="411"/>
                    </a:lnTo>
                    <a:lnTo>
                      <a:pt x="230" y="406"/>
                    </a:lnTo>
                    <a:lnTo>
                      <a:pt x="236" y="401"/>
                    </a:lnTo>
                    <a:lnTo>
                      <a:pt x="242" y="396"/>
                    </a:lnTo>
                    <a:lnTo>
                      <a:pt x="248" y="391"/>
                    </a:lnTo>
                    <a:lnTo>
                      <a:pt x="254" y="386"/>
                    </a:lnTo>
                    <a:lnTo>
                      <a:pt x="260" y="381"/>
                    </a:lnTo>
                    <a:lnTo>
                      <a:pt x="264" y="374"/>
                    </a:lnTo>
                    <a:lnTo>
                      <a:pt x="270" y="369"/>
                    </a:lnTo>
                    <a:lnTo>
                      <a:pt x="275" y="364"/>
                    </a:lnTo>
                    <a:lnTo>
                      <a:pt x="281" y="359"/>
                    </a:lnTo>
                    <a:lnTo>
                      <a:pt x="285" y="352"/>
                    </a:lnTo>
                    <a:lnTo>
                      <a:pt x="290" y="346"/>
                    </a:lnTo>
                    <a:lnTo>
                      <a:pt x="294" y="341"/>
                    </a:lnTo>
                    <a:lnTo>
                      <a:pt x="299" y="336"/>
                    </a:lnTo>
                    <a:lnTo>
                      <a:pt x="303" y="329"/>
                    </a:lnTo>
                    <a:lnTo>
                      <a:pt x="306" y="323"/>
                    </a:lnTo>
                    <a:lnTo>
                      <a:pt x="309" y="316"/>
                    </a:lnTo>
                    <a:lnTo>
                      <a:pt x="313" y="311"/>
                    </a:lnTo>
                    <a:lnTo>
                      <a:pt x="315" y="303"/>
                    </a:lnTo>
                    <a:lnTo>
                      <a:pt x="318" y="299"/>
                    </a:lnTo>
                    <a:lnTo>
                      <a:pt x="320" y="291"/>
                    </a:lnTo>
                    <a:lnTo>
                      <a:pt x="322" y="286"/>
                    </a:lnTo>
                    <a:lnTo>
                      <a:pt x="323" y="278"/>
                    </a:lnTo>
                    <a:lnTo>
                      <a:pt x="325" y="272"/>
                    </a:lnTo>
                    <a:lnTo>
                      <a:pt x="326" y="265"/>
                    </a:lnTo>
                    <a:lnTo>
                      <a:pt x="327" y="258"/>
                    </a:lnTo>
                    <a:lnTo>
                      <a:pt x="326" y="251"/>
                    </a:lnTo>
                    <a:lnTo>
                      <a:pt x="326" y="245"/>
                    </a:lnTo>
                    <a:lnTo>
                      <a:pt x="325" y="238"/>
                    </a:lnTo>
                    <a:lnTo>
                      <a:pt x="325" y="233"/>
                    </a:lnTo>
                    <a:lnTo>
                      <a:pt x="322" y="224"/>
                    </a:lnTo>
                    <a:lnTo>
                      <a:pt x="321" y="219"/>
                    </a:lnTo>
                    <a:lnTo>
                      <a:pt x="321" y="213"/>
                    </a:lnTo>
                    <a:lnTo>
                      <a:pt x="321" y="208"/>
                    </a:lnTo>
                    <a:lnTo>
                      <a:pt x="321" y="202"/>
                    </a:lnTo>
                    <a:lnTo>
                      <a:pt x="323" y="198"/>
                    </a:lnTo>
                    <a:lnTo>
                      <a:pt x="327" y="193"/>
                    </a:lnTo>
                    <a:lnTo>
                      <a:pt x="331" y="189"/>
                    </a:lnTo>
                    <a:lnTo>
                      <a:pt x="334" y="185"/>
                    </a:lnTo>
                    <a:lnTo>
                      <a:pt x="337" y="183"/>
                    </a:lnTo>
                    <a:lnTo>
                      <a:pt x="341" y="180"/>
                    </a:lnTo>
                    <a:lnTo>
                      <a:pt x="345" y="178"/>
                    </a:lnTo>
                    <a:lnTo>
                      <a:pt x="349" y="176"/>
                    </a:lnTo>
                    <a:lnTo>
                      <a:pt x="355" y="173"/>
                    </a:lnTo>
                    <a:lnTo>
                      <a:pt x="359" y="170"/>
                    </a:lnTo>
                    <a:lnTo>
                      <a:pt x="366" y="168"/>
                    </a:lnTo>
                    <a:lnTo>
                      <a:pt x="372" y="165"/>
                    </a:lnTo>
                    <a:lnTo>
                      <a:pt x="380" y="162"/>
                    </a:lnTo>
                    <a:lnTo>
                      <a:pt x="387" y="158"/>
                    </a:lnTo>
                    <a:lnTo>
                      <a:pt x="396" y="155"/>
                    </a:lnTo>
                    <a:lnTo>
                      <a:pt x="400" y="153"/>
                    </a:lnTo>
                    <a:lnTo>
                      <a:pt x="404" y="151"/>
                    </a:lnTo>
                    <a:lnTo>
                      <a:pt x="409" y="150"/>
                    </a:lnTo>
                    <a:lnTo>
                      <a:pt x="415" y="148"/>
                    </a:lnTo>
                    <a:lnTo>
                      <a:pt x="419" y="146"/>
                    </a:lnTo>
                    <a:lnTo>
                      <a:pt x="425" y="144"/>
                    </a:lnTo>
                    <a:lnTo>
                      <a:pt x="431" y="143"/>
                    </a:lnTo>
                    <a:lnTo>
                      <a:pt x="437" y="141"/>
                    </a:lnTo>
                    <a:lnTo>
                      <a:pt x="444" y="138"/>
                    </a:lnTo>
                    <a:lnTo>
                      <a:pt x="451" y="135"/>
                    </a:lnTo>
                    <a:lnTo>
                      <a:pt x="458" y="132"/>
                    </a:lnTo>
                    <a:lnTo>
                      <a:pt x="466" y="129"/>
                    </a:lnTo>
                    <a:lnTo>
                      <a:pt x="473" y="126"/>
                    </a:lnTo>
                    <a:lnTo>
                      <a:pt x="481" y="122"/>
                    </a:lnTo>
                    <a:lnTo>
                      <a:pt x="489" y="120"/>
                    </a:lnTo>
                    <a:lnTo>
                      <a:pt x="498" y="118"/>
                    </a:lnTo>
                    <a:lnTo>
                      <a:pt x="506" y="113"/>
                    </a:lnTo>
                    <a:lnTo>
                      <a:pt x="514" y="111"/>
                    </a:lnTo>
                    <a:lnTo>
                      <a:pt x="518" y="107"/>
                    </a:lnTo>
                    <a:lnTo>
                      <a:pt x="524" y="106"/>
                    </a:lnTo>
                    <a:lnTo>
                      <a:pt x="528" y="105"/>
                    </a:lnTo>
                    <a:lnTo>
                      <a:pt x="533" y="103"/>
                    </a:lnTo>
                    <a:lnTo>
                      <a:pt x="536" y="100"/>
                    </a:lnTo>
                    <a:lnTo>
                      <a:pt x="541" y="98"/>
                    </a:lnTo>
                    <a:lnTo>
                      <a:pt x="546" y="97"/>
                    </a:lnTo>
                    <a:lnTo>
                      <a:pt x="551" y="96"/>
                    </a:lnTo>
                    <a:lnTo>
                      <a:pt x="556" y="94"/>
                    </a:lnTo>
                    <a:lnTo>
                      <a:pt x="561" y="90"/>
                    </a:lnTo>
                    <a:lnTo>
                      <a:pt x="565" y="89"/>
                    </a:lnTo>
                    <a:lnTo>
                      <a:pt x="571" y="88"/>
                    </a:lnTo>
                    <a:lnTo>
                      <a:pt x="531" y="0"/>
                    </a:lnTo>
                    <a:lnTo>
                      <a:pt x="531" y="0"/>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4" name="Freeform 54"/>
              <p:cNvSpPr>
                <a:spLocks/>
              </p:cNvSpPr>
              <p:nvPr/>
            </p:nvSpPr>
            <p:spPr bwMode="auto">
              <a:xfrm>
                <a:off x="6854826" y="-601662"/>
                <a:ext cx="204787" cy="293687"/>
              </a:xfrm>
              <a:custGeom>
                <a:avLst/>
                <a:gdLst/>
                <a:ahLst/>
                <a:cxnLst>
                  <a:cxn ang="0">
                    <a:pos x="335" y="7"/>
                  </a:cxn>
                  <a:cxn ang="0">
                    <a:pos x="305" y="20"/>
                  </a:cxn>
                  <a:cxn ang="0">
                    <a:pos x="278" y="34"/>
                  </a:cxn>
                  <a:cxn ang="0">
                    <a:pos x="254" y="48"/>
                  </a:cxn>
                  <a:cxn ang="0">
                    <a:pos x="234" y="63"/>
                  </a:cxn>
                  <a:cxn ang="0">
                    <a:pos x="215" y="77"/>
                  </a:cxn>
                  <a:cxn ang="0">
                    <a:pos x="200" y="92"/>
                  </a:cxn>
                  <a:cxn ang="0">
                    <a:pos x="188" y="108"/>
                  </a:cxn>
                  <a:cxn ang="0">
                    <a:pos x="177" y="125"/>
                  </a:cxn>
                  <a:cxn ang="0">
                    <a:pos x="169" y="144"/>
                  </a:cxn>
                  <a:cxn ang="0">
                    <a:pos x="163" y="163"/>
                  </a:cxn>
                  <a:cxn ang="0">
                    <a:pos x="158" y="183"/>
                  </a:cxn>
                  <a:cxn ang="0">
                    <a:pos x="155" y="204"/>
                  </a:cxn>
                  <a:cxn ang="0">
                    <a:pos x="154" y="227"/>
                  </a:cxn>
                  <a:cxn ang="0">
                    <a:pos x="153" y="252"/>
                  </a:cxn>
                  <a:cxn ang="0">
                    <a:pos x="154" y="276"/>
                  </a:cxn>
                  <a:cxn ang="0">
                    <a:pos x="154" y="304"/>
                  </a:cxn>
                  <a:cxn ang="0">
                    <a:pos x="145" y="333"/>
                  </a:cxn>
                  <a:cxn ang="0">
                    <a:pos x="129" y="360"/>
                  </a:cxn>
                  <a:cxn ang="0">
                    <a:pos x="107" y="387"/>
                  </a:cxn>
                  <a:cxn ang="0">
                    <a:pos x="81" y="411"/>
                  </a:cxn>
                  <a:cxn ang="0">
                    <a:pos x="55" y="432"/>
                  </a:cxn>
                  <a:cxn ang="0">
                    <a:pos x="30" y="450"/>
                  </a:cxn>
                  <a:cxn ang="0">
                    <a:pos x="8" y="461"/>
                  </a:cxn>
                  <a:cxn ang="0">
                    <a:pos x="45" y="552"/>
                  </a:cxn>
                  <a:cxn ang="0">
                    <a:pos x="63" y="540"/>
                  </a:cxn>
                  <a:cxn ang="0">
                    <a:pos x="81" y="530"/>
                  </a:cxn>
                  <a:cxn ang="0">
                    <a:pos x="97" y="518"/>
                  </a:cxn>
                  <a:cxn ang="0">
                    <a:pos x="115" y="506"/>
                  </a:cxn>
                  <a:cxn ang="0">
                    <a:pos x="133" y="491"/>
                  </a:cxn>
                  <a:cxn ang="0">
                    <a:pos x="153" y="476"/>
                  </a:cxn>
                  <a:cxn ang="0">
                    <a:pos x="170" y="459"/>
                  </a:cxn>
                  <a:cxn ang="0">
                    <a:pos x="189" y="439"/>
                  </a:cxn>
                  <a:cxn ang="0">
                    <a:pos x="205" y="417"/>
                  </a:cxn>
                  <a:cxn ang="0">
                    <a:pos x="220" y="395"/>
                  </a:cxn>
                  <a:cxn ang="0">
                    <a:pos x="233" y="371"/>
                  </a:cxn>
                  <a:cxn ang="0">
                    <a:pos x="242" y="345"/>
                  </a:cxn>
                  <a:cxn ang="0">
                    <a:pos x="248" y="319"/>
                  </a:cxn>
                  <a:cxn ang="0">
                    <a:pos x="250" y="291"/>
                  </a:cxn>
                  <a:cxn ang="0">
                    <a:pos x="249" y="270"/>
                  </a:cxn>
                  <a:cxn ang="0">
                    <a:pos x="249" y="252"/>
                  </a:cxn>
                  <a:cxn ang="0">
                    <a:pos x="249" y="224"/>
                  </a:cxn>
                  <a:cxn ang="0">
                    <a:pos x="253" y="196"/>
                  </a:cxn>
                  <a:cxn ang="0">
                    <a:pos x="261" y="173"/>
                  </a:cxn>
                  <a:cxn ang="0">
                    <a:pos x="276" y="152"/>
                  </a:cxn>
                  <a:cxn ang="0">
                    <a:pos x="295" y="136"/>
                  </a:cxn>
                  <a:cxn ang="0">
                    <a:pos x="309" y="125"/>
                  </a:cxn>
                  <a:cxn ang="0">
                    <a:pos x="327" y="116"/>
                  </a:cxn>
                  <a:cxn ang="0">
                    <a:pos x="345" y="107"/>
                  </a:cxn>
                  <a:cxn ang="0">
                    <a:pos x="367" y="97"/>
                  </a:cxn>
                  <a:cxn ang="0">
                    <a:pos x="387" y="90"/>
                  </a:cxn>
                </a:cxnLst>
                <a:rect l="0" t="0" r="r" b="b"/>
                <a:pathLst>
                  <a:path w="387" h="554">
                    <a:moveTo>
                      <a:pt x="387" y="90"/>
                    </a:moveTo>
                    <a:lnTo>
                      <a:pt x="352" y="0"/>
                    </a:lnTo>
                    <a:lnTo>
                      <a:pt x="343" y="2"/>
                    </a:lnTo>
                    <a:lnTo>
                      <a:pt x="335" y="7"/>
                    </a:lnTo>
                    <a:lnTo>
                      <a:pt x="327" y="9"/>
                    </a:lnTo>
                    <a:lnTo>
                      <a:pt x="320" y="13"/>
                    </a:lnTo>
                    <a:lnTo>
                      <a:pt x="312" y="16"/>
                    </a:lnTo>
                    <a:lnTo>
                      <a:pt x="305" y="20"/>
                    </a:lnTo>
                    <a:lnTo>
                      <a:pt x="298" y="23"/>
                    </a:lnTo>
                    <a:lnTo>
                      <a:pt x="291" y="27"/>
                    </a:lnTo>
                    <a:lnTo>
                      <a:pt x="284" y="30"/>
                    </a:lnTo>
                    <a:lnTo>
                      <a:pt x="278" y="34"/>
                    </a:lnTo>
                    <a:lnTo>
                      <a:pt x="271" y="37"/>
                    </a:lnTo>
                    <a:lnTo>
                      <a:pt x="265" y="41"/>
                    </a:lnTo>
                    <a:lnTo>
                      <a:pt x="259" y="44"/>
                    </a:lnTo>
                    <a:lnTo>
                      <a:pt x="254" y="48"/>
                    </a:lnTo>
                    <a:lnTo>
                      <a:pt x="249" y="51"/>
                    </a:lnTo>
                    <a:lnTo>
                      <a:pt x="244" y="56"/>
                    </a:lnTo>
                    <a:lnTo>
                      <a:pt x="239" y="58"/>
                    </a:lnTo>
                    <a:lnTo>
                      <a:pt x="234" y="63"/>
                    </a:lnTo>
                    <a:lnTo>
                      <a:pt x="229" y="65"/>
                    </a:lnTo>
                    <a:lnTo>
                      <a:pt x="225" y="70"/>
                    </a:lnTo>
                    <a:lnTo>
                      <a:pt x="220" y="73"/>
                    </a:lnTo>
                    <a:lnTo>
                      <a:pt x="215" y="77"/>
                    </a:lnTo>
                    <a:lnTo>
                      <a:pt x="212" y="80"/>
                    </a:lnTo>
                    <a:lnTo>
                      <a:pt x="209" y="85"/>
                    </a:lnTo>
                    <a:lnTo>
                      <a:pt x="204" y="88"/>
                    </a:lnTo>
                    <a:lnTo>
                      <a:pt x="200" y="92"/>
                    </a:lnTo>
                    <a:lnTo>
                      <a:pt x="197" y="96"/>
                    </a:lnTo>
                    <a:lnTo>
                      <a:pt x="195" y="101"/>
                    </a:lnTo>
                    <a:lnTo>
                      <a:pt x="191" y="104"/>
                    </a:lnTo>
                    <a:lnTo>
                      <a:pt x="188" y="108"/>
                    </a:lnTo>
                    <a:lnTo>
                      <a:pt x="185" y="114"/>
                    </a:lnTo>
                    <a:lnTo>
                      <a:pt x="183" y="118"/>
                    </a:lnTo>
                    <a:lnTo>
                      <a:pt x="181" y="122"/>
                    </a:lnTo>
                    <a:lnTo>
                      <a:pt x="177" y="125"/>
                    </a:lnTo>
                    <a:lnTo>
                      <a:pt x="175" y="130"/>
                    </a:lnTo>
                    <a:lnTo>
                      <a:pt x="173" y="135"/>
                    </a:lnTo>
                    <a:lnTo>
                      <a:pt x="170" y="139"/>
                    </a:lnTo>
                    <a:lnTo>
                      <a:pt x="169" y="144"/>
                    </a:lnTo>
                    <a:lnTo>
                      <a:pt x="168" y="148"/>
                    </a:lnTo>
                    <a:lnTo>
                      <a:pt x="166" y="153"/>
                    </a:lnTo>
                    <a:lnTo>
                      <a:pt x="163" y="158"/>
                    </a:lnTo>
                    <a:lnTo>
                      <a:pt x="163" y="163"/>
                    </a:lnTo>
                    <a:lnTo>
                      <a:pt x="161" y="168"/>
                    </a:lnTo>
                    <a:lnTo>
                      <a:pt x="160" y="173"/>
                    </a:lnTo>
                    <a:lnTo>
                      <a:pt x="159" y="177"/>
                    </a:lnTo>
                    <a:lnTo>
                      <a:pt x="158" y="183"/>
                    </a:lnTo>
                    <a:lnTo>
                      <a:pt x="158" y="188"/>
                    </a:lnTo>
                    <a:lnTo>
                      <a:pt x="158" y="194"/>
                    </a:lnTo>
                    <a:lnTo>
                      <a:pt x="155" y="198"/>
                    </a:lnTo>
                    <a:lnTo>
                      <a:pt x="155" y="204"/>
                    </a:lnTo>
                    <a:lnTo>
                      <a:pt x="154" y="210"/>
                    </a:lnTo>
                    <a:lnTo>
                      <a:pt x="154" y="216"/>
                    </a:lnTo>
                    <a:lnTo>
                      <a:pt x="154" y="221"/>
                    </a:lnTo>
                    <a:lnTo>
                      <a:pt x="154" y="227"/>
                    </a:lnTo>
                    <a:lnTo>
                      <a:pt x="154" y="233"/>
                    </a:lnTo>
                    <a:lnTo>
                      <a:pt x="154" y="239"/>
                    </a:lnTo>
                    <a:lnTo>
                      <a:pt x="153" y="245"/>
                    </a:lnTo>
                    <a:lnTo>
                      <a:pt x="153" y="252"/>
                    </a:lnTo>
                    <a:lnTo>
                      <a:pt x="153" y="256"/>
                    </a:lnTo>
                    <a:lnTo>
                      <a:pt x="153" y="263"/>
                    </a:lnTo>
                    <a:lnTo>
                      <a:pt x="153" y="269"/>
                    </a:lnTo>
                    <a:lnTo>
                      <a:pt x="154" y="276"/>
                    </a:lnTo>
                    <a:lnTo>
                      <a:pt x="155" y="283"/>
                    </a:lnTo>
                    <a:lnTo>
                      <a:pt x="155" y="290"/>
                    </a:lnTo>
                    <a:lnTo>
                      <a:pt x="155" y="297"/>
                    </a:lnTo>
                    <a:lnTo>
                      <a:pt x="154" y="304"/>
                    </a:lnTo>
                    <a:lnTo>
                      <a:pt x="153" y="312"/>
                    </a:lnTo>
                    <a:lnTo>
                      <a:pt x="151" y="319"/>
                    </a:lnTo>
                    <a:lnTo>
                      <a:pt x="148" y="326"/>
                    </a:lnTo>
                    <a:lnTo>
                      <a:pt x="145" y="333"/>
                    </a:lnTo>
                    <a:lnTo>
                      <a:pt x="141" y="340"/>
                    </a:lnTo>
                    <a:lnTo>
                      <a:pt x="138" y="347"/>
                    </a:lnTo>
                    <a:lnTo>
                      <a:pt x="133" y="354"/>
                    </a:lnTo>
                    <a:lnTo>
                      <a:pt x="129" y="360"/>
                    </a:lnTo>
                    <a:lnTo>
                      <a:pt x="123" y="367"/>
                    </a:lnTo>
                    <a:lnTo>
                      <a:pt x="118" y="374"/>
                    </a:lnTo>
                    <a:lnTo>
                      <a:pt x="112" y="381"/>
                    </a:lnTo>
                    <a:lnTo>
                      <a:pt x="107" y="387"/>
                    </a:lnTo>
                    <a:lnTo>
                      <a:pt x="101" y="394"/>
                    </a:lnTo>
                    <a:lnTo>
                      <a:pt x="95" y="400"/>
                    </a:lnTo>
                    <a:lnTo>
                      <a:pt x="88" y="406"/>
                    </a:lnTo>
                    <a:lnTo>
                      <a:pt x="81" y="411"/>
                    </a:lnTo>
                    <a:lnTo>
                      <a:pt x="74" y="416"/>
                    </a:lnTo>
                    <a:lnTo>
                      <a:pt x="68" y="422"/>
                    </a:lnTo>
                    <a:lnTo>
                      <a:pt x="60" y="427"/>
                    </a:lnTo>
                    <a:lnTo>
                      <a:pt x="55" y="432"/>
                    </a:lnTo>
                    <a:lnTo>
                      <a:pt x="48" y="437"/>
                    </a:lnTo>
                    <a:lnTo>
                      <a:pt x="43" y="442"/>
                    </a:lnTo>
                    <a:lnTo>
                      <a:pt x="35" y="445"/>
                    </a:lnTo>
                    <a:lnTo>
                      <a:pt x="30" y="450"/>
                    </a:lnTo>
                    <a:lnTo>
                      <a:pt x="23" y="452"/>
                    </a:lnTo>
                    <a:lnTo>
                      <a:pt x="19" y="457"/>
                    </a:lnTo>
                    <a:lnTo>
                      <a:pt x="13" y="459"/>
                    </a:lnTo>
                    <a:lnTo>
                      <a:pt x="8" y="461"/>
                    </a:lnTo>
                    <a:lnTo>
                      <a:pt x="4" y="465"/>
                    </a:lnTo>
                    <a:lnTo>
                      <a:pt x="0" y="467"/>
                    </a:lnTo>
                    <a:lnTo>
                      <a:pt x="43" y="554"/>
                    </a:lnTo>
                    <a:lnTo>
                      <a:pt x="45" y="552"/>
                    </a:lnTo>
                    <a:lnTo>
                      <a:pt x="49" y="549"/>
                    </a:lnTo>
                    <a:lnTo>
                      <a:pt x="53" y="547"/>
                    </a:lnTo>
                    <a:lnTo>
                      <a:pt x="58" y="545"/>
                    </a:lnTo>
                    <a:lnTo>
                      <a:pt x="63" y="540"/>
                    </a:lnTo>
                    <a:lnTo>
                      <a:pt x="71" y="537"/>
                    </a:lnTo>
                    <a:lnTo>
                      <a:pt x="73" y="534"/>
                    </a:lnTo>
                    <a:lnTo>
                      <a:pt x="78" y="532"/>
                    </a:lnTo>
                    <a:lnTo>
                      <a:pt x="81" y="530"/>
                    </a:lnTo>
                    <a:lnTo>
                      <a:pt x="86" y="527"/>
                    </a:lnTo>
                    <a:lnTo>
                      <a:pt x="89" y="524"/>
                    </a:lnTo>
                    <a:lnTo>
                      <a:pt x="93" y="522"/>
                    </a:lnTo>
                    <a:lnTo>
                      <a:pt x="97" y="518"/>
                    </a:lnTo>
                    <a:lnTo>
                      <a:pt x="102" y="516"/>
                    </a:lnTo>
                    <a:lnTo>
                      <a:pt x="105" y="512"/>
                    </a:lnTo>
                    <a:lnTo>
                      <a:pt x="110" y="509"/>
                    </a:lnTo>
                    <a:lnTo>
                      <a:pt x="115" y="506"/>
                    </a:lnTo>
                    <a:lnTo>
                      <a:pt x="121" y="504"/>
                    </a:lnTo>
                    <a:lnTo>
                      <a:pt x="124" y="500"/>
                    </a:lnTo>
                    <a:lnTo>
                      <a:pt x="129" y="496"/>
                    </a:lnTo>
                    <a:lnTo>
                      <a:pt x="133" y="491"/>
                    </a:lnTo>
                    <a:lnTo>
                      <a:pt x="138" y="489"/>
                    </a:lnTo>
                    <a:lnTo>
                      <a:pt x="143" y="484"/>
                    </a:lnTo>
                    <a:lnTo>
                      <a:pt x="148" y="481"/>
                    </a:lnTo>
                    <a:lnTo>
                      <a:pt x="153" y="476"/>
                    </a:lnTo>
                    <a:lnTo>
                      <a:pt x="158" y="473"/>
                    </a:lnTo>
                    <a:lnTo>
                      <a:pt x="162" y="468"/>
                    </a:lnTo>
                    <a:lnTo>
                      <a:pt x="167" y="464"/>
                    </a:lnTo>
                    <a:lnTo>
                      <a:pt x="170" y="459"/>
                    </a:lnTo>
                    <a:lnTo>
                      <a:pt x="175" y="454"/>
                    </a:lnTo>
                    <a:lnTo>
                      <a:pt x="180" y="449"/>
                    </a:lnTo>
                    <a:lnTo>
                      <a:pt x="184" y="444"/>
                    </a:lnTo>
                    <a:lnTo>
                      <a:pt x="189" y="439"/>
                    </a:lnTo>
                    <a:lnTo>
                      <a:pt x="193" y="435"/>
                    </a:lnTo>
                    <a:lnTo>
                      <a:pt x="198" y="429"/>
                    </a:lnTo>
                    <a:lnTo>
                      <a:pt x="202" y="423"/>
                    </a:lnTo>
                    <a:lnTo>
                      <a:pt x="205" y="417"/>
                    </a:lnTo>
                    <a:lnTo>
                      <a:pt x="210" y="411"/>
                    </a:lnTo>
                    <a:lnTo>
                      <a:pt x="212" y="407"/>
                    </a:lnTo>
                    <a:lnTo>
                      <a:pt x="217" y="401"/>
                    </a:lnTo>
                    <a:lnTo>
                      <a:pt x="220" y="395"/>
                    </a:lnTo>
                    <a:lnTo>
                      <a:pt x="225" y="389"/>
                    </a:lnTo>
                    <a:lnTo>
                      <a:pt x="227" y="384"/>
                    </a:lnTo>
                    <a:lnTo>
                      <a:pt x="231" y="377"/>
                    </a:lnTo>
                    <a:lnTo>
                      <a:pt x="233" y="371"/>
                    </a:lnTo>
                    <a:lnTo>
                      <a:pt x="235" y="365"/>
                    </a:lnTo>
                    <a:lnTo>
                      <a:pt x="237" y="358"/>
                    </a:lnTo>
                    <a:lnTo>
                      <a:pt x="240" y="352"/>
                    </a:lnTo>
                    <a:lnTo>
                      <a:pt x="242" y="345"/>
                    </a:lnTo>
                    <a:lnTo>
                      <a:pt x="244" y="340"/>
                    </a:lnTo>
                    <a:lnTo>
                      <a:pt x="246" y="333"/>
                    </a:lnTo>
                    <a:lnTo>
                      <a:pt x="247" y="327"/>
                    </a:lnTo>
                    <a:lnTo>
                      <a:pt x="248" y="319"/>
                    </a:lnTo>
                    <a:lnTo>
                      <a:pt x="249" y="313"/>
                    </a:lnTo>
                    <a:lnTo>
                      <a:pt x="249" y="306"/>
                    </a:lnTo>
                    <a:lnTo>
                      <a:pt x="250" y="299"/>
                    </a:lnTo>
                    <a:lnTo>
                      <a:pt x="250" y="291"/>
                    </a:lnTo>
                    <a:lnTo>
                      <a:pt x="250" y="285"/>
                    </a:lnTo>
                    <a:lnTo>
                      <a:pt x="250" y="279"/>
                    </a:lnTo>
                    <a:lnTo>
                      <a:pt x="250" y="275"/>
                    </a:lnTo>
                    <a:lnTo>
                      <a:pt x="249" y="270"/>
                    </a:lnTo>
                    <a:lnTo>
                      <a:pt x="249" y="265"/>
                    </a:lnTo>
                    <a:lnTo>
                      <a:pt x="249" y="261"/>
                    </a:lnTo>
                    <a:lnTo>
                      <a:pt x="249" y="256"/>
                    </a:lnTo>
                    <a:lnTo>
                      <a:pt x="249" y="252"/>
                    </a:lnTo>
                    <a:lnTo>
                      <a:pt x="249" y="248"/>
                    </a:lnTo>
                    <a:lnTo>
                      <a:pt x="248" y="239"/>
                    </a:lnTo>
                    <a:lnTo>
                      <a:pt x="248" y="231"/>
                    </a:lnTo>
                    <a:lnTo>
                      <a:pt x="249" y="224"/>
                    </a:lnTo>
                    <a:lnTo>
                      <a:pt x="250" y="217"/>
                    </a:lnTo>
                    <a:lnTo>
                      <a:pt x="250" y="210"/>
                    </a:lnTo>
                    <a:lnTo>
                      <a:pt x="251" y="203"/>
                    </a:lnTo>
                    <a:lnTo>
                      <a:pt x="253" y="196"/>
                    </a:lnTo>
                    <a:lnTo>
                      <a:pt x="255" y="191"/>
                    </a:lnTo>
                    <a:lnTo>
                      <a:pt x="256" y="184"/>
                    </a:lnTo>
                    <a:lnTo>
                      <a:pt x="258" y="179"/>
                    </a:lnTo>
                    <a:lnTo>
                      <a:pt x="261" y="173"/>
                    </a:lnTo>
                    <a:lnTo>
                      <a:pt x="265" y="168"/>
                    </a:lnTo>
                    <a:lnTo>
                      <a:pt x="268" y="162"/>
                    </a:lnTo>
                    <a:lnTo>
                      <a:pt x="272" y="157"/>
                    </a:lnTo>
                    <a:lnTo>
                      <a:pt x="276" y="152"/>
                    </a:lnTo>
                    <a:lnTo>
                      <a:pt x="281" y="147"/>
                    </a:lnTo>
                    <a:lnTo>
                      <a:pt x="286" y="143"/>
                    </a:lnTo>
                    <a:lnTo>
                      <a:pt x="292" y="138"/>
                    </a:lnTo>
                    <a:lnTo>
                      <a:pt x="295" y="136"/>
                    </a:lnTo>
                    <a:lnTo>
                      <a:pt x="299" y="133"/>
                    </a:lnTo>
                    <a:lnTo>
                      <a:pt x="302" y="131"/>
                    </a:lnTo>
                    <a:lnTo>
                      <a:pt x="307" y="129"/>
                    </a:lnTo>
                    <a:lnTo>
                      <a:pt x="309" y="125"/>
                    </a:lnTo>
                    <a:lnTo>
                      <a:pt x="314" y="123"/>
                    </a:lnTo>
                    <a:lnTo>
                      <a:pt x="317" y="121"/>
                    </a:lnTo>
                    <a:lnTo>
                      <a:pt x="322" y="118"/>
                    </a:lnTo>
                    <a:lnTo>
                      <a:pt x="327" y="116"/>
                    </a:lnTo>
                    <a:lnTo>
                      <a:pt x="331" y="114"/>
                    </a:lnTo>
                    <a:lnTo>
                      <a:pt x="336" y="111"/>
                    </a:lnTo>
                    <a:lnTo>
                      <a:pt x="341" y="109"/>
                    </a:lnTo>
                    <a:lnTo>
                      <a:pt x="345" y="107"/>
                    </a:lnTo>
                    <a:lnTo>
                      <a:pt x="350" y="104"/>
                    </a:lnTo>
                    <a:lnTo>
                      <a:pt x="356" y="102"/>
                    </a:lnTo>
                    <a:lnTo>
                      <a:pt x="363" y="100"/>
                    </a:lnTo>
                    <a:lnTo>
                      <a:pt x="367" y="97"/>
                    </a:lnTo>
                    <a:lnTo>
                      <a:pt x="373" y="95"/>
                    </a:lnTo>
                    <a:lnTo>
                      <a:pt x="380" y="93"/>
                    </a:lnTo>
                    <a:lnTo>
                      <a:pt x="387" y="90"/>
                    </a:lnTo>
                    <a:lnTo>
                      <a:pt x="387" y="90"/>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5" name="Freeform 55"/>
              <p:cNvSpPr>
                <a:spLocks/>
              </p:cNvSpPr>
              <p:nvPr/>
            </p:nvSpPr>
            <p:spPr bwMode="auto">
              <a:xfrm>
                <a:off x="7005638" y="-603250"/>
                <a:ext cx="106362" cy="339725"/>
              </a:xfrm>
              <a:custGeom>
                <a:avLst/>
                <a:gdLst/>
                <a:ahLst/>
                <a:cxnLst>
                  <a:cxn ang="0">
                    <a:pos x="130" y="365"/>
                  </a:cxn>
                  <a:cxn ang="0">
                    <a:pos x="145" y="341"/>
                  </a:cxn>
                  <a:cxn ang="0">
                    <a:pos x="158" y="319"/>
                  </a:cxn>
                  <a:cxn ang="0">
                    <a:pos x="171" y="297"/>
                  </a:cxn>
                  <a:cxn ang="0">
                    <a:pos x="180" y="275"/>
                  </a:cxn>
                  <a:cxn ang="0">
                    <a:pos x="188" y="252"/>
                  </a:cxn>
                  <a:cxn ang="0">
                    <a:pos x="194" y="230"/>
                  </a:cxn>
                  <a:cxn ang="0">
                    <a:pos x="197" y="207"/>
                  </a:cxn>
                  <a:cxn ang="0">
                    <a:pos x="200" y="184"/>
                  </a:cxn>
                  <a:cxn ang="0">
                    <a:pos x="197" y="161"/>
                  </a:cxn>
                  <a:cxn ang="0">
                    <a:pos x="194" y="136"/>
                  </a:cxn>
                  <a:cxn ang="0">
                    <a:pos x="188" y="111"/>
                  </a:cxn>
                  <a:cxn ang="0">
                    <a:pos x="178" y="85"/>
                  </a:cxn>
                  <a:cxn ang="0">
                    <a:pos x="165" y="61"/>
                  </a:cxn>
                  <a:cxn ang="0">
                    <a:pos x="149" y="33"/>
                  </a:cxn>
                  <a:cxn ang="0">
                    <a:pos x="130" y="6"/>
                  </a:cxn>
                  <a:cxn ang="0">
                    <a:pos x="56" y="68"/>
                  </a:cxn>
                  <a:cxn ang="0">
                    <a:pos x="68" y="85"/>
                  </a:cxn>
                  <a:cxn ang="0">
                    <a:pos x="78" y="102"/>
                  </a:cxn>
                  <a:cxn ang="0">
                    <a:pos x="87" y="118"/>
                  </a:cxn>
                  <a:cxn ang="0">
                    <a:pos x="98" y="141"/>
                  </a:cxn>
                  <a:cxn ang="0">
                    <a:pos x="104" y="171"/>
                  </a:cxn>
                  <a:cxn ang="0">
                    <a:pos x="102" y="201"/>
                  </a:cxn>
                  <a:cxn ang="0">
                    <a:pos x="95" y="234"/>
                  </a:cxn>
                  <a:cxn ang="0">
                    <a:pos x="88" y="251"/>
                  </a:cxn>
                  <a:cxn ang="0">
                    <a:pos x="78" y="267"/>
                  </a:cxn>
                  <a:cxn ang="0">
                    <a:pos x="68" y="286"/>
                  </a:cxn>
                  <a:cxn ang="0">
                    <a:pos x="56" y="304"/>
                  </a:cxn>
                  <a:cxn ang="0">
                    <a:pos x="42" y="326"/>
                  </a:cxn>
                  <a:cxn ang="0">
                    <a:pos x="24" y="353"/>
                  </a:cxn>
                  <a:cxn ang="0">
                    <a:pos x="12" y="381"/>
                  </a:cxn>
                  <a:cxn ang="0">
                    <a:pos x="4" y="409"/>
                  </a:cxn>
                  <a:cxn ang="0">
                    <a:pos x="2" y="436"/>
                  </a:cxn>
                  <a:cxn ang="0">
                    <a:pos x="2" y="462"/>
                  </a:cxn>
                  <a:cxn ang="0">
                    <a:pos x="5" y="490"/>
                  </a:cxn>
                  <a:cxn ang="0">
                    <a:pos x="12" y="514"/>
                  </a:cxn>
                  <a:cxn ang="0">
                    <a:pos x="21" y="537"/>
                  </a:cxn>
                  <a:cxn ang="0">
                    <a:pos x="31" y="559"/>
                  </a:cxn>
                  <a:cxn ang="0">
                    <a:pos x="40" y="579"/>
                  </a:cxn>
                  <a:cxn ang="0">
                    <a:pos x="50" y="596"/>
                  </a:cxn>
                  <a:cxn ang="0">
                    <a:pos x="62" y="613"/>
                  </a:cxn>
                  <a:cxn ang="0">
                    <a:pos x="78" y="633"/>
                  </a:cxn>
                  <a:cxn ang="0">
                    <a:pos x="87" y="644"/>
                  </a:cxn>
                  <a:cxn ang="0">
                    <a:pos x="104" y="628"/>
                  </a:cxn>
                  <a:cxn ang="0">
                    <a:pos x="122" y="611"/>
                  </a:cxn>
                  <a:cxn ang="0">
                    <a:pos x="141" y="595"/>
                  </a:cxn>
                  <a:cxn ang="0">
                    <a:pos x="158" y="579"/>
                  </a:cxn>
                  <a:cxn ang="0">
                    <a:pos x="148" y="566"/>
                  </a:cxn>
                  <a:cxn ang="0">
                    <a:pos x="135" y="549"/>
                  </a:cxn>
                  <a:cxn ang="0">
                    <a:pos x="121" y="524"/>
                  </a:cxn>
                  <a:cxn ang="0">
                    <a:pos x="108" y="497"/>
                  </a:cxn>
                  <a:cxn ang="0">
                    <a:pos x="99" y="464"/>
                  </a:cxn>
                  <a:cxn ang="0">
                    <a:pos x="98" y="432"/>
                  </a:cxn>
                  <a:cxn ang="0">
                    <a:pos x="105" y="406"/>
                  </a:cxn>
                  <a:cxn ang="0">
                    <a:pos x="113" y="390"/>
                  </a:cxn>
                </a:cxnLst>
                <a:rect l="0" t="0" r="r" b="b"/>
                <a:pathLst>
                  <a:path w="200" h="644">
                    <a:moveTo>
                      <a:pt x="119" y="383"/>
                    </a:moveTo>
                    <a:lnTo>
                      <a:pt x="122" y="376"/>
                    </a:lnTo>
                    <a:lnTo>
                      <a:pt x="126" y="372"/>
                    </a:lnTo>
                    <a:lnTo>
                      <a:pt x="130" y="365"/>
                    </a:lnTo>
                    <a:lnTo>
                      <a:pt x="134" y="359"/>
                    </a:lnTo>
                    <a:lnTo>
                      <a:pt x="137" y="353"/>
                    </a:lnTo>
                    <a:lnTo>
                      <a:pt x="141" y="348"/>
                    </a:lnTo>
                    <a:lnTo>
                      <a:pt x="145" y="341"/>
                    </a:lnTo>
                    <a:lnTo>
                      <a:pt x="149" y="337"/>
                    </a:lnTo>
                    <a:lnTo>
                      <a:pt x="151" y="331"/>
                    </a:lnTo>
                    <a:lnTo>
                      <a:pt x="156" y="325"/>
                    </a:lnTo>
                    <a:lnTo>
                      <a:pt x="158" y="319"/>
                    </a:lnTo>
                    <a:lnTo>
                      <a:pt x="161" y="315"/>
                    </a:lnTo>
                    <a:lnTo>
                      <a:pt x="164" y="309"/>
                    </a:lnTo>
                    <a:lnTo>
                      <a:pt x="167" y="303"/>
                    </a:lnTo>
                    <a:lnTo>
                      <a:pt x="171" y="297"/>
                    </a:lnTo>
                    <a:lnTo>
                      <a:pt x="173" y="293"/>
                    </a:lnTo>
                    <a:lnTo>
                      <a:pt x="175" y="286"/>
                    </a:lnTo>
                    <a:lnTo>
                      <a:pt x="178" y="281"/>
                    </a:lnTo>
                    <a:lnTo>
                      <a:pt x="180" y="275"/>
                    </a:lnTo>
                    <a:lnTo>
                      <a:pt x="182" y="270"/>
                    </a:lnTo>
                    <a:lnTo>
                      <a:pt x="185" y="264"/>
                    </a:lnTo>
                    <a:lnTo>
                      <a:pt x="186" y="259"/>
                    </a:lnTo>
                    <a:lnTo>
                      <a:pt x="188" y="252"/>
                    </a:lnTo>
                    <a:lnTo>
                      <a:pt x="190" y="248"/>
                    </a:lnTo>
                    <a:lnTo>
                      <a:pt x="190" y="241"/>
                    </a:lnTo>
                    <a:lnTo>
                      <a:pt x="193" y="236"/>
                    </a:lnTo>
                    <a:lnTo>
                      <a:pt x="194" y="230"/>
                    </a:lnTo>
                    <a:lnTo>
                      <a:pt x="195" y="224"/>
                    </a:lnTo>
                    <a:lnTo>
                      <a:pt x="196" y="219"/>
                    </a:lnTo>
                    <a:lnTo>
                      <a:pt x="197" y="213"/>
                    </a:lnTo>
                    <a:lnTo>
                      <a:pt x="197" y="207"/>
                    </a:lnTo>
                    <a:lnTo>
                      <a:pt x="200" y="202"/>
                    </a:lnTo>
                    <a:lnTo>
                      <a:pt x="200" y="195"/>
                    </a:lnTo>
                    <a:lnTo>
                      <a:pt x="200" y="191"/>
                    </a:lnTo>
                    <a:lnTo>
                      <a:pt x="200" y="184"/>
                    </a:lnTo>
                    <a:lnTo>
                      <a:pt x="200" y="178"/>
                    </a:lnTo>
                    <a:lnTo>
                      <a:pt x="198" y="172"/>
                    </a:lnTo>
                    <a:lnTo>
                      <a:pt x="198" y="166"/>
                    </a:lnTo>
                    <a:lnTo>
                      <a:pt x="197" y="161"/>
                    </a:lnTo>
                    <a:lnTo>
                      <a:pt x="197" y="155"/>
                    </a:lnTo>
                    <a:lnTo>
                      <a:pt x="196" y="148"/>
                    </a:lnTo>
                    <a:lnTo>
                      <a:pt x="195" y="142"/>
                    </a:lnTo>
                    <a:lnTo>
                      <a:pt x="194" y="136"/>
                    </a:lnTo>
                    <a:lnTo>
                      <a:pt x="193" y="130"/>
                    </a:lnTo>
                    <a:lnTo>
                      <a:pt x="190" y="124"/>
                    </a:lnTo>
                    <a:lnTo>
                      <a:pt x="189" y="118"/>
                    </a:lnTo>
                    <a:lnTo>
                      <a:pt x="188" y="111"/>
                    </a:lnTo>
                    <a:lnTo>
                      <a:pt x="186" y="105"/>
                    </a:lnTo>
                    <a:lnTo>
                      <a:pt x="182" y="98"/>
                    </a:lnTo>
                    <a:lnTo>
                      <a:pt x="180" y="92"/>
                    </a:lnTo>
                    <a:lnTo>
                      <a:pt x="178" y="85"/>
                    </a:lnTo>
                    <a:lnTo>
                      <a:pt x="175" y="79"/>
                    </a:lnTo>
                    <a:lnTo>
                      <a:pt x="171" y="73"/>
                    </a:lnTo>
                    <a:lnTo>
                      <a:pt x="167" y="67"/>
                    </a:lnTo>
                    <a:lnTo>
                      <a:pt x="165" y="61"/>
                    </a:lnTo>
                    <a:lnTo>
                      <a:pt x="161" y="54"/>
                    </a:lnTo>
                    <a:lnTo>
                      <a:pt x="158" y="47"/>
                    </a:lnTo>
                    <a:lnTo>
                      <a:pt x="153" y="40"/>
                    </a:lnTo>
                    <a:lnTo>
                      <a:pt x="149" y="33"/>
                    </a:lnTo>
                    <a:lnTo>
                      <a:pt x="145" y="27"/>
                    </a:lnTo>
                    <a:lnTo>
                      <a:pt x="139" y="20"/>
                    </a:lnTo>
                    <a:lnTo>
                      <a:pt x="135" y="13"/>
                    </a:lnTo>
                    <a:lnTo>
                      <a:pt x="130" y="6"/>
                    </a:lnTo>
                    <a:lnTo>
                      <a:pt x="126" y="0"/>
                    </a:lnTo>
                    <a:lnTo>
                      <a:pt x="50" y="60"/>
                    </a:lnTo>
                    <a:lnTo>
                      <a:pt x="53" y="63"/>
                    </a:lnTo>
                    <a:lnTo>
                      <a:pt x="56" y="68"/>
                    </a:lnTo>
                    <a:lnTo>
                      <a:pt x="60" y="71"/>
                    </a:lnTo>
                    <a:lnTo>
                      <a:pt x="63" y="76"/>
                    </a:lnTo>
                    <a:lnTo>
                      <a:pt x="65" y="81"/>
                    </a:lnTo>
                    <a:lnTo>
                      <a:pt x="68" y="85"/>
                    </a:lnTo>
                    <a:lnTo>
                      <a:pt x="71" y="89"/>
                    </a:lnTo>
                    <a:lnTo>
                      <a:pt x="75" y="93"/>
                    </a:lnTo>
                    <a:lnTo>
                      <a:pt x="76" y="98"/>
                    </a:lnTo>
                    <a:lnTo>
                      <a:pt x="78" y="102"/>
                    </a:lnTo>
                    <a:lnTo>
                      <a:pt x="80" y="105"/>
                    </a:lnTo>
                    <a:lnTo>
                      <a:pt x="83" y="110"/>
                    </a:lnTo>
                    <a:lnTo>
                      <a:pt x="85" y="113"/>
                    </a:lnTo>
                    <a:lnTo>
                      <a:pt x="87" y="118"/>
                    </a:lnTo>
                    <a:lnTo>
                      <a:pt x="90" y="121"/>
                    </a:lnTo>
                    <a:lnTo>
                      <a:pt x="92" y="126"/>
                    </a:lnTo>
                    <a:lnTo>
                      <a:pt x="94" y="133"/>
                    </a:lnTo>
                    <a:lnTo>
                      <a:pt x="98" y="141"/>
                    </a:lnTo>
                    <a:lnTo>
                      <a:pt x="100" y="148"/>
                    </a:lnTo>
                    <a:lnTo>
                      <a:pt x="102" y="156"/>
                    </a:lnTo>
                    <a:lnTo>
                      <a:pt x="102" y="163"/>
                    </a:lnTo>
                    <a:lnTo>
                      <a:pt x="104" y="171"/>
                    </a:lnTo>
                    <a:lnTo>
                      <a:pt x="105" y="179"/>
                    </a:lnTo>
                    <a:lnTo>
                      <a:pt x="106" y="187"/>
                    </a:lnTo>
                    <a:lnTo>
                      <a:pt x="104" y="194"/>
                    </a:lnTo>
                    <a:lnTo>
                      <a:pt x="102" y="201"/>
                    </a:lnTo>
                    <a:lnTo>
                      <a:pt x="101" y="209"/>
                    </a:lnTo>
                    <a:lnTo>
                      <a:pt x="100" y="217"/>
                    </a:lnTo>
                    <a:lnTo>
                      <a:pt x="98" y="224"/>
                    </a:lnTo>
                    <a:lnTo>
                      <a:pt x="95" y="234"/>
                    </a:lnTo>
                    <a:lnTo>
                      <a:pt x="93" y="237"/>
                    </a:lnTo>
                    <a:lnTo>
                      <a:pt x="91" y="241"/>
                    </a:lnTo>
                    <a:lnTo>
                      <a:pt x="90" y="246"/>
                    </a:lnTo>
                    <a:lnTo>
                      <a:pt x="88" y="251"/>
                    </a:lnTo>
                    <a:lnTo>
                      <a:pt x="85" y="254"/>
                    </a:lnTo>
                    <a:lnTo>
                      <a:pt x="83" y="259"/>
                    </a:lnTo>
                    <a:lnTo>
                      <a:pt x="80" y="263"/>
                    </a:lnTo>
                    <a:lnTo>
                      <a:pt x="78" y="267"/>
                    </a:lnTo>
                    <a:lnTo>
                      <a:pt x="76" y="271"/>
                    </a:lnTo>
                    <a:lnTo>
                      <a:pt x="72" y="276"/>
                    </a:lnTo>
                    <a:lnTo>
                      <a:pt x="70" y="281"/>
                    </a:lnTo>
                    <a:lnTo>
                      <a:pt x="68" y="286"/>
                    </a:lnTo>
                    <a:lnTo>
                      <a:pt x="65" y="290"/>
                    </a:lnTo>
                    <a:lnTo>
                      <a:pt x="62" y="295"/>
                    </a:lnTo>
                    <a:lnTo>
                      <a:pt x="58" y="300"/>
                    </a:lnTo>
                    <a:lnTo>
                      <a:pt x="56" y="304"/>
                    </a:lnTo>
                    <a:lnTo>
                      <a:pt x="53" y="309"/>
                    </a:lnTo>
                    <a:lnTo>
                      <a:pt x="49" y="315"/>
                    </a:lnTo>
                    <a:lnTo>
                      <a:pt x="46" y="321"/>
                    </a:lnTo>
                    <a:lnTo>
                      <a:pt x="42" y="326"/>
                    </a:lnTo>
                    <a:lnTo>
                      <a:pt x="36" y="332"/>
                    </a:lnTo>
                    <a:lnTo>
                      <a:pt x="32" y="339"/>
                    </a:lnTo>
                    <a:lnTo>
                      <a:pt x="27" y="346"/>
                    </a:lnTo>
                    <a:lnTo>
                      <a:pt x="24" y="353"/>
                    </a:lnTo>
                    <a:lnTo>
                      <a:pt x="20" y="359"/>
                    </a:lnTo>
                    <a:lnTo>
                      <a:pt x="17" y="367"/>
                    </a:lnTo>
                    <a:lnTo>
                      <a:pt x="14" y="374"/>
                    </a:lnTo>
                    <a:lnTo>
                      <a:pt x="12" y="381"/>
                    </a:lnTo>
                    <a:lnTo>
                      <a:pt x="10" y="387"/>
                    </a:lnTo>
                    <a:lnTo>
                      <a:pt x="7" y="394"/>
                    </a:lnTo>
                    <a:lnTo>
                      <a:pt x="5" y="402"/>
                    </a:lnTo>
                    <a:lnTo>
                      <a:pt x="4" y="409"/>
                    </a:lnTo>
                    <a:lnTo>
                      <a:pt x="3" y="414"/>
                    </a:lnTo>
                    <a:lnTo>
                      <a:pt x="2" y="421"/>
                    </a:lnTo>
                    <a:lnTo>
                      <a:pt x="2" y="429"/>
                    </a:lnTo>
                    <a:lnTo>
                      <a:pt x="2" y="436"/>
                    </a:lnTo>
                    <a:lnTo>
                      <a:pt x="0" y="442"/>
                    </a:lnTo>
                    <a:lnTo>
                      <a:pt x="0" y="449"/>
                    </a:lnTo>
                    <a:lnTo>
                      <a:pt x="0" y="455"/>
                    </a:lnTo>
                    <a:lnTo>
                      <a:pt x="2" y="462"/>
                    </a:lnTo>
                    <a:lnTo>
                      <a:pt x="2" y="469"/>
                    </a:lnTo>
                    <a:lnTo>
                      <a:pt x="3" y="476"/>
                    </a:lnTo>
                    <a:lnTo>
                      <a:pt x="4" y="482"/>
                    </a:lnTo>
                    <a:lnTo>
                      <a:pt x="5" y="490"/>
                    </a:lnTo>
                    <a:lnTo>
                      <a:pt x="6" y="494"/>
                    </a:lnTo>
                    <a:lnTo>
                      <a:pt x="9" y="501"/>
                    </a:lnTo>
                    <a:lnTo>
                      <a:pt x="10" y="507"/>
                    </a:lnTo>
                    <a:lnTo>
                      <a:pt x="12" y="514"/>
                    </a:lnTo>
                    <a:lnTo>
                      <a:pt x="14" y="519"/>
                    </a:lnTo>
                    <a:lnTo>
                      <a:pt x="17" y="526"/>
                    </a:lnTo>
                    <a:lnTo>
                      <a:pt x="19" y="531"/>
                    </a:lnTo>
                    <a:lnTo>
                      <a:pt x="21" y="537"/>
                    </a:lnTo>
                    <a:lnTo>
                      <a:pt x="22" y="542"/>
                    </a:lnTo>
                    <a:lnTo>
                      <a:pt x="26" y="548"/>
                    </a:lnTo>
                    <a:lnTo>
                      <a:pt x="28" y="553"/>
                    </a:lnTo>
                    <a:lnTo>
                      <a:pt x="31" y="559"/>
                    </a:lnTo>
                    <a:lnTo>
                      <a:pt x="33" y="564"/>
                    </a:lnTo>
                    <a:lnTo>
                      <a:pt x="35" y="569"/>
                    </a:lnTo>
                    <a:lnTo>
                      <a:pt x="37" y="573"/>
                    </a:lnTo>
                    <a:lnTo>
                      <a:pt x="40" y="579"/>
                    </a:lnTo>
                    <a:lnTo>
                      <a:pt x="43" y="582"/>
                    </a:lnTo>
                    <a:lnTo>
                      <a:pt x="46" y="587"/>
                    </a:lnTo>
                    <a:lnTo>
                      <a:pt x="48" y="592"/>
                    </a:lnTo>
                    <a:lnTo>
                      <a:pt x="50" y="596"/>
                    </a:lnTo>
                    <a:lnTo>
                      <a:pt x="53" y="600"/>
                    </a:lnTo>
                    <a:lnTo>
                      <a:pt x="56" y="604"/>
                    </a:lnTo>
                    <a:lnTo>
                      <a:pt x="58" y="608"/>
                    </a:lnTo>
                    <a:lnTo>
                      <a:pt x="62" y="613"/>
                    </a:lnTo>
                    <a:lnTo>
                      <a:pt x="65" y="617"/>
                    </a:lnTo>
                    <a:lnTo>
                      <a:pt x="70" y="624"/>
                    </a:lnTo>
                    <a:lnTo>
                      <a:pt x="75" y="629"/>
                    </a:lnTo>
                    <a:lnTo>
                      <a:pt x="78" y="633"/>
                    </a:lnTo>
                    <a:lnTo>
                      <a:pt x="80" y="637"/>
                    </a:lnTo>
                    <a:lnTo>
                      <a:pt x="84" y="639"/>
                    </a:lnTo>
                    <a:lnTo>
                      <a:pt x="85" y="642"/>
                    </a:lnTo>
                    <a:lnTo>
                      <a:pt x="87" y="644"/>
                    </a:lnTo>
                    <a:lnTo>
                      <a:pt x="91" y="639"/>
                    </a:lnTo>
                    <a:lnTo>
                      <a:pt x="95" y="635"/>
                    </a:lnTo>
                    <a:lnTo>
                      <a:pt x="99" y="631"/>
                    </a:lnTo>
                    <a:lnTo>
                      <a:pt x="104" y="628"/>
                    </a:lnTo>
                    <a:lnTo>
                      <a:pt x="108" y="622"/>
                    </a:lnTo>
                    <a:lnTo>
                      <a:pt x="113" y="618"/>
                    </a:lnTo>
                    <a:lnTo>
                      <a:pt x="117" y="615"/>
                    </a:lnTo>
                    <a:lnTo>
                      <a:pt x="122" y="611"/>
                    </a:lnTo>
                    <a:lnTo>
                      <a:pt x="126" y="607"/>
                    </a:lnTo>
                    <a:lnTo>
                      <a:pt x="130" y="602"/>
                    </a:lnTo>
                    <a:lnTo>
                      <a:pt x="135" y="599"/>
                    </a:lnTo>
                    <a:lnTo>
                      <a:pt x="141" y="595"/>
                    </a:lnTo>
                    <a:lnTo>
                      <a:pt x="144" y="589"/>
                    </a:lnTo>
                    <a:lnTo>
                      <a:pt x="149" y="586"/>
                    </a:lnTo>
                    <a:lnTo>
                      <a:pt x="153" y="582"/>
                    </a:lnTo>
                    <a:lnTo>
                      <a:pt x="158" y="579"/>
                    </a:lnTo>
                    <a:lnTo>
                      <a:pt x="156" y="577"/>
                    </a:lnTo>
                    <a:lnTo>
                      <a:pt x="152" y="572"/>
                    </a:lnTo>
                    <a:lnTo>
                      <a:pt x="150" y="570"/>
                    </a:lnTo>
                    <a:lnTo>
                      <a:pt x="148" y="566"/>
                    </a:lnTo>
                    <a:lnTo>
                      <a:pt x="145" y="562"/>
                    </a:lnTo>
                    <a:lnTo>
                      <a:pt x="143" y="559"/>
                    </a:lnTo>
                    <a:lnTo>
                      <a:pt x="138" y="553"/>
                    </a:lnTo>
                    <a:lnTo>
                      <a:pt x="135" y="549"/>
                    </a:lnTo>
                    <a:lnTo>
                      <a:pt x="131" y="543"/>
                    </a:lnTo>
                    <a:lnTo>
                      <a:pt x="128" y="537"/>
                    </a:lnTo>
                    <a:lnTo>
                      <a:pt x="124" y="531"/>
                    </a:lnTo>
                    <a:lnTo>
                      <a:pt x="121" y="524"/>
                    </a:lnTo>
                    <a:lnTo>
                      <a:pt x="117" y="518"/>
                    </a:lnTo>
                    <a:lnTo>
                      <a:pt x="115" y="512"/>
                    </a:lnTo>
                    <a:lnTo>
                      <a:pt x="110" y="504"/>
                    </a:lnTo>
                    <a:lnTo>
                      <a:pt x="108" y="497"/>
                    </a:lnTo>
                    <a:lnTo>
                      <a:pt x="106" y="489"/>
                    </a:lnTo>
                    <a:lnTo>
                      <a:pt x="102" y="480"/>
                    </a:lnTo>
                    <a:lnTo>
                      <a:pt x="100" y="472"/>
                    </a:lnTo>
                    <a:lnTo>
                      <a:pt x="99" y="464"/>
                    </a:lnTo>
                    <a:lnTo>
                      <a:pt x="98" y="456"/>
                    </a:lnTo>
                    <a:lnTo>
                      <a:pt x="98" y="448"/>
                    </a:lnTo>
                    <a:lnTo>
                      <a:pt x="98" y="439"/>
                    </a:lnTo>
                    <a:lnTo>
                      <a:pt x="98" y="432"/>
                    </a:lnTo>
                    <a:lnTo>
                      <a:pt x="100" y="422"/>
                    </a:lnTo>
                    <a:lnTo>
                      <a:pt x="102" y="414"/>
                    </a:lnTo>
                    <a:lnTo>
                      <a:pt x="102" y="410"/>
                    </a:lnTo>
                    <a:lnTo>
                      <a:pt x="105" y="406"/>
                    </a:lnTo>
                    <a:lnTo>
                      <a:pt x="106" y="402"/>
                    </a:lnTo>
                    <a:lnTo>
                      <a:pt x="108" y="398"/>
                    </a:lnTo>
                    <a:lnTo>
                      <a:pt x="110" y="394"/>
                    </a:lnTo>
                    <a:lnTo>
                      <a:pt x="113" y="390"/>
                    </a:lnTo>
                    <a:lnTo>
                      <a:pt x="115" y="387"/>
                    </a:lnTo>
                    <a:lnTo>
                      <a:pt x="119" y="383"/>
                    </a:lnTo>
                    <a:lnTo>
                      <a:pt x="119" y="383"/>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6" name="Freeform 56"/>
              <p:cNvSpPr>
                <a:spLocks/>
              </p:cNvSpPr>
              <p:nvPr/>
            </p:nvSpPr>
            <p:spPr bwMode="auto">
              <a:xfrm>
                <a:off x="6913563" y="-681038"/>
                <a:ext cx="204787" cy="127000"/>
              </a:xfrm>
              <a:custGeom>
                <a:avLst/>
                <a:gdLst/>
                <a:ahLst/>
                <a:cxnLst>
                  <a:cxn ang="0">
                    <a:pos x="6" y="71"/>
                  </a:cxn>
                  <a:cxn ang="0">
                    <a:pos x="28" y="94"/>
                  </a:cxn>
                  <a:cxn ang="0">
                    <a:pos x="50" y="112"/>
                  </a:cxn>
                  <a:cxn ang="0">
                    <a:pos x="73" y="129"/>
                  </a:cxn>
                  <a:cxn ang="0">
                    <a:pos x="97" y="146"/>
                  </a:cxn>
                  <a:cxn ang="0">
                    <a:pos x="122" y="162"/>
                  </a:cxn>
                  <a:cxn ang="0">
                    <a:pos x="145" y="173"/>
                  </a:cxn>
                  <a:cxn ang="0">
                    <a:pos x="168" y="185"/>
                  </a:cxn>
                  <a:cxn ang="0">
                    <a:pos x="191" y="194"/>
                  </a:cxn>
                  <a:cxn ang="0">
                    <a:pos x="214" y="204"/>
                  </a:cxn>
                  <a:cxn ang="0">
                    <a:pos x="236" y="211"/>
                  </a:cxn>
                  <a:cxn ang="0">
                    <a:pos x="257" y="218"/>
                  </a:cxn>
                  <a:cxn ang="0">
                    <a:pos x="277" y="222"/>
                  </a:cxn>
                  <a:cxn ang="0">
                    <a:pos x="296" y="227"/>
                  </a:cxn>
                  <a:cxn ang="0">
                    <a:pos x="313" y="229"/>
                  </a:cxn>
                  <a:cxn ang="0">
                    <a:pos x="330" y="233"/>
                  </a:cxn>
                  <a:cxn ang="0">
                    <a:pos x="344" y="235"/>
                  </a:cxn>
                  <a:cxn ang="0">
                    <a:pos x="357" y="237"/>
                  </a:cxn>
                  <a:cxn ang="0">
                    <a:pos x="374" y="238"/>
                  </a:cxn>
                  <a:cxn ang="0">
                    <a:pos x="383" y="240"/>
                  </a:cxn>
                  <a:cxn ang="0">
                    <a:pos x="382" y="221"/>
                  </a:cxn>
                  <a:cxn ang="0">
                    <a:pos x="382" y="204"/>
                  </a:cxn>
                  <a:cxn ang="0">
                    <a:pos x="383" y="185"/>
                  </a:cxn>
                  <a:cxn ang="0">
                    <a:pos x="384" y="167"/>
                  </a:cxn>
                  <a:cxn ang="0">
                    <a:pos x="386" y="149"/>
                  </a:cxn>
                  <a:cxn ang="0">
                    <a:pos x="383" y="142"/>
                  </a:cxn>
                  <a:cxn ang="0">
                    <a:pos x="371" y="142"/>
                  </a:cxn>
                  <a:cxn ang="0">
                    <a:pos x="352" y="139"/>
                  </a:cxn>
                  <a:cxn ang="0">
                    <a:pos x="331" y="134"/>
                  </a:cxn>
                  <a:cxn ang="0">
                    <a:pos x="317" y="133"/>
                  </a:cxn>
                  <a:cxn ang="0">
                    <a:pos x="300" y="128"/>
                  </a:cxn>
                  <a:cxn ang="0">
                    <a:pos x="285" y="125"/>
                  </a:cxn>
                  <a:cxn ang="0">
                    <a:pos x="267" y="119"/>
                  </a:cxn>
                  <a:cxn ang="0">
                    <a:pos x="248" y="113"/>
                  </a:cxn>
                  <a:cxn ang="0">
                    <a:pos x="229" y="106"/>
                  </a:cxn>
                  <a:cxn ang="0">
                    <a:pos x="210" y="97"/>
                  </a:cxn>
                  <a:cxn ang="0">
                    <a:pos x="190" y="88"/>
                  </a:cxn>
                  <a:cxn ang="0">
                    <a:pos x="170" y="78"/>
                  </a:cxn>
                  <a:cxn ang="0">
                    <a:pos x="150" y="67"/>
                  </a:cxn>
                  <a:cxn ang="0">
                    <a:pos x="131" y="53"/>
                  </a:cxn>
                  <a:cxn ang="0">
                    <a:pos x="111" y="39"/>
                  </a:cxn>
                  <a:cxn ang="0">
                    <a:pos x="93" y="23"/>
                  </a:cxn>
                  <a:cxn ang="0">
                    <a:pos x="75" y="5"/>
                  </a:cxn>
                </a:cxnLst>
                <a:rect l="0" t="0" r="r" b="b"/>
                <a:pathLst>
                  <a:path w="387" h="240">
                    <a:moveTo>
                      <a:pt x="71" y="0"/>
                    </a:moveTo>
                    <a:lnTo>
                      <a:pt x="0" y="65"/>
                    </a:lnTo>
                    <a:lnTo>
                      <a:pt x="6" y="71"/>
                    </a:lnTo>
                    <a:lnTo>
                      <a:pt x="13" y="80"/>
                    </a:lnTo>
                    <a:lnTo>
                      <a:pt x="20" y="87"/>
                    </a:lnTo>
                    <a:lnTo>
                      <a:pt x="28" y="94"/>
                    </a:lnTo>
                    <a:lnTo>
                      <a:pt x="35" y="99"/>
                    </a:lnTo>
                    <a:lnTo>
                      <a:pt x="43" y="106"/>
                    </a:lnTo>
                    <a:lnTo>
                      <a:pt x="50" y="112"/>
                    </a:lnTo>
                    <a:lnTo>
                      <a:pt x="58" y="119"/>
                    </a:lnTo>
                    <a:lnTo>
                      <a:pt x="65" y="125"/>
                    </a:lnTo>
                    <a:lnTo>
                      <a:pt x="73" y="129"/>
                    </a:lnTo>
                    <a:lnTo>
                      <a:pt x="81" y="135"/>
                    </a:lnTo>
                    <a:lnTo>
                      <a:pt x="89" y="141"/>
                    </a:lnTo>
                    <a:lnTo>
                      <a:pt x="97" y="146"/>
                    </a:lnTo>
                    <a:lnTo>
                      <a:pt x="105" y="151"/>
                    </a:lnTo>
                    <a:lnTo>
                      <a:pt x="112" y="156"/>
                    </a:lnTo>
                    <a:lnTo>
                      <a:pt x="122" y="162"/>
                    </a:lnTo>
                    <a:lnTo>
                      <a:pt x="128" y="165"/>
                    </a:lnTo>
                    <a:lnTo>
                      <a:pt x="137" y="170"/>
                    </a:lnTo>
                    <a:lnTo>
                      <a:pt x="145" y="173"/>
                    </a:lnTo>
                    <a:lnTo>
                      <a:pt x="153" y="177"/>
                    </a:lnTo>
                    <a:lnTo>
                      <a:pt x="160" y="180"/>
                    </a:lnTo>
                    <a:lnTo>
                      <a:pt x="168" y="185"/>
                    </a:lnTo>
                    <a:lnTo>
                      <a:pt x="175" y="187"/>
                    </a:lnTo>
                    <a:lnTo>
                      <a:pt x="184" y="192"/>
                    </a:lnTo>
                    <a:lnTo>
                      <a:pt x="191" y="194"/>
                    </a:lnTo>
                    <a:lnTo>
                      <a:pt x="199" y="197"/>
                    </a:lnTo>
                    <a:lnTo>
                      <a:pt x="206" y="200"/>
                    </a:lnTo>
                    <a:lnTo>
                      <a:pt x="214" y="204"/>
                    </a:lnTo>
                    <a:lnTo>
                      <a:pt x="221" y="206"/>
                    </a:lnTo>
                    <a:lnTo>
                      <a:pt x="229" y="208"/>
                    </a:lnTo>
                    <a:lnTo>
                      <a:pt x="236" y="211"/>
                    </a:lnTo>
                    <a:lnTo>
                      <a:pt x="244" y="214"/>
                    </a:lnTo>
                    <a:lnTo>
                      <a:pt x="250" y="215"/>
                    </a:lnTo>
                    <a:lnTo>
                      <a:pt x="257" y="218"/>
                    </a:lnTo>
                    <a:lnTo>
                      <a:pt x="264" y="219"/>
                    </a:lnTo>
                    <a:lnTo>
                      <a:pt x="271" y="221"/>
                    </a:lnTo>
                    <a:lnTo>
                      <a:pt x="277" y="222"/>
                    </a:lnTo>
                    <a:lnTo>
                      <a:pt x="284" y="223"/>
                    </a:lnTo>
                    <a:lnTo>
                      <a:pt x="289" y="224"/>
                    </a:lnTo>
                    <a:lnTo>
                      <a:pt x="296" y="227"/>
                    </a:lnTo>
                    <a:lnTo>
                      <a:pt x="302" y="227"/>
                    </a:lnTo>
                    <a:lnTo>
                      <a:pt x="307" y="229"/>
                    </a:lnTo>
                    <a:lnTo>
                      <a:pt x="313" y="229"/>
                    </a:lnTo>
                    <a:lnTo>
                      <a:pt x="320" y="231"/>
                    </a:lnTo>
                    <a:lnTo>
                      <a:pt x="324" y="233"/>
                    </a:lnTo>
                    <a:lnTo>
                      <a:pt x="330" y="233"/>
                    </a:lnTo>
                    <a:lnTo>
                      <a:pt x="335" y="234"/>
                    </a:lnTo>
                    <a:lnTo>
                      <a:pt x="339" y="235"/>
                    </a:lnTo>
                    <a:lnTo>
                      <a:pt x="344" y="235"/>
                    </a:lnTo>
                    <a:lnTo>
                      <a:pt x="349" y="236"/>
                    </a:lnTo>
                    <a:lnTo>
                      <a:pt x="352" y="236"/>
                    </a:lnTo>
                    <a:lnTo>
                      <a:pt x="357" y="237"/>
                    </a:lnTo>
                    <a:lnTo>
                      <a:pt x="364" y="237"/>
                    </a:lnTo>
                    <a:lnTo>
                      <a:pt x="369" y="238"/>
                    </a:lnTo>
                    <a:lnTo>
                      <a:pt x="374" y="238"/>
                    </a:lnTo>
                    <a:lnTo>
                      <a:pt x="379" y="240"/>
                    </a:lnTo>
                    <a:lnTo>
                      <a:pt x="381" y="240"/>
                    </a:lnTo>
                    <a:lnTo>
                      <a:pt x="383" y="240"/>
                    </a:lnTo>
                    <a:lnTo>
                      <a:pt x="382" y="234"/>
                    </a:lnTo>
                    <a:lnTo>
                      <a:pt x="382" y="227"/>
                    </a:lnTo>
                    <a:lnTo>
                      <a:pt x="382" y="221"/>
                    </a:lnTo>
                    <a:lnTo>
                      <a:pt x="382" y="215"/>
                    </a:lnTo>
                    <a:lnTo>
                      <a:pt x="382" y="209"/>
                    </a:lnTo>
                    <a:lnTo>
                      <a:pt x="382" y="204"/>
                    </a:lnTo>
                    <a:lnTo>
                      <a:pt x="382" y="197"/>
                    </a:lnTo>
                    <a:lnTo>
                      <a:pt x="383" y="192"/>
                    </a:lnTo>
                    <a:lnTo>
                      <a:pt x="383" y="185"/>
                    </a:lnTo>
                    <a:lnTo>
                      <a:pt x="383" y="179"/>
                    </a:lnTo>
                    <a:lnTo>
                      <a:pt x="384" y="172"/>
                    </a:lnTo>
                    <a:lnTo>
                      <a:pt x="384" y="167"/>
                    </a:lnTo>
                    <a:lnTo>
                      <a:pt x="384" y="161"/>
                    </a:lnTo>
                    <a:lnTo>
                      <a:pt x="384" y="155"/>
                    </a:lnTo>
                    <a:lnTo>
                      <a:pt x="386" y="149"/>
                    </a:lnTo>
                    <a:lnTo>
                      <a:pt x="387" y="143"/>
                    </a:lnTo>
                    <a:lnTo>
                      <a:pt x="384" y="142"/>
                    </a:lnTo>
                    <a:lnTo>
                      <a:pt x="383" y="142"/>
                    </a:lnTo>
                    <a:lnTo>
                      <a:pt x="380" y="142"/>
                    </a:lnTo>
                    <a:lnTo>
                      <a:pt x="376" y="142"/>
                    </a:lnTo>
                    <a:lnTo>
                      <a:pt x="371" y="142"/>
                    </a:lnTo>
                    <a:lnTo>
                      <a:pt x="366" y="141"/>
                    </a:lnTo>
                    <a:lnTo>
                      <a:pt x="359" y="140"/>
                    </a:lnTo>
                    <a:lnTo>
                      <a:pt x="352" y="139"/>
                    </a:lnTo>
                    <a:lnTo>
                      <a:pt x="344" y="138"/>
                    </a:lnTo>
                    <a:lnTo>
                      <a:pt x="336" y="136"/>
                    </a:lnTo>
                    <a:lnTo>
                      <a:pt x="331" y="134"/>
                    </a:lnTo>
                    <a:lnTo>
                      <a:pt x="327" y="134"/>
                    </a:lnTo>
                    <a:lnTo>
                      <a:pt x="322" y="133"/>
                    </a:lnTo>
                    <a:lnTo>
                      <a:pt x="317" y="133"/>
                    </a:lnTo>
                    <a:lnTo>
                      <a:pt x="311" y="132"/>
                    </a:lnTo>
                    <a:lnTo>
                      <a:pt x="306" y="129"/>
                    </a:lnTo>
                    <a:lnTo>
                      <a:pt x="300" y="128"/>
                    </a:lnTo>
                    <a:lnTo>
                      <a:pt x="295" y="127"/>
                    </a:lnTo>
                    <a:lnTo>
                      <a:pt x="289" y="126"/>
                    </a:lnTo>
                    <a:lnTo>
                      <a:pt x="285" y="125"/>
                    </a:lnTo>
                    <a:lnTo>
                      <a:pt x="279" y="122"/>
                    </a:lnTo>
                    <a:lnTo>
                      <a:pt x="273" y="121"/>
                    </a:lnTo>
                    <a:lnTo>
                      <a:pt x="267" y="119"/>
                    </a:lnTo>
                    <a:lnTo>
                      <a:pt x="261" y="117"/>
                    </a:lnTo>
                    <a:lnTo>
                      <a:pt x="255" y="114"/>
                    </a:lnTo>
                    <a:lnTo>
                      <a:pt x="248" y="113"/>
                    </a:lnTo>
                    <a:lnTo>
                      <a:pt x="242" y="111"/>
                    </a:lnTo>
                    <a:lnTo>
                      <a:pt x="235" y="109"/>
                    </a:lnTo>
                    <a:lnTo>
                      <a:pt x="229" y="106"/>
                    </a:lnTo>
                    <a:lnTo>
                      <a:pt x="222" y="104"/>
                    </a:lnTo>
                    <a:lnTo>
                      <a:pt x="215" y="100"/>
                    </a:lnTo>
                    <a:lnTo>
                      <a:pt x="210" y="97"/>
                    </a:lnTo>
                    <a:lnTo>
                      <a:pt x="203" y="95"/>
                    </a:lnTo>
                    <a:lnTo>
                      <a:pt x="197" y="92"/>
                    </a:lnTo>
                    <a:lnTo>
                      <a:pt x="190" y="88"/>
                    </a:lnTo>
                    <a:lnTo>
                      <a:pt x="183" y="84"/>
                    </a:lnTo>
                    <a:lnTo>
                      <a:pt x="177" y="82"/>
                    </a:lnTo>
                    <a:lnTo>
                      <a:pt x="170" y="78"/>
                    </a:lnTo>
                    <a:lnTo>
                      <a:pt x="163" y="74"/>
                    </a:lnTo>
                    <a:lnTo>
                      <a:pt x="157" y="70"/>
                    </a:lnTo>
                    <a:lnTo>
                      <a:pt x="150" y="67"/>
                    </a:lnTo>
                    <a:lnTo>
                      <a:pt x="145" y="62"/>
                    </a:lnTo>
                    <a:lnTo>
                      <a:pt x="138" y="58"/>
                    </a:lnTo>
                    <a:lnTo>
                      <a:pt x="131" y="53"/>
                    </a:lnTo>
                    <a:lnTo>
                      <a:pt x="125" y="48"/>
                    </a:lnTo>
                    <a:lnTo>
                      <a:pt x="118" y="44"/>
                    </a:lnTo>
                    <a:lnTo>
                      <a:pt x="111" y="39"/>
                    </a:lnTo>
                    <a:lnTo>
                      <a:pt x="105" y="33"/>
                    </a:lnTo>
                    <a:lnTo>
                      <a:pt x="98" y="27"/>
                    </a:lnTo>
                    <a:lnTo>
                      <a:pt x="93" y="23"/>
                    </a:lnTo>
                    <a:lnTo>
                      <a:pt x="87" y="16"/>
                    </a:lnTo>
                    <a:lnTo>
                      <a:pt x="81" y="11"/>
                    </a:lnTo>
                    <a:lnTo>
                      <a:pt x="75" y="5"/>
                    </a:lnTo>
                    <a:lnTo>
                      <a:pt x="71" y="0"/>
                    </a:lnTo>
                    <a:lnTo>
                      <a:pt x="71" y="0"/>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7" name="Freeform 57"/>
              <p:cNvSpPr>
                <a:spLocks/>
              </p:cNvSpPr>
              <p:nvPr/>
            </p:nvSpPr>
            <p:spPr bwMode="auto">
              <a:xfrm>
                <a:off x="7096126" y="-614362"/>
                <a:ext cx="98425" cy="301625"/>
              </a:xfrm>
              <a:custGeom>
                <a:avLst/>
                <a:gdLst/>
                <a:ahLst/>
                <a:cxnLst>
                  <a:cxn ang="0">
                    <a:pos x="111" y="412"/>
                  </a:cxn>
                  <a:cxn ang="0">
                    <a:pos x="103" y="390"/>
                  </a:cxn>
                  <a:cxn ang="0">
                    <a:pos x="99" y="370"/>
                  </a:cxn>
                  <a:cxn ang="0">
                    <a:pos x="99" y="351"/>
                  </a:cxn>
                  <a:cxn ang="0">
                    <a:pos x="103" y="334"/>
                  </a:cxn>
                  <a:cxn ang="0">
                    <a:pos x="109" y="317"/>
                  </a:cxn>
                  <a:cxn ang="0">
                    <a:pos x="117" y="302"/>
                  </a:cxn>
                  <a:cxn ang="0">
                    <a:pos x="125" y="285"/>
                  </a:cxn>
                  <a:cxn ang="0">
                    <a:pos x="134" y="270"/>
                  </a:cxn>
                  <a:cxn ang="0">
                    <a:pos x="143" y="254"/>
                  </a:cxn>
                  <a:cxn ang="0">
                    <a:pos x="154" y="239"/>
                  </a:cxn>
                  <a:cxn ang="0">
                    <a:pos x="161" y="222"/>
                  </a:cxn>
                  <a:cxn ang="0">
                    <a:pos x="167" y="205"/>
                  </a:cxn>
                  <a:cxn ang="0">
                    <a:pos x="171" y="188"/>
                  </a:cxn>
                  <a:cxn ang="0">
                    <a:pos x="171" y="168"/>
                  </a:cxn>
                  <a:cxn ang="0">
                    <a:pos x="169" y="149"/>
                  </a:cxn>
                  <a:cxn ang="0">
                    <a:pos x="163" y="127"/>
                  </a:cxn>
                  <a:cxn ang="0">
                    <a:pos x="152" y="102"/>
                  </a:cxn>
                  <a:cxn ang="0">
                    <a:pos x="136" y="78"/>
                  </a:cxn>
                  <a:cxn ang="0">
                    <a:pos x="113" y="50"/>
                  </a:cxn>
                  <a:cxn ang="0">
                    <a:pos x="87" y="21"/>
                  </a:cxn>
                  <a:cxn ang="0">
                    <a:pos x="0" y="71"/>
                  </a:cxn>
                  <a:cxn ang="0">
                    <a:pos x="23" y="93"/>
                  </a:cxn>
                  <a:cxn ang="0">
                    <a:pos x="42" y="116"/>
                  </a:cxn>
                  <a:cxn ang="0">
                    <a:pos x="54" y="136"/>
                  </a:cxn>
                  <a:cxn ang="0">
                    <a:pos x="65" y="154"/>
                  </a:cxn>
                  <a:cxn ang="0">
                    <a:pos x="69" y="172"/>
                  </a:cxn>
                  <a:cxn ang="0">
                    <a:pos x="70" y="189"/>
                  </a:cxn>
                  <a:cxn ang="0">
                    <a:pos x="68" y="204"/>
                  </a:cxn>
                  <a:cxn ang="0">
                    <a:pos x="65" y="219"/>
                  </a:cxn>
                  <a:cxn ang="0">
                    <a:pos x="58" y="234"/>
                  </a:cxn>
                  <a:cxn ang="0">
                    <a:pos x="52" y="248"/>
                  </a:cxn>
                  <a:cxn ang="0">
                    <a:pos x="44" y="263"/>
                  </a:cxn>
                  <a:cxn ang="0">
                    <a:pos x="35" y="277"/>
                  </a:cxn>
                  <a:cxn ang="0">
                    <a:pos x="26" y="291"/>
                  </a:cxn>
                  <a:cxn ang="0">
                    <a:pos x="18" y="307"/>
                  </a:cxn>
                  <a:cxn ang="0">
                    <a:pos x="11" y="324"/>
                  </a:cxn>
                  <a:cxn ang="0">
                    <a:pos x="7" y="344"/>
                  </a:cxn>
                  <a:cxn ang="0">
                    <a:pos x="4" y="363"/>
                  </a:cxn>
                  <a:cxn ang="0">
                    <a:pos x="4" y="385"/>
                  </a:cxn>
                  <a:cxn ang="0">
                    <a:pos x="8" y="409"/>
                  </a:cxn>
                  <a:cxn ang="0">
                    <a:pos x="16" y="435"/>
                  </a:cxn>
                  <a:cxn ang="0">
                    <a:pos x="29" y="464"/>
                  </a:cxn>
                  <a:cxn ang="0">
                    <a:pos x="42" y="487"/>
                  </a:cxn>
                  <a:cxn ang="0">
                    <a:pos x="54" y="503"/>
                  </a:cxn>
                  <a:cxn ang="0">
                    <a:pos x="69" y="518"/>
                  </a:cxn>
                  <a:cxn ang="0">
                    <a:pos x="83" y="530"/>
                  </a:cxn>
                  <a:cxn ang="0">
                    <a:pos x="98" y="540"/>
                  </a:cxn>
                  <a:cxn ang="0">
                    <a:pos x="112" y="549"/>
                  </a:cxn>
                  <a:cxn ang="0">
                    <a:pos x="126" y="556"/>
                  </a:cxn>
                  <a:cxn ang="0">
                    <a:pos x="147" y="565"/>
                  </a:cxn>
                  <a:cxn ang="0">
                    <a:pos x="160" y="570"/>
                  </a:cxn>
                  <a:cxn ang="0">
                    <a:pos x="176" y="474"/>
                  </a:cxn>
                  <a:cxn ang="0">
                    <a:pos x="163" y="467"/>
                  </a:cxn>
                  <a:cxn ang="0">
                    <a:pos x="147" y="458"/>
                  </a:cxn>
                  <a:cxn ang="0">
                    <a:pos x="132" y="444"/>
                  </a:cxn>
                  <a:cxn ang="0">
                    <a:pos x="119" y="427"/>
                  </a:cxn>
                </a:cxnLst>
                <a:rect l="0" t="0" r="r" b="b"/>
                <a:pathLst>
                  <a:path w="184" h="570">
                    <a:moveTo>
                      <a:pt x="119" y="427"/>
                    </a:moveTo>
                    <a:lnTo>
                      <a:pt x="113" y="420"/>
                    </a:lnTo>
                    <a:lnTo>
                      <a:pt x="111" y="412"/>
                    </a:lnTo>
                    <a:lnTo>
                      <a:pt x="108" y="405"/>
                    </a:lnTo>
                    <a:lnTo>
                      <a:pt x="105" y="397"/>
                    </a:lnTo>
                    <a:lnTo>
                      <a:pt x="103" y="390"/>
                    </a:lnTo>
                    <a:lnTo>
                      <a:pt x="102" y="383"/>
                    </a:lnTo>
                    <a:lnTo>
                      <a:pt x="99" y="377"/>
                    </a:lnTo>
                    <a:lnTo>
                      <a:pt x="99" y="370"/>
                    </a:lnTo>
                    <a:lnTo>
                      <a:pt x="99" y="363"/>
                    </a:lnTo>
                    <a:lnTo>
                      <a:pt x="99" y="357"/>
                    </a:lnTo>
                    <a:lnTo>
                      <a:pt x="99" y="351"/>
                    </a:lnTo>
                    <a:lnTo>
                      <a:pt x="102" y="346"/>
                    </a:lnTo>
                    <a:lnTo>
                      <a:pt x="102" y="339"/>
                    </a:lnTo>
                    <a:lnTo>
                      <a:pt x="103" y="334"/>
                    </a:lnTo>
                    <a:lnTo>
                      <a:pt x="105" y="328"/>
                    </a:lnTo>
                    <a:lnTo>
                      <a:pt x="108" y="324"/>
                    </a:lnTo>
                    <a:lnTo>
                      <a:pt x="109" y="317"/>
                    </a:lnTo>
                    <a:lnTo>
                      <a:pt x="111" y="312"/>
                    </a:lnTo>
                    <a:lnTo>
                      <a:pt x="113" y="306"/>
                    </a:lnTo>
                    <a:lnTo>
                      <a:pt x="117" y="302"/>
                    </a:lnTo>
                    <a:lnTo>
                      <a:pt x="119" y="296"/>
                    </a:lnTo>
                    <a:lnTo>
                      <a:pt x="121" y="291"/>
                    </a:lnTo>
                    <a:lnTo>
                      <a:pt x="125" y="285"/>
                    </a:lnTo>
                    <a:lnTo>
                      <a:pt x="128" y="281"/>
                    </a:lnTo>
                    <a:lnTo>
                      <a:pt x="131" y="275"/>
                    </a:lnTo>
                    <a:lnTo>
                      <a:pt x="134" y="270"/>
                    </a:lnTo>
                    <a:lnTo>
                      <a:pt x="136" y="264"/>
                    </a:lnTo>
                    <a:lnTo>
                      <a:pt x="141" y="260"/>
                    </a:lnTo>
                    <a:lnTo>
                      <a:pt x="143" y="254"/>
                    </a:lnTo>
                    <a:lnTo>
                      <a:pt x="147" y="249"/>
                    </a:lnTo>
                    <a:lnTo>
                      <a:pt x="149" y="244"/>
                    </a:lnTo>
                    <a:lnTo>
                      <a:pt x="154" y="239"/>
                    </a:lnTo>
                    <a:lnTo>
                      <a:pt x="156" y="233"/>
                    </a:lnTo>
                    <a:lnTo>
                      <a:pt x="158" y="229"/>
                    </a:lnTo>
                    <a:lnTo>
                      <a:pt x="161" y="222"/>
                    </a:lnTo>
                    <a:lnTo>
                      <a:pt x="163" y="217"/>
                    </a:lnTo>
                    <a:lnTo>
                      <a:pt x="164" y="211"/>
                    </a:lnTo>
                    <a:lnTo>
                      <a:pt x="167" y="205"/>
                    </a:lnTo>
                    <a:lnTo>
                      <a:pt x="169" y="200"/>
                    </a:lnTo>
                    <a:lnTo>
                      <a:pt x="170" y="194"/>
                    </a:lnTo>
                    <a:lnTo>
                      <a:pt x="171" y="188"/>
                    </a:lnTo>
                    <a:lnTo>
                      <a:pt x="171" y="181"/>
                    </a:lnTo>
                    <a:lnTo>
                      <a:pt x="171" y="175"/>
                    </a:lnTo>
                    <a:lnTo>
                      <a:pt x="171" y="168"/>
                    </a:lnTo>
                    <a:lnTo>
                      <a:pt x="171" y="161"/>
                    </a:lnTo>
                    <a:lnTo>
                      <a:pt x="171" y="155"/>
                    </a:lnTo>
                    <a:lnTo>
                      <a:pt x="169" y="149"/>
                    </a:lnTo>
                    <a:lnTo>
                      <a:pt x="169" y="142"/>
                    </a:lnTo>
                    <a:lnTo>
                      <a:pt x="165" y="133"/>
                    </a:lnTo>
                    <a:lnTo>
                      <a:pt x="163" y="127"/>
                    </a:lnTo>
                    <a:lnTo>
                      <a:pt x="160" y="118"/>
                    </a:lnTo>
                    <a:lnTo>
                      <a:pt x="156" y="111"/>
                    </a:lnTo>
                    <a:lnTo>
                      <a:pt x="152" y="102"/>
                    </a:lnTo>
                    <a:lnTo>
                      <a:pt x="147" y="94"/>
                    </a:lnTo>
                    <a:lnTo>
                      <a:pt x="141" y="86"/>
                    </a:lnTo>
                    <a:lnTo>
                      <a:pt x="136" y="78"/>
                    </a:lnTo>
                    <a:lnTo>
                      <a:pt x="130" y="69"/>
                    </a:lnTo>
                    <a:lnTo>
                      <a:pt x="123" y="59"/>
                    </a:lnTo>
                    <a:lnTo>
                      <a:pt x="113" y="50"/>
                    </a:lnTo>
                    <a:lnTo>
                      <a:pt x="106" y="41"/>
                    </a:lnTo>
                    <a:lnTo>
                      <a:pt x="96" y="32"/>
                    </a:lnTo>
                    <a:lnTo>
                      <a:pt x="87" y="21"/>
                    </a:lnTo>
                    <a:lnTo>
                      <a:pt x="76" y="11"/>
                    </a:lnTo>
                    <a:lnTo>
                      <a:pt x="65" y="0"/>
                    </a:lnTo>
                    <a:lnTo>
                      <a:pt x="0" y="71"/>
                    </a:lnTo>
                    <a:lnTo>
                      <a:pt x="8" y="78"/>
                    </a:lnTo>
                    <a:lnTo>
                      <a:pt x="16" y="86"/>
                    </a:lnTo>
                    <a:lnTo>
                      <a:pt x="23" y="93"/>
                    </a:lnTo>
                    <a:lnTo>
                      <a:pt x="30" y="101"/>
                    </a:lnTo>
                    <a:lnTo>
                      <a:pt x="36" y="108"/>
                    </a:lnTo>
                    <a:lnTo>
                      <a:pt x="42" y="116"/>
                    </a:lnTo>
                    <a:lnTo>
                      <a:pt x="46" y="123"/>
                    </a:lnTo>
                    <a:lnTo>
                      <a:pt x="52" y="130"/>
                    </a:lnTo>
                    <a:lnTo>
                      <a:pt x="54" y="136"/>
                    </a:lnTo>
                    <a:lnTo>
                      <a:pt x="59" y="142"/>
                    </a:lnTo>
                    <a:lnTo>
                      <a:pt x="61" y="149"/>
                    </a:lnTo>
                    <a:lnTo>
                      <a:pt x="65" y="154"/>
                    </a:lnTo>
                    <a:lnTo>
                      <a:pt x="66" y="160"/>
                    </a:lnTo>
                    <a:lnTo>
                      <a:pt x="68" y="166"/>
                    </a:lnTo>
                    <a:lnTo>
                      <a:pt x="69" y="172"/>
                    </a:lnTo>
                    <a:lnTo>
                      <a:pt x="70" y="179"/>
                    </a:lnTo>
                    <a:lnTo>
                      <a:pt x="70" y="183"/>
                    </a:lnTo>
                    <a:lnTo>
                      <a:pt x="70" y="189"/>
                    </a:lnTo>
                    <a:lnTo>
                      <a:pt x="69" y="194"/>
                    </a:lnTo>
                    <a:lnTo>
                      <a:pt x="69" y="198"/>
                    </a:lnTo>
                    <a:lnTo>
                      <a:pt x="68" y="204"/>
                    </a:lnTo>
                    <a:lnTo>
                      <a:pt x="67" y="209"/>
                    </a:lnTo>
                    <a:lnTo>
                      <a:pt x="66" y="213"/>
                    </a:lnTo>
                    <a:lnTo>
                      <a:pt x="65" y="219"/>
                    </a:lnTo>
                    <a:lnTo>
                      <a:pt x="62" y="224"/>
                    </a:lnTo>
                    <a:lnTo>
                      <a:pt x="60" y="229"/>
                    </a:lnTo>
                    <a:lnTo>
                      <a:pt x="58" y="234"/>
                    </a:lnTo>
                    <a:lnTo>
                      <a:pt x="57" y="239"/>
                    </a:lnTo>
                    <a:lnTo>
                      <a:pt x="54" y="244"/>
                    </a:lnTo>
                    <a:lnTo>
                      <a:pt x="52" y="248"/>
                    </a:lnTo>
                    <a:lnTo>
                      <a:pt x="50" y="253"/>
                    </a:lnTo>
                    <a:lnTo>
                      <a:pt x="46" y="259"/>
                    </a:lnTo>
                    <a:lnTo>
                      <a:pt x="44" y="263"/>
                    </a:lnTo>
                    <a:lnTo>
                      <a:pt x="40" y="268"/>
                    </a:lnTo>
                    <a:lnTo>
                      <a:pt x="37" y="273"/>
                    </a:lnTo>
                    <a:lnTo>
                      <a:pt x="35" y="277"/>
                    </a:lnTo>
                    <a:lnTo>
                      <a:pt x="31" y="282"/>
                    </a:lnTo>
                    <a:lnTo>
                      <a:pt x="29" y="286"/>
                    </a:lnTo>
                    <a:lnTo>
                      <a:pt x="26" y="291"/>
                    </a:lnTo>
                    <a:lnTo>
                      <a:pt x="24" y="297"/>
                    </a:lnTo>
                    <a:lnTo>
                      <a:pt x="21" y="302"/>
                    </a:lnTo>
                    <a:lnTo>
                      <a:pt x="18" y="307"/>
                    </a:lnTo>
                    <a:lnTo>
                      <a:pt x="16" y="313"/>
                    </a:lnTo>
                    <a:lnTo>
                      <a:pt x="14" y="319"/>
                    </a:lnTo>
                    <a:lnTo>
                      <a:pt x="11" y="324"/>
                    </a:lnTo>
                    <a:lnTo>
                      <a:pt x="9" y="330"/>
                    </a:lnTo>
                    <a:lnTo>
                      <a:pt x="8" y="336"/>
                    </a:lnTo>
                    <a:lnTo>
                      <a:pt x="7" y="344"/>
                    </a:lnTo>
                    <a:lnTo>
                      <a:pt x="6" y="349"/>
                    </a:lnTo>
                    <a:lnTo>
                      <a:pt x="4" y="356"/>
                    </a:lnTo>
                    <a:lnTo>
                      <a:pt x="4" y="363"/>
                    </a:lnTo>
                    <a:lnTo>
                      <a:pt x="4" y="370"/>
                    </a:lnTo>
                    <a:lnTo>
                      <a:pt x="4" y="377"/>
                    </a:lnTo>
                    <a:lnTo>
                      <a:pt x="4" y="385"/>
                    </a:lnTo>
                    <a:lnTo>
                      <a:pt x="4" y="392"/>
                    </a:lnTo>
                    <a:lnTo>
                      <a:pt x="7" y="401"/>
                    </a:lnTo>
                    <a:lnTo>
                      <a:pt x="8" y="409"/>
                    </a:lnTo>
                    <a:lnTo>
                      <a:pt x="10" y="417"/>
                    </a:lnTo>
                    <a:lnTo>
                      <a:pt x="13" y="425"/>
                    </a:lnTo>
                    <a:lnTo>
                      <a:pt x="16" y="435"/>
                    </a:lnTo>
                    <a:lnTo>
                      <a:pt x="20" y="444"/>
                    </a:lnTo>
                    <a:lnTo>
                      <a:pt x="24" y="454"/>
                    </a:lnTo>
                    <a:lnTo>
                      <a:pt x="29" y="464"/>
                    </a:lnTo>
                    <a:lnTo>
                      <a:pt x="35" y="475"/>
                    </a:lnTo>
                    <a:lnTo>
                      <a:pt x="38" y="480"/>
                    </a:lnTo>
                    <a:lnTo>
                      <a:pt x="42" y="487"/>
                    </a:lnTo>
                    <a:lnTo>
                      <a:pt x="46" y="493"/>
                    </a:lnTo>
                    <a:lnTo>
                      <a:pt x="51" y="498"/>
                    </a:lnTo>
                    <a:lnTo>
                      <a:pt x="54" y="503"/>
                    </a:lnTo>
                    <a:lnTo>
                      <a:pt x="59" y="508"/>
                    </a:lnTo>
                    <a:lnTo>
                      <a:pt x="65" y="512"/>
                    </a:lnTo>
                    <a:lnTo>
                      <a:pt x="69" y="518"/>
                    </a:lnTo>
                    <a:lnTo>
                      <a:pt x="74" y="522"/>
                    </a:lnTo>
                    <a:lnTo>
                      <a:pt x="79" y="526"/>
                    </a:lnTo>
                    <a:lnTo>
                      <a:pt x="83" y="530"/>
                    </a:lnTo>
                    <a:lnTo>
                      <a:pt x="89" y="534"/>
                    </a:lnTo>
                    <a:lnTo>
                      <a:pt x="94" y="537"/>
                    </a:lnTo>
                    <a:lnTo>
                      <a:pt x="98" y="540"/>
                    </a:lnTo>
                    <a:lnTo>
                      <a:pt x="103" y="544"/>
                    </a:lnTo>
                    <a:lnTo>
                      <a:pt x="109" y="547"/>
                    </a:lnTo>
                    <a:lnTo>
                      <a:pt x="112" y="549"/>
                    </a:lnTo>
                    <a:lnTo>
                      <a:pt x="117" y="552"/>
                    </a:lnTo>
                    <a:lnTo>
                      <a:pt x="121" y="554"/>
                    </a:lnTo>
                    <a:lnTo>
                      <a:pt x="126" y="556"/>
                    </a:lnTo>
                    <a:lnTo>
                      <a:pt x="134" y="560"/>
                    </a:lnTo>
                    <a:lnTo>
                      <a:pt x="141" y="563"/>
                    </a:lnTo>
                    <a:lnTo>
                      <a:pt x="147" y="565"/>
                    </a:lnTo>
                    <a:lnTo>
                      <a:pt x="153" y="567"/>
                    </a:lnTo>
                    <a:lnTo>
                      <a:pt x="156" y="568"/>
                    </a:lnTo>
                    <a:lnTo>
                      <a:pt x="160" y="570"/>
                    </a:lnTo>
                    <a:lnTo>
                      <a:pt x="184" y="478"/>
                    </a:lnTo>
                    <a:lnTo>
                      <a:pt x="182" y="475"/>
                    </a:lnTo>
                    <a:lnTo>
                      <a:pt x="176" y="474"/>
                    </a:lnTo>
                    <a:lnTo>
                      <a:pt x="171" y="472"/>
                    </a:lnTo>
                    <a:lnTo>
                      <a:pt x="168" y="470"/>
                    </a:lnTo>
                    <a:lnTo>
                      <a:pt x="163" y="467"/>
                    </a:lnTo>
                    <a:lnTo>
                      <a:pt x="158" y="465"/>
                    </a:lnTo>
                    <a:lnTo>
                      <a:pt x="153" y="461"/>
                    </a:lnTo>
                    <a:lnTo>
                      <a:pt x="147" y="458"/>
                    </a:lnTo>
                    <a:lnTo>
                      <a:pt x="141" y="453"/>
                    </a:lnTo>
                    <a:lnTo>
                      <a:pt x="136" y="450"/>
                    </a:lnTo>
                    <a:lnTo>
                      <a:pt x="132" y="444"/>
                    </a:lnTo>
                    <a:lnTo>
                      <a:pt x="126" y="439"/>
                    </a:lnTo>
                    <a:lnTo>
                      <a:pt x="121" y="432"/>
                    </a:lnTo>
                    <a:lnTo>
                      <a:pt x="119" y="427"/>
                    </a:lnTo>
                    <a:lnTo>
                      <a:pt x="119" y="427"/>
                    </a:lnTo>
                    <a:close/>
                  </a:path>
                </a:pathLst>
              </a:custGeom>
              <a:solidFill>
                <a:srgbClr val="7C7C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658" name="Freeform 58"/>
            <p:cNvSpPr>
              <a:spLocks/>
            </p:cNvSpPr>
            <p:nvPr/>
          </p:nvSpPr>
          <p:spPr bwMode="auto">
            <a:xfrm>
              <a:off x="6386513" y="-1193800"/>
              <a:ext cx="650875" cy="439737"/>
            </a:xfrm>
            <a:custGeom>
              <a:avLst/>
              <a:gdLst/>
              <a:ahLst/>
              <a:cxnLst>
                <a:cxn ang="0">
                  <a:pos x="0" y="781"/>
                </a:cxn>
                <a:cxn ang="0">
                  <a:pos x="0" y="725"/>
                </a:cxn>
                <a:cxn ang="0">
                  <a:pos x="0" y="671"/>
                </a:cxn>
                <a:cxn ang="0">
                  <a:pos x="0" y="616"/>
                </a:cxn>
                <a:cxn ang="0">
                  <a:pos x="0" y="542"/>
                </a:cxn>
                <a:cxn ang="0">
                  <a:pos x="6" y="467"/>
                </a:cxn>
                <a:cxn ang="0">
                  <a:pos x="24" y="395"/>
                </a:cxn>
                <a:cxn ang="0">
                  <a:pos x="50" y="329"/>
                </a:cxn>
                <a:cxn ang="0">
                  <a:pos x="82" y="266"/>
                </a:cxn>
                <a:cxn ang="0">
                  <a:pos x="120" y="211"/>
                </a:cxn>
                <a:cxn ang="0">
                  <a:pos x="162" y="159"/>
                </a:cxn>
                <a:cxn ang="0">
                  <a:pos x="212" y="118"/>
                </a:cxn>
                <a:cxn ang="0">
                  <a:pos x="256" y="86"/>
                </a:cxn>
                <a:cxn ang="0">
                  <a:pos x="303" y="60"/>
                </a:cxn>
                <a:cxn ang="0">
                  <a:pos x="354" y="38"/>
                </a:cxn>
                <a:cxn ang="0">
                  <a:pos x="410" y="22"/>
                </a:cxn>
                <a:cxn ang="0">
                  <a:pos x="467" y="9"/>
                </a:cxn>
                <a:cxn ang="0">
                  <a:pos x="527" y="1"/>
                </a:cxn>
                <a:cxn ang="0">
                  <a:pos x="587" y="0"/>
                </a:cxn>
                <a:cxn ang="0">
                  <a:pos x="650" y="3"/>
                </a:cxn>
                <a:cxn ang="0">
                  <a:pos x="797" y="34"/>
                </a:cxn>
                <a:cxn ang="0">
                  <a:pos x="925" y="91"/>
                </a:cxn>
                <a:cxn ang="0">
                  <a:pos x="1024" y="167"/>
                </a:cxn>
                <a:cxn ang="0">
                  <a:pos x="1096" y="250"/>
                </a:cxn>
                <a:cxn ang="0">
                  <a:pos x="1146" y="334"/>
                </a:cxn>
                <a:cxn ang="0">
                  <a:pos x="1179" y="411"/>
                </a:cxn>
                <a:cxn ang="0">
                  <a:pos x="1199" y="474"/>
                </a:cxn>
                <a:cxn ang="0">
                  <a:pos x="1209" y="514"/>
                </a:cxn>
                <a:cxn ang="0">
                  <a:pos x="1218" y="564"/>
                </a:cxn>
                <a:cxn ang="0">
                  <a:pos x="1225" y="626"/>
                </a:cxn>
                <a:cxn ang="0">
                  <a:pos x="1229" y="677"/>
                </a:cxn>
                <a:cxn ang="0">
                  <a:pos x="1158" y="710"/>
                </a:cxn>
                <a:cxn ang="0">
                  <a:pos x="1158" y="679"/>
                </a:cxn>
                <a:cxn ang="0">
                  <a:pos x="1156" y="636"/>
                </a:cxn>
                <a:cxn ang="0">
                  <a:pos x="1150" y="582"/>
                </a:cxn>
                <a:cxn ang="0">
                  <a:pos x="1137" y="517"/>
                </a:cxn>
                <a:cxn ang="0">
                  <a:pos x="1115" y="445"/>
                </a:cxn>
                <a:cxn ang="0">
                  <a:pos x="1082" y="370"/>
                </a:cxn>
                <a:cxn ang="0">
                  <a:pos x="1033" y="295"/>
                </a:cxn>
                <a:cxn ang="0">
                  <a:pos x="972" y="224"/>
                </a:cxn>
                <a:cxn ang="0">
                  <a:pos x="906" y="170"/>
                </a:cxn>
                <a:cxn ang="0">
                  <a:pos x="833" y="129"/>
                </a:cxn>
                <a:cxn ang="0">
                  <a:pos x="756" y="102"/>
                </a:cxn>
                <a:cxn ang="0">
                  <a:pos x="676" y="87"/>
                </a:cxn>
                <a:cxn ang="0">
                  <a:pos x="594" y="84"/>
                </a:cxn>
                <a:cxn ang="0">
                  <a:pos x="510" y="91"/>
                </a:cxn>
                <a:cxn ang="0">
                  <a:pos x="424" y="108"/>
                </a:cxn>
                <a:cxn ang="0">
                  <a:pos x="340" y="135"/>
                </a:cxn>
                <a:cxn ang="0">
                  <a:pos x="271" y="176"/>
                </a:cxn>
                <a:cxn ang="0">
                  <a:pos x="214" y="226"/>
                </a:cxn>
                <a:cxn ang="0">
                  <a:pos x="170" y="283"/>
                </a:cxn>
                <a:cxn ang="0">
                  <a:pos x="133" y="342"/>
                </a:cxn>
                <a:cxn ang="0">
                  <a:pos x="105" y="400"/>
                </a:cxn>
                <a:cxn ang="0">
                  <a:pos x="86" y="454"/>
                </a:cxn>
                <a:cxn ang="0">
                  <a:pos x="71" y="499"/>
                </a:cxn>
                <a:cxn ang="0">
                  <a:pos x="60" y="538"/>
                </a:cxn>
                <a:cxn ang="0">
                  <a:pos x="56" y="585"/>
                </a:cxn>
                <a:cxn ang="0">
                  <a:pos x="54" y="636"/>
                </a:cxn>
                <a:cxn ang="0">
                  <a:pos x="57" y="687"/>
                </a:cxn>
                <a:cxn ang="0">
                  <a:pos x="60" y="735"/>
                </a:cxn>
                <a:cxn ang="0">
                  <a:pos x="65" y="775"/>
                </a:cxn>
                <a:cxn ang="0">
                  <a:pos x="72" y="820"/>
                </a:cxn>
              </a:cxnLst>
              <a:rect l="0" t="0" r="r" b="b"/>
              <a:pathLst>
                <a:path w="1231" h="831">
                  <a:moveTo>
                    <a:pt x="12" y="831"/>
                  </a:moveTo>
                  <a:lnTo>
                    <a:pt x="9" y="824"/>
                  </a:lnTo>
                  <a:lnTo>
                    <a:pt x="8" y="817"/>
                  </a:lnTo>
                  <a:lnTo>
                    <a:pt x="6" y="810"/>
                  </a:lnTo>
                  <a:lnTo>
                    <a:pt x="5" y="803"/>
                  </a:lnTo>
                  <a:lnTo>
                    <a:pt x="2" y="795"/>
                  </a:lnTo>
                  <a:lnTo>
                    <a:pt x="1" y="788"/>
                  </a:lnTo>
                  <a:lnTo>
                    <a:pt x="0" y="781"/>
                  </a:lnTo>
                  <a:lnTo>
                    <a:pt x="0" y="775"/>
                  </a:lnTo>
                  <a:lnTo>
                    <a:pt x="0" y="767"/>
                  </a:lnTo>
                  <a:lnTo>
                    <a:pt x="0" y="760"/>
                  </a:lnTo>
                  <a:lnTo>
                    <a:pt x="0" y="753"/>
                  </a:lnTo>
                  <a:lnTo>
                    <a:pt x="0" y="747"/>
                  </a:lnTo>
                  <a:lnTo>
                    <a:pt x="0" y="739"/>
                  </a:lnTo>
                  <a:lnTo>
                    <a:pt x="0" y="732"/>
                  </a:lnTo>
                  <a:lnTo>
                    <a:pt x="0" y="725"/>
                  </a:lnTo>
                  <a:lnTo>
                    <a:pt x="0" y="720"/>
                  </a:lnTo>
                  <a:lnTo>
                    <a:pt x="0" y="713"/>
                  </a:lnTo>
                  <a:lnTo>
                    <a:pt x="0" y="704"/>
                  </a:lnTo>
                  <a:lnTo>
                    <a:pt x="0" y="697"/>
                  </a:lnTo>
                  <a:lnTo>
                    <a:pt x="0" y="692"/>
                  </a:lnTo>
                  <a:lnTo>
                    <a:pt x="0" y="685"/>
                  </a:lnTo>
                  <a:lnTo>
                    <a:pt x="0" y="678"/>
                  </a:lnTo>
                  <a:lnTo>
                    <a:pt x="0" y="671"/>
                  </a:lnTo>
                  <a:lnTo>
                    <a:pt x="0" y="664"/>
                  </a:lnTo>
                  <a:lnTo>
                    <a:pt x="0" y="657"/>
                  </a:lnTo>
                  <a:lnTo>
                    <a:pt x="0" y="650"/>
                  </a:lnTo>
                  <a:lnTo>
                    <a:pt x="0" y="643"/>
                  </a:lnTo>
                  <a:lnTo>
                    <a:pt x="0" y="637"/>
                  </a:lnTo>
                  <a:lnTo>
                    <a:pt x="0" y="629"/>
                  </a:lnTo>
                  <a:lnTo>
                    <a:pt x="0" y="623"/>
                  </a:lnTo>
                  <a:lnTo>
                    <a:pt x="0" y="616"/>
                  </a:lnTo>
                  <a:lnTo>
                    <a:pt x="0" y="611"/>
                  </a:lnTo>
                  <a:lnTo>
                    <a:pt x="0" y="600"/>
                  </a:lnTo>
                  <a:lnTo>
                    <a:pt x="0" y="591"/>
                  </a:lnTo>
                  <a:lnTo>
                    <a:pt x="0" y="580"/>
                  </a:lnTo>
                  <a:lnTo>
                    <a:pt x="0" y="571"/>
                  </a:lnTo>
                  <a:lnTo>
                    <a:pt x="0" y="562"/>
                  </a:lnTo>
                  <a:lnTo>
                    <a:pt x="0" y="551"/>
                  </a:lnTo>
                  <a:lnTo>
                    <a:pt x="0" y="542"/>
                  </a:lnTo>
                  <a:lnTo>
                    <a:pt x="0" y="533"/>
                  </a:lnTo>
                  <a:lnTo>
                    <a:pt x="0" y="524"/>
                  </a:lnTo>
                  <a:lnTo>
                    <a:pt x="0" y="514"/>
                  </a:lnTo>
                  <a:lnTo>
                    <a:pt x="0" y="504"/>
                  </a:lnTo>
                  <a:lnTo>
                    <a:pt x="0" y="495"/>
                  </a:lnTo>
                  <a:lnTo>
                    <a:pt x="1" y="485"/>
                  </a:lnTo>
                  <a:lnTo>
                    <a:pt x="2" y="476"/>
                  </a:lnTo>
                  <a:lnTo>
                    <a:pt x="6" y="467"/>
                  </a:lnTo>
                  <a:lnTo>
                    <a:pt x="8" y="459"/>
                  </a:lnTo>
                  <a:lnTo>
                    <a:pt x="9" y="448"/>
                  </a:lnTo>
                  <a:lnTo>
                    <a:pt x="12" y="439"/>
                  </a:lnTo>
                  <a:lnTo>
                    <a:pt x="14" y="431"/>
                  </a:lnTo>
                  <a:lnTo>
                    <a:pt x="16" y="422"/>
                  </a:lnTo>
                  <a:lnTo>
                    <a:pt x="19" y="412"/>
                  </a:lnTo>
                  <a:lnTo>
                    <a:pt x="21" y="404"/>
                  </a:lnTo>
                  <a:lnTo>
                    <a:pt x="24" y="395"/>
                  </a:lnTo>
                  <a:lnTo>
                    <a:pt x="28" y="387"/>
                  </a:lnTo>
                  <a:lnTo>
                    <a:pt x="30" y="379"/>
                  </a:lnTo>
                  <a:lnTo>
                    <a:pt x="32" y="371"/>
                  </a:lnTo>
                  <a:lnTo>
                    <a:pt x="36" y="361"/>
                  </a:lnTo>
                  <a:lnTo>
                    <a:pt x="39" y="353"/>
                  </a:lnTo>
                  <a:lnTo>
                    <a:pt x="43" y="345"/>
                  </a:lnTo>
                  <a:lnTo>
                    <a:pt x="46" y="337"/>
                  </a:lnTo>
                  <a:lnTo>
                    <a:pt x="50" y="329"/>
                  </a:lnTo>
                  <a:lnTo>
                    <a:pt x="54" y="321"/>
                  </a:lnTo>
                  <a:lnTo>
                    <a:pt x="58" y="313"/>
                  </a:lnTo>
                  <a:lnTo>
                    <a:pt x="61" y="305"/>
                  </a:lnTo>
                  <a:lnTo>
                    <a:pt x="65" y="297"/>
                  </a:lnTo>
                  <a:lnTo>
                    <a:pt x="69" y="290"/>
                  </a:lnTo>
                  <a:lnTo>
                    <a:pt x="73" y="281"/>
                  </a:lnTo>
                  <a:lnTo>
                    <a:pt x="78" y="273"/>
                  </a:lnTo>
                  <a:lnTo>
                    <a:pt x="82" y="266"/>
                  </a:lnTo>
                  <a:lnTo>
                    <a:pt x="87" y="259"/>
                  </a:lnTo>
                  <a:lnTo>
                    <a:pt x="90" y="251"/>
                  </a:lnTo>
                  <a:lnTo>
                    <a:pt x="95" y="244"/>
                  </a:lnTo>
                  <a:lnTo>
                    <a:pt x="100" y="237"/>
                  </a:lnTo>
                  <a:lnTo>
                    <a:pt x="105" y="230"/>
                  </a:lnTo>
                  <a:lnTo>
                    <a:pt x="110" y="224"/>
                  </a:lnTo>
                  <a:lnTo>
                    <a:pt x="115" y="217"/>
                  </a:lnTo>
                  <a:lnTo>
                    <a:pt x="120" y="211"/>
                  </a:lnTo>
                  <a:lnTo>
                    <a:pt x="125" y="204"/>
                  </a:lnTo>
                  <a:lnTo>
                    <a:pt x="130" y="197"/>
                  </a:lnTo>
                  <a:lnTo>
                    <a:pt x="134" y="190"/>
                  </a:lnTo>
                  <a:lnTo>
                    <a:pt x="140" y="183"/>
                  </a:lnTo>
                  <a:lnTo>
                    <a:pt x="146" y="178"/>
                  </a:lnTo>
                  <a:lnTo>
                    <a:pt x="152" y="170"/>
                  </a:lnTo>
                  <a:lnTo>
                    <a:pt x="157" y="166"/>
                  </a:lnTo>
                  <a:lnTo>
                    <a:pt x="162" y="159"/>
                  </a:lnTo>
                  <a:lnTo>
                    <a:pt x="169" y="154"/>
                  </a:lnTo>
                  <a:lnTo>
                    <a:pt x="175" y="148"/>
                  </a:lnTo>
                  <a:lnTo>
                    <a:pt x="181" y="142"/>
                  </a:lnTo>
                  <a:lnTo>
                    <a:pt x="186" y="137"/>
                  </a:lnTo>
                  <a:lnTo>
                    <a:pt x="192" y="132"/>
                  </a:lnTo>
                  <a:lnTo>
                    <a:pt x="199" y="127"/>
                  </a:lnTo>
                  <a:lnTo>
                    <a:pt x="205" y="123"/>
                  </a:lnTo>
                  <a:lnTo>
                    <a:pt x="212" y="118"/>
                  </a:lnTo>
                  <a:lnTo>
                    <a:pt x="219" y="112"/>
                  </a:lnTo>
                  <a:lnTo>
                    <a:pt x="224" y="108"/>
                  </a:lnTo>
                  <a:lnTo>
                    <a:pt x="228" y="104"/>
                  </a:lnTo>
                  <a:lnTo>
                    <a:pt x="234" y="101"/>
                  </a:lnTo>
                  <a:lnTo>
                    <a:pt x="240" y="97"/>
                  </a:lnTo>
                  <a:lnTo>
                    <a:pt x="244" y="93"/>
                  </a:lnTo>
                  <a:lnTo>
                    <a:pt x="250" y="90"/>
                  </a:lnTo>
                  <a:lnTo>
                    <a:pt x="256" y="86"/>
                  </a:lnTo>
                  <a:lnTo>
                    <a:pt x="263" y="83"/>
                  </a:lnTo>
                  <a:lnTo>
                    <a:pt x="268" y="79"/>
                  </a:lnTo>
                  <a:lnTo>
                    <a:pt x="273" y="75"/>
                  </a:lnTo>
                  <a:lnTo>
                    <a:pt x="279" y="72"/>
                  </a:lnTo>
                  <a:lnTo>
                    <a:pt x="285" y="69"/>
                  </a:lnTo>
                  <a:lnTo>
                    <a:pt x="291" y="66"/>
                  </a:lnTo>
                  <a:lnTo>
                    <a:pt x="298" y="62"/>
                  </a:lnTo>
                  <a:lnTo>
                    <a:pt x="303" y="60"/>
                  </a:lnTo>
                  <a:lnTo>
                    <a:pt x="310" y="58"/>
                  </a:lnTo>
                  <a:lnTo>
                    <a:pt x="316" y="54"/>
                  </a:lnTo>
                  <a:lnTo>
                    <a:pt x="322" y="51"/>
                  </a:lnTo>
                  <a:lnTo>
                    <a:pt x="329" y="47"/>
                  </a:lnTo>
                  <a:lnTo>
                    <a:pt x="336" y="45"/>
                  </a:lnTo>
                  <a:lnTo>
                    <a:pt x="343" y="43"/>
                  </a:lnTo>
                  <a:lnTo>
                    <a:pt x="349" y="40"/>
                  </a:lnTo>
                  <a:lnTo>
                    <a:pt x="354" y="38"/>
                  </a:lnTo>
                  <a:lnTo>
                    <a:pt x="362" y="36"/>
                  </a:lnTo>
                  <a:lnTo>
                    <a:pt x="368" y="34"/>
                  </a:lnTo>
                  <a:lnTo>
                    <a:pt x="375" y="31"/>
                  </a:lnTo>
                  <a:lnTo>
                    <a:pt x="382" y="29"/>
                  </a:lnTo>
                  <a:lnTo>
                    <a:pt x="389" y="28"/>
                  </a:lnTo>
                  <a:lnTo>
                    <a:pt x="396" y="25"/>
                  </a:lnTo>
                  <a:lnTo>
                    <a:pt x="403" y="23"/>
                  </a:lnTo>
                  <a:lnTo>
                    <a:pt x="410" y="22"/>
                  </a:lnTo>
                  <a:lnTo>
                    <a:pt x="417" y="20"/>
                  </a:lnTo>
                  <a:lnTo>
                    <a:pt x="424" y="17"/>
                  </a:lnTo>
                  <a:lnTo>
                    <a:pt x="431" y="16"/>
                  </a:lnTo>
                  <a:lnTo>
                    <a:pt x="438" y="15"/>
                  </a:lnTo>
                  <a:lnTo>
                    <a:pt x="445" y="13"/>
                  </a:lnTo>
                  <a:lnTo>
                    <a:pt x="452" y="11"/>
                  </a:lnTo>
                  <a:lnTo>
                    <a:pt x="460" y="10"/>
                  </a:lnTo>
                  <a:lnTo>
                    <a:pt x="467" y="9"/>
                  </a:lnTo>
                  <a:lnTo>
                    <a:pt x="475" y="8"/>
                  </a:lnTo>
                  <a:lnTo>
                    <a:pt x="482" y="7"/>
                  </a:lnTo>
                  <a:lnTo>
                    <a:pt x="489" y="6"/>
                  </a:lnTo>
                  <a:lnTo>
                    <a:pt x="496" y="5"/>
                  </a:lnTo>
                  <a:lnTo>
                    <a:pt x="504" y="3"/>
                  </a:lnTo>
                  <a:lnTo>
                    <a:pt x="511" y="2"/>
                  </a:lnTo>
                  <a:lnTo>
                    <a:pt x="519" y="2"/>
                  </a:lnTo>
                  <a:lnTo>
                    <a:pt x="527" y="1"/>
                  </a:lnTo>
                  <a:lnTo>
                    <a:pt x="535" y="1"/>
                  </a:lnTo>
                  <a:lnTo>
                    <a:pt x="542" y="0"/>
                  </a:lnTo>
                  <a:lnTo>
                    <a:pt x="549" y="0"/>
                  </a:lnTo>
                  <a:lnTo>
                    <a:pt x="557" y="0"/>
                  </a:lnTo>
                  <a:lnTo>
                    <a:pt x="564" y="0"/>
                  </a:lnTo>
                  <a:lnTo>
                    <a:pt x="572" y="0"/>
                  </a:lnTo>
                  <a:lnTo>
                    <a:pt x="579" y="0"/>
                  </a:lnTo>
                  <a:lnTo>
                    <a:pt x="587" y="0"/>
                  </a:lnTo>
                  <a:lnTo>
                    <a:pt x="595" y="0"/>
                  </a:lnTo>
                  <a:lnTo>
                    <a:pt x="602" y="0"/>
                  </a:lnTo>
                  <a:lnTo>
                    <a:pt x="610" y="0"/>
                  </a:lnTo>
                  <a:lnTo>
                    <a:pt x="618" y="0"/>
                  </a:lnTo>
                  <a:lnTo>
                    <a:pt x="627" y="1"/>
                  </a:lnTo>
                  <a:lnTo>
                    <a:pt x="633" y="1"/>
                  </a:lnTo>
                  <a:lnTo>
                    <a:pt x="642" y="2"/>
                  </a:lnTo>
                  <a:lnTo>
                    <a:pt x="650" y="3"/>
                  </a:lnTo>
                  <a:lnTo>
                    <a:pt x="657" y="5"/>
                  </a:lnTo>
                  <a:lnTo>
                    <a:pt x="679" y="7"/>
                  </a:lnTo>
                  <a:lnTo>
                    <a:pt x="699" y="10"/>
                  </a:lnTo>
                  <a:lnTo>
                    <a:pt x="719" y="15"/>
                  </a:lnTo>
                  <a:lnTo>
                    <a:pt x="740" y="20"/>
                  </a:lnTo>
                  <a:lnTo>
                    <a:pt x="759" y="23"/>
                  </a:lnTo>
                  <a:lnTo>
                    <a:pt x="778" y="29"/>
                  </a:lnTo>
                  <a:lnTo>
                    <a:pt x="797" y="34"/>
                  </a:lnTo>
                  <a:lnTo>
                    <a:pt x="814" y="40"/>
                  </a:lnTo>
                  <a:lnTo>
                    <a:pt x="831" y="46"/>
                  </a:lnTo>
                  <a:lnTo>
                    <a:pt x="848" y="53"/>
                  </a:lnTo>
                  <a:lnTo>
                    <a:pt x="864" y="60"/>
                  </a:lnTo>
                  <a:lnTo>
                    <a:pt x="880" y="68"/>
                  </a:lnTo>
                  <a:lnTo>
                    <a:pt x="895" y="75"/>
                  </a:lnTo>
                  <a:lnTo>
                    <a:pt x="911" y="83"/>
                  </a:lnTo>
                  <a:lnTo>
                    <a:pt x="925" y="91"/>
                  </a:lnTo>
                  <a:lnTo>
                    <a:pt x="939" y="101"/>
                  </a:lnTo>
                  <a:lnTo>
                    <a:pt x="952" y="109"/>
                  </a:lnTo>
                  <a:lnTo>
                    <a:pt x="966" y="118"/>
                  </a:lnTo>
                  <a:lnTo>
                    <a:pt x="977" y="127"/>
                  </a:lnTo>
                  <a:lnTo>
                    <a:pt x="990" y="138"/>
                  </a:lnTo>
                  <a:lnTo>
                    <a:pt x="1002" y="147"/>
                  </a:lnTo>
                  <a:lnTo>
                    <a:pt x="1012" y="156"/>
                  </a:lnTo>
                  <a:lnTo>
                    <a:pt x="1024" y="167"/>
                  </a:lnTo>
                  <a:lnTo>
                    <a:pt x="1034" y="177"/>
                  </a:lnTo>
                  <a:lnTo>
                    <a:pt x="1043" y="186"/>
                  </a:lnTo>
                  <a:lnTo>
                    <a:pt x="1054" y="197"/>
                  </a:lnTo>
                  <a:lnTo>
                    <a:pt x="1062" y="207"/>
                  </a:lnTo>
                  <a:lnTo>
                    <a:pt x="1071" y="218"/>
                  </a:lnTo>
                  <a:lnTo>
                    <a:pt x="1079" y="228"/>
                  </a:lnTo>
                  <a:lnTo>
                    <a:pt x="1089" y="240"/>
                  </a:lnTo>
                  <a:lnTo>
                    <a:pt x="1096" y="250"/>
                  </a:lnTo>
                  <a:lnTo>
                    <a:pt x="1104" y="261"/>
                  </a:lnTo>
                  <a:lnTo>
                    <a:pt x="1111" y="271"/>
                  </a:lnTo>
                  <a:lnTo>
                    <a:pt x="1118" y="281"/>
                  </a:lnTo>
                  <a:lnTo>
                    <a:pt x="1123" y="291"/>
                  </a:lnTo>
                  <a:lnTo>
                    <a:pt x="1130" y="302"/>
                  </a:lnTo>
                  <a:lnTo>
                    <a:pt x="1136" y="313"/>
                  </a:lnTo>
                  <a:lnTo>
                    <a:pt x="1141" y="323"/>
                  </a:lnTo>
                  <a:lnTo>
                    <a:pt x="1146" y="334"/>
                  </a:lnTo>
                  <a:lnTo>
                    <a:pt x="1151" y="344"/>
                  </a:lnTo>
                  <a:lnTo>
                    <a:pt x="1156" y="353"/>
                  </a:lnTo>
                  <a:lnTo>
                    <a:pt x="1160" y="364"/>
                  </a:lnTo>
                  <a:lnTo>
                    <a:pt x="1164" y="373"/>
                  </a:lnTo>
                  <a:lnTo>
                    <a:pt x="1168" y="383"/>
                  </a:lnTo>
                  <a:lnTo>
                    <a:pt x="1172" y="393"/>
                  </a:lnTo>
                  <a:lnTo>
                    <a:pt x="1175" y="402"/>
                  </a:lnTo>
                  <a:lnTo>
                    <a:pt x="1179" y="411"/>
                  </a:lnTo>
                  <a:lnTo>
                    <a:pt x="1184" y="421"/>
                  </a:lnTo>
                  <a:lnTo>
                    <a:pt x="1186" y="429"/>
                  </a:lnTo>
                  <a:lnTo>
                    <a:pt x="1188" y="437"/>
                  </a:lnTo>
                  <a:lnTo>
                    <a:pt x="1190" y="444"/>
                  </a:lnTo>
                  <a:lnTo>
                    <a:pt x="1193" y="453"/>
                  </a:lnTo>
                  <a:lnTo>
                    <a:pt x="1194" y="460"/>
                  </a:lnTo>
                  <a:lnTo>
                    <a:pt x="1196" y="467"/>
                  </a:lnTo>
                  <a:lnTo>
                    <a:pt x="1199" y="474"/>
                  </a:lnTo>
                  <a:lnTo>
                    <a:pt x="1201" y="482"/>
                  </a:lnTo>
                  <a:lnTo>
                    <a:pt x="1201" y="487"/>
                  </a:lnTo>
                  <a:lnTo>
                    <a:pt x="1203" y="492"/>
                  </a:lnTo>
                  <a:lnTo>
                    <a:pt x="1204" y="497"/>
                  </a:lnTo>
                  <a:lnTo>
                    <a:pt x="1206" y="503"/>
                  </a:lnTo>
                  <a:lnTo>
                    <a:pt x="1207" y="506"/>
                  </a:lnTo>
                  <a:lnTo>
                    <a:pt x="1208" y="512"/>
                  </a:lnTo>
                  <a:lnTo>
                    <a:pt x="1209" y="514"/>
                  </a:lnTo>
                  <a:lnTo>
                    <a:pt x="1210" y="519"/>
                  </a:lnTo>
                  <a:lnTo>
                    <a:pt x="1211" y="524"/>
                  </a:lnTo>
                  <a:lnTo>
                    <a:pt x="1214" y="529"/>
                  </a:lnTo>
                  <a:lnTo>
                    <a:pt x="1214" y="536"/>
                  </a:lnTo>
                  <a:lnTo>
                    <a:pt x="1216" y="543"/>
                  </a:lnTo>
                  <a:lnTo>
                    <a:pt x="1216" y="550"/>
                  </a:lnTo>
                  <a:lnTo>
                    <a:pt x="1218" y="557"/>
                  </a:lnTo>
                  <a:lnTo>
                    <a:pt x="1218" y="564"/>
                  </a:lnTo>
                  <a:lnTo>
                    <a:pt x="1221" y="572"/>
                  </a:lnTo>
                  <a:lnTo>
                    <a:pt x="1221" y="579"/>
                  </a:lnTo>
                  <a:lnTo>
                    <a:pt x="1222" y="587"/>
                  </a:lnTo>
                  <a:lnTo>
                    <a:pt x="1222" y="594"/>
                  </a:lnTo>
                  <a:lnTo>
                    <a:pt x="1223" y="602"/>
                  </a:lnTo>
                  <a:lnTo>
                    <a:pt x="1223" y="609"/>
                  </a:lnTo>
                  <a:lnTo>
                    <a:pt x="1225" y="618"/>
                  </a:lnTo>
                  <a:lnTo>
                    <a:pt x="1225" y="626"/>
                  </a:lnTo>
                  <a:lnTo>
                    <a:pt x="1226" y="634"/>
                  </a:lnTo>
                  <a:lnTo>
                    <a:pt x="1226" y="640"/>
                  </a:lnTo>
                  <a:lnTo>
                    <a:pt x="1228" y="647"/>
                  </a:lnTo>
                  <a:lnTo>
                    <a:pt x="1228" y="653"/>
                  </a:lnTo>
                  <a:lnTo>
                    <a:pt x="1229" y="660"/>
                  </a:lnTo>
                  <a:lnTo>
                    <a:pt x="1229" y="666"/>
                  </a:lnTo>
                  <a:lnTo>
                    <a:pt x="1229" y="672"/>
                  </a:lnTo>
                  <a:lnTo>
                    <a:pt x="1229" y="677"/>
                  </a:lnTo>
                  <a:lnTo>
                    <a:pt x="1230" y="682"/>
                  </a:lnTo>
                  <a:lnTo>
                    <a:pt x="1230" y="687"/>
                  </a:lnTo>
                  <a:lnTo>
                    <a:pt x="1230" y="691"/>
                  </a:lnTo>
                  <a:lnTo>
                    <a:pt x="1230" y="694"/>
                  </a:lnTo>
                  <a:lnTo>
                    <a:pt x="1231" y="697"/>
                  </a:lnTo>
                  <a:lnTo>
                    <a:pt x="1231" y="702"/>
                  </a:lnTo>
                  <a:lnTo>
                    <a:pt x="1231" y="703"/>
                  </a:lnTo>
                  <a:lnTo>
                    <a:pt x="1158" y="710"/>
                  </a:lnTo>
                  <a:lnTo>
                    <a:pt x="1158" y="709"/>
                  </a:lnTo>
                  <a:lnTo>
                    <a:pt x="1158" y="707"/>
                  </a:lnTo>
                  <a:lnTo>
                    <a:pt x="1158" y="703"/>
                  </a:lnTo>
                  <a:lnTo>
                    <a:pt x="1158" y="700"/>
                  </a:lnTo>
                  <a:lnTo>
                    <a:pt x="1158" y="693"/>
                  </a:lnTo>
                  <a:lnTo>
                    <a:pt x="1158" y="687"/>
                  </a:lnTo>
                  <a:lnTo>
                    <a:pt x="1158" y="682"/>
                  </a:lnTo>
                  <a:lnTo>
                    <a:pt x="1158" y="679"/>
                  </a:lnTo>
                  <a:lnTo>
                    <a:pt x="1158" y="674"/>
                  </a:lnTo>
                  <a:lnTo>
                    <a:pt x="1158" y="670"/>
                  </a:lnTo>
                  <a:lnTo>
                    <a:pt x="1158" y="664"/>
                  </a:lnTo>
                  <a:lnTo>
                    <a:pt x="1158" y="659"/>
                  </a:lnTo>
                  <a:lnTo>
                    <a:pt x="1157" y="655"/>
                  </a:lnTo>
                  <a:lnTo>
                    <a:pt x="1157" y="649"/>
                  </a:lnTo>
                  <a:lnTo>
                    <a:pt x="1156" y="642"/>
                  </a:lnTo>
                  <a:lnTo>
                    <a:pt x="1156" y="636"/>
                  </a:lnTo>
                  <a:lnTo>
                    <a:pt x="1156" y="629"/>
                  </a:lnTo>
                  <a:lnTo>
                    <a:pt x="1156" y="624"/>
                  </a:lnTo>
                  <a:lnTo>
                    <a:pt x="1153" y="616"/>
                  </a:lnTo>
                  <a:lnTo>
                    <a:pt x="1153" y="611"/>
                  </a:lnTo>
                  <a:lnTo>
                    <a:pt x="1152" y="604"/>
                  </a:lnTo>
                  <a:lnTo>
                    <a:pt x="1152" y="597"/>
                  </a:lnTo>
                  <a:lnTo>
                    <a:pt x="1151" y="589"/>
                  </a:lnTo>
                  <a:lnTo>
                    <a:pt x="1150" y="582"/>
                  </a:lnTo>
                  <a:lnTo>
                    <a:pt x="1149" y="575"/>
                  </a:lnTo>
                  <a:lnTo>
                    <a:pt x="1149" y="567"/>
                  </a:lnTo>
                  <a:lnTo>
                    <a:pt x="1146" y="558"/>
                  </a:lnTo>
                  <a:lnTo>
                    <a:pt x="1144" y="550"/>
                  </a:lnTo>
                  <a:lnTo>
                    <a:pt x="1143" y="541"/>
                  </a:lnTo>
                  <a:lnTo>
                    <a:pt x="1141" y="534"/>
                  </a:lnTo>
                  <a:lnTo>
                    <a:pt x="1138" y="525"/>
                  </a:lnTo>
                  <a:lnTo>
                    <a:pt x="1137" y="517"/>
                  </a:lnTo>
                  <a:lnTo>
                    <a:pt x="1135" y="507"/>
                  </a:lnTo>
                  <a:lnTo>
                    <a:pt x="1134" y="499"/>
                  </a:lnTo>
                  <a:lnTo>
                    <a:pt x="1130" y="490"/>
                  </a:lnTo>
                  <a:lnTo>
                    <a:pt x="1127" y="482"/>
                  </a:lnTo>
                  <a:lnTo>
                    <a:pt x="1123" y="472"/>
                  </a:lnTo>
                  <a:lnTo>
                    <a:pt x="1121" y="463"/>
                  </a:lnTo>
                  <a:lnTo>
                    <a:pt x="1119" y="454"/>
                  </a:lnTo>
                  <a:lnTo>
                    <a:pt x="1115" y="445"/>
                  </a:lnTo>
                  <a:lnTo>
                    <a:pt x="1112" y="436"/>
                  </a:lnTo>
                  <a:lnTo>
                    <a:pt x="1108" y="426"/>
                  </a:lnTo>
                  <a:lnTo>
                    <a:pt x="1104" y="417"/>
                  </a:lnTo>
                  <a:lnTo>
                    <a:pt x="1100" y="408"/>
                  </a:lnTo>
                  <a:lnTo>
                    <a:pt x="1096" y="399"/>
                  </a:lnTo>
                  <a:lnTo>
                    <a:pt x="1091" y="389"/>
                  </a:lnTo>
                  <a:lnTo>
                    <a:pt x="1086" y="379"/>
                  </a:lnTo>
                  <a:lnTo>
                    <a:pt x="1082" y="370"/>
                  </a:lnTo>
                  <a:lnTo>
                    <a:pt x="1076" y="360"/>
                  </a:lnTo>
                  <a:lnTo>
                    <a:pt x="1071" y="351"/>
                  </a:lnTo>
                  <a:lnTo>
                    <a:pt x="1065" y="342"/>
                  </a:lnTo>
                  <a:lnTo>
                    <a:pt x="1058" y="332"/>
                  </a:lnTo>
                  <a:lnTo>
                    <a:pt x="1053" y="323"/>
                  </a:lnTo>
                  <a:lnTo>
                    <a:pt x="1047" y="314"/>
                  </a:lnTo>
                  <a:lnTo>
                    <a:pt x="1040" y="304"/>
                  </a:lnTo>
                  <a:lnTo>
                    <a:pt x="1033" y="295"/>
                  </a:lnTo>
                  <a:lnTo>
                    <a:pt x="1026" y="286"/>
                  </a:lnTo>
                  <a:lnTo>
                    <a:pt x="1020" y="277"/>
                  </a:lnTo>
                  <a:lnTo>
                    <a:pt x="1011" y="268"/>
                  </a:lnTo>
                  <a:lnTo>
                    <a:pt x="1004" y="258"/>
                  </a:lnTo>
                  <a:lnTo>
                    <a:pt x="996" y="249"/>
                  </a:lnTo>
                  <a:lnTo>
                    <a:pt x="989" y="241"/>
                  </a:lnTo>
                  <a:lnTo>
                    <a:pt x="980" y="232"/>
                  </a:lnTo>
                  <a:lnTo>
                    <a:pt x="972" y="224"/>
                  </a:lnTo>
                  <a:lnTo>
                    <a:pt x="964" y="217"/>
                  </a:lnTo>
                  <a:lnTo>
                    <a:pt x="957" y="210"/>
                  </a:lnTo>
                  <a:lnTo>
                    <a:pt x="947" y="203"/>
                  </a:lnTo>
                  <a:lnTo>
                    <a:pt x="939" y="196"/>
                  </a:lnTo>
                  <a:lnTo>
                    <a:pt x="931" y="188"/>
                  </a:lnTo>
                  <a:lnTo>
                    <a:pt x="923" y="182"/>
                  </a:lnTo>
                  <a:lnTo>
                    <a:pt x="914" y="176"/>
                  </a:lnTo>
                  <a:lnTo>
                    <a:pt x="906" y="170"/>
                  </a:lnTo>
                  <a:lnTo>
                    <a:pt x="896" y="163"/>
                  </a:lnTo>
                  <a:lnTo>
                    <a:pt x="888" y="159"/>
                  </a:lnTo>
                  <a:lnTo>
                    <a:pt x="879" y="153"/>
                  </a:lnTo>
                  <a:lnTo>
                    <a:pt x="870" y="148"/>
                  </a:lnTo>
                  <a:lnTo>
                    <a:pt x="860" y="144"/>
                  </a:lnTo>
                  <a:lnTo>
                    <a:pt x="851" y="138"/>
                  </a:lnTo>
                  <a:lnTo>
                    <a:pt x="842" y="133"/>
                  </a:lnTo>
                  <a:lnTo>
                    <a:pt x="833" y="129"/>
                  </a:lnTo>
                  <a:lnTo>
                    <a:pt x="823" y="125"/>
                  </a:lnTo>
                  <a:lnTo>
                    <a:pt x="814" y="122"/>
                  </a:lnTo>
                  <a:lnTo>
                    <a:pt x="804" y="117"/>
                  </a:lnTo>
                  <a:lnTo>
                    <a:pt x="794" y="113"/>
                  </a:lnTo>
                  <a:lnTo>
                    <a:pt x="785" y="110"/>
                  </a:lnTo>
                  <a:lnTo>
                    <a:pt x="776" y="108"/>
                  </a:lnTo>
                  <a:lnTo>
                    <a:pt x="767" y="104"/>
                  </a:lnTo>
                  <a:lnTo>
                    <a:pt x="756" y="102"/>
                  </a:lnTo>
                  <a:lnTo>
                    <a:pt x="747" y="100"/>
                  </a:lnTo>
                  <a:lnTo>
                    <a:pt x="738" y="97"/>
                  </a:lnTo>
                  <a:lnTo>
                    <a:pt x="727" y="95"/>
                  </a:lnTo>
                  <a:lnTo>
                    <a:pt x="717" y="93"/>
                  </a:lnTo>
                  <a:lnTo>
                    <a:pt x="706" y="90"/>
                  </a:lnTo>
                  <a:lnTo>
                    <a:pt x="697" y="90"/>
                  </a:lnTo>
                  <a:lnTo>
                    <a:pt x="687" y="88"/>
                  </a:lnTo>
                  <a:lnTo>
                    <a:pt x="676" y="87"/>
                  </a:lnTo>
                  <a:lnTo>
                    <a:pt x="666" y="86"/>
                  </a:lnTo>
                  <a:lnTo>
                    <a:pt x="657" y="86"/>
                  </a:lnTo>
                  <a:lnTo>
                    <a:pt x="645" y="86"/>
                  </a:lnTo>
                  <a:lnTo>
                    <a:pt x="635" y="84"/>
                  </a:lnTo>
                  <a:lnTo>
                    <a:pt x="624" y="84"/>
                  </a:lnTo>
                  <a:lnTo>
                    <a:pt x="615" y="84"/>
                  </a:lnTo>
                  <a:lnTo>
                    <a:pt x="603" y="84"/>
                  </a:lnTo>
                  <a:lnTo>
                    <a:pt x="594" y="84"/>
                  </a:lnTo>
                  <a:lnTo>
                    <a:pt x="583" y="86"/>
                  </a:lnTo>
                  <a:lnTo>
                    <a:pt x="573" y="86"/>
                  </a:lnTo>
                  <a:lnTo>
                    <a:pt x="562" y="86"/>
                  </a:lnTo>
                  <a:lnTo>
                    <a:pt x="552" y="87"/>
                  </a:lnTo>
                  <a:lnTo>
                    <a:pt x="541" y="88"/>
                  </a:lnTo>
                  <a:lnTo>
                    <a:pt x="530" y="89"/>
                  </a:lnTo>
                  <a:lnTo>
                    <a:pt x="520" y="90"/>
                  </a:lnTo>
                  <a:lnTo>
                    <a:pt x="510" y="91"/>
                  </a:lnTo>
                  <a:lnTo>
                    <a:pt x="498" y="93"/>
                  </a:lnTo>
                  <a:lnTo>
                    <a:pt x="488" y="95"/>
                  </a:lnTo>
                  <a:lnTo>
                    <a:pt x="477" y="97"/>
                  </a:lnTo>
                  <a:lnTo>
                    <a:pt x="467" y="98"/>
                  </a:lnTo>
                  <a:lnTo>
                    <a:pt x="455" y="101"/>
                  </a:lnTo>
                  <a:lnTo>
                    <a:pt x="445" y="103"/>
                  </a:lnTo>
                  <a:lnTo>
                    <a:pt x="434" y="105"/>
                  </a:lnTo>
                  <a:lnTo>
                    <a:pt x="424" y="108"/>
                  </a:lnTo>
                  <a:lnTo>
                    <a:pt x="412" y="111"/>
                  </a:lnTo>
                  <a:lnTo>
                    <a:pt x="402" y="115"/>
                  </a:lnTo>
                  <a:lnTo>
                    <a:pt x="390" y="117"/>
                  </a:lnTo>
                  <a:lnTo>
                    <a:pt x="380" y="120"/>
                  </a:lnTo>
                  <a:lnTo>
                    <a:pt x="369" y="123"/>
                  </a:lnTo>
                  <a:lnTo>
                    <a:pt x="360" y="127"/>
                  </a:lnTo>
                  <a:lnTo>
                    <a:pt x="350" y="131"/>
                  </a:lnTo>
                  <a:lnTo>
                    <a:pt x="340" y="135"/>
                  </a:lnTo>
                  <a:lnTo>
                    <a:pt x="331" y="140"/>
                  </a:lnTo>
                  <a:lnTo>
                    <a:pt x="322" y="145"/>
                  </a:lnTo>
                  <a:lnTo>
                    <a:pt x="313" y="148"/>
                  </a:lnTo>
                  <a:lnTo>
                    <a:pt x="305" y="153"/>
                  </a:lnTo>
                  <a:lnTo>
                    <a:pt x="295" y="159"/>
                  </a:lnTo>
                  <a:lnTo>
                    <a:pt x="287" y="164"/>
                  </a:lnTo>
                  <a:lnTo>
                    <a:pt x="279" y="169"/>
                  </a:lnTo>
                  <a:lnTo>
                    <a:pt x="271" y="176"/>
                  </a:lnTo>
                  <a:lnTo>
                    <a:pt x="264" y="181"/>
                  </a:lnTo>
                  <a:lnTo>
                    <a:pt x="257" y="188"/>
                  </a:lnTo>
                  <a:lnTo>
                    <a:pt x="249" y="193"/>
                  </a:lnTo>
                  <a:lnTo>
                    <a:pt x="242" y="199"/>
                  </a:lnTo>
                  <a:lnTo>
                    <a:pt x="235" y="205"/>
                  </a:lnTo>
                  <a:lnTo>
                    <a:pt x="228" y="212"/>
                  </a:lnTo>
                  <a:lnTo>
                    <a:pt x="221" y="218"/>
                  </a:lnTo>
                  <a:lnTo>
                    <a:pt x="214" y="226"/>
                  </a:lnTo>
                  <a:lnTo>
                    <a:pt x="208" y="233"/>
                  </a:lnTo>
                  <a:lnTo>
                    <a:pt x="203" y="240"/>
                  </a:lnTo>
                  <a:lnTo>
                    <a:pt x="197" y="246"/>
                  </a:lnTo>
                  <a:lnTo>
                    <a:pt x="191" y="254"/>
                  </a:lnTo>
                  <a:lnTo>
                    <a:pt x="185" y="261"/>
                  </a:lnTo>
                  <a:lnTo>
                    <a:pt x="180" y="268"/>
                  </a:lnTo>
                  <a:lnTo>
                    <a:pt x="175" y="275"/>
                  </a:lnTo>
                  <a:lnTo>
                    <a:pt x="170" y="283"/>
                  </a:lnTo>
                  <a:lnTo>
                    <a:pt x="166" y="290"/>
                  </a:lnTo>
                  <a:lnTo>
                    <a:pt x="160" y="298"/>
                  </a:lnTo>
                  <a:lnTo>
                    <a:pt x="155" y="305"/>
                  </a:lnTo>
                  <a:lnTo>
                    <a:pt x="151" y="312"/>
                  </a:lnTo>
                  <a:lnTo>
                    <a:pt x="146" y="319"/>
                  </a:lnTo>
                  <a:lnTo>
                    <a:pt x="142" y="327"/>
                  </a:lnTo>
                  <a:lnTo>
                    <a:pt x="138" y="334"/>
                  </a:lnTo>
                  <a:lnTo>
                    <a:pt x="133" y="342"/>
                  </a:lnTo>
                  <a:lnTo>
                    <a:pt x="130" y="349"/>
                  </a:lnTo>
                  <a:lnTo>
                    <a:pt x="126" y="357"/>
                  </a:lnTo>
                  <a:lnTo>
                    <a:pt x="122" y="364"/>
                  </a:lnTo>
                  <a:lnTo>
                    <a:pt x="118" y="372"/>
                  </a:lnTo>
                  <a:lnTo>
                    <a:pt x="115" y="379"/>
                  </a:lnTo>
                  <a:lnTo>
                    <a:pt x="112" y="386"/>
                  </a:lnTo>
                  <a:lnTo>
                    <a:pt x="109" y="393"/>
                  </a:lnTo>
                  <a:lnTo>
                    <a:pt x="105" y="400"/>
                  </a:lnTo>
                  <a:lnTo>
                    <a:pt x="103" y="407"/>
                  </a:lnTo>
                  <a:lnTo>
                    <a:pt x="101" y="415"/>
                  </a:lnTo>
                  <a:lnTo>
                    <a:pt x="97" y="422"/>
                  </a:lnTo>
                  <a:lnTo>
                    <a:pt x="95" y="427"/>
                  </a:lnTo>
                  <a:lnTo>
                    <a:pt x="93" y="433"/>
                  </a:lnTo>
                  <a:lnTo>
                    <a:pt x="90" y="441"/>
                  </a:lnTo>
                  <a:lnTo>
                    <a:pt x="88" y="447"/>
                  </a:lnTo>
                  <a:lnTo>
                    <a:pt x="86" y="454"/>
                  </a:lnTo>
                  <a:lnTo>
                    <a:pt x="82" y="460"/>
                  </a:lnTo>
                  <a:lnTo>
                    <a:pt x="81" y="467"/>
                  </a:lnTo>
                  <a:lnTo>
                    <a:pt x="79" y="472"/>
                  </a:lnTo>
                  <a:lnTo>
                    <a:pt x="78" y="477"/>
                  </a:lnTo>
                  <a:lnTo>
                    <a:pt x="75" y="483"/>
                  </a:lnTo>
                  <a:lnTo>
                    <a:pt x="74" y="489"/>
                  </a:lnTo>
                  <a:lnTo>
                    <a:pt x="72" y="494"/>
                  </a:lnTo>
                  <a:lnTo>
                    <a:pt x="71" y="499"/>
                  </a:lnTo>
                  <a:lnTo>
                    <a:pt x="69" y="504"/>
                  </a:lnTo>
                  <a:lnTo>
                    <a:pt x="68" y="509"/>
                  </a:lnTo>
                  <a:lnTo>
                    <a:pt x="66" y="513"/>
                  </a:lnTo>
                  <a:lnTo>
                    <a:pt x="65" y="518"/>
                  </a:lnTo>
                  <a:lnTo>
                    <a:pt x="64" y="523"/>
                  </a:lnTo>
                  <a:lnTo>
                    <a:pt x="63" y="528"/>
                  </a:lnTo>
                  <a:lnTo>
                    <a:pt x="61" y="533"/>
                  </a:lnTo>
                  <a:lnTo>
                    <a:pt x="60" y="538"/>
                  </a:lnTo>
                  <a:lnTo>
                    <a:pt x="60" y="543"/>
                  </a:lnTo>
                  <a:lnTo>
                    <a:pt x="60" y="549"/>
                  </a:lnTo>
                  <a:lnTo>
                    <a:pt x="58" y="554"/>
                  </a:lnTo>
                  <a:lnTo>
                    <a:pt x="58" y="561"/>
                  </a:lnTo>
                  <a:lnTo>
                    <a:pt x="57" y="567"/>
                  </a:lnTo>
                  <a:lnTo>
                    <a:pt x="57" y="572"/>
                  </a:lnTo>
                  <a:lnTo>
                    <a:pt x="56" y="578"/>
                  </a:lnTo>
                  <a:lnTo>
                    <a:pt x="56" y="585"/>
                  </a:lnTo>
                  <a:lnTo>
                    <a:pt x="56" y="591"/>
                  </a:lnTo>
                  <a:lnTo>
                    <a:pt x="56" y="598"/>
                  </a:lnTo>
                  <a:lnTo>
                    <a:pt x="54" y="604"/>
                  </a:lnTo>
                  <a:lnTo>
                    <a:pt x="54" y="609"/>
                  </a:lnTo>
                  <a:lnTo>
                    <a:pt x="54" y="616"/>
                  </a:lnTo>
                  <a:lnTo>
                    <a:pt x="54" y="623"/>
                  </a:lnTo>
                  <a:lnTo>
                    <a:pt x="54" y="629"/>
                  </a:lnTo>
                  <a:lnTo>
                    <a:pt x="54" y="636"/>
                  </a:lnTo>
                  <a:lnTo>
                    <a:pt x="54" y="642"/>
                  </a:lnTo>
                  <a:lnTo>
                    <a:pt x="56" y="650"/>
                  </a:lnTo>
                  <a:lnTo>
                    <a:pt x="56" y="655"/>
                  </a:lnTo>
                  <a:lnTo>
                    <a:pt x="56" y="662"/>
                  </a:lnTo>
                  <a:lnTo>
                    <a:pt x="56" y="667"/>
                  </a:lnTo>
                  <a:lnTo>
                    <a:pt x="56" y="674"/>
                  </a:lnTo>
                  <a:lnTo>
                    <a:pt x="56" y="680"/>
                  </a:lnTo>
                  <a:lnTo>
                    <a:pt x="57" y="687"/>
                  </a:lnTo>
                  <a:lnTo>
                    <a:pt x="58" y="693"/>
                  </a:lnTo>
                  <a:lnTo>
                    <a:pt x="58" y="700"/>
                  </a:lnTo>
                  <a:lnTo>
                    <a:pt x="58" y="706"/>
                  </a:lnTo>
                  <a:lnTo>
                    <a:pt x="58" y="711"/>
                  </a:lnTo>
                  <a:lnTo>
                    <a:pt x="59" y="717"/>
                  </a:lnTo>
                  <a:lnTo>
                    <a:pt x="60" y="723"/>
                  </a:lnTo>
                  <a:lnTo>
                    <a:pt x="60" y="729"/>
                  </a:lnTo>
                  <a:lnTo>
                    <a:pt x="60" y="735"/>
                  </a:lnTo>
                  <a:lnTo>
                    <a:pt x="61" y="739"/>
                  </a:lnTo>
                  <a:lnTo>
                    <a:pt x="63" y="746"/>
                  </a:lnTo>
                  <a:lnTo>
                    <a:pt x="63" y="751"/>
                  </a:lnTo>
                  <a:lnTo>
                    <a:pt x="63" y="755"/>
                  </a:lnTo>
                  <a:lnTo>
                    <a:pt x="63" y="760"/>
                  </a:lnTo>
                  <a:lnTo>
                    <a:pt x="64" y="766"/>
                  </a:lnTo>
                  <a:lnTo>
                    <a:pt x="64" y="769"/>
                  </a:lnTo>
                  <a:lnTo>
                    <a:pt x="65" y="775"/>
                  </a:lnTo>
                  <a:lnTo>
                    <a:pt x="65" y="780"/>
                  </a:lnTo>
                  <a:lnTo>
                    <a:pt x="66" y="784"/>
                  </a:lnTo>
                  <a:lnTo>
                    <a:pt x="67" y="791"/>
                  </a:lnTo>
                  <a:lnTo>
                    <a:pt x="67" y="798"/>
                  </a:lnTo>
                  <a:lnTo>
                    <a:pt x="68" y="805"/>
                  </a:lnTo>
                  <a:lnTo>
                    <a:pt x="71" y="810"/>
                  </a:lnTo>
                  <a:lnTo>
                    <a:pt x="71" y="817"/>
                  </a:lnTo>
                  <a:lnTo>
                    <a:pt x="72" y="820"/>
                  </a:lnTo>
                  <a:lnTo>
                    <a:pt x="12" y="831"/>
                  </a:lnTo>
                  <a:lnTo>
                    <a:pt x="12" y="83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59" name="Freeform 59"/>
            <p:cNvSpPr>
              <a:spLocks/>
            </p:cNvSpPr>
            <p:nvPr/>
          </p:nvSpPr>
          <p:spPr bwMode="auto">
            <a:xfrm>
              <a:off x="6445250" y="-935038"/>
              <a:ext cx="500062" cy="174625"/>
            </a:xfrm>
            <a:custGeom>
              <a:avLst/>
              <a:gdLst/>
              <a:ahLst/>
              <a:cxnLst>
                <a:cxn ang="0">
                  <a:pos x="175" y="64"/>
                </a:cxn>
                <a:cxn ang="0">
                  <a:pos x="225" y="45"/>
                </a:cxn>
                <a:cxn ang="0">
                  <a:pos x="279" y="30"/>
                </a:cxn>
                <a:cxn ang="0">
                  <a:pos x="337" y="19"/>
                </a:cxn>
                <a:cxn ang="0">
                  <a:pos x="397" y="10"/>
                </a:cxn>
                <a:cxn ang="0">
                  <a:pos x="460" y="3"/>
                </a:cxn>
                <a:cxn ang="0">
                  <a:pos x="522" y="1"/>
                </a:cxn>
                <a:cxn ang="0">
                  <a:pos x="585" y="1"/>
                </a:cxn>
                <a:cxn ang="0">
                  <a:pos x="644" y="2"/>
                </a:cxn>
                <a:cxn ang="0">
                  <a:pos x="702" y="8"/>
                </a:cxn>
                <a:cxn ang="0">
                  <a:pos x="755" y="15"/>
                </a:cxn>
                <a:cxn ang="0">
                  <a:pos x="804" y="25"/>
                </a:cxn>
                <a:cxn ang="0">
                  <a:pos x="847" y="37"/>
                </a:cxn>
                <a:cxn ang="0">
                  <a:pos x="884" y="51"/>
                </a:cxn>
                <a:cxn ang="0">
                  <a:pos x="911" y="67"/>
                </a:cxn>
                <a:cxn ang="0">
                  <a:pos x="932" y="87"/>
                </a:cxn>
                <a:cxn ang="0">
                  <a:pos x="943" y="106"/>
                </a:cxn>
                <a:cxn ang="0">
                  <a:pos x="946" y="125"/>
                </a:cxn>
                <a:cxn ang="0">
                  <a:pos x="942" y="144"/>
                </a:cxn>
                <a:cxn ang="0">
                  <a:pos x="932" y="164"/>
                </a:cxn>
                <a:cxn ang="0">
                  <a:pos x="916" y="183"/>
                </a:cxn>
                <a:cxn ang="0">
                  <a:pos x="896" y="200"/>
                </a:cxn>
                <a:cxn ang="0">
                  <a:pos x="871" y="217"/>
                </a:cxn>
                <a:cxn ang="0">
                  <a:pos x="842" y="235"/>
                </a:cxn>
                <a:cxn ang="0">
                  <a:pos x="808" y="250"/>
                </a:cxn>
                <a:cxn ang="0">
                  <a:pos x="774" y="264"/>
                </a:cxn>
                <a:cxn ang="0">
                  <a:pos x="735" y="278"/>
                </a:cxn>
                <a:cxn ang="0">
                  <a:pos x="696" y="290"/>
                </a:cxn>
                <a:cxn ang="0">
                  <a:pos x="654" y="300"/>
                </a:cxn>
                <a:cxn ang="0">
                  <a:pos x="613" y="309"/>
                </a:cxn>
                <a:cxn ang="0">
                  <a:pos x="570" y="316"/>
                </a:cxn>
                <a:cxn ang="0">
                  <a:pos x="529" y="322"/>
                </a:cxn>
                <a:cxn ang="0">
                  <a:pos x="488" y="325"/>
                </a:cxn>
                <a:cxn ang="0">
                  <a:pos x="448" y="328"/>
                </a:cxn>
                <a:cxn ang="0">
                  <a:pos x="410" y="329"/>
                </a:cxn>
                <a:cxn ang="0">
                  <a:pos x="372" y="329"/>
                </a:cxn>
                <a:cxn ang="0">
                  <a:pos x="337" y="329"/>
                </a:cxn>
                <a:cxn ang="0">
                  <a:pos x="302" y="329"/>
                </a:cxn>
                <a:cxn ang="0">
                  <a:pos x="270" y="325"/>
                </a:cxn>
                <a:cxn ang="0">
                  <a:pos x="241" y="324"/>
                </a:cxn>
                <a:cxn ang="0">
                  <a:pos x="212" y="321"/>
                </a:cxn>
                <a:cxn ang="0">
                  <a:pos x="184" y="316"/>
                </a:cxn>
                <a:cxn ang="0">
                  <a:pos x="161" y="311"/>
                </a:cxn>
                <a:cxn ang="0">
                  <a:pos x="140" y="307"/>
                </a:cxn>
                <a:cxn ang="0">
                  <a:pos x="119" y="300"/>
                </a:cxn>
                <a:cxn ang="0">
                  <a:pos x="103" y="294"/>
                </a:cxn>
                <a:cxn ang="0">
                  <a:pos x="80" y="282"/>
                </a:cxn>
                <a:cxn ang="0">
                  <a:pos x="58" y="267"/>
                </a:cxn>
                <a:cxn ang="0">
                  <a:pos x="35" y="251"/>
                </a:cxn>
                <a:cxn ang="0">
                  <a:pos x="14" y="234"/>
                </a:cxn>
                <a:cxn ang="0">
                  <a:pos x="2" y="215"/>
                </a:cxn>
                <a:cxn ang="0">
                  <a:pos x="1" y="191"/>
                </a:cxn>
                <a:cxn ang="0">
                  <a:pos x="14" y="168"/>
                </a:cxn>
                <a:cxn ang="0">
                  <a:pos x="29" y="153"/>
                </a:cxn>
                <a:cxn ang="0">
                  <a:pos x="50" y="135"/>
                </a:cxn>
                <a:cxn ang="0">
                  <a:pos x="78" y="117"/>
                </a:cxn>
                <a:cxn ang="0">
                  <a:pos x="110" y="97"/>
                </a:cxn>
                <a:cxn ang="0">
                  <a:pos x="142" y="81"/>
                </a:cxn>
              </a:cxnLst>
              <a:rect l="0" t="0" r="r" b="b"/>
              <a:pathLst>
                <a:path w="946" h="330">
                  <a:moveTo>
                    <a:pt x="142" y="81"/>
                  </a:moveTo>
                  <a:lnTo>
                    <a:pt x="153" y="75"/>
                  </a:lnTo>
                  <a:lnTo>
                    <a:pt x="163" y="69"/>
                  </a:lnTo>
                  <a:lnTo>
                    <a:pt x="175" y="64"/>
                  </a:lnTo>
                  <a:lnTo>
                    <a:pt x="188" y="60"/>
                  </a:lnTo>
                  <a:lnTo>
                    <a:pt x="199" y="54"/>
                  </a:lnTo>
                  <a:lnTo>
                    <a:pt x="212" y="49"/>
                  </a:lnTo>
                  <a:lnTo>
                    <a:pt x="225" y="45"/>
                  </a:lnTo>
                  <a:lnTo>
                    <a:pt x="239" y="42"/>
                  </a:lnTo>
                  <a:lnTo>
                    <a:pt x="251" y="37"/>
                  </a:lnTo>
                  <a:lnTo>
                    <a:pt x="265" y="34"/>
                  </a:lnTo>
                  <a:lnTo>
                    <a:pt x="279" y="30"/>
                  </a:lnTo>
                  <a:lnTo>
                    <a:pt x="294" y="27"/>
                  </a:lnTo>
                  <a:lnTo>
                    <a:pt x="308" y="24"/>
                  </a:lnTo>
                  <a:lnTo>
                    <a:pt x="322" y="22"/>
                  </a:lnTo>
                  <a:lnTo>
                    <a:pt x="337" y="19"/>
                  </a:lnTo>
                  <a:lnTo>
                    <a:pt x="353" y="17"/>
                  </a:lnTo>
                  <a:lnTo>
                    <a:pt x="367" y="15"/>
                  </a:lnTo>
                  <a:lnTo>
                    <a:pt x="382" y="12"/>
                  </a:lnTo>
                  <a:lnTo>
                    <a:pt x="397" y="10"/>
                  </a:lnTo>
                  <a:lnTo>
                    <a:pt x="413" y="8"/>
                  </a:lnTo>
                  <a:lnTo>
                    <a:pt x="429" y="5"/>
                  </a:lnTo>
                  <a:lnTo>
                    <a:pt x="445" y="4"/>
                  </a:lnTo>
                  <a:lnTo>
                    <a:pt x="460" y="3"/>
                  </a:lnTo>
                  <a:lnTo>
                    <a:pt x="476" y="3"/>
                  </a:lnTo>
                  <a:lnTo>
                    <a:pt x="491" y="2"/>
                  </a:lnTo>
                  <a:lnTo>
                    <a:pt x="507" y="1"/>
                  </a:lnTo>
                  <a:lnTo>
                    <a:pt x="522" y="1"/>
                  </a:lnTo>
                  <a:lnTo>
                    <a:pt x="539" y="1"/>
                  </a:lnTo>
                  <a:lnTo>
                    <a:pt x="554" y="0"/>
                  </a:lnTo>
                  <a:lnTo>
                    <a:pt x="569" y="0"/>
                  </a:lnTo>
                  <a:lnTo>
                    <a:pt x="585" y="1"/>
                  </a:lnTo>
                  <a:lnTo>
                    <a:pt x="601" y="2"/>
                  </a:lnTo>
                  <a:lnTo>
                    <a:pt x="615" y="2"/>
                  </a:lnTo>
                  <a:lnTo>
                    <a:pt x="630" y="2"/>
                  </a:lnTo>
                  <a:lnTo>
                    <a:pt x="644" y="2"/>
                  </a:lnTo>
                  <a:lnTo>
                    <a:pt x="659" y="4"/>
                  </a:lnTo>
                  <a:lnTo>
                    <a:pt x="674" y="4"/>
                  </a:lnTo>
                  <a:lnTo>
                    <a:pt x="688" y="7"/>
                  </a:lnTo>
                  <a:lnTo>
                    <a:pt x="702" y="8"/>
                  </a:lnTo>
                  <a:lnTo>
                    <a:pt x="717" y="10"/>
                  </a:lnTo>
                  <a:lnTo>
                    <a:pt x="728" y="11"/>
                  </a:lnTo>
                  <a:lnTo>
                    <a:pt x="742" y="12"/>
                  </a:lnTo>
                  <a:lnTo>
                    <a:pt x="755" y="15"/>
                  </a:lnTo>
                  <a:lnTo>
                    <a:pt x="769" y="17"/>
                  </a:lnTo>
                  <a:lnTo>
                    <a:pt x="781" y="19"/>
                  </a:lnTo>
                  <a:lnTo>
                    <a:pt x="792" y="22"/>
                  </a:lnTo>
                  <a:lnTo>
                    <a:pt x="804" y="25"/>
                  </a:lnTo>
                  <a:lnTo>
                    <a:pt x="816" y="29"/>
                  </a:lnTo>
                  <a:lnTo>
                    <a:pt x="826" y="31"/>
                  </a:lnTo>
                  <a:lnTo>
                    <a:pt x="837" y="33"/>
                  </a:lnTo>
                  <a:lnTo>
                    <a:pt x="847" y="37"/>
                  </a:lnTo>
                  <a:lnTo>
                    <a:pt x="857" y="40"/>
                  </a:lnTo>
                  <a:lnTo>
                    <a:pt x="866" y="44"/>
                  </a:lnTo>
                  <a:lnTo>
                    <a:pt x="876" y="47"/>
                  </a:lnTo>
                  <a:lnTo>
                    <a:pt x="884" y="51"/>
                  </a:lnTo>
                  <a:lnTo>
                    <a:pt x="892" y="55"/>
                  </a:lnTo>
                  <a:lnTo>
                    <a:pt x="899" y="59"/>
                  </a:lnTo>
                  <a:lnTo>
                    <a:pt x="906" y="62"/>
                  </a:lnTo>
                  <a:lnTo>
                    <a:pt x="911" y="67"/>
                  </a:lnTo>
                  <a:lnTo>
                    <a:pt x="918" y="73"/>
                  </a:lnTo>
                  <a:lnTo>
                    <a:pt x="923" y="77"/>
                  </a:lnTo>
                  <a:lnTo>
                    <a:pt x="929" y="82"/>
                  </a:lnTo>
                  <a:lnTo>
                    <a:pt x="932" y="87"/>
                  </a:lnTo>
                  <a:lnTo>
                    <a:pt x="936" y="92"/>
                  </a:lnTo>
                  <a:lnTo>
                    <a:pt x="938" y="97"/>
                  </a:lnTo>
                  <a:lnTo>
                    <a:pt x="942" y="102"/>
                  </a:lnTo>
                  <a:lnTo>
                    <a:pt x="943" y="106"/>
                  </a:lnTo>
                  <a:lnTo>
                    <a:pt x="944" y="111"/>
                  </a:lnTo>
                  <a:lnTo>
                    <a:pt x="945" y="115"/>
                  </a:lnTo>
                  <a:lnTo>
                    <a:pt x="946" y="120"/>
                  </a:lnTo>
                  <a:lnTo>
                    <a:pt x="946" y="125"/>
                  </a:lnTo>
                  <a:lnTo>
                    <a:pt x="946" y="131"/>
                  </a:lnTo>
                  <a:lnTo>
                    <a:pt x="944" y="135"/>
                  </a:lnTo>
                  <a:lnTo>
                    <a:pt x="944" y="140"/>
                  </a:lnTo>
                  <a:lnTo>
                    <a:pt x="942" y="144"/>
                  </a:lnTo>
                  <a:lnTo>
                    <a:pt x="942" y="150"/>
                  </a:lnTo>
                  <a:lnTo>
                    <a:pt x="938" y="155"/>
                  </a:lnTo>
                  <a:lnTo>
                    <a:pt x="936" y="160"/>
                  </a:lnTo>
                  <a:lnTo>
                    <a:pt x="932" y="164"/>
                  </a:lnTo>
                  <a:lnTo>
                    <a:pt x="930" y="169"/>
                  </a:lnTo>
                  <a:lnTo>
                    <a:pt x="925" y="172"/>
                  </a:lnTo>
                  <a:lnTo>
                    <a:pt x="921" y="177"/>
                  </a:lnTo>
                  <a:lnTo>
                    <a:pt x="916" y="183"/>
                  </a:lnTo>
                  <a:lnTo>
                    <a:pt x="913" y="187"/>
                  </a:lnTo>
                  <a:lnTo>
                    <a:pt x="907" y="191"/>
                  </a:lnTo>
                  <a:lnTo>
                    <a:pt x="902" y="195"/>
                  </a:lnTo>
                  <a:lnTo>
                    <a:pt x="896" y="200"/>
                  </a:lnTo>
                  <a:lnTo>
                    <a:pt x="892" y="205"/>
                  </a:lnTo>
                  <a:lnTo>
                    <a:pt x="885" y="209"/>
                  </a:lnTo>
                  <a:lnTo>
                    <a:pt x="879" y="213"/>
                  </a:lnTo>
                  <a:lnTo>
                    <a:pt x="871" y="217"/>
                  </a:lnTo>
                  <a:lnTo>
                    <a:pt x="865" y="222"/>
                  </a:lnTo>
                  <a:lnTo>
                    <a:pt x="857" y="226"/>
                  </a:lnTo>
                  <a:lnTo>
                    <a:pt x="850" y="230"/>
                  </a:lnTo>
                  <a:lnTo>
                    <a:pt x="842" y="235"/>
                  </a:lnTo>
                  <a:lnTo>
                    <a:pt x="835" y="239"/>
                  </a:lnTo>
                  <a:lnTo>
                    <a:pt x="826" y="243"/>
                  </a:lnTo>
                  <a:lnTo>
                    <a:pt x="818" y="246"/>
                  </a:lnTo>
                  <a:lnTo>
                    <a:pt x="808" y="250"/>
                  </a:lnTo>
                  <a:lnTo>
                    <a:pt x="801" y="253"/>
                  </a:lnTo>
                  <a:lnTo>
                    <a:pt x="791" y="257"/>
                  </a:lnTo>
                  <a:lnTo>
                    <a:pt x="783" y="260"/>
                  </a:lnTo>
                  <a:lnTo>
                    <a:pt x="774" y="264"/>
                  </a:lnTo>
                  <a:lnTo>
                    <a:pt x="764" y="267"/>
                  </a:lnTo>
                  <a:lnTo>
                    <a:pt x="754" y="271"/>
                  </a:lnTo>
                  <a:lnTo>
                    <a:pt x="745" y="274"/>
                  </a:lnTo>
                  <a:lnTo>
                    <a:pt x="735" y="278"/>
                  </a:lnTo>
                  <a:lnTo>
                    <a:pt x="726" y="280"/>
                  </a:lnTo>
                  <a:lnTo>
                    <a:pt x="716" y="283"/>
                  </a:lnTo>
                  <a:lnTo>
                    <a:pt x="706" y="287"/>
                  </a:lnTo>
                  <a:lnTo>
                    <a:pt x="696" y="290"/>
                  </a:lnTo>
                  <a:lnTo>
                    <a:pt x="687" y="293"/>
                  </a:lnTo>
                  <a:lnTo>
                    <a:pt x="675" y="295"/>
                  </a:lnTo>
                  <a:lnTo>
                    <a:pt x="665" y="297"/>
                  </a:lnTo>
                  <a:lnTo>
                    <a:pt x="654" y="300"/>
                  </a:lnTo>
                  <a:lnTo>
                    <a:pt x="644" y="303"/>
                  </a:lnTo>
                  <a:lnTo>
                    <a:pt x="633" y="304"/>
                  </a:lnTo>
                  <a:lnTo>
                    <a:pt x="623" y="307"/>
                  </a:lnTo>
                  <a:lnTo>
                    <a:pt x="613" y="309"/>
                  </a:lnTo>
                  <a:lnTo>
                    <a:pt x="602" y="311"/>
                  </a:lnTo>
                  <a:lnTo>
                    <a:pt x="592" y="312"/>
                  </a:lnTo>
                  <a:lnTo>
                    <a:pt x="581" y="315"/>
                  </a:lnTo>
                  <a:lnTo>
                    <a:pt x="570" y="316"/>
                  </a:lnTo>
                  <a:lnTo>
                    <a:pt x="561" y="318"/>
                  </a:lnTo>
                  <a:lnTo>
                    <a:pt x="549" y="318"/>
                  </a:lnTo>
                  <a:lnTo>
                    <a:pt x="540" y="321"/>
                  </a:lnTo>
                  <a:lnTo>
                    <a:pt x="529" y="322"/>
                  </a:lnTo>
                  <a:lnTo>
                    <a:pt x="519" y="323"/>
                  </a:lnTo>
                  <a:lnTo>
                    <a:pt x="508" y="323"/>
                  </a:lnTo>
                  <a:lnTo>
                    <a:pt x="498" y="324"/>
                  </a:lnTo>
                  <a:lnTo>
                    <a:pt x="488" y="325"/>
                  </a:lnTo>
                  <a:lnTo>
                    <a:pt x="478" y="325"/>
                  </a:lnTo>
                  <a:lnTo>
                    <a:pt x="468" y="325"/>
                  </a:lnTo>
                  <a:lnTo>
                    <a:pt x="457" y="326"/>
                  </a:lnTo>
                  <a:lnTo>
                    <a:pt x="448" y="328"/>
                  </a:lnTo>
                  <a:lnTo>
                    <a:pt x="439" y="329"/>
                  </a:lnTo>
                  <a:lnTo>
                    <a:pt x="429" y="329"/>
                  </a:lnTo>
                  <a:lnTo>
                    <a:pt x="419" y="329"/>
                  </a:lnTo>
                  <a:lnTo>
                    <a:pt x="410" y="329"/>
                  </a:lnTo>
                  <a:lnTo>
                    <a:pt x="400" y="329"/>
                  </a:lnTo>
                  <a:lnTo>
                    <a:pt x="390" y="329"/>
                  </a:lnTo>
                  <a:lnTo>
                    <a:pt x="381" y="329"/>
                  </a:lnTo>
                  <a:lnTo>
                    <a:pt x="372" y="329"/>
                  </a:lnTo>
                  <a:lnTo>
                    <a:pt x="364" y="330"/>
                  </a:lnTo>
                  <a:lnTo>
                    <a:pt x="354" y="329"/>
                  </a:lnTo>
                  <a:lnTo>
                    <a:pt x="345" y="329"/>
                  </a:lnTo>
                  <a:lnTo>
                    <a:pt x="337" y="329"/>
                  </a:lnTo>
                  <a:lnTo>
                    <a:pt x="328" y="329"/>
                  </a:lnTo>
                  <a:lnTo>
                    <a:pt x="320" y="329"/>
                  </a:lnTo>
                  <a:lnTo>
                    <a:pt x="312" y="329"/>
                  </a:lnTo>
                  <a:lnTo>
                    <a:pt x="302" y="329"/>
                  </a:lnTo>
                  <a:lnTo>
                    <a:pt x="294" y="329"/>
                  </a:lnTo>
                  <a:lnTo>
                    <a:pt x="286" y="328"/>
                  </a:lnTo>
                  <a:lnTo>
                    <a:pt x="278" y="326"/>
                  </a:lnTo>
                  <a:lnTo>
                    <a:pt x="270" y="325"/>
                  </a:lnTo>
                  <a:lnTo>
                    <a:pt x="263" y="325"/>
                  </a:lnTo>
                  <a:lnTo>
                    <a:pt x="255" y="325"/>
                  </a:lnTo>
                  <a:lnTo>
                    <a:pt x="248" y="325"/>
                  </a:lnTo>
                  <a:lnTo>
                    <a:pt x="241" y="324"/>
                  </a:lnTo>
                  <a:lnTo>
                    <a:pt x="234" y="324"/>
                  </a:lnTo>
                  <a:lnTo>
                    <a:pt x="226" y="323"/>
                  </a:lnTo>
                  <a:lnTo>
                    <a:pt x="219" y="322"/>
                  </a:lnTo>
                  <a:lnTo>
                    <a:pt x="212" y="321"/>
                  </a:lnTo>
                  <a:lnTo>
                    <a:pt x="205" y="319"/>
                  </a:lnTo>
                  <a:lnTo>
                    <a:pt x="198" y="318"/>
                  </a:lnTo>
                  <a:lnTo>
                    <a:pt x="191" y="317"/>
                  </a:lnTo>
                  <a:lnTo>
                    <a:pt x="184" y="316"/>
                  </a:lnTo>
                  <a:lnTo>
                    <a:pt x="180" y="316"/>
                  </a:lnTo>
                  <a:lnTo>
                    <a:pt x="173" y="314"/>
                  </a:lnTo>
                  <a:lnTo>
                    <a:pt x="167" y="312"/>
                  </a:lnTo>
                  <a:lnTo>
                    <a:pt x="161" y="311"/>
                  </a:lnTo>
                  <a:lnTo>
                    <a:pt x="155" y="310"/>
                  </a:lnTo>
                  <a:lnTo>
                    <a:pt x="149" y="309"/>
                  </a:lnTo>
                  <a:lnTo>
                    <a:pt x="145" y="308"/>
                  </a:lnTo>
                  <a:lnTo>
                    <a:pt x="140" y="307"/>
                  </a:lnTo>
                  <a:lnTo>
                    <a:pt x="134" y="306"/>
                  </a:lnTo>
                  <a:lnTo>
                    <a:pt x="130" y="303"/>
                  </a:lnTo>
                  <a:lnTo>
                    <a:pt x="125" y="302"/>
                  </a:lnTo>
                  <a:lnTo>
                    <a:pt x="119" y="300"/>
                  </a:lnTo>
                  <a:lnTo>
                    <a:pt x="116" y="300"/>
                  </a:lnTo>
                  <a:lnTo>
                    <a:pt x="111" y="297"/>
                  </a:lnTo>
                  <a:lnTo>
                    <a:pt x="108" y="295"/>
                  </a:lnTo>
                  <a:lnTo>
                    <a:pt x="103" y="294"/>
                  </a:lnTo>
                  <a:lnTo>
                    <a:pt x="100" y="293"/>
                  </a:lnTo>
                  <a:lnTo>
                    <a:pt x="93" y="289"/>
                  </a:lnTo>
                  <a:lnTo>
                    <a:pt x="86" y="286"/>
                  </a:lnTo>
                  <a:lnTo>
                    <a:pt x="80" y="282"/>
                  </a:lnTo>
                  <a:lnTo>
                    <a:pt x="75" y="280"/>
                  </a:lnTo>
                  <a:lnTo>
                    <a:pt x="68" y="275"/>
                  </a:lnTo>
                  <a:lnTo>
                    <a:pt x="63" y="272"/>
                  </a:lnTo>
                  <a:lnTo>
                    <a:pt x="58" y="267"/>
                  </a:lnTo>
                  <a:lnTo>
                    <a:pt x="52" y="264"/>
                  </a:lnTo>
                  <a:lnTo>
                    <a:pt x="45" y="259"/>
                  </a:lnTo>
                  <a:lnTo>
                    <a:pt x="41" y="256"/>
                  </a:lnTo>
                  <a:lnTo>
                    <a:pt x="35" y="251"/>
                  </a:lnTo>
                  <a:lnTo>
                    <a:pt x="30" y="248"/>
                  </a:lnTo>
                  <a:lnTo>
                    <a:pt x="24" y="243"/>
                  </a:lnTo>
                  <a:lnTo>
                    <a:pt x="19" y="238"/>
                  </a:lnTo>
                  <a:lnTo>
                    <a:pt x="14" y="234"/>
                  </a:lnTo>
                  <a:lnTo>
                    <a:pt x="10" y="230"/>
                  </a:lnTo>
                  <a:lnTo>
                    <a:pt x="7" y="224"/>
                  </a:lnTo>
                  <a:lnTo>
                    <a:pt x="5" y="220"/>
                  </a:lnTo>
                  <a:lnTo>
                    <a:pt x="2" y="215"/>
                  </a:lnTo>
                  <a:lnTo>
                    <a:pt x="1" y="210"/>
                  </a:lnTo>
                  <a:lnTo>
                    <a:pt x="0" y="204"/>
                  </a:lnTo>
                  <a:lnTo>
                    <a:pt x="0" y="198"/>
                  </a:lnTo>
                  <a:lnTo>
                    <a:pt x="1" y="191"/>
                  </a:lnTo>
                  <a:lnTo>
                    <a:pt x="3" y="185"/>
                  </a:lnTo>
                  <a:lnTo>
                    <a:pt x="7" y="178"/>
                  </a:lnTo>
                  <a:lnTo>
                    <a:pt x="12" y="171"/>
                  </a:lnTo>
                  <a:lnTo>
                    <a:pt x="14" y="168"/>
                  </a:lnTo>
                  <a:lnTo>
                    <a:pt x="17" y="164"/>
                  </a:lnTo>
                  <a:lnTo>
                    <a:pt x="21" y="160"/>
                  </a:lnTo>
                  <a:lnTo>
                    <a:pt x="25" y="157"/>
                  </a:lnTo>
                  <a:lnTo>
                    <a:pt x="29" y="153"/>
                  </a:lnTo>
                  <a:lnTo>
                    <a:pt x="34" y="148"/>
                  </a:lnTo>
                  <a:lnTo>
                    <a:pt x="38" y="143"/>
                  </a:lnTo>
                  <a:lnTo>
                    <a:pt x="44" y="140"/>
                  </a:lnTo>
                  <a:lnTo>
                    <a:pt x="50" y="135"/>
                  </a:lnTo>
                  <a:lnTo>
                    <a:pt x="56" y="131"/>
                  </a:lnTo>
                  <a:lnTo>
                    <a:pt x="63" y="126"/>
                  </a:lnTo>
                  <a:lnTo>
                    <a:pt x="70" y="122"/>
                  </a:lnTo>
                  <a:lnTo>
                    <a:pt x="78" y="117"/>
                  </a:lnTo>
                  <a:lnTo>
                    <a:pt x="85" y="112"/>
                  </a:lnTo>
                  <a:lnTo>
                    <a:pt x="93" y="107"/>
                  </a:lnTo>
                  <a:lnTo>
                    <a:pt x="102" y="103"/>
                  </a:lnTo>
                  <a:lnTo>
                    <a:pt x="110" y="97"/>
                  </a:lnTo>
                  <a:lnTo>
                    <a:pt x="120" y="91"/>
                  </a:lnTo>
                  <a:lnTo>
                    <a:pt x="130" y="85"/>
                  </a:lnTo>
                  <a:lnTo>
                    <a:pt x="142" y="81"/>
                  </a:lnTo>
                  <a:lnTo>
                    <a:pt x="142" y="8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8" name="Rectangle 247"/>
          <p:cNvSpPr/>
          <p:nvPr/>
        </p:nvSpPr>
        <p:spPr>
          <a:xfrm>
            <a:off x="7727311" y="3478875"/>
            <a:ext cx="100013" cy="952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8" name="Group 784"/>
          <p:cNvGrpSpPr/>
          <p:nvPr/>
        </p:nvGrpSpPr>
        <p:grpSpPr>
          <a:xfrm>
            <a:off x="7586260" y="4246040"/>
            <a:ext cx="314325" cy="337102"/>
            <a:chOff x="-1522413" y="-77788"/>
            <a:chExt cx="876300" cy="939800"/>
          </a:xfrm>
        </p:grpSpPr>
        <p:sp>
          <p:nvSpPr>
            <p:cNvPr id="274" name="Freeform 571"/>
            <p:cNvSpPr>
              <a:spLocks/>
            </p:cNvSpPr>
            <p:nvPr/>
          </p:nvSpPr>
          <p:spPr bwMode="auto">
            <a:xfrm>
              <a:off x="-1522413" y="-77788"/>
              <a:ext cx="876300" cy="939800"/>
            </a:xfrm>
            <a:custGeom>
              <a:avLst/>
              <a:gdLst/>
              <a:ahLst/>
              <a:cxnLst>
                <a:cxn ang="0">
                  <a:pos x="1094" y="701"/>
                </a:cxn>
                <a:cxn ang="0">
                  <a:pos x="1067" y="629"/>
                </a:cxn>
                <a:cxn ang="0">
                  <a:pos x="1061" y="516"/>
                </a:cxn>
                <a:cxn ang="0">
                  <a:pos x="1050" y="406"/>
                </a:cxn>
                <a:cxn ang="0">
                  <a:pos x="1030" y="349"/>
                </a:cxn>
                <a:cxn ang="0">
                  <a:pos x="1020" y="292"/>
                </a:cxn>
                <a:cxn ang="0">
                  <a:pos x="1005" y="227"/>
                </a:cxn>
                <a:cxn ang="0">
                  <a:pos x="988" y="182"/>
                </a:cxn>
                <a:cxn ang="0">
                  <a:pos x="956" y="146"/>
                </a:cxn>
                <a:cxn ang="0">
                  <a:pos x="908" y="101"/>
                </a:cxn>
                <a:cxn ang="0">
                  <a:pos x="857" y="57"/>
                </a:cxn>
                <a:cxn ang="0">
                  <a:pos x="801" y="22"/>
                </a:cxn>
                <a:cxn ang="0">
                  <a:pos x="747" y="3"/>
                </a:cxn>
                <a:cxn ang="0">
                  <a:pos x="701" y="4"/>
                </a:cxn>
                <a:cxn ang="0">
                  <a:pos x="659" y="8"/>
                </a:cxn>
                <a:cxn ang="0">
                  <a:pos x="611" y="11"/>
                </a:cxn>
                <a:cxn ang="0">
                  <a:pos x="562" y="12"/>
                </a:cxn>
                <a:cxn ang="0">
                  <a:pos x="512" y="13"/>
                </a:cxn>
                <a:cxn ang="0">
                  <a:pos x="467" y="13"/>
                </a:cxn>
                <a:cxn ang="0">
                  <a:pos x="393" y="13"/>
                </a:cxn>
                <a:cxn ang="0">
                  <a:pos x="360" y="12"/>
                </a:cxn>
                <a:cxn ang="0">
                  <a:pos x="325" y="12"/>
                </a:cxn>
                <a:cxn ang="0">
                  <a:pos x="279" y="12"/>
                </a:cxn>
                <a:cxn ang="0">
                  <a:pos x="234" y="12"/>
                </a:cxn>
                <a:cxn ang="0">
                  <a:pos x="191" y="14"/>
                </a:cxn>
                <a:cxn ang="0">
                  <a:pos x="152" y="18"/>
                </a:cxn>
                <a:cxn ang="0">
                  <a:pos x="121" y="25"/>
                </a:cxn>
                <a:cxn ang="0">
                  <a:pos x="71" y="49"/>
                </a:cxn>
                <a:cxn ang="0">
                  <a:pos x="25" y="91"/>
                </a:cxn>
                <a:cxn ang="0">
                  <a:pos x="3" y="143"/>
                </a:cxn>
                <a:cxn ang="0">
                  <a:pos x="0" y="188"/>
                </a:cxn>
                <a:cxn ang="0">
                  <a:pos x="14" y="224"/>
                </a:cxn>
                <a:cxn ang="0">
                  <a:pos x="46" y="251"/>
                </a:cxn>
                <a:cxn ang="0">
                  <a:pos x="64" y="260"/>
                </a:cxn>
                <a:cxn ang="0">
                  <a:pos x="71" y="264"/>
                </a:cxn>
                <a:cxn ang="0">
                  <a:pos x="72" y="267"/>
                </a:cxn>
                <a:cxn ang="0">
                  <a:pos x="61" y="283"/>
                </a:cxn>
                <a:cxn ang="0">
                  <a:pos x="37" y="338"/>
                </a:cxn>
                <a:cxn ang="0">
                  <a:pos x="26" y="404"/>
                </a:cxn>
                <a:cxn ang="0">
                  <a:pos x="35" y="463"/>
                </a:cxn>
                <a:cxn ang="0">
                  <a:pos x="55" y="566"/>
                </a:cxn>
                <a:cxn ang="0">
                  <a:pos x="84" y="699"/>
                </a:cxn>
                <a:cxn ang="0">
                  <a:pos x="109" y="818"/>
                </a:cxn>
                <a:cxn ang="0">
                  <a:pos x="129" y="911"/>
                </a:cxn>
                <a:cxn ang="0">
                  <a:pos x="134" y="939"/>
                </a:cxn>
                <a:cxn ang="0">
                  <a:pos x="134" y="936"/>
                </a:cxn>
                <a:cxn ang="0">
                  <a:pos x="144" y="975"/>
                </a:cxn>
                <a:cxn ang="0">
                  <a:pos x="172" y="1015"/>
                </a:cxn>
                <a:cxn ang="0">
                  <a:pos x="778" y="1181"/>
                </a:cxn>
                <a:cxn ang="0">
                  <a:pos x="779" y="1181"/>
                </a:cxn>
                <a:cxn ang="0">
                  <a:pos x="794" y="1183"/>
                </a:cxn>
                <a:cxn ang="0">
                  <a:pos x="854" y="1180"/>
                </a:cxn>
                <a:cxn ang="0">
                  <a:pos x="936" y="1147"/>
                </a:cxn>
                <a:cxn ang="0">
                  <a:pos x="1013" y="1086"/>
                </a:cxn>
                <a:cxn ang="0">
                  <a:pos x="1068" y="1030"/>
                </a:cxn>
                <a:cxn ang="0">
                  <a:pos x="1083" y="1013"/>
                </a:cxn>
                <a:cxn ang="0">
                  <a:pos x="1086" y="1008"/>
                </a:cxn>
                <a:cxn ang="0">
                  <a:pos x="1102" y="947"/>
                </a:cxn>
                <a:cxn ang="0">
                  <a:pos x="1102" y="830"/>
                </a:cxn>
              </a:cxnLst>
              <a:rect l="0" t="0" r="r" b="b"/>
              <a:pathLst>
                <a:path w="1104" h="1184">
                  <a:moveTo>
                    <a:pt x="1099" y="737"/>
                  </a:moveTo>
                  <a:lnTo>
                    <a:pt x="1098" y="726"/>
                  </a:lnTo>
                  <a:lnTo>
                    <a:pt x="1094" y="701"/>
                  </a:lnTo>
                  <a:lnTo>
                    <a:pt x="1087" y="675"/>
                  </a:lnTo>
                  <a:lnTo>
                    <a:pt x="1075" y="649"/>
                  </a:lnTo>
                  <a:lnTo>
                    <a:pt x="1067" y="629"/>
                  </a:lnTo>
                  <a:lnTo>
                    <a:pt x="1061" y="598"/>
                  </a:lnTo>
                  <a:lnTo>
                    <a:pt x="1059" y="559"/>
                  </a:lnTo>
                  <a:lnTo>
                    <a:pt x="1061" y="516"/>
                  </a:lnTo>
                  <a:lnTo>
                    <a:pt x="1063" y="480"/>
                  </a:lnTo>
                  <a:lnTo>
                    <a:pt x="1059" y="443"/>
                  </a:lnTo>
                  <a:lnTo>
                    <a:pt x="1050" y="406"/>
                  </a:lnTo>
                  <a:lnTo>
                    <a:pt x="1035" y="368"/>
                  </a:lnTo>
                  <a:lnTo>
                    <a:pt x="1033" y="361"/>
                  </a:lnTo>
                  <a:lnTo>
                    <a:pt x="1030" y="349"/>
                  </a:lnTo>
                  <a:lnTo>
                    <a:pt x="1027" y="334"/>
                  </a:lnTo>
                  <a:lnTo>
                    <a:pt x="1025" y="317"/>
                  </a:lnTo>
                  <a:lnTo>
                    <a:pt x="1020" y="292"/>
                  </a:lnTo>
                  <a:lnTo>
                    <a:pt x="1015" y="269"/>
                  </a:lnTo>
                  <a:lnTo>
                    <a:pt x="1011" y="248"/>
                  </a:lnTo>
                  <a:lnTo>
                    <a:pt x="1005" y="227"/>
                  </a:lnTo>
                  <a:lnTo>
                    <a:pt x="1000" y="210"/>
                  </a:lnTo>
                  <a:lnTo>
                    <a:pt x="995" y="195"/>
                  </a:lnTo>
                  <a:lnTo>
                    <a:pt x="988" y="182"/>
                  </a:lnTo>
                  <a:lnTo>
                    <a:pt x="981" y="173"/>
                  </a:lnTo>
                  <a:lnTo>
                    <a:pt x="968" y="159"/>
                  </a:lnTo>
                  <a:lnTo>
                    <a:pt x="956" y="146"/>
                  </a:lnTo>
                  <a:lnTo>
                    <a:pt x="941" y="131"/>
                  </a:lnTo>
                  <a:lnTo>
                    <a:pt x="926" y="116"/>
                  </a:lnTo>
                  <a:lnTo>
                    <a:pt x="908" y="101"/>
                  </a:lnTo>
                  <a:lnTo>
                    <a:pt x="892" y="86"/>
                  </a:lnTo>
                  <a:lnTo>
                    <a:pt x="874" y="71"/>
                  </a:lnTo>
                  <a:lnTo>
                    <a:pt x="857" y="57"/>
                  </a:lnTo>
                  <a:lnTo>
                    <a:pt x="838" y="44"/>
                  </a:lnTo>
                  <a:lnTo>
                    <a:pt x="820" y="31"/>
                  </a:lnTo>
                  <a:lnTo>
                    <a:pt x="801" y="22"/>
                  </a:lnTo>
                  <a:lnTo>
                    <a:pt x="783" y="13"/>
                  </a:lnTo>
                  <a:lnTo>
                    <a:pt x="766" y="7"/>
                  </a:lnTo>
                  <a:lnTo>
                    <a:pt x="747" y="3"/>
                  </a:lnTo>
                  <a:lnTo>
                    <a:pt x="730" y="0"/>
                  </a:lnTo>
                  <a:lnTo>
                    <a:pt x="714" y="1"/>
                  </a:lnTo>
                  <a:lnTo>
                    <a:pt x="701" y="4"/>
                  </a:lnTo>
                  <a:lnTo>
                    <a:pt x="687" y="5"/>
                  </a:lnTo>
                  <a:lnTo>
                    <a:pt x="673" y="7"/>
                  </a:lnTo>
                  <a:lnTo>
                    <a:pt x="659" y="8"/>
                  </a:lnTo>
                  <a:lnTo>
                    <a:pt x="642" y="10"/>
                  </a:lnTo>
                  <a:lnTo>
                    <a:pt x="627" y="11"/>
                  </a:lnTo>
                  <a:lnTo>
                    <a:pt x="611" y="11"/>
                  </a:lnTo>
                  <a:lnTo>
                    <a:pt x="594" y="12"/>
                  </a:lnTo>
                  <a:lnTo>
                    <a:pt x="578" y="12"/>
                  </a:lnTo>
                  <a:lnTo>
                    <a:pt x="562" y="12"/>
                  </a:lnTo>
                  <a:lnTo>
                    <a:pt x="545" y="13"/>
                  </a:lnTo>
                  <a:lnTo>
                    <a:pt x="528" y="13"/>
                  </a:lnTo>
                  <a:lnTo>
                    <a:pt x="512" y="13"/>
                  </a:lnTo>
                  <a:lnTo>
                    <a:pt x="497" y="13"/>
                  </a:lnTo>
                  <a:lnTo>
                    <a:pt x="482" y="13"/>
                  </a:lnTo>
                  <a:lnTo>
                    <a:pt x="467" y="13"/>
                  </a:lnTo>
                  <a:lnTo>
                    <a:pt x="411" y="13"/>
                  </a:lnTo>
                  <a:lnTo>
                    <a:pt x="402" y="13"/>
                  </a:lnTo>
                  <a:lnTo>
                    <a:pt x="393" y="13"/>
                  </a:lnTo>
                  <a:lnTo>
                    <a:pt x="382" y="13"/>
                  </a:lnTo>
                  <a:lnTo>
                    <a:pt x="372" y="12"/>
                  </a:lnTo>
                  <a:lnTo>
                    <a:pt x="360" y="12"/>
                  </a:lnTo>
                  <a:lnTo>
                    <a:pt x="349" y="12"/>
                  </a:lnTo>
                  <a:lnTo>
                    <a:pt x="336" y="12"/>
                  </a:lnTo>
                  <a:lnTo>
                    <a:pt x="325" y="12"/>
                  </a:lnTo>
                  <a:lnTo>
                    <a:pt x="310" y="12"/>
                  </a:lnTo>
                  <a:lnTo>
                    <a:pt x="295" y="12"/>
                  </a:lnTo>
                  <a:lnTo>
                    <a:pt x="279" y="12"/>
                  </a:lnTo>
                  <a:lnTo>
                    <a:pt x="264" y="12"/>
                  </a:lnTo>
                  <a:lnTo>
                    <a:pt x="249" y="12"/>
                  </a:lnTo>
                  <a:lnTo>
                    <a:pt x="234" y="12"/>
                  </a:lnTo>
                  <a:lnTo>
                    <a:pt x="219" y="12"/>
                  </a:lnTo>
                  <a:lnTo>
                    <a:pt x="205" y="13"/>
                  </a:lnTo>
                  <a:lnTo>
                    <a:pt x="191" y="14"/>
                  </a:lnTo>
                  <a:lnTo>
                    <a:pt x="177" y="14"/>
                  </a:lnTo>
                  <a:lnTo>
                    <a:pt x="165" y="16"/>
                  </a:lnTo>
                  <a:lnTo>
                    <a:pt x="152" y="18"/>
                  </a:lnTo>
                  <a:lnTo>
                    <a:pt x="140" y="20"/>
                  </a:lnTo>
                  <a:lnTo>
                    <a:pt x="130" y="21"/>
                  </a:lnTo>
                  <a:lnTo>
                    <a:pt x="121" y="25"/>
                  </a:lnTo>
                  <a:lnTo>
                    <a:pt x="113" y="27"/>
                  </a:lnTo>
                  <a:lnTo>
                    <a:pt x="91" y="37"/>
                  </a:lnTo>
                  <a:lnTo>
                    <a:pt x="71" y="49"/>
                  </a:lnTo>
                  <a:lnTo>
                    <a:pt x="53" y="61"/>
                  </a:lnTo>
                  <a:lnTo>
                    <a:pt x="38" y="76"/>
                  </a:lnTo>
                  <a:lnTo>
                    <a:pt x="25" y="91"/>
                  </a:lnTo>
                  <a:lnTo>
                    <a:pt x="15" y="108"/>
                  </a:lnTo>
                  <a:lnTo>
                    <a:pt x="8" y="125"/>
                  </a:lnTo>
                  <a:lnTo>
                    <a:pt x="3" y="143"/>
                  </a:lnTo>
                  <a:lnTo>
                    <a:pt x="1" y="159"/>
                  </a:lnTo>
                  <a:lnTo>
                    <a:pt x="0" y="174"/>
                  </a:lnTo>
                  <a:lnTo>
                    <a:pt x="0" y="188"/>
                  </a:lnTo>
                  <a:lnTo>
                    <a:pt x="2" y="201"/>
                  </a:lnTo>
                  <a:lnTo>
                    <a:pt x="7" y="212"/>
                  </a:lnTo>
                  <a:lnTo>
                    <a:pt x="14" y="224"/>
                  </a:lnTo>
                  <a:lnTo>
                    <a:pt x="25" y="236"/>
                  </a:lnTo>
                  <a:lnTo>
                    <a:pt x="39" y="246"/>
                  </a:lnTo>
                  <a:lnTo>
                    <a:pt x="46" y="251"/>
                  </a:lnTo>
                  <a:lnTo>
                    <a:pt x="53" y="254"/>
                  </a:lnTo>
                  <a:lnTo>
                    <a:pt x="59" y="257"/>
                  </a:lnTo>
                  <a:lnTo>
                    <a:pt x="64" y="260"/>
                  </a:lnTo>
                  <a:lnTo>
                    <a:pt x="67" y="261"/>
                  </a:lnTo>
                  <a:lnTo>
                    <a:pt x="69" y="262"/>
                  </a:lnTo>
                  <a:lnTo>
                    <a:pt x="71" y="264"/>
                  </a:lnTo>
                  <a:lnTo>
                    <a:pt x="74" y="265"/>
                  </a:lnTo>
                  <a:lnTo>
                    <a:pt x="74" y="267"/>
                  </a:lnTo>
                  <a:lnTo>
                    <a:pt x="72" y="267"/>
                  </a:lnTo>
                  <a:lnTo>
                    <a:pt x="72" y="268"/>
                  </a:lnTo>
                  <a:lnTo>
                    <a:pt x="71" y="269"/>
                  </a:lnTo>
                  <a:lnTo>
                    <a:pt x="61" y="283"/>
                  </a:lnTo>
                  <a:lnTo>
                    <a:pt x="52" y="300"/>
                  </a:lnTo>
                  <a:lnTo>
                    <a:pt x="44" y="319"/>
                  </a:lnTo>
                  <a:lnTo>
                    <a:pt x="37" y="338"/>
                  </a:lnTo>
                  <a:lnTo>
                    <a:pt x="31" y="360"/>
                  </a:lnTo>
                  <a:lnTo>
                    <a:pt x="28" y="382"/>
                  </a:lnTo>
                  <a:lnTo>
                    <a:pt x="26" y="404"/>
                  </a:lnTo>
                  <a:lnTo>
                    <a:pt x="28" y="426"/>
                  </a:lnTo>
                  <a:lnTo>
                    <a:pt x="30" y="441"/>
                  </a:lnTo>
                  <a:lnTo>
                    <a:pt x="35" y="463"/>
                  </a:lnTo>
                  <a:lnTo>
                    <a:pt x="40" y="493"/>
                  </a:lnTo>
                  <a:lnTo>
                    <a:pt x="47" y="527"/>
                  </a:lnTo>
                  <a:lnTo>
                    <a:pt x="55" y="566"/>
                  </a:lnTo>
                  <a:lnTo>
                    <a:pt x="64" y="609"/>
                  </a:lnTo>
                  <a:lnTo>
                    <a:pt x="74" y="654"/>
                  </a:lnTo>
                  <a:lnTo>
                    <a:pt x="84" y="699"/>
                  </a:lnTo>
                  <a:lnTo>
                    <a:pt x="93" y="739"/>
                  </a:lnTo>
                  <a:lnTo>
                    <a:pt x="101" y="780"/>
                  </a:lnTo>
                  <a:lnTo>
                    <a:pt x="109" y="818"/>
                  </a:lnTo>
                  <a:lnTo>
                    <a:pt x="117" y="853"/>
                  </a:lnTo>
                  <a:lnTo>
                    <a:pt x="123" y="886"/>
                  </a:lnTo>
                  <a:lnTo>
                    <a:pt x="129" y="911"/>
                  </a:lnTo>
                  <a:lnTo>
                    <a:pt x="132" y="930"/>
                  </a:lnTo>
                  <a:lnTo>
                    <a:pt x="134" y="939"/>
                  </a:lnTo>
                  <a:lnTo>
                    <a:pt x="134" y="939"/>
                  </a:lnTo>
                  <a:lnTo>
                    <a:pt x="134" y="938"/>
                  </a:lnTo>
                  <a:lnTo>
                    <a:pt x="134" y="938"/>
                  </a:lnTo>
                  <a:lnTo>
                    <a:pt x="134" y="936"/>
                  </a:lnTo>
                  <a:lnTo>
                    <a:pt x="135" y="947"/>
                  </a:lnTo>
                  <a:lnTo>
                    <a:pt x="138" y="961"/>
                  </a:lnTo>
                  <a:lnTo>
                    <a:pt x="144" y="975"/>
                  </a:lnTo>
                  <a:lnTo>
                    <a:pt x="152" y="988"/>
                  </a:lnTo>
                  <a:lnTo>
                    <a:pt x="161" y="1002"/>
                  </a:lnTo>
                  <a:lnTo>
                    <a:pt x="172" y="1015"/>
                  </a:lnTo>
                  <a:lnTo>
                    <a:pt x="184" y="1025"/>
                  </a:lnTo>
                  <a:lnTo>
                    <a:pt x="197" y="1031"/>
                  </a:lnTo>
                  <a:lnTo>
                    <a:pt x="778" y="1181"/>
                  </a:lnTo>
                  <a:lnTo>
                    <a:pt x="778" y="1181"/>
                  </a:lnTo>
                  <a:lnTo>
                    <a:pt x="779" y="1181"/>
                  </a:lnTo>
                  <a:lnTo>
                    <a:pt x="779" y="1181"/>
                  </a:lnTo>
                  <a:lnTo>
                    <a:pt x="779" y="1181"/>
                  </a:lnTo>
                  <a:lnTo>
                    <a:pt x="784" y="1182"/>
                  </a:lnTo>
                  <a:lnTo>
                    <a:pt x="794" y="1183"/>
                  </a:lnTo>
                  <a:lnTo>
                    <a:pt x="810" y="1184"/>
                  </a:lnTo>
                  <a:lnTo>
                    <a:pt x="830" y="1183"/>
                  </a:lnTo>
                  <a:lnTo>
                    <a:pt x="854" y="1180"/>
                  </a:lnTo>
                  <a:lnTo>
                    <a:pt x="880" y="1174"/>
                  </a:lnTo>
                  <a:lnTo>
                    <a:pt x="907" y="1164"/>
                  </a:lnTo>
                  <a:lnTo>
                    <a:pt x="936" y="1147"/>
                  </a:lnTo>
                  <a:lnTo>
                    <a:pt x="962" y="1129"/>
                  </a:lnTo>
                  <a:lnTo>
                    <a:pt x="989" y="1107"/>
                  </a:lnTo>
                  <a:lnTo>
                    <a:pt x="1013" y="1086"/>
                  </a:lnTo>
                  <a:lnTo>
                    <a:pt x="1035" y="1064"/>
                  </a:lnTo>
                  <a:lnTo>
                    <a:pt x="1053" y="1045"/>
                  </a:lnTo>
                  <a:lnTo>
                    <a:pt x="1068" y="1030"/>
                  </a:lnTo>
                  <a:lnTo>
                    <a:pt x="1078" y="1018"/>
                  </a:lnTo>
                  <a:lnTo>
                    <a:pt x="1082" y="1014"/>
                  </a:lnTo>
                  <a:lnTo>
                    <a:pt x="1083" y="1013"/>
                  </a:lnTo>
                  <a:lnTo>
                    <a:pt x="1084" y="1011"/>
                  </a:lnTo>
                  <a:lnTo>
                    <a:pt x="1084" y="1009"/>
                  </a:lnTo>
                  <a:lnTo>
                    <a:pt x="1086" y="1008"/>
                  </a:lnTo>
                  <a:lnTo>
                    <a:pt x="1089" y="996"/>
                  </a:lnTo>
                  <a:lnTo>
                    <a:pt x="1096" y="973"/>
                  </a:lnTo>
                  <a:lnTo>
                    <a:pt x="1102" y="947"/>
                  </a:lnTo>
                  <a:lnTo>
                    <a:pt x="1104" y="923"/>
                  </a:lnTo>
                  <a:lnTo>
                    <a:pt x="1103" y="894"/>
                  </a:lnTo>
                  <a:lnTo>
                    <a:pt x="1102" y="830"/>
                  </a:lnTo>
                  <a:lnTo>
                    <a:pt x="1101" y="767"/>
                  </a:lnTo>
                  <a:lnTo>
                    <a:pt x="1099" y="7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572"/>
            <p:cNvSpPr>
              <a:spLocks/>
            </p:cNvSpPr>
            <p:nvPr/>
          </p:nvSpPr>
          <p:spPr bwMode="auto">
            <a:xfrm>
              <a:off x="-1490663" y="-39688"/>
              <a:ext cx="558800" cy="161925"/>
            </a:xfrm>
            <a:custGeom>
              <a:avLst/>
              <a:gdLst/>
              <a:ahLst/>
              <a:cxnLst>
                <a:cxn ang="0">
                  <a:pos x="1" y="139"/>
                </a:cxn>
                <a:cxn ang="0">
                  <a:pos x="6" y="86"/>
                </a:cxn>
                <a:cxn ang="0">
                  <a:pos x="29" y="51"/>
                </a:cxn>
                <a:cxn ang="0">
                  <a:pos x="71" y="21"/>
                </a:cxn>
                <a:cxn ang="0">
                  <a:pos x="106" y="8"/>
                </a:cxn>
                <a:cxn ang="0">
                  <a:pos x="141" y="3"/>
                </a:cxn>
                <a:cxn ang="0">
                  <a:pos x="183" y="1"/>
                </a:cxn>
                <a:cxn ang="0">
                  <a:pos x="229" y="0"/>
                </a:cxn>
                <a:cxn ang="0">
                  <a:pos x="275" y="1"/>
                </a:cxn>
                <a:cxn ang="0">
                  <a:pos x="314" y="1"/>
                </a:cxn>
                <a:cxn ang="0">
                  <a:pos x="341" y="1"/>
                </a:cxn>
                <a:cxn ang="0">
                  <a:pos x="365" y="2"/>
                </a:cxn>
                <a:cxn ang="0">
                  <a:pos x="386" y="2"/>
                </a:cxn>
                <a:cxn ang="0">
                  <a:pos x="445" y="1"/>
                </a:cxn>
                <a:cxn ang="0">
                  <a:pos x="519" y="1"/>
                </a:cxn>
                <a:cxn ang="0">
                  <a:pos x="518" y="3"/>
                </a:cxn>
                <a:cxn ang="0">
                  <a:pos x="503" y="68"/>
                </a:cxn>
                <a:cxn ang="0">
                  <a:pos x="522" y="131"/>
                </a:cxn>
                <a:cxn ang="0">
                  <a:pos x="554" y="165"/>
                </a:cxn>
                <a:cxn ang="0">
                  <a:pos x="595" y="186"/>
                </a:cxn>
                <a:cxn ang="0">
                  <a:pos x="630" y="188"/>
                </a:cxn>
                <a:cxn ang="0">
                  <a:pos x="649" y="180"/>
                </a:cxn>
                <a:cxn ang="0">
                  <a:pos x="660" y="168"/>
                </a:cxn>
                <a:cxn ang="0">
                  <a:pos x="675" y="142"/>
                </a:cxn>
                <a:cxn ang="0">
                  <a:pos x="690" y="97"/>
                </a:cxn>
                <a:cxn ang="0">
                  <a:pos x="685" y="55"/>
                </a:cxn>
                <a:cxn ang="0">
                  <a:pos x="664" y="33"/>
                </a:cxn>
                <a:cxn ang="0">
                  <a:pos x="631" y="23"/>
                </a:cxn>
                <a:cxn ang="0">
                  <a:pos x="595" y="24"/>
                </a:cxn>
                <a:cxn ang="0">
                  <a:pos x="569" y="44"/>
                </a:cxn>
                <a:cxn ang="0">
                  <a:pos x="567" y="78"/>
                </a:cxn>
                <a:cxn ang="0">
                  <a:pos x="584" y="91"/>
                </a:cxn>
                <a:cxn ang="0">
                  <a:pos x="603" y="79"/>
                </a:cxn>
                <a:cxn ang="0">
                  <a:pos x="603" y="63"/>
                </a:cxn>
                <a:cxn ang="0">
                  <a:pos x="603" y="62"/>
                </a:cxn>
                <a:cxn ang="0">
                  <a:pos x="614" y="61"/>
                </a:cxn>
                <a:cxn ang="0">
                  <a:pos x="632" y="63"/>
                </a:cxn>
                <a:cxn ang="0">
                  <a:pos x="647" y="69"/>
                </a:cxn>
                <a:cxn ang="0">
                  <a:pos x="652" y="75"/>
                </a:cxn>
                <a:cxn ang="0">
                  <a:pos x="638" y="129"/>
                </a:cxn>
                <a:cxn ang="0">
                  <a:pos x="623" y="149"/>
                </a:cxn>
                <a:cxn ang="0">
                  <a:pos x="605" y="146"/>
                </a:cxn>
                <a:cxn ang="0">
                  <a:pos x="577" y="134"/>
                </a:cxn>
                <a:cxn ang="0">
                  <a:pos x="556" y="113"/>
                </a:cxn>
                <a:cxn ang="0">
                  <a:pos x="544" y="68"/>
                </a:cxn>
                <a:cxn ang="0">
                  <a:pos x="554" y="21"/>
                </a:cxn>
                <a:cxn ang="0">
                  <a:pos x="572" y="9"/>
                </a:cxn>
                <a:cxn ang="0">
                  <a:pos x="601" y="1"/>
                </a:cxn>
                <a:cxn ang="0">
                  <a:pos x="633" y="0"/>
                </a:cxn>
                <a:cxn ang="0">
                  <a:pos x="660" y="7"/>
                </a:cxn>
                <a:cxn ang="0">
                  <a:pos x="679" y="23"/>
                </a:cxn>
                <a:cxn ang="0">
                  <a:pos x="706" y="114"/>
                </a:cxn>
                <a:cxn ang="0">
                  <a:pos x="686" y="171"/>
                </a:cxn>
                <a:cxn ang="0">
                  <a:pos x="632" y="194"/>
                </a:cxn>
                <a:cxn ang="0">
                  <a:pos x="577" y="203"/>
                </a:cxn>
                <a:cxn ang="0">
                  <a:pos x="424" y="198"/>
                </a:cxn>
                <a:cxn ang="0">
                  <a:pos x="363" y="197"/>
                </a:cxn>
                <a:cxn ang="0">
                  <a:pos x="273" y="195"/>
                </a:cxn>
                <a:cxn ang="0">
                  <a:pos x="176" y="192"/>
                </a:cxn>
                <a:cxn ang="0">
                  <a:pos x="98" y="191"/>
                </a:cxn>
                <a:cxn ang="0">
                  <a:pos x="61" y="186"/>
                </a:cxn>
                <a:cxn ang="0">
                  <a:pos x="43" y="175"/>
                </a:cxn>
                <a:cxn ang="0">
                  <a:pos x="28" y="167"/>
                </a:cxn>
              </a:cxnLst>
              <a:rect l="0" t="0" r="r" b="b"/>
              <a:pathLst>
                <a:path w="706" h="203">
                  <a:moveTo>
                    <a:pt x="22" y="164"/>
                  </a:moveTo>
                  <a:lnTo>
                    <a:pt x="8" y="152"/>
                  </a:lnTo>
                  <a:lnTo>
                    <a:pt x="1" y="139"/>
                  </a:lnTo>
                  <a:lnTo>
                    <a:pt x="0" y="123"/>
                  </a:lnTo>
                  <a:lnTo>
                    <a:pt x="2" y="99"/>
                  </a:lnTo>
                  <a:lnTo>
                    <a:pt x="6" y="86"/>
                  </a:lnTo>
                  <a:lnTo>
                    <a:pt x="12" y="74"/>
                  </a:lnTo>
                  <a:lnTo>
                    <a:pt x="19" y="62"/>
                  </a:lnTo>
                  <a:lnTo>
                    <a:pt x="29" y="51"/>
                  </a:lnTo>
                  <a:lnTo>
                    <a:pt x="42" y="39"/>
                  </a:lnTo>
                  <a:lnTo>
                    <a:pt x="55" y="30"/>
                  </a:lnTo>
                  <a:lnTo>
                    <a:pt x="71" y="21"/>
                  </a:lnTo>
                  <a:lnTo>
                    <a:pt x="89" y="13"/>
                  </a:lnTo>
                  <a:lnTo>
                    <a:pt x="97" y="10"/>
                  </a:lnTo>
                  <a:lnTo>
                    <a:pt x="106" y="8"/>
                  </a:lnTo>
                  <a:lnTo>
                    <a:pt x="116" y="6"/>
                  </a:lnTo>
                  <a:lnTo>
                    <a:pt x="128" y="5"/>
                  </a:lnTo>
                  <a:lnTo>
                    <a:pt x="141" y="3"/>
                  </a:lnTo>
                  <a:lnTo>
                    <a:pt x="154" y="2"/>
                  </a:lnTo>
                  <a:lnTo>
                    <a:pt x="168" y="1"/>
                  </a:lnTo>
                  <a:lnTo>
                    <a:pt x="183" y="1"/>
                  </a:lnTo>
                  <a:lnTo>
                    <a:pt x="198" y="0"/>
                  </a:lnTo>
                  <a:lnTo>
                    <a:pt x="213" y="0"/>
                  </a:lnTo>
                  <a:lnTo>
                    <a:pt x="229" y="0"/>
                  </a:lnTo>
                  <a:lnTo>
                    <a:pt x="244" y="0"/>
                  </a:lnTo>
                  <a:lnTo>
                    <a:pt x="260" y="0"/>
                  </a:lnTo>
                  <a:lnTo>
                    <a:pt x="275" y="1"/>
                  </a:lnTo>
                  <a:lnTo>
                    <a:pt x="290" y="1"/>
                  </a:lnTo>
                  <a:lnTo>
                    <a:pt x="305" y="1"/>
                  </a:lnTo>
                  <a:lnTo>
                    <a:pt x="314" y="1"/>
                  </a:lnTo>
                  <a:lnTo>
                    <a:pt x="324" y="1"/>
                  </a:lnTo>
                  <a:lnTo>
                    <a:pt x="333" y="1"/>
                  </a:lnTo>
                  <a:lnTo>
                    <a:pt x="341" y="1"/>
                  </a:lnTo>
                  <a:lnTo>
                    <a:pt x="349" y="2"/>
                  </a:lnTo>
                  <a:lnTo>
                    <a:pt x="357" y="2"/>
                  </a:lnTo>
                  <a:lnTo>
                    <a:pt x="365" y="2"/>
                  </a:lnTo>
                  <a:lnTo>
                    <a:pt x="372" y="2"/>
                  </a:lnTo>
                  <a:lnTo>
                    <a:pt x="375" y="2"/>
                  </a:lnTo>
                  <a:lnTo>
                    <a:pt x="386" y="2"/>
                  </a:lnTo>
                  <a:lnTo>
                    <a:pt x="402" y="2"/>
                  </a:lnTo>
                  <a:lnTo>
                    <a:pt x="421" y="1"/>
                  </a:lnTo>
                  <a:lnTo>
                    <a:pt x="445" y="1"/>
                  </a:lnTo>
                  <a:lnTo>
                    <a:pt x="470" y="1"/>
                  </a:lnTo>
                  <a:lnTo>
                    <a:pt x="495" y="1"/>
                  </a:lnTo>
                  <a:lnTo>
                    <a:pt x="519" y="1"/>
                  </a:lnTo>
                  <a:lnTo>
                    <a:pt x="519" y="2"/>
                  </a:lnTo>
                  <a:lnTo>
                    <a:pt x="518" y="2"/>
                  </a:lnTo>
                  <a:lnTo>
                    <a:pt x="518" y="3"/>
                  </a:lnTo>
                  <a:lnTo>
                    <a:pt x="517" y="5"/>
                  </a:lnTo>
                  <a:lnTo>
                    <a:pt x="504" y="36"/>
                  </a:lnTo>
                  <a:lnTo>
                    <a:pt x="503" y="68"/>
                  </a:lnTo>
                  <a:lnTo>
                    <a:pt x="509" y="96"/>
                  </a:lnTo>
                  <a:lnTo>
                    <a:pt x="516" y="117"/>
                  </a:lnTo>
                  <a:lnTo>
                    <a:pt x="522" y="131"/>
                  </a:lnTo>
                  <a:lnTo>
                    <a:pt x="531" y="144"/>
                  </a:lnTo>
                  <a:lnTo>
                    <a:pt x="541" y="156"/>
                  </a:lnTo>
                  <a:lnTo>
                    <a:pt x="554" y="165"/>
                  </a:lnTo>
                  <a:lnTo>
                    <a:pt x="568" y="174"/>
                  </a:lnTo>
                  <a:lnTo>
                    <a:pt x="582" y="180"/>
                  </a:lnTo>
                  <a:lnTo>
                    <a:pt x="595" y="186"/>
                  </a:lnTo>
                  <a:lnTo>
                    <a:pt x="609" y="188"/>
                  </a:lnTo>
                  <a:lnTo>
                    <a:pt x="620" y="188"/>
                  </a:lnTo>
                  <a:lnTo>
                    <a:pt x="630" y="188"/>
                  </a:lnTo>
                  <a:lnTo>
                    <a:pt x="637" y="186"/>
                  </a:lnTo>
                  <a:lnTo>
                    <a:pt x="644" y="183"/>
                  </a:lnTo>
                  <a:lnTo>
                    <a:pt x="649" y="180"/>
                  </a:lnTo>
                  <a:lnTo>
                    <a:pt x="654" y="175"/>
                  </a:lnTo>
                  <a:lnTo>
                    <a:pt x="657" y="172"/>
                  </a:lnTo>
                  <a:lnTo>
                    <a:pt x="660" y="168"/>
                  </a:lnTo>
                  <a:lnTo>
                    <a:pt x="663" y="162"/>
                  </a:lnTo>
                  <a:lnTo>
                    <a:pt x="669" y="153"/>
                  </a:lnTo>
                  <a:lnTo>
                    <a:pt x="675" y="142"/>
                  </a:lnTo>
                  <a:lnTo>
                    <a:pt x="681" y="128"/>
                  </a:lnTo>
                  <a:lnTo>
                    <a:pt x="686" y="112"/>
                  </a:lnTo>
                  <a:lnTo>
                    <a:pt x="690" y="97"/>
                  </a:lnTo>
                  <a:lnTo>
                    <a:pt x="691" y="81"/>
                  </a:lnTo>
                  <a:lnTo>
                    <a:pt x="689" y="64"/>
                  </a:lnTo>
                  <a:lnTo>
                    <a:pt x="685" y="55"/>
                  </a:lnTo>
                  <a:lnTo>
                    <a:pt x="681" y="46"/>
                  </a:lnTo>
                  <a:lnTo>
                    <a:pt x="674" y="39"/>
                  </a:lnTo>
                  <a:lnTo>
                    <a:pt x="664" y="33"/>
                  </a:lnTo>
                  <a:lnTo>
                    <a:pt x="654" y="29"/>
                  </a:lnTo>
                  <a:lnTo>
                    <a:pt x="643" y="25"/>
                  </a:lnTo>
                  <a:lnTo>
                    <a:pt x="631" y="23"/>
                  </a:lnTo>
                  <a:lnTo>
                    <a:pt x="618" y="22"/>
                  </a:lnTo>
                  <a:lnTo>
                    <a:pt x="607" y="22"/>
                  </a:lnTo>
                  <a:lnTo>
                    <a:pt x="595" y="24"/>
                  </a:lnTo>
                  <a:lnTo>
                    <a:pt x="585" y="29"/>
                  </a:lnTo>
                  <a:lnTo>
                    <a:pt x="577" y="34"/>
                  </a:lnTo>
                  <a:lnTo>
                    <a:pt x="569" y="44"/>
                  </a:lnTo>
                  <a:lnTo>
                    <a:pt x="565" y="54"/>
                  </a:lnTo>
                  <a:lnTo>
                    <a:pt x="564" y="66"/>
                  </a:lnTo>
                  <a:lnTo>
                    <a:pt x="567" y="78"/>
                  </a:lnTo>
                  <a:lnTo>
                    <a:pt x="571" y="84"/>
                  </a:lnTo>
                  <a:lnTo>
                    <a:pt x="577" y="89"/>
                  </a:lnTo>
                  <a:lnTo>
                    <a:pt x="584" y="91"/>
                  </a:lnTo>
                  <a:lnTo>
                    <a:pt x="592" y="90"/>
                  </a:lnTo>
                  <a:lnTo>
                    <a:pt x="599" y="85"/>
                  </a:lnTo>
                  <a:lnTo>
                    <a:pt x="603" y="79"/>
                  </a:lnTo>
                  <a:lnTo>
                    <a:pt x="605" y="73"/>
                  </a:lnTo>
                  <a:lnTo>
                    <a:pt x="603" y="64"/>
                  </a:lnTo>
                  <a:lnTo>
                    <a:pt x="603" y="63"/>
                  </a:lnTo>
                  <a:lnTo>
                    <a:pt x="603" y="63"/>
                  </a:lnTo>
                  <a:lnTo>
                    <a:pt x="603" y="63"/>
                  </a:lnTo>
                  <a:lnTo>
                    <a:pt x="603" y="62"/>
                  </a:lnTo>
                  <a:lnTo>
                    <a:pt x="606" y="61"/>
                  </a:lnTo>
                  <a:lnTo>
                    <a:pt x="609" y="61"/>
                  </a:lnTo>
                  <a:lnTo>
                    <a:pt x="614" y="61"/>
                  </a:lnTo>
                  <a:lnTo>
                    <a:pt x="620" y="61"/>
                  </a:lnTo>
                  <a:lnTo>
                    <a:pt x="625" y="61"/>
                  </a:lnTo>
                  <a:lnTo>
                    <a:pt x="632" y="63"/>
                  </a:lnTo>
                  <a:lnTo>
                    <a:pt x="639" y="64"/>
                  </a:lnTo>
                  <a:lnTo>
                    <a:pt x="646" y="68"/>
                  </a:lnTo>
                  <a:lnTo>
                    <a:pt x="647" y="69"/>
                  </a:lnTo>
                  <a:lnTo>
                    <a:pt x="649" y="70"/>
                  </a:lnTo>
                  <a:lnTo>
                    <a:pt x="651" y="73"/>
                  </a:lnTo>
                  <a:lnTo>
                    <a:pt x="652" y="75"/>
                  </a:lnTo>
                  <a:lnTo>
                    <a:pt x="652" y="90"/>
                  </a:lnTo>
                  <a:lnTo>
                    <a:pt x="647" y="108"/>
                  </a:lnTo>
                  <a:lnTo>
                    <a:pt x="638" y="129"/>
                  </a:lnTo>
                  <a:lnTo>
                    <a:pt x="628" y="147"/>
                  </a:lnTo>
                  <a:lnTo>
                    <a:pt x="626" y="149"/>
                  </a:lnTo>
                  <a:lnTo>
                    <a:pt x="623" y="149"/>
                  </a:lnTo>
                  <a:lnTo>
                    <a:pt x="620" y="149"/>
                  </a:lnTo>
                  <a:lnTo>
                    <a:pt x="614" y="149"/>
                  </a:lnTo>
                  <a:lnTo>
                    <a:pt x="605" y="146"/>
                  </a:lnTo>
                  <a:lnTo>
                    <a:pt x="595" y="144"/>
                  </a:lnTo>
                  <a:lnTo>
                    <a:pt x="585" y="139"/>
                  </a:lnTo>
                  <a:lnTo>
                    <a:pt x="577" y="134"/>
                  </a:lnTo>
                  <a:lnTo>
                    <a:pt x="568" y="127"/>
                  </a:lnTo>
                  <a:lnTo>
                    <a:pt x="561" y="120"/>
                  </a:lnTo>
                  <a:lnTo>
                    <a:pt x="556" y="113"/>
                  </a:lnTo>
                  <a:lnTo>
                    <a:pt x="553" y="106"/>
                  </a:lnTo>
                  <a:lnTo>
                    <a:pt x="548" y="90"/>
                  </a:lnTo>
                  <a:lnTo>
                    <a:pt x="544" y="68"/>
                  </a:lnTo>
                  <a:lnTo>
                    <a:pt x="542" y="46"/>
                  </a:lnTo>
                  <a:lnTo>
                    <a:pt x="549" y="26"/>
                  </a:lnTo>
                  <a:lnTo>
                    <a:pt x="554" y="21"/>
                  </a:lnTo>
                  <a:lnTo>
                    <a:pt x="558" y="16"/>
                  </a:lnTo>
                  <a:lnTo>
                    <a:pt x="565" y="13"/>
                  </a:lnTo>
                  <a:lnTo>
                    <a:pt x="572" y="9"/>
                  </a:lnTo>
                  <a:lnTo>
                    <a:pt x="580" y="6"/>
                  </a:lnTo>
                  <a:lnTo>
                    <a:pt x="591" y="3"/>
                  </a:lnTo>
                  <a:lnTo>
                    <a:pt x="601" y="1"/>
                  </a:lnTo>
                  <a:lnTo>
                    <a:pt x="613" y="0"/>
                  </a:lnTo>
                  <a:lnTo>
                    <a:pt x="623" y="0"/>
                  </a:lnTo>
                  <a:lnTo>
                    <a:pt x="633" y="0"/>
                  </a:lnTo>
                  <a:lnTo>
                    <a:pt x="643" y="1"/>
                  </a:lnTo>
                  <a:lnTo>
                    <a:pt x="652" y="3"/>
                  </a:lnTo>
                  <a:lnTo>
                    <a:pt x="660" y="7"/>
                  </a:lnTo>
                  <a:lnTo>
                    <a:pt x="667" y="11"/>
                  </a:lnTo>
                  <a:lnTo>
                    <a:pt x="674" y="16"/>
                  </a:lnTo>
                  <a:lnTo>
                    <a:pt x="679" y="23"/>
                  </a:lnTo>
                  <a:lnTo>
                    <a:pt x="695" y="48"/>
                  </a:lnTo>
                  <a:lnTo>
                    <a:pt x="704" y="81"/>
                  </a:lnTo>
                  <a:lnTo>
                    <a:pt x="706" y="114"/>
                  </a:lnTo>
                  <a:lnTo>
                    <a:pt x="702" y="147"/>
                  </a:lnTo>
                  <a:lnTo>
                    <a:pt x="697" y="160"/>
                  </a:lnTo>
                  <a:lnTo>
                    <a:pt x="686" y="171"/>
                  </a:lnTo>
                  <a:lnTo>
                    <a:pt x="670" y="180"/>
                  </a:lnTo>
                  <a:lnTo>
                    <a:pt x="652" y="187"/>
                  </a:lnTo>
                  <a:lnTo>
                    <a:pt x="632" y="194"/>
                  </a:lnTo>
                  <a:lnTo>
                    <a:pt x="613" y="198"/>
                  </a:lnTo>
                  <a:lnTo>
                    <a:pt x="593" y="201"/>
                  </a:lnTo>
                  <a:lnTo>
                    <a:pt x="577" y="203"/>
                  </a:lnTo>
                  <a:lnTo>
                    <a:pt x="438" y="198"/>
                  </a:lnTo>
                  <a:lnTo>
                    <a:pt x="434" y="198"/>
                  </a:lnTo>
                  <a:lnTo>
                    <a:pt x="424" y="198"/>
                  </a:lnTo>
                  <a:lnTo>
                    <a:pt x="408" y="197"/>
                  </a:lnTo>
                  <a:lnTo>
                    <a:pt x="387" y="197"/>
                  </a:lnTo>
                  <a:lnTo>
                    <a:pt x="363" y="197"/>
                  </a:lnTo>
                  <a:lnTo>
                    <a:pt x="334" y="196"/>
                  </a:lnTo>
                  <a:lnTo>
                    <a:pt x="304" y="195"/>
                  </a:lnTo>
                  <a:lnTo>
                    <a:pt x="273" y="195"/>
                  </a:lnTo>
                  <a:lnTo>
                    <a:pt x="240" y="194"/>
                  </a:lnTo>
                  <a:lnTo>
                    <a:pt x="207" y="194"/>
                  </a:lnTo>
                  <a:lnTo>
                    <a:pt x="176" y="192"/>
                  </a:lnTo>
                  <a:lnTo>
                    <a:pt x="147" y="192"/>
                  </a:lnTo>
                  <a:lnTo>
                    <a:pt x="121" y="191"/>
                  </a:lnTo>
                  <a:lnTo>
                    <a:pt x="98" y="191"/>
                  </a:lnTo>
                  <a:lnTo>
                    <a:pt x="80" y="190"/>
                  </a:lnTo>
                  <a:lnTo>
                    <a:pt x="66" y="190"/>
                  </a:lnTo>
                  <a:lnTo>
                    <a:pt x="61" y="186"/>
                  </a:lnTo>
                  <a:lnTo>
                    <a:pt x="55" y="182"/>
                  </a:lnTo>
                  <a:lnTo>
                    <a:pt x="50" y="179"/>
                  </a:lnTo>
                  <a:lnTo>
                    <a:pt x="43" y="175"/>
                  </a:lnTo>
                  <a:lnTo>
                    <a:pt x="38" y="173"/>
                  </a:lnTo>
                  <a:lnTo>
                    <a:pt x="32" y="169"/>
                  </a:lnTo>
                  <a:lnTo>
                    <a:pt x="28" y="167"/>
                  </a:lnTo>
                  <a:lnTo>
                    <a:pt x="22" y="16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573"/>
            <p:cNvSpPr>
              <a:spLocks/>
            </p:cNvSpPr>
            <p:nvPr/>
          </p:nvSpPr>
          <p:spPr bwMode="auto">
            <a:xfrm>
              <a:off x="-1470025" y="25400"/>
              <a:ext cx="615950" cy="804863"/>
            </a:xfrm>
            <a:custGeom>
              <a:avLst/>
              <a:gdLst/>
              <a:ahLst/>
              <a:cxnLst>
                <a:cxn ang="0">
                  <a:pos x="762" y="1012"/>
                </a:cxn>
                <a:cxn ang="0">
                  <a:pos x="744" y="1013"/>
                </a:cxn>
                <a:cxn ang="0">
                  <a:pos x="731" y="1012"/>
                </a:cxn>
                <a:cxn ang="0">
                  <a:pos x="723" y="1011"/>
                </a:cxn>
                <a:cxn ang="0">
                  <a:pos x="144" y="862"/>
                </a:cxn>
                <a:cxn ang="0">
                  <a:pos x="131" y="853"/>
                </a:cxn>
                <a:cxn ang="0">
                  <a:pos x="118" y="837"/>
                </a:cxn>
                <a:cxn ang="0">
                  <a:pos x="110" y="819"/>
                </a:cxn>
                <a:cxn ang="0">
                  <a:pos x="107" y="808"/>
                </a:cxn>
                <a:cxn ang="0">
                  <a:pos x="104" y="793"/>
                </a:cxn>
                <a:cxn ang="0">
                  <a:pos x="97" y="755"/>
                </a:cxn>
                <a:cxn ang="0">
                  <a:pos x="81" y="681"/>
                </a:cxn>
                <a:cxn ang="0">
                  <a:pos x="56" y="559"/>
                </a:cxn>
                <a:cxn ang="0">
                  <a:pos x="38" y="472"/>
                </a:cxn>
                <a:cxn ang="0">
                  <a:pos x="20" y="391"/>
                </a:cxn>
                <a:cxn ang="0">
                  <a:pos x="8" y="326"/>
                </a:cxn>
                <a:cxn ang="0">
                  <a:pos x="1" y="289"/>
                </a:cxn>
                <a:cxn ang="0">
                  <a:pos x="1" y="253"/>
                </a:cxn>
                <a:cxn ang="0">
                  <a:pos x="8" y="218"/>
                </a:cxn>
                <a:cxn ang="0">
                  <a:pos x="20" y="187"/>
                </a:cxn>
                <a:cxn ang="0">
                  <a:pos x="35" y="161"/>
                </a:cxn>
                <a:cxn ang="0">
                  <a:pos x="40" y="154"/>
                </a:cxn>
                <a:cxn ang="0">
                  <a:pos x="44" y="147"/>
                </a:cxn>
                <a:cxn ang="0">
                  <a:pos x="415" y="155"/>
                </a:cxn>
                <a:cxn ang="0">
                  <a:pos x="454" y="157"/>
                </a:cxn>
                <a:cxn ang="0">
                  <a:pos x="506" y="159"/>
                </a:cxn>
                <a:cxn ang="0">
                  <a:pos x="545" y="160"/>
                </a:cxn>
                <a:cxn ang="0">
                  <a:pos x="563" y="159"/>
                </a:cxn>
                <a:cxn ang="0">
                  <a:pos x="606" y="152"/>
                </a:cxn>
                <a:cxn ang="0">
                  <a:pos x="660" y="132"/>
                </a:cxn>
                <a:cxn ang="0">
                  <a:pos x="703" y="98"/>
                </a:cxn>
                <a:cxn ang="0">
                  <a:pos x="716" y="56"/>
                </a:cxn>
                <a:cxn ang="0">
                  <a:pos x="718" y="19"/>
                </a:cxn>
                <a:cxn ang="0">
                  <a:pos x="723" y="3"/>
                </a:cxn>
                <a:cxn ang="0">
                  <a:pos x="735" y="11"/>
                </a:cxn>
                <a:cxn ang="0">
                  <a:pos x="746" y="19"/>
                </a:cxn>
                <a:cxn ang="0">
                  <a:pos x="755" y="29"/>
                </a:cxn>
                <a:cxn ang="0">
                  <a:pos x="758" y="35"/>
                </a:cxn>
                <a:cxn ang="0">
                  <a:pos x="755" y="47"/>
                </a:cxn>
                <a:cxn ang="0">
                  <a:pos x="747" y="63"/>
                </a:cxn>
                <a:cxn ang="0">
                  <a:pos x="734" y="82"/>
                </a:cxn>
                <a:cxn ang="0">
                  <a:pos x="726" y="92"/>
                </a:cxn>
                <a:cxn ang="0">
                  <a:pos x="726" y="93"/>
                </a:cxn>
                <a:cxn ang="0">
                  <a:pos x="656" y="214"/>
                </a:cxn>
                <a:cxn ang="0">
                  <a:pos x="655" y="217"/>
                </a:cxn>
                <a:cxn ang="0">
                  <a:pos x="654" y="219"/>
                </a:cxn>
                <a:cxn ang="0">
                  <a:pos x="644" y="286"/>
                </a:cxn>
                <a:cxn ang="0">
                  <a:pos x="658" y="380"/>
                </a:cxn>
                <a:cxn ang="0">
                  <a:pos x="682" y="434"/>
                </a:cxn>
                <a:cxn ang="0">
                  <a:pos x="708" y="505"/>
                </a:cxn>
                <a:cxn ang="0">
                  <a:pos x="727" y="570"/>
                </a:cxn>
                <a:cxn ang="0">
                  <a:pos x="733" y="610"/>
                </a:cxn>
                <a:cxn ang="0">
                  <a:pos x="732" y="664"/>
                </a:cxn>
                <a:cxn ang="0">
                  <a:pos x="742" y="751"/>
                </a:cxn>
                <a:cxn ang="0">
                  <a:pos x="746" y="781"/>
                </a:cxn>
                <a:cxn ang="0">
                  <a:pos x="748" y="800"/>
                </a:cxn>
                <a:cxn ang="0">
                  <a:pos x="761" y="890"/>
                </a:cxn>
                <a:cxn ang="0">
                  <a:pos x="776" y="979"/>
                </a:cxn>
              </a:cxnLst>
              <a:rect l="0" t="0" r="r" b="b"/>
              <a:pathLst>
                <a:path w="776" h="1013">
                  <a:moveTo>
                    <a:pt x="772" y="1011"/>
                  </a:moveTo>
                  <a:lnTo>
                    <a:pt x="762" y="1012"/>
                  </a:lnTo>
                  <a:lnTo>
                    <a:pt x="753" y="1012"/>
                  </a:lnTo>
                  <a:lnTo>
                    <a:pt x="744" y="1013"/>
                  </a:lnTo>
                  <a:lnTo>
                    <a:pt x="738" y="1012"/>
                  </a:lnTo>
                  <a:lnTo>
                    <a:pt x="731" y="1012"/>
                  </a:lnTo>
                  <a:lnTo>
                    <a:pt x="726" y="1012"/>
                  </a:lnTo>
                  <a:lnTo>
                    <a:pt x="723" y="1011"/>
                  </a:lnTo>
                  <a:lnTo>
                    <a:pt x="721" y="1011"/>
                  </a:lnTo>
                  <a:lnTo>
                    <a:pt x="144" y="862"/>
                  </a:lnTo>
                  <a:lnTo>
                    <a:pt x="137" y="859"/>
                  </a:lnTo>
                  <a:lnTo>
                    <a:pt x="131" y="853"/>
                  </a:lnTo>
                  <a:lnTo>
                    <a:pt x="124" y="845"/>
                  </a:lnTo>
                  <a:lnTo>
                    <a:pt x="118" y="837"/>
                  </a:lnTo>
                  <a:lnTo>
                    <a:pt x="114" y="829"/>
                  </a:lnTo>
                  <a:lnTo>
                    <a:pt x="110" y="819"/>
                  </a:lnTo>
                  <a:lnTo>
                    <a:pt x="108" y="813"/>
                  </a:lnTo>
                  <a:lnTo>
                    <a:pt x="107" y="808"/>
                  </a:lnTo>
                  <a:lnTo>
                    <a:pt x="107" y="803"/>
                  </a:lnTo>
                  <a:lnTo>
                    <a:pt x="104" y="793"/>
                  </a:lnTo>
                  <a:lnTo>
                    <a:pt x="102" y="778"/>
                  </a:lnTo>
                  <a:lnTo>
                    <a:pt x="97" y="755"/>
                  </a:lnTo>
                  <a:lnTo>
                    <a:pt x="91" y="723"/>
                  </a:lnTo>
                  <a:lnTo>
                    <a:pt x="81" y="681"/>
                  </a:lnTo>
                  <a:lnTo>
                    <a:pt x="71" y="627"/>
                  </a:lnTo>
                  <a:lnTo>
                    <a:pt x="56" y="559"/>
                  </a:lnTo>
                  <a:lnTo>
                    <a:pt x="47" y="515"/>
                  </a:lnTo>
                  <a:lnTo>
                    <a:pt x="38" y="472"/>
                  </a:lnTo>
                  <a:lnTo>
                    <a:pt x="28" y="430"/>
                  </a:lnTo>
                  <a:lnTo>
                    <a:pt x="20" y="391"/>
                  </a:lnTo>
                  <a:lnTo>
                    <a:pt x="13" y="356"/>
                  </a:lnTo>
                  <a:lnTo>
                    <a:pt x="8" y="326"/>
                  </a:lnTo>
                  <a:lnTo>
                    <a:pt x="3" y="303"/>
                  </a:lnTo>
                  <a:lnTo>
                    <a:pt x="1" y="289"/>
                  </a:lnTo>
                  <a:lnTo>
                    <a:pt x="0" y="272"/>
                  </a:lnTo>
                  <a:lnTo>
                    <a:pt x="1" y="253"/>
                  </a:lnTo>
                  <a:lnTo>
                    <a:pt x="4" y="236"/>
                  </a:lnTo>
                  <a:lnTo>
                    <a:pt x="8" y="218"/>
                  </a:lnTo>
                  <a:lnTo>
                    <a:pt x="13" y="202"/>
                  </a:lnTo>
                  <a:lnTo>
                    <a:pt x="20" y="187"/>
                  </a:lnTo>
                  <a:lnTo>
                    <a:pt x="27" y="173"/>
                  </a:lnTo>
                  <a:lnTo>
                    <a:pt x="35" y="161"/>
                  </a:lnTo>
                  <a:lnTo>
                    <a:pt x="38" y="158"/>
                  </a:lnTo>
                  <a:lnTo>
                    <a:pt x="40" y="154"/>
                  </a:lnTo>
                  <a:lnTo>
                    <a:pt x="42" y="151"/>
                  </a:lnTo>
                  <a:lnTo>
                    <a:pt x="44" y="147"/>
                  </a:lnTo>
                  <a:lnTo>
                    <a:pt x="409" y="155"/>
                  </a:lnTo>
                  <a:lnTo>
                    <a:pt x="415" y="155"/>
                  </a:lnTo>
                  <a:lnTo>
                    <a:pt x="431" y="157"/>
                  </a:lnTo>
                  <a:lnTo>
                    <a:pt x="454" y="157"/>
                  </a:lnTo>
                  <a:lnTo>
                    <a:pt x="481" y="158"/>
                  </a:lnTo>
                  <a:lnTo>
                    <a:pt x="506" y="159"/>
                  </a:lnTo>
                  <a:lnTo>
                    <a:pt x="529" y="159"/>
                  </a:lnTo>
                  <a:lnTo>
                    <a:pt x="545" y="160"/>
                  </a:lnTo>
                  <a:lnTo>
                    <a:pt x="552" y="160"/>
                  </a:lnTo>
                  <a:lnTo>
                    <a:pt x="563" y="159"/>
                  </a:lnTo>
                  <a:lnTo>
                    <a:pt x="582" y="157"/>
                  </a:lnTo>
                  <a:lnTo>
                    <a:pt x="606" y="152"/>
                  </a:lnTo>
                  <a:lnTo>
                    <a:pt x="633" y="144"/>
                  </a:lnTo>
                  <a:lnTo>
                    <a:pt x="660" y="132"/>
                  </a:lnTo>
                  <a:lnTo>
                    <a:pt x="685" y="117"/>
                  </a:lnTo>
                  <a:lnTo>
                    <a:pt x="703" y="98"/>
                  </a:lnTo>
                  <a:lnTo>
                    <a:pt x="713" y="72"/>
                  </a:lnTo>
                  <a:lnTo>
                    <a:pt x="716" y="56"/>
                  </a:lnTo>
                  <a:lnTo>
                    <a:pt x="718" y="38"/>
                  </a:lnTo>
                  <a:lnTo>
                    <a:pt x="718" y="19"/>
                  </a:lnTo>
                  <a:lnTo>
                    <a:pt x="717" y="0"/>
                  </a:lnTo>
                  <a:lnTo>
                    <a:pt x="723" y="3"/>
                  </a:lnTo>
                  <a:lnTo>
                    <a:pt x="730" y="7"/>
                  </a:lnTo>
                  <a:lnTo>
                    <a:pt x="735" y="11"/>
                  </a:lnTo>
                  <a:lnTo>
                    <a:pt x="741" y="16"/>
                  </a:lnTo>
                  <a:lnTo>
                    <a:pt x="746" y="19"/>
                  </a:lnTo>
                  <a:lnTo>
                    <a:pt x="750" y="24"/>
                  </a:lnTo>
                  <a:lnTo>
                    <a:pt x="755" y="29"/>
                  </a:lnTo>
                  <a:lnTo>
                    <a:pt x="757" y="32"/>
                  </a:lnTo>
                  <a:lnTo>
                    <a:pt x="758" y="35"/>
                  </a:lnTo>
                  <a:lnTo>
                    <a:pt x="757" y="41"/>
                  </a:lnTo>
                  <a:lnTo>
                    <a:pt x="755" y="47"/>
                  </a:lnTo>
                  <a:lnTo>
                    <a:pt x="751" y="55"/>
                  </a:lnTo>
                  <a:lnTo>
                    <a:pt x="747" y="63"/>
                  </a:lnTo>
                  <a:lnTo>
                    <a:pt x="741" y="72"/>
                  </a:lnTo>
                  <a:lnTo>
                    <a:pt x="734" y="82"/>
                  </a:lnTo>
                  <a:lnTo>
                    <a:pt x="727" y="91"/>
                  </a:lnTo>
                  <a:lnTo>
                    <a:pt x="726" y="92"/>
                  </a:lnTo>
                  <a:lnTo>
                    <a:pt x="726" y="92"/>
                  </a:lnTo>
                  <a:lnTo>
                    <a:pt x="726" y="93"/>
                  </a:lnTo>
                  <a:lnTo>
                    <a:pt x="725" y="94"/>
                  </a:lnTo>
                  <a:lnTo>
                    <a:pt x="656" y="214"/>
                  </a:lnTo>
                  <a:lnTo>
                    <a:pt x="655" y="215"/>
                  </a:lnTo>
                  <a:lnTo>
                    <a:pt x="655" y="217"/>
                  </a:lnTo>
                  <a:lnTo>
                    <a:pt x="655" y="218"/>
                  </a:lnTo>
                  <a:lnTo>
                    <a:pt x="654" y="219"/>
                  </a:lnTo>
                  <a:lnTo>
                    <a:pt x="649" y="242"/>
                  </a:lnTo>
                  <a:lnTo>
                    <a:pt x="644" y="286"/>
                  </a:lnTo>
                  <a:lnTo>
                    <a:pt x="645" y="335"/>
                  </a:lnTo>
                  <a:lnTo>
                    <a:pt x="658" y="380"/>
                  </a:lnTo>
                  <a:lnTo>
                    <a:pt x="670" y="403"/>
                  </a:lnTo>
                  <a:lnTo>
                    <a:pt x="682" y="434"/>
                  </a:lnTo>
                  <a:lnTo>
                    <a:pt x="695" y="469"/>
                  </a:lnTo>
                  <a:lnTo>
                    <a:pt x="708" y="505"/>
                  </a:lnTo>
                  <a:lnTo>
                    <a:pt x="719" y="539"/>
                  </a:lnTo>
                  <a:lnTo>
                    <a:pt x="727" y="570"/>
                  </a:lnTo>
                  <a:lnTo>
                    <a:pt x="733" y="595"/>
                  </a:lnTo>
                  <a:lnTo>
                    <a:pt x="733" y="610"/>
                  </a:lnTo>
                  <a:lnTo>
                    <a:pt x="731" y="632"/>
                  </a:lnTo>
                  <a:lnTo>
                    <a:pt x="732" y="664"/>
                  </a:lnTo>
                  <a:lnTo>
                    <a:pt x="736" y="704"/>
                  </a:lnTo>
                  <a:lnTo>
                    <a:pt x="742" y="751"/>
                  </a:lnTo>
                  <a:lnTo>
                    <a:pt x="744" y="768"/>
                  </a:lnTo>
                  <a:lnTo>
                    <a:pt x="746" y="781"/>
                  </a:lnTo>
                  <a:lnTo>
                    <a:pt x="748" y="793"/>
                  </a:lnTo>
                  <a:lnTo>
                    <a:pt x="748" y="800"/>
                  </a:lnTo>
                  <a:lnTo>
                    <a:pt x="751" y="836"/>
                  </a:lnTo>
                  <a:lnTo>
                    <a:pt x="761" y="890"/>
                  </a:lnTo>
                  <a:lnTo>
                    <a:pt x="770" y="944"/>
                  </a:lnTo>
                  <a:lnTo>
                    <a:pt x="776" y="979"/>
                  </a:lnTo>
                  <a:lnTo>
                    <a:pt x="772" y="101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574"/>
            <p:cNvSpPr>
              <a:spLocks/>
            </p:cNvSpPr>
            <p:nvPr/>
          </p:nvSpPr>
          <p:spPr bwMode="auto">
            <a:xfrm>
              <a:off x="-927100" y="109538"/>
              <a:ext cx="165100" cy="676275"/>
            </a:xfrm>
            <a:custGeom>
              <a:avLst/>
              <a:gdLst/>
              <a:ahLst/>
              <a:cxnLst>
                <a:cxn ang="0">
                  <a:pos x="104" y="695"/>
                </a:cxn>
                <a:cxn ang="0">
                  <a:pos x="104" y="687"/>
                </a:cxn>
                <a:cxn ang="0">
                  <a:pos x="103" y="675"/>
                </a:cxn>
                <a:cxn ang="0">
                  <a:pos x="101" y="660"/>
                </a:cxn>
                <a:cxn ang="0">
                  <a:pos x="98" y="642"/>
                </a:cxn>
                <a:cxn ang="0">
                  <a:pos x="94" y="607"/>
                </a:cxn>
                <a:cxn ang="0">
                  <a:pos x="89" y="569"/>
                </a:cxn>
                <a:cxn ang="0">
                  <a:pos x="87" y="536"/>
                </a:cxn>
                <a:cxn ang="0">
                  <a:pos x="88" y="514"/>
                </a:cxn>
                <a:cxn ang="0">
                  <a:pos x="89" y="492"/>
                </a:cxn>
                <a:cxn ang="0">
                  <a:pos x="83" y="461"/>
                </a:cxn>
                <a:cxn ang="0">
                  <a:pos x="73" y="423"/>
                </a:cxn>
                <a:cxn ang="0">
                  <a:pos x="60" y="382"/>
                </a:cxn>
                <a:cxn ang="0">
                  <a:pos x="45" y="342"/>
                </a:cxn>
                <a:cxn ang="0">
                  <a:pos x="32" y="306"/>
                </a:cxn>
                <a:cxn ang="0">
                  <a:pos x="19" y="276"/>
                </a:cxn>
                <a:cxn ang="0">
                  <a:pos x="10" y="257"/>
                </a:cxn>
                <a:cxn ang="0">
                  <a:pos x="2" y="230"/>
                </a:cxn>
                <a:cxn ang="0">
                  <a:pos x="0" y="196"/>
                </a:cxn>
                <a:cxn ang="0">
                  <a:pos x="3" y="158"/>
                </a:cxn>
                <a:cxn ang="0">
                  <a:pos x="9" y="125"/>
                </a:cxn>
                <a:cxn ang="0">
                  <a:pos x="75" y="10"/>
                </a:cxn>
                <a:cxn ang="0">
                  <a:pos x="78" y="8"/>
                </a:cxn>
                <a:cxn ang="0">
                  <a:pos x="79" y="5"/>
                </a:cxn>
                <a:cxn ang="0">
                  <a:pos x="81" y="3"/>
                </a:cxn>
                <a:cxn ang="0">
                  <a:pos x="83" y="0"/>
                </a:cxn>
                <a:cxn ang="0">
                  <a:pos x="209" y="652"/>
                </a:cxn>
                <a:cxn ang="0">
                  <a:pos x="128" y="852"/>
                </a:cxn>
                <a:cxn ang="0">
                  <a:pos x="120" y="804"/>
                </a:cxn>
                <a:cxn ang="0">
                  <a:pos x="112" y="756"/>
                </a:cxn>
                <a:cxn ang="0">
                  <a:pos x="106" y="717"/>
                </a:cxn>
                <a:cxn ang="0">
                  <a:pos x="104" y="695"/>
                </a:cxn>
              </a:cxnLst>
              <a:rect l="0" t="0" r="r" b="b"/>
              <a:pathLst>
                <a:path w="209" h="852">
                  <a:moveTo>
                    <a:pt x="104" y="695"/>
                  </a:moveTo>
                  <a:lnTo>
                    <a:pt x="104" y="687"/>
                  </a:lnTo>
                  <a:lnTo>
                    <a:pt x="103" y="675"/>
                  </a:lnTo>
                  <a:lnTo>
                    <a:pt x="101" y="660"/>
                  </a:lnTo>
                  <a:lnTo>
                    <a:pt x="98" y="642"/>
                  </a:lnTo>
                  <a:lnTo>
                    <a:pt x="94" y="607"/>
                  </a:lnTo>
                  <a:lnTo>
                    <a:pt x="89" y="569"/>
                  </a:lnTo>
                  <a:lnTo>
                    <a:pt x="87" y="536"/>
                  </a:lnTo>
                  <a:lnTo>
                    <a:pt x="88" y="514"/>
                  </a:lnTo>
                  <a:lnTo>
                    <a:pt x="89" y="492"/>
                  </a:lnTo>
                  <a:lnTo>
                    <a:pt x="83" y="461"/>
                  </a:lnTo>
                  <a:lnTo>
                    <a:pt x="73" y="423"/>
                  </a:lnTo>
                  <a:lnTo>
                    <a:pt x="60" y="382"/>
                  </a:lnTo>
                  <a:lnTo>
                    <a:pt x="45" y="342"/>
                  </a:lnTo>
                  <a:lnTo>
                    <a:pt x="32" y="306"/>
                  </a:lnTo>
                  <a:lnTo>
                    <a:pt x="19" y="276"/>
                  </a:lnTo>
                  <a:lnTo>
                    <a:pt x="10" y="257"/>
                  </a:lnTo>
                  <a:lnTo>
                    <a:pt x="2" y="230"/>
                  </a:lnTo>
                  <a:lnTo>
                    <a:pt x="0" y="196"/>
                  </a:lnTo>
                  <a:lnTo>
                    <a:pt x="3" y="158"/>
                  </a:lnTo>
                  <a:lnTo>
                    <a:pt x="9" y="125"/>
                  </a:lnTo>
                  <a:lnTo>
                    <a:pt x="75" y="10"/>
                  </a:lnTo>
                  <a:lnTo>
                    <a:pt x="78" y="8"/>
                  </a:lnTo>
                  <a:lnTo>
                    <a:pt x="79" y="5"/>
                  </a:lnTo>
                  <a:lnTo>
                    <a:pt x="81" y="3"/>
                  </a:lnTo>
                  <a:lnTo>
                    <a:pt x="83" y="0"/>
                  </a:lnTo>
                  <a:lnTo>
                    <a:pt x="209" y="652"/>
                  </a:lnTo>
                  <a:lnTo>
                    <a:pt x="128" y="852"/>
                  </a:lnTo>
                  <a:lnTo>
                    <a:pt x="120" y="804"/>
                  </a:lnTo>
                  <a:lnTo>
                    <a:pt x="112" y="756"/>
                  </a:lnTo>
                  <a:lnTo>
                    <a:pt x="106" y="717"/>
                  </a:lnTo>
                  <a:lnTo>
                    <a:pt x="104" y="69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575"/>
            <p:cNvSpPr>
              <a:spLocks/>
            </p:cNvSpPr>
            <p:nvPr/>
          </p:nvSpPr>
          <p:spPr bwMode="auto">
            <a:xfrm>
              <a:off x="-803275" y="650875"/>
              <a:ext cx="122238" cy="158750"/>
            </a:xfrm>
            <a:custGeom>
              <a:avLst/>
              <a:gdLst/>
              <a:ahLst/>
              <a:cxnLst>
                <a:cxn ang="0">
                  <a:pos x="144" y="73"/>
                </a:cxn>
                <a:cxn ang="0">
                  <a:pos x="137" y="81"/>
                </a:cxn>
                <a:cxn ang="0">
                  <a:pos x="126" y="92"/>
                </a:cxn>
                <a:cxn ang="0">
                  <a:pos x="112" y="107"/>
                </a:cxn>
                <a:cxn ang="0">
                  <a:pos x="94" y="125"/>
                </a:cxn>
                <a:cxn ang="0">
                  <a:pos x="75" y="143"/>
                </a:cxn>
                <a:cxn ang="0">
                  <a:pos x="54" y="163"/>
                </a:cxn>
                <a:cxn ang="0">
                  <a:pos x="32" y="180"/>
                </a:cxn>
                <a:cxn ang="0">
                  <a:pos x="9" y="196"/>
                </a:cxn>
                <a:cxn ang="0">
                  <a:pos x="7" y="197"/>
                </a:cxn>
                <a:cxn ang="0">
                  <a:pos x="5" y="198"/>
                </a:cxn>
                <a:cxn ang="0">
                  <a:pos x="2" y="200"/>
                </a:cxn>
                <a:cxn ang="0">
                  <a:pos x="0" y="201"/>
                </a:cxn>
                <a:cxn ang="0">
                  <a:pos x="82" y="0"/>
                </a:cxn>
                <a:cxn ang="0">
                  <a:pos x="153" y="39"/>
                </a:cxn>
                <a:cxn ang="0">
                  <a:pos x="151" y="49"/>
                </a:cxn>
                <a:cxn ang="0">
                  <a:pos x="149" y="58"/>
                </a:cxn>
                <a:cxn ang="0">
                  <a:pos x="146" y="66"/>
                </a:cxn>
                <a:cxn ang="0">
                  <a:pos x="144" y="73"/>
                </a:cxn>
              </a:cxnLst>
              <a:rect l="0" t="0" r="r" b="b"/>
              <a:pathLst>
                <a:path w="153" h="201">
                  <a:moveTo>
                    <a:pt x="144" y="73"/>
                  </a:moveTo>
                  <a:lnTo>
                    <a:pt x="137" y="81"/>
                  </a:lnTo>
                  <a:lnTo>
                    <a:pt x="126" y="92"/>
                  </a:lnTo>
                  <a:lnTo>
                    <a:pt x="112" y="107"/>
                  </a:lnTo>
                  <a:lnTo>
                    <a:pt x="94" y="125"/>
                  </a:lnTo>
                  <a:lnTo>
                    <a:pt x="75" y="143"/>
                  </a:lnTo>
                  <a:lnTo>
                    <a:pt x="54" y="163"/>
                  </a:lnTo>
                  <a:lnTo>
                    <a:pt x="32" y="180"/>
                  </a:lnTo>
                  <a:lnTo>
                    <a:pt x="9" y="196"/>
                  </a:lnTo>
                  <a:lnTo>
                    <a:pt x="7" y="197"/>
                  </a:lnTo>
                  <a:lnTo>
                    <a:pt x="5" y="198"/>
                  </a:lnTo>
                  <a:lnTo>
                    <a:pt x="2" y="200"/>
                  </a:lnTo>
                  <a:lnTo>
                    <a:pt x="0" y="201"/>
                  </a:lnTo>
                  <a:lnTo>
                    <a:pt x="82" y="0"/>
                  </a:lnTo>
                  <a:lnTo>
                    <a:pt x="153" y="39"/>
                  </a:lnTo>
                  <a:lnTo>
                    <a:pt x="151" y="49"/>
                  </a:lnTo>
                  <a:lnTo>
                    <a:pt x="149" y="58"/>
                  </a:lnTo>
                  <a:lnTo>
                    <a:pt x="146" y="66"/>
                  </a:lnTo>
                  <a:lnTo>
                    <a:pt x="144"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576"/>
            <p:cNvSpPr>
              <a:spLocks/>
            </p:cNvSpPr>
            <p:nvPr/>
          </p:nvSpPr>
          <p:spPr bwMode="auto">
            <a:xfrm>
              <a:off x="-933450" y="-46038"/>
              <a:ext cx="255588" cy="696913"/>
            </a:xfrm>
            <a:custGeom>
              <a:avLst/>
              <a:gdLst/>
              <a:ahLst/>
              <a:cxnLst>
                <a:cxn ang="0">
                  <a:pos x="122" y="158"/>
                </a:cxn>
                <a:cxn ang="0">
                  <a:pos x="120" y="152"/>
                </a:cxn>
                <a:cxn ang="0">
                  <a:pos x="116" y="147"/>
                </a:cxn>
                <a:cxn ang="0">
                  <a:pos x="120" y="124"/>
                </a:cxn>
                <a:cxn ang="0">
                  <a:pos x="114" y="103"/>
                </a:cxn>
                <a:cxn ang="0">
                  <a:pos x="94" y="82"/>
                </a:cxn>
                <a:cxn ang="0">
                  <a:pos x="70" y="64"/>
                </a:cxn>
                <a:cxn ang="0">
                  <a:pos x="47" y="52"/>
                </a:cxn>
                <a:cxn ang="0">
                  <a:pos x="34" y="46"/>
                </a:cxn>
                <a:cxn ang="0">
                  <a:pos x="32" y="45"/>
                </a:cxn>
                <a:cxn ang="0">
                  <a:pos x="28" y="45"/>
                </a:cxn>
                <a:cxn ang="0">
                  <a:pos x="16" y="20"/>
                </a:cxn>
                <a:cxn ang="0">
                  <a:pos x="0" y="0"/>
                </a:cxn>
                <a:cxn ang="0">
                  <a:pos x="23" y="7"/>
                </a:cxn>
                <a:cxn ang="0">
                  <a:pos x="48" y="18"/>
                </a:cxn>
                <a:cxn ang="0">
                  <a:pos x="74" y="35"/>
                </a:cxn>
                <a:cxn ang="0">
                  <a:pos x="102" y="56"/>
                </a:cxn>
                <a:cxn ang="0">
                  <a:pos x="130" y="79"/>
                </a:cxn>
                <a:cxn ang="0">
                  <a:pos x="157" y="105"/>
                </a:cxn>
                <a:cxn ang="0">
                  <a:pos x="184" y="131"/>
                </a:cxn>
                <a:cxn ang="0">
                  <a:pos x="209" y="159"/>
                </a:cxn>
                <a:cxn ang="0">
                  <a:pos x="229" y="212"/>
                </a:cxn>
                <a:cxn ang="0">
                  <a:pos x="242" y="283"/>
                </a:cxn>
                <a:cxn ang="0">
                  <a:pos x="249" y="321"/>
                </a:cxn>
                <a:cxn ang="0">
                  <a:pos x="256" y="342"/>
                </a:cxn>
                <a:cxn ang="0">
                  <a:pos x="277" y="408"/>
                </a:cxn>
                <a:cxn ang="0">
                  <a:pos x="279" y="470"/>
                </a:cxn>
                <a:cxn ang="0">
                  <a:pos x="279" y="561"/>
                </a:cxn>
                <a:cxn ang="0">
                  <a:pos x="299" y="628"/>
                </a:cxn>
                <a:cxn ang="0">
                  <a:pos x="312" y="665"/>
                </a:cxn>
                <a:cxn ang="0">
                  <a:pos x="318" y="699"/>
                </a:cxn>
                <a:cxn ang="0">
                  <a:pos x="253" y="838"/>
                </a:cxn>
              </a:cxnLst>
              <a:rect l="0" t="0" r="r" b="b"/>
              <a:pathLst>
                <a:path w="322" h="877">
                  <a:moveTo>
                    <a:pt x="253" y="838"/>
                  </a:moveTo>
                  <a:lnTo>
                    <a:pt x="122" y="158"/>
                  </a:lnTo>
                  <a:lnTo>
                    <a:pt x="122" y="155"/>
                  </a:lnTo>
                  <a:lnTo>
                    <a:pt x="120" y="152"/>
                  </a:lnTo>
                  <a:lnTo>
                    <a:pt x="118" y="150"/>
                  </a:lnTo>
                  <a:lnTo>
                    <a:pt x="116" y="147"/>
                  </a:lnTo>
                  <a:lnTo>
                    <a:pt x="119" y="136"/>
                  </a:lnTo>
                  <a:lnTo>
                    <a:pt x="120" y="124"/>
                  </a:lnTo>
                  <a:lnTo>
                    <a:pt x="118" y="114"/>
                  </a:lnTo>
                  <a:lnTo>
                    <a:pt x="114" y="103"/>
                  </a:lnTo>
                  <a:lnTo>
                    <a:pt x="105" y="92"/>
                  </a:lnTo>
                  <a:lnTo>
                    <a:pt x="94" y="82"/>
                  </a:lnTo>
                  <a:lnTo>
                    <a:pt x="82" y="72"/>
                  </a:lnTo>
                  <a:lnTo>
                    <a:pt x="70" y="64"/>
                  </a:lnTo>
                  <a:lnTo>
                    <a:pt x="57" y="57"/>
                  </a:lnTo>
                  <a:lnTo>
                    <a:pt x="47" y="52"/>
                  </a:lnTo>
                  <a:lnTo>
                    <a:pt x="39" y="48"/>
                  </a:lnTo>
                  <a:lnTo>
                    <a:pt x="34" y="46"/>
                  </a:lnTo>
                  <a:lnTo>
                    <a:pt x="33" y="45"/>
                  </a:lnTo>
                  <a:lnTo>
                    <a:pt x="32" y="45"/>
                  </a:lnTo>
                  <a:lnTo>
                    <a:pt x="29" y="45"/>
                  </a:lnTo>
                  <a:lnTo>
                    <a:pt x="28" y="45"/>
                  </a:lnTo>
                  <a:lnTo>
                    <a:pt x="23" y="32"/>
                  </a:lnTo>
                  <a:lnTo>
                    <a:pt x="16" y="20"/>
                  </a:lnTo>
                  <a:lnTo>
                    <a:pt x="9" y="10"/>
                  </a:lnTo>
                  <a:lnTo>
                    <a:pt x="0" y="0"/>
                  </a:lnTo>
                  <a:lnTo>
                    <a:pt x="11" y="2"/>
                  </a:lnTo>
                  <a:lnTo>
                    <a:pt x="23" y="7"/>
                  </a:lnTo>
                  <a:lnTo>
                    <a:pt x="35" y="12"/>
                  </a:lnTo>
                  <a:lnTo>
                    <a:pt x="48" y="18"/>
                  </a:lnTo>
                  <a:lnTo>
                    <a:pt x="61" y="26"/>
                  </a:lnTo>
                  <a:lnTo>
                    <a:pt x="74" y="35"/>
                  </a:lnTo>
                  <a:lnTo>
                    <a:pt x="88" y="46"/>
                  </a:lnTo>
                  <a:lnTo>
                    <a:pt x="102" y="56"/>
                  </a:lnTo>
                  <a:lnTo>
                    <a:pt x="116" y="68"/>
                  </a:lnTo>
                  <a:lnTo>
                    <a:pt x="130" y="79"/>
                  </a:lnTo>
                  <a:lnTo>
                    <a:pt x="143" y="92"/>
                  </a:lnTo>
                  <a:lnTo>
                    <a:pt x="157" y="105"/>
                  </a:lnTo>
                  <a:lnTo>
                    <a:pt x="170" y="118"/>
                  </a:lnTo>
                  <a:lnTo>
                    <a:pt x="184" y="131"/>
                  </a:lnTo>
                  <a:lnTo>
                    <a:pt x="196" y="145"/>
                  </a:lnTo>
                  <a:lnTo>
                    <a:pt x="209" y="159"/>
                  </a:lnTo>
                  <a:lnTo>
                    <a:pt x="219" y="180"/>
                  </a:lnTo>
                  <a:lnTo>
                    <a:pt x="229" y="212"/>
                  </a:lnTo>
                  <a:lnTo>
                    <a:pt x="237" y="250"/>
                  </a:lnTo>
                  <a:lnTo>
                    <a:pt x="242" y="283"/>
                  </a:lnTo>
                  <a:lnTo>
                    <a:pt x="246" y="304"/>
                  </a:lnTo>
                  <a:lnTo>
                    <a:pt x="249" y="321"/>
                  </a:lnTo>
                  <a:lnTo>
                    <a:pt x="253" y="333"/>
                  </a:lnTo>
                  <a:lnTo>
                    <a:pt x="256" y="342"/>
                  </a:lnTo>
                  <a:lnTo>
                    <a:pt x="269" y="376"/>
                  </a:lnTo>
                  <a:lnTo>
                    <a:pt x="277" y="408"/>
                  </a:lnTo>
                  <a:lnTo>
                    <a:pt x="280" y="440"/>
                  </a:lnTo>
                  <a:lnTo>
                    <a:pt x="279" y="470"/>
                  </a:lnTo>
                  <a:lnTo>
                    <a:pt x="277" y="517"/>
                  </a:lnTo>
                  <a:lnTo>
                    <a:pt x="279" y="561"/>
                  </a:lnTo>
                  <a:lnTo>
                    <a:pt x="287" y="599"/>
                  </a:lnTo>
                  <a:lnTo>
                    <a:pt x="299" y="628"/>
                  </a:lnTo>
                  <a:lnTo>
                    <a:pt x="306" y="645"/>
                  </a:lnTo>
                  <a:lnTo>
                    <a:pt x="312" y="665"/>
                  </a:lnTo>
                  <a:lnTo>
                    <a:pt x="316" y="685"/>
                  </a:lnTo>
                  <a:lnTo>
                    <a:pt x="318" y="699"/>
                  </a:lnTo>
                  <a:lnTo>
                    <a:pt x="322" y="877"/>
                  </a:lnTo>
                  <a:lnTo>
                    <a:pt x="253" y="83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409"/>
          <p:cNvGrpSpPr/>
          <p:nvPr/>
        </p:nvGrpSpPr>
        <p:grpSpPr>
          <a:xfrm rot="20226939">
            <a:off x="8561217" y="5337329"/>
            <a:ext cx="158750" cy="155755"/>
            <a:chOff x="10780713" y="3759200"/>
            <a:chExt cx="336550" cy="330200"/>
          </a:xfrm>
        </p:grpSpPr>
        <p:sp>
          <p:nvSpPr>
            <p:cNvPr id="25758" name="Freeform 158"/>
            <p:cNvSpPr>
              <a:spLocks/>
            </p:cNvSpPr>
            <p:nvPr/>
          </p:nvSpPr>
          <p:spPr bwMode="auto">
            <a:xfrm>
              <a:off x="10780713" y="3800475"/>
              <a:ext cx="336550" cy="288925"/>
            </a:xfrm>
            <a:custGeom>
              <a:avLst/>
              <a:gdLst/>
              <a:ahLst/>
              <a:cxnLst>
                <a:cxn ang="0">
                  <a:pos x="347" y="64"/>
                </a:cxn>
                <a:cxn ang="0">
                  <a:pos x="334" y="64"/>
                </a:cxn>
                <a:cxn ang="0">
                  <a:pos x="313" y="65"/>
                </a:cxn>
                <a:cxn ang="0">
                  <a:pos x="337" y="103"/>
                </a:cxn>
                <a:cxn ang="0">
                  <a:pos x="329" y="110"/>
                </a:cxn>
                <a:cxn ang="0">
                  <a:pos x="302" y="95"/>
                </a:cxn>
                <a:cxn ang="0">
                  <a:pos x="279" y="77"/>
                </a:cxn>
                <a:cxn ang="0">
                  <a:pos x="265" y="91"/>
                </a:cxn>
                <a:cxn ang="0">
                  <a:pos x="240" y="119"/>
                </a:cxn>
                <a:cxn ang="0">
                  <a:pos x="227" y="117"/>
                </a:cxn>
                <a:cxn ang="0">
                  <a:pos x="233" y="68"/>
                </a:cxn>
                <a:cxn ang="0">
                  <a:pos x="207" y="68"/>
                </a:cxn>
                <a:cxn ang="0">
                  <a:pos x="180" y="69"/>
                </a:cxn>
                <a:cxn ang="0">
                  <a:pos x="169" y="66"/>
                </a:cxn>
                <a:cxn ang="0">
                  <a:pos x="187" y="56"/>
                </a:cxn>
                <a:cxn ang="0">
                  <a:pos x="203" y="42"/>
                </a:cxn>
                <a:cxn ang="0">
                  <a:pos x="197" y="33"/>
                </a:cxn>
                <a:cxn ang="0">
                  <a:pos x="184" y="25"/>
                </a:cxn>
                <a:cxn ang="0">
                  <a:pos x="169" y="18"/>
                </a:cxn>
                <a:cxn ang="0">
                  <a:pos x="164" y="17"/>
                </a:cxn>
                <a:cxn ang="0">
                  <a:pos x="166" y="15"/>
                </a:cxn>
                <a:cxn ang="0">
                  <a:pos x="176" y="12"/>
                </a:cxn>
                <a:cxn ang="0">
                  <a:pos x="192" y="15"/>
                </a:cxn>
                <a:cxn ang="0">
                  <a:pos x="209" y="19"/>
                </a:cxn>
                <a:cxn ang="0">
                  <a:pos x="215" y="15"/>
                </a:cxn>
                <a:cxn ang="0">
                  <a:pos x="210" y="8"/>
                </a:cxn>
                <a:cxn ang="0">
                  <a:pos x="195" y="2"/>
                </a:cxn>
                <a:cxn ang="0">
                  <a:pos x="180" y="0"/>
                </a:cxn>
                <a:cxn ang="0">
                  <a:pos x="176" y="0"/>
                </a:cxn>
                <a:cxn ang="0">
                  <a:pos x="171" y="0"/>
                </a:cxn>
                <a:cxn ang="0">
                  <a:pos x="159" y="1"/>
                </a:cxn>
                <a:cxn ang="0">
                  <a:pos x="89" y="22"/>
                </a:cxn>
                <a:cxn ang="0">
                  <a:pos x="34" y="64"/>
                </a:cxn>
                <a:cxn ang="0">
                  <a:pos x="3" y="131"/>
                </a:cxn>
                <a:cxn ang="0">
                  <a:pos x="11" y="209"/>
                </a:cxn>
                <a:cxn ang="0">
                  <a:pos x="27" y="244"/>
                </a:cxn>
                <a:cxn ang="0">
                  <a:pos x="49" y="276"/>
                </a:cxn>
                <a:cxn ang="0">
                  <a:pos x="72" y="301"/>
                </a:cxn>
                <a:cxn ang="0">
                  <a:pos x="90" y="317"/>
                </a:cxn>
                <a:cxn ang="0">
                  <a:pos x="112" y="330"/>
                </a:cxn>
                <a:cxn ang="0">
                  <a:pos x="137" y="342"/>
                </a:cxn>
                <a:cxn ang="0">
                  <a:pos x="163" y="351"/>
                </a:cxn>
                <a:cxn ang="0">
                  <a:pos x="190" y="359"/>
                </a:cxn>
                <a:cxn ang="0">
                  <a:pos x="217" y="365"/>
                </a:cxn>
                <a:cxn ang="0">
                  <a:pos x="255" y="363"/>
                </a:cxn>
                <a:cxn ang="0">
                  <a:pos x="298" y="357"/>
                </a:cxn>
                <a:cxn ang="0">
                  <a:pos x="338" y="343"/>
                </a:cxn>
                <a:cxn ang="0">
                  <a:pos x="372" y="321"/>
                </a:cxn>
                <a:cxn ang="0">
                  <a:pos x="400" y="291"/>
                </a:cxn>
                <a:cxn ang="0">
                  <a:pos x="421" y="238"/>
                </a:cxn>
                <a:cxn ang="0">
                  <a:pos x="414" y="157"/>
                </a:cxn>
                <a:cxn ang="0">
                  <a:pos x="371" y="86"/>
                </a:cxn>
              </a:cxnLst>
              <a:rect l="0" t="0" r="r" b="b"/>
              <a:pathLst>
                <a:path w="423" h="365">
                  <a:moveTo>
                    <a:pt x="349" y="66"/>
                  </a:moveTo>
                  <a:lnTo>
                    <a:pt x="348" y="65"/>
                  </a:lnTo>
                  <a:lnTo>
                    <a:pt x="347" y="64"/>
                  </a:lnTo>
                  <a:lnTo>
                    <a:pt x="346" y="63"/>
                  </a:lnTo>
                  <a:lnTo>
                    <a:pt x="345" y="62"/>
                  </a:lnTo>
                  <a:lnTo>
                    <a:pt x="334" y="64"/>
                  </a:lnTo>
                  <a:lnTo>
                    <a:pt x="325" y="66"/>
                  </a:lnTo>
                  <a:lnTo>
                    <a:pt x="317" y="68"/>
                  </a:lnTo>
                  <a:lnTo>
                    <a:pt x="313" y="65"/>
                  </a:lnTo>
                  <a:lnTo>
                    <a:pt x="321" y="80"/>
                  </a:lnTo>
                  <a:lnTo>
                    <a:pt x="329" y="91"/>
                  </a:lnTo>
                  <a:lnTo>
                    <a:pt x="337" y="103"/>
                  </a:lnTo>
                  <a:lnTo>
                    <a:pt x="345" y="119"/>
                  </a:lnTo>
                  <a:lnTo>
                    <a:pt x="337" y="115"/>
                  </a:lnTo>
                  <a:lnTo>
                    <a:pt x="329" y="110"/>
                  </a:lnTo>
                  <a:lnTo>
                    <a:pt x="320" y="106"/>
                  </a:lnTo>
                  <a:lnTo>
                    <a:pt x="311" y="101"/>
                  </a:lnTo>
                  <a:lnTo>
                    <a:pt x="302" y="95"/>
                  </a:lnTo>
                  <a:lnTo>
                    <a:pt x="294" y="89"/>
                  </a:lnTo>
                  <a:lnTo>
                    <a:pt x="286" y="84"/>
                  </a:lnTo>
                  <a:lnTo>
                    <a:pt x="279" y="77"/>
                  </a:lnTo>
                  <a:lnTo>
                    <a:pt x="277" y="78"/>
                  </a:lnTo>
                  <a:lnTo>
                    <a:pt x="272" y="83"/>
                  </a:lnTo>
                  <a:lnTo>
                    <a:pt x="265" y="91"/>
                  </a:lnTo>
                  <a:lnTo>
                    <a:pt x="257" y="100"/>
                  </a:lnTo>
                  <a:lnTo>
                    <a:pt x="248" y="109"/>
                  </a:lnTo>
                  <a:lnTo>
                    <a:pt x="240" y="119"/>
                  </a:lnTo>
                  <a:lnTo>
                    <a:pt x="232" y="127"/>
                  </a:lnTo>
                  <a:lnTo>
                    <a:pt x="226" y="133"/>
                  </a:lnTo>
                  <a:lnTo>
                    <a:pt x="227" y="117"/>
                  </a:lnTo>
                  <a:lnTo>
                    <a:pt x="228" y="96"/>
                  </a:lnTo>
                  <a:lnTo>
                    <a:pt x="231" y="78"/>
                  </a:lnTo>
                  <a:lnTo>
                    <a:pt x="233" y="68"/>
                  </a:lnTo>
                  <a:lnTo>
                    <a:pt x="224" y="68"/>
                  </a:lnTo>
                  <a:lnTo>
                    <a:pt x="216" y="68"/>
                  </a:lnTo>
                  <a:lnTo>
                    <a:pt x="207" y="68"/>
                  </a:lnTo>
                  <a:lnTo>
                    <a:pt x="199" y="68"/>
                  </a:lnTo>
                  <a:lnTo>
                    <a:pt x="189" y="69"/>
                  </a:lnTo>
                  <a:lnTo>
                    <a:pt x="180" y="69"/>
                  </a:lnTo>
                  <a:lnTo>
                    <a:pt x="172" y="69"/>
                  </a:lnTo>
                  <a:lnTo>
                    <a:pt x="163" y="69"/>
                  </a:lnTo>
                  <a:lnTo>
                    <a:pt x="169" y="66"/>
                  </a:lnTo>
                  <a:lnTo>
                    <a:pt x="174" y="63"/>
                  </a:lnTo>
                  <a:lnTo>
                    <a:pt x="180" y="60"/>
                  </a:lnTo>
                  <a:lnTo>
                    <a:pt x="187" y="56"/>
                  </a:lnTo>
                  <a:lnTo>
                    <a:pt x="193" y="51"/>
                  </a:lnTo>
                  <a:lnTo>
                    <a:pt x="199" y="47"/>
                  </a:lnTo>
                  <a:lnTo>
                    <a:pt x="203" y="42"/>
                  </a:lnTo>
                  <a:lnTo>
                    <a:pt x="208" y="38"/>
                  </a:lnTo>
                  <a:lnTo>
                    <a:pt x="203" y="35"/>
                  </a:lnTo>
                  <a:lnTo>
                    <a:pt x="197" y="33"/>
                  </a:lnTo>
                  <a:lnTo>
                    <a:pt x="193" y="31"/>
                  </a:lnTo>
                  <a:lnTo>
                    <a:pt x="188" y="27"/>
                  </a:lnTo>
                  <a:lnTo>
                    <a:pt x="184" y="25"/>
                  </a:lnTo>
                  <a:lnTo>
                    <a:pt x="179" y="23"/>
                  </a:lnTo>
                  <a:lnTo>
                    <a:pt x="173" y="20"/>
                  </a:lnTo>
                  <a:lnTo>
                    <a:pt x="169" y="18"/>
                  </a:lnTo>
                  <a:lnTo>
                    <a:pt x="167" y="17"/>
                  </a:lnTo>
                  <a:lnTo>
                    <a:pt x="166" y="17"/>
                  </a:lnTo>
                  <a:lnTo>
                    <a:pt x="164" y="17"/>
                  </a:lnTo>
                  <a:lnTo>
                    <a:pt x="163" y="16"/>
                  </a:lnTo>
                  <a:lnTo>
                    <a:pt x="165" y="15"/>
                  </a:lnTo>
                  <a:lnTo>
                    <a:pt x="166" y="15"/>
                  </a:lnTo>
                  <a:lnTo>
                    <a:pt x="169" y="13"/>
                  </a:lnTo>
                  <a:lnTo>
                    <a:pt x="170" y="13"/>
                  </a:lnTo>
                  <a:lnTo>
                    <a:pt x="176" y="12"/>
                  </a:lnTo>
                  <a:lnTo>
                    <a:pt x="180" y="12"/>
                  </a:lnTo>
                  <a:lnTo>
                    <a:pt x="186" y="13"/>
                  </a:lnTo>
                  <a:lnTo>
                    <a:pt x="192" y="15"/>
                  </a:lnTo>
                  <a:lnTo>
                    <a:pt x="197" y="16"/>
                  </a:lnTo>
                  <a:lnTo>
                    <a:pt x="203" y="17"/>
                  </a:lnTo>
                  <a:lnTo>
                    <a:pt x="209" y="19"/>
                  </a:lnTo>
                  <a:lnTo>
                    <a:pt x="214" y="20"/>
                  </a:lnTo>
                  <a:lnTo>
                    <a:pt x="215" y="18"/>
                  </a:lnTo>
                  <a:lnTo>
                    <a:pt x="215" y="15"/>
                  </a:lnTo>
                  <a:lnTo>
                    <a:pt x="215" y="12"/>
                  </a:lnTo>
                  <a:lnTo>
                    <a:pt x="215" y="10"/>
                  </a:lnTo>
                  <a:lnTo>
                    <a:pt x="210" y="8"/>
                  </a:lnTo>
                  <a:lnTo>
                    <a:pt x="205" y="5"/>
                  </a:lnTo>
                  <a:lnTo>
                    <a:pt x="200" y="3"/>
                  </a:lnTo>
                  <a:lnTo>
                    <a:pt x="195" y="2"/>
                  </a:lnTo>
                  <a:lnTo>
                    <a:pt x="190" y="1"/>
                  </a:lnTo>
                  <a:lnTo>
                    <a:pt x="185" y="0"/>
                  </a:lnTo>
                  <a:lnTo>
                    <a:pt x="180" y="0"/>
                  </a:lnTo>
                  <a:lnTo>
                    <a:pt x="176" y="0"/>
                  </a:lnTo>
                  <a:lnTo>
                    <a:pt x="176" y="0"/>
                  </a:lnTo>
                  <a:lnTo>
                    <a:pt x="176" y="0"/>
                  </a:lnTo>
                  <a:lnTo>
                    <a:pt x="176" y="0"/>
                  </a:lnTo>
                  <a:lnTo>
                    <a:pt x="176" y="0"/>
                  </a:lnTo>
                  <a:lnTo>
                    <a:pt x="171" y="0"/>
                  </a:lnTo>
                  <a:lnTo>
                    <a:pt x="167" y="0"/>
                  </a:lnTo>
                  <a:lnTo>
                    <a:pt x="164" y="1"/>
                  </a:lnTo>
                  <a:lnTo>
                    <a:pt x="159" y="1"/>
                  </a:lnTo>
                  <a:lnTo>
                    <a:pt x="135" y="5"/>
                  </a:lnTo>
                  <a:lnTo>
                    <a:pt x="112" y="12"/>
                  </a:lnTo>
                  <a:lnTo>
                    <a:pt x="89" y="22"/>
                  </a:lnTo>
                  <a:lnTo>
                    <a:pt x="70" y="33"/>
                  </a:lnTo>
                  <a:lnTo>
                    <a:pt x="50" y="48"/>
                  </a:lnTo>
                  <a:lnTo>
                    <a:pt x="34" y="64"/>
                  </a:lnTo>
                  <a:lnTo>
                    <a:pt x="20" y="84"/>
                  </a:lnTo>
                  <a:lnTo>
                    <a:pt x="10" y="106"/>
                  </a:lnTo>
                  <a:lnTo>
                    <a:pt x="3" y="131"/>
                  </a:lnTo>
                  <a:lnTo>
                    <a:pt x="0" y="157"/>
                  </a:lnTo>
                  <a:lnTo>
                    <a:pt x="4" y="183"/>
                  </a:lnTo>
                  <a:lnTo>
                    <a:pt x="11" y="209"/>
                  </a:lnTo>
                  <a:lnTo>
                    <a:pt x="15" y="221"/>
                  </a:lnTo>
                  <a:lnTo>
                    <a:pt x="20" y="232"/>
                  </a:lnTo>
                  <a:lnTo>
                    <a:pt x="27" y="244"/>
                  </a:lnTo>
                  <a:lnTo>
                    <a:pt x="34" y="254"/>
                  </a:lnTo>
                  <a:lnTo>
                    <a:pt x="41" y="266"/>
                  </a:lnTo>
                  <a:lnTo>
                    <a:pt x="49" y="276"/>
                  </a:lnTo>
                  <a:lnTo>
                    <a:pt x="57" y="286"/>
                  </a:lnTo>
                  <a:lnTo>
                    <a:pt x="66" y="296"/>
                  </a:lnTo>
                  <a:lnTo>
                    <a:pt x="72" y="301"/>
                  </a:lnTo>
                  <a:lnTo>
                    <a:pt x="79" y="307"/>
                  </a:lnTo>
                  <a:lnTo>
                    <a:pt x="84" y="312"/>
                  </a:lnTo>
                  <a:lnTo>
                    <a:pt x="90" y="317"/>
                  </a:lnTo>
                  <a:lnTo>
                    <a:pt x="97" y="322"/>
                  </a:lnTo>
                  <a:lnTo>
                    <a:pt x="104" y="327"/>
                  </a:lnTo>
                  <a:lnTo>
                    <a:pt x="112" y="330"/>
                  </a:lnTo>
                  <a:lnTo>
                    <a:pt x="120" y="334"/>
                  </a:lnTo>
                  <a:lnTo>
                    <a:pt x="128" y="338"/>
                  </a:lnTo>
                  <a:lnTo>
                    <a:pt x="137" y="342"/>
                  </a:lnTo>
                  <a:lnTo>
                    <a:pt x="146" y="344"/>
                  </a:lnTo>
                  <a:lnTo>
                    <a:pt x="154" y="347"/>
                  </a:lnTo>
                  <a:lnTo>
                    <a:pt x="163" y="351"/>
                  </a:lnTo>
                  <a:lnTo>
                    <a:pt x="172" y="354"/>
                  </a:lnTo>
                  <a:lnTo>
                    <a:pt x="181" y="357"/>
                  </a:lnTo>
                  <a:lnTo>
                    <a:pt x="190" y="359"/>
                  </a:lnTo>
                  <a:lnTo>
                    <a:pt x="199" y="361"/>
                  </a:lnTo>
                  <a:lnTo>
                    <a:pt x="208" y="363"/>
                  </a:lnTo>
                  <a:lnTo>
                    <a:pt x="217" y="365"/>
                  </a:lnTo>
                  <a:lnTo>
                    <a:pt x="226" y="365"/>
                  </a:lnTo>
                  <a:lnTo>
                    <a:pt x="240" y="365"/>
                  </a:lnTo>
                  <a:lnTo>
                    <a:pt x="255" y="363"/>
                  </a:lnTo>
                  <a:lnTo>
                    <a:pt x="269" y="361"/>
                  </a:lnTo>
                  <a:lnTo>
                    <a:pt x="284" y="359"/>
                  </a:lnTo>
                  <a:lnTo>
                    <a:pt x="298" y="357"/>
                  </a:lnTo>
                  <a:lnTo>
                    <a:pt x="311" y="352"/>
                  </a:lnTo>
                  <a:lnTo>
                    <a:pt x="325" y="347"/>
                  </a:lnTo>
                  <a:lnTo>
                    <a:pt x="338" y="343"/>
                  </a:lnTo>
                  <a:lnTo>
                    <a:pt x="349" y="336"/>
                  </a:lnTo>
                  <a:lnTo>
                    <a:pt x="362" y="329"/>
                  </a:lnTo>
                  <a:lnTo>
                    <a:pt x="372" y="321"/>
                  </a:lnTo>
                  <a:lnTo>
                    <a:pt x="383" y="312"/>
                  </a:lnTo>
                  <a:lnTo>
                    <a:pt x="392" y="301"/>
                  </a:lnTo>
                  <a:lnTo>
                    <a:pt x="400" y="291"/>
                  </a:lnTo>
                  <a:lnTo>
                    <a:pt x="407" y="278"/>
                  </a:lnTo>
                  <a:lnTo>
                    <a:pt x="413" y="266"/>
                  </a:lnTo>
                  <a:lnTo>
                    <a:pt x="421" y="238"/>
                  </a:lnTo>
                  <a:lnTo>
                    <a:pt x="423" y="210"/>
                  </a:lnTo>
                  <a:lnTo>
                    <a:pt x="421" y="184"/>
                  </a:lnTo>
                  <a:lnTo>
                    <a:pt x="414" y="157"/>
                  </a:lnTo>
                  <a:lnTo>
                    <a:pt x="404" y="132"/>
                  </a:lnTo>
                  <a:lnTo>
                    <a:pt x="389" y="109"/>
                  </a:lnTo>
                  <a:lnTo>
                    <a:pt x="371" y="86"/>
                  </a:lnTo>
                  <a:lnTo>
                    <a:pt x="349" y="66"/>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59" name="Freeform 159"/>
            <p:cNvSpPr>
              <a:spLocks/>
            </p:cNvSpPr>
            <p:nvPr/>
          </p:nvSpPr>
          <p:spPr bwMode="auto">
            <a:xfrm>
              <a:off x="10909300" y="3759200"/>
              <a:ext cx="155575" cy="147638"/>
            </a:xfrm>
            <a:custGeom>
              <a:avLst/>
              <a:gdLst/>
              <a:ahLst/>
              <a:cxnLst>
                <a:cxn ang="0">
                  <a:pos x="190" y="113"/>
                </a:cxn>
                <a:cxn ang="0">
                  <a:pos x="190" y="110"/>
                </a:cxn>
                <a:cxn ang="0">
                  <a:pos x="173" y="103"/>
                </a:cxn>
                <a:cxn ang="0">
                  <a:pos x="154" y="98"/>
                </a:cxn>
                <a:cxn ang="0">
                  <a:pos x="153" y="79"/>
                </a:cxn>
                <a:cxn ang="0">
                  <a:pos x="153" y="63"/>
                </a:cxn>
                <a:cxn ang="0">
                  <a:pos x="136" y="69"/>
                </a:cxn>
                <a:cxn ang="0">
                  <a:pos x="123" y="79"/>
                </a:cxn>
                <a:cxn ang="0">
                  <a:pos x="118" y="84"/>
                </a:cxn>
                <a:cxn ang="0">
                  <a:pos x="121" y="63"/>
                </a:cxn>
                <a:cxn ang="0">
                  <a:pos x="109" y="2"/>
                </a:cxn>
                <a:cxn ang="0">
                  <a:pos x="87" y="3"/>
                </a:cxn>
                <a:cxn ang="0">
                  <a:pos x="93" y="29"/>
                </a:cxn>
                <a:cxn ang="0">
                  <a:pos x="101" y="59"/>
                </a:cxn>
                <a:cxn ang="0">
                  <a:pos x="98" y="75"/>
                </a:cxn>
                <a:cxn ang="0">
                  <a:pos x="80" y="63"/>
                </a:cxn>
                <a:cxn ang="0">
                  <a:pos x="64" y="49"/>
                </a:cxn>
                <a:cxn ang="0">
                  <a:pos x="52" y="41"/>
                </a:cxn>
                <a:cxn ang="0">
                  <a:pos x="52" y="62"/>
                </a:cxn>
                <a:cxn ang="0">
                  <a:pos x="52" y="70"/>
                </a:cxn>
                <a:cxn ang="0">
                  <a:pos x="40" y="69"/>
                </a:cxn>
                <a:cxn ang="0">
                  <a:pos x="23" y="65"/>
                </a:cxn>
                <a:cxn ang="0">
                  <a:pos x="7" y="65"/>
                </a:cxn>
                <a:cxn ang="0">
                  <a:pos x="2" y="67"/>
                </a:cxn>
                <a:cxn ang="0">
                  <a:pos x="3" y="69"/>
                </a:cxn>
                <a:cxn ang="0">
                  <a:pos x="10" y="72"/>
                </a:cxn>
                <a:cxn ang="0">
                  <a:pos x="25" y="79"/>
                </a:cxn>
                <a:cxn ang="0">
                  <a:pos x="40" y="87"/>
                </a:cxn>
                <a:cxn ang="0">
                  <a:pos x="36" y="99"/>
                </a:cxn>
                <a:cxn ang="0">
                  <a:pos x="17" y="112"/>
                </a:cxn>
                <a:cxn ang="0">
                  <a:pos x="0" y="121"/>
                </a:cxn>
                <a:cxn ang="0">
                  <a:pos x="26" y="121"/>
                </a:cxn>
                <a:cxn ang="0">
                  <a:pos x="53" y="120"/>
                </a:cxn>
                <a:cxn ang="0">
                  <a:pos x="68" y="130"/>
                </a:cxn>
                <a:cxn ang="0">
                  <a:pos x="63" y="185"/>
                </a:cxn>
                <a:cxn ang="0">
                  <a:pos x="85" y="161"/>
                </a:cxn>
                <a:cxn ang="0">
                  <a:pos x="109" y="135"/>
                </a:cxn>
                <a:cxn ang="0">
                  <a:pos x="123" y="136"/>
                </a:cxn>
                <a:cxn ang="0">
                  <a:pos x="148" y="153"/>
                </a:cxn>
                <a:cxn ang="0">
                  <a:pos x="174" y="167"/>
                </a:cxn>
                <a:cxn ang="0">
                  <a:pos x="166" y="143"/>
                </a:cxn>
                <a:cxn ang="0">
                  <a:pos x="154" y="120"/>
                </a:cxn>
                <a:cxn ang="0">
                  <a:pos x="182" y="114"/>
                </a:cxn>
              </a:cxnLst>
              <a:rect l="0" t="0" r="r" b="b"/>
              <a:pathLst>
                <a:path w="196" h="185">
                  <a:moveTo>
                    <a:pt x="182" y="114"/>
                  </a:moveTo>
                  <a:lnTo>
                    <a:pt x="186" y="113"/>
                  </a:lnTo>
                  <a:lnTo>
                    <a:pt x="190" y="113"/>
                  </a:lnTo>
                  <a:lnTo>
                    <a:pt x="193" y="113"/>
                  </a:lnTo>
                  <a:lnTo>
                    <a:pt x="196" y="113"/>
                  </a:lnTo>
                  <a:lnTo>
                    <a:pt x="190" y="110"/>
                  </a:lnTo>
                  <a:lnTo>
                    <a:pt x="184" y="108"/>
                  </a:lnTo>
                  <a:lnTo>
                    <a:pt x="178" y="106"/>
                  </a:lnTo>
                  <a:lnTo>
                    <a:pt x="173" y="103"/>
                  </a:lnTo>
                  <a:lnTo>
                    <a:pt x="166" y="102"/>
                  </a:lnTo>
                  <a:lnTo>
                    <a:pt x="160" y="100"/>
                  </a:lnTo>
                  <a:lnTo>
                    <a:pt x="154" y="98"/>
                  </a:lnTo>
                  <a:lnTo>
                    <a:pt x="147" y="95"/>
                  </a:lnTo>
                  <a:lnTo>
                    <a:pt x="151" y="87"/>
                  </a:lnTo>
                  <a:lnTo>
                    <a:pt x="153" y="79"/>
                  </a:lnTo>
                  <a:lnTo>
                    <a:pt x="155" y="71"/>
                  </a:lnTo>
                  <a:lnTo>
                    <a:pt x="159" y="63"/>
                  </a:lnTo>
                  <a:lnTo>
                    <a:pt x="153" y="63"/>
                  </a:lnTo>
                  <a:lnTo>
                    <a:pt x="147" y="64"/>
                  </a:lnTo>
                  <a:lnTo>
                    <a:pt x="142" y="67"/>
                  </a:lnTo>
                  <a:lnTo>
                    <a:pt x="136" y="69"/>
                  </a:lnTo>
                  <a:lnTo>
                    <a:pt x="131" y="71"/>
                  </a:lnTo>
                  <a:lnTo>
                    <a:pt x="127" y="76"/>
                  </a:lnTo>
                  <a:lnTo>
                    <a:pt x="123" y="79"/>
                  </a:lnTo>
                  <a:lnTo>
                    <a:pt x="120" y="84"/>
                  </a:lnTo>
                  <a:lnTo>
                    <a:pt x="118" y="84"/>
                  </a:lnTo>
                  <a:lnTo>
                    <a:pt x="118" y="84"/>
                  </a:lnTo>
                  <a:lnTo>
                    <a:pt x="118" y="84"/>
                  </a:lnTo>
                  <a:lnTo>
                    <a:pt x="117" y="84"/>
                  </a:lnTo>
                  <a:lnTo>
                    <a:pt x="121" y="63"/>
                  </a:lnTo>
                  <a:lnTo>
                    <a:pt x="121" y="42"/>
                  </a:lnTo>
                  <a:lnTo>
                    <a:pt x="116" y="22"/>
                  </a:lnTo>
                  <a:lnTo>
                    <a:pt x="109" y="2"/>
                  </a:lnTo>
                  <a:lnTo>
                    <a:pt x="104" y="0"/>
                  </a:lnTo>
                  <a:lnTo>
                    <a:pt x="95" y="1"/>
                  </a:lnTo>
                  <a:lnTo>
                    <a:pt x="87" y="3"/>
                  </a:lnTo>
                  <a:lnTo>
                    <a:pt x="80" y="4"/>
                  </a:lnTo>
                  <a:lnTo>
                    <a:pt x="86" y="17"/>
                  </a:lnTo>
                  <a:lnTo>
                    <a:pt x="93" y="29"/>
                  </a:lnTo>
                  <a:lnTo>
                    <a:pt x="99" y="40"/>
                  </a:lnTo>
                  <a:lnTo>
                    <a:pt x="101" y="53"/>
                  </a:lnTo>
                  <a:lnTo>
                    <a:pt x="101" y="59"/>
                  </a:lnTo>
                  <a:lnTo>
                    <a:pt x="100" y="64"/>
                  </a:lnTo>
                  <a:lnTo>
                    <a:pt x="99" y="69"/>
                  </a:lnTo>
                  <a:lnTo>
                    <a:pt x="98" y="75"/>
                  </a:lnTo>
                  <a:lnTo>
                    <a:pt x="92" y="71"/>
                  </a:lnTo>
                  <a:lnTo>
                    <a:pt x="86" y="68"/>
                  </a:lnTo>
                  <a:lnTo>
                    <a:pt x="80" y="63"/>
                  </a:lnTo>
                  <a:lnTo>
                    <a:pt x="76" y="60"/>
                  </a:lnTo>
                  <a:lnTo>
                    <a:pt x="70" y="55"/>
                  </a:lnTo>
                  <a:lnTo>
                    <a:pt x="64" y="49"/>
                  </a:lnTo>
                  <a:lnTo>
                    <a:pt x="59" y="42"/>
                  </a:lnTo>
                  <a:lnTo>
                    <a:pt x="52" y="36"/>
                  </a:lnTo>
                  <a:lnTo>
                    <a:pt x="52" y="41"/>
                  </a:lnTo>
                  <a:lnTo>
                    <a:pt x="52" y="48"/>
                  </a:lnTo>
                  <a:lnTo>
                    <a:pt x="52" y="55"/>
                  </a:lnTo>
                  <a:lnTo>
                    <a:pt x="52" y="62"/>
                  </a:lnTo>
                  <a:lnTo>
                    <a:pt x="52" y="64"/>
                  </a:lnTo>
                  <a:lnTo>
                    <a:pt x="52" y="67"/>
                  </a:lnTo>
                  <a:lnTo>
                    <a:pt x="52" y="70"/>
                  </a:lnTo>
                  <a:lnTo>
                    <a:pt x="51" y="72"/>
                  </a:lnTo>
                  <a:lnTo>
                    <a:pt x="46" y="71"/>
                  </a:lnTo>
                  <a:lnTo>
                    <a:pt x="40" y="69"/>
                  </a:lnTo>
                  <a:lnTo>
                    <a:pt x="34" y="68"/>
                  </a:lnTo>
                  <a:lnTo>
                    <a:pt x="29" y="67"/>
                  </a:lnTo>
                  <a:lnTo>
                    <a:pt x="23" y="65"/>
                  </a:lnTo>
                  <a:lnTo>
                    <a:pt x="17" y="64"/>
                  </a:lnTo>
                  <a:lnTo>
                    <a:pt x="13" y="64"/>
                  </a:lnTo>
                  <a:lnTo>
                    <a:pt x="7" y="65"/>
                  </a:lnTo>
                  <a:lnTo>
                    <a:pt x="6" y="65"/>
                  </a:lnTo>
                  <a:lnTo>
                    <a:pt x="3" y="67"/>
                  </a:lnTo>
                  <a:lnTo>
                    <a:pt x="2" y="67"/>
                  </a:lnTo>
                  <a:lnTo>
                    <a:pt x="0" y="68"/>
                  </a:lnTo>
                  <a:lnTo>
                    <a:pt x="1" y="69"/>
                  </a:lnTo>
                  <a:lnTo>
                    <a:pt x="3" y="69"/>
                  </a:lnTo>
                  <a:lnTo>
                    <a:pt x="4" y="69"/>
                  </a:lnTo>
                  <a:lnTo>
                    <a:pt x="6" y="70"/>
                  </a:lnTo>
                  <a:lnTo>
                    <a:pt x="10" y="72"/>
                  </a:lnTo>
                  <a:lnTo>
                    <a:pt x="16" y="75"/>
                  </a:lnTo>
                  <a:lnTo>
                    <a:pt x="21" y="77"/>
                  </a:lnTo>
                  <a:lnTo>
                    <a:pt x="25" y="79"/>
                  </a:lnTo>
                  <a:lnTo>
                    <a:pt x="30" y="83"/>
                  </a:lnTo>
                  <a:lnTo>
                    <a:pt x="34" y="85"/>
                  </a:lnTo>
                  <a:lnTo>
                    <a:pt x="40" y="87"/>
                  </a:lnTo>
                  <a:lnTo>
                    <a:pt x="45" y="90"/>
                  </a:lnTo>
                  <a:lnTo>
                    <a:pt x="40" y="94"/>
                  </a:lnTo>
                  <a:lnTo>
                    <a:pt x="36" y="99"/>
                  </a:lnTo>
                  <a:lnTo>
                    <a:pt x="30" y="103"/>
                  </a:lnTo>
                  <a:lnTo>
                    <a:pt x="24" y="108"/>
                  </a:lnTo>
                  <a:lnTo>
                    <a:pt x="17" y="112"/>
                  </a:lnTo>
                  <a:lnTo>
                    <a:pt x="11" y="115"/>
                  </a:lnTo>
                  <a:lnTo>
                    <a:pt x="6" y="118"/>
                  </a:lnTo>
                  <a:lnTo>
                    <a:pt x="0" y="121"/>
                  </a:lnTo>
                  <a:lnTo>
                    <a:pt x="9" y="121"/>
                  </a:lnTo>
                  <a:lnTo>
                    <a:pt x="17" y="121"/>
                  </a:lnTo>
                  <a:lnTo>
                    <a:pt x="26" y="121"/>
                  </a:lnTo>
                  <a:lnTo>
                    <a:pt x="36" y="120"/>
                  </a:lnTo>
                  <a:lnTo>
                    <a:pt x="44" y="120"/>
                  </a:lnTo>
                  <a:lnTo>
                    <a:pt x="53" y="120"/>
                  </a:lnTo>
                  <a:lnTo>
                    <a:pt x="61" y="120"/>
                  </a:lnTo>
                  <a:lnTo>
                    <a:pt x="70" y="120"/>
                  </a:lnTo>
                  <a:lnTo>
                    <a:pt x="68" y="130"/>
                  </a:lnTo>
                  <a:lnTo>
                    <a:pt x="65" y="148"/>
                  </a:lnTo>
                  <a:lnTo>
                    <a:pt x="64" y="169"/>
                  </a:lnTo>
                  <a:lnTo>
                    <a:pt x="63" y="185"/>
                  </a:lnTo>
                  <a:lnTo>
                    <a:pt x="69" y="179"/>
                  </a:lnTo>
                  <a:lnTo>
                    <a:pt x="77" y="171"/>
                  </a:lnTo>
                  <a:lnTo>
                    <a:pt x="85" y="161"/>
                  </a:lnTo>
                  <a:lnTo>
                    <a:pt x="94" y="152"/>
                  </a:lnTo>
                  <a:lnTo>
                    <a:pt x="102" y="143"/>
                  </a:lnTo>
                  <a:lnTo>
                    <a:pt x="109" y="135"/>
                  </a:lnTo>
                  <a:lnTo>
                    <a:pt x="114" y="130"/>
                  </a:lnTo>
                  <a:lnTo>
                    <a:pt x="116" y="129"/>
                  </a:lnTo>
                  <a:lnTo>
                    <a:pt x="123" y="136"/>
                  </a:lnTo>
                  <a:lnTo>
                    <a:pt x="131" y="141"/>
                  </a:lnTo>
                  <a:lnTo>
                    <a:pt x="139" y="147"/>
                  </a:lnTo>
                  <a:lnTo>
                    <a:pt x="148" y="153"/>
                  </a:lnTo>
                  <a:lnTo>
                    <a:pt x="157" y="158"/>
                  </a:lnTo>
                  <a:lnTo>
                    <a:pt x="166" y="162"/>
                  </a:lnTo>
                  <a:lnTo>
                    <a:pt x="174" y="167"/>
                  </a:lnTo>
                  <a:lnTo>
                    <a:pt x="182" y="171"/>
                  </a:lnTo>
                  <a:lnTo>
                    <a:pt x="174" y="155"/>
                  </a:lnTo>
                  <a:lnTo>
                    <a:pt x="166" y="143"/>
                  </a:lnTo>
                  <a:lnTo>
                    <a:pt x="158" y="132"/>
                  </a:lnTo>
                  <a:lnTo>
                    <a:pt x="150" y="117"/>
                  </a:lnTo>
                  <a:lnTo>
                    <a:pt x="154" y="120"/>
                  </a:lnTo>
                  <a:lnTo>
                    <a:pt x="162" y="118"/>
                  </a:lnTo>
                  <a:lnTo>
                    <a:pt x="171" y="116"/>
                  </a:lnTo>
                  <a:lnTo>
                    <a:pt x="182" y="11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408"/>
          <p:cNvGrpSpPr/>
          <p:nvPr/>
        </p:nvGrpSpPr>
        <p:grpSpPr>
          <a:xfrm rot="3254966">
            <a:off x="8315945" y="5255459"/>
            <a:ext cx="105539" cy="320676"/>
            <a:chOff x="10375900" y="3673475"/>
            <a:chExt cx="165101" cy="501651"/>
          </a:xfrm>
        </p:grpSpPr>
        <p:sp>
          <p:nvSpPr>
            <p:cNvPr id="25760" name="Freeform 160"/>
            <p:cNvSpPr>
              <a:spLocks/>
            </p:cNvSpPr>
            <p:nvPr/>
          </p:nvSpPr>
          <p:spPr bwMode="auto">
            <a:xfrm>
              <a:off x="10469563" y="3768725"/>
              <a:ext cx="6350" cy="28575"/>
            </a:xfrm>
            <a:custGeom>
              <a:avLst/>
              <a:gdLst/>
              <a:ahLst/>
              <a:cxnLst>
                <a:cxn ang="0">
                  <a:pos x="0" y="35"/>
                </a:cxn>
                <a:cxn ang="0">
                  <a:pos x="8" y="2"/>
                </a:cxn>
                <a:cxn ang="0">
                  <a:pos x="8" y="2"/>
                </a:cxn>
                <a:cxn ang="0">
                  <a:pos x="8" y="0"/>
                </a:cxn>
                <a:cxn ang="0">
                  <a:pos x="8" y="0"/>
                </a:cxn>
                <a:cxn ang="0">
                  <a:pos x="7" y="0"/>
                </a:cxn>
                <a:cxn ang="0">
                  <a:pos x="4" y="9"/>
                </a:cxn>
                <a:cxn ang="0">
                  <a:pos x="2" y="18"/>
                </a:cxn>
                <a:cxn ang="0">
                  <a:pos x="1" y="26"/>
                </a:cxn>
                <a:cxn ang="0">
                  <a:pos x="0" y="35"/>
                </a:cxn>
              </a:cxnLst>
              <a:rect l="0" t="0" r="r" b="b"/>
              <a:pathLst>
                <a:path w="8" h="35">
                  <a:moveTo>
                    <a:pt x="0" y="35"/>
                  </a:moveTo>
                  <a:lnTo>
                    <a:pt x="8" y="2"/>
                  </a:lnTo>
                  <a:lnTo>
                    <a:pt x="8" y="2"/>
                  </a:lnTo>
                  <a:lnTo>
                    <a:pt x="8" y="0"/>
                  </a:lnTo>
                  <a:lnTo>
                    <a:pt x="8" y="0"/>
                  </a:lnTo>
                  <a:lnTo>
                    <a:pt x="7" y="0"/>
                  </a:lnTo>
                  <a:lnTo>
                    <a:pt x="4" y="9"/>
                  </a:lnTo>
                  <a:lnTo>
                    <a:pt x="2" y="18"/>
                  </a:lnTo>
                  <a:lnTo>
                    <a:pt x="1" y="26"/>
                  </a:lnTo>
                  <a:lnTo>
                    <a:pt x="0" y="35"/>
                  </a:lnTo>
                  <a:close/>
                </a:path>
              </a:pathLst>
            </a:custGeom>
            <a:solidFill>
              <a:srgbClr val="FFFF7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61" name="Freeform 161"/>
            <p:cNvSpPr>
              <a:spLocks/>
            </p:cNvSpPr>
            <p:nvPr/>
          </p:nvSpPr>
          <p:spPr bwMode="auto">
            <a:xfrm>
              <a:off x="10375900" y="3830638"/>
              <a:ext cx="152400" cy="344488"/>
            </a:xfrm>
            <a:custGeom>
              <a:avLst/>
              <a:gdLst/>
              <a:ahLst/>
              <a:cxnLst>
                <a:cxn ang="0">
                  <a:pos x="115" y="14"/>
                </a:cxn>
                <a:cxn ang="0">
                  <a:pos x="114" y="26"/>
                </a:cxn>
                <a:cxn ang="0">
                  <a:pos x="111" y="32"/>
                </a:cxn>
                <a:cxn ang="0">
                  <a:pos x="104" y="32"/>
                </a:cxn>
                <a:cxn ang="0">
                  <a:pos x="97" y="31"/>
                </a:cxn>
                <a:cxn ang="0">
                  <a:pos x="91" y="30"/>
                </a:cxn>
                <a:cxn ang="0">
                  <a:pos x="91" y="21"/>
                </a:cxn>
                <a:cxn ang="0">
                  <a:pos x="92" y="8"/>
                </a:cxn>
                <a:cxn ang="0">
                  <a:pos x="86" y="1"/>
                </a:cxn>
                <a:cxn ang="0">
                  <a:pos x="74" y="0"/>
                </a:cxn>
                <a:cxn ang="0">
                  <a:pos x="61" y="0"/>
                </a:cxn>
                <a:cxn ang="0">
                  <a:pos x="48" y="0"/>
                </a:cxn>
                <a:cxn ang="0">
                  <a:pos x="36" y="2"/>
                </a:cxn>
                <a:cxn ang="0">
                  <a:pos x="21" y="6"/>
                </a:cxn>
                <a:cxn ang="0">
                  <a:pos x="10" y="11"/>
                </a:cxn>
                <a:cxn ang="0">
                  <a:pos x="8" y="16"/>
                </a:cxn>
                <a:cxn ang="0">
                  <a:pos x="1" y="54"/>
                </a:cxn>
                <a:cxn ang="0">
                  <a:pos x="8" y="129"/>
                </a:cxn>
                <a:cxn ang="0">
                  <a:pos x="12" y="207"/>
                </a:cxn>
                <a:cxn ang="0">
                  <a:pos x="1" y="284"/>
                </a:cxn>
                <a:cxn ang="0">
                  <a:pos x="1" y="330"/>
                </a:cxn>
                <a:cxn ang="0">
                  <a:pos x="4" y="346"/>
                </a:cxn>
                <a:cxn ang="0">
                  <a:pos x="8" y="374"/>
                </a:cxn>
                <a:cxn ang="0">
                  <a:pos x="12" y="411"/>
                </a:cxn>
                <a:cxn ang="0">
                  <a:pos x="24" y="432"/>
                </a:cxn>
                <a:cxn ang="0">
                  <a:pos x="36" y="434"/>
                </a:cxn>
                <a:cxn ang="0">
                  <a:pos x="63" y="398"/>
                </a:cxn>
                <a:cxn ang="0">
                  <a:pos x="103" y="327"/>
                </a:cxn>
                <a:cxn ang="0">
                  <a:pos x="134" y="253"/>
                </a:cxn>
                <a:cxn ang="0">
                  <a:pos x="162" y="179"/>
                </a:cxn>
                <a:cxn ang="0">
                  <a:pos x="182" y="130"/>
                </a:cxn>
                <a:cxn ang="0">
                  <a:pos x="188" y="106"/>
                </a:cxn>
                <a:cxn ang="0">
                  <a:pos x="190" y="84"/>
                </a:cxn>
                <a:cxn ang="0">
                  <a:pos x="190" y="63"/>
                </a:cxn>
                <a:cxn ang="0">
                  <a:pos x="183" y="46"/>
                </a:cxn>
                <a:cxn ang="0">
                  <a:pos x="166" y="32"/>
                </a:cxn>
                <a:cxn ang="0">
                  <a:pos x="146" y="19"/>
                </a:cxn>
                <a:cxn ang="0">
                  <a:pos x="126" y="10"/>
                </a:cxn>
              </a:cxnLst>
              <a:rect l="0" t="0" r="r" b="b"/>
              <a:pathLst>
                <a:path w="191" h="434">
                  <a:moveTo>
                    <a:pt x="115" y="7"/>
                  </a:moveTo>
                  <a:lnTo>
                    <a:pt x="115" y="14"/>
                  </a:lnTo>
                  <a:lnTo>
                    <a:pt x="114" y="19"/>
                  </a:lnTo>
                  <a:lnTo>
                    <a:pt x="114" y="26"/>
                  </a:lnTo>
                  <a:lnTo>
                    <a:pt x="113" y="32"/>
                  </a:lnTo>
                  <a:lnTo>
                    <a:pt x="111" y="32"/>
                  </a:lnTo>
                  <a:lnTo>
                    <a:pt x="107" y="32"/>
                  </a:lnTo>
                  <a:lnTo>
                    <a:pt x="104" y="32"/>
                  </a:lnTo>
                  <a:lnTo>
                    <a:pt x="101" y="32"/>
                  </a:lnTo>
                  <a:lnTo>
                    <a:pt x="97" y="31"/>
                  </a:lnTo>
                  <a:lnTo>
                    <a:pt x="93" y="31"/>
                  </a:lnTo>
                  <a:lnTo>
                    <a:pt x="91" y="30"/>
                  </a:lnTo>
                  <a:lnTo>
                    <a:pt x="91" y="27"/>
                  </a:lnTo>
                  <a:lnTo>
                    <a:pt x="91" y="21"/>
                  </a:lnTo>
                  <a:lnTo>
                    <a:pt x="92" y="15"/>
                  </a:lnTo>
                  <a:lnTo>
                    <a:pt x="92" y="8"/>
                  </a:lnTo>
                  <a:lnTo>
                    <a:pt x="92" y="2"/>
                  </a:lnTo>
                  <a:lnTo>
                    <a:pt x="86" y="1"/>
                  </a:lnTo>
                  <a:lnTo>
                    <a:pt x="80" y="0"/>
                  </a:lnTo>
                  <a:lnTo>
                    <a:pt x="74" y="0"/>
                  </a:lnTo>
                  <a:lnTo>
                    <a:pt x="68" y="0"/>
                  </a:lnTo>
                  <a:lnTo>
                    <a:pt x="61" y="0"/>
                  </a:lnTo>
                  <a:lnTo>
                    <a:pt x="55" y="0"/>
                  </a:lnTo>
                  <a:lnTo>
                    <a:pt x="48" y="0"/>
                  </a:lnTo>
                  <a:lnTo>
                    <a:pt x="43" y="1"/>
                  </a:lnTo>
                  <a:lnTo>
                    <a:pt x="36" y="2"/>
                  </a:lnTo>
                  <a:lnTo>
                    <a:pt x="29" y="3"/>
                  </a:lnTo>
                  <a:lnTo>
                    <a:pt x="21" y="6"/>
                  </a:lnTo>
                  <a:lnTo>
                    <a:pt x="14" y="9"/>
                  </a:lnTo>
                  <a:lnTo>
                    <a:pt x="10" y="11"/>
                  </a:lnTo>
                  <a:lnTo>
                    <a:pt x="9" y="14"/>
                  </a:lnTo>
                  <a:lnTo>
                    <a:pt x="8" y="16"/>
                  </a:lnTo>
                  <a:lnTo>
                    <a:pt x="5" y="16"/>
                  </a:lnTo>
                  <a:lnTo>
                    <a:pt x="1" y="54"/>
                  </a:lnTo>
                  <a:lnTo>
                    <a:pt x="2" y="91"/>
                  </a:lnTo>
                  <a:lnTo>
                    <a:pt x="8" y="129"/>
                  </a:lnTo>
                  <a:lnTo>
                    <a:pt x="13" y="168"/>
                  </a:lnTo>
                  <a:lnTo>
                    <a:pt x="12" y="207"/>
                  </a:lnTo>
                  <a:lnTo>
                    <a:pt x="7" y="246"/>
                  </a:lnTo>
                  <a:lnTo>
                    <a:pt x="1" y="284"/>
                  </a:lnTo>
                  <a:lnTo>
                    <a:pt x="0" y="322"/>
                  </a:lnTo>
                  <a:lnTo>
                    <a:pt x="1" y="330"/>
                  </a:lnTo>
                  <a:lnTo>
                    <a:pt x="2" y="338"/>
                  </a:lnTo>
                  <a:lnTo>
                    <a:pt x="4" y="346"/>
                  </a:lnTo>
                  <a:lnTo>
                    <a:pt x="6" y="354"/>
                  </a:lnTo>
                  <a:lnTo>
                    <a:pt x="8" y="374"/>
                  </a:lnTo>
                  <a:lnTo>
                    <a:pt x="9" y="392"/>
                  </a:lnTo>
                  <a:lnTo>
                    <a:pt x="12" y="411"/>
                  </a:lnTo>
                  <a:lnTo>
                    <a:pt x="21" y="428"/>
                  </a:lnTo>
                  <a:lnTo>
                    <a:pt x="24" y="432"/>
                  </a:lnTo>
                  <a:lnTo>
                    <a:pt x="30" y="434"/>
                  </a:lnTo>
                  <a:lnTo>
                    <a:pt x="36" y="434"/>
                  </a:lnTo>
                  <a:lnTo>
                    <a:pt x="39" y="433"/>
                  </a:lnTo>
                  <a:lnTo>
                    <a:pt x="63" y="398"/>
                  </a:lnTo>
                  <a:lnTo>
                    <a:pt x="84" y="362"/>
                  </a:lnTo>
                  <a:lnTo>
                    <a:pt x="103" y="327"/>
                  </a:lnTo>
                  <a:lnTo>
                    <a:pt x="119" y="290"/>
                  </a:lnTo>
                  <a:lnTo>
                    <a:pt x="134" y="253"/>
                  </a:lnTo>
                  <a:lnTo>
                    <a:pt x="149" y="216"/>
                  </a:lnTo>
                  <a:lnTo>
                    <a:pt x="162" y="179"/>
                  </a:lnTo>
                  <a:lnTo>
                    <a:pt x="177" y="141"/>
                  </a:lnTo>
                  <a:lnTo>
                    <a:pt x="182" y="130"/>
                  </a:lnTo>
                  <a:lnTo>
                    <a:pt x="186" y="118"/>
                  </a:lnTo>
                  <a:lnTo>
                    <a:pt x="188" y="106"/>
                  </a:lnTo>
                  <a:lnTo>
                    <a:pt x="189" y="93"/>
                  </a:lnTo>
                  <a:lnTo>
                    <a:pt x="190" y="84"/>
                  </a:lnTo>
                  <a:lnTo>
                    <a:pt x="190" y="73"/>
                  </a:lnTo>
                  <a:lnTo>
                    <a:pt x="190" y="63"/>
                  </a:lnTo>
                  <a:lnTo>
                    <a:pt x="191" y="54"/>
                  </a:lnTo>
                  <a:lnTo>
                    <a:pt x="183" y="46"/>
                  </a:lnTo>
                  <a:lnTo>
                    <a:pt x="175" y="39"/>
                  </a:lnTo>
                  <a:lnTo>
                    <a:pt x="166" y="32"/>
                  </a:lnTo>
                  <a:lnTo>
                    <a:pt x="157" y="25"/>
                  </a:lnTo>
                  <a:lnTo>
                    <a:pt x="146" y="19"/>
                  </a:lnTo>
                  <a:lnTo>
                    <a:pt x="136" y="15"/>
                  </a:lnTo>
                  <a:lnTo>
                    <a:pt x="126" y="10"/>
                  </a:lnTo>
                  <a:lnTo>
                    <a:pt x="115" y="7"/>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63" name="Freeform 163"/>
            <p:cNvSpPr>
              <a:spLocks/>
            </p:cNvSpPr>
            <p:nvPr/>
          </p:nvSpPr>
          <p:spPr bwMode="auto">
            <a:xfrm>
              <a:off x="10383838" y="3673475"/>
              <a:ext cx="157163" cy="184150"/>
            </a:xfrm>
            <a:custGeom>
              <a:avLst/>
              <a:gdLst/>
              <a:ahLst/>
              <a:cxnLst>
                <a:cxn ang="0">
                  <a:pos x="196" y="102"/>
                </a:cxn>
                <a:cxn ang="0">
                  <a:pos x="188" y="92"/>
                </a:cxn>
                <a:cxn ang="0">
                  <a:pos x="178" y="85"/>
                </a:cxn>
                <a:cxn ang="0">
                  <a:pos x="165" y="79"/>
                </a:cxn>
                <a:cxn ang="0">
                  <a:pos x="167" y="71"/>
                </a:cxn>
                <a:cxn ang="0">
                  <a:pos x="170" y="55"/>
                </a:cxn>
                <a:cxn ang="0">
                  <a:pos x="164" y="37"/>
                </a:cxn>
                <a:cxn ang="0">
                  <a:pos x="148" y="32"/>
                </a:cxn>
                <a:cxn ang="0">
                  <a:pos x="131" y="34"/>
                </a:cxn>
                <a:cxn ang="0">
                  <a:pos x="118" y="34"/>
                </a:cxn>
                <a:cxn ang="0">
                  <a:pos x="113" y="27"/>
                </a:cxn>
                <a:cxn ang="0">
                  <a:pos x="116" y="9"/>
                </a:cxn>
                <a:cxn ang="0">
                  <a:pos x="105" y="0"/>
                </a:cxn>
                <a:cxn ang="0">
                  <a:pos x="91" y="2"/>
                </a:cxn>
                <a:cxn ang="0">
                  <a:pos x="80" y="8"/>
                </a:cxn>
                <a:cxn ang="0">
                  <a:pos x="72" y="19"/>
                </a:cxn>
                <a:cxn ang="0">
                  <a:pos x="68" y="22"/>
                </a:cxn>
                <a:cxn ang="0">
                  <a:pos x="68" y="11"/>
                </a:cxn>
                <a:cxn ang="0">
                  <a:pos x="65" y="4"/>
                </a:cxn>
                <a:cxn ang="0">
                  <a:pos x="61" y="3"/>
                </a:cxn>
                <a:cxn ang="0">
                  <a:pos x="53" y="1"/>
                </a:cxn>
                <a:cxn ang="0">
                  <a:pos x="43" y="1"/>
                </a:cxn>
                <a:cxn ang="0">
                  <a:pos x="32" y="14"/>
                </a:cxn>
                <a:cxn ang="0">
                  <a:pos x="27" y="37"/>
                </a:cxn>
                <a:cxn ang="0">
                  <a:pos x="21" y="49"/>
                </a:cxn>
                <a:cxn ang="0">
                  <a:pos x="14" y="47"/>
                </a:cxn>
                <a:cxn ang="0">
                  <a:pos x="5" y="57"/>
                </a:cxn>
                <a:cxn ang="0">
                  <a:pos x="0" y="77"/>
                </a:cxn>
                <a:cxn ang="0">
                  <a:pos x="11" y="87"/>
                </a:cxn>
                <a:cxn ang="0">
                  <a:pos x="21" y="87"/>
                </a:cxn>
                <a:cxn ang="0">
                  <a:pos x="32" y="88"/>
                </a:cxn>
                <a:cxn ang="0">
                  <a:pos x="42" y="88"/>
                </a:cxn>
                <a:cxn ang="0">
                  <a:pos x="50" y="91"/>
                </a:cxn>
                <a:cxn ang="0">
                  <a:pos x="53" y="91"/>
                </a:cxn>
                <a:cxn ang="0">
                  <a:pos x="63" y="98"/>
                </a:cxn>
                <a:cxn ang="0">
                  <a:pos x="74" y="114"/>
                </a:cxn>
                <a:cxn ang="0">
                  <a:pos x="79" y="143"/>
                </a:cxn>
                <a:cxn ang="0">
                  <a:pos x="82" y="181"/>
                </a:cxn>
                <a:cxn ang="0">
                  <a:pos x="82" y="206"/>
                </a:cxn>
                <a:cxn ang="0">
                  <a:pos x="81" y="219"/>
                </a:cxn>
                <a:cxn ang="0">
                  <a:pos x="81" y="228"/>
                </a:cxn>
                <a:cxn ang="0">
                  <a:pos x="87" y="229"/>
                </a:cxn>
                <a:cxn ang="0">
                  <a:pos x="94" y="230"/>
                </a:cxn>
                <a:cxn ang="0">
                  <a:pos x="101" y="230"/>
                </a:cxn>
                <a:cxn ang="0">
                  <a:pos x="104" y="224"/>
                </a:cxn>
                <a:cxn ang="0">
                  <a:pos x="105" y="212"/>
                </a:cxn>
                <a:cxn ang="0">
                  <a:pos x="106" y="192"/>
                </a:cxn>
                <a:cxn ang="0">
                  <a:pos x="108" y="167"/>
                </a:cxn>
                <a:cxn ang="0">
                  <a:pos x="110" y="145"/>
                </a:cxn>
                <a:cxn ang="0">
                  <a:pos x="113" y="128"/>
                </a:cxn>
                <a:cxn ang="0">
                  <a:pos x="117" y="119"/>
                </a:cxn>
                <a:cxn ang="0">
                  <a:pos x="117" y="121"/>
                </a:cxn>
                <a:cxn ang="0">
                  <a:pos x="121" y="129"/>
                </a:cxn>
                <a:cxn ang="0">
                  <a:pos x="133" y="145"/>
                </a:cxn>
                <a:cxn ang="0">
                  <a:pos x="150" y="152"/>
                </a:cxn>
                <a:cxn ang="0">
                  <a:pos x="169" y="153"/>
                </a:cxn>
                <a:cxn ang="0">
                  <a:pos x="176" y="144"/>
                </a:cxn>
                <a:cxn ang="0">
                  <a:pos x="176" y="133"/>
                </a:cxn>
                <a:cxn ang="0">
                  <a:pos x="180" y="128"/>
                </a:cxn>
                <a:cxn ang="0">
                  <a:pos x="188" y="130"/>
                </a:cxn>
                <a:cxn ang="0">
                  <a:pos x="196" y="125"/>
                </a:cxn>
                <a:cxn ang="0">
                  <a:pos x="199" y="115"/>
                </a:cxn>
              </a:cxnLst>
              <a:rect l="0" t="0" r="r" b="b"/>
              <a:pathLst>
                <a:path w="199" h="230">
                  <a:moveTo>
                    <a:pt x="199" y="108"/>
                  </a:moveTo>
                  <a:lnTo>
                    <a:pt x="196" y="102"/>
                  </a:lnTo>
                  <a:lnTo>
                    <a:pt x="193" y="96"/>
                  </a:lnTo>
                  <a:lnTo>
                    <a:pt x="188" y="92"/>
                  </a:lnTo>
                  <a:lnTo>
                    <a:pt x="184" y="88"/>
                  </a:lnTo>
                  <a:lnTo>
                    <a:pt x="178" y="85"/>
                  </a:lnTo>
                  <a:lnTo>
                    <a:pt x="172" y="83"/>
                  </a:lnTo>
                  <a:lnTo>
                    <a:pt x="165" y="79"/>
                  </a:lnTo>
                  <a:lnTo>
                    <a:pt x="159" y="77"/>
                  </a:lnTo>
                  <a:lnTo>
                    <a:pt x="167" y="71"/>
                  </a:lnTo>
                  <a:lnTo>
                    <a:pt x="170" y="63"/>
                  </a:lnTo>
                  <a:lnTo>
                    <a:pt x="170" y="55"/>
                  </a:lnTo>
                  <a:lnTo>
                    <a:pt x="167" y="47"/>
                  </a:lnTo>
                  <a:lnTo>
                    <a:pt x="164" y="37"/>
                  </a:lnTo>
                  <a:lnTo>
                    <a:pt x="157" y="32"/>
                  </a:lnTo>
                  <a:lnTo>
                    <a:pt x="148" y="32"/>
                  </a:lnTo>
                  <a:lnTo>
                    <a:pt x="136" y="33"/>
                  </a:lnTo>
                  <a:lnTo>
                    <a:pt x="131" y="34"/>
                  </a:lnTo>
                  <a:lnTo>
                    <a:pt x="124" y="34"/>
                  </a:lnTo>
                  <a:lnTo>
                    <a:pt x="118" y="34"/>
                  </a:lnTo>
                  <a:lnTo>
                    <a:pt x="113" y="33"/>
                  </a:lnTo>
                  <a:lnTo>
                    <a:pt x="113" y="27"/>
                  </a:lnTo>
                  <a:lnTo>
                    <a:pt x="116" y="19"/>
                  </a:lnTo>
                  <a:lnTo>
                    <a:pt x="116" y="9"/>
                  </a:lnTo>
                  <a:lnTo>
                    <a:pt x="111" y="2"/>
                  </a:lnTo>
                  <a:lnTo>
                    <a:pt x="105" y="0"/>
                  </a:lnTo>
                  <a:lnTo>
                    <a:pt x="98" y="0"/>
                  </a:lnTo>
                  <a:lnTo>
                    <a:pt x="91" y="2"/>
                  </a:lnTo>
                  <a:lnTo>
                    <a:pt x="86" y="4"/>
                  </a:lnTo>
                  <a:lnTo>
                    <a:pt x="80" y="8"/>
                  </a:lnTo>
                  <a:lnTo>
                    <a:pt x="75" y="14"/>
                  </a:lnTo>
                  <a:lnTo>
                    <a:pt x="72" y="19"/>
                  </a:lnTo>
                  <a:lnTo>
                    <a:pt x="70" y="26"/>
                  </a:lnTo>
                  <a:lnTo>
                    <a:pt x="68" y="22"/>
                  </a:lnTo>
                  <a:lnTo>
                    <a:pt x="68" y="16"/>
                  </a:lnTo>
                  <a:lnTo>
                    <a:pt x="68" y="11"/>
                  </a:lnTo>
                  <a:lnTo>
                    <a:pt x="66" y="6"/>
                  </a:lnTo>
                  <a:lnTo>
                    <a:pt x="65" y="4"/>
                  </a:lnTo>
                  <a:lnTo>
                    <a:pt x="63" y="3"/>
                  </a:lnTo>
                  <a:lnTo>
                    <a:pt x="61" y="3"/>
                  </a:lnTo>
                  <a:lnTo>
                    <a:pt x="59" y="2"/>
                  </a:lnTo>
                  <a:lnTo>
                    <a:pt x="53" y="1"/>
                  </a:lnTo>
                  <a:lnTo>
                    <a:pt x="49" y="1"/>
                  </a:lnTo>
                  <a:lnTo>
                    <a:pt x="43" y="1"/>
                  </a:lnTo>
                  <a:lnTo>
                    <a:pt x="38" y="3"/>
                  </a:lnTo>
                  <a:lnTo>
                    <a:pt x="32" y="14"/>
                  </a:lnTo>
                  <a:lnTo>
                    <a:pt x="28" y="25"/>
                  </a:lnTo>
                  <a:lnTo>
                    <a:pt x="27" y="37"/>
                  </a:lnTo>
                  <a:lnTo>
                    <a:pt x="26" y="49"/>
                  </a:lnTo>
                  <a:lnTo>
                    <a:pt x="21" y="49"/>
                  </a:lnTo>
                  <a:lnTo>
                    <a:pt x="18" y="48"/>
                  </a:lnTo>
                  <a:lnTo>
                    <a:pt x="14" y="47"/>
                  </a:lnTo>
                  <a:lnTo>
                    <a:pt x="12" y="48"/>
                  </a:lnTo>
                  <a:lnTo>
                    <a:pt x="5" y="57"/>
                  </a:lnTo>
                  <a:lnTo>
                    <a:pt x="0" y="67"/>
                  </a:lnTo>
                  <a:lnTo>
                    <a:pt x="0" y="77"/>
                  </a:lnTo>
                  <a:lnTo>
                    <a:pt x="5" y="86"/>
                  </a:lnTo>
                  <a:lnTo>
                    <a:pt x="11" y="87"/>
                  </a:lnTo>
                  <a:lnTo>
                    <a:pt x="15" y="87"/>
                  </a:lnTo>
                  <a:lnTo>
                    <a:pt x="21" y="87"/>
                  </a:lnTo>
                  <a:lnTo>
                    <a:pt x="27" y="87"/>
                  </a:lnTo>
                  <a:lnTo>
                    <a:pt x="32" y="88"/>
                  </a:lnTo>
                  <a:lnTo>
                    <a:pt x="37" y="88"/>
                  </a:lnTo>
                  <a:lnTo>
                    <a:pt x="42" y="88"/>
                  </a:lnTo>
                  <a:lnTo>
                    <a:pt x="48" y="90"/>
                  </a:lnTo>
                  <a:lnTo>
                    <a:pt x="50" y="91"/>
                  </a:lnTo>
                  <a:lnTo>
                    <a:pt x="51" y="91"/>
                  </a:lnTo>
                  <a:lnTo>
                    <a:pt x="53" y="91"/>
                  </a:lnTo>
                  <a:lnTo>
                    <a:pt x="55" y="92"/>
                  </a:lnTo>
                  <a:lnTo>
                    <a:pt x="63" y="98"/>
                  </a:lnTo>
                  <a:lnTo>
                    <a:pt x="70" y="105"/>
                  </a:lnTo>
                  <a:lnTo>
                    <a:pt x="74" y="114"/>
                  </a:lnTo>
                  <a:lnTo>
                    <a:pt x="76" y="124"/>
                  </a:lnTo>
                  <a:lnTo>
                    <a:pt x="79" y="143"/>
                  </a:lnTo>
                  <a:lnTo>
                    <a:pt x="81" y="162"/>
                  </a:lnTo>
                  <a:lnTo>
                    <a:pt x="82" y="181"/>
                  </a:lnTo>
                  <a:lnTo>
                    <a:pt x="82" y="200"/>
                  </a:lnTo>
                  <a:lnTo>
                    <a:pt x="82" y="206"/>
                  </a:lnTo>
                  <a:lnTo>
                    <a:pt x="82" y="213"/>
                  </a:lnTo>
                  <a:lnTo>
                    <a:pt x="81" y="219"/>
                  </a:lnTo>
                  <a:lnTo>
                    <a:pt x="81" y="225"/>
                  </a:lnTo>
                  <a:lnTo>
                    <a:pt x="81" y="228"/>
                  </a:lnTo>
                  <a:lnTo>
                    <a:pt x="83" y="229"/>
                  </a:lnTo>
                  <a:lnTo>
                    <a:pt x="87" y="229"/>
                  </a:lnTo>
                  <a:lnTo>
                    <a:pt x="91" y="230"/>
                  </a:lnTo>
                  <a:lnTo>
                    <a:pt x="94" y="230"/>
                  </a:lnTo>
                  <a:lnTo>
                    <a:pt x="97" y="230"/>
                  </a:lnTo>
                  <a:lnTo>
                    <a:pt x="101" y="230"/>
                  </a:lnTo>
                  <a:lnTo>
                    <a:pt x="103" y="230"/>
                  </a:lnTo>
                  <a:lnTo>
                    <a:pt x="104" y="224"/>
                  </a:lnTo>
                  <a:lnTo>
                    <a:pt x="104" y="217"/>
                  </a:lnTo>
                  <a:lnTo>
                    <a:pt x="105" y="212"/>
                  </a:lnTo>
                  <a:lnTo>
                    <a:pt x="105" y="205"/>
                  </a:lnTo>
                  <a:lnTo>
                    <a:pt x="106" y="192"/>
                  </a:lnTo>
                  <a:lnTo>
                    <a:pt x="108" y="179"/>
                  </a:lnTo>
                  <a:lnTo>
                    <a:pt x="108" y="167"/>
                  </a:lnTo>
                  <a:lnTo>
                    <a:pt x="109" y="154"/>
                  </a:lnTo>
                  <a:lnTo>
                    <a:pt x="110" y="145"/>
                  </a:lnTo>
                  <a:lnTo>
                    <a:pt x="111" y="137"/>
                  </a:lnTo>
                  <a:lnTo>
                    <a:pt x="113" y="128"/>
                  </a:lnTo>
                  <a:lnTo>
                    <a:pt x="116" y="119"/>
                  </a:lnTo>
                  <a:lnTo>
                    <a:pt x="117" y="119"/>
                  </a:lnTo>
                  <a:lnTo>
                    <a:pt x="117" y="119"/>
                  </a:lnTo>
                  <a:lnTo>
                    <a:pt x="117" y="121"/>
                  </a:lnTo>
                  <a:lnTo>
                    <a:pt x="117" y="121"/>
                  </a:lnTo>
                  <a:lnTo>
                    <a:pt x="121" y="129"/>
                  </a:lnTo>
                  <a:lnTo>
                    <a:pt x="127" y="137"/>
                  </a:lnTo>
                  <a:lnTo>
                    <a:pt x="133" y="145"/>
                  </a:lnTo>
                  <a:lnTo>
                    <a:pt x="141" y="151"/>
                  </a:lnTo>
                  <a:lnTo>
                    <a:pt x="150" y="152"/>
                  </a:lnTo>
                  <a:lnTo>
                    <a:pt x="159" y="154"/>
                  </a:lnTo>
                  <a:lnTo>
                    <a:pt x="169" y="153"/>
                  </a:lnTo>
                  <a:lnTo>
                    <a:pt x="174" y="148"/>
                  </a:lnTo>
                  <a:lnTo>
                    <a:pt x="176" y="144"/>
                  </a:lnTo>
                  <a:lnTo>
                    <a:pt x="176" y="138"/>
                  </a:lnTo>
                  <a:lnTo>
                    <a:pt x="176" y="133"/>
                  </a:lnTo>
                  <a:lnTo>
                    <a:pt x="177" y="129"/>
                  </a:lnTo>
                  <a:lnTo>
                    <a:pt x="180" y="128"/>
                  </a:lnTo>
                  <a:lnTo>
                    <a:pt x="184" y="129"/>
                  </a:lnTo>
                  <a:lnTo>
                    <a:pt x="188" y="130"/>
                  </a:lnTo>
                  <a:lnTo>
                    <a:pt x="191" y="130"/>
                  </a:lnTo>
                  <a:lnTo>
                    <a:pt x="196" y="125"/>
                  </a:lnTo>
                  <a:lnTo>
                    <a:pt x="199" y="121"/>
                  </a:lnTo>
                  <a:lnTo>
                    <a:pt x="199" y="115"/>
                  </a:lnTo>
                  <a:lnTo>
                    <a:pt x="199" y="1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773" name="Freeform 173"/>
          <p:cNvSpPr>
            <a:spLocks/>
          </p:cNvSpPr>
          <p:nvPr/>
        </p:nvSpPr>
        <p:spPr bwMode="auto">
          <a:xfrm>
            <a:off x="7327900" y="5193468"/>
            <a:ext cx="234950" cy="251658"/>
          </a:xfrm>
          <a:custGeom>
            <a:avLst/>
            <a:gdLst/>
            <a:ahLst/>
            <a:cxnLst>
              <a:cxn ang="0">
                <a:pos x="359" y="296"/>
              </a:cxn>
              <a:cxn ang="0">
                <a:pos x="336" y="292"/>
              </a:cxn>
              <a:cxn ang="0">
                <a:pos x="296" y="295"/>
              </a:cxn>
              <a:cxn ang="0">
                <a:pos x="256" y="317"/>
              </a:cxn>
              <a:cxn ang="0">
                <a:pos x="250" y="275"/>
              </a:cxn>
              <a:cxn ang="0">
                <a:pos x="290" y="265"/>
              </a:cxn>
              <a:cxn ang="0">
                <a:pos x="345" y="263"/>
              </a:cxn>
              <a:cxn ang="0">
                <a:pos x="379" y="252"/>
              </a:cxn>
              <a:cxn ang="0">
                <a:pos x="410" y="226"/>
              </a:cxn>
              <a:cxn ang="0">
                <a:pos x="442" y="194"/>
              </a:cxn>
              <a:cxn ang="0">
                <a:pos x="433" y="175"/>
              </a:cxn>
              <a:cxn ang="0">
                <a:pos x="406" y="161"/>
              </a:cxn>
              <a:cxn ang="0">
                <a:pos x="364" y="148"/>
              </a:cxn>
              <a:cxn ang="0">
                <a:pos x="315" y="150"/>
              </a:cxn>
              <a:cxn ang="0">
                <a:pos x="274" y="178"/>
              </a:cxn>
              <a:cxn ang="0">
                <a:pos x="248" y="225"/>
              </a:cxn>
              <a:cxn ang="0">
                <a:pos x="226" y="190"/>
              </a:cxn>
              <a:cxn ang="0">
                <a:pos x="254" y="157"/>
              </a:cxn>
              <a:cxn ang="0">
                <a:pos x="298" y="123"/>
              </a:cxn>
              <a:cxn ang="0">
                <a:pos x="331" y="29"/>
              </a:cxn>
              <a:cxn ang="0">
                <a:pos x="278" y="7"/>
              </a:cxn>
              <a:cxn ang="0">
                <a:pos x="213" y="44"/>
              </a:cxn>
              <a:cxn ang="0">
                <a:pos x="197" y="150"/>
              </a:cxn>
              <a:cxn ang="0">
                <a:pos x="209" y="180"/>
              </a:cxn>
              <a:cxn ang="0">
                <a:pos x="222" y="205"/>
              </a:cxn>
              <a:cxn ang="0">
                <a:pos x="223" y="222"/>
              </a:cxn>
              <a:cxn ang="0">
                <a:pos x="202" y="193"/>
              </a:cxn>
              <a:cxn ang="0">
                <a:pos x="170" y="155"/>
              </a:cxn>
              <a:cxn ang="0">
                <a:pos x="119" y="132"/>
              </a:cxn>
              <a:cxn ang="0">
                <a:pos x="59" y="125"/>
              </a:cxn>
              <a:cxn ang="0">
                <a:pos x="55" y="180"/>
              </a:cxn>
              <a:cxn ang="0">
                <a:pos x="95" y="244"/>
              </a:cxn>
              <a:cxn ang="0">
                <a:pos x="153" y="265"/>
              </a:cxn>
              <a:cxn ang="0">
                <a:pos x="210" y="251"/>
              </a:cxn>
              <a:cxn ang="0">
                <a:pos x="224" y="332"/>
              </a:cxn>
              <a:cxn ang="0">
                <a:pos x="201" y="371"/>
              </a:cxn>
              <a:cxn ang="0">
                <a:pos x="170" y="343"/>
              </a:cxn>
              <a:cxn ang="0">
                <a:pos x="129" y="310"/>
              </a:cxn>
              <a:cxn ang="0">
                <a:pos x="97" y="297"/>
              </a:cxn>
              <a:cxn ang="0">
                <a:pos x="76" y="296"/>
              </a:cxn>
              <a:cxn ang="0">
                <a:pos x="55" y="297"/>
              </a:cxn>
              <a:cxn ang="0">
                <a:pos x="36" y="298"/>
              </a:cxn>
              <a:cxn ang="0">
                <a:pos x="8" y="300"/>
              </a:cxn>
              <a:cxn ang="0">
                <a:pos x="15" y="345"/>
              </a:cxn>
              <a:cxn ang="0">
                <a:pos x="48" y="395"/>
              </a:cxn>
              <a:cxn ang="0">
                <a:pos x="65" y="409"/>
              </a:cxn>
              <a:cxn ang="0">
                <a:pos x="82" y="417"/>
              </a:cxn>
              <a:cxn ang="0">
                <a:pos x="101" y="422"/>
              </a:cxn>
              <a:cxn ang="0">
                <a:pos x="119" y="422"/>
              </a:cxn>
              <a:cxn ang="0">
                <a:pos x="144" y="418"/>
              </a:cxn>
              <a:cxn ang="0">
                <a:pos x="170" y="407"/>
              </a:cxn>
              <a:cxn ang="0">
                <a:pos x="161" y="455"/>
              </a:cxn>
              <a:cxn ang="0">
                <a:pos x="163" y="480"/>
              </a:cxn>
              <a:cxn ang="0">
                <a:pos x="185" y="439"/>
              </a:cxn>
              <a:cxn ang="0">
                <a:pos x="209" y="394"/>
              </a:cxn>
              <a:cxn ang="0">
                <a:pos x="230" y="373"/>
              </a:cxn>
              <a:cxn ang="0">
                <a:pos x="259" y="377"/>
              </a:cxn>
              <a:cxn ang="0">
                <a:pos x="304" y="401"/>
              </a:cxn>
              <a:cxn ang="0">
                <a:pos x="342" y="411"/>
              </a:cxn>
              <a:cxn ang="0">
                <a:pos x="377" y="406"/>
              </a:cxn>
              <a:cxn ang="0">
                <a:pos x="421" y="392"/>
              </a:cxn>
              <a:cxn ang="0">
                <a:pos x="429" y="364"/>
              </a:cxn>
              <a:cxn ang="0">
                <a:pos x="395" y="320"/>
              </a:cxn>
            </a:cxnLst>
            <a:rect l="0" t="0" r="r" b="b"/>
            <a:pathLst>
              <a:path w="450" h="482">
                <a:moveTo>
                  <a:pt x="374" y="304"/>
                </a:moveTo>
                <a:lnTo>
                  <a:pt x="369" y="302"/>
                </a:lnTo>
                <a:lnTo>
                  <a:pt x="364" y="298"/>
                </a:lnTo>
                <a:lnTo>
                  <a:pt x="359" y="296"/>
                </a:lnTo>
                <a:lnTo>
                  <a:pt x="353" y="295"/>
                </a:lnTo>
                <a:lnTo>
                  <a:pt x="347" y="293"/>
                </a:lnTo>
                <a:lnTo>
                  <a:pt x="342" y="292"/>
                </a:lnTo>
                <a:lnTo>
                  <a:pt x="336" y="292"/>
                </a:lnTo>
                <a:lnTo>
                  <a:pt x="329" y="290"/>
                </a:lnTo>
                <a:lnTo>
                  <a:pt x="318" y="290"/>
                </a:lnTo>
                <a:lnTo>
                  <a:pt x="307" y="292"/>
                </a:lnTo>
                <a:lnTo>
                  <a:pt x="296" y="295"/>
                </a:lnTo>
                <a:lnTo>
                  <a:pt x="285" y="298"/>
                </a:lnTo>
                <a:lnTo>
                  <a:pt x="275" y="304"/>
                </a:lnTo>
                <a:lnTo>
                  <a:pt x="266" y="310"/>
                </a:lnTo>
                <a:lnTo>
                  <a:pt x="256" y="317"/>
                </a:lnTo>
                <a:lnTo>
                  <a:pt x="247" y="325"/>
                </a:lnTo>
                <a:lnTo>
                  <a:pt x="248" y="309"/>
                </a:lnTo>
                <a:lnTo>
                  <a:pt x="250" y="292"/>
                </a:lnTo>
                <a:lnTo>
                  <a:pt x="250" y="275"/>
                </a:lnTo>
                <a:lnTo>
                  <a:pt x="248" y="259"/>
                </a:lnTo>
                <a:lnTo>
                  <a:pt x="262" y="262"/>
                </a:lnTo>
                <a:lnTo>
                  <a:pt x="276" y="264"/>
                </a:lnTo>
                <a:lnTo>
                  <a:pt x="290" y="265"/>
                </a:lnTo>
                <a:lnTo>
                  <a:pt x="304" y="266"/>
                </a:lnTo>
                <a:lnTo>
                  <a:pt x="318" y="266"/>
                </a:lnTo>
                <a:lnTo>
                  <a:pt x="331" y="265"/>
                </a:lnTo>
                <a:lnTo>
                  <a:pt x="345" y="263"/>
                </a:lnTo>
                <a:lnTo>
                  <a:pt x="358" y="260"/>
                </a:lnTo>
                <a:lnTo>
                  <a:pt x="365" y="258"/>
                </a:lnTo>
                <a:lnTo>
                  <a:pt x="372" y="256"/>
                </a:lnTo>
                <a:lnTo>
                  <a:pt x="379" y="252"/>
                </a:lnTo>
                <a:lnTo>
                  <a:pt x="384" y="248"/>
                </a:lnTo>
                <a:lnTo>
                  <a:pt x="392" y="241"/>
                </a:lnTo>
                <a:lnTo>
                  <a:pt x="402" y="233"/>
                </a:lnTo>
                <a:lnTo>
                  <a:pt x="410" y="226"/>
                </a:lnTo>
                <a:lnTo>
                  <a:pt x="418" y="217"/>
                </a:lnTo>
                <a:lnTo>
                  <a:pt x="425" y="209"/>
                </a:lnTo>
                <a:lnTo>
                  <a:pt x="433" y="201"/>
                </a:lnTo>
                <a:lnTo>
                  <a:pt x="442" y="194"/>
                </a:lnTo>
                <a:lnTo>
                  <a:pt x="450" y="187"/>
                </a:lnTo>
                <a:lnTo>
                  <a:pt x="444" y="183"/>
                </a:lnTo>
                <a:lnTo>
                  <a:pt x="438" y="179"/>
                </a:lnTo>
                <a:lnTo>
                  <a:pt x="433" y="175"/>
                </a:lnTo>
                <a:lnTo>
                  <a:pt x="426" y="172"/>
                </a:lnTo>
                <a:lnTo>
                  <a:pt x="420" y="168"/>
                </a:lnTo>
                <a:lnTo>
                  <a:pt x="413" y="165"/>
                </a:lnTo>
                <a:lnTo>
                  <a:pt x="406" y="161"/>
                </a:lnTo>
                <a:lnTo>
                  <a:pt x="399" y="158"/>
                </a:lnTo>
                <a:lnTo>
                  <a:pt x="388" y="153"/>
                </a:lnTo>
                <a:lnTo>
                  <a:pt x="375" y="150"/>
                </a:lnTo>
                <a:lnTo>
                  <a:pt x="364" y="148"/>
                </a:lnTo>
                <a:lnTo>
                  <a:pt x="352" y="146"/>
                </a:lnTo>
                <a:lnTo>
                  <a:pt x="339" y="146"/>
                </a:lnTo>
                <a:lnTo>
                  <a:pt x="328" y="148"/>
                </a:lnTo>
                <a:lnTo>
                  <a:pt x="315" y="150"/>
                </a:lnTo>
                <a:lnTo>
                  <a:pt x="304" y="155"/>
                </a:lnTo>
                <a:lnTo>
                  <a:pt x="292" y="161"/>
                </a:lnTo>
                <a:lnTo>
                  <a:pt x="283" y="168"/>
                </a:lnTo>
                <a:lnTo>
                  <a:pt x="274" y="178"/>
                </a:lnTo>
                <a:lnTo>
                  <a:pt x="266" y="188"/>
                </a:lnTo>
                <a:lnTo>
                  <a:pt x="259" y="199"/>
                </a:lnTo>
                <a:lnTo>
                  <a:pt x="253" y="211"/>
                </a:lnTo>
                <a:lnTo>
                  <a:pt x="248" y="225"/>
                </a:lnTo>
                <a:lnTo>
                  <a:pt x="245" y="237"/>
                </a:lnTo>
                <a:lnTo>
                  <a:pt x="240" y="221"/>
                </a:lnTo>
                <a:lnTo>
                  <a:pt x="235" y="205"/>
                </a:lnTo>
                <a:lnTo>
                  <a:pt x="226" y="190"/>
                </a:lnTo>
                <a:lnTo>
                  <a:pt x="217" y="176"/>
                </a:lnTo>
                <a:lnTo>
                  <a:pt x="230" y="171"/>
                </a:lnTo>
                <a:lnTo>
                  <a:pt x="243" y="164"/>
                </a:lnTo>
                <a:lnTo>
                  <a:pt x="254" y="157"/>
                </a:lnTo>
                <a:lnTo>
                  <a:pt x="266" y="149"/>
                </a:lnTo>
                <a:lnTo>
                  <a:pt x="277" y="142"/>
                </a:lnTo>
                <a:lnTo>
                  <a:pt x="288" y="133"/>
                </a:lnTo>
                <a:lnTo>
                  <a:pt x="298" y="123"/>
                </a:lnTo>
                <a:lnTo>
                  <a:pt x="307" y="114"/>
                </a:lnTo>
                <a:lnTo>
                  <a:pt x="320" y="89"/>
                </a:lnTo>
                <a:lnTo>
                  <a:pt x="327" y="59"/>
                </a:lnTo>
                <a:lnTo>
                  <a:pt x="331" y="29"/>
                </a:lnTo>
                <a:lnTo>
                  <a:pt x="338" y="0"/>
                </a:lnTo>
                <a:lnTo>
                  <a:pt x="319" y="1"/>
                </a:lnTo>
                <a:lnTo>
                  <a:pt x="299" y="4"/>
                </a:lnTo>
                <a:lnTo>
                  <a:pt x="278" y="7"/>
                </a:lnTo>
                <a:lnTo>
                  <a:pt x="260" y="13"/>
                </a:lnTo>
                <a:lnTo>
                  <a:pt x="241" y="21"/>
                </a:lnTo>
                <a:lnTo>
                  <a:pt x="226" y="31"/>
                </a:lnTo>
                <a:lnTo>
                  <a:pt x="213" y="44"/>
                </a:lnTo>
                <a:lnTo>
                  <a:pt x="201" y="60"/>
                </a:lnTo>
                <a:lnTo>
                  <a:pt x="191" y="89"/>
                </a:lnTo>
                <a:lnTo>
                  <a:pt x="190" y="119"/>
                </a:lnTo>
                <a:lnTo>
                  <a:pt x="197" y="150"/>
                </a:lnTo>
                <a:lnTo>
                  <a:pt x="209" y="180"/>
                </a:lnTo>
                <a:lnTo>
                  <a:pt x="209" y="180"/>
                </a:lnTo>
                <a:lnTo>
                  <a:pt x="209" y="180"/>
                </a:lnTo>
                <a:lnTo>
                  <a:pt x="209" y="180"/>
                </a:lnTo>
                <a:lnTo>
                  <a:pt x="210" y="180"/>
                </a:lnTo>
                <a:lnTo>
                  <a:pt x="214" y="188"/>
                </a:lnTo>
                <a:lnTo>
                  <a:pt x="218" y="197"/>
                </a:lnTo>
                <a:lnTo>
                  <a:pt x="222" y="205"/>
                </a:lnTo>
                <a:lnTo>
                  <a:pt x="223" y="214"/>
                </a:lnTo>
                <a:lnTo>
                  <a:pt x="223" y="217"/>
                </a:lnTo>
                <a:lnTo>
                  <a:pt x="223" y="219"/>
                </a:lnTo>
                <a:lnTo>
                  <a:pt x="223" y="222"/>
                </a:lnTo>
                <a:lnTo>
                  <a:pt x="223" y="225"/>
                </a:lnTo>
                <a:lnTo>
                  <a:pt x="216" y="213"/>
                </a:lnTo>
                <a:lnTo>
                  <a:pt x="209" y="203"/>
                </a:lnTo>
                <a:lnTo>
                  <a:pt x="202" y="193"/>
                </a:lnTo>
                <a:lnTo>
                  <a:pt x="195" y="182"/>
                </a:lnTo>
                <a:lnTo>
                  <a:pt x="187" y="173"/>
                </a:lnTo>
                <a:lnTo>
                  <a:pt x="179" y="164"/>
                </a:lnTo>
                <a:lnTo>
                  <a:pt x="170" y="155"/>
                </a:lnTo>
                <a:lnTo>
                  <a:pt x="161" y="146"/>
                </a:lnTo>
                <a:lnTo>
                  <a:pt x="148" y="140"/>
                </a:lnTo>
                <a:lnTo>
                  <a:pt x="134" y="135"/>
                </a:lnTo>
                <a:lnTo>
                  <a:pt x="119" y="132"/>
                </a:lnTo>
                <a:lnTo>
                  <a:pt x="104" y="129"/>
                </a:lnTo>
                <a:lnTo>
                  <a:pt x="89" y="128"/>
                </a:lnTo>
                <a:lnTo>
                  <a:pt x="74" y="127"/>
                </a:lnTo>
                <a:lnTo>
                  <a:pt x="59" y="125"/>
                </a:lnTo>
                <a:lnTo>
                  <a:pt x="44" y="121"/>
                </a:lnTo>
                <a:lnTo>
                  <a:pt x="47" y="141"/>
                </a:lnTo>
                <a:lnTo>
                  <a:pt x="50" y="160"/>
                </a:lnTo>
                <a:lnTo>
                  <a:pt x="55" y="180"/>
                </a:lnTo>
                <a:lnTo>
                  <a:pt x="62" y="198"/>
                </a:lnTo>
                <a:lnTo>
                  <a:pt x="70" y="216"/>
                </a:lnTo>
                <a:lnTo>
                  <a:pt x="81" y="231"/>
                </a:lnTo>
                <a:lnTo>
                  <a:pt x="95" y="244"/>
                </a:lnTo>
                <a:lnTo>
                  <a:pt x="111" y="255"/>
                </a:lnTo>
                <a:lnTo>
                  <a:pt x="125" y="260"/>
                </a:lnTo>
                <a:lnTo>
                  <a:pt x="139" y="264"/>
                </a:lnTo>
                <a:lnTo>
                  <a:pt x="153" y="265"/>
                </a:lnTo>
                <a:lnTo>
                  <a:pt x="168" y="264"/>
                </a:lnTo>
                <a:lnTo>
                  <a:pt x="182" y="262"/>
                </a:lnTo>
                <a:lnTo>
                  <a:pt x="197" y="257"/>
                </a:lnTo>
                <a:lnTo>
                  <a:pt x="210" y="251"/>
                </a:lnTo>
                <a:lnTo>
                  <a:pt x="224" y="244"/>
                </a:lnTo>
                <a:lnTo>
                  <a:pt x="228" y="273"/>
                </a:lnTo>
                <a:lnTo>
                  <a:pt x="229" y="303"/>
                </a:lnTo>
                <a:lnTo>
                  <a:pt x="224" y="332"/>
                </a:lnTo>
                <a:lnTo>
                  <a:pt x="212" y="358"/>
                </a:lnTo>
                <a:lnTo>
                  <a:pt x="208" y="363"/>
                </a:lnTo>
                <a:lnTo>
                  <a:pt x="205" y="366"/>
                </a:lnTo>
                <a:lnTo>
                  <a:pt x="201" y="371"/>
                </a:lnTo>
                <a:lnTo>
                  <a:pt x="198" y="374"/>
                </a:lnTo>
                <a:lnTo>
                  <a:pt x="188" y="364"/>
                </a:lnTo>
                <a:lnTo>
                  <a:pt x="179" y="354"/>
                </a:lnTo>
                <a:lnTo>
                  <a:pt x="170" y="343"/>
                </a:lnTo>
                <a:lnTo>
                  <a:pt x="161" y="334"/>
                </a:lnTo>
                <a:lnTo>
                  <a:pt x="150" y="326"/>
                </a:lnTo>
                <a:lnTo>
                  <a:pt x="140" y="317"/>
                </a:lnTo>
                <a:lnTo>
                  <a:pt x="129" y="310"/>
                </a:lnTo>
                <a:lnTo>
                  <a:pt x="117" y="303"/>
                </a:lnTo>
                <a:lnTo>
                  <a:pt x="111" y="301"/>
                </a:lnTo>
                <a:lnTo>
                  <a:pt x="104" y="298"/>
                </a:lnTo>
                <a:lnTo>
                  <a:pt x="97" y="297"/>
                </a:lnTo>
                <a:lnTo>
                  <a:pt x="91" y="297"/>
                </a:lnTo>
                <a:lnTo>
                  <a:pt x="86" y="296"/>
                </a:lnTo>
                <a:lnTo>
                  <a:pt x="81" y="296"/>
                </a:lnTo>
                <a:lnTo>
                  <a:pt x="76" y="296"/>
                </a:lnTo>
                <a:lnTo>
                  <a:pt x="71" y="296"/>
                </a:lnTo>
                <a:lnTo>
                  <a:pt x="65" y="296"/>
                </a:lnTo>
                <a:lnTo>
                  <a:pt x="61" y="296"/>
                </a:lnTo>
                <a:lnTo>
                  <a:pt x="55" y="297"/>
                </a:lnTo>
                <a:lnTo>
                  <a:pt x="50" y="297"/>
                </a:lnTo>
                <a:lnTo>
                  <a:pt x="46" y="298"/>
                </a:lnTo>
                <a:lnTo>
                  <a:pt x="41" y="298"/>
                </a:lnTo>
                <a:lnTo>
                  <a:pt x="36" y="298"/>
                </a:lnTo>
                <a:lnTo>
                  <a:pt x="32" y="298"/>
                </a:lnTo>
                <a:lnTo>
                  <a:pt x="24" y="300"/>
                </a:lnTo>
                <a:lnTo>
                  <a:pt x="16" y="300"/>
                </a:lnTo>
                <a:lnTo>
                  <a:pt x="8" y="300"/>
                </a:lnTo>
                <a:lnTo>
                  <a:pt x="0" y="300"/>
                </a:lnTo>
                <a:lnTo>
                  <a:pt x="4" y="315"/>
                </a:lnTo>
                <a:lnTo>
                  <a:pt x="9" y="330"/>
                </a:lnTo>
                <a:lnTo>
                  <a:pt x="15" y="345"/>
                </a:lnTo>
                <a:lnTo>
                  <a:pt x="21" y="358"/>
                </a:lnTo>
                <a:lnTo>
                  <a:pt x="30" y="372"/>
                </a:lnTo>
                <a:lnTo>
                  <a:pt x="38" y="385"/>
                </a:lnTo>
                <a:lnTo>
                  <a:pt x="48" y="395"/>
                </a:lnTo>
                <a:lnTo>
                  <a:pt x="59" y="406"/>
                </a:lnTo>
                <a:lnTo>
                  <a:pt x="62" y="407"/>
                </a:lnTo>
                <a:lnTo>
                  <a:pt x="64" y="408"/>
                </a:lnTo>
                <a:lnTo>
                  <a:pt x="65" y="409"/>
                </a:lnTo>
                <a:lnTo>
                  <a:pt x="68" y="410"/>
                </a:lnTo>
                <a:lnTo>
                  <a:pt x="72" y="412"/>
                </a:lnTo>
                <a:lnTo>
                  <a:pt x="78" y="415"/>
                </a:lnTo>
                <a:lnTo>
                  <a:pt x="82" y="417"/>
                </a:lnTo>
                <a:lnTo>
                  <a:pt x="88" y="419"/>
                </a:lnTo>
                <a:lnTo>
                  <a:pt x="93" y="421"/>
                </a:lnTo>
                <a:lnTo>
                  <a:pt x="97" y="422"/>
                </a:lnTo>
                <a:lnTo>
                  <a:pt x="101" y="422"/>
                </a:lnTo>
                <a:lnTo>
                  <a:pt x="106" y="422"/>
                </a:lnTo>
                <a:lnTo>
                  <a:pt x="110" y="423"/>
                </a:lnTo>
                <a:lnTo>
                  <a:pt x="115" y="423"/>
                </a:lnTo>
                <a:lnTo>
                  <a:pt x="119" y="422"/>
                </a:lnTo>
                <a:lnTo>
                  <a:pt x="124" y="422"/>
                </a:lnTo>
                <a:lnTo>
                  <a:pt x="131" y="421"/>
                </a:lnTo>
                <a:lnTo>
                  <a:pt x="137" y="419"/>
                </a:lnTo>
                <a:lnTo>
                  <a:pt x="144" y="418"/>
                </a:lnTo>
                <a:lnTo>
                  <a:pt x="150" y="416"/>
                </a:lnTo>
                <a:lnTo>
                  <a:pt x="157" y="414"/>
                </a:lnTo>
                <a:lnTo>
                  <a:pt x="163" y="410"/>
                </a:lnTo>
                <a:lnTo>
                  <a:pt x="170" y="407"/>
                </a:lnTo>
                <a:lnTo>
                  <a:pt x="176" y="403"/>
                </a:lnTo>
                <a:lnTo>
                  <a:pt x="168" y="418"/>
                </a:lnTo>
                <a:lnTo>
                  <a:pt x="163" y="435"/>
                </a:lnTo>
                <a:lnTo>
                  <a:pt x="161" y="455"/>
                </a:lnTo>
                <a:lnTo>
                  <a:pt x="162" y="479"/>
                </a:lnTo>
                <a:lnTo>
                  <a:pt x="162" y="479"/>
                </a:lnTo>
                <a:lnTo>
                  <a:pt x="163" y="480"/>
                </a:lnTo>
                <a:lnTo>
                  <a:pt x="163" y="480"/>
                </a:lnTo>
                <a:lnTo>
                  <a:pt x="163" y="482"/>
                </a:lnTo>
                <a:lnTo>
                  <a:pt x="186" y="482"/>
                </a:lnTo>
                <a:lnTo>
                  <a:pt x="185" y="460"/>
                </a:lnTo>
                <a:lnTo>
                  <a:pt x="185" y="439"/>
                </a:lnTo>
                <a:lnTo>
                  <a:pt x="190" y="421"/>
                </a:lnTo>
                <a:lnTo>
                  <a:pt x="200" y="404"/>
                </a:lnTo>
                <a:lnTo>
                  <a:pt x="205" y="399"/>
                </a:lnTo>
                <a:lnTo>
                  <a:pt x="209" y="394"/>
                </a:lnTo>
                <a:lnTo>
                  <a:pt x="215" y="388"/>
                </a:lnTo>
                <a:lnTo>
                  <a:pt x="220" y="384"/>
                </a:lnTo>
                <a:lnTo>
                  <a:pt x="225" y="378"/>
                </a:lnTo>
                <a:lnTo>
                  <a:pt x="230" y="373"/>
                </a:lnTo>
                <a:lnTo>
                  <a:pt x="235" y="368"/>
                </a:lnTo>
                <a:lnTo>
                  <a:pt x="238" y="362"/>
                </a:lnTo>
                <a:lnTo>
                  <a:pt x="248" y="370"/>
                </a:lnTo>
                <a:lnTo>
                  <a:pt x="259" y="377"/>
                </a:lnTo>
                <a:lnTo>
                  <a:pt x="270" y="384"/>
                </a:lnTo>
                <a:lnTo>
                  <a:pt x="281" y="391"/>
                </a:lnTo>
                <a:lnTo>
                  <a:pt x="292" y="396"/>
                </a:lnTo>
                <a:lnTo>
                  <a:pt x="304" y="401"/>
                </a:lnTo>
                <a:lnTo>
                  <a:pt x="315" y="406"/>
                </a:lnTo>
                <a:lnTo>
                  <a:pt x="327" y="409"/>
                </a:lnTo>
                <a:lnTo>
                  <a:pt x="335" y="410"/>
                </a:lnTo>
                <a:lnTo>
                  <a:pt x="342" y="411"/>
                </a:lnTo>
                <a:lnTo>
                  <a:pt x="349" y="411"/>
                </a:lnTo>
                <a:lnTo>
                  <a:pt x="356" y="410"/>
                </a:lnTo>
                <a:lnTo>
                  <a:pt x="367" y="408"/>
                </a:lnTo>
                <a:lnTo>
                  <a:pt x="377" y="406"/>
                </a:lnTo>
                <a:lnTo>
                  <a:pt x="389" y="402"/>
                </a:lnTo>
                <a:lnTo>
                  <a:pt x="399" y="399"/>
                </a:lnTo>
                <a:lnTo>
                  <a:pt x="411" y="395"/>
                </a:lnTo>
                <a:lnTo>
                  <a:pt x="421" y="392"/>
                </a:lnTo>
                <a:lnTo>
                  <a:pt x="433" y="389"/>
                </a:lnTo>
                <a:lnTo>
                  <a:pt x="443" y="387"/>
                </a:lnTo>
                <a:lnTo>
                  <a:pt x="436" y="376"/>
                </a:lnTo>
                <a:lnTo>
                  <a:pt x="429" y="364"/>
                </a:lnTo>
                <a:lnTo>
                  <a:pt x="422" y="353"/>
                </a:lnTo>
                <a:lnTo>
                  <a:pt x="414" y="341"/>
                </a:lnTo>
                <a:lnTo>
                  <a:pt x="405" y="331"/>
                </a:lnTo>
                <a:lnTo>
                  <a:pt x="395" y="320"/>
                </a:lnTo>
                <a:lnTo>
                  <a:pt x="384" y="312"/>
                </a:lnTo>
                <a:lnTo>
                  <a:pt x="374" y="30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1" name="Group 422"/>
          <p:cNvGrpSpPr/>
          <p:nvPr/>
        </p:nvGrpSpPr>
        <p:grpSpPr>
          <a:xfrm>
            <a:off x="3428323" y="4579689"/>
            <a:ext cx="277327" cy="599643"/>
            <a:chOff x="-1433512" y="1177925"/>
            <a:chExt cx="1743075" cy="3243263"/>
          </a:xfrm>
        </p:grpSpPr>
        <p:sp>
          <p:nvSpPr>
            <p:cNvPr id="25780"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81"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82"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83"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26" name="Picture 9"/>
          <p:cNvPicPr>
            <a:picLocks noChangeAspect="1" noChangeArrowheads="1"/>
          </p:cNvPicPr>
          <p:nvPr/>
        </p:nvPicPr>
        <p:blipFill>
          <a:blip r:embed="rId9" cstate="print">
            <a:clrChange>
              <a:clrFrom>
                <a:srgbClr val="E3E3E3"/>
              </a:clrFrom>
              <a:clrTo>
                <a:srgbClr val="E3E3E3">
                  <a:alpha val="0"/>
                </a:srgbClr>
              </a:clrTo>
            </a:clrChange>
          </a:blip>
          <a:srcRect l="14040" t="4190" r="1340" b="4810"/>
          <a:stretch>
            <a:fillRect/>
          </a:stretch>
        </p:blipFill>
        <p:spPr bwMode="auto">
          <a:xfrm>
            <a:off x="6615335" y="2947710"/>
            <a:ext cx="1204690" cy="1035183"/>
          </a:xfrm>
          <a:prstGeom prst="rect">
            <a:avLst/>
          </a:prstGeom>
          <a:noFill/>
          <a:ln w="9525">
            <a:noFill/>
            <a:miter lim="800000"/>
            <a:headEnd/>
            <a:tailEnd/>
          </a:ln>
          <a:effectLst/>
        </p:spPr>
      </p:pic>
      <p:grpSp>
        <p:nvGrpSpPr>
          <p:cNvPr id="12" name="Group 363"/>
          <p:cNvGrpSpPr/>
          <p:nvPr/>
        </p:nvGrpSpPr>
        <p:grpSpPr>
          <a:xfrm>
            <a:off x="8489064" y="4545515"/>
            <a:ext cx="517525" cy="598083"/>
            <a:chOff x="8404225" y="4375150"/>
            <a:chExt cx="673101" cy="777876"/>
          </a:xfrm>
        </p:grpSpPr>
        <p:grpSp>
          <p:nvGrpSpPr>
            <p:cNvPr id="13" name="Group 358"/>
            <p:cNvGrpSpPr/>
            <p:nvPr/>
          </p:nvGrpSpPr>
          <p:grpSpPr>
            <a:xfrm>
              <a:off x="8455025" y="4435475"/>
              <a:ext cx="566738" cy="717551"/>
              <a:chOff x="9839325" y="3165475"/>
              <a:chExt cx="566738" cy="717551"/>
            </a:xfrm>
          </p:grpSpPr>
          <p:sp>
            <p:nvSpPr>
              <p:cNvPr id="25692" name="Freeform 92"/>
              <p:cNvSpPr>
                <a:spLocks/>
              </p:cNvSpPr>
              <p:nvPr/>
            </p:nvSpPr>
            <p:spPr bwMode="auto">
              <a:xfrm>
                <a:off x="10209213" y="3387725"/>
                <a:ext cx="33338" cy="30163"/>
              </a:xfrm>
              <a:custGeom>
                <a:avLst/>
                <a:gdLst/>
                <a:ahLst/>
                <a:cxnLst>
                  <a:cxn ang="0">
                    <a:pos x="42" y="16"/>
                  </a:cxn>
                  <a:cxn ang="0">
                    <a:pos x="38" y="17"/>
                  </a:cxn>
                  <a:cxn ang="0">
                    <a:pos x="36" y="17"/>
                  </a:cxn>
                  <a:cxn ang="0">
                    <a:pos x="35" y="18"/>
                  </a:cxn>
                  <a:cxn ang="0">
                    <a:pos x="34" y="18"/>
                  </a:cxn>
                  <a:cxn ang="0">
                    <a:pos x="34" y="13"/>
                  </a:cxn>
                  <a:cxn ang="0">
                    <a:pos x="34" y="9"/>
                  </a:cxn>
                  <a:cxn ang="0">
                    <a:pos x="32" y="4"/>
                  </a:cxn>
                  <a:cxn ang="0">
                    <a:pos x="32" y="0"/>
                  </a:cxn>
                  <a:cxn ang="0">
                    <a:pos x="24" y="4"/>
                  </a:cxn>
                  <a:cxn ang="0">
                    <a:pos x="16" y="8"/>
                  </a:cxn>
                  <a:cxn ang="0">
                    <a:pos x="8" y="12"/>
                  </a:cxn>
                  <a:cxn ang="0">
                    <a:pos x="0" y="17"/>
                  </a:cxn>
                  <a:cxn ang="0">
                    <a:pos x="3" y="23"/>
                  </a:cxn>
                  <a:cxn ang="0">
                    <a:pos x="5" y="27"/>
                  </a:cxn>
                  <a:cxn ang="0">
                    <a:pos x="6" y="33"/>
                  </a:cxn>
                  <a:cxn ang="0">
                    <a:pos x="7" y="39"/>
                  </a:cxn>
                  <a:cxn ang="0">
                    <a:pos x="12" y="36"/>
                  </a:cxn>
                  <a:cxn ang="0">
                    <a:pos x="16" y="33"/>
                  </a:cxn>
                  <a:cxn ang="0">
                    <a:pos x="20" y="31"/>
                  </a:cxn>
                  <a:cxn ang="0">
                    <a:pos x="24" y="28"/>
                  </a:cxn>
                  <a:cxn ang="0">
                    <a:pos x="29" y="25"/>
                  </a:cxn>
                  <a:cxn ang="0">
                    <a:pos x="34" y="23"/>
                  </a:cxn>
                  <a:cxn ang="0">
                    <a:pos x="37" y="19"/>
                  </a:cxn>
                  <a:cxn ang="0">
                    <a:pos x="42" y="16"/>
                  </a:cxn>
                </a:cxnLst>
                <a:rect l="0" t="0" r="r" b="b"/>
                <a:pathLst>
                  <a:path w="42" h="39">
                    <a:moveTo>
                      <a:pt x="42" y="16"/>
                    </a:moveTo>
                    <a:lnTo>
                      <a:pt x="38" y="17"/>
                    </a:lnTo>
                    <a:lnTo>
                      <a:pt x="36" y="17"/>
                    </a:lnTo>
                    <a:lnTo>
                      <a:pt x="35" y="18"/>
                    </a:lnTo>
                    <a:lnTo>
                      <a:pt x="34" y="18"/>
                    </a:lnTo>
                    <a:lnTo>
                      <a:pt x="34" y="13"/>
                    </a:lnTo>
                    <a:lnTo>
                      <a:pt x="34" y="9"/>
                    </a:lnTo>
                    <a:lnTo>
                      <a:pt x="32" y="4"/>
                    </a:lnTo>
                    <a:lnTo>
                      <a:pt x="32" y="0"/>
                    </a:lnTo>
                    <a:lnTo>
                      <a:pt x="24" y="4"/>
                    </a:lnTo>
                    <a:lnTo>
                      <a:pt x="16" y="8"/>
                    </a:lnTo>
                    <a:lnTo>
                      <a:pt x="8" y="12"/>
                    </a:lnTo>
                    <a:lnTo>
                      <a:pt x="0" y="17"/>
                    </a:lnTo>
                    <a:lnTo>
                      <a:pt x="3" y="23"/>
                    </a:lnTo>
                    <a:lnTo>
                      <a:pt x="5" y="27"/>
                    </a:lnTo>
                    <a:lnTo>
                      <a:pt x="6" y="33"/>
                    </a:lnTo>
                    <a:lnTo>
                      <a:pt x="7" y="39"/>
                    </a:lnTo>
                    <a:lnTo>
                      <a:pt x="12" y="36"/>
                    </a:lnTo>
                    <a:lnTo>
                      <a:pt x="16" y="33"/>
                    </a:lnTo>
                    <a:lnTo>
                      <a:pt x="20" y="31"/>
                    </a:lnTo>
                    <a:lnTo>
                      <a:pt x="24" y="28"/>
                    </a:lnTo>
                    <a:lnTo>
                      <a:pt x="29" y="25"/>
                    </a:lnTo>
                    <a:lnTo>
                      <a:pt x="34" y="23"/>
                    </a:lnTo>
                    <a:lnTo>
                      <a:pt x="37" y="19"/>
                    </a:lnTo>
                    <a:lnTo>
                      <a:pt x="42" y="16"/>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93" name="Freeform 93"/>
              <p:cNvSpPr>
                <a:spLocks/>
              </p:cNvSpPr>
              <p:nvPr/>
            </p:nvSpPr>
            <p:spPr bwMode="auto">
              <a:xfrm>
                <a:off x="10256838" y="3363913"/>
                <a:ext cx="149225" cy="93663"/>
              </a:xfrm>
              <a:custGeom>
                <a:avLst/>
                <a:gdLst/>
                <a:ahLst/>
                <a:cxnLst>
                  <a:cxn ang="0">
                    <a:pos x="43" y="108"/>
                  </a:cxn>
                  <a:cxn ang="0">
                    <a:pos x="57" y="102"/>
                  </a:cxn>
                  <a:cxn ang="0">
                    <a:pos x="69" y="103"/>
                  </a:cxn>
                  <a:cxn ang="0">
                    <a:pos x="85" y="111"/>
                  </a:cxn>
                  <a:cxn ang="0">
                    <a:pos x="105" y="115"/>
                  </a:cxn>
                  <a:cxn ang="0">
                    <a:pos x="127" y="116"/>
                  </a:cxn>
                  <a:cxn ang="0">
                    <a:pos x="138" y="114"/>
                  </a:cxn>
                  <a:cxn ang="0">
                    <a:pos x="140" y="110"/>
                  </a:cxn>
                  <a:cxn ang="0">
                    <a:pos x="143" y="110"/>
                  </a:cxn>
                  <a:cxn ang="0">
                    <a:pos x="150" y="114"/>
                  </a:cxn>
                  <a:cxn ang="0">
                    <a:pos x="157" y="114"/>
                  </a:cxn>
                  <a:cxn ang="0">
                    <a:pos x="163" y="114"/>
                  </a:cxn>
                  <a:cxn ang="0">
                    <a:pos x="166" y="110"/>
                  </a:cxn>
                  <a:cxn ang="0">
                    <a:pos x="166" y="103"/>
                  </a:cxn>
                  <a:cxn ang="0">
                    <a:pos x="155" y="102"/>
                  </a:cxn>
                  <a:cxn ang="0">
                    <a:pos x="129" y="106"/>
                  </a:cxn>
                  <a:cxn ang="0">
                    <a:pos x="105" y="106"/>
                  </a:cxn>
                  <a:cxn ang="0">
                    <a:pos x="82" y="101"/>
                  </a:cxn>
                  <a:cxn ang="0">
                    <a:pos x="87" y="88"/>
                  </a:cxn>
                  <a:cxn ang="0">
                    <a:pos x="125" y="64"/>
                  </a:cxn>
                  <a:cxn ang="0">
                    <a:pos x="160" y="39"/>
                  </a:cxn>
                  <a:cxn ang="0">
                    <a:pos x="183" y="20"/>
                  </a:cxn>
                  <a:cxn ang="0">
                    <a:pos x="187" y="16"/>
                  </a:cxn>
                  <a:cxn ang="0">
                    <a:pos x="188" y="15"/>
                  </a:cxn>
                  <a:cxn ang="0">
                    <a:pos x="186" y="15"/>
                  </a:cxn>
                  <a:cxn ang="0">
                    <a:pos x="182" y="17"/>
                  </a:cxn>
                  <a:cxn ang="0">
                    <a:pos x="181" y="12"/>
                  </a:cxn>
                  <a:cxn ang="0">
                    <a:pos x="178" y="4"/>
                  </a:cxn>
                  <a:cxn ang="0">
                    <a:pos x="175" y="0"/>
                  </a:cxn>
                  <a:cxn ang="0">
                    <a:pos x="172" y="2"/>
                  </a:cxn>
                  <a:cxn ang="0">
                    <a:pos x="164" y="8"/>
                  </a:cxn>
                  <a:cxn ang="0">
                    <a:pos x="152" y="15"/>
                  </a:cxn>
                  <a:cxn ang="0">
                    <a:pos x="142" y="26"/>
                  </a:cxn>
                  <a:cxn ang="0">
                    <a:pos x="136" y="37"/>
                  </a:cxn>
                  <a:cxn ang="0">
                    <a:pos x="133" y="35"/>
                  </a:cxn>
                  <a:cxn ang="0">
                    <a:pos x="129" y="32"/>
                  </a:cxn>
                  <a:cxn ang="0">
                    <a:pos x="112" y="39"/>
                  </a:cxn>
                  <a:cxn ang="0">
                    <a:pos x="82" y="56"/>
                  </a:cxn>
                  <a:cxn ang="0">
                    <a:pos x="50" y="75"/>
                  </a:cxn>
                  <a:cxn ang="0">
                    <a:pos x="16" y="92"/>
                  </a:cxn>
                  <a:cxn ang="0">
                    <a:pos x="5" y="100"/>
                  </a:cxn>
                  <a:cxn ang="0">
                    <a:pos x="14" y="101"/>
                  </a:cxn>
                  <a:cxn ang="0">
                    <a:pos x="23" y="103"/>
                  </a:cxn>
                  <a:cxn ang="0">
                    <a:pos x="32" y="108"/>
                  </a:cxn>
                </a:cxnLst>
                <a:rect l="0" t="0" r="r" b="b"/>
                <a:pathLst>
                  <a:path w="188" h="116">
                    <a:moveTo>
                      <a:pt x="36" y="110"/>
                    </a:moveTo>
                    <a:lnTo>
                      <a:pt x="43" y="108"/>
                    </a:lnTo>
                    <a:lnTo>
                      <a:pt x="50" y="105"/>
                    </a:lnTo>
                    <a:lnTo>
                      <a:pt x="57" y="102"/>
                    </a:lnTo>
                    <a:lnTo>
                      <a:pt x="64" y="99"/>
                    </a:lnTo>
                    <a:lnTo>
                      <a:pt x="69" y="103"/>
                    </a:lnTo>
                    <a:lnTo>
                      <a:pt x="77" y="108"/>
                    </a:lnTo>
                    <a:lnTo>
                      <a:pt x="85" y="111"/>
                    </a:lnTo>
                    <a:lnTo>
                      <a:pt x="96" y="114"/>
                    </a:lnTo>
                    <a:lnTo>
                      <a:pt x="105" y="115"/>
                    </a:lnTo>
                    <a:lnTo>
                      <a:pt x="115" y="116"/>
                    </a:lnTo>
                    <a:lnTo>
                      <a:pt x="127" y="116"/>
                    </a:lnTo>
                    <a:lnTo>
                      <a:pt x="137" y="116"/>
                    </a:lnTo>
                    <a:lnTo>
                      <a:pt x="138" y="114"/>
                    </a:lnTo>
                    <a:lnTo>
                      <a:pt x="138" y="113"/>
                    </a:lnTo>
                    <a:lnTo>
                      <a:pt x="140" y="110"/>
                    </a:lnTo>
                    <a:lnTo>
                      <a:pt x="140" y="109"/>
                    </a:lnTo>
                    <a:lnTo>
                      <a:pt x="143" y="110"/>
                    </a:lnTo>
                    <a:lnTo>
                      <a:pt x="146" y="111"/>
                    </a:lnTo>
                    <a:lnTo>
                      <a:pt x="150" y="114"/>
                    </a:lnTo>
                    <a:lnTo>
                      <a:pt x="153" y="115"/>
                    </a:lnTo>
                    <a:lnTo>
                      <a:pt x="157" y="114"/>
                    </a:lnTo>
                    <a:lnTo>
                      <a:pt x="159" y="114"/>
                    </a:lnTo>
                    <a:lnTo>
                      <a:pt x="163" y="114"/>
                    </a:lnTo>
                    <a:lnTo>
                      <a:pt x="165" y="113"/>
                    </a:lnTo>
                    <a:lnTo>
                      <a:pt x="166" y="110"/>
                    </a:lnTo>
                    <a:lnTo>
                      <a:pt x="166" y="107"/>
                    </a:lnTo>
                    <a:lnTo>
                      <a:pt x="166" y="103"/>
                    </a:lnTo>
                    <a:lnTo>
                      <a:pt x="167" y="100"/>
                    </a:lnTo>
                    <a:lnTo>
                      <a:pt x="155" y="102"/>
                    </a:lnTo>
                    <a:lnTo>
                      <a:pt x="142" y="103"/>
                    </a:lnTo>
                    <a:lnTo>
                      <a:pt x="129" y="106"/>
                    </a:lnTo>
                    <a:lnTo>
                      <a:pt x="118" y="106"/>
                    </a:lnTo>
                    <a:lnTo>
                      <a:pt x="105" y="106"/>
                    </a:lnTo>
                    <a:lnTo>
                      <a:pt x="93" y="105"/>
                    </a:lnTo>
                    <a:lnTo>
                      <a:pt x="82" y="101"/>
                    </a:lnTo>
                    <a:lnTo>
                      <a:pt x="70" y="96"/>
                    </a:lnTo>
                    <a:lnTo>
                      <a:pt x="87" y="88"/>
                    </a:lnTo>
                    <a:lnTo>
                      <a:pt x="105" y="77"/>
                    </a:lnTo>
                    <a:lnTo>
                      <a:pt x="125" y="64"/>
                    </a:lnTo>
                    <a:lnTo>
                      <a:pt x="144" y="52"/>
                    </a:lnTo>
                    <a:lnTo>
                      <a:pt x="160" y="39"/>
                    </a:lnTo>
                    <a:lnTo>
                      <a:pt x="174" y="29"/>
                    </a:lnTo>
                    <a:lnTo>
                      <a:pt x="183" y="20"/>
                    </a:lnTo>
                    <a:lnTo>
                      <a:pt x="187" y="16"/>
                    </a:lnTo>
                    <a:lnTo>
                      <a:pt x="187" y="16"/>
                    </a:lnTo>
                    <a:lnTo>
                      <a:pt x="188" y="15"/>
                    </a:lnTo>
                    <a:lnTo>
                      <a:pt x="188" y="15"/>
                    </a:lnTo>
                    <a:lnTo>
                      <a:pt x="188" y="14"/>
                    </a:lnTo>
                    <a:lnTo>
                      <a:pt x="186" y="15"/>
                    </a:lnTo>
                    <a:lnTo>
                      <a:pt x="183" y="16"/>
                    </a:lnTo>
                    <a:lnTo>
                      <a:pt x="182" y="17"/>
                    </a:lnTo>
                    <a:lnTo>
                      <a:pt x="182" y="17"/>
                    </a:lnTo>
                    <a:lnTo>
                      <a:pt x="181" y="12"/>
                    </a:lnTo>
                    <a:lnTo>
                      <a:pt x="180" y="8"/>
                    </a:lnTo>
                    <a:lnTo>
                      <a:pt x="178" y="4"/>
                    </a:lnTo>
                    <a:lnTo>
                      <a:pt x="176" y="0"/>
                    </a:lnTo>
                    <a:lnTo>
                      <a:pt x="175" y="0"/>
                    </a:lnTo>
                    <a:lnTo>
                      <a:pt x="173" y="1"/>
                    </a:lnTo>
                    <a:lnTo>
                      <a:pt x="172" y="2"/>
                    </a:lnTo>
                    <a:lnTo>
                      <a:pt x="169" y="3"/>
                    </a:lnTo>
                    <a:lnTo>
                      <a:pt x="164" y="8"/>
                    </a:lnTo>
                    <a:lnTo>
                      <a:pt x="158" y="11"/>
                    </a:lnTo>
                    <a:lnTo>
                      <a:pt x="152" y="15"/>
                    </a:lnTo>
                    <a:lnTo>
                      <a:pt x="146" y="19"/>
                    </a:lnTo>
                    <a:lnTo>
                      <a:pt x="142" y="26"/>
                    </a:lnTo>
                    <a:lnTo>
                      <a:pt x="140" y="32"/>
                    </a:lnTo>
                    <a:lnTo>
                      <a:pt x="136" y="37"/>
                    </a:lnTo>
                    <a:lnTo>
                      <a:pt x="135" y="38"/>
                    </a:lnTo>
                    <a:lnTo>
                      <a:pt x="133" y="35"/>
                    </a:lnTo>
                    <a:lnTo>
                      <a:pt x="131" y="34"/>
                    </a:lnTo>
                    <a:lnTo>
                      <a:pt x="129" y="32"/>
                    </a:lnTo>
                    <a:lnTo>
                      <a:pt x="127" y="31"/>
                    </a:lnTo>
                    <a:lnTo>
                      <a:pt x="112" y="39"/>
                    </a:lnTo>
                    <a:lnTo>
                      <a:pt x="97" y="48"/>
                    </a:lnTo>
                    <a:lnTo>
                      <a:pt x="82" y="56"/>
                    </a:lnTo>
                    <a:lnTo>
                      <a:pt x="66" y="65"/>
                    </a:lnTo>
                    <a:lnTo>
                      <a:pt x="50" y="75"/>
                    </a:lnTo>
                    <a:lnTo>
                      <a:pt x="34" y="84"/>
                    </a:lnTo>
                    <a:lnTo>
                      <a:pt x="16" y="92"/>
                    </a:lnTo>
                    <a:lnTo>
                      <a:pt x="0" y="101"/>
                    </a:lnTo>
                    <a:lnTo>
                      <a:pt x="5" y="100"/>
                    </a:lnTo>
                    <a:lnTo>
                      <a:pt x="9" y="100"/>
                    </a:lnTo>
                    <a:lnTo>
                      <a:pt x="14" y="101"/>
                    </a:lnTo>
                    <a:lnTo>
                      <a:pt x="19" y="102"/>
                    </a:lnTo>
                    <a:lnTo>
                      <a:pt x="23" y="103"/>
                    </a:lnTo>
                    <a:lnTo>
                      <a:pt x="28" y="106"/>
                    </a:lnTo>
                    <a:lnTo>
                      <a:pt x="32" y="108"/>
                    </a:lnTo>
                    <a:lnTo>
                      <a:pt x="36" y="110"/>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94" name="Freeform 94"/>
              <p:cNvSpPr>
                <a:spLocks/>
              </p:cNvSpPr>
              <p:nvPr/>
            </p:nvSpPr>
            <p:spPr bwMode="auto">
              <a:xfrm>
                <a:off x="10193338" y="3165475"/>
                <a:ext cx="117475" cy="114300"/>
              </a:xfrm>
              <a:custGeom>
                <a:avLst/>
                <a:gdLst/>
                <a:ahLst/>
                <a:cxnLst>
                  <a:cxn ang="0">
                    <a:pos x="38" y="133"/>
                  </a:cxn>
                  <a:cxn ang="0">
                    <a:pos x="50" y="137"/>
                  </a:cxn>
                  <a:cxn ang="0">
                    <a:pos x="65" y="139"/>
                  </a:cxn>
                  <a:cxn ang="0">
                    <a:pos x="81" y="140"/>
                  </a:cxn>
                  <a:cxn ang="0">
                    <a:pos x="88" y="139"/>
                  </a:cxn>
                  <a:cxn ang="0">
                    <a:pos x="85" y="133"/>
                  </a:cxn>
                  <a:cxn ang="0">
                    <a:pos x="82" y="131"/>
                  </a:cxn>
                  <a:cxn ang="0">
                    <a:pos x="82" y="131"/>
                  </a:cxn>
                  <a:cxn ang="0">
                    <a:pos x="77" y="131"/>
                  </a:cxn>
                  <a:cxn ang="0">
                    <a:pos x="65" y="131"/>
                  </a:cxn>
                  <a:cxn ang="0">
                    <a:pos x="54" y="130"/>
                  </a:cxn>
                  <a:cxn ang="0">
                    <a:pos x="42" y="129"/>
                  </a:cxn>
                  <a:cxn ang="0">
                    <a:pos x="42" y="124"/>
                  </a:cxn>
                  <a:cxn ang="0">
                    <a:pos x="52" y="117"/>
                  </a:cxn>
                  <a:cxn ang="0">
                    <a:pos x="63" y="110"/>
                  </a:cxn>
                  <a:cxn ang="0">
                    <a:pos x="73" y="102"/>
                  </a:cxn>
                  <a:cxn ang="0">
                    <a:pos x="78" y="95"/>
                  </a:cxn>
                  <a:cxn ang="0">
                    <a:pos x="77" y="88"/>
                  </a:cxn>
                  <a:cxn ang="0">
                    <a:pos x="81" y="84"/>
                  </a:cxn>
                  <a:cxn ang="0">
                    <a:pos x="93" y="81"/>
                  </a:cxn>
                  <a:cxn ang="0">
                    <a:pos x="104" y="76"/>
                  </a:cxn>
                  <a:cxn ang="0">
                    <a:pos x="115" y="65"/>
                  </a:cxn>
                  <a:cxn ang="0">
                    <a:pos x="125" y="55"/>
                  </a:cxn>
                  <a:cxn ang="0">
                    <a:pos x="134" y="43"/>
                  </a:cxn>
                  <a:cxn ang="0">
                    <a:pos x="137" y="37"/>
                  </a:cxn>
                  <a:cxn ang="0">
                    <a:pos x="132" y="34"/>
                  </a:cxn>
                  <a:cxn ang="0">
                    <a:pos x="133" y="25"/>
                  </a:cxn>
                  <a:cxn ang="0">
                    <a:pos x="142" y="8"/>
                  </a:cxn>
                  <a:cxn ang="0">
                    <a:pos x="147" y="0"/>
                  </a:cxn>
                  <a:cxn ang="0">
                    <a:pos x="144" y="1"/>
                  </a:cxn>
                  <a:cxn ang="0">
                    <a:pos x="137" y="7"/>
                  </a:cxn>
                  <a:cxn ang="0">
                    <a:pos x="129" y="17"/>
                  </a:cxn>
                  <a:cxn ang="0">
                    <a:pos x="119" y="32"/>
                  </a:cxn>
                  <a:cxn ang="0">
                    <a:pos x="111" y="46"/>
                  </a:cxn>
                  <a:cxn ang="0">
                    <a:pos x="108" y="47"/>
                  </a:cxn>
                  <a:cxn ang="0">
                    <a:pos x="104" y="43"/>
                  </a:cxn>
                  <a:cxn ang="0">
                    <a:pos x="91" y="55"/>
                  </a:cxn>
                  <a:cxn ang="0">
                    <a:pos x="65" y="79"/>
                  </a:cxn>
                  <a:cxn ang="0">
                    <a:pos x="40" y="103"/>
                  </a:cxn>
                  <a:cxn ang="0">
                    <a:pos x="13" y="128"/>
                  </a:cxn>
                  <a:cxn ang="0">
                    <a:pos x="2" y="140"/>
                  </a:cxn>
                  <a:cxn ang="0">
                    <a:pos x="8" y="144"/>
                  </a:cxn>
                  <a:cxn ang="0">
                    <a:pos x="16" y="141"/>
                  </a:cxn>
                  <a:cxn ang="0">
                    <a:pos x="26" y="134"/>
                  </a:cxn>
                </a:cxnLst>
                <a:rect l="0" t="0" r="r" b="b"/>
                <a:pathLst>
                  <a:path w="148" h="145">
                    <a:moveTo>
                      <a:pt x="32" y="131"/>
                    </a:moveTo>
                    <a:lnTo>
                      <a:pt x="38" y="133"/>
                    </a:lnTo>
                    <a:lnTo>
                      <a:pt x="43" y="134"/>
                    </a:lnTo>
                    <a:lnTo>
                      <a:pt x="50" y="137"/>
                    </a:lnTo>
                    <a:lnTo>
                      <a:pt x="57" y="138"/>
                    </a:lnTo>
                    <a:lnTo>
                      <a:pt x="65" y="139"/>
                    </a:lnTo>
                    <a:lnTo>
                      <a:pt x="73" y="139"/>
                    </a:lnTo>
                    <a:lnTo>
                      <a:pt x="81" y="140"/>
                    </a:lnTo>
                    <a:lnTo>
                      <a:pt x="89" y="141"/>
                    </a:lnTo>
                    <a:lnTo>
                      <a:pt x="88" y="139"/>
                    </a:lnTo>
                    <a:lnTo>
                      <a:pt x="86" y="136"/>
                    </a:lnTo>
                    <a:lnTo>
                      <a:pt x="85" y="133"/>
                    </a:lnTo>
                    <a:lnTo>
                      <a:pt x="82" y="131"/>
                    </a:lnTo>
                    <a:lnTo>
                      <a:pt x="82" y="131"/>
                    </a:lnTo>
                    <a:lnTo>
                      <a:pt x="82" y="131"/>
                    </a:lnTo>
                    <a:lnTo>
                      <a:pt x="82" y="131"/>
                    </a:lnTo>
                    <a:lnTo>
                      <a:pt x="82" y="131"/>
                    </a:lnTo>
                    <a:lnTo>
                      <a:pt x="77" y="131"/>
                    </a:lnTo>
                    <a:lnTo>
                      <a:pt x="71" y="131"/>
                    </a:lnTo>
                    <a:lnTo>
                      <a:pt x="65" y="131"/>
                    </a:lnTo>
                    <a:lnTo>
                      <a:pt x="59" y="130"/>
                    </a:lnTo>
                    <a:lnTo>
                      <a:pt x="54" y="130"/>
                    </a:lnTo>
                    <a:lnTo>
                      <a:pt x="48" y="129"/>
                    </a:lnTo>
                    <a:lnTo>
                      <a:pt x="42" y="129"/>
                    </a:lnTo>
                    <a:lnTo>
                      <a:pt x="36" y="128"/>
                    </a:lnTo>
                    <a:lnTo>
                      <a:pt x="42" y="124"/>
                    </a:lnTo>
                    <a:lnTo>
                      <a:pt x="47" y="121"/>
                    </a:lnTo>
                    <a:lnTo>
                      <a:pt x="52" y="117"/>
                    </a:lnTo>
                    <a:lnTo>
                      <a:pt x="57" y="114"/>
                    </a:lnTo>
                    <a:lnTo>
                      <a:pt x="63" y="110"/>
                    </a:lnTo>
                    <a:lnTo>
                      <a:pt x="67" y="106"/>
                    </a:lnTo>
                    <a:lnTo>
                      <a:pt x="73" y="102"/>
                    </a:lnTo>
                    <a:lnTo>
                      <a:pt x="78" y="98"/>
                    </a:lnTo>
                    <a:lnTo>
                      <a:pt x="78" y="95"/>
                    </a:lnTo>
                    <a:lnTo>
                      <a:pt x="78" y="92"/>
                    </a:lnTo>
                    <a:lnTo>
                      <a:pt x="77" y="88"/>
                    </a:lnTo>
                    <a:lnTo>
                      <a:pt x="76" y="85"/>
                    </a:lnTo>
                    <a:lnTo>
                      <a:pt x="81" y="84"/>
                    </a:lnTo>
                    <a:lnTo>
                      <a:pt x="87" y="83"/>
                    </a:lnTo>
                    <a:lnTo>
                      <a:pt x="93" y="81"/>
                    </a:lnTo>
                    <a:lnTo>
                      <a:pt x="99" y="80"/>
                    </a:lnTo>
                    <a:lnTo>
                      <a:pt x="104" y="76"/>
                    </a:lnTo>
                    <a:lnTo>
                      <a:pt x="110" y="71"/>
                    </a:lnTo>
                    <a:lnTo>
                      <a:pt x="115" y="65"/>
                    </a:lnTo>
                    <a:lnTo>
                      <a:pt x="120" y="61"/>
                    </a:lnTo>
                    <a:lnTo>
                      <a:pt x="125" y="55"/>
                    </a:lnTo>
                    <a:lnTo>
                      <a:pt x="130" y="49"/>
                    </a:lnTo>
                    <a:lnTo>
                      <a:pt x="134" y="43"/>
                    </a:lnTo>
                    <a:lnTo>
                      <a:pt x="139" y="38"/>
                    </a:lnTo>
                    <a:lnTo>
                      <a:pt x="137" y="37"/>
                    </a:lnTo>
                    <a:lnTo>
                      <a:pt x="134" y="35"/>
                    </a:lnTo>
                    <a:lnTo>
                      <a:pt x="132" y="34"/>
                    </a:lnTo>
                    <a:lnTo>
                      <a:pt x="130" y="34"/>
                    </a:lnTo>
                    <a:lnTo>
                      <a:pt x="133" y="25"/>
                    </a:lnTo>
                    <a:lnTo>
                      <a:pt x="138" y="16"/>
                    </a:lnTo>
                    <a:lnTo>
                      <a:pt x="142" y="8"/>
                    </a:lnTo>
                    <a:lnTo>
                      <a:pt x="148" y="0"/>
                    </a:lnTo>
                    <a:lnTo>
                      <a:pt x="147" y="0"/>
                    </a:lnTo>
                    <a:lnTo>
                      <a:pt x="145" y="0"/>
                    </a:lnTo>
                    <a:lnTo>
                      <a:pt x="144" y="1"/>
                    </a:lnTo>
                    <a:lnTo>
                      <a:pt x="141" y="2"/>
                    </a:lnTo>
                    <a:lnTo>
                      <a:pt x="137" y="7"/>
                    </a:lnTo>
                    <a:lnTo>
                      <a:pt x="133" y="11"/>
                    </a:lnTo>
                    <a:lnTo>
                      <a:pt x="129" y="17"/>
                    </a:lnTo>
                    <a:lnTo>
                      <a:pt x="124" y="22"/>
                    </a:lnTo>
                    <a:lnTo>
                      <a:pt x="119" y="32"/>
                    </a:lnTo>
                    <a:lnTo>
                      <a:pt x="115" y="40"/>
                    </a:lnTo>
                    <a:lnTo>
                      <a:pt x="111" y="46"/>
                    </a:lnTo>
                    <a:lnTo>
                      <a:pt x="109" y="48"/>
                    </a:lnTo>
                    <a:lnTo>
                      <a:pt x="108" y="47"/>
                    </a:lnTo>
                    <a:lnTo>
                      <a:pt x="107" y="45"/>
                    </a:lnTo>
                    <a:lnTo>
                      <a:pt x="104" y="43"/>
                    </a:lnTo>
                    <a:lnTo>
                      <a:pt x="103" y="42"/>
                    </a:lnTo>
                    <a:lnTo>
                      <a:pt x="91" y="55"/>
                    </a:lnTo>
                    <a:lnTo>
                      <a:pt x="78" y="67"/>
                    </a:lnTo>
                    <a:lnTo>
                      <a:pt x="65" y="79"/>
                    </a:lnTo>
                    <a:lnTo>
                      <a:pt x="52" y="91"/>
                    </a:lnTo>
                    <a:lnTo>
                      <a:pt x="40" y="103"/>
                    </a:lnTo>
                    <a:lnTo>
                      <a:pt x="26" y="115"/>
                    </a:lnTo>
                    <a:lnTo>
                      <a:pt x="13" y="128"/>
                    </a:lnTo>
                    <a:lnTo>
                      <a:pt x="0" y="139"/>
                    </a:lnTo>
                    <a:lnTo>
                      <a:pt x="2" y="140"/>
                    </a:lnTo>
                    <a:lnTo>
                      <a:pt x="5" y="141"/>
                    </a:lnTo>
                    <a:lnTo>
                      <a:pt x="8" y="144"/>
                    </a:lnTo>
                    <a:lnTo>
                      <a:pt x="10" y="145"/>
                    </a:lnTo>
                    <a:lnTo>
                      <a:pt x="16" y="141"/>
                    </a:lnTo>
                    <a:lnTo>
                      <a:pt x="20" y="138"/>
                    </a:lnTo>
                    <a:lnTo>
                      <a:pt x="26" y="134"/>
                    </a:lnTo>
                    <a:lnTo>
                      <a:pt x="32" y="131"/>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95" name="Freeform 95"/>
              <p:cNvSpPr>
                <a:spLocks/>
              </p:cNvSpPr>
              <p:nvPr/>
            </p:nvSpPr>
            <p:spPr bwMode="auto">
              <a:xfrm>
                <a:off x="10320338" y="3265488"/>
                <a:ext cx="53975" cy="12700"/>
              </a:xfrm>
              <a:custGeom>
                <a:avLst/>
                <a:gdLst/>
                <a:ahLst/>
                <a:cxnLst>
                  <a:cxn ang="0">
                    <a:pos x="68" y="14"/>
                  </a:cxn>
                  <a:cxn ang="0">
                    <a:pos x="57" y="13"/>
                  </a:cxn>
                  <a:cxn ang="0">
                    <a:pos x="48" y="11"/>
                  </a:cxn>
                  <a:cxn ang="0">
                    <a:pos x="41" y="9"/>
                  </a:cxn>
                  <a:cxn ang="0">
                    <a:pos x="39" y="8"/>
                  </a:cxn>
                  <a:cxn ang="0">
                    <a:pos x="40" y="6"/>
                  </a:cxn>
                  <a:cxn ang="0">
                    <a:pos x="41" y="4"/>
                  </a:cxn>
                  <a:cxn ang="0">
                    <a:pos x="41" y="3"/>
                  </a:cxn>
                  <a:cxn ang="0">
                    <a:pos x="42" y="0"/>
                  </a:cxn>
                  <a:cxn ang="0">
                    <a:pos x="37" y="0"/>
                  </a:cxn>
                  <a:cxn ang="0">
                    <a:pos x="32" y="1"/>
                  </a:cxn>
                  <a:cxn ang="0">
                    <a:pos x="26" y="1"/>
                  </a:cxn>
                  <a:cxn ang="0">
                    <a:pos x="22" y="1"/>
                  </a:cxn>
                  <a:cxn ang="0">
                    <a:pos x="16" y="3"/>
                  </a:cxn>
                  <a:cxn ang="0">
                    <a:pos x="10" y="3"/>
                  </a:cxn>
                  <a:cxn ang="0">
                    <a:pos x="6" y="4"/>
                  </a:cxn>
                  <a:cxn ang="0">
                    <a:pos x="0" y="4"/>
                  </a:cxn>
                  <a:cxn ang="0">
                    <a:pos x="1" y="7"/>
                  </a:cxn>
                  <a:cxn ang="0">
                    <a:pos x="1" y="11"/>
                  </a:cxn>
                  <a:cxn ang="0">
                    <a:pos x="2" y="14"/>
                  </a:cxn>
                  <a:cxn ang="0">
                    <a:pos x="2" y="17"/>
                  </a:cxn>
                  <a:cxn ang="0">
                    <a:pos x="12" y="17"/>
                  </a:cxn>
                  <a:cxn ang="0">
                    <a:pos x="22" y="16"/>
                  </a:cxn>
                  <a:cxn ang="0">
                    <a:pos x="31" y="16"/>
                  </a:cxn>
                  <a:cxn ang="0">
                    <a:pos x="39" y="15"/>
                  </a:cxn>
                  <a:cxn ang="0">
                    <a:pos x="47" y="15"/>
                  </a:cxn>
                  <a:cxn ang="0">
                    <a:pos x="55" y="15"/>
                  </a:cxn>
                  <a:cxn ang="0">
                    <a:pos x="62" y="14"/>
                  </a:cxn>
                  <a:cxn ang="0">
                    <a:pos x="68" y="14"/>
                  </a:cxn>
                </a:cxnLst>
                <a:rect l="0" t="0" r="r" b="b"/>
                <a:pathLst>
                  <a:path w="68" h="17">
                    <a:moveTo>
                      <a:pt x="68" y="14"/>
                    </a:moveTo>
                    <a:lnTo>
                      <a:pt x="57" y="13"/>
                    </a:lnTo>
                    <a:lnTo>
                      <a:pt x="48" y="11"/>
                    </a:lnTo>
                    <a:lnTo>
                      <a:pt x="41" y="9"/>
                    </a:lnTo>
                    <a:lnTo>
                      <a:pt x="39" y="8"/>
                    </a:lnTo>
                    <a:lnTo>
                      <a:pt x="40" y="6"/>
                    </a:lnTo>
                    <a:lnTo>
                      <a:pt x="41" y="4"/>
                    </a:lnTo>
                    <a:lnTo>
                      <a:pt x="41" y="3"/>
                    </a:lnTo>
                    <a:lnTo>
                      <a:pt x="42" y="0"/>
                    </a:lnTo>
                    <a:lnTo>
                      <a:pt x="37" y="0"/>
                    </a:lnTo>
                    <a:lnTo>
                      <a:pt x="32" y="1"/>
                    </a:lnTo>
                    <a:lnTo>
                      <a:pt x="26" y="1"/>
                    </a:lnTo>
                    <a:lnTo>
                      <a:pt x="22" y="1"/>
                    </a:lnTo>
                    <a:lnTo>
                      <a:pt x="16" y="3"/>
                    </a:lnTo>
                    <a:lnTo>
                      <a:pt x="10" y="3"/>
                    </a:lnTo>
                    <a:lnTo>
                      <a:pt x="6" y="4"/>
                    </a:lnTo>
                    <a:lnTo>
                      <a:pt x="0" y="4"/>
                    </a:lnTo>
                    <a:lnTo>
                      <a:pt x="1" y="7"/>
                    </a:lnTo>
                    <a:lnTo>
                      <a:pt x="1" y="11"/>
                    </a:lnTo>
                    <a:lnTo>
                      <a:pt x="2" y="14"/>
                    </a:lnTo>
                    <a:lnTo>
                      <a:pt x="2" y="17"/>
                    </a:lnTo>
                    <a:lnTo>
                      <a:pt x="12" y="17"/>
                    </a:lnTo>
                    <a:lnTo>
                      <a:pt x="22" y="16"/>
                    </a:lnTo>
                    <a:lnTo>
                      <a:pt x="31" y="16"/>
                    </a:lnTo>
                    <a:lnTo>
                      <a:pt x="39" y="15"/>
                    </a:lnTo>
                    <a:lnTo>
                      <a:pt x="47" y="15"/>
                    </a:lnTo>
                    <a:lnTo>
                      <a:pt x="55" y="15"/>
                    </a:lnTo>
                    <a:lnTo>
                      <a:pt x="62" y="14"/>
                    </a:lnTo>
                    <a:lnTo>
                      <a:pt x="68" y="14"/>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96" name="Freeform 96"/>
              <p:cNvSpPr>
                <a:spLocks/>
              </p:cNvSpPr>
              <p:nvPr/>
            </p:nvSpPr>
            <p:spPr bwMode="auto">
              <a:xfrm>
                <a:off x="10044113" y="3206750"/>
                <a:ext cx="57150" cy="39688"/>
              </a:xfrm>
              <a:custGeom>
                <a:avLst/>
                <a:gdLst/>
                <a:ahLst/>
                <a:cxnLst>
                  <a:cxn ang="0">
                    <a:pos x="44" y="33"/>
                  </a:cxn>
                  <a:cxn ang="0">
                    <a:pos x="48" y="26"/>
                  </a:cxn>
                  <a:cxn ang="0">
                    <a:pos x="53" y="19"/>
                  </a:cxn>
                  <a:cxn ang="0">
                    <a:pos x="56" y="12"/>
                  </a:cxn>
                  <a:cxn ang="0">
                    <a:pos x="60" y="5"/>
                  </a:cxn>
                  <a:cxn ang="0">
                    <a:pos x="62" y="6"/>
                  </a:cxn>
                  <a:cxn ang="0">
                    <a:pos x="64" y="6"/>
                  </a:cxn>
                  <a:cxn ang="0">
                    <a:pos x="67" y="8"/>
                  </a:cxn>
                  <a:cxn ang="0">
                    <a:pos x="69" y="9"/>
                  </a:cxn>
                  <a:cxn ang="0">
                    <a:pos x="70" y="6"/>
                  </a:cxn>
                  <a:cxn ang="0">
                    <a:pos x="70" y="5"/>
                  </a:cxn>
                  <a:cxn ang="0">
                    <a:pos x="69" y="3"/>
                  </a:cxn>
                  <a:cxn ang="0">
                    <a:pos x="68" y="2"/>
                  </a:cxn>
                  <a:cxn ang="0">
                    <a:pos x="66" y="1"/>
                  </a:cxn>
                  <a:cxn ang="0">
                    <a:pos x="63" y="0"/>
                  </a:cxn>
                  <a:cxn ang="0">
                    <a:pos x="61" y="0"/>
                  </a:cxn>
                  <a:cxn ang="0">
                    <a:pos x="59" y="1"/>
                  </a:cxn>
                  <a:cxn ang="0">
                    <a:pos x="52" y="5"/>
                  </a:cxn>
                  <a:cxn ang="0">
                    <a:pos x="45" y="11"/>
                  </a:cxn>
                  <a:cxn ang="0">
                    <a:pos x="37" y="17"/>
                  </a:cxn>
                  <a:cxn ang="0">
                    <a:pos x="30" y="21"/>
                  </a:cxn>
                  <a:cxn ang="0">
                    <a:pos x="23" y="27"/>
                  </a:cxn>
                  <a:cxn ang="0">
                    <a:pos x="16" y="32"/>
                  </a:cxn>
                  <a:cxn ang="0">
                    <a:pos x="8" y="36"/>
                  </a:cxn>
                  <a:cxn ang="0">
                    <a:pos x="0" y="39"/>
                  </a:cxn>
                  <a:cxn ang="0">
                    <a:pos x="2" y="41"/>
                  </a:cxn>
                  <a:cxn ang="0">
                    <a:pos x="4" y="43"/>
                  </a:cxn>
                  <a:cxn ang="0">
                    <a:pos x="7" y="47"/>
                  </a:cxn>
                  <a:cxn ang="0">
                    <a:pos x="9" y="49"/>
                  </a:cxn>
                  <a:cxn ang="0">
                    <a:pos x="14" y="48"/>
                  </a:cxn>
                  <a:cxn ang="0">
                    <a:pos x="18" y="47"/>
                  </a:cxn>
                  <a:cxn ang="0">
                    <a:pos x="23" y="46"/>
                  </a:cxn>
                  <a:cxn ang="0">
                    <a:pos x="28" y="43"/>
                  </a:cxn>
                  <a:cxn ang="0">
                    <a:pos x="31" y="41"/>
                  </a:cxn>
                  <a:cxn ang="0">
                    <a:pos x="36" y="39"/>
                  </a:cxn>
                  <a:cxn ang="0">
                    <a:pos x="40" y="36"/>
                  </a:cxn>
                  <a:cxn ang="0">
                    <a:pos x="44" y="33"/>
                  </a:cxn>
                </a:cxnLst>
                <a:rect l="0" t="0" r="r" b="b"/>
                <a:pathLst>
                  <a:path w="70" h="49">
                    <a:moveTo>
                      <a:pt x="44" y="33"/>
                    </a:moveTo>
                    <a:lnTo>
                      <a:pt x="48" y="26"/>
                    </a:lnTo>
                    <a:lnTo>
                      <a:pt x="53" y="19"/>
                    </a:lnTo>
                    <a:lnTo>
                      <a:pt x="56" y="12"/>
                    </a:lnTo>
                    <a:lnTo>
                      <a:pt x="60" y="5"/>
                    </a:lnTo>
                    <a:lnTo>
                      <a:pt x="62" y="6"/>
                    </a:lnTo>
                    <a:lnTo>
                      <a:pt x="64" y="6"/>
                    </a:lnTo>
                    <a:lnTo>
                      <a:pt x="67" y="8"/>
                    </a:lnTo>
                    <a:lnTo>
                      <a:pt x="69" y="9"/>
                    </a:lnTo>
                    <a:lnTo>
                      <a:pt x="70" y="6"/>
                    </a:lnTo>
                    <a:lnTo>
                      <a:pt x="70" y="5"/>
                    </a:lnTo>
                    <a:lnTo>
                      <a:pt x="69" y="3"/>
                    </a:lnTo>
                    <a:lnTo>
                      <a:pt x="68" y="2"/>
                    </a:lnTo>
                    <a:lnTo>
                      <a:pt x="66" y="1"/>
                    </a:lnTo>
                    <a:lnTo>
                      <a:pt x="63" y="0"/>
                    </a:lnTo>
                    <a:lnTo>
                      <a:pt x="61" y="0"/>
                    </a:lnTo>
                    <a:lnTo>
                      <a:pt x="59" y="1"/>
                    </a:lnTo>
                    <a:lnTo>
                      <a:pt x="52" y="5"/>
                    </a:lnTo>
                    <a:lnTo>
                      <a:pt x="45" y="11"/>
                    </a:lnTo>
                    <a:lnTo>
                      <a:pt x="37" y="17"/>
                    </a:lnTo>
                    <a:lnTo>
                      <a:pt x="30" y="21"/>
                    </a:lnTo>
                    <a:lnTo>
                      <a:pt x="23" y="27"/>
                    </a:lnTo>
                    <a:lnTo>
                      <a:pt x="16" y="32"/>
                    </a:lnTo>
                    <a:lnTo>
                      <a:pt x="8" y="36"/>
                    </a:lnTo>
                    <a:lnTo>
                      <a:pt x="0" y="39"/>
                    </a:lnTo>
                    <a:lnTo>
                      <a:pt x="2" y="41"/>
                    </a:lnTo>
                    <a:lnTo>
                      <a:pt x="4" y="43"/>
                    </a:lnTo>
                    <a:lnTo>
                      <a:pt x="7" y="47"/>
                    </a:lnTo>
                    <a:lnTo>
                      <a:pt x="9" y="49"/>
                    </a:lnTo>
                    <a:lnTo>
                      <a:pt x="14" y="48"/>
                    </a:lnTo>
                    <a:lnTo>
                      <a:pt x="18" y="47"/>
                    </a:lnTo>
                    <a:lnTo>
                      <a:pt x="23" y="46"/>
                    </a:lnTo>
                    <a:lnTo>
                      <a:pt x="28" y="43"/>
                    </a:lnTo>
                    <a:lnTo>
                      <a:pt x="31" y="41"/>
                    </a:lnTo>
                    <a:lnTo>
                      <a:pt x="36" y="39"/>
                    </a:lnTo>
                    <a:lnTo>
                      <a:pt x="40" y="36"/>
                    </a:lnTo>
                    <a:lnTo>
                      <a:pt x="44" y="33"/>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97" name="Freeform 97"/>
              <p:cNvSpPr>
                <a:spLocks/>
              </p:cNvSpPr>
              <p:nvPr/>
            </p:nvSpPr>
            <p:spPr bwMode="auto">
              <a:xfrm>
                <a:off x="10031413" y="3189288"/>
                <a:ext cx="23813" cy="46038"/>
              </a:xfrm>
              <a:custGeom>
                <a:avLst/>
                <a:gdLst/>
                <a:ahLst/>
                <a:cxnLst>
                  <a:cxn ang="0">
                    <a:pos x="30" y="0"/>
                  </a:cxn>
                  <a:cxn ang="0">
                    <a:pos x="23" y="13"/>
                  </a:cxn>
                  <a:cxn ang="0">
                    <a:pos x="17" y="26"/>
                  </a:cxn>
                  <a:cxn ang="0">
                    <a:pos x="11" y="35"/>
                  </a:cxn>
                  <a:cxn ang="0">
                    <a:pos x="9" y="39"/>
                  </a:cxn>
                  <a:cxn ang="0">
                    <a:pos x="8" y="38"/>
                  </a:cxn>
                  <a:cxn ang="0">
                    <a:pos x="7" y="37"/>
                  </a:cxn>
                  <a:cxn ang="0">
                    <a:pos x="6" y="35"/>
                  </a:cxn>
                  <a:cxn ang="0">
                    <a:pos x="4" y="34"/>
                  </a:cxn>
                  <a:cxn ang="0">
                    <a:pos x="3" y="38"/>
                  </a:cxn>
                  <a:cxn ang="0">
                    <a:pos x="2" y="41"/>
                  </a:cxn>
                  <a:cxn ang="0">
                    <a:pos x="1" y="45"/>
                  </a:cxn>
                  <a:cxn ang="0">
                    <a:pos x="0" y="48"/>
                  </a:cxn>
                  <a:cxn ang="0">
                    <a:pos x="3" y="50"/>
                  </a:cxn>
                  <a:cxn ang="0">
                    <a:pos x="7" y="53"/>
                  </a:cxn>
                  <a:cxn ang="0">
                    <a:pos x="9" y="56"/>
                  </a:cxn>
                  <a:cxn ang="0">
                    <a:pos x="12" y="58"/>
                  </a:cxn>
                  <a:cxn ang="0">
                    <a:pos x="18" y="45"/>
                  </a:cxn>
                  <a:cxn ang="0">
                    <a:pos x="24" y="30"/>
                  </a:cxn>
                  <a:cxn ang="0">
                    <a:pos x="27" y="15"/>
                  </a:cxn>
                  <a:cxn ang="0">
                    <a:pos x="30" y="0"/>
                  </a:cxn>
                </a:cxnLst>
                <a:rect l="0" t="0" r="r" b="b"/>
                <a:pathLst>
                  <a:path w="30" h="58">
                    <a:moveTo>
                      <a:pt x="30" y="0"/>
                    </a:moveTo>
                    <a:lnTo>
                      <a:pt x="23" y="13"/>
                    </a:lnTo>
                    <a:lnTo>
                      <a:pt x="17" y="26"/>
                    </a:lnTo>
                    <a:lnTo>
                      <a:pt x="11" y="35"/>
                    </a:lnTo>
                    <a:lnTo>
                      <a:pt x="9" y="39"/>
                    </a:lnTo>
                    <a:lnTo>
                      <a:pt x="8" y="38"/>
                    </a:lnTo>
                    <a:lnTo>
                      <a:pt x="7" y="37"/>
                    </a:lnTo>
                    <a:lnTo>
                      <a:pt x="6" y="35"/>
                    </a:lnTo>
                    <a:lnTo>
                      <a:pt x="4" y="34"/>
                    </a:lnTo>
                    <a:lnTo>
                      <a:pt x="3" y="38"/>
                    </a:lnTo>
                    <a:lnTo>
                      <a:pt x="2" y="41"/>
                    </a:lnTo>
                    <a:lnTo>
                      <a:pt x="1" y="45"/>
                    </a:lnTo>
                    <a:lnTo>
                      <a:pt x="0" y="48"/>
                    </a:lnTo>
                    <a:lnTo>
                      <a:pt x="3" y="50"/>
                    </a:lnTo>
                    <a:lnTo>
                      <a:pt x="7" y="53"/>
                    </a:lnTo>
                    <a:lnTo>
                      <a:pt x="9" y="56"/>
                    </a:lnTo>
                    <a:lnTo>
                      <a:pt x="12" y="58"/>
                    </a:lnTo>
                    <a:lnTo>
                      <a:pt x="18" y="45"/>
                    </a:lnTo>
                    <a:lnTo>
                      <a:pt x="24" y="30"/>
                    </a:lnTo>
                    <a:lnTo>
                      <a:pt x="27" y="15"/>
                    </a:lnTo>
                    <a:lnTo>
                      <a:pt x="30" y="0"/>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98" name="Freeform 98"/>
              <p:cNvSpPr>
                <a:spLocks/>
              </p:cNvSpPr>
              <p:nvPr/>
            </p:nvSpPr>
            <p:spPr bwMode="auto">
              <a:xfrm>
                <a:off x="9991725" y="3552825"/>
                <a:ext cx="1588" cy="1588"/>
              </a:xfrm>
              <a:custGeom>
                <a:avLst/>
                <a:gdLst/>
                <a:ahLst/>
                <a:cxnLst>
                  <a:cxn ang="0">
                    <a:pos x="0" y="0"/>
                  </a:cxn>
                  <a:cxn ang="0">
                    <a:pos x="0" y="0"/>
                  </a:cxn>
                  <a:cxn ang="0">
                    <a:pos x="0" y="0"/>
                  </a:cxn>
                  <a:cxn ang="0">
                    <a:pos x="0" y="0"/>
                  </a:cxn>
                  <a:cxn ang="0">
                    <a:pos x="1" y="0"/>
                  </a:cxn>
                  <a:cxn ang="0">
                    <a:pos x="0" y="0"/>
                  </a:cxn>
                  <a:cxn ang="0">
                    <a:pos x="0" y="0"/>
                  </a:cxn>
                  <a:cxn ang="0">
                    <a:pos x="0" y="0"/>
                  </a:cxn>
                  <a:cxn ang="0">
                    <a:pos x="0" y="0"/>
                  </a:cxn>
                </a:cxnLst>
                <a:rect l="0" t="0" r="r" b="b"/>
                <a:pathLst>
                  <a:path w="1">
                    <a:moveTo>
                      <a:pt x="0" y="0"/>
                    </a:moveTo>
                    <a:lnTo>
                      <a:pt x="0" y="0"/>
                    </a:lnTo>
                    <a:lnTo>
                      <a:pt x="0" y="0"/>
                    </a:lnTo>
                    <a:lnTo>
                      <a:pt x="0" y="0"/>
                    </a:lnTo>
                    <a:lnTo>
                      <a:pt x="1" y="0"/>
                    </a:lnTo>
                    <a:lnTo>
                      <a:pt x="0" y="0"/>
                    </a:lnTo>
                    <a:lnTo>
                      <a:pt x="0" y="0"/>
                    </a:lnTo>
                    <a:lnTo>
                      <a:pt x="0" y="0"/>
                    </a:lnTo>
                    <a:lnTo>
                      <a:pt x="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99" name="Freeform 99"/>
              <p:cNvSpPr>
                <a:spLocks/>
              </p:cNvSpPr>
              <p:nvPr/>
            </p:nvSpPr>
            <p:spPr bwMode="auto">
              <a:xfrm>
                <a:off x="10325100" y="3517900"/>
                <a:ext cx="9525" cy="15875"/>
              </a:xfrm>
              <a:custGeom>
                <a:avLst/>
                <a:gdLst/>
                <a:ahLst/>
                <a:cxnLst>
                  <a:cxn ang="0">
                    <a:pos x="11" y="12"/>
                  </a:cxn>
                  <a:cxn ang="0">
                    <a:pos x="10" y="7"/>
                  </a:cxn>
                  <a:cxn ang="0">
                    <a:pos x="8" y="4"/>
                  </a:cxn>
                  <a:cxn ang="0">
                    <a:pos x="4" y="1"/>
                  </a:cxn>
                  <a:cxn ang="0">
                    <a:pos x="0" y="0"/>
                  </a:cxn>
                  <a:cxn ang="0">
                    <a:pos x="2" y="5"/>
                  </a:cxn>
                  <a:cxn ang="0">
                    <a:pos x="4" y="9"/>
                  </a:cxn>
                  <a:cxn ang="0">
                    <a:pos x="6" y="15"/>
                  </a:cxn>
                  <a:cxn ang="0">
                    <a:pos x="9" y="20"/>
                  </a:cxn>
                  <a:cxn ang="0">
                    <a:pos x="10" y="17"/>
                  </a:cxn>
                  <a:cxn ang="0">
                    <a:pos x="11" y="16"/>
                  </a:cxn>
                  <a:cxn ang="0">
                    <a:pos x="11" y="14"/>
                  </a:cxn>
                  <a:cxn ang="0">
                    <a:pos x="11" y="12"/>
                  </a:cxn>
                </a:cxnLst>
                <a:rect l="0" t="0" r="r" b="b"/>
                <a:pathLst>
                  <a:path w="11" h="20">
                    <a:moveTo>
                      <a:pt x="11" y="12"/>
                    </a:moveTo>
                    <a:lnTo>
                      <a:pt x="10" y="7"/>
                    </a:lnTo>
                    <a:lnTo>
                      <a:pt x="8" y="4"/>
                    </a:lnTo>
                    <a:lnTo>
                      <a:pt x="4" y="1"/>
                    </a:lnTo>
                    <a:lnTo>
                      <a:pt x="0" y="0"/>
                    </a:lnTo>
                    <a:lnTo>
                      <a:pt x="2" y="5"/>
                    </a:lnTo>
                    <a:lnTo>
                      <a:pt x="4" y="9"/>
                    </a:lnTo>
                    <a:lnTo>
                      <a:pt x="6" y="15"/>
                    </a:lnTo>
                    <a:lnTo>
                      <a:pt x="9" y="20"/>
                    </a:lnTo>
                    <a:lnTo>
                      <a:pt x="10" y="17"/>
                    </a:lnTo>
                    <a:lnTo>
                      <a:pt x="11" y="16"/>
                    </a:lnTo>
                    <a:lnTo>
                      <a:pt x="11" y="14"/>
                    </a:lnTo>
                    <a:lnTo>
                      <a:pt x="11" y="1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0" name="Freeform 100"/>
              <p:cNvSpPr>
                <a:spLocks/>
              </p:cNvSpPr>
              <p:nvPr/>
            </p:nvSpPr>
            <p:spPr bwMode="auto">
              <a:xfrm>
                <a:off x="10126663" y="3173413"/>
                <a:ext cx="52388" cy="169863"/>
              </a:xfrm>
              <a:custGeom>
                <a:avLst/>
                <a:gdLst/>
                <a:ahLst/>
                <a:cxnLst>
                  <a:cxn ang="0">
                    <a:pos x="20" y="207"/>
                  </a:cxn>
                  <a:cxn ang="0">
                    <a:pos x="26" y="194"/>
                  </a:cxn>
                  <a:cxn ang="0">
                    <a:pos x="28" y="187"/>
                  </a:cxn>
                  <a:cxn ang="0">
                    <a:pos x="28" y="187"/>
                  </a:cxn>
                  <a:cxn ang="0">
                    <a:pos x="33" y="183"/>
                  </a:cxn>
                  <a:cxn ang="0">
                    <a:pos x="42" y="175"/>
                  </a:cxn>
                  <a:cxn ang="0">
                    <a:pos x="46" y="169"/>
                  </a:cxn>
                  <a:cxn ang="0">
                    <a:pos x="46" y="166"/>
                  </a:cxn>
                  <a:cxn ang="0">
                    <a:pos x="46" y="162"/>
                  </a:cxn>
                  <a:cxn ang="0">
                    <a:pos x="48" y="159"/>
                  </a:cxn>
                  <a:cxn ang="0">
                    <a:pos x="45" y="159"/>
                  </a:cxn>
                  <a:cxn ang="0">
                    <a:pos x="38" y="162"/>
                  </a:cxn>
                  <a:cxn ang="0">
                    <a:pos x="43" y="145"/>
                  </a:cxn>
                  <a:cxn ang="0">
                    <a:pos x="56" y="105"/>
                  </a:cxn>
                  <a:cxn ang="0">
                    <a:pos x="55" y="83"/>
                  </a:cxn>
                  <a:cxn ang="0">
                    <a:pos x="49" y="82"/>
                  </a:cxn>
                  <a:cxn ang="0">
                    <a:pos x="52" y="69"/>
                  </a:cxn>
                  <a:cxn ang="0">
                    <a:pos x="60" y="46"/>
                  </a:cxn>
                  <a:cxn ang="0">
                    <a:pos x="67" y="33"/>
                  </a:cxn>
                  <a:cxn ang="0">
                    <a:pos x="67" y="29"/>
                  </a:cxn>
                  <a:cxn ang="0">
                    <a:pos x="67" y="22"/>
                  </a:cxn>
                  <a:cxn ang="0">
                    <a:pos x="65" y="12"/>
                  </a:cxn>
                  <a:cxn ang="0">
                    <a:pos x="60" y="5"/>
                  </a:cxn>
                  <a:cxn ang="0">
                    <a:pos x="57" y="1"/>
                  </a:cxn>
                  <a:cxn ang="0">
                    <a:pos x="56" y="6"/>
                  </a:cxn>
                  <a:cxn ang="0">
                    <a:pos x="57" y="13"/>
                  </a:cxn>
                  <a:cxn ang="0">
                    <a:pos x="55" y="14"/>
                  </a:cxn>
                  <a:cxn ang="0">
                    <a:pos x="48" y="15"/>
                  </a:cxn>
                  <a:cxn ang="0">
                    <a:pos x="42" y="38"/>
                  </a:cxn>
                  <a:cxn ang="0">
                    <a:pos x="34" y="85"/>
                  </a:cxn>
                  <a:cxn ang="0">
                    <a:pos x="22" y="130"/>
                  </a:cxn>
                  <a:cxn ang="0">
                    <a:pos x="7" y="175"/>
                  </a:cxn>
                  <a:cxn ang="0">
                    <a:pos x="4" y="197"/>
                  </a:cxn>
                  <a:cxn ang="0">
                    <a:pos x="11" y="197"/>
                  </a:cxn>
                  <a:cxn ang="0">
                    <a:pos x="15" y="200"/>
                  </a:cxn>
                  <a:cxn ang="0">
                    <a:pos x="17" y="208"/>
                  </a:cxn>
                </a:cxnLst>
                <a:rect l="0" t="0" r="r" b="b"/>
                <a:pathLst>
                  <a:path w="67" h="213">
                    <a:moveTo>
                      <a:pt x="18" y="213"/>
                    </a:moveTo>
                    <a:lnTo>
                      <a:pt x="20" y="207"/>
                    </a:lnTo>
                    <a:lnTo>
                      <a:pt x="23" y="200"/>
                    </a:lnTo>
                    <a:lnTo>
                      <a:pt x="26" y="194"/>
                    </a:lnTo>
                    <a:lnTo>
                      <a:pt x="28" y="188"/>
                    </a:lnTo>
                    <a:lnTo>
                      <a:pt x="28" y="187"/>
                    </a:lnTo>
                    <a:lnTo>
                      <a:pt x="28" y="187"/>
                    </a:lnTo>
                    <a:lnTo>
                      <a:pt x="28" y="187"/>
                    </a:lnTo>
                    <a:lnTo>
                      <a:pt x="29" y="187"/>
                    </a:lnTo>
                    <a:lnTo>
                      <a:pt x="33" y="183"/>
                    </a:lnTo>
                    <a:lnTo>
                      <a:pt x="37" y="179"/>
                    </a:lnTo>
                    <a:lnTo>
                      <a:pt x="42" y="175"/>
                    </a:lnTo>
                    <a:lnTo>
                      <a:pt x="46" y="172"/>
                    </a:lnTo>
                    <a:lnTo>
                      <a:pt x="46" y="169"/>
                    </a:lnTo>
                    <a:lnTo>
                      <a:pt x="46" y="167"/>
                    </a:lnTo>
                    <a:lnTo>
                      <a:pt x="46" y="166"/>
                    </a:lnTo>
                    <a:lnTo>
                      <a:pt x="46" y="164"/>
                    </a:lnTo>
                    <a:lnTo>
                      <a:pt x="46" y="162"/>
                    </a:lnTo>
                    <a:lnTo>
                      <a:pt x="48" y="160"/>
                    </a:lnTo>
                    <a:lnTo>
                      <a:pt x="48" y="159"/>
                    </a:lnTo>
                    <a:lnTo>
                      <a:pt x="48" y="158"/>
                    </a:lnTo>
                    <a:lnTo>
                      <a:pt x="45" y="159"/>
                    </a:lnTo>
                    <a:lnTo>
                      <a:pt x="42" y="161"/>
                    </a:lnTo>
                    <a:lnTo>
                      <a:pt x="38" y="162"/>
                    </a:lnTo>
                    <a:lnTo>
                      <a:pt x="36" y="165"/>
                    </a:lnTo>
                    <a:lnTo>
                      <a:pt x="43" y="145"/>
                    </a:lnTo>
                    <a:lnTo>
                      <a:pt x="50" y="124"/>
                    </a:lnTo>
                    <a:lnTo>
                      <a:pt x="56" y="105"/>
                    </a:lnTo>
                    <a:lnTo>
                      <a:pt x="60" y="84"/>
                    </a:lnTo>
                    <a:lnTo>
                      <a:pt x="55" y="83"/>
                    </a:lnTo>
                    <a:lnTo>
                      <a:pt x="51" y="83"/>
                    </a:lnTo>
                    <a:lnTo>
                      <a:pt x="49" y="82"/>
                    </a:lnTo>
                    <a:lnTo>
                      <a:pt x="48" y="82"/>
                    </a:lnTo>
                    <a:lnTo>
                      <a:pt x="52" y="69"/>
                    </a:lnTo>
                    <a:lnTo>
                      <a:pt x="56" y="58"/>
                    </a:lnTo>
                    <a:lnTo>
                      <a:pt x="60" y="46"/>
                    </a:lnTo>
                    <a:lnTo>
                      <a:pt x="67" y="36"/>
                    </a:lnTo>
                    <a:lnTo>
                      <a:pt x="67" y="33"/>
                    </a:lnTo>
                    <a:lnTo>
                      <a:pt x="67" y="31"/>
                    </a:lnTo>
                    <a:lnTo>
                      <a:pt x="67" y="29"/>
                    </a:lnTo>
                    <a:lnTo>
                      <a:pt x="67" y="27"/>
                    </a:lnTo>
                    <a:lnTo>
                      <a:pt x="67" y="22"/>
                    </a:lnTo>
                    <a:lnTo>
                      <a:pt x="67" y="16"/>
                    </a:lnTo>
                    <a:lnTo>
                      <a:pt x="65" y="12"/>
                    </a:lnTo>
                    <a:lnTo>
                      <a:pt x="61" y="8"/>
                    </a:lnTo>
                    <a:lnTo>
                      <a:pt x="60" y="5"/>
                    </a:lnTo>
                    <a:lnTo>
                      <a:pt x="59" y="2"/>
                    </a:lnTo>
                    <a:lnTo>
                      <a:pt x="57" y="1"/>
                    </a:lnTo>
                    <a:lnTo>
                      <a:pt x="55" y="0"/>
                    </a:lnTo>
                    <a:lnTo>
                      <a:pt x="56" y="6"/>
                    </a:lnTo>
                    <a:lnTo>
                      <a:pt x="57" y="10"/>
                    </a:lnTo>
                    <a:lnTo>
                      <a:pt x="57" y="13"/>
                    </a:lnTo>
                    <a:lnTo>
                      <a:pt x="57" y="14"/>
                    </a:lnTo>
                    <a:lnTo>
                      <a:pt x="55" y="14"/>
                    </a:lnTo>
                    <a:lnTo>
                      <a:pt x="51" y="14"/>
                    </a:lnTo>
                    <a:lnTo>
                      <a:pt x="48" y="15"/>
                    </a:lnTo>
                    <a:lnTo>
                      <a:pt x="44" y="15"/>
                    </a:lnTo>
                    <a:lnTo>
                      <a:pt x="42" y="38"/>
                    </a:lnTo>
                    <a:lnTo>
                      <a:pt x="38" y="62"/>
                    </a:lnTo>
                    <a:lnTo>
                      <a:pt x="34" y="85"/>
                    </a:lnTo>
                    <a:lnTo>
                      <a:pt x="28" y="108"/>
                    </a:lnTo>
                    <a:lnTo>
                      <a:pt x="22" y="130"/>
                    </a:lnTo>
                    <a:lnTo>
                      <a:pt x="15" y="153"/>
                    </a:lnTo>
                    <a:lnTo>
                      <a:pt x="7" y="175"/>
                    </a:lnTo>
                    <a:lnTo>
                      <a:pt x="0" y="198"/>
                    </a:lnTo>
                    <a:lnTo>
                      <a:pt x="4" y="197"/>
                    </a:lnTo>
                    <a:lnTo>
                      <a:pt x="7" y="197"/>
                    </a:lnTo>
                    <a:lnTo>
                      <a:pt x="11" y="197"/>
                    </a:lnTo>
                    <a:lnTo>
                      <a:pt x="14" y="196"/>
                    </a:lnTo>
                    <a:lnTo>
                      <a:pt x="15" y="200"/>
                    </a:lnTo>
                    <a:lnTo>
                      <a:pt x="17" y="204"/>
                    </a:lnTo>
                    <a:lnTo>
                      <a:pt x="17" y="208"/>
                    </a:lnTo>
                    <a:lnTo>
                      <a:pt x="18" y="213"/>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1" name="Freeform 101"/>
              <p:cNvSpPr>
                <a:spLocks/>
              </p:cNvSpPr>
              <p:nvPr/>
            </p:nvSpPr>
            <p:spPr bwMode="auto">
              <a:xfrm>
                <a:off x="9839325" y="3201988"/>
                <a:ext cx="485775" cy="681038"/>
              </a:xfrm>
              <a:custGeom>
                <a:avLst/>
                <a:gdLst/>
                <a:ahLst/>
                <a:cxnLst>
                  <a:cxn ang="0">
                    <a:pos x="418" y="373"/>
                  </a:cxn>
                  <a:cxn ang="0">
                    <a:pos x="425" y="371"/>
                  </a:cxn>
                  <a:cxn ang="0">
                    <a:pos x="456" y="397"/>
                  </a:cxn>
                  <a:cxn ang="0">
                    <a:pos x="547" y="427"/>
                  </a:cxn>
                  <a:cxn ang="0">
                    <a:pos x="584" y="408"/>
                  </a:cxn>
                  <a:cxn ang="0">
                    <a:pos x="610" y="397"/>
                  </a:cxn>
                  <a:cxn ang="0">
                    <a:pos x="448" y="382"/>
                  </a:cxn>
                  <a:cxn ang="0">
                    <a:pos x="451" y="358"/>
                  </a:cxn>
                  <a:cxn ang="0">
                    <a:pos x="489" y="328"/>
                  </a:cxn>
                  <a:cxn ang="0">
                    <a:pos x="380" y="379"/>
                  </a:cxn>
                  <a:cxn ang="0">
                    <a:pos x="346" y="323"/>
                  </a:cxn>
                  <a:cxn ang="0">
                    <a:pos x="364" y="297"/>
                  </a:cxn>
                  <a:cxn ang="0">
                    <a:pos x="393" y="292"/>
                  </a:cxn>
                  <a:cxn ang="0">
                    <a:pos x="374" y="281"/>
                  </a:cxn>
                  <a:cxn ang="0">
                    <a:pos x="352" y="249"/>
                  </a:cxn>
                  <a:cxn ang="0">
                    <a:pos x="342" y="242"/>
                  </a:cxn>
                  <a:cxn ang="0">
                    <a:pos x="328" y="306"/>
                  </a:cxn>
                  <a:cxn ang="0">
                    <a:pos x="290" y="252"/>
                  </a:cxn>
                  <a:cxn ang="0">
                    <a:pos x="273" y="199"/>
                  </a:cxn>
                  <a:cxn ang="0">
                    <a:pos x="236" y="158"/>
                  </a:cxn>
                  <a:cxn ang="0">
                    <a:pos x="206" y="100"/>
                  </a:cxn>
                  <a:cxn ang="0">
                    <a:pos x="206" y="95"/>
                  </a:cxn>
                  <a:cxn ang="0">
                    <a:pos x="204" y="91"/>
                  </a:cxn>
                  <a:cxn ang="0">
                    <a:pos x="168" y="17"/>
                  </a:cxn>
                  <a:cxn ang="0">
                    <a:pos x="141" y="2"/>
                  </a:cxn>
                  <a:cxn ang="0">
                    <a:pos x="151" y="43"/>
                  </a:cxn>
                  <a:cxn ang="0">
                    <a:pos x="192" y="120"/>
                  </a:cxn>
                  <a:cxn ang="0">
                    <a:pos x="189" y="169"/>
                  </a:cxn>
                  <a:cxn ang="0">
                    <a:pos x="88" y="151"/>
                  </a:cxn>
                  <a:cxn ang="0">
                    <a:pos x="69" y="136"/>
                  </a:cxn>
                  <a:cxn ang="0">
                    <a:pos x="34" y="117"/>
                  </a:cxn>
                  <a:cxn ang="0">
                    <a:pos x="5" y="113"/>
                  </a:cxn>
                  <a:cxn ang="0">
                    <a:pos x="25" y="138"/>
                  </a:cxn>
                  <a:cxn ang="0">
                    <a:pos x="47" y="154"/>
                  </a:cxn>
                  <a:cxn ang="0">
                    <a:pos x="101" y="169"/>
                  </a:cxn>
                  <a:cxn ang="0">
                    <a:pos x="161" y="183"/>
                  </a:cxn>
                  <a:cxn ang="0">
                    <a:pos x="132" y="214"/>
                  </a:cxn>
                  <a:cxn ang="0">
                    <a:pos x="119" y="238"/>
                  </a:cxn>
                  <a:cxn ang="0">
                    <a:pos x="164" y="203"/>
                  </a:cxn>
                  <a:cxn ang="0">
                    <a:pos x="181" y="182"/>
                  </a:cxn>
                  <a:cxn ang="0">
                    <a:pos x="192" y="183"/>
                  </a:cxn>
                  <a:cxn ang="0">
                    <a:pos x="236" y="197"/>
                  </a:cxn>
                  <a:cxn ang="0">
                    <a:pos x="297" y="275"/>
                  </a:cxn>
                  <a:cxn ang="0">
                    <a:pos x="311" y="300"/>
                  </a:cxn>
                  <a:cxn ang="0">
                    <a:pos x="231" y="325"/>
                  </a:cxn>
                  <a:cxn ang="0">
                    <a:pos x="124" y="327"/>
                  </a:cxn>
                  <a:cxn ang="0">
                    <a:pos x="105" y="345"/>
                  </a:cxn>
                  <a:cxn ang="0">
                    <a:pos x="136" y="332"/>
                  </a:cxn>
                  <a:cxn ang="0">
                    <a:pos x="185" y="350"/>
                  </a:cxn>
                  <a:cxn ang="0">
                    <a:pos x="249" y="334"/>
                  </a:cxn>
                  <a:cxn ang="0">
                    <a:pos x="281" y="318"/>
                  </a:cxn>
                  <a:cxn ang="0">
                    <a:pos x="304" y="309"/>
                  </a:cxn>
                  <a:cxn ang="0">
                    <a:pos x="312" y="303"/>
                  </a:cxn>
                  <a:cxn ang="0">
                    <a:pos x="342" y="350"/>
                  </a:cxn>
                  <a:cxn ang="0">
                    <a:pos x="326" y="442"/>
                  </a:cxn>
                  <a:cxn ang="0">
                    <a:pos x="229" y="460"/>
                  </a:cxn>
                  <a:cxn ang="0">
                    <a:pos x="254" y="466"/>
                  </a:cxn>
                  <a:cxn ang="0">
                    <a:pos x="291" y="462"/>
                  </a:cxn>
                  <a:cxn ang="0">
                    <a:pos x="329" y="456"/>
                  </a:cxn>
                  <a:cxn ang="0">
                    <a:pos x="356" y="649"/>
                  </a:cxn>
                  <a:cxn ang="0">
                    <a:pos x="384" y="858"/>
                  </a:cxn>
                  <a:cxn ang="0">
                    <a:pos x="403" y="387"/>
                  </a:cxn>
                </a:cxnLst>
                <a:rect l="0" t="0" r="r" b="b"/>
                <a:pathLst>
                  <a:path w="613" h="858">
                    <a:moveTo>
                      <a:pt x="417" y="374"/>
                    </a:moveTo>
                    <a:lnTo>
                      <a:pt x="417" y="374"/>
                    </a:lnTo>
                    <a:lnTo>
                      <a:pt x="417" y="373"/>
                    </a:lnTo>
                    <a:lnTo>
                      <a:pt x="417" y="373"/>
                    </a:lnTo>
                    <a:lnTo>
                      <a:pt x="417" y="373"/>
                    </a:lnTo>
                    <a:lnTo>
                      <a:pt x="418" y="373"/>
                    </a:lnTo>
                    <a:lnTo>
                      <a:pt x="418" y="373"/>
                    </a:lnTo>
                    <a:lnTo>
                      <a:pt x="418" y="373"/>
                    </a:lnTo>
                    <a:lnTo>
                      <a:pt x="418" y="373"/>
                    </a:lnTo>
                    <a:lnTo>
                      <a:pt x="419" y="372"/>
                    </a:lnTo>
                    <a:lnTo>
                      <a:pt x="421" y="371"/>
                    </a:lnTo>
                    <a:lnTo>
                      <a:pt x="422" y="371"/>
                    </a:lnTo>
                    <a:lnTo>
                      <a:pt x="424" y="370"/>
                    </a:lnTo>
                    <a:lnTo>
                      <a:pt x="424" y="371"/>
                    </a:lnTo>
                    <a:lnTo>
                      <a:pt x="425" y="371"/>
                    </a:lnTo>
                    <a:lnTo>
                      <a:pt x="425" y="371"/>
                    </a:lnTo>
                    <a:lnTo>
                      <a:pt x="425" y="371"/>
                    </a:lnTo>
                    <a:lnTo>
                      <a:pt x="427" y="373"/>
                    </a:lnTo>
                    <a:lnTo>
                      <a:pt x="428" y="375"/>
                    </a:lnTo>
                    <a:lnTo>
                      <a:pt x="431" y="376"/>
                    </a:lnTo>
                    <a:lnTo>
                      <a:pt x="432" y="379"/>
                    </a:lnTo>
                    <a:lnTo>
                      <a:pt x="440" y="385"/>
                    </a:lnTo>
                    <a:lnTo>
                      <a:pt x="449" y="390"/>
                    </a:lnTo>
                    <a:lnTo>
                      <a:pt x="456" y="397"/>
                    </a:lnTo>
                    <a:lnTo>
                      <a:pt x="462" y="404"/>
                    </a:lnTo>
                    <a:lnTo>
                      <a:pt x="473" y="410"/>
                    </a:lnTo>
                    <a:lnTo>
                      <a:pt x="485" y="414"/>
                    </a:lnTo>
                    <a:lnTo>
                      <a:pt x="496" y="419"/>
                    </a:lnTo>
                    <a:lnTo>
                      <a:pt x="509" y="422"/>
                    </a:lnTo>
                    <a:lnTo>
                      <a:pt x="522" y="425"/>
                    </a:lnTo>
                    <a:lnTo>
                      <a:pt x="534" y="426"/>
                    </a:lnTo>
                    <a:lnTo>
                      <a:pt x="547" y="427"/>
                    </a:lnTo>
                    <a:lnTo>
                      <a:pt x="560" y="428"/>
                    </a:lnTo>
                    <a:lnTo>
                      <a:pt x="562" y="425"/>
                    </a:lnTo>
                    <a:lnTo>
                      <a:pt x="565" y="422"/>
                    </a:lnTo>
                    <a:lnTo>
                      <a:pt x="568" y="419"/>
                    </a:lnTo>
                    <a:lnTo>
                      <a:pt x="570" y="417"/>
                    </a:lnTo>
                    <a:lnTo>
                      <a:pt x="575" y="413"/>
                    </a:lnTo>
                    <a:lnTo>
                      <a:pt x="579" y="410"/>
                    </a:lnTo>
                    <a:lnTo>
                      <a:pt x="584" y="408"/>
                    </a:lnTo>
                    <a:lnTo>
                      <a:pt x="590" y="406"/>
                    </a:lnTo>
                    <a:lnTo>
                      <a:pt x="595" y="404"/>
                    </a:lnTo>
                    <a:lnTo>
                      <a:pt x="601" y="403"/>
                    </a:lnTo>
                    <a:lnTo>
                      <a:pt x="607" y="401"/>
                    </a:lnTo>
                    <a:lnTo>
                      <a:pt x="613" y="397"/>
                    </a:lnTo>
                    <a:lnTo>
                      <a:pt x="611" y="397"/>
                    </a:lnTo>
                    <a:lnTo>
                      <a:pt x="611" y="397"/>
                    </a:lnTo>
                    <a:lnTo>
                      <a:pt x="610" y="397"/>
                    </a:lnTo>
                    <a:lnTo>
                      <a:pt x="609" y="397"/>
                    </a:lnTo>
                    <a:lnTo>
                      <a:pt x="586" y="401"/>
                    </a:lnTo>
                    <a:lnTo>
                      <a:pt x="562" y="403"/>
                    </a:lnTo>
                    <a:lnTo>
                      <a:pt x="539" y="404"/>
                    </a:lnTo>
                    <a:lnTo>
                      <a:pt x="515" y="402"/>
                    </a:lnTo>
                    <a:lnTo>
                      <a:pt x="492" y="398"/>
                    </a:lnTo>
                    <a:lnTo>
                      <a:pt x="469" y="391"/>
                    </a:lnTo>
                    <a:lnTo>
                      <a:pt x="448" y="382"/>
                    </a:lnTo>
                    <a:lnTo>
                      <a:pt x="427" y="370"/>
                    </a:lnTo>
                    <a:lnTo>
                      <a:pt x="426" y="370"/>
                    </a:lnTo>
                    <a:lnTo>
                      <a:pt x="426" y="368"/>
                    </a:lnTo>
                    <a:lnTo>
                      <a:pt x="426" y="368"/>
                    </a:lnTo>
                    <a:lnTo>
                      <a:pt x="426" y="368"/>
                    </a:lnTo>
                    <a:lnTo>
                      <a:pt x="434" y="365"/>
                    </a:lnTo>
                    <a:lnTo>
                      <a:pt x="442" y="361"/>
                    </a:lnTo>
                    <a:lnTo>
                      <a:pt x="451" y="358"/>
                    </a:lnTo>
                    <a:lnTo>
                      <a:pt x="459" y="355"/>
                    </a:lnTo>
                    <a:lnTo>
                      <a:pt x="469" y="351"/>
                    </a:lnTo>
                    <a:lnTo>
                      <a:pt x="477" y="348"/>
                    </a:lnTo>
                    <a:lnTo>
                      <a:pt x="486" y="344"/>
                    </a:lnTo>
                    <a:lnTo>
                      <a:pt x="494" y="341"/>
                    </a:lnTo>
                    <a:lnTo>
                      <a:pt x="493" y="336"/>
                    </a:lnTo>
                    <a:lnTo>
                      <a:pt x="492" y="333"/>
                    </a:lnTo>
                    <a:lnTo>
                      <a:pt x="489" y="328"/>
                    </a:lnTo>
                    <a:lnTo>
                      <a:pt x="488" y="325"/>
                    </a:lnTo>
                    <a:lnTo>
                      <a:pt x="466" y="336"/>
                    </a:lnTo>
                    <a:lnTo>
                      <a:pt x="446" y="347"/>
                    </a:lnTo>
                    <a:lnTo>
                      <a:pt x="427" y="356"/>
                    </a:lnTo>
                    <a:lnTo>
                      <a:pt x="411" y="364"/>
                    </a:lnTo>
                    <a:lnTo>
                      <a:pt x="397" y="371"/>
                    </a:lnTo>
                    <a:lnTo>
                      <a:pt x="387" y="375"/>
                    </a:lnTo>
                    <a:lnTo>
                      <a:pt x="380" y="379"/>
                    </a:lnTo>
                    <a:lnTo>
                      <a:pt x="376" y="381"/>
                    </a:lnTo>
                    <a:lnTo>
                      <a:pt x="373" y="372"/>
                    </a:lnTo>
                    <a:lnTo>
                      <a:pt x="369" y="363"/>
                    </a:lnTo>
                    <a:lnTo>
                      <a:pt x="366" y="355"/>
                    </a:lnTo>
                    <a:lnTo>
                      <a:pt x="361" y="347"/>
                    </a:lnTo>
                    <a:lnTo>
                      <a:pt x="357" y="338"/>
                    </a:lnTo>
                    <a:lnTo>
                      <a:pt x="352" y="332"/>
                    </a:lnTo>
                    <a:lnTo>
                      <a:pt x="346" y="323"/>
                    </a:lnTo>
                    <a:lnTo>
                      <a:pt x="340" y="317"/>
                    </a:lnTo>
                    <a:lnTo>
                      <a:pt x="342" y="313"/>
                    </a:lnTo>
                    <a:lnTo>
                      <a:pt x="345" y="306"/>
                    </a:lnTo>
                    <a:lnTo>
                      <a:pt x="348" y="300"/>
                    </a:lnTo>
                    <a:lnTo>
                      <a:pt x="350" y="297"/>
                    </a:lnTo>
                    <a:lnTo>
                      <a:pt x="354" y="297"/>
                    </a:lnTo>
                    <a:lnTo>
                      <a:pt x="359" y="297"/>
                    </a:lnTo>
                    <a:lnTo>
                      <a:pt x="364" y="297"/>
                    </a:lnTo>
                    <a:lnTo>
                      <a:pt x="369" y="297"/>
                    </a:lnTo>
                    <a:lnTo>
                      <a:pt x="375" y="296"/>
                    </a:lnTo>
                    <a:lnTo>
                      <a:pt x="381" y="295"/>
                    </a:lnTo>
                    <a:lnTo>
                      <a:pt x="387" y="295"/>
                    </a:lnTo>
                    <a:lnTo>
                      <a:pt x="393" y="294"/>
                    </a:lnTo>
                    <a:lnTo>
                      <a:pt x="393" y="292"/>
                    </a:lnTo>
                    <a:lnTo>
                      <a:pt x="393" y="292"/>
                    </a:lnTo>
                    <a:lnTo>
                      <a:pt x="393" y="292"/>
                    </a:lnTo>
                    <a:lnTo>
                      <a:pt x="394" y="291"/>
                    </a:lnTo>
                    <a:lnTo>
                      <a:pt x="397" y="285"/>
                    </a:lnTo>
                    <a:lnTo>
                      <a:pt x="401" y="280"/>
                    </a:lnTo>
                    <a:lnTo>
                      <a:pt x="405" y="275"/>
                    </a:lnTo>
                    <a:lnTo>
                      <a:pt x="410" y="271"/>
                    </a:lnTo>
                    <a:lnTo>
                      <a:pt x="397" y="274"/>
                    </a:lnTo>
                    <a:lnTo>
                      <a:pt x="386" y="277"/>
                    </a:lnTo>
                    <a:lnTo>
                      <a:pt x="374" y="281"/>
                    </a:lnTo>
                    <a:lnTo>
                      <a:pt x="363" y="284"/>
                    </a:lnTo>
                    <a:lnTo>
                      <a:pt x="353" y="287"/>
                    </a:lnTo>
                    <a:lnTo>
                      <a:pt x="346" y="289"/>
                    </a:lnTo>
                    <a:lnTo>
                      <a:pt x="342" y="290"/>
                    </a:lnTo>
                    <a:lnTo>
                      <a:pt x="340" y="290"/>
                    </a:lnTo>
                    <a:lnTo>
                      <a:pt x="343" y="276"/>
                    </a:lnTo>
                    <a:lnTo>
                      <a:pt x="348" y="262"/>
                    </a:lnTo>
                    <a:lnTo>
                      <a:pt x="352" y="249"/>
                    </a:lnTo>
                    <a:lnTo>
                      <a:pt x="357" y="236"/>
                    </a:lnTo>
                    <a:lnTo>
                      <a:pt x="356" y="237"/>
                    </a:lnTo>
                    <a:lnTo>
                      <a:pt x="354" y="237"/>
                    </a:lnTo>
                    <a:lnTo>
                      <a:pt x="352" y="238"/>
                    </a:lnTo>
                    <a:lnTo>
                      <a:pt x="351" y="238"/>
                    </a:lnTo>
                    <a:lnTo>
                      <a:pt x="349" y="239"/>
                    </a:lnTo>
                    <a:lnTo>
                      <a:pt x="345" y="241"/>
                    </a:lnTo>
                    <a:lnTo>
                      <a:pt x="342" y="242"/>
                    </a:lnTo>
                    <a:lnTo>
                      <a:pt x="340" y="243"/>
                    </a:lnTo>
                    <a:lnTo>
                      <a:pt x="336" y="259"/>
                    </a:lnTo>
                    <a:lnTo>
                      <a:pt x="334" y="275"/>
                    </a:lnTo>
                    <a:lnTo>
                      <a:pt x="331" y="291"/>
                    </a:lnTo>
                    <a:lnTo>
                      <a:pt x="330" y="309"/>
                    </a:lnTo>
                    <a:lnTo>
                      <a:pt x="329" y="307"/>
                    </a:lnTo>
                    <a:lnTo>
                      <a:pt x="329" y="306"/>
                    </a:lnTo>
                    <a:lnTo>
                      <a:pt x="328" y="306"/>
                    </a:lnTo>
                    <a:lnTo>
                      <a:pt x="327" y="305"/>
                    </a:lnTo>
                    <a:lnTo>
                      <a:pt x="322" y="291"/>
                    </a:lnTo>
                    <a:lnTo>
                      <a:pt x="316" y="277"/>
                    </a:lnTo>
                    <a:lnTo>
                      <a:pt x="311" y="264"/>
                    </a:lnTo>
                    <a:lnTo>
                      <a:pt x="304" y="251"/>
                    </a:lnTo>
                    <a:lnTo>
                      <a:pt x="298" y="252"/>
                    </a:lnTo>
                    <a:lnTo>
                      <a:pt x="293" y="252"/>
                    </a:lnTo>
                    <a:lnTo>
                      <a:pt x="290" y="252"/>
                    </a:lnTo>
                    <a:lnTo>
                      <a:pt x="289" y="252"/>
                    </a:lnTo>
                    <a:lnTo>
                      <a:pt x="290" y="246"/>
                    </a:lnTo>
                    <a:lnTo>
                      <a:pt x="290" y="239"/>
                    </a:lnTo>
                    <a:lnTo>
                      <a:pt x="290" y="234"/>
                    </a:lnTo>
                    <a:lnTo>
                      <a:pt x="290" y="228"/>
                    </a:lnTo>
                    <a:lnTo>
                      <a:pt x="284" y="219"/>
                    </a:lnTo>
                    <a:lnTo>
                      <a:pt x="278" y="209"/>
                    </a:lnTo>
                    <a:lnTo>
                      <a:pt x="273" y="199"/>
                    </a:lnTo>
                    <a:lnTo>
                      <a:pt x="266" y="190"/>
                    </a:lnTo>
                    <a:lnTo>
                      <a:pt x="260" y="181"/>
                    </a:lnTo>
                    <a:lnTo>
                      <a:pt x="254" y="171"/>
                    </a:lnTo>
                    <a:lnTo>
                      <a:pt x="247" y="162"/>
                    </a:lnTo>
                    <a:lnTo>
                      <a:pt x="242" y="153"/>
                    </a:lnTo>
                    <a:lnTo>
                      <a:pt x="239" y="155"/>
                    </a:lnTo>
                    <a:lnTo>
                      <a:pt x="237" y="157"/>
                    </a:lnTo>
                    <a:lnTo>
                      <a:pt x="236" y="158"/>
                    </a:lnTo>
                    <a:lnTo>
                      <a:pt x="236" y="158"/>
                    </a:lnTo>
                    <a:lnTo>
                      <a:pt x="227" y="145"/>
                    </a:lnTo>
                    <a:lnTo>
                      <a:pt x="217" y="133"/>
                    </a:lnTo>
                    <a:lnTo>
                      <a:pt x="210" y="121"/>
                    </a:lnTo>
                    <a:lnTo>
                      <a:pt x="206" y="107"/>
                    </a:lnTo>
                    <a:lnTo>
                      <a:pt x="206" y="105"/>
                    </a:lnTo>
                    <a:lnTo>
                      <a:pt x="206" y="102"/>
                    </a:lnTo>
                    <a:lnTo>
                      <a:pt x="206" y="100"/>
                    </a:lnTo>
                    <a:lnTo>
                      <a:pt x="206" y="98"/>
                    </a:lnTo>
                    <a:lnTo>
                      <a:pt x="205" y="98"/>
                    </a:lnTo>
                    <a:lnTo>
                      <a:pt x="205" y="97"/>
                    </a:lnTo>
                    <a:lnTo>
                      <a:pt x="205" y="97"/>
                    </a:lnTo>
                    <a:lnTo>
                      <a:pt x="205" y="97"/>
                    </a:lnTo>
                    <a:lnTo>
                      <a:pt x="205" y="97"/>
                    </a:lnTo>
                    <a:lnTo>
                      <a:pt x="206" y="95"/>
                    </a:lnTo>
                    <a:lnTo>
                      <a:pt x="206" y="95"/>
                    </a:lnTo>
                    <a:lnTo>
                      <a:pt x="206" y="95"/>
                    </a:lnTo>
                    <a:lnTo>
                      <a:pt x="206" y="93"/>
                    </a:lnTo>
                    <a:lnTo>
                      <a:pt x="206" y="92"/>
                    </a:lnTo>
                    <a:lnTo>
                      <a:pt x="206" y="90"/>
                    </a:lnTo>
                    <a:lnTo>
                      <a:pt x="206" y="89"/>
                    </a:lnTo>
                    <a:lnTo>
                      <a:pt x="205" y="90"/>
                    </a:lnTo>
                    <a:lnTo>
                      <a:pt x="205" y="90"/>
                    </a:lnTo>
                    <a:lnTo>
                      <a:pt x="204" y="91"/>
                    </a:lnTo>
                    <a:lnTo>
                      <a:pt x="202" y="92"/>
                    </a:lnTo>
                    <a:lnTo>
                      <a:pt x="197" y="82"/>
                    </a:lnTo>
                    <a:lnTo>
                      <a:pt x="191" y="71"/>
                    </a:lnTo>
                    <a:lnTo>
                      <a:pt x="185" y="61"/>
                    </a:lnTo>
                    <a:lnTo>
                      <a:pt x="181" y="51"/>
                    </a:lnTo>
                    <a:lnTo>
                      <a:pt x="176" y="39"/>
                    </a:lnTo>
                    <a:lnTo>
                      <a:pt x="171" y="29"/>
                    </a:lnTo>
                    <a:lnTo>
                      <a:pt x="168" y="17"/>
                    </a:lnTo>
                    <a:lnTo>
                      <a:pt x="164" y="6"/>
                    </a:lnTo>
                    <a:lnTo>
                      <a:pt x="164" y="7"/>
                    </a:lnTo>
                    <a:lnTo>
                      <a:pt x="164" y="7"/>
                    </a:lnTo>
                    <a:lnTo>
                      <a:pt x="164" y="8"/>
                    </a:lnTo>
                    <a:lnTo>
                      <a:pt x="164" y="8"/>
                    </a:lnTo>
                    <a:lnTo>
                      <a:pt x="156" y="6"/>
                    </a:lnTo>
                    <a:lnTo>
                      <a:pt x="149" y="3"/>
                    </a:lnTo>
                    <a:lnTo>
                      <a:pt x="141" y="2"/>
                    </a:lnTo>
                    <a:lnTo>
                      <a:pt x="133" y="0"/>
                    </a:lnTo>
                    <a:lnTo>
                      <a:pt x="136" y="11"/>
                    </a:lnTo>
                    <a:lnTo>
                      <a:pt x="139" y="22"/>
                    </a:lnTo>
                    <a:lnTo>
                      <a:pt x="143" y="33"/>
                    </a:lnTo>
                    <a:lnTo>
                      <a:pt x="147" y="44"/>
                    </a:lnTo>
                    <a:lnTo>
                      <a:pt x="148" y="44"/>
                    </a:lnTo>
                    <a:lnTo>
                      <a:pt x="149" y="43"/>
                    </a:lnTo>
                    <a:lnTo>
                      <a:pt x="151" y="43"/>
                    </a:lnTo>
                    <a:lnTo>
                      <a:pt x="152" y="41"/>
                    </a:lnTo>
                    <a:lnTo>
                      <a:pt x="156" y="51"/>
                    </a:lnTo>
                    <a:lnTo>
                      <a:pt x="161" y="60"/>
                    </a:lnTo>
                    <a:lnTo>
                      <a:pt x="163" y="69"/>
                    </a:lnTo>
                    <a:lnTo>
                      <a:pt x="166" y="78"/>
                    </a:lnTo>
                    <a:lnTo>
                      <a:pt x="175" y="92"/>
                    </a:lnTo>
                    <a:lnTo>
                      <a:pt x="183" y="106"/>
                    </a:lnTo>
                    <a:lnTo>
                      <a:pt x="192" y="120"/>
                    </a:lnTo>
                    <a:lnTo>
                      <a:pt x="201" y="133"/>
                    </a:lnTo>
                    <a:lnTo>
                      <a:pt x="210" y="147"/>
                    </a:lnTo>
                    <a:lnTo>
                      <a:pt x="221" y="161"/>
                    </a:lnTo>
                    <a:lnTo>
                      <a:pt x="230" y="175"/>
                    </a:lnTo>
                    <a:lnTo>
                      <a:pt x="239" y="189"/>
                    </a:lnTo>
                    <a:lnTo>
                      <a:pt x="223" y="181"/>
                    </a:lnTo>
                    <a:lnTo>
                      <a:pt x="206" y="175"/>
                    </a:lnTo>
                    <a:lnTo>
                      <a:pt x="189" y="169"/>
                    </a:lnTo>
                    <a:lnTo>
                      <a:pt x="171" y="165"/>
                    </a:lnTo>
                    <a:lnTo>
                      <a:pt x="154" y="160"/>
                    </a:lnTo>
                    <a:lnTo>
                      <a:pt x="136" y="155"/>
                    </a:lnTo>
                    <a:lnTo>
                      <a:pt x="118" y="151"/>
                    </a:lnTo>
                    <a:lnTo>
                      <a:pt x="101" y="146"/>
                    </a:lnTo>
                    <a:lnTo>
                      <a:pt x="95" y="148"/>
                    </a:lnTo>
                    <a:lnTo>
                      <a:pt x="92" y="150"/>
                    </a:lnTo>
                    <a:lnTo>
                      <a:pt x="88" y="151"/>
                    </a:lnTo>
                    <a:lnTo>
                      <a:pt x="87" y="151"/>
                    </a:lnTo>
                    <a:lnTo>
                      <a:pt x="87" y="148"/>
                    </a:lnTo>
                    <a:lnTo>
                      <a:pt x="87" y="146"/>
                    </a:lnTo>
                    <a:lnTo>
                      <a:pt x="87" y="145"/>
                    </a:lnTo>
                    <a:lnTo>
                      <a:pt x="87" y="143"/>
                    </a:lnTo>
                    <a:lnTo>
                      <a:pt x="80" y="140"/>
                    </a:lnTo>
                    <a:lnTo>
                      <a:pt x="75" y="138"/>
                    </a:lnTo>
                    <a:lnTo>
                      <a:pt x="69" y="136"/>
                    </a:lnTo>
                    <a:lnTo>
                      <a:pt x="62" y="133"/>
                    </a:lnTo>
                    <a:lnTo>
                      <a:pt x="56" y="130"/>
                    </a:lnTo>
                    <a:lnTo>
                      <a:pt x="50" y="128"/>
                    </a:lnTo>
                    <a:lnTo>
                      <a:pt x="45" y="125"/>
                    </a:lnTo>
                    <a:lnTo>
                      <a:pt x="39" y="122"/>
                    </a:lnTo>
                    <a:lnTo>
                      <a:pt x="38" y="121"/>
                    </a:lnTo>
                    <a:lnTo>
                      <a:pt x="35" y="119"/>
                    </a:lnTo>
                    <a:lnTo>
                      <a:pt x="34" y="117"/>
                    </a:lnTo>
                    <a:lnTo>
                      <a:pt x="32" y="116"/>
                    </a:lnTo>
                    <a:lnTo>
                      <a:pt x="30" y="122"/>
                    </a:lnTo>
                    <a:lnTo>
                      <a:pt x="27" y="125"/>
                    </a:lnTo>
                    <a:lnTo>
                      <a:pt x="25" y="128"/>
                    </a:lnTo>
                    <a:lnTo>
                      <a:pt x="24" y="129"/>
                    </a:lnTo>
                    <a:lnTo>
                      <a:pt x="18" y="123"/>
                    </a:lnTo>
                    <a:lnTo>
                      <a:pt x="12" y="119"/>
                    </a:lnTo>
                    <a:lnTo>
                      <a:pt x="5" y="113"/>
                    </a:lnTo>
                    <a:lnTo>
                      <a:pt x="0" y="108"/>
                    </a:lnTo>
                    <a:lnTo>
                      <a:pt x="2" y="115"/>
                    </a:lnTo>
                    <a:lnTo>
                      <a:pt x="4" y="122"/>
                    </a:lnTo>
                    <a:lnTo>
                      <a:pt x="8" y="129"/>
                    </a:lnTo>
                    <a:lnTo>
                      <a:pt x="12" y="135"/>
                    </a:lnTo>
                    <a:lnTo>
                      <a:pt x="17" y="136"/>
                    </a:lnTo>
                    <a:lnTo>
                      <a:pt x="22" y="137"/>
                    </a:lnTo>
                    <a:lnTo>
                      <a:pt x="25" y="138"/>
                    </a:lnTo>
                    <a:lnTo>
                      <a:pt x="30" y="139"/>
                    </a:lnTo>
                    <a:lnTo>
                      <a:pt x="34" y="140"/>
                    </a:lnTo>
                    <a:lnTo>
                      <a:pt x="39" y="142"/>
                    </a:lnTo>
                    <a:lnTo>
                      <a:pt x="43" y="143"/>
                    </a:lnTo>
                    <a:lnTo>
                      <a:pt x="48" y="143"/>
                    </a:lnTo>
                    <a:lnTo>
                      <a:pt x="48" y="147"/>
                    </a:lnTo>
                    <a:lnTo>
                      <a:pt x="48" y="151"/>
                    </a:lnTo>
                    <a:lnTo>
                      <a:pt x="47" y="154"/>
                    </a:lnTo>
                    <a:lnTo>
                      <a:pt x="47" y="158"/>
                    </a:lnTo>
                    <a:lnTo>
                      <a:pt x="50" y="159"/>
                    </a:lnTo>
                    <a:lnTo>
                      <a:pt x="55" y="160"/>
                    </a:lnTo>
                    <a:lnTo>
                      <a:pt x="58" y="161"/>
                    </a:lnTo>
                    <a:lnTo>
                      <a:pt x="62" y="162"/>
                    </a:lnTo>
                    <a:lnTo>
                      <a:pt x="75" y="165"/>
                    </a:lnTo>
                    <a:lnTo>
                      <a:pt x="87" y="167"/>
                    </a:lnTo>
                    <a:lnTo>
                      <a:pt x="101" y="169"/>
                    </a:lnTo>
                    <a:lnTo>
                      <a:pt x="114" y="170"/>
                    </a:lnTo>
                    <a:lnTo>
                      <a:pt x="126" y="173"/>
                    </a:lnTo>
                    <a:lnTo>
                      <a:pt x="139" y="175"/>
                    </a:lnTo>
                    <a:lnTo>
                      <a:pt x="152" y="176"/>
                    </a:lnTo>
                    <a:lnTo>
                      <a:pt x="164" y="178"/>
                    </a:lnTo>
                    <a:lnTo>
                      <a:pt x="164" y="180"/>
                    </a:lnTo>
                    <a:lnTo>
                      <a:pt x="163" y="182"/>
                    </a:lnTo>
                    <a:lnTo>
                      <a:pt x="161" y="183"/>
                    </a:lnTo>
                    <a:lnTo>
                      <a:pt x="160" y="185"/>
                    </a:lnTo>
                    <a:lnTo>
                      <a:pt x="159" y="188"/>
                    </a:lnTo>
                    <a:lnTo>
                      <a:pt x="154" y="192"/>
                    </a:lnTo>
                    <a:lnTo>
                      <a:pt x="149" y="197"/>
                    </a:lnTo>
                    <a:lnTo>
                      <a:pt x="146" y="201"/>
                    </a:lnTo>
                    <a:lnTo>
                      <a:pt x="141" y="205"/>
                    </a:lnTo>
                    <a:lnTo>
                      <a:pt x="137" y="209"/>
                    </a:lnTo>
                    <a:lnTo>
                      <a:pt x="132" y="214"/>
                    </a:lnTo>
                    <a:lnTo>
                      <a:pt x="128" y="219"/>
                    </a:lnTo>
                    <a:lnTo>
                      <a:pt x="123" y="222"/>
                    </a:lnTo>
                    <a:lnTo>
                      <a:pt x="126" y="223"/>
                    </a:lnTo>
                    <a:lnTo>
                      <a:pt x="129" y="224"/>
                    </a:lnTo>
                    <a:lnTo>
                      <a:pt x="130" y="226"/>
                    </a:lnTo>
                    <a:lnTo>
                      <a:pt x="130" y="227"/>
                    </a:lnTo>
                    <a:lnTo>
                      <a:pt x="124" y="233"/>
                    </a:lnTo>
                    <a:lnTo>
                      <a:pt x="119" y="238"/>
                    </a:lnTo>
                    <a:lnTo>
                      <a:pt x="114" y="245"/>
                    </a:lnTo>
                    <a:lnTo>
                      <a:pt x="109" y="251"/>
                    </a:lnTo>
                    <a:lnTo>
                      <a:pt x="121" y="243"/>
                    </a:lnTo>
                    <a:lnTo>
                      <a:pt x="132" y="234"/>
                    </a:lnTo>
                    <a:lnTo>
                      <a:pt x="141" y="224"/>
                    </a:lnTo>
                    <a:lnTo>
                      <a:pt x="151" y="216"/>
                    </a:lnTo>
                    <a:lnTo>
                      <a:pt x="159" y="208"/>
                    </a:lnTo>
                    <a:lnTo>
                      <a:pt x="164" y="203"/>
                    </a:lnTo>
                    <a:lnTo>
                      <a:pt x="168" y="198"/>
                    </a:lnTo>
                    <a:lnTo>
                      <a:pt x="169" y="197"/>
                    </a:lnTo>
                    <a:lnTo>
                      <a:pt x="170" y="192"/>
                    </a:lnTo>
                    <a:lnTo>
                      <a:pt x="172" y="189"/>
                    </a:lnTo>
                    <a:lnTo>
                      <a:pt x="174" y="185"/>
                    </a:lnTo>
                    <a:lnTo>
                      <a:pt x="175" y="181"/>
                    </a:lnTo>
                    <a:lnTo>
                      <a:pt x="177" y="182"/>
                    </a:lnTo>
                    <a:lnTo>
                      <a:pt x="181" y="182"/>
                    </a:lnTo>
                    <a:lnTo>
                      <a:pt x="183" y="182"/>
                    </a:lnTo>
                    <a:lnTo>
                      <a:pt x="185" y="183"/>
                    </a:lnTo>
                    <a:lnTo>
                      <a:pt x="186" y="182"/>
                    </a:lnTo>
                    <a:lnTo>
                      <a:pt x="186" y="182"/>
                    </a:lnTo>
                    <a:lnTo>
                      <a:pt x="186" y="182"/>
                    </a:lnTo>
                    <a:lnTo>
                      <a:pt x="186" y="181"/>
                    </a:lnTo>
                    <a:lnTo>
                      <a:pt x="189" y="182"/>
                    </a:lnTo>
                    <a:lnTo>
                      <a:pt x="192" y="183"/>
                    </a:lnTo>
                    <a:lnTo>
                      <a:pt x="196" y="184"/>
                    </a:lnTo>
                    <a:lnTo>
                      <a:pt x="198" y="185"/>
                    </a:lnTo>
                    <a:lnTo>
                      <a:pt x="205" y="188"/>
                    </a:lnTo>
                    <a:lnTo>
                      <a:pt x="210" y="189"/>
                    </a:lnTo>
                    <a:lnTo>
                      <a:pt x="217" y="191"/>
                    </a:lnTo>
                    <a:lnTo>
                      <a:pt x="223" y="192"/>
                    </a:lnTo>
                    <a:lnTo>
                      <a:pt x="230" y="195"/>
                    </a:lnTo>
                    <a:lnTo>
                      <a:pt x="236" y="197"/>
                    </a:lnTo>
                    <a:lnTo>
                      <a:pt x="243" y="199"/>
                    </a:lnTo>
                    <a:lnTo>
                      <a:pt x="249" y="201"/>
                    </a:lnTo>
                    <a:lnTo>
                      <a:pt x="257" y="213"/>
                    </a:lnTo>
                    <a:lnTo>
                      <a:pt x="265" y="226"/>
                    </a:lnTo>
                    <a:lnTo>
                      <a:pt x="274" y="239"/>
                    </a:lnTo>
                    <a:lnTo>
                      <a:pt x="283" y="253"/>
                    </a:lnTo>
                    <a:lnTo>
                      <a:pt x="290" y="265"/>
                    </a:lnTo>
                    <a:lnTo>
                      <a:pt x="297" y="275"/>
                    </a:lnTo>
                    <a:lnTo>
                      <a:pt x="302" y="282"/>
                    </a:lnTo>
                    <a:lnTo>
                      <a:pt x="303" y="284"/>
                    </a:lnTo>
                    <a:lnTo>
                      <a:pt x="303" y="287"/>
                    </a:lnTo>
                    <a:lnTo>
                      <a:pt x="305" y="291"/>
                    </a:lnTo>
                    <a:lnTo>
                      <a:pt x="308" y="296"/>
                    </a:lnTo>
                    <a:lnTo>
                      <a:pt x="311" y="300"/>
                    </a:lnTo>
                    <a:lnTo>
                      <a:pt x="311" y="300"/>
                    </a:lnTo>
                    <a:lnTo>
                      <a:pt x="311" y="300"/>
                    </a:lnTo>
                    <a:lnTo>
                      <a:pt x="311" y="300"/>
                    </a:lnTo>
                    <a:lnTo>
                      <a:pt x="310" y="300"/>
                    </a:lnTo>
                    <a:lnTo>
                      <a:pt x="297" y="305"/>
                    </a:lnTo>
                    <a:lnTo>
                      <a:pt x="284" y="311"/>
                    </a:lnTo>
                    <a:lnTo>
                      <a:pt x="272" y="314"/>
                    </a:lnTo>
                    <a:lnTo>
                      <a:pt x="258" y="318"/>
                    </a:lnTo>
                    <a:lnTo>
                      <a:pt x="245" y="321"/>
                    </a:lnTo>
                    <a:lnTo>
                      <a:pt x="231" y="325"/>
                    </a:lnTo>
                    <a:lnTo>
                      <a:pt x="219" y="327"/>
                    </a:lnTo>
                    <a:lnTo>
                      <a:pt x="205" y="328"/>
                    </a:lnTo>
                    <a:lnTo>
                      <a:pt x="191" y="329"/>
                    </a:lnTo>
                    <a:lnTo>
                      <a:pt x="178" y="329"/>
                    </a:lnTo>
                    <a:lnTo>
                      <a:pt x="164" y="330"/>
                    </a:lnTo>
                    <a:lnTo>
                      <a:pt x="151" y="329"/>
                    </a:lnTo>
                    <a:lnTo>
                      <a:pt x="138" y="328"/>
                    </a:lnTo>
                    <a:lnTo>
                      <a:pt x="124" y="327"/>
                    </a:lnTo>
                    <a:lnTo>
                      <a:pt x="110" y="325"/>
                    </a:lnTo>
                    <a:lnTo>
                      <a:pt x="98" y="321"/>
                    </a:lnTo>
                    <a:lnTo>
                      <a:pt x="98" y="327"/>
                    </a:lnTo>
                    <a:lnTo>
                      <a:pt x="98" y="333"/>
                    </a:lnTo>
                    <a:lnTo>
                      <a:pt x="98" y="338"/>
                    </a:lnTo>
                    <a:lnTo>
                      <a:pt x="96" y="344"/>
                    </a:lnTo>
                    <a:lnTo>
                      <a:pt x="100" y="345"/>
                    </a:lnTo>
                    <a:lnTo>
                      <a:pt x="105" y="345"/>
                    </a:lnTo>
                    <a:lnTo>
                      <a:pt x="108" y="347"/>
                    </a:lnTo>
                    <a:lnTo>
                      <a:pt x="113" y="348"/>
                    </a:lnTo>
                    <a:lnTo>
                      <a:pt x="116" y="343"/>
                    </a:lnTo>
                    <a:lnTo>
                      <a:pt x="118" y="338"/>
                    </a:lnTo>
                    <a:lnTo>
                      <a:pt x="122" y="333"/>
                    </a:lnTo>
                    <a:lnTo>
                      <a:pt x="124" y="327"/>
                    </a:lnTo>
                    <a:lnTo>
                      <a:pt x="130" y="329"/>
                    </a:lnTo>
                    <a:lnTo>
                      <a:pt x="136" y="332"/>
                    </a:lnTo>
                    <a:lnTo>
                      <a:pt x="140" y="335"/>
                    </a:lnTo>
                    <a:lnTo>
                      <a:pt x="146" y="337"/>
                    </a:lnTo>
                    <a:lnTo>
                      <a:pt x="151" y="341"/>
                    </a:lnTo>
                    <a:lnTo>
                      <a:pt x="155" y="344"/>
                    </a:lnTo>
                    <a:lnTo>
                      <a:pt x="160" y="348"/>
                    </a:lnTo>
                    <a:lnTo>
                      <a:pt x="163" y="352"/>
                    </a:lnTo>
                    <a:lnTo>
                      <a:pt x="174" y="351"/>
                    </a:lnTo>
                    <a:lnTo>
                      <a:pt x="185" y="350"/>
                    </a:lnTo>
                    <a:lnTo>
                      <a:pt x="196" y="349"/>
                    </a:lnTo>
                    <a:lnTo>
                      <a:pt x="206" y="347"/>
                    </a:lnTo>
                    <a:lnTo>
                      <a:pt x="216" y="344"/>
                    </a:lnTo>
                    <a:lnTo>
                      <a:pt x="227" y="342"/>
                    </a:lnTo>
                    <a:lnTo>
                      <a:pt x="237" y="338"/>
                    </a:lnTo>
                    <a:lnTo>
                      <a:pt x="247" y="335"/>
                    </a:lnTo>
                    <a:lnTo>
                      <a:pt x="247" y="334"/>
                    </a:lnTo>
                    <a:lnTo>
                      <a:pt x="249" y="334"/>
                    </a:lnTo>
                    <a:lnTo>
                      <a:pt x="249" y="334"/>
                    </a:lnTo>
                    <a:lnTo>
                      <a:pt x="250" y="333"/>
                    </a:lnTo>
                    <a:lnTo>
                      <a:pt x="254" y="329"/>
                    </a:lnTo>
                    <a:lnTo>
                      <a:pt x="259" y="326"/>
                    </a:lnTo>
                    <a:lnTo>
                      <a:pt x="263" y="323"/>
                    </a:lnTo>
                    <a:lnTo>
                      <a:pt x="269" y="321"/>
                    </a:lnTo>
                    <a:lnTo>
                      <a:pt x="275" y="320"/>
                    </a:lnTo>
                    <a:lnTo>
                      <a:pt x="281" y="318"/>
                    </a:lnTo>
                    <a:lnTo>
                      <a:pt x="287" y="315"/>
                    </a:lnTo>
                    <a:lnTo>
                      <a:pt x="291" y="312"/>
                    </a:lnTo>
                    <a:lnTo>
                      <a:pt x="292" y="313"/>
                    </a:lnTo>
                    <a:lnTo>
                      <a:pt x="292" y="313"/>
                    </a:lnTo>
                    <a:lnTo>
                      <a:pt x="292" y="314"/>
                    </a:lnTo>
                    <a:lnTo>
                      <a:pt x="293" y="314"/>
                    </a:lnTo>
                    <a:lnTo>
                      <a:pt x="298" y="312"/>
                    </a:lnTo>
                    <a:lnTo>
                      <a:pt x="304" y="309"/>
                    </a:lnTo>
                    <a:lnTo>
                      <a:pt x="308" y="306"/>
                    </a:lnTo>
                    <a:lnTo>
                      <a:pt x="313" y="304"/>
                    </a:lnTo>
                    <a:lnTo>
                      <a:pt x="312" y="304"/>
                    </a:lnTo>
                    <a:lnTo>
                      <a:pt x="312" y="304"/>
                    </a:lnTo>
                    <a:lnTo>
                      <a:pt x="312" y="304"/>
                    </a:lnTo>
                    <a:lnTo>
                      <a:pt x="312" y="304"/>
                    </a:lnTo>
                    <a:lnTo>
                      <a:pt x="312" y="304"/>
                    </a:lnTo>
                    <a:lnTo>
                      <a:pt x="312" y="303"/>
                    </a:lnTo>
                    <a:lnTo>
                      <a:pt x="312" y="303"/>
                    </a:lnTo>
                    <a:lnTo>
                      <a:pt x="312" y="303"/>
                    </a:lnTo>
                    <a:lnTo>
                      <a:pt x="316" y="310"/>
                    </a:lnTo>
                    <a:lnTo>
                      <a:pt x="323" y="320"/>
                    </a:lnTo>
                    <a:lnTo>
                      <a:pt x="329" y="330"/>
                    </a:lnTo>
                    <a:lnTo>
                      <a:pt x="333" y="335"/>
                    </a:lnTo>
                    <a:lnTo>
                      <a:pt x="337" y="343"/>
                    </a:lnTo>
                    <a:lnTo>
                      <a:pt x="342" y="350"/>
                    </a:lnTo>
                    <a:lnTo>
                      <a:pt x="346" y="358"/>
                    </a:lnTo>
                    <a:lnTo>
                      <a:pt x="350" y="366"/>
                    </a:lnTo>
                    <a:lnTo>
                      <a:pt x="351" y="381"/>
                    </a:lnTo>
                    <a:lnTo>
                      <a:pt x="352" y="395"/>
                    </a:lnTo>
                    <a:lnTo>
                      <a:pt x="352" y="410"/>
                    </a:lnTo>
                    <a:lnTo>
                      <a:pt x="353" y="425"/>
                    </a:lnTo>
                    <a:lnTo>
                      <a:pt x="341" y="435"/>
                    </a:lnTo>
                    <a:lnTo>
                      <a:pt x="326" y="442"/>
                    </a:lnTo>
                    <a:lnTo>
                      <a:pt x="311" y="447"/>
                    </a:lnTo>
                    <a:lnTo>
                      <a:pt x="295" y="450"/>
                    </a:lnTo>
                    <a:lnTo>
                      <a:pt x="277" y="451"/>
                    </a:lnTo>
                    <a:lnTo>
                      <a:pt x="260" y="451"/>
                    </a:lnTo>
                    <a:lnTo>
                      <a:pt x="243" y="450"/>
                    </a:lnTo>
                    <a:lnTo>
                      <a:pt x="225" y="448"/>
                    </a:lnTo>
                    <a:lnTo>
                      <a:pt x="228" y="454"/>
                    </a:lnTo>
                    <a:lnTo>
                      <a:pt x="229" y="460"/>
                    </a:lnTo>
                    <a:lnTo>
                      <a:pt x="230" y="467"/>
                    </a:lnTo>
                    <a:lnTo>
                      <a:pt x="230" y="474"/>
                    </a:lnTo>
                    <a:lnTo>
                      <a:pt x="236" y="475"/>
                    </a:lnTo>
                    <a:lnTo>
                      <a:pt x="242" y="475"/>
                    </a:lnTo>
                    <a:lnTo>
                      <a:pt x="247" y="475"/>
                    </a:lnTo>
                    <a:lnTo>
                      <a:pt x="253" y="475"/>
                    </a:lnTo>
                    <a:lnTo>
                      <a:pt x="254" y="471"/>
                    </a:lnTo>
                    <a:lnTo>
                      <a:pt x="254" y="466"/>
                    </a:lnTo>
                    <a:lnTo>
                      <a:pt x="254" y="462"/>
                    </a:lnTo>
                    <a:lnTo>
                      <a:pt x="254" y="457"/>
                    </a:lnTo>
                    <a:lnTo>
                      <a:pt x="261" y="457"/>
                    </a:lnTo>
                    <a:lnTo>
                      <a:pt x="267" y="457"/>
                    </a:lnTo>
                    <a:lnTo>
                      <a:pt x="274" y="457"/>
                    </a:lnTo>
                    <a:lnTo>
                      <a:pt x="280" y="458"/>
                    </a:lnTo>
                    <a:lnTo>
                      <a:pt x="285" y="459"/>
                    </a:lnTo>
                    <a:lnTo>
                      <a:pt x="291" y="462"/>
                    </a:lnTo>
                    <a:lnTo>
                      <a:pt x="297" y="464"/>
                    </a:lnTo>
                    <a:lnTo>
                      <a:pt x="303" y="466"/>
                    </a:lnTo>
                    <a:lnTo>
                      <a:pt x="307" y="465"/>
                    </a:lnTo>
                    <a:lnTo>
                      <a:pt x="312" y="463"/>
                    </a:lnTo>
                    <a:lnTo>
                      <a:pt x="315" y="462"/>
                    </a:lnTo>
                    <a:lnTo>
                      <a:pt x="320" y="459"/>
                    </a:lnTo>
                    <a:lnTo>
                      <a:pt x="325" y="458"/>
                    </a:lnTo>
                    <a:lnTo>
                      <a:pt x="329" y="456"/>
                    </a:lnTo>
                    <a:lnTo>
                      <a:pt x="333" y="454"/>
                    </a:lnTo>
                    <a:lnTo>
                      <a:pt x="337" y="451"/>
                    </a:lnTo>
                    <a:lnTo>
                      <a:pt x="341" y="449"/>
                    </a:lnTo>
                    <a:lnTo>
                      <a:pt x="345" y="446"/>
                    </a:lnTo>
                    <a:lnTo>
                      <a:pt x="350" y="443"/>
                    </a:lnTo>
                    <a:lnTo>
                      <a:pt x="353" y="441"/>
                    </a:lnTo>
                    <a:lnTo>
                      <a:pt x="356" y="545"/>
                    </a:lnTo>
                    <a:lnTo>
                      <a:pt x="356" y="649"/>
                    </a:lnTo>
                    <a:lnTo>
                      <a:pt x="353" y="753"/>
                    </a:lnTo>
                    <a:lnTo>
                      <a:pt x="352" y="858"/>
                    </a:lnTo>
                    <a:lnTo>
                      <a:pt x="358" y="858"/>
                    </a:lnTo>
                    <a:lnTo>
                      <a:pt x="363" y="858"/>
                    </a:lnTo>
                    <a:lnTo>
                      <a:pt x="368" y="858"/>
                    </a:lnTo>
                    <a:lnTo>
                      <a:pt x="374" y="858"/>
                    </a:lnTo>
                    <a:lnTo>
                      <a:pt x="379" y="858"/>
                    </a:lnTo>
                    <a:lnTo>
                      <a:pt x="384" y="858"/>
                    </a:lnTo>
                    <a:lnTo>
                      <a:pt x="390" y="858"/>
                    </a:lnTo>
                    <a:lnTo>
                      <a:pt x="396" y="858"/>
                    </a:lnTo>
                    <a:lnTo>
                      <a:pt x="391" y="690"/>
                    </a:lnTo>
                    <a:lnTo>
                      <a:pt x="388" y="542"/>
                    </a:lnTo>
                    <a:lnTo>
                      <a:pt x="387" y="439"/>
                    </a:lnTo>
                    <a:lnTo>
                      <a:pt x="390" y="397"/>
                    </a:lnTo>
                    <a:lnTo>
                      <a:pt x="396" y="394"/>
                    </a:lnTo>
                    <a:lnTo>
                      <a:pt x="403" y="387"/>
                    </a:lnTo>
                    <a:lnTo>
                      <a:pt x="410" y="380"/>
                    </a:lnTo>
                    <a:lnTo>
                      <a:pt x="417" y="374"/>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2" name="Freeform 102"/>
              <p:cNvSpPr>
                <a:spLocks/>
              </p:cNvSpPr>
              <p:nvPr/>
            </p:nvSpPr>
            <p:spPr bwMode="auto">
              <a:xfrm>
                <a:off x="9899650" y="3452813"/>
                <a:ext cx="3175" cy="1588"/>
              </a:xfrm>
              <a:custGeom>
                <a:avLst/>
                <a:gdLst/>
                <a:ahLst/>
                <a:cxnLst>
                  <a:cxn ang="0">
                    <a:pos x="3" y="2"/>
                  </a:cxn>
                  <a:cxn ang="0">
                    <a:pos x="2" y="0"/>
                  </a:cxn>
                  <a:cxn ang="0">
                    <a:pos x="2" y="0"/>
                  </a:cxn>
                  <a:cxn ang="0">
                    <a:pos x="1" y="0"/>
                  </a:cxn>
                  <a:cxn ang="0">
                    <a:pos x="0" y="0"/>
                  </a:cxn>
                  <a:cxn ang="0">
                    <a:pos x="1" y="0"/>
                  </a:cxn>
                  <a:cxn ang="0">
                    <a:pos x="2" y="0"/>
                  </a:cxn>
                  <a:cxn ang="0">
                    <a:pos x="2" y="2"/>
                  </a:cxn>
                  <a:cxn ang="0">
                    <a:pos x="3" y="2"/>
                  </a:cxn>
                  <a:cxn ang="0">
                    <a:pos x="3" y="2"/>
                  </a:cxn>
                  <a:cxn ang="0">
                    <a:pos x="3" y="2"/>
                  </a:cxn>
                  <a:cxn ang="0">
                    <a:pos x="3" y="2"/>
                  </a:cxn>
                  <a:cxn ang="0">
                    <a:pos x="3" y="2"/>
                  </a:cxn>
                </a:cxnLst>
                <a:rect l="0" t="0" r="r" b="b"/>
                <a:pathLst>
                  <a:path w="3" h="2">
                    <a:moveTo>
                      <a:pt x="3" y="2"/>
                    </a:moveTo>
                    <a:lnTo>
                      <a:pt x="2" y="0"/>
                    </a:lnTo>
                    <a:lnTo>
                      <a:pt x="2" y="0"/>
                    </a:lnTo>
                    <a:lnTo>
                      <a:pt x="1" y="0"/>
                    </a:lnTo>
                    <a:lnTo>
                      <a:pt x="0" y="0"/>
                    </a:lnTo>
                    <a:lnTo>
                      <a:pt x="1" y="0"/>
                    </a:lnTo>
                    <a:lnTo>
                      <a:pt x="2" y="0"/>
                    </a:lnTo>
                    <a:lnTo>
                      <a:pt x="2" y="2"/>
                    </a:lnTo>
                    <a:lnTo>
                      <a:pt x="3" y="2"/>
                    </a:lnTo>
                    <a:lnTo>
                      <a:pt x="3" y="2"/>
                    </a:lnTo>
                    <a:lnTo>
                      <a:pt x="3" y="2"/>
                    </a:lnTo>
                    <a:lnTo>
                      <a:pt x="3" y="2"/>
                    </a:lnTo>
                    <a:lnTo>
                      <a:pt x="3" y="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3" name="Freeform 103"/>
              <p:cNvSpPr>
                <a:spLocks/>
              </p:cNvSpPr>
              <p:nvPr/>
            </p:nvSpPr>
            <p:spPr bwMode="auto">
              <a:xfrm>
                <a:off x="10191750" y="3357563"/>
                <a:ext cx="14288" cy="46038"/>
              </a:xfrm>
              <a:custGeom>
                <a:avLst/>
                <a:gdLst/>
                <a:ahLst/>
                <a:cxnLst>
                  <a:cxn ang="0">
                    <a:pos x="9" y="13"/>
                  </a:cxn>
                  <a:cxn ang="0">
                    <a:pos x="8" y="11"/>
                  </a:cxn>
                  <a:cxn ang="0">
                    <a:pos x="6" y="10"/>
                  </a:cxn>
                  <a:cxn ang="0">
                    <a:pos x="5" y="8"/>
                  </a:cxn>
                  <a:cxn ang="0">
                    <a:pos x="3" y="7"/>
                  </a:cxn>
                  <a:cxn ang="0">
                    <a:pos x="1" y="22"/>
                  </a:cxn>
                  <a:cxn ang="0">
                    <a:pos x="1" y="37"/>
                  </a:cxn>
                  <a:cxn ang="0">
                    <a:pos x="1" y="49"/>
                  </a:cxn>
                  <a:cxn ang="0">
                    <a:pos x="0" y="57"/>
                  </a:cxn>
                  <a:cxn ang="0">
                    <a:pos x="5" y="57"/>
                  </a:cxn>
                  <a:cxn ang="0">
                    <a:pos x="11" y="56"/>
                  </a:cxn>
                  <a:cxn ang="0">
                    <a:pos x="15" y="55"/>
                  </a:cxn>
                  <a:cxn ang="0">
                    <a:pos x="20" y="54"/>
                  </a:cxn>
                  <a:cxn ang="0">
                    <a:pos x="19" y="50"/>
                  </a:cxn>
                  <a:cxn ang="0">
                    <a:pos x="19" y="47"/>
                  </a:cxn>
                  <a:cxn ang="0">
                    <a:pos x="19" y="45"/>
                  </a:cxn>
                  <a:cxn ang="0">
                    <a:pos x="17" y="41"/>
                  </a:cxn>
                  <a:cxn ang="0">
                    <a:pos x="19" y="31"/>
                  </a:cxn>
                  <a:cxn ang="0">
                    <a:pos x="20" y="20"/>
                  </a:cxn>
                  <a:cxn ang="0">
                    <a:pos x="20" y="10"/>
                  </a:cxn>
                  <a:cxn ang="0">
                    <a:pos x="17" y="0"/>
                  </a:cxn>
                  <a:cxn ang="0">
                    <a:pos x="15" y="5"/>
                  </a:cxn>
                  <a:cxn ang="0">
                    <a:pos x="13" y="10"/>
                  </a:cxn>
                  <a:cxn ang="0">
                    <a:pos x="11" y="12"/>
                  </a:cxn>
                  <a:cxn ang="0">
                    <a:pos x="9" y="13"/>
                  </a:cxn>
                </a:cxnLst>
                <a:rect l="0" t="0" r="r" b="b"/>
                <a:pathLst>
                  <a:path w="20" h="57">
                    <a:moveTo>
                      <a:pt x="9" y="13"/>
                    </a:moveTo>
                    <a:lnTo>
                      <a:pt x="8" y="11"/>
                    </a:lnTo>
                    <a:lnTo>
                      <a:pt x="6" y="10"/>
                    </a:lnTo>
                    <a:lnTo>
                      <a:pt x="5" y="8"/>
                    </a:lnTo>
                    <a:lnTo>
                      <a:pt x="3" y="7"/>
                    </a:lnTo>
                    <a:lnTo>
                      <a:pt x="1" y="22"/>
                    </a:lnTo>
                    <a:lnTo>
                      <a:pt x="1" y="37"/>
                    </a:lnTo>
                    <a:lnTo>
                      <a:pt x="1" y="49"/>
                    </a:lnTo>
                    <a:lnTo>
                      <a:pt x="0" y="57"/>
                    </a:lnTo>
                    <a:lnTo>
                      <a:pt x="5" y="57"/>
                    </a:lnTo>
                    <a:lnTo>
                      <a:pt x="11" y="56"/>
                    </a:lnTo>
                    <a:lnTo>
                      <a:pt x="15" y="55"/>
                    </a:lnTo>
                    <a:lnTo>
                      <a:pt x="20" y="54"/>
                    </a:lnTo>
                    <a:lnTo>
                      <a:pt x="19" y="50"/>
                    </a:lnTo>
                    <a:lnTo>
                      <a:pt x="19" y="47"/>
                    </a:lnTo>
                    <a:lnTo>
                      <a:pt x="19" y="45"/>
                    </a:lnTo>
                    <a:lnTo>
                      <a:pt x="17" y="41"/>
                    </a:lnTo>
                    <a:lnTo>
                      <a:pt x="19" y="31"/>
                    </a:lnTo>
                    <a:lnTo>
                      <a:pt x="20" y="20"/>
                    </a:lnTo>
                    <a:lnTo>
                      <a:pt x="20" y="10"/>
                    </a:lnTo>
                    <a:lnTo>
                      <a:pt x="17" y="0"/>
                    </a:lnTo>
                    <a:lnTo>
                      <a:pt x="15" y="5"/>
                    </a:lnTo>
                    <a:lnTo>
                      <a:pt x="13" y="10"/>
                    </a:lnTo>
                    <a:lnTo>
                      <a:pt x="11" y="12"/>
                    </a:lnTo>
                    <a:lnTo>
                      <a:pt x="9" y="13"/>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357"/>
            <p:cNvGrpSpPr/>
            <p:nvPr/>
          </p:nvGrpSpPr>
          <p:grpSpPr>
            <a:xfrm>
              <a:off x="8404225" y="4375150"/>
              <a:ext cx="673101" cy="546100"/>
              <a:chOff x="9788525" y="3105150"/>
              <a:chExt cx="673101" cy="546100"/>
            </a:xfrm>
          </p:grpSpPr>
          <p:sp>
            <p:nvSpPr>
              <p:cNvPr id="25704" name="Freeform 104"/>
              <p:cNvSpPr>
                <a:spLocks/>
              </p:cNvSpPr>
              <p:nvPr/>
            </p:nvSpPr>
            <p:spPr bwMode="auto">
              <a:xfrm>
                <a:off x="10244138" y="3105150"/>
                <a:ext cx="58738" cy="98425"/>
              </a:xfrm>
              <a:custGeom>
                <a:avLst/>
                <a:gdLst/>
                <a:ahLst/>
                <a:cxnLst>
                  <a:cxn ang="0">
                    <a:pos x="45" y="124"/>
                  </a:cxn>
                  <a:cxn ang="0">
                    <a:pos x="47" y="122"/>
                  </a:cxn>
                  <a:cxn ang="0">
                    <a:pos x="51" y="116"/>
                  </a:cxn>
                  <a:cxn ang="0">
                    <a:pos x="55" y="108"/>
                  </a:cxn>
                  <a:cxn ang="0">
                    <a:pos x="60" y="98"/>
                  </a:cxn>
                  <a:cxn ang="0">
                    <a:pos x="63" y="90"/>
                  </a:cxn>
                  <a:cxn ang="0">
                    <a:pos x="67" y="80"/>
                  </a:cxn>
                  <a:cxn ang="0">
                    <a:pos x="70" y="73"/>
                  </a:cxn>
                  <a:cxn ang="0">
                    <a:pos x="71" y="67"/>
                  </a:cxn>
                  <a:cxn ang="0">
                    <a:pos x="74" y="55"/>
                  </a:cxn>
                  <a:cxn ang="0">
                    <a:pos x="73" y="43"/>
                  </a:cxn>
                  <a:cxn ang="0">
                    <a:pos x="68" y="33"/>
                  </a:cxn>
                  <a:cxn ang="0">
                    <a:pos x="62" y="24"/>
                  </a:cxn>
                  <a:cxn ang="0">
                    <a:pos x="53" y="16"/>
                  </a:cxn>
                  <a:cxn ang="0">
                    <a:pos x="44" y="9"/>
                  </a:cxn>
                  <a:cxn ang="0">
                    <a:pos x="33" y="4"/>
                  </a:cxn>
                  <a:cxn ang="0">
                    <a:pos x="22" y="0"/>
                  </a:cxn>
                  <a:cxn ang="0">
                    <a:pos x="17" y="10"/>
                  </a:cxn>
                  <a:cxn ang="0">
                    <a:pos x="10" y="20"/>
                  </a:cxn>
                  <a:cxn ang="0">
                    <a:pos x="5" y="30"/>
                  </a:cxn>
                  <a:cxn ang="0">
                    <a:pos x="1" y="41"/>
                  </a:cxn>
                  <a:cxn ang="0">
                    <a:pos x="0" y="52"/>
                  </a:cxn>
                  <a:cxn ang="0">
                    <a:pos x="1" y="61"/>
                  </a:cxn>
                  <a:cxn ang="0">
                    <a:pos x="2" y="71"/>
                  </a:cxn>
                  <a:cxn ang="0">
                    <a:pos x="5" y="81"/>
                  </a:cxn>
                  <a:cxn ang="0">
                    <a:pos x="7" y="87"/>
                  </a:cxn>
                  <a:cxn ang="0">
                    <a:pos x="10" y="92"/>
                  </a:cxn>
                  <a:cxn ang="0">
                    <a:pos x="15" y="98"/>
                  </a:cxn>
                  <a:cxn ang="0">
                    <a:pos x="20" y="101"/>
                  </a:cxn>
                  <a:cxn ang="0">
                    <a:pos x="24" y="106"/>
                  </a:cxn>
                  <a:cxn ang="0">
                    <a:pos x="29" y="110"/>
                  </a:cxn>
                  <a:cxn ang="0">
                    <a:pos x="35" y="114"/>
                  </a:cxn>
                  <a:cxn ang="0">
                    <a:pos x="39" y="118"/>
                  </a:cxn>
                  <a:cxn ang="0">
                    <a:pos x="40" y="119"/>
                  </a:cxn>
                  <a:cxn ang="0">
                    <a:pos x="43" y="121"/>
                  </a:cxn>
                  <a:cxn ang="0">
                    <a:pos x="44" y="123"/>
                  </a:cxn>
                  <a:cxn ang="0">
                    <a:pos x="45" y="124"/>
                  </a:cxn>
                </a:cxnLst>
                <a:rect l="0" t="0" r="r" b="b"/>
                <a:pathLst>
                  <a:path w="74" h="124">
                    <a:moveTo>
                      <a:pt x="45" y="124"/>
                    </a:moveTo>
                    <a:lnTo>
                      <a:pt x="47" y="122"/>
                    </a:lnTo>
                    <a:lnTo>
                      <a:pt x="51" y="116"/>
                    </a:lnTo>
                    <a:lnTo>
                      <a:pt x="55" y="108"/>
                    </a:lnTo>
                    <a:lnTo>
                      <a:pt x="60" y="98"/>
                    </a:lnTo>
                    <a:lnTo>
                      <a:pt x="63" y="90"/>
                    </a:lnTo>
                    <a:lnTo>
                      <a:pt x="67" y="80"/>
                    </a:lnTo>
                    <a:lnTo>
                      <a:pt x="70" y="73"/>
                    </a:lnTo>
                    <a:lnTo>
                      <a:pt x="71" y="67"/>
                    </a:lnTo>
                    <a:lnTo>
                      <a:pt x="74" y="55"/>
                    </a:lnTo>
                    <a:lnTo>
                      <a:pt x="73" y="43"/>
                    </a:lnTo>
                    <a:lnTo>
                      <a:pt x="68" y="33"/>
                    </a:lnTo>
                    <a:lnTo>
                      <a:pt x="62" y="24"/>
                    </a:lnTo>
                    <a:lnTo>
                      <a:pt x="53" y="16"/>
                    </a:lnTo>
                    <a:lnTo>
                      <a:pt x="44" y="9"/>
                    </a:lnTo>
                    <a:lnTo>
                      <a:pt x="33" y="4"/>
                    </a:lnTo>
                    <a:lnTo>
                      <a:pt x="22" y="0"/>
                    </a:lnTo>
                    <a:lnTo>
                      <a:pt x="17" y="10"/>
                    </a:lnTo>
                    <a:lnTo>
                      <a:pt x="10" y="20"/>
                    </a:lnTo>
                    <a:lnTo>
                      <a:pt x="5" y="30"/>
                    </a:lnTo>
                    <a:lnTo>
                      <a:pt x="1" y="41"/>
                    </a:lnTo>
                    <a:lnTo>
                      <a:pt x="0" y="52"/>
                    </a:lnTo>
                    <a:lnTo>
                      <a:pt x="1" y="61"/>
                    </a:lnTo>
                    <a:lnTo>
                      <a:pt x="2" y="71"/>
                    </a:lnTo>
                    <a:lnTo>
                      <a:pt x="5" y="81"/>
                    </a:lnTo>
                    <a:lnTo>
                      <a:pt x="7" y="87"/>
                    </a:lnTo>
                    <a:lnTo>
                      <a:pt x="10" y="92"/>
                    </a:lnTo>
                    <a:lnTo>
                      <a:pt x="15" y="98"/>
                    </a:lnTo>
                    <a:lnTo>
                      <a:pt x="20" y="101"/>
                    </a:lnTo>
                    <a:lnTo>
                      <a:pt x="24" y="106"/>
                    </a:lnTo>
                    <a:lnTo>
                      <a:pt x="29" y="110"/>
                    </a:lnTo>
                    <a:lnTo>
                      <a:pt x="35" y="114"/>
                    </a:lnTo>
                    <a:lnTo>
                      <a:pt x="39" y="118"/>
                    </a:lnTo>
                    <a:lnTo>
                      <a:pt x="40" y="119"/>
                    </a:lnTo>
                    <a:lnTo>
                      <a:pt x="43" y="121"/>
                    </a:lnTo>
                    <a:lnTo>
                      <a:pt x="44" y="123"/>
                    </a:lnTo>
                    <a:lnTo>
                      <a:pt x="45" y="124"/>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5" name="Freeform 105"/>
              <p:cNvSpPr>
                <a:spLocks/>
              </p:cNvSpPr>
              <p:nvPr/>
            </p:nvSpPr>
            <p:spPr bwMode="auto">
              <a:xfrm>
                <a:off x="10004425" y="3121025"/>
                <a:ext cx="57150" cy="98425"/>
              </a:xfrm>
              <a:custGeom>
                <a:avLst/>
                <a:gdLst/>
                <a:ahLst/>
                <a:cxnLst>
                  <a:cxn ang="0">
                    <a:pos x="66" y="86"/>
                  </a:cxn>
                  <a:cxn ang="0">
                    <a:pos x="67" y="81"/>
                  </a:cxn>
                  <a:cxn ang="0">
                    <a:pos x="69" y="76"/>
                  </a:cxn>
                  <a:cxn ang="0">
                    <a:pos x="70" y="72"/>
                  </a:cxn>
                  <a:cxn ang="0">
                    <a:pos x="71" y="67"/>
                  </a:cxn>
                  <a:cxn ang="0">
                    <a:pos x="74" y="56"/>
                  </a:cxn>
                  <a:cxn ang="0">
                    <a:pos x="73" y="44"/>
                  </a:cxn>
                  <a:cxn ang="0">
                    <a:pos x="68" y="34"/>
                  </a:cxn>
                  <a:cxn ang="0">
                    <a:pos x="62" y="25"/>
                  </a:cxn>
                  <a:cxn ang="0">
                    <a:pos x="53" y="18"/>
                  </a:cxn>
                  <a:cxn ang="0">
                    <a:pos x="44" y="11"/>
                  </a:cxn>
                  <a:cxn ang="0">
                    <a:pos x="33" y="5"/>
                  </a:cxn>
                  <a:cxn ang="0">
                    <a:pos x="22" y="0"/>
                  </a:cxn>
                  <a:cxn ang="0">
                    <a:pos x="16" y="11"/>
                  </a:cxn>
                  <a:cxn ang="0">
                    <a:pos x="9" y="21"/>
                  </a:cxn>
                  <a:cxn ang="0">
                    <a:pos x="3" y="30"/>
                  </a:cxn>
                  <a:cxn ang="0">
                    <a:pos x="0" y="42"/>
                  </a:cxn>
                  <a:cxn ang="0">
                    <a:pos x="0" y="52"/>
                  </a:cxn>
                  <a:cxn ang="0">
                    <a:pos x="0" y="61"/>
                  </a:cxn>
                  <a:cxn ang="0">
                    <a:pos x="2" y="72"/>
                  </a:cxn>
                  <a:cxn ang="0">
                    <a:pos x="5" y="82"/>
                  </a:cxn>
                  <a:cxn ang="0">
                    <a:pos x="7" y="88"/>
                  </a:cxn>
                  <a:cxn ang="0">
                    <a:pos x="10" y="94"/>
                  </a:cxn>
                  <a:cxn ang="0">
                    <a:pos x="15" y="98"/>
                  </a:cxn>
                  <a:cxn ang="0">
                    <a:pos x="20" y="103"/>
                  </a:cxn>
                  <a:cxn ang="0">
                    <a:pos x="24" y="108"/>
                  </a:cxn>
                  <a:cxn ang="0">
                    <a:pos x="30" y="112"/>
                  </a:cxn>
                  <a:cxn ang="0">
                    <a:pos x="35" y="116"/>
                  </a:cxn>
                  <a:cxn ang="0">
                    <a:pos x="40" y="120"/>
                  </a:cxn>
                  <a:cxn ang="0">
                    <a:pos x="42" y="121"/>
                  </a:cxn>
                  <a:cxn ang="0">
                    <a:pos x="43" y="123"/>
                  </a:cxn>
                  <a:cxn ang="0">
                    <a:pos x="44" y="124"/>
                  </a:cxn>
                  <a:cxn ang="0">
                    <a:pos x="45" y="125"/>
                  </a:cxn>
                  <a:cxn ang="0">
                    <a:pos x="47" y="121"/>
                  </a:cxn>
                  <a:cxn ang="0">
                    <a:pos x="53" y="112"/>
                  </a:cxn>
                  <a:cxn ang="0">
                    <a:pos x="59" y="99"/>
                  </a:cxn>
                  <a:cxn ang="0">
                    <a:pos x="66" y="86"/>
                  </a:cxn>
                </a:cxnLst>
                <a:rect l="0" t="0" r="r" b="b"/>
                <a:pathLst>
                  <a:path w="74" h="125">
                    <a:moveTo>
                      <a:pt x="66" y="86"/>
                    </a:moveTo>
                    <a:lnTo>
                      <a:pt x="67" y="81"/>
                    </a:lnTo>
                    <a:lnTo>
                      <a:pt x="69" y="76"/>
                    </a:lnTo>
                    <a:lnTo>
                      <a:pt x="70" y="72"/>
                    </a:lnTo>
                    <a:lnTo>
                      <a:pt x="71" y="67"/>
                    </a:lnTo>
                    <a:lnTo>
                      <a:pt x="74" y="56"/>
                    </a:lnTo>
                    <a:lnTo>
                      <a:pt x="73" y="44"/>
                    </a:lnTo>
                    <a:lnTo>
                      <a:pt x="68" y="34"/>
                    </a:lnTo>
                    <a:lnTo>
                      <a:pt x="62" y="25"/>
                    </a:lnTo>
                    <a:lnTo>
                      <a:pt x="53" y="18"/>
                    </a:lnTo>
                    <a:lnTo>
                      <a:pt x="44" y="11"/>
                    </a:lnTo>
                    <a:lnTo>
                      <a:pt x="33" y="5"/>
                    </a:lnTo>
                    <a:lnTo>
                      <a:pt x="22" y="0"/>
                    </a:lnTo>
                    <a:lnTo>
                      <a:pt x="16" y="11"/>
                    </a:lnTo>
                    <a:lnTo>
                      <a:pt x="9" y="21"/>
                    </a:lnTo>
                    <a:lnTo>
                      <a:pt x="3" y="30"/>
                    </a:lnTo>
                    <a:lnTo>
                      <a:pt x="0" y="42"/>
                    </a:lnTo>
                    <a:lnTo>
                      <a:pt x="0" y="52"/>
                    </a:lnTo>
                    <a:lnTo>
                      <a:pt x="0" y="61"/>
                    </a:lnTo>
                    <a:lnTo>
                      <a:pt x="2" y="72"/>
                    </a:lnTo>
                    <a:lnTo>
                      <a:pt x="5" y="82"/>
                    </a:lnTo>
                    <a:lnTo>
                      <a:pt x="7" y="88"/>
                    </a:lnTo>
                    <a:lnTo>
                      <a:pt x="10" y="94"/>
                    </a:lnTo>
                    <a:lnTo>
                      <a:pt x="15" y="98"/>
                    </a:lnTo>
                    <a:lnTo>
                      <a:pt x="20" y="103"/>
                    </a:lnTo>
                    <a:lnTo>
                      <a:pt x="24" y="108"/>
                    </a:lnTo>
                    <a:lnTo>
                      <a:pt x="30" y="112"/>
                    </a:lnTo>
                    <a:lnTo>
                      <a:pt x="35" y="116"/>
                    </a:lnTo>
                    <a:lnTo>
                      <a:pt x="40" y="120"/>
                    </a:lnTo>
                    <a:lnTo>
                      <a:pt x="42" y="121"/>
                    </a:lnTo>
                    <a:lnTo>
                      <a:pt x="43" y="123"/>
                    </a:lnTo>
                    <a:lnTo>
                      <a:pt x="44" y="124"/>
                    </a:lnTo>
                    <a:lnTo>
                      <a:pt x="45" y="125"/>
                    </a:lnTo>
                    <a:lnTo>
                      <a:pt x="47" y="121"/>
                    </a:lnTo>
                    <a:lnTo>
                      <a:pt x="53" y="112"/>
                    </a:lnTo>
                    <a:lnTo>
                      <a:pt x="59" y="99"/>
                    </a:lnTo>
                    <a:lnTo>
                      <a:pt x="66" y="86"/>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6" name="Freeform 106"/>
              <p:cNvSpPr>
                <a:spLocks/>
              </p:cNvSpPr>
              <p:nvPr/>
            </p:nvSpPr>
            <p:spPr bwMode="auto">
              <a:xfrm>
                <a:off x="10018713" y="3449638"/>
                <a:ext cx="65088" cy="90488"/>
              </a:xfrm>
              <a:custGeom>
                <a:avLst/>
                <a:gdLst/>
                <a:ahLst/>
                <a:cxnLst>
                  <a:cxn ang="0">
                    <a:pos x="23" y="21"/>
                  </a:cxn>
                  <a:cxn ang="0">
                    <a:pos x="22" y="22"/>
                  </a:cxn>
                  <a:cxn ang="0">
                    <a:pos x="22" y="22"/>
                  </a:cxn>
                  <a:cxn ang="0">
                    <a:pos x="20" y="22"/>
                  </a:cxn>
                  <a:cxn ang="0">
                    <a:pos x="20" y="23"/>
                  </a:cxn>
                  <a:cxn ang="0">
                    <a:pos x="15" y="30"/>
                  </a:cxn>
                  <a:cxn ang="0">
                    <a:pos x="9" y="38"/>
                  </a:cxn>
                  <a:cxn ang="0">
                    <a:pos x="4" y="46"/>
                  </a:cxn>
                  <a:cxn ang="0">
                    <a:pos x="1" y="55"/>
                  </a:cxn>
                  <a:cxn ang="0">
                    <a:pos x="0" y="70"/>
                  </a:cxn>
                  <a:cxn ang="0">
                    <a:pos x="1" y="84"/>
                  </a:cxn>
                  <a:cxn ang="0">
                    <a:pos x="5" y="99"/>
                  </a:cxn>
                  <a:cxn ang="0">
                    <a:pos x="8" y="114"/>
                  </a:cxn>
                  <a:cxn ang="0">
                    <a:pos x="10" y="114"/>
                  </a:cxn>
                  <a:cxn ang="0">
                    <a:pos x="16" y="112"/>
                  </a:cxn>
                  <a:cxn ang="0">
                    <a:pos x="23" y="108"/>
                  </a:cxn>
                  <a:cxn ang="0">
                    <a:pos x="31" y="104"/>
                  </a:cxn>
                  <a:cxn ang="0">
                    <a:pos x="40" y="99"/>
                  </a:cxn>
                  <a:cxn ang="0">
                    <a:pos x="49" y="94"/>
                  </a:cxn>
                  <a:cxn ang="0">
                    <a:pos x="57" y="89"/>
                  </a:cxn>
                  <a:cxn ang="0">
                    <a:pos x="64" y="84"/>
                  </a:cxn>
                  <a:cxn ang="0">
                    <a:pos x="78" y="67"/>
                  </a:cxn>
                  <a:cxn ang="0">
                    <a:pos x="81" y="45"/>
                  </a:cxn>
                  <a:cxn ang="0">
                    <a:pos x="77" y="23"/>
                  </a:cxn>
                  <a:cxn ang="0">
                    <a:pos x="66" y="2"/>
                  </a:cxn>
                  <a:cxn ang="0">
                    <a:pos x="65" y="2"/>
                  </a:cxn>
                  <a:cxn ang="0">
                    <a:pos x="65" y="1"/>
                  </a:cxn>
                  <a:cxn ang="0">
                    <a:pos x="65" y="1"/>
                  </a:cxn>
                  <a:cxn ang="0">
                    <a:pos x="64" y="0"/>
                  </a:cxn>
                  <a:cxn ang="0">
                    <a:pos x="60" y="3"/>
                  </a:cxn>
                  <a:cxn ang="0">
                    <a:pos x="54" y="6"/>
                  </a:cxn>
                  <a:cxn ang="0">
                    <a:pos x="48" y="8"/>
                  </a:cxn>
                  <a:cxn ang="0">
                    <a:pos x="42" y="9"/>
                  </a:cxn>
                  <a:cxn ang="0">
                    <a:pos x="36" y="11"/>
                  </a:cxn>
                  <a:cxn ang="0">
                    <a:pos x="32" y="14"/>
                  </a:cxn>
                  <a:cxn ang="0">
                    <a:pos x="27" y="17"/>
                  </a:cxn>
                  <a:cxn ang="0">
                    <a:pos x="23" y="21"/>
                  </a:cxn>
                </a:cxnLst>
                <a:rect l="0" t="0" r="r" b="b"/>
                <a:pathLst>
                  <a:path w="81" h="114">
                    <a:moveTo>
                      <a:pt x="23" y="21"/>
                    </a:moveTo>
                    <a:lnTo>
                      <a:pt x="22" y="22"/>
                    </a:lnTo>
                    <a:lnTo>
                      <a:pt x="22" y="22"/>
                    </a:lnTo>
                    <a:lnTo>
                      <a:pt x="20" y="22"/>
                    </a:lnTo>
                    <a:lnTo>
                      <a:pt x="20" y="23"/>
                    </a:lnTo>
                    <a:lnTo>
                      <a:pt x="15" y="30"/>
                    </a:lnTo>
                    <a:lnTo>
                      <a:pt x="9" y="38"/>
                    </a:lnTo>
                    <a:lnTo>
                      <a:pt x="4" y="46"/>
                    </a:lnTo>
                    <a:lnTo>
                      <a:pt x="1" y="55"/>
                    </a:lnTo>
                    <a:lnTo>
                      <a:pt x="0" y="70"/>
                    </a:lnTo>
                    <a:lnTo>
                      <a:pt x="1" y="84"/>
                    </a:lnTo>
                    <a:lnTo>
                      <a:pt x="5" y="99"/>
                    </a:lnTo>
                    <a:lnTo>
                      <a:pt x="8" y="114"/>
                    </a:lnTo>
                    <a:lnTo>
                      <a:pt x="10" y="114"/>
                    </a:lnTo>
                    <a:lnTo>
                      <a:pt x="16" y="112"/>
                    </a:lnTo>
                    <a:lnTo>
                      <a:pt x="23" y="108"/>
                    </a:lnTo>
                    <a:lnTo>
                      <a:pt x="31" y="104"/>
                    </a:lnTo>
                    <a:lnTo>
                      <a:pt x="40" y="99"/>
                    </a:lnTo>
                    <a:lnTo>
                      <a:pt x="49" y="94"/>
                    </a:lnTo>
                    <a:lnTo>
                      <a:pt x="57" y="89"/>
                    </a:lnTo>
                    <a:lnTo>
                      <a:pt x="64" y="84"/>
                    </a:lnTo>
                    <a:lnTo>
                      <a:pt x="78" y="67"/>
                    </a:lnTo>
                    <a:lnTo>
                      <a:pt x="81" y="45"/>
                    </a:lnTo>
                    <a:lnTo>
                      <a:pt x="77" y="23"/>
                    </a:lnTo>
                    <a:lnTo>
                      <a:pt x="66" y="2"/>
                    </a:lnTo>
                    <a:lnTo>
                      <a:pt x="65" y="2"/>
                    </a:lnTo>
                    <a:lnTo>
                      <a:pt x="65" y="1"/>
                    </a:lnTo>
                    <a:lnTo>
                      <a:pt x="65" y="1"/>
                    </a:lnTo>
                    <a:lnTo>
                      <a:pt x="64" y="0"/>
                    </a:lnTo>
                    <a:lnTo>
                      <a:pt x="60" y="3"/>
                    </a:lnTo>
                    <a:lnTo>
                      <a:pt x="54" y="6"/>
                    </a:lnTo>
                    <a:lnTo>
                      <a:pt x="48" y="8"/>
                    </a:lnTo>
                    <a:lnTo>
                      <a:pt x="42" y="9"/>
                    </a:lnTo>
                    <a:lnTo>
                      <a:pt x="36" y="11"/>
                    </a:lnTo>
                    <a:lnTo>
                      <a:pt x="32" y="14"/>
                    </a:lnTo>
                    <a:lnTo>
                      <a:pt x="27" y="17"/>
                    </a:lnTo>
                    <a:lnTo>
                      <a:pt x="23" y="21"/>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7" name="Freeform 107"/>
              <p:cNvSpPr>
                <a:spLocks/>
              </p:cNvSpPr>
              <p:nvPr/>
            </p:nvSpPr>
            <p:spPr bwMode="auto">
              <a:xfrm>
                <a:off x="9842500" y="3359150"/>
                <a:ext cx="100013" cy="58738"/>
              </a:xfrm>
              <a:custGeom>
                <a:avLst/>
                <a:gdLst/>
                <a:ahLst/>
                <a:cxnLst>
                  <a:cxn ang="0">
                    <a:pos x="126" y="29"/>
                  </a:cxn>
                  <a:cxn ang="0">
                    <a:pos x="126" y="28"/>
                  </a:cxn>
                  <a:cxn ang="0">
                    <a:pos x="125" y="26"/>
                  </a:cxn>
                  <a:cxn ang="0">
                    <a:pos x="122" y="25"/>
                  </a:cxn>
                  <a:cxn ang="0">
                    <a:pos x="119" y="24"/>
                  </a:cxn>
                  <a:cxn ang="0">
                    <a:pos x="114" y="22"/>
                  </a:cxn>
                  <a:cxn ang="0">
                    <a:pos x="109" y="18"/>
                  </a:cxn>
                  <a:cxn ang="0">
                    <a:pos x="102" y="15"/>
                  </a:cxn>
                  <a:cxn ang="0">
                    <a:pos x="95" y="11"/>
                  </a:cxn>
                  <a:cxn ang="0">
                    <a:pos x="88" y="9"/>
                  </a:cxn>
                  <a:cxn ang="0">
                    <a:pos x="81" y="6"/>
                  </a:cxn>
                  <a:cxn ang="0">
                    <a:pos x="74" y="3"/>
                  </a:cxn>
                  <a:cxn ang="0">
                    <a:pos x="68" y="2"/>
                  </a:cxn>
                  <a:cxn ang="0">
                    <a:pos x="57" y="0"/>
                  </a:cxn>
                  <a:cxn ang="0">
                    <a:pos x="45" y="1"/>
                  </a:cxn>
                  <a:cxn ang="0">
                    <a:pos x="35" y="6"/>
                  </a:cxn>
                  <a:cxn ang="0">
                    <a:pos x="26" y="13"/>
                  </a:cxn>
                  <a:cxn ang="0">
                    <a:pos x="18" y="21"/>
                  </a:cxn>
                  <a:cxn ang="0">
                    <a:pos x="11" y="30"/>
                  </a:cxn>
                  <a:cxn ang="0">
                    <a:pos x="5" y="41"/>
                  </a:cxn>
                  <a:cxn ang="0">
                    <a:pos x="0" y="52"/>
                  </a:cxn>
                  <a:cxn ang="0">
                    <a:pos x="6" y="54"/>
                  </a:cxn>
                  <a:cxn ang="0">
                    <a:pos x="12" y="58"/>
                  </a:cxn>
                  <a:cxn ang="0">
                    <a:pos x="16" y="61"/>
                  </a:cxn>
                  <a:cxn ang="0">
                    <a:pos x="22" y="64"/>
                  </a:cxn>
                  <a:cxn ang="0">
                    <a:pos x="27" y="68"/>
                  </a:cxn>
                  <a:cxn ang="0">
                    <a:pos x="31" y="70"/>
                  </a:cxn>
                  <a:cxn ang="0">
                    <a:pos x="37" y="73"/>
                  </a:cxn>
                  <a:cxn ang="0">
                    <a:pos x="43" y="74"/>
                  </a:cxn>
                  <a:cxn ang="0">
                    <a:pos x="48" y="74"/>
                  </a:cxn>
                  <a:cxn ang="0">
                    <a:pos x="53" y="74"/>
                  </a:cxn>
                  <a:cxn ang="0">
                    <a:pos x="58" y="74"/>
                  </a:cxn>
                  <a:cxn ang="0">
                    <a:pos x="64" y="74"/>
                  </a:cxn>
                  <a:cxn ang="0">
                    <a:pos x="68" y="73"/>
                  </a:cxn>
                  <a:cxn ang="0">
                    <a:pos x="73" y="71"/>
                  </a:cxn>
                  <a:cxn ang="0">
                    <a:pos x="79" y="70"/>
                  </a:cxn>
                  <a:cxn ang="0">
                    <a:pos x="83" y="69"/>
                  </a:cxn>
                  <a:cxn ang="0">
                    <a:pos x="90" y="66"/>
                  </a:cxn>
                  <a:cxn ang="0">
                    <a:pos x="96" y="62"/>
                  </a:cxn>
                  <a:cxn ang="0">
                    <a:pos x="101" y="58"/>
                  </a:cxn>
                  <a:cxn ang="0">
                    <a:pos x="105" y="53"/>
                  </a:cxn>
                  <a:cxn ang="0">
                    <a:pos x="110" y="47"/>
                  </a:cxn>
                  <a:cxn ang="0">
                    <a:pos x="115" y="40"/>
                  </a:cxn>
                  <a:cxn ang="0">
                    <a:pos x="120" y="35"/>
                  </a:cxn>
                  <a:cxn ang="0">
                    <a:pos x="126" y="29"/>
                  </a:cxn>
                </a:cxnLst>
                <a:rect l="0" t="0" r="r" b="b"/>
                <a:pathLst>
                  <a:path w="126" h="74">
                    <a:moveTo>
                      <a:pt x="126" y="29"/>
                    </a:moveTo>
                    <a:lnTo>
                      <a:pt x="126" y="28"/>
                    </a:lnTo>
                    <a:lnTo>
                      <a:pt x="125" y="26"/>
                    </a:lnTo>
                    <a:lnTo>
                      <a:pt x="122" y="25"/>
                    </a:lnTo>
                    <a:lnTo>
                      <a:pt x="119" y="24"/>
                    </a:lnTo>
                    <a:lnTo>
                      <a:pt x="114" y="22"/>
                    </a:lnTo>
                    <a:lnTo>
                      <a:pt x="109" y="18"/>
                    </a:lnTo>
                    <a:lnTo>
                      <a:pt x="102" y="15"/>
                    </a:lnTo>
                    <a:lnTo>
                      <a:pt x="95" y="11"/>
                    </a:lnTo>
                    <a:lnTo>
                      <a:pt x="88" y="9"/>
                    </a:lnTo>
                    <a:lnTo>
                      <a:pt x="81" y="6"/>
                    </a:lnTo>
                    <a:lnTo>
                      <a:pt x="74" y="3"/>
                    </a:lnTo>
                    <a:lnTo>
                      <a:pt x="68" y="2"/>
                    </a:lnTo>
                    <a:lnTo>
                      <a:pt x="57" y="0"/>
                    </a:lnTo>
                    <a:lnTo>
                      <a:pt x="45" y="1"/>
                    </a:lnTo>
                    <a:lnTo>
                      <a:pt x="35" y="6"/>
                    </a:lnTo>
                    <a:lnTo>
                      <a:pt x="26" y="13"/>
                    </a:lnTo>
                    <a:lnTo>
                      <a:pt x="18" y="21"/>
                    </a:lnTo>
                    <a:lnTo>
                      <a:pt x="11" y="30"/>
                    </a:lnTo>
                    <a:lnTo>
                      <a:pt x="5" y="41"/>
                    </a:lnTo>
                    <a:lnTo>
                      <a:pt x="0" y="52"/>
                    </a:lnTo>
                    <a:lnTo>
                      <a:pt x="6" y="54"/>
                    </a:lnTo>
                    <a:lnTo>
                      <a:pt x="12" y="58"/>
                    </a:lnTo>
                    <a:lnTo>
                      <a:pt x="16" y="61"/>
                    </a:lnTo>
                    <a:lnTo>
                      <a:pt x="22" y="64"/>
                    </a:lnTo>
                    <a:lnTo>
                      <a:pt x="27" y="68"/>
                    </a:lnTo>
                    <a:lnTo>
                      <a:pt x="31" y="70"/>
                    </a:lnTo>
                    <a:lnTo>
                      <a:pt x="37" y="73"/>
                    </a:lnTo>
                    <a:lnTo>
                      <a:pt x="43" y="74"/>
                    </a:lnTo>
                    <a:lnTo>
                      <a:pt x="48" y="74"/>
                    </a:lnTo>
                    <a:lnTo>
                      <a:pt x="53" y="74"/>
                    </a:lnTo>
                    <a:lnTo>
                      <a:pt x="58" y="74"/>
                    </a:lnTo>
                    <a:lnTo>
                      <a:pt x="64" y="74"/>
                    </a:lnTo>
                    <a:lnTo>
                      <a:pt x="68" y="73"/>
                    </a:lnTo>
                    <a:lnTo>
                      <a:pt x="73" y="71"/>
                    </a:lnTo>
                    <a:lnTo>
                      <a:pt x="79" y="70"/>
                    </a:lnTo>
                    <a:lnTo>
                      <a:pt x="83" y="69"/>
                    </a:lnTo>
                    <a:lnTo>
                      <a:pt x="90" y="66"/>
                    </a:lnTo>
                    <a:lnTo>
                      <a:pt x="96" y="62"/>
                    </a:lnTo>
                    <a:lnTo>
                      <a:pt x="101" y="58"/>
                    </a:lnTo>
                    <a:lnTo>
                      <a:pt x="105" y="53"/>
                    </a:lnTo>
                    <a:lnTo>
                      <a:pt x="110" y="47"/>
                    </a:lnTo>
                    <a:lnTo>
                      <a:pt x="115" y="40"/>
                    </a:lnTo>
                    <a:lnTo>
                      <a:pt x="120" y="35"/>
                    </a:lnTo>
                    <a:lnTo>
                      <a:pt x="126" y="29"/>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8" name="Freeform 108"/>
              <p:cNvSpPr>
                <a:spLocks/>
              </p:cNvSpPr>
              <p:nvPr/>
            </p:nvSpPr>
            <p:spPr bwMode="auto">
              <a:xfrm>
                <a:off x="10163175" y="3268663"/>
                <a:ext cx="58738" cy="100013"/>
              </a:xfrm>
              <a:custGeom>
                <a:avLst/>
                <a:gdLst/>
                <a:ahLst/>
                <a:cxnLst>
                  <a:cxn ang="0">
                    <a:pos x="0" y="51"/>
                  </a:cxn>
                  <a:cxn ang="0">
                    <a:pos x="0" y="59"/>
                  </a:cxn>
                  <a:cxn ang="0">
                    <a:pos x="0" y="67"/>
                  </a:cxn>
                  <a:cxn ang="0">
                    <a:pos x="3" y="75"/>
                  </a:cxn>
                  <a:cxn ang="0">
                    <a:pos x="5" y="83"/>
                  </a:cxn>
                  <a:cxn ang="0">
                    <a:pos x="11" y="93"/>
                  </a:cxn>
                  <a:cxn ang="0">
                    <a:pos x="19" y="102"/>
                  </a:cxn>
                  <a:cxn ang="0">
                    <a:pos x="28" y="111"/>
                  </a:cxn>
                  <a:cxn ang="0">
                    <a:pos x="39" y="119"/>
                  </a:cxn>
                  <a:cxn ang="0">
                    <a:pos x="41" y="120"/>
                  </a:cxn>
                  <a:cxn ang="0">
                    <a:pos x="42" y="122"/>
                  </a:cxn>
                  <a:cxn ang="0">
                    <a:pos x="44" y="123"/>
                  </a:cxn>
                  <a:cxn ang="0">
                    <a:pos x="45" y="125"/>
                  </a:cxn>
                  <a:cxn ang="0">
                    <a:pos x="47" y="124"/>
                  </a:cxn>
                  <a:cxn ang="0">
                    <a:pos x="49" y="122"/>
                  </a:cxn>
                  <a:cxn ang="0">
                    <a:pos x="51" y="117"/>
                  </a:cxn>
                  <a:cxn ang="0">
                    <a:pos x="53" y="112"/>
                  </a:cxn>
                  <a:cxn ang="0">
                    <a:pos x="59" y="101"/>
                  </a:cxn>
                  <a:cxn ang="0">
                    <a:pos x="64" y="90"/>
                  </a:cxn>
                  <a:cxn ang="0">
                    <a:pos x="68" y="78"/>
                  </a:cxn>
                  <a:cxn ang="0">
                    <a:pos x="72" y="68"/>
                  </a:cxn>
                  <a:cxn ang="0">
                    <a:pos x="74" y="52"/>
                  </a:cxn>
                  <a:cxn ang="0">
                    <a:pos x="70" y="37"/>
                  </a:cxn>
                  <a:cxn ang="0">
                    <a:pos x="60" y="24"/>
                  </a:cxn>
                  <a:cxn ang="0">
                    <a:pos x="49" y="14"/>
                  </a:cxn>
                  <a:cxn ang="0">
                    <a:pos x="47" y="13"/>
                  </a:cxn>
                  <a:cxn ang="0">
                    <a:pos x="44" y="10"/>
                  </a:cxn>
                  <a:cxn ang="0">
                    <a:pos x="41" y="9"/>
                  </a:cxn>
                  <a:cxn ang="0">
                    <a:pos x="39" y="8"/>
                  </a:cxn>
                  <a:cxn ang="0">
                    <a:pos x="34" y="6"/>
                  </a:cxn>
                  <a:cxn ang="0">
                    <a:pos x="30" y="3"/>
                  </a:cxn>
                  <a:cxn ang="0">
                    <a:pos x="27" y="2"/>
                  </a:cxn>
                  <a:cxn ang="0">
                    <a:pos x="22" y="0"/>
                  </a:cxn>
                  <a:cxn ang="0">
                    <a:pos x="18" y="10"/>
                  </a:cxn>
                  <a:cxn ang="0">
                    <a:pos x="12" y="18"/>
                  </a:cxn>
                  <a:cxn ang="0">
                    <a:pos x="6" y="28"/>
                  </a:cxn>
                  <a:cxn ang="0">
                    <a:pos x="2" y="37"/>
                  </a:cxn>
                  <a:cxn ang="0">
                    <a:pos x="2" y="38"/>
                  </a:cxn>
                  <a:cxn ang="0">
                    <a:pos x="2" y="39"/>
                  </a:cxn>
                  <a:cxn ang="0">
                    <a:pos x="0" y="41"/>
                  </a:cxn>
                  <a:cxn ang="0">
                    <a:pos x="0" y="43"/>
                  </a:cxn>
                  <a:cxn ang="0">
                    <a:pos x="0" y="45"/>
                  </a:cxn>
                  <a:cxn ang="0">
                    <a:pos x="0" y="46"/>
                  </a:cxn>
                  <a:cxn ang="0">
                    <a:pos x="0" y="48"/>
                  </a:cxn>
                  <a:cxn ang="0">
                    <a:pos x="0" y="51"/>
                  </a:cxn>
                </a:cxnLst>
                <a:rect l="0" t="0" r="r" b="b"/>
                <a:pathLst>
                  <a:path w="74" h="125">
                    <a:moveTo>
                      <a:pt x="0" y="51"/>
                    </a:moveTo>
                    <a:lnTo>
                      <a:pt x="0" y="59"/>
                    </a:lnTo>
                    <a:lnTo>
                      <a:pt x="0" y="67"/>
                    </a:lnTo>
                    <a:lnTo>
                      <a:pt x="3" y="75"/>
                    </a:lnTo>
                    <a:lnTo>
                      <a:pt x="5" y="83"/>
                    </a:lnTo>
                    <a:lnTo>
                      <a:pt x="11" y="93"/>
                    </a:lnTo>
                    <a:lnTo>
                      <a:pt x="19" y="102"/>
                    </a:lnTo>
                    <a:lnTo>
                      <a:pt x="28" y="111"/>
                    </a:lnTo>
                    <a:lnTo>
                      <a:pt x="39" y="119"/>
                    </a:lnTo>
                    <a:lnTo>
                      <a:pt x="41" y="120"/>
                    </a:lnTo>
                    <a:lnTo>
                      <a:pt x="42" y="122"/>
                    </a:lnTo>
                    <a:lnTo>
                      <a:pt x="44" y="123"/>
                    </a:lnTo>
                    <a:lnTo>
                      <a:pt x="45" y="125"/>
                    </a:lnTo>
                    <a:lnTo>
                      <a:pt x="47" y="124"/>
                    </a:lnTo>
                    <a:lnTo>
                      <a:pt x="49" y="122"/>
                    </a:lnTo>
                    <a:lnTo>
                      <a:pt x="51" y="117"/>
                    </a:lnTo>
                    <a:lnTo>
                      <a:pt x="53" y="112"/>
                    </a:lnTo>
                    <a:lnTo>
                      <a:pt x="59" y="101"/>
                    </a:lnTo>
                    <a:lnTo>
                      <a:pt x="64" y="90"/>
                    </a:lnTo>
                    <a:lnTo>
                      <a:pt x="68" y="78"/>
                    </a:lnTo>
                    <a:lnTo>
                      <a:pt x="72" y="68"/>
                    </a:lnTo>
                    <a:lnTo>
                      <a:pt x="74" y="52"/>
                    </a:lnTo>
                    <a:lnTo>
                      <a:pt x="70" y="37"/>
                    </a:lnTo>
                    <a:lnTo>
                      <a:pt x="60" y="24"/>
                    </a:lnTo>
                    <a:lnTo>
                      <a:pt x="49" y="14"/>
                    </a:lnTo>
                    <a:lnTo>
                      <a:pt x="47" y="13"/>
                    </a:lnTo>
                    <a:lnTo>
                      <a:pt x="44" y="10"/>
                    </a:lnTo>
                    <a:lnTo>
                      <a:pt x="41" y="9"/>
                    </a:lnTo>
                    <a:lnTo>
                      <a:pt x="39" y="8"/>
                    </a:lnTo>
                    <a:lnTo>
                      <a:pt x="34" y="6"/>
                    </a:lnTo>
                    <a:lnTo>
                      <a:pt x="30" y="3"/>
                    </a:lnTo>
                    <a:lnTo>
                      <a:pt x="27" y="2"/>
                    </a:lnTo>
                    <a:lnTo>
                      <a:pt x="22" y="0"/>
                    </a:lnTo>
                    <a:lnTo>
                      <a:pt x="18" y="10"/>
                    </a:lnTo>
                    <a:lnTo>
                      <a:pt x="12" y="18"/>
                    </a:lnTo>
                    <a:lnTo>
                      <a:pt x="6" y="28"/>
                    </a:lnTo>
                    <a:lnTo>
                      <a:pt x="2" y="37"/>
                    </a:lnTo>
                    <a:lnTo>
                      <a:pt x="2" y="38"/>
                    </a:lnTo>
                    <a:lnTo>
                      <a:pt x="2" y="39"/>
                    </a:lnTo>
                    <a:lnTo>
                      <a:pt x="0" y="41"/>
                    </a:lnTo>
                    <a:lnTo>
                      <a:pt x="0" y="43"/>
                    </a:lnTo>
                    <a:lnTo>
                      <a:pt x="0" y="45"/>
                    </a:lnTo>
                    <a:lnTo>
                      <a:pt x="0" y="46"/>
                    </a:lnTo>
                    <a:lnTo>
                      <a:pt x="0" y="48"/>
                    </a:lnTo>
                    <a:lnTo>
                      <a:pt x="0" y="51"/>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09" name="Freeform 109"/>
              <p:cNvSpPr>
                <a:spLocks/>
              </p:cNvSpPr>
              <p:nvPr/>
            </p:nvSpPr>
            <p:spPr bwMode="auto">
              <a:xfrm>
                <a:off x="9906000" y="3127375"/>
                <a:ext cx="65088" cy="80963"/>
              </a:xfrm>
              <a:custGeom>
                <a:avLst/>
                <a:gdLst/>
                <a:ahLst/>
                <a:cxnLst>
                  <a:cxn ang="0">
                    <a:pos x="79" y="100"/>
                  </a:cxn>
                  <a:cxn ang="0">
                    <a:pos x="81" y="89"/>
                  </a:cxn>
                  <a:cxn ang="0">
                    <a:pos x="81" y="72"/>
                  </a:cxn>
                  <a:cxn ang="0">
                    <a:pos x="79" y="55"/>
                  </a:cxn>
                  <a:cxn ang="0">
                    <a:pos x="77" y="39"/>
                  </a:cxn>
                  <a:cxn ang="0">
                    <a:pos x="74" y="27"/>
                  </a:cxn>
                  <a:cxn ang="0">
                    <a:pos x="68" y="18"/>
                  </a:cxn>
                  <a:cxn ang="0">
                    <a:pos x="59" y="10"/>
                  </a:cxn>
                  <a:cxn ang="0">
                    <a:pos x="49" y="5"/>
                  </a:cxn>
                  <a:cxn ang="0">
                    <a:pos x="38" y="2"/>
                  </a:cxn>
                  <a:cxn ang="0">
                    <a:pos x="26" y="0"/>
                  </a:cxn>
                  <a:cxn ang="0">
                    <a:pos x="14" y="0"/>
                  </a:cxn>
                  <a:cxn ang="0">
                    <a:pos x="2" y="1"/>
                  </a:cxn>
                  <a:cxn ang="0">
                    <a:pos x="2" y="12"/>
                  </a:cxn>
                  <a:cxn ang="0">
                    <a:pos x="1" y="25"/>
                  </a:cxn>
                  <a:cxn ang="0">
                    <a:pos x="0" y="36"/>
                  </a:cxn>
                  <a:cxn ang="0">
                    <a:pos x="2" y="48"/>
                  </a:cxn>
                  <a:cxn ang="0">
                    <a:pos x="6" y="57"/>
                  </a:cxn>
                  <a:cxn ang="0">
                    <a:pos x="11" y="66"/>
                  </a:cxn>
                  <a:cxn ang="0">
                    <a:pos x="17" y="74"/>
                  </a:cxn>
                  <a:cxn ang="0">
                    <a:pos x="24" y="82"/>
                  </a:cxn>
                  <a:cxn ang="0">
                    <a:pos x="30" y="86"/>
                  </a:cxn>
                  <a:cxn ang="0">
                    <a:pos x="36" y="89"/>
                  </a:cxn>
                  <a:cxn ang="0">
                    <a:pos x="41" y="92"/>
                  </a:cxn>
                  <a:cxn ang="0">
                    <a:pos x="48" y="94"/>
                  </a:cxn>
                  <a:cxn ang="0">
                    <a:pos x="56" y="96"/>
                  </a:cxn>
                  <a:cxn ang="0">
                    <a:pos x="64" y="97"/>
                  </a:cxn>
                  <a:cxn ang="0">
                    <a:pos x="71" y="100"/>
                  </a:cxn>
                  <a:cxn ang="0">
                    <a:pos x="79" y="102"/>
                  </a:cxn>
                  <a:cxn ang="0">
                    <a:pos x="79" y="102"/>
                  </a:cxn>
                  <a:cxn ang="0">
                    <a:pos x="79" y="101"/>
                  </a:cxn>
                  <a:cxn ang="0">
                    <a:pos x="79" y="101"/>
                  </a:cxn>
                  <a:cxn ang="0">
                    <a:pos x="79" y="100"/>
                  </a:cxn>
                </a:cxnLst>
                <a:rect l="0" t="0" r="r" b="b"/>
                <a:pathLst>
                  <a:path w="81" h="102">
                    <a:moveTo>
                      <a:pt x="79" y="100"/>
                    </a:moveTo>
                    <a:lnTo>
                      <a:pt x="81" y="89"/>
                    </a:lnTo>
                    <a:lnTo>
                      <a:pt x="81" y="72"/>
                    </a:lnTo>
                    <a:lnTo>
                      <a:pt x="79" y="55"/>
                    </a:lnTo>
                    <a:lnTo>
                      <a:pt x="77" y="39"/>
                    </a:lnTo>
                    <a:lnTo>
                      <a:pt x="74" y="27"/>
                    </a:lnTo>
                    <a:lnTo>
                      <a:pt x="68" y="18"/>
                    </a:lnTo>
                    <a:lnTo>
                      <a:pt x="59" y="10"/>
                    </a:lnTo>
                    <a:lnTo>
                      <a:pt x="49" y="5"/>
                    </a:lnTo>
                    <a:lnTo>
                      <a:pt x="38" y="2"/>
                    </a:lnTo>
                    <a:lnTo>
                      <a:pt x="26" y="0"/>
                    </a:lnTo>
                    <a:lnTo>
                      <a:pt x="14" y="0"/>
                    </a:lnTo>
                    <a:lnTo>
                      <a:pt x="2" y="1"/>
                    </a:lnTo>
                    <a:lnTo>
                      <a:pt x="2" y="12"/>
                    </a:lnTo>
                    <a:lnTo>
                      <a:pt x="1" y="25"/>
                    </a:lnTo>
                    <a:lnTo>
                      <a:pt x="0" y="36"/>
                    </a:lnTo>
                    <a:lnTo>
                      <a:pt x="2" y="48"/>
                    </a:lnTo>
                    <a:lnTo>
                      <a:pt x="6" y="57"/>
                    </a:lnTo>
                    <a:lnTo>
                      <a:pt x="11" y="66"/>
                    </a:lnTo>
                    <a:lnTo>
                      <a:pt x="17" y="74"/>
                    </a:lnTo>
                    <a:lnTo>
                      <a:pt x="24" y="82"/>
                    </a:lnTo>
                    <a:lnTo>
                      <a:pt x="30" y="86"/>
                    </a:lnTo>
                    <a:lnTo>
                      <a:pt x="36" y="89"/>
                    </a:lnTo>
                    <a:lnTo>
                      <a:pt x="41" y="92"/>
                    </a:lnTo>
                    <a:lnTo>
                      <a:pt x="48" y="94"/>
                    </a:lnTo>
                    <a:lnTo>
                      <a:pt x="56" y="96"/>
                    </a:lnTo>
                    <a:lnTo>
                      <a:pt x="64" y="97"/>
                    </a:lnTo>
                    <a:lnTo>
                      <a:pt x="71" y="100"/>
                    </a:lnTo>
                    <a:lnTo>
                      <a:pt x="79" y="102"/>
                    </a:lnTo>
                    <a:lnTo>
                      <a:pt x="79" y="102"/>
                    </a:lnTo>
                    <a:lnTo>
                      <a:pt x="79" y="101"/>
                    </a:lnTo>
                    <a:lnTo>
                      <a:pt x="79" y="101"/>
                    </a:lnTo>
                    <a:lnTo>
                      <a:pt x="79" y="100"/>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0" name="Freeform 110"/>
              <p:cNvSpPr>
                <a:spLocks/>
              </p:cNvSpPr>
              <p:nvPr/>
            </p:nvSpPr>
            <p:spPr bwMode="auto">
              <a:xfrm>
                <a:off x="10074275" y="3211513"/>
                <a:ext cx="58738" cy="98425"/>
              </a:xfrm>
              <a:custGeom>
                <a:avLst/>
                <a:gdLst/>
                <a:ahLst/>
                <a:cxnLst>
                  <a:cxn ang="0">
                    <a:pos x="6" y="28"/>
                  </a:cxn>
                  <a:cxn ang="0">
                    <a:pos x="5" y="30"/>
                  </a:cxn>
                  <a:cxn ang="0">
                    <a:pos x="2" y="34"/>
                  </a:cxn>
                  <a:cxn ang="0">
                    <a:pos x="1" y="37"/>
                  </a:cxn>
                  <a:cxn ang="0">
                    <a:pos x="1" y="42"/>
                  </a:cxn>
                  <a:cxn ang="0">
                    <a:pos x="0" y="52"/>
                  </a:cxn>
                  <a:cxn ang="0">
                    <a:pos x="1" y="61"/>
                  </a:cxn>
                  <a:cxn ang="0">
                    <a:pos x="2" y="72"/>
                  </a:cxn>
                  <a:cxn ang="0">
                    <a:pos x="5" y="82"/>
                  </a:cxn>
                  <a:cxn ang="0">
                    <a:pos x="8" y="89"/>
                  </a:cxn>
                  <a:cxn ang="0">
                    <a:pos x="11" y="95"/>
                  </a:cxn>
                  <a:cxn ang="0">
                    <a:pos x="17" y="100"/>
                  </a:cxn>
                  <a:cxn ang="0">
                    <a:pos x="22" y="105"/>
                  </a:cxn>
                  <a:cxn ang="0">
                    <a:pos x="28" y="110"/>
                  </a:cxn>
                  <a:cxn ang="0">
                    <a:pos x="34" y="114"/>
                  </a:cxn>
                  <a:cxn ang="0">
                    <a:pos x="40" y="119"/>
                  </a:cxn>
                  <a:cxn ang="0">
                    <a:pos x="46" y="125"/>
                  </a:cxn>
                  <a:cxn ang="0">
                    <a:pos x="49" y="119"/>
                  </a:cxn>
                  <a:cxn ang="0">
                    <a:pos x="57" y="103"/>
                  </a:cxn>
                  <a:cxn ang="0">
                    <a:pos x="66" y="84"/>
                  </a:cxn>
                  <a:cxn ang="0">
                    <a:pos x="71" y="67"/>
                  </a:cxn>
                  <a:cxn ang="0">
                    <a:pos x="74" y="57"/>
                  </a:cxn>
                  <a:cxn ang="0">
                    <a:pos x="72" y="46"/>
                  </a:cxn>
                  <a:cxn ang="0">
                    <a:pos x="70" y="37"/>
                  </a:cxn>
                  <a:cxn ang="0">
                    <a:pos x="64" y="28"/>
                  </a:cxn>
                  <a:cxn ang="0">
                    <a:pos x="57" y="21"/>
                  </a:cxn>
                  <a:cxn ang="0">
                    <a:pos x="49" y="14"/>
                  </a:cxn>
                  <a:cxn ang="0">
                    <a:pos x="40" y="8"/>
                  </a:cxn>
                  <a:cxn ang="0">
                    <a:pos x="31" y="4"/>
                  </a:cxn>
                  <a:cxn ang="0">
                    <a:pos x="29" y="3"/>
                  </a:cxn>
                  <a:cxn ang="0">
                    <a:pos x="26" y="1"/>
                  </a:cxn>
                  <a:cxn ang="0">
                    <a:pos x="24" y="1"/>
                  </a:cxn>
                  <a:cxn ang="0">
                    <a:pos x="22" y="0"/>
                  </a:cxn>
                  <a:cxn ang="0">
                    <a:pos x="18" y="7"/>
                  </a:cxn>
                  <a:cxn ang="0">
                    <a:pos x="15" y="14"/>
                  </a:cxn>
                  <a:cxn ang="0">
                    <a:pos x="10" y="21"/>
                  </a:cxn>
                  <a:cxn ang="0">
                    <a:pos x="6" y="28"/>
                  </a:cxn>
                </a:cxnLst>
                <a:rect l="0" t="0" r="r" b="b"/>
                <a:pathLst>
                  <a:path w="74" h="125">
                    <a:moveTo>
                      <a:pt x="6" y="28"/>
                    </a:moveTo>
                    <a:lnTo>
                      <a:pt x="5" y="30"/>
                    </a:lnTo>
                    <a:lnTo>
                      <a:pt x="2" y="34"/>
                    </a:lnTo>
                    <a:lnTo>
                      <a:pt x="1" y="37"/>
                    </a:lnTo>
                    <a:lnTo>
                      <a:pt x="1" y="42"/>
                    </a:lnTo>
                    <a:lnTo>
                      <a:pt x="0" y="52"/>
                    </a:lnTo>
                    <a:lnTo>
                      <a:pt x="1" y="61"/>
                    </a:lnTo>
                    <a:lnTo>
                      <a:pt x="2" y="72"/>
                    </a:lnTo>
                    <a:lnTo>
                      <a:pt x="5" y="82"/>
                    </a:lnTo>
                    <a:lnTo>
                      <a:pt x="8" y="89"/>
                    </a:lnTo>
                    <a:lnTo>
                      <a:pt x="11" y="95"/>
                    </a:lnTo>
                    <a:lnTo>
                      <a:pt x="17" y="100"/>
                    </a:lnTo>
                    <a:lnTo>
                      <a:pt x="22" y="105"/>
                    </a:lnTo>
                    <a:lnTo>
                      <a:pt x="28" y="110"/>
                    </a:lnTo>
                    <a:lnTo>
                      <a:pt x="34" y="114"/>
                    </a:lnTo>
                    <a:lnTo>
                      <a:pt x="40" y="119"/>
                    </a:lnTo>
                    <a:lnTo>
                      <a:pt x="46" y="125"/>
                    </a:lnTo>
                    <a:lnTo>
                      <a:pt x="49" y="119"/>
                    </a:lnTo>
                    <a:lnTo>
                      <a:pt x="57" y="103"/>
                    </a:lnTo>
                    <a:lnTo>
                      <a:pt x="66" y="84"/>
                    </a:lnTo>
                    <a:lnTo>
                      <a:pt x="71" y="67"/>
                    </a:lnTo>
                    <a:lnTo>
                      <a:pt x="74" y="57"/>
                    </a:lnTo>
                    <a:lnTo>
                      <a:pt x="72" y="46"/>
                    </a:lnTo>
                    <a:lnTo>
                      <a:pt x="70" y="37"/>
                    </a:lnTo>
                    <a:lnTo>
                      <a:pt x="64" y="28"/>
                    </a:lnTo>
                    <a:lnTo>
                      <a:pt x="57" y="21"/>
                    </a:lnTo>
                    <a:lnTo>
                      <a:pt x="49" y="14"/>
                    </a:lnTo>
                    <a:lnTo>
                      <a:pt x="40" y="8"/>
                    </a:lnTo>
                    <a:lnTo>
                      <a:pt x="31" y="4"/>
                    </a:lnTo>
                    <a:lnTo>
                      <a:pt x="29" y="3"/>
                    </a:lnTo>
                    <a:lnTo>
                      <a:pt x="26" y="1"/>
                    </a:lnTo>
                    <a:lnTo>
                      <a:pt x="24" y="1"/>
                    </a:lnTo>
                    <a:lnTo>
                      <a:pt x="22" y="0"/>
                    </a:lnTo>
                    <a:lnTo>
                      <a:pt x="18" y="7"/>
                    </a:lnTo>
                    <a:lnTo>
                      <a:pt x="15" y="14"/>
                    </a:lnTo>
                    <a:lnTo>
                      <a:pt x="10" y="21"/>
                    </a:lnTo>
                    <a:lnTo>
                      <a:pt x="6" y="28"/>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1" name="Freeform 111"/>
              <p:cNvSpPr>
                <a:spLocks/>
              </p:cNvSpPr>
              <p:nvPr/>
            </p:nvSpPr>
            <p:spPr bwMode="auto">
              <a:xfrm>
                <a:off x="10233025" y="3316288"/>
                <a:ext cx="66675" cy="85725"/>
              </a:xfrm>
              <a:custGeom>
                <a:avLst/>
                <a:gdLst/>
                <a:ahLst/>
                <a:cxnLst>
                  <a:cxn ang="0">
                    <a:pos x="4" y="107"/>
                  </a:cxn>
                  <a:cxn ang="0">
                    <a:pos x="5" y="107"/>
                  </a:cxn>
                  <a:cxn ang="0">
                    <a:pos x="6" y="106"/>
                  </a:cxn>
                  <a:cxn ang="0">
                    <a:pos x="8" y="106"/>
                  </a:cxn>
                  <a:cxn ang="0">
                    <a:pos x="12" y="105"/>
                  </a:cxn>
                  <a:cxn ang="0">
                    <a:pos x="17" y="103"/>
                  </a:cxn>
                  <a:cxn ang="0">
                    <a:pos x="23" y="101"/>
                  </a:cxn>
                  <a:cxn ang="0">
                    <a:pos x="30" y="99"/>
                  </a:cxn>
                  <a:cxn ang="0">
                    <a:pos x="37" y="95"/>
                  </a:cxn>
                  <a:cxn ang="0">
                    <a:pos x="44" y="92"/>
                  </a:cxn>
                  <a:cxn ang="0">
                    <a:pos x="51" y="89"/>
                  </a:cxn>
                  <a:cxn ang="0">
                    <a:pos x="57" y="86"/>
                  </a:cxn>
                  <a:cxn ang="0">
                    <a:pos x="62" y="83"/>
                  </a:cxn>
                  <a:cxn ang="0">
                    <a:pos x="79" y="67"/>
                  </a:cxn>
                  <a:cxn ang="0">
                    <a:pos x="84" y="45"/>
                  </a:cxn>
                  <a:cxn ang="0">
                    <a:pos x="81" y="22"/>
                  </a:cxn>
                  <a:cxn ang="0">
                    <a:pos x="73" y="0"/>
                  </a:cxn>
                  <a:cxn ang="0">
                    <a:pos x="67" y="2"/>
                  </a:cxn>
                  <a:cxn ang="0">
                    <a:pos x="61" y="4"/>
                  </a:cxn>
                  <a:cxn ang="0">
                    <a:pos x="55" y="6"/>
                  </a:cxn>
                  <a:cxn ang="0">
                    <a:pos x="50" y="7"/>
                  </a:cxn>
                  <a:cxn ang="0">
                    <a:pos x="44" y="8"/>
                  </a:cxn>
                  <a:cxn ang="0">
                    <a:pos x="38" y="10"/>
                  </a:cxn>
                  <a:cxn ang="0">
                    <a:pos x="34" y="13"/>
                  </a:cxn>
                  <a:cxn ang="0">
                    <a:pos x="29" y="16"/>
                  </a:cxn>
                  <a:cxn ang="0">
                    <a:pos x="21" y="23"/>
                  </a:cxn>
                  <a:cxn ang="0">
                    <a:pos x="15" y="30"/>
                  </a:cxn>
                  <a:cxn ang="0">
                    <a:pos x="8" y="38"/>
                  </a:cxn>
                  <a:cxn ang="0">
                    <a:pos x="4" y="47"/>
                  </a:cxn>
                  <a:cxn ang="0">
                    <a:pos x="0" y="57"/>
                  </a:cxn>
                  <a:cxn ang="0">
                    <a:pos x="0" y="68"/>
                  </a:cxn>
                  <a:cxn ang="0">
                    <a:pos x="1" y="78"/>
                  </a:cxn>
                  <a:cxn ang="0">
                    <a:pos x="2" y="89"/>
                  </a:cxn>
                  <a:cxn ang="0">
                    <a:pos x="2" y="93"/>
                  </a:cxn>
                  <a:cxn ang="0">
                    <a:pos x="4" y="98"/>
                  </a:cxn>
                  <a:cxn ang="0">
                    <a:pos x="4" y="102"/>
                  </a:cxn>
                  <a:cxn ang="0">
                    <a:pos x="4" y="107"/>
                  </a:cxn>
                </a:cxnLst>
                <a:rect l="0" t="0" r="r" b="b"/>
                <a:pathLst>
                  <a:path w="84" h="107">
                    <a:moveTo>
                      <a:pt x="4" y="107"/>
                    </a:moveTo>
                    <a:lnTo>
                      <a:pt x="5" y="107"/>
                    </a:lnTo>
                    <a:lnTo>
                      <a:pt x="6" y="106"/>
                    </a:lnTo>
                    <a:lnTo>
                      <a:pt x="8" y="106"/>
                    </a:lnTo>
                    <a:lnTo>
                      <a:pt x="12" y="105"/>
                    </a:lnTo>
                    <a:lnTo>
                      <a:pt x="17" y="103"/>
                    </a:lnTo>
                    <a:lnTo>
                      <a:pt x="23" y="101"/>
                    </a:lnTo>
                    <a:lnTo>
                      <a:pt x="30" y="99"/>
                    </a:lnTo>
                    <a:lnTo>
                      <a:pt x="37" y="95"/>
                    </a:lnTo>
                    <a:lnTo>
                      <a:pt x="44" y="92"/>
                    </a:lnTo>
                    <a:lnTo>
                      <a:pt x="51" y="89"/>
                    </a:lnTo>
                    <a:lnTo>
                      <a:pt x="57" y="86"/>
                    </a:lnTo>
                    <a:lnTo>
                      <a:pt x="62" y="83"/>
                    </a:lnTo>
                    <a:lnTo>
                      <a:pt x="79" y="67"/>
                    </a:lnTo>
                    <a:lnTo>
                      <a:pt x="84" y="45"/>
                    </a:lnTo>
                    <a:lnTo>
                      <a:pt x="81" y="22"/>
                    </a:lnTo>
                    <a:lnTo>
                      <a:pt x="73" y="0"/>
                    </a:lnTo>
                    <a:lnTo>
                      <a:pt x="67" y="2"/>
                    </a:lnTo>
                    <a:lnTo>
                      <a:pt x="61" y="4"/>
                    </a:lnTo>
                    <a:lnTo>
                      <a:pt x="55" y="6"/>
                    </a:lnTo>
                    <a:lnTo>
                      <a:pt x="50" y="7"/>
                    </a:lnTo>
                    <a:lnTo>
                      <a:pt x="44" y="8"/>
                    </a:lnTo>
                    <a:lnTo>
                      <a:pt x="38" y="10"/>
                    </a:lnTo>
                    <a:lnTo>
                      <a:pt x="34" y="13"/>
                    </a:lnTo>
                    <a:lnTo>
                      <a:pt x="29" y="16"/>
                    </a:lnTo>
                    <a:lnTo>
                      <a:pt x="21" y="23"/>
                    </a:lnTo>
                    <a:lnTo>
                      <a:pt x="15" y="30"/>
                    </a:lnTo>
                    <a:lnTo>
                      <a:pt x="8" y="38"/>
                    </a:lnTo>
                    <a:lnTo>
                      <a:pt x="4" y="47"/>
                    </a:lnTo>
                    <a:lnTo>
                      <a:pt x="0" y="57"/>
                    </a:lnTo>
                    <a:lnTo>
                      <a:pt x="0" y="68"/>
                    </a:lnTo>
                    <a:lnTo>
                      <a:pt x="1" y="78"/>
                    </a:lnTo>
                    <a:lnTo>
                      <a:pt x="2" y="89"/>
                    </a:lnTo>
                    <a:lnTo>
                      <a:pt x="2" y="93"/>
                    </a:lnTo>
                    <a:lnTo>
                      <a:pt x="4" y="98"/>
                    </a:lnTo>
                    <a:lnTo>
                      <a:pt x="4" y="102"/>
                    </a:lnTo>
                    <a:lnTo>
                      <a:pt x="4" y="107"/>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2" name="Freeform 112"/>
              <p:cNvSpPr>
                <a:spLocks/>
              </p:cNvSpPr>
              <p:nvPr/>
            </p:nvSpPr>
            <p:spPr bwMode="auto">
              <a:xfrm>
                <a:off x="10387013" y="3381375"/>
                <a:ext cx="74613" cy="73025"/>
              </a:xfrm>
              <a:custGeom>
                <a:avLst/>
                <a:gdLst/>
                <a:ahLst/>
                <a:cxnLst>
                  <a:cxn ang="0">
                    <a:pos x="0" y="92"/>
                  </a:cxn>
                  <a:cxn ang="0">
                    <a:pos x="2" y="92"/>
                  </a:cxn>
                  <a:cxn ang="0">
                    <a:pos x="8" y="92"/>
                  </a:cxn>
                  <a:cxn ang="0">
                    <a:pos x="15" y="91"/>
                  </a:cxn>
                  <a:cxn ang="0">
                    <a:pos x="24" y="89"/>
                  </a:cxn>
                  <a:cxn ang="0">
                    <a:pos x="34" y="87"/>
                  </a:cxn>
                  <a:cxn ang="0">
                    <a:pos x="45" y="85"/>
                  </a:cxn>
                  <a:cxn ang="0">
                    <a:pos x="54" y="83"/>
                  </a:cxn>
                  <a:cxn ang="0">
                    <a:pos x="62" y="80"/>
                  </a:cxn>
                  <a:cxn ang="0">
                    <a:pos x="74" y="74"/>
                  </a:cxn>
                  <a:cxn ang="0">
                    <a:pos x="82" y="66"/>
                  </a:cxn>
                  <a:cxn ang="0">
                    <a:pos x="87" y="57"/>
                  </a:cxn>
                  <a:cxn ang="0">
                    <a:pos x="91" y="47"/>
                  </a:cxn>
                  <a:cxn ang="0">
                    <a:pos x="92" y="35"/>
                  </a:cxn>
                  <a:cxn ang="0">
                    <a:pos x="92" y="23"/>
                  </a:cxn>
                  <a:cxn ang="0">
                    <a:pos x="91" y="11"/>
                  </a:cxn>
                  <a:cxn ang="0">
                    <a:pos x="87" y="0"/>
                  </a:cxn>
                  <a:cxn ang="0">
                    <a:pos x="82" y="1"/>
                  </a:cxn>
                  <a:cxn ang="0">
                    <a:pos x="76" y="2"/>
                  </a:cxn>
                  <a:cxn ang="0">
                    <a:pos x="70" y="3"/>
                  </a:cxn>
                  <a:cxn ang="0">
                    <a:pos x="64" y="3"/>
                  </a:cxn>
                  <a:cxn ang="0">
                    <a:pos x="59" y="3"/>
                  </a:cxn>
                  <a:cxn ang="0">
                    <a:pos x="52" y="4"/>
                  </a:cxn>
                  <a:cxn ang="0">
                    <a:pos x="47" y="5"/>
                  </a:cxn>
                  <a:cxn ang="0">
                    <a:pos x="41" y="8"/>
                  </a:cxn>
                  <a:cxn ang="0">
                    <a:pos x="33" y="13"/>
                  </a:cxn>
                  <a:cxn ang="0">
                    <a:pos x="25" y="19"/>
                  </a:cxn>
                  <a:cxn ang="0">
                    <a:pos x="18" y="26"/>
                  </a:cxn>
                  <a:cxn ang="0">
                    <a:pos x="11" y="34"/>
                  </a:cxn>
                  <a:cxn ang="0">
                    <a:pos x="6" y="45"/>
                  </a:cxn>
                  <a:cxn ang="0">
                    <a:pos x="3" y="55"/>
                  </a:cxn>
                  <a:cxn ang="0">
                    <a:pos x="2" y="66"/>
                  </a:cxn>
                  <a:cxn ang="0">
                    <a:pos x="2" y="78"/>
                  </a:cxn>
                  <a:cxn ang="0">
                    <a:pos x="1" y="81"/>
                  </a:cxn>
                  <a:cxn ang="0">
                    <a:pos x="1" y="85"/>
                  </a:cxn>
                  <a:cxn ang="0">
                    <a:pos x="1" y="88"/>
                  </a:cxn>
                  <a:cxn ang="0">
                    <a:pos x="0" y="91"/>
                  </a:cxn>
                  <a:cxn ang="0">
                    <a:pos x="0" y="92"/>
                  </a:cxn>
                  <a:cxn ang="0">
                    <a:pos x="0" y="92"/>
                  </a:cxn>
                  <a:cxn ang="0">
                    <a:pos x="0" y="92"/>
                  </a:cxn>
                  <a:cxn ang="0">
                    <a:pos x="0" y="92"/>
                  </a:cxn>
                </a:cxnLst>
                <a:rect l="0" t="0" r="r" b="b"/>
                <a:pathLst>
                  <a:path w="92" h="92">
                    <a:moveTo>
                      <a:pt x="0" y="92"/>
                    </a:moveTo>
                    <a:lnTo>
                      <a:pt x="2" y="92"/>
                    </a:lnTo>
                    <a:lnTo>
                      <a:pt x="8" y="92"/>
                    </a:lnTo>
                    <a:lnTo>
                      <a:pt x="15" y="91"/>
                    </a:lnTo>
                    <a:lnTo>
                      <a:pt x="24" y="89"/>
                    </a:lnTo>
                    <a:lnTo>
                      <a:pt x="34" y="87"/>
                    </a:lnTo>
                    <a:lnTo>
                      <a:pt x="45" y="85"/>
                    </a:lnTo>
                    <a:lnTo>
                      <a:pt x="54" y="83"/>
                    </a:lnTo>
                    <a:lnTo>
                      <a:pt x="62" y="80"/>
                    </a:lnTo>
                    <a:lnTo>
                      <a:pt x="74" y="74"/>
                    </a:lnTo>
                    <a:lnTo>
                      <a:pt x="82" y="66"/>
                    </a:lnTo>
                    <a:lnTo>
                      <a:pt x="87" y="57"/>
                    </a:lnTo>
                    <a:lnTo>
                      <a:pt x="91" y="47"/>
                    </a:lnTo>
                    <a:lnTo>
                      <a:pt x="92" y="35"/>
                    </a:lnTo>
                    <a:lnTo>
                      <a:pt x="92" y="23"/>
                    </a:lnTo>
                    <a:lnTo>
                      <a:pt x="91" y="11"/>
                    </a:lnTo>
                    <a:lnTo>
                      <a:pt x="87" y="0"/>
                    </a:lnTo>
                    <a:lnTo>
                      <a:pt x="82" y="1"/>
                    </a:lnTo>
                    <a:lnTo>
                      <a:pt x="76" y="2"/>
                    </a:lnTo>
                    <a:lnTo>
                      <a:pt x="70" y="3"/>
                    </a:lnTo>
                    <a:lnTo>
                      <a:pt x="64" y="3"/>
                    </a:lnTo>
                    <a:lnTo>
                      <a:pt x="59" y="3"/>
                    </a:lnTo>
                    <a:lnTo>
                      <a:pt x="52" y="4"/>
                    </a:lnTo>
                    <a:lnTo>
                      <a:pt x="47" y="5"/>
                    </a:lnTo>
                    <a:lnTo>
                      <a:pt x="41" y="8"/>
                    </a:lnTo>
                    <a:lnTo>
                      <a:pt x="33" y="13"/>
                    </a:lnTo>
                    <a:lnTo>
                      <a:pt x="25" y="19"/>
                    </a:lnTo>
                    <a:lnTo>
                      <a:pt x="18" y="26"/>
                    </a:lnTo>
                    <a:lnTo>
                      <a:pt x="11" y="34"/>
                    </a:lnTo>
                    <a:lnTo>
                      <a:pt x="6" y="45"/>
                    </a:lnTo>
                    <a:lnTo>
                      <a:pt x="3" y="55"/>
                    </a:lnTo>
                    <a:lnTo>
                      <a:pt x="2" y="66"/>
                    </a:lnTo>
                    <a:lnTo>
                      <a:pt x="2" y="78"/>
                    </a:lnTo>
                    <a:lnTo>
                      <a:pt x="1" y="81"/>
                    </a:lnTo>
                    <a:lnTo>
                      <a:pt x="1" y="85"/>
                    </a:lnTo>
                    <a:lnTo>
                      <a:pt x="1" y="88"/>
                    </a:lnTo>
                    <a:lnTo>
                      <a:pt x="0" y="91"/>
                    </a:lnTo>
                    <a:lnTo>
                      <a:pt x="0" y="92"/>
                    </a:lnTo>
                    <a:lnTo>
                      <a:pt x="0" y="92"/>
                    </a:lnTo>
                    <a:lnTo>
                      <a:pt x="0" y="92"/>
                    </a:lnTo>
                    <a:lnTo>
                      <a:pt x="0" y="92"/>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3" name="Freeform 113"/>
              <p:cNvSpPr>
                <a:spLocks/>
              </p:cNvSpPr>
              <p:nvPr/>
            </p:nvSpPr>
            <p:spPr bwMode="auto">
              <a:xfrm>
                <a:off x="10390188" y="3282950"/>
                <a:ext cx="61913" cy="95250"/>
              </a:xfrm>
              <a:custGeom>
                <a:avLst/>
                <a:gdLst/>
                <a:ahLst/>
                <a:cxnLst>
                  <a:cxn ang="0">
                    <a:pos x="20" y="117"/>
                  </a:cxn>
                  <a:cxn ang="0">
                    <a:pos x="25" y="114"/>
                  </a:cxn>
                  <a:cxn ang="0">
                    <a:pos x="30" y="111"/>
                  </a:cxn>
                  <a:cxn ang="0">
                    <a:pos x="36" y="106"/>
                  </a:cxn>
                  <a:cxn ang="0">
                    <a:pos x="43" y="102"/>
                  </a:cxn>
                  <a:cxn ang="0">
                    <a:pos x="50" y="97"/>
                  </a:cxn>
                  <a:cxn ang="0">
                    <a:pos x="56" y="92"/>
                  </a:cxn>
                  <a:cxn ang="0">
                    <a:pos x="61" y="88"/>
                  </a:cxn>
                  <a:cxn ang="0">
                    <a:pos x="66" y="83"/>
                  </a:cxn>
                  <a:cxn ang="0">
                    <a:pos x="79" y="64"/>
                  </a:cxn>
                  <a:cxn ang="0">
                    <a:pos x="79" y="42"/>
                  </a:cxn>
                  <a:cxn ang="0">
                    <a:pos x="71" y="20"/>
                  </a:cxn>
                  <a:cxn ang="0">
                    <a:pos x="58" y="0"/>
                  </a:cxn>
                  <a:cxn ang="0">
                    <a:pos x="53" y="4"/>
                  </a:cxn>
                  <a:cxn ang="0">
                    <a:pos x="48" y="7"/>
                  </a:cxn>
                  <a:cxn ang="0">
                    <a:pos x="42" y="9"/>
                  </a:cxn>
                  <a:cxn ang="0">
                    <a:pos x="36" y="13"/>
                  </a:cxn>
                  <a:cxn ang="0">
                    <a:pos x="31" y="15"/>
                  </a:cxn>
                  <a:cxn ang="0">
                    <a:pos x="26" y="18"/>
                  </a:cxn>
                  <a:cxn ang="0">
                    <a:pos x="21" y="21"/>
                  </a:cxn>
                  <a:cxn ang="0">
                    <a:pos x="18" y="26"/>
                  </a:cxn>
                  <a:cxn ang="0">
                    <a:pos x="12" y="34"/>
                  </a:cxn>
                  <a:cxn ang="0">
                    <a:pos x="7" y="43"/>
                  </a:cxn>
                  <a:cxn ang="0">
                    <a:pos x="4" y="52"/>
                  </a:cxn>
                  <a:cxn ang="0">
                    <a:pos x="0" y="62"/>
                  </a:cxn>
                  <a:cxn ang="0">
                    <a:pos x="0" y="73"/>
                  </a:cxn>
                  <a:cxn ang="0">
                    <a:pos x="1" y="82"/>
                  </a:cxn>
                  <a:cxn ang="0">
                    <a:pos x="5" y="92"/>
                  </a:cxn>
                  <a:cxn ang="0">
                    <a:pos x="8" y="103"/>
                  </a:cxn>
                  <a:cxn ang="0">
                    <a:pos x="10" y="107"/>
                  </a:cxn>
                  <a:cxn ang="0">
                    <a:pos x="12" y="111"/>
                  </a:cxn>
                  <a:cxn ang="0">
                    <a:pos x="13" y="115"/>
                  </a:cxn>
                  <a:cxn ang="0">
                    <a:pos x="14" y="120"/>
                  </a:cxn>
                  <a:cxn ang="0">
                    <a:pos x="14" y="120"/>
                  </a:cxn>
                  <a:cxn ang="0">
                    <a:pos x="15" y="119"/>
                  </a:cxn>
                  <a:cxn ang="0">
                    <a:pos x="18" y="118"/>
                  </a:cxn>
                  <a:cxn ang="0">
                    <a:pos x="20" y="117"/>
                  </a:cxn>
                </a:cxnLst>
                <a:rect l="0" t="0" r="r" b="b"/>
                <a:pathLst>
                  <a:path w="79" h="120">
                    <a:moveTo>
                      <a:pt x="20" y="117"/>
                    </a:moveTo>
                    <a:lnTo>
                      <a:pt x="25" y="114"/>
                    </a:lnTo>
                    <a:lnTo>
                      <a:pt x="30" y="111"/>
                    </a:lnTo>
                    <a:lnTo>
                      <a:pt x="36" y="106"/>
                    </a:lnTo>
                    <a:lnTo>
                      <a:pt x="43" y="102"/>
                    </a:lnTo>
                    <a:lnTo>
                      <a:pt x="50" y="97"/>
                    </a:lnTo>
                    <a:lnTo>
                      <a:pt x="56" y="92"/>
                    </a:lnTo>
                    <a:lnTo>
                      <a:pt x="61" y="88"/>
                    </a:lnTo>
                    <a:lnTo>
                      <a:pt x="66" y="83"/>
                    </a:lnTo>
                    <a:lnTo>
                      <a:pt x="79" y="64"/>
                    </a:lnTo>
                    <a:lnTo>
                      <a:pt x="79" y="42"/>
                    </a:lnTo>
                    <a:lnTo>
                      <a:pt x="71" y="20"/>
                    </a:lnTo>
                    <a:lnTo>
                      <a:pt x="58" y="0"/>
                    </a:lnTo>
                    <a:lnTo>
                      <a:pt x="53" y="4"/>
                    </a:lnTo>
                    <a:lnTo>
                      <a:pt x="48" y="7"/>
                    </a:lnTo>
                    <a:lnTo>
                      <a:pt x="42" y="9"/>
                    </a:lnTo>
                    <a:lnTo>
                      <a:pt x="36" y="13"/>
                    </a:lnTo>
                    <a:lnTo>
                      <a:pt x="31" y="15"/>
                    </a:lnTo>
                    <a:lnTo>
                      <a:pt x="26" y="18"/>
                    </a:lnTo>
                    <a:lnTo>
                      <a:pt x="21" y="21"/>
                    </a:lnTo>
                    <a:lnTo>
                      <a:pt x="18" y="26"/>
                    </a:lnTo>
                    <a:lnTo>
                      <a:pt x="12" y="34"/>
                    </a:lnTo>
                    <a:lnTo>
                      <a:pt x="7" y="43"/>
                    </a:lnTo>
                    <a:lnTo>
                      <a:pt x="4" y="52"/>
                    </a:lnTo>
                    <a:lnTo>
                      <a:pt x="0" y="62"/>
                    </a:lnTo>
                    <a:lnTo>
                      <a:pt x="0" y="73"/>
                    </a:lnTo>
                    <a:lnTo>
                      <a:pt x="1" y="82"/>
                    </a:lnTo>
                    <a:lnTo>
                      <a:pt x="5" y="92"/>
                    </a:lnTo>
                    <a:lnTo>
                      <a:pt x="8" y="103"/>
                    </a:lnTo>
                    <a:lnTo>
                      <a:pt x="10" y="107"/>
                    </a:lnTo>
                    <a:lnTo>
                      <a:pt x="12" y="111"/>
                    </a:lnTo>
                    <a:lnTo>
                      <a:pt x="13" y="115"/>
                    </a:lnTo>
                    <a:lnTo>
                      <a:pt x="14" y="120"/>
                    </a:lnTo>
                    <a:lnTo>
                      <a:pt x="14" y="120"/>
                    </a:lnTo>
                    <a:lnTo>
                      <a:pt x="15" y="119"/>
                    </a:lnTo>
                    <a:lnTo>
                      <a:pt x="18" y="118"/>
                    </a:lnTo>
                    <a:lnTo>
                      <a:pt x="20" y="117"/>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4" name="Freeform 114"/>
              <p:cNvSpPr>
                <a:spLocks/>
              </p:cNvSpPr>
              <p:nvPr/>
            </p:nvSpPr>
            <p:spPr bwMode="auto">
              <a:xfrm>
                <a:off x="10088563" y="3119438"/>
                <a:ext cx="82550" cy="68263"/>
              </a:xfrm>
              <a:custGeom>
                <a:avLst/>
                <a:gdLst/>
                <a:ahLst/>
                <a:cxnLst>
                  <a:cxn ang="0">
                    <a:pos x="105" y="82"/>
                  </a:cxn>
                  <a:cxn ang="0">
                    <a:pos x="105" y="81"/>
                  </a:cxn>
                  <a:cxn ang="0">
                    <a:pos x="105" y="78"/>
                  </a:cxn>
                  <a:cxn ang="0">
                    <a:pos x="104" y="74"/>
                  </a:cxn>
                  <a:cxn ang="0">
                    <a:pos x="103" y="68"/>
                  </a:cxn>
                  <a:cxn ang="0">
                    <a:pos x="99" y="57"/>
                  </a:cxn>
                  <a:cxn ang="0">
                    <a:pos x="93" y="45"/>
                  </a:cxn>
                  <a:cxn ang="0">
                    <a:pos x="89" y="34"/>
                  </a:cxn>
                  <a:cxn ang="0">
                    <a:pos x="83" y="23"/>
                  </a:cxn>
                  <a:cxn ang="0">
                    <a:pos x="76" y="13"/>
                  </a:cxn>
                  <a:cxn ang="0">
                    <a:pos x="67" y="6"/>
                  </a:cxn>
                  <a:cxn ang="0">
                    <a:pos x="58" y="1"/>
                  </a:cxn>
                  <a:cxn ang="0">
                    <a:pos x="46" y="0"/>
                  </a:cxn>
                  <a:cxn ang="0">
                    <a:pos x="35" y="0"/>
                  </a:cxn>
                  <a:cxn ang="0">
                    <a:pos x="23" y="2"/>
                  </a:cxn>
                  <a:cxn ang="0">
                    <a:pos x="12" y="6"/>
                  </a:cxn>
                  <a:cxn ang="0">
                    <a:pos x="0" y="11"/>
                  </a:cxn>
                  <a:cxn ang="0">
                    <a:pos x="5" y="22"/>
                  </a:cxn>
                  <a:cxn ang="0">
                    <a:pos x="7" y="34"/>
                  </a:cxn>
                  <a:cxn ang="0">
                    <a:pos x="9" y="45"/>
                  </a:cxn>
                  <a:cxn ang="0">
                    <a:pos x="15" y="55"/>
                  </a:cxn>
                  <a:cxn ang="0">
                    <a:pos x="22" y="63"/>
                  </a:cxn>
                  <a:cxn ang="0">
                    <a:pos x="29" y="69"/>
                  </a:cxn>
                  <a:cxn ang="0">
                    <a:pos x="37" y="76"/>
                  </a:cxn>
                  <a:cxn ang="0">
                    <a:pos x="46" y="81"/>
                  </a:cxn>
                  <a:cxn ang="0">
                    <a:pos x="52" y="83"/>
                  </a:cxn>
                  <a:cxn ang="0">
                    <a:pos x="58" y="84"/>
                  </a:cxn>
                  <a:cxn ang="0">
                    <a:pos x="63" y="85"/>
                  </a:cxn>
                  <a:cxn ang="0">
                    <a:pos x="69" y="85"/>
                  </a:cxn>
                  <a:cxn ang="0">
                    <a:pos x="75" y="84"/>
                  </a:cxn>
                  <a:cxn ang="0">
                    <a:pos x="81" y="84"/>
                  </a:cxn>
                  <a:cxn ang="0">
                    <a:pos x="86" y="83"/>
                  </a:cxn>
                  <a:cxn ang="0">
                    <a:pos x="92" y="83"/>
                  </a:cxn>
                  <a:cxn ang="0">
                    <a:pos x="96" y="83"/>
                  </a:cxn>
                  <a:cxn ang="0">
                    <a:pos x="99" y="82"/>
                  </a:cxn>
                  <a:cxn ang="0">
                    <a:pos x="103" y="82"/>
                  </a:cxn>
                  <a:cxn ang="0">
                    <a:pos x="105" y="82"/>
                  </a:cxn>
                </a:cxnLst>
                <a:rect l="0" t="0" r="r" b="b"/>
                <a:pathLst>
                  <a:path w="105" h="85">
                    <a:moveTo>
                      <a:pt x="105" y="82"/>
                    </a:moveTo>
                    <a:lnTo>
                      <a:pt x="105" y="81"/>
                    </a:lnTo>
                    <a:lnTo>
                      <a:pt x="105" y="78"/>
                    </a:lnTo>
                    <a:lnTo>
                      <a:pt x="104" y="74"/>
                    </a:lnTo>
                    <a:lnTo>
                      <a:pt x="103" y="68"/>
                    </a:lnTo>
                    <a:lnTo>
                      <a:pt x="99" y="57"/>
                    </a:lnTo>
                    <a:lnTo>
                      <a:pt x="93" y="45"/>
                    </a:lnTo>
                    <a:lnTo>
                      <a:pt x="89" y="34"/>
                    </a:lnTo>
                    <a:lnTo>
                      <a:pt x="83" y="23"/>
                    </a:lnTo>
                    <a:lnTo>
                      <a:pt x="76" y="13"/>
                    </a:lnTo>
                    <a:lnTo>
                      <a:pt x="67" y="6"/>
                    </a:lnTo>
                    <a:lnTo>
                      <a:pt x="58" y="1"/>
                    </a:lnTo>
                    <a:lnTo>
                      <a:pt x="46" y="0"/>
                    </a:lnTo>
                    <a:lnTo>
                      <a:pt x="35" y="0"/>
                    </a:lnTo>
                    <a:lnTo>
                      <a:pt x="23" y="2"/>
                    </a:lnTo>
                    <a:lnTo>
                      <a:pt x="12" y="6"/>
                    </a:lnTo>
                    <a:lnTo>
                      <a:pt x="0" y="11"/>
                    </a:lnTo>
                    <a:lnTo>
                      <a:pt x="5" y="22"/>
                    </a:lnTo>
                    <a:lnTo>
                      <a:pt x="7" y="34"/>
                    </a:lnTo>
                    <a:lnTo>
                      <a:pt x="9" y="45"/>
                    </a:lnTo>
                    <a:lnTo>
                      <a:pt x="15" y="55"/>
                    </a:lnTo>
                    <a:lnTo>
                      <a:pt x="22" y="63"/>
                    </a:lnTo>
                    <a:lnTo>
                      <a:pt x="29" y="69"/>
                    </a:lnTo>
                    <a:lnTo>
                      <a:pt x="37" y="76"/>
                    </a:lnTo>
                    <a:lnTo>
                      <a:pt x="46" y="81"/>
                    </a:lnTo>
                    <a:lnTo>
                      <a:pt x="52" y="83"/>
                    </a:lnTo>
                    <a:lnTo>
                      <a:pt x="58" y="84"/>
                    </a:lnTo>
                    <a:lnTo>
                      <a:pt x="63" y="85"/>
                    </a:lnTo>
                    <a:lnTo>
                      <a:pt x="69" y="85"/>
                    </a:lnTo>
                    <a:lnTo>
                      <a:pt x="75" y="84"/>
                    </a:lnTo>
                    <a:lnTo>
                      <a:pt x="81" y="84"/>
                    </a:lnTo>
                    <a:lnTo>
                      <a:pt x="86" y="83"/>
                    </a:lnTo>
                    <a:lnTo>
                      <a:pt x="92" y="83"/>
                    </a:lnTo>
                    <a:lnTo>
                      <a:pt x="96" y="83"/>
                    </a:lnTo>
                    <a:lnTo>
                      <a:pt x="99" y="82"/>
                    </a:lnTo>
                    <a:lnTo>
                      <a:pt x="103" y="82"/>
                    </a:lnTo>
                    <a:lnTo>
                      <a:pt x="105" y="82"/>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5" name="Freeform 115"/>
              <p:cNvSpPr>
                <a:spLocks/>
              </p:cNvSpPr>
              <p:nvPr/>
            </p:nvSpPr>
            <p:spPr bwMode="auto">
              <a:xfrm>
                <a:off x="10253663" y="3228975"/>
                <a:ext cx="73025" cy="74613"/>
              </a:xfrm>
              <a:custGeom>
                <a:avLst/>
                <a:gdLst/>
                <a:ahLst/>
                <a:cxnLst>
                  <a:cxn ang="0">
                    <a:pos x="2" y="18"/>
                  </a:cxn>
                  <a:cxn ang="0">
                    <a:pos x="2" y="27"/>
                  </a:cxn>
                  <a:cxn ang="0">
                    <a:pos x="3" y="35"/>
                  </a:cxn>
                  <a:cxn ang="0">
                    <a:pos x="3" y="43"/>
                  </a:cxn>
                  <a:cxn ang="0">
                    <a:pos x="6" y="51"/>
                  </a:cxn>
                  <a:cxn ang="0">
                    <a:pos x="6" y="51"/>
                  </a:cxn>
                  <a:cxn ang="0">
                    <a:pos x="6" y="51"/>
                  </a:cxn>
                  <a:cxn ang="0">
                    <a:pos x="6" y="51"/>
                  </a:cxn>
                  <a:cxn ang="0">
                    <a:pos x="6" y="51"/>
                  </a:cxn>
                  <a:cxn ang="0">
                    <a:pos x="9" y="53"/>
                  </a:cxn>
                  <a:cxn ang="0">
                    <a:pos x="10" y="56"/>
                  </a:cxn>
                  <a:cxn ang="0">
                    <a:pos x="12" y="59"/>
                  </a:cxn>
                  <a:cxn ang="0">
                    <a:pos x="13" y="61"/>
                  </a:cxn>
                  <a:cxn ang="0">
                    <a:pos x="18" y="67"/>
                  </a:cxn>
                  <a:cxn ang="0">
                    <a:pos x="23" y="73"/>
                  </a:cxn>
                  <a:cxn ang="0">
                    <a:pos x="27" y="77"/>
                  </a:cxn>
                  <a:cxn ang="0">
                    <a:pos x="33" y="82"/>
                  </a:cxn>
                  <a:cxn ang="0">
                    <a:pos x="40" y="86"/>
                  </a:cxn>
                  <a:cxn ang="0">
                    <a:pos x="47" y="88"/>
                  </a:cxn>
                  <a:cxn ang="0">
                    <a:pos x="54" y="90"/>
                  </a:cxn>
                  <a:cxn ang="0">
                    <a:pos x="61" y="91"/>
                  </a:cxn>
                  <a:cxn ang="0">
                    <a:pos x="69" y="91"/>
                  </a:cxn>
                  <a:cxn ang="0">
                    <a:pos x="77" y="92"/>
                  </a:cxn>
                  <a:cxn ang="0">
                    <a:pos x="84" y="92"/>
                  </a:cxn>
                  <a:cxn ang="0">
                    <a:pos x="92" y="94"/>
                  </a:cxn>
                  <a:cxn ang="0">
                    <a:pos x="92" y="90"/>
                  </a:cxn>
                  <a:cxn ang="0">
                    <a:pos x="91" y="83"/>
                  </a:cxn>
                  <a:cxn ang="0">
                    <a:pos x="89" y="74"/>
                  </a:cxn>
                  <a:cxn ang="0">
                    <a:pos x="87" y="62"/>
                  </a:cxn>
                  <a:cxn ang="0">
                    <a:pos x="87" y="59"/>
                  </a:cxn>
                  <a:cxn ang="0">
                    <a:pos x="86" y="56"/>
                  </a:cxn>
                  <a:cxn ang="0">
                    <a:pos x="86" y="52"/>
                  </a:cxn>
                  <a:cxn ang="0">
                    <a:pos x="85" y="49"/>
                  </a:cxn>
                  <a:cxn ang="0">
                    <a:pos x="84" y="44"/>
                  </a:cxn>
                  <a:cxn ang="0">
                    <a:pos x="82" y="39"/>
                  </a:cxn>
                  <a:cxn ang="0">
                    <a:pos x="81" y="35"/>
                  </a:cxn>
                  <a:cxn ang="0">
                    <a:pos x="80" y="31"/>
                  </a:cxn>
                  <a:cxn ang="0">
                    <a:pos x="76" y="22"/>
                  </a:cxn>
                  <a:cxn ang="0">
                    <a:pos x="71" y="15"/>
                  </a:cxn>
                  <a:cxn ang="0">
                    <a:pos x="64" y="11"/>
                  </a:cxn>
                  <a:cxn ang="0">
                    <a:pos x="57" y="6"/>
                  </a:cxn>
                  <a:cxn ang="0">
                    <a:pos x="49" y="3"/>
                  </a:cxn>
                  <a:cxn ang="0">
                    <a:pos x="41" y="1"/>
                  </a:cxn>
                  <a:cxn ang="0">
                    <a:pos x="32" y="0"/>
                  </a:cxn>
                  <a:cxn ang="0">
                    <a:pos x="23" y="0"/>
                  </a:cxn>
                  <a:cxn ang="0">
                    <a:pos x="17" y="1"/>
                  </a:cxn>
                  <a:cxn ang="0">
                    <a:pos x="11" y="3"/>
                  </a:cxn>
                  <a:cxn ang="0">
                    <a:pos x="5" y="4"/>
                  </a:cxn>
                  <a:cxn ang="0">
                    <a:pos x="0" y="5"/>
                  </a:cxn>
                  <a:cxn ang="0">
                    <a:pos x="1" y="8"/>
                  </a:cxn>
                  <a:cxn ang="0">
                    <a:pos x="2" y="12"/>
                  </a:cxn>
                  <a:cxn ang="0">
                    <a:pos x="2" y="15"/>
                  </a:cxn>
                  <a:cxn ang="0">
                    <a:pos x="2" y="18"/>
                  </a:cxn>
                </a:cxnLst>
                <a:rect l="0" t="0" r="r" b="b"/>
                <a:pathLst>
                  <a:path w="92" h="94">
                    <a:moveTo>
                      <a:pt x="2" y="18"/>
                    </a:moveTo>
                    <a:lnTo>
                      <a:pt x="2" y="27"/>
                    </a:lnTo>
                    <a:lnTo>
                      <a:pt x="3" y="35"/>
                    </a:lnTo>
                    <a:lnTo>
                      <a:pt x="3" y="43"/>
                    </a:lnTo>
                    <a:lnTo>
                      <a:pt x="6" y="51"/>
                    </a:lnTo>
                    <a:lnTo>
                      <a:pt x="6" y="51"/>
                    </a:lnTo>
                    <a:lnTo>
                      <a:pt x="6" y="51"/>
                    </a:lnTo>
                    <a:lnTo>
                      <a:pt x="6" y="51"/>
                    </a:lnTo>
                    <a:lnTo>
                      <a:pt x="6" y="51"/>
                    </a:lnTo>
                    <a:lnTo>
                      <a:pt x="9" y="53"/>
                    </a:lnTo>
                    <a:lnTo>
                      <a:pt x="10" y="56"/>
                    </a:lnTo>
                    <a:lnTo>
                      <a:pt x="12" y="59"/>
                    </a:lnTo>
                    <a:lnTo>
                      <a:pt x="13" y="61"/>
                    </a:lnTo>
                    <a:lnTo>
                      <a:pt x="18" y="67"/>
                    </a:lnTo>
                    <a:lnTo>
                      <a:pt x="23" y="73"/>
                    </a:lnTo>
                    <a:lnTo>
                      <a:pt x="27" y="77"/>
                    </a:lnTo>
                    <a:lnTo>
                      <a:pt x="33" y="82"/>
                    </a:lnTo>
                    <a:lnTo>
                      <a:pt x="40" y="86"/>
                    </a:lnTo>
                    <a:lnTo>
                      <a:pt x="47" y="88"/>
                    </a:lnTo>
                    <a:lnTo>
                      <a:pt x="54" y="90"/>
                    </a:lnTo>
                    <a:lnTo>
                      <a:pt x="61" y="91"/>
                    </a:lnTo>
                    <a:lnTo>
                      <a:pt x="69" y="91"/>
                    </a:lnTo>
                    <a:lnTo>
                      <a:pt x="77" y="92"/>
                    </a:lnTo>
                    <a:lnTo>
                      <a:pt x="84" y="92"/>
                    </a:lnTo>
                    <a:lnTo>
                      <a:pt x="92" y="94"/>
                    </a:lnTo>
                    <a:lnTo>
                      <a:pt x="92" y="90"/>
                    </a:lnTo>
                    <a:lnTo>
                      <a:pt x="91" y="83"/>
                    </a:lnTo>
                    <a:lnTo>
                      <a:pt x="89" y="74"/>
                    </a:lnTo>
                    <a:lnTo>
                      <a:pt x="87" y="62"/>
                    </a:lnTo>
                    <a:lnTo>
                      <a:pt x="87" y="59"/>
                    </a:lnTo>
                    <a:lnTo>
                      <a:pt x="86" y="56"/>
                    </a:lnTo>
                    <a:lnTo>
                      <a:pt x="86" y="52"/>
                    </a:lnTo>
                    <a:lnTo>
                      <a:pt x="85" y="49"/>
                    </a:lnTo>
                    <a:lnTo>
                      <a:pt x="84" y="44"/>
                    </a:lnTo>
                    <a:lnTo>
                      <a:pt x="82" y="39"/>
                    </a:lnTo>
                    <a:lnTo>
                      <a:pt x="81" y="35"/>
                    </a:lnTo>
                    <a:lnTo>
                      <a:pt x="80" y="31"/>
                    </a:lnTo>
                    <a:lnTo>
                      <a:pt x="76" y="22"/>
                    </a:lnTo>
                    <a:lnTo>
                      <a:pt x="71" y="15"/>
                    </a:lnTo>
                    <a:lnTo>
                      <a:pt x="64" y="11"/>
                    </a:lnTo>
                    <a:lnTo>
                      <a:pt x="57" y="6"/>
                    </a:lnTo>
                    <a:lnTo>
                      <a:pt x="49" y="3"/>
                    </a:lnTo>
                    <a:lnTo>
                      <a:pt x="41" y="1"/>
                    </a:lnTo>
                    <a:lnTo>
                      <a:pt x="32" y="0"/>
                    </a:lnTo>
                    <a:lnTo>
                      <a:pt x="23" y="0"/>
                    </a:lnTo>
                    <a:lnTo>
                      <a:pt x="17" y="1"/>
                    </a:lnTo>
                    <a:lnTo>
                      <a:pt x="11" y="3"/>
                    </a:lnTo>
                    <a:lnTo>
                      <a:pt x="5" y="4"/>
                    </a:lnTo>
                    <a:lnTo>
                      <a:pt x="0" y="5"/>
                    </a:lnTo>
                    <a:lnTo>
                      <a:pt x="1" y="8"/>
                    </a:lnTo>
                    <a:lnTo>
                      <a:pt x="2" y="12"/>
                    </a:lnTo>
                    <a:lnTo>
                      <a:pt x="2" y="15"/>
                    </a:lnTo>
                    <a:lnTo>
                      <a:pt x="2" y="18"/>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6" name="Freeform 116"/>
              <p:cNvSpPr>
                <a:spLocks/>
              </p:cNvSpPr>
              <p:nvPr/>
            </p:nvSpPr>
            <p:spPr bwMode="auto">
              <a:xfrm>
                <a:off x="9969500" y="3346450"/>
                <a:ext cx="58738" cy="100013"/>
              </a:xfrm>
              <a:custGeom>
                <a:avLst/>
                <a:gdLst/>
                <a:ahLst/>
                <a:cxnLst>
                  <a:cxn ang="0">
                    <a:pos x="21" y="2"/>
                  </a:cxn>
                  <a:cxn ang="0">
                    <a:pos x="15" y="12"/>
                  </a:cxn>
                  <a:cxn ang="0">
                    <a:pos x="10" y="22"/>
                  </a:cxn>
                  <a:cxn ang="0">
                    <a:pos x="4" y="31"/>
                  </a:cxn>
                  <a:cxn ang="0">
                    <a:pos x="0" y="41"/>
                  </a:cxn>
                  <a:cxn ang="0">
                    <a:pos x="0" y="52"/>
                  </a:cxn>
                  <a:cxn ang="0">
                    <a:pos x="0" y="62"/>
                  </a:cxn>
                  <a:cxn ang="0">
                    <a:pos x="3" y="72"/>
                  </a:cxn>
                  <a:cxn ang="0">
                    <a:pos x="5" y="83"/>
                  </a:cxn>
                  <a:cxn ang="0">
                    <a:pos x="8" y="90"/>
                  </a:cxn>
                  <a:cxn ang="0">
                    <a:pos x="12" y="95"/>
                  </a:cxn>
                  <a:cxn ang="0">
                    <a:pos x="18" y="100"/>
                  </a:cxn>
                  <a:cxn ang="0">
                    <a:pos x="22" y="106"/>
                  </a:cxn>
                  <a:cxn ang="0">
                    <a:pos x="28" y="110"/>
                  </a:cxn>
                  <a:cxn ang="0">
                    <a:pos x="34" y="115"/>
                  </a:cxn>
                  <a:cxn ang="0">
                    <a:pos x="40" y="119"/>
                  </a:cxn>
                  <a:cxn ang="0">
                    <a:pos x="45" y="125"/>
                  </a:cxn>
                  <a:cxn ang="0">
                    <a:pos x="50" y="119"/>
                  </a:cxn>
                  <a:cxn ang="0">
                    <a:pos x="58" y="103"/>
                  </a:cxn>
                  <a:cxn ang="0">
                    <a:pos x="66" y="85"/>
                  </a:cxn>
                  <a:cxn ang="0">
                    <a:pos x="72" y="68"/>
                  </a:cxn>
                  <a:cxn ang="0">
                    <a:pos x="74" y="57"/>
                  </a:cxn>
                  <a:cxn ang="0">
                    <a:pos x="73" y="47"/>
                  </a:cxn>
                  <a:cxn ang="0">
                    <a:pos x="71" y="39"/>
                  </a:cxn>
                  <a:cxn ang="0">
                    <a:pos x="66" y="30"/>
                  </a:cxn>
                  <a:cxn ang="0">
                    <a:pos x="59" y="23"/>
                  </a:cxn>
                  <a:cxn ang="0">
                    <a:pos x="52" y="16"/>
                  </a:cxn>
                  <a:cxn ang="0">
                    <a:pos x="43" y="9"/>
                  </a:cxn>
                  <a:cxn ang="0">
                    <a:pos x="34" y="4"/>
                  </a:cxn>
                  <a:cxn ang="0">
                    <a:pos x="32" y="3"/>
                  </a:cxn>
                  <a:cxn ang="0">
                    <a:pos x="28" y="2"/>
                  </a:cxn>
                  <a:cxn ang="0">
                    <a:pos x="25" y="1"/>
                  </a:cxn>
                  <a:cxn ang="0">
                    <a:pos x="22" y="0"/>
                  </a:cxn>
                  <a:cxn ang="0">
                    <a:pos x="22" y="1"/>
                  </a:cxn>
                  <a:cxn ang="0">
                    <a:pos x="22" y="1"/>
                  </a:cxn>
                  <a:cxn ang="0">
                    <a:pos x="22" y="1"/>
                  </a:cxn>
                  <a:cxn ang="0">
                    <a:pos x="21" y="2"/>
                  </a:cxn>
                </a:cxnLst>
                <a:rect l="0" t="0" r="r" b="b"/>
                <a:pathLst>
                  <a:path w="74" h="125">
                    <a:moveTo>
                      <a:pt x="21" y="2"/>
                    </a:moveTo>
                    <a:lnTo>
                      <a:pt x="15" y="12"/>
                    </a:lnTo>
                    <a:lnTo>
                      <a:pt x="10" y="22"/>
                    </a:lnTo>
                    <a:lnTo>
                      <a:pt x="4" y="31"/>
                    </a:lnTo>
                    <a:lnTo>
                      <a:pt x="0" y="41"/>
                    </a:lnTo>
                    <a:lnTo>
                      <a:pt x="0" y="52"/>
                    </a:lnTo>
                    <a:lnTo>
                      <a:pt x="0" y="62"/>
                    </a:lnTo>
                    <a:lnTo>
                      <a:pt x="3" y="72"/>
                    </a:lnTo>
                    <a:lnTo>
                      <a:pt x="5" y="83"/>
                    </a:lnTo>
                    <a:lnTo>
                      <a:pt x="8" y="90"/>
                    </a:lnTo>
                    <a:lnTo>
                      <a:pt x="12" y="95"/>
                    </a:lnTo>
                    <a:lnTo>
                      <a:pt x="18" y="100"/>
                    </a:lnTo>
                    <a:lnTo>
                      <a:pt x="22" y="106"/>
                    </a:lnTo>
                    <a:lnTo>
                      <a:pt x="28" y="110"/>
                    </a:lnTo>
                    <a:lnTo>
                      <a:pt x="34" y="115"/>
                    </a:lnTo>
                    <a:lnTo>
                      <a:pt x="40" y="119"/>
                    </a:lnTo>
                    <a:lnTo>
                      <a:pt x="45" y="125"/>
                    </a:lnTo>
                    <a:lnTo>
                      <a:pt x="50" y="119"/>
                    </a:lnTo>
                    <a:lnTo>
                      <a:pt x="58" y="103"/>
                    </a:lnTo>
                    <a:lnTo>
                      <a:pt x="66" y="85"/>
                    </a:lnTo>
                    <a:lnTo>
                      <a:pt x="72" y="68"/>
                    </a:lnTo>
                    <a:lnTo>
                      <a:pt x="74" y="57"/>
                    </a:lnTo>
                    <a:lnTo>
                      <a:pt x="73" y="47"/>
                    </a:lnTo>
                    <a:lnTo>
                      <a:pt x="71" y="39"/>
                    </a:lnTo>
                    <a:lnTo>
                      <a:pt x="66" y="30"/>
                    </a:lnTo>
                    <a:lnTo>
                      <a:pt x="59" y="23"/>
                    </a:lnTo>
                    <a:lnTo>
                      <a:pt x="52" y="16"/>
                    </a:lnTo>
                    <a:lnTo>
                      <a:pt x="43" y="9"/>
                    </a:lnTo>
                    <a:lnTo>
                      <a:pt x="34" y="4"/>
                    </a:lnTo>
                    <a:lnTo>
                      <a:pt x="32" y="3"/>
                    </a:lnTo>
                    <a:lnTo>
                      <a:pt x="28" y="2"/>
                    </a:lnTo>
                    <a:lnTo>
                      <a:pt x="25" y="1"/>
                    </a:lnTo>
                    <a:lnTo>
                      <a:pt x="22" y="0"/>
                    </a:lnTo>
                    <a:lnTo>
                      <a:pt x="22" y="1"/>
                    </a:lnTo>
                    <a:lnTo>
                      <a:pt x="22" y="1"/>
                    </a:lnTo>
                    <a:lnTo>
                      <a:pt x="22" y="1"/>
                    </a:lnTo>
                    <a:lnTo>
                      <a:pt x="21" y="2"/>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7" name="Freeform 117"/>
              <p:cNvSpPr>
                <a:spLocks/>
              </p:cNvSpPr>
              <p:nvPr/>
            </p:nvSpPr>
            <p:spPr bwMode="auto">
              <a:xfrm>
                <a:off x="10328275" y="3295650"/>
                <a:ext cx="58738" cy="98425"/>
              </a:xfrm>
              <a:custGeom>
                <a:avLst/>
                <a:gdLst/>
                <a:ahLst/>
                <a:cxnLst>
                  <a:cxn ang="0">
                    <a:pos x="45" y="125"/>
                  </a:cxn>
                  <a:cxn ang="0">
                    <a:pos x="46" y="124"/>
                  </a:cxn>
                  <a:cxn ang="0">
                    <a:pos x="50" y="119"/>
                  </a:cxn>
                  <a:cxn ang="0">
                    <a:pos x="52" y="113"/>
                  </a:cxn>
                  <a:cxn ang="0">
                    <a:pos x="56" y="106"/>
                  </a:cxn>
                  <a:cxn ang="0">
                    <a:pos x="61" y="96"/>
                  </a:cxn>
                  <a:cxn ang="0">
                    <a:pos x="66" y="86"/>
                  </a:cxn>
                  <a:cxn ang="0">
                    <a:pos x="69" y="76"/>
                  </a:cxn>
                  <a:cxn ang="0">
                    <a:pos x="71" y="67"/>
                  </a:cxn>
                  <a:cxn ang="0">
                    <a:pos x="74" y="56"/>
                  </a:cxn>
                  <a:cxn ang="0">
                    <a:pos x="73" y="44"/>
                  </a:cxn>
                  <a:cxn ang="0">
                    <a:pos x="68" y="34"/>
                  </a:cxn>
                  <a:cxn ang="0">
                    <a:pos x="62" y="25"/>
                  </a:cxn>
                  <a:cxn ang="0">
                    <a:pos x="53" y="18"/>
                  </a:cxn>
                  <a:cxn ang="0">
                    <a:pos x="44" y="11"/>
                  </a:cxn>
                  <a:cxn ang="0">
                    <a:pos x="33" y="5"/>
                  </a:cxn>
                  <a:cxn ang="0">
                    <a:pos x="22" y="0"/>
                  </a:cxn>
                  <a:cxn ang="0">
                    <a:pos x="17" y="12"/>
                  </a:cxn>
                  <a:cxn ang="0">
                    <a:pos x="10" y="21"/>
                  </a:cxn>
                  <a:cxn ang="0">
                    <a:pos x="5" y="31"/>
                  </a:cxn>
                  <a:cxn ang="0">
                    <a:pos x="1" y="42"/>
                  </a:cxn>
                  <a:cxn ang="0">
                    <a:pos x="0" y="52"/>
                  </a:cxn>
                  <a:cxn ang="0">
                    <a:pos x="0" y="63"/>
                  </a:cxn>
                  <a:cxn ang="0">
                    <a:pos x="2" y="73"/>
                  </a:cxn>
                  <a:cxn ang="0">
                    <a:pos x="5" y="82"/>
                  </a:cxn>
                  <a:cxn ang="0">
                    <a:pos x="10" y="92"/>
                  </a:cxn>
                  <a:cxn ang="0">
                    <a:pos x="18" y="102"/>
                  </a:cxn>
                  <a:cxn ang="0">
                    <a:pos x="28" y="110"/>
                  </a:cxn>
                  <a:cxn ang="0">
                    <a:pos x="37" y="118"/>
                  </a:cxn>
                  <a:cxn ang="0">
                    <a:pos x="39" y="119"/>
                  </a:cxn>
                  <a:cxn ang="0">
                    <a:pos x="41" y="121"/>
                  </a:cxn>
                  <a:cxn ang="0">
                    <a:pos x="43" y="122"/>
                  </a:cxn>
                  <a:cxn ang="0">
                    <a:pos x="45" y="125"/>
                  </a:cxn>
                </a:cxnLst>
                <a:rect l="0" t="0" r="r" b="b"/>
                <a:pathLst>
                  <a:path w="74" h="125">
                    <a:moveTo>
                      <a:pt x="45" y="125"/>
                    </a:moveTo>
                    <a:lnTo>
                      <a:pt x="46" y="124"/>
                    </a:lnTo>
                    <a:lnTo>
                      <a:pt x="50" y="119"/>
                    </a:lnTo>
                    <a:lnTo>
                      <a:pt x="52" y="113"/>
                    </a:lnTo>
                    <a:lnTo>
                      <a:pt x="56" y="106"/>
                    </a:lnTo>
                    <a:lnTo>
                      <a:pt x="61" y="96"/>
                    </a:lnTo>
                    <a:lnTo>
                      <a:pt x="66" y="86"/>
                    </a:lnTo>
                    <a:lnTo>
                      <a:pt x="69" y="76"/>
                    </a:lnTo>
                    <a:lnTo>
                      <a:pt x="71" y="67"/>
                    </a:lnTo>
                    <a:lnTo>
                      <a:pt x="74" y="56"/>
                    </a:lnTo>
                    <a:lnTo>
                      <a:pt x="73" y="44"/>
                    </a:lnTo>
                    <a:lnTo>
                      <a:pt x="68" y="34"/>
                    </a:lnTo>
                    <a:lnTo>
                      <a:pt x="62" y="25"/>
                    </a:lnTo>
                    <a:lnTo>
                      <a:pt x="53" y="18"/>
                    </a:lnTo>
                    <a:lnTo>
                      <a:pt x="44" y="11"/>
                    </a:lnTo>
                    <a:lnTo>
                      <a:pt x="33" y="5"/>
                    </a:lnTo>
                    <a:lnTo>
                      <a:pt x="22" y="0"/>
                    </a:lnTo>
                    <a:lnTo>
                      <a:pt x="17" y="12"/>
                    </a:lnTo>
                    <a:lnTo>
                      <a:pt x="10" y="21"/>
                    </a:lnTo>
                    <a:lnTo>
                      <a:pt x="5" y="31"/>
                    </a:lnTo>
                    <a:lnTo>
                      <a:pt x="1" y="42"/>
                    </a:lnTo>
                    <a:lnTo>
                      <a:pt x="0" y="52"/>
                    </a:lnTo>
                    <a:lnTo>
                      <a:pt x="0" y="63"/>
                    </a:lnTo>
                    <a:lnTo>
                      <a:pt x="2" y="73"/>
                    </a:lnTo>
                    <a:lnTo>
                      <a:pt x="5" y="82"/>
                    </a:lnTo>
                    <a:lnTo>
                      <a:pt x="10" y="92"/>
                    </a:lnTo>
                    <a:lnTo>
                      <a:pt x="18" y="102"/>
                    </a:lnTo>
                    <a:lnTo>
                      <a:pt x="28" y="110"/>
                    </a:lnTo>
                    <a:lnTo>
                      <a:pt x="37" y="118"/>
                    </a:lnTo>
                    <a:lnTo>
                      <a:pt x="39" y="119"/>
                    </a:lnTo>
                    <a:lnTo>
                      <a:pt x="41" y="121"/>
                    </a:lnTo>
                    <a:lnTo>
                      <a:pt x="43" y="122"/>
                    </a:lnTo>
                    <a:lnTo>
                      <a:pt x="45" y="125"/>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8" name="Freeform 118"/>
              <p:cNvSpPr>
                <a:spLocks/>
              </p:cNvSpPr>
              <p:nvPr/>
            </p:nvSpPr>
            <p:spPr bwMode="auto">
              <a:xfrm>
                <a:off x="9953625" y="3548063"/>
                <a:ext cx="68263" cy="80963"/>
              </a:xfrm>
              <a:custGeom>
                <a:avLst/>
                <a:gdLst/>
                <a:ahLst/>
                <a:cxnLst>
                  <a:cxn ang="0">
                    <a:pos x="80" y="13"/>
                  </a:cxn>
                  <a:cxn ang="0">
                    <a:pos x="79" y="9"/>
                  </a:cxn>
                  <a:cxn ang="0">
                    <a:pos x="78" y="6"/>
                  </a:cxn>
                  <a:cxn ang="0">
                    <a:pos x="77" y="2"/>
                  </a:cxn>
                  <a:cxn ang="0">
                    <a:pos x="76" y="0"/>
                  </a:cxn>
                  <a:cxn ang="0">
                    <a:pos x="69" y="2"/>
                  </a:cxn>
                  <a:cxn ang="0">
                    <a:pos x="62" y="4"/>
                  </a:cxn>
                  <a:cxn ang="0">
                    <a:pos x="55" y="5"/>
                  </a:cxn>
                  <a:cxn ang="0">
                    <a:pos x="48" y="6"/>
                  </a:cxn>
                  <a:cxn ang="0">
                    <a:pos x="47" y="6"/>
                  </a:cxn>
                  <a:cxn ang="0">
                    <a:pos x="47" y="6"/>
                  </a:cxn>
                  <a:cxn ang="0">
                    <a:pos x="47" y="6"/>
                  </a:cxn>
                  <a:cxn ang="0">
                    <a:pos x="47" y="6"/>
                  </a:cxn>
                  <a:cxn ang="0">
                    <a:pos x="42" y="7"/>
                  </a:cxn>
                  <a:cxn ang="0">
                    <a:pos x="39" y="8"/>
                  </a:cxn>
                  <a:cxn ang="0">
                    <a:pos x="34" y="11"/>
                  </a:cxn>
                  <a:cxn ang="0">
                    <a:pos x="31" y="13"/>
                  </a:cxn>
                  <a:cxn ang="0">
                    <a:pos x="23" y="20"/>
                  </a:cxn>
                  <a:cxn ang="0">
                    <a:pos x="16" y="27"/>
                  </a:cxn>
                  <a:cxn ang="0">
                    <a:pos x="10" y="35"/>
                  </a:cxn>
                  <a:cxn ang="0">
                    <a:pos x="4" y="44"/>
                  </a:cxn>
                  <a:cxn ang="0">
                    <a:pos x="0" y="58"/>
                  </a:cxn>
                  <a:cxn ang="0">
                    <a:pos x="0" y="72"/>
                  </a:cxn>
                  <a:cxn ang="0">
                    <a:pos x="1" y="88"/>
                  </a:cxn>
                  <a:cxn ang="0">
                    <a:pos x="1" y="103"/>
                  </a:cxn>
                  <a:cxn ang="0">
                    <a:pos x="3" y="103"/>
                  </a:cxn>
                  <a:cxn ang="0">
                    <a:pos x="8" y="101"/>
                  </a:cxn>
                  <a:cxn ang="0">
                    <a:pos x="16" y="99"/>
                  </a:cxn>
                  <a:cxn ang="0">
                    <a:pos x="25" y="97"/>
                  </a:cxn>
                  <a:cxn ang="0">
                    <a:pos x="34" y="93"/>
                  </a:cxn>
                  <a:cxn ang="0">
                    <a:pos x="45" y="90"/>
                  </a:cxn>
                  <a:cxn ang="0">
                    <a:pos x="54" y="85"/>
                  </a:cxn>
                  <a:cxn ang="0">
                    <a:pos x="61" y="82"/>
                  </a:cxn>
                  <a:cxn ang="0">
                    <a:pos x="72" y="74"/>
                  </a:cxn>
                  <a:cxn ang="0">
                    <a:pos x="80" y="63"/>
                  </a:cxn>
                  <a:cxn ang="0">
                    <a:pos x="84" y="52"/>
                  </a:cxn>
                  <a:cxn ang="0">
                    <a:pos x="85" y="39"/>
                  </a:cxn>
                  <a:cxn ang="0">
                    <a:pos x="85" y="32"/>
                  </a:cxn>
                  <a:cxn ang="0">
                    <a:pos x="84" y="25"/>
                  </a:cxn>
                  <a:cxn ang="0">
                    <a:pos x="83" y="19"/>
                  </a:cxn>
                  <a:cxn ang="0">
                    <a:pos x="80" y="13"/>
                  </a:cxn>
                </a:cxnLst>
                <a:rect l="0" t="0" r="r" b="b"/>
                <a:pathLst>
                  <a:path w="85" h="103">
                    <a:moveTo>
                      <a:pt x="80" y="13"/>
                    </a:moveTo>
                    <a:lnTo>
                      <a:pt x="79" y="9"/>
                    </a:lnTo>
                    <a:lnTo>
                      <a:pt x="78" y="6"/>
                    </a:lnTo>
                    <a:lnTo>
                      <a:pt x="77" y="2"/>
                    </a:lnTo>
                    <a:lnTo>
                      <a:pt x="76" y="0"/>
                    </a:lnTo>
                    <a:lnTo>
                      <a:pt x="69" y="2"/>
                    </a:lnTo>
                    <a:lnTo>
                      <a:pt x="62" y="4"/>
                    </a:lnTo>
                    <a:lnTo>
                      <a:pt x="55" y="5"/>
                    </a:lnTo>
                    <a:lnTo>
                      <a:pt x="48" y="6"/>
                    </a:lnTo>
                    <a:lnTo>
                      <a:pt x="47" y="6"/>
                    </a:lnTo>
                    <a:lnTo>
                      <a:pt x="47" y="6"/>
                    </a:lnTo>
                    <a:lnTo>
                      <a:pt x="47" y="6"/>
                    </a:lnTo>
                    <a:lnTo>
                      <a:pt x="47" y="6"/>
                    </a:lnTo>
                    <a:lnTo>
                      <a:pt x="42" y="7"/>
                    </a:lnTo>
                    <a:lnTo>
                      <a:pt x="39" y="8"/>
                    </a:lnTo>
                    <a:lnTo>
                      <a:pt x="34" y="11"/>
                    </a:lnTo>
                    <a:lnTo>
                      <a:pt x="31" y="13"/>
                    </a:lnTo>
                    <a:lnTo>
                      <a:pt x="23" y="20"/>
                    </a:lnTo>
                    <a:lnTo>
                      <a:pt x="16" y="27"/>
                    </a:lnTo>
                    <a:lnTo>
                      <a:pt x="10" y="35"/>
                    </a:lnTo>
                    <a:lnTo>
                      <a:pt x="4" y="44"/>
                    </a:lnTo>
                    <a:lnTo>
                      <a:pt x="0" y="58"/>
                    </a:lnTo>
                    <a:lnTo>
                      <a:pt x="0" y="72"/>
                    </a:lnTo>
                    <a:lnTo>
                      <a:pt x="1" y="88"/>
                    </a:lnTo>
                    <a:lnTo>
                      <a:pt x="1" y="103"/>
                    </a:lnTo>
                    <a:lnTo>
                      <a:pt x="3" y="103"/>
                    </a:lnTo>
                    <a:lnTo>
                      <a:pt x="8" y="101"/>
                    </a:lnTo>
                    <a:lnTo>
                      <a:pt x="16" y="99"/>
                    </a:lnTo>
                    <a:lnTo>
                      <a:pt x="25" y="97"/>
                    </a:lnTo>
                    <a:lnTo>
                      <a:pt x="34" y="93"/>
                    </a:lnTo>
                    <a:lnTo>
                      <a:pt x="45" y="90"/>
                    </a:lnTo>
                    <a:lnTo>
                      <a:pt x="54" y="85"/>
                    </a:lnTo>
                    <a:lnTo>
                      <a:pt x="61" y="82"/>
                    </a:lnTo>
                    <a:lnTo>
                      <a:pt x="72" y="74"/>
                    </a:lnTo>
                    <a:lnTo>
                      <a:pt x="80" y="63"/>
                    </a:lnTo>
                    <a:lnTo>
                      <a:pt x="84" y="52"/>
                    </a:lnTo>
                    <a:lnTo>
                      <a:pt x="85" y="39"/>
                    </a:lnTo>
                    <a:lnTo>
                      <a:pt x="85" y="32"/>
                    </a:lnTo>
                    <a:lnTo>
                      <a:pt x="84" y="25"/>
                    </a:lnTo>
                    <a:lnTo>
                      <a:pt x="83" y="19"/>
                    </a:lnTo>
                    <a:lnTo>
                      <a:pt x="80" y="13"/>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19" name="Freeform 119"/>
              <p:cNvSpPr>
                <a:spLocks/>
              </p:cNvSpPr>
              <p:nvPr/>
            </p:nvSpPr>
            <p:spPr bwMode="auto">
              <a:xfrm>
                <a:off x="9821863" y="3206750"/>
                <a:ext cx="58738" cy="98425"/>
              </a:xfrm>
              <a:custGeom>
                <a:avLst/>
                <a:gdLst/>
                <a:ahLst/>
                <a:cxnLst>
                  <a:cxn ang="0">
                    <a:pos x="45" y="124"/>
                  </a:cxn>
                  <a:cxn ang="0">
                    <a:pos x="46" y="123"/>
                  </a:cxn>
                  <a:cxn ang="0">
                    <a:pos x="48" y="120"/>
                  </a:cxn>
                  <a:cxn ang="0">
                    <a:pos x="51" y="117"/>
                  </a:cxn>
                  <a:cxn ang="0">
                    <a:pos x="53" y="111"/>
                  </a:cxn>
                  <a:cxn ang="0">
                    <a:pos x="59" y="101"/>
                  </a:cxn>
                  <a:cxn ang="0">
                    <a:pos x="64" y="88"/>
                  </a:cxn>
                  <a:cxn ang="0">
                    <a:pos x="69" y="77"/>
                  </a:cxn>
                  <a:cxn ang="0">
                    <a:pos x="71" y="66"/>
                  </a:cxn>
                  <a:cxn ang="0">
                    <a:pos x="74" y="55"/>
                  </a:cxn>
                  <a:cxn ang="0">
                    <a:pos x="73" y="43"/>
                  </a:cxn>
                  <a:cxn ang="0">
                    <a:pos x="68" y="33"/>
                  </a:cxn>
                  <a:cxn ang="0">
                    <a:pos x="62" y="24"/>
                  </a:cxn>
                  <a:cxn ang="0">
                    <a:pos x="53" y="17"/>
                  </a:cxn>
                  <a:cxn ang="0">
                    <a:pos x="44" y="10"/>
                  </a:cxn>
                  <a:cxn ang="0">
                    <a:pos x="33" y="4"/>
                  </a:cxn>
                  <a:cxn ang="0">
                    <a:pos x="22" y="0"/>
                  </a:cxn>
                  <a:cxn ang="0">
                    <a:pos x="17" y="10"/>
                  </a:cxn>
                  <a:cxn ang="0">
                    <a:pos x="10" y="20"/>
                  </a:cxn>
                  <a:cxn ang="0">
                    <a:pos x="5" y="29"/>
                  </a:cxn>
                  <a:cxn ang="0">
                    <a:pos x="1" y="41"/>
                  </a:cxn>
                  <a:cxn ang="0">
                    <a:pos x="0" y="51"/>
                  </a:cxn>
                  <a:cxn ang="0">
                    <a:pos x="0" y="62"/>
                  </a:cxn>
                  <a:cxn ang="0">
                    <a:pos x="2" y="72"/>
                  </a:cxn>
                  <a:cxn ang="0">
                    <a:pos x="5" y="81"/>
                  </a:cxn>
                  <a:cxn ang="0">
                    <a:pos x="8" y="88"/>
                  </a:cxn>
                  <a:cxn ang="0">
                    <a:pos x="11" y="94"/>
                  </a:cxn>
                  <a:cxn ang="0">
                    <a:pos x="16" y="99"/>
                  </a:cxn>
                  <a:cxn ang="0">
                    <a:pos x="21" y="103"/>
                  </a:cxn>
                  <a:cxn ang="0">
                    <a:pos x="26" y="108"/>
                  </a:cxn>
                  <a:cxn ang="0">
                    <a:pos x="33" y="114"/>
                  </a:cxn>
                  <a:cxn ang="0">
                    <a:pos x="39" y="118"/>
                  </a:cxn>
                  <a:cxn ang="0">
                    <a:pos x="45" y="124"/>
                  </a:cxn>
                </a:cxnLst>
                <a:rect l="0" t="0" r="r" b="b"/>
                <a:pathLst>
                  <a:path w="74" h="124">
                    <a:moveTo>
                      <a:pt x="45" y="124"/>
                    </a:moveTo>
                    <a:lnTo>
                      <a:pt x="46" y="123"/>
                    </a:lnTo>
                    <a:lnTo>
                      <a:pt x="48" y="120"/>
                    </a:lnTo>
                    <a:lnTo>
                      <a:pt x="51" y="117"/>
                    </a:lnTo>
                    <a:lnTo>
                      <a:pt x="53" y="111"/>
                    </a:lnTo>
                    <a:lnTo>
                      <a:pt x="59" y="101"/>
                    </a:lnTo>
                    <a:lnTo>
                      <a:pt x="64" y="88"/>
                    </a:lnTo>
                    <a:lnTo>
                      <a:pt x="69" y="77"/>
                    </a:lnTo>
                    <a:lnTo>
                      <a:pt x="71" y="66"/>
                    </a:lnTo>
                    <a:lnTo>
                      <a:pt x="74" y="55"/>
                    </a:lnTo>
                    <a:lnTo>
                      <a:pt x="73" y="43"/>
                    </a:lnTo>
                    <a:lnTo>
                      <a:pt x="68" y="33"/>
                    </a:lnTo>
                    <a:lnTo>
                      <a:pt x="62" y="24"/>
                    </a:lnTo>
                    <a:lnTo>
                      <a:pt x="53" y="17"/>
                    </a:lnTo>
                    <a:lnTo>
                      <a:pt x="44" y="10"/>
                    </a:lnTo>
                    <a:lnTo>
                      <a:pt x="33" y="4"/>
                    </a:lnTo>
                    <a:lnTo>
                      <a:pt x="22" y="0"/>
                    </a:lnTo>
                    <a:lnTo>
                      <a:pt x="17" y="10"/>
                    </a:lnTo>
                    <a:lnTo>
                      <a:pt x="10" y="20"/>
                    </a:lnTo>
                    <a:lnTo>
                      <a:pt x="5" y="29"/>
                    </a:lnTo>
                    <a:lnTo>
                      <a:pt x="1" y="41"/>
                    </a:lnTo>
                    <a:lnTo>
                      <a:pt x="0" y="51"/>
                    </a:lnTo>
                    <a:lnTo>
                      <a:pt x="0" y="62"/>
                    </a:lnTo>
                    <a:lnTo>
                      <a:pt x="2" y="72"/>
                    </a:lnTo>
                    <a:lnTo>
                      <a:pt x="5" y="81"/>
                    </a:lnTo>
                    <a:lnTo>
                      <a:pt x="8" y="88"/>
                    </a:lnTo>
                    <a:lnTo>
                      <a:pt x="11" y="94"/>
                    </a:lnTo>
                    <a:lnTo>
                      <a:pt x="16" y="99"/>
                    </a:lnTo>
                    <a:lnTo>
                      <a:pt x="21" y="103"/>
                    </a:lnTo>
                    <a:lnTo>
                      <a:pt x="26" y="108"/>
                    </a:lnTo>
                    <a:lnTo>
                      <a:pt x="33" y="114"/>
                    </a:lnTo>
                    <a:lnTo>
                      <a:pt x="39" y="118"/>
                    </a:lnTo>
                    <a:lnTo>
                      <a:pt x="45" y="124"/>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0" name="Freeform 120"/>
              <p:cNvSpPr>
                <a:spLocks/>
              </p:cNvSpPr>
              <p:nvPr/>
            </p:nvSpPr>
            <p:spPr bwMode="auto">
              <a:xfrm>
                <a:off x="10352088" y="3216275"/>
                <a:ext cx="88900" cy="60325"/>
              </a:xfrm>
              <a:custGeom>
                <a:avLst/>
                <a:gdLst/>
                <a:ahLst/>
                <a:cxnLst>
                  <a:cxn ang="0">
                    <a:pos x="29" y="75"/>
                  </a:cxn>
                  <a:cxn ang="0">
                    <a:pos x="38" y="76"/>
                  </a:cxn>
                  <a:cxn ang="0">
                    <a:pos x="47" y="76"/>
                  </a:cxn>
                  <a:cxn ang="0">
                    <a:pos x="55" y="76"/>
                  </a:cxn>
                  <a:cxn ang="0">
                    <a:pos x="62" y="76"/>
                  </a:cxn>
                  <a:cxn ang="0">
                    <a:pos x="75" y="74"/>
                  </a:cxn>
                  <a:cxn ang="0">
                    <a:pos x="85" y="69"/>
                  </a:cxn>
                  <a:cxn ang="0">
                    <a:pos x="93" y="62"/>
                  </a:cxn>
                  <a:cxn ang="0">
                    <a:pos x="100" y="53"/>
                  </a:cxn>
                  <a:cxn ang="0">
                    <a:pos x="105" y="43"/>
                  </a:cxn>
                  <a:cxn ang="0">
                    <a:pos x="108" y="31"/>
                  </a:cxn>
                  <a:cxn ang="0">
                    <a:pos x="111" y="20"/>
                  </a:cxn>
                  <a:cxn ang="0">
                    <a:pos x="112" y="8"/>
                  </a:cxn>
                  <a:cxn ang="0">
                    <a:pos x="106" y="8"/>
                  </a:cxn>
                  <a:cxn ang="0">
                    <a:pos x="99" y="6"/>
                  </a:cxn>
                  <a:cxn ang="0">
                    <a:pos x="93" y="5"/>
                  </a:cxn>
                  <a:cxn ang="0">
                    <a:pos x="88" y="3"/>
                  </a:cxn>
                  <a:cxn ang="0">
                    <a:pos x="82" y="1"/>
                  </a:cxn>
                  <a:cxn ang="0">
                    <a:pos x="77" y="0"/>
                  </a:cxn>
                  <a:cxn ang="0">
                    <a:pos x="71" y="0"/>
                  </a:cxn>
                  <a:cxn ang="0">
                    <a:pos x="66" y="1"/>
                  </a:cxn>
                  <a:cxn ang="0">
                    <a:pos x="61" y="3"/>
                  </a:cxn>
                  <a:cxn ang="0">
                    <a:pos x="55" y="4"/>
                  </a:cxn>
                  <a:cxn ang="0">
                    <a:pos x="51" y="5"/>
                  </a:cxn>
                  <a:cxn ang="0">
                    <a:pos x="46" y="7"/>
                  </a:cxn>
                  <a:cxn ang="0">
                    <a:pos x="41" y="9"/>
                  </a:cxn>
                  <a:cxn ang="0">
                    <a:pos x="37" y="12"/>
                  </a:cxn>
                  <a:cxn ang="0">
                    <a:pos x="32" y="14"/>
                  </a:cxn>
                  <a:cxn ang="0">
                    <a:pos x="28" y="17"/>
                  </a:cxn>
                  <a:cxn ang="0">
                    <a:pos x="20" y="27"/>
                  </a:cxn>
                  <a:cxn ang="0">
                    <a:pos x="13" y="37"/>
                  </a:cxn>
                  <a:cxn ang="0">
                    <a:pos x="8" y="49"/>
                  </a:cxn>
                  <a:cxn ang="0">
                    <a:pos x="3" y="61"/>
                  </a:cxn>
                  <a:cxn ang="0">
                    <a:pos x="2" y="64"/>
                  </a:cxn>
                  <a:cxn ang="0">
                    <a:pos x="2" y="65"/>
                  </a:cxn>
                  <a:cxn ang="0">
                    <a:pos x="1" y="67"/>
                  </a:cxn>
                  <a:cxn ang="0">
                    <a:pos x="0" y="69"/>
                  </a:cxn>
                  <a:cxn ang="0">
                    <a:pos x="2" y="70"/>
                  </a:cxn>
                  <a:cxn ang="0">
                    <a:pos x="9" y="72"/>
                  </a:cxn>
                  <a:cxn ang="0">
                    <a:pos x="18" y="74"/>
                  </a:cxn>
                  <a:cxn ang="0">
                    <a:pos x="29" y="75"/>
                  </a:cxn>
                </a:cxnLst>
                <a:rect l="0" t="0" r="r" b="b"/>
                <a:pathLst>
                  <a:path w="112" h="76">
                    <a:moveTo>
                      <a:pt x="29" y="75"/>
                    </a:moveTo>
                    <a:lnTo>
                      <a:pt x="38" y="76"/>
                    </a:lnTo>
                    <a:lnTo>
                      <a:pt x="47" y="76"/>
                    </a:lnTo>
                    <a:lnTo>
                      <a:pt x="55" y="76"/>
                    </a:lnTo>
                    <a:lnTo>
                      <a:pt x="62" y="76"/>
                    </a:lnTo>
                    <a:lnTo>
                      <a:pt x="75" y="74"/>
                    </a:lnTo>
                    <a:lnTo>
                      <a:pt x="85" y="69"/>
                    </a:lnTo>
                    <a:lnTo>
                      <a:pt x="93" y="62"/>
                    </a:lnTo>
                    <a:lnTo>
                      <a:pt x="100" y="53"/>
                    </a:lnTo>
                    <a:lnTo>
                      <a:pt x="105" y="43"/>
                    </a:lnTo>
                    <a:lnTo>
                      <a:pt x="108" y="31"/>
                    </a:lnTo>
                    <a:lnTo>
                      <a:pt x="111" y="20"/>
                    </a:lnTo>
                    <a:lnTo>
                      <a:pt x="112" y="8"/>
                    </a:lnTo>
                    <a:lnTo>
                      <a:pt x="106" y="8"/>
                    </a:lnTo>
                    <a:lnTo>
                      <a:pt x="99" y="6"/>
                    </a:lnTo>
                    <a:lnTo>
                      <a:pt x="93" y="5"/>
                    </a:lnTo>
                    <a:lnTo>
                      <a:pt x="88" y="3"/>
                    </a:lnTo>
                    <a:lnTo>
                      <a:pt x="82" y="1"/>
                    </a:lnTo>
                    <a:lnTo>
                      <a:pt x="77" y="0"/>
                    </a:lnTo>
                    <a:lnTo>
                      <a:pt x="71" y="0"/>
                    </a:lnTo>
                    <a:lnTo>
                      <a:pt x="66" y="1"/>
                    </a:lnTo>
                    <a:lnTo>
                      <a:pt x="61" y="3"/>
                    </a:lnTo>
                    <a:lnTo>
                      <a:pt x="55" y="4"/>
                    </a:lnTo>
                    <a:lnTo>
                      <a:pt x="51" y="5"/>
                    </a:lnTo>
                    <a:lnTo>
                      <a:pt x="46" y="7"/>
                    </a:lnTo>
                    <a:lnTo>
                      <a:pt x="41" y="9"/>
                    </a:lnTo>
                    <a:lnTo>
                      <a:pt x="37" y="12"/>
                    </a:lnTo>
                    <a:lnTo>
                      <a:pt x="32" y="14"/>
                    </a:lnTo>
                    <a:lnTo>
                      <a:pt x="28" y="17"/>
                    </a:lnTo>
                    <a:lnTo>
                      <a:pt x="20" y="27"/>
                    </a:lnTo>
                    <a:lnTo>
                      <a:pt x="13" y="37"/>
                    </a:lnTo>
                    <a:lnTo>
                      <a:pt x="8" y="49"/>
                    </a:lnTo>
                    <a:lnTo>
                      <a:pt x="3" y="61"/>
                    </a:lnTo>
                    <a:lnTo>
                      <a:pt x="2" y="64"/>
                    </a:lnTo>
                    <a:lnTo>
                      <a:pt x="2" y="65"/>
                    </a:lnTo>
                    <a:lnTo>
                      <a:pt x="1" y="67"/>
                    </a:lnTo>
                    <a:lnTo>
                      <a:pt x="0" y="69"/>
                    </a:lnTo>
                    <a:lnTo>
                      <a:pt x="2" y="70"/>
                    </a:lnTo>
                    <a:lnTo>
                      <a:pt x="9" y="72"/>
                    </a:lnTo>
                    <a:lnTo>
                      <a:pt x="18" y="74"/>
                    </a:lnTo>
                    <a:lnTo>
                      <a:pt x="29" y="75"/>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1" name="Freeform 121"/>
              <p:cNvSpPr>
                <a:spLocks/>
              </p:cNvSpPr>
              <p:nvPr/>
            </p:nvSpPr>
            <p:spPr bwMode="auto">
              <a:xfrm>
                <a:off x="9920288" y="3462338"/>
                <a:ext cx="58738" cy="100013"/>
              </a:xfrm>
              <a:custGeom>
                <a:avLst/>
                <a:gdLst/>
                <a:ahLst/>
                <a:cxnLst>
                  <a:cxn ang="0">
                    <a:pos x="22" y="0"/>
                  </a:cxn>
                  <a:cxn ang="0">
                    <a:pos x="20" y="6"/>
                  </a:cxn>
                  <a:cxn ang="0">
                    <a:pos x="16" y="11"/>
                  </a:cxn>
                  <a:cxn ang="0">
                    <a:pos x="14" y="16"/>
                  </a:cxn>
                  <a:cxn ang="0">
                    <a:pos x="11" y="21"/>
                  </a:cxn>
                  <a:cxn ang="0">
                    <a:pos x="7" y="26"/>
                  </a:cxn>
                  <a:cxn ang="0">
                    <a:pos x="4" y="31"/>
                  </a:cxn>
                  <a:cxn ang="0">
                    <a:pos x="1" y="37"/>
                  </a:cxn>
                  <a:cxn ang="0">
                    <a:pos x="0" y="43"/>
                  </a:cxn>
                  <a:cxn ang="0">
                    <a:pos x="0" y="52"/>
                  </a:cxn>
                  <a:cxn ang="0">
                    <a:pos x="0" y="62"/>
                  </a:cxn>
                  <a:cxn ang="0">
                    <a:pos x="3" y="72"/>
                  </a:cxn>
                  <a:cxn ang="0">
                    <a:pos x="5" y="83"/>
                  </a:cxn>
                  <a:cxn ang="0">
                    <a:pos x="7" y="90"/>
                  </a:cxn>
                  <a:cxn ang="0">
                    <a:pos x="12" y="95"/>
                  </a:cxn>
                  <a:cxn ang="0">
                    <a:pos x="16" y="100"/>
                  </a:cxn>
                  <a:cxn ang="0">
                    <a:pos x="22" y="106"/>
                  </a:cxn>
                  <a:cxn ang="0">
                    <a:pos x="28" y="110"/>
                  </a:cxn>
                  <a:cxn ang="0">
                    <a:pos x="34" y="115"/>
                  </a:cxn>
                  <a:cxn ang="0">
                    <a:pos x="39" y="120"/>
                  </a:cxn>
                  <a:cxn ang="0">
                    <a:pos x="45" y="125"/>
                  </a:cxn>
                  <a:cxn ang="0">
                    <a:pos x="50" y="120"/>
                  </a:cxn>
                  <a:cxn ang="0">
                    <a:pos x="58" y="104"/>
                  </a:cxn>
                  <a:cxn ang="0">
                    <a:pos x="66" y="85"/>
                  </a:cxn>
                  <a:cxn ang="0">
                    <a:pos x="72" y="68"/>
                  </a:cxn>
                  <a:cxn ang="0">
                    <a:pos x="74" y="55"/>
                  </a:cxn>
                  <a:cxn ang="0">
                    <a:pos x="72" y="45"/>
                  </a:cxn>
                  <a:cxn ang="0">
                    <a:pos x="68" y="34"/>
                  </a:cxn>
                  <a:cxn ang="0">
                    <a:pos x="61" y="25"/>
                  </a:cxn>
                  <a:cxn ang="0">
                    <a:pos x="58" y="21"/>
                  </a:cxn>
                  <a:cxn ang="0">
                    <a:pos x="53" y="17"/>
                  </a:cxn>
                  <a:cxn ang="0">
                    <a:pos x="49" y="14"/>
                  </a:cxn>
                  <a:cxn ang="0">
                    <a:pos x="44" y="10"/>
                  </a:cxn>
                  <a:cxn ang="0">
                    <a:pos x="38" y="8"/>
                  </a:cxn>
                  <a:cxn ang="0">
                    <a:pos x="34" y="5"/>
                  </a:cxn>
                  <a:cxn ang="0">
                    <a:pos x="28" y="2"/>
                  </a:cxn>
                  <a:cxn ang="0">
                    <a:pos x="22" y="0"/>
                  </a:cxn>
                </a:cxnLst>
                <a:rect l="0" t="0" r="r" b="b"/>
                <a:pathLst>
                  <a:path w="74" h="125">
                    <a:moveTo>
                      <a:pt x="22" y="0"/>
                    </a:moveTo>
                    <a:lnTo>
                      <a:pt x="20" y="6"/>
                    </a:lnTo>
                    <a:lnTo>
                      <a:pt x="16" y="11"/>
                    </a:lnTo>
                    <a:lnTo>
                      <a:pt x="14" y="16"/>
                    </a:lnTo>
                    <a:lnTo>
                      <a:pt x="11" y="21"/>
                    </a:lnTo>
                    <a:lnTo>
                      <a:pt x="7" y="26"/>
                    </a:lnTo>
                    <a:lnTo>
                      <a:pt x="4" y="31"/>
                    </a:lnTo>
                    <a:lnTo>
                      <a:pt x="1" y="37"/>
                    </a:lnTo>
                    <a:lnTo>
                      <a:pt x="0" y="43"/>
                    </a:lnTo>
                    <a:lnTo>
                      <a:pt x="0" y="52"/>
                    </a:lnTo>
                    <a:lnTo>
                      <a:pt x="0" y="62"/>
                    </a:lnTo>
                    <a:lnTo>
                      <a:pt x="3" y="72"/>
                    </a:lnTo>
                    <a:lnTo>
                      <a:pt x="5" y="83"/>
                    </a:lnTo>
                    <a:lnTo>
                      <a:pt x="7" y="90"/>
                    </a:lnTo>
                    <a:lnTo>
                      <a:pt x="12" y="95"/>
                    </a:lnTo>
                    <a:lnTo>
                      <a:pt x="16" y="100"/>
                    </a:lnTo>
                    <a:lnTo>
                      <a:pt x="22" y="106"/>
                    </a:lnTo>
                    <a:lnTo>
                      <a:pt x="28" y="110"/>
                    </a:lnTo>
                    <a:lnTo>
                      <a:pt x="34" y="115"/>
                    </a:lnTo>
                    <a:lnTo>
                      <a:pt x="39" y="120"/>
                    </a:lnTo>
                    <a:lnTo>
                      <a:pt x="45" y="125"/>
                    </a:lnTo>
                    <a:lnTo>
                      <a:pt x="50" y="120"/>
                    </a:lnTo>
                    <a:lnTo>
                      <a:pt x="58" y="104"/>
                    </a:lnTo>
                    <a:lnTo>
                      <a:pt x="66" y="85"/>
                    </a:lnTo>
                    <a:lnTo>
                      <a:pt x="72" y="68"/>
                    </a:lnTo>
                    <a:lnTo>
                      <a:pt x="74" y="55"/>
                    </a:lnTo>
                    <a:lnTo>
                      <a:pt x="72" y="45"/>
                    </a:lnTo>
                    <a:lnTo>
                      <a:pt x="68" y="34"/>
                    </a:lnTo>
                    <a:lnTo>
                      <a:pt x="61" y="25"/>
                    </a:lnTo>
                    <a:lnTo>
                      <a:pt x="58" y="21"/>
                    </a:lnTo>
                    <a:lnTo>
                      <a:pt x="53" y="17"/>
                    </a:lnTo>
                    <a:lnTo>
                      <a:pt x="49" y="14"/>
                    </a:lnTo>
                    <a:lnTo>
                      <a:pt x="44" y="10"/>
                    </a:lnTo>
                    <a:lnTo>
                      <a:pt x="38" y="8"/>
                    </a:lnTo>
                    <a:lnTo>
                      <a:pt x="34" y="5"/>
                    </a:lnTo>
                    <a:lnTo>
                      <a:pt x="28" y="2"/>
                    </a:lnTo>
                    <a:lnTo>
                      <a:pt x="22" y="0"/>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2" name="Freeform 122"/>
              <p:cNvSpPr>
                <a:spLocks/>
              </p:cNvSpPr>
              <p:nvPr/>
            </p:nvSpPr>
            <p:spPr bwMode="auto">
              <a:xfrm>
                <a:off x="9834563" y="3451225"/>
                <a:ext cx="82550" cy="63500"/>
              </a:xfrm>
              <a:custGeom>
                <a:avLst/>
                <a:gdLst/>
                <a:ahLst/>
                <a:cxnLst>
                  <a:cxn ang="0">
                    <a:pos x="104" y="8"/>
                  </a:cxn>
                  <a:cxn ang="0">
                    <a:pos x="104" y="7"/>
                  </a:cxn>
                  <a:cxn ang="0">
                    <a:pos x="104" y="6"/>
                  </a:cxn>
                  <a:cxn ang="0">
                    <a:pos x="104" y="5"/>
                  </a:cxn>
                  <a:cxn ang="0">
                    <a:pos x="102" y="4"/>
                  </a:cxn>
                  <a:cxn ang="0">
                    <a:pos x="99" y="4"/>
                  </a:cxn>
                  <a:cxn ang="0">
                    <a:pos x="94" y="4"/>
                  </a:cxn>
                  <a:cxn ang="0">
                    <a:pos x="91" y="4"/>
                  </a:cxn>
                  <a:cxn ang="0">
                    <a:pos x="86" y="4"/>
                  </a:cxn>
                  <a:cxn ang="0">
                    <a:pos x="85" y="4"/>
                  </a:cxn>
                  <a:cxn ang="0">
                    <a:pos x="85" y="2"/>
                  </a:cxn>
                  <a:cxn ang="0">
                    <a:pos x="84" y="2"/>
                  </a:cxn>
                  <a:cxn ang="0">
                    <a:pos x="83" y="2"/>
                  </a:cxn>
                  <a:cxn ang="0">
                    <a:pos x="76" y="1"/>
                  </a:cxn>
                  <a:cxn ang="0">
                    <a:pos x="69" y="0"/>
                  </a:cxn>
                  <a:cxn ang="0">
                    <a:pos x="62" y="1"/>
                  </a:cxn>
                  <a:cxn ang="0">
                    <a:pos x="56" y="2"/>
                  </a:cxn>
                  <a:cxn ang="0">
                    <a:pos x="52" y="5"/>
                  </a:cxn>
                  <a:cxn ang="0">
                    <a:pos x="47" y="6"/>
                  </a:cxn>
                  <a:cxn ang="0">
                    <a:pos x="43" y="8"/>
                  </a:cxn>
                  <a:cxn ang="0">
                    <a:pos x="38" y="10"/>
                  </a:cxn>
                  <a:cxn ang="0">
                    <a:pos x="33" y="13"/>
                  </a:cxn>
                  <a:cxn ang="0">
                    <a:pos x="29" y="16"/>
                  </a:cxn>
                  <a:cxn ang="0">
                    <a:pos x="24" y="20"/>
                  </a:cxn>
                  <a:cxn ang="0">
                    <a:pos x="21" y="23"/>
                  </a:cxn>
                  <a:cxn ang="0">
                    <a:pos x="13" y="35"/>
                  </a:cxn>
                  <a:cxn ang="0">
                    <a:pos x="8" y="48"/>
                  </a:cxn>
                  <a:cxn ang="0">
                    <a:pos x="5" y="63"/>
                  </a:cxn>
                  <a:cxn ang="0">
                    <a:pos x="0" y="77"/>
                  </a:cxn>
                  <a:cxn ang="0">
                    <a:pos x="2" y="78"/>
                  </a:cxn>
                  <a:cxn ang="0">
                    <a:pos x="7" y="78"/>
                  </a:cxn>
                  <a:cxn ang="0">
                    <a:pos x="15" y="80"/>
                  </a:cxn>
                  <a:cxn ang="0">
                    <a:pos x="24" y="80"/>
                  </a:cxn>
                  <a:cxn ang="0">
                    <a:pos x="34" y="80"/>
                  </a:cxn>
                  <a:cxn ang="0">
                    <a:pos x="45" y="80"/>
                  </a:cxn>
                  <a:cxn ang="0">
                    <a:pos x="54" y="78"/>
                  </a:cxn>
                  <a:cxn ang="0">
                    <a:pos x="63" y="77"/>
                  </a:cxn>
                  <a:cxn ang="0">
                    <a:pos x="71" y="75"/>
                  </a:cxn>
                  <a:cxn ang="0">
                    <a:pos x="79" y="72"/>
                  </a:cxn>
                  <a:cxn ang="0">
                    <a:pos x="85" y="67"/>
                  </a:cxn>
                  <a:cxn ang="0">
                    <a:pos x="91" y="61"/>
                  </a:cxn>
                  <a:cxn ang="0">
                    <a:pos x="94" y="54"/>
                  </a:cxn>
                  <a:cxn ang="0">
                    <a:pos x="98" y="47"/>
                  </a:cxn>
                  <a:cxn ang="0">
                    <a:pos x="101" y="39"/>
                  </a:cxn>
                  <a:cxn ang="0">
                    <a:pos x="102" y="31"/>
                  </a:cxn>
                  <a:cxn ang="0">
                    <a:pos x="104" y="25"/>
                  </a:cxn>
                  <a:cxn ang="0">
                    <a:pos x="104" y="20"/>
                  </a:cxn>
                  <a:cxn ang="0">
                    <a:pos x="104" y="14"/>
                  </a:cxn>
                  <a:cxn ang="0">
                    <a:pos x="104" y="8"/>
                  </a:cxn>
                </a:cxnLst>
                <a:rect l="0" t="0" r="r" b="b"/>
                <a:pathLst>
                  <a:path w="104" h="80">
                    <a:moveTo>
                      <a:pt x="104" y="8"/>
                    </a:moveTo>
                    <a:lnTo>
                      <a:pt x="104" y="7"/>
                    </a:lnTo>
                    <a:lnTo>
                      <a:pt x="104" y="6"/>
                    </a:lnTo>
                    <a:lnTo>
                      <a:pt x="104" y="5"/>
                    </a:lnTo>
                    <a:lnTo>
                      <a:pt x="102" y="4"/>
                    </a:lnTo>
                    <a:lnTo>
                      <a:pt x="99" y="4"/>
                    </a:lnTo>
                    <a:lnTo>
                      <a:pt x="94" y="4"/>
                    </a:lnTo>
                    <a:lnTo>
                      <a:pt x="91" y="4"/>
                    </a:lnTo>
                    <a:lnTo>
                      <a:pt x="86" y="4"/>
                    </a:lnTo>
                    <a:lnTo>
                      <a:pt x="85" y="4"/>
                    </a:lnTo>
                    <a:lnTo>
                      <a:pt x="85" y="2"/>
                    </a:lnTo>
                    <a:lnTo>
                      <a:pt x="84" y="2"/>
                    </a:lnTo>
                    <a:lnTo>
                      <a:pt x="83" y="2"/>
                    </a:lnTo>
                    <a:lnTo>
                      <a:pt x="76" y="1"/>
                    </a:lnTo>
                    <a:lnTo>
                      <a:pt x="69" y="0"/>
                    </a:lnTo>
                    <a:lnTo>
                      <a:pt x="62" y="1"/>
                    </a:lnTo>
                    <a:lnTo>
                      <a:pt x="56" y="2"/>
                    </a:lnTo>
                    <a:lnTo>
                      <a:pt x="52" y="5"/>
                    </a:lnTo>
                    <a:lnTo>
                      <a:pt x="47" y="6"/>
                    </a:lnTo>
                    <a:lnTo>
                      <a:pt x="43" y="8"/>
                    </a:lnTo>
                    <a:lnTo>
                      <a:pt x="38" y="10"/>
                    </a:lnTo>
                    <a:lnTo>
                      <a:pt x="33" y="13"/>
                    </a:lnTo>
                    <a:lnTo>
                      <a:pt x="29" y="16"/>
                    </a:lnTo>
                    <a:lnTo>
                      <a:pt x="24" y="20"/>
                    </a:lnTo>
                    <a:lnTo>
                      <a:pt x="21" y="23"/>
                    </a:lnTo>
                    <a:lnTo>
                      <a:pt x="13" y="35"/>
                    </a:lnTo>
                    <a:lnTo>
                      <a:pt x="8" y="48"/>
                    </a:lnTo>
                    <a:lnTo>
                      <a:pt x="5" y="63"/>
                    </a:lnTo>
                    <a:lnTo>
                      <a:pt x="0" y="77"/>
                    </a:lnTo>
                    <a:lnTo>
                      <a:pt x="2" y="78"/>
                    </a:lnTo>
                    <a:lnTo>
                      <a:pt x="7" y="78"/>
                    </a:lnTo>
                    <a:lnTo>
                      <a:pt x="15" y="80"/>
                    </a:lnTo>
                    <a:lnTo>
                      <a:pt x="24" y="80"/>
                    </a:lnTo>
                    <a:lnTo>
                      <a:pt x="34" y="80"/>
                    </a:lnTo>
                    <a:lnTo>
                      <a:pt x="45" y="80"/>
                    </a:lnTo>
                    <a:lnTo>
                      <a:pt x="54" y="78"/>
                    </a:lnTo>
                    <a:lnTo>
                      <a:pt x="63" y="77"/>
                    </a:lnTo>
                    <a:lnTo>
                      <a:pt x="71" y="75"/>
                    </a:lnTo>
                    <a:lnTo>
                      <a:pt x="79" y="72"/>
                    </a:lnTo>
                    <a:lnTo>
                      <a:pt x="85" y="67"/>
                    </a:lnTo>
                    <a:lnTo>
                      <a:pt x="91" y="61"/>
                    </a:lnTo>
                    <a:lnTo>
                      <a:pt x="94" y="54"/>
                    </a:lnTo>
                    <a:lnTo>
                      <a:pt x="98" y="47"/>
                    </a:lnTo>
                    <a:lnTo>
                      <a:pt x="101" y="39"/>
                    </a:lnTo>
                    <a:lnTo>
                      <a:pt x="102" y="31"/>
                    </a:lnTo>
                    <a:lnTo>
                      <a:pt x="104" y="25"/>
                    </a:lnTo>
                    <a:lnTo>
                      <a:pt x="104" y="20"/>
                    </a:lnTo>
                    <a:lnTo>
                      <a:pt x="104" y="14"/>
                    </a:lnTo>
                    <a:lnTo>
                      <a:pt x="104" y="8"/>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3" name="Freeform 123"/>
              <p:cNvSpPr>
                <a:spLocks/>
              </p:cNvSpPr>
              <p:nvPr/>
            </p:nvSpPr>
            <p:spPr bwMode="auto">
              <a:xfrm>
                <a:off x="10147300" y="3400425"/>
                <a:ext cx="68263" cy="79375"/>
              </a:xfrm>
              <a:custGeom>
                <a:avLst/>
                <a:gdLst/>
                <a:ahLst/>
                <a:cxnLst>
                  <a:cxn ang="0">
                    <a:pos x="33" y="12"/>
                  </a:cxn>
                  <a:cxn ang="0">
                    <a:pos x="30" y="15"/>
                  </a:cxn>
                  <a:cxn ang="0">
                    <a:pos x="28" y="17"/>
                  </a:cxn>
                  <a:cxn ang="0">
                    <a:pos x="24" y="19"/>
                  </a:cxn>
                  <a:cxn ang="0">
                    <a:pos x="22" y="22"/>
                  </a:cxn>
                  <a:cxn ang="0">
                    <a:pos x="17" y="26"/>
                  </a:cxn>
                  <a:cxn ang="0">
                    <a:pos x="13" y="31"/>
                  </a:cxn>
                  <a:cxn ang="0">
                    <a:pos x="9" y="36"/>
                  </a:cxn>
                  <a:cxn ang="0">
                    <a:pos x="6" y="42"/>
                  </a:cxn>
                  <a:cxn ang="0">
                    <a:pos x="5" y="43"/>
                  </a:cxn>
                  <a:cxn ang="0">
                    <a:pos x="5" y="43"/>
                  </a:cxn>
                  <a:cxn ang="0">
                    <a:pos x="5" y="43"/>
                  </a:cxn>
                  <a:cxn ang="0">
                    <a:pos x="5" y="45"/>
                  </a:cxn>
                  <a:cxn ang="0">
                    <a:pos x="1" y="58"/>
                  </a:cxn>
                  <a:cxn ang="0">
                    <a:pos x="0" y="72"/>
                  </a:cxn>
                  <a:cxn ang="0">
                    <a:pos x="1" y="86"/>
                  </a:cxn>
                  <a:cxn ang="0">
                    <a:pos x="1" y="101"/>
                  </a:cxn>
                  <a:cxn ang="0">
                    <a:pos x="3" y="101"/>
                  </a:cxn>
                  <a:cxn ang="0">
                    <a:pos x="8" y="100"/>
                  </a:cxn>
                  <a:cxn ang="0">
                    <a:pos x="16" y="98"/>
                  </a:cxn>
                  <a:cxn ang="0">
                    <a:pos x="25" y="95"/>
                  </a:cxn>
                  <a:cxn ang="0">
                    <a:pos x="34" y="93"/>
                  </a:cxn>
                  <a:cxn ang="0">
                    <a:pos x="45" y="89"/>
                  </a:cxn>
                  <a:cxn ang="0">
                    <a:pos x="54" y="85"/>
                  </a:cxn>
                  <a:cxn ang="0">
                    <a:pos x="61" y="81"/>
                  </a:cxn>
                  <a:cxn ang="0">
                    <a:pos x="76" y="71"/>
                  </a:cxn>
                  <a:cxn ang="0">
                    <a:pos x="84" y="57"/>
                  </a:cxn>
                  <a:cxn ang="0">
                    <a:pos x="86" y="40"/>
                  </a:cxn>
                  <a:cxn ang="0">
                    <a:pos x="85" y="23"/>
                  </a:cxn>
                  <a:cxn ang="0">
                    <a:pos x="84" y="17"/>
                  </a:cxn>
                  <a:cxn ang="0">
                    <a:pos x="83" y="11"/>
                  </a:cxn>
                  <a:cxn ang="0">
                    <a:pos x="81" y="7"/>
                  </a:cxn>
                  <a:cxn ang="0">
                    <a:pos x="78" y="1"/>
                  </a:cxn>
                  <a:cxn ang="0">
                    <a:pos x="78" y="1"/>
                  </a:cxn>
                  <a:cxn ang="0">
                    <a:pos x="78" y="0"/>
                  </a:cxn>
                  <a:cxn ang="0">
                    <a:pos x="78" y="0"/>
                  </a:cxn>
                  <a:cxn ang="0">
                    <a:pos x="78" y="0"/>
                  </a:cxn>
                  <a:cxn ang="0">
                    <a:pos x="77" y="1"/>
                  </a:cxn>
                  <a:cxn ang="0">
                    <a:pos x="77" y="1"/>
                  </a:cxn>
                  <a:cxn ang="0">
                    <a:pos x="76" y="1"/>
                  </a:cxn>
                  <a:cxn ang="0">
                    <a:pos x="75" y="1"/>
                  </a:cxn>
                  <a:cxn ang="0">
                    <a:pos x="70" y="2"/>
                  </a:cxn>
                  <a:cxn ang="0">
                    <a:pos x="66" y="3"/>
                  </a:cxn>
                  <a:cxn ang="0">
                    <a:pos x="60" y="4"/>
                  </a:cxn>
                  <a:cxn ang="0">
                    <a:pos x="55" y="4"/>
                  </a:cxn>
                  <a:cxn ang="0">
                    <a:pos x="49" y="5"/>
                  </a:cxn>
                  <a:cxn ang="0">
                    <a:pos x="44" y="7"/>
                  </a:cxn>
                  <a:cxn ang="0">
                    <a:pos x="38" y="9"/>
                  </a:cxn>
                  <a:cxn ang="0">
                    <a:pos x="33" y="12"/>
                  </a:cxn>
                </a:cxnLst>
                <a:rect l="0" t="0" r="r" b="b"/>
                <a:pathLst>
                  <a:path w="86" h="101">
                    <a:moveTo>
                      <a:pt x="33" y="12"/>
                    </a:moveTo>
                    <a:lnTo>
                      <a:pt x="30" y="15"/>
                    </a:lnTo>
                    <a:lnTo>
                      <a:pt x="28" y="17"/>
                    </a:lnTo>
                    <a:lnTo>
                      <a:pt x="24" y="19"/>
                    </a:lnTo>
                    <a:lnTo>
                      <a:pt x="22" y="22"/>
                    </a:lnTo>
                    <a:lnTo>
                      <a:pt x="17" y="26"/>
                    </a:lnTo>
                    <a:lnTo>
                      <a:pt x="13" y="31"/>
                    </a:lnTo>
                    <a:lnTo>
                      <a:pt x="9" y="36"/>
                    </a:lnTo>
                    <a:lnTo>
                      <a:pt x="6" y="42"/>
                    </a:lnTo>
                    <a:lnTo>
                      <a:pt x="5" y="43"/>
                    </a:lnTo>
                    <a:lnTo>
                      <a:pt x="5" y="43"/>
                    </a:lnTo>
                    <a:lnTo>
                      <a:pt x="5" y="43"/>
                    </a:lnTo>
                    <a:lnTo>
                      <a:pt x="5" y="45"/>
                    </a:lnTo>
                    <a:lnTo>
                      <a:pt x="1" y="58"/>
                    </a:lnTo>
                    <a:lnTo>
                      <a:pt x="0" y="72"/>
                    </a:lnTo>
                    <a:lnTo>
                      <a:pt x="1" y="86"/>
                    </a:lnTo>
                    <a:lnTo>
                      <a:pt x="1" y="101"/>
                    </a:lnTo>
                    <a:lnTo>
                      <a:pt x="3" y="101"/>
                    </a:lnTo>
                    <a:lnTo>
                      <a:pt x="8" y="100"/>
                    </a:lnTo>
                    <a:lnTo>
                      <a:pt x="16" y="98"/>
                    </a:lnTo>
                    <a:lnTo>
                      <a:pt x="25" y="95"/>
                    </a:lnTo>
                    <a:lnTo>
                      <a:pt x="34" y="93"/>
                    </a:lnTo>
                    <a:lnTo>
                      <a:pt x="45" y="89"/>
                    </a:lnTo>
                    <a:lnTo>
                      <a:pt x="54" y="85"/>
                    </a:lnTo>
                    <a:lnTo>
                      <a:pt x="61" y="81"/>
                    </a:lnTo>
                    <a:lnTo>
                      <a:pt x="76" y="71"/>
                    </a:lnTo>
                    <a:lnTo>
                      <a:pt x="84" y="57"/>
                    </a:lnTo>
                    <a:lnTo>
                      <a:pt x="86" y="40"/>
                    </a:lnTo>
                    <a:lnTo>
                      <a:pt x="85" y="23"/>
                    </a:lnTo>
                    <a:lnTo>
                      <a:pt x="84" y="17"/>
                    </a:lnTo>
                    <a:lnTo>
                      <a:pt x="83" y="11"/>
                    </a:lnTo>
                    <a:lnTo>
                      <a:pt x="81" y="7"/>
                    </a:lnTo>
                    <a:lnTo>
                      <a:pt x="78" y="1"/>
                    </a:lnTo>
                    <a:lnTo>
                      <a:pt x="78" y="1"/>
                    </a:lnTo>
                    <a:lnTo>
                      <a:pt x="78" y="0"/>
                    </a:lnTo>
                    <a:lnTo>
                      <a:pt x="78" y="0"/>
                    </a:lnTo>
                    <a:lnTo>
                      <a:pt x="78" y="0"/>
                    </a:lnTo>
                    <a:lnTo>
                      <a:pt x="77" y="1"/>
                    </a:lnTo>
                    <a:lnTo>
                      <a:pt x="77" y="1"/>
                    </a:lnTo>
                    <a:lnTo>
                      <a:pt x="76" y="1"/>
                    </a:lnTo>
                    <a:lnTo>
                      <a:pt x="75" y="1"/>
                    </a:lnTo>
                    <a:lnTo>
                      <a:pt x="70" y="2"/>
                    </a:lnTo>
                    <a:lnTo>
                      <a:pt x="66" y="3"/>
                    </a:lnTo>
                    <a:lnTo>
                      <a:pt x="60" y="4"/>
                    </a:lnTo>
                    <a:lnTo>
                      <a:pt x="55" y="4"/>
                    </a:lnTo>
                    <a:lnTo>
                      <a:pt x="49" y="5"/>
                    </a:lnTo>
                    <a:lnTo>
                      <a:pt x="44" y="7"/>
                    </a:lnTo>
                    <a:lnTo>
                      <a:pt x="38" y="9"/>
                    </a:lnTo>
                    <a:lnTo>
                      <a:pt x="33" y="12"/>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4" name="Freeform 124"/>
              <p:cNvSpPr>
                <a:spLocks/>
              </p:cNvSpPr>
              <p:nvPr/>
            </p:nvSpPr>
            <p:spPr bwMode="auto">
              <a:xfrm>
                <a:off x="10163175" y="3181350"/>
                <a:ext cx="87313" cy="61913"/>
              </a:xfrm>
              <a:custGeom>
                <a:avLst/>
                <a:gdLst/>
                <a:ahLst/>
                <a:cxnLst>
                  <a:cxn ang="0">
                    <a:pos x="12" y="74"/>
                  </a:cxn>
                  <a:cxn ang="0">
                    <a:pos x="18" y="75"/>
                  </a:cxn>
                  <a:cxn ang="0">
                    <a:pos x="24" y="75"/>
                  </a:cxn>
                  <a:cxn ang="0">
                    <a:pos x="31" y="76"/>
                  </a:cxn>
                  <a:cxn ang="0">
                    <a:pos x="38" y="78"/>
                  </a:cxn>
                  <a:cxn ang="0">
                    <a:pos x="45" y="78"/>
                  </a:cxn>
                  <a:cxn ang="0">
                    <a:pos x="50" y="78"/>
                  </a:cxn>
                  <a:cxn ang="0">
                    <a:pos x="56" y="78"/>
                  </a:cxn>
                  <a:cxn ang="0">
                    <a:pos x="62" y="78"/>
                  </a:cxn>
                  <a:cxn ang="0">
                    <a:pos x="75" y="75"/>
                  </a:cxn>
                  <a:cxn ang="0">
                    <a:pos x="84" y="70"/>
                  </a:cxn>
                  <a:cxn ang="0">
                    <a:pos x="93" y="63"/>
                  </a:cxn>
                  <a:cxn ang="0">
                    <a:pos x="99" y="53"/>
                  </a:cxn>
                  <a:cxn ang="0">
                    <a:pos x="103" y="43"/>
                  </a:cxn>
                  <a:cxn ang="0">
                    <a:pos x="107" y="32"/>
                  </a:cxn>
                  <a:cxn ang="0">
                    <a:pos x="109" y="19"/>
                  </a:cxn>
                  <a:cxn ang="0">
                    <a:pos x="109" y="7"/>
                  </a:cxn>
                  <a:cxn ang="0">
                    <a:pos x="103" y="7"/>
                  </a:cxn>
                  <a:cxn ang="0">
                    <a:pos x="96" y="6"/>
                  </a:cxn>
                  <a:cxn ang="0">
                    <a:pos x="91" y="5"/>
                  </a:cxn>
                  <a:cxn ang="0">
                    <a:pos x="85" y="3"/>
                  </a:cxn>
                  <a:cxn ang="0">
                    <a:pos x="79" y="2"/>
                  </a:cxn>
                  <a:cxn ang="0">
                    <a:pos x="73" y="0"/>
                  </a:cxn>
                  <a:cxn ang="0">
                    <a:pos x="68" y="0"/>
                  </a:cxn>
                  <a:cxn ang="0">
                    <a:pos x="62" y="2"/>
                  </a:cxn>
                  <a:cxn ang="0">
                    <a:pos x="57" y="3"/>
                  </a:cxn>
                  <a:cxn ang="0">
                    <a:pos x="53" y="4"/>
                  </a:cxn>
                  <a:cxn ang="0">
                    <a:pos x="48" y="6"/>
                  </a:cxn>
                  <a:cxn ang="0">
                    <a:pos x="43" y="9"/>
                  </a:cxn>
                  <a:cxn ang="0">
                    <a:pos x="39" y="11"/>
                  </a:cxn>
                  <a:cxn ang="0">
                    <a:pos x="34" y="13"/>
                  </a:cxn>
                  <a:cxn ang="0">
                    <a:pos x="30" y="15"/>
                  </a:cxn>
                  <a:cxn ang="0">
                    <a:pos x="25" y="19"/>
                  </a:cxn>
                  <a:cxn ang="0">
                    <a:pos x="24" y="20"/>
                  </a:cxn>
                  <a:cxn ang="0">
                    <a:pos x="22" y="22"/>
                  </a:cxn>
                  <a:cxn ang="0">
                    <a:pos x="20" y="23"/>
                  </a:cxn>
                  <a:cxn ang="0">
                    <a:pos x="19" y="26"/>
                  </a:cxn>
                  <a:cxn ang="0">
                    <a:pos x="12" y="36"/>
                  </a:cxn>
                  <a:cxn ang="0">
                    <a:pos x="8" y="48"/>
                  </a:cxn>
                  <a:cxn ang="0">
                    <a:pos x="4" y="59"/>
                  </a:cxn>
                  <a:cxn ang="0">
                    <a:pos x="0" y="72"/>
                  </a:cxn>
                  <a:cxn ang="0">
                    <a:pos x="1" y="72"/>
                  </a:cxn>
                  <a:cxn ang="0">
                    <a:pos x="3" y="73"/>
                  </a:cxn>
                  <a:cxn ang="0">
                    <a:pos x="7" y="73"/>
                  </a:cxn>
                  <a:cxn ang="0">
                    <a:pos x="12" y="74"/>
                  </a:cxn>
                </a:cxnLst>
                <a:rect l="0" t="0" r="r" b="b"/>
                <a:pathLst>
                  <a:path w="109" h="78">
                    <a:moveTo>
                      <a:pt x="12" y="74"/>
                    </a:moveTo>
                    <a:lnTo>
                      <a:pt x="18" y="75"/>
                    </a:lnTo>
                    <a:lnTo>
                      <a:pt x="24" y="75"/>
                    </a:lnTo>
                    <a:lnTo>
                      <a:pt x="31" y="76"/>
                    </a:lnTo>
                    <a:lnTo>
                      <a:pt x="38" y="78"/>
                    </a:lnTo>
                    <a:lnTo>
                      <a:pt x="45" y="78"/>
                    </a:lnTo>
                    <a:lnTo>
                      <a:pt x="50" y="78"/>
                    </a:lnTo>
                    <a:lnTo>
                      <a:pt x="56" y="78"/>
                    </a:lnTo>
                    <a:lnTo>
                      <a:pt x="62" y="78"/>
                    </a:lnTo>
                    <a:lnTo>
                      <a:pt x="75" y="75"/>
                    </a:lnTo>
                    <a:lnTo>
                      <a:pt x="84" y="70"/>
                    </a:lnTo>
                    <a:lnTo>
                      <a:pt x="93" y="63"/>
                    </a:lnTo>
                    <a:lnTo>
                      <a:pt x="99" y="53"/>
                    </a:lnTo>
                    <a:lnTo>
                      <a:pt x="103" y="43"/>
                    </a:lnTo>
                    <a:lnTo>
                      <a:pt x="107" y="32"/>
                    </a:lnTo>
                    <a:lnTo>
                      <a:pt x="109" y="19"/>
                    </a:lnTo>
                    <a:lnTo>
                      <a:pt x="109" y="7"/>
                    </a:lnTo>
                    <a:lnTo>
                      <a:pt x="103" y="7"/>
                    </a:lnTo>
                    <a:lnTo>
                      <a:pt x="96" y="6"/>
                    </a:lnTo>
                    <a:lnTo>
                      <a:pt x="91" y="5"/>
                    </a:lnTo>
                    <a:lnTo>
                      <a:pt x="85" y="3"/>
                    </a:lnTo>
                    <a:lnTo>
                      <a:pt x="79" y="2"/>
                    </a:lnTo>
                    <a:lnTo>
                      <a:pt x="73" y="0"/>
                    </a:lnTo>
                    <a:lnTo>
                      <a:pt x="68" y="0"/>
                    </a:lnTo>
                    <a:lnTo>
                      <a:pt x="62" y="2"/>
                    </a:lnTo>
                    <a:lnTo>
                      <a:pt x="57" y="3"/>
                    </a:lnTo>
                    <a:lnTo>
                      <a:pt x="53" y="4"/>
                    </a:lnTo>
                    <a:lnTo>
                      <a:pt x="48" y="6"/>
                    </a:lnTo>
                    <a:lnTo>
                      <a:pt x="43" y="9"/>
                    </a:lnTo>
                    <a:lnTo>
                      <a:pt x="39" y="11"/>
                    </a:lnTo>
                    <a:lnTo>
                      <a:pt x="34" y="13"/>
                    </a:lnTo>
                    <a:lnTo>
                      <a:pt x="30" y="15"/>
                    </a:lnTo>
                    <a:lnTo>
                      <a:pt x="25" y="19"/>
                    </a:lnTo>
                    <a:lnTo>
                      <a:pt x="24" y="20"/>
                    </a:lnTo>
                    <a:lnTo>
                      <a:pt x="22" y="22"/>
                    </a:lnTo>
                    <a:lnTo>
                      <a:pt x="20" y="23"/>
                    </a:lnTo>
                    <a:lnTo>
                      <a:pt x="19" y="26"/>
                    </a:lnTo>
                    <a:lnTo>
                      <a:pt x="12" y="36"/>
                    </a:lnTo>
                    <a:lnTo>
                      <a:pt x="8" y="48"/>
                    </a:lnTo>
                    <a:lnTo>
                      <a:pt x="4" y="59"/>
                    </a:lnTo>
                    <a:lnTo>
                      <a:pt x="0" y="72"/>
                    </a:lnTo>
                    <a:lnTo>
                      <a:pt x="1" y="72"/>
                    </a:lnTo>
                    <a:lnTo>
                      <a:pt x="3" y="73"/>
                    </a:lnTo>
                    <a:lnTo>
                      <a:pt x="7" y="73"/>
                    </a:lnTo>
                    <a:lnTo>
                      <a:pt x="12" y="74"/>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5" name="Freeform 125"/>
              <p:cNvSpPr>
                <a:spLocks/>
              </p:cNvSpPr>
              <p:nvPr/>
            </p:nvSpPr>
            <p:spPr bwMode="auto">
              <a:xfrm>
                <a:off x="9904413" y="3235325"/>
                <a:ext cx="66675" cy="87313"/>
              </a:xfrm>
              <a:custGeom>
                <a:avLst/>
                <a:gdLst/>
                <a:ahLst/>
                <a:cxnLst>
                  <a:cxn ang="0">
                    <a:pos x="18" y="105"/>
                  </a:cxn>
                  <a:cxn ang="0">
                    <a:pos x="23" y="103"/>
                  </a:cxn>
                  <a:cxn ang="0">
                    <a:pos x="28" y="101"/>
                  </a:cxn>
                  <a:cxn ang="0">
                    <a:pos x="34" y="98"/>
                  </a:cxn>
                  <a:cxn ang="0">
                    <a:pos x="41" y="96"/>
                  </a:cxn>
                  <a:cxn ang="0">
                    <a:pos x="47" y="92"/>
                  </a:cxn>
                  <a:cxn ang="0">
                    <a:pos x="53" y="89"/>
                  </a:cxn>
                  <a:cxn ang="0">
                    <a:pos x="57" y="87"/>
                  </a:cxn>
                  <a:cxn ang="0">
                    <a:pos x="62" y="83"/>
                  </a:cxn>
                  <a:cxn ang="0">
                    <a:pos x="73" y="74"/>
                  </a:cxn>
                  <a:cxn ang="0">
                    <a:pos x="80" y="63"/>
                  </a:cxn>
                  <a:cxn ang="0">
                    <a:pos x="83" y="50"/>
                  </a:cxn>
                  <a:cxn ang="0">
                    <a:pos x="83" y="37"/>
                  </a:cxn>
                  <a:cxn ang="0">
                    <a:pos x="80" y="28"/>
                  </a:cxn>
                  <a:cxn ang="0">
                    <a:pos x="78" y="19"/>
                  </a:cxn>
                  <a:cxn ang="0">
                    <a:pos x="73" y="10"/>
                  </a:cxn>
                  <a:cxn ang="0">
                    <a:pos x="69" y="0"/>
                  </a:cxn>
                  <a:cxn ang="0">
                    <a:pos x="68" y="2"/>
                  </a:cxn>
                  <a:cxn ang="0">
                    <a:pos x="66" y="2"/>
                  </a:cxn>
                  <a:cxn ang="0">
                    <a:pos x="65" y="3"/>
                  </a:cxn>
                  <a:cxn ang="0">
                    <a:pos x="64" y="3"/>
                  </a:cxn>
                  <a:cxn ang="0">
                    <a:pos x="58" y="5"/>
                  </a:cxn>
                  <a:cxn ang="0">
                    <a:pos x="54" y="6"/>
                  </a:cxn>
                  <a:cxn ang="0">
                    <a:pos x="48" y="7"/>
                  </a:cxn>
                  <a:cxn ang="0">
                    <a:pos x="43" y="8"/>
                  </a:cxn>
                  <a:cxn ang="0">
                    <a:pos x="39" y="11"/>
                  </a:cxn>
                  <a:cxn ang="0">
                    <a:pos x="34" y="12"/>
                  </a:cxn>
                  <a:cxn ang="0">
                    <a:pos x="30" y="14"/>
                  </a:cxn>
                  <a:cxn ang="0">
                    <a:pos x="26" y="18"/>
                  </a:cxn>
                  <a:cxn ang="0">
                    <a:pos x="19" y="25"/>
                  </a:cxn>
                  <a:cxn ang="0">
                    <a:pos x="12" y="33"/>
                  </a:cxn>
                  <a:cxn ang="0">
                    <a:pos x="7" y="42"/>
                  </a:cxn>
                  <a:cxn ang="0">
                    <a:pos x="2" y="51"/>
                  </a:cxn>
                  <a:cxn ang="0">
                    <a:pos x="0" y="64"/>
                  </a:cxn>
                  <a:cxn ang="0">
                    <a:pos x="0" y="75"/>
                  </a:cxn>
                  <a:cxn ang="0">
                    <a:pos x="2" y="88"/>
                  </a:cxn>
                  <a:cxn ang="0">
                    <a:pos x="4" y="102"/>
                  </a:cxn>
                  <a:cxn ang="0">
                    <a:pos x="4" y="104"/>
                  </a:cxn>
                  <a:cxn ang="0">
                    <a:pos x="4" y="105"/>
                  </a:cxn>
                  <a:cxn ang="0">
                    <a:pos x="4" y="107"/>
                  </a:cxn>
                  <a:cxn ang="0">
                    <a:pos x="4" y="110"/>
                  </a:cxn>
                  <a:cxn ang="0">
                    <a:pos x="5" y="110"/>
                  </a:cxn>
                  <a:cxn ang="0">
                    <a:pos x="9" y="109"/>
                  </a:cxn>
                  <a:cxn ang="0">
                    <a:pos x="12" y="107"/>
                  </a:cxn>
                  <a:cxn ang="0">
                    <a:pos x="18" y="105"/>
                  </a:cxn>
                </a:cxnLst>
                <a:rect l="0" t="0" r="r" b="b"/>
                <a:pathLst>
                  <a:path w="83" h="110">
                    <a:moveTo>
                      <a:pt x="18" y="105"/>
                    </a:moveTo>
                    <a:lnTo>
                      <a:pt x="23" y="103"/>
                    </a:lnTo>
                    <a:lnTo>
                      <a:pt x="28" y="101"/>
                    </a:lnTo>
                    <a:lnTo>
                      <a:pt x="34" y="98"/>
                    </a:lnTo>
                    <a:lnTo>
                      <a:pt x="41" y="96"/>
                    </a:lnTo>
                    <a:lnTo>
                      <a:pt x="47" y="92"/>
                    </a:lnTo>
                    <a:lnTo>
                      <a:pt x="53" y="89"/>
                    </a:lnTo>
                    <a:lnTo>
                      <a:pt x="57" y="87"/>
                    </a:lnTo>
                    <a:lnTo>
                      <a:pt x="62" y="83"/>
                    </a:lnTo>
                    <a:lnTo>
                      <a:pt x="73" y="74"/>
                    </a:lnTo>
                    <a:lnTo>
                      <a:pt x="80" y="63"/>
                    </a:lnTo>
                    <a:lnTo>
                      <a:pt x="83" y="50"/>
                    </a:lnTo>
                    <a:lnTo>
                      <a:pt x="83" y="37"/>
                    </a:lnTo>
                    <a:lnTo>
                      <a:pt x="80" y="28"/>
                    </a:lnTo>
                    <a:lnTo>
                      <a:pt x="78" y="19"/>
                    </a:lnTo>
                    <a:lnTo>
                      <a:pt x="73" y="10"/>
                    </a:lnTo>
                    <a:lnTo>
                      <a:pt x="69" y="0"/>
                    </a:lnTo>
                    <a:lnTo>
                      <a:pt x="68" y="2"/>
                    </a:lnTo>
                    <a:lnTo>
                      <a:pt x="66" y="2"/>
                    </a:lnTo>
                    <a:lnTo>
                      <a:pt x="65" y="3"/>
                    </a:lnTo>
                    <a:lnTo>
                      <a:pt x="64" y="3"/>
                    </a:lnTo>
                    <a:lnTo>
                      <a:pt x="58" y="5"/>
                    </a:lnTo>
                    <a:lnTo>
                      <a:pt x="54" y="6"/>
                    </a:lnTo>
                    <a:lnTo>
                      <a:pt x="48" y="7"/>
                    </a:lnTo>
                    <a:lnTo>
                      <a:pt x="43" y="8"/>
                    </a:lnTo>
                    <a:lnTo>
                      <a:pt x="39" y="11"/>
                    </a:lnTo>
                    <a:lnTo>
                      <a:pt x="34" y="12"/>
                    </a:lnTo>
                    <a:lnTo>
                      <a:pt x="30" y="14"/>
                    </a:lnTo>
                    <a:lnTo>
                      <a:pt x="26" y="18"/>
                    </a:lnTo>
                    <a:lnTo>
                      <a:pt x="19" y="25"/>
                    </a:lnTo>
                    <a:lnTo>
                      <a:pt x="12" y="33"/>
                    </a:lnTo>
                    <a:lnTo>
                      <a:pt x="7" y="42"/>
                    </a:lnTo>
                    <a:lnTo>
                      <a:pt x="2" y="51"/>
                    </a:lnTo>
                    <a:lnTo>
                      <a:pt x="0" y="64"/>
                    </a:lnTo>
                    <a:lnTo>
                      <a:pt x="0" y="75"/>
                    </a:lnTo>
                    <a:lnTo>
                      <a:pt x="2" y="88"/>
                    </a:lnTo>
                    <a:lnTo>
                      <a:pt x="4" y="102"/>
                    </a:lnTo>
                    <a:lnTo>
                      <a:pt x="4" y="104"/>
                    </a:lnTo>
                    <a:lnTo>
                      <a:pt x="4" y="105"/>
                    </a:lnTo>
                    <a:lnTo>
                      <a:pt x="4" y="107"/>
                    </a:lnTo>
                    <a:lnTo>
                      <a:pt x="4" y="110"/>
                    </a:lnTo>
                    <a:lnTo>
                      <a:pt x="5" y="110"/>
                    </a:lnTo>
                    <a:lnTo>
                      <a:pt x="9" y="109"/>
                    </a:lnTo>
                    <a:lnTo>
                      <a:pt x="12" y="107"/>
                    </a:lnTo>
                    <a:lnTo>
                      <a:pt x="18" y="105"/>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6" name="Freeform 126"/>
              <p:cNvSpPr>
                <a:spLocks/>
              </p:cNvSpPr>
              <p:nvPr/>
            </p:nvSpPr>
            <p:spPr bwMode="auto">
              <a:xfrm>
                <a:off x="10067925" y="3328988"/>
                <a:ext cx="73025" cy="74613"/>
              </a:xfrm>
              <a:custGeom>
                <a:avLst/>
                <a:gdLst/>
                <a:ahLst/>
                <a:cxnLst>
                  <a:cxn ang="0">
                    <a:pos x="15" y="92"/>
                  </a:cxn>
                  <a:cxn ang="0">
                    <a:pos x="18" y="91"/>
                  </a:cxn>
                  <a:cxn ang="0">
                    <a:pos x="23" y="90"/>
                  </a:cxn>
                  <a:cxn ang="0">
                    <a:pos x="27" y="90"/>
                  </a:cxn>
                  <a:cxn ang="0">
                    <a:pos x="32" y="88"/>
                  </a:cxn>
                  <a:cxn ang="0">
                    <a:pos x="37" y="87"/>
                  </a:cxn>
                  <a:cxn ang="0">
                    <a:pos x="41" y="86"/>
                  </a:cxn>
                  <a:cxn ang="0">
                    <a:pos x="46" y="85"/>
                  </a:cxn>
                  <a:cxn ang="0">
                    <a:pos x="51" y="84"/>
                  </a:cxn>
                  <a:cxn ang="0">
                    <a:pos x="53" y="83"/>
                  </a:cxn>
                  <a:cxn ang="0">
                    <a:pos x="56" y="82"/>
                  </a:cxn>
                  <a:cxn ang="0">
                    <a:pos x="60" y="80"/>
                  </a:cxn>
                  <a:cxn ang="0">
                    <a:pos x="62" y="79"/>
                  </a:cxn>
                  <a:cxn ang="0">
                    <a:pos x="63" y="79"/>
                  </a:cxn>
                  <a:cxn ang="0">
                    <a:pos x="65" y="78"/>
                  </a:cxn>
                  <a:cxn ang="0">
                    <a:pos x="67" y="78"/>
                  </a:cxn>
                  <a:cxn ang="0">
                    <a:pos x="68" y="77"/>
                  </a:cxn>
                  <a:cxn ang="0">
                    <a:pos x="80" y="67"/>
                  </a:cxn>
                  <a:cxn ang="0">
                    <a:pos x="87" y="52"/>
                  </a:cxn>
                  <a:cxn ang="0">
                    <a:pos x="91" y="36"/>
                  </a:cxn>
                  <a:cxn ang="0">
                    <a:pos x="90" y="17"/>
                  </a:cxn>
                  <a:cxn ang="0">
                    <a:pos x="89" y="12"/>
                  </a:cxn>
                  <a:cxn ang="0">
                    <a:pos x="89" y="8"/>
                  </a:cxn>
                  <a:cxn ang="0">
                    <a:pos x="87" y="4"/>
                  </a:cxn>
                  <a:cxn ang="0">
                    <a:pos x="86" y="0"/>
                  </a:cxn>
                  <a:cxn ang="0">
                    <a:pos x="83" y="1"/>
                  </a:cxn>
                  <a:cxn ang="0">
                    <a:pos x="79" y="1"/>
                  </a:cxn>
                  <a:cxn ang="0">
                    <a:pos x="76" y="1"/>
                  </a:cxn>
                  <a:cxn ang="0">
                    <a:pos x="72" y="2"/>
                  </a:cxn>
                  <a:cxn ang="0">
                    <a:pos x="64" y="2"/>
                  </a:cxn>
                  <a:cxn ang="0">
                    <a:pos x="55" y="2"/>
                  </a:cxn>
                  <a:cxn ang="0">
                    <a:pos x="47" y="4"/>
                  </a:cxn>
                  <a:cxn ang="0">
                    <a:pos x="39" y="8"/>
                  </a:cxn>
                  <a:cxn ang="0">
                    <a:pos x="31" y="14"/>
                  </a:cxn>
                  <a:cxn ang="0">
                    <a:pos x="23" y="19"/>
                  </a:cxn>
                  <a:cxn ang="0">
                    <a:pos x="16" y="26"/>
                  </a:cxn>
                  <a:cxn ang="0">
                    <a:pos x="9" y="34"/>
                  </a:cxn>
                  <a:cxn ang="0">
                    <a:pos x="6" y="42"/>
                  </a:cxn>
                  <a:cxn ang="0">
                    <a:pos x="3" y="52"/>
                  </a:cxn>
                  <a:cxn ang="0">
                    <a:pos x="2" y="60"/>
                  </a:cxn>
                  <a:cxn ang="0">
                    <a:pos x="1" y="69"/>
                  </a:cxn>
                  <a:cxn ang="0">
                    <a:pos x="1" y="75"/>
                  </a:cxn>
                  <a:cxn ang="0">
                    <a:pos x="1" y="80"/>
                  </a:cxn>
                  <a:cxn ang="0">
                    <a:pos x="1" y="87"/>
                  </a:cxn>
                  <a:cxn ang="0">
                    <a:pos x="0" y="93"/>
                  </a:cxn>
                  <a:cxn ang="0">
                    <a:pos x="1" y="93"/>
                  </a:cxn>
                  <a:cxn ang="0">
                    <a:pos x="4" y="93"/>
                  </a:cxn>
                  <a:cxn ang="0">
                    <a:pos x="9" y="93"/>
                  </a:cxn>
                  <a:cxn ang="0">
                    <a:pos x="15" y="92"/>
                  </a:cxn>
                </a:cxnLst>
                <a:rect l="0" t="0" r="r" b="b"/>
                <a:pathLst>
                  <a:path w="91" h="93">
                    <a:moveTo>
                      <a:pt x="15" y="92"/>
                    </a:moveTo>
                    <a:lnTo>
                      <a:pt x="18" y="91"/>
                    </a:lnTo>
                    <a:lnTo>
                      <a:pt x="23" y="90"/>
                    </a:lnTo>
                    <a:lnTo>
                      <a:pt x="27" y="90"/>
                    </a:lnTo>
                    <a:lnTo>
                      <a:pt x="32" y="88"/>
                    </a:lnTo>
                    <a:lnTo>
                      <a:pt x="37" y="87"/>
                    </a:lnTo>
                    <a:lnTo>
                      <a:pt x="41" y="86"/>
                    </a:lnTo>
                    <a:lnTo>
                      <a:pt x="46" y="85"/>
                    </a:lnTo>
                    <a:lnTo>
                      <a:pt x="51" y="84"/>
                    </a:lnTo>
                    <a:lnTo>
                      <a:pt x="53" y="83"/>
                    </a:lnTo>
                    <a:lnTo>
                      <a:pt x="56" y="82"/>
                    </a:lnTo>
                    <a:lnTo>
                      <a:pt x="60" y="80"/>
                    </a:lnTo>
                    <a:lnTo>
                      <a:pt x="62" y="79"/>
                    </a:lnTo>
                    <a:lnTo>
                      <a:pt x="63" y="79"/>
                    </a:lnTo>
                    <a:lnTo>
                      <a:pt x="65" y="78"/>
                    </a:lnTo>
                    <a:lnTo>
                      <a:pt x="67" y="78"/>
                    </a:lnTo>
                    <a:lnTo>
                      <a:pt x="68" y="77"/>
                    </a:lnTo>
                    <a:lnTo>
                      <a:pt x="80" y="67"/>
                    </a:lnTo>
                    <a:lnTo>
                      <a:pt x="87" y="52"/>
                    </a:lnTo>
                    <a:lnTo>
                      <a:pt x="91" y="36"/>
                    </a:lnTo>
                    <a:lnTo>
                      <a:pt x="90" y="17"/>
                    </a:lnTo>
                    <a:lnTo>
                      <a:pt x="89" y="12"/>
                    </a:lnTo>
                    <a:lnTo>
                      <a:pt x="89" y="8"/>
                    </a:lnTo>
                    <a:lnTo>
                      <a:pt x="87" y="4"/>
                    </a:lnTo>
                    <a:lnTo>
                      <a:pt x="86" y="0"/>
                    </a:lnTo>
                    <a:lnTo>
                      <a:pt x="83" y="1"/>
                    </a:lnTo>
                    <a:lnTo>
                      <a:pt x="79" y="1"/>
                    </a:lnTo>
                    <a:lnTo>
                      <a:pt x="76" y="1"/>
                    </a:lnTo>
                    <a:lnTo>
                      <a:pt x="72" y="2"/>
                    </a:lnTo>
                    <a:lnTo>
                      <a:pt x="64" y="2"/>
                    </a:lnTo>
                    <a:lnTo>
                      <a:pt x="55" y="2"/>
                    </a:lnTo>
                    <a:lnTo>
                      <a:pt x="47" y="4"/>
                    </a:lnTo>
                    <a:lnTo>
                      <a:pt x="39" y="8"/>
                    </a:lnTo>
                    <a:lnTo>
                      <a:pt x="31" y="14"/>
                    </a:lnTo>
                    <a:lnTo>
                      <a:pt x="23" y="19"/>
                    </a:lnTo>
                    <a:lnTo>
                      <a:pt x="16" y="26"/>
                    </a:lnTo>
                    <a:lnTo>
                      <a:pt x="9" y="34"/>
                    </a:lnTo>
                    <a:lnTo>
                      <a:pt x="6" y="42"/>
                    </a:lnTo>
                    <a:lnTo>
                      <a:pt x="3" y="52"/>
                    </a:lnTo>
                    <a:lnTo>
                      <a:pt x="2" y="60"/>
                    </a:lnTo>
                    <a:lnTo>
                      <a:pt x="1" y="69"/>
                    </a:lnTo>
                    <a:lnTo>
                      <a:pt x="1" y="75"/>
                    </a:lnTo>
                    <a:lnTo>
                      <a:pt x="1" y="80"/>
                    </a:lnTo>
                    <a:lnTo>
                      <a:pt x="1" y="87"/>
                    </a:lnTo>
                    <a:lnTo>
                      <a:pt x="0" y="93"/>
                    </a:lnTo>
                    <a:lnTo>
                      <a:pt x="1" y="93"/>
                    </a:lnTo>
                    <a:lnTo>
                      <a:pt x="4" y="93"/>
                    </a:lnTo>
                    <a:lnTo>
                      <a:pt x="9" y="93"/>
                    </a:lnTo>
                    <a:lnTo>
                      <a:pt x="15" y="92"/>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7" name="Freeform 127"/>
              <p:cNvSpPr>
                <a:spLocks/>
              </p:cNvSpPr>
              <p:nvPr/>
            </p:nvSpPr>
            <p:spPr bwMode="auto">
              <a:xfrm>
                <a:off x="10271125" y="3517900"/>
                <a:ext cx="66675" cy="88900"/>
              </a:xfrm>
              <a:custGeom>
                <a:avLst/>
                <a:gdLst/>
                <a:ahLst/>
                <a:cxnLst>
                  <a:cxn ang="0">
                    <a:pos x="15" y="31"/>
                  </a:cxn>
                  <a:cxn ang="0">
                    <a:pos x="11" y="36"/>
                  </a:cxn>
                  <a:cxn ang="0">
                    <a:pos x="8" y="42"/>
                  </a:cxn>
                  <a:cxn ang="0">
                    <a:pos x="4" y="47"/>
                  </a:cxn>
                  <a:cxn ang="0">
                    <a:pos x="2" y="53"/>
                  </a:cxn>
                  <a:cxn ang="0">
                    <a:pos x="0" y="68"/>
                  </a:cxn>
                  <a:cxn ang="0">
                    <a:pos x="1" y="82"/>
                  </a:cxn>
                  <a:cxn ang="0">
                    <a:pos x="4" y="97"/>
                  </a:cxn>
                  <a:cxn ang="0">
                    <a:pos x="6" y="112"/>
                  </a:cxn>
                  <a:cxn ang="0">
                    <a:pos x="9" y="112"/>
                  </a:cxn>
                  <a:cxn ang="0">
                    <a:pos x="15" y="110"/>
                  </a:cxn>
                  <a:cxn ang="0">
                    <a:pos x="21" y="106"/>
                  </a:cxn>
                  <a:cxn ang="0">
                    <a:pos x="31" y="103"/>
                  </a:cxn>
                  <a:cxn ang="0">
                    <a:pos x="40" y="98"/>
                  </a:cxn>
                  <a:cxn ang="0">
                    <a:pos x="49" y="93"/>
                  </a:cxn>
                  <a:cxn ang="0">
                    <a:pos x="57" y="89"/>
                  </a:cxn>
                  <a:cxn ang="0">
                    <a:pos x="64" y="84"/>
                  </a:cxn>
                  <a:cxn ang="0">
                    <a:pos x="77" y="72"/>
                  </a:cxn>
                  <a:cxn ang="0">
                    <a:pos x="83" y="55"/>
                  </a:cxn>
                  <a:cxn ang="0">
                    <a:pos x="81" y="37"/>
                  </a:cxn>
                  <a:cxn ang="0">
                    <a:pos x="77" y="20"/>
                  </a:cxn>
                  <a:cxn ang="0">
                    <a:pos x="74" y="15"/>
                  </a:cxn>
                  <a:cxn ang="0">
                    <a:pos x="72" y="9"/>
                  </a:cxn>
                  <a:cxn ang="0">
                    <a:pos x="70" y="5"/>
                  </a:cxn>
                  <a:cxn ang="0">
                    <a:pos x="68" y="0"/>
                  </a:cxn>
                  <a:cxn ang="0">
                    <a:pos x="68" y="0"/>
                  </a:cxn>
                  <a:cxn ang="0">
                    <a:pos x="68" y="0"/>
                  </a:cxn>
                  <a:cxn ang="0">
                    <a:pos x="68" y="0"/>
                  </a:cxn>
                  <a:cxn ang="0">
                    <a:pos x="68" y="0"/>
                  </a:cxn>
                  <a:cxn ang="0">
                    <a:pos x="68" y="0"/>
                  </a:cxn>
                  <a:cxn ang="0">
                    <a:pos x="68" y="0"/>
                  </a:cxn>
                  <a:cxn ang="0">
                    <a:pos x="68" y="0"/>
                  </a:cxn>
                  <a:cxn ang="0">
                    <a:pos x="68" y="0"/>
                  </a:cxn>
                  <a:cxn ang="0">
                    <a:pos x="62" y="4"/>
                  </a:cxn>
                  <a:cxn ang="0">
                    <a:pos x="56" y="6"/>
                  </a:cxn>
                  <a:cxn ang="0">
                    <a:pos x="50" y="7"/>
                  </a:cxn>
                  <a:cxn ang="0">
                    <a:pos x="45" y="9"/>
                  </a:cxn>
                  <a:cxn ang="0">
                    <a:pos x="39" y="11"/>
                  </a:cxn>
                  <a:cxn ang="0">
                    <a:pos x="34" y="13"/>
                  </a:cxn>
                  <a:cxn ang="0">
                    <a:pos x="30" y="16"/>
                  </a:cxn>
                  <a:cxn ang="0">
                    <a:pos x="25" y="20"/>
                  </a:cxn>
                  <a:cxn ang="0">
                    <a:pos x="23" y="22"/>
                  </a:cxn>
                  <a:cxn ang="0">
                    <a:pos x="20" y="25"/>
                  </a:cxn>
                  <a:cxn ang="0">
                    <a:pos x="17" y="28"/>
                  </a:cxn>
                  <a:cxn ang="0">
                    <a:pos x="15" y="31"/>
                  </a:cxn>
                </a:cxnLst>
                <a:rect l="0" t="0" r="r" b="b"/>
                <a:pathLst>
                  <a:path w="83" h="112">
                    <a:moveTo>
                      <a:pt x="15" y="31"/>
                    </a:moveTo>
                    <a:lnTo>
                      <a:pt x="11" y="36"/>
                    </a:lnTo>
                    <a:lnTo>
                      <a:pt x="8" y="42"/>
                    </a:lnTo>
                    <a:lnTo>
                      <a:pt x="4" y="47"/>
                    </a:lnTo>
                    <a:lnTo>
                      <a:pt x="2" y="53"/>
                    </a:lnTo>
                    <a:lnTo>
                      <a:pt x="0" y="68"/>
                    </a:lnTo>
                    <a:lnTo>
                      <a:pt x="1" y="82"/>
                    </a:lnTo>
                    <a:lnTo>
                      <a:pt x="4" y="97"/>
                    </a:lnTo>
                    <a:lnTo>
                      <a:pt x="6" y="112"/>
                    </a:lnTo>
                    <a:lnTo>
                      <a:pt x="9" y="112"/>
                    </a:lnTo>
                    <a:lnTo>
                      <a:pt x="15" y="110"/>
                    </a:lnTo>
                    <a:lnTo>
                      <a:pt x="21" y="106"/>
                    </a:lnTo>
                    <a:lnTo>
                      <a:pt x="31" y="103"/>
                    </a:lnTo>
                    <a:lnTo>
                      <a:pt x="40" y="98"/>
                    </a:lnTo>
                    <a:lnTo>
                      <a:pt x="49" y="93"/>
                    </a:lnTo>
                    <a:lnTo>
                      <a:pt x="57" y="89"/>
                    </a:lnTo>
                    <a:lnTo>
                      <a:pt x="64" y="84"/>
                    </a:lnTo>
                    <a:lnTo>
                      <a:pt x="77" y="72"/>
                    </a:lnTo>
                    <a:lnTo>
                      <a:pt x="83" y="55"/>
                    </a:lnTo>
                    <a:lnTo>
                      <a:pt x="81" y="37"/>
                    </a:lnTo>
                    <a:lnTo>
                      <a:pt x="77" y="20"/>
                    </a:lnTo>
                    <a:lnTo>
                      <a:pt x="74" y="15"/>
                    </a:lnTo>
                    <a:lnTo>
                      <a:pt x="72" y="9"/>
                    </a:lnTo>
                    <a:lnTo>
                      <a:pt x="70" y="5"/>
                    </a:lnTo>
                    <a:lnTo>
                      <a:pt x="68" y="0"/>
                    </a:lnTo>
                    <a:lnTo>
                      <a:pt x="68" y="0"/>
                    </a:lnTo>
                    <a:lnTo>
                      <a:pt x="68" y="0"/>
                    </a:lnTo>
                    <a:lnTo>
                      <a:pt x="68" y="0"/>
                    </a:lnTo>
                    <a:lnTo>
                      <a:pt x="68" y="0"/>
                    </a:lnTo>
                    <a:lnTo>
                      <a:pt x="68" y="0"/>
                    </a:lnTo>
                    <a:lnTo>
                      <a:pt x="68" y="0"/>
                    </a:lnTo>
                    <a:lnTo>
                      <a:pt x="68" y="0"/>
                    </a:lnTo>
                    <a:lnTo>
                      <a:pt x="68" y="0"/>
                    </a:lnTo>
                    <a:lnTo>
                      <a:pt x="62" y="4"/>
                    </a:lnTo>
                    <a:lnTo>
                      <a:pt x="56" y="6"/>
                    </a:lnTo>
                    <a:lnTo>
                      <a:pt x="50" y="7"/>
                    </a:lnTo>
                    <a:lnTo>
                      <a:pt x="45" y="9"/>
                    </a:lnTo>
                    <a:lnTo>
                      <a:pt x="39" y="11"/>
                    </a:lnTo>
                    <a:lnTo>
                      <a:pt x="34" y="13"/>
                    </a:lnTo>
                    <a:lnTo>
                      <a:pt x="30" y="16"/>
                    </a:lnTo>
                    <a:lnTo>
                      <a:pt x="25" y="20"/>
                    </a:lnTo>
                    <a:lnTo>
                      <a:pt x="23" y="22"/>
                    </a:lnTo>
                    <a:lnTo>
                      <a:pt x="20" y="25"/>
                    </a:lnTo>
                    <a:lnTo>
                      <a:pt x="17" y="28"/>
                    </a:lnTo>
                    <a:lnTo>
                      <a:pt x="15" y="31"/>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8" name="Freeform 128"/>
              <p:cNvSpPr>
                <a:spLocks/>
              </p:cNvSpPr>
              <p:nvPr/>
            </p:nvSpPr>
            <p:spPr bwMode="auto">
              <a:xfrm>
                <a:off x="10152063" y="3498850"/>
                <a:ext cx="58738" cy="100013"/>
              </a:xfrm>
              <a:custGeom>
                <a:avLst/>
                <a:gdLst/>
                <a:ahLst/>
                <a:cxnLst>
                  <a:cxn ang="0">
                    <a:pos x="37" y="6"/>
                  </a:cxn>
                  <a:cxn ang="0">
                    <a:pos x="33" y="5"/>
                  </a:cxn>
                  <a:cxn ang="0">
                    <a:pos x="30" y="2"/>
                  </a:cxn>
                  <a:cxn ang="0">
                    <a:pos x="26" y="1"/>
                  </a:cxn>
                  <a:cxn ang="0">
                    <a:pos x="23" y="0"/>
                  </a:cxn>
                  <a:cxn ang="0">
                    <a:pos x="23" y="0"/>
                  </a:cxn>
                  <a:cxn ang="0">
                    <a:pos x="23" y="0"/>
                  </a:cxn>
                  <a:cxn ang="0">
                    <a:pos x="23" y="0"/>
                  </a:cxn>
                  <a:cxn ang="0">
                    <a:pos x="22" y="0"/>
                  </a:cxn>
                  <a:cxn ang="0">
                    <a:pos x="22" y="0"/>
                  </a:cxn>
                  <a:cxn ang="0">
                    <a:pos x="22" y="0"/>
                  </a:cxn>
                  <a:cxn ang="0">
                    <a:pos x="22" y="1"/>
                  </a:cxn>
                  <a:cxn ang="0">
                    <a:pos x="22" y="1"/>
                  </a:cxn>
                  <a:cxn ang="0">
                    <a:pos x="16" y="12"/>
                  </a:cxn>
                  <a:cxn ang="0">
                    <a:pos x="10" y="21"/>
                  </a:cxn>
                  <a:cxn ang="0">
                    <a:pos x="4" y="31"/>
                  </a:cxn>
                  <a:cxn ang="0">
                    <a:pos x="1" y="41"/>
                  </a:cxn>
                  <a:cxn ang="0">
                    <a:pos x="0" y="52"/>
                  </a:cxn>
                  <a:cxn ang="0">
                    <a:pos x="1" y="62"/>
                  </a:cxn>
                  <a:cxn ang="0">
                    <a:pos x="2" y="73"/>
                  </a:cxn>
                  <a:cxn ang="0">
                    <a:pos x="4" y="83"/>
                  </a:cxn>
                  <a:cxn ang="0">
                    <a:pos x="8" y="90"/>
                  </a:cxn>
                  <a:cxn ang="0">
                    <a:pos x="11" y="96"/>
                  </a:cxn>
                  <a:cxn ang="0">
                    <a:pos x="17" y="100"/>
                  </a:cxn>
                  <a:cxn ang="0">
                    <a:pos x="22" y="106"/>
                  </a:cxn>
                  <a:cxn ang="0">
                    <a:pos x="27" y="111"/>
                  </a:cxn>
                  <a:cxn ang="0">
                    <a:pos x="34" y="115"/>
                  </a:cxn>
                  <a:cxn ang="0">
                    <a:pos x="40" y="120"/>
                  </a:cxn>
                  <a:cxn ang="0">
                    <a:pos x="46" y="125"/>
                  </a:cxn>
                  <a:cxn ang="0">
                    <a:pos x="49" y="119"/>
                  </a:cxn>
                  <a:cxn ang="0">
                    <a:pos x="57" y="104"/>
                  </a:cxn>
                  <a:cxn ang="0">
                    <a:pos x="65" y="85"/>
                  </a:cxn>
                  <a:cxn ang="0">
                    <a:pos x="72" y="68"/>
                  </a:cxn>
                  <a:cxn ang="0">
                    <a:pos x="74" y="58"/>
                  </a:cxn>
                  <a:cxn ang="0">
                    <a:pos x="74" y="48"/>
                  </a:cxn>
                  <a:cxn ang="0">
                    <a:pos x="71" y="39"/>
                  </a:cxn>
                  <a:cxn ang="0">
                    <a:pos x="67" y="31"/>
                  </a:cxn>
                  <a:cxn ang="0">
                    <a:pos x="61" y="24"/>
                  </a:cxn>
                  <a:cxn ang="0">
                    <a:pos x="54" y="17"/>
                  </a:cxn>
                  <a:cxn ang="0">
                    <a:pos x="45" y="12"/>
                  </a:cxn>
                  <a:cxn ang="0">
                    <a:pos x="37" y="6"/>
                  </a:cxn>
                </a:cxnLst>
                <a:rect l="0" t="0" r="r" b="b"/>
                <a:pathLst>
                  <a:path w="74" h="125">
                    <a:moveTo>
                      <a:pt x="37" y="6"/>
                    </a:moveTo>
                    <a:lnTo>
                      <a:pt x="33" y="5"/>
                    </a:lnTo>
                    <a:lnTo>
                      <a:pt x="30" y="2"/>
                    </a:lnTo>
                    <a:lnTo>
                      <a:pt x="26" y="1"/>
                    </a:lnTo>
                    <a:lnTo>
                      <a:pt x="23" y="0"/>
                    </a:lnTo>
                    <a:lnTo>
                      <a:pt x="23" y="0"/>
                    </a:lnTo>
                    <a:lnTo>
                      <a:pt x="23" y="0"/>
                    </a:lnTo>
                    <a:lnTo>
                      <a:pt x="23" y="0"/>
                    </a:lnTo>
                    <a:lnTo>
                      <a:pt x="22" y="0"/>
                    </a:lnTo>
                    <a:lnTo>
                      <a:pt x="22" y="0"/>
                    </a:lnTo>
                    <a:lnTo>
                      <a:pt x="22" y="0"/>
                    </a:lnTo>
                    <a:lnTo>
                      <a:pt x="22" y="1"/>
                    </a:lnTo>
                    <a:lnTo>
                      <a:pt x="22" y="1"/>
                    </a:lnTo>
                    <a:lnTo>
                      <a:pt x="16" y="12"/>
                    </a:lnTo>
                    <a:lnTo>
                      <a:pt x="10" y="21"/>
                    </a:lnTo>
                    <a:lnTo>
                      <a:pt x="4" y="31"/>
                    </a:lnTo>
                    <a:lnTo>
                      <a:pt x="1" y="41"/>
                    </a:lnTo>
                    <a:lnTo>
                      <a:pt x="0" y="52"/>
                    </a:lnTo>
                    <a:lnTo>
                      <a:pt x="1" y="62"/>
                    </a:lnTo>
                    <a:lnTo>
                      <a:pt x="2" y="73"/>
                    </a:lnTo>
                    <a:lnTo>
                      <a:pt x="4" y="83"/>
                    </a:lnTo>
                    <a:lnTo>
                      <a:pt x="8" y="90"/>
                    </a:lnTo>
                    <a:lnTo>
                      <a:pt x="11" y="96"/>
                    </a:lnTo>
                    <a:lnTo>
                      <a:pt x="17" y="100"/>
                    </a:lnTo>
                    <a:lnTo>
                      <a:pt x="22" y="106"/>
                    </a:lnTo>
                    <a:lnTo>
                      <a:pt x="27" y="111"/>
                    </a:lnTo>
                    <a:lnTo>
                      <a:pt x="34" y="115"/>
                    </a:lnTo>
                    <a:lnTo>
                      <a:pt x="40" y="120"/>
                    </a:lnTo>
                    <a:lnTo>
                      <a:pt x="46" y="125"/>
                    </a:lnTo>
                    <a:lnTo>
                      <a:pt x="49" y="119"/>
                    </a:lnTo>
                    <a:lnTo>
                      <a:pt x="57" y="104"/>
                    </a:lnTo>
                    <a:lnTo>
                      <a:pt x="65" y="85"/>
                    </a:lnTo>
                    <a:lnTo>
                      <a:pt x="72" y="68"/>
                    </a:lnTo>
                    <a:lnTo>
                      <a:pt x="74" y="58"/>
                    </a:lnTo>
                    <a:lnTo>
                      <a:pt x="74" y="48"/>
                    </a:lnTo>
                    <a:lnTo>
                      <a:pt x="71" y="39"/>
                    </a:lnTo>
                    <a:lnTo>
                      <a:pt x="67" y="31"/>
                    </a:lnTo>
                    <a:lnTo>
                      <a:pt x="61" y="24"/>
                    </a:lnTo>
                    <a:lnTo>
                      <a:pt x="54" y="17"/>
                    </a:lnTo>
                    <a:lnTo>
                      <a:pt x="45" y="12"/>
                    </a:lnTo>
                    <a:lnTo>
                      <a:pt x="37" y="6"/>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29" name="Freeform 129"/>
              <p:cNvSpPr>
                <a:spLocks/>
              </p:cNvSpPr>
              <p:nvPr/>
            </p:nvSpPr>
            <p:spPr bwMode="auto">
              <a:xfrm>
                <a:off x="10037763" y="3565525"/>
                <a:ext cx="60325" cy="85725"/>
              </a:xfrm>
              <a:custGeom>
                <a:avLst/>
                <a:gdLst/>
                <a:ahLst/>
                <a:cxnLst>
                  <a:cxn ang="0">
                    <a:pos x="3" y="18"/>
                  </a:cxn>
                  <a:cxn ang="0">
                    <a:pos x="1" y="25"/>
                  </a:cxn>
                  <a:cxn ang="0">
                    <a:pos x="0" y="32"/>
                  </a:cxn>
                  <a:cxn ang="0">
                    <a:pos x="0" y="39"/>
                  </a:cxn>
                  <a:cxn ang="0">
                    <a:pos x="1" y="46"/>
                  </a:cxn>
                  <a:cxn ang="0">
                    <a:pos x="4" y="56"/>
                  </a:cxn>
                  <a:cxn ang="0">
                    <a:pos x="8" y="66"/>
                  </a:cxn>
                  <a:cxn ang="0">
                    <a:pos x="13" y="74"/>
                  </a:cxn>
                  <a:cxn ang="0">
                    <a:pos x="19" y="83"/>
                  </a:cxn>
                  <a:cxn ang="0">
                    <a:pos x="24" y="88"/>
                  </a:cxn>
                  <a:cxn ang="0">
                    <a:pos x="31" y="92"/>
                  </a:cxn>
                  <a:cxn ang="0">
                    <a:pos x="37" y="96"/>
                  </a:cxn>
                  <a:cxn ang="0">
                    <a:pos x="43" y="98"/>
                  </a:cxn>
                  <a:cxn ang="0">
                    <a:pos x="50" y="100"/>
                  </a:cxn>
                  <a:cxn ang="0">
                    <a:pos x="58" y="103"/>
                  </a:cxn>
                  <a:cxn ang="0">
                    <a:pos x="65" y="105"/>
                  </a:cxn>
                  <a:cxn ang="0">
                    <a:pos x="72" y="107"/>
                  </a:cxn>
                  <a:cxn ang="0">
                    <a:pos x="75" y="100"/>
                  </a:cxn>
                  <a:cxn ang="0">
                    <a:pos x="76" y="83"/>
                  </a:cxn>
                  <a:cxn ang="0">
                    <a:pos x="77" y="62"/>
                  </a:cxn>
                  <a:cxn ang="0">
                    <a:pos x="76" y="44"/>
                  </a:cxn>
                  <a:cxn ang="0">
                    <a:pos x="73" y="32"/>
                  </a:cxn>
                  <a:cxn ang="0">
                    <a:pos x="69" y="23"/>
                  </a:cxn>
                  <a:cxn ang="0">
                    <a:pos x="62" y="15"/>
                  </a:cxn>
                  <a:cxn ang="0">
                    <a:pos x="53" y="9"/>
                  </a:cxn>
                  <a:cxn ang="0">
                    <a:pos x="47" y="7"/>
                  </a:cxn>
                  <a:cxn ang="0">
                    <a:pos x="41" y="5"/>
                  </a:cxn>
                  <a:cxn ang="0">
                    <a:pos x="35" y="2"/>
                  </a:cxn>
                  <a:cxn ang="0">
                    <a:pos x="30" y="1"/>
                  </a:cxn>
                  <a:cxn ang="0">
                    <a:pos x="24" y="0"/>
                  </a:cxn>
                  <a:cxn ang="0">
                    <a:pos x="17" y="0"/>
                  </a:cxn>
                  <a:cxn ang="0">
                    <a:pos x="11" y="0"/>
                  </a:cxn>
                  <a:cxn ang="0">
                    <a:pos x="4" y="0"/>
                  </a:cxn>
                  <a:cxn ang="0">
                    <a:pos x="4" y="5"/>
                  </a:cxn>
                  <a:cxn ang="0">
                    <a:pos x="4" y="9"/>
                  </a:cxn>
                  <a:cxn ang="0">
                    <a:pos x="4" y="14"/>
                  </a:cxn>
                  <a:cxn ang="0">
                    <a:pos x="3" y="18"/>
                  </a:cxn>
                </a:cxnLst>
                <a:rect l="0" t="0" r="r" b="b"/>
                <a:pathLst>
                  <a:path w="77" h="107">
                    <a:moveTo>
                      <a:pt x="3" y="18"/>
                    </a:moveTo>
                    <a:lnTo>
                      <a:pt x="1" y="25"/>
                    </a:lnTo>
                    <a:lnTo>
                      <a:pt x="0" y="32"/>
                    </a:lnTo>
                    <a:lnTo>
                      <a:pt x="0" y="39"/>
                    </a:lnTo>
                    <a:lnTo>
                      <a:pt x="1" y="46"/>
                    </a:lnTo>
                    <a:lnTo>
                      <a:pt x="4" y="56"/>
                    </a:lnTo>
                    <a:lnTo>
                      <a:pt x="8" y="66"/>
                    </a:lnTo>
                    <a:lnTo>
                      <a:pt x="13" y="74"/>
                    </a:lnTo>
                    <a:lnTo>
                      <a:pt x="19" y="83"/>
                    </a:lnTo>
                    <a:lnTo>
                      <a:pt x="24" y="88"/>
                    </a:lnTo>
                    <a:lnTo>
                      <a:pt x="31" y="92"/>
                    </a:lnTo>
                    <a:lnTo>
                      <a:pt x="37" y="96"/>
                    </a:lnTo>
                    <a:lnTo>
                      <a:pt x="43" y="98"/>
                    </a:lnTo>
                    <a:lnTo>
                      <a:pt x="50" y="100"/>
                    </a:lnTo>
                    <a:lnTo>
                      <a:pt x="58" y="103"/>
                    </a:lnTo>
                    <a:lnTo>
                      <a:pt x="65" y="105"/>
                    </a:lnTo>
                    <a:lnTo>
                      <a:pt x="72" y="107"/>
                    </a:lnTo>
                    <a:lnTo>
                      <a:pt x="75" y="100"/>
                    </a:lnTo>
                    <a:lnTo>
                      <a:pt x="76" y="83"/>
                    </a:lnTo>
                    <a:lnTo>
                      <a:pt x="77" y="62"/>
                    </a:lnTo>
                    <a:lnTo>
                      <a:pt x="76" y="44"/>
                    </a:lnTo>
                    <a:lnTo>
                      <a:pt x="73" y="32"/>
                    </a:lnTo>
                    <a:lnTo>
                      <a:pt x="69" y="23"/>
                    </a:lnTo>
                    <a:lnTo>
                      <a:pt x="62" y="15"/>
                    </a:lnTo>
                    <a:lnTo>
                      <a:pt x="53" y="9"/>
                    </a:lnTo>
                    <a:lnTo>
                      <a:pt x="47" y="7"/>
                    </a:lnTo>
                    <a:lnTo>
                      <a:pt x="41" y="5"/>
                    </a:lnTo>
                    <a:lnTo>
                      <a:pt x="35" y="2"/>
                    </a:lnTo>
                    <a:lnTo>
                      <a:pt x="30" y="1"/>
                    </a:lnTo>
                    <a:lnTo>
                      <a:pt x="24" y="0"/>
                    </a:lnTo>
                    <a:lnTo>
                      <a:pt x="17" y="0"/>
                    </a:lnTo>
                    <a:lnTo>
                      <a:pt x="11" y="0"/>
                    </a:lnTo>
                    <a:lnTo>
                      <a:pt x="4" y="0"/>
                    </a:lnTo>
                    <a:lnTo>
                      <a:pt x="4" y="5"/>
                    </a:lnTo>
                    <a:lnTo>
                      <a:pt x="4" y="9"/>
                    </a:lnTo>
                    <a:lnTo>
                      <a:pt x="4" y="14"/>
                    </a:lnTo>
                    <a:lnTo>
                      <a:pt x="3" y="18"/>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30" name="Freeform 130"/>
              <p:cNvSpPr>
                <a:spLocks/>
              </p:cNvSpPr>
              <p:nvPr/>
            </p:nvSpPr>
            <p:spPr bwMode="auto">
              <a:xfrm>
                <a:off x="10350500" y="3451225"/>
                <a:ext cx="58738" cy="98425"/>
              </a:xfrm>
              <a:custGeom>
                <a:avLst/>
                <a:gdLst/>
                <a:ahLst/>
                <a:cxnLst>
                  <a:cxn ang="0">
                    <a:pos x="19" y="7"/>
                  </a:cxn>
                  <a:cxn ang="0">
                    <a:pos x="13" y="15"/>
                  </a:cxn>
                  <a:cxn ang="0">
                    <a:pos x="8" y="23"/>
                  </a:cxn>
                  <a:cxn ang="0">
                    <a:pos x="3" y="32"/>
                  </a:cxn>
                  <a:cxn ang="0">
                    <a:pos x="1" y="42"/>
                  </a:cxn>
                  <a:cxn ang="0">
                    <a:pos x="0" y="52"/>
                  </a:cxn>
                  <a:cxn ang="0">
                    <a:pos x="1" y="61"/>
                  </a:cxn>
                  <a:cxn ang="0">
                    <a:pos x="2" y="72"/>
                  </a:cxn>
                  <a:cxn ang="0">
                    <a:pos x="4" y="82"/>
                  </a:cxn>
                  <a:cxn ang="0">
                    <a:pos x="8" y="89"/>
                  </a:cxn>
                  <a:cxn ang="0">
                    <a:pos x="11" y="95"/>
                  </a:cxn>
                  <a:cxn ang="0">
                    <a:pos x="17" y="100"/>
                  </a:cxn>
                  <a:cxn ang="0">
                    <a:pos x="22" y="105"/>
                  </a:cxn>
                  <a:cxn ang="0">
                    <a:pos x="27" y="109"/>
                  </a:cxn>
                  <a:cxn ang="0">
                    <a:pos x="33" y="114"/>
                  </a:cxn>
                  <a:cxn ang="0">
                    <a:pos x="39" y="119"/>
                  </a:cxn>
                  <a:cxn ang="0">
                    <a:pos x="45" y="124"/>
                  </a:cxn>
                  <a:cxn ang="0">
                    <a:pos x="49" y="119"/>
                  </a:cxn>
                  <a:cxn ang="0">
                    <a:pos x="57" y="103"/>
                  </a:cxn>
                  <a:cxn ang="0">
                    <a:pos x="65" y="84"/>
                  </a:cxn>
                  <a:cxn ang="0">
                    <a:pos x="71" y="67"/>
                  </a:cxn>
                  <a:cxn ang="0">
                    <a:pos x="73" y="57"/>
                  </a:cxn>
                  <a:cxn ang="0">
                    <a:pos x="72" y="47"/>
                  </a:cxn>
                  <a:cxn ang="0">
                    <a:pos x="70" y="38"/>
                  </a:cxn>
                  <a:cxn ang="0">
                    <a:pos x="65" y="30"/>
                  </a:cxn>
                  <a:cxn ang="0">
                    <a:pos x="60" y="23"/>
                  </a:cxn>
                  <a:cxn ang="0">
                    <a:pos x="53" y="16"/>
                  </a:cxn>
                  <a:cxn ang="0">
                    <a:pos x="45" y="10"/>
                  </a:cxn>
                  <a:cxn ang="0">
                    <a:pos x="35" y="6"/>
                  </a:cxn>
                  <a:cxn ang="0">
                    <a:pos x="32" y="5"/>
                  </a:cxn>
                  <a:cxn ang="0">
                    <a:pos x="28" y="2"/>
                  </a:cxn>
                  <a:cxn ang="0">
                    <a:pos x="25" y="1"/>
                  </a:cxn>
                  <a:cxn ang="0">
                    <a:pos x="22" y="0"/>
                  </a:cxn>
                  <a:cxn ang="0">
                    <a:pos x="22" y="1"/>
                  </a:cxn>
                  <a:cxn ang="0">
                    <a:pos x="20" y="4"/>
                  </a:cxn>
                  <a:cxn ang="0">
                    <a:pos x="20" y="5"/>
                  </a:cxn>
                  <a:cxn ang="0">
                    <a:pos x="19" y="7"/>
                  </a:cxn>
                </a:cxnLst>
                <a:rect l="0" t="0" r="r" b="b"/>
                <a:pathLst>
                  <a:path w="73" h="124">
                    <a:moveTo>
                      <a:pt x="19" y="7"/>
                    </a:moveTo>
                    <a:lnTo>
                      <a:pt x="13" y="15"/>
                    </a:lnTo>
                    <a:lnTo>
                      <a:pt x="8" y="23"/>
                    </a:lnTo>
                    <a:lnTo>
                      <a:pt x="3" y="32"/>
                    </a:lnTo>
                    <a:lnTo>
                      <a:pt x="1" y="42"/>
                    </a:lnTo>
                    <a:lnTo>
                      <a:pt x="0" y="52"/>
                    </a:lnTo>
                    <a:lnTo>
                      <a:pt x="1" y="61"/>
                    </a:lnTo>
                    <a:lnTo>
                      <a:pt x="2" y="72"/>
                    </a:lnTo>
                    <a:lnTo>
                      <a:pt x="4" y="82"/>
                    </a:lnTo>
                    <a:lnTo>
                      <a:pt x="8" y="89"/>
                    </a:lnTo>
                    <a:lnTo>
                      <a:pt x="11" y="95"/>
                    </a:lnTo>
                    <a:lnTo>
                      <a:pt x="17" y="100"/>
                    </a:lnTo>
                    <a:lnTo>
                      <a:pt x="22" y="105"/>
                    </a:lnTo>
                    <a:lnTo>
                      <a:pt x="27" y="109"/>
                    </a:lnTo>
                    <a:lnTo>
                      <a:pt x="33" y="114"/>
                    </a:lnTo>
                    <a:lnTo>
                      <a:pt x="39" y="119"/>
                    </a:lnTo>
                    <a:lnTo>
                      <a:pt x="45" y="124"/>
                    </a:lnTo>
                    <a:lnTo>
                      <a:pt x="49" y="119"/>
                    </a:lnTo>
                    <a:lnTo>
                      <a:pt x="57" y="103"/>
                    </a:lnTo>
                    <a:lnTo>
                      <a:pt x="65" y="84"/>
                    </a:lnTo>
                    <a:lnTo>
                      <a:pt x="71" y="67"/>
                    </a:lnTo>
                    <a:lnTo>
                      <a:pt x="73" y="57"/>
                    </a:lnTo>
                    <a:lnTo>
                      <a:pt x="72" y="47"/>
                    </a:lnTo>
                    <a:lnTo>
                      <a:pt x="70" y="38"/>
                    </a:lnTo>
                    <a:lnTo>
                      <a:pt x="65" y="30"/>
                    </a:lnTo>
                    <a:lnTo>
                      <a:pt x="60" y="23"/>
                    </a:lnTo>
                    <a:lnTo>
                      <a:pt x="53" y="16"/>
                    </a:lnTo>
                    <a:lnTo>
                      <a:pt x="45" y="10"/>
                    </a:lnTo>
                    <a:lnTo>
                      <a:pt x="35" y="6"/>
                    </a:lnTo>
                    <a:lnTo>
                      <a:pt x="32" y="5"/>
                    </a:lnTo>
                    <a:lnTo>
                      <a:pt x="28" y="2"/>
                    </a:lnTo>
                    <a:lnTo>
                      <a:pt x="25" y="1"/>
                    </a:lnTo>
                    <a:lnTo>
                      <a:pt x="22" y="0"/>
                    </a:lnTo>
                    <a:lnTo>
                      <a:pt x="22" y="1"/>
                    </a:lnTo>
                    <a:lnTo>
                      <a:pt x="20" y="4"/>
                    </a:lnTo>
                    <a:lnTo>
                      <a:pt x="20" y="5"/>
                    </a:lnTo>
                    <a:lnTo>
                      <a:pt x="19" y="7"/>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31" name="Freeform 131"/>
              <p:cNvSpPr>
                <a:spLocks/>
              </p:cNvSpPr>
              <p:nvPr/>
            </p:nvSpPr>
            <p:spPr bwMode="auto">
              <a:xfrm>
                <a:off x="10225088" y="3443288"/>
                <a:ext cx="88900" cy="66675"/>
              </a:xfrm>
              <a:custGeom>
                <a:avLst/>
                <a:gdLst/>
                <a:ahLst/>
                <a:cxnLst>
                  <a:cxn ang="0">
                    <a:pos x="19" y="59"/>
                  </a:cxn>
                  <a:cxn ang="0">
                    <a:pos x="23" y="62"/>
                  </a:cxn>
                  <a:cxn ang="0">
                    <a:pos x="27" y="66"/>
                  </a:cxn>
                  <a:cxn ang="0">
                    <a:pos x="31" y="68"/>
                  </a:cxn>
                  <a:cxn ang="0">
                    <a:pos x="36" y="71"/>
                  </a:cxn>
                  <a:cxn ang="0">
                    <a:pos x="40" y="74"/>
                  </a:cxn>
                  <a:cxn ang="0">
                    <a:pos x="45" y="76"/>
                  </a:cxn>
                  <a:cxn ang="0">
                    <a:pos x="49" y="78"/>
                  </a:cxn>
                  <a:cxn ang="0">
                    <a:pos x="54" y="81"/>
                  </a:cxn>
                  <a:cxn ang="0">
                    <a:pos x="61" y="82"/>
                  </a:cxn>
                  <a:cxn ang="0">
                    <a:pos x="68" y="83"/>
                  </a:cxn>
                  <a:cxn ang="0">
                    <a:pos x="75" y="82"/>
                  </a:cxn>
                  <a:cxn ang="0">
                    <a:pos x="83" y="81"/>
                  </a:cxn>
                  <a:cxn ang="0">
                    <a:pos x="90" y="79"/>
                  </a:cxn>
                  <a:cxn ang="0">
                    <a:pos x="98" y="77"/>
                  </a:cxn>
                  <a:cxn ang="0">
                    <a:pos x="105" y="76"/>
                  </a:cxn>
                  <a:cxn ang="0">
                    <a:pos x="113" y="75"/>
                  </a:cxn>
                  <a:cxn ang="0">
                    <a:pos x="110" y="67"/>
                  </a:cxn>
                  <a:cxn ang="0">
                    <a:pos x="104" y="52"/>
                  </a:cxn>
                  <a:cxn ang="0">
                    <a:pos x="93" y="33"/>
                  </a:cxn>
                  <a:cxn ang="0">
                    <a:pos x="83" y="18"/>
                  </a:cxn>
                  <a:cxn ang="0">
                    <a:pos x="82" y="16"/>
                  </a:cxn>
                  <a:cxn ang="0">
                    <a:pos x="79" y="14"/>
                  </a:cxn>
                  <a:cxn ang="0">
                    <a:pos x="78" y="13"/>
                  </a:cxn>
                  <a:cxn ang="0">
                    <a:pos x="76" y="10"/>
                  </a:cxn>
                  <a:cxn ang="0">
                    <a:pos x="72" y="8"/>
                  </a:cxn>
                  <a:cxn ang="0">
                    <a:pos x="68" y="6"/>
                  </a:cxn>
                  <a:cxn ang="0">
                    <a:pos x="63" y="3"/>
                  </a:cxn>
                  <a:cxn ang="0">
                    <a:pos x="59" y="2"/>
                  </a:cxn>
                  <a:cxn ang="0">
                    <a:pos x="54" y="1"/>
                  </a:cxn>
                  <a:cxn ang="0">
                    <a:pos x="49" y="0"/>
                  </a:cxn>
                  <a:cxn ang="0">
                    <a:pos x="45" y="0"/>
                  </a:cxn>
                  <a:cxn ang="0">
                    <a:pos x="40" y="1"/>
                  </a:cxn>
                  <a:cxn ang="0">
                    <a:pos x="34" y="2"/>
                  </a:cxn>
                  <a:cxn ang="0">
                    <a:pos x="30" y="2"/>
                  </a:cxn>
                  <a:cxn ang="0">
                    <a:pos x="24" y="5"/>
                  </a:cxn>
                  <a:cxn ang="0">
                    <a:pos x="19" y="6"/>
                  </a:cxn>
                  <a:cxn ang="0">
                    <a:pos x="14" y="8"/>
                  </a:cxn>
                  <a:cxn ang="0">
                    <a:pos x="9" y="10"/>
                  </a:cxn>
                  <a:cxn ang="0">
                    <a:pos x="4" y="13"/>
                  </a:cxn>
                  <a:cxn ang="0">
                    <a:pos x="0" y="16"/>
                  </a:cxn>
                  <a:cxn ang="0">
                    <a:pos x="0" y="17"/>
                  </a:cxn>
                  <a:cxn ang="0">
                    <a:pos x="1" y="18"/>
                  </a:cxn>
                  <a:cxn ang="0">
                    <a:pos x="1" y="19"/>
                  </a:cxn>
                  <a:cxn ang="0">
                    <a:pos x="2" y="21"/>
                  </a:cxn>
                  <a:cxn ang="0">
                    <a:pos x="3" y="24"/>
                  </a:cxn>
                  <a:cxn ang="0">
                    <a:pos x="6" y="29"/>
                  </a:cxn>
                  <a:cxn ang="0">
                    <a:pos x="7" y="32"/>
                  </a:cxn>
                  <a:cxn ang="0">
                    <a:pos x="8" y="37"/>
                  </a:cxn>
                  <a:cxn ang="0">
                    <a:pos x="10" y="43"/>
                  </a:cxn>
                  <a:cxn ang="0">
                    <a:pos x="12" y="48"/>
                  </a:cxn>
                  <a:cxn ang="0">
                    <a:pos x="15" y="54"/>
                  </a:cxn>
                  <a:cxn ang="0">
                    <a:pos x="19" y="59"/>
                  </a:cxn>
                </a:cxnLst>
                <a:rect l="0" t="0" r="r" b="b"/>
                <a:pathLst>
                  <a:path w="113" h="83">
                    <a:moveTo>
                      <a:pt x="19" y="59"/>
                    </a:moveTo>
                    <a:lnTo>
                      <a:pt x="23" y="62"/>
                    </a:lnTo>
                    <a:lnTo>
                      <a:pt x="27" y="66"/>
                    </a:lnTo>
                    <a:lnTo>
                      <a:pt x="31" y="68"/>
                    </a:lnTo>
                    <a:lnTo>
                      <a:pt x="36" y="71"/>
                    </a:lnTo>
                    <a:lnTo>
                      <a:pt x="40" y="74"/>
                    </a:lnTo>
                    <a:lnTo>
                      <a:pt x="45" y="76"/>
                    </a:lnTo>
                    <a:lnTo>
                      <a:pt x="49" y="78"/>
                    </a:lnTo>
                    <a:lnTo>
                      <a:pt x="54" y="81"/>
                    </a:lnTo>
                    <a:lnTo>
                      <a:pt x="61" y="82"/>
                    </a:lnTo>
                    <a:lnTo>
                      <a:pt x="68" y="83"/>
                    </a:lnTo>
                    <a:lnTo>
                      <a:pt x="75" y="82"/>
                    </a:lnTo>
                    <a:lnTo>
                      <a:pt x="83" y="81"/>
                    </a:lnTo>
                    <a:lnTo>
                      <a:pt x="90" y="79"/>
                    </a:lnTo>
                    <a:lnTo>
                      <a:pt x="98" y="77"/>
                    </a:lnTo>
                    <a:lnTo>
                      <a:pt x="105" y="76"/>
                    </a:lnTo>
                    <a:lnTo>
                      <a:pt x="113" y="75"/>
                    </a:lnTo>
                    <a:lnTo>
                      <a:pt x="110" y="67"/>
                    </a:lnTo>
                    <a:lnTo>
                      <a:pt x="104" y="52"/>
                    </a:lnTo>
                    <a:lnTo>
                      <a:pt x="93" y="33"/>
                    </a:lnTo>
                    <a:lnTo>
                      <a:pt x="83" y="18"/>
                    </a:lnTo>
                    <a:lnTo>
                      <a:pt x="82" y="16"/>
                    </a:lnTo>
                    <a:lnTo>
                      <a:pt x="79" y="14"/>
                    </a:lnTo>
                    <a:lnTo>
                      <a:pt x="78" y="13"/>
                    </a:lnTo>
                    <a:lnTo>
                      <a:pt x="76" y="10"/>
                    </a:lnTo>
                    <a:lnTo>
                      <a:pt x="72" y="8"/>
                    </a:lnTo>
                    <a:lnTo>
                      <a:pt x="68" y="6"/>
                    </a:lnTo>
                    <a:lnTo>
                      <a:pt x="63" y="3"/>
                    </a:lnTo>
                    <a:lnTo>
                      <a:pt x="59" y="2"/>
                    </a:lnTo>
                    <a:lnTo>
                      <a:pt x="54" y="1"/>
                    </a:lnTo>
                    <a:lnTo>
                      <a:pt x="49" y="0"/>
                    </a:lnTo>
                    <a:lnTo>
                      <a:pt x="45" y="0"/>
                    </a:lnTo>
                    <a:lnTo>
                      <a:pt x="40" y="1"/>
                    </a:lnTo>
                    <a:lnTo>
                      <a:pt x="34" y="2"/>
                    </a:lnTo>
                    <a:lnTo>
                      <a:pt x="30" y="2"/>
                    </a:lnTo>
                    <a:lnTo>
                      <a:pt x="24" y="5"/>
                    </a:lnTo>
                    <a:lnTo>
                      <a:pt x="19" y="6"/>
                    </a:lnTo>
                    <a:lnTo>
                      <a:pt x="14" y="8"/>
                    </a:lnTo>
                    <a:lnTo>
                      <a:pt x="9" y="10"/>
                    </a:lnTo>
                    <a:lnTo>
                      <a:pt x="4" y="13"/>
                    </a:lnTo>
                    <a:lnTo>
                      <a:pt x="0" y="16"/>
                    </a:lnTo>
                    <a:lnTo>
                      <a:pt x="0" y="17"/>
                    </a:lnTo>
                    <a:lnTo>
                      <a:pt x="1" y="18"/>
                    </a:lnTo>
                    <a:lnTo>
                      <a:pt x="1" y="19"/>
                    </a:lnTo>
                    <a:lnTo>
                      <a:pt x="2" y="21"/>
                    </a:lnTo>
                    <a:lnTo>
                      <a:pt x="3" y="24"/>
                    </a:lnTo>
                    <a:lnTo>
                      <a:pt x="6" y="29"/>
                    </a:lnTo>
                    <a:lnTo>
                      <a:pt x="7" y="32"/>
                    </a:lnTo>
                    <a:lnTo>
                      <a:pt x="8" y="37"/>
                    </a:lnTo>
                    <a:lnTo>
                      <a:pt x="10" y="43"/>
                    </a:lnTo>
                    <a:lnTo>
                      <a:pt x="12" y="48"/>
                    </a:lnTo>
                    <a:lnTo>
                      <a:pt x="15" y="54"/>
                    </a:lnTo>
                    <a:lnTo>
                      <a:pt x="19" y="59"/>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32" name="Freeform 132"/>
              <p:cNvSpPr>
                <a:spLocks/>
              </p:cNvSpPr>
              <p:nvPr/>
            </p:nvSpPr>
            <p:spPr bwMode="auto">
              <a:xfrm>
                <a:off x="10002838" y="3227388"/>
                <a:ext cx="58738" cy="100013"/>
              </a:xfrm>
              <a:custGeom>
                <a:avLst/>
                <a:gdLst/>
                <a:ahLst/>
                <a:cxnLst>
                  <a:cxn ang="0">
                    <a:pos x="0" y="67"/>
                  </a:cxn>
                  <a:cxn ang="0">
                    <a:pos x="0" y="69"/>
                  </a:cxn>
                  <a:cxn ang="0">
                    <a:pos x="0" y="71"/>
                  </a:cxn>
                  <a:cxn ang="0">
                    <a:pos x="0" y="74"/>
                  </a:cxn>
                  <a:cxn ang="0">
                    <a:pos x="0" y="76"/>
                  </a:cxn>
                  <a:cxn ang="0">
                    <a:pos x="4" y="90"/>
                  </a:cxn>
                  <a:cxn ang="0">
                    <a:pos x="11" y="102"/>
                  </a:cxn>
                  <a:cxn ang="0">
                    <a:pos x="21" y="114"/>
                  </a:cxn>
                  <a:cxn ang="0">
                    <a:pos x="30" y="127"/>
                  </a:cxn>
                  <a:cxn ang="0">
                    <a:pos x="30" y="127"/>
                  </a:cxn>
                  <a:cxn ang="0">
                    <a:pos x="31" y="126"/>
                  </a:cxn>
                  <a:cxn ang="0">
                    <a:pos x="33" y="124"/>
                  </a:cxn>
                  <a:cxn ang="0">
                    <a:pos x="36" y="122"/>
                  </a:cxn>
                  <a:cxn ang="0">
                    <a:pos x="44" y="113"/>
                  </a:cxn>
                  <a:cxn ang="0">
                    <a:pos x="53" y="101"/>
                  </a:cxn>
                  <a:cxn ang="0">
                    <a:pos x="62" y="89"/>
                  </a:cxn>
                  <a:cxn ang="0">
                    <a:pos x="69" y="77"/>
                  </a:cxn>
                  <a:cxn ang="0">
                    <a:pos x="74" y="63"/>
                  </a:cxn>
                  <a:cxn ang="0">
                    <a:pos x="75" y="50"/>
                  </a:cxn>
                  <a:cxn ang="0">
                    <a:pos x="70" y="36"/>
                  </a:cxn>
                  <a:cxn ang="0">
                    <a:pos x="62" y="23"/>
                  </a:cxn>
                  <a:cxn ang="0">
                    <a:pos x="60" y="21"/>
                  </a:cxn>
                  <a:cxn ang="0">
                    <a:pos x="57" y="17"/>
                  </a:cxn>
                  <a:cxn ang="0">
                    <a:pos x="55" y="15"/>
                  </a:cxn>
                  <a:cxn ang="0">
                    <a:pos x="53" y="13"/>
                  </a:cxn>
                  <a:cxn ang="0">
                    <a:pos x="52" y="13"/>
                  </a:cxn>
                  <a:cxn ang="0">
                    <a:pos x="52" y="12"/>
                  </a:cxn>
                  <a:cxn ang="0">
                    <a:pos x="51" y="12"/>
                  </a:cxn>
                  <a:cxn ang="0">
                    <a:pos x="49" y="10"/>
                  </a:cxn>
                  <a:cxn ang="0">
                    <a:pos x="46" y="8"/>
                  </a:cxn>
                  <a:cxn ang="0">
                    <a:pos x="44" y="5"/>
                  </a:cxn>
                  <a:cxn ang="0">
                    <a:pos x="40" y="2"/>
                  </a:cxn>
                  <a:cxn ang="0">
                    <a:pos x="37" y="0"/>
                  </a:cxn>
                  <a:cxn ang="0">
                    <a:pos x="37" y="0"/>
                  </a:cxn>
                  <a:cxn ang="0">
                    <a:pos x="37" y="0"/>
                  </a:cxn>
                  <a:cxn ang="0">
                    <a:pos x="37" y="0"/>
                  </a:cxn>
                  <a:cxn ang="0">
                    <a:pos x="37" y="0"/>
                  </a:cxn>
                  <a:cxn ang="0">
                    <a:pos x="29" y="9"/>
                  </a:cxn>
                  <a:cxn ang="0">
                    <a:pos x="19" y="17"/>
                  </a:cxn>
                  <a:cxn ang="0">
                    <a:pos x="11" y="25"/>
                  </a:cxn>
                  <a:cxn ang="0">
                    <a:pos x="6" y="36"/>
                  </a:cxn>
                  <a:cxn ang="0">
                    <a:pos x="4" y="41"/>
                  </a:cxn>
                  <a:cxn ang="0">
                    <a:pos x="2" y="46"/>
                  </a:cxn>
                  <a:cxn ang="0">
                    <a:pos x="1" y="52"/>
                  </a:cxn>
                  <a:cxn ang="0">
                    <a:pos x="0" y="58"/>
                  </a:cxn>
                  <a:cxn ang="0">
                    <a:pos x="0" y="59"/>
                  </a:cxn>
                  <a:cxn ang="0">
                    <a:pos x="0" y="61"/>
                  </a:cxn>
                  <a:cxn ang="0">
                    <a:pos x="0" y="62"/>
                  </a:cxn>
                  <a:cxn ang="0">
                    <a:pos x="0" y="64"/>
                  </a:cxn>
                  <a:cxn ang="0">
                    <a:pos x="0" y="66"/>
                  </a:cxn>
                  <a:cxn ang="0">
                    <a:pos x="0" y="66"/>
                  </a:cxn>
                  <a:cxn ang="0">
                    <a:pos x="0" y="67"/>
                  </a:cxn>
                  <a:cxn ang="0">
                    <a:pos x="0" y="67"/>
                  </a:cxn>
                </a:cxnLst>
                <a:rect l="0" t="0" r="r" b="b"/>
                <a:pathLst>
                  <a:path w="75" h="127">
                    <a:moveTo>
                      <a:pt x="0" y="67"/>
                    </a:moveTo>
                    <a:lnTo>
                      <a:pt x="0" y="69"/>
                    </a:lnTo>
                    <a:lnTo>
                      <a:pt x="0" y="71"/>
                    </a:lnTo>
                    <a:lnTo>
                      <a:pt x="0" y="74"/>
                    </a:lnTo>
                    <a:lnTo>
                      <a:pt x="0" y="76"/>
                    </a:lnTo>
                    <a:lnTo>
                      <a:pt x="4" y="90"/>
                    </a:lnTo>
                    <a:lnTo>
                      <a:pt x="11" y="102"/>
                    </a:lnTo>
                    <a:lnTo>
                      <a:pt x="21" y="114"/>
                    </a:lnTo>
                    <a:lnTo>
                      <a:pt x="30" y="127"/>
                    </a:lnTo>
                    <a:lnTo>
                      <a:pt x="30" y="127"/>
                    </a:lnTo>
                    <a:lnTo>
                      <a:pt x="31" y="126"/>
                    </a:lnTo>
                    <a:lnTo>
                      <a:pt x="33" y="124"/>
                    </a:lnTo>
                    <a:lnTo>
                      <a:pt x="36" y="122"/>
                    </a:lnTo>
                    <a:lnTo>
                      <a:pt x="44" y="113"/>
                    </a:lnTo>
                    <a:lnTo>
                      <a:pt x="53" y="101"/>
                    </a:lnTo>
                    <a:lnTo>
                      <a:pt x="62" y="89"/>
                    </a:lnTo>
                    <a:lnTo>
                      <a:pt x="69" y="77"/>
                    </a:lnTo>
                    <a:lnTo>
                      <a:pt x="74" y="63"/>
                    </a:lnTo>
                    <a:lnTo>
                      <a:pt x="75" y="50"/>
                    </a:lnTo>
                    <a:lnTo>
                      <a:pt x="70" y="36"/>
                    </a:lnTo>
                    <a:lnTo>
                      <a:pt x="62" y="23"/>
                    </a:lnTo>
                    <a:lnTo>
                      <a:pt x="60" y="21"/>
                    </a:lnTo>
                    <a:lnTo>
                      <a:pt x="57" y="17"/>
                    </a:lnTo>
                    <a:lnTo>
                      <a:pt x="55" y="15"/>
                    </a:lnTo>
                    <a:lnTo>
                      <a:pt x="53" y="13"/>
                    </a:lnTo>
                    <a:lnTo>
                      <a:pt x="52" y="13"/>
                    </a:lnTo>
                    <a:lnTo>
                      <a:pt x="52" y="12"/>
                    </a:lnTo>
                    <a:lnTo>
                      <a:pt x="51" y="12"/>
                    </a:lnTo>
                    <a:lnTo>
                      <a:pt x="49" y="10"/>
                    </a:lnTo>
                    <a:lnTo>
                      <a:pt x="46" y="8"/>
                    </a:lnTo>
                    <a:lnTo>
                      <a:pt x="44" y="5"/>
                    </a:lnTo>
                    <a:lnTo>
                      <a:pt x="40" y="2"/>
                    </a:lnTo>
                    <a:lnTo>
                      <a:pt x="37" y="0"/>
                    </a:lnTo>
                    <a:lnTo>
                      <a:pt x="37" y="0"/>
                    </a:lnTo>
                    <a:lnTo>
                      <a:pt x="37" y="0"/>
                    </a:lnTo>
                    <a:lnTo>
                      <a:pt x="37" y="0"/>
                    </a:lnTo>
                    <a:lnTo>
                      <a:pt x="37" y="0"/>
                    </a:lnTo>
                    <a:lnTo>
                      <a:pt x="29" y="9"/>
                    </a:lnTo>
                    <a:lnTo>
                      <a:pt x="19" y="17"/>
                    </a:lnTo>
                    <a:lnTo>
                      <a:pt x="11" y="25"/>
                    </a:lnTo>
                    <a:lnTo>
                      <a:pt x="6" y="36"/>
                    </a:lnTo>
                    <a:lnTo>
                      <a:pt x="4" y="41"/>
                    </a:lnTo>
                    <a:lnTo>
                      <a:pt x="2" y="46"/>
                    </a:lnTo>
                    <a:lnTo>
                      <a:pt x="1" y="52"/>
                    </a:lnTo>
                    <a:lnTo>
                      <a:pt x="0" y="58"/>
                    </a:lnTo>
                    <a:lnTo>
                      <a:pt x="0" y="59"/>
                    </a:lnTo>
                    <a:lnTo>
                      <a:pt x="0" y="61"/>
                    </a:lnTo>
                    <a:lnTo>
                      <a:pt x="0" y="62"/>
                    </a:lnTo>
                    <a:lnTo>
                      <a:pt x="0" y="64"/>
                    </a:lnTo>
                    <a:lnTo>
                      <a:pt x="0" y="66"/>
                    </a:lnTo>
                    <a:lnTo>
                      <a:pt x="0" y="66"/>
                    </a:lnTo>
                    <a:lnTo>
                      <a:pt x="0" y="67"/>
                    </a:lnTo>
                    <a:lnTo>
                      <a:pt x="0" y="67"/>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33" name="Freeform 133"/>
              <p:cNvSpPr>
                <a:spLocks/>
              </p:cNvSpPr>
              <p:nvPr/>
            </p:nvSpPr>
            <p:spPr bwMode="auto">
              <a:xfrm>
                <a:off x="10296525" y="3149600"/>
                <a:ext cx="98425" cy="58738"/>
              </a:xfrm>
              <a:custGeom>
                <a:avLst/>
                <a:gdLst/>
                <a:ahLst/>
                <a:cxnLst>
                  <a:cxn ang="0">
                    <a:pos x="9" y="58"/>
                  </a:cxn>
                  <a:cxn ang="0">
                    <a:pos x="17" y="62"/>
                  </a:cxn>
                  <a:cxn ang="0">
                    <a:pos x="25" y="68"/>
                  </a:cxn>
                  <a:cxn ang="0">
                    <a:pos x="33" y="73"/>
                  </a:cxn>
                  <a:cxn ang="0">
                    <a:pos x="42" y="74"/>
                  </a:cxn>
                  <a:cxn ang="0">
                    <a:pos x="47" y="74"/>
                  </a:cxn>
                  <a:cxn ang="0">
                    <a:pos x="53" y="74"/>
                  </a:cxn>
                  <a:cxn ang="0">
                    <a:pos x="57" y="74"/>
                  </a:cxn>
                  <a:cxn ang="0">
                    <a:pos x="63" y="74"/>
                  </a:cxn>
                  <a:cxn ang="0">
                    <a:pos x="68" y="73"/>
                  </a:cxn>
                  <a:cxn ang="0">
                    <a:pos x="72" y="72"/>
                  </a:cxn>
                  <a:cxn ang="0">
                    <a:pos x="78" y="70"/>
                  </a:cxn>
                  <a:cxn ang="0">
                    <a:pos x="83" y="69"/>
                  </a:cxn>
                  <a:cxn ang="0">
                    <a:pos x="90" y="66"/>
                  </a:cxn>
                  <a:cxn ang="0">
                    <a:pos x="95" y="61"/>
                  </a:cxn>
                  <a:cxn ang="0">
                    <a:pos x="100" y="57"/>
                  </a:cxn>
                  <a:cxn ang="0">
                    <a:pos x="105" y="51"/>
                  </a:cxn>
                  <a:cxn ang="0">
                    <a:pos x="109" y="45"/>
                  </a:cxn>
                  <a:cxn ang="0">
                    <a:pos x="114" y="38"/>
                  </a:cxn>
                  <a:cxn ang="0">
                    <a:pos x="118" y="32"/>
                  </a:cxn>
                  <a:cxn ang="0">
                    <a:pos x="124" y="27"/>
                  </a:cxn>
                  <a:cxn ang="0">
                    <a:pos x="123" y="25"/>
                  </a:cxn>
                  <a:cxn ang="0">
                    <a:pos x="118" y="23"/>
                  </a:cxn>
                  <a:cxn ang="0">
                    <a:pos x="111" y="20"/>
                  </a:cxn>
                  <a:cxn ang="0">
                    <a:pos x="102" y="16"/>
                  </a:cxn>
                  <a:cxn ang="0">
                    <a:pos x="93" y="12"/>
                  </a:cxn>
                  <a:cxn ang="0">
                    <a:pos x="84" y="8"/>
                  </a:cxn>
                  <a:cxn ang="0">
                    <a:pos x="73" y="5"/>
                  </a:cxn>
                  <a:cxn ang="0">
                    <a:pos x="65" y="2"/>
                  </a:cxn>
                  <a:cxn ang="0">
                    <a:pos x="58" y="1"/>
                  </a:cxn>
                  <a:cxn ang="0">
                    <a:pos x="52" y="0"/>
                  </a:cxn>
                  <a:cxn ang="0">
                    <a:pos x="45" y="1"/>
                  </a:cxn>
                  <a:cxn ang="0">
                    <a:pos x="39" y="4"/>
                  </a:cxn>
                  <a:cxn ang="0">
                    <a:pos x="33" y="6"/>
                  </a:cxn>
                  <a:cxn ang="0">
                    <a:pos x="27" y="9"/>
                  </a:cxn>
                  <a:cxn ang="0">
                    <a:pos x="23" y="14"/>
                  </a:cxn>
                  <a:cxn ang="0">
                    <a:pos x="18" y="20"/>
                  </a:cxn>
                  <a:cxn ang="0">
                    <a:pos x="12" y="28"/>
                  </a:cxn>
                  <a:cxn ang="0">
                    <a:pos x="8" y="36"/>
                  </a:cxn>
                  <a:cxn ang="0">
                    <a:pos x="3" y="45"/>
                  </a:cxn>
                  <a:cxn ang="0">
                    <a:pos x="0" y="54"/>
                  </a:cxn>
                  <a:cxn ang="0">
                    <a:pos x="2" y="54"/>
                  </a:cxn>
                  <a:cxn ang="0">
                    <a:pos x="4" y="55"/>
                  </a:cxn>
                  <a:cxn ang="0">
                    <a:pos x="7" y="57"/>
                  </a:cxn>
                  <a:cxn ang="0">
                    <a:pos x="9" y="58"/>
                  </a:cxn>
                </a:cxnLst>
                <a:rect l="0" t="0" r="r" b="b"/>
                <a:pathLst>
                  <a:path w="124" h="74">
                    <a:moveTo>
                      <a:pt x="9" y="58"/>
                    </a:moveTo>
                    <a:lnTo>
                      <a:pt x="17" y="62"/>
                    </a:lnTo>
                    <a:lnTo>
                      <a:pt x="25" y="68"/>
                    </a:lnTo>
                    <a:lnTo>
                      <a:pt x="33" y="73"/>
                    </a:lnTo>
                    <a:lnTo>
                      <a:pt x="42" y="74"/>
                    </a:lnTo>
                    <a:lnTo>
                      <a:pt x="47" y="74"/>
                    </a:lnTo>
                    <a:lnTo>
                      <a:pt x="53" y="74"/>
                    </a:lnTo>
                    <a:lnTo>
                      <a:pt x="57" y="74"/>
                    </a:lnTo>
                    <a:lnTo>
                      <a:pt x="63" y="74"/>
                    </a:lnTo>
                    <a:lnTo>
                      <a:pt x="68" y="73"/>
                    </a:lnTo>
                    <a:lnTo>
                      <a:pt x="72" y="72"/>
                    </a:lnTo>
                    <a:lnTo>
                      <a:pt x="78" y="70"/>
                    </a:lnTo>
                    <a:lnTo>
                      <a:pt x="83" y="69"/>
                    </a:lnTo>
                    <a:lnTo>
                      <a:pt x="90" y="66"/>
                    </a:lnTo>
                    <a:lnTo>
                      <a:pt x="95" y="61"/>
                    </a:lnTo>
                    <a:lnTo>
                      <a:pt x="100" y="57"/>
                    </a:lnTo>
                    <a:lnTo>
                      <a:pt x="105" y="51"/>
                    </a:lnTo>
                    <a:lnTo>
                      <a:pt x="109" y="45"/>
                    </a:lnTo>
                    <a:lnTo>
                      <a:pt x="114" y="38"/>
                    </a:lnTo>
                    <a:lnTo>
                      <a:pt x="118" y="32"/>
                    </a:lnTo>
                    <a:lnTo>
                      <a:pt x="124" y="27"/>
                    </a:lnTo>
                    <a:lnTo>
                      <a:pt x="123" y="25"/>
                    </a:lnTo>
                    <a:lnTo>
                      <a:pt x="118" y="23"/>
                    </a:lnTo>
                    <a:lnTo>
                      <a:pt x="111" y="20"/>
                    </a:lnTo>
                    <a:lnTo>
                      <a:pt x="102" y="16"/>
                    </a:lnTo>
                    <a:lnTo>
                      <a:pt x="93" y="12"/>
                    </a:lnTo>
                    <a:lnTo>
                      <a:pt x="84" y="8"/>
                    </a:lnTo>
                    <a:lnTo>
                      <a:pt x="73" y="5"/>
                    </a:lnTo>
                    <a:lnTo>
                      <a:pt x="65" y="2"/>
                    </a:lnTo>
                    <a:lnTo>
                      <a:pt x="58" y="1"/>
                    </a:lnTo>
                    <a:lnTo>
                      <a:pt x="52" y="0"/>
                    </a:lnTo>
                    <a:lnTo>
                      <a:pt x="45" y="1"/>
                    </a:lnTo>
                    <a:lnTo>
                      <a:pt x="39" y="4"/>
                    </a:lnTo>
                    <a:lnTo>
                      <a:pt x="33" y="6"/>
                    </a:lnTo>
                    <a:lnTo>
                      <a:pt x="27" y="9"/>
                    </a:lnTo>
                    <a:lnTo>
                      <a:pt x="23" y="14"/>
                    </a:lnTo>
                    <a:lnTo>
                      <a:pt x="18" y="20"/>
                    </a:lnTo>
                    <a:lnTo>
                      <a:pt x="12" y="28"/>
                    </a:lnTo>
                    <a:lnTo>
                      <a:pt x="8" y="36"/>
                    </a:lnTo>
                    <a:lnTo>
                      <a:pt x="3" y="45"/>
                    </a:lnTo>
                    <a:lnTo>
                      <a:pt x="0" y="54"/>
                    </a:lnTo>
                    <a:lnTo>
                      <a:pt x="2" y="54"/>
                    </a:lnTo>
                    <a:lnTo>
                      <a:pt x="4" y="55"/>
                    </a:lnTo>
                    <a:lnTo>
                      <a:pt x="7" y="57"/>
                    </a:lnTo>
                    <a:lnTo>
                      <a:pt x="9" y="58"/>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34" name="Freeform 134"/>
              <p:cNvSpPr>
                <a:spLocks/>
              </p:cNvSpPr>
              <p:nvPr/>
            </p:nvSpPr>
            <p:spPr bwMode="auto">
              <a:xfrm>
                <a:off x="9788525" y="3308350"/>
                <a:ext cx="88900" cy="60325"/>
              </a:xfrm>
              <a:custGeom>
                <a:avLst/>
                <a:gdLst/>
                <a:ahLst/>
                <a:cxnLst>
                  <a:cxn ang="0">
                    <a:pos x="77" y="2"/>
                  </a:cxn>
                  <a:cxn ang="0">
                    <a:pos x="75" y="0"/>
                  </a:cxn>
                  <a:cxn ang="0">
                    <a:pos x="73" y="0"/>
                  </a:cxn>
                  <a:cxn ang="0">
                    <a:pos x="69" y="0"/>
                  </a:cxn>
                  <a:cxn ang="0">
                    <a:pos x="67" y="2"/>
                  </a:cxn>
                  <a:cxn ang="0">
                    <a:pos x="62" y="3"/>
                  </a:cxn>
                  <a:cxn ang="0">
                    <a:pos x="57" y="4"/>
                  </a:cxn>
                  <a:cxn ang="0">
                    <a:pos x="52" y="5"/>
                  </a:cxn>
                  <a:cxn ang="0">
                    <a:pos x="47" y="7"/>
                  </a:cxn>
                  <a:cxn ang="0">
                    <a:pos x="43" y="9"/>
                  </a:cxn>
                  <a:cxn ang="0">
                    <a:pos x="38" y="11"/>
                  </a:cxn>
                  <a:cxn ang="0">
                    <a:pos x="34" y="14"/>
                  </a:cxn>
                  <a:cxn ang="0">
                    <a:pos x="29" y="17"/>
                  </a:cxn>
                  <a:cxn ang="0">
                    <a:pos x="19" y="27"/>
                  </a:cxn>
                  <a:cxn ang="0">
                    <a:pos x="13" y="40"/>
                  </a:cxn>
                  <a:cxn ang="0">
                    <a:pos x="7" y="55"/>
                  </a:cxn>
                  <a:cxn ang="0">
                    <a:pos x="0" y="68"/>
                  </a:cxn>
                  <a:cxn ang="0">
                    <a:pos x="2" y="70"/>
                  </a:cxn>
                  <a:cxn ang="0">
                    <a:pos x="7" y="71"/>
                  </a:cxn>
                  <a:cxn ang="0">
                    <a:pos x="15" y="72"/>
                  </a:cxn>
                  <a:cxn ang="0">
                    <a:pos x="24" y="73"/>
                  </a:cxn>
                  <a:cxn ang="0">
                    <a:pos x="34" y="74"/>
                  </a:cxn>
                  <a:cxn ang="0">
                    <a:pos x="44" y="75"/>
                  </a:cxn>
                  <a:cxn ang="0">
                    <a:pos x="54" y="76"/>
                  </a:cxn>
                  <a:cxn ang="0">
                    <a:pos x="62" y="76"/>
                  </a:cxn>
                  <a:cxn ang="0">
                    <a:pos x="73" y="75"/>
                  </a:cxn>
                  <a:cxn ang="0">
                    <a:pos x="82" y="72"/>
                  </a:cxn>
                  <a:cxn ang="0">
                    <a:pos x="90" y="67"/>
                  </a:cxn>
                  <a:cxn ang="0">
                    <a:pos x="96" y="60"/>
                  </a:cxn>
                  <a:cxn ang="0">
                    <a:pos x="102" y="52"/>
                  </a:cxn>
                  <a:cxn ang="0">
                    <a:pos x="106" y="44"/>
                  </a:cxn>
                  <a:cxn ang="0">
                    <a:pos x="110" y="35"/>
                  </a:cxn>
                  <a:cxn ang="0">
                    <a:pos x="112" y="25"/>
                  </a:cxn>
                  <a:cxn ang="0">
                    <a:pos x="112" y="21"/>
                  </a:cxn>
                  <a:cxn ang="0">
                    <a:pos x="113" y="18"/>
                  </a:cxn>
                  <a:cxn ang="0">
                    <a:pos x="113" y="14"/>
                  </a:cxn>
                  <a:cxn ang="0">
                    <a:pos x="113" y="10"/>
                  </a:cxn>
                  <a:cxn ang="0">
                    <a:pos x="108" y="10"/>
                  </a:cxn>
                  <a:cxn ang="0">
                    <a:pos x="104" y="9"/>
                  </a:cxn>
                  <a:cxn ang="0">
                    <a:pos x="99" y="7"/>
                  </a:cxn>
                  <a:cxn ang="0">
                    <a:pos x="95" y="6"/>
                  </a:cxn>
                  <a:cxn ang="0">
                    <a:pos x="90" y="5"/>
                  </a:cxn>
                  <a:cxn ang="0">
                    <a:pos x="87" y="4"/>
                  </a:cxn>
                  <a:cxn ang="0">
                    <a:pos x="82" y="3"/>
                  </a:cxn>
                  <a:cxn ang="0">
                    <a:pos x="77" y="2"/>
                  </a:cxn>
                </a:cxnLst>
                <a:rect l="0" t="0" r="r" b="b"/>
                <a:pathLst>
                  <a:path w="113" h="76">
                    <a:moveTo>
                      <a:pt x="77" y="2"/>
                    </a:moveTo>
                    <a:lnTo>
                      <a:pt x="75" y="0"/>
                    </a:lnTo>
                    <a:lnTo>
                      <a:pt x="73" y="0"/>
                    </a:lnTo>
                    <a:lnTo>
                      <a:pt x="69" y="0"/>
                    </a:lnTo>
                    <a:lnTo>
                      <a:pt x="67" y="2"/>
                    </a:lnTo>
                    <a:lnTo>
                      <a:pt x="62" y="3"/>
                    </a:lnTo>
                    <a:lnTo>
                      <a:pt x="57" y="4"/>
                    </a:lnTo>
                    <a:lnTo>
                      <a:pt x="52" y="5"/>
                    </a:lnTo>
                    <a:lnTo>
                      <a:pt x="47" y="7"/>
                    </a:lnTo>
                    <a:lnTo>
                      <a:pt x="43" y="9"/>
                    </a:lnTo>
                    <a:lnTo>
                      <a:pt x="38" y="11"/>
                    </a:lnTo>
                    <a:lnTo>
                      <a:pt x="34" y="14"/>
                    </a:lnTo>
                    <a:lnTo>
                      <a:pt x="29" y="17"/>
                    </a:lnTo>
                    <a:lnTo>
                      <a:pt x="19" y="27"/>
                    </a:lnTo>
                    <a:lnTo>
                      <a:pt x="13" y="40"/>
                    </a:lnTo>
                    <a:lnTo>
                      <a:pt x="7" y="55"/>
                    </a:lnTo>
                    <a:lnTo>
                      <a:pt x="0" y="68"/>
                    </a:lnTo>
                    <a:lnTo>
                      <a:pt x="2" y="70"/>
                    </a:lnTo>
                    <a:lnTo>
                      <a:pt x="7" y="71"/>
                    </a:lnTo>
                    <a:lnTo>
                      <a:pt x="15" y="72"/>
                    </a:lnTo>
                    <a:lnTo>
                      <a:pt x="24" y="73"/>
                    </a:lnTo>
                    <a:lnTo>
                      <a:pt x="34" y="74"/>
                    </a:lnTo>
                    <a:lnTo>
                      <a:pt x="44" y="75"/>
                    </a:lnTo>
                    <a:lnTo>
                      <a:pt x="54" y="76"/>
                    </a:lnTo>
                    <a:lnTo>
                      <a:pt x="62" y="76"/>
                    </a:lnTo>
                    <a:lnTo>
                      <a:pt x="73" y="75"/>
                    </a:lnTo>
                    <a:lnTo>
                      <a:pt x="82" y="72"/>
                    </a:lnTo>
                    <a:lnTo>
                      <a:pt x="90" y="67"/>
                    </a:lnTo>
                    <a:lnTo>
                      <a:pt x="96" y="60"/>
                    </a:lnTo>
                    <a:lnTo>
                      <a:pt x="102" y="52"/>
                    </a:lnTo>
                    <a:lnTo>
                      <a:pt x="106" y="44"/>
                    </a:lnTo>
                    <a:lnTo>
                      <a:pt x="110" y="35"/>
                    </a:lnTo>
                    <a:lnTo>
                      <a:pt x="112" y="25"/>
                    </a:lnTo>
                    <a:lnTo>
                      <a:pt x="112" y="21"/>
                    </a:lnTo>
                    <a:lnTo>
                      <a:pt x="113" y="18"/>
                    </a:lnTo>
                    <a:lnTo>
                      <a:pt x="113" y="14"/>
                    </a:lnTo>
                    <a:lnTo>
                      <a:pt x="113" y="10"/>
                    </a:lnTo>
                    <a:lnTo>
                      <a:pt x="108" y="10"/>
                    </a:lnTo>
                    <a:lnTo>
                      <a:pt x="104" y="9"/>
                    </a:lnTo>
                    <a:lnTo>
                      <a:pt x="99" y="7"/>
                    </a:lnTo>
                    <a:lnTo>
                      <a:pt x="95" y="6"/>
                    </a:lnTo>
                    <a:lnTo>
                      <a:pt x="90" y="5"/>
                    </a:lnTo>
                    <a:lnTo>
                      <a:pt x="87" y="4"/>
                    </a:lnTo>
                    <a:lnTo>
                      <a:pt x="82" y="3"/>
                    </a:lnTo>
                    <a:lnTo>
                      <a:pt x="77" y="2"/>
                    </a:lnTo>
                    <a:close/>
                  </a:path>
                </a:pathLst>
              </a:custGeom>
              <a:solidFill>
                <a:srgbClr val="4D4D4D"/>
              </a:solidFill>
              <a:ln w="9525">
                <a:solidFill>
                  <a:srgbClr val="4D4D4D"/>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cxnSp>
        <p:nvCxnSpPr>
          <p:cNvPr id="175" name="Straight Connector 174"/>
          <p:cNvCxnSpPr/>
          <p:nvPr/>
        </p:nvCxnSpPr>
        <p:spPr>
          <a:xfrm>
            <a:off x="5159134" y="1876425"/>
            <a:ext cx="0" cy="5238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090259" y="1876425"/>
            <a:ext cx="0" cy="5238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flipV="1">
            <a:off x="4843986" y="2397600"/>
            <a:ext cx="2729528" cy="104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6211984" y="1797225"/>
            <a:ext cx="675" cy="6147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10" name="Parallelogram 209"/>
          <p:cNvSpPr/>
          <p:nvPr/>
        </p:nvSpPr>
        <p:spPr>
          <a:xfrm>
            <a:off x="5067185" y="1785600"/>
            <a:ext cx="1188000" cy="177800"/>
          </a:xfrm>
          <a:prstGeom prst="parallelogram">
            <a:avLst>
              <a:gd name="adj" fmla="val 92878"/>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pic>
        <p:nvPicPr>
          <p:cNvPr id="214" name="Picture 8" descr="http://www.gmkfreelogos.com/logos/U/img/unkcr.gif"/>
          <p:cNvPicPr>
            <a:picLocks noChangeAspect="1" noChangeArrowheads="1"/>
          </p:cNvPicPr>
          <p:nvPr/>
        </p:nvPicPr>
        <p:blipFill>
          <a:blip r:embed="rId10" cstate="print">
            <a:duotone>
              <a:schemeClr val="bg2">
                <a:shade val="45000"/>
                <a:satMod val="135000"/>
              </a:schemeClr>
              <a:prstClr val="white"/>
            </a:duotone>
          </a:blip>
          <a:srcRect l="12971" t="19995" r="12578" b="20855"/>
          <a:stretch>
            <a:fillRect/>
          </a:stretch>
        </p:blipFill>
        <p:spPr bwMode="auto">
          <a:xfrm>
            <a:off x="1007800" y="1781882"/>
            <a:ext cx="852577" cy="677371"/>
          </a:xfrm>
          <a:prstGeom prst="rect">
            <a:avLst/>
          </a:prstGeom>
          <a:noFill/>
        </p:spPr>
      </p:pic>
      <p:sp>
        <p:nvSpPr>
          <p:cNvPr id="215" name="TextBox 214"/>
          <p:cNvSpPr txBox="1"/>
          <p:nvPr/>
        </p:nvSpPr>
        <p:spPr>
          <a:xfrm>
            <a:off x="1067859" y="2442461"/>
            <a:ext cx="723860" cy="247264"/>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UNHCR or IP wash team &amp; education facilities</a:t>
            </a:r>
          </a:p>
        </p:txBody>
      </p:sp>
      <p:grpSp>
        <p:nvGrpSpPr>
          <p:cNvPr id="15" name="Group 257"/>
          <p:cNvGrpSpPr/>
          <p:nvPr/>
        </p:nvGrpSpPr>
        <p:grpSpPr>
          <a:xfrm>
            <a:off x="6405654" y="1895061"/>
            <a:ext cx="849808" cy="508539"/>
            <a:chOff x="6571409" y="1785600"/>
            <a:chExt cx="1188000" cy="626400"/>
          </a:xfrm>
        </p:grpSpPr>
        <p:cxnSp>
          <p:nvCxnSpPr>
            <p:cNvPr id="259" name="Straight Connector 258"/>
            <p:cNvCxnSpPr/>
            <p:nvPr/>
          </p:nvCxnSpPr>
          <p:spPr>
            <a:xfrm>
              <a:off x="6663358" y="1876425"/>
              <a:ext cx="0" cy="5238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594483" y="1876425"/>
              <a:ext cx="0" cy="5238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a:off x="7716208" y="1797225"/>
              <a:ext cx="675" cy="6147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62" name="Parallelogram 261"/>
            <p:cNvSpPr/>
            <p:nvPr/>
          </p:nvSpPr>
          <p:spPr>
            <a:xfrm>
              <a:off x="6571409" y="1785600"/>
              <a:ext cx="1188000" cy="177800"/>
            </a:xfrm>
            <a:prstGeom prst="parallelogram">
              <a:avLst>
                <a:gd name="adj" fmla="val 92878"/>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grpSp>
      <p:grpSp>
        <p:nvGrpSpPr>
          <p:cNvPr id="16" name="Group 279"/>
          <p:cNvGrpSpPr>
            <a:grpSpLocks noChangeAspect="1"/>
          </p:cNvGrpSpPr>
          <p:nvPr/>
        </p:nvGrpSpPr>
        <p:grpSpPr>
          <a:xfrm>
            <a:off x="6636607" y="2004967"/>
            <a:ext cx="417695" cy="404081"/>
            <a:chOff x="19410355" y="3903663"/>
            <a:chExt cx="3214688" cy="3109917"/>
          </a:xfrm>
        </p:grpSpPr>
        <p:sp>
          <p:nvSpPr>
            <p:cNvPr id="269"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289" name="Curved Connector 20"/>
          <p:cNvCxnSpPr>
            <a:stCxn id="269" idx="27"/>
            <a:endCxn id="219" idx="0"/>
          </p:cNvCxnSpPr>
          <p:nvPr/>
        </p:nvCxnSpPr>
        <p:spPr>
          <a:xfrm>
            <a:off x="6662577" y="2226727"/>
            <a:ext cx="924558" cy="1540801"/>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pic>
        <p:nvPicPr>
          <p:cNvPr id="264" name="Picture 4" descr="http://www.progressivewaste.com/uploads/products/icon-organics.png"/>
          <p:cNvPicPr>
            <a:picLocks noChangeAspect="1" noChangeArrowheads="1"/>
          </p:cNvPicPr>
          <p:nvPr/>
        </p:nvPicPr>
        <p:blipFill>
          <a:blip r:embed="rId11" cstate="print">
            <a:duotone>
              <a:schemeClr val="bg2">
                <a:shade val="45000"/>
                <a:satMod val="135000"/>
              </a:schemeClr>
              <a:prstClr val="white"/>
            </a:duotone>
          </a:blip>
          <a:srcRect/>
          <a:stretch>
            <a:fillRect/>
          </a:stretch>
        </p:blipFill>
        <p:spPr bwMode="auto">
          <a:xfrm>
            <a:off x="7313754" y="2821477"/>
            <a:ext cx="272506" cy="276222"/>
          </a:xfrm>
          <a:prstGeom prst="rect">
            <a:avLst/>
          </a:prstGeom>
          <a:solidFill>
            <a:schemeClr val="bg1"/>
          </a:solidFill>
          <a:ln>
            <a:solidFill>
              <a:schemeClr val="bg1"/>
            </a:solidFill>
          </a:ln>
        </p:spPr>
      </p:pic>
      <p:sp>
        <p:nvSpPr>
          <p:cNvPr id="299" name="clipart_tick"/>
          <p:cNvSpPr>
            <a:spLocks/>
          </p:cNvSpPr>
          <p:nvPr/>
        </p:nvSpPr>
        <p:spPr bwMode="gray">
          <a:xfrm>
            <a:off x="2435478" y="5921035"/>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300" name="clipart_tick"/>
          <p:cNvSpPr>
            <a:spLocks/>
          </p:cNvSpPr>
          <p:nvPr/>
        </p:nvSpPr>
        <p:spPr bwMode="gray">
          <a:xfrm>
            <a:off x="2435478" y="6083465"/>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cxnSp>
        <p:nvCxnSpPr>
          <p:cNvPr id="168" name="Straight Connector 167"/>
          <p:cNvCxnSpPr>
            <a:stCxn id="82" idx="3"/>
          </p:cNvCxnSpPr>
          <p:nvPr/>
        </p:nvCxnSpPr>
        <p:spPr>
          <a:xfrm>
            <a:off x="4798922" y="3663736"/>
            <a:ext cx="151159" cy="285932"/>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pic>
        <p:nvPicPr>
          <p:cNvPr id="171" name="Picture 16" descr="http://www.ejprescott.com/media/icons/tools-equipment.png"/>
          <p:cNvPicPr>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2930027" y="2604463"/>
            <a:ext cx="375822" cy="375822"/>
          </a:xfrm>
          <a:prstGeom prst="rect">
            <a:avLst/>
          </a:prstGeom>
          <a:noFill/>
        </p:spPr>
      </p:pic>
      <p:pic>
        <p:nvPicPr>
          <p:cNvPr id="172" name="Picture 171" descr="TechSupport.png"/>
          <p:cNvPicPr>
            <a:picLocks noChangeAspect="1"/>
          </p:cNvPicPr>
          <p:nvPr/>
        </p:nvPicPr>
        <p:blipFill>
          <a:blip r:embed="rId13" cstate="print"/>
          <a:stretch>
            <a:fillRect/>
          </a:stretch>
        </p:blipFill>
        <p:spPr>
          <a:xfrm>
            <a:off x="3532924" y="2585653"/>
            <a:ext cx="404743" cy="346214"/>
          </a:xfrm>
          <a:prstGeom prst="rect">
            <a:avLst/>
          </a:prstGeom>
        </p:spPr>
      </p:pic>
      <p:pic>
        <p:nvPicPr>
          <p:cNvPr id="173" name="Picture 18" descr="http://thumb101.shutterstock.com/display_pic_with_logo/74005/111505787/stock-vector-transportation-icon-set-on-white-background-111505787.jpg"/>
          <p:cNvPicPr>
            <a:picLocks noChangeAspect="1" noChangeArrowheads="1"/>
          </p:cNvPicPr>
          <p:nvPr/>
        </p:nvPicPr>
        <p:blipFill>
          <a:blip r:embed="rId14" cstate="print">
            <a:duotone>
              <a:schemeClr val="bg2">
                <a:shade val="45000"/>
                <a:satMod val="135000"/>
              </a:schemeClr>
              <a:prstClr val="white"/>
            </a:duotone>
          </a:blip>
          <a:srcRect t="78982" r="61780" b="5249"/>
          <a:stretch>
            <a:fillRect/>
          </a:stretch>
        </p:blipFill>
        <p:spPr bwMode="auto">
          <a:xfrm>
            <a:off x="2121709" y="2733234"/>
            <a:ext cx="627538" cy="270413"/>
          </a:xfrm>
          <a:prstGeom prst="rect">
            <a:avLst/>
          </a:prstGeom>
          <a:noFill/>
        </p:spPr>
      </p:pic>
      <p:cxnSp>
        <p:nvCxnSpPr>
          <p:cNvPr id="184" name="Curved Connector 20"/>
          <p:cNvCxnSpPr>
            <a:stCxn id="214" idx="3"/>
            <a:endCxn id="135" idx="1"/>
          </p:cNvCxnSpPr>
          <p:nvPr/>
        </p:nvCxnSpPr>
        <p:spPr>
          <a:xfrm>
            <a:off x="1860377" y="2120568"/>
            <a:ext cx="2612957" cy="84470"/>
          </a:xfrm>
          <a:prstGeom prst="curvedConnector3">
            <a:avLst>
              <a:gd name="adj1" fmla="val 500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3660340" y="2009205"/>
            <a:ext cx="359882" cy="195843"/>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72" idx="0"/>
          </p:cNvCxnSpPr>
          <p:nvPr/>
        </p:nvCxnSpPr>
        <p:spPr>
          <a:xfrm flipV="1">
            <a:off x="2809780" y="3560765"/>
            <a:ext cx="299349" cy="433218"/>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cxnSp>
        <p:nvCxnSpPr>
          <p:cNvPr id="193" name="Curved Connector 20"/>
          <p:cNvCxnSpPr>
            <a:stCxn id="7" idx="1"/>
            <a:endCxn id="280" idx="7"/>
          </p:cNvCxnSpPr>
          <p:nvPr/>
        </p:nvCxnSpPr>
        <p:spPr>
          <a:xfrm rot="16200000" flipV="1">
            <a:off x="6197519" y="2743656"/>
            <a:ext cx="2865616" cy="1583267"/>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79700" y="4648954"/>
            <a:ext cx="1019121" cy="250528"/>
          </a:xfrm>
          <a:prstGeom prst="rect">
            <a:avLst/>
          </a:prstGeom>
          <a:solidFill>
            <a:schemeClr val="bg1"/>
          </a:solidFill>
          <a:ln>
            <a:solidFill>
              <a:schemeClr val="bg1"/>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School sanitation</a:t>
            </a:r>
            <a:br>
              <a:rPr lang="en-US" sz="900" dirty="0" smtClean="0">
                <a:solidFill>
                  <a:srgbClr val="000000"/>
                </a:solidFill>
                <a:latin typeface="Arial"/>
                <a:cs typeface="Arial" pitchFamily="34" charset="0"/>
              </a:rPr>
            </a:br>
            <a:r>
              <a:rPr lang="en-US" sz="900" dirty="0" smtClean="0">
                <a:solidFill>
                  <a:srgbClr val="000000"/>
                </a:solidFill>
                <a:latin typeface="Arial"/>
                <a:cs typeface="Arial" pitchFamily="34" charset="0"/>
              </a:rPr>
              <a:t>&amp; energy club</a:t>
            </a:r>
          </a:p>
        </p:txBody>
      </p:sp>
      <p:sp>
        <p:nvSpPr>
          <p:cNvPr id="219" name="Rectangle 218"/>
          <p:cNvSpPr/>
          <p:nvPr/>
        </p:nvSpPr>
        <p:spPr>
          <a:xfrm>
            <a:off x="7354244" y="3767528"/>
            <a:ext cx="465781" cy="18017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26" name="Rectangle 225"/>
          <p:cNvSpPr/>
          <p:nvPr/>
        </p:nvSpPr>
        <p:spPr>
          <a:xfrm>
            <a:off x="6793478" y="3496258"/>
            <a:ext cx="328047" cy="27127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17" name="Group 165"/>
          <p:cNvGrpSpPr/>
          <p:nvPr/>
        </p:nvGrpSpPr>
        <p:grpSpPr>
          <a:xfrm>
            <a:off x="28574" y="-48280"/>
            <a:ext cx="3403691" cy="365760"/>
            <a:chOff x="28574" y="-48280"/>
            <a:chExt cx="3403691" cy="365760"/>
          </a:xfrm>
        </p:grpSpPr>
        <p:sp>
          <p:nvSpPr>
            <p:cNvPr id="167"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169" name="Oval 168"/>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has been placed on the resource-constrained settings in East Africa</a:t>
            </a:r>
            <a:endParaRPr lang="en-US" dirty="0"/>
          </a:p>
        </p:txBody>
      </p:sp>
      <p:sp>
        <p:nvSpPr>
          <p:cNvPr id="3" name="Text Placeholder 2"/>
          <p:cNvSpPr>
            <a:spLocks noGrp="1"/>
          </p:cNvSpPr>
          <p:nvPr>
            <p:ph type="body" sz="quarter" idx="10"/>
          </p:nvPr>
        </p:nvSpPr>
        <p:spPr/>
        <p:txBody>
          <a:bodyPr/>
          <a:lstStyle/>
          <a:p>
            <a:endParaRPr lang="en-US"/>
          </a:p>
        </p:txBody>
      </p:sp>
      <p:pic>
        <p:nvPicPr>
          <p:cNvPr id="635906" name="Picture 2"/>
          <p:cNvPicPr>
            <a:picLocks noChangeAspect="1" noChangeArrowheads="1"/>
          </p:cNvPicPr>
          <p:nvPr/>
        </p:nvPicPr>
        <p:blipFill>
          <a:blip r:embed="rId2" cstate="print"/>
          <a:srcRect/>
          <a:stretch>
            <a:fillRect/>
          </a:stretch>
        </p:blipFill>
        <p:spPr bwMode="auto">
          <a:xfrm>
            <a:off x="185738" y="1254485"/>
            <a:ext cx="9229725" cy="5143500"/>
          </a:xfrm>
          <a:prstGeom prst="rect">
            <a:avLst/>
          </a:prstGeom>
          <a:noFill/>
          <a:ln w="9525">
            <a:noFill/>
            <a:miter lim="800000"/>
            <a:headEnd/>
            <a:tailEnd/>
          </a:ln>
        </p:spPr>
      </p:pic>
      <p:sp>
        <p:nvSpPr>
          <p:cNvPr id="6" name="clipart_drawncirclered"/>
          <p:cNvSpPr>
            <a:spLocks/>
          </p:cNvSpPr>
          <p:nvPr/>
        </p:nvSpPr>
        <p:spPr bwMode="gray">
          <a:xfrm>
            <a:off x="3395271" y="4137285"/>
            <a:ext cx="1809399" cy="1059085"/>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DC6E00"/>
          </a:solidFill>
          <a:ln w="9525">
            <a:noFill/>
            <a:round/>
            <a:headEnd/>
            <a:tailEnd/>
          </a:ln>
        </p:spPr>
        <p:txBody>
          <a:bodyPr tIns="91440" bIns="91440" anchor="ctr"/>
          <a:lstStyle/>
          <a:p>
            <a:pPr algn="ctr"/>
            <a:endParaRPr lang="en-US" sz="1400" b="1" dirty="0">
              <a:solidFill>
                <a:srgbClr val="000000"/>
              </a:solidFill>
              <a:latin typeface="Arial" pitchFamily="34" charset="0"/>
              <a:cs typeface="Arial" pitchFamily="34" charset="0"/>
            </a:endParaRPr>
          </a:p>
        </p:txBody>
      </p:sp>
      <p:sp>
        <p:nvSpPr>
          <p:cNvPr id="11"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data.unhcr.org locations mapped by </a:t>
            </a:r>
            <a:r>
              <a:rPr lang="en-US" sz="800" dirty="0" err="1" smtClean="0">
                <a:solidFill>
                  <a:srgbClr val="000000"/>
                </a:solidFill>
                <a:latin typeface="Arial" pitchFamily="34" charset="0"/>
                <a:cs typeface="Arial" pitchFamily="34" charset="0"/>
              </a:rPr>
              <a:t>BCG's</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GeoAnalytics</a:t>
            </a:r>
            <a:r>
              <a:rPr lang="en-US" sz="800" dirty="0" smtClean="0">
                <a:solidFill>
                  <a:srgbClr val="000000"/>
                </a:solidFill>
                <a:latin typeface="Arial" pitchFamily="34" charset="0"/>
                <a:cs typeface="Arial" pitchFamily="34" charset="0"/>
              </a:rPr>
              <a:t> team, largest 25 camps as of 2013</a:t>
            </a:r>
            <a:endParaRPr lang="en-US" sz="800" dirty="0">
              <a:solidFill>
                <a:srgbClr val="000000"/>
              </a:solidFill>
              <a:latin typeface="Arial" pitchFamily="34" charset="0"/>
              <a:cs typeface="Arial" pitchFamily="34" charset="0"/>
            </a:endParaRPr>
          </a:p>
        </p:txBody>
      </p:sp>
      <p:pic>
        <p:nvPicPr>
          <p:cNvPr id="635907" name="Picture 3"/>
          <p:cNvPicPr>
            <a:picLocks noChangeAspect="1" noChangeArrowheads="1"/>
          </p:cNvPicPr>
          <p:nvPr/>
        </p:nvPicPr>
        <p:blipFill>
          <a:blip r:embed="rId3" cstate="print"/>
          <a:srcRect/>
          <a:stretch>
            <a:fillRect/>
          </a:stretch>
        </p:blipFill>
        <p:spPr bwMode="auto">
          <a:xfrm>
            <a:off x="185738" y="1254485"/>
            <a:ext cx="714375" cy="895350"/>
          </a:xfrm>
          <a:prstGeom prst="rect">
            <a:avLst/>
          </a:prstGeom>
          <a:noFill/>
          <a:ln w="9525">
            <a:noFill/>
            <a:miter lim="800000"/>
            <a:headEnd/>
            <a:tailEnd/>
          </a:ln>
        </p:spPr>
      </p:pic>
      <p:sp>
        <p:nvSpPr>
          <p:cNvPr id="13" name="Callout"/>
          <p:cNvSpPr>
            <a:spLocks noChangeArrowheads="1"/>
          </p:cNvSpPr>
          <p:nvPr/>
        </p:nvSpPr>
        <p:spPr bwMode="gray">
          <a:xfrm>
            <a:off x="5922543" y="4864309"/>
            <a:ext cx="1744925" cy="664122"/>
          </a:xfrm>
          <a:prstGeom prst="rect">
            <a:avLst/>
          </a:prstGeom>
          <a:solidFill>
            <a:srgbClr val="DC6E00"/>
          </a:solidFill>
          <a:ln w="9525" algn="ctr">
            <a:solidFill>
              <a:srgbClr val="DC6E00"/>
            </a:solidFill>
            <a:miter lim="800000"/>
            <a:headEnd/>
            <a:tailEnd/>
          </a:ln>
        </p:spPr>
        <p:txBody>
          <a:bodyPr tIns="91440" bIns="91440" anchor="ctr"/>
          <a:lstStyle/>
          <a:p>
            <a:pPr algn="ctr" fontAlgn="base">
              <a:spcBef>
                <a:spcPct val="0"/>
              </a:spcBef>
              <a:spcAft>
                <a:spcPct val="0"/>
              </a:spcAft>
            </a:pPr>
            <a:r>
              <a:rPr lang="en-US" sz="1200" b="1" dirty="0" smtClean="0">
                <a:solidFill>
                  <a:schemeClr val="bg1"/>
                </a:solidFill>
                <a:latin typeface="Arial" pitchFamily="34" charset="0"/>
                <a:cs typeface="Arial" pitchFamily="34" charset="0"/>
              </a:rPr>
              <a:t>Focus of the analysis with field visits to Uganda &amp; Ethiopia</a:t>
            </a:r>
            <a:endParaRPr lang="en-US" sz="1200" b="1" dirty="0">
              <a:solidFill>
                <a:schemeClr val="bg1"/>
              </a:solidFill>
              <a:latin typeface="Arial" pitchFamily="34" charset="0"/>
              <a:cs typeface="Arial" pitchFamily="34" charset="0"/>
            </a:endParaRPr>
          </a:p>
        </p:txBody>
      </p:sp>
      <p:cxnSp>
        <p:nvCxnSpPr>
          <p:cNvPr id="14" name="AutoShape 3"/>
          <p:cNvCxnSpPr>
            <a:cxnSpLocks noChangeShapeType="1"/>
            <a:stCxn id="13" idx="1"/>
          </p:cNvCxnSpPr>
          <p:nvPr/>
        </p:nvCxnSpPr>
        <p:spPr bwMode="gray">
          <a:xfrm flipH="1" flipV="1">
            <a:off x="4802189" y="5081668"/>
            <a:ext cx="1120354" cy="114702"/>
          </a:xfrm>
          <a:prstGeom prst="straightConnector1">
            <a:avLst/>
          </a:prstGeom>
          <a:noFill/>
          <a:ln w="9525">
            <a:solidFill>
              <a:schemeClr val="bg2"/>
            </a:solidFill>
            <a:round/>
            <a:headEnd/>
            <a:tailEn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nvGraphicFramePr>
        <p:xfrm>
          <a:off x="1587" y="1588"/>
          <a:ext cx="1587" cy="1587"/>
        </p:xfrm>
        <a:graphic>
          <a:graphicData uri="http://schemas.openxmlformats.org/presentationml/2006/ole">
            <p:oleObj spid="_x0000_s625666" name="think-cell Slide" r:id="rId3" imgW="270" imgH="270" progId="TCLayout.ActiveDocument.1">
              <p:embed/>
            </p:oleObj>
          </a:graphicData>
        </a:graphic>
      </p:graphicFrame>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Overview service delivery model for central processing</a:t>
            </a:r>
            <a:br>
              <a:rPr lang="en-US" dirty="0" smtClean="0">
                <a:solidFill>
                  <a:srgbClr val="177B57"/>
                </a:solidFill>
                <a:latin typeface="Arial"/>
              </a:rPr>
            </a:br>
            <a:r>
              <a:rPr lang="en-US" sz="1600" b="0" dirty="0" err="1" smtClean="0">
                <a:solidFill>
                  <a:srgbClr val="177B57"/>
                </a:solidFill>
                <a:latin typeface="Arial"/>
              </a:rPr>
              <a:t>Sanivation</a:t>
            </a:r>
            <a:r>
              <a:rPr lang="en-US" sz="1600" b="0" dirty="0" smtClean="0">
                <a:solidFill>
                  <a:srgbClr val="177B57"/>
                </a:solidFill>
                <a:latin typeface="Arial"/>
              </a:rPr>
              <a:t> trains locals and refugees to manufacture container toilets and convert to charcoal</a:t>
            </a:r>
            <a:endParaRPr lang="en-US" sz="1600" b="0" dirty="0">
              <a:solidFill>
                <a:srgbClr val="177B57"/>
              </a:solidFill>
              <a:latin typeface="Arial"/>
            </a:endParaRPr>
          </a:p>
        </p:txBody>
      </p:sp>
      <p:grpSp>
        <p:nvGrpSpPr>
          <p:cNvPr id="3" name="Group 39"/>
          <p:cNvGrpSpPr/>
          <p:nvPr/>
        </p:nvGrpSpPr>
        <p:grpSpPr>
          <a:xfrm>
            <a:off x="1990164" y="1101779"/>
            <a:ext cx="6696636" cy="1563555"/>
            <a:chOff x="1990164" y="1101779"/>
            <a:chExt cx="6696636" cy="2049615"/>
          </a:xfrm>
        </p:grpSpPr>
        <p:sp>
          <p:nvSpPr>
            <p:cNvPr id="6" name="Rectangle 5"/>
            <p:cNvSpPr/>
            <p:nvPr/>
          </p:nvSpPr>
          <p:spPr>
            <a:xfrm>
              <a:off x="1990164" y="110177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err="1" smtClean="0">
                  <a:solidFill>
                    <a:schemeClr val="tx1"/>
                  </a:solidFill>
                  <a:latin typeface="Arial" pitchFamily="34" charset="0"/>
                  <a:cs typeface="Arial" pitchFamily="34" charset="0"/>
                </a:rPr>
                <a:t>Sanivation</a:t>
              </a:r>
              <a:r>
                <a:rPr lang="en-US" sz="1400" dirty="0" smtClean="0">
                  <a:solidFill>
                    <a:schemeClr val="tx1"/>
                  </a:solidFill>
                  <a:latin typeface="Arial" pitchFamily="34" charset="0"/>
                  <a:cs typeface="Arial" pitchFamily="34" charset="0"/>
                </a:rPr>
                <a:t> – though potential for other suppliers</a:t>
              </a:r>
            </a:p>
          </p:txBody>
        </p:sp>
        <p:sp>
          <p:nvSpPr>
            <p:cNvPr id="8" name="Rectangle 7"/>
            <p:cNvSpPr/>
            <p:nvPr/>
          </p:nvSpPr>
          <p:spPr>
            <a:xfrm>
              <a:off x="1990164" y="1806334"/>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Covered by </a:t>
              </a:r>
              <a:r>
                <a:rPr lang="en-US" sz="1400" dirty="0" err="1" smtClean="0">
                  <a:solidFill>
                    <a:schemeClr val="tx1"/>
                  </a:solidFill>
                  <a:latin typeface="Arial" pitchFamily="34" charset="0"/>
                  <a:cs typeface="Arial" pitchFamily="34" charset="0"/>
                </a:rPr>
                <a:t>UNHCR</a:t>
              </a:r>
              <a:r>
                <a:rPr lang="en-US" sz="1400" dirty="0" smtClean="0">
                  <a:solidFill>
                    <a:schemeClr val="tx1"/>
                  </a:solidFill>
                  <a:latin typeface="Arial" pitchFamily="34" charset="0"/>
                  <a:cs typeface="Arial" pitchFamily="34" charset="0"/>
                </a:rPr>
                <a:t> or implementing partner</a:t>
              </a:r>
            </a:p>
          </p:txBody>
        </p:sp>
        <p:sp>
          <p:nvSpPr>
            <p:cNvPr id="10" name="Rectangle 9"/>
            <p:cNvSpPr/>
            <p:nvPr/>
          </p:nvSpPr>
          <p:spPr>
            <a:xfrm>
              <a:off x="1990164" y="251088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err="1" smtClean="0">
                  <a:solidFill>
                    <a:schemeClr val="tx1"/>
                  </a:solidFill>
                  <a:latin typeface="Arial" pitchFamily="34" charset="0"/>
                  <a:cs typeface="Arial" pitchFamily="34" charset="0"/>
                </a:rPr>
                <a:t>Sanivation</a:t>
              </a:r>
              <a:r>
                <a:rPr lang="en-US" sz="1400" dirty="0" smtClean="0">
                  <a:solidFill>
                    <a:schemeClr val="tx1"/>
                  </a:solidFill>
                  <a:latin typeface="Arial" pitchFamily="34" charset="0"/>
                  <a:cs typeface="Arial" pitchFamily="34" charset="0"/>
                </a:rPr>
                <a:t>/other supplier with initial training of refugee enterprise, refugee enterprise then likely to cover </a:t>
              </a:r>
              <a:r>
                <a:rPr lang="en-US" sz="1400" dirty="0" err="1" smtClean="0">
                  <a:solidFill>
                    <a:schemeClr val="tx1"/>
                  </a:solidFill>
                  <a:latin typeface="Arial" pitchFamily="34" charset="0"/>
                  <a:cs typeface="Arial" pitchFamily="34" charset="0"/>
                </a:rPr>
                <a:t>HH</a:t>
              </a:r>
              <a:r>
                <a:rPr lang="en-US" sz="1400" dirty="0" smtClean="0">
                  <a:solidFill>
                    <a:schemeClr val="tx1"/>
                  </a:solidFill>
                  <a:latin typeface="Arial" pitchFamily="34" charset="0"/>
                  <a:cs typeface="Arial" pitchFamily="34" charset="0"/>
                </a:rPr>
                <a:t> training</a:t>
              </a:r>
            </a:p>
          </p:txBody>
        </p:sp>
      </p:grpSp>
      <p:grpSp>
        <p:nvGrpSpPr>
          <p:cNvPr id="4" name="Group 40"/>
          <p:cNvGrpSpPr/>
          <p:nvPr/>
        </p:nvGrpSpPr>
        <p:grpSpPr>
          <a:xfrm>
            <a:off x="1990164" y="2766710"/>
            <a:ext cx="6696636" cy="2600049"/>
            <a:chOff x="1990164" y="3215444"/>
            <a:chExt cx="6696636" cy="2754170"/>
          </a:xfrm>
        </p:grpSpPr>
        <p:sp>
          <p:nvSpPr>
            <p:cNvPr id="12" name="Rectangle 11"/>
            <p:cNvSpPr/>
            <p:nvPr/>
          </p:nvSpPr>
          <p:spPr>
            <a:xfrm>
              <a:off x="1990164" y="3215444"/>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Share of briquette output  </a:t>
              </a:r>
            </a:p>
          </p:txBody>
        </p:sp>
        <p:sp>
          <p:nvSpPr>
            <p:cNvPr id="14" name="Rectangle 13"/>
            <p:cNvSpPr/>
            <p:nvPr/>
          </p:nvSpPr>
          <p:spPr>
            <a:xfrm>
              <a:off x="1990164" y="3919998"/>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Improved sanitation, may get share of briquettes – though dependent on refugee enterprise dynamics e.g.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 members may get most benefit, may supply schools v. </a:t>
              </a:r>
              <a:r>
                <a:rPr lang="en-US" sz="1400" dirty="0" err="1" smtClean="0">
                  <a:solidFill>
                    <a:schemeClr val="tx1"/>
                  </a:solidFill>
                  <a:latin typeface="Arial" pitchFamily="34" charset="0"/>
                  <a:cs typeface="Arial" pitchFamily="34" charset="0"/>
                </a:rPr>
                <a:t>HH</a:t>
              </a:r>
              <a:r>
                <a:rPr lang="en-US" sz="1400" dirty="0" smtClean="0">
                  <a:solidFill>
                    <a:schemeClr val="tx1"/>
                  </a:solidFill>
                  <a:latin typeface="Arial" pitchFamily="34" charset="0"/>
                  <a:cs typeface="Arial" pitchFamily="34" charset="0"/>
                </a:rPr>
                <a:t> as community give-back</a:t>
              </a:r>
            </a:p>
          </p:txBody>
        </p:sp>
        <p:sp>
          <p:nvSpPr>
            <p:cNvPr id="16" name="Rectangle 15"/>
            <p:cNvSpPr/>
            <p:nvPr/>
          </p:nvSpPr>
          <p:spPr>
            <a:xfrm>
              <a:off x="1990164" y="4624553"/>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Improved sanitation management through lower latrine rebuild needs, reduced groundwater concerns/disease </a:t>
              </a:r>
            </a:p>
          </p:txBody>
        </p:sp>
        <p:sp>
          <p:nvSpPr>
            <p:cNvPr id="18" name="Rectangle 17"/>
            <p:cNvSpPr/>
            <p:nvPr/>
          </p:nvSpPr>
          <p:spPr>
            <a:xfrm>
              <a:off x="1990164" y="532910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Reduced need for latrine rebuilding, some potential upside from briquette sale/use, job creation for members of </a:t>
              </a:r>
              <a:r>
                <a:rPr lang="en-US" sz="1400" dirty="0" err="1" smtClean="0">
                  <a:solidFill>
                    <a:schemeClr val="tx1"/>
                  </a:solidFill>
                  <a:latin typeface="Arial" pitchFamily="34" charset="0"/>
                  <a:cs typeface="Arial" pitchFamily="34" charset="0"/>
                </a:rPr>
                <a:t>REE</a:t>
              </a:r>
              <a:endParaRPr lang="en-US" sz="1400" dirty="0" smtClean="0">
                <a:solidFill>
                  <a:schemeClr val="tx1"/>
                </a:solidFill>
                <a:latin typeface="Arial" pitchFamily="34" charset="0"/>
                <a:cs typeface="Arial" pitchFamily="34" charset="0"/>
              </a:endParaRPr>
            </a:p>
          </p:txBody>
        </p:sp>
      </p:grpSp>
      <p:grpSp>
        <p:nvGrpSpPr>
          <p:cNvPr id="5" name="Group 165"/>
          <p:cNvGrpSpPr/>
          <p:nvPr/>
        </p:nvGrpSpPr>
        <p:grpSpPr>
          <a:xfrm>
            <a:off x="28574" y="-48280"/>
            <a:ext cx="3403691" cy="365760"/>
            <a:chOff x="28574" y="-48280"/>
            <a:chExt cx="3403691" cy="365760"/>
          </a:xfrm>
        </p:grpSpPr>
        <p:sp>
          <p:nvSpPr>
            <p:cNvPr id="22"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23" name="Oval 22"/>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24" name="Rectangle 23"/>
          <p:cNvSpPr/>
          <p:nvPr/>
        </p:nvSpPr>
        <p:spPr>
          <a:xfrm>
            <a:off x="457200" y="1101779"/>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Supplier of technology</a:t>
            </a:r>
          </a:p>
        </p:txBody>
      </p:sp>
      <p:sp>
        <p:nvSpPr>
          <p:cNvPr id="25" name="Rectangle 24"/>
          <p:cNvSpPr/>
          <p:nvPr/>
        </p:nvSpPr>
        <p:spPr>
          <a:xfrm>
            <a:off x="457200" y="1639251"/>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Upfront investment</a:t>
            </a:r>
          </a:p>
        </p:txBody>
      </p:sp>
      <p:sp>
        <p:nvSpPr>
          <p:cNvPr id="26" name="Rectangle 25"/>
          <p:cNvSpPr/>
          <p:nvPr/>
        </p:nvSpPr>
        <p:spPr>
          <a:xfrm>
            <a:off x="457200" y="2176723"/>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Installation of system</a:t>
            </a:r>
          </a:p>
        </p:txBody>
      </p:sp>
      <p:grpSp>
        <p:nvGrpSpPr>
          <p:cNvPr id="7" name="Group 26"/>
          <p:cNvGrpSpPr/>
          <p:nvPr/>
        </p:nvGrpSpPr>
        <p:grpSpPr>
          <a:xfrm>
            <a:off x="135012" y="1087056"/>
            <a:ext cx="288004" cy="1578278"/>
            <a:chOff x="169196" y="1087056"/>
            <a:chExt cx="288004" cy="1823876"/>
          </a:xfrm>
        </p:grpSpPr>
        <p:cxnSp>
          <p:nvCxnSpPr>
            <p:cNvPr id="28" name="Straight Connector 27"/>
            <p:cNvCxnSpPr/>
            <p:nvPr/>
          </p:nvCxnSpPr>
          <p:spPr>
            <a:xfrm>
              <a:off x="325078" y="1087056"/>
              <a:ext cx="0" cy="18238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BoxHeader"/>
            <p:cNvSpPr>
              <a:spLocks noChangeArrowheads="1"/>
            </p:cNvSpPr>
            <p:nvPr/>
          </p:nvSpPr>
          <p:spPr bwMode="gray">
            <a:xfrm rot="16200000">
              <a:off x="-281162" y="1787490"/>
              <a:ext cx="1188720"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bg2"/>
                  </a:solidFill>
                  <a:latin typeface="Arial" pitchFamily="34" charset="0"/>
                  <a:cs typeface="Arial" pitchFamily="34" charset="0"/>
                </a:rPr>
                <a:t>Set up</a:t>
              </a:r>
              <a:endParaRPr lang="en-US" sz="1400" b="1" dirty="0">
                <a:solidFill>
                  <a:schemeClr val="bg2"/>
                </a:solidFill>
                <a:latin typeface="Arial" pitchFamily="34" charset="0"/>
                <a:cs typeface="Arial" pitchFamily="34" charset="0"/>
              </a:endParaRPr>
            </a:p>
          </p:txBody>
        </p:sp>
      </p:grpSp>
      <p:grpSp>
        <p:nvGrpSpPr>
          <p:cNvPr id="9" name="Group 29"/>
          <p:cNvGrpSpPr/>
          <p:nvPr/>
        </p:nvGrpSpPr>
        <p:grpSpPr>
          <a:xfrm>
            <a:off x="135012" y="2766710"/>
            <a:ext cx="288004" cy="2600050"/>
            <a:chOff x="169196" y="1087056"/>
            <a:chExt cx="288004" cy="1823876"/>
          </a:xfrm>
        </p:grpSpPr>
        <p:cxnSp>
          <p:nvCxnSpPr>
            <p:cNvPr id="31" name="Straight Connector 30"/>
            <p:cNvCxnSpPr/>
            <p:nvPr/>
          </p:nvCxnSpPr>
          <p:spPr>
            <a:xfrm>
              <a:off x="325078" y="1087056"/>
              <a:ext cx="0" cy="1823876"/>
            </a:xfrm>
            <a:prstGeom prst="line">
              <a:avLst/>
            </a:prstGeom>
            <a:ln>
              <a:solidFill>
                <a:schemeClr val="hlink"/>
              </a:solidFill>
            </a:ln>
          </p:spPr>
          <p:style>
            <a:lnRef idx="1">
              <a:schemeClr val="accent1"/>
            </a:lnRef>
            <a:fillRef idx="0">
              <a:schemeClr val="accent1"/>
            </a:fillRef>
            <a:effectRef idx="0">
              <a:schemeClr val="accent1"/>
            </a:effectRef>
            <a:fontRef idx="minor">
              <a:schemeClr val="tx1"/>
            </a:fontRef>
          </p:style>
        </p:cxnSp>
        <p:sp>
          <p:nvSpPr>
            <p:cNvPr id="32" name="BoxHeader"/>
            <p:cNvSpPr>
              <a:spLocks noChangeArrowheads="1"/>
            </p:cNvSpPr>
            <p:nvPr/>
          </p:nvSpPr>
          <p:spPr bwMode="gray">
            <a:xfrm rot="16200000">
              <a:off x="7402" y="1787490"/>
              <a:ext cx="611592"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Benefits</a:t>
              </a:r>
              <a:endParaRPr lang="en-US" sz="1400" b="1" dirty="0">
                <a:solidFill>
                  <a:schemeClr val="hlink"/>
                </a:solidFill>
                <a:latin typeface="Arial" pitchFamily="34" charset="0"/>
                <a:cs typeface="Arial" pitchFamily="34" charset="0"/>
              </a:endParaRPr>
            </a:p>
          </p:txBody>
        </p:sp>
      </p:grpSp>
      <p:grpSp>
        <p:nvGrpSpPr>
          <p:cNvPr id="11" name="Group 32"/>
          <p:cNvGrpSpPr/>
          <p:nvPr/>
        </p:nvGrpSpPr>
        <p:grpSpPr>
          <a:xfrm>
            <a:off x="135011" y="5520879"/>
            <a:ext cx="288004" cy="1289409"/>
            <a:chOff x="169195" y="1087056"/>
            <a:chExt cx="288004" cy="1823876"/>
          </a:xfrm>
        </p:grpSpPr>
        <p:cxnSp>
          <p:nvCxnSpPr>
            <p:cNvPr id="34" name="Straight Connector 33"/>
            <p:cNvCxnSpPr/>
            <p:nvPr/>
          </p:nvCxnSpPr>
          <p:spPr>
            <a:xfrm>
              <a:off x="325078" y="1087056"/>
              <a:ext cx="0" cy="1823876"/>
            </a:xfrm>
            <a:prstGeom prst="line">
              <a:avLst/>
            </a:prstGeom>
            <a:ln>
              <a:solidFill>
                <a:srgbClr val="C41300"/>
              </a:solidFill>
            </a:ln>
          </p:spPr>
          <p:style>
            <a:lnRef idx="1">
              <a:schemeClr val="accent1"/>
            </a:lnRef>
            <a:fillRef idx="0">
              <a:schemeClr val="accent1"/>
            </a:fillRef>
            <a:effectRef idx="0">
              <a:schemeClr val="accent1"/>
            </a:effectRef>
            <a:fontRef idx="minor">
              <a:schemeClr val="tx1"/>
            </a:fontRef>
          </p:style>
        </p:cxnSp>
        <p:sp>
          <p:nvSpPr>
            <p:cNvPr id="35" name="BoxHeader"/>
            <p:cNvSpPr>
              <a:spLocks noChangeArrowheads="1"/>
            </p:cNvSpPr>
            <p:nvPr/>
          </p:nvSpPr>
          <p:spPr bwMode="gray">
            <a:xfrm rot="16200000">
              <a:off x="-61701" y="1801449"/>
              <a:ext cx="749795"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C41300"/>
                  </a:solidFill>
                  <a:latin typeface="Arial" pitchFamily="34" charset="0"/>
                  <a:cs typeface="Arial" pitchFamily="34" charset="0"/>
                </a:rPr>
                <a:t>Risks</a:t>
              </a:r>
              <a:endParaRPr lang="en-US" sz="1400" b="1" dirty="0">
                <a:solidFill>
                  <a:srgbClr val="C41300"/>
                </a:solidFill>
                <a:latin typeface="Arial" pitchFamily="34" charset="0"/>
                <a:cs typeface="Arial" pitchFamily="34" charset="0"/>
              </a:endParaRPr>
            </a:p>
          </p:txBody>
        </p:sp>
      </p:grpSp>
      <p:sp>
        <p:nvSpPr>
          <p:cNvPr id="36" name="Rectangle 35"/>
          <p:cNvSpPr/>
          <p:nvPr/>
        </p:nvSpPr>
        <p:spPr>
          <a:xfrm>
            <a:off x="457200" y="2766710"/>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Compensation of refugee enterprise</a:t>
            </a:r>
          </a:p>
        </p:txBody>
      </p:sp>
      <p:sp>
        <p:nvSpPr>
          <p:cNvPr id="37" name="Rectangle 36"/>
          <p:cNvSpPr/>
          <p:nvPr/>
        </p:nvSpPr>
        <p:spPr>
          <a:xfrm>
            <a:off x="457200" y="3431839"/>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the refugee </a:t>
            </a:r>
            <a:r>
              <a:rPr lang="en-US" sz="1400" b="1" dirty="0" err="1" smtClean="0">
                <a:solidFill>
                  <a:srgbClr val="FFFFFF"/>
                </a:solidFill>
                <a:latin typeface="Arial" pitchFamily="34" charset="0"/>
                <a:cs typeface="Arial" pitchFamily="34" charset="0"/>
              </a:rPr>
              <a:t>HH</a:t>
            </a:r>
            <a:endParaRPr lang="en-US" sz="1400" b="1" dirty="0" smtClean="0">
              <a:solidFill>
                <a:srgbClr val="FFFFFF"/>
              </a:solidFill>
              <a:latin typeface="Arial" pitchFamily="34" charset="0"/>
              <a:cs typeface="Arial" pitchFamily="34" charset="0"/>
            </a:endParaRPr>
          </a:p>
        </p:txBody>
      </p:sp>
      <p:sp>
        <p:nvSpPr>
          <p:cNvPr id="38" name="Rectangle 37"/>
          <p:cNvSpPr/>
          <p:nvPr/>
        </p:nvSpPr>
        <p:spPr>
          <a:xfrm>
            <a:off x="457200" y="4096968"/>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a:t>
            </a:r>
            <a:r>
              <a:rPr lang="en-US" sz="1400" b="1" dirty="0" err="1" smtClean="0">
                <a:solidFill>
                  <a:srgbClr val="FFFFFF"/>
                </a:solidFill>
                <a:latin typeface="Arial" pitchFamily="34" charset="0"/>
                <a:cs typeface="Arial" pitchFamily="34" charset="0"/>
              </a:rPr>
              <a:t>UNHCR</a:t>
            </a:r>
            <a:r>
              <a:rPr lang="en-US" sz="1400" b="1" dirty="0" smtClean="0">
                <a:solidFill>
                  <a:srgbClr val="FFFFFF"/>
                </a:solidFill>
                <a:latin typeface="Arial" pitchFamily="34" charset="0"/>
                <a:cs typeface="Arial" pitchFamily="34" charset="0"/>
              </a:rPr>
              <a:t> / </a:t>
            </a:r>
            <a:r>
              <a:rPr lang="en-US" sz="1400" b="1" dirty="0" err="1" smtClean="0">
                <a:solidFill>
                  <a:srgbClr val="FFFFFF"/>
                </a:solidFill>
                <a:latin typeface="Arial" pitchFamily="34" charset="0"/>
                <a:cs typeface="Arial" pitchFamily="34" charset="0"/>
              </a:rPr>
              <a:t>IPs</a:t>
            </a:r>
            <a:endParaRPr lang="en-US" sz="1400" b="1" dirty="0" smtClean="0">
              <a:solidFill>
                <a:srgbClr val="FFFFFF"/>
              </a:solidFill>
              <a:latin typeface="Arial" pitchFamily="34" charset="0"/>
              <a:cs typeface="Arial" pitchFamily="34" charset="0"/>
            </a:endParaRPr>
          </a:p>
        </p:txBody>
      </p:sp>
      <p:sp>
        <p:nvSpPr>
          <p:cNvPr id="39" name="Rectangle 38"/>
          <p:cNvSpPr/>
          <p:nvPr/>
        </p:nvSpPr>
        <p:spPr>
          <a:xfrm>
            <a:off x="457200" y="4762096"/>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host community</a:t>
            </a:r>
          </a:p>
        </p:txBody>
      </p:sp>
      <p:sp>
        <p:nvSpPr>
          <p:cNvPr id="44" name="Rectangle 43"/>
          <p:cNvSpPr/>
          <p:nvPr/>
        </p:nvSpPr>
        <p:spPr>
          <a:xfrm>
            <a:off x="1992664" y="5480347"/>
            <a:ext cx="6696636" cy="115511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endParaRPr lang="en-US" sz="1400" dirty="0" smtClean="0">
              <a:solidFill>
                <a:schemeClr val="tx1"/>
              </a:solidFill>
              <a:latin typeface="Arial" pitchFamily="34" charset="0"/>
              <a:cs typeface="Arial" pitchFamily="34" charset="0"/>
            </a:endParaRPr>
          </a:p>
          <a:p>
            <a:r>
              <a:rPr lang="en-US" sz="1400" dirty="0" smtClean="0">
                <a:solidFill>
                  <a:schemeClr val="tx1"/>
                </a:solidFill>
                <a:latin typeface="Arial" pitchFamily="34" charset="0"/>
                <a:cs typeface="Arial" pitchFamily="34" charset="0"/>
              </a:rPr>
              <a:t>Sanitation </a:t>
            </a:r>
            <a:r>
              <a:rPr lang="en-US" sz="1400" dirty="0" smtClean="0">
                <a:solidFill>
                  <a:schemeClr val="tx1"/>
                </a:solidFill>
                <a:latin typeface="Arial" pitchFamily="34" charset="0"/>
                <a:cs typeface="Arial" pitchFamily="34" charset="0"/>
              </a:rPr>
              <a:t>systems based on constant, ongoing, collection are high risk in the refugee setting – would need to weigh consequences of disruption carefully, ensure acceptance of pickup etc.  </a:t>
            </a:r>
            <a:endParaRPr lang="en-US" sz="1400" dirty="0" smtClean="0">
              <a:solidFill>
                <a:schemeClr val="tx1"/>
              </a:solidFill>
              <a:latin typeface="Arial" pitchFamily="34" charset="0"/>
              <a:cs typeface="Arial" pitchFamily="34" charset="0"/>
            </a:endParaRPr>
          </a:p>
          <a:p>
            <a:r>
              <a:rPr lang="en-US" sz="1400" dirty="0" smtClean="0">
                <a:solidFill>
                  <a:schemeClr val="tx1"/>
                </a:solidFill>
                <a:latin typeface="Arial" pitchFamily="34" charset="0"/>
                <a:cs typeface="Arial" pitchFamily="34" charset="0"/>
              </a:rPr>
              <a:t>Need to understand availability of sufficient co-substrate such as organic waste.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 supervision needed.</a:t>
            </a:r>
          </a:p>
          <a:p>
            <a:endParaRPr lang="en-US" sz="1400" dirty="0" smtClean="0">
              <a:solidFill>
                <a:schemeClr val="tx1"/>
              </a:solidFill>
              <a:latin typeface="Arial" pitchFamily="34" charset="0"/>
              <a:cs typeface="Arial" pitchFamily="34" charset="0"/>
            </a:endParaRPr>
          </a:p>
        </p:txBody>
      </p:sp>
      <p:sp>
        <p:nvSpPr>
          <p:cNvPr id="40" name="Rectangle 39"/>
          <p:cNvSpPr/>
          <p:nvPr/>
        </p:nvSpPr>
        <p:spPr>
          <a:xfrm>
            <a:off x="459700" y="5480347"/>
            <a:ext cx="1532964" cy="1155120"/>
          </a:xfrm>
          <a:prstGeom prst="rect">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Viability and resource needs</a:t>
            </a:r>
            <a:endParaRPr lang="en-US" sz="1400" b="1" dirty="0" smtClean="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nvGraphicFramePr>
        <p:xfrm>
          <a:off x="1587" y="1588"/>
          <a:ext cx="1587" cy="1587"/>
        </p:xfrm>
        <a:graphic>
          <a:graphicData uri="http://schemas.openxmlformats.org/presentationml/2006/ole">
            <p:oleObj spid="_x0000_s626690" name="think-cell Slide" r:id="rId4" imgW="270" imgH="270" progId="TCLayout.ActiveDocument.1">
              <p:embed/>
            </p:oleObj>
          </a:graphicData>
        </a:graphic>
      </p:graphicFrame>
      <p:sp>
        <p:nvSpPr>
          <p:cNvPr id="2" name="Title 1"/>
          <p:cNvSpPr>
            <a:spLocks noGrp="1"/>
          </p:cNvSpPr>
          <p:nvPr>
            <p:ph type="title"/>
          </p:nvPr>
        </p:nvSpPr>
        <p:spPr>
          <a:xfrm>
            <a:off x="457200" y="161999"/>
            <a:ext cx="9145588" cy="831600"/>
          </a:xfrm>
          <a:noFill/>
          <a:effectLst/>
        </p:spPr>
        <p:txBody>
          <a:bodyPr wrap="square"/>
          <a:lstStyle/>
          <a:p>
            <a:pPr lvl="0"/>
            <a:r>
              <a:rPr lang="en-US" dirty="0" smtClean="0">
                <a:solidFill>
                  <a:srgbClr val="177B57"/>
                </a:solidFill>
              </a:rPr>
              <a:t>Example service delivery </a:t>
            </a:r>
            <a:r>
              <a:rPr lang="en-US" dirty="0" smtClean="0">
                <a:solidFill>
                  <a:srgbClr val="177B57"/>
                </a:solidFill>
                <a:latin typeface="Arial"/>
              </a:rPr>
              <a:t>model for central processing</a:t>
            </a:r>
            <a:br>
              <a:rPr lang="en-US" dirty="0" smtClean="0">
                <a:solidFill>
                  <a:srgbClr val="177B57"/>
                </a:solidFill>
                <a:latin typeface="Arial"/>
              </a:rPr>
            </a:br>
            <a:r>
              <a:rPr lang="en-US" sz="1600" b="0" dirty="0" smtClean="0">
                <a:solidFill>
                  <a:srgbClr val="177B57"/>
                </a:solidFill>
                <a:latin typeface="Arial"/>
              </a:rPr>
              <a:t>Sanivation trains locals and refugees to manufacture container toilets and convert to charcoal</a:t>
            </a:r>
            <a:endParaRPr lang="en-US" sz="1600" b="0" dirty="0">
              <a:solidFill>
                <a:srgbClr val="177B57"/>
              </a:solidFill>
              <a:latin typeface="Arial"/>
            </a:endParaRPr>
          </a:p>
        </p:txBody>
      </p:sp>
      <p:sp>
        <p:nvSpPr>
          <p:cNvPr id="8" name="TextBox 7"/>
          <p:cNvSpPr txBox="1"/>
          <p:nvPr/>
        </p:nvSpPr>
        <p:spPr>
          <a:xfrm>
            <a:off x="797839" y="1381703"/>
            <a:ext cx="693220" cy="362848"/>
          </a:xfrm>
          <a:prstGeom prst="rect">
            <a:avLst/>
          </a:prstGeom>
          <a:noFill/>
        </p:spPr>
        <p:txBody>
          <a:bodyPr wrap="square" lIns="0" tIns="0" rIns="0" bIns="0" rtlCol="0">
            <a:noAutofit/>
          </a:bodyPr>
          <a:lstStyle/>
          <a:p>
            <a:pPr algn="ctr">
              <a:buClr>
                <a:srgbClr val="000000"/>
              </a:buClr>
              <a:buSzPct val="100000"/>
              <a:buFont typeface=""/>
            </a:pPr>
            <a:endParaRPr lang="en-US" sz="1000" dirty="0" smtClean="0">
              <a:solidFill>
                <a:srgbClr val="000000"/>
              </a:solidFill>
              <a:latin typeface="Arial"/>
              <a:cs typeface="Arial" pitchFamily="34" charset="0"/>
            </a:endParaRPr>
          </a:p>
        </p:txBody>
      </p:sp>
      <p:sp>
        <p:nvSpPr>
          <p:cNvPr id="21" name="Block arrow"/>
          <p:cNvSpPr>
            <a:spLocks noChangeArrowheads="1"/>
          </p:cNvSpPr>
          <p:nvPr/>
        </p:nvSpPr>
        <p:spPr bwMode="gray">
          <a:xfrm>
            <a:off x="4714875" y="3505200"/>
            <a:ext cx="306942" cy="196509"/>
          </a:xfrm>
          <a:prstGeom prst="rightArrow">
            <a:avLst>
              <a:gd name="adj1" fmla="val 50000"/>
              <a:gd name="adj2" fmla="val 32292"/>
            </a:avLst>
          </a:prstGeom>
          <a:solidFill>
            <a:srgbClr val="DCC05A"/>
          </a:solidFill>
          <a:ln w="9525" algn="ctr">
            <a:solidFill>
              <a:srgbClr val="DCC05A"/>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grpSp>
        <p:nvGrpSpPr>
          <p:cNvPr id="3" name="Group 219"/>
          <p:cNvGrpSpPr/>
          <p:nvPr/>
        </p:nvGrpSpPr>
        <p:grpSpPr>
          <a:xfrm rot="16200000" flipV="1">
            <a:off x="5140498" y="2690886"/>
            <a:ext cx="507736" cy="507924"/>
            <a:chOff x="13488988" y="611188"/>
            <a:chExt cx="4284663" cy="4286251"/>
          </a:xfrm>
        </p:grpSpPr>
        <p:sp>
          <p:nvSpPr>
            <p:cNvPr id="24" name="Freeform 15"/>
            <p:cNvSpPr>
              <a:spLocks noEditPoints="1"/>
            </p:cNvSpPr>
            <p:nvPr/>
          </p:nvSpPr>
          <p:spPr bwMode="auto">
            <a:xfrm>
              <a:off x="14722475" y="1836738"/>
              <a:ext cx="1831975" cy="1831975"/>
            </a:xfrm>
            <a:custGeom>
              <a:avLst/>
              <a:gdLst/>
              <a:ahLst/>
              <a:cxnLst>
                <a:cxn ang="0">
                  <a:pos x="721" y="156"/>
                </a:cxn>
                <a:cxn ang="0">
                  <a:pos x="689" y="187"/>
                </a:cxn>
                <a:cxn ang="0">
                  <a:pos x="687" y="231"/>
                </a:cxn>
                <a:cxn ang="0">
                  <a:pos x="717" y="265"/>
                </a:cxn>
                <a:cxn ang="0">
                  <a:pos x="762" y="266"/>
                </a:cxn>
                <a:cxn ang="0">
                  <a:pos x="794" y="235"/>
                </a:cxn>
                <a:cxn ang="0">
                  <a:pos x="796" y="190"/>
                </a:cxn>
                <a:cxn ang="0">
                  <a:pos x="764" y="158"/>
                </a:cxn>
                <a:cxn ang="0">
                  <a:pos x="539" y="115"/>
                </a:cxn>
                <a:cxn ang="0">
                  <a:pos x="414" y="136"/>
                </a:cxn>
                <a:cxn ang="0">
                  <a:pos x="303" y="187"/>
                </a:cxn>
                <a:cxn ang="0">
                  <a:pos x="212" y="265"/>
                </a:cxn>
                <a:cxn ang="0">
                  <a:pos x="145" y="365"/>
                </a:cxn>
                <a:cxn ang="0">
                  <a:pos x="105" y="483"/>
                </a:cxn>
                <a:cxn ang="0">
                  <a:pos x="97" y="551"/>
                </a:cxn>
                <a:cxn ang="0">
                  <a:pos x="97" y="558"/>
                </a:cxn>
                <a:cxn ang="0">
                  <a:pos x="106" y="597"/>
                </a:cxn>
                <a:cxn ang="0">
                  <a:pos x="135" y="613"/>
                </a:cxn>
                <a:cxn ang="0">
                  <a:pos x="167" y="600"/>
                </a:cxn>
                <a:cxn ang="0">
                  <a:pos x="183" y="565"/>
                </a:cxn>
                <a:cxn ang="0">
                  <a:pos x="194" y="488"/>
                </a:cxn>
                <a:cxn ang="0">
                  <a:pos x="217" y="416"/>
                </a:cxn>
                <a:cxn ang="0">
                  <a:pos x="272" y="326"/>
                </a:cxn>
                <a:cxn ang="0">
                  <a:pos x="346" y="260"/>
                </a:cxn>
                <a:cxn ang="0">
                  <a:pos x="437" y="217"/>
                </a:cxn>
                <a:cxn ang="0">
                  <a:pos x="544" y="199"/>
                </a:cxn>
                <a:cxn ang="0">
                  <a:pos x="582" y="185"/>
                </a:cxn>
                <a:cxn ang="0">
                  <a:pos x="595" y="153"/>
                </a:cxn>
                <a:cxn ang="0">
                  <a:pos x="580" y="123"/>
                </a:cxn>
                <a:cxn ang="0">
                  <a:pos x="539" y="115"/>
                </a:cxn>
                <a:cxn ang="0">
                  <a:pos x="654" y="5"/>
                </a:cxn>
                <a:cxn ang="0">
                  <a:pos x="789" y="40"/>
                </a:cxn>
                <a:cxn ang="0">
                  <a:pos x="909" y="104"/>
                </a:cxn>
                <a:cxn ang="0">
                  <a:pos x="1011" y="196"/>
                </a:cxn>
                <a:cxn ang="0">
                  <a:pos x="1087" y="310"/>
                </a:cxn>
                <a:cxn ang="0">
                  <a:pos x="1137" y="440"/>
                </a:cxn>
                <a:cxn ang="0">
                  <a:pos x="1154" y="584"/>
                </a:cxn>
                <a:cxn ang="0">
                  <a:pos x="1137" y="724"/>
                </a:cxn>
                <a:cxn ang="0">
                  <a:pos x="1086" y="852"/>
                </a:cxn>
                <a:cxn ang="0">
                  <a:pos x="1008" y="962"/>
                </a:cxn>
                <a:cxn ang="0">
                  <a:pos x="906" y="1052"/>
                </a:cxn>
                <a:cxn ang="0">
                  <a:pos x="784" y="1115"/>
                </a:cxn>
                <a:cxn ang="0">
                  <a:pos x="649" y="1151"/>
                </a:cxn>
                <a:cxn ang="0">
                  <a:pos x="504" y="1151"/>
                </a:cxn>
                <a:cxn ang="0">
                  <a:pos x="366" y="1115"/>
                </a:cxn>
                <a:cxn ang="0">
                  <a:pos x="245" y="1052"/>
                </a:cxn>
                <a:cxn ang="0">
                  <a:pos x="143" y="961"/>
                </a:cxn>
                <a:cxn ang="0">
                  <a:pos x="67" y="849"/>
                </a:cxn>
                <a:cxn ang="0">
                  <a:pos x="17" y="718"/>
                </a:cxn>
                <a:cxn ang="0">
                  <a:pos x="0" y="574"/>
                </a:cxn>
                <a:cxn ang="0">
                  <a:pos x="17" y="432"/>
                </a:cxn>
                <a:cxn ang="0">
                  <a:pos x="67" y="303"/>
                </a:cxn>
                <a:cxn ang="0">
                  <a:pos x="145" y="191"/>
                </a:cxn>
                <a:cxn ang="0">
                  <a:pos x="247" y="102"/>
                </a:cxn>
                <a:cxn ang="0">
                  <a:pos x="370" y="38"/>
                </a:cxn>
                <a:cxn ang="0">
                  <a:pos x="507" y="5"/>
                </a:cxn>
              </a:cxnLst>
              <a:rect l="0" t="0" r="r" b="b"/>
              <a:pathLst>
                <a:path w="1154" h="1154">
                  <a:moveTo>
                    <a:pt x="741" y="152"/>
                  </a:moveTo>
                  <a:lnTo>
                    <a:pt x="721" y="156"/>
                  </a:lnTo>
                  <a:lnTo>
                    <a:pt x="701" y="169"/>
                  </a:lnTo>
                  <a:lnTo>
                    <a:pt x="689" y="187"/>
                  </a:lnTo>
                  <a:lnTo>
                    <a:pt x="684" y="209"/>
                  </a:lnTo>
                  <a:lnTo>
                    <a:pt x="687" y="231"/>
                  </a:lnTo>
                  <a:lnTo>
                    <a:pt x="698" y="251"/>
                  </a:lnTo>
                  <a:lnTo>
                    <a:pt x="717" y="265"/>
                  </a:lnTo>
                  <a:lnTo>
                    <a:pt x="740" y="270"/>
                  </a:lnTo>
                  <a:lnTo>
                    <a:pt x="762" y="266"/>
                  </a:lnTo>
                  <a:lnTo>
                    <a:pt x="781" y="254"/>
                  </a:lnTo>
                  <a:lnTo>
                    <a:pt x="794" y="235"/>
                  </a:lnTo>
                  <a:lnTo>
                    <a:pt x="800" y="212"/>
                  </a:lnTo>
                  <a:lnTo>
                    <a:pt x="796" y="190"/>
                  </a:lnTo>
                  <a:lnTo>
                    <a:pt x="783" y="171"/>
                  </a:lnTo>
                  <a:lnTo>
                    <a:pt x="764" y="158"/>
                  </a:lnTo>
                  <a:lnTo>
                    <a:pt x="741" y="152"/>
                  </a:lnTo>
                  <a:close/>
                  <a:moveTo>
                    <a:pt x="539" y="115"/>
                  </a:moveTo>
                  <a:lnTo>
                    <a:pt x="475" y="121"/>
                  </a:lnTo>
                  <a:lnTo>
                    <a:pt x="414" y="136"/>
                  </a:lnTo>
                  <a:lnTo>
                    <a:pt x="357" y="158"/>
                  </a:lnTo>
                  <a:lnTo>
                    <a:pt x="303" y="187"/>
                  </a:lnTo>
                  <a:lnTo>
                    <a:pt x="255" y="223"/>
                  </a:lnTo>
                  <a:lnTo>
                    <a:pt x="212" y="265"/>
                  </a:lnTo>
                  <a:lnTo>
                    <a:pt x="175" y="313"/>
                  </a:lnTo>
                  <a:lnTo>
                    <a:pt x="145" y="365"/>
                  </a:lnTo>
                  <a:lnTo>
                    <a:pt x="121" y="423"/>
                  </a:lnTo>
                  <a:lnTo>
                    <a:pt x="105" y="483"/>
                  </a:lnTo>
                  <a:lnTo>
                    <a:pt x="97" y="549"/>
                  </a:lnTo>
                  <a:lnTo>
                    <a:pt x="97" y="551"/>
                  </a:lnTo>
                  <a:lnTo>
                    <a:pt x="97" y="554"/>
                  </a:lnTo>
                  <a:lnTo>
                    <a:pt x="97" y="558"/>
                  </a:lnTo>
                  <a:lnTo>
                    <a:pt x="98" y="581"/>
                  </a:lnTo>
                  <a:lnTo>
                    <a:pt x="106" y="597"/>
                  </a:lnTo>
                  <a:lnTo>
                    <a:pt x="119" y="608"/>
                  </a:lnTo>
                  <a:lnTo>
                    <a:pt x="135" y="613"/>
                  </a:lnTo>
                  <a:lnTo>
                    <a:pt x="153" y="610"/>
                  </a:lnTo>
                  <a:lnTo>
                    <a:pt x="167" y="600"/>
                  </a:lnTo>
                  <a:lnTo>
                    <a:pt x="177" y="586"/>
                  </a:lnTo>
                  <a:lnTo>
                    <a:pt x="183" y="565"/>
                  </a:lnTo>
                  <a:lnTo>
                    <a:pt x="188" y="527"/>
                  </a:lnTo>
                  <a:lnTo>
                    <a:pt x="194" y="488"/>
                  </a:lnTo>
                  <a:lnTo>
                    <a:pt x="204" y="452"/>
                  </a:lnTo>
                  <a:lnTo>
                    <a:pt x="217" y="416"/>
                  </a:lnTo>
                  <a:lnTo>
                    <a:pt x="242" y="369"/>
                  </a:lnTo>
                  <a:lnTo>
                    <a:pt x="272" y="326"/>
                  </a:lnTo>
                  <a:lnTo>
                    <a:pt x="307" y="290"/>
                  </a:lnTo>
                  <a:lnTo>
                    <a:pt x="346" y="260"/>
                  </a:lnTo>
                  <a:lnTo>
                    <a:pt x="389" y="235"/>
                  </a:lnTo>
                  <a:lnTo>
                    <a:pt x="437" y="217"/>
                  </a:lnTo>
                  <a:lnTo>
                    <a:pt x="488" y="206"/>
                  </a:lnTo>
                  <a:lnTo>
                    <a:pt x="544" y="199"/>
                  </a:lnTo>
                  <a:lnTo>
                    <a:pt x="566" y="195"/>
                  </a:lnTo>
                  <a:lnTo>
                    <a:pt x="582" y="185"/>
                  </a:lnTo>
                  <a:lnTo>
                    <a:pt x="591" y="172"/>
                  </a:lnTo>
                  <a:lnTo>
                    <a:pt x="595" y="153"/>
                  </a:lnTo>
                  <a:lnTo>
                    <a:pt x="591" y="136"/>
                  </a:lnTo>
                  <a:lnTo>
                    <a:pt x="580" y="123"/>
                  </a:lnTo>
                  <a:lnTo>
                    <a:pt x="563" y="116"/>
                  </a:lnTo>
                  <a:lnTo>
                    <a:pt x="539" y="115"/>
                  </a:lnTo>
                  <a:close/>
                  <a:moveTo>
                    <a:pt x="580" y="0"/>
                  </a:moveTo>
                  <a:lnTo>
                    <a:pt x="654" y="5"/>
                  </a:lnTo>
                  <a:lnTo>
                    <a:pt x="722" y="18"/>
                  </a:lnTo>
                  <a:lnTo>
                    <a:pt x="789" y="40"/>
                  </a:lnTo>
                  <a:lnTo>
                    <a:pt x="851" y="69"/>
                  </a:lnTo>
                  <a:lnTo>
                    <a:pt x="909" y="104"/>
                  </a:lnTo>
                  <a:lnTo>
                    <a:pt x="963" y="147"/>
                  </a:lnTo>
                  <a:lnTo>
                    <a:pt x="1011" y="196"/>
                  </a:lnTo>
                  <a:lnTo>
                    <a:pt x="1052" y="251"/>
                  </a:lnTo>
                  <a:lnTo>
                    <a:pt x="1087" y="310"/>
                  </a:lnTo>
                  <a:lnTo>
                    <a:pt x="1116" y="372"/>
                  </a:lnTo>
                  <a:lnTo>
                    <a:pt x="1137" y="440"/>
                  </a:lnTo>
                  <a:lnTo>
                    <a:pt x="1150" y="511"/>
                  </a:lnTo>
                  <a:lnTo>
                    <a:pt x="1154" y="584"/>
                  </a:lnTo>
                  <a:lnTo>
                    <a:pt x="1150" y="656"/>
                  </a:lnTo>
                  <a:lnTo>
                    <a:pt x="1137" y="724"/>
                  </a:lnTo>
                  <a:lnTo>
                    <a:pt x="1115" y="790"/>
                  </a:lnTo>
                  <a:lnTo>
                    <a:pt x="1086" y="852"/>
                  </a:lnTo>
                  <a:lnTo>
                    <a:pt x="1049" y="910"/>
                  </a:lnTo>
                  <a:lnTo>
                    <a:pt x="1008" y="962"/>
                  </a:lnTo>
                  <a:lnTo>
                    <a:pt x="960" y="1010"/>
                  </a:lnTo>
                  <a:lnTo>
                    <a:pt x="906" y="1052"/>
                  </a:lnTo>
                  <a:lnTo>
                    <a:pt x="847" y="1087"/>
                  </a:lnTo>
                  <a:lnTo>
                    <a:pt x="784" y="1115"/>
                  </a:lnTo>
                  <a:lnTo>
                    <a:pt x="717" y="1136"/>
                  </a:lnTo>
                  <a:lnTo>
                    <a:pt x="649" y="1151"/>
                  </a:lnTo>
                  <a:lnTo>
                    <a:pt x="577" y="1154"/>
                  </a:lnTo>
                  <a:lnTo>
                    <a:pt x="504" y="1151"/>
                  </a:lnTo>
                  <a:lnTo>
                    <a:pt x="433" y="1136"/>
                  </a:lnTo>
                  <a:lnTo>
                    <a:pt x="366" y="1115"/>
                  </a:lnTo>
                  <a:lnTo>
                    <a:pt x="304" y="1087"/>
                  </a:lnTo>
                  <a:lnTo>
                    <a:pt x="245" y="1052"/>
                  </a:lnTo>
                  <a:lnTo>
                    <a:pt x="193" y="1008"/>
                  </a:lnTo>
                  <a:lnTo>
                    <a:pt x="143" y="961"/>
                  </a:lnTo>
                  <a:lnTo>
                    <a:pt x="102" y="906"/>
                  </a:lnTo>
                  <a:lnTo>
                    <a:pt x="67" y="849"/>
                  </a:lnTo>
                  <a:lnTo>
                    <a:pt x="38" y="785"/>
                  </a:lnTo>
                  <a:lnTo>
                    <a:pt x="17" y="718"/>
                  </a:lnTo>
                  <a:lnTo>
                    <a:pt x="3" y="648"/>
                  </a:lnTo>
                  <a:lnTo>
                    <a:pt x="0" y="574"/>
                  </a:lnTo>
                  <a:lnTo>
                    <a:pt x="3" y="503"/>
                  </a:lnTo>
                  <a:lnTo>
                    <a:pt x="17" y="432"/>
                  </a:lnTo>
                  <a:lnTo>
                    <a:pt x="38" y="367"/>
                  </a:lnTo>
                  <a:lnTo>
                    <a:pt x="67" y="303"/>
                  </a:lnTo>
                  <a:lnTo>
                    <a:pt x="103" y="246"/>
                  </a:lnTo>
                  <a:lnTo>
                    <a:pt x="145" y="191"/>
                  </a:lnTo>
                  <a:lnTo>
                    <a:pt x="194" y="144"/>
                  </a:lnTo>
                  <a:lnTo>
                    <a:pt x="247" y="102"/>
                  </a:lnTo>
                  <a:lnTo>
                    <a:pt x="306" y="67"/>
                  </a:lnTo>
                  <a:lnTo>
                    <a:pt x="370" y="38"/>
                  </a:lnTo>
                  <a:lnTo>
                    <a:pt x="437" y="18"/>
                  </a:lnTo>
                  <a:lnTo>
                    <a:pt x="507" y="5"/>
                  </a:lnTo>
                  <a:lnTo>
                    <a:pt x="580"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p:nvSpPr>
          <p:spPr bwMode="auto">
            <a:xfrm>
              <a:off x="14068425" y="1190626"/>
              <a:ext cx="841375" cy="841375"/>
            </a:xfrm>
            <a:custGeom>
              <a:avLst/>
              <a:gdLst/>
              <a:ahLst/>
              <a:cxnLst>
                <a:cxn ang="0">
                  <a:pos x="107" y="0"/>
                </a:cxn>
                <a:cxn ang="0">
                  <a:pos x="134" y="8"/>
                </a:cxn>
                <a:cxn ang="0">
                  <a:pos x="160" y="22"/>
                </a:cxn>
                <a:cxn ang="0">
                  <a:pos x="188" y="48"/>
                </a:cxn>
                <a:cxn ang="0">
                  <a:pos x="215" y="75"/>
                </a:cxn>
                <a:cxn ang="0">
                  <a:pos x="491" y="351"/>
                </a:cxn>
                <a:cxn ang="0">
                  <a:pos x="507" y="369"/>
                </a:cxn>
                <a:cxn ang="0">
                  <a:pos x="518" y="386"/>
                </a:cxn>
                <a:cxn ang="0">
                  <a:pos x="528" y="404"/>
                </a:cxn>
                <a:cxn ang="0">
                  <a:pos x="530" y="421"/>
                </a:cxn>
                <a:cxn ang="0">
                  <a:pos x="526" y="450"/>
                </a:cxn>
                <a:cxn ang="0">
                  <a:pos x="520" y="472"/>
                </a:cxn>
                <a:cxn ang="0">
                  <a:pos x="509" y="492"/>
                </a:cxn>
                <a:cxn ang="0">
                  <a:pos x="495" y="508"/>
                </a:cxn>
                <a:cxn ang="0">
                  <a:pos x="475" y="519"/>
                </a:cxn>
                <a:cxn ang="0">
                  <a:pos x="450" y="528"/>
                </a:cxn>
                <a:cxn ang="0">
                  <a:pos x="426" y="530"/>
                </a:cxn>
                <a:cxn ang="0">
                  <a:pos x="400" y="525"/>
                </a:cxn>
                <a:cxn ang="0">
                  <a:pos x="376" y="512"/>
                </a:cxn>
                <a:cxn ang="0">
                  <a:pos x="365" y="503"/>
                </a:cxn>
                <a:cxn ang="0">
                  <a:pos x="354" y="493"/>
                </a:cxn>
                <a:cxn ang="0">
                  <a:pos x="38" y="177"/>
                </a:cxn>
                <a:cxn ang="0">
                  <a:pos x="18" y="152"/>
                </a:cxn>
                <a:cxn ang="0">
                  <a:pos x="6" y="126"/>
                </a:cxn>
                <a:cxn ang="0">
                  <a:pos x="0" y="101"/>
                </a:cxn>
                <a:cxn ang="0">
                  <a:pos x="3" y="75"/>
                </a:cxn>
                <a:cxn ang="0">
                  <a:pos x="13" y="50"/>
                </a:cxn>
                <a:cxn ang="0">
                  <a:pos x="30" y="29"/>
                </a:cxn>
                <a:cxn ang="0">
                  <a:pos x="54" y="11"/>
                </a:cxn>
                <a:cxn ang="0">
                  <a:pos x="80" y="2"/>
                </a:cxn>
                <a:cxn ang="0">
                  <a:pos x="107" y="0"/>
                </a:cxn>
              </a:cxnLst>
              <a:rect l="0" t="0" r="r" b="b"/>
              <a:pathLst>
                <a:path w="530" h="530">
                  <a:moveTo>
                    <a:pt x="107" y="0"/>
                  </a:moveTo>
                  <a:lnTo>
                    <a:pt x="134" y="8"/>
                  </a:lnTo>
                  <a:lnTo>
                    <a:pt x="160" y="22"/>
                  </a:lnTo>
                  <a:lnTo>
                    <a:pt x="188" y="48"/>
                  </a:lnTo>
                  <a:lnTo>
                    <a:pt x="215" y="75"/>
                  </a:lnTo>
                  <a:lnTo>
                    <a:pt x="491" y="351"/>
                  </a:lnTo>
                  <a:lnTo>
                    <a:pt x="507" y="369"/>
                  </a:lnTo>
                  <a:lnTo>
                    <a:pt x="518" y="386"/>
                  </a:lnTo>
                  <a:lnTo>
                    <a:pt x="528" y="404"/>
                  </a:lnTo>
                  <a:lnTo>
                    <a:pt x="530" y="421"/>
                  </a:lnTo>
                  <a:lnTo>
                    <a:pt x="526" y="450"/>
                  </a:lnTo>
                  <a:lnTo>
                    <a:pt x="520" y="472"/>
                  </a:lnTo>
                  <a:lnTo>
                    <a:pt x="509" y="492"/>
                  </a:lnTo>
                  <a:lnTo>
                    <a:pt x="495" y="508"/>
                  </a:lnTo>
                  <a:lnTo>
                    <a:pt x="475" y="519"/>
                  </a:lnTo>
                  <a:lnTo>
                    <a:pt x="450" y="528"/>
                  </a:lnTo>
                  <a:lnTo>
                    <a:pt x="426" y="530"/>
                  </a:lnTo>
                  <a:lnTo>
                    <a:pt x="400" y="525"/>
                  </a:lnTo>
                  <a:lnTo>
                    <a:pt x="376" y="512"/>
                  </a:lnTo>
                  <a:lnTo>
                    <a:pt x="365" y="503"/>
                  </a:lnTo>
                  <a:lnTo>
                    <a:pt x="354" y="493"/>
                  </a:lnTo>
                  <a:lnTo>
                    <a:pt x="38" y="177"/>
                  </a:lnTo>
                  <a:lnTo>
                    <a:pt x="18" y="152"/>
                  </a:lnTo>
                  <a:lnTo>
                    <a:pt x="6" y="126"/>
                  </a:lnTo>
                  <a:lnTo>
                    <a:pt x="0" y="101"/>
                  </a:lnTo>
                  <a:lnTo>
                    <a:pt x="3" y="75"/>
                  </a:lnTo>
                  <a:lnTo>
                    <a:pt x="13" y="50"/>
                  </a:lnTo>
                  <a:lnTo>
                    <a:pt x="30" y="29"/>
                  </a:lnTo>
                  <a:lnTo>
                    <a:pt x="54" y="11"/>
                  </a:lnTo>
                  <a:lnTo>
                    <a:pt x="80" y="2"/>
                  </a:lnTo>
                  <a:lnTo>
                    <a:pt x="107"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p:nvSpPr>
          <p:spPr bwMode="auto">
            <a:xfrm>
              <a:off x="16352838" y="1190626"/>
              <a:ext cx="839788" cy="850900"/>
            </a:xfrm>
            <a:custGeom>
              <a:avLst/>
              <a:gdLst/>
              <a:ahLst/>
              <a:cxnLst>
                <a:cxn ang="0">
                  <a:pos x="434" y="0"/>
                </a:cxn>
                <a:cxn ang="0">
                  <a:pos x="459" y="5"/>
                </a:cxn>
                <a:cxn ang="0">
                  <a:pos x="482" y="14"/>
                </a:cxn>
                <a:cxn ang="0">
                  <a:pos x="501" y="30"/>
                </a:cxn>
                <a:cxn ang="0">
                  <a:pos x="517" y="53"/>
                </a:cxn>
                <a:cxn ang="0">
                  <a:pos x="526" y="80"/>
                </a:cxn>
                <a:cxn ang="0">
                  <a:pos x="529" y="104"/>
                </a:cxn>
                <a:cxn ang="0">
                  <a:pos x="525" y="128"/>
                </a:cxn>
                <a:cxn ang="0">
                  <a:pos x="515" y="148"/>
                </a:cxn>
                <a:cxn ang="0">
                  <a:pos x="499" y="168"/>
                </a:cxn>
                <a:cxn ang="0">
                  <a:pos x="335" y="335"/>
                </a:cxn>
                <a:cxn ang="0">
                  <a:pos x="167" y="500"/>
                </a:cxn>
                <a:cxn ang="0">
                  <a:pos x="151" y="511"/>
                </a:cxn>
                <a:cxn ang="0">
                  <a:pos x="134" y="520"/>
                </a:cxn>
                <a:cxn ang="0">
                  <a:pos x="116" y="528"/>
                </a:cxn>
                <a:cxn ang="0">
                  <a:pos x="97" y="536"/>
                </a:cxn>
                <a:cxn ang="0">
                  <a:pos x="68" y="528"/>
                </a:cxn>
                <a:cxn ang="0">
                  <a:pos x="45" y="515"/>
                </a:cxn>
                <a:cxn ang="0">
                  <a:pos x="25" y="498"/>
                </a:cxn>
                <a:cxn ang="0">
                  <a:pos x="11" y="476"/>
                </a:cxn>
                <a:cxn ang="0">
                  <a:pos x="1" y="452"/>
                </a:cxn>
                <a:cxn ang="0">
                  <a:pos x="0" y="426"/>
                </a:cxn>
                <a:cxn ang="0">
                  <a:pos x="5" y="401"/>
                </a:cxn>
                <a:cxn ang="0">
                  <a:pos x="17" y="377"/>
                </a:cxn>
                <a:cxn ang="0">
                  <a:pos x="22" y="369"/>
                </a:cxn>
                <a:cxn ang="0">
                  <a:pos x="30" y="361"/>
                </a:cxn>
                <a:cxn ang="0">
                  <a:pos x="194" y="195"/>
                </a:cxn>
                <a:cxn ang="0">
                  <a:pos x="360" y="30"/>
                </a:cxn>
                <a:cxn ang="0">
                  <a:pos x="384" y="13"/>
                </a:cxn>
                <a:cxn ang="0">
                  <a:pos x="408" y="3"/>
                </a:cxn>
                <a:cxn ang="0">
                  <a:pos x="434" y="0"/>
                </a:cxn>
              </a:cxnLst>
              <a:rect l="0" t="0" r="r" b="b"/>
              <a:pathLst>
                <a:path w="529" h="536">
                  <a:moveTo>
                    <a:pt x="434" y="0"/>
                  </a:moveTo>
                  <a:lnTo>
                    <a:pt x="459" y="5"/>
                  </a:lnTo>
                  <a:lnTo>
                    <a:pt x="482" y="14"/>
                  </a:lnTo>
                  <a:lnTo>
                    <a:pt x="501" y="30"/>
                  </a:lnTo>
                  <a:lnTo>
                    <a:pt x="517" y="53"/>
                  </a:lnTo>
                  <a:lnTo>
                    <a:pt x="526" y="80"/>
                  </a:lnTo>
                  <a:lnTo>
                    <a:pt x="529" y="104"/>
                  </a:lnTo>
                  <a:lnTo>
                    <a:pt x="525" y="128"/>
                  </a:lnTo>
                  <a:lnTo>
                    <a:pt x="515" y="148"/>
                  </a:lnTo>
                  <a:lnTo>
                    <a:pt x="499" y="168"/>
                  </a:lnTo>
                  <a:lnTo>
                    <a:pt x="335" y="335"/>
                  </a:lnTo>
                  <a:lnTo>
                    <a:pt x="167" y="500"/>
                  </a:lnTo>
                  <a:lnTo>
                    <a:pt x="151" y="511"/>
                  </a:lnTo>
                  <a:lnTo>
                    <a:pt x="134" y="520"/>
                  </a:lnTo>
                  <a:lnTo>
                    <a:pt x="116" y="528"/>
                  </a:lnTo>
                  <a:lnTo>
                    <a:pt x="97" y="536"/>
                  </a:lnTo>
                  <a:lnTo>
                    <a:pt x="68" y="528"/>
                  </a:lnTo>
                  <a:lnTo>
                    <a:pt x="45" y="515"/>
                  </a:lnTo>
                  <a:lnTo>
                    <a:pt x="25" y="498"/>
                  </a:lnTo>
                  <a:lnTo>
                    <a:pt x="11" y="476"/>
                  </a:lnTo>
                  <a:lnTo>
                    <a:pt x="1" y="452"/>
                  </a:lnTo>
                  <a:lnTo>
                    <a:pt x="0" y="426"/>
                  </a:lnTo>
                  <a:lnTo>
                    <a:pt x="5" y="401"/>
                  </a:lnTo>
                  <a:lnTo>
                    <a:pt x="17" y="377"/>
                  </a:lnTo>
                  <a:lnTo>
                    <a:pt x="22" y="369"/>
                  </a:lnTo>
                  <a:lnTo>
                    <a:pt x="30" y="361"/>
                  </a:lnTo>
                  <a:lnTo>
                    <a:pt x="194" y="195"/>
                  </a:lnTo>
                  <a:lnTo>
                    <a:pt x="360" y="30"/>
                  </a:lnTo>
                  <a:lnTo>
                    <a:pt x="384" y="13"/>
                  </a:lnTo>
                  <a:lnTo>
                    <a:pt x="408" y="3"/>
                  </a:lnTo>
                  <a:lnTo>
                    <a:pt x="434"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14071600" y="3475038"/>
              <a:ext cx="838200" cy="839788"/>
            </a:xfrm>
            <a:custGeom>
              <a:avLst/>
              <a:gdLst/>
              <a:ahLst/>
              <a:cxnLst>
                <a:cxn ang="0">
                  <a:pos x="427" y="0"/>
                </a:cxn>
                <a:cxn ang="0">
                  <a:pos x="456" y="4"/>
                </a:cxn>
                <a:cxn ang="0">
                  <a:pos x="480" y="15"/>
                </a:cxn>
                <a:cxn ang="0">
                  <a:pos x="499" y="29"/>
                </a:cxn>
                <a:cxn ang="0">
                  <a:pos x="513" y="48"/>
                </a:cxn>
                <a:cxn ang="0">
                  <a:pos x="524" y="71"/>
                </a:cxn>
                <a:cxn ang="0">
                  <a:pos x="528" y="95"/>
                </a:cxn>
                <a:cxn ang="0">
                  <a:pos x="524" y="120"/>
                </a:cxn>
                <a:cxn ang="0">
                  <a:pos x="515" y="144"/>
                </a:cxn>
                <a:cxn ang="0">
                  <a:pos x="505" y="160"/>
                </a:cxn>
                <a:cxn ang="0">
                  <a:pos x="493" y="174"/>
                </a:cxn>
                <a:cxn ang="0">
                  <a:pos x="174" y="494"/>
                </a:cxn>
                <a:cxn ang="0">
                  <a:pos x="156" y="508"/>
                </a:cxn>
                <a:cxn ang="0">
                  <a:pos x="137" y="519"/>
                </a:cxn>
                <a:cxn ang="0">
                  <a:pos x="118" y="527"/>
                </a:cxn>
                <a:cxn ang="0">
                  <a:pos x="95" y="529"/>
                </a:cxn>
                <a:cxn ang="0">
                  <a:pos x="71" y="525"/>
                </a:cxn>
                <a:cxn ang="0">
                  <a:pos x="44" y="513"/>
                </a:cxn>
                <a:cxn ang="0">
                  <a:pos x="24" y="495"/>
                </a:cxn>
                <a:cxn ang="0">
                  <a:pos x="9" y="473"/>
                </a:cxn>
                <a:cxn ang="0">
                  <a:pos x="0" y="449"/>
                </a:cxn>
                <a:cxn ang="0">
                  <a:pos x="0" y="422"/>
                </a:cxn>
                <a:cxn ang="0">
                  <a:pos x="6" y="395"/>
                </a:cxn>
                <a:cxn ang="0">
                  <a:pos x="20" y="369"/>
                </a:cxn>
                <a:cxn ang="0">
                  <a:pos x="28" y="359"/>
                </a:cxn>
                <a:cxn ang="0">
                  <a:pos x="36" y="352"/>
                </a:cxn>
                <a:cxn ang="0">
                  <a:pos x="351" y="37"/>
                </a:cxn>
                <a:cxn ang="0">
                  <a:pos x="368" y="23"/>
                </a:cxn>
                <a:cxn ang="0">
                  <a:pos x="386" y="10"/>
                </a:cxn>
                <a:cxn ang="0">
                  <a:pos x="406" y="2"/>
                </a:cxn>
                <a:cxn ang="0">
                  <a:pos x="427" y="0"/>
                </a:cxn>
              </a:cxnLst>
              <a:rect l="0" t="0" r="r" b="b"/>
              <a:pathLst>
                <a:path w="528" h="529">
                  <a:moveTo>
                    <a:pt x="427" y="0"/>
                  </a:moveTo>
                  <a:lnTo>
                    <a:pt x="456" y="4"/>
                  </a:lnTo>
                  <a:lnTo>
                    <a:pt x="480" y="15"/>
                  </a:lnTo>
                  <a:lnTo>
                    <a:pt x="499" y="29"/>
                  </a:lnTo>
                  <a:lnTo>
                    <a:pt x="513" y="48"/>
                  </a:lnTo>
                  <a:lnTo>
                    <a:pt x="524" y="71"/>
                  </a:lnTo>
                  <a:lnTo>
                    <a:pt x="528" y="95"/>
                  </a:lnTo>
                  <a:lnTo>
                    <a:pt x="524" y="120"/>
                  </a:lnTo>
                  <a:lnTo>
                    <a:pt x="515" y="144"/>
                  </a:lnTo>
                  <a:lnTo>
                    <a:pt x="505" y="160"/>
                  </a:lnTo>
                  <a:lnTo>
                    <a:pt x="493" y="174"/>
                  </a:lnTo>
                  <a:lnTo>
                    <a:pt x="174" y="494"/>
                  </a:lnTo>
                  <a:lnTo>
                    <a:pt x="156" y="508"/>
                  </a:lnTo>
                  <a:lnTo>
                    <a:pt x="137" y="519"/>
                  </a:lnTo>
                  <a:lnTo>
                    <a:pt x="118" y="527"/>
                  </a:lnTo>
                  <a:lnTo>
                    <a:pt x="95" y="529"/>
                  </a:lnTo>
                  <a:lnTo>
                    <a:pt x="71" y="525"/>
                  </a:lnTo>
                  <a:lnTo>
                    <a:pt x="44" y="513"/>
                  </a:lnTo>
                  <a:lnTo>
                    <a:pt x="24" y="495"/>
                  </a:lnTo>
                  <a:lnTo>
                    <a:pt x="9" y="473"/>
                  </a:lnTo>
                  <a:lnTo>
                    <a:pt x="0" y="449"/>
                  </a:lnTo>
                  <a:lnTo>
                    <a:pt x="0" y="422"/>
                  </a:lnTo>
                  <a:lnTo>
                    <a:pt x="6" y="395"/>
                  </a:lnTo>
                  <a:lnTo>
                    <a:pt x="20" y="369"/>
                  </a:lnTo>
                  <a:lnTo>
                    <a:pt x="28" y="359"/>
                  </a:lnTo>
                  <a:lnTo>
                    <a:pt x="36" y="352"/>
                  </a:lnTo>
                  <a:lnTo>
                    <a:pt x="351" y="37"/>
                  </a:lnTo>
                  <a:lnTo>
                    <a:pt x="368" y="23"/>
                  </a:lnTo>
                  <a:lnTo>
                    <a:pt x="386" y="10"/>
                  </a:lnTo>
                  <a:lnTo>
                    <a:pt x="406" y="2"/>
                  </a:lnTo>
                  <a:lnTo>
                    <a:pt x="427"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9"/>
            <p:cNvSpPr>
              <a:spLocks/>
            </p:cNvSpPr>
            <p:nvPr/>
          </p:nvSpPr>
          <p:spPr bwMode="auto">
            <a:xfrm>
              <a:off x="16352838" y="3473451"/>
              <a:ext cx="838200" cy="841375"/>
            </a:xfrm>
            <a:custGeom>
              <a:avLst/>
              <a:gdLst/>
              <a:ahLst/>
              <a:cxnLst>
                <a:cxn ang="0">
                  <a:pos x="104" y="0"/>
                </a:cxn>
                <a:cxn ang="0">
                  <a:pos x="127" y="6"/>
                </a:cxn>
                <a:cxn ang="0">
                  <a:pos x="151" y="17"/>
                </a:cxn>
                <a:cxn ang="0">
                  <a:pos x="164" y="27"/>
                </a:cxn>
                <a:cxn ang="0">
                  <a:pos x="175" y="37"/>
                </a:cxn>
                <a:cxn ang="0">
                  <a:pos x="493" y="356"/>
                </a:cxn>
                <a:cxn ang="0">
                  <a:pos x="512" y="378"/>
                </a:cxn>
                <a:cxn ang="0">
                  <a:pos x="523" y="402"/>
                </a:cxn>
                <a:cxn ang="0">
                  <a:pos x="528" y="428"/>
                </a:cxn>
                <a:cxn ang="0">
                  <a:pos x="528" y="451"/>
                </a:cxn>
                <a:cxn ang="0">
                  <a:pos x="520" y="474"/>
                </a:cxn>
                <a:cxn ang="0">
                  <a:pos x="506" y="495"/>
                </a:cxn>
                <a:cxn ang="0">
                  <a:pos x="485" y="512"/>
                </a:cxn>
                <a:cxn ang="0">
                  <a:pos x="458" y="526"/>
                </a:cxn>
                <a:cxn ang="0">
                  <a:pos x="429" y="530"/>
                </a:cxn>
                <a:cxn ang="0">
                  <a:pos x="400" y="525"/>
                </a:cxn>
                <a:cxn ang="0">
                  <a:pos x="373" y="510"/>
                </a:cxn>
                <a:cxn ang="0">
                  <a:pos x="356" y="496"/>
                </a:cxn>
                <a:cxn ang="0">
                  <a:pos x="340" y="480"/>
                </a:cxn>
                <a:cxn ang="0">
                  <a:pos x="40" y="180"/>
                </a:cxn>
                <a:cxn ang="0">
                  <a:pos x="22" y="163"/>
                </a:cxn>
                <a:cxn ang="0">
                  <a:pos x="9" y="143"/>
                </a:cxn>
                <a:cxn ang="0">
                  <a:pos x="1" y="124"/>
                </a:cxn>
                <a:cxn ang="0">
                  <a:pos x="0" y="105"/>
                </a:cxn>
                <a:cxn ang="0">
                  <a:pos x="3" y="78"/>
                </a:cxn>
                <a:cxn ang="0">
                  <a:pos x="9" y="57"/>
                </a:cxn>
                <a:cxn ang="0">
                  <a:pos x="19" y="38"/>
                </a:cxn>
                <a:cxn ang="0">
                  <a:pos x="35" y="24"/>
                </a:cxn>
                <a:cxn ang="0">
                  <a:pos x="53" y="13"/>
                </a:cxn>
                <a:cxn ang="0">
                  <a:pos x="78" y="3"/>
                </a:cxn>
                <a:cxn ang="0">
                  <a:pos x="104" y="0"/>
                </a:cxn>
              </a:cxnLst>
              <a:rect l="0" t="0" r="r" b="b"/>
              <a:pathLst>
                <a:path w="528" h="530">
                  <a:moveTo>
                    <a:pt x="104" y="0"/>
                  </a:moveTo>
                  <a:lnTo>
                    <a:pt x="127" y="6"/>
                  </a:lnTo>
                  <a:lnTo>
                    <a:pt x="151" y="17"/>
                  </a:lnTo>
                  <a:lnTo>
                    <a:pt x="164" y="27"/>
                  </a:lnTo>
                  <a:lnTo>
                    <a:pt x="175" y="37"/>
                  </a:lnTo>
                  <a:lnTo>
                    <a:pt x="493" y="356"/>
                  </a:lnTo>
                  <a:lnTo>
                    <a:pt x="512" y="378"/>
                  </a:lnTo>
                  <a:lnTo>
                    <a:pt x="523" y="402"/>
                  </a:lnTo>
                  <a:lnTo>
                    <a:pt x="528" y="428"/>
                  </a:lnTo>
                  <a:lnTo>
                    <a:pt x="528" y="451"/>
                  </a:lnTo>
                  <a:lnTo>
                    <a:pt x="520" y="474"/>
                  </a:lnTo>
                  <a:lnTo>
                    <a:pt x="506" y="495"/>
                  </a:lnTo>
                  <a:lnTo>
                    <a:pt x="485" y="512"/>
                  </a:lnTo>
                  <a:lnTo>
                    <a:pt x="458" y="526"/>
                  </a:lnTo>
                  <a:lnTo>
                    <a:pt x="429" y="530"/>
                  </a:lnTo>
                  <a:lnTo>
                    <a:pt x="400" y="525"/>
                  </a:lnTo>
                  <a:lnTo>
                    <a:pt x="373" y="510"/>
                  </a:lnTo>
                  <a:lnTo>
                    <a:pt x="356" y="496"/>
                  </a:lnTo>
                  <a:lnTo>
                    <a:pt x="340" y="480"/>
                  </a:lnTo>
                  <a:lnTo>
                    <a:pt x="40" y="180"/>
                  </a:lnTo>
                  <a:lnTo>
                    <a:pt x="22" y="163"/>
                  </a:lnTo>
                  <a:lnTo>
                    <a:pt x="9" y="143"/>
                  </a:lnTo>
                  <a:lnTo>
                    <a:pt x="1" y="124"/>
                  </a:lnTo>
                  <a:lnTo>
                    <a:pt x="0" y="105"/>
                  </a:lnTo>
                  <a:lnTo>
                    <a:pt x="3" y="78"/>
                  </a:lnTo>
                  <a:lnTo>
                    <a:pt x="9" y="57"/>
                  </a:lnTo>
                  <a:lnTo>
                    <a:pt x="19" y="38"/>
                  </a:lnTo>
                  <a:lnTo>
                    <a:pt x="35" y="24"/>
                  </a:lnTo>
                  <a:lnTo>
                    <a:pt x="53" y="13"/>
                  </a:lnTo>
                  <a:lnTo>
                    <a:pt x="78" y="3"/>
                  </a:lnTo>
                  <a:lnTo>
                    <a:pt x="104"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0"/>
            <p:cNvSpPr>
              <a:spLocks/>
            </p:cNvSpPr>
            <p:nvPr/>
          </p:nvSpPr>
          <p:spPr bwMode="auto">
            <a:xfrm>
              <a:off x="15476538" y="611188"/>
              <a:ext cx="309563" cy="1055688"/>
            </a:xfrm>
            <a:custGeom>
              <a:avLst/>
              <a:gdLst/>
              <a:ahLst/>
              <a:cxnLst>
                <a:cxn ang="0">
                  <a:pos x="97" y="0"/>
                </a:cxn>
                <a:cxn ang="0">
                  <a:pos x="123" y="3"/>
                </a:cxn>
                <a:cxn ang="0">
                  <a:pos x="147" y="12"/>
                </a:cxn>
                <a:cxn ang="0">
                  <a:pos x="166" y="28"/>
                </a:cxn>
                <a:cxn ang="0">
                  <a:pos x="180" y="47"/>
                </a:cxn>
                <a:cxn ang="0">
                  <a:pos x="190" y="73"/>
                </a:cxn>
                <a:cxn ang="0">
                  <a:pos x="195" y="102"/>
                </a:cxn>
                <a:cxn ang="0">
                  <a:pos x="195" y="335"/>
                </a:cxn>
                <a:cxn ang="0">
                  <a:pos x="195" y="563"/>
                </a:cxn>
                <a:cxn ang="0">
                  <a:pos x="191" y="592"/>
                </a:cxn>
                <a:cxn ang="0">
                  <a:pos x="182" y="616"/>
                </a:cxn>
                <a:cxn ang="0">
                  <a:pos x="167" y="636"/>
                </a:cxn>
                <a:cxn ang="0">
                  <a:pos x="147" y="652"/>
                </a:cxn>
                <a:cxn ang="0">
                  <a:pos x="124" y="662"/>
                </a:cxn>
                <a:cxn ang="0">
                  <a:pos x="97" y="665"/>
                </a:cxn>
                <a:cxn ang="0">
                  <a:pos x="70" y="662"/>
                </a:cxn>
                <a:cxn ang="0">
                  <a:pos x="48" y="652"/>
                </a:cxn>
                <a:cxn ang="0">
                  <a:pos x="27" y="638"/>
                </a:cxn>
                <a:cxn ang="0">
                  <a:pos x="13" y="617"/>
                </a:cxn>
                <a:cxn ang="0">
                  <a:pos x="3" y="592"/>
                </a:cxn>
                <a:cxn ang="0">
                  <a:pos x="0" y="565"/>
                </a:cxn>
                <a:cxn ang="0">
                  <a:pos x="0" y="102"/>
                </a:cxn>
                <a:cxn ang="0">
                  <a:pos x="3" y="73"/>
                </a:cxn>
                <a:cxn ang="0">
                  <a:pos x="13" y="49"/>
                </a:cxn>
                <a:cxn ang="0">
                  <a:pos x="27" y="28"/>
                </a:cxn>
                <a:cxn ang="0">
                  <a:pos x="46" y="12"/>
                </a:cxn>
                <a:cxn ang="0">
                  <a:pos x="70" y="3"/>
                </a:cxn>
                <a:cxn ang="0">
                  <a:pos x="97" y="0"/>
                </a:cxn>
              </a:cxnLst>
              <a:rect l="0" t="0" r="r" b="b"/>
              <a:pathLst>
                <a:path w="195" h="665">
                  <a:moveTo>
                    <a:pt x="97" y="0"/>
                  </a:moveTo>
                  <a:lnTo>
                    <a:pt x="123" y="3"/>
                  </a:lnTo>
                  <a:lnTo>
                    <a:pt x="147" y="12"/>
                  </a:lnTo>
                  <a:lnTo>
                    <a:pt x="166" y="28"/>
                  </a:lnTo>
                  <a:lnTo>
                    <a:pt x="180" y="47"/>
                  </a:lnTo>
                  <a:lnTo>
                    <a:pt x="190" y="73"/>
                  </a:lnTo>
                  <a:lnTo>
                    <a:pt x="195" y="102"/>
                  </a:lnTo>
                  <a:lnTo>
                    <a:pt x="195" y="335"/>
                  </a:lnTo>
                  <a:lnTo>
                    <a:pt x="195" y="563"/>
                  </a:lnTo>
                  <a:lnTo>
                    <a:pt x="191" y="592"/>
                  </a:lnTo>
                  <a:lnTo>
                    <a:pt x="182" y="616"/>
                  </a:lnTo>
                  <a:lnTo>
                    <a:pt x="167" y="636"/>
                  </a:lnTo>
                  <a:lnTo>
                    <a:pt x="147" y="652"/>
                  </a:lnTo>
                  <a:lnTo>
                    <a:pt x="124" y="662"/>
                  </a:lnTo>
                  <a:lnTo>
                    <a:pt x="97" y="665"/>
                  </a:lnTo>
                  <a:lnTo>
                    <a:pt x="70" y="662"/>
                  </a:lnTo>
                  <a:lnTo>
                    <a:pt x="48" y="652"/>
                  </a:lnTo>
                  <a:lnTo>
                    <a:pt x="27" y="638"/>
                  </a:lnTo>
                  <a:lnTo>
                    <a:pt x="13" y="617"/>
                  </a:lnTo>
                  <a:lnTo>
                    <a:pt x="3" y="592"/>
                  </a:lnTo>
                  <a:lnTo>
                    <a:pt x="0" y="565"/>
                  </a:lnTo>
                  <a:lnTo>
                    <a:pt x="0" y="102"/>
                  </a:lnTo>
                  <a:lnTo>
                    <a:pt x="3" y="73"/>
                  </a:lnTo>
                  <a:lnTo>
                    <a:pt x="13" y="49"/>
                  </a:lnTo>
                  <a:lnTo>
                    <a:pt x="27" y="28"/>
                  </a:lnTo>
                  <a:lnTo>
                    <a:pt x="46" y="12"/>
                  </a:lnTo>
                  <a:lnTo>
                    <a:pt x="70" y="3"/>
                  </a:lnTo>
                  <a:lnTo>
                    <a:pt x="97"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1"/>
            <p:cNvSpPr>
              <a:spLocks/>
            </p:cNvSpPr>
            <p:nvPr/>
          </p:nvSpPr>
          <p:spPr bwMode="auto">
            <a:xfrm>
              <a:off x="13488988" y="2598738"/>
              <a:ext cx="1058863" cy="306388"/>
            </a:xfrm>
            <a:custGeom>
              <a:avLst/>
              <a:gdLst/>
              <a:ahLst/>
              <a:cxnLst>
                <a:cxn ang="0">
                  <a:pos x="333" y="0"/>
                </a:cxn>
                <a:cxn ang="0">
                  <a:pos x="563" y="0"/>
                </a:cxn>
                <a:cxn ang="0">
                  <a:pos x="592" y="3"/>
                </a:cxn>
                <a:cxn ang="0">
                  <a:pos x="617" y="13"/>
                </a:cxn>
                <a:cxn ang="0">
                  <a:pos x="638" y="27"/>
                </a:cxn>
                <a:cxn ang="0">
                  <a:pos x="652" y="47"/>
                </a:cxn>
                <a:cxn ang="0">
                  <a:pos x="663" y="71"/>
                </a:cxn>
                <a:cxn ang="0">
                  <a:pos x="667" y="98"/>
                </a:cxn>
                <a:cxn ang="0">
                  <a:pos x="662" y="125"/>
                </a:cxn>
                <a:cxn ang="0">
                  <a:pos x="652" y="147"/>
                </a:cxn>
                <a:cxn ang="0">
                  <a:pos x="638" y="166"/>
                </a:cxn>
                <a:cxn ang="0">
                  <a:pos x="617" y="182"/>
                </a:cxn>
                <a:cxn ang="0">
                  <a:pos x="592" y="190"/>
                </a:cxn>
                <a:cxn ang="0">
                  <a:pos x="563" y="193"/>
                </a:cxn>
                <a:cxn ang="0">
                  <a:pos x="102" y="193"/>
                </a:cxn>
                <a:cxn ang="0">
                  <a:pos x="73" y="190"/>
                </a:cxn>
                <a:cxn ang="0">
                  <a:pos x="49" y="181"/>
                </a:cxn>
                <a:cxn ang="0">
                  <a:pos x="28" y="166"/>
                </a:cxn>
                <a:cxn ang="0">
                  <a:pos x="13" y="147"/>
                </a:cxn>
                <a:cxn ang="0">
                  <a:pos x="3" y="123"/>
                </a:cxn>
                <a:cxn ang="0">
                  <a:pos x="0" y="98"/>
                </a:cxn>
                <a:cxn ang="0">
                  <a:pos x="3" y="71"/>
                </a:cxn>
                <a:cxn ang="0">
                  <a:pos x="13" y="47"/>
                </a:cxn>
                <a:cxn ang="0">
                  <a:pos x="28" y="27"/>
                </a:cxn>
                <a:cxn ang="0">
                  <a:pos x="49" y="13"/>
                </a:cxn>
                <a:cxn ang="0">
                  <a:pos x="73" y="3"/>
                </a:cxn>
                <a:cxn ang="0">
                  <a:pos x="102" y="0"/>
                </a:cxn>
                <a:cxn ang="0">
                  <a:pos x="333" y="0"/>
                </a:cxn>
              </a:cxnLst>
              <a:rect l="0" t="0" r="r" b="b"/>
              <a:pathLst>
                <a:path w="667" h="193">
                  <a:moveTo>
                    <a:pt x="333" y="0"/>
                  </a:moveTo>
                  <a:lnTo>
                    <a:pt x="563" y="0"/>
                  </a:lnTo>
                  <a:lnTo>
                    <a:pt x="592" y="3"/>
                  </a:lnTo>
                  <a:lnTo>
                    <a:pt x="617" y="13"/>
                  </a:lnTo>
                  <a:lnTo>
                    <a:pt x="638" y="27"/>
                  </a:lnTo>
                  <a:lnTo>
                    <a:pt x="652" y="47"/>
                  </a:lnTo>
                  <a:lnTo>
                    <a:pt x="663" y="71"/>
                  </a:lnTo>
                  <a:lnTo>
                    <a:pt x="667" y="98"/>
                  </a:lnTo>
                  <a:lnTo>
                    <a:pt x="662" y="125"/>
                  </a:lnTo>
                  <a:lnTo>
                    <a:pt x="652" y="147"/>
                  </a:lnTo>
                  <a:lnTo>
                    <a:pt x="638" y="166"/>
                  </a:lnTo>
                  <a:lnTo>
                    <a:pt x="617" y="182"/>
                  </a:lnTo>
                  <a:lnTo>
                    <a:pt x="592" y="190"/>
                  </a:lnTo>
                  <a:lnTo>
                    <a:pt x="563" y="193"/>
                  </a:lnTo>
                  <a:lnTo>
                    <a:pt x="102" y="193"/>
                  </a:lnTo>
                  <a:lnTo>
                    <a:pt x="73" y="190"/>
                  </a:lnTo>
                  <a:lnTo>
                    <a:pt x="49" y="181"/>
                  </a:lnTo>
                  <a:lnTo>
                    <a:pt x="28" y="166"/>
                  </a:lnTo>
                  <a:lnTo>
                    <a:pt x="13" y="147"/>
                  </a:lnTo>
                  <a:lnTo>
                    <a:pt x="3" y="123"/>
                  </a:lnTo>
                  <a:lnTo>
                    <a:pt x="0" y="98"/>
                  </a:lnTo>
                  <a:lnTo>
                    <a:pt x="3" y="71"/>
                  </a:lnTo>
                  <a:lnTo>
                    <a:pt x="13" y="47"/>
                  </a:lnTo>
                  <a:lnTo>
                    <a:pt x="28" y="27"/>
                  </a:lnTo>
                  <a:lnTo>
                    <a:pt x="49" y="13"/>
                  </a:lnTo>
                  <a:lnTo>
                    <a:pt x="73" y="3"/>
                  </a:lnTo>
                  <a:lnTo>
                    <a:pt x="102" y="0"/>
                  </a:lnTo>
                  <a:lnTo>
                    <a:pt x="333"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2"/>
            <p:cNvSpPr>
              <a:spLocks/>
            </p:cNvSpPr>
            <p:nvPr/>
          </p:nvSpPr>
          <p:spPr bwMode="auto">
            <a:xfrm>
              <a:off x="16714788" y="2598738"/>
              <a:ext cx="1058863" cy="306388"/>
            </a:xfrm>
            <a:custGeom>
              <a:avLst/>
              <a:gdLst/>
              <a:ahLst/>
              <a:cxnLst>
                <a:cxn ang="0">
                  <a:pos x="565" y="0"/>
                </a:cxn>
                <a:cxn ang="0">
                  <a:pos x="593" y="3"/>
                </a:cxn>
                <a:cxn ang="0">
                  <a:pos x="617" y="13"/>
                </a:cxn>
                <a:cxn ang="0">
                  <a:pos x="638" y="29"/>
                </a:cxn>
                <a:cxn ang="0">
                  <a:pos x="654" y="48"/>
                </a:cxn>
                <a:cxn ang="0">
                  <a:pos x="664" y="72"/>
                </a:cxn>
                <a:cxn ang="0">
                  <a:pos x="667" y="98"/>
                </a:cxn>
                <a:cxn ang="0">
                  <a:pos x="664" y="125"/>
                </a:cxn>
                <a:cxn ang="0">
                  <a:pos x="654" y="147"/>
                </a:cxn>
                <a:cxn ang="0">
                  <a:pos x="638" y="166"/>
                </a:cxn>
                <a:cxn ang="0">
                  <a:pos x="617" y="181"/>
                </a:cxn>
                <a:cxn ang="0">
                  <a:pos x="593" y="190"/>
                </a:cxn>
                <a:cxn ang="0">
                  <a:pos x="566" y="193"/>
                </a:cxn>
                <a:cxn ang="0">
                  <a:pos x="332" y="193"/>
                </a:cxn>
                <a:cxn ang="0">
                  <a:pos x="102" y="193"/>
                </a:cxn>
                <a:cxn ang="0">
                  <a:pos x="73" y="190"/>
                </a:cxn>
                <a:cxn ang="0">
                  <a:pos x="49" y="181"/>
                </a:cxn>
                <a:cxn ang="0">
                  <a:pos x="29" y="166"/>
                </a:cxn>
                <a:cxn ang="0">
                  <a:pos x="13" y="147"/>
                </a:cxn>
                <a:cxn ang="0">
                  <a:pos x="3" y="123"/>
                </a:cxn>
                <a:cxn ang="0">
                  <a:pos x="0" y="96"/>
                </a:cxn>
                <a:cxn ang="0">
                  <a:pos x="3" y="71"/>
                </a:cxn>
                <a:cxn ang="0">
                  <a:pos x="14" y="47"/>
                </a:cxn>
                <a:cxn ang="0">
                  <a:pos x="29" y="27"/>
                </a:cxn>
                <a:cxn ang="0">
                  <a:pos x="49" y="13"/>
                </a:cxn>
                <a:cxn ang="0">
                  <a:pos x="73" y="3"/>
                </a:cxn>
                <a:cxn ang="0">
                  <a:pos x="100" y="0"/>
                </a:cxn>
                <a:cxn ang="0">
                  <a:pos x="565" y="0"/>
                </a:cxn>
              </a:cxnLst>
              <a:rect l="0" t="0" r="r" b="b"/>
              <a:pathLst>
                <a:path w="667" h="193">
                  <a:moveTo>
                    <a:pt x="565" y="0"/>
                  </a:moveTo>
                  <a:lnTo>
                    <a:pt x="593" y="3"/>
                  </a:lnTo>
                  <a:lnTo>
                    <a:pt x="617" y="13"/>
                  </a:lnTo>
                  <a:lnTo>
                    <a:pt x="638" y="29"/>
                  </a:lnTo>
                  <a:lnTo>
                    <a:pt x="654" y="48"/>
                  </a:lnTo>
                  <a:lnTo>
                    <a:pt x="664" y="72"/>
                  </a:lnTo>
                  <a:lnTo>
                    <a:pt x="667" y="98"/>
                  </a:lnTo>
                  <a:lnTo>
                    <a:pt x="664" y="125"/>
                  </a:lnTo>
                  <a:lnTo>
                    <a:pt x="654" y="147"/>
                  </a:lnTo>
                  <a:lnTo>
                    <a:pt x="638" y="166"/>
                  </a:lnTo>
                  <a:lnTo>
                    <a:pt x="617" y="181"/>
                  </a:lnTo>
                  <a:lnTo>
                    <a:pt x="593" y="190"/>
                  </a:lnTo>
                  <a:lnTo>
                    <a:pt x="566" y="193"/>
                  </a:lnTo>
                  <a:lnTo>
                    <a:pt x="332" y="193"/>
                  </a:lnTo>
                  <a:lnTo>
                    <a:pt x="102" y="193"/>
                  </a:lnTo>
                  <a:lnTo>
                    <a:pt x="73" y="190"/>
                  </a:lnTo>
                  <a:lnTo>
                    <a:pt x="49" y="181"/>
                  </a:lnTo>
                  <a:lnTo>
                    <a:pt x="29" y="166"/>
                  </a:lnTo>
                  <a:lnTo>
                    <a:pt x="13" y="147"/>
                  </a:lnTo>
                  <a:lnTo>
                    <a:pt x="3" y="123"/>
                  </a:lnTo>
                  <a:lnTo>
                    <a:pt x="0" y="96"/>
                  </a:lnTo>
                  <a:lnTo>
                    <a:pt x="3" y="71"/>
                  </a:lnTo>
                  <a:lnTo>
                    <a:pt x="14" y="47"/>
                  </a:lnTo>
                  <a:lnTo>
                    <a:pt x="29" y="27"/>
                  </a:lnTo>
                  <a:lnTo>
                    <a:pt x="49" y="13"/>
                  </a:lnTo>
                  <a:lnTo>
                    <a:pt x="73" y="3"/>
                  </a:lnTo>
                  <a:lnTo>
                    <a:pt x="100" y="0"/>
                  </a:lnTo>
                  <a:lnTo>
                    <a:pt x="565"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3"/>
            <p:cNvSpPr>
              <a:spLocks/>
            </p:cNvSpPr>
            <p:nvPr/>
          </p:nvSpPr>
          <p:spPr bwMode="auto">
            <a:xfrm>
              <a:off x="15476538" y="3838576"/>
              <a:ext cx="309563" cy="1058863"/>
            </a:xfrm>
            <a:custGeom>
              <a:avLst/>
              <a:gdLst/>
              <a:ahLst/>
              <a:cxnLst>
                <a:cxn ang="0">
                  <a:pos x="97" y="0"/>
                </a:cxn>
                <a:cxn ang="0">
                  <a:pos x="124" y="3"/>
                </a:cxn>
                <a:cxn ang="0">
                  <a:pos x="148" y="12"/>
                </a:cxn>
                <a:cxn ang="0">
                  <a:pos x="167" y="28"/>
                </a:cxn>
                <a:cxn ang="0">
                  <a:pos x="182" y="49"/>
                </a:cxn>
                <a:cxn ang="0">
                  <a:pos x="191" y="75"/>
                </a:cxn>
                <a:cxn ang="0">
                  <a:pos x="195" y="103"/>
                </a:cxn>
                <a:cxn ang="0">
                  <a:pos x="195" y="336"/>
                </a:cxn>
                <a:cxn ang="0">
                  <a:pos x="195" y="561"/>
                </a:cxn>
                <a:cxn ang="0">
                  <a:pos x="191" y="590"/>
                </a:cxn>
                <a:cxn ang="0">
                  <a:pos x="182" y="616"/>
                </a:cxn>
                <a:cxn ang="0">
                  <a:pos x="166" y="638"/>
                </a:cxn>
                <a:cxn ang="0">
                  <a:pos x="147" y="654"/>
                </a:cxn>
                <a:cxn ang="0">
                  <a:pos x="123" y="663"/>
                </a:cxn>
                <a:cxn ang="0">
                  <a:pos x="96" y="667"/>
                </a:cxn>
                <a:cxn ang="0">
                  <a:pos x="70" y="663"/>
                </a:cxn>
                <a:cxn ang="0">
                  <a:pos x="46" y="652"/>
                </a:cxn>
                <a:cxn ang="0">
                  <a:pos x="27" y="636"/>
                </a:cxn>
                <a:cxn ang="0">
                  <a:pos x="13" y="616"/>
                </a:cxn>
                <a:cxn ang="0">
                  <a:pos x="3" y="592"/>
                </a:cxn>
                <a:cxn ang="0">
                  <a:pos x="0" y="563"/>
                </a:cxn>
                <a:cxn ang="0">
                  <a:pos x="0" y="102"/>
                </a:cxn>
                <a:cxn ang="0">
                  <a:pos x="3" y="73"/>
                </a:cxn>
                <a:cxn ang="0">
                  <a:pos x="13" y="49"/>
                </a:cxn>
                <a:cxn ang="0">
                  <a:pos x="27" y="28"/>
                </a:cxn>
                <a:cxn ang="0">
                  <a:pos x="48" y="12"/>
                </a:cxn>
                <a:cxn ang="0">
                  <a:pos x="70" y="3"/>
                </a:cxn>
                <a:cxn ang="0">
                  <a:pos x="97" y="0"/>
                </a:cxn>
              </a:cxnLst>
              <a:rect l="0" t="0" r="r" b="b"/>
              <a:pathLst>
                <a:path w="195" h="667">
                  <a:moveTo>
                    <a:pt x="97" y="0"/>
                  </a:moveTo>
                  <a:lnTo>
                    <a:pt x="124" y="3"/>
                  </a:lnTo>
                  <a:lnTo>
                    <a:pt x="148" y="12"/>
                  </a:lnTo>
                  <a:lnTo>
                    <a:pt x="167" y="28"/>
                  </a:lnTo>
                  <a:lnTo>
                    <a:pt x="182" y="49"/>
                  </a:lnTo>
                  <a:lnTo>
                    <a:pt x="191" y="75"/>
                  </a:lnTo>
                  <a:lnTo>
                    <a:pt x="195" y="103"/>
                  </a:lnTo>
                  <a:lnTo>
                    <a:pt x="195" y="336"/>
                  </a:lnTo>
                  <a:lnTo>
                    <a:pt x="195" y="561"/>
                  </a:lnTo>
                  <a:lnTo>
                    <a:pt x="191" y="590"/>
                  </a:lnTo>
                  <a:lnTo>
                    <a:pt x="182" y="616"/>
                  </a:lnTo>
                  <a:lnTo>
                    <a:pt x="166" y="638"/>
                  </a:lnTo>
                  <a:lnTo>
                    <a:pt x="147" y="654"/>
                  </a:lnTo>
                  <a:lnTo>
                    <a:pt x="123" y="663"/>
                  </a:lnTo>
                  <a:lnTo>
                    <a:pt x="96" y="667"/>
                  </a:lnTo>
                  <a:lnTo>
                    <a:pt x="70" y="663"/>
                  </a:lnTo>
                  <a:lnTo>
                    <a:pt x="46" y="652"/>
                  </a:lnTo>
                  <a:lnTo>
                    <a:pt x="27" y="636"/>
                  </a:lnTo>
                  <a:lnTo>
                    <a:pt x="13" y="616"/>
                  </a:lnTo>
                  <a:lnTo>
                    <a:pt x="3" y="592"/>
                  </a:lnTo>
                  <a:lnTo>
                    <a:pt x="0" y="563"/>
                  </a:lnTo>
                  <a:lnTo>
                    <a:pt x="0" y="102"/>
                  </a:lnTo>
                  <a:lnTo>
                    <a:pt x="3" y="73"/>
                  </a:lnTo>
                  <a:lnTo>
                    <a:pt x="13" y="49"/>
                  </a:lnTo>
                  <a:lnTo>
                    <a:pt x="27" y="28"/>
                  </a:lnTo>
                  <a:lnTo>
                    <a:pt x="48" y="12"/>
                  </a:lnTo>
                  <a:lnTo>
                    <a:pt x="70" y="3"/>
                  </a:lnTo>
                  <a:lnTo>
                    <a:pt x="97" y="0"/>
                  </a:lnTo>
                  <a:close/>
                </a:path>
              </a:pathLst>
            </a:custGeom>
            <a:solidFill>
              <a:srgbClr val="B2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9" name="Rectangle 48"/>
          <p:cNvSpPr/>
          <p:nvPr/>
        </p:nvSpPr>
        <p:spPr>
          <a:xfrm>
            <a:off x="7105943" y="3454686"/>
            <a:ext cx="71307" cy="7130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51" name="Rectangle 50"/>
          <p:cNvSpPr/>
          <p:nvPr/>
        </p:nvSpPr>
        <p:spPr>
          <a:xfrm>
            <a:off x="6609230" y="3775194"/>
            <a:ext cx="749598" cy="24476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19" tIns="44999" rIns="45719" bIns="44999" rtlCol="0" anchor="ctr" anchorCtr="0">
            <a:spAutoFit/>
          </a:bodyPr>
          <a:lstStyle/>
          <a:p>
            <a:pPr algn="ctr"/>
            <a:r>
              <a:rPr lang="en-US" sz="1000" b="1" dirty="0" smtClean="0">
                <a:solidFill>
                  <a:schemeClr val="tx1"/>
                </a:solidFill>
                <a:cs typeface="Arial" pitchFamily="34" charset="0"/>
              </a:rPr>
              <a:t>Briquettes</a:t>
            </a:r>
          </a:p>
        </p:txBody>
      </p:sp>
      <p:sp>
        <p:nvSpPr>
          <p:cNvPr id="56" name="TextBox 55"/>
          <p:cNvSpPr txBox="1"/>
          <p:nvPr/>
        </p:nvSpPr>
        <p:spPr>
          <a:xfrm>
            <a:off x="3595162" y="4060762"/>
            <a:ext cx="1180883" cy="404528"/>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Central collection</a:t>
            </a:r>
            <a:br>
              <a:rPr lang="en-US" sz="900" dirty="0" smtClean="0">
                <a:solidFill>
                  <a:srgbClr val="000000"/>
                </a:solidFill>
                <a:latin typeface="Arial"/>
                <a:cs typeface="Arial" pitchFamily="34" charset="0"/>
              </a:rPr>
            </a:br>
            <a:r>
              <a:rPr lang="en-US" sz="900" dirty="0" smtClean="0">
                <a:solidFill>
                  <a:srgbClr val="000000"/>
                </a:solidFill>
                <a:latin typeface="Arial"/>
                <a:cs typeface="Arial" pitchFamily="34" charset="0"/>
              </a:rPr>
              <a:t>of containers</a:t>
            </a:r>
          </a:p>
        </p:txBody>
      </p:sp>
      <p:sp>
        <p:nvSpPr>
          <p:cNvPr id="57" name="Rectangle 56"/>
          <p:cNvSpPr/>
          <p:nvPr/>
        </p:nvSpPr>
        <p:spPr>
          <a:xfrm>
            <a:off x="314631" y="1632157"/>
            <a:ext cx="1189703" cy="559410"/>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000" dirty="0" smtClean="0">
              <a:solidFill>
                <a:schemeClr val="tx1"/>
              </a:solidFill>
              <a:latin typeface="Arial" pitchFamily="34" charset="0"/>
              <a:cs typeface="Arial" pitchFamily="34" charset="0"/>
            </a:endParaRPr>
          </a:p>
        </p:txBody>
      </p:sp>
      <p:sp>
        <p:nvSpPr>
          <p:cNvPr id="58" name="Rounded Rectangle 57"/>
          <p:cNvSpPr/>
          <p:nvPr/>
        </p:nvSpPr>
        <p:spPr>
          <a:xfrm>
            <a:off x="4094654" y="1612494"/>
            <a:ext cx="1150446" cy="559409"/>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000" dirty="0" smtClean="0">
              <a:solidFill>
                <a:schemeClr val="tx1"/>
              </a:solidFill>
              <a:latin typeface="Arial" pitchFamily="34" charset="0"/>
              <a:cs typeface="Arial" pitchFamily="34" charset="0"/>
            </a:endParaRPr>
          </a:p>
          <a:p>
            <a:pPr algn="ctr"/>
            <a:endParaRPr lang="en-US" sz="1000" dirty="0" smtClean="0">
              <a:solidFill>
                <a:schemeClr val="tx1"/>
              </a:solidFill>
              <a:latin typeface="Arial" pitchFamily="34" charset="0"/>
              <a:cs typeface="Arial" pitchFamily="34" charset="0"/>
            </a:endParaRPr>
          </a:p>
          <a:p>
            <a:pPr algn="ctr"/>
            <a:endParaRPr lang="en-US" sz="1000" dirty="0" smtClean="0">
              <a:solidFill>
                <a:schemeClr val="tx1"/>
              </a:solidFill>
              <a:latin typeface="Arial" pitchFamily="34" charset="0"/>
              <a:cs typeface="Arial" pitchFamily="34" charset="0"/>
            </a:endParaRPr>
          </a:p>
          <a:p>
            <a:pPr algn="ctr"/>
            <a:endParaRPr lang="en-US" sz="1000" dirty="0" smtClean="0">
              <a:solidFill>
                <a:schemeClr val="tx1"/>
              </a:solidFill>
              <a:latin typeface="Arial" pitchFamily="34" charset="0"/>
              <a:cs typeface="Arial" pitchFamily="34" charset="0"/>
            </a:endParaRPr>
          </a:p>
          <a:p>
            <a:pPr algn="ctr"/>
            <a:endParaRPr lang="en-US" sz="1000" dirty="0" smtClean="0">
              <a:solidFill>
                <a:schemeClr val="tx1"/>
              </a:solidFill>
              <a:latin typeface="Arial" pitchFamily="34" charset="0"/>
              <a:cs typeface="Arial" pitchFamily="34" charset="0"/>
            </a:endParaRPr>
          </a:p>
          <a:p>
            <a:pPr algn="ctr"/>
            <a:r>
              <a:rPr lang="en-US" sz="1000" dirty="0" smtClean="0">
                <a:solidFill>
                  <a:schemeClr val="tx1"/>
                </a:solidFill>
                <a:latin typeface="Arial" pitchFamily="34" charset="0"/>
                <a:cs typeface="Arial" pitchFamily="34" charset="0"/>
              </a:rPr>
              <a:t>Refugee energy enterprise</a:t>
            </a:r>
            <a:r>
              <a:rPr lang="en-US" sz="1000" baseline="30000" dirty="0" smtClean="0">
                <a:solidFill>
                  <a:schemeClr val="tx1"/>
                </a:solidFill>
                <a:latin typeface="Arial" pitchFamily="34" charset="0"/>
                <a:cs typeface="Arial" pitchFamily="34" charset="0"/>
              </a:rPr>
              <a:t>1</a:t>
            </a:r>
            <a:r>
              <a:rPr lang="en-US" sz="1000" dirty="0" smtClean="0">
                <a:solidFill>
                  <a:schemeClr val="tx1"/>
                </a:solidFill>
                <a:latin typeface="Arial" pitchFamily="34" charset="0"/>
                <a:cs typeface="Arial" pitchFamily="34" charset="0"/>
              </a:rPr>
              <a:t> </a:t>
            </a:r>
          </a:p>
        </p:txBody>
      </p:sp>
      <p:cxnSp>
        <p:nvCxnSpPr>
          <p:cNvPr id="60" name="Straight Arrow Connector 59"/>
          <p:cNvCxnSpPr>
            <a:stCxn id="57" idx="3"/>
            <a:endCxn id="58" idx="1"/>
          </p:cNvCxnSpPr>
          <p:nvPr/>
        </p:nvCxnSpPr>
        <p:spPr>
          <a:xfrm flipV="1">
            <a:off x="1504334" y="1892199"/>
            <a:ext cx="2590320" cy="19663"/>
          </a:xfrm>
          <a:prstGeom prst="straightConnector1">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634146" y="1589681"/>
            <a:ext cx="2161566" cy="251459"/>
          </a:xfrm>
          <a:prstGeom prst="rect">
            <a:avLst/>
          </a:prstGeom>
          <a:noFill/>
          <a:ln w="12700">
            <a:solidFill>
              <a:srgbClr val="DCC05A"/>
            </a:solidFill>
          </a:ln>
        </p:spPr>
        <p:txBody>
          <a:bodyPr wrap="square" lIns="0" tIns="0" rIns="0" bIns="0" rtlCol="0" anchor="ctr" anchorCtr="0">
            <a:noAutofit/>
          </a:bodyPr>
          <a:lstStyle/>
          <a:p>
            <a:pPr marL="288925" lvl="1" indent="-174625" algn="ctr">
              <a:buClr>
                <a:srgbClr val="177B57"/>
              </a:buClr>
              <a:buSzPct val="100000"/>
            </a:pPr>
            <a:r>
              <a:rPr lang="en-US" sz="900" dirty="0" smtClean="0">
                <a:latin typeface="Arial" pitchFamily="34" charset="0"/>
                <a:cs typeface="Arial" pitchFamily="34" charset="0"/>
              </a:rPr>
              <a:t>Trains to produce the toilets </a:t>
            </a:r>
          </a:p>
        </p:txBody>
      </p:sp>
      <p:cxnSp>
        <p:nvCxnSpPr>
          <p:cNvPr id="62" name="Curved Connector 20"/>
          <p:cNvCxnSpPr/>
          <p:nvPr/>
        </p:nvCxnSpPr>
        <p:spPr>
          <a:xfrm flipH="1">
            <a:off x="4306834" y="2476500"/>
            <a:ext cx="100066" cy="853723"/>
          </a:xfrm>
          <a:prstGeom prst="straightConnector1">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458692" y="2476500"/>
            <a:ext cx="683991" cy="744485"/>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Collect waste</a:t>
            </a:r>
            <a:br>
              <a:rPr lang="en-US" sz="900" dirty="0" smtClean="0">
                <a:solidFill>
                  <a:srgbClr val="000000"/>
                </a:solidFill>
                <a:latin typeface="Arial"/>
                <a:cs typeface="Arial" pitchFamily="34" charset="0"/>
              </a:rPr>
            </a:br>
            <a:r>
              <a:rPr lang="en-US" sz="900" dirty="0" smtClean="0">
                <a:solidFill>
                  <a:srgbClr val="000000"/>
                </a:solidFill>
                <a:latin typeface="Arial"/>
                <a:cs typeface="Arial" pitchFamily="34" charset="0"/>
              </a:rPr>
              <a:t>every couple of days</a:t>
            </a:r>
          </a:p>
        </p:txBody>
      </p:sp>
      <p:sp>
        <p:nvSpPr>
          <p:cNvPr id="66" name="TextBox 65"/>
          <p:cNvSpPr txBox="1"/>
          <p:nvPr/>
        </p:nvSpPr>
        <p:spPr>
          <a:xfrm>
            <a:off x="6393588" y="4060763"/>
            <a:ext cx="1180883" cy="404527"/>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Manual production of charcoal briquettes</a:t>
            </a:r>
          </a:p>
        </p:txBody>
      </p:sp>
      <p:sp>
        <p:nvSpPr>
          <p:cNvPr id="67" name="TextBox 66"/>
          <p:cNvSpPr txBox="1"/>
          <p:nvPr/>
        </p:nvSpPr>
        <p:spPr>
          <a:xfrm>
            <a:off x="4943476" y="4060763"/>
            <a:ext cx="1241430" cy="404527"/>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Feces get dried</a:t>
            </a:r>
            <a:br>
              <a:rPr lang="en-US" sz="900" dirty="0" smtClean="0">
                <a:solidFill>
                  <a:srgbClr val="000000"/>
                </a:solidFill>
                <a:latin typeface="Arial"/>
                <a:cs typeface="Arial" pitchFamily="34" charset="0"/>
              </a:rPr>
            </a:br>
            <a:r>
              <a:rPr lang="en-US" sz="900" dirty="0" smtClean="0">
                <a:solidFill>
                  <a:srgbClr val="000000"/>
                </a:solidFill>
                <a:latin typeface="Arial"/>
                <a:cs typeface="Arial" pitchFamily="34" charset="0"/>
              </a:rPr>
              <a:t>with sun and</a:t>
            </a:r>
            <a:br>
              <a:rPr lang="en-US" sz="900" dirty="0" smtClean="0">
                <a:solidFill>
                  <a:srgbClr val="000000"/>
                </a:solidFill>
                <a:latin typeface="Arial"/>
                <a:cs typeface="Arial" pitchFamily="34" charset="0"/>
              </a:rPr>
            </a:br>
            <a:r>
              <a:rPr lang="en-US" sz="900" dirty="0" smtClean="0">
                <a:solidFill>
                  <a:srgbClr val="000000"/>
                </a:solidFill>
                <a:latin typeface="Arial"/>
                <a:cs typeface="Arial" pitchFamily="34" charset="0"/>
              </a:rPr>
              <a:t>a metal sheet </a:t>
            </a:r>
          </a:p>
        </p:txBody>
      </p:sp>
      <p:sp>
        <p:nvSpPr>
          <p:cNvPr id="68" name="TextBox 67"/>
          <p:cNvSpPr txBox="1"/>
          <p:nvPr/>
        </p:nvSpPr>
        <p:spPr>
          <a:xfrm>
            <a:off x="6852912" y="2696523"/>
            <a:ext cx="978843" cy="466627"/>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Charcoal dust or organic waste added</a:t>
            </a:r>
          </a:p>
        </p:txBody>
      </p:sp>
      <p:cxnSp>
        <p:nvCxnSpPr>
          <p:cNvPr id="69" name="Curved Connector 20"/>
          <p:cNvCxnSpPr/>
          <p:nvPr/>
        </p:nvCxnSpPr>
        <p:spPr>
          <a:xfrm rot="16200000" flipH="1">
            <a:off x="6373530" y="3058830"/>
            <a:ext cx="432006" cy="365484"/>
          </a:xfrm>
          <a:prstGeom prst="curvedConnector3">
            <a:avLst>
              <a:gd name="adj1" fmla="val 500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72" name="Curved Connector 20"/>
          <p:cNvCxnSpPr>
            <a:stCxn id="141" idx="2"/>
          </p:cNvCxnSpPr>
          <p:nvPr/>
        </p:nvCxnSpPr>
        <p:spPr>
          <a:xfrm rot="5400000">
            <a:off x="2959047" y="1891634"/>
            <a:ext cx="809012" cy="1388194"/>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519571" y="2118247"/>
            <a:ext cx="1075591" cy="370278"/>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Help build household</a:t>
            </a:r>
            <a:br>
              <a:rPr lang="en-US" sz="900" dirty="0" smtClean="0">
                <a:solidFill>
                  <a:srgbClr val="000000"/>
                </a:solidFill>
                <a:latin typeface="Arial"/>
                <a:cs typeface="Arial" pitchFamily="34" charset="0"/>
              </a:rPr>
            </a:br>
            <a:r>
              <a:rPr lang="en-US" sz="900" dirty="0" smtClean="0">
                <a:solidFill>
                  <a:srgbClr val="000000"/>
                </a:solidFill>
                <a:latin typeface="Arial"/>
                <a:cs typeface="Arial" pitchFamily="34" charset="0"/>
              </a:rPr>
              <a:t>latrines</a:t>
            </a:r>
          </a:p>
        </p:txBody>
      </p:sp>
      <p:sp>
        <p:nvSpPr>
          <p:cNvPr id="7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Concept of a refugee enterprise that is responsible for emptying latrines has been proven in Nakivale</a:t>
            </a:r>
            <a:endParaRPr lang="en-US" sz="800" dirty="0">
              <a:solidFill>
                <a:srgbClr val="000000"/>
              </a:solidFill>
              <a:latin typeface="Arial" pitchFamily="34" charset="0"/>
              <a:cs typeface="Arial" pitchFamily="34" charset="0"/>
            </a:endParaRPr>
          </a:p>
        </p:txBody>
      </p:sp>
      <p:cxnSp>
        <p:nvCxnSpPr>
          <p:cNvPr id="79" name="Curved Connector 20"/>
          <p:cNvCxnSpPr/>
          <p:nvPr/>
        </p:nvCxnSpPr>
        <p:spPr>
          <a:xfrm flipV="1">
            <a:off x="7191375" y="2463747"/>
            <a:ext cx="1356024" cy="1155754"/>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2" name="Curved Connector 20"/>
          <p:cNvCxnSpPr/>
          <p:nvPr/>
        </p:nvCxnSpPr>
        <p:spPr>
          <a:xfrm>
            <a:off x="7239000" y="3619500"/>
            <a:ext cx="1308399" cy="578131"/>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619835" y="1664361"/>
            <a:ext cx="571539" cy="231114"/>
          </a:xfrm>
          <a:prstGeom prst="rect">
            <a:avLst/>
          </a:prstGeom>
          <a:noFill/>
        </p:spPr>
        <p:txBody>
          <a:bodyPr wrap="square" lIns="0" tIns="0" rIns="0" bIns="0" rtlCol="0">
            <a:noAutofit/>
          </a:bodyPr>
          <a:lstStyle/>
          <a:p>
            <a:pPr algn="ctr">
              <a:buClr>
                <a:srgbClr val="000000"/>
              </a:buClr>
              <a:buSzPct val="100000"/>
              <a:buFont typeface=""/>
            </a:pPr>
            <a:r>
              <a:rPr lang="en-US" sz="1000" dirty="0" smtClean="0">
                <a:solidFill>
                  <a:srgbClr val="000000"/>
                </a:solidFill>
                <a:latin typeface="Arial"/>
                <a:cs typeface="Arial" pitchFamily="34" charset="0"/>
              </a:rPr>
              <a:t>$$</a:t>
            </a:r>
          </a:p>
        </p:txBody>
      </p:sp>
      <p:sp>
        <p:nvSpPr>
          <p:cNvPr id="86" name="TextBox 85"/>
          <p:cNvSpPr txBox="1"/>
          <p:nvPr/>
        </p:nvSpPr>
        <p:spPr>
          <a:xfrm>
            <a:off x="7239000" y="4865050"/>
            <a:ext cx="2045296" cy="633719"/>
          </a:xfrm>
          <a:prstGeom prst="rect">
            <a:avLst/>
          </a:prstGeom>
          <a:noFill/>
          <a:ln w="12700">
            <a:solidFill>
              <a:srgbClr val="DCC05A"/>
            </a:solidFill>
          </a:ln>
        </p:spPr>
        <p:txBody>
          <a:bodyPr wrap="square" lIns="0" tIns="0" rIns="0" bIns="0" rtlCol="0" anchor="ctr" anchorCtr="0">
            <a:noAutofit/>
          </a:bodyPr>
          <a:lstStyle/>
          <a:p>
            <a:pPr marL="288925" lvl="1" indent="-174625">
              <a:buClr>
                <a:srgbClr val="177B57"/>
              </a:buClr>
              <a:buSzPct val="100000"/>
              <a:buFont typeface="Arial"/>
              <a:buChar char="•"/>
            </a:pPr>
            <a:r>
              <a:rPr lang="en-US" sz="900" dirty="0" smtClean="0">
                <a:solidFill>
                  <a:srgbClr val="000000"/>
                </a:solidFill>
                <a:latin typeface="Arial"/>
                <a:cs typeface="Arial" pitchFamily="34" charset="0"/>
              </a:rPr>
              <a:t>For free if they helped with the collection of waste containers</a:t>
            </a:r>
          </a:p>
          <a:p>
            <a:pPr marL="288925" lvl="1" indent="-174625">
              <a:buClr>
                <a:srgbClr val="177B57"/>
              </a:buClr>
              <a:buSzPct val="100000"/>
              <a:buFont typeface="Arial"/>
              <a:buChar char="•"/>
            </a:pPr>
            <a:r>
              <a:rPr lang="en-US" sz="900" dirty="0" smtClean="0">
                <a:solidFill>
                  <a:srgbClr val="000000"/>
                </a:solidFill>
                <a:latin typeface="Arial"/>
                <a:cs typeface="Arial" pitchFamily="34" charset="0"/>
              </a:rPr>
              <a:t>Can sell kerosene or wood ratio on the market</a:t>
            </a:r>
          </a:p>
        </p:txBody>
      </p:sp>
      <p:sp>
        <p:nvSpPr>
          <p:cNvPr id="88" name="TextBox 87"/>
          <p:cNvSpPr txBox="1"/>
          <p:nvPr/>
        </p:nvSpPr>
        <p:spPr>
          <a:xfrm>
            <a:off x="1991150" y="5026954"/>
            <a:ext cx="3112149" cy="471816"/>
          </a:xfrm>
          <a:prstGeom prst="rect">
            <a:avLst/>
          </a:prstGeom>
          <a:noFill/>
          <a:ln w="12700">
            <a:solidFill>
              <a:srgbClr val="DCC05A"/>
            </a:solidFill>
          </a:ln>
        </p:spPr>
        <p:txBody>
          <a:bodyPr wrap="square" lIns="0" tIns="0" rIns="0" bIns="0" rtlCol="0" anchor="ctr" anchorCtr="0">
            <a:noAutofit/>
          </a:bodyPr>
          <a:lstStyle/>
          <a:p>
            <a:pPr marL="288925" lvl="1" indent="-174625">
              <a:buClr>
                <a:srgbClr val="177B57"/>
              </a:buClr>
              <a:buSzPct val="100000"/>
              <a:buFont typeface="Arial"/>
              <a:buChar char="•"/>
            </a:pPr>
            <a:r>
              <a:rPr lang="en-US" sz="900" dirty="0" smtClean="0">
                <a:latin typeface="Arial" pitchFamily="34" charset="0"/>
                <a:cs typeface="Arial" pitchFamily="34" charset="0"/>
              </a:rPr>
              <a:t>Assesses need in villages</a:t>
            </a:r>
          </a:p>
          <a:p>
            <a:pPr marL="288925" lvl="1" indent="-174625">
              <a:buClr>
                <a:srgbClr val="177B57"/>
              </a:buClr>
              <a:buSzPct val="100000"/>
              <a:buFont typeface="Arial"/>
              <a:buChar char="•"/>
            </a:pPr>
            <a:r>
              <a:rPr lang="en-US" sz="900" dirty="0" smtClean="0">
                <a:latin typeface="Arial" pitchFamily="34" charset="0"/>
                <a:cs typeface="Arial" pitchFamily="34" charset="0"/>
              </a:rPr>
              <a:t>Work with village leadership to select families that are eligible to get Sanivation toilets</a:t>
            </a:r>
          </a:p>
        </p:txBody>
      </p:sp>
      <p:cxnSp>
        <p:nvCxnSpPr>
          <p:cNvPr id="90" name="Curved Connector 20"/>
          <p:cNvCxnSpPr>
            <a:endCxn id="57" idx="2"/>
          </p:cNvCxnSpPr>
          <p:nvPr/>
        </p:nvCxnSpPr>
        <p:spPr>
          <a:xfrm rot="10800000">
            <a:off x="909484" y="2191567"/>
            <a:ext cx="1147917" cy="2226968"/>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457200" y="5579165"/>
            <a:ext cx="8395252" cy="781878"/>
          </a:xfrm>
          <a:prstGeom prst="roundRect">
            <a:avLst/>
          </a:prstGeom>
          <a:no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endParaRPr lang="en-US" sz="1400" b="1" dirty="0" smtClean="0">
              <a:solidFill>
                <a:srgbClr val="000000"/>
              </a:solidFill>
              <a:latin typeface="Arial"/>
              <a:cs typeface="Arial" pitchFamily="34" charset="0"/>
            </a:endParaRPr>
          </a:p>
        </p:txBody>
      </p:sp>
      <p:sp>
        <p:nvSpPr>
          <p:cNvPr id="94" name="Rounded Rectangle 93"/>
          <p:cNvSpPr/>
          <p:nvPr/>
        </p:nvSpPr>
        <p:spPr>
          <a:xfrm>
            <a:off x="516836" y="5652053"/>
            <a:ext cx="1779115" cy="629478"/>
          </a:xfrm>
          <a:prstGeom prst="round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r>
              <a:rPr lang="en-US" sz="1200" b="1" dirty="0" smtClean="0">
                <a:solidFill>
                  <a:schemeClr val="bg1"/>
                </a:solidFill>
                <a:cs typeface="Arial" pitchFamily="34" charset="0"/>
              </a:rPr>
              <a:t>Conditions where the system works</a:t>
            </a:r>
          </a:p>
        </p:txBody>
      </p:sp>
      <p:sp>
        <p:nvSpPr>
          <p:cNvPr id="95" name="TextBox 94"/>
          <p:cNvSpPr txBox="1"/>
          <p:nvPr/>
        </p:nvSpPr>
        <p:spPr>
          <a:xfrm>
            <a:off x="2372149" y="5737778"/>
            <a:ext cx="6270409" cy="629478"/>
          </a:xfrm>
          <a:prstGeom prst="rect">
            <a:avLst/>
          </a:prstGeom>
          <a:noFill/>
        </p:spPr>
        <p:txBody>
          <a:bodyPr wrap="square" lIns="0" tIns="0" rIns="0" bIns="0" rtlCol="0">
            <a:noAutofit/>
          </a:bodyPr>
          <a:lstStyle/>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Sufficient number of refugees that would be willing to engage in the collection of containers</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Acceptance to use and willingness to pay for biochar briquettes for cooking</a:t>
            </a:r>
          </a:p>
          <a:p>
            <a:pPr marL="288925" lvl="1" indent="-174625">
              <a:buClr>
                <a:srgbClr val="177B57"/>
              </a:buClr>
              <a:buSzPct val="100000"/>
              <a:buFont typeface="Arial"/>
              <a:buChar char="•"/>
            </a:pPr>
            <a:r>
              <a:rPr lang="en-US" sz="1000" dirty="0" smtClean="0">
                <a:solidFill>
                  <a:srgbClr val="000000"/>
                </a:solidFill>
                <a:latin typeface="Arial"/>
                <a:cs typeface="Arial" pitchFamily="34" charset="0"/>
              </a:rPr>
              <a:t>Sufficient supply of leftover charcoal dust and organic waste</a:t>
            </a:r>
          </a:p>
        </p:txBody>
      </p:sp>
      <p:sp>
        <p:nvSpPr>
          <p:cNvPr id="96" name="clipart_tick"/>
          <p:cNvSpPr>
            <a:spLocks/>
          </p:cNvSpPr>
          <p:nvPr/>
        </p:nvSpPr>
        <p:spPr bwMode="gray">
          <a:xfrm>
            <a:off x="2435478" y="5692862"/>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97" name="clipart_tick"/>
          <p:cNvSpPr>
            <a:spLocks/>
          </p:cNvSpPr>
          <p:nvPr/>
        </p:nvSpPr>
        <p:spPr bwMode="gray">
          <a:xfrm>
            <a:off x="2435478" y="5855292"/>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89" name="TextBox 88"/>
          <p:cNvSpPr txBox="1"/>
          <p:nvPr/>
        </p:nvSpPr>
        <p:spPr>
          <a:xfrm>
            <a:off x="198159" y="4465288"/>
            <a:ext cx="1497291" cy="826239"/>
          </a:xfrm>
          <a:prstGeom prst="rect">
            <a:avLst/>
          </a:prstGeom>
          <a:noFill/>
          <a:ln w="12700">
            <a:solidFill>
              <a:srgbClr val="DCC05A"/>
            </a:solidFill>
          </a:ln>
        </p:spPr>
        <p:txBody>
          <a:bodyPr wrap="square" lIns="0" tIns="0" rIns="0" bIns="0" rtlCol="0" anchor="ctr" anchorCtr="0">
            <a:noAutofit/>
          </a:bodyPr>
          <a:lstStyle/>
          <a:p>
            <a:pPr marL="288925" lvl="1" indent="-174625">
              <a:buClr>
                <a:srgbClr val="177B57"/>
              </a:buClr>
              <a:buSzPct val="100000"/>
              <a:buFont typeface="Arial"/>
              <a:buChar char="•"/>
            </a:pPr>
            <a:r>
              <a:rPr lang="en-US" sz="900" dirty="0" smtClean="0">
                <a:latin typeface="Arial" pitchFamily="34" charset="0"/>
                <a:cs typeface="Arial" pitchFamily="34" charset="0"/>
              </a:rPr>
              <a:t>Communicates need to Sanivation team and REE</a:t>
            </a:r>
          </a:p>
          <a:p>
            <a:pPr marL="288925" lvl="1" indent="-174625">
              <a:buClr>
                <a:srgbClr val="177B57"/>
              </a:buClr>
              <a:buSzPct val="100000"/>
              <a:buFont typeface="Arial"/>
              <a:buChar char="•"/>
            </a:pPr>
            <a:r>
              <a:rPr lang="en-US" sz="900" dirty="0" smtClean="0">
                <a:solidFill>
                  <a:srgbClr val="000000"/>
                </a:solidFill>
                <a:latin typeface="Arial" pitchFamily="34" charset="0"/>
                <a:cs typeface="Arial" pitchFamily="34" charset="0"/>
              </a:rPr>
              <a:t>Pays for </a:t>
            </a:r>
            <a:r>
              <a:rPr lang="en-US" sz="900" dirty="0" smtClean="0">
                <a:latin typeface="Arial" pitchFamily="34" charset="0"/>
                <a:cs typeface="Arial" pitchFamily="34" charset="0"/>
              </a:rPr>
              <a:t>materials</a:t>
            </a:r>
            <a:r>
              <a:rPr lang="en-US" sz="900" dirty="0" smtClean="0">
                <a:solidFill>
                  <a:srgbClr val="000000"/>
                </a:solidFill>
                <a:latin typeface="Arial" pitchFamily="34" charset="0"/>
                <a:cs typeface="Arial" pitchFamily="34" charset="0"/>
              </a:rPr>
              <a:t> and replacement after 5 years</a:t>
            </a:r>
            <a:endParaRPr lang="en-US" sz="900" dirty="0" smtClean="0">
              <a:solidFill>
                <a:srgbClr val="000000"/>
              </a:solidFill>
              <a:latin typeface="Arial"/>
              <a:cs typeface="Arial" pitchFamily="34" charset="0"/>
            </a:endParaRPr>
          </a:p>
        </p:txBody>
      </p:sp>
      <p:cxnSp>
        <p:nvCxnSpPr>
          <p:cNvPr id="105" name="Curved Connector 20"/>
          <p:cNvCxnSpPr>
            <a:endCxn id="58" idx="3"/>
          </p:cNvCxnSpPr>
          <p:nvPr/>
        </p:nvCxnSpPr>
        <p:spPr>
          <a:xfrm rot="16200000" flipV="1">
            <a:off x="6795063" y="342236"/>
            <a:ext cx="202374" cy="3302299"/>
          </a:xfrm>
          <a:prstGeom prst="bent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08" name="Curved Connector 20"/>
          <p:cNvCxnSpPr>
            <a:endCxn id="172" idx="2"/>
          </p:cNvCxnSpPr>
          <p:nvPr/>
        </p:nvCxnSpPr>
        <p:spPr>
          <a:xfrm rot="5400000" flipH="1" flipV="1">
            <a:off x="2672034" y="2617517"/>
            <a:ext cx="1499645" cy="1490663"/>
          </a:xfrm>
          <a:prstGeom prst="curvedConnector3">
            <a:avLst>
              <a:gd name="adj1" fmla="val 500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758005" y="3545089"/>
            <a:ext cx="837157" cy="156620"/>
          </a:xfrm>
          <a:prstGeom prst="rect">
            <a:avLst/>
          </a:prstGeom>
          <a:noFill/>
          <a:ln>
            <a:noFill/>
          </a:ln>
        </p:spPr>
        <p:txBody>
          <a:bodyPr wrap="square" lIns="0" tIns="0" rIns="0" bIns="0" rtlCol="0">
            <a:noAutofit/>
          </a:bodyPr>
          <a:lstStyle/>
          <a:p>
            <a:pPr algn="ctr">
              <a:buClr>
                <a:srgbClr val="000000"/>
              </a:buClr>
              <a:buSzPct val="100000"/>
              <a:buFont typeface=""/>
            </a:pPr>
            <a:r>
              <a:rPr lang="en-US" sz="1000" dirty="0" smtClean="0">
                <a:solidFill>
                  <a:srgbClr val="000000"/>
                </a:solidFill>
                <a:latin typeface="Arial"/>
                <a:cs typeface="Arial" pitchFamily="34" charset="0"/>
              </a:rPr>
              <a:t>Incentive</a:t>
            </a:r>
            <a:br>
              <a:rPr lang="en-US" sz="1000" dirty="0" smtClean="0">
                <a:solidFill>
                  <a:srgbClr val="000000"/>
                </a:solidFill>
                <a:latin typeface="Arial"/>
                <a:cs typeface="Arial" pitchFamily="34" charset="0"/>
              </a:rPr>
            </a:br>
            <a:r>
              <a:rPr lang="en-US" sz="1000" dirty="0" smtClean="0">
                <a:solidFill>
                  <a:srgbClr val="000000"/>
                </a:solidFill>
                <a:latin typeface="Arial"/>
                <a:cs typeface="Arial" pitchFamily="34" charset="0"/>
              </a:rPr>
              <a:t>$$</a:t>
            </a:r>
          </a:p>
        </p:txBody>
      </p:sp>
      <p:pic>
        <p:nvPicPr>
          <p:cNvPr id="114" name="Picture 4" descr="http://sanivation.com/wp-content/uploads/2014/09/logo1.gif"/>
          <p:cNvPicPr>
            <a:picLocks noChangeAspect="1" noChangeArrowheads="1"/>
          </p:cNvPicPr>
          <p:nvPr/>
        </p:nvPicPr>
        <p:blipFill>
          <a:blip r:embed="rId5" cstate="print"/>
          <a:srcRect/>
          <a:stretch>
            <a:fillRect/>
          </a:stretch>
        </p:blipFill>
        <p:spPr bwMode="auto">
          <a:xfrm>
            <a:off x="432262" y="1762605"/>
            <a:ext cx="954999" cy="286499"/>
          </a:xfrm>
          <a:prstGeom prst="rect">
            <a:avLst/>
          </a:prstGeom>
          <a:noFill/>
        </p:spPr>
      </p:pic>
      <p:pic>
        <p:nvPicPr>
          <p:cNvPr id="10244" name="Picture 4"/>
          <p:cNvPicPr>
            <a:picLocks noChangeAspect="1" noChangeArrowheads="1"/>
          </p:cNvPicPr>
          <p:nvPr/>
        </p:nvPicPr>
        <p:blipFill>
          <a:blip r:embed="rId6" cstate="print"/>
          <a:srcRect/>
          <a:stretch>
            <a:fillRect/>
          </a:stretch>
        </p:blipFill>
        <p:spPr bwMode="auto">
          <a:xfrm>
            <a:off x="5138277" y="3294794"/>
            <a:ext cx="805323" cy="636188"/>
          </a:xfrm>
          <a:prstGeom prst="rect">
            <a:avLst/>
          </a:prstGeom>
          <a:noFill/>
          <a:ln w="9525">
            <a:noFill/>
            <a:miter lim="800000"/>
            <a:headEnd/>
            <a:tailEnd/>
          </a:ln>
          <a:effectLst/>
        </p:spPr>
      </p:pic>
      <p:grpSp>
        <p:nvGrpSpPr>
          <p:cNvPr id="4" name="Group 131"/>
          <p:cNvGrpSpPr/>
          <p:nvPr/>
        </p:nvGrpSpPr>
        <p:grpSpPr>
          <a:xfrm>
            <a:off x="6066790" y="2717289"/>
            <a:ext cx="703580" cy="192849"/>
            <a:chOff x="7708900" y="1785938"/>
            <a:chExt cx="1054100" cy="288925"/>
          </a:xfrm>
        </p:grpSpPr>
        <p:sp>
          <p:nvSpPr>
            <p:cNvPr id="10261" name="Freeform 21"/>
            <p:cNvSpPr>
              <a:spLocks/>
            </p:cNvSpPr>
            <p:nvPr/>
          </p:nvSpPr>
          <p:spPr bwMode="auto">
            <a:xfrm>
              <a:off x="7708900" y="1785938"/>
              <a:ext cx="885825" cy="288925"/>
            </a:xfrm>
            <a:custGeom>
              <a:avLst/>
              <a:gdLst/>
              <a:ahLst/>
              <a:cxnLst>
                <a:cxn ang="0">
                  <a:pos x="36" y="106"/>
                </a:cxn>
                <a:cxn ang="0">
                  <a:pos x="36" y="106"/>
                </a:cxn>
                <a:cxn ang="0">
                  <a:pos x="82" y="86"/>
                </a:cxn>
                <a:cxn ang="0">
                  <a:pos x="126" y="64"/>
                </a:cxn>
                <a:cxn ang="0">
                  <a:pos x="174" y="40"/>
                </a:cxn>
                <a:cxn ang="0">
                  <a:pos x="174" y="40"/>
                </a:cxn>
                <a:cxn ang="0">
                  <a:pos x="198" y="26"/>
                </a:cxn>
                <a:cxn ang="0">
                  <a:pos x="224" y="16"/>
                </a:cxn>
                <a:cxn ang="0">
                  <a:pos x="250" y="6"/>
                </a:cxn>
                <a:cxn ang="0">
                  <a:pos x="278" y="0"/>
                </a:cxn>
                <a:cxn ang="0">
                  <a:pos x="292" y="0"/>
                </a:cxn>
                <a:cxn ang="0">
                  <a:pos x="308" y="0"/>
                </a:cxn>
                <a:cxn ang="0">
                  <a:pos x="322" y="2"/>
                </a:cxn>
                <a:cxn ang="0">
                  <a:pos x="338" y="4"/>
                </a:cxn>
                <a:cxn ang="0">
                  <a:pos x="354" y="8"/>
                </a:cxn>
                <a:cxn ang="0">
                  <a:pos x="370" y="14"/>
                </a:cxn>
                <a:cxn ang="0">
                  <a:pos x="388" y="24"/>
                </a:cxn>
                <a:cxn ang="0">
                  <a:pos x="404" y="34"/>
                </a:cxn>
                <a:cxn ang="0">
                  <a:pos x="404" y="34"/>
                </a:cxn>
                <a:cxn ang="0">
                  <a:pos x="432" y="50"/>
                </a:cxn>
                <a:cxn ang="0">
                  <a:pos x="458" y="66"/>
                </a:cxn>
                <a:cxn ang="0">
                  <a:pos x="506" y="88"/>
                </a:cxn>
                <a:cxn ang="0">
                  <a:pos x="540" y="104"/>
                </a:cxn>
                <a:cxn ang="0">
                  <a:pos x="554" y="110"/>
                </a:cxn>
                <a:cxn ang="0">
                  <a:pos x="554" y="110"/>
                </a:cxn>
                <a:cxn ang="0">
                  <a:pos x="556" y="114"/>
                </a:cxn>
                <a:cxn ang="0">
                  <a:pos x="558" y="120"/>
                </a:cxn>
                <a:cxn ang="0">
                  <a:pos x="554" y="128"/>
                </a:cxn>
                <a:cxn ang="0">
                  <a:pos x="548" y="136"/>
                </a:cxn>
                <a:cxn ang="0">
                  <a:pos x="534" y="146"/>
                </a:cxn>
                <a:cxn ang="0">
                  <a:pos x="512" y="154"/>
                </a:cxn>
                <a:cxn ang="0">
                  <a:pos x="480" y="164"/>
                </a:cxn>
                <a:cxn ang="0">
                  <a:pos x="480" y="164"/>
                </a:cxn>
                <a:cxn ang="0">
                  <a:pos x="448" y="170"/>
                </a:cxn>
                <a:cxn ang="0">
                  <a:pos x="414" y="174"/>
                </a:cxn>
                <a:cxn ang="0">
                  <a:pos x="382" y="178"/>
                </a:cxn>
                <a:cxn ang="0">
                  <a:pos x="350" y="180"/>
                </a:cxn>
                <a:cxn ang="0">
                  <a:pos x="286" y="182"/>
                </a:cxn>
                <a:cxn ang="0">
                  <a:pos x="228" y="178"/>
                </a:cxn>
                <a:cxn ang="0">
                  <a:pos x="172" y="174"/>
                </a:cxn>
                <a:cxn ang="0">
                  <a:pos x="122" y="166"/>
                </a:cxn>
                <a:cxn ang="0">
                  <a:pos x="80" y="156"/>
                </a:cxn>
                <a:cxn ang="0">
                  <a:pos x="44" y="148"/>
                </a:cxn>
                <a:cxn ang="0">
                  <a:pos x="44" y="148"/>
                </a:cxn>
                <a:cxn ang="0">
                  <a:pos x="16" y="138"/>
                </a:cxn>
                <a:cxn ang="0">
                  <a:pos x="6" y="134"/>
                </a:cxn>
                <a:cxn ang="0">
                  <a:pos x="2" y="128"/>
                </a:cxn>
                <a:cxn ang="0">
                  <a:pos x="0" y="126"/>
                </a:cxn>
                <a:cxn ang="0">
                  <a:pos x="2" y="124"/>
                </a:cxn>
                <a:cxn ang="0">
                  <a:pos x="6" y="118"/>
                </a:cxn>
                <a:cxn ang="0">
                  <a:pos x="18" y="114"/>
                </a:cxn>
                <a:cxn ang="0">
                  <a:pos x="36" y="106"/>
                </a:cxn>
                <a:cxn ang="0">
                  <a:pos x="36" y="106"/>
                </a:cxn>
              </a:cxnLst>
              <a:rect l="0" t="0" r="r" b="b"/>
              <a:pathLst>
                <a:path w="558" h="182">
                  <a:moveTo>
                    <a:pt x="36" y="106"/>
                  </a:moveTo>
                  <a:lnTo>
                    <a:pt x="36" y="106"/>
                  </a:lnTo>
                  <a:lnTo>
                    <a:pt x="82" y="86"/>
                  </a:lnTo>
                  <a:lnTo>
                    <a:pt x="126" y="64"/>
                  </a:lnTo>
                  <a:lnTo>
                    <a:pt x="174" y="40"/>
                  </a:lnTo>
                  <a:lnTo>
                    <a:pt x="174" y="40"/>
                  </a:lnTo>
                  <a:lnTo>
                    <a:pt x="198" y="26"/>
                  </a:lnTo>
                  <a:lnTo>
                    <a:pt x="224" y="16"/>
                  </a:lnTo>
                  <a:lnTo>
                    <a:pt x="250" y="6"/>
                  </a:lnTo>
                  <a:lnTo>
                    <a:pt x="278" y="0"/>
                  </a:lnTo>
                  <a:lnTo>
                    <a:pt x="292" y="0"/>
                  </a:lnTo>
                  <a:lnTo>
                    <a:pt x="308" y="0"/>
                  </a:lnTo>
                  <a:lnTo>
                    <a:pt x="322" y="2"/>
                  </a:lnTo>
                  <a:lnTo>
                    <a:pt x="338" y="4"/>
                  </a:lnTo>
                  <a:lnTo>
                    <a:pt x="354" y="8"/>
                  </a:lnTo>
                  <a:lnTo>
                    <a:pt x="370" y="14"/>
                  </a:lnTo>
                  <a:lnTo>
                    <a:pt x="388" y="24"/>
                  </a:lnTo>
                  <a:lnTo>
                    <a:pt x="404" y="34"/>
                  </a:lnTo>
                  <a:lnTo>
                    <a:pt x="404" y="34"/>
                  </a:lnTo>
                  <a:lnTo>
                    <a:pt x="432" y="50"/>
                  </a:lnTo>
                  <a:lnTo>
                    <a:pt x="458" y="66"/>
                  </a:lnTo>
                  <a:lnTo>
                    <a:pt x="506" y="88"/>
                  </a:lnTo>
                  <a:lnTo>
                    <a:pt x="540" y="104"/>
                  </a:lnTo>
                  <a:lnTo>
                    <a:pt x="554" y="110"/>
                  </a:lnTo>
                  <a:lnTo>
                    <a:pt x="554" y="110"/>
                  </a:lnTo>
                  <a:lnTo>
                    <a:pt x="556" y="114"/>
                  </a:lnTo>
                  <a:lnTo>
                    <a:pt x="558" y="120"/>
                  </a:lnTo>
                  <a:lnTo>
                    <a:pt x="554" y="128"/>
                  </a:lnTo>
                  <a:lnTo>
                    <a:pt x="548" y="136"/>
                  </a:lnTo>
                  <a:lnTo>
                    <a:pt x="534" y="146"/>
                  </a:lnTo>
                  <a:lnTo>
                    <a:pt x="512" y="154"/>
                  </a:lnTo>
                  <a:lnTo>
                    <a:pt x="480" y="164"/>
                  </a:lnTo>
                  <a:lnTo>
                    <a:pt x="480" y="164"/>
                  </a:lnTo>
                  <a:lnTo>
                    <a:pt x="448" y="170"/>
                  </a:lnTo>
                  <a:lnTo>
                    <a:pt x="414" y="174"/>
                  </a:lnTo>
                  <a:lnTo>
                    <a:pt x="382" y="178"/>
                  </a:lnTo>
                  <a:lnTo>
                    <a:pt x="350" y="180"/>
                  </a:lnTo>
                  <a:lnTo>
                    <a:pt x="286" y="182"/>
                  </a:lnTo>
                  <a:lnTo>
                    <a:pt x="228" y="178"/>
                  </a:lnTo>
                  <a:lnTo>
                    <a:pt x="172" y="174"/>
                  </a:lnTo>
                  <a:lnTo>
                    <a:pt x="122" y="166"/>
                  </a:lnTo>
                  <a:lnTo>
                    <a:pt x="80" y="156"/>
                  </a:lnTo>
                  <a:lnTo>
                    <a:pt x="44" y="148"/>
                  </a:lnTo>
                  <a:lnTo>
                    <a:pt x="44" y="148"/>
                  </a:lnTo>
                  <a:lnTo>
                    <a:pt x="16" y="138"/>
                  </a:lnTo>
                  <a:lnTo>
                    <a:pt x="6" y="134"/>
                  </a:lnTo>
                  <a:lnTo>
                    <a:pt x="2" y="128"/>
                  </a:lnTo>
                  <a:lnTo>
                    <a:pt x="0" y="126"/>
                  </a:lnTo>
                  <a:lnTo>
                    <a:pt x="2" y="124"/>
                  </a:lnTo>
                  <a:lnTo>
                    <a:pt x="6" y="118"/>
                  </a:lnTo>
                  <a:lnTo>
                    <a:pt x="18" y="114"/>
                  </a:lnTo>
                  <a:lnTo>
                    <a:pt x="36" y="106"/>
                  </a:lnTo>
                  <a:lnTo>
                    <a:pt x="36" y="106"/>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62" name="Freeform 22"/>
            <p:cNvSpPr>
              <a:spLocks/>
            </p:cNvSpPr>
            <p:nvPr/>
          </p:nvSpPr>
          <p:spPr bwMode="auto">
            <a:xfrm>
              <a:off x="7997825" y="1785938"/>
              <a:ext cx="371475" cy="133350"/>
            </a:xfrm>
            <a:custGeom>
              <a:avLst/>
              <a:gdLst/>
              <a:ahLst/>
              <a:cxnLst>
                <a:cxn ang="0">
                  <a:pos x="8" y="32"/>
                </a:cxn>
                <a:cxn ang="0">
                  <a:pos x="8" y="32"/>
                </a:cxn>
                <a:cxn ang="0">
                  <a:pos x="20" y="24"/>
                </a:cxn>
                <a:cxn ang="0">
                  <a:pos x="36" y="18"/>
                </a:cxn>
                <a:cxn ang="0">
                  <a:pos x="56" y="10"/>
                </a:cxn>
                <a:cxn ang="0">
                  <a:pos x="80" y="4"/>
                </a:cxn>
                <a:cxn ang="0">
                  <a:pos x="108" y="0"/>
                </a:cxn>
                <a:cxn ang="0">
                  <a:pos x="136" y="0"/>
                </a:cxn>
                <a:cxn ang="0">
                  <a:pos x="152" y="2"/>
                </a:cxn>
                <a:cxn ang="0">
                  <a:pos x="166" y="4"/>
                </a:cxn>
                <a:cxn ang="0">
                  <a:pos x="166" y="4"/>
                </a:cxn>
                <a:cxn ang="0">
                  <a:pos x="182" y="10"/>
                </a:cxn>
                <a:cxn ang="0">
                  <a:pos x="194" y="14"/>
                </a:cxn>
                <a:cxn ang="0">
                  <a:pos x="206" y="20"/>
                </a:cxn>
                <a:cxn ang="0">
                  <a:pos x="214" y="26"/>
                </a:cxn>
                <a:cxn ang="0">
                  <a:pos x="222" y="32"/>
                </a:cxn>
                <a:cxn ang="0">
                  <a:pos x="228" y="38"/>
                </a:cxn>
                <a:cxn ang="0">
                  <a:pos x="232" y="44"/>
                </a:cxn>
                <a:cxn ang="0">
                  <a:pos x="234" y="52"/>
                </a:cxn>
                <a:cxn ang="0">
                  <a:pos x="234" y="58"/>
                </a:cxn>
                <a:cxn ang="0">
                  <a:pos x="234" y="64"/>
                </a:cxn>
                <a:cxn ang="0">
                  <a:pos x="230" y="68"/>
                </a:cxn>
                <a:cxn ang="0">
                  <a:pos x="224" y="74"/>
                </a:cxn>
                <a:cxn ang="0">
                  <a:pos x="216" y="78"/>
                </a:cxn>
                <a:cxn ang="0">
                  <a:pos x="204" y="82"/>
                </a:cxn>
                <a:cxn ang="0">
                  <a:pos x="192" y="84"/>
                </a:cxn>
                <a:cxn ang="0">
                  <a:pos x="178" y="84"/>
                </a:cxn>
                <a:cxn ang="0">
                  <a:pos x="178" y="84"/>
                </a:cxn>
                <a:cxn ang="0">
                  <a:pos x="144" y="84"/>
                </a:cxn>
                <a:cxn ang="0">
                  <a:pos x="110" y="82"/>
                </a:cxn>
                <a:cxn ang="0">
                  <a:pos x="76" y="76"/>
                </a:cxn>
                <a:cxn ang="0">
                  <a:pos x="46" y="68"/>
                </a:cxn>
                <a:cxn ang="0">
                  <a:pos x="22" y="60"/>
                </a:cxn>
                <a:cxn ang="0">
                  <a:pos x="12" y="56"/>
                </a:cxn>
                <a:cxn ang="0">
                  <a:pos x="6" y="50"/>
                </a:cxn>
                <a:cxn ang="0">
                  <a:pos x="2" y="46"/>
                </a:cxn>
                <a:cxn ang="0">
                  <a:pos x="0" y="42"/>
                </a:cxn>
                <a:cxn ang="0">
                  <a:pos x="2" y="36"/>
                </a:cxn>
                <a:cxn ang="0">
                  <a:pos x="8" y="32"/>
                </a:cxn>
                <a:cxn ang="0">
                  <a:pos x="8" y="32"/>
                </a:cxn>
              </a:cxnLst>
              <a:rect l="0" t="0" r="r" b="b"/>
              <a:pathLst>
                <a:path w="234" h="84">
                  <a:moveTo>
                    <a:pt x="8" y="32"/>
                  </a:moveTo>
                  <a:lnTo>
                    <a:pt x="8" y="32"/>
                  </a:lnTo>
                  <a:lnTo>
                    <a:pt x="20" y="24"/>
                  </a:lnTo>
                  <a:lnTo>
                    <a:pt x="36" y="18"/>
                  </a:lnTo>
                  <a:lnTo>
                    <a:pt x="56" y="10"/>
                  </a:lnTo>
                  <a:lnTo>
                    <a:pt x="80" y="4"/>
                  </a:lnTo>
                  <a:lnTo>
                    <a:pt x="108" y="0"/>
                  </a:lnTo>
                  <a:lnTo>
                    <a:pt x="136" y="0"/>
                  </a:lnTo>
                  <a:lnTo>
                    <a:pt x="152" y="2"/>
                  </a:lnTo>
                  <a:lnTo>
                    <a:pt x="166" y="4"/>
                  </a:lnTo>
                  <a:lnTo>
                    <a:pt x="166" y="4"/>
                  </a:lnTo>
                  <a:lnTo>
                    <a:pt x="182" y="10"/>
                  </a:lnTo>
                  <a:lnTo>
                    <a:pt x="194" y="14"/>
                  </a:lnTo>
                  <a:lnTo>
                    <a:pt x="206" y="20"/>
                  </a:lnTo>
                  <a:lnTo>
                    <a:pt x="214" y="26"/>
                  </a:lnTo>
                  <a:lnTo>
                    <a:pt x="222" y="32"/>
                  </a:lnTo>
                  <a:lnTo>
                    <a:pt x="228" y="38"/>
                  </a:lnTo>
                  <a:lnTo>
                    <a:pt x="232" y="44"/>
                  </a:lnTo>
                  <a:lnTo>
                    <a:pt x="234" y="52"/>
                  </a:lnTo>
                  <a:lnTo>
                    <a:pt x="234" y="58"/>
                  </a:lnTo>
                  <a:lnTo>
                    <a:pt x="234" y="64"/>
                  </a:lnTo>
                  <a:lnTo>
                    <a:pt x="230" y="68"/>
                  </a:lnTo>
                  <a:lnTo>
                    <a:pt x="224" y="74"/>
                  </a:lnTo>
                  <a:lnTo>
                    <a:pt x="216" y="78"/>
                  </a:lnTo>
                  <a:lnTo>
                    <a:pt x="204" y="82"/>
                  </a:lnTo>
                  <a:lnTo>
                    <a:pt x="192" y="84"/>
                  </a:lnTo>
                  <a:lnTo>
                    <a:pt x="178" y="84"/>
                  </a:lnTo>
                  <a:lnTo>
                    <a:pt x="178" y="84"/>
                  </a:lnTo>
                  <a:lnTo>
                    <a:pt x="144" y="84"/>
                  </a:lnTo>
                  <a:lnTo>
                    <a:pt x="110" y="82"/>
                  </a:lnTo>
                  <a:lnTo>
                    <a:pt x="76" y="76"/>
                  </a:lnTo>
                  <a:lnTo>
                    <a:pt x="46" y="68"/>
                  </a:lnTo>
                  <a:lnTo>
                    <a:pt x="22" y="60"/>
                  </a:lnTo>
                  <a:lnTo>
                    <a:pt x="12" y="56"/>
                  </a:lnTo>
                  <a:lnTo>
                    <a:pt x="6" y="50"/>
                  </a:lnTo>
                  <a:lnTo>
                    <a:pt x="2" y="46"/>
                  </a:lnTo>
                  <a:lnTo>
                    <a:pt x="0" y="42"/>
                  </a:lnTo>
                  <a:lnTo>
                    <a:pt x="2" y="36"/>
                  </a:lnTo>
                  <a:lnTo>
                    <a:pt x="8" y="32"/>
                  </a:lnTo>
                  <a:lnTo>
                    <a:pt x="8" y="32"/>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22"/>
            <p:cNvSpPr>
              <a:spLocks/>
            </p:cNvSpPr>
            <p:nvPr/>
          </p:nvSpPr>
          <p:spPr bwMode="auto">
            <a:xfrm>
              <a:off x="8546465" y="1991678"/>
              <a:ext cx="216535" cy="77731"/>
            </a:xfrm>
            <a:custGeom>
              <a:avLst/>
              <a:gdLst/>
              <a:ahLst/>
              <a:cxnLst>
                <a:cxn ang="0">
                  <a:pos x="8" y="32"/>
                </a:cxn>
                <a:cxn ang="0">
                  <a:pos x="8" y="32"/>
                </a:cxn>
                <a:cxn ang="0">
                  <a:pos x="20" y="24"/>
                </a:cxn>
                <a:cxn ang="0">
                  <a:pos x="36" y="18"/>
                </a:cxn>
                <a:cxn ang="0">
                  <a:pos x="56" y="10"/>
                </a:cxn>
                <a:cxn ang="0">
                  <a:pos x="80" y="4"/>
                </a:cxn>
                <a:cxn ang="0">
                  <a:pos x="108" y="0"/>
                </a:cxn>
                <a:cxn ang="0">
                  <a:pos x="136" y="0"/>
                </a:cxn>
                <a:cxn ang="0">
                  <a:pos x="152" y="2"/>
                </a:cxn>
                <a:cxn ang="0">
                  <a:pos x="166" y="4"/>
                </a:cxn>
                <a:cxn ang="0">
                  <a:pos x="166" y="4"/>
                </a:cxn>
                <a:cxn ang="0">
                  <a:pos x="182" y="10"/>
                </a:cxn>
                <a:cxn ang="0">
                  <a:pos x="194" y="14"/>
                </a:cxn>
                <a:cxn ang="0">
                  <a:pos x="206" y="20"/>
                </a:cxn>
                <a:cxn ang="0">
                  <a:pos x="214" y="26"/>
                </a:cxn>
                <a:cxn ang="0">
                  <a:pos x="222" y="32"/>
                </a:cxn>
                <a:cxn ang="0">
                  <a:pos x="228" y="38"/>
                </a:cxn>
                <a:cxn ang="0">
                  <a:pos x="232" y="44"/>
                </a:cxn>
                <a:cxn ang="0">
                  <a:pos x="234" y="52"/>
                </a:cxn>
                <a:cxn ang="0">
                  <a:pos x="234" y="58"/>
                </a:cxn>
                <a:cxn ang="0">
                  <a:pos x="234" y="64"/>
                </a:cxn>
                <a:cxn ang="0">
                  <a:pos x="230" y="68"/>
                </a:cxn>
                <a:cxn ang="0">
                  <a:pos x="224" y="74"/>
                </a:cxn>
                <a:cxn ang="0">
                  <a:pos x="216" y="78"/>
                </a:cxn>
                <a:cxn ang="0">
                  <a:pos x="204" y="82"/>
                </a:cxn>
                <a:cxn ang="0">
                  <a:pos x="192" y="84"/>
                </a:cxn>
                <a:cxn ang="0">
                  <a:pos x="178" y="84"/>
                </a:cxn>
                <a:cxn ang="0">
                  <a:pos x="178" y="84"/>
                </a:cxn>
                <a:cxn ang="0">
                  <a:pos x="144" y="84"/>
                </a:cxn>
                <a:cxn ang="0">
                  <a:pos x="110" y="82"/>
                </a:cxn>
                <a:cxn ang="0">
                  <a:pos x="76" y="76"/>
                </a:cxn>
                <a:cxn ang="0">
                  <a:pos x="46" y="68"/>
                </a:cxn>
                <a:cxn ang="0">
                  <a:pos x="22" y="60"/>
                </a:cxn>
                <a:cxn ang="0">
                  <a:pos x="12" y="56"/>
                </a:cxn>
                <a:cxn ang="0">
                  <a:pos x="6" y="50"/>
                </a:cxn>
                <a:cxn ang="0">
                  <a:pos x="2" y="46"/>
                </a:cxn>
                <a:cxn ang="0">
                  <a:pos x="0" y="42"/>
                </a:cxn>
                <a:cxn ang="0">
                  <a:pos x="2" y="36"/>
                </a:cxn>
                <a:cxn ang="0">
                  <a:pos x="8" y="32"/>
                </a:cxn>
                <a:cxn ang="0">
                  <a:pos x="8" y="32"/>
                </a:cxn>
              </a:cxnLst>
              <a:rect l="0" t="0" r="r" b="b"/>
              <a:pathLst>
                <a:path w="234" h="84">
                  <a:moveTo>
                    <a:pt x="8" y="32"/>
                  </a:moveTo>
                  <a:lnTo>
                    <a:pt x="8" y="32"/>
                  </a:lnTo>
                  <a:lnTo>
                    <a:pt x="20" y="24"/>
                  </a:lnTo>
                  <a:lnTo>
                    <a:pt x="36" y="18"/>
                  </a:lnTo>
                  <a:lnTo>
                    <a:pt x="56" y="10"/>
                  </a:lnTo>
                  <a:lnTo>
                    <a:pt x="80" y="4"/>
                  </a:lnTo>
                  <a:lnTo>
                    <a:pt x="108" y="0"/>
                  </a:lnTo>
                  <a:lnTo>
                    <a:pt x="136" y="0"/>
                  </a:lnTo>
                  <a:lnTo>
                    <a:pt x="152" y="2"/>
                  </a:lnTo>
                  <a:lnTo>
                    <a:pt x="166" y="4"/>
                  </a:lnTo>
                  <a:lnTo>
                    <a:pt x="166" y="4"/>
                  </a:lnTo>
                  <a:lnTo>
                    <a:pt x="182" y="10"/>
                  </a:lnTo>
                  <a:lnTo>
                    <a:pt x="194" y="14"/>
                  </a:lnTo>
                  <a:lnTo>
                    <a:pt x="206" y="20"/>
                  </a:lnTo>
                  <a:lnTo>
                    <a:pt x="214" y="26"/>
                  </a:lnTo>
                  <a:lnTo>
                    <a:pt x="222" y="32"/>
                  </a:lnTo>
                  <a:lnTo>
                    <a:pt x="228" y="38"/>
                  </a:lnTo>
                  <a:lnTo>
                    <a:pt x="232" y="44"/>
                  </a:lnTo>
                  <a:lnTo>
                    <a:pt x="234" y="52"/>
                  </a:lnTo>
                  <a:lnTo>
                    <a:pt x="234" y="58"/>
                  </a:lnTo>
                  <a:lnTo>
                    <a:pt x="234" y="64"/>
                  </a:lnTo>
                  <a:lnTo>
                    <a:pt x="230" y="68"/>
                  </a:lnTo>
                  <a:lnTo>
                    <a:pt x="224" y="74"/>
                  </a:lnTo>
                  <a:lnTo>
                    <a:pt x="216" y="78"/>
                  </a:lnTo>
                  <a:lnTo>
                    <a:pt x="204" y="82"/>
                  </a:lnTo>
                  <a:lnTo>
                    <a:pt x="192" y="84"/>
                  </a:lnTo>
                  <a:lnTo>
                    <a:pt x="178" y="84"/>
                  </a:lnTo>
                  <a:lnTo>
                    <a:pt x="178" y="84"/>
                  </a:lnTo>
                  <a:lnTo>
                    <a:pt x="144" y="84"/>
                  </a:lnTo>
                  <a:lnTo>
                    <a:pt x="110" y="82"/>
                  </a:lnTo>
                  <a:lnTo>
                    <a:pt x="76" y="76"/>
                  </a:lnTo>
                  <a:lnTo>
                    <a:pt x="46" y="68"/>
                  </a:lnTo>
                  <a:lnTo>
                    <a:pt x="22" y="60"/>
                  </a:lnTo>
                  <a:lnTo>
                    <a:pt x="12" y="56"/>
                  </a:lnTo>
                  <a:lnTo>
                    <a:pt x="6" y="50"/>
                  </a:lnTo>
                  <a:lnTo>
                    <a:pt x="2" y="46"/>
                  </a:lnTo>
                  <a:lnTo>
                    <a:pt x="0" y="42"/>
                  </a:lnTo>
                  <a:lnTo>
                    <a:pt x="2" y="36"/>
                  </a:lnTo>
                  <a:lnTo>
                    <a:pt x="8" y="32"/>
                  </a:lnTo>
                  <a:lnTo>
                    <a:pt x="8" y="32"/>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22"/>
            <p:cNvSpPr>
              <a:spLocks/>
            </p:cNvSpPr>
            <p:nvPr/>
          </p:nvSpPr>
          <p:spPr bwMode="auto">
            <a:xfrm>
              <a:off x="8599805" y="1894150"/>
              <a:ext cx="127359" cy="45719"/>
            </a:xfrm>
            <a:custGeom>
              <a:avLst/>
              <a:gdLst/>
              <a:ahLst/>
              <a:cxnLst>
                <a:cxn ang="0">
                  <a:pos x="8" y="32"/>
                </a:cxn>
                <a:cxn ang="0">
                  <a:pos x="8" y="32"/>
                </a:cxn>
                <a:cxn ang="0">
                  <a:pos x="20" y="24"/>
                </a:cxn>
                <a:cxn ang="0">
                  <a:pos x="36" y="18"/>
                </a:cxn>
                <a:cxn ang="0">
                  <a:pos x="56" y="10"/>
                </a:cxn>
                <a:cxn ang="0">
                  <a:pos x="80" y="4"/>
                </a:cxn>
                <a:cxn ang="0">
                  <a:pos x="108" y="0"/>
                </a:cxn>
                <a:cxn ang="0">
                  <a:pos x="136" y="0"/>
                </a:cxn>
                <a:cxn ang="0">
                  <a:pos x="152" y="2"/>
                </a:cxn>
                <a:cxn ang="0">
                  <a:pos x="166" y="4"/>
                </a:cxn>
                <a:cxn ang="0">
                  <a:pos x="166" y="4"/>
                </a:cxn>
                <a:cxn ang="0">
                  <a:pos x="182" y="10"/>
                </a:cxn>
                <a:cxn ang="0">
                  <a:pos x="194" y="14"/>
                </a:cxn>
                <a:cxn ang="0">
                  <a:pos x="206" y="20"/>
                </a:cxn>
                <a:cxn ang="0">
                  <a:pos x="214" y="26"/>
                </a:cxn>
                <a:cxn ang="0">
                  <a:pos x="222" y="32"/>
                </a:cxn>
                <a:cxn ang="0">
                  <a:pos x="228" y="38"/>
                </a:cxn>
                <a:cxn ang="0">
                  <a:pos x="232" y="44"/>
                </a:cxn>
                <a:cxn ang="0">
                  <a:pos x="234" y="52"/>
                </a:cxn>
                <a:cxn ang="0">
                  <a:pos x="234" y="58"/>
                </a:cxn>
                <a:cxn ang="0">
                  <a:pos x="234" y="64"/>
                </a:cxn>
                <a:cxn ang="0">
                  <a:pos x="230" y="68"/>
                </a:cxn>
                <a:cxn ang="0">
                  <a:pos x="224" y="74"/>
                </a:cxn>
                <a:cxn ang="0">
                  <a:pos x="216" y="78"/>
                </a:cxn>
                <a:cxn ang="0">
                  <a:pos x="204" y="82"/>
                </a:cxn>
                <a:cxn ang="0">
                  <a:pos x="192" y="84"/>
                </a:cxn>
                <a:cxn ang="0">
                  <a:pos x="178" y="84"/>
                </a:cxn>
                <a:cxn ang="0">
                  <a:pos x="178" y="84"/>
                </a:cxn>
                <a:cxn ang="0">
                  <a:pos x="144" y="84"/>
                </a:cxn>
                <a:cxn ang="0">
                  <a:pos x="110" y="82"/>
                </a:cxn>
                <a:cxn ang="0">
                  <a:pos x="76" y="76"/>
                </a:cxn>
                <a:cxn ang="0">
                  <a:pos x="46" y="68"/>
                </a:cxn>
                <a:cxn ang="0">
                  <a:pos x="22" y="60"/>
                </a:cxn>
                <a:cxn ang="0">
                  <a:pos x="12" y="56"/>
                </a:cxn>
                <a:cxn ang="0">
                  <a:pos x="6" y="50"/>
                </a:cxn>
                <a:cxn ang="0">
                  <a:pos x="2" y="46"/>
                </a:cxn>
                <a:cxn ang="0">
                  <a:pos x="0" y="42"/>
                </a:cxn>
                <a:cxn ang="0">
                  <a:pos x="2" y="36"/>
                </a:cxn>
                <a:cxn ang="0">
                  <a:pos x="8" y="32"/>
                </a:cxn>
                <a:cxn ang="0">
                  <a:pos x="8" y="32"/>
                </a:cxn>
              </a:cxnLst>
              <a:rect l="0" t="0" r="r" b="b"/>
              <a:pathLst>
                <a:path w="234" h="84">
                  <a:moveTo>
                    <a:pt x="8" y="32"/>
                  </a:moveTo>
                  <a:lnTo>
                    <a:pt x="8" y="32"/>
                  </a:lnTo>
                  <a:lnTo>
                    <a:pt x="20" y="24"/>
                  </a:lnTo>
                  <a:lnTo>
                    <a:pt x="36" y="18"/>
                  </a:lnTo>
                  <a:lnTo>
                    <a:pt x="56" y="10"/>
                  </a:lnTo>
                  <a:lnTo>
                    <a:pt x="80" y="4"/>
                  </a:lnTo>
                  <a:lnTo>
                    <a:pt x="108" y="0"/>
                  </a:lnTo>
                  <a:lnTo>
                    <a:pt x="136" y="0"/>
                  </a:lnTo>
                  <a:lnTo>
                    <a:pt x="152" y="2"/>
                  </a:lnTo>
                  <a:lnTo>
                    <a:pt x="166" y="4"/>
                  </a:lnTo>
                  <a:lnTo>
                    <a:pt x="166" y="4"/>
                  </a:lnTo>
                  <a:lnTo>
                    <a:pt x="182" y="10"/>
                  </a:lnTo>
                  <a:lnTo>
                    <a:pt x="194" y="14"/>
                  </a:lnTo>
                  <a:lnTo>
                    <a:pt x="206" y="20"/>
                  </a:lnTo>
                  <a:lnTo>
                    <a:pt x="214" y="26"/>
                  </a:lnTo>
                  <a:lnTo>
                    <a:pt x="222" y="32"/>
                  </a:lnTo>
                  <a:lnTo>
                    <a:pt x="228" y="38"/>
                  </a:lnTo>
                  <a:lnTo>
                    <a:pt x="232" y="44"/>
                  </a:lnTo>
                  <a:lnTo>
                    <a:pt x="234" y="52"/>
                  </a:lnTo>
                  <a:lnTo>
                    <a:pt x="234" y="58"/>
                  </a:lnTo>
                  <a:lnTo>
                    <a:pt x="234" y="64"/>
                  </a:lnTo>
                  <a:lnTo>
                    <a:pt x="230" y="68"/>
                  </a:lnTo>
                  <a:lnTo>
                    <a:pt x="224" y="74"/>
                  </a:lnTo>
                  <a:lnTo>
                    <a:pt x="216" y="78"/>
                  </a:lnTo>
                  <a:lnTo>
                    <a:pt x="204" y="82"/>
                  </a:lnTo>
                  <a:lnTo>
                    <a:pt x="192" y="84"/>
                  </a:lnTo>
                  <a:lnTo>
                    <a:pt x="178" y="84"/>
                  </a:lnTo>
                  <a:lnTo>
                    <a:pt x="178" y="84"/>
                  </a:lnTo>
                  <a:lnTo>
                    <a:pt x="144" y="84"/>
                  </a:lnTo>
                  <a:lnTo>
                    <a:pt x="110" y="82"/>
                  </a:lnTo>
                  <a:lnTo>
                    <a:pt x="76" y="76"/>
                  </a:lnTo>
                  <a:lnTo>
                    <a:pt x="46" y="68"/>
                  </a:lnTo>
                  <a:lnTo>
                    <a:pt x="22" y="60"/>
                  </a:lnTo>
                  <a:lnTo>
                    <a:pt x="12" y="56"/>
                  </a:lnTo>
                  <a:lnTo>
                    <a:pt x="6" y="50"/>
                  </a:lnTo>
                  <a:lnTo>
                    <a:pt x="2" y="46"/>
                  </a:lnTo>
                  <a:lnTo>
                    <a:pt x="0" y="42"/>
                  </a:lnTo>
                  <a:lnTo>
                    <a:pt x="2" y="36"/>
                  </a:lnTo>
                  <a:lnTo>
                    <a:pt x="8" y="32"/>
                  </a:lnTo>
                  <a:lnTo>
                    <a:pt x="8" y="32"/>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153"/>
          <p:cNvGrpSpPr/>
          <p:nvPr/>
        </p:nvGrpSpPr>
        <p:grpSpPr>
          <a:xfrm>
            <a:off x="6569406" y="3478268"/>
            <a:ext cx="743530" cy="299225"/>
            <a:chOff x="7009461" y="4417433"/>
            <a:chExt cx="743530" cy="299225"/>
          </a:xfrm>
        </p:grpSpPr>
        <p:grpSp>
          <p:nvGrpSpPr>
            <p:cNvPr id="6" name="Group 140"/>
            <p:cNvGrpSpPr/>
            <p:nvPr/>
          </p:nvGrpSpPr>
          <p:grpSpPr>
            <a:xfrm rot="20646497">
              <a:off x="7009461" y="4470774"/>
              <a:ext cx="293951" cy="184924"/>
              <a:chOff x="7471093" y="1274763"/>
              <a:chExt cx="1549401" cy="974725"/>
            </a:xfrm>
          </p:grpSpPr>
          <p:sp>
            <p:nvSpPr>
              <p:cNvPr id="10303"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4"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141"/>
            <p:cNvGrpSpPr/>
            <p:nvPr/>
          </p:nvGrpSpPr>
          <p:grpSpPr>
            <a:xfrm rot="20646497">
              <a:off x="7184720" y="4531734"/>
              <a:ext cx="293951" cy="184924"/>
              <a:chOff x="7471093" y="1274763"/>
              <a:chExt cx="1549401" cy="974725"/>
            </a:xfrm>
          </p:grpSpPr>
          <p:sp>
            <p:nvSpPr>
              <p:cNvPr id="143"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149"/>
            <p:cNvGrpSpPr/>
            <p:nvPr/>
          </p:nvGrpSpPr>
          <p:grpSpPr>
            <a:xfrm rot="20646497">
              <a:off x="7459040" y="4516493"/>
              <a:ext cx="293951" cy="184924"/>
              <a:chOff x="7471093" y="1274763"/>
              <a:chExt cx="1549401" cy="974725"/>
            </a:xfrm>
          </p:grpSpPr>
          <p:sp>
            <p:nvSpPr>
              <p:cNvPr id="151"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45"/>
            <p:cNvGrpSpPr/>
            <p:nvPr/>
          </p:nvGrpSpPr>
          <p:grpSpPr>
            <a:xfrm rot="20646497">
              <a:off x="7276160" y="4417433"/>
              <a:ext cx="293951" cy="184924"/>
              <a:chOff x="7471093" y="1274763"/>
              <a:chExt cx="1549401" cy="974725"/>
            </a:xfrm>
          </p:grpSpPr>
          <p:sp>
            <p:nvSpPr>
              <p:cNvPr id="147" name="Freeform 63"/>
              <p:cNvSpPr>
                <a:spLocks/>
              </p:cNvSpPr>
              <p:nvPr/>
            </p:nvSpPr>
            <p:spPr bwMode="auto">
              <a:xfrm>
                <a:off x="7471093" y="1385888"/>
                <a:ext cx="1546225" cy="863600"/>
              </a:xfrm>
              <a:custGeom>
                <a:avLst/>
                <a:gdLst/>
                <a:ahLst/>
                <a:cxnLst>
                  <a:cxn ang="0">
                    <a:pos x="1796" y="1003"/>
                  </a:cxn>
                  <a:cxn ang="0">
                    <a:pos x="1788" y="1003"/>
                  </a:cxn>
                  <a:cxn ang="0">
                    <a:pos x="1782" y="1006"/>
                  </a:cxn>
                  <a:cxn ang="0">
                    <a:pos x="1773" y="1010"/>
                  </a:cxn>
                  <a:cxn ang="0">
                    <a:pos x="1761" y="1014"/>
                  </a:cxn>
                  <a:cxn ang="0">
                    <a:pos x="1748" y="1020"/>
                  </a:cxn>
                  <a:cxn ang="0">
                    <a:pos x="1731" y="1025"/>
                  </a:cxn>
                  <a:cxn ang="0">
                    <a:pos x="1712" y="1033"/>
                  </a:cxn>
                  <a:cxn ang="0">
                    <a:pos x="1689" y="1037"/>
                  </a:cxn>
                  <a:cxn ang="0">
                    <a:pos x="1666" y="1044"/>
                  </a:cxn>
                  <a:cxn ang="0">
                    <a:pos x="1640" y="1050"/>
                  </a:cxn>
                  <a:cxn ang="0">
                    <a:pos x="1611" y="1058"/>
                  </a:cxn>
                  <a:cxn ang="0">
                    <a:pos x="1579" y="1063"/>
                  </a:cxn>
                  <a:cxn ang="0">
                    <a:pos x="1547" y="1069"/>
                  </a:cxn>
                  <a:cxn ang="0">
                    <a:pos x="1510" y="1075"/>
                  </a:cxn>
                  <a:cxn ang="0">
                    <a:pos x="1474" y="1081"/>
                  </a:cxn>
                  <a:cxn ang="0">
                    <a:pos x="1434" y="1082"/>
                  </a:cxn>
                  <a:cxn ang="0">
                    <a:pos x="1391" y="1086"/>
                  </a:cxn>
                  <a:cxn ang="0">
                    <a:pos x="1347" y="1088"/>
                  </a:cxn>
                  <a:cxn ang="0">
                    <a:pos x="1301" y="1088"/>
                  </a:cxn>
                  <a:cxn ang="0">
                    <a:pos x="1254" y="1088"/>
                  </a:cxn>
                  <a:cxn ang="0">
                    <a:pos x="1204" y="1086"/>
                  </a:cxn>
                  <a:cxn ang="0">
                    <a:pos x="1153" y="1082"/>
                  </a:cxn>
                  <a:cxn ang="0">
                    <a:pos x="1100" y="1079"/>
                  </a:cxn>
                  <a:cxn ang="0">
                    <a:pos x="1043" y="1071"/>
                  </a:cxn>
                  <a:cxn ang="0">
                    <a:pos x="986" y="1062"/>
                  </a:cxn>
                  <a:cxn ang="0">
                    <a:pos x="925" y="1052"/>
                  </a:cxn>
                  <a:cxn ang="0">
                    <a:pos x="866" y="1039"/>
                  </a:cxn>
                  <a:cxn ang="0">
                    <a:pos x="801" y="1022"/>
                  </a:cxn>
                  <a:cxn ang="0">
                    <a:pos x="738" y="1005"/>
                  </a:cxn>
                  <a:cxn ang="0">
                    <a:pos x="672" y="984"/>
                  </a:cxn>
                  <a:cxn ang="0">
                    <a:pos x="605" y="963"/>
                  </a:cxn>
                  <a:cxn ang="0">
                    <a:pos x="539" y="938"/>
                  </a:cxn>
                  <a:cxn ang="0">
                    <a:pos x="478" y="913"/>
                  </a:cxn>
                  <a:cxn ang="0">
                    <a:pos x="421" y="890"/>
                  </a:cxn>
                  <a:cxn ang="0">
                    <a:pos x="369" y="868"/>
                  </a:cxn>
                  <a:cxn ang="0">
                    <a:pos x="320" y="845"/>
                  </a:cxn>
                  <a:cxn ang="0">
                    <a:pos x="278" y="824"/>
                  </a:cxn>
                  <a:cxn ang="0">
                    <a:pos x="238" y="801"/>
                  </a:cxn>
                  <a:cxn ang="0">
                    <a:pos x="204" y="782"/>
                  </a:cxn>
                  <a:cxn ang="0">
                    <a:pos x="172" y="759"/>
                  </a:cxn>
                  <a:cxn ang="0">
                    <a:pos x="143" y="740"/>
                  </a:cxn>
                  <a:cxn ang="0">
                    <a:pos x="116" y="721"/>
                  </a:cxn>
                  <a:cxn ang="0">
                    <a:pos x="96" y="704"/>
                  </a:cxn>
                  <a:cxn ang="0">
                    <a:pos x="77" y="685"/>
                  </a:cxn>
                  <a:cxn ang="0">
                    <a:pos x="59" y="668"/>
                  </a:cxn>
                  <a:cxn ang="0">
                    <a:pos x="44" y="651"/>
                  </a:cxn>
                  <a:cxn ang="0">
                    <a:pos x="35" y="638"/>
                  </a:cxn>
                  <a:cxn ang="0">
                    <a:pos x="23" y="620"/>
                  </a:cxn>
                  <a:cxn ang="0">
                    <a:pos x="16" y="607"/>
                  </a:cxn>
                  <a:cxn ang="0">
                    <a:pos x="10" y="594"/>
                  </a:cxn>
                  <a:cxn ang="0">
                    <a:pos x="6" y="580"/>
                  </a:cxn>
                  <a:cxn ang="0">
                    <a:pos x="2" y="569"/>
                  </a:cxn>
                  <a:cxn ang="0">
                    <a:pos x="0" y="558"/>
                  </a:cxn>
                  <a:cxn ang="0">
                    <a:pos x="0" y="548"/>
                  </a:cxn>
                  <a:cxn ang="0">
                    <a:pos x="0" y="541"/>
                  </a:cxn>
                  <a:cxn ang="0">
                    <a:pos x="2" y="525"/>
                  </a:cxn>
                  <a:cxn ang="0">
                    <a:pos x="6" y="514"/>
                  </a:cxn>
                  <a:cxn ang="0">
                    <a:pos x="10" y="508"/>
                  </a:cxn>
                  <a:cxn ang="0">
                    <a:pos x="10" y="506"/>
                  </a:cxn>
                  <a:cxn ang="0">
                    <a:pos x="1138" y="270"/>
                  </a:cxn>
                  <a:cxn ang="0">
                    <a:pos x="1950" y="457"/>
                  </a:cxn>
                </a:cxnLst>
                <a:rect l="0" t="0" r="r" b="b"/>
                <a:pathLst>
                  <a:path w="1950" h="1088">
                    <a:moveTo>
                      <a:pt x="1950" y="457"/>
                    </a:moveTo>
                    <a:lnTo>
                      <a:pt x="1796" y="1003"/>
                    </a:lnTo>
                    <a:lnTo>
                      <a:pt x="1792" y="1003"/>
                    </a:lnTo>
                    <a:lnTo>
                      <a:pt x="1788" y="1003"/>
                    </a:lnTo>
                    <a:lnTo>
                      <a:pt x="1786" y="1005"/>
                    </a:lnTo>
                    <a:lnTo>
                      <a:pt x="1782" y="1006"/>
                    </a:lnTo>
                    <a:lnTo>
                      <a:pt x="1779" y="1008"/>
                    </a:lnTo>
                    <a:lnTo>
                      <a:pt x="1773" y="1010"/>
                    </a:lnTo>
                    <a:lnTo>
                      <a:pt x="1767" y="1012"/>
                    </a:lnTo>
                    <a:lnTo>
                      <a:pt x="1761" y="1014"/>
                    </a:lnTo>
                    <a:lnTo>
                      <a:pt x="1754" y="1018"/>
                    </a:lnTo>
                    <a:lnTo>
                      <a:pt x="1748" y="1020"/>
                    </a:lnTo>
                    <a:lnTo>
                      <a:pt x="1739" y="1022"/>
                    </a:lnTo>
                    <a:lnTo>
                      <a:pt x="1731" y="1025"/>
                    </a:lnTo>
                    <a:lnTo>
                      <a:pt x="1722" y="1027"/>
                    </a:lnTo>
                    <a:lnTo>
                      <a:pt x="1712" y="1033"/>
                    </a:lnTo>
                    <a:lnTo>
                      <a:pt x="1701" y="1035"/>
                    </a:lnTo>
                    <a:lnTo>
                      <a:pt x="1689" y="1037"/>
                    </a:lnTo>
                    <a:lnTo>
                      <a:pt x="1678" y="1041"/>
                    </a:lnTo>
                    <a:lnTo>
                      <a:pt x="1666" y="1044"/>
                    </a:lnTo>
                    <a:lnTo>
                      <a:pt x="1653" y="1046"/>
                    </a:lnTo>
                    <a:lnTo>
                      <a:pt x="1640" y="1050"/>
                    </a:lnTo>
                    <a:lnTo>
                      <a:pt x="1625" y="1054"/>
                    </a:lnTo>
                    <a:lnTo>
                      <a:pt x="1611" y="1058"/>
                    </a:lnTo>
                    <a:lnTo>
                      <a:pt x="1594" y="1060"/>
                    </a:lnTo>
                    <a:lnTo>
                      <a:pt x="1579" y="1063"/>
                    </a:lnTo>
                    <a:lnTo>
                      <a:pt x="1564" y="1065"/>
                    </a:lnTo>
                    <a:lnTo>
                      <a:pt x="1547" y="1069"/>
                    </a:lnTo>
                    <a:lnTo>
                      <a:pt x="1529" y="1071"/>
                    </a:lnTo>
                    <a:lnTo>
                      <a:pt x="1510" y="1075"/>
                    </a:lnTo>
                    <a:lnTo>
                      <a:pt x="1491" y="1077"/>
                    </a:lnTo>
                    <a:lnTo>
                      <a:pt x="1474" y="1081"/>
                    </a:lnTo>
                    <a:lnTo>
                      <a:pt x="1453" y="1081"/>
                    </a:lnTo>
                    <a:lnTo>
                      <a:pt x="1434" y="1082"/>
                    </a:lnTo>
                    <a:lnTo>
                      <a:pt x="1412" y="1084"/>
                    </a:lnTo>
                    <a:lnTo>
                      <a:pt x="1391" y="1086"/>
                    </a:lnTo>
                    <a:lnTo>
                      <a:pt x="1370" y="1086"/>
                    </a:lnTo>
                    <a:lnTo>
                      <a:pt x="1347" y="1088"/>
                    </a:lnTo>
                    <a:lnTo>
                      <a:pt x="1324" y="1088"/>
                    </a:lnTo>
                    <a:lnTo>
                      <a:pt x="1301" y="1088"/>
                    </a:lnTo>
                    <a:lnTo>
                      <a:pt x="1277" y="1088"/>
                    </a:lnTo>
                    <a:lnTo>
                      <a:pt x="1254" y="1088"/>
                    </a:lnTo>
                    <a:lnTo>
                      <a:pt x="1229" y="1086"/>
                    </a:lnTo>
                    <a:lnTo>
                      <a:pt x="1204" y="1086"/>
                    </a:lnTo>
                    <a:lnTo>
                      <a:pt x="1178" y="1084"/>
                    </a:lnTo>
                    <a:lnTo>
                      <a:pt x="1153" y="1082"/>
                    </a:lnTo>
                    <a:lnTo>
                      <a:pt x="1124" y="1081"/>
                    </a:lnTo>
                    <a:lnTo>
                      <a:pt x="1100" y="1079"/>
                    </a:lnTo>
                    <a:lnTo>
                      <a:pt x="1071" y="1075"/>
                    </a:lnTo>
                    <a:lnTo>
                      <a:pt x="1043" y="1071"/>
                    </a:lnTo>
                    <a:lnTo>
                      <a:pt x="1014" y="1065"/>
                    </a:lnTo>
                    <a:lnTo>
                      <a:pt x="986" y="1062"/>
                    </a:lnTo>
                    <a:lnTo>
                      <a:pt x="955" y="1056"/>
                    </a:lnTo>
                    <a:lnTo>
                      <a:pt x="925" y="1052"/>
                    </a:lnTo>
                    <a:lnTo>
                      <a:pt x="896" y="1044"/>
                    </a:lnTo>
                    <a:lnTo>
                      <a:pt x="866" y="1039"/>
                    </a:lnTo>
                    <a:lnTo>
                      <a:pt x="833" y="1031"/>
                    </a:lnTo>
                    <a:lnTo>
                      <a:pt x="801" y="1022"/>
                    </a:lnTo>
                    <a:lnTo>
                      <a:pt x="771" y="1014"/>
                    </a:lnTo>
                    <a:lnTo>
                      <a:pt x="738" y="1005"/>
                    </a:lnTo>
                    <a:lnTo>
                      <a:pt x="706" y="995"/>
                    </a:lnTo>
                    <a:lnTo>
                      <a:pt x="672" y="984"/>
                    </a:lnTo>
                    <a:lnTo>
                      <a:pt x="639" y="974"/>
                    </a:lnTo>
                    <a:lnTo>
                      <a:pt x="605" y="963"/>
                    </a:lnTo>
                    <a:lnTo>
                      <a:pt x="571" y="949"/>
                    </a:lnTo>
                    <a:lnTo>
                      <a:pt x="539" y="938"/>
                    </a:lnTo>
                    <a:lnTo>
                      <a:pt x="506" y="927"/>
                    </a:lnTo>
                    <a:lnTo>
                      <a:pt x="478" y="913"/>
                    </a:lnTo>
                    <a:lnTo>
                      <a:pt x="447" y="902"/>
                    </a:lnTo>
                    <a:lnTo>
                      <a:pt x="421" y="890"/>
                    </a:lnTo>
                    <a:lnTo>
                      <a:pt x="394" y="879"/>
                    </a:lnTo>
                    <a:lnTo>
                      <a:pt x="369" y="868"/>
                    </a:lnTo>
                    <a:lnTo>
                      <a:pt x="345" y="856"/>
                    </a:lnTo>
                    <a:lnTo>
                      <a:pt x="320" y="845"/>
                    </a:lnTo>
                    <a:lnTo>
                      <a:pt x="299" y="833"/>
                    </a:lnTo>
                    <a:lnTo>
                      <a:pt x="278" y="824"/>
                    </a:lnTo>
                    <a:lnTo>
                      <a:pt x="257" y="811"/>
                    </a:lnTo>
                    <a:lnTo>
                      <a:pt x="238" y="801"/>
                    </a:lnTo>
                    <a:lnTo>
                      <a:pt x="221" y="792"/>
                    </a:lnTo>
                    <a:lnTo>
                      <a:pt x="204" y="782"/>
                    </a:lnTo>
                    <a:lnTo>
                      <a:pt x="187" y="771"/>
                    </a:lnTo>
                    <a:lnTo>
                      <a:pt x="172" y="759"/>
                    </a:lnTo>
                    <a:lnTo>
                      <a:pt x="156" y="750"/>
                    </a:lnTo>
                    <a:lnTo>
                      <a:pt x="143" y="740"/>
                    </a:lnTo>
                    <a:lnTo>
                      <a:pt x="130" y="731"/>
                    </a:lnTo>
                    <a:lnTo>
                      <a:pt x="116" y="721"/>
                    </a:lnTo>
                    <a:lnTo>
                      <a:pt x="105" y="712"/>
                    </a:lnTo>
                    <a:lnTo>
                      <a:pt x="96" y="704"/>
                    </a:lnTo>
                    <a:lnTo>
                      <a:pt x="84" y="695"/>
                    </a:lnTo>
                    <a:lnTo>
                      <a:pt x="77" y="685"/>
                    </a:lnTo>
                    <a:lnTo>
                      <a:pt x="67" y="676"/>
                    </a:lnTo>
                    <a:lnTo>
                      <a:pt x="59" y="668"/>
                    </a:lnTo>
                    <a:lnTo>
                      <a:pt x="52" y="658"/>
                    </a:lnTo>
                    <a:lnTo>
                      <a:pt x="44" y="651"/>
                    </a:lnTo>
                    <a:lnTo>
                      <a:pt x="39" y="643"/>
                    </a:lnTo>
                    <a:lnTo>
                      <a:pt x="35" y="638"/>
                    </a:lnTo>
                    <a:lnTo>
                      <a:pt x="29" y="630"/>
                    </a:lnTo>
                    <a:lnTo>
                      <a:pt x="23" y="620"/>
                    </a:lnTo>
                    <a:lnTo>
                      <a:pt x="19" y="615"/>
                    </a:lnTo>
                    <a:lnTo>
                      <a:pt x="16" y="607"/>
                    </a:lnTo>
                    <a:lnTo>
                      <a:pt x="12" y="599"/>
                    </a:lnTo>
                    <a:lnTo>
                      <a:pt x="10" y="594"/>
                    </a:lnTo>
                    <a:lnTo>
                      <a:pt x="6" y="586"/>
                    </a:lnTo>
                    <a:lnTo>
                      <a:pt x="6" y="580"/>
                    </a:lnTo>
                    <a:lnTo>
                      <a:pt x="2" y="575"/>
                    </a:lnTo>
                    <a:lnTo>
                      <a:pt x="2" y="569"/>
                    </a:lnTo>
                    <a:lnTo>
                      <a:pt x="0" y="563"/>
                    </a:lnTo>
                    <a:lnTo>
                      <a:pt x="0" y="558"/>
                    </a:lnTo>
                    <a:lnTo>
                      <a:pt x="0" y="554"/>
                    </a:lnTo>
                    <a:lnTo>
                      <a:pt x="0" y="548"/>
                    </a:lnTo>
                    <a:lnTo>
                      <a:pt x="0" y="544"/>
                    </a:lnTo>
                    <a:lnTo>
                      <a:pt x="0" y="541"/>
                    </a:lnTo>
                    <a:lnTo>
                      <a:pt x="0" y="531"/>
                    </a:lnTo>
                    <a:lnTo>
                      <a:pt x="2" y="525"/>
                    </a:lnTo>
                    <a:lnTo>
                      <a:pt x="4" y="518"/>
                    </a:lnTo>
                    <a:lnTo>
                      <a:pt x="6" y="514"/>
                    </a:lnTo>
                    <a:lnTo>
                      <a:pt x="8" y="510"/>
                    </a:lnTo>
                    <a:lnTo>
                      <a:pt x="10" y="508"/>
                    </a:lnTo>
                    <a:lnTo>
                      <a:pt x="10" y="506"/>
                    </a:lnTo>
                    <a:lnTo>
                      <a:pt x="10" y="506"/>
                    </a:lnTo>
                    <a:lnTo>
                      <a:pt x="126" y="0"/>
                    </a:lnTo>
                    <a:lnTo>
                      <a:pt x="1138" y="270"/>
                    </a:lnTo>
                    <a:lnTo>
                      <a:pt x="1950" y="457"/>
                    </a:lnTo>
                    <a:lnTo>
                      <a:pt x="1950" y="457"/>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64"/>
              <p:cNvSpPr>
                <a:spLocks/>
              </p:cNvSpPr>
              <p:nvPr/>
            </p:nvSpPr>
            <p:spPr bwMode="auto">
              <a:xfrm>
                <a:off x="7567931" y="1274763"/>
                <a:ext cx="1452563" cy="577850"/>
              </a:xfrm>
              <a:custGeom>
                <a:avLst/>
                <a:gdLst/>
                <a:ahLst/>
                <a:cxnLst>
                  <a:cxn ang="0">
                    <a:pos x="753" y="621"/>
                  </a:cxn>
                  <a:cxn ang="0">
                    <a:pos x="641" y="587"/>
                  </a:cxn>
                  <a:cxn ang="0">
                    <a:pos x="536" y="551"/>
                  </a:cxn>
                  <a:cxn ang="0">
                    <a:pos x="439" y="511"/>
                  </a:cxn>
                  <a:cxn ang="0">
                    <a:pos x="348" y="469"/>
                  </a:cxn>
                  <a:cxn ang="0">
                    <a:pos x="266" y="428"/>
                  </a:cxn>
                  <a:cxn ang="0">
                    <a:pos x="194" y="384"/>
                  </a:cxn>
                  <a:cxn ang="0">
                    <a:pos x="131" y="340"/>
                  </a:cxn>
                  <a:cxn ang="0">
                    <a:pos x="80" y="298"/>
                  </a:cxn>
                  <a:cxn ang="0">
                    <a:pos x="40" y="254"/>
                  </a:cxn>
                  <a:cxn ang="0">
                    <a:pos x="15" y="215"/>
                  </a:cxn>
                  <a:cxn ang="0">
                    <a:pos x="2" y="175"/>
                  </a:cxn>
                  <a:cxn ang="0">
                    <a:pos x="4" y="138"/>
                  </a:cxn>
                  <a:cxn ang="0">
                    <a:pos x="19" y="102"/>
                  </a:cxn>
                  <a:cxn ang="0">
                    <a:pos x="50" y="74"/>
                  </a:cxn>
                  <a:cxn ang="0">
                    <a:pos x="93" y="49"/>
                  </a:cxn>
                  <a:cxn ang="0">
                    <a:pos x="149" y="28"/>
                  </a:cxn>
                  <a:cxn ang="0">
                    <a:pos x="213" y="15"/>
                  </a:cxn>
                  <a:cxn ang="0">
                    <a:pos x="287" y="5"/>
                  </a:cxn>
                  <a:cxn ang="0">
                    <a:pos x="373" y="0"/>
                  </a:cxn>
                  <a:cxn ang="0">
                    <a:pos x="464" y="2"/>
                  </a:cxn>
                  <a:cxn ang="0">
                    <a:pos x="563" y="7"/>
                  </a:cxn>
                  <a:cxn ang="0">
                    <a:pos x="668" y="19"/>
                  </a:cxn>
                  <a:cxn ang="0">
                    <a:pos x="778" y="36"/>
                  </a:cxn>
                  <a:cxn ang="0">
                    <a:pos x="892" y="59"/>
                  </a:cxn>
                  <a:cxn ang="0">
                    <a:pos x="1008" y="85"/>
                  </a:cxn>
                  <a:cxn ang="0">
                    <a:pos x="1122" y="118"/>
                  </a:cxn>
                  <a:cxn ang="0">
                    <a:pos x="1232" y="154"/>
                  </a:cxn>
                  <a:cxn ang="0">
                    <a:pos x="1335" y="192"/>
                  </a:cxn>
                  <a:cxn ang="0">
                    <a:pos x="1430" y="230"/>
                  </a:cxn>
                  <a:cxn ang="0">
                    <a:pos x="1518" y="272"/>
                  </a:cxn>
                  <a:cxn ang="0">
                    <a:pos x="1596" y="315"/>
                  </a:cxn>
                  <a:cxn ang="0">
                    <a:pos x="1664" y="359"/>
                  </a:cxn>
                  <a:cxn ang="0">
                    <a:pos x="1721" y="403"/>
                  </a:cxn>
                  <a:cxn ang="0">
                    <a:pos x="1769" y="447"/>
                  </a:cxn>
                  <a:cxn ang="0">
                    <a:pos x="1803" y="488"/>
                  </a:cxn>
                  <a:cxn ang="0">
                    <a:pos x="1824" y="532"/>
                  </a:cxn>
                  <a:cxn ang="0">
                    <a:pos x="1832" y="570"/>
                  </a:cxn>
                  <a:cxn ang="0">
                    <a:pos x="1824" y="608"/>
                  </a:cxn>
                  <a:cxn ang="0">
                    <a:pos x="1801" y="639"/>
                  </a:cxn>
                  <a:cxn ang="0">
                    <a:pos x="1765" y="665"/>
                  </a:cxn>
                  <a:cxn ang="0">
                    <a:pos x="1717" y="688"/>
                  </a:cxn>
                  <a:cxn ang="0">
                    <a:pos x="1660" y="705"/>
                  </a:cxn>
                  <a:cxn ang="0">
                    <a:pos x="1590" y="718"/>
                  </a:cxn>
                  <a:cxn ang="0">
                    <a:pos x="1512" y="726"/>
                  </a:cxn>
                  <a:cxn ang="0">
                    <a:pos x="1423" y="726"/>
                  </a:cxn>
                  <a:cxn ang="0">
                    <a:pos x="1328" y="724"/>
                  </a:cxn>
                  <a:cxn ang="0">
                    <a:pos x="1227" y="715"/>
                  </a:cxn>
                  <a:cxn ang="0">
                    <a:pos x="1120" y="701"/>
                  </a:cxn>
                  <a:cxn ang="0">
                    <a:pos x="1008" y="682"/>
                  </a:cxn>
                  <a:cxn ang="0">
                    <a:pos x="894" y="658"/>
                  </a:cxn>
                </a:cxnLst>
                <a:rect l="0" t="0" r="r" b="b"/>
                <a:pathLst>
                  <a:path w="1832" h="728">
                    <a:moveTo>
                      <a:pt x="846" y="646"/>
                    </a:moveTo>
                    <a:lnTo>
                      <a:pt x="824" y="640"/>
                    </a:lnTo>
                    <a:lnTo>
                      <a:pt x="799" y="635"/>
                    </a:lnTo>
                    <a:lnTo>
                      <a:pt x="776" y="627"/>
                    </a:lnTo>
                    <a:lnTo>
                      <a:pt x="753" y="621"/>
                    </a:lnTo>
                    <a:lnTo>
                      <a:pt x="730" y="614"/>
                    </a:lnTo>
                    <a:lnTo>
                      <a:pt x="708" y="608"/>
                    </a:lnTo>
                    <a:lnTo>
                      <a:pt x="685" y="601"/>
                    </a:lnTo>
                    <a:lnTo>
                      <a:pt x="664" y="595"/>
                    </a:lnTo>
                    <a:lnTo>
                      <a:pt x="641" y="587"/>
                    </a:lnTo>
                    <a:lnTo>
                      <a:pt x="620" y="580"/>
                    </a:lnTo>
                    <a:lnTo>
                      <a:pt x="599" y="572"/>
                    </a:lnTo>
                    <a:lnTo>
                      <a:pt x="578" y="566"/>
                    </a:lnTo>
                    <a:lnTo>
                      <a:pt x="557" y="557"/>
                    </a:lnTo>
                    <a:lnTo>
                      <a:pt x="536" y="551"/>
                    </a:lnTo>
                    <a:lnTo>
                      <a:pt x="517" y="542"/>
                    </a:lnTo>
                    <a:lnTo>
                      <a:pt x="498" y="536"/>
                    </a:lnTo>
                    <a:lnTo>
                      <a:pt x="478" y="526"/>
                    </a:lnTo>
                    <a:lnTo>
                      <a:pt x="458" y="519"/>
                    </a:lnTo>
                    <a:lnTo>
                      <a:pt x="439" y="511"/>
                    </a:lnTo>
                    <a:lnTo>
                      <a:pt x="420" y="502"/>
                    </a:lnTo>
                    <a:lnTo>
                      <a:pt x="401" y="494"/>
                    </a:lnTo>
                    <a:lnTo>
                      <a:pt x="382" y="486"/>
                    </a:lnTo>
                    <a:lnTo>
                      <a:pt x="365" y="479"/>
                    </a:lnTo>
                    <a:lnTo>
                      <a:pt x="348" y="469"/>
                    </a:lnTo>
                    <a:lnTo>
                      <a:pt x="331" y="462"/>
                    </a:lnTo>
                    <a:lnTo>
                      <a:pt x="314" y="452"/>
                    </a:lnTo>
                    <a:lnTo>
                      <a:pt x="297" y="445"/>
                    </a:lnTo>
                    <a:lnTo>
                      <a:pt x="282" y="435"/>
                    </a:lnTo>
                    <a:lnTo>
                      <a:pt x="266" y="428"/>
                    </a:lnTo>
                    <a:lnTo>
                      <a:pt x="251" y="420"/>
                    </a:lnTo>
                    <a:lnTo>
                      <a:pt x="236" y="410"/>
                    </a:lnTo>
                    <a:lnTo>
                      <a:pt x="223" y="403"/>
                    </a:lnTo>
                    <a:lnTo>
                      <a:pt x="207" y="393"/>
                    </a:lnTo>
                    <a:lnTo>
                      <a:pt x="194" y="384"/>
                    </a:lnTo>
                    <a:lnTo>
                      <a:pt x="179" y="376"/>
                    </a:lnTo>
                    <a:lnTo>
                      <a:pt x="168" y="369"/>
                    </a:lnTo>
                    <a:lnTo>
                      <a:pt x="154" y="359"/>
                    </a:lnTo>
                    <a:lnTo>
                      <a:pt x="143" y="350"/>
                    </a:lnTo>
                    <a:lnTo>
                      <a:pt x="131" y="340"/>
                    </a:lnTo>
                    <a:lnTo>
                      <a:pt x="120" y="332"/>
                    </a:lnTo>
                    <a:lnTo>
                      <a:pt x="109" y="323"/>
                    </a:lnTo>
                    <a:lnTo>
                      <a:pt x="99" y="315"/>
                    </a:lnTo>
                    <a:lnTo>
                      <a:pt x="88" y="306"/>
                    </a:lnTo>
                    <a:lnTo>
                      <a:pt x="80" y="298"/>
                    </a:lnTo>
                    <a:lnTo>
                      <a:pt x="71" y="289"/>
                    </a:lnTo>
                    <a:lnTo>
                      <a:pt x="63" y="281"/>
                    </a:lnTo>
                    <a:lnTo>
                      <a:pt x="55" y="272"/>
                    </a:lnTo>
                    <a:lnTo>
                      <a:pt x="48" y="264"/>
                    </a:lnTo>
                    <a:lnTo>
                      <a:pt x="40" y="254"/>
                    </a:lnTo>
                    <a:lnTo>
                      <a:pt x="34" y="247"/>
                    </a:lnTo>
                    <a:lnTo>
                      <a:pt x="29" y="239"/>
                    </a:lnTo>
                    <a:lnTo>
                      <a:pt x="23" y="230"/>
                    </a:lnTo>
                    <a:lnTo>
                      <a:pt x="19" y="222"/>
                    </a:lnTo>
                    <a:lnTo>
                      <a:pt x="15" y="215"/>
                    </a:lnTo>
                    <a:lnTo>
                      <a:pt x="12" y="205"/>
                    </a:lnTo>
                    <a:lnTo>
                      <a:pt x="8" y="199"/>
                    </a:lnTo>
                    <a:lnTo>
                      <a:pt x="6" y="190"/>
                    </a:lnTo>
                    <a:lnTo>
                      <a:pt x="4" y="182"/>
                    </a:lnTo>
                    <a:lnTo>
                      <a:pt x="2" y="175"/>
                    </a:lnTo>
                    <a:lnTo>
                      <a:pt x="2" y="167"/>
                    </a:lnTo>
                    <a:lnTo>
                      <a:pt x="0" y="159"/>
                    </a:lnTo>
                    <a:lnTo>
                      <a:pt x="2" y="152"/>
                    </a:lnTo>
                    <a:lnTo>
                      <a:pt x="2" y="144"/>
                    </a:lnTo>
                    <a:lnTo>
                      <a:pt x="4" y="138"/>
                    </a:lnTo>
                    <a:lnTo>
                      <a:pt x="6" y="129"/>
                    </a:lnTo>
                    <a:lnTo>
                      <a:pt x="8" y="123"/>
                    </a:lnTo>
                    <a:lnTo>
                      <a:pt x="12" y="116"/>
                    </a:lnTo>
                    <a:lnTo>
                      <a:pt x="15" y="110"/>
                    </a:lnTo>
                    <a:lnTo>
                      <a:pt x="19" y="102"/>
                    </a:lnTo>
                    <a:lnTo>
                      <a:pt x="25" y="97"/>
                    </a:lnTo>
                    <a:lnTo>
                      <a:pt x="31" y="89"/>
                    </a:lnTo>
                    <a:lnTo>
                      <a:pt x="36" y="85"/>
                    </a:lnTo>
                    <a:lnTo>
                      <a:pt x="42" y="80"/>
                    </a:lnTo>
                    <a:lnTo>
                      <a:pt x="50" y="74"/>
                    </a:lnTo>
                    <a:lnTo>
                      <a:pt x="57" y="68"/>
                    </a:lnTo>
                    <a:lnTo>
                      <a:pt x="65" y="62"/>
                    </a:lnTo>
                    <a:lnTo>
                      <a:pt x="74" y="57"/>
                    </a:lnTo>
                    <a:lnTo>
                      <a:pt x="84" y="53"/>
                    </a:lnTo>
                    <a:lnTo>
                      <a:pt x="93" y="49"/>
                    </a:lnTo>
                    <a:lnTo>
                      <a:pt x="103" y="45"/>
                    </a:lnTo>
                    <a:lnTo>
                      <a:pt x="112" y="40"/>
                    </a:lnTo>
                    <a:lnTo>
                      <a:pt x="124" y="36"/>
                    </a:lnTo>
                    <a:lnTo>
                      <a:pt x="135" y="32"/>
                    </a:lnTo>
                    <a:lnTo>
                      <a:pt x="149" y="28"/>
                    </a:lnTo>
                    <a:lnTo>
                      <a:pt x="160" y="24"/>
                    </a:lnTo>
                    <a:lnTo>
                      <a:pt x="173" y="22"/>
                    </a:lnTo>
                    <a:lnTo>
                      <a:pt x="185" y="19"/>
                    </a:lnTo>
                    <a:lnTo>
                      <a:pt x="200" y="17"/>
                    </a:lnTo>
                    <a:lnTo>
                      <a:pt x="213" y="15"/>
                    </a:lnTo>
                    <a:lnTo>
                      <a:pt x="226" y="13"/>
                    </a:lnTo>
                    <a:lnTo>
                      <a:pt x="242" y="9"/>
                    </a:lnTo>
                    <a:lnTo>
                      <a:pt x="257" y="9"/>
                    </a:lnTo>
                    <a:lnTo>
                      <a:pt x="272" y="5"/>
                    </a:lnTo>
                    <a:lnTo>
                      <a:pt x="287" y="5"/>
                    </a:lnTo>
                    <a:lnTo>
                      <a:pt x="304" y="3"/>
                    </a:lnTo>
                    <a:lnTo>
                      <a:pt x="322" y="3"/>
                    </a:lnTo>
                    <a:lnTo>
                      <a:pt x="339" y="2"/>
                    </a:lnTo>
                    <a:lnTo>
                      <a:pt x="354" y="2"/>
                    </a:lnTo>
                    <a:lnTo>
                      <a:pt x="373" y="0"/>
                    </a:lnTo>
                    <a:lnTo>
                      <a:pt x="390" y="0"/>
                    </a:lnTo>
                    <a:lnTo>
                      <a:pt x="407" y="0"/>
                    </a:lnTo>
                    <a:lnTo>
                      <a:pt x="426" y="0"/>
                    </a:lnTo>
                    <a:lnTo>
                      <a:pt x="445" y="2"/>
                    </a:lnTo>
                    <a:lnTo>
                      <a:pt x="464" y="2"/>
                    </a:lnTo>
                    <a:lnTo>
                      <a:pt x="483" y="2"/>
                    </a:lnTo>
                    <a:lnTo>
                      <a:pt x="502" y="3"/>
                    </a:lnTo>
                    <a:lnTo>
                      <a:pt x="521" y="3"/>
                    </a:lnTo>
                    <a:lnTo>
                      <a:pt x="542" y="5"/>
                    </a:lnTo>
                    <a:lnTo>
                      <a:pt x="563" y="7"/>
                    </a:lnTo>
                    <a:lnTo>
                      <a:pt x="584" y="9"/>
                    </a:lnTo>
                    <a:lnTo>
                      <a:pt x="605" y="13"/>
                    </a:lnTo>
                    <a:lnTo>
                      <a:pt x="626" y="15"/>
                    </a:lnTo>
                    <a:lnTo>
                      <a:pt x="647" y="17"/>
                    </a:lnTo>
                    <a:lnTo>
                      <a:pt x="668" y="19"/>
                    </a:lnTo>
                    <a:lnTo>
                      <a:pt x="689" y="22"/>
                    </a:lnTo>
                    <a:lnTo>
                      <a:pt x="711" y="26"/>
                    </a:lnTo>
                    <a:lnTo>
                      <a:pt x="732" y="28"/>
                    </a:lnTo>
                    <a:lnTo>
                      <a:pt x="755" y="32"/>
                    </a:lnTo>
                    <a:lnTo>
                      <a:pt x="778" y="36"/>
                    </a:lnTo>
                    <a:lnTo>
                      <a:pt x="801" y="41"/>
                    </a:lnTo>
                    <a:lnTo>
                      <a:pt x="822" y="45"/>
                    </a:lnTo>
                    <a:lnTo>
                      <a:pt x="846" y="49"/>
                    </a:lnTo>
                    <a:lnTo>
                      <a:pt x="867" y="53"/>
                    </a:lnTo>
                    <a:lnTo>
                      <a:pt x="892" y="59"/>
                    </a:lnTo>
                    <a:lnTo>
                      <a:pt x="915" y="64"/>
                    </a:lnTo>
                    <a:lnTo>
                      <a:pt x="938" y="70"/>
                    </a:lnTo>
                    <a:lnTo>
                      <a:pt x="962" y="76"/>
                    </a:lnTo>
                    <a:lnTo>
                      <a:pt x="985" y="81"/>
                    </a:lnTo>
                    <a:lnTo>
                      <a:pt x="1008" y="85"/>
                    </a:lnTo>
                    <a:lnTo>
                      <a:pt x="1031" y="93"/>
                    </a:lnTo>
                    <a:lnTo>
                      <a:pt x="1056" y="99"/>
                    </a:lnTo>
                    <a:lnTo>
                      <a:pt x="1078" y="104"/>
                    </a:lnTo>
                    <a:lnTo>
                      <a:pt x="1099" y="112"/>
                    </a:lnTo>
                    <a:lnTo>
                      <a:pt x="1122" y="118"/>
                    </a:lnTo>
                    <a:lnTo>
                      <a:pt x="1145" y="125"/>
                    </a:lnTo>
                    <a:lnTo>
                      <a:pt x="1168" y="133"/>
                    </a:lnTo>
                    <a:lnTo>
                      <a:pt x="1189" y="138"/>
                    </a:lnTo>
                    <a:lnTo>
                      <a:pt x="1212" y="146"/>
                    </a:lnTo>
                    <a:lnTo>
                      <a:pt x="1232" y="154"/>
                    </a:lnTo>
                    <a:lnTo>
                      <a:pt x="1253" y="161"/>
                    </a:lnTo>
                    <a:lnTo>
                      <a:pt x="1274" y="167"/>
                    </a:lnTo>
                    <a:lnTo>
                      <a:pt x="1295" y="176"/>
                    </a:lnTo>
                    <a:lnTo>
                      <a:pt x="1316" y="184"/>
                    </a:lnTo>
                    <a:lnTo>
                      <a:pt x="1335" y="192"/>
                    </a:lnTo>
                    <a:lnTo>
                      <a:pt x="1356" y="199"/>
                    </a:lnTo>
                    <a:lnTo>
                      <a:pt x="1375" y="207"/>
                    </a:lnTo>
                    <a:lnTo>
                      <a:pt x="1394" y="215"/>
                    </a:lnTo>
                    <a:lnTo>
                      <a:pt x="1413" y="222"/>
                    </a:lnTo>
                    <a:lnTo>
                      <a:pt x="1430" y="230"/>
                    </a:lnTo>
                    <a:lnTo>
                      <a:pt x="1449" y="239"/>
                    </a:lnTo>
                    <a:lnTo>
                      <a:pt x="1466" y="247"/>
                    </a:lnTo>
                    <a:lnTo>
                      <a:pt x="1484" y="256"/>
                    </a:lnTo>
                    <a:lnTo>
                      <a:pt x="1501" y="264"/>
                    </a:lnTo>
                    <a:lnTo>
                      <a:pt x="1518" y="272"/>
                    </a:lnTo>
                    <a:lnTo>
                      <a:pt x="1533" y="281"/>
                    </a:lnTo>
                    <a:lnTo>
                      <a:pt x="1550" y="289"/>
                    </a:lnTo>
                    <a:lnTo>
                      <a:pt x="1565" y="298"/>
                    </a:lnTo>
                    <a:lnTo>
                      <a:pt x="1580" y="306"/>
                    </a:lnTo>
                    <a:lnTo>
                      <a:pt x="1596" y="315"/>
                    </a:lnTo>
                    <a:lnTo>
                      <a:pt x="1611" y="325"/>
                    </a:lnTo>
                    <a:lnTo>
                      <a:pt x="1624" y="332"/>
                    </a:lnTo>
                    <a:lnTo>
                      <a:pt x="1638" y="342"/>
                    </a:lnTo>
                    <a:lnTo>
                      <a:pt x="1651" y="350"/>
                    </a:lnTo>
                    <a:lnTo>
                      <a:pt x="1664" y="359"/>
                    </a:lnTo>
                    <a:lnTo>
                      <a:pt x="1676" y="367"/>
                    </a:lnTo>
                    <a:lnTo>
                      <a:pt x="1689" y="376"/>
                    </a:lnTo>
                    <a:lnTo>
                      <a:pt x="1700" y="384"/>
                    </a:lnTo>
                    <a:lnTo>
                      <a:pt x="1712" y="393"/>
                    </a:lnTo>
                    <a:lnTo>
                      <a:pt x="1721" y="403"/>
                    </a:lnTo>
                    <a:lnTo>
                      <a:pt x="1733" y="412"/>
                    </a:lnTo>
                    <a:lnTo>
                      <a:pt x="1742" y="420"/>
                    </a:lnTo>
                    <a:lnTo>
                      <a:pt x="1752" y="429"/>
                    </a:lnTo>
                    <a:lnTo>
                      <a:pt x="1759" y="437"/>
                    </a:lnTo>
                    <a:lnTo>
                      <a:pt x="1769" y="447"/>
                    </a:lnTo>
                    <a:lnTo>
                      <a:pt x="1776" y="454"/>
                    </a:lnTo>
                    <a:lnTo>
                      <a:pt x="1784" y="464"/>
                    </a:lnTo>
                    <a:lnTo>
                      <a:pt x="1790" y="471"/>
                    </a:lnTo>
                    <a:lnTo>
                      <a:pt x="1797" y="481"/>
                    </a:lnTo>
                    <a:lnTo>
                      <a:pt x="1803" y="488"/>
                    </a:lnTo>
                    <a:lnTo>
                      <a:pt x="1809" y="498"/>
                    </a:lnTo>
                    <a:lnTo>
                      <a:pt x="1813" y="505"/>
                    </a:lnTo>
                    <a:lnTo>
                      <a:pt x="1816" y="513"/>
                    </a:lnTo>
                    <a:lnTo>
                      <a:pt x="1820" y="523"/>
                    </a:lnTo>
                    <a:lnTo>
                      <a:pt x="1824" y="532"/>
                    </a:lnTo>
                    <a:lnTo>
                      <a:pt x="1826" y="538"/>
                    </a:lnTo>
                    <a:lnTo>
                      <a:pt x="1828" y="547"/>
                    </a:lnTo>
                    <a:lnTo>
                      <a:pt x="1830" y="555"/>
                    </a:lnTo>
                    <a:lnTo>
                      <a:pt x="1832" y="563"/>
                    </a:lnTo>
                    <a:lnTo>
                      <a:pt x="1832" y="570"/>
                    </a:lnTo>
                    <a:lnTo>
                      <a:pt x="1832" y="578"/>
                    </a:lnTo>
                    <a:lnTo>
                      <a:pt x="1830" y="585"/>
                    </a:lnTo>
                    <a:lnTo>
                      <a:pt x="1828" y="595"/>
                    </a:lnTo>
                    <a:lnTo>
                      <a:pt x="1826" y="601"/>
                    </a:lnTo>
                    <a:lnTo>
                      <a:pt x="1824" y="608"/>
                    </a:lnTo>
                    <a:lnTo>
                      <a:pt x="1820" y="614"/>
                    </a:lnTo>
                    <a:lnTo>
                      <a:pt x="1816" y="621"/>
                    </a:lnTo>
                    <a:lnTo>
                      <a:pt x="1813" y="627"/>
                    </a:lnTo>
                    <a:lnTo>
                      <a:pt x="1807" y="633"/>
                    </a:lnTo>
                    <a:lnTo>
                      <a:pt x="1801" y="639"/>
                    </a:lnTo>
                    <a:lnTo>
                      <a:pt x="1795" y="646"/>
                    </a:lnTo>
                    <a:lnTo>
                      <a:pt x="1788" y="650"/>
                    </a:lnTo>
                    <a:lnTo>
                      <a:pt x="1780" y="656"/>
                    </a:lnTo>
                    <a:lnTo>
                      <a:pt x="1773" y="661"/>
                    </a:lnTo>
                    <a:lnTo>
                      <a:pt x="1765" y="665"/>
                    </a:lnTo>
                    <a:lnTo>
                      <a:pt x="1757" y="671"/>
                    </a:lnTo>
                    <a:lnTo>
                      <a:pt x="1748" y="675"/>
                    </a:lnTo>
                    <a:lnTo>
                      <a:pt x="1738" y="680"/>
                    </a:lnTo>
                    <a:lnTo>
                      <a:pt x="1729" y="684"/>
                    </a:lnTo>
                    <a:lnTo>
                      <a:pt x="1717" y="688"/>
                    </a:lnTo>
                    <a:lnTo>
                      <a:pt x="1708" y="692"/>
                    </a:lnTo>
                    <a:lnTo>
                      <a:pt x="1696" y="696"/>
                    </a:lnTo>
                    <a:lnTo>
                      <a:pt x="1685" y="699"/>
                    </a:lnTo>
                    <a:lnTo>
                      <a:pt x="1672" y="703"/>
                    </a:lnTo>
                    <a:lnTo>
                      <a:pt x="1660" y="705"/>
                    </a:lnTo>
                    <a:lnTo>
                      <a:pt x="1647" y="709"/>
                    </a:lnTo>
                    <a:lnTo>
                      <a:pt x="1634" y="711"/>
                    </a:lnTo>
                    <a:lnTo>
                      <a:pt x="1619" y="713"/>
                    </a:lnTo>
                    <a:lnTo>
                      <a:pt x="1605" y="715"/>
                    </a:lnTo>
                    <a:lnTo>
                      <a:pt x="1590" y="718"/>
                    </a:lnTo>
                    <a:lnTo>
                      <a:pt x="1575" y="720"/>
                    </a:lnTo>
                    <a:lnTo>
                      <a:pt x="1560" y="720"/>
                    </a:lnTo>
                    <a:lnTo>
                      <a:pt x="1544" y="722"/>
                    </a:lnTo>
                    <a:lnTo>
                      <a:pt x="1527" y="724"/>
                    </a:lnTo>
                    <a:lnTo>
                      <a:pt x="1512" y="726"/>
                    </a:lnTo>
                    <a:lnTo>
                      <a:pt x="1495" y="726"/>
                    </a:lnTo>
                    <a:lnTo>
                      <a:pt x="1478" y="726"/>
                    </a:lnTo>
                    <a:lnTo>
                      <a:pt x="1459" y="726"/>
                    </a:lnTo>
                    <a:lnTo>
                      <a:pt x="1442" y="728"/>
                    </a:lnTo>
                    <a:lnTo>
                      <a:pt x="1423" y="726"/>
                    </a:lnTo>
                    <a:lnTo>
                      <a:pt x="1404" y="726"/>
                    </a:lnTo>
                    <a:lnTo>
                      <a:pt x="1385" y="726"/>
                    </a:lnTo>
                    <a:lnTo>
                      <a:pt x="1368" y="726"/>
                    </a:lnTo>
                    <a:lnTo>
                      <a:pt x="1347" y="724"/>
                    </a:lnTo>
                    <a:lnTo>
                      <a:pt x="1328" y="724"/>
                    </a:lnTo>
                    <a:lnTo>
                      <a:pt x="1309" y="722"/>
                    </a:lnTo>
                    <a:lnTo>
                      <a:pt x="1288" y="720"/>
                    </a:lnTo>
                    <a:lnTo>
                      <a:pt x="1269" y="718"/>
                    </a:lnTo>
                    <a:lnTo>
                      <a:pt x="1248" y="717"/>
                    </a:lnTo>
                    <a:lnTo>
                      <a:pt x="1227" y="715"/>
                    </a:lnTo>
                    <a:lnTo>
                      <a:pt x="1206" y="713"/>
                    </a:lnTo>
                    <a:lnTo>
                      <a:pt x="1183" y="709"/>
                    </a:lnTo>
                    <a:lnTo>
                      <a:pt x="1162" y="707"/>
                    </a:lnTo>
                    <a:lnTo>
                      <a:pt x="1141" y="703"/>
                    </a:lnTo>
                    <a:lnTo>
                      <a:pt x="1120" y="701"/>
                    </a:lnTo>
                    <a:lnTo>
                      <a:pt x="1097" y="698"/>
                    </a:lnTo>
                    <a:lnTo>
                      <a:pt x="1075" y="694"/>
                    </a:lnTo>
                    <a:lnTo>
                      <a:pt x="1054" y="690"/>
                    </a:lnTo>
                    <a:lnTo>
                      <a:pt x="1031" y="686"/>
                    </a:lnTo>
                    <a:lnTo>
                      <a:pt x="1008" y="682"/>
                    </a:lnTo>
                    <a:lnTo>
                      <a:pt x="985" y="677"/>
                    </a:lnTo>
                    <a:lnTo>
                      <a:pt x="962" y="673"/>
                    </a:lnTo>
                    <a:lnTo>
                      <a:pt x="940" y="667"/>
                    </a:lnTo>
                    <a:lnTo>
                      <a:pt x="917" y="661"/>
                    </a:lnTo>
                    <a:lnTo>
                      <a:pt x="894" y="658"/>
                    </a:lnTo>
                    <a:lnTo>
                      <a:pt x="869" y="652"/>
                    </a:lnTo>
                    <a:lnTo>
                      <a:pt x="846" y="646"/>
                    </a:lnTo>
                    <a:lnTo>
                      <a:pt x="846" y="64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91" name="TextBox 90"/>
          <p:cNvSpPr txBox="1"/>
          <p:nvPr/>
        </p:nvSpPr>
        <p:spPr>
          <a:xfrm>
            <a:off x="3519360" y="1223072"/>
            <a:ext cx="5836620"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Operation</a:t>
            </a:r>
          </a:p>
        </p:txBody>
      </p:sp>
      <p:sp>
        <p:nvSpPr>
          <p:cNvPr id="92" name="TextBox 91"/>
          <p:cNvSpPr txBox="1"/>
          <p:nvPr/>
        </p:nvSpPr>
        <p:spPr>
          <a:xfrm>
            <a:off x="162372" y="1223072"/>
            <a:ext cx="3190428"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Installation</a:t>
            </a:r>
          </a:p>
        </p:txBody>
      </p:sp>
      <p:pic>
        <p:nvPicPr>
          <p:cNvPr id="109" name="Picture 9"/>
          <p:cNvPicPr>
            <a:picLocks noChangeAspect="1" noChangeArrowheads="1"/>
          </p:cNvPicPr>
          <p:nvPr/>
        </p:nvPicPr>
        <p:blipFill>
          <a:blip r:embed="rId7" cstate="print">
            <a:clrChange>
              <a:clrFrom>
                <a:srgbClr val="E3E3E3"/>
              </a:clrFrom>
              <a:clrTo>
                <a:srgbClr val="E3E3E3">
                  <a:alpha val="0"/>
                </a:srgbClr>
              </a:clrTo>
            </a:clrChange>
          </a:blip>
          <a:srcRect l="14040" t="4190" r="29795" b="25161"/>
          <a:stretch>
            <a:fillRect/>
          </a:stretch>
        </p:blipFill>
        <p:spPr bwMode="auto">
          <a:xfrm>
            <a:off x="1539124" y="2331630"/>
            <a:ext cx="1002515" cy="1007648"/>
          </a:xfrm>
          <a:prstGeom prst="rect">
            <a:avLst/>
          </a:prstGeom>
          <a:noFill/>
          <a:ln w="9525">
            <a:noFill/>
            <a:miter lim="800000"/>
            <a:headEnd/>
            <a:tailEnd/>
          </a:ln>
          <a:effectLst/>
        </p:spPr>
      </p:pic>
      <p:sp>
        <p:nvSpPr>
          <p:cNvPr id="141" name="Rectangle 140"/>
          <p:cNvSpPr/>
          <p:nvPr/>
        </p:nvSpPr>
        <p:spPr>
          <a:xfrm>
            <a:off x="3886200" y="2066925"/>
            <a:ext cx="342900" cy="1143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72" name="Rectangle 171"/>
          <p:cNvSpPr/>
          <p:nvPr/>
        </p:nvSpPr>
        <p:spPr>
          <a:xfrm>
            <a:off x="4048125" y="2327275"/>
            <a:ext cx="238125" cy="2857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12" name="Group 190"/>
          <p:cNvGrpSpPr/>
          <p:nvPr/>
        </p:nvGrpSpPr>
        <p:grpSpPr>
          <a:xfrm>
            <a:off x="3795712" y="3220985"/>
            <a:ext cx="788808" cy="974848"/>
            <a:chOff x="3900487" y="3220986"/>
            <a:chExt cx="751246" cy="928427"/>
          </a:xfrm>
        </p:grpSpPr>
        <p:pic>
          <p:nvPicPr>
            <p:cNvPr id="192" name="Picture 12"/>
            <p:cNvPicPr>
              <a:picLocks noChangeAspect="1" noChangeArrowheads="1"/>
            </p:cNvPicPr>
            <p:nvPr/>
          </p:nvPicPr>
          <p:blipFill>
            <a:blip r:embed="rId8" cstate="print">
              <a:clrChange>
                <a:clrFrom>
                  <a:srgbClr val="E3E3E3"/>
                </a:clrFrom>
                <a:clrTo>
                  <a:srgbClr val="E3E3E3">
                    <a:alpha val="0"/>
                  </a:srgbClr>
                </a:clrTo>
              </a:clrChange>
            </a:blip>
            <a:srcRect l="83784" t="29883" r="3721" b="26189"/>
            <a:stretch>
              <a:fillRect/>
            </a:stretch>
          </p:blipFill>
          <p:spPr bwMode="auto">
            <a:xfrm>
              <a:off x="3900487" y="3220986"/>
              <a:ext cx="751246" cy="928427"/>
            </a:xfrm>
            <a:prstGeom prst="rect">
              <a:avLst/>
            </a:prstGeom>
            <a:noFill/>
            <a:ln w="9525">
              <a:noFill/>
              <a:miter lim="800000"/>
              <a:headEnd/>
              <a:tailEnd/>
            </a:ln>
            <a:effectLst/>
          </p:spPr>
        </p:pic>
        <p:pic>
          <p:nvPicPr>
            <p:cNvPr id="193" name="Picture 5"/>
            <p:cNvPicPr>
              <a:picLocks noChangeAspect="1" noChangeArrowheads="1"/>
            </p:cNvPicPr>
            <p:nvPr/>
          </p:nvPicPr>
          <p:blipFill>
            <a:blip r:embed="rId9" cstate="print"/>
            <a:srcRect/>
            <a:stretch>
              <a:fillRect/>
            </a:stretch>
          </p:blipFill>
          <p:spPr bwMode="auto">
            <a:xfrm>
              <a:off x="4207602" y="3465132"/>
              <a:ext cx="207234" cy="340105"/>
            </a:xfrm>
            <a:prstGeom prst="rect">
              <a:avLst/>
            </a:prstGeom>
            <a:noFill/>
            <a:ln w="9525">
              <a:noFill/>
              <a:miter lim="800000"/>
              <a:headEnd/>
              <a:tailEnd/>
            </a:ln>
            <a:effectLst/>
          </p:spPr>
        </p:pic>
        <p:pic>
          <p:nvPicPr>
            <p:cNvPr id="194" name="Picture 5"/>
            <p:cNvPicPr>
              <a:picLocks noChangeAspect="1" noChangeArrowheads="1"/>
            </p:cNvPicPr>
            <p:nvPr/>
          </p:nvPicPr>
          <p:blipFill>
            <a:blip r:embed="rId9" cstate="print"/>
            <a:srcRect/>
            <a:stretch>
              <a:fillRect/>
            </a:stretch>
          </p:blipFill>
          <p:spPr bwMode="auto">
            <a:xfrm>
              <a:off x="4421915" y="3465132"/>
              <a:ext cx="207234" cy="340105"/>
            </a:xfrm>
            <a:prstGeom prst="rect">
              <a:avLst/>
            </a:prstGeom>
            <a:noFill/>
            <a:ln w="9525">
              <a:noFill/>
              <a:miter lim="800000"/>
              <a:headEnd/>
              <a:tailEnd/>
            </a:ln>
            <a:effectLst/>
          </p:spPr>
        </p:pic>
      </p:grpSp>
      <p:sp>
        <p:nvSpPr>
          <p:cNvPr id="197" name="Block arrow"/>
          <p:cNvSpPr>
            <a:spLocks noChangeArrowheads="1"/>
          </p:cNvSpPr>
          <p:nvPr/>
        </p:nvSpPr>
        <p:spPr bwMode="gray">
          <a:xfrm>
            <a:off x="6105525" y="3505200"/>
            <a:ext cx="306942" cy="196509"/>
          </a:xfrm>
          <a:prstGeom prst="rightArrow">
            <a:avLst>
              <a:gd name="adj1" fmla="val 50000"/>
              <a:gd name="adj2" fmla="val 32292"/>
            </a:avLst>
          </a:prstGeom>
          <a:solidFill>
            <a:srgbClr val="DCC05A"/>
          </a:solidFill>
          <a:ln w="9525" algn="ctr">
            <a:solidFill>
              <a:srgbClr val="DCC05A"/>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17" name="Rectangle 216"/>
          <p:cNvSpPr/>
          <p:nvPr/>
        </p:nvSpPr>
        <p:spPr>
          <a:xfrm>
            <a:off x="1247775" y="3600450"/>
            <a:ext cx="314325" cy="25717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219" name="Straight Connector 218"/>
          <p:cNvCxnSpPr>
            <a:stCxn id="89" idx="0"/>
            <a:endCxn id="217" idx="1"/>
          </p:cNvCxnSpPr>
          <p:nvPr/>
        </p:nvCxnSpPr>
        <p:spPr>
          <a:xfrm rot="5400000" flipH="1" flipV="1">
            <a:off x="729165" y="3946678"/>
            <a:ext cx="736250" cy="300970"/>
          </a:xfrm>
          <a:prstGeom prst="bentConnector2">
            <a:avLst/>
          </a:prstGeom>
          <a:ln w="19050">
            <a:solidFill>
              <a:srgbClr val="DCC05A"/>
            </a:solidFill>
            <a:tailEnd type="oval"/>
          </a:ln>
        </p:spPr>
        <p:style>
          <a:lnRef idx="1">
            <a:schemeClr val="accent1"/>
          </a:lnRef>
          <a:fillRef idx="0">
            <a:schemeClr val="accent1"/>
          </a:fillRef>
          <a:effectRef idx="0">
            <a:schemeClr val="accent1"/>
          </a:effectRef>
          <a:fontRef idx="minor">
            <a:schemeClr val="tx1"/>
          </a:fontRef>
        </p:style>
      </p:cxnSp>
      <p:grpSp>
        <p:nvGrpSpPr>
          <p:cNvPr id="13" name="Group 273"/>
          <p:cNvGrpSpPr/>
          <p:nvPr/>
        </p:nvGrpSpPr>
        <p:grpSpPr>
          <a:xfrm>
            <a:off x="8380614" y="3163151"/>
            <a:ext cx="427751" cy="594139"/>
            <a:chOff x="8380614" y="3125051"/>
            <a:chExt cx="427751" cy="594139"/>
          </a:xfrm>
        </p:grpSpPr>
        <p:sp>
          <p:nvSpPr>
            <p:cNvPr id="266" name="Rectangle 265"/>
            <p:cNvSpPr/>
            <p:nvPr/>
          </p:nvSpPr>
          <p:spPr>
            <a:xfrm>
              <a:off x="8393677" y="3125051"/>
              <a:ext cx="414688" cy="5941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nvGrpSpPr>
            <p:cNvPr id="14" name="Group 279"/>
            <p:cNvGrpSpPr>
              <a:grpSpLocks noChangeAspect="1"/>
            </p:cNvGrpSpPr>
            <p:nvPr/>
          </p:nvGrpSpPr>
          <p:grpSpPr>
            <a:xfrm>
              <a:off x="8380614" y="3214642"/>
              <a:ext cx="417695" cy="404081"/>
              <a:chOff x="19410355" y="3903663"/>
              <a:chExt cx="3214688" cy="3109917"/>
            </a:xfrm>
          </p:grpSpPr>
          <p:sp>
            <p:nvSpPr>
              <p:cNvPr id="268" name="Freeform 96"/>
              <p:cNvSpPr>
                <a:spLocks noEditPoints="1"/>
              </p:cNvSpPr>
              <p:nvPr/>
            </p:nvSpPr>
            <p:spPr bwMode="auto">
              <a:xfrm>
                <a:off x="19597682" y="5603877"/>
                <a:ext cx="3027361" cy="1409703"/>
              </a:xfrm>
              <a:custGeom>
                <a:avLst/>
                <a:gdLst/>
                <a:ahLst/>
                <a:cxnLst>
                  <a:cxn ang="0">
                    <a:pos x="366" y="151"/>
                  </a:cxn>
                  <a:cxn ang="0">
                    <a:pos x="352" y="156"/>
                  </a:cxn>
                  <a:cxn ang="0">
                    <a:pos x="345" y="165"/>
                  </a:cxn>
                  <a:cxn ang="0">
                    <a:pos x="343" y="186"/>
                  </a:cxn>
                  <a:cxn ang="0">
                    <a:pos x="347" y="637"/>
                  </a:cxn>
                  <a:cxn ang="0">
                    <a:pos x="392" y="698"/>
                  </a:cxn>
                  <a:cxn ang="0">
                    <a:pos x="467" y="722"/>
                  </a:cxn>
                  <a:cxn ang="0">
                    <a:pos x="693" y="719"/>
                  </a:cxn>
                  <a:cxn ang="0">
                    <a:pos x="709" y="703"/>
                  </a:cxn>
                  <a:cxn ang="0">
                    <a:pos x="709" y="435"/>
                  </a:cxn>
                  <a:cxn ang="0">
                    <a:pos x="709" y="172"/>
                  </a:cxn>
                  <a:cxn ang="0">
                    <a:pos x="702" y="158"/>
                  </a:cxn>
                  <a:cxn ang="0">
                    <a:pos x="690" y="153"/>
                  </a:cxn>
                  <a:cxn ang="0">
                    <a:pos x="378" y="151"/>
                  </a:cxn>
                  <a:cxn ang="0">
                    <a:pos x="1642" y="0"/>
                  </a:cxn>
                  <a:cxn ang="0">
                    <a:pos x="1682" y="3"/>
                  </a:cxn>
                  <a:cxn ang="0">
                    <a:pos x="1698" y="22"/>
                  </a:cxn>
                  <a:cxn ang="0">
                    <a:pos x="1700" y="45"/>
                  </a:cxn>
                  <a:cxn ang="0">
                    <a:pos x="1700" y="59"/>
                  </a:cxn>
                  <a:cxn ang="0">
                    <a:pos x="1863" y="15"/>
                  </a:cxn>
                  <a:cxn ang="0">
                    <a:pos x="1900" y="15"/>
                  </a:cxn>
                  <a:cxn ang="0">
                    <a:pos x="1907" y="50"/>
                  </a:cxn>
                  <a:cxn ang="0">
                    <a:pos x="1905" y="141"/>
                  </a:cxn>
                  <a:cxn ang="0">
                    <a:pos x="1872" y="165"/>
                  </a:cxn>
                  <a:cxn ang="0">
                    <a:pos x="1708" y="210"/>
                  </a:cxn>
                  <a:cxn ang="0">
                    <a:pos x="1700" y="684"/>
                  </a:cxn>
                  <a:cxn ang="0">
                    <a:pos x="1682" y="778"/>
                  </a:cxn>
                  <a:cxn ang="0">
                    <a:pos x="1630" y="846"/>
                  </a:cxn>
                  <a:cxn ang="0">
                    <a:pos x="1550" y="884"/>
                  </a:cxn>
                  <a:cxn ang="0">
                    <a:pos x="406" y="888"/>
                  </a:cxn>
                  <a:cxn ang="0">
                    <a:pos x="312" y="870"/>
                  </a:cxn>
                  <a:cxn ang="0">
                    <a:pos x="246" y="816"/>
                  </a:cxn>
                  <a:cxn ang="0">
                    <a:pos x="211" y="733"/>
                  </a:cxn>
                  <a:cxn ang="0">
                    <a:pos x="206" y="212"/>
                  </a:cxn>
                  <a:cxn ang="0">
                    <a:pos x="30" y="165"/>
                  </a:cxn>
                  <a:cxn ang="0">
                    <a:pos x="2" y="141"/>
                  </a:cxn>
                  <a:cxn ang="0">
                    <a:pos x="0" y="40"/>
                  </a:cxn>
                  <a:cxn ang="0">
                    <a:pos x="2" y="22"/>
                  </a:cxn>
                  <a:cxn ang="0">
                    <a:pos x="9" y="12"/>
                  </a:cxn>
                  <a:cxn ang="0">
                    <a:pos x="26" y="10"/>
                  </a:cxn>
                  <a:cxn ang="0">
                    <a:pos x="190" y="55"/>
                  </a:cxn>
                  <a:cxn ang="0">
                    <a:pos x="204" y="57"/>
                  </a:cxn>
                  <a:cxn ang="0">
                    <a:pos x="206" y="52"/>
                  </a:cxn>
                  <a:cxn ang="0">
                    <a:pos x="214" y="12"/>
                  </a:cxn>
                  <a:cxn ang="0">
                    <a:pos x="239" y="0"/>
                  </a:cxn>
                </a:cxnLst>
                <a:rect l="0" t="0" r="r" b="b"/>
                <a:pathLst>
                  <a:path w="1907" h="888">
                    <a:moveTo>
                      <a:pt x="378" y="151"/>
                    </a:moveTo>
                    <a:lnTo>
                      <a:pt x="366" y="151"/>
                    </a:lnTo>
                    <a:lnTo>
                      <a:pt x="359" y="151"/>
                    </a:lnTo>
                    <a:lnTo>
                      <a:pt x="352" y="156"/>
                    </a:lnTo>
                    <a:lnTo>
                      <a:pt x="347" y="160"/>
                    </a:lnTo>
                    <a:lnTo>
                      <a:pt x="345" y="165"/>
                    </a:lnTo>
                    <a:lnTo>
                      <a:pt x="343" y="174"/>
                    </a:lnTo>
                    <a:lnTo>
                      <a:pt x="343" y="186"/>
                    </a:lnTo>
                    <a:lnTo>
                      <a:pt x="343" y="595"/>
                    </a:lnTo>
                    <a:lnTo>
                      <a:pt x="347" y="637"/>
                    </a:lnTo>
                    <a:lnTo>
                      <a:pt x="366" y="670"/>
                    </a:lnTo>
                    <a:lnTo>
                      <a:pt x="392" y="698"/>
                    </a:lnTo>
                    <a:lnTo>
                      <a:pt x="427" y="715"/>
                    </a:lnTo>
                    <a:lnTo>
                      <a:pt x="467" y="722"/>
                    </a:lnTo>
                    <a:lnTo>
                      <a:pt x="674" y="722"/>
                    </a:lnTo>
                    <a:lnTo>
                      <a:pt x="693" y="719"/>
                    </a:lnTo>
                    <a:lnTo>
                      <a:pt x="704" y="715"/>
                    </a:lnTo>
                    <a:lnTo>
                      <a:pt x="709" y="703"/>
                    </a:lnTo>
                    <a:lnTo>
                      <a:pt x="709" y="682"/>
                    </a:lnTo>
                    <a:lnTo>
                      <a:pt x="709" y="435"/>
                    </a:lnTo>
                    <a:lnTo>
                      <a:pt x="709" y="184"/>
                    </a:lnTo>
                    <a:lnTo>
                      <a:pt x="709" y="172"/>
                    </a:lnTo>
                    <a:lnTo>
                      <a:pt x="707" y="165"/>
                    </a:lnTo>
                    <a:lnTo>
                      <a:pt x="702" y="158"/>
                    </a:lnTo>
                    <a:lnTo>
                      <a:pt x="697" y="156"/>
                    </a:lnTo>
                    <a:lnTo>
                      <a:pt x="690" y="153"/>
                    </a:lnTo>
                    <a:lnTo>
                      <a:pt x="679" y="151"/>
                    </a:lnTo>
                    <a:lnTo>
                      <a:pt x="378" y="151"/>
                    </a:lnTo>
                    <a:close/>
                    <a:moveTo>
                      <a:pt x="265" y="0"/>
                    </a:moveTo>
                    <a:lnTo>
                      <a:pt x="1642" y="0"/>
                    </a:lnTo>
                    <a:lnTo>
                      <a:pt x="1663" y="0"/>
                    </a:lnTo>
                    <a:lnTo>
                      <a:pt x="1682" y="3"/>
                    </a:lnTo>
                    <a:lnTo>
                      <a:pt x="1693" y="10"/>
                    </a:lnTo>
                    <a:lnTo>
                      <a:pt x="1698" y="22"/>
                    </a:lnTo>
                    <a:lnTo>
                      <a:pt x="1700" y="40"/>
                    </a:lnTo>
                    <a:lnTo>
                      <a:pt x="1700" y="45"/>
                    </a:lnTo>
                    <a:lnTo>
                      <a:pt x="1700" y="52"/>
                    </a:lnTo>
                    <a:lnTo>
                      <a:pt x="1700" y="59"/>
                    </a:lnTo>
                    <a:lnTo>
                      <a:pt x="1783" y="38"/>
                    </a:lnTo>
                    <a:lnTo>
                      <a:pt x="1863" y="15"/>
                    </a:lnTo>
                    <a:lnTo>
                      <a:pt x="1886" y="10"/>
                    </a:lnTo>
                    <a:lnTo>
                      <a:pt x="1900" y="15"/>
                    </a:lnTo>
                    <a:lnTo>
                      <a:pt x="1905" y="26"/>
                    </a:lnTo>
                    <a:lnTo>
                      <a:pt x="1907" y="50"/>
                    </a:lnTo>
                    <a:lnTo>
                      <a:pt x="1907" y="118"/>
                    </a:lnTo>
                    <a:lnTo>
                      <a:pt x="1905" y="141"/>
                    </a:lnTo>
                    <a:lnTo>
                      <a:pt x="1893" y="156"/>
                    </a:lnTo>
                    <a:lnTo>
                      <a:pt x="1872" y="165"/>
                    </a:lnTo>
                    <a:lnTo>
                      <a:pt x="1715" y="207"/>
                    </a:lnTo>
                    <a:lnTo>
                      <a:pt x="1708" y="210"/>
                    </a:lnTo>
                    <a:lnTo>
                      <a:pt x="1700" y="212"/>
                    </a:lnTo>
                    <a:lnTo>
                      <a:pt x="1700" y="684"/>
                    </a:lnTo>
                    <a:lnTo>
                      <a:pt x="1696" y="733"/>
                    </a:lnTo>
                    <a:lnTo>
                      <a:pt x="1682" y="778"/>
                    </a:lnTo>
                    <a:lnTo>
                      <a:pt x="1661" y="816"/>
                    </a:lnTo>
                    <a:lnTo>
                      <a:pt x="1630" y="846"/>
                    </a:lnTo>
                    <a:lnTo>
                      <a:pt x="1595" y="870"/>
                    </a:lnTo>
                    <a:lnTo>
                      <a:pt x="1550" y="884"/>
                    </a:lnTo>
                    <a:lnTo>
                      <a:pt x="1501" y="888"/>
                    </a:lnTo>
                    <a:lnTo>
                      <a:pt x="406" y="888"/>
                    </a:lnTo>
                    <a:lnTo>
                      <a:pt x="357" y="884"/>
                    </a:lnTo>
                    <a:lnTo>
                      <a:pt x="312" y="870"/>
                    </a:lnTo>
                    <a:lnTo>
                      <a:pt x="277" y="846"/>
                    </a:lnTo>
                    <a:lnTo>
                      <a:pt x="246" y="816"/>
                    </a:lnTo>
                    <a:lnTo>
                      <a:pt x="225" y="778"/>
                    </a:lnTo>
                    <a:lnTo>
                      <a:pt x="211" y="733"/>
                    </a:lnTo>
                    <a:lnTo>
                      <a:pt x="206" y="684"/>
                    </a:lnTo>
                    <a:lnTo>
                      <a:pt x="206" y="212"/>
                    </a:lnTo>
                    <a:lnTo>
                      <a:pt x="103" y="184"/>
                    </a:lnTo>
                    <a:lnTo>
                      <a:pt x="30" y="165"/>
                    </a:lnTo>
                    <a:lnTo>
                      <a:pt x="11" y="156"/>
                    </a:lnTo>
                    <a:lnTo>
                      <a:pt x="2" y="141"/>
                    </a:lnTo>
                    <a:lnTo>
                      <a:pt x="0" y="123"/>
                    </a:lnTo>
                    <a:lnTo>
                      <a:pt x="0" y="40"/>
                    </a:lnTo>
                    <a:lnTo>
                      <a:pt x="0" y="31"/>
                    </a:lnTo>
                    <a:lnTo>
                      <a:pt x="2" y="22"/>
                    </a:lnTo>
                    <a:lnTo>
                      <a:pt x="4" y="17"/>
                    </a:lnTo>
                    <a:lnTo>
                      <a:pt x="9" y="12"/>
                    </a:lnTo>
                    <a:lnTo>
                      <a:pt x="16" y="10"/>
                    </a:lnTo>
                    <a:lnTo>
                      <a:pt x="26" y="10"/>
                    </a:lnTo>
                    <a:lnTo>
                      <a:pt x="35" y="12"/>
                    </a:lnTo>
                    <a:lnTo>
                      <a:pt x="190" y="55"/>
                    </a:lnTo>
                    <a:lnTo>
                      <a:pt x="197" y="57"/>
                    </a:lnTo>
                    <a:lnTo>
                      <a:pt x="204" y="57"/>
                    </a:lnTo>
                    <a:lnTo>
                      <a:pt x="206" y="55"/>
                    </a:lnTo>
                    <a:lnTo>
                      <a:pt x="206" y="52"/>
                    </a:lnTo>
                    <a:lnTo>
                      <a:pt x="209" y="26"/>
                    </a:lnTo>
                    <a:lnTo>
                      <a:pt x="214" y="12"/>
                    </a:lnTo>
                    <a:lnTo>
                      <a:pt x="223" y="5"/>
                    </a:lnTo>
                    <a:lnTo>
                      <a:pt x="239" y="0"/>
                    </a:lnTo>
                    <a:lnTo>
                      <a:pt x="265"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97"/>
              <p:cNvSpPr>
                <a:spLocks noEditPoints="1"/>
              </p:cNvSpPr>
              <p:nvPr/>
            </p:nvSpPr>
            <p:spPr bwMode="auto">
              <a:xfrm>
                <a:off x="20004083" y="4962524"/>
                <a:ext cx="2286003" cy="481017"/>
              </a:xfrm>
              <a:custGeom>
                <a:avLst/>
                <a:gdLst/>
                <a:ahLst/>
                <a:cxnLst>
                  <a:cxn ang="0">
                    <a:pos x="411" y="40"/>
                  </a:cxn>
                  <a:cxn ang="0">
                    <a:pos x="319" y="52"/>
                  </a:cxn>
                  <a:cxn ang="0">
                    <a:pos x="228" y="69"/>
                  </a:cxn>
                  <a:cxn ang="0">
                    <a:pos x="169" y="87"/>
                  </a:cxn>
                  <a:cxn ang="0">
                    <a:pos x="113" y="111"/>
                  </a:cxn>
                  <a:cxn ang="0">
                    <a:pos x="108" y="116"/>
                  </a:cxn>
                  <a:cxn ang="0">
                    <a:pos x="105" y="120"/>
                  </a:cxn>
                  <a:cxn ang="0">
                    <a:pos x="101" y="125"/>
                  </a:cxn>
                  <a:cxn ang="0">
                    <a:pos x="98" y="132"/>
                  </a:cxn>
                  <a:cxn ang="0">
                    <a:pos x="105" y="134"/>
                  </a:cxn>
                  <a:cxn ang="0">
                    <a:pos x="113" y="139"/>
                  </a:cxn>
                  <a:cxn ang="0">
                    <a:pos x="120" y="141"/>
                  </a:cxn>
                  <a:cxn ang="0">
                    <a:pos x="228" y="151"/>
                  </a:cxn>
                  <a:cxn ang="0">
                    <a:pos x="251" y="151"/>
                  </a:cxn>
                  <a:cxn ang="0">
                    <a:pos x="270" y="141"/>
                  </a:cxn>
                  <a:cxn ang="0">
                    <a:pos x="286" y="125"/>
                  </a:cxn>
                  <a:cxn ang="0">
                    <a:pos x="310" y="99"/>
                  </a:cxn>
                  <a:cxn ang="0">
                    <a:pos x="338" y="78"/>
                  </a:cxn>
                  <a:cxn ang="0">
                    <a:pos x="373" y="62"/>
                  </a:cxn>
                  <a:cxn ang="0">
                    <a:pos x="411" y="45"/>
                  </a:cxn>
                  <a:cxn ang="0">
                    <a:pos x="411" y="40"/>
                  </a:cxn>
                  <a:cxn ang="0">
                    <a:pos x="512" y="0"/>
                  </a:cxn>
                  <a:cxn ang="0">
                    <a:pos x="648" y="5"/>
                  </a:cxn>
                  <a:cxn ang="0">
                    <a:pos x="782" y="17"/>
                  </a:cxn>
                  <a:cxn ang="0">
                    <a:pos x="916" y="33"/>
                  </a:cxn>
                  <a:cxn ang="0">
                    <a:pos x="1047" y="62"/>
                  </a:cxn>
                  <a:cxn ang="0">
                    <a:pos x="1179" y="97"/>
                  </a:cxn>
                  <a:cxn ang="0">
                    <a:pos x="1233" y="116"/>
                  </a:cxn>
                  <a:cxn ang="0">
                    <a:pos x="1287" y="139"/>
                  </a:cxn>
                  <a:cxn ang="0">
                    <a:pos x="1339" y="165"/>
                  </a:cxn>
                  <a:cxn ang="0">
                    <a:pos x="1386" y="200"/>
                  </a:cxn>
                  <a:cxn ang="0">
                    <a:pos x="1414" y="233"/>
                  </a:cxn>
                  <a:cxn ang="0">
                    <a:pos x="1435" y="271"/>
                  </a:cxn>
                  <a:cxn ang="0">
                    <a:pos x="1437" y="280"/>
                  </a:cxn>
                  <a:cxn ang="0">
                    <a:pos x="1440" y="287"/>
                  </a:cxn>
                  <a:cxn ang="0">
                    <a:pos x="1437" y="294"/>
                  </a:cxn>
                  <a:cxn ang="0">
                    <a:pos x="1433" y="299"/>
                  </a:cxn>
                  <a:cxn ang="0">
                    <a:pos x="1428" y="301"/>
                  </a:cxn>
                  <a:cxn ang="0">
                    <a:pos x="1419" y="303"/>
                  </a:cxn>
                  <a:cxn ang="0">
                    <a:pos x="1409" y="303"/>
                  </a:cxn>
                  <a:cxn ang="0">
                    <a:pos x="1188" y="285"/>
                  </a:cxn>
                  <a:cxn ang="0">
                    <a:pos x="918" y="259"/>
                  </a:cxn>
                  <a:cxn ang="0">
                    <a:pos x="599" y="228"/>
                  </a:cxn>
                  <a:cxn ang="0">
                    <a:pos x="282" y="200"/>
                  </a:cxn>
                  <a:cxn ang="0">
                    <a:pos x="26" y="177"/>
                  </a:cxn>
                  <a:cxn ang="0">
                    <a:pos x="12" y="172"/>
                  </a:cxn>
                  <a:cxn ang="0">
                    <a:pos x="2" y="163"/>
                  </a:cxn>
                  <a:cxn ang="0">
                    <a:pos x="0" y="151"/>
                  </a:cxn>
                  <a:cxn ang="0">
                    <a:pos x="7" y="134"/>
                  </a:cxn>
                  <a:cxn ang="0">
                    <a:pos x="30" y="106"/>
                  </a:cxn>
                  <a:cxn ang="0">
                    <a:pos x="59" y="83"/>
                  </a:cxn>
                  <a:cxn ang="0">
                    <a:pos x="91" y="66"/>
                  </a:cxn>
                  <a:cxn ang="0">
                    <a:pos x="124" y="52"/>
                  </a:cxn>
                  <a:cxn ang="0">
                    <a:pos x="199" y="29"/>
                  </a:cxn>
                  <a:cxn ang="0">
                    <a:pos x="277" y="15"/>
                  </a:cxn>
                  <a:cxn ang="0">
                    <a:pos x="354" y="5"/>
                  </a:cxn>
                  <a:cxn ang="0">
                    <a:pos x="434" y="3"/>
                  </a:cxn>
                  <a:cxn ang="0">
                    <a:pos x="512" y="0"/>
                  </a:cxn>
                </a:cxnLst>
                <a:rect l="0" t="0" r="r" b="b"/>
                <a:pathLst>
                  <a:path w="1440" h="303">
                    <a:moveTo>
                      <a:pt x="411" y="40"/>
                    </a:moveTo>
                    <a:lnTo>
                      <a:pt x="319" y="52"/>
                    </a:lnTo>
                    <a:lnTo>
                      <a:pt x="228" y="69"/>
                    </a:lnTo>
                    <a:lnTo>
                      <a:pt x="169" y="87"/>
                    </a:lnTo>
                    <a:lnTo>
                      <a:pt x="113" y="111"/>
                    </a:lnTo>
                    <a:lnTo>
                      <a:pt x="108" y="116"/>
                    </a:lnTo>
                    <a:lnTo>
                      <a:pt x="105" y="120"/>
                    </a:lnTo>
                    <a:lnTo>
                      <a:pt x="101" y="125"/>
                    </a:lnTo>
                    <a:lnTo>
                      <a:pt x="98" y="132"/>
                    </a:lnTo>
                    <a:lnTo>
                      <a:pt x="105" y="134"/>
                    </a:lnTo>
                    <a:lnTo>
                      <a:pt x="113" y="139"/>
                    </a:lnTo>
                    <a:lnTo>
                      <a:pt x="120" y="141"/>
                    </a:lnTo>
                    <a:lnTo>
                      <a:pt x="228" y="151"/>
                    </a:lnTo>
                    <a:lnTo>
                      <a:pt x="251" y="151"/>
                    </a:lnTo>
                    <a:lnTo>
                      <a:pt x="270" y="141"/>
                    </a:lnTo>
                    <a:lnTo>
                      <a:pt x="286" y="125"/>
                    </a:lnTo>
                    <a:lnTo>
                      <a:pt x="310" y="99"/>
                    </a:lnTo>
                    <a:lnTo>
                      <a:pt x="338" y="78"/>
                    </a:lnTo>
                    <a:lnTo>
                      <a:pt x="373" y="62"/>
                    </a:lnTo>
                    <a:lnTo>
                      <a:pt x="411" y="45"/>
                    </a:lnTo>
                    <a:lnTo>
                      <a:pt x="411" y="40"/>
                    </a:lnTo>
                    <a:close/>
                    <a:moveTo>
                      <a:pt x="512" y="0"/>
                    </a:moveTo>
                    <a:lnTo>
                      <a:pt x="648" y="5"/>
                    </a:lnTo>
                    <a:lnTo>
                      <a:pt x="782" y="17"/>
                    </a:lnTo>
                    <a:lnTo>
                      <a:pt x="916" y="33"/>
                    </a:lnTo>
                    <a:lnTo>
                      <a:pt x="1047" y="62"/>
                    </a:lnTo>
                    <a:lnTo>
                      <a:pt x="1179" y="97"/>
                    </a:lnTo>
                    <a:lnTo>
                      <a:pt x="1233" y="116"/>
                    </a:lnTo>
                    <a:lnTo>
                      <a:pt x="1287" y="139"/>
                    </a:lnTo>
                    <a:lnTo>
                      <a:pt x="1339" y="165"/>
                    </a:lnTo>
                    <a:lnTo>
                      <a:pt x="1386" y="200"/>
                    </a:lnTo>
                    <a:lnTo>
                      <a:pt x="1414" y="233"/>
                    </a:lnTo>
                    <a:lnTo>
                      <a:pt x="1435" y="271"/>
                    </a:lnTo>
                    <a:lnTo>
                      <a:pt x="1437" y="280"/>
                    </a:lnTo>
                    <a:lnTo>
                      <a:pt x="1440" y="287"/>
                    </a:lnTo>
                    <a:lnTo>
                      <a:pt x="1437" y="294"/>
                    </a:lnTo>
                    <a:lnTo>
                      <a:pt x="1433" y="299"/>
                    </a:lnTo>
                    <a:lnTo>
                      <a:pt x="1428" y="301"/>
                    </a:lnTo>
                    <a:lnTo>
                      <a:pt x="1419" y="303"/>
                    </a:lnTo>
                    <a:lnTo>
                      <a:pt x="1409" y="303"/>
                    </a:lnTo>
                    <a:lnTo>
                      <a:pt x="1188" y="285"/>
                    </a:lnTo>
                    <a:lnTo>
                      <a:pt x="918" y="259"/>
                    </a:lnTo>
                    <a:lnTo>
                      <a:pt x="599" y="228"/>
                    </a:lnTo>
                    <a:lnTo>
                      <a:pt x="282" y="200"/>
                    </a:lnTo>
                    <a:lnTo>
                      <a:pt x="26" y="177"/>
                    </a:lnTo>
                    <a:lnTo>
                      <a:pt x="12" y="172"/>
                    </a:lnTo>
                    <a:lnTo>
                      <a:pt x="2" y="163"/>
                    </a:lnTo>
                    <a:lnTo>
                      <a:pt x="0" y="151"/>
                    </a:lnTo>
                    <a:lnTo>
                      <a:pt x="7" y="134"/>
                    </a:lnTo>
                    <a:lnTo>
                      <a:pt x="30" y="106"/>
                    </a:lnTo>
                    <a:lnTo>
                      <a:pt x="59" y="83"/>
                    </a:lnTo>
                    <a:lnTo>
                      <a:pt x="91" y="66"/>
                    </a:lnTo>
                    <a:lnTo>
                      <a:pt x="124" y="52"/>
                    </a:lnTo>
                    <a:lnTo>
                      <a:pt x="199" y="29"/>
                    </a:lnTo>
                    <a:lnTo>
                      <a:pt x="277" y="15"/>
                    </a:lnTo>
                    <a:lnTo>
                      <a:pt x="354" y="5"/>
                    </a:lnTo>
                    <a:lnTo>
                      <a:pt x="434" y="3"/>
                    </a:lnTo>
                    <a:lnTo>
                      <a:pt x="512"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98"/>
              <p:cNvSpPr>
                <a:spLocks/>
              </p:cNvSpPr>
              <p:nvPr/>
            </p:nvSpPr>
            <p:spPr bwMode="auto">
              <a:xfrm>
                <a:off x="19410355" y="4616453"/>
                <a:ext cx="612776" cy="804861"/>
              </a:xfrm>
              <a:custGeom>
                <a:avLst/>
                <a:gdLst/>
                <a:ahLst/>
                <a:cxnLst>
                  <a:cxn ang="0">
                    <a:pos x="386" y="0"/>
                  </a:cxn>
                  <a:cxn ang="0">
                    <a:pos x="339" y="35"/>
                  </a:cxn>
                  <a:cxn ang="0">
                    <a:pos x="292" y="70"/>
                  </a:cxn>
                  <a:cxn ang="0">
                    <a:pos x="245" y="108"/>
                  </a:cxn>
                  <a:cxn ang="0">
                    <a:pos x="216" y="139"/>
                  </a:cxn>
                  <a:cxn ang="0">
                    <a:pos x="193" y="171"/>
                  </a:cxn>
                  <a:cxn ang="0">
                    <a:pos x="172" y="207"/>
                  </a:cxn>
                  <a:cxn ang="0">
                    <a:pos x="158" y="247"/>
                  </a:cxn>
                  <a:cxn ang="0">
                    <a:pos x="153" y="287"/>
                  </a:cxn>
                  <a:cxn ang="0">
                    <a:pos x="158" y="326"/>
                  </a:cxn>
                  <a:cxn ang="0">
                    <a:pos x="172" y="364"/>
                  </a:cxn>
                  <a:cxn ang="0">
                    <a:pos x="195" y="399"/>
                  </a:cxn>
                  <a:cxn ang="0">
                    <a:pos x="226" y="432"/>
                  </a:cxn>
                  <a:cxn ang="0">
                    <a:pos x="261" y="456"/>
                  </a:cxn>
                  <a:cxn ang="0">
                    <a:pos x="299" y="474"/>
                  </a:cxn>
                  <a:cxn ang="0">
                    <a:pos x="336" y="496"/>
                  </a:cxn>
                  <a:cxn ang="0">
                    <a:pos x="343" y="498"/>
                  </a:cxn>
                  <a:cxn ang="0">
                    <a:pos x="348" y="503"/>
                  </a:cxn>
                  <a:cxn ang="0">
                    <a:pos x="355" y="505"/>
                  </a:cxn>
                  <a:cxn ang="0">
                    <a:pos x="296" y="507"/>
                  </a:cxn>
                  <a:cxn ang="0">
                    <a:pos x="238" y="503"/>
                  </a:cxn>
                  <a:cxn ang="0">
                    <a:pos x="181" y="493"/>
                  </a:cxn>
                  <a:cxn ang="0">
                    <a:pos x="127" y="474"/>
                  </a:cxn>
                  <a:cxn ang="0">
                    <a:pos x="75" y="446"/>
                  </a:cxn>
                  <a:cxn ang="0">
                    <a:pos x="40" y="416"/>
                  </a:cxn>
                  <a:cxn ang="0">
                    <a:pos x="17" y="385"/>
                  </a:cxn>
                  <a:cxn ang="0">
                    <a:pos x="5" y="348"/>
                  </a:cxn>
                  <a:cxn ang="0">
                    <a:pos x="0" y="308"/>
                  </a:cxn>
                  <a:cxn ang="0">
                    <a:pos x="7" y="263"/>
                  </a:cxn>
                  <a:cxn ang="0">
                    <a:pos x="26" y="214"/>
                  </a:cxn>
                  <a:cxn ang="0">
                    <a:pos x="54" y="169"/>
                  </a:cxn>
                  <a:cxn ang="0">
                    <a:pos x="90" y="134"/>
                  </a:cxn>
                  <a:cxn ang="0">
                    <a:pos x="132" y="103"/>
                  </a:cxn>
                  <a:cxn ang="0">
                    <a:pos x="193" y="68"/>
                  </a:cxn>
                  <a:cxn ang="0">
                    <a:pos x="256" y="42"/>
                  </a:cxn>
                  <a:cxn ang="0">
                    <a:pos x="322" y="21"/>
                  </a:cxn>
                  <a:cxn ang="0">
                    <a:pos x="386" y="0"/>
                  </a:cxn>
                </a:cxnLst>
                <a:rect l="0" t="0" r="r" b="b"/>
                <a:pathLst>
                  <a:path w="386" h="507">
                    <a:moveTo>
                      <a:pt x="386" y="0"/>
                    </a:moveTo>
                    <a:lnTo>
                      <a:pt x="339" y="35"/>
                    </a:lnTo>
                    <a:lnTo>
                      <a:pt x="292" y="70"/>
                    </a:lnTo>
                    <a:lnTo>
                      <a:pt x="245" y="108"/>
                    </a:lnTo>
                    <a:lnTo>
                      <a:pt x="216" y="139"/>
                    </a:lnTo>
                    <a:lnTo>
                      <a:pt x="193" y="171"/>
                    </a:lnTo>
                    <a:lnTo>
                      <a:pt x="172" y="207"/>
                    </a:lnTo>
                    <a:lnTo>
                      <a:pt x="158" y="247"/>
                    </a:lnTo>
                    <a:lnTo>
                      <a:pt x="153" y="287"/>
                    </a:lnTo>
                    <a:lnTo>
                      <a:pt x="158" y="326"/>
                    </a:lnTo>
                    <a:lnTo>
                      <a:pt x="172" y="364"/>
                    </a:lnTo>
                    <a:lnTo>
                      <a:pt x="195" y="399"/>
                    </a:lnTo>
                    <a:lnTo>
                      <a:pt x="226" y="432"/>
                    </a:lnTo>
                    <a:lnTo>
                      <a:pt x="261" y="456"/>
                    </a:lnTo>
                    <a:lnTo>
                      <a:pt x="299" y="474"/>
                    </a:lnTo>
                    <a:lnTo>
                      <a:pt x="336" y="496"/>
                    </a:lnTo>
                    <a:lnTo>
                      <a:pt x="343" y="498"/>
                    </a:lnTo>
                    <a:lnTo>
                      <a:pt x="348" y="503"/>
                    </a:lnTo>
                    <a:lnTo>
                      <a:pt x="355" y="505"/>
                    </a:lnTo>
                    <a:lnTo>
                      <a:pt x="296" y="507"/>
                    </a:lnTo>
                    <a:lnTo>
                      <a:pt x="238" y="503"/>
                    </a:lnTo>
                    <a:lnTo>
                      <a:pt x="181" y="493"/>
                    </a:lnTo>
                    <a:lnTo>
                      <a:pt x="127" y="474"/>
                    </a:lnTo>
                    <a:lnTo>
                      <a:pt x="75" y="446"/>
                    </a:lnTo>
                    <a:lnTo>
                      <a:pt x="40" y="416"/>
                    </a:lnTo>
                    <a:lnTo>
                      <a:pt x="17" y="385"/>
                    </a:lnTo>
                    <a:lnTo>
                      <a:pt x="5" y="348"/>
                    </a:lnTo>
                    <a:lnTo>
                      <a:pt x="0" y="308"/>
                    </a:lnTo>
                    <a:lnTo>
                      <a:pt x="7" y="263"/>
                    </a:lnTo>
                    <a:lnTo>
                      <a:pt x="26" y="214"/>
                    </a:lnTo>
                    <a:lnTo>
                      <a:pt x="54" y="169"/>
                    </a:lnTo>
                    <a:lnTo>
                      <a:pt x="90" y="134"/>
                    </a:lnTo>
                    <a:lnTo>
                      <a:pt x="132" y="103"/>
                    </a:lnTo>
                    <a:lnTo>
                      <a:pt x="193" y="68"/>
                    </a:lnTo>
                    <a:lnTo>
                      <a:pt x="256" y="42"/>
                    </a:lnTo>
                    <a:lnTo>
                      <a:pt x="322" y="21"/>
                    </a:lnTo>
                    <a:lnTo>
                      <a:pt x="386"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99"/>
              <p:cNvSpPr>
                <a:spLocks/>
              </p:cNvSpPr>
              <p:nvPr/>
            </p:nvSpPr>
            <p:spPr bwMode="auto">
              <a:xfrm>
                <a:off x="20962936" y="4652964"/>
                <a:ext cx="581021" cy="276227"/>
              </a:xfrm>
              <a:custGeom>
                <a:avLst/>
                <a:gdLst/>
                <a:ahLst/>
                <a:cxnLst>
                  <a:cxn ang="0">
                    <a:pos x="54" y="0"/>
                  </a:cxn>
                  <a:cxn ang="0">
                    <a:pos x="218" y="15"/>
                  </a:cxn>
                  <a:cxn ang="0">
                    <a:pos x="331" y="26"/>
                  </a:cxn>
                  <a:cxn ang="0">
                    <a:pos x="354" y="33"/>
                  </a:cxn>
                  <a:cxn ang="0">
                    <a:pos x="366" y="47"/>
                  </a:cxn>
                  <a:cxn ang="0">
                    <a:pos x="366" y="71"/>
                  </a:cxn>
                  <a:cxn ang="0">
                    <a:pos x="359" y="134"/>
                  </a:cxn>
                  <a:cxn ang="0">
                    <a:pos x="354" y="156"/>
                  </a:cxn>
                  <a:cxn ang="0">
                    <a:pos x="347" y="167"/>
                  </a:cxn>
                  <a:cxn ang="0">
                    <a:pos x="331" y="174"/>
                  </a:cxn>
                  <a:cxn ang="0">
                    <a:pos x="307" y="174"/>
                  </a:cxn>
                  <a:cxn ang="0">
                    <a:pos x="42" y="151"/>
                  </a:cxn>
                  <a:cxn ang="0">
                    <a:pos x="21" y="146"/>
                  </a:cxn>
                  <a:cxn ang="0">
                    <a:pos x="7" y="137"/>
                  </a:cxn>
                  <a:cxn ang="0">
                    <a:pos x="0" y="123"/>
                  </a:cxn>
                  <a:cxn ang="0">
                    <a:pos x="0" y="101"/>
                  </a:cxn>
                  <a:cxn ang="0">
                    <a:pos x="7" y="38"/>
                  </a:cxn>
                  <a:cxn ang="0">
                    <a:pos x="11" y="19"/>
                  </a:cxn>
                  <a:cxn ang="0">
                    <a:pos x="18" y="5"/>
                  </a:cxn>
                  <a:cxn ang="0">
                    <a:pos x="32" y="0"/>
                  </a:cxn>
                  <a:cxn ang="0">
                    <a:pos x="54" y="0"/>
                  </a:cxn>
                </a:cxnLst>
                <a:rect l="0" t="0" r="r" b="b"/>
                <a:pathLst>
                  <a:path w="366" h="174">
                    <a:moveTo>
                      <a:pt x="54" y="0"/>
                    </a:moveTo>
                    <a:lnTo>
                      <a:pt x="218" y="15"/>
                    </a:lnTo>
                    <a:lnTo>
                      <a:pt x="331" y="26"/>
                    </a:lnTo>
                    <a:lnTo>
                      <a:pt x="354" y="33"/>
                    </a:lnTo>
                    <a:lnTo>
                      <a:pt x="366" y="47"/>
                    </a:lnTo>
                    <a:lnTo>
                      <a:pt x="366" y="71"/>
                    </a:lnTo>
                    <a:lnTo>
                      <a:pt x="359" y="134"/>
                    </a:lnTo>
                    <a:lnTo>
                      <a:pt x="354" y="156"/>
                    </a:lnTo>
                    <a:lnTo>
                      <a:pt x="347" y="167"/>
                    </a:lnTo>
                    <a:lnTo>
                      <a:pt x="331" y="174"/>
                    </a:lnTo>
                    <a:lnTo>
                      <a:pt x="307" y="174"/>
                    </a:lnTo>
                    <a:lnTo>
                      <a:pt x="42" y="151"/>
                    </a:lnTo>
                    <a:lnTo>
                      <a:pt x="21" y="146"/>
                    </a:lnTo>
                    <a:lnTo>
                      <a:pt x="7" y="137"/>
                    </a:lnTo>
                    <a:lnTo>
                      <a:pt x="0" y="123"/>
                    </a:lnTo>
                    <a:lnTo>
                      <a:pt x="0" y="101"/>
                    </a:lnTo>
                    <a:lnTo>
                      <a:pt x="7" y="38"/>
                    </a:lnTo>
                    <a:lnTo>
                      <a:pt x="11" y="19"/>
                    </a:lnTo>
                    <a:lnTo>
                      <a:pt x="18" y="5"/>
                    </a:lnTo>
                    <a:lnTo>
                      <a:pt x="32" y="0"/>
                    </a:lnTo>
                    <a:lnTo>
                      <a:pt x="54"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100"/>
              <p:cNvSpPr>
                <a:spLocks/>
              </p:cNvSpPr>
              <p:nvPr/>
            </p:nvSpPr>
            <p:spPr bwMode="auto">
              <a:xfrm>
                <a:off x="19940596" y="4121152"/>
                <a:ext cx="693741" cy="760414"/>
              </a:xfrm>
              <a:custGeom>
                <a:avLst/>
                <a:gdLst/>
                <a:ahLst/>
                <a:cxnLst>
                  <a:cxn ang="0">
                    <a:pos x="251" y="0"/>
                  </a:cxn>
                  <a:cxn ang="0">
                    <a:pos x="308" y="2"/>
                  </a:cxn>
                  <a:cxn ang="0">
                    <a:pos x="364" y="14"/>
                  </a:cxn>
                  <a:cxn ang="0">
                    <a:pos x="397" y="28"/>
                  </a:cxn>
                  <a:cxn ang="0">
                    <a:pos x="420" y="47"/>
                  </a:cxn>
                  <a:cxn ang="0">
                    <a:pos x="432" y="72"/>
                  </a:cxn>
                  <a:cxn ang="0">
                    <a:pos x="437" y="103"/>
                  </a:cxn>
                  <a:cxn ang="0">
                    <a:pos x="430" y="138"/>
                  </a:cxn>
                  <a:cxn ang="0">
                    <a:pos x="411" y="183"/>
                  </a:cxn>
                  <a:cxn ang="0">
                    <a:pos x="383" y="223"/>
                  </a:cxn>
                  <a:cxn ang="0">
                    <a:pos x="352" y="260"/>
                  </a:cxn>
                  <a:cxn ang="0">
                    <a:pos x="317" y="293"/>
                  </a:cxn>
                  <a:cxn ang="0">
                    <a:pos x="247" y="350"/>
                  </a:cxn>
                  <a:cxn ang="0">
                    <a:pos x="174" y="397"/>
                  </a:cxn>
                  <a:cxn ang="0">
                    <a:pos x="96" y="439"/>
                  </a:cxn>
                  <a:cxn ang="0">
                    <a:pos x="16" y="476"/>
                  </a:cxn>
                  <a:cxn ang="0">
                    <a:pos x="14" y="476"/>
                  </a:cxn>
                  <a:cxn ang="0">
                    <a:pos x="12" y="476"/>
                  </a:cxn>
                  <a:cxn ang="0">
                    <a:pos x="7" y="479"/>
                  </a:cxn>
                  <a:cxn ang="0">
                    <a:pos x="0" y="479"/>
                  </a:cxn>
                  <a:cxn ang="0">
                    <a:pos x="68" y="429"/>
                  </a:cxn>
                  <a:cxn ang="0">
                    <a:pos x="129" y="378"/>
                  </a:cxn>
                  <a:cxn ang="0">
                    <a:pos x="207" y="307"/>
                  </a:cxn>
                  <a:cxn ang="0">
                    <a:pos x="279" y="232"/>
                  </a:cxn>
                  <a:cxn ang="0">
                    <a:pos x="298" y="206"/>
                  </a:cxn>
                  <a:cxn ang="0">
                    <a:pos x="312" y="176"/>
                  </a:cxn>
                  <a:cxn ang="0">
                    <a:pos x="319" y="145"/>
                  </a:cxn>
                  <a:cxn ang="0">
                    <a:pos x="319" y="115"/>
                  </a:cxn>
                  <a:cxn ang="0">
                    <a:pos x="305" y="89"/>
                  </a:cxn>
                  <a:cxn ang="0">
                    <a:pos x="279" y="68"/>
                  </a:cxn>
                  <a:cxn ang="0">
                    <a:pos x="239" y="47"/>
                  </a:cxn>
                  <a:cxn ang="0">
                    <a:pos x="200" y="30"/>
                  </a:cxn>
                  <a:cxn ang="0">
                    <a:pos x="160" y="16"/>
                  </a:cxn>
                  <a:cxn ang="0">
                    <a:pos x="153" y="14"/>
                  </a:cxn>
                  <a:cxn ang="0">
                    <a:pos x="145" y="9"/>
                  </a:cxn>
                  <a:cxn ang="0">
                    <a:pos x="138" y="7"/>
                  </a:cxn>
                  <a:cxn ang="0">
                    <a:pos x="195" y="2"/>
                  </a:cxn>
                  <a:cxn ang="0">
                    <a:pos x="251" y="0"/>
                  </a:cxn>
                </a:cxnLst>
                <a:rect l="0" t="0" r="r" b="b"/>
                <a:pathLst>
                  <a:path w="437" h="479">
                    <a:moveTo>
                      <a:pt x="251" y="0"/>
                    </a:moveTo>
                    <a:lnTo>
                      <a:pt x="308" y="2"/>
                    </a:lnTo>
                    <a:lnTo>
                      <a:pt x="364" y="14"/>
                    </a:lnTo>
                    <a:lnTo>
                      <a:pt x="397" y="28"/>
                    </a:lnTo>
                    <a:lnTo>
                      <a:pt x="420" y="47"/>
                    </a:lnTo>
                    <a:lnTo>
                      <a:pt x="432" y="72"/>
                    </a:lnTo>
                    <a:lnTo>
                      <a:pt x="437" y="103"/>
                    </a:lnTo>
                    <a:lnTo>
                      <a:pt x="430" y="138"/>
                    </a:lnTo>
                    <a:lnTo>
                      <a:pt x="411" y="183"/>
                    </a:lnTo>
                    <a:lnTo>
                      <a:pt x="383" y="223"/>
                    </a:lnTo>
                    <a:lnTo>
                      <a:pt x="352" y="260"/>
                    </a:lnTo>
                    <a:lnTo>
                      <a:pt x="317" y="293"/>
                    </a:lnTo>
                    <a:lnTo>
                      <a:pt x="247" y="350"/>
                    </a:lnTo>
                    <a:lnTo>
                      <a:pt x="174" y="397"/>
                    </a:lnTo>
                    <a:lnTo>
                      <a:pt x="96" y="439"/>
                    </a:lnTo>
                    <a:lnTo>
                      <a:pt x="16" y="476"/>
                    </a:lnTo>
                    <a:lnTo>
                      <a:pt x="14" y="476"/>
                    </a:lnTo>
                    <a:lnTo>
                      <a:pt x="12" y="476"/>
                    </a:lnTo>
                    <a:lnTo>
                      <a:pt x="7" y="479"/>
                    </a:lnTo>
                    <a:lnTo>
                      <a:pt x="0" y="479"/>
                    </a:lnTo>
                    <a:lnTo>
                      <a:pt x="68" y="429"/>
                    </a:lnTo>
                    <a:lnTo>
                      <a:pt x="129" y="378"/>
                    </a:lnTo>
                    <a:lnTo>
                      <a:pt x="207" y="307"/>
                    </a:lnTo>
                    <a:lnTo>
                      <a:pt x="279" y="232"/>
                    </a:lnTo>
                    <a:lnTo>
                      <a:pt x="298" y="206"/>
                    </a:lnTo>
                    <a:lnTo>
                      <a:pt x="312" y="176"/>
                    </a:lnTo>
                    <a:lnTo>
                      <a:pt x="319" y="145"/>
                    </a:lnTo>
                    <a:lnTo>
                      <a:pt x="319" y="115"/>
                    </a:lnTo>
                    <a:lnTo>
                      <a:pt x="305" y="89"/>
                    </a:lnTo>
                    <a:lnTo>
                      <a:pt x="279" y="68"/>
                    </a:lnTo>
                    <a:lnTo>
                      <a:pt x="239" y="47"/>
                    </a:lnTo>
                    <a:lnTo>
                      <a:pt x="200" y="30"/>
                    </a:lnTo>
                    <a:lnTo>
                      <a:pt x="160" y="16"/>
                    </a:lnTo>
                    <a:lnTo>
                      <a:pt x="153" y="14"/>
                    </a:lnTo>
                    <a:lnTo>
                      <a:pt x="145" y="9"/>
                    </a:lnTo>
                    <a:lnTo>
                      <a:pt x="138" y="7"/>
                    </a:lnTo>
                    <a:lnTo>
                      <a:pt x="195" y="2"/>
                    </a:lnTo>
                    <a:lnTo>
                      <a:pt x="25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101"/>
              <p:cNvSpPr>
                <a:spLocks/>
              </p:cNvSpPr>
              <p:nvPr/>
            </p:nvSpPr>
            <p:spPr bwMode="auto">
              <a:xfrm>
                <a:off x="19827877" y="3903663"/>
                <a:ext cx="369890" cy="492122"/>
              </a:xfrm>
              <a:custGeom>
                <a:avLst/>
                <a:gdLst/>
                <a:ahLst/>
                <a:cxnLst>
                  <a:cxn ang="0">
                    <a:pos x="228" y="0"/>
                  </a:cxn>
                  <a:cxn ang="0">
                    <a:pos x="233" y="7"/>
                  </a:cxn>
                  <a:cxn ang="0">
                    <a:pos x="209" y="21"/>
                  </a:cxn>
                  <a:cxn ang="0">
                    <a:pos x="188" y="38"/>
                  </a:cxn>
                  <a:cxn ang="0">
                    <a:pos x="153" y="66"/>
                  </a:cxn>
                  <a:cxn ang="0">
                    <a:pos x="123" y="99"/>
                  </a:cxn>
                  <a:cxn ang="0">
                    <a:pos x="101" y="137"/>
                  </a:cxn>
                  <a:cxn ang="0">
                    <a:pos x="92" y="174"/>
                  </a:cxn>
                  <a:cxn ang="0">
                    <a:pos x="99" y="212"/>
                  </a:cxn>
                  <a:cxn ang="0">
                    <a:pos x="118" y="245"/>
                  </a:cxn>
                  <a:cxn ang="0">
                    <a:pos x="148" y="275"/>
                  </a:cxn>
                  <a:cxn ang="0">
                    <a:pos x="179" y="294"/>
                  </a:cxn>
                  <a:cxn ang="0">
                    <a:pos x="212" y="310"/>
                  </a:cxn>
                  <a:cxn ang="0">
                    <a:pos x="160" y="310"/>
                  </a:cxn>
                  <a:cxn ang="0">
                    <a:pos x="111" y="303"/>
                  </a:cxn>
                  <a:cxn ang="0">
                    <a:pos x="64" y="285"/>
                  </a:cxn>
                  <a:cxn ang="0">
                    <a:pos x="31" y="263"/>
                  </a:cxn>
                  <a:cxn ang="0">
                    <a:pos x="10" y="235"/>
                  </a:cxn>
                  <a:cxn ang="0">
                    <a:pos x="0" y="205"/>
                  </a:cxn>
                  <a:cxn ang="0">
                    <a:pos x="3" y="169"/>
                  </a:cxn>
                  <a:cxn ang="0">
                    <a:pos x="17" y="132"/>
                  </a:cxn>
                  <a:cxn ang="0">
                    <a:pos x="36" y="104"/>
                  </a:cxn>
                  <a:cxn ang="0">
                    <a:pos x="59" y="80"/>
                  </a:cxn>
                  <a:cxn ang="0">
                    <a:pos x="87" y="61"/>
                  </a:cxn>
                  <a:cxn ang="0">
                    <a:pos x="158" y="31"/>
                  </a:cxn>
                  <a:cxn ang="0">
                    <a:pos x="228" y="0"/>
                  </a:cxn>
                </a:cxnLst>
                <a:rect l="0" t="0" r="r" b="b"/>
                <a:pathLst>
                  <a:path w="233" h="310">
                    <a:moveTo>
                      <a:pt x="228" y="0"/>
                    </a:moveTo>
                    <a:lnTo>
                      <a:pt x="233" y="7"/>
                    </a:lnTo>
                    <a:lnTo>
                      <a:pt x="209" y="21"/>
                    </a:lnTo>
                    <a:lnTo>
                      <a:pt x="188" y="38"/>
                    </a:lnTo>
                    <a:lnTo>
                      <a:pt x="153" y="66"/>
                    </a:lnTo>
                    <a:lnTo>
                      <a:pt x="123" y="99"/>
                    </a:lnTo>
                    <a:lnTo>
                      <a:pt x="101" y="137"/>
                    </a:lnTo>
                    <a:lnTo>
                      <a:pt x="92" y="174"/>
                    </a:lnTo>
                    <a:lnTo>
                      <a:pt x="99" y="212"/>
                    </a:lnTo>
                    <a:lnTo>
                      <a:pt x="118" y="245"/>
                    </a:lnTo>
                    <a:lnTo>
                      <a:pt x="148" y="275"/>
                    </a:lnTo>
                    <a:lnTo>
                      <a:pt x="179" y="294"/>
                    </a:lnTo>
                    <a:lnTo>
                      <a:pt x="212" y="310"/>
                    </a:lnTo>
                    <a:lnTo>
                      <a:pt x="160" y="310"/>
                    </a:lnTo>
                    <a:lnTo>
                      <a:pt x="111" y="303"/>
                    </a:lnTo>
                    <a:lnTo>
                      <a:pt x="64" y="285"/>
                    </a:lnTo>
                    <a:lnTo>
                      <a:pt x="31" y="263"/>
                    </a:lnTo>
                    <a:lnTo>
                      <a:pt x="10" y="235"/>
                    </a:lnTo>
                    <a:lnTo>
                      <a:pt x="0" y="205"/>
                    </a:lnTo>
                    <a:lnTo>
                      <a:pt x="3" y="169"/>
                    </a:lnTo>
                    <a:lnTo>
                      <a:pt x="17" y="132"/>
                    </a:lnTo>
                    <a:lnTo>
                      <a:pt x="36" y="104"/>
                    </a:lnTo>
                    <a:lnTo>
                      <a:pt x="59" y="80"/>
                    </a:lnTo>
                    <a:lnTo>
                      <a:pt x="87" y="61"/>
                    </a:lnTo>
                    <a:lnTo>
                      <a:pt x="158" y="31"/>
                    </a:lnTo>
                    <a:lnTo>
                      <a:pt x="228"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103" name="Picture 12" descr="http://thumb9.shutterstock.com/display_pic_with_logo/598477/179559716/stock-vector-business-manner-greetings-gesture-stick-figure-pictogram-icon-179559716.jpg"/>
          <p:cNvPicPr>
            <a:picLocks noChangeAspect="1" noChangeArrowheads="1"/>
          </p:cNvPicPr>
          <p:nvPr/>
        </p:nvPicPr>
        <p:blipFill>
          <a:blip r:embed="rId10" cstate="print">
            <a:duotone>
              <a:schemeClr val="bg2">
                <a:shade val="45000"/>
                <a:satMod val="135000"/>
              </a:schemeClr>
              <a:prstClr val="white"/>
            </a:duotone>
          </a:blip>
          <a:srcRect l="70306" t="4610" r="3006" b="68809"/>
          <a:stretch>
            <a:fillRect/>
          </a:stretch>
        </p:blipFill>
        <p:spPr bwMode="auto">
          <a:xfrm>
            <a:off x="4357247" y="1525754"/>
            <a:ext cx="571941" cy="594987"/>
          </a:xfrm>
          <a:prstGeom prst="rect">
            <a:avLst/>
          </a:prstGeom>
          <a:noFill/>
        </p:spPr>
      </p:pic>
      <p:pic>
        <p:nvPicPr>
          <p:cNvPr id="115" name="Picture 8" descr="http://www.gmkfreelogos.com/logos/U/img/unkcr.gif"/>
          <p:cNvPicPr>
            <a:picLocks noChangeAspect="1" noChangeArrowheads="1"/>
          </p:cNvPicPr>
          <p:nvPr/>
        </p:nvPicPr>
        <p:blipFill>
          <a:blip r:embed="rId11" cstate="print">
            <a:duotone>
              <a:schemeClr val="bg2">
                <a:shade val="45000"/>
                <a:satMod val="135000"/>
              </a:schemeClr>
              <a:prstClr val="white"/>
            </a:duotone>
          </a:blip>
          <a:srcRect l="12971" t="19995" r="12578" b="20855"/>
          <a:stretch>
            <a:fillRect/>
          </a:stretch>
        </p:blipFill>
        <p:spPr bwMode="auto">
          <a:xfrm>
            <a:off x="2280009" y="4102669"/>
            <a:ext cx="852577" cy="677371"/>
          </a:xfrm>
          <a:prstGeom prst="rect">
            <a:avLst/>
          </a:prstGeom>
          <a:noFill/>
        </p:spPr>
      </p:pic>
      <p:sp>
        <p:nvSpPr>
          <p:cNvPr id="116" name="TextBox 115"/>
          <p:cNvSpPr txBox="1"/>
          <p:nvPr/>
        </p:nvSpPr>
        <p:spPr>
          <a:xfrm>
            <a:off x="2340068" y="4763248"/>
            <a:ext cx="723860" cy="247264"/>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UNHCR or IP wash team</a:t>
            </a:r>
          </a:p>
        </p:txBody>
      </p:sp>
      <p:sp>
        <p:nvSpPr>
          <p:cNvPr id="117" name="clipart_tick"/>
          <p:cNvSpPr>
            <a:spLocks/>
          </p:cNvSpPr>
          <p:nvPr/>
        </p:nvSpPr>
        <p:spPr bwMode="gray">
          <a:xfrm>
            <a:off x="2435478" y="6027570"/>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nvGrpSpPr>
          <p:cNvPr id="15" name="Group 105"/>
          <p:cNvGrpSpPr/>
          <p:nvPr/>
        </p:nvGrpSpPr>
        <p:grpSpPr>
          <a:xfrm>
            <a:off x="8598816" y="1821761"/>
            <a:ext cx="419098" cy="670043"/>
            <a:chOff x="-1433512" y="1177925"/>
            <a:chExt cx="1743075" cy="3243263"/>
          </a:xfrm>
        </p:grpSpPr>
        <p:sp>
          <p:nvSpPr>
            <p:cNvPr id="100"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12" name="Picture 9"/>
          <p:cNvPicPr>
            <a:picLocks noChangeAspect="1" noChangeArrowheads="1"/>
          </p:cNvPicPr>
          <p:nvPr/>
        </p:nvPicPr>
        <p:blipFill>
          <a:blip r:embed="rId7" cstate="print">
            <a:clrChange>
              <a:clrFrom>
                <a:srgbClr val="E3E3E3"/>
              </a:clrFrom>
              <a:clrTo>
                <a:srgbClr val="E3E3E3">
                  <a:alpha val="0"/>
                </a:srgbClr>
              </a:clrTo>
            </a:clrChange>
          </a:blip>
          <a:srcRect l="14040" t="4190" r="29795" b="25161"/>
          <a:stretch>
            <a:fillRect/>
          </a:stretch>
        </p:blipFill>
        <p:spPr bwMode="auto">
          <a:xfrm>
            <a:off x="8281781" y="3834448"/>
            <a:ext cx="1002515" cy="1007648"/>
          </a:xfrm>
          <a:prstGeom prst="rect">
            <a:avLst/>
          </a:prstGeom>
          <a:noFill/>
          <a:ln w="9525">
            <a:noFill/>
            <a:miter lim="800000"/>
            <a:headEnd/>
            <a:tailEnd/>
          </a:ln>
          <a:effectLst/>
        </p:spPr>
      </p:pic>
      <p:grpSp>
        <p:nvGrpSpPr>
          <p:cNvPr id="16" name="Group 105"/>
          <p:cNvGrpSpPr/>
          <p:nvPr/>
        </p:nvGrpSpPr>
        <p:grpSpPr>
          <a:xfrm>
            <a:off x="28574" y="-48280"/>
            <a:ext cx="3403691" cy="365760"/>
            <a:chOff x="28574" y="-48280"/>
            <a:chExt cx="3403691" cy="365760"/>
          </a:xfrm>
        </p:grpSpPr>
        <p:sp>
          <p:nvSpPr>
            <p:cNvPr id="107"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110" name="Oval 109"/>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cxnSp>
        <p:nvCxnSpPr>
          <p:cNvPr id="113" name="Straight Connector 112"/>
          <p:cNvCxnSpPr>
            <a:stCxn id="75" idx="3"/>
          </p:cNvCxnSpPr>
          <p:nvPr/>
        </p:nvCxnSpPr>
        <p:spPr>
          <a:xfrm>
            <a:off x="3595162" y="2303386"/>
            <a:ext cx="291038" cy="188418"/>
          </a:xfrm>
          <a:prstGeom prst="line">
            <a:avLst/>
          </a:prstGeom>
          <a:ln w="15875">
            <a:solidFill>
              <a:srgbClr val="DCC05A"/>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Overview service delivery model for </a:t>
            </a:r>
            <a:r>
              <a:rPr lang="en-US" dirty="0" err="1" smtClean="0">
                <a:solidFill>
                  <a:srgbClr val="177B57"/>
                </a:solidFill>
                <a:latin typeface="Arial"/>
              </a:rPr>
              <a:t>HH</a:t>
            </a:r>
            <a:r>
              <a:rPr lang="en-US" dirty="0" smtClean="0">
                <a:solidFill>
                  <a:srgbClr val="177B57"/>
                </a:solidFill>
                <a:latin typeface="Arial"/>
              </a:rPr>
              <a:t> processed waste</a:t>
            </a:r>
            <a:br>
              <a:rPr lang="en-US" dirty="0" smtClean="0">
                <a:solidFill>
                  <a:srgbClr val="177B57"/>
                </a:solidFill>
                <a:latin typeface="Arial"/>
              </a:rPr>
            </a:br>
            <a:r>
              <a:rPr lang="en-US" sz="1600" b="0" dirty="0" smtClean="0">
                <a:solidFill>
                  <a:srgbClr val="177B57"/>
                </a:solidFill>
                <a:latin typeface="Arial"/>
              </a:rPr>
              <a:t>Donkey cart enterprise responsible for central collection of compost &amp; link to host community</a:t>
            </a:r>
            <a:endParaRPr lang="en-US" sz="1600" b="0" dirty="0">
              <a:solidFill>
                <a:srgbClr val="177B57"/>
              </a:solidFill>
              <a:latin typeface="Arial"/>
            </a:endParaRPr>
          </a:p>
        </p:txBody>
      </p:sp>
      <p:grpSp>
        <p:nvGrpSpPr>
          <p:cNvPr id="3" name="Group 40"/>
          <p:cNvGrpSpPr/>
          <p:nvPr/>
        </p:nvGrpSpPr>
        <p:grpSpPr>
          <a:xfrm>
            <a:off x="1990164" y="1101779"/>
            <a:ext cx="6696636" cy="1563555"/>
            <a:chOff x="1990164" y="1101779"/>
            <a:chExt cx="6696636" cy="2049615"/>
          </a:xfrm>
        </p:grpSpPr>
        <p:sp>
          <p:nvSpPr>
            <p:cNvPr id="6" name="Rectangle 5"/>
            <p:cNvSpPr/>
            <p:nvPr/>
          </p:nvSpPr>
          <p:spPr>
            <a:xfrm>
              <a:off x="1990164" y="110177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Suppliers of double vault latrines</a:t>
              </a:r>
            </a:p>
          </p:txBody>
        </p:sp>
        <p:sp>
          <p:nvSpPr>
            <p:cNvPr id="8" name="Rectangle 7"/>
            <p:cNvSpPr/>
            <p:nvPr/>
          </p:nvSpPr>
          <p:spPr>
            <a:xfrm>
              <a:off x="1990164" y="1806334"/>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Covered by </a:t>
              </a:r>
              <a:r>
                <a:rPr lang="en-US" sz="1400" dirty="0" err="1" smtClean="0">
                  <a:solidFill>
                    <a:schemeClr val="tx1"/>
                  </a:solidFill>
                  <a:latin typeface="Arial" pitchFamily="34" charset="0"/>
                  <a:cs typeface="Arial" pitchFamily="34" charset="0"/>
                </a:rPr>
                <a:t>UNHCR</a:t>
              </a:r>
              <a:r>
                <a:rPr lang="en-US" sz="1400" dirty="0" smtClean="0">
                  <a:solidFill>
                    <a:schemeClr val="tx1"/>
                  </a:solidFill>
                  <a:latin typeface="Arial" pitchFamily="34" charset="0"/>
                  <a:cs typeface="Arial" pitchFamily="34" charset="0"/>
                </a:rPr>
                <a:t> or implementing partner</a:t>
              </a:r>
            </a:p>
          </p:txBody>
        </p:sp>
        <p:sp>
          <p:nvSpPr>
            <p:cNvPr id="10" name="Rectangle 9"/>
            <p:cNvSpPr/>
            <p:nvPr/>
          </p:nvSpPr>
          <p:spPr>
            <a:xfrm>
              <a:off x="1990164" y="251088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Need initial and likely some ongoing training of refugee enterprise</a:t>
              </a:r>
            </a:p>
          </p:txBody>
        </p:sp>
      </p:grpSp>
      <p:grpSp>
        <p:nvGrpSpPr>
          <p:cNvPr id="4" name="Group 41"/>
          <p:cNvGrpSpPr/>
          <p:nvPr/>
        </p:nvGrpSpPr>
        <p:grpSpPr>
          <a:xfrm>
            <a:off x="1990164" y="2766710"/>
            <a:ext cx="6696636" cy="2600050"/>
            <a:chOff x="1990164" y="3215444"/>
            <a:chExt cx="6696636" cy="2754170"/>
          </a:xfrm>
        </p:grpSpPr>
        <p:sp>
          <p:nvSpPr>
            <p:cNvPr id="12" name="Rectangle 11"/>
            <p:cNvSpPr/>
            <p:nvPr/>
          </p:nvSpPr>
          <p:spPr>
            <a:xfrm>
              <a:off x="1990164" y="3215444"/>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Share of fertilizer sales or use  </a:t>
              </a:r>
            </a:p>
          </p:txBody>
        </p:sp>
        <p:sp>
          <p:nvSpPr>
            <p:cNvPr id="14" name="Rectangle 13"/>
            <p:cNvSpPr/>
            <p:nvPr/>
          </p:nvSpPr>
          <p:spPr>
            <a:xfrm>
              <a:off x="1990164" y="3919998"/>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Improved sanitation, may get share of fertilizer revenue– though dependent on refugee enterprise dynamics e.g.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 members may get most benefit, may supply community facilities as give-back</a:t>
              </a:r>
            </a:p>
          </p:txBody>
        </p:sp>
        <p:sp>
          <p:nvSpPr>
            <p:cNvPr id="16" name="Rectangle 15"/>
            <p:cNvSpPr/>
            <p:nvPr/>
          </p:nvSpPr>
          <p:spPr>
            <a:xfrm>
              <a:off x="1990164" y="4624553"/>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Improved sanitation management through lower latrine rebuild needs, reduced groundwater concerns/disease  </a:t>
              </a:r>
            </a:p>
          </p:txBody>
        </p:sp>
        <p:sp>
          <p:nvSpPr>
            <p:cNvPr id="18" name="Rectangle 17"/>
            <p:cNvSpPr/>
            <p:nvPr/>
          </p:nvSpPr>
          <p:spPr>
            <a:xfrm>
              <a:off x="1990164" y="532910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Reduced need for latrine rebuilding, some potential upside from fertilizer sale/use, job creation for members of </a:t>
              </a:r>
              <a:r>
                <a:rPr lang="en-US" sz="1400" dirty="0" err="1" smtClean="0">
                  <a:solidFill>
                    <a:schemeClr val="tx1"/>
                  </a:solidFill>
                  <a:latin typeface="Arial" pitchFamily="34" charset="0"/>
                  <a:cs typeface="Arial" pitchFamily="34" charset="0"/>
                </a:rPr>
                <a:t>REE</a:t>
              </a:r>
              <a:endParaRPr lang="en-US" sz="1400" dirty="0" smtClean="0">
                <a:solidFill>
                  <a:schemeClr val="tx1"/>
                </a:solidFill>
                <a:latin typeface="Arial" pitchFamily="34" charset="0"/>
                <a:cs typeface="Arial" pitchFamily="34" charset="0"/>
              </a:endParaRPr>
            </a:p>
          </p:txBody>
        </p:sp>
      </p:grpSp>
      <p:sp>
        <p:nvSpPr>
          <p:cNvPr id="20" name="Rectangle 19"/>
          <p:cNvSpPr/>
          <p:nvPr/>
        </p:nvSpPr>
        <p:spPr>
          <a:xfrm>
            <a:off x="1990164" y="5480347"/>
            <a:ext cx="6696636" cy="1155120"/>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Dependent on finding buyer for fertilizer – likely host communities in most circumstances – may be biases against the product origin.  Refugee community acceptance of double vault systems and collection models also key.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 supervision needed e.g. to maintain periodic collection.</a:t>
            </a:r>
          </a:p>
          <a:p>
            <a:endParaRPr lang="en-US" sz="1400" dirty="0" smtClean="0">
              <a:solidFill>
                <a:schemeClr val="tx1"/>
              </a:solidFill>
              <a:latin typeface="Arial" pitchFamily="34" charset="0"/>
              <a:cs typeface="Arial" pitchFamily="34" charset="0"/>
            </a:endParaRPr>
          </a:p>
        </p:txBody>
      </p:sp>
      <p:grpSp>
        <p:nvGrpSpPr>
          <p:cNvPr id="5" name="Group 165"/>
          <p:cNvGrpSpPr/>
          <p:nvPr/>
        </p:nvGrpSpPr>
        <p:grpSpPr>
          <a:xfrm>
            <a:off x="28574" y="-48280"/>
            <a:ext cx="3403691" cy="365760"/>
            <a:chOff x="28574" y="-48280"/>
            <a:chExt cx="3403691" cy="365760"/>
          </a:xfrm>
        </p:grpSpPr>
        <p:sp>
          <p:nvSpPr>
            <p:cNvPr id="23"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24" name="Oval 23"/>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25" name="Rectangle 24"/>
          <p:cNvSpPr/>
          <p:nvPr/>
        </p:nvSpPr>
        <p:spPr>
          <a:xfrm>
            <a:off x="457200" y="1101779"/>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Supplier of technology</a:t>
            </a:r>
          </a:p>
        </p:txBody>
      </p:sp>
      <p:sp>
        <p:nvSpPr>
          <p:cNvPr id="26" name="Rectangle 25"/>
          <p:cNvSpPr/>
          <p:nvPr/>
        </p:nvSpPr>
        <p:spPr>
          <a:xfrm>
            <a:off x="457200" y="1639251"/>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Upfront investment</a:t>
            </a:r>
          </a:p>
        </p:txBody>
      </p:sp>
      <p:sp>
        <p:nvSpPr>
          <p:cNvPr id="27" name="Rectangle 26"/>
          <p:cNvSpPr/>
          <p:nvPr/>
        </p:nvSpPr>
        <p:spPr>
          <a:xfrm>
            <a:off x="457200" y="2176723"/>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Installation of system</a:t>
            </a:r>
          </a:p>
        </p:txBody>
      </p:sp>
      <p:grpSp>
        <p:nvGrpSpPr>
          <p:cNvPr id="7" name="Group 27"/>
          <p:cNvGrpSpPr/>
          <p:nvPr/>
        </p:nvGrpSpPr>
        <p:grpSpPr>
          <a:xfrm>
            <a:off x="135012" y="1087056"/>
            <a:ext cx="288004" cy="1578278"/>
            <a:chOff x="169196" y="1087056"/>
            <a:chExt cx="288004" cy="1823876"/>
          </a:xfrm>
        </p:grpSpPr>
        <p:cxnSp>
          <p:nvCxnSpPr>
            <p:cNvPr id="29" name="Straight Connector 28"/>
            <p:cNvCxnSpPr/>
            <p:nvPr/>
          </p:nvCxnSpPr>
          <p:spPr>
            <a:xfrm>
              <a:off x="325078" y="1087056"/>
              <a:ext cx="0" cy="18238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BoxHeader"/>
            <p:cNvSpPr>
              <a:spLocks noChangeArrowheads="1"/>
            </p:cNvSpPr>
            <p:nvPr/>
          </p:nvSpPr>
          <p:spPr bwMode="gray">
            <a:xfrm rot="16200000">
              <a:off x="-281162" y="1787490"/>
              <a:ext cx="1188720"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bg2"/>
                  </a:solidFill>
                  <a:latin typeface="Arial" pitchFamily="34" charset="0"/>
                  <a:cs typeface="Arial" pitchFamily="34" charset="0"/>
                </a:rPr>
                <a:t>Set up</a:t>
              </a:r>
              <a:endParaRPr lang="en-US" sz="1400" b="1" dirty="0">
                <a:solidFill>
                  <a:schemeClr val="bg2"/>
                </a:solidFill>
                <a:latin typeface="Arial" pitchFamily="34" charset="0"/>
                <a:cs typeface="Arial" pitchFamily="34" charset="0"/>
              </a:endParaRPr>
            </a:p>
          </p:txBody>
        </p:sp>
      </p:grpSp>
      <p:grpSp>
        <p:nvGrpSpPr>
          <p:cNvPr id="9" name="Group 30"/>
          <p:cNvGrpSpPr/>
          <p:nvPr/>
        </p:nvGrpSpPr>
        <p:grpSpPr>
          <a:xfrm>
            <a:off x="135012" y="2766710"/>
            <a:ext cx="288004" cy="2600050"/>
            <a:chOff x="169196" y="1087056"/>
            <a:chExt cx="288004" cy="1823876"/>
          </a:xfrm>
        </p:grpSpPr>
        <p:cxnSp>
          <p:nvCxnSpPr>
            <p:cNvPr id="32" name="Straight Connector 31"/>
            <p:cNvCxnSpPr/>
            <p:nvPr/>
          </p:nvCxnSpPr>
          <p:spPr>
            <a:xfrm>
              <a:off x="325078" y="1087056"/>
              <a:ext cx="0" cy="1823876"/>
            </a:xfrm>
            <a:prstGeom prst="line">
              <a:avLst/>
            </a:prstGeom>
            <a:ln>
              <a:solidFill>
                <a:schemeClr val="hlink"/>
              </a:solidFill>
            </a:ln>
          </p:spPr>
          <p:style>
            <a:lnRef idx="1">
              <a:schemeClr val="accent1"/>
            </a:lnRef>
            <a:fillRef idx="0">
              <a:schemeClr val="accent1"/>
            </a:fillRef>
            <a:effectRef idx="0">
              <a:schemeClr val="accent1"/>
            </a:effectRef>
            <a:fontRef idx="minor">
              <a:schemeClr val="tx1"/>
            </a:fontRef>
          </p:style>
        </p:cxnSp>
        <p:sp>
          <p:nvSpPr>
            <p:cNvPr id="33" name="BoxHeader"/>
            <p:cNvSpPr>
              <a:spLocks noChangeArrowheads="1"/>
            </p:cNvSpPr>
            <p:nvPr/>
          </p:nvSpPr>
          <p:spPr bwMode="gray">
            <a:xfrm rot="16200000">
              <a:off x="7402" y="1787490"/>
              <a:ext cx="611592"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Benefits</a:t>
              </a:r>
              <a:endParaRPr lang="en-US" sz="1400" b="1" dirty="0">
                <a:solidFill>
                  <a:schemeClr val="hlink"/>
                </a:solidFill>
                <a:latin typeface="Arial" pitchFamily="34" charset="0"/>
                <a:cs typeface="Arial" pitchFamily="34" charset="0"/>
              </a:endParaRPr>
            </a:p>
          </p:txBody>
        </p:sp>
      </p:grpSp>
      <p:grpSp>
        <p:nvGrpSpPr>
          <p:cNvPr id="11" name="Group 33"/>
          <p:cNvGrpSpPr/>
          <p:nvPr/>
        </p:nvGrpSpPr>
        <p:grpSpPr>
          <a:xfrm>
            <a:off x="135011" y="5520879"/>
            <a:ext cx="288004" cy="1289409"/>
            <a:chOff x="169195" y="1087056"/>
            <a:chExt cx="288004" cy="1823876"/>
          </a:xfrm>
        </p:grpSpPr>
        <p:cxnSp>
          <p:nvCxnSpPr>
            <p:cNvPr id="35" name="Straight Connector 34"/>
            <p:cNvCxnSpPr/>
            <p:nvPr/>
          </p:nvCxnSpPr>
          <p:spPr>
            <a:xfrm>
              <a:off x="325078" y="1087056"/>
              <a:ext cx="0" cy="1823876"/>
            </a:xfrm>
            <a:prstGeom prst="line">
              <a:avLst/>
            </a:prstGeom>
            <a:ln>
              <a:solidFill>
                <a:srgbClr val="C41300"/>
              </a:solidFill>
            </a:ln>
          </p:spPr>
          <p:style>
            <a:lnRef idx="1">
              <a:schemeClr val="accent1"/>
            </a:lnRef>
            <a:fillRef idx="0">
              <a:schemeClr val="accent1"/>
            </a:fillRef>
            <a:effectRef idx="0">
              <a:schemeClr val="accent1"/>
            </a:effectRef>
            <a:fontRef idx="minor">
              <a:schemeClr val="tx1"/>
            </a:fontRef>
          </p:style>
        </p:cxnSp>
        <p:sp>
          <p:nvSpPr>
            <p:cNvPr id="36" name="BoxHeader"/>
            <p:cNvSpPr>
              <a:spLocks noChangeArrowheads="1"/>
            </p:cNvSpPr>
            <p:nvPr/>
          </p:nvSpPr>
          <p:spPr bwMode="gray">
            <a:xfrm rot="16200000">
              <a:off x="-61701" y="1801449"/>
              <a:ext cx="749795"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C41300"/>
                  </a:solidFill>
                  <a:latin typeface="Arial" pitchFamily="34" charset="0"/>
                  <a:cs typeface="Arial" pitchFamily="34" charset="0"/>
                </a:rPr>
                <a:t>Risks</a:t>
              </a:r>
              <a:endParaRPr lang="en-US" sz="1400" b="1" dirty="0">
                <a:solidFill>
                  <a:srgbClr val="C41300"/>
                </a:solidFill>
                <a:latin typeface="Arial" pitchFamily="34" charset="0"/>
                <a:cs typeface="Arial" pitchFamily="34" charset="0"/>
              </a:endParaRPr>
            </a:p>
          </p:txBody>
        </p:sp>
      </p:grpSp>
      <p:sp>
        <p:nvSpPr>
          <p:cNvPr id="37" name="Rectangle 36"/>
          <p:cNvSpPr/>
          <p:nvPr/>
        </p:nvSpPr>
        <p:spPr>
          <a:xfrm>
            <a:off x="457200" y="2766710"/>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Compensation of refugee enterprise</a:t>
            </a:r>
          </a:p>
        </p:txBody>
      </p:sp>
      <p:sp>
        <p:nvSpPr>
          <p:cNvPr id="38" name="Rectangle 37"/>
          <p:cNvSpPr/>
          <p:nvPr/>
        </p:nvSpPr>
        <p:spPr>
          <a:xfrm>
            <a:off x="457200" y="3431839"/>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the refugee </a:t>
            </a:r>
            <a:r>
              <a:rPr lang="en-US" sz="1400" b="1" dirty="0" err="1" smtClean="0">
                <a:solidFill>
                  <a:srgbClr val="FFFFFF"/>
                </a:solidFill>
                <a:latin typeface="Arial" pitchFamily="34" charset="0"/>
                <a:cs typeface="Arial" pitchFamily="34" charset="0"/>
              </a:rPr>
              <a:t>HH</a:t>
            </a:r>
            <a:endParaRPr lang="en-US" sz="1400" b="1" dirty="0" smtClean="0">
              <a:solidFill>
                <a:srgbClr val="FFFFFF"/>
              </a:solidFill>
              <a:latin typeface="Arial" pitchFamily="34" charset="0"/>
              <a:cs typeface="Arial" pitchFamily="34" charset="0"/>
            </a:endParaRPr>
          </a:p>
        </p:txBody>
      </p:sp>
      <p:sp>
        <p:nvSpPr>
          <p:cNvPr id="39" name="Rectangle 38"/>
          <p:cNvSpPr/>
          <p:nvPr/>
        </p:nvSpPr>
        <p:spPr>
          <a:xfrm>
            <a:off x="457200" y="4096968"/>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a:t>
            </a:r>
            <a:r>
              <a:rPr lang="en-US" sz="1400" b="1" dirty="0" err="1" smtClean="0">
                <a:solidFill>
                  <a:srgbClr val="FFFFFF"/>
                </a:solidFill>
                <a:latin typeface="Arial" pitchFamily="34" charset="0"/>
                <a:cs typeface="Arial" pitchFamily="34" charset="0"/>
              </a:rPr>
              <a:t>UNHCR</a:t>
            </a:r>
            <a:r>
              <a:rPr lang="en-US" sz="1400" b="1" dirty="0" smtClean="0">
                <a:solidFill>
                  <a:srgbClr val="FFFFFF"/>
                </a:solidFill>
                <a:latin typeface="Arial" pitchFamily="34" charset="0"/>
                <a:cs typeface="Arial" pitchFamily="34" charset="0"/>
              </a:rPr>
              <a:t> / </a:t>
            </a:r>
            <a:r>
              <a:rPr lang="en-US" sz="1400" b="1" dirty="0" err="1" smtClean="0">
                <a:solidFill>
                  <a:srgbClr val="FFFFFF"/>
                </a:solidFill>
                <a:latin typeface="Arial" pitchFamily="34" charset="0"/>
                <a:cs typeface="Arial" pitchFamily="34" charset="0"/>
              </a:rPr>
              <a:t>IPs</a:t>
            </a:r>
            <a:endParaRPr lang="en-US" sz="1400" b="1" dirty="0" smtClean="0">
              <a:solidFill>
                <a:srgbClr val="FFFFFF"/>
              </a:solidFill>
              <a:latin typeface="Arial" pitchFamily="34" charset="0"/>
              <a:cs typeface="Arial" pitchFamily="34" charset="0"/>
            </a:endParaRPr>
          </a:p>
        </p:txBody>
      </p:sp>
      <p:sp>
        <p:nvSpPr>
          <p:cNvPr id="40" name="Rectangle 39"/>
          <p:cNvSpPr/>
          <p:nvPr/>
        </p:nvSpPr>
        <p:spPr>
          <a:xfrm>
            <a:off x="457200" y="4762096"/>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host community</a:t>
            </a:r>
          </a:p>
        </p:txBody>
      </p:sp>
      <p:sp>
        <p:nvSpPr>
          <p:cNvPr id="41" name="Rectangle 40"/>
          <p:cNvSpPr/>
          <p:nvPr/>
        </p:nvSpPr>
        <p:spPr>
          <a:xfrm>
            <a:off x="459700" y="5480347"/>
            <a:ext cx="1532964" cy="1155120"/>
          </a:xfrm>
          <a:prstGeom prst="rect">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Viability and resource needs</a:t>
            </a:r>
            <a:endParaRPr lang="en-US" sz="1400" b="1" dirty="0" smtClean="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Object 99" hidden="1"/>
          <p:cNvGraphicFramePr>
            <a:graphicFrameLocks noChangeAspect="1"/>
          </p:cNvGraphicFramePr>
          <p:nvPr/>
        </p:nvGraphicFramePr>
        <p:xfrm>
          <a:off x="1587" y="1588"/>
          <a:ext cx="1587" cy="1587"/>
        </p:xfrm>
        <a:graphic>
          <a:graphicData uri="http://schemas.openxmlformats.org/presentationml/2006/ole">
            <p:oleObj spid="_x0000_s627714" name="think-cell Slide" r:id="rId3" imgW="270" imgH="270" progId="TCLayout.ActiveDocument.1">
              <p:embed/>
            </p:oleObj>
          </a:graphicData>
        </a:graphic>
      </p:graphicFrame>
      <p:sp>
        <p:nvSpPr>
          <p:cNvPr id="2" name="Title 1"/>
          <p:cNvSpPr>
            <a:spLocks noGrp="1"/>
          </p:cNvSpPr>
          <p:nvPr>
            <p:ph type="title"/>
          </p:nvPr>
        </p:nvSpPr>
        <p:spPr>
          <a:xfrm>
            <a:off x="457200" y="161999"/>
            <a:ext cx="9145588" cy="831600"/>
          </a:xfrm>
          <a:noFill/>
          <a:effectLst/>
        </p:spPr>
        <p:txBody>
          <a:bodyPr wrap="square"/>
          <a:lstStyle/>
          <a:p>
            <a:pPr lvl="0"/>
            <a:r>
              <a:rPr lang="en-US" dirty="0" smtClean="0">
                <a:solidFill>
                  <a:srgbClr val="177B57"/>
                </a:solidFill>
                <a:latin typeface="Arial"/>
              </a:rPr>
              <a:t>Example service delivery model for HH processed waste</a:t>
            </a:r>
            <a:br>
              <a:rPr lang="en-US" dirty="0" smtClean="0">
                <a:solidFill>
                  <a:srgbClr val="177B57"/>
                </a:solidFill>
                <a:latin typeface="Arial"/>
              </a:rPr>
            </a:br>
            <a:r>
              <a:rPr lang="en-US" sz="1600" b="0" dirty="0" smtClean="0">
                <a:solidFill>
                  <a:srgbClr val="177B57"/>
                </a:solidFill>
                <a:latin typeface="Arial"/>
              </a:rPr>
              <a:t>Donkey cart enterprise responsible for central collection of compost &amp; link to host community</a:t>
            </a:r>
            <a:endParaRPr lang="en-US" sz="1600" b="0" dirty="0">
              <a:solidFill>
                <a:srgbClr val="177B57"/>
              </a:solidFill>
              <a:latin typeface="Arial"/>
            </a:endParaRPr>
          </a:p>
        </p:txBody>
      </p:sp>
      <p:sp>
        <p:nvSpPr>
          <p:cNvPr id="7"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Non-monetary incentive have been proven in Dollo Ado with the donkey cart approach where the waste collector can use the donkey when he is not collecting trash and can make money of transport jobs</a:t>
            </a:r>
            <a:endParaRPr lang="en-US" sz="800" dirty="0">
              <a:solidFill>
                <a:srgbClr val="000000"/>
              </a:solidFill>
              <a:latin typeface="Arial" pitchFamily="34" charset="0"/>
              <a:cs typeface="Arial" pitchFamily="34" charset="0"/>
            </a:endParaRPr>
          </a:p>
        </p:txBody>
      </p:sp>
      <p:sp>
        <p:nvSpPr>
          <p:cNvPr id="42" name="Rectangle 41"/>
          <p:cNvSpPr/>
          <p:nvPr/>
        </p:nvSpPr>
        <p:spPr>
          <a:xfrm>
            <a:off x="7031505" y="3875121"/>
            <a:ext cx="749599" cy="22937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19" tIns="44999" rIns="45719" bIns="44999" rtlCol="0" anchor="ctr" anchorCtr="0">
            <a:spAutoFit/>
          </a:bodyPr>
          <a:lstStyle/>
          <a:p>
            <a:pPr algn="ctr"/>
            <a:r>
              <a:rPr lang="en-US" sz="900" b="1" dirty="0" smtClean="0">
                <a:solidFill>
                  <a:schemeClr val="tx1"/>
                </a:solidFill>
                <a:cs typeface="Arial" pitchFamily="34" charset="0"/>
              </a:rPr>
              <a:t>Fertilizer</a:t>
            </a:r>
          </a:p>
        </p:txBody>
      </p:sp>
      <p:cxnSp>
        <p:nvCxnSpPr>
          <p:cNvPr id="46" name="Curved Connector 20"/>
          <p:cNvCxnSpPr>
            <a:stCxn id="42" idx="3"/>
            <a:endCxn id="51" idx="2"/>
          </p:cNvCxnSpPr>
          <p:nvPr/>
        </p:nvCxnSpPr>
        <p:spPr>
          <a:xfrm flipV="1">
            <a:off x="7781104" y="2213938"/>
            <a:ext cx="814023" cy="1775871"/>
          </a:xfrm>
          <a:prstGeom prst="curvedConnector3">
            <a:avLst>
              <a:gd name="adj1" fmla="val 1591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753791" y="1696116"/>
            <a:ext cx="431844" cy="290922"/>
          </a:xfrm>
          <a:prstGeom prst="rect">
            <a:avLst/>
          </a:prstGeom>
          <a:noFill/>
        </p:spPr>
        <p:txBody>
          <a:bodyPr wrap="square" lIns="0" tIns="0" rIns="0" bIns="0" rtlCol="0">
            <a:noAutofit/>
          </a:bodyPr>
          <a:lstStyle/>
          <a:p>
            <a:pPr algn="ctr">
              <a:buClr>
                <a:srgbClr val="000000"/>
              </a:buClr>
              <a:buSzPct val="100000"/>
              <a:buFont typeface=""/>
            </a:pPr>
            <a:r>
              <a:rPr lang="en-US" sz="1000" dirty="0" smtClean="0">
                <a:solidFill>
                  <a:srgbClr val="000000"/>
                </a:solidFill>
                <a:latin typeface="Arial"/>
                <a:cs typeface="Arial" pitchFamily="34" charset="0"/>
              </a:rPr>
              <a:t>$$$</a:t>
            </a:r>
          </a:p>
        </p:txBody>
      </p:sp>
      <p:cxnSp>
        <p:nvCxnSpPr>
          <p:cNvPr id="55" name="Curved Connector 20"/>
          <p:cNvCxnSpPr>
            <a:stCxn id="221" idx="2"/>
            <a:endCxn id="214" idx="1"/>
          </p:cNvCxnSpPr>
          <p:nvPr/>
        </p:nvCxnSpPr>
        <p:spPr>
          <a:xfrm rot="16200000" flipH="1">
            <a:off x="2151424" y="2474985"/>
            <a:ext cx="250174" cy="266627"/>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9876" y="2261035"/>
            <a:ext cx="1315932" cy="443138"/>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Build the structure with locally- /refugee-made mud-bricks if available</a:t>
            </a:r>
          </a:p>
        </p:txBody>
      </p:sp>
      <p:sp>
        <p:nvSpPr>
          <p:cNvPr id="64" name="TextBox 63"/>
          <p:cNvSpPr txBox="1"/>
          <p:nvPr/>
        </p:nvSpPr>
        <p:spPr>
          <a:xfrm>
            <a:off x="2130181" y="4073554"/>
            <a:ext cx="1247381" cy="554961"/>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E.g., double vault 1 chamber fills, when full, sits for 6 months, then emptied</a:t>
            </a:r>
          </a:p>
        </p:txBody>
      </p:sp>
      <p:sp>
        <p:nvSpPr>
          <p:cNvPr id="66" name="TextBox 65"/>
          <p:cNvSpPr txBox="1"/>
          <p:nvPr/>
        </p:nvSpPr>
        <p:spPr>
          <a:xfrm>
            <a:off x="3797709" y="2462187"/>
            <a:ext cx="2633868" cy="585813"/>
          </a:xfrm>
          <a:prstGeom prst="rect">
            <a:avLst/>
          </a:prstGeom>
          <a:noFill/>
          <a:ln w="12700">
            <a:solidFill>
              <a:srgbClr val="DCC05A"/>
            </a:solidFill>
          </a:ln>
        </p:spPr>
        <p:txBody>
          <a:bodyPr wrap="square" lIns="0" tIns="0" rIns="0" bIns="0" rtlCol="0">
            <a:noAutofit/>
          </a:bodyPr>
          <a:lstStyle/>
          <a:p>
            <a:pPr marL="288925" lvl="1" indent="-174625">
              <a:buClr>
                <a:srgbClr val="177B57"/>
              </a:buClr>
              <a:buSzPct val="100000"/>
              <a:buFont typeface="Arial"/>
              <a:buChar char="•"/>
            </a:pPr>
            <a:r>
              <a:rPr lang="en-US" sz="900" dirty="0" smtClean="0">
                <a:solidFill>
                  <a:srgbClr val="000000"/>
                </a:solidFill>
                <a:latin typeface="Arial"/>
                <a:cs typeface="Arial" pitchFamily="34" charset="0"/>
              </a:rPr>
              <a:t>Helps with mud-brick making &amp; installation </a:t>
            </a:r>
          </a:p>
          <a:p>
            <a:pPr marL="288925" lvl="1" indent="-174625">
              <a:buClr>
                <a:srgbClr val="177B57"/>
              </a:buClr>
              <a:buSzPct val="100000"/>
              <a:buFont typeface="Arial"/>
              <a:buChar char="•"/>
            </a:pPr>
            <a:r>
              <a:rPr lang="en-US" sz="900" dirty="0" smtClean="0">
                <a:solidFill>
                  <a:srgbClr val="000000"/>
                </a:solidFill>
                <a:latin typeface="Arial"/>
                <a:cs typeface="Arial" pitchFamily="34" charset="0"/>
              </a:rPr>
              <a:t>Collects from full chamber</a:t>
            </a:r>
          </a:p>
          <a:p>
            <a:pPr marL="288925" lvl="1" indent="-174625">
              <a:buClr>
                <a:srgbClr val="177B57"/>
              </a:buClr>
              <a:buSzPct val="100000"/>
              <a:buFont typeface="Arial"/>
              <a:buChar char="•"/>
            </a:pPr>
            <a:r>
              <a:rPr lang="en-US" sz="900" dirty="0" smtClean="0">
                <a:solidFill>
                  <a:srgbClr val="000000"/>
                </a:solidFill>
                <a:cs typeface="Arial" pitchFamily="34" charset="0"/>
              </a:rPr>
              <a:t>Can use donkey capacity for paid transportation jobs</a:t>
            </a:r>
          </a:p>
        </p:txBody>
      </p:sp>
      <p:sp>
        <p:nvSpPr>
          <p:cNvPr id="67" name="TextBox 66"/>
          <p:cNvSpPr txBox="1"/>
          <p:nvPr/>
        </p:nvSpPr>
        <p:spPr>
          <a:xfrm>
            <a:off x="4258267" y="4290720"/>
            <a:ext cx="1831567" cy="504139"/>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If refugees with DV compost latrines do agriculture, they can use the fertilizer directly </a:t>
            </a:r>
          </a:p>
        </p:txBody>
      </p:sp>
      <p:cxnSp>
        <p:nvCxnSpPr>
          <p:cNvPr id="68" name="Curved Connector 20"/>
          <p:cNvCxnSpPr/>
          <p:nvPr/>
        </p:nvCxnSpPr>
        <p:spPr>
          <a:xfrm>
            <a:off x="3316498" y="3621531"/>
            <a:ext cx="995321" cy="0"/>
          </a:xfrm>
          <a:prstGeom prst="straightConnector1">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71" name="Curved Connector 20"/>
          <p:cNvCxnSpPr/>
          <p:nvPr/>
        </p:nvCxnSpPr>
        <p:spPr>
          <a:xfrm>
            <a:off x="5471290" y="3625795"/>
            <a:ext cx="1430338" cy="0"/>
          </a:xfrm>
          <a:prstGeom prst="straightConnector1">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457200" y="5579165"/>
            <a:ext cx="8395252" cy="781878"/>
          </a:xfrm>
          <a:prstGeom prst="roundRect">
            <a:avLst/>
          </a:prstGeom>
          <a:no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endParaRPr lang="en-US" sz="1400" b="1" dirty="0" smtClean="0">
              <a:solidFill>
                <a:srgbClr val="000000"/>
              </a:solidFill>
              <a:latin typeface="Arial"/>
              <a:cs typeface="Arial" pitchFamily="34" charset="0"/>
            </a:endParaRPr>
          </a:p>
        </p:txBody>
      </p:sp>
      <p:sp>
        <p:nvSpPr>
          <p:cNvPr id="75" name="Rounded Rectangle 74"/>
          <p:cNvSpPr/>
          <p:nvPr/>
        </p:nvSpPr>
        <p:spPr>
          <a:xfrm>
            <a:off x="516836" y="5652053"/>
            <a:ext cx="1779115" cy="629478"/>
          </a:xfrm>
          <a:prstGeom prst="round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r>
              <a:rPr lang="en-US" sz="1200" b="1" dirty="0" smtClean="0">
                <a:solidFill>
                  <a:schemeClr val="bg1"/>
                </a:solidFill>
                <a:cs typeface="Arial" pitchFamily="34" charset="0"/>
              </a:rPr>
              <a:t>Conditions where the system works</a:t>
            </a:r>
          </a:p>
        </p:txBody>
      </p:sp>
      <p:sp>
        <p:nvSpPr>
          <p:cNvPr id="76" name="TextBox 75"/>
          <p:cNvSpPr txBox="1"/>
          <p:nvPr/>
        </p:nvSpPr>
        <p:spPr>
          <a:xfrm>
            <a:off x="2372149" y="5652053"/>
            <a:ext cx="6270409" cy="629478"/>
          </a:xfrm>
          <a:prstGeom prst="rect">
            <a:avLst/>
          </a:prstGeom>
          <a:noFill/>
        </p:spPr>
        <p:txBody>
          <a:bodyPr wrap="square" lIns="0" tIns="0" rIns="0" bIns="0" rtlCol="0">
            <a:no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Host community willing to buy fertilizer</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Refugees engage in agriculture</a:t>
            </a:r>
          </a:p>
          <a:p>
            <a:pPr marL="288925" lvl="1" indent="-174625">
              <a:buClr>
                <a:srgbClr val="177B57"/>
              </a:buClr>
              <a:buSzPct val="100000"/>
              <a:buFont typeface="Arial"/>
              <a:buChar char="•"/>
            </a:pPr>
            <a:r>
              <a:rPr lang="en-US" sz="1000" dirty="0" smtClean="0">
                <a:solidFill>
                  <a:srgbClr val="000000"/>
                </a:solidFill>
                <a:latin typeface="Arial" pitchFamily="34" charset="0"/>
                <a:cs typeface="Arial" pitchFamily="34" charset="0"/>
              </a:rPr>
              <a:t>Government approves refugee enterprise for mud-brick making, installation, collection and fertilizer sale </a:t>
            </a:r>
            <a:r>
              <a:rPr lang="en-US" sz="1000" dirty="0" smtClean="0">
                <a:solidFill>
                  <a:srgbClr val="000000"/>
                </a:solidFill>
                <a:latin typeface="Arial" pitchFamily="34" charset="0"/>
                <a:cs typeface="Arial" pitchFamily="34" charset="0"/>
                <a:sym typeface="Wingdings" pitchFamily="2" charset="2"/>
              </a:rPr>
              <a:t> if not approved, opportunity to positively impact the host community</a:t>
            </a:r>
            <a:endParaRPr lang="en-US" sz="1000" dirty="0" smtClean="0">
              <a:solidFill>
                <a:srgbClr val="000000"/>
              </a:solidFill>
              <a:latin typeface="Arial"/>
              <a:cs typeface="Arial" pitchFamily="34" charset="0"/>
            </a:endParaRPr>
          </a:p>
        </p:txBody>
      </p:sp>
      <p:sp>
        <p:nvSpPr>
          <p:cNvPr id="77" name="clipart_tick"/>
          <p:cNvSpPr>
            <a:spLocks/>
          </p:cNvSpPr>
          <p:nvPr/>
        </p:nvSpPr>
        <p:spPr bwMode="gray">
          <a:xfrm>
            <a:off x="2435478" y="5607137"/>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51" name="Parallelogram 50"/>
          <p:cNvSpPr/>
          <p:nvPr/>
        </p:nvSpPr>
        <p:spPr>
          <a:xfrm>
            <a:off x="6850270" y="1942087"/>
            <a:ext cx="1997347" cy="543702"/>
          </a:xfrm>
          <a:prstGeom prst="parallelogram">
            <a:avLst>
              <a:gd name="adj" fmla="val 92878"/>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sp>
        <p:nvSpPr>
          <p:cNvPr id="97" name="Right Arrow 96"/>
          <p:cNvSpPr/>
          <p:nvPr/>
        </p:nvSpPr>
        <p:spPr>
          <a:xfrm rot="16200000">
            <a:off x="7856299" y="1942288"/>
            <a:ext cx="483937" cy="248930"/>
          </a:xfrm>
          <a:prstGeom prst="rightArrow">
            <a:avLst/>
          </a:prstGeom>
          <a:solidFill>
            <a:srgbClr val="CFA649"/>
          </a:solidFill>
          <a:ln w="9525">
            <a:solidFill>
              <a:srgbClr val="CFA649"/>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11" name="TextBox 110"/>
          <p:cNvSpPr txBox="1"/>
          <p:nvPr/>
        </p:nvSpPr>
        <p:spPr>
          <a:xfrm>
            <a:off x="6850269" y="2511189"/>
            <a:ext cx="1352495" cy="180284"/>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Improved crop growth</a:t>
            </a:r>
          </a:p>
        </p:txBody>
      </p:sp>
      <p:cxnSp>
        <p:nvCxnSpPr>
          <p:cNvPr id="120" name="Curved Connector 20"/>
          <p:cNvCxnSpPr/>
          <p:nvPr/>
        </p:nvCxnSpPr>
        <p:spPr>
          <a:xfrm>
            <a:off x="3322848" y="3615181"/>
            <a:ext cx="1348639" cy="1469809"/>
          </a:xfrm>
          <a:prstGeom prst="curvedConnector3">
            <a:avLst>
              <a:gd name="adj1" fmla="val 500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838257" y="2222500"/>
            <a:ext cx="1568767" cy="97925"/>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900" dirty="0" smtClean="0">
                <a:solidFill>
                  <a:schemeClr val="tx1"/>
                </a:solidFill>
                <a:latin typeface="Arial" pitchFamily="34" charset="0"/>
                <a:cs typeface="Arial" pitchFamily="34" charset="0"/>
              </a:rPr>
              <a:t>Refugee energy enterprise</a:t>
            </a:r>
            <a:r>
              <a:rPr lang="en-US" sz="900" baseline="30000" dirty="0" smtClean="0">
                <a:solidFill>
                  <a:schemeClr val="tx1"/>
                </a:solidFill>
                <a:latin typeface="Arial" pitchFamily="34" charset="0"/>
                <a:cs typeface="Arial" pitchFamily="34" charset="0"/>
              </a:rPr>
              <a:t>1</a:t>
            </a:r>
            <a:r>
              <a:rPr lang="en-US" sz="900" dirty="0" smtClean="0">
                <a:solidFill>
                  <a:schemeClr val="tx1"/>
                </a:solidFill>
                <a:latin typeface="Arial" pitchFamily="34" charset="0"/>
                <a:cs typeface="Arial" pitchFamily="34" charset="0"/>
              </a:rPr>
              <a:t> </a:t>
            </a:r>
          </a:p>
        </p:txBody>
      </p:sp>
      <p:sp>
        <p:nvSpPr>
          <p:cNvPr id="124" name="clipart_tick"/>
          <p:cNvSpPr>
            <a:spLocks/>
          </p:cNvSpPr>
          <p:nvPr/>
        </p:nvSpPr>
        <p:spPr bwMode="gray">
          <a:xfrm>
            <a:off x="2435478" y="5775549"/>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25" name="Parallelogram 124"/>
          <p:cNvSpPr/>
          <p:nvPr/>
        </p:nvSpPr>
        <p:spPr>
          <a:xfrm>
            <a:off x="6841156" y="4610182"/>
            <a:ext cx="1997347" cy="543702"/>
          </a:xfrm>
          <a:prstGeom prst="parallelogram">
            <a:avLst>
              <a:gd name="adj" fmla="val 92878"/>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dirty="0" smtClean="0">
              <a:solidFill>
                <a:schemeClr val="tx1"/>
              </a:solidFill>
              <a:latin typeface="Arial" pitchFamily="34" charset="0"/>
              <a:cs typeface="Arial" pitchFamily="34" charset="0"/>
            </a:endParaRPr>
          </a:p>
        </p:txBody>
      </p:sp>
      <p:sp>
        <p:nvSpPr>
          <p:cNvPr id="126" name="Right Arrow 125"/>
          <p:cNvSpPr/>
          <p:nvPr/>
        </p:nvSpPr>
        <p:spPr>
          <a:xfrm rot="16200000">
            <a:off x="7847185" y="4610383"/>
            <a:ext cx="483937" cy="248930"/>
          </a:xfrm>
          <a:prstGeom prst="rightArrow">
            <a:avLst/>
          </a:prstGeom>
          <a:solidFill>
            <a:srgbClr val="CFA649"/>
          </a:solidFill>
          <a:ln w="9525">
            <a:solidFill>
              <a:srgbClr val="CFA649"/>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48" name="TextBox 147"/>
          <p:cNvSpPr txBox="1"/>
          <p:nvPr/>
        </p:nvSpPr>
        <p:spPr>
          <a:xfrm>
            <a:off x="6431577" y="5211148"/>
            <a:ext cx="2534626" cy="341149"/>
          </a:xfrm>
          <a:prstGeom prst="rect">
            <a:avLst/>
          </a:prstGeom>
          <a:noFill/>
          <a:ln w="12700">
            <a:solidFill>
              <a:srgbClr val="DCC05A"/>
            </a:solidFill>
          </a:ln>
        </p:spPr>
        <p:txBody>
          <a:bodyPr wrap="square" lIns="0" tIns="0" rIns="0" bIns="0" rtlCol="0">
            <a:noAutofit/>
          </a:bodyPr>
          <a:lstStyle/>
          <a:p>
            <a:pPr algn="ctr">
              <a:buClr>
                <a:srgbClr val="000000"/>
              </a:buClr>
              <a:buSzPct val="100000"/>
              <a:buFont typeface=""/>
            </a:pPr>
            <a:r>
              <a:rPr lang="en-US" sz="900" dirty="0" smtClean="0">
                <a:solidFill>
                  <a:srgbClr val="000000"/>
                </a:solidFill>
                <a:latin typeface="Arial"/>
                <a:cs typeface="Arial" pitchFamily="34" charset="0"/>
              </a:rPr>
              <a:t>Refugee fields - improved crop growth &amp; can sell residual on the informal market</a:t>
            </a:r>
          </a:p>
        </p:txBody>
      </p:sp>
      <p:cxnSp>
        <p:nvCxnSpPr>
          <p:cNvPr id="150" name="Curved Connector 20"/>
          <p:cNvCxnSpPr>
            <a:endCxn id="217" idx="1"/>
          </p:cNvCxnSpPr>
          <p:nvPr/>
        </p:nvCxnSpPr>
        <p:spPr>
          <a:xfrm rot="5400000" flipH="1" flipV="1">
            <a:off x="1031566" y="3466331"/>
            <a:ext cx="1990554" cy="765964"/>
          </a:xfrm>
          <a:prstGeom prst="curvedConnector2">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457200" y="3799772"/>
            <a:ext cx="1119126" cy="969078"/>
          </a:xfrm>
          <a:prstGeom prst="rect">
            <a:avLst/>
          </a:prstGeom>
          <a:noFill/>
          <a:ln w="12700">
            <a:solidFill>
              <a:srgbClr val="DCC05A"/>
            </a:solidFill>
          </a:ln>
        </p:spPr>
        <p:txBody>
          <a:bodyPr wrap="square" lIns="0" tIns="0" rIns="0" bIns="0" rtlCol="0" anchor="ctr" anchorCtr="0">
            <a:noAutofit/>
          </a:bodyPr>
          <a:lstStyle/>
          <a:p>
            <a:pPr algn="ctr">
              <a:buClr>
                <a:srgbClr val="000000"/>
              </a:buClr>
              <a:buSzPct val="100000"/>
              <a:buFont typeface=""/>
            </a:pPr>
            <a:r>
              <a:rPr lang="en-US" sz="900" dirty="0" smtClean="0">
                <a:solidFill>
                  <a:srgbClr val="000000"/>
                </a:solidFill>
                <a:latin typeface="Arial"/>
                <a:cs typeface="Arial" pitchFamily="34" charset="0"/>
              </a:rPr>
              <a:t>In labor-constrained setting for refugees, host community can participate in the mud-brick making and installation of latrines</a:t>
            </a:r>
          </a:p>
        </p:txBody>
      </p:sp>
      <p:cxnSp>
        <p:nvCxnSpPr>
          <p:cNvPr id="154" name="Curved Connector 20"/>
          <p:cNvCxnSpPr>
            <a:stCxn id="231" idx="1"/>
            <a:endCxn id="220" idx="3"/>
          </p:cNvCxnSpPr>
          <p:nvPr/>
        </p:nvCxnSpPr>
        <p:spPr>
          <a:xfrm rot="10800000" flipV="1">
            <a:off x="2573787" y="1823247"/>
            <a:ext cx="1783461" cy="90807"/>
          </a:xfrm>
          <a:prstGeom prst="curvedConnector3">
            <a:avLst>
              <a:gd name="adj1" fmla="val 500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59" name="clipart_tick"/>
          <p:cNvSpPr>
            <a:spLocks/>
          </p:cNvSpPr>
          <p:nvPr/>
        </p:nvSpPr>
        <p:spPr bwMode="gray">
          <a:xfrm>
            <a:off x="2435478" y="5943961"/>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grpSp>
        <p:nvGrpSpPr>
          <p:cNvPr id="3" name="Group 322"/>
          <p:cNvGrpSpPr/>
          <p:nvPr/>
        </p:nvGrpSpPr>
        <p:grpSpPr>
          <a:xfrm>
            <a:off x="4285544" y="3217545"/>
            <a:ext cx="1130054" cy="762000"/>
            <a:chOff x="2562225" y="-4105275"/>
            <a:chExt cx="4849813" cy="3270249"/>
          </a:xfrm>
        </p:grpSpPr>
        <p:sp>
          <p:nvSpPr>
            <p:cNvPr id="17549" name="Freeform 141"/>
            <p:cNvSpPr>
              <a:spLocks/>
            </p:cNvSpPr>
            <p:nvPr/>
          </p:nvSpPr>
          <p:spPr bwMode="auto">
            <a:xfrm>
              <a:off x="4546600" y="-2622550"/>
              <a:ext cx="665163" cy="1533525"/>
            </a:xfrm>
            <a:custGeom>
              <a:avLst/>
              <a:gdLst/>
              <a:ahLst/>
              <a:cxnLst>
                <a:cxn ang="0">
                  <a:pos x="419" y="173"/>
                </a:cxn>
                <a:cxn ang="0">
                  <a:pos x="279" y="363"/>
                </a:cxn>
                <a:cxn ang="0">
                  <a:pos x="190" y="536"/>
                </a:cxn>
                <a:cxn ang="0">
                  <a:pos x="186" y="607"/>
                </a:cxn>
                <a:cxn ang="0">
                  <a:pos x="123" y="761"/>
                </a:cxn>
                <a:cxn ang="0">
                  <a:pos x="149" y="966"/>
                </a:cxn>
                <a:cxn ang="0">
                  <a:pos x="28" y="958"/>
                </a:cxn>
                <a:cxn ang="0">
                  <a:pos x="36" y="903"/>
                </a:cxn>
                <a:cxn ang="0">
                  <a:pos x="0" y="884"/>
                </a:cxn>
                <a:cxn ang="0">
                  <a:pos x="17" y="845"/>
                </a:cxn>
                <a:cxn ang="0">
                  <a:pos x="4" y="821"/>
                </a:cxn>
                <a:cxn ang="0">
                  <a:pos x="86" y="709"/>
                </a:cxn>
                <a:cxn ang="0">
                  <a:pos x="110" y="629"/>
                </a:cxn>
                <a:cxn ang="0">
                  <a:pos x="99" y="557"/>
                </a:cxn>
                <a:cxn ang="0">
                  <a:pos x="104" y="516"/>
                </a:cxn>
                <a:cxn ang="0">
                  <a:pos x="149" y="445"/>
                </a:cxn>
                <a:cxn ang="0">
                  <a:pos x="177" y="307"/>
                </a:cxn>
                <a:cxn ang="0">
                  <a:pos x="160" y="30"/>
                </a:cxn>
                <a:cxn ang="0">
                  <a:pos x="274" y="0"/>
                </a:cxn>
                <a:cxn ang="0">
                  <a:pos x="419" y="173"/>
                </a:cxn>
                <a:cxn ang="0">
                  <a:pos x="419" y="173"/>
                </a:cxn>
              </a:cxnLst>
              <a:rect l="0" t="0" r="r" b="b"/>
              <a:pathLst>
                <a:path w="419" h="966">
                  <a:moveTo>
                    <a:pt x="419" y="173"/>
                  </a:moveTo>
                  <a:lnTo>
                    <a:pt x="279" y="363"/>
                  </a:lnTo>
                  <a:lnTo>
                    <a:pt x="190" y="536"/>
                  </a:lnTo>
                  <a:lnTo>
                    <a:pt x="186" y="607"/>
                  </a:lnTo>
                  <a:lnTo>
                    <a:pt x="123" y="761"/>
                  </a:lnTo>
                  <a:lnTo>
                    <a:pt x="149" y="966"/>
                  </a:lnTo>
                  <a:lnTo>
                    <a:pt x="28" y="958"/>
                  </a:lnTo>
                  <a:lnTo>
                    <a:pt x="36" y="903"/>
                  </a:lnTo>
                  <a:lnTo>
                    <a:pt x="0" y="884"/>
                  </a:lnTo>
                  <a:lnTo>
                    <a:pt x="17" y="845"/>
                  </a:lnTo>
                  <a:lnTo>
                    <a:pt x="4" y="821"/>
                  </a:lnTo>
                  <a:lnTo>
                    <a:pt x="86" y="709"/>
                  </a:lnTo>
                  <a:lnTo>
                    <a:pt x="110" y="629"/>
                  </a:lnTo>
                  <a:lnTo>
                    <a:pt x="99" y="557"/>
                  </a:lnTo>
                  <a:lnTo>
                    <a:pt x="104" y="516"/>
                  </a:lnTo>
                  <a:lnTo>
                    <a:pt x="149" y="445"/>
                  </a:lnTo>
                  <a:lnTo>
                    <a:pt x="177" y="307"/>
                  </a:lnTo>
                  <a:lnTo>
                    <a:pt x="160" y="30"/>
                  </a:lnTo>
                  <a:lnTo>
                    <a:pt x="274" y="0"/>
                  </a:lnTo>
                  <a:lnTo>
                    <a:pt x="419" y="173"/>
                  </a:lnTo>
                  <a:lnTo>
                    <a:pt x="419" y="1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0" name="Freeform 142"/>
            <p:cNvSpPr>
              <a:spLocks/>
            </p:cNvSpPr>
            <p:nvPr/>
          </p:nvSpPr>
          <p:spPr bwMode="auto">
            <a:xfrm>
              <a:off x="3282950" y="-2760663"/>
              <a:ext cx="652463" cy="1651000"/>
            </a:xfrm>
            <a:custGeom>
              <a:avLst/>
              <a:gdLst/>
              <a:ahLst/>
              <a:cxnLst>
                <a:cxn ang="0">
                  <a:pos x="411" y="50"/>
                </a:cxn>
                <a:cxn ang="0">
                  <a:pos x="409" y="54"/>
                </a:cxn>
                <a:cxn ang="0">
                  <a:pos x="407" y="67"/>
                </a:cxn>
                <a:cxn ang="0">
                  <a:pos x="402" y="76"/>
                </a:cxn>
                <a:cxn ang="0">
                  <a:pos x="398" y="89"/>
                </a:cxn>
                <a:cxn ang="0">
                  <a:pos x="394" y="102"/>
                </a:cxn>
                <a:cxn ang="0">
                  <a:pos x="389" y="119"/>
                </a:cxn>
                <a:cxn ang="0">
                  <a:pos x="383" y="134"/>
                </a:cxn>
                <a:cxn ang="0">
                  <a:pos x="378" y="149"/>
                </a:cxn>
                <a:cxn ang="0">
                  <a:pos x="372" y="158"/>
                </a:cxn>
                <a:cxn ang="0">
                  <a:pos x="372" y="167"/>
                </a:cxn>
                <a:cxn ang="0">
                  <a:pos x="366" y="177"/>
                </a:cxn>
                <a:cxn ang="0">
                  <a:pos x="363" y="188"/>
                </a:cxn>
                <a:cxn ang="0">
                  <a:pos x="355" y="206"/>
                </a:cxn>
                <a:cxn ang="0">
                  <a:pos x="346" y="225"/>
                </a:cxn>
                <a:cxn ang="0">
                  <a:pos x="342" y="234"/>
                </a:cxn>
                <a:cxn ang="0">
                  <a:pos x="335" y="244"/>
                </a:cxn>
                <a:cxn ang="0">
                  <a:pos x="331" y="255"/>
                </a:cxn>
                <a:cxn ang="0">
                  <a:pos x="327" y="266"/>
                </a:cxn>
                <a:cxn ang="0">
                  <a:pos x="314" y="283"/>
                </a:cxn>
                <a:cxn ang="0">
                  <a:pos x="303" y="301"/>
                </a:cxn>
                <a:cxn ang="0">
                  <a:pos x="288" y="318"/>
                </a:cxn>
                <a:cxn ang="0">
                  <a:pos x="279" y="335"/>
                </a:cxn>
                <a:cxn ang="0">
                  <a:pos x="264" y="353"/>
                </a:cxn>
                <a:cxn ang="0">
                  <a:pos x="251" y="368"/>
                </a:cxn>
                <a:cxn ang="0">
                  <a:pos x="240" y="381"/>
                </a:cxn>
                <a:cxn ang="0">
                  <a:pos x="229" y="398"/>
                </a:cxn>
                <a:cxn ang="0">
                  <a:pos x="216" y="409"/>
                </a:cxn>
                <a:cxn ang="0">
                  <a:pos x="208" y="420"/>
                </a:cxn>
                <a:cxn ang="0">
                  <a:pos x="197" y="428"/>
                </a:cxn>
                <a:cxn ang="0">
                  <a:pos x="193" y="439"/>
                </a:cxn>
                <a:cxn ang="0">
                  <a:pos x="182" y="450"/>
                </a:cxn>
                <a:cxn ang="0">
                  <a:pos x="177" y="456"/>
                </a:cxn>
                <a:cxn ang="0">
                  <a:pos x="119" y="575"/>
                </a:cxn>
                <a:cxn ang="0">
                  <a:pos x="160" y="673"/>
                </a:cxn>
                <a:cxn ang="0">
                  <a:pos x="160" y="750"/>
                </a:cxn>
                <a:cxn ang="0">
                  <a:pos x="247" y="932"/>
                </a:cxn>
                <a:cxn ang="0">
                  <a:pos x="409" y="1034"/>
                </a:cxn>
                <a:cxn ang="0">
                  <a:pos x="286" y="1040"/>
                </a:cxn>
                <a:cxn ang="0">
                  <a:pos x="236" y="980"/>
                </a:cxn>
                <a:cxn ang="0">
                  <a:pos x="149" y="971"/>
                </a:cxn>
                <a:cxn ang="0">
                  <a:pos x="141" y="889"/>
                </a:cxn>
                <a:cxn ang="0">
                  <a:pos x="82" y="772"/>
                </a:cxn>
                <a:cxn ang="0">
                  <a:pos x="0" y="679"/>
                </a:cxn>
                <a:cxn ang="0">
                  <a:pos x="0" y="627"/>
                </a:cxn>
                <a:cxn ang="0">
                  <a:pos x="17" y="567"/>
                </a:cxn>
                <a:cxn ang="0">
                  <a:pos x="20" y="374"/>
                </a:cxn>
                <a:cxn ang="0">
                  <a:pos x="223" y="0"/>
                </a:cxn>
                <a:cxn ang="0">
                  <a:pos x="411" y="50"/>
                </a:cxn>
                <a:cxn ang="0">
                  <a:pos x="411" y="50"/>
                </a:cxn>
              </a:cxnLst>
              <a:rect l="0" t="0" r="r" b="b"/>
              <a:pathLst>
                <a:path w="411" h="1040">
                  <a:moveTo>
                    <a:pt x="411" y="50"/>
                  </a:moveTo>
                  <a:lnTo>
                    <a:pt x="409" y="54"/>
                  </a:lnTo>
                  <a:lnTo>
                    <a:pt x="407" y="67"/>
                  </a:lnTo>
                  <a:lnTo>
                    <a:pt x="402" y="76"/>
                  </a:lnTo>
                  <a:lnTo>
                    <a:pt x="398" y="89"/>
                  </a:lnTo>
                  <a:lnTo>
                    <a:pt x="394" y="102"/>
                  </a:lnTo>
                  <a:lnTo>
                    <a:pt x="389" y="119"/>
                  </a:lnTo>
                  <a:lnTo>
                    <a:pt x="383" y="134"/>
                  </a:lnTo>
                  <a:lnTo>
                    <a:pt x="378" y="149"/>
                  </a:lnTo>
                  <a:lnTo>
                    <a:pt x="372" y="158"/>
                  </a:lnTo>
                  <a:lnTo>
                    <a:pt x="372" y="167"/>
                  </a:lnTo>
                  <a:lnTo>
                    <a:pt x="366" y="177"/>
                  </a:lnTo>
                  <a:lnTo>
                    <a:pt x="363" y="188"/>
                  </a:lnTo>
                  <a:lnTo>
                    <a:pt x="355" y="206"/>
                  </a:lnTo>
                  <a:lnTo>
                    <a:pt x="346" y="225"/>
                  </a:lnTo>
                  <a:lnTo>
                    <a:pt x="342" y="234"/>
                  </a:lnTo>
                  <a:lnTo>
                    <a:pt x="335" y="244"/>
                  </a:lnTo>
                  <a:lnTo>
                    <a:pt x="331" y="255"/>
                  </a:lnTo>
                  <a:lnTo>
                    <a:pt x="327" y="266"/>
                  </a:lnTo>
                  <a:lnTo>
                    <a:pt x="314" y="283"/>
                  </a:lnTo>
                  <a:lnTo>
                    <a:pt x="303" y="301"/>
                  </a:lnTo>
                  <a:lnTo>
                    <a:pt x="288" y="318"/>
                  </a:lnTo>
                  <a:lnTo>
                    <a:pt x="279" y="335"/>
                  </a:lnTo>
                  <a:lnTo>
                    <a:pt x="264" y="353"/>
                  </a:lnTo>
                  <a:lnTo>
                    <a:pt x="251" y="368"/>
                  </a:lnTo>
                  <a:lnTo>
                    <a:pt x="240" y="381"/>
                  </a:lnTo>
                  <a:lnTo>
                    <a:pt x="229" y="398"/>
                  </a:lnTo>
                  <a:lnTo>
                    <a:pt x="216" y="409"/>
                  </a:lnTo>
                  <a:lnTo>
                    <a:pt x="208" y="420"/>
                  </a:lnTo>
                  <a:lnTo>
                    <a:pt x="197" y="428"/>
                  </a:lnTo>
                  <a:lnTo>
                    <a:pt x="193" y="439"/>
                  </a:lnTo>
                  <a:lnTo>
                    <a:pt x="182" y="450"/>
                  </a:lnTo>
                  <a:lnTo>
                    <a:pt x="177" y="456"/>
                  </a:lnTo>
                  <a:lnTo>
                    <a:pt x="119" y="575"/>
                  </a:lnTo>
                  <a:lnTo>
                    <a:pt x="160" y="673"/>
                  </a:lnTo>
                  <a:lnTo>
                    <a:pt x="160" y="750"/>
                  </a:lnTo>
                  <a:lnTo>
                    <a:pt x="247" y="932"/>
                  </a:lnTo>
                  <a:lnTo>
                    <a:pt x="409" y="1034"/>
                  </a:lnTo>
                  <a:lnTo>
                    <a:pt x="286" y="1040"/>
                  </a:lnTo>
                  <a:lnTo>
                    <a:pt x="236" y="980"/>
                  </a:lnTo>
                  <a:lnTo>
                    <a:pt x="149" y="971"/>
                  </a:lnTo>
                  <a:lnTo>
                    <a:pt x="141" y="889"/>
                  </a:lnTo>
                  <a:lnTo>
                    <a:pt x="82" y="772"/>
                  </a:lnTo>
                  <a:lnTo>
                    <a:pt x="0" y="679"/>
                  </a:lnTo>
                  <a:lnTo>
                    <a:pt x="0" y="627"/>
                  </a:lnTo>
                  <a:lnTo>
                    <a:pt x="17" y="567"/>
                  </a:lnTo>
                  <a:lnTo>
                    <a:pt x="20" y="374"/>
                  </a:lnTo>
                  <a:lnTo>
                    <a:pt x="223" y="0"/>
                  </a:lnTo>
                  <a:lnTo>
                    <a:pt x="411" y="50"/>
                  </a:lnTo>
                  <a:lnTo>
                    <a:pt x="411" y="5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1" name="Freeform 143"/>
            <p:cNvSpPr>
              <a:spLocks/>
            </p:cNvSpPr>
            <p:nvPr/>
          </p:nvSpPr>
          <p:spPr bwMode="auto">
            <a:xfrm>
              <a:off x="2881313" y="-3295650"/>
              <a:ext cx="161925" cy="771525"/>
            </a:xfrm>
            <a:custGeom>
              <a:avLst/>
              <a:gdLst/>
              <a:ahLst/>
              <a:cxnLst>
                <a:cxn ang="0">
                  <a:pos x="97" y="65"/>
                </a:cxn>
                <a:cxn ang="0">
                  <a:pos x="89" y="84"/>
                </a:cxn>
                <a:cxn ang="0">
                  <a:pos x="78" y="110"/>
                </a:cxn>
                <a:cxn ang="0">
                  <a:pos x="72" y="132"/>
                </a:cxn>
                <a:cxn ang="0">
                  <a:pos x="63" y="156"/>
                </a:cxn>
                <a:cxn ang="0">
                  <a:pos x="59" y="186"/>
                </a:cxn>
                <a:cxn ang="0">
                  <a:pos x="52" y="216"/>
                </a:cxn>
                <a:cxn ang="0">
                  <a:pos x="48" y="246"/>
                </a:cxn>
                <a:cxn ang="0">
                  <a:pos x="46" y="279"/>
                </a:cxn>
                <a:cxn ang="0">
                  <a:pos x="46" y="309"/>
                </a:cxn>
                <a:cxn ang="0">
                  <a:pos x="46" y="337"/>
                </a:cxn>
                <a:cxn ang="0">
                  <a:pos x="46" y="357"/>
                </a:cxn>
                <a:cxn ang="0">
                  <a:pos x="46" y="383"/>
                </a:cxn>
                <a:cxn ang="0">
                  <a:pos x="85" y="486"/>
                </a:cxn>
                <a:cxn ang="0">
                  <a:pos x="11" y="387"/>
                </a:cxn>
                <a:cxn ang="0">
                  <a:pos x="7" y="374"/>
                </a:cxn>
                <a:cxn ang="0">
                  <a:pos x="2" y="361"/>
                </a:cxn>
                <a:cxn ang="0">
                  <a:pos x="2" y="344"/>
                </a:cxn>
                <a:cxn ang="0">
                  <a:pos x="0" y="318"/>
                </a:cxn>
                <a:cxn ang="0">
                  <a:pos x="0" y="292"/>
                </a:cxn>
                <a:cxn ang="0">
                  <a:pos x="0" y="261"/>
                </a:cxn>
                <a:cxn ang="0">
                  <a:pos x="5" y="227"/>
                </a:cxn>
                <a:cxn ang="0">
                  <a:pos x="5" y="207"/>
                </a:cxn>
                <a:cxn ang="0">
                  <a:pos x="9" y="188"/>
                </a:cxn>
                <a:cxn ang="0">
                  <a:pos x="13" y="168"/>
                </a:cxn>
                <a:cxn ang="0">
                  <a:pos x="17" y="149"/>
                </a:cxn>
                <a:cxn ang="0">
                  <a:pos x="22" y="130"/>
                </a:cxn>
                <a:cxn ang="0">
                  <a:pos x="24" y="112"/>
                </a:cxn>
                <a:cxn ang="0">
                  <a:pos x="35" y="76"/>
                </a:cxn>
                <a:cxn ang="0">
                  <a:pos x="41" y="45"/>
                </a:cxn>
                <a:cxn ang="0">
                  <a:pos x="50" y="21"/>
                </a:cxn>
                <a:cxn ang="0">
                  <a:pos x="52" y="6"/>
                </a:cxn>
                <a:cxn ang="0">
                  <a:pos x="56" y="0"/>
                </a:cxn>
                <a:cxn ang="0">
                  <a:pos x="102" y="63"/>
                </a:cxn>
              </a:cxnLst>
              <a:rect l="0" t="0" r="r" b="b"/>
              <a:pathLst>
                <a:path w="102" h="486">
                  <a:moveTo>
                    <a:pt x="102" y="63"/>
                  </a:moveTo>
                  <a:lnTo>
                    <a:pt x="97" y="65"/>
                  </a:lnTo>
                  <a:lnTo>
                    <a:pt x="95" y="71"/>
                  </a:lnTo>
                  <a:lnTo>
                    <a:pt x="89" y="84"/>
                  </a:lnTo>
                  <a:lnTo>
                    <a:pt x="85" y="101"/>
                  </a:lnTo>
                  <a:lnTo>
                    <a:pt x="78" y="110"/>
                  </a:lnTo>
                  <a:lnTo>
                    <a:pt x="76" y="121"/>
                  </a:lnTo>
                  <a:lnTo>
                    <a:pt x="72" y="132"/>
                  </a:lnTo>
                  <a:lnTo>
                    <a:pt x="67" y="145"/>
                  </a:lnTo>
                  <a:lnTo>
                    <a:pt x="63" y="156"/>
                  </a:lnTo>
                  <a:lnTo>
                    <a:pt x="61" y="168"/>
                  </a:lnTo>
                  <a:lnTo>
                    <a:pt x="59" y="186"/>
                  </a:lnTo>
                  <a:lnTo>
                    <a:pt x="56" y="201"/>
                  </a:lnTo>
                  <a:lnTo>
                    <a:pt x="52" y="216"/>
                  </a:lnTo>
                  <a:lnTo>
                    <a:pt x="50" y="231"/>
                  </a:lnTo>
                  <a:lnTo>
                    <a:pt x="48" y="246"/>
                  </a:lnTo>
                  <a:lnTo>
                    <a:pt x="48" y="264"/>
                  </a:lnTo>
                  <a:lnTo>
                    <a:pt x="46" y="279"/>
                  </a:lnTo>
                  <a:lnTo>
                    <a:pt x="46" y="294"/>
                  </a:lnTo>
                  <a:lnTo>
                    <a:pt x="46" y="309"/>
                  </a:lnTo>
                  <a:lnTo>
                    <a:pt x="46" y="324"/>
                  </a:lnTo>
                  <a:lnTo>
                    <a:pt x="46" y="337"/>
                  </a:lnTo>
                  <a:lnTo>
                    <a:pt x="46" y="348"/>
                  </a:lnTo>
                  <a:lnTo>
                    <a:pt x="46" y="357"/>
                  </a:lnTo>
                  <a:lnTo>
                    <a:pt x="46" y="367"/>
                  </a:lnTo>
                  <a:lnTo>
                    <a:pt x="46" y="383"/>
                  </a:lnTo>
                  <a:lnTo>
                    <a:pt x="48" y="387"/>
                  </a:lnTo>
                  <a:lnTo>
                    <a:pt x="85" y="486"/>
                  </a:lnTo>
                  <a:lnTo>
                    <a:pt x="41" y="454"/>
                  </a:lnTo>
                  <a:lnTo>
                    <a:pt x="11" y="387"/>
                  </a:lnTo>
                  <a:lnTo>
                    <a:pt x="9" y="383"/>
                  </a:lnTo>
                  <a:lnTo>
                    <a:pt x="7" y="374"/>
                  </a:lnTo>
                  <a:lnTo>
                    <a:pt x="5" y="367"/>
                  </a:lnTo>
                  <a:lnTo>
                    <a:pt x="2" y="361"/>
                  </a:lnTo>
                  <a:lnTo>
                    <a:pt x="2" y="352"/>
                  </a:lnTo>
                  <a:lnTo>
                    <a:pt x="2" y="344"/>
                  </a:lnTo>
                  <a:lnTo>
                    <a:pt x="2" y="331"/>
                  </a:lnTo>
                  <a:lnTo>
                    <a:pt x="0" y="318"/>
                  </a:lnTo>
                  <a:lnTo>
                    <a:pt x="0" y="305"/>
                  </a:lnTo>
                  <a:lnTo>
                    <a:pt x="0" y="292"/>
                  </a:lnTo>
                  <a:lnTo>
                    <a:pt x="0" y="277"/>
                  </a:lnTo>
                  <a:lnTo>
                    <a:pt x="0" y="261"/>
                  </a:lnTo>
                  <a:lnTo>
                    <a:pt x="2" y="244"/>
                  </a:lnTo>
                  <a:lnTo>
                    <a:pt x="5" y="227"/>
                  </a:lnTo>
                  <a:lnTo>
                    <a:pt x="5" y="216"/>
                  </a:lnTo>
                  <a:lnTo>
                    <a:pt x="5" y="207"/>
                  </a:lnTo>
                  <a:lnTo>
                    <a:pt x="7" y="197"/>
                  </a:lnTo>
                  <a:lnTo>
                    <a:pt x="9" y="188"/>
                  </a:lnTo>
                  <a:lnTo>
                    <a:pt x="11" y="177"/>
                  </a:lnTo>
                  <a:lnTo>
                    <a:pt x="13" y="168"/>
                  </a:lnTo>
                  <a:lnTo>
                    <a:pt x="13" y="160"/>
                  </a:lnTo>
                  <a:lnTo>
                    <a:pt x="17" y="149"/>
                  </a:lnTo>
                  <a:lnTo>
                    <a:pt x="17" y="140"/>
                  </a:lnTo>
                  <a:lnTo>
                    <a:pt x="22" y="130"/>
                  </a:lnTo>
                  <a:lnTo>
                    <a:pt x="22" y="121"/>
                  </a:lnTo>
                  <a:lnTo>
                    <a:pt x="24" y="112"/>
                  </a:lnTo>
                  <a:lnTo>
                    <a:pt x="30" y="93"/>
                  </a:lnTo>
                  <a:lnTo>
                    <a:pt x="35" y="76"/>
                  </a:lnTo>
                  <a:lnTo>
                    <a:pt x="39" y="58"/>
                  </a:lnTo>
                  <a:lnTo>
                    <a:pt x="41" y="45"/>
                  </a:lnTo>
                  <a:lnTo>
                    <a:pt x="46" y="30"/>
                  </a:lnTo>
                  <a:lnTo>
                    <a:pt x="50" y="21"/>
                  </a:lnTo>
                  <a:lnTo>
                    <a:pt x="50" y="11"/>
                  </a:lnTo>
                  <a:lnTo>
                    <a:pt x="52" y="6"/>
                  </a:lnTo>
                  <a:lnTo>
                    <a:pt x="54" y="0"/>
                  </a:lnTo>
                  <a:lnTo>
                    <a:pt x="56" y="0"/>
                  </a:lnTo>
                  <a:lnTo>
                    <a:pt x="102" y="63"/>
                  </a:lnTo>
                  <a:lnTo>
                    <a:pt x="102" y="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2" name="Freeform 144"/>
            <p:cNvSpPr>
              <a:spLocks/>
            </p:cNvSpPr>
            <p:nvPr/>
          </p:nvSpPr>
          <p:spPr bwMode="auto">
            <a:xfrm>
              <a:off x="2695575" y="-3841750"/>
              <a:ext cx="4075113" cy="2862262"/>
            </a:xfrm>
            <a:custGeom>
              <a:avLst/>
              <a:gdLst/>
              <a:ahLst/>
              <a:cxnLst>
                <a:cxn ang="0">
                  <a:pos x="2050" y="0"/>
                </a:cxn>
                <a:cxn ang="0">
                  <a:pos x="2534" y="372"/>
                </a:cxn>
                <a:cxn ang="0">
                  <a:pos x="2567" y="724"/>
                </a:cxn>
                <a:cxn ang="0">
                  <a:pos x="2467" y="833"/>
                </a:cxn>
                <a:cxn ang="0">
                  <a:pos x="2400" y="811"/>
                </a:cxn>
                <a:cxn ang="0">
                  <a:pos x="2348" y="759"/>
                </a:cxn>
                <a:cxn ang="0">
                  <a:pos x="2335" y="662"/>
                </a:cxn>
                <a:cxn ang="0">
                  <a:pos x="2275" y="616"/>
                </a:cxn>
                <a:cxn ang="0">
                  <a:pos x="2223" y="586"/>
                </a:cxn>
                <a:cxn ang="0">
                  <a:pos x="2173" y="558"/>
                </a:cxn>
                <a:cxn ang="0">
                  <a:pos x="2119" y="534"/>
                </a:cxn>
                <a:cxn ang="0">
                  <a:pos x="2072" y="571"/>
                </a:cxn>
                <a:cxn ang="0">
                  <a:pos x="2013" y="616"/>
                </a:cxn>
                <a:cxn ang="0">
                  <a:pos x="1953" y="660"/>
                </a:cxn>
                <a:cxn ang="0">
                  <a:pos x="1894" y="694"/>
                </a:cxn>
                <a:cxn ang="0">
                  <a:pos x="1845" y="724"/>
                </a:cxn>
                <a:cxn ang="0">
                  <a:pos x="1771" y="887"/>
                </a:cxn>
                <a:cxn ang="0">
                  <a:pos x="1780" y="941"/>
                </a:cxn>
                <a:cxn ang="0">
                  <a:pos x="1788" y="1014"/>
                </a:cxn>
                <a:cxn ang="0">
                  <a:pos x="1795" y="1083"/>
                </a:cxn>
                <a:cxn ang="0">
                  <a:pos x="1795" y="1150"/>
                </a:cxn>
                <a:cxn ang="0">
                  <a:pos x="1896" y="1375"/>
                </a:cxn>
                <a:cxn ang="0">
                  <a:pos x="1927" y="1782"/>
                </a:cxn>
                <a:cxn ang="0">
                  <a:pos x="1853" y="1559"/>
                </a:cxn>
                <a:cxn ang="0">
                  <a:pos x="1564" y="1034"/>
                </a:cxn>
                <a:cxn ang="0">
                  <a:pos x="751" y="807"/>
                </a:cxn>
                <a:cxn ang="0">
                  <a:pos x="701" y="871"/>
                </a:cxn>
                <a:cxn ang="0">
                  <a:pos x="625" y="949"/>
                </a:cxn>
                <a:cxn ang="0">
                  <a:pos x="573" y="995"/>
                </a:cxn>
                <a:cxn ang="0">
                  <a:pos x="511" y="1036"/>
                </a:cxn>
                <a:cxn ang="0">
                  <a:pos x="446" y="1075"/>
                </a:cxn>
                <a:cxn ang="0">
                  <a:pos x="379" y="1107"/>
                </a:cxn>
                <a:cxn ang="0">
                  <a:pos x="318" y="1137"/>
                </a:cxn>
                <a:cxn ang="0">
                  <a:pos x="249" y="1165"/>
                </a:cxn>
                <a:cxn ang="0">
                  <a:pos x="143" y="1315"/>
                </a:cxn>
                <a:cxn ang="0">
                  <a:pos x="24" y="1633"/>
                </a:cxn>
                <a:cxn ang="0">
                  <a:pos x="52" y="1475"/>
                </a:cxn>
                <a:cxn ang="0">
                  <a:pos x="57" y="1431"/>
                </a:cxn>
                <a:cxn ang="0">
                  <a:pos x="57" y="1371"/>
                </a:cxn>
                <a:cxn ang="0">
                  <a:pos x="48" y="1295"/>
                </a:cxn>
                <a:cxn ang="0">
                  <a:pos x="42" y="1228"/>
                </a:cxn>
                <a:cxn ang="0">
                  <a:pos x="46" y="1140"/>
                </a:cxn>
                <a:cxn ang="0">
                  <a:pos x="89" y="1118"/>
                </a:cxn>
                <a:cxn ang="0">
                  <a:pos x="143" y="1081"/>
                </a:cxn>
                <a:cxn ang="0">
                  <a:pos x="199" y="1031"/>
                </a:cxn>
                <a:cxn ang="0">
                  <a:pos x="247" y="977"/>
                </a:cxn>
                <a:cxn ang="0">
                  <a:pos x="288" y="925"/>
                </a:cxn>
                <a:cxn ang="0">
                  <a:pos x="297" y="750"/>
                </a:cxn>
                <a:cxn ang="0">
                  <a:pos x="273" y="692"/>
                </a:cxn>
                <a:cxn ang="0">
                  <a:pos x="256" y="608"/>
                </a:cxn>
                <a:cxn ang="0">
                  <a:pos x="249" y="556"/>
                </a:cxn>
                <a:cxn ang="0">
                  <a:pos x="249" y="502"/>
                </a:cxn>
                <a:cxn ang="0">
                  <a:pos x="249" y="450"/>
                </a:cxn>
                <a:cxn ang="0">
                  <a:pos x="251" y="381"/>
                </a:cxn>
                <a:cxn ang="0">
                  <a:pos x="759" y="262"/>
                </a:cxn>
              </a:cxnLst>
              <a:rect l="0" t="0" r="r" b="b"/>
              <a:pathLst>
                <a:path w="2567" h="1803">
                  <a:moveTo>
                    <a:pt x="1769" y="249"/>
                  </a:moveTo>
                  <a:lnTo>
                    <a:pt x="1953" y="167"/>
                  </a:lnTo>
                  <a:lnTo>
                    <a:pt x="2139" y="143"/>
                  </a:lnTo>
                  <a:lnTo>
                    <a:pt x="2076" y="61"/>
                  </a:lnTo>
                  <a:lnTo>
                    <a:pt x="2050" y="0"/>
                  </a:lnTo>
                  <a:lnTo>
                    <a:pt x="2307" y="130"/>
                  </a:lnTo>
                  <a:lnTo>
                    <a:pt x="2359" y="158"/>
                  </a:lnTo>
                  <a:lnTo>
                    <a:pt x="2452" y="154"/>
                  </a:lnTo>
                  <a:lnTo>
                    <a:pt x="2504" y="257"/>
                  </a:lnTo>
                  <a:lnTo>
                    <a:pt x="2534" y="372"/>
                  </a:lnTo>
                  <a:lnTo>
                    <a:pt x="2513" y="452"/>
                  </a:lnTo>
                  <a:lnTo>
                    <a:pt x="2534" y="534"/>
                  </a:lnTo>
                  <a:lnTo>
                    <a:pt x="2530" y="571"/>
                  </a:lnTo>
                  <a:lnTo>
                    <a:pt x="2560" y="640"/>
                  </a:lnTo>
                  <a:lnTo>
                    <a:pt x="2567" y="724"/>
                  </a:lnTo>
                  <a:lnTo>
                    <a:pt x="2560" y="783"/>
                  </a:lnTo>
                  <a:lnTo>
                    <a:pt x="2504" y="807"/>
                  </a:lnTo>
                  <a:lnTo>
                    <a:pt x="2478" y="835"/>
                  </a:lnTo>
                  <a:lnTo>
                    <a:pt x="2474" y="833"/>
                  </a:lnTo>
                  <a:lnTo>
                    <a:pt x="2467" y="833"/>
                  </a:lnTo>
                  <a:lnTo>
                    <a:pt x="2456" y="830"/>
                  </a:lnTo>
                  <a:lnTo>
                    <a:pt x="2446" y="828"/>
                  </a:lnTo>
                  <a:lnTo>
                    <a:pt x="2430" y="822"/>
                  </a:lnTo>
                  <a:lnTo>
                    <a:pt x="2417" y="817"/>
                  </a:lnTo>
                  <a:lnTo>
                    <a:pt x="2400" y="811"/>
                  </a:lnTo>
                  <a:lnTo>
                    <a:pt x="2389" y="802"/>
                  </a:lnTo>
                  <a:lnTo>
                    <a:pt x="2374" y="791"/>
                  </a:lnTo>
                  <a:lnTo>
                    <a:pt x="2363" y="781"/>
                  </a:lnTo>
                  <a:lnTo>
                    <a:pt x="2355" y="770"/>
                  </a:lnTo>
                  <a:lnTo>
                    <a:pt x="2348" y="759"/>
                  </a:lnTo>
                  <a:lnTo>
                    <a:pt x="2342" y="748"/>
                  </a:lnTo>
                  <a:lnTo>
                    <a:pt x="2335" y="742"/>
                  </a:lnTo>
                  <a:lnTo>
                    <a:pt x="2335" y="737"/>
                  </a:lnTo>
                  <a:lnTo>
                    <a:pt x="2340" y="664"/>
                  </a:lnTo>
                  <a:lnTo>
                    <a:pt x="2335" y="662"/>
                  </a:lnTo>
                  <a:lnTo>
                    <a:pt x="2331" y="657"/>
                  </a:lnTo>
                  <a:lnTo>
                    <a:pt x="2320" y="649"/>
                  </a:lnTo>
                  <a:lnTo>
                    <a:pt x="2307" y="640"/>
                  </a:lnTo>
                  <a:lnTo>
                    <a:pt x="2290" y="627"/>
                  </a:lnTo>
                  <a:lnTo>
                    <a:pt x="2275" y="616"/>
                  </a:lnTo>
                  <a:lnTo>
                    <a:pt x="2264" y="608"/>
                  </a:lnTo>
                  <a:lnTo>
                    <a:pt x="2255" y="603"/>
                  </a:lnTo>
                  <a:lnTo>
                    <a:pt x="2245" y="597"/>
                  </a:lnTo>
                  <a:lnTo>
                    <a:pt x="2236" y="592"/>
                  </a:lnTo>
                  <a:lnTo>
                    <a:pt x="2223" y="586"/>
                  </a:lnTo>
                  <a:lnTo>
                    <a:pt x="2214" y="577"/>
                  </a:lnTo>
                  <a:lnTo>
                    <a:pt x="2203" y="573"/>
                  </a:lnTo>
                  <a:lnTo>
                    <a:pt x="2193" y="569"/>
                  </a:lnTo>
                  <a:lnTo>
                    <a:pt x="2182" y="562"/>
                  </a:lnTo>
                  <a:lnTo>
                    <a:pt x="2173" y="558"/>
                  </a:lnTo>
                  <a:lnTo>
                    <a:pt x="2162" y="551"/>
                  </a:lnTo>
                  <a:lnTo>
                    <a:pt x="2156" y="549"/>
                  </a:lnTo>
                  <a:lnTo>
                    <a:pt x="2139" y="541"/>
                  </a:lnTo>
                  <a:lnTo>
                    <a:pt x="2128" y="538"/>
                  </a:lnTo>
                  <a:lnTo>
                    <a:pt x="2119" y="534"/>
                  </a:lnTo>
                  <a:lnTo>
                    <a:pt x="2117" y="534"/>
                  </a:lnTo>
                  <a:lnTo>
                    <a:pt x="2113" y="536"/>
                  </a:lnTo>
                  <a:lnTo>
                    <a:pt x="2104" y="545"/>
                  </a:lnTo>
                  <a:lnTo>
                    <a:pt x="2089" y="556"/>
                  </a:lnTo>
                  <a:lnTo>
                    <a:pt x="2072" y="571"/>
                  </a:lnTo>
                  <a:lnTo>
                    <a:pt x="2059" y="577"/>
                  </a:lnTo>
                  <a:lnTo>
                    <a:pt x="2048" y="588"/>
                  </a:lnTo>
                  <a:lnTo>
                    <a:pt x="2037" y="597"/>
                  </a:lnTo>
                  <a:lnTo>
                    <a:pt x="2026" y="605"/>
                  </a:lnTo>
                  <a:lnTo>
                    <a:pt x="2013" y="616"/>
                  </a:lnTo>
                  <a:lnTo>
                    <a:pt x="2000" y="625"/>
                  </a:lnTo>
                  <a:lnTo>
                    <a:pt x="1989" y="634"/>
                  </a:lnTo>
                  <a:lnTo>
                    <a:pt x="1979" y="644"/>
                  </a:lnTo>
                  <a:lnTo>
                    <a:pt x="1966" y="653"/>
                  </a:lnTo>
                  <a:lnTo>
                    <a:pt x="1953" y="660"/>
                  </a:lnTo>
                  <a:lnTo>
                    <a:pt x="1938" y="666"/>
                  </a:lnTo>
                  <a:lnTo>
                    <a:pt x="1927" y="675"/>
                  </a:lnTo>
                  <a:lnTo>
                    <a:pt x="1916" y="681"/>
                  </a:lnTo>
                  <a:lnTo>
                    <a:pt x="1905" y="690"/>
                  </a:lnTo>
                  <a:lnTo>
                    <a:pt x="1894" y="694"/>
                  </a:lnTo>
                  <a:lnTo>
                    <a:pt x="1886" y="701"/>
                  </a:lnTo>
                  <a:lnTo>
                    <a:pt x="1868" y="709"/>
                  </a:lnTo>
                  <a:lnTo>
                    <a:pt x="1855" y="718"/>
                  </a:lnTo>
                  <a:lnTo>
                    <a:pt x="1847" y="720"/>
                  </a:lnTo>
                  <a:lnTo>
                    <a:pt x="1845" y="724"/>
                  </a:lnTo>
                  <a:lnTo>
                    <a:pt x="1825" y="789"/>
                  </a:lnTo>
                  <a:lnTo>
                    <a:pt x="1769" y="867"/>
                  </a:lnTo>
                  <a:lnTo>
                    <a:pt x="1769" y="869"/>
                  </a:lnTo>
                  <a:lnTo>
                    <a:pt x="1771" y="880"/>
                  </a:lnTo>
                  <a:lnTo>
                    <a:pt x="1771" y="887"/>
                  </a:lnTo>
                  <a:lnTo>
                    <a:pt x="1771" y="895"/>
                  </a:lnTo>
                  <a:lnTo>
                    <a:pt x="1773" y="906"/>
                  </a:lnTo>
                  <a:lnTo>
                    <a:pt x="1778" y="919"/>
                  </a:lnTo>
                  <a:lnTo>
                    <a:pt x="1778" y="930"/>
                  </a:lnTo>
                  <a:lnTo>
                    <a:pt x="1780" y="941"/>
                  </a:lnTo>
                  <a:lnTo>
                    <a:pt x="1780" y="954"/>
                  </a:lnTo>
                  <a:lnTo>
                    <a:pt x="1784" y="969"/>
                  </a:lnTo>
                  <a:lnTo>
                    <a:pt x="1786" y="984"/>
                  </a:lnTo>
                  <a:lnTo>
                    <a:pt x="1788" y="999"/>
                  </a:lnTo>
                  <a:lnTo>
                    <a:pt x="1788" y="1014"/>
                  </a:lnTo>
                  <a:lnTo>
                    <a:pt x="1793" y="1029"/>
                  </a:lnTo>
                  <a:lnTo>
                    <a:pt x="1793" y="1042"/>
                  </a:lnTo>
                  <a:lnTo>
                    <a:pt x="1793" y="1055"/>
                  </a:lnTo>
                  <a:lnTo>
                    <a:pt x="1793" y="1070"/>
                  </a:lnTo>
                  <a:lnTo>
                    <a:pt x="1795" y="1083"/>
                  </a:lnTo>
                  <a:lnTo>
                    <a:pt x="1795" y="1096"/>
                  </a:lnTo>
                  <a:lnTo>
                    <a:pt x="1795" y="1109"/>
                  </a:lnTo>
                  <a:lnTo>
                    <a:pt x="1795" y="1120"/>
                  </a:lnTo>
                  <a:lnTo>
                    <a:pt x="1797" y="1133"/>
                  </a:lnTo>
                  <a:lnTo>
                    <a:pt x="1795" y="1150"/>
                  </a:lnTo>
                  <a:lnTo>
                    <a:pt x="1795" y="1165"/>
                  </a:lnTo>
                  <a:lnTo>
                    <a:pt x="1795" y="1174"/>
                  </a:lnTo>
                  <a:lnTo>
                    <a:pt x="1795" y="1178"/>
                  </a:lnTo>
                  <a:lnTo>
                    <a:pt x="1829" y="1325"/>
                  </a:lnTo>
                  <a:lnTo>
                    <a:pt x="1896" y="1375"/>
                  </a:lnTo>
                  <a:lnTo>
                    <a:pt x="1948" y="1576"/>
                  </a:lnTo>
                  <a:lnTo>
                    <a:pt x="1983" y="1715"/>
                  </a:lnTo>
                  <a:lnTo>
                    <a:pt x="2048" y="1782"/>
                  </a:lnTo>
                  <a:lnTo>
                    <a:pt x="1948" y="1803"/>
                  </a:lnTo>
                  <a:lnTo>
                    <a:pt x="1927" y="1782"/>
                  </a:lnTo>
                  <a:lnTo>
                    <a:pt x="1855" y="1760"/>
                  </a:lnTo>
                  <a:lnTo>
                    <a:pt x="1871" y="1708"/>
                  </a:lnTo>
                  <a:lnTo>
                    <a:pt x="1851" y="1695"/>
                  </a:lnTo>
                  <a:lnTo>
                    <a:pt x="1851" y="1613"/>
                  </a:lnTo>
                  <a:lnTo>
                    <a:pt x="1853" y="1559"/>
                  </a:lnTo>
                  <a:lnTo>
                    <a:pt x="1799" y="1475"/>
                  </a:lnTo>
                  <a:lnTo>
                    <a:pt x="1758" y="1416"/>
                  </a:lnTo>
                  <a:lnTo>
                    <a:pt x="1754" y="1349"/>
                  </a:lnTo>
                  <a:lnTo>
                    <a:pt x="1691" y="1213"/>
                  </a:lnTo>
                  <a:lnTo>
                    <a:pt x="1564" y="1034"/>
                  </a:lnTo>
                  <a:lnTo>
                    <a:pt x="1397" y="850"/>
                  </a:lnTo>
                  <a:lnTo>
                    <a:pt x="1058" y="902"/>
                  </a:lnTo>
                  <a:lnTo>
                    <a:pt x="898" y="865"/>
                  </a:lnTo>
                  <a:lnTo>
                    <a:pt x="755" y="802"/>
                  </a:lnTo>
                  <a:lnTo>
                    <a:pt x="751" y="807"/>
                  </a:lnTo>
                  <a:lnTo>
                    <a:pt x="742" y="820"/>
                  </a:lnTo>
                  <a:lnTo>
                    <a:pt x="733" y="830"/>
                  </a:lnTo>
                  <a:lnTo>
                    <a:pt x="723" y="841"/>
                  </a:lnTo>
                  <a:lnTo>
                    <a:pt x="712" y="856"/>
                  </a:lnTo>
                  <a:lnTo>
                    <a:pt x="701" y="871"/>
                  </a:lnTo>
                  <a:lnTo>
                    <a:pt x="686" y="887"/>
                  </a:lnTo>
                  <a:lnTo>
                    <a:pt x="671" y="904"/>
                  </a:lnTo>
                  <a:lnTo>
                    <a:pt x="653" y="921"/>
                  </a:lnTo>
                  <a:lnTo>
                    <a:pt x="636" y="941"/>
                  </a:lnTo>
                  <a:lnTo>
                    <a:pt x="625" y="949"/>
                  </a:lnTo>
                  <a:lnTo>
                    <a:pt x="614" y="958"/>
                  </a:lnTo>
                  <a:lnTo>
                    <a:pt x="604" y="967"/>
                  </a:lnTo>
                  <a:lnTo>
                    <a:pt x="595" y="977"/>
                  </a:lnTo>
                  <a:lnTo>
                    <a:pt x="584" y="986"/>
                  </a:lnTo>
                  <a:lnTo>
                    <a:pt x="573" y="995"/>
                  </a:lnTo>
                  <a:lnTo>
                    <a:pt x="560" y="1003"/>
                  </a:lnTo>
                  <a:lnTo>
                    <a:pt x="550" y="1014"/>
                  </a:lnTo>
                  <a:lnTo>
                    <a:pt x="537" y="1021"/>
                  </a:lnTo>
                  <a:lnTo>
                    <a:pt x="524" y="1029"/>
                  </a:lnTo>
                  <a:lnTo>
                    <a:pt x="511" y="1036"/>
                  </a:lnTo>
                  <a:lnTo>
                    <a:pt x="498" y="1044"/>
                  </a:lnTo>
                  <a:lnTo>
                    <a:pt x="483" y="1053"/>
                  </a:lnTo>
                  <a:lnTo>
                    <a:pt x="472" y="1060"/>
                  </a:lnTo>
                  <a:lnTo>
                    <a:pt x="457" y="1066"/>
                  </a:lnTo>
                  <a:lnTo>
                    <a:pt x="446" y="1075"/>
                  </a:lnTo>
                  <a:lnTo>
                    <a:pt x="431" y="1081"/>
                  </a:lnTo>
                  <a:lnTo>
                    <a:pt x="418" y="1088"/>
                  </a:lnTo>
                  <a:lnTo>
                    <a:pt x="405" y="1094"/>
                  </a:lnTo>
                  <a:lnTo>
                    <a:pt x="392" y="1101"/>
                  </a:lnTo>
                  <a:lnTo>
                    <a:pt x="379" y="1107"/>
                  </a:lnTo>
                  <a:lnTo>
                    <a:pt x="366" y="1114"/>
                  </a:lnTo>
                  <a:lnTo>
                    <a:pt x="353" y="1120"/>
                  </a:lnTo>
                  <a:lnTo>
                    <a:pt x="342" y="1129"/>
                  </a:lnTo>
                  <a:lnTo>
                    <a:pt x="331" y="1131"/>
                  </a:lnTo>
                  <a:lnTo>
                    <a:pt x="318" y="1137"/>
                  </a:lnTo>
                  <a:lnTo>
                    <a:pt x="307" y="1140"/>
                  </a:lnTo>
                  <a:lnTo>
                    <a:pt x="297" y="1146"/>
                  </a:lnTo>
                  <a:lnTo>
                    <a:pt x="277" y="1153"/>
                  </a:lnTo>
                  <a:lnTo>
                    <a:pt x="264" y="1161"/>
                  </a:lnTo>
                  <a:lnTo>
                    <a:pt x="249" y="1165"/>
                  </a:lnTo>
                  <a:lnTo>
                    <a:pt x="240" y="1170"/>
                  </a:lnTo>
                  <a:lnTo>
                    <a:pt x="234" y="1172"/>
                  </a:lnTo>
                  <a:lnTo>
                    <a:pt x="234" y="1174"/>
                  </a:lnTo>
                  <a:lnTo>
                    <a:pt x="202" y="1261"/>
                  </a:lnTo>
                  <a:lnTo>
                    <a:pt x="143" y="1315"/>
                  </a:lnTo>
                  <a:lnTo>
                    <a:pt x="128" y="1488"/>
                  </a:lnTo>
                  <a:lnTo>
                    <a:pt x="122" y="1671"/>
                  </a:lnTo>
                  <a:lnTo>
                    <a:pt x="61" y="1745"/>
                  </a:lnTo>
                  <a:lnTo>
                    <a:pt x="16" y="1676"/>
                  </a:lnTo>
                  <a:lnTo>
                    <a:pt x="24" y="1633"/>
                  </a:lnTo>
                  <a:lnTo>
                    <a:pt x="0" y="1570"/>
                  </a:lnTo>
                  <a:lnTo>
                    <a:pt x="50" y="1490"/>
                  </a:lnTo>
                  <a:lnTo>
                    <a:pt x="50" y="1486"/>
                  </a:lnTo>
                  <a:lnTo>
                    <a:pt x="50" y="1483"/>
                  </a:lnTo>
                  <a:lnTo>
                    <a:pt x="52" y="1475"/>
                  </a:lnTo>
                  <a:lnTo>
                    <a:pt x="54" y="1464"/>
                  </a:lnTo>
                  <a:lnTo>
                    <a:pt x="54" y="1455"/>
                  </a:lnTo>
                  <a:lnTo>
                    <a:pt x="54" y="1449"/>
                  </a:lnTo>
                  <a:lnTo>
                    <a:pt x="54" y="1440"/>
                  </a:lnTo>
                  <a:lnTo>
                    <a:pt x="57" y="1431"/>
                  </a:lnTo>
                  <a:lnTo>
                    <a:pt x="57" y="1421"/>
                  </a:lnTo>
                  <a:lnTo>
                    <a:pt x="57" y="1410"/>
                  </a:lnTo>
                  <a:lnTo>
                    <a:pt x="57" y="1399"/>
                  </a:lnTo>
                  <a:lnTo>
                    <a:pt x="57" y="1386"/>
                  </a:lnTo>
                  <a:lnTo>
                    <a:pt x="57" y="1371"/>
                  </a:lnTo>
                  <a:lnTo>
                    <a:pt x="54" y="1356"/>
                  </a:lnTo>
                  <a:lnTo>
                    <a:pt x="52" y="1341"/>
                  </a:lnTo>
                  <a:lnTo>
                    <a:pt x="52" y="1325"/>
                  </a:lnTo>
                  <a:lnTo>
                    <a:pt x="50" y="1310"/>
                  </a:lnTo>
                  <a:lnTo>
                    <a:pt x="48" y="1295"/>
                  </a:lnTo>
                  <a:lnTo>
                    <a:pt x="46" y="1278"/>
                  </a:lnTo>
                  <a:lnTo>
                    <a:pt x="46" y="1267"/>
                  </a:lnTo>
                  <a:lnTo>
                    <a:pt x="46" y="1250"/>
                  </a:lnTo>
                  <a:lnTo>
                    <a:pt x="44" y="1241"/>
                  </a:lnTo>
                  <a:lnTo>
                    <a:pt x="42" y="1228"/>
                  </a:lnTo>
                  <a:lnTo>
                    <a:pt x="42" y="1220"/>
                  </a:lnTo>
                  <a:lnTo>
                    <a:pt x="42" y="1204"/>
                  </a:lnTo>
                  <a:lnTo>
                    <a:pt x="42" y="1202"/>
                  </a:lnTo>
                  <a:lnTo>
                    <a:pt x="46" y="1144"/>
                  </a:lnTo>
                  <a:lnTo>
                    <a:pt x="46" y="1140"/>
                  </a:lnTo>
                  <a:lnTo>
                    <a:pt x="57" y="1135"/>
                  </a:lnTo>
                  <a:lnTo>
                    <a:pt x="61" y="1129"/>
                  </a:lnTo>
                  <a:lnTo>
                    <a:pt x="70" y="1127"/>
                  </a:lnTo>
                  <a:lnTo>
                    <a:pt x="78" y="1120"/>
                  </a:lnTo>
                  <a:lnTo>
                    <a:pt x="89" y="1118"/>
                  </a:lnTo>
                  <a:lnTo>
                    <a:pt x="98" y="1109"/>
                  </a:lnTo>
                  <a:lnTo>
                    <a:pt x="109" y="1103"/>
                  </a:lnTo>
                  <a:lnTo>
                    <a:pt x="119" y="1096"/>
                  </a:lnTo>
                  <a:lnTo>
                    <a:pt x="132" y="1090"/>
                  </a:lnTo>
                  <a:lnTo>
                    <a:pt x="143" y="1081"/>
                  </a:lnTo>
                  <a:lnTo>
                    <a:pt x="156" y="1073"/>
                  </a:lnTo>
                  <a:lnTo>
                    <a:pt x="167" y="1062"/>
                  </a:lnTo>
                  <a:lnTo>
                    <a:pt x="180" y="1055"/>
                  </a:lnTo>
                  <a:lnTo>
                    <a:pt x="189" y="1042"/>
                  </a:lnTo>
                  <a:lnTo>
                    <a:pt x="199" y="1031"/>
                  </a:lnTo>
                  <a:lnTo>
                    <a:pt x="210" y="1021"/>
                  </a:lnTo>
                  <a:lnTo>
                    <a:pt x="221" y="1010"/>
                  </a:lnTo>
                  <a:lnTo>
                    <a:pt x="230" y="999"/>
                  </a:lnTo>
                  <a:lnTo>
                    <a:pt x="238" y="988"/>
                  </a:lnTo>
                  <a:lnTo>
                    <a:pt x="247" y="977"/>
                  </a:lnTo>
                  <a:lnTo>
                    <a:pt x="256" y="969"/>
                  </a:lnTo>
                  <a:lnTo>
                    <a:pt x="269" y="951"/>
                  </a:lnTo>
                  <a:lnTo>
                    <a:pt x="277" y="936"/>
                  </a:lnTo>
                  <a:lnTo>
                    <a:pt x="284" y="928"/>
                  </a:lnTo>
                  <a:lnTo>
                    <a:pt x="288" y="925"/>
                  </a:lnTo>
                  <a:lnTo>
                    <a:pt x="314" y="776"/>
                  </a:lnTo>
                  <a:lnTo>
                    <a:pt x="310" y="774"/>
                  </a:lnTo>
                  <a:lnTo>
                    <a:pt x="305" y="765"/>
                  </a:lnTo>
                  <a:lnTo>
                    <a:pt x="299" y="757"/>
                  </a:lnTo>
                  <a:lnTo>
                    <a:pt x="297" y="750"/>
                  </a:lnTo>
                  <a:lnTo>
                    <a:pt x="292" y="740"/>
                  </a:lnTo>
                  <a:lnTo>
                    <a:pt x="288" y="731"/>
                  </a:lnTo>
                  <a:lnTo>
                    <a:pt x="284" y="718"/>
                  </a:lnTo>
                  <a:lnTo>
                    <a:pt x="277" y="707"/>
                  </a:lnTo>
                  <a:lnTo>
                    <a:pt x="273" y="692"/>
                  </a:lnTo>
                  <a:lnTo>
                    <a:pt x="269" y="679"/>
                  </a:lnTo>
                  <a:lnTo>
                    <a:pt x="264" y="662"/>
                  </a:lnTo>
                  <a:lnTo>
                    <a:pt x="260" y="644"/>
                  </a:lnTo>
                  <a:lnTo>
                    <a:pt x="258" y="625"/>
                  </a:lnTo>
                  <a:lnTo>
                    <a:pt x="256" y="608"/>
                  </a:lnTo>
                  <a:lnTo>
                    <a:pt x="253" y="597"/>
                  </a:lnTo>
                  <a:lnTo>
                    <a:pt x="251" y="588"/>
                  </a:lnTo>
                  <a:lnTo>
                    <a:pt x="249" y="577"/>
                  </a:lnTo>
                  <a:lnTo>
                    <a:pt x="249" y="567"/>
                  </a:lnTo>
                  <a:lnTo>
                    <a:pt x="249" y="556"/>
                  </a:lnTo>
                  <a:lnTo>
                    <a:pt x="249" y="545"/>
                  </a:lnTo>
                  <a:lnTo>
                    <a:pt x="249" y="534"/>
                  </a:lnTo>
                  <a:lnTo>
                    <a:pt x="249" y="523"/>
                  </a:lnTo>
                  <a:lnTo>
                    <a:pt x="249" y="512"/>
                  </a:lnTo>
                  <a:lnTo>
                    <a:pt x="249" y="502"/>
                  </a:lnTo>
                  <a:lnTo>
                    <a:pt x="249" y="491"/>
                  </a:lnTo>
                  <a:lnTo>
                    <a:pt x="249" y="480"/>
                  </a:lnTo>
                  <a:lnTo>
                    <a:pt x="249" y="469"/>
                  </a:lnTo>
                  <a:lnTo>
                    <a:pt x="249" y="458"/>
                  </a:lnTo>
                  <a:lnTo>
                    <a:pt x="249" y="450"/>
                  </a:lnTo>
                  <a:lnTo>
                    <a:pt x="249" y="441"/>
                  </a:lnTo>
                  <a:lnTo>
                    <a:pt x="249" y="422"/>
                  </a:lnTo>
                  <a:lnTo>
                    <a:pt x="249" y="407"/>
                  </a:lnTo>
                  <a:lnTo>
                    <a:pt x="249" y="391"/>
                  </a:lnTo>
                  <a:lnTo>
                    <a:pt x="251" y="381"/>
                  </a:lnTo>
                  <a:lnTo>
                    <a:pt x="251" y="368"/>
                  </a:lnTo>
                  <a:lnTo>
                    <a:pt x="253" y="361"/>
                  </a:lnTo>
                  <a:lnTo>
                    <a:pt x="253" y="355"/>
                  </a:lnTo>
                  <a:lnTo>
                    <a:pt x="256" y="355"/>
                  </a:lnTo>
                  <a:lnTo>
                    <a:pt x="759" y="262"/>
                  </a:lnTo>
                  <a:lnTo>
                    <a:pt x="1769" y="249"/>
                  </a:lnTo>
                  <a:lnTo>
                    <a:pt x="1769" y="24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3" name="Freeform 145"/>
            <p:cNvSpPr>
              <a:spLocks/>
            </p:cNvSpPr>
            <p:nvPr/>
          </p:nvSpPr>
          <p:spPr bwMode="auto">
            <a:xfrm>
              <a:off x="2874963" y="-3876675"/>
              <a:ext cx="1025525" cy="982662"/>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4" name="Freeform 146"/>
            <p:cNvSpPr>
              <a:spLocks/>
            </p:cNvSpPr>
            <p:nvPr/>
          </p:nvSpPr>
          <p:spPr bwMode="auto">
            <a:xfrm>
              <a:off x="2916238" y="-2657475"/>
              <a:ext cx="160338" cy="596900"/>
            </a:xfrm>
            <a:custGeom>
              <a:avLst/>
              <a:gdLst/>
              <a:ahLst/>
              <a:cxnLst>
                <a:cxn ang="0">
                  <a:pos x="4" y="0"/>
                </a:cxn>
                <a:cxn ang="0">
                  <a:pos x="6" y="6"/>
                </a:cxn>
                <a:cxn ang="0">
                  <a:pos x="8" y="15"/>
                </a:cxn>
                <a:cxn ang="0">
                  <a:pos x="11" y="28"/>
                </a:cxn>
                <a:cxn ang="0">
                  <a:pos x="13" y="39"/>
                </a:cxn>
                <a:cxn ang="0">
                  <a:pos x="15" y="56"/>
                </a:cxn>
                <a:cxn ang="0">
                  <a:pos x="17" y="71"/>
                </a:cxn>
                <a:cxn ang="0">
                  <a:pos x="19" y="89"/>
                </a:cxn>
                <a:cxn ang="0">
                  <a:pos x="15" y="104"/>
                </a:cxn>
                <a:cxn ang="0">
                  <a:pos x="13" y="121"/>
                </a:cxn>
                <a:cxn ang="0">
                  <a:pos x="8" y="136"/>
                </a:cxn>
                <a:cxn ang="0">
                  <a:pos x="8" y="154"/>
                </a:cxn>
                <a:cxn ang="0">
                  <a:pos x="2" y="169"/>
                </a:cxn>
                <a:cxn ang="0">
                  <a:pos x="2" y="188"/>
                </a:cxn>
                <a:cxn ang="0">
                  <a:pos x="0" y="199"/>
                </a:cxn>
                <a:cxn ang="0">
                  <a:pos x="0" y="210"/>
                </a:cxn>
                <a:cxn ang="0">
                  <a:pos x="2" y="221"/>
                </a:cxn>
                <a:cxn ang="0">
                  <a:pos x="4" y="234"/>
                </a:cxn>
                <a:cxn ang="0">
                  <a:pos x="4" y="242"/>
                </a:cxn>
                <a:cxn ang="0">
                  <a:pos x="6" y="255"/>
                </a:cxn>
                <a:cxn ang="0">
                  <a:pos x="8" y="266"/>
                </a:cxn>
                <a:cxn ang="0">
                  <a:pos x="11" y="281"/>
                </a:cxn>
                <a:cxn ang="0">
                  <a:pos x="13" y="290"/>
                </a:cxn>
                <a:cxn ang="0">
                  <a:pos x="19" y="303"/>
                </a:cxn>
                <a:cxn ang="0">
                  <a:pos x="19" y="316"/>
                </a:cxn>
                <a:cxn ang="0">
                  <a:pos x="26" y="327"/>
                </a:cxn>
                <a:cxn ang="0">
                  <a:pos x="28" y="335"/>
                </a:cxn>
                <a:cxn ang="0">
                  <a:pos x="30" y="346"/>
                </a:cxn>
                <a:cxn ang="0">
                  <a:pos x="32" y="355"/>
                </a:cxn>
                <a:cxn ang="0">
                  <a:pos x="37" y="363"/>
                </a:cxn>
                <a:cxn ang="0">
                  <a:pos x="37" y="372"/>
                </a:cxn>
                <a:cxn ang="0">
                  <a:pos x="41" y="376"/>
                </a:cxn>
                <a:cxn ang="0">
                  <a:pos x="101" y="268"/>
                </a:cxn>
                <a:cxn ang="0">
                  <a:pos x="101" y="264"/>
                </a:cxn>
                <a:cxn ang="0">
                  <a:pos x="101" y="255"/>
                </a:cxn>
                <a:cxn ang="0">
                  <a:pos x="101" y="242"/>
                </a:cxn>
                <a:cxn ang="0">
                  <a:pos x="101" y="229"/>
                </a:cxn>
                <a:cxn ang="0">
                  <a:pos x="101" y="212"/>
                </a:cxn>
                <a:cxn ang="0">
                  <a:pos x="101" y="195"/>
                </a:cxn>
                <a:cxn ang="0">
                  <a:pos x="97" y="175"/>
                </a:cxn>
                <a:cxn ang="0">
                  <a:pos x="95" y="160"/>
                </a:cxn>
                <a:cxn ang="0">
                  <a:pos x="91" y="141"/>
                </a:cxn>
                <a:cxn ang="0">
                  <a:pos x="84" y="123"/>
                </a:cxn>
                <a:cxn ang="0">
                  <a:pos x="80" y="110"/>
                </a:cxn>
                <a:cxn ang="0">
                  <a:pos x="73" y="99"/>
                </a:cxn>
                <a:cxn ang="0">
                  <a:pos x="69" y="89"/>
                </a:cxn>
                <a:cxn ang="0">
                  <a:pos x="65" y="82"/>
                </a:cxn>
                <a:cxn ang="0">
                  <a:pos x="63" y="76"/>
                </a:cxn>
                <a:cxn ang="0">
                  <a:pos x="4" y="0"/>
                </a:cxn>
                <a:cxn ang="0">
                  <a:pos x="4" y="0"/>
                </a:cxn>
              </a:cxnLst>
              <a:rect l="0" t="0" r="r" b="b"/>
              <a:pathLst>
                <a:path w="101" h="376">
                  <a:moveTo>
                    <a:pt x="4" y="0"/>
                  </a:moveTo>
                  <a:lnTo>
                    <a:pt x="6" y="6"/>
                  </a:lnTo>
                  <a:lnTo>
                    <a:pt x="8" y="15"/>
                  </a:lnTo>
                  <a:lnTo>
                    <a:pt x="11" y="28"/>
                  </a:lnTo>
                  <a:lnTo>
                    <a:pt x="13" y="39"/>
                  </a:lnTo>
                  <a:lnTo>
                    <a:pt x="15" y="56"/>
                  </a:lnTo>
                  <a:lnTo>
                    <a:pt x="17" y="71"/>
                  </a:lnTo>
                  <a:lnTo>
                    <a:pt x="19" y="89"/>
                  </a:lnTo>
                  <a:lnTo>
                    <a:pt x="15" y="104"/>
                  </a:lnTo>
                  <a:lnTo>
                    <a:pt x="13" y="121"/>
                  </a:lnTo>
                  <a:lnTo>
                    <a:pt x="8" y="136"/>
                  </a:lnTo>
                  <a:lnTo>
                    <a:pt x="8" y="154"/>
                  </a:lnTo>
                  <a:lnTo>
                    <a:pt x="2" y="169"/>
                  </a:lnTo>
                  <a:lnTo>
                    <a:pt x="2" y="188"/>
                  </a:lnTo>
                  <a:lnTo>
                    <a:pt x="0" y="199"/>
                  </a:lnTo>
                  <a:lnTo>
                    <a:pt x="0" y="210"/>
                  </a:lnTo>
                  <a:lnTo>
                    <a:pt x="2" y="221"/>
                  </a:lnTo>
                  <a:lnTo>
                    <a:pt x="4" y="234"/>
                  </a:lnTo>
                  <a:lnTo>
                    <a:pt x="4" y="242"/>
                  </a:lnTo>
                  <a:lnTo>
                    <a:pt x="6" y="255"/>
                  </a:lnTo>
                  <a:lnTo>
                    <a:pt x="8" y="266"/>
                  </a:lnTo>
                  <a:lnTo>
                    <a:pt x="11" y="281"/>
                  </a:lnTo>
                  <a:lnTo>
                    <a:pt x="13" y="290"/>
                  </a:lnTo>
                  <a:lnTo>
                    <a:pt x="19" y="303"/>
                  </a:lnTo>
                  <a:lnTo>
                    <a:pt x="19" y="316"/>
                  </a:lnTo>
                  <a:lnTo>
                    <a:pt x="26" y="327"/>
                  </a:lnTo>
                  <a:lnTo>
                    <a:pt x="28" y="335"/>
                  </a:lnTo>
                  <a:lnTo>
                    <a:pt x="30" y="346"/>
                  </a:lnTo>
                  <a:lnTo>
                    <a:pt x="32" y="355"/>
                  </a:lnTo>
                  <a:lnTo>
                    <a:pt x="37" y="363"/>
                  </a:lnTo>
                  <a:lnTo>
                    <a:pt x="37" y="372"/>
                  </a:lnTo>
                  <a:lnTo>
                    <a:pt x="41" y="376"/>
                  </a:lnTo>
                  <a:lnTo>
                    <a:pt x="101" y="268"/>
                  </a:lnTo>
                  <a:lnTo>
                    <a:pt x="101" y="264"/>
                  </a:lnTo>
                  <a:lnTo>
                    <a:pt x="101" y="255"/>
                  </a:lnTo>
                  <a:lnTo>
                    <a:pt x="101" y="242"/>
                  </a:lnTo>
                  <a:lnTo>
                    <a:pt x="101" y="229"/>
                  </a:lnTo>
                  <a:lnTo>
                    <a:pt x="101" y="212"/>
                  </a:lnTo>
                  <a:lnTo>
                    <a:pt x="101" y="195"/>
                  </a:lnTo>
                  <a:lnTo>
                    <a:pt x="97" y="175"/>
                  </a:lnTo>
                  <a:lnTo>
                    <a:pt x="95" y="160"/>
                  </a:lnTo>
                  <a:lnTo>
                    <a:pt x="91" y="141"/>
                  </a:lnTo>
                  <a:lnTo>
                    <a:pt x="84" y="123"/>
                  </a:lnTo>
                  <a:lnTo>
                    <a:pt x="80" y="110"/>
                  </a:lnTo>
                  <a:lnTo>
                    <a:pt x="73" y="99"/>
                  </a:lnTo>
                  <a:lnTo>
                    <a:pt x="69" y="89"/>
                  </a:lnTo>
                  <a:lnTo>
                    <a:pt x="65" y="82"/>
                  </a:lnTo>
                  <a:lnTo>
                    <a:pt x="63" y="76"/>
                  </a:lnTo>
                  <a:lnTo>
                    <a:pt x="4" y="0"/>
                  </a:lnTo>
                  <a:lnTo>
                    <a:pt x="4"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5" name="Freeform 147"/>
            <p:cNvSpPr>
              <a:spLocks/>
            </p:cNvSpPr>
            <p:nvPr/>
          </p:nvSpPr>
          <p:spPr bwMode="auto">
            <a:xfrm>
              <a:off x="6313488" y="-4105275"/>
              <a:ext cx="250825" cy="490537"/>
            </a:xfrm>
            <a:custGeom>
              <a:avLst/>
              <a:gdLst/>
              <a:ahLst/>
              <a:cxnLst>
                <a:cxn ang="0">
                  <a:pos x="65" y="263"/>
                </a:cxn>
                <a:cxn ang="0">
                  <a:pos x="61" y="259"/>
                </a:cxn>
                <a:cxn ang="0">
                  <a:pos x="56" y="255"/>
                </a:cxn>
                <a:cxn ang="0">
                  <a:pos x="48" y="246"/>
                </a:cxn>
                <a:cxn ang="0">
                  <a:pos x="41" y="237"/>
                </a:cxn>
                <a:cxn ang="0">
                  <a:pos x="30" y="222"/>
                </a:cxn>
                <a:cxn ang="0">
                  <a:pos x="22" y="209"/>
                </a:cxn>
                <a:cxn ang="0">
                  <a:pos x="15" y="192"/>
                </a:cxn>
                <a:cxn ang="0">
                  <a:pos x="9" y="175"/>
                </a:cxn>
                <a:cxn ang="0">
                  <a:pos x="4" y="164"/>
                </a:cxn>
                <a:cxn ang="0">
                  <a:pos x="2" y="153"/>
                </a:cxn>
                <a:cxn ang="0">
                  <a:pos x="0" y="142"/>
                </a:cxn>
                <a:cxn ang="0">
                  <a:pos x="0" y="131"/>
                </a:cxn>
                <a:cxn ang="0">
                  <a:pos x="0" y="118"/>
                </a:cxn>
                <a:cxn ang="0">
                  <a:pos x="0" y="110"/>
                </a:cxn>
                <a:cxn ang="0">
                  <a:pos x="0" y="99"/>
                </a:cxn>
                <a:cxn ang="0">
                  <a:pos x="2" y="90"/>
                </a:cxn>
                <a:cxn ang="0">
                  <a:pos x="2" y="73"/>
                </a:cxn>
                <a:cxn ang="0">
                  <a:pos x="4" y="58"/>
                </a:cxn>
                <a:cxn ang="0">
                  <a:pos x="7" y="49"/>
                </a:cxn>
                <a:cxn ang="0">
                  <a:pos x="9" y="47"/>
                </a:cxn>
                <a:cxn ang="0">
                  <a:pos x="15" y="15"/>
                </a:cxn>
                <a:cxn ang="0">
                  <a:pos x="28" y="0"/>
                </a:cxn>
                <a:cxn ang="0">
                  <a:pos x="56" y="38"/>
                </a:cxn>
                <a:cxn ang="0">
                  <a:pos x="56" y="43"/>
                </a:cxn>
                <a:cxn ang="0">
                  <a:pos x="67" y="54"/>
                </a:cxn>
                <a:cxn ang="0">
                  <a:pos x="74" y="58"/>
                </a:cxn>
                <a:cxn ang="0">
                  <a:pos x="80" y="67"/>
                </a:cxn>
                <a:cxn ang="0">
                  <a:pos x="87" y="77"/>
                </a:cxn>
                <a:cxn ang="0">
                  <a:pos x="97" y="88"/>
                </a:cxn>
                <a:cxn ang="0">
                  <a:pos x="104" y="99"/>
                </a:cxn>
                <a:cxn ang="0">
                  <a:pos x="113" y="110"/>
                </a:cxn>
                <a:cxn ang="0">
                  <a:pos x="121" y="123"/>
                </a:cxn>
                <a:cxn ang="0">
                  <a:pos x="130" y="138"/>
                </a:cxn>
                <a:cxn ang="0">
                  <a:pos x="136" y="149"/>
                </a:cxn>
                <a:cxn ang="0">
                  <a:pos x="143" y="164"/>
                </a:cxn>
                <a:cxn ang="0">
                  <a:pos x="149" y="175"/>
                </a:cxn>
                <a:cxn ang="0">
                  <a:pos x="154" y="190"/>
                </a:cxn>
                <a:cxn ang="0">
                  <a:pos x="156" y="201"/>
                </a:cxn>
                <a:cxn ang="0">
                  <a:pos x="158" y="214"/>
                </a:cxn>
                <a:cxn ang="0">
                  <a:pos x="158" y="222"/>
                </a:cxn>
                <a:cxn ang="0">
                  <a:pos x="158" y="235"/>
                </a:cxn>
                <a:cxn ang="0">
                  <a:pos x="154" y="244"/>
                </a:cxn>
                <a:cxn ang="0">
                  <a:pos x="151" y="255"/>
                </a:cxn>
                <a:cxn ang="0">
                  <a:pos x="149" y="263"/>
                </a:cxn>
                <a:cxn ang="0">
                  <a:pos x="149" y="274"/>
                </a:cxn>
                <a:cxn ang="0">
                  <a:pos x="141" y="287"/>
                </a:cxn>
                <a:cxn ang="0">
                  <a:pos x="134" y="298"/>
                </a:cxn>
                <a:cxn ang="0">
                  <a:pos x="130" y="307"/>
                </a:cxn>
                <a:cxn ang="0">
                  <a:pos x="130" y="309"/>
                </a:cxn>
                <a:cxn ang="0">
                  <a:pos x="65" y="263"/>
                </a:cxn>
                <a:cxn ang="0">
                  <a:pos x="65" y="263"/>
                </a:cxn>
              </a:cxnLst>
              <a:rect l="0" t="0" r="r" b="b"/>
              <a:pathLst>
                <a:path w="158" h="309">
                  <a:moveTo>
                    <a:pt x="65" y="263"/>
                  </a:moveTo>
                  <a:lnTo>
                    <a:pt x="61" y="259"/>
                  </a:lnTo>
                  <a:lnTo>
                    <a:pt x="56" y="255"/>
                  </a:lnTo>
                  <a:lnTo>
                    <a:pt x="48" y="246"/>
                  </a:lnTo>
                  <a:lnTo>
                    <a:pt x="41" y="237"/>
                  </a:lnTo>
                  <a:lnTo>
                    <a:pt x="30" y="222"/>
                  </a:lnTo>
                  <a:lnTo>
                    <a:pt x="22" y="209"/>
                  </a:lnTo>
                  <a:lnTo>
                    <a:pt x="15" y="192"/>
                  </a:lnTo>
                  <a:lnTo>
                    <a:pt x="9" y="175"/>
                  </a:lnTo>
                  <a:lnTo>
                    <a:pt x="4" y="164"/>
                  </a:lnTo>
                  <a:lnTo>
                    <a:pt x="2" y="153"/>
                  </a:lnTo>
                  <a:lnTo>
                    <a:pt x="0" y="142"/>
                  </a:lnTo>
                  <a:lnTo>
                    <a:pt x="0" y="131"/>
                  </a:lnTo>
                  <a:lnTo>
                    <a:pt x="0" y="118"/>
                  </a:lnTo>
                  <a:lnTo>
                    <a:pt x="0" y="110"/>
                  </a:lnTo>
                  <a:lnTo>
                    <a:pt x="0" y="99"/>
                  </a:lnTo>
                  <a:lnTo>
                    <a:pt x="2" y="90"/>
                  </a:lnTo>
                  <a:lnTo>
                    <a:pt x="2" y="73"/>
                  </a:lnTo>
                  <a:lnTo>
                    <a:pt x="4" y="58"/>
                  </a:lnTo>
                  <a:lnTo>
                    <a:pt x="7" y="49"/>
                  </a:lnTo>
                  <a:lnTo>
                    <a:pt x="9" y="47"/>
                  </a:lnTo>
                  <a:lnTo>
                    <a:pt x="15" y="15"/>
                  </a:lnTo>
                  <a:lnTo>
                    <a:pt x="28" y="0"/>
                  </a:lnTo>
                  <a:lnTo>
                    <a:pt x="56" y="38"/>
                  </a:lnTo>
                  <a:lnTo>
                    <a:pt x="56" y="43"/>
                  </a:lnTo>
                  <a:lnTo>
                    <a:pt x="67" y="54"/>
                  </a:lnTo>
                  <a:lnTo>
                    <a:pt x="74" y="58"/>
                  </a:lnTo>
                  <a:lnTo>
                    <a:pt x="80" y="67"/>
                  </a:lnTo>
                  <a:lnTo>
                    <a:pt x="87" y="77"/>
                  </a:lnTo>
                  <a:lnTo>
                    <a:pt x="97" y="88"/>
                  </a:lnTo>
                  <a:lnTo>
                    <a:pt x="104" y="99"/>
                  </a:lnTo>
                  <a:lnTo>
                    <a:pt x="113" y="110"/>
                  </a:lnTo>
                  <a:lnTo>
                    <a:pt x="121" y="123"/>
                  </a:lnTo>
                  <a:lnTo>
                    <a:pt x="130" y="138"/>
                  </a:lnTo>
                  <a:lnTo>
                    <a:pt x="136" y="149"/>
                  </a:lnTo>
                  <a:lnTo>
                    <a:pt x="143" y="164"/>
                  </a:lnTo>
                  <a:lnTo>
                    <a:pt x="149" y="175"/>
                  </a:lnTo>
                  <a:lnTo>
                    <a:pt x="154" y="190"/>
                  </a:lnTo>
                  <a:lnTo>
                    <a:pt x="156" y="201"/>
                  </a:lnTo>
                  <a:lnTo>
                    <a:pt x="158" y="214"/>
                  </a:lnTo>
                  <a:lnTo>
                    <a:pt x="158" y="222"/>
                  </a:lnTo>
                  <a:lnTo>
                    <a:pt x="158" y="235"/>
                  </a:lnTo>
                  <a:lnTo>
                    <a:pt x="154" y="244"/>
                  </a:lnTo>
                  <a:lnTo>
                    <a:pt x="151" y="255"/>
                  </a:lnTo>
                  <a:lnTo>
                    <a:pt x="149" y="263"/>
                  </a:lnTo>
                  <a:lnTo>
                    <a:pt x="149" y="274"/>
                  </a:lnTo>
                  <a:lnTo>
                    <a:pt x="141" y="287"/>
                  </a:lnTo>
                  <a:lnTo>
                    <a:pt x="134" y="298"/>
                  </a:lnTo>
                  <a:lnTo>
                    <a:pt x="130" y="307"/>
                  </a:lnTo>
                  <a:lnTo>
                    <a:pt x="130" y="309"/>
                  </a:lnTo>
                  <a:lnTo>
                    <a:pt x="65" y="263"/>
                  </a:lnTo>
                  <a:lnTo>
                    <a:pt x="65" y="26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6" name="Freeform 148"/>
            <p:cNvSpPr>
              <a:spLocks/>
            </p:cNvSpPr>
            <p:nvPr/>
          </p:nvSpPr>
          <p:spPr bwMode="auto">
            <a:xfrm>
              <a:off x="5578475" y="-3811588"/>
              <a:ext cx="1119188" cy="354012"/>
            </a:xfrm>
            <a:custGeom>
              <a:avLst/>
              <a:gdLst/>
              <a:ahLst/>
              <a:cxnLst>
                <a:cxn ang="0">
                  <a:pos x="13" y="171"/>
                </a:cxn>
                <a:cxn ang="0">
                  <a:pos x="13" y="169"/>
                </a:cxn>
                <a:cxn ang="0">
                  <a:pos x="16" y="169"/>
                </a:cxn>
                <a:cxn ang="0">
                  <a:pos x="16" y="165"/>
                </a:cxn>
                <a:cxn ang="0">
                  <a:pos x="13" y="152"/>
                </a:cxn>
                <a:cxn ang="0">
                  <a:pos x="9" y="139"/>
                </a:cxn>
                <a:cxn ang="0">
                  <a:pos x="7" y="128"/>
                </a:cxn>
                <a:cxn ang="0">
                  <a:pos x="3" y="115"/>
                </a:cxn>
                <a:cxn ang="0">
                  <a:pos x="3" y="104"/>
                </a:cxn>
                <a:cxn ang="0">
                  <a:pos x="0" y="93"/>
                </a:cxn>
                <a:cxn ang="0">
                  <a:pos x="0" y="85"/>
                </a:cxn>
                <a:cxn ang="0">
                  <a:pos x="0" y="78"/>
                </a:cxn>
                <a:cxn ang="0">
                  <a:pos x="35" y="89"/>
                </a:cxn>
                <a:cxn ang="0">
                  <a:pos x="91" y="104"/>
                </a:cxn>
                <a:cxn ang="0">
                  <a:pos x="74" y="70"/>
                </a:cxn>
                <a:cxn ang="0">
                  <a:pos x="91" y="48"/>
                </a:cxn>
                <a:cxn ang="0">
                  <a:pos x="141" y="85"/>
                </a:cxn>
                <a:cxn ang="0">
                  <a:pos x="141" y="48"/>
                </a:cxn>
                <a:cxn ang="0">
                  <a:pos x="165" y="42"/>
                </a:cxn>
                <a:cxn ang="0">
                  <a:pos x="219" y="74"/>
                </a:cxn>
                <a:cxn ang="0">
                  <a:pos x="215" y="20"/>
                </a:cxn>
                <a:cxn ang="0">
                  <a:pos x="277" y="22"/>
                </a:cxn>
                <a:cxn ang="0">
                  <a:pos x="374" y="52"/>
                </a:cxn>
                <a:cxn ang="0">
                  <a:pos x="374" y="11"/>
                </a:cxn>
                <a:cxn ang="0">
                  <a:pos x="407" y="0"/>
                </a:cxn>
                <a:cxn ang="0">
                  <a:pos x="452" y="29"/>
                </a:cxn>
                <a:cxn ang="0">
                  <a:pos x="461" y="0"/>
                </a:cxn>
                <a:cxn ang="0">
                  <a:pos x="487" y="11"/>
                </a:cxn>
                <a:cxn ang="0">
                  <a:pos x="515" y="44"/>
                </a:cxn>
                <a:cxn ang="0">
                  <a:pos x="547" y="20"/>
                </a:cxn>
                <a:cxn ang="0">
                  <a:pos x="591" y="22"/>
                </a:cxn>
                <a:cxn ang="0">
                  <a:pos x="591" y="70"/>
                </a:cxn>
                <a:cxn ang="0">
                  <a:pos x="647" y="37"/>
                </a:cxn>
                <a:cxn ang="0">
                  <a:pos x="688" y="63"/>
                </a:cxn>
                <a:cxn ang="0">
                  <a:pos x="651" y="93"/>
                </a:cxn>
                <a:cxn ang="0">
                  <a:pos x="677" y="93"/>
                </a:cxn>
                <a:cxn ang="0">
                  <a:pos x="705" y="145"/>
                </a:cxn>
                <a:cxn ang="0">
                  <a:pos x="643" y="139"/>
                </a:cxn>
                <a:cxn ang="0">
                  <a:pos x="601" y="167"/>
                </a:cxn>
                <a:cxn ang="0">
                  <a:pos x="593" y="139"/>
                </a:cxn>
                <a:cxn ang="0">
                  <a:pos x="554" y="139"/>
                </a:cxn>
                <a:cxn ang="0">
                  <a:pos x="351" y="119"/>
                </a:cxn>
                <a:cxn ang="0">
                  <a:pos x="9" y="223"/>
                </a:cxn>
                <a:cxn ang="0">
                  <a:pos x="13" y="171"/>
                </a:cxn>
                <a:cxn ang="0">
                  <a:pos x="13" y="171"/>
                </a:cxn>
              </a:cxnLst>
              <a:rect l="0" t="0" r="r" b="b"/>
              <a:pathLst>
                <a:path w="705" h="223">
                  <a:moveTo>
                    <a:pt x="13" y="171"/>
                  </a:moveTo>
                  <a:lnTo>
                    <a:pt x="13" y="169"/>
                  </a:lnTo>
                  <a:lnTo>
                    <a:pt x="16" y="169"/>
                  </a:lnTo>
                  <a:lnTo>
                    <a:pt x="16" y="165"/>
                  </a:lnTo>
                  <a:lnTo>
                    <a:pt x="13" y="152"/>
                  </a:lnTo>
                  <a:lnTo>
                    <a:pt x="9" y="139"/>
                  </a:lnTo>
                  <a:lnTo>
                    <a:pt x="7" y="128"/>
                  </a:lnTo>
                  <a:lnTo>
                    <a:pt x="3" y="115"/>
                  </a:lnTo>
                  <a:lnTo>
                    <a:pt x="3" y="104"/>
                  </a:lnTo>
                  <a:lnTo>
                    <a:pt x="0" y="93"/>
                  </a:lnTo>
                  <a:lnTo>
                    <a:pt x="0" y="85"/>
                  </a:lnTo>
                  <a:lnTo>
                    <a:pt x="0" y="78"/>
                  </a:lnTo>
                  <a:lnTo>
                    <a:pt x="35" y="89"/>
                  </a:lnTo>
                  <a:lnTo>
                    <a:pt x="91" y="104"/>
                  </a:lnTo>
                  <a:lnTo>
                    <a:pt x="74" y="70"/>
                  </a:lnTo>
                  <a:lnTo>
                    <a:pt x="91" y="48"/>
                  </a:lnTo>
                  <a:lnTo>
                    <a:pt x="141" y="85"/>
                  </a:lnTo>
                  <a:lnTo>
                    <a:pt x="141" y="48"/>
                  </a:lnTo>
                  <a:lnTo>
                    <a:pt x="165" y="42"/>
                  </a:lnTo>
                  <a:lnTo>
                    <a:pt x="219" y="74"/>
                  </a:lnTo>
                  <a:lnTo>
                    <a:pt x="215" y="20"/>
                  </a:lnTo>
                  <a:lnTo>
                    <a:pt x="277" y="22"/>
                  </a:lnTo>
                  <a:lnTo>
                    <a:pt x="374" y="52"/>
                  </a:lnTo>
                  <a:lnTo>
                    <a:pt x="374" y="11"/>
                  </a:lnTo>
                  <a:lnTo>
                    <a:pt x="407" y="0"/>
                  </a:lnTo>
                  <a:lnTo>
                    <a:pt x="452" y="29"/>
                  </a:lnTo>
                  <a:lnTo>
                    <a:pt x="461" y="0"/>
                  </a:lnTo>
                  <a:lnTo>
                    <a:pt x="487" y="11"/>
                  </a:lnTo>
                  <a:lnTo>
                    <a:pt x="515" y="44"/>
                  </a:lnTo>
                  <a:lnTo>
                    <a:pt x="547" y="20"/>
                  </a:lnTo>
                  <a:lnTo>
                    <a:pt x="591" y="22"/>
                  </a:lnTo>
                  <a:lnTo>
                    <a:pt x="591" y="70"/>
                  </a:lnTo>
                  <a:lnTo>
                    <a:pt x="647" y="37"/>
                  </a:lnTo>
                  <a:lnTo>
                    <a:pt x="688" y="63"/>
                  </a:lnTo>
                  <a:lnTo>
                    <a:pt x="651" y="93"/>
                  </a:lnTo>
                  <a:lnTo>
                    <a:pt x="677" y="93"/>
                  </a:lnTo>
                  <a:lnTo>
                    <a:pt x="705" y="145"/>
                  </a:lnTo>
                  <a:lnTo>
                    <a:pt x="643" y="139"/>
                  </a:lnTo>
                  <a:lnTo>
                    <a:pt x="601" y="167"/>
                  </a:lnTo>
                  <a:lnTo>
                    <a:pt x="593" y="139"/>
                  </a:lnTo>
                  <a:lnTo>
                    <a:pt x="554" y="139"/>
                  </a:lnTo>
                  <a:lnTo>
                    <a:pt x="351" y="119"/>
                  </a:lnTo>
                  <a:lnTo>
                    <a:pt x="9" y="223"/>
                  </a:lnTo>
                  <a:lnTo>
                    <a:pt x="13" y="171"/>
                  </a:lnTo>
                  <a:lnTo>
                    <a:pt x="13" y="17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7" name="Freeform 149"/>
            <p:cNvSpPr>
              <a:spLocks/>
            </p:cNvSpPr>
            <p:nvPr/>
          </p:nvSpPr>
          <p:spPr bwMode="auto">
            <a:xfrm>
              <a:off x="5746750" y="-1036638"/>
              <a:ext cx="315913" cy="201612"/>
            </a:xfrm>
            <a:custGeom>
              <a:avLst/>
              <a:gdLst/>
              <a:ahLst/>
              <a:cxnLst>
                <a:cxn ang="0">
                  <a:pos x="9" y="8"/>
                </a:cxn>
                <a:cxn ang="0">
                  <a:pos x="0" y="45"/>
                </a:cxn>
                <a:cxn ang="0">
                  <a:pos x="0" y="99"/>
                </a:cxn>
                <a:cxn ang="0">
                  <a:pos x="16" y="127"/>
                </a:cxn>
                <a:cxn ang="0">
                  <a:pos x="126" y="123"/>
                </a:cxn>
                <a:cxn ang="0">
                  <a:pos x="199" y="116"/>
                </a:cxn>
                <a:cxn ang="0">
                  <a:pos x="186" y="67"/>
                </a:cxn>
                <a:cxn ang="0">
                  <a:pos x="109" y="0"/>
                </a:cxn>
                <a:cxn ang="0">
                  <a:pos x="46" y="23"/>
                </a:cxn>
                <a:cxn ang="0">
                  <a:pos x="9" y="8"/>
                </a:cxn>
                <a:cxn ang="0">
                  <a:pos x="9" y="8"/>
                </a:cxn>
              </a:cxnLst>
              <a:rect l="0" t="0" r="r" b="b"/>
              <a:pathLst>
                <a:path w="199" h="127">
                  <a:moveTo>
                    <a:pt x="9" y="8"/>
                  </a:moveTo>
                  <a:lnTo>
                    <a:pt x="0" y="45"/>
                  </a:lnTo>
                  <a:lnTo>
                    <a:pt x="0" y="99"/>
                  </a:lnTo>
                  <a:lnTo>
                    <a:pt x="16" y="127"/>
                  </a:lnTo>
                  <a:lnTo>
                    <a:pt x="126" y="123"/>
                  </a:lnTo>
                  <a:lnTo>
                    <a:pt x="199" y="116"/>
                  </a:lnTo>
                  <a:lnTo>
                    <a:pt x="186" y="67"/>
                  </a:lnTo>
                  <a:lnTo>
                    <a:pt x="109" y="0"/>
                  </a:lnTo>
                  <a:lnTo>
                    <a:pt x="46" y="23"/>
                  </a:lnTo>
                  <a:lnTo>
                    <a:pt x="9" y="8"/>
                  </a:lnTo>
                  <a:lnTo>
                    <a:pt x="9" y="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8" name="Freeform 150"/>
            <p:cNvSpPr>
              <a:spLocks/>
            </p:cNvSpPr>
            <p:nvPr/>
          </p:nvSpPr>
          <p:spPr bwMode="auto">
            <a:xfrm>
              <a:off x="4587875" y="-1119188"/>
              <a:ext cx="284163" cy="168275"/>
            </a:xfrm>
            <a:custGeom>
              <a:avLst/>
              <a:gdLst/>
              <a:ahLst/>
              <a:cxnLst>
                <a:cxn ang="0">
                  <a:pos x="125" y="0"/>
                </a:cxn>
                <a:cxn ang="0">
                  <a:pos x="160" y="39"/>
                </a:cxn>
                <a:cxn ang="0">
                  <a:pos x="179" y="106"/>
                </a:cxn>
                <a:cxn ang="0">
                  <a:pos x="0" y="97"/>
                </a:cxn>
                <a:cxn ang="0">
                  <a:pos x="21" y="15"/>
                </a:cxn>
                <a:cxn ang="0">
                  <a:pos x="125" y="0"/>
                </a:cxn>
                <a:cxn ang="0">
                  <a:pos x="125" y="0"/>
                </a:cxn>
              </a:cxnLst>
              <a:rect l="0" t="0" r="r" b="b"/>
              <a:pathLst>
                <a:path w="179" h="106">
                  <a:moveTo>
                    <a:pt x="125" y="0"/>
                  </a:moveTo>
                  <a:lnTo>
                    <a:pt x="160" y="39"/>
                  </a:lnTo>
                  <a:lnTo>
                    <a:pt x="179" y="106"/>
                  </a:lnTo>
                  <a:lnTo>
                    <a:pt x="0" y="97"/>
                  </a:lnTo>
                  <a:lnTo>
                    <a:pt x="21" y="15"/>
                  </a:lnTo>
                  <a:lnTo>
                    <a:pt x="125" y="0"/>
                  </a:lnTo>
                  <a:lnTo>
                    <a:pt x="12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9" name="Freeform 151"/>
            <p:cNvSpPr>
              <a:spLocks/>
            </p:cNvSpPr>
            <p:nvPr/>
          </p:nvSpPr>
          <p:spPr bwMode="auto">
            <a:xfrm>
              <a:off x="3740150" y="-1160463"/>
              <a:ext cx="277813" cy="136525"/>
            </a:xfrm>
            <a:custGeom>
              <a:avLst/>
              <a:gdLst/>
              <a:ahLst/>
              <a:cxnLst>
                <a:cxn ang="0">
                  <a:pos x="112" y="0"/>
                </a:cxn>
                <a:cxn ang="0">
                  <a:pos x="153" y="41"/>
                </a:cxn>
                <a:cxn ang="0">
                  <a:pos x="175" y="86"/>
                </a:cxn>
                <a:cxn ang="0">
                  <a:pos x="4" y="86"/>
                </a:cxn>
                <a:cxn ang="0">
                  <a:pos x="0" y="6"/>
                </a:cxn>
                <a:cxn ang="0">
                  <a:pos x="112" y="0"/>
                </a:cxn>
                <a:cxn ang="0">
                  <a:pos x="112" y="0"/>
                </a:cxn>
              </a:cxnLst>
              <a:rect l="0" t="0" r="r" b="b"/>
              <a:pathLst>
                <a:path w="175" h="86">
                  <a:moveTo>
                    <a:pt x="112" y="0"/>
                  </a:moveTo>
                  <a:lnTo>
                    <a:pt x="153" y="41"/>
                  </a:lnTo>
                  <a:lnTo>
                    <a:pt x="175" y="86"/>
                  </a:lnTo>
                  <a:lnTo>
                    <a:pt x="4" y="86"/>
                  </a:lnTo>
                  <a:lnTo>
                    <a:pt x="0" y="6"/>
                  </a:lnTo>
                  <a:lnTo>
                    <a:pt x="112" y="0"/>
                  </a:lnTo>
                  <a:lnTo>
                    <a:pt x="11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0" name="Freeform 152"/>
            <p:cNvSpPr>
              <a:spLocks/>
            </p:cNvSpPr>
            <p:nvPr/>
          </p:nvSpPr>
          <p:spPr bwMode="auto">
            <a:xfrm>
              <a:off x="2562225" y="-1225550"/>
              <a:ext cx="254000" cy="307975"/>
            </a:xfrm>
            <a:custGeom>
              <a:avLst/>
              <a:gdLst/>
              <a:ahLst/>
              <a:cxnLst>
                <a:cxn ang="0">
                  <a:pos x="160" y="73"/>
                </a:cxn>
                <a:cxn ang="0">
                  <a:pos x="134" y="142"/>
                </a:cxn>
                <a:cxn ang="0">
                  <a:pos x="74" y="194"/>
                </a:cxn>
                <a:cxn ang="0">
                  <a:pos x="0" y="45"/>
                </a:cxn>
                <a:cxn ang="0">
                  <a:pos x="74" y="0"/>
                </a:cxn>
                <a:cxn ang="0">
                  <a:pos x="119" y="13"/>
                </a:cxn>
                <a:cxn ang="0">
                  <a:pos x="130" y="69"/>
                </a:cxn>
                <a:cxn ang="0">
                  <a:pos x="160" y="73"/>
                </a:cxn>
                <a:cxn ang="0">
                  <a:pos x="160" y="73"/>
                </a:cxn>
              </a:cxnLst>
              <a:rect l="0" t="0" r="r" b="b"/>
              <a:pathLst>
                <a:path w="160" h="194">
                  <a:moveTo>
                    <a:pt x="160" y="73"/>
                  </a:moveTo>
                  <a:lnTo>
                    <a:pt x="134" y="142"/>
                  </a:lnTo>
                  <a:lnTo>
                    <a:pt x="74" y="194"/>
                  </a:lnTo>
                  <a:lnTo>
                    <a:pt x="0" y="45"/>
                  </a:lnTo>
                  <a:lnTo>
                    <a:pt x="74" y="0"/>
                  </a:lnTo>
                  <a:lnTo>
                    <a:pt x="119" y="13"/>
                  </a:lnTo>
                  <a:lnTo>
                    <a:pt x="130" y="69"/>
                  </a:lnTo>
                  <a:lnTo>
                    <a:pt x="160" y="73"/>
                  </a:lnTo>
                  <a:lnTo>
                    <a:pt x="160"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1" name="Freeform 153"/>
            <p:cNvSpPr>
              <a:spLocks/>
            </p:cNvSpPr>
            <p:nvPr/>
          </p:nvSpPr>
          <p:spPr bwMode="auto">
            <a:xfrm>
              <a:off x="3794125" y="-1160463"/>
              <a:ext cx="195263" cy="115887"/>
            </a:xfrm>
            <a:custGeom>
              <a:avLst/>
              <a:gdLst/>
              <a:ahLst/>
              <a:cxnLst>
                <a:cxn ang="0">
                  <a:pos x="78" y="0"/>
                </a:cxn>
                <a:cxn ang="0">
                  <a:pos x="46" y="19"/>
                </a:cxn>
                <a:cxn ang="0">
                  <a:pos x="0" y="6"/>
                </a:cxn>
                <a:cxn ang="0">
                  <a:pos x="46" y="73"/>
                </a:cxn>
                <a:cxn ang="0">
                  <a:pos x="123" y="65"/>
                </a:cxn>
                <a:cxn ang="0">
                  <a:pos x="78" y="0"/>
                </a:cxn>
                <a:cxn ang="0">
                  <a:pos x="78" y="0"/>
                </a:cxn>
              </a:cxnLst>
              <a:rect l="0" t="0" r="r" b="b"/>
              <a:pathLst>
                <a:path w="123" h="73">
                  <a:moveTo>
                    <a:pt x="78" y="0"/>
                  </a:moveTo>
                  <a:lnTo>
                    <a:pt x="46" y="19"/>
                  </a:lnTo>
                  <a:lnTo>
                    <a:pt x="0" y="6"/>
                  </a:lnTo>
                  <a:lnTo>
                    <a:pt x="46" y="73"/>
                  </a:lnTo>
                  <a:lnTo>
                    <a:pt x="123" y="65"/>
                  </a:lnTo>
                  <a:lnTo>
                    <a:pt x="78" y="0"/>
                  </a:lnTo>
                  <a:lnTo>
                    <a:pt x="7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2" name="Freeform 154"/>
            <p:cNvSpPr>
              <a:spLocks/>
            </p:cNvSpPr>
            <p:nvPr/>
          </p:nvSpPr>
          <p:spPr bwMode="auto">
            <a:xfrm>
              <a:off x="4721225" y="-1119188"/>
              <a:ext cx="136525" cy="133350"/>
            </a:xfrm>
            <a:custGeom>
              <a:avLst/>
              <a:gdLst/>
              <a:ahLst/>
              <a:cxnLst>
                <a:cxn ang="0">
                  <a:pos x="35" y="0"/>
                </a:cxn>
                <a:cxn ang="0">
                  <a:pos x="0" y="30"/>
                </a:cxn>
                <a:cxn ang="0">
                  <a:pos x="0" y="84"/>
                </a:cxn>
                <a:cxn ang="0">
                  <a:pos x="86" y="82"/>
                </a:cxn>
                <a:cxn ang="0">
                  <a:pos x="67" y="28"/>
                </a:cxn>
                <a:cxn ang="0">
                  <a:pos x="35" y="0"/>
                </a:cxn>
                <a:cxn ang="0">
                  <a:pos x="35" y="0"/>
                </a:cxn>
              </a:cxnLst>
              <a:rect l="0" t="0" r="r" b="b"/>
              <a:pathLst>
                <a:path w="86" h="84">
                  <a:moveTo>
                    <a:pt x="35" y="0"/>
                  </a:moveTo>
                  <a:lnTo>
                    <a:pt x="0" y="30"/>
                  </a:lnTo>
                  <a:lnTo>
                    <a:pt x="0" y="84"/>
                  </a:lnTo>
                  <a:lnTo>
                    <a:pt x="86" y="82"/>
                  </a:lnTo>
                  <a:lnTo>
                    <a:pt x="67" y="28"/>
                  </a:lnTo>
                  <a:lnTo>
                    <a:pt x="35" y="0"/>
                  </a:lnTo>
                  <a:lnTo>
                    <a:pt x="3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3" name="Freeform 155"/>
            <p:cNvSpPr>
              <a:spLocks/>
            </p:cNvSpPr>
            <p:nvPr/>
          </p:nvSpPr>
          <p:spPr bwMode="auto">
            <a:xfrm>
              <a:off x="5861050" y="-1036638"/>
              <a:ext cx="195263" cy="171450"/>
            </a:xfrm>
            <a:custGeom>
              <a:avLst/>
              <a:gdLst/>
              <a:ahLst/>
              <a:cxnLst>
                <a:cxn ang="0">
                  <a:pos x="37" y="0"/>
                </a:cxn>
                <a:cxn ang="0">
                  <a:pos x="0" y="45"/>
                </a:cxn>
                <a:cxn ang="0">
                  <a:pos x="6" y="103"/>
                </a:cxn>
                <a:cxn ang="0">
                  <a:pos x="67" y="108"/>
                </a:cxn>
                <a:cxn ang="0">
                  <a:pos x="123" y="86"/>
                </a:cxn>
                <a:cxn ang="0">
                  <a:pos x="91" y="36"/>
                </a:cxn>
                <a:cxn ang="0">
                  <a:pos x="37" y="0"/>
                </a:cxn>
                <a:cxn ang="0">
                  <a:pos x="37" y="0"/>
                </a:cxn>
              </a:cxnLst>
              <a:rect l="0" t="0" r="r" b="b"/>
              <a:pathLst>
                <a:path w="123" h="108">
                  <a:moveTo>
                    <a:pt x="37" y="0"/>
                  </a:moveTo>
                  <a:lnTo>
                    <a:pt x="0" y="45"/>
                  </a:lnTo>
                  <a:lnTo>
                    <a:pt x="6" y="103"/>
                  </a:lnTo>
                  <a:lnTo>
                    <a:pt x="67" y="108"/>
                  </a:lnTo>
                  <a:lnTo>
                    <a:pt x="123" y="86"/>
                  </a:lnTo>
                  <a:lnTo>
                    <a:pt x="91" y="36"/>
                  </a:lnTo>
                  <a:lnTo>
                    <a:pt x="37" y="0"/>
                  </a:lnTo>
                  <a:lnTo>
                    <a:pt x="37"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4" name="Freeform 156"/>
            <p:cNvSpPr>
              <a:spLocks/>
            </p:cNvSpPr>
            <p:nvPr/>
          </p:nvSpPr>
          <p:spPr bwMode="auto">
            <a:xfrm>
              <a:off x="5964238" y="-3817938"/>
              <a:ext cx="414338" cy="319087"/>
            </a:xfrm>
            <a:custGeom>
              <a:avLst/>
              <a:gdLst/>
              <a:ahLst/>
              <a:cxnLst>
                <a:cxn ang="0">
                  <a:pos x="2" y="0"/>
                </a:cxn>
                <a:cxn ang="0">
                  <a:pos x="0" y="4"/>
                </a:cxn>
                <a:cxn ang="0">
                  <a:pos x="2" y="20"/>
                </a:cxn>
                <a:cxn ang="0">
                  <a:pos x="2" y="28"/>
                </a:cxn>
                <a:cxn ang="0">
                  <a:pos x="6" y="41"/>
                </a:cxn>
                <a:cxn ang="0">
                  <a:pos x="13" y="50"/>
                </a:cxn>
                <a:cxn ang="0">
                  <a:pos x="21" y="67"/>
                </a:cxn>
                <a:cxn ang="0">
                  <a:pos x="32" y="78"/>
                </a:cxn>
                <a:cxn ang="0">
                  <a:pos x="45" y="93"/>
                </a:cxn>
                <a:cxn ang="0">
                  <a:pos x="58" y="106"/>
                </a:cxn>
                <a:cxn ang="0">
                  <a:pos x="73" y="119"/>
                </a:cxn>
                <a:cxn ang="0">
                  <a:pos x="82" y="128"/>
                </a:cxn>
                <a:cxn ang="0">
                  <a:pos x="93" y="136"/>
                </a:cxn>
                <a:cxn ang="0">
                  <a:pos x="99" y="143"/>
                </a:cxn>
                <a:cxn ang="0">
                  <a:pos x="103" y="145"/>
                </a:cxn>
                <a:cxn ang="0">
                  <a:pos x="261" y="201"/>
                </a:cxn>
                <a:cxn ang="0">
                  <a:pos x="127" y="56"/>
                </a:cxn>
                <a:cxn ang="0">
                  <a:pos x="2" y="0"/>
                </a:cxn>
                <a:cxn ang="0">
                  <a:pos x="2" y="0"/>
                </a:cxn>
              </a:cxnLst>
              <a:rect l="0" t="0" r="r" b="b"/>
              <a:pathLst>
                <a:path w="261" h="201">
                  <a:moveTo>
                    <a:pt x="2" y="0"/>
                  </a:moveTo>
                  <a:lnTo>
                    <a:pt x="0" y="4"/>
                  </a:lnTo>
                  <a:lnTo>
                    <a:pt x="2" y="20"/>
                  </a:lnTo>
                  <a:lnTo>
                    <a:pt x="2" y="28"/>
                  </a:lnTo>
                  <a:lnTo>
                    <a:pt x="6" y="41"/>
                  </a:lnTo>
                  <a:lnTo>
                    <a:pt x="13" y="50"/>
                  </a:lnTo>
                  <a:lnTo>
                    <a:pt x="21" y="67"/>
                  </a:lnTo>
                  <a:lnTo>
                    <a:pt x="32" y="78"/>
                  </a:lnTo>
                  <a:lnTo>
                    <a:pt x="45" y="93"/>
                  </a:lnTo>
                  <a:lnTo>
                    <a:pt x="58" y="106"/>
                  </a:lnTo>
                  <a:lnTo>
                    <a:pt x="73" y="119"/>
                  </a:lnTo>
                  <a:lnTo>
                    <a:pt x="82" y="128"/>
                  </a:lnTo>
                  <a:lnTo>
                    <a:pt x="93" y="136"/>
                  </a:lnTo>
                  <a:lnTo>
                    <a:pt x="99" y="143"/>
                  </a:lnTo>
                  <a:lnTo>
                    <a:pt x="103" y="145"/>
                  </a:lnTo>
                  <a:lnTo>
                    <a:pt x="261" y="201"/>
                  </a:lnTo>
                  <a:lnTo>
                    <a:pt x="127" y="56"/>
                  </a:lnTo>
                  <a:lnTo>
                    <a:pt x="2" y="0"/>
                  </a:lnTo>
                  <a:lnTo>
                    <a:pt x="2"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5" name="Freeform 157"/>
            <p:cNvSpPr>
              <a:spLocks/>
            </p:cNvSpPr>
            <p:nvPr/>
          </p:nvSpPr>
          <p:spPr bwMode="auto">
            <a:xfrm>
              <a:off x="6018213" y="-3790950"/>
              <a:ext cx="330200" cy="220662"/>
            </a:xfrm>
            <a:custGeom>
              <a:avLst/>
              <a:gdLst/>
              <a:ahLst/>
              <a:cxnLst>
                <a:cxn ang="0">
                  <a:pos x="0" y="0"/>
                </a:cxn>
                <a:cxn ang="0">
                  <a:pos x="2" y="0"/>
                </a:cxn>
                <a:cxn ang="0">
                  <a:pos x="11" y="5"/>
                </a:cxn>
                <a:cxn ang="0">
                  <a:pos x="24" y="7"/>
                </a:cxn>
                <a:cxn ang="0">
                  <a:pos x="41" y="16"/>
                </a:cxn>
                <a:cxn ang="0">
                  <a:pos x="48" y="18"/>
                </a:cxn>
                <a:cxn ang="0">
                  <a:pos x="59" y="24"/>
                </a:cxn>
                <a:cxn ang="0">
                  <a:pos x="67" y="29"/>
                </a:cxn>
                <a:cxn ang="0">
                  <a:pos x="78" y="33"/>
                </a:cxn>
                <a:cxn ang="0">
                  <a:pos x="89" y="39"/>
                </a:cxn>
                <a:cxn ang="0">
                  <a:pos x="100" y="44"/>
                </a:cxn>
                <a:cxn ang="0">
                  <a:pos x="110" y="52"/>
                </a:cxn>
                <a:cxn ang="0">
                  <a:pos x="121" y="59"/>
                </a:cxn>
                <a:cxn ang="0">
                  <a:pos x="139" y="70"/>
                </a:cxn>
                <a:cxn ang="0">
                  <a:pos x="156" y="85"/>
                </a:cxn>
                <a:cxn ang="0">
                  <a:pos x="169" y="98"/>
                </a:cxn>
                <a:cxn ang="0">
                  <a:pos x="184" y="111"/>
                </a:cxn>
                <a:cxn ang="0">
                  <a:pos x="193" y="119"/>
                </a:cxn>
                <a:cxn ang="0">
                  <a:pos x="201" y="130"/>
                </a:cxn>
                <a:cxn ang="0">
                  <a:pos x="206" y="137"/>
                </a:cxn>
                <a:cxn ang="0">
                  <a:pos x="208" y="139"/>
                </a:cxn>
                <a:cxn ang="0">
                  <a:pos x="143" y="111"/>
                </a:cxn>
                <a:cxn ang="0">
                  <a:pos x="85" y="98"/>
                </a:cxn>
                <a:cxn ang="0">
                  <a:pos x="78" y="98"/>
                </a:cxn>
                <a:cxn ang="0">
                  <a:pos x="69" y="91"/>
                </a:cxn>
                <a:cxn ang="0">
                  <a:pos x="54" y="80"/>
                </a:cxn>
                <a:cxn ang="0">
                  <a:pos x="39" y="70"/>
                </a:cxn>
                <a:cxn ang="0">
                  <a:pos x="30" y="57"/>
                </a:cxn>
                <a:cxn ang="0">
                  <a:pos x="24" y="46"/>
                </a:cxn>
                <a:cxn ang="0">
                  <a:pos x="17" y="35"/>
                </a:cxn>
                <a:cxn ang="0">
                  <a:pos x="11" y="24"/>
                </a:cxn>
                <a:cxn ang="0">
                  <a:pos x="7" y="16"/>
                </a:cxn>
                <a:cxn ang="0">
                  <a:pos x="2" y="7"/>
                </a:cxn>
                <a:cxn ang="0">
                  <a:pos x="0" y="0"/>
                </a:cxn>
                <a:cxn ang="0">
                  <a:pos x="0" y="0"/>
                </a:cxn>
              </a:cxnLst>
              <a:rect l="0" t="0" r="r" b="b"/>
              <a:pathLst>
                <a:path w="208" h="139">
                  <a:moveTo>
                    <a:pt x="0" y="0"/>
                  </a:moveTo>
                  <a:lnTo>
                    <a:pt x="2" y="0"/>
                  </a:lnTo>
                  <a:lnTo>
                    <a:pt x="11" y="5"/>
                  </a:lnTo>
                  <a:lnTo>
                    <a:pt x="24" y="7"/>
                  </a:lnTo>
                  <a:lnTo>
                    <a:pt x="41" y="16"/>
                  </a:lnTo>
                  <a:lnTo>
                    <a:pt x="48" y="18"/>
                  </a:lnTo>
                  <a:lnTo>
                    <a:pt x="59" y="24"/>
                  </a:lnTo>
                  <a:lnTo>
                    <a:pt x="67" y="29"/>
                  </a:lnTo>
                  <a:lnTo>
                    <a:pt x="78" y="33"/>
                  </a:lnTo>
                  <a:lnTo>
                    <a:pt x="89" y="39"/>
                  </a:lnTo>
                  <a:lnTo>
                    <a:pt x="100" y="44"/>
                  </a:lnTo>
                  <a:lnTo>
                    <a:pt x="110" y="52"/>
                  </a:lnTo>
                  <a:lnTo>
                    <a:pt x="121" y="59"/>
                  </a:lnTo>
                  <a:lnTo>
                    <a:pt x="139" y="70"/>
                  </a:lnTo>
                  <a:lnTo>
                    <a:pt x="156" y="85"/>
                  </a:lnTo>
                  <a:lnTo>
                    <a:pt x="169" y="98"/>
                  </a:lnTo>
                  <a:lnTo>
                    <a:pt x="184" y="111"/>
                  </a:lnTo>
                  <a:lnTo>
                    <a:pt x="193" y="119"/>
                  </a:lnTo>
                  <a:lnTo>
                    <a:pt x="201" y="130"/>
                  </a:lnTo>
                  <a:lnTo>
                    <a:pt x="206" y="137"/>
                  </a:lnTo>
                  <a:lnTo>
                    <a:pt x="208" y="139"/>
                  </a:lnTo>
                  <a:lnTo>
                    <a:pt x="143" y="111"/>
                  </a:lnTo>
                  <a:lnTo>
                    <a:pt x="85" y="98"/>
                  </a:lnTo>
                  <a:lnTo>
                    <a:pt x="78" y="98"/>
                  </a:lnTo>
                  <a:lnTo>
                    <a:pt x="69" y="91"/>
                  </a:lnTo>
                  <a:lnTo>
                    <a:pt x="54" y="80"/>
                  </a:lnTo>
                  <a:lnTo>
                    <a:pt x="39" y="70"/>
                  </a:lnTo>
                  <a:lnTo>
                    <a:pt x="30" y="57"/>
                  </a:lnTo>
                  <a:lnTo>
                    <a:pt x="24" y="46"/>
                  </a:lnTo>
                  <a:lnTo>
                    <a:pt x="17" y="35"/>
                  </a:lnTo>
                  <a:lnTo>
                    <a:pt x="11" y="24"/>
                  </a:lnTo>
                  <a:lnTo>
                    <a:pt x="7" y="16"/>
                  </a:lnTo>
                  <a:lnTo>
                    <a:pt x="2" y="7"/>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6" name="Freeform 158"/>
            <p:cNvSpPr>
              <a:spLocks/>
            </p:cNvSpPr>
            <p:nvPr/>
          </p:nvSpPr>
          <p:spPr bwMode="auto">
            <a:xfrm>
              <a:off x="5946775" y="-3859213"/>
              <a:ext cx="528638" cy="327025"/>
            </a:xfrm>
            <a:custGeom>
              <a:avLst/>
              <a:gdLst/>
              <a:ahLst/>
              <a:cxnLst>
                <a:cxn ang="0">
                  <a:pos x="15" y="30"/>
                </a:cxn>
                <a:cxn ang="0">
                  <a:pos x="21" y="35"/>
                </a:cxn>
                <a:cxn ang="0">
                  <a:pos x="30" y="39"/>
                </a:cxn>
                <a:cxn ang="0">
                  <a:pos x="43" y="48"/>
                </a:cxn>
                <a:cxn ang="0">
                  <a:pos x="56" y="56"/>
                </a:cxn>
                <a:cxn ang="0">
                  <a:pos x="69" y="65"/>
                </a:cxn>
                <a:cxn ang="0">
                  <a:pos x="84" y="74"/>
                </a:cxn>
                <a:cxn ang="0">
                  <a:pos x="101" y="82"/>
                </a:cxn>
                <a:cxn ang="0">
                  <a:pos x="112" y="87"/>
                </a:cxn>
                <a:cxn ang="0">
                  <a:pos x="127" y="93"/>
                </a:cxn>
                <a:cxn ang="0">
                  <a:pos x="138" y="98"/>
                </a:cxn>
                <a:cxn ang="0">
                  <a:pos x="151" y="104"/>
                </a:cxn>
                <a:cxn ang="0">
                  <a:pos x="162" y="106"/>
                </a:cxn>
                <a:cxn ang="0">
                  <a:pos x="175" y="113"/>
                </a:cxn>
                <a:cxn ang="0">
                  <a:pos x="186" y="117"/>
                </a:cxn>
                <a:cxn ang="0">
                  <a:pos x="197" y="128"/>
                </a:cxn>
                <a:cxn ang="0">
                  <a:pos x="205" y="134"/>
                </a:cxn>
                <a:cxn ang="0">
                  <a:pos x="216" y="145"/>
                </a:cxn>
                <a:cxn ang="0">
                  <a:pos x="227" y="156"/>
                </a:cxn>
                <a:cxn ang="0">
                  <a:pos x="238" y="169"/>
                </a:cxn>
                <a:cxn ang="0">
                  <a:pos x="248" y="178"/>
                </a:cxn>
                <a:cxn ang="0">
                  <a:pos x="259" y="188"/>
                </a:cxn>
                <a:cxn ang="0">
                  <a:pos x="268" y="195"/>
                </a:cxn>
                <a:cxn ang="0">
                  <a:pos x="279" y="201"/>
                </a:cxn>
                <a:cxn ang="0">
                  <a:pos x="287" y="203"/>
                </a:cxn>
                <a:cxn ang="0">
                  <a:pos x="296" y="206"/>
                </a:cxn>
                <a:cxn ang="0">
                  <a:pos x="307" y="203"/>
                </a:cxn>
                <a:cxn ang="0">
                  <a:pos x="315" y="203"/>
                </a:cxn>
                <a:cxn ang="0">
                  <a:pos x="326" y="199"/>
                </a:cxn>
                <a:cxn ang="0">
                  <a:pos x="333" y="197"/>
                </a:cxn>
                <a:cxn ang="0">
                  <a:pos x="328" y="195"/>
                </a:cxn>
                <a:cxn ang="0">
                  <a:pos x="324" y="188"/>
                </a:cxn>
                <a:cxn ang="0">
                  <a:pos x="313" y="175"/>
                </a:cxn>
                <a:cxn ang="0">
                  <a:pos x="300" y="160"/>
                </a:cxn>
                <a:cxn ang="0">
                  <a:pos x="292" y="152"/>
                </a:cxn>
                <a:cxn ang="0">
                  <a:pos x="283" y="143"/>
                </a:cxn>
                <a:cxn ang="0">
                  <a:pos x="272" y="134"/>
                </a:cxn>
                <a:cxn ang="0">
                  <a:pos x="264" y="128"/>
                </a:cxn>
                <a:cxn ang="0">
                  <a:pos x="251" y="117"/>
                </a:cxn>
                <a:cxn ang="0">
                  <a:pos x="240" y="108"/>
                </a:cxn>
                <a:cxn ang="0">
                  <a:pos x="229" y="100"/>
                </a:cxn>
                <a:cxn ang="0">
                  <a:pos x="218" y="93"/>
                </a:cxn>
                <a:cxn ang="0">
                  <a:pos x="203" y="82"/>
                </a:cxn>
                <a:cxn ang="0">
                  <a:pos x="190" y="74"/>
                </a:cxn>
                <a:cxn ang="0">
                  <a:pos x="175" y="65"/>
                </a:cxn>
                <a:cxn ang="0">
                  <a:pos x="162" y="59"/>
                </a:cxn>
                <a:cxn ang="0">
                  <a:pos x="147" y="50"/>
                </a:cxn>
                <a:cxn ang="0">
                  <a:pos x="134" y="43"/>
                </a:cxn>
                <a:cxn ang="0">
                  <a:pos x="121" y="39"/>
                </a:cxn>
                <a:cxn ang="0">
                  <a:pos x="110" y="33"/>
                </a:cxn>
                <a:cxn ang="0">
                  <a:pos x="95" y="28"/>
                </a:cxn>
                <a:cxn ang="0">
                  <a:pos x="84" y="22"/>
                </a:cxn>
                <a:cxn ang="0">
                  <a:pos x="73" y="20"/>
                </a:cxn>
                <a:cxn ang="0">
                  <a:pos x="67" y="18"/>
                </a:cxn>
                <a:cxn ang="0">
                  <a:pos x="56" y="11"/>
                </a:cxn>
                <a:cxn ang="0">
                  <a:pos x="54" y="11"/>
                </a:cxn>
                <a:cxn ang="0">
                  <a:pos x="0" y="0"/>
                </a:cxn>
                <a:cxn ang="0">
                  <a:pos x="15" y="30"/>
                </a:cxn>
                <a:cxn ang="0">
                  <a:pos x="15" y="30"/>
                </a:cxn>
              </a:cxnLst>
              <a:rect l="0" t="0" r="r" b="b"/>
              <a:pathLst>
                <a:path w="333" h="206">
                  <a:moveTo>
                    <a:pt x="15" y="30"/>
                  </a:moveTo>
                  <a:lnTo>
                    <a:pt x="21" y="35"/>
                  </a:lnTo>
                  <a:lnTo>
                    <a:pt x="30" y="39"/>
                  </a:lnTo>
                  <a:lnTo>
                    <a:pt x="43" y="48"/>
                  </a:lnTo>
                  <a:lnTo>
                    <a:pt x="56" y="56"/>
                  </a:lnTo>
                  <a:lnTo>
                    <a:pt x="69" y="65"/>
                  </a:lnTo>
                  <a:lnTo>
                    <a:pt x="84" y="74"/>
                  </a:lnTo>
                  <a:lnTo>
                    <a:pt x="101" y="82"/>
                  </a:lnTo>
                  <a:lnTo>
                    <a:pt x="112" y="87"/>
                  </a:lnTo>
                  <a:lnTo>
                    <a:pt x="127" y="93"/>
                  </a:lnTo>
                  <a:lnTo>
                    <a:pt x="138" y="98"/>
                  </a:lnTo>
                  <a:lnTo>
                    <a:pt x="151" y="104"/>
                  </a:lnTo>
                  <a:lnTo>
                    <a:pt x="162" y="106"/>
                  </a:lnTo>
                  <a:lnTo>
                    <a:pt x="175" y="113"/>
                  </a:lnTo>
                  <a:lnTo>
                    <a:pt x="186" y="117"/>
                  </a:lnTo>
                  <a:lnTo>
                    <a:pt x="197" y="128"/>
                  </a:lnTo>
                  <a:lnTo>
                    <a:pt x="205" y="134"/>
                  </a:lnTo>
                  <a:lnTo>
                    <a:pt x="216" y="145"/>
                  </a:lnTo>
                  <a:lnTo>
                    <a:pt x="227" y="156"/>
                  </a:lnTo>
                  <a:lnTo>
                    <a:pt x="238" y="169"/>
                  </a:lnTo>
                  <a:lnTo>
                    <a:pt x="248" y="178"/>
                  </a:lnTo>
                  <a:lnTo>
                    <a:pt x="259" y="188"/>
                  </a:lnTo>
                  <a:lnTo>
                    <a:pt x="268" y="195"/>
                  </a:lnTo>
                  <a:lnTo>
                    <a:pt x="279" y="201"/>
                  </a:lnTo>
                  <a:lnTo>
                    <a:pt x="287" y="203"/>
                  </a:lnTo>
                  <a:lnTo>
                    <a:pt x="296" y="206"/>
                  </a:lnTo>
                  <a:lnTo>
                    <a:pt x="307" y="203"/>
                  </a:lnTo>
                  <a:lnTo>
                    <a:pt x="315" y="203"/>
                  </a:lnTo>
                  <a:lnTo>
                    <a:pt x="326" y="199"/>
                  </a:lnTo>
                  <a:lnTo>
                    <a:pt x="333" y="197"/>
                  </a:lnTo>
                  <a:lnTo>
                    <a:pt x="328" y="195"/>
                  </a:lnTo>
                  <a:lnTo>
                    <a:pt x="324" y="188"/>
                  </a:lnTo>
                  <a:lnTo>
                    <a:pt x="313" y="175"/>
                  </a:lnTo>
                  <a:lnTo>
                    <a:pt x="300" y="160"/>
                  </a:lnTo>
                  <a:lnTo>
                    <a:pt x="292" y="152"/>
                  </a:lnTo>
                  <a:lnTo>
                    <a:pt x="283" y="143"/>
                  </a:lnTo>
                  <a:lnTo>
                    <a:pt x="272" y="134"/>
                  </a:lnTo>
                  <a:lnTo>
                    <a:pt x="264" y="128"/>
                  </a:lnTo>
                  <a:lnTo>
                    <a:pt x="251" y="117"/>
                  </a:lnTo>
                  <a:lnTo>
                    <a:pt x="240" y="108"/>
                  </a:lnTo>
                  <a:lnTo>
                    <a:pt x="229" y="100"/>
                  </a:lnTo>
                  <a:lnTo>
                    <a:pt x="218" y="93"/>
                  </a:lnTo>
                  <a:lnTo>
                    <a:pt x="203" y="82"/>
                  </a:lnTo>
                  <a:lnTo>
                    <a:pt x="190" y="74"/>
                  </a:lnTo>
                  <a:lnTo>
                    <a:pt x="175" y="65"/>
                  </a:lnTo>
                  <a:lnTo>
                    <a:pt x="162" y="59"/>
                  </a:lnTo>
                  <a:lnTo>
                    <a:pt x="147" y="50"/>
                  </a:lnTo>
                  <a:lnTo>
                    <a:pt x="134" y="43"/>
                  </a:lnTo>
                  <a:lnTo>
                    <a:pt x="121" y="39"/>
                  </a:lnTo>
                  <a:lnTo>
                    <a:pt x="110" y="33"/>
                  </a:lnTo>
                  <a:lnTo>
                    <a:pt x="95" y="28"/>
                  </a:lnTo>
                  <a:lnTo>
                    <a:pt x="84" y="22"/>
                  </a:lnTo>
                  <a:lnTo>
                    <a:pt x="73" y="20"/>
                  </a:lnTo>
                  <a:lnTo>
                    <a:pt x="67" y="18"/>
                  </a:lnTo>
                  <a:lnTo>
                    <a:pt x="56" y="11"/>
                  </a:lnTo>
                  <a:lnTo>
                    <a:pt x="54" y="11"/>
                  </a:lnTo>
                  <a:lnTo>
                    <a:pt x="0" y="0"/>
                  </a:lnTo>
                  <a:lnTo>
                    <a:pt x="15" y="30"/>
                  </a:lnTo>
                  <a:lnTo>
                    <a:pt x="15" y="3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7" name="Freeform 159"/>
            <p:cNvSpPr>
              <a:spLocks/>
            </p:cNvSpPr>
            <p:nvPr/>
          </p:nvSpPr>
          <p:spPr bwMode="auto">
            <a:xfrm>
              <a:off x="6375400" y="-3563938"/>
              <a:ext cx="312738" cy="392112"/>
            </a:xfrm>
            <a:custGeom>
              <a:avLst/>
              <a:gdLst/>
              <a:ahLst/>
              <a:cxnLst>
                <a:cxn ang="0">
                  <a:pos x="154" y="24"/>
                </a:cxn>
                <a:cxn ang="0">
                  <a:pos x="112" y="52"/>
                </a:cxn>
                <a:cxn ang="0">
                  <a:pos x="82" y="24"/>
                </a:cxn>
                <a:cxn ang="0">
                  <a:pos x="108" y="97"/>
                </a:cxn>
                <a:cxn ang="0">
                  <a:pos x="54" y="11"/>
                </a:cxn>
                <a:cxn ang="0">
                  <a:pos x="0" y="0"/>
                </a:cxn>
                <a:cxn ang="0">
                  <a:pos x="2" y="2"/>
                </a:cxn>
                <a:cxn ang="0">
                  <a:pos x="9" y="13"/>
                </a:cxn>
                <a:cxn ang="0">
                  <a:pos x="11" y="22"/>
                </a:cxn>
                <a:cxn ang="0">
                  <a:pos x="15" y="30"/>
                </a:cxn>
                <a:cxn ang="0">
                  <a:pos x="17" y="39"/>
                </a:cxn>
                <a:cxn ang="0">
                  <a:pos x="22" y="52"/>
                </a:cxn>
                <a:cxn ang="0">
                  <a:pos x="22" y="63"/>
                </a:cxn>
                <a:cxn ang="0">
                  <a:pos x="22" y="76"/>
                </a:cxn>
                <a:cxn ang="0">
                  <a:pos x="22" y="87"/>
                </a:cxn>
                <a:cxn ang="0">
                  <a:pos x="22" y="100"/>
                </a:cxn>
                <a:cxn ang="0">
                  <a:pos x="22" y="108"/>
                </a:cxn>
                <a:cxn ang="0">
                  <a:pos x="22" y="117"/>
                </a:cxn>
                <a:cxn ang="0">
                  <a:pos x="22" y="121"/>
                </a:cxn>
                <a:cxn ang="0">
                  <a:pos x="22" y="123"/>
                </a:cxn>
                <a:cxn ang="0">
                  <a:pos x="26" y="123"/>
                </a:cxn>
                <a:cxn ang="0">
                  <a:pos x="43" y="126"/>
                </a:cxn>
                <a:cxn ang="0">
                  <a:pos x="54" y="126"/>
                </a:cxn>
                <a:cxn ang="0">
                  <a:pos x="65" y="130"/>
                </a:cxn>
                <a:cxn ang="0">
                  <a:pos x="78" y="132"/>
                </a:cxn>
                <a:cxn ang="0">
                  <a:pos x="91" y="141"/>
                </a:cxn>
                <a:cxn ang="0">
                  <a:pos x="104" y="145"/>
                </a:cxn>
                <a:cxn ang="0">
                  <a:pos x="117" y="152"/>
                </a:cxn>
                <a:cxn ang="0">
                  <a:pos x="128" y="160"/>
                </a:cxn>
                <a:cxn ang="0">
                  <a:pos x="138" y="169"/>
                </a:cxn>
                <a:cxn ang="0">
                  <a:pos x="149" y="182"/>
                </a:cxn>
                <a:cxn ang="0">
                  <a:pos x="156" y="188"/>
                </a:cxn>
                <a:cxn ang="0">
                  <a:pos x="167" y="247"/>
                </a:cxn>
                <a:cxn ang="0">
                  <a:pos x="167" y="245"/>
                </a:cxn>
                <a:cxn ang="0">
                  <a:pos x="169" y="238"/>
                </a:cxn>
                <a:cxn ang="0">
                  <a:pos x="175" y="227"/>
                </a:cxn>
                <a:cxn ang="0">
                  <a:pos x="179" y="219"/>
                </a:cxn>
                <a:cxn ang="0">
                  <a:pos x="184" y="206"/>
                </a:cxn>
                <a:cxn ang="0">
                  <a:pos x="190" y="190"/>
                </a:cxn>
                <a:cxn ang="0">
                  <a:pos x="192" y="175"/>
                </a:cxn>
                <a:cxn ang="0">
                  <a:pos x="197" y="160"/>
                </a:cxn>
                <a:cxn ang="0">
                  <a:pos x="195" y="143"/>
                </a:cxn>
                <a:cxn ang="0">
                  <a:pos x="195" y="126"/>
                </a:cxn>
                <a:cxn ang="0">
                  <a:pos x="192" y="113"/>
                </a:cxn>
                <a:cxn ang="0">
                  <a:pos x="190" y="100"/>
                </a:cxn>
                <a:cxn ang="0">
                  <a:pos x="186" y="87"/>
                </a:cxn>
                <a:cxn ang="0">
                  <a:pos x="184" y="80"/>
                </a:cxn>
                <a:cxn ang="0">
                  <a:pos x="182" y="74"/>
                </a:cxn>
                <a:cxn ang="0">
                  <a:pos x="154" y="24"/>
                </a:cxn>
                <a:cxn ang="0">
                  <a:pos x="154" y="24"/>
                </a:cxn>
              </a:cxnLst>
              <a:rect l="0" t="0" r="r" b="b"/>
              <a:pathLst>
                <a:path w="197" h="247">
                  <a:moveTo>
                    <a:pt x="154" y="24"/>
                  </a:moveTo>
                  <a:lnTo>
                    <a:pt x="112" y="52"/>
                  </a:lnTo>
                  <a:lnTo>
                    <a:pt x="82" y="24"/>
                  </a:lnTo>
                  <a:lnTo>
                    <a:pt x="108" y="97"/>
                  </a:lnTo>
                  <a:lnTo>
                    <a:pt x="54" y="11"/>
                  </a:lnTo>
                  <a:lnTo>
                    <a:pt x="0" y="0"/>
                  </a:lnTo>
                  <a:lnTo>
                    <a:pt x="2" y="2"/>
                  </a:lnTo>
                  <a:lnTo>
                    <a:pt x="9" y="13"/>
                  </a:lnTo>
                  <a:lnTo>
                    <a:pt x="11" y="22"/>
                  </a:lnTo>
                  <a:lnTo>
                    <a:pt x="15" y="30"/>
                  </a:lnTo>
                  <a:lnTo>
                    <a:pt x="17" y="39"/>
                  </a:lnTo>
                  <a:lnTo>
                    <a:pt x="22" y="52"/>
                  </a:lnTo>
                  <a:lnTo>
                    <a:pt x="22" y="63"/>
                  </a:lnTo>
                  <a:lnTo>
                    <a:pt x="22" y="76"/>
                  </a:lnTo>
                  <a:lnTo>
                    <a:pt x="22" y="87"/>
                  </a:lnTo>
                  <a:lnTo>
                    <a:pt x="22" y="100"/>
                  </a:lnTo>
                  <a:lnTo>
                    <a:pt x="22" y="108"/>
                  </a:lnTo>
                  <a:lnTo>
                    <a:pt x="22" y="117"/>
                  </a:lnTo>
                  <a:lnTo>
                    <a:pt x="22" y="121"/>
                  </a:lnTo>
                  <a:lnTo>
                    <a:pt x="22" y="123"/>
                  </a:lnTo>
                  <a:lnTo>
                    <a:pt x="26" y="123"/>
                  </a:lnTo>
                  <a:lnTo>
                    <a:pt x="43" y="126"/>
                  </a:lnTo>
                  <a:lnTo>
                    <a:pt x="54" y="126"/>
                  </a:lnTo>
                  <a:lnTo>
                    <a:pt x="65" y="130"/>
                  </a:lnTo>
                  <a:lnTo>
                    <a:pt x="78" y="132"/>
                  </a:lnTo>
                  <a:lnTo>
                    <a:pt x="91" y="141"/>
                  </a:lnTo>
                  <a:lnTo>
                    <a:pt x="104" y="145"/>
                  </a:lnTo>
                  <a:lnTo>
                    <a:pt x="117" y="152"/>
                  </a:lnTo>
                  <a:lnTo>
                    <a:pt x="128" y="160"/>
                  </a:lnTo>
                  <a:lnTo>
                    <a:pt x="138" y="169"/>
                  </a:lnTo>
                  <a:lnTo>
                    <a:pt x="149" y="182"/>
                  </a:lnTo>
                  <a:lnTo>
                    <a:pt x="156" y="188"/>
                  </a:lnTo>
                  <a:lnTo>
                    <a:pt x="167" y="247"/>
                  </a:lnTo>
                  <a:lnTo>
                    <a:pt x="167" y="245"/>
                  </a:lnTo>
                  <a:lnTo>
                    <a:pt x="169" y="238"/>
                  </a:lnTo>
                  <a:lnTo>
                    <a:pt x="175" y="227"/>
                  </a:lnTo>
                  <a:lnTo>
                    <a:pt x="179" y="219"/>
                  </a:lnTo>
                  <a:lnTo>
                    <a:pt x="184" y="206"/>
                  </a:lnTo>
                  <a:lnTo>
                    <a:pt x="190" y="190"/>
                  </a:lnTo>
                  <a:lnTo>
                    <a:pt x="192" y="175"/>
                  </a:lnTo>
                  <a:lnTo>
                    <a:pt x="197" y="160"/>
                  </a:lnTo>
                  <a:lnTo>
                    <a:pt x="195" y="143"/>
                  </a:lnTo>
                  <a:lnTo>
                    <a:pt x="195" y="126"/>
                  </a:lnTo>
                  <a:lnTo>
                    <a:pt x="192" y="113"/>
                  </a:lnTo>
                  <a:lnTo>
                    <a:pt x="190" y="100"/>
                  </a:lnTo>
                  <a:lnTo>
                    <a:pt x="186" y="87"/>
                  </a:lnTo>
                  <a:lnTo>
                    <a:pt x="184" y="80"/>
                  </a:lnTo>
                  <a:lnTo>
                    <a:pt x="182" y="74"/>
                  </a:lnTo>
                  <a:lnTo>
                    <a:pt x="154" y="24"/>
                  </a:lnTo>
                  <a:lnTo>
                    <a:pt x="154" y="2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8" name="Freeform 160"/>
            <p:cNvSpPr>
              <a:spLocks/>
            </p:cNvSpPr>
            <p:nvPr/>
          </p:nvSpPr>
          <p:spPr bwMode="auto">
            <a:xfrm>
              <a:off x="6516688" y="-2881313"/>
              <a:ext cx="257175" cy="341312"/>
            </a:xfrm>
            <a:custGeom>
              <a:avLst/>
              <a:gdLst/>
              <a:ahLst/>
              <a:cxnLst>
                <a:cxn ang="0">
                  <a:pos x="97" y="215"/>
                </a:cxn>
                <a:cxn ang="0">
                  <a:pos x="90" y="210"/>
                </a:cxn>
                <a:cxn ang="0">
                  <a:pos x="78" y="202"/>
                </a:cxn>
                <a:cxn ang="0">
                  <a:pos x="67" y="195"/>
                </a:cxn>
                <a:cxn ang="0">
                  <a:pos x="58" y="186"/>
                </a:cxn>
                <a:cxn ang="0">
                  <a:pos x="49" y="178"/>
                </a:cxn>
                <a:cxn ang="0">
                  <a:pos x="39" y="169"/>
                </a:cxn>
                <a:cxn ang="0">
                  <a:pos x="30" y="154"/>
                </a:cxn>
                <a:cxn ang="0">
                  <a:pos x="21" y="141"/>
                </a:cxn>
                <a:cxn ang="0">
                  <a:pos x="15" y="128"/>
                </a:cxn>
                <a:cxn ang="0">
                  <a:pos x="10" y="117"/>
                </a:cxn>
                <a:cxn ang="0">
                  <a:pos x="4" y="104"/>
                </a:cxn>
                <a:cxn ang="0">
                  <a:pos x="2" y="96"/>
                </a:cxn>
                <a:cxn ang="0">
                  <a:pos x="0" y="89"/>
                </a:cxn>
                <a:cxn ang="0">
                  <a:pos x="0" y="85"/>
                </a:cxn>
                <a:cxn ang="0">
                  <a:pos x="2" y="72"/>
                </a:cxn>
                <a:cxn ang="0">
                  <a:pos x="10" y="57"/>
                </a:cxn>
                <a:cxn ang="0">
                  <a:pos x="23" y="39"/>
                </a:cxn>
                <a:cxn ang="0">
                  <a:pos x="30" y="29"/>
                </a:cxn>
                <a:cxn ang="0">
                  <a:pos x="41" y="22"/>
                </a:cxn>
                <a:cxn ang="0">
                  <a:pos x="52" y="16"/>
                </a:cxn>
                <a:cxn ang="0">
                  <a:pos x="65" y="11"/>
                </a:cxn>
                <a:cxn ang="0">
                  <a:pos x="75" y="5"/>
                </a:cxn>
                <a:cxn ang="0">
                  <a:pos x="86" y="0"/>
                </a:cxn>
                <a:cxn ang="0">
                  <a:pos x="97" y="0"/>
                </a:cxn>
                <a:cxn ang="0">
                  <a:pos x="108" y="3"/>
                </a:cxn>
                <a:cxn ang="0">
                  <a:pos x="123" y="11"/>
                </a:cxn>
                <a:cxn ang="0">
                  <a:pos x="132" y="24"/>
                </a:cxn>
                <a:cxn ang="0">
                  <a:pos x="136" y="35"/>
                </a:cxn>
                <a:cxn ang="0">
                  <a:pos x="138" y="39"/>
                </a:cxn>
                <a:cxn ang="0">
                  <a:pos x="142" y="48"/>
                </a:cxn>
                <a:cxn ang="0">
                  <a:pos x="145" y="57"/>
                </a:cxn>
                <a:cxn ang="0">
                  <a:pos x="151" y="70"/>
                </a:cxn>
                <a:cxn ang="0">
                  <a:pos x="153" y="85"/>
                </a:cxn>
                <a:cxn ang="0">
                  <a:pos x="160" y="100"/>
                </a:cxn>
                <a:cxn ang="0">
                  <a:pos x="160" y="115"/>
                </a:cxn>
                <a:cxn ang="0">
                  <a:pos x="162" y="132"/>
                </a:cxn>
                <a:cxn ang="0">
                  <a:pos x="160" y="143"/>
                </a:cxn>
                <a:cxn ang="0">
                  <a:pos x="155" y="156"/>
                </a:cxn>
                <a:cxn ang="0">
                  <a:pos x="151" y="165"/>
                </a:cxn>
                <a:cxn ang="0">
                  <a:pos x="145" y="176"/>
                </a:cxn>
                <a:cxn ang="0">
                  <a:pos x="132" y="186"/>
                </a:cxn>
                <a:cxn ang="0">
                  <a:pos x="129" y="193"/>
                </a:cxn>
                <a:cxn ang="0">
                  <a:pos x="97" y="215"/>
                </a:cxn>
                <a:cxn ang="0">
                  <a:pos x="97" y="215"/>
                </a:cxn>
              </a:cxnLst>
              <a:rect l="0" t="0" r="r" b="b"/>
              <a:pathLst>
                <a:path w="162" h="215">
                  <a:moveTo>
                    <a:pt x="97" y="215"/>
                  </a:moveTo>
                  <a:lnTo>
                    <a:pt x="90" y="210"/>
                  </a:lnTo>
                  <a:lnTo>
                    <a:pt x="78" y="202"/>
                  </a:lnTo>
                  <a:lnTo>
                    <a:pt x="67" y="195"/>
                  </a:lnTo>
                  <a:lnTo>
                    <a:pt x="58" y="186"/>
                  </a:lnTo>
                  <a:lnTo>
                    <a:pt x="49" y="178"/>
                  </a:lnTo>
                  <a:lnTo>
                    <a:pt x="39" y="169"/>
                  </a:lnTo>
                  <a:lnTo>
                    <a:pt x="30" y="154"/>
                  </a:lnTo>
                  <a:lnTo>
                    <a:pt x="21" y="141"/>
                  </a:lnTo>
                  <a:lnTo>
                    <a:pt x="15" y="128"/>
                  </a:lnTo>
                  <a:lnTo>
                    <a:pt x="10" y="117"/>
                  </a:lnTo>
                  <a:lnTo>
                    <a:pt x="4" y="104"/>
                  </a:lnTo>
                  <a:lnTo>
                    <a:pt x="2" y="96"/>
                  </a:lnTo>
                  <a:lnTo>
                    <a:pt x="0" y="89"/>
                  </a:lnTo>
                  <a:lnTo>
                    <a:pt x="0" y="85"/>
                  </a:lnTo>
                  <a:lnTo>
                    <a:pt x="2" y="72"/>
                  </a:lnTo>
                  <a:lnTo>
                    <a:pt x="10" y="57"/>
                  </a:lnTo>
                  <a:lnTo>
                    <a:pt x="23" y="39"/>
                  </a:lnTo>
                  <a:lnTo>
                    <a:pt x="30" y="29"/>
                  </a:lnTo>
                  <a:lnTo>
                    <a:pt x="41" y="22"/>
                  </a:lnTo>
                  <a:lnTo>
                    <a:pt x="52" y="16"/>
                  </a:lnTo>
                  <a:lnTo>
                    <a:pt x="65" y="11"/>
                  </a:lnTo>
                  <a:lnTo>
                    <a:pt x="75" y="5"/>
                  </a:lnTo>
                  <a:lnTo>
                    <a:pt x="86" y="0"/>
                  </a:lnTo>
                  <a:lnTo>
                    <a:pt x="97" y="0"/>
                  </a:lnTo>
                  <a:lnTo>
                    <a:pt x="108" y="3"/>
                  </a:lnTo>
                  <a:lnTo>
                    <a:pt x="123" y="11"/>
                  </a:lnTo>
                  <a:lnTo>
                    <a:pt x="132" y="24"/>
                  </a:lnTo>
                  <a:lnTo>
                    <a:pt x="136" y="35"/>
                  </a:lnTo>
                  <a:lnTo>
                    <a:pt x="138" y="39"/>
                  </a:lnTo>
                  <a:lnTo>
                    <a:pt x="142" y="48"/>
                  </a:lnTo>
                  <a:lnTo>
                    <a:pt x="145" y="57"/>
                  </a:lnTo>
                  <a:lnTo>
                    <a:pt x="151" y="70"/>
                  </a:lnTo>
                  <a:lnTo>
                    <a:pt x="153" y="85"/>
                  </a:lnTo>
                  <a:lnTo>
                    <a:pt x="160" y="100"/>
                  </a:lnTo>
                  <a:lnTo>
                    <a:pt x="160" y="115"/>
                  </a:lnTo>
                  <a:lnTo>
                    <a:pt x="162" y="132"/>
                  </a:lnTo>
                  <a:lnTo>
                    <a:pt x="160" y="143"/>
                  </a:lnTo>
                  <a:lnTo>
                    <a:pt x="155" y="156"/>
                  </a:lnTo>
                  <a:lnTo>
                    <a:pt x="151" y="165"/>
                  </a:lnTo>
                  <a:lnTo>
                    <a:pt x="145" y="176"/>
                  </a:lnTo>
                  <a:lnTo>
                    <a:pt x="132" y="186"/>
                  </a:lnTo>
                  <a:lnTo>
                    <a:pt x="129" y="193"/>
                  </a:lnTo>
                  <a:lnTo>
                    <a:pt x="97" y="215"/>
                  </a:lnTo>
                  <a:lnTo>
                    <a:pt x="97" y="21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9" name="Freeform 161"/>
            <p:cNvSpPr>
              <a:spLocks/>
            </p:cNvSpPr>
            <p:nvPr/>
          </p:nvSpPr>
          <p:spPr bwMode="auto">
            <a:xfrm>
              <a:off x="6440488" y="-2719388"/>
              <a:ext cx="158750" cy="179387"/>
            </a:xfrm>
            <a:custGeom>
              <a:avLst/>
              <a:gdLst/>
              <a:ahLst/>
              <a:cxnLst>
                <a:cxn ang="0">
                  <a:pos x="100" y="113"/>
                </a:cxn>
                <a:cxn ang="0">
                  <a:pos x="52" y="50"/>
                </a:cxn>
                <a:cxn ang="0">
                  <a:pos x="37" y="0"/>
                </a:cxn>
                <a:cxn ang="0">
                  <a:pos x="0" y="0"/>
                </a:cxn>
                <a:cxn ang="0">
                  <a:pos x="4" y="50"/>
                </a:cxn>
                <a:cxn ang="0">
                  <a:pos x="11" y="56"/>
                </a:cxn>
                <a:cxn ang="0">
                  <a:pos x="26" y="69"/>
                </a:cxn>
                <a:cxn ang="0">
                  <a:pos x="33" y="76"/>
                </a:cxn>
                <a:cxn ang="0">
                  <a:pos x="43" y="84"/>
                </a:cxn>
                <a:cxn ang="0">
                  <a:pos x="52" y="93"/>
                </a:cxn>
                <a:cxn ang="0">
                  <a:pos x="63" y="100"/>
                </a:cxn>
                <a:cxn ang="0">
                  <a:pos x="78" y="104"/>
                </a:cxn>
                <a:cxn ang="0">
                  <a:pos x="89" y="110"/>
                </a:cxn>
                <a:cxn ang="0">
                  <a:pos x="97" y="110"/>
                </a:cxn>
                <a:cxn ang="0">
                  <a:pos x="100" y="113"/>
                </a:cxn>
                <a:cxn ang="0">
                  <a:pos x="100" y="113"/>
                </a:cxn>
              </a:cxnLst>
              <a:rect l="0" t="0" r="r" b="b"/>
              <a:pathLst>
                <a:path w="100" h="113">
                  <a:moveTo>
                    <a:pt x="100" y="113"/>
                  </a:moveTo>
                  <a:lnTo>
                    <a:pt x="52" y="50"/>
                  </a:lnTo>
                  <a:lnTo>
                    <a:pt x="37" y="0"/>
                  </a:lnTo>
                  <a:lnTo>
                    <a:pt x="0" y="0"/>
                  </a:lnTo>
                  <a:lnTo>
                    <a:pt x="4" y="50"/>
                  </a:lnTo>
                  <a:lnTo>
                    <a:pt x="11" y="56"/>
                  </a:lnTo>
                  <a:lnTo>
                    <a:pt x="26" y="69"/>
                  </a:lnTo>
                  <a:lnTo>
                    <a:pt x="33" y="76"/>
                  </a:lnTo>
                  <a:lnTo>
                    <a:pt x="43" y="84"/>
                  </a:lnTo>
                  <a:lnTo>
                    <a:pt x="52" y="93"/>
                  </a:lnTo>
                  <a:lnTo>
                    <a:pt x="63" y="100"/>
                  </a:lnTo>
                  <a:lnTo>
                    <a:pt x="78" y="104"/>
                  </a:lnTo>
                  <a:lnTo>
                    <a:pt x="89" y="110"/>
                  </a:lnTo>
                  <a:lnTo>
                    <a:pt x="97" y="110"/>
                  </a:lnTo>
                  <a:lnTo>
                    <a:pt x="100" y="113"/>
                  </a:lnTo>
                  <a:lnTo>
                    <a:pt x="100" y="11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0" name="Freeform 162"/>
            <p:cNvSpPr>
              <a:spLocks/>
            </p:cNvSpPr>
            <p:nvPr/>
          </p:nvSpPr>
          <p:spPr bwMode="auto">
            <a:xfrm>
              <a:off x="6492875" y="-3124200"/>
              <a:ext cx="207963" cy="239712"/>
            </a:xfrm>
            <a:custGeom>
              <a:avLst/>
              <a:gdLst/>
              <a:ahLst/>
              <a:cxnLst>
                <a:cxn ang="0">
                  <a:pos x="0" y="151"/>
                </a:cxn>
                <a:cxn ang="0">
                  <a:pos x="0" y="149"/>
                </a:cxn>
                <a:cxn ang="0">
                  <a:pos x="6" y="147"/>
                </a:cxn>
                <a:cxn ang="0">
                  <a:pos x="13" y="145"/>
                </a:cxn>
                <a:cxn ang="0">
                  <a:pos x="25" y="140"/>
                </a:cxn>
                <a:cxn ang="0">
                  <a:pos x="36" y="136"/>
                </a:cxn>
                <a:cxn ang="0">
                  <a:pos x="47" y="132"/>
                </a:cxn>
                <a:cxn ang="0">
                  <a:pos x="62" y="125"/>
                </a:cxn>
                <a:cxn ang="0">
                  <a:pos x="75" y="123"/>
                </a:cxn>
                <a:cxn ang="0">
                  <a:pos x="86" y="117"/>
                </a:cxn>
                <a:cxn ang="0">
                  <a:pos x="97" y="117"/>
                </a:cxn>
                <a:cxn ang="0">
                  <a:pos x="105" y="115"/>
                </a:cxn>
                <a:cxn ang="0">
                  <a:pos x="114" y="115"/>
                </a:cxn>
                <a:cxn ang="0">
                  <a:pos x="127" y="115"/>
                </a:cxn>
                <a:cxn ang="0">
                  <a:pos x="131" y="115"/>
                </a:cxn>
                <a:cxn ang="0">
                  <a:pos x="129" y="108"/>
                </a:cxn>
                <a:cxn ang="0">
                  <a:pos x="129" y="95"/>
                </a:cxn>
                <a:cxn ang="0">
                  <a:pos x="127" y="84"/>
                </a:cxn>
                <a:cxn ang="0">
                  <a:pos x="125" y="76"/>
                </a:cxn>
                <a:cxn ang="0">
                  <a:pos x="123" y="67"/>
                </a:cxn>
                <a:cxn ang="0">
                  <a:pos x="121" y="58"/>
                </a:cxn>
                <a:cxn ang="0">
                  <a:pos x="116" y="45"/>
                </a:cxn>
                <a:cxn ang="0">
                  <a:pos x="110" y="35"/>
                </a:cxn>
                <a:cxn ang="0">
                  <a:pos x="105" y="24"/>
                </a:cxn>
                <a:cxn ang="0">
                  <a:pos x="101" y="17"/>
                </a:cxn>
                <a:cxn ang="0">
                  <a:pos x="93" y="4"/>
                </a:cxn>
                <a:cxn ang="0">
                  <a:pos x="93" y="0"/>
                </a:cxn>
                <a:cxn ang="0">
                  <a:pos x="93" y="4"/>
                </a:cxn>
                <a:cxn ang="0">
                  <a:pos x="93" y="22"/>
                </a:cxn>
                <a:cxn ang="0">
                  <a:pos x="93" y="28"/>
                </a:cxn>
                <a:cxn ang="0">
                  <a:pos x="93" y="39"/>
                </a:cxn>
                <a:cxn ang="0">
                  <a:pos x="88" y="48"/>
                </a:cxn>
                <a:cxn ang="0">
                  <a:pos x="86" y="58"/>
                </a:cxn>
                <a:cxn ang="0">
                  <a:pos x="73" y="69"/>
                </a:cxn>
                <a:cxn ang="0">
                  <a:pos x="58" y="78"/>
                </a:cxn>
                <a:cxn ang="0">
                  <a:pos x="41" y="86"/>
                </a:cxn>
                <a:cxn ang="0">
                  <a:pos x="25" y="97"/>
                </a:cxn>
                <a:cxn ang="0">
                  <a:pos x="17" y="104"/>
                </a:cxn>
                <a:cxn ang="0">
                  <a:pos x="10" y="115"/>
                </a:cxn>
                <a:cxn ang="0">
                  <a:pos x="6" y="123"/>
                </a:cxn>
                <a:cxn ang="0">
                  <a:pos x="4" y="132"/>
                </a:cxn>
                <a:cxn ang="0">
                  <a:pos x="0" y="145"/>
                </a:cxn>
                <a:cxn ang="0">
                  <a:pos x="0" y="151"/>
                </a:cxn>
                <a:cxn ang="0">
                  <a:pos x="0" y="151"/>
                </a:cxn>
              </a:cxnLst>
              <a:rect l="0" t="0" r="r" b="b"/>
              <a:pathLst>
                <a:path w="131" h="151">
                  <a:moveTo>
                    <a:pt x="0" y="151"/>
                  </a:moveTo>
                  <a:lnTo>
                    <a:pt x="0" y="149"/>
                  </a:lnTo>
                  <a:lnTo>
                    <a:pt x="6" y="147"/>
                  </a:lnTo>
                  <a:lnTo>
                    <a:pt x="13" y="145"/>
                  </a:lnTo>
                  <a:lnTo>
                    <a:pt x="25" y="140"/>
                  </a:lnTo>
                  <a:lnTo>
                    <a:pt x="36" y="136"/>
                  </a:lnTo>
                  <a:lnTo>
                    <a:pt x="47" y="132"/>
                  </a:lnTo>
                  <a:lnTo>
                    <a:pt x="62" y="125"/>
                  </a:lnTo>
                  <a:lnTo>
                    <a:pt x="75" y="123"/>
                  </a:lnTo>
                  <a:lnTo>
                    <a:pt x="86" y="117"/>
                  </a:lnTo>
                  <a:lnTo>
                    <a:pt x="97" y="117"/>
                  </a:lnTo>
                  <a:lnTo>
                    <a:pt x="105" y="115"/>
                  </a:lnTo>
                  <a:lnTo>
                    <a:pt x="114" y="115"/>
                  </a:lnTo>
                  <a:lnTo>
                    <a:pt x="127" y="115"/>
                  </a:lnTo>
                  <a:lnTo>
                    <a:pt x="131" y="115"/>
                  </a:lnTo>
                  <a:lnTo>
                    <a:pt x="129" y="108"/>
                  </a:lnTo>
                  <a:lnTo>
                    <a:pt x="129" y="95"/>
                  </a:lnTo>
                  <a:lnTo>
                    <a:pt x="127" y="84"/>
                  </a:lnTo>
                  <a:lnTo>
                    <a:pt x="125" y="76"/>
                  </a:lnTo>
                  <a:lnTo>
                    <a:pt x="123" y="67"/>
                  </a:lnTo>
                  <a:lnTo>
                    <a:pt x="121" y="58"/>
                  </a:lnTo>
                  <a:lnTo>
                    <a:pt x="116" y="45"/>
                  </a:lnTo>
                  <a:lnTo>
                    <a:pt x="110" y="35"/>
                  </a:lnTo>
                  <a:lnTo>
                    <a:pt x="105" y="24"/>
                  </a:lnTo>
                  <a:lnTo>
                    <a:pt x="101" y="17"/>
                  </a:lnTo>
                  <a:lnTo>
                    <a:pt x="93" y="4"/>
                  </a:lnTo>
                  <a:lnTo>
                    <a:pt x="93" y="0"/>
                  </a:lnTo>
                  <a:lnTo>
                    <a:pt x="93" y="4"/>
                  </a:lnTo>
                  <a:lnTo>
                    <a:pt x="93" y="22"/>
                  </a:lnTo>
                  <a:lnTo>
                    <a:pt x="93" y="28"/>
                  </a:lnTo>
                  <a:lnTo>
                    <a:pt x="93" y="39"/>
                  </a:lnTo>
                  <a:lnTo>
                    <a:pt x="88" y="48"/>
                  </a:lnTo>
                  <a:lnTo>
                    <a:pt x="86" y="58"/>
                  </a:lnTo>
                  <a:lnTo>
                    <a:pt x="73" y="69"/>
                  </a:lnTo>
                  <a:lnTo>
                    <a:pt x="58" y="78"/>
                  </a:lnTo>
                  <a:lnTo>
                    <a:pt x="41" y="86"/>
                  </a:lnTo>
                  <a:lnTo>
                    <a:pt x="25" y="97"/>
                  </a:lnTo>
                  <a:lnTo>
                    <a:pt x="17" y="104"/>
                  </a:lnTo>
                  <a:lnTo>
                    <a:pt x="10" y="115"/>
                  </a:lnTo>
                  <a:lnTo>
                    <a:pt x="6" y="123"/>
                  </a:lnTo>
                  <a:lnTo>
                    <a:pt x="4" y="132"/>
                  </a:lnTo>
                  <a:lnTo>
                    <a:pt x="0" y="145"/>
                  </a:lnTo>
                  <a:lnTo>
                    <a:pt x="0" y="151"/>
                  </a:lnTo>
                  <a:lnTo>
                    <a:pt x="0" y="15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1" name="Freeform 163"/>
            <p:cNvSpPr>
              <a:spLocks/>
            </p:cNvSpPr>
            <p:nvPr/>
          </p:nvSpPr>
          <p:spPr bwMode="auto">
            <a:xfrm>
              <a:off x="5575300" y="-3605213"/>
              <a:ext cx="573088" cy="466725"/>
            </a:xfrm>
            <a:custGeom>
              <a:avLst/>
              <a:gdLst/>
              <a:ahLst/>
              <a:cxnLst>
                <a:cxn ang="0">
                  <a:pos x="2" y="95"/>
                </a:cxn>
                <a:cxn ang="0">
                  <a:pos x="15" y="82"/>
                </a:cxn>
                <a:cxn ang="0">
                  <a:pos x="33" y="65"/>
                </a:cxn>
                <a:cxn ang="0">
                  <a:pos x="52" y="56"/>
                </a:cxn>
                <a:cxn ang="0">
                  <a:pos x="74" y="46"/>
                </a:cxn>
                <a:cxn ang="0">
                  <a:pos x="98" y="35"/>
                </a:cxn>
                <a:cxn ang="0">
                  <a:pos x="126" y="26"/>
                </a:cxn>
                <a:cxn ang="0">
                  <a:pos x="158" y="18"/>
                </a:cxn>
                <a:cxn ang="0">
                  <a:pos x="191" y="9"/>
                </a:cxn>
                <a:cxn ang="0">
                  <a:pos x="223" y="5"/>
                </a:cxn>
                <a:cxn ang="0">
                  <a:pos x="251" y="2"/>
                </a:cxn>
                <a:cxn ang="0">
                  <a:pos x="275" y="0"/>
                </a:cxn>
                <a:cxn ang="0">
                  <a:pos x="301" y="0"/>
                </a:cxn>
                <a:cxn ang="0">
                  <a:pos x="353" y="22"/>
                </a:cxn>
                <a:cxn ang="0">
                  <a:pos x="357" y="35"/>
                </a:cxn>
                <a:cxn ang="0">
                  <a:pos x="359" y="59"/>
                </a:cxn>
                <a:cxn ang="0">
                  <a:pos x="348" y="85"/>
                </a:cxn>
                <a:cxn ang="0">
                  <a:pos x="335" y="106"/>
                </a:cxn>
                <a:cxn ang="0">
                  <a:pos x="316" y="130"/>
                </a:cxn>
                <a:cxn ang="0">
                  <a:pos x="288" y="158"/>
                </a:cxn>
                <a:cxn ang="0">
                  <a:pos x="251" y="184"/>
                </a:cxn>
                <a:cxn ang="0">
                  <a:pos x="214" y="212"/>
                </a:cxn>
                <a:cxn ang="0">
                  <a:pos x="180" y="236"/>
                </a:cxn>
                <a:cxn ang="0">
                  <a:pos x="141" y="260"/>
                </a:cxn>
                <a:cxn ang="0">
                  <a:pos x="111" y="277"/>
                </a:cxn>
                <a:cxn ang="0">
                  <a:pos x="87" y="290"/>
                </a:cxn>
                <a:cxn ang="0">
                  <a:pos x="61" y="294"/>
                </a:cxn>
                <a:cxn ang="0">
                  <a:pos x="57" y="277"/>
                </a:cxn>
                <a:cxn ang="0">
                  <a:pos x="67" y="251"/>
                </a:cxn>
                <a:cxn ang="0">
                  <a:pos x="82" y="232"/>
                </a:cxn>
                <a:cxn ang="0">
                  <a:pos x="100" y="212"/>
                </a:cxn>
                <a:cxn ang="0">
                  <a:pos x="119" y="191"/>
                </a:cxn>
                <a:cxn ang="0">
                  <a:pos x="139" y="171"/>
                </a:cxn>
                <a:cxn ang="0">
                  <a:pos x="158" y="152"/>
                </a:cxn>
                <a:cxn ang="0">
                  <a:pos x="178" y="136"/>
                </a:cxn>
                <a:cxn ang="0">
                  <a:pos x="197" y="121"/>
                </a:cxn>
                <a:cxn ang="0">
                  <a:pos x="219" y="104"/>
                </a:cxn>
                <a:cxn ang="0">
                  <a:pos x="238" y="93"/>
                </a:cxn>
                <a:cxn ang="0">
                  <a:pos x="238" y="93"/>
                </a:cxn>
                <a:cxn ang="0">
                  <a:pos x="217" y="95"/>
                </a:cxn>
                <a:cxn ang="0">
                  <a:pos x="193" y="102"/>
                </a:cxn>
                <a:cxn ang="0">
                  <a:pos x="173" y="108"/>
                </a:cxn>
                <a:cxn ang="0">
                  <a:pos x="154" y="117"/>
                </a:cxn>
                <a:cxn ang="0">
                  <a:pos x="132" y="128"/>
                </a:cxn>
                <a:cxn ang="0">
                  <a:pos x="111" y="139"/>
                </a:cxn>
                <a:cxn ang="0">
                  <a:pos x="87" y="149"/>
                </a:cxn>
                <a:cxn ang="0">
                  <a:pos x="65" y="160"/>
                </a:cxn>
                <a:cxn ang="0">
                  <a:pos x="46" y="171"/>
                </a:cxn>
                <a:cxn ang="0">
                  <a:pos x="20" y="186"/>
                </a:cxn>
                <a:cxn ang="0">
                  <a:pos x="2" y="199"/>
                </a:cxn>
                <a:cxn ang="0">
                  <a:pos x="2" y="100"/>
                </a:cxn>
              </a:cxnLst>
              <a:rect l="0" t="0" r="r" b="b"/>
              <a:pathLst>
                <a:path w="361" h="294">
                  <a:moveTo>
                    <a:pt x="2" y="100"/>
                  </a:moveTo>
                  <a:lnTo>
                    <a:pt x="2" y="95"/>
                  </a:lnTo>
                  <a:lnTo>
                    <a:pt x="7" y="91"/>
                  </a:lnTo>
                  <a:lnTo>
                    <a:pt x="15" y="82"/>
                  </a:lnTo>
                  <a:lnTo>
                    <a:pt x="28" y="74"/>
                  </a:lnTo>
                  <a:lnTo>
                    <a:pt x="33" y="65"/>
                  </a:lnTo>
                  <a:lnTo>
                    <a:pt x="41" y="61"/>
                  </a:lnTo>
                  <a:lnTo>
                    <a:pt x="52" y="56"/>
                  </a:lnTo>
                  <a:lnTo>
                    <a:pt x="63" y="50"/>
                  </a:lnTo>
                  <a:lnTo>
                    <a:pt x="74" y="46"/>
                  </a:lnTo>
                  <a:lnTo>
                    <a:pt x="87" y="39"/>
                  </a:lnTo>
                  <a:lnTo>
                    <a:pt x="98" y="35"/>
                  </a:lnTo>
                  <a:lnTo>
                    <a:pt x="113" y="30"/>
                  </a:lnTo>
                  <a:lnTo>
                    <a:pt x="126" y="26"/>
                  </a:lnTo>
                  <a:lnTo>
                    <a:pt x="141" y="20"/>
                  </a:lnTo>
                  <a:lnTo>
                    <a:pt x="158" y="18"/>
                  </a:lnTo>
                  <a:lnTo>
                    <a:pt x="175" y="13"/>
                  </a:lnTo>
                  <a:lnTo>
                    <a:pt x="191" y="9"/>
                  </a:lnTo>
                  <a:lnTo>
                    <a:pt x="206" y="9"/>
                  </a:lnTo>
                  <a:lnTo>
                    <a:pt x="223" y="5"/>
                  </a:lnTo>
                  <a:lnTo>
                    <a:pt x="238" y="5"/>
                  </a:lnTo>
                  <a:lnTo>
                    <a:pt x="251" y="2"/>
                  </a:lnTo>
                  <a:lnTo>
                    <a:pt x="264" y="0"/>
                  </a:lnTo>
                  <a:lnTo>
                    <a:pt x="275" y="0"/>
                  </a:lnTo>
                  <a:lnTo>
                    <a:pt x="288" y="0"/>
                  </a:lnTo>
                  <a:lnTo>
                    <a:pt x="301" y="0"/>
                  </a:lnTo>
                  <a:lnTo>
                    <a:pt x="307" y="0"/>
                  </a:lnTo>
                  <a:lnTo>
                    <a:pt x="353" y="22"/>
                  </a:lnTo>
                  <a:lnTo>
                    <a:pt x="355" y="28"/>
                  </a:lnTo>
                  <a:lnTo>
                    <a:pt x="357" y="35"/>
                  </a:lnTo>
                  <a:lnTo>
                    <a:pt x="361" y="48"/>
                  </a:lnTo>
                  <a:lnTo>
                    <a:pt x="359" y="59"/>
                  </a:lnTo>
                  <a:lnTo>
                    <a:pt x="355" y="76"/>
                  </a:lnTo>
                  <a:lnTo>
                    <a:pt x="348" y="85"/>
                  </a:lnTo>
                  <a:lnTo>
                    <a:pt x="344" y="95"/>
                  </a:lnTo>
                  <a:lnTo>
                    <a:pt x="335" y="106"/>
                  </a:lnTo>
                  <a:lnTo>
                    <a:pt x="329" y="121"/>
                  </a:lnTo>
                  <a:lnTo>
                    <a:pt x="316" y="130"/>
                  </a:lnTo>
                  <a:lnTo>
                    <a:pt x="303" y="145"/>
                  </a:lnTo>
                  <a:lnTo>
                    <a:pt x="288" y="158"/>
                  </a:lnTo>
                  <a:lnTo>
                    <a:pt x="271" y="171"/>
                  </a:lnTo>
                  <a:lnTo>
                    <a:pt x="251" y="184"/>
                  </a:lnTo>
                  <a:lnTo>
                    <a:pt x="234" y="197"/>
                  </a:lnTo>
                  <a:lnTo>
                    <a:pt x="214" y="212"/>
                  </a:lnTo>
                  <a:lnTo>
                    <a:pt x="197" y="225"/>
                  </a:lnTo>
                  <a:lnTo>
                    <a:pt x="180" y="236"/>
                  </a:lnTo>
                  <a:lnTo>
                    <a:pt x="160" y="249"/>
                  </a:lnTo>
                  <a:lnTo>
                    <a:pt x="141" y="260"/>
                  </a:lnTo>
                  <a:lnTo>
                    <a:pt x="126" y="271"/>
                  </a:lnTo>
                  <a:lnTo>
                    <a:pt x="111" y="277"/>
                  </a:lnTo>
                  <a:lnTo>
                    <a:pt x="95" y="283"/>
                  </a:lnTo>
                  <a:lnTo>
                    <a:pt x="87" y="290"/>
                  </a:lnTo>
                  <a:lnTo>
                    <a:pt x="76" y="294"/>
                  </a:lnTo>
                  <a:lnTo>
                    <a:pt x="61" y="294"/>
                  </a:lnTo>
                  <a:lnTo>
                    <a:pt x="57" y="290"/>
                  </a:lnTo>
                  <a:lnTo>
                    <a:pt x="57" y="277"/>
                  </a:lnTo>
                  <a:lnTo>
                    <a:pt x="65" y="262"/>
                  </a:lnTo>
                  <a:lnTo>
                    <a:pt x="67" y="251"/>
                  </a:lnTo>
                  <a:lnTo>
                    <a:pt x="76" y="242"/>
                  </a:lnTo>
                  <a:lnTo>
                    <a:pt x="82" y="232"/>
                  </a:lnTo>
                  <a:lnTo>
                    <a:pt x="91" y="223"/>
                  </a:lnTo>
                  <a:lnTo>
                    <a:pt x="100" y="212"/>
                  </a:lnTo>
                  <a:lnTo>
                    <a:pt x="108" y="201"/>
                  </a:lnTo>
                  <a:lnTo>
                    <a:pt x="119" y="191"/>
                  </a:lnTo>
                  <a:lnTo>
                    <a:pt x="130" y="182"/>
                  </a:lnTo>
                  <a:lnTo>
                    <a:pt x="139" y="171"/>
                  </a:lnTo>
                  <a:lnTo>
                    <a:pt x="149" y="160"/>
                  </a:lnTo>
                  <a:lnTo>
                    <a:pt x="158" y="152"/>
                  </a:lnTo>
                  <a:lnTo>
                    <a:pt x="169" y="145"/>
                  </a:lnTo>
                  <a:lnTo>
                    <a:pt x="178" y="136"/>
                  </a:lnTo>
                  <a:lnTo>
                    <a:pt x="186" y="130"/>
                  </a:lnTo>
                  <a:lnTo>
                    <a:pt x="197" y="121"/>
                  </a:lnTo>
                  <a:lnTo>
                    <a:pt x="206" y="117"/>
                  </a:lnTo>
                  <a:lnTo>
                    <a:pt x="219" y="104"/>
                  </a:lnTo>
                  <a:lnTo>
                    <a:pt x="232" y="98"/>
                  </a:lnTo>
                  <a:lnTo>
                    <a:pt x="238" y="93"/>
                  </a:lnTo>
                  <a:lnTo>
                    <a:pt x="242" y="93"/>
                  </a:lnTo>
                  <a:lnTo>
                    <a:pt x="238" y="93"/>
                  </a:lnTo>
                  <a:lnTo>
                    <a:pt x="229" y="93"/>
                  </a:lnTo>
                  <a:lnTo>
                    <a:pt x="217" y="95"/>
                  </a:lnTo>
                  <a:lnTo>
                    <a:pt x="204" y="102"/>
                  </a:lnTo>
                  <a:lnTo>
                    <a:pt x="193" y="102"/>
                  </a:lnTo>
                  <a:lnTo>
                    <a:pt x="184" y="106"/>
                  </a:lnTo>
                  <a:lnTo>
                    <a:pt x="173" y="108"/>
                  </a:lnTo>
                  <a:lnTo>
                    <a:pt x="165" y="113"/>
                  </a:lnTo>
                  <a:lnTo>
                    <a:pt x="154" y="117"/>
                  </a:lnTo>
                  <a:lnTo>
                    <a:pt x="143" y="121"/>
                  </a:lnTo>
                  <a:lnTo>
                    <a:pt x="132" y="128"/>
                  </a:lnTo>
                  <a:lnTo>
                    <a:pt x="121" y="132"/>
                  </a:lnTo>
                  <a:lnTo>
                    <a:pt x="111" y="139"/>
                  </a:lnTo>
                  <a:lnTo>
                    <a:pt x="98" y="143"/>
                  </a:lnTo>
                  <a:lnTo>
                    <a:pt x="87" y="149"/>
                  </a:lnTo>
                  <a:lnTo>
                    <a:pt x="76" y="156"/>
                  </a:lnTo>
                  <a:lnTo>
                    <a:pt x="65" y="160"/>
                  </a:lnTo>
                  <a:lnTo>
                    <a:pt x="54" y="167"/>
                  </a:lnTo>
                  <a:lnTo>
                    <a:pt x="46" y="171"/>
                  </a:lnTo>
                  <a:lnTo>
                    <a:pt x="37" y="178"/>
                  </a:lnTo>
                  <a:lnTo>
                    <a:pt x="20" y="186"/>
                  </a:lnTo>
                  <a:lnTo>
                    <a:pt x="9" y="195"/>
                  </a:lnTo>
                  <a:lnTo>
                    <a:pt x="2" y="199"/>
                  </a:lnTo>
                  <a:lnTo>
                    <a:pt x="0" y="203"/>
                  </a:lnTo>
                  <a:lnTo>
                    <a:pt x="2" y="100"/>
                  </a:lnTo>
                  <a:lnTo>
                    <a:pt x="2" y="10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2" name="Freeform 164"/>
            <p:cNvSpPr>
              <a:spLocks/>
            </p:cNvSpPr>
            <p:nvPr/>
          </p:nvSpPr>
          <p:spPr bwMode="auto">
            <a:xfrm>
              <a:off x="5300663" y="-2595563"/>
              <a:ext cx="404813" cy="1074737"/>
            </a:xfrm>
            <a:custGeom>
              <a:avLst/>
              <a:gdLst/>
              <a:ahLst/>
              <a:cxnLst>
                <a:cxn ang="0">
                  <a:pos x="9" y="2"/>
                </a:cxn>
                <a:cxn ang="0">
                  <a:pos x="22" y="17"/>
                </a:cxn>
                <a:cxn ang="0">
                  <a:pos x="37" y="37"/>
                </a:cxn>
                <a:cxn ang="0">
                  <a:pos x="52" y="63"/>
                </a:cxn>
                <a:cxn ang="0">
                  <a:pos x="70" y="93"/>
                </a:cxn>
                <a:cxn ang="0">
                  <a:pos x="83" y="121"/>
                </a:cxn>
                <a:cxn ang="0">
                  <a:pos x="91" y="140"/>
                </a:cxn>
                <a:cxn ang="0">
                  <a:pos x="102" y="164"/>
                </a:cxn>
                <a:cxn ang="0">
                  <a:pos x="111" y="186"/>
                </a:cxn>
                <a:cxn ang="0">
                  <a:pos x="119" y="210"/>
                </a:cxn>
                <a:cxn ang="0">
                  <a:pos x="128" y="231"/>
                </a:cxn>
                <a:cxn ang="0">
                  <a:pos x="134" y="257"/>
                </a:cxn>
                <a:cxn ang="0">
                  <a:pos x="141" y="283"/>
                </a:cxn>
                <a:cxn ang="0">
                  <a:pos x="147" y="309"/>
                </a:cxn>
                <a:cxn ang="0">
                  <a:pos x="154" y="335"/>
                </a:cxn>
                <a:cxn ang="0">
                  <a:pos x="158" y="359"/>
                </a:cxn>
                <a:cxn ang="0">
                  <a:pos x="167" y="383"/>
                </a:cxn>
                <a:cxn ang="0">
                  <a:pos x="169" y="406"/>
                </a:cxn>
                <a:cxn ang="0">
                  <a:pos x="173" y="426"/>
                </a:cxn>
                <a:cxn ang="0">
                  <a:pos x="180" y="456"/>
                </a:cxn>
                <a:cxn ang="0">
                  <a:pos x="184" y="484"/>
                </a:cxn>
                <a:cxn ang="0">
                  <a:pos x="186" y="499"/>
                </a:cxn>
                <a:cxn ang="0">
                  <a:pos x="255" y="564"/>
                </a:cxn>
                <a:cxn ang="0">
                  <a:pos x="214" y="677"/>
                </a:cxn>
                <a:cxn ang="0">
                  <a:pos x="178" y="633"/>
                </a:cxn>
                <a:cxn ang="0">
                  <a:pos x="173" y="614"/>
                </a:cxn>
                <a:cxn ang="0">
                  <a:pos x="169" y="597"/>
                </a:cxn>
                <a:cxn ang="0">
                  <a:pos x="165" y="573"/>
                </a:cxn>
                <a:cxn ang="0">
                  <a:pos x="156" y="543"/>
                </a:cxn>
                <a:cxn ang="0">
                  <a:pos x="152" y="512"/>
                </a:cxn>
                <a:cxn ang="0">
                  <a:pos x="145" y="478"/>
                </a:cxn>
                <a:cxn ang="0">
                  <a:pos x="139" y="452"/>
                </a:cxn>
                <a:cxn ang="0">
                  <a:pos x="134" y="432"/>
                </a:cxn>
                <a:cxn ang="0">
                  <a:pos x="130" y="404"/>
                </a:cxn>
                <a:cxn ang="0">
                  <a:pos x="119" y="370"/>
                </a:cxn>
                <a:cxn ang="0">
                  <a:pos x="113" y="335"/>
                </a:cxn>
                <a:cxn ang="0">
                  <a:pos x="106" y="305"/>
                </a:cxn>
                <a:cxn ang="0">
                  <a:pos x="102" y="281"/>
                </a:cxn>
                <a:cxn ang="0">
                  <a:pos x="98" y="259"/>
                </a:cxn>
                <a:cxn ang="0">
                  <a:pos x="85" y="203"/>
                </a:cxn>
                <a:cxn ang="0">
                  <a:pos x="74" y="316"/>
                </a:cxn>
                <a:cxn ang="0">
                  <a:pos x="63" y="296"/>
                </a:cxn>
                <a:cxn ang="0">
                  <a:pos x="52" y="279"/>
                </a:cxn>
                <a:cxn ang="0">
                  <a:pos x="41" y="255"/>
                </a:cxn>
                <a:cxn ang="0">
                  <a:pos x="31" y="229"/>
                </a:cxn>
                <a:cxn ang="0">
                  <a:pos x="20" y="201"/>
                </a:cxn>
                <a:cxn ang="0">
                  <a:pos x="11" y="171"/>
                </a:cxn>
                <a:cxn ang="0">
                  <a:pos x="5" y="140"/>
                </a:cxn>
                <a:cxn ang="0">
                  <a:pos x="0" y="110"/>
                </a:cxn>
                <a:cxn ang="0">
                  <a:pos x="0" y="82"/>
                </a:cxn>
                <a:cxn ang="0">
                  <a:pos x="0" y="56"/>
                </a:cxn>
                <a:cxn ang="0">
                  <a:pos x="3" y="35"/>
                </a:cxn>
                <a:cxn ang="0">
                  <a:pos x="3" y="17"/>
                </a:cxn>
                <a:cxn ang="0">
                  <a:pos x="7" y="2"/>
                </a:cxn>
                <a:cxn ang="0">
                  <a:pos x="9" y="0"/>
                </a:cxn>
              </a:cxnLst>
              <a:rect l="0" t="0" r="r" b="b"/>
              <a:pathLst>
                <a:path w="255" h="677">
                  <a:moveTo>
                    <a:pt x="9" y="0"/>
                  </a:moveTo>
                  <a:lnTo>
                    <a:pt x="9" y="2"/>
                  </a:lnTo>
                  <a:lnTo>
                    <a:pt x="18" y="13"/>
                  </a:lnTo>
                  <a:lnTo>
                    <a:pt x="22" y="17"/>
                  </a:lnTo>
                  <a:lnTo>
                    <a:pt x="28" y="28"/>
                  </a:lnTo>
                  <a:lnTo>
                    <a:pt x="37" y="37"/>
                  </a:lnTo>
                  <a:lnTo>
                    <a:pt x="46" y="52"/>
                  </a:lnTo>
                  <a:lnTo>
                    <a:pt x="52" y="63"/>
                  </a:lnTo>
                  <a:lnTo>
                    <a:pt x="61" y="78"/>
                  </a:lnTo>
                  <a:lnTo>
                    <a:pt x="70" y="93"/>
                  </a:lnTo>
                  <a:lnTo>
                    <a:pt x="80" y="112"/>
                  </a:lnTo>
                  <a:lnTo>
                    <a:pt x="83" y="121"/>
                  </a:lnTo>
                  <a:lnTo>
                    <a:pt x="89" y="130"/>
                  </a:lnTo>
                  <a:lnTo>
                    <a:pt x="91" y="140"/>
                  </a:lnTo>
                  <a:lnTo>
                    <a:pt x="98" y="153"/>
                  </a:lnTo>
                  <a:lnTo>
                    <a:pt x="102" y="164"/>
                  </a:lnTo>
                  <a:lnTo>
                    <a:pt x="106" y="175"/>
                  </a:lnTo>
                  <a:lnTo>
                    <a:pt x="111" y="186"/>
                  </a:lnTo>
                  <a:lnTo>
                    <a:pt x="117" y="199"/>
                  </a:lnTo>
                  <a:lnTo>
                    <a:pt x="119" y="210"/>
                  </a:lnTo>
                  <a:lnTo>
                    <a:pt x="124" y="220"/>
                  </a:lnTo>
                  <a:lnTo>
                    <a:pt x="128" y="231"/>
                  </a:lnTo>
                  <a:lnTo>
                    <a:pt x="130" y="246"/>
                  </a:lnTo>
                  <a:lnTo>
                    <a:pt x="134" y="257"/>
                  </a:lnTo>
                  <a:lnTo>
                    <a:pt x="139" y="270"/>
                  </a:lnTo>
                  <a:lnTo>
                    <a:pt x="141" y="283"/>
                  </a:lnTo>
                  <a:lnTo>
                    <a:pt x="147" y="296"/>
                  </a:lnTo>
                  <a:lnTo>
                    <a:pt x="147" y="309"/>
                  </a:lnTo>
                  <a:lnTo>
                    <a:pt x="152" y="322"/>
                  </a:lnTo>
                  <a:lnTo>
                    <a:pt x="154" y="335"/>
                  </a:lnTo>
                  <a:lnTo>
                    <a:pt x="156" y="348"/>
                  </a:lnTo>
                  <a:lnTo>
                    <a:pt x="158" y="359"/>
                  </a:lnTo>
                  <a:lnTo>
                    <a:pt x="163" y="372"/>
                  </a:lnTo>
                  <a:lnTo>
                    <a:pt x="167" y="383"/>
                  </a:lnTo>
                  <a:lnTo>
                    <a:pt x="169" y="398"/>
                  </a:lnTo>
                  <a:lnTo>
                    <a:pt x="169" y="406"/>
                  </a:lnTo>
                  <a:lnTo>
                    <a:pt x="173" y="417"/>
                  </a:lnTo>
                  <a:lnTo>
                    <a:pt x="173" y="426"/>
                  </a:lnTo>
                  <a:lnTo>
                    <a:pt x="175" y="437"/>
                  </a:lnTo>
                  <a:lnTo>
                    <a:pt x="180" y="456"/>
                  </a:lnTo>
                  <a:lnTo>
                    <a:pt x="184" y="471"/>
                  </a:lnTo>
                  <a:lnTo>
                    <a:pt x="184" y="484"/>
                  </a:lnTo>
                  <a:lnTo>
                    <a:pt x="186" y="493"/>
                  </a:lnTo>
                  <a:lnTo>
                    <a:pt x="186" y="499"/>
                  </a:lnTo>
                  <a:lnTo>
                    <a:pt x="188" y="502"/>
                  </a:lnTo>
                  <a:lnTo>
                    <a:pt x="255" y="564"/>
                  </a:lnTo>
                  <a:lnTo>
                    <a:pt x="255" y="640"/>
                  </a:lnTo>
                  <a:lnTo>
                    <a:pt x="214" y="677"/>
                  </a:lnTo>
                  <a:lnTo>
                    <a:pt x="180" y="640"/>
                  </a:lnTo>
                  <a:lnTo>
                    <a:pt x="178" y="633"/>
                  </a:lnTo>
                  <a:lnTo>
                    <a:pt x="175" y="623"/>
                  </a:lnTo>
                  <a:lnTo>
                    <a:pt x="173" y="614"/>
                  </a:lnTo>
                  <a:lnTo>
                    <a:pt x="171" y="608"/>
                  </a:lnTo>
                  <a:lnTo>
                    <a:pt x="169" y="597"/>
                  </a:lnTo>
                  <a:lnTo>
                    <a:pt x="167" y="586"/>
                  </a:lnTo>
                  <a:lnTo>
                    <a:pt x="165" y="573"/>
                  </a:lnTo>
                  <a:lnTo>
                    <a:pt x="160" y="558"/>
                  </a:lnTo>
                  <a:lnTo>
                    <a:pt x="156" y="543"/>
                  </a:lnTo>
                  <a:lnTo>
                    <a:pt x="156" y="530"/>
                  </a:lnTo>
                  <a:lnTo>
                    <a:pt x="152" y="512"/>
                  </a:lnTo>
                  <a:lnTo>
                    <a:pt x="147" y="495"/>
                  </a:lnTo>
                  <a:lnTo>
                    <a:pt x="145" y="478"/>
                  </a:lnTo>
                  <a:lnTo>
                    <a:pt x="143" y="463"/>
                  </a:lnTo>
                  <a:lnTo>
                    <a:pt x="139" y="452"/>
                  </a:lnTo>
                  <a:lnTo>
                    <a:pt x="139" y="443"/>
                  </a:lnTo>
                  <a:lnTo>
                    <a:pt x="134" y="432"/>
                  </a:lnTo>
                  <a:lnTo>
                    <a:pt x="134" y="424"/>
                  </a:lnTo>
                  <a:lnTo>
                    <a:pt x="130" y="404"/>
                  </a:lnTo>
                  <a:lnTo>
                    <a:pt x="126" y="389"/>
                  </a:lnTo>
                  <a:lnTo>
                    <a:pt x="119" y="370"/>
                  </a:lnTo>
                  <a:lnTo>
                    <a:pt x="117" y="352"/>
                  </a:lnTo>
                  <a:lnTo>
                    <a:pt x="113" y="335"/>
                  </a:lnTo>
                  <a:lnTo>
                    <a:pt x="111" y="322"/>
                  </a:lnTo>
                  <a:lnTo>
                    <a:pt x="106" y="305"/>
                  </a:lnTo>
                  <a:lnTo>
                    <a:pt x="104" y="294"/>
                  </a:lnTo>
                  <a:lnTo>
                    <a:pt x="102" y="281"/>
                  </a:lnTo>
                  <a:lnTo>
                    <a:pt x="102" y="272"/>
                  </a:lnTo>
                  <a:lnTo>
                    <a:pt x="98" y="259"/>
                  </a:lnTo>
                  <a:lnTo>
                    <a:pt x="98" y="255"/>
                  </a:lnTo>
                  <a:lnTo>
                    <a:pt x="85" y="203"/>
                  </a:lnTo>
                  <a:lnTo>
                    <a:pt x="76" y="322"/>
                  </a:lnTo>
                  <a:lnTo>
                    <a:pt x="74" y="316"/>
                  </a:lnTo>
                  <a:lnTo>
                    <a:pt x="67" y="305"/>
                  </a:lnTo>
                  <a:lnTo>
                    <a:pt x="63" y="296"/>
                  </a:lnTo>
                  <a:lnTo>
                    <a:pt x="57" y="290"/>
                  </a:lnTo>
                  <a:lnTo>
                    <a:pt x="52" y="279"/>
                  </a:lnTo>
                  <a:lnTo>
                    <a:pt x="48" y="270"/>
                  </a:lnTo>
                  <a:lnTo>
                    <a:pt x="41" y="255"/>
                  </a:lnTo>
                  <a:lnTo>
                    <a:pt x="37" y="242"/>
                  </a:lnTo>
                  <a:lnTo>
                    <a:pt x="31" y="229"/>
                  </a:lnTo>
                  <a:lnTo>
                    <a:pt x="26" y="216"/>
                  </a:lnTo>
                  <a:lnTo>
                    <a:pt x="20" y="201"/>
                  </a:lnTo>
                  <a:lnTo>
                    <a:pt x="18" y="186"/>
                  </a:lnTo>
                  <a:lnTo>
                    <a:pt x="11" y="171"/>
                  </a:lnTo>
                  <a:lnTo>
                    <a:pt x="9" y="156"/>
                  </a:lnTo>
                  <a:lnTo>
                    <a:pt x="5" y="140"/>
                  </a:lnTo>
                  <a:lnTo>
                    <a:pt x="3" y="125"/>
                  </a:lnTo>
                  <a:lnTo>
                    <a:pt x="0" y="110"/>
                  </a:lnTo>
                  <a:lnTo>
                    <a:pt x="0" y="95"/>
                  </a:lnTo>
                  <a:lnTo>
                    <a:pt x="0" y="82"/>
                  </a:lnTo>
                  <a:lnTo>
                    <a:pt x="0" y="69"/>
                  </a:lnTo>
                  <a:lnTo>
                    <a:pt x="0" y="56"/>
                  </a:lnTo>
                  <a:lnTo>
                    <a:pt x="3" y="45"/>
                  </a:lnTo>
                  <a:lnTo>
                    <a:pt x="3" y="35"/>
                  </a:lnTo>
                  <a:lnTo>
                    <a:pt x="3" y="26"/>
                  </a:lnTo>
                  <a:lnTo>
                    <a:pt x="3" y="17"/>
                  </a:lnTo>
                  <a:lnTo>
                    <a:pt x="5" y="13"/>
                  </a:lnTo>
                  <a:lnTo>
                    <a:pt x="7" y="2"/>
                  </a:lnTo>
                  <a:lnTo>
                    <a:pt x="9" y="0"/>
                  </a:lnTo>
                  <a:lnTo>
                    <a:pt x="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3" name="Freeform 165"/>
            <p:cNvSpPr>
              <a:spLocks/>
            </p:cNvSpPr>
            <p:nvPr/>
          </p:nvSpPr>
          <p:spPr bwMode="auto">
            <a:xfrm>
              <a:off x="4768850" y="-2098675"/>
              <a:ext cx="274638" cy="492125"/>
            </a:xfrm>
            <a:custGeom>
              <a:avLst/>
              <a:gdLst/>
              <a:ahLst/>
              <a:cxnLst>
                <a:cxn ang="0">
                  <a:pos x="128" y="39"/>
                </a:cxn>
                <a:cxn ang="0">
                  <a:pos x="123" y="39"/>
                </a:cxn>
                <a:cxn ang="0">
                  <a:pos x="119" y="46"/>
                </a:cxn>
                <a:cxn ang="0">
                  <a:pos x="111" y="57"/>
                </a:cxn>
                <a:cxn ang="0">
                  <a:pos x="102" y="70"/>
                </a:cxn>
                <a:cxn ang="0">
                  <a:pos x="87" y="85"/>
                </a:cxn>
                <a:cxn ang="0">
                  <a:pos x="76" y="104"/>
                </a:cxn>
                <a:cxn ang="0">
                  <a:pos x="69" y="113"/>
                </a:cxn>
                <a:cxn ang="0">
                  <a:pos x="63" y="122"/>
                </a:cxn>
                <a:cxn ang="0">
                  <a:pos x="56" y="132"/>
                </a:cxn>
                <a:cxn ang="0">
                  <a:pos x="52" y="143"/>
                </a:cxn>
                <a:cxn ang="0">
                  <a:pos x="39" y="158"/>
                </a:cxn>
                <a:cxn ang="0">
                  <a:pos x="28" y="176"/>
                </a:cxn>
                <a:cxn ang="0">
                  <a:pos x="20" y="189"/>
                </a:cxn>
                <a:cxn ang="0">
                  <a:pos x="13" y="204"/>
                </a:cxn>
                <a:cxn ang="0">
                  <a:pos x="7" y="215"/>
                </a:cxn>
                <a:cxn ang="0">
                  <a:pos x="2" y="223"/>
                </a:cxn>
                <a:cxn ang="0">
                  <a:pos x="0" y="227"/>
                </a:cxn>
                <a:cxn ang="0">
                  <a:pos x="0" y="232"/>
                </a:cxn>
                <a:cxn ang="0">
                  <a:pos x="15" y="310"/>
                </a:cxn>
                <a:cxn ang="0">
                  <a:pos x="76" y="236"/>
                </a:cxn>
                <a:cxn ang="0">
                  <a:pos x="76" y="163"/>
                </a:cxn>
                <a:cxn ang="0">
                  <a:pos x="113" y="83"/>
                </a:cxn>
                <a:cxn ang="0">
                  <a:pos x="173" y="0"/>
                </a:cxn>
                <a:cxn ang="0">
                  <a:pos x="128" y="39"/>
                </a:cxn>
                <a:cxn ang="0">
                  <a:pos x="128" y="39"/>
                </a:cxn>
              </a:cxnLst>
              <a:rect l="0" t="0" r="r" b="b"/>
              <a:pathLst>
                <a:path w="173" h="310">
                  <a:moveTo>
                    <a:pt x="128" y="39"/>
                  </a:moveTo>
                  <a:lnTo>
                    <a:pt x="123" y="39"/>
                  </a:lnTo>
                  <a:lnTo>
                    <a:pt x="119" y="46"/>
                  </a:lnTo>
                  <a:lnTo>
                    <a:pt x="111" y="57"/>
                  </a:lnTo>
                  <a:lnTo>
                    <a:pt x="102" y="70"/>
                  </a:lnTo>
                  <a:lnTo>
                    <a:pt x="87" y="85"/>
                  </a:lnTo>
                  <a:lnTo>
                    <a:pt x="76" y="104"/>
                  </a:lnTo>
                  <a:lnTo>
                    <a:pt x="69" y="113"/>
                  </a:lnTo>
                  <a:lnTo>
                    <a:pt x="63" y="122"/>
                  </a:lnTo>
                  <a:lnTo>
                    <a:pt x="56" y="132"/>
                  </a:lnTo>
                  <a:lnTo>
                    <a:pt x="52" y="143"/>
                  </a:lnTo>
                  <a:lnTo>
                    <a:pt x="39" y="158"/>
                  </a:lnTo>
                  <a:lnTo>
                    <a:pt x="28" y="176"/>
                  </a:lnTo>
                  <a:lnTo>
                    <a:pt x="20" y="189"/>
                  </a:lnTo>
                  <a:lnTo>
                    <a:pt x="13" y="204"/>
                  </a:lnTo>
                  <a:lnTo>
                    <a:pt x="7" y="215"/>
                  </a:lnTo>
                  <a:lnTo>
                    <a:pt x="2" y="223"/>
                  </a:lnTo>
                  <a:lnTo>
                    <a:pt x="0" y="227"/>
                  </a:lnTo>
                  <a:lnTo>
                    <a:pt x="0" y="232"/>
                  </a:lnTo>
                  <a:lnTo>
                    <a:pt x="15" y="310"/>
                  </a:lnTo>
                  <a:lnTo>
                    <a:pt x="76" y="236"/>
                  </a:lnTo>
                  <a:lnTo>
                    <a:pt x="76" y="163"/>
                  </a:lnTo>
                  <a:lnTo>
                    <a:pt x="113" y="83"/>
                  </a:lnTo>
                  <a:lnTo>
                    <a:pt x="173" y="0"/>
                  </a:lnTo>
                  <a:lnTo>
                    <a:pt x="128" y="39"/>
                  </a:lnTo>
                  <a:lnTo>
                    <a:pt x="128" y="39"/>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4" name="Freeform 166"/>
            <p:cNvSpPr>
              <a:spLocks/>
            </p:cNvSpPr>
            <p:nvPr/>
          </p:nvSpPr>
          <p:spPr bwMode="auto">
            <a:xfrm>
              <a:off x="4579938" y="-1562100"/>
              <a:ext cx="227013" cy="479425"/>
            </a:xfrm>
            <a:custGeom>
              <a:avLst/>
              <a:gdLst/>
              <a:ahLst/>
              <a:cxnLst>
                <a:cxn ang="0">
                  <a:pos x="130" y="0"/>
                </a:cxn>
                <a:cxn ang="0">
                  <a:pos x="130" y="2"/>
                </a:cxn>
                <a:cxn ang="0">
                  <a:pos x="126" y="11"/>
                </a:cxn>
                <a:cxn ang="0">
                  <a:pos x="119" y="19"/>
                </a:cxn>
                <a:cxn ang="0">
                  <a:pos x="115" y="39"/>
                </a:cxn>
                <a:cxn ang="0">
                  <a:pos x="106" y="54"/>
                </a:cxn>
                <a:cxn ang="0">
                  <a:pos x="100" y="73"/>
                </a:cxn>
                <a:cxn ang="0">
                  <a:pos x="93" y="84"/>
                </a:cxn>
                <a:cxn ang="0">
                  <a:pos x="89" y="93"/>
                </a:cxn>
                <a:cxn ang="0">
                  <a:pos x="83" y="104"/>
                </a:cxn>
                <a:cxn ang="0">
                  <a:pos x="78" y="114"/>
                </a:cxn>
                <a:cxn ang="0">
                  <a:pos x="70" y="123"/>
                </a:cxn>
                <a:cxn ang="0">
                  <a:pos x="65" y="134"/>
                </a:cxn>
                <a:cxn ang="0">
                  <a:pos x="54" y="142"/>
                </a:cxn>
                <a:cxn ang="0">
                  <a:pos x="50" y="153"/>
                </a:cxn>
                <a:cxn ang="0">
                  <a:pos x="37" y="168"/>
                </a:cxn>
                <a:cxn ang="0">
                  <a:pos x="26" y="188"/>
                </a:cxn>
                <a:cxn ang="0">
                  <a:pos x="13" y="197"/>
                </a:cxn>
                <a:cxn ang="0">
                  <a:pos x="7" y="207"/>
                </a:cxn>
                <a:cxn ang="0">
                  <a:pos x="0" y="214"/>
                </a:cxn>
                <a:cxn ang="0">
                  <a:pos x="0" y="216"/>
                </a:cxn>
                <a:cxn ang="0">
                  <a:pos x="48" y="218"/>
                </a:cxn>
                <a:cxn ang="0">
                  <a:pos x="41" y="259"/>
                </a:cxn>
                <a:cxn ang="0">
                  <a:pos x="26" y="302"/>
                </a:cxn>
                <a:cxn ang="0">
                  <a:pos x="67" y="302"/>
                </a:cxn>
                <a:cxn ang="0">
                  <a:pos x="143" y="298"/>
                </a:cxn>
                <a:cxn ang="0">
                  <a:pos x="106" y="205"/>
                </a:cxn>
                <a:cxn ang="0">
                  <a:pos x="111" y="99"/>
                </a:cxn>
                <a:cxn ang="0">
                  <a:pos x="130" y="0"/>
                </a:cxn>
                <a:cxn ang="0">
                  <a:pos x="130" y="0"/>
                </a:cxn>
              </a:cxnLst>
              <a:rect l="0" t="0" r="r" b="b"/>
              <a:pathLst>
                <a:path w="143" h="302">
                  <a:moveTo>
                    <a:pt x="130" y="0"/>
                  </a:moveTo>
                  <a:lnTo>
                    <a:pt x="130" y="2"/>
                  </a:lnTo>
                  <a:lnTo>
                    <a:pt x="126" y="11"/>
                  </a:lnTo>
                  <a:lnTo>
                    <a:pt x="119" y="19"/>
                  </a:lnTo>
                  <a:lnTo>
                    <a:pt x="115" y="39"/>
                  </a:lnTo>
                  <a:lnTo>
                    <a:pt x="106" y="54"/>
                  </a:lnTo>
                  <a:lnTo>
                    <a:pt x="100" y="73"/>
                  </a:lnTo>
                  <a:lnTo>
                    <a:pt x="93" y="84"/>
                  </a:lnTo>
                  <a:lnTo>
                    <a:pt x="89" y="93"/>
                  </a:lnTo>
                  <a:lnTo>
                    <a:pt x="83" y="104"/>
                  </a:lnTo>
                  <a:lnTo>
                    <a:pt x="78" y="114"/>
                  </a:lnTo>
                  <a:lnTo>
                    <a:pt x="70" y="123"/>
                  </a:lnTo>
                  <a:lnTo>
                    <a:pt x="65" y="134"/>
                  </a:lnTo>
                  <a:lnTo>
                    <a:pt x="54" y="142"/>
                  </a:lnTo>
                  <a:lnTo>
                    <a:pt x="50" y="153"/>
                  </a:lnTo>
                  <a:lnTo>
                    <a:pt x="37" y="168"/>
                  </a:lnTo>
                  <a:lnTo>
                    <a:pt x="26" y="188"/>
                  </a:lnTo>
                  <a:lnTo>
                    <a:pt x="13" y="197"/>
                  </a:lnTo>
                  <a:lnTo>
                    <a:pt x="7" y="207"/>
                  </a:lnTo>
                  <a:lnTo>
                    <a:pt x="0" y="214"/>
                  </a:lnTo>
                  <a:lnTo>
                    <a:pt x="0" y="216"/>
                  </a:lnTo>
                  <a:lnTo>
                    <a:pt x="48" y="218"/>
                  </a:lnTo>
                  <a:lnTo>
                    <a:pt x="41" y="259"/>
                  </a:lnTo>
                  <a:lnTo>
                    <a:pt x="26" y="302"/>
                  </a:lnTo>
                  <a:lnTo>
                    <a:pt x="67" y="302"/>
                  </a:lnTo>
                  <a:lnTo>
                    <a:pt x="143" y="298"/>
                  </a:lnTo>
                  <a:lnTo>
                    <a:pt x="106" y="205"/>
                  </a:lnTo>
                  <a:lnTo>
                    <a:pt x="111" y="99"/>
                  </a:lnTo>
                  <a:lnTo>
                    <a:pt x="130" y="0"/>
                  </a:lnTo>
                  <a:lnTo>
                    <a:pt x="13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5" name="Freeform 167"/>
            <p:cNvSpPr>
              <a:spLocks/>
            </p:cNvSpPr>
            <p:nvPr/>
          </p:nvSpPr>
          <p:spPr bwMode="auto">
            <a:xfrm>
              <a:off x="5705475" y="-1497013"/>
              <a:ext cx="227013" cy="496887"/>
            </a:xfrm>
            <a:custGeom>
              <a:avLst/>
              <a:gdLst/>
              <a:ahLst/>
              <a:cxnLst>
                <a:cxn ang="0">
                  <a:pos x="0" y="0"/>
                </a:cxn>
                <a:cxn ang="0">
                  <a:pos x="11" y="104"/>
                </a:cxn>
                <a:cxn ang="0">
                  <a:pos x="0" y="283"/>
                </a:cxn>
                <a:cxn ang="0">
                  <a:pos x="22" y="285"/>
                </a:cxn>
                <a:cxn ang="0">
                  <a:pos x="48" y="283"/>
                </a:cxn>
                <a:cxn ang="0">
                  <a:pos x="63" y="313"/>
                </a:cxn>
                <a:cxn ang="0">
                  <a:pos x="143" y="298"/>
                </a:cxn>
                <a:cxn ang="0">
                  <a:pos x="87" y="212"/>
                </a:cxn>
                <a:cxn ang="0">
                  <a:pos x="42" y="80"/>
                </a:cxn>
                <a:cxn ang="0">
                  <a:pos x="0" y="0"/>
                </a:cxn>
                <a:cxn ang="0">
                  <a:pos x="0" y="0"/>
                </a:cxn>
              </a:cxnLst>
              <a:rect l="0" t="0" r="r" b="b"/>
              <a:pathLst>
                <a:path w="143" h="313">
                  <a:moveTo>
                    <a:pt x="0" y="0"/>
                  </a:moveTo>
                  <a:lnTo>
                    <a:pt x="11" y="104"/>
                  </a:lnTo>
                  <a:lnTo>
                    <a:pt x="0" y="283"/>
                  </a:lnTo>
                  <a:lnTo>
                    <a:pt x="22" y="285"/>
                  </a:lnTo>
                  <a:lnTo>
                    <a:pt x="48" y="283"/>
                  </a:lnTo>
                  <a:lnTo>
                    <a:pt x="63" y="313"/>
                  </a:lnTo>
                  <a:lnTo>
                    <a:pt x="143" y="298"/>
                  </a:lnTo>
                  <a:lnTo>
                    <a:pt x="87" y="212"/>
                  </a:lnTo>
                  <a:lnTo>
                    <a:pt x="42" y="80"/>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6" name="Freeform 168"/>
            <p:cNvSpPr>
              <a:spLocks/>
            </p:cNvSpPr>
            <p:nvPr/>
          </p:nvSpPr>
          <p:spPr bwMode="auto">
            <a:xfrm>
              <a:off x="3465513" y="-2228850"/>
              <a:ext cx="215900" cy="368300"/>
            </a:xfrm>
            <a:custGeom>
              <a:avLst/>
              <a:gdLst/>
              <a:ahLst/>
              <a:cxnLst>
                <a:cxn ang="0">
                  <a:pos x="136" y="0"/>
                </a:cxn>
                <a:cxn ang="0">
                  <a:pos x="75" y="115"/>
                </a:cxn>
                <a:cxn ang="0">
                  <a:pos x="2" y="232"/>
                </a:cxn>
                <a:cxn ang="0">
                  <a:pos x="0" y="227"/>
                </a:cxn>
                <a:cxn ang="0">
                  <a:pos x="0" y="219"/>
                </a:cxn>
                <a:cxn ang="0">
                  <a:pos x="0" y="206"/>
                </a:cxn>
                <a:cxn ang="0">
                  <a:pos x="0" y="193"/>
                </a:cxn>
                <a:cxn ang="0">
                  <a:pos x="0" y="173"/>
                </a:cxn>
                <a:cxn ang="0">
                  <a:pos x="2" y="156"/>
                </a:cxn>
                <a:cxn ang="0">
                  <a:pos x="6" y="137"/>
                </a:cxn>
                <a:cxn ang="0">
                  <a:pos x="13" y="121"/>
                </a:cxn>
                <a:cxn ang="0">
                  <a:pos x="19" y="102"/>
                </a:cxn>
                <a:cxn ang="0">
                  <a:pos x="30" y="87"/>
                </a:cxn>
                <a:cxn ang="0">
                  <a:pos x="41" y="72"/>
                </a:cxn>
                <a:cxn ang="0">
                  <a:pos x="52" y="61"/>
                </a:cxn>
                <a:cxn ang="0">
                  <a:pos x="62" y="50"/>
                </a:cxn>
                <a:cxn ang="0">
                  <a:pos x="71" y="46"/>
                </a:cxn>
                <a:cxn ang="0">
                  <a:pos x="75" y="39"/>
                </a:cxn>
                <a:cxn ang="0">
                  <a:pos x="80" y="39"/>
                </a:cxn>
                <a:cxn ang="0">
                  <a:pos x="136" y="0"/>
                </a:cxn>
                <a:cxn ang="0">
                  <a:pos x="136" y="0"/>
                </a:cxn>
              </a:cxnLst>
              <a:rect l="0" t="0" r="r" b="b"/>
              <a:pathLst>
                <a:path w="136" h="232">
                  <a:moveTo>
                    <a:pt x="136" y="0"/>
                  </a:moveTo>
                  <a:lnTo>
                    <a:pt x="75" y="115"/>
                  </a:lnTo>
                  <a:lnTo>
                    <a:pt x="2" y="232"/>
                  </a:lnTo>
                  <a:lnTo>
                    <a:pt x="0" y="227"/>
                  </a:lnTo>
                  <a:lnTo>
                    <a:pt x="0" y="219"/>
                  </a:lnTo>
                  <a:lnTo>
                    <a:pt x="0" y="206"/>
                  </a:lnTo>
                  <a:lnTo>
                    <a:pt x="0" y="193"/>
                  </a:lnTo>
                  <a:lnTo>
                    <a:pt x="0" y="173"/>
                  </a:lnTo>
                  <a:lnTo>
                    <a:pt x="2" y="156"/>
                  </a:lnTo>
                  <a:lnTo>
                    <a:pt x="6" y="137"/>
                  </a:lnTo>
                  <a:lnTo>
                    <a:pt x="13" y="121"/>
                  </a:lnTo>
                  <a:lnTo>
                    <a:pt x="19" y="102"/>
                  </a:lnTo>
                  <a:lnTo>
                    <a:pt x="30" y="87"/>
                  </a:lnTo>
                  <a:lnTo>
                    <a:pt x="41" y="72"/>
                  </a:lnTo>
                  <a:lnTo>
                    <a:pt x="52" y="61"/>
                  </a:lnTo>
                  <a:lnTo>
                    <a:pt x="62" y="50"/>
                  </a:lnTo>
                  <a:lnTo>
                    <a:pt x="71" y="46"/>
                  </a:lnTo>
                  <a:lnTo>
                    <a:pt x="75" y="39"/>
                  </a:lnTo>
                  <a:lnTo>
                    <a:pt x="80" y="39"/>
                  </a:lnTo>
                  <a:lnTo>
                    <a:pt x="136" y="0"/>
                  </a:lnTo>
                  <a:lnTo>
                    <a:pt x="136"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7" name="Freeform 169"/>
            <p:cNvSpPr>
              <a:spLocks/>
            </p:cNvSpPr>
            <p:nvPr/>
          </p:nvSpPr>
          <p:spPr bwMode="auto">
            <a:xfrm>
              <a:off x="3335338" y="-1954213"/>
              <a:ext cx="600075" cy="858837"/>
            </a:xfrm>
            <a:custGeom>
              <a:avLst/>
              <a:gdLst/>
              <a:ahLst/>
              <a:cxnLst>
                <a:cxn ang="0">
                  <a:pos x="34" y="5"/>
                </a:cxn>
                <a:cxn ang="0">
                  <a:pos x="26" y="24"/>
                </a:cxn>
                <a:cxn ang="0">
                  <a:pos x="19" y="46"/>
                </a:cxn>
                <a:cxn ang="0">
                  <a:pos x="10" y="72"/>
                </a:cxn>
                <a:cxn ang="0">
                  <a:pos x="4" y="100"/>
                </a:cxn>
                <a:cxn ang="0">
                  <a:pos x="2" y="128"/>
                </a:cxn>
                <a:cxn ang="0">
                  <a:pos x="0" y="156"/>
                </a:cxn>
                <a:cxn ang="0">
                  <a:pos x="4" y="180"/>
                </a:cxn>
                <a:cxn ang="0">
                  <a:pos x="15" y="199"/>
                </a:cxn>
                <a:cxn ang="0">
                  <a:pos x="32" y="221"/>
                </a:cxn>
                <a:cxn ang="0">
                  <a:pos x="60" y="240"/>
                </a:cxn>
                <a:cxn ang="0">
                  <a:pos x="82" y="251"/>
                </a:cxn>
                <a:cxn ang="0">
                  <a:pos x="86" y="258"/>
                </a:cxn>
                <a:cxn ang="0">
                  <a:pos x="97" y="271"/>
                </a:cxn>
                <a:cxn ang="0">
                  <a:pos x="108" y="290"/>
                </a:cxn>
                <a:cxn ang="0">
                  <a:pos x="118" y="312"/>
                </a:cxn>
                <a:cxn ang="0">
                  <a:pos x="131" y="331"/>
                </a:cxn>
                <a:cxn ang="0">
                  <a:pos x="144" y="355"/>
                </a:cxn>
                <a:cxn ang="0">
                  <a:pos x="153" y="377"/>
                </a:cxn>
                <a:cxn ang="0">
                  <a:pos x="166" y="405"/>
                </a:cxn>
                <a:cxn ang="0">
                  <a:pos x="173" y="428"/>
                </a:cxn>
                <a:cxn ang="0">
                  <a:pos x="177" y="448"/>
                </a:cxn>
                <a:cxn ang="0">
                  <a:pos x="198" y="511"/>
                </a:cxn>
                <a:cxn ang="0">
                  <a:pos x="255" y="541"/>
                </a:cxn>
                <a:cxn ang="0">
                  <a:pos x="274" y="450"/>
                </a:cxn>
                <a:cxn ang="0">
                  <a:pos x="224" y="413"/>
                </a:cxn>
                <a:cxn ang="0">
                  <a:pos x="214" y="394"/>
                </a:cxn>
                <a:cxn ang="0">
                  <a:pos x="203" y="377"/>
                </a:cxn>
                <a:cxn ang="0">
                  <a:pos x="190" y="355"/>
                </a:cxn>
                <a:cxn ang="0">
                  <a:pos x="177" y="329"/>
                </a:cxn>
                <a:cxn ang="0">
                  <a:pos x="164" y="303"/>
                </a:cxn>
                <a:cxn ang="0">
                  <a:pos x="151" y="275"/>
                </a:cxn>
                <a:cxn ang="0">
                  <a:pos x="136" y="245"/>
                </a:cxn>
                <a:cxn ang="0">
                  <a:pos x="125" y="214"/>
                </a:cxn>
                <a:cxn ang="0">
                  <a:pos x="112" y="186"/>
                </a:cxn>
                <a:cxn ang="0">
                  <a:pos x="103" y="162"/>
                </a:cxn>
                <a:cxn ang="0">
                  <a:pos x="95" y="141"/>
                </a:cxn>
                <a:cxn ang="0">
                  <a:pos x="88" y="121"/>
                </a:cxn>
                <a:cxn ang="0">
                  <a:pos x="84" y="106"/>
                </a:cxn>
                <a:cxn ang="0">
                  <a:pos x="45" y="149"/>
                </a:cxn>
                <a:cxn ang="0">
                  <a:pos x="45" y="141"/>
                </a:cxn>
                <a:cxn ang="0">
                  <a:pos x="45" y="121"/>
                </a:cxn>
                <a:cxn ang="0">
                  <a:pos x="45" y="98"/>
                </a:cxn>
                <a:cxn ang="0">
                  <a:pos x="45" y="74"/>
                </a:cxn>
                <a:cxn ang="0">
                  <a:pos x="45" y="52"/>
                </a:cxn>
                <a:cxn ang="0">
                  <a:pos x="49" y="41"/>
                </a:cxn>
                <a:cxn ang="0">
                  <a:pos x="54" y="31"/>
                </a:cxn>
                <a:cxn ang="0">
                  <a:pos x="38" y="0"/>
                </a:cxn>
              </a:cxnLst>
              <a:rect l="0" t="0" r="r" b="b"/>
              <a:pathLst>
                <a:path w="378" h="541">
                  <a:moveTo>
                    <a:pt x="38" y="0"/>
                  </a:moveTo>
                  <a:lnTo>
                    <a:pt x="34" y="5"/>
                  </a:lnTo>
                  <a:lnTo>
                    <a:pt x="30" y="15"/>
                  </a:lnTo>
                  <a:lnTo>
                    <a:pt x="26" y="24"/>
                  </a:lnTo>
                  <a:lnTo>
                    <a:pt x="23" y="35"/>
                  </a:lnTo>
                  <a:lnTo>
                    <a:pt x="19" y="46"/>
                  </a:lnTo>
                  <a:lnTo>
                    <a:pt x="15" y="61"/>
                  </a:lnTo>
                  <a:lnTo>
                    <a:pt x="10" y="72"/>
                  </a:lnTo>
                  <a:lnTo>
                    <a:pt x="8" y="87"/>
                  </a:lnTo>
                  <a:lnTo>
                    <a:pt x="4" y="100"/>
                  </a:lnTo>
                  <a:lnTo>
                    <a:pt x="4" y="115"/>
                  </a:lnTo>
                  <a:lnTo>
                    <a:pt x="2" y="128"/>
                  </a:lnTo>
                  <a:lnTo>
                    <a:pt x="0" y="143"/>
                  </a:lnTo>
                  <a:lnTo>
                    <a:pt x="0" y="156"/>
                  </a:lnTo>
                  <a:lnTo>
                    <a:pt x="4" y="171"/>
                  </a:lnTo>
                  <a:lnTo>
                    <a:pt x="4" y="180"/>
                  </a:lnTo>
                  <a:lnTo>
                    <a:pt x="8" y="191"/>
                  </a:lnTo>
                  <a:lnTo>
                    <a:pt x="15" y="199"/>
                  </a:lnTo>
                  <a:lnTo>
                    <a:pt x="21" y="208"/>
                  </a:lnTo>
                  <a:lnTo>
                    <a:pt x="32" y="221"/>
                  </a:lnTo>
                  <a:lnTo>
                    <a:pt x="49" y="234"/>
                  </a:lnTo>
                  <a:lnTo>
                    <a:pt x="60" y="240"/>
                  </a:lnTo>
                  <a:lnTo>
                    <a:pt x="73" y="247"/>
                  </a:lnTo>
                  <a:lnTo>
                    <a:pt x="82" y="251"/>
                  </a:lnTo>
                  <a:lnTo>
                    <a:pt x="86" y="253"/>
                  </a:lnTo>
                  <a:lnTo>
                    <a:pt x="86" y="258"/>
                  </a:lnTo>
                  <a:lnTo>
                    <a:pt x="93" y="266"/>
                  </a:lnTo>
                  <a:lnTo>
                    <a:pt x="97" y="271"/>
                  </a:lnTo>
                  <a:lnTo>
                    <a:pt x="101" y="279"/>
                  </a:lnTo>
                  <a:lnTo>
                    <a:pt x="108" y="290"/>
                  </a:lnTo>
                  <a:lnTo>
                    <a:pt x="114" y="301"/>
                  </a:lnTo>
                  <a:lnTo>
                    <a:pt x="118" y="312"/>
                  </a:lnTo>
                  <a:lnTo>
                    <a:pt x="125" y="322"/>
                  </a:lnTo>
                  <a:lnTo>
                    <a:pt x="131" y="331"/>
                  </a:lnTo>
                  <a:lnTo>
                    <a:pt x="138" y="344"/>
                  </a:lnTo>
                  <a:lnTo>
                    <a:pt x="144" y="355"/>
                  </a:lnTo>
                  <a:lnTo>
                    <a:pt x="149" y="366"/>
                  </a:lnTo>
                  <a:lnTo>
                    <a:pt x="153" y="377"/>
                  </a:lnTo>
                  <a:lnTo>
                    <a:pt x="162" y="387"/>
                  </a:lnTo>
                  <a:lnTo>
                    <a:pt x="166" y="405"/>
                  </a:lnTo>
                  <a:lnTo>
                    <a:pt x="173" y="418"/>
                  </a:lnTo>
                  <a:lnTo>
                    <a:pt x="173" y="428"/>
                  </a:lnTo>
                  <a:lnTo>
                    <a:pt x="177" y="439"/>
                  </a:lnTo>
                  <a:lnTo>
                    <a:pt x="177" y="448"/>
                  </a:lnTo>
                  <a:lnTo>
                    <a:pt x="177" y="452"/>
                  </a:lnTo>
                  <a:lnTo>
                    <a:pt x="198" y="511"/>
                  </a:lnTo>
                  <a:lnTo>
                    <a:pt x="229" y="495"/>
                  </a:lnTo>
                  <a:lnTo>
                    <a:pt x="255" y="541"/>
                  </a:lnTo>
                  <a:lnTo>
                    <a:pt x="378" y="506"/>
                  </a:lnTo>
                  <a:lnTo>
                    <a:pt x="274" y="450"/>
                  </a:lnTo>
                  <a:lnTo>
                    <a:pt x="227" y="418"/>
                  </a:lnTo>
                  <a:lnTo>
                    <a:pt x="224" y="413"/>
                  </a:lnTo>
                  <a:lnTo>
                    <a:pt x="218" y="402"/>
                  </a:lnTo>
                  <a:lnTo>
                    <a:pt x="214" y="394"/>
                  </a:lnTo>
                  <a:lnTo>
                    <a:pt x="209" y="387"/>
                  </a:lnTo>
                  <a:lnTo>
                    <a:pt x="203" y="377"/>
                  </a:lnTo>
                  <a:lnTo>
                    <a:pt x="201" y="368"/>
                  </a:lnTo>
                  <a:lnTo>
                    <a:pt x="190" y="355"/>
                  </a:lnTo>
                  <a:lnTo>
                    <a:pt x="185" y="342"/>
                  </a:lnTo>
                  <a:lnTo>
                    <a:pt x="177" y="329"/>
                  </a:lnTo>
                  <a:lnTo>
                    <a:pt x="173" y="316"/>
                  </a:lnTo>
                  <a:lnTo>
                    <a:pt x="164" y="303"/>
                  </a:lnTo>
                  <a:lnTo>
                    <a:pt x="157" y="288"/>
                  </a:lnTo>
                  <a:lnTo>
                    <a:pt x="151" y="275"/>
                  </a:lnTo>
                  <a:lnTo>
                    <a:pt x="144" y="260"/>
                  </a:lnTo>
                  <a:lnTo>
                    <a:pt x="136" y="245"/>
                  </a:lnTo>
                  <a:lnTo>
                    <a:pt x="129" y="229"/>
                  </a:lnTo>
                  <a:lnTo>
                    <a:pt x="125" y="214"/>
                  </a:lnTo>
                  <a:lnTo>
                    <a:pt x="118" y="201"/>
                  </a:lnTo>
                  <a:lnTo>
                    <a:pt x="112" y="186"/>
                  </a:lnTo>
                  <a:lnTo>
                    <a:pt x="108" y="173"/>
                  </a:lnTo>
                  <a:lnTo>
                    <a:pt x="103" y="162"/>
                  </a:lnTo>
                  <a:lnTo>
                    <a:pt x="99" y="152"/>
                  </a:lnTo>
                  <a:lnTo>
                    <a:pt x="95" y="141"/>
                  </a:lnTo>
                  <a:lnTo>
                    <a:pt x="90" y="130"/>
                  </a:lnTo>
                  <a:lnTo>
                    <a:pt x="88" y="121"/>
                  </a:lnTo>
                  <a:lnTo>
                    <a:pt x="88" y="117"/>
                  </a:lnTo>
                  <a:lnTo>
                    <a:pt x="84" y="106"/>
                  </a:lnTo>
                  <a:lnTo>
                    <a:pt x="84" y="104"/>
                  </a:lnTo>
                  <a:lnTo>
                    <a:pt x="45" y="149"/>
                  </a:lnTo>
                  <a:lnTo>
                    <a:pt x="45" y="145"/>
                  </a:lnTo>
                  <a:lnTo>
                    <a:pt x="45" y="141"/>
                  </a:lnTo>
                  <a:lnTo>
                    <a:pt x="45" y="130"/>
                  </a:lnTo>
                  <a:lnTo>
                    <a:pt x="45" y="121"/>
                  </a:lnTo>
                  <a:lnTo>
                    <a:pt x="45" y="108"/>
                  </a:lnTo>
                  <a:lnTo>
                    <a:pt x="45" y="98"/>
                  </a:lnTo>
                  <a:lnTo>
                    <a:pt x="45" y="85"/>
                  </a:lnTo>
                  <a:lnTo>
                    <a:pt x="45" y="74"/>
                  </a:lnTo>
                  <a:lnTo>
                    <a:pt x="45" y="61"/>
                  </a:lnTo>
                  <a:lnTo>
                    <a:pt x="45" y="52"/>
                  </a:lnTo>
                  <a:lnTo>
                    <a:pt x="47" y="46"/>
                  </a:lnTo>
                  <a:lnTo>
                    <a:pt x="49" y="41"/>
                  </a:lnTo>
                  <a:lnTo>
                    <a:pt x="51" y="33"/>
                  </a:lnTo>
                  <a:lnTo>
                    <a:pt x="54" y="31"/>
                  </a:lnTo>
                  <a:lnTo>
                    <a:pt x="38" y="0"/>
                  </a:lnTo>
                  <a:lnTo>
                    <a:pt x="38"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8" name="Freeform 170"/>
            <p:cNvSpPr>
              <a:spLocks/>
            </p:cNvSpPr>
            <p:nvPr/>
          </p:nvSpPr>
          <p:spPr bwMode="auto">
            <a:xfrm>
              <a:off x="2774950" y="-1836738"/>
              <a:ext cx="182563" cy="706437"/>
            </a:xfrm>
            <a:custGeom>
              <a:avLst/>
              <a:gdLst/>
              <a:ahLst/>
              <a:cxnLst>
                <a:cxn ang="0">
                  <a:pos x="115" y="0"/>
                </a:cxn>
                <a:cxn ang="0">
                  <a:pos x="110" y="0"/>
                </a:cxn>
                <a:cxn ang="0">
                  <a:pos x="104" y="6"/>
                </a:cxn>
                <a:cxn ang="0">
                  <a:pos x="93" y="15"/>
                </a:cxn>
                <a:cxn ang="0">
                  <a:pos x="84" y="32"/>
                </a:cxn>
                <a:cxn ang="0">
                  <a:pos x="78" y="39"/>
                </a:cxn>
                <a:cxn ang="0">
                  <a:pos x="72" y="47"/>
                </a:cxn>
                <a:cxn ang="0">
                  <a:pos x="67" y="58"/>
                </a:cxn>
                <a:cxn ang="0">
                  <a:pos x="61" y="69"/>
                </a:cxn>
                <a:cxn ang="0">
                  <a:pos x="56" y="80"/>
                </a:cxn>
                <a:cxn ang="0">
                  <a:pos x="52" y="93"/>
                </a:cxn>
                <a:cxn ang="0">
                  <a:pos x="48" y="106"/>
                </a:cxn>
                <a:cxn ang="0">
                  <a:pos x="46" y="121"/>
                </a:cxn>
                <a:cxn ang="0">
                  <a:pos x="41" y="134"/>
                </a:cxn>
                <a:cxn ang="0">
                  <a:pos x="39" y="149"/>
                </a:cxn>
                <a:cxn ang="0">
                  <a:pos x="37" y="164"/>
                </a:cxn>
                <a:cxn ang="0">
                  <a:pos x="37" y="179"/>
                </a:cxn>
                <a:cxn ang="0">
                  <a:pos x="35" y="192"/>
                </a:cxn>
                <a:cxn ang="0">
                  <a:pos x="35" y="210"/>
                </a:cxn>
                <a:cxn ang="0">
                  <a:pos x="37" y="223"/>
                </a:cxn>
                <a:cxn ang="0">
                  <a:pos x="39" y="238"/>
                </a:cxn>
                <a:cxn ang="0">
                  <a:pos x="39" y="251"/>
                </a:cxn>
                <a:cxn ang="0">
                  <a:pos x="41" y="264"/>
                </a:cxn>
                <a:cxn ang="0">
                  <a:pos x="43" y="272"/>
                </a:cxn>
                <a:cxn ang="0">
                  <a:pos x="43" y="283"/>
                </a:cxn>
                <a:cxn ang="0">
                  <a:pos x="46" y="296"/>
                </a:cxn>
                <a:cxn ang="0">
                  <a:pos x="48" y="303"/>
                </a:cxn>
                <a:cxn ang="0">
                  <a:pos x="0" y="344"/>
                </a:cxn>
                <a:cxn ang="0">
                  <a:pos x="4" y="389"/>
                </a:cxn>
                <a:cxn ang="0">
                  <a:pos x="37" y="378"/>
                </a:cxn>
                <a:cxn ang="0">
                  <a:pos x="48" y="445"/>
                </a:cxn>
                <a:cxn ang="0">
                  <a:pos x="102" y="361"/>
                </a:cxn>
                <a:cxn ang="0">
                  <a:pos x="93" y="186"/>
                </a:cxn>
                <a:cxn ang="0">
                  <a:pos x="93" y="184"/>
                </a:cxn>
                <a:cxn ang="0">
                  <a:pos x="93" y="177"/>
                </a:cxn>
                <a:cxn ang="0">
                  <a:pos x="95" y="166"/>
                </a:cxn>
                <a:cxn ang="0">
                  <a:pos x="97" y="155"/>
                </a:cxn>
                <a:cxn ang="0">
                  <a:pos x="97" y="138"/>
                </a:cxn>
                <a:cxn ang="0">
                  <a:pos x="100" y="123"/>
                </a:cxn>
                <a:cxn ang="0">
                  <a:pos x="102" y="106"/>
                </a:cxn>
                <a:cxn ang="0">
                  <a:pos x="106" y="88"/>
                </a:cxn>
                <a:cxn ang="0">
                  <a:pos x="108" y="71"/>
                </a:cxn>
                <a:cxn ang="0">
                  <a:pos x="108" y="54"/>
                </a:cxn>
                <a:cxn ang="0">
                  <a:pos x="110" y="39"/>
                </a:cxn>
                <a:cxn ang="0">
                  <a:pos x="113" y="26"/>
                </a:cxn>
                <a:cxn ang="0">
                  <a:pos x="113" y="15"/>
                </a:cxn>
                <a:cxn ang="0">
                  <a:pos x="115" y="6"/>
                </a:cxn>
                <a:cxn ang="0">
                  <a:pos x="115" y="0"/>
                </a:cxn>
                <a:cxn ang="0">
                  <a:pos x="115" y="0"/>
                </a:cxn>
              </a:cxnLst>
              <a:rect l="0" t="0" r="r" b="b"/>
              <a:pathLst>
                <a:path w="115" h="445">
                  <a:moveTo>
                    <a:pt x="115" y="0"/>
                  </a:moveTo>
                  <a:lnTo>
                    <a:pt x="110" y="0"/>
                  </a:lnTo>
                  <a:lnTo>
                    <a:pt x="104" y="6"/>
                  </a:lnTo>
                  <a:lnTo>
                    <a:pt x="93" y="15"/>
                  </a:lnTo>
                  <a:lnTo>
                    <a:pt x="84" y="32"/>
                  </a:lnTo>
                  <a:lnTo>
                    <a:pt x="78" y="39"/>
                  </a:lnTo>
                  <a:lnTo>
                    <a:pt x="72" y="47"/>
                  </a:lnTo>
                  <a:lnTo>
                    <a:pt x="67" y="58"/>
                  </a:lnTo>
                  <a:lnTo>
                    <a:pt x="61" y="69"/>
                  </a:lnTo>
                  <a:lnTo>
                    <a:pt x="56" y="80"/>
                  </a:lnTo>
                  <a:lnTo>
                    <a:pt x="52" y="93"/>
                  </a:lnTo>
                  <a:lnTo>
                    <a:pt x="48" y="106"/>
                  </a:lnTo>
                  <a:lnTo>
                    <a:pt x="46" y="121"/>
                  </a:lnTo>
                  <a:lnTo>
                    <a:pt x="41" y="134"/>
                  </a:lnTo>
                  <a:lnTo>
                    <a:pt x="39" y="149"/>
                  </a:lnTo>
                  <a:lnTo>
                    <a:pt x="37" y="164"/>
                  </a:lnTo>
                  <a:lnTo>
                    <a:pt x="37" y="179"/>
                  </a:lnTo>
                  <a:lnTo>
                    <a:pt x="35" y="192"/>
                  </a:lnTo>
                  <a:lnTo>
                    <a:pt x="35" y="210"/>
                  </a:lnTo>
                  <a:lnTo>
                    <a:pt x="37" y="223"/>
                  </a:lnTo>
                  <a:lnTo>
                    <a:pt x="39" y="238"/>
                  </a:lnTo>
                  <a:lnTo>
                    <a:pt x="39" y="251"/>
                  </a:lnTo>
                  <a:lnTo>
                    <a:pt x="41" y="264"/>
                  </a:lnTo>
                  <a:lnTo>
                    <a:pt x="43" y="272"/>
                  </a:lnTo>
                  <a:lnTo>
                    <a:pt x="43" y="283"/>
                  </a:lnTo>
                  <a:lnTo>
                    <a:pt x="46" y="296"/>
                  </a:lnTo>
                  <a:lnTo>
                    <a:pt x="48" y="303"/>
                  </a:lnTo>
                  <a:lnTo>
                    <a:pt x="0" y="344"/>
                  </a:lnTo>
                  <a:lnTo>
                    <a:pt x="4" y="389"/>
                  </a:lnTo>
                  <a:lnTo>
                    <a:pt x="37" y="378"/>
                  </a:lnTo>
                  <a:lnTo>
                    <a:pt x="48" y="445"/>
                  </a:lnTo>
                  <a:lnTo>
                    <a:pt x="102" y="361"/>
                  </a:lnTo>
                  <a:lnTo>
                    <a:pt x="93" y="186"/>
                  </a:lnTo>
                  <a:lnTo>
                    <a:pt x="93" y="184"/>
                  </a:lnTo>
                  <a:lnTo>
                    <a:pt x="93" y="177"/>
                  </a:lnTo>
                  <a:lnTo>
                    <a:pt x="95" y="166"/>
                  </a:lnTo>
                  <a:lnTo>
                    <a:pt x="97" y="155"/>
                  </a:lnTo>
                  <a:lnTo>
                    <a:pt x="97" y="138"/>
                  </a:lnTo>
                  <a:lnTo>
                    <a:pt x="100" y="123"/>
                  </a:lnTo>
                  <a:lnTo>
                    <a:pt x="102" y="106"/>
                  </a:lnTo>
                  <a:lnTo>
                    <a:pt x="106" y="88"/>
                  </a:lnTo>
                  <a:lnTo>
                    <a:pt x="108" y="71"/>
                  </a:lnTo>
                  <a:lnTo>
                    <a:pt x="108" y="54"/>
                  </a:lnTo>
                  <a:lnTo>
                    <a:pt x="110" y="39"/>
                  </a:lnTo>
                  <a:lnTo>
                    <a:pt x="113" y="26"/>
                  </a:lnTo>
                  <a:lnTo>
                    <a:pt x="113" y="15"/>
                  </a:lnTo>
                  <a:lnTo>
                    <a:pt x="115" y="6"/>
                  </a:lnTo>
                  <a:lnTo>
                    <a:pt x="115" y="0"/>
                  </a:lnTo>
                  <a:lnTo>
                    <a:pt x="115"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9" name="Freeform 171"/>
            <p:cNvSpPr>
              <a:spLocks/>
            </p:cNvSpPr>
            <p:nvPr/>
          </p:nvSpPr>
          <p:spPr bwMode="auto">
            <a:xfrm>
              <a:off x="3403600" y="-3871913"/>
              <a:ext cx="295275" cy="307975"/>
            </a:xfrm>
            <a:custGeom>
              <a:avLst/>
              <a:gdLst/>
              <a:ahLst/>
              <a:cxnLst>
                <a:cxn ang="0">
                  <a:pos x="186" y="4"/>
                </a:cxn>
                <a:cxn ang="0">
                  <a:pos x="184" y="2"/>
                </a:cxn>
                <a:cxn ang="0">
                  <a:pos x="175" y="2"/>
                </a:cxn>
                <a:cxn ang="0">
                  <a:pos x="164" y="0"/>
                </a:cxn>
                <a:cxn ang="0">
                  <a:pos x="151" y="0"/>
                </a:cxn>
                <a:cxn ang="0">
                  <a:pos x="134" y="0"/>
                </a:cxn>
                <a:cxn ang="0">
                  <a:pos x="117" y="0"/>
                </a:cxn>
                <a:cxn ang="0">
                  <a:pos x="97" y="6"/>
                </a:cxn>
                <a:cxn ang="0">
                  <a:pos x="82" y="13"/>
                </a:cxn>
                <a:cxn ang="0">
                  <a:pos x="63" y="19"/>
                </a:cxn>
                <a:cxn ang="0">
                  <a:pos x="45" y="30"/>
                </a:cxn>
                <a:cxn ang="0">
                  <a:pos x="32" y="41"/>
                </a:cxn>
                <a:cxn ang="0">
                  <a:pos x="21" y="54"/>
                </a:cxn>
                <a:cxn ang="0">
                  <a:pos x="11" y="62"/>
                </a:cxn>
                <a:cxn ang="0">
                  <a:pos x="4" y="73"/>
                </a:cxn>
                <a:cxn ang="0">
                  <a:pos x="0" y="77"/>
                </a:cxn>
                <a:cxn ang="0">
                  <a:pos x="0" y="82"/>
                </a:cxn>
                <a:cxn ang="0">
                  <a:pos x="0" y="112"/>
                </a:cxn>
                <a:cxn ang="0">
                  <a:pos x="56" y="194"/>
                </a:cxn>
                <a:cxn ang="0">
                  <a:pos x="56" y="190"/>
                </a:cxn>
                <a:cxn ang="0">
                  <a:pos x="63" y="181"/>
                </a:cxn>
                <a:cxn ang="0">
                  <a:pos x="69" y="168"/>
                </a:cxn>
                <a:cxn ang="0">
                  <a:pos x="80" y="155"/>
                </a:cxn>
                <a:cxn ang="0">
                  <a:pos x="84" y="147"/>
                </a:cxn>
                <a:cxn ang="0">
                  <a:pos x="91" y="138"/>
                </a:cxn>
                <a:cxn ang="0">
                  <a:pos x="95" y="127"/>
                </a:cxn>
                <a:cxn ang="0">
                  <a:pos x="101" y="118"/>
                </a:cxn>
                <a:cxn ang="0">
                  <a:pos x="117" y="99"/>
                </a:cxn>
                <a:cxn ang="0">
                  <a:pos x="130" y="82"/>
                </a:cxn>
                <a:cxn ang="0">
                  <a:pos x="140" y="62"/>
                </a:cxn>
                <a:cxn ang="0">
                  <a:pos x="151" y="47"/>
                </a:cxn>
                <a:cxn ang="0">
                  <a:pos x="160" y="34"/>
                </a:cxn>
                <a:cxn ang="0">
                  <a:pos x="171" y="23"/>
                </a:cxn>
                <a:cxn ang="0">
                  <a:pos x="181" y="8"/>
                </a:cxn>
                <a:cxn ang="0">
                  <a:pos x="186" y="4"/>
                </a:cxn>
                <a:cxn ang="0">
                  <a:pos x="186" y="4"/>
                </a:cxn>
              </a:cxnLst>
              <a:rect l="0" t="0" r="r" b="b"/>
              <a:pathLst>
                <a:path w="186" h="194">
                  <a:moveTo>
                    <a:pt x="186" y="4"/>
                  </a:moveTo>
                  <a:lnTo>
                    <a:pt x="184" y="2"/>
                  </a:lnTo>
                  <a:lnTo>
                    <a:pt x="175" y="2"/>
                  </a:lnTo>
                  <a:lnTo>
                    <a:pt x="164" y="0"/>
                  </a:lnTo>
                  <a:lnTo>
                    <a:pt x="151" y="0"/>
                  </a:lnTo>
                  <a:lnTo>
                    <a:pt x="134" y="0"/>
                  </a:lnTo>
                  <a:lnTo>
                    <a:pt x="117" y="0"/>
                  </a:lnTo>
                  <a:lnTo>
                    <a:pt x="97" y="6"/>
                  </a:lnTo>
                  <a:lnTo>
                    <a:pt x="82" y="13"/>
                  </a:lnTo>
                  <a:lnTo>
                    <a:pt x="63" y="19"/>
                  </a:lnTo>
                  <a:lnTo>
                    <a:pt x="45" y="30"/>
                  </a:lnTo>
                  <a:lnTo>
                    <a:pt x="32" y="41"/>
                  </a:lnTo>
                  <a:lnTo>
                    <a:pt x="21" y="54"/>
                  </a:lnTo>
                  <a:lnTo>
                    <a:pt x="11" y="62"/>
                  </a:lnTo>
                  <a:lnTo>
                    <a:pt x="4" y="73"/>
                  </a:lnTo>
                  <a:lnTo>
                    <a:pt x="0" y="77"/>
                  </a:lnTo>
                  <a:lnTo>
                    <a:pt x="0" y="82"/>
                  </a:lnTo>
                  <a:lnTo>
                    <a:pt x="0" y="112"/>
                  </a:lnTo>
                  <a:lnTo>
                    <a:pt x="56" y="194"/>
                  </a:lnTo>
                  <a:lnTo>
                    <a:pt x="56" y="190"/>
                  </a:lnTo>
                  <a:lnTo>
                    <a:pt x="63" y="181"/>
                  </a:lnTo>
                  <a:lnTo>
                    <a:pt x="69" y="168"/>
                  </a:lnTo>
                  <a:lnTo>
                    <a:pt x="80" y="155"/>
                  </a:lnTo>
                  <a:lnTo>
                    <a:pt x="84" y="147"/>
                  </a:lnTo>
                  <a:lnTo>
                    <a:pt x="91" y="138"/>
                  </a:lnTo>
                  <a:lnTo>
                    <a:pt x="95" y="127"/>
                  </a:lnTo>
                  <a:lnTo>
                    <a:pt x="101" y="118"/>
                  </a:lnTo>
                  <a:lnTo>
                    <a:pt x="117" y="99"/>
                  </a:lnTo>
                  <a:lnTo>
                    <a:pt x="130" y="82"/>
                  </a:lnTo>
                  <a:lnTo>
                    <a:pt x="140" y="62"/>
                  </a:lnTo>
                  <a:lnTo>
                    <a:pt x="151" y="47"/>
                  </a:lnTo>
                  <a:lnTo>
                    <a:pt x="160" y="34"/>
                  </a:lnTo>
                  <a:lnTo>
                    <a:pt x="171" y="23"/>
                  </a:lnTo>
                  <a:lnTo>
                    <a:pt x="181" y="8"/>
                  </a:lnTo>
                  <a:lnTo>
                    <a:pt x="186" y="4"/>
                  </a:lnTo>
                  <a:lnTo>
                    <a:pt x="186" y="4"/>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0" name="Freeform 172"/>
            <p:cNvSpPr>
              <a:spLocks/>
            </p:cNvSpPr>
            <p:nvPr/>
          </p:nvSpPr>
          <p:spPr bwMode="auto">
            <a:xfrm>
              <a:off x="2916238" y="-3783013"/>
              <a:ext cx="373063" cy="266700"/>
            </a:xfrm>
            <a:custGeom>
              <a:avLst/>
              <a:gdLst/>
              <a:ahLst/>
              <a:cxnLst>
                <a:cxn ang="0">
                  <a:pos x="235" y="15"/>
                </a:cxn>
                <a:cxn ang="0">
                  <a:pos x="231" y="11"/>
                </a:cxn>
                <a:cxn ang="0">
                  <a:pos x="216" y="4"/>
                </a:cxn>
                <a:cxn ang="0">
                  <a:pos x="205" y="0"/>
                </a:cxn>
                <a:cxn ang="0">
                  <a:pos x="194" y="0"/>
                </a:cxn>
                <a:cxn ang="0">
                  <a:pos x="179" y="0"/>
                </a:cxn>
                <a:cxn ang="0">
                  <a:pos x="166" y="2"/>
                </a:cxn>
                <a:cxn ang="0">
                  <a:pos x="147" y="6"/>
                </a:cxn>
                <a:cxn ang="0">
                  <a:pos x="130" y="15"/>
                </a:cxn>
                <a:cxn ang="0">
                  <a:pos x="110" y="26"/>
                </a:cxn>
                <a:cxn ang="0">
                  <a:pos x="95" y="37"/>
                </a:cxn>
                <a:cxn ang="0">
                  <a:pos x="80" y="43"/>
                </a:cxn>
                <a:cxn ang="0">
                  <a:pos x="69" y="52"/>
                </a:cxn>
                <a:cxn ang="0">
                  <a:pos x="63" y="56"/>
                </a:cxn>
                <a:cxn ang="0">
                  <a:pos x="60" y="60"/>
                </a:cxn>
                <a:cxn ang="0">
                  <a:pos x="0" y="121"/>
                </a:cxn>
                <a:cxn ang="0">
                  <a:pos x="0" y="168"/>
                </a:cxn>
                <a:cxn ang="0">
                  <a:pos x="108" y="121"/>
                </a:cxn>
                <a:cxn ang="0">
                  <a:pos x="212" y="106"/>
                </a:cxn>
                <a:cxn ang="0">
                  <a:pos x="212" y="47"/>
                </a:cxn>
                <a:cxn ang="0">
                  <a:pos x="235" y="15"/>
                </a:cxn>
                <a:cxn ang="0">
                  <a:pos x="235" y="15"/>
                </a:cxn>
              </a:cxnLst>
              <a:rect l="0" t="0" r="r" b="b"/>
              <a:pathLst>
                <a:path w="235" h="168">
                  <a:moveTo>
                    <a:pt x="235" y="15"/>
                  </a:moveTo>
                  <a:lnTo>
                    <a:pt x="231" y="11"/>
                  </a:lnTo>
                  <a:lnTo>
                    <a:pt x="216" y="4"/>
                  </a:lnTo>
                  <a:lnTo>
                    <a:pt x="205" y="0"/>
                  </a:lnTo>
                  <a:lnTo>
                    <a:pt x="194" y="0"/>
                  </a:lnTo>
                  <a:lnTo>
                    <a:pt x="179" y="0"/>
                  </a:lnTo>
                  <a:lnTo>
                    <a:pt x="166" y="2"/>
                  </a:lnTo>
                  <a:lnTo>
                    <a:pt x="147" y="6"/>
                  </a:lnTo>
                  <a:lnTo>
                    <a:pt x="130" y="15"/>
                  </a:lnTo>
                  <a:lnTo>
                    <a:pt x="110" y="26"/>
                  </a:lnTo>
                  <a:lnTo>
                    <a:pt x="95" y="37"/>
                  </a:lnTo>
                  <a:lnTo>
                    <a:pt x="80" y="43"/>
                  </a:lnTo>
                  <a:lnTo>
                    <a:pt x="69" y="52"/>
                  </a:lnTo>
                  <a:lnTo>
                    <a:pt x="63" y="56"/>
                  </a:lnTo>
                  <a:lnTo>
                    <a:pt x="60" y="60"/>
                  </a:lnTo>
                  <a:lnTo>
                    <a:pt x="0" y="121"/>
                  </a:lnTo>
                  <a:lnTo>
                    <a:pt x="0" y="168"/>
                  </a:lnTo>
                  <a:lnTo>
                    <a:pt x="108" y="121"/>
                  </a:lnTo>
                  <a:lnTo>
                    <a:pt x="212" y="106"/>
                  </a:lnTo>
                  <a:lnTo>
                    <a:pt x="212" y="47"/>
                  </a:lnTo>
                  <a:lnTo>
                    <a:pt x="235" y="15"/>
                  </a:lnTo>
                  <a:lnTo>
                    <a:pt x="235" y="15"/>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5" name="Freeform 177"/>
            <p:cNvSpPr>
              <a:spLocks/>
            </p:cNvSpPr>
            <p:nvPr/>
          </p:nvSpPr>
          <p:spPr bwMode="auto">
            <a:xfrm>
              <a:off x="6434138" y="-3309938"/>
              <a:ext cx="185738" cy="165100"/>
            </a:xfrm>
            <a:custGeom>
              <a:avLst/>
              <a:gdLst/>
              <a:ahLst/>
              <a:cxnLst>
                <a:cxn ang="0">
                  <a:pos x="114" y="87"/>
                </a:cxn>
                <a:cxn ang="0">
                  <a:pos x="114" y="82"/>
                </a:cxn>
                <a:cxn ang="0">
                  <a:pos x="117" y="74"/>
                </a:cxn>
                <a:cxn ang="0">
                  <a:pos x="114" y="56"/>
                </a:cxn>
                <a:cxn ang="0">
                  <a:pos x="110" y="43"/>
                </a:cxn>
                <a:cxn ang="0">
                  <a:pos x="97" y="28"/>
                </a:cxn>
                <a:cxn ang="0">
                  <a:pos x="84" y="17"/>
                </a:cxn>
                <a:cxn ang="0">
                  <a:pos x="73" y="9"/>
                </a:cxn>
                <a:cxn ang="0">
                  <a:pos x="71" y="7"/>
                </a:cxn>
                <a:cxn ang="0">
                  <a:pos x="65" y="5"/>
                </a:cxn>
                <a:cxn ang="0">
                  <a:pos x="56" y="2"/>
                </a:cxn>
                <a:cxn ang="0">
                  <a:pos x="43" y="0"/>
                </a:cxn>
                <a:cxn ang="0">
                  <a:pos x="30" y="0"/>
                </a:cxn>
                <a:cxn ang="0">
                  <a:pos x="17" y="0"/>
                </a:cxn>
                <a:cxn ang="0">
                  <a:pos x="8" y="0"/>
                </a:cxn>
                <a:cxn ang="0">
                  <a:pos x="0" y="0"/>
                </a:cxn>
                <a:cxn ang="0">
                  <a:pos x="0" y="2"/>
                </a:cxn>
                <a:cxn ang="0">
                  <a:pos x="4" y="17"/>
                </a:cxn>
                <a:cxn ang="0">
                  <a:pos x="17" y="48"/>
                </a:cxn>
                <a:cxn ang="0">
                  <a:pos x="17" y="50"/>
                </a:cxn>
                <a:cxn ang="0">
                  <a:pos x="26" y="61"/>
                </a:cxn>
                <a:cxn ang="0">
                  <a:pos x="34" y="74"/>
                </a:cxn>
                <a:cxn ang="0">
                  <a:pos x="45" y="87"/>
                </a:cxn>
                <a:cxn ang="0">
                  <a:pos x="60" y="95"/>
                </a:cxn>
                <a:cxn ang="0">
                  <a:pos x="75" y="104"/>
                </a:cxn>
                <a:cxn ang="0">
                  <a:pos x="88" y="104"/>
                </a:cxn>
                <a:cxn ang="0">
                  <a:pos x="101" y="104"/>
                </a:cxn>
                <a:cxn ang="0">
                  <a:pos x="108" y="97"/>
                </a:cxn>
                <a:cxn ang="0">
                  <a:pos x="112" y="93"/>
                </a:cxn>
                <a:cxn ang="0">
                  <a:pos x="112" y="87"/>
                </a:cxn>
                <a:cxn ang="0">
                  <a:pos x="114" y="87"/>
                </a:cxn>
                <a:cxn ang="0">
                  <a:pos x="114" y="87"/>
                </a:cxn>
              </a:cxnLst>
              <a:rect l="0" t="0" r="r" b="b"/>
              <a:pathLst>
                <a:path w="117" h="104">
                  <a:moveTo>
                    <a:pt x="114" y="87"/>
                  </a:moveTo>
                  <a:lnTo>
                    <a:pt x="114" y="82"/>
                  </a:lnTo>
                  <a:lnTo>
                    <a:pt x="117" y="74"/>
                  </a:lnTo>
                  <a:lnTo>
                    <a:pt x="114" y="56"/>
                  </a:lnTo>
                  <a:lnTo>
                    <a:pt x="110" y="43"/>
                  </a:lnTo>
                  <a:lnTo>
                    <a:pt x="97" y="28"/>
                  </a:lnTo>
                  <a:lnTo>
                    <a:pt x="84" y="17"/>
                  </a:lnTo>
                  <a:lnTo>
                    <a:pt x="73" y="9"/>
                  </a:lnTo>
                  <a:lnTo>
                    <a:pt x="71" y="7"/>
                  </a:lnTo>
                  <a:lnTo>
                    <a:pt x="65" y="5"/>
                  </a:lnTo>
                  <a:lnTo>
                    <a:pt x="56" y="2"/>
                  </a:lnTo>
                  <a:lnTo>
                    <a:pt x="43" y="0"/>
                  </a:lnTo>
                  <a:lnTo>
                    <a:pt x="30" y="0"/>
                  </a:lnTo>
                  <a:lnTo>
                    <a:pt x="17" y="0"/>
                  </a:lnTo>
                  <a:lnTo>
                    <a:pt x="8" y="0"/>
                  </a:lnTo>
                  <a:lnTo>
                    <a:pt x="0" y="0"/>
                  </a:lnTo>
                  <a:lnTo>
                    <a:pt x="0" y="2"/>
                  </a:lnTo>
                  <a:lnTo>
                    <a:pt x="4" y="17"/>
                  </a:lnTo>
                  <a:lnTo>
                    <a:pt x="17" y="48"/>
                  </a:lnTo>
                  <a:lnTo>
                    <a:pt x="17" y="50"/>
                  </a:lnTo>
                  <a:lnTo>
                    <a:pt x="26" y="61"/>
                  </a:lnTo>
                  <a:lnTo>
                    <a:pt x="34" y="74"/>
                  </a:lnTo>
                  <a:lnTo>
                    <a:pt x="45" y="87"/>
                  </a:lnTo>
                  <a:lnTo>
                    <a:pt x="60" y="95"/>
                  </a:lnTo>
                  <a:lnTo>
                    <a:pt x="75" y="104"/>
                  </a:lnTo>
                  <a:lnTo>
                    <a:pt x="88" y="104"/>
                  </a:lnTo>
                  <a:lnTo>
                    <a:pt x="101" y="104"/>
                  </a:lnTo>
                  <a:lnTo>
                    <a:pt x="108" y="97"/>
                  </a:lnTo>
                  <a:lnTo>
                    <a:pt x="112" y="93"/>
                  </a:lnTo>
                  <a:lnTo>
                    <a:pt x="112" y="87"/>
                  </a:lnTo>
                  <a:lnTo>
                    <a:pt x="114" y="87"/>
                  </a:lnTo>
                  <a:lnTo>
                    <a:pt x="114" y="87"/>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6" name="Freeform 178"/>
            <p:cNvSpPr>
              <a:spLocks/>
            </p:cNvSpPr>
            <p:nvPr/>
          </p:nvSpPr>
          <p:spPr bwMode="auto">
            <a:xfrm>
              <a:off x="6650038" y="-2870200"/>
              <a:ext cx="120650" cy="165100"/>
            </a:xfrm>
            <a:custGeom>
              <a:avLst/>
              <a:gdLst/>
              <a:ahLst/>
              <a:cxnLst>
                <a:cxn ang="0">
                  <a:pos x="39" y="0"/>
                </a:cxn>
                <a:cxn ang="0">
                  <a:pos x="13" y="22"/>
                </a:cxn>
                <a:cxn ang="0">
                  <a:pos x="0" y="50"/>
                </a:cxn>
                <a:cxn ang="0">
                  <a:pos x="2" y="48"/>
                </a:cxn>
                <a:cxn ang="0">
                  <a:pos x="11" y="50"/>
                </a:cxn>
                <a:cxn ang="0">
                  <a:pos x="19" y="50"/>
                </a:cxn>
                <a:cxn ang="0">
                  <a:pos x="37" y="58"/>
                </a:cxn>
                <a:cxn ang="0">
                  <a:pos x="48" y="71"/>
                </a:cxn>
                <a:cxn ang="0">
                  <a:pos x="61" y="86"/>
                </a:cxn>
                <a:cxn ang="0">
                  <a:pos x="69" y="97"/>
                </a:cxn>
                <a:cxn ang="0">
                  <a:pos x="76" y="104"/>
                </a:cxn>
                <a:cxn ang="0">
                  <a:pos x="74" y="97"/>
                </a:cxn>
                <a:cxn ang="0">
                  <a:pos x="74" y="89"/>
                </a:cxn>
                <a:cxn ang="0">
                  <a:pos x="71" y="73"/>
                </a:cxn>
                <a:cxn ang="0">
                  <a:pos x="67" y="58"/>
                </a:cxn>
                <a:cxn ang="0">
                  <a:pos x="63" y="48"/>
                </a:cxn>
                <a:cxn ang="0">
                  <a:pos x="58" y="37"/>
                </a:cxn>
                <a:cxn ang="0">
                  <a:pos x="54" y="26"/>
                </a:cxn>
                <a:cxn ang="0">
                  <a:pos x="50" y="19"/>
                </a:cxn>
                <a:cxn ang="0">
                  <a:pos x="41" y="4"/>
                </a:cxn>
                <a:cxn ang="0">
                  <a:pos x="39" y="0"/>
                </a:cxn>
                <a:cxn ang="0">
                  <a:pos x="39" y="0"/>
                </a:cxn>
              </a:cxnLst>
              <a:rect l="0" t="0" r="r" b="b"/>
              <a:pathLst>
                <a:path w="76" h="104">
                  <a:moveTo>
                    <a:pt x="39" y="0"/>
                  </a:moveTo>
                  <a:lnTo>
                    <a:pt x="13" y="22"/>
                  </a:lnTo>
                  <a:lnTo>
                    <a:pt x="0" y="50"/>
                  </a:lnTo>
                  <a:lnTo>
                    <a:pt x="2" y="48"/>
                  </a:lnTo>
                  <a:lnTo>
                    <a:pt x="11" y="50"/>
                  </a:lnTo>
                  <a:lnTo>
                    <a:pt x="19" y="50"/>
                  </a:lnTo>
                  <a:lnTo>
                    <a:pt x="37" y="58"/>
                  </a:lnTo>
                  <a:lnTo>
                    <a:pt x="48" y="71"/>
                  </a:lnTo>
                  <a:lnTo>
                    <a:pt x="61" y="86"/>
                  </a:lnTo>
                  <a:lnTo>
                    <a:pt x="69" y="97"/>
                  </a:lnTo>
                  <a:lnTo>
                    <a:pt x="76" y="104"/>
                  </a:lnTo>
                  <a:lnTo>
                    <a:pt x="74" y="97"/>
                  </a:lnTo>
                  <a:lnTo>
                    <a:pt x="74" y="89"/>
                  </a:lnTo>
                  <a:lnTo>
                    <a:pt x="71" y="73"/>
                  </a:lnTo>
                  <a:lnTo>
                    <a:pt x="67" y="58"/>
                  </a:lnTo>
                  <a:lnTo>
                    <a:pt x="63" y="48"/>
                  </a:lnTo>
                  <a:lnTo>
                    <a:pt x="58" y="37"/>
                  </a:lnTo>
                  <a:lnTo>
                    <a:pt x="54" y="26"/>
                  </a:lnTo>
                  <a:lnTo>
                    <a:pt x="50" y="19"/>
                  </a:lnTo>
                  <a:lnTo>
                    <a:pt x="41" y="4"/>
                  </a:lnTo>
                  <a:lnTo>
                    <a:pt x="39" y="0"/>
                  </a:lnTo>
                  <a:lnTo>
                    <a:pt x="39"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7" name="Freeform 179"/>
            <p:cNvSpPr>
              <a:spLocks/>
            </p:cNvSpPr>
            <p:nvPr/>
          </p:nvSpPr>
          <p:spPr bwMode="auto">
            <a:xfrm>
              <a:off x="6481763" y="-3278188"/>
              <a:ext cx="109538" cy="127000"/>
            </a:xfrm>
            <a:custGeom>
              <a:avLst/>
              <a:gdLst/>
              <a:ahLst/>
              <a:cxnLst>
                <a:cxn ang="0">
                  <a:pos x="0" y="0"/>
                </a:cxn>
                <a:cxn ang="0">
                  <a:pos x="32" y="8"/>
                </a:cxn>
                <a:cxn ang="0">
                  <a:pos x="39" y="36"/>
                </a:cxn>
                <a:cxn ang="0">
                  <a:pos x="69" y="80"/>
                </a:cxn>
                <a:cxn ang="0">
                  <a:pos x="37" y="69"/>
                </a:cxn>
                <a:cxn ang="0">
                  <a:pos x="15" y="54"/>
                </a:cxn>
                <a:cxn ang="0">
                  <a:pos x="0" y="13"/>
                </a:cxn>
                <a:cxn ang="0">
                  <a:pos x="0" y="0"/>
                </a:cxn>
                <a:cxn ang="0">
                  <a:pos x="0" y="0"/>
                </a:cxn>
              </a:cxnLst>
              <a:rect l="0" t="0" r="r" b="b"/>
              <a:pathLst>
                <a:path w="69" h="80">
                  <a:moveTo>
                    <a:pt x="0" y="0"/>
                  </a:moveTo>
                  <a:lnTo>
                    <a:pt x="32" y="8"/>
                  </a:lnTo>
                  <a:lnTo>
                    <a:pt x="39" y="36"/>
                  </a:lnTo>
                  <a:lnTo>
                    <a:pt x="69" y="80"/>
                  </a:lnTo>
                  <a:lnTo>
                    <a:pt x="37" y="69"/>
                  </a:lnTo>
                  <a:lnTo>
                    <a:pt x="15" y="54"/>
                  </a:lnTo>
                  <a:lnTo>
                    <a:pt x="0" y="13"/>
                  </a:lnTo>
                  <a:lnTo>
                    <a:pt x="0" y="0"/>
                  </a:lnTo>
                  <a:lnTo>
                    <a:pt x="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8" name="Freeform 180"/>
            <p:cNvSpPr>
              <a:spLocks/>
            </p:cNvSpPr>
            <p:nvPr/>
          </p:nvSpPr>
          <p:spPr bwMode="auto">
            <a:xfrm>
              <a:off x="6461125" y="-3289300"/>
              <a:ext cx="153988" cy="138112"/>
            </a:xfrm>
            <a:custGeom>
              <a:avLst/>
              <a:gdLst/>
              <a:ahLst/>
              <a:cxnLst>
                <a:cxn ang="0">
                  <a:pos x="20" y="0"/>
                </a:cxn>
                <a:cxn ang="0">
                  <a:pos x="65" y="22"/>
                </a:cxn>
                <a:cxn ang="0">
                  <a:pos x="65" y="43"/>
                </a:cxn>
                <a:cxn ang="0">
                  <a:pos x="84" y="39"/>
                </a:cxn>
                <a:cxn ang="0">
                  <a:pos x="97" y="59"/>
                </a:cxn>
                <a:cxn ang="0">
                  <a:pos x="82" y="87"/>
                </a:cxn>
                <a:cxn ang="0">
                  <a:pos x="74" y="69"/>
                </a:cxn>
                <a:cxn ang="0">
                  <a:pos x="52" y="80"/>
                </a:cxn>
                <a:cxn ang="0">
                  <a:pos x="24" y="63"/>
                </a:cxn>
                <a:cxn ang="0">
                  <a:pos x="30" y="46"/>
                </a:cxn>
                <a:cxn ang="0">
                  <a:pos x="37" y="28"/>
                </a:cxn>
                <a:cxn ang="0">
                  <a:pos x="7" y="24"/>
                </a:cxn>
                <a:cxn ang="0">
                  <a:pos x="0" y="7"/>
                </a:cxn>
                <a:cxn ang="0">
                  <a:pos x="20" y="0"/>
                </a:cxn>
                <a:cxn ang="0">
                  <a:pos x="20" y="0"/>
                </a:cxn>
              </a:cxnLst>
              <a:rect l="0" t="0" r="r" b="b"/>
              <a:pathLst>
                <a:path w="97" h="87">
                  <a:moveTo>
                    <a:pt x="20" y="0"/>
                  </a:moveTo>
                  <a:lnTo>
                    <a:pt x="65" y="22"/>
                  </a:lnTo>
                  <a:lnTo>
                    <a:pt x="65" y="43"/>
                  </a:lnTo>
                  <a:lnTo>
                    <a:pt x="84" y="39"/>
                  </a:lnTo>
                  <a:lnTo>
                    <a:pt x="97" y="59"/>
                  </a:lnTo>
                  <a:lnTo>
                    <a:pt x="82" y="87"/>
                  </a:lnTo>
                  <a:lnTo>
                    <a:pt x="74" y="69"/>
                  </a:lnTo>
                  <a:lnTo>
                    <a:pt x="52" y="80"/>
                  </a:lnTo>
                  <a:lnTo>
                    <a:pt x="24" y="63"/>
                  </a:lnTo>
                  <a:lnTo>
                    <a:pt x="30" y="46"/>
                  </a:lnTo>
                  <a:lnTo>
                    <a:pt x="37" y="28"/>
                  </a:lnTo>
                  <a:lnTo>
                    <a:pt x="7" y="24"/>
                  </a:lnTo>
                  <a:lnTo>
                    <a:pt x="0" y="7"/>
                  </a:lnTo>
                  <a:lnTo>
                    <a:pt x="20" y="0"/>
                  </a:lnTo>
                  <a:lnTo>
                    <a:pt x="20"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9" name="Freeform 181"/>
            <p:cNvSpPr>
              <a:spLocks/>
            </p:cNvSpPr>
            <p:nvPr/>
          </p:nvSpPr>
          <p:spPr bwMode="auto">
            <a:xfrm>
              <a:off x="6643688" y="-2760663"/>
              <a:ext cx="92075" cy="133350"/>
            </a:xfrm>
            <a:custGeom>
              <a:avLst/>
              <a:gdLst/>
              <a:ahLst/>
              <a:cxnLst>
                <a:cxn ang="0">
                  <a:pos x="34" y="84"/>
                </a:cxn>
                <a:cxn ang="0">
                  <a:pos x="34" y="82"/>
                </a:cxn>
                <a:cxn ang="0">
                  <a:pos x="43" y="74"/>
                </a:cxn>
                <a:cxn ang="0">
                  <a:pos x="52" y="59"/>
                </a:cxn>
                <a:cxn ang="0">
                  <a:pos x="58" y="46"/>
                </a:cxn>
                <a:cxn ang="0">
                  <a:pos x="58" y="28"/>
                </a:cxn>
                <a:cxn ang="0">
                  <a:pos x="52" y="15"/>
                </a:cxn>
                <a:cxn ang="0">
                  <a:pos x="43" y="4"/>
                </a:cxn>
                <a:cxn ang="0">
                  <a:pos x="34" y="0"/>
                </a:cxn>
                <a:cxn ang="0">
                  <a:pos x="21" y="2"/>
                </a:cxn>
                <a:cxn ang="0">
                  <a:pos x="13" y="11"/>
                </a:cxn>
                <a:cxn ang="0">
                  <a:pos x="4" y="26"/>
                </a:cxn>
                <a:cxn ang="0">
                  <a:pos x="2" y="39"/>
                </a:cxn>
                <a:cxn ang="0">
                  <a:pos x="0" y="46"/>
                </a:cxn>
                <a:cxn ang="0">
                  <a:pos x="6" y="54"/>
                </a:cxn>
                <a:cxn ang="0">
                  <a:pos x="8" y="56"/>
                </a:cxn>
                <a:cxn ang="0">
                  <a:pos x="13" y="59"/>
                </a:cxn>
                <a:cxn ang="0">
                  <a:pos x="34" y="84"/>
                </a:cxn>
                <a:cxn ang="0">
                  <a:pos x="34" y="84"/>
                </a:cxn>
              </a:cxnLst>
              <a:rect l="0" t="0" r="r" b="b"/>
              <a:pathLst>
                <a:path w="58" h="84">
                  <a:moveTo>
                    <a:pt x="34" y="84"/>
                  </a:moveTo>
                  <a:lnTo>
                    <a:pt x="34" y="82"/>
                  </a:lnTo>
                  <a:lnTo>
                    <a:pt x="43" y="74"/>
                  </a:lnTo>
                  <a:lnTo>
                    <a:pt x="52" y="59"/>
                  </a:lnTo>
                  <a:lnTo>
                    <a:pt x="58" y="46"/>
                  </a:lnTo>
                  <a:lnTo>
                    <a:pt x="58" y="28"/>
                  </a:lnTo>
                  <a:lnTo>
                    <a:pt x="52" y="15"/>
                  </a:lnTo>
                  <a:lnTo>
                    <a:pt x="43" y="4"/>
                  </a:lnTo>
                  <a:lnTo>
                    <a:pt x="34" y="0"/>
                  </a:lnTo>
                  <a:lnTo>
                    <a:pt x="21" y="2"/>
                  </a:lnTo>
                  <a:lnTo>
                    <a:pt x="13" y="11"/>
                  </a:lnTo>
                  <a:lnTo>
                    <a:pt x="4" y="26"/>
                  </a:lnTo>
                  <a:lnTo>
                    <a:pt x="2" y="39"/>
                  </a:lnTo>
                  <a:lnTo>
                    <a:pt x="0" y="46"/>
                  </a:lnTo>
                  <a:lnTo>
                    <a:pt x="6" y="54"/>
                  </a:lnTo>
                  <a:lnTo>
                    <a:pt x="8" y="56"/>
                  </a:lnTo>
                  <a:lnTo>
                    <a:pt x="13" y="59"/>
                  </a:lnTo>
                  <a:lnTo>
                    <a:pt x="34" y="84"/>
                  </a:lnTo>
                  <a:lnTo>
                    <a:pt x="34" y="8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0" name="Freeform 182"/>
            <p:cNvSpPr>
              <a:spLocks/>
            </p:cNvSpPr>
            <p:nvPr/>
          </p:nvSpPr>
          <p:spPr bwMode="auto">
            <a:xfrm>
              <a:off x="6492875" y="-2716213"/>
              <a:ext cx="119063" cy="161925"/>
            </a:xfrm>
            <a:custGeom>
              <a:avLst/>
              <a:gdLst/>
              <a:ahLst/>
              <a:cxnLst>
                <a:cxn ang="0">
                  <a:pos x="75" y="102"/>
                </a:cxn>
                <a:cxn ang="0">
                  <a:pos x="38" y="43"/>
                </a:cxn>
                <a:cxn ang="0">
                  <a:pos x="19" y="0"/>
                </a:cxn>
                <a:cxn ang="0">
                  <a:pos x="0" y="18"/>
                </a:cxn>
                <a:cxn ang="0">
                  <a:pos x="17" y="59"/>
                </a:cxn>
                <a:cxn ang="0">
                  <a:pos x="75" y="102"/>
                </a:cxn>
                <a:cxn ang="0">
                  <a:pos x="75" y="102"/>
                </a:cxn>
              </a:cxnLst>
              <a:rect l="0" t="0" r="r" b="b"/>
              <a:pathLst>
                <a:path w="75" h="102">
                  <a:moveTo>
                    <a:pt x="75" y="102"/>
                  </a:moveTo>
                  <a:lnTo>
                    <a:pt x="38" y="43"/>
                  </a:lnTo>
                  <a:lnTo>
                    <a:pt x="19" y="0"/>
                  </a:lnTo>
                  <a:lnTo>
                    <a:pt x="0" y="18"/>
                  </a:lnTo>
                  <a:lnTo>
                    <a:pt x="17" y="59"/>
                  </a:lnTo>
                  <a:lnTo>
                    <a:pt x="75" y="102"/>
                  </a:lnTo>
                  <a:lnTo>
                    <a:pt x="75" y="102"/>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1" name="Freeform 183"/>
            <p:cNvSpPr>
              <a:spLocks/>
            </p:cNvSpPr>
            <p:nvPr/>
          </p:nvSpPr>
          <p:spPr bwMode="auto">
            <a:xfrm>
              <a:off x="5397500" y="-2790825"/>
              <a:ext cx="157163" cy="295275"/>
            </a:xfrm>
            <a:custGeom>
              <a:avLst/>
              <a:gdLst/>
              <a:ahLst/>
              <a:cxnLst>
                <a:cxn ang="0">
                  <a:pos x="63" y="186"/>
                </a:cxn>
                <a:cxn ang="0">
                  <a:pos x="63" y="181"/>
                </a:cxn>
                <a:cxn ang="0">
                  <a:pos x="63" y="171"/>
                </a:cxn>
                <a:cxn ang="0">
                  <a:pos x="60" y="160"/>
                </a:cxn>
                <a:cxn ang="0">
                  <a:pos x="58" y="149"/>
                </a:cxn>
                <a:cxn ang="0">
                  <a:pos x="56" y="136"/>
                </a:cxn>
                <a:cxn ang="0">
                  <a:pos x="52" y="121"/>
                </a:cxn>
                <a:cxn ang="0">
                  <a:pos x="47" y="112"/>
                </a:cxn>
                <a:cxn ang="0">
                  <a:pos x="43" y="101"/>
                </a:cxn>
                <a:cxn ang="0">
                  <a:pos x="41" y="90"/>
                </a:cxn>
                <a:cxn ang="0">
                  <a:pos x="37" y="82"/>
                </a:cxn>
                <a:cxn ang="0">
                  <a:pos x="30" y="71"/>
                </a:cxn>
                <a:cxn ang="0">
                  <a:pos x="28" y="60"/>
                </a:cxn>
                <a:cxn ang="0">
                  <a:pos x="22" y="49"/>
                </a:cxn>
                <a:cxn ang="0">
                  <a:pos x="19" y="41"/>
                </a:cxn>
                <a:cxn ang="0">
                  <a:pos x="11" y="23"/>
                </a:cxn>
                <a:cxn ang="0">
                  <a:pos x="4" y="8"/>
                </a:cxn>
                <a:cxn ang="0">
                  <a:pos x="0" y="0"/>
                </a:cxn>
                <a:cxn ang="0">
                  <a:pos x="0" y="0"/>
                </a:cxn>
                <a:cxn ang="0">
                  <a:pos x="6" y="0"/>
                </a:cxn>
                <a:cxn ang="0">
                  <a:pos x="13" y="4"/>
                </a:cxn>
                <a:cxn ang="0">
                  <a:pos x="26" y="10"/>
                </a:cxn>
                <a:cxn ang="0">
                  <a:pos x="37" y="17"/>
                </a:cxn>
                <a:cxn ang="0">
                  <a:pos x="50" y="28"/>
                </a:cxn>
                <a:cxn ang="0">
                  <a:pos x="58" y="36"/>
                </a:cxn>
                <a:cxn ang="0">
                  <a:pos x="71" y="52"/>
                </a:cxn>
                <a:cxn ang="0">
                  <a:pos x="78" y="62"/>
                </a:cxn>
                <a:cxn ang="0">
                  <a:pos x="86" y="78"/>
                </a:cxn>
                <a:cxn ang="0">
                  <a:pos x="89" y="90"/>
                </a:cxn>
                <a:cxn ang="0">
                  <a:pos x="95" y="103"/>
                </a:cxn>
                <a:cxn ang="0">
                  <a:pos x="95" y="114"/>
                </a:cxn>
                <a:cxn ang="0">
                  <a:pos x="97" y="125"/>
                </a:cxn>
                <a:cxn ang="0">
                  <a:pos x="97" y="129"/>
                </a:cxn>
                <a:cxn ang="0">
                  <a:pos x="99" y="134"/>
                </a:cxn>
                <a:cxn ang="0">
                  <a:pos x="63" y="186"/>
                </a:cxn>
                <a:cxn ang="0">
                  <a:pos x="63" y="186"/>
                </a:cxn>
              </a:cxnLst>
              <a:rect l="0" t="0" r="r" b="b"/>
              <a:pathLst>
                <a:path w="99" h="186">
                  <a:moveTo>
                    <a:pt x="63" y="186"/>
                  </a:moveTo>
                  <a:lnTo>
                    <a:pt x="63" y="181"/>
                  </a:lnTo>
                  <a:lnTo>
                    <a:pt x="63" y="171"/>
                  </a:lnTo>
                  <a:lnTo>
                    <a:pt x="60" y="160"/>
                  </a:lnTo>
                  <a:lnTo>
                    <a:pt x="58" y="149"/>
                  </a:lnTo>
                  <a:lnTo>
                    <a:pt x="56" y="136"/>
                  </a:lnTo>
                  <a:lnTo>
                    <a:pt x="52" y="121"/>
                  </a:lnTo>
                  <a:lnTo>
                    <a:pt x="47" y="112"/>
                  </a:lnTo>
                  <a:lnTo>
                    <a:pt x="43" y="101"/>
                  </a:lnTo>
                  <a:lnTo>
                    <a:pt x="41" y="90"/>
                  </a:lnTo>
                  <a:lnTo>
                    <a:pt x="37" y="82"/>
                  </a:lnTo>
                  <a:lnTo>
                    <a:pt x="30" y="71"/>
                  </a:lnTo>
                  <a:lnTo>
                    <a:pt x="28" y="60"/>
                  </a:lnTo>
                  <a:lnTo>
                    <a:pt x="22" y="49"/>
                  </a:lnTo>
                  <a:lnTo>
                    <a:pt x="19" y="41"/>
                  </a:lnTo>
                  <a:lnTo>
                    <a:pt x="11" y="23"/>
                  </a:lnTo>
                  <a:lnTo>
                    <a:pt x="4" y="8"/>
                  </a:lnTo>
                  <a:lnTo>
                    <a:pt x="0" y="0"/>
                  </a:lnTo>
                  <a:lnTo>
                    <a:pt x="0" y="0"/>
                  </a:lnTo>
                  <a:lnTo>
                    <a:pt x="6" y="0"/>
                  </a:lnTo>
                  <a:lnTo>
                    <a:pt x="13" y="4"/>
                  </a:lnTo>
                  <a:lnTo>
                    <a:pt x="26" y="10"/>
                  </a:lnTo>
                  <a:lnTo>
                    <a:pt x="37" y="17"/>
                  </a:lnTo>
                  <a:lnTo>
                    <a:pt x="50" y="28"/>
                  </a:lnTo>
                  <a:lnTo>
                    <a:pt x="58" y="36"/>
                  </a:lnTo>
                  <a:lnTo>
                    <a:pt x="71" y="52"/>
                  </a:lnTo>
                  <a:lnTo>
                    <a:pt x="78" y="62"/>
                  </a:lnTo>
                  <a:lnTo>
                    <a:pt x="86" y="78"/>
                  </a:lnTo>
                  <a:lnTo>
                    <a:pt x="89" y="90"/>
                  </a:lnTo>
                  <a:lnTo>
                    <a:pt x="95" y="103"/>
                  </a:lnTo>
                  <a:lnTo>
                    <a:pt x="95" y="114"/>
                  </a:lnTo>
                  <a:lnTo>
                    <a:pt x="97" y="125"/>
                  </a:lnTo>
                  <a:lnTo>
                    <a:pt x="97" y="129"/>
                  </a:lnTo>
                  <a:lnTo>
                    <a:pt x="99" y="134"/>
                  </a:lnTo>
                  <a:lnTo>
                    <a:pt x="63" y="186"/>
                  </a:lnTo>
                  <a:lnTo>
                    <a:pt x="63" y="18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2" name="Freeform 184"/>
            <p:cNvSpPr>
              <a:spLocks/>
            </p:cNvSpPr>
            <p:nvPr/>
          </p:nvSpPr>
          <p:spPr bwMode="auto">
            <a:xfrm>
              <a:off x="5559425" y="-3248025"/>
              <a:ext cx="538163" cy="549275"/>
            </a:xfrm>
            <a:custGeom>
              <a:avLst/>
              <a:gdLst/>
              <a:ahLst/>
              <a:cxnLst>
                <a:cxn ang="0">
                  <a:pos x="41" y="344"/>
                </a:cxn>
                <a:cxn ang="0">
                  <a:pos x="38" y="329"/>
                </a:cxn>
                <a:cxn ang="0">
                  <a:pos x="34" y="316"/>
                </a:cxn>
                <a:cxn ang="0">
                  <a:pos x="28" y="296"/>
                </a:cxn>
                <a:cxn ang="0">
                  <a:pos x="17" y="275"/>
                </a:cxn>
                <a:cxn ang="0">
                  <a:pos x="4" y="251"/>
                </a:cxn>
                <a:cxn ang="0">
                  <a:pos x="2" y="242"/>
                </a:cxn>
                <a:cxn ang="0">
                  <a:pos x="23" y="236"/>
                </a:cxn>
                <a:cxn ang="0">
                  <a:pos x="49" y="227"/>
                </a:cxn>
                <a:cxn ang="0">
                  <a:pos x="71" y="221"/>
                </a:cxn>
                <a:cxn ang="0">
                  <a:pos x="95" y="212"/>
                </a:cxn>
                <a:cxn ang="0">
                  <a:pos x="118" y="203"/>
                </a:cxn>
                <a:cxn ang="0">
                  <a:pos x="142" y="193"/>
                </a:cxn>
                <a:cxn ang="0">
                  <a:pos x="164" y="180"/>
                </a:cxn>
                <a:cxn ang="0">
                  <a:pos x="185" y="167"/>
                </a:cxn>
                <a:cxn ang="0">
                  <a:pos x="207" y="158"/>
                </a:cxn>
                <a:cxn ang="0">
                  <a:pos x="233" y="141"/>
                </a:cxn>
                <a:cxn ang="0">
                  <a:pos x="252" y="130"/>
                </a:cxn>
                <a:cxn ang="0">
                  <a:pos x="257" y="123"/>
                </a:cxn>
                <a:cxn ang="0">
                  <a:pos x="259" y="102"/>
                </a:cxn>
                <a:cxn ang="0">
                  <a:pos x="268" y="82"/>
                </a:cxn>
                <a:cxn ang="0">
                  <a:pos x="283" y="56"/>
                </a:cxn>
                <a:cxn ang="0">
                  <a:pos x="304" y="35"/>
                </a:cxn>
                <a:cxn ang="0">
                  <a:pos x="324" y="13"/>
                </a:cxn>
                <a:cxn ang="0">
                  <a:pos x="337" y="0"/>
                </a:cxn>
                <a:cxn ang="0">
                  <a:pos x="315" y="87"/>
                </a:cxn>
                <a:cxn ang="0">
                  <a:pos x="281" y="162"/>
                </a:cxn>
                <a:cxn ang="0">
                  <a:pos x="270" y="171"/>
                </a:cxn>
                <a:cxn ang="0">
                  <a:pos x="239" y="195"/>
                </a:cxn>
                <a:cxn ang="0">
                  <a:pos x="218" y="210"/>
                </a:cxn>
                <a:cxn ang="0">
                  <a:pos x="198" y="227"/>
                </a:cxn>
                <a:cxn ang="0">
                  <a:pos x="177" y="242"/>
                </a:cxn>
                <a:cxn ang="0">
                  <a:pos x="155" y="260"/>
                </a:cxn>
                <a:cxn ang="0">
                  <a:pos x="131" y="275"/>
                </a:cxn>
                <a:cxn ang="0">
                  <a:pos x="112" y="290"/>
                </a:cxn>
                <a:cxn ang="0">
                  <a:pos x="90" y="305"/>
                </a:cxn>
                <a:cxn ang="0">
                  <a:pos x="75" y="318"/>
                </a:cxn>
                <a:cxn ang="0">
                  <a:pos x="49" y="337"/>
                </a:cxn>
                <a:cxn ang="0">
                  <a:pos x="41" y="346"/>
                </a:cxn>
              </a:cxnLst>
              <a:rect l="0" t="0" r="r" b="b"/>
              <a:pathLst>
                <a:path w="339" h="346">
                  <a:moveTo>
                    <a:pt x="41" y="346"/>
                  </a:moveTo>
                  <a:lnTo>
                    <a:pt x="41" y="344"/>
                  </a:lnTo>
                  <a:lnTo>
                    <a:pt x="41" y="335"/>
                  </a:lnTo>
                  <a:lnTo>
                    <a:pt x="38" y="329"/>
                  </a:lnTo>
                  <a:lnTo>
                    <a:pt x="38" y="324"/>
                  </a:lnTo>
                  <a:lnTo>
                    <a:pt x="34" y="316"/>
                  </a:lnTo>
                  <a:lnTo>
                    <a:pt x="32" y="307"/>
                  </a:lnTo>
                  <a:lnTo>
                    <a:pt x="28" y="296"/>
                  </a:lnTo>
                  <a:lnTo>
                    <a:pt x="21" y="286"/>
                  </a:lnTo>
                  <a:lnTo>
                    <a:pt x="17" y="275"/>
                  </a:lnTo>
                  <a:lnTo>
                    <a:pt x="12" y="266"/>
                  </a:lnTo>
                  <a:lnTo>
                    <a:pt x="4" y="251"/>
                  </a:lnTo>
                  <a:lnTo>
                    <a:pt x="0" y="244"/>
                  </a:lnTo>
                  <a:lnTo>
                    <a:pt x="2" y="242"/>
                  </a:lnTo>
                  <a:lnTo>
                    <a:pt x="10" y="242"/>
                  </a:lnTo>
                  <a:lnTo>
                    <a:pt x="23" y="236"/>
                  </a:lnTo>
                  <a:lnTo>
                    <a:pt x="41" y="231"/>
                  </a:lnTo>
                  <a:lnTo>
                    <a:pt x="49" y="227"/>
                  </a:lnTo>
                  <a:lnTo>
                    <a:pt x="60" y="223"/>
                  </a:lnTo>
                  <a:lnTo>
                    <a:pt x="71" y="221"/>
                  </a:lnTo>
                  <a:lnTo>
                    <a:pt x="84" y="216"/>
                  </a:lnTo>
                  <a:lnTo>
                    <a:pt x="95" y="212"/>
                  </a:lnTo>
                  <a:lnTo>
                    <a:pt x="108" y="208"/>
                  </a:lnTo>
                  <a:lnTo>
                    <a:pt x="118" y="203"/>
                  </a:lnTo>
                  <a:lnTo>
                    <a:pt x="131" y="199"/>
                  </a:lnTo>
                  <a:lnTo>
                    <a:pt x="142" y="193"/>
                  </a:lnTo>
                  <a:lnTo>
                    <a:pt x="153" y="186"/>
                  </a:lnTo>
                  <a:lnTo>
                    <a:pt x="164" y="180"/>
                  </a:lnTo>
                  <a:lnTo>
                    <a:pt x="177" y="175"/>
                  </a:lnTo>
                  <a:lnTo>
                    <a:pt x="185" y="167"/>
                  </a:lnTo>
                  <a:lnTo>
                    <a:pt x="196" y="162"/>
                  </a:lnTo>
                  <a:lnTo>
                    <a:pt x="207" y="158"/>
                  </a:lnTo>
                  <a:lnTo>
                    <a:pt x="216" y="151"/>
                  </a:lnTo>
                  <a:lnTo>
                    <a:pt x="233" y="141"/>
                  </a:lnTo>
                  <a:lnTo>
                    <a:pt x="244" y="134"/>
                  </a:lnTo>
                  <a:lnTo>
                    <a:pt x="252" y="130"/>
                  </a:lnTo>
                  <a:lnTo>
                    <a:pt x="257" y="130"/>
                  </a:lnTo>
                  <a:lnTo>
                    <a:pt x="257" y="123"/>
                  </a:lnTo>
                  <a:lnTo>
                    <a:pt x="259" y="110"/>
                  </a:lnTo>
                  <a:lnTo>
                    <a:pt x="259" y="102"/>
                  </a:lnTo>
                  <a:lnTo>
                    <a:pt x="263" y="93"/>
                  </a:lnTo>
                  <a:lnTo>
                    <a:pt x="268" y="82"/>
                  </a:lnTo>
                  <a:lnTo>
                    <a:pt x="276" y="71"/>
                  </a:lnTo>
                  <a:lnTo>
                    <a:pt x="283" y="56"/>
                  </a:lnTo>
                  <a:lnTo>
                    <a:pt x="294" y="46"/>
                  </a:lnTo>
                  <a:lnTo>
                    <a:pt x="304" y="35"/>
                  </a:lnTo>
                  <a:lnTo>
                    <a:pt x="315" y="24"/>
                  </a:lnTo>
                  <a:lnTo>
                    <a:pt x="324" y="13"/>
                  </a:lnTo>
                  <a:lnTo>
                    <a:pt x="332" y="7"/>
                  </a:lnTo>
                  <a:lnTo>
                    <a:pt x="337" y="0"/>
                  </a:lnTo>
                  <a:lnTo>
                    <a:pt x="339" y="0"/>
                  </a:lnTo>
                  <a:lnTo>
                    <a:pt x="315" y="87"/>
                  </a:lnTo>
                  <a:lnTo>
                    <a:pt x="315" y="138"/>
                  </a:lnTo>
                  <a:lnTo>
                    <a:pt x="281" y="162"/>
                  </a:lnTo>
                  <a:lnTo>
                    <a:pt x="278" y="164"/>
                  </a:lnTo>
                  <a:lnTo>
                    <a:pt x="270" y="171"/>
                  </a:lnTo>
                  <a:lnTo>
                    <a:pt x="255" y="180"/>
                  </a:lnTo>
                  <a:lnTo>
                    <a:pt x="239" y="195"/>
                  </a:lnTo>
                  <a:lnTo>
                    <a:pt x="229" y="201"/>
                  </a:lnTo>
                  <a:lnTo>
                    <a:pt x="218" y="210"/>
                  </a:lnTo>
                  <a:lnTo>
                    <a:pt x="207" y="216"/>
                  </a:lnTo>
                  <a:lnTo>
                    <a:pt x="198" y="227"/>
                  </a:lnTo>
                  <a:lnTo>
                    <a:pt x="188" y="234"/>
                  </a:lnTo>
                  <a:lnTo>
                    <a:pt x="177" y="242"/>
                  </a:lnTo>
                  <a:lnTo>
                    <a:pt x="166" y="251"/>
                  </a:lnTo>
                  <a:lnTo>
                    <a:pt x="155" y="260"/>
                  </a:lnTo>
                  <a:lnTo>
                    <a:pt x="142" y="268"/>
                  </a:lnTo>
                  <a:lnTo>
                    <a:pt x="131" y="275"/>
                  </a:lnTo>
                  <a:lnTo>
                    <a:pt x="123" y="281"/>
                  </a:lnTo>
                  <a:lnTo>
                    <a:pt x="112" y="290"/>
                  </a:lnTo>
                  <a:lnTo>
                    <a:pt x="101" y="296"/>
                  </a:lnTo>
                  <a:lnTo>
                    <a:pt x="90" y="305"/>
                  </a:lnTo>
                  <a:lnTo>
                    <a:pt x="82" y="311"/>
                  </a:lnTo>
                  <a:lnTo>
                    <a:pt x="75" y="318"/>
                  </a:lnTo>
                  <a:lnTo>
                    <a:pt x="58" y="329"/>
                  </a:lnTo>
                  <a:lnTo>
                    <a:pt x="49" y="337"/>
                  </a:lnTo>
                  <a:lnTo>
                    <a:pt x="41" y="344"/>
                  </a:lnTo>
                  <a:lnTo>
                    <a:pt x="41" y="346"/>
                  </a:lnTo>
                  <a:lnTo>
                    <a:pt x="41" y="346"/>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3" name="Freeform 185"/>
            <p:cNvSpPr>
              <a:spLocks/>
            </p:cNvSpPr>
            <p:nvPr/>
          </p:nvSpPr>
          <p:spPr bwMode="auto">
            <a:xfrm>
              <a:off x="6115050" y="-3573463"/>
              <a:ext cx="331788" cy="750887"/>
            </a:xfrm>
            <a:custGeom>
              <a:avLst/>
              <a:gdLst/>
              <a:ahLst/>
              <a:cxnLst>
                <a:cxn ang="0">
                  <a:pos x="13" y="0"/>
                </a:cxn>
                <a:cxn ang="0">
                  <a:pos x="47" y="15"/>
                </a:cxn>
                <a:cxn ang="0">
                  <a:pos x="119" y="28"/>
                </a:cxn>
                <a:cxn ang="0">
                  <a:pos x="80" y="47"/>
                </a:cxn>
                <a:cxn ang="0">
                  <a:pos x="47" y="65"/>
                </a:cxn>
                <a:cxn ang="0">
                  <a:pos x="60" y="119"/>
                </a:cxn>
                <a:cxn ang="0">
                  <a:pos x="82" y="149"/>
                </a:cxn>
                <a:cxn ang="0">
                  <a:pos x="181" y="95"/>
                </a:cxn>
                <a:cxn ang="0">
                  <a:pos x="177" y="119"/>
                </a:cxn>
                <a:cxn ang="0">
                  <a:pos x="140" y="160"/>
                </a:cxn>
                <a:cxn ang="0">
                  <a:pos x="97" y="231"/>
                </a:cxn>
                <a:cxn ang="0">
                  <a:pos x="134" y="326"/>
                </a:cxn>
                <a:cxn ang="0">
                  <a:pos x="203" y="408"/>
                </a:cxn>
                <a:cxn ang="0">
                  <a:pos x="209" y="465"/>
                </a:cxn>
                <a:cxn ang="0">
                  <a:pos x="179" y="473"/>
                </a:cxn>
                <a:cxn ang="0">
                  <a:pos x="123" y="408"/>
                </a:cxn>
                <a:cxn ang="0">
                  <a:pos x="95" y="372"/>
                </a:cxn>
                <a:cxn ang="0">
                  <a:pos x="34" y="361"/>
                </a:cxn>
                <a:cxn ang="0">
                  <a:pos x="4" y="298"/>
                </a:cxn>
                <a:cxn ang="0">
                  <a:pos x="28" y="222"/>
                </a:cxn>
                <a:cxn ang="0">
                  <a:pos x="26" y="220"/>
                </a:cxn>
                <a:cxn ang="0">
                  <a:pos x="24" y="214"/>
                </a:cxn>
                <a:cxn ang="0">
                  <a:pos x="17" y="205"/>
                </a:cxn>
                <a:cxn ang="0">
                  <a:pos x="15" y="196"/>
                </a:cxn>
                <a:cxn ang="0">
                  <a:pos x="8" y="186"/>
                </a:cxn>
                <a:cxn ang="0">
                  <a:pos x="4" y="175"/>
                </a:cxn>
                <a:cxn ang="0">
                  <a:pos x="0" y="166"/>
                </a:cxn>
                <a:cxn ang="0">
                  <a:pos x="0" y="162"/>
                </a:cxn>
                <a:cxn ang="0">
                  <a:pos x="0" y="153"/>
                </a:cxn>
                <a:cxn ang="0">
                  <a:pos x="0" y="138"/>
                </a:cxn>
                <a:cxn ang="0">
                  <a:pos x="0" y="121"/>
                </a:cxn>
                <a:cxn ang="0">
                  <a:pos x="0" y="103"/>
                </a:cxn>
                <a:cxn ang="0">
                  <a:pos x="0" y="86"/>
                </a:cxn>
                <a:cxn ang="0">
                  <a:pos x="0" y="73"/>
                </a:cxn>
                <a:cxn ang="0">
                  <a:pos x="0" y="62"/>
                </a:cxn>
                <a:cxn ang="0">
                  <a:pos x="2" y="58"/>
                </a:cxn>
                <a:cxn ang="0">
                  <a:pos x="13" y="0"/>
                </a:cxn>
                <a:cxn ang="0">
                  <a:pos x="13" y="0"/>
                </a:cxn>
              </a:cxnLst>
              <a:rect l="0" t="0" r="r" b="b"/>
              <a:pathLst>
                <a:path w="209" h="473">
                  <a:moveTo>
                    <a:pt x="13" y="0"/>
                  </a:moveTo>
                  <a:lnTo>
                    <a:pt x="47" y="15"/>
                  </a:lnTo>
                  <a:lnTo>
                    <a:pt x="119" y="28"/>
                  </a:lnTo>
                  <a:lnTo>
                    <a:pt x="80" y="47"/>
                  </a:lnTo>
                  <a:lnTo>
                    <a:pt x="47" y="65"/>
                  </a:lnTo>
                  <a:lnTo>
                    <a:pt x="60" y="119"/>
                  </a:lnTo>
                  <a:lnTo>
                    <a:pt x="82" y="149"/>
                  </a:lnTo>
                  <a:lnTo>
                    <a:pt x="181" y="95"/>
                  </a:lnTo>
                  <a:lnTo>
                    <a:pt x="177" y="119"/>
                  </a:lnTo>
                  <a:lnTo>
                    <a:pt x="140" y="160"/>
                  </a:lnTo>
                  <a:lnTo>
                    <a:pt x="97" y="231"/>
                  </a:lnTo>
                  <a:lnTo>
                    <a:pt x="134" y="326"/>
                  </a:lnTo>
                  <a:lnTo>
                    <a:pt x="203" y="408"/>
                  </a:lnTo>
                  <a:lnTo>
                    <a:pt x="209" y="465"/>
                  </a:lnTo>
                  <a:lnTo>
                    <a:pt x="179" y="473"/>
                  </a:lnTo>
                  <a:lnTo>
                    <a:pt x="123" y="408"/>
                  </a:lnTo>
                  <a:lnTo>
                    <a:pt x="95" y="372"/>
                  </a:lnTo>
                  <a:lnTo>
                    <a:pt x="34" y="361"/>
                  </a:lnTo>
                  <a:lnTo>
                    <a:pt x="4" y="298"/>
                  </a:lnTo>
                  <a:lnTo>
                    <a:pt x="28" y="222"/>
                  </a:lnTo>
                  <a:lnTo>
                    <a:pt x="26" y="220"/>
                  </a:lnTo>
                  <a:lnTo>
                    <a:pt x="24" y="214"/>
                  </a:lnTo>
                  <a:lnTo>
                    <a:pt x="17" y="205"/>
                  </a:lnTo>
                  <a:lnTo>
                    <a:pt x="15" y="196"/>
                  </a:lnTo>
                  <a:lnTo>
                    <a:pt x="8" y="186"/>
                  </a:lnTo>
                  <a:lnTo>
                    <a:pt x="4" y="175"/>
                  </a:lnTo>
                  <a:lnTo>
                    <a:pt x="0" y="166"/>
                  </a:lnTo>
                  <a:lnTo>
                    <a:pt x="0" y="162"/>
                  </a:lnTo>
                  <a:lnTo>
                    <a:pt x="0" y="153"/>
                  </a:lnTo>
                  <a:lnTo>
                    <a:pt x="0" y="138"/>
                  </a:lnTo>
                  <a:lnTo>
                    <a:pt x="0" y="121"/>
                  </a:lnTo>
                  <a:lnTo>
                    <a:pt x="0" y="103"/>
                  </a:lnTo>
                  <a:lnTo>
                    <a:pt x="0" y="86"/>
                  </a:lnTo>
                  <a:lnTo>
                    <a:pt x="0" y="73"/>
                  </a:lnTo>
                  <a:lnTo>
                    <a:pt x="0" y="62"/>
                  </a:lnTo>
                  <a:lnTo>
                    <a:pt x="2" y="58"/>
                  </a:lnTo>
                  <a:lnTo>
                    <a:pt x="13" y="0"/>
                  </a:lnTo>
                  <a:lnTo>
                    <a:pt x="13" y="0"/>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5" name="Freeform 187"/>
            <p:cNvSpPr>
              <a:spLocks/>
            </p:cNvSpPr>
            <p:nvPr/>
          </p:nvSpPr>
          <p:spPr bwMode="auto">
            <a:xfrm>
              <a:off x="6578600" y="-2955925"/>
              <a:ext cx="171450" cy="47625"/>
            </a:xfrm>
            <a:custGeom>
              <a:avLst/>
              <a:gdLst/>
              <a:ahLst/>
              <a:cxnLst>
                <a:cxn ang="0">
                  <a:pos x="0" y="28"/>
                </a:cxn>
                <a:cxn ang="0">
                  <a:pos x="45" y="2"/>
                </a:cxn>
                <a:cxn ang="0">
                  <a:pos x="62" y="6"/>
                </a:cxn>
                <a:cxn ang="0">
                  <a:pos x="106" y="0"/>
                </a:cxn>
                <a:cxn ang="0">
                  <a:pos x="108" y="19"/>
                </a:cxn>
                <a:cxn ang="0">
                  <a:pos x="84" y="30"/>
                </a:cxn>
                <a:cxn ang="0">
                  <a:pos x="60" y="15"/>
                </a:cxn>
                <a:cxn ang="0">
                  <a:pos x="26" y="30"/>
                </a:cxn>
                <a:cxn ang="0">
                  <a:pos x="0" y="28"/>
                </a:cxn>
                <a:cxn ang="0">
                  <a:pos x="0" y="28"/>
                </a:cxn>
              </a:cxnLst>
              <a:rect l="0" t="0" r="r" b="b"/>
              <a:pathLst>
                <a:path w="108" h="30">
                  <a:moveTo>
                    <a:pt x="0" y="28"/>
                  </a:moveTo>
                  <a:lnTo>
                    <a:pt x="45" y="2"/>
                  </a:lnTo>
                  <a:lnTo>
                    <a:pt x="62" y="6"/>
                  </a:lnTo>
                  <a:lnTo>
                    <a:pt x="106" y="0"/>
                  </a:lnTo>
                  <a:lnTo>
                    <a:pt x="108" y="19"/>
                  </a:lnTo>
                  <a:lnTo>
                    <a:pt x="84" y="30"/>
                  </a:lnTo>
                  <a:lnTo>
                    <a:pt x="60" y="15"/>
                  </a:lnTo>
                  <a:lnTo>
                    <a:pt x="26" y="30"/>
                  </a:lnTo>
                  <a:lnTo>
                    <a:pt x="0" y="28"/>
                  </a:lnTo>
                  <a:lnTo>
                    <a:pt x="0" y="2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8" name="Freeform 190"/>
            <p:cNvSpPr>
              <a:spLocks/>
            </p:cNvSpPr>
            <p:nvPr/>
          </p:nvSpPr>
          <p:spPr bwMode="auto">
            <a:xfrm>
              <a:off x="6499225" y="-3519488"/>
              <a:ext cx="188913" cy="73025"/>
            </a:xfrm>
            <a:custGeom>
              <a:avLst/>
              <a:gdLst/>
              <a:ahLst/>
              <a:cxnLst>
                <a:cxn ang="0">
                  <a:pos x="0" y="31"/>
                </a:cxn>
                <a:cxn ang="0">
                  <a:pos x="50" y="0"/>
                </a:cxn>
                <a:cxn ang="0">
                  <a:pos x="80" y="11"/>
                </a:cxn>
                <a:cxn ang="0">
                  <a:pos x="110" y="9"/>
                </a:cxn>
                <a:cxn ang="0">
                  <a:pos x="119" y="39"/>
                </a:cxn>
                <a:cxn ang="0">
                  <a:pos x="97" y="44"/>
                </a:cxn>
                <a:cxn ang="0">
                  <a:pos x="95" y="39"/>
                </a:cxn>
                <a:cxn ang="0">
                  <a:pos x="93" y="35"/>
                </a:cxn>
                <a:cxn ang="0">
                  <a:pos x="86" y="31"/>
                </a:cxn>
                <a:cxn ang="0">
                  <a:pos x="76" y="31"/>
                </a:cxn>
                <a:cxn ang="0">
                  <a:pos x="58" y="31"/>
                </a:cxn>
                <a:cxn ang="0">
                  <a:pos x="43" y="37"/>
                </a:cxn>
                <a:cxn ang="0">
                  <a:pos x="32" y="41"/>
                </a:cxn>
                <a:cxn ang="0">
                  <a:pos x="28" y="46"/>
                </a:cxn>
                <a:cxn ang="0">
                  <a:pos x="0" y="31"/>
                </a:cxn>
                <a:cxn ang="0">
                  <a:pos x="0" y="31"/>
                </a:cxn>
              </a:cxnLst>
              <a:rect l="0" t="0" r="r" b="b"/>
              <a:pathLst>
                <a:path w="119" h="46">
                  <a:moveTo>
                    <a:pt x="0" y="31"/>
                  </a:moveTo>
                  <a:lnTo>
                    <a:pt x="50" y="0"/>
                  </a:lnTo>
                  <a:lnTo>
                    <a:pt x="80" y="11"/>
                  </a:lnTo>
                  <a:lnTo>
                    <a:pt x="110" y="9"/>
                  </a:lnTo>
                  <a:lnTo>
                    <a:pt x="119" y="39"/>
                  </a:lnTo>
                  <a:lnTo>
                    <a:pt x="97" y="44"/>
                  </a:lnTo>
                  <a:lnTo>
                    <a:pt x="95" y="39"/>
                  </a:lnTo>
                  <a:lnTo>
                    <a:pt x="93" y="35"/>
                  </a:lnTo>
                  <a:lnTo>
                    <a:pt x="86" y="31"/>
                  </a:lnTo>
                  <a:lnTo>
                    <a:pt x="76" y="31"/>
                  </a:lnTo>
                  <a:lnTo>
                    <a:pt x="58" y="31"/>
                  </a:lnTo>
                  <a:lnTo>
                    <a:pt x="43" y="37"/>
                  </a:lnTo>
                  <a:lnTo>
                    <a:pt x="32" y="41"/>
                  </a:lnTo>
                  <a:lnTo>
                    <a:pt x="28" y="46"/>
                  </a:lnTo>
                  <a:lnTo>
                    <a:pt x="0" y="31"/>
                  </a:lnTo>
                  <a:lnTo>
                    <a:pt x="0" y="3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145"/>
            <p:cNvSpPr>
              <a:spLocks/>
            </p:cNvSpPr>
            <p:nvPr/>
          </p:nvSpPr>
          <p:spPr bwMode="auto">
            <a:xfrm rot="10401541">
              <a:off x="3675063" y="-3952875"/>
              <a:ext cx="1025525" cy="982662"/>
            </a:xfrm>
            <a:custGeom>
              <a:avLst/>
              <a:gdLst/>
              <a:ahLst/>
              <a:cxnLst>
                <a:cxn ang="0">
                  <a:pos x="612" y="29"/>
                </a:cxn>
                <a:cxn ang="0">
                  <a:pos x="471" y="0"/>
                </a:cxn>
                <a:cxn ang="0">
                  <a:pos x="421" y="7"/>
                </a:cxn>
                <a:cxn ang="0">
                  <a:pos x="320" y="78"/>
                </a:cxn>
                <a:cxn ang="0">
                  <a:pos x="201" y="59"/>
                </a:cxn>
                <a:cxn ang="0">
                  <a:pos x="97" y="98"/>
                </a:cxn>
                <a:cxn ang="0">
                  <a:pos x="24" y="186"/>
                </a:cxn>
                <a:cxn ang="0">
                  <a:pos x="4" y="303"/>
                </a:cxn>
                <a:cxn ang="0">
                  <a:pos x="2" y="305"/>
                </a:cxn>
                <a:cxn ang="0">
                  <a:pos x="2" y="312"/>
                </a:cxn>
                <a:cxn ang="0">
                  <a:pos x="0" y="320"/>
                </a:cxn>
                <a:cxn ang="0">
                  <a:pos x="0" y="333"/>
                </a:cxn>
                <a:cxn ang="0">
                  <a:pos x="0" y="346"/>
                </a:cxn>
                <a:cxn ang="0">
                  <a:pos x="0" y="357"/>
                </a:cxn>
                <a:cxn ang="0">
                  <a:pos x="0" y="366"/>
                </a:cxn>
                <a:cxn ang="0">
                  <a:pos x="4" y="377"/>
                </a:cxn>
                <a:cxn ang="0">
                  <a:pos x="6" y="383"/>
                </a:cxn>
                <a:cxn ang="0">
                  <a:pos x="15" y="390"/>
                </a:cxn>
                <a:cxn ang="0">
                  <a:pos x="24" y="398"/>
                </a:cxn>
                <a:cxn ang="0">
                  <a:pos x="37" y="407"/>
                </a:cxn>
                <a:cxn ang="0">
                  <a:pos x="50" y="413"/>
                </a:cxn>
                <a:cxn ang="0">
                  <a:pos x="60" y="422"/>
                </a:cxn>
                <a:cxn ang="0">
                  <a:pos x="69" y="424"/>
                </a:cxn>
                <a:cxn ang="0">
                  <a:pos x="71" y="429"/>
                </a:cxn>
                <a:cxn ang="0">
                  <a:pos x="82" y="517"/>
                </a:cxn>
                <a:cxn ang="0">
                  <a:pos x="285" y="619"/>
                </a:cxn>
                <a:cxn ang="0">
                  <a:pos x="287" y="619"/>
                </a:cxn>
                <a:cxn ang="0">
                  <a:pos x="294" y="619"/>
                </a:cxn>
                <a:cxn ang="0">
                  <a:pos x="305" y="619"/>
                </a:cxn>
                <a:cxn ang="0">
                  <a:pos x="320" y="619"/>
                </a:cxn>
                <a:cxn ang="0">
                  <a:pos x="335" y="617"/>
                </a:cxn>
                <a:cxn ang="0">
                  <a:pos x="352" y="617"/>
                </a:cxn>
                <a:cxn ang="0">
                  <a:pos x="370" y="612"/>
                </a:cxn>
                <a:cxn ang="0">
                  <a:pos x="389" y="610"/>
                </a:cxn>
                <a:cxn ang="0">
                  <a:pos x="406" y="599"/>
                </a:cxn>
                <a:cxn ang="0">
                  <a:pos x="421" y="591"/>
                </a:cxn>
                <a:cxn ang="0">
                  <a:pos x="434" y="582"/>
                </a:cxn>
                <a:cxn ang="0">
                  <a:pos x="447" y="573"/>
                </a:cxn>
                <a:cxn ang="0">
                  <a:pos x="456" y="563"/>
                </a:cxn>
                <a:cxn ang="0">
                  <a:pos x="465" y="556"/>
                </a:cxn>
                <a:cxn ang="0">
                  <a:pos x="469" y="552"/>
                </a:cxn>
                <a:cxn ang="0">
                  <a:pos x="471" y="552"/>
                </a:cxn>
                <a:cxn ang="0">
                  <a:pos x="646" y="547"/>
                </a:cxn>
                <a:cxn ang="0">
                  <a:pos x="612" y="29"/>
                </a:cxn>
                <a:cxn ang="0">
                  <a:pos x="612" y="29"/>
                </a:cxn>
              </a:cxnLst>
              <a:rect l="0" t="0" r="r" b="b"/>
              <a:pathLst>
                <a:path w="646" h="619">
                  <a:moveTo>
                    <a:pt x="612" y="29"/>
                  </a:moveTo>
                  <a:lnTo>
                    <a:pt x="471" y="0"/>
                  </a:lnTo>
                  <a:lnTo>
                    <a:pt x="421" y="7"/>
                  </a:lnTo>
                  <a:lnTo>
                    <a:pt x="320" y="78"/>
                  </a:lnTo>
                  <a:lnTo>
                    <a:pt x="201" y="59"/>
                  </a:lnTo>
                  <a:lnTo>
                    <a:pt x="97" y="98"/>
                  </a:lnTo>
                  <a:lnTo>
                    <a:pt x="24" y="186"/>
                  </a:lnTo>
                  <a:lnTo>
                    <a:pt x="4" y="303"/>
                  </a:lnTo>
                  <a:lnTo>
                    <a:pt x="2" y="305"/>
                  </a:lnTo>
                  <a:lnTo>
                    <a:pt x="2" y="312"/>
                  </a:lnTo>
                  <a:lnTo>
                    <a:pt x="0" y="320"/>
                  </a:lnTo>
                  <a:lnTo>
                    <a:pt x="0" y="333"/>
                  </a:lnTo>
                  <a:lnTo>
                    <a:pt x="0" y="346"/>
                  </a:lnTo>
                  <a:lnTo>
                    <a:pt x="0" y="357"/>
                  </a:lnTo>
                  <a:lnTo>
                    <a:pt x="0" y="366"/>
                  </a:lnTo>
                  <a:lnTo>
                    <a:pt x="4" y="377"/>
                  </a:lnTo>
                  <a:lnTo>
                    <a:pt x="6" y="383"/>
                  </a:lnTo>
                  <a:lnTo>
                    <a:pt x="15" y="390"/>
                  </a:lnTo>
                  <a:lnTo>
                    <a:pt x="24" y="398"/>
                  </a:lnTo>
                  <a:lnTo>
                    <a:pt x="37" y="407"/>
                  </a:lnTo>
                  <a:lnTo>
                    <a:pt x="50" y="413"/>
                  </a:lnTo>
                  <a:lnTo>
                    <a:pt x="60" y="422"/>
                  </a:lnTo>
                  <a:lnTo>
                    <a:pt x="69" y="424"/>
                  </a:lnTo>
                  <a:lnTo>
                    <a:pt x="71" y="429"/>
                  </a:lnTo>
                  <a:lnTo>
                    <a:pt x="82" y="517"/>
                  </a:lnTo>
                  <a:lnTo>
                    <a:pt x="285" y="619"/>
                  </a:lnTo>
                  <a:lnTo>
                    <a:pt x="287" y="619"/>
                  </a:lnTo>
                  <a:lnTo>
                    <a:pt x="294" y="619"/>
                  </a:lnTo>
                  <a:lnTo>
                    <a:pt x="305" y="619"/>
                  </a:lnTo>
                  <a:lnTo>
                    <a:pt x="320" y="619"/>
                  </a:lnTo>
                  <a:lnTo>
                    <a:pt x="335" y="617"/>
                  </a:lnTo>
                  <a:lnTo>
                    <a:pt x="352" y="617"/>
                  </a:lnTo>
                  <a:lnTo>
                    <a:pt x="370" y="612"/>
                  </a:lnTo>
                  <a:lnTo>
                    <a:pt x="389" y="610"/>
                  </a:lnTo>
                  <a:lnTo>
                    <a:pt x="406" y="599"/>
                  </a:lnTo>
                  <a:lnTo>
                    <a:pt x="421" y="591"/>
                  </a:lnTo>
                  <a:lnTo>
                    <a:pt x="434" y="582"/>
                  </a:lnTo>
                  <a:lnTo>
                    <a:pt x="447" y="573"/>
                  </a:lnTo>
                  <a:lnTo>
                    <a:pt x="456" y="563"/>
                  </a:lnTo>
                  <a:lnTo>
                    <a:pt x="465" y="556"/>
                  </a:lnTo>
                  <a:lnTo>
                    <a:pt x="469" y="552"/>
                  </a:lnTo>
                  <a:lnTo>
                    <a:pt x="471" y="552"/>
                  </a:lnTo>
                  <a:lnTo>
                    <a:pt x="646" y="547"/>
                  </a:lnTo>
                  <a:lnTo>
                    <a:pt x="612" y="29"/>
                  </a:lnTo>
                  <a:lnTo>
                    <a:pt x="612" y="29"/>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 name="Group 309"/>
            <p:cNvGrpSpPr/>
            <p:nvPr/>
          </p:nvGrpSpPr>
          <p:grpSpPr>
            <a:xfrm>
              <a:off x="2932112" y="-3617913"/>
              <a:ext cx="4479926" cy="1450975"/>
              <a:chOff x="2932112" y="-3617913"/>
              <a:chExt cx="4479926" cy="1450975"/>
            </a:xfrm>
          </p:grpSpPr>
          <p:sp>
            <p:nvSpPr>
              <p:cNvPr id="17581" name="Freeform 173"/>
              <p:cNvSpPr>
                <a:spLocks/>
              </p:cNvSpPr>
              <p:nvPr/>
            </p:nvSpPr>
            <p:spPr bwMode="auto">
              <a:xfrm>
                <a:off x="3371850" y="-3605213"/>
                <a:ext cx="625475" cy="1095375"/>
              </a:xfrm>
              <a:custGeom>
                <a:avLst/>
                <a:gdLst/>
                <a:ahLst/>
                <a:cxnLst>
                  <a:cxn ang="0">
                    <a:pos x="18" y="2"/>
                  </a:cxn>
                  <a:cxn ang="0">
                    <a:pos x="18" y="15"/>
                  </a:cxn>
                  <a:cxn ang="0">
                    <a:pos x="18" y="28"/>
                  </a:cxn>
                  <a:cxn ang="0">
                    <a:pos x="20" y="48"/>
                  </a:cxn>
                  <a:cxn ang="0">
                    <a:pos x="22" y="72"/>
                  </a:cxn>
                  <a:cxn ang="0">
                    <a:pos x="31" y="100"/>
                  </a:cxn>
                  <a:cxn ang="0">
                    <a:pos x="39" y="123"/>
                  </a:cxn>
                  <a:cxn ang="0">
                    <a:pos x="46" y="143"/>
                  </a:cxn>
                  <a:cxn ang="0">
                    <a:pos x="57" y="162"/>
                  </a:cxn>
                  <a:cxn ang="0">
                    <a:pos x="63" y="182"/>
                  </a:cxn>
                  <a:cxn ang="0">
                    <a:pos x="74" y="203"/>
                  </a:cxn>
                  <a:cxn ang="0">
                    <a:pos x="85" y="223"/>
                  </a:cxn>
                  <a:cxn ang="0">
                    <a:pos x="95" y="245"/>
                  </a:cxn>
                  <a:cxn ang="0">
                    <a:pos x="106" y="266"/>
                  </a:cxn>
                  <a:cxn ang="0">
                    <a:pos x="117" y="286"/>
                  </a:cxn>
                  <a:cxn ang="0">
                    <a:pos x="128" y="307"/>
                  </a:cxn>
                  <a:cxn ang="0">
                    <a:pos x="143" y="333"/>
                  </a:cxn>
                  <a:cxn ang="0">
                    <a:pos x="162" y="366"/>
                  </a:cxn>
                  <a:cxn ang="0">
                    <a:pos x="178" y="389"/>
                  </a:cxn>
                  <a:cxn ang="0">
                    <a:pos x="186" y="402"/>
                  </a:cxn>
                  <a:cxn ang="0">
                    <a:pos x="188" y="411"/>
                  </a:cxn>
                  <a:cxn ang="0">
                    <a:pos x="204" y="435"/>
                  </a:cxn>
                  <a:cxn ang="0">
                    <a:pos x="223" y="459"/>
                  </a:cxn>
                  <a:cxn ang="0">
                    <a:pos x="242" y="489"/>
                  </a:cxn>
                  <a:cxn ang="0">
                    <a:pos x="264" y="521"/>
                  </a:cxn>
                  <a:cxn ang="0">
                    <a:pos x="288" y="549"/>
                  </a:cxn>
                  <a:cxn ang="0">
                    <a:pos x="307" y="580"/>
                  </a:cxn>
                  <a:cxn ang="0">
                    <a:pos x="325" y="606"/>
                  </a:cxn>
                  <a:cxn ang="0">
                    <a:pos x="342" y="625"/>
                  </a:cxn>
                  <a:cxn ang="0">
                    <a:pos x="361" y="649"/>
                  </a:cxn>
                  <a:cxn ang="0">
                    <a:pos x="389" y="673"/>
                  </a:cxn>
                  <a:cxn ang="0">
                    <a:pos x="361" y="690"/>
                  </a:cxn>
                  <a:cxn ang="0">
                    <a:pos x="325" y="671"/>
                  </a:cxn>
                  <a:cxn ang="0">
                    <a:pos x="314" y="655"/>
                  </a:cxn>
                  <a:cxn ang="0">
                    <a:pos x="292" y="629"/>
                  </a:cxn>
                  <a:cxn ang="0">
                    <a:pos x="268" y="599"/>
                  </a:cxn>
                  <a:cxn ang="0">
                    <a:pos x="253" y="578"/>
                  </a:cxn>
                  <a:cxn ang="0">
                    <a:pos x="236" y="549"/>
                  </a:cxn>
                  <a:cxn ang="0">
                    <a:pos x="217" y="521"/>
                  </a:cxn>
                  <a:cxn ang="0">
                    <a:pos x="197" y="491"/>
                  </a:cxn>
                  <a:cxn ang="0">
                    <a:pos x="178" y="459"/>
                  </a:cxn>
                  <a:cxn ang="0">
                    <a:pos x="162" y="433"/>
                  </a:cxn>
                  <a:cxn ang="0">
                    <a:pos x="150" y="411"/>
                  </a:cxn>
                  <a:cxn ang="0">
                    <a:pos x="137" y="389"/>
                  </a:cxn>
                  <a:cxn ang="0">
                    <a:pos x="31" y="195"/>
                  </a:cxn>
                  <a:cxn ang="0">
                    <a:pos x="20" y="0"/>
                  </a:cxn>
                </a:cxnLst>
                <a:rect l="0" t="0" r="r" b="b"/>
                <a:pathLst>
                  <a:path w="394" h="690">
                    <a:moveTo>
                      <a:pt x="20" y="0"/>
                    </a:moveTo>
                    <a:lnTo>
                      <a:pt x="18" y="2"/>
                    </a:lnTo>
                    <a:lnTo>
                      <a:pt x="18" y="9"/>
                    </a:lnTo>
                    <a:lnTo>
                      <a:pt x="18" y="15"/>
                    </a:lnTo>
                    <a:lnTo>
                      <a:pt x="18" y="22"/>
                    </a:lnTo>
                    <a:lnTo>
                      <a:pt x="18" y="28"/>
                    </a:lnTo>
                    <a:lnTo>
                      <a:pt x="20" y="39"/>
                    </a:lnTo>
                    <a:lnTo>
                      <a:pt x="20" y="48"/>
                    </a:lnTo>
                    <a:lnTo>
                      <a:pt x="20" y="59"/>
                    </a:lnTo>
                    <a:lnTo>
                      <a:pt x="22" y="72"/>
                    </a:lnTo>
                    <a:lnTo>
                      <a:pt x="28" y="85"/>
                    </a:lnTo>
                    <a:lnTo>
                      <a:pt x="31" y="100"/>
                    </a:lnTo>
                    <a:lnTo>
                      <a:pt x="37" y="117"/>
                    </a:lnTo>
                    <a:lnTo>
                      <a:pt x="39" y="123"/>
                    </a:lnTo>
                    <a:lnTo>
                      <a:pt x="44" y="132"/>
                    </a:lnTo>
                    <a:lnTo>
                      <a:pt x="46" y="143"/>
                    </a:lnTo>
                    <a:lnTo>
                      <a:pt x="52" y="154"/>
                    </a:lnTo>
                    <a:lnTo>
                      <a:pt x="57" y="162"/>
                    </a:lnTo>
                    <a:lnTo>
                      <a:pt x="59" y="171"/>
                    </a:lnTo>
                    <a:lnTo>
                      <a:pt x="63" y="182"/>
                    </a:lnTo>
                    <a:lnTo>
                      <a:pt x="67" y="193"/>
                    </a:lnTo>
                    <a:lnTo>
                      <a:pt x="74" y="203"/>
                    </a:lnTo>
                    <a:lnTo>
                      <a:pt x="78" y="214"/>
                    </a:lnTo>
                    <a:lnTo>
                      <a:pt x="85" y="223"/>
                    </a:lnTo>
                    <a:lnTo>
                      <a:pt x="91" y="234"/>
                    </a:lnTo>
                    <a:lnTo>
                      <a:pt x="95" y="245"/>
                    </a:lnTo>
                    <a:lnTo>
                      <a:pt x="102" y="255"/>
                    </a:lnTo>
                    <a:lnTo>
                      <a:pt x="106" y="266"/>
                    </a:lnTo>
                    <a:lnTo>
                      <a:pt x="111" y="277"/>
                    </a:lnTo>
                    <a:lnTo>
                      <a:pt x="117" y="286"/>
                    </a:lnTo>
                    <a:lnTo>
                      <a:pt x="121" y="296"/>
                    </a:lnTo>
                    <a:lnTo>
                      <a:pt x="128" y="307"/>
                    </a:lnTo>
                    <a:lnTo>
                      <a:pt x="134" y="318"/>
                    </a:lnTo>
                    <a:lnTo>
                      <a:pt x="143" y="333"/>
                    </a:lnTo>
                    <a:lnTo>
                      <a:pt x="154" y="351"/>
                    </a:lnTo>
                    <a:lnTo>
                      <a:pt x="162" y="366"/>
                    </a:lnTo>
                    <a:lnTo>
                      <a:pt x="171" y="381"/>
                    </a:lnTo>
                    <a:lnTo>
                      <a:pt x="178" y="389"/>
                    </a:lnTo>
                    <a:lnTo>
                      <a:pt x="182" y="398"/>
                    </a:lnTo>
                    <a:lnTo>
                      <a:pt x="186" y="402"/>
                    </a:lnTo>
                    <a:lnTo>
                      <a:pt x="186" y="407"/>
                    </a:lnTo>
                    <a:lnTo>
                      <a:pt x="188" y="411"/>
                    </a:lnTo>
                    <a:lnTo>
                      <a:pt x="199" y="426"/>
                    </a:lnTo>
                    <a:lnTo>
                      <a:pt x="204" y="435"/>
                    </a:lnTo>
                    <a:lnTo>
                      <a:pt x="214" y="448"/>
                    </a:lnTo>
                    <a:lnTo>
                      <a:pt x="223" y="459"/>
                    </a:lnTo>
                    <a:lnTo>
                      <a:pt x="234" y="476"/>
                    </a:lnTo>
                    <a:lnTo>
                      <a:pt x="242" y="489"/>
                    </a:lnTo>
                    <a:lnTo>
                      <a:pt x="253" y="504"/>
                    </a:lnTo>
                    <a:lnTo>
                      <a:pt x="264" y="521"/>
                    </a:lnTo>
                    <a:lnTo>
                      <a:pt x="277" y="536"/>
                    </a:lnTo>
                    <a:lnTo>
                      <a:pt x="288" y="549"/>
                    </a:lnTo>
                    <a:lnTo>
                      <a:pt x="297" y="567"/>
                    </a:lnTo>
                    <a:lnTo>
                      <a:pt x="307" y="580"/>
                    </a:lnTo>
                    <a:lnTo>
                      <a:pt x="318" y="597"/>
                    </a:lnTo>
                    <a:lnTo>
                      <a:pt x="325" y="606"/>
                    </a:lnTo>
                    <a:lnTo>
                      <a:pt x="333" y="616"/>
                    </a:lnTo>
                    <a:lnTo>
                      <a:pt x="342" y="625"/>
                    </a:lnTo>
                    <a:lnTo>
                      <a:pt x="353" y="636"/>
                    </a:lnTo>
                    <a:lnTo>
                      <a:pt x="361" y="649"/>
                    </a:lnTo>
                    <a:lnTo>
                      <a:pt x="374" y="662"/>
                    </a:lnTo>
                    <a:lnTo>
                      <a:pt x="389" y="673"/>
                    </a:lnTo>
                    <a:lnTo>
                      <a:pt x="394" y="679"/>
                    </a:lnTo>
                    <a:lnTo>
                      <a:pt x="361" y="690"/>
                    </a:lnTo>
                    <a:lnTo>
                      <a:pt x="329" y="673"/>
                    </a:lnTo>
                    <a:lnTo>
                      <a:pt x="325" y="671"/>
                    </a:lnTo>
                    <a:lnTo>
                      <a:pt x="322" y="664"/>
                    </a:lnTo>
                    <a:lnTo>
                      <a:pt x="314" y="655"/>
                    </a:lnTo>
                    <a:lnTo>
                      <a:pt x="305" y="645"/>
                    </a:lnTo>
                    <a:lnTo>
                      <a:pt x="292" y="629"/>
                    </a:lnTo>
                    <a:lnTo>
                      <a:pt x="277" y="612"/>
                    </a:lnTo>
                    <a:lnTo>
                      <a:pt x="268" y="599"/>
                    </a:lnTo>
                    <a:lnTo>
                      <a:pt x="262" y="588"/>
                    </a:lnTo>
                    <a:lnTo>
                      <a:pt x="253" y="578"/>
                    </a:lnTo>
                    <a:lnTo>
                      <a:pt x="247" y="567"/>
                    </a:lnTo>
                    <a:lnTo>
                      <a:pt x="236" y="549"/>
                    </a:lnTo>
                    <a:lnTo>
                      <a:pt x="227" y="536"/>
                    </a:lnTo>
                    <a:lnTo>
                      <a:pt x="217" y="521"/>
                    </a:lnTo>
                    <a:lnTo>
                      <a:pt x="208" y="506"/>
                    </a:lnTo>
                    <a:lnTo>
                      <a:pt x="197" y="491"/>
                    </a:lnTo>
                    <a:lnTo>
                      <a:pt x="186" y="476"/>
                    </a:lnTo>
                    <a:lnTo>
                      <a:pt x="178" y="459"/>
                    </a:lnTo>
                    <a:lnTo>
                      <a:pt x="171" y="448"/>
                    </a:lnTo>
                    <a:lnTo>
                      <a:pt x="162" y="433"/>
                    </a:lnTo>
                    <a:lnTo>
                      <a:pt x="156" y="422"/>
                    </a:lnTo>
                    <a:lnTo>
                      <a:pt x="150" y="411"/>
                    </a:lnTo>
                    <a:lnTo>
                      <a:pt x="145" y="402"/>
                    </a:lnTo>
                    <a:lnTo>
                      <a:pt x="137" y="389"/>
                    </a:lnTo>
                    <a:lnTo>
                      <a:pt x="134" y="385"/>
                    </a:lnTo>
                    <a:lnTo>
                      <a:pt x="31" y="195"/>
                    </a:lnTo>
                    <a:lnTo>
                      <a:pt x="0" y="78"/>
                    </a:lnTo>
                    <a:lnTo>
                      <a:pt x="20" y="0"/>
                    </a:lnTo>
                    <a:lnTo>
                      <a:pt x="20"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3" name="Freeform 175"/>
              <p:cNvSpPr>
                <a:spLocks/>
              </p:cNvSpPr>
              <p:nvPr/>
            </p:nvSpPr>
            <p:spPr bwMode="auto">
              <a:xfrm>
                <a:off x="6402388" y="-2825750"/>
                <a:ext cx="1009650" cy="658812"/>
              </a:xfrm>
              <a:custGeom>
                <a:avLst/>
                <a:gdLst/>
                <a:ahLst/>
                <a:cxnLst>
                  <a:cxn ang="0">
                    <a:pos x="31" y="15"/>
                  </a:cxn>
                  <a:cxn ang="0">
                    <a:pos x="35" y="43"/>
                  </a:cxn>
                  <a:cxn ang="0">
                    <a:pos x="41" y="84"/>
                  </a:cxn>
                  <a:cxn ang="0">
                    <a:pos x="50" y="132"/>
                  </a:cxn>
                  <a:cxn ang="0">
                    <a:pos x="65" y="180"/>
                  </a:cxn>
                  <a:cxn ang="0">
                    <a:pos x="76" y="225"/>
                  </a:cxn>
                  <a:cxn ang="0">
                    <a:pos x="93" y="266"/>
                  </a:cxn>
                  <a:cxn ang="0">
                    <a:pos x="115" y="305"/>
                  </a:cxn>
                  <a:cxn ang="0">
                    <a:pos x="143" y="337"/>
                  </a:cxn>
                  <a:cxn ang="0">
                    <a:pos x="175" y="359"/>
                  </a:cxn>
                  <a:cxn ang="0">
                    <a:pos x="214" y="376"/>
                  </a:cxn>
                  <a:cxn ang="0">
                    <a:pos x="260" y="381"/>
                  </a:cxn>
                  <a:cxn ang="0">
                    <a:pos x="307" y="378"/>
                  </a:cxn>
                  <a:cxn ang="0">
                    <a:pos x="355" y="361"/>
                  </a:cxn>
                  <a:cxn ang="0">
                    <a:pos x="402" y="337"/>
                  </a:cxn>
                  <a:cxn ang="0">
                    <a:pos x="446" y="298"/>
                  </a:cxn>
                  <a:cxn ang="0">
                    <a:pos x="480" y="247"/>
                  </a:cxn>
                  <a:cxn ang="0">
                    <a:pos x="511" y="190"/>
                  </a:cxn>
                  <a:cxn ang="0">
                    <a:pos x="528" y="151"/>
                  </a:cxn>
                  <a:cxn ang="0">
                    <a:pos x="541" y="117"/>
                  </a:cxn>
                  <a:cxn ang="0">
                    <a:pos x="558" y="69"/>
                  </a:cxn>
                  <a:cxn ang="0">
                    <a:pos x="573" y="37"/>
                  </a:cxn>
                  <a:cxn ang="0">
                    <a:pos x="584" y="15"/>
                  </a:cxn>
                  <a:cxn ang="0">
                    <a:pos x="597" y="4"/>
                  </a:cxn>
                  <a:cxn ang="0">
                    <a:pos x="636" y="28"/>
                  </a:cxn>
                  <a:cxn ang="0">
                    <a:pos x="601" y="58"/>
                  </a:cxn>
                  <a:cxn ang="0">
                    <a:pos x="586" y="97"/>
                  </a:cxn>
                  <a:cxn ang="0">
                    <a:pos x="573" y="134"/>
                  </a:cxn>
                  <a:cxn ang="0">
                    <a:pos x="560" y="164"/>
                  </a:cxn>
                  <a:cxn ang="0">
                    <a:pos x="545" y="199"/>
                  </a:cxn>
                  <a:cxn ang="0">
                    <a:pos x="526" y="234"/>
                  </a:cxn>
                  <a:cxn ang="0">
                    <a:pos x="504" y="268"/>
                  </a:cxn>
                  <a:cxn ang="0">
                    <a:pos x="482" y="301"/>
                  </a:cxn>
                  <a:cxn ang="0">
                    <a:pos x="459" y="331"/>
                  </a:cxn>
                  <a:cxn ang="0">
                    <a:pos x="411" y="368"/>
                  </a:cxn>
                  <a:cxn ang="0">
                    <a:pos x="383" y="387"/>
                  </a:cxn>
                  <a:cxn ang="0">
                    <a:pos x="353" y="398"/>
                  </a:cxn>
                  <a:cxn ang="0">
                    <a:pos x="325" y="407"/>
                  </a:cxn>
                  <a:cxn ang="0">
                    <a:pos x="294" y="413"/>
                  </a:cxn>
                  <a:cxn ang="0">
                    <a:pos x="264" y="415"/>
                  </a:cxn>
                  <a:cxn ang="0">
                    <a:pos x="208" y="407"/>
                  </a:cxn>
                  <a:cxn ang="0">
                    <a:pos x="162" y="391"/>
                  </a:cxn>
                  <a:cxn ang="0">
                    <a:pos x="121" y="359"/>
                  </a:cxn>
                  <a:cxn ang="0">
                    <a:pos x="89" y="322"/>
                  </a:cxn>
                  <a:cxn ang="0">
                    <a:pos x="65" y="281"/>
                  </a:cxn>
                  <a:cxn ang="0">
                    <a:pos x="50" y="236"/>
                  </a:cxn>
                  <a:cxn ang="0">
                    <a:pos x="37" y="190"/>
                  </a:cxn>
                  <a:cxn ang="0">
                    <a:pos x="26" y="143"/>
                  </a:cxn>
                  <a:cxn ang="0">
                    <a:pos x="15" y="102"/>
                  </a:cxn>
                  <a:cxn ang="0">
                    <a:pos x="9" y="69"/>
                  </a:cxn>
                  <a:cxn ang="0">
                    <a:pos x="3" y="41"/>
                  </a:cxn>
                  <a:cxn ang="0">
                    <a:pos x="0" y="22"/>
                  </a:cxn>
                </a:cxnLst>
                <a:rect l="0" t="0" r="r" b="b"/>
                <a:pathLst>
                  <a:path w="636" h="415">
                    <a:moveTo>
                      <a:pt x="28" y="0"/>
                    </a:moveTo>
                    <a:lnTo>
                      <a:pt x="28" y="2"/>
                    </a:lnTo>
                    <a:lnTo>
                      <a:pt x="31" y="15"/>
                    </a:lnTo>
                    <a:lnTo>
                      <a:pt x="31" y="22"/>
                    </a:lnTo>
                    <a:lnTo>
                      <a:pt x="33" y="32"/>
                    </a:lnTo>
                    <a:lnTo>
                      <a:pt x="35" y="43"/>
                    </a:lnTo>
                    <a:lnTo>
                      <a:pt x="37" y="58"/>
                    </a:lnTo>
                    <a:lnTo>
                      <a:pt x="37" y="69"/>
                    </a:lnTo>
                    <a:lnTo>
                      <a:pt x="41" y="84"/>
                    </a:lnTo>
                    <a:lnTo>
                      <a:pt x="44" y="100"/>
                    </a:lnTo>
                    <a:lnTo>
                      <a:pt x="48" y="115"/>
                    </a:lnTo>
                    <a:lnTo>
                      <a:pt x="50" y="132"/>
                    </a:lnTo>
                    <a:lnTo>
                      <a:pt x="54" y="147"/>
                    </a:lnTo>
                    <a:lnTo>
                      <a:pt x="59" y="162"/>
                    </a:lnTo>
                    <a:lnTo>
                      <a:pt x="65" y="180"/>
                    </a:lnTo>
                    <a:lnTo>
                      <a:pt x="67" y="195"/>
                    </a:lnTo>
                    <a:lnTo>
                      <a:pt x="72" y="210"/>
                    </a:lnTo>
                    <a:lnTo>
                      <a:pt x="76" y="225"/>
                    </a:lnTo>
                    <a:lnTo>
                      <a:pt x="82" y="240"/>
                    </a:lnTo>
                    <a:lnTo>
                      <a:pt x="87" y="253"/>
                    </a:lnTo>
                    <a:lnTo>
                      <a:pt x="93" y="266"/>
                    </a:lnTo>
                    <a:lnTo>
                      <a:pt x="100" y="281"/>
                    </a:lnTo>
                    <a:lnTo>
                      <a:pt x="108" y="294"/>
                    </a:lnTo>
                    <a:lnTo>
                      <a:pt x="115" y="305"/>
                    </a:lnTo>
                    <a:lnTo>
                      <a:pt x="124" y="316"/>
                    </a:lnTo>
                    <a:lnTo>
                      <a:pt x="132" y="327"/>
                    </a:lnTo>
                    <a:lnTo>
                      <a:pt x="143" y="337"/>
                    </a:lnTo>
                    <a:lnTo>
                      <a:pt x="152" y="344"/>
                    </a:lnTo>
                    <a:lnTo>
                      <a:pt x="162" y="353"/>
                    </a:lnTo>
                    <a:lnTo>
                      <a:pt x="175" y="359"/>
                    </a:lnTo>
                    <a:lnTo>
                      <a:pt x="188" y="368"/>
                    </a:lnTo>
                    <a:lnTo>
                      <a:pt x="201" y="372"/>
                    </a:lnTo>
                    <a:lnTo>
                      <a:pt x="214" y="376"/>
                    </a:lnTo>
                    <a:lnTo>
                      <a:pt x="230" y="376"/>
                    </a:lnTo>
                    <a:lnTo>
                      <a:pt x="245" y="381"/>
                    </a:lnTo>
                    <a:lnTo>
                      <a:pt x="260" y="381"/>
                    </a:lnTo>
                    <a:lnTo>
                      <a:pt x="277" y="383"/>
                    </a:lnTo>
                    <a:lnTo>
                      <a:pt x="292" y="381"/>
                    </a:lnTo>
                    <a:lnTo>
                      <a:pt x="307" y="378"/>
                    </a:lnTo>
                    <a:lnTo>
                      <a:pt x="325" y="374"/>
                    </a:lnTo>
                    <a:lnTo>
                      <a:pt x="340" y="368"/>
                    </a:lnTo>
                    <a:lnTo>
                      <a:pt x="355" y="361"/>
                    </a:lnTo>
                    <a:lnTo>
                      <a:pt x="372" y="357"/>
                    </a:lnTo>
                    <a:lnTo>
                      <a:pt x="387" y="346"/>
                    </a:lnTo>
                    <a:lnTo>
                      <a:pt x="402" y="337"/>
                    </a:lnTo>
                    <a:lnTo>
                      <a:pt x="418" y="324"/>
                    </a:lnTo>
                    <a:lnTo>
                      <a:pt x="433" y="314"/>
                    </a:lnTo>
                    <a:lnTo>
                      <a:pt x="446" y="298"/>
                    </a:lnTo>
                    <a:lnTo>
                      <a:pt x="457" y="283"/>
                    </a:lnTo>
                    <a:lnTo>
                      <a:pt x="467" y="266"/>
                    </a:lnTo>
                    <a:lnTo>
                      <a:pt x="480" y="247"/>
                    </a:lnTo>
                    <a:lnTo>
                      <a:pt x="491" y="227"/>
                    </a:lnTo>
                    <a:lnTo>
                      <a:pt x="500" y="210"/>
                    </a:lnTo>
                    <a:lnTo>
                      <a:pt x="511" y="190"/>
                    </a:lnTo>
                    <a:lnTo>
                      <a:pt x="519" y="173"/>
                    </a:lnTo>
                    <a:lnTo>
                      <a:pt x="524" y="162"/>
                    </a:lnTo>
                    <a:lnTo>
                      <a:pt x="528" y="151"/>
                    </a:lnTo>
                    <a:lnTo>
                      <a:pt x="530" y="143"/>
                    </a:lnTo>
                    <a:lnTo>
                      <a:pt x="534" y="134"/>
                    </a:lnTo>
                    <a:lnTo>
                      <a:pt x="541" y="117"/>
                    </a:lnTo>
                    <a:lnTo>
                      <a:pt x="547" y="102"/>
                    </a:lnTo>
                    <a:lnTo>
                      <a:pt x="554" y="84"/>
                    </a:lnTo>
                    <a:lnTo>
                      <a:pt x="558" y="69"/>
                    </a:lnTo>
                    <a:lnTo>
                      <a:pt x="565" y="58"/>
                    </a:lnTo>
                    <a:lnTo>
                      <a:pt x="571" y="48"/>
                    </a:lnTo>
                    <a:lnTo>
                      <a:pt x="573" y="37"/>
                    </a:lnTo>
                    <a:lnTo>
                      <a:pt x="575" y="28"/>
                    </a:lnTo>
                    <a:lnTo>
                      <a:pt x="580" y="22"/>
                    </a:lnTo>
                    <a:lnTo>
                      <a:pt x="584" y="15"/>
                    </a:lnTo>
                    <a:lnTo>
                      <a:pt x="586" y="9"/>
                    </a:lnTo>
                    <a:lnTo>
                      <a:pt x="593" y="7"/>
                    </a:lnTo>
                    <a:lnTo>
                      <a:pt x="597" y="4"/>
                    </a:lnTo>
                    <a:lnTo>
                      <a:pt x="599" y="9"/>
                    </a:lnTo>
                    <a:lnTo>
                      <a:pt x="623" y="2"/>
                    </a:lnTo>
                    <a:lnTo>
                      <a:pt x="636" y="28"/>
                    </a:lnTo>
                    <a:lnTo>
                      <a:pt x="604" y="52"/>
                    </a:lnTo>
                    <a:lnTo>
                      <a:pt x="604" y="52"/>
                    </a:lnTo>
                    <a:lnTo>
                      <a:pt x="601" y="58"/>
                    </a:lnTo>
                    <a:lnTo>
                      <a:pt x="597" y="69"/>
                    </a:lnTo>
                    <a:lnTo>
                      <a:pt x="593" y="82"/>
                    </a:lnTo>
                    <a:lnTo>
                      <a:pt x="586" y="97"/>
                    </a:lnTo>
                    <a:lnTo>
                      <a:pt x="582" y="115"/>
                    </a:lnTo>
                    <a:lnTo>
                      <a:pt x="575" y="123"/>
                    </a:lnTo>
                    <a:lnTo>
                      <a:pt x="573" y="134"/>
                    </a:lnTo>
                    <a:lnTo>
                      <a:pt x="569" y="143"/>
                    </a:lnTo>
                    <a:lnTo>
                      <a:pt x="565" y="154"/>
                    </a:lnTo>
                    <a:lnTo>
                      <a:pt x="560" y="164"/>
                    </a:lnTo>
                    <a:lnTo>
                      <a:pt x="556" y="175"/>
                    </a:lnTo>
                    <a:lnTo>
                      <a:pt x="549" y="186"/>
                    </a:lnTo>
                    <a:lnTo>
                      <a:pt x="545" y="199"/>
                    </a:lnTo>
                    <a:lnTo>
                      <a:pt x="537" y="208"/>
                    </a:lnTo>
                    <a:lnTo>
                      <a:pt x="532" y="221"/>
                    </a:lnTo>
                    <a:lnTo>
                      <a:pt x="526" y="234"/>
                    </a:lnTo>
                    <a:lnTo>
                      <a:pt x="519" y="247"/>
                    </a:lnTo>
                    <a:lnTo>
                      <a:pt x="511" y="255"/>
                    </a:lnTo>
                    <a:lnTo>
                      <a:pt x="504" y="268"/>
                    </a:lnTo>
                    <a:lnTo>
                      <a:pt x="498" y="279"/>
                    </a:lnTo>
                    <a:lnTo>
                      <a:pt x="491" y="292"/>
                    </a:lnTo>
                    <a:lnTo>
                      <a:pt x="482" y="301"/>
                    </a:lnTo>
                    <a:lnTo>
                      <a:pt x="474" y="311"/>
                    </a:lnTo>
                    <a:lnTo>
                      <a:pt x="465" y="320"/>
                    </a:lnTo>
                    <a:lnTo>
                      <a:pt x="459" y="331"/>
                    </a:lnTo>
                    <a:lnTo>
                      <a:pt x="439" y="346"/>
                    </a:lnTo>
                    <a:lnTo>
                      <a:pt x="422" y="361"/>
                    </a:lnTo>
                    <a:lnTo>
                      <a:pt x="411" y="368"/>
                    </a:lnTo>
                    <a:lnTo>
                      <a:pt x="402" y="374"/>
                    </a:lnTo>
                    <a:lnTo>
                      <a:pt x="392" y="378"/>
                    </a:lnTo>
                    <a:lnTo>
                      <a:pt x="383" y="387"/>
                    </a:lnTo>
                    <a:lnTo>
                      <a:pt x="372" y="389"/>
                    </a:lnTo>
                    <a:lnTo>
                      <a:pt x="361" y="396"/>
                    </a:lnTo>
                    <a:lnTo>
                      <a:pt x="353" y="398"/>
                    </a:lnTo>
                    <a:lnTo>
                      <a:pt x="342" y="402"/>
                    </a:lnTo>
                    <a:lnTo>
                      <a:pt x="333" y="404"/>
                    </a:lnTo>
                    <a:lnTo>
                      <a:pt x="325" y="407"/>
                    </a:lnTo>
                    <a:lnTo>
                      <a:pt x="314" y="409"/>
                    </a:lnTo>
                    <a:lnTo>
                      <a:pt x="305" y="413"/>
                    </a:lnTo>
                    <a:lnTo>
                      <a:pt x="294" y="413"/>
                    </a:lnTo>
                    <a:lnTo>
                      <a:pt x="284" y="413"/>
                    </a:lnTo>
                    <a:lnTo>
                      <a:pt x="273" y="413"/>
                    </a:lnTo>
                    <a:lnTo>
                      <a:pt x="264" y="415"/>
                    </a:lnTo>
                    <a:lnTo>
                      <a:pt x="245" y="413"/>
                    </a:lnTo>
                    <a:lnTo>
                      <a:pt x="227" y="413"/>
                    </a:lnTo>
                    <a:lnTo>
                      <a:pt x="208" y="407"/>
                    </a:lnTo>
                    <a:lnTo>
                      <a:pt x="193" y="404"/>
                    </a:lnTo>
                    <a:lnTo>
                      <a:pt x="175" y="396"/>
                    </a:lnTo>
                    <a:lnTo>
                      <a:pt x="162" y="391"/>
                    </a:lnTo>
                    <a:lnTo>
                      <a:pt x="147" y="381"/>
                    </a:lnTo>
                    <a:lnTo>
                      <a:pt x="132" y="370"/>
                    </a:lnTo>
                    <a:lnTo>
                      <a:pt x="121" y="359"/>
                    </a:lnTo>
                    <a:lnTo>
                      <a:pt x="111" y="348"/>
                    </a:lnTo>
                    <a:lnTo>
                      <a:pt x="100" y="335"/>
                    </a:lnTo>
                    <a:lnTo>
                      <a:pt x="89" y="322"/>
                    </a:lnTo>
                    <a:lnTo>
                      <a:pt x="80" y="309"/>
                    </a:lnTo>
                    <a:lnTo>
                      <a:pt x="74" y="296"/>
                    </a:lnTo>
                    <a:lnTo>
                      <a:pt x="65" y="281"/>
                    </a:lnTo>
                    <a:lnTo>
                      <a:pt x="61" y="266"/>
                    </a:lnTo>
                    <a:lnTo>
                      <a:pt x="57" y="251"/>
                    </a:lnTo>
                    <a:lnTo>
                      <a:pt x="50" y="236"/>
                    </a:lnTo>
                    <a:lnTo>
                      <a:pt x="46" y="221"/>
                    </a:lnTo>
                    <a:lnTo>
                      <a:pt x="39" y="205"/>
                    </a:lnTo>
                    <a:lnTo>
                      <a:pt x="37" y="190"/>
                    </a:lnTo>
                    <a:lnTo>
                      <a:pt x="35" y="175"/>
                    </a:lnTo>
                    <a:lnTo>
                      <a:pt x="28" y="160"/>
                    </a:lnTo>
                    <a:lnTo>
                      <a:pt x="26" y="143"/>
                    </a:lnTo>
                    <a:lnTo>
                      <a:pt x="22" y="130"/>
                    </a:lnTo>
                    <a:lnTo>
                      <a:pt x="20" y="115"/>
                    </a:lnTo>
                    <a:lnTo>
                      <a:pt x="15" y="102"/>
                    </a:lnTo>
                    <a:lnTo>
                      <a:pt x="13" y="89"/>
                    </a:lnTo>
                    <a:lnTo>
                      <a:pt x="9" y="78"/>
                    </a:lnTo>
                    <a:lnTo>
                      <a:pt x="9" y="69"/>
                    </a:lnTo>
                    <a:lnTo>
                      <a:pt x="7" y="58"/>
                    </a:lnTo>
                    <a:lnTo>
                      <a:pt x="5" y="50"/>
                    </a:lnTo>
                    <a:lnTo>
                      <a:pt x="3" y="41"/>
                    </a:lnTo>
                    <a:lnTo>
                      <a:pt x="3" y="35"/>
                    </a:lnTo>
                    <a:lnTo>
                      <a:pt x="0" y="24"/>
                    </a:lnTo>
                    <a:lnTo>
                      <a:pt x="0" y="22"/>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4" name="Freeform 186"/>
              <p:cNvSpPr>
                <a:spLocks/>
              </p:cNvSpPr>
              <p:nvPr/>
            </p:nvSpPr>
            <p:spPr bwMode="auto">
              <a:xfrm>
                <a:off x="6076950" y="-3617913"/>
                <a:ext cx="679450" cy="863600"/>
              </a:xfrm>
              <a:custGeom>
                <a:avLst/>
                <a:gdLst/>
                <a:ahLst/>
                <a:cxnLst>
                  <a:cxn ang="0">
                    <a:pos x="41" y="34"/>
                  </a:cxn>
                  <a:cxn ang="0">
                    <a:pos x="43" y="51"/>
                  </a:cxn>
                  <a:cxn ang="0">
                    <a:pos x="48" y="73"/>
                  </a:cxn>
                  <a:cxn ang="0">
                    <a:pos x="56" y="99"/>
                  </a:cxn>
                  <a:cxn ang="0">
                    <a:pos x="65" y="129"/>
                  </a:cxn>
                  <a:cxn ang="0">
                    <a:pos x="76" y="166"/>
                  </a:cxn>
                  <a:cxn ang="0">
                    <a:pos x="84" y="194"/>
                  </a:cxn>
                  <a:cxn ang="0">
                    <a:pos x="93" y="216"/>
                  </a:cxn>
                  <a:cxn ang="0">
                    <a:pos x="104" y="237"/>
                  </a:cxn>
                  <a:cxn ang="0">
                    <a:pos x="110" y="259"/>
                  </a:cxn>
                  <a:cxn ang="0">
                    <a:pos x="119" y="279"/>
                  </a:cxn>
                  <a:cxn ang="0">
                    <a:pos x="130" y="302"/>
                  </a:cxn>
                  <a:cxn ang="0">
                    <a:pos x="138" y="326"/>
                  </a:cxn>
                  <a:cxn ang="0">
                    <a:pos x="149" y="346"/>
                  </a:cxn>
                  <a:cxn ang="0">
                    <a:pos x="158" y="365"/>
                  </a:cxn>
                  <a:cxn ang="0">
                    <a:pos x="169" y="387"/>
                  </a:cxn>
                  <a:cxn ang="0">
                    <a:pos x="182" y="413"/>
                  </a:cxn>
                  <a:cxn ang="0">
                    <a:pos x="197" y="445"/>
                  </a:cxn>
                  <a:cxn ang="0">
                    <a:pos x="208" y="467"/>
                  </a:cxn>
                  <a:cxn ang="0">
                    <a:pos x="216" y="482"/>
                  </a:cxn>
                  <a:cxn ang="0">
                    <a:pos x="220" y="482"/>
                  </a:cxn>
                  <a:cxn ang="0">
                    <a:pos x="240" y="471"/>
                  </a:cxn>
                  <a:cxn ang="0">
                    <a:pos x="262" y="460"/>
                  </a:cxn>
                  <a:cxn ang="0">
                    <a:pos x="281" y="454"/>
                  </a:cxn>
                  <a:cxn ang="0">
                    <a:pos x="300" y="445"/>
                  </a:cxn>
                  <a:cxn ang="0">
                    <a:pos x="322" y="439"/>
                  </a:cxn>
                  <a:cxn ang="0">
                    <a:pos x="348" y="430"/>
                  </a:cxn>
                  <a:cxn ang="0">
                    <a:pos x="380" y="423"/>
                  </a:cxn>
                  <a:cxn ang="0">
                    <a:pos x="400" y="421"/>
                  </a:cxn>
                  <a:cxn ang="0">
                    <a:pos x="413" y="421"/>
                  </a:cxn>
                  <a:cxn ang="0">
                    <a:pos x="428" y="439"/>
                  </a:cxn>
                  <a:cxn ang="0">
                    <a:pos x="339" y="454"/>
                  </a:cxn>
                  <a:cxn ang="0">
                    <a:pos x="331" y="456"/>
                  </a:cxn>
                  <a:cxn ang="0">
                    <a:pos x="311" y="464"/>
                  </a:cxn>
                  <a:cxn ang="0">
                    <a:pos x="285" y="475"/>
                  </a:cxn>
                  <a:cxn ang="0">
                    <a:pos x="259" y="493"/>
                  </a:cxn>
                  <a:cxn ang="0">
                    <a:pos x="233" y="510"/>
                  </a:cxn>
                  <a:cxn ang="0">
                    <a:pos x="214" y="527"/>
                  </a:cxn>
                  <a:cxn ang="0">
                    <a:pos x="197" y="544"/>
                  </a:cxn>
                  <a:cxn ang="0">
                    <a:pos x="197" y="499"/>
                  </a:cxn>
                  <a:cxn ang="0">
                    <a:pos x="93" y="287"/>
                  </a:cxn>
                  <a:cxn ang="0">
                    <a:pos x="67" y="285"/>
                  </a:cxn>
                  <a:cxn ang="0">
                    <a:pos x="45" y="281"/>
                  </a:cxn>
                  <a:cxn ang="0">
                    <a:pos x="26" y="270"/>
                  </a:cxn>
                  <a:cxn ang="0">
                    <a:pos x="28" y="253"/>
                  </a:cxn>
                  <a:cxn ang="0">
                    <a:pos x="43" y="231"/>
                  </a:cxn>
                  <a:cxn ang="0">
                    <a:pos x="58" y="209"/>
                  </a:cxn>
                  <a:cxn ang="0">
                    <a:pos x="58" y="201"/>
                  </a:cxn>
                  <a:cxn ang="0">
                    <a:pos x="48" y="179"/>
                  </a:cxn>
                  <a:cxn ang="0">
                    <a:pos x="37" y="155"/>
                  </a:cxn>
                  <a:cxn ang="0">
                    <a:pos x="28" y="127"/>
                  </a:cxn>
                  <a:cxn ang="0">
                    <a:pos x="19" y="103"/>
                  </a:cxn>
                  <a:cxn ang="0">
                    <a:pos x="15" y="82"/>
                  </a:cxn>
                  <a:cxn ang="0">
                    <a:pos x="11" y="60"/>
                  </a:cxn>
                  <a:cxn ang="0">
                    <a:pos x="6" y="38"/>
                  </a:cxn>
                  <a:cxn ang="0">
                    <a:pos x="2" y="19"/>
                  </a:cxn>
                  <a:cxn ang="0">
                    <a:pos x="0" y="4"/>
                  </a:cxn>
                  <a:cxn ang="0">
                    <a:pos x="41" y="32"/>
                  </a:cxn>
                </a:cxnLst>
                <a:rect l="0" t="0" r="r" b="b"/>
                <a:pathLst>
                  <a:path w="428" h="544">
                    <a:moveTo>
                      <a:pt x="41" y="32"/>
                    </a:moveTo>
                    <a:lnTo>
                      <a:pt x="41" y="34"/>
                    </a:lnTo>
                    <a:lnTo>
                      <a:pt x="43" y="45"/>
                    </a:lnTo>
                    <a:lnTo>
                      <a:pt x="43" y="51"/>
                    </a:lnTo>
                    <a:lnTo>
                      <a:pt x="48" y="62"/>
                    </a:lnTo>
                    <a:lnTo>
                      <a:pt x="48" y="73"/>
                    </a:lnTo>
                    <a:lnTo>
                      <a:pt x="54" y="86"/>
                    </a:lnTo>
                    <a:lnTo>
                      <a:pt x="56" y="99"/>
                    </a:lnTo>
                    <a:lnTo>
                      <a:pt x="58" y="114"/>
                    </a:lnTo>
                    <a:lnTo>
                      <a:pt x="65" y="129"/>
                    </a:lnTo>
                    <a:lnTo>
                      <a:pt x="71" y="149"/>
                    </a:lnTo>
                    <a:lnTo>
                      <a:pt x="76" y="166"/>
                    </a:lnTo>
                    <a:lnTo>
                      <a:pt x="82" y="186"/>
                    </a:lnTo>
                    <a:lnTo>
                      <a:pt x="84" y="194"/>
                    </a:lnTo>
                    <a:lnTo>
                      <a:pt x="89" y="205"/>
                    </a:lnTo>
                    <a:lnTo>
                      <a:pt x="93" y="216"/>
                    </a:lnTo>
                    <a:lnTo>
                      <a:pt x="99" y="227"/>
                    </a:lnTo>
                    <a:lnTo>
                      <a:pt x="104" y="237"/>
                    </a:lnTo>
                    <a:lnTo>
                      <a:pt x="106" y="248"/>
                    </a:lnTo>
                    <a:lnTo>
                      <a:pt x="110" y="259"/>
                    </a:lnTo>
                    <a:lnTo>
                      <a:pt x="115" y="270"/>
                    </a:lnTo>
                    <a:lnTo>
                      <a:pt x="119" y="279"/>
                    </a:lnTo>
                    <a:lnTo>
                      <a:pt x="123" y="291"/>
                    </a:lnTo>
                    <a:lnTo>
                      <a:pt x="130" y="302"/>
                    </a:lnTo>
                    <a:lnTo>
                      <a:pt x="134" y="315"/>
                    </a:lnTo>
                    <a:lnTo>
                      <a:pt x="138" y="326"/>
                    </a:lnTo>
                    <a:lnTo>
                      <a:pt x="143" y="335"/>
                    </a:lnTo>
                    <a:lnTo>
                      <a:pt x="149" y="346"/>
                    </a:lnTo>
                    <a:lnTo>
                      <a:pt x="153" y="356"/>
                    </a:lnTo>
                    <a:lnTo>
                      <a:pt x="158" y="365"/>
                    </a:lnTo>
                    <a:lnTo>
                      <a:pt x="164" y="376"/>
                    </a:lnTo>
                    <a:lnTo>
                      <a:pt x="169" y="387"/>
                    </a:lnTo>
                    <a:lnTo>
                      <a:pt x="175" y="397"/>
                    </a:lnTo>
                    <a:lnTo>
                      <a:pt x="182" y="413"/>
                    </a:lnTo>
                    <a:lnTo>
                      <a:pt x="190" y="430"/>
                    </a:lnTo>
                    <a:lnTo>
                      <a:pt x="197" y="445"/>
                    </a:lnTo>
                    <a:lnTo>
                      <a:pt x="205" y="458"/>
                    </a:lnTo>
                    <a:lnTo>
                      <a:pt x="208" y="467"/>
                    </a:lnTo>
                    <a:lnTo>
                      <a:pt x="214" y="475"/>
                    </a:lnTo>
                    <a:lnTo>
                      <a:pt x="216" y="482"/>
                    </a:lnTo>
                    <a:lnTo>
                      <a:pt x="218" y="484"/>
                    </a:lnTo>
                    <a:lnTo>
                      <a:pt x="220" y="482"/>
                    </a:lnTo>
                    <a:lnTo>
                      <a:pt x="229" y="477"/>
                    </a:lnTo>
                    <a:lnTo>
                      <a:pt x="240" y="471"/>
                    </a:lnTo>
                    <a:lnTo>
                      <a:pt x="255" y="464"/>
                    </a:lnTo>
                    <a:lnTo>
                      <a:pt x="262" y="460"/>
                    </a:lnTo>
                    <a:lnTo>
                      <a:pt x="270" y="456"/>
                    </a:lnTo>
                    <a:lnTo>
                      <a:pt x="281" y="454"/>
                    </a:lnTo>
                    <a:lnTo>
                      <a:pt x="292" y="449"/>
                    </a:lnTo>
                    <a:lnTo>
                      <a:pt x="300" y="445"/>
                    </a:lnTo>
                    <a:lnTo>
                      <a:pt x="311" y="443"/>
                    </a:lnTo>
                    <a:lnTo>
                      <a:pt x="322" y="439"/>
                    </a:lnTo>
                    <a:lnTo>
                      <a:pt x="333" y="436"/>
                    </a:lnTo>
                    <a:lnTo>
                      <a:pt x="348" y="430"/>
                    </a:lnTo>
                    <a:lnTo>
                      <a:pt x="365" y="428"/>
                    </a:lnTo>
                    <a:lnTo>
                      <a:pt x="380" y="423"/>
                    </a:lnTo>
                    <a:lnTo>
                      <a:pt x="391" y="423"/>
                    </a:lnTo>
                    <a:lnTo>
                      <a:pt x="400" y="421"/>
                    </a:lnTo>
                    <a:lnTo>
                      <a:pt x="409" y="421"/>
                    </a:lnTo>
                    <a:lnTo>
                      <a:pt x="413" y="421"/>
                    </a:lnTo>
                    <a:lnTo>
                      <a:pt x="417" y="421"/>
                    </a:lnTo>
                    <a:lnTo>
                      <a:pt x="428" y="439"/>
                    </a:lnTo>
                    <a:lnTo>
                      <a:pt x="409" y="456"/>
                    </a:lnTo>
                    <a:lnTo>
                      <a:pt x="339" y="454"/>
                    </a:lnTo>
                    <a:lnTo>
                      <a:pt x="335" y="454"/>
                    </a:lnTo>
                    <a:lnTo>
                      <a:pt x="331" y="456"/>
                    </a:lnTo>
                    <a:lnTo>
                      <a:pt x="320" y="458"/>
                    </a:lnTo>
                    <a:lnTo>
                      <a:pt x="311" y="464"/>
                    </a:lnTo>
                    <a:lnTo>
                      <a:pt x="298" y="469"/>
                    </a:lnTo>
                    <a:lnTo>
                      <a:pt x="285" y="475"/>
                    </a:lnTo>
                    <a:lnTo>
                      <a:pt x="270" y="484"/>
                    </a:lnTo>
                    <a:lnTo>
                      <a:pt x="259" y="493"/>
                    </a:lnTo>
                    <a:lnTo>
                      <a:pt x="244" y="501"/>
                    </a:lnTo>
                    <a:lnTo>
                      <a:pt x="233" y="510"/>
                    </a:lnTo>
                    <a:lnTo>
                      <a:pt x="223" y="519"/>
                    </a:lnTo>
                    <a:lnTo>
                      <a:pt x="214" y="527"/>
                    </a:lnTo>
                    <a:lnTo>
                      <a:pt x="201" y="540"/>
                    </a:lnTo>
                    <a:lnTo>
                      <a:pt x="197" y="544"/>
                    </a:lnTo>
                    <a:lnTo>
                      <a:pt x="171" y="529"/>
                    </a:lnTo>
                    <a:lnTo>
                      <a:pt x="197" y="499"/>
                    </a:lnTo>
                    <a:lnTo>
                      <a:pt x="99" y="289"/>
                    </a:lnTo>
                    <a:lnTo>
                      <a:pt x="93" y="287"/>
                    </a:lnTo>
                    <a:lnTo>
                      <a:pt x="76" y="287"/>
                    </a:lnTo>
                    <a:lnTo>
                      <a:pt x="67" y="285"/>
                    </a:lnTo>
                    <a:lnTo>
                      <a:pt x="56" y="283"/>
                    </a:lnTo>
                    <a:lnTo>
                      <a:pt x="45" y="281"/>
                    </a:lnTo>
                    <a:lnTo>
                      <a:pt x="39" y="279"/>
                    </a:lnTo>
                    <a:lnTo>
                      <a:pt x="26" y="270"/>
                    </a:lnTo>
                    <a:lnTo>
                      <a:pt x="24" y="263"/>
                    </a:lnTo>
                    <a:lnTo>
                      <a:pt x="28" y="253"/>
                    </a:lnTo>
                    <a:lnTo>
                      <a:pt x="37" y="244"/>
                    </a:lnTo>
                    <a:lnTo>
                      <a:pt x="43" y="231"/>
                    </a:lnTo>
                    <a:lnTo>
                      <a:pt x="52" y="218"/>
                    </a:lnTo>
                    <a:lnTo>
                      <a:pt x="58" y="209"/>
                    </a:lnTo>
                    <a:lnTo>
                      <a:pt x="63" y="205"/>
                    </a:lnTo>
                    <a:lnTo>
                      <a:pt x="58" y="201"/>
                    </a:lnTo>
                    <a:lnTo>
                      <a:pt x="52" y="190"/>
                    </a:lnTo>
                    <a:lnTo>
                      <a:pt x="48" y="179"/>
                    </a:lnTo>
                    <a:lnTo>
                      <a:pt x="41" y="168"/>
                    </a:lnTo>
                    <a:lnTo>
                      <a:pt x="37" y="155"/>
                    </a:lnTo>
                    <a:lnTo>
                      <a:pt x="32" y="138"/>
                    </a:lnTo>
                    <a:lnTo>
                      <a:pt x="28" y="127"/>
                    </a:lnTo>
                    <a:lnTo>
                      <a:pt x="26" y="116"/>
                    </a:lnTo>
                    <a:lnTo>
                      <a:pt x="19" y="103"/>
                    </a:lnTo>
                    <a:lnTo>
                      <a:pt x="19" y="93"/>
                    </a:lnTo>
                    <a:lnTo>
                      <a:pt x="15" y="82"/>
                    </a:lnTo>
                    <a:lnTo>
                      <a:pt x="13" y="71"/>
                    </a:lnTo>
                    <a:lnTo>
                      <a:pt x="11" y="60"/>
                    </a:lnTo>
                    <a:lnTo>
                      <a:pt x="11" y="49"/>
                    </a:lnTo>
                    <a:lnTo>
                      <a:pt x="6" y="38"/>
                    </a:lnTo>
                    <a:lnTo>
                      <a:pt x="4" y="28"/>
                    </a:lnTo>
                    <a:lnTo>
                      <a:pt x="2" y="19"/>
                    </a:lnTo>
                    <a:lnTo>
                      <a:pt x="2" y="15"/>
                    </a:lnTo>
                    <a:lnTo>
                      <a:pt x="0" y="4"/>
                    </a:lnTo>
                    <a:lnTo>
                      <a:pt x="0" y="0"/>
                    </a:lnTo>
                    <a:lnTo>
                      <a:pt x="41" y="32"/>
                    </a:lnTo>
                    <a:lnTo>
                      <a:pt x="41" y="32"/>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6" name="Freeform 188"/>
              <p:cNvSpPr>
                <a:spLocks/>
              </p:cNvSpPr>
              <p:nvPr/>
            </p:nvSpPr>
            <p:spPr bwMode="auto">
              <a:xfrm>
                <a:off x="6200775" y="-3516313"/>
                <a:ext cx="487363" cy="274637"/>
              </a:xfrm>
              <a:custGeom>
                <a:avLst/>
                <a:gdLst/>
                <a:ahLst/>
                <a:cxnLst>
                  <a:cxn ang="0">
                    <a:pos x="0" y="128"/>
                  </a:cxn>
                  <a:cxn ang="0">
                    <a:pos x="0" y="124"/>
                  </a:cxn>
                  <a:cxn ang="0">
                    <a:pos x="6" y="119"/>
                  </a:cxn>
                  <a:cxn ang="0">
                    <a:pos x="17" y="111"/>
                  </a:cxn>
                  <a:cxn ang="0">
                    <a:pos x="32" y="102"/>
                  </a:cxn>
                  <a:cxn ang="0">
                    <a:pos x="47" y="89"/>
                  </a:cxn>
                  <a:cxn ang="0">
                    <a:pos x="67" y="76"/>
                  </a:cxn>
                  <a:cxn ang="0">
                    <a:pos x="78" y="70"/>
                  </a:cxn>
                  <a:cxn ang="0">
                    <a:pos x="88" y="65"/>
                  </a:cxn>
                  <a:cxn ang="0">
                    <a:pos x="99" y="59"/>
                  </a:cxn>
                  <a:cxn ang="0">
                    <a:pos x="112" y="55"/>
                  </a:cxn>
                  <a:cxn ang="0">
                    <a:pos x="123" y="46"/>
                  </a:cxn>
                  <a:cxn ang="0">
                    <a:pos x="136" y="42"/>
                  </a:cxn>
                  <a:cxn ang="0">
                    <a:pos x="147" y="37"/>
                  </a:cxn>
                  <a:cxn ang="0">
                    <a:pos x="160" y="33"/>
                  </a:cxn>
                  <a:cxn ang="0">
                    <a:pos x="171" y="29"/>
                  </a:cxn>
                  <a:cxn ang="0">
                    <a:pos x="184" y="22"/>
                  </a:cxn>
                  <a:cxn ang="0">
                    <a:pos x="192" y="18"/>
                  </a:cxn>
                  <a:cxn ang="0">
                    <a:pos x="205" y="18"/>
                  </a:cxn>
                  <a:cxn ang="0">
                    <a:pos x="222" y="9"/>
                  </a:cxn>
                  <a:cxn ang="0">
                    <a:pos x="238" y="7"/>
                  </a:cxn>
                  <a:cxn ang="0">
                    <a:pos x="246" y="5"/>
                  </a:cxn>
                  <a:cxn ang="0">
                    <a:pos x="251" y="5"/>
                  </a:cxn>
                  <a:cxn ang="0">
                    <a:pos x="292" y="0"/>
                  </a:cxn>
                  <a:cxn ang="0">
                    <a:pos x="307" y="29"/>
                  </a:cxn>
                  <a:cxn ang="0">
                    <a:pos x="298" y="50"/>
                  </a:cxn>
                  <a:cxn ang="0">
                    <a:pos x="259" y="46"/>
                  </a:cxn>
                  <a:cxn ang="0">
                    <a:pos x="207" y="55"/>
                  </a:cxn>
                  <a:cxn ang="0">
                    <a:pos x="138" y="65"/>
                  </a:cxn>
                  <a:cxn ang="0">
                    <a:pos x="60" y="122"/>
                  </a:cxn>
                  <a:cxn ang="0">
                    <a:pos x="6" y="173"/>
                  </a:cxn>
                  <a:cxn ang="0">
                    <a:pos x="0" y="128"/>
                  </a:cxn>
                  <a:cxn ang="0">
                    <a:pos x="0" y="128"/>
                  </a:cxn>
                </a:cxnLst>
                <a:rect l="0" t="0" r="r" b="b"/>
                <a:pathLst>
                  <a:path w="307" h="173">
                    <a:moveTo>
                      <a:pt x="0" y="128"/>
                    </a:moveTo>
                    <a:lnTo>
                      <a:pt x="0" y="124"/>
                    </a:lnTo>
                    <a:lnTo>
                      <a:pt x="6" y="119"/>
                    </a:lnTo>
                    <a:lnTo>
                      <a:pt x="17" y="111"/>
                    </a:lnTo>
                    <a:lnTo>
                      <a:pt x="32" y="102"/>
                    </a:lnTo>
                    <a:lnTo>
                      <a:pt x="47" y="89"/>
                    </a:lnTo>
                    <a:lnTo>
                      <a:pt x="67" y="76"/>
                    </a:lnTo>
                    <a:lnTo>
                      <a:pt x="78" y="70"/>
                    </a:lnTo>
                    <a:lnTo>
                      <a:pt x="88" y="65"/>
                    </a:lnTo>
                    <a:lnTo>
                      <a:pt x="99" y="59"/>
                    </a:lnTo>
                    <a:lnTo>
                      <a:pt x="112" y="55"/>
                    </a:lnTo>
                    <a:lnTo>
                      <a:pt x="123" y="46"/>
                    </a:lnTo>
                    <a:lnTo>
                      <a:pt x="136" y="42"/>
                    </a:lnTo>
                    <a:lnTo>
                      <a:pt x="147" y="37"/>
                    </a:lnTo>
                    <a:lnTo>
                      <a:pt x="160" y="33"/>
                    </a:lnTo>
                    <a:lnTo>
                      <a:pt x="171" y="29"/>
                    </a:lnTo>
                    <a:lnTo>
                      <a:pt x="184" y="22"/>
                    </a:lnTo>
                    <a:lnTo>
                      <a:pt x="192" y="18"/>
                    </a:lnTo>
                    <a:lnTo>
                      <a:pt x="205" y="18"/>
                    </a:lnTo>
                    <a:lnTo>
                      <a:pt x="222" y="9"/>
                    </a:lnTo>
                    <a:lnTo>
                      <a:pt x="238" y="7"/>
                    </a:lnTo>
                    <a:lnTo>
                      <a:pt x="246" y="5"/>
                    </a:lnTo>
                    <a:lnTo>
                      <a:pt x="251" y="5"/>
                    </a:lnTo>
                    <a:lnTo>
                      <a:pt x="292" y="0"/>
                    </a:lnTo>
                    <a:lnTo>
                      <a:pt x="307" y="29"/>
                    </a:lnTo>
                    <a:lnTo>
                      <a:pt x="298" y="50"/>
                    </a:lnTo>
                    <a:lnTo>
                      <a:pt x="259" y="46"/>
                    </a:lnTo>
                    <a:lnTo>
                      <a:pt x="207" y="55"/>
                    </a:lnTo>
                    <a:lnTo>
                      <a:pt x="138" y="65"/>
                    </a:lnTo>
                    <a:lnTo>
                      <a:pt x="60" y="122"/>
                    </a:lnTo>
                    <a:lnTo>
                      <a:pt x="6" y="173"/>
                    </a:lnTo>
                    <a:lnTo>
                      <a:pt x="0" y="128"/>
                    </a:lnTo>
                    <a:lnTo>
                      <a:pt x="0" y="128"/>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7" name="Freeform 189"/>
              <p:cNvSpPr>
                <a:spLocks/>
              </p:cNvSpPr>
              <p:nvPr/>
            </p:nvSpPr>
            <p:spPr bwMode="auto">
              <a:xfrm>
                <a:off x="6121400" y="-3189288"/>
                <a:ext cx="150813" cy="369887"/>
              </a:xfrm>
              <a:custGeom>
                <a:avLst/>
                <a:gdLst/>
                <a:ahLst/>
                <a:cxnLst>
                  <a:cxn ang="0">
                    <a:pos x="28" y="0"/>
                  </a:cxn>
                  <a:cxn ang="0">
                    <a:pos x="54" y="6"/>
                  </a:cxn>
                  <a:cxn ang="0">
                    <a:pos x="52" y="6"/>
                  </a:cxn>
                  <a:cxn ang="0">
                    <a:pos x="50" y="11"/>
                  </a:cxn>
                  <a:cxn ang="0">
                    <a:pos x="48" y="17"/>
                  </a:cxn>
                  <a:cxn ang="0">
                    <a:pos x="48" y="28"/>
                  </a:cxn>
                  <a:cxn ang="0">
                    <a:pos x="43" y="39"/>
                  </a:cxn>
                  <a:cxn ang="0">
                    <a:pos x="43" y="52"/>
                  </a:cxn>
                  <a:cxn ang="0">
                    <a:pos x="39" y="65"/>
                  </a:cxn>
                  <a:cxn ang="0">
                    <a:pos x="39" y="82"/>
                  </a:cxn>
                  <a:cxn ang="0">
                    <a:pos x="37" y="93"/>
                  </a:cxn>
                  <a:cxn ang="0">
                    <a:pos x="35" y="108"/>
                  </a:cxn>
                  <a:cxn ang="0">
                    <a:pos x="35" y="121"/>
                  </a:cxn>
                  <a:cxn ang="0">
                    <a:pos x="35" y="132"/>
                  </a:cxn>
                  <a:cxn ang="0">
                    <a:pos x="32" y="140"/>
                  </a:cxn>
                  <a:cxn ang="0">
                    <a:pos x="32" y="149"/>
                  </a:cxn>
                  <a:cxn ang="0">
                    <a:pos x="32" y="156"/>
                  </a:cxn>
                  <a:cxn ang="0">
                    <a:pos x="35" y="158"/>
                  </a:cxn>
                  <a:cxn ang="0">
                    <a:pos x="35" y="164"/>
                  </a:cxn>
                  <a:cxn ang="0">
                    <a:pos x="35" y="177"/>
                  </a:cxn>
                  <a:cxn ang="0">
                    <a:pos x="37" y="188"/>
                  </a:cxn>
                  <a:cxn ang="0">
                    <a:pos x="43" y="199"/>
                  </a:cxn>
                  <a:cxn ang="0">
                    <a:pos x="52" y="197"/>
                  </a:cxn>
                  <a:cxn ang="0">
                    <a:pos x="63" y="190"/>
                  </a:cxn>
                  <a:cxn ang="0">
                    <a:pos x="69" y="181"/>
                  </a:cxn>
                  <a:cxn ang="0">
                    <a:pos x="74" y="177"/>
                  </a:cxn>
                  <a:cxn ang="0">
                    <a:pos x="95" y="192"/>
                  </a:cxn>
                  <a:cxn ang="0">
                    <a:pos x="71" y="223"/>
                  </a:cxn>
                  <a:cxn ang="0">
                    <a:pos x="28" y="233"/>
                  </a:cxn>
                  <a:cxn ang="0">
                    <a:pos x="0" y="205"/>
                  </a:cxn>
                  <a:cxn ang="0">
                    <a:pos x="0" y="138"/>
                  </a:cxn>
                  <a:cxn ang="0">
                    <a:pos x="28" y="0"/>
                  </a:cxn>
                  <a:cxn ang="0">
                    <a:pos x="28" y="0"/>
                  </a:cxn>
                </a:cxnLst>
                <a:rect l="0" t="0" r="r" b="b"/>
                <a:pathLst>
                  <a:path w="95" h="233">
                    <a:moveTo>
                      <a:pt x="28" y="0"/>
                    </a:moveTo>
                    <a:lnTo>
                      <a:pt x="54" y="6"/>
                    </a:lnTo>
                    <a:lnTo>
                      <a:pt x="52" y="6"/>
                    </a:lnTo>
                    <a:lnTo>
                      <a:pt x="50" y="11"/>
                    </a:lnTo>
                    <a:lnTo>
                      <a:pt x="48" y="17"/>
                    </a:lnTo>
                    <a:lnTo>
                      <a:pt x="48" y="28"/>
                    </a:lnTo>
                    <a:lnTo>
                      <a:pt x="43" y="39"/>
                    </a:lnTo>
                    <a:lnTo>
                      <a:pt x="43" y="52"/>
                    </a:lnTo>
                    <a:lnTo>
                      <a:pt x="39" y="65"/>
                    </a:lnTo>
                    <a:lnTo>
                      <a:pt x="39" y="82"/>
                    </a:lnTo>
                    <a:lnTo>
                      <a:pt x="37" y="93"/>
                    </a:lnTo>
                    <a:lnTo>
                      <a:pt x="35" y="108"/>
                    </a:lnTo>
                    <a:lnTo>
                      <a:pt x="35" y="121"/>
                    </a:lnTo>
                    <a:lnTo>
                      <a:pt x="35" y="132"/>
                    </a:lnTo>
                    <a:lnTo>
                      <a:pt x="32" y="140"/>
                    </a:lnTo>
                    <a:lnTo>
                      <a:pt x="32" y="149"/>
                    </a:lnTo>
                    <a:lnTo>
                      <a:pt x="32" y="156"/>
                    </a:lnTo>
                    <a:lnTo>
                      <a:pt x="35" y="158"/>
                    </a:lnTo>
                    <a:lnTo>
                      <a:pt x="35" y="164"/>
                    </a:lnTo>
                    <a:lnTo>
                      <a:pt x="35" y="177"/>
                    </a:lnTo>
                    <a:lnTo>
                      <a:pt x="37" y="188"/>
                    </a:lnTo>
                    <a:lnTo>
                      <a:pt x="43" y="199"/>
                    </a:lnTo>
                    <a:lnTo>
                      <a:pt x="52" y="197"/>
                    </a:lnTo>
                    <a:lnTo>
                      <a:pt x="63" y="190"/>
                    </a:lnTo>
                    <a:lnTo>
                      <a:pt x="69" y="181"/>
                    </a:lnTo>
                    <a:lnTo>
                      <a:pt x="74" y="177"/>
                    </a:lnTo>
                    <a:lnTo>
                      <a:pt x="95" y="192"/>
                    </a:lnTo>
                    <a:lnTo>
                      <a:pt x="71" y="223"/>
                    </a:lnTo>
                    <a:lnTo>
                      <a:pt x="28" y="233"/>
                    </a:lnTo>
                    <a:lnTo>
                      <a:pt x="0" y="205"/>
                    </a:lnTo>
                    <a:lnTo>
                      <a:pt x="0" y="138"/>
                    </a:lnTo>
                    <a:lnTo>
                      <a:pt x="28" y="0"/>
                    </a:lnTo>
                    <a:lnTo>
                      <a:pt x="28" y="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2" name="Freeform 174"/>
              <p:cNvSpPr>
                <a:spLocks/>
              </p:cNvSpPr>
              <p:nvPr/>
            </p:nvSpPr>
            <p:spPr bwMode="auto">
              <a:xfrm>
                <a:off x="2932112" y="-3416300"/>
                <a:ext cx="1728787" cy="155574"/>
              </a:xfrm>
              <a:custGeom>
                <a:avLst/>
                <a:gdLst/>
                <a:ahLst/>
                <a:cxnLst>
                  <a:cxn ang="0">
                    <a:pos x="0" y="41"/>
                  </a:cxn>
                  <a:cxn ang="0">
                    <a:pos x="2" y="41"/>
                  </a:cxn>
                  <a:cxn ang="0">
                    <a:pos x="15" y="43"/>
                  </a:cxn>
                  <a:cxn ang="0">
                    <a:pos x="21" y="43"/>
                  </a:cxn>
                  <a:cxn ang="0">
                    <a:pos x="34" y="47"/>
                  </a:cxn>
                  <a:cxn ang="0">
                    <a:pos x="45" y="50"/>
                  </a:cxn>
                  <a:cxn ang="0">
                    <a:pos x="60" y="52"/>
                  </a:cxn>
                  <a:cxn ang="0">
                    <a:pos x="73" y="52"/>
                  </a:cxn>
                  <a:cxn ang="0">
                    <a:pos x="88" y="54"/>
                  </a:cxn>
                  <a:cxn ang="0">
                    <a:pos x="106" y="56"/>
                  </a:cxn>
                  <a:cxn ang="0">
                    <a:pos x="123" y="58"/>
                  </a:cxn>
                  <a:cxn ang="0">
                    <a:pos x="140" y="58"/>
                  </a:cxn>
                  <a:cxn ang="0">
                    <a:pos x="160" y="60"/>
                  </a:cxn>
                  <a:cxn ang="0">
                    <a:pos x="168" y="60"/>
                  </a:cxn>
                  <a:cxn ang="0">
                    <a:pos x="179" y="60"/>
                  </a:cxn>
                  <a:cxn ang="0">
                    <a:pos x="190" y="60"/>
                  </a:cxn>
                  <a:cxn ang="0">
                    <a:pos x="201" y="60"/>
                  </a:cxn>
                  <a:cxn ang="0">
                    <a:pos x="209" y="56"/>
                  </a:cxn>
                  <a:cxn ang="0">
                    <a:pos x="220" y="56"/>
                  </a:cxn>
                  <a:cxn ang="0">
                    <a:pos x="229" y="52"/>
                  </a:cxn>
                  <a:cxn ang="0">
                    <a:pos x="240" y="52"/>
                  </a:cxn>
                  <a:cxn ang="0">
                    <a:pos x="248" y="50"/>
                  </a:cxn>
                  <a:cxn ang="0">
                    <a:pos x="259" y="47"/>
                  </a:cxn>
                  <a:cxn ang="0">
                    <a:pos x="268" y="45"/>
                  </a:cxn>
                  <a:cxn ang="0">
                    <a:pos x="279" y="43"/>
                  </a:cxn>
                  <a:cxn ang="0">
                    <a:pos x="296" y="39"/>
                  </a:cxn>
                  <a:cxn ang="0">
                    <a:pos x="315" y="32"/>
                  </a:cxn>
                  <a:cxn ang="0">
                    <a:pos x="333" y="28"/>
                  </a:cxn>
                  <a:cxn ang="0">
                    <a:pos x="350" y="24"/>
                  </a:cxn>
                  <a:cxn ang="0">
                    <a:pos x="363" y="19"/>
                  </a:cxn>
                  <a:cxn ang="0">
                    <a:pos x="376" y="13"/>
                  </a:cxn>
                  <a:cxn ang="0">
                    <a:pos x="387" y="9"/>
                  </a:cxn>
                  <a:cxn ang="0">
                    <a:pos x="400" y="6"/>
                  </a:cxn>
                  <a:cxn ang="0">
                    <a:pos x="413" y="0"/>
                  </a:cxn>
                  <a:cxn ang="0">
                    <a:pos x="419" y="0"/>
                  </a:cxn>
                  <a:cxn ang="0">
                    <a:pos x="473" y="24"/>
                  </a:cxn>
                  <a:cxn ang="0">
                    <a:pos x="302" y="76"/>
                  </a:cxn>
                  <a:cxn ang="0">
                    <a:pos x="201" y="99"/>
                  </a:cxn>
                  <a:cxn ang="0">
                    <a:pos x="86" y="86"/>
                  </a:cxn>
                  <a:cxn ang="0">
                    <a:pos x="24" y="76"/>
                  </a:cxn>
                  <a:cxn ang="0">
                    <a:pos x="0" y="41"/>
                  </a:cxn>
                  <a:cxn ang="0">
                    <a:pos x="0" y="41"/>
                  </a:cxn>
                </a:cxnLst>
                <a:rect l="0" t="0" r="r" b="b"/>
                <a:pathLst>
                  <a:path w="473" h="99">
                    <a:moveTo>
                      <a:pt x="0" y="41"/>
                    </a:moveTo>
                    <a:lnTo>
                      <a:pt x="2" y="41"/>
                    </a:lnTo>
                    <a:lnTo>
                      <a:pt x="15" y="43"/>
                    </a:lnTo>
                    <a:lnTo>
                      <a:pt x="21" y="43"/>
                    </a:lnTo>
                    <a:lnTo>
                      <a:pt x="34" y="47"/>
                    </a:lnTo>
                    <a:lnTo>
                      <a:pt x="45" y="50"/>
                    </a:lnTo>
                    <a:lnTo>
                      <a:pt x="60" y="52"/>
                    </a:lnTo>
                    <a:lnTo>
                      <a:pt x="73" y="52"/>
                    </a:lnTo>
                    <a:lnTo>
                      <a:pt x="88" y="54"/>
                    </a:lnTo>
                    <a:lnTo>
                      <a:pt x="106" y="56"/>
                    </a:lnTo>
                    <a:lnTo>
                      <a:pt x="123" y="58"/>
                    </a:lnTo>
                    <a:lnTo>
                      <a:pt x="140" y="58"/>
                    </a:lnTo>
                    <a:lnTo>
                      <a:pt x="160" y="60"/>
                    </a:lnTo>
                    <a:lnTo>
                      <a:pt x="168" y="60"/>
                    </a:lnTo>
                    <a:lnTo>
                      <a:pt x="179" y="60"/>
                    </a:lnTo>
                    <a:lnTo>
                      <a:pt x="190" y="60"/>
                    </a:lnTo>
                    <a:lnTo>
                      <a:pt x="201" y="60"/>
                    </a:lnTo>
                    <a:lnTo>
                      <a:pt x="209" y="56"/>
                    </a:lnTo>
                    <a:lnTo>
                      <a:pt x="220" y="56"/>
                    </a:lnTo>
                    <a:lnTo>
                      <a:pt x="229" y="52"/>
                    </a:lnTo>
                    <a:lnTo>
                      <a:pt x="240" y="52"/>
                    </a:lnTo>
                    <a:lnTo>
                      <a:pt x="248" y="50"/>
                    </a:lnTo>
                    <a:lnTo>
                      <a:pt x="259" y="47"/>
                    </a:lnTo>
                    <a:lnTo>
                      <a:pt x="268" y="45"/>
                    </a:lnTo>
                    <a:lnTo>
                      <a:pt x="279" y="43"/>
                    </a:lnTo>
                    <a:lnTo>
                      <a:pt x="296" y="39"/>
                    </a:lnTo>
                    <a:lnTo>
                      <a:pt x="315" y="32"/>
                    </a:lnTo>
                    <a:lnTo>
                      <a:pt x="333" y="28"/>
                    </a:lnTo>
                    <a:lnTo>
                      <a:pt x="350" y="24"/>
                    </a:lnTo>
                    <a:lnTo>
                      <a:pt x="363" y="19"/>
                    </a:lnTo>
                    <a:lnTo>
                      <a:pt x="376" y="13"/>
                    </a:lnTo>
                    <a:lnTo>
                      <a:pt x="387" y="9"/>
                    </a:lnTo>
                    <a:lnTo>
                      <a:pt x="400" y="6"/>
                    </a:lnTo>
                    <a:lnTo>
                      <a:pt x="413" y="0"/>
                    </a:lnTo>
                    <a:lnTo>
                      <a:pt x="419" y="0"/>
                    </a:lnTo>
                    <a:lnTo>
                      <a:pt x="473" y="24"/>
                    </a:lnTo>
                    <a:lnTo>
                      <a:pt x="302" y="76"/>
                    </a:lnTo>
                    <a:lnTo>
                      <a:pt x="201" y="99"/>
                    </a:lnTo>
                    <a:lnTo>
                      <a:pt x="86" y="86"/>
                    </a:lnTo>
                    <a:lnTo>
                      <a:pt x="24" y="76"/>
                    </a:lnTo>
                    <a:lnTo>
                      <a:pt x="0" y="41"/>
                    </a:lnTo>
                    <a:lnTo>
                      <a:pt x="0" y="41"/>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580"/>
          <p:cNvGrpSpPr/>
          <p:nvPr/>
        </p:nvGrpSpPr>
        <p:grpSpPr>
          <a:xfrm>
            <a:off x="6893878" y="1657667"/>
            <a:ext cx="1049020" cy="722631"/>
            <a:chOff x="5585778" y="1711007"/>
            <a:chExt cx="1049020" cy="722631"/>
          </a:xfrm>
        </p:grpSpPr>
        <p:grpSp>
          <p:nvGrpSpPr>
            <p:cNvPr id="6" name="Group 578"/>
            <p:cNvGrpSpPr/>
            <p:nvPr/>
          </p:nvGrpSpPr>
          <p:grpSpPr>
            <a:xfrm>
              <a:off x="6050598" y="1748155"/>
              <a:ext cx="584200" cy="576263"/>
              <a:chOff x="6187758" y="1793875"/>
              <a:chExt cx="584200" cy="576263"/>
            </a:xfrm>
          </p:grpSpPr>
          <p:sp>
            <p:nvSpPr>
              <p:cNvPr id="17786" name="Freeform 378"/>
              <p:cNvSpPr>
                <a:spLocks/>
              </p:cNvSpPr>
              <p:nvPr/>
            </p:nvSpPr>
            <p:spPr bwMode="auto">
              <a:xfrm>
                <a:off x="6640196" y="1947862"/>
                <a:ext cx="55563" cy="401638"/>
              </a:xfrm>
              <a:custGeom>
                <a:avLst/>
                <a:gdLst/>
                <a:ahLst/>
                <a:cxnLst>
                  <a:cxn ang="0">
                    <a:pos x="23" y="3799"/>
                  </a:cxn>
                  <a:cxn ang="0">
                    <a:pos x="43" y="3799"/>
                  </a:cxn>
                  <a:cxn ang="0">
                    <a:pos x="59" y="3789"/>
                  </a:cxn>
                  <a:cxn ang="0">
                    <a:pos x="86" y="3745"/>
                  </a:cxn>
                  <a:cxn ang="0">
                    <a:pos x="103" y="3692"/>
                  </a:cxn>
                  <a:cxn ang="0">
                    <a:pos x="179" y="3491"/>
                  </a:cxn>
                  <a:cxn ang="0">
                    <a:pos x="287" y="3166"/>
                  </a:cxn>
                  <a:cxn ang="0">
                    <a:pos x="371" y="2832"/>
                  </a:cxn>
                  <a:cxn ang="0">
                    <a:pos x="400" y="2662"/>
                  </a:cxn>
                  <a:cxn ang="0">
                    <a:pos x="454" y="2284"/>
                  </a:cxn>
                  <a:cxn ang="0">
                    <a:pos x="514" y="1903"/>
                  </a:cxn>
                  <a:cxn ang="0">
                    <a:pos x="531" y="1755"/>
                  </a:cxn>
                  <a:cxn ang="0">
                    <a:pos x="528" y="1619"/>
                  </a:cxn>
                  <a:cxn ang="0">
                    <a:pos x="504" y="1331"/>
                  </a:cxn>
                  <a:cxn ang="0">
                    <a:pos x="497" y="1163"/>
                  </a:cxn>
                  <a:cxn ang="0">
                    <a:pos x="488" y="1040"/>
                  </a:cxn>
                  <a:cxn ang="0">
                    <a:pos x="454" y="853"/>
                  </a:cxn>
                  <a:cxn ang="0">
                    <a:pos x="403" y="631"/>
                  </a:cxn>
                  <a:cxn ang="0">
                    <a:pos x="363" y="487"/>
                  </a:cxn>
                  <a:cxn ang="0">
                    <a:pos x="297" y="334"/>
                  </a:cxn>
                  <a:cxn ang="0">
                    <a:pos x="160" y="104"/>
                  </a:cxn>
                  <a:cxn ang="0">
                    <a:pos x="99" y="20"/>
                  </a:cxn>
                  <a:cxn ang="0">
                    <a:pos x="73" y="0"/>
                  </a:cxn>
                  <a:cxn ang="0">
                    <a:pos x="66" y="6"/>
                  </a:cxn>
                  <a:cxn ang="0">
                    <a:pos x="59" y="49"/>
                  </a:cxn>
                  <a:cxn ang="0">
                    <a:pos x="63" y="89"/>
                  </a:cxn>
                  <a:cxn ang="0">
                    <a:pos x="73" y="134"/>
                  </a:cxn>
                  <a:cxn ang="0">
                    <a:pos x="117" y="217"/>
                  </a:cxn>
                  <a:cxn ang="0">
                    <a:pos x="170" y="297"/>
                  </a:cxn>
                  <a:cxn ang="0">
                    <a:pos x="250" y="447"/>
                  </a:cxn>
                  <a:cxn ang="0">
                    <a:pos x="301" y="569"/>
                  </a:cxn>
                  <a:cxn ang="0">
                    <a:pos x="341" y="689"/>
                  </a:cxn>
                  <a:cxn ang="0">
                    <a:pos x="371" y="812"/>
                  </a:cxn>
                  <a:cxn ang="0">
                    <a:pos x="414" y="1070"/>
                  </a:cxn>
                  <a:cxn ang="0">
                    <a:pos x="444" y="1334"/>
                  </a:cxn>
                  <a:cxn ang="0">
                    <a:pos x="457" y="1601"/>
                  </a:cxn>
                  <a:cxn ang="0">
                    <a:pos x="454" y="1870"/>
                  </a:cxn>
                  <a:cxn ang="0">
                    <a:pos x="437" y="2137"/>
                  </a:cxn>
                  <a:cxn ang="0">
                    <a:pos x="403" y="2401"/>
                  </a:cxn>
                  <a:cxn ang="0">
                    <a:pos x="354" y="2658"/>
                  </a:cxn>
                  <a:cxn ang="0">
                    <a:pos x="287" y="2912"/>
                  </a:cxn>
                  <a:cxn ang="0">
                    <a:pos x="193" y="3200"/>
                  </a:cxn>
                  <a:cxn ang="0">
                    <a:pos x="93" y="3484"/>
                  </a:cxn>
                  <a:cxn ang="0">
                    <a:pos x="16" y="3698"/>
                  </a:cxn>
                  <a:cxn ang="0">
                    <a:pos x="0" y="3752"/>
                  </a:cxn>
                  <a:cxn ang="0">
                    <a:pos x="0" y="3778"/>
                  </a:cxn>
                  <a:cxn ang="0">
                    <a:pos x="16" y="3796"/>
                  </a:cxn>
                </a:cxnLst>
                <a:rect l="0" t="0" r="r" b="b"/>
                <a:pathLst>
                  <a:path w="531" h="3799">
                    <a:moveTo>
                      <a:pt x="16" y="3796"/>
                    </a:moveTo>
                    <a:lnTo>
                      <a:pt x="23" y="3799"/>
                    </a:lnTo>
                    <a:lnTo>
                      <a:pt x="33" y="3799"/>
                    </a:lnTo>
                    <a:lnTo>
                      <a:pt x="43" y="3799"/>
                    </a:lnTo>
                    <a:lnTo>
                      <a:pt x="53" y="3796"/>
                    </a:lnTo>
                    <a:lnTo>
                      <a:pt x="59" y="3789"/>
                    </a:lnTo>
                    <a:lnTo>
                      <a:pt x="77" y="3769"/>
                    </a:lnTo>
                    <a:lnTo>
                      <a:pt x="86" y="3745"/>
                    </a:lnTo>
                    <a:lnTo>
                      <a:pt x="96" y="3719"/>
                    </a:lnTo>
                    <a:lnTo>
                      <a:pt x="103" y="3692"/>
                    </a:lnTo>
                    <a:lnTo>
                      <a:pt x="117" y="3652"/>
                    </a:lnTo>
                    <a:lnTo>
                      <a:pt x="179" y="3491"/>
                    </a:lnTo>
                    <a:lnTo>
                      <a:pt x="237" y="3331"/>
                    </a:lnTo>
                    <a:lnTo>
                      <a:pt x="287" y="3166"/>
                    </a:lnTo>
                    <a:lnTo>
                      <a:pt x="330" y="3000"/>
                    </a:lnTo>
                    <a:lnTo>
                      <a:pt x="371" y="2832"/>
                    </a:lnTo>
                    <a:lnTo>
                      <a:pt x="387" y="2749"/>
                    </a:lnTo>
                    <a:lnTo>
                      <a:pt x="400" y="2662"/>
                    </a:lnTo>
                    <a:lnTo>
                      <a:pt x="427" y="2474"/>
                    </a:lnTo>
                    <a:lnTo>
                      <a:pt x="454" y="2284"/>
                    </a:lnTo>
                    <a:lnTo>
                      <a:pt x="481" y="2093"/>
                    </a:lnTo>
                    <a:lnTo>
                      <a:pt x="514" y="1903"/>
                    </a:lnTo>
                    <a:lnTo>
                      <a:pt x="524" y="1830"/>
                    </a:lnTo>
                    <a:lnTo>
                      <a:pt x="531" y="1755"/>
                    </a:lnTo>
                    <a:lnTo>
                      <a:pt x="531" y="1689"/>
                    </a:lnTo>
                    <a:lnTo>
                      <a:pt x="528" y="1619"/>
                    </a:lnTo>
                    <a:lnTo>
                      <a:pt x="517" y="1478"/>
                    </a:lnTo>
                    <a:lnTo>
                      <a:pt x="504" y="1331"/>
                    </a:lnTo>
                    <a:lnTo>
                      <a:pt x="501" y="1247"/>
                    </a:lnTo>
                    <a:lnTo>
                      <a:pt x="497" y="1163"/>
                    </a:lnTo>
                    <a:lnTo>
                      <a:pt x="494" y="1083"/>
                    </a:lnTo>
                    <a:lnTo>
                      <a:pt x="488" y="1040"/>
                    </a:lnTo>
                    <a:lnTo>
                      <a:pt x="481" y="1000"/>
                    </a:lnTo>
                    <a:lnTo>
                      <a:pt x="454" y="853"/>
                    </a:lnTo>
                    <a:lnTo>
                      <a:pt x="421" y="705"/>
                    </a:lnTo>
                    <a:lnTo>
                      <a:pt x="403" y="631"/>
                    </a:lnTo>
                    <a:lnTo>
                      <a:pt x="387" y="558"/>
                    </a:lnTo>
                    <a:lnTo>
                      <a:pt x="363" y="487"/>
                    </a:lnTo>
                    <a:lnTo>
                      <a:pt x="341" y="418"/>
                    </a:lnTo>
                    <a:lnTo>
                      <a:pt x="297" y="334"/>
                    </a:lnTo>
                    <a:lnTo>
                      <a:pt x="210" y="180"/>
                    </a:lnTo>
                    <a:lnTo>
                      <a:pt x="160" y="104"/>
                    </a:lnTo>
                    <a:lnTo>
                      <a:pt x="117" y="43"/>
                    </a:lnTo>
                    <a:lnTo>
                      <a:pt x="99" y="20"/>
                    </a:lnTo>
                    <a:lnTo>
                      <a:pt x="86" y="6"/>
                    </a:lnTo>
                    <a:lnTo>
                      <a:pt x="73" y="0"/>
                    </a:lnTo>
                    <a:lnTo>
                      <a:pt x="70" y="3"/>
                    </a:lnTo>
                    <a:lnTo>
                      <a:pt x="66" y="6"/>
                    </a:lnTo>
                    <a:lnTo>
                      <a:pt x="63" y="27"/>
                    </a:lnTo>
                    <a:lnTo>
                      <a:pt x="59" y="49"/>
                    </a:lnTo>
                    <a:lnTo>
                      <a:pt x="59" y="70"/>
                    </a:lnTo>
                    <a:lnTo>
                      <a:pt x="63" y="89"/>
                    </a:lnTo>
                    <a:lnTo>
                      <a:pt x="66" y="113"/>
                    </a:lnTo>
                    <a:lnTo>
                      <a:pt x="73" y="134"/>
                    </a:lnTo>
                    <a:lnTo>
                      <a:pt x="93" y="174"/>
                    </a:lnTo>
                    <a:lnTo>
                      <a:pt x="117" y="217"/>
                    </a:lnTo>
                    <a:lnTo>
                      <a:pt x="143" y="257"/>
                    </a:lnTo>
                    <a:lnTo>
                      <a:pt x="170" y="297"/>
                    </a:lnTo>
                    <a:lnTo>
                      <a:pt x="190" y="334"/>
                    </a:lnTo>
                    <a:lnTo>
                      <a:pt x="250" y="447"/>
                    </a:lnTo>
                    <a:lnTo>
                      <a:pt x="277" y="508"/>
                    </a:lnTo>
                    <a:lnTo>
                      <a:pt x="301" y="569"/>
                    </a:lnTo>
                    <a:lnTo>
                      <a:pt x="320" y="625"/>
                    </a:lnTo>
                    <a:lnTo>
                      <a:pt x="341" y="689"/>
                    </a:lnTo>
                    <a:lnTo>
                      <a:pt x="357" y="749"/>
                    </a:lnTo>
                    <a:lnTo>
                      <a:pt x="371" y="812"/>
                    </a:lnTo>
                    <a:lnTo>
                      <a:pt x="394" y="940"/>
                    </a:lnTo>
                    <a:lnTo>
                      <a:pt x="414" y="1070"/>
                    </a:lnTo>
                    <a:lnTo>
                      <a:pt x="430" y="1203"/>
                    </a:lnTo>
                    <a:lnTo>
                      <a:pt x="444" y="1334"/>
                    </a:lnTo>
                    <a:lnTo>
                      <a:pt x="454" y="1468"/>
                    </a:lnTo>
                    <a:lnTo>
                      <a:pt x="457" y="1601"/>
                    </a:lnTo>
                    <a:lnTo>
                      <a:pt x="457" y="1735"/>
                    </a:lnTo>
                    <a:lnTo>
                      <a:pt x="454" y="1870"/>
                    </a:lnTo>
                    <a:lnTo>
                      <a:pt x="448" y="2003"/>
                    </a:lnTo>
                    <a:lnTo>
                      <a:pt x="437" y="2137"/>
                    </a:lnTo>
                    <a:lnTo>
                      <a:pt x="421" y="2268"/>
                    </a:lnTo>
                    <a:lnTo>
                      <a:pt x="403" y="2401"/>
                    </a:lnTo>
                    <a:lnTo>
                      <a:pt x="381" y="2531"/>
                    </a:lnTo>
                    <a:lnTo>
                      <a:pt x="354" y="2658"/>
                    </a:lnTo>
                    <a:lnTo>
                      <a:pt x="320" y="2786"/>
                    </a:lnTo>
                    <a:lnTo>
                      <a:pt x="287" y="2912"/>
                    </a:lnTo>
                    <a:lnTo>
                      <a:pt x="240" y="3056"/>
                    </a:lnTo>
                    <a:lnTo>
                      <a:pt x="193" y="3200"/>
                    </a:lnTo>
                    <a:lnTo>
                      <a:pt x="147" y="3344"/>
                    </a:lnTo>
                    <a:lnTo>
                      <a:pt x="93" y="3484"/>
                    </a:lnTo>
                    <a:lnTo>
                      <a:pt x="56" y="3591"/>
                    </a:lnTo>
                    <a:lnTo>
                      <a:pt x="16" y="3698"/>
                    </a:lnTo>
                    <a:lnTo>
                      <a:pt x="6" y="3722"/>
                    </a:lnTo>
                    <a:lnTo>
                      <a:pt x="0" y="3752"/>
                    </a:lnTo>
                    <a:lnTo>
                      <a:pt x="0" y="3765"/>
                    </a:lnTo>
                    <a:lnTo>
                      <a:pt x="0" y="3778"/>
                    </a:lnTo>
                    <a:lnTo>
                      <a:pt x="6" y="3789"/>
                    </a:lnTo>
                    <a:lnTo>
                      <a:pt x="16" y="3796"/>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87" name="Freeform 379"/>
              <p:cNvSpPr>
                <a:spLocks/>
              </p:cNvSpPr>
              <p:nvPr/>
            </p:nvSpPr>
            <p:spPr bwMode="auto">
              <a:xfrm>
                <a:off x="6187758" y="1865312"/>
                <a:ext cx="103188" cy="82550"/>
              </a:xfrm>
              <a:custGeom>
                <a:avLst/>
                <a:gdLst/>
                <a:ahLst/>
                <a:cxnLst>
                  <a:cxn ang="0">
                    <a:pos x="929" y="4"/>
                  </a:cxn>
                  <a:cxn ang="0">
                    <a:pos x="966" y="4"/>
                  </a:cxn>
                  <a:cxn ang="0">
                    <a:pos x="966" y="7"/>
                  </a:cxn>
                  <a:cxn ang="0">
                    <a:pos x="963" y="17"/>
                  </a:cxn>
                  <a:cxn ang="0">
                    <a:pos x="950" y="54"/>
                  </a:cxn>
                  <a:cxn ang="0">
                    <a:pos x="896" y="158"/>
                  </a:cxn>
                  <a:cxn ang="0">
                    <a:pos x="839" y="271"/>
                  </a:cxn>
                  <a:cxn ang="0">
                    <a:pos x="803" y="332"/>
                  </a:cxn>
                  <a:cxn ang="0">
                    <a:pos x="745" y="405"/>
                  </a:cxn>
                  <a:cxn ang="0">
                    <a:pos x="679" y="471"/>
                  </a:cxn>
                  <a:cxn ang="0">
                    <a:pos x="646" y="502"/>
                  </a:cxn>
                  <a:cxn ang="0">
                    <a:pos x="609" y="532"/>
                  </a:cxn>
                  <a:cxn ang="0">
                    <a:pos x="572" y="559"/>
                  </a:cxn>
                  <a:cxn ang="0">
                    <a:pos x="532" y="586"/>
                  </a:cxn>
                  <a:cxn ang="0">
                    <a:pos x="428" y="652"/>
                  </a:cxn>
                  <a:cxn ang="0">
                    <a:pos x="361" y="690"/>
                  </a:cxn>
                  <a:cxn ang="0">
                    <a:pos x="291" y="722"/>
                  </a:cxn>
                  <a:cxn ang="0">
                    <a:pos x="221" y="749"/>
                  </a:cxn>
                  <a:cxn ang="0">
                    <a:pos x="184" y="759"/>
                  </a:cxn>
                  <a:cxn ang="0">
                    <a:pos x="150" y="770"/>
                  </a:cxn>
                  <a:cxn ang="0">
                    <a:pos x="118" y="773"/>
                  </a:cxn>
                  <a:cxn ang="0">
                    <a:pos x="88" y="773"/>
                  </a:cxn>
                  <a:cxn ang="0">
                    <a:pos x="57" y="770"/>
                  </a:cxn>
                  <a:cxn ang="0">
                    <a:pos x="30" y="759"/>
                  </a:cxn>
                  <a:cxn ang="0">
                    <a:pos x="14" y="749"/>
                  </a:cxn>
                  <a:cxn ang="0">
                    <a:pos x="4" y="740"/>
                  </a:cxn>
                  <a:cxn ang="0">
                    <a:pos x="0" y="722"/>
                  </a:cxn>
                  <a:cxn ang="0">
                    <a:pos x="0" y="709"/>
                  </a:cxn>
                  <a:cxn ang="0">
                    <a:pos x="4" y="690"/>
                  </a:cxn>
                  <a:cxn ang="0">
                    <a:pos x="11" y="669"/>
                  </a:cxn>
                  <a:cxn ang="0">
                    <a:pos x="27" y="623"/>
                  </a:cxn>
                  <a:cxn ang="0">
                    <a:pos x="64" y="522"/>
                  </a:cxn>
                  <a:cxn ang="0">
                    <a:pos x="84" y="471"/>
                  </a:cxn>
                  <a:cxn ang="0">
                    <a:pos x="104" y="422"/>
                  </a:cxn>
                  <a:cxn ang="0">
                    <a:pos x="128" y="375"/>
                  </a:cxn>
                  <a:cxn ang="0">
                    <a:pos x="155" y="329"/>
                  </a:cxn>
                  <a:cxn ang="0">
                    <a:pos x="187" y="284"/>
                  </a:cxn>
                  <a:cxn ang="0">
                    <a:pos x="221" y="244"/>
                  </a:cxn>
                  <a:cxn ang="0">
                    <a:pos x="294" y="174"/>
                  </a:cxn>
                  <a:cxn ang="0">
                    <a:pos x="328" y="148"/>
                  </a:cxn>
                  <a:cxn ang="0">
                    <a:pos x="361" y="124"/>
                  </a:cxn>
                  <a:cxn ang="0">
                    <a:pos x="395" y="101"/>
                  </a:cxn>
                  <a:cxn ang="0">
                    <a:pos x="435" y="84"/>
                  </a:cxn>
                  <a:cxn ang="0">
                    <a:pos x="478" y="67"/>
                  </a:cxn>
                  <a:cxn ang="0">
                    <a:pos x="529" y="47"/>
                  </a:cxn>
                  <a:cxn ang="0">
                    <a:pos x="579" y="33"/>
                  </a:cxn>
                  <a:cxn ang="0">
                    <a:pos x="628" y="20"/>
                  </a:cxn>
                  <a:cxn ang="0">
                    <a:pos x="675" y="11"/>
                  </a:cxn>
                  <a:cxn ang="0">
                    <a:pos x="726" y="4"/>
                  </a:cxn>
                  <a:cxn ang="0">
                    <a:pos x="772" y="0"/>
                  </a:cxn>
                  <a:cxn ang="0">
                    <a:pos x="822" y="0"/>
                  </a:cxn>
                  <a:cxn ang="0">
                    <a:pos x="929" y="4"/>
                  </a:cxn>
                </a:cxnLst>
                <a:rect l="0" t="0" r="r" b="b"/>
                <a:pathLst>
                  <a:path w="966" h="773">
                    <a:moveTo>
                      <a:pt x="929" y="4"/>
                    </a:moveTo>
                    <a:lnTo>
                      <a:pt x="966" y="4"/>
                    </a:lnTo>
                    <a:lnTo>
                      <a:pt x="966" y="7"/>
                    </a:lnTo>
                    <a:lnTo>
                      <a:pt x="963" y="17"/>
                    </a:lnTo>
                    <a:lnTo>
                      <a:pt x="950" y="54"/>
                    </a:lnTo>
                    <a:lnTo>
                      <a:pt x="896" y="158"/>
                    </a:lnTo>
                    <a:lnTo>
                      <a:pt x="839" y="271"/>
                    </a:lnTo>
                    <a:lnTo>
                      <a:pt x="803" y="332"/>
                    </a:lnTo>
                    <a:lnTo>
                      <a:pt x="745" y="405"/>
                    </a:lnTo>
                    <a:lnTo>
                      <a:pt x="679" y="471"/>
                    </a:lnTo>
                    <a:lnTo>
                      <a:pt x="646" y="502"/>
                    </a:lnTo>
                    <a:lnTo>
                      <a:pt x="609" y="532"/>
                    </a:lnTo>
                    <a:lnTo>
                      <a:pt x="572" y="559"/>
                    </a:lnTo>
                    <a:lnTo>
                      <a:pt x="532" y="586"/>
                    </a:lnTo>
                    <a:lnTo>
                      <a:pt x="428" y="652"/>
                    </a:lnTo>
                    <a:lnTo>
                      <a:pt x="361" y="690"/>
                    </a:lnTo>
                    <a:lnTo>
                      <a:pt x="291" y="722"/>
                    </a:lnTo>
                    <a:lnTo>
                      <a:pt x="221" y="749"/>
                    </a:lnTo>
                    <a:lnTo>
                      <a:pt x="184" y="759"/>
                    </a:lnTo>
                    <a:lnTo>
                      <a:pt x="150" y="770"/>
                    </a:lnTo>
                    <a:lnTo>
                      <a:pt x="118" y="773"/>
                    </a:lnTo>
                    <a:lnTo>
                      <a:pt x="88" y="773"/>
                    </a:lnTo>
                    <a:lnTo>
                      <a:pt x="57" y="770"/>
                    </a:lnTo>
                    <a:lnTo>
                      <a:pt x="30" y="759"/>
                    </a:lnTo>
                    <a:lnTo>
                      <a:pt x="14" y="749"/>
                    </a:lnTo>
                    <a:lnTo>
                      <a:pt x="4" y="740"/>
                    </a:lnTo>
                    <a:lnTo>
                      <a:pt x="0" y="722"/>
                    </a:lnTo>
                    <a:lnTo>
                      <a:pt x="0" y="709"/>
                    </a:lnTo>
                    <a:lnTo>
                      <a:pt x="4" y="690"/>
                    </a:lnTo>
                    <a:lnTo>
                      <a:pt x="11" y="669"/>
                    </a:lnTo>
                    <a:lnTo>
                      <a:pt x="27" y="623"/>
                    </a:lnTo>
                    <a:lnTo>
                      <a:pt x="64" y="522"/>
                    </a:lnTo>
                    <a:lnTo>
                      <a:pt x="84" y="471"/>
                    </a:lnTo>
                    <a:lnTo>
                      <a:pt x="104" y="422"/>
                    </a:lnTo>
                    <a:lnTo>
                      <a:pt x="128" y="375"/>
                    </a:lnTo>
                    <a:lnTo>
                      <a:pt x="155" y="329"/>
                    </a:lnTo>
                    <a:lnTo>
                      <a:pt x="187" y="284"/>
                    </a:lnTo>
                    <a:lnTo>
                      <a:pt x="221" y="244"/>
                    </a:lnTo>
                    <a:lnTo>
                      <a:pt x="294" y="174"/>
                    </a:lnTo>
                    <a:lnTo>
                      <a:pt x="328" y="148"/>
                    </a:lnTo>
                    <a:lnTo>
                      <a:pt x="361" y="124"/>
                    </a:lnTo>
                    <a:lnTo>
                      <a:pt x="395" y="101"/>
                    </a:lnTo>
                    <a:lnTo>
                      <a:pt x="435" y="84"/>
                    </a:lnTo>
                    <a:lnTo>
                      <a:pt x="478" y="67"/>
                    </a:lnTo>
                    <a:lnTo>
                      <a:pt x="529" y="47"/>
                    </a:lnTo>
                    <a:lnTo>
                      <a:pt x="579" y="33"/>
                    </a:lnTo>
                    <a:lnTo>
                      <a:pt x="628" y="20"/>
                    </a:lnTo>
                    <a:lnTo>
                      <a:pt x="675" y="11"/>
                    </a:lnTo>
                    <a:lnTo>
                      <a:pt x="726" y="4"/>
                    </a:lnTo>
                    <a:lnTo>
                      <a:pt x="772" y="0"/>
                    </a:lnTo>
                    <a:lnTo>
                      <a:pt x="822" y="0"/>
                    </a:lnTo>
                    <a:lnTo>
                      <a:pt x="929" y="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88" name="Freeform 380"/>
              <p:cNvSpPr>
                <a:spLocks/>
              </p:cNvSpPr>
              <p:nvPr/>
            </p:nvSpPr>
            <p:spPr bwMode="auto">
              <a:xfrm>
                <a:off x="6278246" y="1865312"/>
                <a:ext cx="104775" cy="53975"/>
              </a:xfrm>
              <a:custGeom>
                <a:avLst/>
                <a:gdLst/>
                <a:ahLst/>
                <a:cxnLst>
                  <a:cxn ang="0">
                    <a:pos x="281" y="114"/>
                  </a:cxn>
                  <a:cxn ang="0">
                    <a:pos x="234" y="147"/>
                  </a:cxn>
                  <a:cxn ang="0">
                    <a:pos x="190" y="184"/>
                  </a:cxn>
                  <a:cxn ang="0">
                    <a:pos x="150" y="224"/>
                  </a:cxn>
                  <a:cxn ang="0">
                    <a:pos x="110" y="267"/>
                  </a:cxn>
                  <a:cxn ang="0">
                    <a:pos x="73" y="311"/>
                  </a:cxn>
                  <a:cxn ang="0">
                    <a:pos x="40" y="357"/>
                  </a:cxn>
                  <a:cxn ang="0">
                    <a:pos x="17" y="411"/>
                  </a:cxn>
                  <a:cxn ang="0">
                    <a:pos x="7" y="435"/>
                  </a:cxn>
                  <a:cxn ang="0">
                    <a:pos x="0" y="464"/>
                  </a:cxn>
                  <a:cxn ang="0">
                    <a:pos x="20" y="478"/>
                  </a:cxn>
                  <a:cxn ang="0">
                    <a:pos x="43" y="488"/>
                  </a:cxn>
                  <a:cxn ang="0">
                    <a:pos x="70" y="495"/>
                  </a:cxn>
                  <a:cxn ang="0">
                    <a:pos x="100" y="501"/>
                  </a:cxn>
                  <a:cxn ang="0">
                    <a:pos x="130" y="505"/>
                  </a:cxn>
                  <a:cxn ang="0">
                    <a:pos x="161" y="505"/>
                  </a:cxn>
                  <a:cxn ang="0">
                    <a:pos x="227" y="505"/>
                  </a:cxn>
                  <a:cxn ang="0">
                    <a:pos x="294" y="498"/>
                  </a:cxn>
                  <a:cxn ang="0">
                    <a:pos x="358" y="485"/>
                  </a:cxn>
                  <a:cxn ang="0">
                    <a:pos x="414" y="467"/>
                  </a:cxn>
                  <a:cxn ang="0">
                    <a:pos x="461" y="451"/>
                  </a:cxn>
                  <a:cxn ang="0">
                    <a:pos x="554" y="408"/>
                  </a:cxn>
                  <a:cxn ang="0">
                    <a:pos x="638" y="368"/>
                  </a:cxn>
                  <a:cxn ang="0">
                    <a:pos x="678" y="344"/>
                  </a:cxn>
                  <a:cxn ang="0">
                    <a:pos x="719" y="317"/>
                  </a:cxn>
                  <a:cxn ang="0">
                    <a:pos x="759" y="291"/>
                  </a:cxn>
                  <a:cxn ang="0">
                    <a:pos x="799" y="258"/>
                  </a:cxn>
                  <a:cxn ang="0">
                    <a:pos x="895" y="160"/>
                  </a:cxn>
                  <a:cxn ang="0">
                    <a:pos x="956" y="103"/>
                  </a:cxn>
                  <a:cxn ang="0">
                    <a:pos x="975" y="87"/>
                  </a:cxn>
                  <a:cxn ang="0">
                    <a:pos x="986" y="80"/>
                  </a:cxn>
                  <a:cxn ang="0">
                    <a:pos x="972" y="66"/>
                  </a:cxn>
                  <a:cxn ang="0">
                    <a:pos x="959" y="53"/>
                  </a:cxn>
                  <a:cxn ang="0">
                    <a:pos x="943" y="43"/>
                  </a:cxn>
                  <a:cxn ang="0">
                    <a:pos x="925" y="37"/>
                  </a:cxn>
                  <a:cxn ang="0">
                    <a:pos x="885" y="20"/>
                  </a:cxn>
                  <a:cxn ang="0">
                    <a:pos x="842" y="13"/>
                  </a:cxn>
                  <a:cxn ang="0">
                    <a:pos x="796" y="7"/>
                  </a:cxn>
                  <a:cxn ang="0">
                    <a:pos x="751" y="3"/>
                  </a:cxn>
                  <a:cxn ang="0">
                    <a:pos x="674" y="0"/>
                  </a:cxn>
                  <a:cxn ang="0">
                    <a:pos x="621" y="0"/>
                  </a:cxn>
                  <a:cxn ang="0">
                    <a:pos x="568" y="3"/>
                  </a:cxn>
                  <a:cxn ang="0">
                    <a:pos x="518" y="10"/>
                  </a:cxn>
                  <a:cxn ang="0">
                    <a:pos x="468" y="23"/>
                  </a:cxn>
                  <a:cxn ang="0">
                    <a:pos x="418" y="37"/>
                  </a:cxn>
                  <a:cxn ang="0">
                    <a:pos x="371" y="60"/>
                  </a:cxn>
                  <a:cxn ang="0">
                    <a:pos x="324" y="84"/>
                  </a:cxn>
                  <a:cxn ang="0">
                    <a:pos x="281" y="114"/>
                  </a:cxn>
                </a:cxnLst>
                <a:rect l="0" t="0" r="r" b="b"/>
                <a:pathLst>
                  <a:path w="986" h="505">
                    <a:moveTo>
                      <a:pt x="281" y="114"/>
                    </a:moveTo>
                    <a:lnTo>
                      <a:pt x="234" y="147"/>
                    </a:lnTo>
                    <a:lnTo>
                      <a:pt x="190" y="184"/>
                    </a:lnTo>
                    <a:lnTo>
                      <a:pt x="150" y="224"/>
                    </a:lnTo>
                    <a:lnTo>
                      <a:pt x="110" y="267"/>
                    </a:lnTo>
                    <a:lnTo>
                      <a:pt x="73" y="311"/>
                    </a:lnTo>
                    <a:lnTo>
                      <a:pt x="40" y="357"/>
                    </a:lnTo>
                    <a:lnTo>
                      <a:pt x="17" y="411"/>
                    </a:lnTo>
                    <a:lnTo>
                      <a:pt x="7" y="435"/>
                    </a:lnTo>
                    <a:lnTo>
                      <a:pt x="0" y="464"/>
                    </a:lnTo>
                    <a:lnTo>
                      <a:pt x="20" y="478"/>
                    </a:lnTo>
                    <a:lnTo>
                      <a:pt x="43" y="488"/>
                    </a:lnTo>
                    <a:lnTo>
                      <a:pt x="70" y="495"/>
                    </a:lnTo>
                    <a:lnTo>
                      <a:pt x="100" y="501"/>
                    </a:lnTo>
                    <a:lnTo>
                      <a:pt x="130" y="505"/>
                    </a:lnTo>
                    <a:lnTo>
                      <a:pt x="161" y="505"/>
                    </a:lnTo>
                    <a:lnTo>
                      <a:pt x="227" y="505"/>
                    </a:lnTo>
                    <a:lnTo>
                      <a:pt x="294" y="498"/>
                    </a:lnTo>
                    <a:lnTo>
                      <a:pt x="358" y="485"/>
                    </a:lnTo>
                    <a:lnTo>
                      <a:pt x="414" y="467"/>
                    </a:lnTo>
                    <a:lnTo>
                      <a:pt x="461" y="451"/>
                    </a:lnTo>
                    <a:lnTo>
                      <a:pt x="554" y="408"/>
                    </a:lnTo>
                    <a:lnTo>
                      <a:pt x="638" y="368"/>
                    </a:lnTo>
                    <a:lnTo>
                      <a:pt x="678" y="344"/>
                    </a:lnTo>
                    <a:lnTo>
                      <a:pt x="719" y="317"/>
                    </a:lnTo>
                    <a:lnTo>
                      <a:pt x="759" y="291"/>
                    </a:lnTo>
                    <a:lnTo>
                      <a:pt x="799" y="258"/>
                    </a:lnTo>
                    <a:lnTo>
                      <a:pt x="895" y="160"/>
                    </a:lnTo>
                    <a:lnTo>
                      <a:pt x="956" y="103"/>
                    </a:lnTo>
                    <a:lnTo>
                      <a:pt x="975" y="87"/>
                    </a:lnTo>
                    <a:lnTo>
                      <a:pt x="986" y="80"/>
                    </a:lnTo>
                    <a:lnTo>
                      <a:pt x="972" y="66"/>
                    </a:lnTo>
                    <a:lnTo>
                      <a:pt x="959" y="53"/>
                    </a:lnTo>
                    <a:lnTo>
                      <a:pt x="943" y="43"/>
                    </a:lnTo>
                    <a:lnTo>
                      <a:pt x="925" y="37"/>
                    </a:lnTo>
                    <a:lnTo>
                      <a:pt x="885" y="20"/>
                    </a:lnTo>
                    <a:lnTo>
                      <a:pt x="842" y="13"/>
                    </a:lnTo>
                    <a:lnTo>
                      <a:pt x="796" y="7"/>
                    </a:lnTo>
                    <a:lnTo>
                      <a:pt x="751" y="3"/>
                    </a:lnTo>
                    <a:lnTo>
                      <a:pt x="674" y="0"/>
                    </a:lnTo>
                    <a:lnTo>
                      <a:pt x="621" y="0"/>
                    </a:lnTo>
                    <a:lnTo>
                      <a:pt x="568" y="3"/>
                    </a:lnTo>
                    <a:lnTo>
                      <a:pt x="518" y="10"/>
                    </a:lnTo>
                    <a:lnTo>
                      <a:pt x="468" y="23"/>
                    </a:lnTo>
                    <a:lnTo>
                      <a:pt x="418" y="37"/>
                    </a:lnTo>
                    <a:lnTo>
                      <a:pt x="371" y="60"/>
                    </a:lnTo>
                    <a:lnTo>
                      <a:pt x="324" y="84"/>
                    </a:lnTo>
                    <a:lnTo>
                      <a:pt x="281" y="11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89" name="Freeform 381"/>
              <p:cNvSpPr>
                <a:spLocks/>
              </p:cNvSpPr>
              <p:nvPr/>
            </p:nvSpPr>
            <p:spPr bwMode="auto">
              <a:xfrm>
                <a:off x="6244908" y="1816100"/>
                <a:ext cx="109538" cy="42863"/>
              </a:xfrm>
              <a:custGeom>
                <a:avLst/>
                <a:gdLst/>
                <a:ahLst/>
                <a:cxnLst>
                  <a:cxn ang="0">
                    <a:pos x="4" y="200"/>
                  </a:cxn>
                  <a:cxn ang="0">
                    <a:pos x="60" y="234"/>
                  </a:cxn>
                  <a:cxn ang="0">
                    <a:pos x="117" y="264"/>
                  </a:cxn>
                  <a:cxn ang="0">
                    <a:pos x="173" y="291"/>
                  </a:cxn>
                  <a:cxn ang="0">
                    <a:pos x="237" y="317"/>
                  </a:cxn>
                  <a:cxn ang="0">
                    <a:pos x="301" y="337"/>
                  </a:cxn>
                  <a:cxn ang="0">
                    <a:pos x="368" y="354"/>
                  </a:cxn>
                  <a:cxn ang="0">
                    <a:pos x="434" y="371"/>
                  </a:cxn>
                  <a:cxn ang="0">
                    <a:pos x="501" y="384"/>
                  </a:cxn>
                  <a:cxn ang="0">
                    <a:pos x="571" y="395"/>
                  </a:cxn>
                  <a:cxn ang="0">
                    <a:pos x="642" y="401"/>
                  </a:cxn>
                  <a:cxn ang="0">
                    <a:pos x="709" y="404"/>
                  </a:cxn>
                  <a:cxn ang="0">
                    <a:pos x="775" y="408"/>
                  </a:cxn>
                  <a:cxn ang="0">
                    <a:pos x="842" y="408"/>
                  </a:cxn>
                  <a:cxn ang="0">
                    <a:pos x="909" y="404"/>
                  </a:cxn>
                  <a:cxn ang="0">
                    <a:pos x="973" y="401"/>
                  </a:cxn>
                  <a:cxn ang="0">
                    <a:pos x="1035" y="395"/>
                  </a:cxn>
                  <a:cxn ang="0">
                    <a:pos x="949" y="314"/>
                  </a:cxn>
                  <a:cxn ang="0">
                    <a:pos x="869" y="234"/>
                  </a:cxn>
                  <a:cxn ang="0">
                    <a:pos x="792" y="160"/>
                  </a:cxn>
                  <a:cxn ang="0">
                    <a:pos x="752" y="123"/>
                  </a:cxn>
                  <a:cxn ang="0">
                    <a:pos x="712" y="93"/>
                  </a:cxn>
                  <a:cxn ang="0">
                    <a:pos x="672" y="67"/>
                  </a:cxn>
                  <a:cxn ang="0">
                    <a:pos x="624" y="43"/>
                  </a:cxn>
                  <a:cxn ang="0">
                    <a:pos x="578" y="23"/>
                  </a:cxn>
                  <a:cxn ang="0">
                    <a:pos x="528" y="10"/>
                  </a:cxn>
                  <a:cxn ang="0">
                    <a:pos x="474" y="3"/>
                  </a:cxn>
                  <a:cxn ang="0">
                    <a:pos x="418" y="0"/>
                  </a:cxn>
                  <a:cxn ang="0">
                    <a:pos x="357" y="6"/>
                  </a:cxn>
                  <a:cxn ang="0">
                    <a:pos x="287" y="16"/>
                  </a:cxn>
                  <a:cxn ang="0">
                    <a:pos x="224" y="43"/>
                  </a:cxn>
                  <a:cxn ang="0">
                    <a:pos x="170" y="70"/>
                  </a:cxn>
                  <a:cxn ang="0">
                    <a:pos x="117" y="96"/>
                  </a:cxn>
                  <a:cxn ang="0">
                    <a:pos x="63" y="130"/>
                  </a:cxn>
                  <a:cxn ang="0">
                    <a:pos x="23" y="157"/>
                  </a:cxn>
                  <a:cxn ang="0">
                    <a:pos x="10" y="170"/>
                  </a:cxn>
                  <a:cxn ang="0">
                    <a:pos x="0" y="184"/>
                  </a:cxn>
                  <a:cxn ang="0">
                    <a:pos x="0" y="194"/>
                  </a:cxn>
                  <a:cxn ang="0">
                    <a:pos x="4" y="200"/>
                  </a:cxn>
                </a:cxnLst>
                <a:rect l="0" t="0" r="r" b="b"/>
                <a:pathLst>
                  <a:path w="1035" h="408">
                    <a:moveTo>
                      <a:pt x="4" y="200"/>
                    </a:moveTo>
                    <a:lnTo>
                      <a:pt x="60" y="234"/>
                    </a:lnTo>
                    <a:lnTo>
                      <a:pt x="117" y="264"/>
                    </a:lnTo>
                    <a:lnTo>
                      <a:pt x="173" y="291"/>
                    </a:lnTo>
                    <a:lnTo>
                      <a:pt x="237" y="317"/>
                    </a:lnTo>
                    <a:lnTo>
                      <a:pt x="301" y="337"/>
                    </a:lnTo>
                    <a:lnTo>
                      <a:pt x="368" y="354"/>
                    </a:lnTo>
                    <a:lnTo>
                      <a:pt x="434" y="371"/>
                    </a:lnTo>
                    <a:lnTo>
                      <a:pt x="501" y="384"/>
                    </a:lnTo>
                    <a:lnTo>
                      <a:pt x="571" y="395"/>
                    </a:lnTo>
                    <a:lnTo>
                      <a:pt x="642" y="401"/>
                    </a:lnTo>
                    <a:lnTo>
                      <a:pt x="709" y="404"/>
                    </a:lnTo>
                    <a:lnTo>
                      <a:pt x="775" y="408"/>
                    </a:lnTo>
                    <a:lnTo>
                      <a:pt x="842" y="408"/>
                    </a:lnTo>
                    <a:lnTo>
                      <a:pt x="909" y="404"/>
                    </a:lnTo>
                    <a:lnTo>
                      <a:pt x="973" y="401"/>
                    </a:lnTo>
                    <a:lnTo>
                      <a:pt x="1035" y="395"/>
                    </a:lnTo>
                    <a:lnTo>
                      <a:pt x="949" y="314"/>
                    </a:lnTo>
                    <a:lnTo>
                      <a:pt x="869" y="234"/>
                    </a:lnTo>
                    <a:lnTo>
                      <a:pt x="792" y="160"/>
                    </a:lnTo>
                    <a:lnTo>
                      <a:pt x="752" y="123"/>
                    </a:lnTo>
                    <a:lnTo>
                      <a:pt x="712" y="93"/>
                    </a:lnTo>
                    <a:lnTo>
                      <a:pt x="672" y="67"/>
                    </a:lnTo>
                    <a:lnTo>
                      <a:pt x="624" y="43"/>
                    </a:lnTo>
                    <a:lnTo>
                      <a:pt x="578" y="23"/>
                    </a:lnTo>
                    <a:lnTo>
                      <a:pt x="528" y="10"/>
                    </a:lnTo>
                    <a:lnTo>
                      <a:pt x="474" y="3"/>
                    </a:lnTo>
                    <a:lnTo>
                      <a:pt x="418" y="0"/>
                    </a:lnTo>
                    <a:lnTo>
                      <a:pt x="357" y="6"/>
                    </a:lnTo>
                    <a:lnTo>
                      <a:pt x="287" y="16"/>
                    </a:lnTo>
                    <a:lnTo>
                      <a:pt x="224" y="43"/>
                    </a:lnTo>
                    <a:lnTo>
                      <a:pt x="170" y="70"/>
                    </a:lnTo>
                    <a:lnTo>
                      <a:pt x="117" y="96"/>
                    </a:lnTo>
                    <a:lnTo>
                      <a:pt x="63" y="130"/>
                    </a:lnTo>
                    <a:lnTo>
                      <a:pt x="23" y="157"/>
                    </a:lnTo>
                    <a:lnTo>
                      <a:pt x="10" y="170"/>
                    </a:lnTo>
                    <a:lnTo>
                      <a:pt x="0" y="184"/>
                    </a:lnTo>
                    <a:lnTo>
                      <a:pt x="0" y="194"/>
                    </a:lnTo>
                    <a:lnTo>
                      <a:pt x="4" y="20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0" name="Freeform 382"/>
              <p:cNvSpPr>
                <a:spLocks/>
              </p:cNvSpPr>
              <p:nvPr/>
            </p:nvSpPr>
            <p:spPr bwMode="auto">
              <a:xfrm>
                <a:off x="6316346" y="1801812"/>
                <a:ext cx="103188" cy="57150"/>
              </a:xfrm>
              <a:custGeom>
                <a:avLst/>
                <a:gdLst/>
                <a:ahLst/>
                <a:cxnLst>
                  <a:cxn ang="0">
                    <a:pos x="3" y="60"/>
                  </a:cxn>
                  <a:cxn ang="0">
                    <a:pos x="46" y="113"/>
                  </a:cxn>
                  <a:cxn ang="0">
                    <a:pos x="93" y="163"/>
                  </a:cxn>
                  <a:cxn ang="0">
                    <a:pos x="144" y="211"/>
                  </a:cxn>
                  <a:cxn ang="0">
                    <a:pos x="197" y="254"/>
                  </a:cxn>
                  <a:cxn ang="0">
                    <a:pos x="254" y="294"/>
                  </a:cxn>
                  <a:cxn ang="0">
                    <a:pos x="310" y="331"/>
                  </a:cxn>
                  <a:cxn ang="0">
                    <a:pos x="374" y="364"/>
                  </a:cxn>
                  <a:cxn ang="0">
                    <a:pos x="435" y="395"/>
                  </a:cxn>
                  <a:cxn ang="0">
                    <a:pos x="497" y="425"/>
                  </a:cxn>
                  <a:cxn ang="0">
                    <a:pos x="564" y="448"/>
                  </a:cxn>
                  <a:cxn ang="0">
                    <a:pos x="631" y="471"/>
                  </a:cxn>
                  <a:cxn ang="0">
                    <a:pos x="698" y="488"/>
                  </a:cxn>
                  <a:cxn ang="0">
                    <a:pos x="764" y="505"/>
                  </a:cxn>
                  <a:cxn ang="0">
                    <a:pos x="832" y="518"/>
                  </a:cxn>
                  <a:cxn ang="0">
                    <a:pos x="899" y="529"/>
                  </a:cxn>
                  <a:cxn ang="0">
                    <a:pos x="966" y="538"/>
                  </a:cxn>
                  <a:cxn ang="0">
                    <a:pos x="942" y="481"/>
                  </a:cxn>
                  <a:cxn ang="0">
                    <a:pos x="915" y="431"/>
                  </a:cxn>
                  <a:cxn ang="0">
                    <a:pos x="886" y="381"/>
                  </a:cxn>
                  <a:cxn ang="0">
                    <a:pos x="849" y="331"/>
                  </a:cxn>
                  <a:cxn ang="0">
                    <a:pos x="812" y="284"/>
                  </a:cxn>
                  <a:cxn ang="0">
                    <a:pos x="772" y="241"/>
                  </a:cxn>
                  <a:cxn ang="0">
                    <a:pos x="728" y="201"/>
                  </a:cxn>
                  <a:cxn ang="0">
                    <a:pos x="681" y="160"/>
                  </a:cxn>
                  <a:cxn ang="0">
                    <a:pos x="631" y="126"/>
                  </a:cxn>
                  <a:cxn ang="0">
                    <a:pos x="582" y="94"/>
                  </a:cxn>
                  <a:cxn ang="0">
                    <a:pos x="528" y="67"/>
                  </a:cxn>
                  <a:cxn ang="0">
                    <a:pos x="475" y="46"/>
                  </a:cxn>
                  <a:cxn ang="0">
                    <a:pos x="417" y="27"/>
                  </a:cxn>
                  <a:cxn ang="0">
                    <a:pos x="361" y="13"/>
                  </a:cxn>
                  <a:cxn ang="0">
                    <a:pos x="300" y="3"/>
                  </a:cxn>
                  <a:cxn ang="0">
                    <a:pos x="244" y="0"/>
                  </a:cxn>
                  <a:cxn ang="0">
                    <a:pos x="190" y="3"/>
                  </a:cxn>
                  <a:cxn ang="0">
                    <a:pos x="147" y="3"/>
                  </a:cxn>
                  <a:cxn ang="0">
                    <a:pos x="100" y="10"/>
                  </a:cxn>
                  <a:cxn ang="0">
                    <a:pos x="53" y="16"/>
                  </a:cxn>
                  <a:cxn ang="0">
                    <a:pos x="20" y="27"/>
                  </a:cxn>
                  <a:cxn ang="0">
                    <a:pos x="6" y="33"/>
                  </a:cxn>
                  <a:cxn ang="0">
                    <a:pos x="0" y="40"/>
                  </a:cxn>
                  <a:cxn ang="0">
                    <a:pos x="0" y="50"/>
                  </a:cxn>
                  <a:cxn ang="0">
                    <a:pos x="3" y="60"/>
                  </a:cxn>
                </a:cxnLst>
                <a:rect l="0" t="0" r="r" b="b"/>
                <a:pathLst>
                  <a:path w="966" h="538">
                    <a:moveTo>
                      <a:pt x="3" y="60"/>
                    </a:moveTo>
                    <a:lnTo>
                      <a:pt x="46" y="113"/>
                    </a:lnTo>
                    <a:lnTo>
                      <a:pt x="93" y="163"/>
                    </a:lnTo>
                    <a:lnTo>
                      <a:pt x="144" y="211"/>
                    </a:lnTo>
                    <a:lnTo>
                      <a:pt x="197" y="254"/>
                    </a:lnTo>
                    <a:lnTo>
                      <a:pt x="254" y="294"/>
                    </a:lnTo>
                    <a:lnTo>
                      <a:pt x="310" y="331"/>
                    </a:lnTo>
                    <a:lnTo>
                      <a:pt x="374" y="364"/>
                    </a:lnTo>
                    <a:lnTo>
                      <a:pt x="435" y="395"/>
                    </a:lnTo>
                    <a:lnTo>
                      <a:pt x="497" y="425"/>
                    </a:lnTo>
                    <a:lnTo>
                      <a:pt x="564" y="448"/>
                    </a:lnTo>
                    <a:lnTo>
                      <a:pt x="631" y="471"/>
                    </a:lnTo>
                    <a:lnTo>
                      <a:pt x="698" y="488"/>
                    </a:lnTo>
                    <a:lnTo>
                      <a:pt x="764" y="505"/>
                    </a:lnTo>
                    <a:lnTo>
                      <a:pt x="832" y="518"/>
                    </a:lnTo>
                    <a:lnTo>
                      <a:pt x="899" y="529"/>
                    </a:lnTo>
                    <a:lnTo>
                      <a:pt x="966" y="538"/>
                    </a:lnTo>
                    <a:lnTo>
                      <a:pt x="942" y="481"/>
                    </a:lnTo>
                    <a:lnTo>
                      <a:pt x="915" y="431"/>
                    </a:lnTo>
                    <a:lnTo>
                      <a:pt x="886" y="381"/>
                    </a:lnTo>
                    <a:lnTo>
                      <a:pt x="849" y="331"/>
                    </a:lnTo>
                    <a:lnTo>
                      <a:pt x="812" y="284"/>
                    </a:lnTo>
                    <a:lnTo>
                      <a:pt x="772" y="241"/>
                    </a:lnTo>
                    <a:lnTo>
                      <a:pt x="728" y="201"/>
                    </a:lnTo>
                    <a:lnTo>
                      <a:pt x="681" y="160"/>
                    </a:lnTo>
                    <a:lnTo>
                      <a:pt x="631" y="126"/>
                    </a:lnTo>
                    <a:lnTo>
                      <a:pt x="582" y="94"/>
                    </a:lnTo>
                    <a:lnTo>
                      <a:pt x="528" y="67"/>
                    </a:lnTo>
                    <a:lnTo>
                      <a:pt x="475" y="46"/>
                    </a:lnTo>
                    <a:lnTo>
                      <a:pt x="417" y="27"/>
                    </a:lnTo>
                    <a:lnTo>
                      <a:pt x="361" y="13"/>
                    </a:lnTo>
                    <a:lnTo>
                      <a:pt x="300" y="3"/>
                    </a:lnTo>
                    <a:lnTo>
                      <a:pt x="244" y="0"/>
                    </a:lnTo>
                    <a:lnTo>
                      <a:pt x="190" y="3"/>
                    </a:lnTo>
                    <a:lnTo>
                      <a:pt x="147" y="3"/>
                    </a:lnTo>
                    <a:lnTo>
                      <a:pt x="100" y="10"/>
                    </a:lnTo>
                    <a:lnTo>
                      <a:pt x="53" y="16"/>
                    </a:lnTo>
                    <a:lnTo>
                      <a:pt x="20" y="27"/>
                    </a:lnTo>
                    <a:lnTo>
                      <a:pt x="6" y="33"/>
                    </a:lnTo>
                    <a:lnTo>
                      <a:pt x="0" y="40"/>
                    </a:lnTo>
                    <a:lnTo>
                      <a:pt x="0" y="50"/>
                    </a:lnTo>
                    <a:lnTo>
                      <a:pt x="3" y="6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1" name="Freeform 383"/>
              <p:cNvSpPr>
                <a:spLocks/>
              </p:cNvSpPr>
              <p:nvPr/>
            </p:nvSpPr>
            <p:spPr bwMode="auto">
              <a:xfrm>
                <a:off x="6362383" y="1862137"/>
                <a:ext cx="84138" cy="65088"/>
              </a:xfrm>
              <a:custGeom>
                <a:avLst/>
                <a:gdLst/>
                <a:ahLst/>
                <a:cxnLst>
                  <a:cxn ang="0">
                    <a:pos x="785" y="30"/>
                  </a:cxn>
                  <a:cxn ang="0">
                    <a:pos x="785" y="24"/>
                  </a:cxn>
                  <a:cxn ang="0">
                    <a:pos x="785" y="14"/>
                  </a:cxn>
                  <a:cxn ang="0">
                    <a:pos x="777" y="11"/>
                  </a:cxn>
                  <a:cxn ang="0">
                    <a:pos x="771" y="4"/>
                  </a:cxn>
                  <a:cxn ang="0">
                    <a:pos x="751" y="0"/>
                  </a:cxn>
                  <a:cxn ang="0">
                    <a:pos x="724" y="0"/>
                  </a:cxn>
                  <a:cxn ang="0">
                    <a:pos x="691" y="4"/>
                  </a:cxn>
                  <a:cxn ang="0">
                    <a:pos x="654" y="11"/>
                  </a:cxn>
                  <a:cxn ang="0">
                    <a:pos x="574" y="34"/>
                  </a:cxn>
                  <a:cxn ang="0">
                    <a:pos x="487" y="61"/>
                  </a:cxn>
                  <a:cxn ang="0">
                    <a:pos x="411" y="91"/>
                  </a:cxn>
                  <a:cxn ang="0">
                    <a:pos x="350" y="118"/>
                  </a:cxn>
                  <a:cxn ang="0">
                    <a:pos x="320" y="138"/>
                  </a:cxn>
                  <a:cxn ang="0">
                    <a:pos x="276" y="178"/>
                  </a:cxn>
                  <a:cxn ang="0">
                    <a:pos x="227" y="232"/>
                  </a:cxn>
                  <a:cxn ang="0">
                    <a:pos x="173" y="295"/>
                  </a:cxn>
                  <a:cxn ang="0">
                    <a:pos x="123" y="361"/>
                  </a:cxn>
                  <a:cxn ang="0">
                    <a:pos x="80" y="432"/>
                  </a:cxn>
                  <a:cxn ang="0">
                    <a:pos x="40" y="499"/>
                  </a:cxn>
                  <a:cxn ang="0">
                    <a:pos x="26" y="532"/>
                  </a:cxn>
                  <a:cxn ang="0">
                    <a:pos x="13" y="566"/>
                  </a:cxn>
                  <a:cxn ang="0">
                    <a:pos x="3" y="596"/>
                  </a:cxn>
                  <a:cxn ang="0">
                    <a:pos x="0" y="626"/>
                  </a:cxn>
                  <a:cxn ang="0">
                    <a:pos x="49" y="620"/>
                  </a:cxn>
                  <a:cxn ang="0">
                    <a:pos x="106" y="606"/>
                  </a:cxn>
                  <a:cxn ang="0">
                    <a:pos x="166" y="586"/>
                  </a:cxn>
                  <a:cxn ang="0">
                    <a:pos x="227" y="563"/>
                  </a:cxn>
                  <a:cxn ang="0">
                    <a:pos x="286" y="536"/>
                  </a:cxn>
                  <a:cxn ang="0">
                    <a:pos x="350" y="502"/>
                  </a:cxn>
                  <a:cxn ang="0">
                    <a:pos x="414" y="465"/>
                  </a:cxn>
                  <a:cxn ang="0">
                    <a:pos x="473" y="428"/>
                  </a:cxn>
                  <a:cxn ang="0">
                    <a:pos x="531" y="385"/>
                  </a:cxn>
                  <a:cxn ang="0">
                    <a:pos x="584" y="339"/>
                  </a:cxn>
                  <a:cxn ang="0">
                    <a:pos x="634" y="292"/>
                  </a:cxn>
                  <a:cxn ang="0">
                    <a:pos x="678" y="241"/>
                  </a:cxn>
                  <a:cxn ang="0">
                    <a:pos x="718" y="192"/>
                  </a:cxn>
                  <a:cxn ang="0">
                    <a:pos x="748" y="138"/>
                  </a:cxn>
                  <a:cxn ang="0">
                    <a:pos x="761" y="112"/>
                  </a:cxn>
                  <a:cxn ang="0">
                    <a:pos x="771" y="84"/>
                  </a:cxn>
                  <a:cxn ang="0">
                    <a:pos x="777" y="57"/>
                  </a:cxn>
                  <a:cxn ang="0">
                    <a:pos x="785" y="30"/>
                  </a:cxn>
                </a:cxnLst>
                <a:rect l="0" t="0" r="r" b="b"/>
                <a:pathLst>
                  <a:path w="785" h="626">
                    <a:moveTo>
                      <a:pt x="785" y="30"/>
                    </a:moveTo>
                    <a:lnTo>
                      <a:pt x="785" y="24"/>
                    </a:lnTo>
                    <a:lnTo>
                      <a:pt x="785" y="14"/>
                    </a:lnTo>
                    <a:lnTo>
                      <a:pt x="777" y="11"/>
                    </a:lnTo>
                    <a:lnTo>
                      <a:pt x="771" y="4"/>
                    </a:lnTo>
                    <a:lnTo>
                      <a:pt x="751" y="0"/>
                    </a:lnTo>
                    <a:lnTo>
                      <a:pt x="724" y="0"/>
                    </a:lnTo>
                    <a:lnTo>
                      <a:pt x="691" y="4"/>
                    </a:lnTo>
                    <a:lnTo>
                      <a:pt x="654" y="11"/>
                    </a:lnTo>
                    <a:lnTo>
                      <a:pt x="574" y="34"/>
                    </a:lnTo>
                    <a:lnTo>
                      <a:pt x="487" y="61"/>
                    </a:lnTo>
                    <a:lnTo>
                      <a:pt x="411" y="91"/>
                    </a:lnTo>
                    <a:lnTo>
                      <a:pt x="350" y="118"/>
                    </a:lnTo>
                    <a:lnTo>
                      <a:pt x="320" y="138"/>
                    </a:lnTo>
                    <a:lnTo>
                      <a:pt x="276" y="178"/>
                    </a:lnTo>
                    <a:lnTo>
                      <a:pt x="227" y="232"/>
                    </a:lnTo>
                    <a:lnTo>
                      <a:pt x="173" y="295"/>
                    </a:lnTo>
                    <a:lnTo>
                      <a:pt x="123" y="361"/>
                    </a:lnTo>
                    <a:lnTo>
                      <a:pt x="80" y="432"/>
                    </a:lnTo>
                    <a:lnTo>
                      <a:pt x="40" y="499"/>
                    </a:lnTo>
                    <a:lnTo>
                      <a:pt x="26" y="532"/>
                    </a:lnTo>
                    <a:lnTo>
                      <a:pt x="13" y="566"/>
                    </a:lnTo>
                    <a:lnTo>
                      <a:pt x="3" y="596"/>
                    </a:lnTo>
                    <a:lnTo>
                      <a:pt x="0" y="626"/>
                    </a:lnTo>
                    <a:lnTo>
                      <a:pt x="49" y="620"/>
                    </a:lnTo>
                    <a:lnTo>
                      <a:pt x="106" y="606"/>
                    </a:lnTo>
                    <a:lnTo>
                      <a:pt x="166" y="586"/>
                    </a:lnTo>
                    <a:lnTo>
                      <a:pt x="227" y="563"/>
                    </a:lnTo>
                    <a:lnTo>
                      <a:pt x="286" y="536"/>
                    </a:lnTo>
                    <a:lnTo>
                      <a:pt x="350" y="502"/>
                    </a:lnTo>
                    <a:lnTo>
                      <a:pt x="414" y="465"/>
                    </a:lnTo>
                    <a:lnTo>
                      <a:pt x="473" y="428"/>
                    </a:lnTo>
                    <a:lnTo>
                      <a:pt x="531" y="385"/>
                    </a:lnTo>
                    <a:lnTo>
                      <a:pt x="584" y="339"/>
                    </a:lnTo>
                    <a:lnTo>
                      <a:pt x="634" y="292"/>
                    </a:lnTo>
                    <a:lnTo>
                      <a:pt x="678" y="241"/>
                    </a:lnTo>
                    <a:lnTo>
                      <a:pt x="718" y="192"/>
                    </a:lnTo>
                    <a:lnTo>
                      <a:pt x="748" y="138"/>
                    </a:lnTo>
                    <a:lnTo>
                      <a:pt x="761" y="112"/>
                    </a:lnTo>
                    <a:lnTo>
                      <a:pt x="771" y="84"/>
                    </a:lnTo>
                    <a:lnTo>
                      <a:pt x="777" y="57"/>
                    </a:lnTo>
                    <a:lnTo>
                      <a:pt x="785" y="3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2" name="Freeform 384"/>
              <p:cNvSpPr>
                <a:spLocks/>
              </p:cNvSpPr>
              <p:nvPr/>
            </p:nvSpPr>
            <p:spPr bwMode="auto">
              <a:xfrm>
                <a:off x="6398896" y="1793875"/>
                <a:ext cx="69850" cy="61913"/>
              </a:xfrm>
              <a:custGeom>
                <a:avLst/>
                <a:gdLst/>
                <a:ahLst/>
                <a:cxnLst>
                  <a:cxn ang="0">
                    <a:pos x="4" y="60"/>
                  </a:cxn>
                  <a:cxn ang="0">
                    <a:pos x="23" y="120"/>
                  </a:cxn>
                  <a:cxn ang="0">
                    <a:pos x="50" y="177"/>
                  </a:cxn>
                  <a:cxn ang="0">
                    <a:pos x="84" y="233"/>
                  </a:cxn>
                  <a:cxn ang="0">
                    <a:pos x="120" y="290"/>
                  </a:cxn>
                  <a:cxn ang="0">
                    <a:pos x="164" y="340"/>
                  </a:cxn>
                  <a:cxn ang="0">
                    <a:pos x="207" y="388"/>
                  </a:cxn>
                  <a:cxn ang="0">
                    <a:pos x="258" y="431"/>
                  </a:cxn>
                  <a:cxn ang="0">
                    <a:pos x="311" y="465"/>
                  </a:cxn>
                  <a:cxn ang="0">
                    <a:pos x="334" y="474"/>
                  </a:cxn>
                  <a:cxn ang="0">
                    <a:pos x="381" y="492"/>
                  </a:cxn>
                  <a:cxn ang="0">
                    <a:pos x="498" y="532"/>
                  </a:cxn>
                  <a:cxn ang="0">
                    <a:pos x="611" y="565"/>
                  </a:cxn>
                  <a:cxn ang="0">
                    <a:pos x="665" y="578"/>
                  </a:cxn>
                  <a:cxn ang="0">
                    <a:pos x="665" y="532"/>
                  </a:cxn>
                  <a:cxn ang="0">
                    <a:pos x="661" y="487"/>
                  </a:cxn>
                  <a:cxn ang="0">
                    <a:pos x="655" y="444"/>
                  </a:cxn>
                  <a:cxn ang="0">
                    <a:pos x="642" y="401"/>
                  </a:cxn>
                  <a:cxn ang="0">
                    <a:pos x="629" y="358"/>
                  </a:cxn>
                  <a:cxn ang="0">
                    <a:pos x="608" y="318"/>
                  </a:cxn>
                  <a:cxn ang="0">
                    <a:pos x="584" y="281"/>
                  </a:cxn>
                  <a:cxn ang="0">
                    <a:pos x="558" y="244"/>
                  </a:cxn>
                  <a:cxn ang="0">
                    <a:pos x="531" y="207"/>
                  </a:cxn>
                  <a:cxn ang="0">
                    <a:pos x="501" y="174"/>
                  </a:cxn>
                  <a:cxn ang="0">
                    <a:pos x="468" y="143"/>
                  </a:cxn>
                  <a:cxn ang="0">
                    <a:pos x="431" y="113"/>
                  </a:cxn>
                  <a:cxn ang="0">
                    <a:pos x="394" y="90"/>
                  </a:cxn>
                  <a:cxn ang="0">
                    <a:pos x="357" y="67"/>
                  </a:cxn>
                  <a:cxn ang="0">
                    <a:pos x="317" y="43"/>
                  </a:cxn>
                  <a:cxn ang="0">
                    <a:pos x="280" y="27"/>
                  </a:cxn>
                  <a:cxn ang="0">
                    <a:pos x="254" y="20"/>
                  </a:cxn>
                  <a:cxn ang="0">
                    <a:pos x="213" y="13"/>
                  </a:cxn>
                  <a:cxn ang="0">
                    <a:pos x="167" y="3"/>
                  </a:cxn>
                  <a:cxn ang="0">
                    <a:pos x="114" y="0"/>
                  </a:cxn>
                  <a:cxn ang="0">
                    <a:pos x="67" y="0"/>
                  </a:cxn>
                  <a:cxn ang="0">
                    <a:pos x="44" y="3"/>
                  </a:cxn>
                  <a:cxn ang="0">
                    <a:pos x="26" y="9"/>
                  </a:cxn>
                  <a:cxn ang="0">
                    <a:pos x="13" y="16"/>
                  </a:cxn>
                  <a:cxn ang="0">
                    <a:pos x="4" y="27"/>
                  </a:cxn>
                  <a:cxn ang="0">
                    <a:pos x="0" y="40"/>
                  </a:cxn>
                  <a:cxn ang="0">
                    <a:pos x="4" y="60"/>
                  </a:cxn>
                </a:cxnLst>
                <a:rect l="0" t="0" r="r" b="b"/>
                <a:pathLst>
                  <a:path w="665" h="578">
                    <a:moveTo>
                      <a:pt x="4" y="60"/>
                    </a:moveTo>
                    <a:lnTo>
                      <a:pt x="23" y="120"/>
                    </a:lnTo>
                    <a:lnTo>
                      <a:pt x="50" y="177"/>
                    </a:lnTo>
                    <a:lnTo>
                      <a:pt x="84" y="233"/>
                    </a:lnTo>
                    <a:lnTo>
                      <a:pt x="120" y="290"/>
                    </a:lnTo>
                    <a:lnTo>
                      <a:pt x="164" y="340"/>
                    </a:lnTo>
                    <a:lnTo>
                      <a:pt x="207" y="388"/>
                    </a:lnTo>
                    <a:lnTo>
                      <a:pt x="258" y="431"/>
                    </a:lnTo>
                    <a:lnTo>
                      <a:pt x="311" y="465"/>
                    </a:lnTo>
                    <a:lnTo>
                      <a:pt x="334" y="474"/>
                    </a:lnTo>
                    <a:lnTo>
                      <a:pt x="381" y="492"/>
                    </a:lnTo>
                    <a:lnTo>
                      <a:pt x="498" y="532"/>
                    </a:lnTo>
                    <a:lnTo>
                      <a:pt x="611" y="565"/>
                    </a:lnTo>
                    <a:lnTo>
                      <a:pt x="665" y="578"/>
                    </a:lnTo>
                    <a:lnTo>
                      <a:pt x="665" y="532"/>
                    </a:lnTo>
                    <a:lnTo>
                      <a:pt x="661" y="487"/>
                    </a:lnTo>
                    <a:lnTo>
                      <a:pt x="655" y="444"/>
                    </a:lnTo>
                    <a:lnTo>
                      <a:pt x="642" y="401"/>
                    </a:lnTo>
                    <a:lnTo>
                      <a:pt x="629" y="358"/>
                    </a:lnTo>
                    <a:lnTo>
                      <a:pt x="608" y="318"/>
                    </a:lnTo>
                    <a:lnTo>
                      <a:pt x="584" y="281"/>
                    </a:lnTo>
                    <a:lnTo>
                      <a:pt x="558" y="244"/>
                    </a:lnTo>
                    <a:lnTo>
                      <a:pt x="531" y="207"/>
                    </a:lnTo>
                    <a:lnTo>
                      <a:pt x="501" y="174"/>
                    </a:lnTo>
                    <a:lnTo>
                      <a:pt x="468" y="143"/>
                    </a:lnTo>
                    <a:lnTo>
                      <a:pt x="431" y="113"/>
                    </a:lnTo>
                    <a:lnTo>
                      <a:pt x="394" y="90"/>
                    </a:lnTo>
                    <a:lnTo>
                      <a:pt x="357" y="67"/>
                    </a:lnTo>
                    <a:lnTo>
                      <a:pt x="317" y="43"/>
                    </a:lnTo>
                    <a:lnTo>
                      <a:pt x="280" y="27"/>
                    </a:lnTo>
                    <a:lnTo>
                      <a:pt x="254" y="20"/>
                    </a:lnTo>
                    <a:lnTo>
                      <a:pt x="213" y="13"/>
                    </a:lnTo>
                    <a:lnTo>
                      <a:pt x="167" y="3"/>
                    </a:lnTo>
                    <a:lnTo>
                      <a:pt x="114" y="0"/>
                    </a:lnTo>
                    <a:lnTo>
                      <a:pt x="67" y="0"/>
                    </a:lnTo>
                    <a:lnTo>
                      <a:pt x="44" y="3"/>
                    </a:lnTo>
                    <a:lnTo>
                      <a:pt x="26" y="9"/>
                    </a:lnTo>
                    <a:lnTo>
                      <a:pt x="13" y="16"/>
                    </a:lnTo>
                    <a:lnTo>
                      <a:pt x="4" y="27"/>
                    </a:lnTo>
                    <a:lnTo>
                      <a:pt x="0" y="40"/>
                    </a:lnTo>
                    <a:lnTo>
                      <a:pt x="4" y="6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3" name="Freeform 385"/>
              <p:cNvSpPr>
                <a:spLocks/>
              </p:cNvSpPr>
              <p:nvPr/>
            </p:nvSpPr>
            <p:spPr bwMode="auto">
              <a:xfrm>
                <a:off x="6436996" y="1862137"/>
                <a:ext cx="63500" cy="60325"/>
              </a:xfrm>
              <a:custGeom>
                <a:avLst/>
                <a:gdLst/>
                <a:ahLst/>
                <a:cxnLst>
                  <a:cxn ang="0">
                    <a:pos x="0" y="583"/>
                  </a:cxn>
                  <a:cxn ang="0">
                    <a:pos x="3" y="583"/>
                  </a:cxn>
                  <a:cxn ang="0">
                    <a:pos x="13" y="583"/>
                  </a:cxn>
                  <a:cxn ang="0">
                    <a:pos x="49" y="569"/>
                  </a:cxn>
                  <a:cxn ang="0">
                    <a:pos x="100" y="546"/>
                  </a:cxn>
                  <a:cxn ang="0">
                    <a:pos x="160" y="513"/>
                  </a:cxn>
                  <a:cxn ang="0">
                    <a:pos x="281" y="449"/>
                  </a:cxn>
                  <a:cxn ang="0">
                    <a:pos x="321" y="422"/>
                  </a:cxn>
                  <a:cxn ang="0">
                    <a:pos x="344" y="406"/>
                  </a:cxn>
                  <a:cxn ang="0">
                    <a:pos x="384" y="366"/>
                  </a:cxn>
                  <a:cxn ang="0">
                    <a:pos x="420" y="321"/>
                  </a:cxn>
                  <a:cxn ang="0">
                    <a:pos x="457" y="275"/>
                  </a:cxn>
                  <a:cxn ang="0">
                    <a:pos x="491" y="228"/>
                  </a:cxn>
                  <a:cxn ang="0">
                    <a:pos x="521" y="178"/>
                  </a:cxn>
                  <a:cxn ang="0">
                    <a:pos x="551" y="125"/>
                  </a:cxn>
                  <a:cxn ang="0">
                    <a:pos x="604" y="24"/>
                  </a:cxn>
                  <a:cxn ang="0">
                    <a:pos x="578" y="14"/>
                  </a:cxn>
                  <a:cxn ang="0">
                    <a:pos x="551" y="4"/>
                  </a:cxn>
                  <a:cxn ang="0">
                    <a:pos x="521" y="0"/>
                  </a:cxn>
                  <a:cxn ang="0">
                    <a:pos x="494" y="0"/>
                  </a:cxn>
                  <a:cxn ang="0">
                    <a:pos x="468" y="0"/>
                  </a:cxn>
                  <a:cxn ang="0">
                    <a:pos x="444" y="4"/>
                  </a:cxn>
                  <a:cxn ang="0">
                    <a:pos x="417" y="11"/>
                  </a:cxn>
                  <a:cxn ang="0">
                    <a:pos x="391" y="21"/>
                  </a:cxn>
                  <a:cxn ang="0">
                    <a:pos x="367" y="34"/>
                  </a:cxn>
                  <a:cxn ang="0">
                    <a:pos x="340" y="48"/>
                  </a:cxn>
                  <a:cxn ang="0">
                    <a:pos x="294" y="81"/>
                  </a:cxn>
                  <a:cxn ang="0">
                    <a:pos x="247" y="121"/>
                  </a:cxn>
                  <a:cxn ang="0">
                    <a:pos x="207" y="168"/>
                  </a:cxn>
                  <a:cxn ang="0">
                    <a:pos x="167" y="218"/>
                  </a:cxn>
                  <a:cxn ang="0">
                    <a:pos x="131" y="272"/>
                  </a:cxn>
                  <a:cxn ang="0">
                    <a:pos x="97" y="329"/>
                  </a:cxn>
                  <a:cxn ang="0">
                    <a:pos x="67" y="382"/>
                  </a:cxn>
                  <a:cxn ang="0">
                    <a:pos x="43" y="435"/>
                  </a:cxn>
                  <a:cxn ang="0">
                    <a:pos x="23" y="489"/>
                  </a:cxn>
                  <a:cxn ang="0">
                    <a:pos x="9" y="536"/>
                  </a:cxn>
                  <a:cxn ang="0">
                    <a:pos x="0" y="583"/>
                  </a:cxn>
                </a:cxnLst>
                <a:rect l="0" t="0" r="r" b="b"/>
                <a:pathLst>
                  <a:path w="604" h="583">
                    <a:moveTo>
                      <a:pt x="0" y="583"/>
                    </a:moveTo>
                    <a:lnTo>
                      <a:pt x="3" y="583"/>
                    </a:lnTo>
                    <a:lnTo>
                      <a:pt x="13" y="583"/>
                    </a:lnTo>
                    <a:lnTo>
                      <a:pt x="49" y="569"/>
                    </a:lnTo>
                    <a:lnTo>
                      <a:pt x="100" y="546"/>
                    </a:lnTo>
                    <a:lnTo>
                      <a:pt x="160" y="513"/>
                    </a:lnTo>
                    <a:lnTo>
                      <a:pt x="281" y="449"/>
                    </a:lnTo>
                    <a:lnTo>
                      <a:pt x="321" y="422"/>
                    </a:lnTo>
                    <a:lnTo>
                      <a:pt x="344" y="406"/>
                    </a:lnTo>
                    <a:lnTo>
                      <a:pt x="384" y="366"/>
                    </a:lnTo>
                    <a:lnTo>
                      <a:pt x="420" y="321"/>
                    </a:lnTo>
                    <a:lnTo>
                      <a:pt x="457" y="275"/>
                    </a:lnTo>
                    <a:lnTo>
                      <a:pt x="491" y="228"/>
                    </a:lnTo>
                    <a:lnTo>
                      <a:pt x="521" y="178"/>
                    </a:lnTo>
                    <a:lnTo>
                      <a:pt x="551" y="125"/>
                    </a:lnTo>
                    <a:lnTo>
                      <a:pt x="604" y="24"/>
                    </a:lnTo>
                    <a:lnTo>
                      <a:pt x="578" y="14"/>
                    </a:lnTo>
                    <a:lnTo>
                      <a:pt x="551" y="4"/>
                    </a:lnTo>
                    <a:lnTo>
                      <a:pt x="521" y="0"/>
                    </a:lnTo>
                    <a:lnTo>
                      <a:pt x="494" y="0"/>
                    </a:lnTo>
                    <a:lnTo>
                      <a:pt x="468" y="0"/>
                    </a:lnTo>
                    <a:lnTo>
                      <a:pt x="444" y="4"/>
                    </a:lnTo>
                    <a:lnTo>
                      <a:pt x="417" y="11"/>
                    </a:lnTo>
                    <a:lnTo>
                      <a:pt x="391" y="21"/>
                    </a:lnTo>
                    <a:lnTo>
                      <a:pt x="367" y="34"/>
                    </a:lnTo>
                    <a:lnTo>
                      <a:pt x="340" y="48"/>
                    </a:lnTo>
                    <a:lnTo>
                      <a:pt x="294" y="81"/>
                    </a:lnTo>
                    <a:lnTo>
                      <a:pt x="247" y="121"/>
                    </a:lnTo>
                    <a:lnTo>
                      <a:pt x="207" y="168"/>
                    </a:lnTo>
                    <a:lnTo>
                      <a:pt x="167" y="218"/>
                    </a:lnTo>
                    <a:lnTo>
                      <a:pt x="131" y="272"/>
                    </a:lnTo>
                    <a:lnTo>
                      <a:pt x="97" y="329"/>
                    </a:lnTo>
                    <a:lnTo>
                      <a:pt x="67" y="382"/>
                    </a:lnTo>
                    <a:lnTo>
                      <a:pt x="43" y="435"/>
                    </a:lnTo>
                    <a:lnTo>
                      <a:pt x="23" y="489"/>
                    </a:lnTo>
                    <a:lnTo>
                      <a:pt x="9" y="536"/>
                    </a:lnTo>
                    <a:lnTo>
                      <a:pt x="0" y="583"/>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4" name="Freeform 386"/>
              <p:cNvSpPr>
                <a:spLocks/>
              </p:cNvSpPr>
              <p:nvPr/>
            </p:nvSpPr>
            <p:spPr bwMode="auto">
              <a:xfrm>
                <a:off x="6479858" y="1800225"/>
                <a:ext cx="44450" cy="66675"/>
              </a:xfrm>
              <a:custGeom>
                <a:avLst/>
                <a:gdLst/>
                <a:ahLst/>
                <a:cxnLst>
                  <a:cxn ang="0">
                    <a:pos x="27" y="150"/>
                  </a:cxn>
                  <a:cxn ang="0">
                    <a:pos x="40" y="187"/>
                  </a:cxn>
                  <a:cxn ang="0">
                    <a:pos x="57" y="223"/>
                  </a:cxn>
                  <a:cxn ang="0">
                    <a:pos x="74" y="257"/>
                  </a:cxn>
                  <a:cxn ang="0">
                    <a:pos x="94" y="291"/>
                  </a:cxn>
                  <a:cxn ang="0">
                    <a:pos x="138" y="353"/>
                  </a:cxn>
                  <a:cxn ang="0">
                    <a:pos x="187" y="417"/>
                  </a:cxn>
                  <a:cxn ang="0">
                    <a:pos x="281" y="521"/>
                  </a:cxn>
                  <a:cxn ang="0">
                    <a:pos x="334" y="588"/>
                  </a:cxn>
                  <a:cxn ang="0">
                    <a:pos x="352" y="614"/>
                  </a:cxn>
                  <a:cxn ang="0">
                    <a:pos x="358" y="621"/>
                  </a:cxn>
                  <a:cxn ang="0">
                    <a:pos x="358" y="625"/>
                  </a:cxn>
                  <a:cxn ang="0">
                    <a:pos x="392" y="537"/>
                  </a:cxn>
                  <a:cxn ang="0">
                    <a:pos x="405" y="491"/>
                  </a:cxn>
                  <a:cxn ang="0">
                    <a:pos x="414" y="444"/>
                  </a:cxn>
                  <a:cxn ang="0">
                    <a:pos x="422" y="397"/>
                  </a:cxn>
                  <a:cxn ang="0">
                    <a:pos x="422" y="350"/>
                  </a:cxn>
                  <a:cxn ang="0">
                    <a:pos x="422" y="327"/>
                  </a:cxn>
                  <a:cxn ang="0">
                    <a:pos x="414" y="304"/>
                  </a:cxn>
                  <a:cxn ang="0">
                    <a:pos x="408" y="280"/>
                  </a:cxn>
                  <a:cxn ang="0">
                    <a:pos x="398" y="260"/>
                  </a:cxn>
                  <a:cxn ang="0">
                    <a:pos x="381" y="230"/>
                  </a:cxn>
                  <a:cxn ang="0">
                    <a:pos x="365" y="206"/>
                  </a:cxn>
                  <a:cxn ang="0">
                    <a:pos x="345" y="183"/>
                  </a:cxn>
                  <a:cxn ang="0">
                    <a:pos x="325" y="163"/>
                  </a:cxn>
                  <a:cxn ang="0">
                    <a:pos x="301" y="147"/>
                  </a:cxn>
                  <a:cxn ang="0">
                    <a:pos x="278" y="129"/>
                  </a:cxn>
                  <a:cxn ang="0">
                    <a:pos x="227" y="102"/>
                  </a:cxn>
                  <a:cxn ang="0">
                    <a:pos x="174" y="76"/>
                  </a:cxn>
                  <a:cxn ang="0">
                    <a:pos x="117" y="53"/>
                  </a:cxn>
                  <a:cxn ang="0">
                    <a:pos x="61" y="29"/>
                  </a:cxn>
                  <a:cxn ang="0">
                    <a:pos x="0" y="0"/>
                  </a:cxn>
                  <a:cxn ang="0">
                    <a:pos x="3" y="40"/>
                  </a:cxn>
                  <a:cxn ang="0">
                    <a:pos x="7" y="76"/>
                  </a:cxn>
                  <a:cxn ang="0">
                    <a:pos x="17" y="113"/>
                  </a:cxn>
                  <a:cxn ang="0">
                    <a:pos x="27" y="150"/>
                  </a:cxn>
                </a:cxnLst>
                <a:rect l="0" t="0" r="r" b="b"/>
                <a:pathLst>
                  <a:path w="422" h="625">
                    <a:moveTo>
                      <a:pt x="27" y="150"/>
                    </a:moveTo>
                    <a:lnTo>
                      <a:pt x="40" y="187"/>
                    </a:lnTo>
                    <a:lnTo>
                      <a:pt x="57" y="223"/>
                    </a:lnTo>
                    <a:lnTo>
                      <a:pt x="74" y="257"/>
                    </a:lnTo>
                    <a:lnTo>
                      <a:pt x="94" y="291"/>
                    </a:lnTo>
                    <a:lnTo>
                      <a:pt x="138" y="353"/>
                    </a:lnTo>
                    <a:lnTo>
                      <a:pt x="187" y="417"/>
                    </a:lnTo>
                    <a:lnTo>
                      <a:pt x="281" y="521"/>
                    </a:lnTo>
                    <a:lnTo>
                      <a:pt x="334" y="588"/>
                    </a:lnTo>
                    <a:lnTo>
                      <a:pt x="352" y="614"/>
                    </a:lnTo>
                    <a:lnTo>
                      <a:pt x="358" y="621"/>
                    </a:lnTo>
                    <a:lnTo>
                      <a:pt x="358" y="625"/>
                    </a:lnTo>
                    <a:lnTo>
                      <a:pt x="392" y="537"/>
                    </a:lnTo>
                    <a:lnTo>
                      <a:pt x="405" y="491"/>
                    </a:lnTo>
                    <a:lnTo>
                      <a:pt x="414" y="444"/>
                    </a:lnTo>
                    <a:lnTo>
                      <a:pt x="422" y="397"/>
                    </a:lnTo>
                    <a:lnTo>
                      <a:pt x="422" y="350"/>
                    </a:lnTo>
                    <a:lnTo>
                      <a:pt x="422" y="327"/>
                    </a:lnTo>
                    <a:lnTo>
                      <a:pt x="414" y="304"/>
                    </a:lnTo>
                    <a:lnTo>
                      <a:pt x="408" y="280"/>
                    </a:lnTo>
                    <a:lnTo>
                      <a:pt x="398" y="260"/>
                    </a:lnTo>
                    <a:lnTo>
                      <a:pt x="381" y="230"/>
                    </a:lnTo>
                    <a:lnTo>
                      <a:pt x="365" y="206"/>
                    </a:lnTo>
                    <a:lnTo>
                      <a:pt x="345" y="183"/>
                    </a:lnTo>
                    <a:lnTo>
                      <a:pt x="325" y="163"/>
                    </a:lnTo>
                    <a:lnTo>
                      <a:pt x="301" y="147"/>
                    </a:lnTo>
                    <a:lnTo>
                      <a:pt x="278" y="129"/>
                    </a:lnTo>
                    <a:lnTo>
                      <a:pt x="227" y="102"/>
                    </a:lnTo>
                    <a:lnTo>
                      <a:pt x="174" y="76"/>
                    </a:lnTo>
                    <a:lnTo>
                      <a:pt x="117" y="53"/>
                    </a:lnTo>
                    <a:lnTo>
                      <a:pt x="61" y="29"/>
                    </a:lnTo>
                    <a:lnTo>
                      <a:pt x="0" y="0"/>
                    </a:lnTo>
                    <a:lnTo>
                      <a:pt x="3" y="40"/>
                    </a:lnTo>
                    <a:lnTo>
                      <a:pt x="7" y="76"/>
                    </a:lnTo>
                    <a:lnTo>
                      <a:pt x="17" y="113"/>
                    </a:lnTo>
                    <a:lnTo>
                      <a:pt x="27" y="15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5" name="Freeform 387"/>
              <p:cNvSpPr>
                <a:spLocks/>
              </p:cNvSpPr>
              <p:nvPr/>
            </p:nvSpPr>
            <p:spPr bwMode="auto">
              <a:xfrm>
                <a:off x="6533833" y="1817687"/>
                <a:ext cx="44450" cy="65088"/>
              </a:xfrm>
              <a:custGeom>
                <a:avLst/>
                <a:gdLst/>
                <a:ahLst/>
                <a:cxnLst>
                  <a:cxn ang="0">
                    <a:pos x="26" y="150"/>
                  </a:cxn>
                  <a:cxn ang="0">
                    <a:pos x="40" y="187"/>
                  </a:cxn>
                  <a:cxn ang="0">
                    <a:pos x="56" y="224"/>
                  </a:cxn>
                  <a:cxn ang="0">
                    <a:pos x="74" y="257"/>
                  </a:cxn>
                  <a:cxn ang="0">
                    <a:pos x="93" y="291"/>
                  </a:cxn>
                  <a:cxn ang="0">
                    <a:pos x="136" y="354"/>
                  </a:cxn>
                  <a:cxn ang="0">
                    <a:pos x="187" y="417"/>
                  </a:cxn>
                  <a:cxn ang="0">
                    <a:pos x="280" y="521"/>
                  </a:cxn>
                  <a:cxn ang="0">
                    <a:pos x="334" y="588"/>
                  </a:cxn>
                  <a:cxn ang="0">
                    <a:pos x="350" y="615"/>
                  </a:cxn>
                  <a:cxn ang="0">
                    <a:pos x="357" y="622"/>
                  </a:cxn>
                  <a:cxn ang="0">
                    <a:pos x="357" y="625"/>
                  </a:cxn>
                  <a:cxn ang="0">
                    <a:pos x="390" y="538"/>
                  </a:cxn>
                  <a:cxn ang="0">
                    <a:pos x="405" y="492"/>
                  </a:cxn>
                  <a:cxn ang="0">
                    <a:pos x="414" y="444"/>
                  </a:cxn>
                  <a:cxn ang="0">
                    <a:pos x="421" y="398"/>
                  </a:cxn>
                  <a:cxn ang="0">
                    <a:pos x="421" y="351"/>
                  </a:cxn>
                  <a:cxn ang="0">
                    <a:pos x="421" y="327"/>
                  </a:cxn>
                  <a:cxn ang="0">
                    <a:pos x="414" y="304"/>
                  </a:cxn>
                  <a:cxn ang="0">
                    <a:pos x="408" y="281"/>
                  </a:cxn>
                  <a:cxn ang="0">
                    <a:pos x="397" y="260"/>
                  </a:cxn>
                  <a:cxn ang="0">
                    <a:pos x="381" y="230"/>
                  </a:cxn>
                  <a:cxn ang="0">
                    <a:pos x="363" y="207"/>
                  </a:cxn>
                  <a:cxn ang="0">
                    <a:pos x="344" y="184"/>
                  </a:cxn>
                  <a:cxn ang="0">
                    <a:pos x="323" y="163"/>
                  </a:cxn>
                  <a:cxn ang="0">
                    <a:pos x="301" y="147"/>
                  </a:cxn>
                  <a:cxn ang="0">
                    <a:pos x="277" y="131"/>
                  </a:cxn>
                  <a:cxn ang="0">
                    <a:pos x="227" y="104"/>
                  </a:cxn>
                  <a:cxn ang="0">
                    <a:pos x="173" y="76"/>
                  </a:cxn>
                  <a:cxn ang="0">
                    <a:pos x="117" y="53"/>
                  </a:cxn>
                  <a:cxn ang="0">
                    <a:pos x="60" y="30"/>
                  </a:cxn>
                  <a:cxn ang="0">
                    <a:pos x="0" y="0"/>
                  </a:cxn>
                  <a:cxn ang="0">
                    <a:pos x="3" y="40"/>
                  </a:cxn>
                  <a:cxn ang="0">
                    <a:pos x="7" y="76"/>
                  </a:cxn>
                  <a:cxn ang="0">
                    <a:pos x="16" y="113"/>
                  </a:cxn>
                  <a:cxn ang="0">
                    <a:pos x="26" y="150"/>
                  </a:cxn>
                </a:cxnLst>
                <a:rect l="0" t="0" r="r" b="b"/>
                <a:pathLst>
                  <a:path w="421" h="625">
                    <a:moveTo>
                      <a:pt x="26" y="150"/>
                    </a:moveTo>
                    <a:lnTo>
                      <a:pt x="40" y="187"/>
                    </a:lnTo>
                    <a:lnTo>
                      <a:pt x="56" y="224"/>
                    </a:lnTo>
                    <a:lnTo>
                      <a:pt x="74" y="257"/>
                    </a:lnTo>
                    <a:lnTo>
                      <a:pt x="93" y="291"/>
                    </a:lnTo>
                    <a:lnTo>
                      <a:pt x="136" y="354"/>
                    </a:lnTo>
                    <a:lnTo>
                      <a:pt x="187" y="417"/>
                    </a:lnTo>
                    <a:lnTo>
                      <a:pt x="280" y="521"/>
                    </a:lnTo>
                    <a:lnTo>
                      <a:pt x="334" y="588"/>
                    </a:lnTo>
                    <a:lnTo>
                      <a:pt x="350" y="615"/>
                    </a:lnTo>
                    <a:lnTo>
                      <a:pt x="357" y="622"/>
                    </a:lnTo>
                    <a:lnTo>
                      <a:pt x="357" y="625"/>
                    </a:lnTo>
                    <a:lnTo>
                      <a:pt x="390" y="538"/>
                    </a:lnTo>
                    <a:lnTo>
                      <a:pt x="405" y="492"/>
                    </a:lnTo>
                    <a:lnTo>
                      <a:pt x="414" y="444"/>
                    </a:lnTo>
                    <a:lnTo>
                      <a:pt x="421" y="398"/>
                    </a:lnTo>
                    <a:lnTo>
                      <a:pt x="421" y="351"/>
                    </a:lnTo>
                    <a:lnTo>
                      <a:pt x="421" y="327"/>
                    </a:lnTo>
                    <a:lnTo>
                      <a:pt x="414" y="304"/>
                    </a:lnTo>
                    <a:lnTo>
                      <a:pt x="408" y="281"/>
                    </a:lnTo>
                    <a:lnTo>
                      <a:pt x="397" y="260"/>
                    </a:lnTo>
                    <a:lnTo>
                      <a:pt x="381" y="230"/>
                    </a:lnTo>
                    <a:lnTo>
                      <a:pt x="363" y="207"/>
                    </a:lnTo>
                    <a:lnTo>
                      <a:pt x="344" y="184"/>
                    </a:lnTo>
                    <a:lnTo>
                      <a:pt x="323" y="163"/>
                    </a:lnTo>
                    <a:lnTo>
                      <a:pt x="301" y="147"/>
                    </a:lnTo>
                    <a:lnTo>
                      <a:pt x="277" y="131"/>
                    </a:lnTo>
                    <a:lnTo>
                      <a:pt x="227" y="104"/>
                    </a:lnTo>
                    <a:lnTo>
                      <a:pt x="173" y="76"/>
                    </a:lnTo>
                    <a:lnTo>
                      <a:pt x="117" y="53"/>
                    </a:lnTo>
                    <a:lnTo>
                      <a:pt x="60" y="30"/>
                    </a:lnTo>
                    <a:lnTo>
                      <a:pt x="0" y="0"/>
                    </a:lnTo>
                    <a:lnTo>
                      <a:pt x="3" y="40"/>
                    </a:lnTo>
                    <a:lnTo>
                      <a:pt x="7" y="76"/>
                    </a:lnTo>
                    <a:lnTo>
                      <a:pt x="16" y="113"/>
                    </a:lnTo>
                    <a:lnTo>
                      <a:pt x="26" y="15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6" name="Freeform 388"/>
              <p:cNvSpPr>
                <a:spLocks/>
              </p:cNvSpPr>
              <p:nvPr/>
            </p:nvSpPr>
            <p:spPr bwMode="auto">
              <a:xfrm>
                <a:off x="6586221" y="1852612"/>
                <a:ext cx="44450" cy="65088"/>
              </a:xfrm>
              <a:custGeom>
                <a:avLst/>
                <a:gdLst/>
                <a:ahLst/>
                <a:cxnLst>
                  <a:cxn ang="0">
                    <a:pos x="24" y="151"/>
                  </a:cxn>
                  <a:cxn ang="0">
                    <a:pos x="37" y="187"/>
                  </a:cxn>
                  <a:cxn ang="0">
                    <a:pos x="54" y="221"/>
                  </a:cxn>
                  <a:cxn ang="0">
                    <a:pos x="74" y="258"/>
                  </a:cxn>
                  <a:cxn ang="0">
                    <a:pos x="94" y="291"/>
                  </a:cxn>
                  <a:cxn ang="0">
                    <a:pos x="137" y="355"/>
                  </a:cxn>
                  <a:cxn ang="0">
                    <a:pos x="187" y="415"/>
                  </a:cxn>
                  <a:cxn ang="0">
                    <a:pos x="281" y="522"/>
                  </a:cxn>
                  <a:cxn ang="0">
                    <a:pos x="334" y="589"/>
                  </a:cxn>
                  <a:cxn ang="0">
                    <a:pos x="352" y="612"/>
                  </a:cxn>
                  <a:cxn ang="0">
                    <a:pos x="355" y="622"/>
                  </a:cxn>
                  <a:cxn ang="0">
                    <a:pos x="358" y="626"/>
                  </a:cxn>
                  <a:cxn ang="0">
                    <a:pos x="388" y="539"/>
                  </a:cxn>
                  <a:cxn ang="0">
                    <a:pos x="405" y="492"/>
                  </a:cxn>
                  <a:cxn ang="0">
                    <a:pos x="414" y="445"/>
                  </a:cxn>
                  <a:cxn ang="0">
                    <a:pos x="421" y="398"/>
                  </a:cxn>
                  <a:cxn ang="0">
                    <a:pos x="421" y="349"/>
                  </a:cxn>
                  <a:cxn ang="0">
                    <a:pos x="418" y="325"/>
                  </a:cxn>
                  <a:cxn ang="0">
                    <a:pos x="414" y="304"/>
                  </a:cxn>
                  <a:cxn ang="0">
                    <a:pos x="408" y="282"/>
                  </a:cxn>
                  <a:cxn ang="0">
                    <a:pos x="398" y="261"/>
                  </a:cxn>
                  <a:cxn ang="0">
                    <a:pos x="381" y="231"/>
                  </a:cxn>
                  <a:cxn ang="0">
                    <a:pos x="361" y="205"/>
                  </a:cxn>
                  <a:cxn ang="0">
                    <a:pos x="344" y="184"/>
                  </a:cxn>
                  <a:cxn ang="0">
                    <a:pos x="321" y="165"/>
                  </a:cxn>
                  <a:cxn ang="0">
                    <a:pos x="301" y="144"/>
                  </a:cxn>
                  <a:cxn ang="0">
                    <a:pos x="278" y="131"/>
                  </a:cxn>
                  <a:cxn ang="0">
                    <a:pos x="227" y="101"/>
                  </a:cxn>
                  <a:cxn ang="0">
                    <a:pos x="174" y="77"/>
                  </a:cxn>
                  <a:cxn ang="0">
                    <a:pos x="117" y="53"/>
                  </a:cxn>
                  <a:cxn ang="0">
                    <a:pos x="57" y="31"/>
                  </a:cxn>
                  <a:cxn ang="0">
                    <a:pos x="0" y="0"/>
                  </a:cxn>
                  <a:cxn ang="0">
                    <a:pos x="0" y="40"/>
                  </a:cxn>
                  <a:cxn ang="0">
                    <a:pos x="7" y="77"/>
                  </a:cxn>
                  <a:cxn ang="0">
                    <a:pos x="14" y="114"/>
                  </a:cxn>
                  <a:cxn ang="0">
                    <a:pos x="24" y="151"/>
                  </a:cxn>
                </a:cxnLst>
                <a:rect l="0" t="0" r="r" b="b"/>
                <a:pathLst>
                  <a:path w="421" h="626">
                    <a:moveTo>
                      <a:pt x="24" y="151"/>
                    </a:moveTo>
                    <a:lnTo>
                      <a:pt x="37" y="187"/>
                    </a:lnTo>
                    <a:lnTo>
                      <a:pt x="54" y="221"/>
                    </a:lnTo>
                    <a:lnTo>
                      <a:pt x="74" y="258"/>
                    </a:lnTo>
                    <a:lnTo>
                      <a:pt x="94" y="291"/>
                    </a:lnTo>
                    <a:lnTo>
                      <a:pt x="137" y="355"/>
                    </a:lnTo>
                    <a:lnTo>
                      <a:pt x="187" y="415"/>
                    </a:lnTo>
                    <a:lnTo>
                      <a:pt x="281" y="522"/>
                    </a:lnTo>
                    <a:lnTo>
                      <a:pt x="334" y="589"/>
                    </a:lnTo>
                    <a:lnTo>
                      <a:pt x="352" y="612"/>
                    </a:lnTo>
                    <a:lnTo>
                      <a:pt x="355" y="622"/>
                    </a:lnTo>
                    <a:lnTo>
                      <a:pt x="358" y="626"/>
                    </a:lnTo>
                    <a:lnTo>
                      <a:pt x="388" y="539"/>
                    </a:lnTo>
                    <a:lnTo>
                      <a:pt x="405" y="492"/>
                    </a:lnTo>
                    <a:lnTo>
                      <a:pt x="414" y="445"/>
                    </a:lnTo>
                    <a:lnTo>
                      <a:pt x="421" y="398"/>
                    </a:lnTo>
                    <a:lnTo>
                      <a:pt x="421" y="349"/>
                    </a:lnTo>
                    <a:lnTo>
                      <a:pt x="418" y="325"/>
                    </a:lnTo>
                    <a:lnTo>
                      <a:pt x="414" y="304"/>
                    </a:lnTo>
                    <a:lnTo>
                      <a:pt x="408" y="282"/>
                    </a:lnTo>
                    <a:lnTo>
                      <a:pt x="398" y="261"/>
                    </a:lnTo>
                    <a:lnTo>
                      <a:pt x="381" y="231"/>
                    </a:lnTo>
                    <a:lnTo>
                      <a:pt x="361" y="205"/>
                    </a:lnTo>
                    <a:lnTo>
                      <a:pt x="344" y="184"/>
                    </a:lnTo>
                    <a:lnTo>
                      <a:pt x="321" y="165"/>
                    </a:lnTo>
                    <a:lnTo>
                      <a:pt x="301" y="144"/>
                    </a:lnTo>
                    <a:lnTo>
                      <a:pt x="278" y="131"/>
                    </a:lnTo>
                    <a:lnTo>
                      <a:pt x="227" y="101"/>
                    </a:lnTo>
                    <a:lnTo>
                      <a:pt x="174" y="77"/>
                    </a:lnTo>
                    <a:lnTo>
                      <a:pt x="117" y="53"/>
                    </a:lnTo>
                    <a:lnTo>
                      <a:pt x="57" y="31"/>
                    </a:lnTo>
                    <a:lnTo>
                      <a:pt x="0" y="0"/>
                    </a:lnTo>
                    <a:lnTo>
                      <a:pt x="0" y="40"/>
                    </a:lnTo>
                    <a:lnTo>
                      <a:pt x="7" y="77"/>
                    </a:lnTo>
                    <a:lnTo>
                      <a:pt x="14" y="114"/>
                    </a:lnTo>
                    <a:lnTo>
                      <a:pt x="24" y="15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7" name="Freeform 389"/>
              <p:cNvSpPr>
                <a:spLocks/>
              </p:cNvSpPr>
              <p:nvPr/>
            </p:nvSpPr>
            <p:spPr bwMode="auto">
              <a:xfrm>
                <a:off x="6635433" y="1887537"/>
                <a:ext cx="30163" cy="77788"/>
              </a:xfrm>
              <a:custGeom>
                <a:avLst/>
                <a:gdLst/>
                <a:ahLst/>
                <a:cxnLst>
                  <a:cxn ang="0">
                    <a:pos x="6" y="148"/>
                  </a:cxn>
                  <a:cxn ang="0">
                    <a:pos x="3" y="185"/>
                  </a:cxn>
                  <a:cxn ang="0">
                    <a:pos x="0" y="225"/>
                  </a:cxn>
                  <a:cxn ang="0">
                    <a:pos x="0" y="265"/>
                  </a:cxn>
                  <a:cxn ang="0">
                    <a:pos x="3" y="305"/>
                  </a:cxn>
                  <a:cxn ang="0">
                    <a:pos x="13" y="382"/>
                  </a:cxn>
                  <a:cxn ang="0">
                    <a:pos x="29" y="459"/>
                  </a:cxn>
                  <a:cxn ang="0">
                    <a:pos x="63" y="596"/>
                  </a:cxn>
                  <a:cxn ang="0">
                    <a:pos x="83" y="680"/>
                  </a:cxn>
                  <a:cxn ang="0">
                    <a:pos x="86" y="710"/>
                  </a:cxn>
                  <a:cxn ang="0">
                    <a:pos x="86" y="716"/>
                  </a:cxn>
                  <a:cxn ang="0">
                    <a:pos x="86" y="723"/>
                  </a:cxn>
                  <a:cxn ang="0">
                    <a:pos x="153" y="660"/>
                  </a:cxn>
                  <a:cxn ang="0">
                    <a:pos x="187" y="626"/>
                  </a:cxn>
                  <a:cxn ang="0">
                    <a:pos x="219" y="586"/>
                  </a:cxn>
                  <a:cxn ang="0">
                    <a:pos x="246" y="546"/>
                  </a:cxn>
                  <a:cxn ang="0">
                    <a:pos x="270" y="505"/>
                  </a:cxn>
                  <a:cxn ang="0">
                    <a:pos x="277" y="483"/>
                  </a:cxn>
                  <a:cxn ang="0">
                    <a:pos x="283" y="462"/>
                  </a:cxn>
                  <a:cxn ang="0">
                    <a:pos x="287" y="439"/>
                  </a:cxn>
                  <a:cxn ang="0">
                    <a:pos x="287" y="416"/>
                  </a:cxn>
                  <a:cxn ang="0">
                    <a:pos x="287" y="382"/>
                  </a:cxn>
                  <a:cxn ang="0">
                    <a:pos x="280" y="352"/>
                  </a:cxn>
                  <a:cxn ang="0">
                    <a:pos x="274" y="322"/>
                  </a:cxn>
                  <a:cxn ang="0">
                    <a:pos x="264" y="296"/>
                  </a:cxn>
                  <a:cxn ang="0">
                    <a:pos x="253" y="268"/>
                  </a:cxn>
                  <a:cxn ang="0">
                    <a:pos x="240" y="245"/>
                  </a:cxn>
                  <a:cxn ang="0">
                    <a:pos x="206" y="195"/>
                  </a:cxn>
                  <a:cxn ang="0">
                    <a:pos x="170" y="152"/>
                  </a:cxn>
                  <a:cxn ang="0">
                    <a:pos x="130" y="104"/>
                  </a:cxn>
                  <a:cxn ang="0">
                    <a:pos x="90" y="54"/>
                  </a:cxn>
                  <a:cxn ang="0">
                    <a:pos x="50" y="0"/>
                  </a:cxn>
                  <a:cxn ang="0">
                    <a:pos x="37" y="38"/>
                  </a:cxn>
                  <a:cxn ang="0">
                    <a:pos x="23" y="75"/>
                  </a:cxn>
                  <a:cxn ang="0">
                    <a:pos x="13" y="112"/>
                  </a:cxn>
                  <a:cxn ang="0">
                    <a:pos x="6" y="148"/>
                  </a:cxn>
                </a:cxnLst>
                <a:rect l="0" t="0" r="r" b="b"/>
                <a:pathLst>
                  <a:path w="287" h="723">
                    <a:moveTo>
                      <a:pt x="6" y="148"/>
                    </a:moveTo>
                    <a:lnTo>
                      <a:pt x="3" y="185"/>
                    </a:lnTo>
                    <a:lnTo>
                      <a:pt x="0" y="225"/>
                    </a:lnTo>
                    <a:lnTo>
                      <a:pt x="0" y="265"/>
                    </a:lnTo>
                    <a:lnTo>
                      <a:pt x="3" y="305"/>
                    </a:lnTo>
                    <a:lnTo>
                      <a:pt x="13" y="382"/>
                    </a:lnTo>
                    <a:lnTo>
                      <a:pt x="29" y="459"/>
                    </a:lnTo>
                    <a:lnTo>
                      <a:pt x="63" y="596"/>
                    </a:lnTo>
                    <a:lnTo>
                      <a:pt x="83" y="680"/>
                    </a:lnTo>
                    <a:lnTo>
                      <a:pt x="86" y="710"/>
                    </a:lnTo>
                    <a:lnTo>
                      <a:pt x="86" y="716"/>
                    </a:lnTo>
                    <a:lnTo>
                      <a:pt x="86" y="723"/>
                    </a:lnTo>
                    <a:lnTo>
                      <a:pt x="153" y="660"/>
                    </a:lnTo>
                    <a:lnTo>
                      <a:pt x="187" y="626"/>
                    </a:lnTo>
                    <a:lnTo>
                      <a:pt x="219" y="586"/>
                    </a:lnTo>
                    <a:lnTo>
                      <a:pt x="246" y="546"/>
                    </a:lnTo>
                    <a:lnTo>
                      <a:pt x="270" y="505"/>
                    </a:lnTo>
                    <a:lnTo>
                      <a:pt x="277" y="483"/>
                    </a:lnTo>
                    <a:lnTo>
                      <a:pt x="283" y="462"/>
                    </a:lnTo>
                    <a:lnTo>
                      <a:pt x="287" y="439"/>
                    </a:lnTo>
                    <a:lnTo>
                      <a:pt x="287" y="416"/>
                    </a:lnTo>
                    <a:lnTo>
                      <a:pt x="287" y="382"/>
                    </a:lnTo>
                    <a:lnTo>
                      <a:pt x="280" y="352"/>
                    </a:lnTo>
                    <a:lnTo>
                      <a:pt x="274" y="322"/>
                    </a:lnTo>
                    <a:lnTo>
                      <a:pt x="264" y="296"/>
                    </a:lnTo>
                    <a:lnTo>
                      <a:pt x="253" y="268"/>
                    </a:lnTo>
                    <a:lnTo>
                      <a:pt x="240" y="245"/>
                    </a:lnTo>
                    <a:lnTo>
                      <a:pt x="206" y="195"/>
                    </a:lnTo>
                    <a:lnTo>
                      <a:pt x="170" y="152"/>
                    </a:lnTo>
                    <a:lnTo>
                      <a:pt x="130" y="104"/>
                    </a:lnTo>
                    <a:lnTo>
                      <a:pt x="90" y="54"/>
                    </a:lnTo>
                    <a:lnTo>
                      <a:pt x="50" y="0"/>
                    </a:lnTo>
                    <a:lnTo>
                      <a:pt x="37" y="38"/>
                    </a:lnTo>
                    <a:lnTo>
                      <a:pt x="23" y="75"/>
                    </a:lnTo>
                    <a:lnTo>
                      <a:pt x="13" y="112"/>
                    </a:lnTo>
                    <a:lnTo>
                      <a:pt x="6" y="14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8" name="Freeform 390"/>
              <p:cNvSpPr>
                <a:spLocks/>
              </p:cNvSpPr>
              <p:nvPr/>
            </p:nvSpPr>
            <p:spPr bwMode="auto">
              <a:xfrm>
                <a:off x="6514783" y="1889125"/>
                <a:ext cx="80963" cy="34925"/>
              </a:xfrm>
              <a:custGeom>
                <a:avLst/>
                <a:gdLst/>
                <a:ahLst/>
                <a:cxnLst>
                  <a:cxn ang="0">
                    <a:pos x="287" y="318"/>
                  </a:cxn>
                  <a:cxn ang="0">
                    <a:pos x="328" y="321"/>
                  </a:cxn>
                  <a:cxn ang="0">
                    <a:pos x="365" y="321"/>
                  </a:cxn>
                  <a:cxn ang="0">
                    <a:pos x="405" y="318"/>
                  </a:cxn>
                  <a:cxn ang="0">
                    <a:pos x="441" y="311"/>
                  </a:cxn>
                  <a:cxn ang="0">
                    <a:pos x="464" y="304"/>
                  </a:cxn>
                  <a:cxn ang="0">
                    <a:pos x="488" y="294"/>
                  </a:cxn>
                  <a:cxn ang="0">
                    <a:pos x="534" y="271"/>
                  </a:cxn>
                  <a:cxn ang="0">
                    <a:pos x="574" y="243"/>
                  </a:cxn>
                  <a:cxn ang="0">
                    <a:pos x="615" y="211"/>
                  </a:cxn>
                  <a:cxn ang="0">
                    <a:pos x="645" y="177"/>
                  </a:cxn>
                  <a:cxn ang="0">
                    <a:pos x="691" y="127"/>
                  </a:cxn>
                  <a:cxn ang="0">
                    <a:pos x="715" y="104"/>
                  </a:cxn>
                  <a:cxn ang="0">
                    <a:pos x="739" y="83"/>
                  </a:cxn>
                  <a:cxn ang="0">
                    <a:pos x="758" y="70"/>
                  </a:cxn>
                  <a:cxn ang="0">
                    <a:pos x="765" y="67"/>
                  </a:cxn>
                  <a:cxn ang="0">
                    <a:pos x="771" y="67"/>
                  </a:cxn>
                  <a:cxn ang="0">
                    <a:pos x="725" y="53"/>
                  </a:cxn>
                  <a:cxn ang="0">
                    <a:pos x="678" y="40"/>
                  </a:cxn>
                  <a:cxn ang="0">
                    <a:pos x="632" y="27"/>
                  </a:cxn>
                  <a:cxn ang="0">
                    <a:pos x="584" y="13"/>
                  </a:cxn>
                  <a:cxn ang="0">
                    <a:pos x="538" y="3"/>
                  </a:cxn>
                  <a:cxn ang="0">
                    <a:pos x="491" y="0"/>
                  </a:cxn>
                  <a:cxn ang="0">
                    <a:pos x="441" y="0"/>
                  </a:cxn>
                  <a:cxn ang="0">
                    <a:pos x="418" y="3"/>
                  </a:cxn>
                  <a:cxn ang="0">
                    <a:pos x="394" y="10"/>
                  </a:cxn>
                  <a:cxn ang="0">
                    <a:pos x="341" y="30"/>
                  </a:cxn>
                  <a:cxn ang="0">
                    <a:pos x="287" y="53"/>
                  </a:cxn>
                  <a:cxn ang="0">
                    <a:pos x="237" y="83"/>
                  </a:cxn>
                  <a:cxn ang="0">
                    <a:pos x="187" y="117"/>
                  </a:cxn>
                  <a:cxn ang="0">
                    <a:pos x="90" y="190"/>
                  </a:cxn>
                  <a:cxn ang="0">
                    <a:pos x="0" y="261"/>
                  </a:cxn>
                  <a:cxn ang="0">
                    <a:pos x="70" y="271"/>
                  </a:cxn>
                  <a:cxn ang="0">
                    <a:pos x="141" y="288"/>
                  </a:cxn>
                  <a:cxn ang="0">
                    <a:pos x="214" y="304"/>
                  </a:cxn>
                  <a:cxn ang="0">
                    <a:pos x="287" y="318"/>
                  </a:cxn>
                </a:cxnLst>
                <a:rect l="0" t="0" r="r" b="b"/>
                <a:pathLst>
                  <a:path w="771" h="321">
                    <a:moveTo>
                      <a:pt x="287" y="318"/>
                    </a:moveTo>
                    <a:lnTo>
                      <a:pt x="328" y="321"/>
                    </a:lnTo>
                    <a:lnTo>
                      <a:pt x="365" y="321"/>
                    </a:lnTo>
                    <a:lnTo>
                      <a:pt x="405" y="318"/>
                    </a:lnTo>
                    <a:lnTo>
                      <a:pt x="441" y="311"/>
                    </a:lnTo>
                    <a:lnTo>
                      <a:pt x="464" y="304"/>
                    </a:lnTo>
                    <a:lnTo>
                      <a:pt x="488" y="294"/>
                    </a:lnTo>
                    <a:lnTo>
                      <a:pt x="534" y="271"/>
                    </a:lnTo>
                    <a:lnTo>
                      <a:pt x="574" y="243"/>
                    </a:lnTo>
                    <a:lnTo>
                      <a:pt x="615" y="211"/>
                    </a:lnTo>
                    <a:lnTo>
                      <a:pt x="645" y="177"/>
                    </a:lnTo>
                    <a:lnTo>
                      <a:pt x="691" y="127"/>
                    </a:lnTo>
                    <a:lnTo>
                      <a:pt x="715" y="104"/>
                    </a:lnTo>
                    <a:lnTo>
                      <a:pt x="739" y="83"/>
                    </a:lnTo>
                    <a:lnTo>
                      <a:pt x="758" y="70"/>
                    </a:lnTo>
                    <a:lnTo>
                      <a:pt x="765" y="67"/>
                    </a:lnTo>
                    <a:lnTo>
                      <a:pt x="771" y="67"/>
                    </a:lnTo>
                    <a:lnTo>
                      <a:pt x="725" y="53"/>
                    </a:lnTo>
                    <a:lnTo>
                      <a:pt x="678" y="40"/>
                    </a:lnTo>
                    <a:lnTo>
                      <a:pt x="632" y="27"/>
                    </a:lnTo>
                    <a:lnTo>
                      <a:pt x="584" y="13"/>
                    </a:lnTo>
                    <a:lnTo>
                      <a:pt x="538" y="3"/>
                    </a:lnTo>
                    <a:lnTo>
                      <a:pt x="491" y="0"/>
                    </a:lnTo>
                    <a:lnTo>
                      <a:pt x="441" y="0"/>
                    </a:lnTo>
                    <a:lnTo>
                      <a:pt x="418" y="3"/>
                    </a:lnTo>
                    <a:lnTo>
                      <a:pt x="394" y="10"/>
                    </a:lnTo>
                    <a:lnTo>
                      <a:pt x="341" y="30"/>
                    </a:lnTo>
                    <a:lnTo>
                      <a:pt x="287" y="53"/>
                    </a:lnTo>
                    <a:lnTo>
                      <a:pt x="237" y="83"/>
                    </a:lnTo>
                    <a:lnTo>
                      <a:pt x="187" y="117"/>
                    </a:lnTo>
                    <a:lnTo>
                      <a:pt x="90" y="190"/>
                    </a:lnTo>
                    <a:lnTo>
                      <a:pt x="0" y="261"/>
                    </a:lnTo>
                    <a:lnTo>
                      <a:pt x="70" y="271"/>
                    </a:lnTo>
                    <a:lnTo>
                      <a:pt x="141" y="288"/>
                    </a:lnTo>
                    <a:lnTo>
                      <a:pt x="214" y="304"/>
                    </a:lnTo>
                    <a:lnTo>
                      <a:pt x="287" y="31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9" name="Freeform 391"/>
              <p:cNvSpPr>
                <a:spLocks/>
              </p:cNvSpPr>
              <p:nvPr/>
            </p:nvSpPr>
            <p:spPr bwMode="auto">
              <a:xfrm>
                <a:off x="6548121" y="1922462"/>
                <a:ext cx="71438" cy="28575"/>
              </a:xfrm>
              <a:custGeom>
                <a:avLst/>
                <a:gdLst/>
                <a:ahLst/>
                <a:cxnLst>
                  <a:cxn ang="0">
                    <a:pos x="143" y="258"/>
                  </a:cxn>
                  <a:cxn ang="0">
                    <a:pos x="204" y="261"/>
                  </a:cxn>
                  <a:cxn ang="0">
                    <a:pos x="265" y="254"/>
                  </a:cxn>
                  <a:cxn ang="0">
                    <a:pos x="318" y="244"/>
                  </a:cxn>
                  <a:cxn ang="0">
                    <a:pos x="364" y="231"/>
                  </a:cxn>
                  <a:cxn ang="0">
                    <a:pos x="528" y="148"/>
                  </a:cxn>
                  <a:cxn ang="0">
                    <a:pos x="628" y="97"/>
                  </a:cxn>
                  <a:cxn ang="0">
                    <a:pos x="676" y="73"/>
                  </a:cxn>
                  <a:cxn ang="0">
                    <a:pos x="649" y="57"/>
                  </a:cxn>
                  <a:cxn ang="0">
                    <a:pos x="618" y="41"/>
                  </a:cxn>
                  <a:cxn ang="0">
                    <a:pos x="585" y="27"/>
                  </a:cxn>
                  <a:cxn ang="0">
                    <a:pos x="551" y="17"/>
                  </a:cxn>
                  <a:cxn ang="0">
                    <a:pos x="514" y="7"/>
                  </a:cxn>
                  <a:cxn ang="0">
                    <a:pos x="481" y="4"/>
                  </a:cxn>
                  <a:cxn ang="0">
                    <a:pos x="444" y="0"/>
                  </a:cxn>
                  <a:cxn ang="0">
                    <a:pos x="415" y="0"/>
                  </a:cxn>
                  <a:cxn ang="0">
                    <a:pos x="358" y="11"/>
                  </a:cxn>
                  <a:cxn ang="0">
                    <a:pos x="301" y="24"/>
                  </a:cxn>
                  <a:cxn ang="0">
                    <a:pos x="247" y="47"/>
                  </a:cxn>
                  <a:cxn ang="0">
                    <a:pos x="191" y="73"/>
                  </a:cxn>
                  <a:cxn ang="0">
                    <a:pos x="140" y="104"/>
                  </a:cxn>
                  <a:cxn ang="0">
                    <a:pos x="90" y="137"/>
                  </a:cxn>
                  <a:cxn ang="0">
                    <a:pos x="44" y="174"/>
                  </a:cxn>
                  <a:cxn ang="0">
                    <a:pos x="0" y="211"/>
                  </a:cxn>
                  <a:cxn ang="0">
                    <a:pos x="30" y="231"/>
                  </a:cxn>
                  <a:cxn ang="0">
                    <a:pos x="63" y="244"/>
                  </a:cxn>
                  <a:cxn ang="0">
                    <a:pos x="103" y="251"/>
                  </a:cxn>
                  <a:cxn ang="0">
                    <a:pos x="143" y="258"/>
                  </a:cxn>
                </a:cxnLst>
                <a:rect l="0" t="0" r="r" b="b"/>
                <a:pathLst>
                  <a:path w="676" h="261">
                    <a:moveTo>
                      <a:pt x="143" y="258"/>
                    </a:moveTo>
                    <a:lnTo>
                      <a:pt x="204" y="261"/>
                    </a:lnTo>
                    <a:lnTo>
                      <a:pt x="265" y="254"/>
                    </a:lnTo>
                    <a:lnTo>
                      <a:pt x="318" y="244"/>
                    </a:lnTo>
                    <a:lnTo>
                      <a:pt x="364" y="231"/>
                    </a:lnTo>
                    <a:lnTo>
                      <a:pt x="528" y="148"/>
                    </a:lnTo>
                    <a:lnTo>
                      <a:pt x="628" y="97"/>
                    </a:lnTo>
                    <a:lnTo>
                      <a:pt x="676" y="73"/>
                    </a:lnTo>
                    <a:lnTo>
                      <a:pt x="649" y="57"/>
                    </a:lnTo>
                    <a:lnTo>
                      <a:pt x="618" y="41"/>
                    </a:lnTo>
                    <a:lnTo>
                      <a:pt x="585" y="27"/>
                    </a:lnTo>
                    <a:lnTo>
                      <a:pt x="551" y="17"/>
                    </a:lnTo>
                    <a:lnTo>
                      <a:pt x="514" y="7"/>
                    </a:lnTo>
                    <a:lnTo>
                      <a:pt x="481" y="4"/>
                    </a:lnTo>
                    <a:lnTo>
                      <a:pt x="444" y="0"/>
                    </a:lnTo>
                    <a:lnTo>
                      <a:pt x="415" y="0"/>
                    </a:lnTo>
                    <a:lnTo>
                      <a:pt x="358" y="11"/>
                    </a:lnTo>
                    <a:lnTo>
                      <a:pt x="301" y="24"/>
                    </a:lnTo>
                    <a:lnTo>
                      <a:pt x="247" y="47"/>
                    </a:lnTo>
                    <a:lnTo>
                      <a:pt x="191" y="73"/>
                    </a:lnTo>
                    <a:lnTo>
                      <a:pt x="140" y="104"/>
                    </a:lnTo>
                    <a:lnTo>
                      <a:pt x="90" y="137"/>
                    </a:lnTo>
                    <a:lnTo>
                      <a:pt x="44" y="174"/>
                    </a:lnTo>
                    <a:lnTo>
                      <a:pt x="0" y="211"/>
                    </a:lnTo>
                    <a:lnTo>
                      <a:pt x="30" y="231"/>
                    </a:lnTo>
                    <a:lnTo>
                      <a:pt x="63" y="244"/>
                    </a:lnTo>
                    <a:lnTo>
                      <a:pt x="103" y="251"/>
                    </a:lnTo>
                    <a:lnTo>
                      <a:pt x="143" y="25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00" name="Freeform 392"/>
              <p:cNvSpPr>
                <a:spLocks/>
              </p:cNvSpPr>
              <p:nvPr/>
            </p:nvSpPr>
            <p:spPr bwMode="auto">
              <a:xfrm>
                <a:off x="6487796" y="1868487"/>
                <a:ext cx="68263" cy="34925"/>
              </a:xfrm>
              <a:custGeom>
                <a:avLst/>
                <a:gdLst/>
                <a:ahLst/>
                <a:cxnLst>
                  <a:cxn ang="0">
                    <a:pos x="43" y="261"/>
                  </a:cxn>
                  <a:cxn ang="0">
                    <a:pos x="0" y="338"/>
                  </a:cxn>
                  <a:cxn ang="0">
                    <a:pos x="113" y="315"/>
                  </a:cxn>
                  <a:cxn ang="0">
                    <a:pos x="198" y="297"/>
                  </a:cxn>
                  <a:cxn ang="0">
                    <a:pos x="247" y="288"/>
                  </a:cxn>
                  <a:cxn ang="0">
                    <a:pos x="311" y="261"/>
                  </a:cxn>
                  <a:cxn ang="0">
                    <a:pos x="367" y="235"/>
                  </a:cxn>
                  <a:cxn ang="0">
                    <a:pos x="428" y="201"/>
                  </a:cxn>
                  <a:cxn ang="0">
                    <a:pos x="481" y="164"/>
                  </a:cxn>
                  <a:cxn ang="0">
                    <a:pos x="518" y="134"/>
                  </a:cxn>
                  <a:cxn ang="0">
                    <a:pos x="555" y="101"/>
                  </a:cxn>
                  <a:cxn ang="0">
                    <a:pos x="595" y="70"/>
                  </a:cxn>
                  <a:cxn ang="0">
                    <a:pos x="635" y="43"/>
                  </a:cxn>
                  <a:cxn ang="0">
                    <a:pos x="625" y="43"/>
                  </a:cxn>
                  <a:cxn ang="0">
                    <a:pos x="609" y="40"/>
                  </a:cxn>
                  <a:cxn ang="0">
                    <a:pos x="555" y="24"/>
                  </a:cxn>
                  <a:cxn ang="0">
                    <a:pos x="498" y="6"/>
                  </a:cxn>
                  <a:cxn ang="0">
                    <a:pos x="462" y="0"/>
                  </a:cxn>
                  <a:cxn ang="0">
                    <a:pos x="411" y="3"/>
                  </a:cxn>
                  <a:cxn ang="0">
                    <a:pos x="364" y="11"/>
                  </a:cxn>
                  <a:cxn ang="0">
                    <a:pos x="314" y="20"/>
                  </a:cxn>
                  <a:cxn ang="0">
                    <a:pos x="271" y="37"/>
                  </a:cxn>
                  <a:cxn ang="0">
                    <a:pos x="230" y="57"/>
                  </a:cxn>
                  <a:cxn ang="0">
                    <a:pos x="198" y="77"/>
                  </a:cxn>
                  <a:cxn ang="0">
                    <a:pos x="167" y="104"/>
                  </a:cxn>
                  <a:cxn ang="0">
                    <a:pos x="140" y="131"/>
                  </a:cxn>
                  <a:cxn ang="0">
                    <a:pos x="113" y="161"/>
                  </a:cxn>
                  <a:cxn ang="0">
                    <a:pos x="91" y="195"/>
                  </a:cxn>
                  <a:cxn ang="0">
                    <a:pos x="43" y="261"/>
                  </a:cxn>
                </a:cxnLst>
                <a:rect l="0" t="0" r="r" b="b"/>
                <a:pathLst>
                  <a:path w="635" h="338">
                    <a:moveTo>
                      <a:pt x="43" y="261"/>
                    </a:moveTo>
                    <a:lnTo>
                      <a:pt x="0" y="338"/>
                    </a:lnTo>
                    <a:lnTo>
                      <a:pt x="113" y="315"/>
                    </a:lnTo>
                    <a:lnTo>
                      <a:pt x="198" y="297"/>
                    </a:lnTo>
                    <a:lnTo>
                      <a:pt x="247" y="288"/>
                    </a:lnTo>
                    <a:lnTo>
                      <a:pt x="311" y="261"/>
                    </a:lnTo>
                    <a:lnTo>
                      <a:pt x="367" y="235"/>
                    </a:lnTo>
                    <a:lnTo>
                      <a:pt x="428" y="201"/>
                    </a:lnTo>
                    <a:lnTo>
                      <a:pt x="481" y="164"/>
                    </a:lnTo>
                    <a:lnTo>
                      <a:pt x="518" y="134"/>
                    </a:lnTo>
                    <a:lnTo>
                      <a:pt x="555" y="101"/>
                    </a:lnTo>
                    <a:lnTo>
                      <a:pt x="595" y="70"/>
                    </a:lnTo>
                    <a:lnTo>
                      <a:pt x="635" y="43"/>
                    </a:lnTo>
                    <a:lnTo>
                      <a:pt x="625" y="43"/>
                    </a:lnTo>
                    <a:lnTo>
                      <a:pt x="609" y="40"/>
                    </a:lnTo>
                    <a:lnTo>
                      <a:pt x="555" y="24"/>
                    </a:lnTo>
                    <a:lnTo>
                      <a:pt x="498" y="6"/>
                    </a:lnTo>
                    <a:lnTo>
                      <a:pt x="462" y="0"/>
                    </a:lnTo>
                    <a:lnTo>
                      <a:pt x="411" y="3"/>
                    </a:lnTo>
                    <a:lnTo>
                      <a:pt x="364" y="11"/>
                    </a:lnTo>
                    <a:lnTo>
                      <a:pt x="314" y="20"/>
                    </a:lnTo>
                    <a:lnTo>
                      <a:pt x="271" y="37"/>
                    </a:lnTo>
                    <a:lnTo>
                      <a:pt x="230" y="57"/>
                    </a:lnTo>
                    <a:lnTo>
                      <a:pt x="198" y="77"/>
                    </a:lnTo>
                    <a:lnTo>
                      <a:pt x="167" y="104"/>
                    </a:lnTo>
                    <a:lnTo>
                      <a:pt x="140" y="131"/>
                    </a:lnTo>
                    <a:lnTo>
                      <a:pt x="113" y="161"/>
                    </a:lnTo>
                    <a:lnTo>
                      <a:pt x="91" y="195"/>
                    </a:lnTo>
                    <a:lnTo>
                      <a:pt x="43" y="26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01" name="Freeform 393"/>
              <p:cNvSpPr>
                <a:spLocks/>
              </p:cNvSpPr>
              <p:nvPr/>
            </p:nvSpPr>
            <p:spPr bwMode="auto">
              <a:xfrm>
                <a:off x="6411596" y="2073275"/>
                <a:ext cx="212725" cy="296863"/>
              </a:xfrm>
              <a:custGeom>
                <a:avLst/>
                <a:gdLst/>
                <a:ahLst/>
                <a:cxnLst>
                  <a:cxn ang="0">
                    <a:pos x="1564" y="2803"/>
                  </a:cxn>
                  <a:cxn ang="0">
                    <a:pos x="1714" y="2769"/>
                  </a:cxn>
                  <a:cxn ang="0">
                    <a:pos x="1877" y="2723"/>
                  </a:cxn>
                  <a:cxn ang="0">
                    <a:pos x="1917" y="2696"/>
                  </a:cxn>
                  <a:cxn ang="0">
                    <a:pos x="1941" y="2643"/>
                  </a:cxn>
                  <a:cxn ang="0">
                    <a:pos x="1961" y="2545"/>
                  </a:cxn>
                  <a:cxn ang="0">
                    <a:pos x="1981" y="2398"/>
                  </a:cxn>
                  <a:cxn ang="0">
                    <a:pos x="2004" y="2214"/>
                  </a:cxn>
                  <a:cxn ang="0">
                    <a:pos x="2015" y="2021"/>
                  </a:cxn>
                  <a:cxn ang="0">
                    <a:pos x="2015" y="1823"/>
                  </a:cxn>
                  <a:cxn ang="0">
                    <a:pos x="2001" y="1623"/>
                  </a:cxn>
                  <a:cxn ang="0">
                    <a:pos x="1978" y="1425"/>
                  </a:cxn>
                  <a:cxn ang="0">
                    <a:pos x="1930" y="1204"/>
                  </a:cxn>
                  <a:cxn ang="0">
                    <a:pos x="1874" y="1011"/>
                  </a:cxn>
                  <a:cxn ang="0">
                    <a:pos x="1828" y="880"/>
                  </a:cxn>
                  <a:cxn ang="0">
                    <a:pos x="1770" y="750"/>
                  </a:cxn>
                  <a:cxn ang="0">
                    <a:pos x="1703" y="629"/>
                  </a:cxn>
                  <a:cxn ang="0">
                    <a:pos x="1627" y="518"/>
                  </a:cxn>
                  <a:cxn ang="0">
                    <a:pos x="1543" y="422"/>
                  </a:cxn>
                  <a:cxn ang="0">
                    <a:pos x="1453" y="352"/>
                  </a:cxn>
                  <a:cxn ang="0">
                    <a:pos x="1319" y="268"/>
                  </a:cxn>
                  <a:cxn ang="0">
                    <a:pos x="1113" y="171"/>
                  </a:cxn>
                  <a:cxn ang="0">
                    <a:pos x="899" y="90"/>
                  </a:cxn>
                  <a:cxn ang="0">
                    <a:pos x="702" y="31"/>
                  </a:cxn>
                  <a:cxn ang="0">
                    <a:pos x="608" y="10"/>
                  </a:cxn>
                  <a:cxn ang="0">
                    <a:pos x="521" y="0"/>
                  </a:cxn>
                  <a:cxn ang="0">
                    <a:pos x="350" y="0"/>
                  </a:cxn>
                  <a:cxn ang="0">
                    <a:pos x="90" y="13"/>
                  </a:cxn>
                  <a:cxn ang="0">
                    <a:pos x="73" y="27"/>
                  </a:cxn>
                  <a:cxn ang="0">
                    <a:pos x="217" y="71"/>
                  </a:cxn>
                  <a:cxn ang="0">
                    <a:pos x="354" y="124"/>
                  </a:cxn>
                  <a:cxn ang="0">
                    <a:pos x="484" y="188"/>
                  </a:cxn>
                  <a:cxn ang="0">
                    <a:pos x="608" y="261"/>
                  </a:cxn>
                  <a:cxn ang="0">
                    <a:pos x="724" y="344"/>
                  </a:cxn>
                  <a:cxn ang="0">
                    <a:pos x="832" y="438"/>
                  </a:cxn>
                  <a:cxn ang="0">
                    <a:pos x="932" y="539"/>
                  </a:cxn>
                  <a:cxn ang="0">
                    <a:pos x="1025" y="646"/>
                  </a:cxn>
                  <a:cxn ang="0">
                    <a:pos x="1113" y="763"/>
                  </a:cxn>
                  <a:cxn ang="0">
                    <a:pos x="1190" y="883"/>
                  </a:cxn>
                  <a:cxn ang="0">
                    <a:pos x="1259" y="1011"/>
                  </a:cxn>
                  <a:cxn ang="0">
                    <a:pos x="1319" y="1144"/>
                  </a:cxn>
                  <a:cxn ang="0">
                    <a:pos x="1373" y="1278"/>
                  </a:cxn>
                  <a:cxn ang="0">
                    <a:pos x="1417" y="1422"/>
                  </a:cxn>
                  <a:cxn ang="0">
                    <a:pos x="1450" y="1565"/>
                  </a:cxn>
                  <a:cxn ang="0">
                    <a:pos x="1487" y="1786"/>
                  </a:cxn>
                  <a:cxn ang="0">
                    <a:pos x="1513" y="2088"/>
                  </a:cxn>
                  <a:cxn ang="0">
                    <a:pos x="1519" y="2382"/>
                  </a:cxn>
                  <a:cxn ang="0">
                    <a:pos x="1524" y="2592"/>
                  </a:cxn>
                  <a:cxn ang="0">
                    <a:pos x="1537" y="2732"/>
                  </a:cxn>
                </a:cxnLst>
                <a:rect l="0" t="0" r="r" b="b"/>
                <a:pathLst>
                  <a:path w="2018" h="2803">
                    <a:moveTo>
                      <a:pt x="1550" y="2803"/>
                    </a:moveTo>
                    <a:lnTo>
                      <a:pt x="1564" y="2803"/>
                    </a:lnTo>
                    <a:lnTo>
                      <a:pt x="1601" y="2796"/>
                    </a:lnTo>
                    <a:lnTo>
                      <a:pt x="1714" y="2769"/>
                    </a:lnTo>
                    <a:lnTo>
                      <a:pt x="1834" y="2736"/>
                    </a:lnTo>
                    <a:lnTo>
                      <a:pt x="1877" y="2723"/>
                    </a:lnTo>
                    <a:lnTo>
                      <a:pt x="1901" y="2713"/>
                    </a:lnTo>
                    <a:lnTo>
                      <a:pt x="1917" y="2696"/>
                    </a:lnTo>
                    <a:lnTo>
                      <a:pt x="1930" y="2670"/>
                    </a:lnTo>
                    <a:lnTo>
                      <a:pt x="1941" y="2643"/>
                    </a:lnTo>
                    <a:lnTo>
                      <a:pt x="1948" y="2609"/>
                    </a:lnTo>
                    <a:lnTo>
                      <a:pt x="1961" y="2545"/>
                    </a:lnTo>
                    <a:lnTo>
                      <a:pt x="1967" y="2492"/>
                    </a:lnTo>
                    <a:lnTo>
                      <a:pt x="1981" y="2398"/>
                    </a:lnTo>
                    <a:lnTo>
                      <a:pt x="1994" y="2308"/>
                    </a:lnTo>
                    <a:lnTo>
                      <a:pt x="2004" y="2214"/>
                    </a:lnTo>
                    <a:lnTo>
                      <a:pt x="2012" y="2120"/>
                    </a:lnTo>
                    <a:lnTo>
                      <a:pt x="2015" y="2021"/>
                    </a:lnTo>
                    <a:lnTo>
                      <a:pt x="2018" y="1923"/>
                    </a:lnTo>
                    <a:lnTo>
                      <a:pt x="2015" y="1823"/>
                    </a:lnTo>
                    <a:lnTo>
                      <a:pt x="2012" y="1722"/>
                    </a:lnTo>
                    <a:lnTo>
                      <a:pt x="2001" y="1623"/>
                    </a:lnTo>
                    <a:lnTo>
                      <a:pt x="1991" y="1525"/>
                    </a:lnTo>
                    <a:lnTo>
                      <a:pt x="1978" y="1425"/>
                    </a:lnTo>
                    <a:lnTo>
                      <a:pt x="1958" y="1328"/>
                    </a:lnTo>
                    <a:lnTo>
                      <a:pt x="1930" y="1204"/>
                    </a:lnTo>
                    <a:lnTo>
                      <a:pt x="1898" y="1078"/>
                    </a:lnTo>
                    <a:lnTo>
                      <a:pt x="1874" y="1011"/>
                    </a:lnTo>
                    <a:lnTo>
                      <a:pt x="1854" y="947"/>
                    </a:lnTo>
                    <a:lnTo>
                      <a:pt x="1828" y="880"/>
                    </a:lnTo>
                    <a:lnTo>
                      <a:pt x="1801" y="813"/>
                    </a:lnTo>
                    <a:lnTo>
                      <a:pt x="1770" y="750"/>
                    </a:lnTo>
                    <a:lnTo>
                      <a:pt x="1740" y="689"/>
                    </a:lnTo>
                    <a:lnTo>
                      <a:pt x="1703" y="629"/>
                    </a:lnTo>
                    <a:lnTo>
                      <a:pt x="1667" y="572"/>
                    </a:lnTo>
                    <a:lnTo>
                      <a:pt x="1627" y="518"/>
                    </a:lnTo>
                    <a:lnTo>
                      <a:pt x="1587" y="469"/>
                    </a:lnTo>
                    <a:lnTo>
                      <a:pt x="1543" y="422"/>
                    </a:lnTo>
                    <a:lnTo>
                      <a:pt x="1493" y="381"/>
                    </a:lnTo>
                    <a:lnTo>
                      <a:pt x="1453" y="352"/>
                    </a:lnTo>
                    <a:lnTo>
                      <a:pt x="1413" y="322"/>
                    </a:lnTo>
                    <a:lnTo>
                      <a:pt x="1319" y="268"/>
                    </a:lnTo>
                    <a:lnTo>
                      <a:pt x="1219" y="218"/>
                    </a:lnTo>
                    <a:lnTo>
                      <a:pt x="1113" y="171"/>
                    </a:lnTo>
                    <a:lnTo>
                      <a:pt x="1006" y="127"/>
                    </a:lnTo>
                    <a:lnTo>
                      <a:pt x="899" y="90"/>
                    </a:lnTo>
                    <a:lnTo>
                      <a:pt x="798" y="57"/>
                    </a:lnTo>
                    <a:lnTo>
                      <a:pt x="702" y="31"/>
                    </a:lnTo>
                    <a:lnTo>
                      <a:pt x="654" y="20"/>
                    </a:lnTo>
                    <a:lnTo>
                      <a:pt x="608" y="10"/>
                    </a:lnTo>
                    <a:lnTo>
                      <a:pt x="564" y="4"/>
                    </a:lnTo>
                    <a:lnTo>
                      <a:pt x="521" y="0"/>
                    </a:lnTo>
                    <a:lnTo>
                      <a:pt x="434" y="0"/>
                    </a:lnTo>
                    <a:lnTo>
                      <a:pt x="350" y="0"/>
                    </a:lnTo>
                    <a:lnTo>
                      <a:pt x="180" y="10"/>
                    </a:lnTo>
                    <a:lnTo>
                      <a:pt x="90" y="13"/>
                    </a:lnTo>
                    <a:lnTo>
                      <a:pt x="0" y="10"/>
                    </a:lnTo>
                    <a:lnTo>
                      <a:pt x="73" y="27"/>
                    </a:lnTo>
                    <a:lnTo>
                      <a:pt x="147" y="47"/>
                    </a:lnTo>
                    <a:lnTo>
                      <a:pt x="217" y="71"/>
                    </a:lnTo>
                    <a:lnTo>
                      <a:pt x="286" y="93"/>
                    </a:lnTo>
                    <a:lnTo>
                      <a:pt x="354" y="124"/>
                    </a:lnTo>
                    <a:lnTo>
                      <a:pt x="421" y="154"/>
                    </a:lnTo>
                    <a:lnTo>
                      <a:pt x="484" y="188"/>
                    </a:lnTo>
                    <a:lnTo>
                      <a:pt x="547" y="224"/>
                    </a:lnTo>
                    <a:lnTo>
                      <a:pt x="608" y="261"/>
                    </a:lnTo>
                    <a:lnTo>
                      <a:pt x="668" y="301"/>
                    </a:lnTo>
                    <a:lnTo>
                      <a:pt x="724" y="344"/>
                    </a:lnTo>
                    <a:lnTo>
                      <a:pt x="779" y="392"/>
                    </a:lnTo>
                    <a:lnTo>
                      <a:pt x="832" y="438"/>
                    </a:lnTo>
                    <a:lnTo>
                      <a:pt x="885" y="488"/>
                    </a:lnTo>
                    <a:lnTo>
                      <a:pt x="932" y="539"/>
                    </a:lnTo>
                    <a:lnTo>
                      <a:pt x="982" y="592"/>
                    </a:lnTo>
                    <a:lnTo>
                      <a:pt x="1025" y="646"/>
                    </a:lnTo>
                    <a:lnTo>
                      <a:pt x="1068" y="702"/>
                    </a:lnTo>
                    <a:lnTo>
                      <a:pt x="1113" y="763"/>
                    </a:lnTo>
                    <a:lnTo>
                      <a:pt x="1153" y="823"/>
                    </a:lnTo>
                    <a:lnTo>
                      <a:pt x="1190" y="883"/>
                    </a:lnTo>
                    <a:lnTo>
                      <a:pt x="1226" y="947"/>
                    </a:lnTo>
                    <a:lnTo>
                      <a:pt x="1259" y="1011"/>
                    </a:lnTo>
                    <a:lnTo>
                      <a:pt x="1289" y="1078"/>
                    </a:lnTo>
                    <a:lnTo>
                      <a:pt x="1319" y="1144"/>
                    </a:lnTo>
                    <a:lnTo>
                      <a:pt x="1346" y="1211"/>
                    </a:lnTo>
                    <a:lnTo>
                      <a:pt x="1373" y="1278"/>
                    </a:lnTo>
                    <a:lnTo>
                      <a:pt x="1393" y="1348"/>
                    </a:lnTo>
                    <a:lnTo>
                      <a:pt x="1417" y="1422"/>
                    </a:lnTo>
                    <a:lnTo>
                      <a:pt x="1433" y="1492"/>
                    </a:lnTo>
                    <a:lnTo>
                      <a:pt x="1450" y="1565"/>
                    </a:lnTo>
                    <a:lnTo>
                      <a:pt x="1463" y="1636"/>
                    </a:lnTo>
                    <a:lnTo>
                      <a:pt x="1487" y="1786"/>
                    </a:lnTo>
                    <a:lnTo>
                      <a:pt x="1503" y="1936"/>
                    </a:lnTo>
                    <a:lnTo>
                      <a:pt x="1513" y="2088"/>
                    </a:lnTo>
                    <a:lnTo>
                      <a:pt x="1519" y="2238"/>
                    </a:lnTo>
                    <a:lnTo>
                      <a:pt x="1519" y="2382"/>
                    </a:lnTo>
                    <a:lnTo>
                      <a:pt x="1524" y="2521"/>
                    </a:lnTo>
                    <a:lnTo>
                      <a:pt x="1524" y="2592"/>
                    </a:lnTo>
                    <a:lnTo>
                      <a:pt x="1530" y="2662"/>
                    </a:lnTo>
                    <a:lnTo>
                      <a:pt x="1537" y="2732"/>
                    </a:lnTo>
                    <a:lnTo>
                      <a:pt x="1550" y="2803"/>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02" name="Freeform 394"/>
              <p:cNvSpPr>
                <a:spLocks/>
              </p:cNvSpPr>
              <p:nvPr/>
            </p:nvSpPr>
            <p:spPr bwMode="auto">
              <a:xfrm>
                <a:off x="6660833" y="1976437"/>
                <a:ext cx="111125" cy="349250"/>
              </a:xfrm>
              <a:custGeom>
                <a:avLst/>
                <a:gdLst/>
                <a:ahLst/>
                <a:cxnLst>
                  <a:cxn ang="0">
                    <a:pos x="387" y="3147"/>
                  </a:cxn>
                  <a:cxn ang="0">
                    <a:pos x="310" y="3194"/>
                  </a:cxn>
                  <a:cxn ang="0">
                    <a:pos x="190" y="3261"/>
                  </a:cxn>
                  <a:cxn ang="0">
                    <a:pos x="97" y="3295"/>
                  </a:cxn>
                  <a:cxn ang="0">
                    <a:pos x="47" y="3301"/>
                  </a:cxn>
                  <a:cxn ang="0">
                    <a:pos x="10" y="3287"/>
                  </a:cxn>
                  <a:cxn ang="0">
                    <a:pos x="3" y="3274"/>
                  </a:cxn>
                  <a:cxn ang="0">
                    <a:pos x="3" y="3231"/>
                  </a:cxn>
                  <a:cxn ang="0">
                    <a:pos x="24" y="3177"/>
                  </a:cxn>
                  <a:cxn ang="0">
                    <a:pos x="74" y="3084"/>
                  </a:cxn>
                  <a:cxn ang="0">
                    <a:pos x="194" y="2856"/>
                  </a:cxn>
                  <a:cxn ang="0">
                    <a:pos x="310" y="2606"/>
                  </a:cxn>
                  <a:cxn ang="0">
                    <a:pos x="421" y="2355"/>
                  </a:cxn>
                  <a:cxn ang="0">
                    <a:pos x="614" y="1850"/>
                  </a:cxn>
                  <a:cxn ang="0">
                    <a:pos x="782" y="1338"/>
                  </a:cxn>
                  <a:cxn ang="0">
                    <a:pos x="822" y="1187"/>
                  </a:cxn>
                  <a:cxn ang="0">
                    <a:pos x="855" y="1036"/>
                  </a:cxn>
                  <a:cxn ang="0">
                    <a:pos x="875" y="883"/>
                  </a:cxn>
                  <a:cxn ang="0">
                    <a:pos x="883" y="726"/>
                  </a:cxn>
                  <a:cxn ang="0">
                    <a:pos x="875" y="635"/>
                  </a:cxn>
                  <a:cxn ang="0">
                    <a:pos x="846" y="451"/>
                  </a:cxn>
                  <a:cxn ang="0">
                    <a:pos x="812" y="274"/>
                  </a:cxn>
                  <a:cxn ang="0">
                    <a:pos x="795" y="137"/>
                  </a:cxn>
                  <a:cxn ang="0">
                    <a:pos x="795" y="47"/>
                  </a:cxn>
                  <a:cxn ang="0">
                    <a:pos x="798" y="20"/>
                  </a:cxn>
                  <a:cxn ang="0">
                    <a:pos x="825" y="87"/>
                  </a:cxn>
                  <a:cxn ang="0">
                    <a:pos x="865" y="173"/>
                  </a:cxn>
                  <a:cxn ang="0">
                    <a:pos x="919" y="344"/>
                  </a:cxn>
                  <a:cxn ang="0">
                    <a:pos x="966" y="509"/>
                  </a:cxn>
                  <a:cxn ang="0">
                    <a:pos x="999" y="675"/>
                  </a:cxn>
                  <a:cxn ang="0">
                    <a:pos x="1022" y="833"/>
                  </a:cxn>
                  <a:cxn ang="0">
                    <a:pos x="1036" y="990"/>
                  </a:cxn>
                  <a:cxn ang="0">
                    <a:pos x="1043" y="1147"/>
                  </a:cxn>
                  <a:cxn ang="0">
                    <a:pos x="1043" y="1308"/>
                  </a:cxn>
                  <a:cxn ang="0">
                    <a:pos x="1019" y="1559"/>
                  </a:cxn>
                  <a:cxn ang="0">
                    <a:pos x="979" y="1805"/>
                  </a:cxn>
                  <a:cxn ang="0">
                    <a:pos x="923" y="2050"/>
                  </a:cxn>
                  <a:cxn ang="0">
                    <a:pos x="852" y="2291"/>
                  </a:cxn>
                  <a:cxn ang="0">
                    <a:pos x="772" y="2525"/>
                  </a:cxn>
                  <a:cxn ang="0">
                    <a:pos x="678" y="2756"/>
                  </a:cxn>
                  <a:cxn ang="0">
                    <a:pos x="628" y="2889"/>
                  </a:cxn>
                  <a:cxn ang="0">
                    <a:pos x="598" y="2956"/>
                  </a:cxn>
                  <a:cxn ang="0">
                    <a:pos x="558" y="3010"/>
                  </a:cxn>
                  <a:cxn ang="0">
                    <a:pos x="488" y="3070"/>
                  </a:cxn>
                </a:cxnLst>
                <a:rect l="0" t="0" r="r" b="b"/>
                <a:pathLst>
                  <a:path w="1043" h="3301">
                    <a:moveTo>
                      <a:pt x="411" y="3130"/>
                    </a:moveTo>
                    <a:lnTo>
                      <a:pt x="387" y="3147"/>
                    </a:lnTo>
                    <a:lnTo>
                      <a:pt x="358" y="3167"/>
                    </a:lnTo>
                    <a:lnTo>
                      <a:pt x="310" y="3194"/>
                    </a:lnTo>
                    <a:lnTo>
                      <a:pt x="254" y="3228"/>
                    </a:lnTo>
                    <a:lnTo>
                      <a:pt x="190" y="3261"/>
                    </a:lnTo>
                    <a:lnTo>
                      <a:pt x="127" y="3284"/>
                    </a:lnTo>
                    <a:lnTo>
                      <a:pt x="97" y="3295"/>
                    </a:lnTo>
                    <a:lnTo>
                      <a:pt x="70" y="3301"/>
                    </a:lnTo>
                    <a:lnTo>
                      <a:pt x="47" y="3301"/>
                    </a:lnTo>
                    <a:lnTo>
                      <a:pt x="27" y="3298"/>
                    </a:lnTo>
                    <a:lnTo>
                      <a:pt x="10" y="3287"/>
                    </a:lnTo>
                    <a:lnTo>
                      <a:pt x="6" y="3281"/>
                    </a:lnTo>
                    <a:lnTo>
                      <a:pt x="3" y="3274"/>
                    </a:lnTo>
                    <a:lnTo>
                      <a:pt x="0" y="3254"/>
                    </a:lnTo>
                    <a:lnTo>
                      <a:pt x="3" y="3231"/>
                    </a:lnTo>
                    <a:lnTo>
                      <a:pt x="10" y="3204"/>
                    </a:lnTo>
                    <a:lnTo>
                      <a:pt x="24" y="3177"/>
                    </a:lnTo>
                    <a:lnTo>
                      <a:pt x="50" y="3124"/>
                    </a:lnTo>
                    <a:lnTo>
                      <a:pt x="74" y="3084"/>
                    </a:lnTo>
                    <a:lnTo>
                      <a:pt x="134" y="2970"/>
                    </a:lnTo>
                    <a:lnTo>
                      <a:pt x="194" y="2856"/>
                    </a:lnTo>
                    <a:lnTo>
                      <a:pt x="254" y="2732"/>
                    </a:lnTo>
                    <a:lnTo>
                      <a:pt x="310" y="2606"/>
                    </a:lnTo>
                    <a:lnTo>
                      <a:pt x="368" y="2481"/>
                    </a:lnTo>
                    <a:lnTo>
                      <a:pt x="421" y="2355"/>
                    </a:lnTo>
                    <a:lnTo>
                      <a:pt x="521" y="2104"/>
                    </a:lnTo>
                    <a:lnTo>
                      <a:pt x="614" y="1850"/>
                    </a:lnTo>
                    <a:lnTo>
                      <a:pt x="699" y="1596"/>
                    </a:lnTo>
                    <a:lnTo>
                      <a:pt x="782" y="1338"/>
                    </a:lnTo>
                    <a:lnTo>
                      <a:pt x="801" y="1264"/>
                    </a:lnTo>
                    <a:lnTo>
                      <a:pt x="822" y="1187"/>
                    </a:lnTo>
                    <a:lnTo>
                      <a:pt x="838" y="1113"/>
                    </a:lnTo>
                    <a:lnTo>
                      <a:pt x="855" y="1036"/>
                    </a:lnTo>
                    <a:lnTo>
                      <a:pt x="865" y="960"/>
                    </a:lnTo>
                    <a:lnTo>
                      <a:pt x="875" y="883"/>
                    </a:lnTo>
                    <a:lnTo>
                      <a:pt x="879" y="806"/>
                    </a:lnTo>
                    <a:lnTo>
                      <a:pt x="883" y="726"/>
                    </a:lnTo>
                    <a:lnTo>
                      <a:pt x="879" y="682"/>
                    </a:lnTo>
                    <a:lnTo>
                      <a:pt x="875" y="635"/>
                    </a:lnTo>
                    <a:lnTo>
                      <a:pt x="862" y="545"/>
                    </a:lnTo>
                    <a:lnTo>
                      <a:pt x="846" y="451"/>
                    </a:lnTo>
                    <a:lnTo>
                      <a:pt x="828" y="362"/>
                    </a:lnTo>
                    <a:lnTo>
                      <a:pt x="812" y="274"/>
                    </a:lnTo>
                    <a:lnTo>
                      <a:pt x="798" y="184"/>
                    </a:lnTo>
                    <a:lnTo>
                      <a:pt x="795" y="137"/>
                    </a:lnTo>
                    <a:lnTo>
                      <a:pt x="795" y="90"/>
                    </a:lnTo>
                    <a:lnTo>
                      <a:pt x="795" y="47"/>
                    </a:lnTo>
                    <a:lnTo>
                      <a:pt x="798" y="0"/>
                    </a:lnTo>
                    <a:lnTo>
                      <a:pt x="798" y="20"/>
                    </a:lnTo>
                    <a:lnTo>
                      <a:pt x="806" y="40"/>
                    </a:lnTo>
                    <a:lnTo>
                      <a:pt x="825" y="87"/>
                    </a:lnTo>
                    <a:lnTo>
                      <a:pt x="849" y="133"/>
                    </a:lnTo>
                    <a:lnTo>
                      <a:pt x="865" y="173"/>
                    </a:lnTo>
                    <a:lnTo>
                      <a:pt x="896" y="258"/>
                    </a:lnTo>
                    <a:lnTo>
                      <a:pt x="919" y="344"/>
                    </a:lnTo>
                    <a:lnTo>
                      <a:pt x="942" y="424"/>
                    </a:lnTo>
                    <a:lnTo>
                      <a:pt x="966" y="509"/>
                    </a:lnTo>
                    <a:lnTo>
                      <a:pt x="982" y="592"/>
                    </a:lnTo>
                    <a:lnTo>
                      <a:pt x="999" y="675"/>
                    </a:lnTo>
                    <a:lnTo>
                      <a:pt x="1012" y="752"/>
                    </a:lnTo>
                    <a:lnTo>
                      <a:pt x="1022" y="833"/>
                    </a:lnTo>
                    <a:lnTo>
                      <a:pt x="1033" y="910"/>
                    </a:lnTo>
                    <a:lnTo>
                      <a:pt x="1036" y="990"/>
                    </a:lnTo>
                    <a:lnTo>
                      <a:pt x="1043" y="1070"/>
                    </a:lnTo>
                    <a:lnTo>
                      <a:pt x="1043" y="1147"/>
                    </a:lnTo>
                    <a:lnTo>
                      <a:pt x="1043" y="1227"/>
                    </a:lnTo>
                    <a:lnTo>
                      <a:pt x="1043" y="1308"/>
                    </a:lnTo>
                    <a:lnTo>
                      <a:pt x="1033" y="1431"/>
                    </a:lnTo>
                    <a:lnTo>
                      <a:pt x="1019" y="1559"/>
                    </a:lnTo>
                    <a:lnTo>
                      <a:pt x="1003" y="1682"/>
                    </a:lnTo>
                    <a:lnTo>
                      <a:pt x="979" y="1805"/>
                    </a:lnTo>
                    <a:lnTo>
                      <a:pt x="956" y="1927"/>
                    </a:lnTo>
                    <a:lnTo>
                      <a:pt x="923" y="2050"/>
                    </a:lnTo>
                    <a:lnTo>
                      <a:pt x="889" y="2171"/>
                    </a:lnTo>
                    <a:lnTo>
                      <a:pt x="852" y="2291"/>
                    </a:lnTo>
                    <a:lnTo>
                      <a:pt x="812" y="2408"/>
                    </a:lnTo>
                    <a:lnTo>
                      <a:pt x="772" y="2525"/>
                    </a:lnTo>
                    <a:lnTo>
                      <a:pt x="725" y="2642"/>
                    </a:lnTo>
                    <a:lnTo>
                      <a:pt x="678" y="2756"/>
                    </a:lnTo>
                    <a:lnTo>
                      <a:pt x="655" y="2819"/>
                    </a:lnTo>
                    <a:lnTo>
                      <a:pt x="628" y="2889"/>
                    </a:lnTo>
                    <a:lnTo>
                      <a:pt x="614" y="2923"/>
                    </a:lnTo>
                    <a:lnTo>
                      <a:pt x="598" y="2956"/>
                    </a:lnTo>
                    <a:lnTo>
                      <a:pt x="578" y="2983"/>
                    </a:lnTo>
                    <a:lnTo>
                      <a:pt x="558" y="3010"/>
                    </a:lnTo>
                    <a:lnTo>
                      <a:pt x="525" y="3040"/>
                    </a:lnTo>
                    <a:lnTo>
                      <a:pt x="488" y="3070"/>
                    </a:lnTo>
                    <a:lnTo>
                      <a:pt x="411" y="313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579"/>
            <p:cNvGrpSpPr/>
            <p:nvPr/>
          </p:nvGrpSpPr>
          <p:grpSpPr>
            <a:xfrm>
              <a:off x="5585778" y="1711007"/>
              <a:ext cx="481013" cy="615951"/>
              <a:chOff x="5349558" y="1665287"/>
              <a:chExt cx="481013" cy="615951"/>
            </a:xfrm>
          </p:grpSpPr>
          <p:sp>
            <p:nvSpPr>
              <p:cNvPr id="17816" name="Freeform 408"/>
              <p:cNvSpPr>
                <a:spLocks/>
              </p:cNvSpPr>
              <p:nvPr/>
            </p:nvSpPr>
            <p:spPr bwMode="auto">
              <a:xfrm>
                <a:off x="5594033" y="1714500"/>
                <a:ext cx="206375" cy="566738"/>
              </a:xfrm>
              <a:custGeom>
                <a:avLst/>
                <a:gdLst/>
                <a:ahLst/>
                <a:cxnLst>
                  <a:cxn ang="0">
                    <a:pos x="1925" y="4074"/>
                  </a:cxn>
                  <a:cxn ang="0">
                    <a:pos x="1895" y="3606"/>
                  </a:cxn>
                  <a:cxn ang="0">
                    <a:pos x="1867" y="3294"/>
                  </a:cxn>
                  <a:cxn ang="0">
                    <a:pos x="1827" y="2987"/>
                  </a:cxn>
                  <a:cxn ang="0">
                    <a:pos x="1774" y="2679"/>
                  </a:cxn>
                  <a:cxn ang="0">
                    <a:pos x="1701" y="2378"/>
                  </a:cxn>
                  <a:cxn ang="0">
                    <a:pos x="1607" y="2084"/>
                  </a:cxn>
                  <a:cxn ang="0">
                    <a:pos x="1480" y="1776"/>
                  </a:cxn>
                  <a:cxn ang="0">
                    <a:pos x="1336" y="1451"/>
                  </a:cxn>
                  <a:cxn ang="0">
                    <a:pos x="1242" y="1224"/>
                  </a:cxn>
                  <a:cxn ang="0">
                    <a:pos x="1180" y="1108"/>
                  </a:cxn>
                  <a:cxn ang="0">
                    <a:pos x="1069" y="951"/>
                  </a:cxn>
                  <a:cxn ang="0">
                    <a:pos x="942" y="777"/>
                  </a:cxn>
                  <a:cxn ang="0">
                    <a:pos x="855" y="649"/>
                  </a:cxn>
                  <a:cxn ang="0">
                    <a:pos x="805" y="593"/>
                  </a:cxn>
                  <a:cxn ang="0">
                    <a:pos x="618" y="388"/>
                  </a:cxn>
                  <a:cxn ang="0">
                    <a:pos x="465" y="245"/>
                  </a:cxn>
                  <a:cxn ang="0">
                    <a:pos x="337" y="158"/>
                  </a:cxn>
                  <a:cxn ang="0">
                    <a:pos x="120" y="40"/>
                  </a:cxn>
                  <a:cxn ang="0">
                    <a:pos x="30" y="8"/>
                  </a:cxn>
                  <a:cxn ang="0">
                    <a:pos x="0" y="3"/>
                  </a:cxn>
                  <a:cxn ang="0">
                    <a:pos x="0" y="11"/>
                  </a:cxn>
                  <a:cxn ang="0">
                    <a:pos x="14" y="48"/>
                  </a:cxn>
                  <a:cxn ang="0">
                    <a:pos x="33" y="81"/>
                  </a:cxn>
                  <a:cxn ang="0">
                    <a:pos x="100" y="131"/>
                  </a:cxn>
                  <a:cxn ang="0">
                    <a:pos x="180" y="171"/>
                  </a:cxn>
                  <a:cxn ang="0">
                    <a:pos x="254" y="208"/>
                  </a:cxn>
                  <a:cxn ang="0">
                    <a:pos x="404" y="305"/>
                  </a:cxn>
                  <a:cxn ang="0">
                    <a:pos x="498" y="375"/>
                  </a:cxn>
                  <a:cxn ang="0">
                    <a:pos x="588" y="455"/>
                  </a:cxn>
                  <a:cxn ang="0">
                    <a:pos x="711" y="585"/>
                  </a:cxn>
                  <a:cxn ang="0">
                    <a:pos x="865" y="777"/>
                  </a:cxn>
                  <a:cxn ang="0">
                    <a:pos x="1012" y="973"/>
                  </a:cxn>
                  <a:cxn ang="0">
                    <a:pos x="1146" y="1181"/>
                  </a:cxn>
                  <a:cxn ang="0">
                    <a:pos x="1266" y="1398"/>
                  </a:cxn>
                  <a:cxn ang="0">
                    <a:pos x="1376" y="1619"/>
                  </a:cxn>
                  <a:cxn ang="0">
                    <a:pos x="1471" y="1846"/>
                  </a:cxn>
                  <a:cxn ang="0">
                    <a:pos x="1547" y="2078"/>
                  </a:cxn>
                  <a:cxn ang="0">
                    <a:pos x="1644" y="2442"/>
                  </a:cxn>
                  <a:cxn ang="0">
                    <a:pos x="1747" y="2944"/>
                  </a:cxn>
                  <a:cxn ang="0">
                    <a:pos x="1824" y="3449"/>
                  </a:cxn>
                  <a:cxn ang="0">
                    <a:pos x="1874" y="3960"/>
                  </a:cxn>
                  <a:cxn ang="0">
                    <a:pos x="1891" y="4314"/>
                  </a:cxn>
                  <a:cxn ang="0">
                    <a:pos x="1885" y="4512"/>
                  </a:cxn>
                  <a:cxn ang="0">
                    <a:pos x="1864" y="4803"/>
                  </a:cxn>
                  <a:cxn ang="0">
                    <a:pos x="1845" y="5091"/>
                  </a:cxn>
                  <a:cxn ang="0">
                    <a:pos x="1824" y="5268"/>
                  </a:cxn>
                  <a:cxn ang="0">
                    <a:pos x="1854" y="5355"/>
                  </a:cxn>
                  <a:cxn ang="0">
                    <a:pos x="1895" y="5351"/>
                  </a:cxn>
                  <a:cxn ang="0">
                    <a:pos x="1891" y="5235"/>
                  </a:cxn>
                  <a:cxn ang="0">
                    <a:pos x="1904" y="4993"/>
                  </a:cxn>
                  <a:cxn ang="0">
                    <a:pos x="1928" y="4746"/>
                  </a:cxn>
                  <a:cxn ang="0">
                    <a:pos x="1941" y="4502"/>
                  </a:cxn>
                  <a:cxn ang="0">
                    <a:pos x="1941" y="4381"/>
                  </a:cxn>
                </a:cxnLst>
                <a:rect l="0" t="0" r="r" b="b"/>
                <a:pathLst>
                  <a:path w="1941" h="5355">
                    <a:moveTo>
                      <a:pt x="1941" y="4381"/>
                    </a:moveTo>
                    <a:lnTo>
                      <a:pt x="1925" y="4074"/>
                    </a:lnTo>
                    <a:lnTo>
                      <a:pt x="1908" y="3763"/>
                    </a:lnTo>
                    <a:lnTo>
                      <a:pt x="1895" y="3606"/>
                    </a:lnTo>
                    <a:lnTo>
                      <a:pt x="1882" y="3452"/>
                    </a:lnTo>
                    <a:lnTo>
                      <a:pt x="1867" y="3294"/>
                    </a:lnTo>
                    <a:lnTo>
                      <a:pt x="1848" y="3141"/>
                    </a:lnTo>
                    <a:lnTo>
                      <a:pt x="1827" y="2987"/>
                    </a:lnTo>
                    <a:lnTo>
                      <a:pt x="1804" y="2834"/>
                    </a:lnTo>
                    <a:lnTo>
                      <a:pt x="1774" y="2679"/>
                    </a:lnTo>
                    <a:lnTo>
                      <a:pt x="1741" y="2529"/>
                    </a:lnTo>
                    <a:lnTo>
                      <a:pt x="1701" y="2378"/>
                    </a:lnTo>
                    <a:lnTo>
                      <a:pt x="1658" y="2231"/>
                    </a:lnTo>
                    <a:lnTo>
                      <a:pt x="1607" y="2084"/>
                    </a:lnTo>
                    <a:lnTo>
                      <a:pt x="1551" y="1940"/>
                    </a:lnTo>
                    <a:lnTo>
                      <a:pt x="1480" y="1776"/>
                    </a:lnTo>
                    <a:lnTo>
                      <a:pt x="1407" y="1616"/>
                    </a:lnTo>
                    <a:lnTo>
                      <a:pt x="1336" y="1451"/>
                    </a:lnTo>
                    <a:lnTo>
                      <a:pt x="1269" y="1288"/>
                    </a:lnTo>
                    <a:lnTo>
                      <a:pt x="1242" y="1224"/>
                    </a:lnTo>
                    <a:lnTo>
                      <a:pt x="1213" y="1164"/>
                    </a:lnTo>
                    <a:lnTo>
                      <a:pt x="1180" y="1108"/>
                    </a:lnTo>
                    <a:lnTo>
                      <a:pt x="1143" y="1058"/>
                    </a:lnTo>
                    <a:lnTo>
                      <a:pt x="1069" y="951"/>
                    </a:lnTo>
                    <a:lnTo>
                      <a:pt x="986" y="840"/>
                    </a:lnTo>
                    <a:lnTo>
                      <a:pt x="942" y="777"/>
                    </a:lnTo>
                    <a:lnTo>
                      <a:pt x="898" y="713"/>
                    </a:lnTo>
                    <a:lnTo>
                      <a:pt x="855" y="649"/>
                    </a:lnTo>
                    <a:lnTo>
                      <a:pt x="831" y="619"/>
                    </a:lnTo>
                    <a:lnTo>
                      <a:pt x="805" y="593"/>
                    </a:lnTo>
                    <a:lnTo>
                      <a:pt x="711" y="489"/>
                    </a:lnTo>
                    <a:lnTo>
                      <a:pt x="618" y="388"/>
                    </a:lnTo>
                    <a:lnTo>
                      <a:pt x="518" y="291"/>
                    </a:lnTo>
                    <a:lnTo>
                      <a:pt x="465" y="245"/>
                    </a:lnTo>
                    <a:lnTo>
                      <a:pt x="414" y="201"/>
                    </a:lnTo>
                    <a:lnTo>
                      <a:pt x="337" y="158"/>
                    </a:lnTo>
                    <a:lnTo>
                      <a:pt x="193" y="77"/>
                    </a:lnTo>
                    <a:lnTo>
                      <a:pt x="120" y="40"/>
                    </a:lnTo>
                    <a:lnTo>
                      <a:pt x="57" y="14"/>
                    </a:lnTo>
                    <a:lnTo>
                      <a:pt x="30" y="8"/>
                    </a:lnTo>
                    <a:lnTo>
                      <a:pt x="14" y="0"/>
                    </a:lnTo>
                    <a:lnTo>
                      <a:pt x="0" y="3"/>
                    </a:lnTo>
                    <a:lnTo>
                      <a:pt x="0" y="8"/>
                    </a:lnTo>
                    <a:lnTo>
                      <a:pt x="0" y="11"/>
                    </a:lnTo>
                    <a:lnTo>
                      <a:pt x="3" y="30"/>
                    </a:lnTo>
                    <a:lnTo>
                      <a:pt x="14" y="48"/>
                    </a:lnTo>
                    <a:lnTo>
                      <a:pt x="23" y="64"/>
                    </a:lnTo>
                    <a:lnTo>
                      <a:pt x="33" y="81"/>
                    </a:lnTo>
                    <a:lnTo>
                      <a:pt x="67" y="107"/>
                    </a:lnTo>
                    <a:lnTo>
                      <a:pt x="100" y="131"/>
                    </a:lnTo>
                    <a:lnTo>
                      <a:pt x="140" y="150"/>
                    </a:lnTo>
                    <a:lnTo>
                      <a:pt x="180" y="171"/>
                    </a:lnTo>
                    <a:lnTo>
                      <a:pt x="220" y="188"/>
                    </a:lnTo>
                    <a:lnTo>
                      <a:pt x="254" y="208"/>
                    </a:lnTo>
                    <a:lnTo>
                      <a:pt x="358" y="272"/>
                    </a:lnTo>
                    <a:lnTo>
                      <a:pt x="404" y="305"/>
                    </a:lnTo>
                    <a:lnTo>
                      <a:pt x="454" y="339"/>
                    </a:lnTo>
                    <a:lnTo>
                      <a:pt x="498" y="375"/>
                    </a:lnTo>
                    <a:lnTo>
                      <a:pt x="545" y="415"/>
                    </a:lnTo>
                    <a:lnTo>
                      <a:pt x="588" y="455"/>
                    </a:lnTo>
                    <a:lnTo>
                      <a:pt x="628" y="499"/>
                    </a:lnTo>
                    <a:lnTo>
                      <a:pt x="711" y="585"/>
                    </a:lnTo>
                    <a:lnTo>
                      <a:pt x="788" y="679"/>
                    </a:lnTo>
                    <a:lnTo>
                      <a:pt x="865" y="777"/>
                    </a:lnTo>
                    <a:lnTo>
                      <a:pt x="938" y="873"/>
                    </a:lnTo>
                    <a:lnTo>
                      <a:pt x="1012" y="973"/>
                    </a:lnTo>
                    <a:lnTo>
                      <a:pt x="1079" y="1077"/>
                    </a:lnTo>
                    <a:lnTo>
                      <a:pt x="1146" y="1181"/>
                    </a:lnTo>
                    <a:lnTo>
                      <a:pt x="1210" y="1288"/>
                    </a:lnTo>
                    <a:lnTo>
                      <a:pt x="1266" y="1398"/>
                    </a:lnTo>
                    <a:lnTo>
                      <a:pt x="1323" y="1509"/>
                    </a:lnTo>
                    <a:lnTo>
                      <a:pt x="1376" y="1619"/>
                    </a:lnTo>
                    <a:lnTo>
                      <a:pt x="1423" y="1733"/>
                    </a:lnTo>
                    <a:lnTo>
                      <a:pt x="1471" y="1846"/>
                    </a:lnTo>
                    <a:lnTo>
                      <a:pt x="1511" y="1960"/>
                    </a:lnTo>
                    <a:lnTo>
                      <a:pt x="1547" y="2078"/>
                    </a:lnTo>
                    <a:lnTo>
                      <a:pt x="1580" y="2191"/>
                    </a:lnTo>
                    <a:lnTo>
                      <a:pt x="1644" y="2442"/>
                    </a:lnTo>
                    <a:lnTo>
                      <a:pt x="1701" y="2693"/>
                    </a:lnTo>
                    <a:lnTo>
                      <a:pt x="1747" y="2944"/>
                    </a:lnTo>
                    <a:lnTo>
                      <a:pt x="1791" y="3195"/>
                    </a:lnTo>
                    <a:lnTo>
                      <a:pt x="1824" y="3449"/>
                    </a:lnTo>
                    <a:lnTo>
                      <a:pt x="1854" y="3703"/>
                    </a:lnTo>
                    <a:lnTo>
                      <a:pt x="1874" y="3960"/>
                    </a:lnTo>
                    <a:lnTo>
                      <a:pt x="1888" y="4218"/>
                    </a:lnTo>
                    <a:lnTo>
                      <a:pt x="1891" y="4314"/>
                    </a:lnTo>
                    <a:lnTo>
                      <a:pt x="1888" y="4412"/>
                    </a:lnTo>
                    <a:lnTo>
                      <a:pt x="1885" y="4512"/>
                    </a:lnTo>
                    <a:lnTo>
                      <a:pt x="1882" y="4609"/>
                    </a:lnTo>
                    <a:lnTo>
                      <a:pt x="1864" y="4803"/>
                    </a:lnTo>
                    <a:lnTo>
                      <a:pt x="1854" y="5000"/>
                    </a:lnTo>
                    <a:lnTo>
                      <a:pt x="1845" y="5091"/>
                    </a:lnTo>
                    <a:lnTo>
                      <a:pt x="1834" y="5181"/>
                    </a:lnTo>
                    <a:lnTo>
                      <a:pt x="1824" y="5268"/>
                    </a:lnTo>
                    <a:lnTo>
                      <a:pt x="1818" y="5351"/>
                    </a:lnTo>
                    <a:lnTo>
                      <a:pt x="1854" y="5355"/>
                    </a:lnTo>
                    <a:lnTo>
                      <a:pt x="1874" y="5355"/>
                    </a:lnTo>
                    <a:lnTo>
                      <a:pt x="1895" y="5351"/>
                    </a:lnTo>
                    <a:lnTo>
                      <a:pt x="1891" y="5291"/>
                    </a:lnTo>
                    <a:lnTo>
                      <a:pt x="1891" y="5235"/>
                    </a:lnTo>
                    <a:lnTo>
                      <a:pt x="1895" y="5114"/>
                    </a:lnTo>
                    <a:lnTo>
                      <a:pt x="1904" y="4993"/>
                    </a:lnTo>
                    <a:lnTo>
                      <a:pt x="1914" y="4870"/>
                    </a:lnTo>
                    <a:lnTo>
                      <a:pt x="1928" y="4746"/>
                    </a:lnTo>
                    <a:lnTo>
                      <a:pt x="1938" y="4626"/>
                    </a:lnTo>
                    <a:lnTo>
                      <a:pt x="1941" y="4502"/>
                    </a:lnTo>
                    <a:lnTo>
                      <a:pt x="1941" y="4442"/>
                    </a:lnTo>
                    <a:lnTo>
                      <a:pt x="1941" y="4381"/>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17" name="Freeform 409"/>
              <p:cNvSpPr>
                <a:spLocks/>
              </p:cNvSpPr>
              <p:nvPr/>
            </p:nvSpPr>
            <p:spPr bwMode="auto">
              <a:xfrm>
                <a:off x="5349558" y="1812925"/>
                <a:ext cx="53975" cy="111125"/>
              </a:xfrm>
              <a:custGeom>
                <a:avLst/>
                <a:gdLst/>
                <a:ahLst/>
                <a:cxnLst>
                  <a:cxn ang="0">
                    <a:pos x="451" y="14"/>
                  </a:cxn>
                  <a:cxn ang="0">
                    <a:pos x="481" y="0"/>
                  </a:cxn>
                  <a:cxn ang="0">
                    <a:pos x="481" y="4"/>
                  </a:cxn>
                  <a:cxn ang="0">
                    <a:pos x="485" y="11"/>
                  </a:cxn>
                  <a:cxn ang="0">
                    <a:pos x="491" y="48"/>
                  </a:cxn>
                  <a:cxn ang="0">
                    <a:pos x="501" y="155"/>
                  </a:cxn>
                  <a:cxn ang="0">
                    <a:pos x="512" y="272"/>
                  </a:cxn>
                  <a:cxn ang="0">
                    <a:pos x="512" y="336"/>
                  </a:cxn>
                  <a:cxn ang="0">
                    <a:pos x="501" y="422"/>
                  </a:cxn>
                  <a:cxn ang="0">
                    <a:pos x="481" y="506"/>
                  </a:cxn>
                  <a:cxn ang="0">
                    <a:pos x="454" y="590"/>
                  </a:cxn>
                  <a:cxn ang="0">
                    <a:pos x="441" y="630"/>
                  </a:cxn>
                  <a:cxn ang="0">
                    <a:pos x="421" y="670"/>
                  </a:cxn>
                  <a:cxn ang="0">
                    <a:pos x="371" y="770"/>
                  </a:cxn>
                  <a:cxn ang="0">
                    <a:pos x="337" y="833"/>
                  </a:cxn>
                  <a:cxn ang="0">
                    <a:pos x="297" y="894"/>
                  </a:cxn>
                  <a:cxn ang="0">
                    <a:pos x="254" y="951"/>
                  </a:cxn>
                  <a:cxn ang="0">
                    <a:pos x="234" y="977"/>
                  </a:cxn>
                  <a:cxn ang="0">
                    <a:pos x="211" y="998"/>
                  </a:cxn>
                  <a:cxn ang="0">
                    <a:pos x="187" y="1017"/>
                  </a:cxn>
                  <a:cxn ang="0">
                    <a:pos x="160" y="1034"/>
                  </a:cxn>
                  <a:cxn ang="0">
                    <a:pos x="137" y="1044"/>
                  </a:cxn>
                  <a:cxn ang="0">
                    <a:pos x="110" y="1051"/>
                  </a:cxn>
                  <a:cxn ang="0">
                    <a:pos x="94" y="1051"/>
                  </a:cxn>
                  <a:cxn ang="0">
                    <a:pos x="80" y="1044"/>
                  </a:cxn>
                  <a:cxn ang="0">
                    <a:pos x="70" y="1038"/>
                  </a:cxn>
                  <a:cxn ang="0">
                    <a:pos x="64" y="1025"/>
                  </a:cxn>
                  <a:cxn ang="0">
                    <a:pos x="57" y="1007"/>
                  </a:cxn>
                  <a:cxn ang="0">
                    <a:pos x="53" y="988"/>
                  </a:cxn>
                  <a:cxn ang="0">
                    <a:pos x="43" y="944"/>
                  </a:cxn>
                  <a:cxn ang="0">
                    <a:pos x="21" y="847"/>
                  </a:cxn>
                  <a:cxn ang="0">
                    <a:pos x="13" y="796"/>
                  </a:cxn>
                  <a:cxn ang="0">
                    <a:pos x="3" y="747"/>
                  </a:cxn>
                  <a:cxn ang="0">
                    <a:pos x="0" y="700"/>
                  </a:cxn>
                  <a:cxn ang="0">
                    <a:pos x="0" y="649"/>
                  </a:cxn>
                  <a:cxn ang="0">
                    <a:pos x="3" y="600"/>
                  </a:cxn>
                  <a:cxn ang="0">
                    <a:pos x="10" y="549"/>
                  </a:cxn>
                  <a:cxn ang="0">
                    <a:pos x="34" y="459"/>
                  </a:cxn>
                  <a:cxn ang="0">
                    <a:pos x="47" y="422"/>
                  </a:cxn>
                  <a:cxn ang="0">
                    <a:pos x="64" y="389"/>
                  </a:cxn>
                  <a:cxn ang="0">
                    <a:pos x="80" y="355"/>
                  </a:cxn>
                  <a:cxn ang="0">
                    <a:pos x="101" y="322"/>
                  </a:cxn>
                  <a:cxn ang="0">
                    <a:pos x="127" y="285"/>
                  </a:cxn>
                  <a:cxn ang="0">
                    <a:pos x="157" y="248"/>
                  </a:cxn>
                  <a:cxn ang="0">
                    <a:pos x="190" y="211"/>
                  </a:cxn>
                  <a:cxn ang="0">
                    <a:pos x="224" y="178"/>
                  </a:cxn>
                  <a:cxn ang="0">
                    <a:pos x="257" y="144"/>
                  </a:cxn>
                  <a:cxn ang="0">
                    <a:pos x="291" y="118"/>
                  </a:cxn>
                  <a:cxn ang="0">
                    <a:pos x="328" y="91"/>
                  </a:cxn>
                  <a:cxn ang="0">
                    <a:pos x="368" y="64"/>
                  </a:cxn>
                  <a:cxn ang="0">
                    <a:pos x="451" y="14"/>
                  </a:cxn>
                </a:cxnLst>
                <a:rect l="0" t="0" r="r" b="b"/>
                <a:pathLst>
                  <a:path w="512" h="1051">
                    <a:moveTo>
                      <a:pt x="451" y="14"/>
                    </a:moveTo>
                    <a:lnTo>
                      <a:pt x="481" y="0"/>
                    </a:lnTo>
                    <a:lnTo>
                      <a:pt x="481" y="4"/>
                    </a:lnTo>
                    <a:lnTo>
                      <a:pt x="485" y="11"/>
                    </a:lnTo>
                    <a:lnTo>
                      <a:pt x="491" y="48"/>
                    </a:lnTo>
                    <a:lnTo>
                      <a:pt x="501" y="155"/>
                    </a:lnTo>
                    <a:lnTo>
                      <a:pt x="512" y="272"/>
                    </a:lnTo>
                    <a:lnTo>
                      <a:pt x="512" y="336"/>
                    </a:lnTo>
                    <a:lnTo>
                      <a:pt x="501" y="422"/>
                    </a:lnTo>
                    <a:lnTo>
                      <a:pt x="481" y="506"/>
                    </a:lnTo>
                    <a:lnTo>
                      <a:pt x="454" y="590"/>
                    </a:lnTo>
                    <a:lnTo>
                      <a:pt x="441" y="630"/>
                    </a:lnTo>
                    <a:lnTo>
                      <a:pt x="421" y="670"/>
                    </a:lnTo>
                    <a:lnTo>
                      <a:pt x="371" y="770"/>
                    </a:lnTo>
                    <a:lnTo>
                      <a:pt x="337" y="833"/>
                    </a:lnTo>
                    <a:lnTo>
                      <a:pt x="297" y="894"/>
                    </a:lnTo>
                    <a:lnTo>
                      <a:pt x="254" y="951"/>
                    </a:lnTo>
                    <a:lnTo>
                      <a:pt x="234" y="977"/>
                    </a:lnTo>
                    <a:lnTo>
                      <a:pt x="211" y="998"/>
                    </a:lnTo>
                    <a:lnTo>
                      <a:pt x="187" y="1017"/>
                    </a:lnTo>
                    <a:lnTo>
                      <a:pt x="160" y="1034"/>
                    </a:lnTo>
                    <a:lnTo>
                      <a:pt x="137" y="1044"/>
                    </a:lnTo>
                    <a:lnTo>
                      <a:pt x="110" y="1051"/>
                    </a:lnTo>
                    <a:lnTo>
                      <a:pt x="94" y="1051"/>
                    </a:lnTo>
                    <a:lnTo>
                      <a:pt x="80" y="1044"/>
                    </a:lnTo>
                    <a:lnTo>
                      <a:pt x="70" y="1038"/>
                    </a:lnTo>
                    <a:lnTo>
                      <a:pt x="64" y="1025"/>
                    </a:lnTo>
                    <a:lnTo>
                      <a:pt x="57" y="1007"/>
                    </a:lnTo>
                    <a:lnTo>
                      <a:pt x="53" y="988"/>
                    </a:lnTo>
                    <a:lnTo>
                      <a:pt x="43" y="944"/>
                    </a:lnTo>
                    <a:lnTo>
                      <a:pt x="21" y="847"/>
                    </a:lnTo>
                    <a:lnTo>
                      <a:pt x="13" y="796"/>
                    </a:lnTo>
                    <a:lnTo>
                      <a:pt x="3" y="747"/>
                    </a:lnTo>
                    <a:lnTo>
                      <a:pt x="0" y="700"/>
                    </a:lnTo>
                    <a:lnTo>
                      <a:pt x="0" y="649"/>
                    </a:lnTo>
                    <a:lnTo>
                      <a:pt x="3" y="600"/>
                    </a:lnTo>
                    <a:lnTo>
                      <a:pt x="10" y="549"/>
                    </a:lnTo>
                    <a:lnTo>
                      <a:pt x="34" y="459"/>
                    </a:lnTo>
                    <a:lnTo>
                      <a:pt x="47" y="422"/>
                    </a:lnTo>
                    <a:lnTo>
                      <a:pt x="64" y="389"/>
                    </a:lnTo>
                    <a:lnTo>
                      <a:pt x="80" y="355"/>
                    </a:lnTo>
                    <a:lnTo>
                      <a:pt x="101" y="322"/>
                    </a:lnTo>
                    <a:lnTo>
                      <a:pt x="127" y="285"/>
                    </a:lnTo>
                    <a:lnTo>
                      <a:pt x="157" y="248"/>
                    </a:lnTo>
                    <a:lnTo>
                      <a:pt x="190" y="211"/>
                    </a:lnTo>
                    <a:lnTo>
                      <a:pt x="224" y="178"/>
                    </a:lnTo>
                    <a:lnTo>
                      <a:pt x="257" y="144"/>
                    </a:lnTo>
                    <a:lnTo>
                      <a:pt x="291" y="118"/>
                    </a:lnTo>
                    <a:lnTo>
                      <a:pt x="328" y="91"/>
                    </a:lnTo>
                    <a:lnTo>
                      <a:pt x="368" y="64"/>
                    </a:lnTo>
                    <a:lnTo>
                      <a:pt x="451" y="1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18" name="Freeform 410"/>
              <p:cNvSpPr>
                <a:spLocks/>
              </p:cNvSpPr>
              <p:nvPr/>
            </p:nvSpPr>
            <p:spPr bwMode="auto">
              <a:xfrm>
                <a:off x="5413058" y="1773237"/>
                <a:ext cx="65088" cy="84138"/>
              </a:xfrm>
              <a:custGeom>
                <a:avLst/>
                <a:gdLst/>
                <a:ahLst/>
                <a:cxnLst>
                  <a:cxn ang="0">
                    <a:pos x="67" y="378"/>
                  </a:cxn>
                  <a:cxn ang="0">
                    <a:pos x="34" y="474"/>
                  </a:cxn>
                  <a:cxn ang="0">
                    <a:pos x="21" y="528"/>
                  </a:cxn>
                  <a:cxn ang="0">
                    <a:pos x="7" y="578"/>
                  </a:cxn>
                  <a:cxn ang="0">
                    <a:pos x="0" y="632"/>
                  </a:cxn>
                  <a:cxn ang="0">
                    <a:pos x="0" y="685"/>
                  </a:cxn>
                  <a:cxn ang="0">
                    <a:pos x="4" y="738"/>
                  </a:cxn>
                  <a:cxn ang="0">
                    <a:pos x="10" y="762"/>
                  </a:cxn>
                  <a:cxn ang="0">
                    <a:pos x="18" y="789"/>
                  </a:cxn>
                  <a:cxn ang="0">
                    <a:pos x="40" y="789"/>
                  </a:cxn>
                  <a:cxn ang="0">
                    <a:pos x="64" y="786"/>
                  </a:cxn>
                  <a:cxn ang="0">
                    <a:pos x="87" y="779"/>
                  </a:cxn>
                  <a:cxn ang="0">
                    <a:pos x="114" y="768"/>
                  </a:cxn>
                  <a:cxn ang="0">
                    <a:pos x="168" y="742"/>
                  </a:cxn>
                  <a:cxn ang="0">
                    <a:pos x="218" y="709"/>
                  </a:cxn>
                  <a:cxn ang="0">
                    <a:pos x="268" y="672"/>
                  </a:cxn>
                  <a:cxn ang="0">
                    <a:pos x="311" y="628"/>
                  </a:cxn>
                  <a:cxn ang="0">
                    <a:pos x="348" y="591"/>
                  </a:cxn>
                  <a:cxn ang="0">
                    <a:pos x="375" y="554"/>
                  </a:cxn>
                  <a:cxn ang="0">
                    <a:pos x="429" y="474"/>
                  </a:cxn>
                  <a:cxn ang="0">
                    <a:pos x="472" y="401"/>
                  </a:cxn>
                  <a:cxn ang="0">
                    <a:pos x="512" y="324"/>
                  </a:cxn>
                  <a:cxn ang="0">
                    <a:pos x="531" y="284"/>
                  </a:cxn>
                  <a:cxn ang="0">
                    <a:pos x="549" y="237"/>
                  </a:cxn>
                  <a:cxn ang="0">
                    <a:pos x="579" y="113"/>
                  </a:cxn>
                  <a:cxn ang="0">
                    <a:pos x="595" y="40"/>
                  </a:cxn>
                  <a:cxn ang="0">
                    <a:pos x="602" y="17"/>
                  </a:cxn>
                  <a:cxn ang="0">
                    <a:pos x="608" y="6"/>
                  </a:cxn>
                  <a:cxn ang="0">
                    <a:pos x="592" y="3"/>
                  </a:cxn>
                  <a:cxn ang="0">
                    <a:pos x="575" y="0"/>
                  </a:cxn>
                  <a:cxn ang="0">
                    <a:pos x="558" y="0"/>
                  </a:cxn>
                  <a:cxn ang="0">
                    <a:pos x="538" y="0"/>
                  </a:cxn>
                  <a:cxn ang="0">
                    <a:pos x="502" y="9"/>
                  </a:cxn>
                  <a:cxn ang="0">
                    <a:pos x="461" y="23"/>
                  </a:cxn>
                  <a:cxn ang="0">
                    <a:pos x="421" y="40"/>
                  </a:cxn>
                  <a:cxn ang="0">
                    <a:pos x="384" y="60"/>
                  </a:cxn>
                  <a:cxn ang="0">
                    <a:pos x="325" y="94"/>
                  </a:cxn>
                  <a:cxn ang="0">
                    <a:pos x="285" y="120"/>
                  </a:cxn>
                  <a:cxn ang="0">
                    <a:pos x="245" y="150"/>
                  </a:cxn>
                  <a:cxn ang="0">
                    <a:pos x="208" y="180"/>
                  </a:cxn>
                  <a:cxn ang="0">
                    <a:pos x="171" y="214"/>
                  </a:cxn>
                  <a:cxn ang="0">
                    <a:pos x="141" y="250"/>
                  </a:cxn>
                  <a:cxn ang="0">
                    <a:pos x="114" y="287"/>
                  </a:cxn>
                  <a:cxn ang="0">
                    <a:pos x="87" y="330"/>
                  </a:cxn>
                  <a:cxn ang="0">
                    <a:pos x="67" y="378"/>
                  </a:cxn>
                </a:cxnLst>
                <a:rect l="0" t="0" r="r" b="b"/>
                <a:pathLst>
                  <a:path w="608" h="789">
                    <a:moveTo>
                      <a:pt x="67" y="378"/>
                    </a:moveTo>
                    <a:lnTo>
                      <a:pt x="34" y="474"/>
                    </a:lnTo>
                    <a:lnTo>
                      <a:pt x="21" y="528"/>
                    </a:lnTo>
                    <a:lnTo>
                      <a:pt x="7" y="578"/>
                    </a:lnTo>
                    <a:lnTo>
                      <a:pt x="0" y="632"/>
                    </a:lnTo>
                    <a:lnTo>
                      <a:pt x="0" y="685"/>
                    </a:lnTo>
                    <a:lnTo>
                      <a:pt x="4" y="738"/>
                    </a:lnTo>
                    <a:lnTo>
                      <a:pt x="10" y="762"/>
                    </a:lnTo>
                    <a:lnTo>
                      <a:pt x="18" y="789"/>
                    </a:lnTo>
                    <a:lnTo>
                      <a:pt x="40" y="789"/>
                    </a:lnTo>
                    <a:lnTo>
                      <a:pt x="64" y="786"/>
                    </a:lnTo>
                    <a:lnTo>
                      <a:pt x="87" y="779"/>
                    </a:lnTo>
                    <a:lnTo>
                      <a:pt x="114" y="768"/>
                    </a:lnTo>
                    <a:lnTo>
                      <a:pt x="168" y="742"/>
                    </a:lnTo>
                    <a:lnTo>
                      <a:pt x="218" y="709"/>
                    </a:lnTo>
                    <a:lnTo>
                      <a:pt x="268" y="672"/>
                    </a:lnTo>
                    <a:lnTo>
                      <a:pt x="311" y="628"/>
                    </a:lnTo>
                    <a:lnTo>
                      <a:pt x="348" y="591"/>
                    </a:lnTo>
                    <a:lnTo>
                      <a:pt x="375" y="554"/>
                    </a:lnTo>
                    <a:lnTo>
                      <a:pt x="429" y="474"/>
                    </a:lnTo>
                    <a:lnTo>
                      <a:pt x="472" y="401"/>
                    </a:lnTo>
                    <a:lnTo>
                      <a:pt x="512" y="324"/>
                    </a:lnTo>
                    <a:lnTo>
                      <a:pt x="531" y="284"/>
                    </a:lnTo>
                    <a:lnTo>
                      <a:pt x="549" y="237"/>
                    </a:lnTo>
                    <a:lnTo>
                      <a:pt x="579" y="113"/>
                    </a:lnTo>
                    <a:lnTo>
                      <a:pt x="595" y="40"/>
                    </a:lnTo>
                    <a:lnTo>
                      <a:pt x="602" y="17"/>
                    </a:lnTo>
                    <a:lnTo>
                      <a:pt x="608" y="6"/>
                    </a:lnTo>
                    <a:lnTo>
                      <a:pt x="592" y="3"/>
                    </a:lnTo>
                    <a:lnTo>
                      <a:pt x="575" y="0"/>
                    </a:lnTo>
                    <a:lnTo>
                      <a:pt x="558" y="0"/>
                    </a:lnTo>
                    <a:lnTo>
                      <a:pt x="538" y="0"/>
                    </a:lnTo>
                    <a:lnTo>
                      <a:pt x="502" y="9"/>
                    </a:lnTo>
                    <a:lnTo>
                      <a:pt x="461" y="23"/>
                    </a:lnTo>
                    <a:lnTo>
                      <a:pt x="421" y="40"/>
                    </a:lnTo>
                    <a:lnTo>
                      <a:pt x="384" y="60"/>
                    </a:lnTo>
                    <a:lnTo>
                      <a:pt x="325" y="94"/>
                    </a:lnTo>
                    <a:lnTo>
                      <a:pt x="285" y="120"/>
                    </a:lnTo>
                    <a:lnTo>
                      <a:pt x="245" y="150"/>
                    </a:lnTo>
                    <a:lnTo>
                      <a:pt x="208" y="180"/>
                    </a:lnTo>
                    <a:lnTo>
                      <a:pt x="171" y="214"/>
                    </a:lnTo>
                    <a:lnTo>
                      <a:pt x="141" y="250"/>
                    </a:lnTo>
                    <a:lnTo>
                      <a:pt x="114" y="287"/>
                    </a:lnTo>
                    <a:lnTo>
                      <a:pt x="87" y="330"/>
                    </a:lnTo>
                    <a:lnTo>
                      <a:pt x="67" y="37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19" name="Freeform 411"/>
              <p:cNvSpPr>
                <a:spLocks/>
              </p:cNvSpPr>
              <p:nvPr/>
            </p:nvSpPr>
            <p:spPr bwMode="auto">
              <a:xfrm>
                <a:off x="5349558" y="1766887"/>
                <a:ext cx="96838" cy="46038"/>
              </a:xfrm>
              <a:custGeom>
                <a:avLst/>
                <a:gdLst/>
                <a:ahLst/>
                <a:cxnLst>
                  <a:cxn ang="0">
                    <a:pos x="13" y="431"/>
                  </a:cxn>
                  <a:cxn ang="0">
                    <a:pos x="71" y="431"/>
                  </a:cxn>
                  <a:cxn ang="0">
                    <a:pos x="131" y="428"/>
                  </a:cxn>
                  <a:cxn ang="0">
                    <a:pos x="191" y="418"/>
                  </a:cxn>
                  <a:cxn ang="0">
                    <a:pos x="251" y="408"/>
                  </a:cxn>
                  <a:cxn ang="0">
                    <a:pos x="311" y="394"/>
                  </a:cxn>
                  <a:cxn ang="0">
                    <a:pos x="374" y="375"/>
                  </a:cxn>
                  <a:cxn ang="0">
                    <a:pos x="435" y="354"/>
                  </a:cxn>
                  <a:cxn ang="0">
                    <a:pos x="495" y="331"/>
                  </a:cxn>
                  <a:cxn ang="0">
                    <a:pos x="552" y="305"/>
                  </a:cxn>
                  <a:cxn ang="0">
                    <a:pos x="608" y="278"/>
                  </a:cxn>
                  <a:cxn ang="0">
                    <a:pos x="665" y="247"/>
                  </a:cxn>
                  <a:cxn ang="0">
                    <a:pos x="722" y="217"/>
                  </a:cxn>
                  <a:cxn ang="0">
                    <a:pos x="772" y="184"/>
                  </a:cxn>
                  <a:cxn ang="0">
                    <a:pos x="822" y="150"/>
                  </a:cxn>
                  <a:cxn ang="0">
                    <a:pos x="872" y="118"/>
                  </a:cxn>
                  <a:cxn ang="0">
                    <a:pos x="916" y="81"/>
                  </a:cxn>
                  <a:cxn ang="0">
                    <a:pos x="813" y="60"/>
                  </a:cxn>
                  <a:cxn ang="0">
                    <a:pos x="709" y="36"/>
                  </a:cxn>
                  <a:cxn ang="0">
                    <a:pos x="611" y="14"/>
                  </a:cxn>
                  <a:cxn ang="0">
                    <a:pos x="565" y="6"/>
                  </a:cxn>
                  <a:cxn ang="0">
                    <a:pos x="518" y="0"/>
                  </a:cxn>
                  <a:cxn ang="0">
                    <a:pos x="472" y="0"/>
                  </a:cxn>
                  <a:cxn ang="0">
                    <a:pos x="424" y="3"/>
                  </a:cxn>
                  <a:cxn ang="0">
                    <a:pos x="378" y="10"/>
                  </a:cxn>
                  <a:cxn ang="0">
                    <a:pos x="331" y="23"/>
                  </a:cxn>
                  <a:cxn ang="0">
                    <a:pos x="288" y="44"/>
                  </a:cxn>
                  <a:cxn ang="0">
                    <a:pos x="241" y="70"/>
                  </a:cxn>
                  <a:cxn ang="0">
                    <a:pos x="194" y="104"/>
                  </a:cxn>
                  <a:cxn ang="0">
                    <a:pos x="147" y="147"/>
                  </a:cxn>
                  <a:cxn ang="0">
                    <a:pos x="111" y="201"/>
                  </a:cxn>
                  <a:cxn ang="0">
                    <a:pos x="80" y="244"/>
                  </a:cxn>
                  <a:cxn ang="0">
                    <a:pos x="50" y="294"/>
                  </a:cxn>
                  <a:cxn ang="0">
                    <a:pos x="24" y="345"/>
                  </a:cxn>
                  <a:cxn ang="0">
                    <a:pos x="7" y="388"/>
                  </a:cxn>
                  <a:cxn ang="0">
                    <a:pos x="0" y="404"/>
                  </a:cxn>
                  <a:cxn ang="0">
                    <a:pos x="0" y="418"/>
                  </a:cxn>
                  <a:cxn ang="0">
                    <a:pos x="4" y="428"/>
                  </a:cxn>
                  <a:cxn ang="0">
                    <a:pos x="13" y="431"/>
                  </a:cxn>
                </a:cxnLst>
                <a:rect l="0" t="0" r="r" b="b"/>
                <a:pathLst>
                  <a:path w="916" h="431">
                    <a:moveTo>
                      <a:pt x="13" y="431"/>
                    </a:moveTo>
                    <a:lnTo>
                      <a:pt x="71" y="431"/>
                    </a:lnTo>
                    <a:lnTo>
                      <a:pt x="131" y="428"/>
                    </a:lnTo>
                    <a:lnTo>
                      <a:pt x="191" y="418"/>
                    </a:lnTo>
                    <a:lnTo>
                      <a:pt x="251" y="408"/>
                    </a:lnTo>
                    <a:lnTo>
                      <a:pt x="311" y="394"/>
                    </a:lnTo>
                    <a:lnTo>
                      <a:pt x="374" y="375"/>
                    </a:lnTo>
                    <a:lnTo>
                      <a:pt x="435" y="354"/>
                    </a:lnTo>
                    <a:lnTo>
                      <a:pt x="495" y="331"/>
                    </a:lnTo>
                    <a:lnTo>
                      <a:pt x="552" y="305"/>
                    </a:lnTo>
                    <a:lnTo>
                      <a:pt x="608" y="278"/>
                    </a:lnTo>
                    <a:lnTo>
                      <a:pt x="665" y="247"/>
                    </a:lnTo>
                    <a:lnTo>
                      <a:pt x="722" y="217"/>
                    </a:lnTo>
                    <a:lnTo>
                      <a:pt x="772" y="184"/>
                    </a:lnTo>
                    <a:lnTo>
                      <a:pt x="822" y="150"/>
                    </a:lnTo>
                    <a:lnTo>
                      <a:pt x="872" y="118"/>
                    </a:lnTo>
                    <a:lnTo>
                      <a:pt x="916" y="81"/>
                    </a:lnTo>
                    <a:lnTo>
                      <a:pt x="813" y="60"/>
                    </a:lnTo>
                    <a:lnTo>
                      <a:pt x="709" y="36"/>
                    </a:lnTo>
                    <a:lnTo>
                      <a:pt x="611" y="14"/>
                    </a:lnTo>
                    <a:lnTo>
                      <a:pt x="565" y="6"/>
                    </a:lnTo>
                    <a:lnTo>
                      <a:pt x="518" y="0"/>
                    </a:lnTo>
                    <a:lnTo>
                      <a:pt x="472" y="0"/>
                    </a:lnTo>
                    <a:lnTo>
                      <a:pt x="424" y="3"/>
                    </a:lnTo>
                    <a:lnTo>
                      <a:pt x="378" y="10"/>
                    </a:lnTo>
                    <a:lnTo>
                      <a:pt x="331" y="23"/>
                    </a:lnTo>
                    <a:lnTo>
                      <a:pt x="288" y="44"/>
                    </a:lnTo>
                    <a:lnTo>
                      <a:pt x="241" y="70"/>
                    </a:lnTo>
                    <a:lnTo>
                      <a:pt x="194" y="104"/>
                    </a:lnTo>
                    <a:lnTo>
                      <a:pt x="147" y="147"/>
                    </a:lnTo>
                    <a:lnTo>
                      <a:pt x="111" y="201"/>
                    </a:lnTo>
                    <a:lnTo>
                      <a:pt x="80" y="244"/>
                    </a:lnTo>
                    <a:lnTo>
                      <a:pt x="50" y="294"/>
                    </a:lnTo>
                    <a:lnTo>
                      <a:pt x="24" y="345"/>
                    </a:lnTo>
                    <a:lnTo>
                      <a:pt x="7" y="388"/>
                    </a:lnTo>
                    <a:lnTo>
                      <a:pt x="0" y="404"/>
                    </a:lnTo>
                    <a:lnTo>
                      <a:pt x="0" y="418"/>
                    </a:lnTo>
                    <a:lnTo>
                      <a:pt x="4" y="428"/>
                    </a:lnTo>
                    <a:lnTo>
                      <a:pt x="13" y="43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20" name="Freeform 412"/>
              <p:cNvSpPr>
                <a:spLocks/>
              </p:cNvSpPr>
              <p:nvPr/>
            </p:nvSpPr>
            <p:spPr bwMode="auto">
              <a:xfrm>
                <a:off x="5392421" y="1727200"/>
                <a:ext cx="106363" cy="34925"/>
              </a:xfrm>
              <a:custGeom>
                <a:avLst/>
                <a:gdLst/>
                <a:ahLst/>
                <a:cxnLst>
                  <a:cxn ang="0">
                    <a:pos x="10" y="254"/>
                  </a:cxn>
                  <a:cxn ang="0">
                    <a:pos x="70" y="274"/>
                  </a:cxn>
                  <a:cxn ang="0">
                    <a:pos x="130" y="291"/>
                  </a:cxn>
                  <a:cxn ang="0">
                    <a:pos x="193" y="300"/>
                  </a:cxn>
                  <a:cxn ang="0">
                    <a:pos x="257" y="311"/>
                  </a:cxn>
                  <a:cxn ang="0">
                    <a:pos x="320" y="314"/>
                  </a:cxn>
                  <a:cxn ang="0">
                    <a:pos x="384" y="318"/>
                  </a:cxn>
                  <a:cxn ang="0">
                    <a:pos x="448" y="314"/>
                  </a:cxn>
                  <a:cxn ang="0">
                    <a:pos x="511" y="308"/>
                  </a:cxn>
                  <a:cxn ang="0">
                    <a:pos x="577" y="297"/>
                  </a:cxn>
                  <a:cxn ang="0">
                    <a:pos x="641" y="287"/>
                  </a:cxn>
                  <a:cxn ang="0">
                    <a:pos x="702" y="271"/>
                  </a:cxn>
                  <a:cxn ang="0">
                    <a:pos x="764" y="254"/>
                  </a:cxn>
                  <a:cxn ang="0">
                    <a:pos x="825" y="234"/>
                  </a:cxn>
                  <a:cxn ang="0">
                    <a:pos x="886" y="211"/>
                  </a:cxn>
                  <a:cxn ang="0">
                    <a:pos x="942" y="187"/>
                  </a:cxn>
                  <a:cxn ang="0">
                    <a:pos x="999" y="160"/>
                  </a:cxn>
                  <a:cxn ang="0">
                    <a:pos x="955" y="131"/>
                  </a:cxn>
                  <a:cxn ang="0">
                    <a:pos x="908" y="100"/>
                  </a:cxn>
                  <a:cxn ang="0">
                    <a:pos x="859" y="77"/>
                  </a:cxn>
                  <a:cxn ang="0">
                    <a:pos x="809" y="57"/>
                  </a:cxn>
                  <a:cxn ang="0">
                    <a:pos x="755" y="37"/>
                  </a:cxn>
                  <a:cxn ang="0">
                    <a:pos x="702" y="23"/>
                  </a:cxn>
                  <a:cxn ang="0">
                    <a:pos x="648" y="9"/>
                  </a:cxn>
                  <a:cxn ang="0">
                    <a:pos x="591" y="3"/>
                  </a:cxn>
                  <a:cxn ang="0">
                    <a:pos x="537" y="0"/>
                  </a:cxn>
                  <a:cxn ang="0">
                    <a:pos x="481" y="0"/>
                  </a:cxn>
                  <a:cxn ang="0">
                    <a:pos x="427" y="6"/>
                  </a:cxn>
                  <a:cxn ang="0">
                    <a:pos x="374" y="13"/>
                  </a:cxn>
                  <a:cxn ang="0">
                    <a:pos x="320" y="27"/>
                  </a:cxn>
                  <a:cxn ang="0">
                    <a:pos x="267" y="43"/>
                  </a:cxn>
                  <a:cxn ang="0">
                    <a:pos x="217" y="64"/>
                  </a:cxn>
                  <a:cxn ang="0">
                    <a:pos x="170" y="91"/>
                  </a:cxn>
                  <a:cxn ang="0">
                    <a:pos x="130" y="117"/>
                  </a:cxn>
                  <a:cxn ang="0">
                    <a:pos x="60" y="167"/>
                  </a:cxn>
                  <a:cxn ang="0">
                    <a:pos x="30" y="193"/>
                  </a:cxn>
                  <a:cxn ang="0">
                    <a:pos x="6" y="220"/>
                  </a:cxn>
                  <a:cxn ang="0">
                    <a:pos x="0" y="230"/>
                  </a:cxn>
                  <a:cxn ang="0">
                    <a:pos x="0" y="241"/>
                  </a:cxn>
                  <a:cxn ang="0">
                    <a:pos x="0" y="247"/>
                  </a:cxn>
                  <a:cxn ang="0">
                    <a:pos x="10" y="254"/>
                  </a:cxn>
                </a:cxnLst>
                <a:rect l="0" t="0" r="r" b="b"/>
                <a:pathLst>
                  <a:path w="999" h="318">
                    <a:moveTo>
                      <a:pt x="10" y="254"/>
                    </a:moveTo>
                    <a:lnTo>
                      <a:pt x="70" y="274"/>
                    </a:lnTo>
                    <a:lnTo>
                      <a:pt x="130" y="291"/>
                    </a:lnTo>
                    <a:lnTo>
                      <a:pt x="193" y="300"/>
                    </a:lnTo>
                    <a:lnTo>
                      <a:pt x="257" y="311"/>
                    </a:lnTo>
                    <a:lnTo>
                      <a:pt x="320" y="314"/>
                    </a:lnTo>
                    <a:lnTo>
                      <a:pt x="384" y="318"/>
                    </a:lnTo>
                    <a:lnTo>
                      <a:pt x="448" y="314"/>
                    </a:lnTo>
                    <a:lnTo>
                      <a:pt x="511" y="308"/>
                    </a:lnTo>
                    <a:lnTo>
                      <a:pt x="577" y="297"/>
                    </a:lnTo>
                    <a:lnTo>
                      <a:pt x="641" y="287"/>
                    </a:lnTo>
                    <a:lnTo>
                      <a:pt x="702" y="271"/>
                    </a:lnTo>
                    <a:lnTo>
                      <a:pt x="764" y="254"/>
                    </a:lnTo>
                    <a:lnTo>
                      <a:pt x="825" y="234"/>
                    </a:lnTo>
                    <a:lnTo>
                      <a:pt x="886" y="211"/>
                    </a:lnTo>
                    <a:lnTo>
                      <a:pt x="942" y="187"/>
                    </a:lnTo>
                    <a:lnTo>
                      <a:pt x="999" y="160"/>
                    </a:lnTo>
                    <a:lnTo>
                      <a:pt x="955" y="131"/>
                    </a:lnTo>
                    <a:lnTo>
                      <a:pt x="908" y="100"/>
                    </a:lnTo>
                    <a:lnTo>
                      <a:pt x="859" y="77"/>
                    </a:lnTo>
                    <a:lnTo>
                      <a:pt x="809" y="57"/>
                    </a:lnTo>
                    <a:lnTo>
                      <a:pt x="755" y="37"/>
                    </a:lnTo>
                    <a:lnTo>
                      <a:pt x="702" y="23"/>
                    </a:lnTo>
                    <a:lnTo>
                      <a:pt x="648" y="9"/>
                    </a:lnTo>
                    <a:lnTo>
                      <a:pt x="591" y="3"/>
                    </a:lnTo>
                    <a:lnTo>
                      <a:pt x="537" y="0"/>
                    </a:lnTo>
                    <a:lnTo>
                      <a:pt x="481" y="0"/>
                    </a:lnTo>
                    <a:lnTo>
                      <a:pt x="427" y="6"/>
                    </a:lnTo>
                    <a:lnTo>
                      <a:pt x="374" y="13"/>
                    </a:lnTo>
                    <a:lnTo>
                      <a:pt x="320" y="27"/>
                    </a:lnTo>
                    <a:lnTo>
                      <a:pt x="267" y="43"/>
                    </a:lnTo>
                    <a:lnTo>
                      <a:pt x="217" y="64"/>
                    </a:lnTo>
                    <a:lnTo>
                      <a:pt x="170" y="91"/>
                    </a:lnTo>
                    <a:lnTo>
                      <a:pt x="130" y="117"/>
                    </a:lnTo>
                    <a:lnTo>
                      <a:pt x="60" y="167"/>
                    </a:lnTo>
                    <a:lnTo>
                      <a:pt x="30" y="193"/>
                    </a:lnTo>
                    <a:lnTo>
                      <a:pt x="6" y="220"/>
                    </a:lnTo>
                    <a:lnTo>
                      <a:pt x="0" y="230"/>
                    </a:lnTo>
                    <a:lnTo>
                      <a:pt x="0" y="241"/>
                    </a:lnTo>
                    <a:lnTo>
                      <a:pt x="0" y="247"/>
                    </a:lnTo>
                    <a:lnTo>
                      <a:pt x="10" y="25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21" name="Freeform 413"/>
              <p:cNvSpPr>
                <a:spLocks/>
              </p:cNvSpPr>
              <p:nvPr/>
            </p:nvSpPr>
            <p:spPr bwMode="auto">
              <a:xfrm>
                <a:off x="5484496" y="1735137"/>
                <a:ext cx="39688" cy="92075"/>
              </a:xfrm>
              <a:custGeom>
                <a:avLst/>
                <a:gdLst/>
                <a:ahLst/>
                <a:cxnLst>
                  <a:cxn ang="0">
                    <a:pos x="361" y="13"/>
                  </a:cxn>
                  <a:cxn ang="0">
                    <a:pos x="358" y="6"/>
                  </a:cxn>
                  <a:cxn ang="0">
                    <a:pos x="350" y="3"/>
                  </a:cxn>
                  <a:cxn ang="0">
                    <a:pos x="344" y="0"/>
                  </a:cxn>
                  <a:cxn ang="0">
                    <a:pos x="337" y="0"/>
                  </a:cxn>
                  <a:cxn ang="0">
                    <a:pos x="321" y="6"/>
                  </a:cxn>
                  <a:cxn ang="0">
                    <a:pos x="297" y="19"/>
                  </a:cxn>
                  <a:cxn ang="0">
                    <a:pos x="274" y="37"/>
                  </a:cxn>
                  <a:cxn ang="0">
                    <a:pos x="251" y="60"/>
                  </a:cxn>
                  <a:cxn ang="0">
                    <a:pos x="194" y="120"/>
                  </a:cxn>
                  <a:cxn ang="0">
                    <a:pos x="144" y="184"/>
                  </a:cxn>
                  <a:cxn ang="0">
                    <a:pos x="97" y="244"/>
                  </a:cxn>
                  <a:cxn ang="0">
                    <a:pos x="64" y="294"/>
                  </a:cxn>
                  <a:cxn ang="0">
                    <a:pos x="47" y="324"/>
                  </a:cxn>
                  <a:cxn ang="0">
                    <a:pos x="34" y="377"/>
                  </a:cxn>
                  <a:cxn ang="0">
                    <a:pos x="21" y="444"/>
                  </a:cxn>
                  <a:cxn ang="0">
                    <a:pos x="7" y="518"/>
                  </a:cxn>
                  <a:cxn ang="0">
                    <a:pos x="0" y="595"/>
                  </a:cxn>
                  <a:cxn ang="0">
                    <a:pos x="0" y="671"/>
                  </a:cxn>
                  <a:cxn ang="0">
                    <a:pos x="3" y="746"/>
                  </a:cxn>
                  <a:cxn ang="0">
                    <a:pos x="7" y="778"/>
                  </a:cxn>
                  <a:cxn ang="0">
                    <a:pos x="13" y="812"/>
                  </a:cxn>
                  <a:cxn ang="0">
                    <a:pos x="21" y="839"/>
                  </a:cxn>
                  <a:cxn ang="0">
                    <a:pos x="30" y="866"/>
                  </a:cxn>
                  <a:cxn ang="0">
                    <a:pos x="67" y="833"/>
                  </a:cxn>
                  <a:cxn ang="0">
                    <a:pos x="104" y="796"/>
                  </a:cxn>
                  <a:cxn ang="0">
                    <a:pos x="144" y="752"/>
                  </a:cxn>
                  <a:cxn ang="0">
                    <a:pos x="181" y="705"/>
                  </a:cxn>
                  <a:cxn ang="0">
                    <a:pos x="214" y="652"/>
                  </a:cxn>
                  <a:cxn ang="0">
                    <a:pos x="248" y="598"/>
                  </a:cxn>
                  <a:cxn ang="0">
                    <a:pos x="281" y="538"/>
                  </a:cxn>
                  <a:cxn ang="0">
                    <a:pos x="307" y="478"/>
                  </a:cxn>
                  <a:cxn ang="0">
                    <a:pos x="334" y="417"/>
                  </a:cxn>
                  <a:cxn ang="0">
                    <a:pos x="355" y="354"/>
                  </a:cxn>
                  <a:cxn ang="0">
                    <a:pos x="371" y="291"/>
                  </a:cxn>
                  <a:cxn ang="0">
                    <a:pos x="381" y="230"/>
                  </a:cxn>
                  <a:cxn ang="0">
                    <a:pos x="384" y="174"/>
                  </a:cxn>
                  <a:cxn ang="0">
                    <a:pos x="384" y="117"/>
                  </a:cxn>
                  <a:cxn ang="0">
                    <a:pos x="378" y="64"/>
                  </a:cxn>
                  <a:cxn ang="0">
                    <a:pos x="371" y="40"/>
                  </a:cxn>
                  <a:cxn ang="0">
                    <a:pos x="361" y="13"/>
                  </a:cxn>
                </a:cxnLst>
                <a:rect l="0" t="0" r="r" b="b"/>
                <a:pathLst>
                  <a:path w="384" h="866">
                    <a:moveTo>
                      <a:pt x="361" y="13"/>
                    </a:moveTo>
                    <a:lnTo>
                      <a:pt x="358" y="6"/>
                    </a:lnTo>
                    <a:lnTo>
                      <a:pt x="350" y="3"/>
                    </a:lnTo>
                    <a:lnTo>
                      <a:pt x="344" y="0"/>
                    </a:lnTo>
                    <a:lnTo>
                      <a:pt x="337" y="0"/>
                    </a:lnTo>
                    <a:lnTo>
                      <a:pt x="321" y="6"/>
                    </a:lnTo>
                    <a:lnTo>
                      <a:pt x="297" y="19"/>
                    </a:lnTo>
                    <a:lnTo>
                      <a:pt x="274" y="37"/>
                    </a:lnTo>
                    <a:lnTo>
                      <a:pt x="251" y="60"/>
                    </a:lnTo>
                    <a:lnTo>
                      <a:pt x="194" y="120"/>
                    </a:lnTo>
                    <a:lnTo>
                      <a:pt x="144" y="184"/>
                    </a:lnTo>
                    <a:lnTo>
                      <a:pt x="97" y="244"/>
                    </a:lnTo>
                    <a:lnTo>
                      <a:pt x="64" y="294"/>
                    </a:lnTo>
                    <a:lnTo>
                      <a:pt x="47" y="324"/>
                    </a:lnTo>
                    <a:lnTo>
                      <a:pt x="34" y="377"/>
                    </a:lnTo>
                    <a:lnTo>
                      <a:pt x="21" y="444"/>
                    </a:lnTo>
                    <a:lnTo>
                      <a:pt x="7" y="518"/>
                    </a:lnTo>
                    <a:lnTo>
                      <a:pt x="0" y="595"/>
                    </a:lnTo>
                    <a:lnTo>
                      <a:pt x="0" y="671"/>
                    </a:lnTo>
                    <a:lnTo>
                      <a:pt x="3" y="746"/>
                    </a:lnTo>
                    <a:lnTo>
                      <a:pt x="7" y="778"/>
                    </a:lnTo>
                    <a:lnTo>
                      <a:pt x="13" y="812"/>
                    </a:lnTo>
                    <a:lnTo>
                      <a:pt x="21" y="839"/>
                    </a:lnTo>
                    <a:lnTo>
                      <a:pt x="30" y="866"/>
                    </a:lnTo>
                    <a:lnTo>
                      <a:pt x="67" y="833"/>
                    </a:lnTo>
                    <a:lnTo>
                      <a:pt x="104" y="796"/>
                    </a:lnTo>
                    <a:lnTo>
                      <a:pt x="144" y="752"/>
                    </a:lnTo>
                    <a:lnTo>
                      <a:pt x="181" y="705"/>
                    </a:lnTo>
                    <a:lnTo>
                      <a:pt x="214" y="652"/>
                    </a:lnTo>
                    <a:lnTo>
                      <a:pt x="248" y="598"/>
                    </a:lnTo>
                    <a:lnTo>
                      <a:pt x="281" y="538"/>
                    </a:lnTo>
                    <a:lnTo>
                      <a:pt x="307" y="478"/>
                    </a:lnTo>
                    <a:lnTo>
                      <a:pt x="334" y="417"/>
                    </a:lnTo>
                    <a:lnTo>
                      <a:pt x="355" y="354"/>
                    </a:lnTo>
                    <a:lnTo>
                      <a:pt x="371" y="291"/>
                    </a:lnTo>
                    <a:lnTo>
                      <a:pt x="381" y="230"/>
                    </a:lnTo>
                    <a:lnTo>
                      <a:pt x="384" y="174"/>
                    </a:lnTo>
                    <a:lnTo>
                      <a:pt x="384" y="117"/>
                    </a:lnTo>
                    <a:lnTo>
                      <a:pt x="378" y="64"/>
                    </a:lnTo>
                    <a:lnTo>
                      <a:pt x="371" y="40"/>
                    </a:lnTo>
                    <a:lnTo>
                      <a:pt x="361" y="13"/>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22" name="Freeform 414"/>
              <p:cNvSpPr>
                <a:spLocks/>
              </p:cNvSpPr>
              <p:nvPr/>
            </p:nvSpPr>
            <p:spPr bwMode="auto">
              <a:xfrm>
                <a:off x="5452746" y="1690687"/>
                <a:ext cx="84138" cy="36513"/>
              </a:xfrm>
              <a:custGeom>
                <a:avLst/>
                <a:gdLst/>
                <a:ahLst/>
                <a:cxnLst>
                  <a:cxn ang="0">
                    <a:pos x="14" y="170"/>
                  </a:cxn>
                  <a:cxn ang="0">
                    <a:pos x="60" y="207"/>
                  </a:cxn>
                  <a:cxn ang="0">
                    <a:pos x="110" y="241"/>
                  </a:cxn>
                  <a:cxn ang="0">
                    <a:pos x="164" y="268"/>
                  </a:cxn>
                  <a:cxn ang="0">
                    <a:pos x="220" y="295"/>
                  </a:cxn>
                  <a:cxn ang="0">
                    <a:pos x="278" y="314"/>
                  </a:cxn>
                  <a:cxn ang="0">
                    <a:pos x="337" y="328"/>
                  </a:cxn>
                  <a:cxn ang="0">
                    <a:pos x="395" y="338"/>
                  </a:cxn>
                  <a:cxn ang="0">
                    <a:pos x="454" y="338"/>
                  </a:cxn>
                  <a:cxn ang="0">
                    <a:pos x="478" y="335"/>
                  </a:cxn>
                  <a:cxn ang="0">
                    <a:pos x="521" y="328"/>
                  </a:cxn>
                  <a:cxn ang="0">
                    <a:pos x="635" y="298"/>
                  </a:cxn>
                  <a:cxn ang="0">
                    <a:pos x="739" y="271"/>
                  </a:cxn>
                  <a:cxn ang="0">
                    <a:pos x="785" y="254"/>
                  </a:cxn>
                  <a:cxn ang="0">
                    <a:pos x="766" y="217"/>
                  </a:cxn>
                  <a:cxn ang="0">
                    <a:pos x="742" y="184"/>
                  </a:cxn>
                  <a:cxn ang="0">
                    <a:pos x="715" y="154"/>
                  </a:cxn>
                  <a:cxn ang="0">
                    <a:pos x="686" y="127"/>
                  </a:cxn>
                  <a:cxn ang="0">
                    <a:pos x="652" y="100"/>
                  </a:cxn>
                  <a:cxn ang="0">
                    <a:pos x="618" y="81"/>
                  </a:cxn>
                  <a:cxn ang="0">
                    <a:pos x="582" y="60"/>
                  </a:cxn>
                  <a:cxn ang="0">
                    <a:pos x="542" y="44"/>
                  </a:cxn>
                  <a:cxn ang="0">
                    <a:pos x="502" y="30"/>
                  </a:cxn>
                  <a:cxn ang="0">
                    <a:pos x="462" y="17"/>
                  </a:cxn>
                  <a:cxn ang="0">
                    <a:pos x="421" y="10"/>
                  </a:cxn>
                  <a:cxn ang="0">
                    <a:pos x="381" y="4"/>
                  </a:cxn>
                  <a:cxn ang="0">
                    <a:pos x="337" y="0"/>
                  </a:cxn>
                  <a:cxn ang="0">
                    <a:pos x="297" y="0"/>
                  </a:cxn>
                  <a:cxn ang="0">
                    <a:pos x="257" y="4"/>
                  </a:cxn>
                  <a:cxn ang="0">
                    <a:pos x="217" y="10"/>
                  </a:cxn>
                  <a:cxn ang="0">
                    <a:pos x="193" y="17"/>
                  </a:cxn>
                  <a:cxn ang="0">
                    <a:pos x="157" y="27"/>
                  </a:cxn>
                  <a:cxn ang="0">
                    <a:pos x="117" y="47"/>
                  </a:cxn>
                  <a:cxn ang="0">
                    <a:pos x="73" y="67"/>
                  </a:cxn>
                  <a:cxn ang="0">
                    <a:pos x="33" y="90"/>
                  </a:cxn>
                  <a:cxn ang="0">
                    <a:pos x="20" y="103"/>
                  </a:cxn>
                  <a:cxn ang="0">
                    <a:pos x="6" y="117"/>
                  </a:cxn>
                  <a:cxn ang="0">
                    <a:pos x="0" y="130"/>
                  </a:cxn>
                  <a:cxn ang="0">
                    <a:pos x="0" y="143"/>
                  </a:cxn>
                  <a:cxn ang="0">
                    <a:pos x="3" y="157"/>
                  </a:cxn>
                  <a:cxn ang="0">
                    <a:pos x="14" y="170"/>
                  </a:cxn>
                </a:cxnLst>
                <a:rect l="0" t="0" r="r" b="b"/>
                <a:pathLst>
                  <a:path w="785" h="338">
                    <a:moveTo>
                      <a:pt x="14" y="170"/>
                    </a:moveTo>
                    <a:lnTo>
                      <a:pt x="60" y="207"/>
                    </a:lnTo>
                    <a:lnTo>
                      <a:pt x="110" y="241"/>
                    </a:lnTo>
                    <a:lnTo>
                      <a:pt x="164" y="268"/>
                    </a:lnTo>
                    <a:lnTo>
                      <a:pt x="220" y="295"/>
                    </a:lnTo>
                    <a:lnTo>
                      <a:pt x="278" y="314"/>
                    </a:lnTo>
                    <a:lnTo>
                      <a:pt x="337" y="328"/>
                    </a:lnTo>
                    <a:lnTo>
                      <a:pt x="395" y="338"/>
                    </a:lnTo>
                    <a:lnTo>
                      <a:pt x="454" y="338"/>
                    </a:lnTo>
                    <a:lnTo>
                      <a:pt x="478" y="335"/>
                    </a:lnTo>
                    <a:lnTo>
                      <a:pt x="521" y="328"/>
                    </a:lnTo>
                    <a:lnTo>
                      <a:pt x="635" y="298"/>
                    </a:lnTo>
                    <a:lnTo>
                      <a:pt x="739" y="271"/>
                    </a:lnTo>
                    <a:lnTo>
                      <a:pt x="785" y="254"/>
                    </a:lnTo>
                    <a:lnTo>
                      <a:pt x="766" y="217"/>
                    </a:lnTo>
                    <a:lnTo>
                      <a:pt x="742" y="184"/>
                    </a:lnTo>
                    <a:lnTo>
                      <a:pt x="715" y="154"/>
                    </a:lnTo>
                    <a:lnTo>
                      <a:pt x="686" y="127"/>
                    </a:lnTo>
                    <a:lnTo>
                      <a:pt x="652" y="100"/>
                    </a:lnTo>
                    <a:lnTo>
                      <a:pt x="618" y="81"/>
                    </a:lnTo>
                    <a:lnTo>
                      <a:pt x="582" y="60"/>
                    </a:lnTo>
                    <a:lnTo>
                      <a:pt x="542" y="44"/>
                    </a:lnTo>
                    <a:lnTo>
                      <a:pt x="502" y="30"/>
                    </a:lnTo>
                    <a:lnTo>
                      <a:pt x="462" y="17"/>
                    </a:lnTo>
                    <a:lnTo>
                      <a:pt x="421" y="10"/>
                    </a:lnTo>
                    <a:lnTo>
                      <a:pt x="381" y="4"/>
                    </a:lnTo>
                    <a:lnTo>
                      <a:pt x="337" y="0"/>
                    </a:lnTo>
                    <a:lnTo>
                      <a:pt x="297" y="0"/>
                    </a:lnTo>
                    <a:lnTo>
                      <a:pt x="257" y="4"/>
                    </a:lnTo>
                    <a:lnTo>
                      <a:pt x="217" y="10"/>
                    </a:lnTo>
                    <a:lnTo>
                      <a:pt x="193" y="17"/>
                    </a:lnTo>
                    <a:lnTo>
                      <a:pt x="157" y="27"/>
                    </a:lnTo>
                    <a:lnTo>
                      <a:pt x="117" y="47"/>
                    </a:lnTo>
                    <a:lnTo>
                      <a:pt x="73" y="67"/>
                    </a:lnTo>
                    <a:lnTo>
                      <a:pt x="33" y="90"/>
                    </a:lnTo>
                    <a:lnTo>
                      <a:pt x="20" y="103"/>
                    </a:lnTo>
                    <a:lnTo>
                      <a:pt x="6" y="117"/>
                    </a:lnTo>
                    <a:lnTo>
                      <a:pt x="0" y="130"/>
                    </a:lnTo>
                    <a:lnTo>
                      <a:pt x="0" y="143"/>
                    </a:lnTo>
                    <a:lnTo>
                      <a:pt x="3" y="157"/>
                    </a:lnTo>
                    <a:lnTo>
                      <a:pt x="14" y="17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23" name="Freeform 415"/>
              <p:cNvSpPr>
                <a:spLocks/>
              </p:cNvSpPr>
              <p:nvPr/>
            </p:nvSpPr>
            <p:spPr bwMode="auto">
              <a:xfrm>
                <a:off x="5538471" y="1709737"/>
                <a:ext cx="26988" cy="77788"/>
              </a:xfrm>
              <a:custGeom>
                <a:avLst/>
                <a:gdLst/>
                <a:ahLst/>
                <a:cxnLst>
                  <a:cxn ang="0">
                    <a:pos x="47" y="732"/>
                  </a:cxn>
                  <a:cxn ang="0">
                    <a:pos x="50" y="732"/>
                  </a:cxn>
                  <a:cxn ang="0">
                    <a:pos x="57" y="729"/>
                  </a:cxn>
                  <a:cxn ang="0">
                    <a:pos x="80" y="699"/>
                  </a:cxn>
                  <a:cxn ang="0">
                    <a:pos x="107" y="655"/>
                  </a:cxn>
                  <a:cxn ang="0">
                    <a:pos x="140" y="602"/>
                  </a:cxn>
                  <a:cxn ang="0">
                    <a:pos x="200" y="492"/>
                  </a:cxn>
                  <a:cxn ang="0">
                    <a:pos x="224" y="452"/>
                  </a:cxn>
                  <a:cxn ang="0">
                    <a:pos x="234" y="428"/>
                  </a:cxn>
                  <a:cxn ang="0">
                    <a:pos x="244" y="378"/>
                  </a:cxn>
                  <a:cxn ang="0">
                    <a:pos x="254" y="324"/>
                  </a:cxn>
                  <a:cxn ang="0">
                    <a:pos x="258" y="271"/>
                  </a:cxn>
                  <a:cxn ang="0">
                    <a:pos x="261" y="217"/>
                  </a:cxn>
                  <a:cxn ang="0">
                    <a:pos x="261" y="161"/>
                  </a:cxn>
                  <a:cxn ang="0">
                    <a:pos x="261" y="107"/>
                  </a:cxn>
                  <a:cxn ang="0">
                    <a:pos x="250" y="0"/>
                  </a:cxn>
                  <a:cxn ang="0">
                    <a:pos x="224" y="6"/>
                  </a:cxn>
                  <a:cxn ang="0">
                    <a:pos x="200" y="14"/>
                  </a:cxn>
                  <a:cxn ang="0">
                    <a:pos x="177" y="23"/>
                  </a:cxn>
                  <a:cxn ang="0">
                    <a:pos x="154" y="33"/>
                  </a:cxn>
                  <a:cxn ang="0">
                    <a:pos x="133" y="50"/>
                  </a:cxn>
                  <a:cxn ang="0">
                    <a:pos x="117" y="63"/>
                  </a:cxn>
                  <a:cxn ang="0">
                    <a:pos x="100" y="84"/>
                  </a:cxn>
                  <a:cxn ang="0">
                    <a:pos x="84" y="103"/>
                  </a:cxn>
                  <a:cxn ang="0">
                    <a:pos x="71" y="124"/>
                  </a:cxn>
                  <a:cxn ang="0">
                    <a:pos x="57" y="147"/>
                  </a:cxn>
                  <a:cxn ang="0">
                    <a:pos x="37" y="197"/>
                  </a:cxn>
                  <a:cxn ang="0">
                    <a:pos x="20" y="251"/>
                  </a:cxn>
                  <a:cxn ang="0">
                    <a:pos x="7" y="308"/>
                  </a:cxn>
                  <a:cxn ang="0">
                    <a:pos x="0" y="367"/>
                  </a:cxn>
                  <a:cxn ang="0">
                    <a:pos x="0" y="428"/>
                  </a:cxn>
                  <a:cxn ang="0">
                    <a:pos x="0" y="488"/>
                  </a:cxn>
                  <a:cxn ang="0">
                    <a:pos x="4" y="545"/>
                  </a:cxn>
                  <a:cxn ang="0">
                    <a:pos x="10" y="599"/>
                  </a:cxn>
                  <a:cxn ang="0">
                    <a:pos x="20" y="649"/>
                  </a:cxn>
                  <a:cxn ang="0">
                    <a:pos x="34" y="695"/>
                  </a:cxn>
                  <a:cxn ang="0">
                    <a:pos x="47" y="732"/>
                  </a:cxn>
                </a:cxnLst>
                <a:rect l="0" t="0" r="r" b="b"/>
                <a:pathLst>
                  <a:path w="261" h="732">
                    <a:moveTo>
                      <a:pt x="47" y="732"/>
                    </a:moveTo>
                    <a:lnTo>
                      <a:pt x="50" y="732"/>
                    </a:lnTo>
                    <a:lnTo>
                      <a:pt x="57" y="729"/>
                    </a:lnTo>
                    <a:lnTo>
                      <a:pt x="80" y="699"/>
                    </a:lnTo>
                    <a:lnTo>
                      <a:pt x="107" y="655"/>
                    </a:lnTo>
                    <a:lnTo>
                      <a:pt x="140" y="602"/>
                    </a:lnTo>
                    <a:lnTo>
                      <a:pt x="200" y="492"/>
                    </a:lnTo>
                    <a:lnTo>
                      <a:pt x="224" y="452"/>
                    </a:lnTo>
                    <a:lnTo>
                      <a:pt x="234" y="428"/>
                    </a:lnTo>
                    <a:lnTo>
                      <a:pt x="244" y="378"/>
                    </a:lnTo>
                    <a:lnTo>
                      <a:pt x="254" y="324"/>
                    </a:lnTo>
                    <a:lnTo>
                      <a:pt x="258" y="271"/>
                    </a:lnTo>
                    <a:lnTo>
                      <a:pt x="261" y="217"/>
                    </a:lnTo>
                    <a:lnTo>
                      <a:pt x="261" y="161"/>
                    </a:lnTo>
                    <a:lnTo>
                      <a:pt x="261" y="107"/>
                    </a:lnTo>
                    <a:lnTo>
                      <a:pt x="250" y="0"/>
                    </a:lnTo>
                    <a:lnTo>
                      <a:pt x="224" y="6"/>
                    </a:lnTo>
                    <a:lnTo>
                      <a:pt x="200" y="14"/>
                    </a:lnTo>
                    <a:lnTo>
                      <a:pt x="177" y="23"/>
                    </a:lnTo>
                    <a:lnTo>
                      <a:pt x="154" y="33"/>
                    </a:lnTo>
                    <a:lnTo>
                      <a:pt x="133" y="50"/>
                    </a:lnTo>
                    <a:lnTo>
                      <a:pt x="117" y="63"/>
                    </a:lnTo>
                    <a:lnTo>
                      <a:pt x="100" y="84"/>
                    </a:lnTo>
                    <a:lnTo>
                      <a:pt x="84" y="103"/>
                    </a:lnTo>
                    <a:lnTo>
                      <a:pt x="71" y="124"/>
                    </a:lnTo>
                    <a:lnTo>
                      <a:pt x="57" y="147"/>
                    </a:lnTo>
                    <a:lnTo>
                      <a:pt x="37" y="197"/>
                    </a:lnTo>
                    <a:lnTo>
                      <a:pt x="20" y="251"/>
                    </a:lnTo>
                    <a:lnTo>
                      <a:pt x="7" y="308"/>
                    </a:lnTo>
                    <a:lnTo>
                      <a:pt x="0" y="367"/>
                    </a:lnTo>
                    <a:lnTo>
                      <a:pt x="0" y="428"/>
                    </a:lnTo>
                    <a:lnTo>
                      <a:pt x="0" y="488"/>
                    </a:lnTo>
                    <a:lnTo>
                      <a:pt x="4" y="545"/>
                    </a:lnTo>
                    <a:lnTo>
                      <a:pt x="10" y="599"/>
                    </a:lnTo>
                    <a:lnTo>
                      <a:pt x="20" y="649"/>
                    </a:lnTo>
                    <a:lnTo>
                      <a:pt x="34" y="695"/>
                    </a:lnTo>
                    <a:lnTo>
                      <a:pt x="47" y="732"/>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24" name="Freeform 416"/>
              <p:cNvSpPr>
                <a:spLocks/>
              </p:cNvSpPr>
              <p:nvPr/>
            </p:nvSpPr>
            <p:spPr bwMode="auto">
              <a:xfrm>
                <a:off x="5517833" y="1665287"/>
                <a:ext cx="61913" cy="38100"/>
              </a:xfrm>
              <a:custGeom>
                <a:avLst/>
                <a:gdLst/>
                <a:ahLst/>
                <a:cxnLst>
                  <a:cxn ang="0">
                    <a:pos x="93" y="138"/>
                  </a:cxn>
                  <a:cxn ang="0">
                    <a:pos x="120" y="160"/>
                  </a:cxn>
                  <a:cxn ang="0">
                    <a:pos x="151" y="181"/>
                  </a:cxn>
                  <a:cxn ang="0">
                    <a:pos x="184" y="200"/>
                  </a:cxn>
                  <a:cxn ang="0">
                    <a:pos x="213" y="218"/>
                  </a:cxn>
                  <a:cxn ang="0">
                    <a:pos x="280" y="245"/>
                  </a:cxn>
                  <a:cxn ang="0">
                    <a:pos x="351" y="271"/>
                  </a:cxn>
                  <a:cxn ang="0">
                    <a:pos x="474" y="308"/>
                  </a:cxn>
                  <a:cxn ang="0">
                    <a:pos x="551" y="335"/>
                  </a:cxn>
                  <a:cxn ang="0">
                    <a:pos x="575" y="344"/>
                  </a:cxn>
                  <a:cxn ang="0">
                    <a:pos x="584" y="352"/>
                  </a:cxn>
                  <a:cxn ang="0">
                    <a:pos x="568" y="268"/>
                  </a:cxn>
                  <a:cxn ang="0">
                    <a:pos x="558" y="224"/>
                  </a:cxn>
                  <a:cxn ang="0">
                    <a:pos x="544" y="181"/>
                  </a:cxn>
                  <a:cxn ang="0">
                    <a:pos x="525" y="141"/>
                  </a:cxn>
                  <a:cxn ang="0">
                    <a:pos x="501" y="104"/>
                  </a:cxn>
                  <a:cxn ang="0">
                    <a:pos x="488" y="87"/>
                  </a:cxn>
                  <a:cxn ang="0">
                    <a:pos x="474" y="71"/>
                  </a:cxn>
                  <a:cxn ang="0">
                    <a:pos x="458" y="57"/>
                  </a:cxn>
                  <a:cxn ang="0">
                    <a:pos x="441" y="44"/>
                  </a:cxn>
                  <a:cxn ang="0">
                    <a:pos x="411" y="31"/>
                  </a:cxn>
                  <a:cxn ang="0">
                    <a:pos x="387" y="20"/>
                  </a:cxn>
                  <a:cxn ang="0">
                    <a:pos x="360" y="10"/>
                  </a:cxn>
                  <a:cxn ang="0">
                    <a:pos x="334" y="4"/>
                  </a:cxn>
                  <a:cxn ang="0">
                    <a:pos x="307" y="0"/>
                  </a:cxn>
                  <a:cxn ang="0">
                    <a:pos x="280" y="0"/>
                  </a:cxn>
                  <a:cxn ang="0">
                    <a:pos x="227" y="4"/>
                  </a:cxn>
                  <a:cxn ang="0">
                    <a:pos x="173" y="10"/>
                  </a:cxn>
                  <a:cxn ang="0">
                    <a:pos x="117" y="20"/>
                  </a:cxn>
                  <a:cxn ang="0">
                    <a:pos x="60" y="27"/>
                  </a:cxn>
                  <a:cxn ang="0">
                    <a:pos x="0" y="34"/>
                  </a:cxn>
                  <a:cxn ang="0">
                    <a:pos x="20" y="64"/>
                  </a:cxn>
                  <a:cxn ang="0">
                    <a:pos x="44" y="90"/>
                  </a:cxn>
                  <a:cxn ang="0">
                    <a:pos x="66" y="117"/>
                  </a:cxn>
                  <a:cxn ang="0">
                    <a:pos x="93" y="138"/>
                  </a:cxn>
                </a:cxnLst>
                <a:rect l="0" t="0" r="r" b="b"/>
                <a:pathLst>
                  <a:path w="584" h="352">
                    <a:moveTo>
                      <a:pt x="93" y="138"/>
                    </a:moveTo>
                    <a:lnTo>
                      <a:pt x="120" y="160"/>
                    </a:lnTo>
                    <a:lnTo>
                      <a:pt x="151" y="181"/>
                    </a:lnTo>
                    <a:lnTo>
                      <a:pt x="184" y="200"/>
                    </a:lnTo>
                    <a:lnTo>
                      <a:pt x="213" y="218"/>
                    </a:lnTo>
                    <a:lnTo>
                      <a:pt x="280" y="245"/>
                    </a:lnTo>
                    <a:lnTo>
                      <a:pt x="351" y="271"/>
                    </a:lnTo>
                    <a:lnTo>
                      <a:pt x="474" y="308"/>
                    </a:lnTo>
                    <a:lnTo>
                      <a:pt x="551" y="335"/>
                    </a:lnTo>
                    <a:lnTo>
                      <a:pt x="575" y="344"/>
                    </a:lnTo>
                    <a:lnTo>
                      <a:pt x="584" y="352"/>
                    </a:lnTo>
                    <a:lnTo>
                      <a:pt x="568" y="268"/>
                    </a:lnTo>
                    <a:lnTo>
                      <a:pt x="558" y="224"/>
                    </a:lnTo>
                    <a:lnTo>
                      <a:pt x="544" y="181"/>
                    </a:lnTo>
                    <a:lnTo>
                      <a:pt x="525" y="141"/>
                    </a:lnTo>
                    <a:lnTo>
                      <a:pt x="501" y="104"/>
                    </a:lnTo>
                    <a:lnTo>
                      <a:pt x="488" y="87"/>
                    </a:lnTo>
                    <a:lnTo>
                      <a:pt x="474" y="71"/>
                    </a:lnTo>
                    <a:lnTo>
                      <a:pt x="458" y="57"/>
                    </a:lnTo>
                    <a:lnTo>
                      <a:pt x="441" y="44"/>
                    </a:lnTo>
                    <a:lnTo>
                      <a:pt x="411" y="31"/>
                    </a:lnTo>
                    <a:lnTo>
                      <a:pt x="387" y="20"/>
                    </a:lnTo>
                    <a:lnTo>
                      <a:pt x="360" y="10"/>
                    </a:lnTo>
                    <a:lnTo>
                      <a:pt x="334" y="4"/>
                    </a:lnTo>
                    <a:lnTo>
                      <a:pt x="307" y="0"/>
                    </a:lnTo>
                    <a:lnTo>
                      <a:pt x="280" y="0"/>
                    </a:lnTo>
                    <a:lnTo>
                      <a:pt x="227" y="4"/>
                    </a:lnTo>
                    <a:lnTo>
                      <a:pt x="173" y="10"/>
                    </a:lnTo>
                    <a:lnTo>
                      <a:pt x="117" y="20"/>
                    </a:lnTo>
                    <a:lnTo>
                      <a:pt x="60" y="27"/>
                    </a:lnTo>
                    <a:lnTo>
                      <a:pt x="0" y="34"/>
                    </a:lnTo>
                    <a:lnTo>
                      <a:pt x="20" y="64"/>
                    </a:lnTo>
                    <a:lnTo>
                      <a:pt x="44" y="90"/>
                    </a:lnTo>
                    <a:lnTo>
                      <a:pt x="66" y="117"/>
                    </a:lnTo>
                    <a:lnTo>
                      <a:pt x="93" y="13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31" name="Freeform 423"/>
              <p:cNvSpPr>
                <a:spLocks/>
              </p:cNvSpPr>
              <p:nvPr/>
            </p:nvSpPr>
            <p:spPr bwMode="auto">
              <a:xfrm>
                <a:off x="5473383" y="1881187"/>
                <a:ext cx="325438" cy="288925"/>
              </a:xfrm>
              <a:custGeom>
                <a:avLst/>
                <a:gdLst/>
                <a:ahLst/>
                <a:cxnLst>
                  <a:cxn ang="0">
                    <a:pos x="2767" y="2266"/>
                  </a:cxn>
                  <a:cxn ang="0">
                    <a:pos x="2970" y="2581"/>
                  </a:cxn>
                  <a:cxn ang="0">
                    <a:pos x="3081" y="2728"/>
                  </a:cxn>
                  <a:cxn ang="0">
                    <a:pos x="3020" y="2418"/>
                  </a:cxn>
                  <a:cxn ang="0">
                    <a:pos x="2954" y="2103"/>
                  </a:cxn>
                  <a:cxn ang="0">
                    <a:pos x="2906" y="1889"/>
                  </a:cxn>
                  <a:cxn ang="0">
                    <a:pos x="2847" y="1675"/>
                  </a:cxn>
                  <a:cxn ang="0">
                    <a:pos x="2770" y="1467"/>
                  </a:cxn>
                  <a:cxn ang="0">
                    <a:pos x="2679" y="1264"/>
                  </a:cxn>
                  <a:cxn ang="0">
                    <a:pos x="2575" y="1063"/>
                  </a:cxn>
                  <a:cxn ang="0">
                    <a:pos x="2459" y="872"/>
                  </a:cxn>
                  <a:cxn ang="0">
                    <a:pos x="2329" y="695"/>
                  </a:cxn>
                  <a:cxn ang="0">
                    <a:pos x="2185" y="524"/>
                  </a:cxn>
                  <a:cxn ang="0">
                    <a:pos x="2014" y="358"/>
                  </a:cxn>
                  <a:cxn ang="0">
                    <a:pos x="1864" y="236"/>
                  </a:cxn>
                  <a:cxn ang="0">
                    <a:pos x="1758" y="163"/>
                  </a:cxn>
                  <a:cxn ang="0">
                    <a:pos x="1644" y="100"/>
                  </a:cxn>
                  <a:cxn ang="0">
                    <a:pos x="1530" y="49"/>
                  </a:cxn>
                  <a:cxn ang="0">
                    <a:pos x="1416" y="16"/>
                  </a:cxn>
                  <a:cxn ang="0">
                    <a:pos x="1313" y="3"/>
                  </a:cxn>
                  <a:cxn ang="0">
                    <a:pos x="1166" y="3"/>
                  </a:cxn>
                  <a:cxn ang="0">
                    <a:pos x="958" y="26"/>
                  </a:cxn>
                  <a:cxn ang="0">
                    <a:pos x="752" y="67"/>
                  </a:cxn>
                  <a:cxn ang="0">
                    <a:pos x="565" y="116"/>
                  </a:cxn>
                  <a:cxn ang="0">
                    <a:pos x="484" y="147"/>
                  </a:cxn>
                  <a:cxn ang="0">
                    <a:pos x="341" y="220"/>
                  </a:cxn>
                  <a:cxn ang="0">
                    <a:pos x="143" y="354"/>
                  </a:cxn>
                  <a:cxn ang="0">
                    <a:pos x="0" y="441"/>
                  </a:cxn>
                  <a:cxn ang="0">
                    <a:pos x="133" y="398"/>
                  </a:cxn>
                  <a:cxn ang="0">
                    <a:pos x="271" y="367"/>
                  </a:cxn>
                  <a:cxn ang="0">
                    <a:pos x="404" y="350"/>
                  </a:cxn>
                  <a:cxn ang="0">
                    <a:pos x="538" y="344"/>
                  </a:cxn>
                  <a:cxn ang="0">
                    <a:pos x="668" y="347"/>
                  </a:cxn>
                  <a:cxn ang="0">
                    <a:pos x="802" y="361"/>
                  </a:cxn>
                  <a:cxn ang="0">
                    <a:pos x="928" y="387"/>
                  </a:cxn>
                  <a:cxn ang="0">
                    <a:pos x="1056" y="420"/>
                  </a:cxn>
                  <a:cxn ang="0">
                    <a:pos x="1182" y="468"/>
                  </a:cxn>
                  <a:cxn ang="0">
                    <a:pos x="1302" y="521"/>
                  </a:cxn>
                  <a:cxn ang="0">
                    <a:pos x="1420" y="581"/>
                  </a:cxn>
                  <a:cxn ang="0">
                    <a:pos x="1537" y="652"/>
                  </a:cxn>
                  <a:cxn ang="0">
                    <a:pos x="1647" y="732"/>
                  </a:cxn>
                  <a:cxn ang="0">
                    <a:pos x="1750" y="818"/>
                  </a:cxn>
                  <a:cxn ang="0">
                    <a:pos x="1851" y="909"/>
                  </a:cxn>
                  <a:cxn ang="0">
                    <a:pos x="1945" y="1010"/>
                  </a:cxn>
                  <a:cxn ang="0">
                    <a:pos x="2051" y="1136"/>
                  </a:cxn>
                  <a:cxn ang="0">
                    <a:pos x="2246" y="1400"/>
                  </a:cxn>
                  <a:cxn ang="0">
                    <a:pos x="2422" y="1681"/>
                  </a:cxn>
                  <a:cxn ang="0">
                    <a:pos x="2673" y="2110"/>
                  </a:cxn>
                </a:cxnLst>
                <a:rect l="0" t="0" r="r" b="b"/>
                <a:pathLst>
                  <a:path w="3081" h="2728">
                    <a:moveTo>
                      <a:pt x="2673" y="2110"/>
                    </a:moveTo>
                    <a:lnTo>
                      <a:pt x="2767" y="2266"/>
                    </a:lnTo>
                    <a:lnTo>
                      <a:pt x="2866" y="2428"/>
                    </a:lnTo>
                    <a:lnTo>
                      <a:pt x="2970" y="2581"/>
                    </a:lnTo>
                    <a:lnTo>
                      <a:pt x="3023" y="2655"/>
                    </a:lnTo>
                    <a:lnTo>
                      <a:pt x="3081" y="2728"/>
                    </a:lnTo>
                    <a:lnTo>
                      <a:pt x="3054" y="2575"/>
                    </a:lnTo>
                    <a:lnTo>
                      <a:pt x="3020" y="2418"/>
                    </a:lnTo>
                    <a:lnTo>
                      <a:pt x="2986" y="2260"/>
                    </a:lnTo>
                    <a:lnTo>
                      <a:pt x="2954" y="2103"/>
                    </a:lnTo>
                    <a:lnTo>
                      <a:pt x="2933" y="1996"/>
                    </a:lnTo>
                    <a:lnTo>
                      <a:pt x="2906" y="1889"/>
                    </a:lnTo>
                    <a:lnTo>
                      <a:pt x="2880" y="1782"/>
                    </a:lnTo>
                    <a:lnTo>
                      <a:pt x="2847" y="1675"/>
                    </a:lnTo>
                    <a:lnTo>
                      <a:pt x="2810" y="1571"/>
                    </a:lnTo>
                    <a:lnTo>
                      <a:pt x="2770" y="1467"/>
                    </a:lnTo>
                    <a:lnTo>
                      <a:pt x="2726" y="1363"/>
                    </a:lnTo>
                    <a:lnTo>
                      <a:pt x="2679" y="1264"/>
                    </a:lnTo>
                    <a:lnTo>
                      <a:pt x="2630" y="1163"/>
                    </a:lnTo>
                    <a:lnTo>
                      <a:pt x="2575" y="1063"/>
                    </a:lnTo>
                    <a:lnTo>
                      <a:pt x="2519" y="970"/>
                    </a:lnTo>
                    <a:lnTo>
                      <a:pt x="2459" y="872"/>
                    </a:lnTo>
                    <a:lnTo>
                      <a:pt x="2396" y="782"/>
                    </a:lnTo>
                    <a:lnTo>
                      <a:pt x="2329" y="695"/>
                    </a:lnTo>
                    <a:lnTo>
                      <a:pt x="2259" y="608"/>
                    </a:lnTo>
                    <a:lnTo>
                      <a:pt x="2185" y="524"/>
                    </a:lnTo>
                    <a:lnTo>
                      <a:pt x="2105" y="444"/>
                    </a:lnTo>
                    <a:lnTo>
                      <a:pt x="2014" y="358"/>
                    </a:lnTo>
                    <a:lnTo>
                      <a:pt x="1915" y="276"/>
                    </a:lnTo>
                    <a:lnTo>
                      <a:pt x="1864" y="236"/>
                    </a:lnTo>
                    <a:lnTo>
                      <a:pt x="1811" y="196"/>
                    </a:lnTo>
                    <a:lnTo>
                      <a:pt x="1758" y="163"/>
                    </a:lnTo>
                    <a:lnTo>
                      <a:pt x="1700" y="129"/>
                    </a:lnTo>
                    <a:lnTo>
                      <a:pt x="1644" y="100"/>
                    </a:lnTo>
                    <a:lnTo>
                      <a:pt x="1587" y="73"/>
                    </a:lnTo>
                    <a:lnTo>
                      <a:pt x="1530" y="49"/>
                    </a:lnTo>
                    <a:lnTo>
                      <a:pt x="1473" y="30"/>
                    </a:lnTo>
                    <a:lnTo>
                      <a:pt x="1416" y="16"/>
                    </a:lnTo>
                    <a:lnTo>
                      <a:pt x="1360" y="6"/>
                    </a:lnTo>
                    <a:lnTo>
                      <a:pt x="1313" y="3"/>
                    </a:lnTo>
                    <a:lnTo>
                      <a:pt x="1266" y="0"/>
                    </a:lnTo>
                    <a:lnTo>
                      <a:pt x="1166" y="3"/>
                    </a:lnTo>
                    <a:lnTo>
                      <a:pt x="1062" y="13"/>
                    </a:lnTo>
                    <a:lnTo>
                      <a:pt x="958" y="26"/>
                    </a:lnTo>
                    <a:lnTo>
                      <a:pt x="851" y="46"/>
                    </a:lnTo>
                    <a:lnTo>
                      <a:pt x="752" y="67"/>
                    </a:lnTo>
                    <a:lnTo>
                      <a:pt x="655" y="89"/>
                    </a:lnTo>
                    <a:lnTo>
                      <a:pt x="565" y="116"/>
                    </a:lnTo>
                    <a:lnTo>
                      <a:pt x="520" y="129"/>
                    </a:lnTo>
                    <a:lnTo>
                      <a:pt x="484" y="147"/>
                    </a:lnTo>
                    <a:lnTo>
                      <a:pt x="407" y="180"/>
                    </a:lnTo>
                    <a:lnTo>
                      <a:pt x="341" y="220"/>
                    </a:lnTo>
                    <a:lnTo>
                      <a:pt x="274" y="263"/>
                    </a:lnTo>
                    <a:lnTo>
                      <a:pt x="143" y="354"/>
                    </a:lnTo>
                    <a:lnTo>
                      <a:pt x="73" y="398"/>
                    </a:lnTo>
                    <a:lnTo>
                      <a:pt x="0" y="441"/>
                    </a:lnTo>
                    <a:lnTo>
                      <a:pt x="66" y="417"/>
                    </a:lnTo>
                    <a:lnTo>
                      <a:pt x="133" y="398"/>
                    </a:lnTo>
                    <a:lnTo>
                      <a:pt x="200" y="380"/>
                    </a:lnTo>
                    <a:lnTo>
                      <a:pt x="271" y="367"/>
                    </a:lnTo>
                    <a:lnTo>
                      <a:pt x="338" y="358"/>
                    </a:lnTo>
                    <a:lnTo>
                      <a:pt x="404" y="350"/>
                    </a:lnTo>
                    <a:lnTo>
                      <a:pt x="471" y="344"/>
                    </a:lnTo>
                    <a:lnTo>
                      <a:pt x="538" y="344"/>
                    </a:lnTo>
                    <a:lnTo>
                      <a:pt x="605" y="344"/>
                    </a:lnTo>
                    <a:lnTo>
                      <a:pt x="668" y="347"/>
                    </a:lnTo>
                    <a:lnTo>
                      <a:pt x="735" y="354"/>
                    </a:lnTo>
                    <a:lnTo>
                      <a:pt x="802" y="361"/>
                    </a:lnTo>
                    <a:lnTo>
                      <a:pt x="865" y="374"/>
                    </a:lnTo>
                    <a:lnTo>
                      <a:pt x="928" y="387"/>
                    </a:lnTo>
                    <a:lnTo>
                      <a:pt x="992" y="404"/>
                    </a:lnTo>
                    <a:lnTo>
                      <a:pt x="1056" y="420"/>
                    </a:lnTo>
                    <a:lnTo>
                      <a:pt x="1119" y="444"/>
                    </a:lnTo>
                    <a:lnTo>
                      <a:pt x="1182" y="468"/>
                    </a:lnTo>
                    <a:lnTo>
                      <a:pt x="1243" y="491"/>
                    </a:lnTo>
                    <a:lnTo>
                      <a:pt x="1302" y="521"/>
                    </a:lnTo>
                    <a:lnTo>
                      <a:pt x="1363" y="551"/>
                    </a:lnTo>
                    <a:lnTo>
                      <a:pt x="1420" y="581"/>
                    </a:lnTo>
                    <a:lnTo>
                      <a:pt x="1480" y="618"/>
                    </a:lnTo>
                    <a:lnTo>
                      <a:pt x="1537" y="652"/>
                    </a:lnTo>
                    <a:lnTo>
                      <a:pt x="1590" y="692"/>
                    </a:lnTo>
                    <a:lnTo>
                      <a:pt x="1647" y="732"/>
                    </a:lnTo>
                    <a:lnTo>
                      <a:pt x="1697" y="772"/>
                    </a:lnTo>
                    <a:lnTo>
                      <a:pt x="1750" y="818"/>
                    </a:lnTo>
                    <a:lnTo>
                      <a:pt x="1801" y="863"/>
                    </a:lnTo>
                    <a:lnTo>
                      <a:pt x="1851" y="909"/>
                    </a:lnTo>
                    <a:lnTo>
                      <a:pt x="1897" y="959"/>
                    </a:lnTo>
                    <a:lnTo>
                      <a:pt x="1945" y="1010"/>
                    </a:lnTo>
                    <a:lnTo>
                      <a:pt x="1998" y="1072"/>
                    </a:lnTo>
                    <a:lnTo>
                      <a:pt x="2051" y="1136"/>
                    </a:lnTo>
                    <a:lnTo>
                      <a:pt x="2151" y="1267"/>
                    </a:lnTo>
                    <a:lnTo>
                      <a:pt x="2246" y="1400"/>
                    </a:lnTo>
                    <a:lnTo>
                      <a:pt x="2335" y="1541"/>
                    </a:lnTo>
                    <a:lnTo>
                      <a:pt x="2422" y="1681"/>
                    </a:lnTo>
                    <a:lnTo>
                      <a:pt x="2506" y="1822"/>
                    </a:lnTo>
                    <a:lnTo>
                      <a:pt x="2673" y="211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32" name="Freeform 424"/>
              <p:cNvSpPr>
                <a:spLocks/>
              </p:cNvSpPr>
              <p:nvPr/>
            </p:nvSpPr>
            <p:spPr bwMode="auto">
              <a:xfrm>
                <a:off x="5689283" y="1695450"/>
                <a:ext cx="141288" cy="550863"/>
              </a:xfrm>
              <a:custGeom>
                <a:avLst/>
                <a:gdLst/>
                <a:ahLst/>
                <a:cxnLst>
                  <a:cxn ang="0">
                    <a:pos x="1324" y="2837"/>
                  </a:cxn>
                  <a:cxn ang="0">
                    <a:pos x="1337" y="3135"/>
                  </a:cxn>
                  <a:cxn ang="0">
                    <a:pos x="1330" y="3432"/>
                  </a:cxn>
                  <a:cxn ang="0">
                    <a:pos x="1303" y="3730"/>
                  </a:cxn>
                  <a:cxn ang="0">
                    <a:pos x="1263" y="4028"/>
                  </a:cxn>
                  <a:cxn ang="0">
                    <a:pos x="1210" y="4322"/>
                  </a:cxn>
                  <a:cxn ang="0">
                    <a:pos x="1147" y="4613"/>
                  </a:cxn>
                  <a:cxn ang="0">
                    <a:pos x="1040" y="5041"/>
                  </a:cxn>
                  <a:cxn ang="0">
                    <a:pos x="1016" y="5121"/>
                  </a:cxn>
                  <a:cxn ang="0">
                    <a:pos x="1013" y="5181"/>
                  </a:cxn>
                  <a:cxn ang="0">
                    <a:pos x="993" y="4964"/>
                  </a:cxn>
                  <a:cxn ang="0">
                    <a:pos x="966" y="4616"/>
                  </a:cxn>
                  <a:cxn ang="0">
                    <a:pos x="966" y="4382"/>
                  </a:cxn>
                  <a:cxn ang="0">
                    <a:pos x="979" y="4164"/>
                  </a:cxn>
                  <a:cxn ang="0">
                    <a:pos x="990" y="3873"/>
                  </a:cxn>
                  <a:cxn ang="0">
                    <a:pos x="979" y="3489"/>
                  </a:cxn>
                  <a:cxn ang="0">
                    <a:pos x="953" y="3101"/>
                  </a:cxn>
                  <a:cxn ang="0">
                    <a:pos x="909" y="2506"/>
                  </a:cxn>
                  <a:cxn ang="0">
                    <a:pos x="856" y="2091"/>
                  </a:cxn>
                  <a:cxn ang="0">
                    <a:pos x="779" y="1674"/>
                  </a:cxn>
                  <a:cxn ang="0">
                    <a:pos x="689" y="1265"/>
                  </a:cxn>
                  <a:cxn ang="0">
                    <a:pos x="595" y="924"/>
                  </a:cxn>
                  <a:cxn ang="0">
                    <a:pos x="549" y="790"/>
                  </a:cxn>
                  <a:cxn ang="0">
                    <a:pos x="488" y="660"/>
                  </a:cxn>
                  <a:cxn ang="0">
                    <a:pos x="418" y="533"/>
                  </a:cxn>
                  <a:cxn ang="0">
                    <a:pos x="371" y="462"/>
                  </a:cxn>
                  <a:cxn ang="0">
                    <a:pos x="258" y="336"/>
                  </a:cxn>
                  <a:cxn ang="0">
                    <a:pos x="144" y="208"/>
                  </a:cxn>
                  <a:cxn ang="0">
                    <a:pos x="64" y="111"/>
                  </a:cxn>
                  <a:cxn ang="0">
                    <a:pos x="21" y="41"/>
                  </a:cxn>
                  <a:cxn ang="0">
                    <a:pos x="94" y="71"/>
                  </a:cxn>
                  <a:cxn ang="0">
                    <a:pos x="264" y="211"/>
                  </a:cxn>
                  <a:cxn ang="0">
                    <a:pos x="418" y="358"/>
                  </a:cxn>
                  <a:cxn ang="0">
                    <a:pos x="552" y="512"/>
                  </a:cxn>
                  <a:cxn ang="0">
                    <a:pos x="672" y="670"/>
                  </a:cxn>
                  <a:cxn ang="0">
                    <a:pos x="779" y="833"/>
                  </a:cxn>
                  <a:cxn ang="0">
                    <a:pos x="872" y="998"/>
                  </a:cxn>
                  <a:cxn ang="0">
                    <a:pos x="953" y="1168"/>
                  </a:cxn>
                  <a:cxn ang="0">
                    <a:pos x="1023" y="1338"/>
                  </a:cxn>
                  <a:cxn ang="0">
                    <a:pos x="1083" y="1516"/>
                  </a:cxn>
                  <a:cxn ang="0">
                    <a:pos x="1133" y="1693"/>
                  </a:cxn>
                  <a:cxn ang="0">
                    <a:pos x="1196" y="1964"/>
                  </a:cxn>
                  <a:cxn ang="0">
                    <a:pos x="1260" y="2326"/>
                  </a:cxn>
                  <a:cxn ang="0">
                    <a:pos x="1310" y="2690"/>
                  </a:cxn>
                </a:cxnLst>
                <a:rect l="0" t="0" r="r" b="b"/>
                <a:pathLst>
                  <a:path w="1337" h="5201">
                    <a:moveTo>
                      <a:pt x="1310" y="2690"/>
                    </a:moveTo>
                    <a:lnTo>
                      <a:pt x="1324" y="2837"/>
                    </a:lnTo>
                    <a:lnTo>
                      <a:pt x="1334" y="2988"/>
                    </a:lnTo>
                    <a:lnTo>
                      <a:pt x="1337" y="3135"/>
                    </a:lnTo>
                    <a:lnTo>
                      <a:pt x="1337" y="3285"/>
                    </a:lnTo>
                    <a:lnTo>
                      <a:pt x="1330" y="3432"/>
                    </a:lnTo>
                    <a:lnTo>
                      <a:pt x="1320" y="3582"/>
                    </a:lnTo>
                    <a:lnTo>
                      <a:pt x="1303" y="3730"/>
                    </a:lnTo>
                    <a:lnTo>
                      <a:pt x="1287" y="3880"/>
                    </a:lnTo>
                    <a:lnTo>
                      <a:pt x="1263" y="4028"/>
                    </a:lnTo>
                    <a:lnTo>
                      <a:pt x="1240" y="4175"/>
                    </a:lnTo>
                    <a:lnTo>
                      <a:pt x="1210" y="4322"/>
                    </a:lnTo>
                    <a:lnTo>
                      <a:pt x="1180" y="4469"/>
                    </a:lnTo>
                    <a:lnTo>
                      <a:pt x="1147" y="4613"/>
                    </a:lnTo>
                    <a:lnTo>
                      <a:pt x="1113" y="4757"/>
                    </a:lnTo>
                    <a:lnTo>
                      <a:pt x="1040" y="5041"/>
                    </a:lnTo>
                    <a:lnTo>
                      <a:pt x="1030" y="5081"/>
                    </a:lnTo>
                    <a:lnTo>
                      <a:pt x="1016" y="5121"/>
                    </a:lnTo>
                    <a:lnTo>
                      <a:pt x="1013" y="5161"/>
                    </a:lnTo>
                    <a:lnTo>
                      <a:pt x="1013" y="5181"/>
                    </a:lnTo>
                    <a:lnTo>
                      <a:pt x="1013" y="5201"/>
                    </a:lnTo>
                    <a:lnTo>
                      <a:pt x="993" y="4964"/>
                    </a:lnTo>
                    <a:lnTo>
                      <a:pt x="972" y="4733"/>
                    </a:lnTo>
                    <a:lnTo>
                      <a:pt x="966" y="4616"/>
                    </a:lnTo>
                    <a:lnTo>
                      <a:pt x="966" y="4499"/>
                    </a:lnTo>
                    <a:lnTo>
                      <a:pt x="966" y="4382"/>
                    </a:lnTo>
                    <a:lnTo>
                      <a:pt x="972" y="4262"/>
                    </a:lnTo>
                    <a:lnTo>
                      <a:pt x="979" y="4164"/>
                    </a:lnTo>
                    <a:lnTo>
                      <a:pt x="987" y="4068"/>
                    </a:lnTo>
                    <a:lnTo>
                      <a:pt x="990" y="3873"/>
                    </a:lnTo>
                    <a:lnTo>
                      <a:pt x="987" y="3680"/>
                    </a:lnTo>
                    <a:lnTo>
                      <a:pt x="979" y="3489"/>
                    </a:lnTo>
                    <a:lnTo>
                      <a:pt x="966" y="3295"/>
                    </a:lnTo>
                    <a:lnTo>
                      <a:pt x="953" y="3101"/>
                    </a:lnTo>
                    <a:lnTo>
                      <a:pt x="926" y="2713"/>
                    </a:lnTo>
                    <a:lnTo>
                      <a:pt x="909" y="2506"/>
                    </a:lnTo>
                    <a:lnTo>
                      <a:pt x="883" y="2299"/>
                    </a:lnTo>
                    <a:lnTo>
                      <a:pt x="856" y="2091"/>
                    </a:lnTo>
                    <a:lnTo>
                      <a:pt x="819" y="1880"/>
                    </a:lnTo>
                    <a:lnTo>
                      <a:pt x="779" y="1674"/>
                    </a:lnTo>
                    <a:lnTo>
                      <a:pt x="736" y="1469"/>
                    </a:lnTo>
                    <a:lnTo>
                      <a:pt x="689" y="1265"/>
                    </a:lnTo>
                    <a:lnTo>
                      <a:pt x="635" y="1065"/>
                    </a:lnTo>
                    <a:lnTo>
                      <a:pt x="595" y="924"/>
                    </a:lnTo>
                    <a:lnTo>
                      <a:pt x="571" y="857"/>
                    </a:lnTo>
                    <a:lnTo>
                      <a:pt x="549" y="790"/>
                    </a:lnTo>
                    <a:lnTo>
                      <a:pt x="521" y="723"/>
                    </a:lnTo>
                    <a:lnTo>
                      <a:pt x="488" y="660"/>
                    </a:lnTo>
                    <a:lnTo>
                      <a:pt x="454" y="596"/>
                    </a:lnTo>
                    <a:lnTo>
                      <a:pt x="418" y="533"/>
                    </a:lnTo>
                    <a:lnTo>
                      <a:pt x="395" y="499"/>
                    </a:lnTo>
                    <a:lnTo>
                      <a:pt x="371" y="462"/>
                    </a:lnTo>
                    <a:lnTo>
                      <a:pt x="315" y="398"/>
                    </a:lnTo>
                    <a:lnTo>
                      <a:pt x="258" y="336"/>
                    </a:lnTo>
                    <a:lnTo>
                      <a:pt x="201" y="272"/>
                    </a:lnTo>
                    <a:lnTo>
                      <a:pt x="144" y="208"/>
                    </a:lnTo>
                    <a:lnTo>
                      <a:pt x="91" y="144"/>
                    </a:lnTo>
                    <a:lnTo>
                      <a:pt x="64" y="111"/>
                    </a:lnTo>
                    <a:lnTo>
                      <a:pt x="40" y="74"/>
                    </a:lnTo>
                    <a:lnTo>
                      <a:pt x="21" y="41"/>
                    </a:lnTo>
                    <a:lnTo>
                      <a:pt x="0" y="0"/>
                    </a:lnTo>
                    <a:lnTo>
                      <a:pt x="94" y="71"/>
                    </a:lnTo>
                    <a:lnTo>
                      <a:pt x="181" y="141"/>
                    </a:lnTo>
                    <a:lnTo>
                      <a:pt x="264" y="211"/>
                    </a:lnTo>
                    <a:lnTo>
                      <a:pt x="341" y="285"/>
                    </a:lnTo>
                    <a:lnTo>
                      <a:pt x="418" y="358"/>
                    </a:lnTo>
                    <a:lnTo>
                      <a:pt x="488" y="435"/>
                    </a:lnTo>
                    <a:lnTo>
                      <a:pt x="552" y="512"/>
                    </a:lnTo>
                    <a:lnTo>
                      <a:pt x="616" y="590"/>
                    </a:lnTo>
                    <a:lnTo>
                      <a:pt x="672" y="670"/>
                    </a:lnTo>
                    <a:lnTo>
                      <a:pt x="729" y="750"/>
                    </a:lnTo>
                    <a:lnTo>
                      <a:pt x="779" y="833"/>
                    </a:lnTo>
                    <a:lnTo>
                      <a:pt x="829" y="914"/>
                    </a:lnTo>
                    <a:lnTo>
                      <a:pt x="872" y="998"/>
                    </a:lnTo>
                    <a:lnTo>
                      <a:pt x="916" y="1081"/>
                    </a:lnTo>
                    <a:lnTo>
                      <a:pt x="953" y="1168"/>
                    </a:lnTo>
                    <a:lnTo>
                      <a:pt x="990" y="1255"/>
                    </a:lnTo>
                    <a:lnTo>
                      <a:pt x="1023" y="1338"/>
                    </a:lnTo>
                    <a:lnTo>
                      <a:pt x="1053" y="1429"/>
                    </a:lnTo>
                    <a:lnTo>
                      <a:pt x="1083" y="1516"/>
                    </a:lnTo>
                    <a:lnTo>
                      <a:pt x="1110" y="1603"/>
                    </a:lnTo>
                    <a:lnTo>
                      <a:pt x="1133" y="1693"/>
                    </a:lnTo>
                    <a:lnTo>
                      <a:pt x="1156" y="1784"/>
                    </a:lnTo>
                    <a:lnTo>
                      <a:pt x="1196" y="1964"/>
                    </a:lnTo>
                    <a:lnTo>
                      <a:pt x="1230" y="2145"/>
                    </a:lnTo>
                    <a:lnTo>
                      <a:pt x="1260" y="2326"/>
                    </a:lnTo>
                    <a:lnTo>
                      <a:pt x="1287" y="2510"/>
                    </a:lnTo>
                    <a:lnTo>
                      <a:pt x="1310" y="269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577"/>
            <p:cNvGrpSpPr/>
            <p:nvPr/>
          </p:nvGrpSpPr>
          <p:grpSpPr>
            <a:xfrm>
              <a:off x="5598796" y="1863725"/>
              <a:ext cx="711200" cy="569913"/>
              <a:chOff x="5598796" y="1863725"/>
              <a:chExt cx="711200" cy="569913"/>
            </a:xfrm>
          </p:grpSpPr>
          <p:sp>
            <p:nvSpPr>
              <p:cNvPr id="17840" name="Freeform 432"/>
              <p:cNvSpPr>
                <a:spLocks/>
              </p:cNvSpPr>
              <p:nvPr/>
            </p:nvSpPr>
            <p:spPr bwMode="auto">
              <a:xfrm>
                <a:off x="6084571" y="1954212"/>
                <a:ext cx="177800" cy="479425"/>
              </a:xfrm>
              <a:custGeom>
                <a:avLst/>
                <a:gdLst/>
                <a:ahLst/>
                <a:cxnLst>
                  <a:cxn ang="0">
                    <a:pos x="1558" y="4532"/>
                  </a:cxn>
                  <a:cxn ang="0">
                    <a:pos x="1675" y="4535"/>
                  </a:cxn>
                  <a:cxn ang="0">
                    <a:pos x="1648" y="4355"/>
                  </a:cxn>
                  <a:cxn ang="0">
                    <a:pos x="1655" y="4154"/>
                  </a:cxn>
                  <a:cxn ang="0">
                    <a:pos x="1662" y="3850"/>
                  </a:cxn>
                  <a:cxn ang="0">
                    <a:pos x="1648" y="3508"/>
                  </a:cxn>
                  <a:cxn ang="0">
                    <a:pos x="1615" y="3171"/>
                  </a:cxn>
                  <a:cxn ang="0">
                    <a:pos x="1561" y="2836"/>
                  </a:cxn>
                  <a:cxn ang="0">
                    <a:pos x="1471" y="2458"/>
                  </a:cxn>
                  <a:cxn ang="0">
                    <a:pos x="1358" y="2031"/>
                  </a:cxn>
                  <a:cxn ang="0">
                    <a:pos x="1287" y="1732"/>
                  </a:cxn>
                  <a:cxn ang="0">
                    <a:pos x="1230" y="1582"/>
                  </a:cxn>
                  <a:cxn ang="0">
                    <a:pos x="1126" y="1368"/>
                  </a:cxn>
                  <a:cxn ang="0">
                    <a:pos x="1003" y="1131"/>
                  </a:cxn>
                  <a:cxn ang="0">
                    <a:pos x="923" y="960"/>
                  </a:cxn>
                  <a:cxn ang="0">
                    <a:pos x="876" y="877"/>
                  </a:cxn>
                  <a:cxn ang="0">
                    <a:pos x="683" y="592"/>
                  </a:cxn>
                  <a:cxn ang="0">
                    <a:pos x="579" y="452"/>
                  </a:cxn>
                  <a:cxn ang="0">
                    <a:pos x="469" y="321"/>
                  </a:cxn>
                  <a:cxn ang="0">
                    <a:pos x="312" y="194"/>
                  </a:cxn>
                  <a:cxn ang="0">
                    <a:pos x="141" y="70"/>
                  </a:cxn>
                  <a:cxn ang="0">
                    <a:pos x="40" y="10"/>
                  </a:cxn>
                  <a:cxn ang="0">
                    <a:pos x="11" y="0"/>
                  </a:cxn>
                  <a:cxn ang="0">
                    <a:pos x="0" y="4"/>
                  </a:cxn>
                  <a:cxn ang="0">
                    <a:pos x="0" y="33"/>
                  </a:cxn>
                  <a:cxn ang="0">
                    <a:pos x="18" y="81"/>
                  </a:cxn>
                  <a:cxn ang="0">
                    <a:pos x="44" y="121"/>
                  </a:cxn>
                  <a:cxn ang="0">
                    <a:pos x="101" y="177"/>
                  </a:cxn>
                  <a:cxn ang="0">
                    <a:pos x="191" y="241"/>
                  </a:cxn>
                  <a:cxn ang="0">
                    <a:pos x="275" y="301"/>
                  </a:cxn>
                  <a:cxn ang="0">
                    <a:pos x="389" y="398"/>
                  </a:cxn>
                  <a:cxn ang="0">
                    <a:pos x="492" y="498"/>
                  </a:cxn>
                  <a:cxn ang="0">
                    <a:pos x="589" y="609"/>
                  </a:cxn>
                  <a:cxn ang="0">
                    <a:pos x="675" y="730"/>
                  </a:cxn>
                  <a:cxn ang="0">
                    <a:pos x="836" y="981"/>
                  </a:cxn>
                  <a:cxn ang="0">
                    <a:pos x="984" y="1248"/>
                  </a:cxn>
                  <a:cxn ang="0">
                    <a:pos x="1117" y="1521"/>
                  </a:cxn>
                  <a:cxn ang="0">
                    <a:pos x="1230" y="1806"/>
                  </a:cxn>
                  <a:cxn ang="0">
                    <a:pos x="1331" y="2097"/>
                  </a:cxn>
                  <a:cxn ang="0">
                    <a:pos x="1411" y="2392"/>
                  </a:cxn>
                  <a:cxn ang="0">
                    <a:pos x="1471" y="2689"/>
                  </a:cxn>
                  <a:cxn ang="0">
                    <a:pos x="1515" y="2987"/>
                  </a:cxn>
                  <a:cxn ang="0">
                    <a:pos x="1542" y="3301"/>
                  </a:cxn>
                  <a:cxn ang="0">
                    <a:pos x="1561" y="3618"/>
                  </a:cxn>
                  <a:cxn ang="0">
                    <a:pos x="1571" y="3933"/>
                  </a:cxn>
                  <a:cxn ang="0">
                    <a:pos x="1574" y="4251"/>
                  </a:cxn>
                  <a:cxn ang="0">
                    <a:pos x="1564" y="4385"/>
                  </a:cxn>
                  <a:cxn ang="0">
                    <a:pos x="1558" y="4518"/>
                  </a:cxn>
                </a:cxnLst>
                <a:rect l="0" t="0" r="r" b="b"/>
                <a:pathLst>
                  <a:path w="1675" h="4535">
                    <a:moveTo>
                      <a:pt x="1558" y="4518"/>
                    </a:moveTo>
                    <a:lnTo>
                      <a:pt x="1558" y="4532"/>
                    </a:lnTo>
                    <a:lnTo>
                      <a:pt x="1615" y="4535"/>
                    </a:lnTo>
                    <a:lnTo>
                      <a:pt x="1675" y="4535"/>
                    </a:lnTo>
                    <a:lnTo>
                      <a:pt x="1655" y="4414"/>
                    </a:lnTo>
                    <a:lnTo>
                      <a:pt x="1648" y="4355"/>
                    </a:lnTo>
                    <a:lnTo>
                      <a:pt x="1648" y="4291"/>
                    </a:lnTo>
                    <a:lnTo>
                      <a:pt x="1655" y="4154"/>
                    </a:lnTo>
                    <a:lnTo>
                      <a:pt x="1662" y="4016"/>
                    </a:lnTo>
                    <a:lnTo>
                      <a:pt x="1662" y="3850"/>
                    </a:lnTo>
                    <a:lnTo>
                      <a:pt x="1658" y="3679"/>
                    </a:lnTo>
                    <a:lnTo>
                      <a:pt x="1648" y="3508"/>
                    </a:lnTo>
                    <a:lnTo>
                      <a:pt x="1635" y="3341"/>
                    </a:lnTo>
                    <a:lnTo>
                      <a:pt x="1615" y="3171"/>
                    </a:lnTo>
                    <a:lnTo>
                      <a:pt x="1591" y="3003"/>
                    </a:lnTo>
                    <a:lnTo>
                      <a:pt x="1561" y="2836"/>
                    </a:lnTo>
                    <a:lnTo>
                      <a:pt x="1524" y="2672"/>
                    </a:lnTo>
                    <a:lnTo>
                      <a:pt x="1471" y="2458"/>
                    </a:lnTo>
                    <a:lnTo>
                      <a:pt x="1414" y="2244"/>
                    </a:lnTo>
                    <a:lnTo>
                      <a:pt x="1358" y="2031"/>
                    </a:lnTo>
                    <a:lnTo>
                      <a:pt x="1307" y="1817"/>
                    </a:lnTo>
                    <a:lnTo>
                      <a:pt x="1287" y="1732"/>
                    </a:lnTo>
                    <a:lnTo>
                      <a:pt x="1260" y="1655"/>
                    </a:lnTo>
                    <a:lnTo>
                      <a:pt x="1230" y="1582"/>
                    </a:lnTo>
                    <a:lnTo>
                      <a:pt x="1197" y="1508"/>
                    </a:lnTo>
                    <a:lnTo>
                      <a:pt x="1126" y="1368"/>
                    </a:lnTo>
                    <a:lnTo>
                      <a:pt x="1046" y="1217"/>
                    </a:lnTo>
                    <a:lnTo>
                      <a:pt x="1003" y="1131"/>
                    </a:lnTo>
                    <a:lnTo>
                      <a:pt x="966" y="1043"/>
                    </a:lnTo>
                    <a:lnTo>
                      <a:pt x="923" y="960"/>
                    </a:lnTo>
                    <a:lnTo>
                      <a:pt x="899" y="917"/>
                    </a:lnTo>
                    <a:lnTo>
                      <a:pt x="876" y="877"/>
                    </a:lnTo>
                    <a:lnTo>
                      <a:pt x="779" y="733"/>
                    </a:lnTo>
                    <a:lnTo>
                      <a:pt x="683" y="592"/>
                    </a:lnTo>
                    <a:lnTo>
                      <a:pt x="632" y="522"/>
                    </a:lnTo>
                    <a:lnTo>
                      <a:pt x="579" y="452"/>
                    </a:lnTo>
                    <a:lnTo>
                      <a:pt x="525" y="385"/>
                    </a:lnTo>
                    <a:lnTo>
                      <a:pt x="469" y="321"/>
                    </a:lnTo>
                    <a:lnTo>
                      <a:pt x="385" y="255"/>
                    </a:lnTo>
                    <a:lnTo>
                      <a:pt x="312" y="194"/>
                    </a:lnTo>
                    <a:lnTo>
                      <a:pt x="224" y="131"/>
                    </a:lnTo>
                    <a:lnTo>
                      <a:pt x="141" y="70"/>
                    </a:lnTo>
                    <a:lnTo>
                      <a:pt x="67" y="23"/>
                    </a:lnTo>
                    <a:lnTo>
                      <a:pt x="40" y="10"/>
                    </a:lnTo>
                    <a:lnTo>
                      <a:pt x="18" y="0"/>
                    </a:lnTo>
                    <a:lnTo>
                      <a:pt x="11" y="0"/>
                    </a:lnTo>
                    <a:lnTo>
                      <a:pt x="4" y="0"/>
                    </a:lnTo>
                    <a:lnTo>
                      <a:pt x="0" y="4"/>
                    </a:lnTo>
                    <a:lnTo>
                      <a:pt x="0" y="10"/>
                    </a:lnTo>
                    <a:lnTo>
                      <a:pt x="0" y="33"/>
                    </a:lnTo>
                    <a:lnTo>
                      <a:pt x="7" y="57"/>
                    </a:lnTo>
                    <a:lnTo>
                      <a:pt x="18" y="81"/>
                    </a:lnTo>
                    <a:lnTo>
                      <a:pt x="31" y="100"/>
                    </a:lnTo>
                    <a:lnTo>
                      <a:pt x="44" y="121"/>
                    </a:lnTo>
                    <a:lnTo>
                      <a:pt x="61" y="140"/>
                    </a:lnTo>
                    <a:lnTo>
                      <a:pt x="101" y="177"/>
                    </a:lnTo>
                    <a:lnTo>
                      <a:pt x="144" y="211"/>
                    </a:lnTo>
                    <a:lnTo>
                      <a:pt x="191" y="241"/>
                    </a:lnTo>
                    <a:lnTo>
                      <a:pt x="235" y="271"/>
                    </a:lnTo>
                    <a:lnTo>
                      <a:pt x="275" y="301"/>
                    </a:lnTo>
                    <a:lnTo>
                      <a:pt x="331" y="348"/>
                    </a:lnTo>
                    <a:lnTo>
                      <a:pt x="389" y="398"/>
                    </a:lnTo>
                    <a:lnTo>
                      <a:pt x="438" y="449"/>
                    </a:lnTo>
                    <a:lnTo>
                      <a:pt x="492" y="498"/>
                    </a:lnTo>
                    <a:lnTo>
                      <a:pt x="542" y="552"/>
                    </a:lnTo>
                    <a:lnTo>
                      <a:pt x="589" y="609"/>
                    </a:lnTo>
                    <a:lnTo>
                      <a:pt x="632" y="669"/>
                    </a:lnTo>
                    <a:lnTo>
                      <a:pt x="675" y="730"/>
                    </a:lnTo>
                    <a:lnTo>
                      <a:pt x="760" y="853"/>
                    </a:lnTo>
                    <a:lnTo>
                      <a:pt x="836" y="981"/>
                    </a:lnTo>
                    <a:lnTo>
                      <a:pt x="913" y="1114"/>
                    </a:lnTo>
                    <a:lnTo>
                      <a:pt x="984" y="1248"/>
                    </a:lnTo>
                    <a:lnTo>
                      <a:pt x="1053" y="1385"/>
                    </a:lnTo>
                    <a:lnTo>
                      <a:pt x="1117" y="1521"/>
                    </a:lnTo>
                    <a:lnTo>
                      <a:pt x="1177" y="1665"/>
                    </a:lnTo>
                    <a:lnTo>
                      <a:pt x="1230" y="1806"/>
                    </a:lnTo>
                    <a:lnTo>
                      <a:pt x="1284" y="1953"/>
                    </a:lnTo>
                    <a:lnTo>
                      <a:pt x="1331" y="2097"/>
                    </a:lnTo>
                    <a:lnTo>
                      <a:pt x="1374" y="2244"/>
                    </a:lnTo>
                    <a:lnTo>
                      <a:pt x="1411" y="2392"/>
                    </a:lnTo>
                    <a:lnTo>
                      <a:pt x="1444" y="2539"/>
                    </a:lnTo>
                    <a:lnTo>
                      <a:pt x="1471" y="2689"/>
                    </a:lnTo>
                    <a:lnTo>
                      <a:pt x="1494" y="2836"/>
                    </a:lnTo>
                    <a:lnTo>
                      <a:pt x="1515" y="2987"/>
                    </a:lnTo>
                    <a:lnTo>
                      <a:pt x="1528" y="3144"/>
                    </a:lnTo>
                    <a:lnTo>
                      <a:pt x="1542" y="3301"/>
                    </a:lnTo>
                    <a:lnTo>
                      <a:pt x="1551" y="3458"/>
                    </a:lnTo>
                    <a:lnTo>
                      <a:pt x="1561" y="3618"/>
                    </a:lnTo>
                    <a:lnTo>
                      <a:pt x="1568" y="3776"/>
                    </a:lnTo>
                    <a:lnTo>
                      <a:pt x="1571" y="3933"/>
                    </a:lnTo>
                    <a:lnTo>
                      <a:pt x="1574" y="4094"/>
                    </a:lnTo>
                    <a:lnTo>
                      <a:pt x="1574" y="4251"/>
                    </a:lnTo>
                    <a:lnTo>
                      <a:pt x="1571" y="4318"/>
                    </a:lnTo>
                    <a:lnTo>
                      <a:pt x="1564" y="4385"/>
                    </a:lnTo>
                    <a:lnTo>
                      <a:pt x="1558" y="4454"/>
                    </a:lnTo>
                    <a:lnTo>
                      <a:pt x="1558" y="4518"/>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1" name="Freeform 433"/>
              <p:cNvSpPr>
                <a:spLocks/>
              </p:cNvSpPr>
              <p:nvPr/>
            </p:nvSpPr>
            <p:spPr bwMode="auto">
              <a:xfrm>
                <a:off x="5598796" y="2022475"/>
                <a:ext cx="77788" cy="128588"/>
              </a:xfrm>
              <a:custGeom>
                <a:avLst/>
                <a:gdLst/>
                <a:ahLst/>
                <a:cxnLst>
                  <a:cxn ang="0">
                    <a:pos x="689" y="10"/>
                  </a:cxn>
                  <a:cxn ang="0">
                    <a:pos x="726" y="0"/>
                  </a:cxn>
                  <a:cxn ang="0">
                    <a:pos x="729" y="3"/>
                  </a:cxn>
                  <a:cxn ang="0">
                    <a:pos x="729" y="13"/>
                  </a:cxn>
                  <a:cxn ang="0">
                    <a:pos x="729" y="56"/>
                  </a:cxn>
                  <a:cxn ang="0">
                    <a:pos x="723" y="190"/>
                  </a:cxn>
                  <a:cxn ang="0">
                    <a:pos x="709" y="334"/>
                  </a:cxn>
                  <a:cxn ang="0">
                    <a:pos x="699" y="418"/>
                  </a:cxn>
                  <a:cxn ang="0">
                    <a:pos x="686" y="468"/>
                  </a:cxn>
                  <a:cxn ang="0">
                    <a:pos x="669" y="518"/>
                  </a:cxn>
                  <a:cxn ang="0">
                    <a:pos x="652" y="568"/>
                  </a:cxn>
                  <a:cxn ang="0">
                    <a:pos x="629" y="619"/>
                  </a:cxn>
                  <a:cxn ang="0">
                    <a:pos x="609" y="665"/>
                  </a:cxn>
                  <a:cxn ang="0">
                    <a:pos x="582" y="715"/>
                  </a:cxn>
                  <a:cxn ang="0">
                    <a:pos x="555" y="759"/>
                  </a:cxn>
                  <a:cxn ang="0">
                    <a:pos x="525" y="806"/>
                  </a:cxn>
                  <a:cxn ang="0">
                    <a:pos x="488" y="856"/>
                  </a:cxn>
                  <a:cxn ang="0">
                    <a:pos x="445" y="919"/>
                  </a:cxn>
                  <a:cxn ang="0">
                    <a:pos x="388" y="986"/>
                  </a:cxn>
                  <a:cxn ang="0">
                    <a:pos x="331" y="1057"/>
                  </a:cxn>
                  <a:cxn ang="0">
                    <a:pos x="298" y="1087"/>
                  </a:cxn>
                  <a:cxn ang="0">
                    <a:pos x="268" y="1116"/>
                  </a:cxn>
                  <a:cxn ang="0">
                    <a:pos x="235" y="1143"/>
                  </a:cxn>
                  <a:cxn ang="0">
                    <a:pos x="201" y="1167"/>
                  </a:cxn>
                  <a:cxn ang="0">
                    <a:pos x="168" y="1187"/>
                  </a:cxn>
                  <a:cxn ang="0">
                    <a:pos x="137" y="1201"/>
                  </a:cxn>
                  <a:cxn ang="0">
                    <a:pos x="104" y="1207"/>
                  </a:cxn>
                  <a:cxn ang="0">
                    <a:pos x="70" y="1210"/>
                  </a:cxn>
                  <a:cxn ang="0">
                    <a:pos x="51" y="1207"/>
                  </a:cxn>
                  <a:cxn ang="0">
                    <a:pos x="34" y="1201"/>
                  </a:cxn>
                  <a:cxn ang="0">
                    <a:pos x="24" y="1187"/>
                  </a:cxn>
                  <a:cxn ang="0">
                    <a:pos x="17" y="1167"/>
                  </a:cxn>
                  <a:cxn ang="0">
                    <a:pos x="14" y="1147"/>
                  </a:cxn>
                  <a:cxn ang="0">
                    <a:pos x="11" y="1124"/>
                  </a:cxn>
                  <a:cxn ang="0">
                    <a:pos x="11" y="1067"/>
                  </a:cxn>
                  <a:cxn ang="0">
                    <a:pos x="0" y="943"/>
                  </a:cxn>
                  <a:cxn ang="0">
                    <a:pos x="0" y="883"/>
                  </a:cxn>
                  <a:cxn ang="0">
                    <a:pos x="0" y="819"/>
                  </a:cxn>
                  <a:cxn ang="0">
                    <a:pos x="4" y="759"/>
                  </a:cxn>
                  <a:cxn ang="0">
                    <a:pos x="11" y="699"/>
                  </a:cxn>
                  <a:cxn ang="0">
                    <a:pos x="27" y="638"/>
                  </a:cxn>
                  <a:cxn ang="0">
                    <a:pos x="48" y="579"/>
                  </a:cxn>
                  <a:cxn ang="0">
                    <a:pos x="70" y="521"/>
                  </a:cxn>
                  <a:cxn ang="0">
                    <a:pos x="94" y="472"/>
                  </a:cxn>
                  <a:cxn ang="0">
                    <a:pos x="118" y="427"/>
                  </a:cxn>
                  <a:cxn ang="0">
                    <a:pos x="141" y="391"/>
                  </a:cxn>
                  <a:cxn ang="0">
                    <a:pos x="168" y="354"/>
                  </a:cxn>
                  <a:cxn ang="0">
                    <a:pos x="201" y="317"/>
                  </a:cxn>
                  <a:cxn ang="0">
                    <a:pos x="238" y="277"/>
                  </a:cxn>
                  <a:cxn ang="0">
                    <a:pos x="285" y="237"/>
                  </a:cxn>
                  <a:cxn ang="0">
                    <a:pos x="331" y="200"/>
                  </a:cxn>
                  <a:cxn ang="0">
                    <a:pos x="379" y="163"/>
                  </a:cxn>
                  <a:cxn ang="0">
                    <a:pos x="425" y="133"/>
                  </a:cxn>
                  <a:cxn ang="0">
                    <a:pos x="472" y="107"/>
                  </a:cxn>
                  <a:cxn ang="0">
                    <a:pos x="521" y="80"/>
                  </a:cxn>
                  <a:cxn ang="0">
                    <a:pos x="576" y="56"/>
                  </a:cxn>
                  <a:cxn ang="0">
                    <a:pos x="689" y="10"/>
                  </a:cxn>
                </a:cxnLst>
                <a:rect l="0" t="0" r="r" b="b"/>
                <a:pathLst>
                  <a:path w="729" h="1210">
                    <a:moveTo>
                      <a:pt x="689" y="10"/>
                    </a:moveTo>
                    <a:lnTo>
                      <a:pt x="726" y="0"/>
                    </a:lnTo>
                    <a:lnTo>
                      <a:pt x="729" y="3"/>
                    </a:lnTo>
                    <a:lnTo>
                      <a:pt x="729" y="13"/>
                    </a:lnTo>
                    <a:lnTo>
                      <a:pt x="729" y="56"/>
                    </a:lnTo>
                    <a:lnTo>
                      <a:pt x="723" y="190"/>
                    </a:lnTo>
                    <a:lnTo>
                      <a:pt x="709" y="334"/>
                    </a:lnTo>
                    <a:lnTo>
                      <a:pt x="699" y="418"/>
                    </a:lnTo>
                    <a:lnTo>
                      <a:pt x="686" y="468"/>
                    </a:lnTo>
                    <a:lnTo>
                      <a:pt x="669" y="518"/>
                    </a:lnTo>
                    <a:lnTo>
                      <a:pt x="652" y="568"/>
                    </a:lnTo>
                    <a:lnTo>
                      <a:pt x="629" y="619"/>
                    </a:lnTo>
                    <a:lnTo>
                      <a:pt x="609" y="665"/>
                    </a:lnTo>
                    <a:lnTo>
                      <a:pt x="582" y="715"/>
                    </a:lnTo>
                    <a:lnTo>
                      <a:pt x="555" y="759"/>
                    </a:lnTo>
                    <a:lnTo>
                      <a:pt x="525" y="806"/>
                    </a:lnTo>
                    <a:lnTo>
                      <a:pt x="488" y="856"/>
                    </a:lnTo>
                    <a:lnTo>
                      <a:pt x="445" y="919"/>
                    </a:lnTo>
                    <a:lnTo>
                      <a:pt x="388" y="986"/>
                    </a:lnTo>
                    <a:lnTo>
                      <a:pt x="331" y="1057"/>
                    </a:lnTo>
                    <a:lnTo>
                      <a:pt x="298" y="1087"/>
                    </a:lnTo>
                    <a:lnTo>
                      <a:pt x="268" y="1116"/>
                    </a:lnTo>
                    <a:lnTo>
                      <a:pt x="235" y="1143"/>
                    </a:lnTo>
                    <a:lnTo>
                      <a:pt x="201" y="1167"/>
                    </a:lnTo>
                    <a:lnTo>
                      <a:pt x="168" y="1187"/>
                    </a:lnTo>
                    <a:lnTo>
                      <a:pt x="137" y="1201"/>
                    </a:lnTo>
                    <a:lnTo>
                      <a:pt x="104" y="1207"/>
                    </a:lnTo>
                    <a:lnTo>
                      <a:pt x="70" y="1210"/>
                    </a:lnTo>
                    <a:lnTo>
                      <a:pt x="51" y="1207"/>
                    </a:lnTo>
                    <a:lnTo>
                      <a:pt x="34" y="1201"/>
                    </a:lnTo>
                    <a:lnTo>
                      <a:pt x="24" y="1187"/>
                    </a:lnTo>
                    <a:lnTo>
                      <a:pt x="17" y="1167"/>
                    </a:lnTo>
                    <a:lnTo>
                      <a:pt x="14" y="1147"/>
                    </a:lnTo>
                    <a:lnTo>
                      <a:pt x="11" y="1124"/>
                    </a:lnTo>
                    <a:lnTo>
                      <a:pt x="11" y="1067"/>
                    </a:lnTo>
                    <a:lnTo>
                      <a:pt x="0" y="943"/>
                    </a:lnTo>
                    <a:lnTo>
                      <a:pt x="0" y="883"/>
                    </a:lnTo>
                    <a:lnTo>
                      <a:pt x="0" y="819"/>
                    </a:lnTo>
                    <a:lnTo>
                      <a:pt x="4" y="759"/>
                    </a:lnTo>
                    <a:lnTo>
                      <a:pt x="11" y="699"/>
                    </a:lnTo>
                    <a:lnTo>
                      <a:pt x="27" y="638"/>
                    </a:lnTo>
                    <a:lnTo>
                      <a:pt x="48" y="579"/>
                    </a:lnTo>
                    <a:lnTo>
                      <a:pt x="70" y="521"/>
                    </a:lnTo>
                    <a:lnTo>
                      <a:pt x="94" y="472"/>
                    </a:lnTo>
                    <a:lnTo>
                      <a:pt x="118" y="427"/>
                    </a:lnTo>
                    <a:lnTo>
                      <a:pt x="141" y="391"/>
                    </a:lnTo>
                    <a:lnTo>
                      <a:pt x="168" y="354"/>
                    </a:lnTo>
                    <a:lnTo>
                      <a:pt x="201" y="317"/>
                    </a:lnTo>
                    <a:lnTo>
                      <a:pt x="238" y="277"/>
                    </a:lnTo>
                    <a:lnTo>
                      <a:pt x="285" y="237"/>
                    </a:lnTo>
                    <a:lnTo>
                      <a:pt x="331" y="200"/>
                    </a:lnTo>
                    <a:lnTo>
                      <a:pt x="379" y="163"/>
                    </a:lnTo>
                    <a:lnTo>
                      <a:pt x="425" y="133"/>
                    </a:lnTo>
                    <a:lnTo>
                      <a:pt x="472" y="107"/>
                    </a:lnTo>
                    <a:lnTo>
                      <a:pt x="521" y="80"/>
                    </a:lnTo>
                    <a:lnTo>
                      <a:pt x="576" y="56"/>
                    </a:lnTo>
                    <a:lnTo>
                      <a:pt x="689" y="1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2" name="Freeform 434"/>
              <p:cNvSpPr>
                <a:spLocks/>
              </p:cNvSpPr>
              <p:nvPr/>
            </p:nvSpPr>
            <p:spPr bwMode="auto">
              <a:xfrm>
                <a:off x="5684521" y="1989137"/>
                <a:ext cx="93663" cy="90488"/>
              </a:xfrm>
              <a:custGeom>
                <a:avLst/>
                <a:gdLst/>
                <a:ahLst/>
                <a:cxnLst>
                  <a:cxn ang="0">
                    <a:pos x="147" y="367"/>
                  </a:cxn>
                  <a:cxn ang="0">
                    <a:pos x="117" y="424"/>
                  </a:cxn>
                  <a:cxn ang="0">
                    <a:pos x="87" y="481"/>
                  </a:cxn>
                  <a:cxn ang="0">
                    <a:pos x="61" y="542"/>
                  </a:cxn>
                  <a:cxn ang="0">
                    <a:pos x="34" y="604"/>
                  </a:cxn>
                  <a:cxn ang="0">
                    <a:pos x="17" y="668"/>
                  </a:cxn>
                  <a:cxn ang="0">
                    <a:pos x="3" y="732"/>
                  </a:cxn>
                  <a:cxn ang="0">
                    <a:pos x="0" y="762"/>
                  </a:cxn>
                  <a:cxn ang="0">
                    <a:pos x="0" y="796"/>
                  </a:cxn>
                  <a:cxn ang="0">
                    <a:pos x="0" y="829"/>
                  </a:cxn>
                  <a:cxn ang="0">
                    <a:pos x="3" y="862"/>
                  </a:cxn>
                  <a:cxn ang="0">
                    <a:pos x="34" y="866"/>
                  </a:cxn>
                  <a:cxn ang="0">
                    <a:pos x="64" y="866"/>
                  </a:cxn>
                  <a:cxn ang="0">
                    <a:pos x="94" y="862"/>
                  </a:cxn>
                  <a:cxn ang="0">
                    <a:pos x="127" y="855"/>
                  </a:cxn>
                  <a:cxn ang="0">
                    <a:pos x="160" y="845"/>
                  </a:cxn>
                  <a:cxn ang="0">
                    <a:pos x="197" y="832"/>
                  </a:cxn>
                  <a:cxn ang="0">
                    <a:pos x="267" y="802"/>
                  </a:cxn>
                  <a:cxn ang="0">
                    <a:pos x="334" y="765"/>
                  </a:cxn>
                  <a:cxn ang="0">
                    <a:pos x="395" y="722"/>
                  </a:cxn>
                  <a:cxn ang="0">
                    <a:pos x="448" y="681"/>
                  </a:cxn>
                  <a:cxn ang="0">
                    <a:pos x="488" y="644"/>
                  </a:cxn>
                  <a:cxn ang="0">
                    <a:pos x="568" y="558"/>
                  </a:cxn>
                  <a:cxn ang="0">
                    <a:pos x="638" y="474"/>
                  </a:cxn>
                  <a:cxn ang="0">
                    <a:pos x="669" y="434"/>
                  </a:cxn>
                  <a:cxn ang="0">
                    <a:pos x="702" y="390"/>
                  </a:cxn>
                  <a:cxn ang="0">
                    <a:pos x="732" y="340"/>
                  </a:cxn>
                  <a:cxn ang="0">
                    <a:pos x="762" y="291"/>
                  </a:cxn>
                  <a:cxn ang="0">
                    <a:pos x="782" y="237"/>
                  </a:cxn>
                  <a:cxn ang="0">
                    <a:pos x="822" y="144"/>
                  </a:cxn>
                  <a:cxn ang="0">
                    <a:pos x="859" y="56"/>
                  </a:cxn>
                  <a:cxn ang="0">
                    <a:pos x="872" y="29"/>
                  </a:cxn>
                  <a:cxn ang="0">
                    <a:pos x="879" y="19"/>
                  </a:cxn>
                  <a:cxn ang="0">
                    <a:pos x="859" y="9"/>
                  </a:cxn>
                  <a:cxn ang="0">
                    <a:pos x="839" y="3"/>
                  </a:cxn>
                  <a:cxn ang="0">
                    <a:pos x="819" y="0"/>
                  </a:cxn>
                  <a:cxn ang="0">
                    <a:pos x="795" y="0"/>
                  </a:cxn>
                  <a:cxn ang="0">
                    <a:pos x="745" y="3"/>
                  </a:cxn>
                  <a:cxn ang="0">
                    <a:pos x="696" y="9"/>
                  </a:cxn>
                  <a:cxn ang="0">
                    <a:pos x="645" y="26"/>
                  </a:cxn>
                  <a:cxn ang="0">
                    <a:pos x="598" y="40"/>
                  </a:cxn>
                  <a:cxn ang="0">
                    <a:pos x="515" y="73"/>
                  </a:cxn>
                  <a:cxn ang="0">
                    <a:pos x="461" y="96"/>
                  </a:cxn>
                  <a:cxn ang="0">
                    <a:pos x="405" y="123"/>
                  </a:cxn>
                  <a:cxn ang="0">
                    <a:pos x="355" y="153"/>
                  </a:cxn>
                  <a:cxn ang="0">
                    <a:pos x="304" y="187"/>
                  </a:cxn>
                  <a:cxn ang="0">
                    <a:pos x="261" y="227"/>
                  </a:cxn>
                  <a:cxn ang="0">
                    <a:pos x="218" y="267"/>
                  </a:cxn>
                  <a:cxn ang="0">
                    <a:pos x="181" y="313"/>
                  </a:cxn>
                  <a:cxn ang="0">
                    <a:pos x="147" y="367"/>
                  </a:cxn>
                </a:cxnLst>
                <a:rect l="0" t="0" r="r" b="b"/>
                <a:pathLst>
                  <a:path w="879" h="866">
                    <a:moveTo>
                      <a:pt x="147" y="367"/>
                    </a:moveTo>
                    <a:lnTo>
                      <a:pt x="117" y="424"/>
                    </a:lnTo>
                    <a:lnTo>
                      <a:pt x="87" y="481"/>
                    </a:lnTo>
                    <a:lnTo>
                      <a:pt x="61" y="542"/>
                    </a:lnTo>
                    <a:lnTo>
                      <a:pt x="34" y="604"/>
                    </a:lnTo>
                    <a:lnTo>
                      <a:pt x="17" y="668"/>
                    </a:lnTo>
                    <a:lnTo>
                      <a:pt x="3" y="732"/>
                    </a:lnTo>
                    <a:lnTo>
                      <a:pt x="0" y="762"/>
                    </a:lnTo>
                    <a:lnTo>
                      <a:pt x="0" y="796"/>
                    </a:lnTo>
                    <a:lnTo>
                      <a:pt x="0" y="829"/>
                    </a:lnTo>
                    <a:lnTo>
                      <a:pt x="3" y="862"/>
                    </a:lnTo>
                    <a:lnTo>
                      <a:pt x="34" y="866"/>
                    </a:lnTo>
                    <a:lnTo>
                      <a:pt x="64" y="866"/>
                    </a:lnTo>
                    <a:lnTo>
                      <a:pt x="94" y="862"/>
                    </a:lnTo>
                    <a:lnTo>
                      <a:pt x="127" y="855"/>
                    </a:lnTo>
                    <a:lnTo>
                      <a:pt x="160" y="845"/>
                    </a:lnTo>
                    <a:lnTo>
                      <a:pt x="197" y="832"/>
                    </a:lnTo>
                    <a:lnTo>
                      <a:pt x="267" y="802"/>
                    </a:lnTo>
                    <a:lnTo>
                      <a:pt x="334" y="765"/>
                    </a:lnTo>
                    <a:lnTo>
                      <a:pt x="395" y="722"/>
                    </a:lnTo>
                    <a:lnTo>
                      <a:pt x="448" y="681"/>
                    </a:lnTo>
                    <a:lnTo>
                      <a:pt x="488" y="644"/>
                    </a:lnTo>
                    <a:lnTo>
                      <a:pt x="568" y="558"/>
                    </a:lnTo>
                    <a:lnTo>
                      <a:pt x="638" y="474"/>
                    </a:lnTo>
                    <a:lnTo>
                      <a:pt x="669" y="434"/>
                    </a:lnTo>
                    <a:lnTo>
                      <a:pt x="702" y="390"/>
                    </a:lnTo>
                    <a:lnTo>
                      <a:pt x="732" y="340"/>
                    </a:lnTo>
                    <a:lnTo>
                      <a:pt x="762" y="291"/>
                    </a:lnTo>
                    <a:lnTo>
                      <a:pt x="782" y="237"/>
                    </a:lnTo>
                    <a:lnTo>
                      <a:pt x="822" y="144"/>
                    </a:lnTo>
                    <a:lnTo>
                      <a:pt x="859" y="56"/>
                    </a:lnTo>
                    <a:lnTo>
                      <a:pt x="872" y="29"/>
                    </a:lnTo>
                    <a:lnTo>
                      <a:pt x="879" y="19"/>
                    </a:lnTo>
                    <a:lnTo>
                      <a:pt x="859" y="9"/>
                    </a:lnTo>
                    <a:lnTo>
                      <a:pt x="839" y="3"/>
                    </a:lnTo>
                    <a:lnTo>
                      <a:pt x="819" y="0"/>
                    </a:lnTo>
                    <a:lnTo>
                      <a:pt x="795" y="0"/>
                    </a:lnTo>
                    <a:lnTo>
                      <a:pt x="745" y="3"/>
                    </a:lnTo>
                    <a:lnTo>
                      <a:pt x="696" y="9"/>
                    </a:lnTo>
                    <a:lnTo>
                      <a:pt x="645" y="26"/>
                    </a:lnTo>
                    <a:lnTo>
                      <a:pt x="598" y="40"/>
                    </a:lnTo>
                    <a:lnTo>
                      <a:pt x="515" y="73"/>
                    </a:lnTo>
                    <a:lnTo>
                      <a:pt x="461" y="96"/>
                    </a:lnTo>
                    <a:lnTo>
                      <a:pt x="405" y="123"/>
                    </a:lnTo>
                    <a:lnTo>
                      <a:pt x="355" y="153"/>
                    </a:lnTo>
                    <a:lnTo>
                      <a:pt x="304" y="187"/>
                    </a:lnTo>
                    <a:lnTo>
                      <a:pt x="261" y="227"/>
                    </a:lnTo>
                    <a:lnTo>
                      <a:pt x="218" y="267"/>
                    </a:lnTo>
                    <a:lnTo>
                      <a:pt x="181" y="313"/>
                    </a:lnTo>
                    <a:lnTo>
                      <a:pt x="147" y="367"/>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3" name="Freeform 435"/>
              <p:cNvSpPr>
                <a:spLocks/>
              </p:cNvSpPr>
              <p:nvPr/>
            </p:nvSpPr>
            <p:spPr bwMode="auto">
              <a:xfrm>
                <a:off x="5614671" y="1965325"/>
                <a:ext cx="125413" cy="49213"/>
              </a:xfrm>
              <a:custGeom>
                <a:avLst/>
                <a:gdLst/>
                <a:ahLst/>
                <a:cxnLst>
                  <a:cxn ang="0">
                    <a:pos x="11" y="441"/>
                  </a:cxn>
                  <a:cxn ang="0">
                    <a:pos x="85" y="454"/>
                  </a:cxn>
                  <a:cxn ang="0">
                    <a:pos x="158" y="460"/>
                  </a:cxn>
                  <a:cxn ang="0">
                    <a:pos x="232" y="460"/>
                  </a:cxn>
                  <a:cxn ang="0">
                    <a:pos x="308" y="460"/>
                  </a:cxn>
                  <a:cxn ang="0">
                    <a:pos x="385" y="454"/>
                  </a:cxn>
                  <a:cxn ang="0">
                    <a:pos x="465" y="444"/>
                  </a:cxn>
                  <a:cxn ang="0">
                    <a:pos x="542" y="431"/>
                  </a:cxn>
                  <a:cxn ang="0">
                    <a:pos x="619" y="414"/>
                  </a:cxn>
                  <a:cxn ang="0">
                    <a:pos x="696" y="394"/>
                  </a:cxn>
                  <a:cxn ang="0">
                    <a:pos x="772" y="371"/>
                  </a:cxn>
                  <a:cxn ang="0">
                    <a:pos x="846" y="347"/>
                  </a:cxn>
                  <a:cxn ang="0">
                    <a:pos x="920" y="316"/>
                  </a:cxn>
                  <a:cxn ang="0">
                    <a:pos x="990" y="287"/>
                  </a:cxn>
                  <a:cxn ang="0">
                    <a:pos x="1060" y="257"/>
                  </a:cxn>
                  <a:cxn ang="0">
                    <a:pos x="1123" y="223"/>
                  </a:cxn>
                  <a:cxn ang="0">
                    <a:pos x="1187" y="190"/>
                  </a:cxn>
                  <a:cxn ang="0">
                    <a:pos x="1123" y="166"/>
                  </a:cxn>
                  <a:cxn ang="0">
                    <a:pos x="1060" y="143"/>
                  </a:cxn>
                  <a:cxn ang="0">
                    <a:pos x="943" y="93"/>
                  </a:cxn>
                  <a:cxn ang="0">
                    <a:pos x="826" y="49"/>
                  </a:cxn>
                  <a:cxn ang="0">
                    <a:pos x="769" y="30"/>
                  </a:cxn>
                  <a:cxn ang="0">
                    <a:pos x="712" y="16"/>
                  </a:cxn>
                  <a:cxn ang="0">
                    <a:pos x="656" y="3"/>
                  </a:cxn>
                  <a:cxn ang="0">
                    <a:pos x="598" y="0"/>
                  </a:cxn>
                  <a:cxn ang="0">
                    <a:pos x="542" y="0"/>
                  </a:cxn>
                  <a:cxn ang="0">
                    <a:pos x="482" y="6"/>
                  </a:cxn>
                  <a:cxn ang="0">
                    <a:pos x="422" y="22"/>
                  </a:cxn>
                  <a:cxn ang="0">
                    <a:pos x="361" y="46"/>
                  </a:cxn>
                  <a:cxn ang="0">
                    <a:pos x="294" y="80"/>
                  </a:cxn>
                  <a:cxn ang="0">
                    <a:pos x="232" y="123"/>
                  </a:cxn>
                  <a:cxn ang="0">
                    <a:pos x="211" y="140"/>
                  </a:cxn>
                  <a:cxn ang="0">
                    <a:pos x="174" y="177"/>
                  </a:cxn>
                  <a:cxn ang="0">
                    <a:pos x="131" y="227"/>
                  </a:cxn>
                  <a:cxn ang="0">
                    <a:pos x="85" y="284"/>
                  </a:cxn>
                  <a:cxn ang="0">
                    <a:pos x="40" y="337"/>
                  </a:cxn>
                  <a:cxn ang="0">
                    <a:pos x="11" y="387"/>
                  </a:cxn>
                  <a:cxn ang="0">
                    <a:pos x="3" y="407"/>
                  </a:cxn>
                  <a:cxn ang="0">
                    <a:pos x="0" y="424"/>
                  </a:cxn>
                  <a:cxn ang="0">
                    <a:pos x="0" y="434"/>
                  </a:cxn>
                  <a:cxn ang="0">
                    <a:pos x="8" y="438"/>
                  </a:cxn>
                  <a:cxn ang="0">
                    <a:pos x="11" y="441"/>
                  </a:cxn>
                </a:cxnLst>
                <a:rect l="0" t="0" r="r" b="b"/>
                <a:pathLst>
                  <a:path w="1187" h="460">
                    <a:moveTo>
                      <a:pt x="11" y="441"/>
                    </a:moveTo>
                    <a:lnTo>
                      <a:pt x="85" y="454"/>
                    </a:lnTo>
                    <a:lnTo>
                      <a:pt x="158" y="460"/>
                    </a:lnTo>
                    <a:lnTo>
                      <a:pt x="232" y="460"/>
                    </a:lnTo>
                    <a:lnTo>
                      <a:pt x="308" y="460"/>
                    </a:lnTo>
                    <a:lnTo>
                      <a:pt x="385" y="454"/>
                    </a:lnTo>
                    <a:lnTo>
                      <a:pt x="465" y="444"/>
                    </a:lnTo>
                    <a:lnTo>
                      <a:pt x="542" y="431"/>
                    </a:lnTo>
                    <a:lnTo>
                      <a:pt x="619" y="414"/>
                    </a:lnTo>
                    <a:lnTo>
                      <a:pt x="696" y="394"/>
                    </a:lnTo>
                    <a:lnTo>
                      <a:pt x="772" y="371"/>
                    </a:lnTo>
                    <a:lnTo>
                      <a:pt x="846" y="347"/>
                    </a:lnTo>
                    <a:lnTo>
                      <a:pt x="920" y="316"/>
                    </a:lnTo>
                    <a:lnTo>
                      <a:pt x="990" y="287"/>
                    </a:lnTo>
                    <a:lnTo>
                      <a:pt x="1060" y="257"/>
                    </a:lnTo>
                    <a:lnTo>
                      <a:pt x="1123" y="223"/>
                    </a:lnTo>
                    <a:lnTo>
                      <a:pt x="1187" y="190"/>
                    </a:lnTo>
                    <a:lnTo>
                      <a:pt x="1123" y="166"/>
                    </a:lnTo>
                    <a:lnTo>
                      <a:pt x="1060" y="143"/>
                    </a:lnTo>
                    <a:lnTo>
                      <a:pt x="943" y="93"/>
                    </a:lnTo>
                    <a:lnTo>
                      <a:pt x="826" y="49"/>
                    </a:lnTo>
                    <a:lnTo>
                      <a:pt x="769" y="30"/>
                    </a:lnTo>
                    <a:lnTo>
                      <a:pt x="712" y="16"/>
                    </a:lnTo>
                    <a:lnTo>
                      <a:pt x="656" y="3"/>
                    </a:lnTo>
                    <a:lnTo>
                      <a:pt x="598" y="0"/>
                    </a:lnTo>
                    <a:lnTo>
                      <a:pt x="542" y="0"/>
                    </a:lnTo>
                    <a:lnTo>
                      <a:pt x="482" y="6"/>
                    </a:lnTo>
                    <a:lnTo>
                      <a:pt x="422" y="22"/>
                    </a:lnTo>
                    <a:lnTo>
                      <a:pt x="361" y="46"/>
                    </a:lnTo>
                    <a:lnTo>
                      <a:pt x="294" y="80"/>
                    </a:lnTo>
                    <a:lnTo>
                      <a:pt x="232" y="123"/>
                    </a:lnTo>
                    <a:lnTo>
                      <a:pt x="211" y="140"/>
                    </a:lnTo>
                    <a:lnTo>
                      <a:pt x="174" y="177"/>
                    </a:lnTo>
                    <a:lnTo>
                      <a:pt x="131" y="227"/>
                    </a:lnTo>
                    <a:lnTo>
                      <a:pt x="85" y="284"/>
                    </a:lnTo>
                    <a:lnTo>
                      <a:pt x="40" y="337"/>
                    </a:lnTo>
                    <a:lnTo>
                      <a:pt x="11" y="387"/>
                    </a:lnTo>
                    <a:lnTo>
                      <a:pt x="3" y="407"/>
                    </a:lnTo>
                    <a:lnTo>
                      <a:pt x="0" y="424"/>
                    </a:lnTo>
                    <a:lnTo>
                      <a:pt x="0" y="434"/>
                    </a:lnTo>
                    <a:lnTo>
                      <a:pt x="8" y="438"/>
                    </a:lnTo>
                    <a:lnTo>
                      <a:pt x="11" y="44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4" name="Freeform 436"/>
              <p:cNvSpPr>
                <a:spLocks/>
              </p:cNvSpPr>
              <p:nvPr/>
            </p:nvSpPr>
            <p:spPr bwMode="auto">
              <a:xfrm>
                <a:off x="5678171" y="1925637"/>
                <a:ext cx="131763" cy="41275"/>
              </a:xfrm>
              <a:custGeom>
                <a:avLst/>
                <a:gdLst/>
                <a:ahLst/>
                <a:cxnLst>
                  <a:cxn ang="0">
                    <a:pos x="11" y="225"/>
                  </a:cxn>
                  <a:cxn ang="0">
                    <a:pos x="81" y="262"/>
                  </a:cxn>
                  <a:cxn ang="0">
                    <a:pos x="154" y="294"/>
                  </a:cxn>
                  <a:cxn ang="0">
                    <a:pos x="228" y="322"/>
                  </a:cxn>
                  <a:cxn ang="0">
                    <a:pos x="301" y="342"/>
                  </a:cxn>
                  <a:cxn ang="0">
                    <a:pos x="378" y="362"/>
                  </a:cxn>
                  <a:cxn ang="0">
                    <a:pos x="459" y="376"/>
                  </a:cxn>
                  <a:cxn ang="0">
                    <a:pos x="536" y="382"/>
                  </a:cxn>
                  <a:cxn ang="0">
                    <a:pos x="616" y="389"/>
                  </a:cxn>
                  <a:cxn ang="0">
                    <a:pos x="696" y="389"/>
                  </a:cxn>
                  <a:cxn ang="0">
                    <a:pos x="776" y="389"/>
                  </a:cxn>
                  <a:cxn ang="0">
                    <a:pos x="856" y="382"/>
                  </a:cxn>
                  <a:cxn ang="0">
                    <a:pos x="936" y="372"/>
                  </a:cxn>
                  <a:cxn ang="0">
                    <a:pos x="1013" y="358"/>
                  </a:cxn>
                  <a:cxn ang="0">
                    <a:pos x="1091" y="345"/>
                  </a:cxn>
                  <a:cxn ang="0">
                    <a:pos x="1167" y="325"/>
                  </a:cxn>
                  <a:cxn ang="0">
                    <a:pos x="1241" y="305"/>
                  </a:cxn>
                  <a:cxn ang="0">
                    <a:pos x="1193" y="258"/>
                  </a:cxn>
                  <a:cxn ang="0">
                    <a:pos x="1140" y="214"/>
                  </a:cxn>
                  <a:cxn ang="0">
                    <a:pos x="1083" y="174"/>
                  </a:cxn>
                  <a:cxn ang="0">
                    <a:pos x="1027" y="138"/>
                  </a:cxn>
                  <a:cxn ang="0">
                    <a:pos x="966" y="104"/>
                  </a:cxn>
                  <a:cxn ang="0">
                    <a:pos x="903" y="77"/>
                  </a:cxn>
                  <a:cxn ang="0">
                    <a:pos x="840" y="51"/>
                  </a:cxn>
                  <a:cxn ang="0">
                    <a:pos x="773" y="34"/>
                  </a:cxn>
                  <a:cxn ang="0">
                    <a:pos x="706" y="18"/>
                  </a:cxn>
                  <a:cxn ang="0">
                    <a:pos x="638" y="8"/>
                  </a:cxn>
                  <a:cxn ang="0">
                    <a:pos x="569" y="0"/>
                  </a:cxn>
                  <a:cxn ang="0">
                    <a:pos x="502" y="0"/>
                  </a:cxn>
                  <a:cxn ang="0">
                    <a:pos x="435" y="8"/>
                  </a:cxn>
                  <a:cxn ang="0">
                    <a:pos x="368" y="18"/>
                  </a:cxn>
                  <a:cxn ang="0">
                    <a:pos x="301" y="34"/>
                  </a:cxn>
                  <a:cxn ang="0">
                    <a:pos x="238" y="58"/>
                  </a:cxn>
                  <a:cxn ang="0">
                    <a:pos x="184" y="81"/>
                  </a:cxn>
                  <a:cxn ang="0">
                    <a:pos x="138" y="104"/>
                  </a:cxn>
                  <a:cxn ang="0">
                    <a:pos x="91" y="128"/>
                  </a:cxn>
                  <a:cxn ang="0">
                    <a:pos x="48" y="158"/>
                  </a:cxn>
                  <a:cxn ang="0">
                    <a:pos x="27" y="171"/>
                  </a:cxn>
                  <a:cxn ang="0">
                    <a:pos x="14" y="181"/>
                  </a:cxn>
                  <a:cxn ang="0">
                    <a:pos x="4" y="195"/>
                  </a:cxn>
                  <a:cxn ang="0">
                    <a:pos x="0" y="208"/>
                  </a:cxn>
                  <a:cxn ang="0">
                    <a:pos x="4" y="218"/>
                  </a:cxn>
                  <a:cxn ang="0">
                    <a:pos x="11" y="225"/>
                  </a:cxn>
                </a:cxnLst>
                <a:rect l="0" t="0" r="r" b="b"/>
                <a:pathLst>
                  <a:path w="1241" h="389">
                    <a:moveTo>
                      <a:pt x="11" y="225"/>
                    </a:moveTo>
                    <a:lnTo>
                      <a:pt x="81" y="262"/>
                    </a:lnTo>
                    <a:lnTo>
                      <a:pt x="154" y="294"/>
                    </a:lnTo>
                    <a:lnTo>
                      <a:pt x="228" y="322"/>
                    </a:lnTo>
                    <a:lnTo>
                      <a:pt x="301" y="342"/>
                    </a:lnTo>
                    <a:lnTo>
                      <a:pt x="378" y="362"/>
                    </a:lnTo>
                    <a:lnTo>
                      <a:pt x="459" y="376"/>
                    </a:lnTo>
                    <a:lnTo>
                      <a:pt x="536" y="382"/>
                    </a:lnTo>
                    <a:lnTo>
                      <a:pt x="616" y="389"/>
                    </a:lnTo>
                    <a:lnTo>
                      <a:pt x="696" y="389"/>
                    </a:lnTo>
                    <a:lnTo>
                      <a:pt x="776" y="389"/>
                    </a:lnTo>
                    <a:lnTo>
                      <a:pt x="856" y="382"/>
                    </a:lnTo>
                    <a:lnTo>
                      <a:pt x="936" y="372"/>
                    </a:lnTo>
                    <a:lnTo>
                      <a:pt x="1013" y="358"/>
                    </a:lnTo>
                    <a:lnTo>
                      <a:pt x="1091" y="345"/>
                    </a:lnTo>
                    <a:lnTo>
                      <a:pt x="1167" y="325"/>
                    </a:lnTo>
                    <a:lnTo>
                      <a:pt x="1241" y="305"/>
                    </a:lnTo>
                    <a:lnTo>
                      <a:pt x="1193" y="258"/>
                    </a:lnTo>
                    <a:lnTo>
                      <a:pt x="1140" y="214"/>
                    </a:lnTo>
                    <a:lnTo>
                      <a:pt x="1083" y="174"/>
                    </a:lnTo>
                    <a:lnTo>
                      <a:pt x="1027" y="138"/>
                    </a:lnTo>
                    <a:lnTo>
                      <a:pt x="966" y="104"/>
                    </a:lnTo>
                    <a:lnTo>
                      <a:pt x="903" y="77"/>
                    </a:lnTo>
                    <a:lnTo>
                      <a:pt x="840" y="51"/>
                    </a:lnTo>
                    <a:lnTo>
                      <a:pt x="773" y="34"/>
                    </a:lnTo>
                    <a:lnTo>
                      <a:pt x="706" y="18"/>
                    </a:lnTo>
                    <a:lnTo>
                      <a:pt x="638" y="8"/>
                    </a:lnTo>
                    <a:lnTo>
                      <a:pt x="569" y="0"/>
                    </a:lnTo>
                    <a:lnTo>
                      <a:pt x="502" y="0"/>
                    </a:lnTo>
                    <a:lnTo>
                      <a:pt x="435" y="8"/>
                    </a:lnTo>
                    <a:lnTo>
                      <a:pt x="368" y="18"/>
                    </a:lnTo>
                    <a:lnTo>
                      <a:pt x="301" y="34"/>
                    </a:lnTo>
                    <a:lnTo>
                      <a:pt x="238" y="58"/>
                    </a:lnTo>
                    <a:lnTo>
                      <a:pt x="184" y="81"/>
                    </a:lnTo>
                    <a:lnTo>
                      <a:pt x="138" y="104"/>
                    </a:lnTo>
                    <a:lnTo>
                      <a:pt x="91" y="128"/>
                    </a:lnTo>
                    <a:lnTo>
                      <a:pt x="48" y="158"/>
                    </a:lnTo>
                    <a:lnTo>
                      <a:pt x="27" y="171"/>
                    </a:lnTo>
                    <a:lnTo>
                      <a:pt x="14" y="181"/>
                    </a:lnTo>
                    <a:lnTo>
                      <a:pt x="4" y="195"/>
                    </a:lnTo>
                    <a:lnTo>
                      <a:pt x="0" y="208"/>
                    </a:lnTo>
                    <a:lnTo>
                      <a:pt x="4" y="218"/>
                    </a:lnTo>
                    <a:lnTo>
                      <a:pt x="11" y="22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5" name="Freeform 437"/>
              <p:cNvSpPr>
                <a:spLocks/>
              </p:cNvSpPr>
              <p:nvPr/>
            </p:nvSpPr>
            <p:spPr bwMode="auto">
              <a:xfrm>
                <a:off x="5778183" y="1951037"/>
                <a:ext cx="63500" cy="104775"/>
              </a:xfrm>
              <a:custGeom>
                <a:avLst/>
                <a:gdLst/>
                <a:ahLst/>
                <a:cxnLst>
                  <a:cxn ang="0">
                    <a:pos x="584" y="23"/>
                  </a:cxn>
                  <a:cxn ang="0">
                    <a:pos x="581" y="13"/>
                  </a:cxn>
                  <a:cxn ang="0">
                    <a:pos x="574" y="7"/>
                  </a:cxn>
                  <a:cxn ang="0">
                    <a:pos x="568" y="4"/>
                  </a:cxn>
                  <a:cxn ang="0">
                    <a:pos x="558" y="0"/>
                  </a:cxn>
                  <a:cxn ang="0">
                    <a:pos x="534" y="4"/>
                  </a:cxn>
                  <a:cxn ang="0">
                    <a:pos x="504" y="17"/>
                  </a:cxn>
                  <a:cxn ang="0">
                    <a:pos x="474" y="34"/>
                  </a:cxn>
                  <a:cxn ang="0">
                    <a:pos x="437" y="57"/>
                  </a:cxn>
                  <a:cxn ang="0">
                    <a:pos x="360" y="117"/>
                  </a:cxn>
                  <a:cxn ang="0">
                    <a:pos x="283" y="188"/>
                  </a:cxn>
                  <a:cxn ang="0">
                    <a:pos x="214" y="251"/>
                  </a:cxn>
                  <a:cxn ang="0">
                    <a:pos x="163" y="308"/>
                  </a:cxn>
                  <a:cxn ang="0">
                    <a:pos x="141" y="338"/>
                  </a:cxn>
                  <a:cxn ang="0">
                    <a:pos x="110" y="405"/>
                  </a:cxn>
                  <a:cxn ang="0">
                    <a:pos x="80" y="482"/>
                  </a:cxn>
                  <a:cxn ang="0">
                    <a:pos x="53" y="572"/>
                  </a:cxn>
                  <a:cxn ang="0">
                    <a:pos x="30" y="662"/>
                  </a:cxn>
                  <a:cxn ang="0">
                    <a:pos x="13" y="756"/>
                  </a:cxn>
                  <a:cxn ang="0">
                    <a:pos x="6" y="803"/>
                  </a:cxn>
                  <a:cxn ang="0">
                    <a:pos x="3" y="846"/>
                  </a:cxn>
                  <a:cxn ang="0">
                    <a:pos x="0" y="889"/>
                  </a:cxn>
                  <a:cxn ang="0">
                    <a:pos x="3" y="930"/>
                  </a:cxn>
                  <a:cxn ang="0">
                    <a:pos x="6" y="966"/>
                  </a:cxn>
                  <a:cxn ang="0">
                    <a:pos x="13" y="1000"/>
                  </a:cxn>
                  <a:cxn ang="0">
                    <a:pos x="67" y="966"/>
                  </a:cxn>
                  <a:cxn ang="0">
                    <a:pos x="120" y="930"/>
                  </a:cxn>
                  <a:cxn ang="0">
                    <a:pos x="173" y="883"/>
                  </a:cxn>
                  <a:cxn ang="0">
                    <a:pos x="227" y="833"/>
                  </a:cxn>
                  <a:cxn ang="0">
                    <a:pos x="280" y="776"/>
                  </a:cxn>
                  <a:cxn ang="0">
                    <a:pos x="334" y="712"/>
                  </a:cxn>
                  <a:cxn ang="0">
                    <a:pos x="381" y="649"/>
                  </a:cxn>
                  <a:cxn ang="0">
                    <a:pos x="427" y="579"/>
                  </a:cxn>
                  <a:cxn ang="0">
                    <a:pos x="470" y="509"/>
                  </a:cxn>
                  <a:cxn ang="0">
                    <a:pos x="507" y="438"/>
                  </a:cxn>
                  <a:cxn ang="0">
                    <a:pos x="541" y="365"/>
                  </a:cxn>
                  <a:cxn ang="0">
                    <a:pos x="565" y="291"/>
                  </a:cxn>
                  <a:cxn ang="0">
                    <a:pos x="581" y="221"/>
                  </a:cxn>
                  <a:cxn ang="0">
                    <a:pos x="588" y="188"/>
                  </a:cxn>
                  <a:cxn ang="0">
                    <a:pos x="592" y="151"/>
                  </a:cxn>
                  <a:cxn ang="0">
                    <a:pos x="595" y="117"/>
                  </a:cxn>
                  <a:cxn ang="0">
                    <a:pos x="592" y="87"/>
                  </a:cxn>
                  <a:cxn ang="0">
                    <a:pos x="592" y="53"/>
                  </a:cxn>
                  <a:cxn ang="0">
                    <a:pos x="584" y="23"/>
                  </a:cxn>
                </a:cxnLst>
                <a:rect l="0" t="0" r="r" b="b"/>
                <a:pathLst>
                  <a:path w="595" h="1000">
                    <a:moveTo>
                      <a:pt x="584" y="23"/>
                    </a:moveTo>
                    <a:lnTo>
                      <a:pt x="581" y="13"/>
                    </a:lnTo>
                    <a:lnTo>
                      <a:pt x="574" y="7"/>
                    </a:lnTo>
                    <a:lnTo>
                      <a:pt x="568" y="4"/>
                    </a:lnTo>
                    <a:lnTo>
                      <a:pt x="558" y="0"/>
                    </a:lnTo>
                    <a:lnTo>
                      <a:pt x="534" y="4"/>
                    </a:lnTo>
                    <a:lnTo>
                      <a:pt x="504" y="17"/>
                    </a:lnTo>
                    <a:lnTo>
                      <a:pt x="474" y="34"/>
                    </a:lnTo>
                    <a:lnTo>
                      <a:pt x="437" y="57"/>
                    </a:lnTo>
                    <a:lnTo>
                      <a:pt x="360" y="117"/>
                    </a:lnTo>
                    <a:lnTo>
                      <a:pt x="283" y="188"/>
                    </a:lnTo>
                    <a:lnTo>
                      <a:pt x="214" y="251"/>
                    </a:lnTo>
                    <a:lnTo>
                      <a:pt x="163" y="308"/>
                    </a:lnTo>
                    <a:lnTo>
                      <a:pt x="141" y="338"/>
                    </a:lnTo>
                    <a:lnTo>
                      <a:pt x="110" y="405"/>
                    </a:lnTo>
                    <a:lnTo>
                      <a:pt x="80" y="482"/>
                    </a:lnTo>
                    <a:lnTo>
                      <a:pt x="53" y="572"/>
                    </a:lnTo>
                    <a:lnTo>
                      <a:pt x="30" y="662"/>
                    </a:lnTo>
                    <a:lnTo>
                      <a:pt x="13" y="756"/>
                    </a:lnTo>
                    <a:lnTo>
                      <a:pt x="6" y="803"/>
                    </a:lnTo>
                    <a:lnTo>
                      <a:pt x="3" y="846"/>
                    </a:lnTo>
                    <a:lnTo>
                      <a:pt x="0" y="889"/>
                    </a:lnTo>
                    <a:lnTo>
                      <a:pt x="3" y="930"/>
                    </a:lnTo>
                    <a:lnTo>
                      <a:pt x="6" y="966"/>
                    </a:lnTo>
                    <a:lnTo>
                      <a:pt x="13" y="1000"/>
                    </a:lnTo>
                    <a:lnTo>
                      <a:pt x="67" y="966"/>
                    </a:lnTo>
                    <a:lnTo>
                      <a:pt x="120" y="930"/>
                    </a:lnTo>
                    <a:lnTo>
                      <a:pt x="173" y="883"/>
                    </a:lnTo>
                    <a:lnTo>
                      <a:pt x="227" y="833"/>
                    </a:lnTo>
                    <a:lnTo>
                      <a:pt x="280" y="776"/>
                    </a:lnTo>
                    <a:lnTo>
                      <a:pt x="334" y="712"/>
                    </a:lnTo>
                    <a:lnTo>
                      <a:pt x="381" y="649"/>
                    </a:lnTo>
                    <a:lnTo>
                      <a:pt x="427" y="579"/>
                    </a:lnTo>
                    <a:lnTo>
                      <a:pt x="470" y="509"/>
                    </a:lnTo>
                    <a:lnTo>
                      <a:pt x="507" y="438"/>
                    </a:lnTo>
                    <a:lnTo>
                      <a:pt x="541" y="365"/>
                    </a:lnTo>
                    <a:lnTo>
                      <a:pt x="565" y="291"/>
                    </a:lnTo>
                    <a:lnTo>
                      <a:pt x="581" y="221"/>
                    </a:lnTo>
                    <a:lnTo>
                      <a:pt x="588" y="188"/>
                    </a:lnTo>
                    <a:lnTo>
                      <a:pt x="592" y="151"/>
                    </a:lnTo>
                    <a:lnTo>
                      <a:pt x="595" y="117"/>
                    </a:lnTo>
                    <a:lnTo>
                      <a:pt x="592" y="87"/>
                    </a:lnTo>
                    <a:lnTo>
                      <a:pt x="592" y="53"/>
                    </a:lnTo>
                    <a:lnTo>
                      <a:pt x="584" y="23"/>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6" name="Freeform 438"/>
              <p:cNvSpPr>
                <a:spLocks/>
              </p:cNvSpPr>
              <p:nvPr/>
            </p:nvSpPr>
            <p:spPr bwMode="auto">
              <a:xfrm>
                <a:off x="5760721" y="1889125"/>
                <a:ext cx="100013" cy="47625"/>
              </a:xfrm>
              <a:custGeom>
                <a:avLst/>
                <a:gdLst/>
                <a:ahLst/>
                <a:cxnLst>
                  <a:cxn ang="0">
                    <a:pos x="14" y="154"/>
                  </a:cxn>
                  <a:cxn ang="0">
                    <a:pos x="60" y="208"/>
                  </a:cxn>
                  <a:cxn ang="0">
                    <a:pos x="117" y="257"/>
                  </a:cxn>
                  <a:cxn ang="0">
                    <a:pos x="177" y="304"/>
                  </a:cxn>
                  <a:cxn ang="0">
                    <a:pos x="241" y="347"/>
                  </a:cxn>
                  <a:cxn ang="0">
                    <a:pos x="308" y="381"/>
                  </a:cxn>
                  <a:cxn ang="0">
                    <a:pos x="378" y="411"/>
                  </a:cxn>
                  <a:cxn ang="0">
                    <a:pos x="447" y="435"/>
                  </a:cxn>
                  <a:cxn ang="0">
                    <a:pos x="484" y="441"/>
                  </a:cxn>
                  <a:cxn ang="0">
                    <a:pos x="518" y="448"/>
                  </a:cxn>
                  <a:cxn ang="0">
                    <a:pos x="548" y="448"/>
                  </a:cxn>
                  <a:cxn ang="0">
                    <a:pos x="601" y="445"/>
                  </a:cxn>
                  <a:cxn ang="0">
                    <a:pos x="745" y="435"/>
                  </a:cxn>
                  <a:cxn ang="0">
                    <a:pos x="882" y="418"/>
                  </a:cxn>
                  <a:cxn ang="0">
                    <a:pos x="943" y="411"/>
                  </a:cxn>
                  <a:cxn ang="0">
                    <a:pos x="922" y="361"/>
                  </a:cxn>
                  <a:cxn ang="0">
                    <a:pos x="898" y="314"/>
                  </a:cxn>
                  <a:cxn ang="0">
                    <a:pos x="872" y="271"/>
                  </a:cxn>
                  <a:cxn ang="0">
                    <a:pos x="842" y="230"/>
                  </a:cxn>
                  <a:cxn ang="0">
                    <a:pos x="805" y="194"/>
                  </a:cxn>
                  <a:cxn ang="0">
                    <a:pos x="769" y="160"/>
                  </a:cxn>
                  <a:cxn ang="0">
                    <a:pos x="729" y="130"/>
                  </a:cxn>
                  <a:cxn ang="0">
                    <a:pos x="685" y="104"/>
                  </a:cxn>
                  <a:cxn ang="0">
                    <a:pos x="638" y="77"/>
                  </a:cxn>
                  <a:cxn ang="0">
                    <a:pos x="591" y="56"/>
                  </a:cxn>
                  <a:cxn ang="0">
                    <a:pos x="541" y="37"/>
                  </a:cxn>
                  <a:cxn ang="0">
                    <a:pos x="492" y="23"/>
                  </a:cxn>
                  <a:cxn ang="0">
                    <a:pos x="441" y="13"/>
                  </a:cxn>
                  <a:cxn ang="0">
                    <a:pos x="391" y="3"/>
                  </a:cxn>
                  <a:cxn ang="0">
                    <a:pos x="341" y="0"/>
                  </a:cxn>
                  <a:cxn ang="0">
                    <a:pos x="290" y="0"/>
                  </a:cxn>
                  <a:cxn ang="0">
                    <a:pos x="263" y="3"/>
                  </a:cxn>
                  <a:cxn ang="0">
                    <a:pos x="217" y="10"/>
                  </a:cxn>
                  <a:cxn ang="0">
                    <a:pos x="164" y="23"/>
                  </a:cxn>
                  <a:cxn ang="0">
                    <a:pos x="103" y="40"/>
                  </a:cxn>
                  <a:cxn ang="0">
                    <a:pos x="76" y="53"/>
                  </a:cxn>
                  <a:cxn ang="0">
                    <a:pos x="54" y="64"/>
                  </a:cxn>
                  <a:cxn ang="0">
                    <a:pos x="33" y="77"/>
                  </a:cxn>
                  <a:cxn ang="0">
                    <a:pos x="17" y="90"/>
                  </a:cxn>
                  <a:cxn ang="0">
                    <a:pos x="3" y="107"/>
                  </a:cxn>
                  <a:cxn ang="0">
                    <a:pos x="0" y="120"/>
                  </a:cxn>
                  <a:cxn ang="0">
                    <a:pos x="3" y="137"/>
                  </a:cxn>
                  <a:cxn ang="0">
                    <a:pos x="14" y="154"/>
                  </a:cxn>
                </a:cxnLst>
                <a:rect l="0" t="0" r="r" b="b"/>
                <a:pathLst>
                  <a:path w="943" h="448">
                    <a:moveTo>
                      <a:pt x="14" y="154"/>
                    </a:moveTo>
                    <a:lnTo>
                      <a:pt x="60" y="208"/>
                    </a:lnTo>
                    <a:lnTo>
                      <a:pt x="117" y="257"/>
                    </a:lnTo>
                    <a:lnTo>
                      <a:pt x="177" y="304"/>
                    </a:lnTo>
                    <a:lnTo>
                      <a:pt x="241" y="347"/>
                    </a:lnTo>
                    <a:lnTo>
                      <a:pt x="308" y="381"/>
                    </a:lnTo>
                    <a:lnTo>
                      <a:pt x="378" y="411"/>
                    </a:lnTo>
                    <a:lnTo>
                      <a:pt x="447" y="435"/>
                    </a:lnTo>
                    <a:lnTo>
                      <a:pt x="484" y="441"/>
                    </a:lnTo>
                    <a:lnTo>
                      <a:pt x="518" y="448"/>
                    </a:lnTo>
                    <a:lnTo>
                      <a:pt x="548" y="448"/>
                    </a:lnTo>
                    <a:lnTo>
                      <a:pt x="601" y="445"/>
                    </a:lnTo>
                    <a:lnTo>
                      <a:pt x="745" y="435"/>
                    </a:lnTo>
                    <a:lnTo>
                      <a:pt x="882" y="418"/>
                    </a:lnTo>
                    <a:lnTo>
                      <a:pt x="943" y="411"/>
                    </a:lnTo>
                    <a:lnTo>
                      <a:pt x="922" y="361"/>
                    </a:lnTo>
                    <a:lnTo>
                      <a:pt x="898" y="314"/>
                    </a:lnTo>
                    <a:lnTo>
                      <a:pt x="872" y="271"/>
                    </a:lnTo>
                    <a:lnTo>
                      <a:pt x="842" y="230"/>
                    </a:lnTo>
                    <a:lnTo>
                      <a:pt x="805" y="194"/>
                    </a:lnTo>
                    <a:lnTo>
                      <a:pt x="769" y="160"/>
                    </a:lnTo>
                    <a:lnTo>
                      <a:pt x="729" y="130"/>
                    </a:lnTo>
                    <a:lnTo>
                      <a:pt x="685" y="104"/>
                    </a:lnTo>
                    <a:lnTo>
                      <a:pt x="638" y="77"/>
                    </a:lnTo>
                    <a:lnTo>
                      <a:pt x="591" y="56"/>
                    </a:lnTo>
                    <a:lnTo>
                      <a:pt x="541" y="37"/>
                    </a:lnTo>
                    <a:lnTo>
                      <a:pt x="492" y="23"/>
                    </a:lnTo>
                    <a:lnTo>
                      <a:pt x="441" y="13"/>
                    </a:lnTo>
                    <a:lnTo>
                      <a:pt x="391" y="3"/>
                    </a:lnTo>
                    <a:lnTo>
                      <a:pt x="341" y="0"/>
                    </a:lnTo>
                    <a:lnTo>
                      <a:pt x="290" y="0"/>
                    </a:lnTo>
                    <a:lnTo>
                      <a:pt x="263" y="3"/>
                    </a:lnTo>
                    <a:lnTo>
                      <a:pt x="217" y="10"/>
                    </a:lnTo>
                    <a:lnTo>
                      <a:pt x="164" y="23"/>
                    </a:lnTo>
                    <a:lnTo>
                      <a:pt x="103" y="40"/>
                    </a:lnTo>
                    <a:lnTo>
                      <a:pt x="76" y="53"/>
                    </a:lnTo>
                    <a:lnTo>
                      <a:pt x="54" y="64"/>
                    </a:lnTo>
                    <a:lnTo>
                      <a:pt x="33" y="77"/>
                    </a:lnTo>
                    <a:lnTo>
                      <a:pt x="17" y="90"/>
                    </a:lnTo>
                    <a:lnTo>
                      <a:pt x="3" y="107"/>
                    </a:lnTo>
                    <a:lnTo>
                      <a:pt x="0" y="120"/>
                    </a:lnTo>
                    <a:lnTo>
                      <a:pt x="3" y="137"/>
                    </a:lnTo>
                    <a:lnTo>
                      <a:pt x="14" y="15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7" name="Freeform 439"/>
              <p:cNvSpPr>
                <a:spLocks/>
              </p:cNvSpPr>
              <p:nvPr/>
            </p:nvSpPr>
            <p:spPr bwMode="auto">
              <a:xfrm>
                <a:off x="5852796" y="1928812"/>
                <a:ext cx="44450" cy="90488"/>
              </a:xfrm>
              <a:custGeom>
                <a:avLst/>
                <a:gdLst/>
                <a:ahLst/>
                <a:cxnLst>
                  <a:cxn ang="0">
                    <a:pos x="20" y="855"/>
                  </a:cxn>
                  <a:cxn ang="0">
                    <a:pos x="23" y="855"/>
                  </a:cxn>
                  <a:cxn ang="0">
                    <a:pos x="34" y="852"/>
                  </a:cxn>
                  <a:cxn ang="0">
                    <a:pos x="67" y="823"/>
                  </a:cxn>
                  <a:cxn ang="0">
                    <a:pos x="111" y="772"/>
                  </a:cxn>
                  <a:cxn ang="0">
                    <a:pos x="160" y="711"/>
                  </a:cxn>
                  <a:cxn ang="0">
                    <a:pos x="255" y="591"/>
                  </a:cxn>
                  <a:cxn ang="0">
                    <a:pos x="287" y="545"/>
                  </a:cxn>
                  <a:cxn ang="0">
                    <a:pos x="308" y="518"/>
                  </a:cxn>
                  <a:cxn ang="0">
                    <a:pos x="331" y="457"/>
                  </a:cxn>
                  <a:cxn ang="0">
                    <a:pos x="351" y="394"/>
                  </a:cxn>
                  <a:cxn ang="0">
                    <a:pos x="368" y="331"/>
                  </a:cxn>
                  <a:cxn ang="0">
                    <a:pos x="381" y="263"/>
                  </a:cxn>
                  <a:cxn ang="0">
                    <a:pos x="394" y="196"/>
                  </a:cxn>
                  <a:cxn ang="0">
                    <a:pos x="401" y="129"/>
                  </a:cxn>
                  <a:cxn ang="0">
                    <a:pos x="408" y="63"/>
                  </a:cxn>
                  <a:cxn ang="0">
                    <a:pos x="411" y="0"/>
                  </a:cxn>
                  <a:cxn ang="0">
                    <a:pos x="378" y="0"/>
                  </a:cxn>
                  <a:cxn ang="0">
                    <a:pos x="348" y="3"/>
                  </a:cxn>
                  <a:cxn ang="0">
                    <a:pos x="314" y="9"/>
                  </a:cxn>
                  <a:cxn ang="0">
                    <a:pos x="287" y="19"/>
                  </a:cxn>
                  <a:cxn ang="0">
                    <a:pos x="261" y="33"/>
                  </a:cxn>
                  <a:cxn ang="0">
                    <a:pos x="234" y="49"/>
                  </a:cxn>
                  <a:cxn ang="0">
                    <a:pos x="207" y="70"/>
                  </a:cxn>
                  <a:cxn ang="0">
                    <a:pos x="187" y="89"/>
                  </a:cxn>
                  <a:cxn ang="0">
                    <a:pos x="164" y="113"/>
                  </a:cxn>
                  <a:cxn ang="0">
                    <a:pos x="144" y="140"/>
                  </a:cxn>
                  <a:cxn ang="0">
                    <a:pos x="127" y="166"/>
                  </a:cxn>
                  <a:cxn ang="0">
                    <a:pos x="111" y="196"/>
                  </a:cxn>
                  <a:cxn ang="0">
                    <a:pos x="80" y="260"/>
                  </a:cxn>
                  <a:cxn ang="0">
                    <a:pos x="53" y="327"/>
                  </a:cxn>
                  <a:cxn ang="0">
                    <a:pos x="34" y="398"/>
                  </a:cxn>
                  <a:cxn ang="0">
                    <a:pos x="20" y="471"/>
                  </a:cxn>
                  <a:cxn ang="0">
                    <a:pos x="10" y="545"/>
                  </a:cxn>
                  <a:cxn ang="0">
                    <a:pos x="4" y="615"/>
                  </a:cxn>
                  <a:cxn ang="0">
                    <a:pos x="0" y="682"/>
                  </a:cxn>
                  <a:cxn ang="0">
                    <a:pos x="4" y="745"/>
                  </a:cxn>
                  <a:cxn ang="0">
                    <a:pos x="10" y="805"/>
                  </a:cxn>
                  <a:cxn ang="0">
                    <a:pos x="20" y="855"/>
                  </a:cxn>
                </a:cxnLst>
                <a:rect l="0" t="0" r="r" b="b"/>
                <a:pathLst>
                  <a:path w="411" h="855">
                    <a:moveTo>
                      <a:pt x="20" y="855"/>
                    </a:moveTo>
                    <a:lnTo>
                      <a:pt x="23" y="855"/>
                    </a:lnTo>
                    <a:lnTo>
                      <a:pt x="34" y="852"/>
                    </a:lnTo>
                    <a:lnTo>
                      <a:pt x="67" y="823"/>
                    </a:lnTo>
                    <a:lnTo>
                      <a:pt x="111" y="772"/>
                    </a:lnTo>
                    <a:lnTo>
                      <a:pt x="160" y="711"/>
                    </a:lnTo>
                    <a:lnTo>
                      <a:pt x="255" y="591"/>
                    </a:lnTo>
                    <a:lnTo>
                      <a:pt x="287" y="545"/>
                    </a:lnTo>
                    <a:lnTo>
                      <a:pt x="308" y="518"/>
                    </a:lnTo>
                    <a:lnTo>
                      <a:pt x="331" y="457"/>
                    </a:lnTo>
                    <a:lnTo>
                      <a:pt x="351" y="394"/>
                    </a:lnTo>
                    <a:lnTo>
                      <a:pt x="368" y="331"/>
                    </a:lnTo>
                    <a:lnTo>
                      <a:pt x="381" y="263"/>
                    </a:lnTo>
                    <a:lnTo>
                      <a:pt x="394" y="196"/>
                    </a:lnTo>
                    <a:lnTo>
                      <a:pt x="401" y="129"/>
                    </a:lnTo>
                    <a:lnTo>
                      <a:pt x="408" y="63"/>
                    </a:lnTo>
                    <a:lnTo>
                      <a:pt x="411" y="0"/>
                    </a:lnTo>
                    <a:lnTo>
                      <a:pt x="378" y="0"/>
                    </a:lnTo>
                    <a:lnTo>
                      <a:pt x="348" y="3"/>
                    </a:lnTo>
                    <a:lnTo>
                      <a:pt x="314" y="9"/>
                    </a:lnTo>
                    <a:lnTo>
                      <a:pt x="287" y="19"/>
                    </a:lnTo>
                    <a:lnTo>
                      <a:pt x="261" y="33"/>
                    </a:lnTo>
                    <a:lnTo>
                      <a:pt x="234" y="49"/>
                    </a:lnTo>
                    <a:lnTo>
                      <a:pt x="207" y="70"/>
                    </a:lnTo>
                    <a:lnTo>
                      <a:pt x="187" y="89"/>
                    </a:lnTo>
                    <a:lnTo>
                      <a:pt x="164" y="113"/>
                    </a:lnTo>
                    <a:lnTo>
                      <a:pt x="144" y="140"/>
                    </a:lnTo>
                    <a:lnTo>
                      <a:pt x="127" y="166"/>
                    </a:lnTo>
                    <a:lnTo>
                      <a:pt x="111" y="196"/>
                    </a:lnTo>
                    <a:lnTo>
                      <a:pt x="80" y="260"/>
                    </a:lnTo>
                    <a:lnTo>
                      <a:pt x="53" y="327"/>
                    </a:lnTo>
                    <a:lnTo>
                      <a:pt x="34" y="398"/>
                    </a:lnTo>
                    <a:lnTo>
                      <a:pt x="20" y="471"/>
                    </a:lnTo>
                    <a:lnTo>
                      <a:pt x="10" y="545"/>
                    </a:lnTo>
                    <a:lnTo>
                      <a:pt x="4" y="615"/>
                    </a:lnTo>
                    <a:lnTo>
                      <a:pt x="0" y="682"/>
                    </a:lnTo>
                    <a:lnTo>
                      <a:pt x="4" y="745"/>
                    </a:lnTo>
                    <a:lnTo>
                      <a:pt x="10" y="805"/>
                    </a:lnTo>
                    <a:lnTo>
                      <a:pt x="20" y="85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8" name="Freeform 440"/>
              <p:cNvSpPr>
                <a:spLocks/>
              </p:cNvSpPr>
              <p:nvPr/>
            </p:nvSpPr>
            <p:spPr bwMode="auto">
              <a:xfrm>
                <a:off x="5848033" y="1870075"/>
                <a:ext cx="69850" cy="52388"/>
              </a:xfrm>
              <a:custGeom>
                <a:avLst/>
                <a:gdLst/>
                <a:ahLst/>
                <a:cxnLst>
                  <a:cxn ang="0">
                    <a:pos x="98" y="147"/>
                  </a:cxn>
                  <a:cxn ang="0">
                    <a:pos x="128" y="179"/>
                  </a:cxn>
                  <a:cxn ang="0">
                    <a:pos x="161" y="210"/>
                  </a:cxn>
                  <a:cxn ang="0">
                    <a:pos x="194" y="240"/>
                  </a:cxn>
                  <a:cxn ang="0">
                    <a:pos x="231" y="267"/>
                  </a:cxn>
                  <a:cxn ang="0">
                    <a:pos x="304" y="313"/>
                  </a:cxn>
                  <a:cxn ang="0">
                    <a:pos x="385" y="357"/>
                  </a:cxn>
                  <a:cxn ang="0">
                    <a:pos x="528" y="430"/>
                  </a:cxn>
                  <a:cxn ang="0">
                    <a:pos x="619" y="475"/>
                  </a:cxn>
                  <a:cxn ang="0">
                    <a:pos x="646" y="494"/>
                  </a:cxn>
                  <a:cxn ang="0">
                    <a:pos x="656" y="501"/>
                  </a:cxn>
                  <a:cxn ang="0">
                    <a:pos x="656" y="504"/>
                  </a:cxn>
                  <a:cxn ang="0">
                    <a:pos x="652" y="398"/>
                  </a:cxn>
                  <a:cxn ang="0">
                    <a:pos x="649" y="344"/>
                  </a:cxn>
                  <a:cxn ang="0">
                    <a:pos x="638" y="286"/>
                  </a:cxn>
                  <a:cxn ang="0">
                    <a:pos x="625" y="233"/>
                  </a:cxn>
                  <a:cxn ang="0">
                    <a:pos x="616" y="206"/>
                  </a:cxn>
                  <a:cxn ang="0">
                    <a:pos x="602" y="184"/>
                  </a:cxn>
                  <a:cxn ang="0">
                    <a:pos x="592" y="160"/>
                  </a:cxn>
                  <a:cxn ang="0">
                    <a:pos x="576" y="136"/>
                  </a:cxn>
                  <a:cxn ang="0">
                    <a:pos x="558" y="117"/>
                  </a:cxn>
                  <a:cxn ang="0">
                    <a:pos x="539" y="99"/>
                  </a:cxn>
                  <a:cxn ang="0">
                    <a:pos x="509" y="77"/>
                  </a:cxn>
                  <a:cxn ang="0">
                    <a:pos x="478" y="56"/>
                  </a:cxn>
                  <a:cxn ang="0">
                    <a:pos x="448" y="43"/>
                  </a:cxn>
                  <a:cxn ang="0">
                    <a:pos x="415" y="29"/>
                  </a:cxn>
                  <a:cxn ang="0">
                    <a:pos x="385" y="22"/>
                  </a:cxn>
                  <a:cxn ang="0">
                    <a:pos x="355" y="16"/>
                  </a:cxn>
                  <a:cxn ang="0">
                    <a:pos x="288" y="6"/>
                  </a:cxn>
                  <a:cxn ang="0">
                    <a:pos x="221" y="6"/>
                  </a:cxn>
                  <a:cxn ang="0">
                    <a:pos x="151" y="6"/>
                  </a:cxn>
                  <a:cxn ang="0">
                    <a:pos x="77" y="6"/>
                  </a:cxn>
                  <a:cxn ang="0">
                    <a:pos x="0" y="0"/>
                  </a:cxn>
                  <a:cxn ang="0">
                    <a:pos x="24" y="40"/>
                  </a:cxn>
                  <a:cxn ang="0">
                    <a:pos x="44" y="80"/>
                  </a:cxn>
                  <a:cxn ang="0">
                    <a:pos x="71" y="113"/>
                  </a:cxn>
                  <a:cxn ang="0">
                    <a:pos x="98" y="147"/>
                  </a:cxn>
                </a:cxnLst>
                <a:rect l="0" t="0" r="r" b="b"/>
                <a:pathLst>
                  <a:path w="656" h="504">
                    <a:moveTo>
                      <a:pt x="98" y="147"/>
                    </a:moveTo>
                    <a:lnTo>
                      <a:pt x="128" y="179"/>
                    </a:lnTo>
                    <a:lnTo>
                      <a:pt x="161" y="210"/>
                    </a:lnTo>
                    <a:lnTo>
                      <a:pt x="194" y="240"/>
                    </a:lnTo>
                    <a:lnTo>
                      <a:pt x="231" y="267"/>
                    </a:lnTo>
                    <a:lnTo>
                      <a:pt x="304" y="313"/>
                    </a:lnTo>
                    <a:lnTo>
                      <a:pt x="385" y="357"/>
                    </a:lnTo>
                    <a:lnTo>
                      <a:pt x="528" y="430"/>
                    </a:lnTo>
                    <a:lnTo>
                      <a:pt x="619" y="475"/>
                    </a:lnTo>
                    <a:lnTo>
                      <a:pt x="646" y="494"/>
                    </a:lnTo>
                    <a:lnTo>
                      <a:pt x="656" y="501"/>
                    </a:lnTo>
                    <a:lnTo>
                      <a:pt x="656" y="504"/>
                    </a:lnTo>
                    <a:lnTo>
                      <a:pt x="652" y="398"/>
                    </a:lnTo>
                    <a:lnTo>
                      <a:pt x="649" y="344"/>
                    </a:lnTo>
                    <a:lnTo>
                      <a:pt x="638" y="286"/>
                    </a:lnTo>
                    <a:lnTo>
                      <a:pt x="625" y="233"/>
                    </a:lnTo>
                    <a:lnTo>
                      <a:pt x="616" y="206"/>
                    </a:lnTo>
                    <a:lnTo>
                      <a:pt x="602" y="184"/>
                    </a:lnTo>
                    <a:lnTo>
                      <a:pt x="592" y="160"/>
                    </a:lnTo>
                    <a:lnTo>
                      <a:pt x="576" y="136"/>
                    </a:lnTo>
                    <a:lnTo>
                      <a:pt x="558" y="117"/>
                    </a:lnTo>
                    <a:lnTo>
                      <a:pt x="539" y="99"/>
                    </a:lnTo>
                    <a:lnTo>
                      <a:pt x="509" y="77"/>
                    </a:lnTo>
                    <a:lnTo>
                      <a:pt x="478" y="56"/>
                    </a:lnTo>
                    <a:lnTo>
                      <a:pt x="448" y="43"/>
                    </a:lnTo>
                    <a:lnTo>
                      <a:pt x="415" y="29"/>
                    </a:lnTo>
                    <a:lnTo>
                      <a:pt x="385" y="22"/>
                    </a:lnTo>
                    <a:lnTo>
                      <a:pt x="355" y="16"/>
                    </a:lnTo>
                    <a:lnTo>
                      <a:pt x="288" y="6"/>
                    </a:lnTo>
                    <a:lnTo>
                      <a:pt x="221" y="6"/>
                    </a:lnTo>
                    <a:lnTo>
                      <a:pt x="151" y="6"/>
                    </a:lnTo>
                    <a:lnTo>
                      <a:pt x="77" y="6"/>
                    </a:lnTo>
                    <a:lnTo>
                      <a:pt x="0" y="0"/>
                    </a:lnTo>
                    <a:lnTo>
                      <a:pt x="24" y="40"/>
                    </a:lnTo>
                    <a:lnTo>
                      <a:pt x="44" y="80"/>
                    </a:lnTo>
                    <a:lnTo>
                      <a:pt x="71" y="113"/>
                    </a:lnTo>
                    <a:lnTo>
                      <a:pt x="98" y="147"/>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9" name="Freeform 441"/>
              <p:cNvSpPr>
                <a:spLocks/>
              </p:cNvSpPr>
              <p:nvPr/>
            </p:nvSpPr>
            <p:spPr bwMode="auto">
              <a:xfrm>
                <a:off x="5911533" y="1863725"/>
                <a:ext cx="69850" cy="53975"/>
              </a:xfrm>
              <a:custGeom>
                <a:avLst/>
                <a:gdLst/>
                <a:ahLst/>
                <a:cxnLst>
                  <a:cxn ang="0">
                    <a:pos x="97" y="147"/>
                  </a:cxn>
                  <a:cxn ang="0">
                    <a:pos x="127" y="181"/>
                  </a:cxn>
                  <a:cxn ang="0">
                    <a:pos x="161" y="211"/>
                  </a:cxn>
                  <a:cxn ang="0">
                    <a:pos x="194" y="238"/>
                  </a:cxn>
                  <a:cxn ang="0">
                    <a:pos x="231" y="264"/>
                  </a:cxn>
                  <a:cxn ang="0">
                    <a:pos x="305" y="315"/>
                  </a:cxn>
                  <a:cxn ang="0">
                    <a:pos x="385" y="358"/>
                  </a:cxn>
                  <a:cxn ang="0">
                    <a:pos x="529" y="428"/>
                  </a:cxn>
                  <a:cxn ang="0">
                    <a:pos x="618" y="475"/>
                  </a:cxn>
                  <a:cxn ang="0">
                    <a:pos x="645" y="492"/>
                  </a:cxn>
                  <a:cxn ang="0">
                    <a:pos x="652" y="498"/>
                  </a:cxn>
                  <a:cxn ang="0">
                    <a:pos x="655" y="502"/>
                  </a:cxn>
                  <a:cxn ang="0">
                    <a:pos x="652" y="398"/>
                  </a:cxn>
                  <a:cxn ang="0">
                    <a:pos x="649" y="342"/>
                  </a:cxn>
                  <a:cxn ang="0">
                    <a:pos x="638" y="284"/>
                  </a:cxn>
                  <a:cxn ang="0">
                    <a:pos x="625" y="230"/>
                  </a:cxn>
                  <a:cxn ang="0">
                    <a:pos x="615" y="208"/>
                  </a:cxn>
                  <a:cxn ang="0">
                    <a:pos x="602" y="181"/>
                  </a:cxn>
                  <a:cxn ang="0">
                    <a:pos x="588" y="157"/>
                  </a:cxn>
                  <a:cxn ang="0">
                    <a:pos x="575" y="137"/>
                  </a:cxn>
                  <a:cxn ang="0">
                    <a:pos x="558" y="117"/>
                  </a:cxn>
                  <a:cxn ang="0">
                    <a:pos x="538" y="97"/>
                  </a:cxn>
                  <a:cxn ang="0">
                    <a:pos x="508" y="73"/>
                  </a:cxn>
                  <a:cxn ang="0">
                    <a:pos x="478" y="57"/>
                  </a:cxn>
                  <a:cxn ang="0">
                    <a:pos x="447" y="40"/>
                  </a:cxn>
                  <a:cxn ang="0">
                    <a:pos x="414" y="30"/>
                  </a:cxn>
                  <a:cxn ang="0">
                    <a:pos x="385" y="20"/>
                  </a:cxn>
                  <a:cxn ang="0">
                    <a:pos x="351" y="13"/>
                  </a:cxn>
                  <a:cxn ang="0">
                    <a:pos x="287" y="6"/>
                  </a:cxn>
                  <a:cxn ang="0">
                    <a:pos x="220" y="3"/>
                  </a:cxn>
                  <a:cxn ang="0">
                    <a:pos x="150" y="3"/>
                  </a:cxn>
                  <a:cxn ang="0">
                    <a:pos x="77" y="3"/>
                  </a:cxn>
                  <a:cxn ang="0">
                    <a:pos x="0" y="0"/>
                  </a:cxn>
                  <a:cxn ang="0">
                    <a:pos x="23" y="40"/>
                  </a:cxn>
                  <a:cxn ang="0">
                    <a:pos x="44" y="77"/>
                  </a:cxn>
                  <a:cxn ang="0">
                    <a:pos x="70" y="114"/>
                  </a:cxn>
                  <a:cxn ang="0">
                    <a:pos x="97" y="147"/>
                  </a:cxn>
                </a:cxnLst>
                <a:rect l="0" t="0" r="r" b="b"/>
                <a:pathLst>
                  <a:path w="655" h="502">
                    <a:moveTo>
                      <a:pt x="97" y="147"/>
                    </a:moveTo>
                    <a:lnTo>
                      <a:pt x="127" y="181"/>
                    </a:lnTo>
                    <a:lnTo>
                      <a:pt x="161" y="211"/>
                    </a:lnTo>
                    <a:lnTo>
                      <a:pt x="194" y="238"/>
                    </a:lnTo>
                    <a:lnTo>
                      <a:pt x="231" y="264"/>
                    </a:lnTo>
                    <a:lnTo>
                      <a:pt x="305" y="315"/>
                    </a:lnTo>
                    <a:lnTo>
                      <a:pt x="385" y="358"/>
                    </a:lnTo>
                    <a:lnTo>
                      <a:pt x="529" y="428"/>
                    </a:lnTo>
                    <a:lnTo>
                      <a:pt x="618" y="475"/>
                    </a:lnTo>
                    <a:lnTo>
                      <a:pt x="645" y="492"/>
                    </a:lnTo>
                    <a:lnTo>
                      <a:pt x="652" y="498"/>
                    </a:lnTo>
                    <a:lnTo>
                      <a:pt x="655" y="502"/>
                    </a:lnTo>
                    <a:lnTo>
                      <a:pt x="652" y="398"/>
                    </a:lnTo>
                    <a:lnTo>
                      <a:pt x="649" y="342"/>
                    </a:lnTo>
                    <a:lnTo>
                      <a:pt x="638" y="284"/>
                    </a:lnTo>
                    <a:lnTo>
                      <a:pt x="625" y="230"/>
                    </a:lnTo>
                    <a:lnTo>
                      <a:pt x="615" y="208"/>
                    </a:lnTo>
                    <a:lnTo>
                      <a:pt x="602" y="181"/>
                    </a:lnTo>
                    <a:lnTo>
                      <a:pt x="588" y="157"/>
                    </a:lnTo>
                    <a:lnTo>
                      <a:pt x="575" y="137"/>
                    </a:lnTo>
                    <a:lnTo>
                      <a:pt x="558" y="117"/>
                    </a:lnTo>
                    <a:lnTo>
                      <a:pt x="538" y="97"/>
                    </a:lnTo>
                    <a:lnTo>
                      <a:pt x="508" y="73"/>
                    </a:lnTo>
                    <a:lnTo>
                      <a:pt x="478" y="57"/>
                    </a:lnTo>
                    <a:lnTo>
                      <a:pt x="447" y="40"/>
                    </a:lnTo>
                    <a:lnTo>
                      <a:pt x="414" y="30"/>
                    </a:lnTo>
                    <a:lnTo>
                      <a:pt x="385" y="20"/>
                    </a:lnTo>
                    <a:lnTo>
                      <a:pt x="351" y="13"/>
                    </a:lnTo>
                    <a:lnTo>
                      <a:pt x="287" y="6"/>
                    </a:lnTo>
                    <a:lnTo>
                      <a:pt x="220" y="3"/>
                    </a:lnTo>
                    <a:lnTo>
                      <a:pt x="150" y="3"/>
                    </a:lnTo>
                    <a:lnTo>
                      <a:pt x="77" y="3"/>
                    </a:lnTo>
                    <a:lnTo>
                      <a:pt x="0" y="0"/>
                    </a:lnTo>
                    <a:lnTo>
                      <a:pt x="23" y="40"/>
                    </a:lnTo>
                    <a:lnTo>
                      <a:pt x="44" y="77"/>
                    </a:lnTo>
                    <a:lnTo>
                      <a:pt x="70" y="114"/>
                    </a:lnTo>
                    <a:lnTo>
                      <a:pt x="97" y="147"/>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0" name="Freeform 442"/>
              <p:cNvSpPr>
                <a:spLocks/>
              </p:cNvSpPr>
              <p:nvPr/>
            </p:nvSpPr>
            <p:spPr bwMode="auto">
              <a:xfrm>
                <a:off x="5982971" y="1876425"/>
                <a:ext cx="69850" cy="53975"/>
              </a:xfrm>
              <a:custGeom>
                <a:avLst/>
                <a:gdLst/>
                <a:ahLst/>
                <a:cxnLst>
                  <a:cxn ang="0">
                    <a:pos x="93" y="148"/>
                  </a:cxn>
                  <a:cxn ang="0">
                    <a:pos x="123" y="181"/>
                  </a:cxn>
                  <a:cxn ang="0">
                    <a:pos x="157" y="211"/>
                  </a:cxn>
                  <a:cxn ang="0">
                    <a:pos x="190" y="241"/>
                  </a:cxn>
                  <a:cxn ang="0">
                    <a:pos x="227" y="268"/>
                  </a:cxn>
                  <a:cxn ang="0">
                    <a:pos x="304" y="315"/>
                  </a:cxn>
                  <a:cxn ang="0">
                    <a:pos x="381" y="358"/>
                  </a:cxn>
                  <a:cxn ang="0">
                    <a:pos x="528" y="432"/>
                  </a:cxn>
                  <a:cxn ang="0">
                    <a:pos x="614" y="479"/>
                  </a:cxn>
                  <a:cxn ang="0">
                    <a:pos x="644" y="495"/>
                  </a:cxn>
                  <a:cxn ang="0">
                    <a:pos x="651" y="502"/>
                  </a:cxn>
                  <a:cxn ang="0">
                    <a:pos x="654" y="505"/>
                  </a:cxn>
                  <a:cxn ang="0">
                    <a:pos x="651" y="398"/>
                  </a:cxn>
                  <a:cxn ang="0">
                    <a:pos x="644" y="345"/>
                  </a:cxn>
                  <a:cxn ang="0">
                    <a:pos x="635" y="288"/>
                  </a:cxn>
                  <a:cxn ang="0">
                    <a:pos x="621" y="235"/>
                  </a:cxn>
                  <a:cxn ang="0">
                    <a:pos x="611" y="211"/>
                  </a:cxn>
                  <a:cxn ang="0">
                    <a:pos x="601" y="185"/>
                  </a:cxn>
                  <a:cxn ang="0">
                    <a:pos x="587" y="161"/>
                  </a:cxn>
                  <a:cxn ang="0">
                    <a:pos x="574" y="141"/>
                  </a:cxn>
                  <a:cxn ang="0">
                    <a:pos x="554" y="121"/>
                  </a:cxn>
                  <a:cxn ang="0">
                    <a:pos x="537" y="101"/>
                  </a:cxn>
                  <a:cxn ang="0">
                    <a:pos x="504" y="78"/>
                  </a:cxn>
                  <a:cxn ang="0">
                    <a:pos x="474" y="61"/>
                  </a:cxn>
                  <a:cxn ang="0">
                    <a:pos x="443" y="44"/>
                  </a:cxn>
                  <a:cxn ang="0">
                    <a:pos x="414" y="30"/>
                  </a:cxn>
                  <a:cxn ang="0">
                    <a:pos x="384" y="24"/>
                  </a:cxn>
                  <a:cxn ang="0">
                    <a:pos x="350" y="17"/>
                  </a:cxn>
                  <a:cxn ang="0">
                    <a:pos x="287" y="11"/>
                  </a:cxn>
                  <a:cxn ang="0">
                    <a:pos x="216" y="8"/>
                  </a:cxn>
                  <a:cxn ang="0">
                    <a:pos x="146" y="8"/>
                  </a:cxn>
                  <a:cxn ang="0">
                    <a:pos x="77" y="8"/>
                  </a:cxn>
                  <a:cxn ang="0">
                    <a:pos x="0" y="0"/>
                  </a:cxn>
                  <a:cxn ang="0">
                    <a:pos x="19" y="44"/>
                  </a:cxn>
                  <a:cxn ang="0">
                    <a:pos x="43" y="81"/>
                  </a:cxn>
                  <a:cxn ang="0">
                    <a:pos x="66" y="118"/>
                  </a:cxn>
                  <a:cxn ang="0">
                    <a:pos x="93" y="148"/>
                  </a:cxn>
                </a:cxnLst>
                <a:rect l="0" t="0" r="r" b="b"/>
                <a:pathLst>
                  <a:path w="654" h="505">
                    <a:moveTo>
                      <a:pt x="93" y="148"/>
                    </a:moveTo>
                    <a:lnTo>
                      <a:pt x="123" y="181"/>
                    </a:lnTo>
                    <a:lnTo>
                      <a:pt x="157" y="211"/>
                    </a:lnTo>
                    <a:lnTo>
                      <a:pt x="190" y="241"/>
                    </a:lnTo>
                    <a:lnTo>
                      <a:pt x="227" y="268"/>
                    </a:lnTo>
                    <a:lnTo>
                      <a:pt x="304" y="315"/>
                    </a:lnTo>
                    <a:lnTo>
                      <a:pt x="381" y="358"/>
                    </a:lnTo>
                    <a:lnTo>
                      <a:pt x="528" y="432"/>
                    </a:lnTo>
                    <a:lnTo>
                      <a:pt x="614" y="479"/>
                    </a:lnTo>
                    <a:lnTo>
                      <a:pt x="644" y="495"/>
                    </a:lnTo>
                    <a:lnTo>
                      <a:pt x="651" y="502"/>
                    </a:lnTo>
                    <a:lnTo>
                      <a:pt x="654" y="505"/>
                    </a:lnTo>
                    <a:lnTo>
                      <a:pt x="651" y="398"/>
                    </a:lnTo>
                    <a:lnTo>
                      <a:pt x="644" y="345"/>
                    </a:lnTo>
                    <a:lnTo>
                      <a:pt x="635" y="288"/>
                    </a:lnTo>
                    <a:lnTo>
                      <a:pt x="621" y="235"/>
                    </a:lnTo>
                    <a:lnTo>
                      <a:pt x="611" y="211"/>
                    </a:lnTo>
                    <a:lnTo>
                      <a:pt x="601" y="185"/>
                    </a:lnTo>
                    <a:lnTo>
                      <a:pt x="587" y="161"/>
                    </a:lnTo>
                    <a:lnTo>
                      <a:pt x="574" y="141"/>
                    </a:lnTo>
                    <a:lnTo>
                      <a:pt x="554" y="121"/>
                    </a:lnTo>
                    <a:lnTo>
                      <a:pt x="537" y="101"/>
                    </a:lnTo>
                    <a:lnTo>
                      <a:pt x="504" y="78"/>
                    </a:lnTo>
                    <a:lnTo>
                      <a:pt x="474" y="61"/>
                    </a:lnTo>
                    <a:lnTo>
                      <a:pt x="443" y="44"/>
                    </a:lnTo>
                    <a:lnTo>
                      <a:pt x="414" y="30"/>
                    </a:lnTo>
                    <a:lnTo>
                      <a:pt x="384" y="24"/>
                    </a:lnTo>
                    <a:lnTo>
                      <a:pt x="350" y="17"/>
                    </a:lnTo>
                    <a:lnTo>
                      <a:pt x="287" y="11"/>
                    </a:lnTo>
                    <a:lnTo>
                      <a:pt x="216" y="8"/>
                    </a:lnTo>
                    <a:lnTo>
                      <a:pt x="146" y="8"/>
                    </a:lnTo>
                    <a:lnTo>
                      <a:pt x="77" y="8"/>
                    </a:lnTo>
                    <a:lnTo>
                      <a:pt x="0" y="0"/>
                    </a:lnTo>
                    <a:lnTo>
                      <a:pt x="19" y="44"/>
                    </a:lnTo>
                    <a:lnTo>
                      <a:pt x="43" y="81"/>
                    </a:lnTo>
                    <a:lnTo>
                      <a:pt x="66" y="118"/>
                    </a:lnTo>
                    <a:lnTo>
                      <a:pt x="93" y="14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1" name="Freeform 443"/>
              <p:cNvSpPr>
                <a:spLocks/>
              </p:cNvSpPr>
              <p:nvPr/>
            </p:nvSpPr>
            <p:spPr bwMode="auto">
              <a:xfrm>
                <a:off x="6055996" y="1900237"/>
                <a:ext cx="47625" cy="79375"/>
              </a:xfrm>
              <a:custGeom>
                <a:avLst/>
                <a:gdLst/>
                <a:ahLst/>
                <a:cxnLst>
                  <a:cxn ang="0">
                    <a:pos x="17" y="174"/>
                  </a:cxn>
                  <a:cxn ang="0">
                    <a:pos x="31" y="218"/>
                  </a:cxn>
                  <a:cxn ang="0">
                    <a:pos x="44" y="258"/>
                  </a:cxn>
                  <a:cxn ang="0">
                    <a:pos x="64" y="301"/>
                  </a:cxn>
                  <a:cxn ang="0">
                    <a:pos x="84" y="341"/>
                  </a:cxn>
                  <a:cxn ang="0">
                    <a:pos x="127" y="418"/>
                  </a:cxn>
                  <a:cxn ang="0">
                    <a:pos x="178" y="491"/>
                  </a:cxn>
                  <a:cxn ang="0">
                    <a:pos x="274" y="622"/>
                  </a:cxn>
                  <a:cxn ang="0">
                    <a:pos x="334" y="702"/>
                  </a:cxn>
                  <a:cxn ang="0">
                    <a:pos x="351" y="732"/>
                  </a:cxn>
                  <a:cxn ang="0">
                    <a:pos x="354" y="742"/>
                  </a:cxn>
                  <a:cxn ang="0">
                    <a:pos x="354" y="745"/>
                  </a:cxn>
                  <a:cxn ang="0">
                    <a:pos x="402" y="649"/>
                  </a:cxn>
                  <a:cxn ang="0">
                    <a:pos x="421" y="598"/>
                  </a:cxn>
                  <a:cxn ang="0">
                    <a:pos x="438" y="545"/>
                  </a:cxn>
                  <a:cxn ang="0">
                    <a:pos x="448" y="491"/>
                  </a:cxn>
                  <a:cxn ang="0">
                    <a:pos x="451" y="461"/>
                  </a:cxn>
                  <a:cxn ang="0">
                    <a:pos x="455" y="435"/>
                  </a:cxn>
                  <a:cxn ang="0">
                    <a:pos x="451" y="408"/>
                  </a:cxn>
                  <a:cxn ang="0">
                    <a:pos x="448" y="384"/>
                  </a:cxn>
                  <a:cxn ang="0">
                    <a:pos x="442" y="358"/>
                  </a:cxn>
                  <a:cxn ang="0">
                    <a:pos x="434" y="331"/>
                  </a:cxn>
                  <a:cxn ang="0">
                    <a:pos x="418" y="298"/>
                  </a:cxn>
                  <a:cxn ang="0">
                    <a:pos x="397" y="267"/>
                  </a:cxn>
                  <a:cxn ang="0">
                    <a:pos x="378" y="240"/>
                  </a:cxn>
                  <a:cxn ang="0">
                    <a:pos x="354" y="214"/>
                  </a:cxn>
                  <a:cxn ang="0">
                    <a:pos x="331" y="194"/>
                  </a:cxn>
                  <a:cxn ang="0">
                    <a:pos x="307" y="170"/>
                  </a:cxn>
                  <a:cxn ang="0">
                    <a:pos x="251" y="136"/>
                  </a:cxn>
                  <a:cxn ang="0">
                    <a:pos x="194" y="104"/>
                  </a:cxn>
                  <a:cxn ang="0">
                    <a:pos x="130" y="74"/>
                  </a:cxn>
                  <a:cxn ang="0">
                    <a:pos x="67" y="40"/>
                  </a:cxn>
                  <a:cxn ang="0">
                    <a:pos x="0" y="0"/>
                  </a:cxn>
                  <a:cxn ang="0">
                    <a:pos x="0" y="47"/>
                  </a:cxn>
                  <a:cxn ang="0">
                    <a:pos x="4" y="90"/>
                  </a:cxn>
                  <a:cxn ang="0">
                    <a:pos x="10" y="133"/>
                  </a:cxn>
                  <a:cxn ang="0">
                    <a:pos x="17" y="174"/>
                  </a:cxn>
                </a:cxnLst>
                <a:rect l="0" t="0" r="r" b="b"/>
                <a:pathLst>
                  <a:path w="455" h="745">
                    <a:moveTo>
                      <a:pt x="17" y="174"/>
                    </a:moveTo>
                    <a:lnTo>
                      <a:pt x="31" y="218"/>
                    </a:lnTo>
                    <a:lnTo>
                      <a:pt x="44" y="258"/>
                    </a:lnTo>
                    <a:lnTo>
                      <a:pt x="64" y="301"/>
                    </a:lnTo>
                    <a:lnTo>
                      <a:pt x="84" y="341"/>
                    </a:lnTo>
                    <a:lnTo>
                      <a:pt x="127" y="418"/>
                    </a:lnTo>
                    <a:lnTo>
                      <a:pt x="178" y="491"/>
                    </a:lnTo>
                    <a:lnTo>
                      <a:pt x="274" y="622"/>
                    </a:lnTo>
                    <a:lnTo>
                      <a:pt x="334" y="702"/>
                    </a:lnTo>
                    <a:lnTo>
                      <a:pt x="351" y="732"/>
                    </a:lnTo>
                    <a:lnTo>
                      <a:pt x="354" y="742"/>
                    </a:lnTo>
                    <a:lnTo>
                      <a:pt x="354" y="745"/>
                    </a:lnTo>
                    <a:lnTo>
                      <a:pt x="402" y="649"/>
                    </a:lnTo>
                    <a:lnTo>
                      <a:pt x="421" y="598"/>
                    </a:lnTo>
                    <a:lnTo>
                      <a:pt x="438" y="545"/>
                    </a:lnTo>
                    <a:lnTo>
                      <a:pt x="448" y="491"/>
                    </a:lnTo>
                    <a:lnTo>
                      <a:pt x="451" y="461"/>
                    </a:lnTo>
                    <a:lnTo>
                      <a:pt x="455" y="435"/>
                    </a:lnTo>
                    <a:lnTo>
                      <a:pt x="451" y="408"/>
                    </a:lnTo>
                    <a:lnTo>
                      <a:pt x="448" y="384"/>
                    </a:lnTo>
                    <a:lnTo>
                      <a:pt x="442" y="358"/>
                    </a:lnTo>
                    <a:lnTo>
                      <a:pt x="434" y="331"/>
                    </a:lnTo>
                    <a:lnTo>
                      <a:pt x="418" y="298"/>
                    </a:lnTo>
                    <a:lnTo>
                      <a:pt x="397" y="267"/>
                    </a:lnTo>
                    <a:lnTo>
                      <a:pt x="378" y="240"/>
                    </a:lnTo>
                    <a:lnTo>
                      <a:pt x="354" y="214"/>
                    </a:lnTo>
                    <a:lnTo>
                      <a:pt x="331" y="194"/>
                    </a:lnTo>
                    <a:lnTo>
                      <a:pt x="307" y="170"/>
                    </a:lnTo>
                    <a:lnTo>
                      <a:pt x="251" y="136"/>
                    </a:lnTo>
                    <a:lnTo>
                      <a:pt x="194" y="104"/>
                    </a:lnTo>
                    <a:lnTo>
                      <a:pt x="130" y="74"/>
                    </a:lnTo>
                    <a:lnTo>
                      <a:pt x="67" y="40"/>
                    </a:lnTo>
                    <a:lnTo>
                      <a:pt x="0" y="0"/>
                    </a:lnTo>
                    <a:lnTo>
                      <a:pt x="0" y="47"/>
                    </a:lnTo>
                    <a:lnTo>
                      <a:pt x="4" y="90"/>
                    </a:lnTo>
                    <a:lnTo>
                      <a:pt x="10" y="133"/>
                    </a:lnTo>
                    <a:lnTo>
                      <a:pt x="17" y="17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2" name="Freeform 444"/>
              <p:cNvSpPr>
                <a:spLocks/>
              </p:cNvSpPr>
              <p:nvPr/>
            </p:nvSpPr>
            <p:spPr bwMode="auto">
              <a:xfrm>
                <a:off x="5935346" y="1920875"/>
                <a:ext cx="76200" cy="57150"/>
              </a:xfrm>
              <a:custGeom>
                <a:avLst/>
                <a:gdLst/>
                <a:ahLst/>
                <a:cxnLst>
                  <a:cxn ang="0">
                    <a:pos x="327" y="478"/>
                  </a:cxn>
                  <a:cxn ang="0">
                    <a:pos x="371" y="465"/>
                  </a:cxn>
                  <a:cxn ang="0">
                    <a:pos x="414" y="448"/>
                  </a:cxn>
                  <a:cxn ang="0">
                    <a:pos x="451" y="428"/>
                  </a:cxn>
                  <a:cxn ang="0">
                    <a:pos x="487" y="405"/>
                  </a:cxn>
                  <a:cxn ang="0">
                    <a:pos x="511" y="384"/>
                  </a:cxn>
                  <a:cxn ang="0">
                    <a:pos x="532" y="365"/>
                  </a:cxn>
                  <a:cxn ang="0">
                    <a:pos x="568" y="321"/>
                  </a:cxn>
                  <a:cxn ang="0">
                    <a:pos x="601" y="270"/>
                  </a:cxn>
                  <a:cxn ang="0">
                    <a:pos x="628" y="221"/>
                  </a:cxn>
                  <a:cxn ang="0">
                    <a:pos x="645" y="174"/>
                  </a:cxn>
                  <a:cxn ang="0">
                    <a:pos x="671" y="101"/>
                  </a:cxn>
                  <a:cxn ang="0">
                    <a:pos x="688" y="64"/>
                  </a:cxn>
                  <a:cxn ang="0">
                    <a:pos x="701" y="30"/>
                  </a:cxn>
                  <a:cxn ang="0">
                    <a:pos x="716" y="10"/>
                  </a:cxn>
                  <a:cxn ang="0">
                    <a:pos x="722" y="3"/>
                  </a:cxn>
                  <a:cxn ang="0">
                    <a:pos x="729" y="0"/>
                  </a:cxn>
                  <a:cxn ang="0">
                    <a:pos x="674" y="7"/>
                  </a:cxn>
                  <a:cxn ang="0">
                    <a:pos x="618" y="13"/>
                  </a:cxn>
                  <a:cxn ang="0">
                    <a:pos x="561" y="16"/>
                  </a:cxn>
                  <a:cxn ang="0">
                    <a:pos x="508" y="23"/>
                  </a:cxn>
                  <a:cxn ang="0">
                    <a:pos x="455" y="37"/>
                  </a:cxn>
                  <a:cxn ang="0">
                    <a:pos x="404" y="50"/>
                  </a:cxn>
                  <a:cxn ang="0">
                    <a:pos x="378" y="64"/>
                  </a:cxn>
                  <a:cxn ang="0">
                    <a:pos x="354" y="74"/>
                  </a:cxn>
                  <a:cxn ang="0">
                    <a:pos x="327" y="90"/>
                  </a:cxn>
                  <a:cxn ang="0">
                    <a:pos x="305" y="107"/>
                  </a:cxn>
                  <a:cxn ang="0">
                    <a:pos x="257" y="150"/>
                  </a:cxn>
                  <a:cxn ang="0">
                    <a:pos x="214" y="200"/>
                  </a:cxn>
                  <a:cxn ang="0">
                    <a:pos x="174" y="254"/>
                  </a:cxn>
                  <a:cxn ang="0">
                    <a:pos x="134" y="310"/>
                  </a:cxn>
                  <a:cxn ang="0">
                    <a:pos x="100" y="371"/>
                  </a:cxn>
                  <a:cxn ang="0">
                    <a:pos x="63" y="432"/>
                  </a:cxn>
                  <a:cxn ang="0">
                    <a:pos x="0" y="545"/>
                  </a:cxn>
                  <a:cxn ang="0">
                    <a:pos x="81" y="525"/>
                  </a:cxn>
                  <a:cxn ang="0">
                    <a:pos x="161" y="512"/>
                  </a:cxn>
                  <a:cxn ang="0">
                    <a:pos x="247" y="494"/>
                  </a:cxn>
                  <a:cxn ang="0">
                    <a:pos x="327" y="478"/>
                  </a:cxn>
                </a:cxnLst>
                <a:rect l="0" t="0" r="r" b="b"/>
                <a:pathLst>
                  <a:path w="729" h="545">
                    <a:moveTo>
                      <a:pt x="327" y="478"/>
                    </a:moveTo>
                    <a:lnTo>
                      <a:pt x="371" y="465"/>
                    </a:lnTo>
                    <a:lnTo>
                      <a:pt x="414" y="448"/>
                    </a:lnTo>
                    <a:lnTo>
                      <a:pt x="451" y="428"/>
                    </a:lnTo>
                    <a:lnTo>
                      <a:pt x="487" y="405"/>
                    </a:lnTo>
                    <a:lnTo>
                      <a:pt x="511" y="384"/>
                    </a:lnTo>
                    <a:lnTo>
                      <a:pt x="532" y="365"/>
                    </a:lnTo>
                    <a:lnTo>
                      <a:pt x="568" y="321"/>
                    </a:lnTo>
                    <a:lnTo>
                      <a:pt x="601" y="270"/>
                    </a:lnTo>
                    <a:lnTo>
                      <a:pt x="628" y="221"/>
                    </a:lnTo>
                    <a:lnTo>
                      <a:pt x="645" y="174"/>
                    </a:lnTo>
                    <a:lnTo>
                      <a:pt x="671" y="101"/>
                    </a:lnTo>
                    <a:lnTo>
                      <a:pt x="688" y="64"/>
                    </a:lnTo>
                    <a:lnTo>
                      <a:pt x="701" y="30"/>
                    </a:lnTo>
                    <a:lnTo>
                      <a:pt x="716" y="10"/>
                    </a:lnTo>
                    <a:lnTo>
                      <a:pt x="722" y="3"/>
                    </a:lnTo>
                    <a:lnTo>
                      <a:pt x="729" y="0"/>
                    </a:lnTo>
                    <a:lnTo>
                      <a:pt x="674" y="7"/>
                    </a:lnTo>
                    <a:lnTo>
                      <a:pt x="618" y="13"/>
                    </a:lnTo>
                    <a:lnTo>
                      <a:pt x="561" y="16"/>
                    </a:lnTo>
                    <a:lnTo>
                      <a:pt x="508" y="23"/>
                    </a:lnTo>
                    <a:lnTo>
                      <a:pt x="455" y="37"/>
                    </a:lnTo>
                    <a:lnTo>
                      <a:pt x="404" y="50"/>
                    </a:lnTo>
                    <a:lnTo>
                      <a:pt x="378" y="64"/>
                    </a:lnTo>
                    <a:lnTo>
                      <a:pt x="354" y="74"/>
                    </a:lnTo>
                    <a:lnTo>
                      <a:pt x="327" y="90"/>
                    </a:lnTo>
                    <a:lnTo>
                      <a:pt x="305" y="107"/>
                    </a:lnTo>
                    <a:lnTo>
                      <a:pt x="257" y="150"/>
                    </a:lnTo>
                    <a:lnTo>
                      <a:pt x="214" y="200"/>
                    </a:lnTo>
                    <a:lnTo>
                      <a:pt x="174" y="254"/>
                    </a:lnTo>
                    <a:lnTo>
                      <a:pt x="134" y="310"/>
                    </a:lnTo>
                    <a:lnTo>
                      <a:pt x="100" y="371"/>
                    </a:lnTo>
                    <a:lnTo>
                      <a:pt x="63" y="432"/>
                    </a:lnTo>
                    <a:lnTo>
                      <a:pt x="0" y="545"/>
                    </a:lnTo>
                    <a:lnTo>
                      <a:pt x="81" y="525"/>
                    </a:lnTo>
                    <a:lnTo>
                      <a:pt x="161" y="512"/>
                    </a:lnTo>
                    <a:lnTo>
                      <a:pt x="247" y="494"/>
                    </a:lnTo>
                    <a:lnTo>
                      <a:pt x="327" y="47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3" name="Freeform 445"/>
              <p:cNvSpPr>
                <a:spLocks/>
              </p:cNvSpPr>
              <p:nvPr/>
            </p:nvSpPr>
            <p:spPr bwMode="auto">
              <a:xfrm>
                <a:off x="5984558" y="1944687"/>
                <a:ext cx="68263" cy="49213"/>
              </a:xfrm>
              <a:custGeom>
                <a:avLst/>
                <a:gdLst/>
                <a:ahLst/>
                <a:cxnLst>
                  <a:cxn ang="0">
                    <a:pos x="170" y="441"/>
                  </a:cxn>
                  <a:cxn ang="0">
                    <a:pos x="204" y="428"/>
                  </a:cxn>
                  <a:cxn ang="0">
                    <a:pos x="234" y="415"/>
                  </a:cxn>
                  <a:cxn ang="0">
                    <a:pos x="298" y="385"/>
                  </a:cxn>
                  <a:cxn ang="0">
                    <a:pos x="348" y="352"/>
                  </a:cxn>
                  <a:cxn ang="0">
                    <a:pos x="371" y="331"/>
                  </a:cxn>
                  <a:cxn ang="0">
                    <a:pos x="391" y="315"/>
                  </a:cxn>
                  <a:cxn ang="0">
                    <a:pos x="442" y="258"/>
                  </a:cxn>
                  <a:cxn ang="0">
                    <a:pos x="528" y="154"/>
                  </a:cxn>
                  <a:cxn ang="0">
                    <a:pos x="611" y="57"/>
                  </a:cxn>
                  <a:cxn ang="0">
                    <a:pos x="638" y="24"/>
                  </a:cxn>
                  <a:cxn ang="0">
                    <a:pos x="651" y="13"/>
                  </a:cxn>
                  <a:cxn ang="0">
                    <a:pos x="615" y="3"/>
                  </a:cxn>
                  <a:cxn ang="0">
                    <a:pos x="578" y="0"/>
                  </a:cxn>
                  <a:cxn ang="0">
                    <a:pos x="535" y="0"/>
                  </a:cxn>
                  <a:cxn ang="0">
                    <a:pos x="495" y="3"/>
                  </a:cxn>
                  <a:cxn ang="0">
                    <a:pos x="455" y="10"/>
                  </a:cxn>
                  <a:cxn ang="0">
                    <a:pos x="415" y="21"/>
                  </a:cxn>
                  <a:cxn ang="0">
                    <a:pos x="378" y="34"/>
                  </a:cxn>
                  <a:cxn ang="0">
                    <a:pos x="344" y="50"/>
                  </a:cxn>
                  <a:cxn ang="0">
                    <a:pos x="314" y="64"/>
                  </a:cxn>
                  <a:cxn ang="0">
                    <a:pos x="287" y="83"/>
                  </a:cxn>
                  <a:cxn ang="0">
                    <a:pos x="234" y="123"/>
                  </a:cxn>
                  <a:cxn ang="0">
                    <a:pos x="187" y="171"/>
                  </a:cxn>
                  <a:cxn ang="0">
                    <a:pos x="140" y="224"/>
                  </a:cxn>
                  <a:cxn ang="0">
                    <a:pos x="97" y="281"/>
                  </a:cxn>
                  <a:cxn ang="0">
                    <a:pos x="60" y="338"/>
                  </a:cxn>
                  <a:cxn ang="0">
                    <a:pos x="26" y="398"/>
                  </a:cxn>
                  <a:cxn ang="0">
                    <a:pos x="0" y="455"/>
                  </a:cxn>
                  <a:cxn ang="0">
                    <a:pos x="17" y="459"/>
                  </a:cxn>
                  <a:cxn ang="0">
                    <a:pos x="37" y="462"/>
                  </a:cxn>
                  <a:cxn ang="0">
                    <a:pos x="80" y="462"/>
                  </a:cxn>
                  <a:cxn ang="0">
                    <a:pos x="124" y="455"/>
                  </a:cxn>
                  <a:cxn ang="0">
                    <a:pos x="170" y="441"/>
                  </a:cxn>
                </a:cxnLst>
                <a:rect l="0" t="0" r="r" b="b"/>
                <a:pathLst>
                  <a:path w="651" h="462">
                    <a:moveTo>
                      <a:pt x="170" y="441"/>
                    </a:moveTo>
                    <a:lnTo>
                      <a:pt x="204" y="428"/>
                    </a:lnTo>
                    <a:lnTo>
                      <a:pt x="234" y="415"/>
                    </a:lnTo>
                    <a:lnTo>
                      <a:pt x="298" y="385"/>
                    </a:lnTo>
                    <a:lnTo>
                      <a:pt x="348" y="352"/>
                    </a:lnTo>
                    <a:lnTo>
                      <a:pt x="371" y="331"/>
                    </a:lnTo>
                    <a:lnTo>
                      <a:pt x="391" y="315"/>
                    </a:lnTo>
                    <a:lnTo>
                      <a:pt x="442" y="258"/>
                    </a:lnTo>
                    <a:lnTo>
                      <a:pt x="528" y="154"/>
                    </a:lnTo>
                    <a:lnTo>
                      <a:pt x="611" y="57"/>
                    </a:lnTo>
                    <a:lnTo>
                      <a:pt x="638" y="24"/>
                    </a:lnTo>
                    <a:lnTo>
                      <a:pt x="651" y="13"/>
                    </a:lnTo>
                    <a:lnTo>
                      <a:pt x="615" y="3"/>
                    </a:lnTo>
                    <a:lnTo>
                      <a:pt x="578" y="0"/>
                    </a:lnTo>
                    <a:lnTo>
                      <a:pt x="535" y="0"/>
                    </a:lnTo>
                    <a:lnTo>
                      <a:pt x="495" y="3"/>
                    </a:lnTo>
                    <a:lnTo>
                      <a:pt x="455" y="10"/>
                    </a:lnTo>
                    <a:lnTo>
                      <a:pt x="415" y="21"/>
                    </a:lnTo>
                    <a:lnTo>
                      <a:pt x="378" y="34"/>
                    </a:lnTo>
                    <a:lnTo>
                      <a:pt x="344" y="50"/>
                    </a:lnTo>
                    <a:lnTo>
                      <a:pt x="314" y="64"/>
                    </a:lnTo>
                    <a:lnTo>
                      <a:pt x="287" y="83"/>
                    </a:lnTo>
                    <a:lnTo>
                      <a:pt x="234" y="123"/>
                    </a:lnTo>
                    <a:lnTo>
                      <a:pt x="187" y="171"/>
                    </a:lnTo>
                    <a:lnTo>
                      <a:pt x="140" y="224"/>
                    </a:lnTo>
                    <a:lnTo>
                      <a:pt x="97" y="281"/>
                    </a:lnTo>
                    <a:lnTo>
                      <a:pt x="60" y="338"/>
                    </a:lnTo>
                    <a:lnTo>
                      <a:pt x="26" y="398"/>
                    </a:lnTo>
                    <a:lnTo>
                      <a:pt x="0" y="455"/>
                    </a:lnTo>
                    <a:lnTo>
                      <a:pt x="17" y="459"/>
                    </a:lnTo>
                    <a:lnTo>
                      <a:pt x="37" y="462"/>
                    </a:lnTo>
                    <a:lnTo>
                      <a:pt x="80" y="462"/>
                    </a:lnTo>
                    <a:lnTo>
                      <a:pt x="124" y="455"/>
                    </a:lnTo>
                    <a:lnTo>
                      <a:pt x="170" y="44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4" name="Freeform 446"/>
              <p:cNvSpPr>
                <a:spLocks/>
              </p:cNvSpPr>
              <p:nvPr/>
            </p:nvSpPr>
            <p:spPr bwMode="auto">
              <a:xfrm>
                <a:off x="5902008" y="1912937"/>
                <a:ext cx="57150" cy="61913"/>
              </a:xfrm>
              <a:custGeom>
                <a:avLst/>
                <a:gdLst/>
                <a:ahLst/>
                <a:cxnLst>
                  <a:cxn ang="0">
                    <a:pos x="13" y="491"/>
                  </a:cxn>
                  <a:cxn ang="0">
                    <a:pos x="0" y="591"/>
                  </a:cxn>
                  <a:cxn ang="0">
                    <a:pos x="110" y="518"/>
                  </a:cxn>
                  <a:cxn ang="0">
                    <a:pos x="194" y="462"/>
                  </a:cxn>
                  <a:cxn ang="0">
                    <a:pos x="240" y="428"/>
                  </a:cxn>
                  <a:cxn ang="0">
                    <a:pos x="294" y="374"/>
                  </a:cxn>
                  <a:cxn ang="0">
                    <a:pos x="344" y="318"/>
                  </a:cxn>
                  <a:cxn ang="0">
                    <a:pos x="390" y="260"/>
                  </a:cxn>
                  <a:cxn ang="0">
                    <a:pos x="435" y="197"/>
                  </a:cxn>
                  <a:cxn ang="0">
                    <a:pos x="461" y="147"/>
                  </a:cxn>
                  <a:cxn ang="0">
                    <a:pos x="484" y="97"/>
                  </a:cxn>
                  <a:cxn ang="0">
                    <a:pos x="511" y="46"/>
                  </a:cxn>
                  <a:cxn ang="0">
                    <a:pos x="528" y="22"/>
                  </a:cxn>
                  <a:cxn ang="0">
                    <a:pos x="545" y="0"/>
                  </a:cxn>
                  <a:cxn ang="0">
                    <a:pos x="534" y="6"/>
                  </a:cxn>
                  <a:cxn ang="0">
                    <a:pos x="511" y="9"/>
                  </a:cxn>
                  <a:cxn ang="0">
                    <a:pos x="448" y="16"/>
                  </a:cxn>
                  <a:cxn ang="0">
                    <a:pos x="381" y="22"/>
                  </a:cxn>
                  <a:cxn ang="0">
                    <a:pos x="358" y="27"/>
                  </a:cxn>
                  <a:cxn ang="0">
                    <a:pos x="337" y="33"/>
                  </a:cxn>
                  <a:cxn ang="0">
                    <a:pos x="288" y="56"/>
                  </a:cxn>
                  <a:cxn ang="0">
                    <a:pos x="240" y="83"/>
                  </a:cxn>
                  <a:cxn ang="0">
                    <a:pos x="194" y="117"/>
                  </a:cxn>
                  <a:cxn ang="0">
                    <a:pos x="153" y="157"/>
                  </a:cxn>
                  <a:cxn ang="0">
                    <a:pos x="120" y="190"/>
                  </a:cxn>
                  <a:cxn ang="0">
                    <a:pos x="97" y="230"/>
                  </a:cxn>
                  <a:cxn ang="0">
                    <a:pos x="73" y="270"/>
                  </a:cxn>
                  <a:cxn ang="0">
                    <a:pos x="57" y="310"/>
                  </a:cxn>
                  <a:cxn ang="0">
                    <a:pos x="43" y="354"/>
                  </a:cxn>
                  <a:cxn ang="0">
                    <a:pos x="33" y="401"/>
                  </a:cxn>
                  <a:cxn ang="0">
                    <a:pos x="13" y="491"/>
                  </a:cxn>
                </a:cxnLst>
                <a:rect l="0" t="0" r="r" b="b"/>
                <a:pathLst>
                  <a:path w="545" h="591">
                    <a:moveTo>
                      <a:pt x="13" y="491"/>
                    </a:moveTo>
                    <a:lnTo>
                      <a:pt x="0" y="591"/>
                    </a:lnTo>
                    <a:lnTo>
                      <a:pt x="110" y="518"/>
                    </a:lnTo>
                    <a:lnTo>
                      <a:pt x="194" y="462"/>
                    </a:lnTo>
                    <a:lnTo>
                      <a:pt x="240" y="428"/>
                    </a:lnTo>
                    <a:lnTo>
                      <a:pt x="294" y="374"/>
                    </a:lnTo>
                    <a:lnTo>
                      <a:pt x="344" y="318"/>
                    </a:lnTo>
                    <a:lnTo>
                      <a:pt x="390" y="260"/>
                    </a:lnTo>
                    <a:lnTo>
                      <a:pt x="435" y="197"/>
                    </a:lnTo>
                    <a:lnTo>
                      <a:pt x="461" y="147"/>
                    </a:lnTo>
                    <a:lnTo>
                      <a:pt x="484" y="97"/>
                    </a:lnTo>
                    <a:lnTo>
                      <a:pt x="511" y="46"/>
                    </a:lnTo>
                    <a:lnTo>
                      <a:pt x="528" y="22"/>
                    </a:lnTo>
                    <a:lnTo>
                      <a:pt x="545" y="0"/>
                    </a:lnTo>
                    <a:lnTo>
                      <a:pt x="534" y="6"/>
                    </a:lnTo>
                    <a:lnTo>
                      <a:pt x="511" y="9"/>
                    </a:lnTo>
                    <a:lnTo>
                      <a:pt x="448" y="16"/>
                    </a:lnTo>
                    <a:lnTo>
                      <a:pt x="381" y="22"/>
                    </a:lnTo>
                    <a:lnTo>
                      <a:pt x="358" y="27"/>
                    </a:lnTo>
                    <a:lnTo>
                      <a:pt x="337" y="33"/>
                    </a:lnTo>
                    <a:lnTo>
                      <a:pt x="288" y="56"/>
                    </a:lnTo>
                    <a:lnTo>
                      <a:pt x="240" y="83"/>
                    </a:lnTo>
                    <a:lnTo>
                      <a:pt x="194" y="117"/>
                    </a:lnTo>
                    <a:lnTo>
                      <a:pt x="153" y="157"/>
                    </a:lnTo>
                    <a:lnTo>
                      <a:pt x="120" y="190"/>
                    </a:lnTo>
                    <a:lnTo>
                      <a:pt x="97" y="230"/>
                    </a:lnTo>
                    <a:lnTo>
                      <a:pt x="73" y="270"/>
                    </a:lnTo>
                    <a:lnTo>
                      <a:pt x="57" y="310"/>
                    </a:lnTo>
                    <a:lnTo>
                      <a:pt x="43" y="354"/>
                    </a:lnTo>
                    <a:lnTo>
                      <a:pt x="33" y="401"/>
                    </a:lnTo>
                    <a:lnTo>
                      <a:pt x="13" y="49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5" name="Freeform 447"/>
              <p:cNvSpPr>
                <a:spLocks/>
              </p:cNvSpPr>
              <p:nvPr/>
            </p:nvSpPr>
            <p:spPr bwMode="auto">
              <a:xfrm>
                <a:off x="6102033" y="2182812"/>
                <a:ext cx="147638" cy="250825"/>
              </a:xfrm>
              <a:custGeom>
                <a:avLst/>
                <a:gdLst/>
                <a:ahLst/>
                <a:cxnLst>
                  <a:cxn ang="0">
                    <a:pos x="1052" y="2033"/>
                  </a:cxn>
                  <a:cxn ang="0">
                    <a:pos x="1089" y="2184"/>
                  </a:cxn>
                  <a:cxn ang="0">
                    <a:pos x="1105" y="2261"/>
                  </a:cxn>
                  <a:cxn ang="0">
                    <a:pos x="1129" y="2341"/>
                  </a:cxn>
                  <a:cxn ang="0">
                    <a:pos x="1193" y="2351"/>
                  </a:cxn>
                  <a:cxn ang="0">
                    <a:pos x="1256" y="2361"/>
                  </a:cxn>
                  <a:cxn ang="0">
                    <a:pos x="1390" y="2371"/>
                  </a:cxn>
                  <a:cxn ang="0">
                    <a:pos x="1396" y="2281"/>
                  </a:cxn>
                  <a:cxn ang="0">
                    <a:pos x="1396" y="2191"/>
                  </a:cxn>
                  <a:cxn ang="0">
                    <a:pos x="1396" y="2100"/>
                  </a:cxn>
                  <a:cxn ang="0">
                    <a:pos x="1393" y="2010"/>
                  </a:cxn>
                  <a:cxn ang="0">
                    <a:pos x="1386" y="1919"/>
                  </a:cxn>
                  <a:cxn ang="0">
                    <a:pos x="1372" y="1830"/>
                  </a:cxn>
                  <a:cxn ang="0">
                    <a:pos x="1359" y="1736"/>
                  </a:cxn>
                  <a:cxn ang="0">
                    <a:pos x="1340" y="1646"/>
                  </a:cxn>
                  <a:cxn ang="0">
                    <a:pos x="1316" y="1558"/>
                  </a:cxn>
                  <a:cxn ang="0">
                    <a:pos x="1292" y="1468"/>
                  </a:cxn>
                  <a:cxn ang="0">
                    <a:pos x="1263" y="1381"/>
                  </a:cxn>
                  <a:cxn ang="0">
                    <a:pos x="1233" y="1294"/>
                  </a:cxn>
                  <a:cxn ang="0">
                    <a:pos x="1196" y="1208"/>
                  </a:cxn>
                  <a:cxn ang="0">
                    <a:pos x="1159" y="1120"/>
                  </a:cxn>
                  <a:cxn ang="0">
                    <a:pos x="1119" y="1040"/>
                  </a:cxn>
                  <a:cxn ang="0">
                    <a:pos x="1072" y="957"/>
                  </a:cxn>
                  <a:cxn ang="0">
                    <a:pos x="1025" y="876"/>
                  </a:cxn>
                  <a:cxn ang="0">
                    <a:pos x="975" y="799"/>
                  </a:cxn>
                  <a:cxn ang="0">
                    <a:pos x="921" y="722"/>
                  </a:cxn>
                  <a:cxn ang="0">
                    <a:pos x="868" y="649"/>
                  </a:cxn>
                  <a:cxn ang="0">
                    <a:pos x="808" y="578"/>
                  </a:cxn>
                  <a:cxn ang="0">
                    <a:pos x="748" y="508"/>
                  </a:cxn>
                  <a:cxn ang="0">
                    <a:pos x="684" y="445"/>
                  </a:cxn>
                  <a:cxn ang="0">
                    <a:pos x="617" y="382"/>
                  </a:cxn>
                  <a:cxn ang="0">
                    <a:pos x="547" y="321"/>
                  </a:cxn>
                  <a:cxn ang="0">
                    <a:pos x="477" y="265"/>
                  </a:cxn>
                  <a:cxn ang="0">
                    <a:pos x="404" y="211"/>
                  </a:cxn>
                  <a:cxn ang="0">
                    <a:pos x="327" y="161"/>
                  </a:cxn>
                  <a:cxn ang="0">
                    <a:pos x="246" y="113"/>
                  </a:cxn>
                  <a:cxn ang="0">
                    <a:pos x="166" y="73"/>
                  </a:cxn>
                  <a:cxn ang="0">
                    <a:pos x="83" y="33"/>
                  </a:cxn>
                  <a:cxn ang="0">
                    <a:pos x="0" y="0"/>
                  </a:cxn>
                  <a:cxn ang="0">
                    <a:pos x="10" y="6"/>
                  </a:cxn>
                  <a:cxn ang="0">
                    <a:pos x="23" y="20"/>
                  </a:cxn>
                  <a:cxn ang="0">
                    <a:pos x="53" y="57"/>
                  </a:cxn>
                  <a:cxn ang="0">
                    <a:pos x="86" y="107"/>
                  </a:cxn>
                  <a:cxn ang="0">
                    <a:pos x="120" y="167"/>
                  </a:cxn>
                  <a:cxn ang="0">
                    <a:pos x="187" y="284"/>
                  </a:cxn>
                  <a:cxn ang="0">
                    <a:pos x="213" y="331"/>
                  </a:cxn>
                  <a:cxn ang="0">
                    <a:pos x="237" y="364"/>
                  </a:cxn>
                  <a:cxn ang="0">
                    <a:pos x="304" y="449"/>
                  </a:cxn>
                  <a:cxn ang="0">
                    <a:pos x="374" y="532"/>
                  </a:cxn>
                  <a:cxn ang="0">
                    <a:pos x="444" y="618"/>
                  </a:cxn>
                  <a:cxn ang="0">
                    <a:pos x="474" y="663"/>
                  </a:cxn>
                  <a:cxn ang="0">
                    <a:pos x="507" y="706"/>
                  </a:cxn>
                  <a:cxn ang="0">
                    <a:pos x="577" y="820"/>
                  </a:cxn>
                  <a:cxn ang="0">
                    <a:pos x="644" y="940"/>
                  </a:cxn>
                  <a:cxn ang="0">
                    <a:pos x="708" y="1067"/>
                  </a:cxn>
                  <a:cxn ang="0">
                    <a:pos x="765" y="1194"/>
                  </a:cxn>
                  <a:cxn ang="0">
                    <a:pos x="822" y="1321"/>
                  </a:cxn>
                  <a:cxn ang="0">
                    <a:pos x="875" y="1451"/>
                  </a:cxn>
                  <a:cxn ang="0">
                    <a:pos x="921" y="1582"/>
                  </a:cxn>
                  <a:cxn ang="0">
                    <a:pos x="969" y="1705"/>
                  </a:cxn>
                  <a:cxn ang="0">
                    <a:pos x="995" y="1790"/>
                  </a:cxn>
                  <a:cxn ang="0">
                    <a:pos x="1015" y="1870"/>
                  </a:cxn>
                  <a:cxn ang="0">
                    <a:pos x="1052" y="2033"/>
                  </a:cxn>
                </a:cxnLst>
                <a:rect l="0" t="0" r="r" b="b"/>
                <a:pathLst>
                  <a:path w="1396" h="2371">
                    <a:moveTo>
                      <a:pt x="1052" y="2033"/>
                    </a:moveTo>
                    <a:lnTo>
                      <a:pt x="1089" y="2184"/>
                    </a:lnTo>
                    <a:lnTo>
                      <a:pt x="1105" y="2261"/>
                    </a:lnTo>
                    <a:lnTo>
                      <a:pt x="1129" y="2341"/>
                    </a:lnTo>
                    <a:lnTo>
                      <a:pt x="1193" y="2351"/>
                    </a:lnTo>
                    <a:lnTo>
                      <a:pt x="1256" y="2361"/>
                    </a:lnTo>
                    <a:lnTo>
                      <a:pt x="1390" y="2371"/>
                    </a:lnTo>
                    <a:lnTo>
                      <a:pt x="1396" y="2281"/>
                    </a:lnTo>
                    <a:lnTo>
                      <a:pt x="1396" y="2191"/>
                    </a:lnTo>
                    <a:lnTo>
                      <a:pt x="1396" y="2100"/>
                    </a:lnTo>
                    <a:lnTo>
                      <a:pt x="1393" y="2010"/>
                    </a:lnTo>
                    <a:lnTo>
                      <a:pt x="1386" y="1919"/>
                    </a:lnTo>
                    <a:lnTo>
                      <a:pt x="1372" y="1830"/>
                    </a:lnTo>
                    <a:lnTo>
                      <a:pt x="1359" y="1736"/>
                    </a:lnTo>
                    <a:lnTo>
                      <a:pt x="1340" y="1646"/>
                    </a:lnTo>
                    <a:lnTo>
                      <a:pt x="1316" y="1558"/>
                    </a:lnTo>
                    <a:lnTo>
                      <a:pt x="1292" y="1468"/>
                    </a:lnTo>
                    <a:lnTo>
                      <a:pt x="1263" y="1381"/>
                    </a:lnTo>
                    <a:lnTo>
                      <a:pt x="1233" y="1294"/>
                    </a:lnTo>
                    <a:lnTo>
                      <a:pt x="1196" y="1208"/>
                    </a:lnTo>
                    <a:lnTo>
                      <a:pt x="1159" y="1120"/>
                    </a:lnTo>
                    <a:lnTo>
                      <a:pt x="1119" y="1040"/>
                    </a:lnTo>
                    <a:lnTo>
                      <a:pt x="1072" y="957"/>
                    </a:lnTo>
                    <a:lnTo>
                      <a:pt x="1025" y="876"/>
                    </a:lnTo>
                    <a:lnTo>
                      <a:pt x="975" y="799"/>
                    </a:lnTo>
                    <a:lnTo>
                      <a:pt x="921" y="722"/>
                    </a:lnTo>
                    <a:lnTo>
                      <a:pt x="868" y="649"/>
                    </a:lnTo>
                    <a:lnTo>
                      <a:pt x="808" y="578"/>
                    </a:lnTo>
                    <a:lnTo>
                      <a:pt x="748" y="508"/>
                    </a:lnTo>
                    <a:lnTo>
                      <a:pt x="684" y="445"/>
                    </a:lnTo>
                    <a:lnTo>
                      <a:pt x="617" y="382"/>
                    </a:lnTo>
                    <a:lnTo>
                      <a:pt x="547" y="321"/>
                    </a:lnTo>
                    <a:lnTo>
                      <a:pt x="477" y="265"/>
                    </a:lnTo>
                    <a:lnTo>
                      <a:pt x="404" y="211"/>
                    </a:lnTo>
                    <a:lnTo>
                      <a:pt x="327" y="161"/>
                    </a:lnTo>
                    <a:lnTo>
                      <a:pt x="246" y="113"/>
                    </a:lnTo>
                    <a:lnTo>
                      <a:pt x="166" y="73"/>
                    </a:lnTo>
                    <a:lnTo>
                      <a:pt x="83" y="33"/>
                    </a:lnTo>
                    <a:lnTo>
                      <a:pt x="0" y="0"/>
                    </a:lnTo>
                    <a:lnTo>
                      <a:pt x="10" y="6"/>
                    </a:lnTo>
                    <a:lnTo>
                      <a:pt x="23" y="20"/>
                    </a:lnTo>
                    <a:lnTo>
                      <a:pt x="53" y="57"/>
                    </a:lnTo>
                    <a:lnTo>
                      <a:pt x="86" y="107"/>
                    </a:lnTo>
                    <a:lnTo>
                      <a:pt x="120" y="167"/>
                    </a:lnTo>
                    <a:lnTo>
                      <a:pt x="187" y="284"/>
                    </a:lnTo>
                    <a:lnTo>
                      <a:pt x="213" y="331"/>
                    </a:lnTo>
                    <a:lnTo>
                      <a:pt x="237" y="364"/>
                    </a:lnTo>
                    <a:lnTo>
                      <a:pt x="304" y="449"/>
                    </a:lnTo>
                    <a:lnTo>
                      <a:pt x="374" y="532"/>
                    </a:lnTo>
                    <a:lnTo>
                      <a:pt x="444" y="618"/>
                    </a:lnTo>
                    <a:lnTo>
                      <a:pt x="474" y="663"/>
                    </a:lnTo>
                    <a:lnTo>
                      <a:pt x="507" y="706"/>
                    </a:lnTo>
                    <a:lnTo>
                      <a:pt x="577" y="820"/>
                    </a:lnTo>
                    <a:lnTo>
                      <a:pt x="644" y="940"/>
                    </a:lnTo>
                    <a:lnTo>
                      <a:pt x="708" y="1067"/>
                    </a:lnTo>
                    <a:lnTo>
                      <a:pt x="765" y="1194"/>
                    </a:lnTo>
                    <a:lnTo>
                      <a:pt x="822" y="1321"/>
                    </a:lnTo>
                    <a:lnTo>
                      <a:pt x="875" y="1451"/>
                    </a:lnTo>
                    <a:lnTo>
                      <a:pt x="921" y="1582"/>
                    </a:lnTo>
                    <a:lnTo>
                      <a:pt x="969" y="1705"/>
                    </a:lnTo>
                    <a:lnTo>
                      <a:pt x="995" y="1790"/>
                    </a:lnTo>
                    <a:lnTo>
                      <a:pt x="1015" y="1870"/>
                    </a:lnTo>
                    <a:lnTo>
                      <a:pt x="1052" y="2033"/>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6" name="Freeform 448"/>
              <p:cNvSpPr>
                <a:spLocks/>
              </p:cNvSpPr>
              <p:nvPr/>
            </p:nvSpPr>
            <p:spPr bwMode="auto">
              <a:xfrm>
                <a:off x="6194108" y="1943100"/>
                <a:ext cx="115888" cy="490538"/>
              </a:xfrm>
              <a:custGeom>
                <a:avLst/>
                <a:gdLst/>
                <a:ahLst/>
                <a:cxnLst>
                  <a:cxn ang="0">
                    <a:pos x="1079" y="2521"/>
                  </a:cxn>
                  <a:cxn ang="0">
                    <a:pos x="1095" y="2930"/>
                  </a:cxn>
                  <a:cxn ang="0">
                    <a:pos x="1085" y="3338"/>
                  </a:cxn>
                  <a:cxn ang="0">
                    <a:pos x="1049" y="3745"/>
                  </a:cxn>
                  <a:cxn ang="0">
                    <a:pos x="1018" y="3947"/>
                  </a:cxn>
                  <a:cxn ang="0">
                    <a:pos x="978" y="4150"/>
                  </a:cxn>
                  <a:cxn ang="0">
                    <a:pos x="929" y="4351"/>
                  </a:cxn>
                  <a:cxn ang="0">
                    <a:pos x="882" y="4492"/>
                  </a:cxn>
                  <a:cxn ang="0">
                    <a:pos x="842" y="4632"/>
                  </a:cxn>
                  <a:cxn ang="0">
                    <a:pos x="614" y="4639"/>
                  </a:cxn>
                  <a:cxn ang="0">
                    <a:pos x="548" y="4615"/>
                  </a:cxn>
                  <a:cxn ang="0">
                    <a:pos x="571" y="4565"/>
                  </a:cxn>
                  <a:cxn ang="0">
                    <a:pos x="588" y="4492"/>
                  </a:cxn>
                  <a:cxn ang="0">
                    <a:pos x="601" y="4331"/>
                  </a:cxn>
                  <a:cxn ang="0">
                    <a:pos x="625" y="3910"/>
                  </a:cxn>
                  <a:cxn ang="0">
                    <a:pos x="647" y="3287"/>
                  </a:cxn>
                  <a:cxn ang="0">
                    <a:pos x="647" y="2665"/>
                  </a:cxn>
                  <a:cxn ang="0">
                    <a:pos x="621" y="2043"/>
                  </a:cxn>
                  <a:cxn ang="0">
                    <a:pos x="571" y="1421"/>
                  </a:cxn>
                  <a:cxn ang="0">
                    <a:pos x="551" y="1244"/>
                  </a:cxn>
                  <a:cxn ang="0">
                    <a:pos x="518" y="1070"/>
                  </a:cxn>
                  <a:cxn ang="0">
                    <a:pos x="471" y="900"/>
                  </a:cxn>
                  <a:cxn ang="0">
                    <a:pos x="407" y="729"/>
                  </a:cxn>
                  <a:cxn ang="0">
                    <a:pos x="364" y="635"/>
                  </a:cxn>
                  <a:cxn ang="0">
                    <a:pos x="250" y="454"/>
                  </a:cxn>
                  <a:cxn ang="0">
                    <a:pos x="134" y="280"/>
                  </a:cxn>
                  <a:cxn ang="0">
                    <a:pos x="57" y="144"/>
                  </a:cxn>
                  <a:cxn ang="0">
                    <a:pos x="16" y="50"/>
                  </a:cxn>
                  <a:cxn ang="0">
                    <a:pos x="116" y="120"/>
                  </a:cxn>
                  <a:cxn ang="0">
                    <a:pos x="327" y="371"/>
                  </a:cxn>
                  <a:cxn ang="0">
                    <a:pos x="511" y="638"/>
                  </a:cxn>
                  <a:cxn ang="0">
                    <a:pos x="668" y="919"/>
                  </a:cxn>
                  <a:cxn ang="0">
                    <a:pos x="802" y="1210"/>
                  </a:cxn>
                  <a:cxn ang="0">
                    <a:pos x="905" y="1515"/>
                  </a:cxn>
                  <a:cxn ang="0">
                    <a:pos x="985" y="1829"/>
                  </a:cxn>
                  <a:cxn ang="0">
                    <a:pos x="1042" y="2153"/>
                  </a:cxn>
                </a:cxnLst>
                <a:rect l="0" t="0" r="r" b="b"/>
                <a:pathLst>
                  <a:path w="1095" h="4639">
                    <a:moveTo>
                      <a:pt x="1062" y="2318"/>
                    </a:moveTo>
                    <a:lnTo>
                      <a:pt x="1079" y="2521"/>
                    </a:lnTo>
                    <a:lnTo>
                      <a:pt x="1089" y="2726"/>
                    </a:lnTo>
                    <a:lnTo>
                      <a:pt x="1095" y="2930"/>
                    </a:lnTo>
                    <a:lnTo>
                      <a:pt x="1095" y="3133"/>
                    </a:lnTo>
                    <a:lnTo>
                      <a:pt x="1085" y="3338"/>
                    </a:lnTo>
                    <a:lnTo>
                      <a:pt x="1072" y="3542"/>
                    </a:lnTo>
                    <a:lnTo>
                      <a:pt x="1049" y="3745"/>
                    </a:lnTo>
                    <a:lnTo>
                      <a:pt x="1036" y="3846"/>
                    </a:lnTo>
                    <a:lnTo>
                      <a:pt x="1018" y="3947"/>
                    </a:lnTo>
                    <a:lnTo>
                      <a:pt x="1002" y="4050"/>
                    </a:lnTo>
                    <a:lnTo>
                      <a:pt x="978" y="4150"/>
                    </a:lnTo>
                    <a:lnTo>
                      <a:pt x="956" y="4250"/>
                    </a:lnTo>
                    <a:lnTo>
                      <a:pt x="929" y="4351"/>
                    </a:lnTo>
                    <a:lnTo>
                      <a:pt x="908" y="4421"/>
                    </a:lnTo>
                    <a:lnTo>
                      <a:pt x="882" y="4492"/>
                    </a:lnTo>
                    <a:lnTo>
                      <a:pt x="858" y="4562"/>
                    </a:lnTo>
                    <a:lnTo>
                      <a:pt x="842" y="4632"/>
                    </a:lnTo>
                    <a:lnTo>
                      <a:pt x="692" y="4635"/>
                    </a:lnTo>
                    <a:lnTo>
                      <a:pt x="614" y="4639"/>
                    </a:lnTo>
                    <a:lnTo>
                      <a:pt x="541" y="4639"/>
                    </a:lnTo>
                    <a:lnTo>
                      <a:pt x="548" y="4615"/>
                    </a:lnTo>
                    <a:lnTo>
                      <a:pt x="558" y="4588"/>
                    </a:lnTo>
                    <a:lnTo>
                      <a:pt x="571" y="4565"/>
                    </a:lnTo>
                    <a:lnTo>
                      <a:pt x="578" y="4541"/>
                    </a:lnTo>
                    <a:lnTo>
                      <a:pt x="588" y="4492"/>
                    </a:lnTo>
                    <a:lnTo>
                      <a:pt x="594" y="4438"/>
                    </a:lnTo>
                    <a:lnTo>
                      <a:pt x="601" y="4331"/>
                    </a:lnTo>
                    <a:lnTo>
                      <a:pt x="614" y="4120"/>
                    </a:lnTo>
                    <a:lnTo>
                      <a:pt x="625" y="3910"/>
                    </a:lnTo>
                    <a:lnTo>
                      <a:pt x="638" y="3598"/>
                    </a:lnTo>
                    <a:lnTo>
                      <a:pt x="647" y="3287"/>
                    </a:lnTo>
                    <a:lnTo>
                      <a:pt x="651" y="2976"/>
                    </a:lnTo>
                    <a:lnTo>
                      <a:pt x="647" y="2665"/>
                    </a:lnTo>
                    <a:lnTo>
                      <a:pt x="638" y="2355"/>
                    </a:lnTo>
                    <a:lnTo>
                      <a:pt x="621" y="2043"/>
                    </a:lnTo>
                    <a:lnTo>
                      <a:pt x="601" y="1733"/>
                    </a:lnTo>
                    <a:lnTo>
                      <a:pt x="571" y="1421"/>
                    </a:lnTo>
                    <a:lnTo>
                      <a:pt x="561" y="1335"/>
                    </a:lnTo>
                    <a:lnTo>
                      <a:pt x="551" y="1244"/>
                    </a:lnTo>
                    <a:lnTo>
                      <a:pt x="534" y="1157"/>
                    </a:lnTo>
                    <a:lnTo>
                      <a:pt x="518" y="1070"/>
                    </a:lnTo>
                    <a:lnTo>
                      <a:pt x="494" y="983"/>
                    </a:lnTo>
                    <a:lnTo>
                      <a:pt x="471" y="900"/>
                    </a:lnTo>
                    <a:lnTo>
                      <a:pt x="441" y="816"/>
                    </a:lnTo>
                    <a:lnTo>
                      <a:pt x="407" y="729"/>
                    </a:lnTo>
                    <a:lnTo>
                      <a:pt x="387" y="683"/>
                    </a:lnTo>
                    <a:lnTo>
                      <a:pt x="364" y="635"/>
                    </a:lnTo>
                    <a:lnTo>
                      <a:pt x="310" y="545"/>
                    </a:lnTo>
                    <a:lnTo>
                      <a:pt x="250" y="454"/>
                    </a:lnTo>
                    <a:lnTo>
                      <a:pt x="193" y="368"/>
                    </a:lnTo>
                    <a:lnTo>
                      <a:pt x="134" y="280"/>
                    </a:lnTo>
                    <a:lnTo>
                      <a:pt x="80" y="191"/>
                    </a:lnTo>
                    <a:lnTo>
                      <a:pt x="57" y="144"/>
                    </a:lnTo>
                    <a:lnTo>
                      <a:pt x="36" y="96"/>
                    </a:lnTo>
                    <a:lnTo>
                      <a:pt x="16" y="50"/>
                    </a:lnTo>
                    <a:lnTo>
                      <a:pt x="0" y="0"/>
                    </a:lnTo>
                    <a:lnTo>
                      <a:pt x="116" y="120"/>
                    </a:lnTo>
                    <a:lnTo>
                      <a:pt x="223" y="244"/>
                    </a:lnTo>
                    <a:lnTo>
                      <a:pt x="327" y="371"/>
                    </a:lnTo>
                    <a:lnTo>
                      <a:pt x="424" y="502"/>
                    </a:lnTo>
                    <a:lnTo>
                      <a:pt x="511" y="638"/>
                    </a:lnTo>
                    <a:lnTo>
                      <a:pt x="594" y="776"/>
                    </a:lnTo>
                    <a:lnTo>
                      <a:pt x="668" y="919"/>
                    </a:lnTo>
                    <a:lnTo>
                      <a:pt x="738" y="1063"/>
                    </a:lnTo>
                    <a:lnTo>
                      <a:pt x="802" y="1210"/>
                    </a:lnTo>
                    <a:lnTo>
                      <a:pt x="855" y="1361"/>
                    </a:lnTo>
                    <a:lnTo>
                      <a:pt x="905" y="1515"/>
                    </a:lnTo>
                    <a:lnTo>
                      <a:pt x="948" y="1672"/>
                    </a:lnTo>
                    <a:lnTo>
                      <a:pt x="985" y="1829"/>
                    </a:lnTo>
                    <a:lnTo>
                      <a:pt x="1018" y="1990"/>
                    </a:lnTo>
                    <a:lnTo>
                      <a:pt x="1042" y="2153"/>
                    </a:lnTo>
                    <a:lnTo>
                      <a:pt x="1062" y="2318"/>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 name="Group 581"/>
          <p:cNvGrpSpPr/>
          <p:nvPr/>
        </p:nvGrpSpPr>
        <p:grpSpPr>
          <a:xfrm>
            <a:off x="6893878" y="4317047"/>
            <a:ext cx="1049020" cy="722631"/>
            <a:chOff x="5585778" y="1711007"/>
            <a:chExt cx="1049020" cy="722631"/>
          </a:xfrm>
        </p:grpSpPr>
        <p:grpSp>
          <p:nvGrpSpPr>
            <p:cNvPr id="11" name="Group 582"/>
            <p:cNvGrpSpPr/>
            <p:nvPr/>
          </p:nvGrpSpPr>
          <p:grpSpPr>
            <a:xfrm>
              <a:off x="6050598" y="1748155"/>
              <a:ext cx="584200" cy="576263"/>
              <a:chOff x="6187758" y="1793875"/>
              <a:chExt cx="584200" cy="576263"/>
            </a:xfrm>
          </p:grpSpPr>
          <p:sp>
            <p:nvSpPr>
              <p:cNvPr id="614" name="Freeform 378"/>
              <p:cNvSpPr>
                <a:spLocks/>
              </p:cNvSpPr>
              <p:nvPr/>
            </p:nvSpPr>
            <p:spPr bwMode="auto">
              <a:xfrm>
                <a:off x="6640196" y="1947862"/>
                <a:ext cx="55563" cy="401638"/>
              </a:xfrm>
              <a:custGeom>
                <a:avLst/>
                <a:gdLst/>
                <a:ahLst/>
                <a:cxnLst>
                  <a:cxn ang="0">
                    <a:pos x="23" y="3799"/>
                  </a:cxn>
                  <a:cxn ang="0">
                    <a:pos x="43" y="3799"/>
                  </a:cxn>
                  <a:cxn ang="0">
                    <a:pos x="59" y="3789"/>
                  </a:cxn>
                  <a:cxn ang="0">
                    <a:pos x="86" y="3745"/>
                  </a:cxn>
                  <a:cxn ang="0">
                    <a:pos x="103" y="3692"/>
                  </a:cxn>
                  <a:cxn ang="0">
                    <a:pos x="179" y="3491"/>
                  </a:cxn>
                  <a:cxn ang="0">
                    <a:pos x="287" y="3166"/>
                  </a:cxn>
                  <a:cxn ang="0">
                    <a:pos x="371" y="2832"/>
                  </a:cxn>
                  <a:cxn ang="0">
                    <a:pos x="400" y="2662"/>
                  </a:cxn>
                  <a:cxn ang="0">
                    <a:pos x="454" y="2284"/>
                  </a:cxn>
                  <a:cxn ang="0">
                    <a:pos x="514" y="1903"/>
                  </a:cxn>
                  <a:cxn ang="0">
                    <a:pos x="531" y="1755"/>
                  </a:cxn>
                  <a:cxn ang="0">
                    <a:pos x="528" y="1619"/>
                  </a:cxn>
                  <a:cxn ang="0">
                    <a:pos x="504" y="1331"/>
                  </a:cxn>
                  <a:cxn ang="0">
                    <a:pos x="497" y="1163"/>
                  </a:cxn>
                  <a:cxn ang="0">
                    <a:pos x="488" y="1040"/>
                  </a:cxn>
                  <a:cxn ang="0">
                    <a:pos x="454" y="853"/>
                  </a:cxn>
                  <a:cxn ang="0">
                    <a:pos x="403" y="631"/>
                  </a:cxn>
                  <a:cxn ang="0">
                    <a:pos x="363" y="487"/>
                  </a:cxn>
                  <a:cxn ang="0">
                    <a:pos x="297" y="334"/>
                  </a:cxn>
                  <a:cxn ang="0">
                    <a:pos x="160" y="104"/>
                  </a:cxn>
                  <a:cxn ang="0">
                    <a:pos x="99" y="20"/>
                  </a:cxn>
                  <a:cxn ang="0">
                    <a:pos x="73" y="0"/>
                  </a:cxn>
                  <a:cxn ang="0">
                    <a:pos x="66" y="6"/>
                  </a:cxn>
                  <a:cxn ang="0">
                    <a:pos x="59" y="49"/>
                  </a:cxn>
                  <a:cxn ang="0">
                    <a:pos x="63" y="89"/>
                  </a:cxn>
                  <a:cxn ang="0">
                    <a:pos x="73" y="134"/>
                  </a:cxn>
                  <a:cxn ang="0">
                    <a:pos x="117" y="217"/>
                  </a:cxn>
                  <a:cxn ang="0">
                    <a:pos x="170" y="297"/>
                  </a:cxn>
                  <a:cxn ang="0">
                    <a:pos x="250" y="447"/>
                  </a:cxn>
                  <a:cxn ang="0">
                    <a:pos x="301" y="569"/>
                  </a:cxn>
                  <a:cxn ang="0">
                    <a:pos x="341" y="689"/>
                  </a:cxn>
                  <a:cxn ang="0">
                    <a:pos x="371" y="812"/>
                  </a:cxn>
                  <a:cxn ang="0">
                    <a:pos x="414" y="1070"/>
                  </a:cxn>
                  <a:cxn ang="0">
                    <a:pos x="444" y="1334"/>
                  </a:cxn>
                  <a:cxn ang="0">
                    <a:pos x="457" y="1601"/>
                  </a:cxn>
                  <a:cxn ang="0">
                    <a:pos x="454" y="1870"/>
                  </a:cxn>
                  <a:cxn ang="0">
                    <a:pos x="437" y="2137"/>
                  </a:cxn>
                  <a:cxn ang="0">
                    <a:pos x="403" y="2401"/>
                  </a:cxn>
                  <a:cxn ang="0">
                    <a:pos x="354" y="2658"/>
                  </a:cxn>
                  <a:cxn ang="0">
                    <a:pos x="287" y="2912"/>
                  </a:cxn>
                  <a:cxn ang="0">
                    <a:pos x="193" y="3200"/>
                  </a:cxn>
                  <a:cxn ang="0">
                    <a:pos x="93" y="3484"/>
                  </a:cxn>
                  <a:cxn ang="0">
                    <a:pos x="16" y="3698"/>
                  </a:cxn>
                  <a:cxn ang="0">
                    <a:pos x="0" y="3752"/>
                  </a:cxn>
                  <a:cxn ang="0">
                    <a:pos x="0" y="3778"/>
                  </a:cxn>
                  <a:cxn ang="0">
                    <a:pos x="16" y="3796"/>
                  </a:cxn>
                </a:cxnLst>
                <a:rect l="0" t="0" r="r" b="b"/>
                <a:pathLst>
                  <a:path w="531" h="3799">
                    <a:moveTo>
                      <a:pt x="16" y="3796"/>
                    </a:moveTo>
                    <a:lnTo>
                      <a:pt x="23" y="3799"/>
                    </a:lnTo>
                    <a:lnTo>
                      <a:pt x="33" y="3799"/>
                    </a:lnTo>
                    <a:lnTo>
                      <a:pt x="43" y="3799"/>
                    </a:lnTo>
                    <a:lnTo>
                      <a:pt x="53" y="3796"/>
                    </a:lnTo>
                    <a:lnTo>
                      <a:pt x="59" y="3789"/>
                    </a:lnTo>
                    <a:lnTo>
                      <a:pt x="77" y="3769"/>
                    </a:lnTo>
                    <a:lnTo>
                      <a:pt x="86" y="3745"/>
                    </a:lnTo>
                    <a:lnTo>
                      <a:pt x="96" y="3719"/>
                    </a:lnTo>
                    <a:lnTo>
                      <a:pt x="103" y="3692"/>
                    </a:lnTo>
                    <a:lnTo>
                      <a:pt x="117" y="3652"/>
                    </a:lnTo>
                    <a:lnTo>
                      <a:pt x="179" y="3491"/>
                    </a:lnTo>
                    <a:lnTo>
                      <a:pt x="237" y="3331"/>
                    </a:lnTo>
                    <a:lnTo>
                      <a:pt x="287" y="3166"/>
                    </a:lnTo>
                    <a:lnTo>
                      <a:pt x="330" y="3000"/>
                    </a:lnTo>
                    <a:lnTo>
                      <a:pt x="371" y="2832"/>
                    </a:lnTo>
                    <a:lnTo>
                      <a:pt x="387" y="2749"/>
                    </a:lnTo>
                    <a:lnTo>
                      <a:pt x="400" y="2662"/>
                    </a:lnTo>
                    <a:lnTo>
                      <a:pt x="427" y="2474"/>
                    </a:lnTo>
                    <a:lnTo>
                      <a:pt x="454" y="2284"/>
                    </a:lnTo>
                    <a:lnTo>
                      <a:pt x="481" y="2093"/>
                    </a:lnTo>
                    <a:lnTo>
                      <a:pt x="514" y="1903"/>
                    </a:lnTo>
                    <a:lnTo>
                      <a:pt x="524" y="1830"/>
                    </a:lnTo>
                    <a:lnTo>
                      <a:pt x="531" y="1755"/>
                    </a:lnTo>
                    <a:lnTo>
                      <a:pt x="531" y="1689"/>
                    </a:lnTo>
                    <a:lnTo>
                      <a:pt x="528" y="1619"/>
                    </a:lnTo>
                    <a:lnTo>
                      <a:pt x="517" y="1478"/>
                    </a:lnTo>
                    <a:lnTo>
                      <a:pt x="504" y="1331"/>
                    </a:lnTo>
                    <a:lnTo>
                      <a:pt x="501" y="1247"/>
                    </a:lnTo>
                    <a:lnTo>
                      <a:pt x="497" y="1163"/>
                    </a:lnTo>
                    <a:lnTo>
                      <a:pt x="494" y="1083"/>
                    </a:lnTo>
                    <a:lnTo>
                      <a:pt x="488" y="1040"/>
                    </a:lnTo>
                    <a:lnTo>
                      <a:pt x="481" y="1000"/>
                    </a:lnTo>
                    <a:lnTo>
                      <a:pt x="454" y="853"/>
                    </a:lnTo>
                    <a:lnTo>
                      <a:pt x="421" y="705"/>
                    </a:lnTo>
                    <a:lnTo>
                      <a:pt x="403" y="631"/>
                    </a:lnTo>
                    <a:lnTo>
                      <a:pt x="387" y="558"/>
                    </a:lnTo>
                    <a:lnTo>
                      <a:pt x="363" y="487"/>
                    </a:lnTo>
                    <a:lnTo>
                      <a:pt x="341" y="418"/>
                    </a:lnTo>
                    <a:lnTo>
                      <a:pt x="297" y="334"/>
                    </a:lnTo>
                    <a:lnTo>
                      <a:pt x="210" y="180"/>
                    </a:lnTo>
                    <a:lnTo>
                      <a:pt x="160" y="104"/>
                    </a:lnTo>
                    <a:lnTo>
                      <a:pt x="117" y="43"/>
                    </a:lnTo>
                    <a:lnTo>
                      <a:pt x="99" y="20"/>
                    </a:lnTo>
                    <a:lnTo>
                      <a:pt x="86" y="6"/>
                    </a:lnTo>
                    <a:lnTo>
                      <a:pt x="73" y="0"/>
                    </a:lnTo>
                    <a:lnTo>
                      <a:pt x="70" y="3"/>
                    </a:lnTo>
                    <a:lnTo>
                      <a:pt x="66" y="6"/>
                    </a:lnTo>
                    <a:lnTo>
                      <a:pt x="63" y="27"/>
                    </a:lnTo>
                    <a:lnTo>
                      <a:pt x="59" y="49"/>
                    </a:lnTo>
                    <a:lnTo>
                      <a:pt x="59" y="70"/>
                    </a:lnTo>
                    <a:lnTo>
                      <a:pt x="63" y="89"/>
                    </a:lnTo>
                    <a:lnTo>
                      <a:pt x="66" y="113"/>
                    </a:lnTo>
                    <a:lnTo>
                      <a:pt x="73" y="134"/>
                    </a:lnTo>
                    <a:lnTo>
                      <a:pt x="93" y="174"/>
                    </a:lnTo>
                    <a:lnTo>
                      <a:pt x="117" y="217"/>
                    </a:lnTo>
                    <a:lnTo>
                      <a:pt x="143" y="257"/>
                    </a:lnTo>
                    <a:lnTo>
                      <a:pt x="170" y="297"/>
                    </a:lnTo>
                    <a:lnTo>
                      <a:pt x="190" y="334"/>
                    </a:lnTo>
                    <a:lnTo>
                      <a:pt x="250" y="447"/>
                    </a:lnTo>
                    <a:lnTo>
                      <a:pt x="277" y="508"/>
                    </a:lnTo>
                    <a:lnTo>
                      <a:pt x="301" y="569"/>
                    </a:lnTo>
                    <a:lnTo>
                      <a:pt x="320" y="625"/>
                    </a:lnTo>
                    <a:lnTo>
                      <a:pt x="341" y="689"/>
                    </a:lnTo>
                    <a:lnTo>
                      <a:pt x="357" y="749"/>
                    </a:lnTo>
                    <a:lnTo>
                      <a:pt x="371" y="812"/>
                    </a:lnTo>
                    <a:lnTo>
                      <a:pt x="394" y="940"/>
                    </a:lnTo>
                    <a:lnTo>
                      <a:pt x="414" y="1070"/>
                    </a:lnTo>
                    <a:lnTo>
                      <a:pt x="430" y="1203"/>
                    </a:lnTo>
                    <a:lnTo>
                      <a:pt x="444" y="1334"/>
                    </a:lnTo>
                    <a:lnTo>
                      <a:pt x="454" y="1468"/>
                    </a:lnTo>
                    <a:lnTo>
                      <a:pt x="457" y="1601"/>
                    </a:lnTo>
                    <a:lnTo>
                      <a:pt x="457" y="1735"/>
                    </a:lnTo>
                    <a:lnTo>
                      <a:pt x="454" y="1870"/>
                    </a:lnTo>
                    <a:lnTo>
                      <a:pt x="448" y="2003"/>
                    </a:lnTo>
                    <a:lnTo>
                      <a:pt x="437" y="2137"/>
                    </a:lnTo>
                    <a:lnTo>
                      <a:pt x="421" y="2268"/>
                    </a:lnTo>
                    <a:lnTo>
                      <a:pt x="403" y="2401"/>
                    </a:lnTo>
                    <a:lnTo>
                      <a:pt x="381" y="2531"/>
                    </a:lnTo>
                    <a:lnTo>
                      <a:pt x="354" y="2658"/>
                    </a:lnTo>
                    <a:lnTo>
                      <a:pt x="320" y="2786"/>
                    </a:lnTo>
                    <a:lnTo>
                      <a:pt x="287" y="2912"/>
                    </a:lnTo>
                    <a:lnTo>
                      <a:pt x="240" y="3056"/>
                    </a:lnTo>
                    <a:lnTo>
                      <a:pt x="193" y="3200"/>
                    </a:lnTo>
                    <a:lnTo>
                      <a:pt x="147" y="3344"/>
                    </a:lnTo>
                    <a:lnTo>
                      <a:pt x="93" y="3484"/>
                    </a:lnTo>
                    <a:lnTo>
                      <a:pt x="56" y="3591"/>
                    </a:lnTo>
                    <a:lnTo>
                      <a:pt x="16" y="3698"/>
                    </a:lnTo>
                    <a:lnTo>
                      <a:pt x="6" y="3722"/>
                    </a:lnTo>
                    <a:lnTo>
                      <a:pt x="0" y="3752"/>
                    </a:lnTo>
                    <a:lnTo>
                      <a:pt x="0" y="3765"/>
                    </a:lnTo>
                    <a:lnTo>
                      <a:pt x="0" y="3778"/>
                    </a:lnTo>
                    <a:lnTo>
                      <a:pt x="6" y="3789"/>
                    </a:lnTo>
                    <a:lnTo>
                      <a:pt x="16" y="3796"/>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 name="Freeform 379"/>
              <p:cNvSpPr>
                <a:spLocks/>
              </p:cNvSpPr>
              <p:nvPr/>
            </p:nvSpPr>
            <p:spPr bwMode="auto">
              <a:xfrm>
                <a:off x="6187758" y="1865312"/>
                <a:ext cx="103188" cy="82550"/>
              </a:xfrm>
              <a:custGeom>
                <a:avLst/>
                <a:gdLst/>
                <a:ahLst/>
                <a:cxnLst>
                  <a:cxn ang="0">
                    <a:pos x="929" y="4"/>
                  </a:cxn>
                  <a:cxn ang="0">
                    <a:pos x="966" y="4"/>
                  </a:cxn>
                  <a:cxn ang="0">
                    <a:pos x="966" y="7"/>
                  </a:cxn>
                  <a:cxn ang="0">
                    <a:pos x="963" y="17"/>
                  </a:cxn>
                  <a:cxn ang="0">
                    <a:pos x="950" y="54"/>
                  </a:cxn>
                  <a:cxn ang="0">
                    <a:pos x="896" y="158"/>
                  </a:cxn>
                  <a:cxn ang="0">
                    <a:pos x="839" y="271"/>
                  </a:cxn>
                  <a:cxn ang="0">
                    <a:pos x="803" y="332"/>
                  </a:cxn>
                  <a:cxn ang="0">
                    <a:pos x="745" y="405"/>
                  </a:cxn>
                  <a:cxn ang="0">
                    <a:pos x="679" y="471"/>
                  </a:cxn>
                  <a:cxn ang="0">
                    <a:pos x="646" y="502"/>
                  </a:cxn>
                  <a:cxn ang="0">
                    <a:pos x="609" y="532"/>
                  </a:cxn>
                  <a:cxn ang="0">
                    <a:pos x="572" y="559"/>
                  </a:cxn>
                  <a:cxn ang="0">
                    <a:pos x="532" y="586"/>
                  </a:cxn>
                  <a:cxn ang="0">
                    <a:pos x="428" y="652"/>
                  </a:cxn>
                  <a:cxn ang="0">
                    <a:pos x="361" y="690"/>
                  </a:cxn>
                  <a:cxn ang="0">
                    <a:pos x="291" y="722"/>
                  </a:cxn>
                  <a:cxn ang="0">
                    <a:pos x="221" y="749"/>
                  </a:cxn>
                  <a:cxn ang="0">
                    <a:pos x="184" y="759"/>
                  </a:cxn>
                  <a:cxn ang="0">
                    <a:pos x="150" y="770"/>
                  </a:cxn>
                  <a:cxn ang="0">
                    <a:pos x="118" y="773"/>
                  </a:cxn>
                  <a:cxn ang="0">
                    <a:pos x="88" y="773"/>
                  </a:cxn>
                  <a:cxn ang="0">
                    <a:pos x="57" y="770"/>
                  </a:cxn>
                  <a:cxn ang="0">
                    <a:pos x="30" y="759"/>
                  </a:cxn>
                  <a:cxn ang="0">
                    <a:pos x="14" y="749"/>
                  </a:cxn>
                  <a:cxn ang="0">
                    <a:pos x="4" y="740"/>
                  </a:cxn>
                  <a:cxn ang="0">
                    <a:pos x="0" y="722"/>
                  </a:cxn>
                  <a:cxn ang="0">
                    <a:pos x="0" y="709"/>
                  </a:cxn>
                  <a:cxn ang="0">
                    <a:pos x="4" y="690"/>
                  </a:cxn>
                  <a:cxn ang="0">
                    <a:pos x="11" y="669"/>
                  </a:cxn>
                  <a:cxn ang="0">
                    <a:pos x="27" y="623"/>
                  </a:cxn>
                  <a:cxn ang="0">
                    <a:pos x="64" y="522"/>
                  </a:cxn>
                  <a:cxn ang="0">
                    <a:pos x="84" y="471"/>
                  </a:cxn>
                  <a:cxn ang="0">
                    <a:pos x="104" y="422"/>
                  </a:cxn>
                  <a:cxn ang="0">
                    <a:pos x="128" y="375"/>
                  </a:cxn>
                  <a:cxn ang="0">
                    <a:pos x="155" y="329"/>
                  </a:cxn>
                  <a:cxn ang="0">
                    <a:pos x="187" y="284"/>
                  </a:cxn>
                  <a:cxn ang="0">
                    <a:pos x="221" y="244"/>
                  </a:cxn>
                  <a:cxn ang="0">
                    <a:pos x="294" y="174"/>
                  </a:cxn>
                  <a:cxn ang="0">
                    <a:pos x="328" y="148"/>
                  </a:cxn>
                  <a:cxn ang="0">
                    <a:pos x="361" y="124"/>
                  </a:cxn>
                  <a:cxn ang="0">
                    <a:pos x="395" y="101"/>
                  </a:cxn>
                  <a:cxn ang="0">
                    <a:pos x="435" y="84"/>
                  </a:cxn>
                  <a:cxn ang="0">
                    <a:pos x="478" y="67"/>
                  </a:cxn>
                  <a:cxn ang="0">
                    <a:pos x="529" y="47"/>
                  </a:cxn>
                  <a:cxn ang="0">
                    <a:pos x="579" y="33"/>
                  </a:cxn>
                  <a:cxn ang="0">
                    <a:pos x="628" y="20"/>
                  </a:cxn>
                  <a:cxn ang="0">
                    <a:pos x="675" y="11"/>
                  </a:cxn>
                  <a:cxn ang="0">
                    <a:pos x="726" y="4"/>
                  </a:cxn>
                  <a:cxn ang="0">
                    <a:pos x="772" y="0"/>
                  </a:cxn>
                  <a:cxn ang="0">
                    <a:pos x="822" y="0"/>
                  </a:cxn>
                  <a:cxn ang="0">
                    <a:pos x="929" y="4"/>
                  </a:cxn>
                </a:cxnLst>
                <a:rect l="0" t="0" r="r" b="b"/>
                <a:pathLst>
                  <a:path w="966" h="773">
                    <a:moveTo>
                      <a:pt x="929" y="4"/>
                    </a:moveTo>
                    <a:lnTo>
                      <a:pt x="966" y="4"/>
                    </a:lnTo>
                    <a:lnTo>
                      <a:pt x="966" y="7"/>
                    </a:lnTo>
                    <a:lnTo>
                      <a:pt x="963" y="17"/>
                    </a:lnTo>
                    <a:lnTo>
                      <a:pt x="950" y="54"/>
                    </a:lnTo>
                    <a:lnTo>
                      <a:pt x="896" y="158"/>
                    </a:lnTo>
                    <a:lnTo>
                      <a:pt x="839" y="271"/>
                    </a:lnTo>
                    <a:lnTo>
                      <a:pt x="803" y="332"/>
                    </a:lnTo>
                    <a:lnTo>
                      <a:pt x="745" y="405"/>
                    </a:lnTo>
                    <a:lnTo>
                      <a:pt x="679" y="471"/>
                    </a:lnTo>
                    <a:lnTo>
                      <a:pt x="646" y="502"/>
                    </a:lnTo>
                    <a:lnTo>
                      <a:pt x="609" y="532"/>
                    </a:lnTo>
                    <a:lnTo>
                      <a:pt x="572" y="559"/>
                    </a:lnTo>
                    <a:lnTo>
                      <a:pt x="532" y="586"/>
                    </a:lnTo>
                    <a:lnTo>
                      <a:pt x="428" y="652"/>
                    </a:lnTo>
                    <a:lnTo>
                      <a:pt x="361" y="690"/>
                    </a:lnTo>
                    <a:lnTo>
                      <a:pt x="291" y="722"/>
                    </a:lnTo>
                    <a:lnTo>
                      <a:pt x="221" y="749"/>
                    </a:lnTo>
                    <a:lnTo>
                      <a:pt x="184" y="759"/>
                    </a:lnTo>
                    <a:lnTo>
                      <a:pt x="150" y="770"/>
                    </a:lnTo>
                    <a:lnTo>
                      <a:pt x="118" y="773"/>
                    </a:lnTo>
                    <a:lnTo>
                      <a:pt x="88" y="773"/>
                    </a:lnTo>
                    <a:lnTo>
                      <a:pt x="57" y="770"/>
                    </a:lnTo>
                    <a:lnTo>
                      <a:pt x="30" y="759"/>
                    </a:lnTo>
                    <a:lnTo>
                      <a:pt x="14" y="749"/>
                    </a:lnTo>
                    <a:lnTo>
                      <a:pt x="4" y="740"/>
                    </a:lnTo>
                    <a:lnTo>
                      <a:pt x="0" y="722"/>
                    </a:lnTo>
                    <a:lnTo>
                      <a:pt x="0" y="709"/>
                    </a:lnTo>
                    <a:lnTo>
                      <a:pt x="4" y="690"/>
                    </a:lnTo>
                    <a:lnTo>
                      <a:pt x="11" y="669"/>
                    </a:lnTo>
                    <a:lnTo>
                      <a:pt x="27" y="623"/>
                    </a:lnTo>
                    <a:lnTo>
                      <a:pt x="64" y="522"/>
                    </a:lnTo>
                    <a:lnTo>
                      <a:pt x="84" y="471"/>
                    </a:lnTo>
                    <a:lnTo>
                      <a:pt x="104" y="422"/>
                    </a:lnTo>
                    <a:lnTo>
                      <a:pt x="128" y="375"/>
                    </a:lnTo>
                    <a:lnTo>
                      <a:pt x="155" y="329"/>
                    </a:lnTo>
                    <a:lnTo>
                      <a:pt x="187" y="284"/>
                    </a:lnTo>
                    <a:lnTo>
                      <a:pt x="221" y="244"/>
                    </a:lnTo>
                    <a:lnTo>
                      <a:pt x="294" y="174"/>
                    </a:lnTo>
                    <a:lnTo>
                      <a:pt x="328" y="148"/>
                    </a:lnTo>
                    <a:lnTo>
                      <a:pt x="361" y="124"/>
                    </a:lnTo>
                    <a:lnTo>
                      <a:pt x="395" y="101"/>
                    </a:lnTo>
                    <a:lnTo>
                      <a:pt x="435" y="84"/>
                    </a:lnTo>
                    <a:lnTo>
                      <a:pt x="478" y="67"/>
                    </a:lnTo>
                    <a:lnTo>
                      <a:pt x="529" y="47"/>
                    </a:lnTo>
                    <a:lnTo>
                      <a:pt x="579" y="33"/>
                    </a:lnTo>
                    <a:lnTo>
                      <a:pt x="628" y="20"/>
                    </a:lnTo>
                    <a:lnTo>
                      <a:pt x="675" y="11"/>
                    </a:lnTo>
                    <a:lnTo>
                      <a:pt x="726" y="4"/>
                    </a:lnTo>
                    <a:lnTo>
                      <a:pt x="772" y="0"/>
                    </a:lnTo>
                    <a:lnTo>
                      <a:pt x="822" y="0"/>
                    </a:lnTo>
                    <a:lnTo>
                      <a:pt x="929" y="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 name="Freeform 380"/>
              <p:cNvSpPr>
                <a:spLocks/>
              </p:cNvSpPr>
              <p:nvPr/>
            </p:nvSpPr>
            <p:spPr bwMode="auto">
              <a:xfrm>
                <a:off x="6278246" y="1865312"/>
                <a:ext cx="104775" cy="53975"/>
              </a:xfrm>
              <a:custGeom>
                <a:avLst/>
                <a:gdLst/>
                <a:ahLst/>
                <a:cxnLst>
                  <a:cxn ang="0">
                    <a:pos x="281" y="114"/>
                  </a:cxn>
                  <a:cxn ang="0">
                    <a:pos x="234" y="147"/>
                  </a:cxn>
                  <a:cxn ang="0">
                    <a:pos x="190" y="184"/>
                  </a:cxn>
                  <a:cxn ang="0">
                    <a:pos x="150" y="224"/>
                  </a:cxn>
                  <a:cxn ang="0">
                    <a:pos x="110" y="267"/>
                  </a:cxn>
                  <a:cxn ang="0">
                    <a:pos x="73" y="311"/>
                  </a:cxn>
                  <a:cxn ang="0">
                    <a:pos x="40" y="357"/>
                  </a:cxn>
                  <a:cxn ang="0">
                    <a:pos x="17" y="411"/>
                  </a:cxn>
                  <a:cxn ang="0">
                    <a:pos x="7" y="435"/>
                  </a:cxn>
                  <a:cxn ang="0">
                    <a:pos x="0" y="464"/>
                  </a:cxn>
                  <a:cxn ang="0">
                    <a:pos x="20" y="478"/>
                  </a:cxn>
                  <a:cxn ang="0">
                    <a:pos x="43" y="488"/>
                  </a:cxn>
                  <a:cxn ang="0">
                    <a:pos x="70" y="495"/>
                  </a:cxn>
                  <a:cxn ang="0">
                    <a:pos x="100" y="501"/>
                  </a:cxn>
                  <a:cxn ang="0">
                    <a:pos x="130" y="505"/>
                  </a:cxn>
                  <a:cxn ang="0">
                    <a:pos x="161" y="505"/>
                  </a:cxn>
                  <a:cxn ang="0">
                    <a:pos x="227" y="505"/>
                  </a:cxn>
                  <a:cxn ang="0">
                    <a:pos x="294" y="498"/>
                  </a:cxn>
                  <a:cxn ang="0">
                    <a:pos x="358" y="485"/>
                  </a:cxn>
                  <a:cxn ang="0">
                    <a:pos x="414" y="467"/>
                  </a:cxn>
                  <a:cxn ang="0">
                    <a:pos x="461" y="451"/>
                  </a:cxn>
                  <a:cxn ang="0">
                    <a:pos x="554" y="408"/>
                  </a:cxn>
                  <a:cxn ang="0">
                    <a:pos x="638" y="368"/>
                  </a:cxn>
                  <a:cxn ang="0">
                    <a:pos x="678" y="344"/>
                  </a:cxn>
                  <a:cxn ang="0">
                    <a:pos x="719" y="317"/>
                  </a:cxn>
                  <a:cxn ang="0">
                    <a:pos x="759" y="291"/>
                  </a:cxn>
                  <a:cxn ang="0">
                    <a:pos x="799" y="258"/>
                  </a:cxn>
                  <a:cxn ang="0">
                    <a:pos x="895" y="160"/>
                  </a:cxn>
                  <a:cxn ang="0">
                    <a:pos x="956" y="103"/>
                  </a:cxn>
                  <a:cxn ang="0">
                    <a:pos x="975" y="87"/>
                  </a:cxn>
                  <a:cxn ang="0">
                    <a:pos x="986" y="80"/>
                  </a:cxn>
                  <a:cxn ang="0">
                    <a:pos x="972" y="66"/>
                  </a:cxn>
                  <a:cxn ang="0">
                    <a:pos x="959" y="53"/>
                  </a:cxn>
                  <a:cxn ang="0">
                    <a:pos x="943" y="43"/>
                  </a:cxn>
                  <a:cxn ang="0">
                    <a:pos x="925" y="37"/>
                  </a:cxn>
                  <a:cxn ang="0">
                    <a:pos x="885" y="20"/>
                  </a:cxn>
                  <a:cxn ang="0">
                    <a:pos x="842" y="13"/>
                  </a:cxn>
                  <a:cxn ang="0">
                    <a:pos x="796" y="7"/>
                  </a:cxn>
                  <a:cxn ang="0">
                    <a:pos x="751" y="3"/>
                  </a:cxn>
                  <a:cxn ang="0">
                    <a:pos x="674" y="0"/>
                  </a:cxn>
                  <a:cxn ang="0">
                    <a:pos x="621" y="0"/>
                  </a:cxn>
                  <a:cxn ang="0">
                    <a:pos x="568" y="3"/>
                  </a:cxn>
                  <a:cxn ang="0">
                    <a:pos x="518" y="10"/>
                  </a:cxn>
                  <a:cxn ang="0">
                    <a:pos x="468" y="23"/>
                  </a:cxn>
                  <a:cxn ang="0">
                    <a:pos x="418" y="37"/>
                  </a:cxn>
                  <a:cxn ang="0">
                    <a:pos x="371" y="60"/>
                  </a:cxn>
                  <a:cxn ang="0">
                    <a:pos x="324" y="84"/>
                  </a:cxn>
                  <a:cxn ang="0">
                    <a:pos x="281" y="114"/>
                  </a:cxn>
                </a:cxnLst>
                <a:rect l="0" t="0" r="r" b="b"/>
                <a:pathLst>
                  <a:path w="986" h="505">
                    <a:moveTo>
                      <a:pt x="281" y="114"/>
                    </a:moveTo>
                    <a:lnTo>
                      <a:pt x="234" y="147"/>
                    </a:lnTo>
                    <a:lnTo>
                      <a:pt x="190" y="184"/>
                    </a:lnTo>
                    <a:lnTo>
                      <a:pt x="150" y="224"/>
                    </a:lnTo>
                    <a:lnTo>
                      <a:pt x="110" y="267"/>
                    </a:lnTo>
                    <a:lnTo>
                      <a:pt x="73" y="311"/>
                    </a:lnTo>
                    <a:lnTo>
                      <a:pt x="40" y="357"/>
                    </a:lnTo>
                    <a:lnTo>
                      <a:pt x="17" y="411"/>
                    </a:lnTo>
                    <a:lnTo>
                      <a:pt x="7" y="435"/>
                    </a:lnTo>
                    <a:lnTo>
                      <a:pt x="0" y="464"/>
                    </a:lnTo>
                    <a:lnTo>
                      <a:pt x="20" y="478"/>
                    </a:lnTo>
                    <a:lnTo>
                      <a:pt x="43" y="488"/>
                    </a:lnTo>
                    <a:lnTo>
                      <a:pt x="70" y="495"/>
                    </a:lnTo>
                    <a:lnTo>
                      <a:pt x="100" y="501"/>
                    </a:lnTo>
                    <a:lnTo>
                      <a:pt x="130" y="505"/>
                    </a:lnTo>
                    <a:lnTo>
                      <a:pt x="161" y="505"/>
                    </a:lnTo>
                    <a:lnTo>
                      <a:pt x="227" y="505"/>
                    </a:lnTo>
                    <a:lnTo>
                      <a:pt x="294" y="498"/>
                    </a:lnTo>
                    <a:lnTo>
                      <a:pt x="358" y="485"/>
                    </a:lnTo>
                    <a:lnTo>
                      <a:pt x="414" y="467"/>
                    </a:lnTo>
                    <a:lnTo>
                      <a:pt x="461" y="451"/>
                    </a:lnTo>
                    <a:lnTo>
                      <a:pt x="554" y="408"/>
                    </a:lnTo>
                    <a:lnTo>
                      <a:pt x="638" y="368"/>
                    </a:lnTo>
                    <a:lnTo>
                      <a:pt x="678" y="344"/>
                    </a:lnTo>
                    <a:lnTo>
                      <a:pt x="719" y="317"/>
                    </a:lnTo>
                    <a:lnTo>
                      <a:pt x="759" y="291"/>
                    </a:lnTo>
                    <a:lnTo>
                      <a:pt x="799" y="258"/>
                    </a:lnTo>
                    <a:lnTo>
                      <a:pt x="895" y="160"/>
                    </a:lnTo>
                    <a:lnTo>
                      <a:pt x="956" y="103"/>
                    </a:lnTo>
                    <a:lnTo>
                      <a:pt x="975" y="87"/>
                    </a:lnTo>
                    <a:lnTo>
                      <a:pt x="986" y="80"/>
                    </a:lnTo>
                    <a:lnTo>
                      <a:pt x="972" y="66"/>
                    </a:lnTo>
                    <a:lnTo>
                      <a:pt x="959" y="53"/>
                    </a:lnTo>
                    <a:lnTo>
                      <a:pt x="943" y="43"/>
                    </a:lnTo>
                    <a:lnTo>
                      <a:pt x="925" y="37"/>
                    </a:lnTo>
                    <a:lnTo>
                      <a:pt x="885" y="20"/>
                    </a:lnTo>
                    <a:lnTo>
                      <a:pt x="842" y="13"/>
                    </a:lnTo>
                    <a:lnTo>
                      <a:pt x="796" y="7"/>
                    </a:lnTo>
                    <a:lnTo>
                      <a:pt x="751" y="3"/>
                    </a:lnTo>
                    <a:lnTo>
                      <a:pt x="674" y="0"/>
                    </a:lnTo>
                    <a:lnTo>
                      <a:pt x="621" y="0"/>
                    </a:lnTo>
                    <a:lnTo>
                      <a:pt x="568" y="3"/>
                    </a:lnTo>
                    <a:lnTo>
                      <a:pt x="518" y="10"/>
                    </a:lnTo>
                    <a:lnTo>
                      <a:pt x="468" y="23"/>
                    </a:lnTo>
                    <a:lnTo>
                      <a:pt x="418" y="37"/>
                    </a:lnTo>
                    <a:lnTo>
                      <a:pt x="371" y="60"/>
                    </a:lnTo>
                    <a:lnTo>
                      <a:pt x="324" y="84"/>
                    </a:lnTo>
                    <a:lnTo>
                      <a:pt x="281" y="11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7" name="Freeform 381"/>
              <p:cNvSpPr>
                <a:spLocks/>
              </p:cNvSpPr>
              <p:nvPr/>
            </p:nvSpPr>
            <p:spPr bwMode="auto">
              <a:xfrm>
                <a:off x="6244908" y="1816100"/>
                <a:ext cx="109538" cy="42863"/>
              </a:xfrm>
              <a:custGeom>
                <a:avLst/>
                <a:gdLst/>
                <a:ahLst/>
                <a:cxnLst>
                  <a:cxn ang="0">
                    <a:pos x="4" y="200"/>
                  </a:cxn>
                  <a:cxn ang="0">
                    <a:pos x="60" y="234"/>
                  </a:cxn>
                  <a:cxn ang="0">
                    <a:pos x="117" y="264"/>
                  </a:cxn>
                  <a:cxn ang="0">
                    <a:pos x="173" y="291"/>
                  </a:cxn>
                  <a:cxn ang="0">
                    <a:pos x="237" y="317"/>
                  </a:cxn>
                  <a:cxn ang="0">
                    <a:pos x="301" y="337"/>
                  </a:cxn>
                  <a:cxn ang="0">
                    <a:pos x="368" y="354"/>
                  </a:cxn>
                  <a:cxn ang="0">
                    <a:pos x="434" y="371"/>
                  </a:cxn>
                  <a:cxn ang="0">
                    <a:pos x="501" y="384"/>
                  </a:cxn>
                  <a:cxn ang="0">
                    <a:pos x="571" y="395"/>
                  </a:cxn>
                  <a:cxn ang="0">
                    <a:pos x="642" y="401"/>
                  </a:cxn>
                  <a:cxn ang="0">
                    <a:pos x="709" y="404"/>
                  </a:cxn>
                  <a:cxn ang="0">
                    <a:pos x="775" y="408"/>
                  </a:cxn>
                  <a:cxn ang="0">
                    <a:pos x="842" y="408"/>
                  </a:cxn>
                  <a:cxn ang="0">
                    <a:pos x="909" y="404"/>
                  </a:cxn>
                  <a:cxn ang="0">
                    <a:pos x="973" y="401"/>
                  </a:cxn>
                  <a:cxn ang="0">
                    <a:pos x="1035" y="395"/>
                  </a:cxn>
                  <a:cxn ang="0">
                    <a:pos x="949" y="314"/>
                  </a:cxn>
                  <a:cxn ang="0">
                    <a:pos x="869" y="234"/>
                  </a:cxn>
                  <a:cxn ang="0">
                    <a:pos x="792" y="160"/>
                  </a:cxn>
                  <a:cxn ang="0">
                    <a:pos x="752" y="123"/>
                  </a:cxn>
                  <a:cxn ang="0">
                    <a:pos x="712" y="93"/>
                  </a:cxn>
                  <a:cxn ang="0">
                    <a:pos x="672" y="67"/>
                  </a:cxn>
                  <a:cxn ang="0">
                    <a:pos x="624" y="43"/>
                  </a:cxn>
                  <a:cxn ang="0">
                    <a:pos x="578" y="23"/>
                  </a:cxn>
                  <a:cxn ang="0">
                    <a:pos x="528" y="10"/>
                  </a:cxn>
                  <a:cxn ang="0">
                    <a:pos x="474" y="3"/>
                  </a:cxn>
                  <a:cxn ang="0">
                    <a:pos x="418" y="0"/>
                  </a:cxn>
                  <a:cxn ang="0">
                    <a:pos x="357" y="6"/>
                  </a:cxn>
                  <a:cxn ang="0">
                    <a:pos x="287" y="16"/>
                  </a:cxn>
                  <a:cxn ang="0">
                    <a:pos x="224" y="43"/>
                  </a:cxn>
                  <a:cxn ang="0">
                    <a:pos x="170" y="70"/>
                  </a:cxn>
                  <a:cxn ang="0">
                    <a:pos x="117" y="96"/>
                  </a:cxn>
                  <a:cxn ang="0">
                    <a:pos x="63" y="130"/>
                  </a:cxn>
                  <a:cxn ang="0">
                    <a:pos x="23" y="157"/>
                  </a:cxn>
                  <a:cxn ang="0">
                    <a:pos x="10" y="170"/>
                  </a:cxn>
                  <a:cxn ang="0">
                    <a:pos x="0" y="184"/>
                  </a:cxn>
                  <a:cxn ang="0">
                    <a:pos x="0" y="194"/>
                  </a:cxn>
                  <a:cxn ang="0">
                    <a:pos x="4" y="200"/>
                  </a:cxn>
                </a:cxnLst>
                <a:rect l="0" t="0" r="r" b="b"/>
                <a:pathLst>
                  <a:path w="1035" h="408">
                    <a:moveTo>
                      <a:pt x="4" y="200"/>
                    </a:moveTo>
                    <a:lnTo>
                      <a:pt x="60" y="234"/>
                    </a:lnTo>
                    <a:lnTo>
                      <a:pt x="117" y="264"/>
                    </a:lnTo>
                    <a:lnTo>
                      <a:pt x="173" y="291"/>
                    </a:lnTo>
                    <a:lnTo>
                      <a:pt x="237" y="317"/>
                    </a:lnTo>
                    <a:lnTo>
                      <a:pt x="301" y="337"/>
                    </a:lnTo>
                    <a:lnTo>
                      <a:pt x="368" y="354"/>
                    </a:lnTo>
                    <a:lnTo>
                      <a:pt x="434" y="371"/>
                    </a:lnTo>
                    <a:lnTo>
                      <a:pt x="501" y="384"/>
                    </a:lnTo>
                    <a:lnTo>
                      <a:pt x="571" y="395"/>
                    </a:lnTo>
                    <a:lnTo>
                      <a:pt x="642" y="401"/>
                    </a:lnTo>
                    <a:lnTo>
                      <a:pt x="709" y="404"/>
                    </a:lnTo>
                    <a:lnTo>
                      <a:pt x="775" y="408"/>
                    </a:lnTo>
                    <a:lnTo>
                      <a:pt x="842" y="408"/>
                    </a:lnTo>
                    <a:lnTo>
                      <a:pt x="909" y="404"/>
                    </a:lnTo>
                    <a:lnTo>
                      <a:pt x="973" y="401"/>
                    </a:lnTo>
                    <a:lnTo>
                      <a:pt x="1035" y="395"/>
                    </a:lnTo>
                    <a:lnTo>
                      <a:pt x="949" y="314"/>
                    </a:lnTo>
                    <a:lnTo>
                      <a:pt x="869" y="234"/>
                    </a:lnTo>
                    <a:lnTo>
                      <a:pt x="792" y="160"/>
                    </a:lnTo>
                    <a:lnTo>
                      <a:pt x="752" y="123"/>
                    </a:lnTo>
                    <a:lnTo>
                      <a:pt x="712" y="93"/>
                    </a:lnTo>
                    <a:lnTo>
                      <a:pt x="672" y="67"/>
                    </a:lnTo>
                    <a:lnTo>
                      <a:pt x="624" y="43"/>
                    </a:lnTo>
                    <a:lnTo>
                      <a:pt x="578" y="23"/>
                    </a:lnTo>
                    <a:lnTo>
                      <a:pt x="528" y="10"/>
                    </a:lnTo>
                    <a:lnTo>
                      <a:pt x="474" y="3"/>
                    </a:lnTo>
                    <a:lnTo>
                      <a:pt x="418" y="0"/>
                    </a:lnTo>
                    <a:lnTo>
                      <a:pt x="357" y="6"/>
                    </a:lnTo>
                    <a:lnTo>
                      <a:pt x="287" y="16"/>
                    </a:lnTo>
                    <a:lnTo>
                      <a:pt x="224" y="43"/>
                    </a:lnTo>
                    <a:lnTo>
                      <a:pt x="170" y="70"/>
                    </a:lnTo>
                    <a:lnTo>
                      <a:pt x="117" y="96"/>
                    </a:lnTo>
                    <a:lnTo>
                      <a:pt x="63" y="130"/>
                    </a:lnTo>
                    <a:lnTo>
                      <a:pt x="23" y="157"/>
                    </a:lnTo>
                    <a:lnTo>
                      <a:pt x="10" y="170"/>
                    </a:lnTo>
                    <a:lnTo>
                      <a:pt x="0" y="184"/>
                    </a:lnTo>
                    <a:lnTo>
                      <a:pt x="0" y="194"/>
                    </a:lnTo>
                    <a:lnTo>
                      <a:pt x="4" y="20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 name="Freeform 382"/>
              <p:cNvSpPr>
                <a:spLocks/>
              </p:cNvSpPr>
              <p:nvPr/>
            </p:nvSpPr>
            <p:spPr bwMode="auto">
              <a:xfrm>
                <a:off x="6316346" y="1801812"/>
                <a:ext cx="103188" cy="57150"/>
              </a:xfrm>
              <a:custGeom>
                <a:avLst/>
                <a:gdLst/>
                <a:ahLst/>
                <a:cxnLst>
                  <a:cxn ang="0">
                    <a:pos x="3" y="60"/>
                  </a:cxn>
                  <a:cxn ang="0">
                    <a:pos x="46" y="113"/>
                  </a:cxn>
                  <a:cxn ang="0">
                    <a:pos x="93" y="163"/>
                  </a:cxn>
                  <a:cxn ang="0">
                    <a:pos x="144" y="211"/>
                  </a:cxn>
                  <a:cxn ang="0">
                    <a:pos x="197" y="254"/>
                  </a:cxn>
                  <a:cxn ang="0">
                    <a:pos x="254" y="294"/>
                  </a:cxn>
                  <a:cxn ang="0">
                    <a:pos x="310" y="331"/>
                  </a:cxn>
                  <a:cxn ang="0">
                    <a:pos x="374" y="364"/>
                  </a:cxn>
                  <a:cxn ang="0">
                    <a:pos x="435" y="395"/>
                  </a:cxn>
                  <a:cxn ang="0">
                    <a:pos x="497" y="425"/>
                  </a:cxn>
                  <a:cxn ang="0">
                    <a:pos x="564" y="448"/>
                  </a:cxn>
                  <a:cxn ang="0">
                    <a:pos x="631" y="471"/>
                  </a:cxn>
                  <a:cxn ang="0">
                    <a:pos x="698" y="488"/>
                  </a:cxn>
                  <a:cxn ang="0">
                    <a:pos x="764" y="505"/>
                  </a:cxn>
                  <a:cxn ang="0">
                    <a:pos x="832" y="518"/>
                  </a:cxn>
                  <a:cxn ang="0">
                    <a:pos x="899" y="529"/>
                  </a:cxn>
                  <a:cxn ang="0">
                    <a:pos x="966" y="538"/>
                  </a:cxn>
                  <a:cxn ang="0">
                    <a:pos x="942" y="481"/>
                  </a:cxn>
                  <a:cxn ang="0">
                    <a:pos x="915" y="431"/>
                  </a:cxn>
                  <a:cxn ang="0">
                    <a:pos x="886" y="381"/>
                  </a:cxn>
                  <a:cxn ang="0">
                    <a:pos x="849" y="331"/>
                  </a:cxn>
                  <a:cxn ang="0">
                    <a:pos x="812" y="284"/>
                  </a:cxn>
                  <a:cxn ang="0">
                    <a:pos x="772" y="241"/>
                  </a:cxn>
                  <a:cxn ang="0">
                    <a:pos x="728" y="201"/>
                  </a:cxn>
                  <a:cxn ang="0">
                    <a:pos x="681" y="160"/>
                  </a:cxn>
                  <a:cxn ang="0">
                    <a:pos x="631" y="126"/>
                  </a:cxn>
                  <a:cxn ang="0">
                    <a:pos x="582" y="94"/>
                  </a:cxn>
                  <a:cxn ang="0">
                    <a:pos x="528" y="67"/>
                  </a:cxn>
                  <a:cxn ang="0">
                    <a:pos x="475" y="46"/>
                  </a:cxn>
                  <a:cxn ang="0">
                    <a:pos x="417" y="27"/>
                  </a:cxn>
                  <a:cxn ang="0">
                    <a:pos x="361" y="13"/>
                  </a:cxn>
                  <a:cxn ang="0">
                    <a:pos x="300" y="3"/>
                  </a:cxn>
                  <a:cxn ang="0">
                    <a:pos x="244" y="0"/>
                  </a:cxn>
                  <a:cxn ang="0">
                    <a:pos x="190" y="3"/>
                  </a:cxn>
                  <a:cxn ang="0">
                    <a:pos x="147" y="3"/>
                  </a:cxn>
                  <a:cxn ang="0">
                    <a:pos x="100" y="10"/>
                  </a:cxn>
                  <a:cxn ang="0">
                    <a:pos x="53" y="16"/>
                  </a:cxn>
                  <a:cxn ang="0">
                    <a:pos x="20" y="27"/>
                  </a:cxn>
                  <a:cxn ang="0">
                    <a:pos x="6" y="33"/>
                  </a:cxn>
                  <a:cxn ang="0">
                    <a:pos x="0" y="40"/>
                  </a:cxn>
                  <a:cxn ang="0">
                    <a:pos x="0" y="50"/>
                  </a:cxn>
                  <a:cxn ang="0">
                    <a:pos x="3" y="60"/>
                  </a:cxn>
                </a:cxnLst>
                <a:rect l="0" t="0" r="r" b="b"/>
                <a:pathLst>
                  <a:path w="966" h="538">
                    <a:moveTo>
                      <a:pt x="3" y="60"/>
                    </a:moveTo>
                    <a:lnTo>
                      <a:pt x="46" y="113"/>
                    </a:lnTo>
                    <a:lnTo>
                      <a:pt x="93" y="163"/>
                    </a:lnTo>
                    <a:lnTo>
                      <a:pt x="144" y="211"/>
                    </a:lnTo>
                    <a:lnTo>
                      <a:pt x="197" y="254"/>
                    </a:lnTo>
                    <a:lnTo>
                      <a:pt x="254" y="294"/>
                    </a:lnTo>
                    <a:lnTo>
                      <a:pt x="310" y="331"/>
                    </a:lnTo>
                    <a:lnTo>
                      <a:pt x="374" y="364"/>
                    </a:lnTo>
                    <a:lnTo>
                      <a:pt x="435" y="395"/>
                    </a:lnTo>
                    <a:lnTo>
                      <a:pt x="497" y="425"/>
                    </a:lnTo>
                    <a:lnTo>
                      <a:pt x="564" y="448"/>
                    </a:lnTo>
                    <a:lnTo>
                      <a:pt x="631" y="471"/>
                    </a:lnTo>
                    <a:lnTo>
                      <a:pt x="698" y="488"/>
                    </a:lnTo>
                    <a:lnTo>
                      <a:pt x="764" y="505"/>
                    </a:lnTo>
                    <a:lnTo>
                      <a:pt x="832" y="518"/>
                    </a:lnTo>
                    <a:lnTo>
                      <a:pt x="899" y="529"/>
                    </a:lnTo>
                    <a:lnTo>
                      <a:pt x="966" y="538"/>
                    </a:lnTo>
                    <a:lnTo>
                      <a:pt x="942" y="481"/>
                    </a:lnTo>
                    <a:lnTo>
                      <a:pt x="915" y="431"/>
                    </a:lnTo>
                    <a:lnTo>
                      <a:pt x="886" y="381"/>
                    </a:lnTo>
                    <a:lnTo>
                      <a:pt x="849" y="331"/>
                    </a:lnTo>
                    <a:lnTo>
                      <a:pt x="812" y="284"/>
                    </a:lnTo>
                    <a:lnTo>
                      <a:pt x="772" y="241"/>
                    </a:lnTo>
                    <a:lnTo>
                      <a:pt x="728" y="201"/>
                    </a:lnTo>
                    <a:lnTo>
                      <a:pt x="681" y="160"/>
                    </a:lnTo>
                    <a:lnTo>
                      <a:pt x="631" y="126"/>
                    </a:lnTo>
                    <a:lnTo>
                      <a:pt x="582" y="94"/>
                    </a:lnTo>
                    <a:lnTo>
                      <a:pt x="528" y="67"/>
                    </a:lnTo>
                    <a:lnTo>
                      <a:pt x="475" y="46"/>
                    </a:lnTo>
                    <a:lnTo>
                      <a:pt x="417" y="27"/>
                    </a:lnTo>
                    <a:lnTo>
                      <a:pt x="361" y="13"/>
                    </a:lnTo>
                    <a:lnTo>
                      <a:pt x="300" y="3"/>
                    </a:lnTo>
                    <a:lnTo>
                      <a:pt x="244" y="0"/>
                    </a:lnTo>
                    <a:lnTo>
                      <a:pt x="190" y="3"/>
                    </a:lnTo>
                    <a:lnTo>
                      <a:pt x="147" y="3"/>
                    </a:lnTo>
                    <a:lnTo>
                      <a:pt x="100" y="10"/>
                    </a:lnTo>
                    <a:lnTo>
                      <a:pt x="53" y="16"/>
                    </a:lnTo>
                    <a:lnTo>
                      <a:pt x="20" y="27"/>
                    </a:lnTo>
                    <a:lnTo>
                      <a:pt x="6" y="33"/>
                    </a:lnTo>
                    <a:lnTo>
                      <a:pt x="0" y="40"/>
                    </a:lnTo>
                    <a:lnTo>
                      <a:pt x="0" y="50"/>
                    </a:lnTo>
                    <a:lnTo>
                      <a:pt x="3" y="6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Freeform 383"/>
              <p:cNvSpPr>
                <a:spLocks/>
              </p:cNvSpPr>
              <p:nvPr/>
            </p:nvSpPr>
            <p:spPr bwMode="auto">
              <a:xfrm>
                <a:off x="6362383" y="1862137"/>
                <a:ext cx="84138" cy="65088"/>
              </a:xfrm>
              <a:custGeom>
                <a:avLst/>
                <a:gdLst/>
                <a:ahLst/>
                <a:cxnLst>
                  <a:cxn ang="0">
                    <a:pos x="785" y="30"/>
                  </a:cxn>
                  <a:cxn ang="0">
                    <a:pos x="785" y="24"/>
                  </a:cxn>
                  <a:cxn ang="0">
                    <a:pos x="785" y="14"/>
                  </a:cxn>
                  <a:cxn ang="0">
                    <a:pos x="777" y="11"/>
                  </a:cxn>
                  <a:cxn ang="0">
                    <a:pos x="771" y="4"/>
                  </a:cxn>
                  <a:cxn ang="0">
                    <a:pos x="751" y="0"/>
                  </a:cxn>
                  <a:cxn ang="0">
                    <a:pos x="724" y="0"/>
                  </a:cxn>
                  <a:cxn ang="0">
                    <a:pos x="691" y="4"/>
                  </a:cxn>
                  <a:cxn ang="0">
                    <a:pos x="654" y="11"/>
                  </a:cxn>
                  <a:cxn ang="0">
                    <a:pos x="574" y="34"/>
                  </a:cxn>
                  <a:cxn ang="0">
                    <a:pos x="487" y="61"/>
                  </a:cxn>
                  <a:cxn ang="0">
                    <a:pos x="411" y="91"/>
                  </a:cxn>
                  <a:cxn ang="0">
                    <a:pos x="350" y="118"/>
                  </a:cxn>
                  <a:cxn ang="0">
                    <a:pos x="320" y="138"/>
                  </a:cxn>
                  <a:cxn ang="0">
                    <a:pos x="276" y="178"/>
                  </a:cxn>
                  <a:cxn ang="0">
                    <a:pos x="227" y="232"/>
                  </a:cxn>
                  <a:cxn ang="0">
                    <a:pos x="173" y="295"/>
                  </a:cxn>
                  <a:cxn ang="0">
                    <a:pos x="123" y="361"/>
                  </a:cxn>
                  <a:cxn ang="0">
                    <a:pos x="80" y="432"/>
                  </a:cxn>
                  <a:cxn ang="0">
                    <a:pos x="40" y="499"/>
                  </a:cxn>
                  <a:cxn ang="0">
                    <a:pos x="26" y="532"/>
                  </a:cxn>
                  <a:cxn ang="0">
                    <a:pos x="13" y="566"/>
                  </a:cxn>
                  <a:cxn ang="0">
                    <a:pos x="3" y="596"/>
                  </a:cxn>
                  <a:cxn ang="0">
                    <a:pos x="0" y="626"/>
                  </a:cxn>
                  <a:cxn ang="0">
                    <a:pos x="49" y="620"/>
                  </a:cxn>
                  <a:cxn ang="0">
                    <a:pos x="106" y="606"/>
                  </a:cxn>
                  <a:cxn ang="0">
                    <a:pos x="166" y="586"/>
                  </a:cxn>
                  <a:cxn ang="0">
                    <a:pos x="227" y="563"/>
                  </a:cxn>
                  <a:cxn ang="0">
                    <a:pos x="286" y="536"/>
                  </a:cxn>
                  <a:cxn ang="0">
                    <a:pos x="350" y="502"/>
                  </a:cxn>
                  <a:cxn ang="0">
                    <a:pos x="414" y="465"/>
                  </a:cxn>
                  <a:cxn ang="0">
                    <a:pos x="473" y="428"/>
                  </a:cxn>
                  <a:cxn ang="0">
                    <a:pos x="531" y="385"/>
                  </a:cxn>
                  <a:cxn ang="0">
                    <a:pos x="584" y="339"/>
                  </a:cxn>
                  <a:cxn ang="0">
                    <a:pos x="634" y="292"/>
                  </a:cxn>
                  <a:cxn ang="0">
                    <a:pos x="678" y="241"/>
                  </a:cxn>
                  <a:cxn ang="0">
                    <a:pos x="718" y="192"/>
                  </a:cxn>
                  <a:cxn ang="0">
                    <a:pos x="748" y="138"/>
                  </a:cxn>
                  <a:cxn ang="0">
                    <a:pos x="761" y="112"/>
                  </a:cxn>
                  <a:cxn ang="0">
                    <a:pos x="771" y="84"/>
                  </a:cxn>
                  <a:cxn ang="0">
                    <a:pos x="777" y="57"/>
                  </a:cxn>
                  <a:cxn ang="0">
                    <a:pos x="785" y="30"/>
                  </a:cxn>
                </a:cxnLst>
                <a:rect l="0" t="0" r="r" b="b"/>
                <a:pathLst>
                  <a:path w="785" h="626">
                    <a:moveTo>
                      <a:pt x="785" y="30"/>
                    </a:moveTo>
                    <a:lnTo>
                      <a:pt x="785" y="24"/>
                    </a:lnTo>
                    <a:lnTo>
                      <a:pt x="785" y="14"/>
                    </a:lnTo>
                    <a:lnTo>
                      <a:pt x="777" y="11"/>
                    </a:lnTo>
                    <a:lnTo>
                      <a:pt x="771" y="4"/>
                    </a:lnTo>
                    <a:lnTo>
                      <a:pt x="751" y="0"/>
                    </a:lnTo>
                    <a:lnTo>
                      <a:pt x="724" y="0"/>
                    </a:lnTo>
                    <a:lnTo>
                      <a:pt x="691" y="4"/>
                    </a:lnTo>
                    <a:lnTo>
                      <a:pt x="654" y="11"/>
                    </a:lnTo>
                    <a:lnTo>
                      <a:pt x="574" y="34"/>
                    </a:lnTo>
                    <a:lnTo>
                      <a:pt x="487" y="61"/>
                    </a:lnTo>
                    <a:lnTo>
                      <a:pt x="411" y="91"/>
                    </a:lnTo>
                    <a:lnTo>
                      <a:pt x="350" y="118"/>
                    </a:lnTo>
                    <a:lnTo>
                      <a:pt x="320" y="138"/>
                    </a:lnTo>
                    <a:lnTo>
                      <a:pt x="276" y="178"/>
                    </a:lnTo>
                    <a:lnTo>
                      <a:pt x="227" y="232"/>
                    </a:lnTo>
                    <a:lnTo>
                      <a:pt x="173" y="295"/>
                    </a:lnTo>
                    <a:lnTo>
                      <a:pt x="123" y="361"/>
                    </a:lnTo>
                    <a:lnTo>
                      <a:pt x="80" y="432"/>
                    </a:lnTo>
                    <a:lnTo>
                      <a:pt x="40" y="499"/>
                    </a:lnTo>
                    <a:lnTo>
                      <a:pt x="26" y="532"/>
                    </a:lnTo>
                    <a:lnTo>
                      <a:pt x="13" y="566"/>
                    </a:lnTo>
                    <a:lnTo>
                      <a:pt x="3" y="596"/>
                    </a:lnTo>
                    <a:lnTo>
                      <a:pt x="0" y="626"/>
                    </a:lnTo>
                    <a:lnTo>
                      <a:pt x="49" y="620"/>
                    </a:lnTo>
                    <a:lnTo>
                      <a:pt x="106" y="606"/>
                    </a:lnTo>
                    <a:lnTo>
                      <a:pt x="166" y="586"/>
                    </a:lnTo>
                    <a:lnTo>
                      <a:pt x="227" y="563"/>
                    </a:lnTo>
                    <a:lnTo>
                      <a:pt x="286" y="536"/>
                    </a:lnTo>
                    <a:lnTo>
                      <a:pt x="350" y="502"/>
                    </a:lnTo>
                    <a:lnTo>
                      <a:pt x="414" y="465"/>
                    </a:lnTo>
                    <a:lnTo>
                      <a:pt x="473" y="428"/>
                    </a:lnTo>
                    <a:lnTo>
                      <a:pt x="531" y="385"/>
                    </a:lnTo>
                    <a:lnTo>
                      <a:pt x="584" y="339"/>
                    </a:lnTo>
                    <a:lnTo>
                      <a:pt x="634" y="292"/>
                    </a:lnTo>
                    <a:lnTo>
                      <a:pt x="678" y="241"/>
                    </a:lnTo>
                    <a:lnTo>
                      <a:pt x="718" y="192"/>
                    </a:lnTo>
                    <a:lnTo>
                      <a:pt x="748" y="138"/>
                    </a:lnTo>
                    <a:lnTo>
                      <a:pt x="761" y="112"/>
                    </a:lnTo>
                    <a:lnTo>
                      <a:pt x="771" y="84"/>
                    </a:lnTo>
                    <a:lnTo>
                      <a:pt x="777" y="57"/>
                    </a:lnTo>
                    <a:lnTo>
                      <a:pt x="785" y="3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0" name="Freeform 384"/>
              <p:cNvSpPr>
                <a:spLocks/>
              </p:cNvSpPr>
              <p:nvPr/>
            </p:nvSpPr>
            <p:spPr bwMode="auto">
              <a:xfrm>
                <a:off x="6398896" y="1793875"/>
                <a:ext cx="69850" cy="61913"/>
              </a:xfrm>
              <a:custGeom>
                <a:avLst/>
                <a:gdLst/>
                <a:ahLst/>
                <a:cxnLst>
                  <a:cxn ang="0">
                    <a:pos x="4" y="60"/>
                  </a:cxn>
                  <a:cxn ang="0">
                    <a:pos x="23" y="120"/>
                  </a:cxn>
                  <a:cxn ang="0">
                    <a:pos x="50" y="177"/>
                  </a:cxn>
                  <a:cxn ang="0">
                    <a:pos x="84" y="233"/>
                  </a:cxn>
                  <a:cxn ang="0">
                    <a:pos x="120" y="290"/>
                  </a:cxn>
                  <a:cxn ang="0">
                    <a:pos x="164" y="340"/>
                  </a:cxn>
                  <a:cxn ang="0">
                    <a:pos x="207" y="388"/>
                  </a:cxn>
                  <a:cxn ang="0">
                    <a:pos x="258" y="431"/>
                  </a:cxn>
                  <a:cxn ang="0">
                    <a:pos x="311" y="465"/>
                  </a:cxn>
                  <a:cxn ang="0">
                    <a:pos x="334" y="474"/>
                  </a:cxn>
                  <a:cxn ang="0">
                    <a:pos x="381" y="492"/>
                  </a:cxn>
                  <a:cxn ang="0">
                    <a:pos x="498" y="532"/>
                  </a:cxn>
                  <a:cxn ang="0">
                    <a:pos x="611" y="565"/>
                  </a:cxn>
                  <a:cxn ang="0">
                    <a:pos x="665" y="578"/>
                  </a:cxn>
                  <a:cxn ang="0">
                    <a:pos x="665" y="532"/>
                  </a:cxn>
                  <a:cxn ang="0">
                    <a:pos x="661" y="487"/>
                  </a:cxn>
                  <a:cxn ang="0">
                    <a:pos x="655" y="444"/>
                  </a:cxn>
                  <a:cxn ang="0">
                    <a:pos x="642" y="401"/>
                  </a:cxn>
                  <a:cxn ang="0">
                    <a:pos x="629" y="358"/>
                  </a:cxn>
                  <a:cxn ang="0">
                    <a:pos x="608" y="318"/>
                  </a:cxn>
                  <a:cxn ang="0">
                    <a:pos x="584" y="281"/>
                  </a:cxn>
                  <a:cxn ang="0">
                    <a:pos x="558" y="244"/>
                  </a:cxn>
                  <a:cxn ang="0">
                    <a:pos x="531" y="207"/>
                  </a:cxn>
                  <a:cxn ang="0">
                    <a:pos x="501" y="174"/>
                  </a:cxn>
                  <a:cxn ang="0">
                    <a:pos x="468" y="143"/>
                  </a:cxn>
                  <a:cxn ang="0">
                    <a:pos x="431" y="113"/>
                  </a:cxn>
                  <a:cxn ang="0">
                    <a:pos x="394" y="90"/>
                  </a:cxn>
                  <a:cxn ang="0">
                    <a:pos x="357" y="67"/>
                  </a:cxn>
                  <a:cxn ang="0">
                    <a:pos x="317" y="43"/>
                  </a:cxn>
                  <a:cxn ang="0">
                    <a:pos x="280" y="27"/>
                  </a:cxn>
                  <a:cxn ang="0">
                    <a:pos x="254" y="20"/>
                  </a:cxn>
                  <a:cxn ang="0">
                    <a:pos x="213" y="13"/>
                  </a:cxn>
                  <a:cxn ang="0">
                    <a:pos x="167" y="3"/>
                  </a:cxn>
                  <a:cxn ang="0">
                    <a:pos x="114" y="0"/>
                  </a:cxn>
                  <a:cxn ang="0">
                    <a:pos x="67" y="0"/>
                  </a:cxn>
                  <a:cxn ang="0">
                    <a:pos x="44" y="3"/>
                  </a:cxn>
                  <a:cxn ang="0">
                    <a:pos x="26" y="9"/>
                  </a:cxn>
                  <a:cxn ang="0">
                    <a:pos x="13" y="16"/>
                  </a:cxn>
                  <a:cxn ang="0">
                    <a:pos x="4" y="27"/>
                  </a:cxn>
                  <a:cxn ang="0">
                    <a:pos x="0" y="40"/>
                  </a:cxn>
                  <a:cxn ang="0">
                    <a:pos x="4" y="60"/>
                  </a:cxn>
                </a:cxnLst>
                <a:rect l="0" t="0" r="r" b="b"/>
                <a:pathLst>
                  <a:path w="665" h="578">
                    <a:moveTo>
                      <a:pt x="4" y="60"/>
                    </a:moveTo>
                    <a:lnTo>
                      <a:pt x="23" y="120"/>
                    </a:lnTo>
                    <a:lnTo>
                      <a:pt x="50" y="177"/>
                    </a:lnTo>
                    <a:lnTo>
                      <a:pt x="84" y="233"/>
                    </a:lnTo>
                    <a:lnTo>
                      <a:pt x="120" y="290"/>
                    </a:lnTo>
                    <a:lnTo>
                      <a:pt x="164" y="340"/>
                    </a:lnTo>
                    <a:lnTo>
                      <a:pt x="207" y="388"/>
                    </a:lnTo>
                    <a:lnTo>
                      <a:pt x="258" y="431"/>
                    </a:lnTo>
                    <a:lnTo>
                      <a:pt x="311" y="465"/>
                    </a:lnTo>
                    <a:lnTo>
                      <a:pt x="334" y="474"/>
                    </a:lnTo>
                    <a:lnTo>
                      <a:pt x="381" y="492"/>
                    </a:lnTo>
                    <a:lnTo>
                      <a:pt x="498" y="532"/>
                    </a:lnTo>
                    <a:lnTo>
                      <a:pt x="611" y="565"/>
                    </a:lnTo>
                    <a:lnTo>
                      <a:pt x="665" y="578"/>
                    </a:lnTo>
                    <a:lnTo>
                      <a:pt x="665" y="532"/>
                    </a:lnTo>
                    <a:lnTo>
                      <a:pt x="661" y="487"/>
                    </a:lnTo>
                    <a:lnTo>
                      <a:pt x="655" y="444"/>
                    </a:lnTo>
                    <a:lnTo>
                      <a:pt x="642" y="401"/>
                    </a:lnTo>
                    <a:lnTo>
                      <a:pt x="629" y="358"/>
                    </a:lnTo>
                    <a:lnTo>
                      <a:pt x="608" y="318"/>
                    </a:lnTo>
                    <a:lnTo>
                      <a:pt x="584" y="281"/>
                    </a:lnTo>
                    <a:lnTo>
                      <a:pt x="558" y="244"/>
                    </a:lnTo>
                    <a:lnTo>
                      <a:pt x="531" y="207"/>
                    </a:lnTo>
                    <a:lnTo>
                      <a:pt x="501" y="174"/>
                    </a:lnTo>
                    <a:lnTo>
                      <a:pt x="468" y="143"/>
                    </a:lnTo>
                    <a:lnTo>
                      <a:pt x="431" y="113"/>
                    </a:lnTo>
                    <a:lnTo>
                      <a:pt x="394" y="90"/>
                    </a:lnTo>
                    <a:lnTo>
                      <a:pt x="357" y="67"/>
                    </a:lnTo>
                    <a:lnTo>
                      <a:pt x="317" y="43"/>
                    </a:lnTo>
                    <a:lnTo>
                      <a:pt x="280" y="27"/>
                    </a:lnTo>
                    <a:lnTo>
                      <a:pt x="254" y="20"/>
                    </a:lnTo>
                    <a:lnTo>
                      <a:pt x="213" y="13"/>
                    </a:lnTo>
                    <a:lnTo>
                      <a:pt x="167" y="3"/>
                    </a:lnTo>
                    <a:lnTo>
                      <a:pt x="114" y="0"/>
                    </a:lnTo>
                    <a:lnTo>
                      <a:pt x="67" y="0"/>
                    </a:lnTo>
                    <a:lnTo>
                      <a:pt x="44" y="3"/>
                    </a:lnTo>
                    <a:lnTo>
                      <a:pt x="26" y="9"/>
                    </a:lnTo>
                    <a:lnTo>
                      <a:pt x="13" y="16"/>
                    </a:lnTo>
                    <a:lnTo>
                      <a:pt x="4" y="27"/>
                    </a:lnTo>
                    <a:lnTo>
                      <a:pt x="0" y="40"/>
                    </a:lnTo>
                    <a:lnTo>
                      <a:pt x="4" y="6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1" name="Freeform 385"/>
              <p:cNvSpPr>
                <a:spLocks/>
              </p:cNvSpPr>
              <p:nvPr/>
            </p:nvSpPr>
            <p:spPr bwMode="auto">
              <a:xfrm>
                <a:off x="6436996" y="1862137"/>
                <a:ext cx="63500" cy="60325"/>
              </a:xfrm>
              <a:custGeom>
                <a:avLst/>
                <a:gdLst/>
                <a:ahLst/>
                <a:cxnLst>
                  <a:cxn ang="0">
                    <a:pos x="0" y="583"/>
                  </a:cxn>
                  <a:cxn ang="0">
                    <a:pos x="3" y="583"/>
                  </a:cxn>
                  <a:cxn ang="0">
                    <a:pos x="13" y="583"/>
                  </a:cxn>
                  <a:cxn ang="0">
                    <a:pos x="49" y="569"/>
                  </a:cxn>
                  <a:cxn ang="0">
                    <a:pos x="100" y="546"/>
                  </a:cxn>
                  <a:cxn ang="0">
                    <a:pos x="160" y="513"/>
                  </a:cxn>
                  <a:cxn ang="0">
                    <a:pos x="281" y="449"/>
                  </a:cxn>
                  <a:cxn ang="0">
                    <a:pos x="321" y="422"/>
                  </a:cxn>
                  <a:cxn ang="0">
                    <a:pos x="344" y="406"/>
                  </a:cxn>
                  <a:cxn ang="0">
                    <a:pos x="384" y="366"/>
                  </a:cxn>
                  <a:cxn ang="0">
                    <a:pos x="420" y="321"/>
                  </a:cxn>
                  <a:cxn ang="0">
                    <a:pos x="457" y="275"/>
                  </a:cxn>
                  <a:cxn ang="0">
                    <a:pos x="491" y="228"/>
                  </a:cxn>
                  <a:cxn ang="0">
                    <a:pos x="521" y="178"/>
                  </a:cxn>
                  <a:cxn ang="0">
                    <a:pos x="551" y="125"/>
                  </a:cxn>
                  <a:cxn ang="0">
                    <a:pos x="604" y="24"/>
                  </a:cxn>
                  <a:cxn ang="0">
                    <a:pos x="578" y="14"/>
                  </a:cxn>
                  <a:cxn ang="0">
                    <a:pos x="551" y="4"/>
                  </a:cxn>
                  <a:cxn ang="0">
                    <a:pos x="521" y="0"/>
                  </a:cxn>
                  <a:cxn ang="0">
                    <a:pos x="494" y="0"/>
                  </a:cxn>
                  <a:cxn ang="0">
                    <a:pos x="468" y="0"/>
                  </a:cxn>
                  <a:cxn ang="0">
                    <a:pos x="444" y="4"/>
                  </a:cxn>
                  <a:cxn ang="0">
                    <a:pos x="417" y="11"/>
                  </a:cxn>
                  <a:cxn ang="0">
                    <a:pos x="391" y="21"/>
                  </a:cxn>
                  <a:cxn ang="0">
                    <a:pos x="367" y="34"/>
                  </a:cxn>
                  <a:cxn ang="0">
                    <a:pos x="340" y="48"/>
                  </a:cxn>
                  <a:cxn ang="0">
                    <a:pos x="294" y="81"/>
                  </a:cxn>
                  <a:cxn ang="0">
                    <a:pos x="247" y="121"/>
                  </a:cxn>
                  <a:cxn ang="0">
                    <a:pos x="207" y="168"/>
                  </a:cxn>
                  <a:cxn ang="0">
                    <a:pos x="167" y="218"/>
                  </a:cxn>
                  <a:cxn ang="0">
                    <a:pos x="131" y="272"/>
                  </a:cxn>
                  <a:cxn ang="0">
                    <a:pos x="97" y="329"/>
                  </a:cxn>
                  <a:cxn ang="0">
                    <a:pos x="67" y="382"/>
                  </a:cxn>
                  <a:cxn ang="0">
                    <a:pos x="43" y="435"/>
                  </a:cxn>
                  <a:cxn ang="0">
                    <a:pos x="23" y="489"/>
                  </a:cxn>
                  <a:cxn ang="0">
                    <a:pos x="9" y="536"/>
                  </a:cxn>
                  <a:cxn ang="0">
                    <a:pos x="0" y="583"/>
                  </a:cxn>
                </a:cxnLst>
                <a:rect l="0" t="0" r="r" b="b"/>
                <a:pathLst>
                  <a:path w="604" h="583">
                    <a:moveTo>
                      <a:pt x="0" y="583"/>
                    </a:moveTo>
                    <a:lnTo>
                      <a:pt x="3" y="583"/>
                    </a:lnTo>
                    <a:lnTo>
                      <a:pt x="13" y="583"/>
                    </a:lnTo>
                    <a:lnTo>
                      <a:pt x="49" y="569"/>
                    </a:lnTo>
                    <a:lnTo>
                      <a:pt x="100" y="546"/>
                    </a:lnTo>
                    <a:lnTo>
                      <a:pt x="160" y="513"/>
                    </a:lnTo>
                    <a:lnTo>
                      <a:pt x="281" y="449"/>
                    </a:lnTo>
                    <a:lnTo>
                      <a:pt x="321" y="422"/>
                    </a:lnTo>
                    <a:lnTo>
                      <a:pt x="344" y="406"/>
                    </a:lnTo>
                    <a:lnTo>
                      <a:pt x="384" y="366"/>
                    </a:lnTo>
                    <a:lnTo>
                      <a:pt x="420" y="321"/>
                    </a:lnTo>
                    <a:lnTo>
                      <a:pt x="457" y="275"/>
                    </a:lnTo>
                    <a:lnTo>
                      <a:pt x="491" y="228"/>
                    </a:lnTo>
                    <a:lnTo>
                      <a:pt x="521" y="178"/>
                    </a:lnTo>
                    <a:lnTo>
                      <a:pt x="551" y="125"/>
                    </a:lnTo>
                    <a:lnTo>
                      <a:pt x="604" y="24"/>
                    </a:lnTo>
                    <a:lnTo>
                      <a:pt x="578" y="14"/>
                    </a:lnTo>
                    <a:lnTo>
                      <a:pt x="551" y="4"/>
                    </a:lnTo>
                    <a:lnTo>
                      <a:pt x="521" y="0"/>
                    </a:lnTo>
                    <a:lnTo>
                      <a:pt x="494" y="0"/>
                    </a:lnTo>
                    <a:lnTo>
                      <a:pt x="468" y="0"/>
                    </a:lnTo>
                    <a:lnTo>
                      <a:pt x="444" y="4"/>
                    </a:lnTo>
                    <a:lnTo>
                      <a:pt x="417" y="11"/>
                    </a:lnTo>
                    <a:lnTo>
                      <a:pt x="391" y="21"/>
                    </a:lnTo>
                    <a:lnTo>
                      <a:pt x="367" y="34"/>
                    </a:lnTo>
                    <a:lnTo>
                      <a:pt x="340" y="48"/>
                    </a:lnTo>
                    <a:lnTo>
                      <a:pt x="294" y="81"/>
                    </a:lnTo>
                    <a:lnTo>
                      <a:pt x="247" y="121"/>
                    </a:lnTo>
                    <a:lnTo>
                      <a:pt x="207" y="168"/>
                    </a:lnTo>
                    <a:lnTo>
                      <a:pt x="167" y="218"/>
                    </a:lnTo>
                    <a:lnTo>
                      <a:pt x="131" y="272"/>
                    </a:lnTo>
                    <a:lnTo>
                      <a:pt x="97" y="329"/>
                    </a:lnTo>
                    <a:lnTo>
                      <a:pt x="67" y="382"/>
                    </a:lnTo>
                    <a:lnTo>
                      <a:pt x="43" y="435"/>
                    </a:lnTo>
                    <a:lnTo>
                      <a:pt x="23" y="489"/>
                    </a:lnTo>
                    <a:lnTo>
                      <a:pt x="9" y="536"/>
                    </a:lnTo>
                    <a:lnTo>
                      <a:pt x="0" y="583"/>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2" name="Freeform 386"/>
              <p:cNvSpPr>
                <a:spLocks/>
              </p:cNvSpPr>
              <p:nvPr/>
            </p:nvSpPr>
            <p:spPr bwMode="auto">
              <a:xfrm>
                <a:off x="6479858" y="1800225"/>
                <a:ext cx="44450" cy="66675"/>
              </a:xfrm>
              <a:custGeom>
                <a:avLst/>
                <a:gdLst/>
                <a:ahLst/>
                <a:cxnLst>
                  <a:cxn ang="0">
                    <a:pos x="27" y="150"/>
                  </a:cxn>
                  <a:cxn ang="0">
                    <a:pos x="40" y="187"/>
                  </a:cxn>
                  <a:cxn ang="0">
                    <a:pos x="57" y="223"/>
                  </a:cxn>
                  <a:cxn ang="0">
                    <a:pos x="74" y="257"/>
                  </a:cxn>
                  <a:cxn ang="0">
                    <a:pos x="94" y="291"/>
                  </a:cxn>
                  <a:cxn ang="0">
                    <a:pos x="138" y="353"/>
                  </a:cxn>
                  <a:cxn ang="0">
                    <a:pos x="187" y="417"/>
                  </a:cxn>
                  <a:cxn ang="0">
                    <a:pos x="281" y="521"/>
                  </a:cxn>
                  <a:cxn ang="0">
                    <a:pos x="334" y="588"/>
                  </a:cxn>
                  <a:cxn ang="0">
                    <a:pos x="352" y="614"/>
                  </a:cxn>
                  <a:cxn ang="0">
                    <a:pos x="358" y="621"/>
                  </a:cxn>
                  <a:cxn ang="0">
                    <a:pos x="358" y="625"/>
                  </a:cxn>
                  <a:cxn ang="0">
                    <a:pos x="392" y="537"/>
                  </a:cxn>
                  <a:cxn ang="0">
                    <a:pos x="405" y="491"/>
                  </a:cxn>
                  <a:cxn ang="0">
                    <a:pos x="414" y="444"/>
                  </a:cxn>
                  <a:cxn ang="0">
                    <a:pos x="422" y="397"/>
                  </a:cxn>
                  <a:cxn ang="0">
                    <a:pos x="422" y="350"/>
                  </a:cxn>
                  <a:cxn ang="0">
                    <a:pos x="422" y="327"/>
                  </a:cxn>
                  <a:cxn ang="0">
                    <a:pos x="414" y="304"/>
                  </a:cxn>
                  <a:cxn ang="0">
                    <a:pos x="408" y="280"/>
                  </a:cxn>
                  <a:cxn ang="0">
                    <a:pos x="398" y="260"/>
                  </a:cxn>
                  <a:cxn ang="0">
                    <a:pos x="381" y="230"/>
                  </a:cxn>
                  <a:cxn ang="0">
                    <a:pos x="365" y="206"/>
                  </a:cxn>
                  <a:cxn ang="0">
                    <a:pos x="345" y="183"/>
                  </a:cxn>
                  <a:cxn ang="0">
                    <a:pos x="325" y="163"/>
                  </a:cxn>
                  <a:cxn ang="0">
                    <a:pos x="301" y="147"/>
                  </a:cxn>
                  <a:cxn ang="0">
                    <a:pos x="278" y="129"/>
                  </a:cxn>
                  <a:cxn ang="0">
                    <a:pos x="227" y="102"/>
                  </a:cxn>
                  <a:cxn ang="0">
                    <a:pos x="174" y="76"/>
                  </a:cxn>
                  <a:cxn ang="0">
                    <a:pos x="117" y="53"/>
                  </a:cxn>
                  <a:cxn ang="0">
                    <a:pos x="61" y="29"/>
                  </a:cxn>
                  <a:cxn ang="0">
                    <a:pos x="0" y="0"/>
                  </a:cxn>
                  <a:cxn ang="0">
                    <a:pos x="3" y="40"/>
                  </a:cxn>
                  <a:cxn ang="0">
                    <a:pos x="7" y="76"/>
                  </a:cxn>
                  <a:cxn ang="0">
                    <a:pos x="17" y="113"/>
                  </a:cxn>
                  <a:cxn ang="0">
                    <a:pos x="27" y="150"/>
                  </a:cxn>
                </a:cxnLst>
                <a:rect l="0" t="0" r="r" b="b"/>
                <a:pathLst>
                  <a:path w="422" h="625">
                    <a:moveTo>
                      <a:pt x="27" y="150"/>
                    </a:moveTo>
                    <a:lnTo>
                      <a:pt x="40" y="187"/>
                    </a:lnTo>
                    <a:lnTo>
                      <a:pt x="57" y="223"/>
                    </a:lnTo>
                    <a:lnTo>
                      <a:pt x="74" y="257"/>
                    </a:lnTo>
                    <a:lnTo>
                      <a:pt x="94" y="291"/>
                    </a:lnTo>
                    <a:lnTo>
                      <a:pt x="138" y="353"/>
                    </a:lnTo>
                    <a:lnTo>
                      <a:pt x="187" y="417"/>
                    </a:lnTo>
                    <a:lnTo>
                      <a:pt x="281" y="521"/>
                    </a:lnTo>
                    <a:lnTo>
                      <a:pt x="334" y="588"/>
                    </a:lnTo>
                    <a:lnTo>
                      <a:pt x="352" y="614"/>
                    </a:lnTo>
                    <a:lnTo>
                      <a:pt x="358" y="621"/>
                    </a:lnTo>
                    <a:lnTo>
                      <a:pt x="358" y="625"/>
                    </a:lnTo>
                    <a:lnTo>
                      <a:pt x="392" y="537"/>
                    </a:lnTo>
                    <a:lnTo>
                      <a:pt x="405" y="491"/>
                    </a:lnTo>
                    <a:lnTo>
                      <a:pt x="414" y="444"/>
                    </a:lnTo>
                    <a:lnTo>
                      <a:pt x="422" y="397"/>
                    </a:lnTo>
                    <a:lnTo>
                      <a:pt x="422" y="350"/>
                    </a:lnTo>
                    <a:lnTo>
                      <a:pt x="422" y="327"/>
                    </a:lnTo>
                    <a:lnTo>
                      <a:pt x="414" y="304"/>
                    </a:lnTo>
                    <a:lnTo>
                      <a:pt x="408" y="280"/>
                    </a:lnTo>
                    <a:lnTo>
                      <a:pt x="398" y="260"/>
                    </a:lnTo>
                    <a:lnTo>
                      <a:pt x="381" y="230"/>
                    </a:lnTo>
                    <a:lnTo>
                      <a:pt x="365" y="206"/>
                    </a:lnTo>
                    <a:lnTo>
                      <a:pt x="345" y="183"/>
                    </a:lnTo>
                    <a:lnTo>
                      <a:pt x="325" y="163"/>
                    </a:lnTo>
                    <a:lnTo>
                      <a:pt x="301" y="147"/>
                    </a:lnTo>
                    <a:lnTo>
                      <a:pt x="278" y="129"/>
                    </a:lnTo>
                    <a:lnTo>
                      <a:pt x="227" y="102"/>
                    </a:lnTo>
                    <a:lnTo>
                      <a:pt x="174" y="76"/>
                    </a:lnTo>
                    <a:lnTo>
                      <a:pt x="117" y="53"/>
                    </a:lnTo>
                    <a:lnTo>
                      <a:pt x="61" y="29"/>
                    </a:lnTo>
                    <a:lnTo>
                      <a:pt x="0" y="0"/>
                    </a:lnTo>
                    <a:lnTo>
                      <a:pt x="3" y="40"/>
                    </a:lnTo>
                    <a:lnTo>
                      <a:pt x="7" y="76"/>
                    </a:lnTo>
                    <a:lnTo>
                      <a:pt x="17" y="113"/>
                    </a:lnTo>
                    <a:lnTo>
                      <a:pt x="27" y="15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3" name="Freeform 387"/>
              <p:cNvSpPr>
                <a:spLocks/>
              </p:cNvSpPr>
              <p:nvPr/>
            </p:nvSpPr>
            <p:spPr bwMode="auto">
              <a:xfrm>
                <a:off x="6533833" y="1817687"/>
                <a:ext cx="44450" cy="65088"/>
              </a:xfrm>
              <a:custGeom>
                <a:avLst/>
                <a:gdLst/>
                <a:ahLst/>
                <a:cxnLst>
                  <a:cxn ang="0">
                    <a:pos x="26" y="150"/>
                  </a:cxn>
                  <a:cxn ang="0">
                    <a:pos x="40" y="187"/>
                  </a:cxn>
                  <a:cxn ang="0">
                    <a:pos x="56" y="224"/>
                  </a:cxn>
                  <a:cxn ang="0">
                    <a:pos x="74" y="257"/>
                  </a:cxn>
                  <a:cxn ang="0">
                    <a:pos x="93" y="291"/>
                  </a:cxn>
                  <a:cxn ang="0">
                    <a:pos x="136" y="354"/>
                  </a:cxn>
                  <a:cxn ang="0">
                    <a:pos x="187" y="417"/>
                  </a:cxn>
                  <a:cxn ang="0">
                    <a:pos x="280" y="521"/>
                  </a:cxn>
                  <a:cxn ang="0">
                    <a:pos x="334" y="588"/>
                  </a:cxn>
                  <a:cxn ang="0">
                    <a:pos x="350" y="615"/>
                  </a:cxn>
                  <a:cxn ang="0">
                    <a:pos x="357" y="622"/>
                  </a:cxn>
                  <a:cxn ang="0">
                    <a:pos x="357" y="625"/>
                  </a:cxn>
                  <a:cxn ang="0">
                    <a:pos x="390" y="538"/>
                  </a:cxn>
                  <a:cxn ang="0">
                    <a:pos x="405" y="492"/>
                  </a:cxn>
                  <a:cxn ang="0">
                    <a:pos x="414" y="444"/>
                  </a:cxn>
                  <a:cxn ang="0">
                    <a:pos x="421" y="398"/>
                  </a:cxn>
                  <a:cxn ang="0">
                    <a:pos x="421" y="351"/>
                  </a:cxn>
                  <a:cxn ang="0">
                    <a:pos x="421" y="327"/>
                  </a:cxn>
                  <a:cxn ang="0">
                    <a:pos x="414" y="304"/>
                  </a:cxn>
                  <a:cxn ang="0">
                    <a:pos x="408" y="281"/>
                  </a:cxn>
                  <a:cxn ang="0">
                    <a:pos x="397" y="260"/>
                  </a:cxn>
                  <a:cxn ang="0">
                    <a:pos x="381" y="230"/>
                  </a:cxn>
                  <a:cxn ang="0">
                    <a:pos x="363" y="207"/>
                  </a:cxn>
                  <a:cxn ang="0">
                    <a:pos x="344" y="184"/>
                  </a:cxn>
                  <a:cxn ang="0">
                    <a:pos x="323" y="163"/>
                  </a:cxn>
                  <a:cxn ang="0">
                    <a:pos x="301" y="147"/>
                  </a:cxn>
                  <a:cxn ang="0">
                    <a:pos x="277" y="131"/>
                  </a:cxn>
                  <a:cxn ang="0">
                    <a:pos x="227" y="104"/>
                  </a:cxn>
                  <a:cxn ang="0">
                    <a:pos x="173" y="76"/>
                  </a:cxn>
                  <a:cxn ang="0">
                    <a:pos x="117" y="53"/>
                  </a:cxn>
                  <a:cxn ang="0">
                    <a:pos x="60" y="30"/>
                  </a:cxn>
                  <a:cxn ang="0">
                    <a:pos x="0" y="0"/>
                  </a:cxn>
                  <a:cxn ang="0">
                    <a:pos x="3" y="40"/>
                  </a:cxn>
                  <a:cxn ang="0">
                    <a:pos x="7" y="76"/>
                  </a:cxn>
                  <a:cxn ang="0">
                    <a:pos x="16" y="113"/>
                  </a:cxn>
                  <a:cxn ang="0">
                    <a:pos x="26" y="150"/>
                  </a:cxn>
                </a:cxnLst>
                <a:rect l="0" t="0" r="r" b="b"/>
                <a:pathLst>
                  <a:path w="421" h="625">
                    <a:moveTo>
                      <a:pt x="26" y="150"/>
                    </a:moveTo>
                    <a:lnTo>
                      <a:pt x="40" y="187"/>
                    </a:lnTo>
                    <a:lnTo>
                      <a:pt x="56" y="224"/>
                    </a:lnTo>
                    <a:lnTo>
                      <a:pt x="74" y="257"/>
                    </a:lnTo>
                    <a:lnTo>
                      <a:pt x="93" y="291"/>
                    </a:lnTo>
                    <a:lnTo>
                      <a:pt x="136" y="354"/>
                    </a:lnTo>
                    <a:lnTo>
                      <a:pt x="187" y="417"/>
                    </a:lnTo>
                    <a:lnTo>
                      <a:pt x="280" y="521"/>
                    </a:lnTo>
                    <a:lnTo>
                      <a:pt x="334" y="588"/>
                    </a:lnTo>
                    <a:lnTo>
                      <a:pt x="350" y="615"/>
                    </a:lnTo>
                    <a:lnTo>
                      <a:pt x="357" y="622"/>
                    </a:lnTo>
                    <a:lnTo>
                      <a:pt x="357" y="625"/>
                    </a:lnTo>
                    <a:lnTo>
                      <a:pt x="390" y="538"/>
                    </a:lnTo>
                    <a:lnTo>
                      <a:pt x="405" y="492"/>
                    </a:lnTo>
                    <a:lnTo>
                      <a:pt x="414" y="444"/>
                    </a:lnTo>
                    <a:lnTo>
                      <a:pt x="421" y="398"/>
                    </a:lnTo>
                    <a:lnTo>
                      <a:pt x="421" y="351"/>
                    </a:lnTo>
                    <a:lnTo>
                      <a:pt x="421" y="327"/>
                    </a:lnTo>
                    <a:lnTo>
                      <a:pt x="414" y="304"/>
                    </a:lnTo>
                    <a:lnTo>
                      <a:pt x="408" y="281"/>
                    </a:lnTo>
                    <a:lnTo>
                      <a:pt x="397" y="260"/>
                    </a:lnTo>
                    <a:lnTo>
                      <a:pt x="381" y="230"/>
                    </a:lnTo>
                    <a:lnTo>
                      <a:pt x="363" y="207"/>
                    </a:lnTo>
                    <a:lnTo>
                      <a:pt x="344" y="184"/>
                    </a:lnTo>
                    <a:lnTo>
                      <a:pt x="323" y="163"/>
                    </a:lnTo>
                    <a:lnTo>
                      <a:pt x="301" y="147"/>
                    </a:lnTo>
                    <a:lnTo>
                      <a:pt x="277" y="131"/>
                    </a:lnTo>
                    <a:lnTo>
                      <a:pt x="227" y="104"/>
                    </a:lnTo>
                    <a:lnTo>
                      <a:pt x="173" y="76"/>
                    </a:lnTo>
                    <a:lnTo>
                      <a:pt x="117" y="53"/>
                    </a:lnTo>
                    <a:lnTo>
                      <a:pt x="60" y="30"/>
                    </a:lnTo>
                    <a:lnTo>
                      <a:pt x="0" y="0"/>
                    </a:lnTo>
                    <a:lnTo>
                      <a:pt x="3" y="40"/>
                    </a:lnTo>
                    <a:lnTo>
                      <a:pt x="7" y="76"/>
                    </a:lnTo>
                    <a:lnTo>
                      <a:pt x="16" y="113"/>
                    </a:lnTo>
                    <a:lnTo>
                      <a:pt x="26" y="15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4" name="Freeform 388"/>
              <p:cNvSpPr>
                <a:spLocks/>
              </p:cNvSpPr>
              <p:nvPr/>
            </p:nvSpPr>
            <p:spPr bwMode="auto">
              <a:xfrm>
                <a:off x="6586221" y="1852612"/>
                <a:ext cx="44450" cy="65088"/>
              </a:xfrm>
              <a:custGeom>
                <a:avLst/>
                <a:gdLst/>
                <a:ahLst/>
                <a:cxnLst>
                  <a:cxn ang="0">
                    <a:pos x="24" y="151"/>
                  </a:cxn>
                  <a:cxn ang="0">
                    <a:pos x="37" y="187"/>
                  </a:cxn>
                  <a:cxn ang="0">
                    <a:pos x="54" y="221"/>
                  </a:cxn>
                  <a:cxn ang="0">
                    <a:pos x="74" y="258"/>
                  </a:cxn>
                  <a:cxn ang="0">
                    <a:pos x="94" y="291"/>
                  </a:cxn>
                  <a:cxn ang="0">
                    <a:pos x="137" y="355"/>
                  </a:cxn>
                  <a:cxn ang="0">
                    <a:pos x="187" y="415"/>
                  </a:cxn>
                  <a:cxn ang="0">
                    <a:pos x="281" y="522"/>
                  </a:cxn>
                  <a:cxn ang="0">
                    <a:pos x="334" y="589"/>
                  </a:cxn>
                  <a:cxn ang="0">
                    <a:pos x="352" y="612"/>
                  </a:cxn>
                  <a:cxn ang="0">
                    <a:pos x="355" y="622"/>
                  </a:cxn>
                  <a:cxn ang="0">
                    <a:pos x="358" y="626"/>
                  </a:cxn>
                  <a:cxn ang="0">
                    <a:pos x="388" y="539"/>
                  </a:cxn>
                  <a:cxn ang="0">
                    <a:pos x="405" y="492"/>
                  </a:cxn>
                  <a:cxn ang="0">
                    <a:pos x="414" y="445"/>
                  </a:cxn>
                  <a:cxn ang="0">
                    <a:pos x="421" y="398"/>
                  </a:cxn>
                  <a:cxn ang="0">
                    <a:pos x="421" y="349"/>
                  </a:cxn>
                  <a:cxn ang="0">
                    <a:pos x="418" y="325"/>
                  </a:cxn>
                  <a:cxn ang="0">
                    <a:pos x="414" y="304"/>
                  </a:cxn>
                  <a:cxn ang="0">
                    <a:pos x="408" y="282"/>
                  </a:cxn>
                  <a:cxn ang="0">
                    <a:pos x="398" y="261"/>
                  </a:cxn>
                  <a:cxn ang="0">
                    <a:pos x="381" y="231"/>
                  </a:cxn>
                  <a:cxn ang="0">
                    <a:pos x="361" y="205"/>
                  </a:cxn>
                  <a:cxn ang="0">
                    <a:pos x="344" y="184"/>
                  </a:cxn>
                  <a:cxn ang="0">
                    <a:pos x="321" y="165"/>
                  </a:cxn>
                  <a:cxn ang="0">
                    <a:pos x="301" y="144"/>
                  </a:cxn>
                  <a:cxn ang="0">
                    <a:pos x="278" y="131"/>
                  </a:cxn>
                  <a:cxn ang="0">
                    <a:pos x="227" y="101"/>
                  </a:cxn>
                  <a:cxn ang="0">
                    <a:pos x="174" y="77"/>
                  </a:cxn>
                  <a:cxn ang="0">
                    <a:pos x="117" y="53"/>
                  </a:cxn>
                  <a:cxn ang="0">
                    <a:pos x="57" y="31"/>
                  </a:cxn>
                  <a:cxn ang="0">
                    <a:pos x="0" y="0"/>
                  </a:cxn>
                  <a:cxn ang="0">
                    <a:pos x="0" y="40"/>
                  </a:cxn>
                  <a:cxn ang="0">
                    <a:pos x="7" y="77"/>
                  </a:cxn>
                  <a:cxn ang="0">
                    <a:pos x="14" y="114"/>
                  </a:cxn>
                  <a:cxn ang="0">
                    <a:pos x="24" y="151"/>
                  </a:cxn>
                </a:cxnLst>
                <a:rect l="0" t="0" r="r" b="b"/>
                <a:pathLst>
                  <a:path w="421" h="626">
                    <a:moveTo>
                      <a:pt x="24" y="151"/>
                    </a:moveTo>
                    <a:lnTo>
                      <a:pt x="37" y="187"/>
                    </a:lnTo>
                    <a:lnTo>
                      <a:pt x="54" y="221"/>
                    </a:lnTo>
                    <a:lnTo>
                      <a:pt x="74" y="258"/>
                    </a:lnTo>
                    <a:lnTo>
                      <a:pt x="94" y="291"/>
                    </a:lnTo>
                    <a:lnTo>
                      <a:pt x="137" y="355"/>
                    </a:lnTo>
                    <a:lnTo>
                      <a:pt x="187" y="415"/>
                    </a:lnTo>
                    <a:lnTo>
                      <a:pt x="281" y="522"/>
                    </a:lnTo>
                    <a:lnTo>
                      <a:pt x="334" y="589"/>
                    </a:lnTo>
                    <a:lnTo>
                      <a:pt x="352" y="612"/>
                    </a:lnTo>
                    <a:lnTo>
                      <a:pt x="355" y="622"/>
                    </a:lnTo>
                    <a:lnTo>
                      <a:pt x="358" y="626"/>
                    </a:lnTo>
                    <a:lnTo>
                      <a:pt x="388" y="539"/>
                    </a:lnTo>
                    <a:lnTo>
                      <a:pt x="405" y="492"/>
                    </a:lnTo>
                    <a:lnTo>
                      <a:pt x="414" y="445"/>
                    </a:lnTo>
                    <a:lnTo>
                      <a:pt x="421" y="398"/>
                    </a:lnTo>
                    <a:lnTo>
                      <a:pt x="421" y="349"/>
                    </a:lnTo>
                    <a:lnTo>
                      <a:pt x="418" y="325"/>
                    </a:lnTo>
                    <a:lnTo>
                      <a:pt x="414" y="304"/>
                    </a:lnTo>
                    <a:lnTo>
                      <a:pt x="408" y="282"/>
                    </a:lnTo>
                    <a:lnTo>
                      <a:pt x="398" y="261"/>
                    </a:lnTo>
                    <a:lnTo>
                      <a:pt x="381" y="231"/>
                    </a:lnTo>
                    <a:lnTo>
                      <a:pt x="361" y="205"/>
                    </a:lnTo>
                    <a:lnTo>
                      <a:pt x="344" y="184"/>
                    </a:lnTo>
                    <a:lnTo>
                      <a:pt x="321" y="165"/>
                    </a:lnTo>
                    <a:lnTo>
                      <a:pt x="301" y="144"/>
                    </a:lnTo>
                    <a:lnTo>
                      <a:pt x="278" y="131"/>
                    </a:lnTo>
                    <a:lnTo>
                      <a:pt x="227" y="101"/>
                    </a:lnTo>
                    <a:lnTo>
                      <a:pt x="174" y="77"/>
                    </a:lnTo>
                    <a:lnTo>
                      <a:pt x="117" y="53"/>
                    </a:lnTo>
                    <a:lnTo>
                      <a:pt x="57" y="31"/>
                    </a:lnTo>
                    <a:lnTo>
                      <a:pt x="0" y="0"/>
                    </a:lnTo>
                    <a:lnTo>
                      <a:pt x="0" y="40"/>
                    </a:lnTo>
                    <a:lnTo>
                      <a:pt x="7" y="77"/>
                    </a:lnTo>
                    <a:lnTo>
                      <a:pt x="14" y="114"/>
                    </a:lnTo>
                    <a:lnTo>
                      <a:pt x="24" y="15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5" name="Freeform 389"/>
              <p:cNvSpPr>
                <a:spLocks/>
              </p:cNvSpPr>
              <p:nvPr/>
            </p:nvSpPr>
            <p:spPr bwMode="auto">
              <a:xfrm>
                <a:off x="6635433" y="1887537"/>
                <a:ext cx="30163" cy="77788"/>
              </a:xfrm>
              <a:custGeom>
                <a:avLst/>
                <a:gdLst/>
                <a:ahLst/>
                <a:cxnLst>
                  <a:cxn ang="0">
                    <a:pos x="6" y="148"/>
                  </a:cxn>
                  <a:cxn ang="0">
                    <a:pos x="3" y="185"/>
                  </a:cxn>
                  <a:cxn ang="0">
                    <a:pos x="0" y="225"/>
                  </a:cxn>
                  <a:cxn ang="0">
                    <a:pos x="0" y="265"/>
                  </a:cxn>
                  <a:cxn ang="0">
                    <a:pos x="3" y="305"/>
                  </a:cxn>
                  <a:cxn ang="0">
                    <a:pos x="13" y="382"/>
                  </a:cxn>
                  <a:cxn ang="0">
                    <a:pos x="29" y="459"/>
                  </a:cxn>
                  <a:cxn ang="0">
                    <a:pos x="63" y="596"/>
                  </a:cxn>
                  <a:cxn ang="0">
                    <a:pos x="83" y="680"/>
                  </a:cxn>
                  <a:cxn ang="0">
                    <a:pos x="86" y="710"/>
                  </a:cxn>
                  <a:cxn ang="0">
                    <a:pos x="86" y="716"/>
                  </a:cxn>
                  <a:cxn ang="0">
                    <a:pos x="86" y="723"/>
                  </a:cxn>
                  <a:cxn ang="0">
                    <a:pos x="153" y="660"/>
                  </a:cxn>
                  <a:cxn ang="0">
                    <a:pos x="187" y="626"/>
                  </a:cxn>
                  <a:cxn ang="0">
                    <a:pos x="219" y="586"/>
                  </a:cxn>
                  <a:cxn ang="0">
                    <a:pos x="246" y="546"/>
                  </a:cxn>
                  <a:cxn ang="0">
                    <a:pos x="270" y="505"/>
                  </a:cxn>
                  <a:cxn ang="0">
                    <a:pos x="277" y="483"/>
                  </a:cxn>
                  <a:cxn ang="0">
                    <a:pos x="283" y="462"/>
                  </a:cxn>
                  <a:cxn ang="0">
                    <a:pos x="287" y="439"/>
                  </a:cxn>
                  <a:cxn ang="0">
                    <a:pos x="287" y="416"/>
                  </a:cxn>
                  <a:cxn ang="0">
                    <a:pos x="287" y="382"/>
                  </a:cxn>
                  <a:cxn ang="0">
                    <a:pos x="280" y="352"/>
                  </a:cxn>
                  <a:cxn ang="0">
                    <a:pos x="274" y="322"/>
                  </a:cxn>
                  <a:cxn ang="0">
                    <a:pos x="264" y="296"/>
                  </a:cxn>
                  <a:cxn ang="0">
                    <a:pos x="253" y="268"/>
                  </a:cxn>
                  <a:cxn ang="0">
                    <a:pos x="240" y="245"/>
                  </a:cxn>
                  <a:cxn ang="0">
                    <a:pos x="206" y="195"/>
                  </a:cxn>
                  <a:cxn ang="0">
                    <a:pos x="170" y="152"/>
                  </a:cxn>
                  <a:cxn ang="0">
                    <a:pos x="130" y="104"/>
                  </a:cxn>
                  <a:cxn ang="0">
                    <a:pos x="90" y="54"/>
                  </a:cxn>
                  <a:cxn ang="0">
                    <a:pos x="50" y="0"/>
                  </a:cxn>
                  <a:cxn ang="0">
                    <a:pos x="37" y="38"/>
                  </a:cxn>
                  <a:cxn ang="0">
                    <a:pos x="23" y="75"/>
                  </a:cxn>
                  <a:cxn ang="0">
                    <a:pos x="13" y="112"/>
                  </a:cxn>
                  <a:cxn ang="0">
                    <a:pos x="6" y="148"/>
                  </a:cxn>
                </a:cxnLst>
                <a:rect l="0" t="0" r="r" b="b"/>
                <a:pathLst>
                  <a:path w="287" h="723">
                    <a:moveTo>
                      <a:pt x="6" y="148"/>
                    </a:moveTo>
                    <a:lnTo>
                      <a:pt x="3" y="185"/>
                    </a:lnTo>
                    <a:lnTo>
                      <a:pt x="0" y="225"/>
                    </a:lnTo>
                    <a:lnTo>
                      <a:pt x="0" y="265"/>
                    </a:lnTo>
                    <a:lnTo>
                      <a:pt x="3" y="305"/>
                    </a:lnTo>
                    <a:lnTo>
                      <a:pt x="13" y="382"/>
                    </a:lnTo>
                    <a:lnTo>
                      <a:pt x="29" y="459"/>
                    </a:lnTo>
                    <a:lnTo>
                      <a:pt x="63" y="596"/>
                    </a:lnTo>
                    <a:lnTo>
                      <a:pt x="83" y="680"/>
                    </a:lnTo>
                    <a:lnTo>
                      <a:pt x="86" y="710"/>
                    </a:lnTo>
                    <a:lnTo>
                      <a:pt x="86" y="716"/>
                    </a:lnTo>
                    <a:lnTo>
                      <a:pt x="86" y="723"/>
                    </a:lnTo>
                    <a:lnTo>
                      <a:pt x="153" y="660"/>
                    </a:lnTo>
                    <a:lnTo>
                      <a:pt x="187" y="626"/>
                    </a:lnTo>
                    <a:lnTo>
                      <a:pt x="219" y="586"/>
                    </a:lnTo>
                    <a:lnTo>
                      <a:pt x="246" y="546"/>
                    </a:lnTo>
                    <a:lnTo>
                      <a:pt x="270" y="505"/>
                    </a:lnTo>
                    <a:lnTo>
                      <a:pt x="277" y="483"/>
                    </a:lnTo>
                    <a:lnTo>
                      <a:pt x="283" y="462"/>
                    </a:lnTo>
                    <a:lnTo>
                      <a:pt x="287" y="439"/>
                    </a:lnTo>
                    <a:lnTo>
                      <a:pt x="287" y="416"/>
                    </a:lnTo>
                    <a:lnTo>
                      <a:pt x="287" y="382"/>
                    </a:lnTo>
                    <a:lnTo>
                      <a:pt x="280" y="352"/>
                    </a:lnTo>
                    <a:lnTo>
                      <a:pt x="274" y="322"/>
                    </a:lnTo>
                    <a:lnTo>
                      <a:pt x="264" y="296"/>
                    </a:lnTo>
                    <a:lnTo>
                      <a:pt x="253" y="268"/>
                    </a:lnTo>
                    <a:lnTo>
                      <a:pt x="240" y="245"/>
                    </a:lnTo>
                    <a:lnTo>
                      <a:pt x="206" y="195"/>
                    </a:lnTo>
                    <a:lnTo>
                      <a:pt x="170" y="152"/>
                    </a:lnTo>
                    <a:lnTo>
                      <a:pt x="130" y="104"/>
                    </a:lnTo>
                    <a:lnTo>
                      <a:pt x="90" y="54"/>
                    </a:lnTo>
                    <a:lnTo>
                      <a:pt x="50" y="0"/>
                    </a:lnTo>
                    <a:lnTo>
                      <a:pt x="37" y="38"/>
                    </a:lnTo>
                    <a:lnTo>
                      <a:pt x="23" y="75"/>
                    </a:lnTo>
                    <a:lnTo>
                      <a:pt x="13" y="112"/>
                    </a:lnTo>
                    <a:lnTo>
                      <a:pt x="6" y="14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6" name="Freeform 390"/>
              <p:cNvSpPr>
                <a:spLocks/>
              </p:cNvSpPr>
              <p:nvPr/>
            </p:nvSpPr>
            <p:spPr bwMode="auto">
              <a:xfrm>
                <a:off x="6514783" y="1889125"/>
                <a:ext cx="80963" cy="34925"/>
              </a:xfrm>
              <a:custGeom>
                <a:avLst/>
                <a:gdLst/>
                <a:ahLst/>
                <a:cxnLst>
                  <a:cxn ang="0">
                    <a:pos x="287" y="318"/>
                  </a:cxn>
                  <a:cxn ang="0">
                    <a:pos x="328" y="321"/>
                  </a:cxn>
                  <a:cxn ang="0">
                    <a:pos x="365" y="321"/>
                  </a:cxn>
                  <a:cxn ang="0">
                    <a:pos x="405" y="318"/>
                  </a:cxn>
                  <a:cxn ang="0">
                    <a:pos x="441" y="311"/>
                  </a:cxn>
                  <a:cxn ang="0">
                    <a:pos x="464" y="304"/>
                  </a:cxn>
                  <a:cxn ang="0">
                    <a:pos x="488" y="294"/>
                  </a:cxn>
                  <a:cxn ang="0">
                    <a:pos x="534" y="271"/>
                  </a:cxn>
                  <a:cxn ang="0">
                    <a:pos x="574" y="243"/>
                  </a:cxn>
                  <a:cxn ang="0">
                    <a:pos x="615" y="211"/>
                  </a:cxn>
                  <a:cxn ang="0">
                    <a:pos x="645" y="177"/>
                  </a:cxn>
                  <a:cxn ang="0">
                    <a:pos x="691" y="127"/>
                  </a:cxn>
                  <a:cxn ang="0">
                    <a:pos x="715" y="104"/>
                  </a:cxn>
                  <a:cxn ang="0">
                    <a:pos x="739" y="83"/>
                  </a:cxn>
                  <a:cxn ang="0">
                    <a:pos x="758" y="70"/>
                  </a:cxn>
                  <a:cxn ang="0">
                    <a:pos x="765" y="67"/>
                  </a:cxn>
                  <a:cxn ang="0">
                    <a:pos x="771" y="67"/>
                  </a:cxn>
                  <a:cxn ang="0">
                    <a:pos x="725" y="53"/>
                  </a:cxn>
                  <a:cxn ang="0">
                    <a:pos x="678" y="40"/>
                  </a:cxn>
                  <a:cxn ang="0">
                    <a:pos x="632" y="27"/>
                  </a:cxn>
                  <a:cxn ang="0">
                    <a:pos x="584" y="13"/>
                  </a:cxn>
                  <a:cxn ang="0">
                    <a:pos x="538" y="3"/>
                  </a:cxn>
                  <a:cxn ang="0">
                    <a:pos x="491" y="0"/>
                  </a:cxn>
                  <a:cxn ang="0">
                    <a:pos x="441" y="0"/>
                  </a:cxn>
                  <a:cxn ang="0">
                    <a:pos x="418" y="3"/>
                  </a:cxn>
                  <a:cxn ang="0">
                    <a:pos x="394" y="10"/>
                  </a:cxn>
                  <a:cxn ang="0">
                    <a:pos x="341" y="30"/>
                  </a:cxn>
                  <a:cxn ang="0">
                    <a:pos x="287" y="53"/>
                  </a:cxn>
                  <a:cxn ang="0">
                    <a:pos x="237" y="83"/>
                  </a:cxn>
                  <a:cxn ang="0">
                    <a:pos x="187" y="117"/>
                  </a:cxn>
                  <a:cxn ang="0">
                    <a:pos x="90" y="190"/>
                  </a:cxn>
                  <a:cxn ang="0">
                    <a:pos x="0" y="261"/>
                  </a:cxn>
                  <a:cxn ang="0">
                    <a:pos x="70" y="271"/>
                  </a:cxn>
                  <a:cxn ang="0">
                    <a:pos x="141" y="288"/>
                  </a:cxn>
                  <a:cxn ang="0">
                    <a:pos x="214" y="304"/>
                  </a:cxn>
                  <a:cxn ang="0">
                    <a:pos x="287" y="318"/>
                  </a:cxn>
                </a:cxnLst>
                <a:rect l="0" t="0" r="r" b="b"/>
                <a:pathLst>
                  <a:path w="771" h="321">
                    <a:moveTo>
                      <a:pt x="287" y="318"/>
                    </a:moveTo>
                    <a:lnTo>
                      <a:pt x="328" y="321"/>
                    </a:lnTo>
                    <a:lnTo>
                      <a:pt x="365" y="321"/>
                    </a:lnTo>
                    <a:lnTo>
                      <a:pt x="405" y="318"/>
                    </a:lnTo>
                    <a:lnTo>
                      <a:pt x="441" y="311"/>
                    </a:lnTo>
                    <a:lnTo>
                      <a:pt x="464" y="304"/>
                    </a:lnTo>
                    <a:lnTo>
                      <a:pt x="488" y="294"/>
                    </a:lnTo>
                    <a:lnTo>
                      <a:pt x="534" y="271"/>
                    </a:lnTo>
                    <a:lnTo>
                      <a:pt x="574" y="243"/>
                    </a:lnTo>
                    <a:lnTo>
                      <a:pt x="615" y="211"/>
                    </a:lnTo>
                    <a:lnTo>
                      <a:pt x="645" y="177"/>
                    </a:lnTo>
                    <a:lnTo>
                      <a:pt x="691" y="127"/>
                    </a:lnTo>
                    <a:lnTo>
                      <a:pt x="715" y="104"/>
                    </a:lnTo>
                    <a:lnTo>
                      <a:pt x="739" y="83"/>
                    </a:lnTo>
                    <a:lnTo>
                      <a:pt x="758" y="70"/>
                    </a:lnTo>
                    <a:lnTo>
                      <a:pt x="765" y="67"/>
                    </a:lnTo>
                    <a:lnTo>
                      <a:pt x="771" y="67"/>
                    </a:lnTo>
                    <a:lnTo>
                      <a:pt x="725" y="53"/>
                    </a:lnTo>
                    <a:lnTo>
                      <a:pt x="678" y="40"/>
                    </a:lnTo>
                    <a:lnTo>
                      <a:pt x="632" y="27"/>
                    </a:lnTo>
                    <a:lnTo>
                      <a:pt x="584" y="13"/>
                    </a:lnTo>
                    <a:lnTo>
                      <a:pt x="538" y="3"/>
                    </a:lnTo>
                    <a:lnTo>
                      <a:pt x="491" y="0"/>
                    </a:lnTo>
                    <a:lnTo>
                      <a:pt x="441" y="0"/>
                    </a:lnTo>
                    <a:lnTo>
                      <a:pt x="418" y="3"/>
                    </a:lnTo>
                    <a:lnTo>
                      <a:pt x="394" y="10"/>
                    </a:lnTo>
                    <a:lnTo>
                      <a:pt x="341" y="30"/>
                    </a:lnTo>
                    <a:lnTo>
                      <a:pt x="287" y="53"/>
                    </a:lnTo>
                    <a:lnTo>
                      <a:pt x="237" y="83"/>
                    </a:lnTo>
                    <a:lnTo>
                      <a:pt x="187" y="117"/>
                    </a:lnTo>
                    <a:lnTo>
                      <a:pt x="90" y="190"/>
                    </a:lnTo>
                    <a:lnTo>
                      <a:pt x="0" y="261"/>
                    </a:lnTo>
                    <a:lnTo>
                      <a:pt x="70" y="271"/>
                    </a:lnTo>
                    <a:lnTo>
                      <a:pt x="141" y="288"/>
                    </a:lnTo>
                    <a:lnTo>
                      <a:pt x="214" y="304"/>
                    </a:lnTo>
                    <a:lnTo>
                      <a:pt x="287" y="31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7" name="Freeform 391"/>
              <p:cNvSpPr>
                <a:spLocks/>
              </p:cNvSpPr>
              <p:nvPr/>
            </p:nvSpPr>
            <p:spPr bwMode="auto">
              <a:xfrm>
                <a:off x="6548121" y="1922462"/>
                <a:ext cx="71438" cy="28575"/>
              </a:xfrm>
              <a:custGeom>
                <a:avLst/>
                <a:gdLst/>
                <a:ahLst/>
                <a:cxnLst>
                  <a:cxn ang="0">
                    <a:pos x="143" y="258"/>
                  </a:cxn>
                  <a:cxn ang="0">
                    <a:pos x="204" y="261"/>
                  </a:cxn>
                  <a:cxn ang="0">
                    <a:pos x="265" y="254"/>
                  </a:cxn>
                  <a:cxn ang="0">
                    <a:pos x="318" y="244"/>
                  </a:cxn>
                  <a:cxn ang="0">
                    <a:pos x="364" y="231"/>
                  </a:cxn>
                  <a:cxn ang="0">
                    <a:pos x="528" y="148"/>
                  </a:cxn>
                  <a:cxn ang="0">
                    <a:pos x="628" y="97"/>
                  </a:cxn>
                  <a:cxn ang="0">
                    <a:pos x="676" y="73"/>
                  </a:cxn>
                  <a:cxn ang="0">
                    <a:pos x="649" y="57"/>
                  </a:cxn>
                  <a:cxn ang="0">
                    <a:pos x="618" y="41"/>
                  </a:cxn>
                  <a:cxn ang="0">
                    <a:pos x="585" y="27"/>
                  </a:cxn>
                  <a:cxn ang="0">
                    <a:pos x="551" y="17"/>
                  </a:cxn>
                  <a:cxn ang="0">
                    <a:pos x="514" y="7"/>
                  </a:cxn>
                  <a:cxn ang="0">
                    <a:pos x="481" y="4"/>
                  </a:cxn>
                  <a:cxn ang="0">
                    <a:pos x="444" y="0"/>
                  </a:cxn>
                  <a:cxn ang="0">
                    <a:pos x="415" y="0"/>
                  </a:cxn>
                  <a:cxn ang="0">
                    <a:pos x="358" y="11"/>
                  </a:cxn>
                  <a:cxn ang="0">
                    <a:pos x="301" y="24"/>
                  </a:cxn>
                  <a:cxn ang="0">
                    <a:pos x="247" y="47"/>
                  </a:cxn>
                  <a:cxn ang="0">
                    <a:pos x="191" y="73"/>
                  </a:cxn>
                  <a:cxn ang="0">
                    <a:pos x="140" y="104"/>
                  </a:cxn>
                  <a:cxn ang="0">
                    <a:pos x="90" y="137"/>
                  </a:cxn>
                  <a:cxn ang="0">
                    <a:pos x="44" y="174"/>
                  </a:cxn>
                  <a:cxn ang="0">
                    <a:pos x="0" y="211"/>
                  </a:cxn>
                  <a:cxn ang="0">
                    <a:pos x="30" y="231"/>
                  </a:cxn>
                  <a:cxn ang="0">
                    <a:pos x="63" y="244"/>
                  </a:cxn>
                  <a:cxn ang="0">
                    <a:pos x="103" y="251"/>
                  </a:cxn>
                  <a:cxn ang="0">
                    <a:pos x="143" y="258"/>
                  </a:cxn>
                </a:cxnLst>
                <a:rect l="0" t="0" r="r" b="b"/>
                <a:pathLst>
                  <a:path w="676" h="261">
                    <a:moveTo>
                      <a:pt x="143" y="258"/>
                    </a:moveTo>
                    <a:lnTo>
                      <a:pt x="204" y="261"/>
                    </a:lnTo>
                    <a:lnTo>
                      <a:pt x="265" y="254"/>
                    </a:lnTo>
                    <a:lnTo>
                      <a:pt x="318" y="244"/>
                    </a:lnTo>
                    <a:lnTo>
                      <a:pt x="364" y="231"/>
                    </a:lnTo>
                    <a:lnTo>
                      <a:pt x="528" y="148"/>
                    </a:lnTo>
                    <a:lnTo>
                      <a:pt x="628" y="97"/>
                    </a:lnTo>
                    <a:lnTo>
                      <a:pt x="676" y="73"/>
                    </a:lnTo>
                    <a:lnTo>
                      <a:pt x="649" y="57"/>
                    </a:lnTo>
                    <a:lnTo>
                      <a:pt x="618" y="41"/>
                    </a:lnTo>
                    <a:lnTo>
                      <a:pt x="585" y="27"/>
                    </a:lnTo>
                    <a:lnTo>
                      <a:pt x="551" y="17"/>
                    </a:lnTo>
                    <a:lnTo>
                      <a:pt x="514" y="7"/>
                    </a:lnTo>
                    <a:lnTo>
                      <a:pt x="481" y="4"/>
                    </a:lnTo>
                    <a:lnTo>
                      <a:pt x="444" y="0"/>
                    </a:lnTo>
                    <a:lnTo>
                      <a:pt x="415" y="0"/>
                    </a:lnTo>
                    <a:lnTo>
                      <a:pt x="358" y="11"/>
                    </a:lnTo>
                    <a:lnTo>
                      <a:pt x="301" y="24"/>
                    </a:lnTo>
                    <a:lnTo>
                      <a:pt x="247" y="47"/>
                    </a:lnTo>
                    <a:lnTo>
                      <a:pt x="191" y="73"/>
                    </a:lnTo>
                    <a:lnTo>
                      <a:pt x="140" y="104"/>
                    </a:lnTo>
                    <a:lnTo>
                      <a:pt x="90" y="137"/>
                    </a:lnTo>
                    <a:lnTo>
                      <a:pt x="44" y="174"/>
                    </a:lnTo>
                    <a:lnTo>
                      <a:pt x="0" y="211"/>
                    </a:lnTo>
                    <a:lnTo>
                      <a:pt x="30" y="231"/>
                    </a:lnTo>
                    <a:lnTo>
                      <a:pt x="63" y="244"/>
                    </a:lnTo>
                    <a:lnTo>
                      <a:pt x="103" y="251"/>
                    </a:lnTo>
                    <a:lnTo>
                      <a:pt x="143" y="25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8" name="Freeform 392"/>
              <p:cNvSpPr>
                <a:spLocks/>
              </p:cNvSpPr>
              <p:nvPr/>
            </p:nvSpPr>
            <p:spPr bwMode="auto">
              <a:xfrm>
                <a:off x="6487796" y="1868487"/>
                <a:ext cx="68263" cy="34925"/>
              </a:xfrm>
              <a:custGeom>
                <a:avLst/>
                <a:gdLst/>
                <a:ahLst/>
                <a:cxnLst>
                  <a:cxn ang="0">
                    <a:pos x="43" y="261"/>
                  </a:cxn>
                  <a:cxn ang="0">
                    <a:pos x="0" y="338"/>
                  </a:cxn>
                  <a:cxn ang="0">
                    <a:pos x="113" y="315"/>
                  </a:cxn>
                  <a:cxn ang="0">
                    <a:pos x="198" y="297"/>
                  </a:cxn>
                  <a:cxn ang="0">
                    <a:pos x="247" y="288"/>
                  </a:cxn>
                  <a:cxn ang="0">
                    <a:pos x="311" y="261"/>
                  </a:cxn>
                  <a:cxn ang="0">
                    <a:pos x="367" y="235"/>
                  </a:cxn>
                  <a:cxn ang="0">
                    <a:pos x="428" y="201"/>
                  </a:cxn>
                  <a:cxn ang="0">
                    <a:pos x="481" y="164"/>
                  </a:cxn>
                  <a:cxn ang="0">
                    <a:pos x="518" y="134"/>
                  </a:cxn>
                  <a:cxn ang="0">
                    <a:pos x="555" y="101"/>
                  </a:cxn>
                  <a:cxn ang="0">
                    <a:pos x="595" y="70"/>
                  </a:cxn>
                  <a:cxn ang="0">
                    <a:pos x="635" y="43"/>
                  </a:cxn>
                  <a:cxn ang="0">
                    <a:pos x="625" y="43"/>
                  </a:cxn>
                  <a:cxn ang="0">
                    <a:pos x="609" y="40"/>
                  </a:cxn>
                  <a:cxn ang="0">
                    <a:pos x="555" y="24"/>
                  </a:cxn>
                  <a:cxn ang="0">
                    <a:pos x="498" y="6"/>
                  </a:cxn>
                  <a:cxn ang="0">
                    <a:pos x="462" y="0"/>
                  </a:cxn>
                  <a:cxn ang="0">
                    <a:pos x="411" y="3"/>
                  </a:cxn>
                  <a:cxn ang="0">
                    <a:pos x="364" y="11"/>
                  </a:cxn>
                  <a:cxn ang="0">
                    <a:pos x="314" y="20"/>
                  </a:cxn>
                  <a:cxn ang="0">
                    <a:pos x="271" y="37"/>
                  </a:cxn>
                  <a:cxn ang="0">
                    <a:pos x="230" y="57"/>
                  </a:cxn>
                  <a:cxn ang="0">
                    <a:pos x="198" y="77"/>
                  </a:cxn>
                  <a:cxn ang="0">
                    <a:pos x="167" y="104"/>
                  </a:cxn>
                  <a:cxn ang="0">
                    <a:pos x="140" y="131"/>
                  </a:cxn>
                  <a:cxn ang="0">
                    <a:pos x="113" y="161"/>
                  </a:cxn>
                  <a:cxn ang="0">
                    <a:pos x="91" y="195"/>
                  </a:cxn>
                  <a:cxn ang="0">
                    <a:pos x="43" y="261"/>
                  </a:cxn>
                </a:cxnLst>
                <a:rect l="0" t="0" r="r" b="b"/>
                <a:pathLst>
                  <a:path w="635" h="338">
                    <a:moveTo>
                      <a:pt x="43" y="261"/>
                    </a:moveTo>
                    <a:lnTo>
                      <a:pt x="0" y="338"/>
                    </a:lnTo>
                    <a:lnTo>
                      <a:pt x="113" y="315"/>
                    </a:lnTo>
                    <a:lnTo>
                      <a:pt x="198" y="297"/>
                    </a:lnTo>
                    <a:lnTo>
                      <a:pt x="247" y="288"/>
                    </a:lnTo>
                    <a:lnTo>
                      <a:pt x="311" y="261"/>
                    </a:lnTo>
                    <a:lnTo>
                      <a:pt x="367" y="235"/>
                    </a:lnTo>
                    <a:lnTo>
                      <a:pt x="428" y="201"/>
                    </a:lnTo>
                    <a:lnTo>
                      <a:pt x="481" y="164"/>
                    </a:lnTo>
                    <a:lnTo>
                      <a:pt x="518" y="134"/>
                    </a:lnTo>
                    <a:lnTo>
                      <a:pt x="555" y="101"/>
                    </a:lnTo>
                    <a:lnTo>
                      <a:pt x="595" y="70"/>
                    </a:lnTo>
                    <a:lnTo>
                      <a:pt x="635" y="43"/>
                    </a:lnTo>
                    <a:lnTo>
                      <a:pt x="625" y="43"/>
                    </a:lnTo>
                    <a:lnTo>
                      <a:pt x="609" y="40"/>
                    </a:lnTo>
                    <a:lnTo>
                      <a:pt x="555" y="24"/>
                    </a:lnTo>
                    <a:lnTo>
                      <a:pt x="498" y="6"/>
                    </a:lnTo>
                    <a:lnTo>
                      <a:pt x="462" y="0"/>
                    </a:lnTo>
                    <a:lnTo>
                      <a:pt x="411" y="3"/>
                    </a:lnTo>
                    <a:lnTo>
                      <a:pt x="364" y="11"/>
                    </a:lnTo>
                    <a:lnTo>
                      <a:pt x="314" y="20"/>
                    </a:lnTo>
                    <a:lnTo>
                      <a:pt x="271" y="37"/>
                    </a:lnTo>
                    <a:lnTo>
                      <a:pt x="230" y="57"/>
                    </a:lnTo>
                    <a:lnTo>
                      <a:pt x="198" y="77"/>
                    </a:lnTo>
                    <a:lnTo>
                      <a:pt x="167" y="104"/>
                    </a:lnTo>
                    <a:lnTo>
                      <a:pt x="140" y="131"/>
                    </a:lnTo>
                    <a:lnTo>
                      <a:pt x="113" y="161"/>
                    </a:lnTo>
                    <a:lnTo>
                      <a:pt x="91" y="195"/>
                    </a:lnTo>
                    <a:lnTo>
                      <a:pt x="43" y="26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9" name="Freeform 393"/>
              <p:cNvSpPr>
                <a:spLocks/>
              </p:cNvSpPr>
              <p:nvPr/>
            </p:nvSpPr>
            <p:spPr bwMode="auto">
              <a:xfrm>
                <a:off x="6411596" y="2073275"/>
                <a:ext cx="212725" cy="296863"/>
              </a:xfrm>
              <a:custGeom>
                <a:avLst/>
                <a:gdLst/>
                <a:ahLst/>
                <a:cxnLst>
                  <a:cxn ang="0">
                    <a:pos x="1564" y="2803"/>
                  </a:cxn>
                  <a:cxn ang="0">
                    <a:pos x="1714" y="2769"/>
                  </a:cxn>
                  <a:cxn ang="0">
                    <a:pos x="1877" y="2723"/>
                  </a:cxn>
                  <a:cxn ang="0">
                    <a:pos x="1917" y="2696"/>
                  </a:cxn>
                  <a:cxn ang="0">
                    <a:pos x="1941" y="2643"/>
                  </a:cxn>
                  <a:cxn ang="0">
                    <a:pos x="1961" y="2545"/>
                  </a:cxn>
                  <a:cxn ang="0">
                    <a:pos x="1981" y="2398"/>
                  </a:cxn>
                  <a:cxn ang="0">
                    <a:pos x="2004" y="2214"/>
                  </a:cxn>
                  <a:cxn ang="0">
                    <a:pos x="2015" y="2021"/>
                  </a:cxn>
                  <a:cxn ang="0">
                    <a:pos x="2015" y="1823"/>
                  </a:cxn>
                  <a:cxn ang="0">
                    <a:pos x="2001" y="1623"/>
                  </a:cxn>
                  <a:cxn ang="0">
                    <a:pos x="1978" y="1425"/>
                  </a:cxn>
                  <a:cxn ang="0">
                    <a:pos x="1930" y="1204"/>
                  </a:cxn>
                  <a:cxn ang="0">
                    <a:pos x="1874" y="1011"/>
                  </a:cxn>
                  <a:cxn ang="0">
                    <a:pos x="1828" y="880"/>
                  </a:cxn>
                  <a:cxn ang="0">
                    <a:pos x="1770" y="750"/>
                  </a:cxn>
                  <a:cxn ang="0">
                    <a:pos x="1703" y="629"/>
                  </a:cxn>
                  <a:cxn ang="0">
                    <a:pos x="1627" y="518"/>
                  </a:cxn>
                  <a:cxn ang="0">
                    <a:pos x="1543" y="422"/>
                  </a:cxn>
                  <a:cxn ang="0">
                    <a:pos x="1453" y="352"/>
                  </a:cxn>
                  <a:cxn ang="0">
                    <a:pos x="1319" y="268"/>
                  </a:cxn>
                  <a:cxn ang="0">
                    <a:pos x="1113" y="171"/>
                  </a:cxn>
                  <a:cxn ang="0">
                    <a:pos x="899" y="90"/>
                  </a:cxn>
                  <a:cxn ang="0">
                    <a:pos x="702" y="31"/>
                  </a:cxn>
                  <a:cxn ang="0">
                    <a:pos x="608" y="10"/>
                  </a:cxn>
                  <a:cxn ang="0">
                    <a:pos x="521" y="0"/>
                  </a:cxn>
                  <a:cxn ang="0">
                    <a:pos x="350" y="0"/>
                  </a:cxn>
                  <a:cxn ang="0">
                    <a:pos x="90" y="13"/>
                  </a:cxn>
                  <a:cxn ang="0">
                    <a:pos x="73" y="27"/>
                  </a:cxn>
                  <a:cxn ang="0">
                    <a:pos x="217" y="71"/>
                  </a:cxn>
                  <a:cxn ang="0">
                    <a:pos x="354" y="124"/>
                  </a:cxn>
                  <a:cxn ang="0">
                    <a:pos x="484" y="188"/>
                  </a:cxn>
                  <a:cxn ang="0">
                    <a:pos x="608" y="261"/>
                  </a:cxn>
                  <a:cxn ang="0">
                    <a:pos x="724" y="344"/>
                  </a:cxn>
                  <a:cxn ang="0">
                    <a:pos x="832" y="438"/>
                  </a:cxn>
                  <a:cxn ang="0">
                    <a:pos x="932" y="539"/>
                  </a:cxn>
                  <a:cxn ang="0">
                    <a:pos x="1025" y="646"/>
                  </a:cxn>
                  <a:cxn ang="0">
                    <a:pos x="1113" y="763"/>
                  </a:cxn>
                  <a:cxn ang="0">
                    <a:pos x="1190" y="883"/>
                  </a:cxn>
                  <a:cxn ang="0">
                    <a:pos x="1259" y="1011"/>
                  </a:cxn>
                  <a:cxn ang="0">
                    <a:pos x="1319" y="1144"/>
                  </a:cxn>
                  <a:cxn ang="0">
                    <a:pos x="1373" y="1278"/>
                  </a:cxn>
                  <a:cxn ang="0">
                    <a:pos x="1417" y="1422"/>
                  </a:cxn>
                  <a:cxn ang="0">
                    <a:pos x="1450" y="1565"/>
                  </a:cxn>
                  <a:cxn ang="0">
                    <a:pos x="1487" y="1786"/>
                  </a:cxn>
                  <a:cxn ang="0">
                    <a:pos x="1513" y="2088"/>
                  </a:cxn>
                  <a:cxn ang="0">
                    <a:pos x="1519" y="2382"/>
                  </a:cxn>
                  <a:cxn ang="0">
                    <a:pos x="1524" y="2592"/>
                  </a:cxn>
                  <a:cxn ang="0">
                    <a:pos x="1537" y="2732"/>
                  </a:cxn>
                </a:cxnLst>
                <a:rect l="0" t="0" r="r" b="b"/>
                <a:pathLst>
                  <a:path w="2018" h="2803">
                    <a:moveTo>
                      <a:pt x="1550" y="2803"/>
                    </a:moveTo>
                    <a:lnTo>
                      <a:pt x="1564" y="2803"/>
                    </a:lnTo>
                    <a:lnTo>
                      <a:pt x="1601" y="2796"/>
                    </a:lnTo>
                    <a:lnTo>
                      <a:pt x="1714" y="2769"/>
                    </a:lnTo>
                    <a:lnTo>
                      <a:pt x="1834" y="2736"/>
                    </a:lnTo>
                    <a:lnTo>
                      <a:pt x="1877" y="2723"/>
                    </a:lnTo>
                    <a:lnTo>
                      <a:pt x="1901" y="2713"/>
                    </a:lnTo>
                    <a:lnTo>
                      <a:pt x="1917" y="2696"/>
                    </a:lnTo>
                    <a:lnTo>
                      <a:pt x="1930" y="2670"/>
                    </a:lnTo>
                    <a:lnTo>
                      <a:pt x="1941" y="2643"/>
                    </a:lnTo>
                    <a:lnTo>
                      <a:pt x="1948" y="2609"/>
                    </a:lnTo>
                    <a:lnTo>
                      <a:pt x="1961" y="2545"/>
                    </a:lnTo>
                    <a:lnTo>
                      <a:pt x="1967" y="2492"/>
                    </a:lnTo>
                    <a:lnTo>
                      <a:pt x="1981" y="2398"/>
                    </a:lnTo>
                    <a:lnTo>
                      <a:pt x="1994" y="2308"/>
                    </a:lnTo>
                    <a:lnTo>
                      <a:pt x="2004" y="2214"/>
                    </a:lnTo>
                    <a:lnTo>
                      <a:pt x="2012" y="2120"/>
                    </a:lnTo>
                    <a:lnTo>
                      <a:pt x="2015" y="2021"/>
                    </a:lnTo>
                    <a:lnTo>
                      <a:pt x="2018" y="1923"/>
                    </a:lnTo>
                    <a:lnTo>
                      <a:pt x="2015" y="1823"/>
                    </a:lnTo>
                    <a:lnTo>
                      <a:pt x="2012" y="1722"/>
                    </a:lnTo>
                    <a:lnTo>
                      <a:pt x="2001" y="1623"/>
                    </a:lnTo>
                    <a:lnTo>
                      <a:pt x="1991" y="1525"/>
                    </a:lnTo>
                    <a:lnTo>
                      <a:pt x="1978" y="1425"/>
                    </a:lnTo>
                    <a:lnTo>
                      <a:pt x="1958" y="1328"/>
                    </a:lnTo>
                    <a:lnTo>
                      <a:pt x="1930" y="1204"/>
                    </a:lnTo>
                    <a:lnTo>
                      <a:pt x="1898" y="1078"/>
                    </a:lnTo>
                    <a:lnTo>
                      <a:pt x="1874" y="1011"/>
                    </a:lnTo>
                    <a:lnTo>
                      <a:pt x="1854" y="947"/>
                    </a:lnTo>
                    <a:lnTo>
                      <a:pt x="1828" y="880"/>
                    </a:lnTo>
                    <a:lnTo>
                      <a:pt x="1801" y="813"/>
                    </a:lnTo>
                    <a:lnTo>
                      <a:pt x="1770" y="750"/>
                    </a:lnTo>
                    <a:lnTo>
                      <a:pt x="1740" y="689"/>
                    </a:lnTo>
                    <a:lnTo>
                      <a:pt x="1703" y="629"/>
                    </a:lnTo>
                    <a:lnTo>
                      <a:pt x="1667" y="572"/>
                    </a:lnTo>
                    <a:lnTo>
                      <a:pt x="1627" y="518"/>
                    </a:lnTo>
                    <a:lnTo>
                      <a:pt x="1587" y="469"/>
                    </a:lnTo>
                    <a:lnTo>
                      <a:pt x="1543" y="422"/>
                    </a:lnTo>
                    <a:lnTo>
                      <a:pt x="1493" y="381"/>
                    </a:lnTo>
                    <a:lnTo>
                      <a:pt x="1453" y="352"/>
                    </a:lnTo>
                    <a:lnTo>
                      <a:pt x="1413" y="322"/>
                    </a:lnTo>
                    <a:lnTo>
                      <a:pt x="1319" y="268"/>
                    </a:lnTo>
                    <a:lnTo>
                      <a:pt x="1219" y="218"/>
                    </a:lnTo>
                    <a:lnTo>
                      <a:pt x="1113" y="171"/>
                    </a:lnTo>
                    <a:lnTo>
                      <a:pt x="1006" y="127"/>
                    </a:lnTo>
                    <a:lnTo>
                      <a:pt x="899" y="90"/>
                    </a:lnTo>
                    <a:lnTo>
                      <a:pt x="798" y="57"/>
                    </a:lnTo>
                    <a:lnTo>
                      <a:pt x="702" y="31"/>
                    </a:lnTo>
                    <a:lnTo>
                      <a:pt x="654" y="20"/>
                    </a:lnTo>
                    <a:lnTo>
                      <a:pt x="608" y="10"/>
                    </a:lnTo>
                    <a:lnTo>
                      <a:pt x="564" y="4"/>
                    </a:lnTo>
                    <a:lnTo>
                      <a:pt x="521" y="0"/>
                    </a:lnTo>
                    <a:lnTo>
                      <a:pt x="434" y="0"/>
                    </a:lnTo>
                    <a:lnTo>
                      <a:pt x="350" y="0"/>
                    </a:lnTo>
                    <a:lnTo>
                      <a:pt x="180" y="10"/>
                    </a:lnTo>
                    <a:lnTo>
                      <a:pt x="90" y="13"/>
                    </a:lnTo>
                    <a:lnTo>
                      <a:pt x="0" y="10"/>
                    </a:lnTo>
                    <a:lnTo>
                      <a:pt x="73" y="27"/>
                    </a:lnTo>
                    <a:lnTo>
                      <a:pt x="147" y="47"/>
                    </a:lnTo>
                    <a:lnTo>
                      <a:pt x="217" y="71"/>
                    </a:lnTo>
                    <a:lnTo>
                      <a:pt x="286" y="93"/>
                    </a:lnTo>
                    <a:lnTo>
                      <a:pt x="354" y="124"/>
                    </a:lnTo>
                    <a:lnTo>
                      <a:pt x="421" y="154"/>
                    </a:lnTo>
                    <a:lnTo>
                      <a:pt x="484" y="188"/>
                    </a:lnTo>
                    <a:lnTo>
                      <a:pt x="547" y="224"/>
                    </a:lnTo>
                    <a:lnTo>
                      <a:pt x="608" y="261"/>
                    </a:lnTo>
                    <a:lnTo>
                      <a:pt x="668" y="301"/>
                    </a:lnTo>
                    <a:lnTo>
                      <a:pt x="724" y="344"/>
                    </a:lnTo>
                    <a:lnTo>
                      <a:pt x="779" y="392"/>
                    </a:lnTo>
                    <a:lnTo>
                      <a:pt x="832" y="438"/>
                    </a:lnTo>
                    <a:lnTo>
                      <a:pt x="885" y="488"/>
                    </a:lnTo>
                    <a:lnTo>
                      <a:pt x="932" y="539"/>
                    </a:lnTo>
                    <a:lnTo>
                      <a:pt x="982" y="592"/>
                    </a:lnTo>
                    <a:lnTo>
                      <a:pt x="1025" y="646"/>
                    </a:lnTo>
                    <a:lnTo>
                      <a:pt x="1068" y="702"/>
                    </a:lnTo>
                    <a:lnTo>
                      <a:pt x="1113" y="763"/>
                    </a:lnTo>
                    <a:lnTo>
                      <a:pt x="1153" y="823"/>
                    </a:lnTo>
                    <a:lnTo>
                      <a:pt x="1190" y="883"/>
                    </a:lnTo>
                    <a:lnTo>
                      <a:pt x="1226" y="947"/>
                    </a:lnTo>
                    <a:lnTo>
                      <a:pt x="1259" y="1011"/>
                    </a:lnTo>
                    <a:lnTo>
                      <a:pt x="1289" y="1078"/>
                    </a:lnTo>
                    <a:lnTo>
                      <a:pt x="1319" y="1144"/>
                    </a:lnTo>
                    <a:lnTo>
                      <a:pt x="1346" y="1211"/>
                    </a:lnTo>
                    <a:lnTo>
                      <a:pt x="1373" y="1278"/>
                    </a:lnTo>
                    <a:lnTo>
                      <a:pt x="1393" y="1348"/>
                    </a:lnTo>
                    <a:lnTo>
                      <a:pt x="1417" y="1422"/>
                    </a:lnTo>
                    <a:lnTo>
                      <a:pt x="1433" y="1492"/>
                    </a:lnTo>
                    <a:lnTo>
                      <a:pt x="1450" y="1565"/>
                    </a:lnTo>
                    <a:lnTo>
                      <a:pt x="1463" y="1636"/>
                    </a:lnTo>
                    <a:lnTo>
                      <a:pt x="1487" y="1786"/>
                    </a:lnTo>
                    <a:lnTo>
                      <a:pt x="1503" y="1936"/>
                    </a:lnTo>
                    <a:lnTo>
                      <a:pt x="1513" y="2088"/>
                    </a:lnTo>
                    <a:lnTo>
                      <a:pt x="1519" y="2238"/>
                    </a:lnTo>
                    <a:lnTo>
                      <a:pt x="1519" y="2382"/>
                    </a:lnTo>
                    <a:lnTo>
                      <a:pt x="1524" y="2521"/>
                    </a:lnTo>
                    <a:lnTo>
                      <a:pt x="1524" y="2592"/>
                    </a:lnTo>
                    <a:lnTo>
                      <a:pt x="1530" y="2662"/>
                    </a:lnTo>
                    <a:lnTo>
                      <a:pt x="1537" y="2732"/>
                    </a:lnTo>
                    <a:lnTo>
                      <a:pt x="1550" y="2803"/>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0" name="Freeform 394"/>
              <p:cNvSpPr>
                <a:spLocks/>
              </p:cNvSpPr>
              <p:nvPr/>
            </p:nvSpPr>
            <p:spPr bwMode="auto">
              <a:xfrm>
                <a:off x="6660833" y="1976437"/>
                <a:ext cx="111125" cy="349250"/>
              </a:xfrm>
              <a:custGeom>
                <a:avLst/>
                <a:gdLst/>
                <a:ahLst/>
                <a:cxnLst>
                  <a:cxn ang="0">
                    <a:pos x="387" y="3147"/>
                  </a:cxn>
                  <a:cxn ang="0">
                    <a:pos x="310" y="3194"/>
                  </a:cxn>
                  <a:cxn ang="0">
                    <a:pos x="190" y="3261"/>
                  </a:cxn>
                  <a:cxn ang="0">
                    <a:pos x="97" y="3295"/>
                  </a:cxn>
                  <a:cxn ang="0">
                    <a:pos x="47" y="3301"/>
                  </a:cxn>
                  <a:cxn ang="0">
                    <a:pos x="10" y="3287"/>
                  </a:cxn>
                  <a:cxn ang="0">
                    <a:pos x="3" y="3274"/>
                  </a:cxn>
                  <a:cxn ang="0">
                    <a:pos x="3" y="3231"/>
                  </a:cxn>
                  <a:cxn ang="0">
                    <a:pos x="24" y="3177"/>
                  </a:cxn>
                  <a:cxn ang="0">
                    <a:pos x="74" y="3084"/>
                  </a:cxn>
                  <a:cxn ang="0">
                    <a:pos x="194" y="2856"/>
                  </a:cxn>
                  <a:cxn ang="0">
                    <a:pos x="310" y="2606"/>
                  </a:cxn>
                  <a:cxn ang="0">
                    <a:pos x="421" y="2355"/>
                  </a:cxn>
                  <a:cxn ang="0">
                    <a:pos x="614" y="1850"/>
                  </a:cxn>
                  <a:cxn ang="0">
                    <a:pos x="782" y="1338"/>
                  </a:cxn>
                  <a:cxn ang="0">
                    <a:pos x="822" y="1187"/>
                  </a:cxn>
                  <a:cxn ang="0">
                    <a:pos x="855" y="1036"/>
                  </a:cxn>
                  <a:cxn ang="0">
                    <a:pos x="875" y="883"/>
                  </a:cxn>
                  <a:cxn ang="0">
                    <a:pos x="883" y="726"/>
                  </a:cxn>
                  <a:cxn ang="0">
                    <a:pos x="875" y="635"/>
                  </a:cxn>
                  <a:cxn ang="0">
                    <a:pos x="846" y="451"/>
                  </a:cxn>
                  <a:cxn ang="0">
                    <a:pos x="812" y="274"/>
                  </a:cxn>
                  <a:cxn ang="0">
                    <a:pos x="795" y="137"/>
                  </a:cxn>
                  <a:cxn ang="0">
                    <a:pos x="795" y="47"/>
                  </a:cxn>
                  <a:cxn ang="0">
                    <a:pos x="798" y="20"/>
                  </a:cxn>
                  <a:cxn ang="0">
                    <a:pos x="825" y="87"/>
                  </a:cxn>
                  <a:cxn ang="0">
                    <a:pos x="865" y="173"/>
                  </a:cxn>
                  <a:cxn ang="0">
                    <a:pos x="919" y="344"/>
                  </a:cxn>
                  <a:cxn ang="0">
                    <a:pos x="966" y="509"/>
                  </a:cxn>
                  <a:cxn ang="0">
                    <a:pos x="999" y="675"/>
                  </a:cxn>
                  <a:cxn ang="0">
                    <a:pos x="1022" y="833"/>
                  </a:cxn>
                  <a:cxn ang="0">
                    <a:pos x="1036" y="990"/>
                  </a:cxn>
                  <a:cxn ang="0">
                    <a:pos x="1043" y="1147"/>
                  </a:cxn>
                  <a:cxn ang="0">
                    <a:pos x="1043" y="1308"/>
                  </a:cxn>
                  <a:cxn ang="0">
                    <a:pos x="1019" y="1559"/>
                  </a:cxn>
                  <a:cxn ang="0">
                    <a:pos x="979" y="1805"/>
                  </a:cxn>
                  <a:cxn ang="0">
                    <a:pos x="923" y="2050"/>
                  </a:cxn>
                  <a:cxn ang="0">
                    <a:pos x="852" y="2291"/>
                  </a:cxn>
                  <a:cxn ang="0">
                    <a:pos x="772" y="2525"/>
                  </a:cxn>
                  <a:cxn ang="0">
                    <a:pos x="678" y="2756"/>
                  </a:cxn>
                  <a:cxn ang="0">
                    <a:pos x="628" y="2889"/>
                  </a:cxn>
                  <a:cxn ang="0">
                    <a:pos x="598" y="2956"/>
                  </a:cxn>
                  <a:cxn ang="0">
                    <a:pos x="558" y="3010"/>
                  </a:cxn>
                  <a:cxn ang="0">
                    <a:pos x="488" y="3070"/>
                  </a:cxn>
                </a:cxnLst>
                <a:rect l="0" t="0" r="r" b="b"/>
                <a:pathLst>
                  <a:path w="1043" h="3301">
                    <a:moveTo>
                      <a:pt x="411" y="3130"/>
                    </a:moveTo>
                    <a:lnTo>
                      <a:pt x="387" y="3147"/>
                    </a:lnTo>
                    <a:lnTo>
                      <a:pt x="358" y="3167"/>
                    </a:lnTo>
                    <a:lnTo>
                      <a:pt x="310" y="3194"/>
                    </a:lnTo>
                    <a:lnTo>
                      <a:pt x="254" y="3228"/>
                    </a:lnTo>
                    <a:lnTo>
                      <a:pt x="190" y="3261"/>
                    </a:lnTo>
                    <a:lnTo>
                      <a:pt x="127" y="3284"/>
                    </a:lnTo>
                    <a:lnTo>
                      <a:pt x="97" y="3295"/>
                    </a:lnTo>
                    <a:lnTo>
                      <a:pt x="70" y="3301"/>
                    </a:lnTo>
                    <a:lnTo>
                      <a:pt x="47" y="3301"/>
                    </a:lnTo>
                    <a:lnTo>
                      <a:pt x="27" y="3298"/>
                    </a:lnTo>
                    <a:lnTo>
                      <a:pt x="10" y="3287"/>
                    </a:lnTo>
                    <a:lnTo>
                      <a:pt x="6" y="3281"/>
                    </a:lnTo>
                    <a:lnTo>
                      <a:pt x="3" y="3274"/>
                    </a:lnTo>
                    <a:lnTo>
                      <a:pt x="0" y="3254"/>
                    </a:lnTo>
                    <a:lnTo>
                      <a:pt x="3" y="3231"/>
                    </a:lnTo>
                    <a:lnTo>
                      <a:pt x="10" y="3204"/>
                    </a:lnTo>
                    <a:lnTo>
                      <a:pt x="24" y="3177"/>
                    </a:lnTo>
                    <a:lnTo>
                      <a:pt x="50" y="3124"/>
                    </a:lnTo>
                    <a:lnTo>
                      <a:pt x="74" y="3084"/>
                    </a:lnTo>
                    <a:lnTo>
                      <a:pt x="134" y="2970"/>
                    </a:lnTo>
                    <a:lnTo>
                      <a:pt x="194" y="2856"/>
                    </a:lnTo>
                    <a:lnTo>
                      <a:pt x="254" y="2732"/>
                    </a:lnTo>
                    <a:lnTo>
                      <a:pt x="310" y="2606"/>
                    </a:lnTo>
                    <a:lnTo>
                      <a:pt x="368" y="2481"/>
                    </a:lnTo>
                    <a:lnTo>
                      <a:pt x="421" y="2355"/>
                    </a:lnTo>
                    <a:lnTo>
                      <a:pt x="521" y="2104"/>
                    </a:lnTo>
                    <a:lnTo>
                      <a:pt x="614" y="1850"/>
                    </a:lnTo>
                    <a:lnTo>
                      <a:pt x="699" y="1596"/>
                    </a:lnTo>
                    <a:lnTo>
                      <a:pt x="782" y="1338"/>
                    </a:lnTo>
                    <a:lnTo>
                      <a:pt x="801" y="1264"/>
                    </a:lnTo>
                    <a:lnTo>
                      <a:pt x="822" y="1187"/>
                    </a:lnTo>
                    <a:lnTo>
                      <a:pt x="838" y="1113"/>
                    </a:lnTo>
                    <a:lnTo>
                      <a:pt x="855" y="1036"/>
                    </a:lnTo>
                    <a:lnTo>
                      <a:pt x="865" y="960"/>
                    </a:lnTo>
                    <a:lnTo>
                      <a:pt x="875" y="883"/>
                    </a:lnTo>
                    <a:lnTo>
                      <a:pt x="879" y="806"/>
                    </a:lnTo>
                    <a:lnTo>
                      <a:pt x="883" y="726"/>
                    </a:lnTo>
                    <a:lnTo>
                      <a:pt x="879" y="682"/>
                    </a:lnTo>
                    <a:lnTo>
                      <a:pt x="875" y="635"/>
                    </a:lnTo>
                    <a:lnTo>
                      <a:pt x="862" y="545"/>
                    </a:lnTo>
                    <a:lnTo>
                      <a:pt x="846" y="451"/>
                    </a:lnTo>
                    <a:lnTo>
                      <a:pt x="828" y="362"/>
                    </a:lnTo>
                    <a:lnTo>
                      <a:pt x="812" y="274"/>
                    </a:lnTo>
                    <a:lnTo>
                      <a:pt x="798" y="184"/>
                    </a:lnTo>
                    <a:lnTo>
                      <a:pt x="795" y="137"/>
                    </a:lnTo>
                    <a:lnTo>
                      <a:pt x="795" y="90"/>
                    </a:lnTo>
                    <a:lnTo>
                      <a:pt x="795" y="47"/>
                    </a:lnTo>
                    <a:lnTo>
                      <a:pt x="798" y="0"/>
                    </a:lnTo>
                    <a:lnTo>
                      <a:pt x="798" y="20"/>
                    </a:lnTo>
                    <a:lnTo>
                      <a:pt x="806" y="40"/>
                    </a:lnTo>
                    <a:lnTo>
                      <a:pt x="825" y="87"/>
                    </a:lnTo>
                    <a:lnTo>
                      <a:pt x="849" y="133"/>
                    </a:lnTo>
                    <a:lnTo>
                      <a:pt x="865" y="173"/>
                    </a:lnTo>
                    <a:lnTo>
                      <a:pt x="896" y="258"/>
                    </a:lnTo>
                    <a:lnTo>
                      <a:pt x="919" y="344"/>
                    </a:lnTo>
                    <a:lnTo>
                      <a:pt x="942" y="424"/>
                    </a:lnTo>
                    <a:lnTo>
                      <a:pt x="966" y="509"/>
                    </a:lnTo>
                    <a:lnTo>
                      <a:pt x="982" y="592"/>
                    </a:lnTo>
                    <a:lnTo>
                      <a:pt x="999" y="675"/>
                    </a:lnTo>
                    <a:lnTo>
                      <a:pt x="1012" y="752"/>
                    </a:lnTo>
                    <a:lnTo>
                      <a:pt x="1022" y="833"/>
                    </a:lnTo>
                    <a:lnTo>
                      <a:pt x="1033" y="910"/>
                    </a:lnTo>
                    <a:lnTo>
                      <a:pt x="1036" y="990"/>
                    </a:lnTo>
                    <a:lnTo>
                      <a:pt x="1043" y="1070"/>
                    </a:lnTo>
                    <a:lnTo>
                      <a:pt x="1043" y="1147"/>
                    </a:lnTo>
                    <a:lnTo>
                      <a:pt x="1043" y="1227"/>
                    </a:lnTo>
                    <a:lnTo>
                      <a:pt x="1043" y="1308"/>
                    </a:lnTo>
                    <a:lnTo>
                      <a:pt x="1033" y="1431"/>
                    </a:lnTo>
                    <a:lnTo>
                      <a:pt x="1019" y="1559"/>
                    </a:lnTo>
                    <a:lnTo>
                      <a:pt x="1003" y="1682"/>
                    </a:lnTo>
                    <a:lnTo>
                      <a:pt x="979" y="1805"/>
                    </a:lnTo>
                    <a:lnTo>
                      <a:pt x="956" y="1927"/>
                    </a:lnTo>
                    <a:lnTo>
                      <a:pt x="923" y="2050"/>
                    </a:lnTo>
                    <a:lnTo>
                      <a:pt x="889" y="2171"/>
                    </a:lnTo>
                    <a:lnTo>
                      <a:pt x="852" y="2291"/>
                    </a:lnTo>
                    <a:lnTo>
                      <a:pt x="812" y="2408"/>
                    </a:lnTo>
                    <a:lnTo>
                      <a:pt x="772" y="2525"/>
                    </a:lnTo>
                    <a:lnTo>
                      <a:pt x="725" y="2642"/>
                    </a:lnTo>
                    <a:lnTo>
                      <a:pt x="678" y="2756"/>
                    </a:lnTo>
                    <a:lnTo>
                      <a:pt x="655" y="2819"/>
                    </a:lnTo>
                    <a:lnTo>
                      <a:pt x="628" y="2889"/>
                    </a:lnTo>
                    <a:lnTo>
                      <a:pt x="614" y="2923"/>
                    </a:lnTo>
                    <a:lnTo>
                      <a:pt x="598" y="2956"/>
                    </a:lnTo>
                    <a:lnTo>
                      <a:pt x="578" y="2983"/>
                    </a:lnTo>
                    <a:lnTo>
                      <a:pt x="558" y="3010"/>
                    </a:lnTo>
                    <a:lnTo>
                      <a:pt x="525" y="3040"/>
                    </a:lnTo>
                    <a:lnTo>
                      <a:pt x="488" y="3070"/>
                    </a:lnTo>
                    <a:lnTo>
                      <a:pt x="411" y="313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3"/>
            <p:cNvGrpSpPr/>
            <p:nvPr/>
          </p:nvGrpSpPr>
          <p:grpSpPr>
            <a:xfrm>
              <a:off x="5585778" y="1711007"/>
              <a:ext cx="481013" cy="615951"/>
              <a:chOff x="5349558" y="1665287"/>
              <a:chExt cx="481013" cy="615951"/>
            </a:xfrm>
          </p:grpSpPr>
          <p:sp>
            <p:nvSpPr>
              <p:cNvPr id="603" name="Freeform 408"/>
              <p:cNvSpPr>
                <a:spLocks/>
              </p:cNvSpPr>
              <p:nvPr/>
            </p:nvSpPr>
            <p:spPr bwMode="auto">
              <a:xfrm>
                <a:off x="5594033" y="1714500"/>
                <a:ext cx="206375" cy="566738"/>
              </a:xfrm>
              <a:custGeom>
                <a:avLst/>
                <a:gdLst/>
                <a:ahLst/>
                <a:cxnLst>
                  <a:cxn ang="0">
                    <a:pos x="1925" y="4074"/>
                  </a:cxn>
                  <a:cxn ang="0">
                    <a:pos x="1895" y="3606"/>
                  </a:cxn>
                  <a:cxn ang="0">
                    <a:pos x="1867" y="3294"/>
                  </a:cxn>
                  <a:cxn ang="0">
                    <a:pos x="1827" y="2987"/>
                  </a:cxn>
                  <a:cxn ang="0">
                    <a:pos x="1774" y="2679"/>
                  </a:cxn>
                  <a:cxn ang="0">
                    <a:pos x="1701" y="2378"/>
                  </a:cxn>
                  <a:cxn ang="0">
                    <a:pos x="1607" y="2084"/>
                  </a:cxn>
                  <a:cxn ang="0">
                    <a:pos x="1480" y="1776"/>
                  </a:cxn>
                  <a:cxn ang="0">
                    <a:pos x="1336" y="1451"/>
                  </a:cxn>
                  <a:cxn ang="0">
                    <a:pos x="1242" y="1224"/>
                  </a:cxn>
                  <a:cxn ang="0">
                    <a:pos x="1180" y="1108"/>
                  </a:cxn>
                  <a:cxn ang="0">
                    <a:pos x="1069" y="951"/>
                  </a:cxn>
                  <a:cxn ang="0">
                    <a:pos x="942" y="777"/>
                  </a:cxn>
                  <a:cxn ang="0">
                    <a:pos x="855" y="649"/>
                  </a:cxn>
                  <a:cxn ang="0">
                    <a:pos x="805" y="593"/>
                  </a:cxn>
                  <a:cxn ang="0">
                    <a:pos x="618" y="388"/>
                  </a:cxn>
                  <a:cxn ang="0">
                    <a:pos x="465" y="245"/>
                  </a:cxn>
                  <a:cxn ang="0">
                    <a:pos x="337" y="158"/>
                  </a:cxn>
                  <a:cxn ang="0">
                    <a:pos x="120" y="40"/>
                  </a:cxn>
                  <a:cxn ang="0">
                    <a:pos x="30" y="8"/>
                  </a:cxn>
                  <a:cxn ang="0">
                    <a:pos x="0" y="3"/>
                  </a:cxn>
                  <a:cxn ang="0">
                    <a:pos x="0" y="11"/>
                  </a:cxn>
                  <a:cxn ang="0">
                    <a:pos x="14" y="48"/>
                  </a:cxn>
                  <a:cxn ang="0">
                    <a:pos x="33" y="81"/>
                  </a:cxn>
                  <a:cxn ang="0">
                    <a:pos x="100" y="131"/>
                  </a:cxn>
                  <a:cxn ang="0">
                    <a:pos x="180" y="171"/>
                  </a:cxn>
                  <a:cxn ang="0">
                    <a:pos x="254" y="208"/>
                  </a:cxn>
                  <a:cxn ang="0">
                    <a:pos x="404" y="305"/>
                  </a:cxn>
                  <a:cxn ang="0">
                    <a:pos x="498" y="375"/>
                  </a:cxn>
                  <a:cxn ang="0">
                    <a:pos x="588" y="455"/>
                  </a:cxn>
                  <a:cxn ang="0">
                    <a:pos x="711" y="585"/>
                  </a:cxn>
                  <a:cxn ang="0">
                    <a:pos x="865" y="777"/>
                  </a:cxn>
                  <a:cxn ang="0">
                    <a:pos x="1012" y="973"/>
                  </a:cxn>
                  <a:cxn ang="0">
                    <a:pos x="1146" y="1181"/>
                  </a:cxn>
                  <a:cxn ang="0">
                    <a:pos x="1266" y="1398"/>
                  </a:cxn>
                  <a:cxn ang="0">
                    <a:pos x="1376" y="1619"/>
                  </a:cxn>
                  <a:cxn ang="0">
                    <a:pos x="1471" y="1846"/>
                  </a:cxn>
                  <a:cxn ang="0">
                    <a:pos x="1547" y="2078"/>
                  </a:cxn>
                  <a:cxn ang="0">
                    <a:pos x="1644" y="2442"/>
                  </a:cxn>
                  <a:cxn ang="0">
                    <a:pos x="1747" y="2944"/>
                  </a:cxn>
                  <a:cxn ang="0">
                    <a:pos x="1824" y="3449"/>
                  </a:cxn>
                  <a:cxn ang="0">
                    <a:pos x="1874" y="3960"/>
                  </a:cxn>
                  <a:cxn ang="0">
                    <a:pos x="1891" y="4314"/>
                  </a:cxn>
                  <a:cxn ang="0">
                    <a:pos x="1885" y="4512"/>
                  </a:cxn>
                  <a:cxn ang="0">
                    <a:pos x="1864" y="4803"/>
                  </a:cxn>
                  <a:cxn ang="0">
                    <a:pos x="1845" y="5091"/>
                  </a:cxn>
                  <a:cxn ang="0">
                    <a:pos x="1824" y="5268"/>
                  </a:cxn>
                  <a:cxn ang="0">
                    <a:pos x="1854" y="5355"/>
                  </a:cxn>
                  <a:cxn ang="0">
                    <a:pos x="1895" y="5351"/>
                  </a:cxn>
                  <a:cxn ang="0">
                    <a:pos x="1891" y="5235"/>
                  </a:cxn>
                  <a:cxn ang="0">
                    <a:pos x="1904" y="4993"/>
                  </a:cxn>
                  <a:cxn ang="0">
                    <a:pos x="1928" y="4746"/>
                  </a:cxn>
                  <a:cxn ang="0">
                    <a:pos x="1941" y="4502"/>
                  </a:cxn>
                  <a:cxn ang="0">
                    <a:pos x="1941" y="4381"/>
                  </a:cxn>
                </a:cxnLst>
                <a:rect l="0" t="0" r="r" b="b"/>
                <a:pathLst>
                  <a:path w="1941" h="5355">
                    <a:moveTo>
                      <a:pt x="1941" y="4381"/>
                    </a:moveTo>
                    <a:lnTo>
                      <a:pt x="1925" y="4074"/>
                    </a:lnTo>
                    <a:lnTo>
                      <a:pt x="1908" y="3763"/>
                    </a:lnTo>
                    <a:lnTo>
                      <a:pt x="1895" y="3606"/>
                    </a:lnTo>
                    <a:lnTo>
                      <a:pt x="1882" y="3452"/>
                    </a:lnTo>
                    <a:lnTo>
                      <a:pt x="1867" y="3294"/>
                    </a:lnTo>
                    <a:lnTo>
                      <a:pt x="1848" y="3141"/>
                    </a:lnTo>
                    <a:lnTo>
                      <a:pt x="1827" y="2987"/>
                    </a:lnTo>
                    <a:lnTo>
                      <a:pt x="1804" y="2834"/>
                    </a:lnTo>
                    <a:lnTo>
                      <a:pt x="1774" y="2679"/>
                    </a:lnTo>
                    <a:lnTo>
                      <a:pt x="1741" y="2529"/>
                    </a:lnTo>
                    <a:lnTo>
                      <a:pt x="1701" y="2378"/>
                    </a:lnTo>
                    <a:lnTo>
                      <a:pt x="1658" y="2231"/>
                    </a:lnTo>
                    <a:lnTo>
                      <a:pt x="1607" y="2084"/>
                    </a:lnTo>
                    <a:lnTo>
                      <a:pt x="1551" y="1940"/>
                    </a:lnTo>
                    <a:lnTo>
                      <a:pt x="1480" y="1776"/>
                    </a:lnTo>
                    <a:lnTo>
                      <a:pt x="1407" y="1616"/>
                    </a:lnTo>
                    <a:lnTo>
                      <a:pt x="1336" y="1451"/>
                    </a:lnTo>
                    <a:lnTo>
                      <a:pt x="1269" y="1288"/>
                    </a:lnTo>
                    <a:lnTo>
                      <a:pt x="1242" y="1224"/>
                    </a:lnTo>
                    <a:lnTo>
                      <a:pt x="1213" y="1164"/>
                    </a:lnTo>
                    <a:lnTo>
                      <a:pt x="1180" y="1108"/>
                    </a:lnTo>
                    <a:lnTo>
                      <a:pt x="1143" y="1058"/>
                    </a:lnTo>
                    <a:lnTo>
                      <a:pt x="1069" y="951"/>
                    </a:lnTo>
                    <a:lnTo>
                      <a:pt x="986" y="840"/>
                    </a:lnTo>
                    <a:lnTo>
                      <a:pt x="942" y="777"/>
                    </a:lnTo>
                    <a:lnTo>
                      <a:pt x="898" y="713"/>
                    </a:lnTo>
                    <a:lnTo>
                      <a:pt x="855" y="649"/>
                    </a:lnTo>
                    <a:lnTo>
                      <a:pt x="831" y="619"/>
                    </a:lnTo>
                    <a:lnTo>
                      <a:pt x="805" y="593"/>
                    </a:lnTo>
                    <a:lnTo>
                      <a:pt x="711" y="489"/>
                    </a:lnTo>
                    <a:lnTo>
                      <a:pt x="618" y="388"/>
                    </a:lnTo>
                    <a:lnTo>
                      <a:pt x="518" y="291"/>
                    </a:lnTo>
                    <a:lnTo>
                      <a:pt x="465" y="245"/>
                    </a:lnTo>
                    <a:lnTo>
                      <a:pt x="414" y="201"/>
                    </a:lnTo>
                    <a:lnTo>
                      <a:pt x="337" y="158"/>
                    </a:lnTo>
                    <a:lnTo>
                      <a:pt x="193" y="77"/>
                    </a:lnTo>
                    <a:lnTo>
                      <a:pt x="120" y="40"/>
                    </a:lnTo>
                    <a:lnTo>
                      <a:pt x="57" y="14"/>
                    </a:lnTo>
                    <a:lnTo>
                      <a:pt x="30" y="8"/>
                    </a:lnTo>
                    <a:lnTo>
                      <a:pt x="14" y="0"/>
                    </a:lnTo>
                    <a:lnTo>
                      <a:pt x="0" y="3"/>
                    </a:lnTo>
                    <a:lnTo>
                      <a:pt x="0" y="8"/>
                    </a:lnTo>
                    <a:lnTo>
                      <a:pt x="0" y="11"/>
                    </a:lnTo>
                    <a:lnTo>
                      <a:pt x="3" y="30"/>
                    </a:lnTo>
                    <a:lnTo>
                      <a:pt x="14" y="48"/>
                    </a:lnTo>
                    <a:lnTo>
                      <a:pt x="23" y="64"/>
                    </a:lnTo>
                    <a:lnTo>
                      <a:pt x="33" y="81"/>
                    </a:lnTo>
                    <a:lnTo>
                      <a:pt x="67" y="107"/>
                    </a:lnTo>
                    <a:lnTo>
                      <a:pt x="100" y="131"/>
                    </a:lnTo>
                    <a:lnTo>
                      <a:pt x="140" y="150"/>
                    </a:lnTo>
                    <a:lnTo>
                      <a:pt x="180" y="171"/>
                    </a:lnTo>
                    <a:lnTo>
                      <a:pt x="220" y="188"/>
                    </a:lnTo>
                    <a:lnTo>
                      <a:pt x="254" y="208"/>
                    </a:lnTo>
                    <a:lnTo>
                      <a:pt x="358" y="272"/>
                    </a:lnTo>
                    <a:lnTo>
                      <a:pt x="404" y="305"/>
                    </a:lnTo>
                    <a:lnTo>
                      <a:pt x="454" y="339"/>
                    </a:lnTo>
                    <a:lnTo>
                      <a:pt x="498" y="375"/>
                    </a:lnTo>
                    <a:lnTo>
                      <a:pt x="545" y="415"/>
                    </a:lnTo>
                    <a:lnTo>
                      <a:pt x="588" y="455"/>
                    </a:lnTo>
                    <a:lnTo>
                      <a:pt x="628" y="499"/>
                    </a:lnTo>
                    <a:lnTo>
                      <a:pt x="711" y="585"/>
                    </a:lnTo>
                    <a:lnTo>
                      <a:pt x="788" y="679"/>
                    </a:lnTo>
                    <a:lnTo>
                      <a:pt x="865" y="777"/>
                    </a:lnTo>
                    <a:lnTo>
                      <a:pt x="938" y="873"/>
                    </a:lnTo>
                    <a:lnTo>
                      <a:pt x="1012" y="973"/>
                    </a:lnTo>
                    <a:lnTo>
                      <a:pt x="1079" y="1077"/>
                    </a:lnTo>
                    <a:lnTo>
                      <a:pt x="1146" y="1181"/>
                    </a:lnTo>
                    <a:lnTo>
                      <a:pt x="1210" y="1288"/>
                    </a:lnTo>
                    <a:lnTo>
                      <a:pt x="1266" y="1398"/>
                    </a:lnTo>
                    <a:lnTo>
                      <a:pt x="1323" y="1509"/>
                    </a:lnTo>
                    <a:lnTo>
                      <a:pt x="1376" y="1619"/>
                    </a:lnTo>
                    <a:lnTo>
                      <a:pt x="1423" y="1733"/>
                    </a:lnTo>
                    <a:lnTo>
                      <a:pt x="1471" y="1846"/>
                    </a:lnTo>
                    <a:lnTo>
                      <a:pt x="1511" y="1960"/>
                    </a:lnTo>
                    <a:lnTo>
                      <a:pt x="1547" y="2078"/>
                    </a:lnTo>
                    <a:lnTo>
                      <a:pt x="1580" y="2191"/>
                    </a:lnTo>
                    <a:lnTo>
                      <a:pt x="1644" y="2442"/>
                    </a:lnTo>
                    <a:lnTo>
                      <a:pt x="1701" y="2693"/>
                    </a:lnTo>
                    <a:lnTo>
                      <a:pt x="1747" y="2944"/>
                    </a:lnTo>
                    <a:lnTo>
                      <a:pt x="1791" y="3195"/>
                    </a:lnTo>
                    <a:lnTo>
                      <a:pt x="1824" y="3449"/>
                    </a:lnTo>
                    <a:lnTo>
                      <a:pt x="1854" y="3703"/>
                    </a:lnTo>
                    <a:lnTo>
                      <a:pt x="1874" y="3960"/>
                    </a:lnTo>
                    <a:lnTo>
                      <a:pt x="1888" y="4218"/>
                    </a:lnTo>
                    <a:lnTo>
                      <a:pt x="1891" y="4314"/>
                    </a:lnTo>
                    <a:lnTo>
                      <a:pt x="1888" y="4412"/>
                    </a:lnTo>
                    <a:lnTo>
                      <a:pt x="1885" y="4512"/>
                    </a:lnTo>
                    <a:lnTo>
                      <a:pt x="1882" y="4609"/>
                    </a:lnTo>
                    <a:lnTo>
                      <a:pt x="1864" y="4803"/>
                    </a:lnTo>
                    <a:lnTo>
                      <a:pt x="1854" y="5000"/>
                    </a:lnTo>
                    <a:lnTo>
                      <a:pt x="1845" y="5091"/>
                    </a:lnTo>
                    <a:lnTo>
                      <a:pt x="1834" y="5181"/>
                    </a:lnTo>
                    <a:lnTo>
                      <a:pt x="1824" y="5268"/>
                    </a:lnTo>
                    <a:lnTo>
                      <a:pt x="1818" y="5351"/>
                    </a:lnTo>
                    <a:lnTo>
                      <a:pt x="1854" y="5355"/>
                    </a:lnTo>
                    <a:lnTo>
                      <a:pt x="1874" y="5355"/>
                    </a:lnTo>
                    <a:lnTo>
                      <a:pt x="1895" y="5351"/>
                    </a:lnTo>
                    <a:lnTo>
                      <a:pt x="1891" y="5291"/>
                    </a:lnTo>
                    <a:lnTo>
                      <a:pt x="1891" y="5235"/>
                    </a:lnTo>
                    <a:lnTo>
                      <a:pt x="1895" y="5114"/>
                    </a:lnTo>
                    <a:lnTo>
                      <a:pt x="1904" y="4993"/>
                    </a:lnTo>
                    <a:lnTo>
                      <a:pt x="1914" y="4870"/>
                    </a:lnTo>
                    <a:lnTo>
                      <a:pt x="1928" y="4746"/>
                    </a:lnTo>
                    <a:lnTo>
                      <a:pt x="1938" y="4626"/>
                    </a:lnTo>
                    <a:lnTo>
                      <a:pt x="1941" y="4502"/>
                    </a:lnTo>
                    <a:lnTo>
                      <a:pt x="1941" y="4442"/>
                    </a:lnTo>
                    <a:lnTo>
                      <a:pt x="1941" y="4381"/>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4" name="Freeform 409"/>
              <p:cNvSpPr>
                <a:spLocks/>
              </p:cNvSpPr>
              <p:nvPr/>
            </p:nvSpPr>
            <p:spPr bwMode="auto">
              <a:xfrm>
                <a:off x="5349558" y="1812925"/>
                <a:ext cx="53975" cy="111125"/>
              </a:xfrm>
              <a:custGeom>
                <a:avLst/>
                <a:gdLst/>
                <a:ahLst/>
                <a:cxnLst>
                  <a:cxn ang="0">
                    <a:pos x="451" y="14"/>
                  </a:cxn>
                  <a:cxn ang="0">
                    <a:pos x="481" y="0"/>
                  </a:cxn>
                  <a:cxn ang="0">
                    <a:pos x="481" y="4"/>
                  </a:cxn>
                  <a:cxn ang="0">
                    <a:pos x="485" y="11"/>
                  </a:cxn>
                  <a:cxn ang="0">
                    <a:pos x="491" y="48"/>
                  </a:cxn>
                  <a:cxn ang="0">
                    <a:pos x="501" y="155"/>
                  </a:cxn>
                  <a:cxn ang="0">
                    <a:pos x="512" y="272"/>
                  </a:cxn>
                  <a:cxn ang="0">
                    <a:pos x="512" y="336"/>
                  </a:cxn>
                  <a:cxn ang="0">
                    <a:pos x="501" y="422"/>
                  </a:cxn>
                  <a:cxn ang="0">
                    <a:pos x="481" y="506"/>
                  </a:cxn>
                  <a:cxn ang="0">
                    <a:pos x="454" y="590"/>
                  </a:cxn>
                  <a:cxn ang="0">
                    <a:pos x="441" y="630"/>
                  </a:cxn>
                  <a:cxn ang="0">
                    <a:pos x="421" y="670"/>
                  </a:cxn>
                  <a:cxn ang="0">
                    <a:pos x="371" y="770"/>
                  </a:cxn>
                  <a:cxn ang="0">
                    <a:pos x="337" y="833"/>
                  </a:cxn>
                  <a:cxn ang="0">
                    <a:pos x="297" y="894"/>
                  </a:cxn>
                  <a:cxn ang="0">
                    <a:pos x="254" y="951"/>
                  </a:cxn>
                  <a:cxn ang="0">
                    <a:pos x="234" y="977"/>
                  </a:cxn>
                  <a:cxn ang="0">
                    <a:pos x="211" y="998"/>
                  </a:cxn>
                  <a:cxn ang="0">
                    <a:pos x="187" y="1017"/>
                  </a:cxn>
                  <a:cxn ang="0">
                    <a:pos x="160" y="1034"/>
                  </a:cxn>
                  <a:cxn ang="0">
                    <a:pos x="137" y="1044"/>
                  </a:cxn>
                  <a:cxn ang="0">
                    <a:pos x="110" y="1051"/>
                  </a:cxn>
                  <a:cxn ang="0">
                    <a:pos x="94" y="1051"/>
                  </a:cxn>
                  <a:cxn ang="0">
                    <a:pos x="80" y="1044"/>
                  </a:cxn>
                  <a:cxn ang="0">
                    <a:pos x="70" y="1038"/>
                  </a:cxn>
                  <a:cxn ang="0">
                    <a:pos x="64" y="1025"/>
                  </a:cxn>
                  <a:cxn ang="0">
                    <a:pos x="57" y="1007"/>
                  </a:cxn>
                  <a:cxn ang="0">
                    <a:pos x="53" y="988"/>
                  </a:cxn>
                  <a:cxn ang="0">
                    <a:pos x="43" y="944"/>
                  </a:cxn>
                  <a:cxn ang="0">
                    <a:pos x="21" y="847"/>
                  </a:cxn>
                  <a:cxn ang="0">
                    <a:pos x="13" y="796"/>
                  </a:cxn>
                  <a:cxn ang="0">
                    <a:pos x="3" y="747"/>
                  </a:cxn>
                  <a:cxn ang="0">
                    <a:pos x="0" y="700"/>
                  </a:cxn>
                  <a:cxn ang="0">
                    <a:pos x="0" y="649"/>
                  </a:cxn>
                  <a:cxn ang="0">
                    <a:pos x="3" y="600"/>
                  </a:cxn>
                  <a:cxn ang="0">
                    <a:pos x="10" y="549"/>
                  </a:cxn>
                  <a:cxn ang="0">
                    <a:pos x="34" y="459"/>
                  </a:cxn>
                  <a:cxn ang="0">
                    <a:pos x="47" y="422"/>
                  </a:cxn>
                  <a:cxn ang="0">
                    <a:pos x="64" y="389"/>
                  </a:cxn>
                  <a:cxn ang="0">
                    <a:pos x="80" y="355"/>
                  </a:cxn>
                  <a:cxn ang="0">
                    <a:pos x="101" y="322"/>
                  </a:cxn>
                  <a:cxn ang="0">
                    <a:pos x="127" y="285"/>
                  </a:cxn>
                  <a:cxn ang="0">
                    <a:pos x="157" y="248"/>
                  </a:cxn>
                  <a:cxn ang="0">
                    <a:pos x="190" y="211"/>
                  </a:cxn>
                  <a:cxn ang="0">
                    <a:pos x="224" y="178"/>
                  </a:cxn>
                  <a:cxn ang="0">
                    <a:pos x="257" y="144"/>
                  </a:cxn>
                  <a:cxn ang="0">
                    <a:pos x="291" y="118"/>
                  </a:cxn>
                  <a:cxn ang="0">
                    <a:pos x="328" y="91"/>
                  </a:cxn>
                  <a:cxn ang="0">
                    <a:pos x="368" y="64"/>
                  </a:cxn>
                  <a:cxn ang="0">
                    <a:pos x="451" y="14"/>
                  </a:cxn>
                </a:cxnLst>
                <a:rect l="0" t="0" r="r" b="b"/>
                <a:pathLst>
                  <a:path w="512" h="1051">
                    <a:moveTo>
                      <a:pt x="451" y="14"/>
                    </a:moveTo>
                    <a:lnTo>
                      <a:pt x="481" y="0"/>
                    </a:lnTo>
                    <a:lnTo>
                      <a:pt x="481" y="4"/>
                    </a:lnTo>
                    <a:lnTo>
                      <a:pt x="485" y="11"/>
                    </a:lnTo>
                    <a:lnTo>
                      <a:pt x="491" y="48"/>
                    </a:lnTo>
                    <a:lnTo>
                      <a:pt x="501" y="155"/>
                    </a:lnTo>
                    <a:lnTo>
                      <a:pt x="512" y="272"/>
                    </a:lnTo>
                    <a:lnTo>
                      <a:pt x="512" y="336"/>
                    </a:lnTo>
                    <a:lnTo>
                      <a:pt x="501" y="422"/>
                    </a:lnTo>
                    <a:lnTo>
                      <a:pt x="481" y="506"/>
                    </a:lnTo>
                    <a:lnTo>
                      <a:pt x="454" y="590"/>
                    </a:lnTo>
                    <a:lnTo>
                      <a:pt x="441" y="630"/>
                    </a:lnTo>
                    <a:lnTo>
                      <a:pt x="421" y="670"/>
                    </a:lnTo>
                    <a:lnTo>
                      <a:pt x="371" y="770"/>
                    </a:lnTo>
                    <a:lnTo>
                      <a:pt x="337" y="833"/>
                    </a:lnTo>
                    <a:lnTo>
                      <a:pt x="297" y="894"/>
                    </a:lnTo>
                    <a:lnTo>
                      <a:pt x="254" y="951"/>
                    </a:lnTo>
                    <a:lnTo>
                      <a:pt x="234" y="977"/>
                    </a:lnTo>
                    <a:lnTo>
                      <a:pt x="211" y="998"/>
                    </a:lnTo>
                    <a:lnTo>
                      <a:pt x="187" y="1017"/>
                    </a:lnTo>
                    <a:lnTo>
                      <a:pt x="160" y="1034"/>
                    </a:lnTo>
                    <a:lnTo>
                      <a:pt x="137" y="1044"/>
                    </a:lnTo>
                    <a:lnTo>
                      <a:pt x="110" y="1051"/>
                    </a:lnTo>
                    <a:lnTo>
                      <a:pt x="94" y="1051"/>
                    </a:lnTo>
                    <a:lnTo>
                      <a:pt x="80" y="1044"/>
                    </a:lnTo>
                    <a:lnTo>
                      <a:pt x="70" y="1038"/>
                    </a:lnTo>
                    <a:lnTo>
                      <a:pt x="64" y="1025"/>
                    </a:lnTo>
                    <a:lnTo>
                      <a:pt x="57" y="1007"/>
                    </a:lnTo>
                    <a:lnTo>
                      <a:pt x="53" y="988"/>
                    </a:lnTo>
                    <a:lnTo>
                      <a:pt x="43" y="944"/>
                    </a:lnTo>
                    <a:lnTo>
                      <a:pt x="21" y="847"/>
                    </a:lnTo>
                    <a:lnTo>
                      <a:pt x="13" y="796"/>
                    </a:lnTo>
                    <a:lnTo>
                      <a:pt x="3" y="747"/>
                    </a:lnTo>
                    <a:lnTo>
                      <a:pt x="0" y="700"/>
                    </a:lnTo>
                    <a:lnTo>
                      <a:pt x="0" y="649"/>
                    </a:lnTo>
                    <a:lnTo>
                      <a:pt x="3" y="600"/>
                    </a:lnTo>
                    <a:lnTo>
                      <a:pt x="10" y="549"/>
                    </a:lnTo>
                    <a:lnTo>
                      <a:pt x="34" y="459"/>
                    </a:lnTo>
                    <a:lnTo>
                      <a:pt x="47" y="422"/>
                    </a:lnTo>
                    <a:lnTo>
                      <a:pt x="64" y="389"/>
                    </a:lnTo>
                    <a:lnTo>
                      <a:pt x="80" y="355"/>
                    </a:lnTo>
                    <a:lnTo>
                      <a:pt x="101" y="322"/>
                    </a:lnTo>
                    <a:lnTo>
                      <a:pt x="127" y="285"/>
                    </a:lnTo>
                    <a:lnTo>
                      <a:pt x="157" y="248"/>
                    </a:lnTo>
                    <a:lnTo>
                      <a:pt x="190" y="211"/>
                    </a:lnTo>
                    <a:lnTo>
                      <a:pt x="224" y="178"/>
                    </a:lnTo>
                    <a:lnTo>
                      <a:pt x="257" y="144"/>
                    </a:lnTo>
                    <a:lnTo>
                      <a:pt x="291" y="118"/>
                    </a:lnTo>
                    <a:lnTo>
                      <a:pt x="328" y="91"/>
                    </a:lnTo>
                    <a:lnTo>
                      <a:pt x="368" y="64"/>
                    </a:lnTo>
                    <a:lnTo>
                      <a:pt x="451" y="1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5" name="Freeform 410"/>
              <p:cNvSpPr>
                <a:spLocks/>
              </p:cNvSpPr>
              <p:nvPr/>
            </p:nvSpPr>
            <p:spPr bwMode="auto">
              <a:xfrm>
                <a:off x="5413058" y="1773237"/>
                <a:ext cx="65088" cy="84138"/>
              </a:xfrm>
              <a:custGeom>
                <a:avLst/>
                <a:gdLst/>
                <a:ahLst/>
                <a:cxnLst>
                  <a:cxn ang="0">
                    <a:pos x="67" y="378"/>
                  </a:cxn>
                  <a:cxn ang="0">
                    <a:pos x="34" y="474"/>
                  </a:cxn>
                  <a:cxn ang="0">
                    <a:pos x="21" y="528"/>
                  </a:cxn>
                  <a:cxn ang="0">
                    <a:pos x="7" y="578"/>
                  </a:cxn>
                  <a:cxn ang="0">
                    <a:pos x="0" y="632"/>
                  </a:cxn>
                  <a:cxn ang="0">
                    <a:pos x="0" y="685"/>
                  </a:cxn>
                  <a:cxn ang="0">
                    <a:pos x="4" y="738"/>
                  </a:cxn>
                  <a:cxn ang="0">
                    <a:pos x="10" y="762"/>
                  </a:cxn>
                  <a:cxn ang="0">
                    <a:pos x="18" y="789"/>
                  </a:cxn>
                  <a:cxn ang="0">
                    <a:pos x="40" y="789"/>
                  </a:cxn>
                  <a:cxn ang="0">
                    <a:pos x="64" y="786"/>
                  </a:cxn>
                  <a:cxn ang="0">
                    <a:pos x="87" y="779"/>
                  </a:cxn>
                  <a:cxn ang="0">
                    <a:pos x="114" y="768"/>
                  </a:cxn>
                  <a:cxn ang="0">
                    <a:pos x="168" y="742"/>
                  </a:cxn>
                  <a:cxn ang="0">
                    <a:pos x="218" y="709"/>
                  </a:cxn>
                  <a:cxn ang="0">
                    <a:pos x="268" y="672"/>
                  </a:cxn>
                  <a:cxn ang="0">
                    <a:pos x="311" y="628"/>
                  </a:cxn>
                  <a:cxn ang="0">
                    <a:pos x="348" y="591"/>
                  </a:cxn>
                  <a:cxn ang="0">
                    <a:pos x="375" y="554"/>
                  </a:cxn>
                  <a:cxn ang="0">
                    <a:pos x="429" y="474"/>
                  </a:cxn>
                  <a:cxn ang="0">
                    <a:pos x="472" y="401"/>
                  </a:cxn>
                  <a:cxn ang="0">
                    <a:pos x="512" y="324"/>
                  </a:cxn>
                  <a:cxn ang="0">
                    <a:pos x="531" y="284"/>
                  </a:cxn>
                  <a:cxn ang="0">
                    <a:pos x="549" y="237"/>
                  </a:cxn>
                  <a:cxn ang="0">
                    <a:pos x="579" y="113"/>
                  </a:cxn>
                  <a:cxn ang="0">
                    <a:pos x="595" y="40"/>
                  </a:cxn>
                  <a:cxn ang="0">
                    <a:pos x="602" y="17"/>
                  </a:cxn>
                  <a:cxn ang="0">
                    <a:pos x="608" y="6"/>
                  </a:cxn>
                  <a:cxn ang="0">
                    <a:pos x="592" y="3"/>
                  </a:cxn>
                  <a:cxn ang="0">
                    <a:pos x="575" y="0"/>
                  </a:cxn>
                  <a:cxn ang="0">
                    <a:pos x="558" y="0"/>
                  </a:cxn>
                  <a:cxn ang="0">
                    <a:pos x="538" y="0"/>
                  </a:cxn>
                  <a:cxn ang="0">
                    <a:pos x="502" y="9"/>
                  </a:cxn>
                  <a:cxn ang="0">
                    <a:pos x="461" y="23"/>
                  </a:cxn>
                  <a:cxn ang="0">
                    <a:pos x="421" y="40"/>
                  </a:cxn>
                  <a:cxn ang="0">
                    <a:pos x="384" y="60"/>
                  </a:cxn>
                  <a:cxn ang="0">
                    <a:pos x="325" y="94"/>
                  </a:cxn>
                  <a:cxn ang="0">
                    <a:pos x="285" y="120"/>
                  </a:cxn>
                  <a:cxn ang="0">
                    <a:pos x="245" y="150"/>
                  </a:cxn>
                  <a:cxn ang="0">
                    <a:pos x="208" y="180"/>
                  </a:cxn>
                  <a:cxn ang="0">
                    <a:pos x="171" y="214"/>
                  </a:cxn>
                  <a:cxn ang="0">
                    <a:pos x="141" y="250"/>
                  </a:cxn>
                  <a:cxn ang="0">
                    <a:pos x="114" y="287"/>
                  </a:cxn>
                  <a:cxn ang="0">
                    <a:pos x="87" y="330"/>
                  </a:cxn>
                  <a:cxn ang="0">
                    <a:pos x="67" y="378"/>
                  </a:cxn>
                </a:cxnLst>
                <a:rect l="0" t="0" r="r" b="b"/>
                <a:pathLst>
                  <a:path w="608" h="789">
                    <a:moveTo>
                      <a:pt x="67" y="378"/>
                    </a:moveTo>
                    <a:lnTo>
                      <a:pt x="34" y="474"/>
                    </a:lnTo>
                    <a:lnTo>
                      <a:pt x="21" y="528"/>
                    </a:lnTo>
                    <a:lnTo>
                      <a:pt x="7" y="578"/>
                    </a:lnTo>
                    <a:lnTo>
                      <a:pt x="0" y="632"/>
                    </a:lnTo>
                    <a:lnTo>
                      <a:pt x="0" y="685"/>
                    </a:lnTo>
                    <a:lnTo>
                      <a:pt x="4" y="738"/>
                    </a:lnTo>
                    <a:lnTo>
                      <a:pt x="10" y="762"/>
                    </a:lnTo>
                    <a:lnTo>
                      <a:pt x="18" y="789"/>
                    </a:lnTo>
                    <a:lnTo>
                      <a:pt x="40" y="789"/>
                    </a:lnTo>
                    <a:lnTo>
                      <a:pt x="64" y="786"/>
                    </a:lnTo>
                    <a:lnTo>
                      <a:pt x="87" y="779"/>
                    </a:lnTo>
                    <a:lnTo>
                      <a:pt x="114" y="768"/>
                    </a:lnTo>
                    <a:lnTo>
                      <a:pt x="168" y="742"/>
                    </a:lnTo>
                    <a:lnTo>
                      <a:pt x="218" y="709"/>
                    </a:lnTo>
                    <a:lnTo>
                      <a:pt x="268" y="672"/>
                    </a:lnTo>
                    <a:lnTo>
                      <a:pt x="311" y="628"/>
                    </a:lnTo>
                    <a:lnTo>
                      <a:pt x="348" y="591"/>
                    </a:lnTo>
                    <a:lnTo>
                      <a:pt x="375" y="554"/>
                    </a:lnTo>
                    <a:lnTo>
                      <a:pt x="429" y="474"/>
                    </a:lnTo>
                    <a:lnTo>
                      <a:pt x="472" y="401"/>
                    </a:lnTo>
                    <a:lnTo>
                      <a:pt x="512" y="324"/>
                    </a:lnTo>
                    <a:lnTo>
                      <a:pt x="531" y="284"/>
                    </a:lnTo>
                    <a:lnTo>
                      <a:pt x="549" y="237"/>
                    </a:lnTo>
                    <a:lnTo>
                      <a:pt x="579" y="113"/>
                    </a:lnTo>
                    <a:lnTo>
                      <a:pt x="595" y="40"/>
                    </a:lnTo>
                    <a:lnTo>
                      <a:pt x="602" y="17"/>
                    </a:lnTo>
                    <a:lnTo>
                      <a:pt x="608" y="6"/>
                    </a:lnTo>
                    <a:lnTo>
                      <a:pt x="592" y="3"/>
                    </a:lnTo>
                    <a:lnTo>
                      <a:pt x="575" y="0"/>
                    </a:lnTo>
                    <a:lnTo>
                      <a:pt x="558" y="0"/>
                    </a:lnTo>
                    <a:lnTo>
                      <a:pt x="538" y="0"/>
                    </a:lnTo>
                    <a:lnTo>
                      <a:pt x="502" y="9"/>
                    </a:lnTo>
                    <a:lnTo>
                      <a:pt x="461" y="23"/>
                    </a:lnTo>
                    <a:lnTo>
                      <a:pt x="421" y="40"/>
                    </a:lnTo>
                    <a:lnTo>
                      <a:pt x="384" y="60"/>
                    </a:lnTo>
                    <a:lnTo>
                      <a:pt x="325" y="94"/>
                    </a:lnTo>
                    <a:lnTo>
                      <a:pt x="285" y="120"/>
                    </a:lnTo>
                    <a:lnTo>
                      <a:pt x="245" y="150"/>
                    </a:lnTo>
                    <a:lnTo>
                      <a:pt x="208" y="180"/>
                    </a:lnTo>
                    <a:lnTo>
                      <a:pt x="171" y="214"/>
                    </a:lnTo>
                    <a:lnTo>
                      <a:pt x="141" y="250"/>
                    </a:lnTo>
                    <a:lnTo>
                      <a:pt x="114" y="287"/>
                    </a:lnTo>
                    <a:lnTo>
                      <a:pt x="87" y="330"/>
                    </a:lnTo>
                    <a:lnTo>
                      <a:pt x="67" y="37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6" name="Freeform 411"/>
              <p:cNvSpPr>
                <a:spLocks/>
              </p:cNvSpPr>
              <p:nvPr/>
            </p:nvSpPr>
            <p:spPr bwMode="auto">
              <a:xfrm>
                <a:off x="5349558" y="1766887"/>
                <a:ext cx="96838" cy="46038"/>
              </a:xfrm>
              <a:custGeom>
                <a:avLst/>
                <a:gdLst/>
                <a:ahLst/>
                <a:cxnLst>
                  <a:cxn ang="0">
                    <a:pos x="13" y="431"/>
                  </a:cxn>
                  <a:cxn ang="0">
                    <a:pos x="71" y="431"/>
                  </a:cxn>
                  <a:cxn ang="0">
                    <a:pos x="131" y="428"/>
                  </a:cxn>
                  <a:cxn ang="0">
                    <a:pos x="191" y="418"/>
                  </a:cxn>
                  <a:cxn ang="0">
                    <a:pos x="251" y="408"/>
                  </a:cxn>
                  <a:cxn ang="0">
                    <a:pos x="311" y="394"/>
                  </a:cxn>
                  <a:cxn ang="0">
                    <a:pos x="374" y="375"/>
                  </a:cxn>
                  <a:cxn ang="0">
                    <a:pos x="435" y="354"/>
                  </a:cxn>
                  <a:cxn ang="0">
                    <a:pos x="495" y="331"/>
                  </a:cxn>
                  <a:cxn ang="0">
                    <a:pos x="552" y="305"/>
                  </a:cxn>
                  <a:cxn ang="0">
                    <a:pos x="608" y="278"/>
                  </a:cxn>
                  <a:cxn ang="0">
                    <a:pos x="665" y="247"/>
                  </a:cxn>
                  <a:cxn ang="0">
                    <a:pos x="722" y="217"/>
                  </a:cxn>
                  <a:cxn ang="0">
                    <a:pos x="772" y="184"/>
                  </a:cxn>
                  <a:cxn ang="0">
                    <a:pos x="822" y="150"/>
                  </a:cxn>
                  <a:cxn ang="0">
                    <a:pos x="872" y="118"/>
                  </a:cxn>
                  <a:cxn ang="0">
                    <a:pos x="916" y="81"/>
                  </a:cxn>
                  <a:cxn ang="0">
                    <a:pos x="813" y="60"/>
                  </a:cxn>
                  <a:cxn ang="0">
                    <a:pos x="709" y="36"/>
                  </a:cxn>
                  <a:cxn ang="0">
                    <a:pos x="611" y="14"/>
                  </a:cxn>
                  <a:cxn ang="0">
                    <a:pos x="565" y="6"/>
                  </a:cxn>
                  <a:cxn ang="0">
                    <a:pos x="518" y="0"/>
                  </a:cxn>
                  <a:cxn ang="0">
                    <a:pos x="472" y="0"/>
                  </a:cxn>
                  <a:cxn ang="0">
                    <a:pos x="424" y="3"/>
                  </a:cxn>
                  <a:cxn ang="0">
                    <a:pos x="378" y="10"/>
                  </a:cxn>
                  <a:cxn ang="0">
                    <a:pos x="331" y="23"/>
                  </a:cxn>
                  <a:cxn ang="0">
                    <a:pos x="288" y="44"/>
                  </a:cxn>
                  <a:cxn ang="0">
                    <a:pos x="241" y="70"/>
                  </a:cxn>
                  <a:cxn ang="0">
                    <a:pos x="194" y="104"/>
                  </a:cxn>
                  <a:cxn ang="0">
                    <a:pos x="147" y="147"/>
                  </a:cxn>
                  <a:cxn ang="0">
                    <a:pos x="111" y="201"/>
                  </a:cxn>
                  <a:cxn ang="0">
                    <a:pos x="80" y="244"/>
                  </a:cxn>
                  <a:cxn ang="0">
                    <a:pos x="50" y="294"/>
                  </a:cxn>
                  <a:cxn ang="0">
                    <a:pos x="24" y="345"/>
                  </a:cxn>
                  <a:cxn ang="0">
                    <a:pos x="7" y="388"/>
                  </a:cxn>
                  <a:cxn ang="0">
                    <a:pos x="0" y="404"/>
                  </a:cxn>
                  <a:cxn ang="0">
                    <a:pos x="0" y="418"/>
                  </a:cxn>
                  <a:cxn ang="0">
                    <a:pos x="4" y="428"/>
                  </a:cxn>
                  <a:cxn ang="0">
                    <a:pos x="13" y="431"/>
                  </a:cxn>
                </a:cxnLst>
                <a:rect l="0" t="0" r="r" b="b"/>
                <a:pathLst>
                  <a:path w="916" h="431">
                    <a:moveTo>
                      <a:pt x="13" y="431"/>
                    </a:moveTo>
                    <a:lnTo>
                      <a:pt x="71" y="431"/>
                    </a:lnTo>
                    <a:lnTo>
                      <a:pt x="131" y="428"/>
                    </a:lnTo>
                    <a:lnTo>
                      <a:pt x="191" y="418"/>
                    </a:lnTo>
                    <a:lnTo>
                      <a:pt x="251" y="408"/>
                    </a:lnTo>
                    <a:lnTo>
                      <a:pt x="311" y="394"/>
                    </a:lnTo>
                    <a:lnTo>
                      <a:pt x="374" y="375"/>
                    </a:lnTo>
                    <a:lnTo>
                      <a:pt x="435" y="354"/>
                    </a:lnTo>
                    <a:lnTo>
                      <a:pt x="495" y="331"/>
                    </a:lnTo>
                    <a:lnTo>
                      <a:pt x="552" y="305"/>
                    </a:lnTo>
                    <a:lnTo>
                      <a:pt x="608" y="278"/>
                    </a:lnTo>
                    <a:lnTo>
                      <a:pt x="665" y="247"/>
                    </a:lnTo>
                    <a:lnTo>
                      <a:pt x="722" y="217"/>
                    </a:lnTo>
                    <a:lnTo>
                      <a:pt x="772" y="184"/>
                    </a:lnTo>
                    <a:lnTo>
                      <a:pt x="822" y="150"/>
                    </a:lnTo>
                    <a:lnTo>
                      <a:pt x="872" y="118"/>
                    </a:lnTo>
                    <a:lnTo>
                      <a:pt x="916" y="81"/>
                    </a:lnTo>
                    <a:lnTo>
                      <a:pt x="813" y="60"/>
                    </a:lnTo>
                    <a:lnTo>
                      <a:pt x="709" y="36"/>
                    </a:lnTo>
                    <a:lnTo>
                      <a:pt x="611" y="14"/>
                    </a:lnTo>
                    <a:lnTo>
                      <a:pt x="565" y="6"/>
                    </a:lnTo>
                    <a:lnTo>
                      <a:pt x="518" y="0"/>
                    </a:lnTo>
                    <a:lnTo>
                      <a:pt x="472" y="0"/>
                    </a:lnTo>
                    <a:lnTo>
                      <a:pt x="424" y="3"/>
                    </a:lnTo>
                    <a:lnTo>
                      <a:pt x="378" y="10"/>
                    </a:lnTo>
                    <a:lnTo>
                      <a:pt x="331" y="23"/>
                    </a:lnTo>
                    <a:lnTo>
                      <a:pt x="288" y="44"/>
                    </a:lnTo>
                    <a:lnTo>
                      <a:pt x="241" y="70"/>
                    </a:lnTo>
                    <a:lnTo>
                      <a:pt x="194" y="104"/>
                    </a:lnTo>
                    <a:lnTo>
                      <a:pt x="147" y="147"/>
                    </a:lnTo>
                    <a:lnTo>
                      <a:pt x="111" y="201"/>
                    </a:lnTo>
                    <a:lnTo>
                      <a:pt x="80" y="244"/>
                    </a:lnTo>
                    <a:lnTo>
                      <a:pt x="50" y="294"/>
                    </a:lnTo>
                    <a:lnTo>
                      <a:pt x="24" y="345"/>
                    </a:lnTo>
                    <a:lnTo>
                      <a:pt x="7" y="388"/>
                    </a:lnTo>
                    <a:lnTo>
                      <a:pt x="0" y="404"/>
                    </a:lnTo>
                    <a:lnTo>
                      <a:pt x="0" y="418"/>
                    </a:lnTo>
                    <a:lnTo>
                      <a:pt x="4" y="428"/>
                    </a:lnTo>
                    <a:lnTo>
                      <a:pt x="13" y="431"/>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Freeform 412"/>
              <p:cNvSpPr>
                <a:spLocks/>
              </p:cNvSpPr>
              <p:nvPr/>
            </p:nvSpPr>
            <p:spPr bwMode="auto">
              <a:xfrm>
                <a:off x="5392421" y="1727200"/>
                <a:ext cx="106363" cy="34925"/>
              </a:xfrm>
              <a:custGeom>
                <a:avLst/>
                <a:gdLst/>
                <a:ahLst/>
                <a:cxnLst>
                  <a:cxn ang="0">
                    <a:pos x="10" y="254"/>
                  </a:cxn>
                  <a:cxn ang="0">
                    <a:pos x="70" y="274"/>
                  </a:cxn>
                  <a:cxn ang="0">
                    <a:pos x="130" y="291"/>
                  </a:cxn>
                  <a:cxn ang="0">
                    <a:pos x="193" y="300"/>
                  </a:cxn>
                  <a:cxn ang="0">
                    <a:pos x="257" y="311"/>
                  </a:cxn>
                  <a:cxn ang="0">
                    <a:pos x="320" y="314"/>
                  </a:cxn>
                  <a:cxn ang="0">
                    <a:pos x="384" y="318"/>
                  </a:cxn>
                  <a:cxn ang="0">
                    <a:pos x="448" y="314"/>
                  </a:cxn>
                  <a:cxn ang="0">
                    <a:pos x="511" y="308"/>
                  </a:cxn>
                  <a:cxn ang="0">
                    <a:pos x="577" y="297"/>
                  </a:cxn>
                  <a:cxn ang="0">
                    <a:pos x="641" y="287"/>
                  </a:cxn>
                  <a:cxn ang="0">
                    <a:pos x="702" y="271"/>
                  </a:cxn>
                  <a:cxn ang="0">
                    <a:pos x="764" y="254"/>
                  </a:cxn>
                  <a:cxn ang="0">
                    <a:pos x="825" y="234"/>
                  </a:cxn>
                  <a:cxn ang="0">
                    <a:pos x="886" y="211"/>
                  </a:cxn>
                  <a:cxn ang="0">
                    <a:pos x="942" y="187"/>
                  </a:cxn>
                  <a:cxn ang="0">
                    <a:pos x="999" y="160"/>
                  </a:cxn>
                  <a:cxn ang="0">
                    <a:pos x="955" y="131"/>
                  </a:cxn>
                  <a:cxn ang="0">
                    <a:pos x="908" y="100"/>
                  </a:cxn>
                  <a:cxn ang="0">
                    <a:pos x="859" y="77"/>
                  </a:cxn>
                  <a:cxn ang="0">
                    <a:pos x="809" y="57"/>
                  </a:cxn>
                  <a:cxn ang="0">
                    <a:pos x="755" y="37"/>
                  </a:cxn>
                  <a:cxn ang="0">
                    <a:pos x="702" y="23"/>
                  </a:cxn>
                  <a:cxn ang="0">
                    <a:pos x="648" y="9"/>
                  </a:cxn>
                  <a:cxn ang="0">
                    <a:pos x="591" y="3"/>
                  </a:cxn>
                  <a:cxn ang="0">
                    <a:pos x="537" y="0"/>
                  </a:cxn>
                  <a:cxn ang="0">
                    <a:pos x="481" y="0"/>
                  </a:cxn>
                  <a:cxn ang="0">
                    <a:pos x="427" y="6"/>
                  </a:cxn>
                  <a:cxn ang="0">
                    <a:pos x="374" y="13"/>
                  </a:cxn>
                  <a:cxn ang="0">
                    <a:pos x="320" y="27"/>
                  </a:cxn>
                  <a:cxn ang="0">
                    <a:pos x="267" y="43"/>
                  </a:cxn>
                  <a:cxn ang="0">
                    <a:pos x="217" y="64"/>
                  </a:cxn>
                  <a:cxn ang="0">
                    <a:pos x="170" y="91"/>
                  </a:cxn>
                  <a:cxn ang="0">
                    <a:pos x="130" y="117"/>
                  </a:cxn>
                  <a:cxn ang="0">
                    <a:pos x="60" y="167"/>
                  </a:cxn>
                  <a:cxn ang="0">
                    <a:pos x="30" y="193"/>
                  </a:cxn>
                  <a:cxn ang="0">
                    <a:pos x="6" y="220"/>
                  </a:cxn>
                  <a:cxn ang="0">
                    <a:pos x="0" y="230"/>
                  </a:cxn>
                  <a:cxn ang="0">
                    <a:pos x="0" y="241"/>
                  </a:cxn>
                  <a:cxn ang="0">
                    <a:pos x="0" y="247"/>
                  </a:cxn>
                  <a:cxn ang="0">
                    <a:pos x="10" y="254"/>
                  </a:cxn>
                </a:cxnLst>
                <a:rect l="0" t="0" r="r" b="b"/>
                <a:pathLst>
                  <a:path w="999" h="318">
                    <a:moveTo>
                      <a:pt x="10" y="254"/>
                    </a:moveTo>
                    <a:lnTo>
                      <a:pt x="70" y="274"/>
                    </a:lnTo>
                    <a:lnTo>
                      <a:pt x="130" y="291"/>
                    </a:lnTo>
                    <a:lnTo>
                      <a:pt x="193" y="300"/>
                    </a:lnTo>
                    <a:lnTo>
                      <a:pt x="257" y="311"/>
                    </a:lnTo>
                    <a:lnTo>
                      <a:pt x="320" y="314"/>
                    </a:lnTo>
                    <a:lnTo>
                      <a:pt x="384" y="318"/>
                    </a:lnTo>
                    <a:lnTo>
                      <a:pt x="448" y="314"/>
                    </a:lnTo>
                    <a:lnTo>
                      <a:pt x="511" y="308"/>
                    </a:lnTo>
                    <a:lnTo>
                      <a:pt x="577" y="297"/>
                    </a:lnTo>
                    <a:lnTo>
                      <a:pt x="641" y="287"/>
                    </a:lnTo>
                    <a:lnTo>
                      <a:pt x="702" y="271"/>
                    </a:lnTo>
                    <a:lnTo>
                      <a:pt x="764" y="254"/>
                    </a:lnTo>
                    <a:lnTo>
                      <a:pt x="825" y="234"/>
                    </a:lnTo>
                    <a:lnTo>
                      <a:pt x="886" y="211"/>
                    </a:lnTo>
                    <a:lnTo>
                      <a:pt x="942" y="187"/>
                    </a:lnTo>
                    <a:lnTo>
                      <a:pt x="999" y="160"/>
                    </a:lnTo>
                    <a:lnTo>
                      <a:pt x="955" y="131"/>
                    </a:lnTo>
                    <a:lnTo>
                      <a:pt x="908" y="100"/>
                    </a:lnTo>
                    <a:lnTo>
                      <a:pt x="859" y="77"/>
                    </a:lnTo>
                    <a:lnTo>
                      <a:pt x="809" y="57"/>
                    </a:lnTo>
                    <a:lnTo>
                      <a:pt x="755" y="37"/>
                    </a:lnTo>
                    <a:lnTo>
                      <a:pt x="702" y="23"/>
                    </a:lnTo>
                    <a:lnTo>
                      <a:pt x="648" y="9"/>
                    </a:lnTo>
                    <a:lnTo>
                      <a:pt x="591" y="3"/>
                    </a:lnTo>
                    <a:lnTo>
                      <a:pt x="537" y="0"/>
                    </a:lnTo>
                    <a:lnTo>
                      <a:pt x="481" y="0"/>
                    </a:lnTo>
                    <a:lnTo>
                      <a:pt x="427" y="6"/>
                    </a:lnTo>
                    <a:lnTo>
                      <a:pt x="374" y="13"/>
                    </a:lnTo>
                    <a:lnTo>
                      <a:pt x="320" y="27"/>
                    </a:lnTo>
                    <a:lnTo>
                      <a:pt x="267" y="43"/>
                    </a:lnTo>
                    <a:lnTo>
                      <a:pt x="217" y="64"/>
                    </a:lnTo>
                    <a:lnTo>
                      <a:pt x="170" y="91"/>
                    </a:lnTo>
                    <a:lnTo>
                      <a:pt x="130" y="117"/>
                    </a:lnTo>
                    <a:lnTo>
                      <a:pt x="60" y="167"/>
                    </a:lnTo>
                    <a:lnTo>
                      <a:pt x="30" y="193"/>
                    </a:lnTo>
                    <a:lnTo>
                      <a:pt x="6" y="220"/>
                    </a:lnTo>
                    <a:lnTo>
                      <a:pt x="0" y="230"/>
                    </a:lnTo>
                    <a:lnTo>
                      <a:pt x="0" y="241"/>
                    </a:lnTo>
                    <a:lnTo>
                      <a:pt x="0" y="247"/>
                    </a:lnTo>
                    <a:lnTo>
                      <a:pt x="10" y="254"/>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8" name="Freeform 413"/>
              <p:cNvSpPr>
                <a:spLocks/>
              </p:cNvSpPr>
              <p:nvPr/>
            </p:nvSpPr>
            <p:spPr bwMode="auto">
              <a:xfrm>
                <a:off x="5484496" y="1735137"/>
                <a:ext cx="39688" cy="92075"/>
              </a:xfrm>
              <a:custGeom>
                <a:avLst/>
                <a:gdLst/>
                <a:ahLst/>
                <a:cxnLst>
                  <a:cxn ang="0">
                    <a:pos x="361" y="13"/>
                  </a:cxn>
                  <a:cxn ang="0">
                    <a:pos x="358" y="6"/>
                  </a:cxn>
                  <a:cxn ang="0">
                    <a:pos x="350" y="3"/>
                  </a:cxn>
                  <a:cxn ang="0">
                    <a:pos x="344" y="0"/>
                  </a:cxn>
                  <a:cxn ang="0">
                    <a:pos x="337" y="0"/>
                  </a:cxn>
                  <a:cxn ang="0">
                    <a:pos x="321" y="6"/>
                  </a:cxn>
                  <a:cxn ang="0">
                    <a:pos x="297" y="19"/>
                  </a:cxn>
                  <a:cxn ang="0">
                    <a:pos x="274" y="37"/>
                  </a:cxn>
                  <a:cxn ang="0">
                    <a:pos x="251" y="60"/>
                  </a:cxn>
                  <a:cxn ang="0">
                    <a:pos x="194" y="120"/>
                  </a:cxn>
                  <a:cxn ang="0">
                    <a:pos x="144" y="184"/>
                  </a:cxn>
                  <a:cxn ang="0">
                    <a:pos x="97" y="244"/>
                  </a:cxn>
                  <a:cxn ang="0">
                    <a:pos x="64" y="294"/>
                  </a:cxn>
                  <a:cxn ang="0">
                    <a:pos x="47" y="324"/>
                  </a:cxn>
                  <a:cxn ang="0">
                    <a:pos x="34" y="377"/>
                  </a:cxn>
                  <a:cxn ang="0">
                    <a:pos x="21" y="444"/>
                  </a:cxn>
                  <a:cxn ang="0">
                    <a:pos x="7" y="518"/>
                  </a:cxn>
                  <a:cxn ang="0">
                    <a:pos x="0" y="595"/>
                  </a:cxn>
                  <a:cxn ang="0">
                    <a:pos x="0" y="671"/>
                  </a:cxn>
                  <a:cxn ang="0">
                    <a:pos x="3" y="746"/>
                  </a:cxn>
                  <a:cxn ang="0">
                    <a:pos x="7" y="778"/>
                  </a:cxn>
                  <a:cxn ang="0">
                    <a:pos x="13" y="812"/>
                  </a:cxn>
                  <a:cxn ang="0">
                    <a:pos x="21" y="839"/>
                  </a:cxn>
                  <a:cxn ang="0">
                    <a:pos x="30" y="866"/>
                  </a:cxn>
                  <a:cxn ang="0">
                    <a:pos x="67" y="833"/>
                  </a:cxn>
                  <a:cxn ang="0">
                    <a:pos x="104" y="796"/>
                  </a:cxn>
                  <a:cxn ang="0">
                    <a:pos x="144" y="752"/>
                  </a:cxn>
                  <a:cxn ang="0">
                    <a:pos x="181" y="705"/>
                  </a:cxn>
                  <a:cxn ang="0">
                    <a:pos x="214" y="652"/>
                  </a:cxn>
                  <a:cxn ang="0">
                    <a:pos x="248" y="598"/>
                  </a:cxn>
                  <a:cxn ang="0">
                    <a:pos x="281" y="538"/>
                  </a:cxn>
                  <a:cxn ang="0">
                    <a:pos x="307" y="478"/>
                  </a:cxn>
                  <a:cxn ang="0">
                    <a:pos x="334" y="417"/>
                  </a:cxn>
                  <a:cxn ang="0">
                    <a:pos x="355" y="354"/>
                  </a:cxn>
                  <a:cxn ang="0">
                    <a:pos x="371" y="291"/>
                  </a:cxn>
                  <a:cxn ang="0">
                    <a:pos x="381" y="230"/>
                  </a:cxn>
                  <a:cxn ang="0">
                    <a:pos x="384" y="174"/>
                  </a:cxn>
                  <a:cxn ang="0">
                    <a:pos x="384" y="117"/>
                  </a:cxn>
                  <a:cxn ang="0">
                    <a:pos x="378" y="64"/>
                  </a:cxn>
                  <a:cxn ang="0">
                    <a:pos x="371" y="40"/>
                  </a:cxn>
                  <a:cxn ang="0">
                    <a:pos x="361" y="13"/>
                  </a:cxn>
                </a:cxnLst>
                <a:rect l="0" t="0" r="r" b="b"/>
                <a:pathLst>
                  <a:path w="384" h="866">
                    <a:moveTo>
                      <a:pt x="361" y="13"/>
                    </a:moveTo>
                    <a:lnTo>
                      <a:pt x="358" y="6"/>
                    </a:lnTo>
                    <a:lnTo>
                      <a:pt x="350" y="3"/>
                    </a:lnTo>
                    <a:lnTo>
                      <a:pt x="344" y="0"/>
                    </a:lnTo>
                    <a:lnTo>
                      <a:pt x="337" y="0"/>
                    </a:lnTo>
                    <a:lnTo>
                      <a:pt x="321" y="6"/>
                    </a:lnTo>
                    <a:lnTo>
                      <a:pt x="297" y="19"/>
                    </a:lnTo>
                    <a:lnTo>
                      <a:pt x="274" y="37"/>
                    </a:lnTo>
                    <a:lnTo>
                      <a:pt x="251" y="60"/>
                    </a:lnTo>
                    <a:lnTo>
                      <a:pt x="194" y="120"/>
                    </a:lnTo>
                    <a:lnTo>
                      <a:pt x="144" y="184"/>
                    </a:lnTo>
                    <a:lnTo>
                      <a:pt x="97" y="244"/>
                    </a:lnTo>
                    <a:lnTo>
                      <a:pt x="64" y="294"/>
                    </a:lnTo>
                    <a:lnTo>
                      <a:pt x="47" y="324"/>
                    </a:lnTo>
                    <a:lnTo>
                      <a:pt x="34" y="377"/>
                    </a:lnTo>
                    <a:lnTo>
                      <a:pt x="21" y="444"/>
                    </a:lnTo>
                    <a:lnTo>
                      <a:pt x="7" y="518"/>
                    </a:lnTo>
                    <a:lnTo>
                      <a:pt x="0" y="595"/>
                    </a:lnTo>
                    <a:lnTo>
                      <a:pt x="0" y="671"/>
                    </a:lnTo>
                    <a:lnTo>
                      <a:pt x="3" y="746"/>
                    </a:lnTo>
                    <a:lnTo>
                      <a:pt x="7" y="778"/>
                    </a:lnTo>
                    <a:lnTo>
                      <a:pt x="13" y="812"/>
                    </a:lnTo>
                    <a:lnTo>
                      <a:pt x="21" y="839"/>
                    </a:lnTo>
                    <a:lnTo>
                      <a:pt x="30" y="866"/>
                    </a:lnTo>
                    <a:lnTo>
                      <a:pt x="67" y="833"/>
                    </a:lnTo>
                    <a:lnTo>
                      <a:pt x="104" y="796"/>
                    </a:lnTo>
                    <a:lnTo>
                      <a:pt x="144" y="752"/>
                    </a:lnTo>
                    <a:lnTo>
                      <a:pt x="181" y="705"/>
                    </a:lnTo>
                    <a:lnTo>
                      <a:pt x="214" y="652"/>
                    </a:lnTo>
                    <a:lnTo>
                      <a:pt x="248" y="598"/>
                    </a:lnTo>
                    <a:lnTo>
                      <a:pt x="281" y="538"/>
                    </a:lnTo>
                    <a:lnTo>
                      <a:pt x="307" y="478"/>
                    </a:lnTo>
                    <a:lnTo>
                      <a:pt x="334" y="417"/>
                    </a:lnTo>
                    <a:lnTo>
                      <a:pt x="355" y="354"/>
                    </a:lnTo>
                    <a:lnTo>
                      <a:pt x="371" y="291"/>
                    </a:lnTo>
                    <a:lnTo>
                      <a:pt x="381" y="230"/>
                    </a:lnTo>
                    <a:lnTo>
                      <a:pt x="384" y="174"/>
                    </a:lnTo>
                    <a:lnTo>
                      <a:pt x="384" y="117"/>
                    </a:lnTo>
                    <a:lnTo>
                      <a:pt x="378" y="64"/>
                    </a:lnTo>
                    <a:lnTo>
                      <a:pt x="371" y="40"/>
                    </a:lnTo>
                    <a:lnTo>
                      <a:pt x="361" y="13"/>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9" name="Freeform 414"/>
              <p:cNvSpPr>
                <a:spLocks/>
              </p:cNvSpPr>
              <p:nvPr/>
            </p:nvSpPr>
            <p:spPr bwMode="auto">
              <a:xfrm>
                <a:off x="5452746" y="1690687"/>
                <a:ext cx="84138" cy="36513"/>
              </a:xfrm>
              <a:custGeom>
                <a:avLst/>
                <a:gdLst/>
                <a:ahLst/>
                <a:cxnLst>
                  <a:cxn ang="0">
                    <a:pos x="14" y="170"/>
                  </a:cxn>
                  <a:cxn ang="0">
                    <a:pos x="60" y="207"/>
                  </a:cxn>
                  <a:cxn ang="0">
                    <a:pos x="110" y="241"/>
                  </a:cxn>
                  <a:cxn ang="0">
                    <a:pos x="164" y="268"/>
                  </a:cxn>
                  <a:cxn ang="0">
                    <a:pos x="220" y="295"/>
                  </a:cxn>
                  <a:cxn ang="0">
                    <a:pos x="278" y="314"/>
                  </a:cxn>
                  <a:cxn ang="0">
                    <a:pos x="337" y="328"/>
                  </a:cxn>
                  <a:cxn ang="0">
                    <a:pos x="395" y="338"/>
                  </a:cxn>
                  <a:cxn ang="0">
                    <a:pos x="454" y="338"/>
                  </a:cxn>
                  <a:cxn ang="0">
                    <a:pos x="478" y="335"/>
                  </a:cxn>
                  <a:cxn ang="0">
                    <a:pos x="521" y="328"/>
                  </a:cxn>
                  <a:cxn ang="0">
                    <a:pos x="635" y="298"/>
                  </a:cxn>
                  <a:cxn ang="0">
                    <a:pos x="739" y="271"/>
                  </a:cxn>
                  <a:cxn ang="0">
                    <a:pos x="785" y="254"/>
                  </a:cxn>
                  <a:cxn ang="0">
                    <a:pos x="766" y="217"/>
                  </a:cxn>
                  <a:cxn ang="0">
                    <a:pos x="742" y="184"/>
                  </a:cxn>
                  <a:cxn ang="0">
                    <a:pos x="715" y="154"/>
                  </a:cxn>
                  <a:cxn ang="0">
                    <a:pos x="686" y="127"/>
                  </a:cxn>
                  <a:cxn ang="0">
                    <a:pos x="652" y="100"/>
                  </a:cxn>
                  <a:cxn ang="0">
                    <a:pos x="618" y="81"/>
                  </a:cxn>
                  <a:cxn ang="0">
                    <a:pos x="582" y="60"/>
                  </a:cxn>
                  <a:cxn ang="0">
                    <a:pos x="542" y="44"/>
                  </a:cxn>
                  <a:cxn ang="0">
                    <a:pos x="502" y="30"/>
                  </a:cxn>
                  <a:cxn ang="0">
                    <a:pos x="462" y="17"/>
                  </a:cxn>
                  <a:cxn ang="0">
                    <a:pos x="421" y="10"/>
                  </a:cxn>
                  <a:cxn ang="0">
                    <a:pos x="381" y="4"/>
                  </a:cxn>
                  <a:cxn ang="0">
                    <a:pos x="337" y="0"/>
                  </a:cxn>
                  <a:cxn ang="0">
                    <a:pos x="297" y="0"/>
                  </a:cxn>
                  <a:cxn ang="0">
                    <a:pos x="257" y="4"/>
                  </a:cxn>
                  <a:cxn ang="0">
                    <a:pos x="217" y="10"/>
                  </a:cxn>
                  <a:cxn ang="0">
                    <a:pos x="193" y="17"/>
                  </a:cxn>
                  <a:cxn ang="0">
                    <a:pos x="157" y="27"/>
                  </a:cxn>
                  <a:cxn ang="0">
                    <a:pos x="117" y="47"/>
                  </a:cxn>
                  <a:cxn ang="0">
                    <a:pos x="73" y="67"/>
                  </a:cxn>
                  <a:cxn ang="0">
                    <a:pos x="33" y="90"/>
                  </a:cxn>
                  <a:cxn ang="0">
                    <a:pos x="20" y="103"/>
                  </a:cxn>
                  <a:cxn ang="0">
                    <a:pos x="6" y="117"/>
                  </a:cxn>
                  <a:cxn ang="0">
                    <a:pos x="0" y="130"/>
                  </a:cxn>
                  <a:cxn ang="0">
                    <a:pos x="0" y="143"/>
                  </a:cxn>
                  <a:cxn ang="0">
                    <a:pos x="3" y="157"/>
                  </a:cxn>
                  <a:cxn ang="0">
                    <a:pos x="14" y="170"/>
                  </a:cxn>
                </a:cxnLst>
                <a:rect l="0" t="0" r="r" b="b"/>
                <a:pathLst>
                  <a:path w="785" h="338">
                    <a:moveTo>
                      <a:pt x="14" y="170"/>
                    </a:moveTo>
                    <a:lnTo>
                      <a:pt x="60" y="207"/>
                    </a:lnTo>
                    <a:lnTo>
                      <a:pt x="110" y="241"/>
                    </a:lnTo>
                    <a:lnTo>
                      <a:pt x="164" y="268"/>
                    </a:lnTo>
                    <a:lnTo>
                      <a:pt x="220" y="295"/>
                    </a:lnTo>
                    <a:lnTo>
                      <a:pt x="278" y="314"/>
                    </a:lnTo>
                    <a:lnTo>
                      <a:pt x="337" y="328"/>
                    </a:lnTo>
                    <a:lnTo>
                      <a:pt x="395" y="338"/>
                    </a:lnTo>
                    <a:lnTo>
                      <a:pt x="454" y="338"/>
                    </a:lnTo>
                    <a:lnTo>
                      <a:pt x="478" y="335"/>
                    </a:lnTo>
                    <a:lnTo>
                      <a:pt x="521" y="328"/>
                    </a:lnTo>
                    <a:lnTo>
                      <a:pt x="635" y="298"/>
                    </a:lnTo>
                    <a:lnTo>
                      <a:pt x="739" y="271"/>
                    </a:lnTo>
                    <a:lnTo>
                      <a:pt x="785" y="254"/>
                    </a:lnTo>
                    <a:lnTo>
                      <a:pt x="766" y="217"/>
                    </a:lnTo>
                    <a:lnTo>
                      <a:pt x="742" y="184"/>
                    </a:lnTo>
                    <a:lnTo>
                      <a:pt x="715" y="154"/>
                    </a:lnTo>
                    <a:lnTo>
                      <a:pt x="686" y="127"/>
                    </a:lnTo>
                    <a:lnTo>
                      <a:pt x="652" y="100"/>
                    </a:lnTo>
                    <a:lnTo>
                      <a:pt x="618" y="81"/>
                    </a:lnTo>
                    <a:lnTo>
                      <a:pt x="582" y="60"/>
                    </a:lnTo>
                    <a:lnTo>
                      <a:pt x="542" y="44"/>
                    </a:lnTo>
                    <a:lnTo>
                      <a:pt x="502" y="30"/>
                    </a:lnTo>
                    <a:lnTo>
                      <a:pt x="462" y="17"/>
                    </a:lnTo>
                    <a:lnTo>
                      <a:pt x="421" y="10"/>
                    </a:lnTo>
                    <a:lnTo>
                      <a:pt x="381" y="4"/>
                    </a:lnTo>
                    <a:lnTo>
                      <a:pt x="337" y="0"/>
                    </a:lnTo>
                    <a:lnTo>
                      <a:pt x="297" y="0"/>
                    </a:lnTo>
                    <a:lnTo>
                      <a:pt x="257" y="4"/>
                    </a:lnTo>
                    <a:lnTo>
                      <a:pt x="217" y="10"/>
                    </a:lnTo>
                    <a:lnTo>
                      <a:pt x="193" y="17"/>
                    </a:lnTo>
                    <a:lnTo>
                      <a:pt x="157" y="27"/>
                    </a:lnTo>
                    <a:lnTo>
                      <a:pt x="117" y="47"/>
                    </a:lnTo>
                    <a:lnTo>
                      <a:pt x="73" y="67"/>
                    </a:lnTo>
                    <a:lnTo>
                      <a:pt x="33" y="90"/>
                    </a:lnTo>
                    <a:lnTo>
                      <a:pt x="20" y="103"/>
                    </a:lnTo>
                    <a:lnTo>
                      <a:pt x="6" y="117"/>
                    </a:lnTo>
                    <a:lnTo>
                      <a:pt x="0" y="130"/>
                    </a:lnTo>
                    <a:lnTo>
                      <a:pt x="0" y="143"/>
                    </a:lnTo>
                    <a:lnTo>
                      <a:pt x="3" y="157"/>
                    </a:lnTo>
                    <a:lnTo>
                      <a:pt x="14" y="17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 name="Freeform 415"/>
              <p:cNvSpPr>
                <a:spLocks/>
              </p:cNvSpPr>
              <p:nvPr/>
            </p:nvSpPr>
            <p:spPr bwMode="auto">
              <a:xfrm>
                <a:off x="5538471" y="1709737"/>
                <a:ext cx="26988" cy="77788"/>
              </a:xfrm>
              <a:custGeom>
                <a:avLst/>
                <a:gdLst/>
                <a:ahLst/>
                <a:cxnLst>
                  <a:cxn ang="0">
                    <a:pos x="47" y="732"/>
                  </a:cxn>
                  <a:cxn ang="0">
                    <a:pos x="50" y="732"/>
                  </a:cxn>
                  <a:cxn ang="0">
                    <a:pos x="57" y="729"/>
                  </a:cxn>
                  <a:cxn ang="0">
                    <a:pos x="80" y="699"/>
                  </a:cxn>
                  <a:cxn ang="0">
                    <a:pos x="107" y="655"/>
                  </a:cxn>
                  <a:cxn ang="0">
                    <a:pos x="140" y="602"/>
                  </a:cxn>
                  <a:cxn ang="0">
                    <a:pos x="200" y="492"/>
                  </a:cxn>
                  <a:cxn ang="0">
                    <a:pos x="224" y="452"/>
                  </a:cxn>
                  <a:cxn ang="0">
                    <a:pos x="234" y="428"/>
                  </a:cxn>
                  <a:cxn ang="0">
                    <a:pos x="244" y="378"/>
                  </a:cxn>
                  <a:cxn ang="0">
                    <a:pos x="254" y="324"/>
                  </a:cxn>
                  <a:cxn ang="0">
                    <a:pos x="258" y="271"/>
                  </a:cxn>
                  <a:cxn ang="0">
                    <a:pos x="261" y="217"/>
                  </a:cxn>
                  <a:cxn ang="0">
                    <a:pos x="261" y="161"/>
                  </a:cxn>
                  <a:cxn ang="0">
                    <a:pos x="261" y="107"/>
                  </a:cxn>
                  <a:cxn ang="0">
                    <a:pos x="250" y="0"/>
                  </a:cxn>
                  <a:cxn ang="0">
                    <a:pos x="224" y="6"/>
                  </a:cxn>
                  <a:cxn ang="0">
                    <a:pos x="200" y="14"/>
                  </a:cxn>
                  <a:cxn ang="0">
                    <a:pos x="177" y="23"/>
                  </a:cxn>
                  <a:cxn ang="0">
                    <a:pos x="154" y="33"/>
                  </a:cxn>
                  <a:cxn ang="0">
                    <a:pos x="133" y="50"/>
                  </a:cxn>
                  <a:cxn ang="0">
                    <a:pos x="117" y="63"/>
                  </a:cxn>
                  <a:cxn ang="0">
                    <a:pos x="100" y="84"/>
                  </a:cxn>
                  <a:cxn ang="0">
                    <a:pos x="84" y="103"/>
                  </a:cxn>
                  <a:cxn ang="0">
                    <a:pos x="71" y="124"/>
                  </a:cxn>
                  <a:cxn ang="0">
                    <a:pos x="57" y="147"/>
                  </a:cxn>
                  <a:cxn ang="0">
                    <a:pos x="37" y="197"/>
                  </a:cxn>
                  <a:cxn ang="0">
                    <a:pos x="20" y="251"/>
                  </a:cxn>
                  <a:cxn ang="0">
                    <a:pos x="7" y="308"/>
                  </a:cxn>
                  <a:cxn ang="0">
                    <a:pos x="0" y="367"/>
                  </a:cxn>
                  <a:cxn ang="0">
                    <a:pos x="0" y="428"/>
                  </a:cxn>
                  <a:cxn ang="0">
                    <a:pos x="0" y="488"/>
                  </a:cxn>
                  <a:cxn ang="0">
                    <a:pos x="4" y="545"/>
                  </a:cxn>
                  <a:cxn ang="0">
                    <a:pos x="10" y="599"/>
                  </a:cxn>
                  <a:cxn ang="0">
                    <a:pos x="20" y="649"/>
                  </a:cxn>
                  <a:cxn ang="0">
                    <a:pos x="34" y="695"/>
                  </a:cxn>
                  <a:cxn ang="0">
                    <a:pos x="47" y="732"/>
                  </a:cxn>
                </a:cxnLst>
                <a:rect l="0" t="0" r="r" b="b"/>
                <a:pathLst>
                  <a:path w="261" h="732">
                    <a:moveTo>
                      <a:pt x="47" y="732"/>
                    </a:moveTo>
                    <a:lnTo>
                      <a:pt x="50" y="732"/>
                    </a:lnTo>
                    <a:lnTo>
                      <a:pt x="57" y="729"/>
                    </a:lnTo>
                    <a:lnTo>
                      <a:pt x="80" y="699"/>
                    </a:lnTo>
                    <a:lnTo>
                      <a:pt x="107" y="655"/>
                    </a:lnTo>
                    <a:lnTo>
                      <a:pt x="140" y="602"/>
                    </a:lnTo>
                    <a:lnTo>
                      <a:pt x="200" y="492"/>
                    </a:lnTo>
                    <a:lnTo>
                      <a:pt x="224" y="452"/>
                    </a:lnTo>
                    <a:lnTo>
                      <a:pt x="234" y="428"/>
                    </a:lnTo>
                    <a:lnTo>
                      <a:pt x="244" y="378"/>
                    </a:lnTo>
                    <a:lnTo>
                      <a:pt x="254" y="324"/>
                    </a:lnTo>
                    <a:lnTo>
                      <a:pt x="258" y="271"/>
                    </a:lnTo>
                    <a:lnTo>
                      <a:pt x="261" y="217"/>
                    </a:lnTo>
                    <a:lnTo>
                      <a:pt x="261" y="161"/>
                    </a:lnTo>
                    <a:lnTo>
                      <a:pt x="261" y="107"/>
                    </a:lnTo>
                    <a:lnTo>
                      <a:pt x="250" y="0"/>
                    </a:lnTo>
                    <a:lnTo>
                      <a:pt x="224" y="6"/>
                    </a:lnTo>
                    <a:lnTo>
                      <a:pt x="200" y="14"/>
                    </a:lnTo>
                    <a:lnTo>
                      <a:pt x="177" y="23"/>
                    </a:lnTo>
                    <a:lnTo>
                      <a:pt x="154" y="33"/>
                    </a:lnTo>
                    <a:lnTo>
                      <a:pt x="133" y="50"/>
                    </a:lnTo>
                    <a:lnTo>
                      <a:pt x="117" y="63"/>
                    </a:lnTo>
                    <a:lnTo>
                      <a:pt x="100" y="84"/>
                    </a:lnTo>
                    <a:lnTo>
                      <a:pt x="84" y="103"/>
                    </a:lnTo>
                    <a:lnTo>
                      <a:pt x="71" y="124"/>
                    </a:lnTo>
                    <a:lnTo>
                      <a:pt x="57" y="147"/>
                    </a:lnTo>
                    <a:lnTo>
                      <a:pt x="37" y="197"/>
                    </a:lnTo>
                    <a:lnTo>
                      <a:pt x="20" y="251"/>
                    </a:lnTo>
                    <a:lnTo>
                      <a:pt x="7" y="308"/>
                    </a:lnTo>
                    <a:lnTo>
                      <a:pt x="0" y="367"/>
                    </a:lnTo>
                    <a:lnTo>
                      <a:pt x="0" y="428"/>
                    </a:lnTo>
                    <a:lnTo>
                      <a:pt x="0" y="488"/>
                    </a:lnTo>
                    <a:lnTo>
                      <a:pt x="4" y="545"/>
                    </a:lnTo>
                    <a:lnTo>
                      <a:pt x="10" y="599"/>
                    </a:lnTo>
                    <a:lnTo>
                      <a:pt x="20" y="649"/>
                    </a:lnTo>
                    <a:lnTo>
                      <a:pt x="34" y="695"/>
                    </a:lnTo>
                    <a:lnTo>
                      <a:pt x="47" y="732"/>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 name="Freeform 416"/>
              <p:cNvSpPr>
                <a:spLocks/>
              </p:cNvSpPr>
              <p:nvPr/>
            </p:nvSpPr>
            <p:spPr bwMode="auto">
              <a:xfrm>
                <a:off x="5517833" y="1665287"/>
                <a:ext cx="61913" cy="38100"/>
              </a:xfrm>
              <a:custGeom>
                <a:avLst/>
                <a:gdLst/>
                <a:ahLst/>
                <a:cxnLst>
                  <a:cxn ang="0">
                    <a:pos x="93" y="138"/>
                  </a:cxn>
                  <a:cxn ang="0">
                    <a:pos x="120" y="160"/>
                  </a:cxn>
                  <a:cxn ang="0">
                    <a:pos x="151" y="181"/>
                  </a:cxn>
                  <a:cxn ang="0">
                    <a:pos x="184" y="200"/>
                  </a:cxn>
                  <a:cxn ang="0">
                    <a:pos x="213" y="218"/>
                  </a:cxn>
                  <a:cxn ang="0">
                    <a:pos x="280" y="245"/>
                  </a:cxn>
                  <a:cxn ang="0">
                    <a:pos x="351" y="271"/>
                  </a:cxn>
                  <a:cxn ang="0">
                    <a:pos x="474" y="308"/>
                  </a:cxn>
                  <a:cxn ang="0">
                    <a:pos x="551" y="335"/>
                  </a:cxn>
                  <a:cxn ang="0">
                    <a:pos x="575" y="344"/>
                  </a:cxn>
                  <a:cxn ang="0">
                    <a:pos x="584" y="352"/>
                  </a:cxn>
                  <a:cxn ang="0">
                    <a:pos x="568" y="268"/>
                  </a:cxn>
                  <a:cxn ang="0">
                    <a:pos x="558" y="224"/>
                  </a:cxn>
                  <a:cxn ang="0">
                    <a:pos x="544" y="181"/>
                  </a:cxn>
                  <a:cxn ang="0">
                    <a:pos x="525" y="141"/>
                  </a:cxn>
                  <a:cxn ang="0">
                    <a:pos x="501" y="104"/>
                  </a:cxn>
                  <a:cxn ang="0">
                    <a:pos x="488" y="87"/>
                  </a:cxn>
                  <a:cxn ang="0">
                    <a:pos x="474" y="71"/>
                  </a:cxn>
                  <a:cxn ang="0">
                    <a:pos x="458" y="57"/>
                  </a:cxn>
                  <a:cxn ang="0">
                    <a:pos x="441" y="44"/>
                  </a:cxn>
                  <a:cxn ang="0">
                    <a:pos x="411" y="31"/>
                  </a:cxn>
                  <a:cxn ang="0">
                    <a:pos x="387" y="20"/>
                  </a:cxn>
                  <a:cxn ang="0">
                    <a:pos x="360" y="10"/>
                  </a:cxn>
                  <a:cxn ang="0">
                    <a:pos x="334" y="4"/>
                  </a:cxn>
                  <a:cxn ang="0">
                    <a:pos x="307" y="0"/>
                  </a:cxn>
                  <a:cxn ang="0">
                    <a:pos x="280" y="0"/>
                  </a:cxn>
                  <a:cxn ang="0">
                    <a:pos x="227" y="4"/>
                  </a:cxn>
                  <a:cxn ang="0">
                    <a:pos x="173" y="10"/>
                  </a:cxn>
                  <a:cxn ang="0">
                    <a:pos x="117" y="20"/>
                  </a:cxn>
                  <a:cxn ang="0">
                    <a:pos x="60" y="27"/>
                  </a:cxn>
                  <a:cxn ang="0">
                    <a:pos x="0" y="34"/>
                  </a:cxn>
                  <a:cxn ang="0">
                    <a:pos x="20" y="64"/>
                  </a:cxn>
                  <a:cxn ang="0">
                    <a:pos x="44" y="90"/>
                  </a:cxn>
                  <a:cxn ang="0">
                    <a:pos x="66" y="117"/>
                  </a:cxn>
                  <a:cxn ang="0">
                    <a:pos x="93" y="138"/>
                  </a:cxn>
                </a:cxnLst>
                <a:rect l="0" t="0" r="r" b="b"/>
                <a:pathLst>
                  <a:path w="584" h="352">
                    <a:moveTo>
                      <a:pt x="93" y="138"/>
                    </a:moveTo>
                    <a:lnTo>
                      <a:pt x="120" y="160"/>
                    </a:lnTo>
                    <a:lnTo>
                      <a:pt x="151" y="181"/>
                    </a:lnTo>
                    <a:lnTo>
                      <a:pt x="184" y="200"/>
                    </a:lnTo>
                    <a:lnTo>
                      <a:pt x="213" y="218"/>
                    </a:lnTo>
                    <a:lnTo>
                      <a:pt x="280" y="245"/>
                    </a:lnTo>
                    <a:lnTo>
                      <a:pt x="351" y="271"/>
                    </a:lnTo>
                    <a:lnTo>
                      <a:pt x="474" y="308"/>
                    </a:lnTo>
                    <a:lnTo>
                      <a:pt x="551" y="335"/>
                    </a:lnTo>
                    <a:lnTo>
                      <a:pt x="575" y="344"/>
                    </a:lnTo>
                    <a:lnTo>
                      <a:pt x="584" y="352"/>
                    </a:lnTo>
                    <a:lnTo>
                      <a:pt x="568" y="268"/>
                    </a:lnTo>
                    <a:lnTo>
                      <a:pt x="558" y="224"/>
                    </a:lnTo>
                    <a:lnTo>
                      <a:pt x="544" y="181"/>
                    </a:lnTo>
                    <a:lnTo>
                      <a:pt x="525" y="141"/>
                    </a:lnTo>
                    <a:lnTo>
                      <a:pt x="501" y="104"/>
                    </a:lnTo>
                    <a:lnTo>
                      <a:pt x="488" y="87"/>
                    </a:lnTo>
                    <a:lnTo>
                      <a:pt x="474" y="71"/>
                    </a:lnTo>
                    <a:lnTo>
                      <a:pt x="458" y="57"/>
                    </a:lnTo>
                    <a:lnTo>
                      <a:pt x="441" y="44"/>
                    </a:lnTo>
                    <a:lnTo>
                      <a:pt x="411" y="31"/>
                    </a:lnTo>
                    <a:lnTo>
                      <a:pt x="387" y="20"/>
                    </a:lnTo>
                    <a:lnTo>
                      <a:pt x="360" y="10"/>
                    </a:lnTo>
                    <a:lnTo>
                      <a:pt x="334" y="4"/>
                    </a:lnTo>
                    <a:lnTo>
                      <a:pt x="307" y="0"/>
                    </a:lnTo>
                    <a:lnTo>
                      <a:pt x="280" y="0"/>
                    </a:lnTo>
                    <a:lnTo>
                      <a:pt x="227" y="4"/>
                    </a:lnTo>
                    <a:lnTo>
                      <a:pt x="173" y="10"/>
                    </a:lnTo>
                    <a:lnTo>
                      <a:pt x="117" y="20"/>
                    </a:lnTo>
                    <a:lnTo>
                      <a:pt x="60" y="27"/>
                    </a:lnTo>
                    <a:lnTo>
                      <a:pt x="0" y="34"/>
                    </a:lnTo>
                    <a:lnTo>
                      <a:pt x="20" y="64"/>
                    </a:lnTo>
                    <a:lnTo>
                      <a:pt x="44" y="90"/>
                    </a:lnTo>
                    <a:lnTo>
                      <a:pt x="66" y="117"/>
                    </a:lnTo>
                    <a:lnTo>
                      <a:pt x="93" y="138"/>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 name="Freeform 423"/>
              <p:cNvSpPr>
                <a:spLocks/>
              </p:cNvSpPr>
              <p:nvPr/>
            </p:nvSpPr>
            <p:spPr bwMode="auto">
              <a:xfrm>
                <a:off x="5473383" y="1881187"/>
                <a:ext cx="325438" cy="288925"/>
              </a:xfrm>
              <a:custGeom>
                <a:avLst/>
                <a:gdLst/>
                <a:ahLst/>
                <a:cxnLst>
                  <a:cxn ang="0">
                    <a:pos x="2767" y="2266"/>
                  </a:cxn>
                  <a:cxn ang="0">
                    <a:pos x="2970" y="2581"/>
                  </a:cxn>
                  <a:cxn ang="0">
                    <a:pos x="3081" y="2728"/>
                  </a:cxn>
                  <a:cxn ang="0">
                    <a:pos x="3020" y="2418"/>
                  </a:cxn>
                  <a:cxn ang="0">
                    <a:pos x="2954" y="2103"/>
                  </a:cxn>
                  <a:cxn ang="0">
                    <a:pos x="2906" y="1889"/>
                  </a:cxn>
                  <a:cxn ang="0">
                    <a:pos x="2847" y="1675"/>
                  </a:cxn>
                  <a:cxn ang="0">
                    <a:pos x="2770" y="1467"/>
                  </a:cxn>
                  <a:cxn ang="0">
                    <a:pos x="2679" y="1264"/>
                  </a:cxn>
                  <a:cxn ang="0">
                    <a:pos x="2575" y="1063"/>
                  </a:cxn>
                  <a:cxn ang="0">
                    <a:pos x="2459" y="872"/>
                  </a:cxn>
                  <a:cxn ang="0">
                    <a:pos x="2329" y="695"/>
                  </a:cxn>
                  <a:cxn ang="0">
                    <a:pos x="2185" y="524"/>
                  </a:cxn>
                  <a:cxn ang="0">
                    <a:pos x="2014" y="358"/>
                  </a:cxn>
                  <a:cxn ang="0">
                    <a:pos x="1864" y="236"/>
                  </a:cxn>
                  <a:cxn ang="0">
                    <a:pos x="1758" y="163"/>
                  </a:cxn>
                  <a:cxn ang="0">
                    <a:pos x="1644" y="100"/>
                  </a:cxn>
                  <a:cxn ang="0">
                    <a:pos x="1530" y="49"/>
                  </a:cxn>
                  <a:cxn ang="0">
                    <a:pos x="1416" y="16"/>
                  </a:cxn>
                  <a:cxn ang="0">
                    <a:pos x="1313" y="3"/>
                  </a:cxn>
                  <a:cxn ang="0">
                    <a:pos x="1166" y="3"/>
                  </a:cxn>
                  <a:cxn ang="0">
                    <a:pos x="958" y="26"/>
                  </a:cxn>
                  <a:cxn ang="0">
                    <a:pos x="752" y="67"/>
                  </a:cxn>
                  <a:cxn ang="0">
                    <a:pos x="565" y="116"/>
                  </a:cxn>
                  <a:cxn ang="0">
                    <a:pos x="484" y="147"/>
                  </a:cxn>
                  <a:cxn ang="0">
                    <a:pos x="341" y="220"/>
                  </a:cxn>
                  <a:cxn ang="0">
                    <a:pos x="143" y="354"/>
                  </a:cxn>
                  <a:cxn ang="0">
                    <a:pos x="0" y="441"/>
                  </a:cxn>
                  <a:cxn ang="0">
                    <a:pos x="133" y="398"/>
                  </a:cxn>
                  <a:cxn ang="0">
                    <a:pos x="271" y="367"/>
                  </a:cxn>
                  <a:cxn ang="0">
                    <a:pos x="404" y="350"/>
                  </a:cxn>
                  <a:cxn ang="0">
                    <a:pos x="538" y="344"/>
                  </a:cxn>
                  <a:cxn ang="0">
                    <a:pos x="668" y="347"/>
                  </a:cxn>
                  <a:cxn ang="0">
                    <a:pos x="802" y="361"/>
                  </a:cxn>
                  <a:cxn ang="0">
                    <a:pos x="928" y="387"/>
                  </a:cxn>
                  <a:cxn ang="0">
                    <a:pos x="1056" y="420"/>
                  </a:cxn>
                  <a:cxn ang="0">
                    <a:pos x="1182" y="468"/>
                  </a:cxn>
                  <a:cxn ang="0">
                    <a:pos x="1302" y="521"/>
                  </a:cxn>
                  <a:cxn ang="0">
                    <a:pos x="1420" y="581"/>
                  </a:cxn>
                  <a:cxn ang="0">
                    <a:pos x="1537" y="652"/>
                  </a:cxn>
                  <a:cxn ang="0">
                    <a:pos x="1647" y="732"/>
                  </a:cxn>
                  <a:cxn ang="0">
                    <a:pos x="1750" y="818"/>
                  </a:cxn>
                  <a:cxn ang="0">
                    <a:pos x="1851" y="909"/>
                  </a:cxn>
                  <a:cxn ang="0">
                    <a:pos x="1945" y="1010"/>
                  </a:cxn>
                  <a:cxn ang="0">
                    <a:pos x="2051" y="1136"/>
                  </a:cxn>
                  <a:cxn ang="0">
                    <a:pos x="2246" y="1400"/>
                  </a:cxn>
                  <a:cxn ang="0">
                    <a:pos x="2422" y="1681"/>
                  </a:cxn>
                  <a:cxn ang="0">
                    <a:pos x="2673" y="2110"/>
                  </a:cxn>
                </a:cxnLst>
                <a:rect l="0" t="0" r="r" b="b"/>
                <a:pathLst>
                  <a:path w="3081" h="2728">
                    <a:moveTo>
                      <a:pt x="2673" y="2110"/>
                    </a:moveTo>
                    <a:lnTo>
                      <a:pt x="2767" y="2266"/>
                    </a:lnTo>
                    <a:lnTo>
                      <a:pt x="2866" y="2428"/>
                    </a:lnTo>
                    <a:lnTo>
                      <a:pt x="2970" y="2581"/>
                    </a:lnTo>
                    <a:lnTo>
                      <a:pt x="3023" y="2655"/>
                    </a:lnTo>
                    <a:lnTo>
                      <a:pt x="3081" y="2728"/>
                    </a:lnTo>
                    <a:lnTo>
                      <a:pt x="3054" y="2575"/>
                    </a:lnTo>
                    <a:lnTo>
                      <a:pt x="3020" y="2418"/>
                    </a:lnTo>
                    <a:lnTo>
                      <a:pt x="2986" y="2260"/>
                    </a:lnTo>
                    <a:lnTo>
                      <a:pt x="2954" y="2103"/>
                    </a:lnTo>
                    <a:lnTo>
                      <a:pt x="2933" y="1996"/>
                    </a:lnTo>
                    <a:lnTo>
                      <a:pt x="2906" y="1889"/>
                    </a:lnTo>
                    <a:lnTo>
                      <a:pt x="2880" y="1782"/>
                    </a:lnTo>
                    <a:lnTo>
                      <a:pt x="2847" y="1675"/>
                    </a:lnTo>
                    <a:lnTo>
                      <a:pt x="2810" y="1571"/>
                    </a:lnTo>
                    <a:lnTo>
                      <a:pt x="2770" y="1467"/>
                    </a:lnTo>
                    <a:lnTo>
                      <a:pt x="2726" y="1363"/>
                    </a:lnTo>
                    <a:lnTo>
                      <a:pt x="2679" y="1264"/>
                    </a:lnTo>
                    <a:lnTo>
                      <a:pt x="2630" y="1163"/>
                    </a:lnTo>
                    <a:lnTo>
                      <a:pt x="2575" y="1063"/>
                    </a:lnTo>
                    <a:lnTo>
                      <a:pt x="2519" y="970"/>
                    </a:lnTo>
                    <a:lnTo>
                      <a:pt x="2459" y="872"/>
                    </a:lnTo>
                    <a:lnTo>
                      <a:pt x="2396" y="782"/>
                    </a:lnTo>
                    <a:lnTo>
                      <a:pt x="2329" y="695"/>
                    </a:lnTo>
                    <a:lnTo>
                      <a:pt x="2259" y="608"/>
                    </a:lnTo>
                    <a:lnTo>
                      <a:pt x="2185" y="524"/>
                    </a:lnTo>
                    <a:lnTo>
                      <a:pt x="2105" y="444"/>
                    </a:lnTo>
                    <a:lnTo>
                      <a:pt x="2014" y="358"/>
                    </a:lnTo>
                    <a:lnTo>
                      <a:pt x="1915" y="276"/>
                    </a:lnTo>
                    <a:lnTo>
                      <a:pt x="1864" y="236"/>
                    </a:lnTo>
                    <a:lnTo>
                      <a:pt x="1811" y="196"/>
                    </a:lnTo>
                    <a:lnTo>
                      <a:pt x="1758" y="163"/>
                    </a:lnTo>
                    <a:lnTo>
                      <a:pt x="1700" y="129"/>
                    </a:lnTo>
                    <a:lnTo>
                      <a:pt x="1644" y="100"/>
                    </a:lnTo>
                    <a:lnTo>
                      <a:pt x="1587" y="73"/>
                    </a:lnTo>
                    <a:lnTo>
                      <a:pt x="1530" y="49"/>
                    </a:lnTo>
                    <a:lnTo>
                      <a:pt x="1473" y="30"/>
                    </a:lnTo>
                    <a:lnTo>
                      <a:pt x="1416" y="16"/>
                    </a:lnTo>
                    <a:lnTo>
                      <a:pt x="1360" y="6"/>
                    </a:lnTo>
                    <a:lnTo>
                      <a:pt x="1313" y="3"/>
                    </a:lnTo>
                    <a:lnTo>
                      <a:pt x="1266" y="0"/>
                    </a:lnTo>
                    <a:lnTo>
                      <a:pt x="1166" y="3"/>
                    </a:lnTo>
                    <a:lnTo>
                      <a:pt x="1062" y="13"/>
                    </a:lnTo>
                    <a:lnTo>
                      <a:pt x="958" y="26"/>
                    </a:lnTo>
                    <a:lnTo>
                      <a:pt x="851" y="46"/>
                    </a:lnTo>
                    <a:lnTo>
                      <a:pt x="752" y="67"/>
                    </a:lnTo>
                    <a:lnTo>
                      <a:pt x="655" y="89"/>
                    </a:lnTo>
                    <a:lnTo>
                      <a:pt x="565" y="116"/>
                    </a:lnTo>
                    <a:lnTo>
                      <a:pt x="520" y="129"/>
                    </a:lnTo>
                    <a:lnTo>
                      <a:pt x="484" y="147"/>
                    </a:lnTo>
                    <a:lnTo>
                      <a:pt x="407" y="180"/>
                    </a:lnTo>
                    <a:lnTo>
                      <a:pt x="341" y="220"/>
                    </a:lnTo>
                    <a:lnTo>
                      <a:pt x="274" y="263"/>
                    </a:lnTo>
                    <a:lnTo>
                      <a:pt x="143" y="354"/>
                    </a:lnTo>
                    <a:lnTo>
                      <a:pt x="73" y="398"/>
                    </a:lnTo>
                    <a:lnTo>
                      <a:pt x="0" y="441"/>
                    </a:lnTo>
                    <a:lnTo>
                      <a:pt x="66" y="417"/>
                    </a:lnTo>
                    <a:lnTo>
                      <a:pt x="133" y="398"/>
                    </a:lnTo>
                    <a:lnTo>
                      <a:pt x="200" y="380"/>
                    </a:lnTo>
                    <a:lnTo>
                      <a:pt x="271" y="367"/>
                    </a:lnTo>
                    <a:lnTo>
                      <a:pt x="338" y="358"/>
                    </a:lnTo>
                    <a:lnTo>
                      <a:pt x="404" y="350"/>
                    </a:lnTo>
                    <a:lnTo>
                      <a:pt x="471" y="344"/>
                    </a:lnTo>
                    <a:lnTo>
                      <a:pt x="538" y="344"/>
                    </a:lnTo>
                    <a:lnTo>
                      <a:pt x="605" y="344"/>
                    </a:lnTo>
                    <a:lnTo>
                      <a:pt x="668" y="347"/>
                    </a:lnTo>
                    <a:lnTo>
                      <a:pt x="735" y="354"/>
                    </a:lnTo>
                    <a:lnTo>
                      <a:pt x="802" y="361"/>
                    </a:lnTo>
                    <a:lnTo>
                      <a:pt x="865" y="374"/>
                    </a:lnTo>
                    <a:lnTo>
                      <a:pt x="928" y="387"/>
                    </a:lnTo>
                    <a:lnTo>
                      <a:pt x="992" y="404"/>
                    </a:lnTo>
                    <a:lnTo>
                      <a:pt x="1056" y="420"/>
                    </a:lnTo>
                    <a:lnTo>
                      <a:pt x="1119" y="444"/>
                    </a:lnTo>
                    <a:lnTo>
                      <a:pt x="1182" y="468"/>
                    </a:lnTo>
                    <a:lnTo>
                      <a:pt x="1243" y="491"/>
                    </a:lnTo>
                    <a:lnTo>
                      <a:pt x="1302" y="521"/>
                    </a:lnTo>
                    <a:lnTo>
                      <a:pt x="1363" y="551"/>
                    </a:lnTo>
                    <a:lnTo>
                      <a:pt x="1420" y="581"/>
                    </a:lnTo>
                    <a:lnTo>
                      <a:pt x="1480" y="618"/>
                    </a:lnTo>
                    <a:lnTo>
                      <a:pt x="1537" y="652"/>
                    </a:lnTo>
                    <a:lnTo>
                      <a:pt x="1590" y="692"/>
                    </a:lnTo>
                    <a:lnTo>
                      <a:pt x="1647" y="732"/>
                    </a:lnTo>
                    <a:lnTo>
                      <a:pt x="1697" y="772"/>
                    </a:lnTo>
                    <a:lnTo>
                      <a:pt x="1750" y="818"/>
                    </a:lnTo>
                    <a:lnTo>
                      <a:pt x="1801" y="863"/>
                    </a:lnTo>
                    <a:lnTo>
                      <a:pt x="1851" y="909"/>
                    </a:lnTo>
                    <a:lnTo>
                      <a:pt x="1897" y="959"/>
                    </a:lnTo>
                    <a:lnTo>
                      <a:pt x="1945" y="1010"/>
                    </a:lnTo>
                    <a:lnTo>
                      <a:pt x="1998" y="1072"/>
                    </a:lnTo>
                    <a:lnTo>
                      <a:pt x="2051" y="1136"/>
                    </a:lnTo>
                    <a:lnTo>
                      <a:pt x="2151" y="1267"/>
                    </a:lnTo>
                    <a:lnTo>
                      <a:pt x="2246" y="1400"/>
                    </a:lnTo>
                    <a:lnTo>
                      <a:pt x="2335" y="1541"/>
                    </a:lnTo>
                    <a:lnTo>
                      <a:pt x="2422" y="1681"/>
                    </a:lnTo>
                    <a:lnTo>
                      <a:pt x="2506" y="1822"/>
                    </a:lnTo>
                    <a:lnTo>
                      <a:pt x="2673" y="211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Freeform 424"/>
              <p:cNvSpPr>
                <a:spLocks/>
              </p:cNvSpPr>
              <p:nvPr/>
            </p:nvSpPr>
            <p:spPr bwMode="auto">
              <a:xfrm>
                <a:off x="5689283" y="1695450"/>
                <a:ext cx="141288" cy="550863"/>
              </a:xfrm>
              <a:custGeom>
                <a:avLst/>
                <a:gdLst/>
                <a:ahLst/>
                <a:cxnLst>
                  <a:cxn ang="0">
                    <a:pos x="1324" y="2837"/>
                  </a:cxn>
                  <a:cxn ang="0">
                    <a:pos x="1337" y="3135"/>
                  </a:cxn>
                  <a:cxn ang="0">
                    <a:pos x="1330" y="3432"/>
                  </a:cxn>
                  <a:cxn ang="0">
                    <a:pos x="1303" y="3730"/>
                  </a:cxn>
                  <a:cxn ang="0">
                    <a:pos x="1263" y="4028"/>
                  </a:cxn>
                  <a:cxn ang="0">
                    <a:pos x="1210" y="4322"/>
                  </a:cxn>
                  <a:cxn ang="0">
                    <a:pos x="1147" y="4613"/>
                  </a:cxn>
                  <a:cxn ang="0">
                    <a:pos x="1040" y="5041"/>
                  </a:cxn>
                  <a:cxn ang="0">
                    <a:pos x="1016" y="5121"/>
                  </a:cxn>
                  <a:cxn ang="0">
                    <a:pos x="1013" y="5181"/>
                  </a:cxn>
                  <a:cxn ang="0">
                    <a:pos x="993" y="4964"/>
                  </a:cxn>
                  <a:cxn ang="0">
                    <a:pos x="966" y="4616"/>
                  </a:cxn>
                  <a:cxn ang="0">
                    <a:pos x="966" y="4382"/>
                  </a:cxn>
                  <a:cxn ang="0">
                    <a:pos x="979" y="4164"/>
                  </a:cxn>
                  <a:cxn ang="0">
                    <a:pos x="990" y="3873"/>
                  </a:cxn>
                  <a:cxn ang="0">
                    <a:pos x="979" y="3489"/>
                  </a:cxn>
                  <a:cxn ang="0">
                    <a:pos x="953" y="3101"/>
                  </a:cxn>
                  <a:cxn ang="0">
                    <a:pos x="909" y="2506"/>
                  </a:cxn>
                  <a:cxn ang="0">
                    <a:pos x="856" y="2091"/>
                  </a:cxn>
                  <a:cxn ang="0">
                    <a:pos x="779" y="1674"/>
                  </a:cxn>
                  <a:cxn ang="0">
                    <a:pos x="689" y="1265"/>
                  </a:cxn>
                  <a:cxn ang="0">
                    <a:pos x="595" y="924"/>
                  </a:cxn>
                  <a:cxn ang="0">
                    <a:pos x="549" y="790"/>
                  </a:cxn>
                  <a:cxn ang="0">
                    <a:pos x="488" y="660"/>
                  </a:cxn>
                  <a:cxn ang="0">
                    <a:pos x="418" y="533"/>
                  </a:cxn>
                  <a:cxn ang="0">
                    <a:pos x="371" y="462"/>
                  </a:cxn>
                  <a:cxn ang="0">
                    <a:pos x="258" y="336"/>
                  </a:cxn>
                  <a:cxn ang="0">
                    <a:pos x="144" y="208"/>
                  </a:cxn>
                  <a:cxn ang="0">
                    <a:pos x="64" y="111"/>
                  </a:cxn>
                  <a:cxn ang="0">
                    <a:pos x="21" y="41"/>
                  </a:cxn>
                  <a:cxn ang="0">
                    <a:pos x="94" y="71"/>
                  </a:cxn>
                  <a:cxn ang="0">
                    <a:pos x="264" y="211"/>
                  </a:cxn>
                  <a:cxn ang="0">
                    <a:pos x="418" y="358"/>
                  </a:cxn>
                  <a:cxn ang="0">
                    <a:pos x="552" y="512"/>
                  </a:cxn>
                  <a:cxn ang="0">
                    <a:pos x="672" y="670"/>
                  </a:cxn>
                  <a:cxn ang="0">
                    <a:pos x="779" y="833"/>
                  </a:cxn>
                  <a:cxn ang="0">
                    <a:pos x="872" y="998"/>
                  </a:cxn>
                  <a:cxn ang="0">
                    <a:pos x="953" y="1168"/>
                  </a:cxn>
                  <a:cxn ang="0">
                    <a:pos x="1023" y="1338"/>
                  </a:cxn>
                  <a:cxn ang="0">
                    <a:pos x="1083" y="1516"/>
                  </a:cxn>
                  <a:cxn ang="0">
                    <a:pos x="1133" y="1693"/>
                  </a:cxn>
                  <a:cxn ang="0">
                    <a:pos x="1196" y="1964"/>
                  </a:cxn>
                  <a:cxn ang="0">
                    <a:pos x="1260" y="2326"/>
                  </a:cxn>
                  <a:cxn ang="0">
                    <a:pos x="1310" y="2690"/>
                  </a:cxn>
                </a:cxnLst>
                <a:rect l="0" t="0" r="r" b="b"/>
                <a:pathLst>
                  <a:path w="1337" h="5201">
                    <a:moveTo>
                      <a:pt x="1310" y="2690"/>
                    </a:moveTo>
                    <a:lnTo>
                      <a:pt x="1324" y="2837"/>
                    </a:lnTo>
                    <a:lnTo>
                      <a:pt x="1334" y="2988"/>
                    </a:lnTo>
                    <a:lnTo>
                      <a:pt x="1337" y="3135"/>
                    </a:lnTo>
                    <a:lnTo>
                      <a:pt x="1337" y="3285"/>
                    </a:lnTo>
                    <a:lnTo>
                      <a:pt x="1330" y="3432"/>
                    </a:lnTo>
                    <a:lnTo>
                      <a:pt x="1320" y="3582"/>
                    </a:lnTo>
                    <a:lnTo>
                      <a:pt x="1303" y="3730"/>
                    </a:lnTo>
                    <a:lnTo>
                      <a:pt x="1287" y="3880"/>
                    </a:lnTo>
                    <a:lnTo>
                      <a:pt x="1263" y="4028"/>
                    </a:lnTo>
                    <a:lnTo>
                      <a:pt x="1240" y="4175"/>
                    </a:lnTo>
                    <a:lnTo>
                      <a:pt x="1210" y="4322"/>
                    </a:lnTo>
                    <a:lnTo>
                      <a:pt x="1180" y="4469"/>
                    </a:lnTo>
                    <a:lnTo>
                      <a:pt x="1147" y="4613"/>
                    </a:lnTo>
                    <a:lnTo>
                      <a:pt x="1113" y="4757"/>
                    </a:lnTo>
                    <a:lnTo>
                      <a:pt x="1040" y="5041"/>
                    </a:lnTo>
                    <a:lnTo>
                      <a:pt x="1030" y="5081"/>
                    </a:lnTo>
                    <a:lnTo>
                      <a:pt x="1016" y="5121"/>
                    </a:lnTo>
                    <a:lnTo>
                      <a:pt x="1013" y="5161"/>
                    </a:lnTo>
                    <a:lnTo>
                      <a:pt x="1013" y="5181"/>
                    </a:lnTo>
                    <a:lnTo>
                      <a:pt x="1013" y="5201"/>
                    </a:lnTo>
                    <a:lnTo>
                      <a:pt x="993" y="4964"/>
                    </a:lnTo>
                    <a:lnTo>
                      <a:pt x="972" y="4733"/>
                    </a:lnTo>
                    <a:lnTo>
                      <a:pt x="966" y="4616"/>
                    </a:lnTo>
                    <a:lnTo>
                      <a:pt x="966" y="4499"/>
                    </a:lnTo>
                    <a:lnTo>
                      <a:pt x="966" y="4382"/>
                    </a:lnTo>
                    <a:lnTo>
                      <a:pt x="972" y="4262"/>
                    </a:lnTo>
                    <a:lnTo>
                      <a:pt x="979" y="4164"/>
                    </a:lnTo>
                    <a:lnTo>
                      <a:pt x="987" y="4068"/>
                    </a:lnTo>
                    <a:lnTo>
                      <a:pt x="990" y="3873"/>
                    </a:lnTo>
                    <a:lnTo>
                      <a:pt x="987" y="3680"/>
                    </a:lnTo>
                    <a:lnTo>
                      <a:pt x="979" y="3489"/>
                    </a:lnTo>
                    <a:lnTo>
                      <a:pt x="966" y="3295"/>
                    </a:lnTo>
                    <a:lnTo>
                      <a:pt x="953" y="3101"/>
                    </a:lnTo>
                    <a:lnTo>
                      <a:pt x="926" y="2713"/>
                    </a:lnTo>
                    <a:lnTo>
                      <a:pt x="909" y="2506"/>
                    </a:lnTo>
                    <a:lnTo>
                      <a:pt x="883" y="2299"/>
                    </a:lnTo>
                    <a:lnTo>
                      <a:pt x="856" y="2091"/>
                    </a:lnTo>
                    <a:lnTo>
                      <a:pt x="819" y="1880"/>
                    </a:lnTo>
                    <a:lnTo>
                      <a:pt x="779" y="1674"/>
                    </a:lnTo>
                    <a:lnTo>
                      <a:pt x="736" y="1469"/>
                    </a:lnTo>
                    <a:lnTo>
                      <a:pt x="689" y="1265"/>
                    </a:lnTo>
                    <a:lnTo>
                      <a:pt x="635" y="1065"/>
                    </a:lnTo>
                    <a:lnTo>
                      <a:pt x="595" y="924"/>
                    </a:lnTo>
                    <a:lnTo>
                      <a:pt x="571" y="857"/>
                    </a:lnTo>
                    <a:lnTo>
                      <a:pt x="549" y="790"/>
                    </a:lnTo>
                    <a:lnTo>
                      <a:pt x="521" y="723"/>
                    </a:lnTo>
                    <a:lnTo>
                      <a:pt x="488" y="660"/>
                    </a:lnTo>
                    <a:lnTo>
                      <a:pt x="454" y="596"/>
                    </a:lnTo>
                    <a:lnTo>
                      <a:pt x="418" y="533"/>
                    </a:lnTo>
                    <a:lnTo>
                      <a:pt x="395" y="499"/>
                    </a:lnTo>
                    <a:lnTo>
                      <a:pt x="371" y="462"/>
                    </a:lnTo>
                    <a:lnTo>
                      <a:pt x="315" y="398"/>
                    </a:lnTo>
                    <a:lnTo>
                      <a:pt x="258" y="336"/>
                    </a:lnTo>
                    <a:lnTo>
                      <a:pt x="201" y="272"/>
                    </a:lnTo>
                    <a:lnTo>
                      <a:pt x="144" y="208"/>
                    </a:lnTo>
                    <a:lnTo>
                      <a:pt x="91" y="144"/>
                    </a:lnTo>
                    <a:lnTo>
                      <a:pt x="64" y="111"/>
                    </a:lnTo>
                    <a:lnTo>
                      <a:pt x="40" y="74"/>
                    </a:lnTo>
                    <a:lnTo>
                      <a:pt x="21" y="41"/>
                    </a:lnTo>
                    <a:lnTo>
                      <a:pt x="0" y="0"/>
                    </a:lnTo>
                    <a:lnTo>
                      <a:pt x="94" y="71"/>
                    </a:lnTo>
                    <a:lnTo>
                      <a:pt x="181" y="141"/>
                    </a:lnTo>
                    <a:lnTo>
                      <a:pt x="264" y="211"/>
                    </a:lnTo>
                    <a:lnTo>
                      <a:pt x="341" y="285"/>
                    </a:lnTo>
                    <a:lnTo>
                      <a:pt x="418" y="358"/>
                    </a:lnTo>
                    <a:lnTo>
                      <a:pt x="488" y="435"/>
                    </a:lnTo>
                    <a:lnTo>
                      <a:pt x="552" y="512"/>
                    </a:lnTo>
                    <a:lnTo>
                      <a:pt x="616" y="590"/>
                    </a:lnTo>
                    <a:lnTo>
                      <a:pt x="672" y="670"/>
                    </a:lnTo>
                    <a:lnTo>
                      <a:pt x="729" y="750"/>
                    </a:lnTo>
                    <a:lnTo>
                      <a:pt x="779" y="833"/>
                    </a:lnTo>
                    <a:lnTo>
                      <a:pt x="829" y="914"/>
                    </a:lnTo>
                    <a:lnTo>
                      <a:pt x="872" y="998"/>
                    </a:lnTo>
                    <a:lnTo>
                      <a:pt x="916" y="1081"/>
                    </a:lnTo>
                    <a:lnTo>
                      <a:pt x="953" y="1168"/>
                    </a:lnTo>
                    <a:lnTo>
                      <a:pt x="990" y="1255"/>
                    </a:lnTo>
                    <a:lnTo>
                      <a:pt x="1023" y="1338"/>
                    </a:lnTo>
                    <a:lnTo>
                      <a:pt x="1053" y="1429"/>
                    </a:lnTo>
                    <a:lnTo>
                      <a:pt x="1083" y="1516"/>
                    </a:lnTo>
                    <a:lnTo>
                      <a:pt x="1110" y="1603"/>
                    </a:lnTo>
                    <a:lnTo>
                      <a:pt x="1133" y="1693"/>
                    </a:lnTo>
                    <a:lnTo>
                      <a:pt x="1156" y="1784"/>
                    </a:lnTo>
                    <a:lnTo>
                      <a:pt x="1196" y="1964"/>
                    </a:lnTo>
                    <a:lnTo>
                      <a:pt x="1230" y="2145"/>
                    </a:lnTo>
                    <a:lnTo>
                      <a:pt x="1260" y="2326"/>
                    </a:lnTo>
                    <a:lnTo>
                      <a:pt x="1287" y="2510"/>
                    </a:lnTo>
                    <a:lnTo>
                      <a:pt x="1310" y="2690"/>
                    </a:lnTo>
                    <a:close/>
                  </a:path>
                </a:pathLst>
              </a:custGeom>
              <a:solidFill>
                <a:srgbClr val="B2B2B2"/>
              </a:solidFill>
              <a:ln w="9525">
                <a:solidFill>
                  <a:srgbClr val="B2B2B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584"/>
            <p:cNvGrpSpPr/>
            <p:nvPr/>
          </p:nvGrpSpPr>
          <p:grpSpPr>
            <a:xfrm>
              <a:off x="5598796" y="1863725"/>
              <a:ext cx="711200" cy="569913"/>
              <a:chOff x="5598796" y="1863725"/>
              <a:chExt cx="711200" cy="569913"/>
            </a:xfrm>
          </p:grpSpPr>
          <p:sp>
            <p:nvSpPr>
              <p:cNvPr id="586" name="Freeform 432"/>
              <p:cNvSpPr>
                <a:spLocks/>
              </p:cNvSpPr>
              <p:nvPr/>
            </p:nvSpPr>
            <p:spPr bwMode="auto">
              <a:xfrm>
                <a:off x="6084571" y="1954212"/>
                <a:ext cx="177800" cy="479425"/>
              </a:xfrm>
              <a:custGeom>
                <a:avLst/>
                <a:gdLst/>
                <a:ahLst/>
                <a:cxnLst>
                  <a:cxn ang="0">
                    <a:pos x="1558" y="4532"/>
                  </a:cxn>
                  <a:cxn ang="0">
                    <a:pos x="1675" y="4535"/>
                  </a:cxn>
                  <a:cxn ang="0">
                    <a:pos x="1648" y="4355"/>
                  </a:cxn>
                  <a:cxn ang="0">
                    <a:pos x="1655" y="4154"/>
                  </a:cxn>
                  <a:cxn ang="0">
                    <a:pos x="1662" y="3850"/>
                  </a:cxn>
                  <a:cxn ang="0">
                    <a:pos x="1648" y="3508"/>
                  </a:cxn>
                  <a:cxn ang="0">
                    <a:pos x="1615" y="3171"/>
                  </a:cxn>
                  <a:cxn ang="0">
                    <a:pos x="1561" y="2836"/>
                  </a:cxn>
                  <a:cxn ang="0">
                    <a:pos x="1471" y="2458"/>
                  </a:cxn>
                  <a:cxn ang="0">
                    <a:pos x="1358" y="2031"/>
                  </a:cxn>
                  <a:cxn ang="0">
                    <a:pos x="1287" y="1732"/>
                  </a:cxn>
                  <a:cxn ang="0">
                    <a:pos x="1230" y="1582"/>
                  </a:cxn>
                  <a:cxn ang="0">
                    <a:pos x="1126" y="1368"/>
                  </a:cxn>
                  <a:cxn ang="0">
                    <a:pos x="1003" y="1131"/>
                  </a:cxn>
                  <a:cxn ang="0">
                    <a:pos x="923" y="960"/>
                  </a:cxn>
                  <a:cxn ang="0">
                    <a:pos x="876" y="877"/>
                  </a:cxn>
                  <a:cxn ang="0">
                    <a:pos x="683" y="592"/>
                  </a:cxn>
                  <a:cxn ang="0">
                    <a:pos x="579" y="452"/>
                  </a:cxn>
                  <a:cxn ang="0">
                    <a:pos x="469" y="321"/>
                  </a:cxn>
                  <a:cxn ang="0">
                    <a:pos x="312" y="194"/>
                  </a:cxn>
                  <a:cxn ang="0">
                    <a:pos x="141" y="70"/>
                  </a:cxn>
                  <a:cxn ang="0">
                    <a:pos x="40" y="10"/>
                  </a:cxn>
                  <a:cxn ang="0">
                    <a:pos x="11" y="0"/>
                  </a:cxn>
                  <a:cxn ang="0">
                    <a:pos x="0" y="4"/>
                  </a:cxn>
                  <a:cxn ang="0">
                    <a:pos x="0" y="33"/>
                  </a:cxn>
                  <a:cxn ang="0">
                    <a:pos x="18" y="81"/>
                  </a:cxn>
                  <a:cxn ang="0">
                    <a:pos x="44" y="121"/>
                  </a:cxn>
                  <a:cxn ang="0">
                    <a:pos x="101" y="177"/>
                  </a:cxn>
                  <a:cxn ang="0">
                    <a:pos x="191" y="241"/>
                  </a:cxn>
                  <a:cxn ang="0">
                    <a:pos x="275" y="301"/>
                  </a:cxn>
                  <a:cxn ang="0">
                    <a:pos x="389" y="398"/>
                  </a:cxn>
                  <a:cxn ang="0">
                    <a:pos x="492" y="498"/>
                  </a:cxn>
                  <a:cxn ang="0">
                    <a:pos x="589" y="609"/>
                  </a:cxn>
                  <a:cxn ang="0">
                    <a:pos x="675" y="730"/>
                  </a:cxn>
                  <a:cxn ang="0">
                    <a:pos x="836" y="981"/>
                  </a:cxn>
                  <a:cxn ang="0">
                    <a:pos x="984" y="1248"/>
                  </a:cxn>
                  <a:cxn ang="0">
                    <a:pos x="1117" y="1521"/>
                  </a:cxn>
                  <a:cxn ang="0">
                    <a:pos x="1230" y="1806"/>
                  </a:cxn>
                  <a:cxn ang="0">
                    <a:pos x="1331" y="2097"/>
                  </a:cxn>
                  <a:cxn ang="0">
                    <a:pos x="1411" y="2392"/>
                  </a:cxn>
                  <a:cxn ang="0">
                    <a:pos x="1471" y="2689"/>
                  </a:cxn>
                  <a:cxn ang="0">
                    <a:pos x="1515" y="2987"/>
                  </a:cxn>
                  <a:cxn ang="0">
                    <a:pos x="1542" y="3301"/>
                  </a:cxn>
                  <a:cxn ang="0">
                    <a:pos x="1561" y="3618"/>
                  </a:cxn>
                  <a:cxn ang="0">
                    <a:pos x="1571" y="3933"/>
                  </a:cxn>
                  <a:cxn ang="0">
                    <a:pos x="1574" y="4251"/>
                  </a:cxn>
                  <a:cxn ang="0">
                    <a:pos x="1564" y="4385"/>
                  </a:cxn>
                  <a:cxn ang="0">
                    <a:pos x="1558" y="4518"/>
                  </a:cxn>
                </a:cxnLst>
                <a:rect l="0" t="0" r="r" b="b"/>
                <a:pathLst>
                  <a:path w="1675" h="4535">
                    <a:moveTo>
                      <a:pt x="1558" y="4518"/>
                    </a:moveTo>
                    <a:lnTo>
                      <a:pt x="1558" y="4532"/>
                    </a:lnTo>
                    <a:lnTo>
                      <a:pt x="1615" y="4535"/>
                    </a:lnTo>
                    <a:lnTo>
                      <a:pt x="1675" y="4535"/>
                    </a:lnTo>
                    <a:lnTo>
                      <a:pt x="1655" y="4414"/>
                    </a:lnTo>
                    <a:lnTo>
                      <a:pt x="1648" y="4355"/>
                    </a:lnTo>
                    <a:lnTo>
                      <a:pt x="1648" y="4291"/>
                    </a:lnTo>
                    <a:lnTo>
                      <a:pt x="1655" y="4154"/>
                    </a:lnTo>
                    <a:lnTo>
                      <a:pt x="1662" y="4016"/>
                    </a:lnTo>
                    <a:lnTo>
                      <a:pt x="1662" y="3850"/>
                    </a:lnTo>
                    <a:lnTo>
                      <a:pt x="1658" y="3679"/>
                    </a:lnTo>
                    <a:lnTo>
                      <a:pt x="1648" y="3508"/>
                    </a:lnTo>
                    <a:lnTo>
                      <a:pt x="1635" y="3341"/>
                    </a:lnTo>
                    <a:lnTo>
                      <a:pt x="1615" y="3171"/>
                    </a:lnTo>
                    <a:lnTo>
                      <a:pt x="1591" y="3003"/>
                    </a:lnTo>
                    <a:lnTo>
                      <a:pt x="1561" y="2836"/>
                    </a:lnTo>
                    <a:lnTo>
                      <a:pt x="1524" y="2672"/>
                    </a:lnTo>
                    <a:lnTo>
                      <a:pt x="1471" y="2458"/>
                    </a:lnTo>
                    <a:lnTo>
                      <a:pt x="1414" y="2244"/>
                    </a:lnTo>
                    <a:lnTo>
                      <a:pt x="1358" y="2031"/>
                    </a:lnTo>
                    <a:lnTo>
                      <a:pt x="1307" y="1817"/>
                    </a:lnTo>
                    <a:lnTo>
                      <a:pt x="1287" y="1732"/>
                    </a:lnTo>
                    <a:lnTo>
                      <a:pt x="1260" y="1655"/>
                    </a:lnTo>
                    <a:lnTo>
                      <a:pt x="1230" y="1582"/>
                    </a:lnTo>
                    <a:lnTo>
                      <a:pt x="1197" y="1508"/>
                    </a:lnTo>
                    <a:lnTo>
                      <a:pt x="1126" y="1368"/>
                    </a:lnTo>
                    <a:lnTo>
                      <a:pt x="1046" y="1217"/>
                    </a:lnTo>
                    <a:lnTo>
                      <a:pt x="1003" y="1131"/>
                    </a:lnTo>
                    <a:lnTo>
                      <a:pt x="966" y="1043"/>
                    </a:lnTo>
                    <a:lnTo>
                      <a:pt x="923" y="960"/>
                    </a:lnTo>
                    <a:lnTo>
                      <a:pt x="899" y="917"/>
                    </a:lnTo>
                    <a:lnTo>
                      <a:pt x="876" y="877"/>
                    </a:lnTo>
                    <a:lnTo>
                      <a:pt x="779" y="733"/>
                    </a:lnTo>
                    <a:lnTo>
                      <a:pt x="683" y="592"/>
                    </a:lnTo>
                    <a:lnTo>
                      <a:pt x="632" y="522"/>
                    </a:lnTo>
                    <a:lnTo>
                      <a:pt x="579" y="452"/>
                    </a:lnTo>
                    <a:lnTo>
                      <a:pt x="525" y="385"/>
                    </a:lnTo>
                    <a:lnTo>
                      <a:pt x="469" y="321"/>
                    </a:lnTo>
                    <a:lnTo>
                      <a:pt x="385" y="255"/>
                    </a:lnTo>
                    <a:lnTo>
                      <a:pt x="312" y="194"/>
                    </a:lnTo>
                    <a:lnTo>
                      <a:pt x="224" y="131"/>
                    </a:lnTo>
                    <a:lnTo>
                      <a:pt x="141" y="70"/>
                    </a:lnTo>
                    <a:lnTo>
                      <a:pt x="67" y="23"/>
                    </a:lnTo>
                    <a:lnTo>
                      <a:pt x="40" y="10"/>
                    </a:lnTo>
                    <a:lnTo>
                      <a:pt x="18" y="0"/>
                    </a:lnTo>
                    <a:lnTo>
                      <a:pt x="11" y="0"/>
                    </a:lnTo>
                    <a:lnTo>
                      <a:pt x="4" y="0"/>
                    </a:lnTo>
                    <a:lnTo>
                      <a:pt x="0" y="4"/>
                    </a:lnTo>
                    <a:lnTo>
                      <a:pt x="0" y="10"/>
                    </a:lnTo>
                    <a:lnTo>
                      <a:pt x="0" y="33"/>
                    </a:lnTo>
                    <a:lnTo>
                      <a:pt x="7" y="57"/>
                    </a:lnTo>
                    <a:lnTo>
                      <a:pt x="18" y="81"/>
                    </a:lnTo>
                    <a:lnTo>
                      <a:pt x="31" y="100"/>
                    </a:lnTo>
                    <a:lnTo>
                      <a:pt x="44" y="121"/>
                    </a:lnTo>
                    <a:lnTo>
                      <a:pt x="61" y="140"/>
                    </a:lnTo>
                    <a:lnTo>
                      <a:pt x="101" y="177"/>
                    </a:lnTo>
                    <a:lnTo>
                      <a:pt x="144" y="211"/>
                    </a:lnTo>
                    <a:lnTo>
                      <a:pt x="191" y="241"/>
                    </a:lnTo>
                    <a:lnTo>
                      <a:pt x="235" y="271"/>
                    </a:lnTo>
                    <a:lnTo>
                      <a:pt x="275" y="301"/>
                    </a:lnTo>
                    <a:lnTo>
                      <a:pt x="331" y="348"/>
                    </a:lnTo>
                    <a:lnTo>
                      <a:pt x="389" y="398"/>
                    </a:lnTo>
                    <a:lnTo>
                      <a:pt x="438" y="449"/>
                    </a:lnTo>
                    <a:lnTo>
                      <a:pt x="492" y="498"/>
                    </a:lnTo>
                    <a:lnTo>
                      <a:pt x="542" y="552"/>
                    </a:lnTo>
                    <a:lnTo>
                      <a:pt x="589" y="609"/>
                    </a:lnTo>
                    <a:lnTo>
                      <a:pt x="632" y="669"/>
                    </a:lnTo>
                    <a:lnTo>
                      <a:pt x="675" y="730"/>
                    </a:lnTo>
                    <a:lnTo>
                      <a:pt x="760" y="853"/>
                    </a:lnTo>
                    <a:lnTo>
                      <a:pt x="836" y="981"/>
                    </a:lnTo>
                    <a:lnTo>
                      <a:pt x="913" y="1114"/>
                    </a:lnTo>
                    <a:lnTo>
                      <a:pt x="984" y="1248"/>
                    </a:lnTo>
                    <a:lnTo>
                      <a:pt x="1053" y="1385"/>
                    </a:lnTo>
                    <a:lnTo>
                      <a:pt x="1117" y="1521"/>
                    </a:lnTo>
                    <a:lnTo>
                      <a:pt x="1177" y="1665"/>
                    </a:lnTo>
                    <a:lnTo>
                      <a:pt x="1230" y="1806"/>
                    </a:lnTo>
                    <a:lnTo>
                      <a:pt x="1284" y="1953"/>
                    </a:lnTo>
                    <a:lnTo>
                      <a:pt x="1331" y="2097"/>
                    </a:lnTo>
                    <a:lnTo>
                      <a:pt x="1374" y="2244"/>
                    </a:lnTo>
                    <a:lnTo>
                      <a:pt x="1411" y="2392"/>
                    </a:lnTo>
                    <a:lnTo>
                      <a:pt x="1444" y="2539"/>
                    </a:lnTo>
                    <a:lnTo>
                      <a:pt x="1471" y="2689"/>
                    </a:lnTo>
                    <a:lnTo>
                      <a:pt x="1494" y="2836"/>
                    </a:lnTo>
                    <a:lnTo>
                      <a:pt x="1515" y="2987"/>
                    </a:lnTo>
                    <a:lnTo>
                      <a:pt x="1528" y="3144"/>
                    </a:lnTo>
                    <a:lnTo>
                      <a:pt x="1542" y="3301"/>
                    </a:lnTo>
                    <a:lnTo>
                      <a:pt x="1551" y="3458"/>
                    </a:lnTo>
                    <a:lnTo>
                      <a:pt x="1561" y="3618"/>
                    </a:lnTo>
                    <a:lnTo>
                      <a:pt x="1568" y="3776"/>
                    </a:lnTo>
                    <a:lnTo>
                      <a:pt x="1571" y="3933"/>
                    </a:lnTo>
                    <a:lnTo>
                      <a:pt x="1574" y="4094"/>
                    </a:lnTo>
                    <a:lnTo>
                      <a:pt x="1574" y="4251"/>
                    </a:lnTo>
                    <a:lnTo>
                      <a:pt x="1571" y="4318"/>
                    </a:lnTo>
                    <a:lnTo>
                      <a:pt x="1564" y="4385"/>
                    </a:lnTo>
                    <a:lnTo>
                      <a:pt x="1558" y="4454"/>
                    </a:lnTo>
                    <a:lnTo>
                      <a:pt x="1558" y="4518"/>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 name="Freeform 433"/>
              <p:cNvSpPr>
                <a:spLocks/>
              </p:cNvSpPr>
              <p:nvPr/>
            </p:nvSpPr>
            <p:spPr bwMode="auto">
              <a:xfrm>
                <a:off x="5598796" y="2022475"/>
                <a:ext cx="77788" cy="128588"/>
              </a:xfrm>
              <a:custGeom>
                <a:avLst/>
                <a:gdLst/>
                <a:ahLst/>
                <a:cxnLst>
                  <a:cxn ang="0">
                    <a:pos x="689" y="10"/>
                  </a:cxn>
                  <a:cxn ang="0">
                    <a:pos x="726" y="0"/>
                  </a:cxn>
                  <a:cxn ang="0">
                    <a:pos x="729" y="3"/>
                  </a:cxn>
                  <a:cxn ang="0">
                    <a:pos x="729" y="13"/>
                  </a:cxn>
                  <a:cxn ang="0">
                    <a:pos x="729" y="56"/>
                  </a:cxn>
                  <a:cxn ang="0">
                    <a:pos x="723" y="190"/>
                  </a:cxn>
                  <a:cxn ang="0">
                    <a:pos x="709" y="334"/>
                  </a:cxn>
                  <a:cxn ang="0">
                    <a:pos x="699" y="418"/>
                  </a:cxn>
                  <a:cxn ang="0">
                    <a:pos x="686" y="468"/>
                  </a:cxn>
                  <a:cxn ang="0">
                    <a:pos x="669" y="518"/>
                  </a:cxn>
                  <a:cxn ang="0">
                    <a:pos x="652" y="568"/>
                  </a:cxn>
                  <a:cxn ang="0">
                    <a:pos x="629" y="619"/>
                  </a:cxn>
                  <a:cxn ang="0">
                    <a:pos x="609" y="665"/>
                  </a:cxn>
                  <a:cxn ang="0">
                    <a:pos x="582" y="715"/>
                  </a:cxn>
                  <a:cxn ang="0">
                    <a:pos x="555" y="759"/>
                  </a:cxn>
                  <a:cxn ang="0">
                    <a:pos x="525" y="806"/>
                  </a:cxn>
                  <a:cxn ang="0">
                    <a:pos x="488" y="856"/>
                  </a:cxn>
                  <a:cxn ang="0">
                    <a:pos x="445" y="919"/>
                  </a:cxn>
                  <a:cxn ang="0">
                    <a:pos x="388" y="986"/>
                  </a:cxn>
                  <a:cxn ang="0">
                    <a:pos x="331" y="1057"/>
                  </a:cxn>
                  <a:cxn ang="0">
                    <a:pos x="298" y="1087"/>
                  </a:cxn>
                  <a:cxn ang="0">
                    <a:pos x="268" y="1116"/>
                  </a:cxn>
                  <a:cxn ang="0">
                    <a:pos x="235" y="1143"/>
                  </a:cxn>
                  <a:cxn ang="0">
                    <a:pos x="201" y="1167"/>
                  </a:cxn>
                  <a:cxn ang="0">
                    <a:pos x="168" y="1187"/>
                  </a:cxn>
                  <a:cxn ang="0">
                    <a:pos x="137" y="1201"/>
                  </a:cxn>
                  <a:cxn ang="0">
                    <a:pos x="104" y="1207"/>
                  </a:cxn>
                  <a:cxn ang="0">
                    <a:pos x="70" y="1210"/>
                  </a:cxn>
                  <a:cxn ang="0">
                    <a:pos x="51" y="1207"/>
                  </a:cxn>
                  <a:cxn ang="0">
                    <a:pos x="34" y="1201"/>
                  </a:cxn>
                  <a:cxn ang="0">
                    <a:pos x="24" y="1187"/>
                  </a:cxn>
                  <a:cxn ang="0">
                    <a:pos x="17" y="1167"/>
                  </a:cxn>
                  <a:cxn ang="0">
                    <a:pos x="14" y="1147"/>
                  </a:cxn>
                  <a:cxn ang="0">
                    <a:pos x="11" y="1124"/>
                  </a:cxn>
                  <a:cxn ang="0">
                    <a:pos x="11" y="1067"/>
                  </a:cxn>
                  <a:cxn ang="0">
                    <a:pos x="0" y="943"/>
                  </a:cxn>
                  <a:cxn ang="0">
                    <a:pos x="0" y="883"/>
                  </a:cxn>
                  <a:cxn ang="0">
                    <a:pos x="0" y="819"/>
                  </a:cxn>
                  <a:cxn ang="0">
                    <a:pos x="4" y="759"/>
                  </a:cxn>
                  <a:cxn ang="0">
                    <a:pos x="11" y="699"/>
                  </a:cxn>
                  <a:cxn ang="0">
                    <a:pos x="27" y="638"/>
                  </a:cxn>
                  <a:cxn ang="0">
                    <a:pos x="48" y="579"/>
                  </a:cxn>
                  <a:cxn ang="0">
                    <a:pos x="70" y="521"/>
                  </a:cxn>
                  <a:cxn ang="0">
                    <a:pos x="94" y="472"/>
                  </a:cxn>
                  <a:cxn ang="0">
                    <a:pos x="118" y="427"/>
                  </a:cxn>
                  <a:cxn ang="0">
                    <a:pos x="141" y="391"/>
                  </a:cxn>
                  <a:cxn ang="0">
                    <a:pos x="168" y="354"/>
                  </a:cxn>
                  <a:cxn ang="0">
                    <a:pos x="201" y="317"/>
                  </a:cxn>
                  <a:cxn ang="0">
                    <a:pos x="238" y="277"/>
                  </a:cxn>
                  <a:cxn ang="0">
                    <a:pos x="285" y="237"/>
                  </a:cxn>
                  <a:cxn ang="0">
                    <a:pos x="331" y="200"/>
                  </a:cxn>
                  <a:cxn ang="0">
                    <a:pos x="379" y="163"/>
                  </a:cxn>
                  <a:cxn ang="0">
                    <a:pos x="425" y="133"/>
                  </a:cxn>
                  <a:cxn ang="0">
                    <a:pos x="472" y="107"/>
                  </a:cxn>
                  <a:cxn ang="0">
                    <a:pos x="521" y="80"/>
                  </a:cxn>
                  <a:cxn ang="0">
                    <a:pos x="576" y="56"/>
                  </a:cxn>
                  <a:cxn ang="0">
                    <a:pos x="689" y="10"/>
                  </a:cxn>
                </a:cxnLst>
                <a:rect l="0" t="0" r="r" b="b"/>
                <a:pathLst>
                  <a:path w="729" h="1210">
                    <a:moveTo>
                      <a:pt x="689" y="10"/>
                    </a:moveTo>
                    <a:lnTo>
                      <a:pt x="726" y="0"/>
                    </a:lnTo>
                    <a:lnTo>
                      <a:pt x="729" y="3"/>
                    </a:lnTo>
                    <a:lnTo>
                      <a:pt x="729" y="13"/>
                    </a:lnTo>
                    <a:lnTo>
                      <a:pt x="729" y="56"/>
                    </a:lnTo>
                    <a:lnTo>
                      <a:pt x="723" y="190"/>
                    </a:lnTo>
                    <a:lnTo>
                      <a:pt x="709" y="334"/>
                    </a:lnTo>
                    <a:lnTo>
                      <a:pt x="699" y="418"/>
                    </a:lnTo>
                    <a:lnTo>
                      <a:pt x="686" y="468"/>
                    </a:lnTo>
                    <a:lnTo>
                      <a:pt x="669" y="518"/>
                    </a:lnTo>
                    <a:lnTo>
                      <a:pt x="652" y="568"/>
                    </a:lnTo>
                    <a:lnTo>
                      <a:pt x="629" y="619"/>
                    </a:lnTo>
                    <a:lnTo>
                      <a:pt x="609" y="665"/>
                    </a:lnTo>
                    <a:lnTo>
                      <a:pt x="582" y="715"/>
                    </a:lnTo>
                    <a:lnTo>
                      <a:pt x="555" y="759"/>
                    </a:lnTo>
                    <a:lnTo>
                      <a:pt x="525" y="806"/>
                    </a:lnTo>
                    <a:lnTo>
                      <a:pt x="488" y="856"/>
                    </a:lnTo>
                    <a:lnTo>
                      <a:pt x="445" y="919"/>
                    </a:lnTo>
                    <a:lnTo>
                      <a:pt x="388" y="986"/>
                    </a:lnTo>
                    <a:lnTo>
                      <a:pt x="331" y="1057"/>
                    </a:lnTo>
                    <a:lnTo>
                      <a:pt x="298" y="1087"/>
                    </a:lnTo>
                    <a:lnTo>
                      <a:pt x="268" y="1116"/>
                    </a:lnTo>
                    <a:lnTo>
                      <a:pt x="235" y="1143"/>
                    </a:lnTo>
                    <a:lnTo>
                      <a:pt x="201" y="1167"/>
                    </a:lnTo>
                    <a:lnTo>
                      <a:pt x="168" y="1187"/>
                    </a:lnTo>
                    <a:lnTo>
                      <a:pt x="137" y="1201"/>
                    </a:lnTo>
                    <a:lnTo>
                      <a:pt x="104" y="1207"/>
                    </a:lnTo>
                    <a:lnTo>
                      <a:pt x="70" y="1210"/>
                    </a:lnTo>
                    <a:lnTo>
                      <a:pt x="51" y="1207"/>
                    </a:lnTo>
                    <a:lnTo>
                      <a:pt x="34" y="1201"/>
                    </a:lnTo>
                    <a:lnTo>
                      <a:pt x="24" y="1187"/>
                    </a:lnTo>
                    <a:lnTo>
                      <a:pt x="17" y="1167"/>
                    </a:lnTo>
                    <a:lnTo>
                      <a:pt x="14" y="1147"/>
                    </a:lnTo>
                    <a:lnTo>
                      <a:pt x="11" y="1124"/>
                    </a:lnTo>
                    <a:lnTo>
                      <a:pt x="11" y="1067"/>
                    </a:lnTo>
                    <a:lnTo>
                      <a:pt x="0" y="943"/>
                    </a:lnTo>
                    <a:lnTo>
                      <a:pt x="0" y="883"/>
                    </a:lnTo>
                    <a:lnTo>
                      <a:pt x="0" y="819"/>
                    </a:lnTo>
                    <a:lnTo>
                      <a:pt x="4" y="759"/>
                    </a:lnTo>
                    <a:lnTo>
                      <a:pt x="11" y="699"/>
                    </a:lnTo>
                    <a:lnTo>
                      <a:pt x="27" y="638"/>
                    </a:lnTo>
                    <a:lnTo>
                      <a:pt x="48" y="579"/>
                    </a:lnTo>
                    <a:lnTo>
                      <a:pt x="70" y="521"/>
                    </a:lnTo>
                    <a:lnTo>
                      <a:pt x="94" y="472"/>
                    </a:lnTo>
                    <a:lnTo>
                      <a:pt x="118" y="427"/>
                    </a:lnTo>
                    <a:lnTo>
                      <a:pt x="141" y="391"/>
                    </a:lnTo>
                    <a:lnTo>
                      <a:pt x="168" y="354"/>
                    </a:lnTo>
                    <a:lnTo>
                      <a:pt x="201" y="317"/>
                    </a:lnTo>
                    <a:lnTo>
                      <a:pt x="238" y="277"/>
                    </a:lnTo>
                    <a:lnTo>
                      <a:pt x="285" y="237"/>
                    </a:lnTo>
                    <a:lnTo>
                      <a:pt x="331" y="200"/>
                    </a:lnTo>
                    <a:lnTo>
                      <a:pt x="379" y="163"/>
                    </a:lnTo>
                    <a:lnTo>
                      <a:pt x="425" y="133"/>
                    </a:lnTo>
                    <a:lnTo>
                      <a:pt x="472" y="107"/>
                    </a:lnTo>
                    <a:lnTo>
                      <a:pt x="521" y="80"/>
                    </a:lnTo>
                    <a:lnTo>
                      <a:pt x="576" y="56"/>
                    </a:lnTo>
                    <a:lnTo>
                      <a:pt x="689" y="1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 name="Freeform 434"/>
              <p:cNvSpPr>
                <a:spLocks/>
              </p:cNvSpPr>
              <p:nvPr/>
            </p:nvSpPr>
            <p:spPr bwMode="auto">
              <a:xfrm>
                <a:off x="5684521" y="1989137"/>
                <a:ext cx="93663" cy="90488"/>
              </a:xfrm>
              <a:custGeom>
                <a:avLst/>
                <a:gdLst/>
                <a:ahLst/>
                <a:cxnLst>
                  <a:cxn ang="0">
                    <a:pos x="147" y="367"/>
                  </a:cxn>
                  <a:cxn ang="0">
                    <a:pos x="117" y="424"/>
                  </a:cxn>
                  <a:cxn ang="0">
                    <a:pos x="87" y="481"/>
                  </a:cxn>
                  <a:cxn ang="0">
                    <a:pos x="61" y="542"/>
                  </a:cxn>
                  <a:cxn ang="0">
                    <a:pos x="34" y="604"/>
                  </a:cxn>
                  <a:cxn ang="0">
                    <a:pos x="17" y="668"/>
                  </a:cxn>
                  <a:cxn ang="0">
                    <a:pos x="3" y="732"/>
                  </a:cxn>
                  <a:cxn ang="0">
                    <a:pos x="0" y="762"/>
                  </a:cxn>
                  <a:cxn ang="0">
                    <a:pos x="0" y="796"/>
                  </a:cxn>
                  <a:cxn ang="0">
                    <a:pos x="0" y="829"/>
                  </a:cxn>
                  <a:cxn ang="0">
                    <a:pos x="3" y="862"/>
                  </a:cxn>
                  <a:cxn ang="0">
                    <a:pos x="34" y="866"/>
                  </a:cxn>
                  <a:cxn ang="0">
                    <a:pos x="64" y="866"/>
                  </a:cxn>
                  <a:cxn ang="0">
                    <a:pos x="94" y="862"/>
                  </a:cxn>
                  <a:cxn ang="0">
                    <a:pos x="127" y="855"/>
                  </a:cxn>
                  <a:cxn ang="0">
                    <a:pos x="160" y="845"/>
                  </a:cxn>
                  <a:cxn ang="0">
                    <a:pos x="197" y="832"/>
                  </a:cxn>
                  <a:cxn ang="0">
                    <a:pos x="267" y="802"/>
                  </a:cxn>
                  <a:cxn ang="0">
                    <a:pos x="334" y="765"/>
                  </a:cxn>
                  <a:cxn ang="0">
                    <a:pos x="395" y="722"/>
                  </a:cxn>
                  <a:cxn ang="0">
                    <a:pos x="448" y="681"/>
                  </a:cxn>
                  <a:cxn ang="0">
                    <a:pos x="488" y="644"/>
                  </a:cxn>
                  <a:cxn ang="0">
                    <a:pos x="568" y="558"/>
                  </a:cxn>
                  <a:cxn ang="0">
                    <a:pos x="638" y="474"/>
                  </a:cxn>
                  <a:cxn ang="0">
                    <a:pos x="669" y="434"/>
                  </a:cxn>
                  <a:cxn ang="0">
                    <a:pos x="702" y="390"/>
                  </a:cxn>
                  <a:cxn ang="0">
                    <a:pos x="732" y="340"/>
                  </a:cxn>
                  <a:cxn ang="0">
                    <a:pos x="762" y="291"/>
                  </a:cxn>
                  <a:cxn ang="0">
                    <a:pos x="782" y="237"/>
                  </a:cxn>
                  <a:cxn ang="0">
                    <a:pos x="822" y="144"/>
                  </a:cxn>
                  <a:cxn ang="0">
                    <a:pos x="859" y="56"/>
                  </a:cxn>
                  <a:cxn ang="0">
                    <a:pos x="872" y="29"/>
                  </a:cxn>
                  <a:cxn ang="0">
                    <a:pos x="879" y="19"/>
                  </a:cxn>
                  <a:cxn ang="0">
                    <a:pos x="859" y="9"/>
                  </a:cxn>
                  <a:cxn ang="0">
                    <a:pos x="839" y="3"/>
                  </a:cxn>
                  <a:cxn ang="0">
                    <a:pos x="819" y="0"/>
                  </a:cxn>
                  <a:cxn ang="0">
                    <a:pos x="795" y="0"/>
                  </a:cxn>
                  <a:cxn ang="0">
                    <a:pos x="745" y="3"/>
                  </a:cxn>
                  <a:cxn ang="0">
                    <a:pos x="696" y="9"/>
                  </a:cxn>
                  <a:cxn ang="0">
                    <a:pos x="645" y="26"/>
                  </a:cxn>
                  <a:cxn ang="0">
                    <a:pos x="598" y="40"/>
                  </a:cxn>
                  <a:cxn ang="0">
                    <a:pos x="515" y="73"/>
                  </a:cxn>
                  <a:cxn ang="0">
                    <a:pos x="461" y="96"/>
                  </a:cxn>
                  <a:cxn ang="0">
                    <a:pos x="405" y="123"/>
                  </a:cxn>
                  <a:cxn ang="0">
                    <a:pos x="355" y="153"/>
                  </a:cxn>
                  <a:cxn ang="0">
                    <a:pos x="304" y="187"/>
                  </a:cxn>
                  <a:cxn ang="0">
                    <a:pos x="261" y="227"/>
                  </a:cxn>
                  <a:cxn ang="0">
                    <a:pos x="218" y="267"/>
                  </a:cxn>
                  <a:cxn ang="0">
                    <a:pos x="181" y="313"/>
                  </a:cxn>
                  <a:cxn ang="0">
                    <a:pos x="147" y="367"/>
                  </a:cxn>
                </a:cxnLst>
                <a:rect l="0" t="0" r="r" b="b"/>
                <a:pathLst>
                  <a:path w="879" h="866">
                    <a:moveTo>
                      <a:pt x="147" y="367"/>
                    </a:moveTo>
                    <a:lnTo>
                      <a:pt x="117" y="424"/>
                    </a:lnTo>
                    <a:lnTo>
                      <a:pt x="87" y="481"/>
                    </a:lnTo>
                    <a:lnTo>
                      <a:pt x="61" y="542"/>
                    </a:lnTo>
                    <a:lnTo>
                      <a:pt x="34" y="604"/>
                    </a:lnTo>
                    <a:lnTo>
                      <a:pt x="17" y="668"/>
                    </a:lnTo>
                    <a:lnTo>
                      <a:pt x="3" y="732"/>
                    </a:lnTo>
                    <a:lnTo>
                      <a:pt x="0" y="762"/>
                    </a:lnTo>
                    <a:lnTo>
                      <a:pt x="0" y="796"/>
                    </a:lnTo>
                    <a:lnTo>
                      <a:pt x="0" y="829"/>
                    </a:lnTo>
                    <a:lnTo>
                      <a:pt x="3" y="862"/>
                    </a:lnTo>
                    <a:lnTo>
                      <a:pt x="34" y="866"/>
                    </a:lnTo>
                    <a:lnTo>
                      <a:pt x="64" y="866"/>
                    </a:lnTo>
                    <a:lnTo>
                      <a:pt x="94" y="862"/>
                    </a:lnTo>
                    <a:lnTo>
                      <a:pt x="127" y="855"/>
                    </a:lnTo>
                    <a:lnTo>
                      <a:pt x="160" y="845"/>
                    </a:lnTo>
                    <a:lnTo>
                      <a:pt x="197" y="832"/>
                    </a:lnTo>
                    <a:lnTo>
                      <a:pt x="267" y="802"/>
                    </a:lnTo>
                    <a:lnTo>
                      <a:pt x="334" y="765"/>
                    </a:lnTo>
                    <a:lnTo>
                      <a:pt x="395" y="722"/>
                    </a:lnTo>
                    <a:lnTo>
                      <a:pt x="448" y="681"/>
                    </a:lnTo>
                    <a:lnTo>
                      <a:pt x="488" y="644"/>
                    </a:lnTo>
                    <a:lnTo>
                      <a:pt x="568" y="558"/>
                    </a:lnTo>
                    <a:lnTo>
                      <a:pt x="638" y="474"/>
                    </a:lnTo>
                    <a:lnTo>
                      <a:pt x="669" y="434"/>
                    </a:lnTo>
                    <a:lnTo>
                      <a:pt x="702" y="390"/>
                    </a:lnTo>
                    <a:lnTo>
                      <a:pt x="732" y="340"/>
                    </a:lnTo>
                    <a:lnTo>
                      <a:pt x="762" y="291"/>
                    </a:lnTo>
                    <a:lnTo>
                      <a:pt x="782" y="237"/>
                    </a:lnTo>
                    <a:lnTo>
                      <a:pt x="822" y="144"/>
                    </a:lnTo>
                    <a:lnTo>
                      <a:pt x="859" y="56"/>
                    </a:lnTo>
                    <a:lnTo>
                      <a:pt x="872" y="29"/>
                    </a:lnTo>
                    <a:lnTo>
                      <a:pt x="879" y="19"/>
                    </a:lnTo>
                    <a:lnTo>
                      <a:pt x="859" y="9"/>
                    </a:lnTo>
                    <a:lnTo>
                      <a:pt x="839" y="3"/>
                    </a:lnTo>
                    <a:lnTo>
                      <a:pt x="819" y="0"/>
                    </a:lnTo>
                    <a:lnTo>
                      <a:pt x="795" y="0"/>
                    </a:lnTo>
                    <a:lnTo>
                      <a:pt x="745" y="3"/>
                    </a:lnTo>
                    <a:lnTo>
                      <a:pt x="696" y="9"/>
                    </a:lnTo>
                    <a:lnTo>
                      <a:pt x="645" y="26"/>
                    </a:lnTo>
                    <a:lnTo>
                      <a:pt x="598" y="40"/>
                    </a:lnTo>
                    <a:lnTo>
                      <a:pt x="515" y="73"/>
                    </a:lnTo>
                    <a:lnTo>
                      <a:pt x="461" y="96"/>
                    </a:lnTo>
                    <a:lnTo>
                      <a:pt x="405" y="123"/>
                    </a:lnTo>
                    <a:lnTo>
                      <a:pt x="355" y="153"/>
                    </a:lnTo>
                    <a:lnTo>
                      <a:pt x="304" y="187"/>
                    </a:lnTo>
                    <a:lnTo>
                      <a:pt x="261" y="227"/>
                    </a:lnTo>
                    <a:lnTo>
                      <a:pt x="218" y="267"/>
                    </a:lnTo>
                    <a:lnTo>
                      <a:pt x="181" y="313"/>
                    </a:lnTo>
                    <a:lnTo>
                      <a:pt x="147" y="367"/>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 name="Freeform 435"/>
              <p:cNvSpPr>
                <a:spLocks/>
              </p:cNvSpPr>
              <p:nvPr/>
            </p:nvSpPr>
            <p:spPr bwMode="auto">
              <a:xfrm>
                <a:off x="5614671" y="1965325"/>
                <a:ext cx="125413" cy="49213"/>
              </a:xfrm>
              <a:custGeom>
                <a:avLst/>
                <a:gdLst/>
                <a:ahLst/>
                <a:cxnLst>
                  <a:cxn ang="0">
                    <a:pos x="11" y="441"/>
                  </a:cxn>
                  <a:cxn ang="0">
                    <a:pos x="85" y="454"/>
                  </a:cxn>
                  <a:cxn ang="0">
                    <a:pos x="158" y="460"/>
                  </a:cxn>
                  <a:cxn ang="0">
                    <a:pos x="232" y="460"/>
                  </a:cxn>
                  <a:cxn ang="0">
                    <a:pos x="308" y="460"/>
                  </a:cxn>
                  <a:cxn ang="0">
                    <a:pos x="385" y="454"/>
                  </a:cxn>
                  <a:cxn ang="0">
                    <a:pos x="465" y="444"/>
                  </a:cxn>
                  <a:cxn ang="0">
                    <a:pos x="542" y="431"/>
                  </a:cxn>
                  <a:cxn ang="0">
                    <a:pos x="619" y="414"/>
                  </a:cxn>
                  <a:cxn ang="0">
                    <a:pos x="696" y="394"/>
                  </a:cxn>
                  <a:cxn ang="0">
                    <a:pos x="772" y="371"/>
                  </a:cxn>
                  <a:cxn ang="0">
                    <a:pos x="846" y="347"/>
                  </a:cxn>
                  <a:cxn ang="0">
                    <a:pos x="920" y="316"/>
                  </a:cxn>
                  <a:cxn ang="0">
                    <a:pos x="990" y="287"/>
                  </a:cxn>
                  <a:cxn ang="0">
                    <a:pos x="1060" y="257"/>
                  </a:cxn>
                  <a:cxn ang="0">
                    <a:pos x="1123" y="223"/>
                  </a:cxn>
                  <a:cxn ang="0">
                    <a:pos x="1187" y="190"/>
                  </a:cxn>
                  <a:cxn ang="0">
                    <a:pos x="1123" y="166"/>
                  </a:cxn>
                  <a:cxn ang="0">
                    <a:pos x="1060" y="143"/>
                  </a:cxn>
                  <a:cxn ang="0">
                    <a:pos x="943" y="93"/>
                  </a:cxn>
                  <a:cxn ang="0">
                    <a:pos x="826" y="49"/>
                  </a:cxn>
                  <a:cxn ang="0">
                    <a:pos x="769" y="30"/>
                  </a:cxn>
                  <a:cxn ang="0">
                    <a:pos x="712" y="16"/>
                  </a:cxn>
                  <a:cxn ang="0">
                    <a:pos x="656" y="3"/>
                  </a:cxn>
                  <a:cxn ang="0">
                    <a:pos x="598" y="0"/>
                  </a:cxn>
                  <a:cxn ang="0">
                    <a:pos x="542" y="0"/>
                  </a:cxn>
                  <a:cxn ang="0">
                    <a:pos x="482" y="6"/>
                  </a:cxn>
                  <a:cxn ang="0">
                    <a:pos x="422" y="22"/>
                  </a:cxn>
                  <a:cxn ang="0">
                    <a:pos x="361" y="46"/>
                  </a:cxn>
                  <a:cxn ang="0">
                    <a:pos x="294" y="80"/>
                  </a:cxn>
                  <a:cxn ang="0">
                    <a:pos x="232" y="123"/>
                  </a:cxn>
                  <a:cxn ang="0">
                    <a:pos x="211" y="140"/>
                  </a:cxn>
                  <a:cxn ang="0">
                    <a:pos x="174" y="177"/>
                  </a:cxn>
                  <a:cxn ang="0">
                    <a:pos x="131" y="227"/>
                  </a:cxn>
                  <a:cxn ang="0">
                    <a:pos x="85" y="284"/>
                  </a:cxn>
                  <a:cxn ang="0">
                    <a:pos x="40" y="337"/>
                  </a:cxn>
                  <a:cxn ang="0">
                    <a:pos x="11" y="387"/>
                  </a:cxn>
                  <a:cxn ang="0">
                    <a:pos x="3" y="407"/>
                  </a:cxn>
                  <a:cxn ang="0">
                    <a:pos x="0" y="424"/>
                  </a:cxn>
                  <a:cxn ang="0">
                    <a:pos x="0" y="434"/>
                  </a:cxn>
                  <a:cxn ang="0">
                    <a:pos x="8" y="438"/>
                  </a:cxn>
                  <a:cxn ang="0">
                    <a:pos x="11" y="441"/>
                  </a:cxn>
                </a:cxnLst>
                <a:rect l="0" t="0" r="r" b="b"/>
                <a:pathLst>
                  <a:path w="1187" h="460">
                    <a:moveTo>
                      <a:pt x="11" y="441"/>
                    </a:moveTo>
                    <a:lnTo>
                      <a:pt x="85" y="454"/>
                    </a:lnTo>
                    <a:lnTo>
                      <a:pt x="158" y="460"/>
                    </a:lnTo>
                    <a:lnTo>
                      <a:pt x="232" y="460"/>
                    </a:lnTo>
                    <a:lnTo>
                      <a:pt x="308" y="460"/>
                    </a:lnTo>
                    <a:lnTo>
                      <a:pt x="385" y="454"/>
                    </a:lnTo>
                    <a:lnTo>
                      <a:pt x="465" y="444"/>
                    </a:lnTo>
                    <a:lnTo>
                      <a:pt x="542" y="431"/>
                    </a:lnTo>
                    <a:lnTo>
                      <a:pt x="619" y="414"/>
                    </a:lnTo>
                    <a:lnTo>
                      <a:pt x="696" y="394"/>
                    </a:lnTo>
                    <a:lnTo>
                      <a:pt x="772" y="371"/>
                    </a:lnTo>
                    <a:lnTo>
                      <a:pt x="846" y="347"/>
                    </a:lnTo>
                    <a:lnTo>
                      <a:pt x="920" y="316"/>
                    </a:lnTo>
                    <a:lnTo>
                      <a:pt x="990" y="287"/>
                    </a:lnTo>
                    <a:lnTo>
                      <a:pt x="1060" y="257"/>
                    </a:lnTo>
                    <a:lnTo>
                      <a:pt x="1123" y="223"/>
                    </a:lnTo>
                    <a:lnTo>
                      <a:pt x="1187" y="190"/>
                    </a:lnTo>
                    <a:lnTo>
                      <a:pt x="1123" y="166"/>
                    </a:lnTo>
                    <a:lnTo>
                      <a:pt x="1060" y="143"/>
                    </a:lnTo>
                    <a:lnTo>
                      <a:pt x="943" y="93"/>
                    </a:lnTo>
                    <a:lnTo>
                      <a:pt x="826" y="49"/>
                    </a:lnTo>
                    <a:lnTo>
                      <a:pt x="769" y="30"/>
                    </a:lnTo>
                    <a:lnTo>
                      <a:pt x="712" y="16"/>
                    </a:lnTo>
                    <a:lnTo>
                      <a:pt x="656" y="3"/>
                    </a:lnTo>
                    <a:lnTo>
                      <a:pt x="598" y="0"/>
                    </a:lnTo>
                    <a:lnTo>
                      <a:pt x="542" y="0"/>
                    </a:lnTo>
                    <a:lnTo>
                      <a:pt x="482" y="6"/>
                    </a:lnTo>
                    <a:lnTo>
                      <a:pt x="422" y="22"/>
                    </a:lnTo>
                    <a:lnTo>
                      <a:pt x="361" y="46"/>
                    </a:lnTo>
                    <a:lnTo>
                      <a:pt x="294" y="80"/>
                    </a:lnTo>
                    <a:lnTo>
                      <a:pt x="232" y="123"/>
                    </a:lnTo>
                    <a:lnTo>
                      <a:pt x="211" y="140"/>
                    </a:lnTo>
                    <a:lnTo>
                      <a:pt x="174" y="177"/>
                    </a:lnTo>
                    <a:lnTo>
                      <a:pt x="131" y="227"/>
                    </a:lnTo>
                    <a:lnTo>
                      <a:pt x="85" y="284"/>
                    </a:lnTo>
                    <a:lnTo>
                      <a:pt x="40" y="337"/>
                    </a:lnTo>
                    <a:lnTo>
                      <a:pt x="11" y="387"/>
                    </a:lnTo>
                    <a:lnTo>
                      <a:pt x="3" y="407"/>
                    </a:lnTo>
                    <a:lnTo>
                      <a:pt x="0" y="424"/>
                    </a:lnTo>
                    <a:lnTo>
                      <a:pt x="0" y="434"/>
                    </a:lnTo>
                    <a:lnTo>
                      <a:pt x="8" y="438"/>
                    </a:lnTo>
                    <a:lnTo>
                      <a:pt x="11" y="44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 name="Freeform 436"/>
              <p:cNvSpPr>
                <a:spLocks/>
              </p:cNvSpPr>
              <p:nvPr/>
            </p:nvSpPr>
            <p:spPr bwMode="auto">
              <a:xfrm>
                <a:off x="5678171" y="1925637"/>
                <a:ext cx="131763" cy="41275"/>
              </a:xfrm>
              <a:custGeom>
                <a:avLst/>
                <a:gdLst/>
                <a:ahLst/>
                <a:cxnLst>
                  <a:cxn ang="0">
                    <a:pos x="11" y="225"/>
                  </a:cxn>
                  <a:cxn ang="0">
                    <a:pos x="81" y="262"/>
                  </a:cxn>
                  <a:cxn ang="0">
                    <a:pos x="154" y="294"/>
                  </a:cxn>
                  <a:cxn ang="0">
                    <a:pos x="228" y="322"/>
                  </a:cxn>
                  <a:cxn ang="0">
                    <a:pos x="301" y="342"/>
                  </a:cxn>
                  <a:cxn ang="0">
                    <a:pos x="378" y="362"/>
                  </a:cxn>
                  <a:cxn ang="0">
                    <a:pos x="459" y="376"/>
                  </a:cxn>
                  <a:cxn ang="0">
                    <a:pos x="536" y="382"/>
                  </a:cxn>
                  <a:cxn ang="0">
                    <a:pos x="616" y="389"/>
                  </a:cxn>
                  <a:cxn ang="0">
                    <a:pos x="696" y="389"/>
                  </a:cxn>
                  <a:cxn ang="0">
                    <a:pos x="776" y="389"/>
                  </a:cxn>
                  <a:cxn ang="0">
                    <a:pos x="856" y="382"/>
                  </a:cxn>
                  <a:cxn ang="0">
                    <a:pos x="936" y="372"/>
                  </a:cxn>
                  <a:cxn ang="0">
                    <a:pos x="1013" y="358"/>
                  </a:cxn>
                  <a:cxn ang="0">
                    <a:pos x="1091" y="345"/>
                  </a:cxn>
                  <a:cxn ang="0">
                    <a:pos x="1167" y="325"/>
                  </a:cxn>
                  <a:cxn ang="0">
                    <a:pos x="1241" y="305"/>
                  </a:cxn>
                  <a:cxn ang="0">
                    <a:pos x="1193" y="258"/>
                  </a:cxn>
                  <a:cxn ang="0">
                    <a:pos x="1140" y="214"/>
                  </a:cxn>
                  <a:cxn ang="0">
                    <a:pos x="1083" y="174"/>
                  </a:cxn>
                  <a:cxn ang="0">
                    <a:pos x="1027" y="138"/>
                  </a:cxn>
                  <a:cxn ang="0">
                    <a:pos x="966" y="104"/>
                  </a:cxn>
                  <a:cxn ang="0">
                    <a:pos x="903" y="77"/>
                  </a:cxn>
                  <a:cxn ang="0">
                    <a:pos x="840" y="51"/>
                  </a:cxn>
                  <a:cxn ang="0">
                    <a:pos x="773" y="34"/>
                  </a:cxn>
                  <a:cxn ang="0">
                    <a:pos x="706" y="18"/>
                  </a:cxn>
                  <a:cxn ang="0">
                    <a:pos x="638" y="8"/>
                  </a:cxn>
                  <a:cxn ang="0">
                    <a:pos x="569" y="0"/>
                  </a:cxn>
                  <a:cxn ang="0">
                    <a:pos x="502" y="0"/>
                  </a:cxn>
                  <a:cxn ang="0">
                    <a:pos x="435" y="8"/>
                  </a:cxn>
                  <a:cxn ang="0">
                    <a:pos x="368" y="18"/>
                  </a:cxn>
                  <a:cxn ang="0">
                    <a:pos x="301" y="34"/>
                  </a:cxn>
                  <a:cxn ang="0">
                    <a:pos x="238" y="58"/>
                  </a:cxn>
                  <a:cxn ang="0">
                    <a:pos x="184" y="81"/>
                  </a:cxn>
                  <a:cxn ang="0">
                    <a:pos x="138" y="104"/>
                  </a:cxn>
                  <a:cxn ang="0">
                    <a:pos x="91" y="128"/>
                  </a:cxn>
                  <a:cxn ang="0">
                    <a:pos x="48" y="158"/>
                  </a:cxn>
                  <a:cxn ang="0">
                    <a:pos x="27" y="171"/>
                  </a:cxn>
                  <a:cxn ang="0">
                    <a:pos x="14" y="181"/>
                  </a:cxn>
                  <a:cxn ang="0">
                    <a:pos x="4" y="195"/>
                  </a:cxn>
                  <a:cxn ang="0">
                    <a:pos x="0" y="208"/>
                  </a:cxn>
                  <a:cxn ang="0">
                    <a:pos x="4" y="218"/>
                  </a:cxn>
                  <a:cxn ang="0">
                    <a:pos x="11" y="225"/>
                  </a:cxn>
                </a:cxnLst>
                <a:rect l="0" t="0" r="r" b="b"/>
                <a:pathLst>
                  <a:path w="1241" h="389">
                    <a:moveTo>
                      <a:pt x="11" y="225"/>
                    </a:moveTo>
                    <a:lnTo>
                      <a:pt x="81" y="262"/>
                    </a:lnTo>
                    <a:lnTo>
                      <a:pt x="154" y="294"/>
                    </a:lnTo>
                    <a:lnTo>
                      <a:pt x="228" y="322"/>
                    </a:lnTo>
                    <a:lnTo>
                      <a:pt x="301" y="342"/>
                    </a:lnTo>
                    <a:lnTo>
                      <a:pt x="378" y="362"/>
                    </a:lnTo>
                    <a:lnTo>
                      <a:pt x="459" y="376"/>
                    </a:lnTo>
                    <a:lnTo>
                      <a:pt x="536" y="382"/>
                    </a:lnTo>
                    <a:lnTo>
                      <a:pt x="616" y="389"/>
                    </a:lnTo>
                    <a:lnTo>
                      <a:pt x="696" y="389"/>
                    </a:lnTo>
                    <a:lnTo>
                      <a:pt x="776" y="389"/>
                    </a:lnTo>
                    <a:lnTo>
                      <a:pt x="856" y="382"/>
                    </a:lnTo>
                    <a:lnTo>
                      <a:pt x="936" y="372"/>
                    </a:lnTo>
                    <a:lnTo>
                      <a:pt x="1013" y="358"/>
                    </a:lnTo>
                    <a:lnTo>
                      <a:pt x="1091" y="345"/>
                    </a:lnTo>
                    <a:lnTo>
                      <a:pt x="1167" y="325"/>
                    </a:lnTo>
                    <a:lnTo>
                      <a:pt x="1241" y="305"/>
                    </a:lnTo>
                    <a:lnTo>
                      <a:pt x="1193" y="258"/>
                    </a:lnTo>
                    <a:lnTo>
                      <a:pt x="1140" y="214"/>
                    </a:lnTo>
                    <a:lnTo>
                      <a:pt x="1083" y="174"/>
                    </a:lnTo>
                    <a:lnTo>
                      <a:pt x="1027" y="138"/>
                    </a:lnTo>
                    <a:lnTo>
                      <a:pt x="966" y="104"/>
                    </a:lnTo>
                    <a:lnTo>
                      <a:pt x="903" y="77"/>
                    </a:lnTo>
                    <a:lnTo>
                      <a:pt x="840" y="51"/>
                    </a:lnTo>
                    <a:lnTo>
                      <a:pt x="773" y="34"/>
                    </a:lnTo>
                    <a:lnTo>
                      <a:pt x="706" y="18"/>
                    </a:lnTo>
                    <a:lnTo>
                      <a:pt x="638" y="8"/>
                    </a:lnTo>
                    <a:lnTo>
                      <a:pt x="569" y="0"/>
                    </a:lnTo>
                    <a:lnTo>
                      <a:pt x="502" y="0"/>
                    </a:lnTo>
                    <a:lnTo>
                      <a:pt x="435" y="8"/>
                    </a:lnTo>
                    <a:lnTo>
                      <a:pt x="368" y="18"/>
                    </a:lnTo>
                    <a:lnTo>
                      <a:pt x="301" y="34"/>
                    </a:lnTo>
                    <a:lnTo>
                      <a:pt x="238" y="58"/>
                    </a:lnTo>
                    <a:lnTo>
                      <a:pt x="184" y="81"/>
                    </a:lnTo>
                    <a:lnTo>
                      <a:pt x="138" y="104"/>
                    </a:lnTo>
                    <a:lnTo>
                      <a:pt x="91" y="128"/>
                    </a:lnTo>
                    <a:lnTo>
                      <a:pt x="48" y="158"/>
                    </a:lnTo>
                    <a:lnTo>
                      <a:pt x="27" y="171"/>
                    </a:lnTo>
                    <a:lnTo>
                      <a:pt x="14" y="181"/>
                    </a:lnTo>
                    <a:lnTo>
                      <a:pt x="4" y="195"/>
                    </a:lnTo>
                    <a:lnTo>
                      <a:pt x="0" y="208"/>
                    </a:lnTo>
                    <a:lnTo>
                      <a:pt x="4" y="218"/>
                    </a:lnTo>
                    <a:lnTo>
                      <a:pt x="11" y="22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 name="Freeform 437"/>
              <p:cNvSpPr>
                <a:spLocks/>
              </p:cNvSpPr>
              <p:nvPr/>
            </p:nvSpPr>
            <p:spPr bwMode="auto">
              <a:xfrm>
                <a:off x="5778183" y="1951037"/>
                <a:ext cx="63500" cy="104775"/>
              </a:xfrm>
              <a:custGeom>
                <a:avLst/>
                <a:gdLst/>
                <a:ahLst/>
                <a:cxnLst>
                  <a:cxn ang="0">
                    <a:pos x="584" y="23"/>
                  </a:cxn>
                  <a:cxn ang="0">
                    <a:pos x="581" y="13"/>
                  </a:cxn>
                  <a:cxn ang="0">
                    <a:pos x="574" y="7"/>
                  </a:cxn>
                  <a:cxn ang="0">
                    <a:pos x="568" y="4"/>
                  </a:cxn>
                  <a:cxn ang="0">
                    <a:pos x="558" y="0"/>
                  </a:cxn>
                  <a:cxn ang="0">
                    <a:pos x="534" y="4"/>
                  </a:cxn>
                  <a:cxn ang="0">
                    <a:pos x="504" y="17"/>
                  </a:cxn>
                  <a:cxn ang="0">
                    <a:pos x="474" y="34"/>
                  </a:cxn>
                  <a:cxn ang="0">
                    <a:pos x="437" y="57"/>
                  </a:cxn>
                  <a:cxn ang="0">
                    <a:pos x="360" y="117"/>
                  </a:cxn>
                  <a:cxn ang="0">
                    <a:pos x="283" y="188"/>
                  </a:cxn>
                  <a:cxn ang="0">
                    <a:pos x="214" y="251"/>
                  </a:cxn>
                  <a:cxn ang="0">
                    <a:pos x="163" y="308"/>
                  </a:cxn>
                  <a:cxn ang="0">
                    <a:pos x="141" y="338"/>
                  </a:cxn>
                  <a:cxn ang="0">
                    <a:pos x="110" y="405"/>
                  </a:cxn>
                  <a:cxn ang="0">
                    <a:pos x="80" y="482"/>
                  </a:cxn>
                  <a:cxn ang="0">
                    <a:pos x="53" y="572"/>
                  </a:cxn>
                  <a:cxn ang="0">
                    <a:pos x="30" y="662"/>
                  </a:cxn>
                  <a:cxn ang="0">
                    <a:pos x="13" y="756"/>
                  </a:cxn>
                  <a:cxn ang="0">
                    <a:pos x="6" y="803"/>
                  </a:cxn>
                  <a:cxn ang="0">
                    <a:pos x="3" y="846"/>
                  </a:cxn>
                  <a:cxn ang="0">
                    <a:pos x="0" y="889"/>
                  </a:cxn>
                  <a:cxn ang="0">
                    <a:pos x="3" y="930"/>
                  </a:cxn>
                  <a:cxn ang="0">
                    <a:pos x="6" y="966"/>
                  </a:cxn>
                  <a:cxn ang="0">
                    <a:pos x="13" y="1000"/>
                  </a:cxn>
                  <a:cxn ang="0">
                    <a:pos x="67" y="966"/>
                  </a:cxn>
                  <a:cxn ang="0">
                    <a:pos x="120" y="930"/>
                  </a:cxn>
                  <a:cxn ang="0">
                    <a:pos x="173" y="883"/>
                  </a:cxn>
                  <a:cxn ang="0">
                    <a:pos x="227" y="833"/>
                  </a:cxn>
                  <a:cxn ang="0">
                    <a:pos x="280" y="776"/>
                  </a:cxn>
                  <a:cxn ang="0">
                    <a:pos x="334" y="712"/>
                  </a:cxn>
                  <a:cxn ang="0">
                    <a:pos x="381" y="649"/>
                  </a:cxn>
                  <a:cxn ang="0">
                    <a:pos x="427" y="579"/>
                  </a:cxn>
                  <a:cxn ang="0">
                    <a:pos x="470" y="509"/>
                  </a:cxn>
                  <a:cxn ang="0">
                    <a:pos x="507" y="438"/>
                  </a:cxn>
                  <a:cxn ang="0">
                    <a:pos x="541" y="365"/>
                  </a:cxn>
                  <a:cxn ang="0">
                    <a:pos x="565" y="291"/>
                  </a:cxn>
                  <a:cxn ang="0">
                    <a:pos x="581" y="221"/>
                  </a:cxn>
                  <a:cxn ang="0">
                    <a:pos x="588" y="188"/>
                  </a:cxn>
                  <a:cxn ang="0">
                    <a:pos x="592" y="151"/>
                  </a:cxn>
                  <a:cxn ang="0">
                    <a:pos x="595" y="117"/>
                  </a:cxn>
                  <a:cxn ang="0">
                    <a:pos x="592" y="87"/>
                  </a:cxn>
                  <a:cxn ang="0">
                    <a:pos x="592" y="53"/>
                  </a:cxn>
                  <a:cxn ang="0">
                    <a:pos x="584" y="23"/>
                  </a:cxn>
                </a:cxnLst>
                <a:rect l="0" t="0" r="r" b="b"/>
                <a:pathLst>
                  <a:path w="595" h="1000">
                    <a:moveTo>
                      <a:pt x="584" y="23"/>
                    </a:moveTo>
                    <a:lnTo>
                      <a:pt x="581" y="13"/>
                    </a:lnTo>
                    <a:lnTo>
                      <a:pt x="574" y="7"/>
                    </a:lnTo>
                    <a:lnTo>
                      <a:pt x="568" y="4"/>
                    </a:lnTo>
                    <a:lnTo>
                      <a:pt x="558" y="0"/>
                    </a:lnTo>
                    <a:lnTo>
                      <a:pt x="534" y="4"/>
                    </a:lnTo>
                    <a:lnTo>
                      <a:pt x="504" y="17"/>
                    </a:lnTo>
                    <a:lnTo>
                      <a:pt x="474" y="34"/>
                    </a:lnTo>
                    <a:lnTo>
                      <a:pt x="437" y="57"/>
                    </a:lnTo>
                    <a:lnTo>
                      <a:pt x="360" y="117"/>
                    </a:lnTo>
                    <a:lnTo>
                      <a:pt x="283" y="188"/>
                    </a:lnTo>
                    <a:lnTo>
                      <a:pt x="214" y="251"/>
                    </a:lnTo>
                    <a:lnTo>
                      <a:pt x="163" y="308"/>
                    </a:lnTo>
                    <a:lnTo>
                      <a:pt x="141" y="338"/>
                    </a:lnTo>
                    <a:lnTo>
                      <a:pt x="110" y="405"/>
                    </a:lnTo>
                    <a:lnTo>
                      <a:pt x="80" y="482"/>
                    </a:lnTo>
                    <a:lnTo>
                      <a:pt x="53" y="572"/>
                    </a:lnTo>
                    <a:lnTo>
                      <a:pt x="30" y="662"/>
                    </a:lnTo>
                    <a:lnTo>
                      <a:pt x="13" y="756"/>
                    </a:lnTo>
                    <a:lnTo>
                      <a:pt x="6" y="803"/>
                    </a:lnTo>
                    <a:lnTo>
                      <a:pt x="3" y="846"/>
                    </a:lnTo>
                    <a:lnTo>
                      <a:pt x="0" y="889"/>
                    </a:lnTo>
                    <a:lnTo>
                      <a:pt x="3" y="930"/>
                    </a:lnTo>
                    <a:lnTo>
                      <a:pt x="6" y="966"/>
                    </a:lnTo>
                    <a:lnTo>
                      <a:pt x="13" y="1000"/>
                    </a:lnTo>
                    <a:lnTo>
                      <a:pt x="67" y="966"/>
                    </a:lnTo>
                    <a:lnTo>
                      <a:pt x="120" y="930"/>
                    </a:lnTo>
                    <a:lnTo>
                      <a:pt x="173" y="883"/>
                    </a:lnTo>
                    <a:lnTo>
                      <a:pt x="227" y="833"/>
                    </a:lnTo>
                    <a:lnTo>
                      <a:pt x="280" y="776"/>
                    </a:lnTo>
                    <a:lnTo>
                      <a:pt x="334" y="712"/>
                    </a:lnTo>
                    <a:lnTo>
                      <a:pt x="381" y="649"/>
                    </a:lnTo>
                    <a:lnTo>
                      <a:pt x="427" y="579"/>
                    </a:lnTo>
                    <a:lnTo>
                      <a:pt x="470" y="509"/>
                    </a:lnTo>
                    <a:lnTo>
                      <a:pt x="507" y="438"/>
                    </a:lnTo>
                    <a:lnTo>
                      <a:pt x="541" y="365"/>
                    </a:lnTo>
                    <a:lnTo>
                      <a:pt x="565" y="291"/>
                    </a:lnTo>
                    <a:lnTo>
                      <a:pt x="581" y="221"/>
                    </a:lnTo>
                    <a:lnTo>
                      <a:pt x="588" y="188"/>
                    </a:lnTo>
                    <a:lnTo>
                      <a:pt x="592" y="151"/>
                    </a:lnTo>
                    <a:lnTo>
                      <a:pt x="595" y="117"/>
                    </a:lnTo>
                    <a:lnTo>
                      <a:pt x="592" y="87"/>
                    </a:lnTo>
                    <a:lnTo>
                      <a:pt x="592" y="53"/>
                    </a:lnTo>
                    <a:lnTo>
                      <a:pt x="584" y="23"/>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 name="Freeform 438"/>
              <p:cNvSpPr>
                <a:spLocks/>
              </p:cNvSpPr>
              <p:nvPr/>
            </p:nvSpPr>
            <p:spPr bwMode="auto">
              <a:xfrm>
                <a:off x="5760721" y="1889125"/>
                <a:ext cx="100013" cy="47625"/>
              </a:xfrm>
              <a:custGeom>
                <a:avLst/>
                <a:gdLst/>
                <a:ahLst/>
                <a:cxnLst>
                  <a:cxn ang="0">
                    <a:pos x="14" y="154"/>
                  </a:cxn>
                  <a:cxn ang="0">
                    <a:pos x="60" y="208"/>
                  </a:cxn>
                  <a:cxn ang="0">
                    <a:pos x="117" y="257"/>
                  </a:cxn>
                  <a:cxn ang="0">
                    <a:pos x="177" y="304"/>
                  </a:cxn>
                  <a:cxn ang="0">
                    <a:pos x="241" y="347"/>
                  </a:cxn>
                  <a:cxn ang="0">
                    <a:pos x="308" y="381"/>
                  </a:cxn>
                  <a:cxn ang="0">
                    <a:pos x="378" y="411"/>
                  </a:cxn>
                  <a:cxn ang="0">
                    <a:pos x="447" y="435"/>
                  </a:cxn>
                  <a:cxn ang="0">
                    <a:pos x="484" y="441"/>
                  </a:cxn>
                  <a:cxn ang="0">
                    <a:pos x="518" y="448"/>
                  </a:cxn>
                  <a:cxn ang="0">
                    <a:pos x="548" y="448"/>
                  </a:cxn>
                  <a:cxn ang="0">
                    <a:pos x="601" y="445"/>
                  </a:cxn>
                  <a:cxn ang="0">
                    <a:pos x="745" y="435"/>
                  </a:cxn>
                  <a:cxn ang="0">
                    <a:pos x="882" y="418"/>
                  </a:cxn>
                  <a:cxn ang="0">
                    <a:pos x="943" y="411"/>
                  </a:cxn>
                  <a:cxn ang="0">
                    <a:pos x="922" y="361"/>
                  </a:cxn>
                  <a:cxn ang="0">
                    <a:pos x="898" y="314"/>
                  </a:cxn>
                  <a:cxn ang="0">
                    <a:pos x="872" y="271"/>
                  </a:cxn>
                  <a:cxn ang="0">
                    <a:pos x="842" y="230"/>
                  </a:cxn>
                  <a:cxn ang="0">
                    <a:pos x="805" y="194"/>
                  </a:cxn>
                  <a:cxn ang="0">
                    <a:pos x="769" y="160"/>
                  </a:cxn>
                  <a:cxn ang="0">
                    <a:pos x="729" y="130"/>
                  </a:cxn>
                  <a:cxn ang="0">
                    <a:pos x="685" y="104"/>
                  </a:cxn>
                  <a:cxn ang="0">
                    <a:pos x="638" y="77"/>
                  </a:cxn>
                  <a:cxn ang="0">
                    <a:pos x="591" y="56"/>
                  </a:cxn>
                  <a:cxn ang="0">
                    <a:pos x="541" y="37"/>
                  </a:cxn>
                  <a:cxn ang="0">
                    <a:pos x="492" y="23"/>
                  </a:cxn>
                  <a:cxn ang="0">
                    <a:pos x="441" y="13"/>
                  </a:cxn>
                  <a:cxn ang="0">
                    <a:pos x="391" y="3"/>
                  </a:cxn>
                  <a:cxn ang="0">
                    <a:pos x="341" y="0"/>
                  </a:cxn>
                  <a:cxn ang="0">
                    <a:pos x="290" y="0"/>
                  </a:cxn>
                  <a:cxn ang="0">
                    <a:pos x="263" y="3"/>
                  </a:cxn>
                  <a:cxn ang="0">
                    <a:pos x="217" y="10"/>
                  </a:cxn>
                  <a:cxn ang="0">
                    <a:pos x="164" y="23"/>
                  </a:cxn>
                  <a:cxn ang="0">
                    <a:pos x="103" y="40"/>
                  </a:cxn>
                  <a:cxn ang="0">
                    <a:pos x="76" y="53"/>
                  </a:cxn>
                  <a:cxn ang="0">
                    <a:pos x="54" y="64"/>
                  </a:cxn>
                  <a:cxn ang="0">
                    <a:pos x="33" y="77"/>
                  </a:cxn>
                  <a:cxn ang="0">
                    <a:pos x="17" y="90"/>
                  </a:cxn>
                  <a:cxn ang="0">
                    <a:pos x="3" y="107"/>
                  </a:cxn>
                  <a:cxn ang="0">
                    <a:pos x="0" y="120"/>
                  </a:cxn>
                  <a:cxn ang="0">
                    <a:pos x="3" y="137"/>
                  </a:cxn>
                  <a:cxn ang="0">
                    <a:pos x="14" y="154"/>
                  </a:cxn>
                </a:cxnLst>
                <a:rect l="0" t="0" r="r" b="b"/>
                <a:pathLst>
                  <a:path w="943" h="448">
                    <a:moveTo>
                      <a:pt x="14" y="154"/>
                    </a:moveTo>
                    <a:lnTo>
                      <a:pt x="60" y="208"/>
                    </a:lnTo>
                    <a:lnTo>
                      <a:pt x="117" y="257"/>
                    </a:lnTo>
                    <a:lnTo>
                      <a:pt x="177" y="304"/>
                    </a:lnTo>
                    <a:lnTo>
                      <a:pt x="241" y="347"/>
                    </a:lnTo>
                    <a:lnTo>
                      <a:pt x="308" y="381"/>
                    </a:lnTo>
                    <a:lnTo>
                      <a:pt x="378" y="411"/>
                    </a:lnTo>
                    <a:lnTo>
                      <a:pt x="447" y="435"/>
                    </a:lnTo>
                    <a:lnTo>
                      <a:pt x="484" y="441"/>
                    </a:lnTo>
                    <a:lnTo>
                      <a:pt x="518" y="448"/>
                    </a:lnTo>
                    <a:lnTo>
                      <a:pt x="548" y="448"/>
                    </a:lnTo>
                    <a:lnTo>
                      <a:pt x="601" y="445"/>
                    </a:lnTo>
                    <a:lnTo>
                      <a:pt x="745" y="435"/>
                    </a:lnTo>
                    <a:lnTo>
                      <a:pt x="882" y="418"/>
                    </a:lnTo>
                    <a:lnTo>
                      <a:pt x="943" y="411"/>
                    </a:lnTo>
                    <a:lnTo>
                      <a:pt x="922" y="361"/>
                    </a:lnTo>
                    <a:lnTo>
                      <a:pt x="898" y="314"/>
                    </a:lnTo>
                    <a:lnTo>
                      <a:pt x="872" y="271"/>
                    </a:lnTo>
                    <a:lnTo>
                      <a:pt x="842" y="230"/>
                    </a:lnTo>
                    <a:lnTo>
                      <a:pt x="805" y="194"/>
                    </a:lnTo>
                    <a:lnTo>
                      <a:pt x="769" y="160"/>
                    </a:lnTo>
                    <a:lnTo>
                      <a:pt x="729" y="130"/>
                    </a:lnTo>
                    <a:lnTo>
                      <a:pt x="685" y="104"/>
                    </a:lnTo>
                    <a:lnTo>
                      <a:pt x="638" y="77"/>
                    </a:lnTo>
                    <a:lnTo>
                      <a:pt x="591" y="56"/>
                    </a:lnTo>
                    <a:lnTo>
                      <a:pt x="541" y="37"/>
                    </a:lnTo>
                    <a:lnTo>
                      <a:pt x="492" y="23"/>
                    </a:lnTo>
                    <a:lnTo>
                      <a:pt x="441" y="13"/>
                    </a:lnTo>
                    <a:lnTo>
                      <a:pt x="391" y="3"/>
                    </a:lnTo>
                    <a:lnTo>
                      <a:pt x="341" y="0"/>
                    </a:lnTo>
                    <a:lnTo>
                      <a:pt x="290" y="0"/>
                    </a:lnTo>
                    <a:lnTo>
                      <a:pt x="263" y="3"/>
                    </a:lnTo>
                    <a:lnTo>
                      <a:pt x="217" y="10"/>
                    </a:lnTo>
                    <a:lnTo>
                      <a:pt x="164" y="23"/>
                    </a:lnTo>
                    <a:lnTo>
                      <a:pt x="103" y="40"/>
                    </a:lnTo>
                    <a:lnTo>
                      <a:pt x="76" y="53"/>
                    </a:lnTo>
                    <a:lnTo>
                      <a:pt x="54" y="64"/>
                    </a:lnTo>
                    <a:lnTo>
                      <a:pt x="33" y="77"/>
                    </a:lnTo>
                    <a:lnTo>
                      <a:pt x="17" y="90"/>
                    </a:lnTo>
                    <a:lnTo>
                      <a:pt x="3" y="107"/>
                    </a:lnTo>
                    <a:lnTo>
                      <a:pt x="0" y="120"/>
                    </a:lnTo>
                    <a:lnTo>
                      <a:pt x="3" y="137"/>
                    </a:lnTo>
                    <a:lnTo>
                      <a:pt x="14" y="15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 name="Freeform 439"/>
              <p:cNvSpPr>
                <a:spLocks/>
              </p:cNvSpPr>
              <p:nvPr/>
            </p:nvSpPr>
            <p:spPr bwMode="auto">
              <a:xfrm>
                <a:off x="5852796" y="1928812"/>
                <a:ext cx="44450" cy="90488"/>
              </a:xfrm>
              <a:custGeom>
                <a:avLst/>
                <a:gdLst/>
                <a:ahLst/>
                <a:cxnLst>
                  <a:cxn ang="0">
                    <a:pos x="20" y="855"/>
                  </a:cxn>
                  <a:cxn ang="0">
                    <a:pos x="23" y="855"/>
                  </a:cxn>
                  <a:cxn ang="0">
                    <a:pos x="34" y="852"/>
                  </a:cxn>
                  <a:cxn ang="0">
                    <a:pos x="67" y="823"/>
                  </a:cxn>
                  <a:cxn ang="0">
                    <a:pos x="111" y="772"/>
                  </a:cxn>
                  <a:cxn ang="0">
                    <a:pos x="160" y="711"/>
                  </a:cxn>
                  <a:cxn ang="0">
                    <a:pos x="255" y="591"/>
                  </a:cxn>
                  <a:cxn ang="0">
                    <a:pos x="287" y="545"/>
                  </a:cxn>
                  <a:cxn ang="0">
                    <a:pos x="308" y="518"/>
                  </a:cxn>
                  <a:cxn ang="0">
                    <a:pos x="331" y="457"/>
                  </a:cxn>
                  <a:cxn ang="0">
                    <a:pos x="351" y="394"/>
                  </a:cxn>
                  <a:cxn ang="0">
                    <a:pos x="368" y="331"/>
                  </a:cxn>
                  <a:cxn ang="0">
                    <a:pos x="381" y="263"/>
                  </a:cxn>
                  <a:cxn ang="0">
                    <a:pos x="394" y="196"/>
                  </a:cxn>
                  <a:cxn ang="0">
                    <a:pos x="401" y="129"/>
                  </a:cxn>
                  <a:cxn ang="0">
                    <a:pos x="408" y="63"/>
                  </a:cxn>
                  <a:cxn ang="0">
                    <a:pos x="411" y="0"/>
                  </a:cxn>
                  <a:cxn ang="0">
                    <a:pos x="378" y="0"/>
                  </a:cxn>
                  <a:cxn ang="0">
                    <a:pos x="348" y="3"/>
                  </a:cxn>
                  <a:cxn ang="0">
                    <a:pos x="314" y="9"/>
                  </a:cxn>
                  <a:cxn ang="0">
                    <a:pos x="287" y="19"/>
                  </a:cxn>
                  <a:cxn ang="0">
                    <a:pos x="261" y="33"/>
                  </a:cxn>
                  <a:cxn ang="0">
                    <a:pos x="234" y="49"/>
                  </a:cxn>
                  <a:cxn ang="0">
                    <a:pos x="207" y="70"/>
                  </a:cxn>
                  <a:cxn ang="0">
                    <a:pos x="187" y="89"/>
                  </a:cxn>
                  <a:cxn ang="0">
                    <a:pos x="164" y="113"/>
                  </a:cxn>
                  <a:cxn ang="0">
                    <a:pos x="144" y="140"/>
                  </a:cxn>
                  <a:cxn ang="0">
                    <a:pos x="127" y="166"/>
                  </a:cxn>
                  <a:cxn ang="0">
                    <a:pos x="111" y="196"/>
                  </a:cxn>
                  <a:cxn ang="0">
                    <a:pos x="80" y="260"/>
                  </a:cxn>
                  <a:cxn ang="0">
                    <a:pos x="53" y="327"/>
                  </a:cxn>
                  <a:cxn ang="0">
                    <a:pos x="34" y="398"/>
                  </a:cxn>
                  <a:cxn ang="0">
                    <a:pos x="20" y="471"/>
                  </a:cxn>
                  <a:cxn ang="0">
                    <a:pos x="10" y="545"/>
                  </a:cxn>
                  <a:cxn ang="0">
                    <a:pos x="4" y="615"/>
                  </a:cxn>
                  <a:cxn ang="0">
                    <a:pos x="0" y="682"/>
                  </a:cxn>
                  <a:cxn ang="0">
                    <a:pos x="4" y="745"/>
                  </a:cxn>
                  <a:cxn ang="0">
                    <a:pos x="10" y="805"/>
                  </a:cxn>
                  <a:cxn ang="0">
                    <a:pos x="20" y="855"/>
                  </a:cxn>
                </a:cxnLst>
                <a:rect l="0" t="0" r="r" b="b"/>
                <a:pathLst>
                  <a:path w="411" h="855">
                    <a:moveTo>
                      <a:pt x="20" y="855"/>
                    </a:moveTo>
                    <a:lnTo>
                      <a:pt x="23" y="855"/>
                    </a:lnTo>
                    <a:lnTo>
                      <a:pt x="34" y="852"/>
                    </a:lnTo>
                    <a:lnTo>
                      <a:pt x="67" y="823"/>
                    </a:lnTo>
                    <a:lnTo>
                      <a:pt x="111" y="772"/>
                    </a:lnTo>
                    <a:lnTo>
                      <a:pt x="160" y="711"/>
                    </a:lnTo>
                    <a:lnTo>
                      <a:pt x="255" y="591"/>
                    </a:lnTo>
                    <a:lnTo>
                      <a:pt x="287" y="545"/>
                    </a:lnTo>
                    <a:lnTo>
                      <a:pt x="308" y="518"/>
                    </a:lnTo>
                    <a:lnTo>
                      <a:pt x="331" y="457"/>
                    </a:lnTo>
                    <a:lnTo>
                      <a:pt x="351" y="394"/>
                    </a:lnTo>
                    <a:lnTo>
                      <a:pt x="368" y="331"/>
                    </a:lnTo>
                    <a:lnTo>
                      <a:pt x="381" y="263"/>
                    </a:lnTo>
                    <a:lnTo>
                      <a:pt x="394" y="196"/>
                    </a:lnTo>
                    <a:lnTo>
                      <a:pt x="401" y="129"/>
                    </a:lnTo>
                    <a:lnTo>
                      <a:pt x="408" y="63"/>
                    </a:lnTo>
                    <a:lnTo>
                      <a:pt x="411" y="0"/>
                    </a:lnTo>
                    <a:lnTo>
                      <a:pt x="378" y="0"/>
                    </a:lnTo>
                    <a:lnTo>
                      <a:pt x="348" y="3"/>
                    </a:lnTo>
                    <a:lnTo>
                      <a:pt x="314" y="9"/>
                    </a:lnTo>
                    <a:lnTo>
                      <a:pt x="287" y="19"/>
                    </a:lnTo>
                    <a:lnTo>
                      <a:pt x="261" y="33"/>
                    </a:lnTo>
                    <a:lnTo>
                      <a:pt x="234" y="49"/>
                    </a:lnTo>
                    <a:lnTo>
                      <a:pt x="207" y="70"/>
                    </a:lnTo>
                    <a:lnTo>
                      <a:pt x="187" y="89"/>
                    </a:lnTo>
                    <a:lnTo>
                      <a:pt x="164" y="113"/>
                    </a:lnTo>
                    <a:lnTo>
                      <a:pt x="144" y="140"/>
                    </a:lnTo>
                    <a:lnTo>
                      <a:pt x="127" y="166"/>
                    </a:lnTo>
                    <a:lnTo>
                      <a:pt x="111" y="196"/>
                    </a:lnTo>
                    <a:lnTo>
                      <a:pt x="80" y="260"/>
                    </a:lnTo>
                    <a:lnTo>
                      <a:pt x="53" y="327"/>
                    </a:lnTo>
                    <a:lnTo>
                      <a:pt x="34" y="398"/>
                    </a:lnTo>
                    <a:lnTo>
                      <a:pt x="20" y="471"/>
                    </a:lnTo>
                    <a:lnTo>
                      <a:pt x="10" y="545"/>
                    </a:lnTo>
                    <a:lnTo>
                      <a:pt x="4" y="615"/>
                    </a:lnTo>
                    <a:lnTo>
                      <a:pt x="0" y="682"/>
                    </a:lnTo>
                    <a:lnTo>
                      <a:pt x="4" y="745"/>
                    </a:lnTo>
                    <a:lnTo>
                      <a:pt x="10" y="805"/>
                    </a:lnTo>
                    <a:lnTo>
                      <a:pt x="20" y="85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 name="Freeform 440"/>
              <p:cNvSpPr>
                <a:spLocks/>
              </p:cNvSpPr>
              <p:nvPr/>
            </p:nvSpPr>
            <p:spPr bwMode="auto">
              <a:xfrm>
                <a:off x="5848033" y="1870075"/>
                <a:ext cx="69850" cy="52388"/>
              </a:xfrm>
              <a:custGeom>
                <a:avLst/>
                <a:gdLst/>
                <a:ahLst/>
                <a:cxnLst>
                  <a:cxn ang="0">
                    <a:pos x="98" y="147"/>
                  </a:cxn>
                  <a:cxn ang="0">
                    <a:pos x="128" y="179"/>
                  </a:cxn>
                  <a:cxn ang="0">
                    <a:pos x="161" y="210"/>
                  </a:cxn>
                  <a:cxn ang="0">
                    <a:pos x="194" y="240"/>
                  </a:cxn>
                  <a:cxn ang="0">
                    <a:pos x="231" y="267"/>
                  </a:cxn>
                  <a:cxn ang="0">
                    <a:pos x="304" y="313"/>
                  </a:cxn>
                  <a:cxn ang="0">
                    <a:pos x="385" y="357"/>
                  </a:cxn>
                  <a:cxn ang="0">
                    <a:pos x="528" y="430"/>
                  </a:cxn>
                  <a:cxn ang="0">
                    <a:pos x="619" y="475"/>
                  </a:cxn>
                  <a:cxn ang="0">
                    <a:pos x="646" y="494"/>
                  </a:cxn>
                  <a:cxn ang="0">
                    <a:pos x="656" y="501"/>
                  </a:cxn>
                  <a:cxn ang="0">
                    <a:pos x="656" y="504"/>
                  </a:cxn>
                  <a:cxn ang="0">
                    <a:pos x="652" y="398"/>
                  </a:cxn>
                  <a:cxn ang="0">
                    <a:pos x="649" y="344"/>
                  </a:cxn>
                  <a:cxn ang="0">
                    <a:pos x="638" y="286"/>
                  </a:cxn>
                  <a:cxn ang="0">
                    <a:pos x="625" y="233"/>
                  </a:cxn>
                  <a:cxn ang="0">
                    <a:pos x="616" y="206"/>
                  </a:cxn>
                  <a:cxn ang="0">
                    <a:pos x="602" y="184"/>
                  </a:cxn>
                  <a:cxn ang="0">
                    <a:pos x="592" y="160"/>
                  </a:cxn>
                  <a:cxn ang="0">
                    <a:pos x="576" y="136"/>
                  </a:cxn>
                  <a:cxn ang="0">
                    <a:pos x="558" y="117"/>
                  </a:cxn>
                  <a:cxn ang="0">
                    <a:pos x="539" y="99"/>
                  </a:cxn>
                  <a:cxn ang="0">
                    <a:pos x="509" y="77"/>
                  </a:cxn>
                  <a:cxn ang="0">
                    <a:pos x="478" y="56"/>
                  </a:cxn>
                  <a:cxn ang="0">
                    <a:pos x="448" y="43"/>
                  </a:cxn>
                  <a:cxn ang="0">
                    <a:pos x="415" y="29"/>
                  </a:cxn>
                  <a:cxn ang="0">
                    <a:pos x="385" y="22"/>
                  </a:cxn>
                  <a:cxn ang="0">
                    <a:pos x="355" y="16"/>
                  </a:cxn>
                  <a:cxn ang="0">
                    <a:pos x="288" y="6"/>
                  </a:cxn>
                  <a:cxn ang="0">
                    <a:pos x="221" y="6"/>
                  </a:cxn>
                  <a:cxn ang="0">
                    <a:pos x="151" y="6"/>
                  </a:cxn>
                  <a:cxn ang="0">
                    <a:pos x="77" y="6"/>
                  </a:cxn>
                  <a:cxn ang="0">
                    <a:pos x="0" y="0"/>
                  </a:cxn>
                  <a:cxn ang="0">
                    <a:pos x="24" y="40"/>
                  </a:cxn>
                  <a:cxn ang="0">
                    <a:pos x="44" y="80"/>
                  </a:cxn>
                  <a:cxn ang="0">
                    <a:pos x="71" y="113"/>
                  </a:cxn>
                  <a:cxn ang="0">
                    <a:pos x="98" y="147"/>
                  </a:cxn>
                </a:cxnLst>
                <a:rect l="0" t="0" r="r" b="b"/>
                <a:pathLst>
                  <a:path w="656" h="504">
                    <a:moveTo>
                      <a:pt x="98" y="147"/>
                    </a:moveTo>
                    <a:lnTo>
                      <a:pt x="128" y="179"/>
                    </a:lnTo>
                    <a:lnTo>
                      <a:pt x="161" y="210"/>
                    </a:lnTo>
                    <a:lnTo>
                      <a:pt x="194" y="240"/>
                    </a:lnTo>
                    <a:lnTo>
                      <a:pt x="231" y="267"/>
                    </a:lnTo>
                    <a:lnTo>
                      <a:pt x="304" y="313"/>
                    </a:lnTo>
                    <a:lnTo>
                      <a:pt x="385" y="357"/>
                    </a:lnTo>
                    <a:lnTo>
                      <a:pt x="528" y="430"/>
                    </a:lnTo>
                    <a:lnTo>
                      <a:pt x="619" y="475"/>
                    </a:lnTo>
                    <a:lnTo>
                      <a:pt x="646" y="494"/>
                    </a:lnTo>
                    <a:lnTo>
                      <a:pt x="656" y="501"/>
                    </a:lnTo>
                    <a:lnTo>
                      <a:pt x="656" y="504"/>
                    </a:lnTo>
                    <a:lnTo>
                      <a:pt x="652" y="398"/>
                    </a:lnTo>
                    <a:lnTo>
                      <a:pt x="649" y="344"/>
                    </a:lnTo>
                    <a:lnTo>
                      <a:pt x="638" y="286"/>
                    </a:lnTo>
                    <a:lnTo>
                      <a:pt x="625" y="233"/>
                    </a:lnTo>
                    <a:lnTo>
                      <a:pt x="616" y="206"/>
                    </a:lnTo>
                    <a:lnTo>
                      <a:pt x="602" y="184"/>
                    </a:lnTo>
                    <a:lnTo>
                      <a:pt x="592" y="160"/>
                    </a:lnTo>
                    <a:lnTo>
                      <a:pt x="576" y="136"/>
                    </a:lnTo>
                    <a:lnTo>
                      <a:pt x="558" y="117"/>
                    </a:lnTo>
                    <a:lnTo>
                      <a:pt x="539" y="99"/>
                    </a:lnTo>
                    <a:lnTo>
                      <a:pt x="509" y="77"/>
                    </a:lnTo>
                    <a:lnTo>
                      <a:pt x="478" y="56"/>
                    </a:lnTo>
                    <a:lnTo>
                      <a:pt x="448" y="43"/>
                    </a:lnTo>
                    <a:lnTo>
                      <a:pt x="415" y="29"/>
                    </a:lnTo>
                    <a:lnTo>
                      <a:pt x="385" y="22"/>
                    </a:lnTo>
                    <a:lnTo>
                      <a:pt x="355" y="16"/>
                    </a:lnTo>
                    <a:lnTo>
                      <a:pt x="288" y="6"/>
                    </a:lnTo>
                    <a:lnTo>
                      <a:pt x="221" y="6"/>
                    </a:lnTo>
                    <a:lnTo>
                      <a:pt x="151" y="6"/>
                    </a:lnTo>
                    <a:lnTo>
                      <a:pt x="77" y="6"/>
                    </a:lnTo>
                    <a:lnTo>
                      <a:pt x="0" y="0"/>
                    </a:lnTo>
                    <a:lnTo>
                      <a:pt x="24" y="40"/>
                    </a:lnTo>
                    <a:lnTo>
                      <a:pt x="44" y="80"/>
                    </a:lnTo>
                    <a:lnTo>
                      <a:pt x="71" y="113"/>
                    </a:lnTo>
                    <a:lnTo>
                      <a:pt x="98" y="147"/>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 name="Freeform 441"/>
              <p:cNvSpPr>
                <a:spLocks/>
              </p:cNvSpPr>
              <p:nvPr/>
            </p:nvSpPr>
            <p:spPr bwMode="auto">
              <a:xfrm>
                <a:off x="5911533" y="1863725"/>
                <a:ext cx="69850" cy="53975"/>
              </a:xfrm>
              <a:custGeom>
                <a:avLst/>
                <a:gdLst/>
                <a:ahLst/>
                <a:cxnLst>
                  <a:cxn ang="0">
                    <a:pos x="97" y="147"/>
                  </a:cxn>
                  <a:cxn ang="0">
                    <a:pos x="127" y="181"/>
                  </a:cxn>
                  <a:cxn ang="0">
                    <a:pos x="161" y="211"/>
                  </a:cxn>
                  <a:cxn ang="0">
                    <a:pos x="194" y="238"/>
                  </a:cxn>
                  <a:cxn ang="0">
                    <a:pos x="231" y="264"/>
                  </a:cxn>
                  <a:cxn ang="0">
                    <a:pos x="305" y="315"/>
                  </a:cxn>
                  <a:cxn ang="0">
                    <a:pos x="385" y="358"/>
                  </a:cxn>
                  <a:cxn ang="0">
                    <a:pos x="529" y="428"/>
                  </a:cxn>
                  <a:cxn ang="0">
                    <a:pos x="618" y="475"/>
                  </a:cxn>
                  <a:cxn ang="0">
                    <a:pos x="645" y="492"/>
                  </a:cxn>
                  <a:cxn ang="0">
                    <a:pos x="652" y="498"/>
                  </a:cxn>
                  <a:cxn ang="0">
                    <a:pos x="655" y="502"/>
                  </a:cxn>
                  <a:cxn ang="0">
                    <a:pos x="652" y="398"/>
                  </a:cxn>
                  <a:cxn ang="0">
                    <a:pos x="649" y="342"/>
                  </a:cxn>
                  <a:cxn ang="0">
                    <a:pos x="638" y="284"/>
                  </a:cxn>
                  <a:cxn ang="0">
                    <a:pos x="625" y="230"/>
                  </a:cxn>
                  <a:cxn ang="0">
                    <a:pos x="615" y="208"/>
                  </a:cxn>
                  <a:cxn ang="0">
                    <a:pos x="602" y="181"/>
                  </a:cxn>
                  <a:cxn ang="0">
                    <a:pos x="588" y="157"/>
                  </a:cxn>
                  <a:cxn ang="0">
                    <a:pos x="575" y="137"/>
                  </a:cxn>
                  <a:cxn ang="0">
                    <a:pos x="558" y="117"/>
                  </a:cxn>
                  <a:cxn ang="0">
                    <a:pos x="538" y="97"/>
                  </a:cxn>
                  <a:cxn ang="0">
                    <a:pos x="508" y="73"/>
                  </a:cxn>
                  <a:cxn ang="0">
                    <a:pos x="478" y="57"/>
                  </a:cxn>
                  <a:cxn ang="0">
                    <a:pos x="447" y="40"/>
                  </a:cxn>
                  <a:cxn ang="0">
                    <a:pos x="414" y="30"/>
                  </a:cxn>
                  <a:cxn ang="0">
                    <a:pos x="385" y="20"/>
                  </a:cxn>
                  <a:cxn ang="0">
                    <a:pos x="351" y="13"/>
                  </a:cxn>
                  <a:cxn ang="0">
                    <a:pos x="287" y="6"/>
                  </a:cxn>
                  <a:cxn ang="0">
                    <a:pos x="220" y="3"/>
                  </a:cxn>
                  <a:cxn ang="0">
                    <a:pos x="150" y="3"/>
                  </a:cxn>
                  <a:cxn ang="0">
                    <a:pos x="77" y="3"/>
                  </a:cxn>
                  <a:cxn ang="0">
                    <a:pos x="0" y="0"/>
                  </a:cxn>
                  <a:cxn ang="0">
                    <a:pos x="23" y="40"/>
                  </a:cxn>
                  <a:cxn ang="0">
                    <a:pos x="44" y="77"/>
                  </a:cxn>
                  <a:cxn ang="0">
                    <a:pos x="70" y="114"/>
                  </a:cxn>
                  <a:cxn ang="0">
                    <a:pos x="97" y="147"/>
                  </a:cxn>
                </a:cxnLst>
                <a:rect l="0" t="0" r="r" b="b"/>
                <a:pathLst>
                  <a:path w="655" h="502">
                    <a:moveTo>
                      <a:pt x="97" y="147"/>
                    </a:moveTo>
                    <a:lnTo>
                      <a:pt x="127" y="181"/>
                    </a:lnTo>
                    <a:lnTo>
                      <a:pt x="161" y="211"/>
                    </a:lnTo>
                    <a:lnTo>
                      <a:pt x="194" y="238"/>
                    </a:lnTo>
                    <a:lnTo>
                      <a:pt x="231" y="264"/>
                    </a:lnTo>
                    <a:lnTo>
                      <a:pt x="305" y="315"/>
                    </a:lnTo>
                    <a:lnTo>
                      <a:pt x="385" y="358"/>
                    </a:lnTo>
                    <a:lnTo>
                      <a:pt x="529" y="428"/>
                    </a:lnTo>
                    <a:lnTo>
                      <a:pt x="618" y="475"/>
                    </a:lnTo>
                    <a:lnTo>
                      <a:pt x="645" y="492"/>
                    </a:lnTo>
                    <a:lnTo>
                      <a:pt x="652" y="498"/>
                    </a:lnTo>
                    <a:lnTo>
                      <a:pt x="655" y="502"/>
                    </a:lnTo>
                    <a:lnTo>
                      <a:pt x="652" y="398"/>
                    </a:lnTo>
                    <a:lnTo>
                      <a:pt x="649" y="342"/>
                    </a:lnTo>
                    <a:lnTo>
                      <a:pt x="638" y="284"/>
                    </a:lnTo>
                    <a:lnTo>
                      <a:pt x="625" y="230"/>
                    </a:lnTo>
                    <a:lnTo>
                      <a:pt x="615" y="208"/>
                    </a:lnTo>
                    <a:lnTo>
                      <a:pt x="602" y="181"/>
                    </a:lnTo>
                    <a:lnTo>
                      <a:pt x="588" y="157"/>
                    </a:lnTo>
                    <a:lnTo>
                      <a:pt x="575" y="137"/>
                    </a:lnTo>
                    <a:lnTo>
                      <a:pt x="558" y="117"/>
                    </a:lnTo>
                    <a:lnTo>
                      <a:pt x="538" y="97"/>
                    </a:lnTo>
                    <a:lnTo>
                      <a:pt x="508" y="73"/>
                    </a:lnTo>
                    <a:lnTo>
                      <a:pt x="478" y="57"/>
                    </a:lnTo>
                    <a:lnTo>
                      <a:pt x="447" y="40"/>
                    </a:lnTo>
                    <a:lnTo>
                      <a:pt x="414" y="30"/>
                    </a:lnTo>
                    <a:lnTo>
                      <a:pt x="385" y="20"/>
                    </a:lnTo>
                    <a:lnTo>
                      <a:pt x="351" y="13"/>
                    </a:lnTo>
                    <a:lnTo>
                      <a:pt x="287" y="6"/>
                    </a:lnTo>
                    <a:lnTo>
                      <a:pt x="220" y="3"/>
                    </a:lnTo>
                    <a:lnTo>
                      <a:pt x="150" y="3"/>
                    </a:lnTo>
                    <a:lnTo>
                      <a:pt x="77" y="3"/>
                    </a:lnTo>
                    <a:lnTo>
                      <a:pt x="0" y="0"/>
                    </a:lnTo>
                    <a:lnTo>
                      <a:pt x="23" y="40"/>
                    </a:lnTo>
                    <a:lnTo>
                      <a:pt x="44" y="77"/>
                    </a:lnTo>
                    <a:lnTo>
                      <a:pt x="70" y="114"/>
                    </a:lnTo>
                    <a:lnTo>
                      <a:pt x="97" y="147"/>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6" name="Freeform 442"/>
              <p:cNvSpPr>
                <a:spLocks/>
              </p:cNvSpPr>
              <p:nvPr/>
            </p:nvSpPr>
            <p:spPr bwMode="auto">
              <a:xfrm>
                <a:off x="5982971" y="1876425"/>
                <a:ext cx="69850" cy="53975"/>
              </a:xfrm>
              <a:custGeom>
                <a:avLst/>
                <a:gdLst/>
                <a:ahLst/>
                <a:cxnLst>
                  <a:cxn ang="0">
                    <a:pos x="93" y="148"/>
                  </a:cxn>
                  <a:cxn ang="0">
                    <a:pos x="123" y="181"/>
                  </a:cxn>
                  <a:cxn ang="0">
                    <a:pos x="157" y="211"/>
                  </a:cxn>
                  <a:cxn ang="0">
                    <a:pos x="190" y="241"/>
                  </a:cxn>
                  <a:cxn ang="0">
                    <a:pos x="227" y="268"/>
                  </a:cxn>
                  <a:cxn ang="0">
                    <a:pos x="304" y="315"/>
                  </a:cxn>
                  <a:cxn ang="0">
                    <a:pos x="381" y="358"/>
                  </a:cxn>
                  <a:cxn ang="0">
                    <a:pos x="528" y="432"/>
                  </a:cxn>
                  <a:cxn ang="0">
                    <a:pos x="614" y="479"/>
                  </a:cxn>
                  <a:cxn ang="0">
                    <a:pos x="644" y="495"/>
                  </a:cxn>
                  <a:cxn ang="0">
                    <a:pos x="651" y="502"/>
                  </a:cxn>
                  <a:cxn ang="0">
                    <a:pos x="654" y="505"/>
                  </a:cxn>
                  <a:cxn ang="0">
                    <a:pos x="651" y="398"/>
                  </a:cxn>
                  <a:cxn ang="0">
                    <a:pos x="644" y="345"/>
                  </a:cxn>
                  <a:cxn ang="0">
                    <a:pos x="635" y="288"/>
                  </a:cxn>
                  <a:cxn ang="0">
                    <a:pos x="621" y="235"/>
                  </a:cxn>
                  <a:cxn ang="0">
                    <a:pos x="611" y="211"/>
                  </a:cxn>
                  <a:cxn ang="0">
                    <a:pos x="601" y="185"/>
                  </a:cxn>
                  <a:cxn ang="0">
                    <a:pos x="587" y="161"/>
                  </a:cxn>
                  <a:cxn ang="0">
                    <a:pos x="574" y="141"/>
                  </a:cxn>
                  <a:cxn ang="0">
                    <a:pos x="554" y="121"/>
                  </a:cxn>
                  <a:cxn ang="0">
                    <a:pos x="537" y="101"/>
                  </a:cxn>
                  <a:cxn ang="0">
                    <a:pos x="504" y="78"/>
                  </a:cxn>
                  <a:cxn ang="0">
                    <a:pos x="474" y="61"/>
                  </a:cxn>
                  <a:cxn ang="0">
                    <a:pos x="443" y="44"/>
                  </a:cxn>
                  <a:cxn ang="0">
                    <a:pos x="414" y="30"/>
                  </a:cxn>
                  <a:cxn ang="0">
                    <a:pos x="384" y="24"/>
                  </a:cxn>
                  <a:cxn ang="0">
                    <a:pos x="350" y="17"/>
                  </a:cxn>
                  <a:cxn ang="0">
                    <a:pos x="287" y="11"/>
                  </a:cxn>
                  <a:cxn ang="0">
                    <a:pos x="216" y="8"/>
                  </a:cxn>
                  <a:cxn ang="0">
                    <a:pos x="146" y="8"/>
                  </a:cxn>
                  <a:cxn ang="0">
                    <a:pos x="77" y="8"/>
                  </a:cxn>
                  <a:cxn ang="0">
                    <a:pos x="0" y="0"/>
                  </a:cxn>
                  <a:cxn ang="0">
                    <a:pos x="19" y="44"/>
                  </a:cxn>
                  <a:cxn ang="0">
                    <a:pos x="43" y="81"/>
                  </a:cxn>
                  <a:cxn ang="0">
                    <a:pos x="66" y="118"/>
                  </a:cxn>
                  <a:cxn ang="0">
                    <a:pos x="93" y="148"/>
                  </a:cxn>
                </a:cxnLst>
                <a:rect l="0" t="0" r="r" b="b"/>
                <a:pathLst>
                  <a:path w="654" h="505">
                    <a:moveTo>
                      <a:pt x="93" y="148"/>
                    </a:moveTo>
                    <a:lnTo>
                      <a:pt x="123" y="181"/>
                    </a:lnTo>
                    <a:lnTo>
                      <a:pt x="157" y="211"/>
                    </a:lnTo>
                    <a:lnTo>
                      <a:pt x="190" y="241"/>
                    </a:lnTo>
                    <a:lnTo>
                      <a:pt x="227" y="268"/>
                    </a:lnTo>
                    <a:lnTo>
                      <a:pt x="304" y="315"/>
                    </a:lnTo>
                    <a:lnTo>
                      <a:pt x="381" y="358"/>
                    </a:lnTo>
                    <a:lnTo>
                      <a:pt x="528" y="432"/>
                    </a:lnTo>
                    <a:lnTo>
                      <a:pt x="614" y="479"/>
                    </a:lnTo>
                    <a:lnTo>
                      <a:pt x="644" y="495"/>
                    </a:lnTo>
                    <a:lnTo>
                      <a:pt x="651" y="502"/>
                    </a:lnTo>
                    <a:lnTo>
                      <a:pt x="654" y="505"/>
                    </a:lnTo>
                    <a:lnTo>
                      <a:pt x="651" y="398"/>
                    </a:lnTo>
                    <a:lnTo>
                      <a:pt x="644" y="345"/>
                    </a:lnTo>
                    <a:lnTo>
                      <a:pt x="635" y="288"/>
                    </a:lnTo>
                    <a:lnTo>
                      <a:pt x="621" y="235"/>
                    </a:lnTo>
                    <a:lnTo>
                      <a:pt x="611" y="211"/>
                    </a:lnTo>
                    <a:lnTo>
                      <a:pt x="601" y="185"/>
                    </a:lnTo>
                    <a:lnTo>
                      <a:pt x="587" y="161"/>
                    </a:lnTo>
                    <a:lnTo>
                      <a:pt x="574" y="141"/>
                    </a:lnTo>
                    <a:lnTo>
                      <a:pt x="554" y="121"/>
                    </a:lnTo>
                    <a:lnTo>
                      <a:pt x="537" y="101"/>
                    </a:lnTo>
                    <a:lnTo>
                      <a:pt x="504" y="78"/>
                    </a:lnTo>
                    <a:lnTo>
                      <a:pt x="474" y="61"/>
                    </a:lnTo>
                    <a:lnTo>
                      <a:pt x="443" y="44"/>
                    </a:lnTo>
                    <a:lnTo>
                      <a:pt x="414" y="30"/>
                    </a:lnTo>
                    <a:lnTo>
                      <a:pt x="384" y="24"/>
                    </a:lnTo>
                    <a:lnTo>
                      <a:pt x="350" y="17"/>
                    </a:lnTo>
                    <a:lnTo>
                      <a:pt x="287" y="11"/>
                    </a:lnTo>
                    <a:lnTo>
                      <a:pt x="216" y="8"/>
                    </a:lnTo>
                    <a:lnTo>
                      <a:pt x="146" y="8"/>
                    </a:lnTo>
                    <a:lnTo>
                      <a:pt x="77" y="8"/>
                    </a:lnTo>
                    <a:lnTo>
                      <a:pt x="0" y="0"/>
                    </a:lnTo>
                    <a:lnTo>
                      <a:pt x="19" y="44"/>
                    </a:lnTo>
                    <a:lnTo>
                      <a:pt x="43" y="81"/>
                    </a:lnTo>
                    <a:lnTo>
                      <a:pt x="66" y="118"/>
                    </a:lnTo>
                    <a:lnTo>
                      <a:pt x="93" y="14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 name="Freeform 443"/>
              <p:cNvSpPr>
                <a:spLocks/>
              </p:cNvSpPr>
              <p:nvPr/>
            </p:nvSpPr>
            <p:spPr bwMode="auto">
              <a:xfrm>
                <a:off x="6055996" y="1900237"/>
                <a:ext cx="47625" cy="79375"/>
              </a:xfrm>
              <a:custGeom>
                <a:avLst/>
                <a:gdLst/>
                <a:ahLst/>
                <a:cxnLst>
                  <a:cxn ang="0">
                    <a:pos x="17" y="174"/>
                  </a:cxn>
                  <a:cxn ang="0">
                    <a:pos x="31" y="218"/>
                  </a:cxn>
                  <a:cxn ang="0">
                    <a:pos x="44" y="258"/>
                  </a:cxn>
                  <a:cxn ang="0">
                    <a:pos x="64" y="301"/>
                  </a:cxn>
                  <a:cxn ang="0">
                    <a:pos x="84" y="341"/>
                  </a:cxn>
                  <a:cxn ang="0">
                    <a:pos x="127" y="418"/>
                  </a:cxn>
                  <a:cxn ang="0">
                    <a:pos x="178" y="491"/>
                  </a:cxn>
                  <a:cxn ang="0">
                    <a:pos x="274" y="622"/>
                  </a:cxn>
                  <a:cxn ang="0">
                    <a:pos x="334" y="702"/>
                  </a:cxn>
                  <a:cxn ang="0">
                    <a:pos x="351" y="732"/>
                  </a:cxn>
                  <a:cxn ang="0">
                    <a:pos x="354" y="742"/>
                  </a:cxn>
                  <a:cxn ang="0">
                    <a:pos x="354" y="745"/>
                  </a:cxn>
                  <a:cxn ang="0">
                    <a:pos x="402" y="649"/>
                  </a:cxn>
                  <a:cxn ang="0">
                    <a:pos x="421" y="598"/>
                  </a:cxn>
                  <a:cxn ang="0">
                    <a:pos x="438" y="545"/>
                  </a:cxn>
                  <a:cxn ang="0">
                    <a:pos x="448" y="491"/>
                  </a:cxn>
                  <a:cxn ang="0">
                    <a:pos x="451" y="461"/>
                  </a:cxn>
                  <a:cxn ang="0">
                    <a:pos x="455" y="435"/>
                  </a:cxn>
                  <a:cxn ang="0">
                    <a:pos x="451" y="408"/>
                  </a:cxn>
                  <a:cxn ang="0">
                    <a:pos x="448" y="384"/>
                  </a:cxn>
                  <a:cxn ang="0">
                    <a:pos x="442" y="358"/>
                  </a:cxn>
                  <a:cxn ang="0">
                    <a:pos x="434" y="331"/>
                  </a:cxn>
                  <a:cxn ang="0">
                    <a:pos x="418" y="298"/>
                  </a:cxn>
                  <a:cxn ang="0">
                    <a:pos x="397" y="267"/>
                  </a:cxn>
                  <a:cxn ang="0">
                    <a:pos x="378" y="240"/>
                  </a:cxn>
                  <a:cxn ang="0">
                    <a:pos x="354" y="214"/>
                  </a:cxn>
                  <a:cxn ang="0">
                    <a:pos x="331" y="194"/>
                  </a:cxn>
                  <a:cxn ang="0">
                    <a:pos x="307" y="170"/>
                  </a:cxn>
                  <a:cxn ang="0">
                    <a:pos x="251" y="136"/>
                  </a:cxn>
                  <a:cxn ang="0">
                    <a:pos x="194" y="104"/>
                  </a:cxn>
                  <a:cxn ang="0">
                    <a:pos x="130" y="74"/>
                  </a:cxn>
                  <a:cxn ang="0">
                    <a:pos x="67" y="40"/>
                  </a:cxn>
                  <a:cxn ang="0">
                    <a:pos x="0" y="0"/>
                  </a:cxn>
                  <a:cxn ang="0">
                    <a:pos x="0" y="47"/>
                  </a:cxn>
                  <a:cxn ang="0">
                    <a:pos x="4" y="90"/>
                  </a:cxn>
                  <a:cxn ang="0">
                    <a:pos x="10" y="133"/>
                  </a:cxn>
                  <a:cxn ang="0">
                    <a:pos x="17" y="174"/>
                  </a:cxn>
                </a:cxnLst>
                <a:rect l="0" t="0" r="r" b="b"/>
                <a:pathLst>
                  <a:path w="455" h="745">
                    <a:moveTo>
                      <a:pt x="17" y="174"/>
                    </a:moveTo>
                    <a:lnTo>
                      <a:pt x="31" y="218"/>
                    </a:lnTo>
                    <a:lnTo>
                      <a:pt x="44" y="258"/>
                    </a:lnTo>
                    <a:lnTo>
                      <a:pt x="64" y="301"/>
                    </a:lnTo>
                    <a:lnTo>
                      <a:pt x="84" y="341"/>
                    </a:lnTo>
                    <a:lnTo>
                      <a:pt x="127" y="418"/>
                    </a:lnTo>
                    <a:lnTo>
                      <a:pt x="178" y="491"/>
                    </a:lnTo>
                    <a:lnTo>
                      <a:pt x="274" y="622"/>
                    </a:lnTo>
                    <a:lnTo>
                      <a:pt x="334" y="702"/>
                    </a:lnTo>
                    <a:lnTo>
                      <a:pt x="351" y="732"/>
                    </a:lnTo>
                    <a:lnTo>
                      <a:pt x="354" y="742"/>
                    </a:lnTo>
                    <a:lnTo>
                      <a:pt x="354" y="745"/>
                    </a:lnTo>
                    <a:lnTo>
                      <a:pt x="402" y="649"/>
                    </a:lnTo>
                    <a:lnTo>
                      <a:pt x="421" y="598"/>
                    </a:lnTo>
                    <a:lnTo>
                      <a:pt x="438" y="545"/>
                    </a:lnTo>
                    <a:lnTo>
                      <a:pt x="448" y="491"/>
                    </a:lnTo>
                    <a:lnTo>
                      <a:pt x="451" y="461"/>
                    </a:lnTo>
                    <a:lnTo>
                      <a:pt x="455" y="435"/>
                    </a:lnTo>
                    <a:lnTo>
                      <a:pt x="451" y="408"/>
                    </a:lnTo>
                    <a:lnTo>
                      <a:pt x="448" y="384"/>
                    </a:lnTo>
                    <a:lnTo>
                      <a:pt x="442" y="358"/>
                    </a:lnTo>
                    <a:lnTo>
                      <a:pt x="434" y="331"/>
                    </a:lnTo>
                    <a:lnTo>
                      <a:pt x="418" y="298"/>
                    </a:lnTo>
                    <a:lnTo>
                      <a:pt x="397" y="267"/>
                    </a:lnTo>
                    <a:lnTo>
                      <a:pt x="378" y="240"/>
                    </a:lnTo>
                    <a:lnTo>
                      <a:pt x="354" y="214"/>
                    </a:lnTo>
                    <a:lnTo>
                      <a:pt x="331" y="194"/>
                    </a:lnTo>
                    <a:lnTo>
                      <a:pt x="307" y="170"/>
                    </a:lnTo>
                    <a:lnTo>
                      <a:pt x="251" y="136"/>
                    </a:lnTo>
                    <a:lnTo>
                      <a:pt x="194" y="104"/>
                    </a:lnTo>
                    <a:lnTo>
                      <a:pt x="130" y="74"/>
                    </a:lnTo>
                    <a:lnTo>
                      <a:pt x="67" y="40"/>
                    </a:lnTo>
                    <a:lnTo>
                      <a:pt x="0" y="0"/>
                    </a:lnTo>
                    <a:lnTo>
                      <a:pt x="0" y="47"/>
                    </a:lnTo>
                    <a:lnTo>
                      <a:pt x="4" y="90"/>
                    </a:lnTo>
                    <a:lnTo>
                      <a:pt x="10" y="133"/>
                    </a:lnTo>
                    <a:lnTo>
                      <a:pt x="17" y="17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 name="Freeform 444"/>
              <p:cNvSpPr>
                <a:spLocks/>
              </p:cNvSpPr>
              <p:nvPr/>
            </p:nvSpPr>
            <p:spPr bwMode="auto">
              <a:xfrm>
                <a:off x="5935346" y="1920875"/>
                <a:ext cx="76200" cy="57150"/>
              </a:xfrm>
              <a:custGeom>
                <a:avLst/>
                <a:gdLst/>
                <a:ahLst/>
                <a:cxnLst>
                  <a:cxn ang="0">
                    <a:pos x="327" y="478"/>
                  </a:cxn>
                  <a:cxn ang="0">
                    <a:pos x="371" y="465"/>
                  </a:cxn>
                  <a:cxn ang="0">
                    <a:pos x="414" y="448"/>
                  </a:cxn>
                  <a:cxn ang="0">
                    <a:pos x="451" y="428"/>
                  </a:cxn>
                  <a:cxn ang="0">
                    <a:pos x="487" y="405"/>
                  </a:cxn>
                  <a:cxn ang="0">
                    <a:pos x="511" y="384"/>
                  </a:cxn>
                  <a:cxn ang="0">
                    <a:pos x="532" y="365"/>
                  </a:cxn>
                  <a:cxn ang="0">
                    <a:pos x="568" y="321"/>
                  </a:cxn>
                  <a:cxn ang="0">
                    <a:pos x="601" y="270"/>
                  </a:cxn>
                  <a:cxn ang="0">
                    <a:pos x="628" y="221"/>
                  </a:cxn>
                  <a:cxn ang="0">
                    <a:pos x="645" y="174"/>
                  </a:cxn>
                  <a:cxn ang="0">
                    <a:pos x="671" y="101"/>
                  </a:cxn>
                  <a:cxn ang="0">
                    <a:pos x="688" y="64"/>
                  </a:cxn>
                  <a:cxn ang="0">
                    <a:pos x="701" y="30"/>
                  </a:cxn>
                  <a:cxn ang="0">
                    <a:pos x="716" y="10"/>
                  </a:cxn>
                  <a:cxn ang="0">
                    <a:pos x="722" y="3"/>
                  </a:cxn>
                  <a:cxn ang="0">
                    <a:pos x="729" y="0"/>
                  </a:cxn>
                  <a:cxn ang="0">
                    <a:pos x="674" y="7"/>
                  </a:cxn>
                  <a:cxn ang="0">
                    <a:pos x="618" y="13"/>
                  </a:cxn>
                  <a:cxn ang="0">
                    <a:pos x="561" y="16"/>
                  </a:cxn>
                  <a:cxn ang="0">
                    <a:pos x="508" y="23"/>
                  </a:cxn>
                  <a:cxn ang="0">
                    <a:pos x="455" y="37"/>
                  </a:cxn>
                  <a:cxn ang="0">
                    <a:pos x="404" y="50"/>
                  </a:cxn>
                  <a:cxn ang="0">
                    <a:pos x="378" y="64"/>
                  </a:cxn>
                  <a:cxn ang="0">
                    <a:pos x="354" y="74"/>
                  </a:cxn>
                  <a:cxn ang="0">
                    <a:pos x="327" y="90"/>
                  </a:cxn>
                  <a:cxn ang="0">
                    <a:pos x="305" y="107"/>
                  </a:cxn>
                  <a:cxn ang="0">
                    <a:pos x="257" y="150"/>
                  </a:cxn>
                  <a:cxn ang="0">
                    <a:pos x="214" y="200"/>
                  </a:cxn>
                  <a:cxn ang="0">
                    <a:pos x="174" y="254"/>
                  </a:cxn>
                  <a:cxn ang="0">
                    <a:pos x="134" y="310"/>
                  </a:cxn>
                  <a:cxn ang="0">
                    <a:pos x="100" y="371"/>
                  </a:cxn>
                  <a:cxn ang="0">
                    <a:pos x="63" y="432"/>
                  </a:cxn>
                  <a:cxn ang="0">
                    <a:pos x="0" y="545"/>
                  </a:cxn>
                  <a:cxn ang="0">
                    <a:pos x="81" y="525"/>
                  </a:cxn>
                  <a:cxn ang="0">
                    <a:pos x="161" y="512"/>
                  </a:cxn>
                  <a:cxn ang="0">
                    <a:pos x="247" y="494"/>
                  </a:cxn>
                  <a:cxn ang="0">
                    <a:pos x="327" y="478"/>
                  </a:cxn>
                </a:cxnLst>
                <a:rect l="0" t="0" r="r" b="b"/>
                <a:pathLst>
                  <a:path w="729" h="545">
                    <a:moveTo>
                      <a:pt x="327" y="478"/>
                    </a:moveTo>
                    <a:lnTo>
                      <a:pt x="371" y="465"/>
                    </a:lnTo>
                    <a:lnTo>
                      <a:pt x="414" y="448"/>
                    </a:lnTo>
                    <a:lnTo>
                      <a:pt x="451" y="428"/>
                    </a:lnTo>
                    <a:lnTo>
                      <a:pt x="487" y="405"/>
                    </a:lnTo>
                    <a:lnTo>
                      <a:pt x="511" y="384"/>
                    </a:lnTo>
                    <a:lnTo>
                      <a:pt x="532" y="365"/>
                    </a:lnTo>
                    <a:lnTo>
                      <a:pt x="568" y="321"/>
                    </a:lnTo>
                    <a:lnTo>
                      <a:pt x="601" y="270"/>
                    </a:lnTo>
                    <a:lnTo>
                      <a:pt x="628" y="221"/>
                    </a:lnTo>
                    <a:lnTo>
                      <a:pt x="645" y="174"/>
                    </a:lnTo>
                    <a:lnTo>
                      <a:pt x="671" y="101"/>
                    </a:lnTo>
                    <a:lnTo>
                      <a:pt x="688" y="64"/>
                    </a:lnTo>
                    <a:lnTo>
                      <a:pt x="701" y="30"/>
                    </a:lnTo>
                    <a:lnTo>
                      <a:pt x="716" y="10"/>
                    </a:lnTo>
                    <a:lnTo>
                      <a:pt x="722" y="3"/>
                    </a:lnTo>
                    <a:lnTo>
                      <a:pt x="729" y="0"/>
                    </a:lnTo>
                    <a:lnTo>
                      <a:pt x="674" y="7"/>
                    </a:lnTo>
                    <a:lnTo>
                      <a:pt x="618" y="13"/>
                    </a:lnTo>
                    <a:lnTo>
                      <a:pt x="561" y="16"/>
                    </a:lnTo>
                    <a:lnTo>
                      <a:pt x="508" y="23"/>
                    </a:lnTo>
                    <a:lnTo>
                      <a:pt x="455" y="37"/>
                    </a:lnTo>
                    <a:lnTo>
                      <a:pt x="404" y="50"/>
                    </a:lnTo>
                    <a:lnTo>
                      <a:pt x="378" y="64"/>
                    </a:lnTo>
                    <a:lnTo>
                      <a:pt x="354" y="74"/>
                    </a:lnTo>
                    <a:lnTo>
                      <a:pt x="327" y="90"/>
                    </a:lnTo>
                    <a:lnTo>
                      <a:pt x="305" y="107"/>
                    </a:lnTo>
                    <a:lnTo>
                      <a:pt x="257" y="150"/>
                    </a:lnTo>
                    <a:lnTo>
                      <a:pt x="214" y="200"/>
                    </a:lnTo>
                    <a:lnTo>
                      <a:pt x="174" y="254"/>
                    </a:lnTo>
                    <a:lnTo>
                      <a:pt x="134" y="310"/>
                    </a:lnTo>
                    <a:lnTo>
                      <a:pt x="100" y="371"/>
                    </a:lnTo>
                    <a:lnTo>
                      <a:pt x="63" y="432"/>
                    </a:lnTo>
                    <a:lnTo>
                      <a:pt x="0" y="545"/>
                    </a:lnTo>
                    <a:lnTo>
                      <a:pt x="81" y="525"/>
                    </a:lnTo>
                    <a:lnTo>
                      <a:pt x="161" y="512"/>
                    </a:lnTo>
                    <a:lnTo>
                      <a:pt x="247" y="494"/>
                    </a:lnTo>
                    <a:lnTo>
                      <a:pt x="327" y="47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9" name="Freeform 445"/>
              <p:cNvSpPr>
                <a:spLocks/>
              </p:cNvSpPr>
              <p:nvPr/>
            </p:nvSpPr>
            <p:spPr bwMode="auto">
              <a:xfrm>
                <a:off x="5984558" y="1944687"/>
                <a:ext cx="68263" cy="49213"/>
              </a:xfrm>
              <a:custGeom>
                <a:avLst/>
                <a:gdLst/>
                <a:ahLst/>
                <a:cxnLst>
                  <a:cxn ang="0">
                    <a:pos x="170" y="441"/>
                  </a:cxn>
                  <a:cxn ang="0">
                    <a:pos x="204" y="428"/>
                  </a:cxn>
                  <a:cxn ang="0">
                    <a:pos x="234" y="415"/>
                  </a:cxn>
                  <a:cxn ang="0">
                    <a:pos x="298" y="385"/>
                  </a:cxn>
                  <a:cxn ang="0">
                    <a:pos x="348" y="352"/>
                  </a:cxn>
                  <a:cxn ang="0">
                    <a:pos x="371" y="331"/>
                  </a:cxn>
                  <a:cxn ang="0">
                    <a:pos x="391" y="315"/>
                  </a:cxn>
                  <a:cxn ang="0">
                    <a:pos x="442" y="258"/>
                  </a:cxn>
                  <a:cxn ang="0">
                    <a:pos x="528" y="154"/>
                  </a:cxn>
                  <a:cxn ang="0">
                    <a:pos x="611" y="57"/>
                  </a:cxn>
                  <a:cxn ang="0">
                    <a:pos x="638" y="24"/>
                  </a:cxn>
                  <a:cxn ang="0">
                    <a:pos x="651" y="13"/>
                  </a:cxn>
                  <a:cxn ang="0">
                    <a:pos x="615" y="3"/>
                  </a:cxn>
                  <a:cxn ang="0">
                    <a:pos x="578" y="0"/>
                  </a:cxn>
                  <a:cxn ang="0">
                    <a:pos x="535" y="0"/>
                  </a:cxn>
                  <a:cxn ang="0">
                    <a:pos x="495" y="3"/>
                  </a:cxn>
                  <a:cxn ang="0">
                    <a:pos x="455" y="10"/>
                  </a:cxn>
                  <a:cxn ang="0">
                    <a:pos x="415" y="21"/>
                  </a:cxn>
                  <a:cxn ang="0">
                    <a:pos x="378" y="34"/>
                  </a:cxn>
                  <a:cxn ang="0">
                    <a:pos x="344" y="50"/>
                  </a:cxn>
                  <a:cxn ang="0">
                    <a:pos x="314" y="64"/>
                  </a:cxn>
                  <a:cxn ang="0">
                    <a:pos x="287" y="83"/>
                  </a:cxn>
                  <a:cxn ang="0">
                    <a:pos x="234" y="123"/>
                  </a:cxn>
                  <a:cxn ang="0">
                    <a:pos x="187" y="171"/>
                  </a:cxn>
                  <a:cxn ang="0">
                    <a:pos x="140" y="224"/>
                  </a:cxn>
                  <a:cxn ang="0">
                    <a:pos x="97" y="281"/>
                  </a:cxn>
                  <a:cxn ang="0">
                    <a:pos x="60" y="338"/>
                  </a:cxn>
                  <a:cxn ang="0">
                    <a:pos x="26" y="398"/>
                  </a:cxn>
                  <a:cxn ang="0">
                    <a:pos x="0" y="455"/>
                  </a:cxn>
                  <a:cxn ang="0">
                    <a:pos x="17" y="459"/>
                  </a:cxn>
                  <a:cxn ang="0">
                    <a:pos x="37" y="462"/>
                  </a:cxn>
                  <a:cxn ang="0">
                    <a:pos x="80" y="462"/>
                  </a:cxn>
                  <a:cxn ang="0">
                    <a:pos x="124" y="455"/>
                  </a:cxn>
                  <a:cxn ang="0">
                    <a:pos x="170" y="441"/>
                  </a:cxn>
                </a:cxnLst>
                <a:rect l="0" t="0" r="r" b="b"/>
                <a:pathLst>
                  <a:path w="651" h="462">
                    <a:moveTo>
                      <a:pt x="170" y="441"/>
                    </a:moveTo>
                    <a:lnTo>
                      <a:pt x="204" y="428"/>
                    </a:lnTo>
                    <a:lnTo>
                      <a:pt x="234" y="415"/>
                    </a:lnTo>
                    <a:lnTo>
                      <a:pt x="298" y="385"/>
                    </a:lnTo>
                    <a:lnTo>
                      <a:pt x="348" y="352"/>
                    </a:lnTo>
                    <a:lnTo>
                      <a:pt x="371" y="331"/>
                    </a:lnTo>
                    <a:lnTo>
                      <a:pt x="391" y="315"/>
                    </a:lnTo>
                    <a:lnTo>
                      <a:pt x="442" y="258"/>
                    </a:lnTo>
                    <a:lnTo>
                      <a:pt x="528" y="154"/>
                    </a:lnTo>
                    <a:lnTo>
                      <a:pt x="611" y="57"/>
                    </a:lnTo>
                    <a:lnTo>
                      <a:pt x="638" y="24"/>
                    </a:lnTo>
                    <a:lnTo>
                      <a:pt x="651" y="13"/>
                    </a:lnTo>
                    <a:lnTo>
                      <a:pt x="615" y="3"/>
                    </a:lnTo>
                    <a:lnTo>
                      <a:pt x="578" y="0"/>
                    </a:lnTo>
                    <a:lnTo>
                      <a:pt x="535" y="0"/>
                    </a:lnTo>
                    <a:lnTo>
                      <a:pt x="495" y="3"/>
                    </a:lnTo>
                    <a:lnTo>
                      <a:pt x="455" y="10"/>
                    </a:lnTo>
                    <a:lnTo>
                      <a:pt x="415" y="21"/>
                    </a:lnTo>
                    <a:lnTo>
                      <a:pt x="378" y="34"/>
                    </a:lnTo>
                    <a:lnTo>
                      <a:pt x="344" y="50"/>
                    </a:lnTo>
                    <a:lnTo>
                      <a:pt x="314" y="64"/>
                    </a:lnTo>
                    <a:lnTo>
                      <a:pt x="287" y="83"/>
                    </a:lnTo>
                    <a:lnTo>
                      <a:pt x="234" y="123"/>
                    </a:lnTo>
                    <a:lnTo>
                      <a:pt x="187" y="171"/>
                    </a:lnTo>
                    <a:lnTo>
                      <a:pt x="140" y="224"/>
                    </a:lnTo>
                    <a:lnTo>
                      <a:pt x="97" y="281"/>
                    </a:lnTo>
                    <a:lnTo>
                      <a:pt x="60" y="338"/>
                    </a:lnTo>
                    <a:lnTo>
                      <a:pt x="26" y="398"/>
                    </a:lnTo>
                    <a:lnTo>
                      <a:pt x="0" y="455"/>
                    </a:lnTo>
                    <a:lnTo>
                      <a:pt x="17" y="459"/>
                    </a:lnTo>
                    <a:lnTo>
                      <a:pt x="37" y="462"/>
                    </a:lnTo>
                    <a:lnTo>
                      <a:pt x="80" y="462"/>
                    </a:lnTo>
                    <a:lnTo>
                      <a:pt x="124" y="455"/>
                    </a:lnTo>
                    <a:lnTo>
                      <a:pt x="170" y="44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0" name="Freeform 446"/>
              <p:cNvSpPr>
                <a:spLocks/>
              </p:cNvSpPr>
              <p:nvPr/>
            </p:nvSpPr>
            <p:spPr bwMode="auto">
              <a:xfrm>
                <a:off x="5902008" y="1912937"/>
                <a:ext cx="57150" cy="61913"/>
              </a:xfrm>
              <a:custGeom>
                <a:avLst/>
                <a:gdLst/>
                <a:ahLst/>
                <a:cxnLst>
                  <a:cxn ang="0">
                    <a:pos x="13" y="491"/>
                  </a:cxn>
                  <a:cxn ang="0">
                    <a:pos x="0" y="591"/>
                  </a:cxn>
                  <a:cxn ang="0">
                    <a:pos x="110" y="518"/>
                  </a:cxn>
                  <a:cxn ang="0">
                    <a:pos x="194" y="462"/>
                  </a:cxn>
                  <a:cxn ang="0">
                    <a:pos x="240" y="428"/>
                  </a:cxn>
                  <a:cxn ang="0">
                    <a:pos x="294" y="374"/>
                  </a:cxn>
                  <a:cxn ang="0">
                    <a:pos x="344" y="318"/>
                  </a:cxn>
                  <a:cxn ang="0">
                    <a:pos x="390" y="260"/>
                  </a:cxn>
                  <a:cxn ang="0">
                    <a:pos x="435" y="197"/>
                  </a:cxn>
                  <a:cxn ang="0">
                    <a:pos x="461" y="147"/>
                  </a:cxn>
                  <a:cxn ang="0">
                    <a:pos x="484" y="97"/>
                  </a:cxn>
                  <a:cxn ang="0">
                    <a:pos x="511" y="46"/>
                  </a:cxn>
                  <a:cxn ang="0">
                    <a:pos x="528" y="22"/>
                  </a:cxn>
                  <a:cxn ang="0">
                    <a:pos x="545" y="0"/>
                  </a:cxn>
                  <a:cxn ang="0">
                    <a:pos x="534" y="6"/>
                  </a:cxn>
                  <a:cxn ang="0">
                    <a:pos x="511" y="9"/>
                  </a:cxn>
                  <a:cxn ang="0">
                    <a:pos x="448" y="16"/>
                  </a:cxn>
                  <a:cxn ang="0">
                    <a:pos x="381" y="22"/>
                  </a:cxn>
                  <a:cxn ang="0">
                    <a:pos x="358" y="27"/>
                  </a:cxn>
                  <a:cxn ang="0">
                    <a:pos x="337" y="33"/>
                  </a:cxn>
                  <a:cxn ang="0">
                    <a:pos x="288" y="56"/>
                  </a:cxn>
                  <a:cxn ang="0">
                    <a:pos x="240" y="83"/>
                  </a:cxn>
                  <a:cxn ang="0">
                    <a:pos x="194" y="117"/>
                  </a:cxn>
                  <a:cxn ang="0">
                    <a:pos x="153" y="157"/>
                  </a:cxn>
                  <a:cxn ang="0">
                    <a:pos x="120" y="190"/>
                  </a:cxn>
                  <a:cxn ang="0">
                    <a:pos x="97" y="230"/>
                  </a:cxn>
                  <a:cxn ang="0">
                    <a:pos x="73" y="270"/>
                  </a:cxn>
                  <a:cxn ang="0">
                    <a:pos x="57" y="310"/>
                  </a:cxn>
                  <a:cxn ang="0">
                    <a:pos x="43" y="354"/>
                  </a:cxn>
                  <a:cxn ang="0">
                    <a:pos x="33" y="401"/>
                  </a:cxn>
                  <a:cxn ang="0">
                    <a:pos x="13" y="491"/>
                  </a:cxn>
                </a:cxnLst>
                <a:rect l="0" t="0" r="r" b="b"/>
                <a:pathLst>
                  <a:path w="545" h="591">
                    <a:moveTo>
                      <a:pt x="13" y="491"/>
                    </a:moveTo>
                    <a:lnTo>
                      <a:pt x="0" y="591"/>
                    </a:lnTo>
                    <a:lnTo>
                      <a:pt x="110" y="518"/>
                    </a:lnTo>
                    <a:lnTo>
                      <a:pt x="194" y="462"/>
                    </a:lnTo>
                    <a:lnTo>
                      <a:pt x="240" y="428"/>
                    </a:lnTo>
                    <a:lnTo>
                      <a:pt x="294" y="374"/>
                    </a:lnTo>
                    <a:lnTo>
                      <a:pt x="344" y="318"/>
                    </a:lnTo>
                    <a:lnTo>
                      <a:pt x="390" y="260"/>
                    </a:lnTo>
                    <a:lnTo>
                      <a:pt x="435" y="197"/>
                    </a:lnTo>
                    <a:lnTo>
                      <a:pt x="461" y="147"/>
                    </a:lnTo>
                    <a:lnTo>
                      <a:pt x="484" y="97"/>
                    </a:lnTo>
                    <a:lnTo>
                      <a:pt x="511" y="46"/>
                    </a:lnTo>
                    <a:lnTo>
                      <a:pt x="528" y="22"/>
                    </a:lnTo>
                    <a:lnTo>
                      <a:pt x="545" y="0"/>
                    </a:lnTo>
                    <a:lnTo>
                      <a:pt x="534" y="6"/>
                    </a:lnTo>
                    <a:lnTo>
                      <a:pt x="511" y="9"/>
                    </a:lnTo>
                    <a:lnTo>
                      <a:pt x="448" y="16"/>
                    </a:lnTo>
                    <a:lnTo>
                      <a:pt x="381" y="22"/>
                    </a:lnTo>
                    <a:lnTo>
                      <a:pt x="358" y="27"/>
                    </a:lnTo>
                    <a:lnTo>
                      <a:pt x="337" y="33"/>
                    </a:lnTo>
                    <a:lnTo>
                      <a:pt x="288" y="56"/>
                    </a:lnTo>
                    <a:lnTo>
                      <a:pt x="240" y="83"/>
                    </a:lnTo>
                    <a:lnTo>
                      <a:pt x="194" y="117"/>
                    </a:lnTo>
                    <a:lnTo>
                      <a:pt x="153" y="157"/>
                    </a:lnTo>
                    <a:lnTo>
                      <a:pt x="120" y="190"/>
                    </a:lnTo>
                    <a:lnTo>
                      <a:pt x="97" y="230"/>
                    </a:lnTo>
                    <a:lnTo>
                      <a:pt x="73" y="270"/>
                    </a:lnTo>
                    <a:lnTo>
                      <a:pt x="57" y="310"/>
                    </a:lnTo>
                    <a:lnTo>
                      <a:pt x="43" y="354"/>
                    </a:lnTo>
                    <a:lnTo>
                      <a:pt x="33" y="401"/>
                    </a:lnTo>
                    <a:lnTo>
                      <a:pt x="13" y="49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Freeform 447"/>
              <p:cNvSpPr>
                <a:spLocks/>
              </p:cNvSpPr>
              <p:nvPr/>
            </p:nvSpPr>
            <p:spPr bwMode="auto">
              <a:xfrm>
                <a:off x="6102033" y="2182812"/>
                <a:ext cx="147638" cy="250825"/>
              </a:xfrm>
              <a:custGeom>
                <a:avLst/>
                <a:gdLst/>
                <a:ahLst/>
                <a:cxnLst>
                  <a:cxn ang="0">
                    <a:pos x="1052" y="2033"/>
                  </a:cxn>
                  <a:cxn ang="0">
                    <a:pos x="1089" y="2184"/>
                  </a:cxn>
                  <a:cxn ang="0">
                    <a:pos x="1105" y="2261"/>
                  </a:cxn>
                  <a:cxn ang="0">
                    <a:pos x="1129" y="2341"/>
                  </a:cxn>
                  <a:cxn ang="0">
                    <a:pos x="1193" y="2351"/>
                  </a:cxn>
                  <a:cxn ang="0">
                    <a:pos x="1256" y="2361"/>
                  </a:cxn>
                  <a:cxn ang="0">
                    <a:pos x="1390" y="2371"/>
                  </a:cxn>
                  <a:cxn ang="0">
                    <a:pos x="1396" y="2281"/>
                  </a:cxn>
                  <a:cxn ang="0">
                    <a:pos x="1396" y="2191"/>
                  </a:cxn>
                  <a:cxn ang="0">
                    <a:pos x="1396" y="2100"/>
                  </a:cxn>
                  <a:cxn ang="0">
                    <a:pos x="1393" y="2010"/>
                  </a:cxn>
                  <a:cxn ang="0">
                    <a:pos x="1386" y="1919"/>
                  </a:cxn>
                  <a:cxn ang="0">
                    <a:pos x="1372" y="1830"/>
                  </a:cxn>
                  <a:cxn ang="0">
                    <a:pos x="1359" y="1736"/>
                  </a:cxn>
                  <a:cxn ang="0">
                    <a:pos x="1340" y="1646"/>
                  </a:cxn>
                  <a:cxn ang="0">
                    <a:pos x="1316" y="1558"/>
                  </a:cxn>
                  <a:cxn ang="0">
                    <a:pos x="1292" y="1468"/>
                  </a:cxn>
                  <a:cxn ang="0">
                    <a:pos x="1263" y="1381"/>
                  </a:cxn>
                  <a:cxn ang="0">
                    <a:pos x="1233" y="1294"/>
                  </a:cxn>
                  <a:cxn ang="0">
                    <a:pos x="1196" y="1208"/>
                  </a:cxn>
                  <a:cxn ang="0">
                    <a:pos x="1159" y="1120"/>
                  </a:cxn>
                  <a:cxn ang="0">
                    <a:pos x="1119" y="1040"/>
                  </a:cxn>
                  <a:cxn ang="0">
                    <a:pos x="1072" y="957"/>
                  </a:cxn>
                  <a:cxn ang="0">
                    <a:pos x="1025" y="876"/>
                  </a:cxn>
                  <a:cxn ang="0">
                    <a:pos x="975" y="799"/>
                  </a:cxn>
                  <a:cxn ang="0">
                    <a:pos x="921" y="722"/>
                  </a:cxn>
                  <a:cxn ang="0">
                    <a:pos x="868" y="649"/>
                  </a:cxn>
                  <a:cxn ang="0">
                    <a:pos x="808" y="578"/>
                  </a:cxn>
                  <a:cxn ang="0">
                    <a:pos x="748" y="508"/>
                  </a:cxn>
                  <a:cxn ang="0">
                    <a:pos x="684" y="445"/>
                  </a:cxn>
                  <a:cxn ang="0">
                    <a:pos x="617" y="382"/>
                  </a:cxn>
                  <a:cxn ang="0">
                    <a:pos x="547" y="321"/>
                  </a:cxn>
                  <a:cxn ang="0">
                    <a:pos x="477" y="265"/>
                  </a:cxn>
                  <a:cxn ang="0">
                    <a:pos x="404" y="211"/>
                  </a:cxn>
                  <a:cxn ang="0">
                    <a:pos x="327" y="161"/>
                  </a:cxn>
                  <a:cxn ang="0">
                    <a:pos x="246" y="113"/>
                  </a:cxn>
                  <a:cxn ang="0">
                    <a:pos x="166" y="73"/>
                  </a:cxn>
                  <a:cxn ang="0">
                    <a:pos x="83" y="33"/>
                  </a:cxn>
                  <a:cxn ang="0">
                    <a:pos x="0" y="0"/>
                  </a:cxn>
                  <a:cxn ang="0">
                    <a:pos x="10" y="6"/>
                  </a:cxn>
                  <a:cxn ang="0">
                    <a:pos x="23" y="20"/>
                  </a:cxn>
                  <a:cxn ang="0">
                    <a:pos x="53" y="57"/>
                  </a:cxn>
                  <a:cxn ang="0">
                    <a:pos x="86" y="107"/>
                  </a:cxn>
                  <a:cxn ang="0">
                    <a:pos x="120" y="167"/>
                  </a:cxn>
                  <a:cxn ang="0">
                    <a:pos x="187" y="284"/>
                  </a:cxn>
                  <a:cxn ang="0">
                    <a:pos x="213" y="331"/>
                  </a:cxn>
                  <a:cxn ang="0">
                    <a:pos x="237" y="364"/>
                  </a:cxn>
                  <a:cxn ang="0">
                    <a:pos x="304" y="449"/>
                  </a:cxn>
                  <a:cxn ang="0">
                    <a:pos x="374" y="532"/>
                  </a:cxn>
                  <a:cxn ang="0">
                    <a:pos x="444" y="618"/>
                  </a:cxn>
                  <a:cxn ang="0">
                    <a:pos x="474" y="663"/>
                  </a:cxn>
                  <a:cxn ang="0">
                    <a:pos x="507" y="706"/>
                  </a:cxn>
                  <a:cxn ang="0">
                    <a:pos x="577" y="820"/>
                  </a:cxn>
                  <a:cxn ang="0">
                    <a:pos x="644" y="940"/>
                  </a:cxn>
                  <a:cxn ang="0">
                    <a:pos x="708" y="1067"/>
                  </a:cxn>
                  <a:cxn ang="0">
                    <a:pos x="765" y="1194"/>
                  </a:cxn>
                  <a:cxn ang="0">
                    <a:pos x="822" y="1321"/>
                  </a:cxn>
                  <a:cxn ang="0">
                    <a:pos x="875" y="1451"/>
                  </a:cxn>
                  <a:cxn ang="0">
                    <a:pos x="921" y="1582"/>
                  </a:cxn>
                  <a:cxn ang="0">
                    <a:pos x="969" y="1705"/>
                  </a:cxn>
                  <a:cxn ang="0">
                    <a:pos x="995" y="1790"/>
                  </a:cxn>
                  <a:cxn ang="0">
                    <a:pos x="1015" y="1870"/>
                  </a:cxn>
                  <a:cxn ang="0">
                    <a:pos x="1052" y="2033"/>
                  </a:cxn>
                </a:cxnLst>
                <a:rect l="0" t="0" r="r" b="b"/>
                <a:pathLst>
                  <a:path w="1396" h="2371">
                    <a:moveTo>
                      <a:pt x="1052" y="2033"/>
                    </a:moveTo>
                    <a:lnTo>
                      <a:pt x="1089" y="2184"/>
                    </a:lnTo>
                    <a:lnTo>
                      <a:pt x="1105" y="2261"/>
                    </a:lnTo>
                    <a:lnTo>
                      <a:pt x="1129" y="2341"/>
                    </a:lnTo>
                    <a:lnTo>
                      <a:pt x="1193" y="2351"/>
                    </a:lnTo>
                    <a:lnTo>
                      <a:pt x="1256" y="2361"/>
                    </a:lnTo>
                    <a:lnTo>
                      <a:pt x="1390" y="2371"/>
                    </a:lnTo>
                    <a:lnTo>
                      <a:pt x="1396" y="2281"/>
                    </a:lnTo>
                    <a:lnTo>
                      <a:pt x="1396" y="2191"/>
                    </a:lnTo>
                    <a:lnTo>
                      <a:pt x="1396" y="2100"/>
                    </a:lnTo>
                    <a:lnTo>
                      <a:pt x="1393" y="2010"/>
                    </a:lnTo>
                    <a:lnTo>
                      <a:pt x="1386" y="1919"/>
                    </a:lnTo>
                    <a:lnTo>
                      <a:pt x="1372" y="1830"/>
                    </a:lnTo>
                    <a:lnTo>
                      <a:pt x="1359" y="1736"/>
                    </a:lnTo>
                    <a:lnTo>
                      <a:pt x="1340" y="1646"/>
                    </a:lnTo>
                    <a:lnTo>
                      <a:pt x="1316" y="1558"/>
                    </a:lnTo>
                    <a:lnTo>
                      <a:pt x="1292" y="1468"/>
                    </a:lnTo>
                    <a:lnTo>
                      <a:pt x="1263" y="1381"/>
                    </a:lnTo>
                    <a:lnTo>
                      <a:pt x="1233" y="1294"/>
                    </a:lnTo>
                    <a:lnTo>
                      <a:pt x="1196" y="1208"/>
                    </a:lnTo>
                    <a:lnTo>
                      <a:pt x="1159" y="1120"/>
                    </a:lnTo>
                    <a:lnTo>
                      <a:pt x="1119" y="1040"/>
                    </a:lnTo>
                    <a:lnTo>
                      <a:pt x="1072" y="957"/>
                    </a:lnTo>
                    <a:lnTo>
                      <a:pt x="1025" y="876"/>
                    </a:lnTo>
                    <a:lnTo>
                      <a:pt x="975" y="799"/>
                    </a:lnTo>
                    <a:lnTo>
                      <a:pt x="921" y="722"/>
                    </a:lnTo>
                    <a:lnTo>
                      <a:pt x="868" y="649"/>
                    </a:lnTo>
                    <a:lnTo>
                      <a:pt x="808" y="578"/>
                    </a:lnTo>
                    <a:lnTo>
                      <a:pt x="748" y="508"/>
                    </a:lnTo>
                    <a:lnTo>
                      <a:pt x="684" y="445"/>
                    </a:lnTo>
                    <a:lnTo>
                      <a:pt x="617" y="382"/>
                    </a:lnTo>
                    <a:lnTo>
                      <a:pt x="547" y="321"/>
                    </a:lnTo>
                    <a:lnTo>
                      <a:pt x="477" y="265"/>
                    </a:lnTo>
                    <a:lnTo>
                      <a:pt x="404" y="211"/>
                    </a:lnTo>
                    <a:lnTo>
                      <a:pt x="327" y="161"/>
                    </a:lnTo>
                    <a:lnTo>
                      <a:pt x="246" y="113"/>
                    </a:lnTo>
                    <a:lnTo>
                      <a:pt x="166" y="73"/>
                    </a:lnTo>
                    <a:lnTo>
                      <a:pt x="83" y="33"/>
                    </a:lnTo>
                    <a:lnTo>
                      <a:pt x="0" y="0"/>
                    </a:lnTo>
                    <a:lnTo>
                      <a:pt x="10" y="6"/>
                    </a:lnTo>
                    <a:lnTo>
                      <a:pt x="23" y="20"/>
                    </a:lnTo>
                    <a:lnTo>
                      <a:pt x="53" y="57"/>
                    </a:lnTo>
                    <a:lnTo>
                      <a:pt x="86" y="107"/>
                    </a:lnTo>
                    <a:lnTo>
                      <a:pt x="120" y="167"/>
                    </a:lnTo>
                    <a:lnTo>
                      <a:pt x="187" y="284"/>
                    </a:lnTo>
                    <a:lnTo>
                      <a:pt x="213" y="331"/>
                    </a:lnTo>
                    <a:lnTo>
                      <a:pt x="237" y="364"/>
                    </a:lnTo>
                    <a:lnTo>
                      <a:pt x="304" y="449"/>
                    </a:lnTo>
                    <a:lnTo>
                      <a:pt x="374" y="532"/>
                    </a:lnTo>
                    <a:lnTo>
                      <a:pt x="444" y="618"/>
                    </a:lnTo>
                    <a:lnTo>
                      <a:pt x="474" y="663"/>
                    </a:lnTo>
                    <a:lnTo>
                      <a:pt x="507" y="706"/>
                    </a:lnTo>
                    <a:lnTo>
                      <a:pt x="577" y="820"/>
                    </a:lnTo>
                    <a:lnTo>
                      <a:pt x="644" y="940"/>
                    </a:lnTo>
                    <a:lnTo>
                      <a:pt x="708" y="1067"/>
                    </a:lnTo>
                    <a:lnTo>
                      <a:pt x="765" y="1194"/>
                    </a:lnTo>
                    <a:lnTo>
                      <a:pt x="822" y="1321"/>
                    </a:lnTo>
                    <a:lnTo>
                      <a:pt x="875" y="1451"/>
                    </a:lnTo>
                    <a:lnTo>
                      <a:pt x="921" y="1582"/>
                    </a:lnTo>
                    <a:lnTo>
                      <a:pt x="969" y="1705"/>
                    </a:lnTo>
                    <a:lnTo>
                      <a:pt x="995" y="1790"/>
                    </a:lnTo>
                    <a:lnTo>
                      <a:pt x="1015" y="1870"/>
                    </a:lnTo>
                    <a:lnTo>
                      <a:pt x="1052" y="2033"/>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2" name="Freeform 448"/>
              <p:cNvSpPr>
                <a:spLocks/>
              </p:cNvSpPr>
              <p:nvPr/>
            </p:nvSpPr>
            <p:spPr bwMode="auto">
              <a:xfrm>
                <a:off x="6194108" y="1943100"/>
                <a:ext cx="115888" cy="490538"/>
              </a:xfrm>
              <a:custGeom>
                <a:avLst/>
                <a:gdLst/>
                <a:ahLst/>
                <a:cxnLst>
                  <a:cxn ang="0">
                    <a:pos x="1079" y="2521"/>
                  </a:cxn>
                  <a:cxn ang="0">
                    <a:pos x="1095" y="2930"/>
                  </a:cxn>
                  <a:cxn ang="0">
                    <a:pos x="1085" y="3338"/>
                  </a:cxn>
                  <a:cxn ang="0">
                    <a:pos x="1049" y="3745"/>
                  </a:cxn>
                  <a:cxn ang="0">
                    <a:pos x="1018" y="3947"/>
                  </a:cxn>
                  <a:cxn ang="0">
                    <a:pos x="978" y="4150"/>
                  </a:cxn>
                  <a:cxn ang="0">
                    <a:pos x="929" y="4351"/>
                  </a:cxn>
                  <a:cxn ang="0">
                    <a:pos x="882" y="4492"/>
                  </a:cxn>
                  <a:cxn ang="0">
                    <a:pos x="842" y="4632"/>
                  </a:cxn>
                  <a:cxn ang="0">
                    <a:pos x="614" y="4639"/>
                  </a:cxn>
                  <a:cxn ang="0">
                    <a:pos x="548" y="4615"/>
                  </a:cxn>
                  <a:cxn ang="0">
                    <a:pos x="571" y="4565"/>
                  </a:cxn>
                  <a:cxn ang="0">
                    <a:pos x="588" y="4492"/>
                  </a:cxn>
                  <a:cxn ang="0">
                    <a:pos x="601" y="4331"/>
                  </a:cxn>
                  <a:cxn ang="0">
                    <a:pos x="625" y="3910"/>
                  </a:cxn>
                  <a:cxn ang="0">
                    <a:pos x="647" y="3287"/>
                  </a:cxn>
                  <a:cxn ang="0">
                    <a:pos x="647" y="2665"/>
                  </a:cxn>
                  <a:cxn ang="0">
                    <a:pos x="621" y="2043"/>
                  </a:cxn>
                  <a:cxn ang="0">
                    <a:pos x="571" y="1421"/>
                  </a:cxn>
                  <a:cxn ang="0">
                    <a:pos x="551" y="1244"/>
                  </a:cxn>
                  <a:cxn ang="0">
                    <a:pos x="518" y="1070"/>
                  </a:cxn>
                  <a:cxn ang="0">
                    <a:pos x="471" y="900"/>
                  </a:cxn>
                  <a:cxn ang="0">
                    <a:pos x="407" y="729"/>
                  </a:cxn>
                  <a:cxn ang="0">
                    <a:pos x="364" y="635"/>
                  </a:cxn>
                  <a:cxn ang="0">
                    <a:pos x="250" y="454"/>
                  </a:cxn>
                  <a:cxn ang="0">
                    <a:pos x="134" y="280"/>
                  </a:cxn>
                  <a:cxn ang="0">
                    <a:pos x="57" y="144"/>
                  </a:cxn>
                  <a:cxn ang="0">
                    <a:pos x="16" y="50"/>
                  </a:cxn>
                  <a:cxn ang="0">
                    <a:pos x="116" y="120"/>
                  </a:cxn>
                  <a:cxn ang="0">
                    <a:pos x="327" y="371"/>
                  </a:cxn>
                  <a:cxn ang="0">
                    <a:pos x="511" y="638"/>
                  </a:cxn>
                  <a:cxn ang="0">
                    <a:pos x="668" y="919"/>
                  </a:cxn>
                  <a:cxn ang="0">
                    <a:pos x="802" y="1210"/>
                  </a:cxn>
                  <a:cxn ang="0">
                    <a:pos x="905" y="1515"/>
                  </a:cxn>
                  <a:cxn ang="0">
                    <a:pos x="985" y="1829"/>
                  </a:cxn>
                  <a:cxn ang="0">
                    <a:pos x="1042" y="2153"/>
                  </a:cxn>
                </a:cxnLst>
                <a:rect l="0" t="0" r="r" b="b"/>
                <a:pathLst>
                  <a:path w="1095" h="4639">
                    <a:moveTo>
                      <a:pt x="1062" y="2318"/>
                    </a:moveTo>
                    <a:lnTo>
                      <a:pt x="1079" y="2521"/>
                    </a:lnTo>
                    <a:lnTo>
                      <a:pt x="1089" y="2726"/>
                    </a:lnTo>
                    <a:lnTo>
                      <a:pt x="1095" y="2930"/>
                    </a:lnTo>
                    <a:lnTo>
                      <a:pt x="1095" y="3133"/>
                    </a:lnTo>
                    <a:lnTo>
                      <a:pt x="1085" y="3338"/>
                    </a:lnTo>
                    <a:lnTo>
                      <a:pt x="1072" y="3542"/>
                    </a:lnTo>
                    <a:lnTo>
                      <a:pt x="1049" y="3745"/>
                    </a:lnTo>
                    <a:lnTo>
                      <a:pt x="1036" y="3846"/>
                    </a:lnTo>
                    <a:lnTo>
                      <a:pt x="1018" y="3947"/>
                    </a:lnTo>
                    <a:lnTo>
                      <a:pt x="1002" y="4050"/>
                    </a:lnTo>
                    <a:lnTo>
                      <a:pt x="978" y="4150"/>
                    </a:lnTo>
                    <a:lnTo>
                      <a:pt x="956" y="4250"/>
                    </a:lnTo>
                    <a:lnTo>
                      <a:pt x="929" y="4351"/>
                    </a:lnTo>
                    <a:lnTo>
                      <a:pt x="908" y="4421"/>
                    </a:lnTo>
                    <a:lnTo>
                      <a:pt x="882" y="4492"/>
                    </a:lnTo>
                    <a:lnTo>
                      <a:pt x="858" y="4562"/>
                    </a:lnTo>
                    <a:lnTo>
                      <a:pt x="842" y="4632"/>
                    </a:lnTo>
                    <a:lnTo>
                      <a:pt x="692" y="4635"/>
                    </a:lnTo>
                    <a:lnTo>
                      <a:pt x="614" y="4639"/>
                    </a:lnTo>
                    <a:lnTo>
                      <a:pt x="541" y="4639"/>
                    </a:lnTo>
                    <a:lnTo>
                      <a:pt x="548" y="4615"/>
                    </a:lnTo>
                    <a:lnTo>
                      <a:pt x="558" y="4588"/>
                    </a:lnTo>
                    <a:lnTo>
                      <a:pt x="571" y="4565"/>
                    </a:lnTo>
                    <a:lnTo>
                      <a:pt x="578" y="4541"/>
                    </a:lnTo>
                    <a:lnTo>
                      <a:pt x="588" y="4492"/>
                    </a:lnTo>
                    <a:lnTo>
                      <a:pt x="594" y="4438"/>
                    </a:lnTo>
                    <a:lnTo>
                      <a:pt x="601" y="4331"/>
                    </a:lnTo>
                    <a:lnTo>
                      <a:pt x="614" y="4120"/>
                    </a:lnTo>
                    <a:lnTo>
                      <a:pt x="625" y="3910"/>
                    </a:lnTo>
                    <a:lnTo>
                      <a:pt x="638" y="3598"/>
                    </a:lnTo>
                    <a:lnTo>
                      <a:pt x="647" y="3287"/>
                    </a:lnTo>
                    <a:lnTo>
                      <a:pt x="651" y="2976"/>
                    </a:lnTo>
                    <a:lnTo>
                      <a:pt x="647" y="2665"/>
                    </a:lnTo>
                    <a:lnTo>
                      <a:pt x="638" y="2355"/>
                    </a:lnTo>
                    <a:lnTo>
                      <a:pt x="621" y="2043"/>
                    </a:lnTo>
                    <a:lnTo>
                      <a:pt x="601" y="1733"/>
                    </a:lnTo>
                    <a:lnTo>
                      <a:pt x="571" y="1421"/>
                    </a:lnTo>
                    <a:lnTo>
                      <a:pt x="561" y="1335"/>
                    </a:lnTo>
                    <a:lnTo>
                      <a:pt x="551" y="1244"/>
                    </a:lnTo>
                    <a:lnTo>
                      <a:pt x="534" y="1157"/>
                    </a:lnTo>
                    <a:lnTo>
                      <a:pt x="518" y="1070"/>
                    </a:lnTo>
                    <a:lnTo>
                      <a:pt x="494" y="983"/>
                    </a:lnTo>
                    <a:lnTo>
                      <a:pt x="471" y="900"/>
                    </a:lnTo>
                    <a:lnTo>
                      <a:pt x="441" y="816"/>
                    </a:lnTo>
                    <a:lnTo>
                      <a:pt x="407" y="729"/>
                    </a:lnTo>
                    <a:lnTo>
                      <a:pt x="387" y="683"/>
                    </a:lnTo>
                    <a:lnTo>
                      <a:pt x="364" y="635"/>
                    </a:lnTo>
                    <a:lnTo>
                      <a:pt x="310" y="545"/>
                    </a:lnTo>
                    <a:lnTo>
                      <a:pt x="250" y="454"/>
                    </a:lnTo>
                    <a:lnTo>
                      <a:pt x="193" y="368"/>
                    </a:lnTo>
                    <a:lnTo>
                      <a:pt x="134" y="280"/>
                    </a:lnTo>
                    <a:lnTo>
                      <a:pt x="80" y="191"/>
                    </a:lnTo>
                    <a:lnTo>
                      <a:pt x="57" y="144"/>
                    </a:lnTo>
                    <a:lnTo>
                      <a:pt x="36" y="96"/>
                    </a:lnTo>
                    <a:lnTo>
                      <a:pt x="16" y="50"/>
                    </a:lnTo>
                    <a:lnTo>
                      <a:pt x="0" y="0"/>
                    </a:lnTo>
                    <a:lnTo>
                      <a:pt x="116" y="120"/>
                    </a:lnTo>
                    <a:lnTo>
                      <a:pt x="223" y="244"/>
                    </a:lnTo>
                    <a:lnTo>
                      <a:pt x="327" y="371"/>
                    </a:lnTo>
                    <a:lnTo>
                      <a:pt x="424" y="502"/>
                    </a:lnTo>
                    <a:lnTo>
                      <a:pt x="511" y="638"/>
                    </a:lnTo>
                    <a:lnTo>
                      <a:pt x="594" y="776"/>
                    </a:lnTo>
                    <a:lnTo>
                      <a:pt x="668" y="919"/>
                    </a:lnTo>
                    <a:lnTo>
                      <a:pt x="738" y="1063"/>
                    </a:lnTo>
                    <a:lnTo>
                      <a:pt x="802" y="1210"/>
                    </a:lnTo>
                    <a:lnTo>
                      <a:pt x="855" y="1361"/>
                    </a:lnTo>
                    <a:lnTo>
                      <a:pt x="905" y="1515"/>
                    </a:lnTo>
                    <a:lnTo>
                      <a:pt x="948" y="1672"/>
                    </a:lnTo>
                    <a:lnTo>
                      <a:pt x="985" y="1829"/>
                    </a:lnTo>
                    <a:lnTo>
                      <a:pt x="1018" y="1990"/>
                    </a:lnTo>
                    <a:lnTo>
                      <a:pt x="1042" y="2153"/>
                    </a:lnTo>
                    <a:lnTo>
                      <a:pt x="1062" y="2318"/>
                    </a:lnTo>
                    <a:close/>
                  </a:path>
                </a:pathLst>
              </a:custGeom>
              <a:solidFill>
                <a:schemeClr val="bg2"/>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 name="Group 784"/>
          <p:cNvGrpSpPr/>
          <p:nvPr/>
        </p:nvGrpSpPr>
        <p:grpSpPr>
          <a:xfrm>
            <a:off x="4689495" y="4836604"/>
            <a:ext cx="511155" cy="548195"/>
            <a:chOff x="-1522413" y="-77788"/>
            <a:chExt cx="876300" cy="939800"/>
          </a:xfrm>
        </p:grpSpPr>
        <p:sp>
          <p:nvSpPr>
            <p:cNvPr id="17979" name="Freeform 571"/>
            <p:cNvSpPr>
              <a:spLocks/>
            </p:cNvSpPr>
            <p:nvPr/>
          </p:nvSpPr>
          <p:spPr bwMode="auto">
            <a:xfrm>
              <a:off x="-1522413" y="-77788"/>
              <a:ext cx="876300" cy="939800"/>
            </a:xfrm>
            <a:custGeom>
              <a:avLst/>
              <a:gdLst/>
              <a:ahLst/>
              <a:cxnLst>
                <a:cxn ang="0">
                  <a:pos x="1094" y="701"/>
                </a:cxn>
                <a:cxn ang="0">
                  <a:pos x="1067" y="629"/>
                </a:cxn>
                <a:cxn ang="0">
                  <a:pos x="1061" y="516"/>
                </a:cxn>
                <a:cxn ang="0">
                  <a:pos x="1050" y="406"/>
                </a:cxn>
                <a:cxn ang="0">
                  <a:pos x="1030" y="349"/>
                </a:cxn>
                <a:cxn ang="0">
                  <a:pos x="1020" y="292"/>
                </a:cxn>
                <a:cxn ang="0">
                  <a:pos x="1005" y="227"/>
                </a:cxn>
                <a:cxn ang="0">
                  <a:pos x="988" y="182"/>
                </a:cxn>
                <a:cxn ang="0">
                  <a:pos x="956" y="146"/>
                </a:cxn>
                <a:cxn ang="0">
                  <a:pos x="908" y="101"/>
                </a:cxn>
                <a:cxn ang="0">
                  <a:pos x="857" y="57"/>
                </a:cxn>
                <a:cxn ang="0">
                  <a:pos x="801" y="22"/>
                </a:cxn>
                <a:cxn ang="0">
                  <a:pos x="747" y="3"/>
                </a:cxn>
                <a:cxn ang="0">
                  <a:pos x="701" y="4"/>
                </a:cxn>
                <a:cxn ang="0">
                  <a:pos x="659" y="8"/>
                </a:cxn>
                <a:cxn ang="0">
                  <a:pos x="611" y="11"/>
                </a:cxn>
                <a:cxn ang="0">
                  <a:pos x="562" y="12"/>
                </a:cxn>
                <a:cxn ang="0">
                  <a:pos x="512" y="13"/>
                </a:cxn>
                <a:cxn ang="0">
                  <a:pos x="467" y="13"/>
                </a:cxn>
                <a:cxn ang="0">
                  <a:pos x="393" y="13"/>
                </a:cxn>
                <a:cxn ang="0">
                  <a:pos x="360" y="12"/>
                </a:cxn>
                <a:cxn ang="0">
                  <a:pos x="325" y="12"/>
                </a:cxn>
                <a:cxn ang="0">
                  <a:pos x="279" y="12"/>
                </a:cxn>
                <a:cxn ang="0">
                  <a:pos x="234" y="12"/>
                </a:cxn>
                <a:cxn ang="0">
                  <a:pos x="191" y="14"/>
                </a:cxn>
                <a:cxn ang="0">
                  <a:pos x="152" y="18"/>
                </a:cxn>
                <a:cxn ang="0">
                  <a:pos x="121" y="25"/>
                </a:cxn>
                <a:cxn ang="0">
                  <a:pos x="71" y="49"/>
                </a:cxn>
                <a:cxn ang="0">
                  <a:pos x="25" y="91"/>
                </a:cxn>
                <a:cxn ang="0">
                  <a:pos x="3" y="143"/>
                </a:cxn>
                <a:cxn ang="0">
                  <a:pos x="0" y="188"/>
                </a:cxn>
                <a:cxn ang="0">
                  <a:pos x="14" y="224"/>
                </a:cxn>
                <a:cxn ang="0">
                  <a:pos x="46" y="251"/>
                </a:cxn>
                <a:cxn ang="0">
                  <a:pos x="64" y="260"/>
                </a:cxn>
                <a:cxn ang="0">
                  <a:pos x="71" y="264"/>
                </a:cxn>
                <a:cxn ang="0">
                  <a:pos x="72" y="267"/>
                </a:cxn>
                <a:cxn ang="0">
                  <a:pos x="61" y="283"/>
                </a:cxn>
                <a:cxn ang="0">
                  <a:pos x="37" y="338"/>
                </a:cxn>
                <a:cxn ang="0">
                  <a:pos x="26" y="404"/>
                </a:cxn>
                <a:cxn ang="0">
                  <a:pos x="35" y="463"/>
                </a:cxn>
                <a:cxn ang="0">
                  <a:pos x="55" y="566"/>
                </a:cxn>
                <a:cxn ang="0">
                  <a:pos x="84" y="699"/>
                </a:cxn>
                <a:cxn ang="0">
                  <a:pos x="109" y="818"/>
                </a:cxn>
                <a:cxn ang="0">
                  <a:pos x="129" y="911"/>
                </a:cxn>
                <a:cxn ang="0">
                  <a:pos x="134" y="939"/>
                </a:cxn>
                <a:cxn ang="0">
                  <a:pos x="134" y="936"/>
                </a:cxn>
                <a:cxn ang="0">
                  <a:pos x="144" y="975"/>
                </a:cxn>
                <a:cxn ang="0">
                  <a:pos x="172" y="1015"/>
                </a:cxn>
                <a:cxn ang="0">
                  <a:pos x="778" y="1181"/>
                </a:cxn>
                <a:cxn ang="0">
                  <a:pos x="779" y="1181"/>
                </a:cxn>
                <a:cxn ang="0">
                  <a:pos x="794" y="1183"/>
                </a:cxn>
                <a:cxn ang="0">
                  <a:pos x="854" y="1180"/>
                </a:cxn>
                <a:cxn ang="0">
                  <a:pos x="936" y="1147"/>
                </a:cxn>
                <a:cxn ang="0">
                  <a:pos x="1013" y="1086"/>
                </a:cxn>
                <a:cxn ang="0">
                  <a:pos x="1068" y="1030"/>
                </a:cxn>
                <a:cxn ang="0">
                  <a:pos x="1083" y="1013"/>
                </a:cxn>
                <a:cxn ang="0">
                  <a:pos x="1086" y="1008"/>
                </a:cxn>
                <a:cxn ang="0">
                  <a:pos x="1102" y="947"/>
                </a:cxn>
                <a:cxn ang="0">
                  <a:pos x="1102" y="830"/>
                </a:cxn>
              </a:cxnLst>
              <a:rect l="0" t="0" r="r" b="b"/>
              <a:pathLst>
                <a:path w="1104" h="1184">
                  <a:moveTo>
                    <a:pt x="1099" y="737"/>
                  </a:moveTo>
                  <a:lnTo>
                    <a:pt x="1098" y="726"/>
                  </a:lnTo>
                  <a:lnTo>
                    <a:pt x="1094" y="701"/>
                  </a:lnTo>
                  <a:lnTo>
                    <a:pt x="1087" y="675"/>
                  </a:lnTo>
                  <a:lnTo>
                    <a:pt x="1075" y="649"/>
                  </a:lnTo>
                  <a:lnTo>
                    <a:pt x="1067" y="629"/>
                  </a:lnTo>
                  <a:lnTo>
                    <a:pt x="1061" y="598"/>
                  </a:lnTo>
                  <a:lnTo>
                    <a:pt x="1059" y="559"/>
                  </a:lnTo>
                  <a:lnTo>
                    <a:pt x="1061" y="516"/>
                  </a:lnTo>
                  <a:lnTo>
                    <a:pt x="1063" y="480"/>
                  </a:lnTo>
                  <a:lnTo>
                    <a:pt x="1059" y="443"/>
                  </a:lnTo>
                  <a:lnTo>
                    <a:pt x="1050" y="406"/>
                  </a:lnTo>
                  <a:lnTo>
                    <a:pt x="1035" y="368"/>
                  </a:lnTo>
                  <a:lnTo>
                    <a:pt x="1033" y="361"/>
                  </a:lnTo>
                  <a:lnTo>
                    <a:pt x="1030" y="349"/>
                  </a:lnTo>
                  <a:lnTo>
                    <a:pt x="1027" y="334"/>
                  </a:lnTo>
                  <a:lnTo>
                    <a:pt x="1025" y="317"/>
                  </a:lnTo>
                  <a:lnTo>
                    <a:pt x="1020" y="292"/>
                  </a:lnTo>
                  <a:lnTo>
                    <a:pt x="1015" y="269"/>
                  </a:lnTo>
                  <a:lnTo>
                    <a:pt x="1011" y="248"/>
                  </a:lnTo>
                  <a:lnTo>
                    <a:pt x="1005" y="227"/>
                  </a:lnTo>
                  <a:lnTo>
                    <a:pt x="1000" y="210"/>
                  </a:lnTo>
                  <a:lnTo>
                    <a:pt x="995" y="195"/>
                  </a:lnTo>
                  <a:lnTo>
                    <a:pt x="988" y="182"/>
                  </a:lnTo>
                  <a:lnTo>
                    <a:pt x="981" y="173"/>
                  </a:lnTo>
                  <a:lnTo>
                    <a:pt x="968" y="159"/>
                  </a:lnTo>
                  <a:lnTo>
                    <a:pt x="956" y="146"/>
                  </a:lnTo>
                  <a:lnTo>
                    <a:pt x="941" y="131"/>
                  </a:lnTo>
                  <a:lnTo>
                    <a:pt x="926" y="116"/>
                  </a:lnTo>
                  <a:lnTo>
                    <a:pt x="908" y="101"/>
                  </a:lnTo>
                  <a:lnTo>
                    <a:pt x="892" y="86"/>
                  </a:lnTo>
                  <a:lnTo>
                    <a:pt x="874" y="71"/>
                  </a:lnTo>
                  <a:lnTo>
                    <a:pt x="857" y="57"/>
                  </a:lnTo>
                  <a:lnTo>
                    <a:pt x="838" y="44"/>
                  </a:lnTo>
                  <a:lnTo>
                    <a:pt x="820" y="31"/>
                  </a:lnTo>
                  <a:lnTo>
                    <a:pt x="801" y="22"/>
                  </a:lnTo>
                  <a:lnTo>
                    <a:pt x="783" y="13"/>
                  </a:lnTo>
                  <a:lnTo>
                    <a:pt x="766" y="7"/>
                  </a:lnTo>
                  <a:lnTo>
                    <a:pt x="747" y="3"/>
                  </a:lnTo>
                  <a:lnTo>
                    <a:pt x="730" y="0"/>
                  </a:lnTo>
                  <a:lnTo>
                    <a:pt x="714" y="1"/>
                  </a:lnTo>
                  <a:lnTo>
                    <a:pt x="701" y="4"/>
                  </a:lnTo>
                  <a:lnTo>
                    <a:pt x="687" y="5"/>
                  </a:lnTo>
                  <a:lnTo>
                    <a:pt x="673" y="7"/>
                  </a:lnTo>
                  <a:lnTo>
                    <a:pt x="659" y="8"/>
                  </a:lnTo>
                  <a:lnTo>
                    <a:pt x="642" y="10"/>
                  </a:lnTo>
                  <a:lnTo>
                    <a:pt x="627" y="11"/>
                  </a:lnTo>
                  <a:lnTo>
                    <a:pt x="611" y="11"/>
                  </a:lnTo>
                  <a:lnTo>
                    <a:pt x="594" y="12"/>
                  </a:lnTo>
                  <a:lnTo>
                    <a:pt x="578" y="12"/>
                  </a:lnTo>
                  <a:lnTo>
                    <a:pt x="562" y="12"/>
                  </a:lnTo>
                  <a:lnTo>
                    <a:pt x="545" y="13"/>
                  </a:lnTo>
                  <a:lnTo>
                    <a:pt x="528" y="13"/>
                  </a:lnTo>
                  <a:lnTo>
                    <a:pt x="512" y="13"/>
                  </a:lnTo>
                  <a:lnTo>
                    <a:pt x="497" y="13"/>
                  </a:lnTo>
                  <a:lnTo>
                    <a:pt x="482" y="13"/>
                  </a:lnTo>
                  <a:lnTo>
                    <a:pt x="467" y="13"/>
                  </a:lnTo>
                  <a:lnTo>
                    <a:pt x="411" y="13"/>
                  </a:lnTo>
                  <a:lnTo>
                    <a:pt x="402" y="13"/>
                  </a:lnTo>
                  <a:lnTo>
                    <a:pt x="393" y="13"/>
                  </a:lnTo>
                  <a:lnTo>
                    <a:pt x="382" y="13"/>
                  </a:lnTo>
                  <a:lnTo>
                    <a:pt x="372" y="12"/>
                  </a:lnTo>
                  <a:lnTo>
                    <a:pt x="360" y="12"/>
                  </a:lnTo>
                  <a:lnTo>
                    <a:pt x="349" y="12"/>
                  </a:lnTo>
                  <a:lnTo>
                    <a:pt x="336" y="12"/>
                  </a:lnTo>
                  <a:lnTo>
                    <a:pt x="325" y="12"/>
                  </a:lnTo>
                  <a:lnTo>
                    <a:pt x="310" y="12"/>
                  </a:lnTo>
                  <a:lnTo>
                    <a:pt x="295" y="12"/>
                  </a:lnTo>
                  <a:lnTo>
                    <a:pt x="279" y="12"/>
                  </a:lnTo>
                  <a:lnTo>
                    <a:pt x="264" y="12"/>
                  </a:lnTo>
                  <a:lnTo>
                    <a:pt x="249" y="12"/>
                  </a:lnTo>
                  <a:lnTo>
                    <a:pt x="234" y="12"/>
                  </a:lnTo>
                  <a:lnTo>
                    <a:pt x="219" y="12"/>
                  </a:lnTo>
                  <a:lnTo>
                    <a:pt x="205" y="13"/>
                  </a:lnTo>
                  <a:lnTo>
                    <a:pt x="191" y="14"/>
                  </a:lnTo>
                  <a:lnTo>
                    <a:pt x="177" y="14"/>
                  </a:lnTo>
                  <a:lnTo>
                    <a:pt x="165" y="16"/>
                  </a:lnTo>
                  <a:lnTo>
                    <a:pt x="152" y="18"/>
                  </a:lnTo>
                  <a:lnTo>
                    <a:pt x="140" y="20"/>
                  </a:lnTo>
                  <a:lnTo>
                    <a:pt x="130" y="21"/>
                  </a:lnTo>
                  <a:lnTo>
                    <a:pt x="121" y="25"/>
                  </a:lnTo>
                  <a:lnTo>
                    <a:pt x="113" y="27"/>
                  </a:lnTo>
                  <a:lnTo>
                    <a:pt x="91" y="37"/>
                  </a:lnTo>
                  <a:lnTo>
                    <a:pt x="71" y="49"/>
                  </a:lnTo>
                  <a:lnTo>
                    <a:pt x="53" y="61"/>
                  </a:lnTo>
                  <a:lnTo>
                    <a:pt x="38" y="76"/>
                  </a:lnTo>
                  <a:lnTo>
                    <a:pt x="25" y="91"/>
                  </a:lnTo>
                  <a:lnTo>
                    <a:pt x="15" y="108"/>
                  </a:lnTo>
                  <a:lnTo>
                    <a:pt x="8" y="125"/>
                  </a:lnTo>
                  <a:lnTo>
                    <a:pt x="3" y="143"/>
                  </a:lnTo>
                  <a:lnTo>
                    <a:pt x="1" y="159"/>
                  </a:lnTo>
                  <a:lnTo>
                    <a:pt x="0" y="174"/>
                  </a:lnTo>
                  <a:lnTo>
                    <a:pt x="0" y="188"/>
                  </a:lnTo>
                  <a:lnTo>
                    <a:pt x="2" y="201"/>
                  </a:lnTo>
                  <a:lnTo>
                    <a:pt x="7" y="212"/>
                  </a:lnTo>
                  <a:lnTo>
                    <a:pt x="14" y="224"/>
                  </a:lnTo>
                  <a:lnTo>
                    <a:pt x="25" y="236"/>
                  </a:lnTo>
                  <a:lnTo>
                    <a:pt x="39" y="246"/>
                  </a:lnTo>
                  <a:lnTo>
                    <a:pt x="46" y="251"/>
                  </a:lnTo>
                  <a:lnTo>
                    <a:pt x="53" y="254"/>
                  </a:lnTo>
                  <a:lnTo>
                    <a:pt x="59" y="257"/>
                  </a:lnTo>
                  <a:lnTo>
                    <a:pt x="64" y="260"/>
                  </a:lnTo>
                  <a:lnTo>
                    <a:pt x="67" y="261"/>
                  </a:lnTo>
                  <a:lnTo>
                    <a:pt x="69" y="262"/>
                  </a:lnTo>
                  <a:lnTo>
                    <a:pt x="71" y="264"/>
                  </a:lnTo>
                  <a:lnTo>
                    <a:pt x="74" y="265"/>
                  </a:lnTo>
                  <a:lnTo>
                    <a:pt x="74" y="267"/>
                  </a:lnTo>
                  <a:lnTo>
                    <a:pt x="72" y="267"/>
                  </a:lnTo>
                  <a:lnTo>
                    <a:pt x="72" y="268"/>
                  </a:lnTo>
                  <a:lnTo>
                    <a:pt x="71" y="269"/>
                  </a:lnTo>
                  <a:lnTo>
                    <a:pt x="61" y="283"/>
                  </a:lnTo>
                  <a:lnTo>
                    <a:pt x="52" y="300"/>
                  </a:lnTo>
                  <a:lnTo>
                    <a:pt x="44" y="319"/>
                  </a:lnTo>
                  <a:lnTo>
                    <a:pt x="37" y="338"/>
                  </a:lnTo>
                  <a:lnTo>
                    <a:pt x="31" y="360"/>
                  </a:lnTo>
                  <a:lnTo>
                    <a:pt x="28" y="382"/>
                  </a:lnTo>
                  <a:lnTo>
                    <a:pt x="26" y="404"/>
                  </a:lnTo>
                  <a:lnTo>
                    <a:pt x="28" y="426"/>
                  </a:lnTo>
                  <a:lnTo>
                    <a:pt x="30" y="441"/>
                  </a:lnTo>
                  <a:lnTo>
                    <a:pt x="35" y="463"/>
                  </a:lnTo>
                  <a:lnTo>
                    <a:pt x="40" y="493"/>
                  </a:lnTo>
                  <a:lnTo>
                    <a:pt x="47" y="527"/>
                  </a:lnTo>
                  <a:lnTo>
                    <a:pt x="55" y="566"/>
                  </a:lnTo>
                  <a:lnTo>
                    <a:pt x="64" y="609"/>
                  </a:lnTo>
                  <a:lnTo>
                    <a:pt x="74" y="654"/>
                  </a:lnTo>
                  <a:lnTo>
                    <a:pt x="84" y="699"/>
                  </a:lnTo>
                  <a:lnTo>
                    <a:pt x="93" y="739"/>
                  </a:lnTo>
                  <a:lnTo>
                    <a:pt x="101" y="780"/>
                  </a:lnTo>
                  <a:lnTo>
                    <a:pt x="109" y="818"/>
                  </a:lnTo>
                  <a:lnTo>
                    <a:pt x="117" y="853"/>
                  </a:lnTo>
                  <a:lnTo>
                    <a:pt x="123" y="886"/>
                  </a:lnTo>
                  <a:lnTo>
                    <a:pt x="129" y="911"/>
                  </a:lnTo>
                  <a:lnTo>
                    <a:pt x="132" y="930"/>
                  </a:lnTo>
                  <a:lnTo>
                    <a:pt x="134" y="939"/>
                  </a:lnTo>
                  <a:lnTo>
                    <a:pt x="134" y="939"/>
                  </a:lnTo>
                  <a:lnTo>
                    <a:pt x="134" y="938"/>
                  </a:lnTo>
                  <a:lnTo>
                    <a:pt x="134" y="938"/>
                  </a:lnTo>
                  <a:lnTo>
                    <a:pt x="134" y="936"/>
                  </a:lnTo>
                  <a:lnTo>
                    <a:pt x="135" y="947"/>
                  </a:lnTo>
                  <a:lnTo>
                    <a:pt x="138" y="961"/>
                  </a:lnTo>
                  <a:lnTo>
                    <a:pt x="144" y="975"/>
                  </a:lnTo>
                  <a:lnTo>
                    <a:pt x="152" y="988"/>
                  </a:lnTo>
                  <a:lnTo>
                    <a:pt x="161" y="1002"/>
                  </a:lnTo>
                  <a:lnTo>
                    <a:pt x="172" y="1015"/>
                  </a:lnTo>
                  <a:lnTo>
                    <a:pt x="184" y="1025"/>
                  </a:lnTo>
                  <a:lnTo>
                    <a:pt x="197" y="1031"/>
                  </a:lnTo>
                  <a:lnTo>
                    <a:pt x="778" y="1181"/>
                  </a:lnTo>
                  <a:lnTo>
                    <a:pt x="778" y="1181"/>
                  </a:lnTo>
                  <a:lnTo>
                    <a:pt x="779" y="1181"/>
                  </a:lnTo>
                  <a:lnTo>
                    <a:pt x="779" y="1181"/>
                  </a:lnTo>
                  <a:lnTo>
                    <a:pt x="779" y="1181"/>
                  </a:lnTo>
                  <a:lnTo>
                    <a:pt x="784" y="1182"/>
                  </a:lnTo>
                  <a:lnTo>
                    <a:pt x="794" y="1183"/>
                  </a:lnTo>
                  <a:lnTo>
                    <a:pt x="810" y="1184"/>
                  </a:lnTo>
                  <a:lnTo>
                    <a:pt x="830" y="1183"/>
                  </a:lnTo>
                  <a:lnTo>
                    <a:pt x="854" y="1180"/>
                  </a:lnTo>
                  <a:lnTo>
                    <a:pt x="880" y="1174"/>
                  </a:lnTo>
                  <a:lnTo>
                    <a:pt x="907" y="1164"/>
                  </a:lnTo>
                  <a:lnTo>
                    <a:pt x="936" y="1147"/>
                  </a:lnTo>
                  <a:lnTo>
                    <a:pt x="962" y="1129"/>
                  </a:lnTo>
                  <a:lnTo>
                    <a:pt x="989" y="1107"/>
                  </a:lnTo>
                  <a:lnTo>
                    <a:pt x="1013" y="1086"/>
                  </a:lnTo>
                  <a:lnTo>
                    <a:pt x="1035" y="1064"/>
                  </a:lnTo>
                  <a:lnTo>
                    <a:pt x="1053" y="1045"/>
                  </a:lnTo>
                  <a:lnTo>
                    <a:pt x="1068" y="1030"/>
                  </a:lnTo>
                  <a:lnTo>
                    <a:pt x="1078" y="1018"/>
                  </a:lnTo>
                  <a:lnTo>
                    <a:pt x="1082" y="1014"/>
                  </a:lnTo>
                  <a:lnTo>
                    <a:pt x="1083" y="1013"/>
                  </a:lnTo>
                  <a:lnTo>
                    <a:pt x="1084" y="1011"/>
                  </a:lnTo>
                  <a:lnTo>
                    <a:pt x="1084" y="1009"/>
                  </a:lnTo>
                  <a:lnTo>
                    <a:pt x="1086" y="1008"/>
                  </a:lnTo>
                  <a:lnTo>
                    <a:pt x="1089" y="996"/>
                  </a:lnTo>
                  <a:lnTo>
                    <a:pt x="1096" y="973"/>
                  </a:lnTo>
                  <a:lnTo>
                    <a:pt x="1102" y="947"/>
                  </a:lnTo>
                  <a:lnTo>
                    <a:pt x="1104" y="923"/>
                  </a:lnTo>
                  <a:lnTo>
                    <a:pt x="1103" y="894"/>
                  </a:lnTo>
                  <a:lnTo>
                    <a:pt x="1102" y="830"/>
                  </a:lnTo>
                  <a:lnTo>
                    <a:pt x="1101" y="767"/>
                  </a:lnTo>
                  <a:lnTo>
                    <a:pt x="1099" y="7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80" name="Freeform 572"/>
            <p:cNvSpPr>
              <a:spLocks/>
            </p:cNvSpPr>
            <p:nvPr/>
          </p:nvSpPr>
          <p:spPr bwMode="auto">
            <a:xfrm>
              <a:off x="-1490663" y="-39688"/>
              <a:ext cx="558800" cy="161925"/>
            </a:xfrm>
            <a:custGeom>
              <a:avLst/>
              <a:gdLst/>
              <a:ahLst/>
              <a:cxnLst>
                <a:cxn ang="0">
                  <a:pos x="1" y="139"/>
                </a:cxn>
                <a:cxn ang="0">
                  <a:pos x="6" y="86"/>
                </a:cxn>
                <a:cxn ang="0">
                  <a:pos x="29" y="51"/>
                </a:cxn>
                <a:cxn ang="0">
                  <a:pos x="71" y="21"/>
                </a:cxn>
                <a:cxn ang="0">
                  <a:pos x="106" y="8"/>
                </a:cxn>
                <a:cxn ang="0">
                  <a:pos x="141" y="3"/>
                </a:cxn>
                <a:cxn ang="0">
                  <a:pos x="183" y="1"/>
                </a:cxn>
                <a:cxn ang="0">
                  <a:pos x="229" y="0"/>
                </a:cxn>
                <a:cxn ang="0">
                  <a:pos x="275" y="1"/>
                </a:cxn>
                <a:cxn ang="0">
                  <a:pos x="314" y="1"/>
                </a:cxn>
                <a:cxn ang="0">
                  <a:pos x="341" y="1"/>
                </a:cxn>
                <a:cxn ang="0">
                  <a:pos x="365" y="2"/>
                </a:cxn>
                <a:cxn ang="0">
                  <a:pos x="386" y="2"/>
                </a:cxn>
                <a:cxn ang="0">
                  <a:pos x="445" y="1"/>
                </a:cxn>
                <a:cxn ang="0">
                  <a:pos x="519" y="1"/>
                </a:cxn>
                <a:cxn ang="0">
                  <a:pos x="518" y="3"/>
                </a:cxn>
                <a:cxn ang="0">
                  <a:pos x="503" y="68"/>
                </a:cxn>
                <a:cxn ang="0">
                  <a:pos x="522" y="131"/>
                </a:cxn>
                <a:cxn ang="0">
                  <a:pos x="554" y="165"/>
                </a:cxn>
                <a:cxn ang="0">
                  <a:pos x="595" y="186"/>
                </a:cxn>
                <a:cxn ang="0">
                  <a:pos x="630" y="188"/>
                </a:cxn>
                <a:cxn ang="0">
                  <a:pos x="649" y="180"/>
                </a:cxn>
                <a:cxn ang="0">
                  <a:pos x="660" y="168"/>
                </a:cxn>
                <a:cxn ang="0">
                  <a:pos x="675" y="142"/>
                </a:cxn>
                <a:cxn ang="0">
                  <a:pos x="690" y="97"/>
                </a:cxn>
                <a:cxn ang="0">
                  <a:pos x="685" y="55"/>
                </a:cxn>
                <a:cxn ang="0">
                  <a:pos x="664" y="33"/>
                </a:cxn>
                <a:cxn ang="0">
                  <a:pos x="631" y="23"/>
                </a:cxn>
                <a:cxn ang="0">
                  <a:pos x="595" y="24"/>
                </a:cxn>
                <a:cxn ang="0">
                  <a:pos x="569" y="44"/>
                </a:cxn>
                <a:cxn ang="0">
                  <a:pos x="567" y="78"/>
                </a:cxn>
                <a:cxn ang="0">
                  <a:pos x="584" y="91"/>
                </a:cxn>
                <a:cxn ang="0">
                  <a:pos x="603" y="79"/>
                </a:cxn>
                <a:cxn ang="0">
                  <a:pos x="603" y="63"/>
                </a:cxn>
                <a:cxn ang="0">
                  <a:pos x="603" y="62"/>
                </a:cxn>
                <a:cxn ang="0">
                  <a:pos x="614" y="61"/>
                </a:cxn>
                <a:cxn ang="0">
                  <a:pos x="632" y="63"/>
                </a:cxn>
                <a:cxn ang="0">
                  <a:pos x="647" y="69"/>
                </a:cxn>
                <a:cxn ang="0">
                  <a:pos x="652" y="75"/>
                </a:cxn>
                <a:cxn ang="0">
                  <a:pos x="638" y="129"/>
                </a:cxn>
                <a:cxn ang="0">
                  <a:pos x="623" y="149"/>
                </a:cxn>
                <a:cxn ang="0">
                  <a:pos x="605" y="146"/>
                </a:cxn>
                <a:cxn ang="0">
                  <a:pos x="577" y="134"/>
                </a:cxn>
                <a:cxn ang="0">
                  <a:pos x="556" y="113"/>
                </a:cxn>
                <a:cxn ang="0">
                  <a:pos x="544" y="68"/>
                </a:cxn>
                <a:cxn ang="0">
                  <a:pos x="554" y="21"/>
                </a:cxn>
                <a:cxn ang="0">
                  <a:pos x="572" y="9"/>
                </a:cxn>
                <a:cxn ang="0">
                  <a:pos x="601" y="1"/>
                </a:cxn>
                <a:cxn ang="0">
                  <a:pos x="633" y="0"/>
                </a:cxn>
                <a:cxn ang="0">
                  <a:pos x="660" y="7"/>
                </a:cxn>
                <a:cxn ang="0">
                  <a:pos x="679" y="23"/>
                </a:cxn>
                <a:cxn ang="0">
                  <a:pos x="706" y="114"/>
                </a:cxn>
                <a:cxn ang="0">
                  <a:pos x="686" y="171"/>
                </a:cxn>
                <a:cxn ang="0">
                  <a:pos x="632" y="194"/>
                </a:cxn>
                <a:cxn ang="0">
                  <a:pos x="577" y="203"/>
                </a:cxn>
                <a:cxn ang="0">
                  <a:pos x="424" y="198"/>
                </a:cxn>
                <a:cxn ang="0">
                  <a:pos x="363" y="197"/>
                </a:cxn>
                <a:cxn ang="0">
                  <a:pos x="273" y="195"/>
                </a:cxn>
                <a:cxn ang="0">
                  <a:pos x="176" y="192"/>
                </a:cxn>
                <a:cxn ang="0">
                  <a:pos x="98" y="191"/>
                </a:cxn>
                <a:cxn ang="0">
                  <a:pos x="61" y="186"/>
                </a:cxn>
                <a:cxn ang="0">
                  <a:pos x="43" y="175"/>
                </a:cxn>
                <a:cxn ang="0">
                  <a:pos x="28" y="167"/>
                </a:cxn>
              </a:cxnLst>
              <a:rect l="0" t="0" r="r" b="b"/>
              <a:pathLst>
                <a:path w="706" h="203">
                  <a:moveTo>
                    <a:pt x="22" y="164"/>
                  </a:moveTo>
                  <a:lnTo>
                    <a:pt x="8" y="152"/>
                  </a:lnTo>
                  <a:lnTo>
                    <a:pt x="1" y="139"/>
                  </a:lnTo>
                  <a:lnTo>
                    <a:pt x="0" y="123"/>
                  </a:lnTo>
                  <a:lnTo>
                    <a:pt x="2" y="99"/>
                  </a:lnTo>
                  <a:lnTo>
                    <a:pt x="6" y="86"/>
                  </a:lnTo>
                  <a:lnTo>
                    <a:pt x="12" y="74"/>
                  </a:lnTo>
                  <a:lnTo>
                    <a:pt x="19" y="62"/>
                  </a:lnTo>
                  <a:lnTo>
                    <a:pt x="29" y="51"/>
                  </a:lnTo>
                  <a:lnTo>
                    <a:pt x="42" y="39"/>
                  </a:lnTo>
                  <a:lnTo>
                    <a:pt x="55" y="30"/>
                  </a:lnTo>
                  <a:lnTo>
                    <a:pt x="71" y="21"/>
                  </a:lnTo>
                  <a:lnTo>
                    <a:pt x="89" y="13"/>
                  </a:lnTo>
                  <a:lnTo>
                    <a:pt x="97" y="10"/>
                  </a:lnTo>
                  <a:lnTo>
                    <a:pt x="106" y="8"/>
                  </a:lnTo>
                  <a:lnTo>
                    <a:pt x="116" y="6"/>
                  </a:lnTo>
                  <a:lnTo>
                    <a:pt x="128" y="5"/>
                  </a:lnTo>
                  <a:lnTo>
                    <a:pt x="141" y="3"/>
                  </a:lnTo>
                  <a:lnTo>
                    <a:pt x="154" y="2"/>
                  </a:lnTo>
                  <a:lnTo>
                    <a:pt x="168" y="1"/>
                  </a:lnTo>
                  <a:lnTo>
                    <a:pt x="183" y="1"/>
                  </a:lnTo>
                  <a:lnTo>
                    <a:pt x="198" y="0"/>
                  </a:lnTo>
                  <a:lnTo>
                    <a:pt x="213" y="0"/>
                  </a:lnTo>
                  <a:lnTo>
                    <a:pt x="229" y="0"/>
                  </a:lnTo>
                  <a:lnTo>
                    <a:pt x="244" y="0"/>
                  </a:lnTo>
                  <a:lnTo>
                    <a:pt x="260" y="0"/>
                  </a:lnTo>
                  <a:lnTo>
                    <a:pt x="275" y="1"/>
                  </a:lnTo>
                  <a:lnTo>
                    <a:pt x="290" y="1"/>
                  </a:lnTo>
                  <a:lnTo>
                    <a:pt x="305" y="1"/>
                  </a:lnTo>
                  <a:lnTo>
                    <a:pt x="314" y="1"/>
                  </a:lnTo>
                  <a:lnTo>
                    <a:pt x="324" y="1"/>
                  </a:lnTo>
                  <a:lnTo>
                    <a:pt x="333" y="1"/>
                  </a:lnTo>
                  <a:lnTo>
                    <a:pt x="341" y="1"/>
                  </a:lnTo>
                  <a:lnTo>
                    <a:pt x="349" y="2"/>
                  </a:lnTo>
                  <a:lnTo>
                    <a:pt x="357" y="2"/>
                  </a:lnTo>
                  <a:lnTo>
                    <a:pt x="365" y="2"/>
                  </a:lnTo>
                  <a:lnTo>
                    <a:pt x="372" y="2"/>
                  </a:lnTo>
                  <a:lnTo>
                    <a:pt x="375" y="2"/>
                  </a:lnTo>
                  <a:lnTo>
                    <a:pt x="386" y="2"/>
                  </a:lnTo>
                  <a:lnTo>
                    <a:pt x="402" y="2"/>
                  </a:lnTo>
                  <a:lnTo>
                    <a:pt x="421" y="1"/>
                  </a:lnTo>
                  <a:lnTo>
                    <a:pt x="445" y="1"/>
                  </a:lnTo>
                  <a:lnTo>
                    <a:pt x="470" y="1"/>
                  </a:lnTo>
                  <a:lnTo>
                    <a:pt x="495" y="1"/>
                  </a:lnTo>
                  <a:lnTo>
                    <a:pt x="519" y="1"/>
                  </a:lnTo>
                  <a:lnTo>
                    <a:pt x="519" y="2"/>
                  </a:lnTo>
                  <a:lnTo>
                    <a:pt x="518" y="2"/>
                  </a:lnTo>
                  <a:lnTo>
                    <a:pt x="518" y="3"/>
                  </a:lnTo>
                  <a:lnTo>
                    <a:pt x="517" y="5"/>
                  </a:lnTo>
                  <a:lnTo>
                    <a:pt x="504" y="36"/>
                  </a:lnTo>
                  <a:lnTo>
                    <a:pt x="503" y="68"/>
                  </a:lnTo>
                  <a:lnTo>
                    <a:pt x="509" y="96"/>
                  </a:lnTo>
                  <a:lnTo>
                    <a:pt x="516" y="117"/>
                  </a:lnTo>
                  <a:lnTo>
                    <a:pt x="522" y="131"/>
                  </a:lnTo>
                  <a:lnTo>
                    <a:pt x="531" y="144"/>
                  </a:lnTo>
                  <a:lnTo>
                    <a:pt x="541" y="156"/>
                  </a:lnTo>
                  <a:lnTo>
                    <a:pt x="554" y="165"/>
                  </a:lnTo>
                  <a:lnTo>
                    <a:pt x="568" y="174"/>
                  </a:lnTo>
                  <a:lnTo>
                    <a:pt x="582" y="180"/>
                  </a:lnTo>
                  <a:lnTo>
                    <a:pt x="595" y="186"/>
                  </a:lnTo>
                  <a:lnTo>
                    <a:pt x="609" y="188"/>
                  </a:lnTo>
                  <a:lnTo>
                    <a:pt x="620" y="188"/>
                  </a:lnTo>
                  <a:lnTo>
                    <a:pt x="630" y="188"/>
                  </a:lnTo>
                  <a:lnTo>
                    <a:pt x="637" y="186"/>
                  </a:lnTo>
                  <a:lnTo>
                    <a:pt x="644" y="183"/>
                  </a:lnTo>
                  <a:lnTo>
                    <a:pt x="649" y="180"/>
                  </a:lnTo>
                  <a:lnTo>
                    <a:pt x="654" y="175"/>
                  </a:lnTo>
                  <a:lnTo>
                    <a:pt x="657" y="172"/>
                  </a:lnTo>
                  <a:lnTo>
                    <a:pt x="660" y="168"/>
                  </a:lnTo>
                  <a:lnTo>
                    <a:pt x="663" y="162"/>
                  </a:lnTo>
                  <a:lnTo>
                    <a:pt x="669" y="153"/>
                  </a:lnTo>
                  <a:lnTo>
                    <a:pt x="675" y="142"/>
                  </a:lnTo>
                  <a:lnTo>
                    <a:pt x="681" y="128"/>
                  </a:lnTo>
                  <a:lnTo>
                    <a:pt x="686" y="112"/>
                  </a:lnTo>
                  <a:lnTo>
                    <a:pt x="690" y="97"/>
                  </a:lnTo>
                  <a:lnTo>
                    <a:pt x="691" y="81"/>
                  </a:lnTo>
                  <a:lnTo>
                    <a:pt x="689" y="64"/>
                  </a:lnTo>
                  <a:lnTo>
                    <a:pt x="685" y="55"/>
                  </a:lnTo>
                  <a:lnTo>
                    <a:pt x="681" y="46"/>
                  </a:lnTo>
                  <a:lnTo>
                    <a:pt x="674" y="39"/>
                  </a:lnTo>
                  <a:lnTo>
                    <a:pt x="664" y="33"/>
                  </a:lnTo>
                  <a:lnTo>
                    <a:pt x="654" y="29"/>
                  </a:lnTo>
                  <a:lnTo>
                    <a:pt x="643" y="25"/>
                  </a:lnTo>
                  <a:lnTo>
                    <a:pt x="631" y="23"/>
                  </a:lnTo>
                  <a:lnTo>
                    <a:pt x="618" y="22"/>
                  </a:lnTo>
                  <a:lnTo>
                    <a:pt x="607" y="22"/>
                  </a:lnTo>
                  <a:lnTo>
                    <a:pt x="595" y="24"/>
                  </a:lnTo>
                  <a:lnTo>
                    <a:pt x="585" y="29"/>
                  </a:lnTo>
                  <a:lnTo>
                    <a:pt x="577" y="34"/>
                  </a:lnTo>
                  <a:lnTo>
                    <a:pt x="569" y="44"/>
                  </a:lnTo>
                  <a:lnTo>
                    <a:pt x="565" y="54"/>
                  </a:lnTo>
                  <a:lnTo>
                    <a:pt x="564" y="66"/>
                  </a:lnTo>
                  <a:lnTo>
                    <a:pt x="567" y="78"/>
                  </a:lnTo>
                  <a:lnTo>
                    <a:pt x="571" y="84"/>
                  </a:lnTo>
                  <a:lnTo>
                    <a:pt x="577" y="89"/>
                  </a:lnTo>
                  <a:lnTo>
                    <a:pt x="584" y="91"/>
                  </a:lnTo>
                  <a:lnTo>
                    <a:pt x="592" y="90"/>
                  </a:lnTo>
                  <a:lnTo>
                    <a:pt x="599" y="85"/>
                  </a:lnTo>
                  <a:lnTo>
                    <a:pt x="603" y="79"/>
                  </a:lnTo>
                  <a:lnTo>
                    <a:pt x="605" y="73"/>
                  </a:lnTo>
                  <a:lnTo>
                    <a:pt x="603" y="64"/>
                  </a:lnTo>
                  <a:lnTo>
                    <a:pt x="603" y="63"/>
                  </a:lnTo>
                  <a:lnTo>
                    <a:pt x="603" y="63"/>
                  </a:lnTo>
                  <a:lnTo>
                    <a:pt x="603" y="63"/>
                  </a:lnTo>
                  <a:lnTo>
                    <a:pt x="603" y="62"/>
                  </a:lnTo>
                  <a:lnTo>
                    <a:pt x="606" y="61"/>
                  </a:lnTo>
                  <a:lnTo>
                    <a:pt x="609" y="61"/>
                  </a:lnTo>
                  <a:lnTo>
                    <a:pt x="614" y="61"/>
                  </a:lnTo>
                  <a:lnTo>
                    <a:pt x="620" y="61"/>
                  </a:lnTo>
                  <a:lnTo>
                    <a:pt x="625" y="61"/>
                  </a:lnTo>
                  <a:lnTo>
                    <a:pt x="632" y="63"/>
                  </a:lnTo>
                  <a:lnTo>
                    <a:pt x="639" y="64"/>
                  </a:lnTo>
                  <a:lnTo>
                    <a:pt x="646" y="68"/>
                  </a:lnTo>
                  <a:lnTo>
                    <a:pt x="647" y="69"/>
                  </a:lnTo>
                  <a:lnTo>
                    <a:pt x="649" y="70"/>
                  </a:lnTo>
                  <a:lnTo>
                    <a:pt x="651" y="73"/>
                  </a:lnTo>
                  <a:lnTo>
                    <a:pt x="652" y="75"/>
                  </a:lnTo>
                  <a:lnTo>
                    <a:pt x="652" y="90"/>
                  </a:lnTo>
                  <a:lnTo>
                    <a:pt x="647" y="108"/>
                  </a:lnTo>
                  <a:lnTo>
                    <a:pt x="638" y="129"/>
                  </a:lnTo>
                  <a:lnTo>
                    <a:pt x="628" y="147"/>
                  </a:lnTo>
                  <a:lnTo>
                    <a:pt x="626" y="149"/>
                  </a:lnTo>
                  <a:lnTo>
                    <a:pt x="623" y="149"/>
                  </a:lnTo>
                  <a:lnTo>
                    <a:pt x="620" y="149"/>
                  </a:lnTo>
                  <a:lnTo>
                    <a:pt x="614" y="149"/>
                  </a:lnTo>
                  <a:lnTo>
                    <a:pt x="605" y="146"/>
                  </a:lnTo>
                  <a:lnTo>
                    <a:pt x="595" y="144"/>
                  </a:lnTo>
                  <a:lnTo>
                    <a:pt x="585" y="139"/>
                  </a:lnTo>
                  <a:lnTo>
                    <a:pt x="577" y="134"/>
                  </a:lnTo>
                  <a:lnTo>
                    <a:pt x="568" y="127"/>
                  </a:lnTo>
                  <a:lnTo>
                    <a:pt x="561" y="120"/>
                  </a:lnTo>
                  <a:lnTo>
                    <a:pt x="556" y="113"/>
                  </a:lnTo>
                  <a:lnTo>
                    <a:pt x="553" y="106"/>
                  </a:lnTo>
                  <a:lnTo>
                    <a:pt x="548" y="90"/>
                  </a:lnTo>
                  <a:lnTo>
                    <a:pt x="544" y="68"/>
                  </a:lnTo>
                  <a:lnTo>
                    <a:pt x="542" y="46"/>
                  </a:lnTo>
                  <a:lnTo>
                    <a:pt x="549" y="26"/>
                  </a:lnTo>
                  <a:lnTo>
                    <a:pt x="554" y="21"/>
                  </a:lnTo>
                  <a:lnTo>
                    <a:pt x="558" y="16"/>
                  </a:lnTo>
                  <a:lnTo>
                    <a:pt x="565" y="13"/>
                  </a:lnTo>
                  <a:lnTo>
                    <a:pt x="572" y="9"/>
                  </a:lnTo>
                  <a:lnTo>
                    <a:pt x="580" y="6"/>
                  </a:lnTo>
                  <a:lnTo>
                    <a:pt x="591" y="3"/>
                  </a:lnTo>
                  <a:lnTo>
                    <a:pt x="601" y="1"/>
                  </a:lnTo>
                  <a:lnTo>
                    <a:pt x="613" y="0"/>
                  </a:lnTo>
                  <a:lnTo>
                    <a:pt x="623" y="0"/>
                  </a:lnTo>
                  <a:lnTo>
                    <a:pt x="633" y="0"/>
                  </a:lnTo>
                  <a:lnTo>
                    <a:pt x="643" y="1"/>
                  </a:lnTo>
                  <a:lnTo>
                    <a:pt x="652" y="3"/>
                  </a:lnTo>
                  <a:lnTo>
                    <a:pt x="660" y="7"/>
                  </a:lnTo>
                  <a:lnTo>
                    <a:pt x="667" y="11"/>
                  </a:lnTo>
                  <a:lnTo>
                    <a:pt x="674" y="16"/>
                  </a:lnTo>
                  <a:lnTo>
                    <a:pt x="679" y="23"/>
                  </a:lnTo>
                  <a:lnTo>
                    <a:pt x="695" y="48"/>
                  </a:lnTo>
                  <a:lnTo>
                    <a:pt x="704" y="81"/>
                  </a:lnTo>
                  <a:lnTo>
                    <a:pt x="706" y="114"/>
                  </a:lnTo>
                  <a:lnTo>
                    <a:pt x="702" y="147"/>
                  </a:lnTo>
                  <a:lnTo>
                    <a:pt x="697" y="160"/>
                  </a:lnTo>
                  <a:lnTo>
                    <a:pt x="686" y="171"/>
                  </a:lnTo>
                  <a:lnTo>
                    <a:pt x="670" y="180"/>
                  </a:lnTo>
                  <a:lnTo>
                    <a:pt x="652" y="187"/>
                  </a:lnTo>
                  <a:lnTo>
                    <a:pt x="632" y="194"/>
                  </a:lnTo>
                  <a:lnTo>
                    <a:pt x="613" y="198"/>
                  </a:lnTo>
                  <a:lnTo>
                    <a:pt x="593" y="201"/>
                  </a:lnTo>
                  <a:lnTo>
                    <a:pt x="577" y="203"/>
                  </a:lnTo>
                  <a:lnTo>
                    <a:pt x="438" y="198"/>
                  </a:lnTo>
                  <a:lnTo>
                    <a:pt x="434" y="198"/>
                  </a:lnTo>
                  <a:lnTo>
                    <a:pt x="424" y="198"/>
                  </a:lnTo>
                  <a:lnTo>
                    <a:pt x="408" y="197"/>
                  </a:lnTo>
                  <a:lnTo>
                    <a:pt x="387" y="197"/>
                  </a:lnTo>
                  <a:lnTo>
                    <a:pt x="363" y="197"/>
                  </a:lnTo>
                  <a:lnTo>
                    <a:pt x="334" y="196"/>
                  </a:lnTo>
                  <a:lnTo>
                    <a:pt x="304" y="195"/>
                  </a:lnTo>
                  <a:lnTo>
                    <a:pt x="273" y="195"/>
                  </a:lnTo>
                  <a:lnTo>
                    <a:pt x="240" y="194"/>
                  </a:lnTo>
                  <a:lnTo>
                    <a:pt x="207" y="194"/>
                  </a:lnTo>
                  <a:lnTo>
                    <a:pt x="176" y="192"/>
                  </a:lnTo>
                  <a:lnTo>
                    <a:pt x="147" y="192"/>
                  </a:lnTo>
                  <a:lnTo>
                    <a:pt x="121" y="191"/>
                  </a:lnTo>
                  <a:lnTo>
                    <a:pt x="98" y="191"/>
                  </a:lnTo>
                  <a:lnTo>
                    <a:pt x="80" y="190"/>
                  </a:lnTo>
                  <a:lnTo>
                    <a:pt x="66" y="190"/>
                  </a:lnTo>
                  <a:lnTo>
                    <a:pt x="61" y="186"/>
                  </a:lnTo>
                  <a:lnTo>
                    <a:pt x="55" y="182"/>
                  </a:lnTo>
                  <a:lnTo>
                    <a:pt x="50" y="179"/>
                  </a:lnTo>
                  <a:lnTo>
                    <a:pt x="43" y="175"/>
                  </a:lnTo>
                  <a:lnTo>
                    <a:pt x="38" y="173"/>
                  </a:lnTo>
                  <a:lnTo>
                    <a:pt x="32" y="169"/>
                  </a:lnTo>
                  <a:lnTo>
                    <a:pt x="28" y="167"/>
                  </a:lnTo>
                  <a:lnTo>
                    <a:pt x="22" y="16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81" name="Freeform 573"/>
            <p:cNvSpPr>
              <a:spLocks/>
            </p:cNvSpPr>
            <p:nvPr/>
          </p:nvSpPr>
          <p:spPr bwMode="auto">
            <a:xfrm>
              <a:off x="-1470025" y="25400"/>
              <a:ext cx="615950" cy="804863"/>
            </a:xfrm>
            <a:custGeom>
              <a:avLst/>
              <a:gdLst/>
              <a:ahLst/>
              <a:cxnLst>
                <a:cxn ang="0">
                  <a:pos x="762" y="1012"/>
                </a:cxn>
                <a:cxn ang="0">
                  <a:pos x="744" y="1013"/>
                </a:cxn>
                <a:cxn ang="0">
                  <a:pos x="731" y="1012"/>
                </a:cxn>
                <a:cxn ang="0">
                  <a:pos x="723" y="1011"/>
                </a:cxn>
                <a:cxn ang="0">
                  <a:pos x="144" y="862"/>
                </a:cxn>
                <a:cxn ang="0">
                  <a:pos x="131" y="853"/>
                </a:cxn>
                <a:cxn ang="0">
                  <a:pos x="118" y="837"/>
                </a:cxn>
                <a:cxn ang="0">
                  <a:pos x="110" y="819"/>
                </a:cxn>
                <a:cxn ang="0">
                  <a:pos x="107" y="808"/>
                </a:cxn>
                <a:cxn ang="0">
                  <a:pos x="104" y="793"/>
                </a:cxn>
                <a:cxn ang="0">
                  <a:pos x="97" y="755"/>
                </a:cxn>
                <a:cxn ang="0">
                  <a:pos x="81" y="681"/>
                </a:cxn>
                <a:cxn ang="0">
                  <a:pos x="56" y="559"/>
                </a:cxn>
                <a:cxn ang="0">
                  <a:pos x="38" y="472"/>
                </a:cxn>
                <a:cxn ang="0">
                  <a:pos x="20" y="391"/>
                </a:cxn>
                <a:cxn ang="0">
                  <a:pos x="8" y="326"/>
                </a:cxn>
                <a:cxn ang="0">
                  <a:pos x="1" y="289"/>
                </a:cxn>
                <a:cxn ang="0">
                  <a:pos x="1" y="253"/>
                </a:cxn>
                <a:cxn ang="0">
                  <a:pos x="8" y="218"/>
                </a:cxn>
                <a:cxn ang="0">
                  <a:pos x="20" y="187"/>
                </a:cxn>
                <a:cxn ang="0">
                  <a:pos x="35" y="161"/>
                </a:cxn>
                <a:cxn ang="0">
                  <a:pos x="40" y="154"/>
                </a:cxn>
                <a:cxn ang="0">
                  <a:pos x="44" y="147"/>
                </a:cxn>
                <a:cxn ang="0">
                  <a:pos x="415" y="155"/>
                </a:cxn>
                <a:cxn ang="0">
                  <a:pos x="454" y="157"/>
                </a:cxn>
                <a:cxn ang="0">
                  <a:pos x="506" y="159"/>
                </a:cxn>
                <a:cxn ang="0">
                  <a:pos x="545" y="160"/>
                </a:cxn>
                <a:cxn ang="0">
                  <a:pos x="563" y="159"/>
                </a:cxn>
                <a:cxn ang="0">
                  <a:pos x="606" y="152"/>
                </a:cxn>
                <a:cxn ang="0">
                  <a:pos x="660" y="132"/>
                </a:cxn>
                <a:cxn ang="0">
                  <a:pos x="703" y="98"/>
                </a:cxn>
                <a:cxn ang="0">
                  <a:pos x="716" y="56"/>
                </a:cxn>
                <a:cxn ang="0">
                  <a:pos x="718" y="19"/>
                </a:cxn>
                <a:cxn ang="0">
                  <a:pos x="723" y="3"/>
                </a:cxn>
                <a:cxn ang="0">
                  <a:pos x="735" y="11"/>
                </a:cxn>
                <a:cxn ang="0">
                  <a:pos x="746" y="19"/>
                </a:cxn>
                <a:cxn ang="0">
                  <a:pos x="755" y="29"/>
                </a:cxn>
                <a:cxn ang="0">
                  <a:pos x="758" y="35"/>
                </a:cxn>
                <a:cxn ang="0">
                  <a:pos x="755" y="47"/>
                </a:cxn>
                <a:cxn ang="0">
                  <a:pos x="747" y="63"/>
                </a:cxn>
                <a:cxn ang="0">
                  <a:pos x="734" y="82"/>
                </a:cxn>
                <a:cxn ang="0">
                  <a:pos x="726" y="92"/>
                </a:cxn>
                <a:cxn ang="0">
                  <a:pos x="726" y="93"/>
                </a:cxn>
                <a:cxn ang="0">
                  <a:pos x="656" y="214"/>
                </a:cxn>
                <a:cxn ang="0">
                  <a:pos x="655" y="217"/>
                </a:cxn>
                <a:cxn ang="0">
                  <a:pos x="654" y="219"/>
                </a:cxn>
                <a:cxn ang="0">
                  <a:pos x="644" y="286"/>
                </a:cxn>
                <a:cxn ang="0">
                  <a:pos x="658" y="380"/>
                </a:cxn>
                <a:cxn ang="0">
                  <a:pos x="682" y="434"/>
                </a:cxn>
                <a:cxn ang="0">
                  <a:pos x="708" y="505"/>
                </a:cxn>
                <a:cxn ang="0">
                  <a:pos x="727" y="570"/>
                </a:cxn>
                <a:cxn ang="0">
                  <a:pos x="733" y="610"/>
                </a:cxn>
                <a:cxn ang="0">
                  <a:pos x="732" y="664"/>
                </a:cxn>
                <a:cxn ang="0">
                  <a:pos x="742" y="751"/>
                </a:cxn>
                <a:cxn ang="0">
                  <a:pos x="746" y="781"/>
                </a:cxn>
                <a:cxn ang="0">
                  <a:pos x="748" y="800"/>
                </a:cxn>
                <a:cxn ang="0">
                  <a:pos x="761" y="890"/>
                </a:cxn>
                <a:cxn ang="0">
                  <a:pos x="776" y="979"/>
                </a:cxn>
              </a:cxnLst>
              <a:rect l="0" t="0" r="r" b="b"/>
              <a:pathLst>
                <a:path w="776" h="1013">
                  <a:moveTo>
                    <a:pt x="772" y="1011"/>
                  </a:moveTo>
                  <a:lnTo>
                    <a:pt x="762" y="1012"/>
                  </a:lnTo>
                  <a:lnTo>
                    <a:pt x="753" y="1012"/>
                  </a:lnTo>
                  <a:lnTo>
                    <a:pt x="744" y="1013"/>
                  </a:lnTo>
                  <a:lnTo>
                    <a:pt x="738" y="1012"/>
                  </a:lnTo>
                  <a:lnTo>
                    <a:pt x="731" y="1012"/>
                  </a:lnTo>
                  <a:lnTo>
                    <a:pt x="726" y="1012"/>
                  </a:lnTo>
                  <a:lnTo>
                    <a:pt x="723" y="1011"/>
                  </a:lnTo>
                  <a:lnTo>
                    <a:pt x="721" y="1011"/>
                  </a:lnTo>
                  <a:lnTo>
                    <a:pt x="144" y="862"/>
                  </a:lnTo>
                  <a:lnTo>
                    <a:pt x="137" y="859"/>
                  </a:lnTo>
                  <a:lnTo>
                    <a:pt x="131" y="853"/>
                  </a:lnTo>
                  <a:lnTo>
                    <a:pt x="124" y="845"/>
                  </a:lnTo>
                  <a:lnTo>
                    <a:pt x="118" y="837"/>
                  </a:lnTo>
                  <a:lnTo>
                    <a:pt x="114" y="829"/>
                  </a:lnTo>
                  <a:lnTo>
                    <a:pt x="110" y="819"/>
                  </a:lnTo>
                  <a:lnTo>
                    <a:pt x="108" y="813"/>
                  </a:lnTo>
                  <a:lnTo>
                    <a:pt x="107" y="808"/>
                  </a:lnTo>
                  <a:lnTo>
                    <a:pt x="107" y="803"/>
                  </a:lnTo>
                  <a:lnTo>
                    <a:pt x="104" y="793"/>
                  </a:lnTo>
                  <a:lnTo>
                    <a:pt x="102" y="778"/>
                  </a:lnTo>
                  <a:lnTo>
                    <a:pt x="97" y="755"/>
                  </a:lnTo>
                  <a:lnTo>
                    <a:pt x="91" y="723"/>
                  </a:lnTo>
                  <a:lnTo>
                    <a:pt x="81" y="681"/>
                  </a:lnTo>
                  <a:lnTo>
                    <a:pt x="71" y="627"/>
                  </a:lnTo>
                  <a:lnTo>
                    <a:pt x="56" y="559"/>
                  </a:lnTo>
                  <a:lnTo>
                    <a:pt x="47" y="515"/>
                  </a:lnTo>
                  <a:lnTo>
                    <a:pt x="38" y="472"/>
                  </a:lnTo>
                  <a:lnTo>
                    <a:pt x="28" y="430"/>
                  </a:lnTo>
                  <a:lnTo>
                    <a:pt x="20" y="391"/>
                  </a:lnTo>
                  <a:lnTo>
                    <a:pt x="13" y="356"/>
                  </a:lnTo>
                  <a:lnTo>
                    <a:pt x="8" y="326"/>
                  </a:lnTo>
                  <a:lnTo>
                    <a:pt x="3" y="303"/>
                  </a:lnTo>
                  <a:lnTo>
                    <a:pt x="1" y="289"/>
                  </a:lnTo>
                  <a:lnTo>
                    <a:pt x="0" y="272"/>
                  </a:lnTo>
                  <a:lnTo>
                    <a:pt x="1" y="253"/>
                  </a:lnTo>
                  <a:lnTo>
                    <a:pt x="4" y="236"/>
                  </a:lnTo>
                  <a:lnTo>
                    <a:pt x="8" y="218"/>
                  </a:lnTo>
                  <a:lnTo>
                    <a:pt x="13" y="202"/>
                  </a:lnTo>
                  <a:lnTo>
                    <a:pt x="20" y="187"/>
                  </a:lnTo>
                  <a:lnTo>
                    <a:pt x="27" y="173"/>
                  </a:lnTo>
                  <a:lnTo>
                    <a:pt x="35" y="161"/>
                  </a:lnTo>
                  <a:lnTo>
                    <a:pt x="38" y="158"/>
                  </a:lnTo>
                  <a:lnTo>
                    <a:pt x="40" y="154"/>
                  </a:lnTo>
                  <a:lnTo>
                    <a:pt x="42" y="151"/>
                  </a:lnTo>
                  <a:lnTo>
                    <a:pt x="44" y="147"/>
                  </a:lnTo>
                  <a:lnTo>
                    <a:pt x="409" y="155"/>
                  </a:lnTo>
                  <a:lnTo>
                    <a:pt x="415" y="155"/>
                  </a:lnTo>
                  <a:lnTo>
                    <a:pt x="431" y="157"/>
                  </a:lnTo>
                  <a:lnTo>
                    <a:pt x="454" y="157"/>
                  </a:lnTo>
                  <a:lnTo>
                    <a:pt x="481" y="158"/>
                  </a:lnTo>
                  <a:lnTo>
                    <a:pt x="506" y="159"/>
                  </a:lnTo>
                  <a:lnTo>
                    <a:pt x="529" y="159"/>
                  </a:lnTo>
                  <a:lnTo>
                    <a:pt x="545" y="160"/>
                  </a:lnTo>
                  <a:lnTo>
                    <a:pt x="552" y="160"/>
                  </a:lnTo>
                  <a:lnTo>
                    <a:pt x="563" y="159"/>
                  </a:lnTo>
                  <a:lnTo>
                    <a:pt x="582" y="157"/>
                  </a:lnTo>
                  <a:lnTo>
                    <a:pt x="606" y="152"/>
                  </a:lnTo>
                  <a:lnTo>
                    <a:pt x="633" y="144"/>
                  </a:lnTo>
                  <a:lnTo>
                    <a:pt x="660" y="132"/>
                  </a:lnTo>
                  <a:lnTo>
                    <a:pt x="685" y="117"/>
                  </a:lnTo>
                  <a:lnTo>
                    <a:pt x="703" y="98"/>
                  </a:lnTo>
                  <a:lnTo>
                    <a:pt x="713" y="72"/>
                  </a:lnTo>
                  <a:lnTo>
                    <a:pt x="716" y="56"/>
                  </a:lnTo>
                  <a:lnTo>
                    <a:pt x="718" y="38"/>
                  </a:lnTo>
                  <a:lnTo>
                    <a:pt x="718" y="19"/>
                  </a:lnTo>
                  <a:lnTo>
                    <a:pt x="717" y="0"/>
                  </a:lnTo>
                  <a:lnTo>
                    <a:pt x="723" y="3"/>
                  </a:lnTo>
                  <a:lnTo>
                    <a:pt x="730" y="7"/>
                  </a:lnTo>
                  <a:lnTo>
                    <a:pt x="735" y="11"/>
                  </a:lnTo>
                  <a:lnTo>
                    <a:pt x="741" y="16"/>
                  </a:lnTo>
                  <a:lnTo>
                    <a:pt x="746" y="19"/>
                  </a:lnTo>
                  <a:lnTo>
                    <a:pt x="750" y="24"/>
                  </a:lnTo>
                  <a:lnTo>
                    <a:pt x="755" y="29"/>
                  </a:lnTo>
                  <a:lnTo>
                    <a:pt x="757" y="32"/>
                  </a:lnTo>
                  <a:lnTo>
                    <a:pt x="758" y="35"/>
                  </a:lnTo>
                  <a:lnTo>
                    <a:pt x="757" y="41"/>
                  </a:lnTo>
                  <a:lnTo>
                    <a:pt x="755" y="47"/>
                  </a:lnTo>
                  <a:lnTo>
                    <a:pt x="751" y="55"/>
                  </a:lnTo>
                  <a:lnTo>
                    <a:pt x="747" y="63"/>
                  </a:lnTo>
                  <a:lnTo>
                    <a:pt x="741" y="72"/>
                  </a:lnTo>
                  <a:lnTo>
                    <a:pt x="734" y="82"/>
                  </a:lnTo>
                  <a:lnTo>
                    <a:pt x="727" y="91"/>
                  </a:lnTo>
                  <a:lnTo>
                    <a:pt x="726" y="92"/>
                  </a:lnTo>
                  <a:lnTo>
                    <a:pt x="726" y="92"/>
                  </a:lnTo>
                  <a:lnTo>
                    <a:pt x="726" y="93"/>
                  </a:lnTo>
                  <a:lnTo>
                    <a:pt x="725" y="94"/>
                  </a:lnTo>
                  <a:lnTo>
                    <a:pt x="656" y="214"/>
                  </a:lnTo>
                  <a:lnTo>
                    <a:pt x="655" y="215"/>
                  </a:lnTo>
                  <a:lnTo>
                    <a:pt x="655" y="217"/>
                  </a:lnTo>
                  <a:lnTo>
                    <a:pt x="655" y="218"/>
                  </a:lnTo>
                  <a:lnTo>
                    <a:pt x="654" y="219"/>
                  </a:lnTo>
                  <a:lnTo>
                    <a:pt x="649" y="242"/>
                  </a:lnTo>
                  <a:lnTo>
                    <a:pt x="644" y="286"/>
                  </a:lnTo>
                  <a:lnTo>
                    <a:pt x="645" y="335"/>
                  </a:lnTo>
                  <a:lnTo>
                    <a:pt x="658" y="380"/>
                  </a:lnTo>
                  <a:lnTo>
                    <a:pt x="670" y="403"/>
                  </a:lnTo>
                  <a:lnTo>
                    <a:pt x="682" y="434"/>
                  </a:lnTo>
                  <a:lnTo>
                    <a:pt x="695" y="469"/>
                  </a:lnTo>
                  <a:lnTo>
                    <a:pt x="708" y="505"/>
                  </a:lnTo>
                  <a:lnTo>
                    <a:pt x="719" y="539"/>
                  </a:lnTo>
                  <a:lnTo>
                    <a:pt x="727" y="570"/>
                  </a:lnTo>
                  <a:lnTo>
                    <a:pt x="733" y="595"/>
                  </a:lnTo>
                  <a:lnTo>
                    <a:pt x="733" y="610"/>
                  </a:lnTo>
                  <a:lnTo>
                    <a:pt x="731" y="632"/>
                  </a:lnTo>
                  <a:lnTo>
                    <a:pt x="732" y="664"/>
                  </a:lnTo>
                  <a:lnTo>
                    <a:pt x="736" y="704"/>
                  </a:lnTo>
                  <a:lnTo>
                    <a:pt x="742" y="751"/>
                  </a:lnTo>
                  <a:lnTo>
                    <a:pt x="744" y="768"/>
                  </a:lnTo>
                  <a:lnTo>
                    <a:pt x="746" y="781"/>
                  </a:lnTo>
                  <a:lnTo>
                    <a:pt x="748" y="793"/>
                  </a:lnTo>
                  <a:lnTo>
                    <a:pt x="748" y="800"/>
                  </a:lnTo>
                  <a:lnTo>
                    <a:pt x="751" y="836"/>
                  </a:lnTo>
                  <a:lnTo>
                    <a:pt x="761" y="890"/>
                  </a:lnTo>
                  <a:lnTo>
                    <a:pt x="770" y="944"/>
                  </a:lnTo>
                  <a:lnTo>
                    <a:pt x="776" y="979"/>
                  </a:lnTo>
                  <a:lnTo>
                    <a:pt x="772" y="101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82" name="Freeform 574"/>
            <p:cNvSpPr>
              <a:spLocks/>
            </p:cNvSpPr>
            <p:nvPr/>
          </p:nvSpPr>
          <p:spPr bwMode="auto">
            <a:xfrm>
              <a:off x="-927100" y="109538"/>
              <a:ext cx="165100" cy="676275"/>
            </a:xfrm>
            <a:custGeom>
              <a:avLst/>
              <a:gdLst/>
              <a:ahLst/>
              <a:cxnLst>
                <a:cxn ang="0">
                  <a:pos x="104" y="695"/>
                </a:cxn>
                <a:cxn ang="0">
                  <a:pos x="104" y="687"/>
                </a:cxn>
                <a:cxn ang="0">
                  <a:pos x="103" y="675"/>
                </a:cxn>
                <a:cxn ang="0">
                  <a:pos x="101" y="660"/>
                </a:cxn>
                <a:cxn ang="0">
                  <a:pos x="98" y="642"/>
                </a:cxn>
                <a:cxn ang="0">
                  <a:pos x="94" y="607"/>
                </a:cxn>
                <a:cxn ang="0">
                  <a:pos x="89" y="569"/>
                </a:cxn>
                <a:cxn ang="0">
                  <a:pos x="87" y="536"/>
                </a:cxn>
                <a:cxn ang="0">
                  <a:pos x="88" y="514"/>
                </a:cxn>
                <a:cxn ang="0">
                  <a:pos x="89" y="492"/>
                </a:cxn>
                <a:cxn ang="0">
                  <a:pos x="83" y="461"/>
                </a:cxn>
                <a:cxn ang="0">
                  <a:pos x="73" y="423"/>
                </a:cxn>
                <a:cxn ang="0">
                  <a:pos x="60" y="382"/>
                </a:cxn>
                <a:cxn ang="0">
                  <a:pos x="45" y="342"/>
                </a:cxn>
                <a:cxn ang="0">
                  <a:pos x="32" y="306"/>
                </a:cxn>
                <a:cxn ang="0">
                  <a:pos x="19" y="276"/>
                </a:cxn>
                <a:cxn ang="0">
                  <a:pos x="10" y="257"/>
                </a:cxn>
                <a:cxn ang="0">
                  <a:pos x="2" y="230"/>
                </a:cxn>
                <a:cxn ang="0">
                  <a:pos x="0" y="196"/>
                </a:cxn>
                <a:cxn ang="0">
                  <a:pos x="3" y="158"/>
                </a:cxn>
                <a:cxn ang="0">
                  <a:pos x="9" y="125"/>
                </a:cxn>
                <a:cxn ang="0">
                  <a:pos x="75" y="10"/>
                </a:cxn>
                <a:cxn ang="0">
                  <a:pos x="78" y="8"/>
                </a:cxn>
                <a:cxn ang="0">
                  <a:pos x="79" y="5"/>
                </a:cxn>
                <a:cxn ang="0">
                  <a:pos x="81" y="3"/>
                </a:cxn>
                <a:cxn ang="0">
                  <a:pos x="83" y="0"/>
                </a:cxn>
                <a:cxn ang="0">
                  <a:pos x="209" y="652"/>
                </a:cxn>
                <a:cxn ang="0">
                  <a:pos x="128" y="852"/>
                </a:cxn>
                <a:cxn ang="0">
                  <a:pos x="120" y="804"/>
                </a:cxn>
                <a:cxn ang="0">
                  <a:pos x="112" y="756"/>
                </a:cxn>
                <a:cxn ang="0">
                  <a:pos x="106" y="717"/>
                </a:cxn>
                <a:cxn ang="0">
                  <a:pos x="104" y="695"/>
                </a:cxn>
              </a:cxnLst>
              <a:rect l="0" t="0" r="r" b="b"/>
              <a:pathLst>
                <a:path w="209" h="852">
                  <a:moveTo>
                    <a:pt x="104" y="695"/>
                  </a:moveTo>
                  <a:lnTo>
                    <a:pt x="104" y="687"/>
                  </a:lnTo>
                  <a:lnTo>
                    <a:pt x="103" y="675"/>
                  </a:lnTo>
                  <a:lnTo>
                    <a:pt x="101" y="660"/>
                  </a:lnTo>
                  <a:lnTo>
                    <a:pt x="98" y="642"/>
                  </a:lnTo>
                  <a:lnTo>
                    <a:pt x="94" y="607"/>
                  </a:lnTo>
                  <a:lnTo>
                    <a:pt x="89" y="569"/>
                  </a:lnTo>
                  <a:lnTo>
                    <a:pt x="87" y="536"/>
                  </a:lnTo>
                  <a:lnTo>
                    <a:pt x="88" y="514"/>
                  </a:lnTo>
                  <a:lnTo>
                    <a:pt x="89" y="492"/>
                  </a:lnTo>
                  <a:lnTo>
                    <a:pt x="83" y="461"/>
                  </a:lnTo>
                  <a:lnTo>
                    <a:pt x="73" y="423"/>
                  </a:lnTo>
                  <a:lnTo>
                    <a:pt x="60" y="382"/>
                  </a:lnTo>
                  <a:lnTo>
                    <a:pt x="45" y="342"/>
                  </a:lnTo>
                  <a:lnTo>
                    <a:pt x="32" y="306"/>
                  </a:lnTo>
                  <a:lnTo>
                    <a:pt x="19" y="276"/>
                  </a:lnTo>
                  <a:lnTo>
                    <a:pt x="10" y="257"/>
                  </a:lnTo>
                  <a:lnTo>
                    <a:pt x="2" y="230"/>
                  </a:lnTo>
                  <a:lnTo>
                    <a:pt x="0" y="196"/>
                  </a:lnTo>
                  <a:lnTo>
                    <a:pt x="3" y="158"/>
                  </a:lnTo>
                  <a:lnTo>
                    <a:pt x="9" y="125"/>
                  </a:lnTo>
                  <a:lnTo>
                    <a:pt x="75" y="10"/>
                  </a:lnTo>
                  <a:lnTo>
                    <a:pt x="78" y="8"/>
                  </a:lnTo>
                  <a:lnTo>
                    <a:pt x="79" y="5"/>
                  </a:lnTo>
                  <a:lnTo>
                    <a:pt x="81" y="3"/>
                  </a:lnTo>
                  <a:lnTo>
                    <a:pt x="83" y="0"/>
                  </a:lnTo>
                  <a:lnTo>
                    <a:pt x="209" y="652"/>
                  </a:lnTo>
                  <a:lnTo>
                    <a:pt x="128" y="852"/>
                  </a:lnTo>
                  <a:lnTo>
                    <a:pt x="120" y="804"/>
                  </a:lnTo>
                  <a:lnTo>
                    <a:pt x="112" y="756"/>
                  </a:lnTo>
                  <a:lnTo>
                    <a:pt x="106" y="717"/>
                  </a:lnTo>
                  <a:lnTo>
                    <a:pt x="104" y="69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83" name="Freeform 575"/>
            <p:cNvSpPr>
              <a:spLocks/>
            </p:cNvSpPr>
            <p:nvPr/>
          </p:nvSpPr>
          <p:spPr bwMode="auto">
            <a:xfrm>
              <a:off x="-803275" y="650875"/>
              <a:ext cx="122238" cy="158750"/>
            </a:xfrm>
            <a:custGeom>
              <a:avLst/>
              <a:gdLst/>
              <a:ahLst/>
              <a:cxnLst>
                <a:cxn ang="0">
                  <a:pos x="144" y="73"/>
                </a:cxn>
                <a:cxn ang="0">
                  <a:pos x="137" y="81"/>
                </a:cxn>
                <a:cxn ang="0">
                  <a:pos x="126" y="92"/>
                </a:cxn>
                <a:cxn ang="0">
                  <a:pos x="112" y="107"/>
                </a:cxn>
                <a:cxn ang="0">
                  <a:pos x="94" y="125"/>
                </a:cxn>
                <a:cxn ang="0">
                  <a:pos x="75" y="143"/>
                </a:cxn>
                <a:cxn ang="0">
                  <a:pos x="54" y="163"/>
                </a:cxn>
                <a:cxn ang="0">
                  <a:pos x="32" y="180"/>
                </a:cxn>
                <a:cxn ang="0">
                  <a:pos x="9" y="196"/>
                </a:cxn>
                <a:cxn ang="0">
                  <a:pos x="7" y="197"/>
                </a:cxn>
                <a:cxn ang="0">
                  <a:pos x="5" y="198"/>
                </a:cxn>
                <a:cxn ang="0">
                  <a:pos x="2" y="200"/>
                </a:cxn>
                <a:cxn ang="0">
                  <a:pos x="0" y="201"/>
                </a:cxn>
                <a:cxn ang="0">
                  <a:pos x="82" y="0"/>
                </a:cxn>
                <a:cxn ang="0">
                  <a:pos x="153" y="39"/>
                </a:cxn>
                <a:cxn ang="0">
                  <a:pos x="151" y="49"/>
                </a:cxn>
                <a:cxn ang="0">
                  <a:pos x="149" y="58"/>
                </a:cxn>
                <a:cxn ang="0">
                  <a:pos x="146" y="66"/>
                </a:cxn>
                <a:cxn ang="0">
                  <a:pos x="144" y="73"/>
                </a:cxn>
              </a:cxnLst>
              <a:rect l="0" t="0" r="r" b="b"/>
              <a:pathLst>
                <a:path w="153" h="201">
                  <a:moveTo>
                    <a:pt x="144" y="73"/>
                  </a:moveTo>
                  <a:lnTo>
                    <a:pt x="137" y="81"/>
                  </a:lnTo>
                  <a:lnTo>
                    <a:pt x="126" y="92"/>
                  </a:lnTo>
                  <a:lnTo>
                    <a:pt x="112" y="107"/>
                  </a:lnTo>
                  <a:lnTo>
                    <a:pt x="94" y="125"/>
                  </a:lnTo>
                  <a:lnTo>
                    <a:pt x="75" y="143"/>
                  </a:lnTo>
                  <a:lnTo>
                    <a:pt x="54" y="163"/>
                  </a:lnTo>
                  <a:lnTo>
                    <a:pt x="32" y="180"/>
                  </a:lnTo>
                  <a:lnTo>
                    <a:pt x="9" y="196"/>
                  </a:lnTo>
                  <a:lnTo>
                    <a:pt x="7" y="197"/>
                  </a:lnTo>
                  <a:lnTo>
                    <a:pt x="5" y="198"/>
                  </a:lnTo>
                  <a:lnTo>
                    <a:pt x="2" y="200"/>
                  </a:lnTo>
                  <a:lnTo>
                    <a:pt x="0" y="201"/>
                  </a:lnTo>
                  <a:lnTo>
                    <a:pt x="82" y="0"/>
                  </a:lnTo>
                  <a:lnTo>
                    <a:pt x="153" y="39"/>
                  </a:lnTo>
                  <a:lnTo>
                    <a:pt x="151" y="49"/>
                  </a:lnTo>
                  <a:lnTo>
                    <a:pt x="149" y="58"/>
                  </a:lnTo>
                  <a:lnTo>
                    <a:pt x="146" y="66"/>
                  </a:lnTo>
                  <a:lnTo>
                    <a:pt x="144"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84" name="Freeform 576"/>
            <p:cNvSpPr>
              <a:spLocks/>
            </p:cNvSpPr>
            <p:nvPr/>
          </p:nvSpPr>
          <p:spPr bwMode="auto">
            <a:xfrm>
              <a:off x="-933450" y="-46038"/>
              <a:ext cx="255588" cy="696913"/>
            </a:xfrm>
            <a:custGeom>
              <a:avLst/>
              <a:gdLst/>
              <a:ahLst/>
              <a:cxnLst>
                <a:cxn ang="0">
                  <a:pos x="122" y="158"/>
                </a:cxn>
                <a:cxn ang="0">
                  <a:pos x="120" y="152"/>
                </a:cxn>
                <a:cxn ang="0">
                  <a:pos x="116" y="147"/>
                </a:cxn>
                <a:cxn ang="0">
                  <a:pos x="120" y="124"/>
                </a:cxn>
                <a:cxn ang="0">
                  <a:pos x="114" y="103"/>
                </a:cxn>
                <a:cxn ang="0">
                  <a:pos x="94" y="82"/>
                </a:cxn>
                <a:cxn ang="0">
                  <a:pos x="70" y="64"/>
                </a:cxn>
                <a:cxn ang="0">
                  <a:pos x="47" y="52"/>
                </a:cxn>
                <a:cxn ang="0">
                  <a:pos x="34" y="46"/>
                </a:cxn>
                <a:cxn ang="0">
                  <a:pos x="32" y="45"/>
                </a:cxn>
                <a:cxn ang="0">
                  <a:pos x="28" y="45"/>
                </a:cxn>
                <a:cxn ang="0">
                  <a:pos x="16" y="20"/>
                </a:cxn>
                <a:cxn ang="0">
                  <a:pos x="0" y="0"/>
                </a:cxn>
                <a:cxn ang="0">
                  <a:pos x="23" y="7"/>
                </a:cxn>
                <a:cxn ang="0">
                  <a:pos x="48" y="18"/>
                </a:cxn>
                <a:cxn ang="0">
                  <a:pos x="74" y="35"/>
                </a:cxn>
                <a:cxn ang="0">
                  <a:pos x="102" y="56"/>
                </a:cxn>
                <a:cxn ang="0">
                  <a:pos x="130" y="79"/>
                </a:cxn>
                <a:cxn ang="0">
                  <a:pos x="157" y="105"/>
                </a:cxn>
                <a:cxn ang="0">
                  <a:pos x="184" y="131"/>
                </a:cxn>
                <a:cxn ang="0">
                  <a:pos x="209" y="159"/>
                </a:cxn>
                <a:cxn ang="0">
                  <a:pos x="229" y="212"/>
                </a:cxn>
                <a:cxn ang="0">
                  <a:pos x="242" y="283"/>
                </a:cxn>
                <a:cxn ang="0">
                  <a:pos x="249" y="321"/>
                </a:cxn>
                <a:cxn ang="0">
                  <a:pos x="256" y="342"/>
                </a:cxn>
                <a:cxn ang="0">
                  <a:pos x="277" y="408"/>
                </a:cxn>
                <a:cxn ang="0">
                  <a:pos x="279" y="470"/>
                </a:cxn>
                <a:cxn ang="0">
                  <a:pos x="279" y="561"/>
                </a:cxn>
                <a:cxn ang="0">
                  <a:pos x="299" y="628"/>
                </a:cxn>
                <a:cxn ang="0">
                  <a:pos x="312" y="665"/>
                </a:cxn>
                <a:cxn ang="0">
                  <a:pos x="318" y="699"/>
                </a:cxn>
                <a:cxn ang="0">
                  <a:pos x="253" y="838"/>
                </a:cxn>
              </a:cxnLst>
              <a:rect l="0" t="0" r="r" b="b"/>
              <a:pathLst>
                <a:path w="322" h="877">
                  <a:moveTo>
                    <a:pt x="253" y="838"/>
                  </a:moveTo>
                  <a:lnTo>
                    <a:pt x="122" y="158"/>
                  </a:lnTo>
                  <a:lnTo>
                    <a:pt x="122" y="155"/>
                  </a:lnTo>
                  <a:lnTo>
                    <a:pt x="120" y="152"/>
                  </a:lnTo>
                  <a:lnTo>
                    <a:pt x="118" y="150"/>
                  </a:lnTo>
                  <a:lnTo>
                    <a:pt x="116" y="147"/>
                  </a:lnTo>
                  <a:lnTo>
                    <a:pt x="119" y="136"/>
                  </a:lnTo>
                  <a:lnTo>
                    <a:pt x="120" y="124"/>
                  </a:lnTo>
                  <a:lnTo>
                    <a:pt x="118" y="114"/>
                  </a:lnTo>
                  <a:lnTo>
                    <a:pt x="114" y="103"/>
                  </a:lnTo>
                  <a:lnTo>
                    <a:pt x="105" y="92"/>
                  </a:lnTo>
                  <a:lnTo>
                    <a:pt x="94" y="82"/>
                  </a:lnTo>
                  <a:lnTo>
                    <a:pt x="82" y="72"/>
                  </a:lnTo>
                  <a:lnTo>
                    <a:pt x="70" y="64"/>
                  </a:lnTo>
                  <a:lnTo>
                    <a:pt x="57" y="57"/>
                  </a:lnTo>
                  <a:lnTo>
                    <a:pt x="47" y="52"/>
                  </a:lnTo>
                  <a:lnTo>
                    <a:pt x="39" y="48"/>
                  </a:lnTo>
                  <a:lnTo>
                    <a:pt x="34" y="46"/>
                  </a:lnTo>
                  <a:lnTo>
                    <a:pt x="33" y="45"/>
                  </a:lnTo>
                  <a:lnTo>
                    <a:pt x="32" y="45"/>
                  </a:lnTo>
                  <a:lnTo>
                    <a:pt x="29" y="45"/>
                  </a:lnTo>
                  <a:lnTo>
                    <a:pt x="28" y="45"/>
                  </a:lnTo>
                  <a:lnTo>
                    <a:pt x="23" y="32"/>
                  </a:lnTo>
                  <a:lnTo>
                    <a:pt x="16" y="20"/>
                  </a:lnTo>
                  <a:lnTo>
                    <a:pt x="9" y="10"/>
                  </a:lnTo>
                  <a:lnTo>
                    <a:pt x="0" y="0"/>
                  </a:lnTo>
                  <a:lnTo>
                    <a:pt x="11" y="2"/>
                  </a:lnTo>
                  <a:lnTo>
                    <a:pt x="23" y="7"/>
                  </a:lnTo>
                  <a:lnTo>
                    <a:pt x="35" y="12"/>
                  </a:lnTo>
                  <a:lnTo>
                    <a:pt x="48" y="18"/>
                  </a:lnTo>
                  <a:lnTo>
                    <a:pt x="61" y="26"/>
                  </a:lnTo>
                  <a:lnTo>
                    <a:pt x="74" y="35"/>
                  </a:lnTo>
                  <a:lnTo>
                    <a:pt x="88" y="46"/>
                  </a:lnTo>
                  <a:lnTo>
                    <a:pt x="102" y="56"/>
                  </a:lnTo>
                  <a:lnTo>
                    <a:pt x="116" y="68"/>
                  </a:lnTo>
                  <a:lnTo>
                    <a:pt x="130" y="79"/>
                  </a:lnTo>
                  <a:lnTo>
                    <a:pt x="143" y="92"/>
                  </a:lnTo>
                  <a:lnTo>
                    <a:pt x="157" y="105"/>
                  </a:lnTo>
                  <a:lnTo>
                    <a:pt x="170" y="118"/>
                  </a:lnTo>
                  <a:lnTo>
                    <a:pt x="184" y="131"/>
                  </a:lnTo>
                  <a:lnTo>
                    <a:pt x="196" y="145"/>
                  </a:lnTo>
                  <a:lnTo>
                    <a:pt x="209" y="159"/>
                  </a:lnTo>
                  <a:lnTo>
                    <a:pt x="219" y="180"/>
                  </a:lnTo>
                  <a:lnTo>
                    <a:pt x="229" y="212"/>
                  </a:lnTo>
                  <a:lnTo>
                    <a:pt x="237" y="250"/>
                  </a:lnTo>
                  <a:lnTo>
                    <a:pt x="242" y="283"/>
                  </a:lnTo>
                  <a:lnTo>
                    <a:pt x="246" y="304"/>
                  </a:lnTo>
                  <a:lnTo>
                    <a:pt x="249" y="321"/>
                  </a:lnTo>
                  <a:lnTo>
                    <a:pt x="253" y="333"/>
                  </a:lnTo>
                  <a:lnTo>
                    <a:pt x="256" y="342"/>
                  </a:lnTo>
                  <a:lnTo>
                    <a:pt x="269" y="376"/>
                  </a:lnTo>
                  <a:lnTo>
                    <a:pt x="277" y="408"/>
                  </a:lnTo>
                  <a:lnTo>
                    <a:pt x="280" y="440"/>
                  </a:lnTo>
                  <a:lnTo>
                    <a:pt x="279" y="470"/>
                  </a:lnTo>
                  <a:lnTo>
                    <a:pt x="277" y="517"/>
                  </a:lnTo>
                  <a:lnTo>
                    <a:pt x="279" y="561"/>
                  </a:lnTo>
                  <a:lnTo>
                    <a:pt x="287" y="599"/>
                  </a:lnTo>
                  <a:lnTo>
                    <a:pt x="299" y="628"/>
                  </a:lnTo>
                  <a:lnTo>
                    <a:pt x="306" y="645"/>
                  </a:lnTo>
                  <a:lnTo>
                    <a:pt x="312" y="665"/>
                  </a:lnTo>
                  <a:lnTo>
                    <a:pt x="316" y="685"/>
                  </a:lnTo>
                  <a:lnTo>
                    <a:pt x="318" y="699"/>
                  </a:lnTo>
                  <a:lnTo>
                    <a:pt x="322" y="877"/>
                  </a:lnTo>
                  <a:lnTo>
                    <a:pt x="253" y="83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95" name="TextBox 794"/>
          <p:cNvSpPr txBox="1"/>
          <p:nvPr/>
        </p:nvSpPr>
        <p:spPr>
          <a:xfrm>
            <a:off x="3519360" y="1223072"/>
            <a:ext cx="5836620"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Operation</a:t>
            </a:r>
          </a:p>
        </p:txBody>
      </p:sp>
      <p:sp>
        <p:nvSpPr>
          <p:cNvPr id="796" name="TextBox 795"/>
          <p:cNvSpPr txBox="1"/>
          <p:nvPr/>
        </p:nvSpPr>
        <p:spPr>
          <a:xfrm>
            <a:off x="162372" y="1223072"/>
            <a:ext cx="3190428" cy="276999"/>
          </a:xfrm>
          <a:prstGeom prst="rect">
            <a:avLst/>
          </a:prstGeom>
          <a:solidFill>
            <a:schemeClr val="tx2"/>
          </a:solidFill>
          <a:ln>
            <a:solidFill>
              <a:schemeClr val="tx2"/>
            </a:solidFill>
          </a:ln>
        </p:spPr>
        <p:txBody>
          <a:bodyPr wrap="square" tIns="45720" bIns="45720" rtlCol="0">
            <a:spAutoFit/>
          </a:bodyPr>
          <a:lstStyle/>
          <a:p>
            <a:pPr algn="ctr"/>
            <a:r>
              <a:rPr lang="en-US" sz="1200" b="1" dirty="0" smtClean="0">
                <a:solidFill>
                  <a:schemeClr val="bg1"/>
                </a:solidFill>
                <a:latin typeface="Arial" pitchFamily="34" charset="0"/>
                <a:cs typeface="Arial" pitchFamily="34" charset="0"/>
              </a:rPr>
              <a:t>Installation</a:t>
            </a:r>
          </a:p>
        </p:txBody>
      </p:sp>
      <p:sp>
        <p:nvSpPr>
          <p:cNvPr id="243" name="Rectangle 242"/>
          <p:cNvSpPr/>
          <p:nvPr/>
        </p:nvSpPr>
        <p:spPr>
          <a:xfrm>
            <a:off x="4589930" y="5322921"/>
            <a:ext cx="749599" cy="22937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19" tIns="44999" rIns="45719" bIns="44999" rtlCol="0" anchor="ctr" anchorCtr="0">
            <a:spAutoFit/>
          </a:bodyPr>
          <a:lstStyle/>
          <a:p>
            <a:pPr algn="ctr"/>
            <a:r>
              <a:rPr lang="en-US" sz="900" b="1" dirty="0" smtClean="0">
                <a:solidFill>
                  <a:schemeClr val="tx1"/>
                </a:solidFill>
                <a:cs typeface="Arial" pitchFamily="34" charset="0"/>
              </a:rPr>
              <a:t>Fertilizer</a:t>
            </a:r>
          </a:p>
        </p:txBody>
      </p:sp>
      <p:grpSp>
        <p:nvGrpSpPr>
          <p:cNvPr id="15" name="Group 784"/>
          <p:cNvGrpSpPr/>
          <p:nvPr/>
        </p:nvGrpSpPr>
        <p:grpSpPr>
          <a:xfrm>
            <a:off x="7112020" y="3379279"/>
            <a:ext cx="511155" cy="548195"/>
            <a:chOff x="-1522413" y="-77788"/>
            <a:chExt cx="876300" cy="939800"/>
          </a:xfrm>
        </p:grpSpPr>
        <p:sp>
          <p:nvSpPr>
            <p:cNvPr id="245" name="Freeform 571"/>
            <p:cNvSpPr>
              <a:spLocks/>
            </p:cNvSpPr>
            <p:nvPr/>
          </p:nvSpPr>
          <p:spPr bwMode="auto">
            <a:xfrm>
              <a:off x="-1522413" y="-77788"/>
              <a:ext cx="876300" cy="939800"/>
            </a:xfrm>
            <a:custGeom>
              <a:avLst/>
              <a:gdLst/>
              <a:ahLst/>
              <a:cxnLst>
                <a:cxn ang="0">
                  <a:pos x="1094" y="701"/>
                </a:cxn>
                <a:cxn ang="0">
                  <a:pos x="1067" y="629"/>
                </a:cxn>
                <a:cxn ang="0">
                  <a:pos x="1061" y="516"/>
                </a:cxn>
                <a:cxn ang="0">
                  <a:pos x="1050" y="406"/>
                </a:cxn>
                <a:cxn ang="0">
                  <a:pos x="1030" y="349"/>
                </a:cxn>
                <a:cxn ang="0">
                  <a:pos x="1020" y="292"/>
                </a:cxn>
                <a:cxn ang="0">
                  <a:pos x="1005" y="227"/>
                </a:cxn>
                <a:cxn ang="0">
                  <a:pos x="988" y="182"/>
                </a:cxn>
                <a:cxn ang="0">
                  <a:pos x="956" y="146"/>
                </a:cxn>
                <a:cxn ang="0">
                  <a:pos x="908" y="101"/>
                </a:cxn>
                <a:cxn ang="0">
                  <a:pos x="857" y="57"/>
                </a:cxn>
                <a:cxn ang="0">
                  <a:pos x="801" y="22"/>
                </a:cxn>
                <a:cxn ang="0">
                  <a:pos x="747" y="3"/>
                </a:cxn>
                <a:cxn ang="0">
                  <a:pos x="701" y="4"/>
                </a:cxn>
                <a:cxn ang="0">
                  <a:pos x="659" y="8"/>
                </a:cxn>
                <a:cxn ang="0">
                  <a:pos x="611" y="11"/>
                </a:cxn>
                <a:cxn ang="0">
                  <a:pos x="562" y="12"/>
                </a:cxn>
                <a:cxn ang="0">
                  <a:pos x="512" y="13"/>
                </a:cxn>
                <a:cxn ang="0">
                  <a:pos x="467" y="13"/>
                </a:cxn>
                <a:cxn ang="0">
                  <a:pos x="393" y="13"/>
                </a:cxn>
                <a:cxn ang="0">
                  <a:pos x="360" y="12"/>
                </a:cxn>
                <a:cxn ang="0">
                  <a:pos x="325" y="12"/>
                </a:cxn>
                <a:cxn ang="0">
                  <a:pos x="279" y="12"/>
                </a:cxn>
                <a:cxn ang="0">
                  <a:pos x="234" y="12"/>
                </a:cxn>
                <a:cxn ang="0">
                  <a:pos x="191" y="14"/>
                </a:cxn>
                <a:cxn ang="0">
                  <a:pos x="152" y="18"/>
                </a:cxn>
                <a:cxn ang="0">
                  <a:pos x="121" y="25"/>
                </a:cxn>
                <a:cxn ang="0">
                  <a:pos x="71" y="49"/>
                </a:cxn>
                <a:cxn ang="0">
                  <a:pos x="25" y="91"/>
                </a:cxn>
                <a:cxn ang="0">
                  <a:pos x="3" y="143"/>
                </a:cxn>
                <a:cxn ang="0">
                  <a:pos x="0" y="188"/>
                </a:cxn>
                <a:cxn ang="0">
                  <a:pos x="14" y="224"/>
                </a:cxn>
                <a:cxn ang="0">
                  <a:pos x="46" y="251"/>
                </a:cxn>
                <a:cxn ang="0">
                  <a:pos x="64" y="260"/>
                </a:cxn>
                <a:cxn ang="0">
                  <a:pos x="71" y="264"/>
                </a:cxn>
                <a:cxn ang="0">
                  <a:pos x="72" y="267"/>
                </a:cxn>
                <a:cxn ang="0">
                  <a:pos x="61" y="283"/>
                </a:cxn>
                <a:cxn ang="0">
                  <a:pos x="37" y="338"/>
                </a:cxn>
                <a:cxn ang="0">
                  <a:pos x="26" y="404"/>
                </a:cxn>
                <a:cxn ang="0">
                  <a:pos x="35" y="463"/>
                </a:cxn>
                <a:cxn ang="0">
                  <a:pos x="55" y="566"/>
                </a:cxn>
                <a:cxn ang="0">
                  <a:pos x="84" y="699"/>
                </a:cxn>
                <a:cxn ang="0">
                  <a:pos x="109" y="818"/>
                </a:cxn>
                <a:cxn ang="0">
                  <a:pos x="129" y="911"/>
                </a:cxn>
                <a:cxn ang="0">
                  <a:pos x="134" y="939"/>
                </a:cxn>
                <a:cxn ang="0">
                  <a:pos x="134" y="936"/>
                </a:cxn>
                <a:cxn ang="0">
                  <a:pos x="144" y="975"/>
                </a:cxn>
                <a:cxn ang="0">
                  <a:pos x="172" y="1015"/>
                </a:cxn>
                <a:cxn ang="0">
                  <a:pos x="778" y="1181"/>
                </a:cxn>
                <a:cxn ang="0">
                  <a:pos x="779" y="1181"/>
                </a:cxn>
                <a:cxn ang="0">
                  <a:pos x="794" y="1183"/>
                </a:cxn>
                <a:cxn ang="0">
                  <a:pos x="854" y="1180"/>
                </a:cxn>
                <a:cxn ang="0">
                  <a:pos x="936" y="1147"/>
                </a:cxn>
                <a:cxn ang="0">
                  <a:pos x="1013" y="1086"/>
                </a:cxn>
                <a:cxn ang="0">
                  <a:pos x="1068" y="1030"/>
                </a:cxn>
                <a:cxn ang="0">
                  <a:pos x="1083" y="1013"/>
                </a:cxn>
                <a:cxn ang="0">
                  <a:pos x="1086" y="1008"/>
                </a:cxn>
                <a:cxn ang="0">
                  <a:pos x="1102" y="947"/>
                </a:cxn>
                <a:cxn ang="0">
                  <a:pos x="1102" y="830"/>
                </a:cxn>
              </a:cxnLst>
              <a:rect l="0" t="0" r="r" b="b"/>
              <a:pathLst>
                <a:path w="1104" h="1184">
                  <a:moveTo>
                    <a:pt x="1099" y="737"/>
                  </a:moveTo>
                  <a:lnTo>
                    <a:pt x="1098" y="726"/>
                  </a:lnTo>
                  <a:lnTo>
                    <a:pt x="1094" y="701"/>
                  </a:lnTo>
                  <a:lnTo>
                    <a:pt x="1087" y="675"/>
                  </a:lnTo>
                  <a:lnTo>
                    <a:pt x="1075" y="649"/>
                  </a:lnTo>
                  <a:lnTo>
                    <a:pt x="1067" y="629"/>
                  </a:lnTo>
                  <a:lnTo>
                    <a:pt x="1061" y="598"/>
                  </a:lnTo>
                  <a:lnTo>
                    <a:pt x="1059" y="559"/>
                  </a:lnTo>
                  <a:lnTo>
                    <a:pt x="1061" y="516"/>
                  </a:lnTo>
                  <a:lnTo>
                    <a:pt x="1063" y="480"/>
                  </a:lnTo>
                  <a:lnTo>
                    <a:pt x="1059" y="443"/>
                  </a:lnTo>
                  <a:lnTo>
                    <a:pt x="1050" y="406"/>
                  </a:lnTo>
                  <a:lnTo>
                    <a:pt x="1035" y="368"/>
                  </a:lnTo>
                  <a:lnTo>
                    <a:pt x="1033" y="361"/>
                  </a:lnTo>
                  <a:lnTo>
                    <a:pt x="1030" y="349"/>
                  </a:lnTo>
                  <a:lnTo>
                    <a:pt x="1027" y="334"/>
                  </a:lnTo>
                  <a:lnTo>
                    <a:pt x="1025" y="317"/>
                  </a:lnTo>
                  <a:lnTo>
                    <a:pt x="1020" y="292"/>
                  </a:lnTo>
                  <a:lnTo>
                    <a:pt x="1015" y="269"/>
                  </a:lnTo>
                  <a:lnTo>
                    <a:pt x="1011" y="248"/>
                  </a:lnTo>
                  <a:lnTo>
                    <a:pt x="1005" y="227"/>
                  </a:lnTo>
                  <a:lnTo>
                    <a:pt x="1000" y="210"/>
                  </a:lnTo>
                  <a:lnTo>
                    <a:pt x="995" y="195"/>
                  </a:lnTo>
                  <a:lnTo>
                    <a:pt x="988" y="182"/>
                  </a:lnTo>
                  <a:lnTo>
                    <a:pt x="981" y="173"/>
                  </a:lnTo>
                  <a:lnTo>
                    <a:pt x="968" y="159"/>
                  </a:lnTo>
                  <a:lnTo>
                    <a:pt x="956" y="146"/>
                  </a:lnTo>
                  <a:lnTo>
                    <a:pt x="941" y="131"/>
                  </a:lnTo>
                  <a:lnTo>
                    <a:pt x="926" y="116"/>
                  </a:lnTo>
                  <a:lnTo>
                    <a:pt x="908" y="101"/>
                  </a:lnTo>
                  <a:lnTo>
                    <a:pt x="892" y="86"/>
                  </a:lnTo>
                  <a:lnTo>
                    <a:pt x="874" y="71"/>
                  </a:lnTo>
                  <a:lnTo>
                    <a:pt x="857" y="57"/>
                  </a:lnTo>
                  <a:lnTo>
                    <a:pt x="838" y="44"/>
                  </a:lnTo>
                  <a:lnTo>
                    <a:pt x="820" y="31"/>
                  </a:lnTo>
                  <a:lnTo>
                    <a:pt x="801" y="22"/>
                  </a:lnTo>
                  <a:lnTo>
                    <a:pt x="783" y="13"/>
                  </a:lnTo>
                  <a:lnTo>
                    <a:pt x="766" y="7"/>
                  </a:lnTo>
                  <a:lnTo>
                    <a:pt x="747" y="3"/>
                  </a:lnTo>
                  <a:lnTo>
                    <a:pt x="730" y="0"/>
                  </a:lnTo>
                  <a:lnTo>
                    <a:pt x="714" y="1"/>
                  </a:lnTo>
                  <a:lnTo>
                    <a:pt x="701" y="4"/>
                  </a:lnTo>
                  <a:lnTo>
                    <a:pt x="687" y="5"/>
                  </a:lnTo>
                  <a:lnTo>
                    <a:pt x="673" y="7"/>
                  </a:lnTo>
                  <a:lnTo>
                    <a:pt x="659" y="8"/>
                  </a:lnTo>
                  <a:lnTo>
                    <a:pt x="642" y="10"/>
                  </a:lnTo>
                  <a:lnTo>
                    <a:pt x="627" y="11"/>
                  </a:lnTo>
                  <a:lnTo>
                    <a:pt x="611" y="11"/>
                  </a:lnTo>
                  <a:lnTo>
                    <a:pt x="594" y="12"/>
                  </a:lnTo>
                  <a:lnTo>
                    <a:pt x="578" y="12"/>
                  </a:lnTo>
                  <a:lnTo>
                    <a:pt x="562" y="12"/>
                  </a:lnTo>
                  <a:lnTo>
                    <a:pt x="545" y="13"/>
                  </a:lnTo>
                  <a:lnTo>
                    <a:pt x="528" y="13"/>
                  </a:lnTo>
                  <a:lnTo>
                    <a:pt x="512" y="13"/>
                  </a:lnTo>
                  <a:lnTo>
                    <a:pt x="497" y="13"/>
                  </a:lnTo>
                  <a:lnTo>
                    <a:pt x="482" y="13"/>
                  </a:lnTo>
                  <a:lnTo>
                    <a:pt x="467" y="13"/>
                  </a:lnTo>
                  <a:lnTo>
                    <a:pt x="411" y="13"/>
                  </a:lnTo>
                  <a:lnTo>
                    <a:pt x="402" y="13"/>
                  </a:lnTo>
                  <a:lnTo>
                    <a:pt x="393" y="13"/>
                  </a:lnTo>
                  <a:lnTo>
                    <a:pt x="382" y="13"/>
                  </a:lnTo>
                  <a:lnTo>
                    <a:pt x="372" y="12"/>
                  </a:lnTo>
                  <a:lnTo>
                    <a:pt x="360" y="12"/>
                  </a:lnTo>
                  <a:lnTo>
                    <a:pt x="349" y="12"/>
                  </a:lnTo>
                  <a:lnTo>
                    <a:pt x="336" y="12"/>
                  </a:lnTo>
                  <a:lnTo>
                    <a:pt x="325" y="12"/>
                  </a:lnTo>
                  <a:lnTo>
                    <a:pt x="310" y="12"/>
                  </a:lnTo>
                  <a:lnTo>
                    <a:pt x="295" y="12"/>
                  </a:lnTo>
                  <a:lnTo>
                    <a:pt x="279" y="12"/>
                  </a:lnTo>
                  <a:lnTo>
                    <a:pt x="264" y="12"/>
                  </a:lnTo>
                  <a:lnTo>
                    <a:pt x="249" y="12"/>
                  </a:lnTo>
                  <a:lnTo>
                    <a:pt x="234" y="12"/>
                  </a:lnTo>
                  <a:lnTo>
                    <a:pt x="219" y="12"/>
                  </a:lnTo>
                  <a:lnTo>
                    <a:pt x="205" y="13"/>
                  </a:lnTo>
                  <a:lnTo>
                    <a:pt x="191" y="14"/>
                  </a:lnTo>
                  <a:lnTo>
                    <a:pt x="177" y="14"/>
                  </a:lnTo>
                  <a:lnTo>
                    <a:pt x="165" y="16"/>
                  </a:lnTo>
                  <a:lnTo>
                    <a:pt x="152" y="18"/>
                  </a:lnTo>
                  <a:lnTo>
                    <a:pt x="140" y="20"/>
                  </a:lnTo>
                  <a:lnTo>
                    <a:pt x="130" y="21"/>
                  </a:lnTo>
                  <a:lnTo>
                    <a:pt x="121" y="25"/>
                  </a:lnTo>
                  <a:lnTo>
                    <a:pt x="113" y="27"/>
                  </a:lnTo>
                  <a:lnTo>
                    <a:pt x="91" y="37"/>
                  </a:lnTo>
                  <a:lnTo>
                    <a:pt x="71" y="49"/>
                  </a:lnTo>
                  <a:lnTo>
                    <a:pt x="53" y="61"/>
                  </a:lnTo>
                  <a:lnTo>
                    <a:pt x="38" y="76"/>
                  </a:lnTo>
                  <a:lnTo>
                    <a:pt x="25" y="91"/>
                  </a:lnTo>
                  <a:lnTo>
                    <a:pt x="15" y="108"/>
                  </a:lnTo>
                  <a:lnTo>
                    <a:pt x="8" y="125"/>
                  </a:lnTo>
                  <a:lnTo>
                    <a:pt x="3" y="143"/>
                  </a:lnTo>
                  <a:lnTo>
                    <a:pt x="1" y="159"/>
                  </a:lnTo>
                  <a:lnTo>
                    <a:pt x="0" y="174"/>
                  </a:lnTo>
                  <a:lnTo>
                    <a:pt x="0" y="188"/>
                  </a:lnTo>
                  <a:lnTo>
                    <a:pt x="2" y="201"/>
                  </a:lnTo>
                  <a:lnTo>
                    <a:pt x="7" y="212"/>
                  </a:lnTo>
                  <a:lnTo>
                    <a:pt x="14" y="224"/>
                  </a:lnTo>
                  <a:lnTo>
                    <a:pt x="25" y="236"/>
                  </a:lnTo>
                  <a:lnTo>
                    <a:pt x="39" y="246"/>
                  </a:lnTo>
                  <a:lnTo>
                    <a:pt x="46" y="251"/>
                  </a:lnTo>
                  <a:lnTo>
                    <a:pt x="53" y="254"/>
                  </a:lnTo>
                  <a:lnTo>
                    <a:pt x="59" y="257"/>
                  </a:lnTo>
                  <a:lnTo>
                    <a:pt x="64" y="260"/>
                  </a:lnTo>
                  <a:lnTo>
                    <a:pt x="67" y="261"/>
                  </a:lnTo>
                  <a:lnTo>
                    <a:pt x="69" y="262"/>
                  </a:lnTo>
                  <a:lnTo>
                    <a:pt x="71" y="264"/>
                  </a:lnTo>
                  <a:lnTo>
                    <a:pt x="74" y="265"/>
                  </a:lnTo>
                  <a:lnTo>
                    <a:pt x="74" y="267"/>
                  </a:lnTo>
                  <a:lnTo>
                    <a:pt x="72" y="267"/>
                  </a:lnTo>
                  <a:lnTo>
                    <a:pt x="72" y="268"/>
                  </a:lnTo>
                  <a:lnTo>
                    <a:pt x="71" y="269"/>
                  </a:lnTo>
                  <a:lnTo>
                    <a:pt x="61" y="283"/>
                  </a:lnTo>
                  <a:lnTo>
                    <a:pt x="52" y="300"/>
                  </a:lnTo>
                  <a:lnTo>
                    <a:pt x="44" y="319"/>
                  </a:lnTo>
                  <a:lnTo>
                    <a:pt x="37" y="338"/>
                  </a:lnTo>
                  <a:lnTo>
                    <a:pt x="31" y="360"/>
                  </a:lnTo>
                  <a:lnTo>
                    <a:pt x="28" y="382"/>
                  </a:lnTo>
                  <a:lnTo>
                    <a:pt x="26" y="404"/>
                  </a:lnTo>
                  <a:lnTo>
                    <a:pt x="28" y="426"/>
                  </a:lnTo>
                  <a:lnTo>
                    <a:pt x="30" y="441"/>
                  </a:lnTo>
                  <a:lnTo>
                    <a:pt x="35" y="463"/>
                  </a:lnTo>
                  <a:lnTo>
                    <a:pt x="40" y="493"/>
                  </a:lnTo>
                  <a:lnTo>
                    <a:pt x="47" y="527"/>
                  </a:lnTo>
                  <a:lnTo>
                    <a:pt x="55" y="566"/>
                  </a:lnTo>
                  <a:lnTo>
                    <a:pt x="64" y="609"/>
                  </a:lnTo>
                  <a:lnTo>
                    <a:pt x="74" y="654"/>
                  </a:lnTo>
                  <a:lnTo>
                    <a:pt x="84" y="699"/>
                  </a:lnTo>
                  <a:lnTo>
                    <a:pt x="93" y="739"/>
                  </a:lnTo>
                  <a:lnTo>
                    <a:pt x="101" y="780"/>
                  </a:lnTo>
                  <a:lnTo>
                    <a:pt x="109" y="818"/>
                  </a:lnTo>
                  <a:lnTo>
                    <a:pt x="117" y="853"/>
                  </a:lnTo>
                  <a:lnTo>
                    <a:pt x="123" y="886"/>
                  </a:lnTo>
                  <a:lnTo>
                    <a:pt x="129" y="911"/>
                  </a:lnTo>
                  <a:lnTo>
                    <a:pt x="132" y="930"/>
                  </a:lnTo>
                  <a:lnTo>
                    <a:pt x="134" y="939"/>
                  </a:lnTo>
                  <a:lnTo>
                    <a:pt x="134" y="939"/>
                  </a:lnTo>
                  <a:lnTo>
                    <a:pt x="134" y="938"/>
                  </a:lnTo>
                  <a:lnTo>
                    <a:pt x="134" y="938"/>
                  </a:lnTo>
                  <a:lnTo>
                    <a:pt x="134" y="936"/>
                  </a:lnTo>
                  <a:lnTo>
                    <a:pt x="135" y="947"/>
                  </a:lnTo>
                  <a:lnTo>
                    <a:pt x="138" y="961"/>
                  </a:lnTo>
                  <a:lnTo>
                    <a:pt x="144" y="975"/>
                  </a:lnTo>
                  <a:lnTo>
                    <a:pt x="152" y="988"/>
                  </a:lnTo>
                  <a:lnTo>
                    <a:pt x="161" y="1002"/>
                  </a:lnTo>
                  <a:lnTo>
                    <a:pt x="172" y="1015"/>
                  </a:lnTo>
                  <a:lnTo>
                    <a:pt x="184" y="1025"/>
                  </a:lnTo>
                  <a:lnTo>
                    <a:pt x="197" y="1031"/>
                  </a:lnTo>
                  <a:lnTo>
                    <a:pt x="778" y="1181"/>
                  </a:lnTo>
                  <a:lnTo>
                    <a:pt x="778" y="1181"/>
                  </a:lnTo>
                  <a:lnTo>
                    <a:pt x="779" y="1181"/>
                  </a:lnTo>
                  <a:lnTo>
                    <a:pt x="779" y="1181"/>
                  </a:lnTo>
                  <a:lnTo>
                    <a:pt x="779" y="1181"/>
                  </a:lnTo>
                  <a:lnTo>
                    <a:pt x="784" y="1182"/>
                  </a:lnTo>
                  <a:lnTo>
                    <a:pt x="794" y="1183"/>
                  </a:lnTo>
                  <a:lnTo>
                    <a:pt x="810" y="1184"/>
                  </a:lnTo>
                  <a:lnTo>
                    <a:pt x="830" y="1183"/>
                  </a:lnTo>
                  <a:lnTo>
                    <a:pt x="854" y="1180"/>
                  </a:lnTo>
                  <a:lnTo>
                    <a:pt x="880" y="1174"/>
                  </a:lnTo>
                  <a:lnTo>
                    <a:pt x="907" y="1164"/>
                  </a:lnTo>
                  <a:lnTo>
                    <a:pt x="936" y="1147"/>
                  </a:lnTo>
                  <a:lnTo>
                    <a:pt x="962" y="1129"/>
                  </a:lnTo>
                  <a:lnTo>
                    <a:pt x="989" y="1107"/>
                  </a:lnTo>
                  <a:lnTo>
                    <a:pt x="1013" y="1086"/>
                  </a:lnTo>
                  <a:lnTo>
                    <a:pt x="1035" y="1064"/>
                  </a:lnTo>
                  <a:lnTo>
                    <a:pt x="1053" y="1045"/>
                  </a:lnTo>
                  <a:lnTo>
                    <a:pt x="1068" y="1030"/>
                  </a:lnTo>
                  <a:lnTo>
                    <a:pt x="1078" y="1018"/>
                  </a:lnTo>
                  <a:lnTo>
                    <a:pt x="1082" y="1014"/>
                  </a:lnTo>
                  <a:lnTo>
                    <a:pt x="1083" y="1013"/>
                  </a:lnTo>
                  <a:lnTo>
                    <a:pt x="1084" y="1011"/>
                  </a:lnTo>
                  <a:lnTo>
                    <a:pt x="1084" y="1009"/>
                  </a:lnTo>
                  <a:lnTo>
                    <a:pt x="1086" y="1008"/>
                  </a:lnTo>
                  <a:lnTo>
                    <a:pt x="1089" y="996"/>
                  </a:lnTo>
                  <a:lnTo>
                    <a:pt x="1096" y="973"/>
                  </a:lnTo>
                  <a:lnTo>
                    <a:pt x="1102" y="947"/>
                  </a:lnTo>
                  <a:lnTo>
                    <a:pt x="1104" y="923"/>
                  </a:lnTo>
                  <a:lnTo>
                    <a:pt x="1103" y="894"/>
                  </a:lnTo>
                  <a:lnTo>
                    <a:pt x="1102" y="830"/>
                  </a:lnTo>
                  <a:lnTo>
                    <a:pt x="1101" y="767"/>
                  </a:lnTo>
                  <a:lnTo>
                    <a:pt x="1099" y="7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572"/>
            <p:cNvSpPr>
              <a:spLocks/>
            </p:cNvSpPr>
            <p:nvPr/>
          </p:nvSpPr>
          <p:spPr bwMode="auto">
            <a:xfrm>
              <a:off x="-1490663" y="-39688"/>
              <a:ext cx="558800" cy="161925"/>
            </a:xfrm>
            <a:custGeom>
              <a:avLst/>
              <a:gdLst/>
              <a:ahLst/>
              <a:cxnLst>
                <a:cxn ang="0">
                  <a:pos x="1" y="139"/>
                </a:cxn>
                <a:cxn ang="0">
                  <a:pos x="6" y="86"/>
                </a:cxn>
                <a:cxn ang="0">
                  <a:pos x="29" y="51"/>
                </a:cxn>
                <a:cxn ang="0">
                  <a:pos x="71" y="21"/>
                </a:cxn>
                <a:cxn ang="0">
                  <a:pos x="106" y="8"/>
                </a:cxn>
                <a:cxn ang="0">
                  <a:pos x="141" y="3"/>
                </a:cxn>
                <a:cxn ang="0">
                  <a:pos x="183" y="1"/>
                </a:cxn>
                <a:cxn ang="0">
                  <a:pos x="229" y="0"/>
                </a:cxn>
                <a:cxn ang="0">
                  <a:pos x="275" y="1"/>
                </a:cxn>
                <a:cxn ang="0">
                  <a:pos x="314" y="1"/>
                </a:cxn>
                <a:cxn ang="0">
                  <a:pos x="341" y="1"/>
                </a:cxn>
                <a:cxn ang="0">
                  <a:pos x="365" y="2"/>
                </a:cxn>
                <a:cxn ang="0">
                  <a:pos x="386" y="2"/>
                </a:cxn>
                <a:cxn ang="0">
                  <a:pos x="445" y="1"/>
                </a:cxn>
                <a:cxn ang="0">
                  <a:pos x="519" y="1"/>
                </a:cxn>
                <a:cxn ang="0">
                  <a:pos x="518" y="3"/>
                </a:cxn>
                <a:cxn ang="0">
                  <a:pos x="503" y="68"/>
                </a:cxn>
                <a:cxn ang="0">
                  <a:pos x="522" y="131"/>
                </a:cxn>
                <a:cxn ang="0">
                  <a:pos x="554" y="165"/>
                </a:cxn>
                <a:cxn ang="0">
                  <a:pos x="595" y="186"/>
                </a:cxn>
                <a:cxn ang="0">
                  <a:pos x="630" y="188"/>
                </a:cxn>
                <a:cxn ang="0">
                  <a:pos x="649" y="180"/>
                </a:cxn>
                <a:cxn ang="0">
                  <a:pos x="660" y="168"/>
                </a:cxn>
                <a:cxn ang="0">
                  <a:pos x="675" y="142"/>
                </a:cxn>
                <a:cxn ang="0">
                  <a:pos x="690" y="97"/>
                </a:cxn>
                <a:cxn ang="0">
                  <a:pos x="685" y="55"/>
                </a:cxn>
                <a:cxn ang="0">
                  <a:pos x="664" y="33"/>
                </a:cxn>
                <a:cxn ang="0">
                  <a:pos x="631" y="23"/>
                </a:cxn>
                <a:cxn ang="0">
                  <a:pos x="595" y="24"/>
                </a:cxn>
                <a:cxn ang="0">
                  <a:pos x="569" y="44"/>
                </a:cxn>
                <a:cxn ang="0">
                  <a:pos x="567" y="78"/>
                </a:cxn>
                <a:cxn ang="0">
                  <a:pos x="584" y="91"/>
                </a:cxn>
                <a:cxn ang="0">
                  <a:pos x="603" y="79"/>
                </a:cxn>
                <a:cxn ang="0">
                  <a:pos x="603" y="63"/>
                </a:cxn>
                <a:cxn ang="0">
                  <a:pos x="603" y="62"/>
                </a:cxn>
                <a:cxn ang="0">
                  <a:pos x="614" y="61"/>
                </a:cxn>
                <a:cxn ang="0">
                  <a:pos x="632" y="63"/>
                </a:cxn>
                <a:cxn ang="0">
                  <a:pos x="647" y="69"/>
                </a:cxn>
                <a:cxn ang="0">
                  <a:pos x="652" y="75"/>
                </a:cxn>
                <a:cxn ang="0">
                  <a:pos x="638" y="129"/>
                </a:cxn>
                <a:cxn ang="0">
                  <a:pos x="623" y="149"/>
                </a:cxn>
                <a:cxn ang="0">
                  <a:pos x="605" y="146"/>
                </a:cxn>
                <a:cxn ang="0">
                  <a:pos x="577" y="134"/>
                </a:cxn>
                <a:cxn ang="0">
                  <a:pos x="556" y="113"/>
                </a:cxn>
                <a:cxn ang="0">
                  <a:pos x="544" y="68"/>
                </a:cxn>
                <a:cxn ang="0">
                  <a:pos x="554" y="21"/>
                </a:cxn>
                <a:cxn ang="0">
                  <a:pos x="572" y="9"/>
                </a:cxn>
                <a:cxn ang="0">
                  <a:pos x="601" y="1"/>
                </a:cxn>
                <a:cxn ang="0">
                  <a:pos x="633" y="0"/>
                </a:cxn>
                <a:cxn ang="0">
                  <a:pos x="660" y="7"/>
                </a:cxn>
                <a:cxn ang="0">
                  <a:pos x="679" y="23"/>
                </a:cxn>
                <a:cxn ang="0">
                  <a:pos x="706" y="114"/>
                </a:cxn>
                <a:cxn ang="0">
                  <a:pos x="686" y="171"/>
                </a:cxn>
                <a:cxn ang="0">
                  <a:pos x="632" y="194"/>
                </a:cxn>
                <a:cxn ang="0">
                  <a:pos x="577" y="203"/>
                </a:cxn>
                <a:cxn ang="0">
                  <a:pos x="424" y="198"/>
                </a:cxn>
                <a:cxn ang="0">
                  <a:pos x="363" y="197"/>
                </a:cxn>
                <a:cxn ang="0">
                  <a:pos x="273" y="195"/>
                </a:cxn>
                <a:cxn ang="0">
                  <a:pos x="176" y="192"/>
                </a:cxn>
                <a:cxn ang="0">
                  <a:pos x="98" y="191"/>
                </a:cxn>
                <a:cxn ang="0">
                  <a:pos x="61" y="186"/>
                </a:cxn>
                <a:cxn ang="0">
                  <a:pos x="43" y="175"/>
                </a:cxn>
                <a:cxn ang="0">
                  <a:pos x="28" y="167"/>
                </a:cxn>
              </a:cxnLst>
              <a:rect l="0" t="0" r="r" b="b"/>
              <a:pathLst>
                <a:path w="706" h="203">
                  <a:moveTo>
                    <a:pt x="22" y="164"/>
                  </a:moveTo>
                  <a:lnTo>
                    <a:pt x="8" y="152"/>
                  </a:lnTo>
                  <a:lnTo>
                    <a:pt x="1" y="139"/>
                  </a:lnTo>
                  <a:lnTo>
                    <a:pt x="0" y="123"/>
                  </a:lnTo>
                  <a:lnTo>
                    <a:pt x="2" y="99"/>
                  </a:lnTo>
                  <a:lnTo>
                    <a:pt x="6" y="86"/>
                  </a:lnTo>
                  <a:lnTo>
                    <a:pt x="12" y="74"/>
                  </a:lnTo>
                  <a:lnTo>
                    <a:pt x="19" y="62"/>
                  </a:lnTo>
                  <a:lnTo>
                    <a:pt x="29" y="51"/>
                  </a:lnTo>
                  <a:lnTo>
                    <a:pt x="42" y="39"/>
                  </a:lnTo>
                  <a:lnTo>
                    <a:pt x="55" y="30"/>
                  </a:lnTo>
                  <a:lnTo>
                    <a:pt x="71" y="21"/>
                  </a:lnTo>
                  <a:lnTo>
                    <a:pt x="89" y="13"/>
                  </a:lnTo>
                  <a:lnTo>
                    <a:pt x="97" y="10"/>
                  </a:lnTo>
                  <a:lnTo>
                    <a:pt x="106" y="8"/>
                  </a:lnTo>
                  <a:lnTo>
                    <a:pt x="116" y="6"/>
                  </a:lnTo>
                  <a:lnTo>
                    <a:pt x="128" y="5"/>
                  </a:lnTo>
                  <a:lnTo>
                    <a:pt x="141" y="3"/>
                  </a:lnTo>
                  <a:lnTo>
                    <a:pt x="154" y="2"/>
                  </a:lnTo>
                  <a:lnTo>
                    <a:pt x="168" y="1"/>
                  </a:lnTo>
                  <a:lnTo>
                    <a:pt x="183" y="1"/>
                  </a:lnTo>
                  <a:lnTo>
                    <a:pt x="198" y="0"/>
                  </a:lnTo>
                  <a:lnTo>
                    <a:pt x="213" y="0"/>
                  </a:lnTo>
                  <a:lnTo>
                    <a:pt x="229" y="0"/>
                  </a:lnTo>
                  <a:lnTo>
                    <a:pt x="244" y="0"/>
                  </a:lnTo>
                  <a:lnTo>
                    <a:pt x="260" y="0"/>
                  </a:lnTo>
                  <a:lnTo>
                    <a:pt x="275" y="1"/>
                  </a:lnTo>
                  <a:lnTo>
                    <a:pt x="290" y="1"/>
                  </a:lnTo>
                  <a:lnTo>
                    <a:pt x="305" y="1"/>
                  </a:lnTo>
                  <a:lnTo>
                    <a:pt x="314" y="1"/>
                  </a:lnTo>
                  <a:lnTo>
                    <a:pt x="324" y="1"/>
                  </a:lnTo>
                  <a:lnTo>
                    <a:pt x="333" y="1"/>
                  </a:lnTo>
                  <a:lnTo>
                    <a:pt x="341" y="1"/>
                  </a:lnTo>
                  <a:lnTo>
                    <a:pt x="349" y="2"/>
                  </a:lnTo>
                  <a:lnTo>
                    <a:pt x="357" y="2"/>
                  </a:lnTo>
                  <a:lnTo>
                    <a:pt x="365" y="2"/>
                  </a:lnTo>
                  <a:lnTo>
                    <a:pt x="372" y="2"/>
                  </a:lnTo>
                  <a:lnTo>
                    <a:pt x="375" y="2"/>
                  </a:lnTo>
                  <a:lnTo>
                    <a:pt x="386" y="2"/>
                  </a:lnTo>
                  <a:lnTo>
                    <a:pt x="402" y="2"/>
                  </a:lnTo>
                  <a:lnTo>
                    <a:pt x="421" y="1"/>
                  </a:lnTo>
                  <a:lnTo>
                    <a:pt x="445" y="1"/>
                  </a:lnTo>
                  <a:lnTo>
                    <a:pt x="470" y="1"/>
                  </a:lnTo>
                  <a:lnTo>
                    <a:pt x="495" y="1"/>
                  </a:lnTo>
                  <a:lnTo>
                    <a:pt x="519" y="1"/>
                  </a:lnTo>
                  <a:lnTo>
                    <a:pt x="519" y="2"/>
                  </a:lnTo>
                  <a:lnTo>
                    <a:pt x="518" y="2"/>
                  </a:lnTo>
                  <a:lnTo>
                    <a:pt x="518" y="3"/>
                  </a:lnTo>
                  <a:lnTo>
                    <a:pt x="517" y="5"/>
                  </a:lnTo>
                  <a:lnTo>
                    <a:pt x="504" y="36"/>
                  </a:lnTo>
                  <a:lnTo>
                    <a:pt x="503" y="68"/>
                  </a:lnTo>
                  <a:lnTo>
                    <a:pt x="509" y="96"/>
                  </a:lnTo>
                  <a:lnTo>
                    <a:pt x="516" y="117"/>
                  </a:lnTo>
                  <a:lnTo>
                    <a:pt x="522" y="131"/>
                  </a:lnTo>
                  <a:lnTo>
                    <a:pt x="531" y="144"/>
                  </a:lnTo>
                  <a:lnTo>
                    <a:pt x="541" y="156"/>
                  </a:lnTo>
                  <a:lnTo>
                    <a:pt x="554" y="165"/>
                  </a:lnTo>
                  <a:lnTo>
                    <a:pt x="568" y="174"/>
                  </a:lnTo>
                  <a:lnTo>
                    <a:pt x="582" y="180"/>
                  </a:lnTo>
                  <a:lnTo>
                    <a:pt x="595" y="186"/>
                  </a:lnTo>
                  <a:lnTo>
                    <a:pt x="609" y="188"/>
                  </a:lnTo>
                  <a:lnTo>
                    <a:pt x="620" y="188"/>
                  </a:lnTo>
                  <a:lnTo>
                    <a:pt x="630" y="188"/>
                  </a:lnTo>
                  <a:lnTo>
                    <a:pt x="637" y="186"/>
                  </a:lnTo>
                  <a:lnTo>
                    <a:pt x="644" y="183"/>
                  </a:lnTo>
                  <a:lnTo>
                    <a:pt x="649" y="180"/>
                  </a:lnTo>
                  <a:lnTo>
                    <a:pt x="654" y="175"/>
                  </a:lnTo>
                  <a:lnTo>
                    <a:pt x="657" y="172"/>
                  </a:lnTo>
                  <a:lnTo>
                    <a:pt x="660" y="168"/>
                  </a:lnTo>
                  <a:lnTo>
                    <a:pt x="663" y="162"/>
                  </a:lnTo>
                  <a:lnTo>
                    <a:pt x="669" y="153"/>
                  </a:lnTo>
                  <a:lnTo>
                    <a:pt x="675" y="142"/>
                  </a:lnTo>
                  <a:lnTo>
                    <a:pt x="681" y="128"/>
                  </a:lnTo>
                  <a:lnTo>
                    <a:pt x="686" y="112"/>
                  </a:lnTo>
                  <a:lnTo>
                    <a:pt x="690" y="97"/>
                  </a:lnTo>
                  <a:lnTo>
                    <a:pt x="691" y="81"/>
                  </a:lnTo>
                  <a:lnTo>
                    <a:pt x="689" y="64"/>
                  </a:lnTo>
                  <a:lnTo>
                    <a:pt x="685" y="55"/>
                  </a:lnTo>
                  <a:lnTo>
                    <a:pt x="681" y="46"/>
                  </a:lnTo>
                  <a:lnTo>
                    <a:pt x="674" y="39"/>
                  </a:lnTo>
                  <a:lnTo>
                    <a:pt x="664" y="33"/>
                  </a:lnTo>
                  <a:lnTo>
                    <a:pt x="654" y="29"/>
                  </a:lnTo>
                  <a:lnTo>
                    <a:pt x="643" y="25"/>
                  </a:lnTo>
                  <a:lnTo>
                    <a:pt x="631" y="23"/>
                  </a:lnTo>
                  <a:lnTo>
                    <a:pt x="618" y="22"/>
                  </a:lnTo>
                  <a:lnTo>
                    <a:pt x="607" y="22"/>
                  </a:lnTo>
                  <a:lnTo>
                    <a:pt x="595" y="24"/>
                  </a:lnTo>
                  <a:lnTo>
                    <a:pt x="585" y="29"/>
                  </a:lnTo>
                  <a:lnTo>
                    <a:pt x="577" y="34"/>
                  </a:lnTo>
                  <a:lnTo>
                    <a:pt x="569" y="44"/>
                  </a:lnTo>
                  <a:lnTo>
                    <a:pt x="565" y="54"/>
                  </a:lnTo>
                  <a:lnTo>
                    <a:pt x="564" y="66"/>
                  </a:lnTo>
                  <a:lnTo>
                    <a:pt x="567" y="78"/>
                  </a:lnTo>
                  <a:lnTo>
                    <a:pt x="571" y="84"/>
                  </a:lnTo>
                  <a:lnTo>
                    <a:pt x="577" y="89"/>
                  </a:lnTo>
                  <a:lnTo>
                    <a:pt x="584" y="91"/>
                  </a:lnTo>
                  <a:lnTo>
                    <a:pt x="592" y="90"/>
                  </a:lnTo>
                  <a:lnTo>
                    <a:pt x="599" y="85"/>
                  </a:lnTo>
                  <a:lnTo>
                    <a:pt x="603" y="79"/>
                  </a:lnTo>
                  <a:lnTo>
                    <a:pt x="605" y="73"/>
                  </a:lnTo>
                  <a:lnTo>
                    <a:pt x="603" y="64"/>
                  </a:lnTo>
                  <a:lnTo>
                    <a:pt x="603" y="63"/>
                  </a:lnTo>
                  <a:lnTo>
                    <a:pt x="603" y="63"/>
                  </a:lnTo>
                  <a:lnTo>
                    <a:pt x="603" y="63"/>
                  </a:lnTo>
                  <a:lnTo>
                    <a:pt x="603" y="62"/>
                  </a:lnTo>
                  <a:lnTo>
                    <a:pt x="606" y="61"/>
                  </a:lnTo>
                  <a:lnTo>
                    <a:pt x="609" y="61"/>
                  </a:lnTo>
                  <a:lnTo>
                    <a:pt x="614" y="61"/>
                  </a:lnTo>
                  <a:lnTo>
                    <a:pt x="620" y="61"/>
                  </a:lnTo>
                  <a:lnTo>
                    <a:pt x="625" y="61"/>
                  </a:lnTo>
                  <a:lnTo>
                    <a:pt x="632" y="63"/>
                  </a:lnTo>
                  <a:lnTo>
                    <a:pt x="639" y="64"/>
                  </a:lnTo>
                  <a:lnTo>
                    <a:pt x="646" y="68"/>
                  </a:lnTo>
                  <a:lnTo>
                    <a:pt x="647" y="69"/>
                  </a:lnTo>
                  <a:lnTo>
                    <a:pt x="649" y="70"/>
                  </a:lnTo>
                  <a:lnTo>
                    <a:pt x="651" y="73"/>
                  </a:lnTo>
                  <a:lnTo>
                    <a:pt x="652" y="75"/>
                  </a:lnTo>
                  <a:lnTo>
                    <a:pt x="652" y="90"/>
                  </a:lnTo>
                  <a:lnTo>
                    <a:pt x="647" y="108"/>
                  </a:lnTo>
                  <a:lnTo>
                    <a:pt x="638" y="129"/>
                  </a:lnTo>
                  <a:lnTo>
                    <a:pt x="628" y="147"/>
                  </a:lnTo>
                  <a:lnTo>
                    <a:pt x="626" y="149"/>
                  </a:lnTo>
                  <a:lnTo>
                    <a:pt x="623" y="149"/>
                  </a:lnTo>
                  <a:lnTo>
                    <a:pt x="620" y="149"/>
                  </a:lnTo>
                  <a:lnTo>
                    <a:pt x="614" y="149"/>
                  </a:lnTo>
                  <a:lnTo>
                    <a:pt x="605" y="146"/>
                  </a:lnTo>
                  <a:lnTo>
                    <a:pt x="595" y="144"/>
                  </a:lnTo>
                  <a:lnTo>
                    <a:pt x="585" y="139"/>
                  </a:lnTo>
                  <a:lnTo>
                    <a:pt x="577" y="134"/>
                  </a:lnTo>
                  <a:lnTo>
                    <a:pt x="568" y="127"/>
                  </a:lnTo>
                  <a:lnTo>
                    <a:pt x="561" y="120"/>
                  </a:lnTo>
                  <a:lnTo>
                    <a:pt x="556" y="113"/>
                  </a:lnTo>
                  <a:lnTo>
                    <a:pt x="553" y="106"/>
                  </a:lnTo>
                  <a:lnTo>
                    <a:pt x="548" y="90"/>
                  </a:lnTo>
                  <a:lnTo>
                    <a:pt x="544" y="68"/>
                  </a:lnTo>
                  <a:lnTo>
                    <a:pt x="542" y="46"/>
                  </a:lnTo>
                  <a:lnTo>
                    <a:pt x="549" y="26"/>
                  </a:lnTo>
                  <a:lnTo>
                    <a:pt x="554" y="21"/>
                  </a:lnTo>
                  <a:lnTo>
                    <a:pt x="558" y="16"/>
                  </a:lnTo>
                  <a:lnTo>
                    <a:pt x="565" y="13"/>
                  </a:lnTo>
                  <a:lnTo>
                    <a:pt x="572" y="9"/>
                  </a:lnTo>
                  <a:lnTo>
                    <a:pt x="580" y="6"/>
                  </a:lnTo>
                  <a:lnTo>
                    <a:pt x="591" y="3"/>
                  </a:lnTo>
                  <a:lnTo>
                    <a:pt x="601" y="1"/>
                  </a:lnTo>
                  <a:lnTo>
                    <a:pt x="613" y="0"/>
                  </a:lnTo>
                  <a:lnTo>
                    <a:pt x="623" y="0"/>
                  </a:lnTo>
                  <a:lnTo>
                    <a:pt x="633" y="0"/>
                  </a:lnTo>
                  <a:lnTo>
                    <a:pt x="643" y="1"/>
                  </a:lnTo>
                  <a:lnTo>
                    <a:pt x="652" y="3"/>
                  </a:lnTo>
                  <a:lnTo>
                    <a:pt x="660" y="7"/>
                  </a:lnTo>
                  <a:lnTo>
                    <a:pt x="667" y="11"/>
                  </a:lnTo>
                  <a:lnTo>
                    <a:pt x="674" y="16"/>
                  </a:lnTo>
                  <a:lnTo>
                    <a:pt x="679" y="23"/>
                  </a:lnTo>
                  <a:lnTo>
                    <a:pt x="695" y="48"/>
                  </a:lnTo>
                  <a:lnTo>
                    <a:pt x="704" y="81"/>
                  </a:lnTo>
                  <a:lnTo>
                    <a:pt x="706" y="114"/>
                  </a:lnTo>
                  <a:lnTo>
                    <a:pt x="702" y="147"/>
                  </a:lnTo>
                  <a:lnTo>
                    <a:pt x="697" y="160"/>
                  </a:lnTo>
                  <a:lnTo>
                    <a:pt x="686" y="171"/>
                  </a:lnTo>
                  <a:lnTo>
                    <a:pt x="670" y="180"/>
                  </a:lnTo>
                  <a:lnTo>
                    <a:pt x="652" y="187"/>
                  </a:lnTo>
                  <a:lnTo>
                    <a:pt x="632" y="194"/>
                  </a:lnTo>
                  <a:lnTo>
                    <a:pt x="613" y="198"/>
                  </a:lnTo>
                  <a:lnTo>
                    <a:pt x="593" y="201"/>
                  </a:lnTo>
                  <a:lnTo>
                    <a:pt x="577" y="203"/>
                  </a:lnTo>
                  <a:lnTo>
                    <a:pt x="438" y="198"/>
                  </a:lnTo>
                  <a:lnTo>
                    <a:pt x="434" y="198"/>
                  </a:lnTo>
                  <a:lnTo>
                    <a:pt x="424" y="198"/>
                  </a:lnTo>
                  <a:lnTo>
                    <a:pt x="408" y="197"/>
                  </a:lnTo>
                  <a:lnTo>
                    <a:pt x="387" y="197"/>
                  </a:lnTo>
                  <a:lnTo>
                    <a:pt x="363" y="197"/>
                  </a:lnTo>
                  <a:lnTo>
                    <a:pt x="334" y="196"/>
                  </a:lnTo>
                  <a:lnTo>
                    <a:pt x="304" y="195"/>
                  </a:lnTo>
                  <a:lnTo>
                    <a:pt x="273" y="195"/>
                  </a:lnTo>
                  <a:lnTo>
                    <a:pt x="240" y="194"/>
                  </a:lnTo>
                  <a:lnTo>
                    <a:pt x="207" y="194"/>
                  </a:lnTo>
                  <a:lnTo>
                    <a:pt x="176" y="192"/>
                  </a:lnTo>
                  <a:lnTo>
                    <a:pt x="147" y="192"/>
                  </a:lnTo>
                  <a:lnTo>
                    <a:pt x="121" y="191"/>
                  </a:lnTo>
                  <a:lnTo>
                    <a:pt x="98" y="191"/>
                  </a:lnTo>
                  <a:lnTo>
                    <a:pt x="80" y="190"/>
                  </a:lnTo>
                  <a:lnTo>
                    <a:pt x="66" y="190"/>
                  </a:lnTo>
                  <a:lnTo>
                    <a:pt x="61" y="186"/>
                  </a:lnTo>
                  <a:lnTo>
                    <a:pt x="55" y="182"/>
                  </a:lnTo>
                  <a:lnTo>
                    <a:pt x="50" y="179"/>
                  </a:lnTo>
                  <a:lnTo>
                    <a:pt x="43" y="175"/>
                  </a:lnTo>
                  <a:lnTo>
                    <a:pt x="38" y="173"/>
                  </a:lnTo>
                  <a:lnTo>
                    <a:pt x="32" y="169"/>
                  </a:lnTo>
                  <a:lnTo>
                    <a:pt x="28" y="167"/>
                  </a:lnTo>
                  <a:lnTo>
                    <a:pt x="22" y="164"/>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573"/>
            <p:cNvSpPr>
              <a:spLocks/>
            </p:cNvSpPr>
            <p:nvPr/>
          </p:nvSpPr>
          <p:spPr bwMode="auto">
            <a:xfrm>
              <a:off x="-1470025" y="25400"/>
              <a:ext cx="615950" cy="804863"/>
            </a:xfrm>
            <a:custGeom>
              <a:avLst/>
              <a:gdLst/>
              <a:ahLst/>
              <a:cxnLst>
                <a:cxn ang="0">
                  <a:pos x="762" y="1012"/>
                </a:cxn>
                <a:cxn ang="0">
                  <a:pos x="744" y="1013"/>
                </a:cxn>
                <a:cxn ang="0">
                  <a:pos x="731" y="1012"/>
                </a:cxn>
                <a:cxn ang="0">
                  <a:pos x="723" y="1011"/>
                </a:cxn>
                <a:cxn ang="0">
                  <a:pos x="144" y="862"/>
                </a:cxn>
                <a:cxn ang="0">
                  <a:pos x="131" y="853"/>
                </a:cxn>
                <a:cxn ang="0">
                  <a:pos x="118" y="837"/>
                </a:cxn>
                <a:cxn ang="0">
                  <a:pos x="110" y="819"/>
                </a:cxn>
                <a:cxn ang="0">
                  <a:pos x="107" y="808"/>
                </a:cxn>
                <a:cxn ang="0">
                  <a:pos x="104" y="793"/>
                </a:cxn>
                <a:cxn ang="0">
                  <a:pos x="97" y="755"/>
                </a:cxn>
                <a:cxn ang="0">
                  <a:pos x="81" y="681"/>
                </a:cxn>
                <a:cxn ang="0">
                  <a:pos x="56" y="559"/>
                </a:cxn>
                <a:cxn ang="0">
                  <a:pos x="38" y="472"/>
                </a:cxn>
                <a:cxn ang="0">
                  <a:pos x="20" y="391"/>
                </a:cxn>
                <a:cxn ang="0">
                  <a:pos x="8" y="326"/>
                </a:cxn>
                <a:cxn ang="0">
                  <a:pos x="1" y="289"/>
                </a:cxn>
                <a:cxn ang="0">
                  <a:pos x="1" y="253"/>
                </a:cxn>
                <a:cxn ang="0">
                  <a:pos x="8" y="218"/>
                </a:cxn>
                <a:cxn ang="0">
                  <a:pos x="20" y="187"/>
                </a:cxn>
                <a:cxn ang="0">
                  <a:pos x="35" y="161"/>
                </a:cxn>
                <a:cxn ang="0">
                  <a:pos x="40" y="154"/>
                </a:cxn>
                <a:cxn ang="0">
                  <a:pos x="44" y="147"/>
                </a:cxn>
                <a:cxn ang="0">
                  <a:pos x="415" y="155"/>
                </a:cxn>
                <a:cxn ang="0">
                  <a:pos x="454" y="157"/>
                </a:cxn>
                <a:cxn ang="0">
                  <a:pos x="506" y="159"/>
                </a:cxn>
                <a:cxn ang="0">
                  <a:pos x="545" y="160"/>
                </a:cxn>
                <a:cxn ang="0">
                  <a:pos x="563" y="159"/>
                </a:cxn>
                <a:cxn ang="0">
                  <a:pos x="606" y="152"/>
                </a:cxn>
                <a:cxn ang="0">
                  <a:pos x="660" y="132"/>
                </a:cxn>
                <a:cxn ang="0">
                  <a:pos x="703" y="98"/>
                </a:cxn>
                <a:cxn ang="0">
                  <a:pos x="716" y="56"/>
                </a:cxn>
                <a:cxn ang="0">
                  <a:pos x="718" y="19"/>
                </a:cxn>
                <a:cxn ang="0">
                  <a:pos x="723" y="3"/>
                </a:cxn>
                <a:cxn ang="0">
                  <a:pos x="735" y="11"/>
                </a:cxn>
                <a:cxn ang="0">
                  <a:pos x="746" y="19"/>
                </a:cxn>
                <a:cxn ang="0">
                  <a:pos x="755" y="29"/>
                </a:cxn>
                <a:cxn ang="0">
                  <a:pos x="758" y="35"/>
                </a:cxn>
                <a:cxn ang="0">
                  <a:pos x="755" y="47"/>
                </a:cxn>
                <a:cxn ang="0">
                  <a:pos x="747" y="63"/>
                </a:cxn>
                <a:cxn ang="0">
                  <a:pos x="734" y="82"/>
                </a:cxn>
                <a:cxn ang="0">
                  <a:pos x="726" y="92"/>
                </a:cxn>
                <a:cxn ang="0">
                  <a:pos x="726" y="93"/>
                </a:cxn>
                <a:cxn ang="0">
                  <a:pos x="656" y="214"/>
                </a:cxn>
                <a:cxn ang="0">
                  <a:pos x="655" y="217"/>
                </a:cxn>
                <a:cxn ang="0">
                  <a:pos x="654" y="219"/>
                </a:cxn>
                <a:cxn ang="0">
                  <a:pos x="644" y="286"/>
                </a:cxn>
                <a:cxn ang="0">
                  <a:pos x="658" y="380"/>
                </a:cxn>
                <a:cxn ang="0">
                  <a:pos x="682" y="434"/>
                </a:cxn>
                <a:cxn ang="0">
                  <a:pos x="708" y="505"/>
                </a:cxn>
                <a:cxn ang="0">
                  <a:pos x="727" y="570"/>
                </a:cxn>
                <a:cxn ang="0">
                  <a:pos x="733" y="610"/>
                </a:cxn>
                <a:cxn ang="0">
                  <a:pos x="732" y="664"/>
                </a:cxn>
                <a:cxn ang="0">
                  <a:pos x="742" y="751"/>
                </a:cxn>
                <a:cxn ang="0">
                  <a:pos x="746" y="781"/>
                </a:cxn>
                <a:cxn ang="0">
                  <a:pos x="748" y="800"/>
                </a:cxn>
                <a:cxn ang="0">
                  <a:pos x="761" y="890"/>
                </a:cxn>
                <a:cxn ang="0">
                  <a:pos x="776" y="979"/>
                </a:cxn>
              </a:cxnLst>
              <a:rect l="0" t="0" r="r" b="b"/>
              <a:pathLst>
                <a:path w="776" h="1013">
                  <a:moveTo>
                    <a:pt x="772" y="1011"/>
                  </a:moveTo>
                  <a:lnTo>
                    <a:pt x="762" y="1012"/>
                  </a:lnTo>
                  <a:lnTo>
                    <a:pt x="753" y="1012"/>
                  </a:lnTo>
                  <a:lnTo>
                    <a:pt x="744" y="1013"/>
                  </a:lnTo>
                  <a:lnTo>
                    <a:pt x="738" y="1012"/>
                  </a:lnTo>
                  <a:lnTo>
                    <a:pt x="731" y="1012"/>
                  </a:lnTo>
                  <a:lnTo>
                    <a:pt x="726" y="1012"/>
                  </a:lnTo>
                  <a:lnTo>
                    <a:pt x="723" y="1011"/>
                  </a:lnTo>
                  <a:lnTo>
                    <a:pt x="721" y="1011"/>
                  </a:lnTo>
                  <a:lnTo>
                    <a:pt x="144" y="862"/>
                  </a:lnTo>
                  <a:lnTo>
                    <a:pt x="137" y="859"/>
                  </a:lnTo>
                  <a:lnTo>
                    <a:pt x="131" y="853"/>
                  </a:lnTo>
                  <a:lnTo>
                    <a:pt x="124" y="845"/>
                  </a:lnTo>
                  <a:lnTo>
                    <a:pt x="118" y="837"/>
                  </a:lnTo>
                  <a:lnTo>
                    <a:pt x="114" y="829"/>
                  </a:lnTo>
                  <a:lnTo>
                    <a:pt x="110" y="819"/>
                  </a:lnTo>
                  <a:lnTo>
                    <a:pt x="108" y="813"/>
                  </a:lnTo>
                  <a:lnTo>
                    <a:pt x="107" y="808"/>
                  </a:lnTo>
                  <a:lnTo>
                    <a:pt x="107" y="803"/>
                  </a:lnTo>
                  <a:lnTo>
                    <a:pt x="104" y="793"/>
                  </a:lnTo>
                  <a:lnTo>
                    <a:pt x="102" y="778"/>
                  </a:lnTo>
                  <a:lnTo>
                    <a:pt x="97" y="755"/>
                  </a:lnTo>
                  <a:lnTo>
                    <a:pt x="91" y="723"/>
                  </a:lnTo>
                  <a:lnTo>
                    <a:pt x="81" y="681"/>
                  </a:lnTo>
                  <a:lnTo>
                    <a:pt x="71" y="627"/>
                  </a:lnTo>
                  <a:lnTo>
                    <a:pt x="56" y="559"/>
                  </a:lnTo>
                  <a:lnTo>
                    <a:pt x="47" y="515"/>
                  </a:lnTo>
                  <a:lnTo>
                    <a:pt x="38" y="472"/>
                  </a:lnTo>
                  <a:lnTo>
                    <a:pt x="28" y="430"/>
                  </a:lnTo>
                  <a:lnTo>
                    <a:pt x="20" y="391"/>
                  </a:lnTo>
                  <a:lnTo>
                    <a:pt x="13" y="356"/>
                  </a:lnTo>
                  <a:lnTo>
                    <a:pt x="8" y="326"/>
                  </a:lnTo>
                  <a:lnTo>
                    <a:pt x="3" y="303"/>
                  </a:lnTo>
                  <a:lnTo>
                    <a:pt x="1" y="289"/>
                  </a:lnTo>
                  <a:lnTo>
                    <a:pt x="0" y="272"/>
                  </a:lnTo>
                  <a:lnTo>
                    <a:pt x="1" y="253"/>
                  </a:lnTo>
                  <a:lnTo>
                    <a:pt x="4" y="236"/>
                  </a:lnTo>
                  <a:lnTo>
                    <a:pt x="8" y="218"/>
                  </a:lnTo>
                  <a:lnTo>
                    <a:pt x="13" y="202"/>
                  </a:lnTo>
                  <a:lnTo>
                    <a:pt x="20" y="187"/>
                  </a:lnTo>
                  <a:lnTo>
                    <a:pt x="27" y="173"/>
                  </a:lnTo>
                  <a:lnTo>
                    <a:pt x="35" y="161"/>
                  </a:lnTo>
                  <a:lnTo>
                    <a:pt x="38" y="158"/>
                  </a:lnTo>
                  <a:lnTo>
                    <a:pt x="40" y="154"/>
                  </a:lnTo>
                  <a:lnTo>
                    <a:pt x="42" y="151"/>
                  </a:lnTo>
                  <a:lnTo>
                    <a:pt x="44" y="147"/>
                  </a:lnTo>
                  <a:lnTo>
                    <a:pt x="409" y="155"/>
                  </a:lnTo>
                  <a:lnTo>
                    <a:pt x="415" y="155"/>
                  </a:lnTo>
                  <a:lnTo>
                    <a:pt x="431" y="157"/>
                  </a:lnTo>
                  <a:lnTo>
                    <a:pt x="454" y="157"/>
                  </a:lnTo>
                  <a:lnTo>
                    <a:pt x="481" y="158"/>
                  </a:lnTo>
                  <a:lnTo>
                    <a:pt x="506" y="159"/>
                  </a:lnTo>
                  <a:lnTo>
                    <a:pt x="529" y="159"/>
                  </a:lnTo>
                  <a:lnTo>
                    <a:pt x="545" y="160"/>
                  </a:lnTo>
                  <a:lnTo>
                    <a:pt x="552" y="160"/>
                  </a:lnTo>
                  <a:lnTo>
                    <a:pt x="563" y="159"/>
                  </a:lnTo>
                  <a:lnTo>
                    <a:pt x="582" y="157"/>
                  </a:lnTo>
                  <a:lnTo>
                    <a:pt x="606" y="152"/>
                  </a:lnTo>
                  <a:lnTo>
                    <a:pt x="633" y="144"/>
                  </a:lnTo>
                  <a:lnTo>
                    <a:pt x="660" y="132"/>
                  </a:lnTo>
                  <a:lnTo>
                    <a:pt x="685" y="117"/>
                  </a:lnTo>
                  <a:lnTo>
                    <a:pt x="703" y="98"/>
                  </a:lnTo>
                  <a:lnTo>
                    <a:pt x="713" y="72"/>
                  </a:lnTo>
                  <a:lnTo>
                    <a:pt x="716" y="56"/>
                  </a:lnTo>
                  <a:lnTo>
                    <a:pt x="718" y="38"/>
                  </a:lnTo>
                  <a:lnTo>
                    <a:pt x="718" y="19"/>
                  </a:lnTo>
                  <a:lnTo>
                    <a:pt x="717" y="0"/>
                  </a:lnTo>
                  <a:lnTo>
                    <a:pt x="723" y="3"/>
                  </a:lnTo>
                  <a:lnTo>
                    <a:pt x="730" y="7"/>
                  </a:lnTo>
                  <a:lnTo>
                    <a:pt x="735" y="11"/>
                  </a:lnTo>
                  <a:lnTo>
                    <a:pt x="741" y="16"/>
                  </a:lnTo>
                  <a:lnTo>
                    <a:pt x="746" y="19"/>
                  </a:lnTo>
                  <a:lnTo>
                    <a:pt x="750" y="24"/>
                  </a:lnTo>
                  <a:lnTo>
                    <a:pt x="755" y="29"/>
                  </a:lnTo>
                  <a:lnTo>
                    <a:pt x="757" y="32"/>
                  </a:lnTo>
                  <a:lnTo>
                    <a:pt x="758" y="35"/>
                  </a:lnTo>
                  <a:lnTo>
                    <a:pt x="757" y="41"/>
                  </a:lnTo>
                  <a:lnTo>
                    <a:pt x="755" y="47"/>
                  </a:lnTo>
                  <a:lnTo>
                    <a:pt x="751" y="55"/>
                  </a:lnTo>
                  <a:lnTo>
                    <a:pt x="747" y="63"/>
                  </a:lnTo>
                  <a:lnTo>
                    <a:pt x="741" y="72"/>
                  </a:lnTo>
                  <a:lnTo>
                    <a:pt x="734" y="82"/>
                  </a:lnTo>
                  <a:lnTo>
                    <a:pt x="727" y="91"/>
                  </a:lnTo>
                  <a:lnTo>
                    <a:pt x="726" y="92"/>
                  </a:lnTo>
                  <a:lnTo>
                    <a:pt x="726" y="92"/>
                  </a:lnTo>
                  <a:lnTo>
                    <a:pt x="726" y="93"/>
                  </a:lnTo>
                  <a:lnTo>
                    <a:pt x="725" y="94"/>
                  </a:lnTo>
                  <a:lnTo>
                    <a:pt x="656" y="214"/>
                  </a:lnTo>
                  <a:lnTo>
                    <a:pt x="655" y="215"/>
                  </a:lnTo>
                  <a:lnTo>
                    <a:pt x="655" y="217"/>
                  </a:lnTo>
                  <a:lnTo>
                    <a:pt x="655" y="218"/>
                  </a:lnTo>
                  <a:lnTo>
                    <a:pt x="654" y="219"/>
                  </a:lnTo>
                  <a:lnTo>
                    <a:pt x="649" y="242"/>
                  </a:lnTo>
                  <a:lnTo>
                    <a:pt x="644" y="286"/>
                  </a:lnTo>
                  <a:lnTo>
                    <a:pt x="645" y="335"/>
                  </a:lnTo>
                  <a:lnTo>
                    <a:pt x="658" y="380"/>
                  </a:lnTo>
                  <a:lnTo>
                    <a:pt x="670" y="403"/>
                  </a:lnTo>
                  <a:lnTo>
                    <a:pt x="682" y="434"/>
                  </a:lnTo>
                  <a:lnTo>
                    <a:pt x="695" y="469"/>
                  </a:lnTo>
                  <a:lnTo>
                    <a:pt x="708" y="505"/>
                  </a:lnTo>
                  <a:lnTo>
                    <a:pt x="719" y="539"/>
                  </a:lnTo>
                  <a:lnTo>
                    <a:pt x="727" y="570"/>
                  </a:lnTo>
                  <a:lnTo>
                    <a:pt x="733" y="595"/>
                  </a:lnTo>
                  <a:lnTo>
                    <a:pt x="733" y="610"/>
                  </a:lnTo>
                  <a:lnTo>
                    <a:pt x="731" y="632"/>
                  </a:lnTo>
                  <a:lnTo>
                    <a:pt x="732" y="664"/>
                  </a:lnTo>
                  <a:lnTo>
                    <a:pt x="736" y="704"/>
                  </a:lnTo>
                  <a:lnTo>
                    <a:pt x="742" y="751"/>
                  </a:lnTo>
                  <a:lnTo>
                    <a:pt x="744" y="768"/>
                  </a:lnTo>
                  <a:lnTo>
                    <a:pt x="746" y="781"/>
                  </a:lnTo>
                  <a:lnTo>
                    <a:pt x="748" y="793"/>
                  </a:lnTo>
                  <a:lnTo>
                    <a:pt x="748" y="800"/>
                  </a:lnTo>
                  <a:lnTo>
                    <a:pt x="751" y="836"/>
                  </a:lnTo>
                  <a:lnTo>
                    <a:pt x="761" y="890"/>
                  </a:lnTo>
                  <a:lnTo>
                    <a:pt x="770" y="944"/>
                  </a:lnTo>
                  <a:lnTo>
                    <a:pt x="776" y="979"/>
                  </a:lnTo>
                  <a:lnTo>
                    <a:pt x="772" y="1011"/>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574"/>
            <p:cNvSpPr>
              <a:spLocks/>
            </p:cNvSpPr>
            <p:nvPr/>
          </p:nvSpPr>
          <p:spPr bwMode="auto">
            <a:xfrm>
              <a:off x="-927100" y="109538"/>
              <a:ext cx="165100" cy="676275"/>
            </a:xfrm>
            <a:custGeom>
              <a:avLst/>
              <a:gdLst/>
              <a:ahLst/>
              <a:cxnLst>
                <a:cxn ang="0">
                  <a:pos x="104" y="695"/>
                </a:cxn>
                <a:cxn ang="0">
                  <a:pos x="104" y="687"/>
                </a:cxn>
                <a:cxn ang="0">
                  <a:pos x="103" y="675"/>
                </a:cxn>
                <a:cxn ang="0">
                  <a:pos x="101" y="660"/>
                </a:cxn>
                <a:cxn ang="0">
                  <a:pos x="98" y="642"/>
                </a:cxn>
                <a:cxn ang="0">
                  <a:pos x="94" y="607"/>
                </a:cxn>
                <a:cxn ang="0">
                  <a:pos x="89" y="569"/>
                </a:cxn>
                <a:cxn ang="0">
                  <a:pos x="87" y="536"/>
                </a:cxn>
                <a:cxn ang="0">
                  <a:pos x="88" y="514"/>
                </a:cxn>
                <a:cxn ang="0">
                  <a:pos x="89" y="492"/>
                </a:cxn>
                <a:cxn ang="0">
                  <a:pos x="83" y="461"/>
                </a:cxn>
                <a:cxn ang="0">
                  <a:pos x="73" y="423"/>
                </a:cxn>
                <a:cxn ang="0">
                  <a:pos x="60" y="382"/>
                </a:cxn>
                <a:cxn ang="0">
                  <a:pos x="45" y="342"/>
                </a:cxn>
                <a:cxn ang="0">
                  <a:pos x="32" y="306"/>
                </a:cxn>
                <a:cxn ang="0">
                  <a:pos x="19" y="276"/>
                </a:cxn>
                <a:cxn ang="0">
                  <a:pos x="10" y="257"/>
                </a:cxn>
                <a:cxn ang="0">
                  <a:pos x="2" y="230"/>
                </a:cxn>
                <a:cxn ang="0">
                  <a:pos x="0" y="196"/>
                </a:cxn>
                <a:cxn ang="0">
                  <a:pos x="3" y="158"/>
                </a:cxn>
                <a:cxn ang="0">
                  <a:pos x="9" y="125"/>
                </a:cxn>
                <a:cxn ang="0">
                  <a:pos x="75" y="10"/>
                </a:cxn>
                <a:cxn ang="0">
                  <a:pos x="78" y="8"/>
                </a:cxn>
                <a:cxn ang="0">
                  <a:pos x="79" y="5"/>
                </a:cxn>
                <a:cxn ang="0">
                  <a:pos x="81" y="3"/>
                </a:cxn>
                <a:cxn ang="0">
                  <a:pos x="83" y="0"/>
                </a:cxn>
                <a:cxn ang="0">
                  <a:pos x="209" y="652"/>
                </a:cxn>
                <a:cxn ang="0">
                  <a:pos x="128" y="852"/>
                </a:cxn>
                <a:cxn ang="0">
                  <a:pos x="120" y="804"/>
                </a:cxn>
                <a:cxn ang="0">
                  <a:pos x="112" y="756"/>
                </a:cxn>
                <a:cxn ang="0">
                  <a:pos x="106" y="717"/>
                </a:cxn>
                <a:cxn ang="0">
                  <a:pos x="104" y="695"/>
                </a:cxn>
              </a:cxnLst>
              <a:rect l="0" t="0" r="r" b="b"/>
              <a:pathLst>
                <a:path w="209" h="852">
                  <a:moveTo>
                    <a:pt x="104" y="695"/>
                  </a:moveTo>
                  <a:lnTo>
                    <a:pt x="104" y="687"/>
                  </a:lnTo>
                  <a:lnTo>
                    <a:pt x="103" y="675"/>
                  </a:lnTo>
                  <a:lnTo>
                    <a:pt x="101" y="660"/>
                  </a:lnTo>
                  <a:lnTo>
                    <a:pt x="98" y="642"/>
                  </a:lnTo>
                  <a:lnTo>
                    <a:pt x="94" y="607"/>
                  </a:lnTo>
                  <a:lnTo>
                    <a:pt x="89" y="569"/>
                  </a:lnTo>
                  <a:lnTo>
                    <a:pt x="87" y="536"/>
                  </a:lnTo>
                  <a:lnTo>
                    <a:pt x="88" y="514"/>
                  </a:lnTo>
                  <a:lnTo>
                    <a:pt x="89" y="492"/>
                  </a:lnTo>
                  <a:lnTo>
                    <a:pt x="83" y="461"/>
                  </a:lnTo>
                  <a:lnTo>
                    <a:pt x="73" y="423"/>
                  </a:lnTo>
                  <a:lnTo>
                    <a:pt x="60" y="382"/>
                  </a:lnTo>
                  <a:lnTo>
                    <a:pt x="45" y="342"/>
                  </a:lnTo>
                  <a:lnTo>
                    <a:pt x="32" y="306"/>
                  </a:lnTo>
                  <a:lnTo>
                    <a:pt x="19" y="276"/>
                  </a:lnTo>
                  <a:lnTo>
                    <a:pt x="10" y="257"/>
                  </a:lnTo>
                  <a:lnTo>
                    <a:pt x="2" y="230"/>
                  </a:lnTo>
                  <a:lnTo>
                    <a:pt x="0" y="196"/>
                  </a:lnTo>
                  <a:lnTo>
                    <a:pt x="3" y="158"/>
                  </a:lnTo>
                  <a:lnTo>
                    <a:pt x="9" y="125"/>
                  </a:lnTo>
                  <a:lnTo>
                    <a:pt x="75" y="10"/>
                  </a:lnTo>
                  <a:lnTo>
                    <a:pt x="78" y="8"/>
                  </a:lnTo>
                  <a:lnTo>
                    <a:pt x="79" y="5"/>
                  </a:lnTo>
                  <a:lnTo>
                    <a:pt x="81" y="3"/>
                  </a:lnTo>
                  <a:lnTo>
                    <a:pt x="83" y="0"/>
                  </a:lnTo>
                  <a:lnTo>
                    <a:pt x="209" y="652"/>
                  </a:lnTo>
                  <a:lnTo>
                    <a:pt x="128" y="852"/>
                  </a:lnTo>
                  <a:lnTo>
                    <a:pt x="120" y="804"/>
                  </a:lnTo>
                  <a:lnTo>
                    <a:pt x="112" y="756"/>
                  </a:lnTo>
                  <a:lnTo>
                    <a:pt x="106" y="717"/>
                  </a:lnTo>
                  <a:lnTo>
                    <a:pt x="104" y="695"/>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575"/>
            <p:cNvSpPr>
              <a:spLocks/>
            </p:cNvSpPr>
            <p:nvPr/>
          </p:nvSpPr>
          <p:spPr bwMode="auto">
            <a:xfrm>
              <a:off x="-803275" y="650875"/>
              <a:ext cx="122238" cy="158750"/>
            </a:xfrm>
            <a:custGeom>
              <a:avLst/>
              <a:gdLst/>
              <a:ahLst/>
              <a:cxnLst>
                <a:cxn ang="0">
                  <a:pos x="144" y="73"/>
                </a:cxn>
                <a:cxn ang="0">
                  <a:pos x="137" y="81"/>
                </a:cxn>
                <a:cxn ang="0">
                  <a:pos x="126" y="92"/>
                </a:cxn>
                <a:cxn ang="0">
                  <a:pos x="112" y="107"/>
                </a:cxn>
                <a:cxn ang="0">
                  <a:pos x="94" y="125"/>
                </a:cxn>
                <a:cxn ang="0">
                  <a:pos x="75" y="143"/>
                </a:cxn>
                <a:cxn ang="0">
                  <a:pos x="54" y="163"/>
                </a:cxn>
                <a:cxn ang="0">
                  <a:pos x="32" y="180"/>
                </a:cxn>
                <a:cxn ang="0">
                  <a:pos x="9" y="196"/>
                </a:cxn>
                <a:cxn ang="0">
                  <a:pos x="7" y="197"/>
                </a:cxn>
                <a:cxn ang="0">
                  <a:pos x="5" y="198"/>
                </a:cxn>
                <a:cxn ang="0">
                  <a:pos x="2" y="200"/>
                </a:cxn>
                <a:cxn ang="0">
                  <a:pos x="0" y="201"/>
                </a:cxn>
                <a:cxn ang="0">
                  <a:pos x="82" y="0"/>
                </a:cxn>
                <a:cxn ang="0">
                  <a:pos x="153" y="39"/>
                </a:cxn>
                <a:cxn ang="0">
                  <a:pos x="151" y="49"/>
                </a:cxn>
                <a:cxn ang="0">
                  <a:pos x="149" y="58"/>
                </a:cxn>
                <a:cxn ang="0">
                  <a:pos x="146" y="66"/>
                </a:cxn>
                <a:cxn ang="0">
                  <a:pos x="144" y="73"/>
                </a:cxn>
              </a:cxnLst>
              <a:rect l="0" t="0" r="r" b="b"/>
              <a:pathLst>
                <a:path w="153" h="201">
                  <a:moveTo>
                    <a:pt x="144" y="73"/>
                  </a:moveTo>
                  <a:lnTo>
                    <a:pt x="137" y="81"/>
                  </a:lnTo>
                  <a:lnTo>
                    <a:pt x="126" y="92"/>
                  </a:lnTo>
                  <a:lnTo>
                    <a:pt x="112" y="107"/>
                  </a:lnTo>
                  <a:lnTo>
                    <a:pt x="94" y="125"/>
                  </a:lnTo>
                  <a:lnTo>
                    <a:pt x="75" y="143"/>
                  </a:lnTo>
                  <a:lnTo>
                    <a:pt x="54" y="163"/>
                  </a:lnTo>
                  <a:lnTo>
                    <a:pt x="32" y="180"/>
                  </a:lnTo>
                  <a:lnTo>
                    <a:pt x="9" y="196"/>
                  </a:lnTo>
                  <a:lnTo>
                    <a:pt x="7" y="197"/>
                  </a:lnTo>
                  <a:lnTo>
                    <a:pt x="5" y="198"/>
                  </a:lnTo>
                  <a:lnTo>
                    <a:pt x="2" y="200"/>
                  </a:lnTo>
                  <a:lnTo>
                    <a:pt x="0" y="201"/>
                  </a:lnTo>
                  <a:lnTo>
                    <a:pt x="82" y="0"/>
                  </a:lnTo>
                  <a:lnTo>
                    <a:pt x="153" y="39"/>
                  </a:lnTo>
                  <a:lnTo>
                    <a:pt x="151" y="49"/>
                  </a:lnTo>
                  <a:lnTo>
                    <a:pt x="149" y="58"/>
                  </a:lnTo>
                  <a:lnTo>
                    <a:pt x="146" y="66"/>
                  </a:lnTo>
                  <a:lnTo>
                    <a:pt x="144" y="73"/>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576"/>
            <p:cNvSpPr>
              <a:spLocks/>
            </p:cNvSpPr>
            <p:nvPr/>
          </p:nvSpPr>
          <p:spPr bwMode="auto">
            <a:xfrm>
              <a:off x="-933450" y="-46038"/>
              <a:ext cx="255588" cy="696913"/>
            </a:xfrm>
            <a:custGeom>
              <a:avLst/>
              <a:gdLst/>
              <a:ahLst/>
              <a:cxnLst>
                <a:cxn ang="0">
                  <a:pos x="122" y="158"/>
                </a:cxn>
                <a:cxn ang="0">
                  <a:pos x="120" y="152"/>
                </a:cxn>
                <a:cxn ang="0">
                  <a:pos x="116" y="147"/>
                </a:cxn>
                <a:cxn ang="0">
                  <a:pos x="120" y="124"/>
                </a:cxn>
                <a:cxn ang="0">
                  <a:pos x="114" y="103"/>
                </a:cxn>
                <a:cxn ang="0">
                  <a:pos x="94" y="82"/>
                </a:cxn>
                <a:cxn ang="0">
                  <a:pos x="70" y="64"/>
                </a:cxn>
                <a:cxn ang="0">
                  <a:pos x="47" y="52"/>
                </a:cxn>
                <a:cxn ang="0">
                  <a:pos x="34" y="46"/>
                </a:cxn>
                <a:cxn ang="0">
                  <a:pos x="32" y="45"/>
                </a:cxn>
                <a:cxn ang="0">
                  <a:pos x="28" y="45"/>
                </a:cxn>
                <a:cxn ang="0">
                  <a:pos x="16" y="20"/>
                </a:cxn>
                <a:cxn ang="0">
                  <a:pos x="0" y="0"/>
                </a:cxn>
                <a:cxn ang="0">
                  <a:pos x="23" y="7"/>
                </a:cxn>
                <a:cxn ang="0">
                  <a:pos x="48" y="18"/>
                </a:cxn>
                <a:cxn ang="0">
                  <a:pos x="74" y="35"/>
                </a:cxn>
                <a:cxn ang="0">
                  <a:pos x="102" y="56"/>
                </a:cxn>
                <a:cxn ang="0">
                  <a:pos x="130" y="79"/>
                </a:cxn>
                <a:cxn ang="0">
                  <a:pos x="157" y="105"/>
                </a:cxn>
                <a:cxn ang="0">
                  <a:pos x="184" y="131"/>
                </a:cxn>
                <a:cxn ang="0">
                  <a:pos x="209" y="159"/>
                </a:cxn>
                <a:cxn ang="0">
                  <a:pos x="229" y="212"/>
                </a:cxn>
                <a:cxn ang="0">
                  <a:pos x="242" y="283"/>
                </a:cxn>
                <a:cxn ang="0">
                  <a:pos x="249" y="321"/>
                </a:cxn>
                <a:cxn ang="0">
                  <a:pos x="256" y="342"/>
                </a:cxn>
                <a:cxn ang="0">
                  <a:pos x="277" y="408"/>
                </a:cxn>
                <a:cxn ang="0">
                  <a:pos x="279" y="470"/>
                </a:cxn>
                <a:cxn ang="0">
                  <a:pos x="279" y="561"/>
                </a:cxn>
                <a:cxn ang="0">
                  <a:pos x="299" y="628"/>
                </a:cxn>
                <a:cxn ang="0">
                  <a:pos x="312" y="665"/>
                </a:cxn>
                <a:cxn ang="0">
                  <a:pos x="318" y="699"/>
                </a:cxn>
                <a:cxn ang="0">
                  <a:pos x="253" y="838"/>
                </a:cxn>
              </a:cxnLst>
              <a:rect l="0" t="0" r="r" b="b"/>
              <a:pathLst>
                <a:path w="322" h="877">
                  <a:moveTo>
                    <a:pt x="253" y="838"/>
                  </a:moveTo>
                  <a:lnTo>
                    <a:pt x="122" y="158"/>
                  </a:lnTo>
                  <a:lnTo>
                    <a:pt x="122" y="155"/>
                  </a:lnTo>
                  <a:lnTo>
                    <a:pt x="120" y="152"/>
                  </a:lnTo>
                  <a:lnTo>
                    <a:pt x="118" y="150"/>
                  </a:lnTo>
                  <a:lnTo>
                    <a:pt x="116" y="147"/>
                  </a:lnTo>
                  <a:lnTo>
                    <a:pt x="119" y="136"/>
                  </a:lnTo>
                  <a:lnTo>
                    <a:pt x="120" y="124"/>
                  </a:lnTo>
                  <a:lnTo>
                    <a:pt x="118" y="114"/>
                  </a:lnTo>
                  <a:lnTo>
                    <a:pt x="114" y="103"/>
                  </a:lnTo>
                  <a:lnTo>
                    <a:pt x="105" y="92"/>
                  </a:lnTo>
                  <a:lnTo>
                    <a:pt x="94" y="82"/>
                  </a:lnTo>
                  <a:lnTo>
                    <a:pt x="82" y="72"/>
                  </a:lnTo>
                  <a:lnTo>
                    <a:pt x="70" y="64"/>
                  </a:lnTo>
                  <a:lnTo>
                    <a:pt x="57" y="57"/>
                  </a:lnTo>
                  <a:lnTo>
                    <a:pt x="47" y="52"/>
                  </a:lnTo>
                  <a:lnTo>
                    <a:pt x="39" y="48"/>
                  </a:lnTo>
                  <a:lnTo>
                    <a:pt x="34" y="46"/>
                  </a:lnTo>
                  <a:lnTo>
                    <a:pt x="33" y="45"/>
                  </a:lnTo>
                  <a:lnTo>
                    <a:pt x="32" y="45"/>
                  </a:lnTo>
                  <a:lnTo>
                    <a:pt x="29" y="45"/>
                  </a:lnTo>
                  <a:lnTo>
                    <a:pt x="28" y="45"/>
                  </a:lnTo>
                  <a:lnTo>
                    <a:pt x="23" y="32"/>
                  </a:lnTo>
                  <a:lnTo>
                    <a:pt x="16" y="20"/>
                  </a:lnTo>
                  <a:lnTo>
                    <a:pt x="9" y="10"/>
                  </a:lnTo>
                  <a:lnTo>
                    <a:pt x="0" y="0"/>
                  </a:lnTo>
                  <a:lnTo>
                    <a:pt x="11" y="2"/>
                  </a:lnTo>
                  <a:lnTo>
                    <a:pt x="23" y="7"/>
                  </a:lnTo>
                  <a:lnTo>
                    <a:pt x="35" y="12"/>
                  </a:lnTo>
                  <a:lnTo>
                    <a:pt x="48" y="18"/>
                  </a:lnTo>
                  <a:lnTo>
                    <a:pt x="61" y="26"/>
                  </a:lnTo>
                  <a:lnTo>
                    <a:pt x="74" y="35"/>
                  </a:lnTo>
                  <a:lnTo>
                    <a:pt x="88" y="46"/>
                  </a:lnTo>
                  <a:lnTo>
                    <a:pt x="102" y="56"/>
                  </a:lnTo>
                  <a:lnTo>
                    <a:pt x="116" y="68"/>
                  </a:lnTo>
                  <a:lnTo>
                    <a:pt x="130" y="79"/>
                  </a:lnTo>
                  <a:lnTo>
                    <a:pt x="143" y="92"/>
                  </a:lnTo>
                  <a:lnTo>
                    <a:pt x="157" y="105"/>
                  </a:lnTo>
                  <a:lnTo>
                    <a:pt x="170" y="118"/>
                  </a:lnTo>
                  <a:lnTo>
                    <a:pt x="184" y="131"/>
                  </a:lnTo>
                  <a:lnTo>
                    <a:pt x="196" y="145"/>
                  </a:lnTo>
                  <a:lnTo>
                    <a:pt x="209" y="159"/>
                  </a:lnTo>
                  <a:lnTo>
                    <a:pt x="219" y="180"/>
                  </a:lnTo>
                  <a:lnTo>
                    <a:pt x="229" y="212"/>
                  </a:lnTo>
                  <a:lnTo>
                    <a:pt x="237" y="250"/>
                  </a:lnTo>
                  <a:lnTo>
                    <a:pt x="242" y="283"/>
                  </a:lnTo>
                  <a:lnTo>
                    <a:pt x="246" y="304"/>
                  </a:lnTo>
                  <a:lnTo>
                    <a:pt x="249" y="321"/>
                  </a:lnTo>
                  <a:lnTo>
                    <a:pt x="253" y="333"/>
                  </a:lnTo>
                  <a:lnTo>
                    <a:pt x="256" y="342"/>
                  </a:lnTo>
                  <a:lnTo>
                    <a:pt x="269" y="376"/>
                  </a:lnTo>
                  <a:lnTo>
                    <a:pt x="277" y="408"/>
                  </a:lnTo>
                  <a:lnTo>
                    <a:pt x="280" y="440"/>
                  </a:lnTo>
                  <a:lnTo>
                    <a:pt x="279" y="470"/>
                  </a:lnTo>
                  <a:lnTo>
                    <a:pt x="277" y="517"/>
                  </a:lnTo>
                  <a:lnTo>
                    <a:pt x="279" y="561"/>
                  </a:lnTo>
                  <a:lnTo>
                    <a:pt x="287" y="599"/>
                  </a:lnTo>
                  <a:lnTo>
                    <a:pt x="299" y="628"/>
                  </a:lnTo>
                  <a:lnTo>
                    <a:pt x="306" y="645"/>
                  </a:lnTo>
                  <a:lnTo>
                    <a:pt x="312" y="665"/>
                  </a:lnTo>
                  <a:lnTo>
                    <a:pt x="316" y="685"/>
                  </a:lnTo>
                  <a:lnTo>
                    <a:pt x="318" y="699"/>
                  </a:lnTo>
                  <a:lnTo>
                    <a:pt x="322" y="877"/>
                  </a:lnTo>
                  <a:lnTo>
                    <a:pt x="253" y="838"/>
                  </a:lnTo>
                  <a:close/>
                </a:path>
              </a:pathLst>
            </a:custGeom>
            <a:solidFill>
              <a:srgbClr val="7D7E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258" name="Curved Connector 20"/>
          <p:cNvCxnSpPr/>
          <p:nvPr/>
        </p:nvCxnSpPr>
        <p:spPr>
          <a:xfrm>
            <a:off x="5309365" y="5083120"/>
            <a:ext cx="1430338" cy="0"/>
          </a:xfrm>
          <a:prstGeom prst="straightConnector1">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276"/>
          <p:cNvGrpSpPr/>
          <p:nvPr/>
        </p:nvGrpSpPr>
        <p:grpSpPr>
          <a:xfrm>
            <a:off x="2096655" y="2661603"/>
            <a:ext cx="1281545" cy="1242800"/>
            <a:chOff x="2096655" y="2661603"/>
            <a:chExt cx="1281545" cy="1242800"/>
          </a:xfrm>
        </p:grpSpPr>
        <p:cxnSp>
          <p:nvCxnSpPr>
            <p:cNvPr id="270" name="Straight Connector 269"/>
            <p:cNvCxnSpPr/>
            <p:nvPr/>
          </p:nvCxnSpPr>
          <p:spPr>
            <a:xfrm>
              <a:off x="2096655" y="3648364"/>
              <a:ext cx="449695"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7" name="Group 218"/>
            <p:cNvGrpSpPr/>
            <p:nvPr/>
          </p:nvGrpSpPr>
          <p:grpSpPr>
            <a:xfrm>
              <a:off x="2409825" y="2680998"/>
              <a:ext cx="82550" cy="225425"/>
              <a:chOff x="2409825" y="2787650"/>
              <a:chExt cx="82550" cy="225425"/>
            </a:xfrm>
          </p:grpSpPr>
          <p:sp>
            <p:nvSpPr>
              <p:cNvPr id="214" name="Rectangle 213"/>
              <p:cNvSpPr/>
              <p:nvPr/>
            </p:nvSpPr>
            <p:spPr>
              <a:xfrm>
                <a:off x="2409825" y="2787650"/>
                <a:ext cx="82550" cy="10477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17" name="Rectangle 216"/>
              <p:cNvSpPr/>
              <p:nvPr/>
            </p:nvSpPr>
            <p:spPr>
              <a:xfrm>
                <a:off x="2409825" y="2908300"/>
                <a:ext cx="82550" cy="10477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pSp>
        <p:pic>
          <p:nvPicPr>
            <p:cNvPr id="24584" name="Picture 8"/>
            <p:cNvPicPr>
              <a:picLocks noChangeAspect="1" noChangeArrowheads="1"/>
            </p:cNvPicPr>
            <p:nvPr/>
          </p:nvPicPr>
          <p:blipFill>
            <a:blip r:embed="rId4" cstate="print"/>
            <a:srcRect/>
            <a:stretch>
              <a:fillRect/>
            </a:stretch>
          </p:blipFill>
          <p:spPr bwMode="auto">
            <a:xfrm>
              <a:off x="2491740" y="2661603"/>
              <a:ext cx="723900" cy="1242800"/>
            </a:xfrm>
            <a:prstGeom prst="rect">
              <a:avLst/>
            </a:prstGeom>
            <a:noFill/>
            <a:ln w="9525">
              <a:noFill/>
              <a:miter lim="800000"/>
              <a:headEnd/>
              <a:tailEnd/>
            </a:ln>
            <a:effectLst/>
          </p:spPr>
        </p:pic>
        <p:pic>
          <p:nvPicPr>
            <p:cNvPr id="268" name="Picture 9"/>
            <p:cNvPicPr>
              <a:picLocks noChangeAspect="1" noChangeArrowheads="1"/>
            </p:cNvPicPr>
            <p:nvPr/>
          </p:nvPicPr>
          <p:blipFill>
            <a:blip r:embed="rId5" cstate="print">
              <a:clrChange>
                <a:clrFrom>
                  <a:srgbClr val="E3E3E3"/>
                </a:clrFrom>
                <a:clrTo>
                  <a:srgbClr val="E3E3E3">
                    <a:alpha val="0"/>
                  </a:srgbClr>
                </a:clrTo>
              </a:clrChange>
            </a:blip>
            <a:srcRect l="41368" t="36786" r="42836" b="31158"/>
            <a:stretch>
              <a:fillRect/>
            </a:stretch>
          </p:blipFill>
          <p:spPr bwMode="auto">
            <a:xfrm>
              <a:off x="2590800" y="3048000"/>
              <a:ext cx="281940" cy="457200"/>
            </a:xfrm>
            <a:prstGeom prst="rect">
              <a:avLst/>
            </a:prstGeom>
            <a:noFill/>
            <a:ln w="9525">
              <a:noFill/>
              <a:miter lim="800000"/>
              <a:headEnd/>
              <a:tailEnd/>
            </a:ln>
            <a:effectLst/>
          </p:spPr>
        </p:pic>
        <p:grpSp>
          <p:nvGrpSpPr>
            <p:cNvPr id="18" name="Group 232"/>
            <p:cNvGrpSpPr/>
            <p:nvPr/>
          </p:nvGrpSpPr>
          <p:grpSpPr>
            <a:xfrm>
              <a:off x="2619376" y="3451861"/>
              <a:ext cx="238124" cy="393862"/>
              <a:chOff x="3028950" y="4508500"/>
              <a:chExt cx="666750" cy="723900"/>
            </a:xfrm>
          </p:grpSpPr>
          <p:sp>
            <p:nvSpPr>
              <p:cNvPr id="225" name="Rectangle 224"/>
              <p:cNvSpPr/>
              <p:nvPr/>
            </p:nvSpPr>
            <p:spPr>
              <a:xfrm>
                <a:off x="3369469" y="4764086"/>
                <a:ext cx="307181" cy="450850"/>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4583" name="Freeform 7"/>
              <p:cNvSpPr>
                <a:spLocks/>
              </p:cNvSpPr>
              <p:nvPr/>
            </p:nvSpPr>
            <p:spPr bwMode="auto">
              <a:xfrm>
                <a:off x="3028950" y="4508500"/>
                <a:ext cx="666750" cy="723900"/>
              </a:xfrm>
              <a:custGeom>
                <a:avLst/>
                <a:gdLst/>
                <a:ahLst/>
                <a:cxnLst>
                  <a:cxn ang="0">
                    <a:pos x="302" y="59"/>
                  </a:cxn>
                  <a:cxn ang="0">
                    <a:pos x="266" y="59"/>
                  </a:cxn>
                  <a:cxn ang="0">
                    <a:pos x="268" y="47"/>
                  </a:cxn>
                  <a:cxn ang="0">
                    <a:pos x="213" y="0"/>
                  </a:cxn>
                  <a:cxn ang="0">
                    <a:pos x="153" y="0"/>
                  </a:cxn>
                  <a:cxn ang="0">
                    <a:pos x="98" y="47"/>
                  </a:cxn>
                  <a:cxn ang="0">
                    <a:pos x="100" y="59"/>
                  </a:cxn>
                  <a:cxn ang="0">
                    <a:pos x="63" y="59"/>
                  </a:cxn>
                  <a:cxn ang="0">
                    <a:pos x="0" y="112"/>
                  </a:cxn>
                  <a:cxn ang="0">
                    <a:pos x="0" y="440"/>
                  </a:cxn>
                  <a:cxn ang="0">
                    <a:pos x="63" y="493"/>
                  </a:cxn>
                  <a:cxn ang="0">
                    <a:pos x="302" y="493"/>
                  </a:cxn>
                  <a:cxn ang="0">
                    <a:pos x="365" y="440"/>
                  </a:cxn>
                  <a:cxn ang="0">
                    <a:pos x="365" y="112"/>
                  </a:cxn>
                  <a:cxn ang="0">
                    <a:pos x="302" y="59"/>
                  </a:cxn>
                </a:cxnLst>
                <a:rect l="0" t="0" r="r" b="b"/>
                <a:pathLst>
                  <a:path w="365" h="493">
                    <a:moveTo>
                      <a:pt x="302" y="59"/>
                    </a:moveTo>
                    <a:cubicBezTo>
                      <a:pt x="266" y="59"/>
                      <a:pt x="266" y="59"/>
                      <a:pt x="266" y="59"/>
                    </a:cubicBezTo>
                    <a:cubicBezTo>
                      <a:pt x="267" y="55"/>
                      <a:pt x="268" y="51"/>
                      <a:pt x="268" y="47"/>
                    </a:cubicBezTo>
                    <a:cubicBezTo>
                      <a:pt x="268" y="21"/>
                      <a:pt x="243" y="0"/>
                      <a:pt x="213" y="0"/>
                    </a:cubicBezTo>
                    <a:cubicBezTo>
                      <a:pt x="153" y="0"/>
                      <a:pt x="153" y="0"/>
                      <a:pt x="153" y="0"/>
                    </a:cubicBezTo>
                    <a:cubicBezTo>
                      <a:pt x="123" y="0"/>
                      <a:pt x="98" y="21"/>
                      <a:pt x="98" y="47"/>
                    </a:cubicBezTo>
                    <a:cubicBezTo>
                      <a:pt x="98" y="51"/>
                      <a:pt x="99" y="55"/>
                      <a:pt x="100" y="59"/>
                    </a:cubicBezTo>
                    <a:cubicBezTo>
                      <a:pt x="63" y="59"/>
                      <a:pt x="63" y="59"/>
                      <a:pt x="63" y="59"/>
                    </a:cubicBezTo>
                    <a:cubicBezTo>
                      <a:pt x="29" y="59"/>
                      <a:pt x="0" y="82"/>
                      <a:pt x="0" y="112"/>
                    </a:cubicBezTo>
                    <a:cubicBezTo>
                      <a:pt x="0" y="440"/>
                      <a:pt x="0" y="440"/>
                      <a:pt x="0" y="440"/>
                    </a:cubicBezTo>
                    <a:cubicBezTo>
                      <a:pt x="0" y="469"/>
                      <a:pt x="29" y="493"/>
                      <a:pt x="63" y="493"/>
                    </a:cubicBezTo>
                    <a:cubicBezTo>
                      <a:pt x="302" y="493"/>
                      <a:pt x="302" y="493"/>
                      <a:pt x="302" y="493"/>
                    </a:cubicBezTo>
                    <a:cubicBezTo>
                      <a:pt x="337" y="493"/>
                      <a:pt x="365" y="469"/>
                      <a:pt x="365" y="440"/>
                    </a:cubicBezTo>
                    <a:cubicBezTo>
                      <a:pt x="365" y="112"/>
                      <a:pt x="365" y="112"/>
                      <a:pt x="365" y="112"/>
                    </a:cubicBezTo>
                    <a:cubicBezTo>
                      <a:pt x="365" y="82"/>
                      <a:pt x="337" y="59"/>
                      <a:pt x="302" y="59"/>
                    </a:cubicBezTo>
                    <a:close/>
                  </a:path>
                </a:pathLst>
              </a:custGeom>
              <a:noFill/>
              <a:ln w="30163" cap="flat">
                <a:solidFill>
                  <a:srgbClr val="80828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22" name="Straight Connector 221"/>
              <p:cNvCxnSpPr/>
              <p:nvPr/>
            </p:nvCxnSpPr>
            <p:spPr>
              <a:xfrm>
                <a:off x="3363437" y="4693920"/>
                <a:ext cx="0" cy="53689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274" name="Straight Connector 273"/>
            <p:cNvCxnSpPr/>
            <p:nvPr/>
          </p:nvCxnSpPr>
          <p:spPr>
            <a:xfrm>
              <a:off x="2928505" y="3648364"/>
              <a:ext cx="449695"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276" name="Picture 9"/>
            <p:cNvPicPr>
              <a:picLocks noChangeAspect="1" noChangeArrowheads="1"/>
            </p:cNvPicPr>
            <p:nvPr/>
          </p:nvPicPr>
          <p:blipFill>
            <a:blip r:embed="rId5" cstate="print">
              <a:clrChange>
                <a:clrFrom>
                  <a:srgbClr val="E3E3E3"/>
                </a:clrFrom>
                <a:clrTo>
                  <a:srgbClr val="E3E3E3">
                    <a:alpha val="0"/>
                  </a:srgbClr>
                </a:clrTo>
              </a:clrChange>
            </a:blip>
            <a:srcRect l="14040" t="9005" r="64039" b="25161"/>
            <a:stretch>
              <a:fillRect/>
            </a:stretch>
          </p:blipFill>
          <p:spPr bwMode="auto">
            <a:xfrm>
              <a:off x="2110624" y="2863850"/>
              <a:ext cx="391276" cy="938978"/>
            </a:xfrm>
            <a:prstGeom prst="rect">
              <a:avLst/>
            </a:prstGeom>
            <a:noFill/>
            <a:ln w="9525">
              <a:noFill/>
              <a:miter lim="800000"/>
              <a:headEnd/>
              <a:tailEnd/>
            </a:ln>
            <a:effectLst/>
          </p:spPr>
        </p:pic>
      </p:grpSp>
      <p:pic>
        <p:nvPicPr>
          <p:cNvPr id="220" name="Picture 8" descr="http://www.gmkfreelogos.com/logos/U/img/unkcr.gif"/>
          <p:cNvPicPr>
            <a:picLocks noChangeAspect="1" noChangeArrowheads="1"/>
          </p:cNvPicPr>
          <p:nvPr/>
        </p:nvPicPr>
        <p:blipFill>
          <a:blip r:embed="rId6" cstate="print">
            <a:duotone>
              <a:schemeClr val="bg2">
                <a:shade val="45000"/>
                <a:satMod val="135000"/>
              </a:schemeClr>
              <a:prstClr val="white"/>
            </a:duotone>
          </a:blip>
          <a:srcRect l="12971" t="19995" r="12578" b="20855"/>
          <a:stretch>
            <a:fillRect/>
          </a:stretch>
        </p:blipFill>
        <p:spPr bwMode="auto">
          <a:xfrm>
            <a:off x="1721209" y="1575369"/>
            <a:ext cx="852577" cy="677371"/>
          </a:xfrm>
          <a:prstGeom prst="rect">
            <a:avLst/>
          </a:prstGeom>
          <a:noFill/>
        </p:spPr>
      </p:pic>
      <p:sp>
        <p:nvSpPr>
          <p:cNvPr id="221" name="TextBox 220"/>
          <p:cNvSpPr txBox="1"/>
          <p:nvPr/>
        </p:nvSpPr>
        <p:spPr>
          <a:xfrm>
            <a:off x="1781268" y="2235948"/>
            <a:ext cx="723860" cy="247264"/>
          </a:xfrm>
          <a:prstGeom prst="rect">
            <a:avLst/>
          </a:prstGeom>
          <a:noFill/>
        </p:spPr>
        <p:txBody>
          <a:bodyPr wrap="square" lIns="0" tIns="0" rIns="0" bIns="0" rtlCol="0">
            <a:noAutofit/>
          </a:bodyPr>
          <a:lstStyle/>
          <a:p>
            <a:pPr algn="ctr">
              <a:lnSpc>
                <a:spcPct val="90000"/>
              </a:lnSpc>
            </a:pPr>
            <a:r>
              <a:rPr lang="en-US" sz="900" dirty="0" smtClean="0">
                <a:latin typeface="Arial" pitchFamily="34" charset="0"/>
                <a:cs typeface="Arial" pitchFamily="34" charset="0"/>
              </a:rPr>
              <a:t>UNHCR or IP wash team</a:t>
            </a:r>
          </a:p>
        </p:txBody>
      </p:sp>
      <p:grpSp>
        <p:nvGrpSpPr>
          <p:cNvPr id="19" name="Group 223"/>
          <p:cNvGrpSpPr/>
          <p:nvPr/>
        </p:nvGrpSpPr>
        <p:grpSpPr>
          <a:xfrm>
            <a:off x="1435494" y="4864100"/>
            <a:ext cx="304406" cy="530344"/>
            <a:chOff x="-1433512" y="1177925"/>
            <a:chExt cx="1743075" cy="3243263"/>
          </a:xfrm>
        </p:grpSpPr>
        <p:sp>
          <p:nvSpPr>
            <p:cNvPr id="226"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31" name="Picture 12" descr="http://thumb9.shutterstock.com/display_pic_with_logo/598477/179559716/stock-vector-business-manner-greetings-gesture-stick-figure-pictogram-icon-179559716.jpg"/>
          <p:cNvPicPr>
            <a:picLocks noChangeAspect="1" noChangeArrowheads="1"/>
          </p:cNvPicPr>
          <p:nvPr/>
        </p:nvPicPr>
        <p:blipFill>
          <a:blip r:embed="rId7" cstate="print">
            <a:duotone>
              <a:schemeClr val="bg2">
                <a:shade val="45000"/>
                <a:satMod val="135000"/>
              </a:schemeClr>
              <a:prstClr val="white"/>
            </a:duotone>
          </a:blip>
          <a:srcRect l="70306" t="4610" r="3006" b="68809"/>
          <a:stretch>
            <a:fillRect/>
          </a:stretch>
        </p:blipFill>
        <p:spPr bwMode="auto">
          <a:xfrm>
            <a:off x="4357247" y="1525754"/>
            <a:ext cx="571941" cy="594987"/>
          </a:xfrm>
          <a:prstGeom prst="rect">
            <a:avLst/>
          </a:prstGeom>
          <a:noFill/>
        </p:spPr>
      </p:pic>
      <p:grpSp>
        <p:nvGrpSpPr>
          <p:cNvPr id="20" name="Group 234"/>
          <p:cNvGrpSpPr/>
          <p:nvPr/>
        </p:nvGrpSpPr>
        <p:grpSpPr>
          <a:xfrm>
            <a:off x="8318894" y="1651000"/>
            <a:ext cx="304406" cy="530344"/>
            <a:chOff x="-1433512" y="1177925"/>
            <a:chExt cx="1743075" cy="3243263"/>
          </a:xfrm>
        </p:grpSpPr>
        <p:sp>
          <p:nvSpPr>
            <p:cNvPr id="236"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240" name="Curved Connector 20"/>
          <p:cNvCxnSpPr>
            <a:stCxn id="51" idx="5"/>
            <a:endCxn id="231" idx="3"/>
          </p:cNvCxnSpPr>
          <p:nvPr/>
        </p:nvCxnSpPr>
        <p:spPr>
          <a:xfrm rot="10800000">
            <a:off x="4929188" y="1823248"/>
            <a:ext cx="2173572" cy="390690"/>
          </a:xfrm>
          <a:prstGeom prst="curvedConnector3">
            <a:avLst>
              <a:gd name="adj1" fmla="val 50000"/>
            </a:avLst>
          </a:prstGeom>
          <a:ln w="15875">
            <a:solidFill>
              <a:schemeClr val="bg2"/>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nvGrpSpPr>
          <p:cNvPr id="21" name="Group 231"/>
          <p:cNvGrpSpPr/>
          <p:nvPr/>
        </p:nvGrpSpPr>
        <p:grpSpPr>
          <a:xfrm>
            <a:off x="28574" y="-48280"/>
            <a:ext cx="3403691" cy="365760"/>
            <a:chOff x="28574" y="-48280"/>
            <a:chExt cx="3403691" cy="365760"/>
          </a:xfrm>
        </p:grpSpPr>
        <p:sp>
          <p:nvSpPr>
            <p:cNvPr id="233"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234" name="Oval 233"/>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7B57"/>
                </a:solidFill>
              </a:rPr>
              <a:t>Overview of service delivery model for mechanical collection + central processing – Example the </a:t>
            </a:r>
            <a:r>
              <a:rPr lang="en-US" dirty="0" err="1" smtClean="0">
                <a:solidFill>
                  <a:srgbClr val="177B57"/>
                </a:solidFill>
              </a:rPr>
              <a:t>Janicki</a:t>
            </a:r>
            <a:r>
              <a:rPr lang="en-US" dirty="0" smtClean="0">
                <a:solidFill>
                  <a:srgbClr val="177B57"/>
                </a:solidFill>
              </a:rPr>
              <a:t> OP</a:t>
            </a:r>
            <a:endParaRPr lang="en-US" dirty="0"/>
          </a:p>
        </p:txBody>
      </p:sp>
      <p:grpSp>
        <p:nvGrpSpPr>
          <p:cNvPr id="3" name="Group 39"/>
          <p:cNvGrpSpPr/>
          <p:nvPr/>
        </p:nvGrpSpPr>
        <p:grpSpPr>
          <a:xfrm>
            <a:off x="1990164" y="1323459"/>
            <a:ext cx="6696636" cy="1563555"/>
            <a:chOff x="1990164" y="1101779"/>
            <a:chExt cx="6696636" cy="2049615"/>
          </a:xfrm>
        </p:grpSpPr>
        <p:sp>
          <p:nvSpPr>
            <p:cNvPr id="6" name="Rectangle 5"/>
            <p:cNvSpPr/>
            <p:nvPr/>
          </p:nvSpPr>
          <p:spPr>
            <a:xfrm>
              <a:off x="1990164" y="110177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e.g. </a:t>
              </a:r>
              <a:r>
                <a:rPr lang="en-US" sz="1400" dirty="0" err="1" smtClean="0">
                  <a:solidFill>
                    <a:schemeClr val="tx1"/>
                  </a:solidFill>
                  <a:latin typeface="Arial" pitchFamily="34" charset="0"/>
                  <a:cs typeface="Arial" pitchFamily="34" charset="0"/>
                </a:rPr>
                <a:t>Janicki</a:t>
              </a:r>
              <a:r>
                <a:rPr lang="en-US" sz="1400" dirty="0" smtClean="0">
                  <a:solidFill>
                    <a:schemeClr val="tx1"/>
                  </a:solidFill>
                  <a:latin typeface="Arial" pitchFamily="34" charset="0"/>
                  <a:cs typeface="Arial" pitchFamily="34" charset="0"/>
                </a:rPr>
                <a:t> OP– though potential for other suppliers</a:t>
              </a:r>
            </a:p>
          </p:txBody>
        </p:sp>
        <p:sp>
          <p:nvSpPr>
            <p:cNvPr id="8" name="Rectangle 7"/>
            <p:cNvSpPr/>
            <p:nvPr/>
          </p:nvSpPr>
          <p:spPr>
            <a:xfrm>
              <a:off x="1990164" y="1806334"/>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Covered by </a:t>
              </a:r>
              <a:r>
                <a:rPr lang="en-US" sz="1400" dirty="0" err="1" smtClean="0">
                  <a:solidFill>
                    <a:schemeClr val="tx1"/>
                  </a:solidFill>
                  <a:latin typeface="Arial" pitchFamily="34" charset="0"/>
                  <a:cs typeface="Arial" pitchFamily="34" charset="0"/>
                </a:rPr>
                <a:t>UNHCR</a:t>
              </a:r>
              <a:r>
                <a:rPr lang="en-US" sz="1400" dirty="0" smtClean="0">
                  <a:solidFill>
                    <a:schemeClr val="tx1"/>
                  </a:solidFill>
                  <a:latin typeface="Arial" pitchFamily="34" charset="0"/>
                  <a:cs typeface="Arial" pitchFamily="34" charset="0"/>
                </a:rPr>
                <a:t> or implementing partner</a:t>
              </a:r>
            </a:p>
          </p:txBody>
        </p:sp>
        <p:sp>
          <p:nvSpPr>
            <p:cNvPr id="10" name="Rectangle 9"/>
            <p:cNvSpPr/>
            <p:nvPr/>
          </p:nvSpPr>
          <p:spPr>
            <a:xfrm>
              <a:off x="1990164" y="251088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err="1" smtClean="0">
                  <a:solidFill>
                    <a:schemeClr val="tx1"/>
                  </a:solidFill>
                  <a:latin typeface="Arial" pitchFamily="34" charset="0"/>
                  <a:cs typeface="Arial" pitchFamily="34" charset="0"/>
                </a:rPr>
                <a:t>Janicki</a:t>
              </a:r>
              <a:r>
                <a:rPr lang="en-US" sz="1400" dirty="0" smtClean="0">
                  <a:solidFill>
                    <a:schemeClr val="tx1"/>
                  </a:solidFill>
                  <a:latin typeface="Arial" pitchFamily="34" charset="0"/>
                  <a:cs typeface="Arial" pitchFamily="34" charset="0"/>
                </a:rPr>
                <a:t>/other supplier for processor – plus vacuum truck operations</a:t>
              </a:r>
            </a:p>
          </p:txBody>
        </p:sp>
      </p:grpSp>
      <p:grpSp>
        <p:nvGrpSpPr>
          <p:cNvPr id="4" name="Group 40"/>
          <p:cNvGrpSpPr/>
          <p:nvPr/>
        </p:nvGrpSpPr>
        <p:grpSpPr>
          <a:xfrm>
            <a:off x="1990164" y="2988390"/>
            <a:ext cx="6696636" cy="2600050"/>
            <a:chOff x="1990164" y="3215444"/>
            <a:chExt cx="6696636" cy="2754170"/>
          </a:xfrm>
        </p:grpSpPr>
        <p:sp>
          <p:nvSpPr>
            <p:cNvPr id="12" name="Rectangle 11"/>
            <p:cNvSpPr/>
            <p:nvPr/>
          </p:nvSpPr>
          <p:spPr>
            <a:xfrm>
              <a:off x="1990164" y="3215444"/>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Unclear if this is a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 or host community enterprise – but if </a:t>
              </a:r>
              <a:r>
                <a:rPr lang="en-US" sz="1400" dirty="0" err="1" smtClean="0">
                  <a:solidFill>
                    <a:schemeClr val="tx1"/>
                  </a:solidFill>
                  <a:latin typeface="Arial" pitchFamily="34" charset="0"/>
                  <a:cs typeface="Arial" pitchFamily="34" charset="0"/>
                </a:rPr>
                <a:t>REE</a:t>
              </a:r>
              <a:r>
                <a:rPr lang="en-US" sz="1400" dirty="0" smtClean="0">
                  <a:solidFill>
                    <a:schemeClr val="tx1"/>
                  </a:solidFill>
                  <a:latin typeface="Arial" pitchFamily="34" charset="0"/>
                  <a:cs typeface="Arial" pitchFamily="34" charset="0"/>
                </a:rPr>
                <a:t>, share benefits of power supply in return for pickup and management services </a:t>
              </a:r>
            </a:p>
          </p:txBody>
        </p:sp>
        <p:sp>
          <p:nvSpPr>
            <p:cNvPr id="14" name="Rectangle 13"/>
            <p:cNvSpPr/>
            <p:nvPr/>
          </p:nvSpPr>
          <p:spPr>
            <a:xfrm>
              <a:off x="1990164" y="3919998"/>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Improved sanitation, may benefit from power supply</a:t>
              </a:r>
            </a:p>
          </p:txBody>
        </p:sp>
        <p:sp>
          <p:nvSpPr>
            <p:cNvPr id="16" name="Rectangle 15"/>
            <p:cNvSpPr/>
            <p:nvPr/>
          </p:nvSpPr>
          <p:spPr>
            <a:xfrm>
              <a:off x="1990164" y="4624553"/>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Improved sanitation management – potential for power supply</a:t>
              </a:r>
            </a:p>
          </p:txBody>
        </p:sp>
        <p:sp>
          <p:nvSpPr>
            <p:cNvPr id="18" name="Rectangle 17"/>
            <p:cNvSpPr/>
            <p:nvPr/>
          </p:nvSpPr>
          <p:spPr>
            <a:xfrm>
              <a:off x="1990164" y="5329109"/>
              <a:ext cx="6696636" cy="64050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Host community versus refugees may run equipment and collection services – so could have employment and revenue benefits</a:t>
              </a:r>
            </a:p>
          </p:txBody>
        </p:sp>
      </p:grpSp>
      <p:sp>
        <p:nvSpPr>
          <p:cNvPr id="19" name="Rectangle 18"/>
          <p:cNvSpPr/>
          <p:nvPr/>
        </p:nvSpPr>
        <p:spPr>
          <a:xfrm>
            <a:off x="459700" y="5771106"/>
            <a:ext cx="1532964" cy="640505"/>
          </a:xfrm>
          <a:prstGeom prst="rect">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Risks and challenges</a:t>
            </a:r>
          </a:p>
        </p:txBody>
      </p:sp>
      <p:sp>
        <p:nvSpPr>
          <p:cNvPr id="20" name="Rectangle 19"/>
          <p:cNvSpPr/>
          <p:nvPr/>
        </p:nvSpPr>
        <p:spPr>
          <a:xfrm>
            <a:off x="1992664" y="5771106"/>
            <a:ext cx="6696636" cy="640505"/>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smtClean="0">
                <a:solidFill>
                  <a:schemeClr val="tx1"/>
                </a:solidFill>
                <a:latin typeface="Arial" pitchFamily="34" charset="0"/>
                <a:cs typeface="Arial" pitchFamily="34" charset="0"/>
              </a:rPr>
              <a:t>Very expensive </a:t>
            </a:r>
            <a:r>
              <a:rPr lang="en-US" sz="1400" dirty="0" smtClean="0">
                <a:solidFill>
                  <a:schemeClr val="tx1"/>
                </a:solidFill>
                <a:latin typeface="Arial" pitchFamily="34" charset="0"/>
                <a:cs typeface="Arial" pitchFamily="34" charset="0"/>
              </a:rPr>
              <a:t>relative </a:t>
            </a:r>
            <a:r>
              <a:rPr lang="en-US" sz="1400" dirty="0" smtClean="0">
                <a:solidFill>
                  <a:schemeClr val="tx1"/>
                </a:solidFill>
                <a:latin typeface="Arial" pitchFamily="34" charset="0"/>
                <a:cs typeface="Arial" pitchFamily="34" charset="0"/>
              </a:rPr>
              <a:t>to most refugee settings therefore likely for special circumstances – see next page for concerns</a:t>
            </a:r>
          </a:p>
        </p:txBody>
      </p:sp>
      <p:grpSp>
        <p:nvGrpSpPr>
          <p:cNvPr id="5" name="Group 165"/>
          <p:cNvGrpSpPr/>
          <p:nvPr/>
        </p:nvGrpSpPr>
        <p:grpSpPr>
          <a:xfrm>
            <a:off x="28574" y="-48280"/>
            <a:ext cx="3403691" cy="365760"/>
            <a:chOff x="28574" y="-48280"/>
            <a:chExt cx="3403691" cy="365760"/>
          </a:xfrm>
        </p:grpSpPr>
        <p:sp>
          <p:nvSpPr>
            <p:cNvPr id="22"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23" name="Oval 22"/>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24" name="Rectangle 23"/>
          <p:cNvSpPr/>
          <p:nvPr/>
        </p:nvSpPr>
        <p:spPr>
          <a:xfrm>
            <a:off x="457200" y="1323459"/>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Supplier of technology</a:t>
            </a:r>
          </a:p>
        </p:txBody>
      </p:sp>
      <p:sp>
        <p:nvSpPr>
          <p:cNvPr id="25" name="Rectangle 24"/>
          <p:cNvSpPr/>
          <p:nvPr/>
        </p:nvSpPr>
        <p:spPr>
          <a:xfrm>
            <a:off x="457200" y="1860931"/>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Upfront investment</a:t>
            </a:r>
          </a:p>
        </p:txBody>
      </p:sp>
      <p:sp>
        <p:nvSpPr>
          <p:cNvPr id="26" name="Rectangle 25"/>
          <p:cNvSpPr/>
          <p:nvPr/>
        </p:nvSpPr>
        <p:spPr>
          <a:xfrm>
            <a:off x="457200" y="2398403"/>
            <a:ext cx="1532964" cy="488611"/>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Installation of system</a:t>
            </a:r>
          </a:p>
        </p:txBody>
      </p:sp>
      <p:grpSp>
        <p:nvGrpSpPr>
          <p:cNvPr id="7" name="Group 26"/>
          <p:cNvGrpSpPr/>
          <p:nvPr/>
        </p:nvGrpSpPr>
        <p:grpSpPr>
          <a:xfrm>
            <a:off x="135012" y="1308736"/>
            <a:ext cx="288004" cy="1578278"/>
            <a:chOff x="169196" y="1087056"/>
            <a:chExt cx="288004" cy="1823876"/>
          </a:xfrm>
        </p:grpSpPr>
        <p:cxnSp>
          <p:nvCxnSpPr>
            <p:cNvPr id="28" name="Straight Connector 27"/>
            <p:cNvCxnSpPr/>
            <p:nvPr/>
          </p:nvCxnSpPr>
          <p:spPr>
            <a:xfrm>
              <a:off x="325078" y="1087056"/>
              <a:ext cx="0" cy="18238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BoxHeader"/>
            <p:cNvSpPr>
              <a:spLocks noChangeArrowheads="1"/>
            </p:cNvSpPr>
            <p:nvPr/>
          </p:nvSpPr>
          <p:spPr bwMode="gray">
            <a:xfrm rot="16200000">
              <a:off x="-281162" y="1787490"/>
              <a:ext cx="1188720"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bg2"/>
                  </a:solidFill>
                  <a:latin typeface="Arial" pitchFamily="34" charset="0"/>
                  <a:cs typeface="Arial" pitchFamily="34" charset="0"/>
                </a:rPr>
                <a:t>Set up</a:t>
              </a:r>
              <a:endParaRPr lang="en-US" sz="1400" b="1" dirty="0">
                <a:solidFill>
                  <a:schemeClr val="bg2"/>
                </a:solidFill>
                <a:latin typeface="Arial" pitchFamily="34" charset="0"/>
                <a:cs typeface="Arial" pitchFamily="34" charset="0"/>
              </a:endParaRPr>
            </a:p>
          </p:txBody>
        </p:sp>
      </p:grpSp>
      <p:grpSp>
        <p:nvGrpSpPr>
          <p:cNvPr id="9" name="Group 29"/>
          <p:cNvGrpSpPr/>
          <p:nvPr/>
        </p:nvGrpSpPr>
        <p:grpSpPr>
          <a:xfrm>
            <a:off x="135012" y="2988390"/>
            <a:ext cx="288004" cy="2600050"/>
            <a:chOff x="169196" y="1087056"/>
            <a:chExt cx="288004" cy="1823876"/>
          </a:xfrm>
        </p:grpSpPr>
        <p:cxnSp>
          <p:nvCxnSpPr>
            <p:cNvPr id="31" name="Straight Connector 30"/>
            <p:cNvCxnSpPr/>
            <p:nvPr/>
          </p:nvCxnSpPr>
          <p:spPr>
            <a:xfrm>
              <a:off x="325078" y="1087056"/>
              <a:ext cx="0" cy="1823876"/>
            </a:xfrm>
            <a:prstGeom prst="line">
              <a:avLst/>
            </a:prstGeom>
            <a:ln>
              <a:solidFill>
                <a:schemeClr val="hlink"/>
              </a:solidFill>
            </a:ln>
          </p:spPr>
          <p:style>
            <a:lnRef idx="1">
              <a:schemeClr val="accent1"/>
            </a:lnRef>
            <a:fillRef idx="0">
              <a:schemeClr val="accent1"/>
            </a:fillRef>
            <a:effectRef idx="0">
              <a:schemeClr val="accent1"/>
            </a:effectRef>
            <a:fontRef idx="minor">
              <a:schemeClr val="tx1"/>
            </a:fontRef>
          </p:style>
        </p:cxnSp>
        <p:sp>
          <p:nvSpPr>
            <p:cNvPr id="32" name="BoxHeader"/>
            <p:cNvSpPr>
              <a:spLocks noChangeArrowheads="1"/>
            </p:cNvSpPr>
            <p:nvPr/>
          </p:nvSpPr>
          <p:spPr bwMode="gray">
            <a:xfrm rot="16200000">
              <a:off x="7402" y="1787490"/>
              <a:ext cx="611592"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Benefits</a:t>
              </a:r>
              <a:endParaRPr lang="en-US" sz="1400" b="1" dirty="0">
                <a:solidFill>
                  <a:schemeClr val="hlink"/>
                </a:solidFill>
                <a:latin typeface="Arial" pitchFamily="34" charset="0"/>
                <a:cs typeface="Arial" pitchFamily="34" charset="0"/>
              </a:endParaRPr>
            </a:p>
          </p:txBody>
        </p:sp>
      </p:grpSp>
      <p:grpSp>
        <p:nvGrpSpPr>
          <p:cNvPr id="11" name="Group 32"/>
          <p:cNvGrpSpPr/>
          <p:nvPr/>
        </p:nvGrpSpPr>
        <p:grpSpPr>
          <a:xfrm>
            <a:off x="135010" y="5742560"/>
            <a:ext cx="288004" cy="839460"/>
            <a:chOff x="169194" y="1087056"/>
            <a:chExt cx="288004" cy="1823876"/>
          </a:xfrm>
        </p:grpSpPr>
        <p:cxnSp>
          <p:nvCxnSpPr>
            <p:cNvPr id="34" name="Straight Connector 33"/>
            <p:cNvCxnSpPr/>
            <p:nvPr/>
          </p:nvCxnSpPr>
          <p:spPr>
            <a:xfrm>
              <a:off x="325078" y="1087056"/>
              <a:ext cx="0" cy="1823876"/>
            </a:xfrm>
            <a:prstGeom prst="line">
              <a:avLst/>
            </a:prstGeom>
            <a:ln>
              <a:solidFill>
                <a:srgbClr val="C41300"/>
              </a:solidFill>
            </a:ln>
          </p:spPr>
          <p:style>
            <a:lnRef idx="1">
              <a:schemeClr val="accent1"/>
            </a:lnRef>
            <a:fillRef idx="0">
              <a:schemeClr val="accent1"/>
            </a:fillRef>
            <a:effectRef idx="0">
              <a:schemeClr val="accent1"/>
            </a:effectRef>
            <a:fontRef idx="minor">
              <a:schemeClr val="tx1"/>
            </a:fontRef>
          </p:style>
        </p:cxnSp>
        <p:sp>
          <p:nvSpPr>
            <p:cNvPr id="35" name="BoxHeader"/>
            <p:cNvSpPr>
              <a:spLocks noChangeArrowheads="1"/>
            </p:cNvSpPr>
            <p:nvPr/>
          </p:nvSpPr>
          <p:spPr bwMode="gray">
            <a:xfrm rot="16200000">
              <a:off x="-278461" y="1830827"/>
              <a:ext cx="1183314" cy="288004"/>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C41300"/>
                  </a:solidFill>
                  <a:latin typeface="Arial" pitchFamily="34" charset="0"/>
                  <a:cs typeface="Arial" pitchFamily="34" charset="0"/>
                </a:rPr>
                <a:t>Risks</a:t>
              </a:r>
              <a:endParaRPr lang="en-US" sz="1400" b="1" dirty="0">
                <a:solidFill>
                  <a:srgbClr val="C41300"/>
                </a:solidFill>
                <a:latin typeface="Arial" pitchFamily="34" charset="0"/>
                <a:cs typeface="Arial" pitchFamily="34" charset="0"/>
              </a:endParaRPr>
            </a:p>
          </p:txBody>
        </p:sp>
      </p:grpSp>
      <p:sp>
        <p:nvSpPr>
          <p:cNvPr id="36" name="Rectangle 35"/>
          <p:cNvSpPr/>
          <p:nvPr/>
        </p:nvSpPr>
        <p:spPr>
          <a:xfrm>
            <a:off x="457200" y="2988390"/>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Compensation of refugee enterprise</a:t>
            </a:r>
          </a:p>
        </p:txBody>
      </p:sp>
      <p:sp>
        <p:nvSpPr>
          <p:cNvPr id="37" name="Rectangle 36"/>
          <p:cNvSpPr/>
          <p:nvPr/>
        </p:nvSpPr>
        <p:spPr>
          <a:xfrm>
            <a:off x="457200" y="3653519"/>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the refugee </a:t>
            </a:r>
            <a:r>
              <a:rPr lang="en-US" sz="1400" b="1" dirty="0" err="1" smtClean="0">
                <a:solidFill>
                  <a:srgbClr val="FFFFFF"/>
                </a:solidFill>
                <a:latin typeface="Arial" pitchFamily="34" charset="0"/>
                <a:cs typeface="Arial" pitchFamily="34" charset="0"/>
              </a:rPr>
              <a:t>HH</a:t>
            </a:r>
            <a:endParaRPr lang="en-US" sz="1400" b="1" dirty="0" smtClean="0">
              <a:solidFill>
                <a:srgbClr val="FFFFFF"/>
              </a:solidFill>
              <a:latin typeface="Arial" pitchFamily="34" charset="0"/>
              <a:cs typeface="Arial" pitchFamily="34" charset="0"/>
            </a:endParaRPr>
          </a:p>
        </p:txBody>
      </p:sp>
      <p:sp>
        <p:nvSpPr>
          <p:cNvPr id="38" name="Rectangle 37"/>
          <p:cNvSpPr/>
          <p:nvPr/>
        </p:nvSpPr>
        <p:spPr>
          <a:xfrm>
            <a:off x="457200" y="4318648"/>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a:t>
            </a:r>
            <a:r>
              <a:rPr lang="en-US" sz="1400" b="1" dirty="0" err="1" smtClean="0">
                <a:solidFill>
                  <a:srgbClr val="FFFFFF"/>
                </a:solidFill>
                <a:latin typeface="Arial" pitchFamily="34" charset="0"/>
                <a:cs typeface="Arial" pitchFamily="34" charset="0"/>
              </a:rPr>
              <a:t>UNHCR</a:t>
            </a:r>
            <a:r>
              <a:rPr lang="en-US" sz="1400" b="1" dirty="0" smtClean="0">
                <a:solidFill>
                  <a:srgbClr val="FFFFFF"/>
                </a:solidFill>
                <a:latin typeface="Arial" pitchFamily="34" charset="0"/>
                <a:cs typeface="Arial" pitchFamily="34" charset="0"/>
              </a:rPr>
              <a:t> / </a:t>
            </a:r>
            <a:r>
              <a:rPr lang="en-US" sz="1400" b="1" dirty="0" err="1" smtClean="0">
                <a:solidFill>
                  <a:srgbClr val="FFFFFF"/>
                </a:solidFill>
                <a:latin typeface="Arial" pitchFamily="34" charset="0"/>
                <a:cs typeface="Arial" pitchFamily="34" charset="0"/>
              </a:rPr>
              <a:t>IPs</a:t>
            </a:r>
            <a:endParaRPr lang="en-US" sz="1400" b="1" dirty="0" smtClean="0">
              <a:solidFill>
                <a:srgbClr val="FFFFFF"/>
              </a:solidFill>
              <a:latin typeface="Arial" pitchFamily="34" charset="0"/>
              <a:cs typeface="Arial" pitchFamily="34" charset="0"/>
            </a:endParaRPr>
          </a:p>
        </p:txBody>
      </p:sp>
      <p:sp>
        <p:nvSpPr>
          <p:cNvPr id="39" name="Rectangle 38"/>
          <p:cNvSpPr/>
          <p:nvPr/>
        </p:nvSpPr>
        <p:spPr>
          <a:xfrm>
            <a:off x="457200" y="4983776"/>
            <a:ext cx="1532964" cy="604663"/>
          </a:xfrm>
          <a:prstGeom prst="rect">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rgbClr val="FFFFFF"/>
                </a:solidFill>
                <a:latin typeface="Arial" pitchFamily="34" charset="0"/>
                <a:cs typeface="Arial" pitchFamily="34" charset="0"/>
              </a:rPr>
              <a:t>For host community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Service delivery model for mechanical collection + central processing – example the </a:t>
            </a:r>
            <a:r>
              <a:rPr lang="en-US" dirty="0" err="1" smtClean="0">
                <a:solidFill>
                  <a:srgbClr val="177B57"/>
                </a:solidFill>
                <a:latin typeface="Arial"/>
              </a:rPr>
              <a:t>Janicki</a:t>
            </a:r>
            <a:r>
              <a:rPr lang="en-US" dirty="0" smtClean="0">
                <a:solidFill>
                  <a:srgbClr val="177B57"/>
                </a:solidFill>
                <a:latin typeface="Arial"/>
              </a:rPr>
              <a:t> OP</a:t>
            </a:r>
            <a:endParaRPr lang="en-US" dirty="0">
              <a:solidFill>
                <a:srgbClr val="177B57"/>
              </a:solidFill>
              <a:latin typeface="Arial"/>
            </a:endParaRPr>
          </a:p>
        </p:txBody>
      </p:sp>
      <p:pic>
        <p:nvPicPr>
          <p:cNvPr id="6" name="Picture 2" descr="C:\Users\carlh\Desktop\GATES_WSH_SanitationValueChain_graphic_rev.png"/>
          <p:cNvPicPr>
            <a:picLocks noChangeAspect="1" noChangeArrowheads="1"/>
          </p:cNvPicPr>
          <p:nvPr/>
        </p:nvPicPr>
        <p:blipFill>
          <a:blip r:embed="rId2" cstate="print">
            <a:clrChange>
              <a:clrFrom>
                <a:srgbClr val="999900"/>
              </a:clrFrom>
              <a:clrTo>
                <a:srgbClr val="999900">
                  <a:alpha val="0"/>
                </a:srgbClr>
              </a:clrTo>
            </a:clrChange>
            <a:duotone>
              <a:prstClr val="black"/>
              <a:schemeClr val="bg1">
                <a:tint val="45000"/>
                <a:satMod val="400000"/>
              </a:schemeClr>
            </a:duotone>
            <a:extLst>
              <a:ext uri="{28A0092B-C50C-407E-A947-70E740481C1C}">
                <a14:useLocalDpi xmlns="" xmlns:a14="http://schemas.microsoft.com/office/drawing/2010/main" val="0"/>
              </a:ext>
            </a:extLst>
          </a:blip>
          <a:stretch>
            <a:fillRect/>
          </a:stretch>
        </p:blipFill>
        <p:spPr bwMode="auto">
          <a:xfrm>
            <a:off x="770493" y="1815161"/>
            <a:ext cx="8317488" cy="2909419"/>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8" name="Rounded Rectangle 7"/>
          <p:cNvSpPr/>
          <p:nvPr/>
        </p:nvSpPr>
        <p:spPr>
          <a:xfrm>
            <a:off x="457200" y="5579165"/>
            <a:ext cx="8395252" cy="781878"/>
          </a:xfrm>
          <a:prstGeom prst="roundRect">
            <a:avLst/>
          </a:prstGeom>
          <a:noFill/>
          <a:ln w="9525">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endParaRPr lang="en-US" sz="1400" b="1" dirty="0" smtClean="0">
              <a:solidFill>
                <a:srgbClr val="000000"/>
              </a:solidFill>
              <a:latin typeface="Arial"/>
              <a:cs typeface="Arial" pitchFamily="34" charset="0"/>
            </a:endParaRPr>
          </a:p>
        </p:txBody>
      </p:sp>
      <p:sp>
        <p:nvSpPr>
          <p:cNvPr id="9" name="Rounded Rectangle 8"/>
          <p:cNvSpPr/>
          <p:nvPr/>
        </p:nvSpPr>
        <p:spPr>
          <a:xfrm>
            <a:off x="516836" y="5652053"/>
            <a:ext cx="1779115" cy="629478"/>
          </a:xfrm>
          <a:prstGeom prst="roundRect">
            <a:avLst/>
          </a:prstGeom>
          <a:solidFill>
            <a:schemeClr val="hlink"/>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000000"/>
              </a:buClr>
              <a:buSzPct val="100000"/>
              <a:buFont typeface=""/>
            </a:pPr>
            <a:r>
              <a:rPr lang="en-US" sz="1200" b="1" dirty="0" smtClean="0">
                <a:solidFill>
                  <a:schemeClr val="bg1"/>
                </a:solidFill>
                <a:cs typeface="Arial" pitchFamily="34" charset="0"/>
              </a:rPr>
              <a:t>Conditions where the system works</a:t>
            </a:r>
          </a:p>
        </p:txBody>
      </p:sp>
      <p:sp>
        <p:nvSpPr>
          <p:cNvPr id="10" name="TextBox 9"/>
          <p:cNvSpPr txBox="1"/>
          <p:nvPr/>
        </p:nvSpPr>
        <p:spPr>
          <a:xfrm>
            <a:off x="2372149" y="5652053"/>
            <a:ext cx="6270409" cy="629478"/>
          </a:xfrm>
          <a:prstGeom prst="rect">
            <a:avLst/>
          </a:prstGeom>
          <a:noFill/>
        </p:spPr>
        <p:txBody>
          <a:bodyPr wrap="square" lIns="0" tIns="0" rIns="0" bIns="0" rtlCol="0">
            <a:noAutofit/>
          </a:bodyPr>
          <a:lstStyle/>
          <a:p>
            <a:pPr marL="288925" lvl="1" indent="-174625">
              <a:buClr>
                <a:srgbClr val="177B57"/>
              </a:buClr>
              <a:buSzPct val="100000"/>
              <a:buFont typeface="Arial"/>
              <a:buChar char="•"/>
            </a:pPr>
            <a:r>
              <a:rPr lang="en-US" sz="1000" dirty="0" smtClean="0">
                <a:latin typeface="Arial" pitchFamily="34" charset="0"/>
                <a:cs typeface="Arial" pitchFamily="34" charset="0"/>
              </a:rPr>
              <a:t>Densely populated place like Azraq – Azraq  challenged because UNICEF built a WWTP </a:t>
            </a:r>
          </a:p>
          <a:p>
            <a:pPr marL="288925" lvl="1" indent="-174625">
              <a:buClr>
                <a:srgbClr val="177B57"/>
              </a:buClr>
              <a:buSzPct val="100000"/>
              <a:buFont typeface="Arial"/>
              <a:buChar char="•"/>
            </a:pPr>
            <a:r>
              <a:rPr lang="en-US" sz="1000" dirty="0" smtClean="0">
                <a:latin typeface="Arial" pitchFamily="34" charset="0"/>
                <a:cs typeface="Arial" pitchFamily="34" charset="0"/>
              </a:rPr>
              <a:t>Human waster from at least ~50k people available (and supplemented with solid wastes)</a:t>
            </a:r>
          </a:p>
          <a:p>
            <a:pPr marL="288925" lvl="1" indent="-174625">
              <a:buClr>
                <a:srgbClr val="177B57"/>
              </a:buClr>
              <a:buSzPct val="100000"/>
              <a:buFont typeface="Arial"/>
              <a:buChar char="•"/>
            </a:pPr>
            <a:r>
              <a:rPr lang="en-US" sz="1000" dirty="0" smtClean="0">
                <a:latin typeface="Arial" pitchFamily="34" charset="0"/>
                <a:cs typeface="Arial" pitchFamily="34" charset="0"/>
              </a:rPr>
              <a:t>Large capital investment can be made ($1M) upfront; cost for operating expenses of collection &amp; treatment</a:t>
            </a:r>
          </a:p>
          <a:p>
            <a:pPr marL="288925" lvl="1" indent="-174625">
              <a:buClr>
                <a:srgbClr val="177B57"/>
              </a:buClr>
              <a:buSzPct val="100000"/>
              <a:buFont typeface="Arial"/>
              <a:buChar char="•"/>
            </a:pPr>
            <a:r>
              <a:rPr lang="en-US" sz="1000" dirty="0" smtClean="0">
                <a:latin typeface="Arial" pitchFamily="34" charset="0"/>
                <a:cs typeface="Arial" pitchFamily="34" charset="0"/>
              </a:rPr>
              <a:t>Demand for grid based electricity (e.g., water pumping systems, street lights, etc)</a:t>
            </a:r>
          </a:p>
          <a:p>
            <a:pPr marL="288925" lvl="1" indent="-174625">
              <a:buClr>
                <a:srgbClr val="177B57"/>
              </a:buClr>
              <a:buSzPct val="100000"/>
              <a:buFont typeface="Arial"/>
              <a:buChar char="•"/>
            </a:pPr>
            <a:endParaRPr lang="en-US" sz="1000" dirty="0" smtClean="0">
              <a:latin typeface="Arial" pitchFamily="34" charset="0"/>
              <a:cs typeface="Arial" pitchFamily="34" charset="0"/>
            </a:endParaRP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p:txBody>
      </p:sp>
      <p:sp>
        <p:nvSpPr>
          <p:cNvPr id="11" name="clipart_tick"/>
          <p:cNvSpPr>
            <a:spLocks/>
          </p:cNvSpPr>
          <p:nvPr/>
        </p:nvSpPr>
        <p:spPr bwMode="gray">
          <a:xfrm>
            <a:off x="2435478" y="5615229"/>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2" name="clipart_tick"/>
          <p:cNvSpPr>
            <a:spLocks/>
          </p:cNvSpPr>
          <p:nvPr/>
        </p:nvSpPr>
        <p:spPr bwMode="gray">
          <a:xfrm>
            <a:off x="2435478" y="5769567"/>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3" name="clipart_tick"/>
          <p:cNvSpPr>
            <a:spLocks/>
          </p:cNvSpPr>
          <p:nvPr/>
        </p:nvSpPr>
        <p:spPr bwMode="gray">
          <a:xfrm>
            <a:off x="2435478" y="5923905"/>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4" name="clipart_tick"/>
          <p:cNvSpPr>
            <a:spLocks/>
          </p:cNvSpPr>
          <p:nvPr/>
        </p:nvSpPr>
        <p:spPr bwMode="gray">
          <a:xfrm>
            <a:off x="2435478" y="6078243"/>
            <a:ext cx="147215" cy="168412"/>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06C245"/>
          </a:solidFill>
          <a:ln w="9525" cap="flat" cmpd="sng">
            <a:solidFill>
              <a:srgbClr val="06C245"/>
            </a:solidFill>
            <a:prstDash val="solid"/>
            <a:round/>
            <a:headEnd type="none" w="med" len="med"/>
            <a:tailEnd type="none" w="med" len="med"/>
          </a:ln>
        </p:spPr>
        <p:txBody>
          <a:bodyPr tIns="91440" bIns="91440" anchor="ctr"/>
          <a:lstStyle/>
          <a:p>
            <a:pP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9" name="Callout"/>
          <p:cNvSpPr>
            <a:spLocks noChangeArrowheads="1"/>
          </p:cNvSpPr>
          <p:nvPr/>
        </p:nvSpPr>
        <p:spPr bwMode="gray">
          <a:xfrm>
            <a:off x="770493" y="1509927"/>
            <a:ext cx="1601656" cy="563562"/>
          </a:xfrm>
          <a:prstGeom prst="roundRect">
            <a:avLst/>
          </a:prstGeom>
          <a:solidFill>
            <a:schemeClr val="bg1"/>
          </a:solidFill>
          <a:ln w="9525" algn="ctr">
            <a:solidFill>
              <a:srgbClr val="B2B2B2"/>
            </a:solidFill>
            <a:miter lim="800000"/>
            <a:headEnd/>
            <a:tailEnd/>
          </a:ln>
        </p:spPr>
        <p:txBody>
          <a:bodyPr tIns="91440" bIns="91440" anchor="ctr"/>
          <a:lstStyle/>
          <a:p>
            <a:pPr algn="ctr" fontAlgn="base">
              <a:spcBef>
                <a:spcPct val="0"/>
              </a:spcBef>
              <a:spcAft>
                <a:spcPct val="0"/>
              </a:spcAft>
            </a:pPr>
            <a:r>
              <a:rPr lang="en-US" sz="1000" dirty="0" smtClean="0">
                <a:solidFill>
                  <a:srgbClr val="000000"/>
                </a:solidFill>
                <a:latin typeface="Arial" pitchFamily="34" charset="0"/>
                <a:cs typeface="Arial" pitchFamily="34" charset="0"/>
              </a:rPr>
              <a:t>Drainable pour-flush latrines provided by UNHCR and WASH IPs</a:t>
            </a:r>
            <a:endParaRPr lang="en-US" sz="1000" dirty="0">
              <a:solidFill>
                <a:srgbClr val="000000"/>
              </a:solidFill>
              <a:latin typeface="Arial" pitchFamily="34" charset="0"/>
              <a:cs typeface="Arial" pitchFamily="34" charset="0"/>
            </a:endParaRPr>
          </a:p>
        </p:txBody>
      </p:sp>
      <p:cxnSp>
        <p:nvCxnSpPr>
          <p:cNvPr id="20" name="AutoShape 3"/>
          <p:cNvCxnSpPr>
            <a:cxnSpLocks noChangeShapeType="1"/>
            <a:stCxn id="19" idx="2"/>
          </p:cNvCxnSpPr>
          <p:nvPr/>
        </p:nvCxnSpPr>
        <p:spPr bwMode="gray">
          <a:xfrm>
            <a:off x="1571321" y="2073489"/>
            <a:ext cx="370438" cy="588171"/>
          </a:xfrm>
          <a:prstGeom prst="straightConnector1">
            <a:avLst/>
          </a:prstGeom>
          <a:noFill/>
          <a:ln w="9525">
            <a:solidFill>
              <a:schemeClr val="bg2"/>
            </a:solidFill>
            <a:round/>
            <a:headEnd/>
            <a:tailEnd/>
          </a:ln>
        </p:spPr>
      </p:cxnSp>
      <p:sp>
        <p:nvSpPr>
          <p:cNvPr id="27" name="Callout"/>
          <p:cNvSpPr>
            <a:spLocks noChangeArrowheads="1"/>
          </p:cNvSpPr>
          <p:nvPr/>
        </p:nvSpPr>
        <p:spPr bwMode="gray">
          <a:xfrm>
            <a:off x="2713020" y="1890926"/>
            <a:ext cx="2089168" cy="563563"/>
          </a:xfrm>
          <a:prstGeom prst="roundRect">
            <a:avLst/>
          </a:prstGeom>
          <a:solidFill>
            <a:schemeClr val="bg1"/>
          </a:solidFill>
          <a:ln w="9525" algn="ctr">
            <a:solidFill>
              <a:srgbClr val="B2B2B2"/>
            </a:solidFill>
            <a:miter lim="800000"/>
            <a:headEnd/>
            <a:tailEnd/>
          </a:ln>
        </p:spPr>
        <p:txBody>
          <a:bodyPr tIns="91440" bIns="91440" anchor="ctr"/>
          <a:lstStyle/>
          <a:p>
            <a:pPr algn="ctr"/>
            <a:r>
              <a:rPr lang="en-US" sz="1000" dirty="0" smtClean="0">
                <a:latin typeface="Arial" pitchFamily="34" charset="0"/>
                <a:cs typeface="Arial" pitchFamily="34" charset="0"/>
              </a:rPr>
              <a:t>Company run by locals empties latrines and collects &amp; transports human waste with vacuum truck</a:t>
            </a:r>
          </a:p>
        </p:txBody>
      </p:sp>
      <p:cxnSp>
        <p:nvCxnSpPr>
          <p:cNvPr id="28" name="AutoShape 3"/>
          <p:cNvCxnSpPr>
            <a:cxnSpLocks noChangeShapeType="1"/>
            <a:stCxn id="27" idx="2"/>
          </p:cNvCxnSpPr>
          <p:nvPr/>
        </p:nvCxnSpPr>
        <p:spPr bwMode="gray">
          <a:xfrm>
            <a:off x="3757604" y="2454489"/>
            <a:ext cx="439974" cy="722368"/>
          </a:xfrm>
          <a:prstGeom prst="straightConnector1">
            <a:avLst/>
          </a:prstGeom>
          <a:noFill/>
          <a:ln w="9525">
            <a:solidFill>
              <a:schemeClr val="bg2"/>
            </a:solidFill>
            <a:round/>
            <a:headEnd/>
            <a:tailEnd/>
          </a:ln>
        </p:spPr>
      </p:cxnSp>
      <p:sp>
        <p:nvSpPr>
          <p:cNvPr id="33" name="Callout"/>
          <p:cNvSpPr>
            <a:spLocks noChangeArrowheads="1"/>
          </p:cNvSpPr>
          <p:nvPr/>
        </p:nvSpPr>
        <p:spPr bwMode="gray">
          <a:xfrm>
            <a:off x="4994651" y="1890926"/>
            <a:ext cx="1317249" cy="563563"/>
          </a:xfrm>
          <a:prstGeom prst="roundRect">
            <a:avLst/>
          </a:prstGeom>
          <a:solidFill>
            <a:schemeClr val="bg1"/>
          </a:solidFill>
          <a:ln w="9525" algn="ctr">
            <a:solidFill>
              <a:srgbClr val="B2B2B2"/>
            </a:solidFill>
            <a:miter lim="800000"/>
            <a:headEnd/>
            <a:tailEnd/>
          </a:ln>
        </p:spPr>
        <p:txBody>
          <a:bodyPr tIns="91440" bIns="91440" anchor="ctr"/>
          <a:lstStyle/>
          <a:p>
            <a:pPr algn="ctr">
              <a:buClr>
                <a:srgbClr val="000000"/>
              </a:buClr>
              <a:buSzPct val="100000"/>
              <a:buFont typeface=""/>
            </a:pPr>
            <a:r>
              <a:rPr lang="en-US" sz="1000" dirty="0" smtClean="0">
                <a:solidFill>
                  <a:srgbClr val="000000"/>
                </a:solidFill>
                <a:latin typeface="Arial"/>
                <a:cs typeface="Arial" pitchFamily="34" charset="0"/>
              </a:rPr>
              <a:t>Human waste and solid waste are combined in OP</a:t>
            </a:r>
          </a:p>
        </p:txBody>
      </p:sp>
      <p:cxnSp>
        <p:nvCxnSpPr>
          <p:cNvPr id="34" name="AutoShape 3"/>
          <p:cNvCxnSpPr>
            <a:cxnSpLocks noChangeShapeType="1"/>
            <a:stCxn id="33" idx="2"/>
          </p:cNvCxnSpPr>
          <p:nvPr/>
        </p:nvCxnSpPr>
        <p:spPr bwMode="gray">
          <a:xfrm>
            <a:off x="5653276" y="2454489"/>
            <a:ext cx="256090" cy="811268"/>
          </a:xfrm>
          <a:prstGeom prst="straightConnector1">
            <a:avLst/>
          </a:prstGeom>
          <a:noFill/>
          <a:ln w="9525">
            <a:solidFill>
              <a:schemeClr val="bg2"/>
            </a:solidFill>
            <a:round/>
            <a:headEnd/>
            <a:tailEnd/>
          </a:ln>
        </p:spPr>
      </p:cxnSp>
      <p:sp>
        <p:nvSpPr>
          <p:cNvPr id="36" name="Callout"/>
          <p:cNvSpPr>
            <a:spLocks noChangeArrowheads="1"/>
          </p:cNvSpPr>
          <p:nvPr/>
        </p:nvSpPr>
        <p:spPr bwMode="gray">
          <a:xfrm>
            <a:off x="6888552" y="1890926"/>
            <a:ext cx="1468048" cy="563563"/>
          </a:xfrm>
          <a:prstGeom prst="roundRect">
            <a:avLst/>
          </a:prstGeom>
          <a:solidFill>
            <a:schemeClr val="bg1"/>
          </a:solidFill>
          <a:ln w="9525" algn="ctr">
            <a:solidFill>
              <a:srgbClr val="B2B2B2"/>
            </a:solidFill>
            <a:miter lim="800000"/>
            <a:headEnd/>
            <a:tailEnd/>
          </a:ln>
        </p:spPr>
        <p:txBody>
          <a:bodyPr tIns="91440" bIns="91440" anchor="ctr"/>
          <a:lstStyle/>
          <a:p>
            <a:pPr algn="ctr">
              <a:buClr>
                <a:srgbClr val="000000"/>
              </a:buClr>
              <a:buSzPct val="100000"/>
              <a:buFont typeface=""/>
            </a:pPr>
            <a:r>
              <a:rPr lang="en-US" sz="1000" dirty="0" smtClean="0">
                <a:solidFill>
                  <a:srgbClr val="000000"/>
                </a:solidFill>
                <a:latin typeface="Arial"/>
                <a:cs typeface="Arial" pitchFamily="34" charset="0"/>
              </a:rPr>
              <a:t>Electricity generated at plant is channeled in camp grid</a:t>
            </a:r>
          </a:p>
        </p:txBody>
      </p:sp>
      <p:cxnSp>
        <p:nvCxnSpPr>
          <p:cNvPr id="37" name="AutoShape 3"/>
          <p:cNvCxnSpPr>
            <a:cxnSpLocks noChangeShapeType="1"/>
            <a:stCxn id="36" idx="2"/>
          </p:cNvCxnSpPr>
          <p:nvPr/>
        </p:nvCxnSpPr>
        <p:spPr bwMode="gray">
          <a:xfrm flipH="1">
            <a:off x="6362702" y="2454489"/>
            <a:ext cx="1259874" cy="504611"/>
          </a:xfrm>
          <a:prstGeom prst="straightConnector1">
            <a:avLst/>
          </a:prstGeom>
          <a:noFill/>
          <a:ln w="9525">
            <a:solidFill>
              <a:schemeClr val="bg2"/>
            </a:solidFill>
            <a:round/>
            <a:headEnd/>
            <a:tailEnd/>
          </a:ln>
        </p:spPr>
      </p:cxnSp>
      <p:sp>
        <p:nvSpPr>
          <p:cNvPr id="41" name="Callout"/>
          <p:cNvSpPr>
            <a:spLocks noChangeArrowheads="1"/>
          </p:cNvSpPr>
          <p:nvPr/>
        </p:nvSpPr>
        <p:spPr bwMode="gray">
          <a:xfrm>
            <a:off x="7320351" y="3683740"/>
            <a:ext cx="1532101" cy="443760"/>
          </a:xfrm>
          <a:prstGeom prst="roundRect">
            <a:avLst/>
          </a:prstGeom>
          <a:solidFill>
            <a:schemeClr val="bg1"/>
          </a:solidFill>
          <a:ln w="9525" algn="ctr">
            <a:solidFill>
              <a:srgbClr val="B2B2B2"/>
            </a:solidFill>
            <a:miter lim="800000"/>
            <a:headEnd/>
            <a:tailEnd/>
          </a:ln>
        </p:spPr>
        <p:txBody>
          <a:bodyPr tIns="91440" bIns="91440" anchor="ctr"/>
          <a:lstStyle/>
          <a:p>
            <a:pPr algn="ctr">
              <a:buClr>
                <a:srgbClr val="000000"/>
              </a:buClr>
              <a:buSzPct val="100000"/>
              <a:buFont typeface=""/>
            </a:pPr>
            <a:r>
              <a:rPr lang="en-US" sz="1000" dirty="0" smtClean="0">
                <a:solidFill>
                  <a:srgbClr val="000000"/>
                </a:solidFill>
                <a:latin typeface="Arial"/>
                <a:cs typeface="Arial" pitchFamily="34" charset="0"/>
              </a:rPr>
              <a:t>Water (gardens) &amp; ash (roads) used in camp</a:t>
            </a:r>
          </a:p>
        </p:txBody>
      </p:sp>
      <p:cxnSp>
        <p:nvCxnSpPr>
          <p:cNvPr id="42" name="AutoShape 3"/>
          <p:cNvCxnSpPr>
            <a:cxnSpLocks noChangeShapeType="1"/>
          </p:cNvCxnSpPr>
          <p:nvPr/>
        </p:nvCxnSpPr>
        <p:spPr bwMode="gray">
          <a:xfrm flipV="1">
            <a:off x="7981455" y="3429000"/>
            <a:ext cx="375145" cy="254740"/>
          </a:xfrm>
          <a:prstGeom prst="straightConnector1">
            <a:avLst/>
          </a:prstGeom>
          <a:noFill/>
          <a:ln w="9525">
            <a:solidFill>
              <a:schemeClr val="bg2"/>
            </a:solidFill>
            <a:round/>
            <a:headEnd/>
            <a:tailEnd/>
          </a:ln>
        </p:spPr>
      </p:cxnSp>
      <p:grpSp>
        <p:nvGrpSpPr>
          <p:cNvPr id="3" name="Group 23"/>
          <p:cNvGrpSpPr/>
          <p:nvPr/>
        </p:nvGrpSpPr>
        <p:grpSpPr>
          <a:xfrm>
            <a:off x="28574" y="-48280"/>
            <a:ext cx="3403691" cy="365760"/>
            <a:chOff x="28574" y="-48280"/>
            <a:chExt cx="3403691" cy="365760"/>
          </a:xfrm>
        </p:grpSpPr>
        <p:sp>
          <p:nvSpPr>
            <p:cNvPr id="25"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26" name="Oval 25"/>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31" name="Callout"/>
          <p:cNvSpPr>
            <a:spLocks noChangeArrowheads="1"/>
          </p:cNvSpPr>
          <p:nvPr/>
        </p:nvSpPr>
        <p:spPr bwMode="gray">
          <a:xfrm>
            <a:off x="3950067" y="3563937"/>
            <a:ext cx="2089168" cy="563563"/>
          </a:xfrm>
          <a:prstGeom prst="roundRect">
            <a:avLst/>
          </a:prstGeom>
          <a:solidFill>
            <a:schemeClr val="bg1"/>
          </a:solidFill>
          <a:ln w="9525" algn="ctr">
            <a:solidFill>
              <a:srgbClr val="B2B2B2"/>
            </a:solidFill>
            <a:miter lim="800000"/>
            <a:headEnd/>
            <a:tailEnd/>
          </a:ln>
        </p:spPr>
        <p:txBody>
          <a:bodyPr tIns="91440" bIns="91440" anchor="ctr"/>
          <a:lstStyle/>
          <a:p>
            <a:pPr algn="ctr"/>
            <a:r>
              <a:rPr lang="en-US" sz="1000" dirty="0" smtClean="0">
                <a:latin typeface="Arial" pitchFamily="34" charset="0"/>
                <a:cs typeface="Arial" pitchFamily="34" charset="0"/>
              </a:rPr>
              <a:t>Collection of solid waste (high plastic content) continues with existing weekly collection model</a:t>
            </a:r>
          </a:p>
        </p:txBody>
      </p:sp>
      <p:sp>
        <p:nvSpPr>
          <p:cNvPr id="32" name="Rectangle 31"/>
          <p:cNvSpPr/>
          <p:nvPr/>
        </p:nvSpPr>
        <p:spPr>
          <a:xfrm>
            <a:off x="2216933" y="4968330"/>
            <a:ext cx="5643580" cy="335100"/>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i="1" dirty="0" smtClean="0">
                <a:solidFill>
                  <a:schemeClr val="tx1"/>
                </a:solidFill>
                <a:latin typeface="Arial" pitchFamily="34" charset="0"/>
                <a:cs typeface="Arial" pitchFamily="34" charset="0"/>
              </a:rPr>
              <a:t>Unclear that there is a use case available today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9" hidden="1"/>
          <p:cNvGraphicFramePr>
            <a:graphicFrameLocks noChangeAspect="1"/>
          </p:cNvGraphicFramePr>
          <p:nvPr/>
        </p:nvGraphicFramePr>
        <p:xfrm>
          <a:off x="1587" y="1588"/>
          <a:ext cx="1587" cy="1587"/>
        </p:xfrm>
        <a:graphic>
          <a:graphicData uri="http://schemas.openxmlformats.org/presentationml/2006/ole">
            <p:oleObj spid="_x0000_s628738" name="think-cell Slide" r:id="rId41" imgW="270" imgH="270" progId="TCLayout.ActiveDocument.1">
              <p:embed/>
            </p:oleObj>
          </a:graphicData>
        </a:graphic>
      </p:graphicFrame>
      <p:sp>
        <p:nvSpPr>
          <p:cNvPr id="2" name="Title 1"/>
          <p:cNvSpPr>
            <a:spLocks noGrp="1"/>
          </p:cNvSpPr>
          <p:nvPr>
            <p:ph type="title"/>
          </p:nvPr>
        </p:nvSpPr>
        <p:spPr/>
        <p:txBody>
          <a:bodyPr/>
          <a:lstStyle/>
          <a:p>
            <a:r>
              <a:rPr lang="en-US" dirty="0" smtClean="0"/>
              <a:t>Service delivery models offer a series of benefits for the refugees, host community and local government</a:t>
            </a:r>
            <a:endParaRPr lang="en-US" dirty="0"/>
          </a:p>
        </p:txBody>
      </p:sp>
      <p:grpSp>
        <p:nvGrpSpPr>
          <p:cNvPr id="3" name="Group 223"/>
          <p:cNvGrpSpPr/>
          <p:nvPr/>
        </p:nvGrpSpPr>
        <p:grpSpPr>
          <a:xfrm>
            <a:off x="4980298" y="1225200"/>
            <a:ext cx="304406" cy="530344"/>
            <a:chOff x="-1433512" y="1177925"/>
            <a:chExt cx="1743075" cy="3243263"/>
          </a:xfrm>
        </p:grpSpPr>
        <p:sp>
          <p:nvSpPr>
            <p:cNvPr id="31" name="Freeform 180"/>
            <p:cNvSpPr>
              <a:spLocks noEditPoints="1"/>
            </p:cNvSpPr>
            <p:nvPr/>
          </p:nvSpPr>
          <p:spPr bwMode="auto">
            <a:xfrm>
              <a:off x="-860425" y="1800225"/>
              <a:ext cx="1169988" cy="2605088"/>
            </a:xfrm>
            <a:custGeom>
              <a:avLst/>
              <a:gdLst/>
              <a:ahLst/>
              <a:cxnLst>
                <a:cxn ang="0">
                  <a:pos x="71" y="104"/>
                </a:cxn>
                <a:cxn ang="0">
                  <a:pos x="53" y="104"/>
                </a:cxn>
                <a:cxn ang="0">
                  <a:pos x="53" y="121"/>
                </a:cxn>
                <a:cxn ang="0">
                  <a:pos x="53" y="307"/>
                </a:cxn>
                <a:cxn ang="0">
                  <a:pos x="27" y="337"/>
                </a:cxn>
                <a:cxn ang="0">
                  <a:pos x="1" y="309"/>
                </a:cxn>
                <a:cxn ang="0">
                  <a:pos x="0" y="298"/>
                </a:cxn>
                <a:cxn ang="0">
                  <a:pos x="1" y="102"/>
                </a:cxn>
                <a:cxn ang="0">
                  <a:pos x="5" y="69"/>
                </a:cxn>
                <a:cxn ang="0">
                  <a:pos x="81" y="11"/>
                </a:cxn>
                <a:cxn ang="0">
                  <a:pos x="118" y="11"/>
                </a:cxn>
                <a:cxn ang="0">
                  <a:pos x="118" y="59"/>
                </a:cxn>
                <a:cxn ang="0">
                  <a:pos x="118" y="121"/>
                </a:cxn>
                <a:cxn ang="0">
                  <a:pos x="110" y="147"/>
                </a:cxn>
                <a:cxn ang="0">
                  <a:pos x="113" y="168"/>
                </a:cxn>
                <a:cxn ang="0">
                  <a:pos x="134" y="168"/>
                </a:cxn>
                <a:cxn ang="0">
                  <a:pos x="135" y="144"/>
                </a:cxn>
                <a:cxn ang="0">
                  <a:pos x="128" y="134"/>
                </a:cxn>
                <a:cxn ang="0">
                  <a:pos x="128" y="12"/>
                </a:cxn>
                <a:cxn ang="0">
                  <a:pos x="185" y="12"/>
                </a:cxn>
                <a:cxn ang="0">
                  <a:pos x="185" y="106"/>
                </a:cxn>
                <a:cxn ang="0">
                  <a:pos x="177" y="150"/>
                </a:cxn>
                <a:cxn ang="0">
                  <a:pos x="183" y="169"/>
                </a:cxn>
                <a:cxn ang="0">
                  <a:pos x="202" y="167"/>
                </a:cxn>
                <a:cxn ang="0">
                  <a:pos x="204" y="146"/>
                </a:cxn>
                <a:cxn ang="0">
                  <a:pos x="197" y="124"/>
                </a:cxn>
                <a:cxn ang="0">
                  <a:pos x="197" y="13"/>
                </a:cxn>
                <a:cxn ang="0">
                  <a:pos x="310" y="101"/>
                </a:cxn>
                <a:cxn ang="0">
                  <a:pos x="311" y="302"/>
                </a:cxn>
                <a:cxn ang="0">
                  <a:pos x="309" y="315"/>
                </a:cxn>
                <a:cxn ang="0">
                  <a:pos x="282" y="338"/>
                </a:cxn>
                <a:cxn ang="0">
                  <a:pos x="257" y="314"/>
                </a:cxn>
                <a:cxn ang="0">
                  <a:pos x="257" y="300"/>
                </a:cxn>
                <a:cxn ang="0">
                  <a:pos x="257" y="122"/>
                </a:cxn>
                <a:cxn ang="0">
                  <a:pos x="257" y="105"/>
                </a:cxn>
                <a:cxn ang="0">
                  <a:pos x="241" y="105"/>
                </a:cxn>
                <a:cxn ang="0">
                  <a:pos x="241" y="124"/>
                </a:cxn>
                <a:cxn ang="0">
                  <a:pos x="239" y="652"/>
                </a:cxn>
                <a:cxn ang="0">
                  <a:pos x="213" y="691"/>
                </a:cxn>
                <a:cxn ang="0">
                  <a:pos x="172" y="677"/>
                </a:cxn>
                <a:cxn ang="0">
                  <a:pos x="164" y="649"/>
                </a:cxn>
                <a:cxn ang="0">
                  <a:pos x="164" y="463"/>
                </a:cxn>
                <a:cxn ang="0">
                  <a:pos x="164" y="447"/>
                </a:cxn>
                <a:cxn ang="0">
                  <a:pos x="146" y="459"/>
                </a:cxn>
                <a:cxn ang="0">
                  <a:pos x="146" y="646"/>
                </a:cxn>
                <a:cxn ang="0">
                  <a:pos x="109" y="692"/>
                </a:cxn>
                <a:cxn ang="0">
                  <a:pos x="71" y="647"/>
                </a:cxn>
                <a:cxn ang="0">
                  <a:pos x="71" y="122"/>
                </a:cxn>
                <a:cxn ang="0">
                  <a:pos x="71" y="104"/>
                </a:cxn>
                <a:cxn ang="0">
                  <a:pos x="110" y="206"/>
                </a:cxn>
                <a:cxn ang="0">
                  <a:pos x="111" y="277"/>
                </a:cxn>
                <a:cxn ang="0">
                  <a:pos x="121" y="288"/>
                </a:cxn>
                <a:cxn ang="0">
                  <a:pos x="192" y="288"/>
                </a:cxn>
                <a:cxn ang="0">
                  <a:pos x="203" y="278"/>
                </a:cxn>
                <a:cxn ang="0">
                  <a:pos x="204" y="206"/>
                </a:cxn>
                <a:cxn ang="0">
                  <a:pos x="110" y="206"/>
                </a:cxn>
              </a:cxnLst>
              <a:rect l="0" t="0" r="r" b="b"/>
              <a:pathLst>
                <a:path w="312" h="695">
                  <a:moveTo>
                    <a:pt x="71" y="104"/>
                  </a:moveTo>
                  <a:cubicBezTo>
                    <a:pt x="64" y="104"/>
                    <a:pt x="60" y="104"/>
                    <a:pt x="53" y="104"/>
                  </a:cubicBezTo>
                  <a:cubicBezTo>
                    <a:pt x="53" y="110"/>
                    <a:pt x="53" y="115"/>
                    <a:pt x="53" y="121"/>
                  </a:cubicBezTo>
                  <a:cubicBezTo>
                    <a:pt x="53" y="183"/>
                    <a:pt x="54" y="245"/>
                    <a:pt x="53" y="307"/>
                  </a:cubicBezTo>
                  <a:cubicBezTo>
                    <a:pt x="53" y="325"/>
                    <a:pt x="42" y="337"/>
                    <a:pt x="27" y="337"/>
                  </a:cubicBezTo>
                  <a:cubicBezTo>
                    <a:pt x="13" y="338"/>
                    <a:pt x="2" y="326"/>
                    <a:pt x="1" y="309"/>
                  </a:cubicBezTo>
                  <a:cubicBezTo>
                    <a:pt x="0" y="305"/>
                    <a:pt x="0" y="302"/>
                    <a:pt x="0" y="298"/>
                  </a:cubicBezTo>
                  <a:cubicBezTo>
                    <a:pt x="0" y="233"/>
                    <a:pt x="0" y="167"/>
                    <a:pt x="1" y="102"/>
                  </a:cubicBezTo>
                  <a:cubicBezTo>
                    <a:pt x="1" y="91"/>
                    <a:pt x="2" y="80"/>
                    <a:pt x="5" y="69"/>
                  </a:cubicBezTo>
                  <a:cubicBezTo>
                    <a:pt x="15" y="31"/>
                    <a:pt x="42" y="11"/>
                    <a:pt x="81" y="11"/>
                  </a:cubicBezTo>
                  <a:cubicBezTo>
                    <a:pt x="93" y="10"/>
                    <a:pt x="104" y="11"/>
                    <a:pt x="118" y="11"/>
                  </a:cubicBezTo>
                  <a:cubicBezTo>
                    <a:pt x="118" y="27"/>
                    <a:pt x="118" y="43"/>
                    <a:pt x="118" y="59"/>
                  </a:cubicBezTo>
                  <a:cubicBezTo>
                    <a:pt x="118" y="80"/>
                    <a:pt x="118" y="100"/>
                    <a:pt x="118" y="121"/>
                  </a:cubicBezTo>
                  <a:cubicBezTo>
                    <a:pt x="118" y="130"/>
                    <a:pt x="118" y="138"/>
                    <a:pt x="110" y="147"/>
                  </a:cubicBezTo>
                  <a:cubicBezTo>
                    <a:pt x="107" y="150"/>
                    <a:pt x="109" y="163"/>
                    <a:pt x="113" y="168"/>
                  </a:cubicBezTo>
                  <a:cubicBezTo>
                    <a:pt x="116" y="172"/>
                    <a:pt x="128" y="171"/>
                    <a:pt x="134" y="168"/>
                  </a:cubicBezTo>
                  <a:cubicBezTo>
                    <a:pt x="142" y="162"/>
                    <a:pt x="142" y="153"/>
                    <a:pt x="135" y="144"/>
                  </a:cubicBezTo>
                  <a:cubicBezTo>
                    <a:pt x="132" y="141"/>
                    <a:pt x="128" y="137"/>
                    <a:pt x="128" y="134"/>
                  </a:cubicBezTo>
                  <a:cubicBezTo>
                    <a:pt x="128" y="93"/>
                    <a:pt x="128" y="53"/>
                    <a:pt x="128" y="12"/>
                  </a:cubicBezTo>
                  <a:cubicBezTo>
                    <a:pt x="147" y="12"/>
                    <a:pt x="165" y="12"/>
                    <a:pt x="185" y="12"/>
                  </a:cubicBezTo>
                  <a:cubicBezTo>
                    <a:pt x="185" y="43"/>
                    <a:pt x="186" y="75"/>
                    <a:pt x="185" y="106"/>
                  </a:cubicBezTo>
                  <a:cubicBezTo>
                    <a:pt x="185" y="121"/>
                    <a:pt x="189" y="136"/>
                    <a:pt x="177" y="150"/>
                  </a:cubicBezTo>
                  <a:cubicBezTo>
                    <a:pt x="174" y="153"/>
                    <a:pt x="178" y="166"/>
                    <a:pt x="183" y="169"/>
                  </a:cubicBezTo>
                  <a:cubicBezTo>
                    <a:pt x="187" y="173"/>
                    <a:pt x="199" y="171"/>
                    <a:pt x="202" y="167"/>
                  </a:cubicBezTo>
                  <a:cubicBezTo>
                    <a:pt x="206" y="163"/>
                    <a:pt x="205" y="153"/>
                    <a:pt x="204" y="146"/>
                  </a:cubicBezTo>
                  <a:cubicBezTo>
                    <a:pt x="203" y="139"/>
                    <a:pt x="197" y="131"/>
                    <a:pt x="197" y="124"/>
                  </a:cubicBezTo>
                  <a:cubicBezTo>
                    <a:pt x="197" y="87"/>
                    <a:pt x="197" y="50"/>
                    <a:pt x="197" y="13"/>
                  </a:cubicBezTo>
                  <a:cubicBezTo>
                    <a:pt x="265" y="0"/>
                    <a:pt x="308" y="30"/>
                    <a:pt x="310" y="101"/>
                  </a:cubicBezTo>
                  <a:cubicBezTo>
                    <a:pt x="312" y="168"/>
                    <a:pt x="311" y="235"/>
                    <a:pt x="311" y="302"/>
                  </a:cubicBezTo>
                  <a:cubicBezTo>
                    <a:pt x="311" y="307"/>
                    <a:pt x="310" y="311"/>
                    <a:pt x="309" y="315"/>
                  </a:cubicBezTo>
                  <a:cubicBezTo>
                    <a:pt x="305" y="329"/>
                    <a:pt x="294" y="338"/>
                    <a:pt x="282" y="338"/>
                  </a:cubicBezTo>
                  <a:cubicBezTo>
                    <a:pt x="270" y="337"/>
                    <a:pt x="260" y="327"/>
                    <a:pt x="257" y="314"/>
                  </a:cubicBezTo>
                  <a:cubicBezTo>
                    <a:pt x="257" y="309"/>
                    <a:pt x="257" y="305"/>
                    <a:pt x="257" y="300"/>
                  </a:cubicBezTo>
                  <a:cubicBezTo>
                    <a:pt x="257" y="241"/>
                    <a:pt x="257" y="181"/>
                    <a:pt x="257" y="122"/>
                  </a:cubicBezTo>
                  <a:cubicBezTo>
                    <a:pt x="257" y="116"/>
                    <a:pt x="257" y="111"/>
                    <a:pt x="257" y="105"/>
                  </a:cubicBezTo>
                  <a:cubicBezTo>
                    <a:pt x="251" y="105"/>
                    <a:pt x="247" y="105"/>
                    <a:pt x="241" y="105"/>
                  </a:cubicBezTo>
                  <a:cubicBezTo>
                    <a:pt x="241" y="111"/>
                    <a:pt x="241" y="118"/>
                    <a:pt x="241" y="124"/>
                  </a:cubicBezTo>
                  <a:cubicBezTo>
                    <a:pt x="240" y="300"/>
                    <a:pt x="240" y="476"/>
                    <a:pt x="239" y="652"/>
                  </a:cubicBezTo>
                  <a:cubicBezTo>
                    <a:pt x="239" y="671"/>
                    <a:pt x="230" y="686"/>
                    <a:pt x="213" y="691"/>
                  </a:cubicBezTo>
                  <a:cubicBezTo>
                    <a:pt x="198" y="695"/>
                    <a:pt x="180" y="690"/>
                    <a:pt x="172" y="677"/>
                  </a:cubicBezTo>
                  <a:cubicBezTo>
                    <a:pt x="167" y="669"/>
                    <a:pt x="164" y="658"/>
                    <a:pt x="164" y="649"/>
                  </a:cubicBezTo>
                  <a:cubicBezTo>
                    <a:pt x="164" y="587"/>
                    <a:pt x="164" y="525"/>
                    <a:pt x="164" y="463"/>
                  </a:cubicBezTo>
                  <a:cubicBezTo>
                    <a:pt x="164" y="457"/>
                    <a:pt x="164" y="452"/>
                    <a:pt x="164" y="447"/>
                  </a:cubicBezTo>
                  <a:cubicBezTo>
                    <a:pt x="151" y="442"/>
                    <a:pt x="146" y="445"/>
                    <a:pt x="146" y="459"/>
                  </a:cubicBezTo>
                  <a:cubicBezTo>
                    <a:pt x="147" y="521"/>
                    <a:pt x="146" y="584"/>
                    <a:pt x="146" y="646"/>
                  </a:cubicBezTo>
                  <a:cubicBezTo>
                    <a:pt x="146" y="675"/>
                    <a:pt x="133" y="692"/>
                    <a:pt x="109" y="692"/>
                  </a:cubicBezTo>
                  <a:cubicBezTo>
                    <a:pt x="85" y="692"/>
                    <a:pt x="71" y="675"/>
                    <a:pt x="71" y="647"/>
                  </a:cubicBezTo>
                  <a:cubicBezTo>
                    <a:pt x="71" y="472"/>
                    <a:pt x="71" y="297"/>
                    <a:pt x="71" y="122"/>
                  </a:cubicBezTo>
                  <a:cubicBezTo>
                    <a:pt x="71" y="116"/>
                    <a:pt x="71" y="111"/>
                    <a:pt x="71" y="104"/>
                  </a:cubicBezTo>
                  <a:close/>
                  <a:moveTo>
                    <a:pt x="110" y="206"/>
                  </a:moveTo>
                  <a:cubicBezTo>
                    <a:pt x="110" y="230"/>
                    <a:pt x="110" y="254"/>
                    <a:pt x="111" y="277"/>
                  </a:cubicBezTo>
                  <a:cubicBezTo>
                    <a:pt x="111" y="281"/>
                    <a:pt x="118" y="288"/>
                    <a:pt x="121" y="288"/>
                  </a:cubicBezTo>
                  <a:cubicBezTo>
                    <a:pt x="145" y="289"/>
                    <a:pt x="168" y="289"/>
                    <a:pt x="192" y="288"/>
                  </a:cubicBezTo>
                  <a:cubicBezTo>
                    <a:pt x="196" y="288"/>
                    <a:pt x="203" y="281"/>
                    <a:pt x="203" y="278"/>
                  </a:cubicBezTo>
                  <a:cubicBezTo>
                    <a:pt x="204" y="254"/>
                    <a:pt x="204" y="230"/>
                    <a:pt x="204" y="206"/>
                  </a:cubicBezTo>
                  <a:cubicBezTo>
                    <a:pt x="172" y="206"/>
                    <a:pt x="142" y="206"/>
                    <a:pt x="110" y="206"/>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81"/>
            <p:cNvSpPr>
              <a:spLocks noEditPoints="1"/>
            </p:cNvSpPr>
            <p:nvPr/>
          </p:nvSpPr>
          <p:spPr bwMode="auto">
            <a:xfrm>
              <a:off x="-1433512" y="2613025"/>
              <a:ext cx="608013" cy="1808163"/>
            </a:xfrm>
            <a:custGeom>
              <a:avLst/>
              <a:gdLst/>
              <a:ahLst/>
              <a:cxnLst>
                <a:cxn ang="0">
                  <a:pos x="68" y="328"/>
                </a:cxn>
                <a:cxn ang="0">
                  <a:pos x="68" y="79"/>
                </a:cxn>
                <a:cxn ang="0">
                  <a:pos x="43" y="79"/>
                </a:cxn>
                <a:cxn ang="0">
                  <a:pos x="26" y="62"/>
                </a:cxn>
                <a:cxn ang="0">
                  <a:pos x="26" y="16"/>
                </a:cxn>
                <a:cxn ang="0">
                  <a:pos x="41" y="0"/>
                </a:cxn>
                <a:cxn ang="0">
                  <a:pos x="112" y="0"/>
                </a:cxn>
                <a:cxn ang="0">
                  <a:pos x="127" y="16"/>
                </a:cxn>
                <a:cxn ang="0">
                  <a:pos x="127" y="63"/>
                </a:cxn>
                <a:cxn ang="0">
                  <a:pos x="110" y="79"/>
                </a:cxn>
                <a:cxn ang="0">
                  <a:pos x="86" y="79"/>
                </a:cxn>
                <a:cxn ang="0">
                  <a:pos x="85" y="95"/>
                </a:cxn>
                <a:cxn ang="0">
                  <a:pos x="84" y="314"/>
                </a:cxn>
                <a:cxn ang="0">
                  <a:pos x="100" y="331"/>
                </a:cxn>
                <a:cxn ang="0">
                  <a:pos x="146" y="398"/>
                </a:cxn>
                <a:cxn ang="0">
                  <a:pos x="118" y="454"/>
                </a:cxn>
                <a:cxn ang="0">
                  <a:pos x="39" y="459"/>
                </a:cxn>
                <a:cxn ang="0">
                  <a:pos x="0" y="354"/>
                </a:cxn>
                <a:cxn ang="0">
                  <a:pos x="8" y="344"/>
                </a:cxn>
                <a:cxn ang="0">
                  <a:pos x="48" y="331"/>
                </a:cxn>
                <a:cxn ang="0">
                  <a:pos x="68" y="328"/>
                </a:cxn>
                <a:cxn ang="0">
                  <a:pos x="76" y="67"/>
                </a:cxn>
                <a:cxn ang="0">
                  <a:pos x="101" y="67"/>
                </a:cxn>
                <a:cxn ang="0">
                  <a:pos x="112" y="61"/>
                </a:cxn>
                <a:cxn ang="0">
                  <a:pos x="113" y="19"/>
                </a:cxn>
                <a:cxn ang="0">
                  <a:pos x="101" y="12"/>
                </a:cxn>
                <a:cxn ang="0">
                  <a:pos x="53" y="12"/>
                </a:cxn>
                <a:cxn ang="0">
                  <a:pos x="38" y="28"/>
                </a:cxn>
                <a:cxn ang="0">
                  <a:pos x="76" y="67"/>
                </a:cxn>
              </a:cxnLst>
              <a:rect l="0" t="0" r="r" b="b"/>
              <a:pathLst>
                <a:path w="162" h="482">
                  <a:moveTo>
                    <a:pt x="68" y="328"/>
                  </a:moveTo>
                  <a:cubicBezTo>
                    <a:pt x="68" y="245"/>
                    <a:pt x="68" y="164"/>
                    <a:pt x="68" y="79"/>
                  </a:cubicBezTo>
                  <a:cubicBezTo>
                    <a:pt x="59" y="79"/>
                    <a:pt x="51" y="79"/>
                    <a:pt x="43" y="79"/>
                  </a:cubicBezTo>
                  <a:cubicBezTo>
                    <a:pt x="30" y="80"/>
                    <a:pt x="26" y="74"/>
                    <a:pt x="26" y="62"/>
                  </a:cubicBezTo>
                  <a:cubicBezTo>
                    <a:pt x="26" y="47"/>
                    <a:pt x="26" y="31"/>
                    <a:pt x="26" y="16"/>
                  </a:cubicBezTo>
                  <a:cubicBezTo>
                    <a:pt x="26" y="5"/>
                    <a:pt x="30" y="0"/>
                    <a:pt x="41" y="0"/>
                  </a:cubicBezTo>
                  <a:cubicBezTo>
                    <a:pt x="65" y="1"/>
                    <a:pt x="88" y="1"/>
                    <a:pt x="112" y="0"/>
                  </a:cubicBezTo>
                  <a:cubicBezTo>
                    <a:pt x="123" y="0"/>
                    <a:pt x="127" y="6"/>
                    <a:pt x="127" y="16"/>
                  </a:cubicBezTo>
                  <a:cubicBezTo>
                    <a:pt x="127" y="32"/>
                    <a:pt x="126" y="47"/>
                    <a:pt x="127" y="63"/>
                  </a:cubicBezTo>
                  <a:cubicBezTo>
                    <a:pt x="127" y="75"/>
                    <a:pt x="122" y="80"/>
                    <a:pt x="110" y="79"/>
                  </a:cubicBezTo>
                  <a:cubicBezTo>
                    <a:pt x="102" y="79"/>
                    <a:pt x="95" y="79"/>
                    <a:pt x="86" y="79"/>
                  </a:cubicBezTo>
                  <a:cubicBezTo>
                    <a:pt x="85" y="85"/>
                    <a:pt x="85" y="90"/>
                    <a:pt x="85" y="95"/>
                  </a:cubicBezTo>
                  <a:cubicBezTo>
                    <a:pt x="85" y="168"/>
                    <a:pt x="85" y="241"/>
                    <a:pt x="84" y="314"/>
                  </a:cubicBezTo>
                  <a:cubicBezTo>
                    <a:pt x="84" y="326"/>
                    <a:pt x="88" y="329"/>
                    <a:pt x="100" y="331"/>
                  </a:cubicBezTo>
                  <a:cubicBezTo>
                    <a:pt x="162" y="340"/>
                    <a:pt x="159" y="346"/>
                    <a:pt x="146" y="398"/>
                  </a:cubicBezTo>
                  <a:cubicBezTo>
                    <a:pt x="141" y="418"/>
                    <a:pt x="131" y="438"/>
                    <a:pt x="118" y="454"/>
                  </a:cubicBezTo>
                  <a:cubicBezTo>
                    <a:pt x="97" y="481"/>
                    <a:pt x="63" y="482"/>
                    <a:pt x="39" y="459"/>
                  </a:cubicBezTo>
                  <a:cubicBezTo>
                    <a:pt x="10" y="430"/>
                    <a:pt x="2" y="393"/>
                    <a:pt x="0" y="354"/>
                  </a:cubicBezTo>
                  <a:cubicBezTo>
                    <a:pt x="0" y="351"/>
                    <a:pt x="4" y="345"/>
                    <a:pt x="8" y="344"/>
                  </a:cubicBezTo>
                  <a:cubicBezTo>
                    <a:pt x="21" y="339"/>
                    <a:pt x="35" y="335"/>
                    <a:pt x="48" y="331"/>
                  </a:cubicBezTo>
                  <a:cubicBezTo>
                    <a:pt x="55" y="329"/>
                    <a:pt x="61" y="329"/>
                    <a:pt x="68" y="328"/>
                  </a:cubicBezTo>
                  <a:close/>
                  <a:moveTo>
                    <a:pt x="76" y="67"/>
                  </a:moveTo>
                  <a:cubicBezTo>
                    <a:pt x="84" y="67"/>
                    <a:pt x="93" y="68"/>
                    <a:pt x="101" y="67"/>
                  </a:cubicBezTo>
                  <a:cubicBezTo>
                    <a:pt x="105" y="67"/>
                    <a:pt x="112" y="64"/>
                    <a:pt x="112" y="61"/>
                  </a:cubicBezTo>
                  <a:cubicBezTo>
                    <a:pt x="113" y="47"/>
                    <a:pt x="114" y="33"/>
                    <a:pt x="113" y="19"/>
                  </a:cubicBezTo>
                  <a:cubicBezTo>
                    <a:pt x="112" y="16"/>
                    <a:pt x="105" y="12"/>
                    <a:pt x="101" y="12"/>
                  </a:cubicBezTo>
                  <a:cubicBezTo>
                    <a:pt x="85" y="11"/>
                    <a:pt x="69" y="12"/>
                    <a:pt x="53" y="12"/>
                  </a:cubicBezTo>
                  <a:cubicBezTo>
                    <a:pt x="43" y="12"/>
                    <a:pt x="38" y="17"/>
                    <a:pt x="38" y="28"/>
                  </a:cubicBezTo>
                  <a:cubicBezTo>
                    <a:pt x="38" y="71"/>
                    <a:pt x="34" y="67"/>
                    <a:pt x="76" y="67"/>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82"/>
            <p:cNvSpPr>
              <a:spLocks/>
            </p:cNvSpPr>
            <p:nvPr/>
          </p:nvSpPr>
          <p:spPr bwMode="auto">
            <a:xfrm>
              <a:off x="-808037" y="1177925"/>
              <a:ext cx="1028700" cy="328613"/>
            </a:xfrm>
            <a:custGeom>
              <a:avLst/>
              <a:gdLst/>
              <a:ahLst/>
              <a:cxnLst>
                <a:cxn ang="0">
                  <a:pos x="97" y="0"/>
                </a:cxn>
                <a:cxn ang="0">
                  <a:pos x="177" y="0"/>
                </a:cxn>
                <a:cxn ang="0">
                  <a:pos x="191" y="55"/>
                </a:cxn>
                <a:cxn ang="0">
                  <a:pos x="239" y="52"/>
                </a:cxn>
                <a:cxn ang="0">
                  <a:pos x="264" y="55"/>
                </a:cxn>
                <a:cxn ang="0">
                  <a:pos x="274" y="68"/>
                </a:cxn>
                <a:cxn ang="0">
                  <a:pos x="264" y="80"/>
                </a:cxn>
                <a:cxn ang="0">
                  <a:pos x="224" y="86"/>
                </a:cxn>
                <a:cxn ang="0">
                  <a:pos x="219" y="82"/>
                </a:cxn>
                <a:cxn ang="0">
                  <a:pos x="193" y="69"/>
                </a:cxn>
                <a:cxn ang="0">
                  <a:pos x="73" y="69"/>
                </a:cxn>
                <a:cxn ang="0">
                  <a:pos x="59" y="76"/>
                </a:cxn>
                <a:cxn ang="0">
                  <a:pos x="40" y="85"/>
                </a:cxn>
                <a:cxn ang="0">
                  <a:pos x="10" y="80"/>
                </a:cxn>
                <a:cxn ang="0">
                  <a:pos x="0" y="68"/>
                </a:cxn>
                <a:cxn ang="0">
                  <a:pos x="11" y="55"/>
                </a:cxn>
                <a:cxn ang="0">
                  <a:pos x="35" y="52"/>
                </a:cxn>
                <a:cxn ang="0">
                  <a:pos x="83" y="55"/>
                </a:cxn>
                <a:cxn ang="0">
                  <a:pos x="97" y="0"/>
                </a:cxn>
              </a:cxnLst>
              <a:rect l="0" t="0" r="r" b="b"/>
              <a:pathLst>
                <a:path w="274" h="88">
                  <a:moveTo>
                    <a:pt x="97" y="0"/>
                  </a:moveTo>
                  <a:cubicBezTo>
                    <a:pt x="124" y="0"/>
                    <a:pt x="150" y="0"/>
                    <a:pt x="177" y="0"/>
                  </a:cubicBezTo>
                  <a:cubicBezTo>
                    <a:pt x="182" y="18"/>
                    <a:pt x="186" y="36"/>
                    <a:pt x="191" y="55"/>
                  </a:cubicBezTo>
                  <a:cubicBezTo>
                    <a:pt x="207" y="54"/>
                    <a:pt x="223" y="53"/>
                    <a:pt x="239" y="52"/>
                  </a:cubicBezTo>
                  <a:cubicBezTo>
                    <a:pt x="247" y="52"/>
                    <a:pt x="256" y="52"/>
                    <a:pt x="264" y="55"/>
                  </a:cubicBezTo>
                  <a:cubicBezTo>
                    <a:pt x="269" y="57"/>
                    <a:pt x="274" y="63"/>
                    <a:pt x="274" y="68"/>
                  </a:cubicBezTo>
                  <a:cubicBezTo>
                    <a:pt x="274" y="72"/>
                    <a:pt x="268" y="79"/>
                    <a:pt x="264" y="80"/>
                  </a:cubicBezTo>
                  <a:cubicBezTo>
                    <a:pt x="251" y="84"/>
                    <a:pt x="238" y="85"/>
                    <a:pt x="224" y="86"/>
                  </a:cubicBezTo>
                  <a:cubicBezTo>
                    <a:pt x="223" y="86"/>
                    <a:pt x="219" y="84"/>
                    <a:pt x="219" y="82"/>
                  </a:cubicBezTo>
                  <a:cubicBezTo>
                    <a:pt x="216" y="67"/>
                    <a:pt x="205" y="68"/>
                    <a:pt x="193" y="69"/>
                  </a:cubicBezTo>
                  <a:cubicBezTo>
                    <a:pt x="153" y="69"/>
                    <a:pt x="113" y="68"/>
                    <a:pt x="73" y="69"/>
                  </a:cubicBezTo>
                  <a:cubicBezTo>
                    <a:pt x="68" y="69"/>
                    <a:pt x="61" y="72"/>
                    <a:pt x="59" y="76"/>
                  </a:cubicBezTo>
                  <a:cubicBezTo>
                    <a:pt x="55" y="86"/>
                    <a:pt x="49" y="88"/>
                    <a:pt x="40" y="85"/>
                  </a:cubicBezTo>
                  <a:cubicBezTo>
                    <a:pt x="30" y="83"/>
                    <a:pt x="20" y="83"/>
                    <a:pt x="10" y="80"/>
                  </a:cubicBezTo>
                  <a:cubicBezTo>
                    <a:pt x="6" y="79"/>
                    <a:pt x="0" y="72"/>
                    <a:pt x="0" y="68"/>
                  </a:cubicBezTo>
                  <a:cubicBezTo>
                    <a:pt x="1" y="63"/>
                    <a:pt x="6" y="57"/>
                    <a:pt x="11" y="55"/>
                  </a:cubicBezTo>
                  <a:cubicBezTo>
                    <a:pt x="18" y="52"/>
                    <a:pt x="27" y="52"/>
                    <a:pt x="35" y="52"/>
                  </a:cubicBezTo>
                  <a:cubicBezTo>
                    <a:pt x="51" y="52"/>
                    <a:pt x="66" y="54"/>
                    <a:pt x="83" y="55"/>
                  </a:cubicBezTo>
                  <a:cubicBezTo>
                    <a:pt x="88" y="37"/>
                    <a:pt x="92" y="19"/>
                    <a:pt x="97"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83"/>
            <p:cNvSpPr>
              <a:spLocks/>
            </p:cNvSpPr>
            <p:nvPr/>
          </p:nvSpPr>
          <p:spPr bwMode="auto">
            <a:xfrm>
              <a:off x="-549275" y="1470025"/>
              <a:ext cx="536575" cy="330200"/>
            </a:xfrm>
            <a:custGeom>
              <a:avLst/>
              <a:gdLst/>
              <a:ahLst/>
              <a:cxnLst>
                <a:cxn ang="0">
                  <a:pos x="133" y="0"/>
                </a:cxn>
                <a:cxn ang="0">
                  <a:pos x="75" y="84"/>
                </a:cxn>
                <a:cxn ang="0">
                  <a:pos x="0" y="18"/>
                </a:cxn>
                <a:cxn ang="0">
                  <a:pos x="16" y="0"/>
                </a:cxn>
                <a:cxn ang="0">
                  <a:pos x="133" y="0"/>
                </a:cxn>
              </a:cxnLst>
              <a:rect l="0" t="0" r="r" b="b"/>
              <a:pathLst>
                <a:path w="143" h="88">
                  <a:moveTo>
                    <a:pt x="133" y="0"/>
                  </a:moveTo>
                  <a:cubicBezTo>
                    <a:pt x="143" y="43"/>
                    <a:pt x="114" y="80"/>
                    <a:pt x="75" y="84"/>
                  </a:cubicBezTo>
                  <a:cubicBezTo>
                    <a:pt x="35" y="88"/>
                    <a:pt x="1" y="57"/>
                    <a:pt x="0" y="18"/>
                  </a:cubicBezTo>
                  <a:cubicBezTo>
                    <a:pt x="0" y="6"/>
                    <a:pt x="2" y="0"/>
                    <a:pt x="16" y="0"/>
                  </a:cubicBezTo>
                  <a:cubicBezTo>
                    <a:pt x="55" y="1"/>
                    <a:pt x="94" y="0"/>
                    <a:pt x="13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5" name="Picture 12" descr="http://thumb9.shutterstock.com/display_pic_with_logo/598477/179559716/stock-vector-business-manner-greetings-gesture-stick-figure-pictogram-icon-179559716.jpg"/>
          <p:cNvPicPr>
            <a:picLocks noChangeAspect="1" noChangeArrowheads="1"/>
          </p:cNvPicPr>
          <p:nvPr/>
        </p:nvPicPr>
        <p:blipFill>
          <a:blip r:embed="rId42" cstate="print">
            <a:duotone>
              <a:schemeClr val="bg2">
                <a:shade val="45000"/>
                <a:satMod val="135000"/>
              </a:schemeClr>
              <a:prstClr val="white"/>
            </a:duotone>
          </a:blip>
          <a:srcRect l="70306" t="4610" r="3006" b="68809"/>
          <a:stretch>
            <a:fillRect/>
          </a:stretch>
        </p:blipFill>
        <p:spPr bwMode="auto">
          <a:xfrm>
            <a:off x="2289287" y="1162332"/>
            <a:ext cx="571941" cy="594987"/>
          </a:xfrm>
          <a:prstGeom prst="rect">
            <a:avLst/>
          </a:prstGeom>
          <a:noFill/>
        </p:spPr>
      </p:pic>
      <p:pic>
        <p:nvPicPr>
          <p:cNvPr id="980994" name="Picture 2" descr="http://img2.wikia.nocookie.net/__cb20100319182706/cybernations/images/thumb/8/8b/Government_icon.svg/1000px-Government_icon.svg.png"/>
          <p:cNvPicPr>
            <a:picLocks noChangeAspect="1" noChangeArrowheads="1"/>
          </p:cNvPicPr>
          <p:nvPr/>
        </p:nvPicPr>
        <p:blipFill>
          <a:blip r:embed="rId43" cstate="print">
            <a:duotone>
              <a:schemeClr val="bg2">
                <a:shade val="45000"/>
                <a:satMod val="135000"/>
              </a:schemeClr>
              <a:prstClr val="white"/>
            </a:duotone>
          </a:blip>
          <a:srcRect/>
          <a:stretch>
            <a:fillRect/>
          </a:stretch>
        </p:blipFill>
        <p:spPr bwMode="auto">
          <a:xfrm>
            <a:off x="7730757" y="1177435"/>
            <a:ext cx="567243" cy="542852"/>
          </a:xfrm>
          <a:prstGeom prst="rect">
            <a:avLst/>
          </a:prstGeom>
          <a:noFill/>
        </p:spPr>
      </p:pic>
      <p:sp>
        <p:nvSpPr>
          <p:cNvPr id="47" name="BoxContent"/>
          <p:cNvSpPr>
            <a:spLocks noChangeArrowheads="1"/>
          </p:cNvSpPr>
          <p:nvPr/>
        </p:nvSpPr>
        <p:spPr bwMode="gray">
          <a:xfrm>
            <a:off x="2740637" y="1516305"/>
            <a:ext cx="1116453" cy="241014"/>
          </a:xfrm>
          <a:prstGeom prst="rect">
            <a:avLst/>
          </a:prstGeom>
          <a:noFill/>
          <a:ln w="9525" algn="ctr">
            <a:noFill/>
            <a:miter lim="800000"/>
            <a:headEnd/>
            <a:tailEnd/>
          </a:ln>
        </p:spPr>
        <p:txBody>
          <a:bodyPr tIns="91440" bIns="91440" anchor="ctr"/>
          <a:lstStyle/>
          <a:p>
            <a:pPr fontAlgn="base">
              <a:spcBef>
                <a:spcPct val="0"/>
              </a:spcBef>
              <a:spcAft>
                <a:spcPct val="0"/>
              </a:spcAft>
              <a:buClr>
                <a:srgbClr val="177B57"/>
              </a:buClr>
            </a:pPr>
            <a:r>
              <a:rPr lang="en-US" sz="1200" b="1" dirty="0" smtClean="0">
                <a:solidFill>
                  <a:srgbClr val="000000"/>
                </a:solidFill>
                <a:latin typeface="Arial" pitchFamily="34" charset="0"/>
                <a:cs typeface="Arial" pitchFamily="34" charset="0"/>
              </a:rPr>
              <a:t>Refugees</a:t>
            </a:r>
            <a:endParaRPr lang="en-US" sz="1200" dirty="0">
              <a:solidFill>
                <a:srgbClr val="000000"/>
              </a:solidFill>
              <a:latin typeface="Arial" pitchFamily="34" charset="0"/>
              <a:cs typeface="Arial" pitchFamily="34" charset="0"/>
            </a:endParaRPr>
          </a:p>
        </p:txBody>
      </p:sp>
      <p:sp>
        <p:nvSpPr>
          <p:cNvPr id="48" name="BoxContent"/>
          <p:cNvSpPr>
            <a:spLocks noChangeArrowheads="1"/>
          </p:cNvSpPr>
          <p:nvPr/>
        </p:nvSpPr>
        <p:spPr bwMode="gray">
          <a:xfrm>
            <a:off x="5409029" y="1516305"/>
            <a:ext cx="1573652" cy="241014"/>
          </a:xfrm>
          <a:prstGeom prst="rect">
            <a:avLst/>
          </a:prstGeom>
          <a:noFill/>
          <a:ln w="9525" algn="ctr">
            <a:noFill/>
            <a:miter lim="800000"/>
            <a:headEnd/>
            <a:tailEnd/>
          </a:ln>
        </p:spPr>
        <p:txBody>
          <a:bodyPr tIns="91440" bIns="91440" anchor="ctr"/>
          <a:lstStyle/>
          <a:p>
            <a:pPr fontAlgn="base">
              <a:spcBef>
                <a:spcPct val="0"/>
              </a:spcBef>
              <a:spcAft>
                <a:spcPct val="0"/>
              </a:spcAft>
              <a:buClr>
                <a:srgbClr val="177B57"/>
              </a:buClr>
            </a:pPr>
            <a:r>
              <a:rPr lang="en-US" sz="1200" b="1" dirty="0" smtClean="0">
                <a:solidFill>
                  <a:srgbClr val="000000"/>
                </a:solidFill>
                <a:latin typeface="Arial" pitchFamily="34" charset="0"/>
                <a:cs typeface="Arial" pitchFamily="34" charset="0"/>
              </a:rPr>
              <a:t>Host community</a:t>
            </a:r>
            <a:endParaRPr lang="en-US" sz="1200" b="1" dirty="0">
              <a:solidFill>
                <a:srgbClr val="000000"/>
              </a:solidFill>
              <a:latin typeface="Arial" pitchFamily="34" charset="0"/>
              <a:cs typeface="Arial" pitchFamily="34" charset="0"/>
            </a:endParaRPr>
          </a:p>
        </p:txBody>
      </p:sp>
      <p:sp>
        <p:nvSpPr>
          <p:cNvPr id="49" name="BoxContent"/>
          <p:cNvSpPr>
            <a:spLocks noChangeArrowheads="1"/>
          </p:cNvSpPr>
          <p:nvPr/>
        </p:nvSpPr>
        <p:spPr bwMode="gray">
          <a:xfrm>
            <a:off x="8230019" y="1516305"/>
            <a:ext cx="1090101" cy="241014"/>
          </a:xfrm>
          <a:prstGeom prst="rect">
            <a:avLst/>
          </a:prstGeom>
          <a:noFill/>
          <a:ln w="9525" algn="ctr">
            <a:noFill/>
            <a:miter lim="800000"/>
            <a:headEnd/>
            <a:tailEnd/>
          </a:ln>
        </p:spPr>
        <p:txBody>
          <a:bodyPr tIns="91440" bIns="91440" anchor="ctr"/>
          <a:lstStyle/>
          <a:p>
            <a:pPr fontAlgn="base">
              <a:spcBef>
                <a:spcPct val="0"/>
              </a:spcBef>
              <a:spcAft>
                <a:spcPct val="0"/>
              </a:spcAft>
              <a:buClr>
                <a:srgbClr val="177B57"/>
              </a:buClr>
            </a:pPr>
            <a:r>
              <a:rPr lang="en-US" sz="1200" b="1" dirty="0" smtClean="0">
                <a:solidFill>
                  <a:srgbClr val="000000"/>
                </a:solidFill>
                <a:latin typeface="Arial" pitchFamily="34" charset="0"/>
                <a:cs typeface="Arial" pitchFamily="34" charset="0"/>
              </a:rPr>
              <a:t>Government</a:t>
            </a:r>
            <a:endParaRPr lang="en-US" sz="1200" b="1" dirty="0">
              <a:solidFill>
                <a:srgbClr val="000000"/>
              </a:solidFill>
              <a:latin typeface="Arial" pitchFamily="34" charset="0"/>
              <a:cs typeface="Arial" pitchFamily="34" charset="0"/>
            </a:endParaRPr>
          </a:p>
        </p:txBody>
      </p:sp>
      <p:grpSp>
        <p:nvGrpSpPr>
          <p:cNvPr id="4" name="Group 95"/>
          <p:cNvGrpSpPr/>
          <p:nvPr/>
        </p:nvGrpSpPr>
        <p:grpSpPr>
          <a:xfrm>
            <a:off x="322092" y="3068368"/>
            <a:ext cx="1043583" cy="448877"/>
            <a:chOff x="322092" y="1757319"/>
            <a:chExt cx="1739305" cy="748129"/>
          </a:xfrm>
        </p:grpSpPr>
        <p:pic>
          <p:nvPicPr>
            <p:cNvPr id="97" name="Picture 4" descr="http://www.bhs-sonthofen.de/typo3temp/fl_realurl_image/in-biogasanlagen-methangas-als-energietraeger-gewinnen-60.png"/>
            <p:cNvPicPr>
              <a:picLocks noChangeAspect="1" noChangeArrowheads="1"/>
            </p:cNvPicPr>
            <p:nvPr/>
          </p:nvPicPr>
          <p:blipFill>
            <a:blip r:embed="rId44" cstate="print"/>
            <a:srcRect t="15001" r="27759" b="16846"/>
            <a:stretch>
              <a:fillRect/>
            </a:stretch>
          </p:blipFill>
          <p:spPr bwMode="auto">
            <a:xfrm>
              <a:off x="322092" y="1757319"/>
              <a:ext cx="1739305" cy="748129"/>
            </a:xfrm>
            <a:prstGeom prst="roundRect">
              <a:avLst/>
            </a:prstGeom>
            <a:noFill/>
            <a:ln w="25400">
              <a:solidFill>
                <a:schemeClr val="bg2"/>
              </a:solidFill>
            </a:ln>
          </p:spPr>
        </p:pic>
        <p:sp>
          <p:nvSpPr>
            <p:cNvPr id="98" name="Rectangle 97"/>
            <p:cNvSpPr/>
            <p:nvPr/>
          </p:nvSpPr>
          <p:spPr>
            <a:xfrm>
              <a:off x="442145" y="1784029"/>
              <a:ext cx="1499198" cy="69471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Biogas</a:t>
              </a:r>
            </a:p>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(Household)</a:t>
              </a:r>
            </a:p>
          </p:txBody>
        </p:sp>
      </p:grpSp>
      <p:grpSp>
        <p:nvGrpSpPr>
          <p:cNvPr id="5" name="Group 98"/>
          <p:cNvGrpSpPr/>
          <p:nvPr/>
        </p:nvGrpSpPr>
        <p:grpSpPr>
          <a:xfrm>
            <a:off x="322092" y="5181079"/>
            <a:ext cx="1043583" cy="446834"/>
            <a:chOff x="1432248" y="5282359"/>
            <a:chExt cx="1739305" cy="744723"/>
          </a:xfrm>
        </p:grpSpPr>
        <p:pic>
          <p:nvPicPr>
            <p:cNvPr id="100" name="Picture 8" descr="http://knowledgeweighsnothing.com/wp-content/uploads/2012/11/compost.jpg"/>
            <p:cNvPicPr>
              <a:picLocks noChangeAspect="1" noChangeArrowheads="1"/>
            </p:cNvPicPr>
            <p:nvPr/>
          </p:nvPicPr>
          <p:blipFill>
            <a:blip r:embed="rId45" cstate="print"/>
            <a:srcRect b="32977"/>
            <a:stretch>
              <a:fillRect/>
            </a:stretch>
          </p:blipFill>
          <p:spPr bwMode="auto">
            <a:xfrm>
              <a:off x="1432248" y="5282359"/>
              <a:ext cx="1739305" cy="744723"/>
            </a:xfrm>
            <a:prstGeom prst="roundRect">
              <a:avLst/>
            </a:prstGeom>
            <a:noFill/>
            <a:ln w="25400">
              <a:solidFill>
                <a:schemeClr val="bg2"/>
              </a:solidFill>
            </a:ln>
          </p:spPr>
        </p:pic>
        <p:sp>
          <p:nvSpPr>
            <p:cNvPr id="101" name="Rectangle 100"/>
            <p:cNvSpPr/>
            <p:nvPr/>
          </p:nvSpPr>
          <p:spPr>
            <a:xfrm>
              <a:off x="1552301" y="5435602"/>
              <a:ext cx="1499198" cy="43823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Fertilizer</a:t>
              </a:r>
            </a:p>
          </p:txBody>
        </p:sp>
      </p:grpSp>
      <p:grpSp>
        <p:nvGrpSpPr>
          <p:cNvPr id="6" name="Group 101"/>
          <p:cNvGrpSpPr/>
          <p:nvPr/>
        </p:nvGrpSpPr>
        <p:grpSpPr>
          <a:xfrm>
            <a:off x="322092" y="4476842"/>
            <a:ext cx="1043583" cy="448877"/>
            <a:chOff x="1432248" y="3168235"/>
            <a:chExt cx="1739305" cy="748129"/>
          </a:xfrm>
        </p:grpSpPr>
        <p:pic>
          <p:nvPicPr>
            <p:cNvPr id="103" name="Picture 10" descr="http://agrofuelindia.com/wp-content/themes/thesis/custom/images/1.jpg"/>
            <p:cNvPicPr>
              <a:picLocks noChangeAspect="1" noChangeArrowheads="1"/>
            </p:cNvPicPr>
            <p:nvPr/>
          </p:nvPicPr>
          <p:blipFill>
            <a:blip r:embed="rId46" cstate="print"/>
            <a:srcRect r="14347"/>
            <a:stretch>
              <a:fillRect/>
            </a:stretch>
          </p:blipFill>
          <p:spPr bwMode="auto">
            <a:xfrm>
              <a:off x="1432248" y="3168235"/>
              <a:ext cx="1739305" cy="748129"/>
            </a:xfrm>
            <a:prstGeom prst="roundRect">
              <a:avLst/>
            </a:prstGeom>
            <a:noFill/>
            <a:ln w="25400">
              <a:solidFill>
                <a:schemeClr val="bg2"/>
              </a:solidFill>
            </a:ln>
          </p:spPr>
        </p:pic>
        <p:sp>
          <p:nvSpPr>
            <p:cNvPr id="104" name="Rectangle 103"/>
            <p:cNvSpPr/>
            <p:nvPr/>
          </p:nvSpPr>
          <p:spPr>
            <a:xfrm>
              <a:off x="1552301" y="3323180"/>
              <a:ext cx="1499197" cy="4382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Briquettes</a:t>
              </a:r>
            </a:p>
          </p:txBody>
        </p:sp>
      </p:grpSp>
      <p:grpSp>
        <p:nvGrpSpPr>
          <p:cNvPr id="7" name="Group 104"/>
          <p:cNvGrpSpPr/>
          <p:nvPr/>
        </p:nvGrpSpPr>
        <p:grpSpPr>
          <a:xfrm>
            <a:off x="322092" y="5883275"/>
            <a:ext cx="1043583" cy="448877"/>
            <a:chOff x="1432248" y="4122116"/>
            <a:chExt cx="1739305" cy="748129"/>
          </a:xfrm>
        </p:grpSpPr>
        <p:pic>
          <p:nvPicPr>
            <p:cNvPr id="106" name="Picture 12" descr="http://www.history.com/news/ask-history/files/2012/11/ah-spontaneous-combustion.jpg"/>
            <p:cNvPicPr>
              <a:picLocks noChangeAspect="1" noChangeArrowheads="1"/>
            </p:cNvPicPr>
            <p:nvPr/>
          </p:nvPicPr>
          <p:blipFill>
            <a:blip r:embed="rId47" cstate="print"/>
            <a:srcRect t="19244" b="16028"/>
            <a:stretch>
              <a:fillRect/>
            </a:stretch>
          </p:blipFill>
          <p:spPr bwMode="auto">
            <a:xfrm>
              <a:off x="1432248" y="4122116"/>
              <a:ext cx="1739305" cy="748129"/>
            </a:xfrm>
            <a:prstGeom prst="roundRect">
              <a:avLst/>
            </a:prstGeom>
            <a:noFill/>
            <a:ln w="25400">
              <a:solidFill>
                <a:schemeClr val="bg2"/>
              </a:solidFill>
            </a:ln>
          </p:spPr>
        </p:pic>
        <p:sp>
          <p:nvSpPr>
            <p:cNvPr id="107" name="Rectangle 106"/>
            <p:cNvSpPr/>
            <p:nvPr/>
          </p:nvSpPr>
          <p:spPr>
            <a:xfrm>
              <a:off x="1552301" y="4277061"/>
              <a:ext cx="1499197" cy="43823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grpSp>
      <p:grpSp>
        <p:nvGrpSpPr>
          <p:cNvPr id="8" name="Group 107"/>
          <p:cNvGrpSpPr/>
          <p:nvPr/>
        </p:nvGrpSpPr>
        <p:grpSpPr>
          <a:xfrm>
            <a:off x="322092" y="3772605"/>
            <a:ext cx="1043583" cy="448877"/>
            <a:chOff x="322092" y="1757319"/>
            <a:chExt cx="1739305" cy="748129"/>
          </a:xfrm>
        </p:grpSpPr>
        <p:pic>
          <p:nvPicPr>
            <p:cNvPr id="109" name="Picture 4" descr="http://www.bhs-sonthofen.de/typo3temp/fl_realurl_image/in-biogasanlagen-methangas-als-energietraeger-gewinnen-60.png"/>
            <p:cNvPicPr>
              <a:picLocks noChangeAspect="1" noChangeArrowheads="1"/>
            </p:cNvPicPr>
            <p:nvPr/>
          </p:nvPicPr>
          <p:blipFill>
            <a:blip r:embed="rId44" cstate="print"/>
            <a:srcRect t="15001" r="27759" b="16846"/>
            <a:stretch>
              <a:fillRect/>
            </a:stretch>
          </p:blipFill>
          <p:spPr bwMode="auto">
            <a:xfrm>
              <a:off x="322092" y="1757319"/>
              <a:ext cx="1739305" cy="748129"/>
            </a:xfrm>
            <a:prstGeom prst="roundRect">
              <a:avLst/>
            </a:prstGeom>
            <a:noFill/>
            <a:ln w="25400">
              <a:solidFill>
                <a:schemeClr val="bg2"/>
              </a:solidFill>
            </a:ln>
          </p:spPr>
        </p:pic>
        <p:sp>
          <p:nvSpPr>
            <p:cNvPr id="110" name="Rectangle 109"/>
            <p:cNvSpPr/>
            <p:nvPr/>
          </p:nvSpPr>
          <p:spPr>
            <a:xfrm>
              <a:off x="442145" y="1784026"/>
              <a:ext cx="1499198" cy="69471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Biogas (Institution) </a:t>
              </a:r>
            </a:p>
          </p:txBody>
        </p:sp>
      </p:grpSp>
      <p:graphicFrame>
        <p:nvGraphicFramePr>
          <p:cNvPr id="114" name="Table 113"/>
          <p:cNvGraphicFramePr>
            <a:graphicFrameLocks noGrp="1"/>
          </p:cNvGraphicFramePr>
          <p:nvPr/>
        </p:nvGraphicFramePr>
        <p:xfrm>
          <a:off x="1690776" y="1816100"/>
          <a:ext cx="7456828" cy="4541419"/>
        </p:xfrm>
        <a:graphic>
          <a:graphicData uri="http://schemas.openxmlformats.org/drawingml/2006/table">
            <a:tbl>
              <a:tblPr firstRow="1" bandRow="1">
                <a:tableStyleId>{5C22544A-7EE6-4342-B048-85BDC9FD1C3A}</a:tableStyleId>
              </a:tblPr>
              <a:tblGrid>
                <a:gridCol w="724683"/>
                <a:gridCol w="724683"/>
                <a:gridCol w="724683"/>
                <a:gridCol w="724683"/>
                <a:gridCol w="208280"/>
                <a:gridCol w="724683"/>
                <a:gridCol w="724683"/>
                <a:gridCol w="602220"/>
                <a:gridCol w="759124"/>
                <a:gridCol w="135767"/>
                <a:gridCol w="781937"/>
                <a:gridCol w="621402"/>
              </a:tblGrid>
              <a:tr h="345331">
                <a:tc>
                  <a:txBody>
                    <a:bodyPr/>
                    <a:lstStyle/>
                    <a:p>
                      <a:pPr algn="ctr"/>
                      <a:r>
                        <a:rPr lang="en-US" sz="800" dirty="0" smtClean="0"/>
                        <a:t>Sanitation</a:t>
                      </a:r>
                      <a:r>
                        <a:rPr lang="en-US" sz="800" baseline="0" dirty="0" smtClean="0"/>
                        <a:t> improvement</a:t>
                      </a:r>
                      <a:endParaRPr lang="en-US" sz="800" dirty="0"/>
                    </a:p>
                  </a:txBody>
                  <a:tcPr marL="9144" marR="9144" anchor="ctr">
                    <a:solidFill>
                      <a:schemeClr val="hlink"/>
                    </a:solidFill>
                  </a:tcPr>
                </a:tc>
                <a:tc>
                  <a:txBody>
                    <a:bodyPr/>
                    <a:lstStyle/>
                    <a:p>
                      <a:pPr algn="ctr"/>
                      <a:r>
                        <a:rPr lang="en-US" sz="800" dirty="0" smtClean="0"/>
                        <a:t>Access to cookin</a:t>
                      </a:r>
                      <a:r>
                        <a:rPr lang="en-US" sz="800" baseline="0" dirty="0" smtClean="0"/>
                        <a:t>g fuel</a:t>
                      </a:r>
                      <a:endParaRPr lang="en-US" sz="800" dirty="0"/>
                    </a:p>
                  </a:txBody>
                  <a:tcPr marL="9144" marR="9144" anchor="ctr">
                    <a:solidFill>
                      <a:schemeClr val="hlink"/>
                    </a:solidFill>
                  </a:tcPr>
                </a:tc>
                <a:tc>
                  <a:txBody>
                    <a:bodyPr/>
                    <a:lstStyle/>
                    <a:p>
                      <a:pPr algn="ctr"/>
                      <a:r>
                        <a:rPr lang="en-US" sz="800" dirty="0" smtClean="0"/>
                        <a:t>Economic</a:t>
                      </a:r>
                      <a:r>
                        <a:rPr lang="en-US" sz="800" baseline="0" dirty="0" smtClean="0"/>
                        <a:t> opportunity</a:t>
                      </a:r>
                      <a:endParaRPr lang="en-US" sz="800" dirty="0"/>
                    </a:p>
                  </a:txBody>
                  <a:tcPr marL="9144" marR="9144" anchor="ctr">
                    <a:solidFill>
                      <a:schemeClr val="hlink"/>
                    </a:solidFill>
                  </a:tcPr>
                </a:tc>
                <a:tc>
                  <a:txBody>
                    <a:bodyPr/>
                    <a:lstStyle/>
                    <a:p>
                      <a:pPr algn="ctr"/>
                      <a:r>
                        <a:rPr lang="en-US" sz="800" dirty="0" smtClean="0"/>
                        <a:t>Skill building</a:t>
                      </a:r>
                      <a:endParaRPr lang="en-US" sz="800" dirty="0"/>
                    </a:p>
                  </a:txBody>
                  <a:tcPr marL="9144" marR="9144" anchor="ctr">
                    <a:solidFill>
                      <a:schemeClr val="hlink"/>
                    </a:solidFill>
                  </a:tcPr>
                </a:tc>
                <a:tc>
                  <a:txBody>
                    <a:bodyPr/>
                    <a:lstStyle/>
                    <a:p>
                      <a:pPr algn="ctr"/>
                      <a:endParaRPr lang="en-US" sz="800" dirty="0"/>
                    </a:p>
                  </a:txBody>
                  <a:tcPr marL="9144" marR="9144" anchor="ctr">
                    <a:solidFill>
                      <a:schemeClr val="bg1"/>
                    </a:solidFill>
                  </a:tcPr>
                </a:tc>
                <a:tc>
                  <a:txBody>
                    <a:bodyPr/>
                    <a:lstStyle/>
                    <a:p>
                      <a:pPr algn="ctr"/>
                      <a:r>
                        <a:rPr lang="en-US" sz="800" dirty="0" smtClean="0"/>
                        <a:t>Acces</a:t>
                      </a:r>
                      <a:r>
                        <a:rPr lang="en-US" sz="800" baseline="0" dirty="0" smtClean="0"/>
                        <a:t>s to camp facilities</a:t>
                      </a:r>
                      <a:endParaRPr lang="en-US" sz="800" dirty="0"/>
                    </a:p>
                  </a:txBody>
                  <a:tcPr marL="9144" marR="9144" anchor="ctr">
                    <a:solidFill>
                      <a:schemeClr val="folHlink"/>
                    </a:solidFill>
                  </a:tcPr>
                </a:tc>
                <a:tc>
                  <a:txBody>
                    <a:bodyPr/>
                    <a:lstStyle/>
                    <a:p>
                      <a:pPr algn="ctr"/>
                      <a:r>
                        <a:rPr lang="en-US" sz="800" dirty="0" smtClean="0"/>
                        <a:t>Economic opportunity</a:t>
                      </a:r>
                      <a:endParaRPr lang="en-US" sz="800" dirty="0"/>
                    </a:p>
                  </a:txBody>
                  <a:tcPr marL="9144" marR="9144" anchor="ctr">
                    <a:solidFill>
                      <a:schemeClr val="folHlink"/>
                    </a:solidFill>
                  </a:tcPr>
                </a:tc>
                <a:tc>
                  <a:txBody>
                    <a:bodyPr/>
                    <a:lstStyle/>
                    <a:p>
                      <a:pPr algn="ctr"/>
                      <a:r>
                        <a:rPr lang="en-US" sz="800" dirty="0" smtClean="0"/>
                        <a:t>Access to by-product</a:t>
                      </a:r>
                      <a:endParaRPr lang="en-US" sz="800" dirty="0"/>
                    </a:p>
                  </a:txBody>
                  <a:tcPr marL="9144" marR="9144" anchor="ctr">
                    <a:solidFill>
                      <a:schemeClr val="folHlink"/>
                    </a:solidFill>
                  </a:tcPr>
                </a:tc>
                <a:tc>
                  <a:txBody>
                    <a:bodyPr/>
                    <a:lstStyle/>
                    <a:p>
                      <a:pPr algn="ctr"/>
                      <a:r>
                        <a:rPr lang="en-US" sz="800" dirty="0" smtClean="0"/>
                        <a:t>Sanitation improvement</a:t>
                      </a:r>
                      <a:endParaRPr lang="en-US" sz="800" dirty="0"/>
                    </a:p>
                  </a:txBody>
                  <a:tcPr marL="9144" marR="9144" anchor="ctr">
                    <a:solidFill>
                      <a:schemeClr val="folHlink"/>
                    </a:solidFill>
                  </a:tcPr>
                </a:tc>
                <a:tc>
                  <a:txBody>
                    <a:bodyPr/>
                    <a:lstStyle/>
                    <a:p>
                      <a:pPr algn="ctr"/>
                      <a:endParaRPr lang="en-US" sz="600" dirty="0"/>
                    </a:p>
                  </a:txBody>
                  <a:tcPr marL="0" marR="0" anchor="ctr">
                    <a:solidFill>
                      <a:schemeClr val="bg1"/>
                    </a:solidFill>
                  </a:tcPr>
                </a:tc>
                <a:tc>
                  <a:txBody>
                    <a:bodyPr/>
                    <a:lstStyle/>
                    <a:p>
                      <a:pPr algn="ctr"/>
                      <a:r>
                        <a:rPr lang="en-US" sz="800" dirty="0" smtClean="0">
                          <a:solidFill>
                            <a:srgbClr val="4D4D4D"/>
                          </a:solidFill>
                        </a:rPr>
                        <a:t>Environment</a:t>
                      </a:r>
                    </a:p>
                    <a:p>
                      <a:pPr algn="ctr"/>
                      <a:r>
                        <a:rPr lang="en-US" sz="800" dirty="0" smtClean="0">
                          <a:solidFill>
                            <a:srgbClr val="4D4D4D"/>
                          </a:solidFill>
                        </a:rPr>
                        <a:t>(deforestation)</a:t>
                      </a:r>
                      <a:endParaRPr lang="en-US" sz="800" dirty="0">
                        <a:solidFill>
                          <a:srgbClr val="4D4D4D"/>
                        </a:solidFill>
                      </a:endParaRPr>
                    </a:p>
                  </a:txBody>
                  <a:tcPr marL="9144" marR="9144" anchor="ctr">
                    <a:solidFill>
                      <a:schemeClr val="accent2"/>
                    </a:solidFill>
                  </a:tcPr>
                </a:tc>
                <a:tc>
                  <a:txBody>
                    <a:bodyPr/>
                    <a:lstStyle/>
                    <a:p>
                      <a:pPr algn="ctr"/>
                      <a:r>
                        <a:rPr lang="en-US" sz="800" dirty="0" smtClean="0">
                          <a:solidFill>
                            <a:srgbClr val="4D4D4D"/>
                          </a:solidFill>
                        </a:rPr>
                        <a:t>Improved relations</a:t>
                      </a:r>
                      <a:endParaRPr lang="en-US" sz="800" dirty="0">
                        <a:solidFill>
                          <a:srgbClr val="4D4D4D"/>
                        </a:solidFill>
                      </a:endParaRPr>
                    </a:p>
                  </a:txBody>
                  <a:tcPr marL="9144" marR="9144" anchor="ctr">
                    <a:solidFill>
                      <a:schemeClr val="accent2"/>
                    </a:solidFill>
                  </a:tcPr>
                </a:tc>
              </a:tr>
              <a:tr h="0">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L="0" marR="0" marT="9144" marB="9144" anchor="ctr">
                    <a:solidFill>
                      <a:schemeClr val="bg1"/>
                    </a:solidFill>
                  </a:tcPr>
                </a:tc>
                <a:tc>
                  <a:txBody>
                    <a:bodyPr/>
                    <a:lstStyle/>
                    <a:p>
                      <a:endParaRPr lang="en-US" sz="800" dirty="0"/>
                    </a:p>
                  </a:txBody>
                  <a:tcPr marT="9144" marB="9144" anchor="ctr">
                    <a:solidFill>
                      <a:schemeClr val="bg1"/>
                    </a:solidFill>
                  </a:tcPr>
                </a:tc>
                <a:tc>
                  <a:txBody>
                    <a:bodyPr/>
                    <a:lstStyle/>
                    <a:p>
                      <a:endParaRPr lang="en-US" sz="800" dirty="0"/>
                    </a:p>
                  </a:txBody>
                  <a:tcPr marT="9144" marB="9144" anchor="ctr">
                    <a:solidFill>
                      <a:schemeClr val="bg1"/>
                    </a:solidFill>
                  </a:tcPr>
                </a:tc>
              </a:tr>
              <a:tr h="574380">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solidFill>
                      <a:schemeClr val="bg1"/>
                    </a:solidFill>
                  </a:tcPr>
                </a:tc>
                <a:tc>
                  <a:txBody>
                    <a:bodyPr/>
                    <a:lstStyle/>
                    <a:p>
                      <a:endParaRPr lang="en-US" sz="800" dirty="0"/>
                    </a:p>
                  </a:txBody>
                  <a:tcPr anchor="ctr"/>
                </a:tc>
                <a:tc>
                  <a:txBody>
                    <a:bodyPr/>
                    <a:lstStyle/>
                    <a:p>
                      <a:endParaRPr lang="en-US" sz="800" dirty="0"/>
                    </a:p>
                  </a:txBody>
                  <a:tcPr anchor="ctr"/>
                </a:tc>
                <a:tc>
                  <a:txBody>
                    <a:bodyPr/>
                    <a:lstStyle/>
                    <a:p>
                      <a:pPr algn="ctr"/>
                      <a:endParaRPr lang="en-US" sz="800" b="1" dirty="0">
                        <a:solidFill>
                          <a:srgbClr val="06C245"/>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p>
                  </a:txBody>
                  <a:tcPr anchor="ctr"/>
                </a:tc>
                <a:tc>
                  <a:txBody>
                    <a:bodyPr/>
                    <a:lstStyle/>
                    <a:p>
                      <a:endParaRPr lang="en-US" sz="800" dirty="0"/>
                    </a:p>
                  </a:txBody>
                  <a:tcPr marL="0" marR="0" anchor="ctr">
                    <a:solidFill>
                      <a:schemeClr val="bg1"/>
                    </a:solidFill>
                  </a:tcPr>
                </a:tc>
                <a:tc>
                  <a:txBody>
                    <a:bodyPr/>
                    <a:lstStyle/>
                    <a:p>
                      <a:endParaRPr lang="en-US" sz="800" dirty="0"/>
                    </a:p>
                  </a:txBody>
                  <a:tcPr anchor="ctr"/>
                </a:tc>
                <a:tc>
                  <a:txBody>
                    <a:bodyPr/>
                    <a:lstStyle/>
                    <a:p>
                      <a:endParaRPr lang="en-US" sz="800" dirty="0"/>
                    </a:p>
                  </a:txBody>
                  <a:tcPr anchor="ctr"/>
                </a:tc>
              </a:tr>
              <a:tr h="91440">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pPr algn="ctr"/>
                      <a:endParaRPr lang="en-US" sz="800" b="1" dirty="0">
                        <a:solidFill>
                          <a:srgbClr val="06C245"/>
                        </a:solidFill>
                      </a:endParaRPr>
                    </a:p>
                  </a:txBody>
                  <a:tcPr marT="0" marB="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p>
                  </a:txBody>
                  <a:tcPr marT="0" marB="0" anchor="ctr">
                    <a:solidFill>
                      <a:schemeClr val="bg1"/>
                    </a:solidFill>
                  </a:tcPr>
                </a:tc>
                <a:tc>
                  <a:txBody>
                    <a:bodyPr/>
                    <a:lstStyle/>
                    <a:p>
                      <a:endParaRPr lang="en-US" sz="800" dirty="0"/>
                    </a:p>
                  </a:txBody>
                  <a:tcPr marL="0" marR="0"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r>
              <a:tr h="574380">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solidFill>
                      <a:schemeClr val="bg1"/>
                    </a:solidFill>
                  </a:tcPr>
                </a:tc>
                <a:tc>
                  <a:txBody>
                    <a:bodyPr/>
                    <a:lstStyle/>
                    <a:p>
                      <a:endParaRPr lang="en-US" sz="800" dirty="0"/>
                    </a:p>
                  </a:txBody>
                  <a:tcPr anchor="ctr"/>
                </a:tc>
                <a:tc>
                  <a:txBody>
                    <a:bodyPr/>
                    <a:lstStyle/>
                    <a:p>
                      <a:endParaRPr lang="en-US" sz="800" dirty="0"/>
                    </a:p>
                  </a:txBody>
                  <a:tcPr anchor="ctr"/>
                </a:tc>
                <a:tc>
                  <a:txBody>
                    <a:bodyPr/>
                    <a:lstStyle/>
                    <a:p>
                      <a:pPr algn="ctr"/>
                      <a:endParaRPr lang="en-US" sz="800" b="1" dirty="0">
                        <a:solidFill>
                          <a:srgbClr val="06C245"/>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p>
                  </a:txBody>
                  <a:tcPr anchor="ctr"/>
                </a:tc>
                <a:tc>
                  <a:txBody>
                    <a:bodyPr/>
                    <a:lstStyle/>
                    <a:p>
                      <a:endParaRPr lang="en-US" sz="800" dirty="0"/>
                    </a:p>
                  </a:txBody>
                  <a:tcPr marL="0" marR="0" anchor="ctr">
                    <a:solidFill>
                      <a:schemeClr val="bg1"/>
                    </a:solidFill>
                  </a:tcPr>
                </a:tc>
                <a:tc>
                  <a:txBody>
                    <a:bodyPr/>
                    <a:lstStyle/>
                    <a:p>
                      <a:endParaRPr lang="en-US" sz="800" dirty="0"/>
                    </a:p>
                  </a:txBody>
                  <a:tcPr anchor="ctr"/>
                </a:tc>
                <a:tc>
                  <a:txBody>
                    <a:bodyPr/>
                    <a:lstStyle/>
                    <a:p>
                      <a:endParaRPr lang="en-US" sz="800" dirty="0"/>
                    </a:p>
                  </a:txBody>
                  <a:tcPr anchor="ctr"/>
                </a:tc>
              </a:tr>
              <a:tr h="0">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c>
                  <a:txBody>
                    <a:bodyPr/>
                    <a:lstStyle/>
                    <a:p>
                      <a:endParaRPr lang="en-US" sz="800" dirty="0"/>
                    </a:p>
                  </a:txBody>
                  <a:tcPr marL="0" marR="0" marT="0" marB="0" anchor="ctr">
                    <a:noFill/>
                  </a:tcPr>
                </a:tc>
                <a:tc>
                  <a:txBody>
                    <a:bodyPr/>
                    <a:lstStyle/>
                    <a:p>
                      <a:endParaRPr lang="en-US" sz="800" dirty="0"/>
                    </a:p>
                  </a:txBody>
                  <a:tcPr marT="0" marB="0" anchor="ctr">
                    <a:noFill/>
                  </a:tcPr>
                </a:tc>
                <a:tc>
                  <a:txBody>
                    <a:bodyPr/>
                    <a:lstStyle/>
                    <a:p>
                      <a:endParaRPr lang="en-US" sz="800" dirty="0"/>
                    </a:p>
                  </a:txBody>
                  <a:tcPr marT="0" marB="0" anchor="ctr">
                    <a:noFill/>
                  </a:tcPr>
                </a:tc>
              </a:tr>
              <a:tr h="574380">
                <a:tc>
                  <a:txBody>
                    <a:bodyPr/>
                    <a:lstStyle/>
                    <a:p>
                      <a:endParaRPr lang="en-US" sz="800" dirty="0"/>
                    </a:p>
                  </a:txBody>
                  <a:tcPr anchor="ctr"/>
                </a:tc>
                <a:tc>
                  <a:txBody>
                    <a:bodyPr/>
                    <a:lstStyle/>
                    <a:p>
                      <a:endParaRPr lang="en-US"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tc>
                  <a:txBody>
                    <a:bodyPr/>
                    <a:lstStyle/>
                    <a:p>
                      <a:endParaRPr lang="en-US" sz="800" dirty="0"/>
                    </a:p>
                  </a:txBody>
                  <a:tcPr anchor="ctr"/>
                </a:tc>
                <a:tc>
                  <a:txBody>
                    <a:bodyPr/>
                    <a:lstStyle/>
                    <a:p>
                      <a:endParaRPr lang="en-US" sz="800" dirty="0"/>
                    </a:p>
                  </a:txBody>
                  <a:tcPr anchor="ctr">
                    <a:solidFill>
                      <a:schemeClr val="bg1"/>
                    </a:solidFill>
                  </a:tcP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marL="0" marR="0" anchor="ctr">
                    <a:solidFill>
                      <a:schemeClr val="bg1"/>
                    </a:solidFill>
                  </a:tcPr>
                </a:tc>
                <a:tc>
                  <a:txBody>
                    <a:bodyPr/>
                    <a:lstStyle/>
                    <a:p>
                      <a:endParaRPr lang="en-US" sz="800" dirty="0"/>
                    </a:p>
                  </a:txBody>
                  <a:tcPr anchor="ctr"/>
                </a:tc>
                <a:tc>
                  <a:txBody>
                    <a:bodyPr/>
                    <a:lstStyle/>
                    <a:p>
                      <a:endParaRPr lang="en-US" sz="800" dirty="0"/>
                    </a:p>
                  </a:txBody>
                  <a:tcPr anchor="ctr"/>
                </a:tc>
              </a:tr>
              <a:tr h="0">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L="0" marR="0"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r>
              <a:tr h="574380">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solidFill>
                      <a:schemeClr val="bg1"/>
                    </a:solidFill>
                  </a:tcP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tc>
                  <a:txBody>
                    <a:bodyPr/>
                    <a:lstStyle/>
                    <a:p>
                      <a:endParaRPr lang="en-US" sz="800" dirty="0"/>
                    </a:p>
                  </a:txBody>
                  <a:tcPr marL="0" marR="0" anchor="ctr">
                    <a:solidFill>
                      <a:schemeClr val="bg1"/>
                    </a:solidFill>
                  </a:tcPr>
                </a:tc>
                <a:tc>
                  <a:txBody>
                    <a:bodyPr/>
                    <a:lstStyle/>
                    <a:p>
                      <a:endParaRPr lang="en-US" sz="800" dirty="0"/>
                    </a:p>
                  </a:txBody>
                  <a:tcPr anchor="ctr"/>
                </a:tc>
                <a:tc>
                  <a:txBody>
                    <a:bodyPr/>
                    <a:lstStyle/>
                    <a:p>
                      <a:endParaRPr lang="en-US" sz="800" dirty="0"/>
                    </a:p>
                  </a:txBody>
                  <a:tcPr anchor="ctr"/>
                </a:tc>
              </a:tr>
              <a:tr h="0">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L="0" marR="0"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r>
              <a:tr h="574380">
                <a:tc>
                  <a:txBody>
                    <a:bodyPr/>
                    <a:lstStyle/>
                    <a:p>
                      <a:endParaRPr lang="en-US" sz="80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solidFill>
                      <a:schemeClr val="bg1"/>
                    </a:solidFill>
                  </a:tcPr>
                </a:tc>
                <a:tc>
                  <a:txBody>
                    <a:bodyPr/>
                    <a:lstStyle/>
                    <a:p>
                      <a:endParaRPr lang="en-US" sz="800"/>
                    </a:p>
                  </a:txBody>
                  <a:tcPr anchor="ctr"/>
                </a:tc>
                <a:tc>
                  <a:txBody>
                    <a:bodyPr/>
                    <a:lstStyle/>
                    <a:p>
                      <a:endParaRPr lang="en-US" sz="800" dirty="0"/>
                    </a:p>
                  </a:txBody>
                  <a:tcPr anchor="ctr"/>
                </a:tc>
                <a:tc>
                  <a:txBody>
                    <a:bodyPr/>
                    <a:lstStyle/>
                    <a:p>
                      <a:endParaRPr lang="en-US"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tc>
                  <a:txBody>
                    <a:bodyPr/>
                    <a:lstStyle/>
                    <a:p>
                      <a:endParaRPr lang="en-US" sz="800" dirty="0"/>
                    </a:p>
                  </a:txBody>
                  <a:tcPr marL="0" marR="0" anchor="ctr">
                    <a:solidFill>
                      <a:schemeClr val="bg1"/>
                    </a:solidFill>
                  </a:tcPr>
                </a:tc>
                <a:tc>
                  <a:txBody>
                    <a:bodyPr/>
                    <a:lstStyle/>
                    <a:p>
                      <a:endParaRPr lang="en-US" sz="800" dirty="0"/>
                    </a:p>
                  </a:txBody>
                  <a:tcPr anchor="ctr"/>
                </a:tc>
                <a:tc>
                  <a:txBody>
                    <a:bodyPr/>
                    <a:lstStyle/>
                    <a:p>
                      <a:endParaRPr lang="en-US" sz="800" dirty="0"/>
                    </a:p>
                  </a:txBody>
                  <a:tcPr anchor="ctr"/>
                </a:tc>
              </a:tr>
              <a:tr h="0">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L="0" marR="0" marT="0" marB="0" anchor="ctr">
                    <a:solidFill>
                      <a:schemeClr val="bg1"/>
                    </a:solidFill>
                  </a:tcPr>
                </a:tc>
                <a:tc>
                  <a:txBody>
                    <a:bodyPr/>
                    <a:lstStyle/>
                    <a:p>
                      <a:endParaRPr lang="en-US" sz="800" dirty="0"/>
                    </a:p>
                  </a:txBody>
                  <a:tcPr marT="0" marB="0" anchor="ctr">
                    <a:solidFill>
                      <a:schemeClr val="bg1"/>
                    </a:solidFill>
                  </a:tcPr>
                </a:tc>
                <a:tc>
                  <a:txBody>
                    <a:bodyPr/>
                    <a:lstStyle/>
                    <a:p>
                      <a:endParaRPr lang="en-US" sz="800" dirty="0"/>
                    </a:p>
                  </a:txBody>
                  <a:tcPr marT="0" marB="0" anchor="ctr">
                    <a:solidFill>
                      <a:schemeClr val="bg1"/>
                    </a:solidFill>
                  </a:tcPr>
                </a:tc>
              </a:tr>
              <a:tr h="574380">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tc>
                <a:tc>
                  <a:txBody>
                    <a:bodyPr/>
                    <a:lstStyle/>
                    <a:p>
                      <a:endParaRPr lang="en-US" sz="800" dirty="0"/>
                    </a:p>
                  </a:txBody>
                  <a:tcPr anchor="ctr">
                    <a:solidFill>
                      <a:schemeClr val="bg1"/>
                    </a:solidFill>
                  </a:tcPr>
                </a:tc>
                <a:tc>
                  <a:txBody>
                    <a:bodyPr/>
                    <a:lstStyle/>
                    <a:p>
                      <a:endParaRPr lang="en-US" sz="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6C245"/>
                        </a:solidFill>
                        <a:effectLst/>
                        <a:uLnTx/>
                        <a:uFillTx/>
                        <a:latin typeface="+mn-lt"/>
                        <a:ea typeface="+mn-ea"/>
                        <a:cs typeface="+mn-cs"/>
                      </a:endParaRPr>
                    </a:p>
                  </a:txBody>
                  <a:tcPr anchor="ctr"/>
                </a:tc>
                <a:tc>
                  <a:txBody>
                    <a:bodyPr/>
                    <a:lstStyle/>
                    <a:p>
                      <a:endParaRPr lang="en-US"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tc>
                  <a:txBody>
                    <a:bodyPr/>
                    <a:lstStyle/>
                    <a:p>
                      <a:endParaRPr lang="en-US" sz="800" dirty="0"/>
                    </a:p>
                  </a:txBody>
                  <a:tcPr marL="0" marR="0" anchor="ctr">
                    <a:solidFill>
                      <a:schemeClr val="bg1"/>
                    </a:solidFill>
                  </a:tcPr>
                </a:tc>
                <a:tc>
                  <a:txBody>
                    <a:bodyPr/>
                    <a:lstStyle/>
                    <a:p>
                      <a:endParaRPr lang="en-US" sz="800" dirty="0"/>
                    </a:p>
                  </a:txBody>
                  <a:tcPr anchor="ctr"/>
                </a:tc>
                <a:tc>
                  <a:txBody>
                    <a:bodyPr/>
                    <a:lstStyle/>
                    <a:p>
                      <a:endParaRPr lang="en-US" sz="800" dirty="0"/>
                    </a:p>
                  </a:txBody>
                  <a:tcPr anchor="ctr"/>
                </a:tc>
              </a:tr>
            </a:tbl>
          </a:graphicData>
        </a:graphic>
      </p:graphicFrame>
      <p:sp>
        <p:nvSpPr>
          <p:cNvPr id="194" name="Text Placeholder 4"/>
          <p:cNvSpPr>
            <a:spLocks noGrp="1"/>
          </p:cNvSpPr>
          <p:nvPr>
            <p:custDataLst>
              <p:tags r:id="rId2"/>
            </p:custDataLst>
          </p:nvPr>
        </p:nvSpPr>
        <p:spPr bwMode="gray">
          <a:xfrm>
            <a:off x="1863725"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06C245"/>
                </a:solidFill>
                <a:latin typeface="Arial Unicode MS"/>
                <a:ea typeface="Arial Unicode MS"/>
                <a:cs typeface="Arial Unicode MS"/>
                <a:sym typeface="Arial Unicode MS"/>
              </a:rPr>
              <a:t>✓</a:t>
            </a:r>
            <a:endParaRPr lang="en-US" sz="3200" b="0" dirty="0">
              <a:solidFill>
                <a:srgbClr val="06C245"/>
              </a:solidFill>
              <a:latin typeface="Arial Unicode MS"/>
              <a:ea typeface="Arial Unicode MS"/>
              <a:cs typeface="Arial Unicode MS"/>
              <a:sym typeface="Arial Unicode MS"/>
            </a:endParaRPr>
          </a:p>
        </p:txBody>
      </p:sp>
      <p:sp>
        <p:nvSpPr>
          <p:cNvPr id="195" name="Text Placeholder 4"/>
          <p:cNvSpPr>
            <a:spLocks noGrp="1"/>
          </p:cNvSpPr>
          <p:nvPr>
            <p:custDataLst>
              <p:tags r:id="rId3"/>
            </p:custDataLst>
          </p:nvPr>
        </p:nvSpPr>
        <p:spPr bwMode="gray">
          <a:xfrm>
            <a:off x="1863725" y="3849687"/>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196" name="Text Placeholder 4"/>
          <p:cNvSpPr>
            <a:spLocks noGrp="1"/>
          </p:cNvSpPr>
          <p:nvPr>
            <p:custDataLst>
              <p:tags r:id="rId4"/>
            </p:custDataLst>
          </p:nvPr>
        </p:nvSpPr>
        <p:spPr bwMode="gray">
          <a:xfrm>
            <a:off x="1863725"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197" name="Text Placeholder 4"/>
          <p:cNvSpPr>
            <a:spLocks noGrp="1"/>
          </p:cNvSpPr>
          <p:nvPr>
            <p:custDataLst>
              <p:tags r:id="rId5"/>
            </p:custDataLst>
          </p:nvPr>
        </p:nvSpPr>
        <p:spPr bwMode="gray">
          <a:xfrm>
            <a:off x="1863725" y="52482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198" name="Text Placeholder 4"/>
          <p:cNvSpPr>
            <a:spLocks noGrp="1"/>
          </p:cNvSpPr>
          <p:nvPr>
            <p:custDataLst>
              <p:tags r:id="rId6"/>
            </p:custDataLst>
          </p:nvPr>
        </p:nvSpPr>
        <p:spPr bwMode="gray">
          <a:xfrm>
            <a:off x="1863725" y="596106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06C245"/>
                </a:solidFill>
                <a:latin typeface="Arial Unicode MS"/>
                <a:ea typeface="Arial Unicode MS"/>
                <a:cs typeface="Arial Unicode MS"/>
                <a:sym typeface="Arial Unicode MS"/>
              </a:rPr>
              <a:t>✓</a:t>
            </a:r>
            <a:endParaRPr lang="en-US" sz="3200" b="0" dirty="0">
              <a:solidFill>
                <a:srgbClr val="06C245"/>
              </a:solidFill>
              <a:latin typeface="Arial Unicode MS"/>
              <a:ea typeface="Arial Unicode MS"/>
              <a:cs typeface="Arial Unicode MS"/>
              <a:sym typeface="Arial Unicode MS"/>
            </a:endParaRPr>
          </a:p>
        </p:txBody>
      </p:sp>
      <p:sp>
        <p:nvSpPr>
          <p:cNvPr id="199" name="Text Placeholder 4"/>
          <p:cNvSpPr>
            <a:spLocks noGrp="1"/>
          </p:cNvSpPr>
          <p:nvPr>
            <p:custDataLst>
              <p:tags r:id="rId7"/>
            </p:custDataLst>
          </p:nvPr>
        </p:nvSpPr>
        <p:spPr bwMode="gray">
          <a:xfrm>
            <a:off x="2647950"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00" name="Text Placeholder 4"/>
          <p:cNvSpPr>
            <a:spLocks noGrp="1"/>
          </p:cNvSpPr>
          <p:nvPr>
            <p:custDataLst>
              <p:tags r:id="rId8"/>
            </p:custDataLst>
          </p:nvPr>
        </p:nvSpPr>
        <p:spPr bwMode="gray">
          <a:xfrm>
            <a:off x="2647950" y="3849687"/>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01" name="Text Placeholder 4"/>
          <p:cNvSpPr>
            <a:spLocks noGrp="1"/>
          </p:cNvSpPr>
          <p:nvPr>
            <p:custDataLst>
              <p:tags r:id="rId9"/>
            </p:custDataLst>
          </p:nvPr>
        </p:nvSpPr>
        <p:spPr bwMode="gray">
          <a:xfrm>
            <a:off x="2647950"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04" name="Text Placeholder 4"/>
          <p:cNvSpPr>
            <a:spLocks noGrp="1"/>
          </p:cNvSpPr>
          <p:nvPr>
            <p:custDataLst>
              <p:tags r:id="rId10"/>
            </p:custDataLst>
          </p:nvPr>
        </p:nvSpPr>
        <p:spPr bwMode="gray">
          <a:xfrm>
            <a:off x="3387725"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06" name="Text Placeholder 4"/>
          <p:cNvSpPr>
            <a:spLocks noGrp="1"/>
          </p:cNvSpPr>
          <p:nvPr>
            <p:custDataLst>
              <p:tags r:id="rId11"/>
            </p:custDataLst>
          </p:nvPr>
        </p:nvSpPr>
        <p:spPr bwMode="gray">
          <a:xfrm>
            <a:off x="3387725"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07" name="Text Placeholder 4"/>
          <p:cNvSpPr>
            <a:spLocks noGrp="1"/>
          </p:cNvSpPr>
          <p:nvPr>
            <p:custDataLst>
              <p:tags r:id="rId12"/>
            </p:custDataLst>
          </p:nvPr>
        </p:nvSpPr>
        <p:spPr bwMode="gray">
          <a:xfrm>
            <a:off x="3387725" y="52482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06C245"/>
                </a:solidFill>
                <a:latin typeface="Arial Unicode MS"/>
                <a:ea typeface="Arial Unicode MS"/>
                <a:cs typeface="Arial Unicode MS"/>
                <a:sym typeface="Arial Unicode MS"/>
              </a:rPr>
              <a:t>✓</a:t>
            </a:r>
            <a:endParaRPr lang="en-US" sz="3200" b="0" dirty="0">
              <a:solidFill>
                <a:srgbClr val="06C245"/>
              </a:solidFill>
              <a:latin typeface="Arial Unicode MS"/>
              <a:ea typeface="Arial Unicode MS"/>
              <a:cs typeface="Arial Unicode MS"/>
              <a:sym typeface="Arial Unicode MS"/>
            </a:endParaRPr>
          </a:p>
        </p:txBody>
      </p:sp>
      <p:sp>
        <p:nvSpPr>
          <p:cNvPr id="210" name="Text Placeholder 4"/>
          <p:cNvSpPr>
            <a:spLocks noGrp="1"/>
          </p:cNvSpPr>
          <p:nvPr>
            <p:custDataLst>
              <p:tags r:id="rId13"/>
            </p:custDataLst>
          </p:nvPr>
        </p:nvSpPr>
        <p:spPr bwMode="gray">
          <a:xfrm>
            <a:off x="4117975" y="3849687"/>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11" name="Text Placeholder 4"/>
          <p:cNvSpPr>
            <a:spLocks noGrp="1"/>
          </p:cNvSpPr>
          <p:nvPr>
            <p:custDataLst>
              <p:tags r:id="rId14"/>
            </p:custDataLst>
          </p:nvPr>
        </p:nvSpPr>
        <p:spPr bwMode="gray">
          <a:xfrm>
            <a:off x="4117975"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15" name="Text Placeholder 4"/>
          <p:cNvSpPr>
            <a:spLocks noGrp="1"/>
          </p:cNvSpPr>
          <p:nvPr>
            <p:custDataLst>
              <p:tags r:id="rId15"/>
            </p:custDataLst>
          </p:nvPr>
        </p:nvSpPr>
        <p:spPr bwMode="gray">
          <a:xfrm>
            <a:off x="5021262" y="3849687"/>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19" name="Text Placeholder 4"/>
          <p:cNvSpPr>
            <a:spLocks noGrp="1"/>
          </p:cNvSpPr>
          <p:nvPr>
            <p:custDataLst>
              <p:tags r:id="rId16"/>
            </p:custDataLst>
          </p:nvPr>
        </p:nvSpPr>
        <p:spPr bwMode="gray">
          <a:xfrm>
            <a:off x="5768975"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21" name="Text Placeholder 4"/>
          <p:cNvSpPr>
            <a:spLocks noGrp="1"/>
          </p:cNvSpPr>
          <p:nvPr>
            <p:custDataLst>
              <p:tags r:id="rId17"/>
            </p:custDataLst>
          </p:nvPr>
        </p:nvSpPr>
        <p:spPr bwMode="gray">
          <a:xfrm>
            <a:off x="5768975"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22" name="Text Placeholder 4"/>
          <p:cNvSpPr>
            <a:spLocks noGrp="1"/>
          </p:cNvSpPr>
          <p:nvPr>
            <p:custDataLst>
              <p:tags r:id="rId18"/>
            </p:custDataLst>
          </p:nvPr>
        </p:nvSpPr>
        <p:spPr bwMode="gray">
          <a:xfrm>
            <a:off x="5768975" y="52482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23" name="Text Placeholder 4"/>
          <p:cNvSpPr>
            <a:spLocks noGrp="1"/>
          </p:cNvSpPr>
          <p:nvPr>
            <p:custDataLst>
              <p:tags r:id="rId19"/>
            </p:custDataLst>
          </p:nvPr>
        </p:nvSpPr>
        <p:spPr bwMode="gray">
          <a:xfrm>
            <a:off x="5768975" y="596106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B2B2B2"/>
                </a:solidFill>
                <a:latin typeface="Arial Unicode MS"/>
                <a:ea typeface="Arial Unicode MS"/>
                <a:cs typeface="Arial Unicode MS"/>
                <a:sym typeface="Arial Unicode MS"/>
              </a:rPr>
              <a:t>✓</a:t>
            </a:r>
            <a:endParaRPr lang="en-US" sz="3200" b="0">
              <a:solidFill>
                <a:srgbClr val="B2B2B2"/>
              </a:solidFill>
              <a:latin typeface="Arial Unicode MS"/>
              <a:ea typeface="Arial Unicode MS"/>
              <a:cs typeface="Arial Unicode MS"/>
              <a:sym typeface="Arial Unicode MS"/>
            </a:endParaRPr>
          </a:p>
        </p:txBody>
      </p:sp>
      <p:sp>
        <p:nvSpPr>
          <p:cNvPr id="224" name="Text Placeholder 4"/>
          <p:cNvSpPr>
            <a:spLocks noGrp="1"/>
          </p:cNvSpPr>
          <p:nvPr>
            <p:custDataLst>
              <p:tags r:id="rId20"/>
            </p:custDataLst>
          </p:nvPr>
        </p:nvSpPr>
        <p:spPr bwMode="gray">
          <a:xfrm>
            <a:off x="6434137"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06C245"/>
                </a:solidFill>
                <a:latin typeface="Arial Unicode MS"/>
                <a:ea typeface="Arial Unicode MS"/>
                <a:cs typeface="Arial Unicode MS"/>
                <a:sym typeface="Arial Unicode MS"/>
              </a:rPr>
              <a:t>✓</a:t>
            </a:r>
            <a:endParaRPr lang="en-US" sz="3200" b="0" dirty="0">
              <a:solidFill>
                <a:srgbClr val="06C245"/>
              </a:solidFill>
              <a:latin typeface="Arial Unicode MS"/>
              <a:ea typeface="Arial Unicode MS"/>
              <a:cs typeface="Arial Unicode MS"/>
              <a:sym typeface="Arial Unicode MS"/>
            </a:endParaRPr>
          </a:p>
        </p:txBody>
      </p:sp>
      <p:sp>
        <p:nvSpPr>
          <p:cNvPr id="226" name="Text Placeholder 4"/>
          <p:cNvSpPr>
            <a:spLocks noGrp="1"/>
          </p:cNvSpPr>
          <p:nvPr>
            <p:custDataLst>
              <p:tags r:id="rId21"/>
            </p:custDataLst>
          </p:nvPr>
        </p:nvSpPr>
        <p:spPr bwMode="gray">
          <a:xfrm>
            <a:off x="6434137"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27" name="Text Placeholder 4"/>
          <p:cNvSpPr>
            <a:spLocks noGrp="1"/>
          </p:cNvSpPr>
          <p:nvPr>
            <p:custDataLst>
              <p:tags r:id="rId22"/>
            </p:custDataLst>
          </p:nvPr>
        </p:nvSpPr>
        <p:spPr bwMode="gray">
          <a:xfrm>
            <a:off x="6434137" y="52482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28" name="Text Placeholder 4"/>
          <p:cNvSpPr>
            <a:spLocks noGrp="1"/>
          </p:cNvSpPr>
          <p:nvPr>
            <p:custDataLst>
              <p:tags r:id="rId23"/>
            </p:custDataLst>
          </p:nvPr>
        </p:nvSpPr>
        <p:spPr bwMode="gray">
          <a:xfrm>
            <a:off x="6434137" y="596106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29" name="Text Placeholder 4"/>
          <p:cNvSpPr>
            <a:spLocks noGrp="1"/>
          </p:cNvSpPr>
          <p:nvPr>
            <p:custDataLst>
              <p:tags r:id="rId24"/>
            </p:custDataLst>
          </p:nvPr>
        </p:nvSpPr>
        <p:spPr bwMode="gray">
          <a:xfrm>
            <a:off x="7151687"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B2B2B2"/>
                </a:solidFill>
                <a:latin typeface="Arial Unicode MS"/>
                <a:ea typeface="Arial Unicode MS"/>
                <a:cs typeface="Arial Unicode MS"/>
                <a:sym typeface="Arial Unicode MS"/>
              </a:rPr>
              <a:t>✓</a:t>
            </a:r>
            <a:endParaRPr lang="en-US" sz="3200" b="0">
              <a:solidFill>
                <a:srgbClr val="B2B2B2"/>
              </a:solidFill>
              <a:latin typeface="Arial Unicode MS"/>
              <a:ea typeface="Arial Unicode MS"/>
              <a:cs typeface="Arial Unicode MS"/>
              <a:sym typeface="Arial Unicode MS"/>
            </a:endParaRPr>
          </a:p>
        </p:txBody>
      </p:sp>
      <p:sp>
        <p:nvSpPr>
          <p:cNvPr id="231" name="Text Placeholder 4"/>
          <p:cNvSpPr>
            <a:spLocks noGrp="1"/>
          </p:cNvSpPr>
          <p:nvPr>
            <p:custDataLst>
              <p:tags r:id="rId25"/>
            </p:custDataLst>
          </p:nvPr>
        </p:nvSpPr>
        <p:spPr bwMode="gray">
          <a:xfrm>
            <a:off x="7151687"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B2B2B2"/>
                </a:solidFill>
                <a:latin typeface="Arial Unicode MS"/>
                <a:ea typeface="Arial Unicode MS"/>
                <a:cs typeface="Arial Unicode MS"/>
                <a:sym typeface="Arial Unicode MS"/>
              </a:rPr>
              <a:t>✓</a:t>
            </a:r>
            <a:endParaRPr lang="en-US" sz="3200" b="0" dirty="0">
              <a:solidFill>
                <a:srgbClr val="B2B2B2"/>
              </a:solidFill>
              <a:latin typeface="Arial Unicode MS"/>
              <a:ea typeface="Arial Unicode MS"/>
              <a:cs typeface="Arial Unicode MS"/>
              <a:sym typeface="Arial Unicode MS"/>
            </a:endParaRPr>
          </a:p>
        </p:txBody>
      </p:sp>
      <p:sp>
        <p:nvSpPr>
          <p:cNvPr id="232" name="Text Placeholder 4"/>
          <p:cNvSpPr>
            <a:spLocks noGrp="1"/>
          </p:cNvSpPr>
          <p:nvPr>
            <p:custDataLst>
              <p:tags r:id="rId26"/>
            </p:custDataLst>
          </p:nvPr>
        </p:nvSpPr>
        <p:spPr bwMode="gray">
          <a:xfrm>
            <a:off x="7151687" y="52482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B2B2B2"/>
                </a:solidFill>
                <a:latin typeface="Arial Unicode MS"/>
                <a:ea typeface="Arial Unicode MS"/>
                <a:cs typeface="Arial Unicode MS"/>
                <a:sym typeface="Arial Unicode MS"/>
              </a:rPr>
              <a:t>✓</a:t>
            </a:r>
            <a:endParaRPr lang="en-US" sz="3200" b="0">
              <a:solidFill>
                <a:srgbClr val="B2B2B2"/>
              </a:solidFill>
              <a:latin typeface="Arial Unicode MS"/>
              <a:ea typeface="Arial Unicode MS"/>
              <a:cs typeface="Arial Unicode MS"/>
              <a:sym typeface="Arial Unicode MS"/>
            </a:endParaRPr>
          </a:p>
        </p:txBody>
      </p:sp>
      <p:sp>
        <p:nvSpPr>
          <p:cNvPr id="233" name="Text Placeholder 4"/>
          <p:cNvSpPr>
            <a:spLocks noGrp="1"/>
          </p:cNvSpPr>
          <p:nvPr>
            <p:custDataLst>
              <p:tags r:id="rId27"/>
            </p:custDataLst>
          </p:nvPr>
        </p:nvSpPr>
        <p:spPr bwMode="gray">
          <a:xfrm>
            <a:off x="7151687" y="596106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B2B2B2"/>
                </a:solidFill>
                <a:latin typeface="Arial Unicode MS"/>
                <a:ea typeface="Arial Unicode MS"/>
                <a:cs typeface="Arial Unicode MS"/>
                <a:sym typeface="Arial Unicode MS"/>
              </a:rPr>
              <a:t>✓</a:t>
            </a:r>
            <a:endParaRPr lang="en-US" sz="3200" b="0" dirty="0">
              <a:solidFill>
                <a:srgbClr val="B2B2B2"/>
              </a:solidFill>
              <a:latin typeface="Arial Unicode MS"/>
              <a:ea typeface="Arial Unicode MS"/>
              <a:cs typeface="Arial Unicode MS"/>
              <a:sym typeface="Arial Unicode MS"/>
            </a:endParaRPr>
          </a:p>
        </p:txBody>
      </p:sp>
      <p:sp>
        <p:nvSpPr>
          <p:cNvPr id="234" name="Text Placeholder 4"/>
          <p:cNvSpPr>
            <a:spLocks noGrp="1"/>
          </p:cNvSpPr>
          <p:nvPr>
            <p:custDataLst>
              <p:tags r:id="rId28"/>
            </p:custDataLst>
          </p:nvPr>
        </p:nvSpPr>
        <p:spPr bwMode="gray">
          <a:xfrm>
            <a:off x="8053387"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35" name="Text Placeholder 4"/>
          <p:cNvSpPr>
            <a:spLocks noGrp="1"/>
          </p:cNvSpPr>
          <p:nvPr>
            <p:custDataLst>
              <p:tags r:id="rId29"/>
            </p:custDataLst>
          </p:nvPr>
        </p:nvSpPr>
        <p:spPr bwMode="gray">
          <a:xfrm>
            <a:off x="8053387" y="3849687"/>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36" name="Text Placeholder 4"/>
          <p:cNvSpPr>
            <a:spLocks noGrp="1"/>
          </p:cNvSpPr>
          <p:nvPr>
            <p:custDataLst>
              <p:tags r:id="rId30"/>
            </p:custDataLst>
          </p:nvPr>
        </p:nvSpPr>
        <p:spPr bwMode="gray">
          <a:xfrm>
            <a:off x="8053387"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39" name="Text Placeholder 4"/>
          <p:cNvSpPr>
            <a:spLocks noGrp="1"/>
          </p:cNvSpPr>
          <p:nvPr>
            <p:custDataLst>
              <p:tags r:id="rId31"/>
            </p:custDataLst>
          </p:nvPr>
        </p:nvSpPr>
        <p:spPr bwMode="gray">
          <a:xfrm>
            <a:off x="8666162"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40" name="Text Placeholder 4"/>
          <p:cNvSpPr>
            <a:spLocks noGrp="1"/>
          </p:cNvSpPr>
          <p:nvPr>
            <p:custDataLst>
              <p:tags r:id="rId32"/>
            </p:custDataLst>
          </p:nvPr>
        </p:nvSpPr>
        <p:spPr bwMode="gray">
          <a:xfrm>
            <a:off x="8666162" y="3849687"/>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41" name="Text Placeholder 4"/>
          <p:cNvSpPr>
            <a:spLocks noGrp="1"/>
          </p:cNvSpPr>
          <p:nvPr>
            <p:custDataLst>
              <p:tags r:id="rId33"/>
            </p:custDataLst>
          </p:nvPr>
        </p:nvSpPr>
        <p:spPr bwMode="gray">
          <a:xfrm>
            <a:off x="8666162" y="453231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42" name="Text Placeholder 4"/>
          <p:cNvSpPr>
            <a:spLocks noGrp="1"/>
          </p:cNvSpPr>
          <p:nvPr>
            <p:custDataLst>
              <p:tags r:id="rId34"/>
            </p:custDataLst>
          </p:nvPr>
        </p:nvSpPr>
        <p:spPr bwMode="gray">
          <a:xfrm>
            <a:off x="8666162" y="52482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43" name="Text Placeholder 4"/>
          <p:cNvSpPr>
            <a:spLocks noGrp="1"/>
          </p:cNvSpPr>
          <p:nvPr>
            <p:custDataLst>
              <p:tags r:id="rId35"/>
            </p:custDataLst>
          </p:nvPr>
        </p:nvSpPr>
        <p:spPr bwMode="gray">
          <a:xfrm>
            <a:off x="8666162" y="5961062"/>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46" name="Text Placeholder 4"/>
          <p:cNvSpPr>
            <a:spLocks noGrp="1"/>
          </p:cNvSpPr>
          <p:nvPr>
            <p:custDataLst>
              <p:tags r:id="rId36"/>
            </p:custDataLst>
          </p:nvPr>
        </p:nvSpPr>
        <p:spPr bwMode="gray">
          <a:xfrm>
            <a:off x="4117975" y="3152775"/>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smtClean="0">
                <a:solidFill>
                  <a:srgbClr val="06C245"/>
                </a:solidFill>
                <a:latin typeface="Arial Unicode MS"/>
                <a:ea typeface="Arial Unicode MS"/>
                <a:cs typeface="Arial Unicode MS"/>
                <a:sym typeface="Arial Unicode MS"/>
              </a:rPr>
              <a:t>✓</a:t>
            </a:r>
            <a:endParaRPr lang="en-US" sz="3200" b="0">
              <a:solidFill>
                <a:srgbClr val="06C245"/>
              </a:solidFill>
              <a:latin typeface="Arial Unicode MS"/>
              <a:ea typeface="Arial Unicode MS"/>
              <a:cs typeface="Arial Unicode MS"/>
              <a:sym typeface="Arial Unicode MS"/>
            </a:endParaRPr>
          </a:p>
        </p:txBody>
      </p:sp>
      <p:sp>
        <p:nvSpPr>
          <p:cNvPr id="247" name="Block arrow"/>
          <p:cNvSpPr>
            <a:spLocks noChangeArrowheads="1"/>
          </p:cNvSpPr>
          <p:nvPr/>
        </p:nvSpPr>
        <p:spPr bwMode="gray">
          <a:xfrm>
            <a:off x="322092" y="1737539"/>
            <a:ext cx="1266875" cy="494232"/>
          </a:xfrm>
          <a:prstGeom prst="rightArrow">
            <a:avLst>
              <a:gd name="adj1" fmla="val 50000"/>
              <a:gd name="adj2" fmla="val 32292"/>
            </a:avLst>
          </a:prstGeom>
          <a:solidFill>
            <a:schemeClr val="accent1"/>
          </a:solidFill>
          <a:ln w="9525" algn="ctr">
            <a:solidFill>
              <a:schemeClr val="accent1"/>
            </a:solidFill>
            <a:miter lim="800000"/>
            <a:headEnd/>
            <a:tailEnd/>
          </a:ln>
        </p:spPr>
        <p:txBody>
          <a:bodyPr wrap="none" anchor="ctr"/>
          <a:lstStyle/>
          <a:p>
            <a:pPr algn="ctr" fontAlgn="base">
              <a:spcBef>
                <a:spcPct val="0"/>
              </a:spcBef>
              <a:spcAft>
                <a:spcPct val="0"/>
              </a:spcAft>
            </a:pPr>
            <a:endParaRPr lang="en-US" sz="1000" b="1" dirty="0">
              <a:solidFill>
                <a:srgbClr val="000000"/>
              </a:solidFill>
              <a:latin typeface="Arial" pitchFamily="34" charset="0"/>
              <a:cs typeface="Arial" pitchFamily="34" charset="0"/>
            </a:endParaRPr>
          </a:p>
        </p:txBody>
      </p:sp>
      <p:sp>
        <p:nvSpPr>
          <p:cNvPr id="248" name="TextBox 247"/>
          <p:cNvSpPr txBox="1"/>
          <p:nvPr/>
        </p:nvSpPr>
        <p:spPr>
          <a:xfrm>
            <a:off x="414085" y="1898331"/>
            <a:ext cx="949332" cy="180636"/>
          </a:xfrm>
          <a:prstGeom prst="rect">
            <a:avLst/>
          </a:prstGeom>
          <a:noFill/>
        </p:spPr>
        <p:txBody>
          <a:bodyPr wrap="square" tIns="90000" bIns="90000" rtlCol="0" anchor="ctr">
            <a:noAutofit/>
          </a:bodyPr>
          <a:lstStyle/>
          <a:p>
            <a:pPr algn="ctr"/>
            <a:r>
              <a:rPr lang="en-US" sz="800" b="1" dirty="0" smtClean="0">
                <a:solidFill>
                  <a:srgbClr val="4D4D4D"/>
                </a:solidFill>
                <a:latin typeface="Arial" pitchFamily="34" charset="0"/>
                <a:cs typeface="Arial" pitchFamily="34" charset="0"/>
              </a:rPr>
              <a:t>Most relevant social benefits</a:t>
            </a:r>
          </a:p>
        </p:txBody>
      </p:sp>
      <p:grpSp>
        <p:nvGrpSpPr>
          <p:cNvPr id="9" name="Group 23"/>
          <p:cNvGrpSpPr/>
          <p:nvPr/>
        </p:nvGrpSpPr>
        <p:grpSpPr>
          <a:xfrm>
            <a:off x="28574" y="-48280"/>
            <a:ext cx="3403691" cy="365760"/>
            <a:chOff x="28574" y="-48280"/>
            <a:chExt cx="3403691" cy="365760"/>
          </a:xfrm>
        </p:grpSpPr>
        <p:sp>
          <p:nvSpPr>
            <p:cNvPr id="75"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76" name="Oval 75"/>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77" name="Text Placeholder 4"/>
          <p:cNvSpPr>
            <a:spLocks noGrp="1"/>
          </p:cNvSpPr>
          <p:nvPr>
            <p:custDataLst>
              <p:tags r:id="rId37"/>
            </p:custDataLst>
          </p:nvPr>
        </p:nvSpPr>
        <p:spPr bwMode="gray">
          <a:xfrm>
            <a:off x="3432175" y="3849687"/>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B2B2B2"/>
                </a:solidFill>
                <a:latin typeface="Arial Unicode MS"/>
                <a:ea typeface="Arial Unicode MS"/>
                <a:cs typeface="Arial Unicode MS"/>
                <a:sym typeface="Arial Unicode MS"/>
              </a:rPr>
              <a:t>✓</a:t>
            </a:r>
            <a:endParaRPr lang="en-US" sz="3200" b="0" dirty="0">
              <a:solidFill>
                <a:srgbClr val="B2B2B2"/>
              </a:solidFill>
              <a:latin typeface="Arial Unicode MS"/>
              <a:ea typeface="Arial Unicode MS"/>
              <a:cs typeface="Arial Unicode MS"/>
              <a:sym typeface="Arial Unicode MS"/>
            </a:endParaRPr>
          </a:p>
        </p:txBody>
      </p:sp>
      <p:grpSp>
        <p:nvGrpSpPr>
          <p:cNvPr id="10" name="Group 95"/>
          <p:cNvGrpSpPr/>
          <p:nvPr/>
        </p:nvGrpSpPr>
        <p:grpSpPr>
          <a:xfrm>
            <a:off x="322092" y="2364131"/>
            <a:ext cx="1041325" cy="448877"/>
            <a:chOff x="322092" y="1757319"/>
            <a:chExt cx="1735541" cy="748129"/>
          </a:xfrm>
        </p:grpSpPr>
        <p:pic>
          <p:nvPicPr>
            <p:cNvPr id="90" name="Picture 4" descr="http://www.bhs-sonthofen.de/typo3temp/fl_realurl_image/in-biogasanlagen-methangas-als-energietraeger-gewinnen-60.png"/>
            <p:cNvPicPr>
              <a:picLocks noChangeAspect="1" noChangeArrowheads="1"/>
            </p:cNvPicPr>
            <p:nvPr/>
          </p:nvPicPr>
          <p:blipFill>
            <a:blip r:embed="rId48" cstate="print">
              <a:duotone>
                <a:schemeClr val="accent1">
                  <a:shade val="45000"/>
                  <a:satMod val="135000"/>
                </a:schemeClr>
                <a:prstClr val="white"/>
              </a:duotone>
            </a:blip>
            <a:stretch>
              <a:fillRect/>
            </a:stretch>
          </p:blipFill>
          <p:spPr bwMode="auto">
            <a:xfrm>
              <a:off x="322092" y="1757319"/>
              <a:ext cx="1735541" cy="748129"/>
            </a:xfrm>
            <a:prstGeom prst="roundRect">
              <a:avLst/>
            </a:prstGeom>
            <a:noFill/>
            <a:ln w="25400">
              <a:solidFill>
                <a:schemeClr val="bg2"/>
              </a:solidFill>
            </a:ln>
          </p:spPr>
        </p:pic>
        <p:sp>
          <p:nvSpPr>
            <p:cNvPr id="91" name="Rectangle 90"/>
            <p:cNvSpPr/>
            <p:nvPr/>
          </p:nvSpPr>
          <p:spPr>
            <a:xfrm>
              <a:off x="442145" y="1784029"/>
              <a:ext cx="1499198" cy="69471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864" tIns="54000" rIns="54864" bIns="54000" rtlCol="0" anchor="ctr" anchorCtr="0">
              <a:spAutoFit/>
            </a:bodyPr>
            <a:lstStyle/>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Baseline: </a:t>
              </a:r>
            </a:p>
            <a:p>
              <a:pPr algn="ctr"/>
              <a:r>
                <a:rPr lang="en-US" sz="1000" b="1" dirty="0" smtClean="0">
                  <a:solidFill>
                    <a:schemeClr val="bg1"/>
                  </a:solidFill>
                  <a:effectLst>
                    <a:outerShdw blurRad="50800" dist="38100" dir="2700000" algn="tl" rotWithShape="0">
                      <a:prstClr val="black">
                        <a:alpha val="40000"/>
                      </a:prstClr>
                    </a:outerShdw>
                  </a:effectLst>
                  <a:cs typeface="Arial" pitchFamily="34" charset="0"/>
                </a:rPr>
                <a:t>Pit latrine</a:t>
              </a:r>
            </a:p>
          </p:txBody>
        </p:sp>
      </p:grpSp>
      <p:cxnSp>
        <p:nvCxnSpPr>
          <p:cNvPr id="93" name="Straight Connector 92"/>
          <p:cNvCxnSpPr/>
          <p:nvPr/>
        </p:nvCxnSpPr>
        <p:spPr>
          <a:xfrm>
            <a:off x="1365675" y="2935301"/>
            <a:ext cx="778192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94" name="Text Placeholder 4"/>
          <p:cNvSpPr>
            <a:spLocks noGrp="1"/>
          </p:cNvSpPr>
          <p:nvPr>
            <p:custDataLst>
              <p:tags r:id="rId38"/>
            </p:custDataLst>
          </p:nvPr>
        </p:nvSpPr>
        <p:spPr bwMode="gray">
          <a:xfrm>
            <a:off x="4117975" y="2457450"/>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B2B2B2"/>
                </a:solidFill>
                <a:latin typeface="Arial Unicode MS"/>
                <a:ea typeface="Arial Unicode MS"/>
                <a:cs typeface="Arial Unicode MS"/>
                <a:sym typeface="Arial Unicode MS"/>
              </a:rPr>
              <a:t>✓</a:t>
            </a:r>
            <a:endParaRPr lang="en-US" sz="3200" b="0" dirty="0">
              <a:solidFill>
                <a:srgbClr val="B2B2B2"/>
              </a:solidFill>
              <a:latin typeface="Arial Unicode MS"/>
              <a:ea typeface="Arial Unicode MS"/>
              <a:cs typeface="Arial Unicode MS"/>
              <a:sym typeface="Arial Unicode MS"/>
            </a:endParaRPr>
          </a:p>
        </p:txBody>
      </p:sp>
      <p:sp>
        <p:nvSpPr>
          <p:cNvPr id="95" name="Text Placeholder 4"/>
          <p:cNvSpPr>
            <a:spLocks noGrp="1"/>
          </p:cNvSpPr>
          <p:nvPr>
            <p:custDataLst>
              <p:tags r:id="rId39"/>
            </p:custDataLst>
          </p:nvPr>
        </p:nvSpPr>
        <p:spPr bwMode="gray">
          <a:xfrm>
            <a:off x="1863725" y="2457450"/>
            <a:ext cx="244475" cy="244475"/>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3200" b="0" dirty="0" smtClean="0">
                <a:solidFill>
                  <a:srgbClr val="B2B2B2"/>
                </a:solidFill>
                <a:latin typeface="Arial Unicode MS"/>
                <a:ea typeface="Arial Unicode MS"/>
                <a:cs typeface="Arial Unicode MS"/>
                <a:sym typeface="Arial Unicode MS"/>
              </a:rPr>
              <a:t>✓</a:t>
            </a:r>
            <a:endParaRPr lang="en-US" sz="3200" b="0" dirty="0">
              <a:solidFill>
                <a:srgbClr val="B2B2B2"/>
              </a:solidFill>
              <a:latin typeface="Arial Unicode MS"/>
              <a:ea typeface="Arial Unicode MS"/>
              <a:cs typeface="Arial Unicode MS"/>
              <a:sym typeface="Arial Unicode M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nvGraphicFramePr>
        <p:xfrm>
          <a:off x="1587" y="1588"/>
          <a:ext cx="1587" cy="1587"/>
        </p:xfrm>
        <a:graphic>
          <a:graphicData uri="http://schemas.openxmlformats.org/presentationml/2006/ole">
            <p:oleObj spid="_x0000_s629762" name="think-cell Slide" r:id="rId3" imgW="270" imgH="270" progId="TCLayout.ActiveDocument.1">
              <p:embed/>
            </p:oleObj>
          </a:graphicData>
        </a:graphic>
      </p:graphicFrame>
      <p:cxnSp>
        <p:nvCxnSpPr>
          <p:cNvPr id="18" name="Straight Connector 17"/>
          <p:cNvCxnSpPr/>
          <p:nvPr/>
        </p:nvCxnSpPr>
        <p:spPr>
          <a:xfrm>
            <a:off x="698218" y="2792966"/>
            <a:ext cx="8224556"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8219" y="4091233"/>
            <a:ext cx="8224556"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8219" y="5389500"/>
            <a:ext cx="8224556"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4" descr="http://www.bhs-sonthofen.de/typo3temp/fl_realurl_image/in-biogasanlagen-methangas-als-energietraeger-gewinnen-60.png"/>
          <p:cNvPicPr>
            <a:picLocks noChangeAspect="1" noChangeArrowheads="1"/>
          </p:cNvPicPr>
          <p:nvPr/>
        </p:nvPicPr>
        <p:blipFill>
          <a:blip r:embed="rId4" cstate="email"/>
          <a:srcRect/>
          <a:stretch>
            <a:fillRect/>
          </a:stretch>
        </p:blipFill>
        <p:spPr bwMode="auto">
          <a:xfrm>
            <a:off x="640028" y="1769768"/>
            <a:ext cx="1739305" cy="748129"/>
          </a:xfrm>
          <a:prstGeom prst="roundRect">
            <a:avLst/>
          </a:prstGeom>
          <a:noFill/>
          <a:ln w="25400">
            <a:solidFill>
              <a:schemeClr val="bg2"/>
            </a:solidFill>
          </a:ln>
        </p:spPr>
      </p:pic>
      <p:sp>
        <p:nvSpPr>
          <p:cNvPr id="7" name="Rectangle 6"/>
          <p:cNvSpPr/>
          <p:nvPr/>
        </p:nvSpPr>
        <p:spPr>
          <a:xfrm>
            <a:off x="760081" y="1806732"/>
            <a:ext cx="1499198" cy="6742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Anaerobic Digestion</a:t>
            </a:r>
          </a:p>
        </p:txBody>
      </p:sp>
      <p:sp>
        <p:nvSpPr>
          <p:cNvPr id="21" name="TextBox 20"/>
          <p:cNvSpPr txBox="1"/>
          <p:nvPr/>
        </p:nvSpPr>
        <p:spPr>
          <a:xfrm>
            <a:off x="2514278" y="1591164"/>
            <a:ext cx="6393748" cy="1105088"/>
          </a:xfrm>
          <a:prstGeom prst="rect">
            <a:avLst/>
          </a:prstGeom>
          <a:noFill/>
        </p:spPr>
        <p:txBody>
          <a:bodyPr wrap="square" tIns="90000" bIns="90000" rtlCol="0">
            <a:spAutoFit/>
          </a:bodyPr>
          <a:lstStyle/>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What is a realistic volume and mix of inputs (human waste, animal waste, organic matter) that a household can provide / collect? Can a useful amount of cooking fuel be captured?</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Is the effluent from different designs (plug flow, fixed dome) safe for human exposure?</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Are there viable models for the host community to supply gas to refugees?</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Is institutional model viable in refugee setting where there is no monetization?</a:t>
            </a:r>
          </a:p>
        </p:txBody>
      </p:sp>
      <p:pic>
        <p:nvPicPr>
          <p:cNvPr id="15" name="Picture 12" descr="http://www.history.com/news/ask-history/files/2012/11/ah-spontaneous-combustion.jpg"/>
          <p:cNvPicPr>
            <a:picLocks noChangeAspect="1" noChangeArrowheads="1"/>
          </p:cNvPicPr>
          <p:nvPr/>
        </p:nvPicPr>
        <p:blipFill>
          <a:blip r:embed="rId5" cstate="email"/>
          <a:srcRect/>
          <a:stretch>
            <a:fillRect/>
          </a:stretch>
        </p:blipFill>
        <p:spPr bwMode="auto">
          <a:xfrm>
            <a:off x="640028" y="4366302"/>
            <a:ext cx="1739305" cy="748129"/>
          </a:xfrm>
          <a:prstGeom prst="roundRect">
            <a:avLst/>
          </a:prstGeom>
          <a:noFill/>
          <a:ln w="25400">
            <a:solidFill>
              <a:schemeClr val="bg2"/>
            </a:solidFill>
          </a:ln>
        </p:spPr>
      </p:pic>
      <p:sp>
        <p:nvSpPr>
          <p:cNvPr id="16" name="Rectangle 15"/>
          <p:cNvSpPr/>
          <p:nvPr/>
        </p:nvSpPr>
        <p:spPr>
          <a:xfrm>
            <a:off x="760082" y="4538189"/>
            <a:ext cx="1499196"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Combustion</a:t>
            </a:r>
          </a:p>
        </p:txBody>
      </p:sp>
      <p:sp>
        <p:nvSpPr>
          <p:cNvPr id="22" name="TextBox 21"/>
          <p:cNvSpPr txBox="1"/>
          <p:nvPr/>
        </p:nvSpPr>
        <p:spPr>
          <a:xfrm>
            <a:off x="2514278" y="4188203"/>
            <a:ext cx="6393748" cy="1105088"/>
          </a:xfrm>
          <a:prstGeom prst="rect">
            <a:avLst/>
          </a:prstGeom>
          <a:noFill/>
        </p:spPr>
        <p:txBody>
          <a:bodyPr wrap="square" tIns="90000" bIns="90000" rtlCol="0">
            <a:spAutoFit/>
          </a:bodyPr>
          <a:lstStyle/>
          <a:p>
            <a:pPr marL="171450" indent="-171450" fontAlgn="base">
              <a:buClr>
                <a:srgbClr val="177B57"/>
              </a:buClr>
              <a:buSzPct val="100000"/>
              <a:buFont typeface="Arial"/>
              <a:buChar char="•"/>
            </a:pPr>
            <a:r>
              <a:rPr lang="en-US" sz="1200" dirty="0" smtClean="0">
                <a:solidFill>
                  <a:srgbClr val="000000"/>
                </a:solidFill>
                <a:cs typeface="Arial" pitchFamily="34" charset="0"/>
              </a:rPr>
              <a:t>Can human waste be efficiently collected at the minimum scale needed for combustion to be viable?</a:t>
            </a:r>
          </a:p>
          <a:p>
            <a:pPr marL="171450" indent="-171450" fontAlgn="base">
              <a:buClr>
                <a:srgbClr val="177B57"/>
              </a:buClr>
              <a:buSzPct val="100000"/>
              <a:buFont typeface="Arial"/>
              <a:buChar char="•"/>
            </a:pPr>
            <a:r>
              <a:rPr lang="en-US" sz="1200" dirty="0" smtClean="0">
                <a:solidFill>
                  <a:srgbClr val="000000"/>
                </a:solidFill>
                <a:cs typeface="Arial" pitchFamily="34" charset="0"/>
              </a:rPr>
              <a:t>How do you ensure correct maintenance and skilled operation of a in a remote, volatile region? Will the manufacturer (i.e. </a:t>
            </a:r>
            <a:r>
              <a:rPr lang="en-US" sz="1200" dirty="0" err="1" smtClean="0">
                <a:solidFill>
                  <a:srgbClr val="000000"/>
                </a:solidFill>
                <a:cs typeface="Arial" pitchFamily="34" charset="0"/>
              </a:rPr>
              <a:t>Janicki</a:t>
            </a:r>
            <a:r>
              <a:rPr lang="en-US" sz="1200" dirty="0" smtClean="0">
                <a:solidFill>
                  <a:srgbClr val="000000"/>
                </a:solidFill>
                <a:cs typeface="Arial" pitchFamily="34" charset="0"/>
              </a:rPr>
              <a:t>) always need to operate?</a:t>
            </a:r>
          </a:p>
          <a:p>
            <a:pPr marL="171450" indent="-171450" fontAlgn="base">
              <a:buClr>
                <a:srgbClr val="177B57"/>
              </a:buClr>
              <a:buSzPct val="100000"/>
              <a:buFont typeface="Arial"/>
              <a:buChar char="•"/>
            </a:pPr>
            <a:r>
              <a:rPr lang="en-US" sz="1200" dirty="0" smtClean="0">
                <a:solidFill>
                  <a:srgbClr val="000000"/>
                </a:solidFill>
                <a:cs typeface="Arial" pitchFamily="34" charset="0"/>
              </a:rPr>
              <a:t>How can the host community be included in the system to increase available substrate?</a:t>
            </a:r>
          </a:p>
        </p:txBody>
      </p:sp>
      <p:pic>
        <p:nvPicPr>
          <p:cNvPr id="12" name="Picture 10" descr="http://agrofuelindia.com/wp-content/themes/thesis/custom/images/1.jpg"/>
          <p:cNvPicPr>
            <a:picLocks noChangeAspect="1" noChangeArrowheads="1"/>
          </p:cNvPicPr>
          <p:nvPr/>
        </p:nvPicPr>
        <p:blipFill>
          <a:blip r:embed="rId6" cstate="email"/>
          <a:srcRect/>
          <a:stretch>
            <a:fillRect/>
          </a:stretch>
        </p:blipFill>
        <p:spPr bwMode="auto">
          <a:xfrm>
            <a:off x="640028" y="3068035"/>
            <a:ext cx="1739305" cy="748129"/>
          </a:xfrm>
          <a:prstGeom prst="roundRect">
            <a:avLst/>
          </a:prstGeom>
          <a:noFill/>
          <a:ln w="25400">
            <a:solidFill>
              <a:schemeClr val="bg2"/>
            </a:solidFill>
          </a:ln>
        </p:spPr>
      </p:pic>
      <p:sp>
        <p:nvSpPr>
          <p:cNvPr id="13" name="Rectangle 12"/>
          <p:cNvSpPr/>
          <p:nvPr/>
        </p:nvSpPr>
        <p:spPr>
          <a:xfrm>
            <a:off x="725577" y="3247488"/>
            <a:ext cx="1587713"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Carbonization</a:t>
            </a:r>
          </a:p>
        </p:txBody>
      </p:sp>
      <p:sp>
        <p:nvSpPr>
          <p:cNvPr id="23" name="TextBox 22"/>
          <p:cNvSpPr txBox="1"/>
          <p:nvPr/>
        </p:nvSpPr>
        <p:spPr>
          <a:xfrm>
            <a:off x="2514278" y="2891826"/>
            <a:ext cx="6393748" cy="1105088"/>
          </a:xfrm>
          <a:prstGeom prst="rect">
            <a:avLst/>
          </a:prstGeom>
          <a:noFill/>
        </p:spPr>
        <p:txBody>
          <a:bodyPr wrap="square" tIns="90000" bIns="90000" rtlCol="0">
            <a:spAutoFit/>
          </a:bodyPr>
          <a:lstStyle/>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Will enough people accept feces-based briquettes?</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Can human waste be collected frequently enough to be useful? </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Can fresh human waste be collected safely? What precautions &amp; protocols are needed?</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What backup sanitation exists if the collection method is interrupted?</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Can the host community be included to increase scale?</a:t>
            </a:r>
          </a:p>
        </p:txBody>
      </p:sp>
      <p:pic>
        <p:nvPicPr>
          <p:cNvPr id="9" name="Picture 8" descr="http://knowledgeweighsnothing.com/wp-content/uploads/2012/11/compost.jpg"/>
          <p:cNvPicPr>
            <a:picLocks noChangeAspect="1" noChangeArrowheads="1"/>
          </p:cNvPicPr>
          <p:nvPr/>
        </p:nvPicPr>
        <p:blipFill>
          <a:blip r:embed="rId7" cstate="email"/>
          <a:srcRect/>
          <a:stretch>
            <a:fillRect/>
          </a:stretch>
        </p:blipFill>
        <p:spPr bwMode="auto">
          <a:xfrm>
            <a:off x="640028" y="5664567"/>
            <a:ext cx="1739305" cy="744723"/>
          </a:xfrm>
          <a:prstGeom prst="roundRect">
            <a:avLst/>
          </a:prstGeom>
          <a:noFill/>
          <a:ln w="25400">
            <a:solidFill>
              <a:schemeClr val="bg2"/>
            </a:solidFill>
          </a:ln>
        </p:spPr>
      </p:pic>
      <p:sp>
        <p:nvSpPr>
          <p:cNvPr id="10" name="Rectangle 9"/>
          <p:cNvSpPr/>
          <p:nvPr/>
        </p:nvSpPr>
        <p:spPr>
          <a:xfrm>
            <a:off x="760081" y="5822939"/>
            <a:ext cx="1499198" cy="42797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nchorCtr="0">
            <a:spAutoFit/>
          </a:bodyPr>
          <a:lstStyle/>
          <a:p>
            <a:pPr algn="ctr"/>
            <a:r>
              <a:rPr lang="en-US" sz="1600" b="1" dirty="0" smtClean="0">
                <a:solidFill>
                  <a:schemeClr val="bg1"/>
                </a:solidFill>
                <a:effectLst>
                  <a:outerShdw blurRad="50800" dist="38100" dir="2700000" algn="tl" rotWithShape="0">
                    <a:prstClr val="black">
                      <a:alpha val="40000"/>
                    </a:prstClr>
                  </a:outerShdw>
                </a:effectLst>
                <a:cs typeface="Arial" pitchFamily="34" charset="0"/>
              </a:rPr>
              <a:t>Composting</a:t>
            </a:r>
          </a:p>
        </p:txBody>
      </p:sp>
      <p:sp>
        <p:nvSpPr>
          <p:cNvPr id="24" name="TextBox 23"/>
          <p:cNvSpPr txBox="1"/>
          <p:nvPr/>
        </p:nvSpPr>
        <p:spPr>
          <a:xfrm>
            <a:off x="2514278" y="5588983"/>
            <a:ext cx="6393748" cy="920422"/>
          </a:xfrm>
          <a:prstGeom prst="rect">
            <a:avLst/>
          </a:prstGeom>
          <a:noFill/>
        </p:spPr>
        <p:txBody>
          <a:bodyPr wrap="square" tIns="90000" bIns="90000" rtlCol="0">
            <a:spAutoFit/>
          </a:bodyPr>
          <a:lstStyle/>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Is fertilizer useful enough within a hand-deliverable region? </a:t>
            </a:r>
          </a:p>
          <a:p>
            <a:pPr marL="171450" indent="-171450" fontAlgn="base">
              <a:buClr>
                <a:srgbClr val="177B57"/>
              </a:buClr>
              <a:buSzPct val="100000"/>
              <a:buFont typeface="Arial"/>
              <a:buChar char="•"/>
            </a:pPr>
            <a:r>
              <a:rPr lang="en-US" sz="1200" dirty="0" smtClean="0">
                <a:solidFill>
                  <a:srgbClr val="000000"/>
                </a:solidFill>
                <a:cs typeface="Arial" pitchFamily="34" charset="0"/>
              </a:rPr>
              <a:t>How long does it take for the compost to ensure it is safe enough for human exposure?</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Are refugees or host community willing to pay or trade for fertilizer? </a:t>
            </a:r>
          </a:p>
          <a:p>
            <a:pPr marL="171450" indent="-171450" fontAlgn="base">
              <a:buClr>
                <a:srgbClr val="177B57"/>
              </a:buClr>
              <a:buSzPct val="100000"/>
              <a:buFont typeface="Arial"/>
              <a:buChar char="•"/>
            </a:pPr>
            <a:r>
              <a:rPr lang="en-US" sz="1200" dirty="0" smtClean="0">
                <a:solidFill>
                  <a:srgbClr val="000000"/>
                </a:solidFill>
                <a:latin typeface="Arial"/>
                <a:cs typeface="Arial" pitchFamily="34" charset="0"/>
              </a:rPr>
              <a:t>Can the system be made self-sustaining or will investment always be needed?</a:t>
            </a:r>
          </a:p>
        </p:txBody>
      </p:sp>
      <p:sp>
        <p:nvSpPr>
          <p:cNvPr id="29" name="ColumnHeader"/>
          <p:cNvSpPr/>
          <p:nvPr/>
        </p:nvSpPr>
        <p:spPr>
          <a:xfrm>
            <a:off x="2555950" y="1205786"/>
            <a:ext cx="6352076" cy="400110"/>
          </a:xfrm>
          <a:prstGeom prst="rect">
            <a:avLst/>
          </a:prstGeom>
          <a:solidFill>
            <a:srgbClr val="FFFFFF"/>
          </a:solidFill>
          <a:ln w="9525" algn="ctr">
            <a:noFill/>
            <a:miter lim="800000"/>
            <a:headEnd type="none" w="lg" len="lg"/>
            <a:tailEnd type="none" w="lg" len="lg"/>
          </a:ln>
          <a:effectLst>
            <a:outerShdw dist="25400" dir="5400000" sx="99000" sy="99000" algn="ctr" rotWithShape="0">
              <a:srgbClr val="177B57"/>
            </a:outerShdw>
          </a:effectLst>
        </p:spPr>
        <p:txBody>
          <a:bodyPr wrap="square" tIns="91440" bIns="91440" anchor="b">
            <a:spAutoFit/>
          </a:bodyPr>
          <a:lstStyle/>
          <a:p>
            <a:pPr algn="ctr">
              <a:defRPr/>
            </a:pPr>
            <a:r>
              <a:rPr lang="en-US" sz="1400" b="1" kern="0" dirty="0" smtClean="0">
                <a:solidFill>
                  <a:srgbClr val="000000"/>
                </a:solidFill>
                <a:latin typeface="Arial" pitchFamily="34" charset="0"/>
                <a:cs typeface="Arial" pitchFamily="34" charset="0"/>
              </a:rPr>
              <a:t>Outstanding questions</a:t>
            </a:r>
          </a:p>
        </p:txBody>
      </p:sp>
      <p:grpSp>
        <p:nvGrpSpPr>
          <p:cNvPr id="3" name="Group 23"/>
          <p:cNvGrpSpPr/>
          <p:nvPr/>
        </p:nvGrpSpPr>
        <p:grpSpPr>
          <a:xfrm>
            <a:off x="28574" y="-48280"/>
            <a:ext cx="3403691" cy="365760"/>
            <a:chOff x="28574" y="-48280"/>
            <a:chExt cx="3403691" cy="365760"/>
          </a:xfrm>
        </p:grpSpPr>
        <p:sp>
          <p:nvSpPr>
            <p:cNvPr id="28" name="BoxHeader"/>
            <p:cNvSpPr>
              <a:spLocks noChangeArrowheads="1"/>
            </p:cNvSpPr>
            <p:nvPr/>
          </p:nvSpPr>
          <p:spPr bwMode="gray">
            <a:xfrm>
              <a:off x="206959" y="-48280"/>
              <a:ext cx="3225306" cy="365760"/>
            </a:xfrm>
            <a:prstGeom prst="rect">
              <a:avLst/>
            </a:prstGeom>
            <a:noFill/>
            <a:ln w="25400" algn="ctr">
              <a:noFill/>
              <a:miter lim="800000"/>
              <a:headEnd/>
              <a:tailEnd/>
            </a:ln>
          </p:spPr>
          <p:txBody>
            <a:bodyPr tIns="91440" bIns="91440" anchor="t"/>
            <a:lstStyle/>
            <a:p>
              <a:pPr algn="ctr" fontAlgn="base">
                <a:spcBef>
                  <a:spcPct val="0"/>
                </a:spcBef>
                <a:spcAft>
                  <a:spcPct val="0"/>
                </a:spcAft>
              </a:pPr>
              <a:r>
                <a:rPr lang="en-US" sz="1200" b="1" dirty="0" smtClean="0">
                  <a:solidFill>
                    <a:srgbClr val="79A2B3"/>
                  </a:solidFill>
                  <a:latin typeface="Arial" pitchFamily="34" charset="0"/>
                  <a:cs typeface="Arial" pitchFamily="34" charset="0"/>
                </a:rPr>
                <a:t>Engage refugees and hosts more actively</a:t>
              </a:r>
            </a:p>
          </p:txBody>
        </p:sp>
        <p:sp>
          <p:nvSpPr>
            <p:cNvPr id="30" name="Oval 29"/>
            <p:cNvSpPr/>
            <p:nvPr/>
          </p:nvSpPr>
          <p:spPr>
            <a:xfrm>
              <a:off x="28574" y="26670"/>
              <a:ext cx="228600" cy="22860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2</a:t>
              </a:r>
            </a:p>
          </p:txBody>
        </p:sp>
      </p:grpSp>
      <p:sp>
        <p:nvSpPr>
          <p:cNvPr id="2" name="Title 1"/>
          <p:cNvSpPr>
            <a:spLocks noGrp="1"/>
          </p:cNvSpPr>
          <p:nvPr>
            <p:ph type="title"/>
          </p:nvPr>
        </p:nvSpPr>
        <p:spPr/>
        <p:txBody>
          <a:bodyPr/>
          <a:lstStyle/>
          <a:p>
            <a:r>
              <a:rPr lang="en-US" dirty="0" smtClean="0"/>
              <a:t>WTV solution potential is exciting, but questions need to be addressed as techs &amp; models are scaled in refugee settings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nvGraphicFramePr>
        <p:xfrm>
          <a:off x="1587" y="1588"/>
          <a:ext cx="1587" cy="1587"/>
        </p:xfrm>
        <a:graphic>
          <a:graphicData uri="http://schemas.openxmlformats.org/presentationml/2006/ole">
            <p:oleObj spid="_x0000_s178178" name="think-cell Slide" r:id="rId3" imgW="270" imgH="270" progId="TCLayout.ActiveDocument.1">
              <p:embed/>
            </p:oleObj>
          </a:graphicData>
        </a:graphic>
      </p:graphicFrame>
      <p:sp>
        <p:nvSpPr>
          <p:cNvPr id="4" name="BoxHeader"/>
          <p:cNvSpPr>
            <a:spLocks noChangeArrowheads="1"/>
          </p:cNvSpPr>
          <p:nvPr/>
        </p:nvSpPr>
        <p:spPr bwMode="gray">
          <a:xfrm>
            <a:off x="845418" y="1428281"/>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Physical conditions</a:t>
            </a:r>
            <a:endParaRPr lang="en-US" sz="1600" b="1" dirty="0">
              <a:solidFill>
                <a:srgbClr val="FFFFFF"/>
              </a:solidFill>
              <a:latin typeface="Arial" pitchFamily="34" charset="0"/>
              <a:cs typeface="Arial" pitchFamily="34" charset="0"/>
            </a:endParaRPr>
          </a:p>
        </p:txBody>
      </p:sp>
      <p:sp>
        <p:nvSpPr>
          <p:cNvPr id="5" name="BoxHeader"/>
          <p:cNvSpPr>
            <a:spLocks noChangeArrowheads="1"/>
          </p:cNvSpPr>
          <p:nvPr/>
        </p:nvSpPr>
        <p:spPr bwMode="gray">
          <a:xfrm>
            <a:off x="847006" y="2099027"/>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Space conditions</a:t>
            </a:r>
            <a:endParaRPr lang="en-US" sz="1600" b="1" dirty="0">
              <a:solidFill>
                <a:srgbClr val="FFFFFF"/>
              </a:solidFill>
              <a:latin typeface="Arial" pitchFamily="34" charset="0"/>
              <a:cs typeface="Arial" pitchFamily="34" charset="0"/>
            </a:endParaRPr>
          </a:p>
        </p:txBody>
      </p:sp>
      <p:sp>
        <p:nvSpPr>
          <p:cNvPr id="6" name="BoxHeader"/>
          <p:cNvSpPr>
            <a:spLocks noChangeArrowheads="1"/>
          </p:cNvSpPr>
          <p:nvPr/>
        </p:nvSpPr>
        <p:spPr bwMode="gray">
          <a:xfrm>
            <a:off x="843830" y="2713979"/>
            <a:ext cx="2153264" cy="548640"/>
          </a:xfrm>
          <a:prstGeom prst="rect">
            <a:avLst/>
          </a:prstGeom>
          <a:solidFill>
            <a:srgbClr val="B1726B"/>
          </a:solidFill>
          <a:ln w="9525" algn="ctr">
            <a:solidFill>
              <a:srgbClr val="B1726B"/>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Logistics</a:t>
            </a:r>
            <a:endParaRPr lang="en-US" sz="1600" b="1" dirty="0">
              <a:solidFill>
                <a:srgbClr val="FFFFFF"/>
              </a:solidFill>
              <a:latin typeface="Arial" pitchFamily="34" charset="0"/>
              <a:cs typeface="Arial" pitchFamily="34" charset="0"/>
            </a:endParaRPr>
          </a:p>
        </p:txBody>
      </p:sp>
      <p:cxnSp>
        <p:nvCxnSpPr>
          <p:cNvPr id="10" name="Straight Connector 9"/>
          <p:cNvCxnSpPr/>
          <p:nvPr/>
        </p:nvCxnSpPr>
        <p:spPr>
          <a:xfrm>
            <a:off x="516192" y="1416225"/>
            <a:ext cx="0" cy="1940592"/>
          </a:xfrm>
          <a:prstGeom prst="line">
            <a:avLst/>
          </a:prstGeom>
          <a:ln>
            <a:solidFill>
              <a:srgbClr val="B1726B"/>
            </a:solidFill>
          </a:ln>
        </p:spPr>
        <p:style>
          <a:lnRef idx="1">
            <a:schemeClr val="accent1"/>
          </a:lnRef>
          <a:fillRef idx="0">
            <a:schemeClr val="accent1"/>
          </a:fillRef>
          <a:effectRef idx="0">
            <a:schemeClr val="accent1"/>
          </a:effectRef>
          <a:fontRef idx="minor">
            <a:schemeClr val="tx1"/>
          </a:fontRef>
        </p:style>
      </p:cxnSp>
      <p:sp>
        <p:nvSpPr>
          <p:cNvPr id="11" name="BoxHeader"/>
          <p:cNvSpPr>
            <a:spLocks noChangeArrowheads="1"/>
          </p:cNvSpPr>
          <p:nvPr/>
        </p:nvSpPr>
        <p:spPr bwMode="gray">
          <a:xfrm rot="16200000">
            <a:off x="-14615" y="2060524"/>
            <a:ext cx="1037854" cy="626396"/>
          </a:xfrm>
          <a:prstGeom prst="rect">
            <a:avLst/>
          </a:prstGeom>
          <a:solidFill>
            <a:schemeClr val="bg1"/>
          </a:solidFill>
          <a:ln w="9525" algn="ctr">
            <a:solidFill>
              <a:schemeClr val="bg1"/>
            </a:solidFill>
            <a:miter lim="800000"/>
            <a:headEnd/>
            <a:tailEnd/>
          </a:ln>
        </p:spPr>
        <p:txBody>
          <a:bodyPr tIns="91440" bIns="91440" anchor="ctr"/>
          <a:lstStyle/>
          <a:p>
            <a:pPr algn="ctr" fontAlgn="base">
              <a:spcBef>
                <a:spcPct val="0"/>
              </a:spcBef>
              <a:spcAft>
                <a:spcPct val="0"/>
              </a:spcAft>
            </a:pPr>
            <a:r>
              <a:rPr lang="en-US" sz="1400" b="1" dirty="0" smtClean="0">
                <a:solidFill>
                  <a:srgbClr val="B1726B"/>
                </a:solidFill>
                <a:latin typeface="Arial" pitchFamily="34" charset="0"/>
                <a:cs typeface="Arial" pitchFamily="34" charset="0"/>
              </a:rPr>
              <a:t>Technical</a:t>
            </a:r>
            <a:endParaRPr lang="en-US" sz="1400" b="1" dirty="0">
              <a:solidFill>
                <a:srgbClr val="B1726B"/>
              </a:solidFill>
              <a:latin typeface="Arial" pitchFamily="34" charset="0"/>
              <a:cs typeface="Arial" pitchFamily="34" charset="0"/>
            </a:endParaRPr>
          </a:p>
        </p:txBody>
      </p:sp>
      <p:sp>
        <p:nvSpPr>
          <p:cNvPr id="19" name="FlowTriangle"/>
          <p:cNvSpPr>
            <a:spLocks noChangeArrowheads="1"/>
          </p:cNvSpPr>
          <p:nvPr/>
        </p:nvSpPr>
        <p:spPr bwMode="gray">
          <a:xfrm rot="5400000">
            <a:off x="2450305" y="2218000"/>
            <a:ext cx="1828800" cy="266746"/>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2" name="BoxHeader"/>
          <p:cNvSpPr>
            <a:spLocks noChangeArrowheads="1"/>
          </p:cNvSpPr>
          <p:nvPr/>
        </p:nvSpPr>
        <p:spPr bwMode="gray">
          <a:xfrm>
            <a:off x="3619500" y="1429946"/>
            <a:ext cx="5767388" cy="1835827"/>
          </a:xfrm>
          <a:prstGeom prst="rect">
            <a:avLst/>
          </a:prstGeom>
          <a:noFill/>
          <a:ln w="25400" algn="ctr">
            <a:solidFill>
              <a:srgbClr val="B1726B"/>
            </a:solidFill>
            <a:miter lim="800000"/>
            <a:headEnd/>
            <a:tailEnd/>
          </a:ln>
        </p:spPr>
        <p:txBody>
          <a:bodyPr tIns="91440" bIns="91440" anchor="t"/>
          <a:lstStyle/>
          <a:p>
            <a:pPr algn="ctr" fontAlgn="base">
              <a:spcBef>
                <a:spcPct val="0"/>
              </a:spcBef>
              <a:spcAft>
                <a:spcPct val="0"/>
              </a:spcAft>
            </a:pPr>
            <a:r>
              <a:rPr lang="en-US" sz="1600" b="1" dirty="0" smtClean="0">
                <a:solidFill>
                  <a:srgbClr val="B1726B"/>
                </a:solidFill>
                <a:latin typeface="Arial" pitchFamily="34" charset="0"/>
                <a:cs typeface="Arial" pitchFamily="34" charset="0"/>
              </a:rPr>
              <a:t>Change sanitation technologies; increase WTV</a:t>
            </a:r>
          </a:p>
          <a:p>
            <a:pPr lvl="0">
              <a:spcBef>
                <a:spcPts val="384"/>
              </a:spcBef>
              <a:buClr>
                <a:srgbClr val="000000"/>
              </a:buClr>
              <a:buSzPct val="100000"/>
            </a:pPr>
            <a:r>
              <a:rPr lang="en-US" sz="1200" b="1" dirty="0" smtClean="0">
                <a:solidFill>
                  <a:srgbClr val="000000"/>
                </a:solidFill>
              </a:rPr>
              <a:t>A portfolio of sanitation solutions are needed as no silver bullet exists</a:t>
            </a:r>
          </a:p>
          <a:p>
            <a:pPr lvl="1" indent="-230400">
              <a:spcBef>
                <a:spcPts val="384"/>
              </a:spcBef>
              <a:buClr>
                <a:srgbClr val="177B57"/>
              </a:buClr>
              <a:buSzPct val="100000"/>
              <a:buFont typeface="Arial"/>
              <a:buChar char="•"/>
            </a:pPr>
            <a:r>
              <a:rPr lang="en-US" sz="1200" dirty="0" smtClean="0">
                <a:solidFill>
                  <a:srgbClr val="000000"/>
                </a:solidFill>
              </a:rPr>
              <a:t>Waste-to-value solutions are emerging as a class of technologies that have the potential to help address multiple challenges faced by UNHCR/Partners</a:t>
            </a:r>
          </a:p>
          <a:p>
            <a:pPr lvl="1" indent="-230400">
              <a:spcBef>
                <a:spcPts val="384"/>
              </a:spcBef>
              <a:buClr>
                <a:srgbClr val="177B57"/>
              </a:buClr>
              <a:buSzPct val="100000"/>
              <a:buFont typeface="Arial"/>
              <a:buChar char="•"/>
            </a:pPr>
            <a:r>
              <a:rPr lang="en-US" sz="1200" dirty="0" smtClean="0">
                <a:solidFill>
                  <a:srgbClr val="000000"/>
                </a:solidFill>
              </a:rPr>
              <a:t>Most waste-to-value solutions have variants to suit household needs</a:t>
            </a:r>
          </a:p>
          <a:p>
            <a:pPr lvl="1" indent="-230400">
              <a:spcBef>
                <a:spcPts val="384"/>
              </a:spcBef>
              <a:buClr>
                <a:srgbClr val="177B57"/>
              </a:buClr>
              <a:buSzPct val="100000"/>
              <a:buFont typeface="Arial"/>
              <a:buChar char="•"/>
            </a:pPr>
            <a:r>
              <a:rPr lang="en-US" sz="1200" dirty="0" smtClean="0">
                <a:solidFill>
                  <a:srgbClr val="000000"/>
                </a:solidFill>
              </a:rPr>
              <a:t>In some cases, the latrine may still be the preferred option given the low cost to construct and likely challenges frontloading emergency investment</a:t>
            </a:r>
          </a:p>
        </p:txBody>
      </p:sp>
      <p:grpSp>
        <p:nvGrpSpPr>
          <p:cNvPr id="2" name="Group 27"/>
          <p:cNvGrpSpPr/>
          <p:nvPr/>
        </p:nvGrpSpPr>
        <p:grpSpPr>
          <a:xfrm>
            <a:off x="191114" y="5299000"/>
            <a:ext cx="9195774" cy="1184866"/>
            <a:chOff x="191114" y="1296670"/>
            <a:chExt cx="9195774" cy="1184866"/>
          </a:xfrm>
        </p:grpSpPr>
        <p:sp>
          <p:nvSpPr>
            <p:cNvPr id="3" name="BoxHeader"/>
            <p:cNvSpPr>
              <a:spLocks noChangeArrowheads="1"/>
            </p:cNvSpPr>
            <p:nvPr/>
          </p:nvSpPr>
          <p:spPr bwMode="gray">
            <a:xfrm>
              <a:off x="845418" y="1568450"/>
              <a:ext cx="2153264" cy="548640"/>
            </a:xfrm>
            <a:prstGeom prst="rect">
              <a:avLst/>
            </a:prstGeom>
            <a:solidFill>
              <a:schemeClr val="hlink"/>
            </a:solidFill>
            <a:ln w="9525"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Short-term focus</a:t>
              </a:r>
              <a:endParaRPr lang="en-US" sz="1600" b="1" dirty="0">
                <a:solidFill>
                  <a:srgbClr val="FFFFFF"/>
                </a:solidFill>
                <a:latin typeface="Arial" pitchFamily="34" charset="0"/>
                <a:cs typeface="Arial" pitchFamily="34" charset="0"/>
              </a:endParaRPr>
            </a:p>
          </p:txBody>
        </p:sp>
        <p:sp>
          <p:nvSpPr>
            <p:cNvPr id="9" name="BoxHeader"/>
            <p:cNvSpPr>
              <a:spLocks noChangeArrowheads="1"/>
            </p:cNvSpPr>
            <p:nvPr/>
          </p:nvSpPr>
          <p:spPr bwMode="gray">
            <a:xfrm rot="16200000">
              <a:off x="-58859" y="1581815"/>
              <a:ext cx="1126342" cy="626396"/>
            </a:xfrm>
            <a:prstGeom prst="rect">
              <a:avLst/>
            </a:prstGeom>
            <a:noFill/>
            <a:ln w="9525" algn="ctr">
              <a:noFill/>
              <a:miter lim="800000"/>
              <a:headEnd/>
              <a:tailEnd/>
            </a:ln>
          </p:spPr>
          <p:txBody>
            <a:bodyPr tIns="91440" bIns="91440" anchor="ctr"/>
            <a:lstStyle/>
            <a:p>
              <a:pPr algn="ctr" fontAlgn="base">
                <a:spcBef>
                  <a:spcPct val="0"/>
                </a:spcBef>
                <a:spcAft>
                  <a:spcPct val="0"/>
                </a:spcAft>
              </a:pPr>
              <a:r>
                <a:rPr lang="en-US" sz="1400" b="1" dirty="0" smtClean="0">
                  <a:solidFill>
                    <a:schemeClr val="hlink"/>
                  </a:solidFill>
                  <a:latin typeface="Arial" pitchFamily="34" charset="0"/>
                  <a:cs typeface="Arial" pitchFamily="34" charset="0"/>
                </a:rPr>
                <a:t>Financial</a:t>
              </a:r>
              <a:endParaRPr lang="en-US" sz="1400" b="1" dirty="0">
                <a:solidFill>
                  <a:schemeClr val="hlink"/>
                </a:solidFill>
                <a:latin typeface="Arial" pitchFamily="34" charset="0"/>
                <a:cs typeface="Arial" pitchFamily="34" charset="0"/>
              </a:endParaRPr>
            </a:p>
          </p:txBody>
        </p:sp>
        <p:sp>
          <p:nvSpPr>
            <p:cNvPr id="18" name="FlowTriangle"/>
            <p:cNvSpPr>
              <a:spLocks noChangeArrowheads="1"/>
            </p:cNvSpPr>
            <p:nvPr/>
          </p:nvSpPr>
          <p:spPr bwMode="gray">
            <a:xfrm rot="5400000">
              <a:off x="3051508" y="1748275"/>
              <a:ext cx="626396" cy="266745"/>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1" name="BoxHeader"/>
            <p:cNvSpPr>
              <a:spLocks noChangeArrowheads="1"/>
            </p:cNvSpPr>
            <p:nvPr/>
          </p:nvSpPr>
          <p:spPr bwMode="gray">
            <a:xfrm>
              <a:off x="3619500" y="1369942"/>
              <a:ext cx="5767388" cy="1111594"/>
            </a:xfrm>
            <a:prstGeom prst="rect">
              <a:avLst/>
            </a:prstGeom>
            <a:noFill/>
            <a:ln w="25400" algn="ctr">
              <a:solidFill>
                <a:schemeClr val="hlink"/>
              </a:solidFill>
              <a:miter lim="800000"/>
              <a:headEnd/>
              <a:tailEnd/>
            </a:ln>
          </p:spPr>
          <p:txBody>
            <a:bodyPr tIns="91440" bIns="91440" anchor="ctr"/>
            <a:lstStyle/>
            <a:p>
              <a:pPr algn="ctr" fontAlgn="base">
                <a:spcBef>
                  <a:spcPct val="0"/>
                </a:spcBef>
                <a:spcAft>
                  <a:spcPct val="0"/>
                </a:spcAft>
              </a:pPr>
              <a:r>
                <a:rPr lang="en-US" sz="1600" b="1" dirty="0" smtClean="0">
                  <a:solidFill>
                    <a:schemeClr val="hlink"/>
                  </a:solidFill>
                  <a:latin typeface="Arial" pitchFamily="34" charset="0"/>
                  <a:cs typeface="Arial" pitchFamily="34" charset="0"/>
                </a:rPr>
                <a:t>Increase time horizon for investment decisions</a:t>
              </a:r>
            </a:p>
            <a:p>
              <a:pPr lvl="1" indent="-230400">
                <a:spcBef>
                  <a:spcPts val="384"/>
                </a:spcBef>
                <a:buClr>
                  <a:srgbClr val="177B57"/>
                </a:buClr>
                <a:buSzPct val="100000"/>
                <a:buFont typeface="Arial"/>
                <a:buChar char="•"/>
              </a:pPr>
              <a:r>
                <a:rPr lang="en-US" sz="1200" dirty="0" smtClean="0">
                  <a:solidFill>
                    <a:srgbClr val="000000"/>
                  </a:solidFill>
                </a:rPr>
                <a:t>Invest early to install longer-lasting systems vs. items with 2-3 year lifetime</a:t>
              </a:r>
            </a:p>
            <a:p>
              <a:pPr lvl="1" indent="-230400">
                <a:spcBef>
                  <a:spcPts val="384"/>
                </a:spcBef>
                <a:buClr>
                  <a:srgbClr val="177B57"/>
                </a:buClr>
                <a:buSzPct val="100000"/>
                <a:buFont typeface="Arial"/>
                <a:buChar char="•"/>
              </a:pPr>
              <a:r>
                <a:rPr lang="en-US" sz="1200" dirty="0" smtClean="0">
                  <a:solidFill>
                    <a:srgbClr val="000000"/>
                  </a:solidFill>
                </a:rPr>
                <a:t>Select less expensive emergency solutions; use remaining funds to jump-start permanent solution construction when people are move to homes</a:t>
              </a:r>
              <a:endParaRPr lang="en-US" sz="1600" b="1" dirty="0">
                <a:solidFill>
                  <a:schemeClr val="hlink"/>
                </a:solidFill>
                <a:latin typeface="Arial" pitchFamily="34" charset="0"/>
                <a:cs typeface="Arial" pitchFamily="34" charset="0"/>
              </a:endParaRPr>
            </a:p>
          </p:txBody>
        </p:sp>
        <p:sp>
          <p:nvSpPr>
            <p:cNvPr id="32" name="Oval 31"/>
            <p:cNvSpPr/>
            <p:nvPr/>
          </p:nvSpPr>
          <p:spPr>
            <a:xfrm>
              <a:off x="3487420" y="1296670"/>
              <a:ext cx="365760" cy="36576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3</a:t>
              </a:r>
            </a:p>
          </p:txBody>
        </p:sp>
      </p:grpSp>
      <p:sp>
        <p:nvSpPr>
          <p:cNvPr id="37" name="Oval 36"/>
          <p:cNvSpPr/>
          <p:nvPr/>
        </p:nvSpPr>
        <p:spPr>
          <a:xfrm>
            <a:off x="3487420" y="1308210"/>
            <a:ext cx="365760" cy="365760"/>
          </a:xfrm>
          <a:prstGeom prst="ellipse">
            <a:avLst/>
          </a:prstGeom>
          <a:solidFill>
            <a:srgbClr val="B1726B"/>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1</a:t>
            </a:r>
          </a:p>
        </p:txBody>
      </p:sp>
      <p:sp>
        <p:nvSpPr>
          <p:cNvPr id="27" name="Title 1"/>
          <p:cNvSpPr>
            <a:spLocks noGrp="1"/>
          </p:cNvSpPr>
          <p:nvPr>
            <p:ph type="title"/>
          </p:nvPr>
        </p:nvSpPr>
        <p:spPr>
          <a:xfrm>
            <a:off x="457200" y="162000"/>
            <a:ext cx="8690400" cy="831600"/>
          </a:xfrm>
        </p:spPr>
        <p:txBody>
          <a:bodyPr/>
          <a:lstStyle/>
          <a:p>
            <a:r>
              <a:rPr lang="en-US" u="sng" dirty="0" smtClean="0"/>
              <a:t>Lever 3</a:t>
            </a:r>
            <a:r>
              <a:rPr lang="en-US" dirty="0" smtClean="0"/>
              <a:t>: Increase time horizon for investment decisions</a:t>
            </a:r>
            <a:endParaRPr lang="en-US" dirty="0"/>
          </a:p>
        </p:txBody>
      </p:sp>
      <p:cxnSp>
        <p:nvCxnSpPr>
          <p:cNvPr id="12" name="Straight Connector 11"/>
          <p:cNvCxnSpPr/>
          <p:nvPr/>
        </p:nvCxnSpPr>
        <p:spPr>
          <a:xfrm>
            <a:off x="516192" y="3459285"/>
            <a:ext cx="0" cy="1638973"/>
          </a:xfrm>
          <a:prstGeom prst="line">
            <a:avLst/>
          </a:prstGeom>
          <a:ln>
            <a:solidFill>
              <a:srgbClr val="79A2B3"/>
            </a:solidFill>
          </a:ln>
        </p:spPr>
        <p:style>
          <a:lnRef idx="1">
            <a:schemeClr val="accent1"/>
          </a:lnRef>
          <a:fillRef idx="0">
            <a:schemeClr val="accent1"/>
          </a:fillRef>
          <a:effectRef idx="0">
            <a:schemeClr val="accent1"/>
          </a:effectRef>
          <a:fontRef idx="minor">
            <a:schemeClr val="tx1"/>
          </a:fontRef>
        </p:style>
      </p:cxnSp>
      <p:sp>
        <p:nvSpPr>
          <p:cNvPr id="20" name="FlowTriangle"/>
          <p:cNvSpPr>
            <a:spLocks noChangeArrowheads="1"/>
          </p:cNvSpPr>
          <p:nvPr/>
        </p:nvSpPr>
        <p:spPr bwMode="gray">
          <a:xfrm rot="5400000">
            <a:off x="2450306" y="4216553"/>
            <a:ext cx="1828800" cy="266747"/>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5" name="BoxHeader"/>
          <p:cNvSpPr>
            <a:spLocks noChangeArrowheads="1"/>
          </p:cNvSpPr>
          <p:nvPr/>
        </p:nvSpPr>
        <p:spPr bwMode="gray">
          <a:xfrm>
            <a:off x="3619500" y="3459286"/>
            <a:ext cx="5767388" cy="1758894"/>
          </a:xfrm>
          <a:prstGeom prst="rect">
            <a:avLst/>
          </a:prstGeom>
          <a:noFill/>
          <a:ln w="25400"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79A2B3"/>
                </a:solidFill>
                <a:latin typeface="Arial" pitchFamily="34" charset="0"/>
                <a:cs typeface="Arial" pitchFamily="34" charset="0"/>
              </a:rPr>
              <a:t>Engage refugees and hosts more actively</a:t>
            </a:r>
          </a:p>
          <a:p>
            <a:pPr lvl="0">
              <a:spcBef>
                <a:spcPts val="384"/>
              </a:spcBef>
              <a:buClr>
                <a:srgbClr val="000000"/>
              </a:buClr>
              <a:buSzPct val="100000"/>
            </a:pPr>
            <a:r>
              <a:rPr lang="en-US" sz="1200" b="1" dirty="0" smtClean="0">
                <a:solidFill>
                  <a:srgbClr val="000000"/>
                </a:solidFill>
              </a:rPr>
              <a:t>Limited engagement refugees and host community in sanitation today </a:t>
            </a:r>
          </a:p>
          <a:p>
            <a:pPr marL="228600" lvl="1" indent="-114300">
              <a:spcBef>
                <a:spcPts val="384"/>
              </a:spcBef>
              <a:buClr>
                <a:srgbClr val="177B57"/>
              </a:buClr>
              <a:buSzPct val="100000"/>
              <a:buFont typeface="Arial"/>
              <a:buChar char="•"/>
            </a:pPr>
            <a:r>
              <a:rPr lang="en-US" sz="1200" dirty="0" smtClean="0">
                <a:solidFill>
                  <a:srgbClr val="000000"/>
                </a:solidFill>
              </a:rPr>
              <a:t>Select example camps (e.g., Nakivale) have shown strong engagement models</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Opportunity to increase the amount of ownership in the construction of facilities, operation of businesses to support that construction and resource recovery </a:t>
            </a:r>
          </a:p>
          <a:p>
            <a:pPr marL="228600" lvl="1" indent="-114300">
              <a:spcBef>
                <a:spcPts val="384"/>
              </a:spcBef>
              <a:buClr>
                <a:srgbClr val="177B57"/>
              </a:buClr>
              <a:buSzPct val="100000"/>
              <a:buFont typeface="Arial"/>
              <a:buChar char="•"/>
            </a:pPr>
            <a:r>
              <a:rPr lang="en-US" sz="1200" dirty="0" smtClean="0">
                <a:solidFill>
                  <a:srgbClr val="000000"/>
                </a:solidFill>
                <a:latin typeface="Arial" pitchFamily="34" charset="0"/>
                <a:cs typeface="Arial" pitchFamily="34" charset="0"/>
              </a:rPr>
              <a:t>Given limitations on employment for refugees, plus difficulties in monetizing by-products, we expect UNCHR and partners to need to stimulate/fund business</a:t>
            </a:r>
            <a:endParaRPr lang="en-US" sz="1600" dirty="0">
              <a:solidFill>
                <a:srgbClr val="79A2B3"/>
              </a:solidFill>
              <a:latin typeface="Arial" pitchFamily="34" charset="0"/>
              <a:cs typeface="Arial" pitchFamily="34" charset="0"/>
            </a:endParaRPr>
          </a:p>
        </p:txBody>
      </p:sp>
      <p:sp>
        <p:nvSpPr>
          <p:cNvPr id="38" name="Oval 37"/>
          <p:cNvSpPr/>
          <p:nvPr/>
        </p:nvSpPr>
        <p:spPr>
          <a:xfrm>
            <a:off x="3487420" y="3318815"/>
            <a:ext cx="365760" cy="365760"/>
          </a:xfrm>
          <a:prstGeom prst="ellipse">
            <a:avLst/>
          </a:prstGeom>
          <a:solidFill>
            <a:srgbClr val="79A2B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2</a:t>
            </a:r>
          </a:p>
        </p:txBody>
      </p:sp>
      <p:sp>
        <p:nvSpPr>
          <p:cNvPr id="30" name="BoxHeader"/>
          <p:cNvSpPr>
            <a:spLocks noChangeArrowheads="1"/>
          </p:cNvSpPr>
          <p:nvPr/>
        </p:nvSpPr>
        <p:spPr bwMode="gray">
          <a:xfrm>
            <a:off x="847006" y="4734521"/>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Engagement</a:t>
            </a:r>
          </a:p>
        </p:txBody>
      </p:sp>
      <p:sp>
        <p:nvSpPr>
          <p:cNvPr id="31" name="BoxHeader"/>
          <p:cNvSpPr>
            <a:spLocks noChangeArrowheads="1"/>
          </p:cNvSpPr>
          <p:nvPr/>
        </p:nvSpPr>
        <p:spPr bwMode="gray">
          <a:xfrm>
            <a:off x="840655" y="3459285"/>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Behavior change</a:t>
            </a:r>
            <a:endParaRPr lang="en-US" sz="1600" b="1" dirty="0">
              <a:solidFill>
                <a:srgbClr val="FFFFFF"/>
              </a:solidFill>
              <a:latin typeface="Arial" pitchFamily="34" charset="0"/>
              <a:cs typeface="Arial" pitchFamily="34" charset="0"/>
            </a:endParaRPr>
          </a:p>
        </p:txBody>
      </p:sp>
      <p:sp>
        <p:nvSpPr>
          <p:cNvPr id="33" name="BoxHeader"/>
          <p:cNvSpPr>
            <a:spLocks noChangeArrowheads="1"/>
          </p:cNvSpPr>
          <p:nvPr/>
        </p:nvSpPr>
        <p:spPr bwMode="gray">
          <a:xfrm>
            <a:off x="843830" y="4096903"/>
            <a:ext cx="2153264" cy="548640"/>
          </a:xfrm>
          <a:prstGeom prst="rect">
            <a:avLst/>
          </a:prstGeom>
          <a:solidFill>
            <a:srgbClr val="79A2B3"/>
          </a:solidFill>
          <a:ln w="9525" algn="ctr">
            <a:solidFill>
              <a:srgbClr val="79A2B3"/>
            </a:solidFill>
            <a:miter lim="800000"/>
            <a:headEnd/>
            <a:tailEnd/>
          </a:ln>
        </p:spPr>
        <p:txBody>
          <a:bodyPr tIns="91440" bIns="91440" anchor="ctr"/>
          <a:lstStyle/>
          <a:p>
            <a:pPr algn="ctr" fontAlgn="base">
              <a:spcBef>
                <a:spcPct val="0"/>
              </a:spcBef>
              <a:spcAft>
                <a:spcPct val="0"/>
              </a:spcAft>
            </a:pPr>
            <a:r>
              <a:rPr lang="en-US" sz="1600" b="1" dirty="0" smtClean="0">
                <a:solidFill>
                  <a:srgbClr val="FFFFFF"/>
                </a:solidFill>
                <a:latin typeface="Arial" pitchFamily="34" charset="0"/>
                <a:cs typeface="Arial" pitchFamily="34" charset="0"/>
              </a:rPr>
              <a:t>Cultural diversity </a:t>
            </a:r>
            <a:endParaRPr lang="en-US" sz="1600" b="1" dirty="0">
              <a:solidFill>
                <a:srgbClr val="FFFFFF"/>
              </a:solidFill>
              <a:latin typeface="Arial" pitchFamily="34" charset="0"/>
              <a:cs typeface="Arial" pitchFamily="34" charset="0"/>
            </a:endParaRPr>
          </a:p>
        </p:txBody>
      </p:sp>
      <p:sp>
        <p:nvSpPr>
          <p:cNvPr id="35" name="BoxHeader"/>
          <p:cNvSpPr>
            <a:spLocks noChangeArrowheads="1"/>
          </p:cNvSpPr>
          <p:nvPr/>
        </p:nvSpPr>
        <p:spPr bwMode="gray">
          <a:xfrm rot="16200000">
            <a:off x="-90048" y="3990523"/>
            <a:ext cx="1188720" cy="626396"/>
          </a:xfrm>
          <a:prstGeom prst="rect">
            <a:avLst/>
          </a:prstGeom>
          <a:solidFill>
            <a:schemeClr val="bg1"/>
          </a:solidFill>
          <a:ln w="9525" algn="ctr">
            <a:solidFill>
              <a:schemeClr val="bg1"/>
            </a:solidFill>
            <a:miter lim="800000"/>
            <a:headEnd/>
            <a:tailEnd/>
          </a:ln>
        </p:spPr>
        <p:txBody>
          <a:bodyPr lIns="0" tIns="91440" rIns="0" bIns="91440" anchor="ctr"/>
          <a:lstStyle/>
          <a:p>
            <a:pPr algn="ctr" fontAlgn="base">
              <a:spcBef>
                <a:spcPct val="0"/>
              </a:spcBef>
              <a:spcAft>
                <a:spcPct val="0"/>
              </a:spcAft>
            </a:pPr>
            <a:r>
              <a:rPr lang="en-US" sz="1400" b="1" dirty="0" smtClean="0">
                <a:solidFill>
                  <a:srgbClr val="79A2B3"/>
                </a:solidFill>
                <a:latin typeface="Arial" pitchFamily="34" charset="0"/>
                <a:cs typeface="Arial" pitchFamily="34" charset="0"/>
              </a:rPr>
              <a:t>Social Good</a:t>
            </a:r>
            <a:endParaRPr lang="en-US" sz="1400" b="1" dirty="0">
              <a:solidFill>
                <a:srgbClr val="79A2B3"/>
              </a:solidFill>
              <a:latin typeface="Arial" pitchFamily="34" charset="0"/>
              <a:cs typeface="Arial" pitchFamily="34" charset="0"/>
            </a:endParaRPr>
          </a:p>
        </p:txBody>
      </p:sp>
      <p:sp>
        <p:nvSpPr>
          <p:cNvPr id="29" name="Rectangle 28"/>
          <p:cNvSpPr/>
          <p:nvPr/>
        </p:nvSpPr>
        <p:spPr>
          <a:xfrm>
            <a:off x="243014" y="1253296"/>
            <a:ext cx="9195775" cy="4023360"/>
          </a:xfrm>
          <a:prstGeom prst="rect">
            <a:avLst/>
          </a:prstGeom>
          <a:solidFill>
            <a:schemeClr val="bg1">
              <a:alpha val="6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174083" name="think-cell Slide" r:id="rId21" imgW="270" imgH="270" progId="TCLayout.ActiveDocument.1">
              <p:embed/>
            </p:oleObj>
          </a:graphicData>
        </a:graphic>
      </p:graphicFrame>
      <p:sp>
        <p:nvSpPr>
          <p:cNvPr id="4" name="Rectangle 3"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75" name="Rounded Rectangle 74"/>
          <p:cNvSpPr/>
          <p:nvPr/>
        </p:nvSpPr>
        <p:spPr>
          <a:xfrm>
            <a:off x="457200" y="3746413"/>
            <a:ext cx="8690400" cy="2586972"/>
          </a:xfrm>
          <a:prstGeom prst="round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400" dirty="0" smtClean="0">
                <a:solidFill>
                  <a:schemeClr val="tx1"/>
                </a:solidFill>
                <a:latin typeface="Arial" pitchFamily="34" charset="0"/>
                <a:cs typeface="Arial" pitchFamily="34" charset="0"/>
              </a:rPr>
              <a:t>Camp lifecycles with fluctuating increases</a:t>
            </a:r>
          </a:p>
        </p:txBody>
      </p:sp>
      <p:graphicFrame>
        <p:nvGraphicFramePr>
          <p:cNvPr id="41" name="Object 40"/>
          <p:cNvGraphicFramePr>
            <a:graphicFrameLocks noChangeAspect="1"/>
          </p:cNvGraphicFramePr>
          <p:nvPr/>
        </p:nvGraphicFramePr>
        <p:xfrm>
          <a:off x="838200" y="3924300"/>
          <a:ext cx="7429583" cy="2600270"/>
        </p:xfrm>
        <a:graphic>
          <a:graphicData uri="http://schemas.openxmlformats.org/presentationml/2006/ole">
            <p:oleObj spid="_x0000_s174084" name="Chart" r:id="rId22" imgW="7429583" imgH="2600270" progId="MSGraph.Chart.8">
              <p:embed followColorScheme="full"/>
            </p:oleObj>
          </a:graphicData>
        </a:graphic>
      </p:graphicFrame>
      <p:cxnSp>
        <p:nvCxnSpPr>
          <p:cNvPr id="44" name="Straight Connector 43"/>
          <p:cNvCxnSpPr/>
          <p:nvPr>
            <p:custDataLst>
              <p:tags r:id="rId3"/>
            </p:custDataLst>
          </p:nvPr>
        </p:nvCxnSpPr>
        <p:spPr bwMode="gray">
          <a:xfrm flipH="1">
            <a:off x="8043862" y="5721350"/>
            <a:ext cx="42863" cy="18415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4"/>
            </p:custDataLst>
          </p:nvPr>
        </p:nvCxnSpPr>
        <p:spPr bwMode="gray">
          <a:xfrm flipH="1">
            <a:off x="8086725" y="5721350"/>
            <a:ext cx="23812" cy="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69" name="Text Placeholder 43"/>
          <p:cNvSpPr>
            <a:spLocks noGrp="1"/>
          </p:cNvSpPr>
          <p:nvPr>
            <p:custDataLst>
              <p:tags r:id="rId5"/>
            </p:custDataLst>
          </p:nvPr>
        </p:nvSpPr>
        <p:spPr bwMode="gray">
          <a:xfrm>
            <a:off x="958850" y="3840162"/>
            <a:ext cx="715962" cy="182562"/>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latin typeface="Arial"/>
                <a:sym typeface="Arial"/>
              </a:rPr>
              <a:t>Population</a:t>
            </a:r>
          </a:p>
        </p:txBody>
      </p:sp>
      <p:sp>
        <p:nvSpPr>
          <p:cNvPr id="67" name="Text Placeholder 54"/>
          <p:cNvSpPr>
            <a:spLocks noGrp="1"/>
          </p:cNvSpPr>
          <p:nvPr>
            <p:custDataLst>
              <p:tags r:id="rId6"/>
            </p:custDataLst>
          </p:nvPr>
        </p:nvSpPr>
        <p:spPr bwMode="gray">
          <a:xfrm>
            <a:off x="8135937" y="5645150"/>
            <a:ext cx="60960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1E66F59-4ECB-46BB-A808-31D3868647F1}" type="datetime'''''A''dj''u''''''''''''m''''''''a''n''''''''''''i'''''''">
              <a:rPr lang="en-US" sz="1000" b="0" smtClean="0"/>
              <a:pPr>
                <a:spcBef>
                  <a:spcPct val="0"/>
                </a:spcBef>
                <a:spcAft>
                  <a:spcPct val="0"/>
                </a:spcAft>
              </a:pPr>
              <a:t>Adjumani</a:t>
            </a:fld>
            <a:r>
              <a:rPr lang="en-US" sz="1000" b="0" baseline="30000" dirty="0" smtClean="0"/>
              <a:t>1</a:t>
            </a:r>
            <a:r>
              <a:rPr lang="en-US" sz="1000" b="0" dirty="0" smtClean="0"/>
              <a:t> </a:t>
            </a:r>
            <a:endParaRPr lang="en-US" sz="1000" b="0" dirty="0">
              <a:latin typeface="Arial"/>
              <a:sym typeface="Arial"/>
            </a:endParaRPr>
          </a:p>
        </p:txBody>
      </p:sp>
      <p:sp>
        <p:nvSpPr>
          <p:cNvPr id="66" name="Text Placeholder 53"/>
          <p:cNvSpPr>
            <a:spLocks noGrp="1"/>
          </p:cNvSpPr>
          <p:nvPr>
            <p:custDataLst>
              <p:tags r:id="rId7"/>
            </p:custDataLst>
          </p:nvPr>
        </p:nvSpPr>
        <p:spPr bwMode="gray">
          <a:xfrm>
            <a:off x="8135937" y="4391025"/>
            <a:ext cx="4635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3336B53-63CC-4189-BE68-F97BBD59EA4D}" type="datetime'K''''a''ku''''m''a'''''''''''''">
              <a:rPr lang="en-US" sz="1000" b="0" smtClean="0"/>
              <a:pPr>
                <a:spcBef>
                  <a:spcPct val="0"/>
                </a:spcBef>
                <a:spcAft>
                  <a:spcPct val="0"/>
                </a:spcAft>
              </a:pPr>
              <a:t>Kakuma</a:t>
            </a:fld>
            <a:endParaRPr lang="en-US" sz="1000" b="0" dirty="0">
              <a:latin typeface="Arial"/>
              <a:sym typeface="Arial"/>
            </a:endParaRPr>
          </a:p>
        </p:txBody>
      </p:sp>
      <p:sp>
        <p:nvSpPr>
          <p:cNvPr id="64" name="Text Placeholder 49"/>
          <p:cNvSpPr>
            <a:spLocks noGrp="1"/>
          </p:cNvSpPr>
          <p:nvPr>
            <p:custDataLst>
              <p:tags r:id="rId8"/>
            </p:custDataLst>
          </p:nvPr>
        </p:nvSpPr>
        <p:spPr bwMode="gray">
          <a:xfrm>
            <a:off x="8135937" y="5848350"/>
            <a:ext cx="498475"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5BAE41E-E661-4684-BECA-32A57AB0B150}" type="datetime'S''''''''''''h''e''''''''''rko''''''''''''le'''''''''''''''''">
              <a:rPr lang="en-US" sz="1000" b="0" smtClean="0"/>
              <a:pPr>
                <a:spcBef>
                  <a:spcPct val="0"/>
                </a:spcBef>
                <a:spcAft>
                  <a:spcPct val="0"/>
                </a:spcAft>
              </a:pPr>
              <a:t>Sherkole</a:t>
            </a:fld>
            <a:endParaRPr lang="en-US" sz="1000" b="0" dirty="0">
              <a:latin typeface="Arial"/>
              <a:sym typeface="Arial"/>
            </a:endParaRPr>
          </a:p>
        </p:txBody>
      </p:sp>
      <p:sp>
        <p:nvSpPr>
          <p:cNvPr id="61" name="Text Placeholder 48"/>
          <p:cNvSpPr>
            <a:spLocks noGrp="1"/>
          </p:cNvSpPr>
          <p:nvPr>
            <p:custDataLst>
              <p:tags r:id="rId9"/>
            </p:custDataLst>
          </p:nvPr>
        </p:nvSpPr>
        <p:spPr bwMode="gray">
          <a:xfrm>
            <a:off x="8135937" y="5441950"/>
            <a:ext cx="455612"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D9E58D2-4DC3-4E03-83EF-04CE75F207DC}" type="datetime'''''''''''Fu''''''''g''''''''''ni''do'''''''''''''''''''">
              <a:rPr lang="en-US" sz="1000" b="0" smtClean="0"/>
              <a:pPr>
                <a:spcBef>
                  <a:spcPct val="0"/>
                </a:spcBef>
                <a:spcAft>
                  <a:spcPct val="0"/>
                </a:spcAft>
              </a:pPr>
              <a:t>Fugnido</a:t>
            </a:fld>
            <a:endParaRPr lang="en-US" sz="1000" b="0" dirty="0">
              <a:latin typeface="Arial"/>
              <a:sym typeface="Arial"/>
            </a:endParaRPr>
          </a:p>
        </p:txBody>
      </p:sp>
      <p:sp>
        <p:nvSpPr>
          <p:cNvPr id="74" name="Rounded Rectangle 73"/>
          <p:cNvSpPr/>
          <p:nvPr/>
        </p:nvSpPr>
        <p:spPr>
          <a:xfrm>
            <a:off x="457200" y="1120600"/>
            <a:ext cx="8690400" cy="2349674"/>
          </a:xfrm>
          <a:prstGeom prst="round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400" dirty="0" smtClean="0">
                <a:solidFill>
                  <a:schemeClr val="tx1"/>
                </a:solidFill>
                <a:latin typeface="Arial" pitchFamily="34" charset="0"/>
                <a:cs typeface="Arial" pitchFamily="34" charset="0"/>
              </a:rPr>
              <a:t>Tradition camp lifecycles –  </a:t>
            </a:r>
            <a:r>
              <a:rPr lang="en-US" sz="1400" b="1" dirty="0" smtClean="0">
                <a:solidFill>
                  <a:srgbClr val="DC6E00"/>
                </a:solidFill>
                <a:latin typeface="Arial" pitchFamily="34" charset="0"/>
                <a:cs typeface="Arial" pitchFamily="34" charset="0"/>
              </a:rPr>
              <a:t>Average lifetime 17 years</a:t>
            </a:r>
          </a:p>
        </p:txBody>
      </p:sp>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Today's refugee camps &amp; settlements have long lifetimes... </a:t>
            </a:r>
            <a:br>
              <a:rPr lang="en-US" dirty="0" smtClean="0">
                <a:solidFill>
                  <a:srgbClr val="177B57"/>
                </a:solidFill>
                <a:latin typeface="Arial"/>
              </a:rPr>
            </a:br>
            <a:r>
              <a:rPr lang="en-US" sz="1600" b="0" dirty="0" smtClean="0">
                <a:solidFill>
                  <a:srgbClr val="177B57"/>
                </a:solidFill>
                <a:latin typeface="Arial"/>
              </a:rPr>
              <a:t>Some camps follow a tradition lifecycle pattern; others more dependent on conflict outbreaks</a:t>
            </a:r>
            <a:endParaRPr lang="en-US" sz="1600" b="0" dirty="0">
              <a:solidFill>
                <a:srgbClr val="177B57"/>
              </a:solidFill>
              <a:latin typeface="Arial"/>
            </a:endParaRPr>
          </a:p>
        </p:txBody>
      </p:sp>
      <p:graphicFrame>
        <p:nvGraphicFramePr>
          <p:cNvPr id="7" name="Object 6"/>
          <p:cNvGraphicFramePr>
            <a:graphicFrameLocks noChangeAspect="1"/>
          </p:cNvGraphicFramePr>
          <p:nvPr/>
        </p:nvGraphicFramePr>
        <p:xfrm>
          <a:off x="838200" y="1447800"/>
          <a:ext cx="7429583" cy="1895474"/>
        </p:xfrm>
        <a:graphic>
          <a:graphicData uri="http://schemas.openxmlformats.org/presentationml/2006/ole">
            <p:oleObj spid="_x0000_s174082" name="Chart" r:id="rId23" imgW="7429583" imgH="1895474" progId="MSGraph.Chart.8">
              <p:embed followColorScheme="full"/>
            </p:oleObj>
          </a:graphicData>
        </a:graphic>
      </p:graphicFrame>
      <p:cxnSp>
        <p:nvCxnSpPr>
          <p:cNvPr id="93" name="Straight Connector 92"/>
          <p:cNvCxnSpPr/>
          <p:nvPr>
            <p:custDataLst>
              <p:tags r:id="rId10"/>
            </p:custDataLst>
          </p:nvPr>
        </p:nvCxnSpPr>
        <p:spPr bwMode="gray">
          <a:xfrm flipH="1" flipV="1">
            <a:off x="8043862" y="2095500"/>
            <a:ext cx="42863" cy="14605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11"/>
            </p:custDataLst>
          </p:nvPr>
        </p:nvCxnSpPr>
        <p:spPr bwMode="gray">
          <a:xfrm flipH="1">
            <a:off x="8086725" y="2241550"/>
            <a:ext cx="23812" cy="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12"/>
            </p:custDataLst>
          </p:nvPr>
        </p:nvCxnSpPr>
        <p:spPr bwMode="gray">
          <a:xfrm flipH="1">
            <a:off x="8043862" y="1835150"/>
            <a:ext cx="42863" cy="14605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13"/>
            </p:custDataLst>
          </p:nvPr>
        </p:nvCxnSpPr>
        <p:spPr bwMode="gray">
          <a:xfrm flipH="1">
            <a:off x="8086725" y="1835150"/>
            <a:ext cx="23812" cy="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6" name="Text Placeholder 43"/>
          <p:cNvSpPr>
            <a:spLocks noGrp="1"/>
          </p:cNvSpPr>
          <p:nvPr>
            <p:custDataLst>
              <p:tags r:id="rId14"/>
            </p:custDataLst>
          </p:nvPr>
        </p:nvSpPr>
        <p:spPr bwMode="gray">
          <a:xfrm>
            <a:off x="958850" y="1354137"/>
            <a:ext cx="715962" cy="182562"/>
          </a:xfrm>
          <a:prstGeom prst="rect">
            <a:avLst/>
          </a:prstGeom>
          <a:noFill/>
          <a:effectLst/>
        </p:spPr>
        <p:txBody>
          <a:bodyPr wrap="none" lIns="0" tIns="0" rIns="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latin typeface="Arial"/>
                <a:sym typeface="Arial"/>
              </a:rPr>
              <a:t>Population</a:t>
            </a:r>
          </a:p>
        </p:txBody>
      </p:sp>
      <p:sp>
        <p:nvSpPr>
          <p:cNvPr id="78" name="Text Placeholder 56"/>
          <p:cNvSpPr>
            <a:spLocks noGrp="1"/>
          </p:cNvSpPr>
          <p:nvPr>
            <p:custDataLst>
              <p:tags r:id="rId15"/>
            </p:custDataLst>
          </p:nvPr>
        </p:nvSpPr>
        <p:spPr bwMode="gray">
          <a:xfrm>
            <a:off x="8135937" y="2571750"/>
            <a:ext cx="4635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754F414-699D-44D9-B005-1A1E1C4D1302}" type="datetime'''B''''''''re''''''d''ji''''''''''''''n''''''''''g'''''''''">
              <a:rPr lang="en-US" sz="1000" b="0" smtClean="0">
                <a:latin typeface="Arial"/>
                <a:sym typeface="Arial"/>
              </a:rPr>
              <a:pPr>
                <a:spcBef>
                  <a:spcPct val="0"/>
                </a:spcBef>
                <a:spcAft>
                  <a:spcPct val="0"/>
                </a:spcAft>
              </a:pPr>
              <a:t>Bredjing</a:t>
            </a:fld>
            <a:endParaRPr lang="en-US" sz="1000" b="0" dirty="0">
              <a:latin typeface="Arial"/>
              <a:sym typeface="Arial"/>
            </a:endParaRPr>
          </a:p>
        </p:txBody>
      </p:sp>
      <p:sp>
        <p:nvSpPr>
          <p:cNvPr id="20" name="Text Placeholder 55"/>
          <p:cNvSpPr>
            <a:spLocks noGrp="1"/>
          </p:cNvSpPr>
          <p:nvPr>
            <p:custDataLst>
              <p:tags r:id="rId16"/>
            </p:custDataLst>
          </p:nvPr>
        </p:nvSpPr>
        <p:spPr bwMode="gray">
          <a:xfrm>
            <a:off x="8135937" y="2368550"/>
            <a:ext cx="485775"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4B047DD-1C66-404A-AC43-F611683E297B}" type="datetime'''''''''''''''N''''a''''k''''''''''''''iv''al''''''e'''''''''">
              <a:rPr lang="en-US" sz="1000" b="0" smtClean="0">
                <a:latin typeface="Arial"/>
                <a:sym typeface="Arial"/>
              </a:rPr>
              <a:pPr>
                <a:spcBef>
                  <a:spcPct val="0"/>
                </a:spcBef>
                <a:spcAft>
                  <a:spcPct val="0"/>
                </a:spcAft>
              </a:pPr>
              <a:t>Nakivale</a:t>
            </a:fld>
            <a:endParaRPr lang="en-US" sz="1000" b="0" dirty="0">
              <a:latin typeface="Arial"/>
              <a:sym typeface="Arial"/>
            </a:endParaRPr>
          </a:p>
        </p:txBody>
      </p:sp>
      <p:sp>
        <p:nvSpPr>
          <p:cNvPr id="17" name="Text Placeholder 52"/>
          <p:cNvSpPr>
            <a:spLocks noGrp="1"/>
          </p:cNvSpPr>
          <p:nvPr>
            <p:custDataLst>
              <p:tags r:id="rId17"/>
            </p:custDataLst>
          </p:nvPr>
        </p:nvSpPr>
        <p:spPr bwMode="gray">
          <a:xfrm>
            <a:off x="8135937" y="2165350"/>
            <a:ext cx="13970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7920146-10F8-4CBC-85A1-870B7C5EBDF3}" type="datetime'I''''''''''f''''''''''''o'''''''''''''''''''''''''''''''''''">
              <a:rPr lang="en-US" sz="1000" b="0" smtClean="0">
                <a:latin typeface="Arial"/>
                <a:sym typeface="Arial"/>
              </a:rPr>
              <a:pPr>
                <a:spcBef>
                  <a:spcPct val="0"/>
                </a:spcBef>
                <a:spcAft>
                  <a:spcPct val="0"/>
                </a:spcAft>
              </a:pPr>
              <a:t>Ifo</a:t>
            </a:fld>
            <a:endParaRPr lang="en-US" sz="1000" b="0" dirty="0">
              <a:latin typeface="Arial"/>
              <a:sym typeface="Arial"/>
            </a:endParaRPr>
          </a:p>
        </p:txBody>
      </p:sp>
      <p:sp>
        <p:nvSpPr>
          <p:cNvPr id="16" name="Text Placeholder 51"/>
          <p:cNvSpPr>
            <a:spLocks noGrp="1"/>
          </p:cNvSpPr>
          <p:nvPr>
            <p:custDataLst>
              <p:tags r:id="rId18"/>
            </p:custDataLst>
          </p:nvPr>
        </p:nvSpPr>
        <p:spPr bwMode="gray">
          <a:xfrm>
            <a:off x="8135937" y="1758950"/>
            <a:ext cx="5540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A9F46DA-EBB4-457C-A73B-33E7845047B3}" type="datetime'''''''''''H''''''''''''''''''ag''a''''d''''''''era'">
              <a:rPr lang="en-US" sz="1000" b="0" smtClean="0">
                <a:latin typeface="Arial"/>
                <a:sym typeface="Arial"/>
              </a:rPr>
              <a:pPr>
                <a:spcBef>
                  <a:spcPct val="0"/>
                </a:spcBef>
                <a:spcAft>
                  <a:spcPct val="0"/>
                </a:spcAft>
              </a:pPr>
              <a:t>Hagadera</a:t>
            </a:fld>
            <a:endParaRPr lang="en-US" sz="1000" b="0" dirty="0">
              <a:latin typeface="Arial"/>
              <a:sym typeface="Arial"/>
            </a:endParaRPr>
          </a:p>
        </p:txBody>
      </p:sp>
      <p:sp>
        <p:nvSpPr>
          <p:cNvPr id="15" name="Text Placeholder 50"/>
          <p:cNvSpPr>
            <a:spLocks noGrp="1"/>
          </p:cNvSpPr>
          <p:nvPr>
            <p:custDataLst>
              <p:tags r:id="rId19"/>
            </p:custDataLst>
          </p:nvPr>
        </p:nvSpPr>
        <p:spPr bwMode="gray">
          <a:xfrm>
            <a:off x="8135937" y="1962150"/>
            <a:ext cx="6032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3C5FE3D-3767-44EE-96AC-D9F7D2423905}" type="datetime'''''''''D''''''''''ag''''a''''h''''''a''''l''''''''e''''y'''">
              <a:rPr lang="en-US" sz="1000" b="0" smtClean="0">
                <a:latin typeface="Arial"/>
                <a:sym typeface="Arial"/>
              </a:rPr>
              <a:pPr>
                <a:spcBef>
                  <a:spcPct val="0"/>
                </a:spcBef>
                <a:spcAft>
                  <a:spcPct val="0"/>
                </a:spcAft>
              </a:pPr>
              <a:t>Dagahaley</a:t>
            </a:fld>
            <a:endParaRPr lang="en-US" sz="1000" b="0" dirty="0">
              <a:latin typeface="Arial"/>
              <a:sym typeface="Arial"/>
            </a:endParaRPr>
          </a:p>
        </p:txBody>
      </p:sp>
      <p:sp>
        <p:nvSpPr>
          <p:cNvPr id="76" name="TextBox 75"/>
          <p:cNvSpPr txBox="1"/>
          <p:nvPr/>
        </p:nvSpPr>
        <p:spPr>
          <a:xfrm>
            <a:off x="1473200" y="3165474"/>
            <a:ext cx="3328988" cy="203133"/>
          </a:xfrm>
          <a:prstGeom prst="rect">
            <a:avLst/>
          </a:prstGeom>
          <a:solidFill>
            <a:schemeClr val="bg1"/>
          </a:solidFill>
          <a:ln>
            <a:solidFill>
              <a:schemeClr val="bg1"/>
            </a:solidFill>
          </a:ln>
        </p:spPr>
        <p:txBody>
          <a:bodyPr wrap="square" lIns="9144" tIns="9144" rIns="9144" bIns="9144" rtlCol="0">
            <a:spAutoFit/>
          </a:bodyPr>
          <a:lstStyle/>
          <a:p>
            <a:pPr algn="ctr"/>
            <a:r>
              <a:rPr lang="en-US" sz="1200" dirty="0" smtClean="0">
                <a:latin typeface="Arial" pitchFamily="34" charset="0"/>
                <a:cs typeface="Arial" pitchFamily="34" charset="0"/>
              </a:rPr>
              <a:t>Growth</a:t>
            </a:r>
          </a:p>
        </p:txBody>
      </p:sp>
      <p:sp>
        <p:nvSpPr>
          <p:cNvPr id="77"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Adjumani = plus 50K in 2014</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UN population data base 2003-2013</a:t>
            </a:r>
            <a:endParaRPr lang="en-US" sz="800" dirty="0">
              <a:solidFill>
                <a:srgbClr val="000000"/>
              </a:solidFill>
              <a:latin typeface="Arial" pitchFamily="34" charset="0"/>
              <a:cs typeface="Arial" pitchFamily="34" charset="0"/>
            </a:endParaRPr>
          </a:p>
        </p:txBody>
      </p:sp>
      <p:sp>
        <p:nvSpPr>
          <p:cNvPr id="96" name="TextBox 95"/>
          <p:cNvSpPr txBox="1"/>
          <p:nvPr/>
        </p:nvSpPr>
        <p:spPr>
          <a:xfrm>
            <a:off x="4978400" y="3165474"/>
            <a:ext cx="1906588" cy="203133"/>
          </a:xfrm>
          <a:prstGeom prst="rect">
            <a:avLst/>
          </a:prstGeom>
          <a:solidFill>
            <a:schemeClr val="bg1"/>
          </a:solidFill>
          <a:ln>
            <a:solidFill>
              <a:schemeClr val="bg1"/>
            </a:solidFill>
          </a:ln>
        </p:spPr>
        <p:txBody>
          <a:bodyPr wrap="square" lIns="9144" tIns="9144" rIns="9144" bIns="9144" rtlCol="0">
            <a:spAutoFit/>
          </a:bodyPr>
          <a:lstStyle/>
          <a:p>
            <a:pPr algn="ctr"/>
            <a:r>
              <a:rPr lang="en-US" sz="1200" dirty="0" smtClean="0">
                <a:latin typeface="Arial" pitchFamily="34" charset="0"/>
                <a:cs typeface="Arial" pitchFamily="34" charset="0"/>
              </a:rPr>
              <a:t>Steady State</a:t>
            </a:r>
          </a:p>
        </p:txBody>
      </p:sp>
      <p:sp>
        <p:nvSpPr>
          <p:cNvPr id="97" name="TextBox 96"/>
          <p:cNvSpPr txBox="1"/>
          <p:nvPr/>
        </p:nvSpPr>
        <p:spPr>
          <a:xfrm>
            <a:off x="7061199" y="3165474"/>
            <a:ext cx="1025525" cy="203133"/>
          </a:xfrm>
          <a:prstGeom prst="rect">
            <a:avLst/>
          </a:prstGeom>
          <a:solidFill>
            <a:schemeClr val="bg1"/>
          </a:solidFill>
          <a:ln>
            <a:solidFill>
              <a:schemeClr val="bg1"/>
            </a:solidFill>
          </a:ln>
        </p:spPr>
        <p:txBody>
          <a:bodyPr wrap="square" lIns="9144" tIns="9144" rIns="9144" bIns="9144" rtlCol="0">
            <a:spAutoFit/>
          </a:bodyPr>
          <a:lstStyle/>
          <a:p>
            <a:pPr algn="ctr"/>
            <a:r>
              <a:rPr lang="en-US" sz="1200" dirty="0" smtClean="0">
                <a:latin typeface="Arial" pitchFamily="34" charset="0"/>
                <a:cs typeface="Arial" pitchFamily="34" charset="0"/>
              </a:rPr>
              <a:t>Ramp-down</a:t>
            </a:r>
          </a:p>
        </p:txBody>
      </p:sp>
      <p:sp>
        <p:nvSpPr>
          <p:cNvPr id="32" name="Oval 31"/>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33"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white">
          <a:xfrm rot="-5400000">
            <a:off x="7178040" y="4261104"/>
            <a:ext cx="4562856" cy="201168"/>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400" dirty="0" err="1" smtClean="0">
              <a:solidFill>
                <a:srgbClr val="000000"/>
              </a:solidFill>
              <a:latin typeface="Arial" pitchFamily="34" charset="0"/>
              <a:cs typeface="Arial" pitchFamily="34" charset="0"/>
            </a:endParaRPr>
          </a:p>
        </p:txBody>
      </p:sp>
      <p:sp>
        <p:nvSpPr>
          <p:cNvPr id="25602" name="agenda_divider"/>
          <p:cNvSpPr>
            <a:spLocks noChangeArrowheads="1"/>
          </p:cNvSpPr>
          <p:nvPr/>
        </p:nvSpPr>
        <p:spPr bwMode="auto">
          <a:xfrm>
            <a:off x="0" y="3048000"/>
            <a:ext cx="9602788" cy="762000"/>
          </a:xfrm>
          <a:prstGeom prst="rect">
            <a:avLst/>
          </a:prstGeom>
          <a:solidFill>
            <a:schemeClr val="tx2"/>
          </a:solidFill>
          <a:ln w="12700" algn="ctr">
            <a:noFill/>
            <a:miter lim="800000"/>
            <a:headEnd/>
            <a:tailEnd/>
          </a:ln>
        </p:spPr>
        <p:txBody>
          <a:bodyPr lIns="457200" tIns="228600" bIns="228600" anchor="ctr">
            <a:spAutoFit/>
          </a:bodyPr>
          <a:lstStyle/>
          <a:p>
            <a:pPr fontAlgn="base">
              <a:spcBef>
                <a:spcPct val="20000"/>
              </a:spcBef>
              <a:spcAft>
                <a:spcPct val="0"/>
              </a:spcAft>
            </a:pPr>
            <a:r>
              <a:rPr lang="en-US" sz="2000" b="1" dirty="0" smtClean="0">
                <a:solidFill>
                  <a:srgbClr val="FFFFFF"/>
                </a:solidFill>
                <a:latin typeface="Arial" pitchFamily="34" charset="0"/>
                <a:cs typeface="Arial" pitchFamily="34" charset="0"/>
              </a:rPr>
              <a:t>Phase I Findings</a:t>
            </a:r>
            <a:endParaRPr lang="en-US" sz="20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hidden="1"/>
          <p:cNvGraphicFramePr>
            <a:graphicFrameLocks noChangeAspect="1"/>
          </p:cNvGraphicFramePr>
          <p:nvPr/>
        </p:nvGraphicFramePr>
        <p:xfrm>
          <a:off x="1587" y="1588"/>
          <a:ext cx="1587" cy="1587"/>
        </p:xfrm>
        <a:graphic>
          <a:graphicData uri="http://schemas.openxmlformats.org/presentationml/2006/ole">
            <p:oleObj spid="_x0000_s301058" name="think-cell Slide" r:id="rId111" imgW="270" imgH="270" progId="TCLayout.ActiveDocument.1">
              <p:embed/>
            </p:oleObj>
          </a:graphicData>
        </a:graphic>
      </p:graphicFrame>
      <p:sp>
        <p:nvSpPr>
          <p:cNvPr id="56" name="Rectangle 55"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2" name="Title 1"/>
          <p:cNvSpPr>
            <a:spLocks noGrp="1"/>
          </p:cNvSpPr>
          <p:nvPr>
            <p:ph type="title"/>
          </p:nvPr>
        </p:nvSpPr>
        <p:spPr>
          <a:xfrm>
            <a:off x="457199" y="162000"/>
            <a:ext cx="9145589" cy="831600"/>
          </a:xfrm>
        </p:spPr>
        <p:txBody>
          <a:bodyPr/>
          <a:lstStyle/>
          <a:p>
            <a:r>
              <a:rPr lang="en-US" dirty="0" smtClean="0"/>
              <a:t>... and as such, the initial attractiveness of the low cost latrine can be </a:t>
            </a:r>
            <a:r>
              <a:rPr lang="en-US" dirty="0" smtClean="0"/>
              <a:t>considerable given </a:t>
            </a:r>
            <a:r>
              <a:rPr lang="en-US" dirty="0" smtClean="0"/>
              <a:t>long-term replacement costs</a:t>
            </a:r>
            <a:endParaRPr lang="en-US" dirty="0"/>
          </a:p>
        </p:txBody>
      </p:sp>
      <p:sp>
        <p:nvSpPr>
          <p:cNvPr id="63" name="takeaway_box"/>
          <p:cNvSpPr>
            <a:spLocks noChangeArrowheads="1"/>
          </p:cNvSpPr>
          <p:nvPr/>
        </p:nvSpPr>
        <p:spPr bwMode="gray">
          <a:xfrm>
            <a:off x="1829897" y="5785756"/>
            <a:ext cx="5942996"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What sounds like a low cost solution in the short term can become very costly over the lifecycle of a camp ($5.8M)</a:t>
            </a:r>
            <a:endParaRPr lang="en-US" sz="1600" b="1" dirty="0">
              <a:solidFill>
                <a:srgbClr val="FFFFFF"/>
              </a:solidFill>
              <a:latin typeface="Arial" pitchFamily="34" charset="0"/>
              <a:cs typeface="Arial" pitchFamily="34" charset="0"/>
            </a:endParaRPr>
          </a:p>
        </p:txBody>
      </p:sp>
      <p:sp>
        <p:nvSpPr>
          <p:cNvPr id="98" name="TextBox 97"/>
          <p:cNvSpPr txBox="1"/>
          <p:nvPr/>
        </p:nvSpPr>
        <p:spPr>
          <a:xfrm>
            <a:off x="7537873" y="5147093"/>
            <a:ext cx="798876" cy="335646"/>
          </a:xfrm>
          <a:prstGeom prst="rect">
            <a:avLst/>
          </a:prstGeom>
          <a:noFill/>
        </p:spPr>
        <p:txBody>
          <a:bodyPr wrap="square" tIns="90000" bIns="90000" rtlCol="0">
            <a:spAutoFit/>
          </a:bodyPr>
          <a:lstStyle/>
          <a:p>
            <a:r>
              <a:rPr lang="en-US" sz="1000" dirty="0" smtClean="0">
                <a:latin typeface="Arial" pitchFamily="34" charset="0"/>
                <a:cs typeface="Arial" pitchFamily="34" charset="0"/>
              </a:rPr>
              <a:t>Years</a:t>
            </a:r>
          </a:p>
        </p:txBody>
      </p:sp>
      <p:graphicFrame>
        <p:nvGraphicFramePr>
          <p:cNvPr id="146" name="Object 145"/>
          <p:cNvGraphicFramePr>
            <a:graphicFrameLocks noChangeAspect="1"/>
          </p:cNvGraphicFramePr>
          <p:nvPr/>
        </p:nvGraphicFramePr>
        <p:xfrm>
          <a:off x="838200" y="1943100"/>
          <a:ext cx="6838952" cy="3305067"/>
        </p:xfrm>
        <a:graphic>
          <a:graphicData uri="http://schemas.openxmlformats.org/presentationml/2006/ole">
            <p:oleObj spid="_x0000_s301059" name="Chart" r:id="rId112" imgW="6838952" imgH="3305067" progId="MSGraph.Chart.8">
              <p:embed followColorScheme="full"/>
            </p:oleObj>
          </a:graphicData>
        </a:graphic>
      </p:graphicFrame>
      <p:sp>
        <p:nvSpPr>
          <p:cNvPr id="237" name="Text Placeholder 309"/>
          <p:cNvSpPr>
            <a:spLocks noGrp="1"/>
          </p:cNvSpPr>
          <p:nvPr>
            <p:custDataLst>
              <p:tags r:id="rId3"/>
            </p:custDataLst>
          </p:nvPr>
        </p:nvSpPr>
        <p:spPr bwMode="gray">
          <a:xfrm>
            <a:off x="688975" y="3505200"/>
            <a:ext cx="2095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82D11AF3-5300-48C2-BE34-51B8DF4C8569}" type="datetime'''4''''''''''''''''''''''''''''''''0''''''''''''''''''''0'''''">
              <a:rPr lang="en-US" sz="1000" b="0" smtClean="0"/>
              <a:pPr algn="r">
                <a:spcBef>
                  <a:spcPct val="0"/>
                </a:spcBef>
                <a:spcAft>
                  <a:spcPct val="0"/>
                </a:spcAft>
              </a:pPr>
              <a:t>400</a:t>
            </a:fld>
            <a:endParaRPr lang="en-US" sz="1000" b="0" dirty="0">
              <a:latin typeface="Arial"/>
              <a:sym typeface="Arial"/>
            </a:endParaRPr>
          </a:p>
        </p:txBody>
      </p:sp>
      <p:sp>
        <p:nvSpPr>
          <p:cNvPr id="236" name="Text Placeholder 308"/>
          <p:cNvSpPr>
            <a:spLocks noGrp="1"/>
          </p:cNvSpPr>
          <p:nvPr>
            <p:custDataLst>
              <p:tags r:id="rId4"/>
            </p:custDataLst>
          </p:nvPr>
        </p:nvSpPr>
        <p:spPr bwMode="gray">
          <a:xfrm>
            <a:off x="688975" y="4267200"/>
            <a:ext cx="2095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A8A3BB3F-7B2B-4818-A0D0-469E58C813CA}" type="datetime'''''''''''''''''''''''''''200'">
              <a:rPr lang="en-US" sz="1000" b="0" smtClean="0"/>
              <a:pPr algn="r">
                <a:spcBef>
                  <a:spcPct val="0"/>
                </a:spcBef>
                <a:spcAft>
                  <a:spcPct val="0"/>
                </a:spcAft>
              </a:pPr>
              <a:t>200</a:t>
            </a:fld>
            <a:endParaRPr lang="en-US" sz="1000" b="0" dirty="0">
              <a:latin typeface="Arial"/>
              <a:sym typeface="Arial"/>
            </a:endParaRPr>
          </a:p>
        </p:txBody>
      </p:sp>
      <p:sp>
        <p:nvSpPr>
          <p:cNvPr id="235" name="Text Placeholder 307"/>
          <p:cNvSpPr>
            <a:spLocks noGrp="1"/>
          </p:cNvSpPr>
          <p:nvPr>
            <p:custDataLst>
              <p:tags r:id="rId5"/>
            </p:custDataLst>
          </p:nvPr>
        </p:nvSpPr>
        <p:spPr bwMode="gray">
          <a:xfrm>
            <a:off x="828675" y="5029200"/>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5887AF3-AA8E-400F-B18D-47A7BC673FDC}" type="datetime'''''''''''''''''''''''''''0'">
              <a:rPr lang="en-US" sz="1000" b="0" smtClean="0"/>
              <a:pPr algn="r">
                <a:spcBef>
                  <a:spcPct val="0"/>
                </a:spcBef>
                <a:spcAft>
                  <a:spcPct val="0"/>
                </a:spcAft>
              </a:pPr>
              <a:t>0</a:t>
            </a:fld>
            <a:endParaRPr lang="en-US" sz="1000" b="0" dirty="0">
              <a:latin typeface="Arial"/>
              <a:sym typeface="Arial"/>
            </a:endParaRPr>
          </a:p>
        </p:txBody>
      </p:sp>
      <p:sp>
        <p:nvSpPr>
          <p:cNvPr id="163" name="Text Placeholder 29"/>
          <p:cNvSpPr>
            <a:spLocks noGrp="1"/>
          </p:cNvSpPr>
          <p:nvPr>
            <p:custDataLst>
              <p:tags r:id="rId6"/>
            </p:custDataLst>
          </p:nvPr>
        </p:nvSpPr>
        <p:spPr bwMode="gray">
          <a:xfrm>
            <a:off x="7626350" y="2486025"/>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BB32C3A-B2DB-4244-9F39-D65810C840A0}" type="datetime'''''''''''''''5'''''''''''''''">
              <a:rPr lang="en-US" sz="1000" b="0" smtClean="0"/>
              <a:pPr>
                <a:spcBef>
                  <a:spcPct val="0"/>
                </a:spcBef>
                <a:spcAft>
                  <a:spcPct val="0"/>
                </a:spcAft>
              </a:pPr>
              <a:t>5</a:t>
            </a:fld>
            <a:endParaRPr lang="en-US" sz="1000" b="0" dirty="0">
              <a:latin typeface="Arial"/>
              <a:sym typeface="Arial"/>
            </a:endParaRPr>
          </a:p>
        </p:txBody>
      </p:sp>
      <p:sp>
        <p:nvSpPr>
          <p:cNvPr id="161" name="Text Placeholder 27"/>
          <p:cNvSpPr>
            <a:spLocks noGrp="1"/>
          </p:cNvSpPr>
          <p:nvPr>
            <p:custDataLst>
              <p:tags r:id="rId7"/>
            </p:custDataLst>
          </p:nvPr>
        </p:nvSpPr>
        <p:spPr bwMode="gray">
          <a:xfrm>
            <a:off x="7626350" y="3000375"/>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47EDFF3-3343-40D6-8647-6868CADBACF3}" type="datetime'''''''''''''''''''''''''''''''''4'''''''''''''''''''''''''''''">
              <a:rPr lang="en-US" sz="1000" b="0" smtClean="0"/>
              <a:pPr>
                <a:spcBef>
                  <a:spcPct val="0"/>
                </a:spcBef>
                <a:spcAft>
                  <a:spcPct val="0"/>
                </a:spcAft>
              </a:pPr>
              <a:t>4</a:t>
            </a:fld>
            <a:endParaRPr lang="en-US" sz="1000" b="0" dirty="0">
              <a:latin typeface="Arial"/>
              <a:sym typeface="Arial"/>
            </a:endParaRPr>
          </a:p>
        </p:txBody>
      </p:sp>
      <p:sp>
        <p:nvSpPr>
          <p:cNvPr id="157" name="Text Placeholder 23"/>
          <p:cNvSpPr>
            <a:spLocks noGrp="1"/>
          </p:cNvSpPr>
          <p:nvPr>
            <p:custDataLst>
              <p:tags r:id="rId8"/>
            </p:custDataLst>
          </p:nvPr>
        </p:nvSpPr>
        <p:spPr bwMode="gray">
          <a:xfrm>
            <a:off x="7626350" y="4010025"/>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F65DAB5-8F8C-47FB-B460-1C8ACBC848E5}" type="datetime'''''''''''''''''''''''''''''''''''''''2'''''''''''">
              <a:rPr lang="en-US" sz="1000" b="0" smtClean="0"/>
              <a:pPr>
                <a:spcBef>
                  <a:spcPct val="0"/>
                </a:spcBef>
                <a:spcAft>
                  <a:spcPct val="0"/>
                </a:spcAft>
              </a:pPr>
              <a:t>2</a:t>
            </a:fld>
            <a:endParaRPr lang="en-US" sz="1000" b="0" dirty="0">
              <a:latin typeface="Arial"/>
              <a:sym typeface="Arial"/>
            </a:endParaRPr>
          </a:p>
        </p:txBody>
      </p:sp>
      <p:sp>
        <p:nvSpPr>
          <p:cNvPr id="159" name="Text Placeholder 25"/>
          <p:cNvSpPr>
            <a:spLocks noGrp="1"/>
          </p:cNvSpPr>
          <p:nvPr>
            <p:custDataLst>
              <p:tags r:id="rId9"/>
            </p:custDataLst>
          </p:nvPr>
        </p:nvSpPr>
        <p:spPr bwMode="gray">
          <a:xfrm>
            <a:off x="7626350" y="3505200"/>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AF6BDE8-1A38-44CD-A0E6-D88B2BF46038}" type="datetime'''''''''''''3'''''''''''''">
              <a:rPr lang="en-US" sz="1000" b="0" smtClean="0"/>
              <a:pPr>
                <a:spcBef>
                  <a:spcPct val="0"/>
                </a:spcBef>
                <a:spcAft>
                  <a:spcPct val="0"/>
                </a:spcAft>
              </a:pPr>
              <a:t>3</a:t>
            </a:fld>
            <a:endParaRPr lang="en-US" sz="1000" b="0" dirty="0">
              <a:latin typeface="Arial"/>
              <a:sym typeface="Arial"/>
            </a:endParaRPr>
          </a:p>
        </p:txBody>
      </p:sp>
      <p:sp>
        <p:nvSpPr>
          <p:cNvPr id="170" name="Text Placeholder 34"/>
          <p:cNvSpPr>
            <a:spLocks noGrp="1"/>
          </p:cNvSpPr>
          <p:nvPr>
            <p:custDataLst>
              <p:tags r:id="rId10"/>
            </p:custDataLst>
          </p:nvPr>
        </p:nvSpPr>
        <p:spPr bwMode="gray">
          <a:xfrm>
            <a:off x="7626350" y="5029200"/>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AB5FE4B-3DD6-4970-B206-67A49815B92E}" type="datetime'''''''''''''''''''''''''''''''''''''''''0'''''''''''''''''''''">
              <a:rPr lang="en-US" sz="1000" b="0" smtClean="0"/>
              <a:pPr>
                <a:spcBef>
                  <a:spcPct val="0"/>
                </a:spcBef>
                <a:spcAft>
                  <a:spcPct val="0"/>
                </a:spcAft>
              </a:pPr>
              <a:t>0</a:t>
            </a:fld>
            <a:endParaRPr lang="en-US" sz="1000" b="0" dirty="0">
              <a:latin typeface="Arial"/>
              <a:sym typeface="Arial"/>
            </a:endParaRPr>
          </a:p>
        </p:txBody>
      </p:sp>
      <p:sp>
        <p:nvSpPr>
          <p:cNvPr id="154" name="Text Placeholder 21"/>
          <p:cNvSpPr>
            <a:spLocks noGrp="1"/>
          </p:cNvSpPr>
          <p:nvPr>
            <p:custDataLst>
              <p:tags r:id="rId11"/>
            </p:custDataLst>
          </p:nvPr>
        </p:nvSpPr>
        <p:spPr bwMode="gray">
          <a:xfrm>
            <a:off x="7626350" y="4524375"/>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DC25A97-95D1-4D0F-85AD-279A6575D52D}" type="datetime'''''''1'''''''''''''''''''''''''''''''''''''''''''''">
              <a:rPr lang="en-US" sz="1000" b="0" smtClean="0"/>
              <a:pPr>
                <a:spcBef>
                  <a:spcPct val="0"/>
                </a:spcBef>
                <a:spcAft>
                  <a:spcPct val="0"/>
                </a:spcAft>
              </a:pPr>
              <a:t>1</a:t>
            </a:fld>
            <a:endParaRPr lang="en-US" sz="1000" b="0" dirty="0">
              <a:latin typeface="Arial"/>
              <a:sym typeface="Arial"/>
            </a:endParaRPr>
          </a:p>
        </p:txBody>
      </p:sp>
      <p:sp>
        <p:nvSpPr>
          <p:cNvPr id="234" name="Text Placeholder 306"/>
          <p:cNvSpPr>
            <a:spLocks noGrp="1"/>
          </p:cNvSpPr>
          <p:nvPr>
            <p:custDataLst>
              <p:tags r:id="rId12"/>
            </p:custDataLst>
          </p:nvPr>
        </p:nvSpPr>
        <p:spPr bwMode="gray">
          <a:xfrm>
            <a:off x="688975" y="1981200"/>
            <a:ext cx="2095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ABEC3A5-3500-46CD-AFCD-176EA73D81F3}" type="datetime'''''''''''8''''''''''''''''''''''''''''''''0''''''''0'''''''">
              <a:rPr lang="en-US" sz="1000" b="0" smtClean="0"/>
              <a:pPr algn="r">
                <a:spcBef>
                  <a:spcPct val="0"/>
                </a:spcBef>
                <a:spcAft>
                  <a:spcPct val="0"/>
                </a:spcAft>
              </a:pPr>
              <a:t>800</a:t>
            </a:fld>
            <a:endParaRPr lang="en-US" sz="1000" b="0" dirty="0">
              <a:latin typeface="Arial"/>
              <a:sym typeface="Arial"/>
            </a:endParaRPr>
          </a:p>
        </p:txBody>
      </p:sp>
      <p:sp>
        <p:nvSpPr>
          <p:cNvPr id="238" name="Text Placeholder 310"/>
          <p:cNvSpPr>
            <a:spLocks noGrp="1"/>
          </p:cNvSpPr>
          <p:nvPr>
            <p:custDataLst>
              <p:tags r:id="rId13"/>
            </p:custDataLst>
          </p:nvPr>
        </p:nvSpPr>
        <p:spPr bwMode="gray">
          <a:xfrm>
            <a:off x="688975" y="2743200"/>
            <a:ext cx="2095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3C8E3C90-8C8C-45C3-B4E5-09165E838828}" type="datetime'6''''''''''''''''''''''''''''0''''''''0'''''''''''''''''''''">
              <a:rPr lang="en-US" sz="1000" b="0" smtClean="0"/>
              <a:pPr algn="r">
                <a:spcBef>
                  <a:spcPct val="0"/>
                </a:spcBef>
                <a:spcAft>
                  <a:spcPct val="0"/>
                </a:spcAft>
              </a:pPr>
              <a:t>600</a:t>
            </a:fld>
            <a:endParaRPr lang="en-US" sz="1000" b="0" dirty="0">
              <a:latin typeface="Arial"/>
              <a:sym typeface="Arial"/>
            </a:endParaRPr>
          </a:p>
        </p:txBody>
      </p:sp>
      <p:sp>
        <p:nvSpPr>
          <p:cNvPr id="165" name="Text Placeholder 31"/>
          <p:cNvSpPr>
            <a:spLocks noGrp="1"/>
          </p:cNvSpPr>
          <p:nvPr>
            <p:custDataLst>
              <p:tags r:id="rId14"/>
            </p:custDataLst>
          </p:nvPr>
        </p:nvSpPr>
        <p:spPr bwMode="gray">
          <a:xfrm>
            <a:off x="7626350" y="1981200"/>
            <a:ext cx="69850"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F1353E0-2B75-43AE-8110-AFA919D65CFB}" type="datetime'''''''''''''6'''''''''''''''''''''''''''''''''''">
              <a:rPr lang="en-US" sz="1000" b="0" smtClean="0"/>
              <a:pPr>
                <a:spcBef>
                  <a:spcPct val="0"/>
                </a:spcBef>
                <a:spcAft>
                  <a:spcPct val="0"/>
                </a:spcAft>
              </a:pPr>
              <a:t>6</a:t>
            </a:fld>
            <a:endParaRPr lang="en-US" sz="1000" b="0" dirty="0">
              <a:latin typeface="Arial"/>
              <a:sym typeface="Arial"/>
            </a:endParaRPr>
          </a:p>
        </p:txBody>
      </p:sp>
      <p:cxnSp>
        <p:nvCxnSpPr>
          <p:cNvPr id="202" name="Straight Connector 201"/>
          <p:cNvCxnSpPr/>
          <p:nvPr>
            <p:custDataLst>
              <p:tags r:id="rId15"/>
            </p:custDataLst>
          </p:nvPr>
        </p:nvCxnSpPr>
        <p:spPr bwMode="gray">
          <a:xfrm>
            <a:off x="3352800" y="3652837"/>
            <a:ext cx="0" cy="309563"/>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58" name="Text Placeholder 328"/>
          <p:cNvSpPr>
            <a:spLocks noGrp="1"/>
          </p:cNvSpPr>
          <p:nvPr>
            <p:custDataLst>
              <p:tags r:id="rId16"/>
            </p:custDataLst>
          </p:nvPr>
        </p:nvSpPr>
        <p:spPr bwMode="gray">
          <a:xfrm>
            <a:off x="721360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3464BB0-4C62-44AC-B5FC-A5BD9F1C50DC}"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80" name="Text Placeholder 350"/>
          <p:cNvSpPr>
            <a:spLocks noGrp="1"/>
          </p:cNvSpPr>
          <p:nvPr>
            <p:custDataLst>
              <p:tags r:id="rId17"/>
            </p:custDataLst>
          </p:nvPr>
        </p:nvSpPr>
        <p:spPr bwMode="gray">
          <a:xfrm>
            <a:off x="7213600"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1811891-BE57-4A26-A6CA-7A36CE54E71B}"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166" name="Text Placeholder 32"/>
          <p:cNvSpPr>
            <a:spLocks noGrp="1"/>
          </p:cNvSpPr>
          <p:nvPr>
            <p:custDataLst>
              <p:tags r:id="rId18"/>
            </p:custDataLst>
          </p:nvPr>
        </p:nvSpPr>
        <p:spPr bwMode="gray">
          <a:xfrm>
            <a:off x="7231062" y="19764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AE510D4-7CA6-43E8-B3F7-EC0221049989}" type="datetime'''''''5''''''''''''''''''''''.''''''''''''''''''''''''''''''8'">
              <a:rPr lang="en-US" sz="1000" b="0" smtClean="0">
                <a:latin typeface="Arial"/>
                <a:sym typeface="Arial"/>
              </a:rPr>
              <a:pPr algn="ctr">
                <a:spcBef>
                  <a:spcPct val="0"/>
                </a:spcBef>
                <a:spcAft>
                  <a:spcPct val="0"/>
                </a:spcAft>
              </a:pPr>
              <a:t>5.8</a:t>
            </a:fld>
            <a:endParaRPr lang="en-US" sz="1000" b="0" dirty="0">
              <a:latin typeface="Arial"/>
              <a:sym typeface="Arial"/>
            </a:endParaRPr>
          </a:p>
        </p:txBody>
      </p:sp>
      <p:sp>
        <p:nvSpPr>
          <p:cNvPr id="192" name="Text Placeholder 284"/>
          <p:cNvSpPr>
            <a:spLocks noGrp="1"/>
          </p:cNvSpPr>
          <p:nvPr>
            <p:custDataLst>
              <p:tags r:id="rId19"/>
            </p:custDataLst>
          </p:nvPr>
        </p:nvSpPr>
        <p:spPr bwMode="gray">
          <a:xfrm>
            <a:off x="690562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10DC18D-8F80-42D6-959C-C09400929776}" type="datetime'''''''''''''''''''''''''''''''''''''''''''''1''''''''''''''6'">
              <a:rPr lang="en-US" sz="1000" b="0" smtClean="0"/>
              <a:pPr algn="ctr">
                <a:spcBef>
                  <a:spcPct val="0"/>
                </a:spcBef>
                <a:spcAft>
                  <a:spcPct val="0"/>
                </a:spcAft>
              </a:pPr>
              <a:t>16</a:t>
            </a:fld>
            <a:endParaRPr lang="en-US" sz="1000" b="0" dirty="0">
              <a:latin typeface="Arial"/>
              <a:sym typeface="Arial"/>
            </a:endParaRPr>
          </a:p>
        </p:txBody>
      </p:sp>
      <p:sp>
        <p:nvSpPr>
          <p:cNvPr id="257" name="Text Placeholder 327"/>
          <p:cNvSpPr>
            <a:spLocks noGrp="1"/>
          </p:cNvSpPr>
          <p:nvPr>
            <p:custDataLst>
              <p:tags r:id="rId20"/>
            </p:custDataLst>
          </p:nvPr>
        </p:nvSpPr>
        <p:spPr bwMode="gray">
          <a:xfrm>
            <a:off x="685165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663E1C5-571A-4048-98EB-D4F85DDA15A8}"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9" name="Text Placeholder 349"/>
          <p:cNvSpPr>
            <a:spLocks noGrp="1"/>
          </p:cNvSpPr>
          <p:nvPr>
            <p:custDataLst>
              <p:tags r:id="rId21"/>
            </p:custDataLst>
          </p:nvPr>
        </p:nvSpPr>
        <p:spPr bwMode="gray">
          <a:xfrm>
            <a:off x="6851650"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31606F1-58A9-4957-8E79-3AC5FB555A11}"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97" name="Text Placeholder 366"/>
          <p:cNvSpPr>
            <a:spLocks noGrp="1"/>
          </p:cNvSpPr>
          <p:nvPr>
            <p:custDataLst>
              <p:tags r:id="rId22"/>
            </p:custDataLst>
          </p:nvPr>
        </p:nvSpPr>
        <p:spPr bwMode="gray">
          <a:xfrm>
            <a:off x="6869112" y="21288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3049A8B-DA62-4181-8AE5-829CE9D658AF}" type="datetime'''''''''''''5''.''''''''5'''''''''''''''''''''''''''''''''''">
              <a:rPr lang="en-US" sz="1000" b="0" smtClean="0">
                <a:latin typeface="Arial"/>
                <a:sym typeface="Arial"/>
              </a:rPr>
              <a:pPr algn="ctr">
                <a:spcBef>
                  <a:spcPct val="0"/>
                </a:spcBef>
                <a:spcAft>
                  <a:spcPct val="0"/>
                </a:spcAft>
              </a:pPr>
              <a:t>5.5</a:t>
            </a:fld>
            <a:endParaRPr lang="en-US" sz="1000" b="0" dirty="0">
              <a:latin typeface="Arial"/>
              <a:sym typeface="Arial"/>
            </a:endParaRPr>
          </a:p>
        </p:txBody>
      </p:sp>
      <p:sp>
        <p:nvSpPr>
          <p:cNvPr id="142" name="Text Placeholder 258"/>
          <p:cNvSpPr>
            <a:spLocks noGrp="1"/>
          </p:cNvSpPr>
          <p:nvPr>
            <p:custDataLst>
              <p:tags r:id="rId23"/>
            </p:custDataLst>
          </p:nvPr>
        </p:nvSpPr>
        <p:spPr bwMode="gray">
          <a:xfrm>
            <a:off x="433387" y="1981200"/>
            <a:ext cx="153987" cy="1524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000" b="0" dirty="0" smtClean="0">
                <a:latin typeface="Arial"/>
                <a:sym typeface="Arial"/>
              </a:rPr>
              <a:t>$K</a:t>
            </a:r>
            <a:endParaRPr lang="en-US" sz="1000" b="0" dirty="0">
              <a:latin typeface="Arial"/>
              <a:sym typeface="Arial"/>
            </a:endParaRPr>
          </a:p>
        </p:txBody>
      </p:sp>
      <p:sp>
        <p:nvSpPr>
          <p:cNvPr id="144" name="Text Placeholder 259"/>
          <p:cNvSpPr>
            <a:spLocks noGrp="1"/>
          </p:cNvSpPr>
          <p:nvPr>
            <p:custDataLst>
              <p:tags r:id="rId24"/>
            </p:custDataLst>
          </p:nvPr>
        </p:nvSpPr>
        <p:spPr bwMode="gray">
          <a:xfrm>
            <a:off x="7797800" y="1981200"/>
            <a:ext cx="633412" cy="457200"/>
          </a:xfrm>
          <a:prstGeom prst="rect">
            <a:avLst/>
          </a:prstGeom>
          <a:noFill/>
          <a:effectLst/>
        </p:spPr>
        <p:txBody>
          <a:bodyPr wrap="non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000" b="0" dirty="0" smtClean="0">
                <a:latin typeface="Arial"/>
                <a:sym typeface="Arial"/>
              </a:rPr>
              <a:t>Cumulative</a:t>
            </a:r>
          </a:p>
          <a:p>
            <a:pPr>
              <a:spcBef>
                <a:spcPct val="0"/>
              </a:spcBef>
              <a:spcAft>
                <a:spcPct val="0"/>
              </a:spcAft>
            </a:pPr>
            <a:r>
              <a:rPr lang="en-US" sz="1000" b="0" dirty="0" smtClean="0">
                <a:latin typeface="Arial"/>
                <a:sym typeface="Arial"/>
              </a:rPr>
              <a:t>installation </a:t>
            </a:r>
          </a:p>
          <a:p>
            <a:pPr>
              <a:spcBef>
                <a:spcPct val="0"/>
              </a:spcBef>
              <a:spcAft>
                <a:spcPct val="0"/>
              </a:spcAft>
            </a:pPr>
            <a:r>
              <a:rPr lang="en-US" sz="1000" b="0" dirty="0" smtClean="0">
                <a:latin typeface="Arial"/>
                <a:sym typeface="Arial"/>
              </a:rPr>
              <a:t>cost, $M</a:t>
            </a:r>
            <a:endParaRPr lang="en-US" sz="1000" b="0" dirty="0">
              <a:latin typeface="Arial"/>
              <a:sym typeface="Arial"/>
            </a:endParaRPr>
          </a:p>
        </p:txBody>
      </p:sp>
      <p:sp>
        <p:nvSpPr>
          <p:cNvPr id="191" name="Text Placeholder 283"/>
          <p:cNvSpPr>
            <a:spLocks noGrp="1"/>
          </p:cNvSpPr>
          <p:nvPr>
            <p:custDataLst>
              <p:tags r:id="rId25"/>
            </p:custDataLst>
          </p:nvPr>
        </p:nvSpPr>
        <p:spPr bwMode="gray">
          <a:xfrm>
            <a:off x="654367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9BC97C9-EECE-4D68-A743-C6A5C0A65DFA}" type="datetime'''''''''''''''''''''''''''''1''''''''5'''''''">
              <a:rPr lang="en-US" sz="1000" b="0" smtClean="0"/>
              <a:pPr algn="ctr">
                <a:spcBef>
                  <a:spcPct val="0"/>
                </a:spcBef>
                <a:spcAft>
                  <a:spcPct val="0"/>
                </a:spcAft>
              </a:pPr>
              <a:t>15</a:t>
            </a:fld>
            <a:endParaRPr lang="en-US" sz="1000" b="0" dirty="0">
              <a:latin typeface="Arial"/>
              <a:sym typeface="Arial"/>
            </a:endParaRPr>
          </a:p>
        </p:txBody>
      </p:sp>
      <p:sp>
        <p:nvSpPr>
          <p:cNvPr id="256" name="Text Placeholder 326"/>
          <p:cNvSpPr>
            <a:spLocks noGrp="1"/>
          </p:cNvSpPr>
          <p:nvPr>
            <p:custDataLst>
              <p:tags r:id="rId26"/>
            </p:custDataLst>
          </p:nvPr>
        </p:nvSpPr>
        <p:spPr bwMode="gray">
          <a:xfrm>
            <a:off x="648970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9F96A37-3CCC-421D-BC42-90C322A93D1F}"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8" name="Text Placeholder 348"/>
          <p:cNvSpPr>
            <a:spLocks noGrp="1"/>
          </p:cNvSpPr>
          <p:nvPr>
            <p:custDataLst>
              <p:tags r:id="rId27"/>
            </p:custDataLst>
          </p:nvPr>
        </p:nvSpPr>
        <p:spPr bwMode="gray">
          <a:xfrm>
            <a:off x="6489700"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270A610-73EA-454B-8562-266C4E30C822}"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96" name="Text Placeholder 365"/>
          <p:cNvSpPr>
            <a:spLocks noGrp="1"/>
          </p:cNvSpPr>
          <p:nvPr>
            <p:custDataLst>
              <p:tags r:id="rId28"/>
            </p:custDataLst>
          </p:nvPr>
        </p:nvSpPr>
        <p:spPr bwMode="gray">
          <a:xfrm>
            <a:off x="6507162" y="22812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007203A-C308-40D6-B130-8DCF0CB5D52E}" type="datetime'5''.''''''''''''''2'''''''''''''''''''''''''''''">
              <a:rPr lang="en-US" sz="1000" b="0" smtClean="0">
                <a:latin typeface="Arial"/>
                <a:sym typeface="Arial"/>
              </a:rPr>
              <a:pPr algn="ctr">
                <a:spcBef>
                  <a:spcPct val="0"/>
                </a:spcBef>
                <a:spcAft>
                  <a:spcPct val="0"/>
                </a:spcAft>
              </a:pPr>
              <a:t>5.2</a:t>
            </a:fld>
            <a:endParaRPr lang="en-US" sz="1000" b="0" dirty="0">
              <a:latin typeface="Arial"/>
              <a:sym typeface="Arial"/>
            </a:endParaRPr>
          </a:p>
        </p:txBody>
      </p:sp>
      <p:sp>
        <p:nvSpPr>
          <p:cNvPr id="190" name="Text Placeholder 282"/>
          <p:cNvSpPr>
            <a:spLocks noGrp="1"/>
          </p:cNvSpPr>
          <p:nvPr>
            <p:custDataLst>
              <p:tags r:id="rId29"/>
            </p:custDataLst>
          </p:nvPr>
        </p:nvSpPr>
        <p:spPr bwMode="gray">
          <a:xfrm>
            <a:off x="618172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E298590-7225-41BF-8BC6-18AEC474EBF8}" type="datetime'''''''1''''''''''''''''''4'''''">
              <a:rPr lang="en-US" sz="1000" b="0" smtClean="0"/>
              <a:pPr algn="ctr">
                <a:spcBef>
                  <a:spcPct val="0"/>
                </a:spcBef>
                <a:spcAft>
                  <a:spcPct val="0"/>
                </a:spcAft>
              </a:pPr>
              <a:t>14</a:t>
            </a:fld>
            <a:endParaRPr lang="en-US" sz="1000" b="0" dirty="0">
              <a:latin typeface="Arial"/>
              <a:sym typeface="Arial"/>
            </a:endParaRPr>
          </a:p>
        </p:txBody>
      </p:sp>
      <p:sp>
        <p:nvSpPr>
          <p:cNvPr id="253" name="Text Placeholder 325"/>
          <p:cNvSpPr>
            <a:spLocks noGrp="1"/>
          </p:cNvSpPr>
          <p:nvPr>
            <p:custDataLst>
              <p:tags r:id="rId30"/>
            </p:custDataLst>
          </p:nvPr>
        </p:nvSpPr>
        <p:spPr bwMode="gray">
          <a:xfrm>
            <a:off x="612775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DB11F31-CAC0-4F9D-8D39-BFF443727092}"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6" name="Text Placeholder 346"/>
          <p:cNvSpPr>
            <a:spLocks noGrp="1"/>
          </p:cNvSpPr>
          <p:nvPr>
            <p:custDataLst>
              <p:tags r:id="rId31"/>
            </p:custDataLst>
          </p:nvPr>
        </p:nvSpPr>
        <p:spPr bwMode="gray">
          <a:xfrm>
            <a:off x="6127750" y="46482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405721E-F6A9-45D7-AC7E-D6654699ADBD}" type="datetime'''''''2''''''''''''''''0''0'''''''''''">
              <a:rPr lang="en-US" sz="1000" b="0" smtClean="0">
                <a:latin typeface="Arial"/>
                <a:sym typeface="Arial"/>
              </a:rPr>
              <a:pPr algn="ctr">
                <a:spcBef>
                  <a:spcPct val="0"/>
                </a:spcBef>
                <a:spcAft>
                  <a:spcPct val="0"/>
                </a:spcAft>
              </a:pPr>
              <a:t>200</a:t>
            </a:fld>
            <a:endParaRPr lang="en-US" sz="1000" b="0" dirty="0">
              <a:latin typeface="Arial"/>
              <a:sym typeface="Arial"/>
            </a:endParaRPr>
          </a:p>
        </p:txBody>
      </p:sp>
      <p:sp useBgFill="1">
        <p:nvSpPr>
          <p:cNvPr id="147" name="Text Placeholder 18"/>
          <p:cNvSpPr>
            <a:spLocks noGrp="1"/>
          </p:cNvSpPr>
          <p:nvPr>
            <p:custDataLst>
              <p:tags r:id="rId32"/>
            </p:custDataLst>
          </p:nvPr>
        </p:nvSpPr>
        <p:spPr bwMode="gray">
          <a:xfrm>
            <a:off x="1068387" y="45672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DE02253-3509-451E-9254-6905E46D4ABA}" type="datetime'''''''''''''0''.''''''''''7'''''''''''">
              <a:rPr lang="en-US" sz="1000" b="0" smtClean="0">
                <a:latin typeface="Arial"/>
                <a:sym typeface="Arial"/>
              </a:rPr>
              <a:pPr algn="ctr">
                <a:spcBef>
                  <a:spcPct val="0"/>
                </a:spcBef>
                <a:spcAft>
                  <a:spcPct val="0"/>
                </a:spcAft>
              </a:pPr>
              <a:t>0.7</a:t>
            </a:fld>
            <a:endParaRPr lang="en-US" sz="1000" b="0" dirty="0">
              <a:latin typeface="Arial"/>
              <a:sym typeface="Arial"/>
            </a:endParaRPr>
          </a:p>
        </p:txBody>
      </p:sp>
      <p:sp>
        <p:nvSpPr>
          <p:cNvPr id="181" name="Text Placeholder 273"/>
          <p:cNvSpPr>
            <a:spLocks noGrp="1"/>
          </p:cNvSpPr>
          <p:nvPr>
            <p:custDataLst>
              <p:tags r:id="rId33"/>
            </p:custDataLst>
          </p:nvPr>
        </p:nvSpPr>
        <p:spPr bwMode="gray">
          <a:xfrm>
            <a:off x="294957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89CBE95-DDC3-45B6-9913-94FF110F1838}" type="datetime'''''''''''''''5'''''">
              <a:rPr lang="en-US" sz="1000" b="0" smtClean="0"/>
              <a:pPr algn="ctr">
                <a:spcBef>
                  <a:spcPct val="0"/>
                </a:spcBef>
                <a:spcAft>
                  <a:spcPct val="0"/>
                </a:spcAft>
              </a:pPr>
              <a:t>5</a:t>
            </a:fld>
            <a:endParaRPr lang="en-US" sz="1000" b="0" dirty="0">
              <a:latin typeface="Arial"/>
              <a:sym typeface="Arial"/>
            </a:endParaRPr>
          </a:p>
        </p:txBody>
      </p:sp>
      <p:sp>
        <p:nvSpPr>
          <p:cNvPr id="244" name="Text Placeholder 316"/>
          <p:cNvSpPr>
            <a:spLocks noGrp="1"/>
          </p:cNvSpPr>
          <p:nvPr>
            <p:custDataLst>
              <p:tags r:id="rId34"/>
            </p:custDataLst>
          </p:nvPr>
        </p:nvSpPr>
        <p:spPr bwMode="gray">
          <a:xfrm>
            <a:off x="2860675" y="3652837"/>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DD8139F-68A3-4326-AA31-65899B0E09D3}"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65" name="Text Placeholder 335"/>
          <p:cNvSpPr>
            <a:spLocks noGrp="1"/>
          </p:cNvSpPr>
          <p:nvPr>
            <p:custDataLst>
              <p:tags r:id="rId35"/>
            </p:custDataLst>
          </p:nvPr>
        </p:nvSpPr>
        <p:spPr bwMode="gray">
          <a:xfrm>
            <a:off x="2860675"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ED13068-18B6-41F7-A36E-03121530F9C3}"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86" name="Text Placeholder 355"/>
          <p:cNvSpPr>
            <a:spLocks noGrp="1"/>
          </p:cNvSpPr>
          <p:nvPr>
            <p:custDataLst>
              <p:tags r:id="rId36"/>
            </p:custDataLst>
          </p:nvPr>
        </p:nvSpPr>
        <p:spPr bwMode="gray">
          <a:xfrm>
            <a:off x="2878137" y="38052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5FF7BF1-6E0D-47A6-891E-55181522FD4F}" type="datetime'2''''''''.''''''''''''''''2'''''''''''''''''''''">
              <a:rPr lang="en-US" sz="1000" b="0" smtClean="0">
                <a:latin typeface="Arial"/>
                <a:sym typeface="Arial"/>
              </a:rPr>
              <a:pPr algn="ctr">
                <a:spcBef>
                  <a:spcPct val="0"/>
                </a:spcBef>
                <a:spcAft>
                  <a:spcPct val="0"/>
                </a:spcAft>
              </a:pPr>
              <a:t>2.2</a:t>
            </a:fld>
            <a:endParaRPr lang="en-US" sz="1000" b="0" dirty="0">
              <a:latin typeface="Arial"/>
              <a:sym typeface="Arial"/>
            </a:endParaRPr>
          </a:p>
        </p:txBody>
      </p:sp>
      <p:sp>
        <p:nvSpPr>
          <p:cNvPr id="180" name="Text Placeholder 272"/>
          <p:cNvSpPr>
            <a:spLocks noGrp="1"/>
          </p:cNvSpPr>
          <p:nvPr>
            <p:custDataLst>
              <p:tags r:id="rId37"/>
            </p:custDataLst>
          </p:nvPr>
        </p:nvSpPr>
        <p:spPr bwMode="gray">
          <a:xfrm>
            <a:off x="258762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88D7AC8-8924-486D-A8C3-A4A49EE55E76}" type="datetime'''''''''''''''''''''''''''''''''''''4'">
              <a:rPr lang="en-US" sz="1000" b="0" smtClean="0"/>
              <a:pPr algn="ctr">
                <a:spcBef>
                  <a:spcPct val="0"/>
                </a:spcBef>
                <a:spcAft>
                  <a:spcPct val="0"/>
                </a:spcAft>
              </a:pPr>
              <a:t>4</a:t>
            </a:fld>
            <a:endParaRPr lang="en-US" sz="1000" b="0" dirty="0">
              <a:latin typeface="Arial"/>
              <a:sym typeface="Arial"/>
            </a:endParaRPr>
          </a:p>
        </p:txBody>
      </p:sp>
      <p:sp>
        <p:nvSpPr>
          <p:cNvPr id="243" name="Text Placeholder 315"/>
          <p:cNvSpPr>
            <a:spLocks noGrp="1"/>
          </p:cNvSpPr>
          <p:nvPr>
            <p:custDataLst>
              <p:tags r:id="rId38"/>
            </p:custDataLst>
          </p:nvPr>
        </p:nvSpPr>
        <p:spPr bwMode="gray">
          <a:xfrm>
            <a:off x="2498725"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CEFD847-99F1-47C1-AF61-026431CA8E1C}"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64" name="Text Placeholder 334"/>
          <p:cNvSpPr>
            <a:spLocks noGrp="1"/>
          </p:cNvSpPr>
          <p:nvPr>
            <p:custDataLst>
              <p:tags r:id="rId39"/>
            </p:custDataLst>
          </p:nvPr>
        </p:nvSpPr>
        <p:spPr bwMode="gray">
          <a:xfrm>
            <a:off x="2498725"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47C98C5-CE2B-4FC6-BD81-E9930E127B06}"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85" name="Text Placeholder 354"/>
          <p:cNvSpPr>
            <a:spLocks noGrp="1"/>
          </p:cNvSpPr>
          <p:nvPr>
            <p:custDataLst>
              <p:tags r:id="rId40"/>
            </p:custDataLst>
          </p:nvPr>
        </p:nvSpPr>
        <p:spPr bwMode="gray">
          <a:xfrm>
            <a:off x="2516187" y="39576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06C8C95-0C87-4478-9AC0-8AAE0A0A1AE5}" type="datetime'''''''''''''1''''''''''''''''''''''''''.''9'">
              <a:rPr lang="en-US" sz="1000" b="0" smtClean="0">
                <a:latin typeface="Arial"/>
                <a:sym typeface="Arial"/>
              </a:rPr>
              <a:pPr algn="ctr">
                <a:spcBef>
                  <a:spcPct val="0"/>
                </a:spcBef>
                <a:spcAft>
                  <a:spcPct val="0"/>
                </a:spcAft>
              </a:pPr>
              <a:t>1.9</a:t>
            </a:fld>
            <a:endParaRPr lang="en-US" sz="1000" b="0" dirty="0">
              <a:latin typeface="Arial"/>
              <a:sym typeface="Arial"/>
            </a:endParaRPr>
          </a:p>
        </p:txBody>
      </p:sp>
      <p:sp>
        <p:nvSpPr>
          <p:cNvPr id="179" name="Text Placeholder 271"/>
          <p:cNvSpPr>
            <a:spLocks noGrp="1"/>
          </p:cNvSpPr>
          <p:nvPr>
            <p:custDataLst>
              <p:tags r:id="rId41"/>
            </p:custDataLst>
          </p:nvPr>
        </p:nvSpPr>
        <p:spPr bwMode="gray">
          <a:xfrm>
            <a:off x="222567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E6DC1FF-9847-4958-8027-EB762EE9A53C}" type="datetime'''''''''''''''''''''''''''''''''''''''''''''''''3'">
              <a:rPr lang="en-US" sz="1000" b="0" smtClean="0"/>
              <a:pPr algn="ctr">
                <a:spcBef>
                  <a:spcPct val="0"/>
                </a:spcBef>
                <a:spcAft>
                  <a:spcPct val="0"/>
                </a:spcAft>
              </a:pPr>
              <a:t>3</a:t>
            </a:fld>
            <a:endParaRPr lang="en-US" sz="1000" b="0" dirty="0">
              <a:latin typeface="Arial"/>
              <a:sym typeface="Arial"/>
            </a:endParaRPr>
          </a:p>
        </p:txBody>
      </p:sp>
      <p:sp useBgFill="1">
        <p:nvSpPr>
          <p:cNvPr id="242" name="Text Placeholder 314"/>
          <p:cNvSpPr>
            <a:spLocks noGrp="1"/>
          </p:cNvSpPr>
          <p:nvPr>
            <p:custDataLst>
              <p:tags r:id="rId42"/>
            </p:custDataLst>
          </p:nvPr>
        </p:nvSpPr>
        <p:spPr bwMode="gray">
          <a:xfrm>
            <a:off x="2136775"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4D6E206-9FFE-49E5-99F1-B7ED3851F10F}"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62" name="Text Placeholder 332"/>
          <p:cNvSpPr>
            <a:spLocks noGrp="1"/>
          </p:cNvSpPr>
          <p:nvPr>
            <p:custDataLst>
              <p:tags r:id="rId43"/>
            </p:custDataLst>
          </p:nvPr>
        </p:nvSpPr>
        <p:spPr bwMode="gray">
          <a:xfrm>
            <a:off x="2136775" y="4838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F47E4C7-157B-47F7-97D2-A8923C9AE3EC}" type="datetime'''''''''''''''''''1''''''''0''''''''''''''''''0'''''''''''">
              <a:rPr lang="en-US" sz="1000" b="0" smtClean="0">
                <a:latin typeface="Arial"/>
                <a:sym typeface="Arial"/>
              </a:rPr>
              <a:pPr algn="ctr">
                <a:spcBef>
                  <a:spcPct val="0"/>
                </a:spcBef>
                <a:spcAft>
                  <a:spcPct val="0"/>
                </a:spcAft>
              </a:pPr>
              <a:t>100</a:t>
            </a:fld>
            <a:endParaRPr lang="en-US" sz="1000" b="0" dirty="0">
              <a:latin typeface="Arial"/>
              <a:sym typeface="Arial"/>
            </a:endParaRPr>
          </a:p>
        </p:txBody>
      </p:sp>
      <p:sp>
        <p:nvSpPr>
          <p:cNvPr id="263" name="Text Placeholder 333"/>
          <p:cNvSpPr>
            <a:spLocks noGrp="1"/>
          </p:cNvSpPr>
          <p:nvPr>
            <p:custDataLst>
              <p:tags r:id="rId44"/>
            </p:custDataLst>
          </p:nvPr>
        </p:nvSpPr>
        <p:spPr bwMode="gray">
          <a:xfrm>
            <a:off x="2136775" y="4267200"/>
            <a:ext cx="260350" cy="152400"/>
          </a:xfrm>
          <a:prstGeom prst="rect">
            <a:avLst/>
          </a:prstGeom>
          <a:solidFill>
            <a:srgbClr val="B2B2B2"/>
          </a:solid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97D563E-CE3E-4E26-8052-FE376919F551}" type="datetime'''''''''''''2''''''''''0''''''''''''''0'''''''''">
              <a:rPr lang="en-US" sz="1000" b="0" smtClean="0">
                <a:latin typeface="Arial"/>
                <a:sym typeface="Arial"/>
              </a:rPr>
              <a:pPr algn="ctr">
                <a:spcBef>
                  <a:spcPct val="0"/>
                </a:spcBef>
                <a:spcAft>
                  <a:spcPct val="0"/>
                </a:spcAft>
              </a:pPr>
              <a:t>200</a:t>
            </a:fld>
            <a:endParaRPr lang="en-US" sz="1000" b="0" dirty="0">
              <a:latin typeface="Arial"/>
              <a:sym typeface="Arial"/>
            </a:endParaRPr>
          </a:p>
        </p:txBody>
      </p:sp>
      <p:sp useBgFill="1">
        <p:nvSpPr>
          <p:cNvPr id="284" name="Text Placeholder 353"/>
          <p:cNvSpPr>
            <a:spLocks noGrp="1"/>
          </p:cNvSpPr>
          <p:nvPr>
            <p:custDataLst>
              <p:tags r:id="rId45"/>
            </p:custDataLst>
          </p:nvPr>
        </p:nvSpPr>
        <p:spPr bwMode="gray">
          <a:xfrm>
            <a:off x="2154237" y="41100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E5AF13D-1CE9-47B9-B553-116D59CC023D}" type="datetime'''''''''''''''''''''''1''''''''''''.''''6'''''''''''''">
              <a:rPr lang="en-US" sz="1000" b="0" smtClean="0">
                <a:latin typeface="Arial"/>
                <a:sym typeface="Arial"/>
              </a:rPr>
              <a:pPr algn="ctr">
                <a:spcBef>
                  <a:spcPct val="0"/>
                </a:spcBef>
                <a:spcAft>
                  <a:spcPct val="0"/>
                </a:spcAft>
              </a:pPr>
              <a:t>1.6</a:t>
            </a:fld>
            <a:endParaRPr lang="en-US" sz="1000" b="0" dirty="0">
              <a:latin typeface="Arial"/>
              <a:sym typeface="Arial"/>
            </a:endParaRPr>
          </a:p>
        </p:txBody>
      </p:sp>
      <p:sp useBgFill="1">
        <p:nvSpPr>
          <p:cNvPr id="291" name="Text Placeholder 360"/>
          <p:cNvSpPr>
            <a:spLocks noGrp="1"/>
          </p:cNvSpPr>
          <p:nvPr>
            <p:custDataLst>
              <p:tags r:id="rId46"/>
            </p:custDataLst>
          </p:nvPr>
        </p:nvSpPr>
        <p:spPr bwMode="gray">
          <a:xfrm>
            <a:off x="4697412" y="30432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36F5A12-3208-4D0F-A4FD-DACB85BC4EDA}" type="datetime'''''''''''''''3''''''''''.''7'''''''''''''''''">
              <a:rPr lang="en-US" sz="1000" b="0" smtClean="0">
                <a:latin typeface="Arial"/>
                <a:sym typeface="Arial"/>
              </a:rPr>
              <a:pPr algn="ctr">
                <a:spcBef>
                  <a:spcPct val="0"/>
                </a:spcBef>
                <a:spcAft>
                  <a:spcPct val="0"/>
                </a:spcAft>
              </a:pPr>
              <a:t>3.7</a:t>
            </a:fld>
            <a:endParaRPr lang="en-US" sz="1000" b="0" dirty="0">
              <a:latin typeface="Arial"/>
              <a:sym typeface="Arial"/>
            </a:endParaRPr>
          </a:p>
        </p:txBody>
      </p:sp>
      <p:sp>
        <p:nvSpPr>
          <p:cNvPr id="185" name="Text Placeholder 277"/>
          <p:cNvSpPr>
            <a:spLocks noGrp="1"/>
          </p:cNvSpPr>
          <p:nvPr>
            <p:custDataLst>
              <p:tags r:id="rId47"/>
            </p:custDataLst>
          </p:nvPr>
        </p:nvSpPr>
        <p:spPr bwMode="gray">
          <a:xfrm>
            <a:off x="4406900"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D3CF11B-DD6D-4C3E-985E-54F7B13F82EE}" type="datetime'''''''''''''''''''9'''''''''''''''''''''''''''">
              <a:rPr lang="en-US" sz="1000" b="0" smtClean="0"/>
              <a:pPr algn="ctr">
                <a:spcBef>
                  <a:spcPct val="0"/>
                </a:spcBef>
                <a:spcAft>
                  <a:spcPct val="0"/>
                </a:spcAft>
              </a:pPr>
              <a:t>9</a:t>
            </a:fld>
            <a:endParaRPr lang="en-US" sz="1000" b="0" dirty="0">
              <a:latin typeface="Arial"/>
              <a:sym typeface="Arial"/>
            </a:endParaRPr>
          </a:p>
        </p:txBody>
      </p:sp>
      <p:sp>
        <p:nvSpPr>
          <p:cNvPr id="248" name="Text Placeholder 320"/>
          <p:cNvSpPr>
            <a:spLocks noGrp="1"/>
          </p:cNvSpPr>
          <p:nvPr>
            <p:custDataLst>
              <p:tags r:id="rId48"/>
            </p:custDataLst>
          </p:nvPr>
        </p:nvSpPr>
        <p:spPr bwMode="gray">
          <a:xfrm>
            <a:off x="431800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FDFC2D6-F82A-41CE-A307-A04EA38CC5B3}"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0" name="Text Placeholder 340"/>
          <p:cNvSpPr>
            <a:spLocks noGrp="1"/>
          </p:cNvSpPr>
          <p:nvPr>
            <p:custDataLst>
              <p:tags r:id="rId49"/>
            </p:custDataLst>
          </p:nvPr>
        </p:nvSpPr>
        <p:spPr bwMode="gray">
          <a:xfrm>
            <a:off x="4318000"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4CC1AC3-4FF8-4691-8F68-0469D42C5D5B}"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90" name="Text Placeholder 359"/>
          <p:cNvSpPr>
            <a:spLocks noGrp="1"/>
          </p:cNvSpPr>
          <p:nvPr>
            <p:custDataLst>
              <p:tags r:id="rId50"/>
            </p:custDataLst>
          </p:nvPr>
        </p:nvSpPr>
        <p:spPr bwMode="gray">
          <a:xfrm>
            <a:off x="4335462" y="31956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4551ECE-D7DA-4CE3-A4C3-AB6CD8191E45}" type="datetime'''''''''''''''''''''3.''''''''''''''4'">
              <a:rPr lang="en-US" sz="1000" b="0" smtClean="0">
                <a:latin typeface="Arial"/>
                <a:sym typeface="Arial"/>
              </a:rPr>
              <a:pPr algn="ctr">
                <a:spcBef>
                  <a:spcPct val="0"/>
                </a:spcBef>
                <a:spcAft>
                  <a:spcPct val="0"/>
                </a:spcAft>
              </a:pPr>
              <a:t>3.4</a:t>
            </a:fld>
            <a:endParaRPr lang="en-US" sz="1000" b="0" dirty="0">
              <a:latin typeface="Arial"/>
              <a:sym typeface="Arial"/>
            </a:endParaRPr>
          </a:p>
        </p:txBody>
      </p:sp>
      <p:sp>
        <p:nvSpPr>
          <p:cNvPr id="184" name="Text Placeholder 276"/>
          <p:cNvSpPr>
            <a:spLocks noGrp="1"/>
          </p:cNvSpPr>
          <p:nvPr>
            <p:custDataLst>
              <p:tags r:id="rId51"/>
            </p:custDataLst>
          </p:nvPr>
        </p:nvSpPr>
        <p:spPr bwMode="gray">
          <a:xfrm>
            <a:off x="4040187"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6EA1C84-0DC1-45E0-9049-8A3F56BD41D6}" type="datetime'''''''''''''8'''''''''''''''''''''''''''''''''''''''''">
              <a:rPr lang="en-US" sz="1000" b="0" smtClean="0"/>
              <a:pPr algn="ctr">
                <a:spcBef>
                  <a:spcPct val="0"/>
                </a:spcBef>
                <a:spcAft>
                  <a:spcPct val="0"/>
                </a:spcAft>
              </a:pPr>
              <a:t>8</a:t>
            </a:fld>
            <a:endParaRPr lang="en-US" sz="1000" b="0" dirty="0">
              <a:latin typeface="Arial"/>
              <a:sym typeface="Arial"/>
            </a:endParaRPr>
          </a:p>
        </p:txBody>
      </p:sp>
      <p:sp>
        <p:nvSpPr>
          <p:cNvPr id="247" name="Text Placeholder 319"/>
          <p:cNvSpPr>
            <a:spLocks noGrp="1"/>
          </p:cNvSpPr>
          <p:nvPr>
            <p:custDataLst>
              <p:tags r:id="rId52"/>
            </p:custDataLst>
          </p:nvPr>
        </p:nvSpPr>
        <p:spPr bwMode="gray">
          <a:xfrm>
            <a:off x="3951287"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8918BCA-90C4-4255-87E9-ADFDCBEAB677}"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69" name="Text Placeholder 339"/>
          <p:cNvSpPr>
            <a:spLocks noGrp="1"/>
          </p:cNvSpPr>
          <p:nvPr>
            <p:custDataLst>
              <p:tags r:id="rId53"/>
            </p:custDataLst>
          </p:nvPr>
        </p:nvSpPr>
        <p:spPr bwMode="gray">
          <a:xfrm>
            <a:off x="3951287"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2578354-6046-4784-A6DA-F0477E440B75}"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89" name="Text Placeholder 358"/>
          <p:cNvSpPr>
            <a:spLocks noGrp="1"/>
          </p:cNvSpPr>
          <p:nvPr>
            <p:custDataLst>
              <p:tags r:id="rId54"/>
            </p:custDataLst>
          </p:nvPr>
        </p:nvSpPr>
        <p:spPr bwMode="gray">
          <a:xfrm>
            <a:off x="3963987" y="33480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B8E56BF-692E-4A18-B957-A539C55C2693}" type="datetime'3''''''.''''''''''1'''''''''''''''">
              <a:rPr lang="en-US" sz="1000" b="0" smtClean="0">
                <a:latin typeface="Arial"/>
                <a:sym typeface="Arial"/>
              </a:rPr>
              <a:pPr algn="ctr">
                <a:spcBef>
                  <a:spcPct val="0"/>
                </a:spcBef>
                <a:spcAft>
                  <a:spcPct val="0"/>
                </a:spcAft>
              </a:pPr>
              <a:t>3.1</a:t>
            </a:fld>
            <a:endParaRPr lang="en-US" sz="1000" b="0" dirty="0">
              <a:latin typeface="Arial"/>
              <a:sym typeface="Arial"/>
            </a:endParaRPr>
          </a:p>
        </p:txBody>
      </p:sp>
      <p:sp>
        <p:nvSpPr>
          <p:cNvPr id="183" name="Text Placeholder 275"/>
          <p:cNvSpPr>
            <a:spLocks noGrp="1"/>
          </p:cNvSpPr>
          <p:nvPr>
            <p:custDataLst>
              <p:tags r:id="rId55"/>
            </p:custDataLst>
          </p:nvPr>
        </p:nvSpPr>
        <p:spPr bwMode="gray">
          <a:xfrm>
            <a:off x="367347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8532EF5-0A32-461F-A1F6-47D49ABD1A48}" type="datetime'''''''7'''''''''''''">
              <a:rPr lang="en-US" sz="1000" b="0" smtClean="0"/>
              <a:pPr algn="ctr">
                <a:spcBef>
                  <a:spcPct val="0"/>
                </a:spcBef>
                <a:spcAft>
                  <a:spcPct val="0"/>
                </a:spcAft>
              </a:pPr>
              <a:t>7</a:t>
            </a:fld>
            <a:endParaRPr lang="en-US" sz="1000" b="0" dirty="0">
              <a:latin typeface="Arial"/>
              <a:sym typeface="Arial"/>
            </a:endParaRPr>
          </a:p>
        </p:txBody>
      </p:sp>
      <p:sp>
        <p:nvSpPr>
          <p:cNvPr id="246" name="Text Placeholder 318"/>
          <p:cNvSpPr>
            <a:spLocks noGrp="1"/>
          </p:cNvSpPr>
          <p:nvPr>
            <p:custDataLst>
              <p:tags r:id="rId56"/>
            </p:custDataLst>
          </p:nvPr>
        </p:nvSpPr>
        <p:spPr bwMode="gray">
          <a:xfrm>
            <a:off x="3584575"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64E6F76-499D-4906-9249-42BDE88511E8}"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68" name="Text Placeholder 338"/>
          <p:cNvSpPr>
            <a:spLocks noGrp="1"/>
          </p:cNvSpPr>
          <p:nvPr>
            <p:custDataLst>
              <p:tags r:id="rId57"/>
            </p:custDataLst>
          </p:nvPr>
        </p:nvSpPr>
        <p:spPr bwMode="gray">
          <a:xfrm>
            <a:off x="3584575"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BF0F098-8747-46DC-82F3-C300103942BA}"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153" name="Text Placeholder 262"/>
          <p:cNvSpPr>
            <a:spLocks noGrp="1"/>
          </p:cNvSpPr>
          <p:nvPr>
            <p:custDataLst>
              <p:tags r:id="rId58"/>
            </p:custDataLst>
          </p:nvPr>
        </p:nvSpPr>
        <p:spPr bwMode="gray">
          <a:xfrm>
            <a:off x="186372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361D634-00EC-411A-93A6-58519081C321}" type="datetime'''''''''''''''2'''''">
              <a:rPr lang="en-US" sz="1000" b="0" smtClean="0"/>
              <a:pPr algn="ctr">
                <a:spcBef>
                  <a:spcPct val="0"/>
                </a:spcBef>
                <a:spcAft>
                  <a:spcPct val="0"/>
                </a:spcAft>
              </a:pPr>
              <a:t>2</a:t>
            </a:fld>
            <a:endParaRPr lang="en-US" sz="1000" b="0" dirty="0">
              <a:latin typeface="Arial"/>
              <a:sym typeface="Arial"/>
            </a:endParaRPr>
          </a:p>
        </p:txBody>
      </p:sp>
      <p:sp useBgFill="1">
        <p:nvSpPr>
          <p:cNvPr id="241" name="Text Placeholder 313"/>
          <p:cNvSpPr>
            <a:spLocks noGrp="1"/>
          </p:cNvSpPr>
          <p:nvPr>
            <p:custDataLst>
              <p:tags r:id="rId59"/>
            </p:custDataLst>
          </p:nvPr>
        </p:nvSpPr>
        <p:spPr bwMode="gray">
          <a:xfrm>
            <a:off x="1774825"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9F9EE53-093D-471C-977E-2D400AE82592}"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83" name="Text Placeholder 352"/>
          <p:cNvSpPr>
            <a:spLocks noGrp="1"/>
          </p:cNvSpPr>
          <p:nvPr>
            <p:custDataLst>
              <p:tags r:id="rId60"/>
            </p:custDataLst>
          </p:nvPr>
        </p:nvSpPr>
        <p:spPr bwMode="gray">
          <a:xfrm>
            <a:off x="1792287" y="42624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9FD12A4-8BB8-46F5-83C8-5ADB138F7ECC}" type="datetime'''''''''''''''''1''''''''''''''''''.3'''''''''''">
              <a:rPr lang="en-US" sz="1000" b="0" smtClean="0">
                <a:latin typeface="Arial"/>
                <a:sym typeface="Arial"/>
              </a:rPr>
              <a:pPr algn="ctr">
                <a:spcBef>
                  <a:spcPct val="0"/>
                </a:spcBef>
                <a:spcAft>
                  <a:spcPct val="0"/>
                </a:spcAft>
              </a:pPr>
              <a:t>1.3</a:t>
            </a:fld>
            <a:endParaRPr lang="en-US" sz="1000" b="0" dirty="0">
              <a:latin typeface="Arial"/>
              <a:sym typeface="Arial"/>
            </a:endParaRPr>
          </a:p>
        </p:txBody>
      </p:sp>
      <p:sp>
        <p:nvSpPr>
          <p:cNvPr id="151" name="Text Placeholder 261"/>
          <p:cNvSpPr>
            <a:spLocks noGrp="1"/>
          </p:cNvSpPr>
          <p:nvPr>
            <p:custDataLst>
              <p:tags r:id="rId61"/>
            </p:custDataLst>
          </p:nvPr>
        </p:nvSpPr>
        <p:spPr bwMode="gray">
          <a:xfrm>
            <a:off x="150177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CA0B09F-5A6C-432E-9FB1-F242E0054E06}" type="datetime'''''''''''''''''''1'''''''''''''''''">
              <a:rPr lang="en-US" sz="1000" b="0" smtClean="0"/>
              <a:pPr algn="ctr">
                <a:spcBef>
                  <a:spcPct val="0"/>
                </a:spcBef>
                <a:spcAft>
                  <a:spcPct val="0"/>
                </a:spcAft>
              </a:pPr>
              <a:t>1</a:t>
            </a:fld>
            <a:endParaRPr lang="en-US" sz="1000" b="0" dirty="0">
              <a:latin typeface="Arial"/>
              <a:sym typeface="Arial"/>
            </a:endParaRPr>
          </a:p>
        </p:txBody>
      </p:sp>
      <p:sp useBgFill="1">
        <p:nvSpPr>
          <p:cNvPr id="240" name="Text Placeholder 312"/>
          <p:cNvSpPr>
            <a:spLocks noGrp="1"/>
          </p:cNvSpPr>
          <p:nvPr>
            <p:custDataLst>
              <p:tags r:id="rId62"/>
            </p:custDataLst>
          </p:nvPr>
        </p:nvSpPr>
        <p:spPr bwMode="gray">
          <a:xfrm>
            <a:off x="1412875"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D0B0DA8-36A0-4045-8B53-12CDE68AC9E1}"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81" name="Text Placeholder 351"/>
          <p:cNvSpPr>
            <a:spLocks noGrp="1"/>
          </p:cNvSpPr>
          <p:nvPr>
            <p:custDataLst>
              <p:tags r:id="rId63"/>
            </p:custDataLst>
          </p:nvPr>
        </p:nvSpPr>
        <p:spPr bwMode="gray">
          <a:xfrm>
            <a:off x="1430337" y="44148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FF23C5F-2B8E-40F1-843C-7CC47CA03C7A}" type="datetime'''''1''.''''''''''''''''''''''''''0'''">
              <a:rPr lang="en-US" sz="1000" b="0" smtClean="0">
                <a:latin typeface="Arial"/>
                <a:sym typeface="Arial"/>
              </a:rPr>
              <a:pPr algn="ctr">
                <a:spcBef>
                  <a:spcPct val="0"/>
                </a:spcBef>
                <a:spcAft>
                  <a:spcPct val="0"/>
                </a:spcAft>
              </a:pPr>
              <a:t>1.0</a:t>
            </a:fld>
            <a:endParaRPr lang="en-US" sz="1000" b="0" dirty="0">
              <a:latin typeface="Arial"/>
              <a:sym typeface="Arial"/>
            </a:endParaRPr>
          </a:p>
        </p:txBody>
      </p:sp>
      <p:sp>
        <p:nvSpPr>
          <p:cNvPr id="149" name="Text Placeholder 260"/>
          <p:cNvSpPr>
            <a:spLocks noGrp="1"/>
          </p:cNvSpPr>
          <p:nvPr>
            <p:custDataLst>
              <p:tags r:id="rId64"/>
            </p:custDataLst>
          </p:nvPr>
        </p:nvSpPr>
        <p:spPr bwMode="gray">
          <a:xfrm>
            <a:off x="113982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663A9FF-5641-4BE6-A31D-25BE6B6A3AF1}" type="datetime'''''''''''0'''''''''''''''''''''''''''">
              <a:rPr lang="en-US" sz="1000" b="0" smtClean="0"/>
              <a:pPr algn="ctr">
                <a:spcBef>
                  <a:spcPct val="0"/>
                </a:spcBef>
                <a:spcAft>
                  <a:spcPct val="0"/>
                </a:spcAft>
              </a:pPr>
              <a:t>0</a:t>
            </a:fld>
            <a:endParaRPr lang="en-US" sz="1000" b="0" dirty="0">
              <a:latin typeface="Arial"/>
              <a:sym typeface="Arial"/>
            </a:endParaRPr>
          </a:p>
        </p:txBody>
      </p:sp>
      <p:sp useBgFill="1">
        <p:nvSpPr>
          <p:cNvPr id="239" name="Text Placeholder 311"/>
          <p:cNvSpPr>
            <a:spLocks noGrp="1"/>
          </p:cNvSpPr>
          <p:nvPr>
            <p:custDataLst>
              <p:tags r:id="rId65"/>
            </p:custDataLst>
          </p:nvPr>
        </p:nvSpPr>
        <p:spPr bwMode="gray">
          <a:xfrm>
            <a:off x="1050925" y="24511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6150F76-7384-4A7D-BB55-623645BB2796}" type="datetime'''''''6''''''''''''''''''''''''''''5''''''''0'''''">
              <a:rPr lang="en-US" sz="1000" b="0" smtClean="0">
                <a:latin typeface="Arial"/>
                <a:sym typeface="Arial"/>
              </a:rPr>
              <a:pPr algn="ctr">
                <a:spcBef>
                  <a:spcPct val="0"/>
                </a:spcBef>
                <a:spcAft>
                  <a:spcPct val="0"/>
                </a:spcAft>
              </a:pPr>
              <a:t>650</a:t>
            </a:fld>
            <a:endParaRPr lang="en-US" sz="1000" b="0" dirty="0">
              <a:latin typeface="Arial"/>
              <a:sym typeface="Arial"/>
            </a:endParaRPr>
          </a:p>
        </p:txBody>
      </p:sp>
      <p:sp>
        <p:nvSpPr>
          <p:cNvPr id="259" name="Text Placeholder 329"/>
          <p:cNvSpPr>
            <a:spLocks noGrp="1"/>
          </p:cNvSpPr>
          <p:nvPr>
            <p:custDataLst>
              <p:tags r:id="rId66"/>
            </p:custDataLst>
          </p:nvPr>
        </p:nvSpPr>
        <p:spPr bwMode="gray">
          <a:xfrm>
            <a:off x="1050925" y="379095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4B07BD2-1386-4733-8E8C-C3A1B6CB4A66}" type="datetime'6''''''''''''''''''''''''''5''''0'''''''''''''">
              <a:rPr lang="en-US" sz="1000" b="0" smtClean="0">
                <a:latin typeface="Arial"/>
                <a:sym typeface="Arial"/>
              </a:rPr>
              <a:pPr algn="ctr">
                <a:spcBef>
                  <a:spcPct val="0"/>
                </a:spcBef>
                <a:spcAft>
                  <a:spcPct val="0"/>
                </a:spcAft>
              </a:pPr>
              <a:t>650</a:t>
            </a:fld>
            <a:endParaRPr lang="en-US" sz="1000" b="0" dirty="0">
              <a:latin typeface="Arial"/>
              <a:sym typeface="Arial"/>
            </a:endParaRPr>
          </a:p>
        </p:txBody>
      </p:sp>
      <p:sp>
        <p:nvSpPr>
          <p:cNvPr id="188" name="Text Placeholder 280"/>
          <p:cNvSpPr>
            <a:spLocks noGrp="1"/>
          </p:cNvSpPr>
          <p:nvPr>
            <p:custDataLst>
              <p:tags r:id="rId67"/>
            </p:custDataLst>
          </p:nvPr>
        </p:nvSpPr>
        <p:spPr bwMode="gray">
          <a:xfrm>
            <a:off x="545782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BDE1A04-5FAD-4C5C-86A4-68FE4E4E9C87}" type="datetime'1''''''''2'''''''''''''''''''''">
              <a:rPr lang="en-US" sz="1000" b="0" smtClean="0"/>
              <a:pPr algn="ctr">
                <a:spcBef>
                  <a:spcPct val="0"/>
                </a:spcBef>
                <a:spcAft>
                  <a:spcPct val="0"/>
                </a:spcAft>
              </a:pPr>
              <a:t>12</a:t>
            </a:fld>
            <a:endParaRPr lang="en-US" sz="1000" b="0" dirty="0">
              <a:latin typeface="Arial"/>
              <a:sym typeface="Arial"/>
            </a:endParaRPr>
          </a:p>
        </p:txBody>
      </p:sp>
      <p:sp>
        <p:nvSpPr>
          <p:cNvPr id="251" name="Text Placeholder 323"/>
          <p:cNvSpPr>
            <a:spLocks noGrp="1"/>
          </p:cNvSpPr>
          <p:nvPr>
            <p:custDataLst>
              <p:tags r:id="rId68"/>
            </p:custDataLst>
          </p:nvPr>
        </p:nvSpPr>
        <p:spPr bwMode="gray">
          <a:xfrm>
            <a:off x="540385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F625FD3-3650-4ECB-9BB1-401E56F86869}"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4" name="Text Placeholder 344"/>
          <p:cNvSpPr>
            <a:spLocks noGrp="1"/>
          </p:cNvSpPr>
          <p:nvPr>
            <p:custDataLst>
              <p:tags r:id="rId69"/>
            </p:custDataLst>
          </p:nvPr>
        </p:nvSpPr>
        <p:spPr bwMode="gray">
          <a:xfrm>
            <a:off x="5403850"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1F56E7D-24CE-4AA1-8F72-8FCC1D40C898}"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93" name="Text Placeholder 362"/>
          <p:cNvSpPr>
            <a:spLocks noGrp="1"/>
          </p:cNvSpPr>
          <p:nvPr>
            <p:custDataLst>
              <p:tags r:id="rId70"/>
            </p:custDataLst>
          </p:nvPr>
        </p:nvSpPr>
        <p:spPr bwMode="gray">
          <a:xfrm>
            <a:off x="5421312" y="27384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880E826-B4CB-4BF7-8B33-4AEB7421D6B7}" type="datetime'''4''.''3'''''''''''''''''''''''''''''''''''''''''''''''''">
              <a:rPr lang="en-US" sz="1000" b="0" smtClean="0">
                <a:latin typeface="Arial"/>
                <a:sym typeface="Arial"/>
              </a:rPr>
              <a:pPr algn="ctr">
                <a:spcBef>
                  <a:spcPct val="0"/>
                </a:spcBef>
                <a:spcAft>
                  <a:spcPct val="0"/>
                </a:spcAft>
              </a:pPr>
              <a:t>4.3</a:t>
            </a:fld>
            <a:endParaRPr lang="en-US" sz="1000" b="0" dirty="0">
              <a:latin typeface="Arial"/>
              <a:sym typeface="Arial"/>
            </a:endParaRPr>
          </a:p>
        </p:txBody>
      </p:sp>
      <p:sp>
        <p:nvSpPr>
          <p:cNvPr id="187" name="Text Placeholder 279"/>
          <p:cNvSpPr>
            <a:spLocks noGrp="1"/>
          </p:cNvSpPr>
          <p:nvPr>
            <p:custDataLst>
              <p:tags r:id="rId71"/>
            </p:custDataLst>
          </p:nvPr>
        </p:nvSpPr>
        <p:spPr bwMode="gray">
          <a:xfrm>
            <a:off x="509587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B347EE7-4C95-48D3-B578-3B6AE61D1D51}" type="datetime'''''''''''''''''''''''''''11'''">
              <a:rPr lang="en-US" sz="1000" b="0" smtClean="0"/>
              <a:pPr algn="ctr">
                <a:spcBef>
                  <a:spcPct val="0"/>
                </a:spcBef>
                <a:spcAft>
                  <a:spcPct val="0"/>
                </a:spcAft>
              </a:pPr>
              <a:t>11</a:t>
            </a:fld>
            <a:endParaRPr lang="en-US" sz="1000" b="0" dirty="0">
              <a:latin typeface="Arial"/>
              <a:sym typeface="Arial"/>
            </a:endParaRPr>
          </a:p>
        </p:txBody>
      </p:sp>
      <p:sp>
        <p:nvSpPr>
          <p:cNvPr id="250" name="Text Placeholder 322"/>
          <p:cNvSpPr>
            <a:spLocks noGrp="1"/>
          </p:cNvSpPr>
          <p:nvPr>
            <p:custDataLst>
              <p:tags r:id="rId72"/>
            </p:custDataLst>
          </p:nvPr>
        </p:nvSpPr>
        <p:spPr bwMode="gray">
          <a:xfrm>
            <a:off x="504190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A80CEBC-44DD-4A69-8471-BA7B0EF6A601}"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2" name="Text Placeholder 342"/>
          <p:cNvSpPr>
            <a:spLocks noGrp="1"/>
          </p:cNvSpPr>
          <p:nvPr>
            <p:custDataLst>
              <p:tags r:id="rId73"/>
            </p:custDataLst>
          </p:nvPr>
        </p:nvSpPr>
        <p:spPr bwMode="gray">
          <a:xfrm>
            <a:off x="5041900" y="4838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1B4FD87-77E0-4F61-ADEA-2E82A341D098}" type="datetime'''''''''''''''''''''''''''''''1''''''''''''0''''''0'''">
              <a:rPr lang="en-US" sz="1000" b="0" smtClean="0">
                <a:latin typeface="Arial"/>
                <a:sym typeface="Arial"/>
              </a:rPr>
              <a:pPr algn="ctr">
                <a:spcBef>
                  <a:spcPct val="0"/>
                </a:spcBef>
                <a:spcAft>
                  <a:spcPct val="0"/>
                </a:spcAft>
              </a:pPr>
              <a:t>100</a:t>
            </a:fld>
            <a:endParaRPr lang="en-US" sz="1000" b="0" dirty="0">
              <a:latin typeface="Arial"/>
              <a:sym typeface="Arial"/>
            </a:endParaRPr>
          </a:p>
        </p:txBody>
      </p:sp>
      <p:sp>
        <p:nvSpPr>
          <p:cNvPr id="273" name="Text Placeholder 343"/>
          <p:cNvSpPr>
            <a:spLocks noGrp="1"/>
          </p:cNvSpPr>
          <p:nvPr>
            <p:custDataLst>
              <p:tags r:id="rId74"/>
            </p:custDataLst>
          </p:nvPr>
        </p:nvSpPr>
        <p:spPr bwMode="gray">
          <a:xfrm>
            <a:off x="5041900" y="42672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4A4C707-91A4-4D86-9FB7-C58C436BA5D2}" type="datetime'''''''''''''''''''''''''''2''0''''''0'''''''''''''''''''''''''">
              <a:rPr lang="en-US" sz="1000" b="0" smtClean="0">
                <a:latin typeface="Arial"/>
                <a:sym typeface="Arial"/>
              </a:rPr>
              <a:pPr algn="ctr">
                <a:spcBef>
                  <a:spcPct val="0"/>
                </a:spcBef>
                <a:spcAft>
                  <a:spcPct val="0"/>
                </a:spcAft>
              </a:pPr>
              <a:t>200</a:t>
            </a:fld>
            <a:endParaRPr lang="en-US" sz="1000" b="0" dirty="0">
              <a:latin typeface="Arial"/>
              <a:sym typeface="Arial"/>
            </a:endParaRPr>
          </a:p>
        </p:txBody>
      </p:sp>
      <p:sp useBgFill="1">
        <p:nvSpPr>
          <p:cNvPr id="292" name="Text Placeholder 361"/>
          <p:cNvSpPr>
            <a:spLocks noGrp="1"/>
          </p:cNvSpPr>
          <p:nvPr>
            <p:custDataLst>
              <p:tags r:id="rId75"/>
            </p:custDataLst>
          </p:nvPr>
        </p:nvSpPr>
        <p:spPr bwMode="gray">
          <a:xfrm>
            <a:off x="5059362" y="28908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3C683FF-2FA7-4A7C-AF2B-509C1FBB0C65}" type="datetime'''''4''''.''''''''0'''''''''''''''''''''''''''''''''">
              <a:rPr lang="en-US" sz="1000" b="0" smtClean="0">
                <a:latin typeface="Arial"/>
                <a:sym typeface="Arial"/>
              </a:rPr>
              <a:pPr algn="ctr">
                <a:spcBef>
                  <a:spcPct val="0"/>
                </a:spcBef>
                <a:spcAft>
                  <a:spcPct val="0"/>
                </a:spcAft>
              </a:pPr>
              <a:t>4.0</a:t>
            </a:fld>
            <a:endParaRPr lang="en-US" sz="1000" b="0" dirty="0">
              <a:latin typeface="Arial"/>
              <a:sym typeface="Arial"/>
            </a:endParaRPr>
          </a:p>
        </p:txBody>
      </p:sp>
      <p:sp>
        <p:nvSpPr>
          <p:cNvPr id="186" name="Text Placeholder 278"/>
          <p:cNvSpPr>
            <a:spLocks noGrp="1"/>
          </p:cNvSpPr>
          <p:nvPr>
            <p:custDataLst>
              <p:tags r:id="rId76"/>
            </p:custDataLst>
          </p:nvPr>
        </p:nvSpPr>
        <p:spPr bwMode="gray">
          <a:xfrm>
            <a:off x="473392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45F55F3-ED95-4E73-866B-10008E168CA5}" type="datetime'''''1''''''''''''''''''''''''''''''0'''''''''''''''">
              <a:rPr lang="en-US" sz="1000" b="0" smtClean="0"/>
              <a:pPr algn="ctr">
                <a:spcBef>
                  <a:spcPct val="0"/>
                </a:spcBef>
                <a:spcAft>
                  <a:spcPct val="0"/>
                </a:spcAft>
              </a:pPr>
              <a:t>10</a:t>
            </a:fld>
            <a:endParaRPr lang="en-US" sz="1000" b="0" dirty="0">
              <a:latin typeface="Arial"/>
              <a:sym typeface="Arial"/>
            </a:endParaRPr>
          </a:p>
        </p:txBody>
      </p:sp>
      <p:sp>
        <p:nvSpPr>
          <p:cNvPr id="249" name="Text Placeholder 321"/>
          <p:cNvSpPr>
            <a:spLocks noGrp="1"/>
          </p:cNvSpPr>
          <p:nvPr>
            <p:custDataLst>
              <p:tags r:id="rId77"/>
            </p:custDataLst>
          </p:nvPr>
        </p:nvSpPr>
        <p:spPr bwMode="gray">
          <a:xfrm>
            <a:off x="467995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EF08CC8-AE36-46D7-B195-1E030E7FD649}"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1" name="Text Placeholder 341"/>
          <p:cNvSpPr>
            <a:spLocks noGrp="1"/>
          </p:cNvSpPr>
          <p:nvPr>
            <p:custDataLst>
              <p:tags r:id="rId78"/>
            </p:custDataLst>
          </p:nvPr>
        </p:nvSpPr>
        <p:spPr bwMode="gray">
          <a:xfrm>
            <a:off x="4679950"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77C7C7C-664C-4788-B080-34CE7C9A9F2D}"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88" name="Text Placeholder 357"/>
          <p:cNvSpPr>
            <a:spLocks noGrp="1"/>
          </p:cNvSpPr>
          <p:nvPr>
            <p:custDataLst>
              <p:tags r:id="rId79"/>
            </p:custDataLst>
          </p:nvPr>
        </p:nvSpPr>
        <p:spPr bwMode="gray">
          <a:xfrm>
            <a:off x="3602037" y="35004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A37E1FC-F1C7-49EF-8B80-0403FDDCD821}" type="datetime'''''''''''''''''''''''''''2''''''''''''.''''''''8'">
              <a:rPr lang="en-US" sz="1000" b="0" smtClean="0">
                <a:latin typeface="Arial"/>
                <a:sym typeface="Arial"/>
              </a:rPr>
              <a:pPr algn="ctr">
                <a:spcBef>
                  <a:spcPct val="0"/>
                </a:spcBef>
                <a:spcAft>
                  <a:spcPct val="0"/>
                </a:spcAft>
              </a:pPr>
              <a:t>2.8</a:t>
            </a:fld>
            <a:endParaRPr lang="en-US" sz="1000" b="0" dirty="0">
              <a:latin typeface="Arial"/>
              <a:sym typeface="Arial"/>
            </a:endParaRPr>
          </a:p>
        </p:txBody>
      </p:sp>
      <p:sp>
        <p:nvSpPr>
          <p:cNvPr id="182" name="Text Placeholder 274"/>
          <p:cNvSpPr>
            <a:spLocks noGrp="1"/>
          </p:cNvSpPr>
          <p:nvPr>
            <p:custDataLst>
              <p:tags r:id="rId80"/>
            </p:custDataLst>
          </p:nvPr>
        </p:nvSpPr>
        <p:spPr bwMode="gray">
          <a:xfrm>
            <a:off x="3311525" y="5222875"/>
            <a:ext cx="8255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8135FB0-49BF-4204-BDA8-685ECFF9C695}" type="datetime'''''''''''''''''''6'''''''''''''''''''">
              <a:rPr lang="en-US" sz="1000" b="0" smtClean="0"/>
              <a:pPr algn="ctr">
                <a:spcBef>
                  <a:spcPct val="0"/>
                </a:spcBef>
                <a:spcAft>
                  <a:spcPct val="0"/>
                </a:spcAft>
              </a:pPr>
              <a:t>6</a:t>
            </a:fld>
            <a:endParaRPr lang="en-US" sz="1000" b="0" dirty="0">
              <a:latin typeface="Arial"/>
              <a:sym typeface="Arial"/>
            </a:endParaRPr>
          </a:p>
        </p:txBody>
      </p:sp>
      <p:sp>
        <p:nvSpPr>
          <p:cNvPr id="245" name="Text Placeholder 317"/>
          <p:cNvSpPr>
            <a:spLocks noGrp="1"/>
          </p:cNvSpPr>
          <p:nvPr>
            <p:custDataLst>
              <p:tags r:id="rId81"/>
            </p:custDataLst>
          </p:nvPr>
        </p:nvSpPr>
        <p:spPr bwMode="gray">
          <a:xfrm>
            <a:off x="3222625" y="3500437"/>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A267213-BA24-4A7B-AD21-00E7E2DBED3F}"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66" name="Text Placeholder 336"/>
          <p:cNvSpPr>
            <a:spLocks noGrp="1"/>
          </p:cNvSpPr>
          <p:nvPr>
            <p:custDataLst>
              <p:tags r:id="rId82"/>
            </p:custDataLst>
          </p:nvPr>
        </p:nvSpPr>
        <p:spPr bwMode="gray">
          <a:xfrm>
            <a:off x="3222625" y="46482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32168E8-78B8-4D1B-BFB7-575CD41B7B34}" type="datetime'''2''0''''''0'''''''''''''''''''''''''''''''''''''">
              <a:rPr lang="en-US" sz="1000" b="0" smtClean="0">
                <a:latin typeface="Arial"/>
                <a:sym typeface="Arial"/>
              </a:rPr>
              <a:pPr algn="ctr">
                <a:spcBef>
                  <a:spcPct val="0"/>
                </a:spcBef>
                <a:spcAft>
                  <a:spcPct val="0"/>
                </a:spcAft>
              </a:pPr>
              <a:t>200</a:t>
            </a:fld>
            <a:endParaRPr lang="en-US" sz="1000" b="0" dirty="0">
              <a:latin typeface="Arial"/>
              <a:sym typeface="Arial"/>
            </a:endParaRPr>
          </a:p>
        </p:txBody>
      </p:sp>
      <p:sp>
        <p:nvSpPr>
          <p:cNvPr id="267" name="Text Placeholder 337"/>
          <p:cNvSpPr>
            <a:spLocks noGrp="1"/>
          </p:cNvSpPr>
          <p:nvPr>
            <p:custDataLst>
              <p:tags r:id="rId83"/>
            </p:custDataLst>
          </p:nvPr>
        </p:nvSpPr>
        <p:spPr bwMode="gray">
          <a:xfrm>
            <a:off x="3222625" y="4076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A79A5EA-DC9D-4D8F-92C2-36241BBE4CFA}" type="datetime'''''''1''''''''''''''''''''''0''''0'''''''''''''''">
              <a:rPr lang="en-US" sz="1000" b="0" smtClean="0">
                <a:latin typeface="Arial"/>
                <a:sym typeface="Arial"/>
              </a:rPr>
              <a:pPr algn="ctr">
                <a:spcBef>
                  <a:spcPct val="0"/>
                </a:spcBef>
                <a:spcAft>
                  <a:spcPct val="0"/>
                </a:spcAft>
              </a:pPr>
              <a:t>100</a:t>
            </a:fld>
            <a:endParaRPr lang="en-US" sz="1000" b="0" dirty="0">
              <a:latin typeface="Arial"/>
              <a:sym typeface="Arial"/>
            </a:endParaRPr>
          </a:p>
        </p:txBody>
      </p:sp>
      <p:sp useBgFill="1">
        <p:nvSpPr>
          <p:cNvPr id="287" name="Text Placeholder 356"/>
          <p:cNvSpPr>
            <a:spLocks noGrp="1"/>
          </p:cNvSpPr>
          <p:nvPr>
            <p:custDataLst>
              <p:tags r:id="rId84"/>
            </p:custDataLst>
          </p:nvPr>
        </p:nvSpPr>
        <p:spPr bwMode="gray">
          <a:xfrm>
            <a:off x="3240087" y="36528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55C7047-686D-4B1C-8E0E-0C383ABF17B2}" type="datetime'''''''''''''''''''''''''2''''''''''''''''''.''''5'''''">
              <a:rPr lang="en-US" sz="1000" b="0" smtClean="0">
                <a:latin typeface="Arial"/>
                <a:sym typeface="Arial"/>
              </a:rPr>
              <a:pPr algn="ctr">
                <a:spcBef>
                  <a:spcPct val="0"/>
                </a:spcBef>
                <a:spcAft>
                  <a:spcPct val="0"/>
                </a:spcAft>
              </a:pPr>
              <a:t>2.5</a:t>
            </a:fld>
            <a:endParaRPr lang="en-US" sz="1000" b="0" dirty="0">
              <a:latin typeface="Arial"/>
              <a:sym typeface="Arial"/>
            </a:endParaRPr>
          </a:p>
        </p:txBody>
      </p:sp>
      <p:sp>
        <p:nvSpPr>
          <p:cNvPr id="193" name="Text Placeholder 285"/>
          <p:cNvSpPr>
            <a:spLocks noGrp="1"/>
          </p:cNvSpPr>
          <p:nvPr>
            <p:custDataLst>
              <p:tags r:id="rId85"/>
            </p:custDataLst>
          </p:nvPr>
        </p:nvSpPr>
        <p:spPr bwMode="gray">
          <a:xfrm>
            <a:off x="726757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B7504AF-BC66-4413-8D65-A2E8FC21466F}" type="datetime'''''''''''17'''''''''''''''''">
              <a:rPr lang="en-US" sz="1000" b="0" smtClean="0"/>
              <a:pPr algn="ctr">
                <a:spcBef>
                  <a:spcPct val="0"/>
                </a:spcBef>
                <a:spcAft>
                  <a:spcPct val="0"/>
                </a:spcAft>
              </a:pPr>
              <a:t>17</a:t>
            </a:fld>
            <a:endParaRPr lang="en-US" sz="1000" b="0" dirty="0">
              <a:latin typeface="Arial"/>
              <a:sym typeface="Arial"/>
            </a:endParaRPr>
          </a:p>
        </p:txBody>
      </p:sp>
      <p:sp>
        <p:nvSpPr>
          <p:cNvPr id="277" name="Text Placeholder 347"/>
          <p:cNvSpPr>
            <a:spLocks noGrp="1"/>
          </p:cNvSpPr>
          <p:nvPr>
            <p:custDataLst>
              <p:tags r:id="rId86"/>
            </p:custDataLst>
          </p:nvPr>
        </p:nvSpPr>
        <p:spPr bwMode="gray">
          <a:xfrm>
            <a:off x="6127750" y="4076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D1A03A6-EA13-403E-9044-02EAF22431A5}" type="datetime'''''''''''''''''''''''''''''''''''''1''0''''''''''''0'">
              <a:rPr lang="en-US" sz="1000" b="0" smtClean="0">
                <a:latin typeface="Arial"/>
                <a:sym typeface="Arial"/>
              </a:rPr>
              <a:pPr algn="ctr">
                <a:spcBef>
                  <a:spcPct val="0"/>
                </a:spcBef>
                <a:spcAft>
                  <a:spcPct val="0"/>
                </a:spcAft>
              </a:pPr>
              <a:t>100</a:t>
            </a:fld>
            <a:endParaRPr lang="en-US" sz="1000" b="0" dirty="0">
              <a:latin typeface="Arial"/>
              <a:sym typeface="Arial"/>
            </a:endParaRPr>
          </a:p>
        </p:txBody>
      </p:sp>
      <p:sp useBgFill="1">
        <p:nvSpPr>
          <p:cNvPr id="295" name="Text Placeholder 364"/>
          <p:cNvSpPr>
            <a:spLocks noGrp="1"/>
          </p:cNvSpPr>
          <p:nvPr>
            <p:custDataLst>
              <p:tags r:id="rId87"/>
            </p:custDataLst>
          </p:nvPr>
        </p:nvSpPr>
        <p:spPr bwMode="gray">
          <a:xfrm>
            <a:off x="6145212" y="24336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5DDE089-D8A5-452E-AEEA-8233B398484D}" type="datetime'''''''''''''''''''''''''''4''''.''9'''''''''''">
              <a:rPr lang="en-US" sz="1000" b="0" smtClean="0">
                <a:latin typeface="Arial"/>
                <a:sym typeface="Arial"/>
              </a:rPr>
              <a:pPr algn="ctr">
                <a:spcBef>
                  <a:spcPct val="0"/>
                </a:spcBef>
                <a:spcAft>
                  <a:spcPct val="0"/>
                </a:spcAft>
              </a:pPr>
              <a:t>4.9</a:t>
            </a:fld>
            <a:endParaRPr lang="en-US" sz="1000" b="0" dirty="0">
              <a:latin typeface="Arial"/>
              <a:sym typeface="Arial"/>
            </a:endParaRPr>
          </a:p>
        </p:txBody>
      </p:sp>
      <p:sp>
        <p:nvSpPr>
          <p:cNvPr id="189" name="Text Placeholder 281"/>
          <p:cNvSpPr>
            <a:spLocks noGrp="1"/>
          </p:cNvSpPr>
          <p:nvPr>
            <p:custDataLst>
              <p:tags r:id="rId88"/>
            </p:custDataLst>
          </p:nvPr>
        </p:nvSpPr>
        <p:spPr bwMode="gray">
          <a:xfrm>
            <a:off x="5819775" y="5222875"/>
            <a:ext cx="152400" cy="152400"/>
          </a:xfrm>
          <a:prstGeom prst="rect">
            <a:avLst/>
          </a:prstGeom>
          <a:noFill/>
          <a:effectLst/>
        </p:spPr>
        <p:txBody>
          <a:bodyPr wrap="square" lIns="0" tIns="0" rIns="0" bIns="0" numCol="1" spc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C163B19-5575-42B8-B484-FBF9499622A4}" type="datetime'''''''1''''''''''''''''''''''''''3'''''">
              <a:rPr lang="en-US" sz="1000" b="0" smtClean="0"/>
              <a:pPr algn="ctr">
                <a:spcBef>
                  <a:spcPct val="0"/>
                </a:spcBef>
                <a:spcAft>
                  <a:spcPct val="0"/>
                </a:spcAft>
              </a:pPr>
              <a:t>13</a:t>
            </a:fld>
            <a:endParaRPr lang="en-US" sz="1000" b="0" dirty="0">
              <a:latin typeface="Arial"/>
              <a:sym typeface="Arial"/>
            </a:endParaRPr>
          </a:p>
        </p:txBody>
      </p:sp>
      <p:sp>
        <p:nvSpPr>
          <p:cNvPr id="252" name="Text Placeholder 324"/>
          <p:cNvSpPr>
            <a:spLocks noGrp="1"/>
          </p:cNvSpPr>
          <p:nvPr>
            <p:custDataLst>
              <p:tags r:id="rId89"/>
            </p:custDataLst>
          </p:nvPr>
        </p:nvSpPr>
        <p:spPr bwMode="gray">
          <a:xfrm>
            <a:off x="5765800" y="3784600"/>
            <a:ext cx="260350"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916ACC6-8DC8-40AB-8216-93F863C48577}"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p:nvSpPr>
          <p:cNvPr id="275" name="Text Placeholder 345"/>
          <p:cNvSpPr>
            <a:spLocks noGrp="1"/>
          </p:cNvSpPr>
          <p:nvPr>
            <p:custDataLst>
              <p:tags r:id="rId90"/>
            </p:custDataLst>
          </p:nvPr>
        </p:nvSpPr>
        <p:spPr bwMode="gray">
          <a:xfrm>
            <a:off x="5765800" y="4457700"/>
            <a:ext cx="260350" cy="152400"/>
          </a:xfrm>
          <a:prstGeom prst="rect">
            <a:avLst/>
          </a:prstGeom>
          <a:noFill/>
          <a:effectLst/>
        </p:spPr>
        <p:txBody>
          <a:bodyPr wrap="none" lIns="25400" tIns="0" rIns="2540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1D5B004-6547-4F58-8349-28B65FC38B7A}" type="datetime'''''''''''''''''''''''''''''30''''''''''''''''''0'''''''''''">
              <a:rPr lang="en-US" sz="1000" b="0" smtClean="0">
                <a:latin typeface="Arial"/>
                <a:sym typeface="Arial"/>
              </a:rPr>
              <a:pPr algn="ctr">
                <a:spcBef>
                  <a:spcPct val="0"/>
                </a:spcBef>
                <a:spcAft>
                  <a:spcPct val="0"/>
                </a:spcAft>
              </a:pPr>
              <a:t>300</a:t>
            </a:fld>
            <a:endParaRPr lang="en-US" sz="1000" b="0" dirty="0">
              <a:latin typeface="Arial"/>
              <a:sym typeface="Arial"/>
            </a:endParaRPr>
          </a:p>
        </p:txBody>
      </p:sp>
      <p:sp useBgFill="1">
        <p:nvSpPr>
          <p:cNvPr id="294" name="Text Placeholder 363"/>
          <p:cNvSpPr>
            <a:spLocks noGrp="1"/>
          </p:cNvSpPr>
          <p:nvPr>
            <p:custDataLst>
              <p:tags r:id="rId91"/>
            </p:custDataLst>
          </p:nvPr>
        </p:nvSpPr>
        <p:spPr bwMode="gray">
          <a:xfrm>
            <a:off x="5783262" y="2586037"/>
            <a:ext cx="225425" cy="152400"/>
          </a:xfrm>
          <a:prstGeom prst="rect">
            <a:avLst/>
          </a:prstGeom>
          <a:noFill/>
          <a:effectLst/>
        </p:spPr>
        <p:txBody>
          <a:bodyPr wrap="none" lIns="25400" tIns="0" rIns="25400" bIns="0" numCol="1" spc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D0BE1A2-0650-4CF2-9B17-F81F5F00A913}" type="datetime'''''4''''''''''''''''''''''''''''''''.''''''''''''''''6'">
              <a:rPr lang="en-US" sz="1000" b="0" smtClean="0">
                <a:latin typeface="Arial"/>
                <a:sym typeface="Arial"/>
              </a:rPr>
              <a:pPr algn="ctr">
                <a:spcBef>
                  <a:spcPct val="0"/>
                </a:spcBef>
                <a:spcAft>
                  <a:spcPct val="0"/>
                </a:spcAft>
              </a:pPr>
              <a:t>4.6</a:t>
            </a:fld>
            <a:endParaRPr lang="en-US" sz="1000" b="0" dirty="0">
              <a:latin typeface="Arial"/>
              <a:sym typeface="Arial"/>
            </a:endParaRPr>
          </a:p>
        </p:txBody>
      </p:sp>
      <p:sp>
        <p:nvSpPr>
          <p:cNvPr id="200" name="Rectangle 199"/>
          <p:cNvSpPr/>
          <p:nvPr>
            <p:custDataLst>
              <p:tags r:id="rId92"/>
            </p:custDataLst>
          </p:nvPr>
        </p:nvSpPr>
        <p:spPr bwMode="gray">
          <a:xfrm>
            <a:off x="7902575" y="4702175"/>
            <a:ext cx="179387" cy="133350"/>
          </a:xfrm>
          <a:prstGeom prst="rect">
            <a:avLst/>
          </a:prstGeom>
          <a:solidFill>
            <a:schemeClr val="fo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8" name="Rectangle 197"/>
          <p:cNvSpPr/>
          <p:nvPr>
            <p:custDataLst>
              <p:tags r:id="rId93"/>
            </p:custDataLst>
          </p:nvPr>
        </p:nvSpPr>
        <p:spPr bwMode="gray">
          <a:xfrm>
            <a:off x="7902575" y="4295775"/>
            <a:ext cx="179387" cy="133350"/>
          </a:xfrm>
          <a:prstGeom prst="rect">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7" name="Rectangle 196"/>
          <p:cNvSpPr/>
          <p:nvPr>
            <p:custDataLst>
              <p:tags r:id="rId94"/>
            </p:custDataLst>
          </p:nvPr>
        </p:nvSpPr>
        <p:spPr bwMode="gray">
          <a:xfrm>
            <a:off x="7902575" y="4092575"/>
            <a:ext cx="179387" cy="133350"/>
          </a:xfrm>
          <a:prstGeom prst="rect">
            <a:avLst/>
          </a:prstGeom>
          <a:solidFill>
            <a:srgbClr val="ACC6D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9" name="Rectangle 198"/>
          <p:cNvSpPr/>
          <p:nvPr>
            <p:custDataLst>
              <p:tags r:id="rId95"/>
            </p:custDataLst>
          </p:nvPr>
        </p:nvSpPr>
        <p:spPr bwMode="gray">
          <a:xfrm>
            <a:off x="7902575" y="4498975"/>
            <a:ext cx="179387" cy="133350"/>
          </a:xfrm>
          <a:prstGeom prst="rect">
            <a:avLst/>
          </a:prstGeom>
          <a:solidFill>
            <a:schemeClr val="accent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01" name="Rectangle 200"/>
          <p:cNvSpPr/>
          <p:nvPr>
            <p:custDataLst>
              <p:tags r:id="rId96"/>
            </p:custDataLst>
          </p:nvPr>
        </p:nvSpPr>
        <p:spPr bwMode="gray">
          <a:xfrm>
            <a:off x="7902575" y="4905375"/>
            <a:ext cx="179387" cy="133350"/>
          </a:xfrm>
          <a:prstGeom prst="rect">
            <a:avLst/>
          </a:prstGeom>
          <a:solidFill>
            <a:schemeClr va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6" name="Rectangle 195"/>
          <p:cNvSpPr/>
          <p:nvPr>
            <p:custDataLst>
              <p:tags r:id="rId97"/>
            </p:custDataLst>
          </p:nvPr>
        </p:nvSpPr>
        <p:spPr bwMode="gray">
          <a:xfrm>
            <a:off x="7902575" y="3889375"/>
            <a:ext cx="179387"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5" name="Rectangle 194"/>
          <p:cNvSpPr/>
          <p:nvPr>
            <p:custDataLst>
              <p:tags r:id="rId98"/>
            </p:custDataLst>
          </p:nvPr>
        </p:nvSpPr>
        <p:spPr bwMode="gray">
          <a:xfrm>
            <a:off x="7902575" y="3686175"/>
            <a:ext cx="179387" cy="133350"/>
          </a:xfrm>
          <a:prstGeom prst="rect">
            <a:avLst/>
          </a:prstGeom>
          <a:solidFill>
            <a:srgbClr val="B2B2B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94" name="Rectangle 193"/>
          <p:cNvSpPr/>
          <p:nvPr>
            <p:custDataLst>
              <p:tags r:id="rId99"/>
            </p:custDataLst>
          </p:nvPr>
        </p:nvSpPr>
        <p:spPr bwMode="gray">
          <a:xfrm>
            <a:off x="7902575" y="3482975"/>
            <a:ext cx="179387" cy="133350"/>
          </a:xfrm>
          <a:prstGeom prst="rect">
            <a:avLst/>
          </a:prstGeom>
          <a:solidFill>
            <a:srgbClr val="B1726B"/>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222" name="Straight Connector 221"/>
          <p:cNvCxnSpPr/>
          <p:nvPr>
            <p:custDataLst>
              <p:tags r:id="rId100"/>
            </p:custDataLst>
          </p:nvPr>
        </p:nvCxnSpPr>
        <p:spPr bwMode="gray">
          <a:xfrm>
            <a:off x="7902575" y="3346450"/>
            <a:ext cx="179387" cy="0"/>
          </a:xfrm>
          <a:prstGeom prst="line">
            <a:avLst/>
          </a:prstGeom>
          <a:ln w="9525">
            <a:solidFill>
              <a:srgbClr val="00000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78" name="Text Placeholder 270"/>
          <p:cNvSpPr>
            <a:spLocks noGrp="1"/>
          </p:cNvSpPr>
          <p:nvPr>
            <p:custDataLst>
              <p:tags r:id="rId101"/>
            </p:custDataLst>
          </p:nvPr>
        </p:nvSpPr>
        <p:spPr bwMode="gray">
          <a:xfrm>
            <a:off x="8132762" y="4902200"/>
            <a:ext cx="8715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4F31E4E-C5F9-436A-AAAA-26B2C40C778B}" type="datetime'''''W''a''''''''v''''e 7'''' ''lat''r''''''''i''''n''''es'''">
              <a:rPr lang="en-US" sz="1000" b="0" smtClean="0">
                <a:latin typeface="Arial"/>
                <a:sym typeface="Arial"/>
              </a:rPr>
              <a:pPr>
                <a:spcBef>
                  <a:spcPct val="0"/>
                </a:spcBef>
                <a:spcAft>
                  <a:spcPct val="0"/>
                </a:spcAft>
              </a:pPr>
              <a:t>Wave 7 latrines</a:t>
            </a:fld>
            <a:endParaRPr lang="en-US" sz="1000" b="0" dirty="0">
              <a:latin typeface="Arial"/>
              <a:sym typeface="Arial"/>
            </a:endParaRPr>
          </a:p>
        </p:txBody>
      </p:sp>
      <p:sp>
        <p:nvSpPr>
          <p:cNvPr id="176" name="Text Placeholder 268"/>
          <p:cNvSpPr>
            <a:spLocks noGrp="1"/>
          </p:cNvSpPr>
          <p:nvPr>
            <p:custDataLst>
              <p:tags r:id="rId102"/>
            </p:custDataLst>
          </p:nvPr>
        </p:nvSpPr>
        <p:spPr bwMode="gray">
          <a:xfrm>
            <a:off x="8132762" y="4495800"/>
            <a:ext cx="8715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6B51CB0-5CCA-45E7-8221-C38B8C3E9204}" type="datetime'''''W''a''''ve'''' ''5'''''' ''''''''la''trine''''''''s'">
              <a:rPr lang="en-US" sz="1000" b="0" smtClean="0">
                <a:latin typeface="Arial"/>
                <a:sym typeface="Arial"/>
              </a:rPr>
              <a:pPr>
                <a:spcBef>
                  <a:spcPct val="0"/>
                </a:spcBef>
                <a:spcAft>
                  <a:spcPct val="0"/>
                </a:spcAft>
              </a:pPr>
              <a:t>Wave 5 latrines</a:t>
            </a:fld>
            <a:endParaRPr lang="en-US" sz="1000" b="0" dirty="0">
              <a:latin typeface="Arial"/>
              <a:sym typeface="Arial"/>
            </a:endParaRPr>
          </a:p>
        </p:txBody>
      </p:sp>
      <p:sp>
        <p:nvSpPr>
          <p:cNvPr id="177" name="Text Placeholder 269"/>
          <p:cNvSpPr>
            <a:spLocks noGrp="1"/>
          </p:cNvSpPr>
          <p:nvPr>
            <p:custDataLst>
              <p:tags r:id="rId103"/>
            </p:custDataLst>
          </p:nvPr>
        </p:nvSpPr>
        <p:spPr bwMode="gray">
          <a:xfrm>
            <a:off x="8132762" y="4699000"/>
            <a:ext cx="8715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4C66BEC-D953-407D-8659-6D61AE7175BE}" type="datetime'''''W''''a''''v''''''e'''''''' 6 la''''''''t''''r''''ines'''">
              <a:rPr lang="en-US" sz="1000" b="0" smtClean="0">
                <a:latin typeface="Arial"/>
                <a:sym typeface="Arial"/>
              </a:rPr>
              <a:pPr>
                <a:spcBef>
                  <a:spcPct val="0"/>
                </a:spcBef>
                <a:spcAft>
                  <a:spcPct val="0"/>
                </a:spcAft>
              </a:pPr>
              <a:t>Wave 6 latrines</a:t>
            </a:fld>
            <a:endParaRPr lang="en-US" sz="1000" b="0" dirty="0">
              <a:latin typeface="Arial"/>
              <a:sym typeface="Arial"/>
            </a:endParaRPr>
          </a:p>
        </p:txBody>
      </p:sp>
      <p:sp>
        <p:nvSpPr>
          <p:cNvPr id="175" name="Text Placeholder 267"/>
          <p:cNvSpPr>
            <a:spLocks noGrp="1"/>
          </p:cNvSpPr>
          <p:nvPr>
            <p:custDataLst>
              <p:tags r:id="rId104"/>
            </p:custDataLst>
          </p:nvPr>
        </p:nvSpPr>
        <p:spPr bwMode="gray">
          <a:xfrm>
            <a:off x="8132762" y="4292600"/>
            <a:ext cx="8715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3CFF252-1983-46CB-ABFB-F104C2637E0E}" type="datetime'W''''av''''''''e 4 ''''l''a''''''tr''''i''n''''e''s'''''">
              <a:rPr lang="en-US" sz="1000" b="0" smtClean="0">
                <a:latin typeface="Arial"/>
                <a:sym typeface="Arial"/>
              </a:rPr>
              <a:pPr>
                <a:spcBef>
                  <a:spcPct val="0"/>
                </a:spcBef>
                <a:spcAft>
                  <a:spcPct val="0"/>
                </a:spcAft>
              </a:pPr>
              <a:t>Wave 4 latrines</a:t>
            </a:fld>
            <a:endParaRPr lang="en-US" sz="1000" b="0" dirty="0">
              <a:latin typeface="Arial"/>
              <a:sym typeface="Arial"/>
            </a:endParaRPr>
          </a:p>
        </p:txBody>
      </p:sp>
      <p:sp>
        <p:nvSpPr>
          <p:cNvPr id="174" name="Text Placeholder 266"/>
          <p:cNvSpPr>
            <a:spLocks noGrp="1"/>
          </p:cNvSpPr>
          <p:nvPr>
            <p:custDataLst>
              <p:tags r:id="rId105"/>
            </p:custDataLst>
          </p:nvPr>
        </p:nvSpPr>
        <p:spPr bwMode="gray">
          <a:xfrm>
            <a:off x="8132762" y="4089400"/>
            <a:ext cx="8715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4FB138E-B19F-4988-BDC4-2CD4ED90CC69}" type="datetime'W''''av''''''e'' ''''''''3'''' l''''a''tr''in''''es'">
              <a:rPr lang="en-US" sz="1000" b="0" smtClean="0">
                <a:latin typeface="Arial"/>
                <a:sym typeface="Arial"/>
              </a:rPr>
              <a:pPr>
                <a:spcBef>
                  <a:spcPct val="0"/>
                </a:spcBef>
                <a:spcAft>
                  <a:spcPct val="0"/>
                </a:spcAft>
              </a:pPr>
              <a:t>Wave 3 latrines</a:t>
            </a:fld>
            <a:endParaRPr lang="en-US" sz="1000" b="0" dirty="0">
              <a:latin typeface="Arial"/>
              <a:sym typeface="Arial"/>
            </a:endParaRPr>
          </a:p>
        </p:txBody>
      </p:sp>
      <p:sp>
        <p:nvSpPr>
          <p:cNvPr id="173" name="Text Placeholder 265"/>
          <p:cNvSpPr>
            <a:spLocks noGrp="1"/>
          </p:cNvSpPr>
          <p:nvPr>
            <p:custDataLst>
              <p:tags r:id="rId106"/>
            </p:custDataLst>
          </p:nvPr>
        </p:nvSpPr>
        <p:spPr bwMode="gray">
          <a:xfrm>
            <a:off x="8132762" y="3886200"/>
            <a:ext cx="8715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A083446-A81A-464D-9CD4-D18A9F9860BE}" type="datetime'''''Wa''''v''''''''e ''''2'' l''''''a''''t''''r''''''''ines'''">
              <a:rPr lang="en-US" sz="1000" b="0" smtClean="0">
                <a:latin typeface="Arial"/>
                <a:sym typeface="Arial"/>
              </a:rPr>
              <a:pPr>
                <a:spcBef>
                  <a:spcPct val="0"/>
                </a:spcBef>
                <a:spcAft>
                  <a:spcPct val="0"/>
                </a:spcAft>
              </a:pPr>
              <a:t>Wave 2 latrines</a:t>
            </a:fld>
            <a:endParaRPr lang="en-US" sz="1000" b="0" dirty="0">
              <a:latin typeface="Arial"/>
              <a:sym typeface="Arial"/>
            </a:endParaRPr>
          </a:p>
        </p:txBody>
      </p:sp>
      <p:sp>
        <p:nvSpPr>
          <p:cNvPr id="172" name="Text Placeholder 264"/>
          <p:cNvSpPr>
            <a:spLocks noGrp="1"/>
          </p:cNvSpPr>
          <p:nvPr>
            <p:custDataLst>
              <p:tags r:id="rId107"/>
            </p:custDataLst>
          </p:nvPr>
        </p:nvSpPr>
        <p:spPr bwMode="gray">
          <a:xfrm>
            <a:off x="8132762" y="3683000"/>
            <a:ext cx="871537"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BE35D2B-380B-4D07-8A69-51C0773C3493}" type="datetime'''''''W''a''''''''''''ve'' ''''1 ''l''at''''r''i''''n''''''es'">
              <a:rPr lang="en-US" sz="1000" b="0" smtClean="0">
                <a:latin typeface="Arial"/>
                <a:sym typeface="Arial"/>
              </a:rPr>
              <a:pPr>
                <a:spcBef>
                  <a:spcPct val="0"/>
                </a:spcBef>
                <a:spcAft>
                  <a:spcPct val="0"/>
                </a:spcAft>
              </a:pPr>
              <a:t>Wave 1 latrines</a:t>
            </a:fld>
            <a:endParaRPr lang="en-US" sz="1000" b="0" dirty="0">
              <a:latin typeface="Arial"/>
              <a:sym typeface="Arial"/>
            </a:endParaRPr>
          </a:p>
        </p:txBody>
      </p:sp>
      <p:sp>
        <p:nvSpPr>
          <p:cNvPr id="155" name="Text Placeholder 263"/>
          <p:cNvSpPr>
            <a:spLocks noGrp="1"/>
          </p:cNvSpPr>
          <p:nvPr>
            <p:custDataLst>
              <p:tags r:id="rId108"/>
            </p:custDataLst>
          </p:nvPr>
        </p:nvSpPr>
        <p:spPr bwMode="gray">
          <a:xfrm>
            <a:off x="8132762" y="3479800"/>
            <a:ext cx="639762"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20C0330-FB93-4B26-86A2-50B3B443EB31}" type="datetime'''''E''''''''''m''''''e''r''g''''e''nc''''''y'">
              <a:rPr lang="en-US" sz="1000" b="0" smtClean="0">
                <a:latin typeface="Arial"/>
                <a:sym typeface="Arial"/>
              </a:rPr>
              <a:pPr>
                <a:spcBef>
                  <a:spcPct val="0"/>
                </a:spcBef>
                <a:spcAft>
                  <a:spcPct val="0"/>
                </a:spcAft>
              </a:pPr>
              <a:t>Emergency</a:t>
            </a:fld>
            <a:endParaRPr lang="en-US" sz="1000" b="0" dirty="0">
              <a:latin typeface="Arial"/>
              <a:sym typeface="Arial"/>
            </a:endParaRPr>
          </a:p>
        </p:txBody>
      </p:sp>
      <p:sp>
        <p:nvSpPr>
          <p:cNvPr id="221" name="Text Placeholder 295"/>
          <p:cNvSpPr>
            <a:spLocks noGrp="1"/>
          </p:cNvSpPr>
          <p:nvPr>
            <p:custDataLst>
              <p:tags r:id="rId109"/>
            </p:custDataLst>
          </p:nvPr>
        </p:nvSpPr>
        <p:spPr bwMode="gray">
          <a:xfrm>
            <a:off x="8132762" y="3276600"/>
            <a:ext cx="963612" cy="152400"/>
          </a:xfrm>
          <a:prstGeom prst="rect">
            <a:avLst/>
          </a:prstGeom>
          <a:noFill/>
          <a:effectLst/>
        </p:spPr>
        <p:txBody>
          <a:bodyPr wrap="none" lIns="0" tIns="0" rIns="0" bIns="0" numCol="1" spc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1360B9C-4469-41B1-ADDF-005BA64427FA}" type="datetime'Cu''''mul''''''''a''tiv''''e'''' cos''''t''''''''s'''">
              <a:rPr lang="en-US" sz="1000" b="0" smtClean="0"/>
              <a:pPr>
                <a:spcBef>
                  <a:spcPct val="0"/>
                </a:spcBef>
                <a:spcAft>
                  <a:spcPct val="0"/>
                </a:spcAft>
              </a:pPr>
              <a:t>Cumulative costs</a:t>
            </a:fld>
            <a:endParaRPr lang="en-US" sz="1000" b="0" dirty="0">
              <a:latin typeface="Arial"/>
              <a:sym typeface="Arial"/>
            </a:endParaRPr>
          </a:p>
        </p:txBody>
      </p:sp>
      <p:sp>
        <p:nvSpPr>
          <p:cNvPr id="119" name="Rectangle 118"/>
          <p:cNvSpPr/>
          <p:nvPr/>
        </p:nvSpPr>
        <p:spPr>
          <a:xfrm>
            <a:off x="1789352" y="1638989"/>
            <a:ext cx="2454037" cy="608222"/>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b="1" i="1" dirty="0" smtClean="0">
                <a:solidFill>
                  <a:schemeClr val="tx1"/>
                </a:solidFill>
                <a:latin typeface="Arial" pitchFamily="34" charset="0"/>
                <a:cs typeface="Arial" pitchFamily="34" charset="0"/>
              </a:rPr>
              <a:t>Example full camp cost: Latrine provision in Kule Ethiopia with 50K refugees (projected forward)</a:t>
            </a:r>
          </a:p>
        </p:txBody>
      </p:sp>
      <p:sp>
        <p:nvSpPr>
          <p:cNvPr id="121"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a:t>
            </a:r>
            <a:r>
              <a:rPr lang="en-US" sz="800" dirty="0" smtClean="0">
                <a:solidFill>
                  <a:srgbClr val="000000"/>
                </a:solidFill>
                <a:latin typeface="Arial" pitchFamily="34" charset="0"/>
                <a:cs typeface="Arial" pitchFamily="34" charset="0"/>
              </a:rPr>
              <a:t>. Based on Kule population data retrieved from data.unhcr.org  Notes: on the emergency facilities - UNHCR WASH containers – see technology slides in appendix. </a:t>
            </a:r>
            <a:r>
              <a:rPr lang="en-US" sz="800" dirty="0" smtClean="0">
                <a:solidFill>
                  <a:srgbClr val="000000"/>
                </a:solidFill>
                <a:cs typeface="Arial" pitchFamily="34" charset="0"/>
                <a:sym typeface="Wingdings" pitchFamily="2" charset="2"/>
              </a:rPr>
              <a:t>Budget limit of 300K/annually for permanent solutions. </a:t>
            </a:r>
            <a:endParaRPr lang="en-US" sz="800" dirty="0">
              <a:solidFill>
                <a:srgbClr val="000000"/>
              </a:solidFill>
              <a:latin typeface="Arial" pitchFamily="34" charset="0"/>
              <a:cs typeface="Arial" pitchFamily="34" charset="0"/>
            </a:endParaRPr>
          </a:p>
        </p:txBody>
      </p:sp>
      <p:sp>
        <p:nvSpPr>
          <p:cNvPr id="168" name="clipart_drawncirclered"/>
          <p:cNvSpPr>
            <a:spLocks/>
          </p:cNvSpPr>
          <p:nvPr/>
        </p:nvSpPr>
        <p:spPr bwMode="gray">
          <a:xfrm>
            <a:off x="7056437" y="1943100"/>
            <a:ext cx="569913" cy="196899"/>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en-US" sz="1400" b="1" dirty="0">
              <a:solidFill>
                <a:srgbClr val="000000"/>
              </a:solidFill>
              <a:latin typeface="Arial" pitchFamily="34" charset="0"/>
              <a:cs typeface="Arial" pitchFamily="34" charset="0"/>
            </a:endParaRPr>
          </a:p>
        </p:txBody>
      </p:sp>
      <p:sp>
        <p:nvSpPr>
          <p:cNvPr id="223" name="Oval 222"/>
          <p:cNvSpPr/>
          <p:nvPr/>
        </p:nvSpPr>
        <p:spPr>
          <a:xfrm>
            <a:off x="1427402" y="5453027"/>
            <a:ext cx="260350" cy="152400"/>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24" name="Oval 223"/>
          <p:cNvSpPr/>
          <p:nvPr/>
        </p:nvSpPr>
        <p:spPr>
          <a:xfrm>
            <a:off x="1789352" y="5453027"/>
            <a:ext cx="260350" cy="152400"/>
          </a:xfrm>
          <a:prstGeom prst="ellipse">
            <a:avLst/>
          </a:prstGeom>
          <a:solidFill>
            <a:srgbClr val="DC6E00"/>
          </a:solidFill>
          <a:ln w="9525">
            <a:solidFill>
              <a:srgbClr val="DC6E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25" name="Oval 224"/>
          <p:cNvSpPr/>
          <p:nvPr/>
        </p:nvSpPr>
        <p:spPr>
          <a:xfrm>
            <a:off x="2151302"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26" name="Oval 225"/>
          <p:cNvSpPr/>
          <p:nvPr/>
        </p:nvSpPr>
        <p:spPr>
          <a:xfrm>
            <a:off x="2513252"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27" name="Oval 226"/>
          <p:cNvSpPr/>
          <p:nvPr/>
        </p:nvSpPr>
        <p:spPr>
          <a:xfrm>
            <a:off x="2875202"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28" name="Oval 227"/>
          <p:cNvSpPr/>
          <p:nvPr/>
        </p:nvSpPr>
        <p:spPr>
          <a:xfrm>
            <a:off x="3237152"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29" name="Oval 228"/>
          <p:cNvSpPr/>
          <p:nvPr/>
        </p:nvSpPr>
        <p:spPr>
          <a:xfrm>
            <a:off x="3599102"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30" name="Oval 229"/>
          <p:cNvSpPr/>
          <p:nvPr/>
        </p:nvSpPr>
        <p:spPr>
          <a:xfrm>
            <a:off x="3961052"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31" name="Oval 230"/>
          <p:cNvSpPr/>
          <p:nvPr/>
        </p:nvSpPr>
        <p:spPr>
          <a:xfrm>
            <a:off x="4313477"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32" name="Oval 231"/>
          <p:cNvSpPr/>
          <p:nvPr/>
        </p:nvSpPr>
        <p:spPr>
          <a:xfrm>
            <a:off x="4675427"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33" name="Oval 232"/>
          <p:cNvSpPr/>
          <p:nvPr/>
        </p:nvSpPr>
        <p:spPr>
          <a:xfrm>
            <a:off x="5040434"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54" name="Oval 253"/>
          <p:cNvSpPr/>
          <p:nvPr/>
        </p:nvSpPr>
        <p:spPr>
          <a:xfrm>
            <a:off x="5402384"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55" name="Oval 254"/>
          <p:cNvSpPr/>
          <p:nvPr/>
        </p:nvSpPr>
        <p:spPr>
          <a:xfrm>
            <a:off x="5761278"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82" name="Oval 281"/>
          <p:cNvSpPr/>
          <p:nvPr/>
        </p:nvSpPr>
        <p:spPr>
          <a:xfrm>
            <a:off x="6123228"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299" name="Oval 298"/>
          <p:cNvSpPr/>
          <p:nvPr/>
        </p:nvSpPr>
        <p:spPr>
          <a:xfrm>
            <a:off x="6485177"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300" name="Oval 299"/>
          <p:cNvSpPr/>
          <p:nvPr/>
        </p:nvSpPr>
        <p:spPr>
          <a:xfrm>
            <a:off x="6847127"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sp>
        <p:nvSpPr>
          <p:cNvPr id="301" name="Oval 300"/>
          <p:cNvSpPr/>
          <p:nvPr/>
        </p:nvSpPr>
        <p:spPr>
          <a:xfrm>
            <a:off x="7209077" y="5453027"/>
            <a:ext cx="260350" cy="152400"/>
          </a:xfrm>
          <a:prstGeom prst="ellipse">
            <a:avLst/>
          </a:prstGeom>
          <a:solidFill>
            <a:srgbClr val="06C245"/>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bg1"/>
              </a:solidFill>
              <a:latin typeface="Arial" pitchFamily="34" charset="0"/>
              <a:cs typeface="Arial" pitchFamily="34" charset="0"/>
            </a:endParaRPr>
          </a:p>
        </p:txBody>
      </p:sp>
      <p:graphicFrame>
        <p:nvGraphicFramePr>
          <p:cNvPr id="302" name="Table 301"/>
          <p:cNvGraphicFramePr>
            <a:graphicFrameLocks noGrp="1"/>
          </p:cNvGraphicFramePr>
          <p:nvPr/>
        </p:nvGraphicFramePr>
        <p:xfrm>
          <a:off x="1311275" y="5458631"/>
          <a:ext cx="6147880" cy="127804"/>
        </p:xfrm>
        <a:graphic>
          <a:graphicData uri="http://schemas.openxmlformats.org/drawingml/2006/table">
            <a:tbl>
              <a:tblPr/>
              <a:tblGrid>
                <a:gridCol w="361640"/>
                <a:gridCol w="361640"/>
                <a:gridCol w="361640"/>
                <a:gridCol w="361640"/>
                <a:gridCol w="361640"/>
                <a:gridCol w="361640"/>
                <a:gridCol w="361640"/>
                <a:gridCol w="361640"/>
                <a:gridCol w="361640"/>
                <a:gridCol w="361640"/>
                <a:gridCol w="361640"/>
                <a:gridCol w="361640"/>
                <a:gridCol w="361640"/>
                <a:gridCol w="361640"/>
                <a:gridCol w="361640"/>
                <a:gridCol w="361640"/>
                <a:gridCol w="361640"/>
              </a:tblGrid>
              <a:tr h="117681">
                <a:tc>
                  <a:txBody>
                    <a:bodyPr/>
                    <a:lstStyle/>
                    <a:p>
                      <a:pPr algn="r" fontAlgn="b"/>
                      <a:r>
                        <a:rPr lang="en-US" sz="800" b="1" i="0" u="none" strike="noStrike" dirty="0">
                          <a:solidFill>
                            <a:schemeClr val="bg1"/>
                          </a:solidFill>
                          <a:latin typeface="+mj-lt"/>
                        </a:rPr>
                        <a:t>30%</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60%</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c>
                  <a:txBody>
                    <a:bodyPr/>
                    <a:lstStyle/>
                    <a:p>
                      <a:pPr algn="r" fontAlgn="b"/>
                      <a:r>
                        <a:rPr lang="en-US" sz="800" b="1" i="0" u="none" strike="noStrike" dirty="0">
                          <a:solidFill>
                            <a:schemeClr val="bg1"/>
                          </a:solidFill>
                          <a:latin typeface="+mj-lt"/>
                        </a:rPr>
                        <a:t>75%</a:t>
                      </a:r>
                    </a:p>
                  </a:txBody>
                  <a:tcPr marL="5884" marR="5884" marT="5884" marB="0" anchor="b">
                    <a:lnL>
                      <a:noFill/>
                    </a:lnL>
                    <a:lnR>
                      <a:noFill/>
                    </a:lnR>
                    <a:lnT>
                      <a:noFill/>
                    </a:lnT>
                    <a:lnB>
                      <a:noFill/>
                    </a:lnB>
                  </a:tcPr>
                </a:tc>
              </a:tr>
            </a:tbl>
          </a:graphicData>
        </a:graphic>
      </p:graphicFrame>
      <p:sp>
        <p:nvSpPr>
          <p:cNvPr id="303" name="TextBox 302"/>
          <p:cNvSpPr txBox="1"/>
          <p:nvPr/>
        </p:nvSpPr>
        <p:spPr>
          <a:xfrm>
            <a:off x="7537873" y="5375275"/>
            <a:ext cx="798876" cy="335646"/>
          </a:xfrm>
          <a:prstGeom prst="rect">
            <a:avLst/>
          </a:prstGeom>
          <a:noFill/>
        </p:spPr>
        <p:txBody>
          <a:bodyPr wrap="square" tIns="90000" bIns="90000" rtlCol="0">
            <a:spAutoFit/>
          </a:bodyPr>
          <a:lstStyle/>
          <a:p>
            <a:r>
              <a:rPr lang="en-US" sz="1000" dirty="0" smtClean="0">
                <a:latin typeface="Arial" pitchFamily="34" charset="0"/>
                <a:cs typeface="Arial" pitchFamily="34" charset="0"/>
              </a:rPr>
              <a:t>Coverage</a:t>
            </a:r>
          </a:p>
        </p:txBody>
      </p:sp>
      <p:sp>
        <p:nvSpPr>
          <p:cNvPr id="363" name="Rounded Rectangular Callout 362"/>
          <p:cNvSpPr/>
          <p:nvPr/>
        </p:nvSpPr>
        <p:spPr>
          <a:xfrm>
            <a:off x="1655762" y="3000375"/>
            <a:ext cx="1395413" cy="503110"/>
          </a:xfrm>
          <a:prstGeom prst="wedgeRoundRectCallout">
            <a:avLst>
              <a:gd name="adj1" fmla="val -58253"/>
              <a:gd name="adj2" fmla="val 109276"/>
              <a:gd name="adj3" fmla="val 16667"/>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$100 per latrine / household, lifespan 2-3 years</a:t>
            </a:r>
          </a:p>
        </p:txBody>
      </p:sp>
      <p:sp>
        <p:nvSpPr>
          <p:cNvPr id="140" name="Oval 139"/>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141"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nvGraphicFramePr>
        <p:xfrm>
          <a:off x="1587" y="1588"/>
          <a:ext cx="1587" cy="1587"/>
        </p:xfrm>
        <a:graphic>
          <a:graphicData uri="http://schemas.openxmlformats.org/presentationml/2006/ole">
            <p:oleObj spid="_x0000_s312323" name="think-cell Slide" r:id="rId212" imgW="270" imgH="270" progId="TCLayout.ActiveDocument.1">
              <p:embed/>
            </p:oleObj>
          </a:graphicData>
        </a:graphic>
      </p:graphicFrame>
      <p:sp>
        <p:nvSpPr>
          <p:cNvPr id="4" name="Rectangle 3"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600" dirty="0" smtClean="0">
              <a:solidFill>
                <a:schemeClr val="tx1"/>
              </a:solidFill>
              <a:latin typeface="Arial"/>
              <a:sym typeface="Arial"/>
            </a:endParaRPr>
          </a:p>
        </p:txBody>
      </p:sp>
      <p:sp>
        <p:nvSpPr>
          <p:cNvPr id="2" name="Title 1"/>
          <p:cNvSpPr>
            <a:spLocks noGrp="1"/>
          </p:cNvSpPr>
          <p:nvPr>
            <p:ph type="title"/>
          </p:nvPr>
        </p:nvSpPr>
        <p:spPr>
          <a:xfrm>
            <a:off x="457200" y="161999"/>
            <a:ext cx="8956623" cy="831600"/>
          </a:xfrm>
          <a:noFill/>
          <a:effectLst/>
        </p:spPr>
        <p:txBody>
          <a:bodyPr wrap="square"/>
          <a:lstStyle/>
          <a:p>
            <a:pPr lvl="0"/>
            <a:r>
              <a:rPr lang="en-US" dirty="0" smtClean="0">
                <a:solidFill>
                  <a:srgbClr val="177B57"/>
                </a:solidFill>
                <a:latin typeface="Arial"/>
              </a:rPr>
              <a:t>Of the WTV options small UDDT &amp; central processing lowest cost, mechanical collection &amp; central processing highest</a:t>
            </a:r>
            <a:endParaRPr lang="en-US" sz="1600" b="0" dirty="0">
              <a:solidFill>
                <a:srgbClr val="177B57"/>
              </a:solidFill>
              <a:latin typeface="Arial"/>
            </a:endParaRPr>
          </a:p>
        </p:txBody>
      </p:sp>
      <p:graphicFrame>
        <p:nvGraphicFramePr>
          <p:cNvPr id="7" name="Object 6"/>
          <p:cNvGraphicFramePr>
            <a:graphicFrameLocks noChangeAspect="1"/>
          </p:cNvGraphicFramePr>
          <p:nvPr/>
        </p:nvGraphicFramePr>
        <p:xfrm>
          <a:off x="800100" y="1981200"/>
          <a:ext cx="3543244" cy="1438206"/>
        </p:xfrm>
        <a:graphic>
          <a:graphicData uri="http://schemas.openxmlformats.org/presentationml/2006/ole">
            <p:oleObj spid="_x0000_s312322" name="Chart" r:id="rId213" imgW="3543244" imgH="1438206" progId="MSGraph.Chart.8">
              <p:embed followColorScheme="full"/>
            </p:oleObj>
          </a:graphicData>
        </a:graphic>
      </p:graphicFrame>
      <p:sp>
        <p:nvSpPr>
          <p:cNvPr id="235" name="Text Placeholder 54"/>
          <p:cNvSpPr>
            <a:spLocks noGrp="1"/>
          </p:cNvSpPr>
          <p:nvPr>
            <p:custDataLst>
              <p:tags r:id="rId3"/>
            </p:custDataLst>
          </p:nvPr>
        </p:nvSpPr>
        <p:spPr bwMode="gray">
          <a:xfrm>
            <a:off x="681037" y="20494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1F4997CC-6233-45CF-8B7F-7E1AEC12D3CD}" type="datetime'''1'''''''''''',''''''''''5''0''''''''''''''''0'''''''''''">
              <a:rPr lang="en-US" sz="600" b="0" smtClean="0">
                <a:latin typeface="Arial"/>
                <a:sym typeface="Arial"/>
              </a:rPr>
              <a:pPr algn="r">
                <a:spcBef>
                  <a:spcPct val="0"/>
                </a:spcBef>
                <a:spcAft>
                  <a:spcPct val="0"/>
                </a:spcAft>
              </a:pPr>
              <a:t>1,500</a:t>
            </a:fld>
            <a:endParaRPr lang="en-US" sz="600" b="0">
              <a:latin typeface="Arial"/>
              <a:sym typeface="Arial"/>
            </a:endParaRPr>
          </a:p>
        </p:txBody>
      </p:sp>
      <p:sp>
        <p:nvSpPr>
          <p:cNvPr id="340" name="Text Placeholder 42"/>
          <p:cNvSpPr>
            <a:spLocks noGrp="1"/>
          </p:cNvSpPr>
          <p:nvPr>
            <p:custDataLst>
              <p:tags r:id="rId4"/>
            </p:custDataLst>
          </p:nvPr>
        </p:nvSpPr>
        <p:spPr bwMode="gray">
          <a:xfrm>
            <a:off x="4298950" y="20494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B4F072A-9ACF-4A70-9BFA-C850F5187686}" type="datetime'''''''''''''''1'''''''''''''''''''''''''''''''',''''5''0''0'">
              <a:rPr lang="en-US" sz="600" b="0" smtClean="0">
                <a:latin typeface="Arial"/>
                <a:sym typeface="Arial"/>
              </a:rPr>
              <a:pPr>
                <a:spcBef>
                  <a:spcPct val="0"/>
                </a:spcBef>
                <a:spcAft>
                  <a:spcPct val="0"/>
                </a:spcAft>
              </a:pPr>
              <a:t>1,500</a:t>
            </a:fld>
            <a:endParaRPr lang="en-US" sz="600" b="0">
              <a:latin typeface="Arial"/>
              <a:sym typeface="Arial"/>
            </a:endParaRPr>
          </a:p>
        </p:txBody>
      </p:sp>
      <p:sp>
        <p:nvSpPr>
          <p:cNvPr id="339" name="Text Placeholder 41"/>
          <p:cNvSpPr>
            <a:spLocks noGrp="1"/>
          </p:cNvSpPr>
          <p:nvPr>
            <p:custDataLst>
              <p:tags r:id="rId5"/>
            </p:custDataLst>
          </p:nvPr>
        </p:nvSpPr>
        <p:spPr bwMode="gray">
          <a:xfrm>
            <a:off x="4298950" y="244951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3AA6721-C502-482E-B11C-51A361EC5401}" type="datetime'''''''''''''''''''1'''''''''''''''''''''',''''''''''0''00'''''">
              <a:rPr lang="en-US" sz="600" b="0" smtClean="0">
                <a:latin typeface="Arial"/>
                <a:sym typeface="Arial"/>
              </a:rPr>
              <a:pPr>
                <a:spcBef>
                  <a:spcPct val="0"/>
                </a:spcBef>
                <a:spcAft>
                  <a:spcPct val="0"/>
                </a:spcAft>
              </a:pPr>
              <a:t>1,000</a:t>
            </a:fld>
            <a:endParaRPr lang="en-US" sz="600" b="0">
              <a:latin typeface="Arial"/>
              <a:sym typeface="Arial"/>
            </a:endParaRPr>
          </a:p>
        </p:txBody>
      </p:sp>
      <p:sp>
        <p:nvSpPr>
          <p:cNvPr id="338" name="Text Placeholder 40"/>
          <p:cNvSpPr>
            <a:spLocks noGrp="1"/>
          </p:cNvSpPr>
          <p:nvPr>
            <p:custDataLst>
              <p:tags r:id="rId6"/>
            </p:custDataLst>
          </p:nvPr>
        </p:nvSpPr>
        <p:spPr bwMode="gray">
          <a:xfrm>
            <a:off x="4298950" y="28400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A4482DD-8223-4CA0-9592-34F48E30D3FC}" type="datetime'5''''''''''''0''0'''''''''''''''">
              <a:rPr lang="en-US" sz="600" b="0" smtClean="0">
                <a:latin typeface="Arial"/>
                <a:sym typeface="Arial"/>
              </a:rPr>
              <a:pPr>
                <a:spcBef>
                  <a:spcPct val="0"/>
                </a:spcBef>
                <a:spcAft>
                  <a:spcPct val="0"/>
                </a:spcAft>
              </a:pPr>
              <a:t>500</a:t>
            </a:fld>
            <a:endParaRPr lang="en-US" sz="600" b="0">
              <a:latin typeface="Arial"/>
              <a:sym typeface="Arial"/>
            </a:endParaRPr>
          </a:p>
        </p:txBody>
      </p:sp>
      <p:sp>
        <p:nvSpPr>
          <p:cNvPr id="104" name="Text Placeholder 32"/>
          <p:cNvSpPr>
            <a:spLocks noGrp="1"/>
          </p:cNvSpPr>
          <p:nvPr>
            <p:custDataLst>
              <p:tags r:id="rId7"/>
            </p:custDataLst>
          </p:nvPr>
        </p:nvSpPr>
        <p:spPr bwMode="gray">
          <a:xfrm>
            <a:off x="4298950" y="3240087"/>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955C3A9-5386-4537-B933-71D4BF888184}" type="datetime'''0'''''''''''''''''''''''''''''''''''''''''''''''''''''">
              <a:rPr lang="en-US" sz="600" b="0" smtClean="0">
                <a:latin typeface="Arial"/>
                <a:sym typeface="Arial"/>
              </a:rPr>
              <a:pPr>
                <a:spcBef>
                  <a:spcPct val="0"/>
                </a:spcBef>
                <a:spcAft>
                  <a:spcPct val="0"/>
                </a:spcAft>
              </a:pPr>
              <a:t>0</a:t>
            </a:fld>
            <a:endParaRPr lang="en-US" sz="600" b="0">
              <a:latin typeface="Arial"/>
              <a:sym typeface="Arial"/>
            </a:endParaRPr>
          </a:p>
        </p:txBody>
      </p:sp>
      <p:sp>
        <p:nvSpPr>
          <p:cNvPr id="234" name="Text Placeholder 53"/>
          <p:cNvSpPr>
            <a:spLocks noGrp="1"/>
          </p:cNvSpPr>
          <p:nvPr>
            <p:custDataLst>
              <p:tags r:id="rId8"/>
            </p:custDataLst>
          </p:nvPr>
        </p:nvSpPr>
        <p:spPr bwMode="gray">
          <a:xfrm>
            <a:off x="744537" y="28400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3101B49D-C33A-414C-9D2A-28AE647DEB7E}" type="datetime'''''''''''''''''''''''''''''5''''''''''''0''0'''''''">
              <a:rPr lang="en-US" sz="600" b="0" smtClean="0">
                <a:latin typeface="Arial"/>
                <a:sym typeface="Arial"/>
              </a:rPr>
              <a:pPr algn="r">
                <a:spcBef>
                  <a:spcPct val="0"/>
                </a:spcBef>
                <a:spcAft>
                  <a:spcPct val="0"/>
                </a:spcAft>
              </a:pPr>
              <a:t>500</a:t>
            </a:fld>
            <a:endParaRPr lang="en-US" sz="600" b="0">
              <a:latin typeface="Arial"/>
              <a:sym typeface="Arial"/>
            </a:endParaRPr>
          </a:p>
        </p:txBody>
      </p:sp>
      <p:sp>
        <p:nvSpPr>
          <p:cNvPr id="99" name="Text Placeholder 27"/>
          <p:cNvSpPr>
            <a:spLocks noGrp="1"/>
          </p:cNvSpPr>
          <p:nvPr>
            <p:custDataLst>
              <p:tags r:id="rId9"/>
            </p:custDataLst>
          </p:nvPr>
        </p:nvSpPr>
        <p:spPr bwMode="gray">
          <a:xfrm>
            <a:off x="830262" y="3240087"/>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91636B23-63F1-4DD4-9637-9B5E4DFECD33}" type="datetime'''''''''0'''''''''''''''''''''">
              <a:rPr lang="en-US" sz="600" b="0" smtClean="0">
                <a:latin typeface="Arial"/>
                <a:sym typeface="Arial"/>
              </a:rPr>
              <a:pPr algn="r">
                <a:spcBef>
                  <a:spcPct val="0"/>
                </a:spcBef>
                <a:spcAft>
                  <a:spcPct val="0"/>
                </a:spcAft>
              </a:pPr>
              <a:t>0</a:t>
            </a:fld>
            <a:endParaRPr lang="en-US" sz="600" b="0">
              <a:latin typeface="Arial"/>
              <a:sym typeface="Arial"/>
            </a:endParaRPr>
          </a:p>
        </p:txBody>
      </p:sp>
      <p:sp>
        <p:nvSpPr>
          <p:cNvPr id="337" name="Text Placeholder 39"/>
          <p:cNvSpPr>
            <a:spLocks noGrp="1"/>
          </p:cNvSpPr>
          <p:nvPr>
            <p:custDataLst>
              <p:tags r:id="rId10"/>
            </p:custDataLst>
          </p:nvPr>
        </p:nvSpPr>
        <p:spPr bwMode="gray">
          <a:xfrm>
            <a:off x="681037" y="244951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7F6EB548-DB37-4F24-8EE1-74508604C200}" type="datetime'''''''''''''''''''''1,0''''''''''''''''''''''''0''''''''0'''''">
              <a:rPr lang="en-US" sz="600" b="0" smtClean="0">
                <a:latin typeface="Arial"/>
                <a:sym typeface="Arial"/>
              </a:rPr>
              <a:pPr algn="r">
                <a:spcBef>
                  <a:spcPct val="0"/>
                </a:spcBef>
                <a:spcAft>
                  <a:spcPct val="0"/>
                </a:spcAft>
              </a:pPr>
              <a:t>1,000</a:t>
            </a:fld>
            <a:endParaRPr lang="en-US" sz="600" b="0">
              <a:latin typeface="Arial"/>
              <a:sym typeface="Arial"/>
            </a:endParaRPr>
          </a:p>
        </p:txBody>
      </p:sp>
      <p:sp>
        <p:nvSpPr>
          <p:cNvPr id="6" name="Text Placeholder 4"/>
          <p:cNvSpPr>
            <a:spLocks noGrp="1"/>
          </p:cNvSpPr>
          <p:nvPr>
            <p:custDataLst>
              <p:tags r:id="rId11"/>
            </p:custDataLst>
          </p:nvPr>
        </p:nvSpPr>
        <p:spPr bwMode="gray">
          <a:xfrm>
            <a:off x="4219575" y="1866900"/>
            <a:ext cx="271462"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800" b="0" dirty="0" smtClean="0">
                <a:latin typeface="Arial"/>
                <a:sym typeface="Arial"/>
              </a:rPr>
              <a:t>Cum$</a:t>
            </a:r>
            <a:endParaRPr lang="en-US" sz="800" b="0" dirty="0">
              <a:latin typeface="Arial"/>
              <a:sym typeface="Arial"/>
            </a:endParaRPr>
          </a:p>
        </p:txBody>
      </p:sp>
      <p:sp>
        <p:nvSpPr>
          <p:cNvPr id="17" name="Text Placeholder 13"/>
          <p:cNvSpPr>
            <a:spLocks noGrp="1"/>
          </p:cNvSpPr>
          <p:nvPr>
            <p:custDataLst>
              <p:tags r:id="rId12"/>
            </p:custDataLst>
          </p:nvPr>
        </p:nvSpPr>
        <p:spPr bwMode="gray">
          <a:xfrm>
            <a:off x="4022725" y="3400425"/>
            <a:ext cx="98425"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8039069-7A0D-47DB-8A8C-E6711903AA63}" type="datetime'''''''''''''''''''1''''''''''''''''''''''''''''''''''''0'''">
              <a:rPr lang="en-US" sz="600" b="0" smtClean="0"/>
              <a:pPr algn="ctr">
                <a:spcBef>
                  <a:spcPct val="0"/>
                </a:spcBef>
                <a:spcAft>
                  <a:spcPct val="0"/>
                </a:spcAft>
              </a:pPr>
              <a:t>10</a:t>
            </a:fld>
            <a:endParaRPr lang="en-US" sz="600" b="0">
              <a:latin typeface="Arial"/>
              <a:sym typeface="Arial"/>
            </a:endParaRPr>
          </a:p>
        </p:txBody>
      </p:sp>
      <p:sp>
        <p:nvSpPr>
          <p:cNvPr id="200" name="Text Placeholder 47"/>
          <p:cNvSpPr>
            <a:spLocks noGrp="1"/>
          </p:cNvSpPr>
          <p:nvPr>
            <p:custDataLst>
              <p:tags r:id="rId13"/>
            </p:custDataLst>
          </p:nvPr>
        </p:nvSpPr>
        <p:spPr bwMode="gray">
          <a:xfrm>
            <a:off x="4013200" y="3216275"/>
            <a:ext cx="117475" cy="92075"/>
          </a:xfrm>
          <a:prstGeom prst="rect">
            <a:avLst/>
          </a:prstGeom>
          <a:solidFill>
            <a:schemeClr val="folHlink"/>
          </a:solidFill>
          <a:effectLst/>
        </p:spPr>
        <p:txBody>
          <a:bodyPr vert="horz" wrap="none" lIns="15875" tIns="0" rIns="15875"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3E57E7C-F184-4EA2-8742-C2EC0EA4F6A1}" type="datetime'''''''''''''''''''''''''''''62'">
              <a:rPr lang="en-US" sz="600" b="0" smtClean="0">
                <a:latin typeface="Arial"/>
                <a:sym typeface="Arial"/>
              </a:rPr>
              <a:pPr algn="ctr">
                <a:spcBef>
                  <a:spcPct val="0"/>
                </a:spcBef>
                <a:spcAft>
                  <a:spcPct val="0"/>
                </a:spcAft>
              </a:pPr>
              <a:t>62</a:t>
            </a:fld>
            <a:endParaRPr lang="en-US" sz="600" b="0">
              <a:latin typeface="Arial"/>
              <a:sym typeface="Arial"/>
            </a:endParaRPr>
          </a:p>
        </p:txBody>
      </p:sp>
      <p:sp>
        <p:nvSpPr>
          <p:cNvPr id="305" name="Text Placeholder 81"/>
          <p:cNvSpPr>
            <a:spLocks noGrp="1"/>
          </p:cNvSpPr>
          <p:nvPr>
            <p:custDataLst>
              <p:tags r:id="rId14"/>
            </p:custDataLst>
          </p:nvPr>
        </p:nvSpPr>
        <p:spPr bwMode="gray">
          <a:xfrm>
            <a:off x="3956050" y="225901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EFD91EF-9327-4E2D-9600-8F1A64DE3A81}" type="datetime'''1'''',''1''2''''''''1'''''''''''">
              <a:rPr lang="en-US" sz="600" b="0" smtClean="0">
                <a:latin typeface="Arial"/>
                <a:sym typeface="Arial"/>
              </a:rPr>
              <a:pPr algn="ctr">
                <a:spcBef>
                  <a:spcPct val="0"/>
                </a:spcBef>
                <a:spcAft>
                  <a:spcPct val="0"/>
                </a:spcAft>
              </a:pPr>
              <a:t>1,121</a:t>
            </a:fld>
            <a:endParaRPr lang="en-US" sz="600" b="0">
              <a:latin typeface="Arial"/>
              <a:sym typeface="Arial"/>
            </a:endParaRPr>
          </a:p>
        </p:txBody>
      </p:sp>
      <p:sp>
        <p:nvSpPr>
          <p:cNvPr id="326" name="Text Placeholder 92"/>
          <p:cNvSpPr>
            <a:spLocks noGrp="1"/>
          </p:cNvSpPr>
          <p:nvPr>
            <p:custDataLst>
              <p:tags r:id="rId15"/>
            </p:custDataLst>
          </p:nvPr>
        </p:nvSpPr>
        <p:spPr bwMode="gray">
          <a:xfrm>
            <a:off x="3987800" y="25828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68595AE-3637-43AC-B288-58D6C4667E98}" type="datetime'7''''''1''''''''''''''''''''0'''''''''''">
              <a:rPr lang="en-US" sz="600" b="0" smtClean="0">
                <a:latin typeface="Arial"/>
                <a:sym typeface="Arial"/>
              </a:rPr>
              <a:pPr algn="ctr">
                <a:spcBef>
                  <a:spcPct val="0"/>
                </a:spcBef>
                <a:spcAft>
                  <a:spcPct val="0"/>
                </a:spcAft>
              </a:pPr>
              <a:t>710</a:t>
            </a:fld>
            <a:endParaRPr lang="en-US" sz="600" b="0">
              <a:latin typeface="Arial"/>
              <a:sym typeface="Arial"/>
            </a:endParaRPr>
          </a:p>
        </p:txBody>
      </p:sp>
      <p:sp>
        <p:nvSpPr>
          <p:cNvPr id="19" name="Text Placeholder 15"/>
          <p:cNvSpPr>
            <a:spLocks noGrp="1"/>
          </p:cNvSpPr>
          <p:nvPr>
            <p:custDataLst>
              <p:tags r:id="rId16"/>
            </p:custDataLst>
          </p:nvPr>
        </p:nvSpPr>
        <p:spPr bwMode="gray">
          <a:xfrm>
            <a:off x="3749675"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7F22BE5-7D88-45F7-9888-784B273FBECE}" type="datetime'''''''''''''''''''''''''9'''''''''''''''''''''''''''''''''''''">
              <a:rPr lang="en-US" sz="600" b="0" smtClean="0"/>
              <a:pPr algn="ctr">
                <a:spcBef>
                  <a:spcPct val="0"/>
                </a:spcBef>
                <a:spcAft>
                  <a:spcPct val="0"/>
                </a:spcAft>
              </a:pPr>
              <a:t>9</a:t>
            </a:fld>
            <a:endParaRPr lang="en-US" sz="600" b="0">
              <a:latin typeface="Arial"/>
              <a:sym typeface="Arial"/>
            </a:endParaRPr>
          </a:p>
        </p:txBody>
      </p:sp>
      <p:sp>
        <p:nvSpPr>
          <p:cNvPr id="302" name="Text Placeholder 80"/>
          <p:cNvSpPr>
            <a:spLocks noGrp="1"/>
          </p:cNvSpPr>
          <p:nvPr>
            <p:custDataLst>
              <p:tags r:id="rId17"/>
            </p:custDataLst>
          </p:nvPr>
        </p:nvSpPr>
        <p:spPr bwMode="gray">
          <a:xfrm>
            <a:off x="3660775" y="230663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32D1969-3016-48E5-8BD7-182A8987FA50}" type="datetime'''''''''''''''''1'''',''''''''''''0''''''5''''''''''''9'">
              <a:rPr lang="en-US" sz="600" b="0" smtClean="0">
                <a:latin typeface="Arial"/>
                <a:sym typeface="Arial"/>
              </a:rPr>
              <a:pPr algn="ctr">
                <a:spcBef>
                  <a:spcPct val="0"/>
                </a:spcBef>
                <a:spcAft>
                  <a:spcPct val="0"/>
                </a:spcAft>
              </a:pPr>
              <a:t>1,059</a:t>
            </a:fld>
            <a:endParaRPr lang="en-US" sz="600" b="0">
              <a:latin typeface="Arial"/>
              <a:sym typeface="Arial"/>
            </a:endParaRPr>
          </a:p>
        </p:txBody>
      </p:sp>
      <p:sp>
        <p:nvSpPr>
          <p:cNvPr id="325" name="Text Placeholder 91"/>
          <p:cNvSpPr>
            <a:spLocks noGrp="1"/>
          </p:cNvSpPr>
          <p:nvPr>
            <p:custDataLst>
              <p:tags r:id="rId18"/>
            </p:custDataLst>
          </p:nvPr>
        </p:nvSpPr>
        <p:spPr bwMode="gray">
          <a:xfrm>
            <a:off x="3692525" y="26304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061335F-18EC-4465-95EA-17B020BFCB32}" type="datetime'''''''''''''''''''''''''6''''''''''''''''''''''4''7'''''">
              <a:rPr lang="en-US" sz="600" b="0" smtClean="0">
                <a:latin typeface="Arial"/>
                <a:sym typeface="Arial"/>
              </a:rPr>
              <a:pPr algn="ctr">
                <a:spcBef>
                  <a:spcPct val="0"/>
                </a:spcBef>
                <a:spcAft>
                  <a:spcPct val="0"/>
                </a:spcAft>
              </a:pPr>
              <a:t>647</a:t>
            </a:fld>
            <a:endParaRPr lang="en-US" sz="600" b="0">
              <a:latin typeface="Arial"/>
              <a:sym typeface="Arial"/>
            </a:endParaRPr>
          </a:p>
        </p:txBody>
      </p:sp>
      <p:sp>
        <p:nvSpPr>
          <p:cNvPr id="18" name="Text Placeholder 14"/>
          <p:cNvSpPr>
            <a:spLocks noGrp="1"/>
          </p:cNvSpPr>
          <p:nvPr>
            <p:custDataLst>
              <p:tags r:id="rId19"/>
            </p:custDataLst>
          </p:nvPr>
        </p:nvSpPr>
        <p:spPr bwMode="gray">
          <a:xfrm>
            <a:off x="3449637"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35572BA-58A0-436D-8EF4-2902ABA4A3A0}" type="datetime'''''''''''''8'''''''''''''''''">
              <a:rPr lang="en-US" sz="600" b="0" smtClean="0"/>
              <a:pPr algn="ctr">
                <a:spcBef>
                  <a:spcPct val="0"/>
                </a:spcBef>
                <a:spcAft>
                  <a:spcPct val="0"/>
                </a:spcAft>
              </a:pPr>
              <a:t>8</a:t>
            </a:fld>
            <a:endParaRPr lang="en-US" sz="600" b="0">
              <a:latin typeface="Arial"/>
              <a:sym typeface="Arial"/>
            </a:endParaRPr>
          </a:p>
        </p:txBody>
      </p:sp>
      <p:sp>
        <p:nvSpPr>
          <p:cNvPr id="199" name="Text Placeholder 46"/>
          <p:cNvSpPr>
            <a:spLocks noGrp="1"/>
          </p:cNvSpPr>
          <p:nvPr>
            <p:custDataLst>
              <p:tags r:id="rId20"/>
            </p:custDataLst>
          </p:nvPr>
        </p:nvSpPr>
        <p:spPr bwMode="gray">
          <a:xfrm>
            <a:off x="3417887" y="3216275"/>
            <a:ext cx="117475" cy="92075"/>
          </a:xfrm>
          <a:prstGeom prst="rect">
            <a:avLst/>
          </a:prstGeom>
          <a:solidFill>
            <a:schemeClr val="folHlink"/>
          </a:solidFill>
          <a:effectLst/>
        </p:spPr>
        <p:txBody>
          <a:bodyPr vert="horz" wrap="none" lIns="15875" tIns="0" rIns="15875"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C12524F-71B2-4926-AED7-08FE4F6E1570}" type="datetime'''''''''''6''2'''''''''''''''''''''''''''">
              <a:rPr lang="en-US" sz="600" b="0" smtClean="0">
                <a:latin typeface="Arial"/>
                <a:sym typeface="Arial"/>
              </a:rPr>
              <a:pPr algn="ctr">
                <a:spcBef>
                  <a:spcPct val="0"/>
                </a:spcBef>
                <a:spcAft>
                  <a:spcPct val="0"/>
                </a:spcAft>
              </a:pPr>
              <a:t>62</a:t>
            </a:fld>
            <a:endParaRPr lang="en-US" sz="600" b="0">
              <a:latin typeface="Arial"/>
              <a:sym typeface="Arial"/>
            </a:endParaRPr>
          </a:p>
        </p:txBody>
      </p:sp>
      <p:sp>
        <p:nvSpPr>
          <p:cNvPr id="301" name="Text Placeholder 79"/>
          <p:cNvSpPr>
            <a:spLocks noGrp="1"/>
          </p:cNvSpPr>
          <p:nvPr>
            <p:custDataLst>
              <p:tags r:id="rId21"/>
            </p:custDataLst>
          </p:nvPr>
        </p:nvSpPr>
        <p:spPr bwMode="gray">
          <a:xfrm>
            <a:off x="3365500" y="230663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CFDAFAE-FB37-42C0-9253-6E357EAFDAD1}" type="datetime'1'',''''''''''0''''''''''''59'''''''''''''''''''''''''''''">
              <a:rPr lang="en-US" sz="600" b="0" smtClean="0">
                <a:latin typeface="Arial"/>
                <a:sym typeface="Arial"/>
              </a:rPr>
              <a:pPr algn="ctr">
                <a:spcBef>
                  <a:spcPct val="0"/>
                </a:spcBef>
                <a:spcAft>
                  <a:spcPct val="0"/>
                </a:spcAft>
              </a:pPr>
              <a:t>1,059</a:t>
            </a:fld>
            <a:endParaRPr lang="en-US" sz="600" b="0">
              <a:latin typeface="Arial"/>
              <a:sym typeface="Arial"/>
            </a:endParaRPr>
          </a:p>
        </p:txBody>
      </p:sp>
      <p:sp>
        <p:nvSpPr>
          <p:cNvPr id="324" name="Text Placeholder 90"/>
          <p:cNvSpPr>
            <a:spLocks noGrp="1"/>
          </p:cNvSpPr>
          <p:nvPr>
            <p:custDataLst>
              <p:tags r:id="rId22"/>
            </p:custDataLst>
          </p:nvPr>
        </p:nvSpPr>
        <p:spPr bwMode="gray">
          <a:xfrm>
            <a:off x="3397250" y="26304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B62CB68-ED2D-45E6-B4FF-35C2848AB16D}" type="datetime'''''''''''''''''6''4''''7'''''''''''''''''''''''''''''''''''''">
              <a:rPr lang="en-US" sz="600" b="0" smtClean="0">
                <a:latin typeface="Arial"/>
                <a:sym typeface="Arial"/>
              </a:rPr>
              <a:pPr algn="ctr">
                <a:spcBef>
                  <a:spcPct val="0"/>
                </a:spcBef>
                <a:spcAft>
                  <a:spcPct val="0"/>
                </a:spcAft>
              </a:pPr>
              <a:t>647</a:t>
            </a:fld>
            <a:endParaRPr lang="en-US" sz="600" b="0">
              <a:latin typeface="Arial"/>
              <a:sym typeface="Arial"/>
            </a:endParaRPr>
          </a:p>
        </p:txBody>
      </p:sp>
      <p:sp>
        <p:nvSpPr>
          <p:cNvPr id="16" name="Text Placeholder 12"/>
          <p:cNvSpPr>
            <a:spLocks noGrp="1"/>
          </p:cNvSpPr>
          <p:nvPr>
            <p:custDataLst>
              <p:tags r:id="rId23"/>
            </p:custDataLst>
          </p:nvPr>
        </p:nvSpPr>
        <p:spPr bwMode="gray">
          <a:xfrm>
            <a:off x="3149600"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77DA8B0-5D45-4D06-B82D-C88FDBB532E0}" type="datetime'''''''''''''''''7'''''''''''''''''''''''''''''''''''''''">
              <a:rPr lang="en-US" sz="600" b="0" smtClean="0"/>
              <a:pPr algn="ctr">
                <a:spcBef>
                  <a:spcPct val="0"/>
                </a:spcBef>
                <a:spcAft>
                  <a:spcPct val="0"/>
                </a:spcAft>
              </a:pPr>
              <a:t>7</a:t>
            </a:fld>
            <a:endParaRPr lang="en-US" sz="600" b="0">
              <a:latin typeface="Arial"/>
              <a:sym typeface="Arial"/>
            </a:endParaRPr>
          </a:p>
        </p:txBody>
      </p:sp>
      <p:sp>
        <p:nvSpPr>
          <p:cNvPr id="300" name="Text Placeholder 78"/>
          <p:cNvSpPr>
            <a:spLocks noGrp="1"/>
          </p:cNvSpPr>
          <p:nvPr>
            <p:custDataLst>
              <p:tags r:id="rId24"/>
            </p:custDataLst>
          </p:nvPr>
        </p:nvSpPr>
        <p:spPr bwMode="gray">
          <a:xfrm>
            <a:off x="3092450" y="23542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CA5F79E-7F7D-4D7F-BB8B-17546BDCE076}" type="datetime'''''''9''''''''''''''''''''9''''''''''''''''''''''''6'''''''''">
              <a:rPr lang="en-US" sz="600" b="0" smtClean="0">
                <a:latin typeface="Arial"/>
                <a:sym typeface="Arial"/>
              </a:rPr>
              <a:pPr algn="ctr">
                <a:spcBef>
                  <a:spcPct val="0"/>
                </a:spcBef>
                <a:spcAft>
                  <a:spcPct val="0"/>
                </a:spcAft>
              </a:pPr>
              <a:t>996</a:t>
            </a:fld>
            <a:endParaRPr lang="en-US" sz="600" b="0">
              <a:latin typeface="Arial"/>
              <a:sym typeface="Arial"/>
            </a:endParaRPr>
          </a:p>
        </p:txBody>
      </p:sp>
      <p:sp>
        <p:nvSpPr>
          <p:cNvPr id="323" name="Text Placeholder 89"/>
          <p:cNvSpPr>
            <a:spLocks noGrp="1"/>
          </p:cNvSpPr>
          <p:nvPr>
            <p:custDataLst>
              <p:tags r:id="rId25"/>
            </p:custDataLst>
          </p:nvPr>
        </p:nvSpPr>
        <p:spPr bwMode="gray">
          <a:xfrm>
            <a:off x="3092450" y="26781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7B64719-BEB9-453E-A9C2-21BE5EFC2021}" type="datetime'''''''5''''''''''''''''''''''''''''''''''8''''''''''5'">
              <a:rPr lang="en-US" sz="600" b="0" smtClean="0">
                <a:latin typeface="Arial"/>
                <a:sym typeface="Arial"/>
              </a:rPr>
              <a:pPr algn="ctr">
                <a:spcBef>
                  <a:spcPct val="0"/>
                </a:spcBef>
                <a:spcAft>
                  <a:spcPct val="0"/>
                </a:spcAft>
              </a:pPr>
              <a:t>585</a:t>
            </a:fld>
            <a:endParaRPr lang="en-US" sz="600" b="0">
              <a:latin typeface="Arial"/>
              <a:sym typeface="Arial"/>
            </a:endParaRPr>
          </a:p>
        </p:txBody>
      </p:sp>
      <p:sp>
        <p:nvSpPr>
          <p:cNvPr id="15" name="Text Placeholder 11"/>
          <p:cNvSpPr>
            <a:spLocks noGrp="1"/>
          </p:cNvSpPr>
          <p:nvPr>
            <p:custDataLst>
              <p:tags r:id="rId26"/>
            </p:custDataLst>
          </p:nvPr>
        </p:nvSpPr>
        <p:spPr bwMode="gray">
          <a:xfrm>
            <a:off x="2854325"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746642F-BCDF-4C52-8AF1-76C95F934D67}" type="datetime'6'''''''">
              <a:rPr lang="en-US" sz="600" b="0" smtClean="0"/>
              <a:pPr algn="ctr">
                <a:spcBef>
                  <a:spcPct val="0"/>
                </a:spcBef>
                <a:spcAft>
                  <a:spcPct val="0"/>
                </a:spcAft>
              </a:pPr>
              <a:t>6</a:t>
            </a:fld>
            <a:endParaRPr lang="en-US" sz="600" b="0">
              <a:latin typeface="Arial"/>
              <a:sym typeface="Arial"/>
            </a:endParaRPr>
          </a:p>
        </p:txBody>
      </p:sp>
      <p:sp>
        <p:nvSpPr>
          <p:cNvPr id="198" name="Text Placeholder 45"/>
          <p:cNvSpPr>
            <a:spLocks noGrp="1"/>
          </p:cNvSpPr>
          <p:nvPr>
            <p:custDataLst>
              <p:tags r:id="rId27"/>
            </p:custDataLst>
          </p:nvPr>
        </p:nvSpPr>
        <p:spPr bwMode="gray">
          <a:xfrm>
            <a:off x="2822575" y="3216275"/>
            <a:ext cx="117475" cy="92075"/>
          </a:xfrm>
          <a:prstGeom prst="rect">
            <a:avLst/>
          </a:prstGeom>
          <a:solidFill>
            <a:schemeClr val="folHlink"/>
          </a:solidFill>
          <a:effectLst/>
        </p:spPr>
        <p:txBody>
          <a:bodyPr vert="horz" wrap="none" lIns="15875" tIns="0" rIns="15875"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EFE3D65-C2B5-48EF-977C-E5E32450C0B2}" type="datetime'''6''''''''''2'''''''''">
              <a:rPr lang="en-US" sz="600" b="0" smtClean="0">
                <a:latin typeface="Arial"/>
                <a:sym typeface="Arial"/>
              </a:rPr>
              <a:pPr algn="ctr">
                <a:spcBef>
                  <a:spcPct val="0"/>
                </a:spcBef>
                <a:spcAft>
                  <a:spcPct val="0"/>
                </a:spcAft>
              </a:pPr>
              <a:t>62</a:t>
            </a:fld>
            <a:endParaRPr lang="en-US" sz="600" b="0">
              <a:latin typeface="Arial"/>
              <a:sym typeface="Arial"/>
            </a:endParaRPr>
          </a:p>
        </p:txBody>
      </p:sp>
      <p:sp>
        <p:nvSpPr>
          <p:cNvPr id="299" name="Text Placeholder 77"/>
          <p:cNvSpPr>
            <a:spLocks noGrp="1"/>
          </p:cNvSpPr>
          <p:nvPr>
            <p:custDataLst>
              <p:tags r:id="rId28"/>
            </p:custDataLst>
          </p:nvPr>
        </p:nvSpPr>
        <p:spPr bwMode="gray">
          <a:xfrm>
            <a:off x="2797175" y="23542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AB181A4-F07D-412D-8FE5-43CEDC98813B}" type="datetime'''''''''99''''''''''''''''''''''''''''''''6'''''''''''''''">
              <a:rPr lang="en-US" sz="600" b="0" smtClean="0">
                <a:latin typeface="Arial"/>
                <a:sym typeface="Arial"/>
              </a:rPr>
              <a:pPr algn="ctr">
                <a:spcBef>
                  <a:spcPct val="0"/>
                </a:spcBef>
                <a:spcAft>
                  <a:spcPct val="0"/>
                </a:spcAft>
              </a:pPr>
              <a:t>996</a:t>
            </a:fld>
            <a:endParaRPr lang="en-US" sz="600" b="0">
              <a:latin typeface="Arial"/>
              <a:sym typeface="Arial"/>
            </a:endParaRPr>
          </a:p>
        </p:txBody>
      </p:sp>
      <p:sp>
        <p:nvSpPr>
          <p:cNvPr id="322" name="Text Placeholder 88"/>
          <p:cNvSpPr>
            <a:spLocks noGrp="1"/>
          </p:cNvSpPr>
          <p:nvPr>
            <p:custDataLst>
              <p:tags r:id="rId29"/>
            </p:custDataLst>
          </p:nvPr>
        </p:nvSpPr>
        <p:spPr bwMode="gray">
          <a:xfrm>
            <a:off x="2797175" y="26781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B16FE62-3973-4EB4-A716-DD788D344157}" type="datetime'5''''8''''''''5'''''''''''''''''''''''''''''''''''''''''''''''">
              <a:rPr lang="en-US" sz="600" b="0" smtClean="0">
                <a:latin typeface="Arial"/>
                <a:sym typeface="Arial"/>
              </a:rPr>
              <a:pPr algn="ctr">
                <a:spcBef>
                  <a:spcPct val="0"/>
                </a:spcBef>
                <a:spcAft>
                  <a:spcPct val="0"/>
                </a:spcAft>
              </a:pPr>
              <a:t>585</a:t>
            </a:fld>
            <a:endParaRPr lang="en-US" sz="600" b="0">
              <a:latin typeface="Arial"/>
              <a:sym typeface="Arial"/>
            </a:endParaRPr>
          </a:p>
        </p:txBody>
      </p:sp>
      <p:sp>
        <p:nvSpPr>
          <p:cNvPr id="14" name="Text Placeholder 10"/>
          <p:cNvSpPr>
            <a:spLocks noGrp="1"/>
          </p:cNvSpPr>
          <p:nvPr>
            <p:custDataLst>
              <p:tags r:id="rId30"/>
            </p:custDataLst>
          </p:nvPr>
        </p:nvSpPr>
        <p:spPr bwMode="gray">
          <a:xfrm>
            <a:off x="2559050"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6EEF5A8-CC2B-4DFF-8942-899A89F26C42}" type="datetime'''''5'''''''">
              <a:rPr lang="en-US" sz="600" b="0" smtClean="0"/>
              <a:pPr algn="ctr">
                <a:spcBef>
                  <a:spcPct val="0"/>
                </a:spcBef>
                <a:spcAft>
                  <a:spcPct val="0"/>
                </a:spcAft>
              </a:pPr>
              <a:t>5</a:t>
            </a:fld>
            <a:endParaRPr lang="en-US" sz="600" b="0">
              <a:latin typeface="Arial"/>
              <a:sym typeface="Arial"/>
            </a:endParaRPr>
          </a:p>
        </p:txBody>
      </p:sp>
      <p:sp>
        <p:nvSpPr>
          <p:cNvPr id="298" name="Text Placeholder 76"/>
          <p:cNvSpPr>
            <a:spLocks noGrp="1"/>
          </p:cNvSpPr>
          <p:nvPr>
            <p:custDataLst>
              <p:tags r:id="rId31"/>
            </p:custDataLst>
          </p:nvPr>
        </p:nvSpPr>
        <p:spPr bwMode="gray">
          <a:xfrm>
            <a:off x="2501900" y="24018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8EBC672-938E-4DB0-8C5A-FD77A513B48F}" type="datetime'''''''''''''9''''''''''''''''''''''''''''''''''3''4'''''">
              <a:rPr lang="en-US" sz="600" b="0" smtClean="0">
                <a:latin typeface="Arial"/>
                <a:sym typeface="Arial"/>
              </a:rPr>
              <a:pPr algn="ctr">
                <a:spcBef>
                  <a:spcPct val="0"/>
                </a:spcBef>
                <a:spcAft>
                  <a:spcPct val="0"/>
                </a:spcAft>
              </a:pPr>
              <a:t>934</a:t>
            </a:fld>
            <a:endParaRPr lang="en-US" sz="600" b="0">
              <a:latin typeface="Arial"/>
              <a:sym typeface="Arial"/>
            </a:endParaRPr>
          </a:p>
        </p:txBody>
      </p:sp>
      <p:sp>
        <p:nvSpPr>
          <p:cNvPr id="321" name="Text Placeholder 87"/>
          <p:cNvSpPr>
            <a:spLocks noGrp="1"/>
          </p:cNvSpPr>
          <p:nvPr>
            <p:custDataLst>
              <p:tags r:id="rId32"/>
            </p:custDataLst>
          </p:nvPr>
        </p:nvSpPr>
        <p:spPr bwMode="gray">
          <a:xfrm>
            <a:off x="2501900" y="27257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B6210C5-963A-4681-B2DA-8BB8E7B93F5E}" type="datetime'''''''''5''''''''''''''''''''''''''''''2''''''''''2'''">
              <a:rPr lang="en-US" sz="600" b="0" smtClean="0">
                <a:latin typeface="Arial"/>
                <a:sym typeface="Arial"/>
              </a:rPr>
              <a:pPr algn="ctr">
                <a:spcBef>
                  <a:spcPct val="0"/>
                </a:spcBef>
                <a:spcAft>
                  <a:spcPct val="0"/>
                </a:spcAft>
              </a:pPr>
              <a:t>522</a:t>
            </a:fld>
            <a:endParaRPr lang="en-US" sz="600" b="0">
              <a:latin typeface="Arial"/>
              <a:sym typeface="Arial"/>
            </a:endParaRPr>
          </a:p>
        </p:txBody>
      </p:sp>
      <p:sp>
        <p:nvSpPr>
          <p:cNvPr id="13" name="Text Placeholder 9"/>
          <p:cNvSpPr>
            <a:spLocks noGrp="1"/>
          </p:cNvSpPr>
          <p:nvPr>
            <p:custDataLst>
              <p:tags r:id="rId33"/>
            </p:custDataLst>
          </p:nvPr>
        </p:nvSpPr>
        <p:spPr bwMode="gray">
          <a:xfrm>
            <a:off x="2263775"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8710584-104A-4D68-A2E4-5AB3E01B66AE}" type="datetime'''''''''''''''''''''''''4'''''''''''''''''''''''''">
              <a:rPr lang="en-US" sz="600" b="0" smtClean="0"/>
              <a:pPr algn="ctr">
                <a:spcBef>
                  <a:spcPct val="0"/>
                </a:spcBef>
                <a:spcAft>
                  <a:spcPct val="0"/>
                </a:spcAft>
              </a:pPr>
              <a:t>4</a:t>
            </a:fld>
            <a:endParaRPr lang="en-US" sz="600" b="0">
              <a:latin typeface="Arial"/>
              <a:sym typeface="Arial"/>
            </a:endParaRPr>
          </a:p>
        </p:txBody>
      </p:sp>
      <p:sp>
        <p:nvSpPr>
          <p:cNvPr id="197" name="Text Placeholder 44"/>
          <p:cNvSpPr>
            <a:spLocks noGrp="1"/>
          </p:cNvSpPr>
          <p:nvPr>
            <p:custDataLst>
              <p:tags r:id="rId34"/>
            </p:custDataLst>
          </p:nvPr>
        </p:nvSpPr>
        <p:spPr bwMode="gray">
          <a:xfrm>
            <a:off x="2232025" y="3216275"/>
            <a:ext cx="117475" cy="92075"/>
          </a:xfrm>
          <a:prstGeom prst="rect">
            <a:avLst/>
          </a:prstGeom>
          <a:solidFill>
            <a:schemeClr val="folHlink"/>
          </a:solidFill>
          <a:effectLst/>
        </p:spPr>
        <p:txBody>
          <a:bodyPr vert="horz" wrap="none" lIns="15875" tIns="0" rIns="15875"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E2F39E2-9B1C-4ED5-AA27-9D15986E8C80}" type="datetime'''''''''''''''''6''''''''''''''2'''''''''''''''''''''''''">
              <a:rPr lang="en-US" sz="600" b="0" smtClean="0">
                <a:latin typeface="Arial"/>
                <a:sym typeface="Arial"/>
              </a:rPr>
              <a:pPr algn="ctr">
                <a:spcBef>
                  <a:spcPct val="0"/>
                </a:spcBef>
                <a:spcAft>
                  <a:spcPct val="0"/>
                </a:spcAft>
              </a:pPr>
              <a:t>62</a:t>
            </a:fld>
            <a:endParaRPr lang="en-US" sz="600" b="0">
              <a:latin typeface="Arial"/>
              <a:sym typeface="Arial"/>
            </a:endParaRPr>
          </a:p>
        </p:txBody>
      </p:sp>
      <p:sp>
        <p:nvSpPr>
          <p:cNvPr id="296" name="Text Placeholder 75"/>
          <p:cNvSpPr>
            <a:spLocks noGrp="1"/>
          </p:cNvSpPr>
          <p:nvPr>
            <p:custDataLst>
              <p:tags r:id="rId35"/>
            </p:custDataLst>
          </p:nvPr>
        </p:nvSpPr>
        <p:spPr bwMode="gray">
          <a:xfrm>
            <a:off x="2206625" y="24018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95FCDED-25D5-4654-BF2A-CC4D9F41D659}" type="datetime'''''''''''''''''''''''''''''''''''''9''''3''''''''''4'''''">
              <a:rPr lang="en-US" sz="600" b="0" smtClean="0">
                <a:latin typeface="Arial"/>
                <a:sym typeface="Arial"/>
              </a:rPr>
              <a:pPr algn="ctr">
                <a:spcBef>
                  <a:spcPct val="0"/>
                </a:spcBef>
                <a:spcAft>
                  <a:spcPct val="0"/>
                </a:spcAft>
              </a:pPr>
              <a:t>934</a:t>
            </a:fld>
            <a:endParaRPr lang="en-US" sz="600" b="0">
              <a:latin typeface="Arial"/>
              <a:sym typeface="Arial"/>
            </a:endParaRPr>
          </a:p>
        </p:txBody>
      </p:sp>
      <p:sp>
        <p:nvSpPr>
          <p:cNvPr id="320" name="Text Placeholder 86"/>
          <p:cNvSpPr>
            <a:spLocks noGrp="1"/>
          </p:cNvSpPr>
          <p:nvPr>
            <p:custDataLst>
              <p:tags r:id="rId36"/>
            </p:custDataLst>
          </p:nvPr>
        </p:nvSpPr>
        <p:spPr bwMode="gray">
          <a:xfrm>
            <a:off x="2206625" y="27257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B0F7808-4BD1-4258-8B2F-945724E0CF7B}" type="datetime'''''''''5''''''2''''''''''''2'''''''''''">
              <a:rPr lang="en-US" sz="600" b="0" smtClean="0">
                <a:latin typeface="Arial"/>
                <a:sym typeface="Arial"/>
              </a:rPr>
              <a:pPr algn="ctr">
                <a:spcBef>
                  <a:spcPct val="0"/>
                </a:spcBef>
                <a:spcAft>
                  <a:spcPct val="0"/>
                </a:spcAft>
              </a:pPr>
              <a:t>522</a:t>
            </a:fld>
            <a:endParaRPr lang="en-US" sz="600" b="0">
              <a:latin typeface="Arial"/>
              <a:sym typeface="Arial"/>
            </a:endParaRPr>
          </a:p>
        </p:txBody>
      </p:sp>
      <p:sp>
        <p:nvSpPr>
          <p:cNvPr id="12" name="Text Placeholder 8"/>
          <p:cNvSpPr>
            <a:spLocks noGrp="1"/>
          </p:cNvSpPr>
          <p:nvPr>
            <p:custDataLst>
              <p:tags r:id="rId37"/>
            </p:custDataLst>
          </p:nvPr>
        </p:nvSpPr>
        <p:spPr bwMode="gray">
          <a:xfrm>
            <a:off x="1968500"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4C6C1AF-11DA-4E61-8BF5-467E8C1557C0}" type="datetime'''''''3'''''''''''''">
              <a:rPr lang="en-US" sz="600" b="0" smtClean="0"/>
              <a:pPr algn="ctr">
                <a:spcBef>
                  <a:spcPct val="0"/>
                </a:spcBef>
                <a:spcAft>
                  <a:spcPct val="0"/>
                </a:spcAft>
              </a:pPr>
              <a:t>3</a:t>
            </a:fld>
            <a:endParaRPr lang="en-US" sz="600" b="0">
              <a:latin typeface="Arial"/>
              <a:sym typeface="Arial"/>
            </a:endParaRPr>
          </a:p>
        </p:txBody>
      </p:sp>
      <p:sp>
        <p:nvSpPr>
          <p:cNvPr id="5" name="Text Placeholder 3"/>
          <p:cNvSpPr>
            <a:spLocks noGrp="1"/>
          </p:cNvSpPr>
          <p:nvPr>
            <p:custDataLst>
              <p:tags r:id="rId38"/>
            </p:custDataLst>
          </p:nvPr>
        </p:nvSpPr>
        <p:spPr bwMode="gray">
          <a:xfrm>
            <a:off x="681037" y="1866900"/>
            <a:ext cx="57150"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800" b="0" dirty="0" smtClean="0">
                <a:latin typeface="Arial"/>
                <a:sym typeface="Arial"/>
              </a:rPr>
              <a:t>$</a:t>
            </a:r>
            <a:endParaRPr lang="en-US" sz="800" b="0" dirty="0">
              <a:latin typeface="Arial"/>
              <a:sym typeface="Arial"/>
            </a:endParaRPr>
          </a:p>
        </p:txBody>
      </p:sp>
      <p:sp>
        <p:nvSpPr>
          <p:cNvPr id="319" name="Text Placeholder 85"/>
          <p:cNvSpPr>
            <a:spLocks noGrp="1"/>
          </p:cNvSpPr>
          <p:nvPr>
            <p:custDataLst>
              <p:tags r:id="rId39"/>
            </p:custDataLst>
          </p:nvPr>
        </p:nvSpPr>
        <p:spPr bwMode="gray">
          <a:xfrm>
            <a:off x="1911350" y="27828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BC51791-51B8-434F-9819-2C43D35EEF55}" type="datetime'''''''46''''''''''''''''''''''''''''''''''0'''''''''''''''''">
              <a:rPr lang="en-US" sz="600" b="0" smtClean="0">
                <a:latin typeface="Arial"/>
                <a:sym typeface="Arial"/>
              </a:rPr>
              <a:pPr algn="ctr">
                <a:spcBef>
                  <a:spcPct val="0"/>
                </a:spcBef>
                <a:spcAft>
                  <a:spcPct val="0"/>
                </a:spcAft>
              </a:pPr>
              <a:t>460</a:t>
            </a:fld>
            <a:endParaRPr lang="en-US" sz="600" b="0">
              <a:latin typeface="Arial"/>
              <a:sym typeface="Arial"/>
            </a:endParaRPr>
          </a:p>
        </p:txBody>
      </p:sp>
      <p:sp>
        <p:nvSpPr>
          <p:cNvPr id="10" name="Text Placeholder 7"/>
          <p:cNvSpPr>
            <a:spLocks noGrp="1"/>
          </p:cNvSpPr>
          <p:nvPr>
            <p:custDataLst>
              <p:tags r:id="rId40"/>
            </p:custDataLst>
          </p:nvPr>
        </p:nvSpPr>
        <p:spPr bwMode="gray">
          <a:xfrm>
            <a:off x="1668462"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0CF7DFF-8748-4FC5-8F9F-A9388A31A3B8}" type="datetime'''''''''''''''''2'''''''''''''''''''''''''''''''''''''''''''">
              <a:rPr lang="en-US" sz="600" b="0" smtClean="0"/>
              <a:pPr algn="ctr">
                <a:spcBef>
                  <a:spcPct val="0"/>
                </a:spcBef>
                <a:spcAft>
                  <a:spcPct val="0"/>
                </a:spcAft>
              </a:pPr>
              <a:t>2</a:t>
            </a:fld>
            <a:endParaRPr lang="en-US" sz="600" b="0">
              <a:latin typeface="Arial"/>
              <a:sym typeface="Arial"/>
            </a:endParaRPr>
          </a:p>
        </p:txBody>
      </p:sp>
      <p:sp>
        <p:nvSpPr>
          <p:cNvPr id="196" name="Text Placeholder 43"/>
          <p:cNvSpPr>
            <a:spLocks noGrp="1"/>
          </p:cNvSpPr>
          <p:nvPr>
            <p:custDataLst>
              <p:tags r:id="rId41"/>
            </p:custDataLst>
          </p:nvPr>
        </p:nvSpPr>
        <p:spPr bwMode="gray">
          <a:xfrm>
            <a:off x="1636712" y="3216275"/>
            <a:ext cx="117475" cy="92075"/>
          </a:xfrm>
          <a:prstGeom prst="rect">
            <a:avLst/>
          </a:prstGeom>
          <a:solidFill>
            <a:schemeClr val="folHlink"/>
          </a:solidFill>
          <a:effectLst/>
        </p:spPr>
        <p:txBody>
          <a:bodyPr vert="horz" wrap="none" lIns="15875" tIns="0" rIns="15875"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9ED8B9D-FDD9-4CF9-BABB-5824FA46DB8D}" type="datetime'''''''''''6''''''''2'''''''''''''''''''''''''">
              <a:rPr lang="en-US" sz="600" b="0" smtClean="0">
                <a:latin typeface="Arial"/>
                <a:sym typeface="Arial"/>
              </a:rPr>
              <a:pPr algn="ctr">
                <a:spcBef>
                  <a:spcPct val="0"/>
                </a:spcBef>
                <a:spcAft>
                  <a:spcPct val="0"/>
                </a:spcAft>
              </a:pPr>
              <a:t>62</a:t>
            </a:fld>
            <a:endParaRPr lang="en-US" sz="600" b="0">
              <a:latin typeface="Arial"/>
              <a:sym typeface="Arial"/>
            </a:endParaRPr>
          </a:p>
        </p:txBody>
      </p:sp>
      <p:sp>
        <p:nvSpPr>
          <p:cNvPr id="294" name="Text Placeholder 73"/>
          <p:cNvSpPr>
            <a:spLocks noGrp="1"/>
          </p:cNvSpPr>
          <p:nvPr>
            <p:custDataLst>
              <p:tags r:id="rId42"/>
            </p:custDataLst>
          </p:nvPr>
        </p:nvSpPr>
        <p:spPr bwMode="gray">
          <a:xfrm>
            <a:off x="1616075" y="24495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E5BFAFC-E450-48EC-80DA-2B63E897D865}" type="datetime'''''''''''''8''''''''''''''''''7''''''''''''1'''''''''''''''">
              <a:rPr lang="en-US" sz="600" b="0" smtClean="0">
                <a:latin typeface="Arial"/>
                <a:sym typeface="Arial"/>
              </a:rPr>
              <a:pPr algn="ctr">
                <a:spcBef>
                  <a:spcPct val="0"/>
                </a:spcBef>
                <a:spcAft>
                  <a:spcPct val="0"/>
                </a:spcAft>
              </a:pPr>
              <a:t>871</a:t>
            </a:fld>
            <a:endParaRPr lang="en-US" sz="600" b="0">
              <a:latin typeface="Arial"/>
              <a:sym typeface="Arial"/>
            </a:endParaRPr>
          </a:p>
        </p:txBody>
      </p:sp>
      <p:sp>
        <p:nvSpPr>
          <p:cNvPr id="309" name="Text Placeholder 84"/>
          <p:cNvSpPr>
            <a:spLocks noGrp="1"/>
          </p:cNvSpPr>
          <p:nvPr>
            <p:custDataLst>
              <p:tags r:id="rId43"/>
            </p:custDataLst>
          </p:nvPr>
        </p:nvSpPr>
        <p:spPr bwMode="gray">
          <a:xfrm>
            <a:off x="1616075" y="27828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479ED85-A04C-4062-89D2-557184BF2C8F}" type="datetime'''''''''''''''''''''''''''4''''6''''''''''''0'''''''''''''''">
              <a:rPr lang="en-US" sz="600" b="0" smtClean="0">
                <a:latin typeface="Arial"/>
                <a:sym typeface="Arial"/>
              </a:rPr>
              <a:pPr algn="ctr">
                <a:spcBef>
                  <a:spcPct val="0"/>
                </a:spcBef>
                <a:spcAft>
                  <a:spcPct val="0"/>
                </a:spcAft>
              </a:pPr>
              <a:t>460</a:t>
            </a:fld>
            <a:endParaRPr lang="en-US" sz="600" b="0">
              <a:latin typeface="Arial"/>
              <a:sym typeface="Arial"/>
            </a:endParaRPr>
          </a:p>
        </p:txBody>
      </p:sp>
      <p:sp>
        <p:nvSpPr>
          <p:cNvPr id="295" name="Text Placeholder 74"/>
          <p:cNvSpPr>
            <a:spLocks noGrp="1"/>
          </p:cNvSpPr>
          <p:nvPr>
            <p:custDataLst>
              <p:tags r:id="rId44"/>
            </p:custDataLst>
          </p:nvPr>
        </p:nvSpPr>
        <p:spPr bwMode="gray">
          <a:xfrm>
            <a:off x="1911350" y="24495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A6EF1AB-804F-4179-97A1-C9B84F9869E6}" type="datetime'''''''''''''''''''''8''''''''''''7''''''''''''''''''''1'">
              <a:rPr lang="en-US" sz="600" b="0" smtClean="0">
                <a:latin typeface="Arial"/>
                <a:sym typeface="Arial"/>
              </a:rPr>
              <a:pPr algn="ctr">
                <a:spcBef>
                  <a:spcPct val="0"/>
                </a:spcBef>
                <a:spcAft>
                  <a:spcPct val="0"/>
                </a:spcAft>
              </a:pPr>
              <a:t>871</a:t>
            </a:fld>
            <a:endParaRPr lang="en-US" sz="600" b="0">
              <a:latin typeface="Arial"/>
              <a:sym typeface="Arial"/>
            </a:endParaRPr>
          </a:p>
        </p:txBody>
      </p:sp>
      <p:sp>
        <p:nvSpPr>
          <p:cNvPr id="293" name="Text Placeholder 72"/>
          <p:cNvSpPr>
            <a:spLocks noGrp="1"/>
          </p:cNvSpPr>
          <p:nvPr>
            <p:custDataLst>
              <p:tags r:id="rId45"/>
            </p:custDataLst>
          </p:nvPr>
        </p:nvSpPr>
        <p:spPr bwMode="gray">
          <a:xfrm>
            <a:off x="1311275" y="25066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8F4AD1C-F024-4A09-A15D-FE4B7C2EAF85}" type="datetime'''''8''''''''''''0''''''''''''9'''''''''''''''''''''''''">
              <a:rPr lang="en-US" sz="600" b="0" smtClean="0">
                <a:latin typeface="Arial"/>
                <a:sym typeface="Arial"/>
              </a:rPr>
              <a:pPr algn="ctr">
                <a:spcBef>
                  <a:spcPct val="0"/>
                </a:spcBef>
                <a:spcAft>
                  <a:spcPct val="0"/>
                </a:spcAft>
              </a:pPr>
              <a:t>809</a:t>
            </a:fld>
            <a:endParaRPr lang="en-US" sz="600" b="0">
              <a:latin typeface="Arial"/>
              <a:sym typeface="Arial"/>
            </a:endParaRPr>
          </a:p>
        </p:txBody>
      </p:sp>
      <p:sp>
        <p:nvSpPr>
          <p:cNvPr id="307" name="Text Placeholder 83"/>
          <p:cNvSpPr>
            <a:spLocks noGrp="1"/>
          </p:cNvSpPr>
          <p:nvPr>
            <p:custDataLst>
              <p:tags r:id="rId46"/>
            </p:custDataLst>
          </p:nvPr>
        </p:nvSpPr>
        <p:spPr bwMode="gray">
          <a:xfrm>
            <a:off x="1311275" y="28305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F7E985D-168D-4E08-832C-B8509CFF6E18}" type="datetime'''''''''''''''''''''3''''98'">
              <a:rPr lang="en-US" sz="600" b="0" smtClean="0">
                <a:latin typeface="Arial"/>
                <a:sym typeface="Arial"/>
              </a:rPr>
              <a:pPr algn="ctr">
                <a:spcBef>
                  <a:spcPct val="0"/>
                </a:spcBef>
                <a:spcAft>
                  <a:spcPct val="0"/>
                </a:spcAft>
              </a:pPr>
              <a:t>398</a:t>
            </a:fld>
            <a:endParaRPr lang="en-US" sz="600" b="0">
              <a:latin typeface="Arial"/>
              <a:sym typeface="Arial"/>
            </a:endParaRPr>
          </a:p>
        </p:txBody>
      </p:sp>
      <p:sp>
        <p:nvSpPr>
          <p:cNvPr id="8" name="Text Placeholder 5"/>
          <p:cNvSpPr>
            <a:spLocks noGrp="1"/>
          </p:cNvSpPr>
          <p:nvPr>
            <p:custDataLst>
              <p:tags r:id="rId47"/>
            </p:custDataLst>
          </p:nvPr>
        </p:nvSpPr>
        <p:spPr bwMode="gray">
          <a:xfrm>
            <a:off x="1073150"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6486D13-087A-4761-A280-6491A4DB17D5}" type="datetime'''''''''''''''''''''''''''''''''''''0'''''''''''''">
              <a:rPr lang="en-US" sz="600" b="0" smtClean="0"/>
              <a:pPr algn="ctr">
                <a:spcBef>
                  <a:spcPct val="0"/>
                </a:spcBef>
                <a:spcAft>
                  <a:spcPct val="0"/>
                </a:spcAft>
              </a:pPr>
              <a:t>0</a:t>
            </a:fld>
            <a:endParaRPr lang="en-US" sz="600" b="0">
              <a:latin typeface="Arial"/>
              <a:sym typeface="Arial"/>
            </a:endParaRPr>
          </a:p>
        </p:txBody>
      </p:sp>
      <p:sp>
        <p:nvSpPr>
          <p:cNvPr id="289" name="Text Placeholder 71"/>
          <p:cNvSpPr>
            <a:spLocks noGrp="1"/>
          </p:cNvSpPr>
          <p:nvPr>
            <p:custDataLst>
              <p:tags r:id="rId48"/>
            </p:custDataLst>
          </p:nvPr>
        </p:nvSpPr>
        <p:spPr bwMode="gray">
          <a:xfrm>
            <a:off x="1016000" y="25066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7960B26-99B0-4D26-B731-B766D964C253}" type="datetime'''''''8''''''''0''''''''''''''''''''''''''''''''9'''''''''">
              <a:rPr lang="en-US" sz="600" b="0" smtClean="0">
                <a:latin typeface="Arial"/>
                <a:sym typeface="Arial"/>
              </a:rPr>
              <a:pPr algn="ctr">
                <a:spcBef>
                  <a:spcPct val="0"/>
                </a:spcBef>
                <a:spcAft>
                  <a:spcPct val="0"/>
                </a:spcAft>
              </a:pPr>
              <a:t>809</a:t>
            </a:fld>
            <a:endParaRPr lang="en-US" sz="600" b="0">
              <a:latin typeface="Arial"/>
              <a:sym typeface="Arial"/>
            </a:endParaRPr>
          </a:p>
        </p:txBody>
      </p:sp>
      <p:sp>
        <p:nvSpPr>
          <p:cNvPr id="306" name="Text Placeholder 82"/>
          <p:cNvSpPr>
            <a:spLocks noGrp="1"/>
          </p:cNvSpPr>
          <p:nvPr>
            <p:custDataLst>
              <p:tags r:id="rId49"/>
            </p:custDataLst>
          </p:nvPr>
        </p:nvSpPr>
        <p:spPr bwMode="gray">
          <a:xfrm>
            <a:off x="1016000" y="28305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801ABD3-8239-4FE6-A785-F5374FD5749A}" type="datetime'''''''''''''3''''''''''98'''''''''''''''''''''''''''">
              <a:rPr lang="en-US" sz="600" b="0" smtClean="0">
                <a:latin typeface="Arial"/>
                <a:sym typeface="Arial"/>
              </a:rPr>
              <a:pPr algn="ctr">
                <a:spcBef>
                  <a:spcPct val="0"/>
                </a:spcBef>
                <a:spcAft>
                  <a:spcPct val="0"/>
                </a:spcAft>
              </a:pPr>
              <a:t>398</a:t>
            </a:fld>
            <a:endParaRPr lang="en-US" sz="600" b="0">
              <a:latin typeface="Arial"/>
              <a:sym typeface="Arial"/>
            </a:endParaRPr>
          </a:p>
        </p:txBody>
      </p:sp>
      <p:sp>
        <p:nvSpPr>
          <p:cNvPr id="9" name="Text Placeholder 6"/>
          <p:cNvSpPr>
            <a:spLocks noGrp="1"/>
          </p:cNvSpPr>
          <p:nvPr>
            <p:custDataLst>
              <p:tags r:id="rId50"/>
            </p:custDataLst>
          </p:nvPr>
        </p:nvSpPr>
        <p:spPr bwMode="gray">
          <a:xfrm>
            <a:off x="1368425" y="340042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B9F0ACE-52A4-4E02-828D-C1568918242D}" type="datetime'''1'''''''''''''''''''''">
              <a:rPr lang="en-US" sz="600" b="0" smtClean="0"/>
              <a:pPr algn="ctr">
                <a:spcBef>
                  <a:spcPct val="0"/>
                </a:spcBef>
                <a:spcAft>
                  <a:spcPct val="0"/>
                </a:spcAft>
              </a:pPr>
              <a:t>1</a:t>
            </a:fld>
            <a:endParaRPr lang="en-US" sz="600" b="0">
              <a:latin typeface="Arial"/>
              <a:sym typeface="Arial"/>
            </a:endParaRPr>
          </a:p>
        </p:txBody>
      </p:sp>
      <p:graphicFrame>
        <p:nvGraphicFramePr>
          <p:cNvPr id="27" name="Object 26"/>
          <p:cNvGraphicFramePr>
            <a:graphicFrameLocks noChangeAspect="1"/>
          </p:cNvGraphicFramePr>
          <p:nvPr/>
        </p:nvGraphicFramePr>
        <p:xfrm>
          <a:off x="5524500" y="1981200"/>
          <a:ext cx="3543244" cy="1438206"/>
        </p:xfrm>
        <a:graphic>
          <a:graphicData uri="http://schemas.openxmlformats.org/presentationml/2006/ole">
            <p:oleObj spid="_x0000_s312324" name="Chart" r:id="rId214" imgW="3543244" imgH="1438206" progId="MSGraph.Chart.8">
              <p:embed followColorScheme="full"/>
            </p:oleObj>
          </a:graphicData>
        </a:graphic>
      </p:graphicFrame>
      <p:sp>
        <p:nvSpPr>
          <p:cNvPr id="316" name="Text Placeholder 18"/>
          <p:cNvSpPr>
            <a:spLocks noGrp="1"/>
          </p:cNvSpPr>
          <p:nvPr>
            <p:custDataLst>
              <p:tags r:id="rId51"/>
            </p:custDataLst>
          </p:nvPr>
        </p:nvSpPr>
        <p:spPr bwMode="gray">
          <a:xfrm>
            <a:off x="9023350" y="28400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35E29F6-269D-478C-9E23-A1DFCD58ADCE}" type="datetime'''''''''''''5''''''''''''''''''''0''''0'''''''''''''">
              <a:rPr lang="en-US" sz="600" b="0" smtClean="0">
                <a:latin typeface="Arial"/>
                <a:sym typeface="Arial"/>
              </a:rPr>
              <a:pPr>
                <a:spcBef>
                  <a:spcPct val="0"/>
                </a:spcBef>
                <a:spcAft>
                  <a:spcPct val="0"/>
                </a:spcAft>
              </a:pPr>
              <a:t>500</a:t>
            </a:fld>
            <a:endParaRPr lang="en-US" sz="600" b="0">
              <a:latin typeface="Arial"/>
              <a:sym typeface="Arial"/>
            </a:endParaRPr>
          </a:p>
        </p:txBody>
      </p:sp>
      <p:sp>
        <p:nvSpPr>
          <p:cNvPr id="317" name="Text Placeholder 19"/>
          <p:cNvSpPr>
            <a:spLocks noGrp="1"/>
          </p:cNvSpPr>
          <p:nvPr>
            <p:custDataLst>
              <p:tags r:id="rId52"/>
            </p:custDataLst>
          </p:nvPr>
        </p:nvSpPr>
        <p:spPr bwMode="gray">
          <a:xfrm>
            <a:off x="9023350" y="244951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03EAF80-16AE-4A24-B53A-29036C081E3A}" type="datetime'''''''''''''''''''1'''''''''''''',''0''''''''''0''''''''''0'''">
              <a:rPr lang="en-US" sz="600" b="0" smtClean="0">
                <a:latin typeface="Arial"/>
                <a:sym typeface="Arial"/>
              </a:rPr>
              <a:pPr>
                <a:spcBef>
                  <a:spcPct val="0"/>
                </a:spcBef>
                <a:spcAft>
                  <a:spcPct val="0"/>
                </a:spcAft>
              </a:pPr>
              <a:t>1,000</a:t>
            </a:fld>
            <a:endParaRPr lang="en-US" sz="600" b="0">
              <a:latin typeface="Arial"/>
              <a:sym typeface="Arial"/>
            </a:endParaRPr>
          </a:p>
        </p:txBody>
      </p:sp>
      <p:sp>
        <p:nvSpPr>
          <p:cNvPr id="315" name="Text Placeholder 17"/>
          <p:cNvSpPr>
            <a:spLocks noGrp="1"/>
          </p:cNvSpPr>
          <p:nvPr>
            <p:custDataLst>
              <p:tags r:id="rId53"/>
            </p:custDataLst>
          </p:nvPr>
        </p:nvSpPr>
        <p:spPr bwMode="gray">
          <a:xfrm>
            <a:off x="5405437" y="244951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07C1F1F9-C04D-4B46-A193-39E826E94400}" type="datetime'''''''''''''''1'''',''0''''''''''0''''''''''''''''''0'''''">
              <a:rPr lang="en-US" sz="600" b="0" smtClean="0">
                <a:latin typeface="Arial"/>
                <a:sym typeface="Arial"/>
              </a:rPr>
              <a:pPr algn="r">
                <a:spcBef>
                  <a:spcPct val="0"/>
                </a:spcBef>
                <a:spcAft>
                  <a:spcPct val="0"/>
                </a:spcAft>
              </a:pPr>
              <a:t>1,000</a:t>
            </a:fld>
            <a:endParaRPr lang="en-US" sz="600" b="0">
              <a:latin typeface="Arial"/>
              <a:sym typeface="Arial"/>
            </a:endParaRPr>
          </a:p>
        </p:txBody>
      </p:sp>
      <p:sp>
        <p:nvSpPr>
          <p:cNvPr id="318" name="Text Placeholder 20"/>
          <p:cNvSpPr>
            <a:spLocks noGrp="1"/>
          </p:cNvSpPr>
          <p:nvPr>
            <p:custDataLst>
              <p:tags r:id="rId54"/>
            </p:custDataLst>
          </p:nvPr>
        </p:nvSpPr>
        <p:spPr bwMode="gray">
          <a:xfrm>
            <a:off x="9023350" y="20494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56DD339-3861-402C-B8ED-6CD43ABE4D1D}" type="datetime'''''''1'''''''',5''''''''00'''''''''''''''''''''''''''''''''''">
              <a:rPr lang="en-US" sz="600" b="0" smtClean="0">
                <a:latin typeface="Arial"/>
                <a:sym typeface="Arial"/>
              </a:rPr>
              <a:pPr>
                <a:spcBef>
                  <a:spcPct val="0"/>
                </a:spcBef>
                <a:spcAft>
                  <a:spcPct val="0"/>
                </a:spcAft>
              </a:pPr>
              <a:t>1,500</a:t>
            </a:fld>
            <a:endParaRPr lang="en-US" sz="600" b="0">
              <a:latin typeface="Arial"/>
              <a:sym typeface="Arial"/>
            </a:endParaRPr>
          </a:p>
        </p:txBody>
      </p:sp>
      <p:sp>
        <p:nvSpPr>
          <p:cNvPr id="125" name="Text Placeholder 53"/>
          <p:cNvSpPr>
            <a:spLocks noGrp="1"/>
          </p:cNvSpPr>
          <p:nvPr>
            <p:custDataLst>
              <p:tags r:id="rId55"/>
            </p:custDataLst>
          </p:nvPr>
        </p:nvSpPr>
        <p:spPr bwMode="gray">
          <a:xfrm>
            <a:off x="9023350" y="3240087"/>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8BC4271-B880-4151-90C5-8FB084A89FB4}" type="datetime'''0'''''''''''''''''''''''''''''''''''''''''''''''''''''''''">
              <a:rPr lang="en-US" sz="600" b="0" smtClean="0">
                <a:latin typeface="Arial"/>
                <a:sym typeface="Arial"/>
              </a:rPr>
              <a:pPr>
                <a:spcBef>
                  <a:spcPct val="0"/>
                </a:spcBef>
                <a:spcAft>
                  <a:spcPct val="0"/>
                </a:spcAft>
              </a:pPr>
              <a:t>0</a:t>
            </a:fld>
            <a:endParaRPr lang="en-US" sz="600" b="0">
              <a:latin typeface="Arial"/>
              <a:sym typeface="Arial"/>
            </a:endParaRPr>
          </a:p>
        </p:txBody>
      </p:sp>
      <p:sp>
        <p:nvSpPr>
          <p:cNvPr id="350" name="Text Placeholder 104"/>
          <p:cNvSpPr>
            <a:spLocks noGrp="1"/>
          </p:cNvSpPr>
          <p:nvPr>
            <p:custDataLst>
              <p:tags r:id="rId56"/>
            </p:custDataLst>
          </p:nvPr>
        </p:nvSpPr>
        <p:spPr bwMode="gray">
          <a:xfrm>
            <a:off x="5405437" y="20494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ADA5AF0A-5939-4C55-8A1D-E4AF95243E09}" type="datetime'''''''''''''''''1,''''''''5''''''''''''00'''">
              <a:rPr lang="en-US" sz="600" b="0" smtClean="0">
                <a:latin typeface="Arial"/>
                <a:sym typeface="Arial"/>
              </a:rPr>
              <a:pPr algn="r">
                <a:spcBef>
                  <a:spcPct val="0"/>
                </a:spcBef>
                <a:spcAft>
                  <a:spcPct val="0"/>
                </a:spcAft>
              </a:pPr>
              <a:t>1,500</a:t>
            </a:fld>
            <a:endParaRPr lang="en-US" sz="600" b="0">
              <a:latin typeface="Arial"/>
              <a:sym typeface="Arial"/>
            </a:endParaRPr>
          </a:p>
        </p:txBody>
      </p:sp>
      <p:sp>
        <p:nvSpPr>
          <p:cNvPr id="119" name="Text Placeholder 47"/>
          <p:cNvSpPr>
            <a:spLocks noGrp="1"/>
          </p:cNvSpPr>
          <p:nvPr>
            <p:custDataLst>
              <p:tags r:id="rId57"/>
            </p:custDataLst>
          </p:nvPr>
        </p:nvSpPr>
        <p:spPr bwMode="gray">
          <a:xfrm>
            <a:off x="5554662" y="3240087"/>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C2E17FD2-22EF-4152-95FC-A7BA3D20A62A}" type="datetime'''''''''''''''''''''''''''''''''''''0'''''">
              <a:rPr lang="en-US" sz="600" b="0" smtClean="0">
                <a:latin typeface="Arial"/>
                <a:sym typeface="Arial"/>
              </a:rPr>
              <a:pPr algn="r">
                <a:spcBef>
                  <a:spcPct val="0"/>
                </a:spcBef>
                <a:spcAft>
                  <a:spcPct val="0"/>
                </a:spcAft>
              </a:pPr>
              <a:t>0</a:t>
            </a:fld>
            <a:endParaRPr lang="en-US" sz="600" b="0">
              <a:latin typeface="Arial"/>
              <a:sym typeface="Arial"/>
            </a:endParaRPr>
          </a:p>
        </p:txBody>
      </p:sp>
      <p:sp>
        <p:nvSpPr>
          <p:cNvPr id="349" name="Text Placeholder 103"/>
          <p:cNvSpPr>
            <a:spLocks noGrp="1"/>
          </p:cNvSpPr>
          <p:nvPr>
            <p:custDataLst>
              <p:tags r:id="rId58"/>
            </p:custDataLst>
          </p:nvPr>
        </p:nvSpPr>
        <p:spPr bwMode="gray">
          <a:xfrm>
            <a:off x="5468937" y="28400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891CDD18-E466-4A67-8C71-41A313EAFF79}" type="datetime'''''5''''''''''''''''''''''0''''''''''0'''''''''''''''''">
              <a:rPr lang="en-US" sz="600" b="0" smtClean="0">
                <a:latin typeface="Arial"/>
                <a:sym typeface="Arial"/>
              </a:rPr>
              <a:pPr algn="r">
                <a:spcBef>
                  <a:spcPct val="0"/>
                </a:spcBef>
                <a:spcAft>
                  <a:spcPct val="0"/>
                </a:spcAft>
              </a:pPr>
              <a:t>500</a:t>
            </a:fld>
            <a:endParaRPr lang="en-US" sz="600" b="0">
              <a:latin typeface="Arial"/>
              <a:sym typeface="Arial"/>
            </a:endParaRPr>
          </a:p>
        </p:txBody>
      </p:sp>
      <p:sp>
        <p:nvSpPr>
          <p:cNvPr id="333" name="Text Placeholder 97"/>
          <p:cNvSpPr>
            <a:spLocks noGrp="1"/>
          </p:cNvSpPr>
          <p:nvPr>
            <p:custDataLst>
              <p:tags r:id="rId59"/>
            </p:custDataLst>
          </p:nvPr>
        </p:nvSpPr>
        <p:spPr bwMode="gray">
          <a:xfrm>
            <a:off x="7226300" y="26019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EE20927-341A-41EC-A5AD-D16211AF8F74}" type="datetime'''''''''''''''''''''6''8''''''''2'''''''''">
              <a:rPr lang="en-US" sz="600" b="0" smtClean="0"/>
              <a:pPr algn="ctr">
                <a:spcBef>
                  <a:spcPct val="0"/>
                </a:spcBef>
                <a:spcAft>
                  <a:spcPct val="0"/>
                </a:spcAft>
              </a:pPr>
              <a:t>682</a:t>
            </a:fld>
            <a:endParaRPr lang="en-US" sz="600" b="0">
              <a:latin typeface="Arial"/>
              <a:sym typeface="Arial"/>
            </a:endParaRPr>
          </a:p>
        </p:txBody>
      </p:sp>
      <p:sp useBgFill="1">
        <p:nvSpPr>
          <p:cNvPr id="174" name="Text Placeholder 102"/>
          <p:cNvSpPr>
            <a:spLocks noGrp="1"/>
          </p:cNvSpPr>
          <p:nvPr>
            <p:custDataLst>
              <p:tags r:id="rId60"/>
            </p:custDataLst>
          </p:nvPr>
        </p:nvSpPr>
        <p:spPr bwMode="gray">
          <a:xfrm>
            <a:off x="7226300" y="29924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AAE24B7-15DF-43C7-8E73-9A1EE80B4A2B}" type="datetime'''''1''''''''9''''''''''''''''''''''''''''''''''''''6'''''''">
              <a:rPr lang="en-US" sz="600" b="0" smtClean="0"/>
              <a:pPr algn="ctr">
                <a:spcBef>
                  <a:spcPct val="0"/>
                </a:spcBef>
                <a:spcAft>
                  <a:spcPct val="0"/>
                </a:spcAft>
              </a:pPr>
              <a:t>196</a:t>
            </a:fld>
            <a:endParaRPr lang="en-US" sz="600" b="0">
              <a:latin typeface="Arial"/>
              <a:sym typeface="Arial"/>
            </a:endParaRPr>
          </a:p>
        </p:txBody>
      </p:sp>
      <p:sp>
        <p:nvSpPr>
          <p:cNvPr id="31" name="Text Placeholder 9"/>
          <p:cNvSpPr>
            <a:spLocks noGrp="1"/>
          </p:cNvSpPr>
          <p:nvPr>
            <p:custDataLst>
              <p:tags r:id="rId61"/>
            </p:custDataLst>
          </p:nvPr>
        </p:nvSpPr>
        <p:spPr bwMode="gray">
          <a:xfrm>
            <a:off x="6988175"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A99C89B-2838-44AD-AEF2-83A85A3F932A}" type="datetime'''''''''''''''''''''''''''''''''''''4'''''''''''''''">
              <a:rPr lang="en-US" sz="600" b="0" smtClean="0"/>
              <a:pPr algn="ctr">
                <a:spcBef>
                  <a:spcPct val="0"/>
                </a:spcBef>
                <a:spcAft>
                  <a:spcPct val="0"/>
                </a:spcAft>
              </a:pPr>
              <a:t>4</a:t>
            </a:fld>
            <a:endParaRPr lang="en-US" sz="600" b="0">
              <a:latin typeface="Arial"/>
              <a:sym typeface="Arial"/>
            </a:endParaRPr>
          </a:p>
        </p:txBody>
      </p:sp>
      <p:sp>
        <p:nvSpPr>
          <p:cNvPr id="331" name="Text Placeholder 96"/>
          <p:cNvSpPr>
            <a:spLocks noGrp="1"/>
          </p:cNvSpPr>
          <p:nvPr>
            <p:custDataLst>
              <p:tags r:id="rId62"/>
            </p:custDataLst>
          </p:nvPr>
        </p:nvSpPr>
        <p:spPr bwMode="gray">
          <a:xfrm>
            <a:off x="6931025" y="28019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FAE6990-C92C-4CD4-925E-8986B74ADAA2}" type="datetime'''''''''4''''''''3''''''''1'''''">
              <a:rPr lang="en-US" sz="600" b="0" smtClean="0">
                <a:latin typeface="Arial"/>
                <a:sym typeface="Arial"/>
              </a:rPr>
              <a:pPr algn="ctr">
                <a:spcBef>
                  <a:spcPct val="0"/>
                </a:spcBef>
                <a:spcAft>
                  <a:spcPct val="0"/>
                </a:spcAft>
              </a:pPr>
              <a:t>431</a:t>
            </a:fld>
            <a:endParaRPr lang="en-US" sz="600" b="0">
              <a:latin typeface="Arial"/>
              <a:sym typeface="Arial"/>
            </a:endParaRPr>
          </a:p>
        </p:txBody>
      </p:sp>
      <p:sp useBgFill="1">
        <p:nvSpPr>
          <p:cNvPr id="172" name="Text Placeholder 100"/>
          <p:cNvSpPr>
            <a:spLocks noGrp="1"/>
          </p:cNvSpPr>
          <p:nvPr>
            <p:custDataLst>
              <p:tags r:id="rId63"/>
            </p:custDataLst>
          </p:nvPr>
        </p:nvSpPr>
        <p:spPr bwMode="gray">
          <a:xfrm>
            <a:off x="6931025" y="30400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B67408C-5658-416F-AB77-334754CC176B}" type="datetime'''1''''''''''''''''''''''''''3''''''''''2'''">
              <a:rPr lang="en-US" sz="600" b="0" smtClean="0"/>
              <a:pPr algn="ctr">
                <a:spcBef>
                  <a:spcPct val="0"/>
                </a:spcBef>
                <a:spcAft>
                  <a:spcPct val="0"/>
                </a:spcAft>
              </a:pPr>
              <a:t>132</a:t>
            </a:fld>
            <a:endParaRPr lang="en-US" sz="600" b="0">
              <a:latin typeface="Arial"/>
              <a:sym typeface="Arial"/>
            </a:endParaRPr>
          </a:p>
        </p:txBody>
      </p:sp>
      <p:sp>
        <p:nvSpPr>
          <p:cNvPr id="179" name="Text Placeholder 107"/>
          <p:cNvSpPr>
            <a:spLocks noGrp="1"/>
          </p:cNvSpPr>
          <p:nvPr>
            <p:custDataLst>
              <p:tags r:id="rId64"/>
            </p:custDataLst>
          </p:nvPr>
        </p:nvSpPr>
        <p:spPr bwMode="gray">
          <a:xfrm>
            <a:off x="7816850" y="29543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15F0018-A40A-4103-AEA4-3D1F9C3D86F4}" type="datetime'''''''''''''''''''''''2''4''''''''''''''''''''1'''''''''">
              <a:rPr lang="en-US" sz="600" b="0" smtClean="0"/>
              <a:pPr algn="ctr">
                <a:spcBef>
                  <a:spcPct val="0"/>
                </a:spcBef>
                <a:spcAft>
                  <a:spcPct val="0"/>
                </a:spcAft>
              </a:pPr>
              <a:t>241</a:t>
            </a:fld>
            <a:endParaRPr lang="en-US" sz="600" b="0">
              <a:latin typeface="Arial"/>
              <a:sym typeface="Arial"/>
            </a:endParaRPr>
          </a:p>
        </p:txBody>
      </p:sp>
      <p:sp>
        <p:nvSpPr>
          <p:cNvPr id="35" name="Text Placeholder 11"/>
          <p:cNvSpPr>
            <a:spLocks noGrp="1"/>
          </p:cNvSpPr>
          <p:nvPr>
            <p:custDataLst>
              <p:tags r:id="rId65"/>
            </p:custDataLst>
          </p:nvPr>
        </p:nvSpPr>
        <p:spPr bwMode="gray">
          <a:xfrm>
            <a:off x="7578725"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8378DB9-9A56-480F-A21E-14D8B1229EED}" type="datetime'''6'''''''''''''">
              <a:rPr lang="en-US" sz="600" b="0" smtClean="0"/>
              <a:pPr algn="ctr">
                <a:spcBef>
                  <a:spcPct val="0"/>
                </a:spcBef>
                <a:spcAft>
                  <a:spcPct val="0"/>
                </a:spcAft>
              </a:pPr>
              <a:t>6</a:t>
            </a:fld>
            <a:endParaRPr lang="en-US" sz="600" b="0">
              <a:latin typeface="Arial"/>
              <a:sym typeface="Arial"/>
            </a:endParaRPr>
          </a:p>
        </p:txBody>
      </p:sp>
      <p:sp>
        <p:nvSpPr>
          <p:cNvPr id="334" name="Text Placeholder 98"/>
          <p:cNvSpPr>
            <a:spLocks noGrp="1"/>
          </p:cNvSpPr>
          <p:nvPr>
            <p:custDataLst>
              <p:tags r:id="rId66"/>
            </p:custDataLst>
          </p:nvPr>
        </p:nvSpPr>
        <p:spPr bwMode="gray">
          <a:xfrm>
            <a:off x="7521575" y="25542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C48C850-4C02-4343-ACD4-FED21628AA21}" type="datetime'''''7''''42'''''">
              <a:rPr lang="en-US" sz="600" b="0" smtClean="0"/>
              <a:pPr algn="ctr">
                <a:spcBef>
                  <a:spcPct val="0"/>
                </a:spcBef>
                <a:spcAft>
                  <a:spcPct val="0"/>
                </a:spcAft>
              </a:pPr>
              <a:t>742</a:t>
            </a:fld>
            <a:endParaRPr lang="en-US" sz="600" b="0">
              <a:latin typeface="Arial"/>
              <a:sym typeface="Arial"/>
            </a:endParaRPr>
          </a:p>
        </p:txBody>
      </p:sp>
      <p:sp>
        <p:nvSpPr>
          <p:cNvPr id="177" name="Text Placeholder 105"/>
          <p:cNvSpPr>
            <a:spLocks noGrp="1"/>
          </p:cNvSpPr>
          <p:nvPr>
            <p:custDataLst>
              <p:tags r:id="rId67"/>
            </p:custDataLst>
          </p:nvPr>
        </p:nvSpPr>
        <p:spPr bwMode="gray">
          <a:xfrm>
            <a:off x="7521575" y="29733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4D3F764-2925-44E8-B1E5-26D6119BF359}" type="datetime'''''2''''''''''''''1''''8'''''''''''''''''''''''''''''''''">
              <a:rPr lang="en-US" sz="600" b="0" smtClean="0"/>
              <a:pPr algn="ctr">
                <a:spcBef>
                  <a:spcPct val="0"/>
                </a:spcBef>
                <a:spcAft>
                  <a:spcPct val="0"/>
                </a:spcAft>
              </a:pPr>
              <a:t>218</a:t>
            </a:fld>
            <a:endParaRPr lang="en-US" sz="600" b="0">
              <a:latin typeface="Arial"/>
              <a:sym typeface="Arial"/>
            </a:endParaRPr>
          </a:p>
        </p:txBody>
      </p:sp>
      <p:sp>
        <p:nvSpPr>
          <p:cNvPr id="32" name="Text Placeholder 10"/>
          <p:cNvSpPr>
            <a:spLocks noGrp="1"/>
          </p:cNvSpPr>
          <p:nvPr>
            <p:custDataLst>
              <p:tags r:id="rId68"/>
            </p:custDataLst>
          </p:nvPr>
        </p:nvSpPr>
        <p:spPr bwMode="gray">
          <a:xfrm>
            <a:off x="7283450"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1B01057-2AE5-4BF4-B107-A9F3FF21CD67}" type="datetime'''''''''5'''''''''''">
              <a:rPr lang="en-US" sz="600" b="0" smtClean="0"/>
              <a:pPr algn="ctr">
                <a:spcBef>
                  <a:spcPct val="0"/>
                </a:spcBef>
                <a:spcAft>
                  <a:spcPct val="0"/>
                </a:spcAft>
              </a:pPr>
              <a:t>5</a:t>
            </a:fld>
            <a:endParaRPr lang="en-US" sz="600" b="0">
              <a:latin typeface="Arial"/>
              <a:sym typeface="Arial"/>
            </a:endParaRPr>
          </a:p>
        </p:txBody>
      </p:sp>
      <p:sp useBgFill="1">
        <p:nvSpPr>
          <p:cNvPr id="168" name="Text Placeholder 96"/>
          <p:cNvSpPr>
            <a:spLocks noGrp="1"/>
          </p:cNvSpPr>
          <p:nvPr>
            <p:custDataLst>
              <p:tags r:id="rId69"/>
            </p:custDataLst>
          </p:nvPr>
        </p:nvSpPr>
        <p:spPr bwMode="gray">
          <a:xfrm>
            <a:off x="6361112" y="3078162"/>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4554A0A-1703-48AA-90B5-6B4003B74F0B}" type="datetime'''''8''''''''''6'''''''''''''''''''''''">
              <a:rPr lang="en-US" sz="600" b="0" smtClean="0"/>
              <a:pPr algn="ctr">
                <a:spcBef>
                  <a:spcPct val="0"/>
                </a:spcBef>
                <a:spcAft>
                  <a:spcPct val="0"/>
                </a:spcAft>
              </a:pPr>
              <a:t>86</a:t>
            </a:fld>
            <a:endParaRPr lang="en-US" sz="600" b="0">
              <a:latin typeface="Arial"/>
              <a:sym typeface="Arial"/>
            </a:endParaRPr>
          </a:p>
        </p:txBody>
      </p:sp>
      <p:sp>
        <p:nvSpPr>
          <p:cNvPr id="28" name="Text Placeholder 6"/>
          <p:cNvSpPr>
            <a:spLocks noGrp="1"/>
          </p:cNvSpPr>
          <p:nvPr>
            <p:custDataLst>
              <p:tags r:id="rId70"/>
            </p:custDataLst>
          </p:nvPr>
        </p:nvSpPr>
        <p:spPr bwMode="gray">
          <a:xfrm>
            <a:off x="6092825"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F45F331-3742-4EFA-9F21-5A57603C6292}" type="datetime'''''''''''1'''''''''''''">
              <a:rPr lang="en-US" sz="600" b="0" smtClean="0"/>
              <a:pPr algn="ctr">
                <a:spcBef>
                  <a:spcPct val="0"/>
                </a:spcBef>
                <a:spcAft>
                  <a:spcPct val="0"/>
                </a:spcAft>
              </a:pPr>
              <a:t>1</a:t>
            </a:fld>
            <a:endParaRPr lang="en-US" sz="600" b="0">
              <a:latin typeface="Arial"/>
              <a:sym typeface="Arial"/>
            </a:endParaRPr>
          </a:p>
        </p:txBody>
      </p:sp>
      <p:sp>
        <p:nvSpPr>
          <p:cNvPr id="327" name="Text Placeholder 93"/>
          <p:cNvSpPr>
            <a:spLocks noGrp="1"/>
          </p:cNvSpPr>
          <p:nvPr>
            <p:custDataLst>
              <p:tags r:id="rId71"/>
            </p:custDataLst>
          </p:nvPr>
        </p:nvSpPr>
        <p:spPr bwMode="gray">
          <a:xfrm>
            <a:off x="6035675" y="29448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5C1C758-B5B6-421D-9E25-8E11A5693271}" type="datetime'''2''''''''''''''''5''''''''''''''''''''''''''''''1'''''''">
              <a:rPr lang="en-US" sz="600" b="0" smtClean="0">
                <a:latin typeface="Arial"/>
                <a:sym typeface="Arial"/>
              </a:rPr>
              <a:pPr algn="ctr">
                <a:spcBef>
                  <a:spcPct val="0"/>
                </a:spcBef>
                <a:spcAft>
                  <a:spcPct val="0"/>
                </a:spcAft>
              </a:pPr>
              <a:t>251</a:t>
            </a:fld>
            <a:endParaRPr lang="en-US" sz="600" b="0">
              <a:latin typeface="Arial"/>
              <a:sym typeface="Arial"/>
            </a:endParaRPr>
          </a:p>
        </p:txBody>
      </p:sp>
      <p:sp>
        <p:nvSpPr>
          <p:cNvPr id="166" name="Text Placeholder 94"/>
          <p:cNvSpPr>
            <a:spLocks noGrp="1"/>
          </p:cNvSpPr>
          <p:nvPr>
            <p:custDataLst>
              <p:tags r:id="rId72"/>
            </p:custDataLst>
          </p:nvPr>
        </p:nvSpPr>
        <p:spPr bwMode="gray">
          <a:xfrm>
            <a:off x="6056312" y="3097212"/>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505439E-8C8A-4159-9A0A-7F1153900AF6}" type="datetime'''''''''''''''''''''''''''''''''''''''6''''''4'">
              <a:rPr lang="en-US" sz="600" b="0" smtClean="0"/>
              <a:pPr algn="ctr">
                <a:spcBef>
                  <a:spcPct val="0"/>
                </a:spcBef>
                <a:spcAft>
                  <a:spcPct val="0"/>
                </a:spcAft>
              </a:pPr>
              <a:t>64</a:t>
            </a:fld>
            <a:endParaRPr lang="en-US" sz="600" b="0">
              <a:latin typeface="Arial"/>
              <a:sym typeface="Arial"/>
            </a:endParaRPr>
          </a:p>
        </p:txBody>
      </p:sp>
      <p:sp>
        <p:nvSpPr>
          <p:cNvPr id="40" name="Text Placeholder 5"/>
          <p:cNvSpPr>
            <a:spLocks noGrp="1"/>
          </p:cNvSpPr>
          <p:nvPr>
            <p:custDataLst>
              <p:tags r:id="rId73"/>
            </p:custDataLst>
          </p:nvPr>
        </p:nvSpPr>
        <p:spPr bwMode="gray">
          <a:xfrm>
            <a:off x="5797550"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E3E32E2-944B-4AB6-80DB-A14285DD43CC}" type="datetime'''''''''''''''''''''''''''''''''''''0'''''''''''''''">
              <a:rPr lang="en-US" sz="600" b="0" smtClean="0"/>
              <a:pPr algn="ctr">
                <a:spcBef>
                  <a:spcPct val="0"/>
                </a:spcBef>
                <a:spcAft>
                  <a:spcPct val="0"/>
                </a:spcAft>
              </a:pPr>
              <a:t>0</a:t>
            </a:fld>
            <a:endParaRPr lang="en-US" sz="600" b="0">
              <a:latin typeface="Arial"/>
              <a:sym typeface="Arial"/>
            </a:endParaRPr>
          </a:p>
        </p:txBody>
      </p:sp>
      <p:sp>
        <p:nvSpPr>
          <p:cNvPr id="33" name="Text Placeholder 8"/>
          <p:cNvSpPr>
            <a:spLocks noGrp="1"/>
          </p:cNvSpPr>
          <p:nvPr>
            <p:custDataLst>
              <p:tags r:id="rId74"/>
            </p:custDataLst>
          </p:nvPr>
        </p:nvSpPr>
        <p:spPr bwMode="gray">
          <a:xfrm>
            <a:off x="6692900"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6EB6EDB-54BD-4D86-81A0-6298D95A2D52}" type="datetime'''''''''''''''3'''">
              <a:rPr lang="en-US" sz="600" b="0" smtClean="0"/>
              <a:pPr algn="ctr">
                <a:spcBef>
                  <a:spcPct val="0"/>
                </a:spcBef>
                <a:spcAft>
                  <a:spcPct val="0"/>
                </a:spcAft>
              </a:pPr>
              <a:t>3</a:t>
            </a:fld>
            <a:endParaRPr lang="en-US" sz="600" b="0">
              <a:latin typeface="Arial"/>
              <a:sym typeface="Arial"/>
            </a:endParaRPr>
          </a:p>
        </p:txBody>
      </p:sp>
      <p:sp>
        <p:nvSpPr>
          <p:cNvPr id="329" name="Text Placeholder 95"/>
          <p:cNvSpPr>
            <a:spLocks noGrp="1"/>
          </p:cNvSpPr>
          <p:nvPr>
            <p:custDataLst>
              <p:tags r:id="rId75"/>
            </p:custDataLst>
          </p:nvPr>
        </p:nvSpPr>
        <p:spPr bwMode="gray">
          <a:xfrm>
            <a:off x="6635750" y="28495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8FDCC57-40C9-41DC-B28A-B6D2374793F0}" type="datetime'''''''''3''''''''''''''''''''''7''''''1'''''''">
              <a:rPr lang="en-US" sz="600" b="0" smtClean="0">
                <a:latin typeface="Arial"/>
                <a:sym typeface="Arial"/>
              </a:rPr>
              <a:pPr algn="ctr">
                <a:spcBef>
                  <a:spcPct val="0"/>
                </a:spcBef>
                <a:spcAft>
                  <a:spcPct val="0"/>
                </a:spcAft>
              </a:pPr>
              <a:t>371</a:t>
            </a:fld>
            <a:endParaRPr lang="en-US" sz="600" b="0">
              <a:latin typeface="Arial"/>
              <a:sym typeface="Arial"/>
            </a:endParaRPr>
          </a:p>
        </p:txBody>
      </p:sp>
      <p:sp>
        <p:nvSpPr>
          <p:cNvPr id="170" name="Text Placeholder 98"/>
          <p:cNvSpPr>
            <a:spLocks noGrp="1"/>
          </p:cNvSpPr>
          <p:nvPr>
            <p:custDataLst>
              <p:tags r:id="rId76"/>
            </p:custDataLst>
          </p:nvPr>
        </p:nvSpPr>
        <p:spPr bwMode="gray">
          <a:xfrm>
            <a:off x="6635750" y="30591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FB9C814-1196-4854-AD16-A29C788D9E79}" type="datetime'''''''''1''''''''''''''''''''''''''''09'''''''''''">
              <a:rPr lang="en-US" sz="600" b="0" smtClean="0"/>
              <a:pPr algn="ctr">
                <a:spcBef>
                  <a:spcPct val="0"/>
                </a:spcBef>
                <a:spcAft>
                  <a:spcPct val="0"/>
                </a:spcAft>
              </a:pPr>
              <a:t>109</a:t>
            </a:fld>
            <a:endParaRPr lang="en-US" sz="600" b="0">
              <a:latin typeface="Arial"/>
              <a:sym typeface="Arial"/>
            </a:endParaRPr>
          </a:p>
        </p:txBody>
      </p:sp>
      <p:sp>
        <p:nvSpPr>
          <p:cNvPr id="29" name="Text Placeholder 7"/>
          <p:cNvSpPr>
            <a:spLocks noGrp="1"/>
          </p:cNvSpPr>
          <p:nvPr>
            <p:custDataLst>
              <p:tags r:id="rId77"/>
            </p:custDataLst>
          </p:nvPr>
        </p:nvSpPr>
        <p:spPr bwMode="gray">
          <a:xfrm>
            <a:off x="6392862"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963FBE3-1713-49A3-8279-04C0DF06E946}" type="datetime'''''''''''''''''''''''''2'''''''''''''''''''''''''''''''''">
              <a:rPr lang="en-US" sz="600" b="0" smtClean="0"/>
              <a:pPr algn="ctr">
                <a:spcBef>
                  <a:spcPct val="0"/>
                </a:spcBef>
                <a:spcAft>
                  <a:spcPct val="0"/>
                </a:spcAft>
              </a:pPr>
              <a:t>2</a:t>
            </a:fld>
            <a:endParaRPr lang="en-US" sz="600" b="0">
              <a:latin typeface="Arial"/>
              <a:sym typeface="Arial"/>
            </a:endParaRPr>
          </a:p>
        </p:txBody>
      </p:sp>
      <p:sp>
        <p:nvSpPr>
          <p:cNvPr id="328" name="Text Placeholder 94"/>
          <p:cNvSpPr>
            <a:spLocks noGrp="1"/>
          </p:cNvSpPr>
          <p:nvPr>
            <p:custDataLst>
              <p:tags r:id="rId78"/>
            </p:custDataLst>
          </p:nvPr>
        </p:nvSpPr>
        <p:spPr bwMode="gray">
          <a:xfrm>
            <a:off x="6340475" y="28971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7419342-2457-4A39-9112-1D758E614E13}" type="datetime'''''''''''''3''''''''''1''''''''''''''''''''''1'''">
              <a:rPr lang="en-US" sz="600" b="0" smtClean="0">
                <a:latin typeface="Arial"/>
                <a:sym typeface="Arial"/>
              </a:rPr>
              <a:pPr algn="ctr">
                <a:spcBef>
                  <a:spcPct val="0"/>
                </a:spcBef>
                <a:spcAft>
                  <a:spcPct val="0"/>
                </a:spcAft>
              </a:pPr>
              <a:t>311</a:t>
            </a:fld>
            <a:endParaRPr lang="en-US" sz="600" b="0">
              <a:latin typeface="Arial"/>
              <a:sym typeface="Arial"/>
            </a:endParaRPr>
          </a:p>
        </p:txBody>
      </p:sp>
      <p:sp>
        <p:nvSpPr>
          <p:cNvPr id="165" name="Text Placeholder 93"/>
          <p:cNvSpPr>
            <a:spLocks noGrp="1"/>
          </p:cNvSpPr>
          <p:nvPr>
            <p:custDataLst>
              <p:tags r:id="rId79"/>
            </p:custDataLst>
          </p:nvPr>
        </p:nvSpPr>
        <p:spPr bwMode="gray">
          <a:xfrm>
            <a:off x="5740400" y="29924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4C8A546-B8BC-48AF-A7F9-CCB6A61E8172}" type="datetime'''''''1''''9''''''''''''''''''''''''''''1'''''''''''''''">
              <a:rPr lang="en-US" sz="600" b="0" smtClean="0">
                <a:latin typeface="Arial"/>
                <a:sym typeface="Arial"/>
              </a:rPr>
              <a:pPr algn="ctr">
                <a:spcBef>
                  <a:spcPct val="0"/>
                </a:spcBef>
                <a:spcAft>
                  <a:spcPct val="0"/>
                </a:spcAft>
              </a:pPr>
              <a:t>191</a:t>
            </a:fld>
            <a:endParaRPr lang="en-US" sz="600" b="0">
              <a:latin typeface="Arial"/>
              <a:sym typeface="Arial"/>
            </a:endParaRPr>
          </a:p>
        </p:txBody>
      </p:sp>
      <p:sp>
        <p:nvSpPr>
          <p:cNvPr id="36" name="Text Placeholder 15"/>
          <p:cNvSpPr>
            <a:spLocks noGrp="1"/>
          </p:cNvSpPr>
          <p:nvPr>
            <p:custDataLst>
              <p:tags r:id="rId80"/>
            </p:custDataLst>
          </p:nvPr>
        </p:nvSpPr>
        <p:spPr bwMode="gray">
          <a:xfrm>
            <a:off x="8474075"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8C81B06-6001-4F28-9299-A62A3CA68CD5}" type="datetime'''''''''''9'''''''''''">
              <a:rPr lang="en-US" sz="600" b="0" smtClean="0"/>
              <a:pPr algn="ctr">
                <a:spcBef>
                  <a:spcPct val="0"/>
                </a:spcBef>
                <a:spcAft>
                  <a:spcPct val="0"/>
                </a:spcAft>
              </a:pPr>
              <a:t>9</a:t>
            </a:fld>
            <a:endParaRPr lang="en-US" sz="600" b="0">
              <a:latin typeface="Arial"/>
              <a:sym typeface="Arial"/>
            </a:endParaRPr>
          </a:p>
        </p:txBody>
      </p:sp>
      <p:sp>
        <p:nvSpPr>
          <p:cNvPr id="344" name="Text Placeholder 101"/>
          <p:cNvSpPr>
            <a:spLocks noGrp="1"/>
          </p:cNvSpPr>
          <p:nvPr>
            <p:custDataLst>
              <p:tags r:id="rId81"/>
            </p:custDataLst>
          </p:nvPr>
        </p:nvSpPr>
        <p:spPr bwMode="gray">
          <a:xfrm>
            <a:off x="8416925" y="24114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EFC02A8-4A01-45B1-A267-62446D2793F2}" type="datetime'''''''''''9''''''22'''''''''''''''''''">
              <a:rPr lang="en-US" sz="600" b="0" smtClean="0"/>
              <a:pPr algn="ctr">
                <a:spcBef>
                  <a:spcPct val="0"/>
                </a:spcBef>
                <a:spcAft>
                  <a:spcPct val="0"/>
                </a:spcAft>
              </a:pPr>
              <a:t>922</a:t>
            </a:fld>
            <a:endParaRPr lang="en-US" sz="600" b="0">
              <a:latin typeface="Arial"/>
              <a:sym typeface="Arial"/>
            </a:endParaRPr>
          </a:p>
        </p:txBody>
      </p:sp>
      <p:sp>
        <p:nvSpPr>
          <p:cNvPr id="183" name="Text Placeholder 111"/>
          <p:cNvSpPr>
            <a:spLocks noGrp="1"/>
          </p:cNvSpPr>
          <p:nvPr>
            <p:custDataLst>
              <p:tags r:id="rId82"/>
            </p:custDataLst>
          </p:nvPr>
        </p:nvSpPr>
        <p:spPr bwMode="gray">
          <a:xfrm>
            <a:off x="8416925" y="29162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6E3A26E-8F6C-4AAC-A5D9-4872DDA5C7B4}" type="datetime'''''''''''''''2''''''''8''''''''''''''7'">
              <a:rPr lang="en-US" sz="600" b="0" smtClean="0"/>
              <a:pPr algn="ctr">
                <a:spcBef>
                  <a:spcPct val="0"/>
                </a:spcBef>
                <a:spcAft>
                  <a:spcPct val="0"/>
                </a:spcAft>
              </a:pPr>
              <a:t>287</a:t>
            </a:fld>
            <a:endParaRPr lang="en-US" sz="600" b="0">
              <a:latin typeface="Arial"/>
              <a:sym typeface="Arial"/>
            </a:endParaRPr>
          </a:p>
        </p:txBody>
      </p:sp>
      <p:sp>
        <p:nvSpPr>
          <p:cNvPr id="38" name="Text Placeholder 14"/>
          <p:cNvSpPr>
            <a:spLocks noGrp="1"/>
          </p:cNvSpPr>
          <p:nvPr>
            <p:custDataLst>
              <p:tags r:id="rId83"/>
            </p:custDataLst>
          </p:nvPr>
        </p:nvSpPr>
        <p:spPr bwMode="gray">
          <a:xfrm>
            <a:off x="8174037"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AF559F0-C7BB-4FAE-A911-C9236893A2B3}" type="datetime'''''''''''8'''''''''''''''''''''''''">
              <a:rPr lang="en-US" sz="600" b="0" smtClean="0"/>
              <a:pPr algn="ctr">
                <a:spcBef>
                  <a:spcPct val="0"/>
                </a:spcBef>
                <a:spcAft>
                  <a:spcPct val="0"/>
                </a:spcAft>
              </a:pPr>
              <a:t>8</a:t>
            </a:fld>
            <a:endParaRPr lang="en-US" sz="600" b="0">
              <a:latin typeface="Arial"/>
              <a:sym typeface="Arial"/>
            </a:endParaRPr>
          </a:p>
        </p:txBody>
      </p:sp>
      <p:sp>
        <p:nvSpPr>
          <p:cNvPr id="343" name="Text Placeholder 100"/>
          <p:cNvSpPr>
            <a:spLocks noGrp="1"/>
          </p:cNvSpPr>
          <p:nvPr>
            <p:custDataLst>
              <p:tags r:id="rId84"/>
            </p:custDataLst>
          </p:nvPr>
        </p:nvSpPr>
        <p:spPr bwMode="gray">
          <a:xfrm>
            <a:off x="8121650" y="24590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A2B9F40-7B4B-498E-82C6-F676A1B40A0F}" type="datetime'8''''''''''''''''''''''''6''''''''''''''''''''2'''''">
              <a:rPr lang="en-US" sz="600" b="0" smtClean="0"/>
              <a:pPr algn="ctr">
                <a:spcBef>
                  <a:spcPct val="0"/>
                </a:spcBef>
                <a:spcAft>
                  <a:spcPct val="0"/>
                </a:spcAft>
              </a:pPr>
              <a:t>862</a:t>
            </a:fld>
            <a:endParaRPr lang="en-US" sz="600" b="0">
              <a:latin typeface="Arial"/>
              <a:sym typeface="Arial"/>
            </a:endParaRPr>
          </a:p>
        </p:txBody>
      </p:sp>
      <p:sp>
        <p:nvSpPr>
          <p:cNvPr id="39" name="Text Placeholder 3"/>
          <p:cNvSpPr>
            <a:spLocks noGrp="1"/>
          </p:cNvSpPr>
          <p:nvPr>
            <p:custDataLst>
              <p:tags r:id="rId85"/>
            </p:custDataLst>
          </p:nvPr>
        </p:nvSpPr>
        <p:spPr bwMode="gray">
          <a:xfrm>
            <a:off x="5405437" y="1866900"/>
            <a:ext cx="57150"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800" b="0" dirty="0" smtClean="0">
                <a:latin typeface="Arial"/>
                <a:sym typeface="Arial"/>
              </a:rPr>
              <a:t>$</a:t>
            </a:r>
            <a:endParaRPr lang="en-US" sz="800" b="0" dirty="0">
              <a:latin typeface="Arial"/>
              <a:sym typeface="Arial"/>
            </a:endParaRPr>
          </a:p>
        </p:txBody>
      </p:sp>
      <p:sp>
        <p:nvSpPr>
          <p:cNvPr id="181" name="Text Placeholder 109"/>
          <p:cNvSpPr>
            <a:spLocks noGrp="1"/>
          </p:cNvSpPr>
          <p:nvPr>
            <p:custDataLst>
              <p:tags r:id="rId86"/>
            </p:custDataLst>
          </p:nvPr>
        </p:nvSpPr>
        <p:spPr bwMode="gray">
          <a:xfrm>
            <a:off x="8121650" y="29352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B60B276-C449-4DCF-AB05-1A616314D547}" type="datetime'''''''''''''''''''''2''''''''''''''''''''''''''6''''''''''4'''">
              <a:rPr lang="en-US" sz="600" b="0" smtClean="0"/>
              <a:pPr algn="ctr">
                <a:spcBef>
                  <a:spcPct val="0"/>
                </a:spcBef>
                <a:spcAft>
                  <a:spcPct val="0"/>
                </a:spcAft>
              </a:pPr>
              <a:t>264</a:t>
            </a:fld>
            <a:endParaRPr lang="en-US" sz="600" b="0">
              <a:latin typeface="Arial"/>
              <a:sym typeface="Arial"/>
            </a:endParaRPr>
          </a:p>
        </p:txBody>
      </p:sp>
      <p:sp>
        <p:nvSpPr>
          <p:cNvPr id="30" name="Text Placeholder 4"/>
          <p:cNvSpPr>
            <a:spLocks noGrp="1"/>
          </p:cNvSpPr>
          <p:nvPr>
            <p:custDataLst>
              <p:tags r:id="rId87"/>
            </p:custDataLst>
          </p:nvPr>
        </p:nvSpPr>
        <p:spPr bwMode="gray">
          <a:xfrm>
            <a:off x="8943975" y="1866900"/>
            <a:ext cx="271462"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800" b="0" dirty="0" smtClean="0">
                <a:latin typeface="Arial"/>
                <a:sym typeface="Arial"/>
              </a:rPr>
              <a:t>Cum$</a:t>
            </a:r>
            <a:endParaRPr lang="en-US" sz="800" b="0" dirty="0">
              <a:latin typeface="Arial"/>
              <a:sym typeface="Arial"/>
            </a:endParaRPr>
          </a:p>
        </p:txBody>
      </p:sp>
      <p:sp>
        <p:nvSpPr>
          <p:cNvPr id="34" name="Text Placeholder 12"/>
          <p:cNvSpPr>
            <a:spLocks noGrp="1"/>
          </p:cNvSpPr>
          <p:nvPr>
            <p:custDataLst>
              <p:tags r:id="rId88"/>
            </p:custDataLst>
          </p:nvPr>
        </p:nvSpPr>
        <p:spPr bwMode="gray">
          <a:xfrm>
            <a:off x="7874000" y="3378200"/>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7EBB016-502E-49B5-8993-B03AECC7735C}" type="datetime'''''''''''''''''''''''''''''''''''7'''''''''''''''''''''">
              <a:rPr lang="en-US" sz="600" b="0" smtClean="0"/>
              <a:pPr algn="ctr">
                <a:spcBef>
                  <a:spcPct val="0"/>
                </a:spcBef>
                <a:spcAft>
                  <a:spcPct val="0"/>
                </a:spcAft>
              </a:pPr>
              <a:t>7</a:t>
            </a:fld>
            <a:endParaRPr lang="en-US" sz="600" b="0">
              <a:latin typeface="Arial"/>
              <a:sym typeface="Arial"/>
            </a:endParaRPr>
          </a:p>
        </p:txBody>
      </p:sp>
      <p:sp>
        <p:nvSpPr>
          <p:cNvPr id="342" name="Text Placeholder 99"/>
          <p:cNvSpPr>
            <a:spLocks noGrp="1"/>
          </p:cNvSpPr>
          <p:nvPr>
            <p:custDataLst>
              <p:tags r:id="rId89"/>
            </p:custDataLst>
          </p:nvPr>
        </p:nvSpPr>
        <p:spPr bwMode="gray">
          <a:xfrm>
            <a:off x="7816850" y="25066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EB640DC-1801-4840-A45B-28794EA80212}" type="datetime'''''''''''''''''8''''''''0''''2'''''''''''''''''''">
              <a:rPr lang="en-US" sz="600" b="0" smtClean="0"/>
              <a:pPr algn="ctr">
                <a:spcBef>
                  <a:spcPct val="0"/>
                </a:spcBef>
                <a:spcAft>
                  <a:spcPct val="0"/>
                </a:spcAft>
              </a:pPr>
              <a:t>802</a:t>
            </a:fld>
            <a:endParaRPr lang="en-US" sz="600" b="0">
              <a:latin typeface="Arial"/>
              <a:sym typeface="Arial"/>
            </a:endParaRPr>
          </a:p>
        </p:txBody>
      </p:sp>
      <p:sp>
        <p:nvSpPr>
          <p:cNvPr id="37" name="Text Placeholder 13"/>
          <p:cNvSpPr>
            <a:spLocks noGrp="1"/>
          </p:cNvSpPr>
          <p:nvPr>
            <p:custDataLst>
              <p:tags r:id="rId90"/>
            </p:custDataLst>
          </p:nvPr>
        </p:nvSpPr>
        <p:spPr bwMode="gray">
          <a:xfrm>
            <a:off x="8747125" y="3378200"/>
            <a:ext cx="98425"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32E3683-649D-4532-99A1-D4CFC7A97222}" type="datetime'''''''''1''''''''''''''''''''''''''''''0'''''''''''''''">
              <a:rPr lang="en-US" sz="600" b="0" smtClean="0"/>
              <a:pPr algn="ctr">
                <a:spcBef>
                  <a:spcPct val="0"/>
                </a:spcBef>
                <a:spcAft>
                  <a:spcPct val="0"/>
                </a:spcAft>
              </a:pPr>
              <a:t>10</a:t>
            </a:fld>
            <a:endParaRPr lang="en-US" sz="600" b="0">
              <a:latin typeface="Arial"/>
              <a:sym typeface="Arial"/>
            </a:endParaRPr>
          </a:p>
        </p:txBody>
      </p:sp>
      <p:sp>
        <p:nvSpPr>
          <p:cNvPr id="348" name="Text Placeholder 102"/>
          <p:cNvSpPr>
            <a:spLocks noGrp="1"/>
          </p:cNvSpPr>
          <p:nvPr>
            <p:custDataLst>
              <p:tags r:id="rId91"/>
            </p:custDataLst>
          </p:nvPr>
        </p:nvSpPr>
        <p:spPr bwMode="gray">
          <a:xfrm>
            <a:off x="8712200" y="23637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5458167-C4F6-484A-BC14-EF0874D28164}" type="datetime'''''''''''''''9''''''''''''''''8''''''''''''''''''''2'''''">
              <a:rPr lang="en-US" sz="600" b="0" smtClean="0"/>
              <a:pPr algn="ctr">
                <a:spcBef>
                  <a:spcPct val="0"/>
                </a:spcBef>
                <a:spcAft>
                  <a:spcPct val="0"/>
                </a:spcAft>
              </a:pPr>
              <a:t>982</a:t>
            </a:fld>
            <a:endParaRPr lang="en-US" sz="600" b="0">
              <a:latin typeface="Arial"/>
              <a:sym typeface="Arial"/>
            </a:endParaRPr>
          </a:p>
        </p:txBody>
      </p:sp>
      <p:sp>
        <p:nvSpPr>
          <p:cNvPr id="185" name="Text Placeholder 113"/>
          <p:cNvSpPr>
            <a:spLocks noGrp="1"/>
          </p:cNvSpPr>
          <p:nvPr>
            <p:custDataLst>
              <p:tags r:id="rId92"/>
            </p:custDataLst>
          </p:nvPr>
        </p:nvSpPr>
        <p:spPr bwMode="gray">
          <a:xfrm>
            <a:off x="8712200" y="28971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A53BAA8-882A-4670-A859-68EF1BC0045D}" type="datetime'''''''''''''''''''''''''''''''''''''''30''''''''''''''''''''9'">
              <a:rPr lang="en-US" sz="600" b="0" smtClean="0"/>
              <a:pPr algn="ctr">
                <a:spcBef>
                  <a:spcPct val="0"/>
                </a:spcBef>
                <a:spcAft>
                  <a:spcPct val="0"/>
                </a:spcAft>
              </a:pPr>
              <a:t>309</a:t>
            </a:fld>
            <a:endParaRPr lang="en-US" sz="600" b="0">
              <a:latin typeface="Arial"/>
              <a:sym typeface="Arial"/>
            </a:endParaRPr>
          </a:p>
        </p:txBody>
      </p:sp>
      <p:graphicFrame>
        <p:nvGraphicFramePr>
          <p:cNvPr id="48" name="Object 47"/>
          <p:cNvGraphicFramePr>
            <a:graphicFrameLocks noChangeAspect="1"/>
          </p:cNvGraphicFramePr>
          <p:nvPr/>
        </p:nvGraphicFramePr>
        <p:xfrm>
          <a:off x="800100" y="4076700"/>
          <a:ext cx="3543244" cy="1542940"/>
        </p:xfrm>
        <a:graphic>
          <a:graphicData uri="http://schemas.openxmlformats.org/presentationml/2006/ole">
            <p:oleObj spid="_x0000_s312325" name="Chart" r:id="rId215" imgW="3543244" imgH="1542940" progId="MSGraph.Chart.8">
              <p:embed followColorScheme="full"/>
            </p:oleObj>
          </a:graphicData>
        </a:graphic>
      </p:graphicFrame>
      <p:sp>
        <p:nvSpPr>
          <p:cNvPr id="371" name="Text Placeholder 113"/>
          <p:cNvSpPr>
            <a:spLocks noGrp="1"/>
          </p:cNvSpPr>
          <p:nvPr>
            <p:custDataLst>
              <p:tags r:id="rId93"/>
            </p:custDataLst>
          </p:nvPr>
        </p:nvSpPr>
        <p:spPr bwMode="gray">
          <a:xfrm>
            <a:off x="681037" y="41449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EC4192EF-3C75-4DF2-9D70-AC930D935DC5}" type="datetime'''1'''''',5''''''''''''''''0''''''''''''''''0'''''''''''''">
              <a:rPr lang="en-US" sz="600" b="0" smtClean="0">
                <a:latin typeface="Arial"/>
                <a:sym typeface="Arial"/>
              </a:rPr>
              <a:pPr algn="r">
                <a:spcBef>
                  <a:spcPct val="0"/>
                </a:spcBef>
                <a:spcAft>
                  <a:spcPct val="0"/>
                </a:spcAft>
              </a:pPr>
              <a:t>1,500</a:t>
            </a:fld>
            <a:endParaRPr lang="en-US" sz="600" b="0">
              <a:latin typeface="Arial"/>
              <a:sym typeface="Arial"/>
            </a:endParaRPr>
          </a:p>
        </p:txBody>
      </p:sp>
      <p:sp>
        <p:nvSpPr>
          <p:cNvPr id="370" name="Text Placeholder 112"/>
          <p:cNvSpPr>
            <a:spLocks noGrp="1"/>
          </p:cNvSpPr>
          <p:nvPr>
            <p:custDataLst>
              <p:tags r:id="rId94"/>
            </p:custDataLst>
          </p:nvPr>
        </p:nvSpPr>
        <p:spPr bwMode="gray">
          <a:xfrm>
            <a:off x="744537" y="50117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57DC91FD-A01E-4389-8247-5F1ED14C0BE5}" type="datetime'''''''5''''''''''''''''''''''''''''''00'''''''''''''''''''''">
              <a:rPr lang="en-US" sz="600" b="0" smtClean="0">
                <a:latin typeface="Arial"/>
                <a:sym typeface="Arial"/>
              </a:rPr>
              <a:pPr algn="r">
                <a:spcBef>
                  <a:spcPct val="0"/>
                </a:spcBef>
                <a:spcAft>
                  <a:spcPct val="0"/>
                </a:spcAft>
              </a:pPr>
              <a:t>500</a:t>
            </a:fld>
            <a:endParaRPr lang="en-US" sz="600" b="0">
              <a:latin typeface="Arial"/>
              <a:sym typeface="Arial"/>
            </a:endParaRPr>
          </a:p>
        </p:txBody>
      </p:sp>
      <p:sp>
        <p:nvSpPr>
          <p:cNvPr id="135" name="Text Placeholder 63"/>
          <p:cNvSpPr>
            <a:spLocks noGrp="1"/>
          </p:cNvSpPr>
          <p:nvPr>
            <p:custDataLst>
              <p:tags r:id="rId95"/>
            </p:custDataLst>
          </p:nvPr>
        </p:nvSpPr>
        <p:spPr bwMode="gray">
          <a:xfrm>
            <a:off x="4298950" y="5440362"/>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7254A21-C330-4B02-BCD9-5FEB67C1020D}" type="datetime'''''''''''''''''''''''''''0'''''''''''''''''''''''''''''''''''">
              <a:rPr lang="en-US" sz="600" b="0" smtClean="0">
                <a:latin typeface="Arial"/>
                <a:sym typeface="Arial"/>
              </a:rPr>
              <a:pPr>
                <a:spcBef>
                  <a:spcPct val="0"/>
                </a:spcBef>
                <a:spcAft>
                  <a:spcPct val="0"/>
                </a:spcAft>
              </a:pPr>
              <a:t>0</a:t>
            </a:fld>
            <a:endParaRPr lang="en-US" sz="600" b="0">
              <a:latin typeface="Arial"/>
              <a:sym typeface="Arial"/>
            </a:endParaRPr>
          </a:p>
        </p:txBody>
      </p:sp>
      <p:sp>
        <p:nvSpPr>
          <p:cNvPr id="310" name="Text Placeholder 12"/>
          <p:cNvSpPr>
            <a:spLocks noGrp="1"/>
          </p:cNvSpPr>
          <p:nvPr>
            <p:custDataLst>
              <p:tags r:id="rId96"/>
            </p:custDataLst>
          </p:nvPr>
        </p:nvSpPr>
        <p:spPr bwMode="gray">
          <a:xfrm>
            <a:off x="4298950" y="50117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0F4A528E-86A0-4BA8-B8CB-18ABFDF7C6CF}" type="datetime'''''''''''''''5''''''''''''''''''''''''''00'''''">
              <a:rPr lang="en-US" sz="600" b="0" smtClean="0">
                <a:latin typeface="Arial"/>
                <a:sym typeface="Arial"/>
              </a:rPr>
              <a:pPr>
                <a:spcBef>
                  <a:spcPct val="0"/>
                </a:spcBef>
                <a:spcAft>
                  <a:spcPct val="0"/>
                </a:spcAft>
              </a:pPr>
              <a:t>500</a:t>
            </a:fld>
            <a:endParaRPr lang="en-US" sz="600" b="0">
              <a:latin typeface="Arial"/>
              <a:sym typeface="Arial"/>
            </a:endParaRPr>
          </a:p>
        </p:txBody>
      </p:sp>
      <p:sp>
        <p:nvSpPr>
          <p:cNvPr id="311" name="Text Placeholder 13"/>
          <p:cNvSpPr>
            <a:spLocks noGrp="1"/>
          </p:cNvSpPr>
          <p:nvPr>
            <p:custDataLst>
              <p:tags r:id="rId97"/>
            </p:custDataLst>
          </p:nvPr>
        </p:nvSpPr>
        <p:spPr bwMode="gray">
          <a:xfrm>
            <a:off x="4298950" y="4573587"/>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6D9D1F3-9E83-4C88-8B7E-FDD68D9971C4}" type="datetime'''''''''''''1'''''''''''',''00''''''''''''0'''''''''">
              <a:rPr lang="en-US" sz="600" b="0" smtClean="0">
                <a:latin typeface="Arial"/>
                <a:sym typeface="Arial"/>
              </a:rPr>
              <a:pPr>
                <a:spcBef>
                  <a:spcPct val="0"/>
                </a:spcBef>
                <a:spcAft>
                  <a:spcPct val="0"/>
                </a:spcAft>
              </a:pPr>
              <a:t>1,000</a:t>
            </a:fld>
            <a:endParaRPr lang="en-US" sz="600" b="0">
              <a:latin typeface="Arial"/>
              <a:sym typeface="Arial"/>
            </a:endParaRPr>
          </a:p>
        </p:txBody>
      </p:sp>
      <p:sp>
        <p:nvSpPr>
          <p:cNvPr id="312" name="Text Placeholder 14"/>
          <p:cNvSpPr>
            <a:spLocks noGrp="1"/>
          </p:cNvSpPr>
          <p:nvPr>
            <p:custDataLst>
              <p:tags r:id="rId98"/>
            </p:custDataLst>
          </p:nvPr>
        </p:nvSpPr>
        <p:spPr bwMode="gray">
          <a:xfrm>
            <a:off x="4298950" y="41449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787DBF2-6A75-4CE0-8945-C4EE456E6878}" type="datetime'''''''''''''''''1'''',''''''''''''''''50''''''''''0'''">
              <a:rPr lang="en-US" sz="600" b="0" smtClean="0">
                <a:latin typeface="Arial"/>
                <a:sym typeface="Arial"/>
              </a:rPr>
              <a:pPr>
                <a:spcBef>
                  <a:spcPct val="0"/>
                </a:spcBef>
                <a:spcAft>
                  <a:spcPct val="0"/>
                </a:spcAft>
              </a:pPr>
              <a:t>1,500</a:t>
            </a:fld>
            <a:endParaRPr lang="en-US" sz="600" b="0">
              <a:latin typeface="Arial"/>
              <a:sym typeface="Arial"/>
            </a:endParaRPr>
          </a:p>
        </p:txBody>
      </p:sp>
      <p:sp>
        <p:nvSpPr>
          <p:cNvPr id="308" name="Text Placeholder 11"/>
          <p:cNvSpPr>
            <a:spLocks noGrp="1"/>
          </p:cNvSpPr>
          <p:nvPr>
            <p:custDataLst>
              <p:tags r:id="rId99"/>
            </p:custDataLst>
          </p:nvPr>
        </p:nvSpPr>
        <p:spPr bwMode="gray">
          <a:xfrm>
            <a:off x="681037" y="4573587"/>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4C2D6B70-ACCB-46B3-8072-992D95012DEF}" type="datetime'''''''''1'''''''''''''',''''''''''''''''''0''00'''''''">
              <a:rPr lang="en-US" sz="600" b="0" smtClean="0">
                <a:latin typeface="Arial"/>
                <a:sym typeface="Arial"/>
              </a:rPr>
              <a:pPr algn="r">
                <a:spcBef>
                  <a:spcPct val="0"/>
                </a:spcBef>
                <a:spcAft>
                  <a:spcPct val="0"/>
                </a:spcAft>
              </a:pPr>
              <a:t>1,000</a:t>
            </a:fld>
            <a:endParaRPr lang="en-US" sz="600" b="0">
              <a:latin typeface="Arial"/>
              <a:sym typeface="Arial"/>
            </a:endParaRPr>
          </a:p>
        </p:txBody>
      </p:sp>
      <p:sp>
        <p:nvSpPr>
          <p:cNvPr id="129" name="Text Placeholder 57"/>
          <p:cNvSpPr>
            <a:spLocks noGrp="1"/>
          </p:cNvSpPr>
          <p:nvPr>
            <p:custDataLst>
              <p:tags r:id="rId100"/>
            </p:custDataLst>
          </p:nvPr>
        </p:nvSpPr>
        <p:spPr bwMode="gray">
          <a:xfrm>
            <a:off x="830262" y="5440362"/>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D2C6D18A-C00D-4924-8497-FDFF774CBCB7}" type="datetime'''''''''''''''''''''''''''''''''''''''''''''''0'''''''''">
              <a:rPr lang="en-US" sz="600" b="0" smtClean="0">
                <a:latin typeface="Arial"/>
                <a:sym typeface="Arial"/>
              </a:rPr>
              <a:pPr algn="r">
                <a:spcBef>
                  <a:spcPct val="0"/>
                </a:spcBef>
                <a:spcAft>
                  <a:spcPct val="0"/>
                </a:spcAft>
              </a:pPr>
              <a:t>0</a:t>
            </a:fld>
            <a:endParaRPr lang="en-US" sz="600" b="0">
              <a:latin typeface="Arial"/>
              <a:sym typeface="Arial"/>
            </a:endParaRPr>
          </a:p>
        </p:txBody>
      </p:sp>
      <p:sp>
        <p:nvSpPr>
          <p:cNvPr id="447" name="Text Placeholder 182"/>
          <p:cNvSpPr>
            <a:spLocks noGrp="1"/>
          </p:cNvSpPr>
          <p:nvPr>
            <p:custDataLst>
              <p:tags r:id="rId101"/>
            </p:custDataLst>
          </p:nvPr>
        </p:nvSpPr>
        <p:spPr bwMode="gray">
          <a:xfrm>
            <a:off x="2844800"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610AFF2-26E0-4B9F-964C-D4292A40E682}"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43" name="Text Placeholder 178"/>
          <p:cNvSpPr>
            <a:spLocks noGrp="1"/>
          </p:cNvSpPr>
          <p:nvPr>
            <p:custDataLst>
              <p:tags r:id="rId102"/>
            </p:custDataLst>
          </p:nvPr>
        </p:nvSpPr>
        <p:spPr bwMode="gray">
          <a:xfrm>
            <a:off x="1658937"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21E5E11-57CC-43D0-A3B1-51E668D1AC20}"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42" name="Text Placeholder 177"/>
          <p:cNvSpPr>
            <a:spLocks noGrp="1"/>
          </p:cNvSpPr>
          <p:nvPr>
            <p:custDataLst>
              <p:tags r:id="rId103"/>
            </p:custDataLst>
          </p:nvPr>
        </p:nvSpPr>
        <p:spPr bwMode="gray">
          <a:xfrm>
            <a:off x="1358900"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E9283BB-5B62-4E47-B1C0-EB69E83AAEA0}"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52" name="Text Placeholder 9"/>
          <p:cNvSpPr>
            <a:spLocks noGrp="1"/>
          </p:cNvSpPr>
          <p:nvPr>
            <p:custDataLst>
              <p:tags r:id="rId104"/>
            </p:custDataLst>
          </p:nvPr>
        </p:nvSpPr>
        <p:spPr bwMode="gray">
          <a:xfrm>
            <a:off x="226377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CB98D8A-D7F7-41D8-BAC9-3496DC1C4CE5}" type="datetime'''''''''4'''''''''''''''''''''''">
              <a:rPr lang="en-US" sz="600" b="0" smtClean="0"/>
              <a:pPr algn="ctr">
                <a:spcBef>
                  <a:spcPct val="0"/>
                </a:spcBef>
                <a:spcAft>
                  <a:spcPct val="0"/>
                </a:spcAft>
              </a:pPr>
              <a:t>4</a:t>
            </a:fld>
            <a:endParaRPr lang="en-US" sz="600" b="0">
              <a:latin typeface="Arial"/>
              <a:sym typeface="Arial"/>
            </a:endParaRPr>
          </a:p>
        </p:txBody>
      </p:sp>
      <p:sp>
        <p:nvSpPr>
          <p:cNvPr id="459" name="Text Placeholder 194"/>
          <p:cNvSpPr>
            <a:spLocks noGrp="1"/>
          </p:cNvSpPr>
          <p:nvPr>
            <p:custDataLst>
              <p:tags r:id="rId105"/>
            </p:custDataLst>
          </p:nvPr>
        </p:nvSpPr>
        <p:spPr bwMode="gray">
          <a:xfrm>
            <a:off x="3060700" y="443071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514024F-495F-42F6-B217-BDC788E8F7AB}" type="datetime'''''''''''''''''''1,0''''''6''''''''''''''''''''''1'''''''''">
              <a:rPr lang="en-US" sz="600" b="0" smtClean="0">
                <a:latin typeface="Arial"/>
                <a:sym typeface="Arial"/>
              </a:rPr>
              <a:pPr algn="ctr">
                <a:spcBef>
                  <a:spcPct val="0"/>
                </a:spcBef>
                <a:spcAft>
                  <a:spcPct val="0"/>
                </a:spcAft>
              </a:pPr>
              <a:t>1,061</a:t>
            </a:fld>
            <a:endParaRPr lang="en-US" sz="600" b="0">
              <a:latin typeface="Arial"/>
              <a:sym typeface="Arial"/>
            </a:endParaRPr>
          </a:p>
        </p:txBody>
      </p:sp>
      <p:sp>
        <p:nvSpPr>
          <p:cNvPr id="54" name="Text Placeholder 8"/>
          <p:cNvSpPr>
            <a:spLocks noGrp="1"/>
          </p:cNvSpPr>
          <p:nvPr>
            <p:custDataLst>
              <p:tags r:id="rId106"/>
            </p:custDataLst>
          </p:nvPr>
        </p:nvSpPr>
        <p:spPr bwMode="gray">
          <a:xfrm>
            <a:off x="196850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48A5743-B5B5-46D7-B15D-7CB0CA7EF73D}" type="datetime'''''''''''''''''3'''''''''''''''">
              <a:rPr lang="en-US" sz="600" b="0" smtClean="0"/>
              <a:pPr algn="ctr">
                <a:spcBef>
                  <a:spcPct val="0"/>
                </a:spcBef>
                <a:spcAft>
                  <a:spcPct val="0"/>
                </a:spcAft>
              </a:pPr>
              <a:t>3</a:t>
            </a:fld>
            <a:endParaRPr lang="en-US" sz="600" b="0">
              <a:latin typeface="Arial"/>
              <a:sym typeface="Arial"/>
            </a:endParaRPr>
          </a:p>
        </p:txBody>
      </p:sp>
      <p:sp>
        <p:nvSpPr>
          <p:cNvPr id="461" name="Text Placeholder 196"/>
          <p:cNvSpPr>
            <a:spLocks noGrp="1"/>
          </p:cNvSpPr>
          <p:nvPr>
            <p:custDataLst>
              <p:tags r:id="rId107"/>
            </p:custDataLst>
          </p:nvPr>
        </p:nvSpPr>
        <p:spPr bwMode="gray">
          <a:xfrm>
            <a:off x="3660775" y="442118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FC35216-B732-4BFA-90E7-D6FE358CB476}" type="datetime'''1'''''''''''',''0''''''''''''''7''''''''''''5'''''">
              <a:rPr lang="en-US" sz="600" b="0" smtClean="0">
                <a:latin typeface="Arial"/>
                <a:sym typeface="Arial"/>
              </a:rPr>
              <a:pPr algn="ctr">
                <a:spcBef>
                  <a:spcPct val="0"/>
                </a:spcBef>
                <a:spcAft>
                  <a:spcPct val="0"/>
                </a:spcAft>
              </a:pPr>
              <a:t>1,075</a:t>
            </a:fld>
            <a:endParaRPr lang="en-US" sz="600" b="0">
              <a:latin typeface="Arial"/>
              <a:sym typeface="Arial"/>
            </a:endParaRPr>
          </a:p>
        </p:txBody>
      </p:sp>
      <p:sp>
        <p:nvSpPr>
          <p:cNvPr id="50" name="Text Placeholder 7"/>
          <p:cNvSpPr>
            <a:spLocks noGrp="1"/>
          </p:cNvSpPr>
          <p:nvPr>
            <p:custDataLst>
              <p:tags r:id="rId108"/>
            </p:custDataLst>
          </p:nvPr>
        </p:nvSpPr>
        <p:spPr bwMode="gray">
          <a:xfrm>
            <a:off x="1668462"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1E39CFC-E9FD-4D8E-8435-0E13DF5CAA00}" type="datetime'''''''''''2'''''''''''''''''''''''''''''''''''''''''">
              <a:rPr lang="en-US" sz="600" b="0" smtClean="0"/>
              <a:pPr algn="ctr">
                <a:spcBef>
                  <a:spcPct val="0"/>
                </a:spcBef>
                <a:spcAft>
                  <a:spcPct val="0"/>
                </a:spcAft>
              </a:pPr>
              <a:t>2</a:t>
            </a:fld>
            <a:endParaRPr lang="en-US" sz="600" b="0">
              <a:latin typeface="Arial"/>
              <a:sym typeface="Arial"/>
            </a:endParaRPr>
          </a:p>
        </p:txBody>
      </p:sp>
      <p:sp>
        <p:nvSpPr>
          <p:cNvPr id="49" name="Text Placeholder 6"/>
          <p:cNvSpPr>
            <a:spLocks noGrp="1"/>
          </p:cNvSpPr>
          <p:nvPr>
            <p:custDataLst>
              <p:tags r:id="rId109"/>
            </p:custDataLst>
          </p:nvPr>
        </p:nvSpPr>
        <p:spPr bwMode="gray">
          <a:xfrm>
            <a:off x="136842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B3F27EF-DB36-4AD4-B784-6FEB4C033682}" type="datetime'''''''''''''''''''''''''''1'''''''''''''''''''''''">
              <a:rPr lang="en-US" sz="600" b="0" smtClean="0"/>
              <a:pPr algn="ctr">
                <a:spcBef>
                  <a:spcPct val="0"/>
                </a:spcBef>
                <a:spcAft>
                  <a:spcPct val="0"/>
                </a:spcAft>
              </a:pPr>
              <a:t>1</a:t>
            </a:fld>
            <a:endParaRPr lang="en-US" sz="600" b="0">
              <a:latin typeface="Arial"/>
              <a:sym typeface="Arial"/>
            </a:endParaRPr>
          </a:p>
        </p:txBody>
      </p:sp>
      <p:sp>
        <p:nvSpPr>
          <p:cNvPr id="454" name="Text Placeholder 189"/>
          <p:cNvSpPr>
            <a:spLocks noGrp="1"/>
          </p:cNvSpPr>
          <p:nvPr>
            <p:custDataLst>
              <p:tags r:id="rId110"/>
            </p:custDataLst>
          </p:nvPr>
        </p:nvSpPr>
        <p:spPr bwMode="gray">
          <a:xfrm>
            <a:off x="1584325" y="445928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F07A808-6426-4306-AF07-846498E1C9D0}" type="datetime'1'''''''''''',''''''''''''''''0''''''''''''''''''''''2''''5'">
              <a:rPr lang="en-US" sz="600" b="0" smtClean="0">
                <a:latin typeface="Arial"/>
                <a:sym typeface="Arial"/>
              </a:rPr>
              <a:pPr algn="ctr">
                <a:spcBef>
                  <a:spcPct val="0"/>
                </a:spcBef>
                <a:spcAft>
                  <a:spcPct val="0"/>
                </a:spcAft>
              </a:pPr>
              <a:t>1,025</a:t>
            </a:fld>
            <a:endParaRPr lang="en-US" sz="600" b="0">
              <a:latin typeface="Arial"/>
              <a:sym typeface="Arial"/>
            </a:endParaRPr>
          </a:p>
        </p:txBody>
      </p:sp>
      <p:sp>
        <p:nvSpPr>
          <p:cNvPr id="460" name="Text Placeholder 195"/>
          <p:cNvSpPr>
            <a:spLocks noGrp="1"/>
          </p:cNvSpPr>
          <p:nvPr>
            <p:custDataLst>
              <p:tags r:id="rId111"/>
            </p:custDataLst>
          </p:nvPr>
        </p:nvSpPr>
        <p:spPr bwMode="gray">
          <a:xfrm>
            <a:off x="3365500" y="442118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965E072-161A-4BAE-AF3E-BA5864FE4CF1}" type="datetime'''''''''1'',''''''''''''''''''''0''6''''''''''8'''''''''">
              <a:rPr lang="en-US" sz="600" b="0" smtClean="0">
                <a:latin typeface="Arial"/>
                <a:sym typeface="Arial"/>
              </a:rPr>
              <a:pPr algn="ctr">
                <a:spcBef>
                  <a:spcPct val="0"/>
                </a:spcBef>
                <a:spcAft>
                  <a:spcPct val="0"/>
                </a:spcAft>
              </a:pPr>
              <a:t>1,068</a:t>
            </a:fld>
            <a:endParaRPr lang="en-US" sz="600" b="0">
              <a:latin typeface="Arial"/>
              <a:sym typeface="Arial"/>
            </a:endParaRPr>
          </a:p>
        </p:txBody>
      </p:sp>
      <p:sp>
        <p:nvSpPr>
          <p:cNvPr id="458" name="Text Placeholder 193"/>
          <p:cNvSpPr>
            <a:spLocks noGrp="1"/>
          </p:cNvSpPr>
          <p:nvPr>
            <p:custDataLst>
              <p:tags r:id="rId112"/>
            </p:custDataLst>
          </p:nvPr>
        </p:nvSpPr>
        <p:spPr bwMode="gray">
          <a:xfrm>
            <a:off x="2765425" y="443071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17B92D3-D4BB-41A8-8E5D-82F66CD699AA}" type="datetime'''''''1'''''''''''''''',0''''''''''''''''''''5''''''4'">
              <a:rPr lang="en-US" sz="600" b="0" smtClean="0">
                <a:latin typeface="Arial"/>
                <a:sym typeface="Arial"/>
              </a:rPr>
              <a:pPr algn="ctr">
                <a:spcBef>
                  <a:spcPct val="0"/>
                </a:spcBef>
                <a:spcAft>
                  <a:spcPct val="0"/>
                </a:spcAft>
              </a:pPr>
              <a:t>1,054</a:t>
            </a:fld>
            <a:endParaRPr lang="en-US" sz="600" b="0">
              <a:latin typeface="Arial"/>
              <a:sym typeface="Arial"/>
            </a:endParaRPr>
          </a:p>
        </p:txBody>
      </p:sp>
      <p:sp>
        <p:nvSpPr>
          <p:cNvPr id="56" name="Text Placeholder 11"/>
          <p:cNvSpPr>
            <a:spLocks noGrp="1"/>
          </p:cNvSpPr>
          <p:nvPr>
            <p:custDataLst>
              <p:tags r:id="rId113"/>
            </p:custDataLst>
          </p:nvPr>
        </p:nvSpPr>
        <p:spPr bwMode="gray">
          <a:xfrm>
            <a:off x="285432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49EA08C-EF72-447E-817D-432F6F72E875}" type="datetime'''''''''''''''''''''''''''''''''''''''''''''''''''''''6'">
              <a:rPr lang="en-US" sz="600" b="0" smtClean="0"/>
              <a:pPr algn="ctr">
                <a:spcBef>
                  <a:spcPct val="0"/>
                </a:spcBef>
                <a:spcAft>
                  <a:spcPct val="0"/>
                </a:spcAft>
              </a:pPr>
              <a:t>6</a:t>
            </a:fld>
            <a:endParaRPr lang="en-US" sz="600" b="0">
              <a:latin typeface="Arial"/>
              <a:sym typeface="Arial"/>
            </a:endParaRPr>
          </a:p>
        </p:txBody>
      </p:sp>
      <p:sp>
        <p:nvSpPr>
          <p:cNvPr id="465" name="Text Placeholder 200"/>
          <p:cNvSpPr>
            <a:spLocks noGrp="1"/>
          </p:cNvSpPr>
          <p:nvPr>
            <p:custDataLst>
              <p:tags r:id="rId114"/>
            </p:custDataLst>
          </p:nvPr>
        </p:nvSpPr>
        <p:spPr bwMode="gray">
          <a:xfrm>
            <a:off x="1616075" y="48117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36A8786-1FF2-4BA3-ADA1-1172A849B8B5}" type="datetime'''''''''6''''''''''''''''''2''0'''''''''''''">
              <a:rPr lang="en-US" sz="600" b="0" smtClean="0">
                <a:latin typeface="Arial"/>
                <a:sym typeface="Arial"/>
              </a:rPr>
              <a:pPr algn="ctr">
                <a:spcBef>
                  <a:spcPct val="0"/>
                </a:spcBef>
                <a:spcAft>
                  <a:spcPct val="0"/>
                </a:spcAft>
              </a:pPr>
              <a:t>620</a:t>
            </a:fld>
            <a:endParaRPr lang="en-US" sz="600" b="0">
              <a:latin typeface="Arial"/>
              <a:sym typeface="Arial"/>
            </a:endParaRPr>
          </a:p>
        </p:txBody>
      </p:sp>
      <p:sp>
        <p:nvSpPr>
          <p:cNvPr id="466" name="Text Placeholder 201"/>
          <p:cNvSpPr>
            <a:spLocks noGrp="1"/>
          </p:cNvSpPr>
          <p:nvPr>
            <p:custDataLst>
              <p:tags r:id="rId115"/>
            </p:custDataLst>
          </p:nvPr>
        </p:nvSpPr>
        <p:spPr bwMode="gray">
          <a:xfrm>
            <a:off x="1911350" y="48021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5A63A7-F1FF-4259-878F-4B7AEF9BAEA2}" type="datetime'''''''''6''''''''''''''''''''2''''''''''''''''''''''5'''">
              <a:rPr lang="en-US" sz="600" b="0" smtClean="0">
                <a:latin typeface="Arial"/>
                <a:sym typeface="Arial"/>
              </a:rPr>
              <a:pPr algn="ctr">
                <a:spcBef>
                  <a:spcPct val="0"/>
                </a:spcBef>
                <a:spcAft>
                  <a:spcPct val="0"/>
                </a:spcAft>
              </a:pPr>
              <a:t>625</a:t>
            </a:fld>
            <a:endParaRPr lang="en-US" sz="600" b="0">
              <a:latin typeface="Arial"/>
              <a:sym typeface="Arial"/>
            </a:endParaRPr>
          </a:p>
        </p:txBody>
      </p:sp>
      <p:sp>
        <p:nvSpPr>
          <p:cNvPr id="464" name="Text Placeholder 199"/>
          <p:cNvSpPr>
            <a:spLocks noGrp="1"/>
          </p:cNvSpPr>
          <p:nvPr>
            <p:custDataLst>
              <p:tags r:id="rId116"/>
            </p:custDataLst>
          </p:nvPr>
        </p:nvSpPr>
        <p:spPr bwMode="gray">
          <a:xfrm>
            <a:off x="1311275" y="48117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9846993-E828-45C9-83DD-388C3D17D9A1}" type="datetime'''''''''61''''''''''5'''''''''''''''''''''''''''''">
              <a:rPr lang="en-US" sz="600" b="0" smtClean="0">
                <a:latin typeface="Arial"/>
                <a:sym typeface="Arial"/>
              </a:rPr>
              <a:pPr algn="ctr">
                <a:spcBef>
                  <a:spcPct val="0"/>
                </a:spcBef>
                <a:spcAft>
                  <a:spcPct val="0"/>
                </a:spcAft>
              </a:pPr>
              <a:t>615</a:t>
            </a:fld>
            <a:endParaRPr lang="en-US" sz="600" b="0">
              <a:latin typeface="Arial"/>
              <a:sym typeface="Arial"/>
            </a:endParaRPr>
          </a:p>
        </p:txBody>
      </p:sp>
      <p:sp>
        <p:nvSpPr>
          <p:cNvPr id="55" name="Text Placeholder 12"/>
          <p:cNvSpPr>
            <a:spLocks noGrp="1"/>
          </p:cNvSpPr>
          <p:nvPr>
            <p:custDataLst>
              <p:tags r:id="rId117"/>
            </p:custDataLst>
          </p:nvPr>
        </p:nvSpPr>
        <p:spPr bwMode="gray">
          <a:xfrm>
            <a:off x="314960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3752C48-B220-4949-BB71-AB158422F08D}" type="datetime'''7'''''''''''''''''''''''">
              <a:rPr lang="en-US" sz="600" b="0" smtClean="0"/>
              <a:pPr algn="ctr">
                <a:spcBef>
                  <a:spcPct val="0"/>
                </a:spcBef>
                <a:spcAft>
                  <a:spcPct val="0"/>
                </a:spcAft>
              </a:pPr>
              <a:t>7</a:t>
            </a:fld>
            <a:endParaRPr lang="en-US" sz="600" b="0">
              <a:latin typeface="Arial"/>
              <a:sym typeface="Arial"/>
            </a:endParaRPr>
          </a:p>
        </p:txBody>
      </p:sp>
      <p:sp>
        <p:nvSpPr>
          <p:cNvPr id="455" name="Text Placeholder 190"/>
          <p:cNvSpPr>
            <a:spLocks noGrp="1"/>
          </p:cNvSpPr>
          <p:nvPr>
            <p:custDataLst>
              <p:tags r:id="rId118"/>
            </p:custDataLst>
          </p:nvPr>
        </p:nvSpPr>
        <p:spPr bwMode="gray">
          <a:xfrm>
            <a:off x="1879600" y="444976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937F3B7-78C0-4F78-91E1-657E9507408F}" type="datetime'''''''1,''0''''''''''''''''''''3''''''''''''2'''''''''''''''''">
              <a:rPr lang="en-US" sz="600" b="0" smtClean="0">
                <a:latin typeface="Arial"/>
                <a:sym typeface="Arial"/>
              </a:rPr>
              <a:pPr algn="ctr">
                <a:spcBef>
                  <a:spcPct val="0"/>
                </a:spcBef>
                <a:spcAft>
                  <a:spcPct val="0"/>
                </a:spcAft>
              </a:pPr>
              <a:t>1,032</a:t>
            </a:fld>
            <a:endParaRPr lang="en-US" sz="600" b="0">
              <a:latin typeface="Arial"/>
              <a:sym typeface="Arial"/>
            </a:endParaRPr>
          </a:p>
        </p:txBody>
      </p:sp>
      <p:sp>
        <p:nvSpPr>
          <p:cNvPr id="53" name="Text Placeholder 10"/>
          <p:cNvSpPr>
            <a:spLocks noGrp="1"/>
          </p:cNvSpPr>
          <p:nvPr>
            <p:custDataLst>
              <p:tags r:id="rId119"/>
            </p:custDataLst>
          </p:nvPr>
        </p:nvSpPr>
        <p:spPr bwMode="gray">
          <a:xfrm>
            <a:off x="255905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1ECEE80-7DAA-4892-ACD6-9F96FD0C5535}" type="datetime'''''''5'''''''''''''''''''''''''''''''''''''''''''''">
              <a:rPr lang="en-US" sz="600" b="0" smtClean="0"/>
              <a:pPr algn="ctr">
                <a:spcBef>
                  <a:spcPct val="0"/>
                </a:spcBef>
                <a:spcAft>
                  <a:spcPct val="0"/>
                </a:spcAft>
              </a:pPr>
              <a:t>5</a:t>
            </a:fld>
            <a:endParaRPr lang="en-US" sz="600" b="0">
              <a:latin typeface="Arial"/>
              <a:sym typeface="Arial"/>
            </a:endParaRPr>
          </a:p>
        </p:txBody>
      </p:sp>
      <p:sp>
        <p:nvSpPr>
          <p:cNvPr id="452" name="Text Placeholder 187"/>
          <p:cNvSpPr>
            <a:spLocks noGrp="1"/>
          </p:cNvSpPr>
          <p:nvPr>
            <p:custDataLst>
              <p:tags r:id="rId120"/>
            </p:custDataLst>
          </p:nvPr>
        </p:nvSpPr>
        <p:spPr bwMode="gray">
          <a:xfrm>
            <a:off x="984250" y="446881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3809B1B-4747-4992-8333-F2CF24B4C709}" type="datetime'''''''''''''''''1,''''01''0'''''''''''''''''''''''''''''''''">
              <a:rPr lang="en-US" sz="600" b="0" smtClean="0">
                <a:latin typeface="Arial"/>
                <a:sym typeface="Arial"/>
              </a:rPr>
              <a:pPr algn="ctr">
                <a:spcBef>
                  <a:spcPct val="0"/>
                </a:spcBef>
                <a:spcAft>
                  <a:spcPct val="0"/>
                </a:spcAft>
              </a:pPr>
              <a:t>1,010</a:t>
            </a:fld>
            <a:endParaRPr lang="en-US" sz="600" b="0">
              <a:latin typeface="Arial"/>
              <a:sym typeface="Arial"/>
            </a:endParaRPr>
          </a:p>
        </p:txBody>
      </p:sp>
      <p:sp>
        <p:nvSpPr>
          <p:cNvPr id="457" name="Text Placeholder 192"/>
          <p:cNvSpPr>
            <a:spLocks noGrp="1"/>
          </p:cNvSpPr>
          <p:nvPr>
            <p:custDataLst>
              <p:tags r:id="rId121"/>
            </p:custDataLst>
          </p:nvPr>
        </p:nvSpPr>
        <p:spPr bwMode="gray">
          <a:xfrm>
            <a:off x="2470150" y="444023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691D4AB-B348-47EC-8667-484520008C8F}" type="datetime'''''''''''1'''''''''''''''''''''''''''''',''''04''''''6'''''">
              <a:rPr lang="en-US" sz="600" b="0" smtClean="0">
                <a:latin typeface="Arial"/>
                <a:sym typeface="Arial"/>
              </a:rPr>
              <a:pPr algn="ctr">
                <a:spcBef>
                  <a:spcPct val="0"/>
                </a:spcBef>
                <a:spcAft>
                  <a:spcPct val="0"/>
                </a:spcAft>
              </a:pPr>
              <a:t>1,046</a:t>
            </a:fld>
            <a:endParaRPr lang="en-US" sz="600" b="0">
              <a:latin typeface="Arial"/>
              <a:sym typeface="Arial"/>
            </a:endParaRPr>
          </a:p>
        </p:txBody>
      </p:sp>
      <p:sp>
        <p:nvSpPr>
          <p:cNvPr id="456" name="Text Placeholder 191"/>
          <p:cNvSpPr>
            <a:spLocks noGrp="1"/>
          </p:cNvSpPr>
          <p:nvPr>
            <p:custDataLst>
              <p:tags r:id="rId122"/>
            </p:custDataLst>
          </p:nvPr>
        </p:nvSpPr>
        <p:spPr bwMode="gray">
          <a:xfrm>
            <a:off x="2174875" y="444976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A56919E-1910-4EB7-8861-B56FED35E3EC}" type="datetime'''''''''''''''''1'',''''''0''''''''''''''''''''3''9'''''''">
              <a:rPr lang="en-US" sz="600" b="0" smtClean="0">
                <a:latin typeface="Arial"/>
                <a:sym typeface="Arial"/>
              </a:rPr>
              <a:pPr algn="ctr">
                <a:spcBef>
                  <a:spcPct val="0"/>
                </a:spcBef>
                <a:spcAft>
                  <a:spcPct val="0"/>
                </a:spcAft>
              </a:pPr>
              <a:t>1,039</a:t>
            </a:fld>
            <a:endParaRPr lang="en-US" sz="600" b="0">
              <a:latin typeface="Arial"/>
              <a:sym typeface="Arial"/>
            </a:endParaRPr>
          </a:p>
        </p:txBody>
      </p:sp>
      <p:sp>
        <p:nvSpPr>
          <p:cNvPr id="61" name="Text Placeholder 5"/>
          <p:cNvSpPr>
            <a:spLocks noGrp="1"/>
          </p:cNvSpPr>
          <p:nvPr>
            <p:custDataLst>
              <p:tags r:id="rId123"/>
            </p:custDataLst>
          </p:nvPr>
        </p:nvSpPr>
        <p:spPr bwMode="gray">
          <a:xfrm>
            <a:off x="107315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95AF270-E035-4C71-8E86-133DDD2E8C22}" type="datetime'''''''''''0'''''''''''''''''''''''''">
              <a:rPr lang="en-US" sz="600" b="0" smtClean="0"/>
              <a:pPr algn="ctr">
                <a:spcBef>
                  <a:spcPct val="0"/>
                </a:spcBef>
                <a:spcAft>
                  <a:spcPct val="0"/>
                </a:spcAft>
              </a:pPr>
              <a:t>0</a:t>
            </a:fld>
            <a:endParaRPr lang="en-US" sz="600" b="0">
              <a:latin typeface="Arial"/>
              <a:sym typeface="Arial"/>
            </a:endParaRPr>
          </a:p>
        </p:txBody>
      </p:sp>
      <p:sp>
        <p:nvSpPr>
          <p:cNvPr id="60" name="Text Placeholder 3"/>
          <p:cNvSpPr>
            <a:spLocks noGrp="1"/>
          </p:cNvSpPr>
          <p:nvPr>
            <p:custDataLst>
              <p:tags r:id="rId124"/>
            </p:custDataLst>
          </p:nvPr>
        </p:nvSpPr>
        <p:spPr bwMode="gray">
          <a:xfrm>
            <a:off x="681037" y="3962400"/>
            <a:ext cx="57150"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800" b="0" dirty="0" smtClean="0">
                <a:latin typeface="Arial"/>
                <a:sym typeface="Arial"/>
              </a:rPr>
              <a:t>$</a:t>
            </a:r>
            <a:endParaRPr lang="en-US" sz="800" b="0" dirty="0">
              <a:latin typeface="Arial"/>
              <a:sym typeface="Arial"/>
            </a:endParaRPr>
          </a:p>
        </p:txBody>
      </p:sp>
      <p:sp>
        <p:nvSpPr>
          <p:cNvPr id="451" name="Text Placeholder 186"/>
          <p:cNvSpPr>
            <a:spLocks noGrp="1"/>
          </p:cNvSpPr>
          <p:nvPr>
            <p:custDataLst>
              <p:tags r:id="rId125"/>
            </p:custDataLst>
          </p:nvPr>
        </p:nvSpPr>
        <p:spPr bwMode="gray">
          <a:xfrm>
            <a:off x="4035425"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F2AD3BD-C6B5-4489-BDEA-02E5BF6AC863}"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50" name="Text Placeholder 185"/>
          <p:cNvSpPr>
            <a:spLocks noGrp="1"/>
          </p:cNvSpPr>
          <p:nvPr>
            <p:custDataLst>
              <p:tags r:id="rId126"/>
            </p:custDataLst>
          </p:nvPr>
        </p:nvSpPr>
        <p:spPr bwMode="gray">
          <a:xfrm>
            <a:off x="3740150"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550C98A-D3C5-48D1-938C-9DA24651AD94}"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48" name="Text Placeholder 183"/>
          <p:cNvSpPr>
            <a:spLocks noGrp="1"/>
          </p:cNvSpPr>
          <p:nvPr>
            <p:custDataLst>
              <p:tags r:id="rId127"/>
            </p:custDataLst>
          </p:nvPr>
        </p:nvSpPr>
        <p:spPr bwMode="gray">
          <a:xfrm>
            <a:off x="3140075"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50C9817-B2CD-44CE-BE67-2B36CE819966}"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44" name="Text Placeholder 179"/>
          <p:cNvSpPr>
            <a:spLocks noGrp="1"/>
          </p:cNvSpPr>
          <p:nvPr>
            <p:custDataLst>
              <p:tags r:id="rId128"/>
            </p:custDataLst>
          </p:nvPr>
        </p:nvSpPr>
        <p:spPr bwMode="gray">
          <a:xfrm>
            <a:off x="1958975"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6B50C09-8960-4D3B-AF9C-F0111FA3378D}"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51" name="Text Placeholder 4"/>
          <p:cNvSpPr>
            <a:spLocks noGrp="1"/>
          </p:cNvSpPr>
          <p:nvPr>
            <p:custDataLst>
              <p:tags r:id="rId129"/>
            </p:custDataLst>
          </p:nvPr>
        </p:nvSpPr>
        <p:spPr bwMode="gray">
          <a:xfrm>
            <a:off x="4219575" y="3962400"/>
            <a:ext cx="271462"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800" b="0" dirty="0" smtClean="0">
                <a:latin typeface="Arial"/>
                <a:sym typeface="Arial"/>
              </a:rPr>
              <a:t>Cum$</a:t>
            </a:r>
            <a:endParaRPr lang="en-US" sz="800" b="0" dirty="0">
              <a:latin typeface="Arial"/>
              <a:sym typeface="Arial"/>
            </a:endParaRPr>
          </a:p>
        </p:txBody>
      </p:sp>
      <p:sp>
        <p:nvSpPr>
          <p:cNvPr id="449" name="Text Placeholder 184"/>
          <p:cNvSpPr>
            <a:spLocks noGrp="1"/>
          </p:cNvSpPr>
          <p:nvPr>
            <p:custDataLst>
              <p:tags r:id="rId130"/>
            </p:custDataLst>
          </p:nvPr>
        </p:nvSpPr>
        <p:spPr bwMode="gray">
          <a:xfrm>
            <a:off x="3440112"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45889BF-F6ED-4246-9FBE-75B4E52A40C8}"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73" name="Text Placeholder 208"/>
          <p:cNvSpPr>
            <a:spLocks noGrp="1"/>
          </p:cNvSpPr>
          <p:nvPr>
            <p:custDataLst>
              <p:tags r:id="rId131"/>
            </p:custDataLst>
          </p:nvPr>
        </p:nvSpPr>
        <p:spPr bwMode="gray">
          <a:xfrm>
            <a:off x="3987800" y="477361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F2A04E5-210D-4F74-838C-12004B2AA317}" type="datetime'''''''''''''''''6''''5''''''''''''''''''''''''''''''''8'''''''">
              <a:rPr lang="en-US" sz="600" b="0" smtClean="0">
                <a:latin typeface="Arial"/>
                <a:sym typeface="Arial"/>
              </a:rPr>
              <a:pPr algn="ctr">
                <a:spcBef>
                  <a:spcPct val="0"/>
                </a:spcBef>
                <a:spcAft>
                  <a:spcPct val="0"/>
                </a:spcAft>
              </a:pPr>
              <a:t>658</a:t>
            </a:fld>
            <a:endParaRPr lang="en-US" sz="600" b="0">
              <a:latin typeface="Arial"/>
              <a:sym typeface="Arial"/>
            </a:endParaRPr>
          </a:p>
        </p:txBody>
      </p:sp>
      <p:sp>
        <p:nvSpPr>
          <p:cNvPr id="446" name="Text Placeholder 181"/>
          <p:cNvSpPr>
            <a:spLocks noGrp="1"/>
          </p:cNvSpPr>
          <p:nvPr>
            <p:custDataLst>
              <p:tags r:id="rId132"/>
            </p:custDataLst>
          </p:nvPr>
        </p:nvSpPr>
        <p:spPr bwMode="gray">
          <a:xfrm>
            <a:off x="2549525"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34B8D0D-5785-4A5C-8A9E-B8EBD1AF1BB9}"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45" name="Text Placeholder 180"/>
          <p:cNvSpPr>
            <a:spLocks noGrp="1"/>
          </p:cNvSpPr>
          <p:nvPr>
            <p:custDataLst>
              <p:tags r:id="rId133"/>
            </p:custDataLst>
          </p:nvPr>
        </p:nvSpPr>
        <p:spPr bwMode="gray">
          <a:xfrm>
            <a:off x="2254250" y="5359400"/>
            <a:ext cx="74612"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0AB2822-84DE-4BB3-A149-8F7F7EC4A7CF}" type="datetime'''''7'''''''''''''''''''''''">
              <a:rPr lang="en-US" sz="600" b="0" smtClean="0">
                <a:latin typeface="Arial"/>
                <a:sym typeface="Arial"/>
              </a:rPr>
              <a:pPr algn="ctr">
                <a:spcBef>
                  <a:spcPct val="0"/>
                </a:spcBef>
                <a:spcAft>
                  <a:spcPct val="0"/>
                </a:spcAft>
              </a:pPr>
              <a:t>7</a:t>
            </a:fld>
            <a:endParaRPr lang="en-US" sz="600" b="0">
              <a:latin typeface="Arial"/>
              <a:sym typeface="Arial"/>
            </a:endParaRPr>
          </a:p>
        </p:txBody>
      </p:sp>
      <p:sp>
        <p:nvSpPr>
          <p:cNvPr id="471" name="Text Placeholder 206"/>
          <p:cNvSpPr>
            <a:spLocks noGrp="1"/>
          </p:cNvSpPr>
          <p:nvPr>
            <p:custDataLst>
              <p:tags r:id="rId134"/>
            </p:custDataLst>
          </p:nvPr>
        </p:nvSpPr>
        <p:spPr bwMode="gray">
          <a:xfrm>
            <a:off x="3397250" y="47831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E0A1E07-41D8-4C04-BDDF-974ED95CEE7F}" type="datetime'''''''''''''''''6''''''''''''''''''''''''''4''''''''''''''9'''">
              <a:rPr lang="en-US" sz="600" b="0" smtClean="0">
                <a:latin typeface="Arial"/>
                <a:sym typeface="Arial"/>
              </a:rPr>
              <a:pPr algn="ctr">
                <a:spcBef>
                  <a:spcPct val="0"/>
                </a:spcBef>
                <a:spcAft>
                  <a:spcPct val="0"/>
                </a:spcAft>
              </a:pPr>
              <a:t>649</a:t>
            </a:fld>
            <a:endParaRPr lang="en-US" sz="600" b="0">
              <a:latin typeface="Arial"/>
              <a:sym typeface="Arial"/>
            </a:endParaRPr>
          </a:p>
        </p:txBody>
      </p:sp>
      <p:sp>
        <p:nvSpPr>
          <p:cNvPr id="469" name="Text Placeholder 204"/>
          <p:cNvSpPr>
            <a:spLocks noGrp="1"/>
          </p:cNvSpPr>
          <p:nvPr>
            <p:custDataLst>
              <p:tags r:id="rId135"/>
            </p:custDataLst>
          </p:nvPr>
        </p:nvSpPr>
        <p:spPr bwMode="gray">
          <a:xfrm>
            <a:off x="2797175" y="47926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5D09988-1D69-48F2-AA83-3840C5256FFA}" type="datetime'''6''''3''''''''''''''''''''''''''''''9'''''''''">
              <a:rPr lang="en-US" sz="600" b="0" smtClean="0">
                <a:latin typeface="Arial"/>
                <a:sym typeface="Arial"/>
              </a:rPr>
              <a:pPr algn="ctr">
                <a:spcBef>
                  <a:spcPct val="0"/>
                </a:spcBef>
                <a:spcAft>
                  <a:spcPct val="0"/>
                </a:spcAft>
              </a:pPr>
              <a:t>639</a:t>
            </a:fld>
            <a:endParaRPr lang="en-US" sz="600" b="0">
              <a:latin typeface="Arial"/>
              <a:sym typeface="Arial"/>
            </a:endParaRPr>
          </a:p>
        </p:txBody>
      </p:sp>
      <p:sp>
        <p:nvSpPr>
          <p:cNvPr id="468" name="Text Placeholder 203"/>
          <p:cNvSpPr>
            <a:spLocks noGrp="1"/>
          </p:cNvSpPr>
          <p:nvPr>
            <p:custDataLst>
              <p:tags r:id="rId136"/>
            </p:custDataLst>
          </p:nvPr>
        </p:nvSpPr>
        <p:spPr bwMode="gray">
          <a:xfrm>
            <a:off x="2501900" y="47926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A127A04-CCD8-4C69-AF2E-3E4DF9AD9139}" type="datetime'''''6''''''''''''''''''''''3''''''''''4'''">
              <a:rPr lang="en-US" sz="600" b="0" smtClean="0">
                <a:latin typeface="Arial"/>
                <a:sym typeface="Arial"/>
              </a:rPr>
              <a:pPr algn="ctr">
                <a:spcBef>
                  <a:spcPct val="0"/>
                </a:spcBef>
                <a:spcAft>
                  <a:spcPct val="0"/>
                </a:spcAft>
              </a:pPr>
              <a:t>634</a:t>
            </a:fld>
            <a:endParaRPr lang="en-US" sz="600" b="0">
              <a:latin typeface="Arial"/>
              <a:sym typeface="Arial"/>
            </a:endParaRPr>
          </a:p>
        </p:txBody>
      </p:sp>
      <p:sp>
        <p:nvSpPr>
          <p:cNvPr id="463" name="Text Placeholder 198"/>
          <p:cNvSpPr>
            <a:spLocks noGrp="1"/>
          </p:cNvSpPr>
          <p:nvPr>
            <p:custDataLst>
              <p:tags r:id="rId137"/>
            </p:custDataLst>
          </p:nvPr>
        </p:nvSpPr>
        <p:spPr bwMode="gray">
          <a:xfrm>
            <a:off x="1016000" y="48212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9093164-0ECC-4D0A-B0CC-A1B00641D80E}" type="datetime'''6''''''''1''''''''''''''''''''''''''''0'''''''''''''''">
              <a:rPr lang="en-US" sz="600" b="0" smtClean="0">
                <a:latin typeface="Arial"/>
                <a:sym typeface="Arial"/>
              </a:rPr>
              <a:pPr algn="ctr">
                <a:spcBef>
                  <a:spcPct val="0"/>
                </a:spcBef>
                <a:spcAft>
                  <a:spcPct val="0"/>
                </a:spcAft>
              </a:pPr>
              <a:t>610</a:t>
            </a:fld>
            <a:endParaRPr lang="en-US" sz="600" b="0">
              <a:latin typeface="Arial"/>
              <a:sym typeface="Arial"/>
            </a:endParaRPr>
          </a:p>
        </p:txBody>
      </p:sp>
      <p:sp>
        <p:nvSpPr>
          <p:cNvPr id="467" name="Text Placeholder 202"/>
          <p:cNvSpPr>
            <a:spLocks noGrp="1"/>
          </p:cNvSpPr>
          <p:nvPr>
            <p:custDataLst>
              <p:tags r:id="rId138"/>
            </p:custDataLst>
          </p:nvPr>
        </p:nvSpPr>
        <p:spPr bwMode="gray">
          <a:xfrm>
            <a:off x="2206625" y="48021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5013B4D-6E03-4BF2-A8DC-5B0FD8ED1A31}" type="datetime'''6''''''''''''''''''''''''3''''''''''''''''''0'''''''''''">
              <a:rPr lang="en-US" sz="600" b="0" smtClean="0">
                <a:latin typeface="Arial"/>
                <a:sym typeface="Arial"/>
              </a:rPr>
              <a:pPr algn="ctr">
                <a:spcBef>
                  <a:spcPct val="0"/>
                </a:spcBef>
                <a:spcAft>
                  <a:spcPct val="0"/>
                </a:spcAft>
              </a:pPr>
              <a:t>630</a:t>
            </a:fld>
            <a:endParaRPr lang="en-US" sz="600" b="0">
              <a:latin typeface="Arial"/>
              <a:sym typeface="Arial"/>
            </a:endParaRPr>
          </a:p>
        </p:txBody>
      </p:sp>
      <p:sp>
        <p:nvSpPr>
          <p:cNvPr id="58" name="Text Placeholder 13"/>
          <p:cNvSpPr>
            <a:spLocks noGrp="1"/>
          </p:cNvSpPr>
          <p:nvPr>
            <p:custDataLst>
              <p:tags r:id="rId139"/>
            </p:custDataLst>
          </p:nvPr>
        </p:nvSpPr>
        <p:spPr bwMode="gray">
          <a:xfrm>
            <a:off x="4022725" y="5578475"/>
            <a:ext cx="98425"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89E174A-BE83-4C51-9EBE-11FEF111F80B}" type="datetime'''1''0'''''''''''''''''''''">
              <a:rPr lang="en-US" sz="600" b="0" smtClean="0"/>
              <a:pPr algn="ctr">
                <a:spcBef>
                  <a:spcPct val="0"/>
                </a:spcBef>
                <a:spcAft>
                  <a:spcPct val="0"/>
                </a:spcAft>
              </a:pPr>
              <a:t>10</a:t>
            </a:fld>
            <a:endParaRPr lang="en-US" sz="600" b="0">
              <a:latin typeface="Arial"/>
              <a:sym typeface="Arial"/>
            </a:endParaRPr>
          </a:p>
        </p:txBody>
      </p:sp>
      <p:sp>
        <p:nvSpPr>
          <p:cNvPr id="453" name="Text Placeholder 188"/>
          <p:cNvSpPr>
            <a:spLocks noGrp="1"/>
          </p:cNvSpPr>
          <p:nvPr>
            <p:custDataLst>
              <p:tags r:id="rId140"/>
            </p:custDataLst>
          </p:nvPr>
        </p:nvSpPr>
        <p:spPr bwMode="gray">
          <a:xfrm>
            <a:off x="1279525" y="446881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5DBD6E8-67EE-4D61-9693-294AE4DFBEA2}" type="datetime'''''''''''''''''''''''''''1'''''',''''''0''''''1''''''''8'">
              <a:rPr lang="en-US" sz="600" b="0" smtClean="0">
                <a:latin typeface="Arial"/>
                <a:sym typeface="Arial"/>
              </a:rPr>
              <a:pPr algn="ctr">
                <a:spcBef>
                  <a:spcPct val="0"/>
                </a:spcBef>
                <a:spcAft>
                  <a:spcPct val="0"/>
                </a:spcAft>
              </a:pPr>
              <a:t>1,018</a:t>
            </a:fld>
            <a:endParaRPr lang="en-US" sz="600" b="0">
              <a:latin typeface="Arial"/>
              <a:sym typeface="Arial"/>
            </a:endParaRPr>
          </a:p>
        </p:txBody>
      </p:sp>
      <p:sp>
        <p:nvSpPr>
          <p:cNvPr id="57" name="Text Placeholder 15"/>
          <p:cNvSpPr>
            <a:spLocks noGrp="1"/>
          </p:cNvSpPr>
          <p:nvPr>
            <p:custDataLst>
              <p:tags r:id="rId141"/>
            </p:custDataLst>
          </p:nvPr>
        </p:nvSpPr>
        <p:spPr bwMode="gray">
          <a:xfrm>
            <a:off x="374967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BE702C6-F326-48EC-9B00-4612D68398AF}" type="datetime'''''''''''''''''''''''''9'''''''''''''''''">
              <a:rPr lang="en-US" sz="600" b="0" smtClean="0"/>
              <a:pPr algn="ctr">
                <a:spcBef>
                  <a:spcPct val="0"/>
                </a:spcBef>
                <a:spcAft>
                  <a:spcPct val="0"/>
                </a:spcAft>
              </a:pPr>
              <a:t>9</a:t>
            </a:fld>
            <a:endParaRPr lang="en-US" sz="600" b="0">
              <a:latin typeface="Arial"/>
              <a:sym typeface="Arial"/>
            </a:endParaRPr>
          </a:p>
        </p:txBody>
      </p:sp>
      <p:sp>
        <p:nvSpPr>
          <p:cNvPr id="472" name="Text Placeholder 207"/>
          <p:cNvSpPr>
            <a:spLocks noGrp="1"/>
          </p:cNvSpPr>
          <p:nvPr>
            <p:custDataLst>
              <p:tags r:id="rId142"/>
            </p:custDataLst>
          </p:nvPr>
        </p:nvSpPr>
        <p:spPr bwMode="gray">
          <a:xfrm>
            <a:off x="3692525" y="478313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042081B-6EA5-4E75-9FE6-EB46D3EF5F19}" type="datetime'''''''''''''''''''''''''6''''''''''5''''''''''3'''''''''''''">
              <a:rPr lang="en-US" sz="600" b="0" smtClean="0">
                <a:latin typeface="Arial"/>
                <a:sym typeface="Arial"/>
              </a:rPr>
              <a:pPr algn="ctr">
                <a:spcBef>
                  <a:spcPct val="0"/>
                </a:spcBef>
                <a:spcAft>
                  <a:spcPct val="0"/>
                </a:spcAft>
              </a:pPr>
              <a:t>653</a:t>
            </a:fld>
            <a:endParaRPr lang="en-US" sz="600" b="0">
              <a:latin typeface="Arial"/>
              <a:sym typeface="Arial"/>
            </a:endParaRPr>
          </a:p>
        </p:txBody>
      </p:sp>
      <p:sp>
        <p:nvSpPr>
          <p:cNvPr id="470" name="Text Placeholder 205"/>
          <p:cNvSpPr>
            <a:spLocks noGrp="1"/>
          </p:cNvSpPr>
          <p:nvPr>
            <p:custDataLst>
              <p:tags r:id="rId143"/>
            </p:custDataLst>
          </p:nvPr>
        </p:nvSpPr>
        <p:spPr bwMode="gray">
          <a:xfrm>
            <a:off x="3092450" y="47926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D402A49-672D-4892-8541-93DB73046FAC}" type="datetime'''''''''''''''''''''''''6''4''''''''''''''''''''4'''''''''">
              <a:rPr lang="en-US" sz="600" b="0" smtClean="0">
                <a:latin typeface="Arial"/>
                <a:sym typeface="Arial"/>
              </a:rPr>
              <a:pPr algn="ctr">
                <a:spcBef>
                  <a:spcPct val="0"/>
                </a:spcBef>
                <a:spcAft>
                  <a:spcPct val="0"/>
                </a:spcAft>
              </a:pPr>
              <a:t>644</a:t>
            </a:fld>
            <a:endParaRPr lang="en-US" sz="600" b="0">
              <a:latin typeface="Arial"/>
              <a:sym typeface="Arial"/>
            </a:endParaRPr>
          </a:p>
        </p:txBody>
      </p:sp>
      <p:sp>
        <p:nvSpPr>
          <p:cNvPr id="59" name="Text Placeholder 14"/>
          <p:cNvSpPr>
            <a:spLocks noGrp="1"/>
          </p:cNvSpPr>
          <p:nvPr>
            <p:custDataLst>
              <p:tags r:id="rId144"/>
            </p:custDataLst>
          </p:nvPr>
        </p:nvSpPr>
        <p:spPr bwMode="gray">
          <a:xfrm>
            <a:off x="3449637"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7A4C1A9-0953-4C99-A921-B689BB553833}" type="datetime'''''''''''''8'''''">
              <a:rPr lang="en-US" sz="600" b="0" smtClean="0"/>
              <a:pPr algn="ctr">
                <a:spcBef>
                  <a:spcPct val="0"/>
                </a:spcBef>
                <a:spcAft>
                  <a:spcPct val="0"/>
                </a:spcAft>
              </a:pPr>
              <a:t>8</a:t>
            </a:fld>
            <a:endParaRPr lang="en-US" sz="600" b="0">
              <a:latin typeface="Arial"/>
              <a:sym typeface="Arial"/>
            </a:endParaRPr>
          </a:p>
        </p:txBody>
      </p:sp>
      <p:sp>
        <p:nvSpPr>
          <p:cNvPr id="462" name="Text Placeholder 197"/>
          <p:cNvSpPr>
            <a:spLocks noGrp="1"/>
          </p:cNvSpPr>
          <p:nvPr>
            <p:custDataLst>
              <p:tags r:id="rId145"/>
            </p:custDataLst>
          </p:nvPr>
        </p:nvSpPr>
        <p:spPr bwMode="gray">
          <a:xfrm>
            <a:off x="3956050" y="441166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76C7691-568D-4A54-B4B6-6BABEC477C73}" type="datetime'1'''''''''''''''''''''''',''''''''''''''''''''''''0''''''82'''">
              <a:rPr lang="en-US" sz="600" b="0" smtClean="0">
                <a:latin typeface="Arial"/>
                <a:sym typeface="Arial"/>
              </a:rPr>
              <a:pPr algn="ctr">
                <a:spcBef>
                  <a:spcPct val="0"/>
                </a:spcBef>
                <a:spcAft>
                  <a:spcPct val="0"/>
                </a:spcAft>
              </a:pPr>
              <a:t>1,082</a:t>
            </a:fld>
            <a:endParaRPr lang="en-US" sz="600" b="0">
              <a:latin typeface="Arial"/>
              <a:sym typeface="Arial"/>
            </a:endParaRPr>
          </a:p>
        </p:txBody>
      </p:sp>
      <p:sp>
        <p:nvSpPr>
          <p:cNvPr id="250" name="ColumnHeader"/>
          <p:cNvSpPr>
            <a:spLocks noChangeArrowheads="1"/>
          </p:cNvSpPr>
          <p:nvPr/>
        </p:nvSpPr>
        <p:spPr bwMode="gray">
          <a:xfrm>
            <a:off x="457200" y="1353021"/>
            <a:ext cx="3962400" cy="400110"/>
          </a:xfrm>
          <a:prstGeom prst="rect">
            <a:avLst/>
          </a:prstGeom>
          <a:solidFill>
            <a:schemeClr val="bg1"/>
          </a:solidFill>
          <a:ln w="9525">
            <a:solidFill>
              <a:schemeClr val="bg1"/>
            </a:solid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400" b="1" dirty="0" err="1" smtClean="0">
                <a:solidFill>
                  <a:srgbClr val="000000"/>
                </a:solidFill>
                <a:latin typeface="Arial" pitchFamily="34" charset="0"/>
                <a:cs typeface="Arial" pitchFamily="34" charset="0"/>
              </a:rPr>
              <a:t>HH</a:t>
            </a:r>
            <a:r>
              <a:rPr lang="en-US" sz="1400" b="1" dirty="0" smtClean="0">
                <a:solidFill>
                  <a:srgbClr val="000000"/>
                </a:solidFill>
                <a:latin typeface="Arial" pitchFamily="34" charset="0"/>
                <a:cs typeface="Arial" pitchFamily="34" charset="0"/>
              </a:rPr>
              <a:t>-level biogas</a:t>
            </a:r>
            <a:endParaRPr lang="en-US" sz="1400" b="1" dirty="0">
              <a:solidFill>
                <a:srgbClr val="000000"/>
              </a:solidFill>
              <a:latin typeface="Arial" pitchFamily="34" charset="0"/>
              <a:cs typeface="Arial" pitchFamily="34" charset="0"/>
            </a:endParaRPr>
          </a:p>
        </p:txBody>
      </p:sp>
      <p:sp>
        <p:nvSpPr>
          <p:cNvPr id="253" name="ColumnHeader"/>
          <p:cNvSpPr>
            <a:spLocks noChangeArrowheads="1"/>
          </p:cNvSpPr>
          <p:nvPr/>
        </p:nvSpPr>
        <p:spPr bwMode="gray">
          <a:xfrm>
            <a:off x="5183188" y="1353021"/>
            <a:ext cx="3962400" cy="400110"/>
          </a:xfrm>
          <a:prstGeom prst="rect">
            <a:avLst/>
          </a:prstGeom>
          <a:solidFill>
            <a:schemeClr val="bg1"/>
          </a:solidFill>
          <a:ln w="9525">
            <a:solidFill>
              <a:schemeClr val="bg1"/>
            </a:solid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400" b="1" dirty="0" smtClean="0">
                <a:solidFill>
                  <a:srgbClr val="000000"/>
                </a:solidFill>
                <a:latin typeface="Arial" pitchFamily="34" charset="0"/>
                <a:cs typeface="Arial" pitchFamily="34" charset="0"/>
              </a:rPr>
              <a:t>Small UDDT &amp; central processing</a:t>
            </a:r>
            <a:endParaRPr lang="en-US" sz="1400" b="1" dirty="0">
              <a:solidFill>
                <a:srgbClr val="000000"/>
              </a:solidFill>
              <a:latin typeface="Arial" pitchFamily="34" charset="0"/>
              <a:cs typeface="Arial" pitchFamily="34" charset="0"/>
            </a:endParaRPr>
          </a:p>
        </p:txBody>
      </p:sp>
      <p:sp>
        <p:nvSpPr>
          <p:cNvPr id="260" name="ColumnHeader"/>
          <p:cNvSpPr>
            <a:spLocks noChangeArrowheads="1"/>
          </p:cNvSpPr>
          <p:nvPr/>
        </p:nvSpPr>
        <p:spPr bwMode="gray">
          <a:xfrm>
            <a:off x="457200" y="3495615"/>
            <a:ext cx="3962400" cy="400110"/>
          </a:xfrm>
          <a:prstGeom prst="rect">
            <a:avLst/>
          </a:prstGeom>
          <a:solidFill>
            <a:schemeClr val="bg1"/>
          </a:solidFill>
          <a:ln w="9525">
            <a:solidFill>
              <a:schemeClr val="bg1"/>
            </a:solid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400" b="1" dirty="0" err="1" smtClean="0">
                <a:solidFill>
                  <a:srgbClr val="000000"/>
                </a:solidFill>
                <a:latin typeface="Arial" pitchFamily="34" charset="0"/>
                <a:cs typeface="Arial" pitchFamily="34" charset="0"/>
              </a:rPr>
              <a:t>UDDT</a:t>
            </a:r>
            <a:r>
              <a:rPr lang="en-US" sz="1400" b="1" dirty="0" smtClean="0">
                <a:solidFill>
                  <a:srgbClr val="000000"/>
                </a:solidFill>
                <a:latin typeface="Arial" pitchFamily="34" charset="0"/>
                <a:cs typeface="Arial" pitchFamily="34" charset="0"/>
              </a:rPr>
              <a:t> &amp; </a:t>
            </a:r>
            <a:r>
              <a:rPr lang="en-US" sz="1400" b="1" dirty="0" err="1" smtClean="0">
                <a:solidFill>
                  <a:srgbClr val="000000"/>
                </a:solidFill>
                <a:latin typeface="Arial" pitchFamily="34" charset="0"/>
                <a:cs typeface="Arial" pitchFamily="34" charset="0"/>
              </a:rPr>
              <a:t>HH</a:t>
            </a:r>
            <a:r>
              <a:rPr lang="en-US" sz="1400" b="1" dirty="0" smtClean="0">
                <a:solidFill>
                  <a:srgbClr val="000000"/>
                </a:solidFill>
                <a:latin typeface="Arial" pitchFamily="34" charset="0"/>
                <a:cs typeface="Arial" pitchFamily="34" charset="0"/>
              </a:rPr>
              <a:t>-level processing</a:t>
            </a:r>
            <a:endParaRPr lang="en-US" sz="1400" b="1" dirty="0">
              <a:solidFill>
                <a:srgbClr val="000000"/>
              </a:solidFill>
              <a:latin typeface="Arial" pitchFamily="34" charset="0"/>
              <a:cs typeface="Arial" pitchFamily="34" charset="0"/>
            </a:endParaRPr>
          </a:p>
        </p:txBody>
      </p:sp>
      <p:sp>
        <p:nvSpPr>
          <p:cNvPr id="283" name="ColumnHeader"/>
          <p:cNvSpPr>
            <a:spLocks noChangeArrowheads="1"/>
          </p:cNvSpPr>
          <p:nvPr/>
        </p:nvSpPr>
        <p:spPr bwMode="gray">
          <a:xfrm>
            <a:off x="5183188" y="3495615"/>
            <a:ext cx="3962400" cy="400110"/>
          </a:xfrm>
          <a:prstGeom prst="rect">
            <a:avLst/>
          </a:prstGeom>
          <a:solidFill>
            <a:schemeClr val="bg1"/>
          </a:solidFill>
          <a:ln w="9525">
            <a:solidFill>
              <a:schemeClr val="bg1"/>
            </a:solid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400" b="1" dirty="0" smtClean="0">
                <a:solidFill>
                  <a:srgbClr val="000000"/>
                </a:solidFill>
                <a:latin typeface="Arial" pitchFamily="34" charset="0"/>
                <a:cs typeface="Arial" pitchFamily="34" charset="0"/>
              </a:rPr>
              <a:t>Mechanical collection &amp; central processing</a:t>
            </a:r>
            <a:endParaRPr lang="en-US" sz="1400" b="1" dirty="0">
              <a:solidFill>
                <a:srgbClr val="000000"/>
              </a:solidFill>
              <a:latin typeface="Arial" pitchFamily="34" charset="0"/>
              <a:cs typeface="Arial" pitchFamily="34" charset="0"/>
            </a:endParaRPr>
          </a:p>
        </p:txBody>
      </p:sp>
      <p:sp>
        <p:nvSpPr>
          <p:cNvPr id="341" name="10-Point Star 340"/>
          <p:cNvSpPr/>
          <p:nvPr/>
        </p:nvSpPr>
        <p:spPr>
          <a:xfrm>
            <a:off x="8609012" y="1498963"/>
            <a:ext cx="335756" cy="366712"/>
          </a:xfrm>
          <a:prstGeom prst="star10">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00" dirty="0" smtClean="0">
                <a:solidFill>
                  <a:schemeClr val="tx1"/>
                </a:solidFill>
                <a:latin typeface="Arial" pitchFamily="34" charset="0"/>
                <a:cs typeface="Arial" pitchFamily="34" charset="0"/>
              </a:rPr>
              <a:t>1st</a:t>
            </a:r>
          </a:p>
        </p:txBody>
      </p:sp>
      <p:sp>
        <p:nvSpPr>
          <p:cNvPr id="345" name="10-Point Star 344"/>
          <p:cNvSpPr/>
          <p:nvPr/>
        </p:nvSpPr>
        <p:spPr>
          <a:xfrm>
            <a:off x="3867547" y="3709988"/>
            <a:ext cx="335756" cy="366712"/>
          </a:xfrm>
          <a:prstGeom prst="star10">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00" dirty="0" smtClean="0">
                <a:solidFill>
                  <a:schemeClr val="tx1"/>
                </a:solidFill>
                <a:latin typeface="Arial" pitchFamily="34" charset="0"/>
                <a:cs typeface="Arial" pitchFamily="34" charset="0"/>
              </a:rPr>
              <a:t>2nd</a:t>
            </a:r>
          </a:p>
        </p:txBody>
      </p:sp>
      <p:sp>
        <p:nvSpPr>
          <p:cNvPr id="346" name="10-Point Star 345"/>
          <p:cNvSpPr/>
          <p:nvPr/>
        </p:nvSpPr>
        <p:spPr>
          <a:xfrm>
            <a:off x="3884612" y="1500188"/>
            <a:ext cx="335756" cy="366712"/>
          </a:xfrm>
          <a:prstGeom prst="star10">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00" dirty="0" smtClean="0">
                <a:solidFill>
                  <a:schemeClr val="tx1"/>
                </a:solidFill>
                <a:latin typeface="Arial" pitchFamily="34" charset="0"/>
                <a:cs typeface="Arial" pitchFamily="34" charset="0"/>
              </a:rPr>
              <a:t>3rd</a:t>
            </a:r>
          </a:p>
        </p:txBody>
      </p:sp>
      <p:sp>
        <p:nvSpPr>
          <p:cNvPr id="347" name="10-Point Star 346"/>
          <p:cNvSpPr/>
          <p:nvPr/>
        </p:nvSpPr>
        <p:spPr>
          <a:xfrm>
            <a:off x="8559800" y="3778250"/>
            <a:ext cx="335756" cy="366712"/>
          </a:xfrm>
          <a:prstGeom prst="star10">
            <a:avLst/>
          </a:prstGeom>
          <a:solidFill>
            <a:srgbClr val="E7D475"/>
          </a:solidFill>
          <a:ln w="9525">
            <a:solidFill>
              <a:srgbClr val="E7D47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00" dirty="0" smtClean="0">
                <a:solidFill>
                  <a:schemeClr val="tx1"/>
                </a:solidFill>
                <a:latin typeface="Arial" pitchFamily="34" charset="0"/>
                <a:cs typeface="Arial" pitchFamily="34" charset="0"/>
              </a:rPr>
              <a:t>4th</a:t>
            </a:r>
          </a:p>
        </p:txBody>
      </p:sp>
      <p:sp>
        <p:nvSpPr>
          <p:cNvPr id="364" name="Rectangle 363"/>
          <p:cNvSpPr/>
          <p:nvPr>
            <p:custDataLst>
              <p:tags r:id="rId146"/>
            </p:custDataLst>
          </p:nvPr>
        </p:nvSpPr>
        <p:spPr bwMode="gray">
          <a:xfrm>
            <a:off x="1941512" y="1295400"/>
            <a:ext cx="107950" cy="80963"/>
          </a:xfrm>
          <a:prstGeom prst="rect">
            <a:avLst/>
          </a:prstGeom>
          <a:solidFill>
            <a:schemeClr va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52" name="Rectangle 251"/>
          <p:cNvSpPr/>
          <p:nvPr>
            <p:custDataLst>
              <p:tags r:id="rId147"/>
            </p:custDataLst>
          </p:nvPr>
        </p:nvSpPr>
        <p:spPr bwMode="gray">
          <a:xfrm>
            <a:off x="1087437" y="1295400"/>
            <a:ext cx="107950" cy="80963"/>
          </a:xfrm>
          <a:prstGeom prst="rect">
            <a:avLst/>
          </a:prstGeom>
          <a:solidFill>
            <a:schemeClr val="accent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51" name="Rectangle 250"/>
          <p:cNvSpPr/>
          <p:nvPr>
            <p:custDataLst>
              <p:tags r:id="rId148"/>
            </p:custDataLst>
          </p:nvPr>
        </p:nvSpPr>
        <p:spPr bwMode="gray">
          <a:xfrm>
            <a:off x="1087437" y="1152525"/>
            <a:ext cx="107950" cy="80963"/>
          </a:xfrm>
          <a:prstGeom prst="rect">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54" name="Rectangle 253"/>
          <p:cNvSpPr/>
          <p:nvPr>
            <p:custDataLst>
              <p:tags r:id="rId149"/>
            </p:custDataLst>
          </p:nvPr>
        </p:nvSpPr>
        <p:spPr bwMode="gray">
          <a:xfrm>
            <a:off x="1941512" y="1152525"/>
            <a:ext cx="107950" cy="80963"/>
          </a:xfrm>
          <a:prstGeom prst="rect">
            <a:avLst/>
          </a:prstGeom>
          <a:solidFill>
            <a:schemeClr val="fo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cxnSp>
        <p:nvCxnSpPr>
          <p:cNvPr id="284" name="Straight Connector 283"/>
          <p:cNvCxnSpPr/>
          <p:nvPr>
            <p:custDataLst>
              <p:tags r:id="rId150"/>
            </p:custDataLst>
          </p:nvPr>
        </p:nvCxnSpPr>
        <p:spPr bwMode="gray">
          <a:xfrm>
            <a:off x="153987" y="1335087"/>
            <a:ext cx="146050" cy="0"/>
          </a:xfrm>
          <a:prstGeom prst="line">
            <a:avLst/>
          </a:prstGeom>
          <a:ln w="9525">
            <a:solidFill>
              <a:srgbClr val="000000"/>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custDataLst>
              <p:tags r:id="rId151"/>
            </p:custDataLst>
          </p:nvPr>
        </p:nvCxnSpPr>
        <p:spPr bwMode="gray">
          <a:xfrm>
            <a:off x="153987" y="1192212"/>
            <a:ext cx="146050" cy="0"/>
          </a:xfrm>
          <a:prstGeom prst="line">
            <a:avLst/>
          </a:prstGeom>
          <a:ln w="9525">
            <a:solidFill>
              <a:srgbClr val="9C3328"/>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43" name="Text Placeholder 62"/>
          <p:cNvSpPr>
            <a:spLocks noGrp="1"/>
          </p:cNvSpPr>
          <p:nvPr>
            <p:custDataLst>
              <p:tags r:id="rId152"/>
            </p:custDataLst>
          </p:nvPr>
        </p:nvSpPr>
        <p:spPr bwMode="gray">
          <a:xfrm>
            <a:off x="350837" y="1293812"/>
            <a:ext cx="596900"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EB48264-10B6-4F0B-935C-9EB518274257}" type="datetime'''''C''um''ul''a''''tiv''e ''''''- ''hi''''gh'''">
              <a:rPr lang="en-US" sz="600" b="0" smtClean="0">
                <a:latin typeface="Arial"/>
                <a:sym typeface="Arial"/>
              </a:rPr>
              <a:pPr>
                <a:spcBef>
                  <a:spcPct val="0"/>
                </a:spcBef>
                <a:spcAft>
                  <a:spcPct val="0"/>
                </a:spcAft>
              </a:pPr>
              <a:t>Cumulative - high</a:t>
            </a:fld>
            <a:endParaRPr lang="en-US" sz="600" b="0">
              <a:latin typeface="Arial"/>
              <a:sym typeface="Arial"/>
            </a:endParaRPr>
          </a:p>
        </p:txBody>
      </p:sp>
      <p:sp>
        <p:nvSpPr>
          <p:cNvPr id="244" name="Text Placeholder 63"/>
          <p:cNvSpPr>
            <a:spLocks noGrp="1"/>
          </p:cNvSpPr>
          <p:nvPr>
            <p:custDataLst>
              <p:tags r:id="rId153"/>
            </p:custDataLst>
          </p:nvPr>
        </p:nvSpPr>
        <p:spPr bwMode="gray">
          <a:xfrm>
            <a:off x="350837" y="1150937"/>
            <a:ext cx="56673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DA0435C-C122-4EE5-B798-6786A8023D98}" type="datetime'''''C''um''ula''t''i''ve -'' l''o''''''''''''''''w'''''''''''">
              <a:rPr lang="en-US" sz="600" b="0" smtClean="0">
                <a:latin typeface="Arial"/>
                <a:sym typeface="Arial"/>
              </a:rPr>
              <a:pPr>
                <a:spcBef>
                  <a:spcPct val="0"/>
                </a:spcBef>
                <a:spcAft>
                  <a:spcPct val="0"/>
                </a:spcAft>
              </a:pPr>
              <a:t>Cumulative - low</a:t>
            </a:fld>
            <a:endParaRPr lang="en-US" sz="600" b="0">
              <a:latin typeface="Arial"/>
              <a:sym typeface="Arial"/>
            </a:endParaRPr>
          </a:p>
        </p:txBody>
      </p:sp>
      <p:sp>
        <p:nvSpPr>
          <p:cNvPr id="242" name="Text Placeholder 61"/>
          <p:cNvSpPr>
            <a:spLocks noGrp="1"/>
          </p:cNvSpPr>
          <p:nvPr>
            <p:custDataLst>
              <p:tags r:id="rId154"/>
            </p:custDataLst>
          </p:nvPr>
        </p:nvSpPr>
        <p:spPr bwMode="gray">
          <a:xfrm>
            <a:off x="1246187" y="1150937"/>
            <a:ext cx="555625"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E446952-9535-48D9-98C8-E9482774A0A2}" type="datetime'''''I''''n''''ve''''''stm''''en''''t'' ''-'''' ''lo''w'''''''">
              <a:rPr lang="en-US" sz="600" b="0" smtClean="0">
                <a:latin typeface="Arial"/>
                <a:sym typeface="Arial"/>
              </a:rPr>
              <a:pPr>
                <a:spcBef>
                  <a:spcPct val="0"/>
                </a:spcBef>
                <a:spcAft>
                  <a:spcPct val="0"/>
                </a:spcAft>
              </a:pPr>
              <a:t>Investment - low</a:t>
            </a:fld>
            <a:endParaRPr lang="en-US" sz="600" b="0">
              <a:latin typeface="Arial"/>
              <a:sym typeface="Arial"/>
            </a:endParaRPr>
          </a:p>
        </p:txBody>
      </p:sp>
      <p:sp>
        <p:nvSpPr>
          <p:cNvPr id="363" name="Text Placeholder 111"/>
          <p:cNvSpPr>
            <a:spLocks noGrp="1"/>
          </p:cNvSpPr>
          <p:nvPr>
            <p:custDataLst>
              <p:tags r:id="rId155"/>
            </p:custDataLst>
          </p:nvPr>
        </p:nvSpPr>
        <p:spPr bwMode="gray">
          <a:xfrm>
            <a:off x="2100262" y="1293812"/>
            <a:ext cx="549275"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E440452-C4A2-44EB-A8B3-B74B59B1452C}" type="datetime'O''''p''e''r''a''''''ti''n''g ''''-'' ''''h''i''g''h'''''''">
              <a:rPr lang="en-US" sz="600" b="0" smtClean="0">
                <a:latin typeface="Arial"/>
                <a:sym typeface="Arial"/>
              </a:rPr>
              <a:pPr>
                <a:spcBef>
                  <a:spcPct val="0"/>
                </a:spcBef>
                <a:spcAft>
                  <a:spcPct val="0"/>
                </a:spcAft>
              </a:pPr>
              <a:t>Operating - high</a:t>
            </a:fld>
            <a:endParaRPr lang="en-US" sz="600" b="0">
              <a:latin typeface="Arial"/>
              <a:sym typeface="Arial"/>
            </a:endParaRPr>
          </a:p>
        </p:txBody>
      </p:sp>
      <p:sp>
        <p:nvSpPr>
          <p:cNvPr id="245" name="Text Placeholder 64"/>
          <p:cNvSpPr>
            <a:spLocks noGrp="1"/>
          </p:cNvSpPr>
          <p:nvPr>
            <p:custDataLst>
              <p:tags r:id="rId156"/>
            </p:custDataLst>
          </p:nvPr>
        </p:nvSpPr>
        <p:spPr bwMode="gray">
          <a:xfrm>
            <a:off x="1246187" y="1293812"/>
            <a:ext cx="542925"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E2B2FE1-910D-40B5-83A9-BA6852FA6C8E}" type="datetime'''In''''''''''ve''s''''''''''t''''m''''et - h''i''g''h'">
              <a:rPr lang="en-US" sz="600" b="0" smtClean="0">
                <a:latin typeface="Arial"/>
                <a:sym typeface="Arial"/>
              </a:rPr>
              <a:pPr>
                <a:spcBef>
                  <a:spcPct val="0"/>
                </a:spcBef>
                <a:spcAft>
                  <a:spcPct val="0"/>
                </a:spcAft>
              </a:pPr>
              <a:t>Investmet - high</a:t>
            </a:fld>
            <a:endParaRPr lang="en-US" sz="600" b="0">
              <a:latin typeface="Arial"/>
              <a:sym typeface="Arial"/>
            </a:endParaRPr>
          </a:p>
        </p:txBody>
      </p:sp>
      <p:sp>
        <p:nvSpPr>
          <p:cNvPr id="247" name="Text Placeholder 65"/>
          <p:cNvSpPr>
            <a:spLocks noGrp="1"/>
          </p:cNvSpPr>
          <p:nvPr>
            <p:custDataLst>
              <p:tags r:id="rId157"/>
            </p:custDataLst>
          </p:nvPr>
        </p:nvSpPr>
        <p:spPr bwMode="gray">
          <a:xfrm>
            <a:off x="2100262" y="1150937"/>
            <a:ext cx="539750"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9081FA0-3E6F-4741-80F0-591FB33D0E04}" type="datetime'O''p''er''''atin''''''''''g'''''''' ''''-'''''' ''l''ow'' '">
              <a:rPr lang="en-US" sz="600" b="0" smtClean="0">
                <a:latin typeface="Arial"/>
                <a:sym typeface="Arial"/>
              </a:rPr>
              <a:pPr>
                <a:spcBef>
                  <a:spcPct val="0"/>
                </a:spcBef>
                <a:spcAft>
                  <a:spcPct val="0"/>
                </a:spcAft>
              </a:pPr>
              <a:t>Operating - low </a:t>
            </a:fld>
            <a:endParaRPr lang="en-US" sz="600" b="0">
              <a:latin typeface="Arial"/>
              <a:sym typeface="Arial"/>
            </a:endParaRPr>
          </a:p>
        </p:txBody>
      </p:sp>
      <p:graphicFrame>
        <p:nvGraphicFramePr>
          <p:cNvPr id="474" name="Object 473"/>
          <p:cNvGraphicFramePr>
            <a:graphicFrameLocks noChangeAspect="1"/>
          </p:cNvGraphicFramePr>
          <p:nvPr/>
        </p:nvGraphicFramePr>
        <p:xfrm>
          <a:off x="5524500" y="4076700"/>
          <a:ext cx="3543244" cy="1542940"/>
        </p:xfrm>
        <a:graphic>
          <a:graphicData uri="http://schemas.openxmlformats.org/presentationml/2006/ole">
            <p:oleObj spid="_x0000_s312326" name="Chart" r:id="rId216" imgW="3543244" imgH="1542940" progId="MSGraph.Chart.8">
              <p:embed followColorScheme="full"/>
            </p:oleObj>
          </a:graphicData>
        </a:graphic>
      </p:graphicFrame>
      <p:sp>
        <p:nvSpPr>
          <p:cNvPr id="475" name="Text Placeholder 113"/>
          <p:cNvSpPr>
            <a:spLocks noGrp="1"/>
          </p:cNvSpPr>
          <p:nvPr>
            <p:custDataLst>
              <p:tags r:id="rId158"/>
            </p:custDataLst>
          </p:nvPr>
        </p:nvSpPr>
        <p:spPr bwMode="gray">
          <a:xfrm>
            <a:off x="5405437" y="41449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C10E2668-D32E-4F1E-813E-4D36BEDECFBD}" type="datetime'''''''1'''''''',5''0''''''''''''''''''''''''0'''''''''''''">
              <a:rPr lang="en-US" sz="600" b="0" smtClean="0"/>
              <a:pPr algn="r">
                <a:spcBef>
                  <a:spcPct val="0"/>
                </a:spcBef>
                <a:spcAft>
                  <a:spcPct val="0"/>
                </a:spcAft>
              </a:pPr>
              <a:t>1,500</a:t>
            </a:fld>
            <a:endParaRPr lang="en-US" sz="600" b="0">
              <a:latin typeface="Arial"/>
              <a:sym typeface="Arial"/>
            </a:endParaRPr>
          </a:p>
        </p:txBody>
      </p:sp>
      <p:sp>
        <p:nvSpPr>
          <p:cNvPr id="476" name="Text Placeholder 112"/>
          <p:cNvSpPr>
            <a:spLocks noGrp="1"/>
          </p:cNvSpPr>
          <p:nvPr>
            <p:custDataLst>
              <p:tags r:id="rId159"/>
            </p:custDataLst>
          </p:nvPr>
        </p:nvSpPr>
        <p:spPr bwMode="gray">
          <a:xfrm>
            <a:off x="5468937" y="50117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7ECCC4C4-5C98-4B87-A076-38564A2A96BF}" type="datetime'''''5''''0''''''''''''''''''''''''''''''''0'''''''">
              <a:rPr lang="en-US" sz="600" b="0" smtClean="0"/>
              <a:pPr algn="r">
                <a:spcBef>
                  <a:spcPct val="0"/>
                </a:spcBef>
                <a:spcAft>
                  <a:spcPct val="0"/>
                </a:spcAft>
              </a:pPr>
              <a:t>500</a:t>
            </a:fld>
            <a:endParaRPr lang="en-US" sz="600" b="0">
              <a:latin typeface="Arial"/>
              <a:sym typeface="Arial"/>
            </a:endParaRPr>
          </a:p>
        </p:txBody>
      </p:sp>
      <p:sp>
        <p:nvSpPr>
          <p:cNvPr id="477" name="Text Placeholder 63"/>
          <p:cNvSpPr>
            <a:spLocks noGrp="1"/>
          </p:cNvSpPr>
          <p:nvPr>
            <p:custDataLst>
              <p:tags r:id="rId160"/>
            </p:custDataLst>
          </p:nvPr>
        </p:nvSpPr>
        <p:spPr bwMode="gray">
          <a:xfrm>
            <a:off x="9023350" y="5440362"/>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9CF8489-2A0E-4206-8454-CE046F46EA88}" type="datetime'0'''''''''''''''''''">
              <a:rPr lang="en-US" sz="600" b="0" smtClean="0"/>
              <a:pPr>
                <a:spcBef>
                  <a:spcPct val="0"/>
                </a:spcBef>
                <a:spcAft>
                  <a:spcPct val="0"/>
                </a:spcAft>
              </a:pPr>
              <a:t>0</a:t>
            </a:fld>
            <a:endParaRPr lang="en-US" sz="600" b="0">
              <a:latin typeface="Arial"/>
              <a:sym typeface="Arial"/>
            </a:endParaRPr>
          </a:p>
        </p:txBody>
      </p:sp>
      <p:sp>
        <p:nvSpPr>
          <p:cNvPr id="478" name="Text Placeholder 12"/>
          <p:cNvSpPr>
            <a:spLocks noGrp="1"/>
          </p:cNvSpPr>
          <p:nvPr>
            <p:custDataLst>
              <p:tags r:id="rId161"/>
            </p:custDataLst>
          </p:nvPr>
        </p:nvSpPr>
        <p:spPr bwMode="gray">
          <a:xfrm>
            <a:off x="9023350" y="5011737"/>
            <a:ext cx="1285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5E09B4D-2B5B-4C23-A1E4-DC1561BA6298}" type="datetime'''''''''''''''''''''''5''''''''''''''''''''''''00'''''''''">
              <a:rPr lang="en-US" sz="600" b="0" smtClean="0"/>
              <a:pPr>
                <a:spcBef>
                  <a:spcPct val="0"/>
                </a:spcBef>
                <a:spcAft>
                  <a:spcPct val="0"/>
                </a:spcAft>
              </a:pPr>
              <a:t>500</a:t>
            </a:fld>
            <a:endParaRPr lang="en-US" sz="600" b="0">
              <a:latin typeface="Arial"/>
              <a:sym typeface="Arial"/>
            </a:endParaRPr>
          </a:p>
        </p:txBody>
      </p:sp>
      <p:sp>
        <p:nvSpPr>
          <p:cNvPr id="479" name="Text Placeholder 13"/>
          <p:cNvSpPr>
            <a:spLocks noGrp="1"/>
          </p:cNvSpPr>
          <p:nvPr>
            <p:custDataLst>
              <p:tags r:id="rId162"/>
            </p:custDataLst>
          </p:nvPr>
        </p:nvSpPr>
        <p:spPr bwMode="gray">
          <a:xfrm>
            <a:off x="9023350" y="4573587"/>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98FEA56-4BDA-428C-B659-9325BAA37448}" type="datetime'1,0''''''''''''''''''''''''''00'''''''''''''''''''">
              <a:rPr lang="en-US" sz="600" b="0" smtClean="0"/>
              <a:pPr>
                <a:spcBef>
                  <a:spcPct val="0"/>
                </a:spcBef>
                <a:spcAft>
                  <a:spcPct val="0"/>
                </a:spcAft>
              </a:pPr>
              <a:t>1,000</a:t>
            </a:fld>
            <a:endParaRPr lang="en-US" sz="600" b="0">
              <a:latin typeface="Arial"/>
              <a:sym typeface="Arial"/>
            </a:endParaRPr>
          </a:p>
        </p:txBody>
      </p:sp>
      <p:sp>
        <p:nvSpPr>
          <p:cNvPr id="480" name="Text Placeholder 14"/>
          <p:cNvSpPr>
            <a:spLocks noGrp="1"/>
          </p:cNvSpPr>
          <p:nvPr>
            <p:custDataLst>
              <p:tags r:id="rId163"/>
            </p:custDataLst>
          </p:nvPr>
        </p:nvSpPr>
        <p:spPr bwMode="gray">
          <a:xfrm>
            <a:off x="9023350" y="4144962"/>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061201A9-781E-4527-920C-6FF8276CA695}" type="datetime'''''''''''''1'''',''''''''''''''''''''''''''''''50''''0'''''">
              <a:rPr lang="en-US" sz="600" b="0" smtClean="0"/>
              <a:pPr>
                <a:spcBef>
                  <a:spcPct val="0"/>
                </a:spcBef>
                <a:spcAft>
                  <a:spcPct val="0"/>
                </a:spcAft>
              </a:pPr>
              <a:t>1,500</a:t>
            </a:fld>
            <a:endParaRPr lang="en-US" sz="600" b="0">
              <a:latin typeface="Arial"/>
              <a:sym typeface="Arial"/>
            </a:endParaRPr>
          </a:p>
        </p:txBody>
      </p:sp>
      <p:sp>
        <p:nvSpPr>
          <p:cNvPr id="481" name="Text Placeholder 11"/>
          <p:cNvSpPr>
            <a:spLocks noGrp="1"/>
          </p:cNvSpPr>
          <p:nvPr>
            <p:custDataLst>
              <p:tags r:id="rId164"/>
            </p:custDataLst>
          </p:nvPr>
        </p:nvSpPr>
        <p:spPr bwMode="gray">
          <a:xfrm>
            <a:off x="5405437" y="4573587"/>
            <a:ext cx="192087"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FD1DB616-8BED-45DC-9448-22615415FC57}" type="datetime'''''''''''''''''1'''''''',''''''0''''''0''0'''''''''">
              <a:rPr lang="en-US" sz="600" b="0" smtClean="0"/>
              <a:pPr algn="r">
                <a:spcBef>
                  <a:spcPct val="0"/>
                </a:spcBef>
                <a:spcAft>
                  <a:spcPct val="0"/>
                </a:spcAft>
              </a:pPr>
              <a:t>1,000</a:t>
            </a:fld>
            <a:endParaRPr lang="en-US" sz="600" b="0">
              <a:latin typeface="Arial"/>
              <a:sym typeface="Arial"/>
            </a:endParaRPr>
          </a:p>
        </p:txBody>
      </p:sp>
      <p:sp>
        <p:nvSpPr>
          <p:cNvPr id="482" name="Text Placeholder 57"/>
          <p:cNvSpPr>
            <a:spLocks noGrp="1"/>
          </p:cNvSpPr>
          <p:nvPr>
            <p:custDataLst>
              <p:tags r:id="rId165"/>
            </p:custDataLst>
          </p:nvPr>
        </p:nvSpPr>
        <p:spPr bwMode="gray">
          <a:xfrm>
            <a:off x="5554662" y="5440362"/>
            <a:ext cx="42862" cy="920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B6BFC5D2-9126-4377-AD8D-803C2BCCEEEB}" type="datetime'''''''''''''''''''''''''''''''''''''''''''''''0'''''''''''''">
              <a:rPr lang="en-US" sz="600" b="0" smtClean="0"/>
              <a:pPr algn="r">
                <a:spcBef>
                  <a:spcPct val="0"/>
                </a:spcBef>
                <a:spcAft>
                  <a:spcPct val="0"/>
                </a:spcAft>
              </a:pPr>
              <a:t>0</a:t>
            </a:fld>
            <a:endParaRPr lang="en-US" sz="600" b="0">
              <a:latin typeface="Arial"/>
              <a:sym typeface="Arial"/>
            </a:endParaRPr>
          </a:p>
        </p:txBody>
      </p:sp>
      <p:sp>
        <p:nvSpPr>
          <p:cNvPr id="483" name="Text Placeholder 182"/>
          <p:cNvSpPr>
            <a:spLocks noGrp="1"/>
          </p:cNvSpPr>
          <p:nvPr>
            <p:custDataLst>
              <p:tags r:id="rId166"/>
            </p:custDataLst>
          </p:nvPr>
        </p:nvSpPr>
        <p:spPr bwMode="gray">
          <a:xfrm>
            <a:off x="7546975"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9F146D3-D21D-4D57-8854-6F01FDBC0794}" type="datetime'''''''''''''''''''''4''''''''''''''''''''''0'">
              <a:rPr lang="en-US" sz="600" b="0" smtClean="0"/>
              <a:pPr algn="ctr">
                <a:spcBef>
                  <a:spcPct val="0"/>
                </a:spcBef>
                <a:spcAft>
                  <a:spcPct val="0"/>
                </a:spcAft>
              </a:pPr>
              <a:t>40</a:t>
            </a:fld>
            <a:endParaRPr lang="en-US" sz="600" b="0">
              <a:latin typeface="Arial"/>
              <a:sym typeface="Arial"/>
            </a:endParaRPr>
          </a:p>
        </p:txBody>
      </p:sp>
      <p:sp>
        <p:nvSpPr>
          <p:cNvPr id="484" name="Text Placeholder 178"/>
          <p:cNvSpPr>
            <a:spLocks noGrp="1"/>
          </p:cNvSpPr>
          <p:nvPr>
            <p:custDataLst>
              <p:tags r:id="rId167"/>
            </p:custDataLst>
          </p:nvPr>
        </p:nvSpPr>
        <p:spPr bwMode="gray">
          <a:xfrm>
            <a:off x="6361112"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6106910-2E7B-40B0-8983-65D57A7B226B}" type="datetime'''4''''''''''''0'''''''''''''''''''">
              <a:rPr lang="en-US" sz="600" b="0" smtClean="0"/>
              <a:pPr algn="ctr">
                <a:spcBef>
                  <a:spcPct val="0"/>
                </a:spcBef>
                <a:spcAft>
                  <a:spcPct val="0"/>
                </a:spcAft>
              </a:pPr>
              <a:t>40</a:t>
            </a:fld>
            <a:endParaRPr lang="en-US" sz="600" b="0">
              <a:latin typeface="Arial"/>
              <a:sym typeface="Arial"/>
            </a:endParaRPr>
          </a:p>
        </p:txBody>
      </p:sp>
      <p:sp>
        <p:nvSpPr>
          <p:cNvPr id="485" name="Text Placeholder 177"/>
          <p:cNvSpPr>
            <a:spLocks noGrp="1"/>
          </p:cNvSpPr>
          <p:nvPr>
            <p:custDataLst>
              <p:tags r:id="rId168"/>
            </p:custDataLst>
          </p:nvPr>
        </p:nvSpPr>
        <p:spPr bwMode="gray">
          <a:xfrm>
            <a:off x="6061075"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C2FC75D-E100-4D4E-82AF-5C64ABB364B4}" type="datetime'''''''''4''''0'''''''''''''''''''''''''''''">
              <a:rPr lang="en-US" sz="600" b="0" smtClean="0"/>
              <a:pPr algn="ctr">
                <a:spcBef>
                  <a:spcPct val="0"/>
                </a:spcBef>
                <a:spcAft>
                  <a:spcPct val="0"/>
                </a:spcAft>
              </a:pPr>
              <a:t>40</a:t>
            </a:fld>
            <a:endParaRPr lang="en-US" sz="600" b="0">
              <a:latin typeface="Arial"/>
              <a:sym typeface="Arial"/>
            </a:endParaRPr>
          </a:p>
        </p:txBody>
      </p:sp>
      <p:sp>
        <p:nvSpPr>
          <p:cNvPr id="486" name="Text Placeholder 9"/>
          <p:cNvSpPr>
            <a:spLocks noGrp="1"/>
          </p:cNvSpPr>
          <p:nvPr>
            <p:custDataLst>
              <p:tags r:id="rId169"/>
            </p:custDataLst>
          </p:nvPr>
        </p:nvSpPr>
        <p:spPr bwMode="gray">
          <a:xfrm>
            <a:off x="698817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5DBAB8C-F2F5-4F20-9536-2C17EBD3B6CB}" type="datetime'''''''''''''''''''''''4'">
              <a:rPr lang="en-US" sz="600" b="0" smtClean="0"/>
              <a:pPr algn="ctr">
                <a:spcBef>
                  <a:spcPct val="0"/>
                </a:spcBef>
                <a:spcAft>
                  <a:spcPct val="0"/>
                </a:spcAft>
              </a:pPr>
              <a:t>4</a:t>
            </a:fld>
            <a:endParaRPr lang="en-US" sz="600" b="0">
              <a:latin typeface="Arial"/>
              <a:sym typeface="Arial"/>
            </a:endParaRPr>
          </a:p>
        </p:txBody>
      </p:sp>
      <p:sp>
        <p:nvSpPr>
          <p:cNvPr id="487" name="Text Placeholder 194"/>
          <p:cNvSpPr>
            <a:spLocks noGrp="1"/>
          </p:cNvSpPr>
          <p:nvPr>
            <p:custDataLst>
              <p:tags r:id="rId170"/>
            </p:custDataLst>
          </p:nvPr>
        </p:nvSpPr>
        <p:spPr bwMode="gray">
          <a:xfrm>
            <a:off x="7785100" y="432593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67B47B3-2575-4FCD-BDBB-467981129F63}" type="datetime'1'''''',''''''''''''1''8''''''''''5'''''''''''''''''''''''''''">
              <a:rPr lang="en-US" sz="600" b="0" smtClean="0"/>
              <a:pPr algn="ctr">
                <a:spcBef>
                  <a:spcPct val="0"/>
                </a:spcBef>
                <a:spcAft>
                  <a:spcPct val="0"/>
                </a:spcAft>
              </a:pPr>
              <a:t>1,185</a:t>
            </a:fld>
            <a:endParaRPr lang="en-US" sz="600" b="0">
              <a:latin typeface="Arial"/>
              <a:sym typeface="Arial"/>
            </a:endParaRPr>
          </a:p>
        </p:txBody>
      </p:sp>
      <p:sp>
        <p:nvSpPr>
          <p:cNvPr id="488" name="Text Placeholder 8"/>
          <p:cNvSpPr>
            <a:spLocks noGrp="1"/>
          </p:cNvSpPr>
          <p:nvPr>
            <p:custDataLst>
              <p:tags r:id="rId171"/>
            </p:custDataLst>
          </p:nvPr>
        </p:nvSpPr>
        <p:spPr bwMode="gray">
          <a:xfrm>
            <a:off x="669290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B8414B7-D1B6-446B-82DC-32FE6247ADD4}" type="datetime'''''''''''''''''''''''''''''3'''''''''''''''''''''''''''">
              <a:rPr lang="en-US" sz="600" b="0" smtClean="0"/>
              <a:pPr algn="ctr">
                <a:spcBef>
                  <a:spcPct val="0"/>
                </a:spcBef>
                <a:spcAft>
                  <a:spcPct val="0"/>
                </a:spcAft>
              </a:pPr>
              <a:t>3</a:t>
            </a:fld>
            <a:endParaRPr lang="en-US" sz="600" b="0">
              <a:latin typeface="Arial"/>
              <a:sym typeface="Arial"/>
            </a:endParaRPr>
          </a:p>
        </p:txBody>
      </p:sp>
      <p:sp>
        <p:nvSpPr>
          <p:cNvPr id="489" name="Text Placeholder 196"/>
          <p:cNvSpPr>
            <a:spLocks noGrp="1"/>
          </p:cNvSpPr>
          <p:nvPr>
            <p:custDataLst>
              <p:tags r:id="rId172"/>
            </p:custDataLst>
          </p:nvPr>
        </p:nvSpPr>
        <p:spPr bwMode="gray">
          <a:xfrm>
            <a:off x="8385175" y="424973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9A73E26-0585-4312-9350-CC2DA0B915AA}" type="datetime'''''''''''1'''''''',''''''''''''''''''''''2''''''''''''''65'''">
              <a:rPr lang="en-US" sz="600" b="0" smtClean="0"/>
              <a:pPr algn="ctr">
                <a:spcBef>
                  <a:spcPct val="0"/>
                </a:spcBef>
                <a:spcAft>
                  <a:spcPct val="0"/>
                </a:spcAft>
              </a:pPr>
              <a:t>1,265</a:t>
            </a:fld>
            <a:endParaRPr lang="en-US" sz="600" b="0">
              <a:latin typeface="Arial"/>
              <a:sym typeface="Arial"/>
            </a:endParaRPr>
          </a:p>
        </p:txBody>
      </p:sp>
      <p:sp>
        <p:nvSpPr>
          <p:cNvPr id="490" name="Text Placeholder 7"/>
          <p:cNvSpPr>
            <a:spLocks noGrp="1"/>
          </p:cNvSpPr>
          <p:nvPr>
            <p:custDataLst>
              <p:tags r:id="rId173"/>
            </p:custDataLst>
          </p:nvPr>
        </p:nvSpPr>
        <p:spPr bwMode="gray">
          <a:xfrm>
            <a:off x="6392862"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33DC54F-60B5-47DB-AD94-7A7389F69377}" type="datetime'''''''''''''''''''''''''''''''''''''''''''''2'''''''''''''">
              <a:rPr lang="en-US" sz="600" b="0" smtClean="0"/>
              <a:pPr algn="ctr">
                <a:spcBef>
                  <a:spcPct val="0"/>
                </a:spcBef>
                <a:spcAft>
                  <a:spcPct val="0"/>
                </a:spcAft>
              </a:pPr>
              <a:t>2</a:t>
            </a:fld>
            <a:endParaRPr lang="en-US" sz="600" b="0">
              <a:latin typeface="Arial"/>
              <a:sym typeface="Arial"/>
            </a:endParaRPr>
          </a:p>
        </p:txBody>
      </p:sp>
      <p:sp>
        <p:nvSpPr>
          <p:cNvPr id="491" name="Text Placeholder 6"/>
          <p:cNvSpPr>
            <a:spLocks noGrp="1"/>
          </p:cNvSpPr>
          <p:nvPr>
            <p:custDataLst>
              <p:tags r:id="rId174"/>
            </p:custDataLst>
          </p:nvPr>
        </p:nvSpPr>
        <p:spPr bwMode="gray">
          <a:xfrm>
            <a:off x="609282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19B226D-031A-41AA-8A64-D3AE22827C63}" type="datetime'''''''''1'''''">
              <a:rPr lang="en-US" sz="600" b="0" smtClean="0"/>
              <a:pPr algn="ctr">
                <a:spcBef>
                  <a:spcPct val="0"/>
                </a:spcBef>
                <a:spcAft>
                  <a:spcPct val="0"/>
                </a:spcAft>
              </a:pPr>
              <a:t>1</a:t>
            </a:fld>
            <a:endParaRPr lang="en-US" sz="600" b="0">
              <a:latin typeface="Arial"/>
              <a:sym typeface="Arial"/>
            </a:endParaRPr>
          </a:p>
        </p:txBody>
      </p:sp>
      <p:sp>
        <p:nvSpPr>
          <p:cNvPr id="492" name="Text Placeholder 189"/>
          <p:cNvSpPr>
            <a:spLocks noGrp="1"/>
          </p:cNvSpPr>
          <p:nvPr>
            <p:custDataLst>
              <p:tags r:id="rId175"/>
            </p:custDataLst>
          </p:nvPr>
        </p:nvSpPr>
        <p:spPr bwMode="gray">
          <a:xfrm>
            <a:off x="6340475" y="4497387"/>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00932D2-1FF3-495A-A0A8-791C94B38CE7}" type="datetime'''''''''''''''9''''''''8''''''''''5'''''''''''''''''''''''''''">
              <a:rPr lang="en-US" sz="600" b="0" smtClean="0"/>
              <a:pPr algn="ctr">
                <a:spcBef>
                  <a:spcPct val="0"/>
                </a:spcBef>
                <a:spcAft>
                  <a:spcPct val="0"/>
                </a:spcAft>
              </a:pPr>
              <a:t>985</a:t>
            </a:fld>
            <a:endParaRPr lang="en-US" sz="600" b="0">
              <a:latin typeface="Arial"/>
              <a:sym typeface="Arial"/>
            </a:endParaRPr>
          </a:p>
        </p:txBody>
      </p:sp>
      <p:sp>
        <p:nvSpPr>
          <p:cNvPr id="493" name="Text Placeholder 195"/>
          <p:cNvSpPr>
            <a:spLocks noGrp="1"/>
          </p:cNvSpPr>
          <p:nvPr>
            <p:custDataLst>
              <p:tags r:id="rId176"/>
            </p:custDataLst>
          </p:nvPr>
        </p:nvSpPr>
        <p:spPr bwMode="gray">
          <a:xfrm>
            <a:off x="8089900" y="428783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AEA3564-7E0A-4C3F-A72C-25834B48D95B}" type="datetime'1'''''''''',''2''''''''''''''''''''''''''''''''2''5'">
              <a:rPr lang="en-US" sz="600" b="0" smtClean="0"/>
              <a:pPr algn="ctr">
                <a:spcBef>
                  <a:spcPct val="0"/>
                </a:spcBef>
                <a:spcAft>
                  <a:spcPct val="0"/>
                </a:spcAft>
              </a:pPr>
              <a:t>1,225</a:t>
            </a:fld>
            <a:endParaRPr lang="en-US" sz="600" b="0">
              <a:latin typeface="Arial"/>
              <a:sym typeface="Arial"/>
            </a:endParaRPr>
          </a:p>
        </p:txBody>
      </p:sp>
      <p:sp>
        <p:nvSpPr>
          <p:cNvPr id="494" name="Text Placeholder 193"/>
          <p:cNvSpPr>
            <a:spLocks noGrp="1"/>
          </p:cNvSpPr>
          <p:nvPr>
            <p:custDataLst>
              <p:tags r:id="rId177"/>
            </p:custDataLst>
          </p:nvPr>
        </p:nvSpPr>
        <p:spPr bwMode="gray">
          <a:xfrm>
            <a:off x="7489825" y="435451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C7D152B-3C3B-41ED-83B2-897398E9CBA1}" type="datetime'''''''''''''''''''''1'''''',''''''''''1''4''''''5'''''''''">
              <a:rPr lang="en-US" sz="600" b="0" smtClean="0"/>
              <a:pPr algn="ctr">
                <a:spcBef>
                  <a:spcPct val="0"/>
                </a:spcBef>
                <a:spcAft>
                  <a:spcPct val="0"/>
                </a:spcAft>
              </a:pPr>
              <a:t>1,145</a:t>
            </a:fld>
            <a:endParaRPr lang="en-US" sz="600" b="0">
              <a:latin typeface="Arial"/>
              <a:sym typeface="Arial"/>
            </a:endParaRPr>
          </a:p>
        </p:txBody>
      </p:sp>
      <p:sp>
        <p:nvSpPr>
          <p:cNvPr id="495" name="Text Placeholder 11"/>
          <p:cNvSpPr>
            <a:spLocks noGrp="1"/>
          </p:cNvSpPr>
          <p:nvPr>
            <p:custDataLst>
              <p:tags r:id="rId178"/>
            </p:custDataLst>
          </p:nvPr>
        </p:nvSpPr>
        <p:spPr bwMode="gray">
          <a:xfrm>
            <a:off x="757872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7623609-9B8E-4CE8-970C-C73A863B638A}" type="datetime'''''''''''''''''''''''''''''''''''''''''''''''''''''''''6'''''">
              <a:rPr lang="en-US" sz="600" b="0" smtClean="0"/>
              <a:pPr algn="ctr">
                <a:spcBef>
                  <a:spcPct val="0"/>
                </a:spcBef>
                <a:spcAft>
                  <a:spcPct val="0"/>
                </a:spcAft>
              </a:pPr>
              <a:t>6</a:t>
            </a:fld>
            <a:endParaRPr lang="en-US" sz="600" b="0">
              <a:latin typeface="Arial"/>
              <a:sym typeface="Arial"/>
            </a:endParaRPr>
          </a:p>
        </p:txBody>
      </p:sp>
      <p:sp useBgFill="1">
        <p:nvSpPr>
          <p:cNvPr id="496" name="Text Placeholder 200"/>
          <p:cNvSpPr>
            <a:spLocks noGrp="1"/>
          </p:cNvSpPr>
          <p:nvPr>
            <p:custDataLst>
              <p:tags r:id="rId179"/>
            </p:custDataLst>
          </p:nvPr>
        </p:nvSpPr>
        <p:spPr bwMode="gray">
          <a:xfrm>
            <a:off x="6340475" y="4592637"/>
            <a:ext cx="1603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F3C241E-4AD6-49BF-9BF0-089EECD2BF12}" type="datetime'''''''''''''8''''''''''''''75'''''''''''''''''''''''''''''''''">
              <a:rPr lang="en-US" sz="600" b="0" smtClean="0"/>
              <a:pPr algn="ctr">
                <a:spcBef>
                  <a:spcPct val="0"/>
                </a:spcBef>
                <a:spcAft>
                  <a:spcPct val="0"/>
                </a:spcAft>
              </a:pPr>
              <a:t>875</a:t>
            </a:fld>
            <a:endParaRPr lang="en-US" sz="600" b="0">
              <a:latin typeface="Arial"/>
              <a:sym typeface="Arial"/>
            </a:endParaRPr>
          </a:p>
        </p:txBody>
      </p:sp>
      <p:sp useBgFill="1">
        <p:nvSpPr>
          <p:cNvPr id="497" name="Text Placeholder 201"/>
          <p:cNvSpPr>
            <a:spLocks noGrp="1"/>
          </p:cNvSpPr>
          <p:nvPr>
            <p:custDataLst>
              <p:tags r:id="rId180"/>
            </p:custDataLst>
          </p:nvPr>
        </p:nvSpPr>
        <p:spPr bwMode="gray">
          <a:xfrm>
            <a:off x="6635750" y="4564062"/>
            <a:ext cx="1603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8F4629F-E581-410F-B53F-DC43CE4AAB82}" type="datetime'''''''''''''''''''''''''''''''''''''''''''''''''''905'''''">
              <a:rPr lang="en-US" sz="600" b="0" smtClean="0"/>
              <a:pPr algn="ctr">
                <a:spcBef>
                  <a:spcPct val="0"/>
                </a:spcBef>
                <a:spcAft>
                  <a:spcPct val="0"/>
                </a:spcAft>
              </a:pPr>
              <a:t>905</a:t>
            </a:fld>
            <a:endParaRPr lang="en-US" sz="600" b="0">
              <a:latin typeface="Arial"/>
              <a:sym typeface="Arial"/>
            </a:endParaRPr>
          </a:p>
        </p:txBody>
      </p:sp>
      <p:sp useBgFill="1">
        <p:nvSpPr>
          <p:cNvPr id="498" name="Text Placeholder 199"/>
          <p:cNvSpPr>
            <a:spLocks noGrp="1"/>
          </p:cNvSpPr>
          <p:nvPr>
            <p:custDataLst>
              <p:tags r:id="rId181"/>
            </p:custDataLst>
          </p:nvPr>
        </p:nvSpPr>
        <p:spPr bwMode="gray">
          <a:xfrm>
            <a:off x="6035675" y="4611687"/>
            <a:ext cx="1603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80C8C56-2D49-45D4-B733-BA6A3547B36D}" type="datetime'''''''''''''''''''''''''''''''''''''''''''845'''''''''">
              <a:rPr lang="en-US" sz="600" b="0" smtClean="0"/>
              <a:pPr algn="ctr">
                <a:spcBef>
                  <a:spcPct val="0"/>
                </a:spcBef>
                <a:spcAft>
                  <a:spcPct val="0"/>
                </a:spcAft>
              </a:pPr>
              <a:t>845</a:t>
            </a:fld>
            <a:endParaRPr lang="en-US" sz="600" b="0">
              <a:latin typeface="Arial"/>
              <a:sym typeface="Arial"/>
            </a:endParaRPr>
          </a:p>
        </p:txBody>
      </p:sp>
      <p:sp>
        <p:nvSpPr>
          <p:cNvPr id="499" name="Text Placeholder 12"/>
          <p:cNvSpPr>
            <a:spLocks noGrp="1"/>
          </p:cNvSpPr>
          <p:nvPr>
            <p:custDataLst>
              <p:tags r:id="rId182"/>
            </p:custDataLst>
          </p:nvPr>
        </p:nvSpPr>
        <p:spPr bwMode="gray">
          <a:xfrm>
            <a:off x="787400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3A8A184-953A-4DCD-ADAA-E26896C31448}" type="datetime'''''''''''''''''''''''''''''''''''''''''''''''''''''7'''''''''">
              <a:rPr lang="en-US" sz="600" b="0" smtClean="0"/>
              <a:pPr algn="ctr">
                <a:spcBef>
                  <a:spcPct val="0"/>
                </a:spcBef>
                <a:spcAft>
                  <a:spcPct val="0"/>
                </a:spcAft>
              </a:pPr>
              <a:t>7</a:t>
            </a:fld>
            <a:endParaRPr lang="en-US" sz="600" b="0">
              <a:latin typeface="Arial"/>
              <a:sym typeface="Arial"/>
            </a:endParaRPr>
          </a:p>
        </p:txBody>
      </p:sp>
      <p:sp>
        <p:nvSpPr>
          <p:cNvPr id="500" name="Text Placeholder 190"/>
          <p:cNvSpPr>
            <a:spLocks noGrp="1"/>
          </p:cNvSpPr>
          <p:nvPr>
            <p:custDataLst>
              <p:tags r:id="rId183"/>
            </p:custDataLst>
          </p:nvPr>
        </p:nvSpPr>
        <p:spPr bwMode="gray">
          <a:xfrm>
            <a:off x="6604000" y="445928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807ED8E-FC4C-4A5D-B518-C47D8AD0F1A5}" type="datetime'1'''''''''''',''''''''''''0''2''''''''''''''5'">
              <a:rPr lang="en-US" sz="600" b="0" smtClean="0"/>
              <a:pPr algn="ctr">
                <a:spcBef>
                  <a:spcPct val="0"/>
                </a:spcBef>
                <a:spcAft>
                  <a:spcPct val="0"/>
                </a:spcAft>
              </a:pPr>
              <a:t>1,025</a:t>
            </a:fld>
            <a:endParaRPr lang="en-US" sz="600" b="0">
              <a:latin typeface="Arial"/>
              <a:sym typeface="Arial"/>
            </a:endParaRPr>
          </a:p>
        </p:txBody>
      </p:sp>
      <p:sp>
        <p:nvSpPr>
          <p:cNvPr id="501" name="Text Placeholder 10"/>
          <p:cNvSpPr>
            <a:spLocks noGrp="1"/>
          </p:cNvSpPr>
          <p:nvPr>
            <p:custDataLst>
              <p:tags r:id="rId184"/>
            </p:custDataLst>
          </p:nvPr>
        </p:nvSpPr>
        <p:spPr bwMode="gray">
          <a:xfrm>
            <a:off x="728345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067F0F1-B77A-4285-B0BD-DAE62B5CF303}" type="datetime'''''''''''''''''''5'''''''''''''''">
              <a:rPr lang="en-US" sz="600" b="0" smtClean="0"/>
              <a:pPr algn="ctr">
                <a:spcBef>
                  <a:spcPct val="0"/>
                </a:spcBef>
                <a:spcAft>
                  <a:spcPct val="0"/>
                </a:spcAft>
              </a:pPr>
              <a:t>5</a:t>
            </a:fld>
            <a:endParaRPr lang="en-US" sz="600" b="0">
              <a:latin typeface="Arial"/>
              <a:sym typeface="Arial"/>
            </a:endParaRPr>
          </a:p>
        </p:txBody>
      </p:sp>
      <p:sp>
        <p:nvSpPr>
          <p:cNvPr id="502" name="Text Placeholder 187"/>
          <p:cNvSpPr>
            <a:spLocks noGrp="1"/>
          </p:cNvSpPr>
          <p:nvPr>
            <p:custDataLst>
              <p:tags r:id="rId185"/>
            </p:custDataLst>
          </p:nvPr>
        </p:nvSpPr>
        <p:spPr bwMode="gray">
          <a:xfrm>
            <a:off x="5740400" y="45640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EB76434-732E-4DF7-B308-0FAE04203EEB}" type="datetime'''''90''''''''''''''5'''''''''''''''''''''''''''">
              <a:rPr lang="en-US" sz="600" b="0" smtClean="0"/>
              <a:pPr algn="ctr">
                <a:spcBef>
                  <a:spcPct val="0"/>
                </a:spcBef>
                <a:spcAft>
                  <a:spcPct val="0"/>
                </a:spcAft>
              </a:pPr>
              <a:t>905</a:t>
            </a:fld>
            <a:endParaRPr lang="en-US" sz="600" b="0">
              <a:latin typeface="Arial"/>
              <a:sym typeface="Arial"/>
            </a:endParaRPr>
          </a:p>
        </p:txBody>
      </p:sp>
      <p:sp>
        <p:nvSpPr>
          <p:cNvPr id="503" name="Text Placeholder 192"/>
          <p:cNvSpPr>
            <a:spLocks noGrp="1"/>
          </p:cNvSpPr>
          <p:nvPr>
            <p:custDataLst>
              <p:tags r:id="rId186"/>
            </p:custDataLst>
          </p:nvPr>
        </p:nvSpPr>
        <p:spPr bwMode="gray">
          <a:xfrm>
            <a:off x="7194550" y="439261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6ACCA35-A2BF-414E-9A8D-49EFF5C82F5C}" type="datetime'''''''1'''''''''''''''''''',''1''''''''05'">
              <a:rPr lang="en-US" sz="600" b="0" smtClean="0"/>
              <a:pPr algn="ctr">
                <a:spcBef>
                  <a:spcPct val="0"/>
                </a:spcBef>
                <a:spcAft>
                  <a:spcPct val="0"/>
                </a:spcAft>
              </a:pPr>
              <a:t>1,105</a:t>
            </a:fld>
            <a:endParaRPr lang="en-US" sz="600" b="0">
              <a:latin typeface="Arial"/>
              <a:sym typeface="Arial"/>
            </a:endParaRPr>
          </a:p>
        </p:txBody>
      </p:sp>
      <p:sp>
        <p:nvSpPr>
          <p:cNvPr id="504" name="Text Placeholder 191"/>
          <p:cNvSpPr>
            <a:spLocks noGrp="1"/>
          </p:cNvSpPr>
          <p:nvPr>
            <p:custDataLst>
              <p:tags r:id="rId187"/>
            </p:custDataLst>
          </p:nvPr>
        </p:nvSpPr>
        <p:spPr bwMode="gray">
          <a:xfrm>
            <a:off x="6899275" y="442118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15935B6-C6C6-4FF0-9EA1-19DFB03FB9A8}" type="datetime'1'''''''''''''''''''''''',''0''''''6''''5'''''''''''''''">
              <a:rPr lang="en-US" sz="600" b="0" smtClean="0"/>
              <a:pPr algn="ctr">
                <a:spcBef>
                  <a:spcPct val="0"/>
                </a:spcBef>
                <a:spcAft>
                  <a:spcPct val="0"/>
                </a:spcAft>
              </a:pPr>
              <a:t>1,065</a:t>
            </a:fld>
            <a:endParaRPr lang="en-US" sz="600" b="0">
              <a:latin typeface="Arial"/>
              <a:sym typeface="Arial"/>
            </a:endParaRPr>
          </a:p>
        </p:txBody>
      </p:sp>
      <p:sp>
        <p:nvSpPr>
          <p:cNvPr id="505" name="Text Placeholder 5"/>
          <p:cNvSpPr>
            <a:spLocks noGrp="1"/>
          </p:cNvSpPr>
          <p:nvPr>
            <p:custDataLst>
              <p:tags r:id="rId188"/>
            </p:custDataLst>
          </p:nvPr>
        </p:nvSpPr>
        <p:spPr bwMode="gray">
          <a:xfrm>
            <a:off x="5797550"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99ED2FE-9676-4F0A-8874-B34322AC9846}" type="datetime'''''''''''''''''''''''0'''''''''''''''''''''">
              <a:rPr lang="en-US" sz="600" b="0" smtClean="0"/>
              <a:pPr algn="ctr">
                <a:spcBef>
                  <a:spcPct val="0"/>
                </a:spcBef>
                <a:spcAft>
                  <a:spcPct val="0"/>
                </a:spcAft>
              </a:pPr>
              <a:t>0</a:t>
            </a:fld>
            <a:endParaRPr lang="en-US" sz="600" b="0">
              <a:latin typeface="Arial"/>
              <a:sym typeface="Arial"/>
            </a:endParaRPr>
          </a:p>
        </p:txBody>
      </p:sp>
      <p:sp>
        <p:nvSpPr>
          <p:cNvPr id="506" name="Text Placeholder 3"/>
          <p:cNvSpPr>
            <a:spLocks noGrp="1"/>
          </p:cNvSpPr>
          <p:nvPr>
            <p:custDataLst>
              <p:tags r:id="rId189"/>
            </p:custDataLst>
          </p:nvPr>
        </p:nvSpPr>
        <p:spPr bwMode="gray">
          <a:xfrm>
            <a:off x="5405437" y="3962400"/>
            <a:ext cx="57150"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800" b="0" dirty="0" smtClean="0">
                <a:latin typeface="Arial"/>
                <a:sym typeface="Arial"/>
              </a:rPr>
              <a:t>$</a:t>
            </a:r>
            <a:endParaRPr lang="en-US" sz="800" b="0" dirty="0">
              <a:latin typeface="Arial"/>
              <a:sym typeface="Arial"/>
            </a:endParaRPr>
          </a:p>
        </p:txBody>
      </p:sp>
      <p:sp>
        <p:nvSpPr>
          <p:cNvPr id="507" name="Text Placeholder 186"/>
          <p:cNvSpPr>
            <a:spLocks noGrp="1"/>
          </p:cNvSpPr>
          <p:nvPr>
            <p:custDataLst>
              <p:tags r:id="rId190"/>
            </p:custDataLst>
          </p:nvPr>
        </p:nvSpPr>
        <p:spPr bwMode="gray">
          <a:xfrm>
            <a:off x="8737600"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21828A6-F5A4-4291-B65A-032B544A1BFB}" type="datetime'''4''''''''''''''0'''''''''''''''''''''">
              <a:rPr lang="en-US" sz="600" b="0" smtClean="0"/>
              <a:pPr algn="ctr">
                <a:spcBef>
                  <a:spcPct val="0"/>
                </a:spcBef>
                <a:spcAft>
                  <a:spcPct val="0"/>
                </a:spcAft>
              </a:pPr>
              <a:t>40</a:t>
            </a:fld>
            <a:endParaRPr lang="en-US" sz="600" b="0">
              <a:latin typeface="Arial"/>
              <a:sym typeface="Arial"/>
            </a:endParaRPr>
          </a:p>
        </p:txBody>
      </p:sp>
      <p:sp>
        <p:nvSpPr>
          <p:cNvPr id="508" name="Text Placeholder 185"/>
          <p:cNvSpPr>
            <a:spLocks noGrp="1"/>
          </p:cNvSpPr>
          <p:nvPr>
            <p:custDataLst>
              <p:tags r:id="rId191"/>
            </p:custDataLst>
          </p:nvPr>
        </p:nvSpPr>
        <p:spPr bwMode="gray">
          <a:xfrm>
            <a:off x="8442325"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6133AF8-7CEC-4457-A602-377ED9D5A5E8}" type="datetime'''''4''''''''''0'''">
              <a:rPr lang="en-US" sz="600" b="0" smtClean="0"/>
              <a:pPr algn="ctr">
                <a:spcBef>
                  <a:spcPct val="0"/>
                </a:spcBef>
                <a:spcAft>
                  <a:spcPct val="0"/>
                </a:spcAft>
              </a:pPr>
              <a:t>40</a:t>
            </a:fld>
            <a:endParaRPr lang="en-US" sz="600" b="0">
              <a:latin typeface="Arial"/>
              <a:sym typeface="Arial"/>
            </a:endParaRPr>
          </a:p>
        </p:txBody>
      </p:sp>
      <p:sp>
        <p:nvSpPr>
          <p:cNvPr id="509" name="Text Placeholder 183"/>
          <p:cNvSpPr>
            <a:spLocks noGrp="1"/>
          </p:cNvSpPr>
          <p:nvPr>
            <p:custDataLst>
              <p:tags r:id="rId192"/>
            </p:custDataLst>
          </p:nvPr>
        </p:nvSpPr>
        <p:spPr bwMode="gray">
          <a:xfrm>
            <a:off x="7842250"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E90DF6A-EADA-44F3-BD55-F2FE7BC3918A}" type="datetime'''''''''''''''''40'''''''''''''''''''''''''''''''''''''''''''">
              <a:rPr lang="en-US" sz="600" b="0" smtClean="0"/>
              <a:pPr algn="ctr">
                <a:spcBef>
                  <a:spcPct val="0"/>
                </a:spcBef>
                <a:spcAft>
                  <a:spcPct val="0"/>
                </a:spcAft>
              </a:pPr>
              <a:t>40</a:t>
            </a:fld>
            <a:endParaRPr lang="en-US" sz="600" b="0">
              <a:latin typeface="Arial"/>
              <a:sym typeface="Arial"/>
            </a:endParaRPr>
          </a:p>
        </p:txBody>
      </p:sp>
      <p:sp>
        <p:nvSpPr>
          <p:cNvPr id="510" name="Text Placeholder 179"/>
          <p:cNvSpPr>
            <a:spLocks noGrp="1"/>
          </p:cNvSpPr>
          <p:nvPr>
            <p:custDataLst>
              <p:tags r:id="rId193"/>
            </p:custDataLst>
          </p:nvPr>
        </p:nvSpPr>
        <p:spPr bwMode="gray">
          <a:xfrm>
            <a:off x="6661150"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1D794C4-3186-4BE9-B83D-B760EE87E598}" type="datetime'''''''''''''''''4''''''''0'''''''''''''''''">
              <a:rPr lang="en-US" sz="600" b="0" smtClean="0"/>
              <a:pPr algn="ctr">
                <a:spcBef>
                  <a:spcPct val="0"/>
                </a:spcBef>
                <a:spcAft>
                  <a:spcPct val="0"/>
                </a:spcAft>
              </a:pPr>
              <a:t>40</a:t>
            </a:fld>
            <a:endParaRPr lang="en-US" sz="600" b="0">
              <a:latin typeface="Arial"/>
              <a:sym typeface="Arial"/>
            </a:endParaRPr>
          </a:p>
        </p:txBody>
      </p:sp>
      <p:sp>
        <p:nvSpPr>
          <p:cNvPr id="511" name="Text Placeholder 4"/>
          <p:cNvSpPr>
            <a:spLocks noGrp="1"/>
          </p:cNvSpPr>
          <p:nvPr>
            <p:custDataLst>
              <p:tags r:id="rId194"/>
            </p:custDataLst>
          </p:nvPr>
        </p:nvSpPr>
        <p:spPr bwMode="gray">
          <a:xfrm>
            <a:off x="8943975" y="3962400"/>
            <a:ext cx="271462" cy="122237"/>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800" b="0" dirty="0" smtClean="0">
                <a:latin typeface="Arial"/>
                <a:sym typeface="Arial"/>
              </a:rPr>
              <a:t>Cum$</a:t>
            </a:r>
            <a:endParaRPr lang="en-US" sz="800" b="0" dirty="0">
              <a:latin typeface="Arial"/>
              <a:sym typeface="Arial"/>
            </a:endParaRPr>
          </a:p>
        </p:txBody>
      </p:sp>
      <p:sp>
        <p:nvSpPr>
          <p:cNvPr id="512" name="Text Placeholder 184"/>
          <p:cNvSpPr>
            <a:spLocks noGrp="1"/>
          </p:cNvSpPr>
          <p:nvPr>
            <p:custDataLst>
              <p:tags r:id="rId195"/>
            </p:custDataLst>
          </p:nvPr>
        </p:nvSpPr>
        <p:spPr bwMode="gray">
          <a:xfrm>
            <a:off x="8142287"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6B97BA0-6801-44EA-B0B5-07338D4BE15D}" type="datetime'''''''''''''''''''''''''''''''40'''''''''''''''''''''''''''''">
              <a:rPr lang="en-US" sz="600" b="0" smtClean="0"/>
              <a:pPr algn="ctr">
                <a:spcBef>
                  <a:spcPct val="0"/>
                </a:spcBef>
                <a:spcAft>
                  <a:spcPct val="0"/>
                </a:spcAft>
              </a:pPr>
              <a:t>40</a:t>
            </a:fld>
            <a:endParaRPr lang="en-US" sz="600" b="0">
              <a:latin typeface="Arial"/>
              <a:sym typeface="Arial"/>
            </a:endParaRPr>
          </a:p>
        </p:txBody>
      </p:sp>
      <p:sp>
        <p:nvSpPr>
          <p:cNvPr id="513" name="Text Placeholder 208"/>
          <p:cNvSpPr>
            <a:spLocks noGrp="1"/>
          </p:cNvSpPr>
          <p:nvPr>
            <p:custDataLst>
              <p:tags r:id="rId196"/>
            </p:custDataLst>
          </p:nvPr>
        </p:nvSpPr>
        <p:spPr bwMode="gray">
          <a:xfrm>
            <a:off x="8680450" y="4383087"/>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FF068C4C-34A5-46FE-A1D3-5CD40B3E5E63}" type="datetime'''''''''''1'''''''''''''''''''''''''''',''''''1''1''5'''''">
              <a:rPr lang="en-US" sz="600" b="0" smtClean="0"/>
              <a:pPr algn="ctr">
                <a:spcBef>
                  <a:spcPct val="0"/>
                </a:spcBef>
                <a:spcAft>
                  <a:spcPct val="0"/>
                </a:spcAft>
              </a:pPr>
              <a:t>1,115</a:t>
            </a:fld>
            <a:endParaRPr lang="en-US" sz="600" b="0">
              <a:latin typeface="Arial"/>
              <a:sym typeface="Arial"/>
            </a:endParaRPr>
          </a:p>
        </p:txBody>
      </p:sp>
      <p:sp>
        <p:nvSpPr>
          <p:cNvPr id="514" name="Text Placeholder 181"/>
          <p:cNvSpPr>
            <a:spLocks noGrp="1"/>
          </p:cNvSpPr>
          <p:nvPr>
            <p:custDataLst>
              <p:tags r:id="rId197"/>
            </p:custDataLst>
          </p:nvPr>
        </p:nvSpPr>
        <p:spPr bwMode="gray">
          <a:xfrm>
            <a:off x="7251700"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DBBBE3F-8041-40CE-8F00-21833C176426}" type="datetime'''''''''''''4''''''''''''''0'''''''''''''''''''''''''''''">
              <a:rPr lang="en-US" sz="600" b="0" smtClean="0"/>
              <a:pPr algn="ctr">
                <a:spcBef>
                  <a:spcPct val="0"/>
                </a:spcBef>
                <a:spcAft>
                  <a:spcPct val="0"/>
                </a:spcAft>
              </a:pPr>
              <a:t>40</a:t>
            </a:fld>
            <a:endParaRPr lang="en-US" sz="600" b="0">
              <a:latin typeface="Arial"/>
              <a:sym typeface="Arial"/>
            </a:endParaRPr>
          </a:p>
        </p:txBody>
      </p:sp>
      <p:sp>
        <p:nvSpPr>
          <p:cNvPr id="515" name="Text Placeholder 180"/>
          <p:cNvSpPr>
            <a:spLocks noGrp="1"/>
          </p:cNvSpPr>
          <p:nvPr>
            <p:custDataLst>
              <p:tags r:id="rId198"/>
            </p:custDataLst>
          </p:nvPr>
        </p:nvSpPr>
        <p:spPr bwMode="gray">
          <a:xfrm>
            <a:off x="6956425" y="5330825"/>
            <a:ext cx="117475"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7EB2C3A-4CED-452C-89B8-C600704BC504}" type="datetime'''4''''''''''''''''''''''''''''''''''0'''''''''''''''''">
              <a:rPr lang="en-US" sz="600" b="0" smtClean="0"/>
              <a:pPr algn="ctr">
                <a:spcBef>
                  <a:spcPct val="0"/>
                </a:spcBef>
                <a:spcAft>
                  <a:spcPct val="0"/>
                </a:spcAft>
              </a:pPr>
              <a:t>40</a:t>
            </a:fld>
            <a:endParaRPr lang="en-US" sz="600" b="0">
              <a:latin typeface="Arial"/>
              <a:sym typeface="Arial"/>
            </a:endParaRPr>
          </a:p>
        </p:txBody>
      </p:sp>
      <p:sp useBgFill="1">
        <p:nvSpPr>
          <p:cNvPr id="516" name="Text Placeholder 206"/>
          <p:cNvSpPr>
            <a:spLocks noGrp="1"/>
          </p:cNvSpPr>
          <p:nvPr>
            <p:custDataLst>
              <p:tags r:id="rId199"/>
            </p:custDataLst>
          </p:nvPr>
        </p:nvSpPr>
        <p:spPr bwMode="gray">
          <a:xfrm>
            <a:off x="8089900" y="4430712"/>
            <a:ext cx="2238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06139A6-5F12-4369-8F7B-74FAF17E30B3}" type="datetime'''1'''''''''''',''0''''''5''5'">
              <a:rPr lang="en-US" sz="600" b="0" smtClean="0"/>
              <a:pPr algn="ctr">
                <a:spcBef>
                  <a:spcPct val="0"/>
                </a:spcBef>
                <a:spcAft>
                  <a:spcPct val="0"/>
                </a:spcAft>
              </a:pPr>
              <a:t>1,055</a:t>
            </a:fld>
            <a:endParaRPr lang="en-US" sz="600" b="0">
              <a:latin typeface="Arial"/>
              <a:sym typeface="Arial"/>
            </a:endParaRPr>
          </a:p>
        </p:txBody>
      </p:sp>
      <p:sp useBgFill="1">
        <p:nvSpPr>
          <p:cNvPr id="517" name="Text Placeholder 204"/>
          <p:cNvSpPr>
            <a:spLocks noGrp="1"/>
          </p:cNvSpPr>
          <p:nvPr>
            <p:custDataLst>
              <p:tags r:id="rId200"/>
            </p:custDataLst>
          </p:nvPr>
        </p:nvSpPr>
        <p:spPr bwMode="gray">
          <a:xfrm>
            <a:off x="7521575" y="4487862"/>
            <a:ext cx="1603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4CAC11C-2699-404E-AE64-3FC9F0C0AE1E}" type="datetime'''9''''''''9''''''''''5'''''''''''''''''''">
              <a:rPr lang="en-US" sz="600" b="0" smtClean="0"/>
              <a:pPr algn="ctr">
                <a:spcBef>
                  <a:spcPct val="0"/>
                </a:spcBef>
                <a:spcAft>
                  <a:spcPct val="0"/>
                </a:spcAft>
              </a:pPr>
              <a:t>995</a:t>
            </a:fld>
            <a:endParaRPr lang="en-US" sz="600" b="0">
              <a:latin typeface="Arial"/>
              <a:sym typeface="Arial"/>
            </a:endParaRPr>
          </a:p>
        </p:txBody>
      </p:sp>
      <p:sp useBgFill="1">
        <p:nvSpPr>
          <p:cNvPr id="518" name="Text Placeholder 203"/>
          <p:cNvSpPr>
            <a:spLocks noGrp="1"/>
          </p:cNvSpPr>
          <p:nvPr>
            <p:custDataLst>
              <p:tags r:id="rId201"/>
            </p:custDataLst>
          </p:nvPr>
        </p:nvSpPr>
        <p:spPr bwMode="gray">
          <a:xfrm>
            <a:off x="7226300" y="4516437"/>
            <a:ext cx="1603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B32AF0A-86B0-4D25-9F45-0D1F581E6C0D}" type="datetime'''9''''''''6''5'''''''''''''''''''''''''''''''''''''''">
              <a:rPr lang="en-US" sz="600" b="0" smtClean="0"/>
              <a:pPr algn="ctr">
                <a:spcBef>
                  <a:spcPct val="0"/>
                </a:spcBef>
                <a:spcAft>
                  <a:spcPct val="0"/>
                </a:spcAft>
              </a:pPr>
              <a:t>965</a:t>
            </a:fld>
            <a:endParaRPr lang="en-US" sz="600" b="0">
              <a:latin typeface="Arial"/>
              <a:sym typeface="Arial"/>
            </a:endParaRPr>
          </a:p>
        </p:txBody>
      </p:sp>
      <p:sp useBgFill="1">
        <p:nvSpPr>
          <p:cNvPr id="519" name="Text Placeholder 198"/>
          <p:cNvSpPr>
            <a:spLocks noGrp="1"/>
          </p:cNvSpPr>
          <p:nvPr>
            <p:custDataLst>
              <p:tags r:id="rId202"/>
            </p:custDataLst>
          </p:nvPr>
        </p:nvSpPr>
        <p:spPr bwMode="gray">
          <a:xfrm>
            <a:off x="5740400" y="4640262"/>
            <a:ext cx="1603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1B7D251-FA83-44E9-923F-C5ED40460548}" type="datetime'''''''''''''''8''''''''''''''''''''''''''''1''5'''">
              <a:rPr lang="en-US" sz="600" b="0" smtClean="0"/>
              <a:pPr algn="ctr">
                <a:spcBef>
                  <a:spcPct val="0"/>
                </a:spcBef>
                <a:spcAft>
                  <a:spcPct val="0"/>
                </a:spcAft>
              </a:pPr>
              <a:t>815</a:t>
            </a:fld>
            <a:endParaRPr lang="en-US" sz="600" b="0">
              <a:latin typeface="Arial"/>
              <a:sym typeface="Arial"/>
            </a:endParaRPr>
          </a:p>
        </p:txBody>
      </p:sp>
      <p:sp useBgFill="1">
        <p:nvSpPr>
          <p:cNvPr id="520" name="Text Placeholder 202"/>
          <p:cNvSpPr>
            <a:spLocks noGrp="1"/>
          </p:cNvSpPr>
          <p:nvPr>
            <p:custDataLst>
              <p:tags r:id="rId203"/>
            </p:custDataLst>
          </p:nvPr>
        </p:nvSpPr>
        <p:spPr bwMode="gray">
          <a:xfrm>
            <a:off x="6931025" y="4535487"/>
            <a:ext cx="1603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A977032-BFA4-4BBB-9EBA-6A3BC2A02B8A}" type="datetime'''''''''''''''9''''''''''''''''''''''3''5'''''">
              <a:rPr lang="en-US" sz="600" b="0" smtClean="0"/>
              <a:pPr algn="ctr">
                <a:spcBef>
                  <a:spcPct val="0"/>
                </a:spcBef>
                <a:spcAft>
                  <a:spcPct val="0"/>
                </a:spcAft>
              </a:pPr>
              <a:t>935</a:t>
            </a:fld>
            <a:endParaRPr lang="en-US" sz="600" b="0">
              <a:latin typeface="Arial"/>
              <a:sym typeface="Arial"/>
            </a:endParaRPr>
          </a:p>
        </p:txBody>
      </p:sp>
      <p:sp>
        <p:nvSpPr>
          <p:cNvPr id="521" name="Text Placeholder 13"/>
          <p:cNvSpPr>
            <a:spLocks noGrp="1"/>
          </p:cNvSpPr>
          <p:nvPr>
            <p:custDataLst>
              <p:tags r:id="rId204"/>
            </p:custDataLst>
          </p:nvPr>
        </p:nvSpPr>
        <p:spPr bwMode="gray">
          <a:xfrm>
            <a:off x="8747125" y="5578475"/>
            <a:ext cx="98425"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9134A50-921C-4F22-AE1A-FCBB5F757963}" type="datetime'''''''''''''''''''10'''''''">
              <a:rPr lang="en-US" sz="600" b="0" smtClean="0"/>
              <a:pPr algn="ctr">
                <a:spcBef>
                  <a:spcPct val="0"/>
                </a:spcBef>
                <a:spcAft>
                  <a:spcPct val="0"/>
                </a:spcAft>
              </a:pPr>
              <a:t>10</a:t>
            </a:fld>
            <a:endParaRPr lang="en-US" sz="600" b="0">
              <a:latin typeface="Arial"/>
              <a:sym typeface="Arial"/>
            </a:endParaRPr>
          </a:p>
        </p:txBody>
      </p:sp>
      <p:sp>
        <p:nvSpPr>
          <p:cNvPr id="522" name="Text Placeholder 188"/>
          <p:cNvSpPr>
            <a:spLocks noGrp="1"/>
          </p:cNvSpPr>
          <p:nvPr>
            <p:custDataLst>
              <p:tags r:id="rId205"/>
            </p:custDataLst>
          </p:nvPr>
        </p:nvSpPr>
        <p:spPr bwMode="gray">
          <a:xfrm>
            <a:off x="6035675" y="4525962"/>
            <a:ext cx="1603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55D02FA-5F6A-456A-81EA-129C9BFB244F}" type="datetime'''''''''''''''''9''''4''''''''''''''''''''''''''''''5'''">
              <a:rPr lang="en-US" sz="600" b="0" smtClean="0"/>
              <a:pPr algn="ctr">
                <a:spcBef>
                  <a:spcPct val="0"/>
                </a:spcBef>
                <a:spcAft>
                  <a:spcPct val="0"/>
                </a:spcAft>
              </a:pPr>
              <a:t>945</a:t>
            </a:fld>
            <a:endParaRPr lang="en-US" sz="600" b="0">
              <a:latin typeface="Arial"/>
              <a:sym typeface="Arial"/>
            </a:endParaRPr>
          </a:p>
        </p:txBody>
      </p:sp>
      <p:sp>
        <p:nvSpPr>
          <p:cNvPr id="523" name="Text Placeholder 15"/>
          <p:cNvSpPr>
            <a:spLocks noGrp="1"/>
          </p:cNvSpPr>
          <p:nvPr>
            <p:custDataLst>
              <p:tags r:id="rId206"/>
            </p:custDataLst>
          </p:nvPr>
        </p:nvSpPr>
        <p:spPr bwMode="gray">
          <a:xfrm>
            <a:off x="8474075"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AC78EA3-813A-42C0-8F0E-8DBA41E7A595}" type="datetime'''''9'''''''''''''''''''''''''''''''''''''''''''''''''''''''''">
              <a:rPr lang="en-US" sz="600" b="0" smtClean="0"/>
              <a:pPr algn="ctr">
                <a:spcBef>
                  <a:spcPct val="0"/>
                </a:spcBef>
                <a:spcAft>
                  <a:spcPct val="0"/>
                </a:spcAft>
              </a:pPr>
              <a:t>9</a:t>
            </a:fld>
            <a:endParaRPr lang="en-US" sz="600" b="0">
              <a:latin typeface="Arial"/>
              <a:sym typeface="Arial"/>
            </a:endParaRPr>
          </a:p>
        </p:txBody>
      </p:sp>
      <p:sp>
        <p:nvSpPr>
          <p:cNvPr id="524" name="Text Placeholder 207"/>
          <p:cNvSpPr>
            <a:spLocks noGrp="1"/>
          </p:cNvSpPr>
          <p:nvPr>
            <p:custDataLst>
              <p:tags r:id="rId207"/>
            </p:custDataLst>
          </p:nvPr>
        </p:nvSpPr>
        <p:spPr bwMode="gray">
          <a:xfrm>
            <a:off x="8385175" y="441166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1DA5D41-97EC-49A4-8C3C-B25592CF08CA}" type="datetime'''''1'''''''''''''''''''''''''',''''''''''0''8''''''''''5'''">
              <a:rPr lang="en-US" sz="600" b="0" smtClean="0"/>
              <a:pPr algn="ctr">
                <a:spcBef>
                  <a:spcPct val="0"/>
                </a:spcBef>
                <a:spcAft>
                  <a:spcPct val="0"/>
                </a:spcAft>
              </a:pPr>
              <a:t>1,085</a:t>
            </a:fld>
            <a:endParaRPr lang="en-US" sz="600" b="0">
              <a:latin typeface="Arial"/>
              <a:sym typeface="Arial"/>
            </a:endParaRPr>
          </a:p>
        </p:txBody>
      </p:sp>
      <p:sp useBgFill="1">
        <p:nvSpPr>
          <p:cNvPr id="525" name="Text Placeholder 205"/>
          <p:cNvSpPr>
            <a:spLocks noGrp="1"/>
          </p:cNvSpPr>
          <p:nvPr>
            <p:custDataLst>
              <p:tags r:id="rId208"/>
            </p:custDataLst>
          </p:nvPr>
        </p:nvSpPr>
        <p:spPr bwMode="gray">
          <a:xfrm>
            <a:off x="7785100" y="4459287"/>
            <a:ext cx="223837" cy="92075"/>
          </a:xfrm>
          <a:prstGeom prst="rect">
            <a:avLst/>
          </a:prstGeom>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BB876F7-0F8B-4E05-B1F7-B65E4276CC45}" type="datetime'''''''''1'''''''',0''''''2''''''''''''''5'''''''''''''''''">
              <a:rPr lang="en-US" sz="600" b="0" smtClean="0"/>
              <a:pPr algn="ctr">
                <a:spcBef>
                  <a:spcPct val="0"/>
                </a:spcBef>
                <a:spcAft>
                  <a:spcPct val="0"/>
                </a:spcAft>
              </a:pPr>
              <a:t>1,025</a:t>
            </a:fld>
            <a:endParaRPr lang="en-US" sz="600" b="0">
              <a:latin typeface="Arial"/>
              <a:sym typeface="Arial"/>
            </a:endParaRPr>
          </a:p>
        </p:txBody>
      </p:sp>
      <p:sp>
        <p:nvSpPr>
          <p:cNvPr id="526" name="Text Placeholder 14"/>
          <p:cNvSpPr>
            <a:spLocks noGrp="1"/>
          </p:cNvSpPr>
          <p:nvPr>
            <p:custDataLst>
              <p:tags r:id="rId209"/>
            </p:custDataLst>
          </p:nvPr>
        </p:nvSpPr>
        <p:spPr bwMode="gray">
          <a:xfrm>
            <a:off x="8174037" y="5578475"/>
            <a:ext cx="55562" cy="9207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C224EE1-EA4A-48AD-A667-6B14BF55DF13}" type="datetime'''8'''''''''''''''''''''''''''''''''''''''''''''''''''''''''">
              <a:rPr lang="en-US" sz="600" b="0" smtClean="0"/>
              <a:pPr algn="ctr">
                <a:spcBef>
                  <a:spcPct val="0"/>
                </a:spcBef>
                <a:spcAft>
                  <a:spcPct val="0"/>
                </a:spcAft>
              </a:pPr>
              <a:t>8</a:t>
            </a:fld>
            <a:endParaRPr lang="en-US" sz="600" b="0">
              <a:latin typeface="Arial"/>
              <a:sym typeface="Arial"/>
            </a:endParaRPr>
          </a:p>
        </p:txBody>
      </p:sp>
      <p:sp>
        <p:nvSpPr>
          <p:cNvPr id="527" name="Text Placeholder 197"/>
          <p:cNvSpPr>
            <a:spLocks noGrp="1"/>
          </p:cNvSpPr>
          <p:nvPr>
            <p:custDataLst>
              <p:tags r:id="rId210"/>
            </p:custDataLst>
          </p:nvPr>
        </p:nvSpPr>
        <p:spPr bwMode="gray">
          <a:xfrm>
            <a:off x="8680450" y="4221162"/>
            <a:ext cx="223837" cy="92075"/>
          </a:xfrm>
          <a:prstGeom prst="rect">
            <a:avLst/>
          </a:prstGeom>
          <a:noFill/>
          <a:effectLst/>
        </p:spPr>
        <p:txBody>
          <a:bodyPr vert="horz" wrap="none" lIns="15875" tIns="0" rIns="15875"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DABDAFF-4BAC-4C57-B1D4-092132489EB3}" type="datetime'''''''1'''''''''''''''',''''3''''0''''''''''5'''''''''''''">
              <a:rPr lang="en-US" sz="600" b="0" smtClean="0"/>
              <a:pPr algn="ctr">
                <a:spcBef>
                  <a:spcPct val="0"/>
                </a:spcBef>
                <a:spcAft>
                  <a:spcPct val="0"/>
                </a:spcAft>
              </a:pPr>
              <a:t>1,305</a:t>
            </a:fld>
            <a:endParaRPr lang="en-US" sz="600" b="0">
              <a:latin typeface="Arial"/>
              <a:sym typeface="Arial"/>
            </a:endParaRPr>
          </a:p>
        </p:txBody>
      </p:sp>
      <p:sp>
        <p:nvSpPr>
          <p:cNvPr id="528"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Cost data collected from (B)energy, </a:t>
            </a:r>
            <a:r>
              <a:rPr lang="en-US" sz="800" dirty="0" err="1" smtClean="0">
                <a:solidFill>
                  <a:srgbClr val="000000"/>
                </a:solidFill>
                <a:latin typeface="Arial" pitchFamily="34" charset="0"/>
                <a:cs typeface="Arial" pitchFamily="34" charset="0"/>
              </a:rPr>
              <a:t>Sanivation</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Dolo</a:t>
            </a:r>
            <a:r>
              <a:rPr lang="en-US" sz="800" dirty="0" smtClean="0">
                <a:solidFill>
                  <a:srgbClr val="000000"/>
                </a:solidFill>
                <a:latin typeface="Arial" pitchFamily="34" charset="0"/>
                <a:cs typeface="Arial" pitchFamily="34" charset="0"/>
              </a:rPr>
              <a:t> Ado </a:t>
            </a:r>
            <a:r>
              <a:rPr lang="en-US" sz="800" dirty="0" err="1" smtClean="0">
                <a:solidFill>
                  <a:srgbClr val="000000"/>
                </a:solidFill>
                <a:latin typeface="Arial" pitchFamily="34" charset="0"/>
                <a:cs typeface="Arial" pitchFamily="34" charset="0"/>
              </a:rPr>
              <a:t>UDDTs</a:t>
            </a:r>
            <a:r>
              <a:rPr lang="en-US" sz="800" dirty="0" smtClean="0">
                <a:solidFill>
                  <a:srgbClr val="000000"/>
                </a:solidFill>
                <a:latin typeface="Arial" pitchFamily="34" charset="0"/>
                <a:cs typeface="Arial" pitchFamily="34" charset="0"/>
              </a:rPr>
              <a:t> &amp; </a:t>
            </a:r>
            <a:r>
              <a:rPr lang="en-US" sz="800" dirty="0" err="1" smtClean="0">
                <a:solidFill>
                  <a:srgbClr val="000000"/>
                </a:solidFill>
                <a:latin typeface="Arial" pitchFamily="34" charset="0"/>
                <a:cs typeface="Arial" pitchFamily="34" charset="0"/>
              </a:rPr>
              <a:t>Janicki</a:t>
            </a:r>
            <a:endParaRPr lang="en-US" sz="800" dirty="0">
              <a:solidFill>
                <a:srgbClr val="000000"/>
              </a:solidFill>
              <a:latin typeface="Arial" pitchFamily="34" charset="0"/>
              <a:cs typeface="Arial" pitchFamily="34" charset="0"/>
            </a:endParaRPr>
          </a:p>
        </p:txBody>
      </p:sp>
      <p:sp>
        <p:nvSpPr>
          <p:cNvPr id="228" name="takeaway_box"/>
          <p:cNvSpPr>
            <a:spLocks noChangeArrowheads="1"/>
          </p:cNvSpPr>
          <p:nvPr/>
        </p:nvSpPr>
        <p:spPr bwMode="gray">
          <a:xfrm>
            <a:off x="1724967" y="5785756"/>
            <a:ext cx="6267498"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Still, the most cost effective solution will have to be evaluated on a camp level factoring in local conditions / materials</a:t>
            </a:r>
            <a:endParaRPr lang="en-US" sz="1600" b="1" dirty="0">
              <a:solidFill>
                <a:srgbClr val="FFFFFF"/>
              </a:solidFill>
              <a:latin typeface="Arial" pitchFamily="34" charset="0"/>
              <a:cs typeface="Arial" pitchFamily="34" charset="0"/>
            </a:endParaRPr>
          </a:p>
        </p:txBody>
      </p:sp>
      <p:sp>
        <p:nvSpPr>
          <p:cNvPr id="227" name="Oval 226"/>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229"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nvGraphicFramePr>
        <p:xfrm>
          <a:off x="1587" y="1588"/>
          <a:ext cx="1587" cy="1587"/>
        </p:xfrm>
        <a:graphic>
          <a:graphicData uri="http://schemas.openxmlformats.org/presentationml/2006/ole">
            <p:oleObj spid="_x0000_s392195" name="think-cell Slide" r:id="rId10" imgW="270" imgH="270" progId="TCLayout.ActiveDocument.1">
              <p:embed/>
            </p:oleObj>
          </a:graphicData>
        </a:graphic>
      </p:graphicFrame>
      <p:sp>
        <p:nvSpPr>
          <p:cNvPr id="17" name="Rectangle 16"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2" name="Title 1"/>
          <p:cNvSpPr>
            <a:spLocks noGrp="1"/>
          </p:cNvSpPr>
          <p:nvPr>
            <p:ph type="title"/>
          </p:nvPr>
        </p:nvSpPr>
        <p:spPr/>
        <p:txBody>
          <a:bodyPr/>
          <a:lstStyle/>
          <a:p>
            <a:r>
              <a:rPr lang="en-US" dirty="0" smtClean="0"/>
              <a:t>With the exception of </a:t>
            </a:r>
            <a:r>
              <a:rPr lang="en-US" dirty="0" err="1" smtClean="0"/>
              <a:t>Sanivation</a:t>
            </a:r>
            <a:r>
              <a:rPr lang="en-US" dirty="0" smtClean="0"/>
              <a:t>, all innovative solutions are more expensive than the basic pit latrine in the long-run</a:t>
            </a:r>
            <a:endParaRPr lang="en-US" dirty="0"/>
          </a:p>
        </p:txBody>
      </p:sp>
      <p:graphicFrame>
        <p:nvGraphicFramePr>
          <p:cNvPr id="3" name="Object 2"/>
          <p:cNvGraphicFramePr>
            <a:graphicFrameLocks noChangeAspect="1"/>
          </p:cNvGraphicFramePr>
          <p:nvPr/>
        </p:nvGraphicFramePr>
        <p:xfrm>
          <a:off x="1066800" y="1638300"/>
          <a:ext cx="6458065" cy="3914847"/>
        </p:xfrm>
        <a:graphic>
          <a:graphicData uri="http://schemas.openxmlformats.org/presentationml/2006/ole">
            <p:oleObj spid="_x0000_s392194" name="Chart" r:id="rId11" imgW="6458065" imgH="3914847" progId="MSGraph.Chart.8">
              <p:embed followColorScheme="full"/>
            </p:oleObj>
          </a:graphicData>
        </a:graphic>
      </p:graphicFrame>
      <p:sp>
        <p:nvSpPr>
          <p:cNvPr id="37" name="Text Placeholder 213"/>
          <p:cNvSpPr>
            <a:spLocks noGrp="1"/>
          </p:cNvSpPr>
          <p:nvPr>
            <p:custDataLst>
              <p:tags r:id="rId3"/>
            </p:custDataLst>
          </p:nvPr>
        </p:nvSpPr>
        <p:spPr bwMode="gray">
          <a:xfrm>
            <a:off x="7426325" y="3429000"/>
            <a:ext cx="857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0861A07-23E9-4509-A529-A213B75E8A83}" type="datetime'B''asic ''''''''''p''''i''t ''''latri''''''''''''''''''''ne'">
              <a:rPr lang="en-US" sz="1000" b="0" smtClean="0">
                <a:latin typeface="Arial"/>
                <a:sym typeface="Arial"/>
              </a:rPr>
              <a:pPr>
                <a:spcBef>
                  <a:spcPct val="0"/>
                </a:spcBef>
                <a:spcAft>
                  <a:spcPct val="0"/>
                </a:spcAft>
              </a:pPr>
              <a:t>Basic pit latrine</a:t>
            </a:fld>
            <a:endParaRPr lang="en-US" sz="1000" b="0">
              <a:latin typeface="Arial"/>
              <a:sym typeface="Arial"/>
            </a:endParaRPr>
          </a:p>
        </p:txBody>
      </p:sp>
      <p:sp>
        <p:nvSpPr>
          <p:cNvPr id="36" name="Text Placeholder 212"/>
          <p:cNvSpPr>
            <a:spLocks noGrp="1"/>
          </p:cNvSpPr>
          <p:nvPr>
            <p:custDataLst>
              <p:tags r:id="rId4"/>
            </p:custDataLst>
          </p:nvPr>
        </p:nvSpPr>
        <p:spPr bwMode="gray">
          <a:xfrm>
            <a:off x="7426325" y="2447925"/>
            <a:ext cx="604837"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1C16F7A-0545-4D63-831A-8EB14C9EF379}" type="datetime'''''''''Jani''''''''''''''''''''''ck''''''''i'' OP'''''''''">
              <a:rPr lang="en-US" sz="1000" b="0" smtClean="0"/>
              <a:pPr>
                <a:spcBef>
                  <a:spcPct val="0"/>
                </a:spcBef>
                <a:spcAft>
                  <a:spcPct val="0"/>
                </a:spcAft>
              </a:pPr>
              <a:t>Janicki OP</a:t>
            </a:fld>
            <a:endParaRPr lang="en-US" sz="1000" b="0">
              <a:latin typeface="Arial"/>
              <a:sym typeface="Arial"/>
            </a:endParaRPr>
          </a:p>
        </p:txBody>
      </p:sp>
      <p:sp>
        <p:nvSpPr>
          <p:cNvPr id="35" name="Text Placeholder 211"/>
          <p:cNvSpPr>
            <a:spLocks noGrp="1"/>
          </p:cNvSpPr>
          <p:nvPr>
            <p:custDataLst>
              <p:tags r:id="rId5"/>
            </p:custDataLst>
          </p:nvPr>
        </p:nvSpPr>
        <p:spPr bwMode="gray">
          <a:xfrm>
            <a:off x="7426325" y="3225800"/>
            <a:ext cx="649287"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9CA24CD-B1E2-498A-BA18-04D34C9C8EB6}" type="datetime'''''U''''D''''''''''''D''''T'' ''''D''''''''''''''olo'''''''''">
              <a:rPr lang="en-US" sz="1000" b="0" smtClean="0">
                <a:latin typeface="Arial"/>
                <a:sym typeface="Arial"/>
              </a:rPr>
              <a:pPr>
                <a:spcBef>
                  <a:spcPct val="0"/>
                </a:spcBef>
                <a:spcAft>
                  <a:spcPct val="0"/>
                </a:spcAft>
              </a:pPr>
              <a:t>UDDT Dolo</a:t>
            </a:fld>
            <a:endParaRPr lang="en-US" sz="1000" b="0">
              <a:latin typeface="Arial"/>
              <a:sym typeface="Arial"/>
            </a:endParaRPr>
          </a:p>
        </p:txBody>
      </p:sp>
      <p:sp>
        <p:nvSpPr>
          <p:cNvPr id="33" name="Text Placeholder 209"/>
          <p:cNvSpPr>
            <a:spLocks noGrp="1"/>
          </p:cNvSpPr>
          <p:nvPr>
            <p:custDataLst>
              <p:tags r:id="rId6"/>
            </p:custDataLst>
          </p:nvPr>
        </p:nvSpPr>
        <p:spPr bwMode="gray">
          <a:xfrm>
            <a:off x="7426325" y="3022600"/>
            <a:ext cx="604837"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8AD3414-52F8-44BD-A3C5-44C642FD527A}" type="datetime'''B''io''''g''''''''''''''''''a''''s'''' ''''''H''H'''''''''">
              <a:rPr lang="en-US" sz="1000" b="0" smtClean="0">
                <a:latin typeface="Arial"/>
                <a:sym typeface="Arial"/>
              </a:rPr>
              <a:pPr>
                <a:spcBef>
                  <a:spcPct val="0"/>
                </a:spcBef>
                <a:spcAft>
                  <a:spcPct val="0"/>
                </a:spcAft>
              </a:pPr>
              <a:t>Biogas HH</a:t>
            </a:fld>
            <a:endParaRPr lang="en-US" sz="1000" b="0">
              <a:latin typeface="Arial"/>
              <a:sym typeface="Arial"/>
            </a:endParaRPr>
          </a:p>
        </p:txBody>
      </p:sp>
      <p:sp>
        <p:nvSpPr>
          <p:cNvPr id="16" name="Text Placeholder 198"/>
          <p:cNvSpPr>
            <a:spLocks noGrp="1"/>
          </p:cNvSpPr>
          <p:nvPr>
            <p:custDataLst>
              <p:tags r:id="rId7"/>
            </p:custDataLst>
          </p:nvPr>
        </p:nvSpPr>
        <p:spPr bwMode="gray">
          <a:xfrm>
            <a:off x="1203323" y="1544637"/>
            <a:ext cx="1174750" cy="182562"/>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latin typeface="Arial"/>
                <a:sym typeface="Arial"/>
              </a:rPr>
              <a:t>$ cumulative cost</a:t>
            </a:r>
            <a:endParaRPr lang="en-US" sz="1200" b="0" dirty="0">
              <a:latin typeface="Arial"/>
              <a:sym typeface="Arial"/>
            </a:endParaRPr>
          </a:p>
        </p:txBody>
      </p:sp>
      <p:sp>
        <p:nvSpPr>
          <p:cNvPr id="34" name="Text Placeholder 210"/>
          <p:cNvSpPr>
            <a:spLocks noGrp="1"/>
          </p:cNvSpPr>
          <p:nvPr>
            <p:custDataLst>
              <p:tags r:id="rId8"/>
            </p:custDataLst>
          </p:nvPr>
        </p:nvSpPr>
        <p:spPr bwMode="gray">
          <a:xfrm>
            <a:off x="7426325" y="3648075"/>
            <a:ext cx="588962"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8E6752F-09BE-44F7-B211-5A240EC85EA3}" type="datetime'''''Sa''''n''''''''''i''''v''a''''ti''o''n'''''''''''''''''''">
              <a:rPr lang="en-US" sz="1000" b="0" smtClean="0">
                <a:latin typeface="Arial"/>
                <a:sym typeface="Arial"/>
              </a:rPr>
              <a:pPr>
                <a:spcBef>
                  <a:spcPct val="0"/>
                </a:spcBef>
                <a:spcAft>
                  <a:spcPct val="0"/>
                </a:spcAft>
              </a:pPr>
              <a:t>Sanivation</a:t>
            </a:fld>
            <a:endParaRPr lang="en-US" sz="1000" b="0">
              <a:latin typeface="Arial"/>
              <a:sym typeface="Arial"/>
            </a:endParaRPr>
          </a:p>
        </p:txBody>
      </p:sp>
      <p:sp>
        <p:nvSpPr>
          <p:cNvPr id="31" name="takeaway_box"/>
          <p:cNvSpPr>
            <a:spLocks noChangeArrowheads="1"/>
          </p:cNvSpPr>
          <p:nvPr/>
        </p:nvSpPr>
        <p:spPr bwMode="gray">
          <a:xfrm>
            <a:off x="1829897" y="5553148"/>
            <a:ext cx="5942996" cy="762834"/>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However, there are situations where the basic pit latrine is </a:t>
            </a:r>
            <a:r>
              <a:rPr lang="en-US" sz="1600" b="1" dirty="0" smtClean="0">
                <a:solidFill>
                  <a:srgbClr val="FFFFFF"/>
                </a:solidFill>
                <a:latin typeface="Arial" pitchFamily="34" charset="0"/>
                <a:cs typeface="Arial" pitchFamily="34" charset="0"/>
              </a:rPr>
              <a:t>not a </a:t>
            </a:r>
            <a:r>
              <a:rPr lang="en-US" sz="1600" b="1" dirty="0" smtClean="0">
                <a:solidFill>
                  <a:srgbClr val="FFFFFF"/>
                </a:solidFill>
                <a:latin typeface="Arial" pitchFamily="34" charset="0"/>
                <a:cs typeface="Arial" pitchFamily="34" charset="0"/>
              </a:rPr>
              <a:t>feasible </a:t>
            </a:r>
            <a:r>
              <a:rPr lang="en-US" sz="1600" b="1" dirty="0" smtClean="0">
                <a:solidFill>
                  <a:srgbClr val="FFFFFF"/>
                </a:solidFill>
                <a:latin typeface="Arial" pitchFamily="34" charset="0"/>
                <a:cs typeface="Arial" pitchFamily="34" charset="0"/>
              </a:rPr>
              <a:t>option and there are important benefits beyond cost of alternatives – discussed in early sections</a:t>
            </a:r>
            <a:endParaRPr lang="en-US" sz="1600" b="1" dirty="0">
              <a:solidFill>
                <a:srgbClr val="FFFFFF"/>
              </a:solidFill>
              <a:latin typeface="Arial" pitchFamily="34" charset="0"/>
              <a:cs typeface="Arial" pitchFamily="34" charset="0"/>
            </a:endParaRPr>
          </a:p>
        </p:txBody>
      </p:sp>
      <p:sp>
        <p:nvSpPr>
          <p:cNvPr id="3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As cost are shown in a range, here average between low and high cost case</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 </a:t>
            </a:r>
            <a:r>
              <a:rPr lang="en-US" sz="800" dirty="0" err="1" smtClean="0">
                <a:solidFill>
                  <a:srgbClr val="000000"/>
                </a:solidFill>
                <a:latin typeface="Arial" pitchFamily="34" charset="0"/>
                <a:cs typeface="Arial" pitchFamily="34" charset="0"/>
              </a:rPr>
              <a:t>BCG</a:t>
            </a:r>
            <a:r>
              <a:rPr lang="en-US" sz="800" dirty="0" smtClean="0">
                <a:solidFill>
                  <a:srgbClr val="000000"/>
                </a:solidFill>
                <a:latin typeface="Arial" pitchFamily="34" charset="0"/>
                <a:cs typeface="Arial" pitchFamily="34" charset="0"/>
              </a:rPr>
              <a:t> Analysis</a:t>
            </a:r>
            <a:endParaRPr lang="en-US" sz="800" dirty="0">
              <a:solidFill>
                <a:srgbClr val="000000"/>
              </a:solidFill>
              <a:latin typeface="Arial" pitchFamily="34" charset="0"/>
              <a:cs typeface="Arial" pitchFamily="34" charset="0"/>
            </a:endParaRPr>
          </a:p>
        </p:txBody>
      </p:sp>
      <p:sp>
        <p:nvSpPr>
          <p:cNvPr id="14" name="TextBox 13"/>
          <p:cNvSpPr txBox="1"/>
          <p:nvPr/>
        </p:nvSpPr>
        <p:spPr>
          <a:xfrm>
            <a:off x="7442619" y="3822960"/>
            <a:ext cx="1708878" cy="643423"/>
          </a:xfrm>
          <a:prstGeom prst="rect">
            <a:avLst/>
          </a:prstGeom>
          <a:solidFill>
            <a:srgbClr val="F9EFBD"/>
          </a:solidFill>
          <a:ln>
            <a:solidFill>
              <a:srgbClr val="F9EFBD"/>
            </a:solidFill>
          </a:ln>
        </p:spPr>
        <p:txBody>
          <a:bodyPr wrap="square" tIns="90000" bIns="90000" rtlCol="0">
            <a:spAutoFit/>
          </a:bodyPr>
          <a:lstStyle/>
          <a:p>
            <a:pPr algn="ctr"/>
            <a:r>
              <a:rPr lang="en-US" sz="1000" i="1" dirty="0" smtClean="0">
                <a:latin typeface="Arial" pitchFamily="34" charset="0"/>
                <a:cs typeface="Arial" pitchFamily="34" charset="0"/>
              </a:rPr>
              <a:t>Note: </a:t>
            </a:r>
            <a:r>
              <a:rPr lang="en-US" sz="1000" i="1" dirty="0" err="1" smtClean="0">
                <a:latin typeface="Arial" pitchFamily="34" charset="0"/>
                <a:cs typeface="Arial" pitchFamily="34" charset="0"/>
              </a:rPr>
              <a:t>Sanivation</a:t>
            </a:r>
            <a:r>
              <a:rPr lang="en-US" sz="1000" i="1" dirty="0" smtClean="0">
                <a:latin typeface="Arial" pitchFamily="34" charset="0"/>
                <a:cs typeface="Arial" pitchFamily="34" charset="0"/>
              </a:rPr>
              <a:t> requires constant collection over lifetime to be successful</a:t>
            </a:r>
          </a:p>
        </p:txBody>
      </p:sp>
      <p:sp>
        <p:nvSpPr>
          <p:cNvPr id="20" name="Oval 19"/>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21"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nvGraphicFramePr>
        <p:xfrm>
          <a:off x="1587" y="1588"/>
          <a:ext cx="1587" cy="1587"/>
        </p:xfrm>
        <a:graphic>
          <a:graphicData uri="http://schemas.openxmlformats.org/presentationml/2006/ole">
            <p:oleObj spid="_x0000_s393219" name="think-cell Slide" r:id="rId12" imgW="270" imgH="270" progId="TCLayout.ActiveDocument.1">
              <p:embed/>
            </p:oleObj>
          </a:graphicData>
        </a:graphic>
      </p:graphicFrame>
      <p:sp>
        <p:nvSpPr>
          <p:cNvPr id="17" name="Rectangle 16"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22" name="Rectangle 21"/>
          <p:cNvSpPr/>
          <p:nvPr/>
        </p:nvSpPr>
        <p:spPr>
          <a:xfrm>
            <a:off x="4802188" y="1901628"/>
            <a:ext cx="1157169" cy="3188262"/>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However, when soil conditions or water table height result in additional costs, </a:t>
            </a:r>
            <a:r>
              <a:rPr lang="en-US" dirty="0" err="1" smtClean="0"/>
              <a:t>HH</a:t>
            </a:r>
            <a:r>
              <a:rPr lang="en-US" dirty="0" smtClean="0"/>
              <a:t> biogas &amp; </a:t>
            </a:r>
            <a:r>
              <a:rPr lang="en-US" dirty="0" err="1" smtClean="0"/>
              <a:t>UDDTs</a:t>
            </a:r>
            <a:r>
              <a:rPr lang="en-US" dirty="0" smtClean="0"/>
              <a:t> more sustainable</a:t>
            </a:r>
            <a:endParaRPr lang="en-US" dirty="0"/>
          </a:p>
        </p:txBody>
      </p:sp>
      <p:graphicFrame>
        <p:nvGraphicFramePr>
          <p:cNvPr id="3" name="Object 2"/>
          <p:cNvGraphicFramePr>
            <a:graphicFrameLocks noChangeAspect="1"/>
          </p:cNvGraphicFramePr>
          <p:nvPr/>
        </p:nvGraphicFramePr>
        <p:xfrm>
          <a:off x="1066800" y="1638300"/>
          <a:ext cx="6458065" cy="3914847"/>
        </p:xfrm>
        <a:graphic>
          <a:graphicData uri="http://schemas.openxmlformats.org/presentationml/2006/ole">
            <p:oleObj spid="_x0000_s393218" name="Chart" r:id="rId13" imgW="6458065" imgH="3914847" progId="MSGraph.Chart.8">
              <p:embed followColorScheme="full"/>
            </p:oleObj>
          </a:graphicData>
        </a:graphic>
      </p:graphicFrame>
      <p:sp>
        <p:nvSpPr>
          <p:cNvPr id="16" name="Text Placeholder 198"/>
          <p:cNvSpPr>
            <a:spLocks noGrp="1"/>
          </p:cNvSpPr>
          <p:nvPr>
            <p:custDataLst>
              <p:tags r:id="rId3"/>
            </p:custDataLst>
          </p:nvPr>
        </p:nvSpPr>
        <p:spPr bwMode="gray">
          <a:xfrm>
            <a:off x="1203323" y="1544637"/>
            <a:ext cx="1174750" cy="182562"/>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200" b="0" dirty="0" smtClean="0">
                <a:latin typeface="Arial"/>
                <a:sym typeface="Arial"/>
              </a:rPr>
              <a:t>$ cumulative cost</a:t>
            </a:r>
            <a:endParaRPr lang="en-US" sz="1200" b="0" dirty="0">
              <a:latin typeface="Arial"/>
              <a:sym typeface="Arial"/>
            </a:endParaRPr>
          </a:p>
        </p:txBody>
      </p:sp>
      <p:sp>
        <p:nvSpPr>
          <p:cNvPr id="48" name="Text Placeholder 222"/>
          <p:cNvSpPr>
            <a:spLocks noGrp="1"/>
          </p:cNvSpPr>
          <p:nvPr>
            <p:custDataLst>
              <p:tags r:id="rId4"/>
            </p:custDataLst>
          </p:nvPr>
        </p:nvSpPr>
        <p:spPr bwMode="gray">
          <a:xfrm>
            <a:off x="7426325" y="2249487"/>
            <a:ext cx="1625600" cy="152400"/>
          </a:xfrm>
          <a:prstGeom prst="rect">
            <a:avLst/>
          </a:prstGeom>
          <a:noFill/>
          <a:ln>
            <a:solidFill>
              <a:srgbClr val="DCC05A"/>
            </a:solidFill>
          </a:ln>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8247DD8-6D92-4E84-BC96-E5069EB4D7DD}" type="datetime'P''''''it la''t''ri''ne wit''''h'' l''im''ited lifet''im''e'">
              <a:rPr lang="en-US" sz="1000" b="0" smtClean="0">
                <a:latin typeface="Arial"/>
                <a:sym typeface="Arial"/>
              </a:rPr>
              <a:pPr>
                <a:spcBef>
                  <a:spcPct val="0"/>
                </a:spcBef>
                <a:spcAft>
                  <a:spcPct val="0"/>
                </a:spcAft>
              </a:pPr>
              <a:t>Pit latrine with limited lifetime</a:t>
            </a:fld>
            <a:endParaRPr lang="en-US" sz="1000" b="0" dirty="0">
              <a:latin typeface="Arial"/>
              <a:sym typeface="Arial"/>
            </a:endParaRPr>
          </a:p>
        </p:txBody>
      </p:sp>
      <p:sp>
        <p:nvSpPr>
          <p:cNvPr id="47" name="Text Placeholder 221"/>
          <p:cNvSpPr>
            <a:spLocks noGrp="1"/>
          </p:cNvSpPr>
          <p:nvPr>
            <p:custDataLst>
              <p:tags r:id="rId5"/>
            </p:custDataLst>
          </p:nvPr>
        </p:nvSpPr>
        <p:spPr bwMode="gray">
          <a:xfrm>
            <a:off x="7426325" y="2655887"/>
            <a:ext cx="1938337" cy="152400"/>
          </a:xfrm>
          <a:prstGeom prst="rect">
            <a:avLst/>
          </a:prstGeom>
          <a:noFill/>
          <a:ln>
            <a:solidFill>
              <a:srgbClr val="DCC05A"/>
            </a:solidFill>
          </a:ln>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6362AD0-BE22-40D7-8CAA-F4395299952D}" type="datetime'Pit'' la''trine ''wit''h machi''''n''e'' ex''cav''ati''''o''n'">
              <a:rPr lang="en-US" sz="1000" b="0" smtClean="0">
                <a:latin typeface="Arial"/>
                <a:sym typeface="Arial"/>
              </a:rPr>
              <a:pPr>
                <a:spcBef>
                  <a:spcPct val="0"/>
                </a:spcBef>
                <a:spcAft>
                  <a:spcPct val="0"/>
                </a:spcAft>
              </a:pPr>
              <a:t>Pit latrine with machine excavation</a:t>
            </a:fld>
            <a:endParaRPr lang="en-US" sz="1000" b="0" dirty="0">
              <a:latin typeface="Arial"/>
              <a:sym typeface="Arial"/>
            </a:endParaRPr>
          </a:p>
        </p:txBody>
      </p:sp>
      <p:sp>
        <p:nvSpPr>
          <p:cNvPr id="45" name="Text Placeholder 219"/>
          <p:cNvSpPr>
            <a:spLocks noGrp="1"/>
          </p:cNvSpPr>
          <p:nvPr>
            <p:custDataLst>
              <p:tags r:id="rId6"/>
            </p:custDataLst>
          </p:nvPr>
        </p:nvSpPr>
        <p:spPr bwMode="gray">
          <a:xfrm>
            <a:off x="7426325" y="3429000"/>
            <a:ext cx="857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8C3EAF0-B86A-432B-A1EE-B67246320611}" type="datetime'B''asic ''''''''''p''''i''t ''''latri''''''''''''''''''''ne'">
              <a:rPr lang="en-US" sz="1000" b="0" smtClean="0">
                <a:latin typeface="Arial"/>
                <a:sym typeface="Arial"/>
              </a:rPr>
              <a:pPr>
                <a:spcBef>
                  <a:spcPct val="0"/>
                </a:spcBef>
                <a:spcAft>
                  <a:spcPct val="0"/>
                </a:spcAft>
              </a:pPr>
              <a:t>Basic pit latrine</a:t>
            </a:fld>
            <a:endParaRPr lang="en-US" sz="1000" b="0">
              <a:latin typeface="Arial"/>
              <a:sym typeface="Arial"/>
            </a:endParaRPr>
          </a:p>
        </p:txBody>
      </p:sp>
      <p:sp>
        <p:nvSpPr>
          <p:cNvPr id="44" name="Text Placeholder 218"/>
          <p:cNvSpPr>
            <a:spLocks noGrp="1"/>
          </p:cNvSpPr>
          <p:nvPr>
            <p:custDataLst>
              <p:tags r:id="rId7"/>
            </p:custDataLst>
          </p:nvPr>
        </p:nvSpPr>
        <p:spPr bwMode="gray">
          <a:xfrm>
            <a:off x="7426325" y="2452687"/>
            <a:ext cx="604837"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0E295DE9-3222-41D8-B38C-F30303AA2A23}" type="datetime'''''''Jan''''''''''ic''''k''''''''''i ''''O''''''''''P'''''">
              <a:rPr lang="en-US" sz="1000" b="0" smtClean="0"/>
              <a:pPr>
                <a:spcBef>
                  <a:spcPct val="0"/>
                </a:spcBef>
                <a:spcAft>
                  <a:spcPct val="0"/>
                </a:spcAft>
              </a:pPr>
              <a:t>Janicki OP</a:t>
            </a:fld>
            <a:endParaRPr lang="en-US" sz="1000" b="0">
              <a:latin typeface="Arial"/>
              <a:sym typeface="Arial"/>
            </a:endParaRPr>
          </a:p>
        </p:txBody>
      </p:sp>
      <p:sp>
        <p:nvSpPr>
          <p:cNvPr id="43" name="Text Placeholder 217"/>
          <p:cNvSpPr>
            <a:spLocks noGrp="1"/>
          </p:cNvSpPr>
          <p:nvPr>
            <p:custDataLst>
              <p:tags r:id="rId8"/>
            </p:custDataLst>
          </p:nvPr>
        </p:nvSpPr>
        <p:spPr bwMode="gray">
          <a:xfrm>
            <a:off x="7426325" y="3225800"/>
            <a:ext cx="10064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1B47E40-84C4-41F4-9FE5-ED5BCD5D1FBB}" type="datetime'U''''D''''''''D''T'''' t''''''''''''''''''o ''''''co''mpost'''">
              <a:rPr lang="en-US" sz="1000" b="0" smtClean="0"/>
              <a:pPr>
                <a:spcBef>
                  <a:spcPct val="0"/>
                </a:spcBef>
                <a:spcAft>
                  <a:spcPct val="0"/>
                </a:spcAft>
              </a:pPr>
              <a:t>UDDT to compost</a:t>
            </a:fld>
            <a:endParaRPr lang="en-US" sz="1000" b="0">
              <a:latin typeface="Arial"/>
              <a:sym typeface="Arial"/>
            </a:endParaRPr>
          </a:p>
        </p:txBody>
      </p:sp>
      <p:sp>
        <p:nvSpPr>
          <p:cNvPr id="42" name="Text Placeholder 216"/>
          <p:cNvSpPr>
            <a:spLocks noGrp="1"/>
          </p:cNvSpPr>
          <p:nvPr>
            <p:custDataLst>
              <p:tags r:id="rId9"/>
            </p:custDataLst>
          </p:nvPr>
        </p:nvSpPr>
        <p:spPr bwMode="gray">
          <a:xfrm>
            <a:off x="7426325" y="3648075"/>
            <a:ext cx="588962"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3F9D3CC-F7FF-4097-83F2-B7F6B03DEF05}" type="datetime'''''Sa''''n''''''''''i''''v''a''''ti''o''n'''''''''''''''''''">
              <a:rPr lang="en-US" sz="1000" b="0" smtClean="0">
                <a:latin typeface="Arial"/>
                <a:sym typeface="Arial"/>
              </a:rPr>
              <a:pPr>
                <a:spcBef>
                  <a:spcPct val="0"/>
                </a:spcBef>
                <a:spcAft>
                  <a:spcPct val="0"/>
                </a:spcAft>
              </a:pPr>
              <a:t>Sanivation</a:t>
            </a:fld>
            <a:endParaRPr lang="en-US" sz="1000" b="0">
              <a:latin typeface="Arial"/>
              <a:sym typeface="Arial"/>
            </a:endParaRPr>
          </a:p>
        </p:txBody>
      </p:sp>
      <p:sp>
        <p:nvSpPr>
          <p:cNvPr id="41" name="Text Placeholder 215"/>
          <p:cNvSpPr>
            <a:spLocks noGrp="1"/>
          </p:cNvSpPr>
          <p:nvPr>
            <p:custDataLst>
              <p:tags r:id="rId10"/>
            </p:custDataLst>
          </p:nvPr>
        </p:nvSpPr>
        <p:spPr bwMode="gray">
          <a:xfrm>
            <a:off x="7426325" y="3022600"/>
            <a:ext cx="604837"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A7FA9DF-1FAD-4B91-9116-9FEE8376D013}" type="datetime'''B''io''''g''''''''''''''''''a''''s'''' ''''''H''H'''''''''">
              <a:rPr lang="en-US" sz="1000" b="0" smtClean="0">
                <a:latin typeface="Arial"/>
                <a:sym typeface="Arial"/>
              </a:rPr>
              <a:pPr>
                <a:spcBef>
                  <a:spcPct val="0"/>
                </a:spcBef>
                <a:spcAft>
                  <a:spcPct val="0"/>
                </a:spcAft>
              </a:pPr>
              <a:t>Biogas HH</a:t>
            </a:fld>
            <a:endParaRPr lang="en-US" sz="1000" b="0">
              <a:latin typeface="Arial"/>
              <a:sym typeface="Arial"/>
            </a:endParaRPr>
          </a:p>
        </p:txBody>
      </p:sp>
      <p:sp>
        <p:nvSpPr>
          <p:cNvPr id="37" name="takeaway_box"/>
          <p:cNvSpPr>
            <a:spLocks noChangeArrowheads="1"/>
          </p:cNvSpPr>
          <p:nvPr/>
        </p:nvSpPr>
        <p:spPr bwMode="gray">
          <a:xfrm>
            <a:off x="1829897" y="5785756"/>
            <a:ext cx="5942996"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Innovative options in a similar range, context-specific analysis required</a:t>
            </a:r>
            <a:endParaRPr lang="en-US" sz="1600" b="1" dirty="0">
              <a:solidFill>
                <a:srgbClr val="FFFFFF"/>
              </a:solidFill>
              <a:latin typeface="Arial" pitchFamily="34" charset="0"/>
              <a:cs typeface="Arial" pitchFamily="34" charset="0"/>
            </a:endParaRPr>
          </a:p>
        </p:txBody>
      </p:sp>
      <p:sp>
        <p:nvSpPr>
          <p:cNvPr id="38"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As cost are shown in a range, here average between low and high cost case</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 </a:t>
            </a:r>
            <a:r>
              <a:rPr lang="en-US" sz="800" dirty="0" err="1" smtClean="0">
                <a:solidFill>
                  <a:srgbClr val="000000"/>
                </a:solidFill>
                <a:latin typeface="Arial" pitchFamily="34" charset="0"/>
                <a:cs typeface="Arial" pitchFamily="34" charset="0"/>
              </a:rPr>
              <a:t>BCG</a:t>
            </a:r>
            <a:r>
              <a:rPr lang="en-US" sz="800" dirty="0" smtClean="0">
                <a:solidFill>
                  <a:srgbClr val="000000"/>
                </a:solidFill>
                <a:latin typeface="Arial" pitchFamily="34" charset="0"/>
                <a:cs typeface="Arial" pitchFamily="34" charset="0"/>
              </a:rPr>
              <a:t> Analysis</a:t>
            </a:r>
            <a:endParaRPr lang="en-US" sz="800" dirty="0">
              <a:solidFill>
                <a:srgbClr val="000000"/>
              </a:solidFill>
              <a:latin typeface="Arial" pitchFamily="34" charset="0"/>
              <a:cs typeface="Arial" pitchFamily="34" charset="0"/>
            </a:endParaRPr>
          </a:p>
        </p:txBody>
      </p:sp>
      <p:sp>
        <p:nvSpPr>
          <p:cNvPr id="19" name="Oval 18"/>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20"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
        <p:nvSpPr>
          <p:cNvPr id="21" name="TextBox 20"/>
          <p:cNvSpPr txBox="1"/>
          <p:nvPr/>
        </p:nvSpPr>
        <p:spPr>
          <a:xfrm>
            <a:off x="7442619" y="3822960"/>
            <a:ext cx="1708878" cy="643423"/>
          </a:xfrm>
          <a:prstGeom prst="rect">
            <a:avLst/>
          </a:prstGeom>
          <a:solidFill>
            <a:srgbClr val="F9EFBD"/>
          </a:solidFill>
          <a:ln>
            <a:solidFill>
              <a:srgbClr val="F9EFBD"/>
            </a:solidFill>
          </a:ln>
        </p:spPr>
        <p:txBody>
          <a:bodyPr wrap="square" tIns="90000" bIns="90000" rtlCol="0">
            <a:spAutoFit/>
          </a:bodyPr>
          <a:lstStyle/>
          <a:p>
            <a:pPr algn="ctr"/>
            <a:r>
              <a:rPr lang="en-US" sz="1000" i="1" dirty="0" smtClean="0">
                <a:latin typeface="Arial" pitchFamily="34" charset="0"/>
                <a:cs typeface="Arial" pitchFamily="34" charset="0"/>
              </a:rPr>
              <a:t>Note: </a:t>
            </a:r>
            <a:r>
              <a:rPr lang="en-US" sz="1000" i="1" dirty="0" err="1" smtClean="0">
                <a:latin typeface="Arial" pitchFamily="34" charset="0"/>
                <a:cs typeface="Arial" pitchFamily="34" charset="0"/>
              </a:rPr>
              <a:t>Sanivation</a:t>
            </a:r>
            <a:r>
              <a:rPr lang="en-US" sz="1000" i="1" dirty="0" smtClean="0">
                <a:latin typeface="Arial" pitchFamily="34" charset="0"/>
                <a:cs typeface="Arial" pitchFamily="34" charset="0"/>
              </a:rPr>
              <a:t> requires constant collection over lifetime to be successful</a:t>
            </a:r>
          </a:p>
        </p:txBody>
      </p:sp>
      <p:sp>
        <p:nvSpPr>
          <p:cNvPr id="27" name="TextBox 26"/>
          <p:cNvSpPr txBox="1"/>
          <p:nvPr/>
        </p:nvSpPr>
        <p:spPr>
          <a:xfrm>
            <a:off x="4360746" y="1440382"/>
            <a:ext cx="2040054" cy="489534"/>
          </a:xfrm>
          <a:prstGeom prst="rect">
            <a:avLst/>
          </a:prstGeom>
          <a:noFill/>
        </p:spPr>
        <p:txBody>
          <a:bodyPr wrap="square" tIns="90000" bIns="90000" rtlCol="0">
            <a:spAutoFit/>
          </a:bodyPr>
          <a:lstStyle/>
          <a:p>
            <a:pPr algn="ctr"/>
            <a:r>
              <a:rPr lang="en-US" sz="1000" dirty="0" smtClean="0">
                <a:latin typeface="Arial" pitchFamily="34" charset="0"/>
                <a:cs typeface="Arial" pitchFamily="34" charset="0"/>
              </a:rPr>
              <a:t>Time horizon of breakeven of biogas and </a:t>
            </a:r>
            <a:r>
              <a:rPr lang="en-US" sz="1000" dirty="0" err="1" smtClean="0">
                <a:latin typeface="Arial" pitchFamily="34" charset="0"/>
                <a:cs typeface="Arial" pitchFamily="34" charset="0"/>
              </a:rPr>
              <a:t>UDDT</a:t>
            </a:r>
            <a:r>
              <a:rPr lang="en-US" sz="1000" dirty="0" smtClean="0">
                <a:latin typeface="Arial" pitchFamily="34" charset="0"/>
                <a:cs typeface="Arial" pitchFamily="34" charset="0"/>
              </a:rPr>
              <a:t> to compost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391170" name="think-cell Slide" r:id="rId31" imgW="270" imgH="270" progId="TCLayout.ActiveDocument.1">
              <p:embed/>
            </p:oleObj>
          </a:graphicData>
        </a:graphic>
      </p:graphicFrame>
      <p:sp>
        <p:nvSpPr>
          <p:cNvPr id="4" name="Rectangle 3"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900" dirty="0" smtClean="0">
              <a:solidFill>
                <a:schemeClr val="tx1"/>
              </a:solidFill>
              <a:latin typeface="Arial"/>
              <a:sym typeface="Arial"/>
            </a:endParaRPr>
          </a:p>
        </p:txBody>
      </p:sp>
      <p:sp>
        <p:nvSpPr>
          <p:cNvPr id="102" name="ColumnHeader"/>
          <p:cNvSpPr>
            <a:spLocks noChangeArrowheads="1"/>
          </p:cNvSpPr>
          <p:nvPr/>
        </p:nvSpPr>
        <p:spPr bwMode="gray">
          <a:xfrm>
            <a:off x="457200" y="1364417"/>
            <a:ext cx="3962400"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Energy offsets 39% of installation and operating cost after 10 years...</a:t>
            </a:r>
            <a:endParaRPr lang="en-US" sz="1600" b="1" dirty="0">
              <a:solidFill>
                <a:srgbClr val="000000"/>
              </a:solidFill>
              <a:latin typeface="Arial" pitchFamily="34" charset="0"/>
              <a:cs typeface="Arial" pitchFamily="34" charset="0"/>
            </a:endParaRPr>
          </a:p>
        </p:txBody>
      </p:sp>
      <p:graphicFrame>
        <p:nvGraphicFramePr>
          <p:cNvPr id="42" name="Object 41"/>
          <p:cNvGraphicFramePr>
            <a:graphicFrameLocks noChangeAspect="1"/>
          </p:cNvGraphicFramePr>
          <p:nvPr/>
        </p:nvGraphicFramePr>
        <p:xfrm>
          <a:off x="457199" y="2247899"/>
          <a:ext cx="3933848" cy="3152824"/>
        </p:xfrm>
        <a:graphic>
          <a:graphicData uri="http://schemas.openxmlformats.org/presentationml/2006/ole">
            <p:oleObj spid="_x0000_s391171" name="Chart" r:id="rId32" imgW="3933848" imgH="3152824" progId="MSGraph.Chart.8">
              <p:embed followColorScheme="full"/>
            </p:oleObj>
          </a:graphicData>
        </a:graphic>
      </p:graphicFrame>
      <p:cxnSp>
        <p:nvCxnSpPr>
          <p:cNvPr id="106" name="Straight Connector 105"/>
          <p:cNvCxnSpPr/>
          <p:nvPr>
            <p:custDataLst>
              <p:tags r:id="rId3"/>
            </p:custDataLst>
          </p:nvPr>
        </p:nvCxnSpPr>
        <p:spPr bwMode="gray">
          <a:xfrm>
            <a:off x="4173537" y="4210050"/>
            <a:ext cx="325437" cy="0"/>
          </a:xfrm>
          <a:prstGeom prst="line">
            <a:avLst/>
          </a:prstGeom>
          <a:ln w="6350">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4"/>
            </p:custDataLst>
          </p:nvPr>
        </p:nvCxnSpPr>
        <p:spPr bwMode="gray">
          <a:xfrm>
            <a:off x="4059237" y="2733675"/>
            <a:ext cx="439737" cy="0"/>
          </a:xfrm>
          <a:prstGeom prst="line">
            <a:avLst/>
          </a:prstGeom>
          <a:ln w="6350">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5"/>
            </p:custDataLst>
          </p:nvPr>
        </p:nvCxnSpPr>
        <p:spPr bwMode="gray">
          <a:xfrm flipV="1">
            <a:off x="4435475" y="2730500"/>
            <a:ext cx="0" cy="1482725"/>
          </a:xfrm>
          <a:prstGeom prst="line">
            <a:avLst/>
          </a:prstGeom>
          <a:ln w="9525">
            <a:solidFill>
              <a:srgbClr val="808080"/>
            </a:solidFill>
            <a:headEnd type="none"/>
            <a:tailEnd type="stealth" w="lg" len="lg"/>
          </a:ln>
          <a:effectLst/>
        </p:spPr>
        <p:style>
          <a:lnRef idx="1">
            <a:schemeClr val="accent1"/>
          </a:lnRef>
          <a:fillRef idx="0">
            <a:schemeClr val="accent1"/>
          </a:fillRef>
          <a:effectRef idx="0">
            <a:schemeClr val="accent1"/>
          </a:effectRef>
          <a:fontRef idx="minor">
            <a:schemeClr val="tx1"/>
          </a:fontRef>
        </p:style>
      </p:cxnSp>
      <p:sp>
        <p:nvSpPr>
          <p:cNvPr id="104" name="Text Placeholder 8"/>
          <p:cNvSpPr>
            <a:spLocks noGrp="1"/>
          </p:cNvSpPr>
          <p:nvPr>
            <p:custDataLst>
              <p:tags r:id="rId6"/>
            </p:custDataLst>
          </p:nvPr>
        </p:nvSpPr>
        <p:spPr bwMode="gray">
          <a:xfrm>
            <a:off x="4273550" y="3438525"/>
            <a:ext cx="323850" cy="193675"/>
          </a:xfrm>
          <a:prstGeom prst="ellipse">
            <a:avLst/>
          </a:prstGeom>
          <a:solidFill>
            <a:schemeClr val="accent1"/>
          </a:solidFill>
          <a:ln w="9525">
            <a:solidFill>
              <a:srgbClr val="808080"/>
            </a:solidFill>
          </a:ln>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900" b="0" dirty="0" smtClean="0">
                <a:sym typeface="Arial"/>
              </a:rPr>
              <a:t>39%</a:t>
            </a:r>
            <a:endParaRPr lang="en-US" sz="900" b="0" dirty="0">
              <a:latin typeface="Arial"/>
              <a:sym typeface="Arial"/>
            </a:endParaRPr>
          </a:p>
        </p:txBody>
      </p:sp>
      <p:sp>
        <p:nvSpPr>
          <p:cNvPr id="41" name="Text Placeholder 25"/>
          <p:cNvSpPr>
            <a:spLocks noGrp="1"/>
          </p:cNvSpPr>
          <p:nvPr>
            <p:custDataLst>
              <p:tags r:id="rId7"/>
            </p:custDataLst>
          </p:nvPr>
        </p:nvSpPr>
        <p:spPr bwMode="gray">
          <a:xfrm>
            <a:off x="576262" y="2178050"/>
            <a:ext cx="77787" cy="168275"/>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100" b="0" dirty="0" smtClean="0">
                <a:latin typeface="Arial"/>
                <a:sym typeface="Arial"/>
              </a:rPr>
              <a:t>$</a:t>
            </a:r>
            <a:endParaRPr lang="en-US" sz="1100" b="0" dirty="0">
              <a:latin typeface="Arial"/>
              <a:sym typeface="Arial"/>
            </a:endParaRPr>
          </a:p>
        </p:txBody>
      </p:sp>
      <p:sp>
        <p:nvSpPr>
          <p:cNvPr id="55" name="Text Placeholder 38"/>
          <p:cNvSpPr>
            <a:spLocks noGrp="1"/>
          </p:cNvSpPr>
          <p:nvPr>
            <p:custDataLst>
              <p:tags r:id="rId8"/>
            </p:custDataLst>
          </p:nvPr>
        </p:nvSpPr>
        <p:spPr bwMode="gray">
          <a:xfrm>
            <a:off x="342900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A5F8BAC-398E-4129-ABCC-0D4B0BF6B537}" type="datetime'''''''''''''8'">
              <a:rPr lang="en-US" sz="900" b="0" smtClean="0"/>
              <a:pPr algn="ctr">
                <a:spcBef>
                  <a:spcPct val="0"/>
                </a:spcBef>
                <a:spcAft>
                  <a:spcPct val="0"/>
                </a:spcAft>
              </a:pPr>
              <a:t>8</a:t>
            </a:fld>
            <a:endParaRPr lang="en-US" sz="900" b="0">
              <a:latin typeface="Arial"/>
              <a:sym typeface="Arial"/>
            </a:endParaRPr>
          </a:p>
        </p:txBody>
      </p:sp>
      <p:sp>
        <p:nvSpPr>
          <p:cNvPr id="54" name="Text Placeholder 37"/>
          <p:cNvSpPr>
            <a:spLocks noGrp="1"/>
          </p:cNvSpPr>
          <p:nvPr>
            <p:custDataLst>
              <p:tags r:id="rId9"/>
            </p:custDataLst>
          </p:nvPr>
        </p:nvSpPr>
        <p:spPr bwMode="gray">
          <a:xfrm>
            <a:off x="313372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125A177-C859-4EF3-995E-D45CDD44F273}" type="datetime'''''''''''7'''''''''''''''''''''''''''''''''''''">
              <a:rPr lang="en-US" sz="900" b="0" smtClean="0"/>
              <a:pPr algn="ctr">
                <a:spcBef>
                  <a:spcPct val="0"/>
                </a:spcBef>
                <a:spcAft>
                  <a:spcPct val="0"/>
                </a:spcAft>
              </a:pPr>
              <a:t>7</a:t>
            </a:fld>
            <a:endParaRPr lang="en-US" sz="900" b="0">
              <a:latin typeface="Arial"/>
              <a:sym typeface="Arial"/>
            </a:endParaRPr>
          </a:p>
        </p:txBody>
      </p:sp>
      <p:sp>
        <p:nvSpPr>
          <p:cNvPr id="53" name="Text Placeholder 36"/>
          <p:cNvSpPr>
            <a:spLocks noGrp="1"/>
          </p:cNvSpPr>
          <p:nvPr>
            <p:custDataLst>
              <p:tags r:id="rId10"/>
            </p:custDataLst>
          </p:nvPr>
        </p:nvSpPr>
        <p:spPr bwMode="gray">
          <a:xfrm>
            <a:off x="283845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54790EE-C974-4EF4-88C5-FC8593FAC554}" type="datetime'''''''''''6'''''''''''''''''">
              <a:rPr lang="en-US" sz="900" b="0" smtClean="0"/>
              <a:pPr algn="ctr">
                <a:spcBef>
                  <a:spcPct val="0"/>
                </a:spcBef>
                <a:spcAft>
                  <a:spcPct val="0"/>
                </a:spcAft>
              </a:pPr>
              <a:t>6</a:t>
            </a:fld>
            <a:endParaRPr lang="en-US" sz="900" b="0">
              <a:latin typeface="Arial"/>
              <a:sym typeface="Arial"/>
            </a:endParaRPr>
          </a:p>
        </p:txBody>
      </p:sp>
      <p:sp>
        <p:nvSpPr>
          <p:cNvPr id="52" name="Text Placeholder 35"/>
          <p:cNvSpPr>
            <a:spLocks noGrp="1"/>
          </p:cNvSpPr>
          <p:nvPr>
            <p:custDataLst>
              <p:tags r:id="rId11"/>
            </p:custDataLst>
          </p:nvPr>
        </p:nvSpPr>
        <p:spPr bwMode="gray">
          <a:xfrm>
            <a:off x="2538412"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4E9D83C-1409-4716-8E37-B00A0B770B96}" type="datetime'''''''''''''''''''''''''5'''''''''''''''">
              <a:rPr lang="en-US" sz="900" b="0" smtClean="0"/>
              <a:pPr algn="ctr">
                <a:spcBef>
                  <a:spcPct val="0"/>
                </a:spcBef>
                <a:spcAft>
                  <a:spcPct val="0"/>
                </a:spcAft>
              </a:pPr>
              <a:t>5</a:t>
            </a:fld>
            <a:endParaRPr lang="en-US" sz="900" b="0">
              <a:latin typeface="Arial"/>
              <a:sym typeface="Arial"/>
            </a:endParaRPr>
          </a:p>
        </p:txBody>
      </p:sp>
      <p:sp>
        <p:nvSpPr>
          <p:cNvPr id="51" name="Text Placeholder 34"/>
          <p:cNvSpPr>
            <a:spLocks noGrp="1"/>
          </p:cNvSpPr>
          <p:nvPr>
            <p:custDataLst>
              <p:tags r:id="rId12"/>
            </p:custDataLst>
          </p:nvPr>
        </p:nvSpPr>
        <p:spPr bwMode="gray">
          <a:xfrm>
            <a:off x="223837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3DEFC59-1395-4733-86FD-BCA28C1A8391}" type="datetime'''''''''''''''''''''''''''''''''''4'''">
              <a:rPr lang="en-US" sz="900" b="0" smtClean="0"/>
              <a:pPr algn="ctr">
                <a:spcBef>
                  <a:spcPct val="0"/>
                </a:spcBef>
                <a:spcAft>
                  <a:spcPct val="0"/>
                </a:spcAft>
              </a:pPr>
              <a:t>4</a:t>
            </a:fld>
            <a:endParaRPr lang="en-US" sz="900" b="0">
              <a:latin typeface="Arial"/>
              <a:sym typeface="Arial"/>
            </a:endParaRPr>
          </a:p>
        </p:txBody>
      </p:sp>
      <p:sp>
        <p:nvSpPr>
          <p:cNvPr id="50" name="Text Placeholder 33"/>
          <p:cNvSpPr>
            <a:spLocks noGrp="1"/>
          </p:cNvSpPr>
          <p:nvPr>
            <p:custDataLst>
              <p:tags r:id="rId13"/>
            </p:custDataLst>
          </p:nvPr>
        </p:nvSpPr>
        <p:spPr bwMode="gray">
          <a:xfrm>
            <a:off x="194310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77FA985-06D7-4BBD-871A-CD5EC26A1317}" type="datetime'''''3'''''''''''''''''''''''''''''''''''">
              <a:rPr lang="en-US" sz="900" b="0" smtClean="0"/>
              <a:pPr algn="ctr">
                <a:spcBef>
                  <a:spcPct val="0"/>
                </a:spcBef>
                <a:spcAft>
                  <a:spcPct val="0"/>
                </a:spcAft>
              </a:pPr>
              <a:t>3</a:t>
            </a:fld>
            <a:endParaRPr lang="en-US" sz="900" b="0">
              <a:latin typeface="Arial"/>
              <a:sym typeface="Arial"/>
            </a:endParaRPr>
          </a:p>
        </p:txBody>
      </p:sp>
      <p:sp>
        <p:nvSpPr>
          <p:cNvPr id="57" name="Text Placeholder 40"/>
          <p:cNvSpPr>
            <a:spLocks noGrp="1"/>
          </p:cNvSpPr>
          <p:nvPr>
            <p:custDataLst>
              <p:tags r:id="rId14"/>
            </p:custDataLst>
          </p:nvPr>
        </p:nvSpPr>
        <p:spPr bwMode="gray">
          <a:xfrm>
            <a:off x="3987800" y="5267325"/>
            <a:ext cx="1397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704E993-9848-43D9-8F15-9CF93C3C5864}" type="datetime'''''''1''''0'''''''''''''''''''''''''''''''''''''''''''''''">
              <a:rPr lang="en-US" sz="900" b="0" smtClean="0"/>
              <a:pPr algn="ctr">
                <a:spcBef>
                  <a:spcPct val="0"/>
                </a:spcBef>
                <a:spcAft>
                  <a:spcPct val="0"/>
                </a:spcAft>
              </a:pPr>
              <a:t>10</a:t>
            </a:fld>
            <a:endParaRPr lang="en-US" sz="900" b="0">
              <a:latin typeface="Arial"/>
              <a:sym typeface="Arial"/>
            </a:endParaRPr>
          </a:p>
        </p:txBody>
      </p:sp>
      <p:sp>
        <p:nvSpPr>
          <p:cNvPr id="45" name="Text Placeholder 28"/>
          <p:cNvSpPr>
            <a:spLocks noGrp="1"/>
          </p:cNvSpPr>
          <p:nvPr>
            <p:custDataLst>
              <p:tags r:id="rId15"/>
            </p:custDataLst>
          </p:nvPr>
        </p:nvSpPr>
        <p:spPr bwMode="gray">
          <a:xfrm>
            <a:off x="164782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2985507-4645-48FB-B44C-C5B72F3C5AD0}" type="datetime'''''2'''''''''''''''">
              <a:rPr lang="en-US" sz="900" b="0" smtClean="0"/>
              <a:pPr algn="ctr">
                <a:spcBef>
                  <a:spcPct val="0"/>
                </a:spcBef>
                <a:spcAft>
                  <a:spcPct val="0"/>
                </a:spcAft>
              </a:pPr>
              <a:t>2</a:t>
            </a:fld>
            <a:endParaRPr lang="en-US" sz="900" b="0">
              <a:latin typeface="Arial"/>
              <a:sym typeface="Arial"/>
            </a:endParaRPr>
          </a:p>
        </p:txBody>
      </p:sp>
      <p:sp>
        <p:nvSpPr>
          <p:cNvPr id="44" name="Text Placeholder 27"/>
          <p:cNvSpPr>
            <a:spLocks noGrp="1"/>
          </p:cNvSpPr>
          <p:nvPr>
            <p:custDataLst>
              <p:tags r:id="rId16"/>
            </p:custDataLst>
          </p:nvPr>
        </p:nvSpPr>
        <p:spPr bwMode="gray">
          <a:xfrm>
            <a:off x="135255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B14A2FA-9712-421F-860A-4C02B800D916}" type="datetime'1'''''''''''''''''''''''''''''''''''''''''''''''''''''''''''">
              <a:rPr lang="en-US" sz="900" b="0" smtClean="0"/>
              <a:pPr algn="ctr">
                <a:spcBef>
                  <a:spcPct val="0"/>
                </a:spcBef>
                <a:spcAft>
                  <a:spcPct val="0"/>
                </a:spcAft>
              </a:pPr>
              <a:t>1</a:t>
            </a:fld>
            <a:endParaRPr lang="en-US" sz="900" b="0" dirty="0">
              <a:latin typeface="Arial"/>
              <a:sym typeface="Arial"/>
            </a:endParaRPr>
          </a:p>
        </p:txBody>
      </p:sp>
      <p:sp>
        <p:nvSpPr>
          <p:cNvPr id="56" name="Text Placeholder 39"/>
          <p:cNvSpPr>
            <a:spLocks noGrp="1"/>
          </p:cNvSpPr>
          <p:nvPr>
            <p:custDataLst>
              <p:tags r:id="rId17"/>
            </p:custDataLst>
          </p:nvPr>
        </p:nvSpPr>
        <p:spPr bwMode="gray">
          <a:xfrm>
            <a:off x="372427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7DD1668-84E3-4A36-94DF-03F395E33549}" type="datetime'''''''''''''''''''''''''''''''''''''''''''''''''''''''''9'''''">
              <a:rPr lang="en-US" sz="900" b="0" smtClean="0"/>
              <a:pPr algn="ctr">
                <a:spcBef>
                  <a:spcPct val="0"/>
                </a:spcBef>
                <a:spcAft>
                  <a:spcPct val="0"/>
                </a:spcAft>
              </a:pPr>
              <a:t>9</a:t>
            </a:fld>
            <a:endParaRPr lang="en-US" sz="900" b="0">
              <a:latin typeface="Arial"/>
              <a:sym typeface="Arial"/>
            </a:endParaRPr>
          </a:p>
        </p:txBody>
      </p:sp>
      <p:sp>
        <p:nvSpPr>
          <p:cNvPr id="43" name="Text Placeholder 26"/>
          <p:cNvSpPr>
            <a:spLocks noGrp="1"/>
          </p:cNvSpPr>
          <p:nvPr>
            <p:custDataLst>
              <p:tags r:id="rId18"/>
            </p:custDataLst>
          </p:nvPr>
        </p:nvSpPr>
        <p:spPr bwMode="gray">
          <a:xfrm>
            <a:off x="105727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1DFEB83-9AF6-4DD1-AB60-CF9482006EDD}" type="datetime'''0'''''''''''''''''''''">
              <a:rPr lang="en-US" sz="900" b="0" smtClean="0"/>
              <a:pPr algn="ctr">
                <a:spcBef>
                  <a:spcPct val="0"/>
                </a:spcBef>
                <a:spcAft>
                  <a:spcPct val="0"/>
                </a:spcAft>
              </a:pPr>
              <a:t>0</a:t>
            </a:fld>
            <a:endParaRPr lang="en-US" sz="900" b="0">
              <a:latin typeface="Arial"/>
              <a:sym typeface="Arial"/>
            </a:endParaRPr>
          </a:p>
        </p:txBody>
      </p:sp>
      <p:sp>
        <p:nvSpPr>
          <p:cNvPr id="65" name="Rectangle 64"/>
          <p:cNvSpPr/>
          <p:nvPr>
            <p:custDataLst>
              <p:tags r:id="rId19"/>
            </p:custDataLst>
          </p:nvPr>
        </p:nvSpPr>
        <p:spPr bwMode="gray">
          <a:xfrm>
            <a:off x="3109912" y="5880100"/>
            <a:ext cx="160337" cy="120650"/>
          </a:xfrm>
          <a:prstGeom prst="rect">
            <a:avLst/>
          </a:prstGeom>
          <a:solidFill>
            <a:schemeClr val="fo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3" name="Rectangle 62"/>
          <p:cNvSpPr/>
          <p:nvPr>
            <p:custDataLst>
              <p:tags r:id="rId20"/>
            </p:custDataLst>
          </p:nvPr>
        </p:nvSpPr>
        <p:spPr bwMode="gray">
          <a:xfrm>
            <a:off x="3109912" y="5692775"/>
            <a:ext cx="160337" cy="120650"/>
          </a:xfrm>
          <a:prstGeom prst="rect">
            <a:avLst/>
          </a:prstGeom>
          <a:solidFill>
            <a:srgbClr val="B1726B"/>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2" name="Text Placeholder 41"/>
          <p:cNvSpPr>
            <a:spLocks noGrp="1"/>
          </p:cNvSpPr>
          <p:nvPr>
            <p:custDataLst>
              <p:tags r:id="rId21"/>
            </p:custDataLst>
          </p:nvPr>
        </p:nvSpPr>
        <p:spPr bwMode="gray">
          <a:xfrm>
            <a:off x="3321050" y="5689600"/>
            <a:ext cx="8128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F3A8DDA-30F3-401D-B79A-8BF979399F1D}" type="datetime'''C''u''''mul''''at''''''''''''''ive ''co''''''s''''t'''''''">
              <a:rPr lang="en-US" sz="900" b="0" smtClean="0"/>
              <a:pPr>
                <a:spcBef>
                  <a:spcPct val="0"/>
                </a:spcBef>
                <a:spcAft>
                  <a:spcPct val="0"/>
                </a:spcAft>
              </a:pPr>
              <a:t>Cumulative cost</a:t>
            </a:fld>
            <a:endParaRPr lang="en-US" sz="900" b="0" dirty="0">
              <a:latin typeface="Arial"/>
              <a:sym typeface="Arial"/>
            </a:endParaRPr>
          </a:p>
        </p:txBody>
      </p:sp>
      <p:sp>
        <p:nvSpPr>
          <p:cNvPr id="64" name="Text Placeholder 42"/>
          <p:cNvSpPr>
            <a:spLocks noGrp="1"/>
          </p:cNvSpPr>
          <p:nvPr>
            <p:custDataLst>
              <p:tags r:id="rId22"/>
            </p:custDataLst>
          </p:nvPr>
        </p:nvSpPr>
        <p:spPr bwMode="gray">
          <a:xfrm>
            <a:off x="3321050" y="5876925"/>
            <a:ext cx="9652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66B1579-E11F-48EB-B95F-5A2D7D8FE0A1}" type="datetime'C''u''''m.'''''''''' e''''ne''''''r''g''y off''s''''e''''t'''">
              <a:rPr lang="en-US" sz="900" b="0" smtClean="0"/>
              <a:pPr>
                <a:spcBef>
                  <a:spcPct val="0"/>
                </a:spcBef>
                <a:spcAft>
                  <a:spcPct val="0"/>
                </a:spcAft>
              </a:pPr>
              <a:t>Cum. energy offset</a:t>
            </a:fld>
            <a:endParaRPr lang="en-US" sz="900" b="0">
              <a:latin typeface="Arial"/>
              <a:sym typeface="Arial"/>
            </a:endParaRPr>
          </a:p>
        </p:txBody>
      </p:sp>
      <p:sp>
        <p:nvSpPr>
          <p:cNvPr id="98" name="FlowTriangle"/>
          <p:cNvSpPr>
            <a:spLocks noChangeArrowheads="1"/>
          </p:cNvSpPr>
          <p:nvPr/>
        </p:nvSpPr>
        <p:spPr bwMode="gray">
          <a:xfrm rot="5400000">
            <a:off x="3048794" y="3752828"/>
            <a:ext cx="3505200" cy="266744"/>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00" name="ColumnHeader"/>
          <p:cNvSpPr>
            <a:spLocks noChangeArrowheads="1"/>
          </p:cNvSpPr>
          <p:nvPr/>
        </p:nvSpPr>
        <p:spPr bwMode="gray">
          <a:xfrm>
            <a:off x="5183187" y="1364417"/>
            <a:ext cx="3962400"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...could close the gap compared to the basic pit latrine</a:t>
            </a:r>
            <a:endParaRPr lang="en-US" sz="1600" b="1" dirty="0">
              <a:solidFill>
                <a:srgbClr val="000000"/>
              </a:solidFill>
              <a:latin typeface="Arial" pitchFamily="34" charset="0"/>
              <a:cs typeface="Arial" pitchFamily="34" charset="0"/>
            </a:endParaRPr>
          </a:p>
        </p:txBody>
      </p:sp>
      <p:sp>
        <p:nvSpPr>
          <p:cNvPr id="117"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Installation cost based on (B)energy's </a:t>
            </a:r>
            <a:r>
              <a:rPr lang="en-US" sz="800" dirty="0" err="1" smtClean="0">
                <a:solidFill>
                  <a:srgbClr val="000000"/>
                </a:solidFill>
                <a:latin typeface="Arial" pitchFamily="34" charset="0"/>
                <a:cs typeface="Arial" pitchFamily="34" charset="0"/>
              </a:rPr>
              <a:t>Kule</a:t>
            </a:r>
            <a:r>
              <a:rPr lang="en-US" sz="800" dirty="0" smtClean="0">
                <a:solidFill>
                  <a:srgbClr val="000000"/>
                </a:solidFill>
                <a:latin typeface="Arial" pitchFamily="34" charset="0"/>
                <a:cs typeface="Arial" pitchFamily="34" charset="0"/>
              </a:rPr>
              <a:t> concept. Four </a:t>
            </a:r>
            <a:r>
              <a:rPr lang="en-US" sz="800" dirty="0" err="1" smtClean="0">
                <a:solidFill>
                  <a:srgbClr val="000000"/>
                </a:solidFill>
                <a:latin typeface="Arial" pitchFamily="34" charset="0"/>
                <a:cs typeface="Arial" pitchFamily="34" charset="0"/>
              </a:rPr>
              <a:t>HH</a:t>
            </a:r>
            <a:r>
              <a:rPr lang="en-US" sz="800" dirty="0" smtClean="0">
                <a:solidFill>
                  <a:srgbClr val="000000"/>
                </a:solidFill>
                <a:latin typeface="Arial" pitchFamily="34" charset="0"/>
                <a:cs typeface="Arial" pitchFamily="34" charset="0"/>
              </a:rPr>
              <a:t> share one digester. 2. Assumption that biogas can cover 20-30% of the daily cooking needs. Energy offset modeled based on Ethiopia's ethanol supply camps. Average of 20l/month per household and cost of $0.6/l. No savings for wood collection considered.</a:t>
            </a:r>
            <a:endParaRPr lang="en-US" sz="800" dirty="0">
              <a:solidFill>
                <a:srgbClr val="000000"/>
              </a:solidFill>
              <a:latin typeface="Arial" pitchFamily="34" charset="0"/>
              <a:cs typeface="Arial" pitchFamily="34" charset="0"/>
            </a:endParaRPr>
          </a:p>
        </p:txBody>
      </p:sp>
      <p:sp>
        <p:nvSpPr>
          <p:cNvPr id="60" name="Rectangle 59"/>
          <p:cNvSpPr/>
          <p:nvPr/>
        </p:nvSpPr>
        <p:spPr>
          <a:xfrm>
            <a:off x="48894" y="1115520"/>
            <a:ext cx="1828800" cy="248897"/>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Example: (B)energy</a:t>
            </a:r>
          </a:p>
        </p:txBody>
      </p:sp>
      <p:graphicFrame>
        <p:nvGraphicFramePr>
          <p:cNvPr id="58" name="Object 57"/>
          <p:cNvGraphicFramePr>
            <a:graphicFrameLocks noChangeAspect="1"/>
          </p:cNvGraphicFramePr>
          <p:nvPr/>
        </p:nvGraphicFramePr>
        <p:xfrm>
          <a:off x="5181599" y="2247899"/>
          <a:ext cx="3933848" cy="3324232"/>
        </p:xfrm>
        <a:graphic>
          <a:graphicData uri="http://schemas.openxmlformats.org/presentationml/2006/ole">
            <p:oleObj spid="_x0000_s391172" name="Chart" r:id="rId33" imgW="3933848" imgH="3324232" progId="MSGraph.Chart.8">
              <p:embed followColorScheme="full"/>
            </p:oleObj>
          </a:graphicData>
        </a:graphic>
      </p:graphicFrame>
      <p:sp>
        <p:nvSpPr>
          <p:cNvPr id="68" name="Text Placeholder 198"/>
          <p:cNvSpPr>
            <a:spLocks noGrp="1"/>
          </p:cNvSpPr>
          <p:nvPr>
            <p:custDataLst>
              <p:tags r:id="rId23"/>
            </p:custDataLst>
          </p:nvPr>
        </p:nvSpPr>
        <p:spPr bwMode="gray">
          <a:xfrm>
            <a:off x="5300662" y="2178050"/>
            <a:ext cx="1077912" cy="168275"/>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100" b="0" dirty="0" smtClean="0">
                <a:latin typeface="Arial"/>
                <a:sym typeface="Arial"/>
              </a:rPr>
              <a:t>$ cumulative cost</a:t>
            </a:r>
            <a:endParaRPr lang="en-US" sz="1100" b="0" dirty="0">
              <a:latin typeface="Arial"/>
              <a:sym typeface="Arial"/>
            </a:endParaRPr>
          </a:p>
        </p:txBody>
      </p:sp>
      <p:cxnSp>
        <p:nvCxnSpPr>
          <p:cNvPr id="72" name="Straight Connector 71"/>
          <p:cNvCxnSpPr/>
          <p:nvPr>
            <p:custDataLst>
              <p:tags r:id="rId24"/>
            </p:custDataLst>
          </p:nvPr>
        </p:nvCxnSpPr>
        <p:spPr bwMode="gray">
          <a:xfrm>
            <a:off x="7372349" y="5908675"/>
            <a:ext cx="285750" cy="0"/>
          </a:xfrm>
          <a:prstGeom prst="line">
            <a:avLst/>
          </a:prstGeom>
          <a:ln w="19050">
            <a:solidFill>
              <a:schemeClr val="hlink"/>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25"/>
            </p:custDataLst>
          </p:nvPr>
        </p:nvCxnSpPr>
        <p:spPr bwMode="gray">
          <a:xfrm>
            <a:off x="7372349" y="6096000"/>
            <a:ext cx="285750" cy="0"/>
          </a:xfrm>
          <a:prstGeom prst="line">
            <a:avLst/>
          </a:prstGeom>
          <a:ln w="19050">
            <a:solidFill>
              <a:srgbClr val="C41300"/>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26"/>
            </p:custDataLst>
          </p:nvPr>
        </p:nvCxnSpPr>
        <p:spPr bwMode="gray">
          <a:xfrm>
            <a:off x="7372349" y="5721350"/>
            <a:ext cx="285750" cy="0"/>
          </a:xfrm>
          <a:prstGeom prst="line">
            <a:avLst/>
          </a:prstGeom>
          <a:ln w="19050">
            <a:solidFill>
              <a:srgbClr val="B1726B"/>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70" name="Text Placeholder 223"/>
          <p:cNvSpPr>
            <a:spLocks noGrp="1"/>
          </p:cNvSpPr>
          <p:nvPr>
            <p:custDataLst>
              <p:tags r:id="rId27"/>
            </p:custDataLst>
          </p:nvPr>
        </p:nvSpPr>
        <p:spPr bwMode="gray">
          <a:xfrm>
            <a:off x="7708900" y="6032500"/>
            <a:ext cx="7747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5A2C7D3-9A83-434A-8360-9CEC82CC7A04}" type="datetime'Bas''''''''ic ''p''''''''i''''t ''''l''a''''t''rin''''''''''e'">
              <a:rPr lang="en-US" sz="900" b="0" smtClean="0"/>
              <a:pPr>
                <a:spcBef>
                  <a:spcPct val="0"/>
                </a:spcBef>
                <a:spcAft>
                  <a:spcPct val="0"/>
                </a:spcAft>
              </a:pPr>
              <a:t>Basic pit latrine</a:t>
            </a:fld>
            <a:endParaRPr lang="en-US" sz="900" b="0">
              <a:latin typeface="Arial"/>
              <a:sym typeface="Arial"/>
            </a:endParaRPr>
          </a:p>
        </p:txBody>
      </p:sp>
      <p:sp>
        <p:nvSpPr>
          <p:cNvPr id="59" name="Text Placeholder 213"/>
          <p:cNvSpPr>
            <a:spLocks noGrp="1"/>
          </p:cNvSpPr>
          <p:nvPr>
            <p:custDataLst>
              <p:tags r:id="rId28"/>
            </p:custDataLst>
          </p:nvPr>
        </p:nvSpPr>
        <p:spPr bwMode="gray">
          <a:xfrm>
            <a:off x="7708900" y="5845175"/>
            <a:ext cx="127635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4032596-73BD-49CF-94DE-267906C85C59}" type="datetime'B''''''''i''''og''''as'' incl''. en''ergy offse''''t'">
              <a:rPr lang="en-US" sz="900" b="0" smtClean="0"/>
              <a:pPr>
                <a:spcBef>
                  <a:spcPct val="0"/>
                </a:spcBef>
                <a:spcAft>
                  <a:spcPct val="0"/>
                </a:spcAft>
              </a:pPr>
              <a:t>Biogas incl. energy offset</a:t>
            </a:fld>
            <a:endParaRPr lang="en-US" sz="900" b="0">
              <a:latin typeface="Arial"/>
              <a:sym typeface="Arial"/>
            </a:endParaRPr>
          </a:p>
        </p:txBody>
      </p:sp>
      <p:sp>
        <p:nvSpPr>
          <p:cNvPr id="67" name="Text Placeholder 209"/>
          <p:cNvSpPr>
            <a:spLocks noGrp="1"/>
          </p:cNvSpPr>
          <p:nvPr>
            <p:custDataLst>
              <p:tags r:id="rId29"/>
            </p:custDataLst>
          </p:nvPr>
        </p:nvSpPr>
        <p:spPr bwMode="gray">
          <a:xfrm>
            <a:off x="7708900" y="5657851"/>
            <a:ext cx="5461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6FBBED1-E613-4E65-8F26-CDF9A6B5D27C}" type="datetime'''B''''''''''''''''''''''io''g''a''s H''''''''''H'''''''''''''">
              <a:rPr lang="en-US" sz="900" b="0" smtClean="0">
                <a:latin typeface="Arial"/>
                <a:sym typeface="Arial"/>
              </a:rPr>
              <a:pPr>
                <a:spcBef>
                  <a:spcPct val="0"/>
                </a:spcBef>
                <a:spcAft>
                  <a:spcPct val="0"/>
                </a:spcAft>
              </a:pPr>
              <a:t>Biogas HH</a:t>
            </a:fld>
            <a:endParaRPr lang="en-US" sz="900" b="0">
              <a:latin typeface="Arial"/>
              <a:sym typeface="Arial"/>
            </a:endParaRPr>
          </a:p>
        </p:txBody>
      </p:sp>
      <p:sp>
        <p:nvSpPr>
          <p:cNvPr id="39" name="Title 1"/>
          <p:cNvSpPr>
            <a:spLocks noGrp="1"/>
          </p:cNvSpPr>
          <p:nvPr>
            <p:ph type="title"/>
          </p:nvPr>
        </p:nvSpPr>
        <p:spPr>
          <a:xfrm>
            <a:off x="457200" y="162000"/>
            <a:ext cx="8690400" cy="831600"/>
          </a:xfrm>
        </p:spPr>
        <p:txBody>
          <a:bodyPr/>
          <a:lstStyle/>
          <a:p>
            <a:r>
              <a:rPr lang="en-US" dirty="0" smtClean="0"/>
              <a:t>Still, some of high upfront investment for the new solutions can partially be 'recovered' by the benefits of energy supply</a:t>
            </a:r>
            <a:endParaRPr lang="en-US" dirty="0"/>
          </a:p>
        </p:txBody>
      </p:sp>
      <p:sp>
        <p:nvSpPr>
          <p:cNvPr id="40" name="TextBox 39"/>
          <p:cNvSpPr txBox="1"/>
          <p:nvPr/>
        </p:nvSpPr>
        <p:spPr>
          <a:xfrm>
            <a:off x="3800475" y="5403850"/>
            <a:ext cx="719059" cy="351035"/>
          </a:xfrm>
          <a:prstGeom prst="rect">
            <a:avLst/>
          </a:prstGeom>
          <a:noFill/>
        </p:spPr>
        <p:txBody>
          <a:bodyPr wrap="square" tIns="90000" bIns="90000" rtlCol="0">
            <a:spAutoFit/>
          </a:bodyPr>
          <a:lstStyle/>
          <a:p>
            <a:pPr algn="ctr"/>
            <a:r>
              <a:rPr lang="en-US" sz="1050" dirty="0" smtClean="0">
                <a:latin typeface="Arial" pitchFamily="34" charset="0"/>
                <a:cs typeface="Arial" pitchFamily="34" charset="0"/>
              </a:rPr>
              <a:t>Year</a:t>
            </a:r>
          </a:p>
        </p:txBody>
      </p:sp>
      <p:sp>
        <p:nvSpPr>
          <p:cNvPr id="46" name="TextBox 45"/>
          <p:cNvSpPr txBox="1"/>
          <p:nvPr/>
        </p:nvSpPr>
        <p:spPr>
          <a:xfrm>
            <a:off x="8625720" y="5403850"/>
            <a:ext cx="719059" cy="351035"/>
          </a:xfrm>
          <a:prstGeom prst="rect">
            <a:avLst/>
          </a:prstGeom>
          <a:noFill/>
        </p:spPr>
        <p:txBody>
          <a:bodyPr wrap="square" tIns="90000" bIns="90000" rtlCol="0">
            <a:spAutoFit/>
          </a:bodyPr>
          <a:lstStyle/>
          <a:p>
            <a:pPr algn="ctr"/>
            <a:r>
              <a:rPr lang="en-US" sz="1050" dirty="0" smtClean="0">
                <a:latin typeface="Arial" pitchFamily="34" charset="0"/>
                <a:cs typeface="Arial" pitchFamily="34" charset="0"/>
              </a:rPr>
              <a:t>Year</a:t>
            </a:r>
          </a:p>
        </p:txBody>
      </p:sp>
      <p:sp>
        <p:nvSpPr>
          <p:cNvPr id="47" name="Oval 46"/>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48"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7" y="1588"/>
          <a:ext cx="1587" cy="1587"/>
        </p:xfrm>
        <a:graphic>
          <a:graphicData uri="http://schemas.openxmlformats.org/presentationml/2006/ole">
            <p:oleObj spid="_x0000_s530434" name="think-cell Slide" r:id="rId31" imgW="270" imgH="270" progId="TCLayout.ActiveDocument.1">
              <p:embed/>
            </p:oleObj>
          </a:graphicData>
        </a:graphic>
      </p:graphicFrame>
      <p:sp>
        <p:nvSpPr>
          <p:cNvPr id="4" name="Rectangle 3"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900" dirty="0" smtClean="0">
              <a:solidFill>
                <a:schemeClr val="tx1"/>
              </a:solidFill>
              <a:latin typeface="Arial"/>
              <a:sym typeface="Arial"/>
            </a:endParaRPr>
          </a:p>
        </p:txBody>
      </p:sp>
      <p:sp>
        <p:nvSpPr>
          <p:cNvPr id="102" name="ColumnHeader"/>
          <p:cNvSpPr>
            <a:spLocks noChangeArrowheads="1"/>
          </p:cNvSpPr>
          <p:nvPr/>
        </p:nvSpPr>
        <p:spPr bwMode="gray">
          <a:xfrm>
            <a:off x="457200" y="1364417"/>
            <a:ext cx="3962400" cy="677108"/>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Energy offsets 22% of installation and operating cost after 10 years...</a:t>
            </a:r>
            <a:endParaRPr lang="en-US" sz="1600" b="1" dirty="0">
              <a:solidFill>
                <a:srgbClr val="000000"/>
              </a:solidFill>
              <a:latin typeface="Arial" pitchFamily="34" charset="0"/>
              <a:cs typeface="Arial" pitchFamily="34" charset="0"/>
            </a:endParaRPr>
          </a:p>
        </p:txBody>
      </p:sp>
      <p:graphicFrame>
        <p:nvGraphicFramePr>
          <p:cNvPr id="42" name="Object 41"/>
          <p:cNvGraphicFramePr>
            <a:graphicFrameLocks noChangeAspect="1"/>
          </p:cNvGraphicFramePr>
          <p:nvPr/>
        </p:nvGraphicFramePr>
        <p:xfrm>
          <a:off x="457199" y="2247899"/>
          <a:ext cx="3933848" cy="3152824"/>
        </p:xfrm>
        <a:graphic>
          <a:graphicData uri="http://schemas.openxmlformats.org/presentationml/2006/ole">
            <p:oleObj spid="_x0000_s530435" name="Chart" r:id="rId32" imgW="3933848" imgH="3152824" progId="MSGraph.Chart.8">
              <p:embed followColorScheme="full"/>
            </p:oleObj>
          </a:graphicData>
        </a:graphic>
      </p:graphicFrame>
      <p:cxnSp>
        <p:nvCxnSpPr>
          <p:cNvPr id="106" name="Straight Connector 105"/>
          <p:cNvCxnSpPr/>
          <p:nvPr>
            <p:custDataLst>
              <p:tags r:id="rId3"/>
            </p:custDataLst>
          </p:nvPr>
        </p:nvCxnSpPr>
        <p:spPr bwMode="gray">
          <a:xfrm>
            <a:off x="4173537" y="4781550"/>
            <a:ext cx="325437" cy="0"/>
          </a:xfrm>
          <a:prstGeom prst="line">
            <a:avLst/>
          </a:prstGeom>
          <a:ln w="6350">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4"/>
            </p:custDataLst>
          </p:nvPr>
        </p:nvCxnSpPr>
        <p:spPr bwMode="gray">
          <a:xfrm>
            <a:off x="4059237" y="3448050"/>
            <a:ext cx="439737" cy="0"/>
          </a:xfrm>
          <a:prstGeom prst="line">
            <a:avLst/>
          </a:prstGeom>
          <a:ln w="6350">
            <a:solidFill>
              <a:srgbClr val="808080"/>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5"/>
            </p:custDataLst>
          </p:nvPr>
        </p:nvCxnSpPr>
        <p:spPr bwMode="gray">
          <a:xfrm flipV="1">
            <a:off x="4435475" y="3444875"/>
            <a:ext cx="0" cy="1339850"/>
          </a:xfrm>
          <a:prstGeom prst="line">
            <a:avLst/>
          </a:prstGeom>
          <a:ln w="9525">
            <a:solidFill>
              <a:srgbClr val="808080"/>
            </a:solidFill>
            <a:headEnd type="none"/>
            <a:tailEnd type="stealth" w="lg" len="lg"/>
          </a:ln>
          <a:effectLst/>
        </p:spPr>
        <p:style>
          <a:lnRef idx="1">
            <a:schemeClr val="accent1"/>
          </a:lnRef>
          <a:fillRef idx="0">
            <a:schemeClr val="accent1"/>
          </a:fillRef>
          <a:effectRef idx="0">
            <a:schemeClr val="accent1"/>
          </a:effectRef>
          <a:fontRef idx="minor">
            <a:schemeClr val="tx1"/>
          </a:fontRef>
        </p:style>
      </p:cxnSp>
      <p:sp>
        <p:nvSpPr>
          <p:cNvPr id="104" name="Text Placeholder 8"/>
          <p:cNvSpPr>
            <a:spLocks noGrp="1"/>
          </p:cNvSpPr>
          <p:nvPr>
            <p:custDataLst>
              <p:tags r:id="rId6"/>
            </p:custDataLst>
          </p:nvPr>
        </p:nvSpPr>
        <p:spPr bwMode="gray">
          <a:xfrm>
            <a:off x="4273550" y="4081462"/>
            <a:ext cx="323850" cy="193675"/>
          </a:xfrm>
          <a:prstGeom prst="ellipse">
            <a:avLst/>
          </a:prstGeom>
          <a:solidFill>
            <a:schemeClr val="accent1"/>
          </a:solidFill>
          <a:ln w="9525">
            <a:solidFill>
              <a:srgbClr val="808080"/>
            </a:solidFill>
          </a:ln>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900" b="0" dirty="0" smtClean="0">
                <a:sym typeface="Arial"/>
              </a:rPr>
              <a:t>22%</a:t>
            </a:r>
            <a:endParaRPr lang="en-US" sz="900" b="0" dirty="0">
              <a:latin typeface="Arial"/>
              <a:sym typeface="Arial"/>
            </a:endParaRPr>
          </a:p>
        </p:txBody>
      </p:sp>
      <p:sp>
        <p:nvSpPr>
          <p:cNvPr id="41" name="Text Placeholder 25"/>
          <p:cNvSpPr>
            <a:spLocks noGrp="1"/>
          </p:cNvSpPr>
          <p:nvPr>
            <p:custDataLst>
              <p:tags r:id="rId7"/>
            </p:custDataLst>
          </p:nvPr>
        </p:nvSpPr>
        <p:spPr bwMode="gray">
          <a:xfrm>
            <a:off x="576262" y="2178050"/>
            <a:ext cx="77787" cy="168275"/>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100" b="0" dirty="0" smtClean="0">
                <a:latin typeface="Arial"/>
                <a:sym typeface="Arial"/>
              </a:rPr>
              <a:t>$</a:t>
            </a:r>
            <a:endParaRPr lang="en-US" sz="1100" b="0" dirty="0">
              <a:latin typeface="Arial"/>
              <a:sym typeface="Arial"/>
            </a:endParaRPr>
          </a:p>
        </p:txBody>
      </p:sp>
      <p:sp>
        <p:nvSpPr>
          <p:cNvPr id="55" name="Text Placeholder 38"/>
          <p:cNvSpPr>
            <a:spLocks noGrp="1"/>
          </p:cNvSpPr>
          <p:nvPr>
            <p:custDataLst>
              <p:tags r:id="rId8"/>
            </p:custDataLst>
          </p:nvPr>
        </p:nvSpPr>
        <p:spPr bwMode="gray">
          <a:xfrm>
            <a:off x="342900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A5F8BAC-398E-4129-ABCC-0D4B0BF6B537}" type="datetime'''''''''''''8'">
              <a:rPr lang="en-US" sz="900" b="0" smtClean="0"/>
              <a:pPr algn="ctr">
                <a:spcBef>
                  <a:spcPct val="0"/>
                </a:spcBef>
                <a:spcAft>
                  <a:spcPct val="0"/>
                </a:spcAft>
              </a:pPr>
              <a:t>8</a:t>
            </a:fld>
            <a:endParaRPr lang="en-US" sz="900" b="0">
              <a:latin typeface="Arial"/>
              <a:sym typeface="Arial"/>
            </a:endParaRPr>
          </a:p>
        </p:txBody>
      </p:sp>
      <p:sp>
        <p:nvSpPr>
          <p:cNvPr id="54" name="Text Placeholder 37"/>
          <p:cNvSpPr>
            <a:spLocks noGrp="1"/>
          </p:cNvSpPr>
          <p:nvPr>
            <p:custDataLst>
              <p:tags r:id="rId9"/>
            </p:custDataLst>
          </p:nvPr>
        </p:nvSpPr>
        <p:spPr bwMode="gray">
          <a:xfrm>
            <a:off x="313372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125A177-C859-4EF3-995E-D45CDD44F273}" type="datetime'''''''''''7'''''''''''''''''''''''''''''''''''''">
              <a:rPr lang="en-US" sz="900" b="0" smtClean="0"/>
              <a:pPr algn="ctr">
                <a:spcBef>
                  <a:spcPct val="0"/>
                </a:spcBef>
                <a:spcAft>
                  <a:spcPct val="0"/>
                </a:spcAft>
              </a:pPr>
              <a:t>7</a:t>
            </a:fld>
            <a:endParaRPr lang="en-US" sz="900" b="0">
              <a:latin typeface="Arial"/>
              <a:sym typeface="Arial"/>
            </a:endParaRPr>
          </a:p>
        </p:txBody>
      </p:sp>
      <p:sp>
        <p:nvSpPr>
          <p:cNvPr id="53" name="Text Placeholder 36"/>
          <p:cNvSpPr>
            <a:spLocks noGrp="1"/>
          </p:cNvSpPr>
          <p:nvPr>
            <p:custDataLst>
              <p:tags r:id="rId10"/>
            </p:custDataLst>
          </p:nvPr>
        </p:nvSpPr>
        <p:spPr bwMode="gray">
          <a:xfrm>
            <a:off x="283845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54790EE-C974-4EF4-88C5-FC8593FAC554}" type="datetime'''''''''''6'''''''''''''''''">
              <a:rPr lang="en-US" sz="900" b="0" smtClean="0"/>
              <a:pPr algn="ctr">
                <a:spcBef>
                  <a:spcPct val="0"/>
                </a:spcBef>
                <a:spcAft>
                  <a:spcPct val="0"/>
                </a:spcAft>
              </a:pPr>
              <a:t>6</a:t>
            </a:fld>
            <a:endParaRPr lang="en-US" sz="900" b="0">
              <a:latin typeface="Arial"/>
              <a:sym typeface="Arial"/>
            </a:endParaRPr>
          </a:p>
        </p:txBody>
      </p:sp>
      <p:sp>
        <p:nvSpPr>
          <p:cNvPr id="52" name="Text Placeholder 35"/>
          <p:cNvSpPr>
            <a:spLocks noGrp="1"/>
          </p:cNvSpPr>
          <p:nvPr>
            <p:custDataLst>
              <p:tags r:id="rId11"/>
            </p:custDataLst>
          </p:nvPr>
        </p:nvSpPr>
        <p:spPr bwMode="gray">
          <a:xfrm>
            <a:off x="2538412"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4E9D83C-1409-4716-8E37-B00A0B770B96}" type="datetime'''''''''''''''''''''''''5'''''''''''''''">
              <a:rPr lang="en-US" sz="900" b="0" smtClean="0"/>
              <a:pPr algn="ctr">
                <a:spcBef>
                  <a:spcPct val="0"/>
                </a:spcBef>
                <a:spcAft>
                  <a:spcPct val="0"/>
                </a:spcAft>
              </a:pPr>
              <a:t>5</a:t>
            </a:fld>
            <a:endParaRPr lang="en-US" sz="900" b="0">
              <a:latin typeface="Arial"/>
              <a:sym typeface="Arial"/>
            </a:endParaRPr>
          </a:p>
        </p:txBody>
      </p:sp>
      <p:sp>
        <p:nvSpPr>
          <p:cNvPr id="51" name="Text Placeholder 34"/>
          <p:cNvSpPr>
            <a:spLocks noGrp="1"/>
          </p:cNvSpPr>
          <p:nvPr>
            <p:custDataLst>
              <p:tags r:id="rId12"/>
            </p:custDataLst>
          </p:nvPr>
        </p:nvSpPr>
        <p:spPr bwMode="gray">
          <a:xfrm>
            <a:off x="223837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3DEFC59-1395-4733-86FD-BCA28C1A8391}" type="datetime'''''''''''''''''''''''''''''''''''4'''">
              <a:rPr lang="en-US" sz="900" b="0" smtClean="0"/>
              <a:pPr algn="ctr">
                <a:spcBef>
                  <a:spcPct val="0"/>
                </a:spcBef>
                <a:spcAft>
                  <a:spcPct val="0"/>
                </a:spcAft>
              </a:pPr>
              <a:t>4</a:t>
            </a:fld>
            <a:endParaRPr lang="en-US" sz="900" b="0">
              <a:latin typeface="Arial"/>
              <a:sym typeface="Arial"/>
            </a:endParaRPr>
          </a:p>
        </p:txBody>
      </p:sp>
      <p:sp>
        <p:nvSpPr>
          <p:cNvPr id="50" name="Text Placeholder 33"/>
          <p:cNvSpPr>
            <a:spLocks noGrp="1"/>
          </p:cNvSpPr>
          <p:nvPr>
            <p:custDataLst>
              <p:tags r:id="rId13"/>
            </p:custDataLst>
          </p:nvPr>
        </p:nvSpPr>
        <p:spPr bwMode="gray">
          <a:xfrm>
            <a:off x="194310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A77FA985-06D7-4BBD-871A-CD5EC26A1317}" type="datetime'''''3'''''''''''''''''''''''''''''''''''">
              <a:rPr lang="en-US" sz="900" b="0" smtClean="0"/>
              <a:pPr algn="ctr">
                <a:spcBef>
                  <a:spcPct val="0"/>
                </a:spcBef>
                <a:spcAft>
                  <a:spcPct val="0"/>
                </a:spcAft>
              </a:pPr>
              <a:t>3</a:t>
            </a:fld>
            <a:endParaRPr lang="en-US" sz="900" b="0">
              <a:latin typeface="Arial"/>
              <a:sym typeface="Arial"/>
            </a:endParaRPr>
          </a:p>
        </p:txBody>
      </p:sp>
      <p:sp>
        <p:nvSpPr>
          <p:cNvPr id="57" name="Text Placeholder 40"/>
          <p:cNvSpPr>
            <a:spLocks noGrp="1"/>
          </p:cNvSpPr>
          <p:nvPr>
            <p:custDataLst>
              <p:tags r:id="rId14"/>
            </p:custDataLst>
          </p:nvPr>
        </p:nvSpPr>
        <p:spPr bwMode="gray">
          <a:xfrm>
            <a:off x="3987800" y="5267325"/>
            <a:ext cx="1397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7704E993-9848-43D9-8F15-9CF93C3C5864}" type="datetime'''''''1''''0'''''''''''''''''''''''''''''''''''''''''''''''">
              <a:rPr lang="en-US" sz="900" b="0" smtClean="0"/>
              <a:pPr algn="ctr">
                <a:spcBef>
                  <a:spcPct val="0"/>
                </a:spcBef>
                <a:spcAft>
                  <a:spcPct val="0"/>
                </a:spcAft>
              </a:pPr>
              <a:t>10</a:t>
            </a:fld>
            <a:endParaRPr lang="en-US" sz="900" b="0">
              <a:latin typeface="Arial"/>
              <a:sym typeface="Arial"/>
            </a:endParaRPr>
          </a:p>
        </p:txBody>
      </p:sp>
      <p:sp>
        <p:nvSpPr>
          <p:cNvPr id="45" name="Text Placeholder 28"/>
          <p:cNvSpPr>
            <a:spLocks noGrp="1"/>
          </p:cNvSpPr>
          <p:nvPr>
            <p:custDataLst>
              <p:tags r:id="rId15"/>
            </p:custDataLst>
          </p:nvPr>
        </p:nvSpPr>
        <p:spPr bwMode="gray">
          <a:xfrm>
            <a:off x="164782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2985507-4645-48FB-B44C-C5B72F3C5AD0}" type="datetime'''''2'''''''''''''''">
              <a:rPr lang="en-US" sz="900" b="0" smtClean="0"/>
              <a:pPr algn="ctr">
                <a:spcBef>
                  <a:spcPct val="0"/>
                </a:spcBef>
                <a:spcAft>
                  <a:spcPct val="0"/>
                </a:spcAft>
              </a:pPr>
              <a:t>2</a:t>
            </a:fld>
            <a:endParaRPr lang="en-US" sz="900" b="0">
              <a:latin typeface="Arial"/>
              <a:sym typeface="Arial"/>
            </a:endParaRPr>
          </a:p>
        </p:txBody>
      </p:sp>
      <p:sp>
        <p:nvSpPr>
          <p:cNvPr id="44" name="Text Placeholder 27"/>
          <p:cNvSpPr>
            <a:spLocks noGrp="1"/>
          </p:cNvSpPr>
          <p:nvPr>
            <p:custDataLst>
              <p:tags r:id="rId16"/>
            </p:custDataLst>
          </p:nvPr>
        </p:nvSpPr>
        <p:spPr bwMode="gray">
          <a:xfrm>
            <a:off x="1352550"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B14A2FA-9712-421F-860A-4C02B800D916}" type="datetime'1'''''''''''''''''''''''''''''''''''''''''''''''''''''''''''">
              <a:rPr lang="en-US" sz="900" b="0" smtClean="0"/>
              <a:pPr algn="ctr">
                <a:spcBef>
                  <a:spcPct val="0"/>
                </a:spcBef>
                <a:spcAft>
                  <a:spcPct val="0"/>
                </a:spcAft>
              </a:pPr>
              <a:t>1</a:t>
            </a:fld>
            <a:endParaRPr lang="en-US" sz="900" b="0" dirty="0">
              <a:latin typeface="Arial"/>
              <a:sym typeface="Arial"/>
            </a:endParaRPr>
          </a:p>
        </p:txBody>
      </p:sp>
      <p:sp>
        <p:nvSpPr>
          <p:cNvPr id="56" name="Text Placeholder 39"/>
          <p:cNvSpPr>
            <a:spLocks noGrp="1"/>
          </p:cNvSpPr>
          <p:nvPr>
            <p:custDataLst>
              <p:tags r:id="rId17"/>
            </p:custDataLst>
          </p:nvPr>
        </p:nvSpPr>
        <p:spPr bwMode="gray">
          <a:xfrm>
            <a:off x="372427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7DD1668-84E3-4A36-94DF-03F395E33549}" type="datetime'''''''''''''''''''''''''''''''''''''''''''''''''''''''''9'''''">
              <a:rPr lang="en-US" sz="900" b="0" smtClean="0"/>
              <a:pPr algn="ctr">
                <a:spcBef>
                  <a:spcPct val="0"/>
                </a:spcBef>
                <a:spcAft>
                  <a:spcPct val="0"/>
                </a:spcAft>
              </a:pPr>
              <a:t>9</a:t>
            </a:fld>
            <a:endParaRPr lang="en-US" sz="900" b="0">
              <a:latin typeface="Arial"/>
              <a:sym typeface="Arial"/>
            </a:endParaRPr>
          </a:p>
        </p:txBody>
      </p:sp>
      <p:sp>
        <p:nvSpPr>
          <p:cNvPr id="43" name="Text Placeholder 26"/>
          <p:cNvSpPr>
            <a:spLocks noGrp="1"/>
          </p:cNvSpPr>
          <p:nvPr>
            <p:custDataLst>
              <p:tags r:id="rId18"/>
            </p:custDataLst>
          </p:nvPr>
        </p:nvSpPr>
        <p:spPr bwMode="gray">
          <a:xfrm>
            <a:off x="1057275" y="5267325"/>
            <a:ext cx="76200" cy="136525"/>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1DFEB83-9AF6-4DD1-AB60-CF9482006EDD}" type="datetime'''0'''''''''''''''''''''">
              <a:rPr lang="en-US" sz="900" b="0" smtClean="0"/>
              <a:pPr algn="ctr">
                <a:spcBef>
                  <a:spcPct val="0"/>
                </a:spcBef>
                <a:spcAft>
                  <a:spcPct val="0"/>
                </a:spcAft>
              </a:pPr>
              <a:t>0</a:t>
            </a:fld>
            <a:endParaRPr lang="en-US" sz="900" b="0">
              <a:latin typeface="Arial"/>
              <a:sym typeface="Arial"/>
            </a:endParaRPr>
          </a:p>
        </p:txBody>
      </p:sp>
      <p:sp>
        <p:nvSpPr>
          <p:cNvPr id="65" name="Rectangle 64"/>
          <p:cNvSpPr/>
          <p:nvPr>
            <p:custDataLst>
              <p:tags r:id="rId19"/>
            </p:custDataLst>
          </p:nvPr>
        </p:nvSpPr>
        <p:spPr bwMode="gray">
          <a:xfrm>
            <a:off x="3109912" y="5880100"/>
            <a:ext cx="160337" cy="120650"/>
          </a:xfrm>
          <a:prstGeom prst="rect">
            <a:avLst/>
          </a:prstGeom>
          <a:solidFill>
            <a:schemeClr val="fo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3" name="Rectangle 62"/>
          <p:cNvSpPr/>
          <p:nvPr>
            <p:custDataLst>
              <p:tags r:id="rId20"/>
            </p:custDataLst>
          </p:nvPr>
        </p:nvSpPr>
        <p:spPr bwMode="gray">
          <a:xfrm>
            <a:off x="3109912" y="5692775"/>
            <a:ext cx="160337" cy="120650"/>
          </a:xfrm>
          <a:prstGeom prst="rect">
            <a:avLst/>
          </a:prstGeom>
          <a:solidFill>
            <a:srgbClr val="B1726B"/>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2" name="Text Placeholder 41"/>
          <p:cNvSpPr>
            <a:spLocks noGrp="1"/>
          </p:cNvSpPr>
          <p:nvPr>
            <p:custDataLst>
              <p:tags r:id="rId21"/>
            </p:custDataLst>
          </p:nvPr>
        </p:nvSpPr>
        <p:spPr bwMode="gray">
          <a:xfrm>
            <a:off x="3321050" y="5689600"/>
            <a:ext cx="8128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F3A8DDA-30F3-401D-B79A-8BF979399F1D}" type="datetime'''C''u''''mul''''at''''''''''''''ive ''co''''''s''''t'''''''">
              <a:rPr lang="en-US" sz="900" b="0" smtClean="0"/>
              <a:pPr>
                <a:spcBef>
                  <a:spcPct val="0"/>
                </a:spcBef>
                <a:spcAft>
                  <a:spcPct val="0"/>
                </a:spcAft>
              </a:pPr>
              <a:t>Cumulative cost</a:t>
            </a:fld>
            <a:endParaRPr lang="en-US" sz="900" b="0" dirty="0">
              <a:latin typeface="Arial"/>
              <a:sym typeface="Arial"/>
            </a:endParaRPr>
          </a:p>
        </p:txBody>
      </p:sp>
      <p:sp>
        <p:nvSpPr>
          <p:cNvPr id="64" name="Text Placeholder 42"/>
          <p:cNvSpPr>
            <a:spLocks noGrp="1"/>
          </p:cNvSpPr>
          <p:nvPr>
            <p:custDataLst>
              <p:tags r:id="rId22"/>
            </p:custDataLst>
          </p:nvPr>
        </p:nvSpPr>
        <p:spPr bwMode="gray">
          <a:xfrm>
            <a:off x="3321050" y="5876925"/>
            <a:ext cx="9652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66B1579-E11F-48EB-B95F-5A2D7D8FE0A1}" type="datetime'C''u''''m.'''''''''' e''''ne''''''r''g''y off''s''''e''''t'''">
              <a:rPr lang="en-US" sz="900" b="0" smtClean="0"/>
              <a:pPr>
                <a:spcBef>
                  <a:spcPct val="0"/>
                </a:spcBef>
                <a:spcAft>
                  <a:spcPct val="0"/>
                </a:spcAft>
              </a:pPr>
              <a:t>Cum. energy offset</a:t>
            </a:fld>
            <a:endParaRPr lang="en-US" sz="900" b="0">
              <a:latin typeface="Arial"/>
              <a:sym typeface="Arial"/>
            </a:endParaRPr>
          </a:p>
        </p:txBody>
      </p:sp>
      <p:sp>
        <p:nvSpPr>
          <p:cNvPr id="98" name="FlowTriangle"/>
          <p:cNvSpPr>
            <a:spLocks noChangeArrowheads="1"/>
          </p:cNvSpPr>
          <p:nvPr/>
        </p:nvSpPr>
        <p:spPr bwMode="gray">
          <a:xfrm rot="5400000">
            <a:off x="3048794" y="3752828"/>
            <a:ext cx="3505200" cy="266744"/>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00" name="ColumnHeader"/>
          <p:cNvSpPr>
            <a:spLocks noChangeArrowheads="1"/>
          </p:cNvSpPr>
          <p:nvPr/>
        </p:nvSpPr>
        <p:spPr bwMode="gray">
          <a:xfrm>
            <a:off x="5183187" y="1610638"/>
            <a:ext cx="3962400" cy="430887"/>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...falls even below latrine costs</a:t>
            </a:r>
            <a:endParaRPr lang="en-US" sz="1600" b="1" dirty="0">
              <a:solidFill>
                <a:srgbClr val="000000"/>
              </a:solidFill>
              <a:latin typeface="Arial" pitchFamily="34" charset="0"/>
              <a:cs typeface="Arial" pitchFamily="34" charset="0"/>
            </a:endParaRPr>
          </a:p>
        </p:txBody>
      </p:sp>
      <p:sp>
        <p:nvSpPr>
          <p:cNvPr id="117"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Installation cost based on </a:t>
            </a:r>
            <a:r>
              <a:rPr lang="en-US" sz="800" dirty="0" err="1" smtClean="0">
                <a:solidFill>
                  <a:srgbClr val="000000"/>
                </a:solidFill>
                <a:latin typeface="Arial" pitchFamily="34" charset="0"/>
                <a:cs typeface="Arial" pitchFamily="34" charset="0"/>
              </a:rPr>
              <a:t>Sanivation's</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Kakuma</a:t>
            </a:r>
            <a:r>
              <a:rPr lang="en-US" sz="800" dirty="0" smtClean="0">
                <a:solidFill>
                  <a:srgbClr val="000000"/>
                </a:solidFill>
                <a:latin typeface="Arial" pitchFamily="34" charset="0"/>
                <a:cs typeface="Arial" pitchFamily="34" charset="0"/>
              </a:rPr>
              <a:t> concept. 2. Assumption that briquettes can cover 10% of the daily cooking needs. Energy offset modeled based on Ethiopia's ethanol supply camps. Average of 20l/month per household and cost of $0.6/l. No savings for wood collection considered.</a:t>
            </a:r>
            <a:endParaRPr lang="en-US" sz="800" dirty="0">
              <a:solidFill>
                <a:srgbClr val="000000"/>
              </a:solidFill>
              <a:latin typeface="Arial" pitchFamily="34" charset="0"/>
              <a:cs typeface="Arial" pitchFamily="34" charset="0"/>
            </a:endParaRPr>
          </a:p>
        </p:txBody>
      </p:sp>
      <p:sp>
        <p:nvSpPr>
          <p:cNvPr id="60" name="Rectangle 59"/>
          <p:cNvSpPr/>
          <p:nvPr/>
        </p:nvSpPr>
        <p:spPr>
          <a:xfrm>
            <a:off x="48894" y="1115520"/>
            <a:ext cx="1828800" cy="248897"/>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Example: </a:t>
            </a:r>
            <a:r>
              <a:rPr lang="en-US" sz="1400" dirty="0" err="1" smtClean="0">
                <a:solidFill>
                  <a:schemeClr val="tx1"/>
                </a:solidFill>
                <a:latin typeface="Arial" pitchFamily="34" charset="0"/>
                <a:cs typeface="Arial" pitchFamily="34" charset="0"/>
              </a:rPr>
              <a:t>Sanivation</a:t>
            </a:r>
            <a:endParaRPr lang="en-US" sz="1400" dirty="0" smtClean="0">
              <a:solidFill>
                <a:schemeClr val="tx1"/>
              </a:solidFill>
              <a:latin typeface="Arial" pitchFamily="34" charset="0"/>
              <a:cs typeface="Arial" pitchFamily="34" charset="0"/>
            </a:endParaRPr>
          </a:p>
        </p:txBody>
      </p:sp>
      <p:graphicFrame>
        <p:nvGraphicFramePr>
          <p:cNvPr id="58" name="Object 57"/>
          <p:cNvGraphicFramePr>
            <a:graphicFrameLocks noChangeAspect="1"/>
          </p:cNvGraphicFramePr>
          <p:nvPr/>
        </p:nvGraphicFramePr>
        <p:xfrm>
          <a:off x="5181599" y="2247899"/>
          <a:ext cx="3933848" cy="3324232"/>
        </p:xfrm>
        <a:graphic>
          <a:graphicData uri="http://schemas.openxmlformats.org/presentationml/2006/ole">
            <p:oleObj spid="_x0000_s530436" name="Chart" r:id="rId33" imgW="3933848" imgH="3324232" progId="MSGraph.Chart.8">
              <p:embed followColorScheme="full"/>
            </p:oleObj>
          </a:graphicData>
        </a:graphic>
      </p:graphicFrame>
      <p:sp>
        <p:nvSpPr>
          <p:cNvPr id="68" name="Text Placeholder 198"/>
          <p:cNvSpPr>
            <a:spLocks noGrp="1"/>
          </p:cNvSpPr>
          <p:nvPr>
            <p:custDataLst>
              <p:tags r:id="rId23"/>
            </p:custDataLst>
          </p:nvPr>
        </p:nvSpPr>
        <p:spPr bwMode="gray">
          <a:xfrm>
            <a:off x="5300662" y="2178050"/>
            <a:ext cx="1077912" cy="168275"/>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1100" b="0" dirty="0" smtClean="0">
                <a:latin typeface="Arial"/>
                <a:sym typeface="Arial"/>
              </a:rPr>
              <a:t>$ cumulative cost</a:t>
            </a:r>
            <a:endParaRPr lang="en-US" sz="1100" b="0" dirty="0">
              <a:latin typeface="Arial"/>
              <a:sym typeface="Arial"/>
            </a:endParaRPr>
          </a:p>
        </p:txBody>
      </p:sp>
      <p:cxnSp>
        <p:nvCxnSpPr>
          <p:cNvPr id="72" name="Straight Connector 71"/>
          <p:cNvCxnSpPr/>
          <p:nvPr>
            <p:custDataLst>
              <p:tags r:id="rId24"/>
            </p:custDataLst>
          </p:nvPr>
        </p:nvCxnSpPr>
        <p:spPr bwMode="gray">
          <a:xfrm>
            <a:off x="7372349" y="5908675"/>
            <a:ext cx="285750" cy="0"/>
          </a:xfrm>
          <a:prstGeom prst="line">
            <a:avLst/>
          </a:prstGeom>
          <a:ln w="19050">
            <a:solidFill>
              <a:schemeClr val="hlink"/>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25"/>
            </p:custDataLst>
          </p:nvPr>
        </p:nvCxnSpPr>
        <p:spPr bwMode="gray">
          <a:xfrm>
            <a:off x="7372349" y="6096000"/>
            <a:ext cx="285750" cy="0"/>
          </a:xfrm>
          <a:prstGeom prst="line">
            <a:avLst/>
          </a:prstGeom>
          <a:ln w="19050">
            <a:solidFill>
              <a:srgbClr val="C41300"/>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26"/>
            </p:custDataLst>
          </p:nvPr>
        </p:nvCxnSpPr>
        <p:spPr bwMode="gray">
          <a:xfrm>
            <a:off x="7372349" y="5721350"/>
            <a:ext cx="285750" cy="0"/>
          </a:xfrm>
          <a:prstGeom prst="line">
            <a:avLst/>
          </a:prstGeom>
          <a:ln w="19050">
            <a:solidFill>
              <a:srgbClr val="B1726B"/>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70" name="Text Placeholder 223"/>
          <p:cNvSpPr>
            <a:spLocks noGrp="1"/>
          </p:cNvSpPr>
          <p:nvPr>
            <p:custDataLst>
              <p:tags r:id="rId27"/>
            </p:custDataLst>
          </p:nvPr>
        </p:nvSpPr>
        <p:spPr bwMode="gray">
          <a:xfrm>
            <a:off x="7708900" y="6032500"/>
            <a:ext cx="7747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5A2C7D3-9A83-434A-8360-9CEC82CC7A04}" type="datetime'Bas''''''''ic ''p''''''''i''''t ''''l''a''''t''rin''''''''''e'">
              <a:rPr lang="en-US" sz="900" b="0" smtClean="0"/>
              <a:pPr>
                <a:spcBef>
                  <a:spcPct val="0"/>
                </a:spcBef>
                <a:spcAft>
                  <a:spcPct val="0"/>
                </a:spcAft>
              </a:pPr>
              <a:t>Basic pit latrine</a:t>
            </a:fld>
            <a:endParaRPr lang="en-US" sz="900" b="0">
              <a:latin typeface="Arial"/>
              <a:sym typeface="Arial"/>
            </a:endParaRPr>
          </a:p>
        </p:txBody>
      </p:sp>
      <p:sp>
        <p:nvSpPr>
          <p:cNvPr id="59" name="Text Placeholder 213"/>
          <p:cNvSpPr>
            <a:spLocks noGrp="1"/>
          </p:cNvSpPr>
          <p:nvPr>
            <p:custDataLst>
              <p:tags r:id="rId28"/>
            </p:custDataLst>
          </p:nvPr>
        </p:nvSpPr>
        <p:spPr bwMode="gray">
          <a:xfrm>
            <a:off x="7708900" y="5845175"/>
            <a:ext cx="14605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ED1E632-676C-4DC7-BE3A-D2BD214F1FE7}" type="datetime'S''a''nivat''ion incl''.'''''''' ''ene''rgy o''f''f''se''t'''">
              <a:rPr lang="en-US" sz="900" b="0" smtClean="0"/>
              <a:pPr>
                <a:spcBef>
                  <a:spcPct val="0"/>
                </a:spcBef>
                <a:spcAft>
                  <a:spcPct val="0"/>
                </a:spcAft>
              </a:pPr>
              <a:t>Sanivation incl. energy offset</a:t>
            </a:fld>
            <a:endParaRPr lang="en-US" sz="900" b="0">
              <a:latin typeface="Arial"/>
              <a:sym typeface="Arial"/>
            </a:endParaRPr>
          </a:p>
        </p:txBody>
      </p:sp>
      <p:sp>
        <p:nvSpPr>
          <p:cNvPr id="67" name="Text Placeholder 209"/>
          <p:cNvSpPr>
            <a:spLocks noGrp="1"/>
          </p:cNvSpPr>
          <p:nvPr>
            <p:custDataLst>
              <p:tags r:id="rId29"/>
            </p:custDataLst>
          </p:nvPr>
        </p:nvSpPr>
        <p:spPr bwMode="gray">
          <a:xfrm>
            <a:off x="7708900" y="5657851"/>
            <a:ext cx="533400"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6EA4EB6-DCF2-48F1-9C98-2A5B4FC4F61C}" type="datetime'''''S''''''''a''''ni''va''t''i''''''o''''''n'''''">
              <a:rPr lang="en-US" sz="900" b="0" smtClean="0"/>
              <a:pPr>
                <a:spcBef>
                  <a:spcPct val="0"/>
                </a:spcBef>
                <a:spcAft>
                  <a:spcPct val="0"/>
                </a:spcAft>
              </a:pPr>
              <a:t>Sanivation</a:t>
            </a:fld>
            <a:endParaRPr lang="en-US" sz="900" b="0">
              <a:latin typeface="Arial"/>
              <a:sym typeface="Arial"/>
            </a:endParaRPr>
          </a:p>
        </p:txBody>
      </p:sp>
      <p:sp>
        <p:nvSpPr>
          <p:cNvPr id="39" name="Title 1"/>
          <p:cNvSpPr>
            <a:spLocks noGrp="1"/>
          </p:cNvSpPr>
          <p:nvPr>
            <p:ph type="title"/>
          </p:nvPr>
        </p:nvSpPr>
        <p:spPr>
          <a:xfrm>
            <a:off x="457200" y="162000"/>
            <a:ext cx="8690400" cy="831600"/>
          </a:xfrm>
        </p:spPr>
        <p:txBody>
          <a:bodyPr/>
          <a:lstStyle/>
          <a:p>
            <a:r>
              <a:rPr lang="en-US" dirty="0" err="1" smtClean="0"/>
              <a:t>UDDT</a:t>
            </a:r>
            <a:r>
              <a:rPr lang="en-US" dirty="0" smtClean="0"/>
              <a:t> to briquettes – if collection system is stable, cost &amp; offset can be even lower than the basic pit latrine</a:t>
            </a:r>
            <a:endParaRPr lang="en-US" dirty="0"/>
          </a:p>
        </p:txBody>
      </p:sp>
      <p:sp>
        <p:nvSpPr>
          <p:cNvPr id="40" name="TextBox 39"/>
          <p:cNvSpPr txBox="1"/>
          <p:nvPr/>
        </p:nvSpPr>
        <p:spPr>
          <a:xfrm>
            <a:off x="3800475" y="5403850"/>
            <a:ext cx="719059" cy="351035"/>
          </a:xfrm>
          <a:prstGeom prst="rect">
            <a:avLst/>
          </a:prstGeom>
          <a:noFill/>
        </p:spPr>
        <p:txBody>
          <a:bodyPr wrap="square" tIns="90000" bIns="90000" rtlCol="0">
            <a:spAutoFit/>
          </a:bodyPr>
          <a:lstStyle/>
          <a:p>
            <a:pPr algn="ctr"/>
            <a:r>
              <a:rPr lang="en-US" sz="1050" dirty="0" smtClean="0">
                <a:latin typeface="Arial" pitchFamily="34" charset="0"/>
                <a:cs typeface="Arial" pitchFamily="34" charset="0"/>
              </a:rPr>
              <a:t>Year</a:t>
            </a:r>
          </a:p>
        </p:txBody>
      </p:sp>
      <p:sp>
        <p:nvSpPr>
          <p:cNvPr id="46" name="TextBox 45"/>
          <p:cNvSpPr txBox="1"/>
          <p:nvPr/>
        </p:nvSpPr>
        <p:spPr>
          <a:xfrm>
            <a:off x="8625720" y="5403850"/>
            <a:ext cx="719059" cy="351035"/>
          </a:xfrm>
          <a:prstGeom prst="rect">
            <a:avLst/>
          </a:prstGeom>
          <a:noFill/>
        </p:spPr>
        <p:txBody>
          <a:bodyPr wrap="square" tIns="90000" bIns="90000" rtlCol="0">
            <a:spAutoFit/>
          </a:bodyPr>
          <a:lstStyle/>
          <a:p>
            <a:pPr algn="ctr"/>
            <a:r>
              <a:rPr lang="en-US" sz="1050" dirty="0" smtClean="0">
                <a:latin typeface="Arial" pitchFamily="34" charset="0"/>
                <a:cs typeface="Arial" pitchFamily="34" charset="0"/>
              </a:rPr>
              <a:t>Year</a:t>
            </a:r>
          </a:p>
        </p:txBody>
      </p:sp>
      <p:sp>
        <p:nvSpPr>
          <p:cNvPr id="47" name="Oval 46"/>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48"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
        <p:nvSpPr>
          <p:cNvPr id="61" name="BackupStamp"/>
          <p:cNvSpPr>
            <a:spLocks noChangeArrowheads="1"/>
          </p:cNvSpPr>
          <p:nvPr/>
        </p:nvSpPr>
        <p:spPr bwMode="gray">
          <a:xfrm>
            <a:off x="4546800" y="73026"/>
            <a:ext cx="511357" cy="184666"/>
          </a:xfrm>
          <a:prstGeom prst="rect">
            <a:avLst/>
          </a:prstGeom>
          <a:noFill/>
          <a:ln w="12700" algn="ctr">
            <a:noFill/>
            <a:miter lim="800000"/>
            <a:headEnd/>
            <a:tailEnd/>
          </a:ln>
        </p:spPr>
        <p:txBody>
          <a:bodyPr wrap="none" lIns="0" tIns="0" rIns="0" bIns="0">
            <a:spAutoFit/>
          </a:bodyPr>
          <a:lstStyle/>
          <a:p>
            <a:pPr algn="ctr" eaLnBrk="0" fontAlgn="base" hangingPunct="0">
              <a:spcBef>
                <a:spcPct val="0"/>
              </a:spcBef>
              <a:spcAft>
                <a:spcPct val="0"/>
              </a:spcAft>
            </a:pPr>
            <a:r>
              <a:rPr lang="en-US" sz="1200" dirty="0">
                <a:solidFill>
                  <a:srgbClr val="4D4D4D"/>
                </a:solidFill>
                <a:latin typeface="Arial" pitchFamily="34" charset="0"/>
                <a:cs typeface="Arial" pitchFamily="34" charset="0"/>
              </a:rPr>
              <a:t>Backup</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00"/>
            <a:ext cx="8859187" cy="831600"/>
          </a:xfrm>
        </p:spPr>
        <p:txBody>
          <a:bodyPr/>
          <a:lstStyle/>
          <a:p>
            <a:r>
              <a:rPr lang="en-US" dirty="0" smtClean="0"/>
              <a:t>Still, for </a:t>
            </a:r>
            <a:r>
              <a:rPr lang="en-US" dirty="0" err="1" smtClean="0"/>
              <a:t>UNHCR</a:t>
            </a:r>
            <a:r>
              <a:rPr lang="en-US" dirty="0" smtClean="0"/>
              <a:t> to implement these innovative technologies + delivery models a change in funding approach is needed </a:t>
            </a:r>
            <a:endParaRPr lang="en-US" dirty="0"/>
          </a:p>
        </p:txBody>
      </p:sp>
      <p:sp>
        <p:nvSpPr>
          <p:cNvPr id="3" name="ColumnHeader"/>
          <p:cNvSpPr>
            <a:spLocks noChangeArrowheads="1"/>
          </p:cNvSpPr>
          <p:nvPr/>
        </p:nvSpPr>
        <p:spPr bwMode="gray">
          <a:xfrm>
            <a:off x="457200" y="1612900"/>
            <a:ext cx="3962400" cy="42862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Funding today</a:t>
            </a:r>
            <a:endParaRPr lang="en-US" sz="1600" b="1" dirty="0">
              <a:solidFill>
                <a:srgbClr val="000000"/>
              </a:solidFill>
              <a:latin typeface="Arial" pitchFamily="34" charset="0"/>
              <a:cs typeface="Arial" pitchFamily="34" charset="0"/>
            </a:endParaRPr>
          </a:p>
        </p:txBody>
      </p:sp>
      <p:sp>
        <p:nvSpPr>
          <p:cNvPr id="4" name="TextColumnContent"/>
          <p:cNvSpPr>
            <a:spLocks noChangeArrowheads="1"/>
          </p:cNvSpPr>
          <p:nvPr/>
        </p:nvSpPr>
        <p:spPr bwMode="gray">
          <a:xfrm>
            <a:off x="457200" y="2041525"/>
            <a:ext cx="3962400" cy="3597275"/>
          </a:xfrm>
          <a:prstGeom prst="rect">
            <a:avLst/>
          </a:prstGeom>
          <a:noFill/>
          <a:ln w="9525" algn="ctr">
            <a:noFill/>
            <a:miter lim="800000"/>
            <a:headEnd/>
            <a:tailEnd/>
          </a:ln>
          <a:effectLst/>
        </p:spPr>
        <p:txBody>
          <a:bodyPr tIns="91440" bIns="91440"/>
          <a:lstStyle/>
          <a:p>
            <a:pPr marL="288925" lvl="1" indent="-174625">
              <a:buClr>
                <a:srgbClr val="177B57"/>
              </a:buClr>
              <a:buSzPct val="100000"/>
              <a:buFont typeface="Arial"/>
              <a:buChar char="•"/>
            </a:pPr>
            <a:r>
              <a:rPr lang="en-US" sz="1600" dirty="0" smtClean="0">
                <a:solidFill>
                  <a:srgbClr val="000000"/>
                </a:solidFill>
                <a:latin typeface="Arial"/>
                <a:cs typeface="Arial" pitchFamily="34" charset="0"/>
              </a:rPr>
              <a:t>High spend on the initial emergency phase on short-term solutions</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Interest from donors to fund these items </a:t>
            </a:r>
          </a:p>
          <a:p>
            <a:pPr marL="288925" lvl="1" indent="-174625">
              <a:buClr>
                <a:srgbClr val="177B57"/>
              </a:buClr>
              <a:buSzPct val="100000"/>
              <a:buFont typeface="Arial"/>
              <a:buChar char="•"/>
            </a:pPr>
            <a:endParaRPr lang="en-US" sz="1600" dirty="0" smtClean="0">
              <a:solidFill>
                <a:srgbClr val="000000"/>
              </a:solidFill>
              <a:latin typeface="Arial"/>
              <a:cs typeface="Arial" pitchFamily="34" charset="0"/>
            </a:endParaRPr>
          </a:p>
          <a:p>
            <a:pPr marL="288925" lvl="1" indent="-174625">
              <a:buClr>
                <a:srgbClr val="177B57"/>
              </a:buClr>
              <a:buSzPct val="100000"/>
              <a:buFont typeface="Arial"/>
              <a:buChar char="•"/>
            </a:pPr>
            <a:r>
              <a:rPr lang="en-US" sz="1600" dirty="0" smtClean="0">
                <a:solidFill>
                  <a:srgbClr val="000000"/>
                </a:solidFill>
                <a:latin typeface="Arial"/>
                <a:cs typeface="Arial" pitchFamily="34" charset="0"/>
              </a:rPr>
              <a:t>Bias for low cost solutions regardless of their expected lifetime </a:t>
            </a:r>
          </a:p>
          <a:p>
            <a:pPr marL="569913" lvl="2" indent="-166688">
              <a:buClr>
                <a:srgbClr val="177B57"/>
              </a:buClr>
              <a:buSzPct val="100000"/>
              <a:buFont typeface="Arial"/>
              <a:buChar char="–"/>
            </a:pPr>
            <a:r>
              <a:rPr lang="en-US" sz="1400" dirty="0" smtClean="0">
                <a:solidFill>
                  <a:srgbClr val="000000"/>
                </a:solidFill>
                <a:latin typeface="Arial"/>
                <a:cs typeface="Arial" pitchFamily="34" charset="0"/>
              </a:rPr>
              <a:t>Helps stretch an annual budget further</a:t>
            </a:r>
            <a:endParaRPr lang="en-US" sz="1600" dirty="0" smtClean="0">
              <a:solidFill>
                <a:srgbClr val="000000"/>
              </a:solidFill>
              <a:latin typeface="Arial"/>
              <a:cs typeface="Arial" pitchFamily="34" charset="0"/>
            </a:endParaRPr>
          </a:p>
          <a:p>
            <a:pPr marL="288925" lvl="1" indent="-174625">
              <a:buClr>
                <a:srgbClr val="177B57"/>
              </a:buClr>
              <a:buSzPct val="100000"/>
            </a:pPr>
            <a:endParaRPr lang="en-US" sz="1600" dirty="0" smtClean="0">
              <a:solidFill>
                <a:srgbClr val="000000"/>
              </a:solidFill>
              <a:latin typeface="Arial"/>
              <a:cs typeface="Arial" pitchFamily="34" charset="0"/>
            </a:endParaRPr>
          </a:p>
          <a:p>
            <a:pPr marL="288925" lvl="1" indent="-174625">
              <a:buClr>
                <a:srgbClr val="177B57"/>
              </a:buClr>
              <a:buSzPct val="100000"/>
              <a:buFont typeface="Arial"/>
              <a:buChar char="•"/>
            </a:pPr>
            <a:r>
              <a:rPr lang="en-US" sz="1600" dirty="0" smtClean="0">
                <a:solidFill>
                  <a:srgbClr val="000000"/>
                </a:solidFill>
                <a:latin typeface="Arial"/>
                <a:cs typeface="Arial" pitchFamily="34" charset="0"/>
              </a:rPr>
              <a:t>Sanitation seen only as a cost source with limited benefits beyond health </a:t>
            </a:r>
          </a:p>
          <a:p>
            <a:pPr marL="569913" lvl="2" indent="-166688">
              <a:buClr>
                <a:srgbClr val="177B57"/>
              </a:buClr>
              <a:buSzPct val="100000"/>
              <a:buFont typeface="Arial"/>
              <a:buChar char="–"/>
            </a:pPr>
            <a:r>
              <a:rPr lang="en-US" sz="1400" dirty="0" smtClean="0">
                <a:solidFill>
                  <a:srgbClr val="000000"/>
                </a:solidFill>
                <a:cs typeface="Arial" pitchFamily="34" charset="0"/>
              </a:rPr>
              <a:t>Limited experimentation w/new models</a:t>
            </a:r>
            <a:endParaRPr lang="en-US" sz="1600" dirty="0" smtClean="0">
              <a:solidFill>
                <a:srgbClr val="000000"/>
              </a:solidFill>
              <a:cs typeface="Arial" pitchFamily="34" charset="0"/>
            </a:endParaRPr>
          </a:p>
          <a:p>
            <a:pPr marL="288925" lvl="1" indent="-174625">
              <a:buClr>
                <a:srgbClr val="177B57"/>
              </a:buClr>
              <a:buSzPct val="100000"/>
              <a:buFont typeface="Arial"/>
              <a:buChar char="•"/>
            </a:pPr>
            <a:endParaRPr lang="en-US" sz="1600" dirty="0" smtClean="0">
              <a:solidFill>
                <a:srgbClr val="000000"/>
              </a:solidFill>
              <a:latin typeface="Arial"/>
              <a:cs typeface="Arial" pitchFamily="34" charset="0"/>
            </a:endParaRPr>
          </a:p>
          <a:p>
            <a:pPr marL="288925" lvl="1" indent="-174625">
              <a:buClr>
                <a:srgbClr val="177B57"/>
              </a:buClr>
              <a:buSzPct val="100000"/>
              <a:buFont typeface="Arial"/>
              <a:buChar char="•"/>
            </a:pPr>
            <a:r>
              <a:rPr lang="en-US" sz="1600" dirty="0" smtClean="0">
                <a:solidFill>
                  <a:srgbClr val="000000"/>
                </a:solidFill>
                <a:latin typeface="Arial"/>
                <a:cs typeface="Arial" pitchFamily="34" charset="0"/>
              </a:rPr>
              <a:t>Traditional funds do not support the piloting of new approaches – funded by outside donors  </a:t>
            </a:r>
            <a:endParaRPr lang="en-US" sz="1600" dirty="0">
              <a:solidFill>
                <a:srgbClr val="000000"/>
              </a:solidFill>
              <a:latin typeface="Arial"/>
              <a:cs typeface="Arial" pitchFamily="34" charset="0"/>
            </a:endParaRPr>
          </a:p>
        </p:txBody>
      </p:sp>
      <p:sp>
        <p:nvSpPr>
          <p:cNvPr id="5" name="ColumnHeader"/>
          <p:cNvSpPr>
            <a:spLocks noChangeArrowheads="1"/>
          </p:cNvSpPr>
          <p:nvPr/>
        </p:nvSpPr>
        <p:spPr bwMode="gray">
          <a:xfrm>
            <a:off x="5183188" y="1612900"/>
            <a:ext cx="3962400" cy="428625"/>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tIns="91440" bIns="91440" anchor="b">
            <a:spAutoFit/>
          </a:bodyPr>
          <a:lstStyle/>
          <a:p>
            <a:pPr algn="ctr"/>
            <a:r>
              <a:rPr lang="en-US" sz="1600" b="1" dirty="0" smtClean="0">
                <a:solidFill>
                  <a:srgbClr val="000000"/>
                </a:solidFill>
                <a:latin typeface="Arial" pitchFamily="34" charset="0"/>
                <a:cs typeface="Arial" pitchFamily="34" charset="0"/>
              </a:rPr>
              <a:t>	Funding tomorrow</a:t>
            </a:r>
            <a:endParaRPr lang="en-US" sz="1600" b="1" dirty="0">
              <a:solidFill>
                <a:srgbClr val="000000"/>
              </a:solidFill>
              <a:latin typeface="Arial" pitchFamily="34" charset="0"/>
              <a:cs typeface="Arial" pitchFamily="34" charset="0"/>
            </a:endParaRPr>
          </a:p>
        </p:txBody>
      </p:sp>
      <p:sp>
        <p:nvSpPr>
          <p:cNvPr id="6" name="TextColumnContent"/>
          <p:cNvSpPr>
            <a:spLocks noChangeArrowheads="1"/>
          </p:cNvSpPr>
          <p:nvPr/>
        </p:nvSpPr>
        <p:spPr bwMode="gray">
          <a:xfrm>
            <a:off x="5183188" y="2041525"/>
            <a:ext cx="3962400" cy="3597275"/>
          </a:xfrm>
          <a:prstGeom prst="rect">
            <a:avLst/>
          </a:prstGeom>
          <a:noFill/>
          <a:ln w="9525" algn="ctr">
            <a:noFill/>
            <a:miter lim="800000"/>
            <a:headEnd/>
            <a:tailEnd/>
          </a:ln>
          <a:effectLst/>
        </p:spPr>
        <p:txBody>
          <a:bodyPr tIns="91440" bIns="91440"/>
          <a:lstStyle/>
          <a:p>
            <a:pPr marL="288925" lvl="1" indent="-174625">
              <a:buClr>
                <a:srgbClr val="177B57"/>
              </a:buClr>
              <a:buSzPct val="100000"/>
              <a:buFont typeface="Arial"/>
              <a:buChar char="•"/>
            </a:pPr>
            <a:r>
              <a:rPr lang="en-US" sz="1600" dirty="0" smtClean="0">
                <a:solidFill>
                  <a:srgbClr val="000000"/>
                </a:solidFill>
                <a:latin typeface="Arial"/>
                <a:cs typeface="Arial" pitchFamily="34" charset="0"/>
              </a:rPr>
              <a:t>Donors plan and fund for the 10 year horizon initially leveraging sustainable and waste-to-value solutions </a:t>
            </a:r>
          </a:p>
          <a:p>
            <a:pPr marL="288925" lvl="1" indent="-174625">
              <a:buClr>
                <a:srgbClr val="177B57"/>
              </a:buClr>
              <a:buSzPct val="100000"/>
              <a:buFont typeface="Arial"/>
              <a:buChar char="•"/>
            </a:pPr>
            <a:endParaRPr lang="en-US" sz="1600" dirty="0" smtClean="0">
              <a:solidFill>
                <a:srgbClr val="000000"/>
              </a:solidFill>
              <a:latin typeface="Arial"/>
              <a:cs typeface="Arial" pitchFamily="34" charset="0"/>
            </a:endParaRPr>
          </a:p>
          <a:p>
            <a:pPr marL="288925" lvl="1" indent="-174625">
              <a:buClr>
                <a:srgbClr val="177B57"/>
              </a:buClr>
              <a:buSzPct val="100000"/>
              <a:buFont typeface="Arial"/>
              <a:buChar char="•"/>
            </a:pPr>
            <a:r>
              <a:rPr lang="en-US" sz="1600" dirty="0" smtClean="0">
                <a:solidFill>
                  <a:srgbClr val="000000"/>
                </a:solidFill>
                <a:cs typeface="Arial" pitchFamily="34" charset="0"/>
              </a:rPr>
              <a:t>Spend on the emergency solutions is minimized and the savings used on installation of sustainable options</a:t>
            </a:r>
          </a:p>
          <a:p>
            <a:pPr marL="288925" lvl="1" indent="-174625">
              <a:buClr>
                <a:srgbClr val="177B57"/>
              </a:buClr>
              <a:buSzPct val="100000"/>
              <a:buFont typeface="Arial"/>
              <a:buChar char="•"/>
            </a:pPr>
            <a:endParaRPr lang="en-US" sz="1600" dirty="0" smtClean="0">
              <a:solidFill>
                <a:srgbClr val="000000"/>
              </a:solidFill>
              <a:latin typeface="Arial"/>
              <a:cs typeface="Arial" pitchFamily="34" charset="0"/>
            </a:endParaRPr>
          </a:p>
          <a:p>
            <a:pPr marL="288925" lvl="1" indent="-174625">
              <a:buClr>
                <a:srgbClr val="177B57"/>
              </a:buClr>
              <a:buSzPct val="100000"/>
              <a:buFont typeface="Arial"/>
              <a:buChar char="•"/>
            </a:pPr>
            <a:r>
              <a:rPr lang="en-US" sz="1600" dirty="0" smtClean="0">
                <a:solidFill>
                  <a:srgbClr val="000000"/>
                </a:solidFill>
                <a:latin typeface="Arial"/>
                <a:cs typeface="Arial" pitchFamily="34" charset="0"/>
              </a:rPr>
              <a:t>Sanitation seen as a space that can help solve issues seen in other sectors – Energy, SGBV, environment, etc</a:t>
            </a:r>
          </a:p>
          <a:p>
            <a:pPr marL="288925" lvl="1" indent="-174625">
              <a:buClr>
                <a:srgbClr val="177B57"/>
              </a:buClr>
              <a:buSzPct val="100000"/>
              <a:buFont typeface="Arial"/>
              <a:buChar char="•"/>
            </a:pPr>
            <a:endParaRPr lang="en-US" sz="1600" dirty="0" smtClean="0">
              <a:solidFill>
                <a:srgbClr val="000000"/>
              </a:solidFill>
              <a:latin typeface="Arial"/>
              <a:cs typeface="Arial" pitchFamily="34" charset="0"/>
            </a:endParaRPr>
          </a:p>
          <a:p>
            <a:pPr marL="288925" lvl="1" indent="-174625">
              <a:buClr>
                <a:srgbClr val="177B57"/>
              </a:buClr>
              <a:buSzPct val="100000"/>
              <a:buFont typeface="Arial"/>
              <a:buChar char="•"/>
            </a:pPr>
            <a:r>
              <a:rPr lang="en-US" sz="1600" dirty="0" smtClean="0">
                <a:solidFill>
                  <a:srgbClr val="000000"/>
                </a:solidFill>
                <a:latin typeface="Arial"/>
                <a:cs typeface="Arial" pitchFamily="34" charset="0"/>
              </a:rPr>
              <a:t>Waste-to-value becomes a commonly used approach to build sustainable camps / settlements</a:t>
            </a:r>
            <a:endParaRPr lang="en-US" sz="1600" dirty="0">
              <a:solidFill>
                <a:srgbClr val="000000"/>
              </a:solidFill>
              <a:latin typeface="Arial"/>
              <a:cs typeface="Arial" pitchFamily="34" charset="0"/>
            </a:endParaRPr>
          </a:p>
        </p:txBody>
      </p:sp>
      <p:sp>
        <p:nvSpPr>
          <p:cNvPr id="7" name="FlowTriangle"/>
          <p:cNvSpPr>
            <a:spLocks noChangeArrowheads="1"/>
          </p:cNvSpPr>
          <p:nvPr/>
        </p:nvSpPr>
        <p:spPr bwMode="gray">
          <a:xfrm rot="5400000">
            <a:off x="3048794" y="3752828"/>
            <a:ext cx="3505200" cy="266744"/>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8" name="Oval 7"/>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9"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pic>
        <p:nvPicPr>
          <p:cNvPr id="313346" name="Picture 2"/>
          <p:cNvPicPr>
            <a:picLocks noChangeAspect="1" noChangeArrowheads="1"/>
          </p:cNvPicPr>
          <p:nvPr/>
        </p:nvPicPr>
        <p:blipFill>
          <a:blip r:embed="rId2" cstate="print"/>
          <a:srcRect l="10378" r="15568" b="21333"/>
          <a:stretch>
            <a:fillRect/>
          </a:stretch>
        </p:blipFill>
        <p:spPr bwMode="auto">
          <a:xfrm>
            <a:off x="5255635" y="1336468"/>
            <a:ext cx="1304907" cy="674367"/>
          </a:xfrm>
          <a:prstGeom prst="rect">
            <a:avLst/>
          </a:prstGeom>
          <a:noFill/>
          <a:ln w="9525">
            <a:noFill/>
            <a:miter lim="800000"/>
            <a:headEnd/>
            <a:tailEnd/>
          </a:ln>
        </p:spPr>
      </p:pic>
      <p:pic>
        <p:nvPicPr>
          <p:cNvPr id="313347" name="Picture 3"/>
          <p:cNvPicPr>
            <a:picLocks noChangeAspect="1" noChangeArrowheads="1"/>
          </p:cNvPicPr>
          <p:nvPr/>
        </p:nvPicPr>
        <p:blipFill>
          <a:blip r:embed="rId3" cstate="print"/>
          <a:srcRect/>
          <a:stretch>
            <a:fillRect/>
          </a:stretch>
        </p:blipFill>
        <p:spPr bwMode="auto">
          <a:xfrm>
            <a:off x="437054" y="1150995"/>
            <a:ext cx="1214202" cy="85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2000"/>
            <a:ext cx="9001594" cy="831600"/>
          </a:xfrm>
        </p:spPr>
        <p:txBody>
          <a:bodyPr/>
          <a:lstStyle/>
          <a:p>
            <a:r>
              <a:rPr lang="en-US" dirty="0" smtClean="0"/>
              <a:t>Overall, we believe that a series of combinations will be needed to match the needs of camps and availability of funds </a:t>
            </a:r>
            <a:endParaRPr lang="en-US" dirty="0"/>
          </a:p>
        </p:txBody>
      </p:sp>
      <p:sp>
        <p:nvSpPr>
          <p:cNvPr id="5" name="Rounded Rectangle 4"/>
          <p:cNvSpPr/>
          <p:nvPr/>
        </p:nvSpPr>
        <p:spPr>
          <a:xfrm>
            <a:off x="449707" y="1401584"/>
            <a:ext cx="2743200" cy="4206240"/>
          </a:xfrm>
          <a:prstGeom prst="roundRect">
            <a:avLst/>
          </a:prstGeom>
          <a:solidFill>
            <a:srgbClr val="D2E0E6"/>
          </a:solidFill>
          <a:ln w="9525">
            <a:solidFill>
              <a:srgbClr val="D2E0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6" name="Rounded Rectangle 5"/>
          <p:cNvSpPr/>
          <p:nvPr/>
        </p:nvSpPr>
        <p:spPr>
          <a:xfrm>
            <a:off x="3374039" y="1401584"/>
            <a:ext cx="2743200" cy="4206240"/>
          </a:xfrm>
          <a:prstGeom prst="roundRect">
            <a:avLst/>
          </a:prstGeom>
          <a:solidFill>
            <a:srgbClr val="D2E0E6"/>
          </a:solidFill>
          <a:ln w="9525">
            <a:solidFill>
              <a:srgbClr val="D2E0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7" name="Rounded Rectangle 6"/>
          <p:cNvSpPr/>
          <p:nvPr/>
        </p:nvSpPr>
        <p:spPr>
          <a:xfrm>
            <a:off x="6298372" y="1401584"/>
            <a:ext cx="2743200" cy="4206240"/>
          </a:xfrm>
          <a:prstGeom prst="roundRect">
            <a:avLst/>
          </a:prstGeom>
          <a:solidFill>
            <a:srgbClr val="D2E0E6"/>
          </a:solidFill>
          <a:ln w="9525">
            <a:solidFill>
              <a:srgbClr val="D2E0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9" name="TextBox 8"/>
          <p:cNvSpPr txBox="1"/>
          <p:nvPr/>
        </p:nvSpPr>
        <p:spPr>
          <a:xfrm>
            <a:off x="6259644" y="1517739"/>
            <a:ext cx="2720715"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Extremely low resource settings limit flexibility </a:t>
            </a:r>
          </a:p>
        </p:txBody>
      </p:sp>
      <p:sp>
        <p:nvSpPr>
          <p:cNvPr id="13" name="TextBox 12"/>
          <p:cNvSpPr txBox="1"/>
          <p:nvPr/>
        </p:nvSpPr>
        <p:spPr>
          <a:xfrm>
            <a:off x="240938" y="1517739"/>
            <a:ext cx="3146839"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Progressive donors back sustainability </a:t>
            </a:r>
          </a:p>
        </p:txBody>
      </p:sp>
      <p:sp>
        <p:nvSpPr>
          <p:cNvPr id="15" name="TextBox 14"/>
          <p:cNvSpPr txBox="1"/>
          <p:nvPr/>
        </p:nvSpPr>
        <p:spPr>
          <a:xfrm>
            <a:off x="3359047" y="1517739"/>
            <a:ext cx="283464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High-cost situation gives waste-to-value cost advantage</a:t>
            </a:r>
          </a:p>
        </p:txBody>
      </p:sp>
      <p:sp>
        <p:nvSpPr>
          <p:cNvPr id="20" name="takeaway_box"/>
          <p:cNvSpPr>
            <a:spLocks noChangeArrowheads="1"/>
          </p:cNvSpPr>
          <p:nvPr/>
        </p:nvSpPr>
        <p:spPr bwMode="gray">
          <a:xfrm>
            <a:off x="1829897" y="5785756"/>
            <a:ext cx="5942996" cy="530225"/>
          </a:xfrm>
          <a:prstGeom prst="rect">
            <a:avLst/>
          </a:prstGeom>
          <a:solidFill>
            <a:schemeClr val="tx2"/>
          </a:solidFill>
          <a:ln w="9525" algn="ctr">
            <a:solidFill>
              <a:schemeClr val="tx2"/>
            </a:solidFill>
            <a:miter lim="800000"/>
            <a:headEnd/>
            <a:tailEnd/>
          </a:ln>
        </p:spPr>
        <p:txBody>
          <a:bodyPr anchor="ctr" anchorCtr="1"/>
          <a:lstStyle/>
          <a:p>
            <a:pPr algn="ctr" eaLnBrk="0" fontAlgn="base" hangingPunct="0">
              <a:spcBef>
                <a:spcPct val="0"/>
              </a:spcBef>
              <a:spcAft>
                <a:spcPct val="0"/>
              </a:spcAft>
            </a:pPr>
            <a:r>
              <a:rPr lang="en-US" sz="1600" b="1" dirty="0" smtClean="0">
                <a:solidFill>
                  <a:srgbClr val="FFFFFF"/>
                </a:solidFill>
                <a:latin typeface="Arial" pitchFamily="34" charset="0"/>
                <a:cs typeface="Arial" pitchFamily="34" charset="0"/>
              </a:rPr>
              <a:t>Note: Solutions for urban and </a:t>
            </a:r>
            <a:r>
              <a:rPr lang="en-US" sz="1600" b="1" dirty="0" err="1" smtClean="0">
                <a:solidFill>
                  <a:srgbClr val="FFFFFF"/>
                </a:solidFill>
                <a:latin typeface="Arial" pitchFamily="34" charset="0"/>
                <a:cs typeface="Arial" pitchFamily="34" charset="0"/>
              </a:rPr>
              <a:t>peri</a:t>
            </a:r>
            <a:r>
              <a:rPr lang="en-US" sz="1600" b="1" dirty="0" smtClean="0">
                <a:solidFill>
                  <a:srgbClr val="FFFFFF"/>
                </a:solidFill>
                <a:latin typeface="Arial" pitchFamily="34" charset="0"/>
                <a:cs typeface="Arial" pitchFamily="34" charset="0"/>
              </a:rPr>
              <a:t>-urban camps may differ</a:t>
            </a:r>
            <a:endParaRPr lang="en-US" sz="1600" b="1" dirty="0">
              <a:solidFill>
                <a:srgbClr val="FFFFFF"/>
              </a:solidFill>
              <a:latin typeface="Arial" pitchFamily="34" charset="0"/>
              <a:cs typeface="Arial" pitchFamily="34" charset="0"/>
            </a:endParaRPr>
          </a:p>
        </p:txBody>
      </p:sp>
      <p:sp>
        <p:nvSpPr>
          <p:cNvPr id="22" name="TextBox 21"/>
          <p:cNvSpPr txBox="1"/>
          <p:nvPr/>
        </p:nvSpPr>
        <p:spPr>
          <a:xfrm>
            <a:off x="644576" y="2263515"/>
            <a:ext cx="2383436" cy="1905307"/>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Funders see the value in investing in WTV &amp; sustainable tech even given higher costs </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Possibility to secure funding from other sectors – energy, SGBV, livelihoods </a:t>
            </a:r>
          </a:p>
        </p:txBody>
      </p:sp>
      <p:sp>
        <p:nvSpPr>
          <p:cNvPr id="23" name="TextBox 22"/>
          <p:cNvSpPr txBox="1"/>
          <p:nvPr/>
        </p:nvSpPr>
        <p:spPr>
          <a:xfrm>
            <a:off x="3465227" y="2263515"/>
            <a:ext cx="2560320" cy="2120750"/>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Camp locations / context (e.g., rocky soil, unstable soil, etc) would make the use of pit latrines more expensive than the waste-to-value options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Strong case can be made to funders to support new solutions w/better value</a:t>
            </a:r>
          </a:p>
        </p:txBody>
      </p:sp>
      <p:sp>
        <p:nvSpPr>
          <p:cNvPr id="25" name="TextBox 24"/>
          <p:cNvSpPr txBox="1"/>
          <p:nvPr/>
        </p:nvSpPr>
        <p:spPr>
          <a:xfrm>
            <a:off x="6298372" y="2263515"/>
            <a:ext cx="2681987" cy="2336194"/>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Given camp lifecycle stage (eg, long established) local teams may not get extra capital to change systems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Must leverage existing infrastructure but can improve user experience through retrofitting latrines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Example: American Standard insert (cost $1.30)</a:t>
            </a:r>
          </a:p>
        </p:txBody>
      </p:sp>
      <p:pic>
        <p:nvPicPr>
          <p:cNvPr id="26" name="Picture 6" descr="http://contractormag.com/site-files/contractormag.com/files/imagecache/large_img/uploads/2014/11/sato.jpg"/>
          <p:cNvPicPr>
            <a:picLocks noChangeAspect="1" noChangeArrowheads="1"/>
          </p:cNvPicPr>
          <p:nvPr/>
        </p:nvPicPr>
        <p:blipFill>
          <a:blip r:embed="rId2" cstate="print">
            <a:clrChange>
              <a:clrFrom>
                <a:srgbClr val="FFFFFF"/>
              </a:clrFrom>
              <a:clrTo>
                <a:srgbClr val="FFFFFF">
                  <a:alpha val="0"/>
                </a:srgbClr>
              </a:clrTo>
            </a:clrChange>
          </a:blip>
          <a:srcRect l="12405" t="8744" r="11465"/>
          <a:stretch>
            <a:fillRect/>
          </a:stretch>
        </p:blipFill>
        <p:spPr bwMode="auto">
          <a:xfrm>
            <a:off x="7293813" y="4881590"/>
            <a:ext cx="1014904" cy="684956"/>
          </a:xfrm>
          <a:prstGeom prst="rect">
            <a:avLst/>
          </a:prstGeom>
          <a:noFill/>
        </p:spPr>
      </p:pic>
      <p:pic>
        <p:nvPicPr>
          <p:cNvPr id="28" name="Picture 5" descr="(B)energy"/>
          <p:cNvPicPr>
            <a:picLocks noChangeAspect="1" noChangeArrowheads="1"/>
          </p:cNvPicPr>
          <p:nvPr/>
        </p:nvPicPr>
        <p:blipFill>
          <a:blip r:embed="rId3" cstate="print"/>
          <a:srcRect/>
          <a:stretch>
            <a:fillRect/>
          </a:stretch>
        </p:blipFill>
        <p:spPr bwMode="auto">
          <a:xfrm>
            <a:off x="644576" y="4527647"/>
            <a:ext cx="1185321" cy="377491"/>
          </a:xfrm>
          <a:prstGeom prst="rect">
            <a:avLst/>
          </a:prstGeom>
          <a:solidFill>
            <a:srgbClr val="4D4D4D"/>
          </a:solidFill>
          <a:ln>
            <a:solidFill>
              <a:srgbClr val="4D4D4D"/>
            </a:solidFill>
          </a:ln>
        </p:spPr>
      </p:pic>
      <p:pic>
        <p:nvPicPr>
          <p:cNvPr id="29" name="Picture 4" descr="http://www.ecofys.com/styles/default/img/logo_ecofys.gif">
            <a:hlinkClick r:id="rId4" tooltip="Ecofys home"/>
          </p:cNvPr>
          <p:cNvPicPr>
            <a:picLocks noChangeAspect="1" noChangeArrowheads="1"/>
          </p:cNvPicPr>
          <p:nvPr/>
        </p:nvPicPr>
        <p:blipFill>
          <a:blip r:embed="rId5" cstate="print"/>
          <a:srcRect r="27230" b="18743"/>
          <a:stretch>
            <a:fillRect/>
          </a:stretch>
        </p:blipFill>
        <p:spPr bwMode="auto">
          <a:xfrm>
            <a:off x="644576" y="5061888"/>
            <a:ext cx="1185321" cy="400034"/>
          </a:xfrm>
          <a:prstGeom prst="rect">
            <a:avLst/>
          </a:prstGeom>
          <a:noFill/>
        </p:spPr>
      </p:pic>
      <p:sp>
        <p:nvSpPr>
          <p:cNvPr id="30" name="TextBox 29"/>
          <p:cNvSpPr txBox="1"/>
          <p:nvPr/>
        </p:nvSpPr>
        <p:spPr>
          <a:xfrm>
            <a:off x="644576" y="4153832"/>
            <a:ext cx="1185321" cy="397201"/>
          </a:xfrm>
          <a:prstGeom prst="rect">
            <a:avLst/>
          </a:prstGeom>
          <a:noFill/>
        </p:spPr>
        <p:txBody>
          <a:bodyPr wrap="square" tIns="90000" bIns="90000" rtlCol="0">
            <a:spAutoFit/>
          </a:bodyPr>
          <a:lstStyle/>
          <a:p>
            <a:pPr algn="ctr"/>
            <a:r>
              <a:rPr lang="en-US" sz="1400" b="1" u="sng" dirty="0" smtClean="0">
                <a:latin typeface="Arial" pitchFamily="34" charset="0"/>
                <a:cs typeface="Arial" pitchFamily="34" charset="0"/>
              </a:rPr>
              <a:t>Biogas</a:t>
            </a:r>
          </a:p>
        </p:txBody>
      </p:sp>
      <p:sp>
        <p:nvSpPr>
          <p:cNvPr id="31" name="TextBox 30"/>
          <p:cNvSpPr txBox="1"/>
          <p:nvPr/>
        </p:nvSpPr>
        <p:spPr>
          <a:xfrm>
            <a:off x="1867372" y="4153832"/>
            <a:ext cx="1185321" cy="397201"/>
          </a:xfrm>
          <a:prstGeom prst="rect">
            <a:avLst/>
          </a:prstGeom>
          <a:noFill/>
        </p:spPr>
        <p:txBody>
          <a:bodyPr wrap="square" tIns="90000" bIns="90000" rtlCol="0">
            <a:spAutoFit/>
          </a:bodyPr>
          <a:lstStyle/>
          <a:p>
            <a:pPr algn="ctr"/>
            <a:r>
              <a:rPr lang="en-US" sz="1400" b="1" u="sng" dirty="0" smtClean="0">
                <a:latin typeface="Arial" pitchFamily="34" charset="0"/>
                <a:cs typeface="Arial" pitchFamily="34" charset="0"/>
              </a:rPr>
              <a:t>Briquettes</a:t>
            </a:r>
          </a:p>
        </p:txBody>
      </p:sp>
      <p:pic>
        <p:nvPicPr>
          <p:cNvPr id="32" name="Picture 4" descr="http://sanivation.com/wp-content/uploads/2014/09/logo1.gif"/>
          <p:cNvPicPr>
            <a:picLocks noChangeAspect="1" noChangeArrowheads="1"/>
          </p:cNvPicPr>
          <p:nvPr/>
        </p:nvPicPr>
        <p:blipFill>
          <a:blip r:embed="rId6" cstate="print"/>
          <a:srcRect/>
          <a:stretch>
            <a:fillRect/>
          </a:stretch>
        </p:blipFill>
        <p:spPr bwMode="auto">
          <a:xfrm>
            <a:off x="2008681" y="4580645"/>
            <a:ext cx="828267" cy="248480"/>
          </a:xfrm>
          <a:prstGeom prst="rect">
            <a:avLst/>
          </a:prstGeom>
          <a:noFill/>
        </p:spPr>
      </p:pic>
      <p:sp>
        <p:nvSpPr>
          <p:cNvPr id="33" name="TextBox 32"/>
          <p:cNvSpPr txBox="1"/>
          <p:nvPr/>
        </p:nvSpPr>
        <p:spPr>
          <a:xfrm>
            <a:off x="1904847" y="4863287"/>
            <a:ext cx="1185321" cy="397201"/>
          </a:xfrm>
          <a:prstGeom prst="rect">
            <a:avLst/>
          </a:prstGeom>
          <a:noFill/>
        </p:spPr>
        <p:txBody>
          <a:bodyPr wrap="square" tIns="90000" bIns="90000" rtlCol="0">
            <a:spAutoFit/>
          </a:bodyPr>
          <a:lstStyle/>
          <a:p>
            <a:pPr algn="ctr"/>
            <a:r>
              <a:rPr lang="en-US" sz="1400" b="1" u="sng" dirty="0" smtClean="0">
                <a:latin typeface="Arial" pitchFamily="34" charset="0"/>
                <a:cs typeface="Arial" pitchFamily="34" charset="0"/>
              </a:rPr>
              <a:t>Fertilizer</a:t>
            </a:r>
          </a:p>
        </p:txBody>
      </p:sp>
      <p:pic>
        <p:nvPicPr>
          <p:cNvPr id="34" name="Picture 7" descr="http://www.beyondcapitalfund.org/wp-content/uploads/2013/08/Logo_Sanergy_MIT.JPG.jpe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957312" y="5183318"/>
            <a:ext cx="1129140" cy="286099"/>
          </a:xfrm>
          <a:prstGeom prst="rect">
            <a:avLst/>
          </a:prstGeom>
          <a:noFill/>
        </p:spPr>
      </p:pic>
      <p:sp>
        <p:nvSpPr>
          <p:cNvPr id="24" name="Oval 23"/>
          <p:cNvSpPr/>
          <p:nvPr/>
        </p:nvSpPr>
        <p:spPr>
          <a:xfrm>
            <a:off x="28574" y="26670"/>
            <a:ext cx="228600" cy="228600"/>
          </a:xfrm>
          <a:prstGeom prst="ellipse">
            <a:avLst/>
          </a:prstGeom>
          <a:solidFill>
            <a:schemeClr val="hlink"/>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smtClean="0">
                <a:solidFill>
                  <a:schemeClr val="bg1"/>
                </a:solidFill>
                <a:latin typeface="Arial" pitchFamily="34" charset="0"/>
                <a:cs typeface="Arial" pitchFamily="34" charset="0"/>
              </a:rPr>
              <a:t>3</a:t>
            </a:r>
          </a:p>
        </p:txBody>
      </p:sp>
      <p:sp>
        <p:nvSpPr>
          <p:cNvPr id="27" name="BoxHeader"/>
          <p:cNvSpPr>
            <a:spLocks noChangeArrowheads="1"/>
          </p:cNvSpPr>
          <p:nvPr/>
        </p:nvSpPr>
        <p:spPr bwMode="gray">
          <a:xfrm>
            <a:off x="191969" y="-40785"/>
            <a:ext cx="5767388" cy="365760"/>
          </a:xfrm>
          <a:prstGeom prst="rect">
            <a:avLst/>
          </a:prstGeom>
          <a:noFill/>
          <a:ln w="25400" algn="ctr">
            <a:noFill/>
            <a:miter lim="800000"/>
            <a:headEnd/>
            <a:tailEnd/>
          </a:ln>
        </p:spPr>
        <p:txBody>
          <a:bodyPr tIns="91440" bIns="91440" anchor="t"/>
          <a:lstStyle/>
          <a:p>
            <a:pPr fontAlgn="base">
              <a:spcBef>
                <a:spcPct val="0"/>
              </a:spcBef>
              <a:spcAft>
                <a:spcPct val="0"/>
              </a:spcAft>
            </a:pPr>
            <a:r>
              <a:rPr lang="en-US" sz="1200" b="1" dirty="0" smtClean="0">
                <a:solidFill>
                  <a:schemeClr val="hlink"/>
                </a:solidFill>
                <a:latin typeface="Arial" pitchFamily="34" charset="0"/>
                <a:cs typeface="Arial" pitchFamily="34" charset="0"/>
              </a:rPr>
              <a:t>Increase horizon for investment decisions</a:t>
            </a:r>
            <a:endParaRPr lang="en-US" sz="1200" b="1" dirty="0">
              <a:solidFill>
                <a:schemeClr val="hlink"/>
              </a:solidFill>
              <a:latin typeface="Arial" pitchFamily="34" charset="0"/>
              <a:cs typeface="Arial" pitchFamily="34" charset="0"/>
            </a:endParaRPr>
          </a:p>
        </p:txBody>
      </p:sp>
      <p:sp>
        <p:nvSpPr>
          <p:cNvPr id="36" name="TextBox 35"/>
          <p:cNvSpPr txBox="1"/>
          <p:nvPr/>
        </p:nvSpPr>
        <p:spPr>
          <a:xfrm>
            <a:off x="3585147" y="4384265"/>
            <a:ext cx="1185321" cy="397201"/>
          </a:xfrm>
          <a:prstGeom prst="rect">
            <a:avLst/>
          </a:prstGeom>
          <a:noFill/>
        </p:spPr>
        <p:txBody>
          <a:bodyPr wrap="square" tIns="90000" bIns="90000" rtlCol="0">
            <a:spAutoFit/>
          </a:bodyPr>
          <a:lstStyle/>
          <a:p>
            <a:pPr algn="ctr"/>
            <a:r>
              <a:rPr lang="en-US" sz="1400" b="1" u="sng" dirty="0" err="1" smtClean="0">
                <a:latin typeface="Arial" pitchFamily="34" charset="0"/>
                <a:cs typeface="Arial" pitchFamily="34" charset="0"/>
              </a:rPr>
              <a:t>UDDT</a:t>
            </a:r>
            <a:endParaRPr lang="en-US" sz="1400" b="1" u="sng" dirty="0" smtClean="0">
              <a:latin typeface="Arial" pitchFamily="34" charset="0"/>
              <a:cs typeface="Arial" pitchFamily="34" charset="0"/>
            </a:endParaRPr>
          </a:p>
        </p:txBody>
      </p:sp>
      <p:pic>
        <p:nvPicPr>
          <p:cNvPr id="37" name="Picture 7"/>
          <p:cNvPicPr>
            <a:picLocks noChangeAspect="1" noChangeArrowheads="1"/>
          </p:cNvPicPr>
          <p:nvPr/>
        </p:nvPicPr>
        <p:blipFill>
          <a:blip r:embed="rId8" cstate="email"/>
          <a:srcRect/>
          <a:stretch>
            <a:fillRect/>
          </a:stretch>
        </p:blipFill>
        <p:spPr bwMode="auto">
          <a:xfrm>
            <a:off x="4995036" y="4422248"/>
            <a:ext cx="663751" cy="1058531"/>
          </a:xfrm>
          <a:prstGeom prst="rect">
            <a:avLst/>
          </a:prstGeom>
          <a:noFill/>
          <a:ln w="9525">
            <a:noFill/>
            <a:miter lim="800000"/>
            <a:headEnd/>
            <a:tailEnd/>
          </a:ln>
        </p:spPr>
      </p:pic>
      <p:sp>
        <p:nvSpPr>
          <p:cNvPr id="38" name="TextBox 37"/>
          <p:cNvSpPr txBox="1"/>
          <p:nvPr/>
        </p:nvSpPr>
        <p:spPr>
          <a:xfrm>
            <a:off x="6660891" y="4507937"/>
            <a:ext cx="1790494" cy="397201"/>
          </a:xfrm>
          <a:prstGeom prst="rect">
            <a:avLst/>
          </a:prstGeom>
          <a:noFill/>
        </p:spPr>
        <p:txBody>
          <a:bodyPr wrap="square" tIns="90000" bIns="90000" rtlCol="0">
            <a:spAutoFit/>
          </a:bodyPr>
          <a:lstStyle/>
          <a:p>
            <a:pPr algn="ctr"/>
            <a:r>
              <a:rPr lang="en-US" sz="1400" b="1" u="sng" dirty="0" smtClean="0">
                <a:latin typeface="Arial" pitchFamily="34" charset="0"/>
                <a:cs typeface="Arial" pitchFamily="34" charset="0"/>
              </a:rPr>
              <a:t>Pour flush insert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sz="quarter" idx="10"/>
          </p:nvPr>
        </p:nvSpPr>
        <p:spPr/>
        <p:txBody>
          <a:bodyPr/>
          <a:lstStyle/>
          <a:p>
            <a:r>
              <a:rPr lang="en-US" dirty="0" smtClean="0"/>
              <a:t>Address any items raised in discussion today</a:t>
            </a:r>
          </a:p>
          <a:p>
            <a:endParaRPr lang="en-US" dirty="0" smtClean="0"/>
          </a:p>
          <a:p>
            <a:r>
              <a:rPr lang="en-US" dirty="0" smtClean="0"/>
              <a:t>Finalize supporting deep-dives on technologies, costs and advantages  </a:t>
            </a:r>
          </a:p>
          <a:p>
            <a:endParaRPr lang="en-US" dirty="0" smtClean="0"/>
          </a:p>
          <a:p>
            <a:r>
              <a:rPr lang="en-US" dirty="0" smtClean="0"/>
              <a:t>Share final phase I findings with </a:t>
            </a:r>
            <a:r>
              <a:rPr lang="en-US" dirty="0" err="1" smtClean="0"/>
              <a:t>UNHCR</a:t>
            </a:r>
            <a:r>
              <a:rPr lang="en-US" dirty="0" smtClean="0"/>
              <a:t> team </a:t>
            </a:r>
          </a:p>
          <a:p>
            <a:pPr lvl="1">
              <a:buClr>
                <a:srgbClr val="177B57"/>
              </a:buClr>
              <a:buSzPct val="100000"/>
              <a:buFont typeface="Arial"/>
              <a:buChar char="•"/>
            </a:pPr>
            <a:r>
              <a:rPr lang="en-US" dirty="0" smtClean="0">
                <a:solidFill>
                  <a:srgbClr val="000000"/>
                </a:solidFill>
                <a:latin typeface="Arial"/>
              </a:rPr>
              <a:t>Interim findings shared / discussed last week in Geneva over 2 days</a:t>
            </a:r>
          </a:p>
          <a:p>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 name="Rectangle 2"/>
          <p:cNvSpPr/>
          <p:nvPr/>
        </p:nvSpPr>
        <p:spPr bwMode="white">
          <a:xfrm rot="-5400000">
            <a:off x="7178040" y="4261104"/>
            <a:ext cx="4562856" cy="201168"/>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400" dirty="0" smtClean="0">
              <a:solidFill>
                <a:srgbClr val="000000"/>
              </a:solidFill>
              <a:latin typeface="Arial" pitchFamily="34" charset="0"/>
              <a:cs typeface="Arial" pitchFamily="34" charset="0"/>
            </a:endParaRPr>
          </a:p>
        </p:txBody>
      </p:sp>
      <p:sp>
        <p:nvSpPr>
          <p:cNvPr id="29697" name="agenda_divider"/>
          <p:cNvSpPr>
            <a:spLocks noChangeArrowheads="1"/>
          </p:cNvSpPr>
          <p:nvPr/>
        </p:nvSpPr>
        <p:spPr bwMode="auto">
          <a:xfrm>
            <a:off x="0" y="3048000"/>
            <a:ext cx="9602788" cy="762000"/>
          </a:xfrm>
          <a:prstGeom prst="rect">
            <a:avLst/>
          </a:prstGeom>
          <a:solidFill>
            <a:schemeClr val="tx2"/>
          </a:solidFill>
          <a:ln w="12700" algn="ctr">
            <a:noFill/>
            <a:miter lim="800000"/>
            <a:headEnd/>
            <a:tailEnd/>
          </a:ln>
        </p:spPr>
        <p:txBody>
          <a:bodyPr lIns="457200" tIns="228600" bIns="228600" anchor="ctr">
            <a:spAutoFit/>
          </a:bodyPr>
          <a:lstStyle/>
          <a:p>
            <a:pPr fontAlgn="base">
              <a:spcBef>
                <a:spcPct val="20000"/>
              </a:spcBef>
              <a:spcAft>
                <a:spcPct val="0"/>
              </a:spcAft>
            </a:pPr>
            <a:r>
              <a:rPr lang="en-US" sz="2000" b="1" dirty="0">
                <a:solidFill>
                  <a:srgbClr val="FFFFFF"/>
                </a:solidFill>
                <a:latin typeface="Arial" pitchFamily="34" charset="0"/>
                <a:cs typeface="Arial" pitchFamily="34" charset="0"/>
              </a:rPr>
              <a:t>Appendix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 (I)</a:t>
            </a:r>
            <a:endParaRPr lang="en-US" dirty="0"/>
          </a:p>
        </p:txBody>
      </p:sp>
      <p:sp>
        <p:nvSpPr>
          <p:cNvPr id="3" name="Text Placeholder 2"/>
          <p:cNvSpPr>
            <a:spLocks noGrp="1"/>
          </p:cNvSpPr>
          <p:nvPr>
            <p:ph type="body" sz="quarter" idx="10"/>
          </p:nvPr>
        </p:nvSpPr>
        <p:spPr>
          <a:xfrm>
            <a:off x="457200" y="1341120"/>
            <a:ext cx="8686800" cy="4617720"/>
          </a:xfrm>
        </p:spPr>
        <p:txBody>
          <a:bodyPr/>
          <a:lstStyle/>
          <a:p>
            <a:r>
              <a:rPr lang="en-US" dirty="0" smtClean="0"/>
              <a:t>UNHCR is looking to improve the sustainability of its services for refugees and support the surrounding communities, in the face of protracted refugee situations</a:t>
            </a:r>
          </a:p>
          <a:p>
            <a:pPr lvl="1">
              <a:buClr>
                <a:srgbClr val="177B57"/>
              </a:buClr>
              <a:buSzPct val="100000"/>
              <a:buFont typeface="Arial"/>
              <a:buChar char="•"/>
            </a:pPr>
            <a:r>
              <a:rPr lang="en-US" dirty="0" smtClean="0">
                <a:solidFill>
                  <a:srgbClr val="000000"/>
                </a:solidFill>
                <a:latin typeface="Arial"/>
              </a:rPr>
              <a:t>Sanitation + waste-to-value is one area that has the potential to positively support this goal</a:t>
            </a:r>
          </a:p>
          <a:p>
            <a:endParaRPr lang="en-US" dirty="0" smtClean="0"/>
          </a:p>
          <a:p>
            <a:r>
              <a:rPr lang="en-US" dirty="0" smtClean="0"/>
              <a:t>We reviewed the current portfolio of technologies for suitability in refugee camp contexts</a:t>
            </a:r>
            <a:endParaRPr lang="en-US" dirty="0" smtClean="0">
              <a:solidFill>
                <a:srgbClr val="000000"/>
              </a:solidFill>
              <a:latin typeface="Arial"/>
            </a:endParaRPr>
          </a:p>
          <a:p>
            <a:r>
              <a:rPr lang="en-US" dirty="0" smtClean="0">
                <a:solidFill>
                  <a:srgbClr val="000000"/>
                </a:solidFill>
                <a:latin typeface="Arial"/>
              </a:rPr>
              <a:t>We see opportunities to improve sanitation by selectively incorporating waste-to-value sanitation solutions, especially in situations where the traditional latrine is challenged</a:t>
            </a:r>
          </a:p>
          <a:p>
            <a:pPr lvl="1">
              <a:buClr>
                <a:srgbClr val="177B57"/>
              </a:buClr>
              <a:buSzPct val="100000"/>
              <a:buFont typeface="Arial"/>
              <a:buChar char="•"/>
            </a:pPr>
            <a:r>
              <a:rPr lang="en-US" dirty="0" smtClean="0">
                <a:solidFill>
                  <a:srgbClr val="000000"/>
                </a:solidFill>
                <a:latin typeface="Arial"/>
              </a:rPr>
              <a:t>Today, pit latrines are the most common solution as they are simple to construct, relatively inexpensive to build in suitable settings and </a:t>
            </a:r>
            <a:r>
              <a:rPr lang="en-US" dirty="0" smtClean="0">
                <a:latin typeface="Arial"/>
              </a:rPr>
              <a:t>typically </a:t>
            </a:r>
            <a:r>
              <a:rPr lang="en-US" dirty="0" smtClean="0">
                <a:solidFill>
                  <a:srgbClr val="000000"/>
                </a:solidFill>
                <a:latin typeface="Arial"/>
              </a:rPr>
              <a:t>do an acceptable job containing waste</a:t>
            </a:r>
          </a:p>
          <a:p>
            <a:pPr lvl="1">
              <a:buClr>
                <a:srgbClr val="177B57"/>
              </a:buClr>
              <a:buSzPct val="100000"/>
              <a:buFont typeface="Arial"/>
              <a:buChar char="•"/>
            </a:pPr>
            <a:r>
              <a:rPr lang="en-US" dirty="0" smtClean="0">
                <a:solidFill>
                  <a:srgbClr val="000000"/>
                </a:solidFill>
                <a:latin typeface="Arial"/>
              </a:rPr>
              <a:t>However, in areas where latrines are expensive to construct and have significant negative impacts, waste-to-value solutions (e.g., HH biogas, UDDTs) can provide more cost effective alternates and in a few circumstances may provide additional livelihood</a:t>
            </a:r>
          </a:p>
          <a:p>
            <a:pPr lvl="1">
              <a:buClr>
                <a:srgbClr val="177B57"/>
              </a:buClr>
              <a:buSzPct val="100000"/>
              <a:buFont typeface="Arial"/>
              <a:buChar char="•"/>
            </a:pPr>
            <a:r>
              <a:rPr lang="en-US" dirty="0" smtClean="0">
                <a:solidFill>
                  <a:srgbClr val="000000"/>
                </a:solidFill>
              </a:rPr>
              <a:t>WTV solution benefits also include increased protection, access to energy and fertilizers</a:t>
            </a:r>
            <a:endParaRPr lang="en-US" dirty="0" smtClean="0">
              <a:solidFill>
                <a:srgbClr val="000000"/>
              </a:solidFill>
              <a:latin typeface="Arial"/>
            </a:endParaRPr>
          </a:p>
          <a:p>
            <a:pPr lvl="1">
              <a:buClr>
                <a:srgbClr val="177B57"/>
              </a:buClr>
              <a:buSzPct val="100000"/>
              <a:buFont typeface="Arial"/>
              <a:buChar char="•"/>
            </a:pPr>
            <a:endParaRPr lang="en-US" dirty="0" smtClean="0">
              <a:solidFill>
                <a:srgbClr val="000000"/>
              </a:solidFill>
              <a:latin typeface="Arial"/>
            </a:endParaRPr>
          </a:p>
          <a:p>
            <a:r>
              <a:rPr lang="en-US" dirty="0" smtClean="0"/>
              <a:t>Selecting the right waste-to-value solution + service delivery model for a given camp is a highly specialized decision and requires a portfolio of solutions for UNHCR consideration </a:t>
            </a:r>
          </a:p>
          <a:p>
            <a:pPr lvl="1">
              <a:buClr>
                <a:srgbClr val="177B57"/>
              </a:buClr>
              <a:buSzPct val="100000"/>
              <a:buFont typeface="Arial"/>
              <a:buChar char="•"/>
            </a:pPr>
            <a:r>
              <a:rPr lang="en-US" dirty="0" smtClean="0">
                <a:solidFill>
                  <a:srgbClr val="000000"/>
                </a:solidFill>
              </a:rPr>
              <a:t>We highlight the technologies that could be suitable for use in different refugee settings </a:t>
            </a:r>
          </a:p>
          <a:p>
            <a:pPr lvl="1">
              <a:buClr>
                <a:srgbClr val="177B57"/>
              </a:buClr>
              <a:buSzPct val="100000"/>
              <a:buFont typeface="Arial"/>
              <a:buChar char="•"/>
            </a:pPr>
            <a:r>
              <a:rPr lang="en-US" dirty="0" smtClean="0">
                <a:solidFill>
                  <a:srgbClr val="000000"/>
                </a:solidFill>
                <a:latin typeface="Arial"/>
              </a:rPr>
              <a:t>Additionally, we show that there are strong opportunities to engage both the refugees and host community in the installation, service and as needed collection of by-products /waste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3" name="Rectangle 2"/>
          <p:cNvSpPr/>
          <p:nvPr/>
        </p:nvSpPr>
        <p:spPr bwMode="white">
          <a:xfrm rot="-5400000">
            <a:off x="7178040" y="4261104"/>
            <a:ext cx="4562856" cy="201168"/>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400" dirty="0" smtClean="0">
              <a:solidFill>
                <a:srgbClr val="000000"/>
              </a:solidFill>
              <a:latin typeface="Arial" pitchFamily="34" charset="0"/>
              <a:cs typeface="Arial" pitchFamily="34" charset="0"/>
            </a:endParaRPr>
          </a:p>
        </p:txBody>
      </p:sp>
      <p:sp>
        <p:nvSpPr>
          <p:cNvPr id="29697" name="agenda_divider"/>
          <p:cNvSpPr>
            <a:spLocks noChangeArrowheads="1"/>
          </p:cNvSpPr>
          <p:nvPr/>
        </p:nvSpPr>
        <p:spPr bwMode="auto">
          <a:xfrm>
            <a:off x="0" y="3048000"/>
            <a:ext cx="9602788" cy="762000"/>
          </a:xfrm>
          <a:prstGeom prst="rect">
            <a:avLst/>
          </a:prstGeom>
          <a:solidFill>
            <a:schemeClr val="tx2"/>
          </a:solidFill>
          <a:ln w="12700" algn="ctr">
            <a:noFill/>
            <a:miter lim="800000"/>
            <a:headEnd/>
            <a:tailEnd/>
          </a:ln>
        </p:spPr>
        <p:txBody>
          <a:bodyPr lIns="457200" tIns="228600" bIns="228600" anchor="ctr">
            <a:spAutoFit/>
          </a:bodyPr>
          <a:lstStyle/>
          <a:p>
            <a:pPr fontAlgn="base">
              <a:spcBef>
                <a:spcPct val="20000"/>
              </a:spcBef>
              <a:spcAft>
                <a:spcPct val="0"/>
              </a:spcAft>
            </a:pPr>
            <a:r>
              <a:rPr lang="en-US" sz="2000" b="1" dirty="0" smtClean="0">
                <a:solidFill>
                  <a:srgbClr val="FFFFFF"/>
                </a:solidFill>
                <a:latin typeface="Arial" pitchFamily="34" charset="0"/>
                <a:cs typeface="Arial" pitchFamily="34" charset="0"/>
              </a:rPr>
              <a:t>Baseline Solutions – Deep Dive Assessment</a:t>
            </a:r>
            <a:endParaRPr lang="en-US" sz="20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87" y="1588"/>
          <a:ext cx="1587" cy="1587"/>
        </p:xfrm>
        <a:graphic>
          <a:graphicData uri="http://schemas.openxmlformats.org/presentationml/2006/ole">
            <p:oleObj spid="_x0000_s47106" name="think-cell Slide" r:id="rId3" imgW="270" imgH="270" progId="TCLayout.ActiveDocument.1">
              <p:embed/>
            </p:oleObj>
          </a:graphicData>
        </a:graphic>
      </p:graphicFrame>
      <p:sp>
        <p:nvSpPr>
          <p:cNvPr id="30" name="Isosceles Triangle 29"/>
          <p:cNvSpPr/>
          <p:nvPr/>
        </p:nvSpPr>
        <p:spPr>
          <a:xfrm rot="10800000">
            <a:off x="2210976" y="1895804"/>
            <a:ext cx="5117909" cy="3862316"/>
          </a:xfrm>
          <a:prstGeom prst="triangle">
            <a:avLst/>
          </a:prstGeom>
          <a:gradFill flip="none" rotWithShape="1">
            <a:gsLst>
              <a:gs pos="0">
                <a:schemeClr val="accent1">
                  <a:shade val="30000"/>
                  <a:satMod val="115000"/>
                  <a:alpha val="50000"/>
                </a:schemeClr>
              </a:gs>
              <a:gs pos="50000">
                <a:schemeClr val="accent1"/>
              </a:gs>
              <a:gs pos="100000">
                <a:schemeClr val="bg1"/>
              </a:gs>
            </a:gsLst>
            <a:lin ang="162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6 categories of sanitation solutions in use at refugee camps, with versions of pit latrines the most common</a:t>
            </a:r>
            <a:endParaRPr lang="en-US" dirty="0"/>
          </a:p>
        </p:txBody>
      </p:sp>
      <p:sp>
        <p:nvSpPr>
          <p:cNvPr id="13" name="TextBox 12"/>
          <p:cNvSpPr txBox="1"/>
          <p:nvPr/>
        </p:nvSpPr>
        <p:spPr>
          <a:xfrm>
            <a:off x="2775228" y="1852938"/>
            <a:ext cx="4348898" cy="3382634"/>
          </a:xfrm>
          <a:prstGeom prst="rect">
            <a:avLst/>
          </a:prstGeom>
          <a:noFill/>
        </p:spPr>
        <p:txBody>
          <a:bodyPr wrap="square" tIns="90000" bIns="90000" rtlCol="0">
            <a:spAutoFit/>
          </a:bodyPr>
          <a:lstStyle/>
          <a:p>
            <a:pPr algn="ctr">
              <a:spcBef>
                <a:spcPts val="1200"/>
              </a:spcBef>
              <a:spcAft>
                <a:spcPts val="1200"/>
              </a:spcAft>
            </a:pPr>
            <a:r>
              <a:rPr lang="en-US" b="1" dirty="0" smtClean="0">
                <a:latin typeface="Arial" pitchFamily="34" charset="0"/>
                <a:cs typeface="Arial" pitchFamily="34" charset="0"/>
              </a:rPr>
              <a:t>Pit latrines (sealed when full)</a:t>
            </a:r>
          </a:p>
          <a:p>
            <a:pPr algn="ctr">
              <a:spcBef>
                <a:spcPts val="1200"/>
              </a:spcBef>
              <a:spcAft>
                <a:spcPts val="1200"/>
              </a:spcAft>
            </a:pPr>
            <a:r>
              <a:rPr lang="en-US" b="1" dirty="0" smtClean="0"/>
              <a:t>Pour-flush to pit (sealed when full)</a:t>
            </a:r>
          </a:p>
          <a:p>
            <a:pPr algn="ctr">
              <a:spcBef>
                <a:spcPts val="1200"/>
              </a:spcBef>
              <a:spcAft>
                <a:spcPts val="1200"/>
              </a:spcAft>
            </a:pPr>
            <a:r>
              <a:rPr lang="en-US" b="1" dirty="0" smtClean="0">
                <a:latin typeface="Arial" pitchFamily="34" charset="0"/>
                <a:cs typeface="Arial" pitchFamily="34" charset="0"/>
              </a:rPr>
              <a:t>Drop-hole to cesspit (drainable)</a:t>
            </a:r>
          </a:p>
          <a:p>
            <a:pPr algn="ctr">
              <a:spcBef>
                <a:spcPts val="1200"/>
              </a:spcBef>
              <a:spcAft>
                <a:spcPts val="1200"/>
              </a:spcAft>
            </a:pPr>
            <a:r>
              <a:rPr lang="en-US" b="1" dirty="0" smtClean="0"/>
              <a:t>Urine-diverting dry toilets (UDDTs)</a:t>
            </a:r>
          </a:p>
          <a:p>
            <a:pPr algn="ctr">
              <a:spcBef>
                <a:spcPts val="1200"/>
              </a:spcBef>
              <a:spcAft>
                <a:spcPts val="1200"/>
              </a:spcAft>
            </a:pPr>
            <a:r>
              <a:rPr lang="en-US" b="1" dirty="0" smtClean="0"/>
              <a:t>Pour-flush to cesspit (drainable)</a:t>
            </a:r>
          </a:p>
          <a:p>
            <a:pPr algn="ctr">
              <a:spcBef>
                <a:spcPts val="1200"/>
              </a:spcBef>
              <a:spcAft>
                <a:spcPts val="1200"/>
              </a:spcAft>
            </a:pPr>
            <a:r>
              <a:rPr lang="en-US" b="1" dirty="0" smtClean="0"/>
              <a:t>Biogas </a:t>
            </a:r>
            <a:r>
              <a:rPr lang="en-US" b="1" dirty="0" smtClean="0"/>
              <a:t>production at household </a:t>
            </a:r>
            <a:r>
              <a:rPr lang="en-US" b="1" dirty="0" smtClean="0"/>
              <a:t>level</a:t>
            </a:r>
            <a:endParaRPr lang="en-US" b="1" dirty="0" smtClean="0"/>
          </a:p>
        </p:txBody>
      </p:sp>
      <p:sp>
        <p:nvSpPr>
          <p:cNvPr id="15" name="bracket"/>
          <p:cNvSpPr>
            <a:spLocks/>
          </p:cNvSpPr>
          <p:nvPr/>
        </p:nvSpPr>
        <p:spPr bwMode="gray">
          <a:xfrm flipH="1">
            <a:off x="7255089" y="1893707"/>
            <a:ext cx="251203" cy="1557943"/>
          </a:xfrm>
          <a:prstGeom prst="leftBrace">
            <a:avLst>
              <a:gd name="adj1" fmla="val 32192"/>
              <a:gd name="adj2" fmla="val 50000"/>
            </a:avLst>
          </a:prstGeom>
          <a:noFill/>
          <a:ln w="19050">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6" name="bracket"/>
          <p:cNvSpPr>
            <a:spLocks/>
          </p:cNvSpPr>
          <p:nvPr/>
        </p:nvSpPr>
        <p:spPr bwMode="gray">
          <a:xfrm flipH="1">
            <a:off x="7303799" y="3633541"/>
            <a:ext cx="202493" cy="1466193"/>
          </a:xfrm>
          <a:prstGeom prst="leftBrace">
            <a:avLst>
              <a:gd name="adj1" fmla="val 32192"/>
              <a:gd name="adj2" fmla="val 50000"/>
            </a:avLst>
          </a:prstGeom>
          <a:noFill/>
          <a:ln w="19050">
            <a:solidFill>
              <a:schemeClr val="bg2"/>
            </a:solidFill>
            <a:round/>
            <a:headEnd/>
            <a:tailEnd type="none" w="lg" len="lg"/>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20" name="TextBox 19"/>
          <p:cNvSpPr txBox="1"/>
          <p:nvPr/>
        </p:nvSpPr>
        <p:spPr>
          <a:xfrm>
            <a:off x="7537390" y="2206135"/>
            <a:ext cx="1797682" cy="828089"/>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&gt;95% of all existing sanitation solutions</a:t>
            </a:r>
          </a:p>
        </p:txBody>
      </p:sp>
      <p:sp>
        <p:nvSpPr>
          <p:cNvPr id="22" name="TextBox 21"/>
          <p:cNvSpPr txBox="1"/>
          <p:nvPr/>
        </p:nvSpPr>
        <p:spPr>
          <a:xfrm>
            <a:off x="7537390" y="4026514"/>
            <a:ext cx="1797682" cy="612645"/>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Pilot phase or </a:t>
            </a:r>
          </a:p>
          <a:p>
            <a:pPr algn="ctr"/>
            <a:r>
              <a:rPr lang="en-US" sz="1400" b="1" i="1" dirty="0" smtClean="0">
                <a:solidFill>
                  <a:srgbClr val="4D4D4D"/>
                </a:solidFill>
                <a:latin typeface="Arial" pitchFamily="34" charset="0"/>
                <a:cs typeface="Arial" pitchFamily="34" charset="0"/>
              </a:rPr>
              <a:t>micro-scale</a:t>
            </a:r>
          </a:p>
        </p:txBody>
      </p:sp>
      <p:sp>
        <p:nvSpPr>
          <p:cNvPr id="31" name="TextBox 30"/>
          <p:cNvSpPr txBox="1"/>
          <p:nvPr/>
        </p:nvSpPr>
        <p:spPr>
          <a:xfrm>
            <a:off x="600501" y="1868509"/>
            <a:ext cx="1400033" cy="397201"/>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Very common</a:t>
            </a:r>
          </a:p>
        </p:txBody>
      </p:sp>
      <p:sp>
        <p:nvSpPr>
          <p:cNvPr id="32" name="TextBox 31"/>
          <p:cNvSpPr txBox="1"/>
          <p:nvPr/>
        </p:nvSpPr>
        <p:spPr>
          <a:xfrm>
            <a:off x="600501" y="4777758"/>
            <a:ext cx="1400033" cy="409433"/>
          </a:xfrm>
          <a:prstGeom prst="rect">
            <a:avLst/>
          </a:prstGeom>
          <a:noFill/>
        </p:spPr>
        <p:txBody>
          <a:bodyPr wrap="square" tIns="90000" bIns="90000" rtlCol="0">
            <a:spAutoFit/>
          </a:bodyPr>
          <a:lstStyle/>
          <a:p>
            <a:pPr algn="ctr"/>
            <a:r>
              <a:rPr lang="en-US" sz="1400" b="1" i="1" dirty="0" smtClean="0">
                <a:solidFill>
                  <a:srgbClr val="4D4D4D"/>
                </a:solidFill>
                <a:latin typeface="Arial" pitchFamily="34" charset="0"/>
                <a:cs typeface="Arial" pitchFamily="34" charset="0"/>
              </a:rPr>
              <a:t>Very rare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48130" name="think-cell Slide" r:id="rId3" imgW="270" imgH="270" progId="TCLayout.ActiveDocument.1">
              <p:embed/>
            </p:oleObj>
          </a:graphicData>
        </a:graphic>
      </p:graphicFrame>
      <p:cxnSp>
        <p:nvCxnSpPr>
          <p:cNvPr id="25" name="Straight Connector 24"/>
          <p:cNvCxnSpPr>
            <a:stCxn id="14" idx="2"/>
            <a:endCxn id="16" idx="0"/>
          </p:cNvCxnSpPr>
          <p:nvPr/>
        </p:nvCxnSpPr>
        <p:spPr>
          <a:xfrm flipH="1">
            <a:off x="5110307" y="1935412"/>
            <a:ext cx="1087" cy="47082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Rectangular Callout 43"/>
          <p:cNvSpPr/>
          <p:nvPr/>
        </p:nvSpPr>
        <p:spPr>
          <a:xfrm>
            <a:off x="457200" y="4940962"/>
            <a:ext cx="1460666" cy="842620"/>
          </a:xfrm>
          <a:prstGeom prst="wedgeRectCallout">
            <a:avLst>
              <a:gd name="adj1" fmla="val 54253"/>
              <a:gd name="adj2" fmla="val -104292"/>
            </a:avLst>
          </a:prstGeom>
          <a:solidFill>
            <a:schemeClr val="accent2"/>
          </a:solidFill>
          <a:ln w="95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Minimal operating costs – emergency funds often cover initial investment, but quickly decrease</a:t>
            </a:r>
          </a:p>
        </p:txBody>
      </p:sp>
      <p:sp>
        <p:nvSpPr>
          <p:cNvPr id="41" name="Rectangular Callout 40"/>
          <p:cNvSpPr/>
          <p:nvPr/>
        </p:nvSpPr>
        <p:spPr>
          <a:xfrm>
            <a:off x="2231573" y="5188366"/>
            <a:ext cx="1322317" cy="595216"/>
          </a:xfrm>
          <a:prstGeom prst="wedgeRectCallout">
            <a:avLst>
              <a:gd name="adj1" fmla="val 20156"/>
              <a:gd name="adj2" fmla="val -67100"/>
            </a:avLst>
          </a:prstGeom>
          <a:solidFill>
            <a:schemeClr val="accent2"/>
          </a:solidFill>
          <a:ln w="95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Any by-product will replace another UNHCR expense</a:t>
            </a:r>
          </a:p>
        </p:txBody>
      </p:sp>
      <p:sp>
        <p:nvSpPr>
          <p:cNvPr id="63" name="Rectangular Callout 62"/>
          <p:cNvSpPr/>
          <p:nvPr/>
        </p:nvSpPr>
        <p:spPr>
          <a:xfrm>
            <a:off x="3888635" y="5188366"/>
            <a:ext cx="1177893" cy="595216"/>
          </a:xfrm>
          <a:prstGeom prst="wedgeRectCallout">
            <a:avLst>
              <a:gd name="adj1" fmla="val 8036"/>
              <a:gd name="adj2" fmla="val -169338"/>
            </a:avLst>
          </a:prstGeom>
          <a:solidFill>
            <a:schemeClr val="accent2"/>
          </a:solidFill>
          <a:ln w="95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Paying for sanitation unlikely in camps</a:t>
            </a:r>
          </a:p>
        </p:txBody>
      </p:sp>
      <p:sp>
        <p:nvSpPr>
          <p:cNvPr id="2" name="Title 1"/>
          <p:cNvSpPr>
            <a:spLocks noGrp="1"/>
          </p:cNvSpPr>
          <p:nvPr>
            <p:ph type="title"/>
          </p:nvPr>
        </p:nvSpPr>
        <p:spPr>
          <a:xfrm>
            <a:off x="457200" y="161999"/>
            <a:ext cx="8690399" cy="831600"/>
          </a:xfrm>
          <a:noFill/>
          <a:effectLst/>
        </p:spPr>
        <p:txBody>
          <a:bodyPr wrap="square"/>
          <a:lstStyle/>
          <a:p>
            <a:pPr lvl="0"/>
            <a:r>
              <a:rPr lang="en-US" dirty="0" smtClean="0">
                <a:solidFill>
                  <a:srgbClr val="177B57"/>
                </a:solidFill>
                <a:latin typeface="Arial"/>
              </a:rPr>
              <a:t>Existing solutions have been assessed along 3 dimensions and will consider technical requirements</a:t>
            </a:r>
            <a:endParaRPr lang="en-US" sz="1600" b="0" dirty="0">
              <a:solidFill>
                <a:srgbClr val="177B57"/>
              </a:solidFill>
              <a:latin typeface="Arial"/>
            </a:endParaRPr>
          </a:p>
        </p:txBody>
      </p:sp>
      <p:sp>
        <p:nvSpPr>
          <p:cNvPr id="14" name="Rectangle 13"/>
          <p:cNvSpPr/>
          <p:nvPr/>
        </p:nvSpPr>
        <p:spPr>
          <a:xfrm>
            <a:off x="4228066" y="1331731"/>
            <a:ext cx="1766656" cy="603681"/>
          </a:xfrm>
          <a:prstGeom prst="rect">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bg1"/>
                </a:solidFill>
                <a:latin typeface="Arial" pitchFamily="34" charset="0"/>
                <a:cs typeface="Arial" pitchFamily="34" charset="0"/>
              </a:rPr>
              <a:t>Option assessment</a:t>
            </a:r>
          </a:p>
        </p:txBody>
      </p:sp>
      <p:sp>
        <p:nvSpPr>
          <p:cNvPr id="15" name="Rectangle 14"/>
          <p:cNvSpPr/>
          <p:nvPr/>
        </p:nvSpPr>
        <p:spPr>
          <a:xfrm>
            <a:off x="1394128" y="2406238"/>
            <a:ext cx="1766656" cy="603681"/>
          </a:xfrm>
          <a:prstGeom prst="rect">
            <a:avLst/>
          </a:prstGeom>
          <a:solidFill>
            <a:srgbClr val="F9EFBD"/>
          </a:solidFill>
          <a:ln w="9525">
            <a:solidFill>
              <a:srgbClr val="DCC05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Financial feasibility</a:t>
            </a:r>
          </a:p>
        </p:txBody>
      </p:sp>
      <p:sp>
        <p:nvSpPr>
          <p:cNvPr id="16" name="Rectangle 15"/>
          <p:cNvSpPr/>
          <p:nvPr/>
        </p:nvSpPr>
        <p:spPr>
          <a:xfrm>
            <a:off x="4226979" y="2406238"/>
            <a:ext cx="1766656" cy="603681"/>
          </a:xfrm>
          <a:prstGeom prst="rect">
            <a:avLst/>
          </a:prstGeom>
          <a:solidFill>
            <a:srgbClr val="F9EFBD"/>
          </a:solidFill>
          <a:ln w="9525">
            <a:solidFill>
              <a:srgbClr val="DCC05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Social good</a:t>
            </a:r>
          </a:p>
        </p:txBody>
      </p:sp>
      <p:sp>
        <p:nvSpPr>
          <p:cNvPr id="18" name="Rectangle 17"/>
          <p:cNvSpPr/>
          <p:nvPr/>
        </p:nvSpPr>
        <p:spPr>
          <a:xfrm>
            <a:off x="7062004" y="2406238"/>
            <a:ext cx="1766656" cy="603681"/>
          </a:xfrm>
          <a:prstGeom prst="rect">
            <a:avLst/>
          </a:prstGeom>
          <a:solidFill>
            <a:srgbClr val="F9EFBD"/>
          </a:solidFill>
          <a:ln w="9525">
            <a:solidFill>
              <a:srgbClr val="DCC05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Usability &amp; Ease of implementation</a:t>
            </a:r>
          </a:p>
        </p:txBody>
      </p:sp>
      <p:cxnSp>
        <p:nvCxnSpPr>
          <p:cNvPr id="20" name="Elbow Connector 19"/>
          <p:cNvCxnSpPr>
            <a:stCxn id="14" idx="2"/>
            <a:endCxn id="15" idx="0"/>
          </p:cNvCxnSpPr>
          <p:nvPr/>
        </p:nvCxnSpPr>
        <p:spPr>
          <a:xfrm rot="5400000">
            <a:off x="3459012" y="753856"/>
            <a:ext cx="470826" cy="2833938"/>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2"/>
            <a:endCxn id="18" idx="0"/>
          </p:cNvCxnSpPr>
          <p:nvPr/>
        </p:nvCxnSpPr>
        <p:spPr>
          <a:xfrm rot="16200000" flipH="1">
            <a:off x="6292950" y="753856"/>
            <a:ext cx="470826" cy="2833938"/>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10800" y="3326040"/>
            <a:ext cx="1056443" cy="346229"/>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Initial investment</a:t>
            </a:r>
          </a:p>
        </p:txBody>
      </p:sp>
      <p:sp>
        <p:nvSpPr>
          <p:cNvPr id="28" name="Rectangle 27"/>
          <p:cNvSpPr/>
          <p:nvPr/>
        </p:nvSpPr>
        <p:spPr>
          <a:xfrm>
            <a:off x="1749235" y="3326040"/>
            <a:ext cx="1056443" cy="346229"/>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Operational costs</a:t>
            </a:r>
          </a:p>
        </p:txBody>
      </p:sp>
      <p:sp>
        <p:nvSpPr>
          <p:cNvPr id="29" name="Rectangle 28"/>
          <p:cNvSpPr/>
          <p:nvPr/>
        </p:nvSpPr>
        <p:spPr>
          <a:xfrm>
            <a:off x="3025667" y="3326040"/>
            <a:ext cx="1056443" cy="346229"/>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Revenues</a:t>
            </a:r>
          </a:p>
        </p:txBody>
      </p:sp>
      <p:sp>
        <p:nvSpPr>
          <p:cNvPr id="30" name="Rectangle 29"/>
          <p:cNvSpPr/>
          <p:nvPr/>
        </p:nvSpPr>
        <p:spPr>
          <a:xfrm>
            <a:off x="3934630" y="4009619"/>
            <a:ext cx="1056443" cy="346229"/>
          </a:xfrm>
          <a:prstGeom prst="rect">
            <a:avLst/>
          </a:prstGeom>
          <a:noFill/>
          <a:ln w="9525">
            <a:solidFill>
              <a:schemeClr val="bg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Sanitation service</a:t>
            </a:r>
          </a:p>
        </p:txBody>
      </p:sp>
      <p:sp>
        <p:nvSpPr>
          <p:cNvPr id="31" name="Rectangle 30"/>
          <p:cNvSpPr/>
          <p:nvPr/>
        </p:nvSpPr>
        <p:spPr>
          <a:xfrm>
            <a:off x="2759326" y="4009619"/>
            <a:ext cx="1056443" cy="346229"/>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Byproduct</a:t>
            </a:r>
          </a:p>
        </p:txBody>
      </p:sp>
      <p:sp>
        <p:nvSpPr>
          <p:cNvPr id="32" name="Rectangle 31"/>
          <p:cNvSpPr/>
          <p:nvPr/>
        </p:nvSpPr>
        <p:spPr>
          <a:xfrm>
            <a:off x="2769538" y="4642942"/>
            <a:ext cx="1056443" cy="346229"/>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Water</a:t>
            </a:r>
          </a:p>
        </p:txBody>
      </p:sp>
      <p:sp>
        <p:nvSpPr>
          <p:cNvPr id="33" name="Rectangle 32"/>
          <p:cNvSpPr/>
          <p:nvPr/>
        </p:nvSpPr>
        <p:spPr>
          <a:xfrm>
            <a:off x="3888635" y="4642942"/>
            <a:ext cx="1056443" cy="346229"/>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Gas</a:t>
            </a:r>
          </a:p>
        </p:txBody>
      </p:sp>
      <p:sp>
        <p:nvSpPr>
          <p:cNvPr id="34" name="Rectangle 33"/>
          <p:cNvSpPr/>
          <p:nvPr/>
        </p:nvSpPr>
        <p:spPr>
          <a:xfrm>
            <a:off x="1639162" y="4642942"/>
            <a:ext cx="1056443" cy="346229"/>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Fertilizer</a:t>
            </a:r>
          </a:p>
        </p:txBody>
      </p:sp>
      <p:cxnSp>
        <p:nvCxnSpPr>
          <p:cNvPr id="36" name="Elbow Connector 35"/>
          <p:cNvCxnSpPr>
            <a:stCxn id="15" idx="2"/>
            <a:endCxn id="29" idx="0"/>
          </p:cNvCxnSpPr>
          <p:nvPr/>
        </p:nvCxnSpPr>
        <p:spPr>
          <a:xfrm rot="16200000" flipH="1">
            <a:off x="2757612" y="2529762"/>
            <a:ext cx="316121" cy="1276433"/>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7" idx="0"/>
            <a:endCxn id="15" idx="2"/>
          </p:cNvCxnSpPr>
          <p:nvPr/>
        </p:nvCxnSpPr>
        <p:spPr>
          <a:xfrm rot="5400000" flipH="1" flipV="1">
            <a:off x="1500179" y="2548763"/>
            <a:ext cx="316121" cy="1238434"/>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77456" y="3068587"/>
            <a:ext cx="1" cy="25745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9" idx="2"/>
            <a:endCxn id="31" idx="0"/>
          </p:cNvCxnSpPr>
          <p:nvPr/>
        </p:nvCxnSpPr>
        <p:spPr>
          <a:xfrm rot="5400000">
            <a:off x="3252044" y="3707774"/>
            <a:ext cx="337350" cy="266341"/>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29" idx="2"/>
            <a:endCxn id="30" idx="0"/>
          </p:cNvCxnSpPr>
          <p:nvPr/>
        </p:nvCxnSpPr>
        <p:spPr>
          <a:xfrm rot="16200000" flipH="1">
            <a:off x="3839695" y="3386462"/>
            <a:ext cx="337350" cy="908963"/>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1" idx="2"/>
            <a:endCxn id="34" idx="0"/>
          </p:cNvCxnSpPr>
          <p:nvPr/>
        </p:nvCxnSpPr>
        <p:spPr>
          <a:xfrm rot="5400000">
            <a:off x="2583919" y="3939313"/>
            <a:ext cx="287094" cy="1120164"/>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1" idx="2"/>
            <a:endCxn id="33" idx="0"/>
          </p:cNvCxnSpPr>
          <p:nvPr/>
        </p:nvCxnSpPr>
        <p:spPr>
          <a:xfrm rot="16200000" flipH="1">
            <a:off x="3708655" y="3934740"/>
            <a:ext cx="287094" cy="1129309"/>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1" idx="2"/>
            <a:endCxn id="32" idx="0"/>
          </p:cNvCxnSpPr>
          <p:nvPr/>
        </p:nvCxnSpPr>
        <p:spPr>
          <a:xfrm>
            <a:off x="3287548" y="4355848"/>
            <a:ext cx="10212" cy="2870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67244" y="3628025"/>
            <a:ext cx="1251758" cy="1258976"/>
          </a:xfrm>
          <a:prstGeom prst="rect">
            <a:avLst/>
          </a:prstGeom>
          <a:noFill/>
        </p:spPr>
        <p:txBody>
          <a:bodyPr wrap="square" tIns="90000" bIns="90000" rtlCol="0">
            <a:spAutoFit/>
          </a:bodyPr>
          <a:lstStyle/>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Paid employees vs. volunteers for cleaning</a:t>
            </a:r>
          </a:p>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Maintenance</a:t>
            </a:r>
          </a:p>
          <a:p>
            <a:pPr marL="171450" indent="-171450" fontAlgn="base">
              <a:buClr>
                <a:srgbClr val="177B57"/>
              </a:buClr>
              <a:buSzPct val="100000"/>
              <a:buFont typeface="Arial"/>
              <a:buChar char="•"/>
            </a:pPr>
            <a:endParaRPr lang="en-US" sz="1000" dirty="0" smtClean="0">
              <a:solidFill>
                <a:srgbClr val="000000"/>
              </a:solidFill>
              <a:latin typeface="Arial"/>
              <a:cs typeface="Arial" pitchFamily="34" charset="0"/>
            </a:endParaRPr>
          </a:p>
          <a:p>
            <a:pPr marL="288925" lvl="1" indent="-174625">
              <a:buClr>
                <a:srgbClr val="177B57"/>
              </a:buClr>
              <a:buSzPct val="100000"/>
              <a:buFont typeface="Arial"/>
              <a:buChar char="•"/>
            </a:pPr>
            <a:endParaRPr lang="en-US" sz="1000" dirty="0" smtClean="0">
              <a:solidFill>
                <a:srgbClr val="000000"/>
              </a:solidFill>
              <a:latin typeface="Arial"/>
              <a:cs typeface="Arial" pitchFamily="34" charset="0"/>
            </a:endParaRPr>
          </a:p>
        </p:txBody>
      </p:sp>
      <p:sp>
        <p:nvSpPr>
          <p:cNvPr id="60" name="TextBox 59"/>
          <p:cNvSpPr txBox="1"/>
          <p:nvPr/>
        </p:nvSpPr>
        <p:spPr>
          <a:xfrm>
            <a:off x="7070079" y="3041027"/>
            <a:ext cx="2187820" cy="797311"/>
          </a:xfrm>
          <a:prstGeom prst="rect">
            <a:avLst/>
          </a:prstGeom>
          <a:noFill/>
        </p:spPr>
        <p:txBody>
          <a:bodyPr wrap="square" tIns="90000" bIns="90000" rtlCol="0">
            <a:spAutoFit/>
          </a:bodyPr>
          <a:lstStyle/>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Change of social norms / habit</a:t>
            </a:r>
          </a:p>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Training / education</a:t>
            </a:r>
          </a:p>
          <a:p>
            <a:pPr marL="171450" indent="-171450" fontAlgn="base">
              <a:buClr>
                <a:srgbClr val="177B57"/>
              </a:buClr>
              <a:buSzPct val="100000"/>
              <a:buFont typeface="Arial"/>
              <a:buChar char="•"/>
            </a:pPr>
            <a:r>
              <a:rPr lang="en-US" sz="1000" dirty="0" smtClean="0">
                <a:solidFill>
                  <a:srgbClr val="000000"/>
                </a:solidFill>
                <a:cs typeface="Arial" pitchFamily="34" charset="0"/>
              </a:rPr>
              <a:t>Required business model to implement</a:t>
            </a:r>
          </a:p>
        </p:txBody>
      </p:sp>
      <p:sp>
        <p:nvSpPr>
          <p:cNvPr id="61" name="TextBox 60"/>
          <p:cNvSpPr txBox="1"/>
          <p:nvPr/>
        </p:nvSpPr>
        <p:spPr>
          <a:xfrm>
            <a:off x="4170918" y="3022606"/>
            <a:ext cx="2187820" cy="797311"/>
          </a:xfrm>
          <a:prstGeom prst="rect">
            <a:avLst/>
          </a:prstGeom>
          <a:noFill/>
        </p:spPr>
        <p:txBody>
          <a:bodyPr wrap="square" tIns="90000" bIns="90000" rtlCol="0">
            <a:spAutoFit/>
          </a:bodyPr>
          <a:lstStyle/>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Employment created</a:t>
            </a:r>
          </a:p>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Environmental impact</a:t>
            </a:r>
          </a:p>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Improved health outcomes</a:t>
            </a:r>
          </a:p>
          <a:p>
            <a:pPr marL="171450" indent="-171450" fontAlgn="base">
              <a:buClr>
                <a:srgbClr val="177B57"/>
              </a:buClr>
              <a:buSzPct val="100000"/>
              <a:buFont typeface="Arial"/>
              <a:buChar char="•"/>
            </a:pPr>
            <a:r>
              <a:rPr lang="en-US" sz="1000" dirty="0" smtClean="0">
                <a:solidFill>
                  <a:srgbClr val="000000"/>
                </a:solidFill>
                <a:latin typeface="Arial"/>
                <a:cs typeface="Arial" pitchFamily="34" charset="0"/>
              </a:rPr>
              <a:t>Benefits to the host community</a:t>
            </a:r>
          </a:p>
        </p:txBody>
      </p:sp>
      <p:sp>
        <p:nvSpPr>
          <p:cNvPr id="35" name="NumberBall"/>
          <p:cNvSpPr>
            <a:spLocks noChangeArrowheads="1"/>
          </p:cNvSpPr>
          <p:nvPr/>
        </p:nvSpPr>
        <p:spPr bwMode="gray">
          <a:xfrm>
            <a:off x="4023256" y="2258600"/>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2</a:t>
            </a:r>
          </a:p>
        </p:txBody>
      </p:sp>
      <p:sp>
        <p:nvSpPr>
          <p:cNvPr id="38" name="NumberBall"/>
          <p:cNvSpPr>
            <a:spLocks noChangeArrowheads="1"/>
          </p:cNvSpPr>
          <p:nvPr/>
        </p:nvSpPr>
        <p:spPr bwMode="gray">
          <a:xfrm>
            <a:off x="1271919" y="2317268"/>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39" name="NumberBall"/>
          <p:cNvSpPr>
            <a:spLocks noChangeArrowheads="1"/>
          </p:cNvSpPr>
          <p:nvPr/>
        </p:nvSpPr>
        <p:spPr bwMode="gray">
          <a:xfrm>
            <a:off x="6938092" y="2277021"/>
            <a:ext cx="295324" cy="295275"/>
          </a:xfrm>
          <a:prstGeom prst="ellipse">
            <a:avLst/>
          </a:prstGeom>
          <a:solidFill>
            <a:schemeClr val="tx2"/>
          </a:solidFill>
          <a:ln w="9525" algn="ctr">
            <a:solidFill>
              <a:schemeClr val="tx2"/>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3</a:t>
            </a:r>
          </a:p>
        </p:txBody>
      </p:sp>
      <p:sp>
        <p:nvSpPr>
          <p:cNvPr id="64" name="Rectangular Callout 63"/>
          <p:cNvSpPr/>
          <p:nvPr/>
        </p:nvSpPr>
        <p:spPr>
          <a:xfrm>
            <a:off x="106578" y="3974553"/>
            <a:ext cx="1460665" cy="822960"/>
          </a:xfrm>
          <a:prstGeom prst="wedgeRectCallout">
            <a:avLst>
              <a:gd name="adj1" fmla="val -6316"/>
              <a:gd name="adj2" fmla="val -87623"/>
            </a:avLst>
          </a:prstGeom>
          <a:solidFill>
            <a:schemeClr val="accent2"/>
          </a:solidFill>
          <a:ln w="95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Initial investment comes from UNHCR / partners and not individuals – more cash available</a:t>
            </a:r>
          </a:p>
        </p:txBody>
      </p:sp>
      <p:sp>
        <p:nvSpPr>
          <p:cNvPr id="65" name="Rectangular Callout 64"/>
          <p:cNvSpPr/>
          <p:nvPr/>
        </p:nvSpPr>
        <p:spPr>
          <a:xfrm>
            <a:off x="5363277" y="4570693"/>
            <a:ext cx="1148593" cy="593229"/>
          </a:xfrm>
          <a:prstGeom prst="wedgeRectCallout">
            <a:avLst>
              <a:gd name="adj1" fmla="val -50486"/>
              <a:gd name="adj2" fmla="val -181096"/>
            </a:avLst>
          </a:prstGeom>
          <a:solidFill>
            <a:schemeClr val="accent2"/>
          </a:solidFill>
          <a:ln w="95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Unpredictability or high fluctuation in number of users</a:t>
            </a:r>
          </a:p>
        </p:txBody>
      </p:sp>
      <p:sp>
        <p:nvSpPr>
          <p:cNvPr id="67" name="Rectangular Callout 66"/>
          <p:cNvSpPr/>
          <p:nvPr/>
        </p:nvSpPr>
        <p:spPr>
          <a:xfrm>
            <a:off x="6197937" y="3659382"/>
            <a:ext cx="711341" cy="593229"/>
          </a:xfrm>
          <a:prstGeom prst="wedgeRectCallout">
            <a:avLst>
              <a:gd name="adj1" fmla="val -53369"/>
              <a:gd name="adj2" fmla="val -97453"/>
            </a:avLst>
          </a:prstGeom>
          <a:solidFill>
            <a:schemeClr val="accent2"/>
          </a:solidFill>
          <a:ln w="95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dirty="0" smtClean="0">
                <a:solidFill>
                  <a:schemeClr val="tx1"/>
                </a:solidFill>
                <a:latin typeface="Arial" pitchFamily="34" charset="0"/>
                <a:cs typeface="Arial" pitchFamily="34" charset="0"/>
              </a:rPr>
              <a:t>Quick construction needed</a:t>
            </a:r>
          </a:p>
        </p:txBody>
      </p:sp>
      <p:sp>
        <p:nvSpPr>
          <p:cNvPr id="57" name="TextBox 56"/>
          <p:cNvSpPr txBox="1"/>
          <p:nvPr/>
        </p:nvSpPr>
        <p:spPr>
          <a:xfrm>
            <a:off x="2816933" y="5958348"/>
            <a:ext cx="4616245" cy="397201"/>
          </a:xfrm>
          <a:prstGeom prst="rect">
            <a:avLst/>
          </a:prstGeom>
          <a:solidFill>
            <a:srgbClr val="F9EFBD"/>
          </a:solidFill>
          <a:ln>
            <a:solidFill>
              <a:srgbClr val="DCC05A"/>
            </a:solidFill>
          </a:ln>
        </p:spPr>
        <p:txBody>
          <a:bodyPr wrap="square" tIns="90000" bIns="90000" rtlCol="0">
            <a:spAutoFit/>
          </a:bodyPr>
          <a:lstStyle/>
          <a:p>
            <a:pPr algn="ctr"/>
            <a:r>
              <a:rPr lang="en-US" sz="1400" dirty="0" smtClean="0">
                <a:latin typeface="Arial" pitchFamily="34" charset="0"/>
                <a:cs typeface="Arial" pitchFamily="34" charset="0"/>
              </a:rPr>
              <a:t>Technical requirements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49154" name="think-cell Slide" r:id="rId4" imgW="270" imgH="270" progId="TCLayout.ActiveDocument.1">
              <p:embed/>
            </p:oleObj>
          </a:graphicData>
        </a:graphic>
      </p:graphicFrame>
      <p:sp>
        <p:nvSpPr>
          <p:cNvPr id="73" name="Rectangular Callout 72"/>
          <p:cNvSpPr/>
          <p:nvPr/>
        </p:nvSpPr>
        <p:spPr>
          <a:xfrm>
            <a:off x="7858246" y="2047164"/>
            <a:ext cx="1487602" cy="2088108"/>
          </a:xfrm>
          <a:prstGeom prst="wedgeRectCallout">
            <a:avLst>
              <a:gd name="adj1" fmla="val -84065"/>
              <a:gd name="adj2" fmla="val -17052"/>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100% built and supplied by IP</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Fully lined pit latrines w/ drainage access</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Permanent superstructure (concrete, CIS)</a:t>
            </a:r>
          </a:p>
          <a:p>
            <a:pPr marL="171450" indent="-171450" fontAlgn="base">
              <a:buClr>
                <a:srgbClr val="177B57"/>
              </a:buClr>
              <a:buSzPct val="100000"/>
              <a:buFont typeface="Wingdings" pitchFamily="2" charset="2"/>
              <a:buChar char="q"/>
            </a:pPr>
            <a:r>
              <a:rPr lang="en-US" sz="1100" dirty="0" smtClean="0">
                <a:solidFill>
                  <a:schemeClr val="tx1"/>
                </a:solidFill>
                <a:latin typeface="Arial" pitchFamily="34" charset="0"/>
                <a:cs typeface="Arial" pitchFamily="34" charset="0"/>
              </a:rPr>
              <a:t>Ex: Institutional latrines in Nakivale</a:t>
            </a:r>
          </a:p>
        </p:txBody>
      </p:sp>
      <p:sp>
        <p:nvSpPr>
          <p:cNvPr id="2" name="Title 1"/>
          <p:cNvSpPr>
            <a:spLocks noGrp="1"/>
          </p:cNvSpPr>
          <p:nvPr>
            <p:ph type="title"/>
          </p:nvPr>
        </p:nvSpPr>
        <p:spPr/>
        <p:txBody>
          <a:bodyPr/>
          <a:lstStyle/>
          <a:p>
            <a:r>
              <a:rPr lang="en-US" dirty="0" smtClean="0"/>
              <a:t>Cost range of most prevalent sanitation solutions in camps</a:t>
            </a:r>
            <a:endParaRPr lang="en-US" dirty="0"/>
          </a:p>
        </p:txBody>
      </p:sp>
      <p:sp>
        <p:nvSpPr>
          <p:cNvPr id="71" name="Rectangular Callout 70"/>
          <p:cNvSpPr/>
          <p:nvPr/>
        </p:nvSpPr>
        <p:spPr>
          <a:xfrm>
            <a:off x="5038167" y="4353636"/>
            <a:ext cx="1487602" cy="1419367"/>
          </a:xfrm>
          <a:prstGeom prst="wedgeRectCallout">
            <a:avLst>
              <a:gd name="adj1" fmla="val -76204"/>
              <a:gd name="adj2" fmla="val -79"/>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cs typeface="Arial" pitchFamily="34" charset="0"/>
              </a:rPr>
              <a:t>Refugees construct</a:t>
            </a:r>
          </a:p>
          <a:p>
            <a:pPr marL="171450" indent="-171450" fontAlgn="base">
              <a:buClr>
                <a:srgbClr val="177B57"/>
              </a:buClr>
              <a:buSzPct val="100000"/>
              <a:buFont typeface="Wingdings" pitchFamily="2" charset="2"/>
              <a:buChar char="q"/>
            </a:pPr>
            <a:r>
              <a:rPr lang="en-US" sz="1100" dirty="0" smtClean="0">
                <a:solidFill>
                  <a:srgbClr val="000000"/>
                </a:solidFill>
                <a:cs typeface="Arial" pitchFamily="34" charset="0"/>
              </a:rPr>
              <a:t>IP provides basic kit (plastic slab, poles, exc. kit)</a:t>
            </a:r>
          </a:p>
          <a:p>
            <a:pPr marL="171450" indent="-171450" fontAlgn="base">
              <a:buClr>
                <a:srgbClr val="177B57"/>
              </a:buClr>
              <a:buSzPct val="100000"/>
              <a:buFont typeface="Wingdings" pitchFamily="2" charset="2"/>
              <a:buChar char="q"/>
            </a:pPr>
            <a:r>
              <a:rPr lang="en-US" sz="1100" dirty="0" smtClean="0">
                <a:solidFill>
                  <a:srgbClr val="000000"/>
                </a:solidFill>
                <a:cs typeface="Arial" pitchFamily="34" charset="0"/>
              </a:rPr>
              <a:t>Ex: Somali villages in Nakivale, Uganda</a:t>
            </a:r>
          </a:p>
        </p:txBody>
      </p:sp>
      <p:sp>
        <p:nvSpPr>
          <p:cNvPr id="72" name="Rectangular Callout 71"/>
          <p:cNvSpPr/>
          <p:nvPr/>
        </p:nvSpPr>
        <p:spPr>
          <a:xfrm>
            <a:off x="5034415" y="2893331"/>
            <a:ext cx="1487602" cy="1132764"/>
          </a:xfrm>
          <a:prstGeom prst="wedgeRectCallout">
            <a:avLst>
              <a:gd name="adj1" fmla="val -75698"/>
              <a:gd name="adj2" fmla="val 16918"/>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100% built and supplied by IP</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Made of CIS</a:t>
            </a:r>
          </a:p>
          <a:p>
            <a:pPr marL="171450" indent="-171450" fontAlgn="base">
              <a:buClr>
                <a:srgbClr val="177B57"/>
              </a:buClr>
              <a:buSzPct val="100000"/>
              <a:buFont typeface="Wingdings" pitchFamily="2" charset="2"/>
              <a:buChar char="q"/>
            </a:pPr>
            <a:r>
              <a:rPr lang="en-US" sz="1100" dirty="0" smtClean="0">
                <a:solidFill>
                  <a:schemeClr val="tx1"/>
                </a:solidFill>
                <a:latin typeface="Arial" pitchFamily="34" charset="0"/>
                <a:cs typeface="Arial" pitchFamily="34" charset="0"/>
              </a:rPr>
              <a:t>Ex: off-set HH latrines in Dollo Ado</a:t>
            </a:r>
          </a:p>
        </p:txBody>
      </p:sp>
      <p:sp>
        <p:nvSpPr>
          <p:cNvPr id="65" name="Rectangular Callout 64"/>
          <p:cNvSpPr/>
          <p:nvPr/>
        </p:nvSpPr>
        <p:spPr>
          <a:xfrm>
            <a:off x="2415658" y="4790367"/>
            <a:ext cx="1487602" cy="1555842"/>
          </a:xfrm>
          <a:prstGeom prst="wedgeRectCallout">
            <a:avLst>
              <a:gd name="adj1" fmla="val -83499"/>
              <a:gd name="adj2" fmla="val -34928"/>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100% built by refugee HH</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Local materials for superstructure</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IP provides basic kit (plastic slab, poles, exc. kit)</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Ex: Nakivale, Uganda</a:t>
            </a:r>
          </a:p>
        </p:txBody>
      </p:sp>
      <p:sp>
        <p:nvSpPr>
          <p:cNvPr id="67" name="Rectangular Callout 66"/>
          <p:cNvSpPr/>
          <p:nvPr/>
        </p:nvSpPr>
        <p:spPr>
          <a:xfrm>
            <a:off x="2402010" y="2565775"/>
            <a:ext cx="1487602" cy="1064524"/>
          </a:xfrm>
          <a:prstGeom prst="wedgeRectCallout">
            <a:avLst>
              <a:gd name="adj1" fmla="val -83762"/>
              <a:gd name="adj2" fmla="val 69678"/>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100% built and supplied by IP</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Excavator used</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CIS walls &amp; roofs</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Ex: Kule 2, Ethiopia</a:t>
            </a:r>
          </a:p>
        </p:txBody>
      </p:sp>
      <p:sp>
        <p:nvSpPr>
          <p:cNvPr id="60" name="Rectangular Callout 59"/>
          <p:cNvSpPr/>
          <p:nvPr/>
        </p:nvSpPr>
        <p:spPr>
          <a:xfrm>
            <a:off x="2402010" y="1187354"/>
            <a:ext cx="1487602" cy="1255594"/>
          </a:xfrm>
          <a:prstGeom prst="wedgeRectCallout">
            <a:avLst>
              <a:gd name="adj1" fmla="val -76712"/>
              <a:gd name="adj2" fmla="val 73719"/>
            </a:avLst>
          </a:prstGeom>
          <a:noFill/>
          <a:ln w="9525">
            <a:solidFill>
              <a:srgbClr val="C413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Emergency ready-to-go WASH containers</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100% built by IP</a:t>
            </a:r>
          </a:p>
          <a:p>
            <a:pPr marL="171450" indent="-171450" fontAlgn="base">
              <a:buClr>
                <a:srgbClr val="177B57"/>
              </a:buClr>
              <a:buSzPct val="100000"/>
              <a:buFont typeface="Wingdings" pitchFamily="2" charset="2"/>
              <a:buChar char="q"/>
            </a:pPr>
            <a:r>
              <a:rPr lang="en-US" sz="1100" dirty="0" smtClean="0">
                <a:solidFill>
                  <a:schemeClr val="tx1"/>
                </a:solidFill>
                <a:latin typeface="Arial" pitchFamily="34" charset="0"/>
                <a:cs typeface="Arial" pitchFamily="34" charset="0"/>
              </a:rPr>
              <a:t>Ex: Gambella, Ethiopia</a:t>
            </a:r>
          </a:p>
        </p:txBody>
      </p:sp>
      <p:sp>
        <p:nvSpPr>
          <p:cNvPr id="8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 UNHCR Kampala office, NCA, IMC, WVE, ADRA, UNHCR Addis Ababa office</a:t>
            </a:r>
            <a:endParaRPr lang="en-US" sz="800" dirty="0">
              <a:solidFill>
                <a:srgbClr val="000000"/>
              </a:solidFill>
              <a:latin typeface="Arial" pitchFamily="34" charset="0"/>
              <a:cs typeface="Arial" pitchFamily="34" charset="0"/>
            </a:endParaRPr>
          </a:p>
        </p:txBody>
      </p:sp>
      <p:sp>
        <p:nvSpPr>
          <p:cNvPr id="47" name="Up Arrow 46"/>
          <p:cNvSpPr/>
          <p:nvPr/>
        </p:nvSpPr>
        <p:spPr>
          <a:xfrm>
            <a:off x="752562" y="1897040"/>
            <a:ext cx="381000" cy="3943064"/>
          </a:xfrm>
          <a:prstGeom prst="upArrow">
            <a:avLst/>
          </a:prstGeom>
          <a:gradFill flip="none" rotWithShape="1">
            <a:gsLst>
              <a:gs pos="0">
                <a:schemeClr val="accent2"/>
              </a:gs>
              <a:gs pos="50000">
                <a:schemeClr val="accent2">
                  <a:lumMod val="90000"/>
                </a:schemeClr>
              </a:gs>
              <a:gs pos="100000">
                <a:schemeClr val="accent2">
                  <a:lumMod val="50000"/>
                </a:schemeClr>
              </a:gs>
            </a:gsLst>
            <a:lin ang="162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aphicFrame>
        <p:nvGraphicFramePr>
          <p:cNvPr id="50" name="Table 49"/>
          <p:cNvGraphicFramePr>
            <a:graphicFrameLocks noGrp="1"/>
          </p:cNvGraphicFramePr>
          <p:nvPr/>
        </p:nvGraphicFramePr>
        <p:xfrm>
          <a:off x="8754" y="1910688"/>
          <a:ext cx="762530" cy="4389120"/>
        </p:xfrm>
        <a:graphic>
          <a:graphicData uri="http://schemas.openxmlformats.org/drawingml/2006/table">
            <a:tbl>
              <a:tblPr firstRow="1" bandRow="1">
                <a:tableStyleId>{5C22544A-7EE6-4342-B048-85BDC9FD1C3A}</a:tableStyleId>
              </a:tblPr>
              <a:tblGrid>
                <a:gridCol w="762530"/>
              </a:tblGrid>
              <a:tr h="370840">
                <a:tc>
                  <a:txBody>
                    <a:bodyPr/>
                    <a:lstStyle/>
                    <a:p>
                      <a:pPr algn="r"/>
                      <a:r>
                        <a:rPr lang="en-US" sz="1000" dirty="0" smtClean="0">
                          <a:solidFill>
                            <a:schemeClr val="tx1"/>
                          </a:solidFill>
                        </a:rPr>
                        <a:t>Cost</a:t>
                      </a:r>
                      <a:r>
                        <a:rPr lang="en-US" sz="1000" baseline="0" dirty="0" smtClean="0">
                          <a:solidFill>
                            <a:schemeClr val="tx1"/>
                          </a:solidFill>
                        </a:rPr>
                        <a:t> per stance (USD)</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2,000</a:t>
                      </a:r>
                      <a:endParaRPr lang="en-US" sz="1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1000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500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200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100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50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3" name="Group 103"/>
          <p:cNvGrpSpPr/>
          <p:nvPr/>
        </p:nvGrpSpPr>
        <p:grpSpPr>
          <a:xfrm>
            <a:off x="6600082" y="2299619"/>
            <a:ext cx="1447800" cy="4210486"/>
            <a:chOff x="3714896" y="2231379"/>
            <a:chExt cx="1447800" cy="4210486"/>
          </a:xfrm>
        </p:grpSpPr>
        <p:sp>
          <p:nvSpPr>
            <p:cNvPr id="105" name="NumberBall"/>
            <p:cNvSpPr>
              <a:spLocks noChangeArrowheads="1"/>
            </p:cNvSpPr>
            <p:nvPr/>
          </p:nvSpPr>
          <p:spPr bwMode="gray">
            <a:xfrm>
              <a:off x="4281440" y="539470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3</a:t>
              </a:r>
              <a:endParaRPr lang="en-US" sz="1400" b="1" dirty="0">
                <a:solidFill>
                  <a:srgbClr val="FFFFFF"/>
                </a:solidFill>
                <a:latin typeface="Arial" pitchFamily="34" charset="0"/>
                <a:cs typeface="Arial" pitchFamily="34" charset="0"/>
              </a:endParaRPr>
            </a:p>
          </p:txBody>
        </p:sp>
        <p:sp>
          <p:nvSpPr>
            <p:cNvPr id="106" name="TextBox 105"/>
            <p:cNvSpPr txBox="1"/>
            <p:nvPr/>
          </p:nvSpPr>
          <p:spPr>
            <a:xfrm>
              <a:off x="3714896" y="5613776"/>
              <a:ext cx="1447800" cy="828089"/>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Drop-hole to cesspit</a:t>
              </a:r>
            </a:p>
            <a:p>
              <a:pPr algn="ctr"/>
              <a:r>
                <a:rPr lang="en-US" sz="1400" b="1" dirty="0" smtClean="0">
                  <a:latin typeface="Arial" pitchFamily="34" charset="0"/>
                  <a:cs typeface="Arial" pitchFamily="34" charset="0"/>
                </a:rPr>
                <a:t>(drainable)</a:t>
              </a:r>
            </a:p>
          </p:txBody>
        </p:sp>
        <p:grpSp>
          <p:nvGrpSpPr>
            <p:cNvPr id="4" name="Group 28"/>
            <p:cNvGrpSpPr/>
            <p:nvPr/>
          </p:nvGrpSpPr>
          <p:grpSpPr>
            <a:xfrm>
              <a:off x="4259767" y="2524836"/>
              <a:ext cx="325881" cy="354841"/>
              <a:chOff x="958089" y="-7696546"/>
              <a:chExt cx="795308" cy="3302080"/>
            </a:xfrm>
          </p:grpSpPr>
          <p:cxnSp>
            <p:nvCxnSpPr>
              <p:cNvPr id="110" name="Straight Connector 109"/>
              <p:cNvCxnSpPr/>
              <p:nvPr/>
            </p:nvCxnSpPr>
            <p:spPr>
              <a:xfrm>
                <a:off x="958089" y="-7696499"/>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1397" y="-4394634"/>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372398" y="-7696546"/>
                <a:ext cx="0" cy="330208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8" name="Oval 107"/>
            <p:cNvSpPr/>
            <p:nvPr/>
          </p:nvSpPr>
          <p:spPr>
            <a:xfrm>
              <a:off x="4190173" y="2993395"/>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1700</a:t>
              </a:r>
            </a:p>
          </p:txBody>
        </p:sp>
        <p:sp>
          <p:nvSpPr>
            <p:cNvPr id="109" name="Oval 108"/>
            <p:cNvSpPr/>
            <p:nvPr/>
          </p:nvSpPr>
          <p:spPr>
            <a:xfrm>
              <a:off x="4185623" y="2231379"/>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1800</a:t>
              </a:r>
            </a:p>
          </p:txBody>
        </p:sp>
      </p:grpSp>
      <p:grpSp>
        <p:nvGrpSpPr>
          <p:cNvPr id="5" name="Group 112"/>
          <p:cNvGrpSpPr/>
          <p:nvPr/>
        </p:nvGrpSpPr>
        <p:grpSpPr>
          <a:xfrm>
            <a:off x="1191570" y="2856900"/>
            <a:ext cx="1447800" cy="3437761"/>
            <a:chOff x="754834" y="2788660"/>
            <a:chExt cx="1447800" cy="3437761"/>
          </a:xfrm>
        </p:grpSpPr>
        <p:sp>
          <p:nvSpPr>
            <p:cNvPr id="114" name="NumberBall"/>
            <p:cNvSpPr>
              <a:spLocks noChangeArrowheads="1"/>
            </p:cNvSpPr>
            <p:nvPr/>
          </p:nvSpPr>
          <p:spPr bwMode="gray">
            <a:xfrm>
              <a:off x="1314916" y="539470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115" name="TextBox 114"/>
            <p:cNvSpPr txBox="1"/>
            <p:nvPr/>
          </p:nvSpPr>
          <p:spPr>
            <a:xfrm>
              <a:off x="754834" y="5613776"/>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Pit </a:t>
              </a:r>
            </a:p>
            <a:p>
              <a:pPr algn="ctr"/>
              <a:r>
                <a:rPr lang="en-US" sz="1400" b="1" dirty="0" smtClean="0">
                  <a:latin typeface="Arial" pitchFamily="34" charset="0"/>
                  <a:cs typeface="Arial" pitchFamily="34" charset="0"/>
                </a:rPr>
                <a:t>Latrines </a:t>
              </a:r>
            </a:p>
          </p:txBody>
        </p:sp>
        <p:grpSp>
          <p:nvGrpSpPr>
            <p:cNvPr id="6" name="Group 19"/>
            <p:cNvGrpSpPr/>
            <p:nvPr/>
          </p:nvGrpSpPr>
          <p:grpSpPr>
            <a:xfrm>
              <a:off x="1304323" y="3780430"/>
              <a:ext cx="319761" cy="1282889"/>
              <a:chOff x="991394" y="3352800"/>
              <a:chExt cx="762000" cy="1905000"/>
            </a:xfrm>
          </p:grpSpPr>
          <p:cxnSp>
            <p:nvCxnSpPr>
              <p:cNvPr id="120" name="Straight Connector 119"/>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17" name="Oval 116"/>
            <p:cNvSpPr/>
            <p:nvPr/>
          </p:nvSpPr>
          <p:spPr>
            <a:xfrm>
              <a:off x="1216919" y="5106560"/>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sp>
          <p:nvSpPr>
            <p:cNvPr id="118" name="Oval 117"/>
            <p:cNvSpPr/>
            <p:nvPr/>
          </p:nvSpPr>
          <p:spPr>
            <a:xfrm>
              <a:off x="1216919" y="3537012"/>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450</a:t>
              </a:r>
            </a:p>
          </p:txBody>
        </p:sp>
        <p:sp>
          <p:nvSpPr>
            <p:cNvPr id="119" name="Oval 118"/>
            <p:cNvSpPr/>
            <p:nvPr/>
          </p:nvSpPr>
          <p:spPr>
            <a:xfrm>
              <a:off x="1216919" y="2788660"/>
              <a:ext cx="491319" cy="204716"/>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1200</a:t>
              </a:r>
            </a:p>
          </p:txBody>
        </p:sp>
      </p:grpSp>
      <p:grpSp>
        <p:nvGrpSpPr>
          <p:cNvPr id="7" name="Group 123"/>
          <p:cNvGrpSpPr/>
          <p:nvPr/>
        </p:nvGrpSpPr>
        <p:grpSpPr>
          <a:xfrm>
            <a:off x="3895826" y="2597600"/>
            <a:ext cx="1447800" cy="3697061"/>
            <a:chOff x="2510554" y="2597600"/>
            <a:chExt cx="1447800" cy="3697061"/>
          </a:xfrm>
        </p:grpSpPr>
        <p:sp>
          <p:nvSpPr>
            <p:cNvPr id="97" name="NumberBall"/>
            <p:cNvSpPr>
              <a:spLocks noChangeArrowheads="1"/>
            </p:cNvSpPr>
            <p:nvPr/>
          </p:nvSpPr>
          <p:spPr bwMode="gray">
            <a:xfrm>
              <a:off x="3073867" y="546294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2</a:t>
              </a:r>
            </a:p>
          </p:txBody>
        </p:sp>
        <p:sp>
          <p:nvSpPr>
            <p:cNvPr id="98" name="TextBox 97"/>
            <p:cNvSpPr txBox="1"/>
            <p:nvPr/>
          </p:nvSpPr>
          <p:spPr>
            <a:xfrm>
              <a:off x="2510554" y="5682016"/>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Pour-flush to pit</a:t>
              </a:r>
            </a:p>
          </p:txBody>
        </p:sp>
        <p:cxnSp>
          <p:nvCxnSpPr>
            <p:cNvPr id="99" name="Straight Connector 98"/>
            <p:cNvCxnSpPr/>
            <p:nvPr/>
          </p:nvCxnSpPr>
          <p:spPr>
            <a:xfrm>
              <a:off x="3078204" y="3575713"/>
              <a:ext cx="32282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64557" y="5131558"/>
              <a:ext cx="32282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239023" y="3589361"/>
              <a:ext cx="0" cy="154219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2979235" y="5174800"/>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sp>
          <p:nvSpPr>
            <p:cNvPr id="103" name="Oval 102"/>
            <p:cNvSpPr/>
            <p:nvPr/>
          </p:nvSpPr>
          <p:spPr>
            <a:xfrm>
              <a:off x="2976960" y="2597600"/>
              <a:ext cx="491319" cy="204716"/>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1300</a:t>
              </a:r>
            </a:p>
          </p:txBody>
        </p:sp>
        <p:sp>
          <p:nvSpPr>
            <p:cNvPr id="123" name="Oval 122"/>
            <p:cNvSpPr/>
            <p:nvPr/>
          </p:nvSpPr>
          <p:spPr>
            <a:xfrm>
              <a:off x="2979234" y="3309558"/>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500</a:t>
              </a:r>
            </a:p>
          </p:txBody>
        </p:sp>
      </p:grpSp>
      <p:sp>
        <p:nvSpPr>
          <p:cNvPr id="125" name="Rectangular Callout 124"/>
          <p:cNvSpPr/>
          <p:nvPr/>
        </p:nvSpPr>
        <p:spPr>
          <a:xfrm>
            <a:off x="5036690" y="1419363"/>
            <a:ext cx="1487602" cy="818864"/>
          </a:xfrm>
          <a:prstGeom prst="wedgeRectCallout">
            <a:avLst>
              <a:gd name="adj1" fmla="val -73863"/>
              <a:gd name="adj2" fmla="val 81430"/>
            </a:avLst>
          </a:prstGeom>
          <a:noFill/>
          <a:ln w="9525">
            <a:solidFill>
              <a:srgbClr val="C413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100% built and supplied by IP</a:t>
            </a:r>
          </a:p>
          <a:p>
            <a:pPr marL="171450" indent="-171450" fontAlgn="base">
              <a:buClr>
                <a:srgbClr val="177B57"/>
              </a:buClr>
              <a:buSzPct val="100000"/>
              <a:buFont typeface="Wingdings" pitchFamily="2" charset="2"/>
              <a:buChar char="q"/>
            </a:pPr>
            <a:r>
              <a:rPr lang="en-US" sz="1100" dirty="0" smtClean="0">
                <a:solidFill>
                  <a:schemeClr val="tx1"/>
                </a:solidFill>
                <a:latin typeface="Arial" pitchFamily="34" charset="0"/>
                <a:cs typeface="Arial" pitchFamily="34" charset="0"/>
              </a:rPr>
              <a:t>Ex: PWD latrines in Dollo Ado</a:t>
            </a:r>
          </a:p>
        </p:txBody>
      </p:sp>
      <p:sp>
        <p:nvSpPr>
          <p:cNvPr id="42" name="Rectangular Callout 41"/>
          <p:cNvSpPr/>
          <p:nvPr/>
        </p:nvSpPr>
        <p:spPr>
          <a:xfrm>
            <a:off x="2404284" y="3755405"/>
            <a:ext cx="1487602" cy="925776"/>
          </a:xfrm>
          <a:prstGeom prst="wedgeRectCallout">
            <a:avLst>
              <a:gd name="adj1" fmla="val -83762"/>
              <a:gd name="adj2" fmla="val 16607"/>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Refugee excavates</a:t>
            </a:r>
          </a:p>
          <a:p>
            <a:pPr marL="171450" indent="-171450" fontAlgn="base">
              <a:buClr>
                <a:srgbClr val="177B57"/>
              </a:buClr>
              <a:buSzPct val="100000"/>
              <a:buFont typeface="Wingdings" pitchFamily="2" charset="2"/>
              <a:buChar char="q"/>
            </a:pPr>
            <a:r>
              <a:rPr lang="en-US" sz="1100" dirty="0" smtClean="0">
                <a:solidFill>
                  <a:srgbClr val="000000"/>
                </a:solidFill>
                <a:latin typeface="Arial"/>
                <a:cs typeface="Arial" pitchFamily="34" charset="0"/>
              </a:rPr>
              <a:t>IP builds structure &amp; provides materials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577538" name="think-cell Slide" r:id="rId4" imgW="270" imgH="270" progId="TCLayout.ActiveDocument.1">
              <p:embed/>
            </p:oleObj>
          </a:graphicData>
        </a:graphic>
      </p:graphicFrame>
      <p:sp>
        <p:nvSpPr>
          <p:cNvPr id="77" name="Rectangle 76"/>
          <p:cNvSpPr/>
          <p:nvPr/>
        </p:nvSpPr>
        <p:spPr>
          <a:xfrm>
            <a:off x="1341620" y="1096480"/>
            <a:ext cx="2462629" cy="5243935"/>
          </a:xfrm>
          <a:prstGeom prst="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88" name="Rectangle 87"/>
          <p:cNvSpPr/>
          <p:nvPr/>
        </p:nvSpPr>
        <p:spPr>
          <a:xfrm>
            <a:off x="1191570" y="1096480"/>
            <a:ext cx="462085" cy="617095"/>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graphicFrame>
        <p:nvGraphicFramePr>
          <p:cNvPr id="87" name="Table 86"/>
          <p:cNvGraphicFramePr>
            <a:graphicFrameLocks noGrp="1"/>
          </p:cNvGraphicFramePr>
          <p:nvPr/>
        </p:nvGraphicFramePr>
        <p:xfrm>
          <a:off x="204707" y="1103975"/>
          <a:ext cx="8907627" cy="609600"/>
        </p:xfrm>
        <a:graphic>
          <a:graphicData uri="http://schemas.openxmlformats.org/drawingml/2006/table">
            <a:tbl>
              <a:tblPr firstRow="1" bandRow="1">
                <a:tableStyleId>{5C22544A-7EE6-4342-B048-85BDC9FD1C3A}</a:tableStyleId>
              </a:tblPr>
              <a:tblGrid>
                <a:gridCol w="1463040"/>
                <a:gridCol w="819779"/>
                <a:gridCol w="1324732"/>
                <a:gridCol w="1324732"/>
                <a:gridCol w="1324732"/>
                <a:gridCol w="1324732"/>
                <a:gridCol w="1325880"/>
              </a:tblGrid>
              <a:tr h="274320">
                <a:tc>
                  <a:txBody>
                    <a:bodyPr/>
                    <a:lstStyle/>
                    <a:p>
                      <a:pPr algn="l"/>
                      <a:r>
                        <a:rPr lang="en-US" sz="1000" b="1" dirty="0" smtClean="0">
                          <a:solidFill>
                            <a:schemeClr val="tx1"/>
                          </a:solidFill>
                        </a:rPr>
                        <a:t>Expected lifetime</a:t>
                      </a:r>
                      <a:endParaRPr lang="en-US" sz="10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2-3 yrs</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3-4</a:t>
                      </a:r>
                      <a:r>
                        <a:rPr lang="en-US" sz="1400" b="1" baseline="0" dirty="0" smtClean="0">
                          <a:solidFill>
                            <a:schemeClr val="tx1"/>
                          </a:solidFill>
                        </a:rPr>
                        <a:t> yrs</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r>
              <a:tr h="274320">
                <a:tc>
                  <a:txBody>
                    <a:bodyPr/>
                    <a:lstStyle/>
                    <a:p>
                      <a:pPr algn="l"/>
                      <a:r>
                        <a:rPr lang="en-US" sz="1000" b="1" dirty="0" smtClean="0">
                          <a:solidFill>
                            <a:schemeClr val="tx1"/>
                          </a:solidFill>
                        </a:rPr>
                        <a:t>Annual Op</a:t>
                      </a:r>
                      <a:r>
                        <a:rPr lang="en-US" sz="1000" b="1" baseline="0" dirty="0" smtClean="0">
                          <a:solidFill>
                            <a:schemeClr val="tx1"/>
                          </a:solidFill>
                        </a:rPr>
                        <a:t> </a:t>
                      </a:r>
                      <a:r>
                        <a:rPr lang="en-US" sz="1000" b="1" dirty="0" smtClean="0">
                          <a:solidFill>
                            <a:schemeClr val="tx1"/>
                          </a:solidFill>
                        </a:rPr>
                        <a:t>Expenses</a:t>
                      </a:r>
                      <a:r>
                        <a:rPr lang="en-US" sz="1000" b="1" baseline="30000" dirty="0" smtClean="0">
                          <a:solidFill>
                            <a:schemeClr val="tx1"/>
                          </a:solidFill>
                        </a:rPr>
                        <a:t>1</a:t>
                      </a:r>
                      <a:endParaRPr lang="en-US" sz="1000" b="1" dirty="0">
                        <a:solidFill>
                          <a:schemeClr val="tx1"/>
                        </a:solidFill>
                      </a:endParaRPr>
                    </a:p>
                  </a:txBody>
                  <a:tcPr marR="0"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N/A</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N/A</a:t>
                      </a:r>
                      <a:r>
                        <a:rPr lang="en-US" sz="1400" b="1" baseline="30000" dirty="0" smtClean="0">
                          <a:solidFill>
                            <a:schemeClr val="tx1"/>
                          </a:solidFill>
                        </a:rPr>
                        <a:t>2</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~$150</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N/A</a:t>
                      </a:r>
                      <a:r>
                        <a:rPr lang="en-US" sz="1400" b="1" baseline="30000" dirty="0" smtClean="0">
                          <a:solidFill>
                            <a:schemeClr val="tx1"/>
                          </a:solidFill>
                        </a:rPr>
                        <a:t>2</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400" b="1" dirty="0" smtClean="0">
                          <a:solidFill>
                            <a:schemeClr val="tx1"/>
                          </a:solidFill>
                        </a:rPr>
                        <a:t>~$35</a:t>
                      </a:r>
                      <a:endParaRPr lang="en-US" sz="1400" b="1" dirty="0">
                        <a:solidFill>
                          <a:schemeClr val="tx1"/>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c>
                  <a:txBody>
                    <a:bodyPr/>
                    <a:lstStyle/>
                    <a:p>
                      <a:pPr algn="ctr"/>
                      <a:r>
                        <a:rPr lang="en-US" sz="1200" b="1" i="1" dirty="0" smtClean="0">
                          <a:solidFill>
                            <a:schemeClr val="bg2"/>
                          </a:solidFill>
                        </a:rPr>
                        <a:t>Expected high</a:t>
                      </a:r>
                      <a:endParaRPr lang="en-US" sz="1200" b="1" i="1" dirty="0">
                        <a:solidFill>
                          <a:schemeClr val="bg2"/>
                        </a:solidFill>
                      </a:endParaRPr>
                    </a:p>
                  </a:txBody>
                  <a:tcPr anchor="ctr">
                    <a:lnL w="12700" cap="flat" cmpd="sng" algn="ctr">
                      <a:solidFill>
                        <a:schemeClr val="bg2"/>
                      </a:solidFill>
                      <a:prstDash val="dot"/>
                      <a:round/>
                      <a:headEnd type="none" w="med" len="med"/>
                      <a:tailEnd type="none" w="med" len="med"/>
                    </a:lnL>
                    <a:lnR w="12700" cap="flat" cmpd="sng" algn="ctr">
                      <a:solidFill>
                        <a:schemeClr val="bg2"/>
                      </a:solidFill>
                      <a:prstDash val="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noFill/>
                  </a:tcPr>
                </a:tc>
              </a:tr>
            </a:tbl>
          </a:graphicData>
        </a:graphic>
      </p:graphicFrame>
      <p:sp>
        <p:nvSpPr>
          <p:cNvPr id="2" name="Title 1"/>
          <p:cNvSpPr>
            <a:spLocks noGrp="1"/>
          </p:cNvSpPr>
          <p:nvPr>
            <p:ph type="title"/>
          </p:nvPr>
        </p:nvSpPr>
        <p:spPr>
          <a:xfrm>
            <a:off x="457199" y="162000"/>
            <a:ext cx="9036403" cy="831600"/>
          </a:xfrm>
        </p:spPr>
        <p:txBody>
          <a:bodyPr/>
          <a:lstStyle/>
          <a:p>
            <a:r>
              <a:rPr lang="en-US" dirty="0" smtClean="0"/>
              <a:t>Short term solutions are less expensive than longer lived solutions on a per stance basis making them a popular choice</a:t>
            </a:r>
            <a:endParaRPr lang="en-US" dirty="0"/>
          </a:p>
        </p:txBody>
      </p:sp>
      <p:sp>
        <p:nvSpPr>
          <p:cNvPr id="33" name="Up Arrow 32"/>
          <p:cNvSpPr/>
          <p:nvPr/>
        </p:nvSpPr>
        <p:spPr>
          <a:xfrm>
            <a:off x="752562" y="2088112"/>
            <a:ext cx="381000" cy="3943064"/>
          </a:xfrm>
          <a:prstGeom prst="upArrow">
            <a:avLst/>
          </a:prstGeom>
          <a:gradFill flip="none" rotWithShape="1">
            <a:gsLst>
              <a:gs pos="0">
                <a:schemeClr val="accent2"/>
              </a:gs>
              <a:gs pos="50000">
                <a:schemeClr val="accent2">
                  <a:lumMod val="90000"/>
                </a:schemeClr>
              </a:gs>
              <a:gs pos="100000">
                <a:schemeClr val="accent2">
                  <a:lumMod val="50000"/>
                </a:schemeClr>
              </a:gs>
            </a:gsLst>
            <a:lin ang="162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5" name="NumberBall"/>
          <p:cNvSpPr>
            <a:spLocks noChangeArrowheads="1"/>
          </p:cNvSpPr>
          <p:nvPr/>
        </p:nvSpPr>
        <p:spPr bwMode="gray">
          <a:xfrm>
            <a:off x="3073867" y="559942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2</a:t>
            </a:r>
          </a:p>
        </p:txBody>
      </p:sp>
      <p:sp>
        <p:nvSpPr>
          <p:cNvPr id="9" name="TextBox 8"/>
          <p:cNvSpPr txBox="1"/>
          <p:nvPr/>
        </p:nvSpPr>
        <p:spPr>
          <a:xfrm>
            <a:off x="2510554" y="5818496"/>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Pour-flush to pit</a:t>
            </a:r>
          </a:p>
        </p:txBody>
      </p:sp>
      <p:cxnSp>
        <p:nvCxnSpPr>
          <p:cNvPr id="26" name="Straight Connector 25"/>
          <p:cNvCxnSpPr/>
          <p:nvPr/>
        </p:nvCxnSpPr>
        <p:spPr>
          <a:xfrm>
            <a:off x="3078204" y="3712193"/>
            <a:ext cx="32282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64557" y="5268038"/>
            <a:ext cx="32282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39023" y="3725841"/>
            <a:ext cx="0" cy="154219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979235" y="5311280"/>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grpSp>
        <p:nvGrpSpPr>
          <p:cNvPr id="4" name="Group 101"/>
          <p:cNvGrpSpPr/>
          <p:nvPr/>
        </p:nvGrpSpPr>
        <p:grpSpPr>
          <a:xfrm>
            <a:off x="3739487" y="2436099"/>
            <a:ext cx="1801504" cy="3995042"/>
            <a:chOff x="3624845" y="2231379"/>
            <a:chExt cx="1801504" cy="3995042"/>
          </a:xfrm>
        </p:grpSpPr>
        <p:sp>
          <p:nvSpPr>
            <p:cNvPr id="6" name="NumberBall"/>
            <p:cNvSpPr>
              <a:spLocks noChangeArrowheads="1"/>
            </p:cNvSpPr>
            <p:nvPr/>
          </p:nvSpPr>
          <p:spPr bwMode="gray">
            <a:xfrm>
              <a:off x="4281440" y="539470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3</a:t>
              </a:r>
              <a:endParaRPr lang="en-US" sz="1400" b="1" dirty="0">
                <a:solidFill>
                  <a:srgbClr val="FFFFFF"/>
                </a:solidFill>
                <a:latin typeface="Arial" pitchFamily="34" charset="0"/>
                <a:cs typeface="Arial" pitchFamily="34" charset="0"/>
              </a:endParaRPr>
            </a:p>
          </p:txBody>
        </p:sp>
        <p:sp>
          <p:nvSpPr>
            <p:cNvPr id="10" name="TextBox 9"/>
            <p:cNvSpPr txBox="1"/>
            <p:nvPr/>
          </p:nvSpPr>
          <p:spPr>
            <a:xfrm>
              <a:off x="3624845" y="5613776"/>
              <a:ext cx="1801504"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Drop-hole to cesspit (drainable)</a:t>
              </a:r>
            </a:p>
          </p:txBody>
        </p:sp>
        <p:grpSp>
          <p:nvGrpSpPr>
            <p:cNvPr id="8" name="Group 28"/>
            <p:cNvGrpSpPr/>
            <p:nvPr/>
          </p:nvGrpSpPr>
          <p:grpSpPr>
            <a:xfrm>
              <a:off x="4259767" y="2524836"/>
              <a:ext cx="325881" cy="354841"/>
              <a:chOff x="958089" y="-7696546"/>
              <a:chExt cx="795308" cy="3302080"/>
            </a:xfrm>
          </p:grpSpPr>
          <p:cxnSp>
            <p:nvCxnSpPr>
              <p:cNvPr id="30" name="Straight Connector 29"/>
              <p:cNvCxnSpPr/>
              <p:nvPr/>
            </p:nvCxnSpPr>
            <p:spPr>
              <a:xfrm>
                <a:off x="958089" y="-7696499"/>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1397" y="-4394634"/>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2398" y="-7696546"/>
                <a:ext cx="0" cy="330208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4190173" y="2993395"/>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1700</a:t>
              </a:r>
            </a:p>
          </p:txBody>
        </p:sp>
        <p:sp>
          <p:nvSpPr>
            <p:cNvPr id="56" name="Oval 55"/>
            <p:cNvSpPr/>
            <p:nvPr/>
          </p:nvSpPr>
          <p:spPr>
            <a:xfrm>
              <a:off x="4185623" y="2231379"/>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1800</a:t>
              </a:r>
            </a:p>
          </p:txBody>
        </p:sp>
      </p:grpSp>
      <p:grpSp>
        <p:nvGrpSpPr>
          <p:cNvPr id="11" name="Group 99"/>
          <p:cNvGrpSpPr/>
          <p:nvPr/>
        </p:nvGrpSpPr>
        <p:grpSpPr>
          <a:xfrm>
            <a:off x="1191570" y="3741732"/>
            <a:ext cx="1447800" cy="2473965"/>
            <a:chOff x="754834" y="3537012"/>
            <a:chExt cx="1447800" cy="2473965"/>
          </a:xfrm>
        </p:grpSpPr>
        <p:sp>
          <p:nvSpPr>
            <p:cNvPr id="3" name="NumberBall"/>
            <p:cNvSpPr>
              <a:spLocks noChangeArrowheads="1"/>
            </p:cNvSpPr>
            <p:nvPr/>
          </p:nvSpPr>
          <p:spPr bwMode="gray">
            <a:xfrm>
              <a:off x="1314916" y="5394701"/>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7" name="TextBox 6"/>
            <p:cNvSpPr txBox="1"/>
            <p:nvPr/>
          </p:nvSpPr>
          <p:spPr>
            <a:xfrm>
              <a:off x="754834" y="5613776"/>
              <a:ext cx="1447800" cy="397201"/>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Pit Latrines</a:t>
              </a:r>
            </a:p>
          </p:txBody>
        </p:sp>
        <p:grpSp>
          <p:nvGrpSpPr>
            <p:cNvPr id="12" name="Group 19"/>
            <p:cNvGrpSpPr/>
            <p:nvPr/>
          </p:nvGrpSpPr>
          <p:grpSpPr>
            <a:xfrm>
              <a:off x="1304323" y="3780430"/>
              <a:ext cx="319761" cy="1282889"/>
              <a:chOff x="991394" y="3352800"/>
              <a:chExt cx="762000" cy="1905000"/>
            </a:xfrm>
          </p:grpSpPr>
          <p:cxnSp>
            <p:nvCxnSpPr>
              <p:cNvPr id="16" name="Straight Connector 15"/>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a:off x="1216919" y="5106560"/>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sp>
          <p:nvSpPr>
            <p:cNvPr id="48" name="Oval 47"/>
            <p:cNvSpPr/>
            <p:nvPr/>
          </p:nvSpPr>
          <p:spPr>
            <a:xfrm>
              <a:off x="1216919" y="3537012"/>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450</a:t>
              </a:r>
            </a:p>
          </p:txBody>
        </p:sp>
      </p:grpSp>
      <p:sp>
        <p:nvSpPr>
          <p:cNvPr id="82"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1. Excludes cleaning and small  maintenance 2. Requires consumables (i.e., ash) or additional water 3. Outlier cost for prefabricated latrines as part of emergency WASH kit. 4. Outlier cost for latrines fully supplied and constructed by implementing partner, e.g., </a:t>
            </a:r>
            <a:r>
              <a:rPr lang="en-US" sz="800" dirty="0" err="1" smtClean="0">
                <a:solidFill>
                  <a:srgbClr val="000000"/>
                </a:solidFill>
                <a:latin typeface="Arial" pitchFamily="34" charset="0"/>
                <a:cs typeface="Arial" pitchFamily="34" charset="0"/>
              </a:rPr>
              <a:t>PWD</a:t>
            </a:r>
            <a:r>
              <a:rPr lang="en-US" sz="800" dirty="0" smtClean="0">
                <a:solidFill>
                  <a:srgbClr val="000000"/>
                </a:solidFill>
                <a:latin typeface="Arial" pitchFamily="34" charset="0"/>
                <a:cs typeface="Arial" pitchFamily="34" charset="0"/>
              </a:rPr>
              <a:t> latrines in Dollo Ado 5. Costs include building and trucking full concrete tanks 80km, building full water-based sewage to tanks, monthly vacuum truck costs and local wastewater treatment plant. 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UNHCR Kampala office, NCA, IMC, WVE, ADRA, UNHCR Addis Ababa office</a:t>
            </a:r>
            <a:endParaRPr lang="en-US" sz="800" dirty="0">
              <a:solidFill>
                <a:srgbClr val="000000"/>
              </a:solidFill>
              <a:latin typeface="Arial" pitchFamily="34" charset="0"/>
              <a:cs typeface="Arial" pitchFamily="34" charset="0"/>
            </a:endParaRPr>
          </a:p>
        </p:txBody>
      </p:sp>
      <p:grpSp>
        <p:nvGrpSpPr>
          <p:cNvPr id="13" name="Group 103"/>
          <p:cNvGrpSpPr/>
          <p:nvPr/>
        </p:nvGrpSpPr>
        <p:grpSpPr>
          <a:xfrm>
            <a:off x="6467506" y="3527938"/>
            <a:ext cx="1447800" cy="2891829"/>
            <a:chOff x="6674958" y="3323218"/>
            <a:chExt cx="1447800" cy="2891829"/>
          </a:xfrm>
        </p:grpSpPr>
        <p:sp>
          <p:nvSpPr>
            <p:cNvPr id="42" name="NumberBall"/>
            <p:cNvSpPr>
              <a:spLocks noChangeArrowheads="1"/>
            </p:cNvSpPr>
            <p:nvPr/>
          </p:nvSpPr>
          <p:spPr bwMode="gray">
            <a:xfrm>
              <a:off x="7247964" y="5383327"/>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5</a:t>
              </a:r>
              <a:endParaRPr lang="en-US" sz="1400" b="1" dirty="0">
                <a:solidFill>
                  <a:srgbClr val="FFFFFF"/>
                </a:solidFill>
                <a:latin typeface="Arial" pitchFamily="34" charset="0"/>
                <a:cs typeface="Arial" pitchFamily="34" charset="0"/>
              </a:endParaRPr>
            </a:p>
          </p:txBody>
        </p:sp>
        <p:sp>
          <p:nvSpPr>
            <p:cNvPr id="43" name="TextBox 42"/>
            <p:cNvSpPr txBox="1"/>
            <p:nvPr/>
          </p:nvSpPr>
          <p:spPr>
            <a:xfrm>
              <a:off x="6674958" y="5602402"/>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Biogas at micro level</a:t>
              </a:r>
            </a:p>
          </p:txBody>
        </p:sp>
        <p:grpSp>
          <p:nvGrpSpPr>
            <p:cNvPr id="14" name="Group 24"/>
            <p:cNvGrpSpPr/>
            <p:nvPr/>
          </p:nvGrpSpPr>
          <p:grpSpPr>
            <a:xfrm>
              <a:off x="7248203" y="3605307"/>
              <a:ext cx="285361" cy="202418"/>
              <a:chOff x="991394" y="3352800"/>
              <a:chExt cx="762000" cy="1905000"/>
            </a:xfrm>
          </p:grpSpPr>
          <p:cxnSp>
            <p:nvCxnSpPr>
              <p:cNvPr id="49" name="Straight Connector 48"/>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7163427" y="3894162"/>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500</a:t>
              </a:r>
            </a:p>
          </p:txBody>
        </p:sp>
        <p:sp>
          <p:nvSpPr>
            <p:cNvPr id="58" name="Oval 57"/>
            <p:cNvSpPr/>
            <p:nvPr/>
          </p:nvSpPr>
          <p:spPr>
            <a:xfrm>
              <a:off x="7154327" y="3323218"/>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600</a:t>
              </a:r>
            </a:p>
          </p:txBody>
        </p:sp>
      </p:grpSp>
      <p:grpSp>
        <p:nvGrpSpPr>
          <p:cNvPr id="15" name="Group 102"/>
          <p:cNvGrpSpPr/>
          <p:nvPr/>
        </p:nvGrpSpPr>
        <p:grpSpPr>
          <a:xfrm>
            <a:off x="5148522" y="3020662"/>
            <a:ext cx="1447800" cy="3183661"/>
            <a:chOff x="5194927" y="2815942"/>
            <a:chExt cx="1447800" cy="3183661"/>
          </a:xfrm>
        </p:grpSpPr>
        <p:sp>
          <p:nvSpPr>
            <p:cNvPr id="75" name="NumberBall"/>
            <p:cNvSpPr>
              <a:spLocks noChangeArrowheads="1"/>
            </p:cNvSpPr>
            <p:nvPr/>
          </p:nvSpPr>
          <p:spPr bwMode="gray">
            <a:xfrm>
              <a:off x="5764702" y="5383327"/>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4</a:t>
              </a:r>
            </a:p>
          </p:txBody>
        </p:sp>
        <p:sp>
          <p:nvSpPr>
            <p:cNvPr id="76" name="TextBox 75"/>
            <p:cNvSpPr txBox="1"/>
            <p:nvPr/>
          </p:nvSpPr>
          <p:spPr>
            <a:xfrm>
              <a:off x="5194927" y="5602402"/>
              <a:ext cx="1447800" cy="397201"/>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UDDTs</a:t>
              </a:r>
            </a:p>
          </p:txBody>
        </p:sp>
        <p:grpSp>
          <p:nvGrpSpPr>
            <p:cNvPr id="18" name="Group 19"/>
            <p:cNvGrpSpPr/>
            <p:nvPr/>
          </p:nvGrpSpPr>
          <p:grpSpPr>
            <a:xfrm>
              <a:off x="5763657" y="3086659"/>
              <a:ext cx="309597" cy="475408"/>
              <a:chOff x="991394" y="3352800"/>
              <a:chExt cx="762000" cy="1905000"/>
            </a:xfrm>
          </p:grpSpPr>
          <p:cxnSp>
            <p:nvCxnSpPr>
              <p:cNvPr id="78" name="Straight Connector 77"/>
              <p:cNvCxnSpPr/>
              <p:nvPr/>
            </p:nvCxnSpPr>
            <p:spPr>
              <a:xfrm>
                <a:off x="991394" y="3352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91394" y="5257800"/>
                <a:ext cx="762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372394" y="3352800"/>
                <a:ext cx="0" cy="19050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3" name="Oval 82"/>
            <p:cNvSpPr/>
            <p:nvPr/>
          </p:nvSpPr>
          <p:spPr>
            <a:xfrm>
              <a:off x="5676800" y="3646198"/>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600</a:t>
              </a:r>
            </a:p>
          </p:txBody>
        </p:sp>
        <p:sp>
          <p:nvSpPr>
            <p:cNvPr id="84" name="Oval 83"/>
            <p:cNvSpPr/>
            <p:nvPr/>
          </p:nvSpPr>
          <p:spPr>
            <a:xfrm>
              <a:off x="5669975" y="2815942"/>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1000</a:t>
              </a:r>
            </a:p>
          </p:txBody>
        </p:sp>
      </p:grpSp>
      <p:sp>
        <p:nvSpPr>
          <p:cNvPr id="59" name="NumberBall"/>
          <p:cNvSpPr>
            <a:spLocks noChangeArrowheads="1"/>
          </p:cNvSpPr>
          <p:nvPr/>
        </p:nvSpPr>
        <p:spPr bwMode="gray">
          <a:xfrm>
            <a:off x="8362730" y="5588047"/>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6</a:t>
            </a:r>
            <a:endParaRPr lang="en-US" sz="1400" b="1" dirty="0">
              <a:solidFill>
                <a:srgbClr val="FFFFFF"/>
              </a:solidFill>
              <a:latin typeface="Arial" pitchFamily="34" charset="0"/>
              <a:cs typeface="Arial" pitchFamily="34" charset="0"/>
            </a:endParaRPr>
          </a:p>
        </p:txBody>
      </p:sp>
      <p:sp>
        <p:nvSpPr>
          <p:cNvPr id="61" name="TextBox 60"/>
          <p:cNvSpPr txBox="1"/>
          <p:nvPr/>
        </p:nvSpPr>
        <p:spPr>
          <a:xfrm>
            <a:off x="7588152" y="5807122"/>
            <a:ext cx="1905451"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Pour-flush to cesspit (drainable)</a:t>
            </a:r>
          </a:p>
        </p:txBody>
      </p:sp>
      <p:cxnSp>
        <p:nvCxnSpPr>
          <p:cNvPr id="63" name="Straight Connector 62"/>
          <p:cNvCxnSpPr/>
          <p:nvPr/>
        </p:nvCxnSpPr>
        <p:spPr>
          <a:xfrm>
            <a:off x="8364251" y="2026070"/>
            <a:ext cx="34301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364251" y="2528609"/>
            <a:ext cx="343014"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535758" y="2026070"/>
            <a:ext cx="0" cy="50147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281560" y="2630955"/>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XX</a:t>
            </a:r>
          </a:p>
        </p:txBody>
      </p:sp>
      <p:sp>
        <p:nvSpPr>
          <p:cNvPr id="70" name="Oval 69"/>
          <p:cNvSpPr/>
          <p:nvPr/>
        </p:nvSpPr>
        <p:spPr>
          <a:xfrm>
            <a:off x="8270184" y="1762177"/>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XX</a:t>
            </a:r>
          </a:p>
        </p:txBody>
      </p:sp>
      <p:sp>
        <p:nvSpPr>
          <p:cNvPr id="86" name="Rectangle 85"/>
          <p:cNvSpPr/>
          <p:nvPr/>
        </p:nvSpPr>
        <p:spPr>
          <a:xfrm>
            <a:off x="7979434" y="2889848"/>
            <a:ext cx="1121434" cy="767751"/>
          </a:xfrm>
          <a:prstGeom prst="rect">
            <a:avLst/>
          </a:prstGeom>
          <a:solidFill>
            <a:schemeClr val="bg1"/>
          </a:solidFill>
          <a:ln w="9525">
            <a:solidFill>
              <a:schemeClr val="bg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a:r>
              <a:rPr lang="en-US" sz="1200" dirty="0" smtClean="0">
                <a:solidFill>
                  <a:schemeClr val="bg2"/>
                </a:solidFill>
                <a:latin typeface="Arial" pitchFamily="34" charset="0"/>
                <a:cs typeface="Arial" pitchFamily="34" charset="0"/>
              </a:rPr>
              <a:t>Cost data unavailable, expected to be very high</a:t>
            </a:r>
            <a:r>
              <a:rPr lang="en-US" sz="1200" baseline="30000" dirty="0" smtClean="0">
                <a:solidFill>
                  <a:schemeClr val="bg2"/>
                </a:solidFill>
                <a:latin typeface="Arial" pitchFamily="34" charset="0"/>
                <a:cs typeface="Arial" pitchFamily="34" charset="0"/>
              </a:rPr>
              <a:t>5</a:t>
            </a:r>
            <a:endParaRPr lang="en-US" sz="1200" dirty="0" smtClean="0">
              <a:solidFill>
                <a:schemeClr val="bg2"/>
              </a:solidFill>
              <a:latin typeface="Arial" pitchFamily="34" charset="0"/>
              <a:cs typeface="Arial" pitchFamily="34" charset="0"/>
            </a:endParaRPr>
          </a:p>
        </p:txBody>
      </p:sp>
      <p:sp>
        <p:nvSpPr>
          <p:cNvPr id="124" name="Oval 123"/>
          <p:cNvSpPr/>
          <p:nvPr/>
        </p:nvSpPr>
        <p:spPr>
          <a:xfrm>
            <a:off x="2979234" y="3446038"/>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500</a:t>
            </a:r>
          </a:p>
        </p:txBody>
      </p:sp>
      <p:graphicFrame>
        <p:nvGraphicFramePr>
          <p:cNvPr id="67" name="Table 66"/>
          <p:cNvGraphicFramePr>
            <a:graphicFrameLocks noGrp="1"/>
          </p:cNvGraphicFramePr>
          <p:nvPr/>
        </p:nvGraphicFramePr>
        <p:xfrm>
          <a:off x="8754" y="1910688"/>
          <a:ext cx="762530" cy="4389120"/>
        </p:xfrm>
        <a:graphic>
          <a:graphicData uri="http://schemas.openxmlformats.org/drawingml/2006/table">
            <a:tbl>
              <a:tblPr firstRow="1" bandRow="1">
                <a:tableStyleId>{5C22544A-7EE6-4342-B048-85BDC9FD1C3A}</a:tableStyleId>
              </a:tblPr>
              <a:tblGrid>
                <a:gridCol w="762530"/>
              </a:tblGrid>
              <a:tr h="370840">
                <a:tc>
                  <a:txBody>
                    <a:bodyPr/>
                    <a:lstStyle/>
                    <a:p>
                      <a:pPr algn="r"/>
                      <a:r>
                        <a:rPr lang="en-US" sz="1000" dirty="0" smtClean="0">
                          <a:solidFill>
                            <a:schemeClr val="tx1"/>
                          </a:solidFill>
                        </a:rPr>
                        <a:t>Cost</a:t>
                      </a:r>
                      <a:r>
                        <a:rPr lang="en-US" sz="1000" baseline="0" dirty="0" smtClean="0">
                          <a:solidFill>
                            <a:schemeClr val="tx1"/>
                          </a:solidFill>
                        </a:rPr>
                        <a:t> per stance (USD)</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2,000</a:t>
                      </a:r>
                      <a:endParaRPr lang="en-US" sz="1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1000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500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200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100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50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a:r>
                        <a:rPr lang="en-US" sz="1000" dirty="0" smtClean="0">
                          <a:solidFill>
                            <a:schemeClr val="tx1"/>
                          </a:solidFill>
                        </a:rPr>
                        <a:t>0</a:t>
                      </a:r>
                      <a:endParaRPr lang="en-US" sz="1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2" name="TextBox 91"/>
          <p:cNvSpPr txBox="1"/>
          <p:nvPr/>
        </p:nvSpPr>
        <p:spPr>
          <a:xfrm>
            <a:off x="1499017" y="1903193"/>
            <a:ext cx="2210490" cy="397201"/>
          </a:xfrm>
          <a:prstGeom prst="rect">
            <a:avLst/>
          </a:prstGeom>
          <a:noFill/>
        </p:spPr>
        <p:txBody>
          <a:bodyPr wrap="square" tIns="90000" bIns="90000" rtlCol="0">
            <a:spAutoFit/>
          </a:bodyPr>
          <a:lstStyle/>
          <a:p>
            <a:pPr algn="ctr"/>
            <a:r>
              <a:rPr lang="en-US" sz="1400" b="1" i="1" dirty="0" smtClean="0">
                <a:solidFill>
                  <a:srgbClr val="DC6E00"/>
                </a:solidFill>
                <a:latin typeface="Arial" pitchFamily="34" charset="0"/>
                <a:cs typeface="Arial" pitchFamily="34" charset="0"/>
              </a:rPr>
              <a:t>Short term solutions</a:t>
            </a:r>
          </a:p>
        </p:txBody>
      </p:sp>
      <p:sp>
        <p:nvSpPr>
          <p:cNvPr id="73" name="Oval 72"/>
          <p:cNvSpPr/>
          <p:nvPr/>
        </p:nvSpPr>
        <p:spPr>
          <a:xfrm>
            <a:off x="1554081" y="2860367"/>
            <a:ext cx="689904" cy="242642"/>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1200</a:t>
            </a:r>
            <a:r>
              <a:rPr lang="en-US" sz="1400" b="1" baseline="30000" dirty="0" smtClean="0">
                <a:solidFill>
                  <a:schemeClr val="bg1"/>
                </a:solidFill>
                <a:latin typeface="Arial" pitchFamily="34" charset="0"/>
                <a:cs typeface="Arial" pitchFamily="34" charset="0"/>
              </a:rPr>
              <a:t>3</a:t>
            </a:r>
            <a:endParaRPr lang="en-US" sz="1400" b="1" dirty="0" smtClean="0">
              <a:solidFill>
                <a:schemeClr val="bg1"/>
              </a:solidFill>
              <a:latin typeface="Arial" pitchFamily="34" charset="0"/>
              <a:cs typeface="Arial" pitchFamily="34" charset="0"/>
            </a:endParaRPr>
          </a:p>
        </p:txBody>
      </p:sp>
      <p:sp>
        <p:nvSpPr>
          <p:cNvPr id="74" name="Oval 73"/>
          <p:cNvSpPr/>
          <p:nvPr/>
        </p:nvSpPr>
        <p:spPr>
          <a:xfrm>
            <a:off x="2886607" y="2677312"/>
            <a:ext cx="689904" cy="242642"/>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1300</a:t>
            </a:r>
            <a:r>
              <a:rPr lang="en-US" sz="1400" b="1" baseline="30000" dirty="0" smtClean="0">
                <a:solidFill>
                  <a:schemeClr val="bg1"/>
                </a:solidFill>
                <a:latin typeface="Arial" pitchFamily="34" charset="0"/>
                <a:cs typeface="Arial" pitchFamily="34" charset="0"/>
              </a:rPr>
              <a:t>4</a:t>
            </a:r>
            <a:endParaRPr lang="en-US" sz="14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p:cNvGraphicFramePr>
            <a:graphicFrameLocks noChangeAspect="1"/>
          </p:cNvGraphicFramePr>
          <p:nvPr/>
        </p:nvGraphicFramePr>
        <p:xfrm>
          <a:off x="1587" y="1588"/>
          <a:ext cx="1587" cy="1587"/>
        </p:xfrm>
        <a:graphic>
          <a:graphicData uri="http://schemas.openxmlformats.org/presentationml/2006/ole">
            <p:oleObj spid="_x0000_s51202" name="think-cell Slide" r:id="rId3" imgW="270" imgH="270" progId="TCLayout.ActiveDocument.1">
              <p:embed/>
            </p:oleObj>
          </a:graphicData>
        </a:graphic>
      </p:graphicFrame>
      <p:sp>
        <p:nvSpPr>
          <p:cNvPr id="61" name="Isosceles Triangle 60"/>
          <p:cNvSpPr/>
          <p:nvPr/>
        </p:nvSpPr>
        <p:spPr>
          <a:xfrm rot="16200000">
            <a:off x="-528218" y="2977438"/>
            <a:ext cx="4039340" cy="1491449"/>
          </a:xfrm>
          <a:prstGeom prst="triangle">
            <a:avLst/>
          </a:prstGeom>
          <a:gradFill>
            <a:gsLst>
              <a:gs pos="0">
                <a:schemeClr val="accent1">
                  <a:shade val="30000"/>
                  <a:satMod val="115000"/>
                </a:schemeClr>
              </a:gs>
              <a:gs pos="50000">
                <a:schemeClr val="accent3"/>
              </a:gs>
              <a:gs pos="100000">
                <a:schemeClr val="bg1"/>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Upgraded materials and additional labor creates wide cost range of $70 – 450 for pit latrines</a:t>
            </a:r>
            <a:endParaRPr lang="en-US" dirty="0"/>
          </a:p>
        </p:txBody>
      </p:sp>
      <p:sp>
        <p:nvSpPr>
          <p:cNvPr id="4" name="NumberBall"/>
          <p:cNvSpPr>
            <a:spLocks noChangeArrowheads="1"/>
          </p:cNvSpPr>
          <p:nvPr/>
        </p:nvSpPr>
        <p:spPr bwMode="gray">
          <a:xfrm>
            <a:off x="560082" y="3553842"/>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a:solidFill>
                  <a:srgbClr val="FFFFFF"/>
                </a:solidFill>
                <a:latin typeface="Arial" pitchFamily="34" charset="0"/>
                <a:cs typeface="Arial" pitchFamily="34" charset="0"/>
              </a:rPr>
              <a:t>1</a:t>
            </a:r>
          </a:p>
        </p:txBody>
      </p:sp>
      <p:sp>
        <p:nvSpPr>
          <p:cNvPr id="5" name="TextBox 4"/>
          <p:cNvSpPr txBox="1"/>
          <p:nvPr/>
        </p:nvSpPr>
        <p:spPr>
          <a:xfrm>
            <a:off x="0" y="3933060"/>
            <a:ext cx="1447800" cy="612645"/>
          </a:xfrm>
          <a:prstGeom prst="rect">
            <a:avLst/>
          </a:prstGeom>
          <a:noFill/>
        </p:spPr>
        <p:txBody>
          <a:bodyPr wrap="square" tIns="90000" bIns="90000" rtlCol="0">
            <a:spAutoFit/>
          </a:bodyPr>
          <a:lstStyle/>
          <a:p>
            <a:pPr algn="ctr"/>
            <a:r>
              <a:rPr lang="en-US" sz="1400" b="1" dirty="0" smtClean="0">
                <a:latin typeface="Arial" pitchFamily="34" charset="0"/>
                <a:cs typeface="Arial" pitchFamily="34" charset="0"/>
              </a:rPr>
              <a:t>Pit </a:t>
            </a:r>
          </a:p>
          <a:p>
            <a:pPr algn="ctr"/>
            <a:r>
              <a:rPr lang="en-US" sz="1400" b="1" dirty="0" smtClean="0">
                <a:latin typeface="Arial" pitchFamily="34" charset="0"/>
                <a:cs typeface="Arial" pitchFamily="34" charset="0"/>
              </a:rPr>
              <a:t>Latrines</a:t>
            </a:r>
          </a:p>
        </p:txBody>
      </p:sp>
      <p:cxnSp>
        <p:nvCxnSpPr>
          <p:cNvPr id="10" name="Straight Connector 9"/>
          <p:cNvCxnSpPr/>
          <p:nvPr/>
        </p:nvCxnSpPr>
        <p:spPr>
          <a:xfrm>
            <a:off x="2452800" y="2458096"/>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52800" y="5831610"/>
            <a:ext cx="31976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12680" y="2458096"/>
            <a:ext cx="0" cy="3373514"/>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367021" y="6026389"/>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70</a:t>
            </a:r>
          </a:p>
        </p:txBody>
      </p:sp>
      <p:sp>
        <p:nvSpPr>
          <p:cNvPr id="8" name="Oval 7"/>
          <p:cNvSpPr/>
          <p:nvPr/>
        </p:nvSpPr>
        <p:spPr>
          <a:xfrm>
            <a:off x="2367021" y="2075826"/>
            <a:ext cx="491319" cy="204716"/>
          </a:xfrm>
          <a:prstGeom prst="ellipse">
            <a:avLst/>
          </a:prstGeom>
          <a:solidFill>
            <a:schemeClr val="hlink"/>
          </a:solidFill>
          <a:ln w="9525">
            <a:solidFill>
              <a:schemeClr val="hlink"/>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450</a:t>
            </a:r>
          </a:p>
        </p:txBody>
      </p:sp>
      <p:sp>
        <p:nvSpPr>
          <p:cNvPr id="9" name="Oval 8"/>
          <p:cNvSpPr/>
          <p:nvPr/>
        </p:nvSpPr>
        <p:spPr>
          <a:xfrm>
            <a:off x="2367021" y="1552044"/>
            <a:ext cx="491319" cy="204716"/>
          </a:xfrm>
          <a:prstGeom prst="ellipse">
            <a:avLst/>
          </a:prstGeom>
          <a:solidFill>
            <a:srgbClr val="C41300"/>
          </a:solidFill>
          <a:ln w="9525">
            <a:solidFill>
              <a:srgbClr val="C41300"/>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bg1"/>
                </a:solidFill>
                <a:latin typeface="Arial" pitchFamily="34" charset="0"/>
                <a:cs typeface="Arial" pitchFamily="34" charset="0"/>
              </a:rPr>
              <a:t>1200</a:t>
            </a:r>
          </a:p>
        </p:txBody>
      </p:sp>
      <p:sp>
        <p:nvSpPr>
          <p:cNvPr id="21" name="Oval 20"/>
          <p:cNvSpPr/>
          <p:nvPr/>
        </p:nvSpPr>
        <p:spPr>
          <a:xfrm>
            <a:off x="2368502" y="4740607"/>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150</a:t>
            </a:r>
          </a:p>
        </p:txBody>
      </p:sp>
      <p:sp>
        <p:nvSpPr>
          <p:cNvPr id="22" name="Oval 21"/>
          <p:cNvSpPr/>
          <p:nvPr/>
        </p:nvSpPr>
        <p:spPr>
          <a:xfrm>
            <a:off x="2368502" y="3568754"/>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260</a:t>
            </a:r>
          </a:p>
        </p:txBody>
      </p:sp>
      <p:sp>
        <p:nvSpPr>
          <p:cNvPr id="23" name="Oval 22"/>
          <p:cNvSpPr/>
          <p:nvPr/>
        </p:nvSpPr>
        <p:spPr>
          <a:xfrm>
            <a:off x="2368502" y="3115993"/>
            <a:ext cx="491319" cy="204716"/>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rtlCol="0" anchor="ctr" anchorCtr="0"/>
          <a:lstStyle/>
          <a:p>
            <a:pPr algn="ctr"/>
            <a:r>
              <a:rPr lang="en-US" sz="1400" b="1" dirty="0" smtClean="0">
                <a:solidFill>
                  <a:schemeClr val="tx1"/>
                </a:solidFill>
                <a:latin typeface="Arial" pitchFamily="34" charset="0"/>
                <a:cs typeface="Arial" pitchFamily="34" charset="0"/>
              </a:rPr>
              <a:t>280</a:t>
            </a:r>
          </a:p>
        </p:txBody>
      </p:sp>
      <p:sp>
        <p:nvSpPr>
          <p:cNvPr id="14" name="Rectangular Callout 13"/>
          <p:cNvSpPr/>
          <p:nvPr/>
        </p:nvSpPr>
        <p:spPr>
          <a:xfrm>
            <a:off x="3746377" y="1492668"/>
            <a:ext cx="5521910" cy="630579"/>
          </a:xfrm>
          <a:prstGeom prst="wedgeRectCallout">
            <a:avLst>
              <a:gd name="adj1" fmla="val -64439"/>
              <a:gd name="adj2" fmla="val -12518"/>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4" name="Rounded Rectangle 23"/>
          <p:cNvSpPr/>
          <p:nvPr/>
        </p:nvSpPr>
        <p:spPr>
          <a:xfrm>
            <a:off x="3815993" y="1548684"/>
            <a:ext cx="3047945" cy="497149"/>
          </a:xfrm>
          <a:prstGeom prst="roundRect">
            <a:avLst/>
          </a:prstGeom>
          <a:solidFill>
            <a:srgbClr val="D2E0E6"/>
          </a:solidFill>
          <a:ln w="9525">
            <a:solidFill>
              <a:srgbClr val="D2E0E6"/>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Prefabricated superstructure &amp; slab</a:t>
            </a:r>
          </a:p>
        </p:txBody>
      </p:sp>
      <p:sp>
        <p:nvSpPr>
          <p:cNvPr id="49" name="Rounded Rectangle 48"/>
          <p:cNvSpPr/>
          <p:nvPr/>
        </p:nvSpPr>
        <p:spPr>
          <a:xfrm>
            <a:off x="6939406" y="1548684"/>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a:t>
            </a:r>
            <a:r>
              <a:rPr lang="en-US" sz="1100" dirty="0" smtClean="0">
                <a:solidFill>
                  <a:schemeClr val="tx1"/>
                </a:solidFill>
                <a:latin typeface="Arial" pitchFamily="34" charset="0"/>
                <a:cs typeface="Arial" pitchFamily="34" charset="0"/>
              </a:rPr>
              <a:t>(manual)</a:t>
            </a:r>
          </a:p>
        </p:txBody>
      </p:sp>
      <p:sp>
        <p:nvSpPr>
          <p:cNvPr id="50" name="Rounded Rectangle 49"/>
          <p:cNvSpPr/>
          <p:nvPr/>
        </p:nvSpPr>
        <p:spPr>
          <a:xfrm>
            <a:off x="8086403" y="1548684"/>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8" name="Rectangular Callout 17"/>
          <p:cNvSpPr/>
          <p:nvPr/>
        </p:nvSpPr>
        <p:spPr>
          <a:xfrm>
            <a:off x="3746377" y="4937513"/>
            <a:ext cx="5521910" cy="630579"/>
          </a:xfrm>
          <a:prstGeom prst="wedgeRectCallout">
            <a:avLst>
              <a:gd name="adj1" fmla="val -65552"/>
              <a:gd name="adj2" fmla="val -53035"/>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33" name="Rounded Rectangle 32"/>
          <p:cNvSpPr/>
          <p:nvPr/>
        </p:nvSpPr>
        <p:spPr>
          <a:xfrm>
            <a:off x="3815993" y="4996575"/>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34" name="Rounded Rectangle 33"/>
          <p:cNvSpPr/>
          <p:nvPr/>
        </p:nvSpPr>
        <p:spPr>
          <a:xfrm>
            <a:off x="4804202" y="4996575"/>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3" name="Rounded Rectangle 52"/>
          <p:cNvSpPr/>
          <p:nvPr/>
        </p:nvSpPr>
        <p:spPr>
          <a:xfrm>
            <a:off x="6939406" y="4996575"/>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54" name="Rounded Rectangle 53"/>
          <p:cNvSpPr/>
          <p:nvPr/>
        </p:nvSpPr>
        <p:spPr>
          <a:xfrm>
            <a:off x="8086403" y="4996575"/>
            <a:ext cx="1081592" cy="497149"/>
          </a:xfrm>
          <a:prstGeom prst="roundRect">
            <a:avLst/>
          </a:prstGeom>
          <a:solidFill>
            <a:srgbClr val="B2B2B2"/>
          </a:solidFill>
          <a:ln w="9525">
            <a:solidFill>
              <a:srgbClr val="B2B2B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7" name="Rectangular Callout 16"/>
          <p:cNvSpPr/>
          <p:nvPr/>
        </p:nvSpPr>
        <p:spPr>
          <a:xfrm>
            <a:off x="3734501" y="4229543"/>
            <a:ext cx="5521910" cy="630579"/>
          </a:xfrm>
          <a:prstGeom prst="wedgeRectCallout">
            <a:avLst>
              <a:gd name="adj1" fmla="val -22125"/>
              <a:gd name="adj2" fmla="val -43967"/>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37" name="Rounded Rectangle 36"/>
          <p:cNvSpPr/>
          <p:nvPr/>
        </p:nvSpPr>
        <p:spPr>
          <a:xfrm>
            <a:off x="3815993" y="4308187"/>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38" name="Rounded Rectangle 37"/>
          <p:cNvSpPr/>
          <p:nvPr/>
        </p:nvSpPr>
        <p:spPr>
          <a:xfrm>
            <a:off x="4804202" y="4308187"/>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5" name="Rounded Rectangle 54"/>
          <p:cNvSpPr/>
          <p:nvPr/>
        </p:nvSpPr>
        <p:spPr>
          <a:xfrm>
            <a:off x="6939406" y="4308187"/>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(manual) </a:t>
            </a:r>
          </a:p>
        </p:txBody>
      </p:sp>
      <p:sp>
        <p:nvSpPr>
          <p:cNvPr id="56" name="Rounded Rectangle 55"/>
          <p:cNvSpPr/>
          <p:nvPr/>
        </p:nvSpPr>
        <p:spPr>
          <a:xfrm>
            <a:off x="8086403" y="4308187"/>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6" name="Rectangular Callout 15"/>
          <p:cNvSpPr/>
          <p:nvPr/>
        </p:nvSpPr>
        <p:spPr>
          <a:xfrm>
            <a:off x="3746377" y="3545325"/>
            <a:ext cx="5521910" cy="630579"/>
          </a:xfrm>
          <a:prstGeom prst="wedgeRectCallout">
            <a:avLst>
              <a:gd name="adj1" fmla="val -65175"/>
              <a:gd name="adj2" fmla="val -19577"/>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1" name="Rounded Rectangle 40"/>
          <p:cNvSpPr/>
          <p:nvPr/>
        </p:nvSpPr>
        <p:spPr>
          <a:xfrm>
            <a:off x="3815993" y="3608042"/>
            <a:ext cx="1890715" cy="497149"/>
          </a:xfrm>
          <a:prstGeom prst="round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Concrete dome slab</a:t>
            </a:r>
          </a:p>
        </p:txBody>
      </p:sp>
      <p:sp>
        <p:nvSpPr>
          <p:cNvPr id="43" name="Rounded Rectangle 42"/>
          <p:cNvSpPr/>
          <p:nvPr/>
        </p:nvSpPr>
        <p:spPr>
          <a:xfrm>
            <a:off x="5792410" y="3608042"/>
            <a:ext cx="1081592" cy="497149"/>
          </a:xfrm>
          <a:prstGeom prst="roundRect">
            <a:avLst/>
          </a:prstGeom>
          <a:solidFill>
            <a:srgbClr val="E7C7C7"/>
          </a:solidFill>
          <a:ln w="9525">
            <a:solidFill>
              <a:srgbClr val="E7C7C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Local material</a:t>
            </a:r>
          </a:p>
        </p:txBody>
      </p:sp>
      <p:sp>
        <p:nvSpPr>
          <p:cNvPr id="57" name="Rounded Rectangle 56"/>
          <p:cNvSpPr/>
          <p:nvPr/>
        </p:nvSpPr>
        <p:spPr>
          <a:xfrm>
            <a:off x="6932640" y="3608042"/>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58" name="Rounded Rectangle 57"/>
          <p:cNvSpPr/>
          <p:nvPr/>
        </p:nvSpPr>
        <p:spPr>
          <a:xfrm>
            <a:off x="8086403" y="3608042"/>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15" name="Rectangular Callout 14"/>
          <p:cNvSpPr/>
          <p:nvPr/>
        </p:nvSpPr>
        <p:spPr>
          <a:xfrm>
            <a:off x="3746377" y="2861106"/>
            <a:ext cx="5521910" cy="630579"/>
          </a:xfrm>
          <a:prstGeom prst="wedgeRectCallout">
            <a:avLst>
              <a:gd name="adj1" fmla="val -66615"/>
              <a:gd name="adj2" fmla="val -3487"/>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45" name="Rounded Rectangle 44"/>
          <p:cNvSpPr/>
          <p:nvPr/>
        </p:nvSpPr>
        <p:spPr>
          <a:xfrm>
            <a:off x="3815993" y="2925651"/>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46" name="Rounded Rectangle 45"/>
          <p:cNvSpPr/>
          <p:nvPr/>
        </p:nvSpPr>
        <p:spPr>
          <a:xfrm>
            <a:off x="4804202" y="2925651"/>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9" name="Rounded Rectangle 58"/>
          <p:cNvSpPr/>
          <p:nvPr/>
        </p:nvSpPr>
        <p:spPr>
          <a:xfrm>
            <a:off x="6939406" y="2925651"/>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(excavator)</a:t>
            </a:r>
          </a:p>
        </p:txBody>
      </p:sp>
      <p:sp>
        <p:nvSpPr>
          <p:cNvPr id="60" name="Rounded Rectangle 59"/>
          <p:cNvSpPr/>
          <p:nvPr/>
        </p:nvSpPr>
        <p:spPr>
          <a:xfrm>
            <a:off x="8086403" y="2925651"/>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sp>
        <p:nvSpPr>
          <p:cNvPr id="19" name="Rectangular Callout 18"/>
          <p:cNvSpPr/>
          <p:nvPr/>
        </p:nvSpPr>
        <p:spPr>
          <a:xfrm>
            <a:off x="3746377" y="5621735"/>
            <a:ext cx="5521910" cy="630579"/>
          </a:xfrm>
          <a:prstGeom prst="wedgeRectCallout">
            <a:avLst>
              <a:gd name="adj1" fmla="val -66932"/>
              <a:gd name="adj2" fmla="val 35751"/>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29" name="Rounded Rectangle 28"/>
          <p:cNvSpPr/>
          <p:nvPr/>
        </p:nvSpPr>
        <p:spPr>
          <a:xfrm>
            <a:off x="3815993" y="5684144"/>
            <a:ext cx="922804" cy="497149"/>
          </a:xfrm>
          <a:prstGeom prst="round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Plastic slab</a:t>
            </a:r>
          </a:p>
        </p:txBody>
      </p:sp>
      <p:sp>
        <p:nvSpPr>
          <p:cNvPr id="30" name="Rounded Rectangle 29"/>
          <p:cNvSpPr/>
          <p:nvPr/>
        </p:nvSpPr>
        <p:spPr>
          <a:xfrm>
            <a:off x="4804202" y="5684144"/>
            <a:ext cx="922804" cy="497149"/>
          </a:xfrm>
          <a:prstGeom prst="roundRect">
            <a:avLst/>
          </a:prstGeom>
          <a:solidFill>
            <a:srgbClr val="F9EFBD"/>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4 treated poles</a:t>
            </a:r>
          </a:p>
        </p:txBody>
      </p:sp>
      <p:sp>
        <p:nvSpPr>
          <p:cNvPr id="51" name="Rounded Rectangle 50"/>
          <p:cNvSpPr/>
          <p:nvPr/>
        </p:nvSpPr>
        <p:spPr>
          <a:xfrm>
            <a:off x="6939406" y="5684144"/>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52" name="Rounded Rectangle 51"/>
          <p:cNvSpPr/>
          <p:nvPr/>
        </p:nvSpPr>
        <p:spPr>
          <a:xfrm>
            <a:off x="8086403" y="5684144"/>
            <a:ext cx="1081592" cy="497149"/>
          </a:xfrm>
          <a:prstGeom prst="roundRect">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Household</a:t>
            </a:r>
          </a:p>
        </p:txBody>
      </p:sp>
      <p:sp>
        <p:nvSpPr>
          <p:cNvPr id="63" name="Rounded Rectangle 62"/>
          <p:cNvSpPr/>
          <p:nvPr/>
        </p:nvSpPr>
        <p:spPr>
          <a:xfrm>
            <a:off x="5792410" y="5684144"/>
            <a:ext cx="1081592" cy="497149"/>
          </a:xfrm>
          <a:prstGeom prst="roundRect">
            <a:avLst/>
          </a:prstGeom>
          <a:solidFill>
            <a:srgbClr val="E7C7C7"/>
          </a:solidFill>
          <a:ln w="9525">
            <a:solidFill>
              <a:srgbClr val="E7C7C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Local material</a:t>
            </a:r>
          </a:p>
        </p:txBody>
      </p:sp>
      <p:sp>
        <p:nvSpPr>
          <p:cNvPr id="77" name="ColumnHeader"/>
          <p:cNvSpPr/>
          <p:nvPr/>
        </p:nvSpPr>
        <p:spPr>
          <a:xfrm>
            <a:off x="3755527" y="1061902"/>
            <a:ext cx="887725"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Slab</a:t>
            </a:r>
          </a:p>
        </p:txBody>
      </p:sp>
      <p:sp>
        <p:nvSpPr>
          <p:cNvPr id="78" name="ColumnHeader"/>
          <p:cNvSpPr/>
          <p:nvPr/>
        </p:nvSpPr>
        <p:spPr>
          <a:xfrm>
            <a:off x="8178949" y="1061902"/>
            <a:ext cx="994603"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Construction </a:t>
            </a:r>
          </a:p>
          <a:p>
            <a:pPr algn="ctr"/>
            <a:r>
              <a:rPr lang="en-US" sz="1200" b="1" dirty="0" smtClean="0">
                <a:solidFill>
                  <a:srgbClr val="000000"/>
                </a:solidFill>
                <a:latin typeface="Arial" pitchFamily="34" charset="0"/>
                <a:cs typeface="Arial" pitchFamily="34" charset="0"/>
              </a:rPr>
              <a:t>labor</a:t>
            </a:r>
          </a:p>
        </p:txBody>
      </p:sp>
      <p:sp>
        <p:nvSpPr>
          <p:cNvPr id="79" name="ColumnHeader"/>
          <p:cNvSpPr/>
          <p:nvPr/>
        </p:nvSpPr>
        <p:spPr>
          <a:xfrm>
            <a:off x="7041899" y="1061902"/>
            <a:ext cx="994603"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Excavation </a:t>
            </a:r>
          </a:p>
          <a:p>
            <a:pPr algn="ctr"/>
            <a:r>
              <a:rPr lang="en-US" sz="1200" b="1" dirty="0" smtClean="0">
                <a:solidFill>
                  <a:srgbClr val="000000"/>
                </a:solidFill>
                <a:latin typeface="Arial" pitchFamily="34" charset="0"/>
                <a:cs typeface="Arial" pitchFamily="34" charset="0"/>
              </a:rPr>
              <a:t>labor</a:t>
            </a:r>
          </a:p>
        </p:txBody>
      </p:sp>
      <p:sp>
        <p:nvSpPr>
          <p:cNvPr id="81" name="ColumnHeader"/>
          <p:cNvSpPr/>
          <p:nvPr/>
        </p:nvSpPr>
        <p:spPr>
          <a:xfrm>
            <a:off x="4785700" y="1061902"/>
            <a:ext cx="914400"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Slab support</a:t>
            </a:r>
          </a:p>
        </p:txBody>
      </p:sp>
      <p:sp>
        <p:nvSpPr>
          <p:cNvPr id="84" name="ColumnHeader"/>
          <p:cNvSpPr/>
          <p:nvPr/>
        </p:nvSpPr>
        <p:spPr>
          <a:xfrm>
            <a:off x="5842548" y="1061902"/>
            <a:ext cx="1056903" cy="369332"/>
          </a:xfrm>
          <a:prstGeom prst="rect">
            <a:avLst/>
          </a:prstGeom>
          <a:solidFill>
            <a:schemeClr val="bg1"/>
          </a:solidFill>
          <a:ln w="9525">
            <a:noFill/>
            <a:miter lim="800000"/>
            <a:headEnd/>
            <a:tailEnd/>
          </a:ln>
          <a:effectLst>
            <a:outerShdw dist="25400" dir="5400000" sx="99000" sy="99000" algn="ctr" rotWithShape="0">
              <a:schemeClr val="tx2"/>
            </a:outerShdw>
          </a:effectLst>
        </p:spPr>
        <p:txBody>
          <a:bodyPr wrap="none" tIns="0" bIns="0" anchor="b">
            <a:noAutofit/>
          </a:bodyPr>
          <a:lstStyle/>
          <a:p>
            <a:pPr algn="ctr"/>
            <a:r>
              <a:rPr lang="en-US" sz="1200" b="1" dirty="0" smtClean="0">
                <a:solidFill>
                  <a:srgbClr val="000000"/>
                </a:solidFill>
                <a:latin typeface="Arial" pitchFamily="34" charset="0"/>
                <a:cs typeface="Arial" pitchFamily="34" charset="0"/>
              </a:rPr>
              <a:t>Superstructure</a:t>
            </a:r>
          </a:p>
        </p:txBody>
      </p:sp>
      <p:sp>
        <p:nvSpPr>
          <p:cNvPr id="92" name="Rectangular Callout 91"/>
          <p:cNvSpPr/>
          <p:nvPr/>
        </p:nvSpPr>
        <p:spPr>
          <a:xfrm>
            <a:off x="3744398" y="2176887"/>
            <a:ext cx="5521910" cy="630579"/>
          </a:xfrm>
          <a:prstGeom prst="wedgeRectCallout">
            <a:avLst>
              <a:gd name="adj1" fmla="val -65514"/>
              <a:gd name="adj2" fmla="val -33234"/>
            </a:avLst>
          </a:prstGeom>
          <a:noFill/>
          <a:ln w="9525">
            <a:solidFill>
              <a:schemeClr val="bg2"/>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94" name="Rounded Rectangle 93"/>
          <p:cNvSpPr/>
          <p:nvPr/>
        </p:nvSpPr>
        <p:spPr>
          <a:xfrm>
            <a:off x="6939406" y="2232903"/>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 </a:t>
            </a:r>
            <a:r>
              <a:rPr lang="en-US" sz="1100" dirty="0" smtClean="0">
                <a:solidFill>
                  <a:schemeClr val="tx1"/>
                </a:solidFill>
                <a:latin typeface="Arial" pitchFamily="34" charset="0"/>
                <a:cs typeface="Arial" pitchFamily="34" charset="0"/>
              </a:rPr>
              <a:t>(manual)</a:t>
            </a:r>
          </a:p>
        </p:txBody>
      </p:sp>
      <p:sp>
        <p:nvSpPr>
          <p:cNvPr id="95" name="Rounded Rectangle 94"/>
          <p:cNvSpPr/>
          <p:nvPr/>
        </p:nvSpPr>
        <p:spPr>
          <a:xfrm>
            <a:off x="8086403" y="2232903"/>
            <a:ext cx="1081592" cy="497149"/>
          </a:xfrm>
          <a:prstGeom prst="round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Implementing partner</a:t>
            </a:r>
          </a:p>
        </p:txBody>
      </p:sp>
      <p:cxnSp>
        <p:nvCxnSpPr>
          <p:cNvPr id="97" name="Straight Connector 96"/>
          <p:cNvCxnSpPr>
            <a:stCxn id="102" idx="0"/>
          </p:cNvCxnSpPr>
          <p:nvPr/>
        </p:nvCxnSpPr>
        <p:spPr>
          <a:xfrm flipH="1" flipV="1">
            <a:off x="2814454" y="3871364"/>
            <a:ext cx="878772" cy="510639"/>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7" idx="1"/>
          </p:cNvCxnSpPr>
          <p:nvPr/>
        </p:nvCxnSpPr>
        <p:spPr>
          <a:xfrm flipH="1" flipV="1">
            <a:off x="2838204" y="3871365"/>
            <a:ext cx="896297" cy="673468"/>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657600" y="4382003"/>
            <a:ext cx="71252" cy="154378"/>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latin typeface="Arial" pitchFamily="34" charset="0"/>
              <a:cs typeface="Arial" pitchFamily="34" charset="0"/>
            </a:endParaRPr>
          </a:p>
        </p:txBody>
      </p:sp>
      <p:sp>
        <p:nvSpPr>
          <p:cNvPr id="130"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 Additional pit lining is minimal cost when using local materials (sticks, mud bricks, stones, woven straw), and costs additional $480 when using concrete. Concrete superstructures, such as those used over institutional cesspits, cost additional $670 in materials and $300 in labor. </a:t>
            </a:r>
          </a:p>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Source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financial data from ARC, </a:t>
            </a:r>
            <a:r>
              <a:rPr lang="en-US" sz="800" dirty="0" err="1" smtClean="0">
                <a:solidFill>
                  <a:srgbClr val="000000"/>
                </a:solidFill>
                <a:latin typeface="Arial" pitchFamily="34" charset="0"/>
                <a:cs typeface="Arial" pitchFamily="34" charset="0"/>
              </a:rPr>
              <a:t>WVE</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ADRA</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NCA</a:t>
            </a:r>
            <a:r>
              <a:rPr lang="en-US" sz="800" dirty="0" smtClean="0">
                <a:solidFill>
                  <a:srgbClr val="000000"/>
                </a:solidFill>
                <a:latin typeface="Arial" pitchFamily="34" charset="0"/>
                <a:cs typeface="Arial" pitchFamily="34" charset="0"/>
              </a:rPr>
              <a:t>, IMC, UNHCR.  </a:t>
            </a:r>
            <a:endParaRPr lang="en-US" sz="800" dirty="0">
              <a:solidFill>
                <a:srgbClr val="000000"/>
              </a:solidFill>
              <a:latin typeface="Arial" pitchFamily="34" charset="0"/>
              <a:cs typeface="Arial" pitchFamily="34" charset="0"/>
            </a:endParaRPr>
          </a:p>
        </p:txBody>
      </p:sp>
      <p:sp>
        <p:nvSpPr>
          <p:cNvPr id="66" name="Rounded Rectangle 65"/>
          <p:cNvSpPr/>
          <p:nvPr/>
        </p:nvSpPr>
        <p:spPr>
          <a:xfrm>
            <a:off x="3815993" y="2228523"/>
            <a:ext cx="1890715" cy="497149"/>
          </a:xfrm>
          <a:prstGeom prst="roundRect">
            <a:avLst/>
          </a:prstGeom>
          <a:solidFill>
            <a:srgbClr val="BBAD87"/>
          </a:solidFill>
          <a:ln w="9525">
            <a:solidFill>
              <a:srgbClr val="BBAD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Concrete dome slab</a:t>
            </a:r>
          </a:p>
        </p:txBody>
      </p:sp>
      <p:sp>
        <p:nvSpPr>
          <p:cNvPr id="67" name="Rounded Rectangle 66"/>
          <p:cNvSpPr/>
          <p:nvPr/>
        </p:nvSpPr>
        <p:spPr>
          <a:xfrm>
            <a:off x="5792410" y="2246778"/>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
        <p:nvSpPr>
          <p:cNvPr id="68" name="Rounded Rectangle 67"/>
          <p:cNvSpPr/>
          <p:nvPr/>
        </p:nvSpPr>
        <p:spPr>
          <a:xfrm>
            <a:off x="5792410" y="4996574"/>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
        <p:nvSpPr>
          <p:cNvPr id="69" name="Rounded Rectangle 68"/>
          <p:cNvSpPr/>
          <p:nvPr/>
        </p:nvSpPr>
        <p:spPr>
          <a:xfrm>
            <a:off x="5792410" y="4308187"/>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
        <p:nvSpPr>
          <p:cNvPr id="70" name="Rounded Rectangle 69"/>
          <p:cNvSpPr/>
          <p:nvPr/>
        </p:nvSpPr>
        <p:spPr>
          <a:xfrm>
            <a:off x="5792410" y="2925651"/>
            <a:ext cx="1081592" cy="497149"/>
          </a:xfrm>
          <a:prstGeom prst="roundRect">
            <a:avLst/>
          </a:prstGeom>
          <a:solidFill>
            <a:srgbClr val="CEA09D"/>
          </a:solidFill>
          <a:ln w="9525">
            <a:solidFill>
              <a:srgbClr val="CEA09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smtClean="0">
                <a:solidFill>
                  <a:schemeClr val="tx1"/>
                </a:solidFill>
                <a:latin typeface="Arial" pitchFamily="34" charset="0"/>
                <a:cs typeface="Arial" pitchFamily="34" charset="0"/>
              </a:rPr>
              <a:t>Corrugated iron sheets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latrines</a:t>
            </a:r>
            <a:endParaRPr lang="en-US" dirty="0"/>
          </a:p>
        </p:txBody>
      </p:sp>
      <p:pic>
        <p:nvPicPr>
          <p:cNvPr id="4" name="Picture 4" descr="http://www.nzdl.org/gsdl/collect/aedl/archives/HASH0196.dir/p26.gif"/>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28267" y="1209501"/>
            <a:ext cx="1682327" cy="2752899"/>
          </a:xfrm>
          <a:prstGeom prst="rect">
            <a:avLst/>
          </a:prstGeom>
          <a:noFill/>
        </p:spPr>
      </p:pic>
      <p:sp>
        <p:nvSpPr>
          <p:cNvPr id="5" name="TextBox 4"/>
          <p:cNvSpPr txBox="1"/>
          <p:nvPr/>
        </p:nvSpPr>
        <p:spPr>
          <a:xfrm>
            <a:off x="4572794" y="1332928"/>
            <a:ext cx="4479090" cy="5167738"/>
          </a:xfrm>
          <a:prstGeom prst="rect">
            <a:avLst/>
          </a:prstGeom>
          <a:noFill/>
          <a:ln>
            <a:solidFill>
              <a:schemeClr val="tx2"/>
            </a:solidFill>
            <a:prstDash val="dash"/>
          </a:ln>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Structure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Unlined or partially lined pit; base left unlined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Reinforced concrete or plastic slab with opening into drop hole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Improvised superstructure (live fence, sticks &amp; mud, corrugated iron, plastic sheeting)</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Optional roof</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For VIP latrine: fully walled with ventilation pipe &amp; mesh</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Maintenance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Daily cleaning with soap and water</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Monthly inspection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Repairs as needed</a:t>
            </a:r>
          </a:p>
          <a:p>
            <a:pPr marL="288925" lvl="1" indent="-174625">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Expected lifetime: 1-3 yrs</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Existing service model</a:t>
            </a:r>
            <a:endParaRPr lang="en-US" sz="1200" dirty="0" smtClean="0">
              <a:solidFill>
                <a:srgbClr val="000000"/>
              </a:solidFill>
              <a:latin typeface="Arial"/>
              <a:cs typeface="Arial" pitchFamily="34" charset="0"/>
            </a:endParaRP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Communal latrines always fully constructed by IPs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HH Option 1: Slabs and supporting poles are provided to HHs, who have to dig and construct their own (Uganda)</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HH Option 2: Excavation done by refugees, but structures are constructed by implementing partners (Ethiopia)</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HH Option 3: If rocky, IPs use mechanized excavator and also do full construction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In both options: when latrine is full, pit is backfilled and sealed and slab/superstructure is recycled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UNHCR aims for &gt;80% HH coverage</a:t>
            </a:r>
          </a:p>
        </p:txBody>
      </p:sp>
      <p:sp>
        <p:nvSpPr>
          <p:cNvPr id="13"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Focuses on use of technology specifically in refugee camp setting</a:t>
            </a:r>
            <a:endParaRPr lang="en-US" sz="800" dirty="0">
              <a:solidFill>
                <a:srgbClr val="000000"/>
              </a:solidFill>
              <a:latin typeface="Arial" pitchFamily="34" charset="0"/>
              <a:cs typeface="Arial" pitchFamily="34" charset="0"/>
            </a:endParaRPr>
          </a:p>
        </p:txBody>
      </p:sp>
      <p:pic>
        <p:nvPicPr>
          <p:cNvPr id="92161" name="Picture 1" descr="C:\Users\Ayers Margaret\Documents\Gates - WSH Refugee\Site visits\Nakivale Photos 141110-141113\IMG_0869.JPG"/>
          <p:cNvPicPr>
            <a:picLocks noChangeAspect="1" noChangeArrowheads="1"/>
          </p:cNvPicPr>
          <p:nvPr/>
        </p:nvPicPr>
        <p:blipFill>
          <a:blip r:embed="rId3" cstate="print"/>
          <a:srcRect t="14444" r="8519" b="6667"/>
          <a:stretch>
            <a:fillRect/>
          </a:stretch>
        </p:blipFill>
        <p:spPr bwMode="auto">
          <a:xfrm>
            <a:off x="2210594" y="1371600"/>
            <a:ext cx="2038350" cy="2343689"/>
          </a:xfrm>
          <a:prstGeom prst="rect">
            <a:avLst/>
          </a:prstGeom>
          <a:noFill/>
        </p:spPr>
      </p:pic>
      <p:pic>
        <p:nvPicPr>
          <p:cNvPr id="92162" name="Picture 2" descr="C:\Users\Ayers Margaret\Documents\Gates - WSH Refugee\Site visits\Nakivale Photos 141110-141113\IMG_0789.JPG"/>
          <p:cNvPicPr>
            <a:picLocks noChangeAspect="1" noChangeArrowheads="1"/>
          </p:cNvPicPr>
          <p:nvPr/>
        </p:nvPicPr>
        <p:blipFill>
          <a:blip r:embed="rId4" cstate="print"/>
          <a:srcRect b="11111"/>
          <a:stretch>
            <a:fillRect/>
          </a:stretch>
        </p:blipFill>
        <p:spPr bwMode="auto">
          <a:xfrm>
            <a:off x="2210594" y="3810000"/>
            <a:ext cx="2057400" cy="2438400"/>
          </a:xfrm>
          <a:prstGeom prst="rect">
            <a:avLst/>
          </a:prstGeom>
          <a:noFill/>
        </p:spPr>
      </p:pic>
      <p:pic>
        <p:nvPicPr>
          <p:cNvPr id="92163" name="Picture 3" descr="C:\Users\Ayers Margaret\Documents\Gates - WSH Refugee\Site visits\Nakivale Photos 141110-141113\IMG_0871.JPG"/>
          <p:cNvPicPr>
            <a:picLocks noChangeAspect="1" noChangeArrowheads="1"/>
          </p:cNvPicPr>
          <p:nvPr/>
        </p:nvPicPr>
        <p:blipFill>
          <a:blip r:embed="rId5" cstate="print"/>
          <a:srcRect l="11795" t="18462" r="12308" b="15385"/>
          <a:stretch>
            <a:fillRect/>
          </a:stretch>
        </p:blipFill>
        <p:spPr bwMode="auto">
          <a:xfrm>
            <a:off x="229394" y="4038600"/>
            <a:ext cx="1901455" cy="2209800"/>
          </a:xfrm>
          <a:prstGeom prst="rect">
            <a:avLst/>
          </a:prstGeom>
          <a:noFill/>
        </p:spPr>
      </p:pic>
      <p:sp>
        <p:nvSpPr>
          <p:cNvPr id="10"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a:solidFill>
                  <a:srgbClr val="FFFFFF"/>
                </a:solidFill>
                <a:latin typeface="Arial" pitchFamily="34" charset="0"/>
                <a:cs typeface="Arial" pitchFamily="34" charset="0"/>
              </a:rPr>
              <a:t>1</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2226" name="think-cell Slide" r:id="rId10"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Pit latrines</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a:t>
            </a:r>
            <a:r>
              <a:rPr lang="en-US" sz="1400" b="1" baseline="30000" dirty="0" smtClean="0">
                <a:solidFill>
                  <a:schemeClr val="tx1"/>
                </a:solidFill>
                <a:latin typeface="Arial" pitchFamily="34" charset="0"/>
                <a:cs typeface="Arial" pitchFamily="34" charset="0"/>
              </a:rPr>
              <a:t>1</a:t>
            </a:r>
            <a:endParaRPr lang="en-US" sz="1400" b="1" dirty="0" smtClean="0">
              <a:solidFill>
                <a:schemeClr val="tx1"/>
              </a:solidFill>
              <a:latin typeface="Arial" pitchFamily="34" charset="0"/>
              <a:cs typeface="Arial" pitchFamily="34" charset="0"/>
            </a:endParaRPr>
          </a:p>
        </p:txBody>
      </p:sp>
      <p:sp>
        <p:nvSpPr>
          <p:cNvPr id="6" name="Rounded Rectangle 5"/>
          <p:cNvSpPr/>
          <p:nvPr/>
        </p:nvSpPr>
        <p:spPr>
          <a:xfrm>
            <a:off x="6507638"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Ease of Implementation</a:t>
            </a:r>
          </a:p>
        </p:txBody>
      </p:sp>
      <p:sp>
        <p:nvSpPr>
          <p:cNvPr id="7" name="Rounded Rectangle 6"/>
          <p:cNvSpPr/>
          <p:nvPr/>
        </p:nvSpPr>
        <p:spPr>
          <a:xfrm>
            <a:off x="457200" y="557255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1507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138511"/>
          <a:ext cx="2508670" cy="3291840"/>
        </p:xfrm>
        <a:graphic>
          <a:graphicData uri="http://schemas.openxmlformats.org/drawingml/2006/table">
            <a:tbl>
              <a:tblPr firstRow="1" bandRow="1">
                <a:tableStyleId>{5C22544A-7EE6-4342-B048-85BDC9FD1C3A}</a:tableStyleId>
              </a:tblPr>
              <a:tblGrid>
                <a:gridCol w="1254335"/>
                <a:gridCol w="1254335"/>
              </a:tblGrid>
              <a:tr h="548640">
                <a:tc>
                  <a:txBody>
                    <a:bodyPr/>
                    <a:lstStyle/>
                    <a:p>
                      <a:pPr algn="l"/>
                      <a:r>
                        <a:rPr lang="en-US" sz="1100" b="1" dirty="0" smtClean="0">
                          <a:solidFill>
                            <a:schemeClr val="tx1"/>
                          </a:solidFill>
                        </a:rPr>
                        <a:t>Increased usage &amp;</a:t>
                      </a:r>
                      <a:r>
                        <a:rPr lang="en-US" sz="1100" b="1" baseline="0" dirty="0" smtClean="0">
                          <a:solidFill>
                            <a:schemeClr val="tx1"/>
                          </a:solidFill>
                        </a:rPr>
                        <a:t> </a:t>
                      </a:r>
                      <a:r>
                        <a:rPr lang="en-US" sz="1100" b="1" dirty="0" smtClean="0">
                          <a:solidFill>
                            <a:schemeClr val="tx1"/>
                          </a:solidFill>
                        </a:rPr>
                        <a:t>uptake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2" name="HarveyBall"/>
          <p:cNvGrpSpPr>
            <a:grpSpLocks/>
          </p:cNvGrpSpPr>
          <p:nvPr/>
        </p:nvGrpSpPr>
        <p:grpSpPr bwMode="auto">
          <a:xfrm>
            <a:off x="5240647" y="2802041"/>
            <a:ext cx="306439" cy="306387"/>
            <a:chOff x="1102" y="725"/>
            <a:chExt cx="193" cy="193"/>
          </a:xfrm>
        </p:grpSpPr>
        <p:sp>
          <p:nvSpPr>
            <p:cNvPr id="14"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5"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3" name="HarveyBall"/>
          <p:cNvGrpSpPr>
            <a:grpSpLocks/>
          </p:cNvGrpSpPr>
          <p:nvPr/>
        </p:nvGrpSpPr>
        <p:grpSpPr bwMode="auto">
          <a:xfrm>
            <a:off x="5240647" y="3893133"/>
            <a:ext cx="306439" cy="306387"/>
            <a:chOff x="1102" y="725"/>
            <a:chExt cx="193" cy="193"/>
          </a:xfrm>
        </p:grpSpPr>
        <p:sp>
          <p:nvSpPr>
            <p:cNvPr id="50"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1"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1" name="HarveyBall"/>
          <p:cNvGrpSpPr>
            <a:grpSpLocks/>
          </p:cNvGrpSpPr>
          <p:nvPr/>
        </p:nvGrpSpPr>
        <p:grpSpPr bwMode="auto">
          <a:xfrm>
            <a:off x="5240647" y="4984227"/>
            <a:ext cx="306439" cy="306387"/>
            <a:chOff x="1102" y="725"/>
            <a:chExt cx="193" cy="193"/>
          </a:xfrm>
        </p:grpSpPr>
        <p:sp>
          <p:nvSpPr>
            <p:cNvPr id="53"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4"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See detail slide for specific effects</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342900" y="2171701"/>
          <a:ext cx="2324191" cy="2971699"/>
        </p:xfrm>
        <a:graphic>
          <a:graphicData uri="http://schemas.openxmlformats.org/presentationml/2006/ole">
            <p:oleObj spid="_x0000_s52227" name="Chart" r:id="rId11" imgW="2324191" imgH="2971699" progId="MSGraph.Chart.8">
              <p:embed followColorScheme="full"/>
            </p:oleObj>
          </a:graphicData>
        </a:graphic>
      </p:graphicFrame>
      <p:sp>
        <p:nvSpPr>
          <p:cNvPr id="65" name="Text Placeholder 8"/>
          <p:cNvSpPr>
            <a:spLocks noGrp="1"/>
          </p:cNvSpPr>
          <p:nvPr>
            <p:custDataLst>
              <p:tags r:id="rId3"/>
            </p:custDataLst>
          </p:nvPr>
        </p:nvSpPr>
        <p:spPr bwMode="gray">
          <a:xfrm>
            <a:off x="2501900" y="4638675"/>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55859FA-9676-4838-BA1C-8BCA41A14441}" type="datetime'''L''''ow'''''''''' ''''''''''''''e''''''n''''''d'''">
              <a:rPr lang="en-US" sz="1000" b="0" smtClean="0"/>
              <a:pPr>
                <a:spcBef>
                  <a:spcPct val="0"/>
                </a:spcBef>
                <a:spcAft>
                  <a:spcPct val="0"/>
                </a:spcAft>
              </a:pPr>
              <a:t>Low end</a:t>
            </a:fld>
            <a:endParaRPr lang="en-US" sz="1000" b="0">
              <a:latin typeface="Arial"/>
              <a:sym typeface="Arial"/>
            </a:endParaRPr>
          </a:p>
        </p:txBody>
      </p:sp>
      <p:sp>
        <p:nvSpPr>
          <p:cNvPr id="59" name="Text Placeholder 3"/>
          <p:cNvSpPr>
            <a:spLocks noGrp="1"/>
          </p:cNvSpPr>
          <p:nvPr>
            <p:custDataLst>
              <p:tags r:id="rId4"/>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4" name="Text Placeholder 7"/>
          <p:cNvSpPr>
            <a:spLocks noGrp="1"/>
          </p:cNvSpPr>
          <p:nvPr>
            <p:custDataLst>
              <p:tags r:id="rId5"/>
            </p:custDataLst>
          </p:nvPr>
        </p:nvSpPr>
        <p:spPr bwMode="gray">
          <a:xfrm>
            <a:off x="2501900" y="3409950"/>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F83590-5F4D-4FBE-81FD-E5AB3A832350}" type="datetime'''H''''''''''i''''''''''''''''gh ''''e''n''d'''''''">
              <a:rPr lang="en-US" sz="1000" b="0" smtClean="0"/>
              <a:pPr>
                <a:spcBef>
                  <a:spcPct val="0"/>
                </a:spcBef>
                <a:spcAft>
                  <a:spcPct val="0"/>
                </a:spcAft>
              </a:pPr>
              <a:t>High end</a:t>
            </a:fld>
            <a:endParaRPr lang="en-US" sz="1000" b="0">
              <a:latin typeface="Arial"/>
              <a:sym typeface="Arial"/>
            </a:endParaRPr>
          </a:p>
        </p:txBody>
      </p:sp>
      <p:sp>
        <p:nvSpPr>
          <p:cNvPr id="61" name="Text Placeholder 4"/>
          <p:cNvSpPr>
            <a:spLocks noGrp="1"/>
          </p:cNvSpPr>
          <p:nvPr>
            <p:custDataLst>
              <p:tags r:id="rId6"/>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67" name="Text Placeholder 10"/>
          <p:cNvSpPr>
            <a:spLocks noGrp="1"/>
          </p:cNvSpPr>
          <p:nvPr>
            <p:custDataLst>
              <p:tags r:id="rId7"/>
            </p:custDataLst>
          </p:nvPr>
        </p:nvSpPr>
        <p:spPr bwMode="gray">
          <a:xfrm>
            <a:off x="1789112" y="5022850"/>
            <a:ext cx="700087"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FA43EBB-9C0B-4CD5-BC0D-0194192EF699}" type="datetime'10 y''ea''''''r cost'' ''of s''an''''i''''t''''a''''ti''o''n'">
              <a:rPr lang="en-US" sz="1000" b="0" smtClean="0"/>
              <a:pPr algn="ctr">
                <a:spcBef>
                  <a:spcPct val="0"/>
                </a:spcBef>
                <a:spcAft>
                  <a:spcPct val="0"/>
                </a:spcAft>
              </a:pPr>
              <a:t>10 year cost of sanitation</a:t>
            </a:fld>
            <a:endParaRPr lang="en-US" sz="1000" b="0" dirty="0">
              <a:latin typeface="Arial"/>
              <a:sym typeface="Arial"/>
            </a:endParaRPr>
          </a:p>
        </p:txBody>
      </p:sp>
      <p:sp>
        <p:nvSpPr>
          <p:cNvPr id="73" name="TextBox 72"/>
          <p:cNvSpPr txBox="1"/>
          <p:nvPr/>
        </p:nvSpPr>
        <p:spPr>
          <a:xfrm>
            <a:off x="809739" y="1974524"/>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p>
        </p:txBody>
      </p:sp>
      <p:sp>
        <p:nvSpPr>
          <p:cNvPr id="74" name="TextBox 73"/>
          <p:cNvSpPr txBox="1"/>
          <p:nvPr/>
        </p:nvSpPr>
        <p:spPr>
          <a:xfrm>
            <a:off x="1851025" y="5526582"/>
            <a:ext cx="6998007" cy="104353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Requires soft, </a:t>
            </a:r>
            <a:r>
              <a:rPr lang="en-US" sz="1400" dirty="0" err="1" smtClean="0">
                <a:solidFill>
                  <a:srgbClr val="000000"/>
                </a:solidFill>
                <a:latin typeface="Arial"/>
                <a:cs typeface="Arial" pitchFamily="34" charset="0"/>
              </a:rPr>
              <a:t>diggable</a:t>
            </a:r>
            <a:r>
              <a:rPr lang="en-US" sz="1400" dirty="0" smtClean="0">
                <a:solidFill>
                  <a:srgbClr val="000000"/>
                </a:solidFill>
                <a:latin typeface="Arial"/>
                <a:cs typeface="Arial" pitchFamily="34" charset="0"/>
              </a:rPr>
              <a:t> soil and ideally water table at least ~5m below ground</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New land required for each new latrine after one fills up</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Strict location: latrine must be &gt;30m from water sources </a:t>
            </a:r>
          </a:p>
          <a:p>
            <a:pPr>
              <a:buClr>
                <a:srgbClr val="000000"/>
              </a:buClr>
              <a:buSzPct val="100000"/>
              <a:buFont typeface=""/>
            </a:pPr>
            <a:r>
              <a:rPr lang="en-US" sz="1400" dirty="0" smtClean="0">
                <a:latin typeface="Arial" pitchFamily="34" charset="0"/>
                <a:cs typeface="Arial" pitchFamily="34" charset="0"/>
              </a:rPr>
              <a:t> </a:t>
            </a:r>
            <a:endParaRPr lang="en-US" sz="1400" b="1" dirty="0" smtClean="0">
              <a:solidFill>
                <a:srgbClr val="000000"/>
              </a:solidFill>
              <a:latin typeface="Arial"/>
              <a:cs typeface="Arial" pitchFamily="34" charset="0"/>
            </a:endParaRPr>
          </a:p>
        </p:txBody>
      </p:sp>
      <p:sp>
        <p:nvSpPr>
          <p:cNvPr id="75" name="TextBox 74"/>
          <p:cNvSpPr txBox="1"/>
          <p:nvPr/>
        </p:nvSpPr>
        <p:spPr>
          <a:xfrm>
            <a:off x="6507637" y="1974524"/>
            <a:ext cx="2828091" cy="4059743"/>
          </a:xfrm>
          <a:prstGeom prst="rect">
            <a:avLst/>
          </a:prstGeom>
          <a:noFill/>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Construction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Quick to construct; refugees can construct themselves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Wide range of usable materials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Can only dig as deep as water table, may be ~1m in cases</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Behavior change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Accepts dry and some wet cleansing materials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People abuse by throwing trash in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Excess water (e.g., from shower)  may collapse pit</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May smell or attract flies; need to teach people to use</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Longevity</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Short lifetime (can be &lt;1 year)</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dirty="0" smtClean="0">
                <a:latin typeface="Arial" pitchFamily="34" charset="0"/>
                <a:cs typeface="Arial" pitchFamily="34" charset="0"/>
              </a:rPr>
              <a:t> </a:t>
            </a:r>
            <a:endParaRPr lang="en-US" sz="1200" b="1" dirty="0" smtClean="0">
              <a:solidFill>
                <a:srgbClr val="000000"/>
              </a:solidFill>
              <a:latin typeface="Arial"/>
              <a:cs typeface="Arial" pitchFamily="34" charset="0"/>
            </a:endParaRPr>
          </a:p>
        </p:txBody>
      </p:sp>
      <p:sp>
        <p:nvSpPr>
          <p:cNvPr id="86" name="HarveyBall"/>
          <p:cNvSpPr>
            <a:spLocks noChangeArrowheads="1"/>
          </p:cNvSpPr>
          <p:nvPr/>
        </p:nvSpPr>
        <p:spPr bwMode="gray">
          <a:xfrm>
            <a:off x="5240647" y="3347587"/>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37"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a:solidFill>
                  <a:srgbClr val="FFFFFF"/>
                </a:solidFill>
                <a:latin typeface="Arial" pitchFamily="34" charset="0"/>
                <a:cs typeface="Arial" pitchFamily="34" charset="0"/>
              </a:rPr>
              <a:t>1</a:t>
            </a:r>
          </a:p>
        </p:txBody>
      </p:sp>
      <p:grpSp>
        <p:nvGrpSpPr>
          <p:cNvPr id="12" name="HarveyBall"/>
          <p:cNvGrpSpPr>
            <a:grpSpLocks/>
          </p:cNvGrpSpPr>
          <p:nvPr/>
        </p:nvGrpSpPr>
        <p:grpSpPr bwMode="auto">
          <a:xfrm>
            <a:off x="5240647" y="2213462"/>
            <a:ext cx="306439" cy="306387"/>
            <a:chOff x="1102" y="725"/>
            <a:chExt cx="193" cy="193"/>
          </a:xfrm>
        </p:grpSpPr>
        <p:sp>
          <p:nvSpPr>
            <p:cNvPr id="40"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1"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3" name="HarveyBall"/>
          <p:cNvGrpSpPr>
            <a:grpSpLocks/>
          </p:cNvGrpSpPr>
          <p:nvPr/>
        </p:nvGrpSpPr>
        <p:grpSpPr bwMode="auto">
          <a:xfrm>
            <a:off x="5240647" y="4423905"/>
            <a:ext cx="306439" cy="306387"/>
            <a:chOff x="1102" y="725"/>
            <a:chExt cx="193" cy="193"/>
          </a:xfrm>
        </p:grpSpPr>
        <p:sp>
          <p:nvSpPr>
            <p:cNvPr id="43"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4"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45" name="Rectangle 44"/>
          <p:cNvSpPr/>
          <p:nvPr/>
        </p:nvSpPr>
        <p:spPr>
          <a:xfrm>
            <a:off x="7425566" y="94586"/>
            <a:ext cx="2081048" cy="457200"/>
          </a:xfrm>
          <a:prstGeom prst="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Common, used at HH and communal level</a:t>
            </a:r>
          </a:p>
        </p:txBody>
      </p:sp>
      <p:sp>
        <p:nvSpPr>
          <p:cNvPr id="42" name="Rectangular Callout 41"/>
          <p:cNvSpPr/>
          <p:nvPr/>
        </p:nvSpPr>
        <p:spPr>
          <a:xfrm>
            <a:off x="1150374" y="2802041"/>
            <a:ext cx="1120878" cy="594360"/>
          </a:xfrm>
          <a:prstGeom prst="wedgeRectCallou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smtClean="0">
                <a:solidFill>
                  <a:schemeClr val="tx1"/>
                </a:solidFill>
                <a:latin typeface="Arial" pitchFamily="34" charset="0"/>
                <a:cs typeface="Arial" pitchFamily="34" charset="0"/>
              </a:rPr>
              <a:t>Higher cost from paid construction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Pit latrines: Deep dive on social good</a:t>
            </a:r>
            <a:endParaRPr lang="en-US" dirty="0"/>
          </a:p>
        </p:txBody>
      </p:sp>
      <p:graphicFrame>
        <p:nvGraphicFramePr>
          <p:cNvPr id="10" name="Table 9"/>
          <p:cNvGraphicFramePr>
            <a:graphicFrameLocks noGrp="1"/>
          </p:cNvGraphicFramePr>
          <p:nvPr/>
        </p:nvGraphicFramePr>
        <p:xfrm>
          <a:off x="536346" y="1714933"/>
          <a:ext cx="8411830" cy="4267856"/>
        </p:xfrm>
        <a:graphic>
          <a:graphicData uri="http://schemas.openxmlformats.org/drawingml/2006/table">
            <a:tbl>
              <a:tblPr firstRow="1" bandRow="1">
                <a:tableStyleId>{5C22544A-7EE6-4342-B048-85BDC9FD1C3A}</a:tableStyleId>
              </a:tblPr>
              <a:tblGrid>
                <a:gridCol w="3017520"/>
                <a:gridCol w="5394310"/>
              </a:tblGrid>
              <a:tr h="847213">
                <a:tc>
                  <a:txBody>
                    <a:bodyPr/>
                    <a:lstStyle/>
                    <a:p>
                      <a:r>
                        <a:rPr lang="en-US" sz="1600" b="1" dirty="0" smtClean="0">
                          <a:solidFill>
                            <a:schemeClr val="tx1"/>
                          </a:solidFill>
                        </a:rPr>
                        <a:t>Increased usage &amp;</a:t>
                      </a:r>
                      <a:r>
                        <a:rPr lang="en-US" sz="1600" b="1" baseline="0" dirty="0" smtClean="0">
                          <a:solidFill>
                            <a:schemeClr val="tx1"/>
                          </a:solidFill>
                        </a:rPr>
                        <a:t> </a:t>
                      </a:r>
                      <a:r>
                        <a:rPr lang="en-US" sz="1600" b="1" dirty="0" smtClean="0">
                          <a:solidFill>
                            <a:schemeClr val="tx1"/>
                          </a:solidFill>
                        </a:rPr>
                        <a:t>uptake</a:t>
                      </a:r>
                      <a:endParaRPr lang="en-US" sz="1600" b="1" dirty="0">
                        <a:solidFill>
                          <a:schemeClr val="tx1"/>
                        </a:solidFill>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Prevention of SGBV if proper facilities are given to HH</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Can be easily provided at the household level</a:t>
                      </a:r>
                      <a:endPar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health outcomes</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Containment of excreta compared to open defecation</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vector transmission (especially for VIP)</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Employment</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Limited</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847213">
                <a:tc>
                  <a:txBody>
                    <a:bodyPr/>
                    <a:lstStyle/>
                    <a:p>
                      <a:r>
                        <a:rPr lang="en-US" sz="1600" b="1" dirty="0" smtClean="0">
                          <a:solidFill>
                            <a:schemeClr val="tx1"/>
                          </a:solidFill>
                        </a:rPr>
                        <a:t>Environmental</a:t>
                      </a:r>
                      <a:r>
                        <a:rPr lang="en-US" sz="1600" b="1" baseline="0" dirty="0" smtClean="0">
                          <a:solidFill>
                            <a:schemeClr val="tx1"/>
                          </a:solidFill>
                        </a:rPr>
                        <a:t> sustainability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Minimal</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Camp</a:t>
                      </a:r>
                      <a:r>
                        <a:rPr lang="en-US" sz="1600" b="1" baseline="0" dirty="0" smtClean="0">
                          <a:solidFill>
                            <a:schemeClr val="tx1"/>
                          </a:solidFill>
                        </a:rPr>
                        <a:t> self-sufficiency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Minimal</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host relation</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None</a:t>
                      </a:r>
                    </a:p>
                    <a:p>
                      <a:endParaRPr lang="en-US" sz="1600" b="0" i="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a:solidFill>
                  <a:srgbClr val="FFFFFF"/>
                </a:solidFill>
                <a:latin typeface="Arial" pitchFamily="34" charset="0"/>
                <a:cs typeface="Arial" pitchFamily="34" charset="0"/>
              </a:rPr>
              <a:t>1</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1587" y="1588"/>
          <a:ext cx="1587" cy="1587"/>
        </p:xfrm>
        <a:graphic>
          <a:graphicData uri="http://schemas.openxmlformats.org/presentationml/2006/ole">
            <p:oleObj spid="_x0000_s53250" name="think-cell Slide" r:id="rId3" imgW="270" imgH="270" progId="TCLayout.ActiveDocument.1">
              <p:embed/>
            </p:oleObj>
          </a:graphicData>
        </a:graphic>
      </p:graphicFrame>
      <p:sp>
        <p:nvSpPr>
          <p:cNvPr id="2" name="Title 1"/>
          <p:cNvSpPr>
            <a:spLocks noGrp="1"/>
          </p:cNvSpPr>
          <p:nvPr>
            <p:ph type="title"/>
          </p:nvPr>
        </p:nvSpPr>
        <p:spPr/>
        <p:txBody>
          <a:bodyPr/>
          <a:lstStyle/>
          <a:p>
            <a:pPr>
              <a:spcBef>
                <a:spcPts val="1200"/>
              </a:spcBef>
              <a:spcAft>
                <a:spcPts val="1200"/>
              </a:spcAft>
            </a:pPr>
            <a:r>
              <a:rPr lang="en-US" dirty="0" smtClean="0"/>
              <a:t>Pour-flush to pit</a:t>
            </a:r>
          </a:p>
        </p:txBody>
      </p:sp>
      <p:sp>
        <p:nvSpPr>
          <p:cNvPr id="5" name="TextBox 4"/>
          <p:cNvSpPr txBox="1"/>
          <p:nvPr/>
        </p:nvSpPr>
        <p:spPr>
          <a:xfrm>
            <a:off x="4572794" y="1524000"/>
            <a:ext cx="4479090" cy="3875077"/>
          </a:xfrm>
          <a:prstGeom prst="rect">
            <a:avLst/>
          </a:prstGeom>
          <a:noFill/>
          <a:ln>
            <a:solidFill>
              <a:schemeClr val="tx2"/>
            </a:solidFill>
            <a:prstDash val="dash"/>
          </a:ln>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Structure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Latrine has pour-flush interface (usually with water seal) that connects to unlined pit</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Multiple latrines may connect to same pit (e.g., Somali HH population) or may have one latrine with twin vaults (e.g., Dollo Ado communal and HH pour flush latrines)</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Maintenance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Requires 0.5-3L of water per use to flush materials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If twin vault style, functional pipe must switch every 2 years, and processed pit must be emptied after drying</a:t>
            </a:r>
          </a:p>
          <a:p>
            <a:pPr marL="288925" lvl="1" indent="-174625">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Expected lifetime: </a:t>
            </a:r>
            <a:r>
              <a:rPr lang="en-US" sz="1200" dirty="0" smtClean="0">
                <a:solidFill>
                  <a:srgbClr val="000000"/>
                </a:solidFill>
                <a:latin typeface="Arial"/>
                <a:cs typeface="Arial" pitchFamily="34" charset="0"/>
              </a:rPr>
              <a:t>~5 years with supersize communal pits (10m</a:t>
            </a:r>
            <a:r>
              <a:rPr lang="en-US" sz="1200" baseline="30000" dirty="0" smtClean="0">
                <a:solidFill>
                  <a:srgbClr val="000000"/>
                </a:solidFill>
                <a:latin typeface="Arial"/>
                <a:cs typeface="Arial" pitchFamily="34" charset="0"/>
              </a:rPr>
              <a:t>3</a:t>
            </a:r>
            <a:r>
              <a:rPr lang="en-US" sz="1200" dirty="0" smtClean="0">
                <a:solidFill>
                  <a:srgbClr val="000000"/>
                </a:solidFill>
                <a:latin typeface="Arial"/>
                <a:cs typeface="Arial" pitchFamily="34" charset="0"/>
              </a:rPr>
              <a:t> +; 10+ years if twin vaults are alternated &amp; emptied</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Existing service model</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Option 1: HHs cooperate and dig a larger, centralized pit; IP provides slab and minimum materials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Option 2: HHs dig individual pits, IP constructs </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Option 3: IP excavates and fully constructs latrine</a:t>
            </a:r>
          </a:p>
        </p:txBody>
      </p:sp>
      <p:sp>
        <p:nvSpPr>
          <p:cNvPr id="13"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Focuses on use of technology specifically in refugee camp setting</a:t>
            </a:r>
            <a:endParaRPr lang="en-US" sz="800" dirty="0">
              <a:solidFill>
                <a:srgbClr val="000000"/>
              </a:solidFill>
              <a:latin typeface="Arial" pitchFamily="34" charset="0"/>
              <a:cs typeface="Arial" pitchFamily="34" charset="0"/>
            </a:endParaRPr>
          </a:p>
        </p:txBody>
      </p:sp>
      <p:pic>
        <p:nvPicPr>
          <p:cNvPr id="135174" name="Picture 6"/>
          <p:cNvPicPr>
            <a:picLocks noChangeAspect="1" noChangeArrowheads="1"/>
          </p:cNvPicPr>
          <p:nvPr/>
        </p:nvPicPr>
        <p:blipFill>
          <a:blip r:embed="rId4" cstate="print"/>
          <a:srcRect/>
          <a:stretch>
            <a:fillRect/>
          </a:stretch>
        </p:blipFill>
        <p:spPr bwMode="auto">
          <a:xfrm>
            <a:off x="286603" y="4230805"/>
            <a:ext cx="2762071" cy="2291119"/>
          </a:xfrm>
          <a:prstGeom prst="rect">
            <a:avLst/>
          </a:prstGeom>
          <a:noFill/>
          <a:ln w="9525">
            <a:noFill/>
            <a:miter lim="800000"/>
            <a:headEnd/>
            <a:tailEnd/>
          </a:ln>
        </p:spPr>
      </p:pic>
      <p:pic>
        <p:nvPicPr>
          <p:cNvPr id="135170" name="Picture 2" descr="C:\Users\Ayers Margaret\Documents\Gates - WSH Refugee\Site visits\Nakivale Photos 141110-141113\IMG_0882.JPG"/>
          <p:cNvPicPr>
            <a:picLocks noChangeAspect="1" noChangeArrowheads="1"/>
          </p:cNvPicPr>
          <p:nvPr/>
        </p:nvPicPr>
        <p:blipFill>
          <a:blip r:embed="rId5" cstate="print"/>
          <a:srcRect/>
          <a:stretch>
            <a:fillRect/>
          </a:stretch>
        </p:blipFill>
        <p:spPr bwMode="auto">
          <a:xfrm>
            <a:off x="2101753" y="1802801"/>
            <a:ext cx="2103336" cy="2804448"/>
          </a:xfrm>
          <a:prstGeom prst="rect">
            <a:avLst/>
          </a:prstGeom>
          <a:noFill/>
        </p:spPr>
      </p:pic>
      <p:sp>
        <p:nvSpPr>
          <p:cNvPr id="9"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2</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 (II)</a:t>
            </a:r>
            <a:endParaRPr lang="en-US" dirty="0"/>
          </a:p>
        </p:txBody>
      </p:sp>
      <p:sp>
        <p:nvSpPr>
          <p:cNvPr id="3" name="Text Placeholder 2"/>
          <p:cNvSpPr>
            <a:spLocks noGrp="1"/>
          </p:cNvSpPr>
          <p:nvPr>
            <p:ph type="body" sz="quarter" idx="10"/>
          </p:nvPr>
        </p:nvSpPr>
        <p:spPr/>
        <p:txBody>
          <a:bodyPr/>
          <a:lstStyle/>
          <a:p>
            <a:r>
              <a:rPr lang="en-US" dirty="0" smtClean="0"/>
              <a:t>While the waste-to-value technologies are promising, additional testing of these solutions + delivery models is needed in refugee settlements to ensure robustness in camps</a:t>
            </a:r>
          </a:p>
          <a:p>
            <a:pPr lvl="1">
              <a:buClr>
                <a:srgbClr val="177B57"/>
              </a:buClr>
              <a:buSzPct val="100000"/>
              <a:buFont typeface="Arial"/>
              <a:buChar char="•"/>
            </a:pPr>
            <a:r>
              <a:rPr lang="en-US" dirty="0" smtClean="0">
                <a:solidFill>
                  <a:srgbClr val="000000"/>
                </a:solidFill>
              </a:rPr>
              <a:t>Now, only a few pilots are looking at deploying waste-to-value solutions in refugee camps and these pilots are very small in scale (2-10 households) with the exception of UDDTs </a:t>
            </a:r>
          </a:p>
          <a:p>
            <a:pPr lvl="1">
              <a:buClr>
                <a:srgbClr val="177B57"/>
              </a:buClr>
              <a:buSzPct val="100000"/>
              <a:buFont typeface="Arial"/>
              <a:buChar char="•"/>
            </a:pPr>
            <a:r>
              <a:rPr lang="en-US" dirty="0" smtClean="0">
                <a:solidFill>
                  <a:srgbClr val="000000"/>
                </a:solidFill>
                <a:latin typeface="Arial"/>
              </a:rPr>
              <a:t>Technologies that rely strongly on collection models must be tested at large scale over a significant time scale to ensure that the model will hold-up as tolerance for failure is low</a:t>
            </a:r>
          </a:p>
          <a:p>
            <a:endParaRPr lang="en-US" dirty="0" smtClean="0"/>
          </a:p>
          <a:p>
            <a:r>
              <a:rPr lang="en-US" dirty="0" smtClean="0"/>
              <a:t>Additionally, to be able to install waste-to-value solutions, UNHCR will need to work with donors to build support  to shift funding patterns to cover the higher initial capital costs </a:t>
            </a:r>
          </a:p>
          <a:p>
            <a:pPr lvl="1">
              <a:buClr>
                <a:srgbClr val="177B57"/>
              </a:buClr>
              <a:buSzPct val="100000"/>
              <a:buFont typeface="Arial"/>
              <a:buChar char="•"/>
            </a:pPr>
            <a:r>
              <a:rPr lang="en-US" dirty="0" smtClean="0">
                <a:solidFill>
                  <a:srgbClr val="000000"/>
                </a:solidFill>
                <a:latin typeface="Arial"/>
              </a:rPr>
              <a:t>In conversation with UNHCR, we understand that this will take significant effort as emergency donors may be reluctant to shift funds from traditional emergency approaches</a:t>
            </a:r>
          </a:p>
          <a:p>
            <a:pPr lvl="1">
              <a:buClr>
                <a:srgbClr val="177B57"/>
              </a:buClr>
              <a:buSzPct val="100000"/>
              <a:buFont typeface="Arial"/>
              <a:buChar char="•"/>
            </a:pPr>
            <a:r>
              <a:rPr lang="en-US" dirty="0" smtClean="0">
                <a:solidFill>
                  <a:srgbClr val="000000"/>
                </a:solidFill>
                <a:latin typeface="Arial"/>
              </a:rPr>
              <a:t>As such, additional non-traditional funders (eg. development funders) likely need to be engaged to help provide sufficient resources to allow for the shift in coverage models </a:t>
            </a:r>
          </a:p>
          <a:p>
            <a:pPr lvl="1">
              <a:buClr>
                <a:srgbClr val="177B57"/>
              </a:buClr>
              <a:buSzPct val="100000"/>
              <a:buFont typeface="Arial"/>
              <a:buChar char="•"/>
            </a:pPr>
            <a:endParaRPr lang="en-US" dirty="0" smtClean="0">
              <a:solidFill>
                <a:srgbClr val="000000"/>
              </a:solidFill>
              <a:latin typeface="Arial"/>
            </a:endParaRPr>
          </a:p>
          <a:p>
            <a:r>
              <a:rPr lang="en-US" dirty="0" smtClean="0"/>
              <a:t>The next steps we see for this work are to deepen the analyses on urban and </a:t>
            </a:r>
            <a:r>
              <a:rPr lang="en-US" dirty="0" err="1" smtClean="0"/>
              <a:t>peri</a:t>
            </a:r>
            <a:r>
              <a:rPr lang="en-US" dirty="0" smtClean="0"/>
              <a:t>-urban settings and prioritize the technologies to be piloted in East African camp settings </a:t>
            </a:r>
            <a:endParaRPr lang="en-US" dirty="0" smtClean="0">
              <a:solidFill>
                <a:srgbClr val="000000"/>
              </a:solidFill>
            </a:endParaRPr>
          </a:p>
          <a:p>
            <a:pPr lvl="1">
              <a:buClr>
                <a:srgbClr val="177B57"/>
              </a:buClr>
              <a:buSzPct val="100000"/>
              <a:buFont typeface="Arial"/>
              <a:buChar char="•"/>
            </a:pPr>
            <a:endParaRPr lang="en-US" dirty="0">
              <a:solidFill>
                <a:srgbClr val="000000"/>
              </a:solidFill>
              <a:latin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4274" name="think-cell Slide" r:id="rId10"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pPr>
              <a:spcBef>
                <a:spcPts val="1200"/>
              </a:spcBef>
              <a:spcAft>
                <a:spcPts val="1200"/>
              </a:spcAft>
            </a:pPr>
            <a:r>
              <a:rPr lang="en-US" dirty="0" smtClean="0"/>
              <a:t>Pour-flush to pit</a:t>
            </a:r>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a:t>
            </a:r>
            <a:r>
              <a:rPr lang="en-US" sz="1400" b="1" baseline="30000" dirty="0" smtClean="0">
                <a:solidFill>
                  <a:schemeClr val="tx1"/>
                </a:solidFill>
                <a:latin typeface="Arial" pitchFamily="34" charset="0"/>
                <a:cs typeface="Arial" pitchFamily="34" charset="0"/>
              </a:rPr>
              <a:t>1</a:t>
            </a:r>
            <a:endParaRPr lang="en-US" sz="1400" b="1" dirty="0" smtClean="0">
              <a:solidFill>
                <a:schemeClr val="tx1"/>
              </a:solidFill>
              <a:latin typeface="Arial" pitchFamily="34" charset="0"/>
              <a:cs typeface="Arial" pitchFamily="34" charset="0"/>
            </a:endParaRPr>
          </a:p>
        </p:txBody>
      </p:sp>
      <p:sp>
        <p:nvSpPr>
          <p:cNvPr id="6" name="Rounded Rectangle 5"/>
          <p:cNvSpPr/>
          <p:nvPr/>
        </p:nvSpPr>
        <p:spPr>
          <a:xfrm>
            <a:off x="6507638"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Ease of Implementation</a:t>
            </a:r>
          </a:p>
        </p:txBody>
      </p:sp>
      <p:sp>
        <p:nvSpPr>
          <p:cNvPr id="7" name="Rounded Rectangle 6"/>
          <p:cNvSpPr/>
          <p:nvPr/>
        </p:nvSpPr>
        <p:spPr>
          <a:xfrm>
            <a:off x="457200" y="557255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1507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138511"/>
          <a:ext cx="2508670" cy="3291840"/>
        </p:xfrm>
        <a:graphic>
          <a:graphicData uri="http://schemas.openxmlformats.org/drawingml/2006/table">
            <a:tbl>
              <a:tblPr firstRow="1" bandRow="1">
                <a:tableStyleId>{5C22544A-7EE6-4342-B048-85BDC9FD1C3A}</a:tableStyleId>
              </a:tblPr>
              <a:tblGrid>
                <a:gridCol w="1254335"/>
                <a:gridCol w="1254335"/>
              </a:tblGrid>
              <a:tr h="548640">
                <a:tc>
                  <a:txBody>
                    <a:bodyPr/>
                    <a:lstStyle/>
                    <a:p>
                      <a:pPr algn="l"/>
                      <a:r>
                        <a:rPr lang="en-US" sz="1100" b="1" dirty="0" smtClean="0">
                          <a:solidFill>
                            <a:schemeClr val="tx1"/>
                          </a:solidFill>
                        </a:rPr>
                        <a:t>Increased usage &amp;</a:t>
                      </a:r>
                      <a:r>
                        <a:rPr lang="en-US" sz="1100" b="1" baseline="0" dirty="0" smtClean="0">
                          <a:solidFill>
                            <a:schemeClr val="tx1"/>
                          </a:solidFill>
                        </a:rPr>
                        <a:t> </a:t>
                      </a:r>
                      <a:r>
                        <a:rPr lang="en-US" sz="1100" b="1" dirty="0" smtClean="0">
                          <a:solidFill>
                            <a:schemeClr val="tx1"/>
                          </a:solidFill>
                        </a:rPr>
                        <a:t>uptake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2" name="HarveyBall"/>
          <p:cNvGrpSpPr>
            <a:grpSpLocks/>
          </p:cNvGrpSpPr>
          <p:nvPr/>
        </p:nvGrpSpPr>
        <p:grpSpPr bwMode="auto">
          <a:xfrm>
            <a:off x="5240647" y="3893133"/>
            <a:ext cx="306439" cy="306387"/>
            <a:chOff x="1102" y="725"/>
            <a:chExt cx="193" cy="193"/>
          </a:xfrm>
        </p:grpSpPr>
        <p:sp>
          <p:nvSpPr>
            <p:cNvPr id="50"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1"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3" name="HarveyBall"/>
          <p:cNvGrpSpPr>
            <a:grpSpLocks/>
          </p:cNvGrpSpPr>
          <p:nvPr/>
        </p:nvGrpSpPr>
        <p:grpSpPr bwMode="auto">
          <a:xfrm>
            <a:off x="5240647" y="4984227"/>
            <a:ext cx="306439" cy="306387"/>
            <a:chOff x="1102" y="725"/>
            <a:chExt cx="193" cy="193"/>
          </a:xfrm>
        </p:grpSpPr>
        <p:sp>
          <p:nvSpPr>
            <p:cNvPr id="53"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4"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See detail slide for specific effects 2. Assumes pit is sealed when full, but some pits (such as offset pits in Dollo Ado) can be emptied as if compost. Assumes 5 year lifetime</a:t>
            </a:r>
            <a:endParaRPr lang="en-US" sz="800" dirty="0">
              <a:solidFill>
                <a:srgbClr val="000000"/>
              </a:solidFill>
              <a:latin typeface="Arial" pitchFamily="34" charset="0"/>
              <a:cs typeface="Arial" pitchFamily="34" charset="0"/>
            </a:endParaRPr>
          </a:p>
        </p:txBody>
      </p:sp>
      <p:graphicFrame>
        <p:nvGraphicFramePr>
          <p:cNvPr id="60" name="Object 59"/>
          <p:cNvGraphicFramePr>
            <a:graphicFrameLocks noChangeAspect="1"/>
          </p:cNvGraphicFramePr>
          <p:nvPr/>
        </p:nvGraphicFramePr>
        <p:xfrm>
          <a:off x="342900" y="2171701"/>
          <a:ext cx="2324191" cy="2971699"/>
        </p:xfrm>
        <a:graphic>
          <a:graphicData uri="http://schemas.openxmlformats.org/presentationml/2006/ole">
            <p:oleObj spid="_x0000_s54275" name="Chart" r:id="rId11" imgW="2324191" imgH="2971699" progId="MSGraph.Chart.8">
              <p:embed followColorScheme="full"/>
            </p:oleObj>
          </a:graphicData>
        </a:graphic>
      </p:graphicFrame>
      <p:sp>
        <p:nvSpPr>
          <p:cNvPr id="59" name="Text Placeholder 3"/>
          <p:cNvSpPr>
            <a:spLocks noGrp="1"/>
          </p:cNvSpPr>
          <p:nvPr>
            <p:custDataLst>
              <p:tags r:id="rId3"/>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5" name="Text Placeholder 8"/>
          <p:cNvSpPr>
            <a:spLocks noGrp="1"/>
          </p:cNvSpPr>
          <p:nvPr>
            <p:custDataLst>
              <p:tags r:id="rId4"/>
            </p:custDataLst>
          </p:nvPr>
        </p:nvSpPr>
        <p:spPr bwMode="gray">
          <a:xfrm>
            <a:off x="2501900" y="4657725"/>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55859FA-9676-4838-BA1C-8BCA41A14441}" type="datetime'''L''''ow'''''''''' ''''''''''''''e''''''n''''''d'''">
              <a:rPr lang="en-US" sz="1000" b="0" smtClean="0"/>
              <a:pPr>
                <a:spcBef>
                  <a:spcPct val="0"/>
                </a:spcBef>
                <a:spcAft>
                  <a:spcPct val="0"/>
                </a:spcAft>
              </a:pPr>
              <a:t>Low end</a:t>
            </a:fld>
            <a:endParaRPr lang="en-US" sz="1000" b="0">
              <a:latin typeface="Arial"/>
              <a:sym typeface="Arial"/>
            </a:endParaRPr>
          </a:p>
        </p:txBody>
      </p:sp>
      <p:sp>
        <p:nvSpPr>
          <p:cNvPr id="64" name="Text Placeholder 7"/>
          <p:cNvSpPr>
            <a:spLocks noGrp="1"/>
          </p:cNvSpPr>
          <p:nvPr>
            <p:custDataLst>
              <p:tags r:id="rId5"/>
            </p:custDataLst>
          </p:nvPr>
        </p:nvSpPr>
        <p:spPr bwMode="gray">
          <a:xfrm>
            <a:off x="2501900" y="3429000"/>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FF83590-5F4D-4FBE-81FD-E5AB3A832350}" type="datetime'''H''''''''''i''''''''''''''''gh ''''e''n''d'''''''">
              <a:rPr lang="en-US" sz="1000" b="0" smtClean="0"/>
              <a:pPr>
                <a:spcBef>
                  <a:spcPct val="0"/>
                </a:spcBef>
                <a:spcAft>
                  <a:spcPct val="0"/>
                </a:spcAft>
              </a:pPr>
              <a:t>High end</a:t>
            </a:fld>
            <a:endParaRPr lang="en-US" sz="1000" b="0">
              <a:latin typeface="Arial"/>
              <a:sym typeface="Arial"/>
            </a:endParaRPr>
          </a:p>
        </p:txBody>
      </p:sp>
      <p:sp>
        <p:nvSpPr>
          <p:cNvPr id="67" name="Text Placeholder 10"/>
          <p:cNvSpPr>
            <a:spLocks noGrp="1"/>
          </p:cNvSpPr>
          <p:nvPr>
            <p:custDataLst>
              <p:tags r:id="rId6"/>
            </p:custDataLst>
          </p:nvPr>
        </p:nvSpPr>
        <p:spPr bwMode="gray">
          <a:xfrm>
            <a:off x="1768475" y="5022850"/>
            <a:ext cx="739775"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198491B-4B8D-497B-8A1E-C0B433377733}" type="datetime'10 ye''''ar'' c''ost'' o''f ''''sani''''''tat''''''''''ion'''">
              <a:rPr lang="en-US" sz="1000" b="0" smtClean="0"/>
              <a:pPr algn="ctr">
                <a:spcBef>
                  <a:spcPct val="0"/>
                </a:spcBef>
                <a:spcAft>
                  <a:spcPct val="0"/>
                </a:spcAft>
              </a:pPr>
              <a:t>10 year cost of sanitation</a:t>
            </a:fld>
            <a:r>
              <a:rPr lang="en-US" sz="1000" b="0" baseline="30000" dirty="0" smtClean="0"/>
              <a:t>2</a:t>
            </a:r>
            <a:endParaRPr lang="en-US" sz="1000" b="0" dirty="0">
              <a:latin typeface="Arial"/>
              <a:sym typeface="Arial"/>
            </a:endParaRPr>
          </a:p>
        </p:txBody>
      </p:sp>
      <p:sp>
        <p:nvSpPr>
          <p:cNvPr id="61" name="Text Placeholder 4"/>
          <p:cNvSpPr>
            <a:spLocks noGrp="1"/>
          </p:cNvSpPr>
          <p:nvPr>
            <p:custDataLst>
              <p:tags r:id="rId7"/>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B041D88-67C1-493A-9FCD-2C06D53F970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
        <p:nvSpPr>
          <p:cNvPr id="73" name="TextBox 72"/>
          <p:cNvSpPr txBox="1"/>
          <p:nvPr/>
        </p:nvSpPr>
        <p:spPr>
          <a:xfrm>
            <a:off x="809739" y="1974524"/>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p>
        </p:txBody>
      </p:sp>
      <p:sp>
        <p:nvSpPr>
          <p:cNvPr id="74" name="TextBox 73"/>
          <p:cNvSpPr txBox="1"/>
          <p:nvPr/>
        </p:nvSpPr>
        <p:spPr>
          <a:xfrm>
            <a:off x="1851025" y="5526582"/>
            <a:ext cx="6998007" cy="104353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Requires soft, </a:t>
            </a:r>
            <a:r>
              <a:rPr lang="en-US" sz="1400" dirty="0" err="1" smtClean="0">
                <a:solidFill>
                  <a:srgbClr val="000000"/>
                </a:solidFill>
                <a:latin typeface="Arial"/>
                <a:cs typeface="Arial" pitchFamily="34" charset="0"/>
              </a:rPr>
              <a:t>diggable</a:t>
            </a:r>
            <a:r>
              <a:rPr lang="en-US" sz="1400" dirty="0" smtClean="0">
                <a:solidFill>
                  <a:srgbClr val="000000"/>
                </a:solidFill>
                <a:latin typeface="Arial"/>
                <a:cs typeface="Arial" pitchFamily="34" charset="0"/>
              </a:rPr>
              <a:t> soil and ideally water table at least ~5m below ground</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New land  required for each new latrine after one fills up (if not empty-able)</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Strict location: latrine must be &gt;30m from water sources</a:t>
            </a:r>
          </a:p>
          <a:p>
            <a:pPr>
              <a:buClr>
                <a:srgbClr val="000000"/>
              </a:buClr>
              <a:buSzPct val="100000"/>
              <a:buFont typeface=""/>
            </a:pPr>
            <a:r>
              <a:rPr lang="en-US" sz="1400" dirty="0" smtClean="0">
                <a:latin typeface="Arial" pitchFamily="34" charset="0"/>
                <a:cs typeface="Arial" pitchFamily="34" charset="0"/>
              </a:rPr>
              <a:t> </a:t>
            </a:r>
            <a:endParaRPr lang="en-US" sz="1400" b="1" dirty="0" smtClean="0">
              <a:solidFill>
                <a:srgbClr val="000000"/>
              </a:solidFill>
              <a:latin typeface="Arial"/>
              <a:cs typeface="Arial" pitchFamily="34" charset="0"/>
            </a:endParaRPr>
          </a:p>
        </p:txBody>
      </p:sp>
      <p:sp>
        <p:nvSpPr>
          <p:cNvPr id="75" name="TextBox 74"/>
          <p:cNvSpPr txBox="1"/>
          <p:nvPr/>
        </p:nvSpPr>
        <p:spPr>
          <a:xfrm>
            <a:off x="6507637" y="1974524"/>
            <a:ext cx="2828091" cy="4059743"/>
          </a:xfrm>
          <a:prstGeom prst="rect">
            <a:avLst/>
          </a:prstGeom>
          <a:noFill/>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Construction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Pit should be large (up to 7-10m deep if shared between many HH)</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Individual latrines connect via pipe</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Behavior change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Generally well-received because of limited smell with "u-bend" pipe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Have to train HH to use appropriately &amp; supply water</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Accepts both wash &amp; wipe refugee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Trash cannot be thrown in</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Longevity</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If pit is large enough with sufficient leaching, can last ~5 years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"Empty-able" pits can be re-used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No trash increases lifespan of pits (up to 25% of basic latrine=  trash)</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dirty="0" smtClean="0">
                <a:latin typeface="Arial" pitchFamily="34" charset="0"/>
                <a:cs typeface="Arial" pitchFamily="34" charset="0"/>
              </a:rPr>
              <a:t> </a:t>
            </a:r>
            <a:endParaRPr lang="en-US" sz="1200" b="1" dirty="0" smtClean="0">
              <a:solidFill>
                <a:srgbClr val="000000"/>
              </a:solidFill>
              <a:latin typeface="Arial"/>
              <a:cs typeface="Arial" pitchFamily="34" charset="0"/>
            </a:endParaRPr>
          </a:p>
        </p:txBody>
      </p:sp>
      <p:sp>
        <p:nvSpPr>
          <p:cNvPr id="86" name="HarveyBall"/>
          <p:cNvSpPr>
            <a:spLocks noChangeArrowheads="1"/>
          </p:cNvSpPr>
          <p:nvPr/>
        </p:nvSpPr>
        <p:spPr bwMode="gray">
          <a:xfrm>
            <a:off x="5240647" y="3347587"/>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37"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2</a:t>
            </a:r>
            <a:endParaRPr lang="en-US" sz="1400" b="1" dirty="0">
              <a:solidFill>
                <a:srgbClr val="FFFFFF"/>
              </a:solidFill>
              <a:latin typeface="Arial" pitchFamily="34" charset="0"/>
              <a:cs typeface="Arial" pitchFamily="34" charset="0"/>
            </a:endParaRPr>
          </a:p>
        </p:txBody>
      </p:sp>
      <p:grpSp>
        <p:nvGrpSpPr>
          <p:cNvPr id="11" name="HarveyBall"/>
          <p:cNvGrpSpPr>
            <a:grpSpLocks/>
          </p:cNvGrpSpPr>
          <p:nvPr/>
        </p:nvGrpSpPr>
        <p:grpSpPr bwMode="auto">
          <a:xfrm>
            <a:off x="5240647" y="2213462"/>
            <a:ext cx="306439" cy="306387"/>
            <a:chOff x="1102" y="725"/>
            <a:chExt cx="193" cy="193"/>
          </a:xfrm>
        </p:grpSpPr>
        <p:sp>
          <p:nvSpPr>
            <p:cNvPr id="40"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1"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240647" y="4423905"/>
            <a:ext cx="306439" cy="306387"/>
            <a:chOff x="1102" y="725"/>
            <a:chExt cx="193" cy="193"/>
          </a:xfrm>
        </p:grpSpPr>
        <p:sp>
          <p:nvSpPr>
            <p:cNvPr id="43"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4"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45" name="Rectangle 44"/>
          <p:cNvSpPr/>
          <p:nvPr/>
        </p:nvSpPr>
        <p:spPr>
          <a:xfrm>
            <a:off x="7425566" y="94586"/>
            <a:ext cx="2081048" cy="833462"/>
          </a:xfrm>
          <a:prstGeom prst="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Common, used at HH and communal level; prevalent in Somali population</a:t>
            </a:r>
          </a:p>
        </p:txBody>
      </p:sp>
      <p:grpSp>
        <p:nvGrpSpPr>
          <p:cNvPr id="13" name="HarveyBall"/>
          <p:cNvGrpSpPr>
            <a:grpSpLocks/>
          </p:cNvGrpSpPr>
          <p:nvPr/>
        </p:nvGrpSpPr>
        <p:grpSpPr bwMode="auto">
          <a:xfrm>
            <a:off x="5241707" y="2799701"/>
            <a:ext cx="306439" cy="306387"/>
            <a:chOff x="1390" y="725"/>
            <a:chExt cx="193" cy="193"/>
          </a:xfrm>
        </p:grpSpPr>
        <p:sp>
          <p:nvSpPr>
            <p:cNvPr id="49"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Pour-flush to pit: Deep dive on social good</a:t>
            </a:r>
            <a:endParaRPr lang="en-US" dirty="0"/>
          </a:p>
        </p:txBody>
      </p:sp>
      <p:graphicFrame>
        <p:nvGraphicFramePr>
          <p:cNvPr id="10" name="Table 9"/>
          <p:cNvGraphicFramePr>
            <a:graphicFrameLocks noGrp="1"/>
          </p:cNvGraphicFramePr>
          <p:nvPr/>
        </p:nvGraphicFramePr>
        <p:xfrm>
          <a:off x="536346" y="1415133"/>
          <a:ext cx="8411830" cy="4578883"/>
        </p:xfrm>
        <a:graphic>
          <a:graphicData uri="http://schemas.openxmlformats.org/drawingml/2006/table">
            <a:tbl>
              <a:tblPr firstRow="1" bandRow="1">
                <a:tableStyleId>{5C22544A-7EE6-4342-B048-85BDC9FD1C3A}</a:tableStyleId>
              </a:tblPr>
              <a:tblGrid>
                <a:gridCol w="3017520"/>
                <a:gridCol w="5394310"/>
              </a:tblGrid>
              <a:tr h="847213">
                <a:tc>
                  <a:txBody>
                    <a:bodyPr/>
                    <a:lstStyle/>
                    <a:p>
                      <a:r>
                        <a:rPr lang="en-US" sz="1600" b="1" dirty="0" smtClean="0">
                          <a:solidFill>
                            <a:schemeClr val="tx1"/>
                          </a:solidFill>
                        </a:rPr>
                        <a:t>Increased usage &amp;</a:t>
                      </a:r>
                      <a:r>
                        <a:rPr lang="en-US" sz="1600" b="1" baseline="0" dirty="0" smtClean="0">
                          <a:solidFill>
                            <a:schemeClr val="tx1"/>
                          </a:solidFill>
                        </a:rPr>
                        <a:t> </a:t>
                      </a:r>
                      <a:r>
                        <a:rPr lang="en-US" sz="1600" b="1" dirty="0" smtClean="0">
                          <a:solidFill>
                            <a:schemeClr val="tx1"/>
                          </a:solidFill>
                        </a:rPr>
                        <a:t>uptake</a:t>
                      </a:r>
                      <a:endParaRPr lang="en-US" sz="1600" b="1" dirty="0">
                        <a:solidFill>
                          <a:schemeClr val="tx1"/>
                        </a:solidFill>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Prevention of SGBV if proper facilities are given</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Can be easily provided at the household level</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No smell, no flies</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Supports washer and wipers w/o behavior change</a:t>
                      </a: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health outcomes</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Containment of excreta</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vector transmission</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Employment</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Minimal </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847213">
                <a:tc>
                  <a:txBody>
                    <a:bodyPr/>
                    <a:lstStyle/>
                    <a:p>
                      <a:r>
                        <a:rPr lang="en-US" sz="1600" b="1" dirty="0" smtClean="0">
                          <a:solidFill>
                            <a:schemeClr val="tx1"/>
                          </a:solidFill>
                        </a:rPr>
                        <a:t>Environmental</a:t>
                      </a:r>
                      <a:r>
                        <a:rPr lang="en-US" sz="1600" b="1" baseline="0" dirty="0" smtClean="0">
                          <a:solidFill>
                            <a:schemeClr val="tx1"/>
                          </a:solidFill>
                        </a:rPr>
                        <a:t> sustainability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Minimal</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Camp</a:t>
                      </a:r>
                      <a:r>
                        <a:rPr lang="en-US" sz="1600" b="1" baseline="0" dirty="0" smtClean="0">
                          <a:solidFill>
                            <a:schemeClr val="tx1"/>
                          </a:solidFill>
                        </a:rPr>
                        <a:t> self-sufficiency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Medium</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host relation</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Minimal</a:t>
                      </a:r>
                    </a:p>
                    <a:p>
                      <a:endParaRPr lang="en-US" sz="1600" b="0" i="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2</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nvGraphicFramePr>
        <p:xfrm>
          <a:off x="1587" y="1588"/>
          <a:ext cx="1587" cy="1587"/>
        </p:xfrm>
        <a:graphic>
          <a:graphicData uri="http://schemas.openxmlformats.org/presentationml/2006/ole">
            <p:oleObj spid="_x0000_s55298"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Drop-hole to cesspit (drainable)</a:t>
            </a:r>
            <a:endParaRPr lang="en-US" dirty="0"/>
          </a:p>
        </p:txBody>
      </p:sp>
      <p:sp>
        <p:nvSpPr>
          <p:cNvPr id="7" name="TextBox 6"/>
          <p:cNvSpPr txBox="1"/>
          <p:nvPr/>
        </p:nvSpPr>
        <p:spPr>
          <a:xfrm>
            <a:off x="5487194" y="1219200"/>
            <a:ext cx="3793291" cy="5167738"/>
          </a:xfrm>
          <a:prstGeom prst="rect">
            <a:avLst/>
          </a:prstGeom>
          <a:noFill/>
          <a:ln>
            <a:solidFill>
              <a:schemeClr val="tx2"/>
            </a:solidFill>
            <a:prstDash val="dash"/>
          </a:ln>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Structure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Pit fully lined w/ concrete, likely at least 3m deep</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More sturdy and permanent superstructure, usually with roof (walls made of concrete / brick)</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Multiple stances for communal settings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Pit needs to be accessible from outside</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Maintenance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Daily cleaning with soap and water</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Monthly inspection, repairs as needed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Regular emptying (3-6 months on average)</a:t>
            </a:r>
          </a:p>
          <a:p>
            <a:pPr fontAlgn="base">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Existing service models: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Almost always in communal / institutional setting</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Latrine is constructed by contractor and casual laborers who are paid either incentives or full wages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Cleaning done by students or institutional staff</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When full, latrine is emptied:</a:t>
            </a:r>
          </a:p>
          <a:p>
            <a:pPr marL="569913" lvl="2" indent="-166688">
              <a:buClr>
                <a:srgbClr val="177B57"/>
              </a:buClr>
              <a:buSzPct val="100000"/>
              <a:buFont typeface="Arial"/>
              <a:buChar char="–"/>
            </a:pPr>
            <a:r>
              <a:rPr lang="en-US" sz="1200" dirty="0" smtClean="0">
                <a:solidFill>
                  <a:srgbClr val="000000"/>
                </a:solidFill>
                <a:latin typeface="Arial"/>
                <a:cs typeface="Arial" pitchFamily="34" charset="0"/>
              </a:rPr>
              <a:t>Manually, by de-</a:t>
            </a:r>
            <a:r>
              <a:rPr lang="en-US" sz="1200" dirty="0" err="1" smtClean="0">
                <a:solidFill>
                  <a:srgbClr val="000000"/>
                </a:solidFill>
                <a:latin typeface="Arial"/>
                <a:cs typeface="Arial" pitchFamily="34" charset="0"/>
              </a:rPr>
              <a:t>sludgers</a:t>
            </a:r>
            <a:r>
              <a:rPr lang="en-US" sz="1200" dirty="0" smtClean="0">
                <a:solidFill>
                  <a:srgbClr val="000000"/>
                </a:solidFill>
                <a:latin typeface="Arial"/>
                <a:cs typeface="Arial" pitchFamily="34" charset="0"/>
              </a:rPr>
              <a:t> with buckets</a:t>
            </a:r>
          </a:p>
          <a:p>
            <a:pPr marL="569913" lvl="2" indent="-166688">
              <a:buClr>
                <a:srgbClr val="177B57"/>
              </a:buClr>
              <a:buSzPct val="100000"/>
              <a:buFont typeface="Arial"/>
              <a:buChar char="–"/>
            </a:pPr>
            <a:r>
              <a:rPr lang="en-US" sz="1200" dirty="0" smtClean="0">
                <a:solidFill>
                  <a:srgbClr val="000000"/>
                </a:solidFill>
                <a:latin typeface="Arial"/>
                <a:cs typeface="Arial" pitchFamily="34" charset="0"/>
              </a:rPr>
              <a:t>Vacuumed by commercial extractor trucks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Sludge is disposed either</a:t>
            </a:r>
          </a:p>
          <a:p>
            <a:pPr marL="569913" lvl="2" indent="-166688">
              <a:buClr>
                <a:srgbClr val="177B57"/>
              </a:buClr>
              <a:buSzPct val="100000"/>
              <a:buFont typeface="Arial"/>
              <a:buChar char="–"/>
            </a:pPr>
            <a:r>
              <a:rPr lang="en-US" sz="1200" dirty="0" smtClean="0">
                <a:solidFill>
                  <a:srgbClr val="000000"/>
                </a:solidFill>
                <a:latin typeface="Arial"/>
                <a:cs typeface="Arial" pitchFamily="34" charset="0"/>
              </a:rPr>
              <a:t>Adjacent to latrine, above-ground In municipal waste treatment facilities or at a WTV solution (not yet seen in field)</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pPr>
            <a:r>
              <a:rPr lang="en-US" sz="1200" b="1" dirty="0" smtClean="0">
                <a:solidFill>
                  <a:srgbClr val="000000"/>
                </a:solidFill>
                <a:cs typeface="Arial" pitchFamily="34" charset="0"/>
              </a:rPr>
              <a:t>Expected lifetime: 3-10 yrs</a:t>
            </a:r>
          </a:p>
        </p:txBody>
      </p:sp>
      <p:pic>
        <p:nvPicPr>
          <p:cNvPr id="46085" name="Picture 5" descr="http://www.ryanswell.ca/media/206332/viplatrine.jpg"/>
          <p:cNvPicPr>
            <a:picLocks noChangeAspect="1" noChangeArrowheads="1"/>
          </p:cNvPicPr>
          <p:nvPr/>
        </p:nvPicPr>
        <p:blipFill>
          <a:blip r:embed="rId4" cstate="email"/>
          <a:srcRect l="4574" r="15798"/>
          <a:stretch>
            <a:fillRect/>
          </a:stretch>
        </p:blipFill>
        <p:spPr bwMode="auto">
          <a:xfrm>
            <a:off x="229394" y="2465721"/>
            <a:ext cx="2667000" cy="2511984"/>
          </a:xfrm>
          <a:prstGeom prst="rect">
            <a:avLst/>
          </a:prstGeom>
          <a:noFill/>
        </p:spPr>
      </p:pic>
      <p:pic>
        <p:nvPicPr>
          <p:cNvPr id="1028" name="Picture 4" descr="http://upload.wikimedia.org/wikipedia/commons/c/c0/Frogman_in_latrine_pit.jpg"/>
          <p:cNvPicPr>
            <a:picLocks noChangeAspect="1" noChangeArrowheads="1"/>
          </p:cNvPicPr>
          <p:nvPr/>
        </p:nvPicPr>
        <p:blipFill>
          <a:blip r:embed="rId5" cstate="email"/>
          <a:srcRect/>
          <a:stretch>
            <a:fillRect/>
          </a:stretch>
        </p:blipFill>
        <p:spPr bwMode="auto">
          <a:xfrm>
            <a:off x="2667794" y="1575495"/>
            <a:ext cx="2470312" cy="1853505"/>
          </a:xfrm>
          <a:prstGeom prst="rect">
            <a:avLst/>
          </a:prstGeom>
          <a:noFill/>
        </p:spPr>
      </p:pic>
      <p:sp>
        <p:nvSpPr>
          <p:cNvPr id="15"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 Focuses on use of technology specifically in refugee camp setting</a:t>
            </a:r>
          </a:p>
        </p:txBody>
      </p:sp>
      <p:pic>
        <p:nvPicPr>
          <p:cNvPr id="1030" name="Picture 6" descr="http://rainwaterharvesting.files.wordpress.com/2011/11/honeysucker2.jpg"/>
          <p:cNvPicPr>
            <a:picLocks noChangeAspect="1" noChangeArrowheads="1"/>
          </p:cNvPicPr>
          <p:nvPr/>
        </p:nvPicPr>
        <p:blipFill>
          <a:blip r:embed="rId6" cstate="email"/>
          <a:srcRect/>
          <a:stretch>
            <a:fillRect/>
          </a:stretch>
        </p:blipFill>
        <p:spPr bwMode="auto">
          <a:xfrm>
            <a:off x="2515393" y="3810000"/>
            <a:ext cx="2743199" cy="2057400"/>
          </a:xfrm>
          <a:prstGeom prst="rect">
            <a:avLst/>
          </a:prstGeom>
          <a:noFill/>
        </p:spPr>
      </p:pic>
      <p:sp>
        <p:nvSpPr>
          <p:cNvPr id="10" name="NumberBall"/>
          <p:cNvSpPr>
            <a:spLocks noChangeArrowheads="1"/>
          </p:cNvSpPr>
          <p:nvPr/>
        </p:nvSpPr>
        <p:spPr bwMode="gray">
          <a:xfrm>
            <a:off x="154375" y="163759"/>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3</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6322" name="think-cell Slide" r:id="rId10"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Drop-hole to cesspit (drainable)</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a:t>
            </a:r>
            <a:r>
              <a:rPr lang="en-US" sz="1400" b="1" baseline="30000" dirty="0" smtClean="0">
                <a:solidFill>
                  <a:schemeClr val="tx1"/>
                </a:solidFill>
                <a:latin typeface="Arial" pitchFamily="34" charset="0"/>
                <a:cs typeface="Arial" pitchFamily="34" charset="0"/>
              </a:rPr>
              <a:t>1</a:t>
            </a:r>
            <a:endParaRPr lang="en-US" sz="1400" b="1" dirty="0" smtClean="0">
              <a:solidFill>
                <a:schemeClr val="tx1"/>
              </a:solidFill>
              <a:latin typeface="Arial" pitchFamily="34" charset="0"/>
              <a:cs typeface="Arial" pitchFamily="34" charset="0"/>
            </a:endParaRPr>
          </a:p>
        </p:txBody>
      </p:sp>
      <p:sp>
        <p:nvSpPr>
          <p:cNvPr id="6" name="Rounded Rectangle 5"/>
          <p:cNvSpPr/>
          <p:nvPr/>
        </p:nvSpPr>
        <p:spPr>
          <a:xfrm>
            <a:off x="6507638"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Ease of Implementation</a:t>
            </a:r>
          </a:p>
        </p:txBody>
      </p:sp>
      <p:sp>
        <p:nvSpPr>
          <p:cNvPr id="7" name="Rounded Rectangle 6"/>
          <p:cNvSpPr/>
          <p:nvPr/>
        </p:nvSpPr>
        <p:spPr>
          <a:xfrm>
            <a:off x="457200" y="570903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75155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138511"/>
          <a:ext cx="2508670" cy="3291840"/>
        </p:xfrm>
        <a:graphic>
          <a:graphicData uri="http://schemas.openxmlformats.org/drawingml/2006/table">
            <a:tbl>
              <a:tblPr firstRow="1" bandRow="1">
                <a:tableStyleId>{5C22544A-7EE6-4342-B048-85BDC9FD1C3A}</a:tableStyleId>
              </a:tblPr>
              <a:tblGrid>
                <a:gridCol w="1254335"/>
                <a:gridCol w="1254335"/>
              </a:tblGrid>
              <a:tr h="548640">
                <a:tc>
                  <a:txBody>
                    <a:bodyPr/>
                    <a:lstStyle/>
                    <a:p>
                      <a:pPr algn="l"/>
                      <a:r>
                        <a:rPr lang="en-US" sz="1100" b="1" dirty="0" smtClean="0">
                          <a:solidFill>
                            <a:schemeClr val="tx1"/>
                          </a:solidFill>
                        </a:rPr>
                        <a:t>Increased usage &amp;</a:t>
                      </a:r>
                      <a:r>
                        <a:rPr lang="en-US" sz="1100" b="1" baseline="0" dirty="0" smtClean="0">
                          <a:solidFill>
                            <a:schemeClr val="tx1"/>
                          </a:solidFill>
                        </a:rPr>
                        <a:t> </a:t>
                      </a:r>
                      <a:r>
                        <a:rPr lang="en-US" sz="1100" b="1" dirty="0" smtClean="0">
                          <a:solidFill>
                            <a:schemeClr val="tx1"/>
                          </a:solidFill>
                        </a:rPr>
                        <a:t>uptake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 depends on disposal location. 1</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See detail slide for specific effects 2. Assumes emptying 3x per year, for 26m</a:t>
            </a:r>
            <a:r>
              <a:rPr lang="en-US" sz="800" baseline="30000" dirty="0" smtClean="0">
                <a:solidFill>
                  <a:srgbClr val="000000"/>
                </a:solidFill>
                <a:latin typeface="Arial" pitchFamily="34" charset="0"/>
                <a:cs typeface="Arial" pitchFamily="34" charset="0"/>
              </a:rPr>
              <a:t>3</a:t>
            </a:r>
            <a:r>
              <a:rPr lang="en-US" sz="800" dirty="0" smtClean="0">
                <a:solidFill>
                  <a:srgbClr val="000000"/>
                </a:solidFill>
                <a:latin typeface="Arial" pitchFamily="34" charset="0"/>
                <a:cs typeface="Arial" pitchFamily="34" charset="0"/>
              </a:rPr>
              <a:t> per 4-stance latrine, at 20,000 </a:t>
            </a:r>
            <a:r>
              <a:rPr lang="en-US" sz="800" dirty="0" err="1" smtClean="0">
                <a:solidFill>
                  <a:srgbClr val="000000"/>
                </a:solidFill>
                <a:latin typeface="Arial" pitchFamily="34" charset="0"/>
                <a:cs typeface="Arial" pitchFamily="34" charset="0"/>
              </a:rPr>
              <a:t>UGX</a:t>
            </a:r>
            <a:r>
              <a:rPr lang="en-US" sz="800" dirty="0" smtClean="0">
                <a:solidFill>
                  <a:srgbClr val="000000"/>
                </a:solidFill>
                <a:latin typeface="Arial" pitchFamily="34" charset="0"/>
                <a:cs typeface="Arial" pitchFamily="34" charset="0"/>
              </a:rPr>
              <a:t> ($7.30) per cubic meter</a:t>
            </a:r>
            <a:endParaRPr lang="en-US" sz="800" dirty="0">
              <a:solidFill>
                <a:srgbClr val="000000"/>
              </a:solidFill>
              <a:latin typeface="Arial" pitchFamily="34" charset="0"/>
              <a:cs typeface="Arial" pitchFamily="34" charset="0"/>
            </a:endParaRPr>
          </a:p>
        </p:txBody>
      </p:sp>
      <p:sp>
        <p:nvSpPr>
          <p:cNvPr id="73" name="TextBox 72"/>
          <p:cNvSpPr txBox="1"/>
          <p:nvPr/>
        </p:nvSpPr>
        <p:spPr>
          <a:xfrm>
            <a:off x="809739" y="1889125"/>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p>
        </p:txBody>
      </p:sp>
      <p:sp>
        <p:nvSpPr>
          <p:cNvPr id="74" name="TextBox 73"/>
          <p:cNvSpPr txBox="1"/>
          <p:nvPr/>
        </p:nvSpPr>
        <p:spPr>
          <a:xfrm>
            <a:off x="1851025" y="5731302"/>
            <a:ext cx="6998007" cy="612645"/>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Same as basic pit latrines, plus: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Latrine needs to be mechanically or manually accessible</a:t>
            </a:r>
          </a:p>
        </p:txBody>
      </p:sp>
      <p:sp>
        <p:nvSpPr>
          <p:cNvPr id="75" name="TextBox 74"/>
          <p:cNvSpPr txBox="1"/>
          <p:nvPr/>
        </p:nvSpPr>
        <p:spPr>
          <a:xfrm>
            <a:off x="6507637" y="1974524"/>
            <a:ext cx="2828091" cy="4429074"/>
          </a:xfrm>
          <a:prstGeom prst="rect">
            <a:avLst/>
          </a:prstGeom>
          <a:noFill/>
        </p:spPr>
        <p:txBody>
          <a:bodyPr wrap="square" tIns="90000" bIns="90000" rtlCol="0">
            <a:spAutoFit/>
          </a:bodyPr>
          <a:lstStyle/>
          <a:p>
            <a:pPr>
              <a:buClr>
                <a:srgbClr val="000000"/>
              </a:buClr>
              <a:buSzPct val="100000"/>
              <a:buFont typeface=""/>
            </a:pPr>
            <a:r>
              <a:rPr lang="en-US" sz="1300" b="1" dirty="0" smtClean="0">
                <a:solidFill>
                  <a:srgbClr val="000000"/>
                </a:solidFill>
                <a:latin typeface="Arial"/>
                <a:cs typeface="Arial" pitchFamily="34" charset="0"/>
              </a:rPr>
              <a:t>Operation &amp; maintenance</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Requires labor and $ to empty, often not a desirable job (but still high cost)</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Manual emptying can be hazardous to health; </a:t>
            </a:r>
            <a:r>
              <a:rPr lang="en-US" sz="1300" dirty="0" err="1" smtClean="0">
                <a:solidFill>
                  <a:srgbClr val="000000"/>
                </a:solidFill>
                <a:latin typeface="Arial"/>
                <a:cs typeface="Arial" pitchFamily="34" charset="0"/>
              </a:rPr>
              <a:t>PPE</a:t>
            </a:r>
            <a:r>
              <a:rPr lang="en-US" sz="1300" dirty="0" smtClean="0">
                <a:solidFill>
                  <a:srgbClr val="000000"/>
                </a:solidFill>
                <a:latin typeface="Arial"/>
                <a:cs typeface="Arial" pitchFamily="34" charset="0"/>
              </a:rPr>
              <a:t> can help protect workers</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Reusable; frequency of emptying depends on usage, volume and removed volume</a:t>
            </a:r>
          </a:p>
          <a:p>
            <a:pPr marL="288925" lvl="1" indent="-174625">
              <a:buClr>
                <a:srgbClr val="177B57"/>
              </a:buClr>
              <a:buSzPct val="100000"/>
              <a:buFont typeface="Arial"/>
              <a:buChar char="•"/>
            </a:pPr>
            <a:endParaRPr lang="en-US" sz="1300" dirty="0" smtClean="0">
              <a:solidFill>
                <a:srgbClr val="000000"/>
              </a:solidFill>
              <a:latin typeface="Arial"/>
              <a:cs typeface="Arial" pitchFamily="34" charset="0"/>
            </a:endParaRPr>
          </a:p>
          <a:p>
            <a:pPr>
              <a:buClr>
                <a:srgbClr val="000000"/>
              </a:buClr>
              <a:buSzPct val="100000"/>
              <a:buFont typeface=""/>
            </a:pPr>
            <a:r>
              <a:rPr lang="en-US" sz="1300" b="1" dirty="0" smtClean="0">
                <a:solidFill>
                  <a:srgbClr val="000000"/>
                </a:solidFill>
                <a:latin typeface="Arial"/>
                <a:cs typeface="Arial" pitchFamily="34" charset="0"/>
              </a:rPr>
              <a:t>Processing</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Waste may be dumped next to latrine – but is not sanitary</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If done at WWTP, requires transport and dumping fees</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Waste sometimes illegally dumped in fields / rivers</a:t>
            </a:r>
          </a:p>
          <a:p>
            <a:pPr>
              <a:buClr>
                <a:srgbClr val="000000"/>
              </a:buClr>
              <a:buSzPct val="100000"/>
              <a:buFont typeface=""/>
            </a:pPr>
            <a:endParaRPr lang="en-US" sz="1400" b="1" dirty="0" smtClean="0">
              <a:solidFill>
                <a:srgbClr val="000000"/>
              </a:solidFill>
              <a:latin typeface="Arial"/>
              <a:cs typeface="Arial" pitchFamily="34" charset="0"/>
            </a:endParaRPr>
          </a:p>
          <a:p>
            <a:pPr>
              <a:buClr>
                <a:srgbClr val="000000"/>
              </a:buClr>
              <a:buSzPct val="100000"/>
              <a:buFont typeface=""/>
            </a:pPr>
            <a:endParaRPr lang="en-US" sz="1400" b="1" dirty="0" smtClean="0">
              <a:solidFill>
                <a:srgbClr val="000000"/>
              </a:solidFill>
              <a:latin typeface="Arial"/>
              <a:cs typeface="Arial" pitchFamily="34" charset="0"/>
            </a:endParaRPr>
          </a:p>
          <a:p>
            <a:pPr>
              <a:buClr>
                <a:srgbClr val="000000"/>
              </a:buClr>
              <a:buSzPct val="100000"/>
              <a:buFont typeface=""/>
            </a:pPr>
            <a:r>
              <a:rPr lang="en-US" sz="1400" dirty="0" smtClean="0">
                <a:latin typeface="Arial" pitchFamily="34" charset="0"/>
                <a:cs typeface="Arial" pitchFamily="34" charset="0"/>
              </a:rPr>
              <a:t> </a:t>
            </a:r>
            <a:endParaRPr lang="en-US" sz="1400" b="1" dirty="0" smtClean="0">
              <a:solidFill>
                <a:srgbClr val="000000"/>
              </a:solidFill>
              <a:latin typeface="Arial"/>
              <a:cs typeface="Arial" pitchFamily="34" charset="0"/>
            </a:endParaRPr>
          </a:p>
        </p:txBody>
      </p:sp>
      <p:sp>
        <p:nvSpPr>
          <p:cNvPr id="48" name="NumberBall"/>
          <p:cNvSpPr>
            <a:spLocks noChangeArrowheads="1"/>
          </p:cNvSpPr>
          <p:nvPr/>
        </p:nvSpPr>
        <p:spPr bwMode="gray">
          <a:xfrm>
            <a:off x="154375" y="163759"/>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3</a:t>
            </a:r>
            <a:endParaRPr lang="en-US" sz="1400" b="1" dirty="0">
              <a:solidFill>
                <a:srgbClr val="FFFFFF"/>
              </a:solidFill>
              <a:latin typeface="Arial" pitchFamily="34" charset="0"/>
              <a:cs typeface="Arial" pitchFamily="34" charset="0"/>
            </a:endParaRPr>
          </a:p>
        </p:txBody>
      </p:sp>
      <p:sp>
        <p:nvSpPr>
          <p:cNvPr id="49" name="HarveyBall"/>
          <p:cNvSpPr>
            <a:spLocks noChangeArrowheads="1"/>
          </p:cNvSpPr>
          <p:nvPr/>
        </p:nvSpPr>
        <p:spPr bwMode="gray">
          <a:xfrm>
            <a:off x="5315447" y="4429319"/>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grpSp>
        <p:nvGrpSpPr>
          <p:cNvPr id="2" name="HarveyBall"/>
          <p:cNvGrpSpPr>
            <a:grpSpLocks/>
          </p:cNvGrpSpPr>
          <p:nvPr/>
        </p:nvGrpSpPr>
        <p:grpSpPr bwMode="auto">
          <a:xfrm>
            <a:off x="5315447" y="2799701"/>
            <a:ext cx="306439" cy="306387"/>
            <a:chOff x="1390" y="725"/>
            <a:chExt cx="193" cy="193"/>
          </a:xfrm>
        </p:grpSpPr>
        <p:sp>
          <p:nvSpPr>
            <p:cNvPr id="78"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79"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3" name="HarveyBall"/>
          <p:cNvGrpSpPr>
            <a:grpSpLocks/>
          </p:cNvGrpSpPr>
          <p:nvPr/>
        </p:nvGrpSpPr>
        <p:grpSpPr bwMode="auto">
          <a:xfrm>
            <a:off x="5315447" y="3342907"/>
            <a:ext cx="306439" cy="306387"/>
            <a:chOff x="1390" y="725"/>
            <a:chExt cx="193" cy="193"/>
          </a:xfrm>
        </p:grpSpPr>
        <p:sp>
          <p:nvSpPr>
            <p:cNvPr id="43"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4"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1" name="HarveyBall"/>
          <p:cNvGrpSpPr>
            <a:grpSpLocks/>
          </p:cNvGrpSpPr>
          <p:nvPr/>
        </p:nvGrpSpPr>
        <p:grpSpPr bwMode="auto">
          <a:xfrm>
            <a:off x="5315447" y="4972527"/>
            <a:ext cx="306439" cy="306387"/>
            <a:chOff x="1390" y="725"/>
            <a:chExt cx="193" cy="193"/>
          </a:xfrm>
        </p:grpSpPr>
        <p:sp>
          <p:nvSpPr>
            <p:cNvPr id="46"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7"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290571" y="2234483"/>
            <a:ext cx="306439" cy="306387"/>
            <a:chOff x="1102" y="725"/>
            <a:chExt cx="193" cy="193"/>
          </a:xfrm>
        </p:grpSpPr>
        <p:sp>
          <p:nvSpPr>
            <p:cNvPr id="51"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2"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57" name="Rectangle 56"/>
          <p:cNvSpPr/>
          <p:nvPr/>
        </p:nvSpPr>
        <p:spPr>
          <a:xfrm>
            <a:off x="6858000" y="63053"/>
            <a:ext cx="2648614" cy="851346"/>
          </a:xfrm>
          <a:prstGeom prst="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Common in institutions (schools, health clinics, reception centers); also at HHs in Shire due to lack of space</a:t>
            </a:r>
          </a:p>
        </p:txBody>
      </p:sp>
      <p:graphicFrame>
        <p:nvGraphicFramePr>
          <p:cNvPr id="61" name="Object 60"/>
          <p:cNvGraphicFramePr>
            <a:graphicFrameLocks noChangeAspect="1"/>
          </p:cNvGraphicFramePr>
          <p:nvPr/>
        </p:nvGraphicFramePr>
        <p:xfrm>
          <a:off x="342900" y="2171701"/>
          <a:ext cx="2324191" cy="2971699"/>
        </p:xfrm>
        <a:graphic>
          <a:graphicData uri="http://schemas.openxmlformats.org/presentationml/2006/ole">
            <p:oleObj spid="_x0000_s56323" name="Chart" r:id="rId11" imgW="2324191" imgH="2971699" progId="MSGraph.Chart.8">
              <p:embed followColorScheme="full"/>
            </p:oleObj>
          </a:graphicData>
        </a:graphic>
      </p:graphicFrame>
      <p:sp>
        <p:nvSpPr>
          <p:cNvPr id="63" name="Text Placeholder 8"/>
          <p:cNvSpPr>
            <a:spLocks noGrp="1"/>
          </p:cNvSpPr>
          <p:nvPr>
            <p:custDataLst>
              <p:tags r:id="rId3"/>
            </p:custDataLst>
          </p:nvPr>
        </p:nvSpPr>
        <p:spPr bwMode="gray">
          <a:xfrm>
            <a:off x="2501900" y="3848100"/>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9AB145A-AB52-44F3-B68A-25F4AC2A16B5}" type="datetime'''''L''o''''''w'''''''''''''''''''''''''' ''''e''n''d'''''''">
              <a:rPr lang="en-US" sz="1000" b="0" smtClean="0"/>
              <a:pPr>
                <a:spcBef>
                  <a:spcPct val="0"/>
                </a:spcBef>
                <a:spcAft>
                  <a:spcPct val="0"/>
                </a:spcAft>
              </a:pPr>
              <a:t>Low end</a:t>
            </a:fld>
            <a:endParaRPr lang="en-US" sz="1000" b="0">
              <a:latin typeface="Arial"/>
              <a:sym typeface="Arial"/>
            </a:endParaRPr>
          </a:p>
        </p:txBody>
      </p:sp>
      <p:sp>
        <p:nvSpPr>
          <p:cNvPr id="62" name="Text Placeholder 3"/>
          <p:cNvSpPr>
            <a:spLocks noGrp="1"/>
          </p:cNvSpPr>
          <p:nvPr>
            <p:custDataLst>
              <p:tags r:id="rId4"/>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6" name="Text Placeholder 10"/>
          <p:cNvSpPr>
            <a:spLocks noGrp="1"/>
          </p:cNvSpPr>
          <p:nvPr>
            <p:custDataLst>
              <p:tags r:id="rId5"/>
            </p:custDataLst>
          </p:nvPr>
        </p:nvSpPr>
        <p:spPr bwMode="gray">
          <a:xfrm>
            <a:off x="1768475" y="5022850"/>
            <a:ext cx="739775"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B09E853-4089-418D-B9EB-10ACAF9E8826}" type="datetime'10 ''yea''r ''''c''ost of ''''s''a''''ni''''tat''i''o''n'''">
              <a:rPr lang="en-US" sz="1000" b="0" smtClean="0"/>
              <a:pPr algn="ctr">
                <a:spcBef>
                  <a:spcPct val="0"/>
                </a:spcBef>
                <a:spcAft>
                  <a:spcPct val="0"/>
                </a:spcAft>
              </a:pPr>
              <a:t>10 year cost of sanitation</a:t>
            </a:fld>
            <a:r>
              <a:rPr lang="en-US" sz="1000" b="0" baseline="30000" smtClean="0"/>
              <a:t>2</a:t>
            </a:r>
            <a:endParaRPr lang="en-US" sz="1000" b="0" dirty="0">
              <a:latin typeface="Arial"/>
              <a:sym typeface="Arial"/>
            </a:endParaRPr>
          </a:p>
        </p:txBody>
      </p:sp>
      <p:sp>
        <p:nvSpPr>
          <p:cNvPr id="64" name="Text Placeholder 7"/>
          <p:cNvSpPr>
            <a:spLocks noGrp="1"/>
          </p:cNvSpPr>
          <p:nvPr>
            <p:custDataLst>
              <p:tags r:id="rId6"/>
            </p:custDataLst>
          </p:nvPr>
        </p:nvSpPr>
        <p:spPr bwMode="gray">
          <a:xfrm>
            <a:off x="2501900" y="2833687"/>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6A019C6-8786-43EF-8CBE-6B15F0D5A13C}" type="datetime'Hi''''''''''''g''''''h'''''''''''' ''''''e''''''nd'''''''''''">
              <a:rPr lang="en-US" sz="1000" b="0" smtClean="0"/>
              <a:pPr>
                <a:spcBef>
                  <a:spcPct val="0"/>
                </a:spcBef>
                <a:spcAft>
                  <a:spcPct val="0"/>
                </a:spcAft>
              </a:pPr>
              <a:t>High end</a:t>
            </a:fld>
            <a:endParaRPr lang="en-US" sz="1000" b="0">
              <a:latin typeface="Arial"/>
              <a:sym typeface="Arial"/>
            </a:endParaRPr>
          </a:p>
        </p:txBody>
      </p:sp>
      <p:sp>
        <p:nvSpPr>
          <p:cNvPr id="68" name="Text Placeholder 4"/>
          <p:cNvSpPr>
            <a:spLocks noGrp="1"/>
          </p:cNvSpPr>
          <p:nvPr>
            <p:custDataLst>
              <p:tags r:id="rId7"/>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CD188AC-69E8-46AE-92E2-45DAC5562F7B}"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grpSp>
        <p:nvGrpSpPr>
          <p:cNvPr id="13" name="HarveyBall"/>
          <p:cNvGrpSpPr>
            <a:grpSpLocks/>
          </p:cNvGrpSpPr>
          <p:nvPr/>
        </p:nvGrpSpPr>
        <p:grpSpPr bwMode="auto">
          <a:xfrm>
            <a:off x="5305619" y="3908251"/>
            <a:ext cx="306439" cy="306387"/>
            <a:chOff x="1390" y="725"/>
            <a:chExt cx="193" cy="193"/>
          </a:xfrm>
        </p:grpSpPr>
        <p:sp>
          <p:nvSpPr>
            <p:cNvPr id="40"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1"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42" name="TextBox 41"/>
          <p:cNvSpPr txBox="1"/>
          <p:nvPr/>
        </p:nvSpPr>
        <p:spPr>
          <a:xfrm>
            <a:off x="5582262" y="3774360"/>
            <a:ext cx="228603" cy="397201"/>
          </a:xfrm>
          <a:prstGeom prst="rect">
            <a:avLst/>
          </a:prstGeom>
          <a:noFill/>
        </p:spPr>
        <p:txBody>
          <a:bodyPr wrap="square" tIns="90000" bIns="90000" rtlCol="0">
            <a:spAutoFit/>
          </a:bodyPr>
          <a:lstStyle/>
          <a:p>
            <a:pPr algn="ctr"/>
            <a:r>
              <a:rPr lang="en-US" sz="1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Drop-hole to cesspit (drainable): Deep dive on social good</a:t>
            </a:r>
            <a:endParaRPr lang="en-US" dirty="0"/>
          </a:p>
        </p:txBody>
      </p:sp>
      <p:graphicFrame>
        <p:nvGraphicFramePr>
          <p:cNvPr id="10" name="Table 9"/>
          <p:cNvGraphicFramePr>
            <a:graphicFrameLocks noGrp="1"/>
          </p:cNvGraphicFramePr>
          <p:nvPr/>
        </p:nvGraphicFramePr>
        <p:xfrm>
          <a:off x="536346" y="1415133"/>
          <a:ext cx="8411830" cy="4931533"/>
        </p:xfrm>
        <a:graphic>
          <a:graphicData uri="http://schemas.openxmlformats.org/drawingml/2006/table">
            <a:tbl>
              <a:tblPr firstRow="1" bandRow="1">
                <a:tableStyleId>{5C22544A-7EE6-4342-B048-85BDC9FD1C3A}</a:tableStyleId>
              </a:tblPr>
              <a:tblGrid>
                <a:gridCol w="3017520"/>
                <a:gridCol w="5394310"/>
              </a:tblGrid>
              <a:tr h="847213">
                <a:tc>
                  <a:txBody>
                    <a:bodyPr/>
                    <a:lstStyle/>
                    <a:p>
                      <a:r>
                        <a:rPr lang="en-US" sz="1600" b="1" dirty="0" smtClean="0">
                          <a:solidFill>
                            <a:schemeClr val="tx1"/>
                          </a:solidFill>
                        </a:rPr>
                        <a:t>Increased usage &amp;</a:t>
                      </a:r>
                      <a:r>
                        <a:rPr lang="en-US" sz="1600" b="1" baseline="0" dirty="0" smtClean="0">
                          <a:solidFill>
                            <a:schemeClr val="tx1"/>
                          </a:solidFill>
                        </a:rPr>
                        <a:t> </a:t>
                      </a:r>
                      <a:r>
                        <a:rPr lang="en-US" sz="1600" b="1" dirty="0" smtClean="0">
                          <a:solidFill>
                            <a:schemeClr val="tx1"/>
                          </a:solidFill>
                        </a:rPr>
                        <a:t>uptake</a:t>
                      </a:r>
                      <a:endParaRPr lang="en-US" sz="1600" b="1" dirty="0">
                        <a:solidFill>
                          <a:schemeClr val="tx1"/>
                        </a:solidFill>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smell if using VIP structure</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Prevention of SGBV if facilities are given close to institutions (most common placement)</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Works well at institutional centers to prevent OD</a:t>
                      </a:r>
                      <a:endPar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health outcomes</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Containment of excreta</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Reduction of vector transmission</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Employment</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May create jobs for emptying, transport and treatment of waste</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847213">
                <a:tc>
                  <a:txBody>
                    <a:bodyPr/>
                    <a:lstStyle/>
                    <a:p>
                      <a:r>
                        <a:rPr lang="en-US" sz="1600" b="1" dirty="0" smtClean="0">
                          <a:solidFill>
                            <a:schemeClr val="tx1"/>
                          </a:solidFill>
                        </a:rPr>
                        <a:t>Environmental</a:t>
                      </a:r>
                      <a:r>
                        <a:rPr lang="en-US" sz="1600" b="1" baseline="0" dirty="0" smtClean="0">
                          <a:solidFill>
                            <a:schemeClr val="tx1"/>
                          </a:solidFill>
                        </a:rPr>
                        <a:t> sustainability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land usage as latrine does not need moved every 2-3 years when full</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Camp</a:t>
                      </a:r>
                      <a:r>
                        <a:rPr lang="en-US" sz="1600" b="1" baseline="0" dirty="0" smtClean="0">
                          <a:solidFill>
                            <a:schemeClr val="tx1"/>
                          </a:solidFill>
                        </a:rPr>
                        <a:t> self-sufficiency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Relies on local </a:t>
                      </a:r>
                      <a:r>
                        <a:rPr kumimoji="0" lang="en-US" sz="16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FSTP</a:t>
                      </a: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WWTP or other for waste to be processed properly</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host relation</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May create jobs for local community around collection, transport and treatment of waste</a:t>
                      </a:r>
                    </a:p>
                    <a:p>
                      <a:endParaRPr lang="en-US" sz="1600" b="0" i="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 name="NumberBall"/>
          <p:cNvSpPr>
            <a:spLocks noChangeArrowheads="1"/>
          </p:cNvSpPr>
          <p:nvPr/>
        </p:nvSpPr>
        <p:spPr bwMode="gray">
          <a:xfrm>
            <a:off x="154375" y="163759"/>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3</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587" y="1588"/>
          <a:ext cx="1587" cy="1587"/>
        </p:xfrm>
        <a:graphic>
          <a:graphicData uri="http://schemas.openxmlformats.org/presentationml/2006/ole">
            <p:oleObj spid="_x0000_s57346" name="think-cell Slide" r:id="rId3" imgW="270" imgH="270" progId="TCLayout.ActiveDocument.1">
              <p:embed/>
            </p:oleObj>
          </a:graphicData>
        </a:graphic>
      </p:graphicFrame>
      <p:sp>
        <p:nvSpPr>
          <p:cNvPr id="2" name="Title 1"/>
          <p:cNvSpPr>
            <a:spLocks noGrp="1"/>
          </p:cNvSpPr>
          <p:nvPr>
            <p:ph type="title"/>
          </p:nvPr>
        </p:nvSpPr>
        <p:spPr/>
        <p:txBody>
          <a:bodyPr/>
          <a:lstStyle/>
          <a:p>
            <a:r>
              <a:rPr lang="en-US" dirty="0" smtClean="0"/>
              <a:t>UDDTs (compostable)</a:t>
            </a:r>
            <a:endParaRPr lang="en-US" dirty="0"/>
          </a:p>
        </p:txBody>
      </p:sp>
      <p:sp>
        <p:nvSpPr>
          <p:cNvPr id="5" name="TextBox 4"/>
          <p:cNvSpPr txBox="1"/>
          <p:nvPr/>
        </p:nvSpPr>
        <p:spPr>
          <a:xfrm>
            <a:off x="6455397" y="1634660"/>
            <a:ext cx="2825087" cy="4983072"/>
          </a:xfrm>
          <a:prstGeom prst="rect">
            <a:avLst/>
          </a:prstGeom>
          <a:noFill/>
          <a:ln>
            <a:solidFill>
              <a:schemeClr val="tx2"/>
            </a:solidFill>
            <a:prstDash val="dash"/>
          </a:ln>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Structure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Can be above-ground; saves challenge of digging in rock / difficult and high water levels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Toilet seat diverts urine away from solids - urine goes to outward chamber, solids to pit below; needs separate washing drain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Can be single or double vault</a:t>
            </a:r>
          </a:p>
          <a:p>
            <a:pPr marL="288925" lvl="1" indent="-174625">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Maintenance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Daily cleaning required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Ash or woodchips must be added to pit each time to raise pH</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Fully dried solids can be easily removed</a:t>
            </a:r>
          </a:p>
          <a:p>
            <a:pPr marL="288925" lvl="1" indent="-174625">
              <a:buClr>
                <a:srgbClr val="177B57"/>
              </a:buClr>
              <a:buSzPct val="100000"/>
              <a:buFont typeface="Arial"/>
              <a:buChar char="•"/>
            </a:pPr>
            <a:r>
              <a:rPr lang="en-US" sz="1200" dirty="0" smtClean="0">
                <a:solidFill>
                  <a:srgbClr val="000000"/>
                </a:solidFill>
                <a:cs typeface="Arial" pitchFamily="34" charset="0"/>
              </a:rPr>
              <a:t>No water needed for flush</a:t>
            </a:r>
            <a:endParaRPr lang="en-US" sz="1200" dirty="0" smtClean="0">
              <a:solidFill>
                <a:srgbClr val="000000"/>
              </a:solidFill>
              <a:latin typeface="Arial"/>
              <a:cs typeface="Arial" pitchFamily="34" charset="0"/>
            </a:endParaRPr>
          </a:p>
          <a:p>
            <a:pPr fontAlgn="base">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When latrine is full...</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Warm, dry, alkaline conditions stabilize fecal sludge &amp; minimize volume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Treated waste is safe to handle and used as fertilizer</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lvl="0">
              <a:buClr>
                <a:srgbClr val="000000"/>
              </a:buClr>
              <a:buSzPct val="100000"/>
            </a:pPr>
            <a:r>
              <a:rPr lang="en-US" sz="1200" b="1" dirty="0" smtClean="0">
                <a:solidFill>
                  <a:srgbClr val="000000"/>
                </a:solidFill>
                <a:cs typeface="Arial" pitchFamily="34" charset="0"/>
              </a:rPr>
              <a:t>Expected lifetime: 10+ yrs</a:t>
            </a:r>
          </a:p>
        </p:txBody>
      </p:sp>
      <p:pic>
        <p:nvPicPr>
          <p:cNvPr id="47109" name="Picture 5"/>
          <p:cNvPicPr>
            <a:picLocks noChangeAspect="1" noChangeArrowheads="1"/>
          </p:cNvPicPr>
          <p:nvPr/>
        </p:nvPicPr>
        <p:blipFill>
          <a:blip r:embed="rId4" cstate="email"/>
          <a:srcRect/>
          <a:stretch>
            <a:fillRect/>
          </a:stretch>
        </p:blipFill>
        <p:spPr bwMode="auto">
          <a:xfrm>
            <a:off x="885469" y="3296595"/>
            <a:ext cx="2908608" cy="2865357"/>
          </a:xfrm>
          <a:prstGeom prst="rect">
            <a:avLst/>
          </a:prstGeom>
          <a:noFill/>
          <a:ln w="9525">
            <a:noFill/>
            <a:miter lim="800000"/>
            <a:headEnd/>
            <a:tailEnd/>
          </a:ln>
        </p:spPr>
      </p:pic>
      <p:pic>
        <p:nvPicPr>
          <p:cNvPr id="47108" name="Picture 4" descr="The new UDDT latrine model. Photo: Tigist Gebru/Oxfam"/>
          <p:cNvPicPr>
            <a:picLocks noChangeAspect="1" noChangeArrowheads="1"/>
          </p:cNvPicPr>
          <p:nvPr/>
        </p:nvPicPr>
        <p:blipFill>
          <a:blip r:embed="rId5" cstate="email"/>
          <a:srcRect/>
          <a:stretch>
            <a:fillRect/>
          </a:stretch>
        </p:blipFill>
        <p:spPr bwMode="auto">
          <a:xfrm>
            <a:off x="1179159" y="1509777"/>
            <a:ext cx="2372436" cy="1779327"/>
          </a:xfrm>
          <a:prstGeom prst="rect">
            <a:avLst/>
          </a:prstGeom>
          <a:noFill/>
        </p:spPr>
      </p:pic>
      <p:pic>
        <p:nvPicPr>
          <p:cNvPr id="47111" name="Picture 7"/>
          <p:cNvPicPr>
            <a:picLocks noChangeAspect="1" noChangeArrowheads="1"/>
          </p:cNvPicPr>
          <p:nvPr/>
        </p:nvPicPr>
        <p:blipFill>
          <a:blip r:embed="rId6" cstate="email"/>
          <a:srcRect/>
          <a:stretch>
            <a:fillRect/>
          </a:stretch>
        </p:blipFill>
        <p:spPr bwMode="auto">
          <a:xfrm>
            <a:off x="3908164" y="2471659"/>
            <a:ext cx="1728360" cy="2756339"/>
          </a:xfrm>
          <a:prstGeom prst="rect">
            <a:avLst/>
          </a:prstGeom>
          <a:noFill/>
          <a:ln w="9525">
            <a:noFill/>
            <a:miter lim="800000"/>
            <a:headEnd/>
            <a:tailEnd/>
          </a:ln>
        </p:spPr>
      </p:pic>
      <p:sp>
        <p:nvSpPr>
          <p:cNvPr id="13"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Focuses on use of technology specifically in refugee camp setting</a:t>
            </a:r>
            <a:endParaRPr lang="en-US" sz="800" dirty="0">
              <a:solidFill>
                <a:srgbClr val="000000"/>
              </a:solidFill>
              <a:latin typeface="Arial" pitchFamily="34" charset="0"/>
              <a:cs typeface="Arial" pitchFamily="34" charset="0"/>
            </a:endParaRPr>
          </a:p>
        </p:txBody>
      </p:sp>
      <p:sp>
        <p:nvSpPr>
          <p:cNvPr id="11"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4</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8370" name="think-cell Slide" r:id="rId10"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UDDTs (compostable)</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a:t>
            </a:r>
            <a:r>
              <a:rPr lang="en-US" sz="1400" b="1" baseline="30000" dirty="0" smtClean="0">
                <a:solidFill>
                  <a:schemeClr val="tx1"/>
                </a:solidFill>
                <a:latin typeface="Arial" pitchFamily="34" charset="0"/>
                <a:cs typeface="Arial" pitchFamily="34" charset="0"/>
              </a:rPr>
              <a:t>1</a:t>
            </a:r>
            <a:endParaRPr lang="en-US" sz="1400" b="1" dirty="0" smtClean="0">
              <a:solidFill>
                <a:schemeClr val="tx1"/>
              </a:solidFill>
              <a:latin typeface="Arial" pitchFamily="34" charset="0"/>
              <a:cs typeface="Arial" pitchFamily="34" charset="0"/>
            </a:endParaRPr>
          </a:p>
        </p:txBody>
      </p:sp>
      <p:sp>
        <p:nvSpPr>
          <p:cNvPr id="6" name="Rounded Rectangle 5"/>
          <p:cNvSpPr/>
          <p:nvPr/>
        </p:nvSpPr>
        <p:spPr>
          <a:xfrm>
            <a:off x="6507638"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Ease of Implementation</a:t>
            </a:r>
          </a:p>
        </p:txBody>
      </p:sp>
      <p:sp>
        <p:nvSpPr>
          <p:cNvPr id="7" name="Rounded Rectangle 6"/>
          <p:cNvSpPr/>
          <p:nvPr/>
        </p:nvSpPr>
        <p:spPr>
          <a:xfrm>
            <a:off x="457200" y="557255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1507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138511"/>
          <a:ext cx="2508670" cy="3291840"/>
        </p:xfrm>
        <a:graphic>
          <a:graphicData uri="http://schemas.openxmlformats.org/drawingml/2006/table">
            <a:tbl>
              <a:tblPr firstRow="1" bandRow="1">
                <a:tableStyleId>{5C22544A-7EE6-4342-B048-85BDC9FD1C3A}</a:tableStyleId>
              </a:tblPr>
              <a:tblGrid>
                <a:gridCol w="1254335"/>
                <a:gridCol w="1254335"/>
              </a:tblGrid>
              <a:tr h="548640">
                <a:tc>
                  <a:txBody>
                    <a:bodyPr/>
                    <a:lstStyle/>
                    <a:p>
                      <a:pPr algn="l"/>
                      <a:r>
                        <a:rPr lang="en-US" sz="1100" b="1" dirty="0" smtClean="0">
                          <a:solidFill>
                            <a:schemeClr val="tx1"/>
                          </a:solidFill>
                        </a:rPr>
                        <a:t>Increased usage &amp;</a:t>
                      </a:r>
                      <a:r>
                        <a:rPr lang="en-US" sz="1100" b="1" baseline="0" dirty="0" smtClean="0">
                          <a:solidFill>
                            <a:schemeClr val="tx1"/>
                          </a:solidFill>
                        </a:rPr>
                        <a:t> </a:t>
                      </a:r>
                      <a:r>
                        <a:rPr lang="en-US" sz="1100" b="1" dirty="0" smtClean="0">
                          <a:solidFill>
                            <a:schemeClr val="tx1"/>
                          </a:solidFill>
                        </a:rPr>
                        <a:t>uptake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2" name="HarveyBall"/>
          <p:cNvGrpSpPr>
            <a:grpSpLocks/>
          </p:cNvGrpSpPr>
          <p:nvPr/>
        </p:nvGrpSpPr>
        <p:grpSpPr bwMode="auto">
          <a:xfrm>
            <a:off x="5284773" y="2256495"/>
            <a:ext cx="306439" cy="306387"/>
            <a:chOff x="1390" y="725"/>
            <a:chExt cx="193" cy="193"/>
          </a:xfrm>
        </p:grpSpPr>
        <p:sp>
          <p:nvSpPr>
            <p:cNvPr id="17"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8"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See detail slide for specific effects. Note: Cost assumes ash is a free resource for users</a:t>
            </a:r>
            <a:endParaRPr lang="en-US" sz="800" dirty="0">
              <a:solidFill>
                <a:srgbClr val="000000"/>
              </a:solidFill>
              <a:latin typeface="Arial" pitchFamily="34" charset="0"/>
              <a:cs typeface="Arial" pitchFamily="34" charset="0"/>
            </a:endParaRPr>
          </a:p>
        </p:txBody>
      </p:sp>
      <p:sp>
        <p:nvSpPr>
          <p:cNvPr id="73" name="TextBox 72"/>
          <p:cNvSpPr txBox="1"/>
          <p:nvPr/>
        </p:nvSpPr>
        <p:spPr>
          <a:xfrm>
            <a:off x="809739" y="1889125"/>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p>
        </p:txBody>
      </p:sp>
      <p:sp>
        <p:nvSpPr>
          <p:cNvPr id="74" name="TextBox 73"/>
          <p:cNvSpPr txBox="1"/>
          <p:nvPr/>
        </p:nvSpPr>
        <p:spPr>
          <a:xfrm>
            <a:off x="1851025" y="5526582"/>
            <a:ext cx="6998007" cy="828089"/>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Good for water-constrained environments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Good for rocky soil where it is hard to dig</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Dry, hot climate is preferred</a:t>
            </a:r>
          </a:p>
        </p:txBody>
      </p:sp>
      <p:sp>
        <p:nvSpPr>
          <p:cNvPr id="75" name="TextBox 74"/>
          <p:cNvSpPr txBox="1"/>
          <p:nvPr/>
        </p:nvSpPr>
        <p:spPr>
          <a:xfrm>
            <a:off x="6507637" y="1974524"/>
            <a:ext cx="2828091" cy="3782744"/>
          </a:xfrm>
          <a:prstGeom prst="rect">
            <a:avLst/>
          </a:prstGeom>
          <a:noFill/>
        </p:spPr>
        <p:txBody>
          <a:bodyPr wrap="square" tIns="90000" bIns="90000" rtlCol="0">
            <a:spAutoFit/>
          </a:bodyPr>
          <a:lstStyle/>
          <a:p>
            <a:pPr>
              <a:buClr>
                <a:srgbClr val="000000"/>
              </a:buClr>
              <a:buSzPct val="100000"/>
              <a:buFont typeface=""/>
            </a:pPr>
            <a:r>
              <a:rPr lang="en-US" sz="1300" b="1" dirty="0" smtClean="0">
                <a:solidFill>
                  <a:srgbClr val="000000"/>
                </a:solidFill>
                <a:latin typeface="Arial"/>
                <a:cs typeface="Arial" pitchFamily="34" charset="0"/>
              </a:rPr>
              <a:t>Construction</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Simple to build</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Can be built above-ground</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Must use right pipe sizes</a:t>
            </a:r>
          </a:p>
          <a:p>
            <a:pPr marL="288925" lvl="1" indent="-174625">
              <a:buClr>
                <a:srgbClr val="177B57"/>
              </a:buClr>
              <a:buSzPct val="100000"/>
            </a:pPr>
            <a:endParaRPr lang="en-US" sz="1300" dirty="0" smtClean="0">
              <a:solidFill>
                <a:srgbClr val="000000"/>
              </a:solidFill>
              <a:latin typeface="Arial"/>
              <a:cs typeface="Arial" pitchFamily="34" charset="0"/>
            </a:endParaRPr>
          </a:p>
          <a:p>
            <a:pPr>
              <a:buClr>
                <a:srgbClr val="000000"/>
              </a:buClr>
              <a:buSzPct val="100000"/>
              <a:buFont typeface=""/>
            </a:pPr>
            <a:r>
              <a:rPr lang="en-US" sz="1300" b="1" dirty="0" smtClean="0">
                <a:solidFill>
                  <a:srgbClr val="000000"/>
                </a:solidFill>
                <a:latin typeface="Arial"/>
                <a:cs typeface="Arial" pitchFamily="34" charset="0"/>
              </a:rPr>
              <a:t>Behavior change</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Requires training</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Benefits require strict adherence to protocol – may require CDC testing of solids</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Cannot accept grey water</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Ash, etc. must be used</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Might be hard to get people to use dry cakes as fertilizer</a:t>
            </a:r>
          </a:p>
          <a:p>
            <a:pPr>
              <a:buClr>
                <a:srgbClr val="000000"/>
              </a:buClr>
              <a:buSzPct val="100000"/>
              <a:buFont typeface=""/>
            </a:pPr>
            <a:endParaRPr lang="en-US" sz="1300" b="1" dirty="0" smtClean="0">
              <a:solidFill>
                <a:srgbClr val="000000"/>
              </a:solidFill>
              <a:latin typeface="Arial"/>
              <a:cs typeface="Arial" pitchFamily="34" charset="0"/>
            </a:endParaRPr>
          </a:p>
          <a:p>
            <a:pPr>
              <a:buClr>
                <a:srgbClr val="000000"/>
              </a:buClr>
              <a:buSzPct val="100000"/>
              <a:buFont typeface=""/>
            </a:pPr>
            <a:r>
              <a:rPr lang="en-US" sz="1300" b="1" dirty="0" smtClean="0">
                <a:solidFill>
                  <a:srgbClr val="000000"/>
                </a:solidFill>
                <a:latin typeface="Arial"/>
                <a:cs typeface="Arial" pitchFamily="34" charset="0"/>
              </a:rPr>
              <a:t>Longevity</a:t>
            </a:r>
          </a:p>
          <a:p>
            <a:pPr marL="288925" lvl="1" indent="-174625">
              <a:buClr>
                <a:srgbClr val="177B57"/>
              </a:buClr>
              <a:buSzPct val="100000"/>
              <a:buFont typeface="Arial"/>
              <a:buChar char="•"/>
            </a:pPr>
            <a:r>
              <a:rPr lang="en-US" sz="1300" dirty="0" smtClean="0">
                <a:solidFill>
                  <a:srgbClr val="000000"/>
                </a:solidFill>
                <a:latin typeface="Arial"/>
                <a:cs typeface="Arial" pitchFamily="34" charset="0"/>
              </a:rPr>
              <a:t>Long lifetime (~30 yrs)</a:t>
            </a:r>
            <a:endParaRPr lang="en-US" sz="1300" b="1" dirty="0" smtClean="0">
              <a:solidFill>
                <a:srgbClr val="000000"/>
              </a:solidFill>
              <a:latin typeface="Arial"/>
              <a:cs typeface="Arial" pitchFamily="34" charset="0"/>
            </a:endParaRPr>
          </a:p>
          <a:p>
            <a:pPr>
              <a:buClr>
                <a:srgbClr val="000000"/>
              </a:buClr>
              <a:buSzPct val="100000"/>
              <a:buFont typeface=""/>
            </a:pPr>
            <a:r>
              <a:rPr lang="en-US" sz="1300" dirty="0" smtClean="0">
                <a:latin typeface="Arial" pitchFamily="34" charset="0"/>
                <a:cs typeface="Arial" pitchFamily="34" charset="0"/>
              </a:rPr>
              <a:t> </a:t>
            </a:r>
            <a:endParaRPr lang="en-US" sz="1300" b="1" dirty="0" smtClean="0">
              <a:solidFill>
                <a:srgbClr val="000000"/>
              </a:solidFill>
              <a:latin typeface="Arial"/>
              <a:cs typeface="Arial" pitchFamily="34" charset="0"/>
            </a:endParaRPr>
          </a:p>
        </p:txBody>
      </p:sp>
      <p:grpSp>
        <p:nvGrpSpPr>
          <p:cNvPr id="3" name="HarveyBall"/>
          <p:cNvGrpSpPr>
            <a:grpSpLocks/>
          </p:cNvGrpSpPr>
          <p:nvPr/>
        </p:nvGrpSpPr>
        <p:grpSpPr bwMode="auto">
          <a:xfrm>
            <a:off x="5284773" y="2809766"/>
            <a:ext cx="306439" cy="306387"/>
            <a:chOff x="1390" y="725"/>
            <a:chExt cx="193" cy="193"/>
          </a:xfrm>
        </p:grpSpPr>
        <p:sp>
          <p:nvSpPr>
            <p:cNvPr id="37"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38"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1" name="HarveyBall"/>
          <p:cNvGrpSpPr>
            <a:grpSpLocks/>
          </p:cNvGrpSpPr>
          <p:nvPr/>
        </p:nvGrpSpPr>
        <p:grpSpPr bwMode="auto">
          <a:xfrm>
            <a:off x="5284773" y="5022850"/>
            <a:ext cx="306439" cy="306387"/>
            <a:chOff x="1390" y="725"/>
            <a:chExt cx="193" cy="193"/>
          </a:xfrm>
        </p:grpSpPr>
        <p:sp>
          <p:nvSpPr>
            <p:cNvPr id="43"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4"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284773" y="3363037"/>
            <a:ext cx="306439" cy="306387"/>
            <a:chOff x="1102" y="725"/>
            <a:chExt cx="193" cy="193"/>
          </a:xfrm>
        </p:grpSpPr>
        <p:sp>
          <p:nvSpPr>
            <p:cNvPr id="46" name="Oval 5"/>
            <p:cNvSpPr>
              <a:spLocks noChangeArrowheads="1"/>
            </p:cNvSpPr>
            <p:nvPr/>
          </p:nvSpPr>
          <p:spPr bwMode="gray">
            <a:xfrm>
              <a:off x="1102"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7" name="Arc 6"/>
            <p:cNvSpPr>
              <a:spLocks/>
            </p:cNvSpPr>
            <p:nvPr/>
          </p:nvSpPr>
          <p:spPr bwMode="gray">
            <a:xfrm>
              <a:off x="1199" y="72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45"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4</a:t>
            </a:r>
            <a:endParaRPr lang="en-US" sz="1400" b="1" dirty="0">
              <a:solidFill>
                <a:srgbClr val="FFFFFF"/>
              </a:solidFill>
              <a:latin typeface="Arial" pitchFamily="34" charset="0"/>
              <a:cs typeface="Arial" pitchFamily="34" charset="0"/>
            </a:endParaRPr>
          </a:p>
        </p:txBody>
      </p:sp>
      <p:sp>
        <p:nvSpPr>
          <p:cNvPr id="49" name="Rectangle 48"/>
          <p:cNvSpPr/>
          <p:nvPr/>
        </p:nvSpPr>
        <p:spPr>
          <a:xfrm>
            <a:off x="7425566" y="94586"/>
            <a:ext cx="2081048" cy="457200"/>
          </a:xfrm>
          <a:prstGeom prst="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Pilot in Dollo Ado, Ethiopia (OXFAM)</a:t>
            </a:r>
          </a:p>
        </p:txBody>
      </p:sp>
      <p:graphicFrame>
        <p:nvGraphicFramePr>
          <p:cNvPr id="48" name="Object 47"/>
          <p:cNvGraphicFramePr>
            <a:graphicFrameLocks noChangeAspect="1"/>
          </p:cNvGraphicFramePr>
          <p:nvPr/>
        </p:nvGraphicFramePr>
        <p:xfrm>
          <a:off x="342900" y="2171701"/>
          <a:ext cx="2324191" cy="2971699"/>
        </p:xfrm>
        <a:graphic>
          <a:graphicData uri="http://schemas.openxmlformats.org/presentationml/2006/ole">
            <p:oleObj spid="_x0000_s58371" name="Chart" r:id="rId11" imgW="2324191" imgH="2971699" progId="MSGraph.Chart.8">
              <p:embed followColorScheme="full"/>
            </p:oleObj>
          </a:graphicData>
        </a:graphic>
      </p:graphicFrame>
      <p:sp>
        <p:nvSpPr>
          <p:cNvPr id="52" name="Text Placeholder 8"/>
          <p:cNvSpPr>
            <a:spLocks noGrp="1"/>
          </p:cNvSpPr>
          <p:nvPr>
            <p:custDataLst>
              <p:tags r:id="rId3"/>
            </p:custDataLst>
          </p:nvPr>
        </p:nvSpPr>
        <p:spPr bwMode="gray">
          <a:xfrm>
            <a:off x="2501900" y="4090987"/>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8BE656C-40FA-456C-BA84-161AB0CC7E74}" type="datetime'''L''''o''w'' ''''''''''''''e''''''''''''''''''''''''nd'''''">
              <a:rPr lang="en-US" sz="1000" b="0" smtClean="0"/>
              <a:pPr>
                <a:spcBef>
                  <a:spcPct val="0"/>
                </a:spcBef>
                <a:spcAft>
                  <a:spcPct val="0"/>
                </a:spcAft>
              </a:pPr>
              <a:t>Low end</a:t>
            </a:fld>
            <a:endParaRPr lang="en-US" sz="1000" b="0">
              <a:latin typeface="Arial"/>
              <a:sym typeface="Arial"/>
            </a:endParaRPr>
          </a:p>
        </p:txBody>
      </p:sp>
      <p:sp>
        <p:nvSpPr>
          <p:cNvPr id="53" name="Text Placeholder 3"/>
          <p:cNvSpPr>
            <a:spLocks noGrp="1"/>
          </p:cNvSpPr>
          <p:nvPr>
            <p:custDataLst>
              <p:tags r:id="rId4"/>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54" name="Text Placeholder 10"/>
          <p:cNvSpPr>
            <a:spLocks noGrp="1"/>
          </p:cNvSpPr>
          <p:nvPr>
            <p:custDataLst>
              <p:tags r:id="rId5"/>
            </p:custDataLst>
          </p:nvPr>
        </p:nvSpPr>
        <p:spPr bwMode="gray">
          <a:xfrm>
            <a:off x="1768475" y="5022850"/>
            <a:ext cx="739775"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BA87EE1C-7200-4733-80D8-254964061868}" type="datetime'1''''0'''' ''y''''ear c''ost ''of'' ''sani''tatio''''''n'">
              <a:rPr lang="en-US" sz="1000" b="0" smtClean="0"/>
              <a:pPr algn="ctr">
                <a:spcBef>
                  <a:spcPct val="0"/>
                </a:spcBef>
                <a:spcAft>
                  <a:spcPct val="0"/>
                </a:spcAft>
              </a:pPr>
              <a:t>10 year cost of sanitation</a:t>
            </a:fld>
            <a:r>
              <a:rPr lang="en-US" sz="1000" b="0" baseline="30000" smtClean="0"/>
              <a:t>2</a:t>
            </a:r>
            <a:endParaRPr lang="en-US" sz="1000" b="0" dirty="0">
              <a:latin typeface="Arial"/>
              <a:sym typeface="Arial"/>
            </a:endParaRPr>
          </a:p>
        </p:txBody>
      </p:sp>
      <p:sp>
        <p:nvSpPr>
          <p:cNvPr id="57" name="Text Placeholder 7"/>
          <p:cNvSpPr>
            <a:spLocks noGrp="1"/>
          </p:cNvSpPr>
          <p:nvPr>
            <p:custDataLst>
              <p:tags r:id="rId6"/>
            </p:custDataLst>
          </p:nvPr>
        </p:nvSpPr>
        <p:spPr bwMode="gray">
          <a:xfrm>
            <a:off x="2501900" y="2862262"/>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ACE465A-B04C-4D9F-87EF-1D6FFB92ACF9}" type="datetime'''''''H''i''''''gh'''' ''''e''n''''d'''''''''">
              <a:rPr lang="en-US" sz="1000" b="0" smtClean="0"/>
              <a:pPr>
                <a:spcBef>
                  <a:spcPct val="0"/>
                </a:spcBef>
                <a:spcAft>
                  <a:spcPct val="0"/>
                </a:spcAft>
              </a:pPr>
              <a:t>High end</a:t>
            </a:fld>
            <a:endParaRPr lang="en-US" sz="1000" b="0">
              <a:latin typeface="Arial"/>
              <a:sym typeface="Arial"/>
            </a:endParaRPr>
          </a:p>
        </p:txBody>
      </p:sp>
      <p:sp>
        <p:nvSpPr>
          <p:cNvPr id="61" name="Text Placeholder 4"/>
          <p:cNvSpPr>
            <a:spLocks noGrp="1"/>
          </p:cNvSpPr>
          <p:nvPr>
            <p:custDataLst>
              <p:tags r:id="rId7"/>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43C284F-6400-42C0-9DE2-72B661068770}"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grpSp>
        <p:nvGrpSpPr>
          <p:cNvPr id="13" name="HarveyBall"/>
          <p:cNvGrpSpPr>
            <a:grpSpLocks/>
          </p:cNvGrpSpPr>
          <p:nvPr/>
        </p:nvGrpSpPr>
        <p:grpSpPr bwMode="auto">
          <a:xfrm>
            <a:off x="5301534" y="3937000"/>
            <a:ext cx="306439" cy="306387"/>
            <a:chOff x="1678" y="725"/>
            <a:chExt cx="193" cy="193"/>
          </a:xfrm>
        </p:grpSpPr>
        <p:sp>
          <p:nvSpPr>
            <p:cNvPr id="72"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76"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4" name="HarveyBall"/>
          <p:cNvGrpSpPr>
            <a:grpSpLocks/>
          </p:cNvGrpSpPr>
          <p:nvPr/>
        </p:nvGrpSpPr>
        <p:grpSpPr bwMode="auto">
          <a:xfrm>
            <a:off x="5285566" y="4454779"/>
            <a:ext cx="306439" cy="306387"/>
            <a:chOff x="1678" y="725"/>
            <a:chExt cx="193" cy="193"/>
          </a:xfrm>
        </p:grpSpPr>
        <p:sp>
          <p:nvSpPr>
            <p:cNvPr id="105"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06"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Deep dive on social good</a:t>
            </a:r>
            <a:endParaRPr lang="en-US" dirty="0"/>
          </a:p>
        </p:txBody>
      </p:sp>
      <p:graphicFrame>
        <p:nvGraphicFramePr>
          <p:cNvPr id="10" name="Table 9"/>
          <p:cNvGraphicFramePr>
            <a:graphicFrameLocks noGrp="1"/>
          </p:cNvGraphicFramePr>
          <p:nvPr/>
        </p:nvGraphicFramePr>
        <p:xfrm>
          <a:off x="536346" y="1415133"/>
          <a:ext cx="8411830" cy="4212795"/>
        </p:xfrm>
        <a:graphic>
          <a:graphicData uri="http://schemas.openxmlformats.org/drawingml/2006/table">
            <a:tbl>
              <a:tblPr firstRow="1" bandRow="1">
                <a:tableStyleId>{5C22544A-7EE6-4342-B048-85BDC9FD1C3A}</a:tableStyleId>
              </a:tblPr>
              <a:tblGrid>
                <a:gridCol w="3017520"/>
                <a:gridCol w="5394310"/>
              </a:tblGrid>
              <a:tr h="640080">
                <a:tc>
                  <a:txBody>
                    <a:bodyPr/>
                    <a:lstStyle/>
                    <a:p>
                      <a:r>
                        <a:rPr lang="en-US" sz="1600" b="1" dirty="0" smtClean="0">
                          <a:solidFill>
                            <a:schemeClr val="tx1"/>
                          </a:solidFill>
                        </a:rPr>
                        <a:t>Increased usage &amp;</a:t>
                      </a:r>
                      <a:r>
                        <a:rPr lang="en-US" sz="1600" b="1" baseline="0" dirty="0" smtClean="0">
                          <a:solidFill>
                            <a:schemeClr val="tx1"/>
                          </a:solidFill>
                        </a:rPr>
                        <a:t> </a:t>
                      </a:r>
                      <a:r>
                        <a:rPr lang="en-US" sz="1600" b="1" dirty="0" smtClean="0">
                          <a:solidFill>
                            <a:schemeClr val="tx1"/>
                          </a:solidFill>
                        </a:rPr>
                        <a:t>uptake</a:t>
                      </a:r>
                      <a:endParaRPr lang="en-US" sz="1600" b="1" dirty="0">
                        <a:solidFill>
                          <a:schemeClr val="tx1"/>
                        </a:solidFill>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No smell, no flies (only if used properly)</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Prevention of SGBV if proper facilities are given at HH </a:t>
                      </a: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health outcomes</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Containment of excreta</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Prevention of vector transmission</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Employment</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Minimal after initial construction</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40080">
                <a:tc>
                  <a:txBody>
                    <a:bodyPr/>
                    <a:lstStyle/>
                    <a:p>
                      <a:r>
                        <a:rPr lang="en-US" sz="1600" b="1" dirty="0" smtClean="0">
                          <a:solidFill>
                            <a:schemeClr val="tx1"/>
                          </a:solidFill>
                        </a:rPr>
                        <a:t>Environmental</a:t>
                      </a:r>
                      <a:r>
                        <a:rPr lang="en-US" sz="1600" b="1" baseline="0" dirty="0" smtClean="0">
                          <a:solidFill>
                            <a:schemeClr val="tx1"/>
                          </a:solidFill>
                        </a:rPr>
                        <a:t> sustainability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land usage</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Low likelihood of contamination as solids are treated on site</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Camp</a:t>
                      </a:r>
                      <a:r>
                        <a:rPr lang="en-US" sz="1600" b="1" baseline="0" dirty="0" smtClean="0">
                          <a:solidFill>
                            <a:schemeClr val="tx1"/>
                          </a:solidFill>
                        </a:rPr>
                        <a:t> self-sufficiency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High; ones latrine is built is should be maintained by the family and not need additional investment</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host relation</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Limited</a:t>
                      </a:r>
                    </a:p>
                    <a:p>
                      <a:endParaRPr lang="en-US" sz="1600" b="0" i="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4</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Bio-digester: biogas production at household level</a:t>
            </a:r>
            <a:endParaRPr lang="en-US" dirty="0"/>
          </a:p>
        </p:txBody>
      </p:sp>
      <p:sp>
        <p:nvSpPr>
          <p:cNvPr id="3" name="TextBox 2"/>
          <p:cNvSpPr txBox="1"/>
          <p:nvPr/>
        </p:nvSpPr>
        <p:spPr>
          <a:xfrm>
            <a:off x="6250675" y="1092184"/>
            <a:ext cx="3029809" cy="5537070"/>
          </a:xfrm>
          <a:prstGeom prst="rect">
            <a:avLst/>
          </a:prstGeom>
          <a:noFill/>
          <a:ln>
            <a:solidFill>
              <a:schemeClr val="tx2"/>
            </a:solidFill>
            <a:prstDash val="dash"/>
          </a:ln>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2 separate pieces: digester &amp; backpack</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Soft-shell digester (2x6m) is placed inside a greenhouse above-ground, with connections to latrine and substrate belly</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Biogas backpack is flexible, gas tight balloon equipped with body straps and ball valve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Balloon can be directly connected to digester and filled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Balloon then transported and connected to stove, and weighted down to pressurize</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System is flexible &amp; transportable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Both pieces can be moved, and production can happen anywhere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Digester can absorb wastewater, animal manure, organic waste, bio-matter (optimized with mix)</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Byproduct</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Produces cooking fuel</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If used optimally, system produces ~2-3 Backpacks per day (w/ 3 HH)</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Takes 3-4 hrs to fill each backpack</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Each HH uses ~1 pack per day</a:t>
            </a:r>
          </a:p>
          <a:p>
            <a:pPr>
              <a:buClr>
                <a:srgbClr val="000000"/>
              </a:buClr>
              <a:buSzPct val="100000"/>
              <a:buFont typeface=""/>
            </a:pPr>
            <a:endParaRPr lang="en-US" sz="1200" dirty="0" smtClean="0">
              <a:solidFill>
                <a:srgbClr val="000000"/>
              </a:solidFill>
              <a:latin typeface="Arial"/>
              <a:cs typeface="Arial" pitchFamily="34" charset="0"/>
            </a:endParaRPr>
          </a:p>
          <a:p>
            <a:pPr lvl="0">
              <a:buClr>
                <a:srgbClr val="000000"/>
              </a:buClr>
              <a:buSzPct val="100000"/>
            </a:pPr>
            <a:r>
              <a:rPr lang="en-US" sz="1200" b="1" dirty="0" smtClean="0">
                <a:solidFill>
                  <a:srgbClr val="000000"/>
                </a:solidFill>
                <a:cs typeface="Arial" pitchFamily="34" charset="0"/>
              </a:rPr>
              <a:t>Expected lifetime: 10+ yrs</a:t>
            </a:r>
          </a:p>
        </p:txBody>
      </p:sp>
      <p:pic>
        <p:nvPicPr>
          <p:cNvPr id="33794" name="Picture 2"/>
          <p:cNvPicPr>
            <a:picLocks noChangeAspect="1" noChangeArrowheads="1"/>
          </p:cNvPicPr>
          <p:nvPr/>
        </p:nvPicPr>
        <p:blipFill>
          <a:blip r:embed="rId2" cstate="print"/>
          <a:srcRect/>
          <a:stretch>
            <a:fillRect/>
          </a:stretch>
        </p:blipFill>
        <p:spPr bwMode="auto">
          <a:xfrm>
            <a:off x="832514" y="2324746"/>
            <a:ext cx="3813120" cy="2492478"/>
          </a:xfrm>
          <a:prstGeom prst="rect">
            <a:avLst/>
          </a:prstGeom>
          <a:noFill/>
          <a:ln w="9525">
            <a:noFill/>
            <a:miter lim="800000"/>
            <a:headEnd/>
            <a:tailEnd/>
          </a:ln>
        </p:spPr>
      </p:pic>
      <p:sp>
        <p:nvSpPr>
          <p:cNvPr id="7" name="Rectangular Callout 6"/>
          <p:cNvSpPr/>
          <p:nvPr/>
        </p:nvSpPr>
        <p:spPr>
          <a:xfrm>
            <a:off x="457200" y="1707601"/>
            <a:ext cx="2054153" cy="782178"/>
          </a:xfrm>
          <a:prstGeom prst="wedgeRectCallout">
            <a:avLst>
              <a:gd name="adj1" fmla="val -9145"/>
              <a:gd name="adj2" fmla="val 81355"/>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Digester (in greenhouse) is hooked up near latrine</a:t>
            </a:r>
          </a:p>
        </p:txBody>
      </p:sp>
      <p:pic>
        <p:nvPicPr>
          <p:cNvPr id="33795" name="Picture 3"/>
          <p:cNvPicPr>
            <a:picLocks noChangeAspect="1" noChangeArrowheads="1"/>
          </p:cNvPicPr>
          <p:nvPr/>
        </p:nvPicPr>
        <p:blipFill>
          <a:blip r:embed="rId3" cstate="print"/>
          <a:srcRect/>
          <a:stretch>
            <a:fillRect/>
          </a:stretch>
        </p:blipFill>
        <p:spPr bwMode="auto">
          <a:xfrm>
            <a:off x="3689060" y="3863409"/>
            <a:ext cx="2389917" cy="2292827"/>
          </a:xfrm>
          <a:prstGeom prst="rect">
            <a:avLst/>
          </a:prstGeom>
          <a:noFill/>
          <a:ln w="9525">
            <a:noFill/>
            <a:miter lim="800000"/>
            <a:headEnd/>
            <a:tailEnd/>
          </a:ln>
        </p:spPr>
      </p:pic>
      <p:sp>
        <p:nvSpPr>
          <p:cNvPr id="13" name="Rectangular Callout 12"/>
          <p:cNvSpPr/>
          <p:nvPr/>
        </p:nvSpPr>
        <p:spPr>
          <a:xfrm>
            <a:off x="1258529" y="5167581"/>
            <a:ext cx="2054153" cy="782178"/>
          </a:xfrm>
          <a:prstGeom prst="wedgeRectCallout">
            <a:avLst>
              <a:gd name="adj1" fmla="val 87782"/>
              <a:gd name="adj2" fmla="val -29893"/>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Backpack is laid down, connected to stove through mud wall </a:t>
            </a:r>
          </a:p>
        </p:txBody>
      </p:sp>
      <p:sp>
        <p:nvSpPr>
          <p:cNvPr id="14" name="Rectangular Callout 13"/>
          <p:cNvSpPr/>
          <p:nvPr/>
        </p:nvSpPr>
        <p:spPr>
          <a:xfrm>
            <a:off x="3689060" y="2098690"/>
            <a:ext cx="2054153" cy="782178"/>
          </a:xfrm>
          <a:prstGeom prst="wedgeRectCallout">
            <a:avLst>
              <a:gd name="adj1" fmla="val 189"/>
              <a:gd name="adj2" fmla="val 79469"/>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Backpack connected to digester and filled with gas</a:t>
            </a:r>
          </a:p>
        </p:txBody>
      </p:sp>
      <p:sp>
        <p:nvSpPr>
          <p:cNvPr id="12"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5</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59394" name="think-cell Slide" r:id="rId10"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Bio-digester: biogas production at household level</a:t>
            </a:r>
            <a:endParaRPr lang="en-US" dirty="0"/>
          </a:p>
        </p:txBody>
      </p:sp>
      <p:sp>
        <p:nvSpPr>
          <p:cNvPr id="4" name="Rounded Rectangle 3"/>
          <p:cNvSpPr/>
          <p:nvPr/>
        </p:nvSpPr>
        <p:spPr>
          <a:xfrm>
            <a:off x="457201"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Financial Assessment</a:t>
            </a:r>
          </a:p>
        </p:txBody>
      </p:sp>
      <p:sp>
        <p:nvSpPr>
          <p:cNvPr id="5" name="Rounded Rectangle 4"/>
          <p:cNvSpPr/>
          <p:nvPr/>
        </p:nvSpPr>
        <p:spPr>
          <a:xfrm>
            <a:off x="3482419"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a:t>
            </a:r>
            <a:r>
              <a:rPr lang="en-US" sz="1400" b="1" baseline="30000" dirty="0" smtClean="0">
                <a:solidFill>
                  <a:schemeClr val="tx1"/>
                </a:solidFill>
                <a:latin typeface="Arial" pitchFamily="34" charset="0"/>
                <a:cs typeface="Arial" pitchFamily="34" charset="0"/>
              </a:rPr>
              <a:t>2</a:t>
            </a:r>
            <a:endParaRPr lang="en-US" sz="1400" b="1" dirty="0" smtClean="0">
              <a:solidFill>
                <a:schemeClr val="tx1"/>
              </a:solidFill>
              <a:latin typeface="Arial" pitchFamily="34" charset="0"/>
              <a:cs typeface="Arial" pitchFamily="34" charset="0"/>
            </a:endParaRPr>
          </a:p>
        </p:txBody>
      </p:sp>
      <p:sp>
        <p:nvSpPr>
          <p:cNvPr id="6" name="Rounded Rectangle 5"/>
          <p:cNvSpPr/>
          <p:nvPr/>
        </p:nvSpPr>
        <p:spPr>
          <a:xfrm>
            <a:off x="6507638" y="1508761"/>
            <a:ext cx="2636362"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Ease of Implementation</a:t>
            </a:r>
          </a:p>
        </p:txBody>
      </p:sp>
      <p:sp>
        <p:nvSpPr>
          <p:cNvPr id="7" name="Rounded Rectangle 6"/>
          <p:cNvSpPr/>
          <p:nvPr/>
        </p:nvSpPr>
        <p:spPr>
          <a:xfrm>
            <a:off x="457200" y="557255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1507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3521622" y="2138511"/>
          <a:ext cx="2508670" cy="3291840"/>
        </p:xfrm>
        <a:graphic>
          <a:graphicData uri="http://schemas.openxmlformats.org/drawingml/2006/table">
            <a:tbl>
              <a:tblPr firstRow="1" bandRow="1">
                <a:tableStyleId>{5C22544A-7EE6-4342-B048-85BDC9FD1C3A}</a:tableStyleId>
              </a:tblPr>
              <a:tblGrid>
                <a:gridCol w="1254335"/>
                <a:gridCol w="1254335"/>
              </a:tblGrid>
              <a:tr h="548640">
                <a:tc>
                  <a:txBody>
                    <a:bodyPr/>
                    <a:lstStyle/>
                    <a:p>
                      <a:pPr algn="l"/>
                      <a:r>
                        <a:rPr lang="en-US" sz="1100" b="1" dirty="0" smtClean="0">
                          <a:solidFill>
                            <a:schemeClr val="tx1"/>
                          </a:solidFill>
                        </a:rPr>
                        <a:t>Increased usage &amp;</a:t>
                      </a:r>
                      <a:r>
                        <a:rPr lang="en-US" sz="1100" b="1" baseline="0" dirty="0" smtClean="0">
                          <a:solidFill>
                            <a:schemeClr val="tx1"/>
                          </a:solidFill>
                        </a:rPr>
                        <a:t> </a:t>
                      </a:r>
                      <a:r>
                        <a:rPr lang="en-US" sz="1100" b="1" dirty="0" smtClean="0">
                          <a:solidFill>
                            <a:schemeClr val="tx1"/>
                          </a:solidFill>
                        </a:rPr>
                        <a:t>uptake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2" name="HarveyBall"/>
          <p:cNvGrpSpPr>
            <a:grpSpLocks/>
          </p:cNvGrpSpPr>
          <p:nvPr/>
        </p:nvGrpSpPr>
        <p:grpSpPr bwMode="auto">
          <a:xfrm>
            <a:off x="5291706" y="2256495"/>
            <a:ext cx="306439" cy="306387"/>
            <a:chOff x="1390" y="725"/>
            <a:chExt cx="193" cy="193"/>
          </a:xfrm>
        </p:grpSpPr>
        <p:sp>
          <p:nvSpPr>
            <p:cNvPr id="17"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8"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a:t>
            </a:r>
            <a:r>
              <a:rPr lang="en-US" sz="800" dirty="0" smtClean="0">
                <a:solidFill>
                  <a:srgbClr val="000000"/>
                </a:solidFill>
                <a:latin typeface="Arial" pitchFamily="34" charset="0"/>
                <a:cs typeface="Arial" pitchFamily="34" charset="0"/>
              </a:rPr>
              <a:t>. Also, household biogas plants in Millennium Villages, Uganda. 2. See detail slide for specific effects</a:t>
            </a:r>
            <a:endParaRPr lang="en-US" sz="800" dirty="0">
              <a:solidFill>
                <a:srgbClr val="000000"/>
              </a:solidFill>
              <a:latin typeface="Arial" pitchFamily="34" charset="0"/>
              <a:cs typeface="Arial" pitchFamily="34" charset="0"/>
            </a:endParaRPr>
          </a:p>
        </p:txBody>
      </p:sp>
      <p:sp>
        <p:nvSpPr>
          <p:cNvPr id="73" name="TextBox 72"/>
          <p:cNvSpPr txBox="1"/>
          <p:nvPr/>
        </p:nvSpPr>
        <p:spPr>
          <a:xfrm>
            <a:off x="809739" y="1889125"/>
            <a:ext cx="1752498" cy="397201"/>
          </a:xfrm>
          <a:prstGeom prst="rect">
            <a:avLst/>
          </a:prstGeom>
          <a:noFill/>
        </p:spPr>
        <p:txBody>
          <a:bodyPr wrap="square" tIns="90000" bIns="90000" rtlCol="0">
            <a:spAutoFit/>
          </a:bodyPr>
          <a:lstStyle/>
          <a:p>
            <a:pPr algn="ctr"/>
            <a:r>
              <a:rPr lang="en-US" sz="1400" i="1" dirty="0" smtClean="0">
                <a:latin typeface="Arial" pitchFamily="34" charset="0"/>
                <a:cs typeface="Arial" pitchFamily="34" charset="0"/>
              </a:rPr>
              <a:t>Costs per stance</a:t>
            </a:r>
          </a:p>
        </p:txBody>
      </p:sp>
      <p:sp>
        <p:nvSpPr>
          <p:cNvPr id="74" name="TextBox 73"/>
          <p:cNvSpPr txBox="1"/>
          <p:nvPr/>
        </p:nvSpPr>
        <p:spPr>
          <a:xfrm>
            <a:off x="1851025" y="5526582"/>
            <a:ext cx="6998007" cy="1043532"/>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Requires minimum liquid proportion; may necessitate significant additional water</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Requires access to additional substrate (animal waste, organic waste, bio-matter)</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For cooking, compatible fuel-based cooking stoves are required</a:t>
            </a:r>
          </a:p>
          <a:p>
            <a:pPr marL="288925" lvl="1" indent="-174625">
              <a:buClr>
                <a:srgbClr val="177B57"/>
              </a:buClr>
              <a:buSzPct val="100000"/>
              <a:buFont typeface="Arial"/>
              <a:buChar char="•"/>
            </a:pPr>
            <a:endParaRPr lang="en-US" sz="1400" dirty="0" smtClean="0">
              <a:solidFill>
                <a:srgbClr val="000000"/>
              </a:solidFill>
              <a:latin typeface="Arial"/>
              <a:cs typeface="Arial" pitchFamily="34" charset="0"/>
            </a:endParaRPr>
          </a:p>
        </p:txBody>
      </p:sp>
      <p:sp>
        <p:nvSpPr>
          <p:cNvPr id="75" name="TextBox 74"/>
          <p:cNvSpPr txBox="1"/>
          <p:nvPr/>
        </p:nvSpPr>
        <p:spPr>
          <a:xfrm>
            <a:off x="6507637" y="1974524"/>
            <a:ext cx="2828091" cy="4059743"/>
          </a:xfrm>
          <a:prstGeom prst="rect">
            <a:avLst/>
          </a:prstGeom>
          <a:noFill/>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Construction</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Minimal digging; mostly above-ground</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Location is flexible for both digester and fuel use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Can be paired with many types of toilet interfaces (wet or dry)</a:t>
            </a:r>
          </a:p>
          <a:p>
            <a:pPr marL="288925" lvl="1" indent="-174625">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Behavior change </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Requires minimal training to operate bio-digester</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Can accommodate animal waste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Max energy retrieved from fresh waste; requires daily operation</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Longevity</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Long lifetime (estimated10 yrs)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Repair materials available on market</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dirty="0" smtClean="0">
                <a:latin typeface="Arial" pitchFamily="34" charset="0"/>
                <a:cs typeface="Arial" pitchFamily="34" charset="0"/>
              </a:rPr>
              <a:t> </a:t>
            </a:r>
            <a:endParaRPr lang="en-US" sz="1200" b="1" dirty="0" smtClean="0">
              <a:solidFill>
                <a:srgbClr val="000000"/>
              </a:solidFill>
              <a:latin typeface="Arial"/>
              <a:cs typeface="Arial" pitchFamily="34" charset="0"/>
            </a:endParaRPr>
          </a:p>
        </p:txBody>
      </p:sp>
      <p:grpSp>
        <p:nvGrpSpPr>
          <p:cNvPr id="3" name="HarveyBall"/>
          <p:cNvGrpSpPr>
            <a:grpSpLocks/>
          </p:cNvGrpSpPr>
          <p:nvPr/>
        </p:nvGrpSpPr>
        <p:grpSpPr bwMode="auto">
          <a:xfrm>
            <a:off x="5291706" y="2801522"/>
            <a:ext cx="306439" cy="306387"/>
            <a:chOff x="1390" y="725"/>
            <a:chExt cx="193" cy="193"/>
          </a:xfrm>
        </p:grpSpPr>
        <p:sp>
          <p:nvSpPr>
            <p:cNvPr id="37"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38"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45"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5</a:t>
            </a:r>
            <a:endParaRPr lang="en-US" sz="1400" b="1" dirty="0">
              <a:solidFill>
                <a:srgbClr val="FFFFFF"/>
              </a:solidFill>
              <a:latin typeface="Arial" pitchFamily="34" charset="0"/>
              <a:cs typeface="Arial" pitchFamily="34" charset="0"/>
            </a:endParaRPr>
          </a:p>
        </p:txBody>
      </p:sp>
      <p:sp>
        <p:nvSpPr>
          <p:cNvPr id="48" name="Rectangle 47"/>
          <p:cNvSpPr/>
          <p:nvPr/>
        </p:nvSpPr>
        <p:spPr>
          <a:xfrm>
            <a:off x="7425566" y="94586"/>
            <a:ext cx="2081048" cy="457200"/>
          </a:xfrm>
          <a:prstGeom prst="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Pilot in Bambasi, Ethiopia  (NRC)</a:t>
            </a:r>
            <a:r>
              <a:rPr lang="en-US" sz="1400" baseline="30000" dirty="0" smtClean="0">
                <a:solidFill>
                  <a:schemeClr val="tx1"/>
                </a:solidFill>
                <a:latin typeface="Arial" pitchFamily="34" charset="0"/>
                <a:cs typeface="Arial" pitchFamily="34" charset="0"/>
              </a:rPr>
              <a:t>1</a:t>
            </a:r>
            <a:endParaRPr lang="en-US" sz="1400" dirty="0" smtClean="0">
              <a:solidFill>
                <a:schemeClr val="tx1"/>
              </a:solidFill>
              <a:latin typeface="Arial" pitchFamily="34" charset="0"/>
              <a:cs typeface="Arial" pitchFamily="34" charset="0"/>
            </a:endParaRPr>
          </a:p>
        </p:txBody>
      </p:sp>
      <p:grpSp>
        <p:nvGrpSpPr>
          <p:cNvPr id="11" name="HarveyBall"/>
          <p:cNvGrpSpPr>
            <a:grpSpLocks/>
          </p:cNvGrpSpPr>
          <p:nvPr/>
        </p:nvGrpSpPr>
        <p:grpSpPr bwMode="auto">
          <a:xfrm>
            <a:off x="5291706" y="3346549"/>
            <a:ext cx="306439" cy="306387"/>
            <a:chOff x="1678" y="725"/>
            <a:chExt cx="193" cy="193"/>
          </a:xfrm>
        </p:grpSpPr>
        <p:sp>
          <p:nvSpPr>
            <p:cNvPr id="52"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53"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2" name="HarveyBall"/>
          <p:cNvGrpSpPr>
            <a:grpSpLocks/>
          </p:cNvGrpSpPr>
          <p:nvPr/>
        </p:nvGrpSpPr>
        <p:grpSpPr bwMode="auto">
          <a:xfrm>
            <a:off x="5291706" y="3891576"/>
            <a:ext cx="306439" cy="306387"/>
            <a:chOff x="1678" y="725"/>
            <a:chExt cx="193" cy="193"/>
          </a:xfrm>
        </p:grpSpPr>
        <p:sp>
          <p:nvSpPr>
            <p:cNvPr id="57"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61"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3" name="HarveyBall"/>
          <p:cNvGrpSpPr>
            <a:grpSpLocks/>
          </p:cNvGrpSpPr>
          <p:nvPr/>
        </p:nvGrpSpPr>
        <p:grpSpPr bwMode="auto">
          <a:xfrm>
            <a:off x="5291706" y="4436603"/>
            <a:ext cx="306439" cy="306387"/>
            <a:chOff x="1678" y="725"/>
            <a:chExt cx="193" cy="193"/>
          </a:xfrm>
        </p:grpSpPr>
        <p:sp>
          <p:nvSpPr>
            <p:cNvPr id="63"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64"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14" name="HarveyBall"/>
          <p:cNvGrpSpPr>
            <a:grpSpLocks/>
          </p:cNvGrpSpPr>
          <p:nvPr/>
        </p:nvGrpSpPr>
        <p:grpSpPr bwMode="auto">
          <a:xfrm>
            <a:off x="5291706" y="4981630"/>
            <a:ext cx="306439" cy="306387"/>
            <a:chOff x="1678" y="725"/>
            <a:chExt cx="193" cy="193"/>
          </a:xfrm>
        </p:grpSpPr>
        <p:sp>
          <p:nvSpPr>
            <p:cNvPr id="67" name="Oval 11"/>
            <p:cNvSpPr>
              <a:spLocks noChangeArrowheads="1"/>
            </p:cNvSpPr>
            <p:nvPr/>
          </p:nvSpPr>
          <p:spPr bwMode="gray">
            <a:xfrm>
              <a:off x="1678"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69" name="Arc 12"/>
            <p:cNvSpPr>
              <a:spLocks/>
            </p:cNvSpPr>
            <p:nvPr/>
          </p:nvSpPr>
          <p:spPr bwMode="gray">
            <a:xfrm>
              <a:off x="1679" y="725"/>
              <a:ext cx="192" cy="192"/>
            </a:xfrm>
            <a:custGeom>
              <a:avLst/>
              <a:gdLst>
                <a:gd name="T0" fmla="*/ 0 w 43199"/>
                <a:gd name="T1" fmla="*/ 0 h 43200"/>
                <a:gd name="T2" fmla="*/ 0 w 43199"/>
                <a:gd name="T3" fmla="*/ 0 h 43200"/>
                <a:gd name="T4" fmla="*/ 0 w 43199"/>
                <a:gd name="T5" fmla="*/ 0 h 43200"/>
                <a:gd name="T6" fmla="*/ 0 60000 65536"/>
                <a:gd name="T7" fmla="*/ 0 60000 65536"/>
                <a:gd name="T8" fmla="*/ 0 60000 65536"/>
                <a:gd name="T9" fmla="*/ 0 w 43199"/>
                <a:gd name="T10" fmla="*/ 0 h 43200"/>
                <a:gd name="T11" fmla="*/ 43199 w 43199"/>
                <a:gd name="T12" fmla="*/ 43200 h 43200"/>
              </a:gdLst>
              <a:ahLst/>
              <a:cxnLst>
                <a:cxn ang="T6">
                  <a:pos x="T0" y="T1"/>
                </a:cxn>
                <a:cxn ang="T7">
                  <a:pos x="T2" y="T3"/>
                </a:cxn>
                <a:cxn ang="T8">
                  <a:pos x="T4" y="T5"/>
                </a:cxn>
              </a:cxnLst>
              <a:rect l="T9" t="T10" r="T11" b="T12"/>
              <a:pathLst>
                <a:path w="43199" h="43200" fill="none" extrusionOk="0">
                  <a:moveTo>
                    <a:pt x="21598" y="0"/>
                  </a:moveTo>
                  <a:cubicBezTo>
                    <a:pt x="33528" y="0"/>
                    <a:pt x="43199" y="9670"/>
                    <a:pt x="43199" y="21600"/>
                  </a:cubicBezTo>
                  <a:cubicBezTo>
                    <a:pt x="43199" y="33529"/>
                    <a:pt x="33528" y="43200"/>
                    <a:pt x="21599" y="43200"/>
                  </a:cubicBezTo>
                  <a:cubicBezTo>
                    <a:pt x="9755" y="43200"/>
                    <a:pt x="120" y="33662"/>
                    <a:pt x="0" y="21819"/>
                  </a:cubicBezTo>
                </a:path>
                <a:path w="43199" h="43200" stroke="0" extrusionOk="0">
                  <a:moveTo>
                    <a:pt x="21598" y="0"/>
                  </a:moveTo>
                  <a:cubicBezTo>
                    <a:pt x="33528" y="0"/>
                    <a:pt x="43199" y="9670"/>
                    <a:pt x="43199" y="21600"/>
                  </a:cubicBezTo>
                  <a:cubicBezTo>
                    <a:pt x="43199" y="33529"/>
                    <a:pt x="33528" y="43200"/>
                    <a:pt x="21599" y="43200"/>
                  </a:cubicBezTo>
                  <a:cubicBezTo>
                    <a:pt x="9755" y="43200"/>
                    <a:pt x="120" y="33662"/>
                    <a:pt x="0" y="21819"/>
                  </a:cubicBezTo>
                  <a:lnTo>
                    <a:pt x="21599"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aphicFrame>
        <p:nvGraphicFramePr>
          <p:cNvPr id="47" name="Object 46"/>
          <p:cNvGraphicFramePr>
            <a:graphicFrameLocks noChangeAspect="1"/>
          </p:cNvGraphicFramePr>
          <p:nvPr/>
        </p:nvGraphicFramePr>
        <p:xfrm>
          <a:off x="342900" y="2171701"/>
          <a:ext cx="2324191" cy="2971699"/>
        </p:xfrm>
        <a:graphic>
          <a:graphicData uri="http://schemas.openxmlformats.org/presentationml/2006/ole">
            <p:oleObj spid="_x0000_s59395" name="Chart" r:id="rId11" imgW="2324191" imgH="2971699" progId="MSGraph.Chart.8">
              <p:embed followColorScheme="full"/>
            </p:oleObj>
          </a:graphicData>
        </a:graphic>
      </p:graphicFrame>
      <p:sp>
        <p:nvSpPr>
          <p:cNvPr id="50" name="Text Placeholder 8"/>
          <p:cNvSpPr>
            <a:spLocks noGrp="1"/>
          </p:cNvSpPr>
          <p:nvPr>
            <p:custDataLst>
              <p:tags r:id="rId3"/>
            </p:custDataLst>
          </p:nvPr>
        </p:nvSpPr>
        <p:spPr bwMode="gray">
          <a:xfrm>
            <a:off x="2501900" y="3786187"/>
            <a:ext cx="4762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D54474E-F535-45DA-A3D8-215A0B906574}" type="datetime'''''''L''''''''''''o''''''''''''''''''w ''''en''''''''d'">
              <a:rPr lang="en-US" sz="1000" b="0" smtClean="0"/>
              <a:pPr>
                <a:spcBef>
                  <a:spcPct val="0"/>
                </a:spcBef>
                <a:spcAft>
                  <a:spcPct val="0"/>
                </a:spcAft>
              </a:pPr>
              <a:t>Low end</a:t>
            </a:fld>
            <a:endParaRPr lang="en-US" sz="1000" b="0">
              <a:latin typeface="Arial"/>
              <a:sym typeface="Arial"/>
            </a:endParaRPr>
          </a:p>
        </p:txBody>
      </p:sp>
      <p:sp>
        <p:nvSpPr>
          <p:cNvPr id="51" name="Text Placeholder 3"/>
          <p:cNvSpPr>
            <a:spLocks noGrp="1"/>
          </p:cNvSpPr>
          <p:nvPr>
            <p:custDataLst>
              <p:tags r:id="rId4"/>
            </p:custDataLst>
          </p:nvPr>
        </p:nvSpPr>
        <p:spPr bwMode="gray">
          <a:xfrm>
            <a:off x="274637" y="2371725"/>
            <a:ext cx="84137" cy="182562"/>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r>
              <a:rPr lang="en-US" sz="1200" b="0" dirty="0" smtClean="0">
                <a:latin typeface="Arial"/>
                <a:sym typeface="Arial"/>
              </a:rPr>
              <a:t>$</a:t>
            </a:r>
            <a:endParaRPr lang="en-US" sz="1200" b="0" dirty="0">
              <a:latin typeface="Arial"/>
              <a:sym typeface="Arial"/>
            </a:endParaRPr>
          </a:p>
        </p:txBody>
      </p:sp>
      <p:sp>
        <p:nvSpPr>
          <p:cNvPr id="66" name="Text Placeholder 10"/>
          <p:cNvSpPr>
            <a:spLocks noGrp="1"/>
          </p:cNvSpPr>
          <p:nvPr>
            <p:custDataLst>
              <p:tags r:id="rId5"/>
            </p:custDataLst>
          </p:nvPr>
        </p:nvSpPr>
        <p:spPr bwMode="gray">
          <a:xfrm>
            <a:off x="1768475" y="5022850"/>
            <a:ext cx="739775" cy="3048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C7D14EF1-622E-4043-9BA5-AC2BBDE3A16E}" type="datetime'''10'' y''''''e''ar co''''''''''''''st o''''f sani''tation'">
              <a:rPr lang="en-US" sz="1000" b="0" smtClean="0"/>
              <a:pPr algn="ctr">
                <a:spcBef>
                  <a:spcPct val="0"/>
                </a:spcBef>
                <a:spcAft>
                  <a:spcPct val="0"/>
                </a:spcAft>
              </a:pPr>
              <a:t>10 year cost of sanitation</a:t>
            </a:fld>
            <a:r>
              <a:rPr lang="en-US" sz="1000" b="0" baseline="30000" smtClean="0"/>
              <a:t>2</a:t>
            </a:r>
            <a:endParaRPr lang="en-US" sz="1000" b="0" dirty="0">
              <a:latin typeface="Arial"/>
              <a:sym typeface="Arial"/>
            </a:endParaRPr>
          </a:p>
        </p:txBody>
      </p:sp>
      <p:sp>
        <p:nvSpPr>
          <p:cNvPr id="68" name="Text Placeholder 7"/>
          <p:cNvSpPr>
            <a:spLocks noGrp="1"/>
          </p:cNvSpPr>
          <p:nvPr>
            <p:custDataLst>
              <p:tags r:id="rId6"/>
            </p:custDataLst>
          </p:nvPr>
        </p:nvSpPr>
        <p:spPr bwMode="gray">
          <a:xfrm>
            <a:off x="2501900" y="2619375"/>
            <a:ext cx="50482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541D60A-F83C-4EB7-82B6-C4BF1CF75FFE}" type="datetime'''''''''''''''''H''''''''i''''''''g''h ''''e''''''''''n''d'''">
              <a:rPr lang="en-US" sz="1000" b="0" smtClean="0"/>
              <a:pPr>
                <a:spcBef>
                  <a:spcPct val="0"/>
                </a:spcBef>
                <a:spcAft>
                  <a:spcPct val="0"/>
                </a:spcAft>
              </a:pPr>
              <a:t>High end</a:t>
            </a:fld>
            <a:endParaRPr lang="en-US" sz="1000" b="0">
              <a:latin typeface="Arial"/>
              <a:sym typeface="Arial"/>
            </a:endParaRPr>
          </a:p>
        </p:txBody>
      </p:sp>
      <p:sp>
        <p:nvSpPr>
          <p:cNvPr id="70" name="Text Placeholder 4"/>
          <p:cNvSpPr>
            <a:spLocks noGrp="1"/>
          </p:cNvSpPr>
          <p:nvPr>
            <p:custDataLst>
              <p:tags r:id="rId7"/>
            </p:custDataLst>
          </p:nvPr>
        </p:nvSpPr>
        <p:spPr bwMode="gray">
          <a:xfrm>
            <a:off x="860425" y="5022850"/>
            <a:ext cx="869950" cy="45720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D3DEAC51-6F72-4992-960C-9E6EF2CC8927}" type="datetime'One-t''ime'''''''''' ''''im''ple''me''n''t''''ation'' costs'''">
              <a:rPr lang="en-US" sz="1000" b="0" smtClean="0"/>
              <a:pPr algn="ctr">
                <a:spcBef>
                  <a:spcPct val="0"/>
                </a:spcBef>
                <a:spcAft>
                  <a:spcPct val="0"/>
                </a:spcAft>
              </a:pPr>
              <a:t>One-time implementation costs</a:t>
            </a:fld>
            <a:endParaRPr lang="en-US" sz="1000" b="0" dirty="0">
              <a:latin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 name="Object 253" hidden="1"/>
          <p:cNvGraphicFramePr>
            <a:graphicFrameLocks noChangeAspect="1"/>
          </p:cNvGraphicFramePr>
          <p:nvPr/>
        </p:nvGraphicFramePr>
        <p:xfrm>
          <a:off x="1587" y="1588"/>
          <a:ext cx="1587" cy="1587"/>
        </p:xfrm>
        <a:graphic>
          <a:graphicData uri="http://schemas.openxmlformats.org/presentationml/2006/ole">
            <p:oleObj spid="_x0000_s10242" name="think-cell Slide" r:id="rId3" imgW="270" imgH="270" progId="TCLayout.ActiveDocument.1">
              <p:embed/>
            </p:oleObj>
          </a:graphicData>
        </a:graphic>
      </p:graphicFrame>
      <p:grpSp>
        <p:nvGrpSpPr>
          <p:cNvPr id="3" name="map_world_globe2"/>
          <p:cNvGrpSpPr/>
          <p:nvPr/>
        </p:nvGrpSpPr>
        <p:grpSpPr>
          <a:xfrm>
            <a:off x="1204709" y="1308824"/>
            <a:ext cx="7193370" cy="3047048"/>
            <a:chOff x="807351" y="1546226"/>
            <a:chExt cx="8268373" cy="3871913"/>
          </a:xfrm>
          <a:effectLst/>
        </p:grpSpPr>
        <p:sp>
          <p:nvSpPr>
            <p:cNvPr id="23" name="Freeform 1486"/>
            <p:cNvSpPr>
              <a:spLocks/>
            </p:cNvSpPr>
            <p:nvPr/>
          </p:nvSpPr>
          <p:spPr bwMode="gray">
            <a:xfrm>
              <a:off x="807351" y="1546226"/>
              <a:ext cx="8255672" cy="3859213"/>
            </a:xfrm>
            <a:custGeom>
              <a:avLst/>
              <a:gdLst>
                <a:gd name="T0" fmla="*/ 610 w 10400"/>
                <a:gd name="T1" fmla="*/ 0 h 4862"/>
                <a:gd name="T2" fmla="*/ 602 w 10400"/>
                <a:gd name="T3" fmla="*/ 0 h 4862"/>
                <a:gd name="T4" fmla="*/ 584 w 10400"/>
                <a:gd name="T5" fmla="*/ 8 h 4862"/>
                <a:gd name="T6" fmla="*/ 515 w 10400"/>
                <a:gd name="T7" fmla="*/ 32 h 4862"/>
                <a:gd name="T8" fmla="*/ 415 w 10400"/>
                <a:gd name="T9" fmla="*/ 72 h 4862"/>
                <a:gd name="T10" fmla="*/ 303 w 10400"/>
                <a:gd name="T11" fmla="*/ 132 h 4862"/>
                <a:gd name="T12" fmla="*/ 190 w 10400"/>
                <a:gd name="T13" fmla="*/ 211 h 4862"/>
                <a:gd name="T14" fmla="*/ 90 w 10400"/>
                <a:gd name="T15" fmla="*/ 319 h 4862"/>
                <a:gd name="T16" fmla="*/ 25 w 10400"/>
                <a:gd name="T17" fmla="*/ 450 h 4862"/>
                <a:gd name="T18" fmla="*/ 5 w 10400"/>
                <a:gd name="T19" fmla="*/ 527 h 4862"/>
                <a:gd name="T20" fmla="*/ 0 w 10400"/>
                <a:gd name="T21" fmla="*/ 609 h 4862"/>
                <a:gd name="T22" fmla="*/ 9 w 10400"/>
                <a:gd name="T23" fmla="*/ 693 h 4862"/>
                <a:gd name="T24" fmla="*/ 25 w 10400"/>
                <a:gd name="T25" fmla="*/ 769 h 4862"/>
                <a:gd name="T26" fmla="*/ 99 w 10400"/>
                <a:gd name="T27" fmla="*/ 900 h 4862"/>
                <a:gd name="T28" fmla="*/ 194 w 10400"/>
                <a:gd name="T29" fmla="*/ 1004 h 4862"/>
                <a:gd name="T30" fmla="*/ 307 w 10400"/>
                <a:gd name="T31" fmla="*/ 1088 h 4862"/>
                <a:gd name="T32" fmla="*/ 419 w 10400"/>
                <a:gd name="T33" fmla="*/ 1148 h 4862"/>
                <a:gd name="T34" fmla="*/ 515 w 10400"/>
                <a:gd name="T35" fmla="*/ 1188 h 4862"/>
                <a:gd name="T36" fmla="*/ 584 w 10400"/>
                <a:gd name="T37" fmla="*/ 1212 h 4862"/>
                <a:gd name="T38" fmla="*/ 602 w 10400"/>
                <a:gd name="T39" fmla="*/ 1216 h 4862"/>
                <a:gd name="T40" fmla="*/ 610 w 10400"/>
                <a:gd name="T41" fmla="*/ 1216 h 4862"/>
                <a:gd name="T42" fmla="*/ 2003 w 10400"/>
                <a:gd name="T43" fmla="*/ 1216 h 4862"/>
                <a:gd name="T44" fmla="*/ 2019 w 10400"/>
                <a:gd name="T45" fmla="*/ 1212 h 4862"/>
                <a:gd name="T46" fmla="*/ 2090 w 10400"/>
                <a:gd name="T47" fmla="*/ 1188 h 4862"/>
                <a:gd name="T48" fmla="*/ 2185 w 10400"/>
                <a:gd name="T49" fmla="*/ 1148 h 4862"/>
                <a:gd name="T50" fmla="*/ 2297 w 10400"/>
                <a:gd name="T51" fmla="*/ 1084 h 4862"/>
                <a:gd name="T52" fmla="*/ 2410 w 10400"/>
                <a:gd name="T53" fmla="*/ 1004 h 4862"/>
                <a:gd name="T54" fmla="*/ 2509 w 10400"/>
                <a:gd name="T55" fmla="*/ 896 h 4862"/>
                <a:gd name="T56" fmla="*/ 2574 w 10400"/>
                <a:gd name="T57" fmla="*/ 769 h 4862"/>
                <a:gd name="T58" fmla="*/ 2596 w 10400"/>
                <a:gd name="T59" fmla="*/ 693 h 4862"/>
                <a:gd name="T60" fmla="*/ 2600 w 10400"/>
                <a:gd name="T61" fmla="*/ 609 h 4862"/>
                <a:gd name="T62" fmla="*/ 2596 w 10400"/>
                <a:gd name="T63" fmla="*/ 527 h 4862"/>
                <a:gd name="T64" fmla="*/ 2574 w 10400"/>
                <a:gd name="T65" fmla="*/ 450 h 4862"/>
                <a:gd name="T66" fmla="*/ 2509 w 10400"/>
                <a:gd name="T67" fmla="*/ 319 h 4862"/>
                <a:gd name="T68" fmla="*/ 2410 w 10400"/>
                <a:gd name="T69" fmla="*/ 211 h 4862"/>
                <a:gd name="T70" fmla="*/ 2297 w 10400"/>
                <a:gd name="T71" fmla="*/ 132 h 4862"/>
                <a:gd name="T72" fmla="*/ 2185 w 10400"/>
                <a:gd name="T73" fmla="*/ 72 h 4862"/>
                <a:gd name="T74" fmla="*/ 2090 w 10400"/>
                <a:gd name="T75" fmla="*/ 32 h 4862"/>
                <a:gd name="T76" fmla="*/ 2019 w 10400"/>
                <a:gd name="T77" fmla="*/ 8 h 4862"/>
                <a:gd name="T78" fmla="*/ 2003 w 10400"/>
                <a:gd name="T79" fmla="*/ 0 h 48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00"/>
                <a:gd name="T121" fmla="*/ 0 h 4862"/>
                <a:gd name="T122" fmla="*/ 10400 w 10400"/>
                <a:gd name="T123" fmla="*/ 4862 h 48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00" h="4862">
                  <a:moveTo>
                    <a:pt x="7976" y="0"/>
                  </a:moveTo>
                  <a:lnTo>
                    <a:pt x="2440" y="0"/>
                  </a:lnTo>
                  <a:lnTo>
                    <a:pt x="2420" y="0"/>
                  </a:lnTo>
                  <a:lnTo>
                    <a:pt x="2405" y="0"/>
                  </a:lnTo>
                  <a:lnTo>
                    <a:pt x="2370" y="17"/>
                  </a:lnTo>
                  <a:lnTo>
                    <a:pt x="2336" y="32"/>
                  </a:lnTo>
                  <a:lnTo>
                    <a:pt x="2215" y="65"/>
                  </a:lnTo>
                  <a:lnTo>
                    <a:pt x="2059" y="128"/>
                  </a:lnTo>
                  <a:lnTo>
                    <a:pt x="1869" y="192"/>
                  </a:lnTo>
                  <a:lnTo>
                    <a:pt x="1662" y="288"/>
                  </a:lnTo>
                  <a:lnTo>
                    <a:pt x="1436" y="399"/>
                  </a:lnTo>
                  <a:lnTo>
                    <a:pt x="1211" y="526"/>
                  </a:lnTo>
                  <a:lnTo>
                    <a:pt x="985" y="669"/>
                  </a:lnTo>
                  <a:lnTo>
                    <a:pt x="762" y="846"/>
                  </a:lnTo>
                  <a:lnTo>
                    <a:pt x="553" y="1051"/>
                  </a:lnTo>
                  <a:lnTo>
                    <a:pt x="363" y="1276"/>
                  </a:lnTo>
                  <a:lnTo>
                    <a:pt x="224" y="1529"/>
                  </a:lnTo>
                  <a:lnTo>
                    <a:pt x="103" y="1802"/>
                  </a:lnTo>
                  <a:lnTo>
                    <a:pt x="52" y="1945"/>
                  </a:lnTo>
                  <a:lnTo>
                    <a:pt x="17" y="2105"/>
                  </a:lnTo>
                  <a:lnTo>
                    <a:pt x="0" y="2262"/>
                  </a:lnTo>
                  <a:lnTo>
                    <a:pt x="0" y="2439"/>
                  </a:lnTo>
                  <a:lnTo>
                    <a:pt x="17" y="2598"/>
                  </a:lnTo>
                  <a:lnTo>
                    <a:pt x="34" y="2772"/>
                  </a:lnTo>
                  <a:lnTo>
                    <a:pt x="69" y="2916"/>
                  </a:lnTo>
                  <a:lnTo>
                    <a:pt x="103" y="3076"/>
                  </a:lnTo>
                  <a:lnTo>
                    <a:pt x="224" y="3348"/>
                  </a:lnTo>
                  <a:lnTo>
                    <a:pt x="397" y="3601"/>
                  </a:lnTo>
                  <a:lnTo>
                    <a:pt x="572" y="3826"/>
                  </a:lnTo>
                  <a:lnTo>
                    <a:pt x="777" y="4016"/>
                  </a:lnTo>
                  <a:lnTo>
                    <a:pt x="1004" y="4192"/>
                  </a:lnTo>
                  <a:lnTo>
                    <a:pt x="1226" y="4352"/>
                  </a:lnTo>
                  <a:lnTo>
                    <a:pt x="1453" y="4480"/>
                  </a:lnTo>
                  <a:lnTo>
                    <a:pt x="1677" y="4590"/>
                  </a:lnTo>
                  <a:lnTo>
                    <a:pt x="1869" y="4670"/>
                  </a:lnTo>
                  <a:lnTo>
                    <a:pt x="2059" y="4749"/>
                  </a:lnTo>
                  <a:lnTo>
                    <a:pt x="2215" y="4797"/>
                  </a:lnTo>
                  <a:lnTo>
                    <a:pt x="2336" y="4845"/>
                  </a:lnTo>
                  <a:lnTo>
                    <a:pt x="2370" y="4845"/>
                  </a:lnTo>
                  <a:lnTo>
                    <a:pt x="2405" y="4862"/>
                  </a:lnTo>
                  <a:lnTo>
                    <a:pt x="2420" y="4862"/>
                  </a:lnTo>
                  <a:lnTo>
                    <a:pt x="2440" y="4862"/>
                  </a:lnTo>
                  <a:lnTo>
                    <a:pt x="7976" y="4862"/>
                  </a:lnTo>
                  <a:lnTo>
                    <a:pt x="8012" y="4862"/>
                  </a:lnTo>
                  <a:lnTo>
                    <a:pt x="8028" y="4845"/>
                  </a:lnTo>
                  <a:lnTo>
                    <a:pt x="8079" y="4845"/>
                  </a:lnTo>
                  <a:lnTo>
                    <a:pt x="8202" y="4797"/>
                  </a:lnTo>
                  <a:lnTo>
                    <a:pt x="8358" y="4749"/>
                  </a:lnTo>
                  <a:lnTo>
                    <a:pt x="8548" y="4670"/>
                  </a:lnTo>
                  <a:lnTo>
                    <a:pt x="8738" y="4590"/>
                  </a:lnTo>
                  <a:lnTo>
                    <a:pt x="8962" y="4480"/>
                  </a:lnTo>
                  <a:lnTo>
                    <a:pt x="9187" y="4336"/>
                  </a:lnTo>
                  <a:lnTo>
                    <a:pt x="9412" y="4192"/>
                  </a:lnTo>
                  <a:lnTo>
                    <a:pt x="9638" y="4016"/>
                  </a:lnTo>
                  <a:lnTo>
                    <a:pt x="9845" y="3811"/>
                  </a:lnTo>
                  <a:lnTo>
                    <a:pt x="10035" y="3586"/>
                  </a:lnTo>
                  <a:lnTo>
                    <a:pt x="10191" y="3348"/>
                  </a:lnTo>
                  <a:lnTo>
                    <a:pt x="10295" y="3076"/>
                  </a:lnTo>
                  <a:lnTo>
                    <a:pt x="10348" y="2916"/>
                  </a:lnTo>
                  <a:lnTo>
                    <a:pt x="10381" y="2772"/>
                  </a:lnTo>
                  <a:lnTo>
                    <a:pt x="10400" y="2598"/>
                  </a:lnTo>
                  <a:lnTo>
                    <a:pt x="10400" y="2439"/>
                  </a:lnTo>
                  <a:lnTo>
                    <a:pt x="10400" y="2262"/>
                  </a:lnTo>
                  <a:lnTo>
                    <a:pt x="10381" y="2105"/>
                  </a:lnTo>
                  <a:lnTo>
                    <a:pt x="10348" y="1945"/>
                  </a:lnTo>
                  <a:lnTo>
                    <a:pt x="10295" y="1802"/>
                  </a:lnTo>
                  <a:lnTo>
                    <a:pt x="10191" y="1516"/>
                  </a:lnTo>
                  <a:lnTo>
                    <a:pt x="10035" y="1276"/>
                  </a:lnTo>
                  <a:lnTo>
                    <a:pt x="9845" y="1051"/>
                  </a:lnTo>
                  <a:lnTo>
                    <a:pt x="9638" y="846"/>
                  </a:lnTo>
                  <a:lnTo>
                    <a:pt x="9412" y="669"/>
                  </a:lnTo>
                  <a:lnTo>
                    <a:pt x="9187" y="526"/>
                  </a:lnTo>
                  <a:lnTo>
                    <a:pt x="8962" y="399"/>
                  </a:lnTo>
                  <a:lnTo>
                    <a:pt x="8738" y="288"/>
                  </a:lnTo>
                  <a:lnTo>
                    <a:pt x="8548" y="192"/>
                  </a:lnTo>
                  <a:lnTo>
                    <a:pt x="8358" y="128"/>
                  </a:lnTo>
                  <a:lnTo>
                    <a:pt x="8202" y="65"/>
                  </a:lnTo>
                  <a:lnTo>
                    <a:pt x="8079" y="32"/>
                  </a:lnTo>
                  <a:lnTo>
                    <a:pt x="8028" y="17"/>
                  </a:lnTo>
                  <a:lnTo>
                    <a:pt x="8012" y="0"/>
                  </a:lnTo>
                  <a:lnTo>
                    <a:pt x="7976" y="0"/>
                  </a:lnTo>
                  <a:close/>
                </a:path>
              </a:pathLst>
            </a:custGeom>
            <a:solidFill>
              <a:srgbClr val="B2B2B2"/>
            </a:solidFill>
            <a:ln w="9525">
              <a:solidFill>
                <a:srgbClr val="B2B2B2"/>
              </a:solidFill>
              <a:round/>
              <a:headEnd/>
              <a:tailEnd/>
            </a:ln>
          </p:spPr>
          <p:txBody>
            <a:bodyPr wrap="none"/>
            <a:lstStyle/>
            <a:p>
              <a:pPr algn="ctr"/>
              <a:endParaRPr lang="en-US" sz="1400" dirty="0">
                <a:latin typeface="Arial" pitchFamily="34" charset="0"/>
                <a:cs typeface="Arial" pitchFamily="34" charset="0"/>
              </a:endParaRPr>
            </a:p>
          </p:txBody>
        </p:sp>
        <p:sp>
          <p:nvSpPr>
            <p:cNvPr id="24" name="Line 1487"/>
            <p:cNvSpPr>
              <a:spLocks noChangeShapeType="1"/>
            </p:cNvSpPr>
            <p:nvPr/>
          </p:nvSpPr>
          <p:spPr bwMode="gray">
            <a:xfrm>
              <a:off x="807351" y="3481389"/>
              <a:ext cx="8268373" cy="1588"/>
            </a:xfrm>
            <a:prstGeom prst="line">
              <a:avLst/>
            </a:prstGeom>
            <a:noFill/>
            <a:ln w="3175">
              <a:solidFill>
                <a:srgbClr val="E2E2E2"/>
              </a:solidFill>
              <a:round/>
              <a:headEnd/>
              <a:tailEnd/>
            </a:ln>
          </p:spPr>
          <p:txBody>
            <a:bodyPr wrap="none"/>
            <a:lstStyle/>
            <a:p>
              <a:pPr algn="ctr"/>
              <a:endParaRPr lang="en-US" sz="1400" dirty="0">
                <a:latin typeface="Arial" pitchFamily="34" charset="0"/>
                <a:cs typeface="Arial" pitchFamily="34" charset="0"/>
              </a:endParaRPr>
            </a:p>
          </p:txBody>
        </p:sp>
        <p:sp>
          <p:nvSpPr>
            <p:cNvPr id="25" name="Line 1488"/>
            <p:cNvSpPr>
              <a:spLocks noChangeShapeType="1"/>
            </p:cNvSpPr>
            <p:nvPr/>
          </p:nvSpPr>
          <p:spPr bwMode="gray">
            <a:xfrm flipH="1">
              <a:off x="1617042" y="4899026"/>
              <a:ext cx="6634703" cy="1588"/>
            </a:xfrm>
            <a:prstGeom prst="line">
              <a:avLst/>
            </a:prstGeom>
            <a:noFill/>
            <a:ln w="3175">
              <a:solidFill>
                <a:srgbClr val="E2E2E2"/>
              </a:solidFill>
              <a:round/>
              <a:headEnd/>
              <a:tailEnd/>
            </a:ln>
          </p:spPr>
          <p:txBody>
            <a:bodyPr wrap="none"/>
            <a:lstStyle/>
            <a:p>
              <a:pPr algn="ctr"/>
              <a:endParaRPr lang="en-US" sz="1400" dirty="0">
                <a:latin typeface="Arial" pitchFamily="34" charset="0"/>
                <a:cs typeface="Arial" pitchFamily="34" charset="0"/>
              </a:endParaRPr>
            </a:p>
          </p:txBody>
        </p:sp>
        <p:sp>
          <p:nvSpPr>
            <p:cNvPr id="26" name="Line 1489"/>
            <p:cNvSpPr>
              <a:spLocks noChangeShapeType="1"/>
            </p:cNvSpPr>
            <p:nvPr/>
          </p:nvSpPr>
          <p:spPr bwMode="gray">
            <a:xfrm>
              <a:off x="985165" y="4203701"/>
              <a:ext cx="7911156" cy="1588"/>
            </a:xfrm>
            <a:prstGeom prst="line">
              <a:avLst/>
            </a:prstGeom>
            <a:noFill/>
            <a:ln w="3175">
              <a:solidFill>
                <a:srgbClr val="E2E2E2"/>
              </a:solidFill>
              <a:round/>
              <a:headEnd/>
              <a:tailEnd/>
            </a:ln>
          </p:spPr>
          <p:txBody>
            <a:bodyPr wrap="none"/>
            <a:lstStyle/>
            <a:p>
              <a:pPr algn="ctr"/>
              <a:endParaRPr lang="en-US" sz="1400" dirty="0">
                <a:latin typeface="Arial" pitchFamily="34" charset="0"/>
                <a:cs typeface="Arial" pitchFamily="34" charset="0"/>
              </a:endParaRPr>
            </a:p>
          </p:txBody>
        </p:sp>
        <p:sp>
          <p:nvSpPr>
            <p:cNvPr id="27" name="Line 1490"/>
            <p:cNvSpPr>
              <a:spLocks noChangeShapeType="1"/>
            </p:cNvSpPr>
            <p:nvPr/>
          </p:nvSpPr>
          <p:spPr bwMode="gray">
            <a:xfrm>
              <a:off x="972464" y="2760664"/>
              <a:ext cx="7923857" cy="0"/>
            </a:xfrm>
            <a:prstGeom prst="line">
              <a:avLst/>
            </a:prstGeom>
            <a:noFill/>
            <a:ln w="3175">
              <a:solidFill>
                <a:srgbClr val="E2E2E2"/>
              </a:solidFill>
              <a:round/>
              <a:headEnd/>
              <a:tailEnd/>
            </a:ln>
          </p:spPr>
          <p:txBody>
            <a:bodyPr wrap="none"/>
            <a:lstStyle/>
            <a:p>
              <a:pPr algn="ctr"/>
              <a:endParaRPr lang="en-US" sz="1400" dirty="0">
                <a:latin typeface="Arial" pitchFamily="34" charset="0"/>
                <a:cs typeface="Arial" pitchFamily="34" charset="0"/>
              </a:endParaRPr>
            </a:p>
          </p:txBody>
        </p:sp>
        <p:sp>
          <p:nvSpPr>
            <p:cNvPr id="28" name="Line 1491"/>
            <p:cNvSpPr>
              <a:spLocks noChangeShapeType="1"/>
            </p:cNvSpPr>
            <p:nvPr/>
          </p:nvSpPr>
          <p:spPr bwMode="gray">
            <a:xfrm flipH="1">
              <a:off x="1617042" y="2065339"/>
              <a:ext cx="6648991" cy="1588"/>
            </a:xfrm>
            <a:prstGeom prst="line">
              <a:avLst/>
            </a:prstGeom>
            <a:noFill/>
            <a:ln w="3175">
              <a:solidFill>
                <a:srgbClr val="E2E2E2"/>
              </a:solidFill>
              <a:round/>
              <a:headEnd/>
              <a:tailEnd/>
            </a:ln>
          </p:spPr>
          <p:txBody>
            <a:bodyPr wrap="none"/>
            <a:lstStyle/>
            <a:p>
              <a:pPr algn="ctr"/>
              <a:endParaRPr lang="en-US" sz="1400" dirty="0">
                <a:latin typeface="Arial" pitchFamily="34" charset="0"/>
                <a:cs typeface="Arial" pitchFamily="34" charset="0"/>
              </a:endParaRPr>
            </a:p>
          </p:txBody>
        </p:sp>
        <p:sp>
          <p:nvSpPr>
            <p:cNvPr id="29" name="Freeform 1492"/>
            <p:cNvSpPr>
              <a:spLocks/>
            </p:cNvSpPr>
            <p:nvPr/>
          </p:nvSpPr>
          <p:spPr bwMode="gray">
            <a:xfrm>
              <a:off x="1245537" y="1546226"/>
              <a:ext cx="1717815" cy="3871913"/>
            </a:xfrm>
            <a:custGeom>
              <a:avLst/>
              <a:gdLst>
                <a:gd name="T0" fmla="*/ 541 w 2163"/>
                <a:gd name="T1" fmla="*/ 0 h 4877"/>
                <a:gd name="T2" fmla="*/ 537 w 2163"/>
                <a:gd name="T3" fmla="*/ 4 h 4877"/>
                <a:gd name="T4" fmla="*/ 520 w 2163"/>
                <a:gd name="T5" fmla="*/ 8 h 4877"/>
                <a:gd name="T6" fmla="*/ 493 w 2163"/>
                <a:gd name="T7" fmla="*/ 16 h 4877"/>
                <a:gd name="T8" fmla="*/ 459 w 2163"/>
                <a:gd name="T9" fmla="*/ 32 h 4877"/>
                <a:gd name="T10" fmla="*/ 416 w 2163"/>
                <a:gd name="T11" fmla="*/ 48 h 4877"/>
                <a:gd name="T12" fmla="*/ 368 w 2163"/>
                <a:gd name="T13" fmla="*/ 72 h 4877"/>
                <a:gd name="T14" fmla="*/ 320 w 2163"/>
                <a:gd name="T15" fmla="*/ 100 h 4877"/>
                <a:gd name="T16" fmla="*/ 269 w 2163"/>
                <a:gd name="T17" fmla="*/ 132 h 4877"/>
                <a:gd name="T18" fmla="*/ 217 w 2163"/>
                <a:gd name="T19" fmla="*/ 172 h 4877"/>
                <a:gd name="T20" fmla="*/ 169 w 2163"/>
                <a:gd name="T21" fmla="*/ 216 h 4877"/>
                <a:gd name="T22" fmla="*/ 121 w 2163"/>
                <a:gd name="T23" fmla="*/ 267 h 4877"/>
                <a:gd name="T24" fmla="*/ 82 w 2163"/>
                <a:gd name="T25" fmla="*/ 323 h 4877"/>
                <a:gd name="T26" fmla="*/ 48 w 2163"/>
                <a:gd name="T27" fmla="*/ 383 h 4877"/>
                <a:gd name="T28" fmla="*/ 22 w 2163"/>
                <a:gd name="T29" fmla="*/ 451 h 4877"/>
                <a:gd name="T30" fmla="*/ 5 w 2163"/>
                <a:gd name="T31" fmla="*/ 527 h 4877"/>
                <a:gd name="T32" fmla="*/ 0 w 2163"/>
                <a:gd name="T33" fmla="*/ 610 h 4877"/>
                <a:gd name="T34" fmla="*/ 5 w 2163"/>
                <a:gd name="T35" fmla="*/ 693 h 4877"/>
                <a:gd name="T36" fmla="*/ 22 w 2163"/>
                <a:gd name="T37" fmla="*/ 769 h 4877"/>
                <a:gd name="T38" fmla="*/ 48 w 2163"/>
                <a:gd name="T39" fmla="*/ 837 h 4877"/>
                <a:gd name="T40" fmla="*/ 82 w 2163"/>
                <a:gd name="T41" fmla="*/ 897 h 4877"/>
                <a:gd name="T42" fmla="*/ 126 w 2163"/>
                <a:gd name="T43" fmla="*/ 953 h 4877"/>
                <a:gd name="T44" fmla="*/ 174 w 2163"/>
                <a:gd name="T45" fmla="*/ 1004 h 4877"/>
                <a:gd name="T46" fmla="*/ 221 w 2163"/>
                <a:gd name="T47" fmla="*/ 1048 h 4877"/>
                <a:gd name="T48" fmla="*/ 273 w 2163"/>
                <a:gd name="T49" fmla="*/ 1084 h 4877"/>
                <a:gd name="T50" fmla="*/ 320 w 2163"/>
                <a:gd name="T51" fmla="*/ 1120 h 4877"/>
                <a:gd name="T52" fmla="*/ 372 w 2163"/>
                <a:gd name="T53" fmla="*/ 1148 h 4877"/>
                <a:gd name="T54" fmla="*/ 416 w 2163"/>
                <a:gd name="T55" fmla="*/ 1167 h 4877"/>
                <a:gd name="T56" fmla="*/ 459 w 2163"/>
                <a:gd name="T57" fmla="*/ 1188 h 4877"/>
                <a:gd name="T58" fmla="*/ 493 w 2163"/>
                <a:gd name="T59" fmla="*/ 1200 h 4877"/>
                <a:gd name="T60" fmla="*/ 520 w 2163"/>
                <a:gd name="T61" fmla="*/ 1212 h 4877"/>
                <a:gd name="T62" fmla="*/ 537 w 2163"/>
                <a:gd name="T63" fmla="*/ 1215 h 4877"/>
                <a:gd name="T64" fmla="*/ 541 w 2163"/>
                <a:gd name="T65" fmla="*/ 122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3"/>
                <a:gd name="T100" fmla="*/ 0 h 4877"/>
                <a:gd name="T101" fmla="*/ 2163 w 2163"/>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3" h="4877">
                  <a:moveTo>
                    <a:pt x="2163" y="0"/>
                  </a:moveTo>
                  <a:lnTo>
                    <a:pt x="2146" y="15"/>
                  </a:lnTo>
                  <a:lnTo>
                    <a:pt x="2077" y="32"/>
                  </a:lnTo>
                  <a:lnTo>
                    <a:pt x="1971" y="63"/>
                  </a:lnTo>
                  <a:lnTo>
                    <a:pt x="1835" y="128"/>
                  </a:lnTo>
                  <a:lnTo>
                    <a:pt x="1662" y="192"/>
                  </a:lnTo>
                  <a:lnTo>
                    <a:pt x="1470" y="288"/>
                  </a:lnTo>
                  <a:lnTo>
                    <a:pt x="1280" y="397"/>
                  </a:lnTo>
                  <a:lnTo>
                    <a:pt x="1073" y="526"/>
                  </a:lnTo>
                  <a:lnTo>
                    <a:pt x="865" y="685"/>
                  </a:lnTo>
                  <a:lnTo>
                    <a:pt x="673" y="861"/>
                  </a:lnTo>
                  <a:lnTo>
                    <a:pt x="483" y="1067"/>
                  </a:lnTo>
                  <a:lnTo>
                    <a:pt x="328" y="1291"/>
                  </a:lnTo>
                  <a:lnTo>
                    <a:pt x="190" y="1529"/>
                  </a:lnTo>
                  <a:lnTo>
                    <a:pt x="86" y="1802"/>
                  </a:lnTo>
                  <a:lnTo>
                    <a:pt x="19" y="2105"/>
                  </a:lnTo>
                  <a:lnTo>
                    <a:pt x="0" y="2439"/>
                  </a:lnTo>
                  <a:lnTo>
                    <a:pt x="19" y="2772"/>
                  </a:lnTo>
                  <a:lnTo>
                    <a:pt x="86" y="3076"/>
                  </a:lnTo>
                  <a:lnTo>
                    <a:pt x="190" y="3348"/>
                  </a:lnTo>
                  <a:lnTo>
                    <a:pt x="328" y="3586"/>
                  </a:lnTo>
                  <a:lnTo>
                    <a:pt x="503" y="3811"/>
                  </a:lnTo>
                  <a:lnTo>
                    <a:pt x="693" y="4016"/>
                  </a:lnTo>
                  <a:lnTo>
                    <a:pt x="883" y="4191"/>
                  </a:lnTo>
                  <a:lnTo>
                    <a:pt x="1090" y="4334"/>
                  </a:lnTo>
                  <a:lnTo>
                    <a:pt x="1280" y="4478"/>
                  </a:lnTo>
                  <a:lnTo>
                    <a:pt x="1487" y="4590"/>
                  </a:lnTo>
                  <a:lnTo>
                    <a:pt x="1662" y="4668"/>
                  </a:lnTo>
                  <a:lnTo>
                    <a:pt x="1835" y="4749"/>
                  </a:lnTo>
                  <a:lnTo>
                    <a:pt x="1971" y="4797"/>
                  </a:lnTo>
                  <a:lnTo>
                    <a:pt x="2077" y="4845"/>
                  </a:lnTo>
                  <a:lnTo>
                    <a:pt x="2146" y="4860"/>
                  </a:lnTo>
                  <a:lnTo>
                    <a:pt x="2163" y="4877"/>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0" name="Freeform 1493"/>
            <p:cNvSpPr>
              <a:spLocks/>
            </p:cNvSpPr>
            <p:nvPr/>
          </p:nvSpPr>
          <p:spPr bwMode="gray">
            <a:xfrm>
              <a:off x="1932980" y="1546226"/>
              <a:ext cx="1400289" cy="3871913"/>
            </a:xfrm>
            <a:custGeom>
              <a:avLst/>
              <a:gdLst>
                <a:gd name="T0" fmla="*/ 441 w 1764"/>
                <a:gd name="T1" fmla="*/ 0 h 4877"/>
                <a:gd name="T2" fmla="*/ 438 w 1764"/>
                <a:gd name="T3" fmla="*/ 4 h 4877"/>
                <a:gd name="T4" fmla="*/ 425 w 1764"/>
                <a:gd name="T5" fmla="*/ 8 h 4877"/>
                <a:gd name="T6" fmla="*/ 403 w 1764"/>
                <a:gd name="T7" fmla="*/ 16 h 4877"/>
                <a:gd name="T8" fmla="*/ 372 w 1764"/>
                <a:gd name="T9" fmla="*/ 32 h 4877"/>
                <a:gd name="T10" fmla="*/ 342 w 1764"/>
                <a:gd name="T11" fmla="*/ 48 h 4877"/>
                <a:gd name="T12" fmla="*/ 303 w 1764"/>
                <a:gd name="T13" fmla="*/ 72 h 4877"/>
                <a:gd name="T14" fmla="*/ 264 w 1764"/>
                <a:gd name="T15" fmla="*/ 96 h 4877"/>
                <a:gd name="T16" fmla="*/ 221 w 1764"/>
                <a:gd name="T17" fmla="*/ 132 h 4877"/>
                <a:gd name="T18" fmla="*/ 182 w 1764"/>
                <a:gd name="T19" fmla="*/ 168 h 4877"/>
                <a:gd name="T20" fmla="*/ 139 w 1764"/>
                <a:gd name="T21" fmla="*/ 212 h 4877"/>
                <a:gd name="T22" fmla="*/ 104 w 1764"/>
                <a:gd name="T23" fmla="*/ 259 h 4877"/>
                <a:gd name="T24" fmla="*/ 70 w 1764"/>
                <a:gd name="T25" fmla="*/ 319 h 4877"/>
                <a:gd name="T26" fmla="*/ 39 w 1764"/>
                <a:gd name="T27" fmla="*/ 379 h 4877"/>
                <a:gd name="T28" fmla="*/ 18 w 1764"/>
                <a:gd name="T29" fmla="*/ 451 h 4877"/>
                <a:gd name="T30" fmla="*/ 5 w 1764"/>
                <a:gd name="T31" fmla="*/ 527 h 4877"/>
                <a:gd name="T32" fmla="*/ 0 w 1764"/>
                <a:gd name="T33" fmla="*/ 610 h 4877"/>
                <a:gd name="T34" fmla="*/ 5 w 1764"/>
                <a:gd name="T35" fmla="*/ 690 h 4877"/>
                <a:gd name="T36" fmla="*/ 18 w 1764"/>
                <a:gd name="T37" fmla="*/ 765 h 4877"/>
                <a:gd name="T38" fmla="*/ 39 w 1764"/>
                <a:gd name="T39" fmla="*/ 837 h 4877"/>
                <a:gd name="T40" fmla="*/ 65 w 1764"/>
                <a:gd name="T41" fmla="*/ 897 h 4877"/>
                <a:gd name="T42" fmla="*/ 100 w 1764"/>
                <a:gd name="T43" fmla="*/ 953 h 4877"/>
                <a:gd name="T44" fmla="*/ 139 w 1764"/>
                <a:gd name="T45" fmla="*/ 1004 h 4877"/>
                <a:gd name="T46" fmla="*/ 178 w 1764"/>
                <a:gd name="T47" fmla="*/ 1048 h 4877"/>
                <a:gd name="T48" fmla="*/ 221 w 1764"/>
                <a:gd name="T49" fmla="*/ 1084 h 4877"/>
                <a:gd name="T50" fmla="*/ 260 w 1764"/>
                <a:gd name="T51" fmla="*/ 1116 h 4877"/>
                <a:gd name="T52" fmla="*/ 303 w 1764"/>
                <a:gd name="T53" fmla="*/ 1144 h 4877"/>
                <a:gd name="T54" fmla="*/ 338 w 1764"/>
                <a:gd name="T55" fmla="*/ 1167 h 4877"/>
                <a:gd name="T56" fmla="*/ 372 w 1764"/>
                <a:gd name="T57" fmla="*/ 1188 h 4877"/>
                <a:gd name="T58" fmla="*/ 403 w 1764"/>
                <a:gd name="T59" fmla="*/ 1200 h 4877"/>
                <a:gd name="T60" fmla="*/ 425 w 1764"/>
                <a:gd name="T61" fmla="*/ 1212 h 4877"/>
                <a:gd name="T62" fmla="*/ 438 w 1764"/>
                <a:gd name="T63" fmla="*/ 1215 h 4877"/>
                <a:gd name="T64" fmla="*/ 441 w 1764"/>
                <a:gd name="T65" fmla="*/ 122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4"/>
                <a:gd name="T100" fmla="*/ 0 h 4877"/>
                <a:gd name="T101" fmla="*/ 1764 w 1764"/>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4" h="4877">
                  <a:moveTo>
                    <a:pt x="1764" y="0"/>
                  </a:moveTo>
                  <a:lnTo>
                    <a:pt x="1749" y="15"/>
                  </a:lnTo>
                  <a:lnTo>
                    <a:pt x="1697" y="32"/>
                  </a:lnTo>
                  <a:lnTo>
                    <a:pt x="1609" y="63"/>
                  </a:lnTo>
                  <a:lnTo>
                    <a:pt x="1488" y="128"/>
                  </a:lnTo>
                  <a:lnTo>
                    <a:pt x="1367" y="192"/>
                  </a:lnTo>
                  <a:lnTo>
                    <a:pt x="1212" y="288"/>
                  </a:lnTo>
                  <a:lnTo>
                    <a:pt x="1054" y="382"/>
                  </a:lnTo>
                  <a:lnTo>
                    <a:pt x="883" y="526"/>
                  </a:lnTo>
                  <a:lnTo>
                    <a:pt x="726" y="669"/>
                  </a:lnTo>
                  <a:lnTo>
                    <a:pt x="553" y="846"/>
                  </a:lnTo>
                  <a:lnTo>
                    <a:pt x="415" y="1036"/>
                  </a:lnTo>
                  <a:lnTo>
                    <a:pt x="277" y="1276"/>
                  </a:lnTo>
                  <a:lnTo>
                    <a:pt x="156" y="1516"/>
                  </a:lnTo>
                  <a:lnTo>
                    <a:pt x="69" y="1802"/>
                  </a:lnTo>
                  <a:lnTo>
                    <a:pt x="18" y="2105"/>
                  </a:lnTo>
                  <a:lnTo>
                    <a:pt x="0" y="2439"/>
                  </a:lnTo>
                  <a:lnTo>
                    <a:pt x="18" y="2757"/>
                  </a:lnTo>
                  <a:lnTo>
                    <a:pt x="69" y="3060"/>
                  </a:lnTo>
                  <a:lnTo>
                    <a:pt x="156" y="3348"/>
                  </a:lnTo>
                  <a:lnTo>
                    <a:pt x="259" y="3586"/>
                  </a:lnTo>
                  <a:lnTo>
                    <a:pt x="400" y="3811"/>
                  </a:lnTo>
                  <a:lnTo>
                    <a:pt x="553" y="4016"/>
                  </a:lnTo>
                  <a:lnTo>
                    <a:pt x="709" y="4191"/>
                  </a:lnTo>
                  <a:lnTo>
                    <a:pt x="883" y="4334"/>
                  </a:lnTo>
                  <a:lnTo>
                    <a:pt x="1039" y="4463"/>
                  </a:lnTo>
                  <a:lnTo>
                    <a:pt x="1212" y="4574"/>
                  </a:lnTo>
                  <a:lnTo>
                    <a:pt x="1350" y="4668"/>
                  </a:lnTo>
                  <a:lnTo>
                    <a:pt x="1488" y="4749"/>
                  </a:lnTo>
                  <a:lnTo>
                    <a:pt x="1609" y="4797"/>
                  </a:lnTo>
                  <a:lnTo>
                    <a:pt x="1697" y="4845"/>
                  </a:lnTo>
                  <a:lnTo>
                    <a:pt x="1749" y="4860"/>
                  </a:lnTo>
                  <a:lnTo>
                    <a:pt x="1764" y="4877"/>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1" name="Freeform 1494"/>
            <p:cNvSpPr>
              <a:spLocks/>
            </p:cNvSpPr>
            <p:nvPr/>
          </p:nvSpPr>
          <p:spPr bwMode="gray">
            <a:xfrm>
              <a:off x="2618836" y="1546226"/>
              <a:ext cx="1085938" cy="3871913"/>
            </a:xfrm>
            <a:custGeom>
              <a:avLst/>
              <a:gdLst>
                <a:gd name="T0" fmla="*/ 342 w 1369"/>
                <a:gd name="T1" fmla="*/ 0 h 4877"/>
                <a:gd name="T2" fmla="*/ 337 w 1369"/>
                <a:gd name="T3" fmla="*/ 4 h 4877"/>
                <a:gd name="T4" fmla="*/ 324 w 1369"/>
                <a:gd name="T5" fmla="*/ 8 h 4877"/>
                <a:gd name="T6" fmla="*/ 307 w 1369"/>
                <a:gd name="T7" fmla="*/ 16 h 4877"/>
                <a:gd name="T8" fmla="*/ 285 w 1369"/>
                <a:gd name="T9" fmla="*/ 32 h 4877"/>
                <a:gd name="T10" fmla="*/ 259 w 1369"/>
                <a:gd name="T11" fmla="*/ 48 h 4877"/>
                <a:gd name="T12" fmla="*/ 234 w 1369"/>
                <a:gd name="T13" fmla="*/ 72 h 4877"/>
                <a:gd name="T14" fmla="*/ 199 w 1369"/>
                <a:gd name="T15" fmla="*/ 100 h 4877"/>
                <a:gd name="T16" fmla="*/ 169 w 1369"/>
                <a:gd name="T17" fmla="*/ 132 h 4877"/>
                <a:gd name="T18" fmla="*/ 138 w 1369"/>
                <a:gd name="T19" fmla="*/ 172 h 4877"/>
                <a:gd name="T20" fmla="*/ 104 w 1369"/>
                <a:gd name="T21" fmla="*/ 216 h 4877"/>
                <a:gd name="T22" fmla="*/ 78 w 1369"/>
                <a:gd name="T23" fmla="*/ 263 h 4877"/>
                <a:gd name="T24" fmla="*/ 52 w 1369"/>
                <a:gd name="T25" fmla="*/ 319 h 4877"/>
                <a:gd name="T26" fmla="*/ 30 w 1369"/>
                <a:gd name="T27" fmla="*/ 383 h 4877"/>
                <a:gd name="T28" fmla="*/ 13 w 1369"/>
                <a:gd name="T29" fmla="*/ 451 h 4877"/>
                <a:gd name="T30" fmla="*/ 4 w 1369"/>
                <a:gd name="T31" fmla="*/ 527 h 4877"/>
                <a:gd name="T32" fmla="*/ 0 w 1369"/>
                <a:gd name="T33" fmla="*/ 610 h 4877"/>
                <a:gd name="T34" fmla="*/ 4 w 1369"/>
                <a:gd name="T35" fmla="*/ 693 h 4877"/>
                <a:gd name="T36" fmla="*/ 17 w 1369"/>
                <a:gd name="T37" fmla="*/ 769 h 4877"/>
                <a:gd name="T38" fmla="*/ 34 w 1369"/>
                <a:gd name="T39" fmla="*/ 837 h 4877"/>
                <a:gd name="T40" fmla="*/ 56 w 1369"/>
                <a:gd name="T41" fmla="*/ 901 h 4877"/>
                <a:gd name="T42" fmla="*/ 82 w 1369"/>
                <a:gd name="T43" fmla="*/ 957 h 4877"/>
                <a:gd name="T44" fmla="*/ 108 w 1369"/>
                <a:gd name="T45" fmla="*/ 1004 h 4877"/>
                <a:gd name="T46" fmla="*/ 138 w 1369"/>
                <a:gd name="T47" fmla="*/ 1048 h 4877"/>
                <a:gd name="T48" fmla="*/ 173 w 1369"/>
                <a:gd name="T49" fmla="*/ 1088 h 4877"/>
                <a:gd name="T50" fmla="*/ 203 w 1369"/>
                <a:gd name="T51" fmla="*/ 1120 h 4877"/>
                <a:gd name="T52" fmla="*/ 234 w 1369"/>
                <a:gd name="T53" fmla="*/ 1148 h 4877"/>
                <a:gd name="T54" fmla="*/ 264 w 1369"/>
                <a:gd name="T55" fmla="*/ 1167 h 4877"/>
                <a:gd name="T56" fmla="*/ 290 w 1369"/>
                <a:gd name="T57" fmla="*/ 1188 h 4877"/>
                <a:gd name="T58" fmla="*/ 311 w 1369"/>
                <a:gd name="T59" fmla="*/ 1200 h 4877"/>
                <a:gd name="T60" fmla="*/ 324 w 1369"/>
                <a:gd name="T61" fmla="*/ 1212 h 4877"/>
                <a:gd name="T62" fmla="*/ 337 w 1369"/>
                <a:gd name="T63" fmla="*/ 1215 h 4877"/>
                <a:gd name="T64" fmla="*/ 342 w 1369"/>
                <a:gd name="T65" fmla="*/ 122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9"/>
                <a:gd name="T100" fmla="*/ 0 h 4877"/>
                <a:gd name="T101" fmla="*/ 1369 w 1369"/>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9" h="4877">
                  <a:moveTo>
                    <a:pt x="1369" y="0"/>
                  </a:moveTo>
                  <a:lnTo>
                    <a:pt x="1350" y="15"/>
                  </a:lnTo>
                  <a:lnTo>
                    <a:pt x="1298" y="32"/>
                  </a:lnTo>
                  <a:lnTo>
                    <a:pt x="1231" y="63"/>
                  </a:lnTo>
                  <a:lnTo>
                    <a:pt x="1142" y="128"/>
                  </a:lnTo>
                  <a:lnTo>
                    <a:pt x="1039" y="192"/>
                  </a:lnTo>
                  <a:lnTo>
                    <a:pt x="937" y="288"/>
                  </a:lnTo>
                  <a:lnTo>
                    <a:pt x="797" y="397"/>
                  </a:lnTo>
                  <a:lnTo>
                    <a:pt x="676" y="526"/>
                  </a:lnTo>
                  <a:lnTo>
                    <a:pt x="555" y="685"/>
                  </a:lnTo>
                  <a:lnTo>
                    <a:pt x="417" y="861"/>
                  </a:lnTo>
                  <a:lnTo>
                    <a:pt x="313" y="1051"/>
                  </a:lnTo>
                  <a:lnTo>
                    <a:pt x="209" y="1276"/>
                  </a:lnTo>
                  <a:lnTo>
                    <a:pt x="123" y="1529"/>
                  </a:lnTo>
                  <a:lnTo>
                    <a:pt x="52" y="1802"/>
                  </a:lnTo>
                  <a:lnTo>
                    <a:pt x="19" y="2105"/>
                  </a:lnTo>
                  <a:lnTo>
                    <a:pt x="0" y="2439"/>
                  </a:lnTo>
                  <a:lnTo>
                    <a:pt x="19" y="2772"/>
                  </a:lnTo>
                  <a:lnTo>
                    <a:pt x="71" y="3076"/>
                  </a:lnTo>
                  <a:lnTo>
                    <a:pt x="138" y="3348"/>
                  </a:lnTo>
                  <a:lnTo>
                    <a:pt x="227" y="3601"/>
                  </a:lnTo>
                  <a:lnTo>
                    <a:pt x="330" y="3826"/>
                  </a:lnTo>
                  <a:lnTo>
                    <a:pt x="434" y="4016"/>
                  </a:lnTo>
                  <a:lnTo>
                    <a:pt x="555" y="4191"/>
                  </a:lnTo>
                  <a:lnTo>
                    <a:pt x="693" y="4352"/>
                  </a:lnTo>
                  <a:lnTo>
                    <a:pt x="814" y="4478"/>
                  </a:lnTo>
                  <a:lnTo>
                    <a:pt x="937" y="4590"/>
                  </a:lnTo>
                  <a:lnTo>
                    <a:pt x="1056" y="4668"/>
                  </a:lnTo>
                  <a:lnTo>
                    <a:pt x="1162" y="4749"/>
                  </a:lnTo>
                  <a:lnTo>
                    <a:pt x="1246" y="4797"/>
                  </a:lnTo>
                  <a:lnTo>
                    <a:pt x="1298" y="4845"/>
                  </a:lnTo>
                  <a:lnTo>
                    <a:pt x="1350" y="4860"/>
                  </a:lnTo>
                  <a:lnTo>
                    <a:pt x="1369" y="4877"/>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2" name="Freeform 1495"/>
            <p:cNvSpPr>
              <a:spLocks/>
            </p:cNvSpPr>
            <p:nvPr/>
          </p:nvSpPr>
          <p:spPr bwMode="gray">
            <a:xfrm>
              <a:off x="3306279" y="1546226"/>
              <a:ext cx="771588" cy="3871913"/>
            </a:xfrm>
            <a:custGeom>
              <a:avLst/>
              <a:gdLst>
                <a:gd name="T0" fmla="*/ 243 w 971"/>
                <a:gd name="T1" fmla="*/ 0 h 4877"/>
                <a:gd name="T2" fmla="*/ 238 w 971"/>
                <a:gd name="T3" fmla="*/ 4 h 4877"/>
                <a:gd name="T4" fmla="*/ 230 w 971"/>
                <a:gd name="T5" fmla="*/ 8 h 4877"/>
                <a:gd name="T6" fmla="*/ 217 w 971"/>
                <a:gd name="T7" fmla="*/ 16 h 4877"/>
                <a:gd name="T8" fmla="*/ 204 w 971"/>
                <a:gd name="T9" fmla="*/ 32 h 4877"/>
                <a:gd name="T10" fmla="*/ 187 w 971"/>
                <a:gd name="T11" fmla="*/ 48 h 4877"/>
                <a:gd name="T12" fmla="*/ 165 w 971"/>
                <a:gd name="T13" fmla="*/ 72 h 4877"/>
                <a:gd name="T14" fmla="*/ 143 w 971"/>
                <a:gd name="T15" fmla="*/ 100 h 4877"/>
                <a:gd name="T16" fmla="*/ 121 w 971"/>
                <a:gd name="T17" fmla="*/ 132 h 4877"/>
                <a:gd name="T18" fmla="*/ 95 w 971"/>
                <a:gd name="T19" fmla="*/ 172 h 4877"/>
                <a:gd name="T20" fmla="*/ 74 w 971"/>
                <a:gd name="T21" fmla="*/ 216 h 4877"/>
                <a:gd name="T22" fmla="*/ 57 w 971"/>
                <a:gd name="T23" fmla="*/ 263 h 4877"/>
                <a:gd name="T24" fmla="*/ 40 w 971"/>
                <a:gd name="T25" fmla="*/ 319 h 4877"/>
                <a:gd name="T26" fmla="*/ 22 w 971"/>
                <a:gd name="T27" fmla="*/ 383 h 4877"/>
                <a:gd name="T28" fmla="*/ 9 w 971"/>
                <a:gd name="T29" fmla="*/ 451 h 4877"/>
                <a:gd name="T30" fmla="*/ 5 w 971"/>
                <a:gd name="T31" fmla="*/ 527 h 4877"/>
                <a:gd name="T32" fmla="*/ 0 w 971"/>
                <a:gd name="T33" fmla="*/ 610 h 4877"/>
                <a:gd name="T34" fmla="*/ 5 w 971"/>
                <a:gd name="T35" fmla="*/ 690 h 4877"/>
                <a:gd name="T36" fmla="*/ 13 w 971"/>
                <a:gd name="T37" fmla="*/ 765 h 4877"/>
                <a:gd name="T38" fmla="*/ 22 w 971"/>
                <a:gd name="T39" fmla="*/ 834 h 4877"/>
                <a:gd name="T40" fmla="*/ 40 w 971"/>
                <a:gd name="T41" fmla="*/ 897 h 4877"/>
                <a:gd name="T42" fmla="*/ 57 w 971"/>
                <a:gd name="T43" fmla="*/ 953 h 4877"/>
                <a:gd name="T44" fmla="*/ 79 w 971"/>
                <a:gd name="T45" fmla="*/ 1000 h 4877"/>
                <a:gd name="T46" fmla="*/ 100 w 971"/>
                <a:gd name="T47" fmla="*/ 1044 h 4877"/>
                <a:gd name="T48" fmla="*/ 121 w 971"/>
                <a:gd name="T49" fmla="*/ 1084 h 4877"/>
                <a:gd name="T50" fmla="*/ 143 w 971"/>
                <a:gd name="T51" fmla="*/ 1116 h 4877"/>
                <a:gd name="T52" fmla="*/ 165 w 971"/>
                <a:gd name="T53" fmla="*/ 1144 h 4877"/>
                <a:gd name="T54" fmla="*/ 187 w 971"/>
                <a:gd name="T55" fmla="*/ 1167 h 4877"/>
                <a:gd name="T56" fmla="*/ 204 w 971"/>
                <a:gd name="T57" fmla="*/ 1188 h 4877"/>
                <a:gd name="T58" fmla="*/ 221 w 971"/>
                <a:gd name="T59" fmla="*/ 1200 h 4877"/>
                <a:gd name="T60" fmla="*/ 230 w 971"/>
                <a:gd name="T61" fmla="*/ 1212 h 4877"/>
                <a:gd name="T62" fmla="*/ 238 w 971"/>
                <a:gd name="T63" fmla="*/ 1215 h 4877"/>
                <a:gd name="T64" fmla="*/ 243 w 971"/>
                <a:gd name="T65" fmla="*/ 122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1"/>
                <a:gd name="T100" fmla="*/ 0 h 4877"/>
                <a:gd name="T101" fmla="*/ 971 w 971"/>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1" h="4877">
                  <a:moveTo>
                    <a:pt x="971" y="0"/>
                  </a:moveTo>
                  <a:lnTo>
                    <a:pt x="952" y="15"/>
                  </a:lnTo>
                  <a:lnTo>
                    <a:pt x="919" y="32"/>
                  </a:lnTo>
                  <a:lnTo>
                    <a:pt x="866" y="63"/>
                  </a:lnTo>
                  <a:lnTo>
                    <a:pt x="814" y="128"/>
                  </a:lnTo>
                  <a:lnTo>
                    <a:pt x="745" y="192"/>
                  </a:lnTo>
                  <a:lnTo>
                    <a:pt x="658" y="288"/>
                  </a:lnTo>
                  <a:lnTo>
                    <a:pt x="570" y="397"/>
                  </a:lnTo>
                  <a:lnTo>
                    <a:pt x="484" y="526"/>
                  </a:lnTo>
                  <a:lnTo>
                    <a:pt x="380" y="685"/>
                  </a:lnTo>
                  <a:lnTo>
                    <a:pt x="296" y="861"/>
                  </a:lnTo>
                  <a:lnTo>
                    <a:pt x="225" y="1051"/>
                  </a:lnTo>
                  <a:lnTo>
                    <a:pt x="157" y="1276"/>
                  </a:lnTo>
                  <a:lnTo>
                    <a:pt x="86" y="1529"/>
                  </a:lnTo>
                  <a:lnTo>
                    <a:pt x="34" y="1802"/>
                  </a:lnTo>
                  <a:lnTo>
                    <a:pt x="19" y="2105"/>
                  </a:lnTo>
                  <a:lnTo>
                    <a:pt x="0" y="2439"/>
                  </a:lnTo>
                  <a:lnTo>
                    <a:pt x="19" y="2757"/>
                  </a:lnTo>
                  <a:lnTo>
                    <a:pt x="52" y="3060"/>
                  </a:lnTo>
                  <a:lnTo>
                    <a:pt x="86" y="3333"/>
                  </a:lnTo>
                  <a:lnTo>
                    <a:pt x="157" y="3586"/>
                  </a:lnTo>
                  <a:lnTo>
                    <a:pt x="225" y="3811"/>
                  </a:lnTo>
                  <a:lnTo>
                    <a:pt x="313" y="3999"/>
                  </a:lnTo>
                  <a:lnTo>
                    <a:pt x="399" y="4175"/>
                  </a:lnTo>
                  <a:lnTo>
                    <a:pt x="484" y="4334"/>
                  </a:lnTo>
                  <a:lnTo>
                    <a:pt x="570" y="4463"/>
                  </a:lnTo>
                  <a:lnTo>
                    <a:pt x="658" y="4574"/>
                  </a:lnTo>
                  <a:lnTo>
                    <a:pt x="745" y="4668"/>
                  </a:lnTo>
                  <a:lnTo>
                    <a:pt x="814" y="4749"/>
                  </a:lnTo>
                  <a:lnTo>
                    <a:pt x="883" y="4797"/>
                  </a:lnTo>
                  <a:lnTo>
                    <a:pt x="919" y="4845"/>
                  </a:lnTo>
                  <a:lnTo>
                    <a:pt x="952" y="4860"/>
                  </a:lnTo>
                  <a:lnTo>
                    <a:pt x="971" y="4877"/>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3" name="Freeform 1496"/>
            <p:cNvSpPr>
              <a:spLocks/>
            </p:cNvSpPr>
            <p:nvPr/>
          </p:nvSpPr>
          <p:spPr bwMode="gray">
            <a:xfrm>
              <a:off x="3993723" y="1546226"/>
              <a:ext cx="438186" cy="3871913"/>
            </a:xfrm>
            <a:custGeom>
              <a:avLst/>
              <a:gdLst>
                <a:gd name="T0" fmla="*/ 138 w 552"/>
                <a:gd name="T1" fmla="*/ 0 h 4877"/>
                <a:gd name="T2" fmla="*/ 138 w 552"/>
                <a:gd name="T3" fmla="*/ 4 h 4877"/>
                <a:gd name="T4" fmla="*/ 135 w 552"/>
                <a:gd name="T5" fmla="*/ 8 h 4877"/>
                <a:gd name="T6" fmla="*/ 125 w 552"/>
                <a:gd name="T7" fmla="*/ 16 h 4877"/>
                <a:gd name="T8" fmla="*/ 116 w 552"/>
                <a:gd name="T9" fmla="*/ 32 h 4877"/>
                <a:gd name="T10" fmla="*/ 108 w 552"/>
                <a:gd name="T11" fmla="*/ 48 h 4877"/>
                <a:gd name="T12" fmla="*/ 95 w 552"/>
                <a:gd name="T13" fmla="*/ 72 h 4877"/>
                <a:gd name="T14" fmla="*/ 82 w 552"/>
                <a:gd name="T15" fmla="*/ 100 h 4877"/>
                <a:gd name="T16" fmla="*/ 69 w 552"/>
                <a:gd name="T17" fmla="*/ 132 h 4877"/>
                <a:gd name="T18" fmla="*/ 56 w 552"/>
                <a:gd name="T19" fmla="*/ 168 h 4877"/>
                <a:gd name="T20" fmla="*/ 47 w 552"/>
                <a:gd name="T21" fmla="*/ 212 h 4877"/>
                <a:gd name="T22" fmla="*/ 35 w 552"/>
                <a:gd name="T23" fmla="*/ 263 h 4877"/>
                <a:gd name="T24" fmla="*/ 21 w 552"/>
                <a:gd name="T25" fmla="*/ 319 h 4877"/>
                <a:gd name="T26" fmla="*/ 13 w 552"/>
                <a:gd name="T27" fmla="*/ 383 h 4877"/>
                <a:gd name="T28" fmla="*/ 9 w 552"/>
                <a:gd name="T29" fmla="*/ 451 h 4877"/>
                <a:gd name="T30" fmla="*/ 4 w 552"/>
                <a:gd name="T31" fmla="*/ 527 h 4877"/>
                <a:gd name="T32" fmla="*/ 0 w 552"/>
                <a:gd name="T33" fmla="*/ 610 h 4877"/>
                <a:gd name="T34" fmla="*/ 0 w 552"/>
                <a:gd name="T35" fmla="*/ 690 h 4877"/>
                <a:gd name="T36" fmla="*/ 4 w 552"/>
                <a:gd name="T37" fmla="*/ 762 h 4877"/>
                <a:gd name="T38" fmla="*/ 13 w 552"/>
                <a:gd name="T39" fmla="*/ 829 h 4877"/>
                <a:gd name="T40" fmla="*/ 21 w 552"/>
                <a:gd name="T41" fmla="*/ 893 h 4877"/>
                <a:gd name="T42" fmla="*/ 30 w 552"/>
                <a:gd name="T43" fmla="*/ 949 h 4877"/>
                <a:gd name="T44" fmla="*/ 43 w 552"/>
                <a:gd name="T45" fmla="*/ 996 h 4877"/>
                <a:gd name="T46" fmla="*/ 56 w 552"/>
                <a:gd name="T47" fmla="*/ 1040 h 4877"/>
                <a:gd name="T48" fmla="*/ 69 w 552"/>
                <a:gd name="T49" fmla="*/ 1080 h 4877"/>
                <a:gd name="T50" fmla="*/ 82 w 552"/>
                <a:gd name="T51" fmla="*/ 1116 h 4877"/>
                <a:gd name="T52" fmla="*/ 95 w 552"/>
                <a:gd name="T53" fmla="*/ 1144 h 4877"/>
                <a:gd name="T54" fmla="*/ 108 w 552"/>
                <a:gd name="T55" fmla="*/ 1167 h 4877"/>
                <a:gd name="T56" fmla="*/ 116 w 552"/>
                <a:gd name="T57" fmla="*/ 1184 h 4877"/>
                <a:gd name="T58" fmla="*/ 125 w 552"/>
                <a:gd name="T59" fmla="*/ 1200 h 4877"/>
                <a:gd name="T60" fmla="*/ 135 w 552"/>
                <a:gd name="T61" fmla="*/ 1212 h 4877"/>
                <a:gd name="T62" fmla="*/ 138 w 552"/>
                <a:gd name="T63" fmla="*/ 1215 h 4877"/>
                <a:gd name="T64" fmla="*/ 138 w 552"/>
                <a:gd name="T65" fmla="*/ 122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4877"/>
                <a:gd name="T101" fmla="*/ 552 w 552"/>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4877">
                  <a:moveTo>
                    <a:pt x="552" y="0"/>
                  </a:moveTo>
                  <a:lnTo>
                    <a:pt x="552" y="15"/>
                  </a:lnTo>
                  <a:lnTo>
                    <a:pt x="537" y="32"/>
                  </a:lnTo>
                  <a:lnTo>
                    <a:pt x="503" y="63"/>
                  </a:lnTo>
                  <a:lnTo>
                    <a:pt x="466" y="128"/>
                  </a:lnTo>
                  <a:lnTo>
                    <a:pt x="432" y="192"/>
                  </a:lnTo>
                  <a:lnTo>
                    <a:pt x="380" y="288"/>
                  </a:lnTo>
                  <a:lnTo>
                    <a:pt x="328" y="397"/>
                  </a:lnTo>
                  <a:lnTo>
                    <a:pt x="276" y="526"/>
                  </a:lnTo>
                  <a:lnTo>
                    <a:pt x="224" y="669"/>
                  </a:lnTo>
                  <a:lnTo>
                    <a:pt x="190" y="846"/>
                  </a:lnTo>
                  <a:lnTo>
                    <a:pt x="138" y="1051"/>
                  </a:lnTo>
                  <a:lnTo>
                    <a:pt x="86" y="1276"/>
                  </a:lnTo>
                  <a:lnTo>
                    <a:pt x="53" y="1529"/>
                  </a:lnTo>
                  <a:lnTo>
                    <a:pt x="34" y="1802"/>
                  </a:lnTo>
                  <a:lnTo>
                    <a:pt x="17" y="2105"/>
                  </a:lnTo>
                  <a:lnTo>
                    <a:pt x="0" y="2439"/>
                  </a:lnTo>
                  <a:lnTo>
                    <a:pt x="0" y="2757"/>
                  </a:lnTo>
                  <a:lnTo>
                    <a:pt x="17" y="3045"/>
                  </a:lnTo>
                  <a:lnTo>
                    <a:pt x="53" y="3316"/>
                  </a:lnTo>
                  <a:lnTo>
                    <a:pt x="86" y="3571"/>
                  </a:lnTo>
                  <a:lnTo>
                    <a:pt x="121" y="3793"/>
                  </a:lnTo>
                  <a:lnTo>
                    <a:pt x="172" y="3983"/>
                  </a:lnTo>
                  <a:lnTo>
                    <a:pt x="224" y="4160"/>
                  </a:lnTo>
                  <a:lnTo>
                    <a:pt x="276" y="4319"/>
                  </a:lnTo>
                  <a:lnTo>
                    <a:pt x="328" y="4463"/>
                  </a:lnTo>
                  <a:lnTo>
                    <a:pt x="380" y="4574"/>
                  </a:lnTo>
                  <a:lnTo>
                    <a:pt x="432" y="4668"/>
                  </a:lnTo>
                  <a:lnTo>
                    <a:pt x="466" y="4734"/>
                  </a:lnTo>
                  <a:lnTo>
                    <a:pt x="503" y="4797"/>
                  </a:lnTo>
                  <a:lnTo>
                    <a:pt x="537" y="4845"/>
                  </a:lnTo>
                  <a:lnTo>
                    <a:pt x="552" y="4860"/>
                  </a:lnTo>
                  <a:lnTo>
                    <a:pt x="552" y="4877"/>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4" name="Freeform 1497"/>
            <p:cNvSpPr>
              <a:spLocks/>
            </p:cNvSpPr>
            <p:nvPr/>
          </p:nvSpPr>
          <p:spPr bwMode="gray">
            <a:xfrm>
              <a:off x="4679579" y="1546226"/>
              <a:ext cx="123835" cy="3871913"/>
            </a:xfrm>
            <a:custGeom>
              <a:avLst/>
              <a:gdLst>
                <a:gd name="T0" fmla="*/ 39 w 158"/>
                <a:gd name="T1" fmla="*/ 0 h 4877"/>
                <a:gd name="T2" fmla="*/ 39 w 158"/>
                <a:gd name="T3" fmla="*/ 4 h 4877"/>
                <a:gd name="T4" fmla="*/ 39 w 158"/>
                <a:gd name="T5" fmla="*/ 8 h 4877"/>
                <a:gd name="T6" fmla="*/ 34 w 158"/>
                <a:gd name="T7" fmla="*/ 16 h 4877"/>
                <a:gd name="T8" fmla="*/ 34 w 158"/>
                <a:gd name="T9" fmla="*/ 32 h 4877"/>
                <a:gd name="T10" fmla="*/ 30 w 158"/>
                <a:gd name="T11" fmla="*/ 48 h 4877"/>
                <a:gd name="T12" fmla="*/ 26 w 158"/>
                <a:gd name="T13" fmla="*/ 72 h 4877"/>
                <a:gd name="T14" fmla="*/ 26 w 158"/>
                <a:gd name="T15" fmla="*/ 100 h 4877"/>
                <a:gd name="T16" fmla="*/ 22 w 158"/>
                <a:gd name="T17" fmla="*/ 132 h 4877"/>
                <a:gd name="T18" fmla="*/ 17 w 158"/>
                <a:gd name="T19" fmla="*/ 172 h 4877"/>
                <a:gd name="T20" fmla="*/ 13 w 158"/>
                <a:gd name="T21" fmla="*/ 216 h 4877"/>
                <a:gd name="T22" fmla="*/ 13 w 158"/>
                <a:gd name="T23" fmla="*/ 263 h 4877"/>
                <a:gd name="T24" fmla="*/ 9 w 158"/>
                <a:gd name="T25" fmla="*/ 319 h 4877"/>
                <a:gd name="T26" fmla="*/ 5 w 158"/>
                <a:gd name="T27" fmla="*/ 383 h 4877"/>
                <a:gd name="T28" fmla="*/ 5 w 158"/>
                <a:gd name="T29" fmla="*/ 451 h 4877"/>
                <a:gd name="T30" fmla="*/ 5 w 158"/>
                <a:gd name="T31" fmla="*/ 527 h 4877"/>
                <a:gd name="T32" fmla="*/ 0 w 158"/>
                <a:gd name="T33" fmla="*/ 610 h 4877"/>
                <a:gd name="T34" fmla="*/ 0 w 158"/>
                <a:gd name="T35" fmla="*/ 690 h 4877"/>
                <a:gd name="T36" fmla="*/ 5 w 158"/>
                <a:gd name="T37" fmla="*/ 765 h 4877"/>
                <a:gd name="T38" fmla="*/ 5 w 158"/>
                <a:gd name="T39" fmla="*/ 834 h 4877"/>
                <a:gd name="T40" fmla="*/ 9 w 158"/>
                <a:gd name="T41" fmla="*/ 893 h 4877"/>
                <a:gd name="T42" fmla="*/ 9 w 158"/>
                <a:gd name="T43" fmla="*/ 949 h 4877"/>
                <a:gd name="T44" fmla="*/ 13 w 158"/>
                <a:gd name="T45" fmla="*/ 1000 h 4877"/>
                <a:gd name="T46" fmla="*/ 17 w 158"/>
                <a:gd name="T47" fmla="*/ 1044 h 4877"/>
                <a:gd name="T48" fmla="*/ 22 w 158"/>
                <a:gd name="T49" fmla="*/ 1080 h 4877"/>
                <a:gd name="T50" fmla="*/ 22 w 158"/>
                <a:gd name="T51" fmla="*/ 1116 h 4877"/>
                <a:gd name="T52" fmla="*/ 26 w 158"/>
                <a:gd name="T53" fmla="*/ 1144 h 4877"/>
                <a:gd name="T54" fmla="*/ 30 w 158"/>
                <a:gd name="T55" fmla="*/ 1167 h 4877"/>
                <a:gd name="T56" fmla="*/ 34 w 158"/>
                <a:gd name="T57" fmla="*/ 1188 h 4877"/>
                <a:gd name="T58" fmla="*/ 34 w 158"/>
                <a:gd name="T59" fmla="*/ 1200 h 4877"/>
                <a:gd name="T60" fmla="*/ 39 w 158"/>
                <a:gd name="T61" fmla="*/ 1212 h 4877"/>
                <a:gd name="T62" fmla="*/ 39 w 158"/>
                <a:gd name="T63" fmla="*/ 1215 h 4877"/>
                <a:gd name="T64" fmla="*/ 39 w 158"/>
                <a:gd name="T65" fmla="*/ 122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4877"/>
                <a:gd name="T101" fmla="*/ 158 w 158"/>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4877">
                  <a:moveTo>
                    <a:pt x="158" y="0"/>
                  </a:moveTo>
                  <a:lnTo>
                    <a:pt x="158" y="15"/>
                  </a:lnTo>
                  <a:lnTo>
                    <a:pt x="158" y="32"/>
                  </a:lnTo>
                  <a:lnTo>
                    <a:pt x="139" y="63"/>
                  </a:lnTo>
                  <a:lnTo>
                    <a:pt x="139" y="128"/>
                  </a:lnTo>
                  <a:lnTo>
                    <a:pt x="123" y="192"/>
                  </a:lnTo>
                  <a:lnTo>
                    <a:pt x="106" y="288"/>
                  </a:lnTo>
                  <a:lnTo>
                    <a:pt x="106" y="397"/>
                  </a:lnTo>
                  <a:lnTo>
                    <a:pt x="89" y="526"/>
                  </a:lnTo>
                  <a:lnTo>
                    <a:pt x="71" y="685"/>
                  </a:lnTo>
                  <a:lnTo>
                    <a:pt x="54" y="861"/>
                  </a:lnTo>
                  <a:lnTo>
                    <a:pt x="54" y="1051"/>
                  </a:lnTo>
                  <a:lnTo>
                    <a:pt x="37" y="1276"/>
                  </a:lnTo>
                  <a:lnTo>
                    <a:pt x="20" y="1529"/>
                  </a:lnTo>
                  <a:lnTo>
                    <a:pt x="20" y="1802"/>
                  </a:lnTo>
                  <a:lnTo>
                    <a:pt x="20" y="2105"/>
                  </a:lnTo>
                  <a:lnTo>
                    <a:pt x="0" y="2439"/>
                  </a:lnTo>
                  <a:lnTo>
                    <a:pt x="0" y="2757"/>
                  </a:lnTo>
                  <a:lnTo>
                    <a:pt x="20" y="3060"/>
                  </a:lnTo>
                  <a:lnTo>
                    <a:pt x="20" y="3333"/>
                  </a:lnTo>
                  <a:lnTo>
                    <a:pt x="37" y="3571"/>
                  </a:lnTo>
                  <a:lnTo>
                    <a:pt x="37" y="3793"/>
                  </a:lnTo>
                  <a:lnTo>
                    <a:pt x="54" y="3999"/>
                  </a:lnTo>
                  <a:lnTo>
                    <a:pt x="71" y="4175"/>
                  </a:lnTo>
                  <a:lnTo>
                    <a:pt x="89" y="4319"/>
                  </a:lnTo>
                  <a:lnTo>
                    <a:pt x="89" y="4463"/>
                  </a:lnTo>
                  <a:lnTo>
                    <a:pt x="106" y="4574"/>
                  </a:lnTo>
                  <a:lnTo>
                    <a:pt x="123" y="4668"/>
                  </a:lnTo>
                  <a:lnTo>
                    <a:pt x="139" y="4749"/>
                  </a:lnTo>
                  <a:lnTo>
                    <a:pt x="139" y="4797"/>
                  </a:lnTo>
                  <a:lnTo>
                    <a:pt x="158" y="4845"/>
                  </a:lnTo>
                  <a:lnTo>
                    <a:pt x="158" y="4860"/>
                  </a:lnTo>
                  <a:lnTo>
                    <a:pt x="158" y="4877"/>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5" name="Freeform 1498"/>
            <p:cNvSpPr>
              <a:spLocks/>
            </p:cNvSpPr>
            <p:nvPr/>
          </p:nvSpPr>
          <p:spPr bwMode="gray">
            <a:xfrm>
              <a:off x="5174919" y="1546226"/>
              <a:ext cx="206392" cy="3871913"/>
            </a:xfrm>
            <a:custGeom>
              <a:avLst/>
              <a:gdLst>
                <a:gd name="T0" fmla="*/ 0 w 261"/>
                <a:gd name="T1" fmla="*/ 1220 h 4877"/>
                <a:gd name="T2" fmla="*/ 0 w 261"/>
                <a:gd name="T3" fmla="*/ 1215 h 4877"/>
                <a:gd name="T4" fmla="*/ 0 w 261"/>
                <a:gd name="T5" fmla="*/ 1212 h 4877"/>
                <a:gd name="T6" fmla="*/ 4 w 261"/>
                <a:gd name="T7" fmla="*/ 1200 h 4877"/>
                <a:gd name="T8" fmla="*/ 8 w 261"/>
                <a:gd name="T9" fmla="*/ 1188 h 4877"/>
                <a:gd name="T10" fmla="*/ 13 w 261"/>
                <a:gd name="T11" fmla="*/ 1172 h 4877"/>
                <a:gd name="T12" fmla="*/ 17 w 261"/>
                <a:gd name="T13" fmla="*/ 1148 h 4877"/>
                <a:gd name="T14" fmla="*/ 21 w 261"/>
                <a:gd name="T15" fmla="*/ 1120 h 4877"/>
                <a:gd name="T16" fmla="*/ 30 w 261"/>
                <a:gd name="T17" fmla="*/ 1088 h 4877"/>
                <a:gd name="T18" fmla="*/ 34 w 261"/>
                <a:gd name="T19" fmla="*/ 1048 h 4877"/>
                <a:gd name="T20" fmla="*/ 43 w 261"/>
                <a:gd name="T21" fmla="*/ 1004 h 4877"/>
                <a:gd name="T22" fmla="*/ 47 w 261"/>
                <a:gd name="T23" fmla="*/ 957 h 4877"/>
                <a:gd name="T24" fmla="*/ 52 w 261"/>
                <a:gd name="T25" fmla="*/ 901 h 4877"/>
                <a:gd name="T26" fmla="*/ 56 w 261"/>
                <a:gd name="T27" fmla="*/ 837 h 4877"/>
                <a:gd name="T28" fmla="*/ 60 w 261"/>
                <a:gd name="T29" fmla="*/ 769 h 4877"/>
                <a:gd name="T30" fmla="*/ 60 w 261"/>
                <a:gd name="T31" fmla="*/ 693 h 4877"/>
                <a:gd name="T32" fmla="*/ 65 w 261"/>
                <a:gd name="T33" fmla="*/ 610 h 4877"/>
                <a:gd name="T34" fmla="*/ 65 w 261"/>
                <a:gd name="T35" fmla="*/ 530 h 4877"/>
                <a:gd name="T36" fmla="*/ 60 w 261"/>
                <a:gd name="T37" fmla="*/ 455 h 4877"/>
                <a:gd name="T38" fmla="*/ 56 w 261"/>
                <a:gd name="T39" fmla="*/ 386 h 4877"/>
                <a:gd name="T40" fmla="*/ 56 w 261"/>
                <a:gd name="T41" fmla="*/ 327 h 4877"/>
                <a:gd name="T42" fmla="*/ 47 w 261"/>
                <a:gd name="T43" fmla="*/ 271 h 4877"/>
                <a:gd name="T44" fmla="*/ 43 w 261"/>
                <a:gd name="T45" fmla="*/ 220 h 4877"/>
                <a:gd name="T46" fmla="*/ 39 w 261"/>
                <a:gd name="T47" fmla="*/ 176 h 4877"/>
                <a:gd name="T48" fmla="*/ 30 w 261"/>
                <a:gd name="T49" fmla="*/ 140 h 4877"/>
                <a:gd name="T50" fmla="*/ 26 w 261"/>
                <a:gd name="T51" fmla="*/ 104 h 4877"/>
                <a:gd name="T52" fmla="*/ 21 w 261"/>
                <a:gd name="T53" fmla="*/ 76 h 4877"/>
                <a:gd name="T54" fmla="*/ 13 w 261"/>
                <a:gd name="T55" fmla="*/ 52 h 4877"/>
                <a:gd name="T56" fmla="*/ 8 w 261"/>
                <a:gd name="T57" fmla="*/ 32 h 4877"/>
                <a:gd name="T58" fmla="*/ 4 w 261"/>
                <a:gd name="T59" fmla="*/ 20 h 4877"/>
                <a:gd name="T60" fmla="*/ 0 w 261"/>
                <a:gd name="T61" fmla="*/ 8 h 4877"/>
                <a:gd name="T62" fmla="*/ 0 w 261"/>
                <a:gd name="T63" fmla="*/ 4 h 4877"/>
                <a:gd name="T64" fmla="*/ 0 w 261"/>
                <a:gd name="T65" fmla="*/ 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4877"/>
                <a:gd name="T101" fmla="*/ 261 w 261"/>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4877">
                  <a:moveTo>
                    <a:pt x="0" y="4877"/>
                  </a:moveTo>
                  <a:lnTo>
                    <a:pt x="0" y="4860"/>
                  </a:lnTo>
                  <a:lnTo>
                    <a:pt x="0" y="4845"/>
                  </a:lnTo>
                  <a:lnTo>
                    <a:pt x="18" y="4797"/>
                  </a:lnTo>
                  <a:lnTo>
                    <a:pt x="35" y="4749"/>
                  </a:lnTo>
                  <a:lnTo>
                    <a:pt x="54" y="4686"/>
                  </a:lnTo>
                  <a:lnTo>
                    <a:pt x="69" y="4590"/>
                  </a:lnTo>
                  <a:lnTo>
                    <a:pt x="87" y="4478"/>
                  </a:lnTo>
                  <a:lnTo>
                    <a:pt x="121" y="4352"/>
                  </a:lnTo>
                  <a:lnTo>
                    <a:pt x="139" y="4191"/>
                  </a:lnTo>
                  <a:lnTo>
                    <a:pt x="173" y="4016"/>
                  </a:lnTo>
                  <a:lnTo>
                    <a:pt x="190" y="3826"/>
                  </a:lnTo>
                  <a:lnTo>
                    <a:pt x="210" y="3601"/>
                  </a:lnTo>
                  <a:lnTo>
                    <a:pt x="225" y="3348"/>
                  </a:lnTo>
                  <a:lnTo>
                    <a:pt x="242" y="3076"/>
                  </a:lnTo>
                  <a:lnTo>
                    <a:pt x="242" y="2772"/>
                  </a:lnTo>
                  <a:lnTo>
                    <a:pt x="261" y="2439"/>
                  </a:lnTo>
                  <a:lnTo>
                    <a:pt x="261" y="2120"/>
                  </a:lnTo>
                  <a:lnTo>
                    <a:pt x="242" y="1817"/>
                  </a:lnTo>
                  <a:lnTo>
                    <a:pt x="225" y="1544"/>
                  </a:lnTo>
                  <a:lnTo>
                    <a:pt x="225" y="1306"/>
                  </a:lnTo>
                  <a:lnTo>
                    <a:pt x="190" y="1084"/>
                  </a:lnTo>
                  <a:lnTo>
                    <a:pt x="173" y="877"/>
                  </a:lnTo>
                  <a:lnTo>
                    <a:pt x="158" y="702"/>
                  </a:lnTo>
                  <a:lnTo>
                    <a:pt x="121" y="558"/>
                  </a:lnTo>
                  <a:lnTo>
                    <a:pt x="106" y="414"/>
                  </a:lnTo>
                  <a:lnTo>
                    <a:pt x="87" y="303"/>
                  </a:lnTo>
                  <a:lnTo>
                    <a:pt x="54" y="207"/>
                  </a:lnTo>
                  <a:lnTo>
                    <a:pt x="35" y="128"/>
                  </a:lnTo>
                  <a:lnTo>
                    <a:pt x="18" y="80"/>
                  </a:lnTo>
                  <a:lnTo>
                    <a:pt x="0" y="32"/>
                  </a:lnTo>
                  <a:lnTo>
                    <a:pt x="0" y="15"/>
                  </a:lnTo>
                  <a:lnTo>
                    <a:pt x="0" y="0"/>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6" name="Freeform 1499"/>
            <p:cNvSpPr>
              <a:spLocks/>
            </p:cNvSpPr>
            <p:nvPr/>
          </p:nvSpPr>
          <p:spPr bwMode="gray">
            <a:xfrm>
              <a:off x="5532136" y="1546226"/>
              <a:ext cx="535031" cy="3871913"/>
            </a:xfrm>
            <a:custGeom>
              <a:avLst/>
              <a:gdLst>
                <a:gd name="T0" fmla="*/ 0 w 674"/>
                <a:gd name="T1" fmla="*/ 1220 h 4877"/>
                <a:gd name="T2" fmla="*/ 4 w 674"/>
                <a:gd name="T3" fmla="*/ 1215 h 4877"/>
                <a:gd name="T4" fmla="*/ 9 w 674"/>
                <a:gd name="T5" fmla="*/ 1212 h 4877"/>
                <a:gd name="T6" fmla="*/ 17 w 674"/>
                <a:gd name="T7" fmla="*/ 1200 h 4877"/>
                <a:gd name="T8" fmla="*/ 26 w 674"/>
                <a:gd name="T9" fmla="*/ 1188 h 4877"/>
                <a:gd name="T10" fmla="*/ 39 w 674"/>
                <a:gd name="T11" fmla="*/ 1167 h 4877"/>
                <a:gd name="T12" fmla="*/ 52 w 674"/>
                <a:gd name="T13" fmla="*/ 1148 h 4877"/>
                <a:gd name="T14" fmla="*/ 70 w 674"/>
                <a:gd name="T15" fmla="*/ 1120 h 4877"/>
                <a:gd name="T16" fmla="*/ 83 w 674"/>
                <a:gd name="T17" fmla="*/ 1088 h 4877"/>
                <a:gd name="T18" fmla="*/ 99 w 674"/>
                <a:gd name="T19" fmla="*/ 1048 h 4877"/>
                <a:gd name="T20" fmla="*/ 116 w 674"/>
                <a:gd name="T21" fmla="*/ 1004 h 4877"/>
                <a:gd name="T22" fmla="*/ 130 w 674"/>
                <a:gd name="T23" fmla="*/ 957 h 4877"/>
                <a:gd name="T24" fmla="*/ 143 w 674"/>
                <a:gd name="T25" fmla="*/ 901 h 4877"/>
                <a:gd name="T26" fmla="*/ 152 w 674"/>
                <a:gd name="T27" fmla="*/ 837 h 4877"/>
                <a:gd name="T28" fmla="*/ 160 w 674"/>
                <a:gd name="T29" fmla="*/ 769 h 4877"/>
                <a:gd name="T30" fmla="*/ 165 w 674"/>
                <a:gd name="T31" fmla="*/ 693 h 4877"/>
                <a:gd name="T32" fmla="*/ 169 w 674"/>
                <a:gd name="T33" fmla="*/ 610 h 4877"/>
                <a:gd name="T34" fmla="*/ 165 w 674"/>
                <a:gd name="T35" fmla="*/ 527 h 4877"/>
                <a:gd name="T36" fmla="*/ 160 w 674"/>
                <a:gd name="T37" fmla="*/ 451 h 4877"/>
                <a:gd name="T38" fmla="*/ 152 w 674"/>
                <a:gd name="T39" fmla="*/ 383 h 4877"/>
                <a:gd name="T40" fmla="*/ 143 w 674"/>
                <a:gd name="T41" fmla="*/ 319 h 4877"/>
                <a:gd name="T42" fmla="*/ 130 w 674"/>
                <a:gd name="T43" fmla="*/ 263 h 4877"/>
                <a:gd name="T44" fmla="*/ 116 w 674"/>
                <a:gd name="T45" fmla="*/ 216 h 4877"/>
                <a:gd name="T46" fmla="*/ 99 w 674"/>
                <a:gd name="T47" fmla="*/ 172 h 4877"/>
                <a:gd name="T48" fmla="*/ 86 w 674"/>
                <a:gd name="T49" fmla="*/ 132 h 4877"/>
                <a:gd name="T50" fmla="*/ 70 w 674"/>
                <a:gd name="T51" fmla="*/ 100 h 4877"/>
                <a:gd name="T52" fmla="*/ 55 w 674"/>
                <a:gd name="T53" fmla="*/ 72 h 4877"/>
                <a:gd name="T54" fmla="*/ 39 w 674"/>
                <a:gd name="T55" fmla="*/ 48 h 4877"/>
                <a:gd name="T56" fmla="*/ 26 w 674"/>
                <a:gd name="T57" fmla="*/ 32 h 4877"/>
                <a:gd name="T58" fmla="*/ 17 w 674"/>
                <a:gd name="T59" fmla="*/ 16 h 4877"/>
                <a:gd name="T60" fmla="*/ 9 w 674"/>
                <a:gd name="T61" fmla="*/ 8 h 4877"/>
                <a:gd name="T62" fmla="*/ 4 w 674"/>
                <a:gd name="T63" fmla="*/ 4 h 4877"/>
                <a:gd name="T64" fmla="*/ 0 w 674"/>
                <a:gd name="T65" fmla="*/ 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4"/>
                <a:gd name="T100" fmla="*/ 0 h 4877"/>
                <a:gd name="T101" fmla="*/ 674 w 674"/>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4" h="4877">
                  <a:moveTo>
                    <a:pt x="0" y="4877"/>
                  </a:moveTo>
                  <a:lnTo>
                    <a:pt x="16" y="4860"/>
                  </a:lnTo>
                  <a:lnTo>
                    <a:pt x="35" y="4845"/>
                  </a:lnTo>
                  <a:lnTo>
                    <a:pt x="68" y="4797"/>
                  </a:lnTo>
                  <a:lnTo>
                    <a:pt x="104" y="4749"/>
                  </a:lnTo>
                  <a:lnTo>
                    <a:pt x="156" y="4668"/>
                  </a:lnTo>
                  <a:lnTo>
                    <a:pt x="208" y="4590"/>
                  </a:lnTo>
                  <a:lnTo>
                    <a:pt x="277" y="4478"/>
                  </a:lnTo>
                  <a:lnTo>
                    <a:pt x="329" y="4352"/>
                  </a:lnTo>
                  <a:lnTo>
                    <a:pt x="398" y="4191"/>
                  </a:lnTo>
                  <a:lnTo>
                    <a:pt x="467" y="4016"/>
                  </a:lnTo>
                  <a:lnTo>
                    <a:pt x="519" y="3826"/>
                  </a:lnTo>
                  <a:lnTo>
                    <a:pt x="571" y="3601"/>
                  </a:lnTo>
                  <a:lnTo>
                    <a:pt x="605" y="3348"/>
                  </a:lnTo>
                  <a:lnTo>
                    <a:pt x="640" y="3076"/>
                  </a:lnTo>
                  <a:lnTo>
                    <a:pt x="659" y="2772"/>
                  </a:lnTo>
                  <a:lnTo>
                    <a:pt x="674" y="2439"/>
                  </a:lnTo>
                  <a:lnTo>
                    <a:pt x="659" y="2105"/>
                  </a:lnTo>
                  <a:lnTo>
                    <a:pt x="640" y="1802"/>
                  </a:lnTo>
                  <a:lnTo>
                    <a:pt x="605" y="1529"/>
                  </a:lnTo>
                  <a:lnTo>
                    <a:pt x="571" y="1276"/>
                  </a:lnTo>
                  <a:lnTo>
                    <a:pt x="519" y="1051"/>
                  </a:lnTo>
                  <a:lnTo>
                    <a:pt x="467" y="861"/>
                  </a:lnTo>
                  <a:lnTo>
                    <a:pt x="398" y="685"/>
                  </a:lnTo>
                  <a:lnTo>
                    <a:pt x="346" y="526"/>
                  </a:lnTo>
                  <a:lnTo>
                    <a:pt x="277" y="397"/>
                  </a:lnTo>
                  <a:lnTo>
                    <a:pt x="223" y="288"/>
                  </a:lnTo>
                  <a:lnTo>
                    <a:pt x="156" y="192"/>
                  </a:lnTo>
                  <a:lnTo>
                    <a:pt x="104" y="128"/>
                  </a:lnTo>
                  <a:lnTo>
                    <a:pt x="68" y="63"/>
                  </a:lnTo>
                  <a:lnTo>
                    <a:pt x="35" y="32"/>
                  </a:lnTo>
                  <a:lnTo>
                    <a:pt x="16" y="15"/>
                  </a:lnTo>
                  <a:lnTo>
                    <a:pt x="0" y="0"/>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7" name="Freeform 1500"/>
            <p:cNvSpPr>
              <a:spLocks/>
            </p:cNvSpPr>
            <p:nvPr/>
          </p:nvSpPr>
          <p:spPr bwMode="gray">
            <a:xfrm>
              <a:off x="5902053" y="1546226"/>
              <a:ext cx="852557" cy="3871913"/>
            </a:xfrm>
            <a:custGeom>
              <a:avLst/>
              <a:gdLst>
                <a:gd name="T0" fmla="*/ 0 w 1073"/>
                <a:gd name="T1" fmla="*/ 1220 h 4877"/>
                <a:gd name="T2" fmla="*/ 5 w 1073"/>
                <a:gd name="T3" fmla="*/ 1216 h 4877"/>
                <a:gd name="T4" fmla="*/ 13 w 1073"/>
                <a:gd name="T5" fmla="*/ 1212 h 4877"/>
                <a:gd name="T6" fmla="*/ 26 w 1073"/>
                <a:gd name="T7" fmla="*/ 1204 h 4877"/>
                <a:gd name="T8" fmla="*/ 44 w 1073"/>
                <a:gd name="T9" fmla="*/ 1188 h 4877"/>
                <a:gd name="T10" fmla="*/ 61 w 1073"/>
                <a:gd name="T11" fmla="*/ 1172 h 4877"/>
                <a:gd name="T12" fmla="*/ 83 w 1073"/>
                <a:gd name="T13" fmla="*/ 1152 h 4877"/>
                <a:gd name="T14" fmla="*/ 109 w 1073"/>
                <a:gd name="T15" fmla="*/ 1124 h 4877"/>
                <a:gd name="T16" fmla="*/ 135 w 1073"/>
                <a:gd name="T17" fmla="*/ 1092 h 4877"/>
                <a:gd name="T18" fmla="*/ 156 w 1073"/>
                <a:gd name="T19" fmla="*/ 1052 h 4877"/>
                <a:gd name="T20" fmla="*/ 182 w 1073"/>
                <a:gd name="T21" fmla="*/ 1013 h 4877"/>
                <a:gd name="T22" fmla="*/ 204 w 1073"/>
                <a:gd name="T23" fmla="*/ 961 h 4877"/>
                <a:gd name="T24" fmla="*/ 225 w 1073"/>
                <a:gd name="T25" fmla="*/ 905 h 4877"/>
                <a:gd name="T26" fmla="*/ 243 w 1073"/>
                <a:gd name="T27" fmla="*/ 841 h 4877"/>
                <a:gd name="T28" fmla="*/ 256 w 1073"/>
                <a:gd name="T29" fmla="*/ 774 h 4877"/>
                <a:gd name="T30" fmla="*/ 264 w 1073"/>
                <a:gd name="T31" fmla="*/ 693 h 4877"/>
                <a:gd name="T32" fmla="*/ 269 w 1073"/>
                <a:gd name="T33" fmla="*/ 610 h 4877"/>
                <a:gd name="T34" fmla="*/ 264 w 1073"/>
                <a:gd name="T35" fmla="*/ 530 h 4877"/>
                <a:gd name="T36" fmla="*/ 256 w 1073"/>
                <a:gd name="T37" fmla="*/ 455 h 4877"/>
                <a:gd name="T38" fmla="*/ 243 w 1073"/>
                <a:gd name="T39" fmla="*/ 386 h 4877"/>
                <a:gd name="T40" fmla="*/ 230 w 1073"/>
                <a:gd name="T41" fmla="*/ 323 h 4877"/>
                <a:gd name="T42" fmla="*/ 208 w 1073"/>
                <a:gd name="T43" fmla="*/ 267 h 4877"/>
                <a:gd name="T44" fmla="*/ 187 w 1073"/>
                <a:gd name="T45" fmla="*/ 220 h 4877"/>
                <a:gd name="T46" fmla="*/ 161 w 1073"/>
                <a:gd name="T47" fmla="*/ 176 h 4877"/>
                <a:gd name="T48" fmla="*/ 135 w 1073"/>
                <a:gd name="T49" fmla="*/ 136 h 4877"/>
                <a:gd name="T50" fmla="*/ 109 w 1073"/>
                <a:gd name="T51" fmla="*/ 104 h 4877"/>
                <a:gd name="T52" fmla="*/ 87 w 1073"/>
                <a:gd name="T53" fmla="*/ 77 h 4877"/>
                <a:gd name="T54" fmla="*/ 65 w 1073"/>
                <a:gd name="T55" fmla="*/ 53 h 4877"/>
                <a:gd name="T56" fmla="*/ 44 w 1073"/>
                <a:gd name="T57" fmla="*/ 32 h 4877"/>
                <a:gd name="T58" fmla="*/ 26 w 1073"/>
                <a:gd name="T59" fmla="*/ 20 h 4877"/>
                <a:gd name="T60" fmla="*/ 13 w 1073"/>
                <a:gd name="T61" fmla="*/ 8 h 4877"/>
                <a:gd name="T62" fmla="*/ 5 w 1073"/>
                <a:gd name="T63" fmla="*/ 5 h 4877"/>
                <a:gd name="T64" fmla="*/ 0 w 1073"/>
                <a:gd name="T65" fmla="*/ 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3"/>
                <a:gd name="T100" fmla="*/ 0 h 4877"/>
                <a:gd name="T101" fmla="*/ 1073 w 1073"/>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3" h="4877">
                  <a:moveTo>
                    <a:pt x="0" y="4877"/>
                  </a:moveTo>
                  <a:lnTo>
                    <a:pt x="17" y="4862"/>
                  </a:lnTo>
                  <a:lnTo>
                    <a:pt x="52" y="4845"/>
                  </a:lnTo>
                  <a:lnTo>
                    <a:pt x="104" y="4814"/>
                  </a:lnTo>
                  <a:lnTo>
                    <a:pt x="173" y="4749"/>
                  </a:lnTo>
                  <a:lnTo>
                    <a:pt x="244" y="4686"/>
                  </a:lnTo>
                  <a:lnTo>
                    <a:pt x="330" y="4605"/>
                  </a:lnTo>
                  <a:lnTo>
                    <a:pt x="434" y="4496"/>
                  </a:lnTo>
                  <a:lnTo>
                    <a:pt x="537" y="4367"/>
                  </a:lnTo>
                  <a:lnTo>
                    <a:pt x="624" y="4208"/>
                  </a:lnTo>
                  <a:lnTo>
                    <a:pt x="727" y="4049"/>
                  </a:lnTo>
                  <a:lnTo>
                    <a:pt x="814" y="3841"/>
                  </a:lnTo>
                  <a:lnTo>
                    <a:pt x="898" y="3619"/>
                  </a:lnTo>
                  <a:lnTo>
                    <a:pt x="969" y="3363"/>
                  </a:lnTo>
                  <a:lnTo>
                    <a:pt x="1021" y="3093"/>
                  </a:lnTo>
                  <a:lnTo>
                    <a:pt x="1056" y="2772"/>
                  </a:lnTo>
                  <a:lnTo>
                    <a:pt x="1073" y="2439"/>
                  </a:lnTo>
                  <a:lnTo>
                    <a:pt x="1056" y="2120"/>
                  </a:lnTo>
                  <a:lnTo>
                    <a:pt x="1021" y="1817"/>
                  </a:lnTo>
                  <a:lnTo>
                    <a:pt x="969" y="1544"/>
                  </a:lnTo>
                  <a:lnTo>
                    <a:pt x="917" y="1291"/>
                  </a:lnTo>
                  <a:lnTo>
                    <a:pt x="831" y="1067"/>
                  </a:lnTo>
                  <a:lnTo>
                    <a:pt x="745" y="879"/>
                  </a:lnTo>
                  <a:lnTo>
                    <a:pt x="641" y="702"/>
                  </a:lnTo>
                  <a:lnTo>
                    <a:pt x="537" y="543"/>
                  </a:lnTo>
                  <a:lnTo>
                    <a:pt x="434" y="414"/>
                  </a:lnTo>
                  <a:lnTo>
                    <a:pt x="345" y="305"/>
                  </a:lnTo>
                  <a:lnTo>
                    <a:pt x="259" y="209"/>
                  </a:lnTo>
                  <a:lnTo>
                    <a:pt x="173" y="128"/>
                  </a:lnTo>
                  <a:lnTo>
                    <a:pt x="104" y="80"/>
                  </a:lnTo>
                  <a:lnTo>
                    <a:pt x="52" y="32"/>
                  </a:lnTo>
                  <a:lnTo>
                    <a:pt x="17" y="17"/>
                  </a:lnTo>
                  <a:lnTo>
                    <a:pt x="0" y="0"/>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8" name="Freeform 1501"/>
            <p:cNvSpPr>
              <a:spLocks/>
            </p:cNvSpPr>
            <p:nvPr/>
          </p:nvSpPr>
          <p:spPr bwMode="gray">
            <a:xfrm>
              <a:off x="6273558" y="1546226"/>
              <a:ext cx="1168495" cy="3871913"/>
            </a:xfrm>
            <a:custGeom>
              <a:avLst/>
              <a:gdLst>
                <a:gd name="T0" fmla="*/ 0 w 1473"/>
                <a:gd name="T1" fmla="*/ 1220 h 4877"/>
                <a:gd name="T2" fmla="*/ 5 w 1473"/>
                <a:gd name="T3" fmla="*/ 1216 h 4877"/>
                <a:gd name="T4" fmla="*/ 13 w 1473"/>
                <a:gd name="T5" fmla="*/ 1212 h 4877"/>
                <a:gd name="T6" fmla="*/ 34 w 1473"/>
                <a:gd name="T7" fmla="*/ 1200 h 4877"/>
                <a:gd name="T8" fmla="*/ 56 w 1473"/>
                <a:gd name="T9" fmla="*/ 1188 h 4877"/>
                <a:gd name="T10" fmla="*/ 87 w 1473"/>
                <a:gd name="T11" fmla="*/ 1168 h 4877"/>
                <a:gd name="T12" fmla="*/ 117 w 1473"/>
                <a:gd name="T13" fmla="*/ 1148 h 4877"/>
                <a:gd name="T14" fmla="*/ 147 w 1473"/>
                <a:gd name="T15" fmla="*/ 1120 h 4877"/>
                <a:gd name="T16" fmla="*/ 182 w 1473"/>
                <a:gd name="T17" fmla="*/ 1088 h 4877"/>
                <a:gd name="T18" fmla="*/ 216 w 1473"/>
                <a:gd name="T19" fmla="*/ 1048 h 4877"/>
                <a:gd name="T20" fmla="*/ 251 w 1473"/>
                <a:gd name="T21" fmla="*/ 1004 h 4877"/>
                <a:gd name="T22" fmla="*/ 281 w 1473"/>
                <a:gd name="T23" fmla="*/ 957 h 4877"/>
                <a:gd name="T24" fmla="*/ 311 w 1473"/>
                <a:gd name="T25" fmla="*/ 901 h 4877"/>
                <a:gd name="T26" fmla="*/ 333 w 1473"/>
                <a:gd name="T27" fmla="*/ 837 h 4877"/>
                <a:gd name="T28" fmla="*/ 351 w 1473"/>
                <a:gd name="T29" fmla="*/ 769 h 4877"/>
                <a:gd name="T30" fmla="*/ 363 w 1473"/>
                <a:gd name="T31" fmla="*/ 693 h 4877"/>
                <a:gd name="T32" fmla="*/ 368 w 1473"/>
                <a:gd name="T33" fmla="*/ 610 h 4877"/>
                <a:gd name="T34" fmla="*/ 363 w 1473"/>
                <a:gd name="T35" fmla="*/ 527 h 4877"/>
                <a:gd name="T36" fmla="*/ 351 w 1473"/>
                <a:gd name="T37" fmla="*/ 451 h 4877"/>
                <a:gd name="T38" fmla="*/ 333 w 1473"/>
                <a:gd name="T39" fmla="*/ 383 h 4877"/>
                <a:gd name="T40" fmla="*/ 311 w 1473"/>
                <a:gd name="T41" fmla="*/ 323 h 4877"/>
                <a:gd name="T42" fmla="*/ 281 w 1473"/>
                <a:gd name="T43" fmla="*/ 267 h 4877"/>
                <a:gd name="T44" fmla="*/ 251 w 1473"/>
                <a:gd name="T45" fmla="*/ 216 h 4877"/>
                <a:gd name="T46" fmla="*/ 220 w 1473"/>
                <a:gd name="T47" fmla="*/ 172 h 4877"/>
                <a:gd name="T48" fmla="*/ 186 w 1473"/>
                <a:gd name="T49" fmla="*/ 136 h 4877"/>
                <a:gd name="T50" fmla="*/ 151 w 1473"/>
                <a:gd name="T51" fmla="*/ 100 h 4877"/>
                <a:gd name="T52" fmla="*/ 117 w 1473"/>
                <a:gd name="T53" fmla="*/ 72 h 4877"/>
                <a:gd name="T54" fmla="*/ 87 w 1473"/>
                <a:gd name="T55" fmla="*/ 48 h 4877"/>
                <a:gd name="T56" fmla="*/ 56 w 1473"/>
                <a:gd name="T57" fmla="*/ 32 h 4877"/>
                <a:gd name="T58" fmla="*/ 34 w 1473"/>
                <a:gd name="T59" fmla="*/ 17 h 4877"/>
                <a:gd name="T60" fmla="*/ 17 w 1473"/>
                <a:gd name="T61" fmla="*/ 8 h 4877"/>
                <a:gd name="T62" fmla="*/ 5 w 1473"/>
                <a:gd name="T63" fmla="*/ 5 h 4877"/>
                <a:gd name="T64" fmla="*/ 0 w 1473"/>
                <a:gd name="T65" fmla="*/ 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3"/>
                <a:gd name="T100" fmla="*/ 0 h 4877"/>
                <a:gd name="T101" fmla="*/ 1473 w 1473"/>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3" h="4877">
                  <a:moveTo>
                    <a:pt x="0" y="4877"/>
                  </a:moveTo>
                  <a:lnTo>
                    <a:pt x="20" y="4862"/>
                  </a:lnTo>
                  <a:lnTo>
                    <a:pt x="52" y="4845"/>
                  </a:lnTo>
                  <a:lnTo>
                    <a:pt x="139" y="4797"/>
                  </a:lnTo>
                  <a:lnTo>
                    <a:pt x="227" y="4749"/>
                  </a:lnTo>
                  <a:lnTo>
                    <a:pt x="348" y="4670"/>
                  </a:lnTo>
                  <a:lnTo>
                    <a:pt x="469" y="4590"/>
                  </a:lnTo>
                  <a:lnTo>
                    <a:pt x="590" y="4480"/>
                  </a:lnTo>
                  <a:lnTo>
                    <a:pt x="728" y="4352"/>
                  </a:lnTo>
                  <a:lnTo>
                    <a:pt x="866" y="4192"/>
                  </a:lnTo>
                  <a:lnTo>
                    <a:pt x="1004" y="4016"/>
                  </a:lnTo>
                  <a:lnTo>
                    <a:pt x="1127" y="3826"/>
                  </a:lnTo>
                  <a:lnTo>
                    <a:pt x="1246" y="3601"/>
                  </a:lnTo>
                  <a:lnTo>
                    <a:pt x="1333" y="3348"/>
                  </a:lnTo>
                  <a:lnTo>
                    <a:pt x="1404" y="3076"/>
                  </a:lnTo>
                  <a:lnTo>
                    <a:pt x="1455" y="2772"/>
                  </a:lnTo>
                  <a:lnTo>
                    <a:pt x="1473" y="2439"/>
                  </a:lnTo>
                  <a:lnTo>
                    <a:pt x="1455" y="2105"/>
                  </a:lnTo>
                  <a:lnTo>
                    <a:pt x="1404" y="1802"/>
                  </a:lnTo>
                  <a:lnTo>
                    <a:pt x="1333" y="1529"/>
                  </a:lnTo>
                  <a:lnTo>
                    <a:pt x="1246" y="1291"/>
                  </a:lnTo>
                  <a:lnTo>
                    <a:pt x="1127" y="1067"/>
                  </a:lnTo>
                  <a:lnTo>
                    <a:pt x="1004" y="861"/>
                  </a:lnTo>
                  <a:lnTo>
                    <a:pt x="883" y="687"/>
                  </a:lnTo>
                  <a:lnTo>
                    <a:pt x="745" y="543"/>
                  </a:lnTo>
                  <a:lnTo>
                    <a:pt x="607" y="399"/>
                  </a:lnTo>
                  <a:lnTo>
                    <a:pt x="469" y="288"/>
                  </a:lnTo>
                  <a:lnTo>
                    <a:pt x="348" y="192"/>
                  </a:lnTo>
                  <a:lnTo>
                    <a:pt x="227" y="128"/>
                  </a:lnTo>
                  <a:lnTo>
                    <a:pt x="139" y="65"/>
                  </a:lnTo>
                  <a:lnTo>
                    <a:pt x="71" y="32"/>
                  </a:lnTo>
                  <a:lnTo>
                    <a:pt x="20" y="17"/>
                  </a:lnTo>
                  <a:lnTo>
                    <a:pt x="0" y="0"/>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39" name="Freeform 1502"/>
            <p:cNvSpPr>
              <a:spLocks/>
            </p:cNvSpPr>
            <p:nvPr/>
          </p:nvSpPr>
          <p:spPr bwMode="gray">
            <a:xfrm>
              <a:off x="6645064" y="1546226"/>
              <a:ext cx="1482846" cy="3871913"/>
            </a:xfrm>
            <a:custGeom>
              <a:avLst/>
              <a:gdLst>
                <a:gd name="T0" fmla="*/ 0 w 1868"/>
                <a:gd name="T1" fmla="*/ 1220 h 4877"/>
                <a:gd name="T2" fmla="*/ 4 w 1868"/>
                <a:gd name="T3" fmla="*/ 1216 h 4877"/>
                <a:gd name="T4" fmla="*/ 18 w 1868"/>
                <a:gd name="T5" fmla="*/ 1212 h 4877"/>
                <a:gd name="T6" fmla="*/ 44 w 1868"/>
                <a:gd name="T7" fmla="*/ 1200 h 4877"/>
                <a:gd name="T8" fmla="*/ 74 w 1868"/>
                <a:gd name="T9" fmla="*/ 1188 h 4877"/>
                <a:gd name="T10" fmla="*/ 108 w 1868"/>
                <a:gd name="T11" fmla="*/ 1168 h 4877"/>
                <a:gd name="T12" fmla="*/ 147 w 1868"/>
                <a:gd name="T13" fmla="*/ 1148 h 4877"/>
                <a:gd name="T14" fmla="*/ 190 w 1868"/>
                <a:gd name="T15" fmla="*/ 1120 h 4877"/>
                <a:gd name="T16" fmla="*/ 234 w 1868"/>
                <a:gd name="T17" fmla="*/ 1084 h 4877"/>
                <a:gd name="T18" fmla="*/ 277 w 1868"/>
                <a:gd name="T19" fmla="*/ 1048 h 4877"/>
                <a:gd name="T20" fmla="*/ 320 w 1868"/>
                <a:gd name="T21" fmla="*/ 1004 h 4877"/>
                <a:gd name="T22" fmla="*/ 359 w 1868"/>
                <a:gd name="T23" fmla="*/ 953 h 4877"/>
                <a:gd name="T24" fmla="*/ 398 w 1868"/>
                <a:gd name="T25" fmla="*/ 897 h 4877"/>
                <a:gd name="T26" fmla="*/ 428 w 1868"/>
                <a:gd name="T27" fmla="*/ 837 h 4877"/>
                <a:gd name="T28" fmla="*/ 450 w 1868"/>
                <a:gd name="T29" fmla="*/ 765 h 4877"/>
                <a:gd name="T30" fmla="*/ 463 w 1868"/>
                <a:gd name="T31" fmla="*/ 690 h 4877"/>
                <a:gd name="T32" fmla="*/ 467 w 1868"/>
                <a:gd name="T33" fmla="*/ 610 h 4877"/>
                <a:gd name="T34" fmla="*/ 463 w 1868"/>
                <a:gd name="T35" fmla="*/ 527 h 4877"/>
                <a:gd name="T36" fmla="*/ 450 w 1868"/>
                <a:gd name="T37" fmla="*/ 451 h 4877"/>
                <a:gd name="T38" fmla="*/ 424 w 1868"/>
                <a:gd name="T39" fmla="*/ 383 h 4877"/>
                <a:gd name="T40" fmla="*/ 394 w 1868"/>
                <a:gd name="T41" fmla="*/ 319 h 4877"/>
                <a:gd name="T42" fmla="*/ 359 w 1868"/>
                <a:gd name="T43" fmla="*/ 263 h 4877"/>
                <a:gd name="T44" fmla="*/ 320 w 1868"/>
                <a:gd name="T45" fmla="*/ 216 h 4877"/>
                <a:gd name="T46" fmla="*/ 277 w 1868"/>
                <a:gd name="T47" fmla="*/ 172 h 4877"/>
                <a:gd name="T48" fmla="*/ 234 w 1868"/>
                <a:gd name="T49" fmla="*/ 132 h 4877"/>
                <a:gd name="T50" fmla="*/ 190 w 1868"/>
                <a:gd name="T51" fmla="*/ 100 h 4877"/>
                <a:gd name="T52" fmla="*/ 147 w 1868"/>
                <a:gd name="T53" fmla="*/ 72 h 4877"/>
                <a:gd name="T54" fmla="*/ 108 w 1868"/>
                <a:gd name="T55" fmla="*/ 48 h 4877"/>
                <a:gd name="T56" fmla="*/ 74 w 1868"/>
                <a:gd name="T57" fmla="*/ 32 h 4877"/>
                <a:gd name="T58" fmla="*/ 44 w 1868"/>
                <a:gd name="T59" fmla="*/ 17 h 4877"/>
                <a:gd name="T60" fmla="*/ 18 w 1868"/>
                <a:gd name="T61" fmla="*/ 8 h 4877"/>
                <a:gd name="T62" fmla="*/ 4 w 1868"/>
                <a:gd name="T63" fmla="*/ 5 h 4877"/>
                <a:gd name="T64" fmla="*/ 0 w 1868"/>
                <a:gd name="T65" fmla="*/ 0 h 4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8"/>
                <a:gd name="T100" fmla="*/ 0 h 4877"/>
                <a:gd name="T101" fmla="*/ 1868 w 1868"/>
                <a:gd name="T102" fmla="*/ 4877 h 4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8" h="4877">
                  <a:moveTo>
                    <a:pt x="0" y="4877"/>
                  </a:moveTo>
                  <a:lnTo>
                    <a:pt x="15" y="4862"/>
                  </a:lnTo>
                  <a:lnTo>
                    <a:pt x="69" y="4845"/>
                  </a:lnTo>
                  <a:lnTo>
                    <a:pt x="173" y="4797"/>
                  </a:lnTo>
                  <a:lnTo>
                    <a:pt x="293" y="4749"/>
                  </a:lnTo>
                  <a:lnTo>
                    <a:pt x="432" y="4670"/>
                  </a:lnTo>
                  <a:lnTo>
                    <a:pt x="587" y="4590"/>
                  </a:lnTo>
                  <a:lnTo>
                    <a:pt x="760" y="4480"/>
                  </a:lnTo>
                  <a:lnTo>
                    <a:pt x="935" y="4336"/>
                  </a:lnTo>
                  <a:lnTo>
                    <a:pt x="1107" y="4192"/>
                  </a:lnTo>
                  <a:lnTo>
                    <a:pt x="1280" y="4016"/>
                  </a:lnTo>
                  <a:lnTo>
                    <a:pt x="1436" y="3811"/>
                  </a:lnTo>
                  <a:lnTo>
                    <a:pt x="1591" y="3586"/>
                  </a:lnTo>
                  <a:lnTo>
                    <a:pt x="1712" y="3348"/>
                  </a:lnTo>
                  <a:lnTo>
                    <a:pt x="1800" y="3060"/>
                  </a:lnTo>
                  <a:lnTo>
                    <a:pt x="1852" y="2757"/>
                  </a:lnTo>
                  <a:lnTo>
                    <a:pt x="1868" y="2439"/>
                  </a:lnTo>
                  <a:lnTo>
                    <a:pt x="1852" y="2105"/>
                  </a:lnTo>
                  <a:lnTo>
                    <a:pt x="1800" y="1802"/>
                  </a:lnTo>
                  <a:lnTo>
                    <a:pt x="1695" y="1529"/>
                  </a:lnTo>
                  <a:lnTo>
                    <a:pt x="1574" y="1276"/>
                  </a:lnTo>
                  <a:lnTo>
                    <a:pt x="1436" y="1051"/>
                  </a:lnTo>
                  <a:lnTo>
                    <a:pt x="1280" y="861"/>
                  </a:lnTo>
                  <a:lnTo>
                    <a:pt x="1107" y="687"/>
                  </a:lnTo>
                  <a:lnTo>
                    <a:pt x="935" y="526"/>
                  </a:lnTo>
                  <a:lnTo>
                    <a:pt x="760" y="399"/>
                  </a:lnTo>
                  <a:lnTo>
                    <a:pt x="587" y="288"/>
                  </a:lnTo>
                  <a:lnTo>
                    <a:pt x="432" y="192"/>
                  </a:lnTo>
                  <a:lnTo>
                    <a:pt x="293" y="128"/>
                  </a:lnTo>
                  <a:lnTo>
                    <a:pt x="173" y="65"/>
                  </a:lnTo>
                  <a:lnTo>
                    <a:pt x="69" y="32"/>
                  </a:lnTo>
                  <a:lnTo>
                    <a:pt x="15" y="17"/>
                  </a:lnTo>
                  <a:lnTo>
                    <a:pt x="0" y="0"/>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40" name="Freeform 1503"/>
            <p:cNvSpPr>
              <a:spLocks/>
            </p:cNvSpPr>
            <p:nvPr/>
          </p:nvSpPr>
          <p:spPr bwMode="gray">
            <a:xfrm>
              <a:off x="7002280" y="1546226"/>
              <a:ext cx="1813073" cy="3871913"/>
            </a:xfrm>
            <a:custGeom>
              <a:avLst/>
              <a:gdLst>
                <a:gd name="T0" fmla="*/ 0 w 2282"/>
                <a:gd name="T1" fmla="*/ 1220 h 4877"/>
                <a:gd name="T2" fmla="*/ 4 w 2282"/>
                <a:gd name="T3" fmla="*/ 1216 h 4877"/>
                <a:gd name="T4" fmla="*/ 9 w 2282"/>
                <a:gd name="T5" fmla="*/ 1216 h 4877"/>
                <a:gd name="T6" fmla="*/ 17 w 2282"/>
                <a:gd name="T7" fmla="*/ 1216 h 4877"/>
                <a:gd name="T8" fmla="*/ 26 w 2282"/>
                <a:gd name="T9" fmla="*/ 1212 h 4877"/>
                <a:gd name="T10" fmla="*/ 52 w 2282"/>
                <a:gd name="T11" fmla="*/ 1204 h 4877"/>
                <a:gd name="T12" fmla="*/ 91 w 2282"/>
                <a:gd name="T13" fmla="*/ 1188 h 4877"/>
                <a:gd name="T14" fmla="*/ 134 w 2282"/>
                <a:gd name="T15" fmla="*/ 1172 h 4877"/>
                <a:gd name="T16" fmla="*/ 182 w 2282"/>
                <a:gd name="T17" fmla="*/ 1152 h 4877"/>
                <a:gd name="T18" fmla="*/ 229 w 2282"/>
                <a:gd name="T19" fmla="*/ 1124 h 4877"/>
                <a:gd name="T20" fmla="*/ 285 w 2282"/>
                <a:gd name="T21" fmla="*/ 1092 h 4877"/>
                <a:gd name="T22" fmla="*/ 338 w 2282"/>
                <a:gd name="T23" fmla="*/ 1052 h 4877"/>
                <a:gd name="T24" fmla="*/ 389 w 2282"/>
                <a:gd name="T25" fmla="*/ 1008 h 4877"/>
                <a:gd name="T26" fmla="*/ 437 w 2282"/>
                <a:gd name="T27" fmla="*/ 961 h 4877"/>
                <a:gd name="T28" fmla="*/ 480 w 2282"/>
                <a:gd name="T29" fmla="*/ 905 h 4877"/>
                <a:gd name="T30" fmla="*/ 515 w 2282"/>
                <a:gd name="T31" fmla="*/ 841 h 4877"/>
                <a:gd name="T32" fmla="*/ 545 w 2282"/>
                <a:gd name="T33" fmla="*/ 769 h 4877"/>
                <a:gd name="T34" fmla="*/ 558 w 2282"/>
                <a:gd name="T35" fmla="*/ 733 h 4877"/>
                <a:gd name="T36" fmla="*/ 563 w 2282"/>
                <a:gd name="T37" fmla="*/ 693 h 4877"/>
                <a:gd name="T38" fmla="*/ 572 w 2282"/>
                <a:gd name="T39" fmla="*/ 654 h 4877"/>
                <a:gd name="T40" fmla="*/ 572 w 2282"/>
                <a:gd name="T41" fmla="*/ 610 h 4877"/>
                <a:gd name="T42" fmla="*/ 572 w 2282"/>
                <a:gd name="T43" fmla="*/ 566 h 4877"/>
                <a:gd name="T44" fmla="*/ 567 w 2282"/>
                <a:gd name="T45" fmla="*/ 527 h 4877"/>
                <a:gd name="T46" fmla="*/ 558 w 2282"/>
                <a:gd name="T47" fmla="*/ 491 h 4877"/>
                <a:gd name="T48" fmla="*/ 550 w 2282"/>
                <a:gd name="T49" fmla="*/ 455 h 4877"/>
                <a:gd name="T50" fmla="*/ 524 w 2282"/>
                <a:gd name="T51" fmla="*/ 386 h 4877"/>
                <a:gd name="T52" fmla="*/ 485 w 2282"/>
                <a:gd name="T53" fmla="*/ 323 h 4877"/>
                <a:gd name="T54" fmla="*/ 441 w 2282"/>
                <a:gd name="T55" fmla="*/ 267 h 4877"/>
                <a:gd name="T56" fmla="*/ 394 w 2282"/>
                <a:gd name="T57" fmla="*/ 220 h 4877"/>
                <a:gd name="T58" fmla="*/ 342 w 2282"/>
                <a:gd name="T59" fmla="*/ 176 h 4877"/>
                <a:gd name="T60" fmla="*/ 290 w 2282"/>
                <a:gd name="T61" fmla="*/ 136 h 4877"/>
                <a:gd name="T62" fmla="*/ 238 w 2282"/>
                <a:gd name="T63" fmla="*/ 104 h 4877"/>
                <a:gd name="T64" fmla="*/ 186 w 2282"/>
                <a:gd name="T65" fmla="*/ 77 h 4877"/>
                <a:gd name="T66" fmla="*/ 134 w 2282"/>
                <a:gd name="T67" fmla="*/ 53 h 4877"/>
                <a:gd name="T68" fmla="*/ 91 w 2282"/>
                <a:gd name="T69" fmla="*/ 32 h 4877"/>
                <a:gd name="T70" fmla="*/ 56 w 2282"/>
                <a:gd name="T71" fmla="*/ 20 h 4877"/>
                <a:gd name="T72" fmla="*/ 26 w 2282"/>
                <a:gd name="T73" fmla="*/ 8 h 4877"/>
                <a:gd name="T74" fmla="*/ 17 w 2282"/>
                <a:gd name="T75" fmla="*/ 5 h 4877"/>
                <a:gd name="T76" fmla="*/ 9 w 2282"/>
                <a:gd name="T77" fmla="*/ 5 h 4877"/>
                <a:gd name="T78" fmla="*/ 4 w 2282"/>
                <a:gd name="T79" fmla="*/ 0 h 4877"/>
                <a:gd name="T80" fmla="*/ 0 w 2282"/>
                <a:gd name="T81" fmla="*/ 0 h 48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82"/>
                <a:gd name="T124" fmla="*/ 0 h 4877"/>
                <a:gd name="T125" fmla="*/ 2282 w 2282"/>
                <a:gd name="T126" fmla="*/ 4877 h 48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82" h="4877">
                  <a:moveTo>
                    <a:pt x="0" y="4877"/>
                  </a:moveTo>
                  <a:lnTo>
                    <a:pt x="15" y="4862"/>
                  </a:lnTo>
                  <a:lnTo>
                    <a:pt x="33" y="4862"/>
                  </a:lnTo>
                  <a:lnTo>
                    <a:pt x="67" y="4862"/>
                  </a:lnTo>
                  <a:lnTo>
                    <a:pt x="104" y="4845"/>
                  </a:lnTo>
                  <a:lnTo>
                    <a:pt x="207" y="4814"/>
                  </a:lnTo>
                  <a:lnTo>
                    <a:pt x="361" y="4749"/>
                  </a:lnTo>
                  <a:lnTo>
                    <a:pt x="535" y="4686"/>
                  </a:lnTo>
                  <a:lnTo>
                    <a:pt x="725" y="4605"/>
                  </a:lnTo>
                  <a:lnTo>
                    <a:pt x="916" y="4496"/>
                  </a:lnTo>
                  <a:lnTo>
                    <a:pt x="1140" y="4367"/>
                  </a:lnTo>
                  <a:lnTo>
                    <a:pt x="1349" y="4208"/>
                  </a:lnTo>
                  <a:lnTo>
                    <a:pt x="1555" y="4031"/>
                  </a:lnTo>
                  <a:lnTo>
                    <a:pt x="1747" y="3841"/>
                  </a:lnTo>
                  <a:lnTo>
                    <a:pt x="1919" y="3619"/>
                  </a:lnTo>
                  <a:lnTo>
                    <a:pt x="2056" y="3363"/>
                  </a:lnTo>
                  <a:lnTo>
                    <a:pt x="2179" y="3076"/>
                  </a:lnTo>
                  <a:lnTo>
                    <a:pt x="2230" y="2932"/>
                  </a:lnTo>
                  <a:lnTo>
                    <a:pt x="2248" y="2772"/>
                  </a:lnTo>
                  <a:lnTo>
                    <a:pt x="2282" y="2615"/>
                  </a:lnTo>
                  <a:lnTo>
                    <a:pt x="2282" y="2439"/>
                  </a:lnTo>
                  <a:lnTo>
                    <a:pt x="2282" y="2262"/>
                  </a:lnTo>
                  <a:lnTo>
                    <a:pt x="2265" y="2105"/>
                  </a:lnTo>
                  <a:lnTo>
                    <a:pt x="2230" y="1961"/>
                  </a:lnTo>
                  <a:lnTo>
                    <a:pt x="2196" y="1817"/>
                  </a:lnTo>
                  <a:lnTo>
                    <a:pt x="2092" y="1544"/>
                  </a:lnTo>
                  <a:lnTo>
                    <a:pt x="1937" y="1291"/>
                  </a:lnTo>
                  <a:lnTo>
                    <a:pt x="1762" y="1067"/>
                  </a:lnTo>
                  <a:lnTo>
                    <a:pt x="1572" y="879"/>
                  </a:lnTo>
                  <a:lnTo>
                    <a:pt x="1365" y="702"/>
                  </a:lnTo>
                  <a:lnTo>
                    <a:pt x="1157" y="543"/>
                  </a:lnTo>
                  <a:lnTo>
                    <a:pt x="950" y="414"/>
                  </a:lnTo>
                  <a:lnTo>
                    <a:pt x="743" y="305"/>
                  </a:lnTo>
                  <a:lnTo>
                    <a:pt x="535" y="209"/>
                  </a:lnTo>
                  <a:lnTo>
                    <a:pt x="361" y="128"/>
                  </a:lnTo>
                  <a:lnTo>
                    <a:pt x="223" y="80"/>
                  </a:lnTo>
                  <a:lnTo>
                    <a:pt x="104" y="32"/>
                  </a:lnTo>
                  <a:lnTo>
                    <a:pt x="67" y="17"/>
                  </a:lnTo>
                  <a:lnTo>
                    <a:pt x="33" y="17"/>
                  </a:lnTo>
                  <a:lnTo>
                    <a:pt x="15" y="0"/>
                  </a:lnTo>
                  <a:lnTo>
                    <a:pt x="0" y="0"/>
                  </a:lnTo>
                </a:path>
              </a:pathLst>
            </a:custGeom>
            <a:noFill/>
            <a:ln w="3175" cmpd="sng">
              <a:solidFill>
                <a:srgbClr val="E2E2E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41" name="Freeform 1505"/>
            <p:cNvSpPr>
              <a:spLocks/>
            </p:cNvSpPr>
            <p:nvPr/>
          </p:nvSpPr>
          <p:spPr bwMode="gray">
            <a:xfrm>
              <a:off x="2401331" y="4975226"/>
              <a:ext cx="5123280" cy="442913"/>
            </a:xfrm>
            <a:custGeom>
              <a:avLst/>
              <a:gdLst>
                <a:gd name="T0" fmla="*/ 56 w 6453"/>
                <a:gd name="T1" fmla="*/ 123 h 558"/>
                <a:gd name="T2" fmla="*/ 103 w 6453"/>
                <a:gd name="T3" fmla="*/ 103 h 558"/>
                <a:gd name="T4" fmla="*/ 30 w 6453"/>
                <a:gd name="T5" fmla="*/ 91 h 558"/>
                <a:gd name="T6" fmla="*/ 61 w 6453"/>
                <a:gd name="T7" fmla="*/ 87 h 558"/>
                <a:gd name="T8" fmla="*/ 82 w 6453"/>
                <a:gd name="T9" fmla="*/ 71 h 558"/>
                <a:gd name="T10" fmla="*/ 134 w 6453"/>
                <a:gd name="T11" fmla="*/ 68 h 558"/>
                <a:gd name="T12" fmla="*/ 151 w 6453"/>
                <a:gd name="T13" fmla="*/ 65 h 558"/>
                <a:gd name="T14" fmla="*/ 195 w 6453"/>
                <a:gd name="T15" fmla="*/ 75 h 558"/>
                <a:gd name="T16" fmla="*/ 208 w 6453"/>
                <a:gd name="T17" fmla="*/ 71 h 558"/>
                <a:gd name="T18" fmla="*/ 212 w 6453"/>
                <a:gd name="T19" fmla="*/ 68 h 558"/>
                <a:gd name="T20" fmla="*/ 242 w 6453"/>
                <a:gd name="T21" fmla="*/ 65 h 558"/>
                <a:gd name="T22" fmla="*/ 268 w 6453"/>
                <a:gd name="T23" fmla="*/ 65 h 558"/>
                <a:gd name="T24" fmla="*/ 290 w 6453"/>
                <a:gd name="T25" fmla="*/ 60 h 558"/>
                <a:gd name="T26" fmla="*/ 377 w 6453"/>
                <a:gd name="T27" fmla="*/ 65 h 558"/>
                <a:gd name="T28" fmla="*/ 385 w 6453"/>
                <a:gd name="T29" fmla="*/ 40 h 558"/>
                <a:gd name="T30" fmla="*/ 367 w 6453"/>
                <a:gd name="T31" fmla="*/ 24 h 558"/>
                <a:gd name="T32" fmla="*/ 385 w 6453"/>
                <a:gd name="T33" fmla="*/ 20 h 558"/>
                <a:gd name="T34" fmla="*/ 424 w 6453"/>
                <a:gd name="T35" fmla="*/ 0 h 558"/>
                <a:gd name="T36" fmla="*/ 407 w 6453"/>
                <a:gd name="T37" fmla="*/ 4 h 558"/>
                <a:gd name="T38" fmla="*/ 398 w 6453"/>
                <a:gd name="T39" fmla="*/ 20 h 558"/>
                <a:gd name="T40" fmla="*/ 446 w 6453"/>
                <a:gd name="T41" fmla="*/ 60 h 558"/>
                <a:gd name="T42" fmla="*/ 446 w 6453"/>
                <a:gd name="T43" fmla="*/ 71 h 558"/>
                <a:gd name="T44" fmla="*/ 636 w 6453"/>
                <a:gd name="T45" fmla="*/ 68 h 558"/>
                <a:gd name="T46" fmla="*/ 679 w 6453"/>
                <a:gd name="T47" fmla="*/ 52 h 558"/>
                <a:gd name="T48" fmla="*/ 705 w 6453"/>
                <a:gd name="T49" fmla="*/ 52 h 558"/>
                <a:gd name="T50" fmla="*/ 727 w 6453"/>
                <a:gd name="T51" fmla="*/ 52 h 558"/>
                <a:gd name="T52" fmla="*/ 744 w 6453"/>
                <a:gd name="T53" fmla="*/ 52 h 558"/>
                <a:gd name="T54" fmla="*/ 917 w 6453"/>
                <a:gd name="T55" fmla="*/ 40 h 558"/>
                <a:gd name="T56" fmla="*/ 965 w 6453"/>
                <a:gd name="T57" fmla="*/ 33 h 558"/>
                <a:gd name="T58" fmla="*/ 1012 w 6453"/>
                <a:gd name="T59" fmla="*/ 20 h 558"/>
                <a:gd name="T60" fmla="*/ 1043 w 6453"/>
                <a:gd name="T61" fmla="*/ 20 h 558"/>
                <a:gd name="T62" fmla="*/ 1112 w 6453"/>
                <a:gd name="T63" fmla="*/ 36 h 558"/>
                <a:gd name="T64" fmla="*/ 1107 w 6453"/>
                <a:gd name="T65" fmla="*/ 44 h 558"/>
                <a:gd name="T66" fmla="*/ 1298 w 6453"/>
                <a:gd name="T67" fmla="*/ 17 h 558"/>
                <a:gd name="T68" fmla="*/ 1380 w 6453"/>
                <a:gd name="T69" fmla="*/ 24 h 558"/>
                <a:gd name="T70" fmla="*/ 1450 w 6453"/>
                <a:gd name="T71" fmla="*/ 17 h 558"/>
                <a:gd name="T72" fmla="*/ 1514 w 6453"/>
                <a:gd name="T73" fmla="*/ 28 h 558"/>
                <a:gd name="T74" fmla="*/ 1575 w 6453"/>
                <a:gd name="T75" fmla="*/ 36 h 558"/>
                <a:gd name="T76" fmla="*/ 1592 w 6453"/>
                <a:gd name="T77" fmla="*/ 44 h 558"/>
                <a:gd name="T78" fmla="*/ 1605 w 6453"/>
                <a:gd name="T79" fmla="*/ 60 h 558"/>
                <a:gd name="T80" fmla="*/ 1514 w 6453"/>
                <a:gd name="T81" fmla="*/ 91 h 558"/>
                <a:gd name="T82" fmla="*/ 1463 w 6453"/>
                <a:gd name="T83" fmla="*/ 111 h 558"/>
                <a:gd name="T84" fmla="*/ 1549 w 6453"/>
                <a:gd name="T85" fmla="*/ 123 h 5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53"/>
                <a:gd name="T130" fmla="*/ 0 h 558"/>
                <a:gd name="T131" fmla="*/ 6453 w 6453"/>
                <a:gd name="T132" fmla="*/ 558 h 5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53" h="558">
                  <a:moveTo>
                    <a:pt x="5968" y="558"/>
                  </a:moveTo>
                  <a:lnTo>
                    <a:pt x="432" y="558"/>
                  </a:lnTo>
                  <a:lnTo>
                    <a:pt x="222" y="495"/>
                  </a:lnTo>
                  <a:lnTo>
                    <a:pt x="432" y="478"/>
                  </a:lnTo>
                  <a:lnTo>
                    <a:pt x="293" y="430"/>
                  </a:lnTo>
                  <a:lnTo>
                    <a:pt x="412" y="415"/>
                  </a:lnTo>
                  <a:lnTo>
                    <a:pt x="119" y="382"/>
                  </a:lnTo>
                  <a:lnTo>
                    <a:pt x="86" y="367"/>
                  </a:lnTo>
                  <a:lnTo>
                    <a:pt x="119" y="367"/>
                  </a:lnTo>
                  <a:lnTo>
                    <a:pt x="0" y="334"/>
                  </a:lnTo>
                  <a:lnTo>
                    <a:pt x="222" y="351"/>
                  </a:lnTo>
                  <a:lnTo>
                    <a:pt x="242" y="351"/>
                  </a:lnTo>
                  <a:lnTo>
                    <a:pt x="171" y="319"/>
                  </a:lnTo>
                  <a:lnTo>
                    <a:pt x="274" y="303"/>
                  </a:lnTo>
                  <a:lnTo>
                    <a:pt x="328" y="286"/>
                  </a:lnTo>
                  <a:lnTo>
                    <a:pt x="553" y="319"/>
                  </a:lnTo>
                  <a:lnTo>
                    <a:pt x="535" y="286"/>
                  </a:lnTo>
                  <a:lnTo>
                    <a:pt x="535" y="271"/>
                  </a:lnTo>
                  <a:lnTo>
                    <a:pt x="518" y="257"/>
                  </a:lnTo>
                  <a:lnTo>
                    <a:pt x="604" y="271"/>
                  </a:lnTo>
                  <a:lnTo>
                    <a:pt x="604" y="257"/>
                  </a:lnTo>
                  <a:lnTo>
                    <a:pt x="673" y="257"/>
                  </a:lnTo>
                  <a:lnTo>
                    <a:pt x="673" y="286"/>
                  </a:lnTo>
                  <a:lnTo>
                    <a:pt x="777" y="303"/>
                  </a:lnTo>
                  <a:lnTo>
                    <a:pt x="794" y="286"/>
                  </a:lnTo>
                  <a:lnTo>
                    <a:pt x="762" y="257"/>
                  </a:lnTo>
                  <a:lnTo>
                    <a:pt x="829" y="286"/>
                  </a:lnTo>
                  <a:lnTo>
                    <a:pt x="881" y="303"/>
                  </a:lnTo>
                  <a:lnTo>
                    <a:pt x="814" y="271"/>
                  </a:lnTo>
                  <a:lnTo>
                    <a:pt x="846" y="271"/>
                  </a:lnTo>
                  <a:lnTo>
                    <a:pt x="898" y="286"/>
                  </a:lnTo>
                  <a:lnTo>
                    <a:pt x="1036" y="286"/>
                  </a:lnTo>
                  <a:lnTo>
                    <a:pt x="967" y="257"/>
                  </a:lnTo>
                  <a:lnTo>
                    <a:pt x="1004" y="257"/>
                  </a:lnTo>
                  <a:lnTo>
                    <a:pt x="1055" y="257"/>
                  </a:lnTo>
                  <a:lnTo>
                    <a:pt x="1071" y="257"/>
                  </a:lnTo>
                  <a:lnTo>
                    <a:pt x="1055" y="240"/>
                  </a:lnTo>
                  <a:lnTo>
                    <a:pt x="952" y="209"/>
                  </a:lnTo>
                  <a:lnTo>
                    <a:pt x="1159" y="240"/>
                  </a:lnTo>
                  <a:lnTo>
                    <a:pt x="1416" y="257"/>
                  </a:lnTo>
                  <a:lnTo>
                    <a:pt x="1401" y="225"/>
                  </a:lnTo>
                  <a:lnTo>
                    <a:pt x="1505" y="257"/>
                  </a:lnTo>
                  <a:lnTo>
                    <a:pt x="1608" y="240"/>
                  </a:lnTo>
                  <a:lnTo>
                    <a:pt x="1626" y="225"/>
                  </a:lnTo>
                  <a:lnTo>
                    <a:pt x="1539" y="161"/>
                  </a:lnTo>
                  <a:lnTo>
                    <a:pt x="1574" y="144"/>
                  </a:lnTo>
                  <a:lnTo>
                    <a:pt x="1539" y="129"/>
                  </a:lnTo>
                  <a:lnTo>
                    <a:pt x="1468" y="96"/>
                  </a:lnTo>
                  <a:lnTo>
                    <a:pt x="1505" y="81"/>
                  </a:lnTo>
                  <a:lnTo>
                    <a:pt x="1539" y="96"/>
                  </a:lnTo>
                  <a:lnTo>
                    <a:pt x="1539" y="81"/>
                  </a:lnTo>
                  <a:lnTo>
                    <a:pt x="1556" y="48"/>
                  </a:lnTo>
                  <a:lnTo>
                    <a:pt x="1677" y="0"/>
                  </a:lnTo>
                  <a:lnTo>
                    <a:pt x="1695" y="0"/>
                  </a:lnTo>
                  <a:lnTo>
                    <a:pt x="1660" y="17"/>
                  </a:lnTo>
                  <a:lnTo>
                    <a:pt x="1695" y="33"/>
                  </a:lnTo>
                  <a:lnTo>
                    <a:pt x="1626" y="17"/>
                  </a:lnTo>
                  <a:lnTo>
                    <a:pt x="1608" y="48"/>
                  </a:lnTo>
                  <a:lnTo>
                    <a:pt x="1608" y="81"/>
                  </a:lnTo>
                  <a:lnTo>
                    <a:pt x="1591" y="81"/>
                  </a:lnTo>
                  <a:lnTo>
                    <a:pt x="1591" y="96"/>
                  </a:lnTo>
                  <a:lnTo>
                    <a:pt x="1556" y="96"/>
                  </a:lnTo>
                  <a:lnTo>
                    <a:pt x="1781" y="240"/>
                  </a:lnTo>
                  <a:lnTo>
                    <a:pt x="1747" y="257"/>
                  </a:lnTo>
                  <a:lnTo>
                    <a:pt x="1781" y="271"/>
                  </a:lnTo>
                  <a:lnTo>
                    <a:pt x="1781" y="286"/>
                  </a:lnTo>
                  <a:lnTo>
                    <a:pt x="1710" y="334"/>
                  </a:lnTo>
                  <a:lnTo>
                    <a:pt x="2282" y="382"/>
                  </a:lnTo>
                  <a:lnTo>
                    <a:pt x="2543" y="271"/>
                  </a:lnTo>
                  <a:lnTo>
                    <a:pt x="2733" y="240"/>
                  </a:lnTo>
                  <a:lnTo>
                    <a:pt x="2750" y="225"/>
                  </a:lnTo>
                  <a:lnTo>
                    <a:pt x="2714" y="209"/>
                  </a:lnTo>
                  <a:lnTo>
                    <a:pt x="2766" y="192"/>
                  </a:lnTo>
                  <a:lnTo>
                    <a:pt x="2802" y="209"/>
                  </a:lnTo>
                  <a:lnTo>
                    <a:pt x="2818" y="209"/>
                  </a:lnTo>
                  <a:lnTo>
                    <a:pt x="2818" y="192"/>
                  </a:lnTo>
                  <a:lnTo>
                    <a:pt x="2837" y="192"/>
                  </a:lnTo>
                  <a:lnTo>
                    <a:pt x="2906" y="209"/>
                  </a:lnTo>
                  <a:lnTo>
                    <a:pt x="2906" y="177"/>
                  </a:lnTo>
                  <a:lnTo>
                    <a:pt x="2923" y="177"/>
                  </a:lnTo>
                  <a:lnTo>
                    <a:pt x="2975" y="209"/>
                  </a:lnTo>
                  <a:lnTo>
                    <a:pt x="3113" y="177"/>
                  </a:lnTo>
                  <a:lnTo>
                    <a:pt x="3442" y="192"/>
                  </a:lnTo>
                  <a:lnTo>
                    <a:pt x="3666" y="161"/>
                  </a:lnTo>
                  <a:lnTo>
                    <a:pt x="3685" y="129"/>
                  </a:lnTo>
                  <a:lnTo>
                    <a:pt x="3770" y="177"/>
                  </a:lnTo>
                  <a:lnTo>
                    <a:pt x="3858" y="129"/>
                  </a:lnTo>
                  <a:lnTo>
                    <a:pt x="3996" y="96"/>
                  </a:lnTo>
                  <a:lnTo>
                    <a:pt x="4031" y="113"/>
                  </a:lnTo>
                  <a:lnTo>
                    <a:pt x="4048" y="81"/>
                  </a:lnTo>
                  <a:lnTo>
                    <a:pt x="4134" y="65"/>
                  </a:lnTo>
                  <a:lnTo>
                    <a:pt x="4204" y="81"/>
                  </a:lnTo>
                  <a:lnTo>
                    <a:pt x="4169" y="81"/>
                  </a:lnTo>
                  <a:lnTo>
                    <a:pt x="4238" y="113"/>
                  </a:lnTo>
                  <a:lnTo>
                    <a:pt x="4445" y="113"/>
                  </a:lnTo>
                  <a:lnTo>
                    <a:pt x="4445" y="144"/>
                  </a:lnTo>
                  <a:lnTo>
                    <a:pt x="4428" y="144"/>
                  </a:lnTo>
                  <a:lnTo>
                    <a:pt x="4411" y="177"/>
                  </a:lnTo>
                  <a:lnTo>
                    <a:pt x="4428" y="177"/>
                  </a:lnTo>
                  <a:lnTo>
                    <a:pt x="4860" y="81"/>
                  </a:lnTo>
                  <a:lnTo>
                    <a:pt x="5104" y="81"/>
                  </a:lnTo>
                  <a:lnTo>
                    <a:pt x="5190" y="65"/>
                  </a:lnTo>
                  <a:lnTo>
                    <a:pt x="5309" y="96"/>
                  </a:lnTo>
                  <a:lnTo>
                    <a:pt x="5432" y="65"/>
                  </a:lnTo>
                  <a:lnTo>
                    <a:pt x="5519" y="96"/>
                  </a:lnTo>
                  <a:lnTo>
                    <a:pt x="5709" y="81"/>
                  </a:lnTo>
                  <a:lnTo>
                    <a:pt x="5743" y="96"/>
                  </a:lnTo>
                  <a:lnTo>
                    <a:pt x="5797" y="65"/>
                  </a:lnTo>
                  <a:lnTo>
                    <a:pt x="5901" y="65"/>
                  </a:lnTo>
                  <a:lnTo>
                    <a:pt x="6071" y="96"/>
                  </a:lnTo>
                  <a:lnTo>
                    <a:pt x="6054" y="113"/>
                  </a:lnTo>
                  <a:lnTo>
                    <a:pt x="6091" y="113"/>
                  </a:lnTo>
                  <a:lnTo>
                    <a:pt x="6091" y="129"/>
                  </a:lnTo>
                  <a:lnTo>
                    <a:pt x="6298" y="144"/>
                  </a:lnTo>
                  <a:lnTo>
                    <a:pt x="6332" y="161"/>
                  </a:lnTo>
                  <a:lnTo>
                    <a:pt x="6298" y="192"/>
                  </a:lnTo>
                  <a:lnTo>
                    <a:pt x="6365" y="177"/>
                  </a:lnTo>
                  <a:lnTo>
                    <a:pt x="6332" y="192"/>
                  </a:lnTo>
                  <a:lnTo>
                    <a:pt x="6453" y="192"/>
                  </a:lnTo>
                  <a:lnTo>
                    <a:pt x="6417" y="240"/>
                  </a:lnTo>
                  <a:lnTo>
                    <a:pt x="6123" y="303"/>
                  </a:lnTo>
                  <a:lnTo>
                    <a:pt x="6054" y="351"/>
                  </a:lnTo>
                  <a:lnTo>
                    <a:pt x="6054" y="367"/>
                  </a:lnTo>
                  <a:lnTo>
                    <a:pt x="5916" y="382"/>
                  </a:lnTo>
                  <a:lnTo>
                    <a:pt x="5830" y="415"/>
                  </a:lnTo>
                  <a:lnTo>
                    <a:pt x="5849" y="447"/>
                  </a:lnTo>
                  <a:lnTo>
                    <a:pt x="5881" y="463"/>
                  </a:lnTo>
                  <a:lnTo>
                    <a:pt x="6054" y="478"/>
                  </a:lnTo>
                  <a:lnTo>
                    <a:pt x="6194" y="495"/>
                  </a:lnTo>
                  <a:lnTo>
                    <a:pt x="5968" y="558"/>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42" name="Freeform 1506"/>
            <p:cNvSpPr>
              <a:spLocks/>
            </p:cNvSpPr>
            <p:nvPr/>
          </p:nvSpPr>
          <p:spPr bwMode="gray">
            <a:xfrm>
              <a:off x="3361847" y="4733926"/>
              <a:ext cx="122247" cy="61913"/>
            </a:xfrm>
            <a:custGeom>
              <a:avLst/>
              <a:gdLst>
                <a:gd name="T0" fmla="*/ 17 w 154"/>
                <a:gd name="T1" fmla="*/ 15 h 79"/>
                <a:gd name="T2" fmla="*/ 0 w 154"/>
                <a:gd name="T3" fmla="*/ 15 h 79"/>
                <a:gd name="T4" fmla="*/ 3 w 154"/>
                <a:gd name="T5" fmla="*/ 12 h 79"/>
                <a:gd name="T6" fmla="*/ 3 w 154"/>
                <a:gd name="T7" fmla="*/ 7 h 79"/>
                <a:gd name="T8" fmla="*/ 0 w 154"/>
                <a:gd name="T9" fmla="*/ 7 h 79"/>
                <a:gd name="T10" fmla="*/ 0 w 154"/>
                <a:gd name="T11" fmla="*/ 3 h 79"/>
                <a:gd name="T12" fmla="*/ 3 w 154"/>
                <a:gd name="T13" fmla="*/ 0 h 79"/>
                <a:gd name="T14" fmla="*/ 9 w 154"/>
                <a:gd name="T15" fmla="*/ 0 h 79"/>
                <a:gd name="T16" fmla="*/ 17 w 154"/>
                <a:gd name="T17" fmla="*/ 7 h 79"/>
                <a:gd name="T18" fmla="*/ 39 w 154"/>
                <a:gd name="T19" fmla="*/ 15 h 79"/>
                <a:gd name="T20" fmla="*/ 35 w 154"/>
                <a:gd name="T21" fmla="*/ 19 h 79"/>
                <a:gd name="T22" fmla="*/ 17 w 154"/>
                <a:gd name="T23" fmla="*/ 15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79"/>
                <a:gd name="T38" fmla="*/ 154 w 154"/>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79">
                  <a:moveTo>
                    <a:pt x="67" y="63"/>
                  </a:moveTo>
                  <a:lnTo>
                    <a:pt x="0" y="63"/>
                  </a:lnTo>
                  <a:lnTo>
                    <a:pt x="15" y="48"/>
                  </a:lnTo>
                  <a:lnTo>
                    <a:pt x="15" y="31"/>
                  </a:lnTo>
                  <a:lnTo>
                    <a:pt x="0" y="31"/>
                  </a:lnTo>
                  <a:lnTo>
                    <a:pt x="0" y="15"/>
                  </a:lnTo>
                  <a:lnTo>
                    <a:pt x="15" y="0"/>
                  </a:lnTo>
                  <a:lnTo>
                    <a:pt x="34" y="0"/>
                  </a:lnTo>
                  <a:lnTo>
                    <a:pt x="67" y="31"/>
                  </a:lnTo>
                  <a:lnTo>
                    <a:pt x="154" y="63"/>
                  </a:lnTo>
                  <a:lnTo>
                    <a:pt x="138" y="79"/>
                  </a:lnTo>
                  <a:lnTo>
                    <a:pt x="67" y="6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43" name="Line 1507"/>
            <p:cNvSpPr>
              <a:spLocks noChangeShapeType="1"/>
            </p:cNvSpPr>
            <p:nvPr/>
          </p:nvSpPr>
          <p:spPr bwMode="gray">
            <a:xfrm>
              <a:off x="7248363" y="5253039"/>
              <a:ext cx="55567"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44" name="Freeform 1508"/>
            <p:cNvSpPr>
              <a:spLocks/>
            </p:cNvSpPr>
            <p:nvPr/>
          </p:nvSpPr>
          <p:spPr bwMode="gray">
            <a:xfrm>
              <a:off x="3525372" y="5087939"/>
              <a:ext cx="139711" cy="76200"/>
            </a:xfrm>
            <a:custGeom>
              <a:avLst/>
              <a:gdLst>
                <a:gd name="T0" fmla="*/ 0 w 175"/>
                <a:gd name="T1" fmla="*/ 12 h 96"/>
                <a:gd name="T2" fmla="*/ 23 w 175"/>
                <a:gd name="T3" fmla="*/ 24 h 96"/>
                <a:gd name="T4" fmla="*/ 44 w 175"/>
                <a:gd name="T5" fmla="*/ 21 h 96"/>
                <a:gd name="T6" fmla="*/ 18 w 175"/>
                <a:gd name="T7" fmla="*/ 0 h 96"/>
                <a:gd name="T8" fmla="*/ 10 w 175"/>
                <a:gd name="T9" fmla="*/ 0 h 96"/>
                <a:gd name="T10" fmla="*/ 23 w 175"/>
                <a:gd name="T11" fmla="*/ 12 h 96"/>
                <a:gd name="T12" fmla="*/ 0 w 175"/>
                <a:gd name="T13" fmla="*/ 12 h 96"/>
                <a:gd name="T14" fmla="*/ 0 60000 65536"/>
                <a:gd name="T15" fmla="*/ 0 60000 65536"/>
                <a:gd name="T16" fmla="*/ 0 60000 65536"/>
                <a:gd name="T17" fmla="*/ 0 60000 65536"/>
                <a:gd name="T18" fmla="*/ 0 60000 65536"/>
                <a:gd name="T19" fmla="*/ 0 60000 65536"/>
                <a:gd name="T20" fmla="*/ 0 60000 65536"/>
                <a:gd name="T21" fmla="*/ 0 w 175"/>
                <a:gd name="T22" fmla="*/ 0 h 96"/>
                <a:gd name="T23" fmla="*/ 175 w 175"/>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96">
                  <a:moveTo>
                    <a:pt x="0" y="48"/>
                  </a:moveTo>
                  <a:lnTo>
                    <a:pt x="89" y="96"/>
                  </a:lnTo>
                  <a:lnTo>
                    <a:pt x="175" y="81"/>
                  </a:lnTo>
                  <a:lnTo>
                    <a:pt x="71" y="0"/>
                  </a:lnTo>
                  <a:lnTo>
                    <a:pt x="37" y="0"/>
                  </a:lnTo>
                  <a:lnTo>
                    <a:pt x="89" y="48"/>
                  </a:lnTo>
                  <a:lnTo>
                    <a:pt x="0" y="4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45" name="Freeform 1509"/>
            <p:cNvSpPr>
              <a:spLocks/>
            </p:cNvSpPr>
            <p:nvPr/>
          </p:nvSpPr>
          <p:spPr bwMode="gray">
            <a:xfrm>
              <a:off x="3155455" y="4481514"/>
              <a:ext cx="26990" cy="38100"/>
            </a:xfrm>
            <a:custGeom>
              <a:avLst/>
              <a:gdLst>
                <a:gd name="T0" fmla="*/ 0 w 34"/>
                <a:gd name="T1" fmla="*/ 0 h 48"/>
                <a:gd name="T2" fmla="*/ 4 w 34"/>
                <a:gd name="T3" fmla="*/ 12 h 48"/>
                <a:gd name="T4" fmla="*/ 9 w 34"/>
                <a:gd name="T5" fmla="*/ 12 h 48"/>
                <a:gd name="T6" fmla="*/ 9 w 34"/>
                <a:gd name="T7" fmla="*/ 5 h 48"/>
                <a:gd name="T8" fmla="*/ 0 w 34"/>
                <a:gd name="T9" fmla="*/ 0 h 48"/>
                <a:gd name="T10" fmla="*/ 0 60000 65536"/>
                <a:gd name="T11" fmla="*/ 0 60000 65536"/>
                <a:gd name="T12" fmla="*/ 0 60000 65536"/>
                <a:gd name="T13" fmla="*/ 0 60000 65536"/>
                <a:gd name="T14" fmla="*/ 0 60000 65536"/>
                <a:gd name="T15" fmla="*/ 0 w 34"/>
                <a:gd name="T16" fmla="*/ 0 h 48"/>
                <a:gd name="T17" fmla="*/ 34 w 34"/>
                <a:gd name="T18" fmla="*/ 48 h 48"/>
              </a:gdLst>
              <a:ahLst/>
              <a:cxnLst>
                <a:cxn ang="T10">
                  <a:pos x="T0" y="T1"/>
                </a:cxn>
                <a:cxn ang="T11">
                  <a:pos x="T2" y="T3"/>
                </a:cxn>
                <a:cxn ang="T12">
                  <a:pos x="T4" y="T5"/>
                </a:cxn>
                <a:cxn ang="T13">
                  <a:pos x="T6" y="T7"/>
                </a:cxn>
                <a:cxn ang="T14">
                  <a:pos x="T8" y="T9"/>
                </a:cxn>
              </a:cxnLst>
              <a:rect l="T15" t="T16" r="T17" b="T18"/>
              <a:pathLst>
                <a:path w="34" h="48">
                  <a:moveTo>
                    <a:pt x="0" y="0"/>
                  </a:moveTo>
                  <a:lnTo>
                    <a:pt x="17" y="48"/>
                  </a:lnTo>
                  <a:lnTo>
                    <a:pt x="34" y="48"/>
                  </a:lnTo>
                  <a:lnTo>
                    <a:pt x="34" y="18"/>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46" name="Freeform 1510"/>
            <p:cNvSpPr>
              <a:spLocks/>
            </p:cNvSpPr>
            <p:nvPr/>
          </p:nvSpPr>
          <p:spPr bwMode="gray">
            <a:xfrm>
              <a:off x="3525372" y="4708526"/>
              <a:ext cx="57155" cy="11113"/>
            </a:xfrm>
            <a:custGeom>
              <a:avLst/>
              <a:gdLst>
                <a:gd name="T0" fmla="*/ 10 w 71"/>
                <a:gd name="T1" fmla="*/ 3 h 16"/>
                <a:gd name="T2" fmla="*/ 18 w 71"/>
                <a:gd name="T3" fmla="*/ 0 h 16"/>
                <a:gd name="T4" fmla="*/ 5 w 71"/>
                <a:gd name="T5" fmla="*/ 0 h 16"/>
                <a:gd name="T6" fmla="*/ 0 w 71"/>
                <a:gd name="T7" fmla="*/ 0 h 16"/>
                <a:gd name="T8" fmla="*/ 5 w 71"/>
                <a:gd name="T9" fmla="*/ 3 h 16"/>
                <a:gd name="T10" fmla="*/ 10 w 71"/>
                <a:gd name="T11" fmla="*/ 3 h 16"/>
                <a:gd name="T12" fmla="*/ 0 60000 65536"/>
                <a:gd name="T13" fmla="*/ 0 60000 65536"/>
                <a:gd name="T14" fmla="*/ 0 60000 65536"/>
                <a:gd name="T15" fmla="*/ 0 60000 65536"/>
                <a:gd name="T16" fmla="*/ 0 60000 65536"/>
                <a:gd name="T17" fmla="*/ 0 60000 65536"/>
                <a:gd name="T18" fmla="*/ 0 w 71"/>
                <a:gd name="T19" fmla="*/ 0 h 16"/>
                <a:gd name="T20" fmla="*/ 71 w 7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71" h="16">
                  <a:moveTo>
                    <a:pt x="37" y="16"/>
                  </a:moveTo>
                  <a:lnTo>
                    <a:pt x="71" y="0"/>
                  </a:lnTo>
                  <a:lnTo>
                    <a:pt x="20" y="0"/>
                  </a:lnTo>
                  <a:lnTo>
                    <a:pt x="0" y="0"/>
                  </a:lnTo>
                  <a:lnTo>
                    <a:pt x="20" y="16"/>
                  </a:lnTo>
                  <a:lnTo>
                    <a:pt x="37"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47" name="Freeform 1511"/>
            <p:cNvSpPr>
              <a:spLocks/>
            </p:cNvSpPr>
            <p:nvPr/>
          </p:nvSpPr>
          <p:spPr bwMode="gray">
            <a:xfrm>
              <a:off x="5668672" y="3773489"/>
              <a:ext cx="165113" cy="315913"/>
            </a:xfrm>
            <a:custGeom>
              <a:avLst/>
              <a:gdLst>
                <a:gd name="T0" fmla="*/ 0 w 210"/>
                <a:gd name="T1" fmla="*/ 72 h 399"/>
                <a:gd name="T2" fmla="*/ 0 w 210"/>
                <a:gd name="T3" fmla="*/ 91 h 399"/>
                <a:gd name="T4" fmla="*/ 4 w 210"/>
                <a:gd name="T5" fmla="*/ 99 h 399"/>
                <a:gd name="T6" fmla="*/ 22 w 210"/>
                <a:gd name="T7" fmla="*/ 99 h 399"/>
                <a:gd name="T8" fmla="*/ 26 w 210"/>
                <a:gd name="T9" fmla="*/ 96 h 399"/>
                <a:gd name="T10" fmla="*/ 47 w 210"/>
                <a:gd name="T11" fmla="*/ 24 h 399"/>
                <a:gd name="T12" fmla="*/ 47 w 210"/>
                <a:gd name="T13" fmla="*/ 27 h 399"/>
                <a:gd name="T14" fmla="*/ 52 w 210"/>
                <a:gd name="T15" fmla="*/ 24 h 399"/>
                <a:gd name="T16" fmla="*/ 43 w 210"/>
                <a:gd name="T17" fmla="*/ 0 h 399"/>
                <a:gd name="T18" fmla="*/ 39 w 210"/>
                <a:gd name="T19" fmla="*/ 7 h 399"/>
                <a:gd name="T20" fmla="*/ 34 w 210"/>
                <a:gd name="T21" fmla="*/ 12 h 399"/>
                <a:gd name="T22" fmla="*/ 34 w 210"/>
                <a:gd name="T23" fmla="*/ 19 h 399"/>
                <a:gd name="T24" fmla="*/ 9 w 210"/>
                <a:gd name="T25" fmla="*/ 27 h 399"/>
                <a:gd name="T26" fmla="*/ 4 w 210"/>
                <a:gd name="T27" fmla="*/ 39 h 399"/>
                <a:gd name="T28" fmla="*/ 9 w 210"/>
                <a:gd name="T29" fmla="*/ 60 h 399"/>
                <a:gd name="T30" fmla="*/ 0 w 210"/>
                <a:gd name="T31" fmla="*/ 72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399"/>
                <a:gd name="T50" fmla="*/ 210 w 210"/>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399">
                  <a:moveTo>
                    <a:pt x="0" y="288"/>
                  </a:moveTo>
                  <a:lnTo>
                    <a:pt x="0" y="367"/>
                  </a:lnTo>
                  <a:lnTo>
                    <a:pt x="19" y="399"/>
                  </a:lnTo>
                  <a:lnTo>
                    <a:pt x="89" y="399"/>
                  </a:lnTo>
                  <a:lnTo>
                    <a:pt x="106" y="384"/>
                  </a:lnTo>
                  <a:lnTo>
                    <a:pt x="190" y="96"/>
                  </a:lnTo>
                  <a:lnTo>
                    <a:pt x="190" y="111"/>
                  </a:lnTo>
                  <a:lnTo>
                    <a:pt x="210" y="96"/>
                  </a:lnTo>
                  <a:lnTo>
                    <a:pt x="175" y="0"/>
                  </a:lnTo>
                  <a:lnTo>
                    <a:pt x="158" y="31"/>
                  </a:lnTo>
                  <a:lnTo>
                    <a:pt x="140" y="48"/>
                  </a:lnTo>
                  <a:lnTo>
                    <a:pt x="140" y="79"/>
                  </a:lnTo>
                  <a:lnTo>
                    <a:pt x="37" y="111"/>
                  </a:lnTo>
                  <a:lnTo>
                    <a:pt x="19" y="159"/>
                  </a:lnTo>
                  <a:lnTo>
                    <a:pt x="37" y="240"/>
                  </a:lnTo>
                  <a:lnTo>
                    <a:pt x="0" y="28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48" name="Line 1512"/>
            <p:cNvSpPr>
              <a:spLocks noChangeShapeType="1"/>
            </p:cNvSpPr>
            <p:nvPr/>
          </p:nvSpPr>
          <p:spPr bwMode="gray">
            <a:xfrm>
              <a:off x="5930631" y="3987801"/>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49" name="Line 1513"/>
            <p:cNvSpPr>
              <a:spLocks noChangeShapeType="1"/>
            </p:cNvSpPr>
            <p:nvPr/>
          </p:nvSpPr>
          <p:spPr bwMode="gray">
            <a:xfrm flipV="1">
              <a:off x="5984610" y="3962401"/>
              <a:ext cx="1588"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50" name="Freeform 1514"/>
            <p:cNvSpPr>
              <a:spLocks/>
            </p:cNvSpPr>
            <p:nvPr/>
          </p:nvSpPr>
          <p:spPr bwMode="gray">
            <a:xfrm>
              <a:off x="6095744" y="4646614"/>
              <a:ext cx="41278" cy="25400"/>
            </a:xfrm>
            <a:custGeom>
              <a:avLst/>
              <a:gdLst>
                <a:gd name="T0" fmla="*/ 0 w 52"/>
                <a:gd name="T1" fmla="*/ 0 h 30"/>
                <a:gd name="T2" fmla="*/ 0 w 52"/>
                <a:gd name="T3" fmla="*/ 9 h 30"/>
                <a:gd name="T4" fmla="*/ 13 w 52"/>
                <a:gd name="T5" fmla="*/ 0 h 30"/>
                <a:gd name="T6" fmla="*/ 0 w 52"/>
                <a:gd name="T7" fmla="*/ 0 h 30"/>
                <a:gd name="T8" fmla="*/ 0 60000 65536"/>
                <a:gd name="T9" fmla="*/ 0 60000 65536"/>
                <a:gd name="T10" fmla="*/ 0 60000 65536"/>
                <a:gd name="T11" fmla="*/ 0 60000 65536"/>
                <a:gd name="T12" fmla="*/ 0 w 52"/>
                <a:gd name="T13" fmla="*/ 0 h 30"/>
                <a:gd name="T14" fmla="*/ 52 w 52"/>
                <a:gd name="T15" fmla="*/ 30 h 30"/>
              </a:gdLst>
              <a:ahLst/>
              <a:cxnLst>
                <a:cxn ang="T8">
                  <a:pos x="T0" y="T1"/>
                </a:cxn>
                <a:cxn ang="T9">
                  <a:pos x="T2" y="T3"/>
                </a:cxn>
                <a:cxn ang="T10">
                  <a:pos x="T4" y="T5"/>
                </a:cxn>
                <a:cxn ang="T11">
                  <a:pos x="T6" y="T7"/>
                </a:cxn>
              </a:cxnLst>
              <a:rect l="T12" t="T13" r="T14" b="T15"/>
              <a:pathLst>
                <a:path w="52" h="30">
                  <a:moveTo>
                    <a:pt x="0" y="0"/>
                  </a:moveTo>
                  <a:lnTo>
                    <a:pt x="0" y="30"/>
                  </a:lnTo>
                  <a:lnTo>
                    <a:pt x="52"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51" name="Freeform 1515"/>
            <p:cNvSpPr>
              <a:spLocks/>
            </p:cNvSpPr>
            <p:nvPr/>
          </p:nvSpPr>
          <p:spPr bwMode="gray">
            <a:xfrm>
              <a:off x="3607929" y="4975226"/>
              <a:ext cx="41278" cy="25400"/>
            </a:xfrm>
            <a:custGeom>
              <a:avLst/>
              <a:gdLst>
                <a:gd name="T0" fmla="*/ 0 w 52"/>
                <a:gd name="T1" fmla="*/ 8 h 33"/>
                <a:gd name="T2" fmla="*/ 9 w 52"/>
                <a:gd name="T3" fmla="*/ 8 h 33"/>
                <a:gd name="T4" fmla="*/ 13 w 52"/>
                <a:gd name="T5" fmla="*/ 3 h 33"/>
                <a:gd name="T6" fmla="*/ 9 w 52"/>
                <a:gd name="T7" fmla="*/ 0 h 33"/>
                <a:gd name="T8" fmla="*/ 9 w 52"/>
                <a:gd name="T9" fmla="*/ 3 h 33"/>
                <a:gd name="T10" fmla="*/ 5 w 52"/>
                <a:gd name="T11" fmla="*/ 3 h 33"/>
                <a:gd name="T12" fmla="*/ 0 w 52"/>
                <a:gd name="T13" fmla="*/ 8 h 33"/>
                <a:gd name="T14" fmla="*/ 0 60000 65536"/>
                <a:gd name="T15" fmla="*/ 0 60000 65536"/>
                <a:gd name="T16" fmla="*/ 0 60000 65536"/>
                <a:gd name="T17" fmla="*/ 0 60000 65536"/>
                <a:gd name="T18" fmla="*/ 0 60000 65536"/>
                <a:gd name="T19" fmla="*/ 0 60000 65536"/>
                <a:gd name="T20" fmla="*/ 0 60000 65536"/>
                <a:gd name="T21" fmla="*/ 0 w 52"/>
                <a:gd name="T22" fmla="*/ 0 h 33"/>
                <a:gd name="T23" fmla="*/ 52 w 5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3">
                  <a:moveTo>
                    <a:pt x="0" y="33"/>
                  </a:moveTo>
                  <a:lnTo>
                    <a:pt x="36" y="33"/>
                  </a:lnTo>
                  <a:lnTo>
                    <a:pt x="52" y="15"/>
                  </a:lnTo>
                  <a:lnTo>
                    <a:pt x="36" y="0"/>
                  </a:lnTo>
                  <a:lnTo>
                    <a:pt x="36" y="15"/>
                  </a:lnTo>
                  <a:lnTo>
                    <a:pt x="19" y="15"/>
                  </a:lnTo>
                  <a:lnTo>
                    <a:pt x="0" y="3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52" name="Freeform 1516"/>
            <p:cNvSpPr>
              <a:spLocks/>
            </p:cNvSpPr>
            <p:nvPr/>
          </p:nvSpPr>
          <p:spPr bwMode="gray">
            <a:xfrm>
              <a:off x="3649208" y="4937126"/>
              <a:ext cx="55567" cy="11113"/>
            </a:xfrm>
            <a:custGeom>
              <a:avLst/>
              <a:gdLst>
                <a:gd name="T0" fmla="*/ 0 w 71"/>
                <a:gd name="T1" fmla="*/ 3 h 15"/>
                <a:gd name="T2" fmla="*/ 4 w 71"/>
                <a:gd name="T3" fmla="*/ 3 h 15"/>
                <a:gd name="T4" fmla="*/ 17 w 71"/>
                <a:gd name="T5" fmla="*/ 0 h 15"/>
                <a:gd name="T6" fmla="*/ 9 w 71"/>
                <a:gd name="T7" fmla="*/ 0 h 15"/>
                <a:gd name="T8" fmla="*/ 9 w 71"/>
                <a:gd name="T9" fmla="*/ 3 h 15"/>
                <a:gd name="T10" fmla="*/ 0 w 71"/>
                <a:gd name="T11" fmla="*/ 3 h 15"/>
                <a:gd name="T12" fmla="*/ 0 60000 65536"/>
                <a:gd name="T13" fmla="*/ 0 60000 65536"/>
                <a:gd name="T14" fmla="*/ 0 60000 65536"/>
                <a:gd name="T15" fmla="*/ 0 60000 65536"/>
                <a:gd name="T16" fmla="*/ 0 60000 65536"/>
                <a:gd name="T17" fmla="*/ 0 60000 65536"/>
                <a:gd name="T18" fmla="*/ 0 w 71"/>
                <a:gd name="T19" fmla="*/ 0 h 15"/>
                <a:gd name="T20" fmla="*/ 71 w 7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1" h="15">
                  <a:moveTo>
                    <a:pt x="0" y="15"/>
                  </a:moveTo>
                  <a:lnTo>
                    <a:pt x="19" y="15"/>
                  </a:lnTo>
                  <a:lnTo>
                    <a:pt x="71" y="0"/>
                  </a:lnTo>
                  <a:lnTo>
                    <a:pt x="36" y="0"/>
                  </a:lnTo>
                  <a:lnTo>
                    <a:pt x="36" y="15"/>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53" name="Line 1517"/>
            <p:cNvSpPr>
              <a:spLocks noChangeShapeType="1"/>
            </p:cNvSpPr>
            <p:nvPr/>
          </p:nvSpPr>
          <p:spPr bwMode="gray">
            <a:xfrm>
              <a:off x="2593434" y="3481389"/>
              <a:ext cx="1588" cy="269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54" name="Line 1518"/>
            <p:cNvSpPr>
              <a:spLocks noChangeShapeType="1"/>
            </p:cNvSpPr>
            <p:nvPr/>
          </p:nvSpPr>
          <p:spPr bwMode="gray">
            <a:xfrm>
              <a:off x="3114176" y="3178176"/>
              <a:ext cx="1588"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55" name="Freeform 1519"/>
            <p:cNvSpPr>
              <a:spLocks/>
            </p:cNvSpPr>
            <p:nvPr/>
          </p:nvSpPr>
          <p:spPr bwMode="gray">
            <a:xfrm>
              <a:off x="3004630" y="3000376"/>
              <a:ext cx="136536" cy="63500"/>
            </a:xfrm>
            <a:custGeom>
              <a:avLst/>
              <a:gdLst>
                <a:gd name="T0" fmla="*/ 0 w 173"/>
                <a:gd name="T1" fmla="*/ 12 h 81"/>
                <a:gd name="T2" fmla="*/ 17 w 173"/>
                <a:gd name="T3" fmla="*/ 16 h 81"/>
                <a:gd name="T4" fmla="*/ 21 w 173"/>
                <a:gd name="T5" fmla="*/ 20 h 81"/>
                <a:gd name="T6" fmla="*/ 30 w 173"/>
                <a:gd name="T7" fmla="*/ 12 h 81"/>
                <a:gd name="T8" fmla="*/ 43 w 173"/>
                <a:gd name="T9" fmla="*/ 16 h 81"/>
                <a:gd name="T10" fmla="*/ 43 w 173"/>
                <a:gd name="T11" fmla="*/ 12 h 81"/>
                <a:gd name="T12" fmla="*/ 34 w 173"/>
                <a:gd name="T13" fmla="*/ 4 h 81"/>
                <a:gd name="T14" fmla="*/ 13 w 173"/>
                <a:gd name="T15" fmla="*/ 0 h 81"/>
                <a:gd name="T16" fmla="*/ 8 w 173"/>
                <a:gd name="T17" fmla="*/ 4 h 81"/>
                <a:gd name="T18" fmla="*/ 17 w 173"/>
                <a:gd name="T19" fmla="*/ 12 h 81"/>
                <a:gd name="T20" fmla="*/ 0 w 173"/>
                <a:gd name="T21" fmla="*/ 12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81"/>
                <a:gd name="T35" fmla="*/ 173 w 17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81">
                  <a:moveTo>
                    <a:pt x="0" y="48"/>
                  </a:moveTo>
                  <a:lnTo>
                    <a:pt x="69" y="65"/>
                  </a:lnTo>
                  <a:lnTo>
                    <a:pt x="86" y="81"/>
                  </a:lnTo>
                  <a:lnTo>
                    <a:pt x="121" y="48"/>
                  </a:lnTo>
                  <a:lnTo>
                    <a:pt x="173" y="65"/>
                  </a:lnTo>
                  <a:lnTo>
                    <a:pt x="173" y="48"/>
                  </a:lnTo>
                  <a:lnTo>
                    <a:pt x="138" y="18"/>
                  </a:lnTo>
                  <a:lnTo>
                    <a:pt x="54" y="0"/>
                  </a:lnTo>
                  <a:lnTo>
                    <a:pt x="34" y="18"/>
                  </a:lnTo>
                  <a:lnTo>
                    <a:pt x="69" y="48"/>
                  </a:lnTo>
                  <a:lnTo>
                    <a:pt x="0" y="4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56" name="Line 1520"/>
            <p:cNvSpPr>
              <a:spLocks noChangeShapeType="1"/>
            </p:cNvSpPr>
            <p:nvPr/>
          </p:nvSpPr>
          <p:spPr bwMode="gray">
            <a:xfrm>
              <a:off x="3291991" y="3128964"/>
              <a:ext cx="14289"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57" name="Line 1521"/>
            <p:cNvSpPr>
              <a:spLocks noChangeShapeType="1"/>
            </p:cNvSpPr>
            <p:nvPr/>
          </p:nvSpPr>
          <p:spPr bwMode="gray">
            <a:xfrm>
              <a:off x="2949063" y="2873376"/>
              <a:ext cx="1588" cy="381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58" name="Line 1522"/>
            <p:cNvSpPr>
              <a:spLocks noChangeShapeType="1"/>
            </p:cNvSpPr>
            <p:nvPr/>
          </p:nvSpPr>
          <p:spPr bwMode="gray">
            <a:xfrm>
              <a:off x="2936362" y="2836864"/>
              <a:ext cx="26990"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59" name="Freeform 1523"/>
            <p:cNvSpPr>
              <a:spLocks/>
            </p:cNvSpPr>
            <p:nvPr/>
          </p:nvSpPr>
          <p:spPr bwMode="gray">
            <a:xfrm>
              <a:off x="3018919" y="2938464"/>
              <a:ext cx="12701" cy="11113"/>
            </a:xfrm>
            <a:custGeom>
              <a:avLst/>
              <a:gdLst>
                <a:gd name="T0" fmla="*/ 0 w 17"/>
                <a:gd name="T1" fmla="*/ 0 h 15"/>
                <a:gd name="T2" fmla="*/ 4 w 17"/>
                <a:gd name="T3" fmla="*/ 0 h 15"/>
                <a:gd name="T4" fmla="*/ 4 w 17"/>
                <a:gd name="T5" fmla="*/ 3 h 15"/>
                <a:gd name="T6" fmla="*/ 0 w 17"/>
                <a:gd name="T7" fmla="*/ 0 h 15"/>
                <a:gd name="T8" fmla="*/ 0 60000 65536"/>
                <a:gd name="T9" fmla="*/ 0 60000 65536"/>
                <a:gd name="T10" fmla="*/ 0 60000 65536"/>
                <a:gd name="T11" fmla="*/ 0 60000 65536"/>
                <a:gd name="T12" fmla="*/ 0 w 17"/>
                <a:gd name="T13" fmla="*/ 0 h 15"/>
                <a:gd name="T14" fmla="*/ 17 w 17"/>
                <a:gd name="T15" fmla="*/ 15 h 15"/>
              </a:gdLst>
              <a:ahLst/>
              <a:cxnLst>
                <a:cxn ang="T8">
                  <a:pos x="T0" y="T1"/>
                </a:cxn>
                <a:cxn ang="T9">
                  <a:pos x="T2" y="T3"/>
                </a:cxn>
                <a:cxn ang="T10">
                  <a:pos x="T4" y="T5"/>
                </a:cxn>
                <a:cxn ang="T11">
                  <a:pos x="T6" y="T7"/>
                </a:cxn>
              </a:cxnLst>
              <a:rect l="T12" t="T13" r="T14" b="T15"/>
              <a:pathLst>
                <a:path w="17" h="15">
                  <a:moveTo>
                    <a:pt x="0" y="0"/>
                  </a:moveTo>
                  <a:lnTo>
                    <a:pt x="17" y="0"/>
                  </a:lnTo>
                  <a:lnTo>
                    <a:pt x="17" y="15"/>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60" name="Line 1524"/>
            <p:cNvSpPr>
              <a:spLocks noChangeShapeType="1"/>
            </p:cNvSpPr>
            <p:nvPr/>
          </p:nvSpPr>
          <p:spPr bwMode="gray">
            <a:xfrm>
              <a:off x="2868094" y="2886076"/>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61" name="Line 1525"/>
            <p:cNvSpPr>
              <a:spLocks noChangeShapeType="1"/>
            </p:cNvSpPr>
            <p:nvPr/>
          </p:nvSpPr>
          <p:spPr bwMode="gray">
            <a:xfrm>
              <a:off x="5902053" y="3178176"/>
              <a:ext cx="28577"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62" name="Freeform 1526"/>
            <p:cNvSpPr>
              <a:spLocks/>
            </p:cNvSpPr>
            <p:nvPr/>
          </p:nvSpPr>
          <p:spPr bwMode="gray">
            <a:xfrm>
              <a:off x="1547186" y="1774826"/>
              <a:ext cx="2336990" cy="2982913"/>
            </a:xfrm>
            <a:custGeom>
              <a:avLst/>
              <a:gdLst>
                <a:gd name="T0" fmla="*/ 403 w 2942"/>
                <a:gd name="T1" fmla="*/ 569 h 3759"/>
                <a:gd name="T2" fmla="*/ 494 w 2942"/>
                <a:gd name="T3" fmla="*/ 757 h 3759"/>
                <a:gd name="T4" fmla="*/ 520 w 2942"/>
                <a:gd name="T5" fmla="*/ 868 h 3759"/>
                <a:gd name="T6" fmla="*/ 520 w 2942"/>
                <a:gd name="T7" fmla="*/ 896 h 3759"/>
                <a:gd name="T8" fmla="*/ 559 w 2942"/>
                <a:gd name="T9" fmla="*/ 935 h 3759"/>
                <a:gd name="T10" fmla="*/ 572 w 2942"/>
                <a:gd name="T11" fmla="*/ 904 h 3759"/>
                <a:gd name="T12" fmla="*/ 581 w 2942"/>
                <a:gd name="T13" fmla="*/ 856 h 3759"/>
                <a:gd name="T14" fmla="*/ 607 w 2942"/>
                <a:gd name="T15" fmla="*/ 824 h 3759"/>
                <a:gd name="T16" fmla="*/ 649 w 2942"/>
                <a:gd name="T17" fmla="*/ 733 h 3759"/>
                <a:gd name="T18" fmla="*/ 710 w 2942"/>
                <a:gd name="T19" fmla="*/ 637 h 3759"/>
                <a:gd name="T20" fmla="*/ 667 w 2942"/>
                <a:gd name="T21" fmla="*/ 557 h 3759"/>
                <a:gd name="T22" fmla="*/ 636 w 2942"/>
                <a:gd name="T23" fmla="*/ 537 h 3759"/>
                <a:gd name="T24" fmla="*/ 623 w 2942"/>
                <a:gd name="T25" fmla="*/ 521 h 3759"/>
                <a:gd name="T26" fmla="*/ 554 w 2942"/>
                <a:gd name="T27" fmla="*/ 473 h 3759"/>
                <a:gd name="T28" fmla="*/ 520 w 2942"/>
                <a:gd name="T29" fmla="*/ 462 h 3759"/>
                <a:gd name="T30" fmla="*/ 473 w 2942"/>
                <a:gd name="T31" fmla="*/ 450 h 3759"/>
                <a:gd name="T32" fmla="*/ 420 w 2942"/>
                <a:gd name="T33" fmla="*/ 465 h 3759"/>
                <a:gd name="T34" fmla="*/ 355 w 2942"/>
                <a:gd name="T35" fmla="*/ 418 h 3759"/>
                <a:gd name="T36" fmla="*/ 299 w 2942"/>
                <a:gd name="T37" fmla="*/ 366 h 3759"/>
                <a:gd name="T38" fmla="*/ 372 w 2942"/>
                <a:gd name="T39" fmla="*/ 310 h 3759"/>
                <a:gd name="T40" fmla="*/ 416 w 2942"/>
                <a:gd name="T41" fmla="*/ 318 h 3759"/>
                <a:gd name="T42" fmla="*/ 477 w 2942"/>
                <a:gd name="T43" fmla="*/ 271 h 3759"/>
                <a:gd name="T44" fmla="*/ 490 w 2942"/>
                <a:gd name="T45" fmla="*/ 238 h 3759"/>
                <a:gd name="T46" fmla="*/ 537 w 2942"/>
                <a:gd name="T47" fmla="*/ 206 h 3759"/>
                <a:gd name="T48" fmla="*/ 602 w 2942"/>
                <a:gd name="T49" fmla="*/ 190 h 3759"/>
                <a:gd name="T50" fmla="*/ 563 w 2942"/>
                <a:gd name="T51" fmla="*/ 175 h 3759"/>
                <a:gd name="T52" fmla="*/ 646 w 2942"/>
                <a:gd name="T53" fmla="*/ 131 h 3759"/>
                <a:gd name="T54" fmla="*/ 607 w 2942"/>
                <a:gd name="T55" fmla="*/ 103 h 3759"/>
                <a:gd name="T56" fmla="*/ 563 w 2942"/>
                <a:gd name="T57" fmla="*/ 75 h 3759"/>
                <a:gd name="T58" fmla="*/ 515 w 2942"/>
                <a:gd name="T59" fmla="*/ 147 h 3759"/>
                <a:gd name="T60" fmla="*/ 455 w 2942"/>
                <a:gd name="T61" fmla="*/ 111 h 3759"/>
                <a:gd name="T62" fmla="*/ 554 w 2942"/>
                <a:gd name="T63" fmla="*/ 47 h 3759"/>
                <a:gd name="T64" fmla="*/ 559 w 2942"/>
                <a:gd name="T65" fmla="*/ 35 h 3759"/>
                <a:gd name="T66" fmla="*/ 533 w 2942"/>
                <a:gd name="T67" fmla="*/ 11 h 3759"/>
                <a:gd name="T68" fmla="*/ 511 w 2942"/>
                <a:gd name="T69" fmla="*/ 19 h 3759"/>
                <a:gd name="T70" fmla="*/ 503 w 2942"/>
                <a:gd name="T71" fmla="*/ 23 h 3759"/>
                <a:gd name="T72" fmla="*/ 433 w 2942"/>
                <a:gd name="T73" fmla="*/ 35 h 3759"/>
                <a:gd name="T74" fmla="*/ 382 w 2942"/>
                <a:gd name="T75" fmla="*/ 23 h 3759"/>
                <a:gd name="T76" fmla="*/ 212 w 2942"/>
                <a:gd name="T77" fmla="*/ 15 h 3759"/>
                <a:gd name="T78" fmla="*/ 91 w 2942"/>
                <a:gd name="T79" fmla="*/ 59 h 3759"/>
                <a:gd name="T80" fmla="*/ 57 w 2942"/>
                <a:gd name="T81" fmla="*/ 91 h 3759"/>
                <a:gd name="T82" fmla="*/ 0 w 2942"/>
                <a:gd name="T83" fmla="*/ 131 h 3759"/>
                <a:gd name="T84" fmla="*/ 199 w 2942"/>
                <a:gd name="T85" fmla="*/ 91 h 3759"/>
                <a:gd name="T86" fmla="*/ 212 w 2942"/>
                <a:gd name="T87" fmla="*/ 111 h 3759"/>
                <a:gd name="T88" fmla="*/ 209 w 2942"/>
                <a:gd name="T89" fmla="*/ 127 h 3759"/>
                <a:gd name="T90" fmla="*/ 222 w 2942"/>
                <a:gd name="T91" fmla="*/ 170 h 3759"/>
                <a:gd name="T92" fmla="*/ 199 w 2942"/>
                <a:gd name="T93" fmla="*/ 190 h 3759"/>
                <a:gd name="T94" fmla="*/ 169 w 2942"/>
                <a:gd name="T95" fmla="*/ 274 h 3759"/>
                <a:gd name="T96" fmla="*/ 199 w 2942"/>
                <a:gd name="T97" fmla="*/ 350 h 3759"/>
                <a:gd name="T98" fmla="*/ 199 w 2942"/>
                <a:gd name="T99" fmla="*/ 298 h 3759"/>
                <a:gd name="T100" fmla="*/ 243 w 2942"/>
                <a:gd name="T101" fmla="*/ 366 h 3759"/>
                <a:gd name="T102" fmla="*/ 347 w 2942"/>
                <a:gd name="T103" fmla="*/ 434 h 3759"/>
                <a:gd name="T104" fmla="*/ 408 w 2942"/>
                <a:gd name="T105" fmla="*/ 477 h 3759"/>
                <a:gd name="T106" fmla="*/ 433 w 2942"/>
                <a:gd name="T107" fmla="*/ 509 h 37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42"/>
                <a:gd name="T163" fmla="*/ 0 h 3759"/>
                <a:gd name="T164" fmla="*/ 2942 w 2942"/>
                <a:gd name="T165" fmla="*/ 3759 h 37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42" h="3759">
                  <a:moveTo>
                    <a:pt x="1643" y="2151"/>
                  </a:moveTo>
                  <a:lnTo>
                    <a:pt x="1610" y="2183"/>
                  </a:lnTo>
                  <a:lnTo>
                    <a:pt x="1610" y="2214"/>
                  </a:lnTo>
                  <a:lnTo>
                    <a:pt x="1643" y="2247"/>
                  </a:lnTo>
                  <a:lnTo>
                    <a:pt x="1643" y="2231"/>
                  </a:lnTo>
                  <a:lnTo>
                    <a:pt x="1610" y="2279"/>
                  </a:lnTo>
                  <a:lnTo>
                    <a:pt x="1610" y="2327"/>
                  </a:lnTo>
                  <a:lnTo>
                    <a:pt x="1679" y="2406"/>
                  </a:lnTo>
                  <a:lnTo>
                    <a:pt x="1783" y="2596"/>
                  </a:lnTo>
                  <a:lnTo>
                    <a:pt x="1956" y="2692"/>
                  </a:lnTo>
                  <a:lnTo>
                    <a:pt x="1973" y="2805"/>
                  </a:lnTo>
                  <a:lnTo>
                    <a:pt x="1973" y="3028"/>
                  </a:lnTo>
                  <a:lnTo>
                    <a:pt x="2008" y="3170"/>
                  </a:lnTo>
                  <a:lnTo>
                    <a:pt x="1990" y="3283"/>
                  </a:lnTo>
                  <a:lnTo>
                    <a:pt x="2025" y="3379"/>
                  </a:lnTo>
                  <a:lnTo>
                    <a:pt x="2042" y="3409"/>
                  </a:lnTo>
                  <a:lnTo>
                    <a:pt x="2059" y="3409"/>
                  </a:lnTo>
                  <a:lnTo>
                    <a:pt x="2079" y="3475"/>
                  </a:lnTo>
                  <a:lnTo>
                    <a:pt x="2042" y="3475"/>
                  </a:lnTo>
                  <a:lnTo>
                    <a:pt x="2059" y="3523"/>
                  </a:lnTo>
                  <a:lnTo>
                    <a:pt x="2059" y="3553"/>
                  </a:lnTo>
                  <a:lnTo>
                    <a:pt x="2094" y="3553"/>
                  </a:lnTo>
                  <a:lnTo>
                    <a:pt x="2094" y="3601"/>
                  </a:lnTo>
                  <a:lnTo>
                    <a:pt x="2079" y="3586"/>
                  </a:lnTo>
                  <a:lnTo>
                    <a:pt x="2079" y="3601"/>
                  </a:lnTo>
                  <a:lnTo>
                    <a:pt x="2111" y="3682"/>
                  </a:lnTo>
                  <a:lnTo>
                    <a:pt x="2130" y="3695"/>
                  </a:lnTo>
                  <a:lnTo>
                    <a:pt x="2146" y="3695"/>
                  </a:lnTo>
                  <a:lnTo>
                    <a:pt x="2146" y="3711"/>
                  </a:lnTo>
                  <a:lnTo>
                    <a:pt x="2234" y="3743"/>
                  </a:lnTo>
                  <a:lnTo>
                    <a:pt x="2267" y="3759"/>
                  </a:lnTo>
                  <a:lnTo>
                    <a:pt x="2267" y="3728"/>
                  </a:lnTo>
                  <a:lnTo>
                    <a:pt x="2320" y="3711"/>
                  </a:lnTo>
                  <a:lnTo>
                    <a:pt x="2267" y="3666"/>
                  </a:lnTo>
                  <a:lnTo>
                    <a:pt x="2286" y="3649"/>
                  </a:lnTo>
                  <a:lnTo>
                    <a:pt x="2286" y="3619"/>
                  </a:lnTo>
                  <a:lnTo>
                    <a:pt x="2320" y="3586"/>
                  </a:lnTo>
                  <a:lnTo>
                    <a:pt x="2249" y="3538"/>
                  </a:lnTo>
                  <a:lnTo>
                    <a:pt x="2286" y="3490"/>
                  </a:lnTo>
                  <a:lnTo>
                    <a:pt x="2286" y="3457"/>
                  </a:lnTo>
                  <a:lnTo>
                    <a:pt x="2301" y="3442"/>
                  </a:lnTo>
                  <a:lnTo>
                    <a:pt x="2320" y="3427"/>
                  </a:lnTo>
                  <a:lnTo>
                    <a:pt x="2267" y="3409"/>
                  </a:lnTo>
                  <a:lnTo>
                    <a:pt x="2249" y="3379"/>
                  </a:lnTo>
                  <a:lnTo>
                    <a:pt x="2320" y="3379"/>
                  </a:lnTo>
                  <a:lnTo>
                    <a:pt x="2301" y="3313"/>
                  </a:lnTo>
                  <a:lnTo>
                    <a:pt x="2353" y="3331"/>
                  </a:lnTo>
                  <a:lnTo>
                    <a:pt x="2424" y="3298"/>
                  </a:lnTo>
                  <a:lnTo>
                    <a:pt x="2440" y="3250"/>
                  </a:lnTo>
                  <a:lnTo>
                    <a:pt x="2372" y="3170"/>
                  </a:lnTo>
                  <a:lnTo>
                    <a:pt x="2440" y="3202"/>
                  </a:lnTo>
                  <a:lnTo>
                    <a:pt x="2491" y="3187"/>
                  </a:lnTo>
                  <a:lnTo>
                    <a:pt x="2614" y="3012"/>
                  </a:lnTo>
                  <a:lnTo>
                    <a:pt x="2595" y="2932"/>
                  </a:lnTo>
                  <a:lnTo>
                    <a:pt x="2647" y="2884"/>
                  </a:lnTo>
                  <a:lnTo>
                    <a:pt x="2699" y="2836"/>
                  </a:lnTo>
                  <a:lnTo>
                    <a:pt x="2770" y="2836"/>
                  </a:lnTo>
                  <a:lnTo>
                    <a:pt x="2804" y="2820"/>
                  </a:lnTo>
                  <a:lnTo>
                    <a:pt x="2837" y="2676"/>
                  </a:lnTo>
                  <a:lnTo>
                    <a:pt x="2837" y="2548"/>
                  </a:lnTo>
                  <a:lnTo>
                    <a:pt x="2942" y="2390"/>
                  </a:lnTo>
                  <a:lnTo>
                    <a:pt x="2925" y="2310"/>
                  </a:lnTo>
                  <a:lnTo>
                    <a:pt x="2889" y="2295"/>
                  </a:lnTo>
                  <a:lnTo>
                    <a:pt x="2804" y="2231"/>
                  </a:lnTo>
                  <a:lnTo>
                    <a:pt x="2699" y="2214"/>
                  </a:lnTo>
                  <a:lnTo>
                    <a:pt x="2666" y="2231"/>
                  </a:lnTo>
                  <a:lnTo>
                    <a:pt x="2666" y="2199"/>
                  </a:lnTo>
                  <a:lnTo>
                    <a:pt x="2580" y="2166"/>
                  </a:lnTo>
                  <a:lnTo>
                    <a:pt x="2562" y="2166"/>
                  </a:lnTo>
                  <a:lnTo>
                    <a:pt x="2543" y="2199"/>
                  </a:lnTo>
                  <a:lnTo>
                    <a:pt x="2562" y="2166"/>
                  </a:lnTo>
                  <a:lnTo>
                    <a:pt x="2543" y="2151"/>
                  </a:lnTo>
                  <a:lnTo>
                    <a:pt x="2491" y="2166"/>
                  </a:lnTo>
                  <a:lnTo>
                    <a:pt x="2491" y="2199"/>
                  </a:lnTo>
                  <a:lnTo>
                    <a:pt x="2491" y="2183"/>
                  </a:lnTo>
                  <a:lnTo>
                    <a:pt x="2476" y="2183"/>
                  </a:lnTo>
                  <a:lnTo>
                    <a:pt x="2511" y="2103"/>
                  </a:lnTo>
                  <a:lnTo>
                    <a:pt x="2491" y="2087"/>
                  </a:lnTo>
                  <a:lnTo>
                    <a:pt x="2476" y="2039"/>
                  </a:lnTo>
                  <a:lnTo>
                    <a:pt x="2405" y="1974"/>
                  </a:lnTo>
                  <a:lnTo>
                    <a:pt x="2301" y="1974"/>
                  </a:lnTo>
                  <a:lnTo>
                    <a:pt x="2267" y="1943"/>
                  </a:lnTo>
                  <a:lnTo>
                    <a:pt x="2267" y="1926"/>
                  </a:lnTo>
                  <a:lnTo>
                    <a:pt x="2215" y="1895"/>
                  </a:lnTo>
                  <a:lnTo>
                    <a:pt x="2198" y="1895"/>
                  </a:lnTo>
                  <a:lnTo>
                    <a:pt x="2198" y="1863"/>
                  </a:lnTo>
                  <a:lnTo>
                    <a:pt x="2163" y="1849"/>
                  </a:lnTo>
                  <a:lnTo>
                    <a:pt x="2146" y="1832"/>
                  </a:lnTo>
                  <a:lnTo>
                    <a:pt x="2163" y="1832"/>
                  </a:lnTo>
                  <a:lnTo>
                    <a:pt x="2079" y="1849"/>
                  </a:lnTo>
                  <a:lnTo>
                    <a:pt x="1990" y="1832"/>
                  </a:lnTo>
                  <a:lnTo>
                    <a:pt x="1938" y="1784"/>
                  </a:lnTo>
                  <a:lnTo>
                    <a:pt x="1904" y="1817"/>
                  </a:lnTo>
                  <a:lnTo>
                    <a:pt x="1904" y="1878"/>
                  </a:lnTo>
                  <a:lnTo>
                    <a:pt x="1889" y="1878"/>
                  </a:lnTo>
                  <a:lnTo>
                    <a:pt x="1889" y="1801"/>
                  </a:lnTo>
                  <a:lnTo>
                    <a:pt x="1904" y="1784"/>
                  </a:lnTo>
                  <a:lnTo>
                    <a:pt x="1904" y="1769"/>
                  </a:lnTo>
                  <a:lnTo>
                    <a:pt x="1835" y="1817"/>
                  </a:lnTo>
                  <a:lnTo>
                    <a:pt x="1783" y="1817"/>
                  </a:lnTo>
                  <a:lnTo>
                    <a:pt x="1748" y="1911"/>
                  </a:lnTo>
                  <a:lnTo>
                    <a:pt x="1679" y="1863"/>
                  </a:lnTo>
                  <a:lnTo>
                    <a:pt x="1591" y="1878"/>
                  </a:lnTo>
                  <a:lnTo>
                    <a:pt x="1539" y="1817"/>
                  </a:lnTo>
                  <a:lnTo>
                    <a:pt x="1576" y="1688"/>
                  </a:lnTo>
                  <a:lnTo>
                    <a:pt x="1524" y="1673"/>
                  </a:lnTo>
                  <a:lnTo>
                    <a:pt x="1437" y="1673"/>
                  </a:lnTo>
                  <a:lnTo>
                    <a:pt x="1420" y="1673"/>
                  </a:lnTo>
                  <a:lnTo>
                    <a:pt x="1507" y="1496"/>
                  </a:lnTo>
                  <a:lnTo>
                    <a:pt x="1401" y="1514"/>
                  </a:lnTo>
                  <a:lnTo>
                    <a:pt x="1368" y="1592"/>
                  </a:lnTo>
                  <a:lnTo>
                    <a:pt x="1265" y="1592"/>
                  </a:lnTo>
                  <a:lnTo>
                    <a:pt x="1230" y="1562"/>
                  </a:lnTo>
                  <a:lnTo>
                    <a:pt x="1194" y="1466"/>
                  </a:lnTo>
                  <a:lnTo>
                    <a:pt x="1246" y="1322"/>
                  </a:lnTo>
                  <a:lnTo>
                    <a:pt x="1334" y="1256"/>
                  </a:lnTo>
                  <a:lnTo>
                    <a:pt x="1420" y="1241"/>
                  </a:lnTo>
                  <a:lnTo>
                    <a:pt x="1420" y="1274"/>
                  </a:lnTo>
                  <a:lnTo>
                    <a:pt x="1472" y="1274"/>
                  </a:lnTo>
                  <a:lnTo>
                    <a:pt x="1487" y="1241"/>
                  </a:lnTo>
                  <a:lnTo>
                    <a:pt x="1455" y="1241"/>
                  </a:lnTo>
                  <a:lnTo>
                    <a:pt x="1472" y="1228"/>
                  </a:lnTo>
                  <a:lnTo>
                    <a:pt x="1576" y="1228"/>
                  </a:lnTo>
                  <a:lnTo>
                    <a:pt x="1591" y="1256"/>
                  </a:lnTo>
                  <a:lnTo>
                    <a:pt x="1643" y="1241"/>
                  </a:lnTo>
                  <a:lnTo>
                    <a:pt x="1662" y="1274"/>
                  </a:lnTo>
                  <a:lnTo>
                    <a:pt x="1662" y="1337"/>
                  </a:lnTo>
                  <a:lnTo>
                    <a:pt x="1697" y="1385"/>
                  </a:lnTo>
                  <a:lnTo>
                    <a:pt x="1714" y="1337"/>
                  </a:lnTo>
                  <a:lnTo>
                    <a:pt x="1714" y="1210"/>
                  </a:lnTo>
                  <a:lnTo>
                    <a:pt x="1748" y="1180"/>
                  </a:lnTo>
                  <a:lnTo>
                    <a:pt x="1904" y="1084"/>
                  </a:lnTo>
                  <a:lnTo>
                    <a:pt x="1921" y="1066"/>
                  </a:lnTo>
                  <a:lnTo>
                    <a:pt x="1904" y="988"/>
                  </a:lnTo>
                  <a:lnTo>
                    <a:pt x="1938" y="955"/>
                  </a:lnTo>
                  <a:lnTo>
                    <a:pt x="1921" y="1018"/>
                  </a:lnTo>
                  <a:lnTo>
                    <a:pt x="1956" y="988"/>
                  </a:lnTo>
                  <a:lnTo>
                    <a:pt x="1956" y="955"/>
                  </a:lnTo>
                  <a:lnTo>
                    <a:pt x="1973" y="971"/>
                  </a:lnTo>
                  <a:lnTo>
                    <a:pt x="1990" y="955"/>
                  </a:lnTo>
                  <a:lnTo>
                    <a:pt x="2008" y="923"/>
                  </a:lnTo>
                  <a:lnTo>
                    <a:pt x="2130" y="892"/>
                  </a:lnTo>
                  <a:lnTo>
                    <a:pt x="2111" y="875"/>
                  </a:lnTo>
                  <a:lnTo>
                    <a:pt x="2146" y="827"/>
                  </a:lnTo>
                  <a:lnTo>
                    <a:pt x="2320" y="779"/>
                  </a:lnTo>
                  <a:lnTo>
                    <a:pt x="2267" y="811"/>
                  </a:lnTo>
                  <a:lnTo>
                    <a:pt x="2267" y="844"/>
                  </a:lnTo>
                  <a:lnTo>
                    <a:pt x="2440" y="763"/>
                  </a:lnTo>
                  <a:lnTo>
                    <a:pt x="2440" y="731"/>
                  </a:lnTo>
                  <a:lnTo>
                    <a:pt x="2405" y="763"/>
                  </a:lnTo>
                  <a:lnTo>
                    <a:pt x="2320" y="763"/>
                  </a:lnTo>
                  <a:lnTo>
                    <a:pt x="2336" y="715"/>
                  </a:lnTo>
                  <a:lnTo>
                    <a:pt x="2301" y="700"/>
                  </a:lnTo>
                  <a:lnTo>
                    <a:pt x="2372" y="683"/>
                  </a:lnTo>
                  <a:lnTo>
                    <a:pt x="2353" y="667"/>
                  </a:lnTo>
                  <a:lnTo>
                    <a:pt x="2249" y="700"/>
                  </a:lnTo>
                  <a:lnTo>
                    <a:pt x="2163" y="731"/>
                  </a:lnTo>
                  <a:lnTo>
                    <a:pt x="2320" y="635"/>
                  </a:lnTo>
                  <a:lnTo>
                    <a:pt x="2491" y="635"/>
                  </a:lnTo>
                  <a:lnTo>
                    <a:pt x="2631" y="589"/>
                  </a:lnTo>
                  <a:lnTo>
                    <a:pt x="2631" y="558"/>
                  </a:lnTo>
                  <a:lnTo>
                    <a:pt x="2580" y="525"/>
                  </a:lnTo>
                  <a:lnTo>
                    <a:pt x="2614" y="510"/>
                  </a:lnTo>
                  <a:lnTo>
                    <a:pt x="2543" y="493"/>
                  </a:lnTo>
                  <a:lnTo>
                    <a:pt x="2528" y="462"/>
                  </a:lnTo>
                  <a:lnTo>
                    <a:pt x="2562" y="445"/>
                  </a:lnTo>
                  <a:lnTo>
                    <a:pt x="2528" y="349"/>
                  </a:lnTo>
                  <a:lnTo>
                    <a:pt x="2424" y="414"/>
                  </a:lnTo>
                  <a:lnTo>
                    <a:pt x="2405" y="381"/>
                  </a:lnTo>
                  <a:lnTo>
                    <a:pt x="2424" y="333"/>
                  </a:lnTo>
                  <a:lnTo>
                    <a:pt x="2388" y="333"/>
                  </a:lnTo>
                  <a:lnTo>
                    <a:pt x="2388" y="318"/>
                  </a:lnTo>
                  <a:lnTo>
                    <a:pt x="2353" y="301"/>
                  </a:lnTo>
                  <a:lnTo>
                    <a:pt x="2249" y="301"/>
                  </a:lnTo>
                  <a:lnTo>
                    <a:pt x="2215" y="366"/>
                  </a:lnTo>
                  <a:lnTo>
                    <a:pt x="2182" y="397"/>
                  </a:lnTo>
                  <a:lnTo>
                    <a:pt x="2198" y="414"/>
                  </a:lnTo>
                  <a:lnTo>
                    <a:pt x="2163" y="477"/>
                  </a:lnTo>
                  <a:lnTo>
                    <a:pt x="2079" y="510"/>
                  </a:lnTo>
                  <a:lnTo>
                    <a:pt x="2059" y="589"/>
                  </a:lnTo>
                  <a:lnTo>
                    <a:pt x="2008" y="621"/>
                  </a:lnTo>
                  <a:lnTo>
                    <a:pt x="1973" y="558"/>
                  </a:lnTo>
                  <a:lnTo>
                    <a:pt x="2025" y="510"/>
                  </a:lnTo>
                  <a:lnTo>
                    <a:pt x="1956" y="493"/>
                  </a:lnTo>
                  <a:lnTo>
                    <a:pt x="1852" y="445"/>
                  </a:lnTo>
                  <a:lnTo>
                    <a:pt x="1818" y="445"/>
                  </a:lnTo>
                  <a:lnTo>
                    <a:pt x="1835" y="397"/>
                  </a:lnTo>
                  <a:lnTo>
                    <a:pt x="1800" y="381"/>
                  </a:lnTo>
                  <a:lnTo>
                    <a:pt x="1869" y="333"/>
                  </a:lnTo>
                  <a:lnTo>
                    <a:pt x="2111" y="222"/>
                  </a:lnTo>
                  <a:lnTo>
                    <a:pt x="2163" y="190"/>
                  </a:lnTo>
                  <a:lnTo>
                    <a:pt x="2215" y="190"/>
                  </a:lnTo>
                  <a:lnTo>
                    <a:pt x="2301" y="157"/>
                  </a:lnTo>
                  <a:lnTo>
                    <a:pt x="2286" y="157"/>
                  </a:lnTo>
                  <a:lnTo>
                    <a:pt x="2336" y="109"/>
                  </a:lnTo>
                  <a:lnTo>
                    <a:pt x="2320" y="109"/>
                  </a:lnTo>
                  <a:lnTo>
                    <a:pt x="2267" y="94"/>
                  </a:lnTo>
                  <a:lnTo>
                    <a:pt x="2234" y="142"/>
                  </a:lnTo>
                  <a:lnTo>
                    <a:pt x="2163" y="174"/>
                  </a:lnTo>
                  <a:lnTo>
                    <a:pt x="2182" y="109"/>
                  </a:lnTo>
                  <a:lnTo>
                    <a:pt x="2146" y="126"/>
                  </a:lnTo>
                  <a:lnTo>
                    <a:pt x="2111" y="109"/>
                  </a:lnTo>
                  <a:lnTo>
                    <a:pt x="2146" y="94"/>
                  </a:lnTo>
                  <a:lnTo>
                    <a:pt x="2130" y="46"/>
                  </a:lnTo>
                  <a:lnTo>
                    <a:pt x="2163" y="30"/>
                  </a:lnTo>
                  <a:lnTo>
                    <a:pt x="2267" y="0"/>
                  </a:lnTo>
                  <a:lnTo>
                    <a:pt x="2215" y="0"/>
                  </a:lnTo>
                  <a:lnTo>
                    <a:pt x="2163" y="15"/>
                  </a:lnTo>
                  <a:lnTo>
                    <a:pt x="2111" y="46"/>
                  </a:lnTo>
                  <a:lnTo>
                    <a:pt x="2042" y="78"/>
                  </a:lnTo>
                  <a:lnTo>
                    <a:pt x="2079" y="109"/>
                  </a:lnTo>
                  <a:lnTo>
                    <a:pt x="1990" y="157"/>
                  </a:lnTo>
                  <a:lnTo>
                    <a:pt x="1973" y="157"/>
                  </a:lnTo>
                  <a:lnTo>
                    <a:pt x="1990" y="142"/>
                  </a:lnTo>
                  <a:lnTo>
                    <a:pt x="2025" y="126"/>
                  </a:lnTo>
                  <a:lnTo>
                    <a:pt x="2008" y="94"/>
                  </a:lnTo>
                  <a:lnTo>
                    <a:pt x="1938" y="126"/>
                  </a:lnTo>
                  <a:lnTo>
                    <a:pt x="1973" y="126"/>
                  </a:lnTo>
                  <a:lnTo>
                    <a:pt x="1921" y="157"/>
                  </a:lnTo>
                  <a:lnTo>
                    <a:pt x="1869" y="157"/>
                  </a:lnTo>
                  <a:lnTo>
                    <a:pt x="1818" y="126"/>
                  </a:lnTo>
                  <a:lnTo>
                    <a:pt x="1731" y="142"/>
                  </a:lnTo>
                  <a:lnTo>
                    <a:pt x="1748" y="142"/>
                  </a:lnTo>
                  <a:lnTo>
                    <a:pt x="1731" y="157"/>
                  </a:lnTo>
                  <a:lnTo>
                    <a:pt x="1628" y="157"/>
                  </a:lnTo>
                  <a:lnTo>
                    <a:pt x="1576" y="157"/>
                  </a:lnTo>
                  <a:lnTo>
                    <a:pt x="1628" y="126"/>
                  </a:lnTo>
                  <a:lnTo>
                    <a:pt x="1524" y="94"/>
                  </a:lnTo>
                  <a:lnTo>
                    <a:pt x="1420" y="109"/>
                  </a:lnTo>
                  <a:lnTo>
                    <a:pt x="1401" y="78"/>
                  </a:lnTo>
                  <a:lnTo>
                    <a:pt x="1178" y="126"/>
                  </a:lnTo>
                  <a:lnTo>
                    <a:pt x="1075" y="94"/>
                  </a:lnTo>
                  <a:lnTo>
                    <a:pt x="917" y="78"/>
                  </a:lnTo>
                  <a:lnTo>
                    <a:pt x="848" y="61"/>
                  </a:lnTo>
                  <a:lnTo>
                    <a:pt x="537" y="126"/>
                  </a:lnTo>
                  <a:lnTo>
                    <a:pt x="520" y="142"/>
                  </a:lnTo>
                  <a:lnTo>
                    <a:pt x="537" y="190"/>
                  </a:lnTo>
                  <a:lnTo>
                    <a:pt x="364" y="205"/>
                  </a:lnTo>
                  <a:lnTo>
                    <a:pt x="382" y="222"/>
                  </a:lnTo>
                  <a:lnTo>
                    <a:pt x="364" y="238"/>
                  </a:lnTo>
                  <a:lnTo>
                    <a:pt x="382" y="238"/>
                  </a:lnTo>
                  <a:lnTo>
                    <a:pt x="485" y="238"/>
                  </a:lnTo>
                  <a:lnTo>
                    <a:pt x="434" y="270"/>
                  </a:lnTo>
                  <a:lnTo>
                    <a:pt x="330" y="285"/>
                  </a:lnTo>
                  <a:lnTo>
                    <a:pt x="242" y="318"/>
                  </a:lnTo>
                  <a:lnTo>
                    <a:pt x="226" y="366"/>
                  </a:lnTo>
                  <a:lnTo>
                    <a:pt x="278" y="366"/>
                  </a:lnTo>
                  <a:lnTo>
                    <a:pt x="242" y="397"/>
                  </a:lnTo>
                  <a:lnTo>
                    <a:pt x="330" y="397"/>
                  </a:lnTo>
                  <a:lnTo>
                    <a:pt x="293" y="429"/>
                  </a:lnTo>
                  <a:lnTo>
                    <a:pt x="19" y="510"/>
                  </a:lnTo>
                  <a:lnTo>
                    <a:pt x="0" y="525"/>
                  </a:lnTo>
                  <a:lnTo>
                    <a:pt x="293" y="445"/>
                  </a:lnTo>
                  <a:lnTo>
                    <a:pt x="485" y="381"/>
                  </a:lnTo>
                  <a:lnTo>
                    <a:pt x="587" y="366"/>
                  </a:lnTo>
                  <a:lnTo>
                    <a:pt x="624" y="333"/>
                  </a:lnTo>
                  <a:lnTo>
                    <a:pt x="693" y="366"/>
                  </a:lnTo>
                  <a:lnTo>
                    <a:pt x="796" y="366"/>
                  </a:lnTo>
                  <a:lnTo>
                    <a:pt x="779" y="381"/>
                  </a:lnTo>
                  <a:lnTo>
                    <a:pt x="814" y="414"/>
                  </a:lnTo>
                  <a:lnTo>
                    <a:pt x="779" y="462"/>
                  </a:lnTo>
                  <a:lnTo>
                    <a:pt x="814" y="445"/>
                  </a:lnTo>
                  <a:lnTo>
                    <a:pt x="848" y="429"/>
                  </a:lnTo>
                  <a:lnTo>
                    <a:pt x="848" y="445"/>
                  </a:lnTo>
                  <a:lnTo>
                    <a:pt x="814" y="462"/>
                  </a:lnTo>
                  <a:lnTo>
                    <a:pt x="796" y="493"/>
                  </a:lnTo>
                  <a:lnTo>
                    <a:pt x="814" y="510"/>
                  </a:lnTo>
                  <a:lnTo>
                    <a:pt x="833" y="477"/>
                  </a:lnTo>
                  <a:lnTo>
                    <a:pt x="848" y="477"/>
                  </a:lnTo>
                  <a:lnTo>
                    <a:pt x="833" y="510"/>
                  </a:lnTo>
                  <a:lnTo>
                    <a:pt x="865" y="510"/>
                  </a:lnTo>
                  <a:lnTo>
                    <a:pt x="814" y="525"/>
                  </a:lnTo>
                  <a:lnTo>
                    <a:pt x="833" y="573"/>
                  </a:lnTo>
                  <a:lnTo>
                    <a:pt x="814" y="606"/>
                  </a:lnTo>
                  <a:lnTo>
                    <a:pt x="885" y="652"/>
                  </a:lnTo>
                  <a:lnTo>
                    <a:pt x="885" y="683"/>
                  </a:lnTo>
                  <a:lnTo>
                    <a:pt x="865" y="715"/>
                  </a:lnTo>
                  <a:lnTo>
                    <a:pt x="848" y="715"/>
                  </a:lnTo>
                  <a:lnTo>
                    <a:pt x="865" y="700"/>
                  </a:lnTo>
                  <a:lnTo>
                    <a:pt x="814" y="700"/>
                  </a:lnTo>
                  <a:lnTo>
                    <a:pt x="796" y="748"/>
                  </a:lnTo>
                  <a:lnTo>
                    <a:pt x="796" y="763"/>
                  </a:lnTo>
                  <a:lnTo>
                    <a:pt x="710" y="859"/>
                  </a:lnTo>
                  <a:lnTo>
                    <a:pt x="658" y="971"/>
                  </a:lnTo>
                  <a:lnTo>
                    <a:pt x="658" y="1003"/>
                  </a:lnTo>
                  <a:lnTo>
                    <a:pt x="693" y="1003"/>
                  </a:lnTo>
                  <a:lnTo>
                    <a:pt x="675" y="1018"/>
                  </a:lnTo>
                  <a:lnTo>
                    <a:pt x="675" y="1099"/>
                  </a:lnTo>
                  <a:lnTo>
                    <a:pt x="744" y="1147"/>
                  </a:lnTo>
                  <a:lnTo>
                    <a:pt x="744" y="1256"/>
                  </a:lnTo>
                  <a:lnTo>
                    <a:pt x="779" y="1289"/>
                  </a:lnTo>
                  <a:lnTo>
                    <a:pt x="744" y="1304"/>
                  </a:lnTo>
                  <a:lnTo>
                    <a:pt x="814" y="1352"/>
                  </a:lnTo>
                  <a:lnTo>
                    <a:pt x="796" y="1400"/>
                  </a:lnTo>
                  <a:lnTo>
                    <a:pt x="848" y="1466"/>
                  </a:lnTo>
                  <a:lnTo>
                    <a:pt x="865" y="1448"/>
                  </a:lnTo>
                  <a:lnTo>
                    <a:pt x="848" y="1418"/>
                  </a:lnTo>
                  <a:lnTo>
                    <a:pt x="833" y="1352"/>
                  </a:lnTo>
                  <a:lnTo>
                    <a:pt x="779" y="1241"/>
                  </a:lnTo>
                  <a:lnTo>
                    <a:pt x="796" y="1195"/>
                  </a:lnTo>
                  <a:lnTo>
                    <a:pt x="833" y="1195"/>
                  </a:lnTo>
                  <a:lnTo>
                    <a:pt x="833" y="1210"/>
                  </a:lnTo>
                  <a:lnTo>
                    <a:pt x="848" y="1274"/>
                  </a:lnTo>
                  <a:lnTo>
                    <a:pt x="900" y="1352"/>
                  </a:lnTo>
                  <a:lnTo>
                    <a:pt x="885" y="1370"/>
                  </a:lnTo>
                  <a:lnTo>
                    <a:pt x="969" y="1466"/>
                  </a:lnTo>
                  <a:lnTo>
                    <a:pt x="969" y="1544"/>
                  </a:lnTo>
                  <a:lnTo>
                    <a:pt x="1004" y="1592"/>
                  </a:lnTo>
                  <a:lnTo>
                    <a:pt x="1159" y="1657"/>
                  </a:lnTo>
                  <a:lnTo>
                    <a:pt x="1211" y="1673"/>
                  </a:lnTo>
                  <a:lnTo>
                    <a:pt x="1265" y="1657"/>
                  </a:lnTo>
                  <a:lnTo>
                    <a:pt x="1386" y="1736"/>
                  </a:lnTo>
                  <a:lnTo>
                    <a:pt x="1437" y="1736"/>
                  </a:lnTo>
                  <a:lnTo>
                    <a:pt x="1487" y="1817"/>
                  </a:lnTo>
                  <a:lnTo>
                    <a:pt x="1487" y="1849"/>
                  </a:lnTo>
                  <a:lnTo>
                    <a:pt x="1507" y="1849"/>
                  </a:lnTo>
                  <a:lnTo>
                    <a:pt x="1539" y="1895"/>
                  </a:lnTo>
                  <a:lnTo>
                    <a:pt x="1628" y="1911"/>
                  </a:lnTo>
                  <a:lnTo>
                    <a:pt x="1628" y="1926"/>
                  </a:lnTo>
                  <a:lnTo>
                    <a:pt x="1643" y="1926"/>
                  </a:lnTo>
                  <a:lnTo>
                    <a:pt x="1628" y="1895"/>
                  </a:lnTo>
                  <a:lnTo>
                    <a:pt x="1662" y="1878"/>
                  </a:lnTo>
                  <a:lnTo>
                    <a:pt x="1697" y="1895"/>
                  </a:lnTo>
                  <a:lnTo>
                    <a:pt x="1731" y="2039"/>
                  </a:lnTo>
                  <a:lnTo>
                    <a:pt x="1643" y="2151"/>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63" name="Freeform 1527"/>
            <p:cNvSpPr>
              <a:spLocks/>
            </p:cNvSpPr>
            <p:nvPr/>
          </p:nvSpPr>
          <p:spPr bwMode="gray">
            <a:xfrm>
              <a:off x="3512671" y="5100639"/>
              <a:ext cx="28577" cy="25400"/>
            </a:xfrm>
            <a:custGeom>
              <a:avLst/>
              <a:gdLst>
                <a:gd name="T0" fmla="*/ 0 w 35"/>
                <a:gd name="T1" fmla="*/ 8 h 33"/>
                <a:gd name="T2" fmla="*/ 9 w 35"/>
                <a:gd name="T3" fmla="*/ 4 h 33"/>
                <a:gd name="T4" fmla="*/ 4 w 35"/>
                <a:gd name="T5" fmla="*/ 0 h 33"/>
                <a:gd name="T6" fmla="*/ 0 w 35"/>
                <a:gd name="T7" fmla="*/ 4 h 33"/>
                <a:gd name="T8" fmla="*/ 0 w 35"/>
                <a:gd name="T9" fmla="*/ 8 h 33"/>
                <a:gd name="T10" fmla="*/ 0 60000 65536"/>
                <a:gd name="T11" fmla="*/ 0 60000 65536"/>
                <a:gd name="T12" fmla="*/ 0 60000 65536"/>
                <a:gd name="T13" fmla="*/ 0 60000 65536"/>
                <a:gd name="T14" fmla="*/ 0 60000 65536"/>
                <a:gd name="T15" fmla="*/ 0 w 35"/>
                <a:gd name="T16" fmla="*/ 0 h 33"/>
                <a:gd name="T17" fmla="*/ 35 w 35"/>
                <a:gd name="T18" fmla="*/ 33 h 33"/>
              </a:gdLst>
              <a:ahLst/>
              <a:cxnLst>
                <a:cxn ang="T10">
                  <a:pos x="T0" y="T1"/>
                </a:cxn>
                <a:cxn ang="T11">
                  <a:pos x="T2" y="T3"/>
                </a:cxn>
                <a:cxn ang="T12">
                  <a:pos x="T4" y="T5"/>
                </a:cxn>
                <a:cxn ang="T13">
                  <a:pos x="T6" y="T7"/>
                </a:cxn>
                <a:cxn ang="T14">
                  <a:pos x="T8" y="T9"/>
                </a:cxn>
              </a:cxnLst>
              <a:rect l="T15" t="T16" r="T17" b="T18"/>
              <a:pathLst>
                <a:path w="35" h="33">
                  <a:moveTo>
                    <a:pt x="0" y="33"/>
                  </a:moveTo>
                  <a:lnTo>
                    <a:pt x="35" y="18"/>
                  </a:lnTo>
                  <a:lnTo>
                    <a:pt x="15" y="0"/>
                  </a:lnTo>
                  <a:lnTo>
                    <a:pt x="0" y="18"/>
                  </a:lnTo>
                  <a:lnTo>
                    <a:pt x="0" y="3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64" name="Line 1528"/>
            <p:cNvSpPr>
              <a:spLocks noChangeShapeType="1"/>
            </p:cNvSpPr>
            <p:nvPr/>
          </p:nvSpPr>
          <p:spPr bwMode="gray">
            <a:xfrm flipV="1">
              <a:off x="3280878" y="3233739"/>
              <a:ext cx="11113"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65" name="Freeform 1529"/>
            <p:cNvSpPr>
              <a:spLocks/>
            </p:cNvSpPr>
            <p:nvPr/>
          </p:nvSpPr>
          <p:spPr bwMode="gray">
            <a:xfrm>
              <a:off x="2795063" y="2928939"/>
              <a:ext cx="233382" cy="76200"/>
            </a:xfrm>
            <a:custGeom>
              <a:avLst/>
              <a:gdLst>
                <a:gd name="T0" fmla="*/ 0 w 294"/>
                <a:gd name="T1" fmla="*/ 12 h 96"/>
                <a:gd name="T2" fmla="*/ 18 w 294"/>
                <a:gd name="T3" fmla="*/ 5 h 96"/>
                <a:gd name="T4" fmla="*/ 26 w 294"/>
                <a:gd name="T5" fmla="*/ 5 h 96"/>
                <a:gd name="T6" fmla="*/ 21 w 294"/>
                <a:gd name="T7" fmla="*/ 9 h 96"/>
                <a:gd name="T8" fmla="*/ 43 w 294"/>
                <a:gd name="T9" fmla="*/ 12 h 96"/>
                <a:gd name="T10" fmla="*/ 47 w 294"/>
                <a:gd name="T11" fmla="*/ 21 h 96"/>
                <a:gd name="T12" fmla="*/ 52 w 294"/>
                <a:gd name="T13" fmla="*/ 21 h 96"/>
                <a:gd name="T14" fmla="*/ 47 w 294"/>
                <a:gd name="T15" fmla="*/ 24 h 96"/>
                <a:gd name="T16" fmla="*/ 74 w 294"/>
                <a:gd name="T17" fmla="*/ 24 h 96"/>
                <a:gd name="T18" fmla="*/ 26 w 294"/>
                <a:gd name="T19" fmla="*/ 0 h 96"/>
                <a:gd name="T20" fmla="*/ 9 w 294"/>
                <a:gd name="T21" fmla="*/ 5 h 96"/>
                <a:gd name="T22" fmla="*/ 0 w 294"/>
                <a:gd name="T23" fmla="*/ 1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4"/>
                <a:gd name="T37" fmla="*/ 0 h 96"/>
                <a:gd name="T38" fmla="*/ 294 w 294"/>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4" h="96">
                  <a:moveTo>
                    <a:pt x="0" y="48"/>
                  </a:moveTo>
                  <a:lnTo>
                    <a:pt x="70" y="18"/>
                  </a:lnTo>
                  <a:lnTo>
                    <a:pt x="104" y="18"/>
                  </a:lnTo>
                  <a:lnTo>
                    <a:pt x="85" y="33"/>
                  </a:lnTo>
                  <a:lnTo>
                    <a:pt x="173" y="48"/>
                  </a:lnTo>
                  <a:lnTo>
                    <a:pt x="190" y="81"/>
                  </a:lnTo>
                  <a:lnTo>
                    <a:pt x="208" y="81"/>
                  </a:lnTo>
                  <a:lnTo>
                    <a:pt x="190" y="96"/>
                  </a:lnTo>
                  <a:lnTo>
                    <a:pt x="294" y="96"/>
                  </a:lnTo>
                  <a:lnTo>
                    <a:pt x="104" y="0"/>
                  </a:lnTo>
                  <a:lnTo>
                    <a:pt x="33" y="18"/>
                  </a:lnTo>
                  <a:lnTo>
                    <a:pt x="0" y="4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66" name="Freeform 1530"/>
            <p:cNvSpPr>
              <a:spLocks/>
            </p:cNvSpPr>
            <p:nvPr/>
          </p:nvSpPr>
          <p:spPr bwMode="gray">
            <a:xfrm>
              <a:off x="3179269" y="3043239"/>
              <a:ext cx="39691" cy="14288"/>
            </a:xfrm>
            <a:custGeom>
              <a:avLst/>
              <a:gdLst>
                <a:gd name="T0" fmla="*/ 0 w 52"/>
                <a:gd name="T1" fmla="*/ 5 h 17"/>
                <a:gd name="T2" fmla="*/ 12 w 52"/>
                <a:gd name="T3" fmla="*/ 0 h 17"/>
                <a:gd name="T4" fmla="*/ 0 w 52"/>
                <a:gd name="T5" fmla="*/ 0 h 17"/>
                <a:gd name="T6" fmla="*/ 0 w 52"/>
                <a:gd name="T7" fmla="*/ 5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17"/>
                  </a:moveTo>
                  <a:lnTo>
                    <a:pt x="52" y="0"/>
                  </a:lnTo>
                  <a:lnTo>
                    <a:pt x="0" y="0"/>
                  </a:lnTo>
                  <a:lnTo>
                    <a:pt x="0" y="17"/>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67" name="Line 1531"/>
            <p:cNvSpPr>
              <a:spLocks noChangeShapeType="1"/>
            </p:cNvSpPr>
            <p:nvPr/>
          </p:nvSpPr>
          <p:spPr bwMode="gray">
            <a:xfrm>
              <a:off x="3068135" y="2967039"/>
              <a:ext cx="28577"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68" name="Line 1532"/>
            <p:cNvSpPr>
              <a:spLocks noChangeShapeType="1"/>
            </p:cNvSpPr>
            <p:nvPr/>
          </p:nvSpPr>
          <p:spPr bwMode="gray">
            <a:xfrm flipV="1">
              <a:off x="3036383" y="2962276"/>
              <a:ext cx="15876"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69" name="Freeform 1533"/>
            <p:cNvSpPr>
              <a:spLocks/>
            </p:cNvSpPr>
            <p:nvPr/>
          </p:nvSpPr>
          <p:spPr bwMode="gray">
            <a:xfrm>
              <a:off x="4327125" y="2798764"/>
              <a:ext cx="14289" cy="11113"/>
            </a:xfrm>
            <a:custGeom>
              <a:avLst/>
              <a:gdLst>
                <a:gd name="T0" fmla="*/ 0 w 18"/>
                <a:gd name="T1" fmla="*/ 0 h 15"/>
                <a:gd name="T2" fmla="*/ 0 w 18"/>
                <a:gd name="T3" fmla="*/ 3 h 15"/>
                <a:gd name="T4" fmla="*/ 5 w 18"/>
                <a:gd name="T5" fmla="*/ 0 h 15"/>
                <a:gd name="T6" fmla="*/ 0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0" y="0"/>
                  </a:moveTo>
                  <a:lnTo>
                    <a:pt x="0" y="15"/>
                  </a:lnTo>
                  <a:lnTo>
                    <a:pt x="18"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70" name="Line 1534"/>
            <p:cNvSpPr>
              <a:spLocks noChangeShapeType="1"/>
            </p:cNvSpPr>
            <p:nvPr/>
          </p:nvSpPr>
          <p:spPr bwMode="gray">
            <a:xfrm flipV="1">
              <a:off x="4384280" y="2786064"/>
              <a:ext cx="25402" cy="238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71" name="Line 1535"/>
            <p:cNvSpPr>
              <a:spLocks noChangeShapeType="1"/>
            </p:cNvSpPr>
            <p:nvPr/>
          </p:nvSpPr>
          <p:spPr bwMode="gray">
            <a:xfrm flipV="1">
              <a:off x="4885971" y="3394076"/>
              <a:ext cx="158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72" name="Freeform 1536"/>
            <p:cNvSpPr>
              <a:spLocks/>
            </p:cNvSpPr>
            <p:nvPr/>
          </p:nvSpPr>
          <p:spPr bwMode="gray">
            <a:xfrm>
              <a:off x="4295373" y="2582864"/>
              <a:ext cx="1565402" cy="1733550"/>
            </a:xfrm>
            <a:custGeom>
              <a:avLst/>
              <a:gdLst>
                <a:gd name="T0" fmla="*/ 364 w 1971"/>
                <a:gd name="T1" fmla="*/ 71 h 2184"/>
                <a:gd name="T2" fmla="*/ 377 w 1971"/>
                <a:gd name="T3" fmla="*/ 112 h 2184"/>
                <a:gd name="T4" fmla="*/ 394 w 1971"/>
                <a:gd name="T5" fmla="*/ 143 h 2184"/>
                <a:gd name="T6" fmla="*/ 407 w 1971"/>
                <a:gd name="T7" fmla="*/ 163 h 2184"/>
                <a:gd name="T8" fmla="*/ 433 w 1971"/>
                <a:gd name="T9" fmla="*/ 195 h 2184"/>
                <a:gd name="T10" fmla="*/ 489 w 1971"/>
                <a:gd name="T11" fmla="*/ 191 h 2184"/>
                <a:gd name="T12" fmla="*/ 489 w 1971"/>
                <a:gd name="T13" fmla="*/ 203 h 2184"/>
                <a:gd name="T14" fmla="*/ 416 w 1971"/>
                <a:gd name="T15" fmla="*/ 299 h 2184"/>
                <a:gd name="T16" fmla="*/ 416 w 1971"/>
                <a:gd name="T17" fmla="*/ 362 h 2184"/>
                <a:gd name="T18" fmla="*/ 372 w 1971"/>
                <a:gd name="T19" fmla="*/ 434 h 2184"/>
                <a:gd name="T20" fmla="*/ 372 w 1971"/>
                <a:gd name="T21" fmla="*/ 466 h 2184"/>
                <a:gd name="T22" fmla="*/ 351 w 1971"/>
                <a:gd name="T23" fmla="*/ 498 h 2184"/>
                <a:gd name="T24" fmla="*/ 299 w 1971"/>
                <a:gd name="T25" fmla="*/ 543 h 2184"/>
                <a:gd name="T26" fmla="*/ 264 w 1971"/>
                <a:gd name="T27" fmla="*/ 546 h 2184"/>
                <a:gd name="T28" fmla="*/ 251 w 1971"/>
                <a:gd name="T29" fmla="*/ 531 h 2184"/>
                <a:gd name="T30" fmla="*/ 234 w 1971"/>
                <a:gd name="T31" fmla="*/ 490 h 2184"/>
                <a:gd name="T32" fmla="*/ 208 w 1971"/>
                <a:gd name="T33" fmla="*/ 418 h 2184"/>
                <a:gd name="T34" fmla="*/ 225 w 1971"/>
                <a:gd name="T35" fmla="*/ 366 h 2184"/>
                <a:gd name="T36" fmla="*/ 187 w 1971"/>
                <a:gd name="T37" fmla="*/ 287 h 2184"/>
                <a:gd name="T38" fmla="*/ 195 w 1971"/>
                <a:gd name="T39" fmla="*/ 260 h 2184"/>
                <a:gd name="T40" fmla="*/ 187 w 1971"/>
                <a:gd name="T41" fmla="*/ 247 h 2184"/>
                <a:gd name="T42" fmla="*/ 152 w 1971"/>
                <a:gd name="T43" fmla="*/ 235 h 2184"/>
                <a:gd name="T44" fmla="*/ 108 w 1971"/>
                <a:gd name="T45" fmla="*/ 247 h 2184"/>
                <a:gd name="T46" fmla="*/ 69 w 1971"/>
                <a:gd name="T47" fmla="*/ 251 h 2184"/>
                <a:gd name="T48" fmla="*/ 31 w 1971"/>
                <a:gd name="T49" fmla="*/ 223 h 2184"/>
                <a:gd name="T50" fmla="*/ 13 w 1971"/>
                <a:gd name="T51" fmla="*/ 191 h 2184"/>
                <a:gd name="T52" fmla="*/ 5 w 1971"/>
                <a:gd name="T53" fmla="*/ 175 h 2184"/>
                <a:gd name="T54" fmla="*/ 9 w 1971"/>
                <a:gd name="T55" fmla="*/ 163 h 2184"/>
                <a:gd name="T56" fmla="*/ 5 w 1971"/>
                <a:gd name="T57" fmla="*/ 115 h 2184"/>
                <a:gd name="T58" fmla="*/ 48 w 1971"/>
                <a:gd name="T59" fmla="*/ 68 h 2184"/>
                <a:gd name="T60" fmla="*/ 66 w 1971"/>
                <a:gd name="T61" fmla="*/ 36 h 2184"/>
                <a:gd name="T62" fmla="*/ 87 w 1971"/>
                <a:gd name="T63" fmla="*/ 12 h 2184"/>
                <a:gd name="T64" fmla="*/ 135 w 1971"/>
                <a:gd name="T65" fmla="*/ 9 h 2184"/>
                <a:gd name="T66" fmla="*/ 199 w 1971"/>
                <a:gd name="T67" fmla="*/ 4 h 2184"/>
                <a:gd name="T68" fmla="*/ 199 w 1971"/>
                <a:gd name="T69" fmla="*/ 9 h 2184"/>
                <a:gd name="T70" fmla="*/ 195 w 1971"/>
                <a:gd name="T71" fmla="*/ 28 h 2184"/>
                <a:gd name="T72" fmla="*/ 234 w 1971"/>
                <a:gd name="T73" fmla="*/ 44 h 2184"/>
                <a:gd name="T74" fmla="*/ 264 w 1971"/>
                <a:gd name="T75" fmla="*/ 52 h 2184"/>
                <a:gd name="T76" fmla="*/ 277 w 1971"/>
                <a:gd name="T77" fmla="*/ 36 h 2184"/>
                <a:gd name="T78" fmla="*/ 330 w 1971"/>
                <a:gd name="T79" fmla="*/ 52 h 2184"/>
                <a:gd name="T80" fmla="*/ 351 w 1971"/>
                <a:gd name="T81" fmla="*/ 48 h 2184"/>
                <a:gd name="T82" fmla="*/ 368 w 1971"/>
                <a:gd name="T83" fmla="*/ 59 h 2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1"/>
                <a:gd name="T127" fmla="*/ 0 h 2184"/>
                <a:gd name="T128" fmla="*/ 1971 w 1971"/>
                <a:gd name="T129" fmla="*/ 2184 h 2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1" h="2184">
                  <a:moveTo>
                    <a:pt x="1472" y="238"/>
                  </a:moveTo>
                  <a:lnTo>
                    <a:pt x="1455" y="286"/>
                  </a:lnTo>
                  <a:lnTo>
                    <a:pt x="1420" y="223"/>
                  </a:lnTo>
                  <a:lnTo>
                    <a:pt x="1507" y="448"/>
                  </a:lnTo>
                  <a:lnTo>
                    <a:pt x="1539" y="463"/>
                  </a:lnTo>
                  <a:lnTo>
                    <a:pt x="1574" y="574"/>
                  </a:lnTo>
                  <a:lnTo>
                    <a:pt x="1593" y="591"/>
                  </a:lnTo>
                  <a:lnTo>
                    <a:pt x="1626" y="655"/>
                  </a:lnTo>
                  <a:lnTo>
                    <a:pt x="1729" y="751"/>
                  </a:lnTo>
                  <a:lnTo>
                    <a:pt x="1729" y="783"/>
                  </a:lnTo>
                  <a:lnTo>
                    <a:pt x="1781" y="814"/>
                  </a:lnTo>
                  <a:lnTo>
                    <a:pt x="1956" y="766"/>
                  </a:lnTo>
                  <a:lnTo>
                    <a:pt x="1971" y="783"/>
                  </a:lnTo>
                  <a:lnTo>
                    <a:pt x="1956" y="814"/>
                  </a:lnTo>
                  <a:lnTo>
                    <a:pt x="1869" y="1004"/>
                  </a:lnTo>
                  <a:lnTo>
                    <a:pt x="1662" y="1196"/>
                  </a:lnTo>
                  <a:lnTo>
                    <a:pt x="1610" y="1309"/>
                  </a:lnTo>
                  <a:lnTo>
                    <a:pt x="1662" y="1451"/>
                  </a:lnTo>
                  <a:lnTo>
                    <a:pt x="1662" y="1595"/>
                  </a:lnTo>
                  <a:lnTo>
                    <a:pt x="1487" y="1739"/>
                  </a:lnTo>
                  <a:lnTo>
                    <a:pt x="1507" y="1802"/>
                  </a:lnTo>
                  <a:lnTo>
                    <a:pt x="1487" y="1866"/>
                  </a:lnTo>
                  <a:lnTo>
                    <a:pt x="1420" y="1898"/>
                  </a:lnTo>
                  <a:lnTo>
                    <a:pt x="1403" y="1994"/>
                  </a:lnTo>
                  <a:lnTo>
                    <a:pt x="1297" y="2121"/>
                  </a:lnTo>
                  <a:lnTo>
                    <a:pt x="1194" y="2169"/>
                  </a:lnTo>
                  <a:lnTo>
                    <a:pt x="1125" y="2152"/>
                  </a:lnTo>
                  <a:lnTo>
                    <a:pt x="1056" y="2184"/>
                  </a:lnTo>
                  <a:lnTo>
                    <a:pt x="1023" y="2169"/>
                  </a:lnTo>
                  <a:lnTo>
                    <a:pt x="1004" y="2121"/>
                  </a:lnTo>
                  <a:lnTo>
                    <a:pt x="1004" y="2088"/>
                  </a:lnTo>
                  <a:lnTo>
                    <a:pt x="935" y="1962"/>
                  </a:lnTo>
                  <a:lnTo>
                    <a:pt x="917" y="1802"/>
                  </a:lnTo>
                  <a:lnTo>
                    <a:pt x="831" y="1674"/>
                  </a:lnTo>
                  <a:lnTo>
                    <a:pt x="865" y="1530"/>
                  </a:lnTo>
                  <a:lnTo>
                    <a:pt x="900" y="1466"/>
                  </a:lnTo>
                  <a:lnTo>
                    <a:pt x="848" y="1292"/>
                  </a:lnTo>
                  <a:lnTo>
                    <a:pt x="745" y="1148"/>
                  </a:lnTo>
                  <a:lnTo>
                    <a:pt x="762" y="1133"/>
                  </a:lnTo>
                  <a:lnTo>
                    <a:pt x="779" y="1037"/>
                  </a:lnTo>
                  <a:lnTo>
                    <a:pt x="762" y="1004"/>
                  </a:lnTo>
                  <a:lnTo>
                    <a:pt x="745" y="989"/>
                  </a:lnTo>
                  <a:lnTo>
                    <a:pt x="674" y="1004"/>
                  </a:lnTo>
                  <a:lnTo>
                    <a:pt x="606" y="941"/>
                  </a:lnTo>
                  <a:lnTo>
                    <a:pt x="537" y="941"/>
                  </a:lnTo>
                  <a:lnTo>
                    <a:pt x="432" y="989"/>
                  </a:lnTo>
                  <a:lnTo>
                    <a:pt x="364" y="973"/>
                  </a:lnTo>
                  <a:lnTo>
                    <a:pt x="276" y="1004"/>
                  </a:lnTo>
                  <a:lnTo>
                    <a:pt x="261" y="989"/>
                  </a:lnTo>
                  <a:lnTo>
                    <a:pt x="123" y="893"/>
                  </a:lnTo>
                  <a:lnTo>
                    <a:pt x="105" y="860"/>
                  </a:lnTo>
                  <a:lnTo>
                    <a:pt x="52" y="766"/>
                  </a:lnTo>
                  <a:lnTo>
                    <a:pt x="19" y="766"/>
                  </a:lnTo>
                  <a:lnTo>
                    <a:pt x="19" y="703"/>
                  </a:lnTo>
                  <a:lnTo>
                    <a:pt x="0" y="687"/>
                  </a:lnTo>
                  <a:lnTo>
                    <a:pt x="34" y="655"/>
                  </a:lnTo>
                  <a:lnTo>
                    <a:pt x="34" y="591"/>
                  </a:lnTo>
                  <a:lnTo>
                    <a:pt x="19" y="463"/>
                  </a:lnTo>
                  <a:lnTo>
                    <a:pt x="138" y="286"/>
                  </a:lnTo>
                  <a:lnTo>
                    <a:pt x="190" y="271"/>
                  </a:lnTo>
                  <a:lnTo>
                    <a:pt x="224" y="238"/>
                  </a:lnTo>
                  <a:lnTo>
                    <a:pt x="261" y="144"/>
                  </a:lnTo>
                  <a:lnTo>
                    <a:pt x="328" y="114"/>
                  </a:lnTo>
                  <a:lnTo>
                    <a:pt x="347" y="48"/>
                  </a:lnTo>
                  <a:lnTo>
                    <a:pt x="451" y="66"/>
                  </a:lnTo>
                  <a:lnTo>
                    <a:pt x="537" y="33"/>
                  </a:lnTo>
                  <a:lnTo>
                    <a:pt x="779" y="0"/>
                  </a:lnTo>
                  <a:lnTo>
                    <a:pt x="796" y="18"/>
                  </a:lnTo>
                  <a:lnTo>
                    <a:pt x="814" y="18"/>
                  </a:lnTo>
                  <a:lnTo>
                    <a:pt x="796" y="33"/>
                  </a:lnTo>
                  <a:lnTo>
                    <a:pt x="814" y="66"/>
                  </a:lnTo>
                  <a:lnTo>
                    <a:pt x="779" y="114"/>
                  </a:lnTo>
                  <a:lnTo>
                    <a:pt x="935" y="162"/>
                  </a:lnTo>
                  <a:lnTo>
                    <a:pt x="935" y="177"/>
                  </a:lnTo>
                  <a:lnTo>
                    <a:pt x="1023" y="210"/>
                  </a:lnTo>
                  <a:lnTo>
                    <a:pt x="1056" y="210"/>
                  </a:lnTo>
                  <a:lnTo>
                    <a:pt x="1056" y="162"/>
                  </a:lnTo>
                  <a:lnTo>
                    <a:pt x="1107" y="144"/>
                  </a:lnTo>
                  <a:lnTo>
                    <a:pt x="1213" y="177"/>
                  </a:lnTo>
                  <a:lnTo>
                    <a:pt x="1317" y="210"/>
                  </a:lnTo>
                  <a:lnTo>
                    <a:pt x="1368" y="177"/>
                  </a:lnTo>
                  <a:lnTo>
                    <a:pt x="1403" y="192"/>
                  </a:lnTo>
                  <a:lnTo>
                    <a:pt x="1455" y="177"/>
                  </a:lnTo>
                  <a:lnTo>
                    <a:pt x="1472" y="238"/>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73" name="Line 1537"/>
            <p:cNvSpPr>
              <a:spLocks noChangeShapeType="1"/>
            </p:cNvSpPr>
            <p:nvPr/>
          </p:nvSpPr>
          <p:spPr bwMode="gray">
            <a:xfrm>
              <a:off x="2963352" y="2836864"/>
              <a:ext cx="14289" cy="254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74" name="Line 1538"/>
            <p:cNvSpPr>
              <a:spLocks noChangeShapeType="1"/>
            </p:cNvSpPr>
            <p:nvPr/>
          </p:nvSpPr>
          <p:spPr bwMode="gray">
            <a:xfrm>
              <a:off x="2977640" y="2873376"/>
              <a:ext cx="12701"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75" name="Line 1539"/>
            <p:cNvSpPr>
              <a:spLocks noChangeShapeType="1"/>
            </p:cNvSpPr>
            <p:nvPr/>
          </p:nvSpPr>
          <p:spPr bwMode="gray">
            <a:xfrm>
              <a:off x="3047496" y="2938464"/>
              <a:ext cx="11113"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76" name="Line 1540"/>
            <p:cNvSpPr>
              <a:spLocks noChangeShapeType="1"/>
            </p:cNvSpPr>
            <p:nvPr/>
          </p:nvSpPr>
          <p:spPr bwMode="gray">
            <a:xfrm>
              <a:off x="3004630" y="2889251"/>
              <a:ext cx="3175"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77" name="Line 1541"/>
            <p:cNvSpPr>
              <a:spLocks noChangeShapeType="1"/>
            </p:cNvSpPr>
            <p:nvPr/>
          </p:nvSpPr>
          <p:spPr bwMode="gray">
            <a:xfrm>
              <a:off x="3004630" y="2911476"/>
              <a:ext cx="14289" cy="269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78" name="Freeform 1542"/>
            <p:cNvSpPr>
              <a:spLocks/>
            </p:cNvSpPr>
            <p:nvPr/>
          </p:nvSpPr>
          <p:spPr bwMode="gray">
            <a:xfrm>
              <a:off x="2922073" y="3038476"/>
              <a:ext cx="41278" cy="14288"/>
            </a:xfrm>
            <a:custGeom>
              <a:avLst/>
              <a:gdLst>
                <a:gd name="T0" fmla="*/ 0 w 52"/>
                <a:gd name="T1" fmla="*/ 0 h 17"/>
                <a:gd name="T2" fmla="*/ 13 w 52"/>
                <a:gd name="T3" fmla="*/ 5 h 17"/>
                <a:gd name="T4" fmla="*/ 5 w 52"/>
                <a:gd name="T5" fmla="*/ 0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52" y="17"/>
                  </a:lnTo>
                  <a:lnTo>
                    <a:pt x="17"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79" name="Line 1543"/>
            <p:cNvSpPr>
              <a:spLocks noChangeShapeType="1"/>
            </p:cNvSpPr>
            <p:nvPr/>
          </p:nvSpPr>
          <p:spPr bwMode="gray">
            <a:xfrm>
              <a:off x="2826816" y="2962276"/>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80" name="Line 1544"/>
            <p:cNvSpPr>
              <a:spLocks noChangeShapeType="1"/>
            </p:cNvSpPr>
            <p:nvPr/>
          </p:nvSpPr>
          <p:spPr bwMode="gray">
            <a:xfrm>
              <a:off x="3431702" y="2293939"/>
              <a:ext cx="52392"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81" name="Line 1545"/>
            <p:cNvSpPr>
              <a:spLocks noChangeShapeType="1"/>
            </p:cNvSpPr>
            <p:nvPr/>
          </p:nvSpPr>
          <p:spPr bwMode="gray">
            <a:xfrm flipV="1">
              <a:off x="3239599" y="2006601"/>
              <a:ext cx="4127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82" name="Freeform 1546"/>
            <p:cNvSpPr>
              <a:spLocks/>
            </p:cNvSpPr>
            <p:nvPr/>
          </p:nvSpPr>
          <p:spPr bwMode="gray">
            <a:xfrm>
              <a:off x="3291991" y="2017714"/>
              <a:ext cx="30165" cy="14288"/>
            </a:xfrm>
            <a:custGeom>
              <a:avLst/>
              <a:gdLst>
                <a:gd name="T0" fmla="*/ 5 w 36"/>
                <a:gd name="T1" fmla="*/ 0 h 17"/>
                <a:gd name="T2" fmla="*/ 0 w 36"/>
                <a:gd name="T3" fmla="*/ 5 h 17"/>
                <a:gd name="T4" fmla="*/ 10 w 36"/>
                <a:gd name="T5" fmla="*/ 0 h 17"/>
                <a:gd name="T6" fmla="*/ 5 w 36"/>
                <a:gd name="T7" fmla="*/ 0 h 17"/>
                <a:gd name="T8" fmla="*/ 0 60000 65536"/>
                <a:gd name="T9" fmla="*/ 0 60000 65536"/>
                <a:gd name="T10" fmla="*/ 0 60000 65536"/>
                <a:gd name="T11" fmla="*/ 0 60000 65536"/>
                <a:gd name="T12" fmla="*/ 0 w 36"/>
                <a:gd name="T13" fmla="*/ 0 h 17"/>
                <a:gd name="T14" fmla="*/ 36 w 36"/>
                <a:gd name="T15" fmla="*/ 17 h 17"/>
              </a:gdLst>
              <a:ahLst/>
              <a:cxnLst>
                <a:cxn ang="T8">
                  <a:pos x="T0" y="T1"/>
                </a:cxn>
                <a:cxn ang="T9">
                  <a:pos x="T2" y="T3"/>
                </a:cxn>
                <a:cxn ang="T10">
                  <a:pos x="T4" y="T5"/>
                </a:cxn>
                <a:cxn ang="T11">
                  <a:pos x="T6" y="T7"/>
                </a:cxn>
              </a:cxnLst>
              <a:rect l="T12" t="T13" r="T14" b="T15"/>
              <a:pathLst>
                <a:path w="36" h="17">
                  <a:moveTo>
                    <a:pt x="17" y="0"/>
                  </a:moveTo>
                  <a:lnTo>
                    <a:pt x="0" y="17"/>
                  </a:lnTo>
                  <a:lnTo>
                    <a:pt x="36" y="0"/>
                  </a:lnTo>
                  <a:lnTo>
                    <a:pt x="17"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83" name="Freeform 1547"/>
            <p:cNvSpPr>
              <a:spLocks/>
            </p:cNvSpPr>
            <p:nvPr/>
          </p:nvSpPr>
          <p:spPr bwMode="gray">
            <a:xfrm>
              <a:off x="3209434" y="2146301"/>
              <a:ext cx="30165" cy="12700"/>
            </a:xfrm>
            <a:custGeom>
              <a:avLst/>
              <a:gdLst>
                <a:gd name="T0" fmla="*/ 0 w 36"/>
                <a:gd name="T1" fmla="*/ 0 h 15"/>
                <a:gd name="T2" fmla="*/ 5 w 36"/>
                <a:gd name="T3" fmla="*/ 0 h 15"/>
                <a:gd name="T4" fmla="*/ 0 w 36"/>
                <a:gd name="T5" fmla="*/ 4 h 15"/>
                <a:gd name="T6" fmla="*/ 5 w 36"/>
                <a:gd name="T7" fmla="*/ 0 h 15"/>
                <a:gd name="T8" fmla="*/ 5 w 36"/>
                <a:gd name="T9" fmla="*/ 4 h 15"/>
                <a:gd name="T10" fmla="*/ 10 w 36"/>
                <a:gd name="T11" fmla="*/ 0 h 15"/>
                <a:gd name="T12" fmla="*/ 0 w 36"/>
                <a:gd name="T13" fmla="*/ 0 h 15"/>
                <a:gd name="T14" fmla="*/ 0 60000 65536"/>
                <a:gd name="T15" fmla="*/ 0 60000 65536"/>
                <a:gd name="T16" fmla="*/ 0 60000 65536"/>
                <a:gd name="T17" fmla="*/ 0 60000 65536"/>
                <a:gd name="T18" fmla="*/ 0 60000 65536"/>
                <a:gd name="T19" fmla="*/ 0 60000 65536"/>
                <a:gd name="T20" fmla="*/ 0 60000 65536"/>
                <a:gd name="T21" fmla="*/ 0 w 36"/>
                <a:gd name="T22" fmla="*/ 0 h 15"/>
                <a:gd name="T23" fmla="*/ 36 w 3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5">
                  <a:moveTo>
                    <a:pt x="0" y="0"/>
                  </a:moveTo>
                  <a:lnTo>
                    <a:pt x="17" y="0"/>
                  </a:lnTo>
                  <a:lnTo>
                    <a:pt x="0" y="15"/>
                  </a:lnTo>
                  <a:lnTo>
                    <a:pt x="17" y="0"/>
                  </a:lnTo>
                  <a:lnTo>
                    <a:pt x="17" y="15"/>
                  </a:lnTo>
                  <a:lnTo>
                    <a:pt x="36"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84" name="Freeform 1548"/>
            <p:cNvSpPr>
              <a:spLocks/>
            </p:cNvSpPr>
            <p:nvPr/>
          </p:nvSpPr>
          <p:spPr bwMode="gray">
            <a:xfrm>
              <a:off x="3128465" y="2219326"/>
              <a:ext cx="12701" cy="12700"/>
            </a:xfrm>
            <a:custGeom>
              <a:avLst/>
              <a:gdLst>
                <a:gd name="T0" fmla="*/ 0 w 18"/>
                <a:gd name="T1" fmla="*/ 0 h 15"/>
                <a:gd name="T2" fmla="*/ 4 w 18"/>
                <a:gd name="T3" fmla="*/ 4 h 15"/>
                <a:gd name="T4" fmla="*/ 4 w 18"/>
                <a:gd name="T5" fmla="*/ 0 h 15"/>
                <a:gd name="T6" fmla="*/ 0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0" y="0"/>
                  </a:moveTo>
                  <a:lnTo>
                    <a:pt x="18" y="15"/>
                  </a:lnTo>
                  <a:lnTo>
                    <a:pt x="18"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85" name="Freeform 1549"/>
            <p:cNvSpPr>
              <a:spLocks/>
            </p:cNvSpPr>
            <p:nvPr/>
          </p:nvSpPr>
          <p:spPr bwMode="gray">
            <a:xfrm>
              <a:off x="3198321" y="1930401"/>
              <a:ext cx="134948" cy="63500"/>
            </a:xfrm>
            <a:custGeom>
              <a:avLst/>
              <a:gdLst>
                <a:gd name="T0" fmla="*/ 0 w 170"/>
                <a:gd name="T1" fmla="*/ 15 h 80"/>
                <a:gd name="T2" fmla="*/ 8 w 170"/>
                <a:gd name="T3" fmla="*/ 15 h 80"/>
                <a:gd name="T4" fmla="*/ 8 w 170"/>
                <a:gd name="T5" fmla="*/ 20 h 80"/>
                <a:gd name="T6" fmla="*/ 21 w 170"/>
                <a:gd name="T7" fmla="*/ 15 h 80"/>
                <a:gd name="T8" fmla="*/ 34 w 170"/>
                <a:gd name="T9" fmla="*/ 20 h 80"/>
                <a:gd name="T10" fmla="*/ 43 w 170"/>
                <a:gd name="T11" fmla="*/ 15 h 80"/>
                <a:gd name="T12" fmla="*/ 25 w 170"/>
                <a:gd name="T13" fmla="*/ 0 h 80"/>
                <a:gd name="T14" fmla="*/ 0 w 170"/>
                <a:gd name="T15" fmla="*/ 15 h 80"/>
                <a:gd name="T16" fmla="*/ 0 60000 65536"/>
                <a:gd name="T17" fmla="*/ 0 60000 65536"/>
                <a:gd name="T18" fmla="*/ 0 60000 65536"/>
                <a:gd name="T19" fmla="*/ 0 60000 65536"/>
                <a:gd name="T20" fmla="*/ 0 60000 65536"/>
                <a:gd name="T21" fmla="*/ 0 60000 65536"/>
                <a:gd name="T22" fmla="*/ 0 60000 65536"/>
                <a:gd name="T23" fmla="*/ 0 60000 65536"/>
                <a:gd name="T24" fmla="*/ 0 w 170"/>
                <a:gd name="T25" fmla="*/ 0 h 80"/>
                <a:gd name="T26" fmla="*/ 170 w 17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 h="80">
                  <a:moveTo>
                    <a:pt x="0" y="63"/>
                  </a:moveTo>
                  <a:lnTo>
                    <a:pt x="32" y="63"/>
                  </a:lnTo>
                  <a:lnTo>
                    <a:pt x="32" y="80"/>
                  </a:lnTo>
                  <a:lnTo>
                    <a:pt x="84" y="63"/>
                  </a:lnTo>
                  <a:lnTo>
                    <a:pt x="136" y="80"/>
                  </a:lnTo>
                  <a:lnTo>
                    <a:pt x="170" y="63"/>
                  </a:lnTo>
                  <a:lnTo>
                    <a:pt x="103" y="0"/>
                  </a:lnTo>
                  <a:lnTo>
                    <a:pt x="0" y="6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86" name="Freeform 1550"/>
            <p:cNvSpPr>
              <a:spLocks/>
            </p:cNvSpPr>
            <p:nvPr/>
          </p:nvSpPr>
          <p:spPr bwMode="gray">
            <a:xfrm>
              <a:off x="3442816" y="1892301"/>
              <a:ext cx="41278" cy="25400"/>
            </a:xfrm>
            <a:custGeom>
              <a:avLst/>
              <a:gdLst>
                <a:gd name="T0" fmla="*/ 0 w 52"/>
                <a:gd name="T1" fmla="*/ 3 h 32"/>
                <a:gd name="T2" fmla="*/ 0 w 52"/>
                <a:gd name="T3" fmla="*/ 8 h 32"/>
                <a:gd name="T4" fmla="*/ 5 w 52"/>
                <a:gd name="T5" fmla="*/ 8 h 32"/>
                <a:gd name="T6" fmla="*/ 13 w 52"/>
                <a:gd name="T7" fmla="*/ 0 h 32"/>
                <a:gd name="T8" fmla="*/ 9 w 52"/>
                <a:gd name="T9" fmla="*/ 0 h 32"/>
                <a:gd name="T10" fmla="*/ 0 w 52"/>
                <a:gd name="T11" fmla="*/ 3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0" y="15"/>
                  </a:moveTo>
                  <a:lnTo>
                    <a:pt x="0" y="32"/>
                  </a:lnTo>
                  <a:lnTo>
                    <a:pt x="17" y="32"/>
                  </a:lnTo>
                  <a:lnTo>
                    <a:pt x="52" y="0"/>
                  </a:lnTo>
                  <a:lnTo>
                    <a:pt x="36"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87" name="Freeform 1551"/>
            <p:cNvSpPr>
              <a:spLocks/>
            </p:cNvSpPr>
            <p:nvPr/>
          </p:nvSpPr>
          <p:spPr bwMode="gray">
            <a:xfrm>
              <a:off x="3484094" y="1779589"/>
              <a:ext cx="69856" cy="23813"/>
            </a:xfrm>
            <a:custGeom>
              <a:avLst/>
              <a:gdLst>
                <a:gd name="T0" fmla="*/ 5 w 88"/>
                <a:gd name="T1" fmla="*/ 0 h 30"/>
                <a:gd name="T2" fmla="*/ 0 w 88"/>
                <a:gd name="T3" fmla="*/ 8 h 30"/>
                <a:gd name="T4" fmla="*/ 5 w 88"/>
                <a:gd name="T5" fmla="*/ 8 h 30"/>
                <a:gd name="T6" fmla="*/ 18 w 88"/>
                <a:gd name="T7" fmla="*/ 8 h 30"/>
                <a:gd name="T8" fmla="*/ 22 w 88"/>
                <a:gd name="T9" fmla="*/ 4 h 30"/>
                <a:gd name="T10" fmla="*/ 5 w 88"/>
                <a:gd name="T11" fmla="*/ 0 h 30"/>
                <a:gd name="T12" fmla="*/ 0 60000 65536"/>
                <a:gd name="T13" fmla="*/ 0 60000 65536"/>
                <a:gd name="T14" fmla="*/ 0 60000 65536"/>
                <a:gd name="T15" fmla="*/ 0 60000 65536"/>
                <a:gd name="T16" fmla="*/ 0 60000 65536"/>
                <a:gd name="T17" fmla="*/ 0 60000 65536"/>
                <a:gd name="T18" fmla="*/ 0 w 88"/>
                <a:gd name="T19" fmla="*/ 0 h 30"/>
                <a:gd name="T20" fmla="*/ 88 w 8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88" h="30">
                  <a:moveTo>
                    <a:pt x="17" y="0"/>
                  </a:moveTo>
                  <a:lnTo>
                    <a:pt x="0" y="30"/>
                  </a:lnTo>
                  <a:lnTo>
                    <a:pt x="17" y="30"/>
                  </a:lnTo>
                  <a:lnTo>
                    <a:pt x="71" y="30"/>
                  </a:lnTo>
                  <a:lnTo>
                    <a:pt x="88" y="15"/>
                  </a:lnTo>
                  <a:lnTo>
                    <a:pt x="17"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88" name="Line 1552"/>
            <p:cNvSpPr>
              <a:spLocks noChangeShapeType="1"/>
            </p:cNvSpPr>
            <p:nvPr/>
          </p:nvSpPr>
          <p:spPr bwMode="gray">
            <a:xfrm>
              <a:off x="3280878" y="1752601"/>
              <a:ext cx="41278"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89" name="Freeform 1553"/>
            <p:cNvSpPr>
              <a:spLocks/>
            </p:cNvSpPr>
            <p:nvPr/>
          </p:nvSpPr>
          <p:spPr bwMode="gray">
            <a:xfrm>
              <a:off x="3333269" y="1728789"/>
              <a:ext cx="207979" cy="38100"/>
            </a:xfrm>
            <a:custGeom>
              <a:avLst/>
              <a:gdLst>
                <a:gd name="T0" fmla="*/ 0 w 262"/>
                <a:gd name="T1" fmla="*/ 0 h 48"/>
                <a:gd name="T2" fmla="*/ 0 w 262"/>
                <a:gd name="T3" fmla="*/ 4 h 48"/>
                <a:gd name="T4" fmla="*/ 13 w 262"/>
                <a:gd name="T5" fmla="*/ 4 h 48"/>
                <a:gd name="T6" fmla="*/ 4 w 262"/>
                <a:gd name="T7" fmla="*/ 12 h 48"/>
                <a:gd name="T8" fmla="*/ 9 w 262"/>
                <a:gd name="T9" fmla="*/ 12 h 48"/>
                <a:gd name="T10" fmla="*/ 47 w 262"/>
                <a:gd name="T11" fmla="*/ 12 h 48"/>
                <a:gd name="T12" fmla="*/ 66 w 262"/>
                <a:gd name="T13" fmla="*/ 7 h 48"/>
                <a:gd name="T14" fmla="*/ 26 w 262"/>
                <a:gd name="T15" fmla="*/ 4 h 48"/>
                <a:gd name="T16" fmla="*/ 21 w 262"/>
                <a:gd name="T17" fmla="*/ 0 h 48"/>
                <a:gd name="T18" fmla="*/ 0 w 262"/>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48"/>
                <a:gd name="T32" fmla="*/ 262 w 26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48">
                  <a:moveTo>
                    <a:pt x="0" y="0"/>
                  </a:moveTo>
                  <a:lnTo>
                    <a:pt x="0" y="16"/>
                  </a:lnTo>
                  <a:lnTo>
                    <a:pt x="52" y="16"/>
                  </a:lnTo>
                  <a:lnTo>
                    <a:pt x="18" y="48"/>
                  </a:lnTo>
                  <a:lnTo>
                    <a:pt x="37" y="48"/>
                  </a:lnTo>
                  <a:lnTo>
                    <a:pt x="191" y="48"/>
                  </a:lnTo>
                  <a:lnTo>
                    <a:pt x="262" y="31"/>
                  </a:lnTo>
                  <a:lnTo>
                    <a:pt x="104" y="16"/>
                  </a:lnTo>
                  <a:lnTo>
                    <a:pt x="87"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90" name="Freeform 1554"/>
            <p:cNvSpPr>
              <a:spLocks/>
            </p:cNvSpPr>
            <p:nvPr/>
          </p:nvSpPr>
          <p:spPr bwMode="gray">
            <a:xfrm>
              <a:off x="3198321" y="1714501"/>
              <a:ext cx="25402" cy="0"/>
            </a:xfrm>
            <a:custGeom>
              <a:avLst/>
              <a:gdLst>
                <a:gd name="T0" fmla="*/ 3 w 32"/>
                <a:gd name="T1" fmla="*/ 0 w 32"/>
                <a:gd name="T2" fmla="*/ 3 w 32"/>
                <a:gd name="T3" fmla="*/ 8 w 32"/>
                <a:gd name="T4" fmla="*/ 3 w 32"/>
                <a:gd name="T5" fmla="*/ 0 60000 65536"/>
                <a:gd name="T6" fmla="*/ 0 60000 65536"/>
                <a:gd name="T7" fmla="*/ 0 60000 65536"/>
                <a:gd name="T8" fmla="*/ 0 60000 65536"/>
                <a:gd name="T9" fmla="*/ 0 60000 65536"/>
                <a:gd name="T10" fmla="*/ 0 w 32"/>
                <a:gd name="T11" fmla="*/ 32 w 32"/>
              </a:gdLst>
              <a:ahLst/>
              <a:cxnLst>
                <a:cxn ang="T5">
                  <a:pos x="T0" y="0"/>
                </a:cxn>
                <a:cxn ang="T6">
                  <a:pos x="T1" y="0"/>
                </a:cxn>
                <a:cxn ang="T7">
                  <a:pos x="T2" y="0"/>
                </a:cxn>
                <a:cxn ang="T8">
                  <a:pos x="T3" y="0"/>
                </a:cxn>
                <a:cxn ang="T9">
                  <a:pos x="T4" y="0"/>
                </a:cxn>
              </a:cxnLst>
              <a:rect l="T10" t="0" r="T11" b="0"/>
              <a:pathLst>
                <a:path w="32">
                  <a:moveTo>
                    <a:pt x="15" y="0"/>
                  </a:moveTo>
                  <a:lnTo>
                    <a:pt x="0" y="0"/>
                  </a:lnTo>
                  <a:lnTo>
                    <a:pt x="15" y="0"/>
                  </a:lnTo>
                  <a:lnTo>
                    <a:pt x="32" y="0"/>
                  </a:lnTo>
                  <a:lnTo>
                    <a:pt x="15"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91" name="Line 1555"/>
            <p:cNvSpPr>
              <a:spLocks noChangeShapeType="1"/>
            </p:cNvSpPr>
            <p:nvPr/>
          </p:nvSpPr>
          <p:spPr bwMode="gray">
            <a:xfrm>
              <a:off x="3155455" y="1752601"/>
              <a:ext cx="14289"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92" name="Line 1556"/>
            <p:cNvSpPr>
              <a:spLocks noChangeShapeType="1"/>
            </p:cNvSpPr>
            <p:nvPr/>
          </p:nvSpPr>
          <p:spPr bwMode="gray">
            <a:xfrm flipV="1">
              <a:off x="3087187" y="1706564"/>
              <a:ext cx="6826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93" name="Freeform 1557"/>
            <p:cNvSpPr>
              <a:spLocks/>
            </p:cNvSpPr>
            <p:nvPr/>
          </p:nvSpPr>
          <p:spPr bwMode="gray">
            <a:xfrm>
              <a:off x="2949063" y="1728789"/>
              <a:ext cx="206392" cy="38100"/>
            </a:xfrm>
            <a:custGeom>
              <a:avLst/>
              <a:gdLst>
                <a:gd name="T0" fmla="*/ 0 w 259"/>
                <a:gd name="T1" fmla="*/ 7 h 48"/>
                <a:gd name="T2" fmla="*/ 18 w 259"/>
                <a:gd name="T3" fmla="*/ 7 h 48"/>
                <a:gd name="T4" fmla="*/ 13 w 259"/>
                <a:gd name="T5" fmla="*/ 12 h 48"/>
                <a:gd name="T6" fmla="*/ 18 w 259"/>
                <a:gd name="T7" fmla="*/ 12 h 48"/>
                <a:gd name="T8" fmla="*/ 56 w 259"/>
                <a:gd name="T9" fmla="*/ 7 h 48"/>
                <a:gd name="T10" fmla="*/ 65 w 259"/>
                <a:gd name="T11" fmla="*/ 4 h 48"/>
                <a:gd name="T12" fmla="*/ 56 w 259"/>
                <a:gd name="T13" fmla="*/ 4 h 48"/>
                <a:gd name="T14" fmla="*/ 56 w 259"/>
                <a:gd name="T15" fmla="*/ 0 h 48"/>
                <a:gd name="T16" fmla="*/ 43 w 259"/>
                <a:gd name="T17" fmla="*/ 4 h 48"/>
                <a:gd name="T18" fmla="*/ 43 w 259"/>
                <a:gd name="T19" fmla="*/ 7 h 48"/>
                <a:gd name="T20" fmla="*/ 22 w 259"/>
                <a:gd name="T21" fmla="*/ 0 h 48"/>
                <a:gd name="T22" fmla="*/ 0 w 259"/>
                <a:gd name="T23" fmla="*/ 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
                <a:gd name="T37" fmla="*/ 0 h 48"/>
                <a:gd name="T38" fmla="*/ 259 w 259"/>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 h="48">
                  <a:moveTo>
                    <a:pt x="0" y="31"/>
                  </a:moveTo>
                  <a:lnTo>
                    <a:pt x="69" y="31"/>
                  </a:lnTo>
                  <a:lnTo>
                    <a:pt x="52" y="48"/>
                  </a:lnTo>
                  <a:lnTo>
                    <a:pt x="69" y="48"/>
                  </a:lnTo>
                  <a:lnTo>
                    <a:pt x="224" y="31"/>
                  </a:lnTo>
                  <a:lnTo>
                    <a:pt x="259" y="16"/>
                  </a:lnTo>
                  <a:lnTo>
                    <a:pt x="224" y="16"/>
                  </a:lnTo>
                  <a:lnTo>
                    <a:pt x="224" y="0"/>
                  </a:lnTo>
                  <a:lnTo>
                    <a:pt x="172" y="16"/>
                  </a:lnTo>
                  <a:lnTo>
                    <a:pt x="172" y="31"/>
                  </a:lnTo>
                  <a:lnTo>
                    <a:pt x="86" y="0"/>
                  </a:lnTo>
                  <a:lnTo>
                    <a:pt x="0" y="31"/>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94" name="Freeform 1558"/>
            <p:cNvSpPr>
              <a:spLocks/>
            </p:cNvSpPr>
            <p:nvPr/>
          </p:nvSpPr>
          <p:spPr bwMode="gray">
            <a:xfrm>
              <a:off x="2826816" y="1779589"/>
              <a:ext cx="287361" cy="100013"/>
            </a:xfrm>
            <a:custGeom>
              <a:avLst/>
              <a:gdLst>
                <a:gd name="T0" fmla="*/ 4 w 363"/>
                <a:gd name="T1" fmla="*/ 16 h 126"/>
                <a:gd name="T2" fmla="*/ 8 w 363"/>
                <a:gd name="T3" fmla="*/ 16 h 126"/>
                <a:gd name="T4" fmla="*/ 4 w 363"/>
                <a:gd name="T5" fmla="*/ 20 h 126"/>
                <a:gd name="T6" fmla="*/ 26 w 363"/>
                <a:gd name="T7" fmla="*/ 20 h 126"/>
                <a:gd name="T8" fmla="*/ 4 w 363"/>
                <a:gd name="T9" fmla="*/ 24 h 126"/>
                <a:gd name="T10" fmla="*/ 0 w 363"/>
                <a:gd name="T11" fmla="*/ 28 h 126"/>
                <a:gd name="T12" fmla="*/ 13 w 363"/>
                <a:gd name="T13" fmla="*/ 28 h 126"/>
                <a:gd name="T14" fmla="*/ 8 w 363"/>
                <a:gd name="T15" fmla="*/ 32 h 126"/>
                <a:gd name="T16" fmla="*/ 52 w 363"/>
                <a:gd name="T17" fmla="*/ 28 h 126"/>
                <a:gd name="T18" fmla="*/ 69 w 363"/>
                <a:gd name="T19" fmla="*/ 32 h 126"/>
                <a:gd name="T20" fmla="*/ 86 w 363"/>
                <a:gd name="T21" fmla="*/ 24 h 126"/>
                <a:gd name="T22" fmla="*/ 73 w 363"/>
                <a:gd name="T23" fmla="*/ 16 h 126"/>
                <a:gd name="T24" fmla="*/ 77 w 363"/>
                <a:gd name="T25" fmla="*/ 8 h 126"/>
                <a:gd name="T26" fmla="*/ 90 w 363"/>
                <a:gd name="T27" fmla="*/ 4 h 126"/>
                <a:gd name="T28" fmla="*/ 82 w 363"/>
                <a:gd name="T29" fmla="*/ 0 h 126"/>
                <a:gd name="T30" fmla="*/ 69 w 363"/>
                <a:gd name="T31" fmla="*/ 8 h 126"/>
                <a:gd name="T32" fmla="*/ 43 w 363"/>
                <a:gd name="T33" fmla="*/ 8 h 126"/>
                <a:gd name="T34" fmla="*/ 43 w 363"/>
                <a:gd name="T35" fmla="*/ 4 h 126"/>
                <a:gd name="T36" fmla="*/ 39 w 363"/>
                <a:gd name="T37" fmla="*/ 4 h 126"/>
                <a:gd name="T38" fmla="*/ 4 w 363"/>
                <a:gd name="T39" fmla="*/ 16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3"/>
                <a:gd name="T61" fmla="*/ 0 h 126"/>
                <a:gd name="T62" fmla="*/ 363 w 363"/>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3" h="126">
                  <a:moveTo>
                    <a:pt x="18" y="61"/>
                  </a:moveTo>
                  <a:lnTo>
                    <a:pt x="33" y="61"/>
                  </a:lnTo>
                  <a:lnTo>
                    <a:pt x="18" y="78"/>
                  </a:lnTo>
                  <a:lnTo>
                    <a:pt x="104" y="78"/>
                  </a:lnTo>
                  <a:lnTo>
                    <a:pt x="18" y="94"/>
                  </a:lnTo>
                  <a:lnTo>
                    <a:pt x="0" y="109"/>
                  </a:lnTo>
                  <a:lnTo>
                    <a:pt x="52" y="109"/>
                  </a:lnTo>
                  <a:lnTo>
                    <a:pt x="33" y="126"/>
                  </a:lnTo>
                  <a:lnTo>
                    <a:pt x="208" y="109"/>
                  </a:lnTo>
                  <a:lnTo>
                    <a:pt x="279" y="126"/>
                  </a:lnTo>
                  <a:lnTo>
                    <a:pt x="346" y="94"/>
                  </a:lnTo>
                  <a:lnTo>
                    <a:pt x="294" y="61"/>
                  </a:lnTo>
                  <a:lnTo>
                    <a:pt x="311" y="30"/>
                  </a:lnTo>
                  <a:lnTo>
                    <a:pt x="363" y="15"/>
                  </a:lnTo>
                  <a:lnTo>
                    <a:pt x="328" y="0"/>
                  </a:lnTo>
                  <a:lnTo>
                    <a:pt x="279" y="30"/>
                  </a:lnTo>
                  <a:lnTo>
                    <a:pt x="173" y="30"/>
                  </a:lnTo>
                  <a:lnTo>
                    <a:pt x="173" y="15"/>
                  </a:lnTo>
                  <a:lnTo>
                    <a:pt x="156" y="15"/>
                  </a:lnTo>
                  <a:lnTo>
                    <a:pt x="18" y="61"/>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95" name="Freeform 1559"/>
            <p:cNvSpPr>
              <a:spLocks/>
            </p:cNvSpPr>
            <p:nvPr/>
          </p:nvSpPr>
          <p:spPr bwMode="gray">
            <a:xfrm>
              <a:off x="2744259" y="1766889"/>
              <a:ext cx="204804" cy="60325"/>
            </a:xfrm>
            <a:custGeom>
              <a:avLst/>
              <a:gdLst>
                <a:gd name="T0" fmla="*/ 0 w 259"/>
                <a:gd name="T1" fmla="*/ 15 h 77"/>
                <a:gd name="T2" fmla="*/ 4 w 259"/>
                <a:gd name="T3" fmla="*/ 19 h 77"/>
                <a:gd name="T4" fmla="*/ 21 w 259"/>
                <a:gd name="T5" fmla="*/ 19 h 77"/>
                <a:gd name="T6" fmla="*/ 64 w 259"/>
                <a:gd name="T7" fmla="*/ 7 h 77"/>
                <a:gd name="T8" fmla="*/ 43 w 259"/>
                <a:gd name="T9" fmla="*/ 0 h 77"/>
                <a:gd name="T10" fmla="*/ 21 w 259"/>
                <a:gd name="T11" fmla="*/ 4 h 77"/>
                <a:gd name="T12" fmla="*/ 0 w 259"/>
                <a:gd name="T13" fmla="*/ 15 h 77"/>
                <a:gd name="T14" fmla="*/ 0 60000 65536"/>
                <a:gd name="T15" fmla="*/ 0 60000 65536"/>
                <a:gd name="T16" fmla="*/ 0 60000 65536"/>
                <a:gd name="T17" fmla="*/ 0 60000 65536"/>
                <a:gd name="T18" fmla="*/ 0 60000 65536"/>
                <a:gd name="T19" fmla="*/ 0 60000 65536"/>
                <a:gd name="T20" fmla="*/ 0 60000 65536"/>
                <a:gd name="T21" fmla="*/ 0 w 259"/>
                <a:gd name="T22" fmla="*/ 0 h 77"/>
                <a:gd name="T23" fmla="*/ 259 w 259"/>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77">
                  <a:moveTo>
                    <a:pt x="0" y="62"/>
                  </a:moveTo>
                  <a:lnTo>
                    <a:pt x="17" y="77"/>
                  </a:lnTo>
                  <a:lnTo>
                    <a:pt x="84" y="77"/>
                  </a:lnTo>
                  <a:lnTo>
                    <a:pt x="259" y="31"/>
                  </a:lnTo>
                  <a:lnTo>
                    <a:pt x="172" y="0"/>
                  </a:lnTo>
                  <a:lnTo>
                    <a:pt x="84" y="16"/>
                  </a:lnTo>
                  <a:lnTo>
                    <a:pt x="0" y="62"/>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96" name="Freeform 1560"/>
            <p:cNvSpPr>
              <a:spLocks/>
            </p:cNvSpPr>
            <p:nvPr/>
          </p:nvSpPr>
          <p:spPr bwMode="gray">
            <a:xfrm>
              <a:off x="2152073" y="2197101"/>
              <a:ext cx="28577" cy="49213"/>
            </a:xfrm>
            <a:custGeom>
              <a:avLst/>
              <a:gdLst>
                <a:gd name="T0" fmla="*/ 0 w 34"/>
                <a:gd name="T1" fmla="*/ 0 h 64"/>
                <a:gd name="T2" fmla="*/ 0 w 34"/>
                <a:gd name="T3" fmla="*/ 15 h 64"/>
                <a:gd name="T4" fmla="*/ 10 w 34"/>
                <a:gd name="T5" fmla="*/ 0 h 64"/>
                <a:gd name="T6" fmla="*/ 0 w 34"/>
                <a:gd name="T7" fmla="*/ 0 h 64"/>
                <a:gd name="T8" fmla="*/ 0 60000 65536"/>
                <a:gd name="T9" fmla="*/ 0 60000 65536"/>
                <a:gd name="T10" fmla="*/ 0 60000 65536"/>
                <a:gd name="T11" fmla="*/ 0 60000 65536"/>
                <a:gd name="T12" fmla="*/ 0 w 34"/>
                <a:gd name="T13" fmla="*/ 0 h 64"/>
                <a:gd name="T14" fmla="*/ 34 w 34"/>
                <a:gd name="T15" fmla="*/ 64 h 64"/>
              </a:gdLst>
              <a:ahLst/>
              <a:cxnLst>
                <a:cxn ang="T8">
                  <a:pos x="T0" y="T1"/>
                </a:cxn>
                <a:cxn ang="T9">
                  <a:pos x="T2" y="T3"/>
                </a:cxn>
                <a:cxn ang="T10">
                  <a:pos x="T4" y="T5"/>
                </a:cxn>
                <a:cxn ang="T11">
                  <a:pos x="T6" y="T7"/>
                </a:cxn>
              </a:cxnLst>
              <a:rect l="T12" t="T13" r="T14" b="T15"/>
              <a:pathLst>
                <a:path w="34" h="64">
                  <a:moveTo>
                    <a:pt x="0" y="0"/>
                  </a:moveTo>
                  <a:lnTo>
                    <a:pt x="0" y="64"/>
                  </a:lnTo>
                  <a:lnTo>
                    <a:pt x="34"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97" name="Freeform 1561"/>
            <p:cNvSpPr>
              <a:spLocks/>
            </p:cNvSpPr>
            <p:nvPr/>
          </p:nvSpPr>
          <p:spPr bwMode="gray">
            <a:xfrm>
              <a:off x="2180650" y="2273301"/>
              <a:ext cx="53979" cy="47625"/>
            </a:xfrm>
            <a:custGeom>
              <a:avLst/>
              <a:gdLst>
                <a:gd name="T0" fmla="*/ 0 w 69"/>
                <a:gd name="T1" fmla="*/ 0 h 62"/>
                <a:gd name="T2" fmla="*/ 9 w 69"/>
                <a:gd name="T3" fmla="*/ 15 h 62"/>
                <a:gd name="T4" fmla="*/ 17 w 69"/>
                <a:gd name="T5" fmla="*/ 15 h 62"/>
                <a:gd name="T6" fmla="*/ 13 w 69"/>
                <a:gd name="T7" fmla="*/ 3 h 62"/>
                <a:gd name="T8" fmla="*/ 0 w 69"/>
                <a:gd name="T9" fmla="*/ 0 h 62"/>
                <a:gd name="T10" fmla="*/ 0 60000 65536"/>
                <a:gd name="T11" fmla="*/ 0 60000 65536"/>
                <a:gd name="T12" fmla="*/ 0 60000 65536"/>
                <a:gd name="T13" fmla="*/ 0 60000 65536"/>
                <a:gd name="T14" fmla="*/ 0 60000 65536"/>
                <a:gd name="T15" fmla="*/ 0 w 69"/>
                <a:gd name="T16" fmla="*/ 0 h 62"/>
                <a:gd name="T17" fmla="*/ 69 w 69"/>
                <a:gd name="T18" fmla="*/ 62 h 62"/>
              </a:gdLst>
              <a:ahLst/>
              <a:cxnLst>
                <a:cxn ang="T10">
                  <a:pos x="T0" y="T1"/>
                </a:cxn>
                <a:cxn ang="T11">
                  <a:pos x="T2" y="T3"/>
                </a:cxn>
                <a:cxn ang="T12">
                  <a:pos x="T4" y="T5"/>
                </a:cxn>
                <a:cxn ang="T13">
                  <a:pos x="T6" y="T7"/>
                </a:cxn>
                <a:cxn ang="T14">
                  <a:pos x="T8" y="T9"/>
                </a:cxn>
              </a:cxnLst>
              <a:rect l="T15" t="T16" r="T17" b="T18"/>
              <a:pathLst>
                <a:path w="69" h="62">
                  <a:moveTo>
                    <a:pt x="0" y="0"/>
                  </a:moveTo>
                  <a:lnTo>
                    <a:pt x="37" y="62"/>
                  </a:lnTo>
                  <a:lnTo>
                    <a:pt x="69" y="62"/>
                  </a:lnTo>
                  <a:lnTo>
                    <a:pt x="52" y="14"/>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98" name="Freeform 1562"/>
            <p:cNvSpPr>
              <a:spLocks/>
            </p:cNvSpPr>
            <p:nvPr/>
          </p:nvSpPr>
          <p:spPr bwMode="gray">
            <a:xfrm>
              <a:off x="3306280" y="1774826"/>
              <a:ext cx="398495" cy="238125"/>
            </a:xfrm>
            <a:custGeom>
              <a:avLst/>
              <a:gdLst>
                <a:gd name="T0" fmla="*/ 0 w 503"/>
                <a:gd name="T1" fmla="*/ 11 h 301"/>
                <a:gd name="T2" fmla="*/ 13 w 503"/>
                <a:gd name="T3" fmla="*/ 23 h 301"/>
                <a:gd name="T4" fmla="*/ 39 w 503"/>
                <a:gd name="T5" fmla="*/ 27 h 301"/>
                <a:gd name="T6" fmla="*/ 52 w 503"/>
                <a:gd name="T7" fmla="*/ 23 h 301"/>
                <a:gd name="T8" fmla="*/ 60 w 503"/>
                <a:gd name="T9" fmla="*/ 27 h 301"/>
                <a:gd name="T10" fmla="*/ 56 w 503"/>
                <a:gd name="T11" fmla="*/ 31 h 301"/>
                <a:gd name="T12" fmla="*/ 60 w 503"/>
                <a:gd name="T13" fmla="*/ 31 h 301"/>
                <a:gd name="T14" fmla="*/ 69 w 503"/>
                <a:gd name="T15" fmla="*/ 35 h 301"/>
                <a:gd name="T16" fmla="*/ 69 w 503"/>
                <a:gd name="T17" fmla="*/ 43 h 301"/>
                <a:gd name="T18" fmla="*/ 52 w 503"/>
                <a:gd name="T19" fmla="*/ 47 h 301"/>
                <a:gd name="T20" fmla="*/ 52 w 503"/>
                <a:gd name="T21" fmla="*/ 51 h 301"/>
                <a:gd name="T22" fmla="*/ 30 w 503"/>
                <a:gd name="T23" fmla="*/ 51 h 301"/>
                <a:gd name="T24" fmla="*/ 21 w 503"/>
                <a:gd name="T25" fmla="*/ 59 h 301"/>
                <a:gd name="T26" fmla="*/ 47 w 503"/>
                <a:gd name="T27" fmla="*/ 63 h 301"/>
                <a:gd name="T28" fmla="*/ 65 w 503"/>
                <a:gd name="T29" fmla="*/ 75 h 301"/>
                <a:gd name="T30" fmla="*/ 78 w 503"/>
                <a:gd name="T31" fmla="*/ 75 h 301"/>
                <a:gd name="T32" fmla="*/ 69 w 503"/>
                <a:gd name="T33" fmla="*/ 63 h 301"/>
                <a:gd name="T34" fmla="*/ 82 w 503"/>
                <a:gd name="T35" fmla="*/ 71 h 301"/>
                <a:gd name="T36" fmla="*/ 95 w 503"/>
                <a:gd name="T37" fmla="*/ 67 h 301"/>
                <a:gd name="T38" fmla="*/ 86 w 503"/>
                <a:gd name="T39" fmla="*/ 51 h 301"/>
                <a:gd name="T40" fmla="*/ 91 w 503"/>
                <a:gd name="T41" fmla="*/ 47 h 301"/>
                <a:gd name="T42" fmla="*/ 104 w 503"/>
                <a:gd name="T43" fmla="*/ 55 h 301"/>
                <a:gd name="T44" fmla="*/ 125 w 503"/>
                <a:gd name="T45" fmla="*/ 43 h 301"/>
                <a:gd name="T46" fmla="*/ 108 w 503"/>
                <a:gd name="T47" fmla="*/ 35 h 301"/>
                <a:gd name="T48" fmla="*/ 95 w 503"/>
                <a:gd name="T49" fmla="*/ 35 h 301"/>
                <a:gd name="T50" fmla="*/ 108 w 503"/>
                <a:gd name="T51" fmla="*/ 27 h 301"/>
                <a:gd name="T52" fmla="*/ 104 w 503"/>
                <a:gd name="T53" fmla="*/ 27 h 301"/>
                <a:gd name="T54" fmla="*/ 108 w 503"/>
                <a:gd name="T55" fmla="*/ 23 h 301"/>
                <a:gd name="T56" fmla="*/ 95 w 503"/>
                <a:gd name="T57" fmla="*/ 15 h 301"/>
                <a:gd name="T58" fmla="*/ 82 w 503"/>
                <a:gd name="T59" fmla="*/ 11 h 301"/>
                <a:gd name="T60" fmla="*/ 86 w 503"/>
                <a:gd name="T61" fmla="*/ 7 h 301"/>
                <a:gd name="T62" fmla="*/ 47 w 503"/>
                <a:gd name="T63" fmla="*/ 11 h 301"/>
                <a:gd name="T64" fmla="*/ 56 w 503"/>
                <a:gd name="T65" fmla="*/ 3 h 301"/>
                <a:gd name="T66" fmla="*/ 47 w 503"/>
                <a:gd name="T67" fmla="*/ 0 h 301"/>
                <a:gd name="T68" fmla="*/ 30 w 503"/>
                <a:gd name="T69" fmla="*/ 3 h 301"/>
                <a:gd name="T70" fmla="*/ 21 w 503"/>
                <a:gd name="T71" fmla="*/ 15 h 301"/>
                <a:gd name="T72" fmla="*/ 21 w 503"/>
                <a:gd name="T73" fmla="*/ 11 h 301"/>
                <a:gd name="T74" fmla="*/ 26 w 503"/>
                <a:gd name="T75" fmla="*/ 7 h 301"/>
                <a:gd name="T76" fmla="*/ 43 w 503"/>
                <a:gd name="T77" fmla="*/ 0 h 301"/>
                <a:gd name="T78" fmla="*/ 30 w 503"/>
                <a:gd name="T79" fmla="*/ 0 h 301"/>
                <a:gd name="T80" fmla="*/ 0 w 503"/>
                <a:gd name="T81" fmla="*/ 11 h 3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3"/>
                <a:gd name="T124" fmla="*/ 0 h 301"/>
                <a:gd name="T125" fmla="*/ 503 w 503"/>
                <a:gd name="T126" fmla="*/ 301 h 3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3" h="301">
                  <a:moveTo>
                    <a:pt x="0" y="46"/>
                  </a:moveTo>
                  <a:lnTo>
                    <a:pt x="52" y="94"/>
                  </a:lnTo>
                  <a:lnTo>
                    <a:pt x="157" y="109"/>
                  </a:lnTo>
                  <a:lnTo>
                    <a:pt x="209" y="94"/>
                  </a:lnTo>
                  <a:lnTo>
                    <a:pt x="242" y="109"/>
                  </a:lnTo>
                  <a:lnTo>
                    <a:pt x="225" y="126"/>
                  </a:lnTo>
                  <a:lnTo>
                    <a:pt x="242" y="126"/>
                  </a:lnTo>
                  <a:lnTo>
                    <a:pt x="276" y="142"/>
                  </a:lnTo>
                  <a:lnTo>
                    <a:pt x="276" y="174"/>
                  </a:lnTo>
                  <a:lnTo>
                    <a:pt x="209" y="190"/>
                  </a:lnTo>
                  <a:lnTo>
                    <a:pt x="209" y="205"/>
                  </a:lnTo>
                  <a:lnTo>
                    <a:pt x="121" y="205"/>
                  </a:lnTo>
                  <a:lnTo>
                    <a:pt x="86" y="238"/>
                  </a:lnTo>
                  <a:lnTo>
                    <a:pt x="190" y="253"/>
                  </a:lnTo>
                  <a:lnTo>
                    <a:pt x="261" y="301"/>
                  </a:lnTo>
                  <a:lnTo>
                    <a:pt x="313" y="301"/>
                  </a:lnTo>
                  <a:lnTo>
                    <a:pt x="276" y="253"/>
                  </a:lnTo>
                  <a:lnTo>
                    <a:pt x="328" y="285"/>
                  </a:lnTo>
                  <a:lnTo>
                    <a:pt x="380" y="270"/>
                  </a:lnTo>
                  <a:lnTo>
                    <a:pt x="347" y="205"/>
                  </a:lnTo>
                  <a:lnTo>
                    <a:pt x="365" y="190"/>
                  </a:lnTo>
                  <a:lnTo>
                    <a:pt x="416" y="222"/>
                  </a:lnTo>
                  <a:lnTo>
                    <a:pt x="503" y="174"/>
                  </a:lnTo>
                  <a:lnTo>
                    <a:pt x="432" y="142"/>
                  </a:lnTo>
                  <a:lnTo>
                    <a:pt x="380" y="142"/>
                  </a:lnTo>
                  <a:lnTo>
                    <a:pt x="432" y="109"/>
                  </a:lnTo>
                  <a:lnTo>
                    <a:pt x="416" y="109"/>
                  </a:lnTo>
                  <a:lnTo>
                    <a:pt x="432" y="94"/>
                  </a:lnTo>
                  <a:lnTo>
                    <a:pt x="380" y="61"/>
                  </a:lnTo>
                  <a:lnTo>
                    <a:pt x="328" y="46"/>
                  </a:lnTo>
                  <a:lnTo>
                    <a:pt x="347" y="30"/>
                  </a:lnTo>
                  <a:lnTo>
                    <a:pt x="190" y="46"/>
                  </a:lnTo>
                  <a:lnTo>
                    <a:pt x="225" y="15"/>
                  </a:lnTo>
                  <a:lnTo>
                    <a:pt x="190" y="0"/>
                  </a:lnTo>
                  <a:lnTo>
                    <a:pt x="121" y="15"/>
                  </a:lnTo>
                  <a:lnTo>
                    <a:pt x="86" y="61"/>
                  </a:lnTo>
                  <a:lnTo>
                    <a:pt x="86" y="46"/>
                  </a:lnTo>
                  <a:lnTo>
                    <a:pt x="105" y="30"/>
                  </a:lnTo>
                  <a:lnTo>
                    <a:pt x="173" y="0"/>
                  </a:lnTo>
                  <a:lnTo>
                    <a:pt x="121" y="0"/>
                  </a:lnTo>
                  <a:lnTo>
                    <a:pt x="0" y="46"/>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99" name="Freeform 1563"/>
            <p:cNvSpPr>
              <a:spLocks/>
            </p:cNvSpPr>
            <p:nvPr/>
          </p:nvSpPr>
          <p:spPr bwMode="gray">
            <a:xfrm>
              <a:off x="3415826" y="1647826"/>
              <a:ext cx="138124" cy="50800"/>
            </a:xfrm>
            <a:custGeom>
              <a:avLst/>
              <a:gdLst>
                <a:gd name="T0" fmla="*/ 4 w 175"/>
                <a:gd name="T1" fmla="*/ 4 h 64"/>
                <a:gd name="T2" fmla="*/ 4 w 175"/>
                <a:gd name="T3" fmla="*/ 7 h 64"/>
                <a:gd name="T4" fmla="*/ 0 w 175"/>
                <a:gd name="T5" fmla="*/ 12 h 64"/>
                <a:gd name="T6" fmla="*/ 0 w 175"/>
                <a:gd name="T7" fmla="*/ 16 h 64"/>
                <a:gd name="T8" fmla="*/ 43 w 175"/>
                <a:gd name="T9" fmla="*/ 7 h 64"/>
                <a:gd name="T10" fmla="*/ 26 w 175"/>
                <a:gd name="T11" fmla="*/ 0 h 64"/>
                <a:gd name="T12" fmla="*/ 4 w 175"/>
                <a:gd name="T13" fmla="*/ 4 h 64"/>
                <a:gd name="T14" fmla="*/ 0 60000 65536"/>
                <a:gd name="T15" fmla="*/ 0 60000 65536"/>
                <a:gd name="T16" fmla="*/ 0 60000 65536"/>
                <a:gd name="T17" fmla="*/ 0 60000 65536"/>
                <a:gd name="T18" fmla="*/ 0 60000 65536"/>
                <a:gd name="T19" fmla="*/ 0 60000 65536"/>
                <a:gd name="T20" fmla="*/ 0 60000 65536"/>
                <a:gd name="T21" fmla="*/ 0 w 175"/>
                <a:gd name="T22" fmla="*/ 0 h 64"/>
                <a:gd name="T23" fmla="*/ 175 w 175"/>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64">
                  <a:moveTo>
                    <a:pt x="19" y="16"/>
                  </a:moveTo>
                  <a:lnTo>
                    <a:pt x="19" y="31"/>
                  </a:lnTo>
                  <a:lnTo>
                    <a:pt x="0" y="48"/>
                  </a:lnTo>
                  <a:lnTo>
                    <a:pt x="0" y="64"/>
                  </a:lnTo>
                  <a:lnTo>
                    <a:pt x="175" y="31"/>
                  </a:lnTo>
                  <a:lnTo>
                    <a:pt x="104" y="0"/>
                  </a:lnTo>
                  <a:lnTo>
                    <a:pt x="19" y="16"/>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100" name="Freeform 1564"/>
            <p:cNvSpPr>
              <a:spLocks/>
            </p:cNvSpPr>
            <p:nvPr/>
          </p:nvSpPr>
          <p:spPr bwMode="gray">
            <a:xfrm>
              <a:off x="3431702" y="1622426"/>
              <a:ext cx="520742" cy="114300"/>
            </a:xfrm>
            <a:custGeom>
              <a:avLst/>
              <a:gdLst>
                <a:gd name="T0" fmla="*/ 29 w 657"/>
                <a:gd name="T1" fmla="*/ 8 h 144"/>
                <a:gd name="T2" fmla="*/ 34 w 657"/>
                <a:gd name="T3" fmla="*/ 12 h 144"/>
                <a:gd name="T4" fmla="*/ 42 w 657"/>
                <a:gd name="T5" fmla="*/ 12 h 144"/>
                <a:gd name="T6" fmla="*/ 34 w 657"/>
                <a:gd name="T7" fmla="*/ 15 h 144"/>
                <a:gd name="T8" fmla="*/ 39 w 657"/>
                <a:gd name="T9" fmla="*/ 15 h 144"/>
                <a:gd name="T10" fmla="*/ 39 w 657"/>
                <a:gd name="T11" fmla="*/ 20 h 144"/>
                <a:gd name="T12" fmla="*/ 17 w 657"/>
                <a:gd name="T13" fmla="*/ 24 h 144"/>
                <a:gd name="T14" fmla="*/ 26 w 657"/>
                <a:gd name="T15" fmla="*/ 24 h 144"/>
                <a:gd name="T16" fmla="*/ 0 w 657"/>
                <a:gd name="T17" fmla="*/ 32 h 144"/>
                <a:gd name="T18" fmla="*/ 34 w 657"/>
                <a:gd name="T19" fmla="*/ 36 h 144"/>
                <a:gd name="T20" fmla="*/ 90 w 657"/>
                <a:gd name="T21" fmla="*/ 15 h 144"/>
                <a:gd name="T22" fmla="*/ 164 w 657"/>
                <a:gd name="T23" fmla="*/ 3 h 144"/>
                <a:gd name="T24" fmla="*/ 99 w 657"/>
                <a:gd name="T25" fmla="*/ 0 h 144"/>
                <a:gd name="T26" fmla="*/ 29 w 657"/>
                <a:gd name="T27" fmla="*/ 8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7"/>
                <a:gd name="T43" fmla="*/ 0 h 144"/>
                <a:gd name="T44" fmla="*/ 657 w 657"/>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7" h="144">
                  <a:moveTo>
                    <a:pt x="119" y="32"/>
                  </a:moveTo>
                  <a:lnTo>
                    <a:pt x="139" y="48"/>
                  </a:lnTo>
                  <a:lnTo>
                    <a:pt x="171" y="48"/>
                  </a:lnTo>
                  <a:lnTo>
                    <a:pt x="139" y="63"/>
                  </a:lnTo>
                  <a:lnTo>
                    <a:pt x="156" y="63"/>
                  </a:lnTo>
                  <a:lnTo>
                    <a:pt x="156" y="80"/>
                  </a:lnTo>
                  <a:lnTo>
                    <a:pt x="68" y="96"/>
                  </a:lnTo>
                  <a:lnTo>
                    <a:pt x="104" y="96"/>
                  </a:lnTo>
                  <a:lnTo>
                    <a:pt x="0" y="128"/>
                  </a:lnTo>
                  <a:lnTo>
                    <a:pt x="139" y="144"/>
                  </a:lnTo>
                  <a:lnTo>
                    <a:pt x="363" y="63"/>
                  </a:lnTo>
                  <a:lnTo>
                    <a:pt x="657" y="15"/>
                  </a:lnTo>
                  <a:lnTo>
                    <a:pt x="398" y="0"/>
                  </a:lnTo>
                  <a:lnTo>
                    <a:pt x="119" y="32"/>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01" name="Freeform 1565"/>
            <p:cNvSpPr>
              <a:spLocks/>
            </p:cNvSpPr>
            <p:nvPr/>
          </p:nvSpPr>
          <p:spPr bwMode="gray">
            <a:xfrm>
              <a:off x="3239599" y="1685926"/>
              <a:ext cx="134948" cy="23813"/>
            </a:xfrm>
            <a:custGeom>
              <a:avLst/>
              <a:gdLst>
                <a:gd name="T0" fmla="*/ 0 w 171"/>
                <a:gd name="T1" fmla="*/ 0 h 31"/>
                <a:gd name="T2" fmla="*/ 8 w 171"/>
                <a:gd name="T3" fmla="*/ 0 h 31"/>
                <a:gd name="T4" fmla="*/ 4 w 171"/>
                <a:gd name="T5" fmla="*/ 4 h 31"/>
                <a:gd name="T6" fmla="*/ 17 w 171"/>
                <a:gd name="T7" fmla="*/ 7 h 31"/>
                <a:gd name="T8" fmla="*/ 42 w 171"/>
                <a:gd name="T9" fmla="*/ 4 h 31"/>
                <a:gd name="T10" fmla="*/ 34 w 171"/>
                <a:gd name="T11" fmla="*/ 0 h 31"/>
                <a:gd name="T12" fmla="*/ 21 w 171"/>
                <a:gd name="T13" fmla="*/ 4 h 31"/>
                <a:gd name="T14" fmla="*/ 26 w 171"/>
                <a:gd name="T15" fmla="*/ 0 h 31"/>
                <a:gd name="T16" fmla="*/ 21 w 171"/>
                <a:gd name="T17" fmla="*/ 0 h 31"/>
                <a:gd name="T18" fmla="*/ 0 w 17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31"/>
                <a:gd name="T32" fmla="*/ 171 w 17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31">
                  <a:moveTo>
                    <a:pt x="0" y="0"/>
                  </a:moveTo>
                  <a:lnTo>
                    <a:pt x="33" y="0"/>
                  </a:lnTo>
                  <a:lnTo>
                    <a:pt x="16" y="16"/>
                  </a:lnTo>
                  <a:lnTo>
                    <a:pt x="68" y="31"/>
                  </a:lnTo>
                  <a:lnTo>
                    <a:pt x="171" y="16"/>
                  </a:lnTo>
                  <a:lnTo>
                    <a:pt x="137" y="0"/>
                  </a:lnTo>
                  <a:lnTo>
                    <a:pt x="85" y="16"/>
                  </a:lnTo>
                  <a:lnTo>
                    <a:pt x="104" y="0"/>
                  </a:lnTo>
                  <a:lnTo>
                    <a:pt x="85"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02" name="Freeform 1566"/>
            <p:cNvSpPr>
              <a:spLocks/>
            </p:cNvSpPr>
            <p:nvPr/>
          </p:nvSpPr>
          <p:spPr bwMode="gray">
            <a:xfrm>
              <a:off x="3182445" y="1724026"/>
              <a:ext cx="109546" cy="23813"/>
            </a:xfrm>
            <a:custGeom>
              <a:avLst/>
              <a:gdLst>
                <a:gd name="T0" fmla="*/ 0 w 139"/>
                <a:gd name="T1" fmla="*/ 0 h 31"/>
                <a:gd name="T2" fmla="*/ 0 w 139"/>
                <a:gd name="T3" fmla="*/ 7 h 31"/>
                <a:gd name="T4" fmla="*/ 8 w 139"/>
                <a:gd name="T5" fmla="*/ 7 h 31"/>
                <a:gd name="T6" fmla="*/ 21 w 139"/>
                <a:gd name="T7" fmla="*/ 7 h 31"/>
                <a:gd name="T8" fmla="*/ 34 w 139"/>
                <a:gd name="T9" fmla="*/ 0 h 31"/>
                <a:gd name="T10" fmla="*/ 21 w 139"/>
                <a:gd name="T11" fmla="*/ 0 h 31"/>
                <a:gd name="T12" fmla="*/ 13 w 139"/>
                <a:gd name="T13" fmla="*/ 4 h 31"/>
                <a:gd name="T14" fmla="*/ 0 w 139"/>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31"/>
                <a:gd name="T26" fmla="*/ 139 w 139"/>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31">
                  <a:moveTo>
                    <a:pt x="0" y="0"/>
                  </a:moveTo>
                  <a:lnTo>
                    <a:pt x="0" y="31"/>
                  </a:lnTo>
                  <a:lnTo>
                    <a:pt x="35" y="31"/>
                  </a:lnTo>
                  <a:lnTo>
                    <a:pt x="87" y="31"/>
                  </a:lnTo>
                  <a:lnTo>
                    <a:pt x="139" y="0"/>
                  </a:lnTo>
                  <a:lnTo>
                    <a:pt x="87" y="0"/>
                  </a:lnTo>
                  <a:lnTo>
                    <a:pt x="52" y="16"/>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03" name="Line 1567"/>
            <p:cNvSpPr>
              <a:spLocks noChangeShapeType="1"/>
            </p:cNvSpPr>
            <p:nvPr/>
          </p:nvSpPr>
          <p:spPr bwMode="gray">
            <a:xfrm>
              <a:off x="3099888" y="1698626"/>
              <a:ext cx="82557"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04" name="Line 1568"/>
            <p:cNvSpPr>
              <a:spLocks noChangeShapeType="1"/>
            </p:cNvSpPr>
            <p:nvPr/>
          </p:nvSpPr>
          <p:spPr bwMode="gray">
            <a:xfrm>
              <a:off x="3072898" y="1698626"/>
              <a:ext cx="14289"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05" name="Freeform 1569"/>
            <p:cNvSpPr>
              <a:spLocks/>
            </p:cNvSpPr>
            <p:nvPr/>
          </p:nvSpPr>
          <p:spPr bwMode="gray">
            <a:xfrm>
              <a:off x="2895084" y="1709739"/>
              <a:ext cx="152412" cy="26988"/>
            </a:xfrm>
            <a:custGeom>
              <a:avLst/>
              <a:gdLst>
                <a:gd name="T0" fmla="*/ 0 w 192"/>
                <a:gd name="T1" fmla="*/ 9 h 33"/>
                <a:gd name="T2" fmla="*/ 12 w 192"/>
                <a:gd name="T3" fmla="*/ 9 h 33"/>
                <a:gd name="T4" fmla="*/ 48 w 192"/>
                <a:gd name="T5" fmla="*/ 0 h 33"/>
                <a:gd name="T6" fmla="*/ 0 w 192"/>
                <a:gd name="T7" fmla="*/ 9 h 33"/>
                <a:gd name="T8" fmla="*/ 0 60000 65536"/>
                <a:gd name="T9" fmla="*/ 0 60000 65536"/>
                <a:gd name="T10" fmla="*/ 0 60000 65536"/>
                <a:gd name="T11" fmla="*/ 0 60000 65536"/>
                <a:gd name="T12" fmla="*/ 0 w 192"/>
                <a:gd name="T13" fmla="*/ 0 h 33"/>
                <a:gd name="T14" fmla="*/ 192 w 192"/>
                <a:gd name="T15" fmla="*/ 33 h 33"/>
              </a:gdLst>
              <a:ahLst/>
              <a:cxnLst>
                <a:cxn ang="T8">
                  <a:pos x="T0" y="T1"/>
                </a:cxn>
                <a:cxn ang="T9">
                  <a:pos x="T2" y="T3"/>
                </a:cxn>
                <a:cxn ang="T10">
                  <a:pos x="T4" y="T5"/>
                </a:cxn>
                <a:cxn ang="T11">
                  <a:pos x="T6" y="T7"/>
                </a:cxn>
              </a:cxnLst>
              <a:rect l="T12" t="T13" r="T14" b="T15"/>
              <a:pathLst>
                <a:path w="192" h="33">
                  <a:moveTo>
                    <a:pt x="0" y="33"/>
                  </a:moveTo>
                  <a:lnTo>
                    <a:pt x="51" y="33"/>
                  </a:lnTo>
                  <a:lnTo>
                    <a:pt x="192" y="0"/>
                  </a:lnTo>
                  <a:lnTo>
                    <a:pt x="0" y="3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06" name="Freeform 1570"/>
            <p:cNvSpPr>
              <a:spLocks/>
            </p:cNvSpPr>
            <p:nvPr/>
          </p:nvSpPr>
          <p:spPr bwMode="gray">
            <a:xfrm>
              <a:off x="3704775" y="1609726"/>
              <a:ext cx="920825" cy="455613"/>
            </a:xfrm>
            <a:custGeom>
              <a:avLst/>
              <a:gdLst>
                <a:gd name="T0" fmla="*/ 0 w 1159"/>
                <a:gd name="T1" fmla="*/ 28 h 574"/>
                <a:gd name="T2" fmla="*/ 17 w 1159"/>
                <a:gd name="T3" fmla="*/ 31 h 574"/>
                <a:gd name="T4" fmla="*/ 0 w 1159"/>
                <a:gd name="T5" fmla="*/ 36 h 574"/>
                <a:gd name="T6" fmla="*/ 9 w 1159"/>
                <a:gd name="T7" fmla="*/ 36 h 574"/>
                <a:gd name="T8" fmla="*/ 5 w 1159"/>
                <a:gd name="T9" fmla="*/ 36 h 574"/>
                <a:gd name="T10" fmla="*/ 9 w 1159"/>
                <a:gd name="T11" fmla="*/ 40 h 574"/>
                <a:gd name="T12" fmla="*/ 56 w 1159"/>
                <a:gd name="T13" fmla="*/ 43 h 574"/>
                <a:gd name="T14" fmla="*/ 56 w 1159"/>
                <a:gd name="T15" fmla="*/ 55 h 574"/>
                <a:gd name="T16" fmla="*/ 48 w 1159"/>
                <a:gd name="T17" fmla="*/ 63 h 574"/>
                <a:gd name="T18" fmla="*/ 61 w 1159"/>
                <a:gd name="T19" fmla="*/ 63 h 574"/>
                <a:gd name="T20" fmla="*/ 69 w 1159"/>
                <a:gd name="T21" fmla="*/ 72 h 574"/>
                <a:gd name="T22" fmla="*/ 52 w 1159"/>
                <a:gd name="T23" fmla="*/ 72 h 574"/>
                <a:gd name="T24" fmla="*/ 43 w 1159"/>
                <a:gd name="T25" fmla="*/ 79 h 574"/>
                <a:gd name="T26" fmla="*/ 65 w 1159"/>
                <a:gd name="T27" fmla="*/ 75 h 574"/>
                <a:gd name="T28" fmla="*/ 65 w 1159"/>
                <a:gd name="T29" fmla="*/ 79 h 574"/>
                <a:gd name="T30" fmla="*/ 48 w 1159"/>
                <a:gd name="T31" fmla="*/ 87 h 574"/>
                <a:gd name="T32" fmla="*/ 39 w 1159"/>
                <a:gd name="T33" fmla="*/ 103 h 574"/>
                <a:gd name="T34" fmla="*/ 48 w 1159"/>
                <a:gd name="T35" fmla="*/ 132 h 574"/>
                <a:gd name="T36" fmla="*/ 69 w 1159"/>
                <a:gd name="T37" fmla="*/ 144 h 574"/>
                <a:gd name="T38" fmla="*/ 87 w 1159"/>
                <a:gd name="T39" fmla="*/ 127 h 574"/>
                <a:gd name="T40" fmla="*/ 87 w 1159"/>
                <a:gd name="T41" fmla="*/ 123 h 574"/>
                <a:gd name="T42" fmla="*/ 100 w 1159"/>
                <a:gd name="T43" fmla="*/ 119 h 574"/>
                <a:gd name="T44" fmla="*/ 104 w 1159"/>
                <a:gd name="T45" fmla="*/ 107 h 574"/>
                <a:gd name="T46" fmla="*/ 134 w 1159"/>
                <a:gd name="T47" fmla="*/ 103 h 574"/>
                <a:gd name="T48" fmla="*/ 160 w 1159"/>
                <a:gd name="T49" fmla="*/ 87 h 574"/>
                <a:gd name="T50" fmla="*/ 212 w 1159"/>
                <a:gd name="T51" fmla="*/ 79 h 574"/>
                <a:gd name="T52" fmla="*/ 195 w 1159"/>
                <a:gd name="T53" fmla="*/ 75 h 574"/>
                <a:gd name="T54" fmla="*/ 204 w 1159"/>
                <a:gd name="T55" fmla="*/ 68 h 574"/>
                <a:gd name="T56" fmla="*/ 221 w 1159"/>
                <a:gd name="T57" fmla="*/ 72 h 574"/>
                <a:gd name="T58" fmla="*/ 221 w 1159"/>
                <a:gd name="T59" fmla="*/ 68 h 574"/>
                <a:gd name="T60" fmla="*/ 208 w 1159"/>
                <a:gd name="T61" fmla="*/ 59 h 574"/>
                <a:gd name="T62" fmla="*/ 221 w 1159"/>
                <a:gd name="T63" fmla="*/ 63 h 574"/>
                <a:gd name="T64" fmla="*/ 225 w 1159"/>
                <a:gd name="T65" fmla="*/ 59 h 574"/>
                <a:gd name="T66" fmla="*/ 234 w 1159"/>
                <a:gd name="T67" fmla="*/ 55 h 574"/>
                <a:gd name="T68" fmla="*/ 229 w 1159"/>
                <a:gd name="T69" fmla="*/ 52 h 574"/>
                <a:gd name="T70" fmla="*/ 242 w 1159"/>
                <a:gd name="T71" fmla="*/ 48 h 574"/>
                <a:gd name="T72" fmla="*/ 238 w 1159"/>
                <a:gd name="T73" fmla="*/ 48 h 574"/>
                <a:gd name="T74" fmla="*/ 242 w 1159"/>
                <a:gd name="T75" fmla="*/ 40 h 574"/>
                <a:gd name="T76" fmla="*/ 234 w 1159"/>
                <a:gd name="T77" fmla="*/ 36 h 574"/>
                <a:gd name="T78" fmla="*/ 251 w 1159"/>
                <a:gd name="T79" fmla="*/ 36 h 574"/>
                <a:gd name="T80" fmla="*/ 251 w 1159"/>
                <a:gd name="T81" fmla="*/ 24 h 574"/>
                <a:gd name="T82" fmla="*/ 290 w 1159"/>
                <a:gd name="T83" fmla="*/ 12 h 574"/>
                <a:gd name="T84" fmla="*/ 268 w 1159"/>
                <a:gd name="T85" fmla="*/ 7 h 574"/>
                <a:gd name="T86" fmla="*/ 247 w 1159"/>
                <a:gd name="T87" fmla="*/ 7 h 574"/>
                <a:gd name="T88" fmla="*/ 255 w 1159"/>
                <a:gd name="T89" fmla="*/ 4 h 574"/>
                <a:gd name="T90" fmla="*/ 225 w 1159"/>
                <a:gd name="T91" fmla="*/ 0 h 574"/>
                <a:gd name="T92" fmla="*/ 156 w 1159"/>
                <a:gd name="T93" fmla="*/ 4 h 574"/>
                <a:gd name="T94" fmla="*/ 69 w 1159"/>
                <a:gd name="T95" fmla="*/ 7 h 574"/>
                <a:gd name="T96" fmla="*/ 35 w 1159"/>
                <a:gd name="T97" fmla="*/ 16 h 574"/>
                <a:gd name="T98" fmla="*/ 48 w 1159"/>
                <a:gd name="T99" fmla="*/ 16 h 574"/>
                <a:gd name="T100" fmla="*/ 39 w 1159"/>
                <a:gd name="T101" fmla="*/ 24 h 574"/>
                <a:gd name="T102" fmla="*/ 0 w 1159"/>
                <a:gd name="T103" fmla="*/ 28 h 5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59"/>
                <a:gd name="T157" fmla="*/ 0 h 574"/>
                <a:gd name="T158" fmla="*/ 1159 w 1159"/>
                <a:gd name="T159" fmla="*/ 574 h 5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59" h="574">
                  <a:moveTo>
                    <a:pt x="0" y="112"/>
                  </a:moveTo>
                  <a:lnTo>
                    <a:pt x="67" y="127"/>
                  </a:lnTo>
                  <a:lnTo>
                    <a:pt x="0" y="144"/>
                  </a:lnTo>
                  <a:lnTo>
                    <a:pt x="34" y="144"/>
                  </a:lnTo>
                  <a:lnTo>
                    <a:pt x="17" y="144"/>
                  </a:lnTo>
                  <a:lnTo>
                    <a:pt x="34" y="160"/>
                  </a:lnTo>
                  <a:lnTo>
                    <a:pt x="224" y="175"/>
                  </a:lnTo>
                  <a:lnTo>
                    <a:pt x="224" y="223"/>
                  </a:lnTo>
                  <a:lnTo>
                    <a:pt x="190" y="254"/>
                  </a:lnTo>
                  <a:lnTo>
                    <a:pt x="242" y="254"/>
                  </a:lnTo>
                  <a:lnTo>
                    <a:pt x="276" y="286"/>
                  </a:lnTo>
                  <a:lnTo>
                    <a:pt x="207" y="286"/>
                  </a:lnTo>
                  <a:lnTo>
                    <a:pt x="171" y="317"/>
                  </a:lnTo>
                  <a:lnTo>
                    <a:pt x="259" y="302"/>
                  </a:lnTo>
                  <a:lnTo>
                    <a:pt x="259" y="317"/>
                  </a:lnTo>
                  <a:lnTo>
                    <a:pt x="190" y="350"/>
                  </a:lnTo>
                  <a:lnTo>
                    <a:pt x="155" y="413"/>
                  </a:lnTo>
                  <a:lnTo>
                    <a:pt x="190" y="526"/>
                  </a:lnTo>
                  <a:lnTo>
                    <a:pt x="276" y="574"/>
                  </a:lnTo>
                  <a:lnTo>
                    <a:pt x="345" y="509"/>
                  </a:lnTo>
                  <a:lnTo>
                    <a:pt x="345" y="493"/>
                  </a:lnTo>
                  <a:lnTo>
                    <a:pt x="397" y="478"/>
                  </a:lnTo>
                  <a:lnTo>
                    <a:pt x="416" y="430"/>
                  </a:lnTo>
                  <a:lnTo>
                    <a:pt x="535" y="413"/>
                  </a:lnTo>
                  <a:lnTo>
                    <a:pt x="639" y="350"/>
                  </a:lnTo>
                  <a:lnTo>
                    <a:pt x="848" y="317"/>
                  </a:lnTo>
                  <a:lnTo>
                    <a:pt x="777" y="302"/>
                  </a:lnTo>
                  <a:lnTo>
                    <a:pt x="814" y="269"/>
                  </a:lnTo>
                  <a:lnTo>
                    <a:pt x="881" y="286"/>
                  </a:lnTo>
                  <a:lnTo>
                    <a:pt x="881" y="269"/>
                  </a:lnTo>
                  <a:lnTo>
                    <a:pt x="829" y="238"/>
                  </a:lnTo>
                  <a:lnTo>
                    <a:pt x="881" y="254"/>
                  </a:lnTo>
                  <a:lnTo>
                    <a:pt x="900" y="238"/>
                  </a:lnTo>
                  <a:lnTo>
                    <a:pt x="933" y="223"/>
                  </a:lnTo>
                  <a:lnTo>
                    <a:pt x="915" y="208"/>
                  </a:lnTo>
                  <a:lnTo>
                    <a:pt x="967" y="192"/>
                  </a:lnTo>
                  <a:lnTo>
                    <a:pt x="952" y="192"/>
                  </a:lnTo>
                  <a:lnTo>
                    <a:pt x="967" y="160"/>
                  </a:lnTo>
                  <a:lnTo>
                    <a:pt x="933" y="144"/>
                  </a:lnTo>
                  <a:lnTo>
                    <a:pt x="1004" y="144"/>
                  </a:lnTo>
                  <a:lnTo>
                    <a:pt x="1004" y="96"/>
                  </a:lnTo>
                  <a:lnTo>
                    <a:pt x="1159" y="48"/>
                  </a:lnTo>
                  <a:lnTo>
                    <a:pt x="1071" y="31"/>
                  </a:lnTo>
                  <a:lnTo>
                    <a:pt x="985" y="31"/>
                  </a:lnTo>
                  <a:lnTo>
                    <a:pt x="1019" y="16"/>
                  </a:lnTo>
                  <a:lnTo>
                    <a:pt x="900" y="0"/>
                  </a:lnTo>
                  <a:lnTo>
                    <a:pt x="622" y="16"/>
                  </a:lnTo>
                  <a:lnTo>
                    <a:pt x="276" y="31"/>
                  </a:lnTo>
                  <a:lnTo>
                    <a:pt x="138" y="64"/>
                  </a:lnTo>
                  <a:lnTo>
                    <a:pt x="190" y="64"/>
                  </a:lnTo>
                  <a:lnTo>
                    <a:pt x="155" y="96"/>
                  </a:lnTo>
                  <a:lnTo>
                    <a:pt x="0" y="112"/>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107" name="Freeform 1571"/>
            <p:cNvSpPr>
              <a:spLocks/>
            </p:cNvSpPr>
            <p:nvPr/>
          </p:nvSpPr>
          <p:spPr bwMode="gray">
            <a:xfrm>
              <a:off x="3128465" y="1774826"/>
              <a:ext cx="111134" cy="47625"/>
            </a:xfrm>
            <a:custGeom>
              <a:avLst/>
              <a:gdLst>
                <a:gd name="T0" fmla="*/ 0 w 140"/>
                <a:gd name="T1" fmla="*/ 7 h 61"/>
                <a:gd name="T2" fmla="*/ 9 w 140"/>
                <a:gd name="T3" fmla="*/ 15 h 61"/>
                <a:gd name="T4" fmla="*/ 26 w 140"/>
                <a:gd name="T5" fmla="*/ 11 h 61"/>
                <a:gd name="T6" fmla="*/ 30 w 140"/>
                <a:gd name="T7" fmla="*/ 7 h 61"/>
                <a:gd name="T8" fmla="*/ 26 w 140"/>
                <a:gd name="T9" fmla="*/ 3 h 61"/>
                <a:gd name="T10" fmla="*/ 35 w 140"/>
                <a:gd name="T11" fmla="*/ 0 h 61"/>
                <a:gd name="T12" fmla="*/ 0 w 140"/>
                <a:gd name="T13" fmla="*/ 7 h 61"/>
                <a:gd name="T14" fmla="*/ 0 60000 65536"/>
                <a:gd name="T15" fmla="*/ 0 60000 65536"/>
                <a:gd name="T16" fmla="*/ 0 60000 65536"/>
                <a:gd name="T17" fmla="*/ 0 60000 65536"/>
                <a:gd name="T18" fmla="*/ 0 60000 65536"/>
                <a:gd name="T19" fmla="*/ 0 60000 65536"/>
                <a:gd name="T20" fmla="*/ 0 60000 65536"/>
                <a:gd name="T21" fmla="*/ 0 w 140"/>
                <a:gd name="T22" fmla="*/ 0 h 61"/>
                <a:gd name="T23" fmla="*/ 140 w 14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61">
                  <a:moveTo>
                    <a:pt x="0" y="30"/>
                  </a:moveTo>
                  <a:lnTo>
                    <a:pt x="35" y="61"/>
                  </a:lnTo>
                  <a:lnTo>
                    <a:pt x="104" y="46"/>
                  </a:lnTo>
                  <a:lnTo>
                    <a:pt x="121" y="30"/>
                  </a:lnTo>
                  <a:lnTo>
                    <a:pt x="104" y="15"/>
                  </a:lnTo>
                  <a:lnTo>
                    <a:pt x="140" y="0"/>
                  </a:lnTo>
                  <a:lnTo>
                    <a:pt x="0" y="3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08" name="Line 1572"/>
            <p:cNvSpPr>
              <a:spLocks noChangeShapeType="1"/>
            </p:cNvSpPr>
            <p:nvPr/>
          </p:nvSpPr>
          <p:spPr bwMode="gray">
            <a:xfrm>
              <a:off x="3361847" y="1673226"/>
              <a:ext cx="12701" cy="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09" name="Line 1573"/>
            <p:cNvSpPr>
              <a:spLocks noChangeShapeType="1"/>
            </p:cNvSpPr>
            <p:nvPr/>
          </p:nvSpPr>
          <p:spPr bwMode="gray">
            <a:xfrm flipV="1">
              <a:off x="3333269" y="1698626"/>
              <a:ext cx="6826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10" name="Freeform 1574"/>
            <p:cNvSpPr>
              <a:spLocks/>
            </p:cNvSpPr>
            <p:nvPr/>
          </p:nvSpPr>
          <p:spPr bwMode="gray">
            <a:xfrm>
              <a:off x="3512671" y="2255839"/>
              <a:ext cx="136536" cy="112713"/>
            </a:xfrm>
            <a:custGeom>
              <a:avLst/>
              <a:gdLst>
                <a:gd name="T0" fmla="*/ 0 w 171"/>
                <a:gd name="T1" fmla="*/ 23 h 142"/>
                <a:gd name="T2" fmla="*/ 0 w 171"/>
                <a:gd name="T3" fmla="*/ 27 h 142"/>
                <a:gd name="T4" fmla="*/ 26 w 171"/>
                <a:gd name="T5" fmla="*/ 27 h 142"/>
                <a:gd name="T6" fmla="*/ 22 w 171"/>
                <a:gd name="T7" fmla="*/ 31 h 142"/>
                <a:gd name="T8" fmla="*/ 26 w 171"/>
                <a:gd name="T9" fmla="*/ 31 h 142"/>
                <a:gd name="T10" fmla="*/ 35 w 171"/>
                <a:gd name="T11" fmla="*/ 31 h 142"/>
                <a:gd name="T12" fmla="*/ 30 w 171"/>
                <a:gd name="T13" fmla="*/ 31 h 142"/>
                <a:gd name="T14" fmla="*/ 39 w 171"/>
                <a:gd name="T15" fmla="*/ 36 h 142"/>
                <a:gd name="T16" fmla="*/ 43 w 171"/>
                <a:gd name="T17" fmla="*/ 23 h 142"/>
                <a:gd name="T18" fmla="*/ 35 w 171"/>
                <a:gd name="T19" fmla="*/ 27 h 142"/>
                <a:gd name="T20" fmla="*/ 43 w 171"/>
                <a:gd name="T21" fmla="*/ 19 h 142"/>
                <a:gd name="T22" fmla="*/ 39 w 171"/>
                <a:gd name="T23" fmla="*/ 19 h 142"/>
                <a:gd name="T24" fmla="*/ 43 w 171"/>
                <a:gd name="T25" fmla="*/ 15 h 142"/>
                <a:gd name="T26" fmla="*/ 30 w 171"/>
                <a:gd name="T27" fmla="*/ 15 h 142"/>
                <a:gd name="T28" fmla="*/ 30 w 171"/>
                <a:gd name="T29" fmla="*/ 7 h 142"/>
                <a:gd name="T30" fmla="*/ 22 w 171"/>
                <a:gd name="T31" fmla="*/ 11 h 142"/>
                <a:gd name="T32" fmla="*/ 35 w 171"/>
                <a:gd name="T33" fmla="*/ 0 h 142"/>
                <a:gd name="T34" fmla="*/ 30 w 171"/>
                <a:gd name="T35" fmla="*/ 0 h 142"/>
                <a:gd name="T36" fmla="*/ 0 w 171"/>
                <a:gd name="T37" fmla="*/ 23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42"/>
                <a:gd name="T59" fmla="*/ 171 w 171"/>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42">
                  <a:moveTo>
                    <a:pt x="0" y="94"/>
                  </a:moveTo>
                  <a:lnTo>
                    <a:pt x="0" y="109"/>
                  </a:lnTo>
                  <a:lnTo>
                    <a:pt x="104" y="109"/>
                  </a:lnTo>
                  <a:lnTo>
                    <a:pt x="86" y="125"/>
                  </a:lnTo>
                  <a:lnTo>
                    <a:pt x="104" y="125"/>
                  </a:lnTo>
                  <a:lnTo>
                    <a:pt x="138" y="125"/>
                  </a:lnTo>
                  <a:lnTo>
                    <a:pt x="119" y="125"/>
                  </a:lnTo>
                  <a:lnTo>
                    <a:pt x="155" y="142"/>
                  </a:lnTo>
                  <a:lnTo>
                    <a:pt x="171" y="94"/>
                  </a:lnTo>
                  <a:lnTo>
                    <a:pt x="138" y="109"/>
                  </a:lnTo>
                  <a:lnTo>
                    <a:pt x="171" y="77"/>
                  </a:lnTo>
                  <a:lnTo>
                    <a:pt x="155" y="77"/>
                  </a:lnTo>
                  <a:lnTo>
                    <a:pt x="171" y="61"/>
                  </a:lnTo>
                  <a:lnTo>
                    <a:pt x="119" y="61"/>
                  </a:lnTo>
                  <a:lnTo>
                    <a:pt x="119" y="29"/>
                  </a:lnTo>
                  <a:lnTo>
                    <a:pt x="86" y="46"/>
                  </a:lnTo>
                  <a:lnTo>
                    <a:pt x="138" y="0"/>
                  </a:lnTo>
                  <a:lnTo>
                    <a:pt x="119" y="0"/>
                  </a:lnTo>
                  <a:lnTo>
                    <a:pt x="0" y="94"/>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1" name="Freeform 1575"/>
            <p:cNvSpPr>
              <a:spLocks/>
            </p:cNvSpPr>
            <p:nvPr/>
          </p:nvSpPr>
          <p:spPr bwMode="gray">
            <a:xfrm>
              <a:off x="3401537" y="2368551"/>
              <a:ext cx="41278" cy="12700"/>
            </a:xfrm>
            <a:custGeom>
              <a:avLst/>
              <a:gdLst>
                <a:gd name="T0" fmla="*/ 0 w 52"/>
                <a:gd name="T1" fmla="*/ 0 h 15"/>
                <a:gd name="T2" fmla="*/ 9 w 52"/>
                <a:gd name="T3" fmla="*/ 4 h 15"/>
                <a:gd name="T4" fmla="*/ 13 w 52"/>
                <a:gd name="T5" fmla="*/ 0 h 15"/>
                <a:gd name="T6" fmla="*/ 0 w 52"/>
                <a:gd name="T7" fmla="*/ 0 h 15"/>
                <a:gd name="T8" fmla="*/ 0 60000 65536"/>
                <a:gd name="T9" fmla="*/ 0 60000 65536"/>
                <a:gd name="T10" fmla="*/ 0 60000 65536"/>
                <a:gd name="T11" fmla="*/ 0 60000 65536"/>
                <a:gd name="T12" fmla="*/ 0 w 52"/>
                <a:gd name="T13" fmla="*/ 0 h 15"/>
                <a:gd name="T14" fmla="*/ 52 w 52"/>
                <a:gd name="T15" fmla="*/ 15 h 15"/>
              </a:gdLst>
              <a:ahLst/>
              <a:cxnLst>
                <a:cxn ang="T8">
                  <a:pos x="T0" y="T1"/>
                </a:cxn>
                <a:cxn ang="T9">
                  <a:pos x="T2" y="T3"/>
                </a:cxn>
                <a:cxn ang="T10">
                  <a:pos x="T4" y="T5"/>
                </a:cxn>
                <a:cxn ang="T11">
                  <a:pos x="T6" y="T7"/>
                </a:cxn>
              </a:cxnLst>
              <a:rect l="T12" t="T13" r="T14" b="T15"/>
              <a:pathLst>
                <a:path w="52" h="15">
                  <a:moveTo>
                    <a:pt x="0" y="0"/>
                  </a:moveTo>
                  <a:lnTo>
                    <a:pt x="36" y="15"/>
                  </a:lnTo>
                  <a:lnTo>
                    <a:pt x="52"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2" name="Freeform 1576"/>
            <p:cNvSpPr>
              <a:spLocks/>
            </p:cNvSpPr>
            <p:nvPr/>
          </p:nvSpPr>
          <p:spPr bwMode="gray">
            <a:xfrm>
              <a:off x="2593434" y="1912939"/>
              <a:ext cx="134948" cy="38100"/>
            </a:xfrm>
            <a:custGeom>
              <a:avLst/>
              <a:gdLst>
                <a:gd name="T0" fmla="*/ 0 w 170"/>
                <a:gd name="T1" fmla="*/ 4 h 48"/>
                <a:gd name="T2" fmla="*/ 18 w 170"/>
                <a:gd name="T3" fmla="*/ 4 h 48"/>
                <a:gd name="T4" fmla="*/ 21 w 170"/>
                <a:gd name="T5" fmla="*/ 7 h 48"/>
                <a:gd name="T6" fmla="*/ 0 w 170"/>
                <a:gd name="T7" fmla="*/ 12 h 48"/>
                <a:gd name="T8" fmla="*/ 8 w 170"/>
                <a:gd name="T9" fmla="*/ 12 h 48"/>
                <a:gd name="T10" fmla="*/ 21 w 170"/>
                <a:gd name="T11" fmla="*/ 7 h 48"/>
                <a:gd name="T12" fmla="*/ 12 w 170"/>
                <a:gd name="T13" fmla="*/ 12 h 48"/>
                <a:gd name="T14" fmla="*/ 25 w 170"/>
                <a:gd name="T15" fmla="*/ 12 h 48"/>
                <a:gd name="T16" fmla="*/ 25 w 170"/>
                <a:gd name="T17" fmla="*/ 7 h 48"/>
                <a:gd name="T18" fmla="*/ 34 w 170"/>
                <a:gd name="T19" fmla="*/ 7 h 48"/>
                <a:gd name="T20" fmla="*/ 43 w 170"/>
                <a:gd name="T21" fmla="*/ 4 h 48"/>
                <a:gd name="T22" fmla="*/ 25 w 170"/>
                <a:gd name="T23" fmla="*/ 4 h 48"/>
                <a:gd name="T24" fmla="*/ 39 w 170"/>
                <a:gd name="T25" fmla="*/ 0 h 48"/>
                <a:gd name="T26" fmla="*/ 34 w 170"/>
                <a:gd name="T27" fmla="*/ 0 h 48"/>
                <a:gd name="T28" fmla="*/ 0 w 170"/>
                <a:gd name="T29" fmla="*/ 4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0"/>
                <a:gd name="T46" fmla="*/ 0 h 48"/>
                <a:gd name="T47" fmla="*/ 170 w 17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0" h="48">
                  <a:moveTo>
                    <a:pt x="0" y="16"/>
                  </a:moveTo>
                  <a:lnTo>
                    <a:pt x="69" y="16"/>
                  </a:lnTo>
                  <a:lnTo>
                    <a:pt x="84" y="31"/>
                  </a:lnTo>
                  <a:lnTo>
                    <a:pt x="0" y="48"/>
                  </a:lnTo>
                  <a:lnTo>
                    <a:pt x="32" y="48"/>
                  </a:lnTo>
                  <a:lnTo>
                    <a:pt x="84" y="31"/>
                  </a:lnTo>
                  <a:lnTo>
                    <a:pt x="51" y="48"/>
                  </a:lnTo>
                  <a:lnTo>
                    <a:pt x="103" y="48"/>
                  </a:lnTo>
                  <a:lnTo>
                    <a:pt x="103" y="31"/>
                  </a:lnTo>
                  <a:lnTo>
                    <a:pt x="136" y="31"/>
                  </a:lnTo>
                  <a:lnTo>
                    <a:pt x="170" y="16"/>
                  </a:lnTo>
                  <a:lnTo>
                    <a:pt x="103" y="16"/>
                  </a:lnTo>
                  <a:lnTo>
                    <a:pt x="155" y="0"/>
                  </a:lnTo>
                  <a:lnTo>
                    <a:pt x="136" y="0"/>
                  </a:lnTo>
                  <a:lnTo>
                    <a:pt x="0" y="16"/>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3" name="Freeform 1577"/>
            <p:cNvSpPr>
              <a:spLocks/>
            </p:cNvSpPr>
            <p:nvPr/>
          </p:nvSpPr>
          <p:spPr bwMode="gray">
            <a:xfrm>
              <a:off x="2618836" y="2001839"/>
              <a:ext cx="150825" cy="38100"/>
            </a:xfrm>
            <a:custGeom>
              <a:avLst/>
              <a:gdLst>
                <a:gd name="T0" fmla="*/ 48 w 190"/>
                <a:gd name="T1" fmla="*/ 0 h 48"/>
                <a:gd name="T2" fmla="*/ 26 w 190"/>
                <a:gd name="T3" fmla="*/ 4 h 48"/>
                <a:gd name="T4" fmla="*/ 18 w 190"/>
                <a:gd name="T5" fmla="*/ 4 h 48"/>
                <a:gd name="T6" fmla="*/ 18 w 190"/>
                <a:gd name="T7" fmla="*/ 9 h 48"/>
                <a:gd name="T8" fmla="*/ 5 w 190"/>
                <a:gd name="T9" fmla="*/ 12 h 48"/>
                <a:gd name="T10" fmla="*/ 0 w 190"/>
                <a:gd name="T11" fmla="*/ 12 h 48"/>
                <a:gd name="T12" fmla="*/ 5 w 190"/>
                <a:gd name="T13" fmla="*/ 12 h 48"/>
                <a:gd name="T14" fmla="*/ 18 w 190"/>
                <a:gd name="T15" fmla="*/ 12 h 48"/>
                <a:gd name="T16" fmla="*/ 35 w 190"/>
                <a:gd name="T17" fmla="*/ 4 h 48"/>
                <a:gd name="T18" fmla="*/ 48 w 190"/>
                <a:gd name="T19" fmla="*/ 4 h 48"/>
                <a:gd name="T20" fmla="*/ 48 w 190"/>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48"/>
                <a:gd name="T35" fmla="*/ 190 w 19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48">
                  <a:moveTo>
                    <a:pt x="190" y="0"/>
                  </a:moveTo>
                  <a:lnTo>
                    <a:pt x="104" y="16"/>
                  </a:lnTo>
                  <a:lnTo>
                    <a:pt x="71" y="16"/>
                  </a:lnTo>
                  <a:lnTo>
                    <a:pt x="71" y="33"/>
                  </a:lnTo>
                  <a:lnTo>
                    <a:pt x="19" y="48"/>
                  </a:lnTo>
                  <a:lnTo>
                    <a:pt x="0" y="48"/>
                  </a:lnTo>
                  <a:lnTo>
                    <a:pt x="19" y="48"/>
                  </a:lnTo>
                  <a:lnTo>
                    <a:pt x="71" y="48"/>
                  </a:lnTo>
                  <a:lnTo>
                    <a:pt x="138" y="16"/>
                  </a:lnTo>
                  <a:lnTo>
                    <a:pt x="190" y="16"/>
                  </a:lnTo>
                  <a:lnTo>
                    <a:pt x="190" y="0"/>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4" name="Freeform 1578"/>
            <p:cNvSpPr>
              <a:spLocks/>
            </p:cNvSpPr>
            <p:nvPr/>
          </p:nvSpPr>
          <p:spPr bwMode="gray">
            <a:xfrm>
              <a:off x="2675991" y="2062164"/>
              <a:ext cx="80969" cy="23813"/>
            </a:xfrm>
            <a:custGeom>
              <a:avLst/>
              <a:gdLst>
                <a:gd name="T0" fmla="*/ 0 w 104"/>
                <a:gd name="T1" fmla="*/ 7 h 31"/>
                <a:gd name="T2" fmla="*/ 25 w 104"/>
                <a:gd name="T3" fmla="*/ 3 h 31"/>
                <a:gd name="T4" fmla="*/ 13 w 104"/>
                <a:gd name="T5" fmla="*/ 0 h 31"/>
                <a:gd name="T6" fmla="*/ 0 w 104"/>
                <a:gd name="T7" fmla="*/ 7 h 31"/>
                <a:gd name="T8" fmla="*/ 0 60000 65536"/>
                <a:gd name="T9" fmla="*/ 0 60000 65536"/>
                <a:gd name="T10" fmla="*/ 0 60000 65536"/>
                <a:gd name="T11" fmla="*/ 0 60000 65536"/>
                <a:gd name="T12" fmla="*/ 0 w 104"/>
                <a:gd name="T13" fmla="*/ 0 h 31"/>
                <a:gd name="T14" fmla="*/ 104 w 104"/>
                <a:gd name="T15" fmla="*/ 31 h 31"/>
              </a:gdLst>
              <a:ahLst/>
              <a:cxnLst>
                <a:cxn ang="T8">
                  <a:pos x="T0" y="T1"/>
                </a:cxn>
                <a:cxn ang="T9">
                  <a:pos x="T2" y="T3"/>
                </a:cxn>
                <a:cxn ang="T10">
                  <a:pos x="T4" y="T5"/>
                </a:cxn>
                <a:cxn ang="T11">
                  <a:pos x="T6" y="T7"/>
                </a:cxn>
              </a:cxnLst>
              <a:rect l="T12" t="T13" r="T14" b="T15"/>
              <a:pathLst>
                <a:path w="104" h="31">
                  <a:moveTo>
                    <a:pt x="0" y="31"/>
                  </a:moveTo>
                  <a:lnTo>
                    <a:pt x="104" y="15"/>
                  </a:lnTo>
                  <a:lnTo>
                    <a:pt x="52" y="0"/>
                  </a:lnTo>
                  <a:lnTo>
                    <a:pt x="0" y="31"/>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5" name="Freeform 1579"/>
            <p:cNvSpPr>
              <a:spLocks/>
            </p:cNvSpPr>
            <p:nvPr/>
          </p:nvSpPr>
          <p:spPr bwMode="gray">
            <a:xfrm>
              <a:off x="2769661" y="2100264"/>
              <a:ext cx="57155" cy="38100"/>
            </a:xfrm>
            <a:custGeom>
              <a:avLst/>
              <a:gdLst>
                <a:gd name="T0" fmla="*/ 0 w 71"/>
                <a:gd name="T1" fmla="*/ 12 h 48"/>
                <a:gd name="T2" fmla="*/ 10 w 71"/>
                <a:gd name="T3" fmla="*/ 12 h 48"/>
                <a:gd name="T4" fmla="*/ 13 w 71"/>
                <a:gd name="T5" fmla="*/ 3 h 48"/>
                <a:gd name="T6" fmla="*/ 18 w 71"/>
                <a:gd name="T7" fmla="*/ 3 h 48"/>
                <a:gd name="T8" fmla="*/ 18 w 71"/>
                <a:gd name="T9" fmla="*/ 0 h 48"/>
                <a:gd name="T10" fmla="*/ 0 w 71"/>
                <a:gd name="T11" fmla="*/ 12 h 48"/>
                <a:gd name="T12" fmla="*/ 0 60000 65536"/>
                <a:gd name="T13" fmla="*/ 0 60000 65536"/>
                <a:gd name="T14" fmla="*/ 0 60000 65536"/>
                <a:gd name="T15" fmla="*/ 0 60000 65536"/>
                <a:gd name="T16" fmla="*/ 0 60000 65536"/>
                <a:gd name="T17" fmla="*/ 0 60000 65536"/>
                <a:gd name="T18" fmla="*/ 0 w 71"/>
                <a:gd name="T19" fmla="*/ 0 h 48"/>
                <a:gd name="T20" fmla="*/ 71 w 7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71" h="48">
                  <a:moveTo>
                    <a:pt x="0" y="48"/>
                  </a:moveTo>
                  <a:lnTo>
                    <a:pt x="37" y="48"/>
                  </a:lnTo>
                  <a:lnTo>
                    <a:pt x="52" y="15"/>
                  </a:lnTo>
                  <a:lnTo>
                    <a:pt x="71" y="15"/>
                  </a:lnTo>
                  <a:lnTo>
                    <a:pt x="71" y="0"/>
                  </a:lnTo>
                  <a:lnTo>
                    <a:pt x="0" y="48"/>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6" name="Freeform 1580"/>
            <p:cNvSpPr>
              <a:spLocks/>
            </p:cNvSpPr>
            <p:nvPr/>
          </p:nvSpPr>
          <p:spPr bwMode="gray">
            <a:xfrm>
              <a:off x="2798238" y="2200276"/>
              <a:ext cx="28577" cy="74613"/>
            </a:xfrm>
            <a:custGeom>
              <a:avLst/>
              <a:gdLst>
                <a:gd name="T0" fmla="*/ 0 w 34"/>
                <a:gd name="T1" fmla="*/ 5 h 94"/>
                <a:gd name="T2" fmla="*/ 0 w 34"/>
                <a:gd name="T3" fmla="*/ 12 h 94"/>
                <a:gd name="T4" fmla="*/ 4 w 34"/>
                <a:gd name="T5" fmla="*/ 12 h 94"/>
                <a:gd name="T6" fmla="*/ 0 w 34"/>
                <a:gd name="T7" fmla="*/ 17 h 94"/>
                <a:gd name="T8" fmla="*/ 4 w 34"/>
                <a:gd name="T9" fmla="*/ 17 h 94"/>
                <a:gd name="T10" fmla="*/ 0 w 34"/>
                <a:gd name="T11" fmla="*/ 24 h 94"/>
                <a:gd name="T12" fmla="*/ 10 w 34"/>
                <a:gd name="T13" fmla="*/ 17 h 94"/>
                <a:gd name="T14" fmla="*/ 10 w 34"/>
                <a:gd name="T15" fmla="*/ 0 h 94"/>
                <a:gd name="T16" fmla="*/ 4 w 34"/>
                <a:gd name="T17" fmla="*/ 0 h 94"/>
                <a:gd name="T18" fmla="*/ 0 w 34"/>
                <a:gd name="T19" fmla="*/ 5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94"/>
                <a:gd name="T32" fmla="*/ 34 w 34"/>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94">
                  <a:moveTo>
                    <a:pt x="0" y="17"/>
                  </a:moveTo>
                  <a:lnTo>
                    <a:pt x="0" y="48"/>
                  </a:lnTo>
                  <a:lnTo>
                    <a:pt x="15" y="48"/>
                  </a:lnTo>
                  <a:lnTo>
                    <a:pt x="0" y="65"/>
                  </a:lnTo>
                  <a:lnTo>
                    <a:pt x="15" y="65"/>
                  </a:lnTo>
                  <a:lnTo>
                    <a:pt x="0" y="94"/>
                  </a:lnTo>
                  <a:lnTo>
                    <a:pt x="34" y="65"/>
                  </a:lnTo>
                  <a:lnTo>
                    <a:pt x="34" y="0"/>
                  </a:lnTo>
                  <a:lnTo>
                    <a:pt x="15" y="0"/>
                  </a:lnTo>
                  <a:lnTo>
                    <a:pt x="0" y="17"/>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7" name="Freeform 1581"/>
            <p:cNvSpPr>
              <a:spLocks/>
            </p:cNvSpPr>
            <p:nvPr/>
          </p:nvSpPr>
          <p:spPr bwMode="gray">
            <a:xfrm>
              <a:off x="3047496" y="2413001"/>
              <a:ext cx="93670" cy="25400"/>
            </a:xfrm>
            <a:custGeom>
              <a:avLst/>
              <a:gdLst>
                <a:gd name="T0" fmla="*/ 3 w 119"/>
                <a:gd name="T1" fmla="*/ 8 h 33"/>
                <a:gd name="T2" fmla="*/ 25 w 119"/>
                <a:gd name="T3" fmla="*/ 8 h 33"/>
                <a:gd name="T4" fmla="*/ 29 w 119"/>
                <a:gd name="T5" fmla="*/ 0 h 33"/>
                <a:gd name="T6" fmla="*/ 21 w 119"/>
                <a:gd name="T7" fmla="*/ 4 h 33"/>
                <a:gd name="T8" fmla="*/ 3 w 119"/>
                <a:gd name="T9" fmla="*/ 4 h 33"/>
                <a:gd name="T10" fmla="*/ 0 w 119"/>
                <a:gd name="T11" fmla="*/ 8 h 33"/>
                <a:gd name="T12" fmla="*/ 3 w 119"/>
                <a:gd name="T13" fmla="*/ 8 h 33"/>
                <a:gd name="T14" fmla="*/ 0 60000 65536"/>
                <a:gd name="T15" fmla="*/ 0 60000 65536"/>
                <a:gd name="T16" fmla="*/ 0 60000 65536"/>
                <a:gd name="T17" fmla="*/ 0 60000 65536"/>
                <a:gd name="T18" fmla="*/ 0 60000 65536"/>
                <a:gd name="T19" fmla="*/ 0 60000 65536"/>
                <a:gd name="T20" fmla="*/ 0 60000 65536"/>
                <a:gd name="T21" fmla="*/ 0 w 119"/>
                <a:gd name="T22" fmla="*/ 0 h 33"/>
                <a:gd name="T23" fmla="*/ 119 w 1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33">
                  <a:moveTo>
                    <a:pt x="15" y="33"/>
                  </a:moveTo>
                  <a:lnTo>
                    <a:pt x="101" y="33"/>
                  </a:lnTo>
                  <a:lnTo>
                    <a:pt x="119" y="0"/>
                  </a:lnTo>
                  <a:lnTo>
                    <a:pt x="84" y="16"/>
                  </a:lnTo>
                  <a:lnTo>
                    <a:pt x="15" y="16"/>
                  </a:lnTo>
                  <a:lnTo>
                    <a:pt x="0" y="33"/>
                  </a:lnTo>
                  <a:lnTo>
                    <a:pt x="15" y="33"/>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8" name="Freeform 1582"/>
            <p:cNvSpPr>
              <a:spLocks/>
            </p:cNvSpPr>
            <p:nvPr/>
          </p:nvSpPr>
          <p:spPr bwMode="gray">
            <a:xfrm>
              <a:off x="2963352" y="2451101"/>
              <a:ext cx="109546" cy="25400"/>
            </a:xfrm>
            <a:custGeom>
              <a:avLst/>
              <a:gdLst>
                <a:gd name="T0" fmla="*/ 0 w 138"/>
                <a:gd name="T1" fmla="*/ 8 h 33"/>
                <a:gd name="T2" fmla="*/ 9 w 138"/>
                <a:gd name="T3" fmla="*/ 8 h 33"/>
                <a:gd name="T4" fmla="*/ 35 w 138"/>
                <a:gd name="T5" fmla="*/ 0 h 33"/>
                <a:gd name="T6" fmla="*/ 13 w 138"/>
                <a:gd name="T7" fmla="*/ 0 h 33"/>
                <a:gd name="T8" fmla="*/ 0 w 138"/>
                <a:gd name="T9" fmla="*/ 8 h 33"/>
                <a:gd name="T10" fmla="*/ 0 60000 65536"/>
                <a:gd name="T11" fmla="*/ 0 60000 65536"/>
                <a:gd name="T12" fmla="*/ 0 60000 65536"/>
                <a:gd name="T13" fmla="*/ 0 60000 65536"/>
                <a:gd name="T14" fmla="*/ 0 60000 65536"/>
                <a:gd name="T15" fmla="*/ 0 w 138"/>
                <a:gd name="T16" fmla="*/ 0 h 33"/>
                <a:gd name="T17" fmla="*/ 138 w 138"/>
                <a:gd name="T18" fmla="*/ 33 h 33"/>
              </a:gdLst>
              <a:ahLst/>
              <a:cxnLst>
                <a:cxn ang="T10">
                  <a:pos x="T0" y="T1"/>
                </a:cxn>
                <a:cxn ang="T11">
                  <a:pos x="T2" y="T3"/>
                </a:cxn>
                <a:cxn ang="T12">
                  <a:pos x="T4" y="T5"/>
                </a:cxn>
                <a:cxn ang="T13">
                  <a:pos x="T6" y="T7"/>
                </a:cxn>
                <a:cxn ang="T14">
                  <a:pos x="T8" y="T9"/>
                </a:cxn>
              </a:cxnLst>
              <a:rect l="T15" t="T16" r="T17" b="T18"/>
              <a:pathLst>
                <a:path w="138" h="33">
                  <a:moveTo>
                    <a:pt x="0" y="33"/>
                  </a:moveTo>
                  <a:lnTo>
                    <a:pt x="35" y="33"/>
                  </a:lnTo>
                  <a:lnTo>
                    <a:pt x="138" y="0"/>
                  </a:lnTo>
                  <a:lnTo>
                    <a:pt x="52" y="0"/>
                  </a:lnTo>
                  <a:lnTo>
                    <a:pt x="0" y="33"/>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19" name="Freeform 1583"/>
            <p:cNvSpPr>
              <a:spLocks/>
            </p:cNvSpPr>
            <p:nvPr/>
          </p:nvSpPr>
          <p:spPr bwMode="gray">
            <a:xfrm>
              <a:off x="2868094" y="2365376"/>
              <a:ext cx="204804" cy="114300"/>
            </a:xfrm>
            <a:custGeom>
              <a:avLst/>
              <a:gdLst>
                <a:gd name="T0" fmla="*/ 39 w 259"/>
                <a:gd name="T1" fmla="*/ 0 h 144"/>
                <a:gd name="T2" fmla="*/ 39 w 259"/>
                <a:gd name="T3" fmla="*/ 3 h 144"/>
                <a:gd name="T4" fmla="*/ 21 w 259"/>
                <a:gd name="T5" fmla="*/ 3 h 144"/>
                <a:gd name="T6" fmla="*/ 8 w 259"/>
                <a:gd name="T7" fmla="*/ 15 h 144"/>
                <a:gd name="T8" fmla="*/ 17 w 259"/>
                <a:gd name="T9" fmla="*/ 12 h 144"/>
                <a:gd name="T10" fmla="*/ 4 w 259"/>
                <a:gd name="T11" fmla="*/ 24 h 144"/>
                <a:gd name="T12" fmla="*/ 0 w 259"/>
                <a:gd name="T13" fmla="*/ 31 h 144"/>
                <a:gd name="T14" fmla="*/ 0 w 259"/>
                <a:gd name="T15" fmla="*/ 36 h 144"/>
                <a:gd name="T16" fmla="*/ 4 w 259"/>
                <a:gd name="T17" fmla="*/ 36 h 144"/>
                <a:gd name="T18" fmla="*/ 8 w 259"/>
                <a:gd name="T19" fmla="*/ 31 h 144"/>
                <a:gd name="T20" fmla="*/ 17 w 259"/>
                <a:gd name="T21" fmla="*/ 19 h 144"/>
                <a:gd name="T22" fmla="*/ 21 w 259"/>
                <a:gd name="T23" fmla="*/ 12 h 144"/>
                <a:gd name="T24" fmla="*/ 34 w 259"/>
                <a:gd name="T25" fmla="*/ 7 h 144"/>
                <a:gd name="T26" fmla="*/ 39 w 259"/>
                <a:gd name="T27" fmla="*/ 7 h 144"/>
                <a:gd name="T28" fmla="*/ 39 w 259"/>
                <a:gd name="T29" fmla="*/ 15 h 144"/>
                <a:gd name="T30" fmla="*/ 34 w 259"/>
                <a:gd name="T31" fmla="*/ 19 h 144"/>
                <a:gd name="T32" fmla="*/ 39 w 259"/>
                <a:gd name="T33" fmla="*/ 19 h 144"/>
                <a:gd name="T34" fmla="*/ 39 w 259"/>
                <a:gd name="T35" fmla="*/ 24 h 144"/>
                <a:gd name="T36" fmla="*/ 43 w 259"/>
                <a:gd name="T37" fmla="*/ 24 h 144"/>
                <a:gd name="T38" fmla="*/ 51 w 259"/>
                <a:gd name="T39" fmla="*/ 7 h 144"/>
                <a:gd name="T40" fmla="*/ 60 w 259"/>
                <a:gd name="T41" fmla="*/ 15 h 144"/>
                <a:gd name="T42" fmla="*/ 64 w 259"/>
                <a:gd name="T43" fmla="*/ 12 h 144"/>
                <a:gd name="T44" fmla="*/ 60 w 259"/>
                <a:gd name="T45" fmla="*/ 3 h 144"/>
                <a:gd name="T46" fmla="*/ 39 w 259"/>
                <a:gd name="T47" fmla="*/ 0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144"/>
                <a:gd name="T74" fmla="*/ 259 w 259"/>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144">
                  <a:moveTo>
                    <a:pt x="156" y="0"/>
                  </a:moveTo>
                  <a:lnTo>
                    <a:pt x="156" y="15"/>
                  </a:lnTo>
                  <a:lnTo>
                    <a:pt x="86" y="15"/>
                  </a:lnTo>
                  <a:lnTo>
                    <a:pt x="35" y="63"/>
                  </a:lnTo>
                  <a:lnTo>
                    <a:pt x="69" y="48"/>
                  </a:lnTo>
                  <a:lnTo>
                    <a:pt x="17" y="96"/>
                  </a:lnTo>
                  <a:lnTo>
                    <a:pt x="0" y="127"/>
                  </a:lnTo>
                  <a:lnTo>
                    <a:pt x="0" y="144"/>
                  </a:lnTo>
                  <a:lnTo>
                    <a:pt x="17" y="144"/>
                  </a:lnTo>
                  <a:lnTo>
                    <a:pt x="35" y="127"/>
                  </a:lnTo>
                  <a:lnTo>
                    <a:pt x="69" y="79"/>
                  </a:lnTo>
                  <a:lnTo>
                    <a:pt x="86" y="48"/>
                  </a:lnTo>
                  <a:lnTo>
                    <a:pt x="138" y="31"/>
                  </a:lnTo>
                  <a:lnTo>
                    <a:pt x="156" y="31"/>
                  </a:lnTo>
                  <a:lnTo>
                    <a:pt x="156" y="63"/>
                  </a:lnTo>
                  <a:lnTo>
                    <a:pt x="138" y="79"/>
                  </a:lnTo>
                  <a:lnTo>
                    <a:pt x="156" y="79"/>
                  </a:lnTo>
                  <a:lnTo>
                    <a:pt x="156" y="96"/>
                  </a:lnTo>
                  <a:lnTo>
                    <a:pt x="173" y="96"/>
                  </a:lnTo>
                  <a:lnTo>
                    <a:pt x="207" y="31"/>
                  </a:lnTo>
                  <a:lnTo>
                    <a:pt x="242" y="63"/>
                  </a:lnTo>
                  <a:lnTo>
                    <a:pt x="259" y="48"/>
                  </a:lnTo>
                  <a:lnTo>
                    <a:pt x="242" y="15"/>
                  </a:lnTo>
                  <a:lnTo>
                    <a:pt x="156" y="0"/>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20" name="Freeform 1584"/>
            <p:cNvSpPr>
              <a:spLocks/>
            </p:cNvSpPr>
            <p:nvPr/>
          </p:nvSpPr>
          <p:spPr bwMode="gray">
            <a:xfrm>
              <a:off x="2839517" y="2301876"/>
              <a:ext cx="165113" cy="63500"/>
            </a:xfrm>
            <a:custGeom>
              <a:avLst/>
              <a:gdLst>
                <a:gd name="T0" fmla="*/ 48 w 207"/>
                <a:gd name="T1" fmla="*/ 20 h 81"/>
                <a:gd name="T2" fmla="*/ 52 w 207"/>
                <a:gd name="T3" fmla="*/ 8 h 81"/>
                <a:gd name="T4" fmla="*/ 43 w 207"/>
                <a:gd name="T5" fmla="*/ 8 h 81"/>
                <a:gd name="T6" fmla="*/ 43 w 207"/>
                <a:gd name="T7" fmla="*/ 4 h 81"/>
                <a:gd name="T8" fmla="*/ 35 w 207"/>
                <a:gd name="T9" fmla="*/ 0 h 81"/>
                <a:gd name="T10" fmla="*/ 18 w 207"/>
                <a:gd name="T11" fmla="*/ 8 h 81"/>
                <a:gd name="T12" fmla="*/ 22 w 207"/>
                <a:gd name="T13" fmla="*/ 8 h 81"/>
                <a:gd name="T14" fmla="*/ 18 w 207"/>
                <a:gd name="T15" fmla="*/ 8 h 81"/>
                <a:gd name="T16" fmla="*/ 0 w 207"/>
                <a:gd name="T17" fmla="*/ 20 h 81"/>
                <a:gd name="T18" fmla="*/ 9 w 207"/>
                <a:gd name="T19" fmla="*/ 16 h 81"/>
                <a:gd name="T20" fmla="*/ 9 w 207"/>
                <a:gd name="T21" fmla="*/ 20 h 81"/>
                <a:gd name="T22" fmla="*/ 30 w 207"/>
                <a:gd name="T23" fmla="*/ 12 h 81"/>
                <a:gd name="T24" fmla="*/ 22 w 207"/>
                <a:gd name="T25" fmla="*/ 20 h 81"/>
                <a:gd name="T26" fmla="*/ 30 w 207"/>
                <a:gd name="T27" fmla="*/ 16 h 81"/>
                <a:gd name="T28" fmla="*/ 30 w 207"/>
                <a:gd name="T29" fmla="*/ 20 h 81"/>
                <a:gd name="T30" fmla="*/ 48 w 207"/>
                <a:gd name="T31" fmla="*/ 20 h 81"/>
                <a:gd name="T32" fmla="*/ 43 w 207"/>
                <a:gd name="T33" fmla="*/ 20 h 81"/>
                <a:gd name="T34" fmla="*/ 48 w 207"/>
                <a:gd name="T35" fmla="*/ 20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81"/>
                <a:gd name="T56" fmla="*/ 207 w 207"/>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81">
                  <a:moveTo>
                    <a:pt x="190" y="81"/>
                  </a:moveTo>
                  <a:lnTo>
                    <a:pt x="207" y="33"/>
                  </a:lnTo>
                  <a:lnTo>
                    <a:pt x="172" y="33"/>
                  </a:lnTo>
                  <a:lnTo>
                    <a:pt x="172" y="16"/>
                  </a:lnTo>
                  <a:lnTo>
                    <a:pt x="138" y="0"/>
                  </a:lnTo>
                  <a:lnTo>
                    <a:pt x="69" y="33"/>
                  </a:lnTo>
                  <a:lnTo>
                    <a:pt x="86" y="33"/>
                  </a:lnTo>
                  <a:lnTo>
                    <a:pt x="69" y="33"/>
                  </a:lnTo>
                  <a:lnTo>
                    <a:pt x="0" y="81"/>
                  </a:lnTo>
                  <a:lnTo>
                    <a:pt x="34" y="64"/>
                  </a:lnTo>
                  <a:lnTo>
                    <a:pt x="34" y="81"/>
                  </a:lnTo>
                  <a:lnTo>
                    <a:pt x="120" y="48"/>
                  </a:lnTo>
                  <a:lnTo>
                    <a:pt x="86" y="81"/>
                  </a:lnTo>
                  <a:lnTo>
                    <a:pt x="120" y="64"/>
                  </a:lnTo>
                  <a:lnTo>
                    <a:pt x="120" y="81"/>
                  </a:lnTo>
                  <a:lnTo>
                    <a:pt x="190" y="81"/>
                  </a:lnTo>
                  <a:lnTo>
                    <a:pt x="172" y="81"/>
                  </a:lnTo>
                  <a:lnTo>
                    <a:pt x="190" y="81"/>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21" name="Freeform 1585"/>
            <p:cNvSpPr>
              <a:spLocks/>
            </p:cNvSpPr>
            <p:nvPr/>
          </p:nvSpPr>
          <p:spPr bwMode="gray">
            <a:xfrm>
              <a:off x="2756960" y="2214564"/>
              <a:ext cx="28577" cy="60325"/>
            </a:xfrm>
            <a:custGeom>
              <a:avLst/>
              <a:gdLst>
                <a:gd name="T0" fmla="*/ 0 w 34"/>
                <a:gd name="T1" fmla="*/ 0 h 77"/>
                <a:gd name="T2" fmla="*/ 0 w 34"/>
                <a:gd name="T3" fmla="*/ 3 h 77"/>
                <a:gd name="T4" fmla="*/ 4 w 34"/>
                <a:gd name="T5" fmla="*/ 0 h 77"/>
                <a:gd name="T6" fmla="*/ 4 w 34"/>
                <a:gd name="T7" fmla="*/ 3 h 77"/>
                <a:gd name="T8" fmla="*/ 0 w 34"/>
                <a:gd name="T9" fmla="*/ 7 h 77"/>
                <a:gd name="T10" fmla="*/ 4 w 34"/>
                <a:gd name="T11" fmla="*/ 12 h 77"/>
                <a:gd name="T12" fmla="*/ 0 w 34"/>
                <a:gd name="T13" fmla="*/ 19 h 77"/>
                <a:gd name="T14" fmla="*/ 4 w 34"/>
                <a:gd name="T15" fmla="*/ 19 h 77"/>
                <a:gd name="T16" fmla="*/ 4 w 34"/>
                <a:gd name="T17" fmla="*/ 12 h 77"/>
                <a:gd name="T18" fmla="*/ 10 w 34"/>
                <a:gd name="T19" fmla="*/ 12 h 77"/>
                <a:gd name="T20" fmla="*/ 0 w 34"/>
                <a:gd name="T21" fmla="*/ 12 h 77"/>
                <a:gd name="T22" fmla="*/ 10 w 34"/>
                <a:gd name="T23" fmla="*/ 3 h 77"/>
                <a:gd name="T24" fmla="*/ 4 w 34"/>
                <a:gd name="T25" fmla="*/ 0 h 77"/>
                <a:gd name="T26" fmla="*/ 0 w 34"/>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77"/>
                <a:gd name="T44" fmla="*/ 34 w 34"/>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77">
                  <a:moveTo>
                    <a:pt x="0" y="0"/>
                  </a:moveTo>
                  <a:lnTo>
                    <a:pt x="0" y="15"/>
                  </a:lnTo>
                  <a:lnTo>
                    <a:pt x="15" y="0"/>
                  </a:lnTo>
                  <a:lnTo>
                    <a:pt x="15" y="15"/>
                  </a:lnTo>
                  <a:lnTo>
                    <a:pt x="0" y="31"/>
                  </a:lnTo>
                  <a:lnTo>
                    <a:pt x="15" y="48"/>
                  </a:lnTo>
                  <a:lnTo>
                    <a:pt x="0" y="77"/>
                  </a:lnTo>
                  <a:lnTo>
                    <a:pt x="15" y="77"/>
                  </a:lnTo>
                  <a:lnTo>
                    <a:pt x="15" y="48"/>
                  </a:lnTo>
                  <a:lnTo>
                    <a:pt x="34" y="48"/>
                  </a:lnTo>
                  <a:lnTo>
                    <a:pt x="0" y="48"/>
                  </a:lnTo>
                  <a:lnTo>
                    <a:pt x="34" y="15"/>
                  </a:lnTo>
                  <a:lnTo>
                    <a:pt x="15" y="0"/>
                  </a:lnTo>
                  <a:lnTo>
                    <a:pt x="0" y="0"/>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22" name="Line 1586"/>
            <p:cNvSpPr>
              <a:spLocks noChangeShapeType="1"/>
            </p:cNvSpPr>
            <p:nvPr/>
          </p:nvSpPr>
          <p:spPr bwMode="gray">
            <a:xfrm flipV="1">
              <a:off x="1424939" y="2203451"/>
              <a:ext cx="41278"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23" name="Line 1587"/>
            <p:cNvSpPr>
              <a:spLocks noChangeShapeType="1"/>
            </p:cNvSpPr>
            <p:nvPr/>
          </p:nvSpPr>
          <p:spPr bwMode="gray">
            <a:xfrm flipV="1">
              <a:off x="1466217" y="2192339"/>
              <a:ext cx="39691" cy="254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24" name="Line 1588"/>
            <p:cNvSpPr>
              <a:spLocks noChangeShapeType="1"/>
            </p:cNvSpPr>
            <p:nvPr/>
          </p:nvSpPr>
          <p:spPr bwMode="gray">
            <a:xfrm>
              <a:off x="1671021" y="2051051"/>
              <a:ext cx="42866"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25" name="Freeform 1589"/>
            <p:cNvSpPr>
              <a:spLocks/>
            </p:cNvSpPr>
            <p:nvPr/>
          </p:nvSpPr>
          <p:spPr bwMode="gray">
            <a:xfrm>
              <a:off x="1821846" y="2103439"/>
              <a:ext cx="69856" cy="23813"/>
            </a:xfrm>
            <a:custGeom>
              <a:avLst/>
              <a:gdLst>
                <a:gd name="T0" fmla="*/ 0 w 89"/>
                <a:gd name="T1" fmla="*/ 7 h 31"/>
                <a:gd name="T2" fmla="*/ 17 w 89"/>
                <a:gd name="T3" fmla="*/ 3 h 31"/>
                <a:gd name="T4" fmla="*/ 22 w 89"/>
                <a:gd name="T5" fmla="*/ 0 h 31"/>
                <a:gd name="T6" fmla="*/ 0 w 89"/>
                <a:gd name="T7" fmla="*/ 7 h 31"/>
                <a:gd name="T8" fmla="*/ 0 60000 65536"/>
                <a:gd name="T9" fmla="*/ 0 60000 65536"/>
                <a:gd name="T10" fmla="*/ 0 60000 65536"/>
                <a:gd name="T11" fmla="*/ 0 60000 65536"/>
                <a:gd name="T12" fmla="*/ 0 w 89"/>
                <a:gd name="T13" fmla="*/ 0 h 31"/>
                <a:gd name="T14" fmla="*/ 89 w 89"/>
                <a:gd name="T15" fmla="*/ 31 h 31"/>
              </a:gdLst>
              <a:ahLst/>
              <a:cxnLst>
                <a:cxn ang="T8">
                  <a:pos x="T0" y="T1"/>
                </a:cxn>
                <a:cxn ang="T9">
                  <a:pos x="T2" y="T3"/>
                </a:cxn>
                <a:cxn ang="T10">
                  <a:pos x="T4" y="T5"/>
                </a:cxn>
                <a:cxn ang="T11">
                  <a:pos x="T6" y="T7"/>
                </a:cxn>
              </a:cxnLst>
              <a:rect l="T12" t="T13" r="T14" b="T15"/>
              <a:pathLst>
                <a:path w="89" h="31">
                  <a:moveTo>
                    <a:pt x="0" y="31"/>
                  </a:moveTo>
                  <a:lnTo>
                    <a:pt x="71" y="15"/>
                  </a:lnTo>
                  <a:lnTo>
                    <a:pt x="89" y="0"/>
                  </a:lnTo>
                  <a:lnTo>
                    <a:pt x="0" y="31"/>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26" name="Freeform 1590"/>
            <p:cNvSpPr>
              <a:spLocks/>
            </p:cNvSpPr>
            <p:nvPr/>
          </p:nvSpPr>
          <p:spPr bwMode="gray">
            <a:xfrm>
              <a:off x="1094712" y="2949576"/>
              <a:ext cx="14289" cy="12700"/>
            </a:xfrm>
            <a:custGeom>
              <a:avLst/>
              <a:gdLst>
                <a:gd name="T0" fmla="*/ 5 w 17"/>
                <a:gd name="T1" fmla="*/ 0 h 15"/>
                <a:gd name="T2" fmla="*/ 5 w 17"/>
                <a:gd name="T3" fmla="*/ 4 h 15"/>
                <a:gd name="T4" fmla="*/ 0 w 17"/>
                <a:gd name="T5" fmla="*/ 0 h 15"/>
                <a:gd name="T6" fmla="*/ 5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17" y="15"/>
                  </a:lnTo>
                  <a:lnTo>
                    <a:pt x="0" y="0"/>
                  </a:lnTo>
                  <a:lnTo>
                    <a:pt x="17" y="0"/>
                  </a:lnTo>
                  <a:lnTo>
                    <a:pt x="0" y="0"/>
                  </a:lnTo>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27" name="Line 1591"/>
            <p:cNvSpPr>
              <a:spLocks noChangeShapeType="1"/>
            </p:cNvSpPr>
            <p:nvPr/>
          </p:nvSpPr>
          <p:spPr bwMode="gray">
            <a:xfrm>
              <a:off x="1135990" y="2962276"/>
              <a:ext cx="14289"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28" name="Freeform 1592"/>
            <p:cNvSpPr>
              <a:spLocks/>
            </p:cNvSpPr>
            <p:nvPr/>
          </p:nvSpPr>
          <p:spPr bwMode="gray">
            <a:xfrm>
              <a:off x="1162980" y="2976564"/>
              <a:ext cx="15876" cy="11113"/>
            </a:xfrm>
            <a:custGeom>
              <a:avLst/>
              <a:gdLst>
                <a:gd name="T0" fmla="*/ 5 w 19"/>
                <a:gd name="T1" fmla="*/ 3 h 15"/>
                <a:gd name="T2" fmla="*/ 0 w 19"/>
                <a:gd name="T3" fmla="*/ 3 h 15"/>
                <a:gd name="T4" fmla="*/ 0 w 19"/>
                <a:gd name="T5" fmla="*/ 0 h 15"/>
                <a:gd name="T6" fmla="*/ 5 w 19"/>
                <a:gd name="T7" fmla="*/ 3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9" y="15"/>
                  </a:moveTo>
                  <a:lnTo>
                    <a:pt x="0" y="15"/>
                  </a:lnTo>
                  <a:lnTo>
                    <a:pt x="0" y="0"/>
                  </a:lnTo>
                  <a:lnTo>
                    <a:pt x="19" y="15"/>
                  </a:lnTo>
                  <a:lnTo>
                    <a:pt x="0" y="0"/>
                  </a:lnTo>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29" name="Freeform 1593"/>
            <p:cNvSpPr>
              <a:spLocks/>
            </p:cNvSpPr>
            <p:nvPr/>
          </p:nvSpPr>
          <p:spPr bwMode="gray">
            <a:xfrm>
              <a:off x="1178856" y="3000376"/>
              <a:ext cx="12701" cy="25400"/>
            </a:xfrm>
            <a:custGeom>
              <a:avLst/>
              <a:gdLst>
                <a:gd name="T0" fmla="*/ 0 w 15"/>
                <a:gd name="T1" fmla="*/ 0 h 33"/>
                <a:gd name="T2" fmla="*/ 0 w 15"/>
                <a:gd name="T3" fmla="*/ 8 h 33"/>
                <a:gd name="T4" fmla="*/ 4 w 15"/>
                <a:gd name="T5" fmla="*/ 4 h 33"/>
                <a:gd name="T6" fmla="*/ 0 w 15"/>
                <a:gd name="T7" fmla="*/ 0 h 33"/>
                <a:gd name="T8" fmla="*/ 0 60000 65536"/>
                <a:gd name="T9" fmla="*/ 0 60000 65536"/>
                <a:gd name="T10" fmla="*/ 0 60000 65536"/>
                <a:gd name="T11" fmla="*/ 0 60000 65536"/>
                <a:gd name="T12" fmla="*/ 0 w 15"/>
                <a:gd name="T13" fmla="*/ 0 h 33"/>
                <a:gd name="T14" fmla="*/ 15 w 15"/>
                <a:gd name="T15" fmla="*/ 33 h 33"/>
              </a:gdLst>
              <a:ahLst/>
              <a:cxnLst>
                <a:cxn ang="T8">
                  <a:pos x="T0" y="T1"/>
                </a:cxn>
                <a:cxn ang="T9">
                  <a:pos x="T2" y="T3"/>
                </a:cxn>
                <a:cxn ang="T10">
                  <a:pos x="T4" y="T5"/>
                </a:cxn>
                <a:cxn ang="T11">
                  <a:pos x="T6" y="T7"/>
                </a:cxn>
              </a:cxnLst>
              <a:rect l="T12" t="T13" r="T14" b="T15"/>
              <a:pathLst>
                <a:path w="15" h="33">
                  <a:moveTo>
                    <a:pt x="0" y="0"/>
                  </a:moveTo>
                  <a:lnTo>
                    <a:pt x="0" y="33"/>
                  </a:lnTo>
                  <a:lnTo>
                    <a:pt x="15" y="18"/>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30" name="Line 1594"/>
            <p:cNvSpPr>
              <a:spLocks noChangeShapeType="1"/>
            </p:cNvSpPr>
            <p:nvPr/>
          </p:nvSpPr>
          <p:spPr bwMode="gray">
            <a:xfrm>
              <a:off x="1302691" y="3898901"/>
              <a:ext cx="11113"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31" name="Line 1595"/>
            <p:cNvSpPr>
              <a:spLocks noChangeShapeType="1"/>
            </p:cNvSpPr>
            <p:nvPr/>
          </p:nvSpPr>
          <p:spPr bwMode="gray">
            <a:xfrm>
              <a:off x="2385455" y="5276851"/>
              <a:ext cx="109546"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32" name="Line 1596"/>
            <p:cNvSpPr>
              <a:spLocks noChangeShapeType="1"/>
            </p:cNvSpPr>
            <p:nvPr/>
          </p:nvSpPr>
          <p:spPr bwMode="gray">
            <a:xfrm flipV="1">
              <a:off x="2509290" y="5227639"/>
              <a:ext cx="42866"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33" name="Freeform 1597"/>
            <p:cNvSpPr>
              <a:spLocks/>
            </p:cNvSpPr>
            <p:nvPr/>
          </p:nvSpPr>
          <p:spPr bwMode="gray">
            <a:xfrm>
              <a:off x="4982816" y="3144839"/>
              <a:ext cx="53979" cy="38100"/>
            </a:xfrm>
            <a:custGeom>
              <a:avLst/>
              <a:gdLst>
                <a:gd name="T0" fmla="*/ 0 w 70"/>
                <a:gd name="T1" fmla="*/ 0 h 48"/>
                <a:gd name="T2" fmla="*/ 8 w 70"/>
                <a:gd name="T3" fmla="*/ 12 h 48"/>
                <a:gd name="T4" fmla="*/ 17 w 70"/>
                <a:gd name="T5" fmla="*/ 8 h 48"/>
                <a:gd name="T6" fmla="*/ 17 w 70"/>
                <a:gd name="T7" fmla="*/ 3 h 48"/>
                <a:gd name="T8" fmla="*/ 8 w 70"/>
                <a:gd name="T9" fmla="*/ 3 h 48"/>
                <a:gd name="T10" fmla="*/ 8 w 70"/>
                <a:gd name="T11" fmla="*/ 0 h 48"/>
                <a:gd name="T12" fmla="*/ 0 w 70"/>
                <a:gd name="T13" fmla="*/ 0 h 48"/>
                <a:gd name="T14" fmla="*/ 0 60000 65536"/>
                <a:gd name="T15" fmla="*/ 0 60000 65536"/>
                <a:gd name="T16" fmla="*/ 0 60000 65536"/>
                <a:gd name="T17" fmla="*/ 0 60000 65536"/>
                <a:gd name="T18" fmla="*/ 0 60000 65536"/>
                <a:gd name="T19" fmla="*/ 0 60000 65536"/>
                <a:gd name="T20" fmla="*/ 0 60000 65536"/>
                <a:gd name="T21" fmla="*/ 0 w 70"/>
                <a:gd name="T22" fmla="*/ 0 h 48"/>
                <a:gd name="T23" fmla="*/ 70 w 7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
                  <a:moveTo>
                    <a:pt x="0" y="0"/>
                  </a:moveTo>
                  <a:lnTo>
                    <a:pt x="35" y="48"/>
                  </a:lnTo>
                  <a:lnTo>
                    <a:pt x="70" y="32"/>
                  </a:lnTo>
                  <a:lnTo>
                    <a:pt x="70" y="15"/>
                  </a:lnTo>
                  <a:lnTo>
                    <a:pt x="35" y="15"/>
                  </a:lnTo>
                  <a:lnTo>
                    <a:pt x="35" y="0"/>
                  </a:lnTo>
                  <a:lnTo>
                    <a:pt x="0" y="0"/>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34" name="Freeform 1598"/>
            <p:cNvSpPr>
              <a:spLocks/>
            </p:cNvSpPr>
            <p:nvPr/>
          </p:nvSpPr>
          <p:spPr bwMode="gray">
            <a:xfrm>
              <a:off x="5408301" y="3470276"/>
              <a:ext cx="68268" cy="76200"/>
            </a:xfrm>
            <a:custGeom>
              <a:avLst/>
              <a:gdLst>
                <a:gd name="T0" fmla="*/ 0 w 84"/>
                <a:gd name="T1" fmla="*/ 20 h 96"/>
                <a:gd name="T2" fmla="*/ 5 w 84"/>
                <a:gd name="T3" fmla="*/ 24 h 96"/>
                <a:gd name="T4" fmla="*/ 5 w 84"/>
                <a:gd name="T5" fmla="*/ 20 h 96"/>
                <a:gd name="T6" fmla="*/ 14 w 84"/>
                <a:gd name="T7" fmla="*/ 24 h 96"/>
                <a:gd name="T8" fmla="*/ 18 w 84"/>
                <a:gd name="T9" fmla="*/ 20 h 96"/>
                <a:gd name="T10" fmla="*/ 14 w 84"/>
                <a:gd name="T11" fmla="*/ 20 h 96"/>
                <a:gd name="T12" fmla="*/ 22 w 84"/>
                <a:gd name="T13" fmla="*/ 7 h 96"/>
                <a:gd name="T14" fmla="*/ 18 w 84"/>
                <a:gd name="T15" fmla="*/ 4 h 96"/>
                <a:gd name="T16" fmla="*/ 14 w 84"/>
                <a:gd name="T17" fmla="*/ 0 h 96"/>
                <a:gd name="T18" fmla="*/ 5 w 84"/>
                <a:gd name="T19" fmla="*/ 4 h 96"/>
                <a:gd name="T20" fmla="*/ 0 w 84"/>
                <a:gd name="T21" fmla="*/ 2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96"/>
                <a:gd name="T35" fmla="*/ 84 w 84"/>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96">
                  <a:moveTo>
                    <a:pt x="0" y="79"/>
                  </a:moveTo>
                  <a:lnTo>
                    <a:pt x="17" y="96"/>
                  </a:lnTo>
                  <a:lnTo>
                    <a:pt x="17" y="79"/>
                  </a:lnTo>
                  <a:lnTo>
                    <a:pt x="52" y="96"/>
                  </a:lnTo>
                  <a:lnTo>
                    <a:pt x="69" y="79"/>
                  </a:lnTo>
                  <a:lnTo>
                    <a:pt x="52" y="79"/>
                  </a:lnTo>
                  <a:lnTo>
                    <a:pt x="84" y="31"/>
                  </a:lnTo>
                  <a:lnTo>
                    <a:pt x="69" y="16"/>
                  </a:lnTo>
                  <a:lnTo>
                    <a:pt x="52" y="0"/>
                  </a:lnTo>
                  <a:lnTo>
                    <a:pt x="17" y="16"/>
                  </a:lnTo>
                  <a:lnTo>
                    <a:pt x="0" y="79"/>
                  </a:lnTo>
                  <a:close/>
                </a:path>
              </a:pathLst>
            </a:custGeom>
            <a:solidFill>
              <a:srgbClr val="B2B2B2"/>
            </a:solidFill>
            <a:ln w="9525">
              <a:solidFill>
                <a:srgbClr val="B2B2B2"/>
              </a:solidFill>
              <a:round/>
              <a:headEnd/>
              <a:tailEnd/>
            </a:ln>
          </p:spPr>
          <p:txBody>
            <a:bodyPr wrap="none"/>
            <a:lstStyle/>
            <a:p>
              <a:pPr algn="ctr"/>
              <a:endParaRPr lang="en-US" sz="1400" dirty="0">
                <a:latin typeface="Arial" pitchFamily="34" charset="0"/>
                <a:cs typeface="Arial" pitchFamily="34" charset="0"/>
              </a:endParaRPr>
            </a:p>
          </p:txBody>
        </p:sp>
        <p:sp>
          <p:nvSpPr>
            <p:cNvPr id="135" name="Freeform 1599"/>
            <p:cNvSpPr>
              <a:spLocks/>
            </p:cNvSpPr>
            <p:nvPr/>
          </p:nvSpPr>
          <p:spPr bwMode="gray">
            <a:xfrm>
              <a:off x="5352734" y="3557589"/>
              <a:ext cx="41278" cy="127000"/>
            </a:xfrm>
            <a:custGeom>
              <a:avLst/>
              <a:gdLst>
                <a:gd name="T0" fmla="*/ 0 w 52"/>
                <a:gd name="T1" fmla="*/ 20 h 159"/>
                <a:gd name="T2" fmla="*/ 9 w 52"/>
                <a:gd name="T3" fmla="*/ 32 h 159"/>
                <a:gd name="T4" fmla="*/ 9 w 52"/>
                <a:gd name="T5" fmla="*/ 40 h 159"/>
                <a:gd name="T6" fmla="*/ 13 w 52"/>
                <a:gd name="T7" fmla="*/ 40 h 159"/>
                <a:gd name="T8" fmla="*/ 13 w 52"/>
                <a:gd name="T9" fmla="*/ 28 h 159"/>
                <a:gd name="T10" fmla="*/ 5 w 52"/>
                <a:gd name="T11" fmla="*/ 24 h 159"/>
                <a:gd name="T12" fmla="*/ 9 w 52"/>
                <a:gd name="T13" fmla="*/ 20 h 159"/>
                <a:gd name="T14" fmla="*/ 0 w 52"/>
                <a:gd name="T15" fmla="*/ 0 h 159"/>
                <a:gd name="T16" fmla="*/ 0 w 52"/>
                <a:gd name="T17" fmla="*/ 4 h 159"/>
                <a:gd name="T18" fmla="*/ 0 w 52"/>
                <a:gd name="T19" fmla="*/ 2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59"/>
                <a:gd name="T32" fmla="*/ 52 w 52"/>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59">
                  <a:moveTo>
                    <a:pt x="0" y="80"/>
                  </a:moveTo>
                  <a:lnTo>
                    <a:pt x="36" y="128"/>
                  </a:lnTo>
                  <a:lnTo>
                    <a:pt x="36" y="159"/>
                  </a:lnTo>
                  <a:lnTo>
                    <a:pt x="52" y="159"/>
                  </a:lnTo>
                  <a:lnTo>
                    <a:pt x="52" y="111"/>
                  </a:lnTo>
                  <a:lnTo>
                    <a:pt x="17" y="95"/>
                  </a:lnTo>
                  <a:lnTo>
                    <a:pt x="36" y="80"/>
                  </a:lnTo>
                  <a:lnTo>
                    <a:pt x="0" y="0"/>
                  </a:lnTo>
                  <a:lnTo>
                    <a:pt x="0" y="15"/>
                  </a:lnTo>
                  <a:lnTo>
                    <a:pt x="0" y="80"/>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36" name="Freeform 1600"/>
            <p:cNvSpPr>
              <a:spLocks/>
            </p:cNvSpPr>
            <p:nvPr/>
          </p:nvSpPr>
          <p:spPr bwMode="gray">
            <a:xfrm>
              <a:off x="5463868" y="3709989"/>
              <a:ext cx="26990" cy="112713"/>
            </a:xfrm>
            <a:custGeom>
              <a:avLst/>
              <a:gdLst>
                <a:gd name="T0" fmla="*/ 0 w 35"/>
                <a:gd name="T1" fmla="*/ 19 h 142"/>
                <a:gd name="T2" fmla="*/ 3 w 35"/>
                <a:gd name="T3" fmla="*/ 27 h 142"/>
                <a:gd name="T4" fmla="*/ 8 w 35"/>
                <a:gd name="T5" fmla="*/ 36 h 142"/>
                <a:gd name="T6" fmla="*/ 3 w 35"/>
                <a:gd name="T7" fmla="*/ 23 h 142"/>
                <a:gd name="T8" fmla="*/ 8 w 35"/>
                <a:gd name="T9" fmla="*/ 15 h 142"/>
                <a:gd name="T10" fmla="*/ 3 w 35"/>
                <a:gd name="T11" fmla="*/ 4 h 142"/>
                <a:gd name="T12" fmla="*/ 0 w 35"/>
                <a:gd name="T13" fmla="*/ 0 h 142"/>
                <a:gd name="T14" fmla="*/ 3 w 35"/>
                <a:gd name="T15" fmla="*/ 15 h 142"/>
                <a:gd name="T16" fmla="*/ 0 w 35"/>
                <a:gd name="T17" fmla="*/ 19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42"/>
                <a:gd name="T29" fmla="*/ 35 w 35"/>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42">
                  <a:moveTo>
                    <a:pt x="0" y="79"/>
                  </a:moveTo>
                  <a:lnTo>
                    <a:pt x="15" y="110"/>
                  </a:lnTo>
                  <a:lnTo>
                    <a:pt x="35" y="142"/>
                  </a:lnTo>
                  <a:lnTo>
                    <a:pt x="15" y="94"/>
                  </a:lnTo>
                  <a:lnTo>
                    <a:pt x="35" y="62"/>
                  </a:lnTo>
                  <a:lnTo>
                    <a:pt x="15" y="16"/>
                  </a:lnTo>
                  <a:lnTo>
                    <a:pt x="0" y="0"/>
                  </a:lnTo>
                  <a:lnTo>
                    <a:pt x="15" y="62"/>
                  </a:lnTo>
                  <a:lnTo>
                    <a:pt x="0" y="79"/>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37" name="Freeform 1601"/>
            <p:cNvSpPr>
              <a:spLocks/>
            </p:cNvSpPr>
            <p:nvPr/>
          </p:nvSpPr>
          <p:spPr bwMode="gray">
            <a:xfrm>
              <a:off x="7605580" y="3417889"/>
              <a:ext cx="28577" cy="63500"/>
            </a:xfrm>
            <a:custGeom>
              <a:avLst/>
              <a:gdLst>
                <a:gd name="T0" fmla="*/ 4 w 37"/>
                <a:gd name="T1" fmla="*/ 0 h 81"/>
                <a:gd name="T2" fmla="*/ 4 w 37"/>
                <a:gd name="T3" fmla="*/ 8 h 81"/>
                <a:gd name="T4" fmla="*/ 9 w 37"/>
                <a:gd name="T5" fmla="*/ 8 h 81"/>
                <a:gd name="T6" fmla="*/ 9 w 37"/>
                <a:gd name="T7" fmla="*/ 16 h 81"/>
                <a:gd name="T8" fmla="*/ 0 w 37"/>
                <a:gd name="T9" fmla="*/ 20 h 81"/>
                <a:gd name="T10" fmla="*/ 0 w 37"/>
                <a:gd name="T11" fmla="*/ 12 h 81"/>
                <a:gd name="T12" fmla="*/ 4 w 37"/>
                <a:gd name="T13" fmla="*/ 0 h 81"/>
                <a:gd name="T14" fmla="*/ 0 60000 65536"/>
                <a:gd name="T15" fmla="*/ 0 60000 65536"/>
                <a:gd name="T16" fmla="*/ 0 60000 65536"/>
                <a:gd name="T17" fmla="*/ 0 60000 65536"/>
                <a:gd name="T18" fmla="*/ 0 60000 65536"/>
                <a:gd name="T19" fmla="*/ 0 60000 65536"/>
                <a:gd name="T20" fmla="*/ 0 60000 65536"/>
                <a:gd name="T21" fmla="*/ 0 w 37"/>
                <a:gd name="T22" fmla="*/ 0 h 81"/>
                <a:gd name="T23" fmla="*/ 37 w 37"/>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81">
                  <a:moveTo>
                    <a:pt x="19" y="0"/>
                  </a:moveTo>
                  <a:lnTo>
                    <a:pt x="19" y="33"/>
                  </a:lnTo>
                  <a:lnTo>
                    <a:pt x="37" y="33"/>
                  </a:lnTo>
                  <a:lnTo>
                    <a:pt x="37" y="65"/>
                  </a:lnTo>
                  <a:lnTo>
                    <a:pt x="0" y="81"/>
                  </a:lnTo>
                  <a:lnTo>
                    <a:pt x="0" y="48"/>
                  </a:lnTo>
                  <a:lnTo>
                    <a:pt x="19"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38" name="Freeform 1602"/>
            <p:cNvSpPr>
              <a:spLocks/>
            </p:cNvSpPr>
            <p:nvPr/>
          </p:nvSpPr>
          <p:spPr bwMode="gray">
            <a:xfrm>
              <a:off x="7661147" y="3746501"/>
              <a:ext cx="26990" cy="12700"/>
            </a:xfrm>
            <a:custGeom>
              <a:avLst/>
              <a:gdLst>
                <a:gd name="T0" fmla="*/ 0 w 35"/>
                <a:gd name="T1" fmla="*/ 4 h 16"/>
                <a:gd name="T2" fmla="*/ 8 w 35"/>
                <a:gd name="T3" fmla="*/ 4 h 16"/>
                <a:gd name="T4" fmla="*/ 0 w 35"/>
                <a:gd name="T5" fmla="*/ 0 h 16"/>
                <a:gd name="T6" fmla="*/ 0 w 35"/>
                <a:gd name="T7" fmla="*/ 4 h 16"/>
                <a:gd name="T8" fmla="*/ 0 60000 65536"/>
                <a:gd name="T9" fmla="*/ 0 60000 65536"/>
                <a:gd name="T10" fmla="*/ 0 60000 65536"/>
                <a:gd name="T11" fmla="*/ 0 60000 65536"/>
                <a:gd name="T12" fmla="*/ 0 w 35"/>
                <a:gd name="T13" fmla="*/ 0 h 16"/>
                <a:gd name="T14" fmla="*/ 35 w 35"/>
                <a:gd name="T15" fmla="*/ 16 h 16"/>
              </a:gdLst>
              <a:ahLst/>
              <a:cxnLst>
                <a:cxn ang="T8">
                  <a:pos x="T0" y="T1"/>
                </a:cxn>
                <a:cxn ang="T9">
                  <a:pos x="T2" y="T3"/>
                </a:cxn>
                <a:cxn ang="T10">
                  <a:pos x="T4" y="T5"/>
                </a:cxn>
                <a:cxn ang="T11">
                  <a:pos x="T6" y="T7"/>
                </a:cxn>
              </a:cxnLst>
              <a:rect l="T12" t="T13" r="T14" b="T15"/>
              <a:pathLst>
                <a:path w="35" h="16">
                  <a:moveTo>
                    <a:pt x="0" y="16"/>
                  </a:moveTo>
                  <a:lnTo>
                    <a:pt x="35" y="16"/>
                  </a:lnTo>
                  <a:lnTo>
                    <a:pt x="0" y="0"/>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39" name="Line 1603"/>
            <p:cNvSpPr>
              <a:spLocks noChangeShapeType="1"/>
            </p:cNvSpPr>
            <p:nvPr/>
          </p:nvSpPr>
          <p:spPr bwMode="gray">
            <a:xfrm flipV="1">
              <a:off x="7688136" y="3646489"/>
              <a:ext cx="14289" cy="254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40" name="Line 1604"/>
            <p:cNvSpPr>
              <a:spLocks noChangeShapeType="1"/>
            </p:cNvSpPr>
            <p:nvPr/>
          </p:nvSpPr>
          <p:spPr bwMode="gray">
            <a:xfrm flipV="1">
              <a:off x="7757992" y="3608389"/>
              <a:ext cx="12701" cy="381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41" name="Freeform 1605"/>
            <p:cNvSpPr>
              <a:spLocks/>
            </p:cNvSpPr>
            <p:nvPr/>
          </p:nvSpPr>
          <p:spPr bwMode="gray">
            <a:xfrm>
              <a:off x="7619868" y="3546476"/>
              <a:ext cx="68268" cy="23813"/>
            </a:xfrm>
            <a:custGeom>
              <a:avLst/>
              <a:gdLst>
                <a:gd name="T0" fmla="*/ 0 w 87"/>
                <a:gd name="T1" fmla="*/ 4 h 31"/>
                <a:gd name="T2" fmla="*/ 21 w 87"/>
                <a:gd name="T3" fmla="*/ 7 h 31"/>
                <a:gd name="T4" fmla="*/ 17 w 87"/>
                <a:gd name="T5" fmla="*/ 4 h 31"/>
                <a:gd name="T6" fmla="*/ 13 w 87"/>
                <a:gd name="T7" fmla="*/ 0 h 31"/>
                <a:gd name="T8" fmla="*/ 0 w 87"/>
                <a:gd name="T9" fmla="*/ 4 h 31"/>
                <a:gd name="T10" fmla="*/ 0 60000 65536"/>
                <a:gd name="T11" fmla="*/ 0 60000 65536"/>
                <a:gd name="T12" fmla="*/ 0 60000 65536"/>
                <a:gd name="T13" fmla="*/ 0 60000 65536"/>
                <a:gd name="T14" fmla="*/ 0 60000 65536"/>
                <a:gd name="T15" fmla="*/ 0 w 87"/>
                <a:gd name="T16" fmla="*/ 0 h 31"/>
                <a:gd name="T17" fmla="*/ 87 w 87"/>
                <a:gd name="T18" fmla="*/ 31 h 31"/>
              </a:gdLst>
              <a:ahLst/>
              <a:cxnLst>
                <a:cxn ang="T10">
                  <a:pos x="T0" y="T1"/>
                </a:cxn>
                <a:cxn ang="T11">
                  <a:pos x="T2" y="T3"/>
                </a:cxn>
                <a:cxn ang="T12">
                  <a:pos x="T4" y="T5"/>
                </a:cxn>
                <a:cxn ang="T13">
                  <a:pos x="T6" y="T7"/>
                </a:cxn>
                <a:cxn ang="T14">
                  <a:pos x="T8" y="T9"/>
                </a:cxn>
              </a:cxnLst>
              <a:rect l="T15" t="T16" r="T17" b="T18"/>
              <a:pathLst>
                <a:path w="87" h="31">
                  <a:moveTo>
                    <a:pt x="0" y="16"/>
                  </a:moveTo>
                  <a:lnTo>
                    <a:pt x="87" y="31"/>
                  </a:lnTo>
                  <a:lnTo>
                    <a:pt x="69" y="16"/>
                  </a:lnTo>
                  <a:lnTo>
                    <a:pt x="52" y="0"/>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42" name="Freeform 1606"/>
            <p:cNvSpPr>
              <a:spLocks/>
            </p:cNvSpPr>
            <p:nvPr/>
          </p:nvSpPr>
          <p:spPr bwMode="gray">
            <a:xfrm>
              <a:off x="7688136" y="3481389"/>
              <a:ext cx="439773" cy="254000"/>
            </a:xfrm>
            <a:custGeom>
              <a:avLst/>
              <a:gdLst>
                <a:gd name="T0" fmla="*/ 74 w 553"/>
                <a:gd name="T1" fmla="*/ 20 h 318"/>
                <a:gd name="T2" fmla="*/ 100 w 553"/>
                <a:gd name="T3" fmla="*/ 28 h 318"/>
                <a:gd name="T4" fmla="*/ 104 w 553"/>
                <a:gd name="T5" fmla="*/ 32 h 318"/>
                <a:gd name="T6" fmla="*/ 109 w 553"/>
                <a:gd name="T7" fmla="*/ 40 h 318"/>
                <a:gd name="T8" fmla="*/ 122 w 553"/>
                <a:gd name="T9" fmla="*/ 45 h 318"/>
                <a:gd name="T10" fmla="*/ 122 w 553"/>
                <a:gd name="T11" fmla="*/ 48 h 318"/>
                <a:gd name="T12" fmla="*/ 117 w 553"/>
                <a:gd name="T13" fmla="*/ 52 h 318"/>
                <a:gd name="T14" fmla="*/ 122 w 553"/>
                <a:gd name="T15" fmla="*/ 60 h 318"/>
                <a:gd name="T16" fmla="*/ 126 w 553"/>
                <a:gd name="T17" fmla="*/ 69 h 318"/>
                <a:gd name="T18" fmla="*/ 130 w 553"/>
                <a:gd name="T19" fmla="*/ 69 h 318"/>
                <a:gd name="T20" fmla="*/ 130 w 553"/>
                <a:gd name="T21" fmla="*/ 72 h 318"/>
                <a:gd name="T22" fmla="*/ 135 w 553"/>
                <a:gd name="T23" fmla="*/ 72 h 318"/>
                <a:gd name="T24" fmla="*/ 139 w 553"/>
                <a:gd name="T25" fmla="*/ 76 h 318"/>
                <a:gd name="T26" fmla="*/ 135 w 553"/>
                <a:gd name="T27" fmla="*/ 81 h 318"/>
                <a:gd name="T28" fmla="*/ 117 w 553"/>
                <a:gd name="T29" fmla="*/ 76 h 318"/>
                <a:gd name="T30" fmla="*/ 109 w 553"/>
                <a:gd name="T31" fmla="*/ 60 h 318"/>
                <a:gd name="T32" fmla="*/ 95 w 553"/>
                <a:gd name="T33" fmla="*/ 57 h 318"/>
                <a:gd name="T34" fmla="*/ 91 w 553"/>
                <a:gd name="T35" fmla="*/ 57 h 318"/>
                <a:gd name="T36" fmla="*/ 91 w 553"/>
                <a:gd name="T37" fmla="*/ 60 h 318"/>
                <a:gd name="T38" fmla="*/ 87 w 553"/>
                <a:gd name="T39" fmla="*/ 64 h 318"/>
                <a:gd name="T40" fmla="*/ 87 w 553"/>
                <a:gd name="T41" fmla="*/ 69 h 318"/>
                <a:gd name="T42" fmla="*/ 82 w 553"/>
                <a:gd name="T43" fmla="*/ 69 h 318"/>
                <a:gd name="T44" fmla="*/ 69 w 553"/>
                <a:gd name="T45" fmla="*/ 69 h 318"/>
                <a:gd name="T46" fmla="*/ 65 w 553"/>
                <a:gd name="T47" fmla="*/ 60 h 318"/>
                <a:gd name="T48" fmla="*/ 48 w 553"/>
                <a:gd name="T49" fmla="*/ 64 h 318"/>
                <a:gd name="T50" fmla="*/ 52 w 553"/>
                <a:gd name="T51" fmla="*/ 57 h 318"/>
                <a:gd name="T52" fmla="*/ 56 w 553"/>
                <a:gd name="T53" fmla="*/ 57 h 318"/>
                <a:gd name="T54" fmla="*/ 52 w 553"/>
                <a:gd name="T55" fmla="*/ 40 h 318"/>
                <a:gd name="T56" fmla="*/ 26 w 553"/>
                <a:gd name="T57" fmla="*/ 28 h 318"/>
                <a:gd name="T58" fmla="*/ 22 w 553"/>
                <a:gd name="T59" fmla="*/ 28 h 318"/>
                <a:gd name="T60" fmla="*/ 22 w 553"/>
                <a:gd name="T61" fmla="*/ 20 h 318"/>
                <a:gd name="T62" fmla="*/ 18 w 553"/>
                <a:gd name="T63" fmla="*/ 28 h 318"/>
                <a:gd name="T64" fmla="*/ 13 w 553"/>
                <a:gd name="T65" fmla="*/ 28 h 318"/>
                <a:gd name="T66" fmla="*/ 13 w 553"/>
                <a:gd name="T67" fmla="*/ 24 h 318"/>
                <a:gd name="T68" fmla="*/ 9 w 553"/>
                <a:gd name="T69" fmla="*/ 20 h 318"/>
                <a:gd name="T70" fmla="*/ 18 w 553"/>
                <a:gd name="T71" fmla="*/ 20 h 318"/>
                <a:gd name="T72" fmla="*/ 22 w 553"/>
                <a:gd name="T73" fmla="*/ 16 h 318"/>
                <a:gd name="T74" fmla="*/ 9 w 553"/>
                <a:gd name="T75" fmla="*/ 16 h 318"/>
                <a:gd name="T76" fmla="*/ 5 w 553"/>
                <a:gd name="T77" fmla="*/ 12 h 318"/>
                <a:gd name="T78" fmla="*/ 0 w 553"/>
                <a:gd name="T79" fmla="*/ 8 h 318"/>
                <a:gd name="T80" fmla="*/ 0 w 553"/>
                <a:gd name="T81" fmla="*/ 4 h 318"/>
                <a:gd name="T82" fmla="*/ 9 w 553"/>
                <a:gd name="T83" fmla="*/ 0 h 318"/>
                <a:gd name="T84" fmla="*/ 22 w 553"/>
                <a:gd name="T85" fmla="*/ 4 h 318"/>
                <a:gd name="T86" fmla="*/ 22 w 553"/>
                <a:gd name="T87" fmla="*/ 16 h 318"/>
                <a:gd name="T88" fmla="*/ 31 w 553"/>
                <a:gd name="T89" fmla="*/ 24 h 318"/>
                <a:gd name="T90" fmla="*/ 52 w 553"/>
                <a:gd name="T91" fmla="*/ 8 h 318"/>
                <a:gd name="T92" fmla="*/ 74 w 553"/>
                <a:gd name="T93" fmla="*/ 20 h 3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3"/>
                <a:gd name="T142" fmla="*/ 0 h 318"/>
                <a:gd name="T143" fmla="*/ 553 w 553"/>
                <a:gd name="T144" fmla="*/ 318 h 3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3" h="318">
                  <a:moveTo>
                    <a:pt x="293" y="80"/>
                  </a:moveTo>
                  <a:lnTo>
                    <a:pt x="397" y="111"/>
                  </a:lnTo>
                  <a:lnTo>
                    <a:pt x="414" y="128"/>
                  </a:lnTo>
                  <a:lnTo>
                    <a:pt x="434" y="159"/>
                  </a:lnTo>
                  <a:lnTo>
                    <a:pt x="485" y="176"/>
                  </a:lnTo>
                  <a:lnTo>
                    <a:pt x="485" y="191"/>
                  </a:lnTo>
                  <a:lnTo>
                    <a:pt x="466" y="207"/>
                  </a:lnTo>
                  <a:lnTo>
                    <a:pt x="485" y="239"/>
                  </a:lnTo>
                  <a:lnTo>
                    <a:pt x="501" y="272"/>
                  </a:lnTo>
                  <a:lnTo>
                    <a:pt x="518" y="272"/>
                  </a:lnTo>
                  <a:lnTo>
                    <a:pt x="518" y="287"/>
                  </a:lnTo>
                  <a:lnTo>
                    <a:pt x="537" y="287"/>
                  </a:lnTo>
                  <a:lnTo>
                    <a:pt x="553" y="303"/>
                  </a:lnTo>
                  <a:lnTo>
                    <a:pt x="537" y="318"/>
                  </a:lnTo>
                  <a:lnTo>
                    <a:pt x="466" y="303"/>
                  </a:lnTo>
                  <a:lnTo>
                    <a:pt x="434" y="239"/>
                  </a:lnTo>
                  <a:lnTo>
                    <a:pt x="380" y="224"/>
                  </a:lnTo>
                  <a:lnTo>
                    <a:pt x="362" y="224"/>
                  </a:lnTo>
                  <a:lnTo>
                    <a:pt x="362" y="239"/>
                  </a:lnTo>
                  <a:lnTo>
                    <a:pt x="345" y="255"/>
                  </a:lnTo>
                  <a:lnTo>
                    <a:pt x="345" y="272"/>
                  </a:lnTo>
                  <a:lnTo>
                    <a:pt x="328" y="272"/>
                  </a:lnTo>
                  <a:lnTo>
                    <a:pt x="276" y="272"/>
                  </a:lnTo>
                  <a:lnTo>
                    <a:pt x="259" y="239"/>
                  </a:lnTo>
                  <a:lnTo>
                    <a:pt x="192" y="255"/>
                  </a:lnTo>
                  <a:lnTo>
                    <a:pt x="207" y="224"/>
                  </a:lnTo>
                  <a:lnTo>
                    <a:pt x="224" y="224"/>
                  </a:lnTo>
                  <a:lnTo>
                    <a:pt x="207" y="159"/>
                  </a:lnTo>
                  <a:lnTo>
                    <a:pt x="103" y="111"/>
                  </a:lnTo>
                  <a:lnTo>
                    <a:pt x="86" y="111"/>
                  </a:lnTo>
                  <a:lnTo>
                    <a:pt x="86" y="80"/>
                  </a:lnTo>
                  <a:lnTo>
                    <a:pt x="69" y="111"/>
                  </a:lnTo>
                  <a:lnTo>
                    <a:pt x="52" y="111"/>
                  </a:lnTo>
                  <a:lnTo>
                    <a:pt x="52" y="96"/>
                  </a:lnTo>
                  <a:lnTo>
                    <a:pt x="34" y="80"/>
                  </a:lnTo>
                  <a:lnTo>
                    <a:pt x="69" y="80"/>
                  </a:lnTo>
                  <a:lnTo>
                    <a:pt x="86" y="63"/>
                  </a:lnTo>
                  <a:lnTo>
                    <a:pt x="34" y="63"/>
                  </a:lnTo>
                  <a:lnTo>
                    <a:pt x="17" y="48"/>
                  </a:lnTo>
                  <a:lnTo>
                    <a:pt x="0" y="32"/>
                  </a:lnTo>
                  <a:lnTo>
                    <a:pt x="0" y="15"/>
                  </a:lnTo>
                  <a:lnTo>
                    <a:pt x="34" y="0"/>
                  </a:lnTo>
                  <a:lnTo>
                    <a:pt x="86" y="15"/>
                  </a:lnTo>
                  <a:lnTo>
                    <a:pt x="86" y="63"/>
                  </a:lnTo>
                  <a:lnTo>
                    <a:pt x="121" y="96"/>
                  </a:lnTo>
                  <a:lnTo>
                    <a:pt x="207" y="32"/>
                  </a:lnTo>
                  <a:lnTo>
                    <a:pt x="293" y="80"/>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143" name="Line 1607"/>
            <p:cNvSpPr>
              <a:spLocks noChangeShapeType="1"/>
            </p:cNvSpPr>
            <p:nvPr/>
          </p:nvSpPr>
          <p:spPr bwMode="gray">
            <a:xfrm>
              <a:off x="7797683" y="3494089"/>
              <a:ext cx="14289"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44" name="Freeform 1608"/>
            <p:cNvSpPr>
              <a:spLocks/>
            </p:cNvSpPr>
            <p:nvPr/>
          </p:nvSpPr>
          <p:spPr bwMode="gray">
            <a:xfrm>
              <a:off x="8086631" y="3584576"/>
              <a:ext cx="96845" cy="49213"/>
            </a:xfrm>
            <a:custGeom>
              <a:avLst/>
              <a:gdLst>
                <a:gd name="T0" fmla="*/ 0 w 123"/>
                <a:gd name="T1" fmla="*/ 7 h 63"/>
                <a:gd name="T2" fmla="*/ 17 w 123"/>
                <a:gd name="T3" fmla="*/ 15 h 63"/>
                <a:gd name="T4" fmla="*/ 25 w 123"/>
                <a:gd name="T5" fmla="*/ 7 h 63"/>
                <a:gd name="T6" fmla="*/ 30 w 123"/>
                <a:gd name="T7" fmla="*/ 0 h 63"/>
                <a:gd name="T8" fmla="*/ 25 w 123"/>
                <a:gd name="T9" fmla="*/ 0 h 63"/>
                <a:gd name="T10" fmla="*/ 25 w 123"/>
                <a:gd name="T11" fmla="*/ 4 h 63"/>
                <a:gd name="T12" fmla="*/ 17 w 123"/>
                <a:gd name="T13" fmla="*/ 7 h 63"/>
                <a:gd name="T14" fmla="*/ 0 w 123"/>
                <a:gd name="T15" fmla="*/ 7 h 63"/>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63"/>
                <a:gd name="T26" fmla="*/ 123 w 12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63">
                  <a:moveTo>
                    <a:pt x="0" y="31"/>
                  </a:moveTo>
                  <a:lnTo>
                    <a:pt x="69" y="63"/>
                  </a:lnTo>
                  <a:lnTo>
                    <a:pt x="103" y="31"/>
                  </a:lnTo>
                  <a:lnTo>
                    <a:pt x="123" y="0"/>
                  </a:lnTo>
                  <a:lnTo>
                    <a:pt x="103" y="0"/>
                  </a:lnTo>
                  <a:lnTo>
                    <a:pt x="103" y="16"/>
                  </a:lnTo>
                  <a:lnTo>
                    <a:pt x="69" y="31"/>
                  </a:lnTo>
                  <a:lnTo>
                    <a:pt x="0" y="31"/>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45" name="Freeform 1609"/>
            <p:cNvSpPr>
              <a:spLocks/>
            </p:cNvSpPr>
            <p:nvPr/>
          </p:nvSpPr>
          <p:spPr bwMode="gray">
            <a:xfrm>
              <a:off x="8156487" y="3546476"/>
              <a:ext cx="41278" cy="49213"/>
            </a:xfrm>
            <a:custGeom>
              <a:avLst/>
              <a:gdLst>
                <a:gd name="T0" fmla="*/ 0 w 52"/>
                <a:gd name="T1" fmla="*/ 0 h 64"/>
                <a:gd name="T2" fmla="*/ 9 w 52"/>
                <a:gd name="T3" fmla="*/ 4 h 64"/>
                <a:gd name="T4" fmla="*/ 13 w 52"/>
                <a:gd name="T5" fmla="*/ 15 h 64"/>
                <a:gd name="T6" fmla="*/ 13 w 52"/>
                <a:gd name="T7" fmla="*/ 7 h 64"/>
                <a:gd name="T8" fmla="*/ 0 w 52"/>
                <a:gd name="T9" fmla="*/ 4 h 64"/>
                <a:gd name="T10" fmla="*/ 0 60000 65536"/>
                <a:gd name="T11" fmla="*/ 0 60000 65536"/>
                <a:gd name="T12" fmla="*/ 0 60000 65536"/>
                <a:gd name="T13" fmla="*/ 0 60000 65536"/>
                <a:gd name="T14" fmla="*/ 0 60000 65536"/>
                <a:gd name="T15" fmla="*/ 0 w 52"/>
                <a:gd name="T16" fmla="*/ 0 h 64"/>
                <a:gd name="T17" fmla="*/ 52 w 52"/>
                <a:gd name="T18" fmla="*/ 64 h 64"/>
              </a:gdLst>
              <a:ahLst/>
              <a:cxnLst>
                <a:cxn ang="T10">
                  <a:pos x="T0" y="T1"/>
                </a:cxn>
                <a:cxn ang="T11">
                  <a:pos x="T2" y="T3"/>
                </a:cxn>
                <a:cxn ang="T12">
                  <a:pos x="T4" y="T5"/>
                </a:cxn>
                <a:cxn ang="T13">
                  <a:pos x="T6" y="T7"/>
                </a:cxn>
                <a:cxn ang="T14">
                  <a:pos x="T8" y="T9"/>
                </a:cxn>
              </a:cxnLst>
              <a:rect l="T15" t="T16" r="T17" b="T18"/>
              <a:pathLst>
                <a:path w="52" h="64">
                  <a:moveTo>
                    <a:pt x="0" y="0"/>
                  </a:moveTo>
                  <a:lnTo>
                    <a:pt x="35" y="16"/>
                  </a:lnTo>
                  <a:lnTo>
                    <a:pt x="52" y="64"/>
                  </a:lnTo>
                  <a:lnTo>
                    <a:pt x="52" y="31"/>
                  </a:lnTo>
                  <a:lnTo>
                    <a:pt x="0" y="16"/>
                  </a:lnTo>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46" name="Freeform 1610"/>
            <p:cNvSpPr>
              <a:spLocks/>
            </p:cNvSpPr>
            <p:nvPr/>
          </p:nvSpPr>
          <p:spPr bwMode="gray">
            <a:xfrm>
              <a:off x="8237456" y="3608389"/>
              <a:ext cx="28577" cy="38100"/>
            </a:xfrm>
            <a:custGeom>
              <a:avLst/>
              <a:gdLst>
                <a:gd name="T0" fmla="*/ 0 w 36"/>
                <a:gd name="T1" fmla="*/ 0 h 48"/>
                <a:gd name="T2" fmla="*/ 5 w 36"/>
                <a:gd name="T3" fmla="*/ 12 h 48"/>
                <a:gd name="T4" fmla="*/ 9 w 36"/>
                <a:gd name="T5" fmla="*/ 8 h 48"/>
                <a:gd name="T6" fmla="*/ 0 w 36"/>
                <a:gd name="T7" fmla="*/ 0 h 48"/>
                <a:gd name="T8" fmla="*/ 0 60000 65536"/>
                <a:gd name="T9" fmla="*/ 0 60000 65536"/>
                <a:gd name="T10" fmla="*/ 0 60000 65536"/>
                <a:gd name="T11" fmla="*/ 0 60000 65536"/>
                <a:gd name="T12" fmla="*/ 0 w 36"/>
                <a:gd name="T13" fmla="*/ 0 h 48"/>
                <a:gd name="T14" fmla="*/ 36 w 36"/>
                <a:gd name="T15" fmla="*/ 48 h 48"/>
              </a:gdLst>
              <a:ahLst/>
              <a:cxnLst>
                <a:cxn ang="T8">
                  <a:pos x="T0" y="T1"/>
                </a:cxn>
                <a:cxn ang="T9">
                  <a:pos x="T2" y="T3"/>
                </a:cxn>
                <a:cxn ang="T10">
                  <a:pos x="T4" y="T5"/>
                </a:cxn>
                <a:cxn ang="T11">
                  <a:pos x="T6" y="T7"/>
                </a:cxn>
              </a:cxnLst>
              <a:rect l="T12" t="T13" r="T14" b="T15"/>
              <a:pathLst>
                <a:path w="36" h="48">
                  <a:moveTo>
                    <a:pt x="0" y="0"/>
                  </a:moveTo>
                  <a:lnTo>
                    <a:pt x="17" y="48"/>
                  </a:lnTo>
                  <a:lnTo>
                    <a:pt x="36" y="32"/>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47" name="Line 1611"/>
            <p:cNvSpPr>
              <a:spLocks noChangeShapeType="1"/>
            </p:cNvSpPr>
            <p:nvPr/>
          </p:nvSpPr>
          <p:spPr bwMode="gray">
            <a:xfrm>
              <a:off x="8266033" y="3633789"/>
              <a:ext cx="25402" cy="269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48" name="Line 1612"/>
            <p:cNvSpPr>
              <a:spLocks noChangeShapeType="1"/>
            </p:cNvSpPr>
            <p:nvPr/>
          </p:nvSpPr>
          <p:spPr bwMode="gray">
            <a:xfrm>
              <a:off x="8291436" y="3671889"/>
              <a:ext cx="15876"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49" name="Line 1613"/>
            <p:cNvSpPr>
              <a:spLocks noChangeShapeType="1"/>
            </p:cNvSpPr>
            <p:nvPr/>
          </p:nvSpPr>
          <p:spPr bwMode="gray">
            <a:xfrm>
              <a:off x="8320013" y="3660776"/>
              <a:ext cx="28577" cy="238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50" name="Line 1614"/>
            <p:cNvSpPr>
              <a:spLocks noChangeShapeType="1"/>
            </p:cNvSpPr>
            <p:nvPr/>
          </p:nvSpPr>
          <p:spPr bwMode="gray">
            <a:xfrm>
              <a:off x="8361291" y="3684589"/>
              <a:ext cx="14289" cy="254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51" name="Freeform 1615"/>
            <p:cNvSpPr>
              <a:spLocks/>
            </p:cNvSpPr>
            <p:nvPr/>
          </p:nvSpPr>
          <p:spPr bwMode="gray">
            <a:xfrm>
              <a:off x="8332714" y="3698876"/>
              <a:ext cx="28577" cy="11113"/>
            </a:xfrm>
            <a:custGeom>
              <a:avLst/>
              <a:gdLst>
                <a:gd name="T0" fmla="*/ 0 w 34"/>
                <a:gd name="T1" fmla="*/ 0 h 15"/>
                <a:gd name="T2" fmla="*/ 0 w 34"/>
                <a:gd name="T3" fmla="*/ 3 h 15"/>
                <a:gd name="T4" fmla="*/ 10 w 34"/>
                <a:gd name="T5" fmla="*/ 3 h 15"/>
                <a:gd name="T6" fmla="*/ 0 w 34"/>
                <a:gd name="T7" fmla="*/ 0 h 15"/>
                <a:gd name="T8" fmla="*/ 0 60000 65536"/>
                <a:gd name="T9" fmla="*/ 0 60000 65536"/>
                <a:gd name="T10" fmla="*/ 0 60000 65536"/>
                <a:gd name="T11" fmla="*/ 0 60000 65536"/>
                <a:gd name="T12" fmla="*/ 0 w 34"/>
                <a:gd name="T13" fmla="*/ 0 h 15"/>
                <a:gd name="T14" fmla="*/ 34 w 34"/>
                <a:gd name="T15" fmla="*/ 15 h 15"/>
              </a:gdLst>
              <a:ahLst/>
              <a:cxnLst>
                <a:cxn ang="T8">
                  <a:pos x="T0" y="T1"/>
                </a:cxn>
                <a:cxn ang="T9">
                  <a:pos x="T2" y="T3"/>
                </a:cxn>
                <a:cxn ang="T10">
                  <a:pos x="T4" y="T5"/>
                </a:cxn>
                <a:cxn ang="T11">
                  <a:pos x="T6" y="T7"/>
                </a:cxn>
              </a:cxnLst>
              <a:rect l="T12" t="T13" r="T14" b="T15"/>
              <a:pathLst>
                <a:path w="34" h="15">
                  <a:moveTo>
                    <a:pt x="0" y="0"/>
                  </a:moveTo>
                  <a:lnTo>
                    <a:pt x="0" y="15"/>
                  </a:lnTo>
                  <a:lnTo>
                    <a:pt x="34" y="15"/>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52" name="Line 1616"/>
            <p:cNvSpPr>
              <a:spLocks noChangeShapeType="1"/>
            </p:cNvSpPr>
            <p:nvPr/>
          </p:nvSpPr>
          <p:spPr bwMode="gray">
            <a:xfrm>
              <a:off x="8375580" y="3724276"/>
              <a:ext cx="26990"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53" name="Line 1617"/>
            <p:cNvSpPr>
              <a:spLocks noChangeShapeType="1"/>
            </p:cNvSpPr>
            <p:nvPr/>
          </p:nvSpPr>
          <p:spPr bwMode="gray">
            <a:xfrm>
              <a:off x="8483539" y="3859214"/>
              <a:ext cx="15876"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54" name="Freeform 1618"/>
            <p:cNvSpPr>
              <a:spLocks/>
            </p:cNvSpPr>
            <p:nvPr/>
          </p:nvSpPr>
          <p:spPr bwMode="gray">
            <a:xfrm>
              <a:off x="8389869" y="3957639"/>
              <a:ext cx="52392" cy="50800"/>
            </a:xfrm>
            <a:custGeom>
              <a:avLst/>
              <a:gdLst>
                <a:gd name="T0" fmla="*/ 0 w 67"/>
                <a:gd name="T1" fmla="*/ 0 h 63"/>
                <a:gd name="T2" fmla="*/ 3 w 67"/>
                <a:gd name="T3" fmla="*/ 8 h 63"/>
                <a:gd name="T4" fmla="*/ 16 w 67"/>
                <a:gd name="T5" fmla="*/ 16 h 63"/>
                <a:gd name="T6" fmla="*/ 0 w 67"/>
                <a:gd name="T7" fmla="*/ 0 h 63"/>
                <a:gd name="T8" fmla="*/ 0 60000 65536"/>
                <a:gd name="T9" fmla="*/ 0 60000 65536"/>
                <a:gd name="T10" fmla="*/ 0 60000 65536"/>
                <a:gd name="T11" fmla="*/ 0 60000 65536"/>
                <a:gd name="T12" fmla="*/ 0 w 67"/>
                <a:gd name="T13" fmla="*/ 0 h 63"/>
                <a:gd name="T14" fmla="*/ 67 w 67"/>
                <a:gd name="T15" fmla="*/ 63 h 63"/>
              </a:gdLst>
              <a:ahLst/>
              <a:cxnLst>
                <a:cxn ang="T8">
                  <a:pos x="T0" y="T1"/>
                </a:cxn>
                <a:cxn ang="T9">
                  <a:pos x="T2" y="T3"/>
                </a:cxn>
                <a:cxn ang="T10">
                  <a:pos x="T4" y="T5"/>
                </a:cxn>
                <a:cxn ang="T11">
                  <a:pos x="T6" y="T7"/>
                </a:cxn>
              </a:cxnLst>
              <a:rect l="T12" t="T13" r="T14" b="T15"/>
              <a:pathLst>
                <a:path w="67" h="63">
                  <a:moveTo>
                    <a:pt x="0" y="0"/>
                  </a:moveTo>
                  <a:lnTo>
                    <a:pt x="15" y="31"/>
                  </a:lnTo>
                  <a:lnTo>
                    <a:pt x="67" y="63"/>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55" name="Freeform 1619"/>
            <p:cNvSpPr>
              <a:spLocks/>
            </p:cNvSpPr>
            <p:nvPr/>
          </p:nvSpPr>
          <p:spPr bwMode="gray">
            <a:xfrm>
              <a:off x="8705807" y="3897314"/>
              <a:ext cx="26990" cy="12700"/>
            </a:xfrm>
            <a:custGeom>
              <a:avLst/>
              <a:gdLst>
                <a:gd name="T0" fmla="*/ 0 w 35"/>
                <a:gd name="T1" fmla="*/ 4 h 16"/>
                <a:gd name="T2" fmla="*/ 8 w 35"/>
                <a:gd name="T3" fmla="*/ 0 h 16"/>
                <a:gd name="T4" fmla="*/ 4 w 35"/>
                <a:gd name="T5" fmla="*/ 0 h 16"/>
                <a:gd name="T6" fmla="*/ 0 w 35"/>
                <a:gd name="T7" fmla="*/ 4 h 16"/>
                <a:gd name="T8" fmla="*/ 0 60000 65536"/>
                <a:gd name="T9" fmla="*/ 0 60000 65536"/>
                <a:gd name="T10" fmla="*/ 0 60000 65536"/>
                <a:gd name="T11" fmla="*/ 0 60000 65536"/>
                <a:gd name="T12" fmla="*/ 0 w 35"/>
                <a:gd name="T13" fmla="*/ 0 h 16"/>
                <a:gd name="T14" fmla="*/ 35 w 35"/>
                <a:gd name="T15" fmla="*/ 16 h 16"/>
              </a:gdLst>
              <a:ahLst/>
              <a:cxnLst>
                <a:cxn ang="T8">
                  <a:pos x="T0" y="T1"/>
                </a:cxn>
                <a:cxn ang="T9">
                  <a:pos x="T2" y="T3"/>
                </a:cxn>
                <a:cxn ang="T10">
                  <a:pos x="T4" y="T5"/>
                </a:cxn>
                <a:cxn ang="T11">
                  <a:pos x="T6" y="T7"/>
                </a:cxn>
              </a:cxnLst>
              <a:rect l="T12" t="T13" r="T14" b="T15"/>
              <a:pathLst>
                <a:path w="35" h="16">
                  <a:moveTo>
                    <a:pt x="0" y="16"/>
                  </a:moveTo>
                  <a:lnTo>
                    <a:pt x="35" y="0"/>
                  </a:lnTo>
                  <a:lnTo>
                    <a:pt x="17" y="0"/>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56" name="Freeform 1620"/>
            <p:cNvSpPr>
              <a:spLocks/>
            </p:cNvSpPr>
            <p:nvPr/>
          </p:nvSpPr>
          <p:spPr bwMode="gray">
            <a:xfrm>
              <a:off x="8745497" y="3859214"/>
              <a:ext cx="28577" cy="12700"/>
            </a:xfrm>
            <a:custGeom>
              <a:avLst/>
              <a:gdLst>
                <a:gd name="T0" fmla="*/ 0 w 34"/>
                <a:gd name="T1" fmla="*/ 4 h 16"/>
                <a:gd name="T2" fmla="*/ 10 w 34"/>
                <a:gd name="T3" fmla="*/ 4 h 16"/>
                <a:gd name="T4" fmla="*/ 10 w 34"/>
                <a:gd name="T5" fmla="*/ 0 h 16"/>
                <a:gd name="T6" fmla="*/ 0 w 34"/>
                <a:gd name="T7" fmla="*/ 4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a:moveTo>
                    <a:pt x="0" y="16"/>
                  </a:moveTo>
                  <a:lnTo>
                    <a:pt x="34" y="16"/>
                  </a:lnTo>
                  <a:lnTo>
                    <a:pt x="34" y="0"/>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57" name="Line 1621"/>
            <p:cNvSpPr>
              <a:spLocks noChangeShapeType="1"/>
            </p:cNvSpPr>
            <p:nvPr/>
          </p:nvSpPr>
          <p:spPr bwMode="gray">
            <a:xfrm>
              <a:off x="8951889" y="3795714"/>
              <a:ext cx="26990"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58" name="Freeform 1622"/>
            <p:cNvSpPr>
              <a:spLocks/>
            </p:cNvSpPr>
            <p:nvPr/>
          </p:nvSpPr>
          <p:spPr bwMode="gray">
            <a:xfrm>
              <a:off x="7364260" y="3671889"/>
              <a:ext cx="53979" cy="26988"/>
            </a:xfrm>
            <a:custGeom>
              <a:avLst/>
              <a:gdLst>
                <a:gd name="T0" fmla="*/ 0 w 67"/>
                <a:gd name="T1" fmla="*/ 4 h 33"/>
                <a:gd name="T2" fmla="*/ 9 w 67"/>
                <a:gd name="T3" fmla="*/ 0 h 33"/>
                <a:gd name="T4" fmla="*/ 13 w 67"/>
                <a:gd name="T5" fmla="*/ 0 h 33"/>
                <a:gd name="T6" fmla="*/ 17 w 67"/>
                <a:gd name="T7" fmla="*/ 4 h 33"/>
                <a:gd name="T8" fmla="*/ 0 w 67"/>
                <a:gd name="T9" fmla="*/ 9 h 33"/>
                <a:gd name="T10" fmla="*/ 0 w 67"/>
                <a:gd name="T11" fmla="*/ 4 h 33"/>
                <a:gd name="T12" fmla="*/ 0 60000 65536"/>
                <a:gd name="T13" fmla="*/ 0 60000 65536"/>
                <a:gd name="T14" fmla="*/ 0 60000 65536"/>
                <a:gd name="T15" fmla="*/ 0 60000 65536"/>
                <a:gd name="T16" fmla="*/ 0 60000 65536"/>
                <a:gd name="T17" fmla="*/ 0 60000 65536"/>
                <a:gd name="T18" fmla="*/ 0 w 67"/>
                <a:gd name="T19" fmla="*/ 0 h 33"/>
                <a:gd name="T20" fmla="*/ 67 w 6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7" h="33">
                  <a:moveTo>
                    <a:pt x="0" y="16"/>
                  </a:moveTo>
                  <a:lnTo>
                    <a:pt x="35" y="0"/>
                  </a:lnTo>
                  <a:lnTo>
                    <a:pt x="52" y="0"/>
                  </a:lnTo>
                  <a:lnTo>
                    <a:pt x="67" y="16"/>
                  </a:lnTo>
                  <a:lnTo>
                    <a:pt x="0" y="33"/>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59" name="Freeform 1623"/>
            <p:cNvSpPr>
              <a:spLocks/>
            </p:cNvSpPr>
            <p:nvPr/>
          </p:nvSpPr>
          <p:spPr bwMode="gray">
            <a:xfrm>
              <a:off x="7432528" y="3671889"/>
              <a:ext cx="66680" cy="26988"/>
            </a:xfrm>
            <a:custGeom>
              <a:avLst/>
              <a:gdLst>
                <a:gd name="T0" fmla="*/ 0 w 85"/>
                <a:gd name="T1" fmla="*/ 4 h 33"/>
                <a:gd name="T2" fmla="*/ 4 w 85"/>
                <a:gd name="T3" fmla="*/ 0 h 33"/>
                <a:gd name="T4" fmla="*/ 21 w 85"/>
                <a:gd name="T5" fmla="*/ 0 h 33"/>
                <a:gd name="T6" fmla="*/ 17 w 85"/>
                <a:gd name="T7" fmla="*/ 4 h 33"/>
                <a:gd name="T8" fmla="*/ 8 w 85"/>
                <a:gd name="T9" fmla="*/ 9 h 33"/>
                <a:gd name="T10" fmla="*/ 0 w 85"/>
                <a:gd name="T11" fmla="*/ 4 h 33"/>
                <a:gd name="T12" fmla="*/ 0 60000 65536"/>
                <a:gd name="T13" fmla="*/ 0 60000 65536"/>
                <a:gd name="T14" fmla="*/ 0 60000 65536"/>
                <a:gd name="T15" fmla="*/ 0 60000 65536"/>
                <a:gd name="T16" fmla="*/ 0 60000 65536"/>
                <a:gd name="T17" fmla="*/ 0 60000 65536"/>
                <a:gd name="T18" fmla="*/ 0 w 85"/>
                <a:gd name="T19" fmla="*/ 0 h 33"/>
                <a:gd name="T20" fmla="*/ 85 w 8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85" h="33">
                  <a:moveTo>
                    <a:pt x="0" y="16"/>
                  </a:moveTo>
                  <a:lnTo>
                    <a:pt x="18" y="0"/>
                  </a:lnTo>
                  <a:lnTo>
                    <a:pt x="85" y="0"/>
                  </a:lnTo>
                  <a:lnTo>
                    <a:pt x="70" y="16"/>
                  </a:lnTo>
                  <a:lnTo>
                    <a:pt x="33" y="33"/>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60" name="Freeform 1624"/>
            <p:cNvSpPr>
              <a:spLocks/>
            </p:cNvSpPr>
            <p:nvPr/>
          </p:nvSpPr>
          <p:spPr bwMode="gray">
            <a:xfrm>
              <a:off x="7492858" y="3243264"/>
              <a:ext cx="98433" cy="98425"/>
            </a:xfrm>
            <a:custGeom>
              <a:avLst/>
              <a:gdLst>
                <a:gd name="T0" fmla="*/ 0 w 123"/>
                <a:gd name="T1" fmla="*/ 15 h 125"/>
                <a:gd name="T2" fmla="*/ 0 w 123"/>
                <a:gd name="T3" fmla="*/ 19 h 125"/>
                <a:gd name="T4" fmla="*/ 9 w 123"/>
                <a:gd name="T5" fmla="*/ 19 h 125"/>
                <a:gd name="T6" fmla="*/ 9 w 123"/>
                <a:gd name="T7" fmla="*/ 27 h 125"/>
                <a:gd name="T8" fmla="*/ 22 w 123"/>
                <a:gd name="T9" fmla="*/ 31 h 125"/>
                <a:gd name="T10" fmla="*/ 22 w 123"/>
                <a:gd name="T11" fmla="*/ 27 h 125"/>
                <a:gd name="T12" fmla="*/ 27 w 123"/>
                <a:gd name="T13" fmla="*/ 27 h 125"/>
                <a:gd name="T14" fmla="*/ 31 w 123"/>
                <a:gd name="T15" fmla="*/ 19 h 125"/>
                <a:gd name="T16" fmla="*/ 27 w 123"/>
                <a:gd name="T17" fmla="*/ 7 h 125"/>
                <a:gd name="T18" fmla="*/ 18 w 123"/>
                <a:gd name="T19" fmla="*/ 0 h 125"/>
                <a:gd name="T20" fmla="*/ 18 w 123"/>
                <a:gd name="T21" fmla="*/ 7 h 125"/>
                <a:gd name="T22" fmla="*/ 9 w 123"/>
                <a:gd name="T23" fmla="*/ 15 h 125"/>
                <a:gd name="T24" fmla="*/ 5 w 123"/>
                <a:gd name="T25" fmla="*/ 11 h 125"/>
                <a:gd name="T26" fmla="*/ 0 w 123"/>
                <a:gd name="T27" fmla="*/ 15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125"/>
                <a:gd name="T44" fmla="*/ 123 w 123"/>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125">
                  <a:moveTo>
                    <a:pt x="0" y="62"/>
                  </a:moveTo>
                  <a:lnTo>
                    <a:pt x="0" y="77"/>
                  </a:lnTo>
                  <a:lnTo>
                    <a:pt x="36" y="77"/>
                  </a:lnTo>
                  <a:lnTo>
                    <a:pt x="36" y="110"/>
                  </a:lnTo>
                  <a:lnTo>
                    <a:pt x="86" y="125"/>
                  </a:lnTo>
                  <a:lnTo>
                    <a:pt x="86" y="110"/>
                  </a:lnTo>
                  <a:lnTo>
                    <a:pt x="105" y="110"/>
                  </a:lnTo>
                  <a:lnTo>
                    <a:pt x="123" y="77"/>
                  </a:lnTo>
                  <a:lnTo>
                    <a:pt x="105" y="29"/>
                  </a:lnTo>
                  <a:lnTo>
                    <a:pt x="71" y="0"/>
                  </a:lnTo>
                  <a:lnTo>
                    <a:pt x="71" y="29"/>
                  </a:lnTo>
                  <a:lnTo>
                    <a:pt x="36" y="62"/>
                  </a:lnTo>
                  <a:lnTo>
                    <a:pt x="19" y="46"/>
                  </a:lnTo>
                  <a:lnTo>
                    <a:pt x="0" y="62"/>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61" name="Line 1625"/>
            <p:cNvSpPr>
              <a:spLocks noChangeShapeType="1"/>
            </p:cNvSpPr>
            <p:nvPr/>
          </p:nvSpPr>
          <p:spPr bwMode="gray">
            <a:xfrm>
              <a:off x="6813353" y="3167064"/>
              <a:ext cx="1588" cy="238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62" name="Line 1626"/>
            <p:cNvSpPr>
              <a:spLocks noChangeShapeType="1"/>
            </p:cNvSpPr>
            <p:nvPr/>
          </p:nvSpPr>
          <p:spPr bwMode="gray">
            <a:xfrm>
              <a:off x="6894322" y="3417889"/>
              <a:ext cx="14289"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63" name="Line 1627"/>
            <p:cNvSpPr>
              <a:spLocks noChangeShapeType="1"/>
            </p:cNvSpPr>
            <p:nvPr/>
          </p:nvSpPr>
          <p:spPr bwMode="gray">
            <a:xfrm>
              <a:off x="6922899" y="3443289"/>
              <a:ext cx="12701" cy="269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64" name="Line 1628"/>
            <p:cNvSpPr>
              <a:spLocks noChangeShapeType="1"/>
            </p:cNvSpPr>
            <p:nvPr/>
          </p:nvSpPr>
          <p:spPr bwMode="gray">
            <a:xfrm>
              <a:off x="6964177" y="3508376"/>
              <a:ext cx="12701"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65" name="Freeform 1629"/>
            <p:cNvSpPr>
              <a:spLocks/>
            </p:cNvSpPr>
            <p:nvPr/>
          </p:nvSpPr>
          <p:spPr bwMode="gray">
            <a:xfrm>
              <a:off x="7137229" y="3000376"/>
              <a:ext cx="55567" cy="38100"/>
            </a:xfrm>
            <a:custGeom>
              <a:avLst/>
              <a:gdLst>
                <a:gd name="T0" fmla="*/ 0 w 71"/>
                <a:gd name="T1" fmla="*/ 5 h 48"/>
                <a:gd name="T2" fmla="*/ 9 w 71"/>
                <a:gd name="T3" fmla="*/ 0 h 48"/>
                <a:gd name="T4" fmla="*/ 13 w 71"/>
                <a:gd name="T5" fmla="*/ 0 h 48"/>
                <a:gd name="T6" fmla="*/ 17 w 71"/>
                <a:gd name="T7" fmla="*/ 5 h 48"/>
                <a:gd name="T8" fmla="*/ 9 w 71"/>
                <a:gd name="T9" fmla="*/ 12 h 48"/>
                <a:gd name="T10" fmla="*/ 4 w 71"/>
                <a:gd name="T11" fmla="*/ 12 h 48"/>
                <a:gd name="T12" fmla="*/ 0 w 71"/>
                <a:gd name="T13" fmla="*/ 5 h 48"/>
                <a:gd name="T14" fmla="*/ 0 60000 65536"/>
                <a:gd name="T15" fmla="*/ 0 60000 65536"/>
                <a:gd name="T16" fmla="*/ 0 60000 65536"/>
                <a:gd name="T17" fmla="*/ 0 60000 65536"/>
                <a:gd name="T18" fmla="*/ 0 60000 65536"/>
                <a:gd name="T19" fmla="*/ 0 60000 65536"/>
                <a:gd name="T20" fmla="*/ 0 60000 65536"/>
                <a:gd name="T21" fmla="*/ 0 w 71"/>
                <a:gd name="T22" fmla="*/ 0 h 48"/>
                <a:gd name="T23" fmla="*/ 71 w 7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8">
                  <a:moveTo>
                    <a:pt x="0" y="18"/>
                  </a:moveTo>
                  <a:lnTo>
                    <a:pt x="36" y="0"/>
                  </a:lnTo>
                  <a:lnTo>
                    <a:pt x="52" y="0"/>
                  </a:lnTo>
                  <a:lnTo>
                    <a:pt x="71" y="18"/>
                  </a:lnTo>
                  <a:lnTo>
                    <a:pt x="36" y="48"/>
                  </a:lnTo>
                  <a:lnTo>
                    <a:pt x="17" y="48"/>
                  </a:lnTo>
                  <a:lnTo>
                    <a:pt x="0" y="1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66" name="Freeform 1630"/>
            <p:cNvSpPr>
              <a:spLocks/>
            </p:cNvSpPr>
            <p:nvPr/>
          </p:nvSpPr>
          <p:spPr bwMode="gray">
            <a:xfrm>
              <a:off x="7384899" y="2873376"/>
              <a:ext cx="26990" cy="76200"/>
            </a:xfrm>
            <a:custGeom>
              <a:avLst/>
              <a:gdLst>
                <a:gd name="T0" fmla="*/ 0 w 32"/>
                <a:gd name="T1" fmla="*/ 12 h 96"/>
                <a:gd name="T2" fmla="*/ 9 w 32"/>
                <a:gd name="T3" fmla="*/ 24 h 96"/>
                <a:gd name="T4" fmla="*/ 9 w 32"/>
                <a:gd name="T5" fmla="*/ 0 h 96"/>
                <a:gd name="T6" fmla="*/ 5 w 32"/>
                <a:gd name="T7" fmla="*/ 3 h 96"/>
                <a:gd name="T8" fmla="*/ 0 w 32"/>
                <a:gd name="T9" fmla="*/ 12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0" y="48"/>
                  </a:moveTo>
                  <a:lnTo>
                    <a:pt x="32" y="96"/>
                  </a:lnTo>
                  <a:lnTo>
                    <a:pt x="32" y="0"/>
                  </a:lnTo>
                  <a:lnTo>
                    <a:pt x="17" y="15"/>
                  </a:lnTo>
                  <a:lnTo>
                    <a:pt x="0" y="4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67" name="Line 1631"/>
            <p:cNvSpPr>
              <a:spLocks noChangeShapeType="1"/>
            </p:cNvSpPr>
            <p:nvPr/>
          </p:nvSpPr>
          <p:spPr bwMode="gray">
            <a:xfrm flipV="1">
              <a:off x="7535724" y="2836864"/>
              <a:ext cx="14289" cy="254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68" name="Line 1632"/>
            <p:cNvSpPr>
              <a:spLocks noChangeShapeType="1"/>
            </p:cNvSpPr>
            <p:nvPr/>
          </p:nvSpPr>
          <p:spPr bwMode="gray">
            <a:xfrm flipV="1">
              <a:off x="7564301" y="2798764"/>
              <a:ext cx="158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69" name="Freeform 1633"/>
            <p:cNvSpPr>
              <a:spLocks/>
            </p:cNvSpPr>
            <p:nvPr/>
          </p:nvSpPr>
          <p:spPr bwMode="gray">
            <a:xfrm>
              <a:off x="6876858" y="3341689"/>
              <a:ext cx="247670" cy="280988"/>
            </a:xfrm>
            <a:custGeom>
              <a:avLst/>
              <a:gdLst>
                <a:gd name="T0" fmla="*/ 0 w 313"/>
                <a:gd name="T1" fmla="*/ 0 h 353"/>
                <a:gd name="T2" fmla="*/ 26 w 313"/>
                <a:gd name="T3" fmla="*/ 29 h 353"/>
                <a:gd name="T4" fmla="*/ 47 w 313"/>
                <a:gd name="T5" fmla="*/ 69 h 353"/>
                <a:gd name="T6" fmla="*/ 65 w 313"/>
                <a:gd name="T7" fmla="*/ 84 h 353"/>
                <a:gd name="T8" fmla="*/ 73 w 313"/>
                <a:gd name="T9" fmla="*/ 89 h 353"/>
                <a:gd name="T10" fmla="*/ 78 w 313"/>
                <a:gd name="T11" fmla="*/ 69 h 353"/>
                <a:gd name="T12" fmla="*/ 60 w 313"/>
                <a:gd name="T13" fmla="*/ 48 h 353"/>
                <a:gd name="T14" fmla="*/ 60 w 313"/>
                <a:gd name="T15" fmla="*/ 45 h 353"/>
                <a:gd name="T16" fmla="*/ 56 w 313"/>
                <a:gd name="T17" fmla="*/ 36 h 353"/>
                <a:gd name="T18" fmla="*/ 39 w 313"/>
                <a:gd name="T19" fmla="*/ 29 h 353"/>
                <a:gd name="T20" fmla="*/ 13 w 313"/>
                <a:gd name="T21" fmla="*/ 5 h 353"/>
                <a:gd name="T22" fmla="*/ 0 w 313"/>
                <a:gd name="T23" fmla="*/ 0 h 3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3"/>
                <a:gd name="T37" fmla="*/ 0 h 353"/>
                <a:gd name="T38" fmla="*/ 313 w 313"/>
                <a:gd name="T39" fmla="*/ 353 h 3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3" h="353">
                  <a:moveTo>
                    <a:pt x="0" y="0"/>
                  </a:moveTo>
                  <a:lnTo>
                    <a:pt x="104" y="113"/>
                  </a:lnTo>
                  <a:lnTo>
                    <a:pt x="191" y="273"/>
                  </a:lnTo>
                  <a:lnTo>
                    <a:pt x="262" y="336"/>
                  </a:lnTo>
                  <a:lnTo>
                    <a:pt x="294" y="353"/>
                  </a:lnTo>
                  <a:lnTo>
                    <a:pt x="313" y="273"/>
                  </a:lnTo>
                  <a:lnTo>
                    <a:pt x="242" y="192"/>
                  </a:lnTo>
                  <a:lnTo>
                    <a:pt x="242" y="177"/>
                  </a:lnTo>
                  <a:lnTo>
                    <a:pt x="225" y="144"/>
                  </a:lnTo>
                  <a:lnTo>
                    <a:pt x="158" y="113"/>
                  </a:lnTo>
                  <a:lnTo>
                    <a:pt x="52" y="17"/>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0" name="Freeform 1634"/>
            <p:cNvSpPr>
              <a:spLocks/>
            </p:cNvSpPr>
            <p:nvPr/>
          </p:nvSpPr>
          <p:spPr bwMode="gray">
            <a:xfrm>
              <a:off x="7405538" y="3698876"/>
              <a:ext cx="41278" cy="23813"/>
            </a:xfrm>
            <a:custGeom>
              <a:avLst/>
              <a:gdLst>
                <a:gd name="T0" fmla="*/ 9 w 52"/>
                <a:gd name="T1" fmla="*/ 0 h 31"/>
                <a:gd name="T2" fmla="*/ 13 w 52"/>
                <a:gd name="T3" fmla="*/ 7 h 31"/>
                <a:gd name="T4" fmla="*/ 9 w 52"/>
                <a:gd name="T5" fmla="*/ 7 h 31"/>
                <a:gd name="T6" fmla="*/ 3 w 52"/>
                <a:gd name="T7" fmla="*/ 3 h 31"/>
                <a:gd name="T8" fmla="*/ 0 w 52"/>
                <a:gd name="T9" fmla="*/ 3 h 31"/>
                <a:gd name="T10" fmla="*/ 9 w 52"/>
                <a:gd name="T11" fmla="*/ 0 h 31"/>
                <a:gd name="T12" fmla="*/ 0 60000 65536"/>
                <a:gd name="T13" fmla="*/ 0 60000 65536"/>
                <a:gd name="T14" fmla="*/ 0 60000 65536"/>
                <a:gd name="T15" fmla="*/ 0 60000 65536"/>
                <a:gd name="T16" fmla="*/ 0 60000 65536"/>
                <a:gd name="T17" fmla="*/ 0 60000 65536"/>
                <a:gd name="T18" fmla="*/ 0 w 52"/>
                <a:gd name="T19" fmla="*/ 0 h 31"/>
                <a:gd name="T20" fmla="*/ 52 w 5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2" h="31">
                  <a:moveTo>
                    <a:pt x="34" y="0"/>
                  </a:moveTo>
                  <a:lnTo>
                    <a:pt x="52" y="31"/>
                  </a:lnTo>
                  <a:lnTo>
                    <a:pt x="34" y="31"/>
                  </a:lnTo>
                  <a:lnTo>
                    <a:pt x="15" y="15"/>
                  </a:lnTo>
                  <a:lnTo>
                    <a:pt x="0" y="15"/>
                  </a:lnTo>
                  <a:lnTo>
                    <a:pt x="34"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1" name="Freeform 1635"/>
            <p:cNvSpPr>
              <a:spLocks/>
            </p:cNvSpPr>
            <p:nvPr/>
          </p:nvSpPr>
          <p:spPr bwMode="gray">
            <a:xfrm>
              <a:off x="7515085" y="3684589"/>
              <a:ext cx="82557" cy="38100"/>
            </a:xfrm>
            <a:custGeom>
              <a:avLst/>
              <a:gdLst>
                <a:gd name="T0" fmla="*/ 9 w 104"/>
                <a:gd name="T1" fmla="*/ 8 h 48"/>
                <a:gd name="T2" fmla="*/ 9 w 104"/>
                <a:gd name="T3" fmla="*/ 12 h 48"/>
                <a:gd name="T4" fmla="*/ 0 w 104"/>
                <a:gd name="T5" fmla="*/ 12 h 48"/>
                <a:gd name="T6" fmla="*/ 0 w 104"/>
                <a:gd name="T7" fmla="*/ 8 h 48"/>
                <a:gd name="T8" fmla="*/ 9 w 104"/>
                <a:gd name="T9" fmla="*/ 5 h 48"/>
                <a:gd name="T10" fmla="*/ 13 w 104"/>
                <a:gd name="T11" fmla="*/ 0 h 48"/>
                <a:gd name="T12" fmla="*/ 26 w 104"/>
                <a:gd name="T13" fmla="*/ 0 h 48"/>
                <a:gd name="T14" fmla="*/ 9 w 104"/>
                <a:gd name="T15" fmla="*/ 8 h 48"/>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48"/>
                <a:gd name="T26" fmla="*/ 104 w 104"/>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48">
                  <a:moveTo>
                    <a:pt x="35" y="32"/>
                  </a:moveTo>
                  <a:lnTo>
                    <a:pt x="35" y="48"/>
                  </a:lnTo>
                  <a:lnTo>
                    <a:pt x="0" y="48"/>
                  </a:lnTo>
                  <a:lnTo>
                    <a:pt x="0" y="32"/>
                  </a:lnTo>
                  <a:lnTo>
                    <a:pt x="35" y="17"/>
                  </a:lnTo>
                  <a:lnTo>
                    <a:pt x="52" y="0"/>
                  </a:lnTo>
                  <a:lnTo>
                    <a:pt x="104" y="0"/>
                  </a:lnTo>
                  <a:lnTo>
                    <a:pt x="35" y="32"/>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2" name="Freeform 1636"/>
            <p:cNvSpPr>
              <a:spLocks/>
            </p:cNvSpPr>
            <p:nvPr/>
          </p:nvSpPr>
          <p:spPr bwMode="gray">
            <a:xfrm>
              <a:off x="7100714" y="3519489"/>
              <a:ext cx="41278" cy="38100"/>
            </a:xfrm>
            <a:custGeom>
              <a:avLst/>
              <a:gdLst>
                <a:gd name="T0" fmla="*/ 0 w 52"/>
                <a:gd name="T1" fmla="*/ 3 h 48"/>
                <a:gd name="T2" fmla="*/ 13 w 52"/>
                <a:gd name="T3" fmla="*/ 12 h 48"/>
                <a:gd name="T4" fmla="*/ 9 w 52"/>
                <a:gd name="T5" fmla="*/ 0 h 48"/>
                <a:gd name="T6" fmla="*/ 0 w 52"/>
                <a:gd name="T7" fmla="*/ 3 h 48"/>
                <a:gd name="T8" fmla="*/ 0 60000 65536"/>
                <a:gd name="T9" fmla="*/ 0 60000 65536"/>
                <a:gd name="T10" fmla="*/ 0 60000 65536"/>
                <a:gd name="T11" fmla="*/ 0 60000 65536"/>
                <a:gd name="T12" fmla="*/ 0 w 52"/>
                <a:gd name="T13" fmla="*/ 0 h 48"/>
                <a:gd name="T14" fmla="*/ 52 w 52"/>
                <a:gd name="T15" fmla="*/ 48 h 48"/>
              </a:gdLst>
              <a:ahLst/>
              <a:cxnLst>
                <a:cxn ang="T8">
                  <a:pos x="T0" y="T1"/>
                </a:cxn>
                <a:cxn ang="T9">
                  <a:pos x="T2" y="T3"/>
                </a:cxn>
                <a:cxn ang="T10">
                  <a:pos x="T4" y="T5"/>
                </a:cxn>
                <a:cxn ang="T11">
                  <a:pos x="T6" y="T7"/>
                </a:cxn>
              </a:cxnLst>
              <a:rect l="T12" t="T13" r="T14" b="T15"/>
              <a:pathLst>
                <a:path w="52" h="48">
                  <a:moveTo>
                    <a:pt x="0" y="15"/>
                  </a:moveTo>
                  <a:lnTo>
                    <a:pt x="52" y="48"/>
                  </a:lnTo>
                  <a:lnTo>
                    <a:pt x="36"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3" name="Freeform 1637"/>
            <p:cNvSpPr>
              <a:spLocks/>
            </p:cNvSpPr>
            <p:nvPr/>
          </p:nvSpPr>
          <p:spPr bwMode="gray">
            <a:xfrm>
              <a:off x="7149930" y="3546476"/>
              <a:ext cx="28577" cy="11113"/>
            </a:xfrm>
            <a:custGeom>
              <a:avLst/>
              <a:gdLst>
                <a:gd name="T0" fmla="*/ 0 w 35"/>
                <a:gd name="T1" fmla="*/ 3 h 16"/>
                <a:gd name="T2" fmla="*/ 9 w 35"/>
                <a:gd name="T3" fmla="*/ 0 h 16"/>
                <a:gd name="T4" fmla="*/ 5 w 35"/>
                <a:gd name="T5" fmla="*/ 0 h 16"/>
                <a:gd name="T6" fmla="*/ 0 w 35"/>
                <a:gd name="T7" fmla="*/ 3 h 16"/>
                <a:gd name="T8" fmla="*/ 0 60000 65536"/>
                <a:gd name="T9" fmla="*/ 0 60000 65536"/>
                <a:gd name="T10" fmla="*/ 0 60000 65536"/>
                <a:gd name="T11" fmla="*/ 0 60000 65536"/>
                <a:gd name="T12" fmla="*/ 0 w 35"/>
                <a:gd name="T13" fmla="*/ 0 h 16"/>
                <a:gd name="T14" fmla="*/ 35 w 35"/>
                <a:gd name="T15" fmla="*/ 16 h 16"/>
              </a:gdLst>
              <a:ahLst/>
              <a:cxnLst>
                <a:cxn ang="T8">
                  <a:pos x="T0" y="T1"/>
                </a:cxn>
                <a:cxn ang="T9">
                  <a:pos x="T2" y="T3"/>
                </a:cxn>
                <a:cxn ang="T10">
                  <a:pos x="T4" y="T5"/>
                </a:cxn>
                <a:cxn ang="T11">
                  <a:pos x="T6" y="T7"/>
                </a:cxn>
              </a:cxnLst>
              <a:rect l="T12" t="T13" r="T14" b="T15"/>
              <a:pathLst>
                <a:path w="35" h="16">
                  <a:moveTo>
                    <a:pt x="0" y="16"/>
                  </a:moveTo>
                  <a:lnTo>
                    <a:pt x="35" y="0"/>
                  </a:lnTo>
                  <a:lnTo>
                    <a:pt x="19" y="0"/>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4" name="Freeform 1638"/>
            <p:cNvSpPr>
              <a:spLocks/>
            </p:cNvSpPr>
            <p:nvPr/>
          </p:nvSpPr>
          <p:spPr bwMode="gray">
            <a:xfrm>
              <a:off x="7308693" y="3671889"/>
              <a:ext cx="26990" cy="12700"/>
            </a:xfrm>
            <a:custGeom>
              <a:avLst/>
              <a:gdLst>
                <a:gd name="T0" fmla="*/ 0 w 35"/>
                <a:gd name="T1" fmla="*/ 0 h 16"/>
                <a:gd name="T2" fmla="*/ 4 w 35"/>
                <a:gd name="T3" fmla="*/ 4 h 16"/>
                <a:gd name="T4" fmla="*/ 8 w 35"/>
                <a:gd name="T5" fmla="*/ 0 h 16"/>
                <a:gd name="T6" fmla="*/ 0 w 35"/>
                <a:gd name="T7" fmla="*/ 0 h 16"/>
                <a:gd name="T8" fmla="*/ 0 60000 65536"/>
                <a:gd name="T9" fmla="*/ 0 60000 65536"/>
                <a:gd name="T10" fmla="*/ 0 60000 65536"/>
                <a:gd name="T11" fmla="*/ 0 60000 65536"/>
                <a:gd name="T12" fmla="*/ 0 w 35"/>
                <a:gd name="T13" fmla="*/ 0 h 16"/>
                <a:gd name="T14" fmla="*/ 35 w 35"/>
                <a:gd name="T15" fmla="*/ 16 h 16"/>
              </a:gdLst>
              <a:ahLst/>
              <a:cxnLst>
                <a:cxn ang="T8">
                  <a:pos x="T0" y="T1"/>
                </a:cxn>
                <a:cxn ang="T9">
                  <a:pos x="T2" y="T3"/>
                </a:cxn>
                <a:cxn ang="T10">
                  <a:pos x="T4" y="T5"/>
                </a:cxn>
                <a:cxn ang="T11">
                  <a:pos x="T6" y="T7"/>
                </a:cxn>
              </a:cxnLst>
              <a:rect l="T12" t="T13" r="T14" b="T15"/>
              <a:pathLst>
                <a:path w="35" h="16">
                  <a:moveTo>
                    <a:pt x="0" y="0"/>
                  </a:moveTo>
                  <a:lnTo>
                    <a:pt x="19" y="16"/>
                  </a:lnTo>
                  <a:lnTo>
                    <a:pt x="35"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5" name="Freeform 1639"/>
            <p:cNvSpPr>
              <a:spLocks/>
            </p:cNvSpPr>
            <p:nvPr/>
          </p:nvSpPr>
          <p:spPr bwMode="gray">
            <a:xfrm>
              <a:off x="7335683" y="3671889"/>
              <a:ext cx="28577" cy="26988"/>
            </a:xfrm>
            <a:custGeom>
              <a:avLst/>
              <a:gdLst>
                <a:gd name="T0" fmla="*/ 5 w 36"/>
                <a:gd name="T1" fmla="*/ 4 h 33"/>
                <a:gd name="T2" fmla="*/ 9 w 36"/>
                <a:gd name="T3" fmla="*/ 0 h 33"/>
                <a:gd name="T4" fmla="*/ 5 w 36"/>
                <a:gd name="T5" fmla="*/ 9 h 33"/>
                <a:gd name="T6" fmla="*/ 0 w 36"/>
                <a:gd name="T7" fmla="*/ 4 h 33"/>
                <a:gd name="T8" fmla="*/ 5 w 36"/>
                <a:gd name="T9" fmla="*/ 4 h 33"/>
                <a:gd name="T10" fmla="*/ 0 60000 65536"/>
                <a:gd name="T11" fmla="*/ 0 60000 65536"/>
                <a:gd name="T12" fmla="*/ 0 60000 65536"/>
                <a:gd name="T13" fmla="*/ 0 60000 65536"/>
                <a:gd name="T14" fmla="*/ 0 60000 65536"/>
                <a:gd name="T15" fmla="*/ 0 w 36"/>
                <a:gd name="T16" fmla="*/ 0 h 33"/>
                <a:gd name="T17" fmla="*/ 36 w 36"/>
                <a:gd name="T18" fmla="*/ 33 h 33"/>
              </a:gdLst>
              <a:ahLst/>
              <a:cxnLst>
                <a:cxn ang="T10">
                  <a:pos x="T0" y="T1"/>
                </a:cxn>
                <a:cxn ang="T11">
                  <a:pos x="T2" y="T3"/>
                </a:cxn>
                <a:cxn ang="T12">
                  <a:pos x="T4" y="T5"/>
                </a:cxn>
                <a:cxn ang="T13">
                  <a:pos x="T6" y="T7"/>
                </a:cxn>
                <a:cxn ang="T14">
                  <a:pos x="T8" y="T9"/>
                </a:cxn>
              </a:cxnLst>
              <a:rect l="T15" t="T16" r="T17" b="T18"/>
              <a:pathLst>
                <a:path w="36" h="33">
                  <a:moveTo>
                    <a:pt x="19" y="16"/>
                  </a:moveTo>
                  <a:lnTo>
                    <a:pt x="36" y="0"/>
                  </a:lnTo>
                  <a:lnTo>
                    <a:pt x="19" y="33"/>
                  </a:lnTo>
                  <a:lnTo>
                    <a:pt x="0" y="16"/>
                  </a:lnTo>
                  <a:lnTo>
                    <a:pt x="19"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6" name="Freeform 1640"/>
            <p:cNvSpPr>
              <a:spLocks/>
            </p:cNvSpPr>
            <p:nvPr/>
          </p:nvSpPr>
          <p:spPr bwMode="gray">
            <a:xfrm>
              <a:off x="7100714" y="3622676"/>
              <a:ext cx="206392" cy="61913"/>
            </a:xfrm>
            <a:custGeom>
              <a:avLst/>
              <a:gdLst>
                <a:gd name="T0" fmla="*/ 48 w 259"/>
                <a:gd name="T1" fmla="*/ 15 h 79"/>
                <a:gd name="T2" fmla="*/ 13 w 259"/>
                <a:gd name="T3" fmla="*/ 12 h 79"/>
                <a:gd name="T4" fmla="*/ 0 w 259"/>
                <a:gd name="T5" fmla="*/ 3 h 79"/>
                <a:gd name="T6" fmla="*/ 9 w 259"/>
                <a:gd name="T7" fmla="*/ 0 h 79"/>
                <a:gd name="T8" fmla="*/ 13 w 259"/>
                <a:gd name="T9" fmla="*/ 0 h 79"/>
                <a:gd name="T10" fmla="*/ 26 w 259"/>
                <a:gd name="T11" fmla="*/ 3 h 79"/>
                <a:gd name="T12" fmla="*/ 35 w 259"/>
                <a:gd name="T13" fmla="*/ 7 h 79"/>
                <a:gd name="T14" fmla="*/ 39 w 259"/>
                <a:gd name="T15" fmla="*/ 3 h 79"/>
                <a:gd name="T16" fmla="*/ 52 w 259"/>
                <a:gd name="T17" fmla="*/ 7 h 79"/>
                <a:gd name="T18" fmla="*/ 57 w 259"/>
                <a:gd name="T19" fmla="*/ 12 h 79"/>
                <a:gd name="T20" fmla="*/ 65 w 259"/>
                <a:gd name="T21" fmla="*/ 12 h 79"/>
                <a:gd name="T22" fmla="*/ 65 w 259"/>
                <a:gd name="T23" fmla="*/ 19 h 79"/>
                <a:gd name="T24" fmla="*/ 48 w 259"/>
                <a:gd name="T25" fmla="*/ 15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
                <a:gd name="T40" fmla="*/ 0 h 79"/>
                <a:gd name="T41" fmla="*/ 259 w 259"/>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 h="79">
                  <a:moveTo>
                    <a:pt x="190" y="63"/>
                  </a:moveTo>
                  <a:lnTo>
                    <a:pt x="52" y="48"/>
                  </a:lnTo>
                  <a:lnTo>
                    <a:pt x="0" y="15"/>
                  </a:lnTo>
                  <a:lnTo>
                    <a:pt x="36" y="0"/>
                  </a:lnTo>
                  <a:lnTo>
                    <a:pt x="52" y="0"/>
                  </a:lnTo>
                  <a:lnTo>
                    <a:pt x="104" y="15"/>
                  </a:lnTo>
                  <a:lnTo>
                    <a:pt x="138" y="31"/>
                  </a:lnTo>
                  <a:lnTo>
                    <a:pt x="155" y="15"/>
                  </a:lnTo>
                  <a:lnTo>
                    <a:pt x="207" y="31"/>
                  </a:lnTo>
                  <a:lnTo>
                    <a:pt x="226" y="48"/>
                  </a:lnTo>
                  <a:lnTo>
                    <a:pt x="259" y="48"/>
                  </a:lnTo>
                  <a:lnTo>
                    <a:pt x="259" y="79"/>
                  </a:lnTo>
                  <a:lnTo>
                    <a:pt x="190" y="6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7" name="Freeform 1641"/>
            <p:cNvSpPr>
              <a:spLocks/>
            </p:cNvSpPr>
            <p:nvPr/>
          </p:nvSpPr>
          <p:spPr bwMode="gray">
            <a:xfrm>
              <a:off x="7192796" y="3317876"/>
              <a:ext cx="233382" cy="252413"/>
            </a:xfrm>
            <a:custGeom>
              <a:avLst/>
              <a:gdLst>
                <a:gd name="T0" fmla="*/ 0 w 293"/>
                <a:gd name="T1" fmla="*/ 43 h 319"/>
                <a:gd name="T2" fmla="*/ 8 w 293"/>
                <a:gd name="T3" fmla="*/ 72 h 319"/>
                <a:gd name="T4" fmla="*/ 17 w 293"/>
                <a:gd name="T5" fmla="*/ 72 h 319"/>
                <a:gd name="T6" fmla="*/ 17 w 293"/>
                <a:gd name="T7" fmla="*/ 76 h 319"/>
                <a:gd name="T8" fmla="*/ 30 w 293"/>
                <a:gd name="T9" fmla="*/ 76 h 319"/>
                <a:gd name="T10" fmla="*/ 43 w 293"/>
                <a:gd name="T11" fmla="*/ 79 h 319"/>
                <a:gd name="T12" fmla="*/ 52 w 293"/>
                <a:gd name="T13" fmla="*/ 76 h 319"/>
                <a:gd name="T14" fmla="*/ 52 w 293"/>
                <a:gd name="T15" fmla="*/ 64 h 319"/>
                <a:gd name="T16" fmla="*/ 65 w 293"/>
                <a:gd name="T17" fmla="*/ 43 h 319"/>
                <a:gd name="T18" fmla="*/ 69 w 293"/>
                <a:gd name="T19" fmla="*/ 43 h 319"/>
                <a:gd name="T20" fmla="*/ 61 w 293"/>
                <a:gd name="T21" fmla="*/ 28 h 319"/>
                <a:gd name="T22" fmla="*/ 69 w 293"/>
                <a:gd name="T23" fmla="*/ 19 h 319"/>
                <a:gd name="T24" fmla="*/ 65 w 293"/>
                <a:gd name="T25" fmla="*/ 16 h 319"/>
                <a:gd name="T26" fmla="*/ 74 w 293"/>
                <a:gd name="T27" fmla="*/ 12 h 319"/>
                <a:gd name="T28" fmla="*/ 56 w 293"/>
                <a:gd name="T29" fmla="*/ 0 h 319"/>
                <a:gd name="T30" fmla="*/ 43 w 293"/>
                <a:gd name="T31" fmla="*/ 16 h 319"/>
                <a:gd name="T32" fmla="*/ 17 w 293"/>
                <a:gd name="T33" fmla="*/ 31 h 319"/>
                <a:gd name="T34" fmla="*/ 13 w 293"/>
                <a:gd name="T35" fmla="*/ 40 h 319"/>
                <a:gd name="T36" fmla="*/ 4 w 293"/>
                <a:gd name="T37" fmla="*/ 36 h 319"/>
                <a:gd name="T38" fmla="*/ 0 w 293"/>
                <a:gd name="T39" fmla="*/ 43 h 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319"/>
                <a:gd name="T62" fmla="*/ 293 w 293"/>
                <a:gd name="T63" fmla="*/ 319 h 3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319">
                  <a:moveTo>
                    <a:pt x="0" y="175"/>
                  </a:moveTo>
                  <a:lnTo>
                    <a:pt x="32" y="288"/>
                  </a:lnTo>
                  <a:lnTo>
                    <a:pt x="67" y="288"/>
                  </a:lnTo>
                  <a:lnTo>
                    <a:pt x="67" y="304"/>
                  </a:lnTo>
                  <a:lnTo>
                    <a:pt x="119" y="304"/>
                  </a:lnTo>
                  <a:lnTo>
                    <a:pt x="171" y="319"/>
                  </a:lnTo>
                  <a:lnTo>
                    <a:pt x="207" y="304"/>
                  </a:lnTo>
                  <a:lnTo>
                    <a:pt x="207" y="256"/>
                  </a:lnTo>
                  <a:lnTo>
                    <a:pt x="259" y="175"/>
                  </a:lnTo>
                  <a:lnTo>
                    <a:pt x="274" y="175"/>
                  </a:lnTo>
                  <a:lnTo>
                    <a:pt x="242" y="112"/>
                  </a:lnTo>
                  <a:lnTo>
                    <a:pt x="274" y="79"/>
                  </a:lnTo>
                  <a:lnTo>
                    <a:pt x="259" y="64"/>
                  </a:lnTo>
                  <a:lnTo>
                    <a:pt x="293" y="48"/>
                  </a:lnTo>
                  <a:lnTo>
                    <a:pt x="222" y="0"/>
                  </a:lnTo>
                  <a:lnTo>
                    <a:pt x="171" y="64"/>
                  </a:lnTo>
                  <a:lnTo>
                    <a:pt x="67" y="127"/>
                  </a:lnTo>
                  <a:lnTo>
                    <a:pt x="52" y="160"/>
                  </a:lnTo>
                  <a:lnTo>
                    <a:pt x="15" y="144"/>
                  </a:lnTo>
                  <a:lnTo>
                    <a:pt x="0" y="175"/>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178" name="Freeform 1642"/>
            <p:cNvSpPr>
              <a:spLocks/>
            </p:cNvSpPr>
            <p:nvPr/>
          </p:nvSpPr>
          <p:spPr bwMode="gray">
            <a:xfrm>
              <a:off x="7411889" y="3432176"/>
              <a:ext cx="138124" cy="176213"/>
            </a:xfrm>
            <a:custGeom>
              <a:avLst/>
              <a:gdLst>
                <a:gd name="T0" fmla="*/ 13 w 175"/>
                <a:gd name="T1" fmla="*/ 4 h 223"/>
                <a:gd name="T2" fmla="*/ 35 w 175"/>
                <a:gd name="T3" fmla="*/ 7 h 223"/>
                <a:gd name="T4" fmla="*/ 43 w 175"/>
                <a:gd name="T5" fmla="*/ 0 h 223"/>
                <a:gd name="T6" fmla="*/ 43 w 175"/>
                <a:gd name="T7" fmla="*/ 4 h 223"/>
                <a:gd name="T8" fmla="*/ 39 w 175"/>
                <a:gd name="T9" fmla="*/ 12 h 223"/>
                <a:gd name="T10" fmla="*/ 9 w 175"/>
                <a:gd name="T11" fmla="*/ 12 h 223"/>
                <a:gd name="T12" fmla="*/ 9 w 175"/>
                <a:gd name="T13" fmla="*/ 19 h 223"/>
                <a:gd name="T14" fmla="*/ 13 w 175"/>
                <a:gd name="T15" fmla="*/ 24 h 223"/>
                <a:gd name="T16" fmla="*/ 30 w 175"/>
                <a:gd name="T17" fmla="*/ 19 h 223"/>
                <a:gd name="T18" fmla="*/ 35 w 175"/>
                <a:gd name="T19" fmla="*/ 19 h 223"/>
                <a:gd name="T20" fmla="*/ 17 w 175"/>
                <a:gd name="T21" fmla="*/ 28 h 223"/>
                <a:gd name="T22" fmla="*/ 26 w 175"/>
                <a:gd name="T23" fmla="*/ 40 h 223"/>
                <a:gd name="T24" fmla="*/ 22 w 175"/>
                <a:gd name="T25" fmla="*/ 43 h 223"/>
                <a:gd name="T26" fmla="*/ 26 w 175"/>
                <a:gd name="T27" fmla="*/ 48 h 223"/>
                <a:gd name="T28" fmla="*/ 17 w 175"/>
                <a:gd name="T29" fmla="*/ 52 h 223"/>
                <a:gd name="T30" fmla="*/ 13 w 175"/>
                <a:gd name="T31" fmla="*/ 36 h 223"/>
                <a:gd name="T32" fmla="*/ 9 w 175"/>
                <a:gd name="T33" fmla="*/ 40 h 223"/>
                <a:gd name="T34" fmla="*/ 9 w 175"/>
                <a:gd name="T35" fmla="*/ 55 h 223"/>
                <a:gd name="T36" fmla="*/ 4 w 175"/>
                <a:gd name="T37" fmla="*/ 55 h 223"/>
                <a:gd name="T38" fmla="*/ 0 w 175"/>
                <a:gd name="T39" fmla="*/ 55 h 223"/>
                <a:gd name="T40" fmla="*/ 4 w 175"/>
                <a:gd name="T41" fmla="*/ 40 h 223"/>
                <a:gd name="T42" fmla="*/ 0 w 175"/>
                <a:gd name="T43" fmla="*/ 40 h 223"/>
                <a:gd name="T44" fmla="*/ 0 w 175"/>
                <a:gd name="T45" fmla="*/ 36 h 223"/>
                <a:gd name="T46" fmla="*/ 4 w 175"/>
                <a:gd name="T47" fmla="*/ 19 h 223"/>
                <a:gd name="T48" fmla="*/ 9 w 175"/>
                <a:gd name="T49" fmla="*/ 7 h 223"/>
                <a:gd name="T50" fmla="*/ 13 w 175"/>
                <a:gd name="T51" fmla="*/ 4 h 2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5"/>
                <a:gd name="T79" fmla="*/ 0 h 223"/>
                <a:gd name="T80" fmla="*/ 175 w 175"/>
                <a:gd name="T81" fmla="*/ 223 h 2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5" h="223">
                  <a:moveTo>
                    <a:pt x="52" y="16"/>
                  </a:moveTo>
                  <a:lnTo>
                    <a:pt x="140" y="31"/>
                  </a:lnTo>
                  <a:lnTo>
                    <a:pt x="175" y="0"/>
                  </a:lnTo>
                  <a:lnTo>
                    <a:pt x="175" y="16"/>
                  </a:lnTo>
                  <a:lnTo>
                    <a:pt x="158" y="48"/>
                  </a:lnTo>
                  <a:lnTo>
                    <a:pt x="37" y="48"/>
                  </a:lnTo>
                  <a:lnTo>
                    <a:pt x="37" y="79"/>
                  </a:lnTo>
                  <a:lnTo>
                    <a:pt x="52" y="96"/>
                  </a:lnTo>
                  <a:lnTo>
                    <a:pt x="123" y="79"/>
                  </a:lnTo>
                  <a:lnTo>
                    <a:pt x="140" y="79"/>
                  </a:lnTo>
                  <a:lnTo>
                    <a:pt x="71" y="112"/>
                  </a:lnTo>
                  <a:lnTo>
                    <a:pt x="104" y="160"/>
                  </a:lnTo>
                  <a:lnTo>
                    <a:pt x="89" y="175"/>
                  </a:lnTo>
                  <a:lnTo>
                    <a:pt x="104" y="192"/>
                  </a:lnTo>
                  <a:lnTo>
                    <a:pt x="71" y="208"/>
                  </a:lnTo>
                  <a:lnTo>
                    <a:pt x="52" y="144"/>
                  </a:lnTo>
                  <a:lnTo>
                    <a:pt x="37" y="160"/>
                  </a:lnTo>
                  <a:lnTo>
                    <a:pt x="37" y="223"/>
                  </a:lnTo>
                  <a:lnTo>
                    <a:pt x="19" y="223"/>
                  </a:lnTo>
                  <a:lnTo>
                    <a:pt x="0" y="223"/>
                  </a:lnTo>
                  <a:lnTo>
                    <a:pt x="19" y="160"/>
                  </a:lnTo>
                  <a:lnTo>
                    <a:pt x="0" y="160"/>
                  </a:lnTo>
                  <a:lnTo>
                    <a:pt x="0" y="144"/>
                  </a:lnTo>
                  <a:lnTo>
                    <a:pt x="19" y="79"/>
                  </a:lnTo>
                  <a:lnTo>
                    <a:pt x="37" y="31"/>
                  </a:lnTo>
                  <a:lnTo>
                    <a:pt x="52"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79" name="Freeform 1643"/>
            <p:cNvSpPr>
              <a:spLocks/>
            </p:cNvSpPr>
            <p:nvPr/>
          </p:nvSpPr>
          <p:spPr bwMode="gray">
            <a:xfrm>
              <a:off x="7411889" y="3038476"/>
              <a:ext cx="111134" cy="128588"/>
            </a:xfrm>
            <a:custGeom>
              <a:avLst/>
              <a:gdLst>
                <a:gd name="T0" fmla="*/ 0 w 140"/>
                <a:gd name="T1" fmla="*/ 17 h 161"/>
                <a:gd name="T2" fmla="*/ 0 w 140"/>
                <a:gd name="T3" fmla="*/ 29 h 161"/>
                <a:gd name="T4" fmla="*/ 9 w 140"/>
                <a:gd name="T5" fmla="*/ 29 h 161"/>
                <a:gd name="T6" fmla="*/ 9 w 140"/>
                <a:gd name="T7" fmla="*/ 36 h 161"/>
                <a:gd name="T8" fmla="*/ 13 w 140"/>
                <a:gd name="T9" fmla="*/ 36 h 161"/>
                <a:gd name="T10" fmla="*/ 22 w 140"/>
                <a:gd name="T11" fmla="*/ 41 h 161"/>
                <a:gd name="T12" fmla="*/ 22 w 140"/>
                <a:gd name="T13" fmla="*/ 36 h 161"/>
                <a:gd name="T14" fmla="*/ 35 w 140"/>
                <a:gd name="T15" fmla="*/ 41 h 161"/>
                <a:gd name="T16" fmla="*/ 30 w 140"/>
                <a:gd name="T17" fmla="*/ 36 h 161"/>
                <a:gd name="T18" fmla="*/ 18 w 140"/>
                <a:gd name="T19" fmla="*/ 33 h 161"/>
                <a:gd name="T20" fmla="*/ 13 w 140"/>
                <a:gd name="T21" fmla="*/ 24 h 161"/>
                <a:gd name="T22" fmla="*/ 18 w 140"/>
                <a:gd name="T23" fmla="*/ 12 h 161"/>
                <a:gd name="T24" fmla="*/ 13 w 140"/>
                <a:gd name="T25" fmla="*/ 0 h 161"/>
                <a:gd name="T26" fmla="*/ 0 w 140"/>
                <a:gd name="T27" fmla="*/ 0 h 161"/>
                <a:gd name="T28" fmla="*/ 4 w 140"/>
                <a:gd name="T29" fmla="*/ 17 h 161"/>
                <a:gd name="T30" fmla="*/ 0 w 140"/>
                <a:gd name="T31" fmla="*/ 1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61"/>
                <a:gd name="T50" fmla="*/ 140 w 140"/>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61">
                  <a:moveTo>
                    <a:pt x="0" y="65"/>
                  </a:moveTo>
                  <a:lnTo>
                    <a:pt x="0" y="113"/>
                  </a:lnTo>
                  <a:lnTo>
                    <a:pt x="37" y="113"/>
                  </a:lnTo>
                  <a:lnTo>
                    <a:pt x="37" y="144"/>
                  </a:lnTo>
                  <a:lnTo>
                    <a:pt x="52" y="144"/>
                  </a:lnTo>
                  <a:lnTo>
                    <a:pt x="89" y="161"/>
                  </a:lnTo>
                  <a:lnTo>
                    <a:pt x="89" y="144"/>
                  </a:lnTo>
                  <a:lnTo>
                    <a:pt x="140" y="161"/>
                  </a:lnTo>
                  <a:lnTo>
                    <a:pt x="123" y="144"/>
                  </a:lnTo>
                  <a:lnTo>
                    <a:pt x="71" y="129"/>
                  </a:lnTo>
                  <a:lnTo>
                    <a:pt x="52" y="96"/>
                  </a:lnTo>
                  <a:lnTo>
                    <a:pt x="71" y="48"/>
                  </a:lnTo>
                  <a:lnTo>
                    <a:pt x="52" y="0"/>
                  </a:lnTo>
                  <a:lnTo>
                    <a:pt x="0" y="0"/>
                  </a:lnTo>
                  <a:lnTo>
                    <a:pt x="19" y="65"/>
                  </a:lnTo>
                  <a:lnTo>
                    <a:pt x="0" y="65"/>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180" name="Freeform 1644"/>
            <p:cNvSpPr>
              <a:spLocks/>
            </p:cNvSpPr>
            <p:nvPr/>
          </p:nvSpPr>
          <p:spPr bwMode="gray">
            <a:xfrm>
              <a:off x="7370611" y="3216276"/>
              <a:ext cx="55567" cy="63500"/>
            </a:xfrm>
            <a:custGeom>
              <a:avLst/>
              <a:gdLst>
                <a:gd name="T0" fmla="*/ 0 w 71"/>
                <a:gd name="T1" fmla="*/ 21 h 78"/>
                <a:gd name="T2" fmla="*/ 17 w 71"/>
                <a:gd name="T3" fmla="*/ 4 h 78"/>
                <a:gd name="T4" fmla="*/ 13 w 71"/>
                <a:gd name="T5" fmla="*/ 0 h 78"/>
                <a:gd name="T6" fmla="*/ 0 w 71"/>
                <a:gd name="T7" fmla="*/ 21 h 78"/>
                <a:gd name="T8" fmla="*/ 0 60000 65536"/>
                <a:gd name="T9" fmla="*/ 0 60000 65536"/>
                <a:gd name="T10" fmla="*/ 0 60000 65536"/>
                <a:gd name="T11" fmla="*/ 0 60000 65536"/>
                <a:gd name="T12" fmla="*/ 0 w 71"/>
                <a:gd name="T13" fmla="*/ 0 h 78"/>
                <a:gd name="T14" fmla="*/ 71 w 71"/>
                <a:gd name="T15" fmla="*/ 78 h 78"/>
              </a:gdLst>
              <a:ahLst/>
              <a:cxnLst>
                <a:cxn ang="T8">
                  <a:pos x="T0" y="T1"/>
                </a:cxn>
                <a:cxn ang="T9">
                  <a:pos x="T2" y="T3"/>
                </a:cxn>
                <a:cxn ang="T10">
                  <a:pos x="T4" y="T5"/>
                </a:cxn>
                <a:cxn ang="T11">
                  <a:pos x="T6" y="T7"/>
                </a:cxn>
              </a:cxnLst>
              <a:rect l="T12" t="T13" r="T14" b="T15"/>
              <a:pathLst>
                <a:path w="71" h="78">
                  <a:moveTo>
                    <a:pt x="0" y="78"/>
                  </a:moveTo>
                  <a:lnTo>
                    <a:pt x="71" y="15"/>
                  </a:lnTo>
                  <a:lnTo>
                    <a:pt x="52" y="0"/>
                  </a:lnTo>
                  <a:lnTo>
                    <a:pt x="0" y="7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81" name="Freeform 1645"/>
            <p:cNvSpPr>
              <a:spLocks/>
            </p:cNvSpPr>
            <p:nvPr/>
          </p:nvSpPr>
          <p:spPr bwMode="gray">
            <a:xfrm>
              <a:off x="7426178" y="3152776"/>
              <a:ext cx="26990" cy="38100"/>
            </a:xfrm>
            <a:custGeom>
              <a:avLst/>
              <a:gdLst>
                <a:gd name="T0" fmla="*/ 0 w 33"/>
                <a:gd name="T1" fmla="*/ 0 h 48"/>
                <a:gd name="T2" fmla="*/ 9 w 33"/>
                <a:gd name="T3" fmla="*/ 12 h 48"/>
                <a:gd name="T4" fmla="*/ 9 w 33"/>
                <a:gd name="T5" fmla="*/ 5 h 48"/>
                <a:gd name="T6" fmla="*/ 0 w 33"/>
                <a:gd name="T7" fmla="*/ 0 h 48"/>
                <a:gd name="T8" fmla="*/ 0 60000 65536"/>
                <a:gd name="T9" fmla="*/ 0 60000 65536"/>
                <a:gd name="T10" fmla="*/ 0 60000 65536"/>
                <a:gd name="T11" fmla="*/ 0 60000 65536"/>
                <a:gd name="T12" fmla="*/ 0 w 33"/>
                <a:gd name="T13" fmla="*/ 0 h 48"/>
                <a:gd name="T14" fmla="*/ 33 w 33"/>
                <a:gd name="T15" fmla="*/ 48 h 48"/>
              </a:gdLst>
              <a:ahLst/>
              <a:cxnLst>
                <a:cxn ang="T8">
                  <a:pos x="T0" y="T1"/>
                </a:cxn>
                <a:cxn ang="T9">
                  <a:pos x="T2" y="T3"/>
                </a:cxn>
                <a:cxn ang="T10">
                  <a:pos x="T4" y="T5"/>
                </a:cxn>
                <a:cxn ang="T11">
                  <a:pos x="T6" y="T7"/>
                </a:cxn>
              </a:cxnLst>
              <a:rect l="T12" t="T13" r="T14" b="T15"/>
              <a:pathLst>
                <a:path w="33" h="48">
                  <a:moveTo>
                    <a:pt x="0" y="0"/>
                  </a:moveTo>
                  <a:lnTo>
                    <a:pt x="33" y="48"/>
                  </a:lnTo>
                  <a:lnTo>
                    <a:pt x="33" y="17"/>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82" name="Freeform 1646"/>
            <p:cNvSpPr>
              <a:spLocks/>
            </p:cNvSpPr>
            <p:nvPr/>
          </p:nvSpPr>
          <p:spPr bwMode="gray">
            <a:xfrm>
              <a:off x="7523023" y="3178176"/>
              <a:ext cx="26990" cy="50800"/>
            </a:xfrm>
            <a:custGeom>
              <a:avLst/>
              <a:gdLst>
                <a:gd name="T0" fmla="*/ 0 w 35"/>
                <a:gd name="T1" fmla="*/ 0 h 63"/>
                <a:gd name="T2" fmla="*/ 4 w 35"/>
                <a:gd name="T3" fmla="*/ 8 h 63"/>
                <a:gd name="T4" fmla="*/ 0 w 35"/>
                <a:gd name="T5" fmla="*/ 12 h 63"/>
                <a:gd name="T6" fmla="*/ 8 w 35"/>
                <a:gd name="T7" fmla="*/ 16 h 63"/>
                <a:gd name="T8" fmla="*/ 8 w 35"/>
                <a:gd name="T9" fmla="*/ 4 h 63"/>
                <a:gd name="T10" fmla="*/ 0 w 35"/>
                <a:gd name="T11" fmla="*/ 0 h 63"/>
                <a:gd name="T12" fmla="*/ 0 60000 65536"/>
                <a:gd name="T13" fmla="*/ 0 60000 65536"/>
                <a:gd name="T14" fmla="*/ 0 60000 65536"/>
                <a:gd name="T15" fmla="*/ 0 60000 65536"/>
                <a:gd name="T16" fmla="*/ 0 60000 65536"/>
                <a:gd name="T17" fmla="*/ 0 60000 65536"/>
                <a:gd name="T18" fmla="*/ 0 w 35"/>
                <a:gd name="T19" fmla="*/ 0 h 63"/>
                <a:gd name="T20" fmla="*/ 35 w 3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5" h="63">
                  <a:moveTo>
                    <a:pt x="0" y="0"/>
                  </a:moveTo>
                  <a:lnTo>
                    <a:pt x="18" y="32"/>
                  </a:lnTo>
                  <a:lnTo>
                    <a:pt x="0" y="48"/>
                  </a:lnTo>
                  <a:lnTo>
                    <a:pt x="35" y="63"/>
                  </a:lnTo>
                  <a:lnTo>
                    <a:pt x="35" y="15"/>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83" name="Freeform 1647"/>
            <p:cNvSpPr>
              <a:spLocks/>
            </p:cNvSpPr>
            <p:nvPr/>
          </p:nvSpPr>
          <p:spPr bwMode="gray">
            <a:xfrm>
              <a:off x="7467456" y="3190876"/>
              <a:ext cx="68268" cy="74613"/>
            </a:xfrm>
            <a:custGeom>
              <a:avLst/>
              <a:gdLst>
                <a:gd name="T0" fmla="*/ 0 w 87"/>
                <a:gd name="T1" fmla="*/ 12 h 94"/>
                <a:gd name="T2" fmla="*/ 8 w 87"/>
                <a:gd name="T3" fmla="*/ 12 h 94"/>
                <a:gd name="T4" fmla="*/ 4 w 87"/>
                <a:gd name="T5" fmla="*/ 17 h 94"/>
                <a:gd name="T6" fmla="*/ 8 w 87"/>
                <a:gd name="T7" fmla="*/ 24 h 94"/>
                <a:gd name="T8" fmla="*/ 13 w 87"/>
                <a:gd name="T9" fmla="*/ 17 h 94"/>
                <a:gd name="T10" fmla="*/ 21 w 87"/>
                <a:gd name="T11" fmla="*/ 20 h 94"/>
                <a:gd name="T12" fmla="*/ 17 w 87"/>
                <a:gd name="T13" fmla="*/ 9 h 94"/>
                <a:gd name="T14" fmla="*/ 13 w 87"/>
                <a:gd name="T15" fmla="*/ 12 h 94"/>
                <a:gd name="T16" fmla="*/ 4 w 87"/>
                <a:gd name="T17" fmla="*/ 5 h 94"/>
                <a:gd name="T18" fmla="*/ 0 w 87"/>
                <a:gd name="T19" fmla="*/ 0 h 94"/>
                <a:gd name="T20" fmla="*/ 0 w 87"/>
                <a:gd name="T21" fmla="*/ 1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4"/>
                <a:gd name="T35" fmla="*/ 87 w 87"/>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4">
                  <a:moveTo>
                    <a:pt x="0" y="48"/>
                  </a:moveTo>
                  <a:lnTo>
                    <a:pt x="33" y="48"/>
                  </a:lnTo>
                  <a:lnTo>
                    <a:pt x="18" y="65"/>
                  </a:lnTo>
                  <a:lnTo>
                    <a:pt x="33" y="94"/>
                  </a:lnTo>
                  <a:lnTo>
                    <a:pt x="52" y="65"/>
                  </a:lnTo>
                  <a:lnTo>
                    <a:pt x="87" y="79"/>
                  </a:lnTo>
                  <a:lnTo>
                    <a:pt x="69" y="33"/>
                  </a:lnTo>
                  <a:lnTo>
                    <a:pt x="52" y="48"/>
                  </a:lnTo>
                  <a:lnTo>
                    <a:pt x="18" y="17"/>
                  </a:lnTo>
                  <a:lnTo>
                    <a:pt x="0" y="0"/>
                  </a:lnTo>
                  <a:lnTo>
                    <a:pt x="0" y="4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84" name="Line 1648"/>
            <p:cNvSpPr>
              <a:spLocks noChangeShapeType="1"/>
            </p:cNvSpPr>
            <p:nvPr/>
          </p:nvSpPr>
          <p:spPr bwMode="gray">
            <a:xfrm>
              <a:off x="7911992" y="2166939"/>
              <a:ext cx="26990"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85" name="Line 1649"/>
            <p:cNvSpPr>
              <a:spLocks noChangeShapeType="1"/>
            </p:cNvSpPr>
            <p:nvPr/>
          </p:nvSpPr>
          <p:spPr bwMode="gray">
            <a:xfrm>
              <a:off x="8089807" y="2217739"/>
              <a:ext cx="28577"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86" name="Line 1650"/>
            <p:cNvSpPr>
              <a:spLocks noChangeShapeType="1"/>
            </p:cNvSpPr>
            <p:nvPr/>
          </p:nvSpPr>
          <p:spPr bwMode="gray">
            <a:xfrm>
              <a:off x="8291436" y="2243139"/>
              <a:ext cx="15876"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87" name="Line 1651"/>
            <p:cNvSpPr>
              <a:spLocks noChangeShapeType="1"/>
            </p:cNvSpPr>
            <p:nvPr/>
          </p:nvSpPr>
          <p:spPr bwMode="gray">
            <a:xfrm flipV="1">
              <a:off x="8361291" y="2230439"/>
              <a:ext cx="1588"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88" name="Line 1652"/>
            <p:cNvSpPr>
              <a:spLocks noChangeShapeType="1"/>
            </p:cNvSpPr>
            <p:nvPr/>
          </p:nvSpPr>
          <p:spPr bwMode="gray">
            <a:xfrm>
              <a:off x="8442260" y="2217739"/>
              <a:ext cx="15876"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89" name="Line 1653"/>
            <p:cNvSpPr>
              <a:spLocks noChangeShapeType="1"/>
            </p:cNvSpPr>
            <p:nvPr/>
          </p:nvSpPr>
          <p:spPr bwMode="gray">
            <a:xfrm>
              <a:off x="8077106" y="1974851"/>
              <a:ext cx="66680"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90" name="Line 1654"/>
            <p:cNvSpPr>
              <a:spLocks noChangeShapeType="1"/>
            </p:cNvSpPr>
            <p:nvPr/>
          </p:nvSpPr>
          <p:spPr bwMode="gray">
            <a:xfrm flipH="1" flipV="1">
              <a:off x="8077106" y="1974851"/>
              <a:ext cx="53979"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91" name="Freeform 1655"/>
            <p:cNvSpPr>
              <a:spLocks/>
            </p:cNvSpPr>
            <p:nvPr/>
          </p:nvSpPr>
          <p:spPr bwMode="gray">
            <a:xfrm>
              <a:off x="7527786" y="2671764"/>
              <a:ext cx="53979" cy="61913"/>
            </a:xfrm>
            <a:custGeom>
              <a:avLst/>
              <a:gdLst>
                <a:gd name="T0" fmla="*/ 0 w 69"/>
                <a:gd name="T1" fmla="*/ 3 h 78"/>
                <a:gd name="T2" fmla="*/ 8 w 69"/>
                <a:gd name="T3" fmla="*/ 7 h 78"/>
                <a:gd name="T4" fmla="*/ 8 w 69"/>
                <a:gd name="T5" fmla="*/ 20 h 78"/>
                <a:gd name="T6" fmla="*/ 17 w 69"/>
                <a:gd name="T7" fmla="*/ 15 h 78"/>
                <a:gd name="T8" fmla="*/ 12 w 69"/>
                <a:gd name="T9" fmla="*/ 0 h 78"/>
                <a:gd name="T10" fmla="*/ 4 w 69"/>
                <a:gd name="T11" fmla="*/ 0 h 78"/>
                <a:gd name="T12" fmla="*/ 0 w 69"/>
                <a:gd name="T13" fmla="*/ 3 h 78"/>
                <a:gd name="T14" fmla="*/ 0 60000 65536"/>
                <a:gd name="T15" fmla="*/ 0 60000 65536"/>
                <a:gd name="T16" fmla="*/ 0 60000 65536"/>
                <a:gd name="T17" fmla="*/ 0 60000 65536"/>
                <a:gd name="T18" fmla="*/ 0 60000 65536"/>
                <a:gd name="T19" fmla="*/ 0 60000 65536"/>
                <a:gd name="T20" fmla="*/ 0 60000 65536"/>
                <a:gd name="T21" fmla="*/ 0 w 69"/>
                <a:gd name="T22" fmla="*/ 0 h 78"/>
                <a:gd name="T23" fmla="*/ 69 w 69"/>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78">
                  <a:moveTo>
                    <a:pt x="0" y="15"/>
                  </a:moveTo>
                  <a:lnTo>
                    <a:pt x="35" y="30"/>
                  </a:lnTo>
                  <a:lnTo>
                    <a:pt x="35" y="78"/>
                  </a:lnTo>
                  <a:lnTo>
                    <a:pt x="69" y="63"/>
                  </a:lnTo>
                  <a:lnTo>
                    <a:pt x="50" y="0"/>
                  </a:lnTo>
                  <a:lnTo>
                    <a:pt x="18"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92" name="Freeform 1656"/>
            <p:cNvSpPr>
              <a:spLocks/>
            </p:cNvSpPr>
            <p:nvPr/>
          </p:nvSpPr>
          <p:spPr bwMode="gray">
            <a:xfrm>
              <a:off x="7581765" y="2657476"/>
              <a:ext cx="55567" cy="38100"/>
            </a:xfrm>
            <a:custGeom>
              <a:avLst/>
              <a:gdLst>
                <a:gd name="T0" fmla="*/ 0 w 70"/>
                <a:gd name="T1" fmla="*/ 9 h 48"/>
                <a:gd name="T2" fmla="*/ 9 w 70"/>
                <a:gd name="T3" fmla="*/ 12 h 48"/>
                <a:gd name="T4" fmla="*/ 18 w 70"/>
                <a:gd name="T5" fmla="*/ 5 h 48"/>
                <a:gd name="T6" fmla="*/ 9 w 70"/>
                <a:gd name="T7" fmla="*/ 0 h 48"/>
                <a:gd name="T8" fmla="*/ 0 w 70"/>
                <a:gd name="T9" fmla="*/ 9 h 48"/>
                <a:gd name="T10" fmla="*/ 0 60000 65536"/>
                <a:gd name="T11" fmla="*/ 0 60000 65536"/>
                <a:gd name="T12" fmla="*/ 0 60000 65536"/>
                <a:gd name="T13" fmla="*/ 0 60000 65536"/>
                <a:gd name="T14" fmla="*/ 0 60000 65536"/>
                <a:gd name="T15" fmla="*/ 0 w 70"/>
                <a:gd name="T16" fmla="*/ 0 h 48"/>
                <a:gd name="T17" fmla="*/ 70 w 70"/>
                <a:gd name="T18" fmla="*/ 48 h 48"/>
              </a:gdLst>
              <a:ahLst/>
              <a:cxnLst>
                <a:cxn ang="T10">
                  <a:pos x="T0" y="T1"/>
                </a:cxn>
                <a:cxn ang="T11">
                  <a:pos x="T2" y="T3"/>
                </a:cxn>
                <a:cxn ang="T12">
                  <a:pos x="T4" y="T5"/>
                </a:cxn>
                <a:cxn ang="T13">
                  <a:pos x="T6" y="T7"/>
                </a:cxn>
                <a:cxn ang="T14">
                  <a:pos x="T8" y="T9"/>
                </a:cxn>
              </a:cxnLst>
              <a:rect l="T15" t="T16" r="T17" b="T18"/>
              <a:pathLst>
                <a:path w="70" h="48">
                  <a:moveTo>
                    <a:pt x="0" y="33"/>
                  </a:moveTo>
                  <a:lnTo>
                    <a:pt x="33" y="48"/>
                  </a:lnTo>
                  <a:lnTo>
                    <a:pt x="70" y="18"/>
                  </a:lnTo>
                  <a:lnTo>
                    <a:pt x="33" y="0"/>
                  </a:lnTo>
                  <a:lnTo>
                    <a:pt x="0" y="3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93" name="Freeform 1657"/>
            <p:cNvSpPr>
              <a:spLocks/>
            </p:cNvSpPr>
            <p:nvPr/>
          </p:nvSpPr>
          <p:spPr bwMode="gray">
            <a:xfrm>
              <a:off x="7540487" y="2481264"/>
              <a:ext cx="206392" cy="203200"/>
            </a:xfrm>
            <a:custGeom>
              <a:avLst/>
              <a:gdLst>
                <a:gd name="T0" fmla="*/ 0 w 259"/>
                <a:gd name="T1" fmla="*/ 56 h 255"/>
                <a:gd name="T2" fmla="*/ 8 w 259"/>
                <a:gd name="T3" fmla="*/ 60 h 255"/>
                <a:gd name="T4" fmla="*/ 31 w 259"/>
                <a:gd name="T5" fmla="*/ 52 h 255"/>
                <a:gd name="T6" fmla="*/ 39 w 259"/>
                <a:gd name="T7" fmla="*/ 64 h 255"/>
                <a:gd name="T8" fmla="*/ 39 w 259"/>
                <a:gd name="T9" fmla="*/ 52 h 255"/>
                <a:gd name="T10" fmla="*/ 52 w 259"/>
                <a:gd name="T11" fmla="*/ 52 h 255"/>
                <a:gd name="T12" fmla="*/ 52 w 259"/>
                <a:gd name="T13" fmla="*/ 48 h 255"/>
                <a:gd name="T14" fmla="*/ 56 w 259"/>
                <a:gd name="T15" fmla="*/ 52 h 255"/>
                <a:gd name="T16" fmla="*/ 56 w 259"/>
                <a:gd name="T17" fmla="*/ 48 h 255"/>
                <a:gd name="T18" fmla="*/ 65 w 259"/>
                <a:gd name="T19" fmla="*/ 48 h 255"/>
                <a:gd name="T20" fmla="*/ 56 w 259"/>
                <a:gd name="T21" fmla="*/ 28 h 255"/>
                <a:gd name="T22" fmla="*/ 56 w 259"/>
                <a:gd name="T23" fmla="*/ 20 h 255"/>
                <a:gd name="T24" fmla="*/ 43 w 259"/>
                <a:gd name="T25" fmla="*/ 4 h 255"/>
                <a:gd name="T26" fmla="*/ 39 w 259"/>
                <a:gd name="T27" fmla="*/ 0 h 255"/>
                <a:gd name="T28" fmla="*/ 43 w 259"/>
                <a:gd name="T29" fmla="*/ 4 h 255"/>
                <a:gd name="T30" fmla="*/ 39 w 259"/>
                <a:gd name="T31" fmla="*/ 4 h 255"/>
                <a:gd name="T32" fmla="*/ 43 w 259"/>
                <a:gd name="T33" fmla="*/ 20 h 255"/>
                <a:gd name="T34" fmla="*/ 43 w 259"/>
                <a:gd name="T35" fmla="*/ 32 h 255"/>
                <a:gd name="T36" fmla="*/ 34 w 259"/>
                <a:gd name="T37" fmla="*/ 36 h 255"/>
                <a:gd name="T38" fmla="*/ 31 w 259"/>
                <a:gd name="T39" fmla="*/ 32 h 255"/>
                <a:gd name="T40" fmla="*/ 31 w 259"/>
                <a:gd name="T41" fmla="*/ 48 h 255"/>
                <a:gd name="T42" fmla="*/ 8 w 259"/>
                <a:gd name="T43" fmla="*/ 48 h 255"/>
                <a:gd name="T44" fmla="*/ 0 w 259"/>
                <a:gd name="T45" fmla="*/ 56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9"/>
                <a:gd name="T70" fmla="*/ 0 h 255"/>
                <a:gd name="T71" fmla="*/ 259 w 259"/>
                <a:gd name="T72" fmla="*/ 255 h 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9" h="255">
                  <a:moveTo>
                    <a:pt x="0" y="222"/>
                  </a:moveTo>
                  <a:lnTo>
                    <a:pt x="32" y="240"/>
                  </a:lnTo>
                  <a:lnTo>
                    <a:pt x="121" y="207"/>
                  </a:lnTo>
                  <a:lnTo>
                    <a:pt x="155" y="255"/>
                  </a:lnTo>
                  <a:lnTo>
                    <a:pt x="155" y="207"/>
                  </a:lnTo>
                  <a:lnTo>
                    <a:pt x="207" y="207"/>
                  </a:lnTo>
                  <a:lnTo>
                    <a:pt x="207" y="192"/>
                  </a:lnTo>
                  <a:lnTo>
                    <a:pt x="224" y="207"/>
                  </a:lnTo>
                  <a:lnTo>
                    <a:pt x="224" y="192"/>
                  </a:lnTo>
                  <a:lnTo>
                    <a:pt x="259" y="192"/>
                  </a:lnTo>
                  <a:lnTo>
                    <a:pt x="224" y="111"/>
                  </a:lnTo>
                  <a:lnTo>
                    <a:pt x="224" y="79"/>
                  </a:lnTo>
                  <a:lnTo>
                    <a:pt x="172" y="15"/>
                  </a:lnTo>
                  <a:lnTo>
                    <a:pt x="155" y="0"/>
                  </a:lnTo>
                  <a:lnTo>
                    <a:pt x="172" y="15"/>
                  </a:lnTo>
                  <a:lnTo>
                    <a:pt x="155" y="15"/>
                  </a:lnTo>
                  <a:lnTo>
                    <a:pt x="172" y="79"/>
                  </a:lnTo>
                  <a:lnTo>
                    <a:pt x="172" y="126"/>
                  </a:lnTo>
                  <a:lnTo>
                    <a:pt x="136" y="144"/>
                  </a:lnTo>
                  <a:lnTo>
                    <a:pt x="121" y="126"/>
                  </a:lnTo>
                  <a:lnTo>
                    <a:pt x="121" y="192"/>
                  </a:lnTo>
                  <a:lnTo>
                    <a:pt x="32" y="192"/>
                  </a:lnTo>
                  <a:lnTo>
                    <a:pt x="0" y="222"/>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94" name="Freeform 1658"/>
            <p:cNvSpPr>
              <a:spLocks/>
            </p:cNvSpPr>
            <p:nvPr/>
          </p:nvSpPr>
          <p:spPr bwMode="gray">
            <a:xfrm>
              <a:off x="7623044" y="2390776"/>
              <a:ext cx="123835" cy="103188"/>
            </a:xfrm>
            <a:custGeom>
              <a:avLst/>
              <a:gdLst>
                <a:gd name="T0" fmla="*/ 5 w 156"/>
                <a:gd name="T1" fmla="*/ 21 h 128"/>
                <a:gd name="T2" fmla="*/ 9 w 156"/>
                <a:gd name="T3" fmla="*/ 33 h 128"/>
                <a:gd name="T4" fmla="*/ 13 w 156"/>
                <a:gd name="T5" fmla="*/ 29 h 128"/>
                <a:gd name="T6" fmla="*/ 9 w 156"/>
                <a:gd name="T7" fmla="*/ 25 h 128"/>
                <a:gd name="T8" fmla="*/ 30 w 156"/>
                <a:gd name="T9" fmla="*/ 25 h 128"/>
                <a:gd name="T10" fmla="*/ 30 w 156"/>
                <a:gd name="T11" fmla="*/ 21 h 128"/>
                <a:gd name="T12" fmla="*/ 39 w 156"/>
                <a:gd name="T13" fmla="*/ 17 h 128"/>
                <a:gd name="T14" fmla="*/ 0 w 156"/>
                <a:gd name="T15" fmla="*/ 0 h 128"/>
                <a:gd name="T16" fmla="*/ 9 w 156"/>
                <a:gd name="T17" fmla="*/ 17 h 128"/>
                <a:gd name="T18" fmla="*/ 5 w 156"/>
                <a:gd name="T19" fmla="*/ 17 h 128"/>
                <a:gd name="T20" fmla="*/ 5 w 156"/>
                <a:gd name="T21" fmla="*/ 21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28"/>
                <a:gd name="T35" fmla="*/ 156 w 15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28">
                  <a:moveTo>
                    <a:pt x="18" y="80"/>
                  </a:moveTo>
                  <a:lnTo>
                    <a:pt x="33" y="128"/>
                  </a:lnTo>
                  <a:lnTo>
                    <a:pt x="52" y="113"/>
                  </a:lnTo>
                  <a:lnTo>
                    <a:pt x="33" y="96"/>
                  </a:lnTo>
                  <a:lnTo>
                    <a:pt x="121" y="96"/>
                  </a:lnTo>
                  <a:lnTo>
                    <a:pt x="121" y="80"/>
                  </a:lnTo>
                  <a:lnTo>
                    <a:pt x="156" y="65"/>
                  </a:lnTo>
                  <a:lnTo>
                    <a:pt x="0" y="0"/>
                  </a:lnTo>
                  <a:lnTo>
                    <a:pt x="33" y="65"/>
                  </a:lnTo>
                  <a:lnTo>
                    <a:pt x="18" y="65"/>
                  </a:lnTo>
                  <a:lnTo>
                    <a:pt x="18" y="8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95" name="Freeform 1659"/>
            <p:cNvSpPr>
              <a:spLocks/>
            </p:cNvSpPr>
            <p:nvPr/>
          </p:nvSpPr>
          <p:spPr bwMode="gray">
            <a:xfrm>
              <a:off x="7743703" y="2392364"/>
              <a:ext cx="26990" cy="26988"/>
            </a:xfrm>
            <a:custGeom>
              <a:avLst/>
              <a:gdLst>
                <a:gd name="T0" fmla="*/ 0 w 34"/>
                <a:gd name="T1" fmla="*/ 9 h 32"/>
                <a:gd name="T2" fmla="*/ 9 w 34"/>
                <a:gd name="T3" fmla="*/ 0 h 32"/>
                <a:gd name="T4" fmla="*/ 4 w 34"/>
                <a:gd name="T5" fmla="*/ 0 h 32"/>
                <a:gd name="T6" fmla="*/ 0 w 34"/>
                <a:gd name="T7" fmla="*/ 9 h 32"/>
                <a:gd name="T8" fmla="*/ 0 60000 65536"/>
                <a:gd name="T9" fmla="*/ 0 60000 65536"/>
                <a:gd name="T10" fmla="*/ 0 60000 65536"/>
                <a:gd name="T11" fmla="*/ 0 60000 65536"/>
                <a:gd name="T12" fmla="*/ 0 w 34"/>
                <a:gd name="T13" fmla="*/ 0 h 32"/>
                <a:gd name="T14" fmla="*/ 34 w 34"/>
                <a:gd name="T15" fmla="*/ 32 h 32"/>
              </a:gdLst>
              <a:ahLst/>
              <a:cxnLst>
                <a:cxn ang="T8">
                  <a:pos x="T0" y="T1"/>
                </a:cxn>
                <a:cxn ang="T9">
                  <a:pos x="T2" y="T3"/>
                </a:cxn>
                <a:cxn ang="T10">
                  <a:pos x="T4" y="T5"/>
                </a:cxn>
                <a:cxn ang="T11">
                  <a:pos x="T6" y="T7"/>
                </a:cxn>
              </a:cxnLst>
              <a:rect l="T12" t="T13" r="T14" b="T15"/>
              <a:pathLst>
                <a:path w="34" h="32">
                  <a:moveTo>
                    <a:pt x="0" y="32"/>
                  </a:moveTo>
                  <a:lnTo>
                    <a:pt x="34" y="0"/>
                  </a:lnTo>
                  <a:lnTo>
                    <a:pt x="17" y="0"/>
                  </a:lnTo>
                  <a:lnTo>
                    <a:pt x="0" y="32"/>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96" name="Line 1660"/>
            <p:cNvSpPr>
              <a:spLocks noChangeShapeType="1"/>
            </p:cNvSpPr>
            <p:nvPr/>
          </p:nvSpPr>
          <p:spPr bwMode="gray">
            <a:xfrm flipV="1">
              <a:off x="7784982" y="2381251"/>
              <a:ext cx="158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97" name="Line 1661"/>
            <p:cNvSpPr>
              <a:spLocks noChangeShapeType="1"/>
            </p:cNvSpPr>
            <p:nvPr/>
          </p:nvSpPr>
          <p:spPr bwMode="gray">
            <a:xfrm>
              <a:off x="7797683" y="2354264"/>
              <a:ext cx="14289" cy="3175"/>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198" name="Freeform 1662"/>
            <p:cNvSpPr>
              <a:spLocks/>
            </p:cNvSpPr>
            <p:nvPr/>
          </p:nvSpPr>
          <p:spPr bwMode="gray">
            <a:xfrm>
              <a:off x="7815147" y="2266951"/>
              <a:ext cx="14289" cy="9525"/>
            </a:xfrm>
            <a:custGeom>
              <a:avLst/>
              <a:gdLst>
                <a:gd name="T0" fmla="*/ 0 w 17"/>
                <a:gd name="T1" fmla="*/ 3 h 14"/>
                <a:gd name="T2" fmla="*/ 5 w 17"/>
                <a:gd name="T3" fmla="*/ 3 h 14"/>
                <a:gd name="T4" fmla="*/ 0 w 17"/>
                <a:gd name="T5" fmla="*/ 0 h 14"/>
                <a:gd name="T6" fmla="*/ 0 w 17"/>
                <a:gd name="T7" fmla="*/ 3 h 14"/>
                <a:gd name="T8" fmla="*/ 0 60000 65536"/>
                <a:gd name="T9" fmla="*/ 0 60000 65536"/>
                <a:gd name="T10" fmla="*/ 0 60000 65536"/>
                <a:gd name="T11" fmla="*/ 0 60000 65536"/>
                <a:gd name="T12" fmla="*/ 0 w 17"/>
                <a:gd name="T13" fmla="*/ 0 h 14"/>
                <a:gd name="T14" fmla="*/ 17 w 17"/>
                <a:gd name="T15" fmla="*/ 14 h 14"/>
              </a:gdLst>
              <a:ahLst/>
              <a:cxnLst>
                <a:cxn ang="T8">
                  <a:pos x="T0" y="T1"/>
                </a:cxn>
                <a:cxn ang="T9">
                  <a:pos x="T2" y="T3"/>
                </a:cxn>
                <a:cxn ang="T10">
                  <a:pos x="T4" y="T5"/>
                </a:cxn>
                <a:cxn ang="T11">
                  <a:pos x="T6" y="T7"/>
                </a:cxn>
              </a:cxnLst>
              <a:rect l="T12" t="T13" r="T14" b="T15"/>
              <a:pathLst>
                <a:path w="17" h="14">
                  <a:moveTo>
                    <a:pt x="0" y="14"/>
                  </a:moveTo>
                  <a:lnTo>
                    <a:pt x="17" y="14"/>
                  </a:lnTo>
                  <a:lnTo>
                    <a:pt x="0" y="0"/>
                  </a:lnTo>
                  <a:lnTo>
                    <a:pt x="0" y="14"/>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199" name="Line 1663"/>
            <p:cNvSpPr>
              <a:spLocks noChangeShapeType="1"/>
            </p:cNvSpPr>
            <p:nvPr/>
          </p:nvSpPr>
          <p:spPr bwMode="gray">
            <a:xfrm flipV="1">
              <a:off x="7773868" y="2076451"/>
              <a:ext cx="1588"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00" name="Freeform 1664"/>
            <p:cNvSpPr>
              <a:spLocks/>
            </p:cNvSpPr>
            <p:nvPr/>
          </p:nvSpPr>
          <p:spPr bwMode="gray">
            <a:xfrm>
              <a:off x="7472219" y="2190751"/>
              <a:ext cx="176227" cy="188913"/>
            </a:xfrm>
            <a:custGeom>
              <a:avLst/>
              <a:gdLst>
                <a:gd name="T0" fmla="*/ 4 w 223"/>
                <a:gd name="T1" fmla="*/ 9 h 238"/>
                <a:gd name="T2" fmla="*/ 42 w 223"/>
                <a:gd name="T3" fmla="*/ 56 h 238"/>
                <a:gd name="T4" fmla="*/ 47 w 223"/>
                <a:gd name="T5" fmla="*/ 60 h 238"/>
                <a:gd name="T6" fmla="*/ 47 w 223"/>
                <a:gd name="T7" fmla="*/ 56 h 238"/>
                <a:gd name="T8" fmla="*/ 55 w 223"/>
                <a:gd name="T9" fmla="*/ 60 h 238"/>
                <a:gd name="T10" fmla="*/ 39 w 223"/>
                <a:gd name="T11" fmla="*/ 44 h 238"/>
                <a:gd name="T12" fmla="*/ 39 w 223"/>
                <a:gd name="T13" fmla="*/ 36 h 238"/>
                <a:gd name="T14" fmla="*/ 47 w 223"/>
                <a:gd name="T15" fmla="*/ 36 h 238"/>
                <a:gd name="T16" fmla="*/ 8 w 223"/>
                <a:gd name="T17" fmla="*/ 0 h 238"/>
                <a:gd name="T18" fmla="*/ 0 w 223"/>
                <a:gd name="T19" fmla="*/ 0 h 238"/>
                <a:gd name="T20" fmla="*/ 4 w 223"/>
                <a:gd name="T21" fmla="*/ 9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
                <a:gd name="T34" fmla="*/ 0 h 238"/>
                <a:gd name="T35" fmla="*/ 223 w 223"/>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 h="238">
                  <a:moveTo>
                    <a:pt x="18" y="33"/>
                  </a:moveTo>
                  <a:lnTo>
                    <a:pt x="171" y="223"/>
                  </a:lnTo>
                  <a:lnTo>
                    <a:pt x="190" y="238"/>
                  </a:lnTo>
                  <a:lnTo>
                    <a:pt x="190" y="223"/>
                  </a:lnTo>
                  <a:lnTo>
                    <a:pt x="223" y="238"/>
                  </a:lnTo>
                  <a:lnTo>
                    <a:pt x="156" y="175"/>
                  </a:lnTo>
                  <a:lnTo>
                    <a:pt x="156" y="142"/>
                  </a:lnTo>
                  <a:lnTo>
                    <a:pt x="190" y="142"/>
                  </a:lnTo>
                  <a:lnTo>
                    <a:pt x="33" y="0"/>
                  </a:lnTo>
                  <a:lnTo>
                    <a:pt x="0" y="0"/>
                  </a:lnTo>
                  <a:lnTo>
                    <a:pt x="18" y="33"/>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01" name="Freeform 1665"/>
            <p:cNvSpPr>
              <a:spLocks/>
            </p:cNvSpPr>
            <p:nvPr/>
          </p:nvSpPr>
          <p:spPr bwMode="gray">
            <a:xfrm>
              <a:off x="7678611" y="1824039"/>
              <a:ext cx="53979" cy="12700"/>
            </a:xfrm>
            <a:custGeom>
              <a:avLst/>
              <a:gdLst>
                <a:gd name="T0" fmla="*/ 4 w 70"/>
                <a:gd name="T1" fmla="*/ 4 h 15"/>
                <a:gd name="T2" fmla="*/ 17 w 70"/>
                <a:gd name="T3" fmla="*/ 0 h 15"/>
                <a:gd name="T4" fmla="*/ 0 w 70"/>
                <a:gd name="T5" fmla="*/ 0 h 15"/>
                <a:gd name="T6" fmla="*/ 0 60000 65536"/>
                <a:gd name="T7" fmla="*/ 0 60000 65536"/>
                <a:gd name="T8" fmla="*/ 0 60000 65536"/>
                <a:gd name="T9" fmla="*/ 0 w 70"/>
                <a:gd name="T10" fmla="*/ 0 h 15"/>
                <a:gd name="T11" fmla="*/ 70 w 70"/>
                <a:gd name="T12" fmla="*/ 15 h 15"/>
              </a:gdLst>
              <a:ahLst/>
              <a:cxnLst>
                <a:cxn ang="T6">
                  <a:pos x="T0" y="T1"/>
                </a:cxn>
                <a:cxn ang="T7">
                  <a:pos x="T2" y="T3"/>
                </a:cxn>
                <a:cxn ang="T8">
                  <a:pos x="T4" y="T5"/>
                </a:cxn>
              </a:cxnLst>
              <a:rect l="T9" t="T10" r="T11" b="T12"/>
              <a:pathLst>
                <a:path w="70" h="15">
                  <a:moveTo>
                    <a:pt x="18" y="15"/>
                  </a:moveTo>
                  <a:lnTo>
                    <a:pt x="70" y="0"/>
                  </a:lnTo>
                  <a:lnTo>
                    <a:pt x="0" y="0"/>
                  </a:lnTo>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02" name="Freeform 1666"/>
            <p:cNvSpPr>
              <a:spLocks/>
            </p:cNvSpPr>
            <p:nvPr/>
          </p:nvSpPr>
          <p:spPr bwMode="gray">
            <a:xfrm>
              <a:off x="6991167" y="1774826"/>
              <a:ext cx="55567" cy="12700"/>
            </a:xfrm>
            <a:custGeom>
              <a:avLst/>
              <a:gdLst>
                <a:gd name="T0" fmla="*/ 0 w 71"/>
                <a:gd name="T1" fmla="*/ 4 h 17"/>
                <a:gd name="T2" fmla="*/ 17 w 71"/>
                <a:gd name="T3" fmla="*/ 4 h 17"/>
                <a:gd name="T4" fmla="*/ 4 w 71"/>
                <a:gd name="T5" fmla="*/ 0 h 17"/>
                <a:gd name="T6" fmla="*/ 0 w 71"/>
                <a:gd name="T7" fmla="*/ 4 h 17"/>
                <a:gd name="T8" fmla="*/ 0 60000 65536"/>
                <a:gd name="T9" fmla="*/ 0 60000 65536"/>
                <a:gd name="T10" fmla="*/ 0 60000 65536"/>
                <a:gd name="T11" fmla="*/ 0 60000 65536"/>
                <a:gd name="T12" fmla="*/ 0 w 71"/>
                <a:gd name="T13" fmla="*/ 0 h 17"/>
                <a:gd name="T14" fmla="*/ 71 w 71"/>
                <a:gd name="T15" fmla="*/ 17 h 17"/>
              </a:gdLst>
              <a:ahLst/>
              <a:cxnLst>
                <a:cxn ang="T8">
                  <a:pos x="T0" y="T1"/>
                </a:cxn>
                <a:cxn ang="T9">
                  <a:pos x="T2" y="T3"/>
                </a:cxn>
                <a:cxn ang="T10">
                  <a:pos x="T4" y="T5"/>
                </a:cxn>
                <a:cxn ang="T11">
                  <a:pos x="T6" y="T7"/>
                </a:cxn>
              </a:cxnLst>
              <a:rect l="T12" t="T13" r="T14" b="T15"/>
              <a:pathLst>
                <a:path w="71" h="17">
                  <a:moveTo>
                    <a:pt x="0" y="17"/>
                  </a:moveTo>
                  <a:lnTo>
                    <a:pt x="71" y="17"/>
                  </a:lnTo>
                  <a:lnTo>
                    <a:pt x="19" y="0"/>
                  </a:lnTo>
                  <a:lnTo>
                    <a:pt x="0" y="17"/>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03" name="Line 1667"/>
            <p:cNvSpPr>
              <a:spLocks noChangeShapeType="1"/>
            </p:cNvSpPr>
            <p:nvPr/>
          </p:nvSpPr>
          <p:spPr bwMode="gray">
            <a:xfrm>
              <a:off x="6964177" y="1773239"/>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04" name="Line 1668"/>
            <p:cNvSpPr>
              <a:spLocks noChangeShapeType="1"/>
            </p:cNvSpPr>
            <p:nvPr/>
          </p:nvSpPr>
          <p:spPr bwMode="gray">
            <a:xfrm>
              <a:off x="7018157" y="1749426"/>
              <a:ext cx="82557"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05" name="Freeform 1669"/>
            <p:cNvSpPr>
              <a:spLocks/>
            </p:cNvSpPr>
            <p:nvPr/>
          </p:nvSpPr>
          <p:spPr bwMode="gray">
            <a:xfrm>
              <a:off x="6867332" y="1736726"/>
              <a:ext cx="138124" cy="25400"/>
            </a:xfrm>
            <a:custGeom>
              <a:avLst/>
              <a:gdLst>
                <a:gd name="T0" fmla="*/ 4 w 175"/>
                <a:gd name="T1" fmla="*/ 4 h 32"/>
                <a:gd name="T2" fmla="*/ 21 w 175"/>
                <a:gd name="T3" fmla="*/ 8 h 32"/>
                <a:gd name="T4" fmla="*/ 43 w 175"/>
                <a:gd name="T5" fmla="*/ 4 h 32"/>
                <a:gd name="T6" fmla="*/ 4 w 175"/>
                <a:gd name="T7" fmla="*/ 0 h 32"/>
                <a:gd name="T8" fmla="*/ 0 w 175"/>
                <a:gd name="T9" fmla="*/ 0 h 32"/>
                <a:gd name="T10" fmla="*/ 4 w 175"/>
                <a:gd name="T11" fmla="*/ 4 h 32"/>
                <a:gd name="T12" fmla="*/ 0 60000 65536"/>
                <a:gd name="T13" fmla="*/ 0 60000 65536"/>
                <a:gd name="T14" fmla="*/ 0 60000 65536"/>
                <a:gd name="T15" fmla="*/ 0 60000 65536"/>
                <a:gd name="T16" fmla="*/ 0 60000 65536"/>
                <a:gd name="T17" fmla="*/ 0 60000 65536"/>
                <a:gd name="T18" fmla="*/ 0 w 175"/>
                <a:gd name="T19" fmla="*/ 0 h 32"/>
                <a:gd name="T20" fmla="*/ 175 w 17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5" h="32">
                  <a:moveTo>
                    <a:pt x="17" y="17"/>
                  </a:moveTo>
                  <a:lnTo>
                    <a:pt x="87" y="32"/>
                  </a:lnTo>
                  <a:lnTo>
                    <a:pt x="175" y="17"/>
                  </a:lnTo>
                  <a:lnTo>
                    <a:pt x="17" y="0"/>
                  </a:lnTo>
                  <a:lnTo>
                    <a:pt x="0" y="0"/>
                  </a:lnTo>
                  <a:lnTo>
                    <a:pt x="17" y="17"/>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06" name="Line 1670"/>
            <p:cNvSpPr>
              <a:spLocks noChangeShapeType="1"/>
            </p:cNvSpPr>
            <p:nvPr/>
          </p:nvSpPr>
          <p:spPr bwMode="gray">
            <a:xfrm flipV="1">
              <a:off x="8458137" y="2217739"/>
              <a:ext cx="1588"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07" name="Line 1671"/>
            <p:cNvSpPr>
              <a:spLocks noChangeShapeType="1"/>
            </p:cNvSpPr>
            <p:nvPr/>
          </p:nvSpPr>
          <p:spPr bwMode="gray">
            <a:xfrm flipV="1">
              <a:off x="7729415" y="2419351"/>
              <a:ext cx="158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08" name="Freeform 1672"/>
            <p:cNvSpPr>
              <a:spLocks/>
            </p:cNvSpPr>
            <p:nvPr/>
          </p:nvSpPr>
          <p:spPr bwMode="gray">
            <a:xfrm>
              <a:off x="6506940" y="3243264"/>
              <a:ext cx="55567" cy="98425"/>
            </a:xfrm>
            <a:custGeom>
              <a:avLst/>
              <a:gdLst>
                <a:gd name="T0" fmla="*/ 0 w 69"/>
                <a:gd name="T1" fmla="*/ 15 h 125"/>
                <a:gd name="T2" fmla="*/ 5 w 69"/>
                <a:gd name="T3" fmla="*/ 31 h 125"/>
                <a:gd name="T4" fmla="*/ 13 w 69"/>
                <a:gd name="T5" fmla="*/ 27 h 125"/>
                <a:gd name="T6" fmla="*/ 18 w 69"/>
                <a:gd name="T7" fmla="*/ 19 h 125"/>
                <a:gd name="T8" fmla="*/ 9 w 69"/>
                <a:gd name="T9" fmla="*/ 3 h 125"/>
                <a:gd name="T10" fmla="*/ 5 w 69"/>
                <a:gd name="T11" fmla="*/ 0 h 125"/>
                <a:gd name="T12" fmla="*/ 0 w 69"/>
                <a:gd name="T13" fmla="*/ 15 h 125"/>
                <a:gd name="T14" fmla="*/ 0 60000 65536"/>
                <a:gd name="T15" fmla="*/ 0 60000 65536"/>
                <a:gd name="T16" fmla="*/ 0 60000 65536"/>
                <a:gd name="T17" fmla="*/ 0 60000 65536"/>
                <a:gd name="T18" fmla="*/ 0 60000 65536"/>
                <a:gd name="T19" fmla="*/ 0 60000 65536"/>
                <a:gd name="T20" fmla="*/ 0 60000 65536"/>
                <a:gd name="T21" fmla="*/ 0 w 69"/>
                <a:gd name="T22" fmla="*/ 0 h 125"/>
                <a:gd name="T23" fmla="*/ 69 w 69"/>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125">
                  <a:moveTo>
                    <a:pt x="0" y="62"/>
                  </a:moveTo>
                  <a:lnTo>
                    <a:pt x="17" y="125"/>
                  </a:lnTo>
                  <a:lnTo>
                    <a:pt x="52" y="110"/>
                  </a:lnTo>
                  <a:lnTo>
                    <a:pt x="69" y="77"/>
                  </a:lnTo>
                  <a:lnTo>
                    <a:pt x="33" y="14"/>
                  </a:lnTo>
                  <a:lnTo>
                    <a:pt x="17" y="0"/>
                  </a:lnTo>
                  <a:lnTo>
                    <a:pt x="0" y="62"/>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09" name="Freeform 1673"/>
            <p:cNvSpPr>
              <a:spLocks/>
            </p:cNvSpPr>
            <p:nvPr/>
          </p:nvSpPr>
          <p:spPr bwMode="gray">
            <a:xfrm>
              <a:off x="6246569" y="1673226"/>
              <a:ext cx="68268" cy="25400"/>
            </a:xfrm>
            <a:custGeom>
              <a:avLst/>
              <a:gdLst>
                <a:gd name="T0" fmla="*/ 0 w 84"/>
                <a:gd name="T1" fmla="*/ 8 h 31"/>
                <a:gd name="T2" fmla="*/ 22 w 84"/>
                <a:gd name="T3" fmla="*/ 8 h 31"/>
                <a:gd name="T4" fmla="*/ 4 w 84"/>
                <a:gd name="T5" fmla="*/ 0 h 31"/>
                <a:gd name="T6" fmla="*/ 0 w 84"/>
                <a:gd name="T7" fmla="*/ 0 h 31"/>
                <a:gd name="T8" fmla="*/ 0 w 84"/>
                <a:gd name="T9" fmla="*/ 8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0" y="31"/>
                  </a:moveTo>
                  <a:lnTo>
                    <a:pt x="84" y="31"/>
                  </a:lnTo>
                  <a:lnTo>
                    <a:pt x="15" y="0"/>
                  </a:lnTo>
                  <a:lnTo>
                    <a:pt x="0" y="0"/>
                  </a:lnTo>
                  <a:lnTo>
                    <a:pt x="0" y="31"/>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10" name="Freeform 1674"/>
            <p:cNvSpPr>
              <a:spLocks/>
            </p:cNvSpPr>
            <p:nvPr/>
          </p:nvSpPr>
          <p:spPr bwMode="gray">
            <a:xfrm>
              <a:off x="6081456" y="1647826"/>
              <a:ext cx="150825" cy="38100"/>
            </a:xfrm>
            <a:custGeom>
              <a:avLst/>
              <a:gdLst>
                <a:gd name="T0" fmla="*/ 0 w 190"/>
                <a:gd name="T1" fmla="*/ 4 h 48"/>
                <a:gd name="T2" fmla="*/ 48 w 190"/>
                <a:gd name="T3" fmla="*/ 12 h 48"/>
                <a:gd name="T4" fmla="*/ 12 w 190"/>
                <a:gd name="T5" fmla="*/ 0 h 48"/>
                <a:gd name="T6" fmla="*/ 0 w 190"/>
                <a:gd name="T7" fmla="*/ 4 h 48"/>
                <a:gd name="T8" fmla="*/ 0 60000 65536"/>
                <a:gd name="T9" fmla="*/ 0 60000 65536"/>
                <a:gd name="T10" fmla="*/ 0 60000 65536"/>
                <a:gd name="T11" fmla="*/ 0 60000 65536"/>
                <a:gd name="T12" fmla="*/ 0 w 190"/>
                <a:gd name="T13" fmla="*/ 0 h 48"/>
                <a:gd name="T14" fmla="*/ 190 w 190"/>
                <a:gd name="T15" fmla="*/ 48 h 48"/>
              </a:gdLst>
              <a:ahLst/>
              <a:cxnLst>
                <a:cxn ang="T8">
                  <a:pos x="T0" y="T1"/>
                </a:cxn>
                <a:cxn ang="T9">
                  <a:pos x="T2" y="T3"/>
                </a:cxn>
                <a:cxn ang="T10">
                  <a:pos x="T4" y="T5"/>
                </a:cxn>
                <a:cxn ang="T11">
                  <a:pos x="T6" y="T7"/>
                </a:cxn>
              </a:cxnLst>
              <a:rect l="T12" t="T13" r="T14" b="T15"/>
              <a:pathLst>
                <a:path w="190" h="48">
                  <a:moveTo>
                    <a:pt x="0" y="16"/>
                  </a:moveTo>
                  <a:lnTo>
                    <a:pt x="190" y="48"/>
                  </a:lnTo>
                  <a:lnTo>
                    <a:pt x="51" y="0"/>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11" name="Freeform 1675"/>
            <p:cNvSpPr>
              <a:spLocks/>
            </p:cNvSpPr>
            <p:nvPr/>
          </p:nvSpPr>
          <p:spPr bwMode="gray">
            <a:xfrm>
              <a:off x="5600404" y="1724026"/>
              <a:ext cx="219093" cy="112713"/>
            </a:xfrm>
            <a:custGeom>
              <a:avLst/>
              <a:gdLst>
                <a:gd name="T0" fmla="*/ 0 w 274"/>
                <a:gd name="T1" fmla="*/ 31 h 142"/>
                <a:gd name="T2" fmla="*/ 31 w 274"/>
                <a:gd name="T3" fmla="*/ 36 h 142"/>
                <a:gd name="T4" fmla="*/ 21 w 274"/>
                <a:gd name="T5" fmla="*/ 31 h 142"/>
                <a:gd name="T6" fmla="*/ 18 w 274"/>
                <a:gd name="T7" fmla="*/ 23 h 142"/>
                <a:gd name="T8" fmla="*/ 34 w 274"/>
                <a:gd name="T9" fmla="*/ 7 h 142"/>
                <a:gd name="T10" fmla="*/ 70 w 274"/>
                <a:gd name="T11" fmla="*/ 4 h 142"/>
                <a:gd name="T12" fmla="*/ 65 w 274"/>
                <a:gd name="T13" fmla="*/ 0 h 142"/>
                <a:gd name="T14" fmla="*/ 8 w 274"/>
                <a:gd name="T15" fmla="*/ 7 h 142"/>
                <a:gd name="T16" fmla="*/ 0 w 274"/>
                <a:gd name="T17" fmla="*/ 31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142"/>
                <a:gd name="T29" fmla="*/ 274 w 274"/>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142">
                  <a:moveTo>
                    <a:pt x="0" y="125"/>
                  </a:moveTo>
                  <a:lnTo>
                    <a:pt x="121" y="142"/>
                  </a:lnTo>
                  <a:lnTo>
                    <a:pt x="84" y="125"/>
                  </a:lnTo>
                  <a:lnTo>
                    <a:pt x="69" y="94"/>
                  </a:lnTo>
                  <a:lnTo>
                    <a:pt x="136" y="31"/>
                  </a:lnTo>
                  <a:lnTo>
                    <a:pt x="274" y="16"/>
                  </a:lnTo>
                  <a:lnTo>
                    <a:pt x="259" y="0"/>
                  </a:lnTo>
                  <a:lnTo>
                    <a:pt x="32" y="31"/>
                  </a:lnTo>
                  <a:lnTo>
                    <a:pt x="0" y="12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12" name="Freeform 1676"/>
            <p:cNvSpPr>
              <a:spLocks/>
            </p:cNvSpPr>
            <p:nvPr/>
          </p:nvSpPr>
          <p:spPr bwMode="gray">
            <a:xfrm>
              <a:off x="5573414" y="1860551"/>
              <a:ext cx="26990" cy="14288"/>
            </a:xfrm>
            <a:custGeom>
              <a:avLst/>
              <a:gdLst>
                <a:gd name="T0" fmla="*/ 0 w 35"/>
                <a:gd name="T1" fmla="*/ 5 h 17"/>
                <a:gd name="T2" fmla="*/ 8 w 35"/>
                <a:gd name="T3" fmla="*/ 0 h 17"/>
                <a:gd name="T4" fmla="*/ 0 w 35"/>
                <a:gd name="T5" fmla="*/ 0 h 17"/>
                <a:gd name="T6" fmla="*/ 0 w 35"/>
                <a:gd name="T7" fmla="*/ 5 h 17"/>
                <a:gd name="T8" fmla="*/ 0 60000 65536"/>
                <a:gd name="T9" fmla="*/ 0 60000 65536"/>
                <a:gd name="T10" fmla="*/ 0 60000 65536"/>
                <a:gd name="T11" fmla="*/ 0 60000 65536"/>
                <a:gd name="T12" fmla="*/ 0 w 35"/>
                <a:gd name="T13" fmla="*/ 0 h 17"/>
                <a:gd name="T14" fmla="*/ 35 w 35"/>
                <a:gd name="T15" fmla="*/ 17 h 17"/>
              </a:gdLst>
              <a:ahLst/>
              <a:cxnLst>
                <a:cxn ang="T8">
                  <a:pos x="T0" y="T1"/>
                </a:cxn>
                <a:cxn ang="T9">
                  <a:pos x="T2" y="T3"/>
                </a:cxn>
                <a:cxn ang="T10">
                  <a:pos x="T4" y="T5"/>
                </a:cxn>
                <a:cxn ang="T11">
                  <a:pos x="T6" y="T7"/>
                </a:cxn>
              </a:cxnLst>
              <a:rect l="T12" t="T13" r="T14" b="T15"/>
              <a:pathLst>
                <a:path w="35" h="17">
                  <a:moveTo>
                    <a:pt x="0" y="17"/>
                  </a:moveTo>
                  <a:lnTo>
                    <a:pt x="35" y="0"/>
                  </a:lnTo>
                  <a:lnTo>
                    <a:pt x="0" y="0"/>
                  </a:lnTo>
                  <a:lnTo>
                    <a:pt x="0" y="17"/>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13" name="Line 1677"/>
            <p:cNvSpPr>
              <a:spLocks noChangeShapeType="1"/>
            </p:cNvSpPr>
            <p:nvPr/>
          </p:nvSpPr>
          <p:spPr bwMode="gray">
            <a:xfrm flipV="1">
              <a:off x="5586115" y="1647826"/>
              <a:ext cx="111134" cy="12700"/>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14" name="Freeform 1678"/>
            <p:cNvSpPr>
              <a:spLocks/>
            </p:cNvSpPr>
            <p:nvPr/>
          </p:nvSpPr>
          <p:spPr bwMode="gray">
            <a:xfrm>
              <a:off x="5544837" y="1635126"/>
              <a:ext cx="69856" cy="12700"/>
            </a:xfrm>
            <a:custGeom>
              <a:avLst/>
              <a:gdLst>
                <a:gd name="T0" fmla="*/ 0 w 88"/>
                <a:gd name="T1" fmla="*/ 4 h 17"/>
                <a:gd name="T2" fmla="*/ 22 w 88"/>
                <a:gd name="T3" fmla="*/ 4 h 17"/>
                <a:gd name="T4" fmla="*/ 18 w 88"/>
                <a:gd name="T5" fmla="*/ 0 h 17"/>
                <a:gd name="T6" fmla="*/ 0 w 88"/>
                <a:gd name="T7" fmla="*/ 4 h 17"/>
                <a:gd name="T8" fmla="*/ 0 60000 65536"/>
                <a:gd name="T9" fmla="*/ 0 60000 65536"/>
                <a:gd name="T10" fmla="*/ 0 60000 65536"/>
                <a:gd name="T11" fmla="*/ 0 60000 65536"/>
                <a:gd name="T12" fmla="*/ 0 w 88"/>
                <a:gd name="T13" fmla="*/ 0 h 17"/>
                <a:gd name="T14" fmla="*/ 88 w 88"/>
                <a:gd name="T15" fmla="*/ 17 h 17"/>
              </a:gdLst>
              <a:ahLst/>
              <a:cxnLst>
                <a:cxn ang="T8">
                  <a:pos x="T0" y="T1"/>
                </a:cxn>
                <a:cxn ang="T9">
                  <a:pos x="T2" y="T3"/>
                </a:cxn>
                <a:cxn ang="T10">
                  <a:pos x="T4" y="T5"/>
                </a:cxn>
                <a:cxn ang="T11">
                  <a:pos x="T6" y="T7"/>
                </a:cxn>
              </a:cxnLst>
              <a:rect l="T12" t="T13" r="T14" b="T15"/>
              <a:pathLst>
                <a:path w="88" h="17">
                  <a:moveTo>
                    <a:pt x="0" y="17"/>
                  </a:moveTo>
                  <a:lnTo>
                    <a:pt x="88" y="17"/>
                  </a:lnTo>
                  <a:lnTo>
                    <a:pt x="71" y="0"/>
                  </a:lnTo>
                  <a:lnTo>
                    <a:pt x="0" y="17"/>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15" name="Line 1679"/>
            <p:cNvSpPr>
              <a:spLocks noChangeShapeType="1"/>
            </p:cNvSpPr>
            <p:nvPr/>
          </p:nvSpPr>
          <p:spPr bwMode="gray">
            <a:xfrm>
              <a:off x="5532136" y="1660526"/>
              <a:ext cx="28577"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16" name="Freeform 1680"/>
            <p:cNvSpPr>
              <a:spLocks/>
            </p:cNvSpPr>
            <p:nvPr/>
          </p:nvSpPr>
          <p:spPr bwMode="gray">
            <a:xfrm>
              <a:off x="4331888" y="1925639"/>
              <a:ext cx="192103" cy="63500"/>
            </a:xfrm>
            <a:custGeom>
              <a:avLst/>
              <a:gdLst>
                <a:gd name="T0" fmla="*/ 0 w 242"/>
                <a:gd name="T1" fmla="*/ 3 h 80"/>
                <a:gd name="T2" fmla="*/ 13 w 242"/>
                <a:gd name="T3" fmla="*/ 8 h 80"/>
                <a:gd name="T4" fmla="*/ 0 w 242"/>
                <a:gd name="T5" fmla="*/ 12 h 80"/>
                <a:gd name="T6" fmla="*/ 10 w 242"/>
                <a:gd name="T7" fmla="*/ 12 h 80"/>
                <a:gd name="T8" fmla="*/ 13 w 242"/>
                <a:gd name="T9" fmla="*/ 12 h 80"/>
                <a:gd name="T10" fmla="*/ 5 w 242"/>
                <a:gd name="T11" fmla="*/ 15 h 80"/>
                <a:gd name="T12" fmla="*/ 26 w 242"/>
                <a:gd name="T13" fmla="*/ 20 h 80"/>
                <a:gd name="T14" fmla="*/ 52 w 242"/>
                <a:gd name="T15" fmla="*/ 12 h 80"/>
                <a:gd name="T16" fmla="*/ 61 w 242"/>
                <a:gd name="T17" fmla="*/ 3 h 80"/>
                <a:gd name="T18" fmla="*/ 48 w 242"/>
                <a:gd name="T19" fmla="*/ 0 h 80"/>
                <a:gd name="T20" fmla="*/ 18 w 242"/>
                <a:gd name="T21" fmla="*/ 8 h 80"/>
                <a:gd name="T22" fmla="*/ 18 w 242"/>
                <a:gd name="T23" fmla="*/ 3 h 80"/>
                <a:gd name="T24" fmla="*/ 10 w 242"/>
                <a:gd name="T25" fmla="*/ 0 h 80"/>
                <a:gd name="T26" fmla="*/ 0 w 242"/>
                <a:gd name="T27" fmla="*/ 3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80"/>
                <a:gd name="T44" fmla="*/ 242 w 242"/>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80">
                  <a:moveTo>
                    <a:pt x="0" y="15"/>
                  </a:moveTo>
                  <a:lnTo>
                    <a:pt x="52" y="32"/>
                  </a:lnTo>
                  <a:lnTo>
                    <a:pt x="0" y="48"/>
                  </a:lnTo>
                  <a:lnTo>
                    <a:pt x="37" y="48"/>
                  </a:lnTo>
                  <a:lnTo>
                    <a:pt x="52" y="48"/>
                  </a:lnTo>
                  <a:lnTo>
                    <a:pt x="18" y="63"/>
                  </a:lnTo>
                  <a:lnTo>
                    <a:pt x="104" y="80"/>
                  </a:lnTo>
                  <a:lnTo>
                    <a:pt x="208" y="48"/>
                  </a:lnTo>
                  <a:lnTo>
                    <a:pt x="242" y="15"/>
                  </a:lnTo>
                  <a:lnTo>
                    <a:pt x="190" y="0"/>
                  </a:lnTo>
                  <a:lnTo>
                    <a:pt x="71" y="32"/>
                  </a:lnTo>
                  <a:lnTo>
                    <a:pt x="71" y="15"/>
                  </a:lnTo>
                  <a:lnTo>
                    <a:pt x="37"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17" name="Line 1681"/>
            <p:cNvSpPr>
              <a:spLocks noChangeShapeType="1"/>
            </p:cNvSpPr>
            <p:nvPr/>
          </p:nvSpPr>
          <p:spPr bwMode="gray">
            <a:xfrm flipV="1">
              <a:off x="4622424" y="1822451"/>
              <a:ext cx="12701"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18" name="Line 1682"/>
            <p:cNvSpPr>
              <a:spLocks noChangeShapeType="1"/>
            </p:cNvSpPr>
            <p:nvPr/>
          </p:nvSpPr>
          <p:spPr bwMode="gray">
            <a:xfrm>
              <a:off x="5417827" y="1660526"/>
              <a:ext cx="95258"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19" name="Freeform 1683"/>
            <p:cNvSpPr>
              <a:spLocks/>
            </p:cNvSpPr>
            <p:nvPr/>
          </p:nvSpPr>
          <p:spPr bwMode="gray">
            <a:xfrm>
              <a:off x="4951064" y="1660526"/>
              <a:ext cx="233382" cy="63500"/>
            </a:xfrm>
            <a:custGeom>
              <a:avLst/>
              <a:gdLst>
                <a:gd name="T0" fmla="*/ 0 w 293"/>
                <a:gd name="T1" fmla="*/ 3 h 80"/>
                <a:gd name="T2" fmla="*/ 5 w 293"/>
                <a:gd name="T3" fmla="*/ 8 h 80"/>
                <a:gd name="T4" fmla="*/ 18 w 293"/>
                <a:gd name="T5" fmla="*/ 12 h 80"/>
                <a:gd name="T6" fmla="*/ 13 w 293"/>
                <a:gd name="T7" fmla="*/ 12 h 80"/>
                <a:gd name="T8" fmla="*/ 13 w 293"/>
                <a:gd name="T9" fmla="*/ 15 h 80"/>
                <a:gd name="T10" fmla="*/ 26 w 293"/>
                <a:gd name="T11" fmla="*/ 20 h 80"/>
                <a:gd name="T12" fmla="*/ 43 w 293"/>
                <a:gd name="T13" fmla="*/ 8 h 80"/>
                <a:gd name="T14" fmla="*/ 48 w 293"/>
                <a:gd name="T15" fmla="*/ 12 h 80"/>
                <a:gd name="T16" fmla="*/ 48 w 293"/>
                <a:gd name="T17" fmla="*/ 15 h 80"/>
                <a:gd name="T18" fmla="*/ 65 w 293"/>
                <a:gd name="T19" fmla="*/ 15 h 80"/>
                <a:gd name="T20" fmla="*/ 35 w 293"/>
                <a:gd name="T21" fmla="*/ 3 h 80"/>
                <a:gd name="T22" fmla="*/ 56 w 293"/>
                <a:gd name="T23" fmla="*/ 8 h 80"/>
                <a:gd name="T24" fmla="*/ 74 w 293"/>
                <a:gd name="T25" fmla="*/ 3 h 80"/>
                <a:gd name="T26" fmla="*/ 40 w 293"/>
                <a:gd name="T27" fmla="*/ 0 h 80"/>
                <a:gd name="T28" fmla="*/ 0 w 293"/>
                <a:gd name="T29" fmla="*/ 3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3"/>
                <a:gd name="T46" fmla="*/ 0 h 80"/>
                <a:gd name="T47" fmla="*/ 293 w 29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3" h="80">
                  <a:moveTo>
                    <a:pt x="0" y="15"/>
                  </a:moveTo>
                  <a:lnTo>
                    <a:pt x="17" y="32"/>
                  </a:lnTo>
                  <a:lnTo>
                    <a:pt x="69" y="48"/>
                  </a:lnTo>
                  <a:lnTo>
                    <a:pt x="51" y="48"/>
                  </a:lnTo>
                  <a:lnTo>
                    <a:pt x="51" y="63"/>
                  </a:lnTo>
                  <a:lnTo>
                    <a:pt x="103" y="80"/>
                  </a:lnTo>
                  <a:lnTo>
                    <a:pt x="172" y="32"/>
                  </a:lnTo>
                  <a:lnTo>
                    <a:pt x="190" y="48"/>
                  </a:lnTo>
                  <a:lnTo>
                    <a:pt x="190" y="63"/>
                  </a:lnTo>
                  <a:lnTo>
                    <a:pt x="259" y="63"/>
                  </a:lnTo>
                  <a:lnTo>
                    <a:pt x="138" y="15"/>
                  </a:lnTo>
                  <a:lnTo>
                    <a:pt x="224" y="32"/>
                  </a:lnTo>
                  <a:lnTo>
                    <a:pt x="293" y="15"/>
                  </a:lnTo>
                  <a:lnTo>
                    <a:pt x="157"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20" name="Line 1684"/>
            <p:cNvSpPr>
              <a:spLocks noChangeShapeType="1"/>
            </p:cNvSpPr>
            <p:nvPr/>
          </p:nvSpPr>
          <p:spPr bwMode="gray">
            <a:xfrm>
              <a:off x="4622424" y="2012951"/>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21" name="Line 1685"/>
            <p:cNvSpPr>
              <a:spLocks noChangeShapeType="1"/>
            </p:cNvSpPr>
            <p:nvPr/>
          </p:nvSpPr>
          <p:spPr bwMode="gray">
            <a:xfrm>
              <a:off x="4717682" y="2051051"/>
              <a:ext cx="14289" cy="142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22" name="Line 1686"/>
            <p:cNvSpPr>
              <a:spLocks noChangeShapeType="1"/>
            </p:cNvSpPr>
            <p:nvPr/>
          </p:nvSpPr>
          <p:spPr bwMode="gray">
            <a:xfrm flipV="1">
              <a:off x="4606548" y="2089151"/>
              <a:ext cx="28577" cy="269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23" name="Freeform 1687"/>
            <p:cNvSpPr>
              <a:spLocks/>
            </p:cNvSpPr>
            <p:nvPr/>
          </p:nvSpPr>
          <p:spPr bwMode="gray">
            <a:xfrm>
              <a:off x="4951064" y="2154239"/>
              <a:ext cx="26990" cy="11113"/>
            </a:xfrm>
            <a:custGeom>
              <a:avLst/>
              <a:gdLst>
                <a:gd name="T0" fmla="*/ 0 w 34"/>
                <a:gd name="T1" fmla="*/ 0 h 16"/>
                <a:gd name="T2" fmla="*/ 4 w 34"/>
                <a:gd name="T3" fmla="*/ 3 h 16"/>
                <a:gd name="T4" fmla="*/ 9 w 34"/>
                <a:gd name="T5" fmla="*/ 0 h 16"/>
                <a:gd name="T6" fmla="*/ 4 w 34"/>
                <a:gd name="T7" fmla="*/ 0 h 16"/>
                <a:gd name="T8" fmla="*/ 0 w 34"/>
                <a:gd name="T9" fmla="*/ 0 h 16"/>
                <a:gd name="T10" fmla="*/ 0 60000 65536"/>
                <a:gd name="T11" fmla="*/ 0 60000 65536"/>
                <a:gd name="T12" fmla="*/ 0 60000 65536"/>
                <a:gd name="T13" fmla="*/ 0 60000 65536"/>
                <a:gd name="T14" fmla="*/ 0 60000 65536"/>
                <a:gd name="T15" fmla="*/ 0 w 34"/>
                <a:gd name="T16" fmla="*/ 0 h 16"/>
                <a:gd name="T17" fmla="*/ 34 w 34"/>
                <a:gd name="T18" fmla="*/ 16 h 16"/>
              </a:gdLst>
              <a:ahLst/>
              <a:cxnLst>
                <a:cxn ang="T10">
                  <a:pos x="T0" y="T1"/>
                </a:cxn>
                <a:cxn ang="T11">
                  <a:pos x="T2" y="T3"/>
                </a:cxn>
                <a:cxn ang="T12">
                  <a:pos x="T4" y="T5"/>
                </a:cxn>
                <a:cxn ang="T13">
                  <a:pos x="T6" y="T7"/>
                </a:cxn>
                <a:cxn ang="T14">
                  <a:pos x="T8" y="T9"/>
                </a:cxn>
              </a:cxnLst>
              <a:rect l="T15" t="T16" r="T17" b="T18"/>
              <a:pathLst>
                <a:path w="34" h="16">
                  <a:moveTo>
                    <a:pt x="0" y="0"/>
                  </a:moveTo>
                  <a:lnTo>
                    <a:pt x="17" y="16"/>
                  </a:lnTo>
                  <a:lnTo>
                    <a:pt x="34" y="0"/>
                  </a:lnTo>
                  <a:lnTo>
                    <a:pt x="17"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24" name="Freeform 1688"/>
            <p:cNvSpPr>
              <a:spLocks/>
            </p:cNvSpPr>
            <p:nvPr/>
          </p:nvSpPr>
          <p:spPr bwMode="gray">
            <a:xfrm>
              <a:off x="5086012" y="2103439"/>
              <a:ext cx="14289" cy="23813"/>
            </a:xfrm>
            <a:custGeom>
              <a:avLst/>
              <a:gdLst>
                <a:gd name="T0" fmla="*/ 0 w 18"/>
                <a:gd name="T1" fmla="*/ 3 h 31"/>
                <a:gd name="T2" fmla="*/ 0 w 18"/>
                <a:gd name="T3" fmla="*/ 7 h 31"/>
                <a:gd name="T4" fmla="*/ 0 w 18"/>
                <a:gd name="T5" fmla="*/ 3 h 31"/>
                <a:gd name="T6" fmla="*/ 5 w 18"/>
                <a:gd name="T7" fmla="*/ 0 h 31"/>
                <a:gd name="T8" fmla="*/ 0 w 18"/>
                <a:gd name="T9" fmla="*/ 3 h 31"/>
                <a:gd name="T10" fmla="*/ 0 60000 65536"/>
                <a:gd name="T11" fmla="*/ 0 60000 65536"/>
                <a:gd name="T12" fmla="*/ 0 60000 65536"/>
                <a:gd name="T13" fmla="*/ 0 60000 65536"/>
                <a:gd name="T14" fmla="*/ 0 60000 65536"/>
                <a:gd name="T15" fmla="*/ 0 w 18"/>
                <a:gd name="T16" fmla="*/ 0 h 31"/>
                <a:gd name="T17" fmla="*/ 18 w 18"/>
                <a:gd name="T18" fmla="*/ 31 h 31"/>
              </a:gdLst>
              <a:ahLst/>
              <a:cxnLst>
                <a:cxn ang="T10">
                  <a:pos x="T0" y="T1"/>
                </a:cxn>
                <a:cxn ang="T11">
                  <a:pos x="T2" y="T3"/>
                </a:cxn>
                <a:cxn ang="T12">
                  <a:pos x="T4" y="T5"/>
                </a:cxn>
                <a:cxn ang="T13">
                  <a:pos x="T6" y="T7"/>
                </a:cxn>
                <a:cxn ang="T14">
                  <a:pos x="T8" y="T9"/>
                </a:cxn>
              </a:cxnLst>
              <a:rect l="T15" t="T16" r="T17" b="T18"/>
              <a:pathLst>
                <a:path w="18" h="31">
                  <a:moveTo>
                    <a:pt x="0" y="15"/>
                  </a:moveTo>
                  <a:lnTo>
                    <a:pt x="0" y="31"/>
                  </a:lnTo>
                  <a:lnTo>
                    <a:pt x="0" y="15"/>
                  </a:lnTo>
                  <a:lnTo>
                    <a:pt x="18"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25" name="Freeform 1689"/>
            <p:cNvSpPr>
              <a:spLocks/>
            </p:cNvSpPr>
            <p:nvPr/>
          </p:nvSpPr>
          <p:spPr bwMode="gray">
            <a:xfrm>
              <a:off x="5154280" y="2089151"/>
              <a:ext cx="14289" cy="14288"/>
            </a:xfrm>
            <a:custGeom>
              <a:avLst/>
              <a:gdLst>
                <a:gd name="T0" fmla="*/ 0 w 17"/>
                <a:gd name="T1" fmla="*/ 5 h 17"/>
                <a:gd name="T2" fmla="*/ 5 w 17"/>
                <a:gd name="T3" fmla="*/ 0 h 17"/>
                <a:gd name="T4" fmla="*/ 0 w 17"/>
                <a:gd name="T5" fmla="*/ 5 h 17"/>
                <a:gd name="T6" fmla="*/ 5 w 17"/>
                <a:gd name="T7" fmla="*/ 5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7"/>
                  </a:moveTo>
                  <a:lnTo>
                    <a:pt x="17" y="0"/>
                  </a:lnTo>
                  <a:lnTo>
                    <a:pt x="0" y="17"/>
                  </a:lnTo>
                  <a:lnTo>
                    <a:pt x="17" y="17"/>
                  </a:lnTo>
                  <a:lnTo>
                    <a:pt x="17" y="0"/>
                  </a:lnTo>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26" name="Freeform 1690"/>
            <p:cNvSpPr>
              <a:spLocks/>
            </p:cNvSpPr>
            <p:nvPr/>
          </p:nvSpPr>
          <p:spPr bwMode="gray">
            <a:xfrm>
              <a:off x="4622424" y="2089151"/>
              <a:ext cx="150825" cy="188913"/>
            </a:xfrm>
            <a:custGeom>
              <a:avLst/>
              <a:gdLst>
                <a:gd name="T0" fmla="*/ 0 w 190"/>
                <a:gd name="T1" fmla="*/ 60 h 238"/>
                <a:gd name="T2" fmla="*/ 39 w 190"/>
                <a:gd name="T3" fmla="*/ 56 h 238"/>
                <a:gd name="T4" fmla="*/ 44 w 190"/>
                <a:gd name="T5" fmla="*/ 53 h 238"/>
                <a:gd name="T6" fmla="*/ 39 w 190"/>
                <a:gd name="T7" fmla="*/ 53 h 238"/>
                <a:gd name="T8" fmla="*/ 48 w 190"/>
                <a:gd name="T9" fmla="*/ 44 h 238"/>
                <a:gd name="T10" fmla="*/ 35 w 190"/>
                <a:gd name="T11" fmla="*/ 41 h 238"/>
                <a:gd name="T12" fmla="*/ 35 w 190"/>
                <a:gd name="T13" fmla="*/ 32 h 238"/>
                <a:gd name="T14" fmla="*/ 26 w 190"/>
                <a:gd name="T15" fmla="*/ 20 h 238"/>
                <a:gd name="T16" fmla="*/ 18 w 190"/>
                <a:gd name="T17" fmla="*/ 20 h 238"/>
                <a:gd name="T18" fmla="*/ 26 w 190"/>
                <a:gd name="T19" fmla="*/ 8 h 238"/>
                <a:gd name="T20" fmla="*/ 13 w 190"/>
                <a:gd name="T21" fmla="*/ 8 h 238"/>
                <a:gd name="T22" fmla="*/ 21 w 190"/>
                <a:gd name="T23" fmla="*/ 0 h 238"/>
                <a:gd name="T24" fmla="*/ 9 w 190"/>
                <a:gd name="T25" fmla="*/ 0 h 238"/>
                <a:gd name="T26" fmla="*/ 0 w 190"/>
                <a:gd name="T27" fmla="*/ 8 h 238"/>
                <a:gd name="T28" fmla="*/ 5 w 190"/>
                <a:gd name="T29" fmla="*/ 12 h 238"/>
                <a:gd name="T30" fmla="*/ 0 w 190"/>
                <a:gd name="T31" fmla="*/ 20 h 238"/>
                <a:gd name="T32" fmla="*/ 9 w 190"/>
                <a:gd name="T33" fmla="*/ 24 h 238"/>
                <a:gd name="T34" fmla="*/ 9 w 190"/>
                <a:gd name="T35" fmla="*/ 29 h 238"/>
                <a:gd name="T36" fmla="*/ 18 w 190"/>
                <a:gd name="T37" fmla="*/ 29 h 238"/>
                <a:gd name="T38" fmla="*/ 13 w 190"/>
                <a:gd name="T39" fmla="*/ 29 h 238"/>
                <a:gd name="T40" fmla="*/ 21 w 190"/>
                <a:gd name="T41" fmla="*/ 32 h 238"/>
                <a:gd name="T42" fmla="*/ 18 w 190"/>
                <a:gd name="T43" fmla="*/ 41 h 238"/>
                <a:gd name="T44" fmla="*/ 9 w 190"/>
                <a:gd name="T45" fmla="*/ 41 h 238"/>
                <a:gd name="T46" fmla="*/ 9 w 190"/>
                <a:gd name="T47" fmla="*/ 48 h 238"/>
                <a:gd name="T48" fmla="*/ 5 w 190"/>
                <a:gd name="T49" fmla="*/ 48 h 238"/>
                <a:gd name="T50" fmla="*/ 18 w 190"/>
                <a:gd name="T51" fmla="*/ 53 h 238"/>
                <a:gd name="T52" fmla="*/ 0 w 190"/>
                <a:gd name="T53" fmla="*/ 60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38"/>
                <a:gd name="T83" fmla="*/ 190 w 190"/>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38">
                  <a:moveTo>
                    <a:pt x="0" y="238"/>
                  </a:moveTo>
                  <a:lnTo>
                    <a:pt x="155" y="224"/>
                  </a:lnTo>
                  <a:lnTo>
                    <a:pt x="173" y="209"/>
                  </a:lnTo>
                  <a:lnTo>
                    <a:pt x="155" y="209"/>
                  </a:lnTo>
                  <a:lnTo>
                    <a:pt x="190" y="176"/>
                  </a:lnTo>
                  <a:lnTo>
                    <a:pt x="138" y="161"/>
                  </a:lnTo>
                  <a:lnTo>
                    <a:pt x="138" y="128"/>
                  </a:lnTo>
                  <a:lnTo>
                    <a:pt x="104" y="80"/>
                  </a:lnTo>
                  <a:lnTo>
                    <a:pt x="69" y="80"/>
                  </a:lnTo>
                  <a:lnTo>
                    <a:pt x="104" y="32"/>
                  </a:lnTo>
                  <a:lnTo>
                    <a:pt x="52" y="32"/>
                  </a:lnTo>
                  <a:lnTo>
                    <a:pt x="84" y="0"/>
                  </a:lnTo>
                  <a:lnTo>
                    <a:pt x="33" y="0"/>
                  </a:lnTo>
                  <a:lnTo>
                    <a:pt x="0" y="32"/>
                  </a:lnTo>
                  <a:lnTo>
                    <a:pt x="17" y="48"/>
                  </a:lnTo>
                  <a:lnTo>
                    <a:pt x="0" y="80"/>
                  </a:lnTo>
                  <a:lnTo>
                    <a:pt x="33" y="96"/>
                  </a:lnTo>
                  <a:lnTo>
                    <a:pt x="33" y="113"/>
                  </a:lnTo>
                  <a:lnTo>
                    <a:pt x="69" y="113"/>
                  </a:lnTo>
                  <a:lnTo>
                    <a:pt x="52" y="113"/>
                  </a:lnTo>
                  <a:lnTo>
                    <a:pt x="84" y="128"/>
                  </a:lnTo>
                  <a:lnTo>
                    <a:pt x="69" y="161"/>
                  </a:lnTo>
                  <a:lnTo>
                    <a:pt x="33" y="161"/>
                  </a:lnTo>
                  <a:lnTo>
                    <a:pt x="33" y="192"/>
                  </a:lnTo>
                  <a:lnTo>
                    <a:pt x="17" y="192"/>
                  </a:lnTo>
                  <a:lnTo>
                    <a:pt x="69" y="209"/>
                  </a:lnTo>
                  <a:lnTo>
                    <a:pt x="0" y="238"/>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227" name="Freeform 1691"/>
            <p:cNvSpPr>
              <a:spLocks/>
            </p:cNvSpPr>
            <p:nvPr/>
          </p:nvSpPr>
          <p:spPr bwMode="gray">
            <a:xfrm>
              <a:off x="4622424" y="2089151"/>
              <a:ext cx="150825" cy="188913"/>
            </a:xfrm>
            <a:custGeom>
              <a:avLst/>
              <a:gdLst>
                <a:gd name="T0" fmla="*/ 0 w 190"/>
                <a:gd name="T1" fmla="*/ 60 h 238"/>
                <a:gd name="T2" fmla="*/ 39 w 190"/>
                <a:gd name="T3" fmla="*/ 56 h 238"/>
                <a:gd name="T4" fmla="*/ 44 w 190"/>
                <a:gd name="T5" fmla="*/ 53 h 238"/>
                <a:gd name="T6" fmla="*/ 39 w 190"/>
                <a:gd name="T7" fmla="*/ 53 h 238"/>
                <a:gd name="T8" fmla="*/ 48 w 190"/>
                <a:gd name="T9" fmla="*/ 44 h 238"/>
                <a:gd name="T10" fmla="*/ 35 w 190"/>
                <a:gd name="T11" fmla="*/ 41 h 238"/>
                <a:gd name="T12" fmla="*/ 35 w 190"/>
                <a:gd name="T13" fmla="*/ 32 h 238"/>
                <a:gd name="T14" fmla="*/ 26 w 190"/>
                <a:gd name="T15" fmla="*/ 20 h 238"/>
                <a:gd name="T16" fmla="*/ 18 w 190"/>
                <a:gd name="T17" fmla="*/ 20 h 238"/>
                <a:gd name="T18" fmla="*/ 26 w 190"/>
                <a:gd name="T19" fmla="*/ 8 h 238"/>
                <a:gd name="T20" fmla="*/ 13 w 190"/>
                <a:gd name="T21" fmla="*/ 8 h 238"/>
                <a:gd name="T22" fmla="*/ 21 w 190"/>
                <a:gd name="T23" fmla="*/ 0 h 238"/>
                <a:gd name="T24" fmla="*/ 9 w 190"/>
                <a:gd name="T25" fmla="*/ 0 h 238"/>
                <a:gd name="T26" fmla="*/ 0 w 190"/>
                <a:gd name="T27" fmla="*/ 8 h 238"/>
                <a:gd name="T28" fmla="*/ 5 w 190"/>
                <a:gd name="T29" fmla="*/ 12 h 238"/>
                <a:gd name="T30" fmla="*/ 0 w 190"/>
                <a:gd name="T31" fmla="*/ 20 h 238"/>
                <a:gd name="T32" fmla="*/ 9 w 190"/>
                <a:gd name="T33" fmla="*/ 24 h 238"/>
                <a:gd name="T34" fmla="*/ 9 w 190"/>
                <a:gd name="T35" fmla="*/ 29 h 238"/>
                <a:gd name="T36" fmla="*/ 18 w 190"/>
                <a:gd name="T37" fmla="*/ 29 h 238"/>
                <a:gd name="T38" fmla="*/ 13 w 190"/>
                <a:gd name="T39" fmla="*/ 29 h 238"/>
                <a:gd name="T40" fmla="*/ 21 w 190"/>
                <a:gd name="T41" fmla="*/ 32 h 238"/>
                <a:gd name="T42" fmla="*/ 18 w 190"/>
                <a:gd name="T43" fmla="*/ 41 h 238"/>
                <a:gd name="T44" fmla="*/ 9 w 190"/>
                <a:gd name="T45" fmla="*/ 41 h 238"/>
                <a:gd name="T46" fmla="*/ 9 w 190"/>
                <a:gd name="T47" fmla="*/ 48 h 238"/>
                <a:gd name="T48" fmla="*/ 5 w 190"/>
                <a:gd name="T49" fmla="*/ 48 h 238"/>
                <a:gd name="T50" fmla="*/ 18 w 190"/>
                <a:gd name="T51" fmla="*/ 53 h 238"/>
                <a:gd name="T52" fmla="*/ 0 w 190"/>
                <a:gd name="T53" fmla="*/ 60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38"/>
                <a:gd name="T83" fmla="*/ 190 w 190"/>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38">
                  <a:moveTo>
                    <a:pt x="0" y="238"/>
                  </a:moveTo>
                  <a:lnTo>
                    <a:pt x="155" y="224"/>
                  </a:lnTo>
                  <a:lnTo>
                    <a:pt x="173" y="209"/>
                  </a:lnTo>
                  <a:lnTo>
                    <a:pt x="155" y="209"/>
                  </a:lnTo>
                  <a:lnTo>
                    <a:pt x="190" y="176"/>
                  </a:lnTo>
                  <a:lnTo>
                    <a:pt x="138" y="161"/>
                  </a:lnTo>
                  <a:lnTo>
                    <a:pt x="138" y="128"/>
                  </a:lnTo>
                  <a:lnTo>
                    <a:pt x="104" y="80"/>
                  </a:lnTo>
                  <a:lnTo>
                    <a:pt x="69" y="80"/>
                  </a:lnTo>
                  <a:lnTo>
                    <a:pt x="104" y="32"/>
                  </a:lnTo>
                  <a:lnTo>
                    <a:pt x="52" y="32"/>
                  </a:lnTo>
                  <a:lnTo>
                    <a:pt x="84" y="0"/>
                  </a:lnTo>
                  <a:lnTo>
                    <a:pt x="33" y="0"/>
                  </a:lnTo>
                  <a:lnTo>
                    <a:pt x="0" y="32"/>
                  </a:lnTo>
                  <a:lnTo>
                    <a:pt x="17" y="48"/>
                  </a:lnTo>
                  <a:lnTo>
                    <a:pt x="0" y="80"/>
                  </a:lnTo>
                  <a:lnTo>
                    <a:pt x="33" y="96"/>
                  </a:lnTo>
                  <a:lnTo>
                    <a:pt x="33" y="113"/>
                  </a:lnTo>
                  <a:lnTo>
                    <a:pt x="69" y="113"/>
                  </a:lnTo>
                  <a:lnTo>
                    <a:pt x="52" y="113"/>
                  </a:lnTo>
                  <a:lnTo>
                    <a:pt x="84" y="128"/>
                  </a:lnTo>
                  <a:lnTo>
                    <a:pt x="69" y="161"/>
                  </a:lnTo>
                  <a:lnTo>
                    <a:pt x="33" y="161"/>
                  </a:lnTo>
                  <a:lnTo>
                    <a:pt x="33" y="192"/>
                  </a:lnTo>
                  <a:lnTo>
                    <a:pt x="17" y="192"/>
                  </a:lnTo>
                  <a:lnTo>
                    <a:pt x="69" y="209"/>
                  </a:lnTo>
                  <a:lnTo>
                    <a:pt x="0" y="23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28" name="Freeform 1692"/>
            <p:cNvSpPr>
              <a:spLocks/>
            </p:cNvSpPr>
            <p:nvPr/>
          </p:nvSpPr>
          <p:spPr bwMode="gray">
            <a:xfrm>
              <a:off x="4523991" y="2165351"/>
              <a:ext cx="111134" cy="90488"/>
            </a:xfrm>
            <a:custGeom>
              <a:avLst/>
              <a:gdLst>
                <a:gd name="T0" fmla="*/ 0 w 140"/>
                <a:gd name="T1" fmla="*/ 24 h 113"/>
                <a:gd name="T2" fmla="*/ 4 w 140"/>
                <a:gd name="T3" fmla="*/ 29 h 113"/>
                <a:gd name="T4" fmla="*/ 26 w 140"/>
                <a:gd name="T5" fmla="*/ 24 h 113"/>
                <a:gd name="T6" fmla="*/ 35 w 140"/>
                <a:gd name="T7" fmla="*/ 8 h 113"/>
                <a:gd name="T8" fmla="*/ 30 w 140"/>
                <a:gd name="T9" fmla="*/ 0 h 113"/>
                <a:gd name="T10" fmla="*/ 18 w 140"/>
                <a:gd name="T11" fmla="*/ 0 h 113"/>
                <a:gd name="T12" fmla="*/ 13 w 140"/>
                <a:gd name="T13" fmla="*/ 8 h 113"/>
                <a:gd name="T14" fmla="*/ 9 w 140"/>
                <a:gd name="T15" fmla="*/ 8 h 113"/>
                <a:gd name="T16" fmla="*/ 4 w 140"/>
                <a:gd name="T17" fmla="*/ 12 h 113"/>
                <a:gd name="T18" fmla="*/ 13 w 140"/>
                <a:gd name="T19" fmla="*/ 17 h 113"/>
                <a:gd name="T20" fmla="*/ 0 w 140"/>
                <a:gd name="T21" fmla="*/ 24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13"/>
                <a:gd name="T35" fmla="*/ 140 w 140"/>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13">
                  <a:moveTo>
                    <a:pt x="0" y="96"/>
                  </a:moveTo>
                  <a:lnTo>
                    <a:pt x="17" y="113"/>
                  </a:lnTo>
                  <a:lnTo>
                    <a:pt x="104" y="96"/>
                  </a:lnTo>
                  <a:lnTo>
                    <a:pt x="140" y="32"/>
                  </a:lnTo>
                  <a:lnTo>
                    <a:pt x="123" y="0"/>
                  </a:lnTo>
                  <a:lnTo>
                    <a:pt x="71" y="0"/>
                  </a:lnTo>
                  <a:lnTo>
                    <a:pt x="52" y="32"/>
                  </a:lnTo>
                  <a:lnTo>
                    <a:pt x="37" y="32"/>
                  </a:lnTo>
                  <a:lnTo>
                    <a:pt x="17" y="48"/>
                  </a:lnTo>
                  <a:lnTo>
                    <a:pt x="52" y="65"/>
                  </a:lnTo>
                  <a:lnTo>
                    <a:pt x="0" y="96"/>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229" name="Freeform 1693"/>
            <p:cNvSpPr>
              <a:spLocks/>
            </p:cNvSpPr>
            <p:nvPr/>
          </p:nvSpPr>
          <p:spPr bwMode="gray">
            <a:xfrm>
              <a:off x="4889146" y="2455864"/>
              <a:ext cx="14289" cy="38100"/>
            </a:xfrm>
            <a:custGeom>
              <a:avLst/>
              <a:gdLst>
                <a:gd name="T0" fmla="*/ 0 w 17"/>
                <a:gd name="T1" fmla="*/ 4 h 48"/>
                <a:gd name="T2" fmla="*/ 5 w 17"/>
                <a:gd name="T3" fmla="*/ 12 h 48"/>
                <a:gd name="T4" fmla="*/ 5 w 17"/>
                <a:gd name="T5" fmla="*/ 0 h 48"/>
                <a:gd name="T6" fmla="*/ 0 w 17"/>
                <a:gd name="T7" fmla="*/ 4 h 48"/>
                <a:gd name="T8" fmla="*/ 0 60000 65536"/>
                <a:gd name="T9" fmla="*/ 0 60000 65536"/>
                <a:gd name="T10" fmla="*/ 0 60000 65536"/>
                <a:gd name="T11" fmla="*/ 0 60000 65536"/>
                <a:gd name="T12" fmla="*/ 0 w 17"/>
                <a:gd name="T13" fmla="*/ 0 h 48"/>
                <a:gd name="T14" fmla="*/ 17 w 17"/>
                <a:gd name="T15" fmla="*/ 48 h 48"/>
              </a:gdLst>
              <a:ahLst/>
              <a:cxnLst>
                <a:cxn ang="T8">
                  <a:pos x="T0" y="T1"/>
                </a:cxn>
                <a:cxn ang="T9">
                  <a:pos x="T2" y="T3"/>
                </a:cxn>
                <a:cxn ang="T10">
                  <a:pos x="T4" y="T5"/>
                </a:cxn>
                <a:cxn ang="T11">
                  <a:pos x="T6" y="T7"/>
                </a:cxn>
              </a:cxnLst>
              <a:rect l="T12" t="T13" r="T14" b="T15"/>
              <a:pathLst>
                <a:path w="17" h="48">
                  <a:moveTo>
                    <a:pt x="0" y="16"/>
                  </a:moveTo>
                  <a:lnTo>
                    <a:pt x="17" y="48"/>
                  </a:lnTo>
                  <a:lnTo>
                    <a:pt x="17" y="0"/>
                  </a:lnTo>
                  <a:lnTo>
                    <a:pt x="0" y="16"/>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30" name="Freeform 1694"/>
            <p:cNvSpPr>
              <a:spLocks/>
            </p:cNvSpPr>
            <p:nvPr/>
          </p:nvSpPr>
          <p:spPr bwMode="gray">
            <a:xfrm>
              <a:off x="4885971" y="2493964"/>
              <a:ext cx="28577" cy="49213"/>
            </a:xfrm>
            <a:custGeom>
              <a:avLst/>
              <a:gdLst>
                <a:gd name="T0" fmla="*/ 0 w 34"/>
                <a:gd name="T1" fmla="*/ 0 h 64"/>
                <a:gd name="T2" fmla="*/ 0 w 34"/>
                <a:gd name="T3" fmla="*/ 15 h 64"/>
                <a:gd name="T4" fmla="*/ 10 w 34"/>
                <a:gd name="T5" fmla="*/ 15 h 64"/>
                <a:gd name="T6" fmla="*/ 10 w 34"/>
                <a:gd name="T7" fmla="*/ 4 h 64"/>
                <a:gd name="T8" fmla="*/ 5 w 34"/>
                <a:gd name="T9" fmla="*/ 0 h 64"/>
                <a:gd name="T10" fmla="*/ 0 w 34"/>
                <a:gd name="T11" fmla="*/ 0 h 64"/>
                <a:gd name="T12" fmla="*/ 0 60000 65536"/>
                <a:gd name="T13" fmla="*/ 0 60000 65536"/>
                <a:gd name="T14" fmla="*/ 0 60000 65536"/>
                <a:gd name="T15" fmla="*/ 0 60000 65536"/>
                <a:gd name="T16" fmla="*/ 0 60000 65536"/>
                <a:gd name="T17" fmla="*/ 0 60000 65536"/>
                <a:gd name="T18" fmla="*/ 0 w 34"/>
                <a:gd name="T19" fmla="*/ 0 h 64"/>
                <a:gd name="T20" fmla="*/ 34 w 3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4" h="64">
                  <a:moveTo>
                    <a:pt x="0" y="0"/>
                  </a:moveTo>
                  <a:lnTo>
                    <a:pt x="0" y="64"/>
                  </a:lnTo>
                  <a:lnTo>
                    <a:pt x="34" y="64"/>
                  </a:lnTo>
                  <a:lnTo>
                    <a:pt x="34" y="16"/>
                  </a:lnTo>
                  <a:lnTo>
                    <a:pt x="17" y="0"/>
                  </a:lnTo>
                  <a:lnTo>
                    <a:pt x="0" y="0"/>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31" name="Freeform 1695"/>
            <p:cNvSpPr>
              <a:spLocks/>
            </p:cNvSpPr>
            <p:nvPr/>
          </p:nvSpPr>
          <p:spPr bwMode="gray">
            <a:xfrm>
              <a:off x="4968527" y="2557464"/>
              <a:ext cx="68268" cy="38100"/>
            </a:xfrm>
            <a:custGeom>
              <a:avLst/>
              <a:gdLst>
                <a:gd name="T0" fmla="*/ 0 w 87"/>
                <a:gd name="T1" fmla="*/ 3 h 48"/>
                <a:gd name="T2" fmla="*/ 17 w 87"/>
                <a:gd name="T3" fmla="*/ 12 h 48"/>
                <a:gd name="T4" fmla="*/ 21 w 87"/>
                <a:gd name="T5" fmla="*/ 0 h 48"/>
                <a:gd name="T6" fmla="*/ 0 w 87"/>
                <a:gd name="T7" fmla="*/ 3 h 48"/>
                <a:gd name="T8" fmla="*/ 0 60000 65536"/>
                <a:gd name="T9" fmla="*/ 0 60000 65536"/>
                <a:gd name="T10" fmla="*/ 0 60000 65536"/>
                <a:gd name="T11" fmla="*/ 0 60000 65536"/>
                <a:gd name="T12" fmla="*/ 0 w 87"/>
                <a:gd name="T13" fmla="*/ 0 h 48"/>
                <a:gd name="T14" fmla="*/ 87 w 87"/>
                <a:gd name="T15" fmla="*/ 48 h 48"/>
              </a:gdLst>
              <a:ahLst/>
              <a:cxnLst>
                <a:cxn ang="T8">
                  <a:pos x="T0" y="T1"/>
                </a:cxn>
                <a:cxn ang="T9">
                  <a:pos x="T2" y="T3"/>
                </a:cxn>
                <a:cxn ang="T10">
                  <a:pos x="T4" y="T5"/>
                </a:cxn>
                <a:cxn ang="T11">
                  <a:pos x="T6" y="T7"/>
                </a:cxn>
              </a:cxnLst>
              <a:rect l="T12" t="T13" r="T14" b="T15"/>
              <a:pathLst>
                <a:path w="87" h="48">
                  <a:moveTo>
                    <a:pt x="0" y="15"/>
                  </a:moveTo>
                  <a:lnTo>
                    <a:pt x="69" y="48"/>
                  </a:lnTo>
                  <a:lnTo>
                    <a:pt x="87"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32" name="Freeform 1696"/>
            <p:cNvSpPr>
              <a:spLocks/>
            </p:cNvSpPr>
            <p:nvPr/>
          </p:nvSpPr>
          <p:spPr bwMode="gray">
            <a:xfrm>
              <a:off x="5160631" y="2570164"/>
              <a:ext cx="41278" cy="38100"/>
            </a:xfrm>
            <a:custGeom>
              <a:avLst/>
              <a:gdLst>
                <a:gd name="T0" fmla="*/ 0 w 52"/>
                <a:gd name="T1" fmla="*/ 3 h 48"/>
                <a:gd name="T2" fmla="*/ 5 w 52"/>
                <a:gd name="T3" fmla="*/ 12 h 48"/>
                <a:gd name="T4" fmla="*/ 13 w 52"/>
                <a:gd name="T5" fmla="*/ 12 h 48"/>
                <a:gd name="T6" fmla="*/ 9 w 52"/>
                <a:gd name="T7" fmla="*/ 3 h 48"/>
                <a:gd name="T8" fmla="*/ 5 w 52"/>
                <a:gd name="T9" fmla="*/ 0 h 48"/>
                <a:gd name="T10" fmla="*/ 0 w 52"/>
                <a:gd name="T11" fmla="*/ 3 h 48"/>
                <a:gd name="T12" fmla="*/ 0 60000 65536"/>
                <a:gd name="T13" fmla="*/ 0 60000 65536"/>
                <a:gd name="T14" fmla="*/ 0 60000 65536"/>
                <a:gd name="T15" fmla="*/ 0 60000 65536"/>
                <a:gd name="T16" fmla="*/ 0 60000 65536"/>
                <a:gd name="T17" fmla="*/ 0 60000 65536"/>
                <a:gd name="T18" fmla="*/ 0 w 52"/>
                <a:gd name="T19" fmla="*/ 0 h 48"/>
                <a:gd name="T20" fmla="*/ 52 w 5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52" h="48">
                  <a:moveTo>
                    <a:pt x="0" y="15"/>
                  </a:moveTo>
                  <a:lnTo>
                    <a:pt x="17" y="48"/>
                  </a:lnTo>
                  <a:lnTo>
                    <a:pt x="52" y="48"/>
                  </a:lnTo>
                  <a:lnTo>
                    <a:pt x="35" y="15"/>
                  </a:lnTo>
                  <a:lnTo>
                    <a:pt x="17"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33" name="Freeform 1697"/>
            <p:cNvSpPr>
              <a:spLocks/>
            </p:cNvSpPr>
            <p:nvPr/>
          </p:nvSpPr>
          <p:spPr bwMode="gray">
            <a:xfrm>
              <a:off x="5217785" y="2633664"/>
              <a:ext cx="52392" cy="12700"/>
            </a:xfrm>
            <a:custGeom>
              <a:avLst/>
              <a:gdLst>
                <a:gd name="T0" fmla="*/ 3 w 67"/>
                <a:gd name="T1" fmla="*/ 4 h 15"/>
                <a:gd name="T2" fmla="*/ 16 w 67"/>
                <a:gd name="T3" fmla="*/ 4 h 15"/>
                <a:gd name="T4" fmla="*/ 16 w 67"/>
                <a:gd name="T5" fmla="*/ 0 h 15"/>
                <a:gd name="T6" fmla="*/ 0 w 67"/>
                <a:gd name="T7" fmla="*/ 0 h 15"/>
                <a:gd name="T8" fmla="*/ 3 w 67"/>
                <a:gd name="T9" fmla="*/ 4 h 15"/>
                <a:gd name="T10" fmla="*/ 0 60000 65536"/>
                <a:gd name="T11" fmla="*/ 0 60000 65536"/>
                <a:gd name="T12" fmla="*/ 0 60000 65536"/>
                <a:gd name="T13" fmla="*/ 0 60000 65536"/>
                <a:gd name="T14" fmla="*/ 0 60000 65536"/>
                <a:gd name="T15" fmla="*/ 0 w 67"/>
                <a:gd name="T16" fmla="*/ 0 h 15"/>
                <a:gd name="T17" fmla="*/ 67 w 67"/>
                <a:gd name="T18" fmla="*/ 15 h 15"/>
              </a:gdLst>
              <a:ahLst/>
              <a:cxnLst>
                <a:cxn ang="T10">
                  <a:pos x="T0" y="T1"/>
                </a:cxn>
                <a:cxn ang="T11">
                  <a:pos x="T2" y="T3"/>
                </a:cxn>
                <a:cxn ang="T12">
                  <a:pos x="T4" y="T5"/>
                </a:cxn>
                <a:cxn ang="T13">
                  <a:pos x="T6" y="T7"/>
                </a:cxn>
                <a:cxn ang="T14">
                  <a:pos x="T8" y="T9"/>
                </a:cxn>
              </a:cxnLst>
              <a:rect l="T15" t="T16" r="T17" b="T18"/>
              <a:pathLst>
                <a:path w="67" h="15">
                  <a:moveTo>
                    <a:pt x="15" y="15"/>
                  </a:moveTo>
                  <a:lnTo>
                    <a:pt x="67" y="15"/>
                  </a:lnTo>
                  <a:lnTo>
                    <a:pt x="67" y="0"/>
                  </a:lnTo>
                  <a:lnTo>
                    <a:pt x="0" y="0"/>
                  </a:lnTo>
                  <a:lnTo>
                    <a:pt x="15"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34" name="Freeform 1698"/>
            <p:cNvSpPr>
              <a:spLocks/>
            </p:cNvSpPr>
            <p:nvPr/>
          </p:nvSpPr>
          <p:spPr bwMode="gray">
            <a:xfrm>
              <a:off x="5394012" y="2633664"/>
              <a:ext cx="55567" cy="12700"/>
            </a:xfrm>
            <a:custGeom>
              <a:avLst/>
              <a:gdLst>
                <a:gd name="T0" fmla="*/ 0 w 71"/>
                <a:gd name="T1" fmla="*/ 4 h 15"/>
                <a:gd name="T2" fmla="*/ 9 w 71"/>
                <a:gd name="T3" fmla="*/ 4 h 15"/>
                <a:gd name="T4" fmla="*/ 17 w 71"/>
                <a:gd name="T5" fmla="*/ 0 h 15"/>
                <a:gd name="T6" fmla="*/ 0 w 71"/>
                <a:gd name="T7" fmla="*/ 4 h 15"/>
                <a:gd name="T8" fmla="*/ 0 60000 65536"/>
                <a:gd name="T9" fmla="*/ 0 60000 65536"/>
                <a:gd name="T10" fmla="*/ 0 60000 65536"/>
                <a:gd name="T11" fmla="*/ 0 60000 65536"/>
                <a:gd name="T12" fmla="*/ 0 w 71"/>
                <a:gd name="T13" fmla="*/ 0 h 15"/>
                <a:gd name="T14" fmla="*/ 71 w 71"/>
                <a:gd name="T15" fmla="*/ 15 h 15"/>
              </a:gdLst>
              <a:ahLst/>
              <a:cxnLst>
                <a:cxn ang="T8">
                  <a:pos x="T0" y="T1"/>
                </a:cxn>
                <a:cxn ang="T9">
                  <a:pos x="T2" y="T3"/>
                </a:cxn>
                <a:cxn ang="T10">
                  <a:pos x="T4" y="T5"/>
                </a:cxn>
                <a:cxn ang="T11">
                  <a:pos x="T6" y="T7"/>
                </a:cxn>
              </a:cxnLst>
              <a:rect l="T12" t="T13" r="T14" b="T15"/>
              <a:pathLst>
                <a:path w="71" h="15">
                  <a:moveTo>
                    <a:pt x="0" y="15"/>
                  </a:moveTo>
                  <a:lnTo>
                    <a:pt x="36" y="15"/>
                  </a:lnTo>
                  <a:lnTo>
                    <a:pt x="71" y="0"/>
                  </a:lnTo>
                  <a:lnTo>
                    <a:pt x="0" y="15"/>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35" name="Line 1699"/>
            <p:cNvSpPr>
              <a:spLocks noChangeShapeType="1"/>
            </p:cNvSpPr>
            <p:nvPr/>
          </p:nvSpPr>
          <p:spPr bwMode="gray">
            <a:xfrm>
              <a:off x="4752610" y="2533651"/>
              <a:ext cx="26990"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36" name="Line 1700"/>
            <p:cNvSpPr>
              <a:spLocks noChangeShapeType="1"/>
            </p:cNvSpPr>
            <p:nvPr/>
          </p:nvSpPr>
          <p:spPr bwMode="gray">
            <a:xfrm>
              <a:off x="5298754" y="2609851"/>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37" name="Line 1701"/>
            <p:cNvSpPr>
              <a:spLocks noChangeShapeType="1"/>
            </p:cNvSpPr>
            <p:nvPr/>
          </p:nvSpPr>
          <p:spPr bwMode="gray">
            <a:xfrm>
              <a:off x="4941538" y="2179639"/>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38" name="Line 1702"/>
            <p:cNvSpPr>
              <a:spLocks noChangeShapeType="1"/>
            </p:cNvSpPr>
            <p:nvPr/>
          </p:nvSpPr>
          <p:spPr bwMode="gray">
            <a:xfrm>
              <a:off x="4088981" y="2559051"/>
              <a:ext cx="14289"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39" name="Line 1703"/>
            <p:cNvSpPr>
              <a:spLocks noChangeShapeType="1"/>
            </p:cNvSpPr>
            <p:nvPr/>
          </p:nvSpPr>
          <p:spPr bwMode="gray">
            <a:xfrm>
              <a:off x="4157249" y="2571751"/>
              <a:ext cx="14289"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40" name="Line 1704"/>
            <p:cNvSpPr>
              <a:spLocks noChangeShapeType="1"/>
            </p:cNvSpPr>
            <p:nvPr/>
          </p:nvSpPr>
          <p:spPr bwMode="gray">
            <a:xfrm>
              <a:off x="4679579" y="2078039"/>
              <a:ext cx="1588" cy="11113"/>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41" name="Freeform 1705"/>
            <p:cNvSpPr>
              <a:spLocks/>
            </p:cNvSpPr>
            <p:nvPr/>
          </p:nvSpPr>
          <p:spPr bwMode="gray">
            <a:xfrm>
              <a:off x="4514465" y="1711326"/>
              <a:ext cx="3518186" cy="1731963"/>
            </a:xfrm>
            <a:custGeom>
              <a:avLst/>
              <a:gdLst>
                <a:gd name="T0" fmla="*/ 164 w 4433"/>
                <a:gd name="T1" fmla="*/ 136 h 2182"/>
                <a:gd name="T2" fmla="*/ 208 w 4433"/>
                <a:gd name="T3" fmla="*/ 71 h 2182"/>
                <a:gd name="T4" fmla="*/ 208 w 4433"/>
                <a:gd name="T5" fmla="*/ 115 h 2182"/>
                <a:gd name="T6" fmla="*/ 147 w 4433"/>
                <a:gd name="T7" fmla="*/ 151 h 2182"/>
                <a:gd name="T8" fmla="*/ 117 w 4433"/>
                <a:gd name="T9" fmla="*/ 136 h 2182"/>
                <a:gd name="T10" fmla="*/ 56 w 4433"/>
                <a:gd name="T11" fmla="*/ 190 h 2182"/>
                <a:gd name="T12" fmla="*/ 13 w 4433"/>
                <a:gd name="T13" fmla="*/ 274 h 2182"/>
                <a:gd name="T14" fmla="*/ 82 w 4433"/>
                <a:gd name="T15" fmla="*/ 234 h 2182"/>
                <a:gd name="T16" fmla="*/ 169 w 4433"/>
                <a:gd name="T17" fmla="*/ 271 h 2182"/>
                <a:gd name="T18" fmla="*/ 143 w 4433"/>
                <a:gd name="T19" fmla="*/ 214 h 2182"/>
                <a:gd name="T20" fmla="*/ 190 w 4433"/>
                <a:gd name="T21" fmla="*/ 254 h 2182"/>
                <a:gd name="T22" fmla="*/ 234 w 4433"/>
                <a:gd name="T23" fmla="*/ 250 h 2182"/>
                <a:gd name="T24" fmla="*/ 260 w 4433"/>
                <a:gd name="T25" fmla="*/ 206 h 2182"/>
                <a:gd name="T26" fmla="*/ 294 w 4433"/>
                <a:gd name="T27" fmla="*/ 214 h 2182"/>
                <a:gd name="T28" fmla="*/ 302 w 4433"/>
                <a:gd name="T29" fmla="*/ 218 h 2182"/>
                <a:gd name="T30" fmla="*/ 251 w 4433"/>
                <a:gd name="T31" fmla="*/ 246 h 2182"/>
                <a:gd name="T32" fmla="*/ 242 w 4433"/>
                <a:gd name="T33" fmla="*/ 271 h 2182"/>
                <a:gd name="T34" fmla="*/ 294 w 4433"/>
                <a:gd name="T35" fmla="*/ 318 h 2182"/>
                <a:gd name="T36" fmla="*/ 394 w 4433"/>
                <a:gd name="T37" fmla="*/ 458 h 2182"/>
                <a:gd name="T38" fmla="*/ 454 w 4433"/>
                <a:gd name="T39" fmla="*/ 369 h 2182"/>
                <a:gd name="T40" fmla="*/ 389 w 4433"/>
                <a:gd name="T41" fmla="*/ 333 h 2182"/>
                <a:gd name="T42" fmla="*/ 493 w 4433"/>
                <a:gd name="T43" fmla="*/ 366 h 2182"/>
                <a:gd name="T44" fmla="*/ 606 w 4433"/>
                <a:gd name="T45" fmla="*/ 489 h 2182"/>
                <a:gd name="T46" fmla="*/ 679 w 4433"/>
                <a:gd name="T47" fmla="*/ 390 h 2182"/>
                <a:gd name="T48" fmla="*/ 748 w 4433"/>
                <a:gd name="T49" fmla="*/ 429 h 2182"/>
                <a:gd name="T50" fmla="*/ 800 w 4433"/>
                <a:gd name="T51" fmla="*/ 534 h 2182"/>
                <a:gd name="T52" fmla="*/ 779 w 4433"/>
                <a:gd name="T53" fmla="*/ 462 h 2182"/>
                <a:gd name="T54" fmla="*/ 830 w 4433"/>
                <a:gd name="T55" fmla="*/ 477 h 2182"/>
                <a:gd name="T56" fmla="*/ 830 w 4433"/>
                <a:gd name="T57" fmla="*/ 393 h 2182"/>
                <a:gd name="T58" fmla="*/ 878 w 4433"/>
                <a:gd name="T59" fmla="*/ 381 h 2182"/>
                <a:gd name="T60" fmla="*/ 899 w 4433"/>
                <a:gd name="T61" fmla="*/ 318 h 2182"/>
                <a:gd name="T62" fmla="*/ 865 w 4433"/>
                <a:gd name="T63" fmla="*/ 278 h 2182"/>
                <a:gd name="T64" fmla="*/ 883 w 4433"/>
                <a:gd name="T65" fmla="*/ 259 h 2182"/>
                <a:gd name="T66" fmla="*/ 909 w 4433"/>
                <a:gd name="T67" fmla="*/ 259 h 2182"/>
                <a:gd name="T68" fmla="*/ 930 w 4433"/>
                <a:gd name="T69" fmla="*/ 159 h 2182"/>
                <a:gd name="T70" fmla="*/ 896 w 4433"/>
                <a:gd name="T71" fmla="*/ 115 h 2182"/>
                <a:gd name="T72" fmla="*/ 965 w 4433"/>
                <a:gd name="T73" fmla="*/ 99 h 2182"/>
                <a:gd name="T74" fmla="*/ 1004 w 4433"/>
                <a:gd name="T75" fmla="*/ 107 h 2182"/>
                <a:gd name="T76" fmla="*/ 1047 w 4433"/>
                <a:gd name="T77" fmla="*/ 159 h 2182"/>
                <a:gd name="T78" fmla="*/ 1025 w 4433"/>
                <a:gd name="T79" fmla="*/ 107 h 2182"/>
                <a:gd name="T80" fmla="*/ 1081 w 4433"/>
                <a:gd name="T81" fmla="*/ 95 h 2182"/>
                <a:gd name="T82" fmla="*/ 1099 w 4433"/>
                <a:gd name="T83" fmla="*/ 71 h 2182"/>
                <a:gd name="T84" fmla="*/ 952 w 4433"/>
                <a:gd name="T85" fmla="*/ 43 h 2182"/>
                <a:gd name="T86" fmla="*/ 783 w 4433"/>
                <a:gd name="T87" fmla="*/ 31 h 2182"/>
                <a:gd name="T88" fmla="*/ 688 w 4433"/>
                <a:gd name="T89" fmla="*/ 19 h 2182"/>
                <a:gd name="T90" fmla="*/ 632 w 4433"/>
                <a:gd name="T91" fmla="*/ 12 h 2182"/>
                <a:gd name="T92" fmla="*/ 502 w 4433"/>
                <a:gd name="T93" fmla="*/ 15 h 2182"/>
                <a:gd name="T94" fmla="*/ 467 w 4433"/>
                <a:gd name="T95" fmla="*/ 31 h 2182"/>
                <a:gd name="T96" fmla="*/ 476 w 4433"/>
                <a:gd name="T97" fmla="*/ 59 h 2182"/>
                <a:gd name="T98" fmla="*/ 428 w 4433"/>
                <a:gd name="T99" fmla="*/ 27 h 2182"/>
                <a:gd name="T100" fmla="*/ 389 w 4433"/>
                <a:gd name="T101" fmla="*/ 47 h 2182"/>
                <a:gd name="T102" fmla="*/ 324 w 4433"/>
                <a:gd name="T103" fmla="*/ 68 h 2182"/>
                <a:gd name="T104" fmla="*/ 302 w 4433"/>
                <a:gd name="T105" fmla="*/ 68 h 2182"/>
                <a:gd name="T106" fmla="*/ 264 w 4433"/>
                <a:gd name="T107" fmla="*/ 71 h 2182"/>
                <a:gd name="T108" fmla="*/ 225 w 4433"/>
                <a:gd name="T109" fmla="*/ 39 h 2182"/>
                <a:gd name="T110" fmla="*/ 143 w 4433"/>
                <a:gd name="T111" fmla="*/ 59 h 2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33"/>
                <a:gd name="T169" fmla="*/ 0 h 2182"/>
                <a:gd name="T170" fmla="*/ 4433 w 4433"/>
                <a:gd name="T171" fmla="*/ 2182 h 2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33" h="2182">
                  <a:moveTo>
                    <a:pt x="399" y="445"/>
                  </a:moveTo>
                  <a:lnTo>
                    <a:pt x="399" y="460"/>
                  </a:lnTo>
                  <a:lnTo>
                    <a:pt x="417" y="493"/>
                  </a:lnTo>
                  <a:lnTo>
                    <a:pt x="451" y="493"/>
                  </a:lnTo>
                  <a:lnTo>
                    <a:pt x="520" y="460"/>
                  </a:lnTo>
                  <a:lnTo>
                    <a:pt x="591" y="574"/>
                  </a:lnTo>
                  <a:lnTo>
                    <a:pt x="659" y="541"/>
                  </a:lnTo>
                  <a:lnTo>
                    <a:pt x="676" y="478"/>
                  </a:lnTo>
                  <a:lnTo>
                    <a:pt x="710" y="445"/>
                  </a:lnTo>
                  <a:lnTo>
                    <a:pt x="676" y="412"/>
                  </a:lnTo>
                  <a:lnTo>
                    <a:pt x="676" y="382"/>
                  </a:lnTo>
                  <a:lnTo>
                    <a:pt x="762" y="317"/>
                  </a:lnTo>
                  <a:lnTo>
                    <a:pt x="780" y="286"/>
                  </a:lnTo>
                  <a:lnTo>
                    <a:pt x="833" y="286"/>
                  </a:lnTo>
                  <a:lnTo>
                    <a:pt x="849" y="301"/>
                  </a:lnTo>
                  <a:lnTo>
                    <a:pt x="780" y="364"/>
                  </a:lnTo>
                  <a:lnTo>
                    <a:pt x="780" y="430"/>
                  </a:lnTo>
                  <a:lnTo>
                    <a:pt x="833" y="445"/>
                  </a:lnTo>
                  <a:lnTo>
                    <a:pt x="937" y="430"/>
                  </a:lnTo>
                  <a:lnTo>
                    <a:pt x="989" y="445"/>
                  </a:lnTo>
                  <a:lnTo>
                    <a:pt x="833" y="460"/>
                  </a:lnTo>
                  <a:lnTo>
                    <a:pt x="849" y="526"/>
                  </a:lnTo>
                  <a:lnTo>
                    <a:pt x="780" y="508"/>
                  </a:lnTo>
                  <a:lnTo>
                    <a:pt x="762" y="574"/>
                  </a:lnTo>
                  <a:lnTo>
                    <a:pt x="728" y="604"/>
                  </a:lnTo>
                  <a:lnTo>
                    <a:pt x="710" y="589"/>
                  </a:lnTo>
                  <a:lnTo>
                    <a:pt x="624" y="604"/>
                  </a:lnTo>
                  <a:lnTo>
                    <a:pt x="591" y="604"/>
                  </a:lnTo>
                  <a:lnTo>
                    <a:pt x="591" y="589"/>
                  </a:lnTo>
                  <a:lnTo>
                    <a:pt x="538" y="604"/>
                  </a:lnTo>
                  <a:lnTo>
                    <a:pt x="503" y="589"/>
                  </a:lnTo>
                  <a:lnTo>
                    <a:pt x="538" y="541"/>
                  </a:lnTo>
                  <a:lnTo>
                    <a:pt x="520" y="508"/>
                  </a:lnTo>
                  <a:lnTo>
                    <a:pt x="486" y="526"/>
                  </a:lnTo>
                  <a:lnTo>
                    <a:pt x="469" y="541"/>
                  </a:lnTo>
                  <a:lnTo>
                    <a:pt x="486" y="589"/>
                  </a:lnTo>
                  <a:lnTo>
                    <a:pt x="469" y="622"/>
                  </a:lnTo>
                  <a:lnTo>
                    <a:pt x="399" y="637"/>
                  </a:lnTo>
                  <a:lnTo>
                    <a:pt x="382" y="637"/>
                  </a:lnTo>
                  <a:lnTo>
                    <a:pt x="261" y="746"/>
                  </a:lnTo>
                  <a:lnTo>
                    <a:pt x="209" y="731"/>
                  </a:lnTo>
                  <a:lnTo>
                    <a:pt x="227" y="762"/>
                  </a:lnTo>
                  <a:lnTo>
                    <a:pt x="140" y="762"/>
                  </a:lnTo>
                  <a:lnTo>
                    <a:pt x="227" y="842"/>
                  </a:lnTo>
                  <a:lnTo>
                    <a:pt x="209" y="906"/>
                  </a:lnTo>
                  <a:lnTo>
                    <a:pt x="37" y="906"/>
                  </a:lnTo>
                  <a:lnTo>
                    <a:pt x="19" y="923"/>
                  </a:lnTo>
                  <a:lnTo>
                    <a:pt x="0" y="1115"/>
                  </a:lnTo>
                  <a:lnTo>
                    <a:pt x="52" y="1097"/>
                  </a:lnTo>
                  <a:lnTo>
                    <a:pt x="88" y="1145"/>
                  </a:lnTo>
                  <a:lnTo>
                    <a:pt x="175" y="1115"/>
                  </a:lnTo>
                  <a:lnTo>
                    <a:pt x="244" y="1067"/>
                  </a:lnTo>
                  <a:lnTo>
                    <a:pt x="227" y="1034"/>
                  </a:lnTo>
                  <a:lnTo>
                    <a:pt x="278" y="986"/>
                  </a:lnTo>
                  <a:lnTo>
                    <a:pt x="330" y="971"/>
                  </a:lnTo>
                  <a:lnTo>
                    <a:pt x="330" y="938"/>
                  </a:lnTo>
                  <a:lnTo>
                    <a:pt x="346" y="923"/>
                  </a:lnTo>
                  <a:lnTo>
                    <a:pt x="417" y="923"/>
                  </a:lnTo>
                  <a:lnTo>
                    <a:pt x="469" y="890"/>
                  </a:lnTo>
                  <a:lnTo>
                    <a:pt x="503" y="906"/>
                  </a:lnTo>
                  <a:lnTo>
                    <a:pt x="538" y="954"/>
                  </a:lnTo>
                  <a:lnTo>
                    <a:pt x="659" y="1019"/>
                  </a:lnTo>
                  <a:lnTo>
                    <a:pt x="676" y="1082"/>
                  </a:lnTo>
                  <a:lnTo>
                    <a:pt x="695" y="1050"/>
                  </a:lnTo>
                  <a:lnTo>
                    <a:pt x="695" y="1002"/>
                  </a:lnTo>
                  <a:lnTo>
                    <a:pt x="728" y="1019"/>
                  </a:lnTo>
                  <a:lnTo>
                    <a:pt x="676" y="971"/>
                  </a:lnTo>
                  <a:lnTo>
                    <a:pt x="624" y="954"/>
                  </a:lnTo>
                  <a:lnTo>
                    <a:pt x="572" y="890"/>
                  </a:lnTo>
                  <a:lnTo>
                    <a:pt x="572" y="858"/>
                  </a:lnTo>
                  <a:lnTo>
                    <a:pt x="591" y="842"/>
                  </a:lnTo>
                  <a:lnTo>
                    <a:pt x="607" y="875"/>
                  </a:lnTo>
                  <a:lnTo>
                    <a:pt x="624" y="858"/>
                  </a:lnTo>
                  <a:lnTo>
                    <a:pt x="643" y="875"/>
                  </a:lnTo>
                  <a:lnTo>
                    <a:pt x="643" y="906"/>
                  </a:lnTo>
                  <a:lnTo>
                    <a:pt x="762" y="971"/>
                  </a:lnTo>
                  <a:lnTo>
                    <a:pt x="762" y="1019"/>
                  </a:lnTo>
                  <a:lnTo>
                    <a:pt x="814" y="1067"/>
                  </a:lnTo>
                  <a:lnTo>
                    <a:pt x="885" y="1097"/>
                  </a:lnTo>
                  <a:lnTo>
                    <a:pt x="885" y="1082"/>
                  </a:lnTo>
                  <a:lnTo>
                    <a:pt x="900" y="1082"/>
                  </a:lnTo>
                  <a:lnTo>
                    <a:pt x="866" y="1019"/>
                  </a:lnTo>
                  <a:lnTo>
                    <a:pt x="885" y="986"/>
                  </a:lnTo>
                  <a:lnTo>
                    <a:pt x="937" y="1002"/>
                  </a:lnTo>
                  <a:lnTo>
                    <a:pt x="952" y="1002"/>
                  </a:lnTo>
                  <a:lnTo>
                    <a:pt x="937" y="1019"/>
                  </a:lnTo>
                  <a:lnTo>
                    <a:pt x="970" y="986"/>
                  </a:lnTo>
                  <a:lnTo>
                    <a:pt x="1004" y="986"/>
                  </a:lnTo>
                  <a:lnTo>
                    <a:pt x="970" y="954"/>
                  </a:lnTo>
                  <a:lnTo>
                    <a:pt x="1023" y="858"/>
                  </a:lnTo>
                  <a:lnTo>
                    <a:pt x="1041" y="827"/>
                  </a:lnTo>
                  <a:lnTo>
                    <a:pt x="1075" y="827"/>
                  </a:lnTo>
                  <a:lnTo>
                    <a:pt x="1127" y="842"/>
                  </a:lnTo>
                  <a:lnTo>
                    <a:pt x="1092" y="858"/>
                  </a:lnTo>
                  <a:lnTo>
                    <a:pt x="1127" y="890"/>
                  </a:lnTo>
                  <a:lnTo>
                    <a:pt x="1196" y="875"/>
                  </a:lnTo>
                  <a:lnTo>
                    <a:pt x="1196" y="858"/>
                  </a:lnTo>
                  <a:lnTo>
                    <a:pt x="1179" y="858"/>
                  </a:lnTo>
                  <a:lnTo>
                    <a:pt x="1144" y="842"/>
                  </a:lnTo>
                  <a:lnTo>
                    <a:pt x="1211" y="810"/>
                  </a:lnTo>
                  <a:lnTo>
                    <a:pt x="1265" y="810"/>
                  </a:lnTo>
                  <a:lnTo>
                    <a:pt x="1211" y="827"/>
                  </a:lnTo>
                  <a:lnTo>
                    <a:pt x="1231" y="842"/>
                  </a:lnTo>
                  <a:lnTo>
                    <a:pt x="1211" y="858"/>
                  </a:lnTo>
                  <a:lnTo>
                    <a:pt x="1211" y="875"/>
                  </a:lnTo>
                  <a:lnTo>
                    <a:pt x="1350" y="954"/>
                  </a:lnTo>
                  <a:lnTo>
                    <a:pt x="1298" y="986"/>
                  </a:lnTo>
                  <a:lnTo>
                    <a:pt x="1231" y="986"/>
                  </a:lnTo>
                  <a:lnTo>
                    <a:pt x="1160" y="954"/>
                  </a:lnTo>
                  <a:lnTo>
                    <a:pt x="1041" y="986"/>
                  </a:lnTo>
                  <a:lnTo>
                    <a:pt x="1023" y="986"/>
                  </a:lnTo>
                  <a:lnTo>
                    <a:pt x="1004" y="986"/>
                  </a:lnTo>
                  <a:lnTo>
                    <a:pt x="1023" y="1002"/>
                  </a:lnTo>
                  <a:lnTo>
                    <a:pt x="1023" y="1019"/>
                  </a:lnTo>
                  <a:lnTo>
                    <a:pt x="952" y="1019"/>
                  </a:lnTo>
                  <a:lnTo>
                    <a:pt x="937" y="1019"/>
                  </a:lnTo>
                  <a:lnTo>
                    <a:pt x="970" y="1067"/>
                  </a:lnTo>
                  <a:lnTo>
                    <a:pt x="952" y="1067"/>
                  </a:lnTo>
                  <a:lnTo>
                    <a:pt x="970" y="1082"/>
                  </a:lnTo>
                  <a:lnTo>
                    <a:pt x="970" y="1115"/>
                  </a:lnTo>
                  <a:lnTo>
                    <a:pt x="1041" y="1130"/>
                  </a:lnTo>
                  <a:lnTo>
                    <a:pt x="1092" y="1115"/>
                  </a:lnTo>
                  <a:lnTo>
                    <a:pt x="1127" y="1145"/>
                  </a:lnTo>
                  <a:lnTo>
                    <a:pt x="1211" y="1115"/>
                  </a:lnTo>
                  <a:lnTo>
                    <a:pt x="1211" y="1193"/>
                  </a:lnTo>
                  <a:lnTo>
                    <a:pt x="1179" y="1274"/>
                  </a:lnTo>
                  <a:lnTo>
                    <a:pt x="1196" y="1335"/>
                  </a:lnTo>
                  <a:lnTo>
                    <a:pt x="1196" y="1383"/>
                  </a:lnTo>
                  <a:lnTo>
                    <a:pt x="1317" y="1512"/>
                  </a:lnTo>
                  <a:lnTo>
                    <a:pt x="1334" y="1593"/>
                  </a:lnTo>
                  <a:lnTo>
                    <a:pt x="1438" y="1719"/>
                  </a:lnTo>
                  <a:lnTo>
                    <a:pt x="1472" y="1848"/>
                  </a:lnTo>
                  <a:lnTo>
                    <a:pt x="1576" y="1832"/>
                  </a:lnTo>
                  <a:lnTo>
                    <a:pt x="1714" y="1752"/>
                  </a:lnTo>
                  <a:lnTo>
                    <a:pt x="1732" y="1736"/>
                  </a:lnTo>
                  <a:lnTo>
                    <a:pt x="1783" y="1719"/>
                  </a:lnTo>
                  <a:lnTo>
                    <a:pt x="1870" y="1656"/>
                  </a:lnTo>
                  <a:lnTo>
                    <a:pt x="1870" y="1623"/>
                  </a:lnTo>
                  <a:lnTo>
                    <a:pt x="1922" y="1545"/>
                  </a:lnTo>
                  <a:lnTo>
                    <a:pt x="1818" y="1479"/>
                  </a:lnTo>
                  <a:lnTo>
                    <a:pt x="1801" y="1431"/>
                  </a:lnTo>
                  <a:lnTo>
                    <a:pt x="1749" y="1497"/>
                  </a:lnTo>
                  <a:lnTo>
                    <a:pt x="1663" y="1497"/>
                  </a:lnTo>
                  <a:lnTo>
                    <a:pt x="1680" y="1449"/>
                  </a:lnTo>
                  <a:lnTo>
                    <a:pt x="1663" y="1449"/>
                  </a:lnTo>
                  <a:lnTo>
                    <a:pt x="1643" y="1464"/>
                  </a:lnTo>
                  <a:lnTo>
                    <a:pt x="1559" y="1335"/>
                  </a:lnTo>
                  <a:lnTo>
                    <a:pt x="1593" y="1307"/>
                  </a:lnTo>
                  <a:lnTo>
                    <a:pt x="1628" y="1320"/>
                  </a:lnTo>
                  <a:lnTo>
                    <a:pt x="1663" y="1383"/>
                  </a:lnTo>
                  <a:lnTo>
                    <a:pt x="1732" y="1431"/>
                  </a:lnTo>
                  <a:lnTo>
                    <a:pt x="1818" y="1416"/>
                  </a:lnTo>
                  <a:lnTo>
                    <a:pt x="1835" y="1449"/>
                  </a:lnTo>
                  <a:lnTo>
                    <a:pt x="1974" y="1464"/>
                  </a:lnTo>
                  <a:lnTo>
                    <a:pt x="2094" y="1464"/>
                  </a:lnTo>
                  <a:lnTo>
                    <a:pt x="2183" y="1545"/>
                  </a:lnTo>
                  <a:lnTo>
                    <a:pt x="2183" y="1560"/>
                  </a:lnTo>
                  <a:lnTo>
                    <a:pt x="2235" y="1608"/>
                  </a:lnTo>
                  <a:lnTo>
                    <a:pt x="2286" y="1560"/>
                  </a:lnTo>
                  <a:lnTo>
                    <a:pt x="2321" y="1736"/>
                  </a:lnTo>
                  <a:lnTo>
                    <a:pt x="2425" y="1957"/>
                  </a:lnTo>
                  <a:lnTo>
                    <a:pt x="2457" y="1990"/>
                  </a:lnTo>
                  <a:lnTo>
                    <a:pt x="2511" y="1911"/>
                  </a:lnTo>
                  <a:lnTo>
                    <a:pt x="2528" y="1752"/>
                  </a:lnTo>
                  <a:lnTo>
                    <a:pt x="2563" y="1736"/>
                  </a:lnTo>
                  <a:lnTo>
                    <a:pt x="2684" y="1623"/>
                  </a:lnTo>
                  <a:lnTo>
                    <a:pt x="2699" y="1575"/>
                  </a:lnTo>
                  <a:lnTo>
                    <a:pt x="2718" y="1560"/>
                  </a:lnTo>
                  <a:lnTo>
                    <a:pt x="2736" y="1575"/>
                  </a:lnTo>
                  <a:lnTo>
                    <a:pt x="2787" y="1575"/>
                  </a:lnTo>
                  <a:lnTo>
                    <a:pt x="2805" y="1545"/>
                  </a:lnTo>
                  <a:lnTo>
                    <a:pt x="2908" y="1656"/>
                  </a:lnTo>
                  <a:lnTo>
                    <a:pt x="2908" y="1736"/>
                  </a:lnTo>
                  <a:lnTo>
                    <a:pt x="2960" y="1752"/>
                  </a:lnTo>
                  <a:lnTo>
                    <a:pt x="2995" y="1719"/>
                  </a:lnTo>
                  <a:lnTo>
                    <a:pt x="3012" y="1736"/>
                  </a:lnTo>
                  <a:lnTo>
                    <a:pt x="3064" y="1848"/>
                  </a:lnTo>
                  <a:lnTo>
                    <a:pt x="3064" y="1990"/>
                  </a:lnTo>
                  <a:lnTo>
                    <a:pt x="3098" y="2022"/>
                  </a:lnTo>
                  <a:lnTo>
                    <a:pt x="3150" y="2149"/>
                  </a:lnTo>
                  <a:lnTo>
                    <a:pt x="3239" y="2182"/>
                  </a:lnTo>
                  <a:lnTo>
                    <a:pt x="3202" y="2134"/>
                  </a:lnTo>
                  <a:lnTo>
                    <a:pt x="3202" y="2086"/>
                  </a:lnTo>
                  <a:lnTo>
                    <a:pt x="3116" y="2005"/>
                  </a:lnTo>
                  <a:lnTo>
                    <a:pt x="3098" y="1942"/>
                  </a:lnTo>
                  <a:lnTo>
                    <a:pt x="3081" y="1957"/>
                  </a:lnTo>
                  <a:lnTo>
                    <a:pt x="3081" y="1832"/>
                  </a:lnTo>
                  <a:lnTo>
                    <a:pt x="3116" y="1832"/>
                  </a:lnTo>
                  <a:lnTo>
                    <a:pt x="3116" y="1848"/>
                  </a:lnTo>
                  <a:lnTo>
                    <a:pt x="3150" y="1848"/>
                  </a:lnTo>
                  <a:lnTo>
                    <a:pt x="3187" y="1896"/>
                  </a:lnTo>
                  <a:lnTo>
                    <a:pt x="3239" y="1928"/>
                  </a:lnTo>
                  <a:lnTo>
                    <a:pt x="3239" y="1957"/>
                  </a:lnTo>
                  <a:lnTo>
                    <a:pt x="3290" y="1942"/>
                  </a:lnTo>
                  <a:lnTo>
                    <a:pt x="3290" y="1911"/>
                  </a:lnTo>
                  <a:lnTo>
                    <a:pt x="3323" y="1911"/>
                  </a:lnTo>
                  <a:lnTo>
                    <a:pt x="3358" y="1880"/>
                  </a:lnTo>
                  <a:lnTo>
                    <a:pt x="3358" y="1848"/>
                  </a:lnTo>
                  <a:lnTo>
                    <a:pt x="3342" y="1767"/>
                  </a:lnTo>
                  <a:lnTo>
                    <a:pt x="3239" y="1671"/>
                  </a:lnTo>
                  <a:lnTo>
                    <a:pt x="3239" y="1623"/>
                  </a:lnTo>
                  <a:lnTo>
                    <a:pt x="3306" y="1575"/>
                  </a:lnTo>
                  <a:lnTo>
                    <a:pt x="3323" y="1575"/>
                  </a:lnTo>
                  <a:lnTo>
                    <a:pt x="3342" y="1608"/>
                  </a:lnTo>
                  <a:lnTo>
                    <a:pt x="3358" y="1608"/>
                  </a:lnTo>
                  <a:lnTo>
                    <a:pt x="3358" y="1593"/>
                  </a:lnTo>
                  <a:lnTo>
                    <a:pt x="3429" y="1560"/>
                  </a:lnTo>
                  <a:lnTo>
                    <a:pt x="3429" y="1545"/>
                  </a:lnTo>
                  <a:lnTo>
                    <a:pt x="3461" y="1560"/>
                  </a:lnTo>
                  <a:lnTo>
                    <a:pt x="3513" y="1527"/>
                  </a:lnTo>
                  <a:lnTo>
                    <a:pt x="3567" y="1479"/>
                  </a:lnTo>
                  <a:lnTo>
                    <a:pt x="3584" y="1416"/>
                  </a:lnTo>
                  <a:lnTo>
                    <a:pt x="3619" y="1368"/>
                  </a:lnTo>
                  <a:lnTo>
                    <a:pt x="3619" y="1320"/>
                  </a:lnTo>
                  <a:lnTo>
                    <a:pt x="3567" y="1307"/>
                  </a:lnTo>
                  <a:lnTo>
                    <a:pt x="3599" y="1289"/>
                  </a:lnTo>
                  <a:lnTo>
                    <a:pt x="3599" y="1274"/>
                  </a:lnTo>
                  <a:lnTo>
                    <a:pt x="3532" y="1193"/>
                  </a:lnTo>
                  <a:lnTo>
                    <a:pt x="3480" y="1178"/>
                  </a:lnTo>
                  <a:lnTo>
                    <a:pt x="3513" y="1130"/>
                  </a:lnTo>
                  <a:lnTo>
                    <a:pt x="3548" y="1115"/>
                  </a:lnTo>
                  <a:lnTo>
                    <a:pt x="3548" y="1097"/>
                  </a:lnTo>
                  <a:lnTo>
                    <a:pt x="3496" y="1082"/>
                  </a:lnTo>
                  <a:lnTo>
                    <a:pt x="3461" y="1115"/>
                  </a:lnTo>
                  <a:lnTo>
                    <a:pt x="3392" y="1067"/>
                  </a:lnTo>
                  <a:lnTo>
                    <a:pt x="3392" y="1050"/>
                  </a:lnTo>
                  <a:lnTo>
                    <a:pt x="3429" y="1050"/>
                  </a:lnTo>
                  <a:lnTo>
                    <a:pt x="3461" y="986"/>
                  </a:lnTo>
                  <a:lnTo>
                    <a:pt x="3496" y="1002"/>
                  </a:lnTo>
                  <a:lnTo>
                    <a:pt x="3496" y="1067"/>
                  </a:lnTo>
                  <a:lnTo>
                    <a:pt x="3532" y="1034"/>
                  </a:lnTo>
                  <a:lnTo>
                    <a:pt x="3599" y="1034"/>
                  </a:lnTo>
                  <a:lnTo>
                    <a:pt x="3599" y="1082"/>
                  </a:lnTo>
                  <a:lnTo>
                    <a:pt x="3651" y="1097"/>
                  </a:lnTo>
                  <a:lnTo>
                    <a:pt x="3703" y="1193"/>
                  </a:lnTo>
                  <a:lnTo>
                    <a:pt x="3755" y="1163"/>
                  </a:lnTo>
                  <a:lnTo>
                    <a:pt x="3722" y="1097"/>
                  </a:lnTo>
                  <a:lnTo>
                    <a:pt x="3636" y="1034"/>
                  </a:lnTo>
                  <a:lnTo>
                    <a:pt x="3688" y="1002"/>
                  </a:lnTo>
                  <a:lnTo>
                    <a:pt x="3670" y="971"/>
                  </a:lnTo>
                  <a:lnTo>
                    <a:pt x="3703" y="923"/>
                  </a:lnTo>
                  <a:lnTo>
                    <a:pt x="3740" y="938"/>
                  </a:lnTo>
                  <a:lnTo>
                    <a:pt x="3774" y="923"/>
                  </a:lnTo>
                  <a:lnTo>
                    <a:pt x="3809" y="762"/>
                  </a:lnTo>
                  <a:lnTo>
                    <a:pt x="3722" y="637"/>
                  </a:lnTo>
                  <a:lnTo>
                    <a:pt x="3670" y="604"/>
                  </a:lnTo>
                  <a:lnTo>
                    <a:pt x="3619" y="622"/>
                  </a:lnTo>
                  <a:lnTo>
                    <a:pt x="3619" y="604"/>
                  </a:lnTo>
                  <a:lnTo>
                    <a:pt x="3599" y="622"/>
                  </a:lnTo>
                  <a:lnTo>
                    <a:pt x="3584" y="589"/>
                  </a:lnTo>
                  <a:lnTo>
                    <a:pt x="3532" y="589"/>
                  </a:lnTo>
                  <a:lnTo>
                    <a:pt x="3584" y="460"/>
                  </a:lnTo>
                  <a:lnTo>
                    <a:pt x="3740" y="460"/>
                  </a:lnTo>
                  <a:lnTo>
                    <a:pt x="3740" y="445"/>
                  </a:lnTo>
                  <a:lnTo>
                    <a:pt x="3791" y="445"/>
                  </a:lnTo>
                  <a:lnTo>
                    <a:pt x="3809" y="478"/>
                  </a:lnTo>
                  <a:lnTo>
                    <a:pt x="3893" y="460"/>
                  </a:lnTo>
                  <a:lnTo>
                    <a:pt x="3841" y="445"/>
                  </a:lnTo>
                  <a:lnTo>
                    <a:pt x="3860" y="397"/>
                  </a:lnTo>
                  <a:lnTo>
                    <a:pt x="3930" y="397"/>
                  </a:lnTo>
                  <a:lnTo>
                    <a:pt x="3964" y="430"/>
                  </a:lnTo>
                  <a:lnTo>
                    <a:pt x="3981" y="397"/>
                  </a:lnTo>
                  <a:lnTo>
                    <a:pt x="3964" y="364"/>
                  </a:lnTo>
                  <a:lnTo>
                    <a:pt x="3999" y="364"/>
                  </a:lnTo>
                  <a:lnTo>
                    <a:pt x="4033" y="412"/>
                  </a:lnTo>
                  <a:lnTo>
                    <a:pt x="4016" y="430"/>
                  </a:lnTo>
                  <a:lnTo>
                    <a:pt x="3999" y="493"/>
                  </a:lnTo>
                  <a:lnTo>
                    <a:pt x="3981" y="508"/>
                  </a:lnTo>
                  <a:lnTo>
                    <a:pt x="3981" y="526"/>
                  </a:lnTo>
                  <a:lnTo>
                    <a:pt x="4171" y="700"/>
                  </a:lnTo>
                  <a:lnTo>
                    <a:pt x="4171" y="685"/>
                  </a:lnTo>
                  <a:lnTo>
                    <a:pt x="4171" y="637"/>
                  </a:lnTo>
                  <a:lnTo>
                    <a:pt x="4191" y="637"/>
                  </a:lnTo>
                  <a:lnTo>
                    <a:pt x="4154" y="604"/>
                  </a:lnTo>
                  <a:lnTo>
                    <a:pt x="4191" y="589"/>
                  </a:lnTo>
                  <a:lnTo>
                    <a:pt x="4154" y="556"/>
                  </a:lnTo>
                  <a:lnTo>
                    <a:pt x="4171" y="541"/>
                  </a:lnTo>
                  <a:lnTo>
                    <a:pt x="4085" y="493"/>
                  </a:lnTo>
                  <a:lnTo>
                    <a:pt x="4068" y="445"/>
                  </a:lnTo>
                  <a:lnTo>
                    <a:pt x="4102" y="430"/>
                  </a:lnTo>
                  <a:lnTo>
                    <a:pt x="4137" y="445"/>
                  </a:lnTo>
                  <a:lnTo>
                    <a:pt x="4154" y="430"/>
                  </a:lnTo>
                  <a:lnTo>
                    <a:pt x="4223" y="445"/>
                  </a:lnTo>
                  <a:lnTo>
                    <a:pt x="4206" y="430"/>
                  </a:lnTo>
                  <a:lnTo>
                    <a:pt x="4223" y="397"/>
                  </a:lnTo>
                  <a:lnTo>
                    <a:pt x="4275" y="382"/>
                  </a:lnTo>
                  <a:lnTo>
                    <a:pt x="4327" y="382"/>
                  </a:lnTo>
                  <a:lnTo>
                    <a:pt x="4327" y="364"/>
                  </a:lnTo>
                  <a:lnTo>
                    <a:pt x="4206" y="317"/>
                  </a:lnTo>
                  <a:lnTo>
                    <a:pt x="4242" y="317"/>
                  </a:lnTo>
                  <a:lnTo>
                    <a:pt x="4242" y="286"/>
                  </a:lnTo>
                  <a:lnTo>
                    <a:pt x="4223" y="269"/>
                  </a:lnTo>
                  <a:lnTo>
                    <a:pt x="4433" y="317"/>
                  </a:lnTo>
                  <a:lnTo>
                    <a:pt x="4396" y="286"/>
                  </a:lnTo>
                  <a:lnTo>
                    <a:pt x="4433" y="286"/>
                  </a:lnTo>
                  <a:lnTo>
                    <a:pt x="4433" y="269"/>
                  </a:lnTo>
                  <a:lnTo>
                    <a:pt x="4085" y="205"/>
                  </a:lnTo>
                  <a:lnTo>
                    <a:pt x="3841" y="173"/>
                  </a:lnTo>
                  <a:lnTo>
                    <a:pt x="3893" y="205"/>
                  </a:lnTo>
                  <a:lnTo>
                    <a:pt x="3878" y="205"/>
                  </a:lnTo>
                  <a:lnTo>
                    <a:pt x="3809" y="173"/>
                  </a:lnTo>
                  <a:lnTo>
                    <a:pt x="3809" y="190"/>
                  </a:lnTo>
                  <a:lnTo>
                    <a:pt x="3670" y="190"/>
                  </a:lnTo>
                  <a:lnTo>
                    <a:pt x="3584" y="157"/>
                  </a:lnTo>
                  <a:lnTo>
                    <a:pt x="3444" y="157"/>
                  </a:lnTo>
                  <a:lnTo>
                    <a:pt x="3342" y="125"/>
                  </a:lnTo>
                  <a:lnTo>
                    <a:pt x="3135" y="109"/>
                  </a:lnTo>
                  <a:lnTo>
                    <a:pt x="3135" y="125"/>
                  </a:lnTo>
                  <a:lnTo>
                    <a:pt x="3168" y="142"/>
                  </a:lnTo>
                  <a:lnTo>
                    <a:pt x="3012" y="125"/>
                  </a:lnTo>
                  <a:lnTo>
                    <a:pt x="3012" y="157"/>
                  </a:lnTo>
                  <a:lnTo>
                    <a:pt x="2943" y="142"/>
                  </a:lnTo>
                  <a:lnTo>
                    <a:pt x="2943" y="125"/>
                  </a:lnTo>
                  <a:lnTo>
                    <a:pt x="2874" y="96"/>
                  </a:lnTo>
                  <a:lnTo>
                    <a:pt x="2753" y="79"/>
                  </a:lnTo>
                  <a:lnTo>
                    <a:pt x="2787" y="96"/>
                  </a:lnTo>
                  <a:lnTo>
                    <a:pt x="2718" y="96"/>
                  </a:lnTo>
                  <a:lnTo>
                    <a:pt x="2615" y="96"/>
                  </a:lnTo>
                  <a:lnTo>
                    <a:pt x="2494" y="79"/>
                  </a:lnTo>
                  <a:lnTo>
                    <a:pt x="2511" y="96"/>
                  </a:lnTo>
                  <a:lnTo>
                    <a:pt x="2442" y="96"/>
                  </a:lnTo>
                  <a:lnTo>
                    <a:pt x="2528" y="48"/>
                  </a:lnTo>
                  <a:lnTo>
                    <a:pt x="2511" y="31"/>
                  </a:lnTo>
                  <a:lnTo>
                    <a:pt x="2442" y="15"/>
                  </a:lnTo>
                  <a:lnTo>
                    <a:pt x="2354" y="15"/>
                  </a:lnTo>
                  <a:lnTo>
                    <a:pt x="2267" y="0"/>
                  </a:lnTo>
                  <a:lnTo>
                    <a:pt x="2215" y="15"/>
                  </a:lnTo>
                  <a:lnTo>
                    <a:pt x="2045" y="48"/>
                  </a:lnTo>
                  <a:lnTo>
                    <a:pt x="2008" y="63"/>
                  </a:lnTo>
                  <a:lnTo>
                    <a:pt x="2025" y="79"/>
                  </a:lnTo>
                  <a:lnTo>
                    <a:pt x="1922" y="96"/>
                  </a:lnTo>
                  <a:lnTo>
                    <a:pt x="1993" y="125"/>
                  </a:lnTo>
                  <a:lnTo>
                    <a:pt x="1974" y="142"/>
                  </a:lnTo>
                  <a:lnTo>
                    <a:pt x="1904" y="109"/>
                  </a:lnTo>
                  <a:lnTo>
                    <a:pt x="1889" y="125"/>
                  </a:lnTo>
                  <a:lnTo>
                    <a:pt x="1870" y="125"/>
                  </a:lnTo>
                  <a:lnTo>
                    <a:pt x="1922" y="157"/>
                  </a:lnTo>
                  <a:lnTo>
                    <a:pt x="1853" y="142"/>
                  </a:lnTo>
                  <a:lnTo>
                    <a:pt x="1835" y="109"/>
                  </a:lnTo>
                  <a:lnTo>
                    <a:pt x="1801" y="125"/>
                  </a:lnTo>
                  <a:lnTo>
                    <a:pt x="1835" y="157"/>
                  </a:lnTo>
                  <a:lnTo>
                    <a:pt x="1889" y="205"/>
                  </a:lnTo>
                  <a:lnTo>
                    <a:pt x="1904" y="238"/>
                  </a:lnTo>
                  <a:lnTo>
                    <a:pt x="1853" y="269"/>
                  </a:lnTo>
                  <a:lnTo>
                    <a:pt x="1818" y="253"/>
                  </a:lnTo>
                  <a:lnTo>
                    <a:pt x="1853" y="238"/>
                  </a:lnTo>
                  <a:lnTo>
                    <a:pt x="1853" y="205"/>
                  </a:lnTo>
                  <a:lnTo>
                    <a:pt x="1783" y="142"/>
                  </a:lnTo>
                  <a:lnTo>
                    <a:pt x="1783" y="109"/>
                  </a:lnTo>
                  <a:lnTo>
                    <a:pt x="1714" y="109"/>
                  </a:lnTo>
                  <a:lnTo>
                    <a:pt x="1680" y="142"/>
                  </a:lnTo>
                  <a:lnTo>
                    <a:pt x="1697" y="190"/>
                  </a:lnTo>
                  <a:lnTo>
                    <a:pt x="1766" y="205"/>
                  </a:lnTo>
                  <a:lnTo>
                    <a:pt x="1749" y="221"/>
                  </a:lnTo>
                  <a:lnTo>
                    <a:pt x="1524" y="157"/>
                  </a:lnTo>
                  <a:lnTo>
                    <a:pt x="1524" y="173"/>
                  </a:lnTo>
                  <a:lnTo>
                    <a:pt x="1559" y="190"/>
                  </a:lnTo>
                  <a:lnTo>
                    <a:pt x="1593" y="205"/>
                  </a:lnTo>
                  <a:lnTo>
                    <a:pt x="1576" y="221"/>
                  </a:lnTo>
                  <a:lnTo>
                    <a:pt x="1542" y="205"/>
                  </a:lnTo>
                  <a:lnTo>
                    <a:pt x="1472" y="221"/>
                  </a:lnTo>
                  <a:lnTo>
                    <a:pt x="1438" y="205"/>
                  </a:lnTo>
                  <a:lnTo>
                    <a:pt x="1334" y="238"/>
                  </a:lnTo>
                  <a:lnTo>
                    <a:pt x="1298" y="269"/>
                  </a:lnTo>
                  <a:lnTo>
                    <a:pt x="1265" y="238"/>
                  </a:lnTo>
                  <a:lnTo>
                    <a:pt x="1298" y="238"/>
                  </a:lnTo>
                  <a:lnTo>
                    <a:pt x="1282" y="221"/>
                  </a:lnTo>
                  <a:lnTo>
                    <a:pt x="1211" y="205"/>
                  </a:lnTo>
                  <a:lnTo>
                    <a:pt x="1265" y="269"/>
                  </a:lnTo>
                  <a:lnTo>
                    <a:pt x="1265" y="286"/>
                  </a:lnTo>
                  <a:lnTo>
                    <a:pt x="1211" y="269"/>
                  </a:lnTo>
                  <a:lnTo>
                    <a:pt x="1160" y="286"/>
                  </a:lnTo>
                  <a:lnTo>
                    <a:pt x="1196" y="317"/>
                  </a:lnTo>
                  <a:lnTo>
                    <a:pt x="1108" y="301"/>
                  </a:lnTo>
                  <a:lnTo>
                    <a:pt x="1108" y="317"/>
                  </a:lnTo>
                  <a:lnTo>
                    <a:pt x="1144" y="334"/>
                  </a:lnTo>
                  <a:lnTo>
                    <a:pt x="1056" y="317"/>
                  </a:lnTo>
                  <a:lnTo>
                    <a:pt x="1056" y="286"/>
                  </a:lnTo>
                  <a:lnTo>
                    <a:pt x="989" y="253"/>
                  </a:lnTo>
                  <a:lnTo>
                    <a:pt x="1127" y="269"/>
                  </a:lnTo>
                  <a:lnTo>
                    <a:pt x="1196" y="253"/>
                  </a:lnTo>
                  <a:lnTo>
                    <a:pt x="1179" y="238"/>
                  </a:lnTo>
                  <a:lnTo>
                    <a:pt x="900" y="173"/>
                  </a:lnTo>
                  <a:lnTo>
                    <a:pt x="952" y="157"/>
                  </a:lnTo>
                  <a:lnTo>
                    <a:pt x="900" y="157"/>
                  </a:lnTo>
                  <a:lnTo>
                    <a:pt x="797" y="157"/>
                  </a:lnTo>
                  <a:lnTo>
                    <a:pt x="695" y="173"/>
                  </a:lnTo>
                  <a:lnTo>
                    <a:pt x="659" y="205"/>
                  </a:lnTo>
                  <a:lnTo>
                    <a:pt x="643" y="190"/>
                  </a:lnTo>
                  <a:lnTo>
                    <a:pt x="607" y="205"/>
                  </a:lnTo>
                  <a:lnTo>
                    <a:pt x="607" y="221"/>
                  </a:lnTo>
                  <a:lnTo>
                    <a:pt x="572" y="238"/>
                  </a:lnTo>
                  <a:lnTo>
                    <a:pt x="624" y="238"/>
                  </a:lnTo>
                  <a:lnTo>
                    <a:pt x="555" y="301"/>
                  </a:lnTo>
                  <a:lnTo>
                    <a:pt x="503" y="349"/>
                  </a:lnTo>
                  <a:lnTo>
                    <a:pt x="399" y="397"/>
                  </a:lnTo>
                  <a:lnTo>
                    <a:pt x="399" y="445"/>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242" name="Freeform 1706"/>
            <p:cNvSpPr>
              <a:spLocks/>
            </p:cNvSpPr>
            <p:nvPr/>
          </p:nvSpPr>
          <p:spPr bwMode="gray">
            <a:xfrm>
              <a:off x="5916342" y="2368551"/>
              <a:ext cx="68268" cy="61913"/>
            </a:xfrm>
            <a:custGeom>
              <a:avLst/>
              <a:gdLst>
                <a:gd name="T0" fmla="*/ 0 w 87"/>
                <a:gd name="T1" fmla="*/ 12 h 79"/>
                <a:gd name="T2" fmla="*/ 0 w 87"/>
                <a:gd name="T3" fmla="*/ 19 h 79"/>
                <a:gd name="T4" fmla="*/ 17 w 87"/>
                <a:gd name="T5" fmla="*/ 19 h 79"/>
                <a:gd name="T6" fmla="*/ 17 w 87"/>
                <a:gd name="T7" fmla="*/ 15 h 79"/>
                <a:gd name="T8" fmla="*/ 17 w 87"/>
                <a:gd name="T9" fmla="*/ 12 h 79"/>
                <a:gd name="T10" fmla="*/ 21 w 87"/>
                <a:gd name="T11" fmla="*/ 12 h 79"/>
                <a:gd name="T12" fmla="*/ 13 w 87"/>
                <a:gd name="T13" fmla="*/ 3 h 79"/>
                <a:gd name="T14" fmla="*/ 17 w 87"/>
                <a:gd name="T15" fmla="*/ 0 h 79"/>
                <a:gd name="T16" fmla="*/ 8 w 87"/>
                <a:gd name="T17" fmla="*/ 0 h 79"/>
                <a:gd name="T18" fmla="*/ 8 w 87"/>
                <a:gd name="T19" fmla="*/ 3 h 79"/>
                <a:gd name="T20" fmla="*/ 4 w 87"/>
                <a:gd name="T21" fmla="*/ 0 h 79"/>
                <a:gd name="T22" fmla="*/ 4 w 87"/>
                <a:gd name="T23" fmla="*/ 3 h 79"/>
                <a:gd name="T24" fmla="*/ 0 w 87"/>
                <a:gd name="T25" fmla="*/ 3 h 79"/>
                <a:gd name="T26" fmla="*/ 0 w 87"/>
                <a:gd name="T27" fmla="*/ 12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79"/>
                <a:gd name="T44" fmla="*/ 87 w 87"/>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79">
                  <a:moveTo>
                    <a:pt x="0" y="48"/>
                  </a:moveTo>
                  <a:lnTo>
                    <a:pt x="0" y="79"/>
                  </a:lnTo>
                  <a:lnTo>
                    <a:pt x="69" y="79"/>
                  </a:lnTo>
                  <a:lnTo>
                    <a:pt x="69" y="63"/>
                  </a:lnTo>
                  <a:lnTo>
                    <a:pt x="69" y="48"/>
                  </a:lnTo>
                  <a:lnTo>
                    <a:pt x="87" y="48"/>
                  </a:lnTo>
                  <a:lnTo>
                    <a:pt x="52" y="15"/>
                  </a:lnTo>
                  <a:lnTo>
                    <a:pt x="69" y="0"/>
                  </a:lnTo>
                  <a:lnTo>
                    <a:pt x="35" y="0"/>
                  </a:lnTo>
                  <a:lnTo>
                    <a:pt x="35" y="15"/>
                  </a:lnTo>
                  <a:lnTo>
                    <a:pt x="17" y="0"/>
                  </a:lnTo>
                  <a:lnTo>
                    <a:pt x="17" y="15"/>
                  </a:lnTo>
                  <a:lnTo>
                    <a:pt x="0" y="15"/>
                  </a:lnTo>
                  <a:lnTo>
                    <a:pt x="0" y="48"/>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43" name="Freeform 1707"/>
            <p:cNvSpPr>
              <a:spLocks/>
            </p:cNvSpPr>
            <p:nvPr/>
          </p:nvSpPr>
          <p:spPr bwMode="gray">
            <a:xfrm>
              <a:off x="6217992" y="2368551"/>
              <a:ext cx="111134" cy="38100"/>
            </a:xfrm>
            <a:custGeom>
              <a:avLst/>
              <a:gdLst>
                <a:gd name="T0" fmla="*/ 0 w 140"/>
                <a:gd name="T1" fmla="*/ 7 h 48"/>
                <a:gd name="T2" fmla="*/ 4 w 140"/>
                <a:gd name="T3" fmla="*/ 12 h 48"/>
                <a:gd name="T4" fmla="*/ 4 w 140"/>
                <a:gd name="T5" fmla="*/ 3 h 48"/>
                <a:gd name="T6" fmla="*/ 9 w 140"/>
                <a:gd name="T7" fmla="*/ 0 h 48"/>
                <a:gd name="T8" fmla="*/ 22 w 140"/>
                <a:gd name="T9" fmla="*/ 0 h 48"/>
                <a:gd name="T10" fmla="*/ 26 w 140"/>
                <a:gd name="T11" fmla="*/ 0 h 48"/>
                <a:gd name="T12" fmla="*/ 35 w 140"/>
                <a:gd name="T13" fmla="*/ 0 h 48"/>
                <a:gd name="T14" fmla="*/ 4 w 140"/>
                <a:gd name="T15" fmla="*/ 0 h 48"/>
                <a:gd name="T16" fmla="*/ 0 w 140"/>
                <a:gd name="T17" fmla="*/ 3 h 48"/>
                <a:gd name="T18" fmla="*/ 0 w 140"/>
                <a:gd name="T19" fmla="*/ 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
                <a:gd name="T32" fmla="*/ 140 w 1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
                  <a:moveTo>
                    <a:pt x="0" y="31"/>
                  </a:moveTo>
                  <a:lnTo>
                    <a:pt x="18" y="48"/>
                  </a:lnTo>
                  <a:lnTo>
                    <a:pt x="18" y="15"/>
                  </a:lnTo>
                  <a:lnTo>
                    <a:pt x="37" y="0"/>
                  </a:lnTo>
                  <a:lnTo>
                    <a:pt x="89" y="0"/>
                  </a:lnTo>
                  <a:lnTo>
                    <a:pt x="104" y="0"/>
                  </a:lnTo>
                  <a:lnTo>
                    <a:pt x="140" y="0"/>
                  </a:lnTo>
                  <a:lnTo>
                    <a:pt x="18" y="0"/>
                  </a:lnTo>
                  <a:lnTo>
                    <a:pt x="0" y="15"/>
                  </a:lnTo>
                  <a:lnTo>
                    <a:pt x="0" y="31"/>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44" name="Freeform 1708"/>
            <p:cNvSpPr>
              <a:spLocks/>
            </p:cNvSpPr>
            <p:nvPr/>
          </p:nvSpPr>
          <p:spPr bwMode="gray">
            <a:xfrm>
              <a:off x="6768899" y="2154239"/>
              <a:ext cx="68268" cy="101600"/>
            </a:xfrm>
            <a:custGeom>
              <a:avLst/>
              <a:gdLst>
                <a:gd name="T0" fmla="*/ 0 w 87"/>
                <a:gd name="T1" fmla="*/ 32 h 129"/>
                <a:gd name="T2" fmla="*/ 4 w 87"/>
                <a:gd name="T3" fmla="*/ 32 h 129"/>
                <a:gd name="T4" fmla="*/ 13 w 87"/>
                <a:gd name="T5" fmla="*/ 32 h 129"/>
                <a:gd name="T6" fmla="*/ 13 w 87"/>
                <a:gd name="T7" fmla="*/ 28 h 129"/>
                <a:gd name="T8" fmla="*/ 21 w 87"/>
                <a:gd name="T9" fmla="*/ 24 h 129"/>
                <a:gd name="T10" fmla="*/ 21 w 87"/>
                <a:gd name="T11" fmla="*/ 12 h 129"/>
                <a:gd name="T12" fmla="*/ 17 w 87"/>
                <a:gd name="T13" fmla="*/ 0 h 129"/>
                <a:gd name="T14" fmla="*/ 13 w 87"/>
                <a:gd name="T15" fmla="*/ 0 h 129"/>
                <a:gd name="T16" fmla="*/ 17 w 87"/>
                <a:gd name="T17" fmla="*/ 12 h 129"/>
                <a:gd name="T18" fmla="*/ 8 w 87"/>
                <a:gd name="T19" fmla="*/ 28 h 129"/>
                <a:gd name="T20" fmla="*/ 0 w 87"/>
                <a:gd name="T21" fmla="*/ 32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29"/>
                <a:gd name="T35" fmla="*/ 87 w 87"/>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29">
                  <a:moveTo>
                    <a:pt x="0" y="129"/>
                  </a:moveTo>
                  <a:lnTo>
                    <a:pt x="18" y="129"/>
                  </a:lnTo>
                  <a:lnTo>
                    <a:pt x="52" y="129"/>
                  </a:lnTo>
                  <a:lnTo>
                    <a:pt x="52" y="114"/>
                  </a:lnTo>
                  <a:lnTo>
                    <a:pt x="87" y="96"/>
                  </a:lnTo>
                  <a:lnTo>
                    <a:pt x="87" y="48"/>
                  </a:lnTo>
                  <a:lnTo>
                    <a:pt x="69" y="0"/>
                  </a:lnTo>
                  <a:lnTo>
                    <a:pt x="52" y="0"/>
                  </a:lnTo>
                  <a:lnTo>
                    <a:pt x="69" y="48"/>
                  </a:lnTo>
                  <a:lnTo>
                    <a:pt x="35" y="114"/>
                  </a:lnTo>
                  <a:lnTo>
                    <a:pt x="0" y="129"/>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45" name="Freeform 1709"/>
            <p:cNvSpPr>
              <a:spLocks/>
            </p:cNvSpPr>
            <p:nvPr/>
          </p:nvSpPr>
          <p:spPr bwMode="gray">
            <a:xfrm>
              <a:off x="5284466" y="2027239"/>
              <a:ext cx="55567" cy="38100"/>
            </a:xfrm>
            <a:custGeom>
              <a:avLst/>
              <a:gdLst>
                <a:gd name="T0" fmla="*/ 0 w 71"/>
                <a:gd name="T1" fmla="*/ 3 h 48"/>
                <a:gd name="T2" fmla="*/ 8 w 71"/>
                <a:gd name="T3" fmla="*/ 12 h 48"/>
                <a:gd name="T4" fmla="*/ 17 w 71"/>
                <a:gd name="T5" fmla="*/ 7 h 48"/>
                <a:gd name="T6" fmla="*/ 12 w 71"/>
                <a:gd name="T7" fmla="*/ 3 h 48"/>
                <a:gd name="T8" fmla="*/ 8 w 71"/>
                <a:gd name="T9" fmla="*/ 0 h 48"/>
                <a:gd name="T10" fmla="*/ 4 w 71"/>
                <a:gd name="T11" fmla="*/ 0 h 48"/>
                <a:gd name="T12" fmla="*/ 0 w 71"/>
                <a:gd name="T13" fmla="*/ 3 h 48"/>
                <a:gd name="T14" fmla="*/ 0 60000 65536"/>
                <a:gd name="T15" fmla="*/ 0 60000 65536"/>
                <a:gd name="T16" fmla="*/ 0 60000 65536"/>
                <a:gd name="T17" fmla="*/ 0 60000 65536"/>
                <a:gd name="T18" fmla="*/ 0 60000 65536"/>
                <a:gd name="T19" fmla="*/ 0 60000 65536"/>
                <a:gd name="T20" fmla="*/ 0 60000 65536"/>
                <a:gd name="T21" fmla="*/ 0 w 71"/>
                <a:gd name="T22" fmla="*/ 0 h 48"/>
                <a:gd name="T23" fmla="*/ 71 w 7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8">
                  <a:moveTo>
                    <a:pt x="0" y="15"/>
                  </a:moveTo>
                  <a:lnTo>
                    <a:pt x="34" y="48"/>
                  </a:lnTo>
                  <a:lnTo>
                    <a:pt x="71" y="31"/>
                  </a:lnTo>
                  <a:lnTo>
                    <a:pt x="51" y="15"/>
                  </a:lnTo>
                  <a:lnTo>
                    <a:pt x="34" y="0"/>
                  </a:lnTo>
                  <a:lnTo>
                    <a:pt x="19" y="0"/>
                  </a:lnTo>
                  <a:lnTo>
                    <a:pt x="0" y="15"/>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46" name="Freeform 1710"/>
            <p:cNvSpPr>
              <a:spLocks/>
            </p:cNvSpPr>
            <p:nvPr/>
          </p:nvSpPr>
          <p:spPr bwMode="gray">
            <a:xfrm>
              <a:off x="5352734" y="2001839"/>
              <a:ext cx="41278" cy="38100"/>
            </a:xfrm>
            <a:custGeom>
              <a:avLst/>
              <a:gdLst>
                <a:gd name="T0" fmla="*/ 5 w 52"/>
                <a:gd name="T1" fmla="*/ 9 h 48"/>
                <a:gd name="T2" fmla="*/ 9 w 52"/>
                <a:gd name="T3" fmla="*/ 9 h 48"/>
                <a:gd name="T4" fmla="*/ 9 w 52"/>
                <a:gd name="T5" fmla="*/ 12 h 48"/>
                <a:gd name="T6" fmla="*/ 13 w 52"/>
                <a:gd name="T7" fmla="*/ 12 h 48"/>
                <a:gd name="T8" fmla="*/ 9 w 52"/>
                <a:gd name="T9" fmla="*/ 4 h 48"/>
                <a:gd name="T10" fmla="*/ 5 w 52"/>
                <a:gd name="T11" fmla="*/ 0 h 48"/>
                <a:gd name="T12" fmla="*/ 0 w 52"/>
                <a:gd name="T13" fmla="*/ 0 h 48"/>
                <a:gd name="T14" fmla="*/ 9 w 52"/>
                <a:gd name="T15" fmla="*/ 4 h 48"/>
                <a:gd name="T16" fmla="*/ 5 w 52"/>
                <a:gd name="T17" fmla="*/ 4 h 48"/>
                <a:gd name="T18" fmla="*/ 5 w 52"/>
                <a:gd name="T19" fmla="*/ 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8"/>
                <a:gd name="T32" fmla="*/ 52 w 5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8">
                  <a:moveTo>
                    <a:pt x="17" y="33"/>
                  </a:moveTo>
                  <a:lnTo>
                    <a:pt x="36" y="33"/>
                  </a:lnTo>
                  <a:lnTo>
                    <a:pt x="36" y="48"/>
                  </a:lnTo>
                  <a:lnTo>
                    <a:pt x="52" y="48"/>
                  </a:lnTo>
                  <a:lnTo>
                    <a:pt x="36" y="16"/>
                  </a:lnTo>
                  <a:lnTo>
                    <a:pt x="17" y="0"/>
                  </a:lnTo>
                  <a:lnTo>
                    <a:pt x="0" y="0"/>
                  </a:lnTo>
                  <a:lnTo>
                    <a:pt x="36" y="16"/>
                  </a:lnTo>
                  <a:lnTo>
                    <a:pt x="17" y="16"/>
                  </a:lnTo>
                  <a:lnTo>
                    <a:pt x="17" y="33"/>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47" name="Freeform 1711"/>
            <p:cNvSpPr>
              <a:spLocks/>
            </p:cNvSpPr>
            <p:nvPr/>
          </p:nvSpPr>
          <p:spPr bwMode="gray">
            <a:xfrm>
              <a:off x="5668672" y="2354264"/>
              <a:ext cx="192103" cy="255588"/>
            </a:xfrm>
            <a:custGeom>
              <a:avLst/>
              <a:gdLst>
                <a:gd name="T0" fmla="*/ 44 w 242"/>
                <a:gd name="T1" fmla="*/ 41 h 320"/>
                <a:gd name="T2" fmla="*/ 44 w 242"/>
                <a:gd name="T3" fmla="*/ 36 h 320"/>
                <a:gd name="T4" fmla="*/ 44 w 242"/>
                <a:gd name="T5" fmla="*/ 32 h 320"/>
                <a:gd name="T6" fmla="*/ 40 w 242"/>
                <a:gd name="T7" fmla="*/ 32 h 320"/>
                <a:gd name="T8" fmla="*/ 30 w 242"/>
                <a:gd name="T9" fmla="*/ 20 h 320"/>
                <a:gd name="T10" fmla="*/ 27 w 242"/>
                <a:gd name="T11" fmla="*/ 20 h 320"/>
                <a:gd name="T12" fmla="*/ 35 w 242"/>
                <a:gd name="T13" fmla="*/ 20 h 320"/>
                <a:gd name="T14" fmla="*/ 30 w 242"/>
                <a:gd name="T15" fmla="*/ 17 h 320"/>
                <a:gd name="T16" fmla="*/ 35 w 242"/>
                <a:gd name="T17" fmla="*/ 12 h 320"/>
                <a:gd name="T18" fmla="*/ 53 w 242"/>
                <a:gd name="T19" fmla="*/ 12 h 320"/>
                <a:gd name="T20" fmla="*/ 44 w 242"/>
                <a:gd name="T21" fmla="*/ 5 h 320"/>
                <a:gd name="T22" fmla="*/ 35 w 242"/>
                <a:gd name="T23" fmla="*/ 0 h 320"/>
                <a:gd name="T24" fmla="*/ 27 w 242"/>
                <a:gd name="T25" fmla="*/ 0 h 320"/>
                <a:gd name="T26" fmla="*/ 13 w 242"/>
                <a:gd name="T27" fmla="*/ 5 h 320"/>
                <a:gd name="T28" fmla="*/ 10 w 242"/>
                <a:gd name="T29" fmla="*/ 8 h 320"/>
                <a:gd name="T30" fmla="*/ 5 w 242"/>
                <a:gd name="T31" fmla="*/ 8 h 320"/>
                <a:gd name="T32" fmla="*/ 0 w 242"/>
                <a:gd name="T33" fmla="*/ 17 h 320"/>
                <a:gd name="T34" fmla="*/ 10 w 242"/>
                <a:gd name="T35" fmla="*/ 24 h 320"/>
                <a:gd name="T36" fmla="*/ 10 w 242"/>
                <a:gd name="T37" fmla="*/ 32 h 320"/>
                <a:gd name="T38" fmla="*/ 18 w 242"/>
                <a:gd name="T39" fmla="*/ 41 h 320"/>
                <a:gd name="T40" fmla="*/ 23 w 242"/>
                <a:gd name="T41" fmla="*/ 45 h 320"/>
                <a:gd name="T42" fmla="*/ 30 w 242"/>
                <a:gd name="T43" fmla="*/ 49 h 320"/>
                <a:gd name="T44" fmla="*/ 27 w 242"/>
                <a:gd name="T45" fmla="*/ 53 h 320"/>
                <a:gd name="T46" fmla="*/ 27 w 242"/>
                <a:gd name="T47" fmla="*/ 61 h 320"/>
                <a:gd name="T48" fmla="*/ 23 w 242"/>
                <a:gd name="T49" fmla="*/ 61 h 320"/>
                <a:gd name="T50" fmla="*/ 27 w 242"/>
                <a:gd name="T51" fmla="*/ 65 h 320"/>
                <a:gd name="T52" fmla="*/ 27 w 242"/>
                <a:gd name="T53" fmla="*/ 72 h 320"/>
                <a:gd name="T54" fmla="*/ 44 w 242"/>
                <a:gd name="T55" fmla="*/ 81 h 320"/>
                <a:gd name="T56" fmla="*/ 61 w 242"/>
                <a:gd name="T57" fmla="*/ 77 h 320"/>
                <a:gd name="T58" fmla="*/ 61 w 242"/>
                <a:gd name="T59" fmla="*/ 72 h 320"/>
                <a:gd name="T60" fmla="*/ 57 w 242"/>
                <a:gd name="T61" fmla="*/ 61 h 320"/>
                <a:gd name="T62" fmla="*/ 53 w 242"/>
                <a:gd name="T63" fmla="*/ 53 h 320"/>
                <a:gd name="T64" fmla="*/ 48 w 242"/>
                <a:gd name="T65" fmla="*/ 53 h 320"/>
                <a:gd name="T66" fmla="*/ 48 w 242"/>
                <a:gd name="T67" fmla="*/ 49 h 320"/>
                <a:gd name="T68" fmla="*/ 57 w 242"/>
                <a:gd name="T69" fmla="*/ 49 h 320"/>
                <a:gd name="T70" fmla="*/ 61 w 242"/>
                <a:gd name="T71" fmla="*/ 45 h 320"/>
                <a:gd name="T72" fmla="*/ 53 w 242"/>
                <a:gd name="T73" fmla="*/ 36 h 320"/>
                <a:gd name="T74" fmla="*/ 48 w 242"/>
                <a:gd name="T75" fmla="*/ 36 h 320"/>
                <a:gd name="T76" fmla="*/ 48 w 242"/>
                <a:gd name="T77" fmla="*/ 45 h 320"/>
                <a:gd name="T78" fmla="*/ 44 w 242"/>
                <a:gd name="T79" fmla="*/ 41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2"/>
                <a:gd name="T121" fmla="*/ 0 h 320"/>
                <a:gd name="T122" fmla="*/ 242 w 242"/>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2" h="320">
                  <a:moveTo>
                    <a:pt x="175" y="161"/>
                  </a:moveTo>
                  <a:lnTo>
                    <a:pt x="175" y="144"/>
                  </a:lnTo>
                  <a:lnTo>
                    <a:pt x="175" y="128"/>
                  </a:lnTo>
                  <a:lnTo>
                    <a:pt x="158" y="128"/>
                  </a:lnTo>
                  <a:lnTo>
                    <a:pt x="123" y="80"/>
                  </a:lnTo>
                  <a:lnTo>
                    <a:pt x="106" y="80"/>
                  </a:lnTo>
                  <a:lnTo>
                    <a:pt x="140" y="80"/>
                  </a:lnTo>
                  <a:lnTo>
                    <a:pt x="123" y="65"/>
                  </a:lnTo>
                  <a:lnTo>
                    <a:pt x="140" y="48"/>
                  </a:lnTo>
                  <a:lnTo>
                    <a:pt x="210" y="48"/>
                  </a:lnTo>
                  <a:lnTo>
                    <a:pt x="175" y="17"/>
                  </a:lnTo>
                  <a:lnTo>
                    <a:pt x="140" y="0"/>
                  </a:lnTo>
                  <a:lnTo>
                    <a:pt x="106" y="0"/>
                  </a:lnTo>
                  <a:lnTo>
                    <a:pt x="52" y="17"/>
                  </a:lnTo>
                  <a:lnTo>
                    <a:pt x="37" y="32"/>
                  </a:lnTo>
                  <a:lnTo>
                    <a:pt x="19" y="32"/>
                  </a:lnTo>
                  <a:lnTo>
                    <a:pt x="0" y="65"/>
                  </a:lnTo>
                  <a:lnTo>
                    <a:pt x="37" y="96"/>
                  </a:lnTo>
                  <a:lnTo>
                    <a:pt x="37" y="128"/>
                  </a:lnTo>
                  <a:lnTo>
                    <a:pt x="71" y="161"/>
                  </a:lnTo>
                  <a:lnTo>
                    <a:pt x="89" y="176"/>
                  </a:lnTo>
                  <a:lnTo>
                    <a:pt x="123" y="192"/>
                  </a:lnTo>
                  <a:lnTo>
                    <a:pt x="106" y="209"/>
                  </a:lnTo>
                  <a:lnTo>
                    <a:pt x="106" y="240"/>
                  </a:lnTo>
                  <a:lnTo>
                    <a:pt x="89" y="240"/>
                  </a:lnTo>
                  <a:lnTo>
                    <a:pt x="106" y="257"/>
                  </a:lnTo>
                  <a:lnTo>
                    <a:pt x="106" y="287"/>
                  </a:lnTo>
                  <a:lnTo>
                    <a:pt x="175" y="320"/>
                  </a:lnTo>
                  <a:lnTo>
                    <a:pt x="242" y="305"/>
                  </a:lnTo>
                  <a:lnTo>
                    <a:pt x="242" y="287"/>
                  </a:lnTo>
                  <a:lnTo>
                    <a:pt x="227" y="240"/>
                  </a:lnTo>
                  <a:lnTo>
                    <a:pt x="210" y="209"/>
                  </a:lnTo>
                  <a:lnTo>
                    <a:pt x="190" y="209"/>
                  </a:lnTo>
                  <a:lnTo>
                    <a:pt x="190" y="192"/>
                  </a:lnTo>
                  <a:lnTo>
                    <a:pt x="227" y="192"/>
                  </a:lnTo>
                  <a:lnTo>
                    <a:pt x="242" y="176"/>
                  </a:lnTo>
                  <a:lnTo>
                    <a:pt x="210" y="144"/>
                  </a:lnTo>
                  <a:lnTo>
                    <a:pt x="190" y="144"/>
                  </a:lnTo>
                  <a:lnTo>
                    <a:pt x="190" y="176"/>
                  </a:lnTo>
                  <a:lnTo>
                    <a:pt x="175" y="161"/>
                  </a:lnTo>
                  <a:close/>
                </a:path>
              </a:pathLst>
            </a:custGeom>
            <a:solidFill>
              <a:srgbClr val="B2B2B2"/>
            </a:solidFill>
            <a:ln w="9525">
              <a:solidFill>
                <a:srgbClr val="B2B2B2"/>
              </a:solidFill>
              <a:prstDash val="solid"/>
              <a:round/>
              <a:headEnd/>
              <a:tailEnd/>
            </a:ln>
          </p:spPr>
          <p:txBody>
            <a:bodyPr wrap="none"/>
            <a:lstStyle/>
            <a:p>
              <a:pPr algn="ctr"/>
              <a:endParaRPr lang="en-US" sz="1400" dirty="0">
                <a:latin typeface="Arial" pitchFamily="34" charset="0"/>
                <a:cs typeface="Arial" pitchFamily="34" charset="0"/>
              </a:endParaRPr>
            </a:p>
          </p:txBody>
        </p:sp>
        <p:sp>
          <p:nvSpPr>
            <p:cNvPr id="248" name="Freeform 1712"/>
            <p:cNvSpPr>
              <a:spLocks/>
            </p:cNvSpPr>
            <p:nvPr/>
          </p:nvSpPr>
          <p:spPr bwMode="gray">
            <a:xfrm>
              <a:off x="7210260" y="3746501"/>
              <a:ext cx="892248" cy="671513"/>
            </a:xfrm>
            <a:custGeom>
              <a:avLst/>
              <a:gdLst>
                <a:gd name="T0" fmla="*/ 4 w 1125"/>
                <a:gd name="T1" fmla="*/ 179 h 847"/>
                <a:gd name="T2" fmla="*/ 35 w 1125"/>
                <a:gd name="T3" fmla="*/ 171 h 847"/>
                <a:gd name="T4" fmla="*/ 82 w 1125"/>
                <a:gd name="T5" fmla="*/ 159 h 847"/>
                <a:gd name="T6" fmla="*/ 134 w 1125"/>
                <a:gd name="T7" fmla="*/ 163 h 847"/>
                <a:gd name="T8" fmla="*/ 138 w 1125"/>
                <a:gd name="T9" fmla="*/ 179 h 847"/>
                <a:gd name="T10" fmla="*/ 156 w 1125"/>
                <a:gd name="T11" fmla="*/ 171 h 847"/>
                <a:gd name="T12" fmla="*/ 147 w 1125"/>
                <a:gd name="T13" fmla="*/ 183 h 847"/>
                <a:gd name="T14" fmla="*/ 156 w 1125"/>
                <a:gd name="T15" fmla="*/ 179 h 847"/>
                <a:gd name="T16" fmla="*/ 160 w 1125"/>
                <a:gd name="T17" fmla="*/ 183 h 847"/>
                <a:gd name="T18" fmla="*/ 160 w 1125"/>
                <a:gd name="T19" fmla="*/ 207 h 847"/>
                <a:gd name="T20" fmla="*/ 186 w 1125"/>
                <a:gd name="T21" fmla="*/ 199 h 847"/>
                <a:gd name="T22" fmla="*/ 190 w 1125"/>
                <a:gd name="T23" fmla="*/ 203 h 847"/>
                <a:gd name="T24" fmla="*/ 220 w 1125"/>
                <a:gd name="T25" fmla="*/ 199 h 847"/>
                <a:gd name="T26" fmla="*/ 281 w 1125"/>
                <a:gd name="T27" fmla="*/ 132 h 847"/>
                <a:gd name="T28" fmla="*/ 273 w 1125"/>
                <a:gd name="T29" fmla="*/ 88 h 847"/>
                <a:gd name="T30" fmla="*/ 264 w 1125"/>
                <a:gd name="T31" fmla="*/ 72 h 847"/>
                <a:gd name="T32" fmla="*/ 246 w 1125"/>
                <a:gd name="T33" fmla="*/ 28 h 847"/>
                <a:gd name="T34" fmla="*/ 233 w 1125"/>
                <a:gd name="T35" fmla="*/ 0 h 847"/>
                <a:gd name="T36" fmla="*/ 220 w 1125"/>
                <a:gd name="T37" fmla="*/ 36 h 847"/>
                <a:gd name="T38" fmla="*/ 182 w 1125"/>
                <a:gd name="T39" fmla="*/ 36 h 847"/>
                <a:gd name="T40" fmla="*/ 182 w 1125"/>
                <a:gd name="T41" fmla="*/ 16 h 847"/>
                <a:gd name="T42" fmla="*/ 190 w 1125"/>
                <a:gd name="T43" fmla="*/ 8 h 847"/>
                <a:gd name="T44" fmla="*/ 177 w 1125"/>
                <a:gd name="T45" fmla="*/ 8 h 847"/>
                <a:gd name="T46" fmla="*/ 156 w 1125"/>
                <a:gd name="T47" fmla="*/ 8 h 847"/>
                <a:gd name="T48" fmla="*/ 134 w 1125"/>
                <a:gd name="T49" fmla="*/ 24 h 847"/>
                <a:gd name="T50" fmla="*/ 125 w 1125"/>
                <a:gd name="T51" fmla="*/ 28 h 847"/>
                <a:gd name="T52" fmla="*/ 104 w 1125"/>
                <a:gd name="T53" fmla="*/ 28 h 847"/>
                <a:gd name="T54" fmla="*/ 90 w 1125"/>
                <a:gd name="T55" fmla="*/ 36 h 847"/>
                <a:gd name="T56" fmla="*/ 77 w 1125"/>
                <a:gd name="T57" fmla="*/ 48 h 847"/>
                <a:gd name="T58" fmla="*/ 64 w 1125"/>
                <a:gd name="T59" fmla="*/ 64 h 847"/>
                <a:gd name="T60" fmla="*/ 17 w 1125"/>
                <a:gd name="T61" fmla="*/ 84 h 847"/>
                <a:gd name="T62" fmla="*/ 4 w 1125"/>
                <a:gd name="T63" fmla="*/ 112 h 847"/>
                <a:gd name="T64" fmla="*/ 0 w 1125"/>
                <a:gd name="T65" fmla="*/ 175 h 8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5"/>
                <a:gd name="T100" fmla="*/ 0 h 847"/>
                <a:gd name="T101" fmla="*/ 1125 w 1125"/>
                <a:gd name="T102" fmla="*/ 847 h 8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5" h="847">
                  <a:moveTo>
                    <a:pt x="0" y="703"/>
                  </a:moveTo>
                  <a:lnTo>
                    <a:pt x="17" y="718"/>
                  </a:lnTo>
                  <a:lnTo>
                    <a:pt x="69" y="718"/>
                  </a:lnTo>
                  <a:lnTo>
                    <a:pt x="140" y="686"/>
                  </a:lnTo>
                  <a:lnTo>
                    <a:pt x="227" y="686"/>
                  </a:lnTo>
                  <a:lnTo>
                    <a:pt x="330" y="638"/>
                  </a:lnTo>
                  <a:lnTo>
                    <a:pt x="468" y="622"/>
                  </a:lnTo>
                  <a:lnTo>
                    <a:pt x="538" y="655"/>
                  </a:lnTo>
                  <a:lnTo>
                    <a:pt x="538" y="718"/>
                  </a:lnTo>
                  <a:lnTo>
                    <a:pt x="553" y="718"/>
                  </a:lnTo>
                  <a:lnTo>
                    <a:pt x="624" y="655"/>
                  </a:lnTo>
                  <a:lnTo>
                    <a:pt x="624" y="686"/>
                  </a:lnTo>
                  <a:lnTo>
                    <a:pt x="572" y="733"/>
                  </a:lnTo>
                  <a:lnTo>
                    <a:pt x="589" y="733"/>
                  </a:lnTo>
                  <a:lnTo>
                    <a:pt x="624" y="703"/>
                  </a:lnTo>
                  <a:lnTo>
                    <a:pt x="624" y="718"/>
                  </a:lnTo>
                  <a:lnTo>
                    <a:pt x="607" y="733"/>
                  </a:lnTo>
                  <a:lnTo>
                    <a:pt x="641" y="733"/>
                  </a:lnTo>
                  <a:lnTo>
                    <a:pt x="624" y="799"/>
                  </a:lnTo>
                  <a:lnTo>
                    <a:pt x="641" y="829"/>
                  </a:lnTo>
                  <a:lnTo>
                    <a:pt x="693" y="829"/>
                  </a:lnTo>
                  <a:lnTo>
                    <a:pt x="745" y="799"/>
                  </a:lnTo>
                  <a:lnTo>
                    <a:pt x="745" y="829"/>
                  </a:lnTo>
                  <a:lnTo>
                    <a:pt x="762" y="814"/>
                  </a:lnTo>
                  <a:lnTo>
                    <a:pt x="762" y="847"/>
                  </a:lnTo>
                  <a:lnTo>
                    <a:pt x="883" y="799"/>
                  </a:lnTo>
                  <a:lnTo>
                    <a:pt x="1073" y="607"/>
                  </a:lnTo>
                  <a:lnTo>
                    <a:pt x="1125" y="528"/>
                  </a:lnTo>
                  <a:lnTo>
                    <a:pt x="1125" y="448"/>
                  </a:lnTo>
                  <a:lnTo>
                    <a:pt x="1092" y="352"/>
                  </a:lnTo>
                  <a:lnTo>
                    <a:pt x="1073" y="336"/>
                  </a:lnTo>
                  <a:lnTo>
                    <a:pt x="1056" y="288"/>
                  </a:lnTo>
                  <a:lnTo>
                    <a:pt x="1004" y="240"/>
                  </a:lnTo>
                  <a:lnTo>
                    <a:pt x="987" y="112"/>
                  </a:lnTo>
                  <a:lnTo>
                    <a:pt x="952" y="96"/>
                  </a:lnTo>
                  <a:lnTo>
                    <a:pt x="935" y="0"/>
                  </a:lnTo>
                  <a:lnTo>
                    <a:pt x="918" y="0"/>
                  </a:lnTo>
                  <a:lnTo>
                    <a:pt x="883" y="144"/>
                  </a:lnTo>
                  <a:lnTo>
                    <a:pt x="831" y="192"/>
                  </a:lnTo>
                  <a:lnTo>
                    <a:pt x="728" y="144"/>
                  </a:lnTo>
                  <a:lnTo>
                    <a:pt x="710" y="112"/>
                  </a:lnTo>
                  <a:lnTo>
                    <a:pt x="728" y="64"/>
                  </a:lnTo>
                  <a:lnTo>
                    <a:pt x="745" y="64"/>
                  </a:lnTo>
                  <a:lnTo>
                    <a:pt x="762" y="33"/>
                  </a:lnTo>
                  <a:lnTo>
                    <a:pt x="745" y="33"/>
                  </a:lnTo>
                  <a:lnTo>
                    <a:pt x="710" y="33"/>
                  </a:lnTo>
                  <a:lnTo>
                    <a:pt x="641" y="0"/>
                  </a:lnTo>
                  <a:lnTo>
                    <a:pt x="624" y="33"/>
                  </a:lnTo>
                  <a:lnTo>
                    <a:pt x="572" y="48"/>
                  </a:lnTo>
                  <a:lnTo>
                    <a:pt x="538" y="96"/>
                  </a:lnTo>
                  <a:lnTo>
                    <a:pt x="538" y="129"/>
                  </a:lnTo>
                  <a:lnTo>
                    <a:pt x="501" y="112"/>
                  </a:lnTo>
                  <a:lnTo>
                    <a:pt x="468" y="81"/>
                  </a:lnTo>
                  <a:lnTo>
                    <a:pt x="417" y="112"/>
                  </a:lnTo>
                  <a:lnTo>
                    <a:pt x="382" y="160"/>
                  </a:lnTo>
                  <a:lnTo>
                    <a:pt x="363" y="144"/>
                  </a:lnTo>
                  <a:lnTo>
                    <a:pt x="348" y="160"/>
                  </a:lnTo>
                  <a:lnTo>
                    <a:pt x="311" y="192"/>
                  </a:lnTo>
                  <a:lnTo>
                    <a:pt x="311" y="208"/>
                  </a:lnTo>
                  <a:lnTo>
                    <a:pt x="259" y="256"/>
                  </a:lnTo>
                  <a:lnTo>
                    <a:pt x="121" y="288"/>
                  </a:lnTo>
                  <a:lnTo>
                    <a:pt x="69" y="336"/>
                  </a:lnTo>
                  <a:lnTo>
                    <a:pt x="37" y="384"/>
                  </a:lnTo>
                  <a:lnTo>
                    <a:pt x="17" y="448"/>
                  </a:lnTo>
                  <a:lnTo>
                    <a:pt x="37" y="622"/>
                  </a:lnTo>
                  <a:lnTo>
                    <a:pt x="0" y="703"/>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249" name="Freeform 1713"/>
            <p:cNvSpPr>
              <a:spLocks/>
            </p:cNvSpPr>
            <p:nvPr/>
          </p:nvSpPr>
          <p:spPr bwMode="gray">
            <a:xfrm>
              <a:off x="7746879" y="4456114"/>
              <a:ext cx="82557" cy="63500"/>
            </a:xfrm>
            <a:custGeom>
              <a:avLst/>
              <a:gdLst>
                <a:gd name="T0" fmla="*/ 5 w 103"/>
                <a:gd name="T1" fmla="*/ 0 h 78"/>
                <a:gd name="T2" fmla="*/ 0 w 103"/>
                <a:gd name="T3" fmla="*/ 16 h 78"/>
                <a:gd name="T4" fmla="*/ 5 w 103"/>
                <a:gd name="T5" fmla="*/ 21 h 78"/>
                <a:gd name="T6" fmla="*/ 13 w 103"/>
                <a:gd name="T7" fmla="*/ 16 h 78"/>
                <a:gd name="T8" fmla="*/ 26 w 103"/>
                <a:gd name="T9" fmla="*/ 0 h 78"/>
                <a:gd name="T10" fmla="*/ 13 w 103"/>
                <a:gd name="T11" fmla="*/ 4 h 78"/>
                <a:gd name="T12" fmla="*/ 5 w 103"/>
                <a:gd name="T13" fmla="*/ 0 h 78"/>
                <a:gd name="T14" fmla="*/ 0 60000 65536"/>
                <a:gd name="T15" fmla="*/ 0 60000 65536"/>
                <a:gd name="T16" fmla="*/ 0 60000 65536"/>
                <a:gd name="T17" fmla="*/ 0 60000 65536"/>
                <a:gd name="T18" fmla="*/ 0 60000 65536"/>
                <a:gd name="T19" fmla="*/ 0 60000 65536"/>
                <a:gd name="T20" fmla="*/ 0 60000 65536"/>
                <a:gd name="T21" fmla="*/ 0 w 103"/>
                <a:gd name="T22" fmla="*/ 0 h 78"/>
                <a:gd name="T23" fmla="*/ 103 w 10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78">
                  <a:moveTo>
                    <a:pt x="17" y="0"/>
                  </a:moveTo>
                  <a:lnTo>
                    <a:pt x="0" y="63"/>
                  </a:lnTo>
                  <a:lnTo>
                    <a:pt x="17" y="78"/>
                  </a:lnTo>
                  <a:lnTo>
                    <a:pt x="52" y="63"/>
                  </a:lnTo>
                  <a:lnTo>
                    <a:pt x="103" y="0"/>
                  </a:lnTo>
                  <a:lnTo>
                    <a:pt x="52" y="15"/>
                  </a:lnTo>
                  <a:lnTo>
                    <a:pt x="17" y="0"/>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250" name="Freeform 1714"/>
            <p:cNvSpPr>
              <a:spLocks/>
            </p:cNvSpPr>
            <p:nvPr/>
          </p:nvSpPr>
          <p:spPr bwMode="gray">
            <a:xfrm>
              <a:off x="8375580" y="4303714"/>
              <a:ext cx="138124" cy="165100"/>
            </a:xfrm>
            <a:custGeom>
              <a:avLst/>
              <a:gdLst>
                <a:gd name="T0" fmla="*/ 22 w 173"/>
                <a:gd name="T1" fmla="*/ 0 h 207"/>
                <a:gd name="T2" fmla="*/ 22 w 173"/>
                <a:gd name="T3" fmla="*/ 4 h 207"/>
                <a:gd name="T4" fmla="*/ 26 w 173"/>
                <a:gd name="T5" fmla="*/ 8 h 207"/>
                <a:gd name="T6" fmla="*/ 26 w 173"/>
                <a:gd name="T7" fmla="*/ 16 h 207"/>
                <a:gd name="T8" fmla="*/ 22 w 173"/>
                <a:gd name="T9" fmla="*/ 20 h 207"/>
                <a:gd name="T10" fmla="*/ 26 w 173"/>
                <a:gd name="T11" fmla="*/ 20 h 207"/>
                <a:gd name="T12" fmla="*/ 31 w 173"/>
                <a:gd name="T13" fmla="*/ 16 h 207"/>
                <a:gd name="T14" fmla="*/ 26 w 173"/>
                <a:gd name="T15" fmla="*/ 24 h 207"/>
                <a:gd name="T16" fmla="*/ 35 w 173"/>
                <a:gd name="T17" fmla="*/ 28 h 207"/>
                <a:gd name="T18" fmla="*/ 44 w 173"/>
                <a:gd name="T19" fmla="*/ 24 h 207"/>
                <a:gd name="T20" fmla="*/ 35 w 173"/>
                <a:gd name="T21" fmla="*/ 36 h 207"/>
                <a:gd name="T22" fmla="*/ 26 w 173"/>
                <a:gd name="T23" fmla="*/ 36 h 207"/>
                <a:gd name="T24" fmla="*/ 18 w 173"/>
                <a:gd name="T25" fmla="*/ 44 h 207"/>
                <a:gd name="T26" fmla="*/ 5 w 173"/>
                <a:gd name="T27" fmla="*/ 52 h 207"/>
                <a:gd name="T28" fmla="*/ 0 w 173"/>
                <a:gd name="T29" fmla="*/ 52 h 207"/>
                <a:gd name="T30" fmla="*/ 9 w 173"/>
                <a:gd name="T31" fmla="*/ 44 h 207"/>
                <a:gd name="T32" fmla="*/ 5 w 173"/>
                <a:gd name="T33" fmla="*/ 36 h 207"/>
                <a:gd name="T34" fmla="*/ 18 w 173"/>
                <a:gd name="T35" fmla="*/ 28 h 207"/>
                <a:gd name="T36" fmla="*/ 22 w 173"/>
                <a:gd name="T37" fmla="*/ 20 h 207"/>
                <a:gd name="T38" fmla="*/ 22 w 173"/>
                <a:gd name="T39" fmla="*/ 16 h 207"/>
                <a:gd name="T40" fmla="*/ 22 w 173"/>
                <a:gd name="T41" fmla="*/ 12 h 207"/>
                <a:gd name="T42" fmla="*/ 22 w 173"/>
                <a:gd name="T43" fmla="*/ 16 h 207"/>
                <a:gd name="T44" fmla="*/ 22 w 173"/>
                <a:gd name="T45" fmla="*/ 8 h 207"/>
                <a:gd name="T46" fmla="*/ 22 w 173"/>
                <a:gd name="T47" fmla="*/ 0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207"/>
                <a:gd name="T74" fmla="*/ 173 w 173"/>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207">
                  <a:moveTo>
                    <a:pt x="85" y="0"/>
                  </a:moveTo>
                  <a:lnTo>
                    <a:pt x="85" y="15"/>
                  </a:lnTo>
                  <a:lnTo>
                    <a:pt x="104" y="30"/>
                  </a:lnTo>
                  <a:lnTo>
                    <a:pt x="104" y="63"/>
                  </a:lnTo>
                  <a:lnTo>
                    <a:pt x="85" y="78"/>
                  </a:lnTo>
                  <a:lnTo>
                    <a:pt x="104" y="78"/>
                  </a:lnTo>
                  <a:lnTo>
                    <a:pt x="121" y="63"/>
                  </a:lnTo>
                  <a:lnTo>
                    <a:pt x="104" y="96"/>
                  </a:lnTo>
                  <a:lnTo>
                    <a:pt x="137" y="111"/>
                  </a:lnTo>
                  <a:lnTo>
                    <a:pt x="173" y="96"/>
                  </a:lnTo>
                  <a:lnTo>
                    <a:pt x="137" y="144"/>
                  </a:lnTo>
                  <a:lnTo>
                    <a:pt x="104" y="144"/>
                  </a:lnTo>
                  <a:lnTo>
                    <a:pt x="70" y="174"/>
                  </a:lnTo>
                  <a:lnTo>
                    <a:pt x="18" y="207"/>
                  </a:lnTo>
                  <a:lnTo>
                    <a:pt x="0" y="207"/>
                  </a:lnTo>
                  <a:lnTo>
                    <a:pt x="33" y="174"/>
                  </a:lnTo>
                  <a:lnTo>
                    <a:pt x="18" y="144"/>
                  </a:lnTo>
                  <a:lnTo>
                    <a:pt x="70" y="111"/>
                  </a:lnTo>
                  <a:lnTo>
                    <a:pt x="85" y="78"/>
                  </a:lnTo>
                  <a:lnTo>
                    <a:pt x="85" y="63"/>
                  </a:lnTo>
                  <a:lnTo>
                    <a:pt x="85" y="48"/>
                  </a:lnTo>
                  <a:lnTo>
                    <a:pt x="85" y="63"/>
                  </a:lnTo>
                  <a:lnTo>
                    <a:pt x="85" y="30"/>
                  </a:lnTo>
                  <a:lnTo>
                    <a:pt x="85" y="0"/>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251" name="Freeform 1715"/>
            <p:cNvSpPr>
              <a:spLocks/>
            </p:cNvSpPr>
            <p:nvPr/>
          </p:nvSpPr>
          <p:spPr bwMode="gray">
            <a:xfrm>
              <a:off x="8118384" y="4443414"/>
              <a:ext cx="246083" cy="152400"/>
            </a:xfrm>
            <a:custGeom>
              <a:avLst/>
              <a:gdLst>
                <a:gd name="T0" fmla="*/ 65 w 309"/>
                <a:gd name="T1" fmla="*/ 5 h 192"/>
                <a:gd name="T2" fmla="*/ 74 w 309"/>
                <a:gd name="T3" fmla="*/ 0 h 192"/>
                <a:gd name="T4" fmla="*/ 74 w 309"/>
                <a:gd name="T5" fmla="*/ 9 h 192"/>
                <a:gd name="T6" fmla="*/ 78 w 309"/>
                <a:gd name="T7" fmla="*/ 5 h 192"/>
                <a:gd name="T8" fmla="*/ 78 w 309"/>
                <a:gd name="T9" fmla="*/ 9 h 192"/>
                <a:gd name="T10" fmla="*/ 78 w 309"/>
                <a:gd name="T11" fmla="*/ 5 h 192"/>
                <a:gd name="T12" fmla="*/ 74 w 309"/>
                <a:gd name="T13" fmla="*/ 12 h 192"/>
                <a:gd name="T14" fmla="*/ 61 w 309"/>
                <a:gd name="T15" fmla="*/ 21 h 192"/>
                <a:gd name="T16" fmla="*/ 56 w 309"/>
                <a:gd name="T17" fmla="*/ 24 h 192"/>
                <a:gd name="T18" fmla="*/ 56 w 309"/>
                <a:gd name="T19" fmla="*/ 28 h 192"/>
                <a:gd name="T20" fmla="*/ 43 w 309"/>
                <a:gd name="T21" fmla="*/ 28 h 192"/>
                <a:gd name="T22" fmla="*/ 26 w 309"/>
                <a:gd name="T23" fmla="*/ 45 h 192"/>
                <a:gd name="T24" fmla="*/ 17 w 309"/>
                <a:gd name="T25" fmla="*/ 48 h 192"/>
                <a:gd name="T26" fmla="*/ 0 w 309"/>
                <a:gd name="T27" fmla="*/ 45 h 192"/>
                <a:gd name="T28" fmla="*/ 4 w 309"/>
                <a:gd name="T29" fmla="*/ 41 h 192"/>
                <a:gd name="T30" fmla="*/ 0 w 309"/>
                <a:gd name="T31" fmla="*/ 41 h 192"/>
                <a:gd name="T32" fmla="*/ 9 w 309"/>
                <a:gd name="T33" fmla="*/ 36 h 192"/>
                <a:gd name="T34" fmla="*/ 13 w 309"/>
                <a:gd name="T35" fmla="*/ 36 h 192"/>
                <a:gd name="T36" fmla="*/ 22 w 309"/>
                <a:gd name="T37" fmla="*/ 28 h 192"/>
                <a:gd name="T38" fmla="*/ 48 w 309"/>
                <a:gd name="T39" fmla="*/ 21 h 192"/>
                <a:gd name="T40" fmla="*/ 65 w 309"/>
                <a:gd name="T41" fmla="*/ 5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192"/>
                <a:gd name="T65" fmla="*/ 309 w 309"/>
                <a:gd name="T66" fmla="*/ 192 h 1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192">
                  <a:moveTo>
                    <a:pt x="257" y="18"/>
                  </a:moveTo>
                  <a:lnTo>
                    <a:pt x="294" y="0"/>
                  </a:lnTo>
                  <a:lnTo>
                    <a:pt x="294" y="33"/>
                  </a:lnTo>
                  <a:lnTo>
                    <a:pt x="309" y="18"/>
                  </a:lnTo>
                  <a:lnTo>
                    <a:pt x="309" y="33"/>
                  </a:lnTo>
                  <a:lnTo>
                    <a:pt x="309" y="18"/>
                  </a:lnTo>
                  <a:lnTo>
                    <a:pt x="294" y="48"/>
                  </a:lnTo>
                  <a:lnTo>
                    <a:pt x="242" y="81"/>
                  </a:lnTo>
                  <a:lnTo>
                    <a:pt x="223" y="96"/>
                  </a:lnTo>
                  <a:lnTo>
                    <a:pt x="223" y="114"/>
                  </a:lnTo>
                  <a:lnTo>
                    <a:pt x="171" y="114"/>
                  </a:lnTo>
                  <a:lnTo>
                    <a:pt x="104" y="177"/>
                  </a:lnTo>
                  <a:lnTo>
                    <a:pt x="67" y="192"/>
                  </a:lnTo>
                  <a:lnTo>
                    <a:pt x="0" y="177"/>
                  </a:lnTo>
                  <a:lnTo>
                    <a:pt x="16" y="162"/>
                  </a:lnTo>
                  <a:lnTo>
                    <a:pt x="0" y="162"/>
                  </a:lnTo>
                  <a:lnTo>
                    <a:pt x="33" y="144"/>
                  </a:lnTo>
                  <a:lnTo>
                    <a:pt x="52" y="144"/>
                  </a:lnTo>
                  <a:lnTo>
                    <a:pt x="87" y="114"/>
                  </a:lnTo>
                  <a:lnTo>
                    <a:pt x="190" y="81"/>
                  </a:lnTo>
                  <a:lnTo>
                    <a:pt x="257" y="18"/>
                  </a:lnTo>
                  <a:close/>
                </a:path>
              </a:pathLst>
            </a:custGeom>
            <a:solidFill>
              <a:srgbClr val="D8CEB8"/>
            </a:solidFill>
            <a:ln w="9525">
              <a:solidFill>
                <a:srgbClr val="D8CEB8"/>
              </a:solidFill>
              <a:round/>
              <a:headEnd/>
              <a:tailEnd/>
            </a:ln>
          </p:spPr>
          <p:txBody>
            <a:bodyPr wrap="none"/>
            <a:lstStyle/>
            <a:p>
              <a:pPr algn="ctr"/>
              <a:endParaRPr lang="en-US" sz="1400" dirty="0">
                <a:latin typeface="Arial" pitchFamily="34" charset="0"/>
                <a:cs typeface="Arial" pitchFamily="34" charset="0"/>
              </a:endParaRPr>
            </a:p>
          </p:txBody>
        </p:sp>
        <p:sp>
          <p:nvSpPr>
            <p:cNvPr id="252" name="Line 1716"/>
            <p:cNvSpPr>
              <a:spLocks noChangeShapeType="1"/>
            </p:cNvSpPr>
            <p:nvPr/>
          </p:nvSpPr>
          <p:spPr bwMode="gray">
            <a:xfrm>
              <a:off x="8513704" y="4532314"/>
              <a:ext cx="12701" cy="1588"/>
            </a:xfrm>
            <a:prstGeom prst="line">
              <a:avLst/>
            </a:prstGeom>
            <a:noFill/>
            <a:ln w="9525">
              <a:solidFill>
                <a:schemeClr val="accent1"/>
              </a:solidFill>
              <a:round/>
              <a:headEnd/>
              <a:tailEnd/>
            </a:ln>
          </p:spPr>
          <p:txBody>
            <a:bodyPr wrap="none"/>
            <a:lstStyle/>
            <a:p>
              <a:pPr algn="ctr"/>
              <a:endParaRPr lang="en-US" sz="1400" dirty="0">
                <a:latin typeface="Arial" pitchFamily="34" charset="0"/>
                <a:cs typeface="Arial" pitchFamily="34" charset="0"/>
              </a:endParaRPr>
            </a:p>
          </p:txBody>
        </p:sp>
        <p:sp>
          <p:nvSpPr>
            <p:cNvPr id="253" name="Freeform 1717"/>
            <p:cNvSpPr>
              <a:spLocks/>
            </p:cNvSpPr>
            <p:nvPr/>
          </p:nvSpPr>
          <p:spPr bwMode="gray">
            <a:xfrm>
              <a:off x="7648446" y="4329114"/>
              <a:ext cx="30165" cy="12700"/>
            </a:xfrm>
            <a:custGeom>
              <a:avLst/>
              <a:gdLst>
                <a:gd name="T0" fmla="*/ 0 w 36"/>
                <a:gd name="T1" fmla="*/ 4 h 18"/>
                <a:gd name="T2" fmla="*/ 5 w 36"/>
                <a:gd name="T3" fmla="*/ 0 h 18"/>
                <a:gd name="T4" fmla="*/ 10 w 36"/>
                <a:gd name="T5" fmla="*/ 4 h 18"/>
                <a:gd name="T6" fmla="*/ 0 w 36"/>
                <a:gd name="T7" fmla="*/ 4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18"/>
                  </a:moveTo>
                  <a:lnTo>
                    <a:pt x="19" y="0"/>
                  </a:lnTo>
                  <a:lnTo>
                    <a:pt x="36" y="18"/>
                  </a:lnTo>
                  <a:lnTo>
                    <a:pt x="0" y="18"/>
                  </a:lnTo>
                  <a:close/>
                </a:path>
              </a:pathLst>
            </a:custGeom>
            <a:solidFill>
              <a:srgbClr val="D8CEB8"/>
            </a:solidFill>
            <a:ln w="9525">
              <a:solidFill>
                <a:srgbClr val="D8CEB8"/>
              </a:solidFill>
              <a:prstDash val="solid"/>
              <a:round/>
              <a:headEnd/>
              <a:tailEnd/>
            </a:ln>
          </p:spPr>
          <p:txBody>
            <a:bodyPr wrap="none"/>
            <a:lstStyle/>
            <a:p>
              <a:pPr algn="ctr"/>
              <a:endParaRPr lang="en-US" sz="1400" dirty="0">
                <a:latin typeface="Arial" pitchFamily="34" charset="0"/>
                <a:cs typeface="Arial" pitchFamily="34" charset="0"/>
              </a:endParaRPr>
            </a:p>
          </p:txBody>
        </p:sp>
      </p:grpSp>
      <p:sp>
        <p:nvSpPr>
          <p:cNvPr id="2" name="Title 1"/>
          <p:cNvSpPr>
            <a:spLocks noGrp="1"/>
          </p:cNvSpPr>
          <p:nvPr>
            <p:ph type="title"/>
          </p:nvPr>
        </p:nvSpPr>
        <p:spPr>
          <a:xfrm>
            <a:off x="457200" y="161999"/>
            <a:ext cx="9145588" cy="831600"/>
          </a:xfrm>
          <a:noFill/>
          <a:effectLst/>
        </p:spPr>
        <p:txBody>
          <a:bodyPr wrap="square"/>
          <a:lstStyle/>
          <a:p>
            <a:pPr lvl="0"/>
            <a:r>
              <a:rPr lang="en-US" dirty="0" smtClean="0">
                <a:solidFill>
                  <a:srgbClr val="177B57"/>
                </a:solidFill>
                <a:latin typeface="Arial"/>
              </a:rPr>
              <a:t>UNHCR shifting to more sustainable operations for refugees</a:t>
            </a:r>
            <a:br>
              <a:rPr lang="en-US" dirty="0" smtClean="0">
                <a:solidFill>
                  <a:srgbClr val="177B57"/>
                </a:solidFill>
                <a:latin typeface="Arial"/>
              </a:rPr>
            </a:br>
            <a:r>
              <a:rPr lang="en-US" sz="1600" b="0" dirty="0" smtClean="0">
                <a:solidFill>
                  <a:srgbClr val="177B57"/>
                </a:solidFill>
                <a:latin typeface="Arial"/>
              </a:rPr>
              <a:t>Increasing number of simultaneous crises and protracted situations require practice changes</a:t>
            </a:r>
            <a:endParaRPr lang="en-US" sz="1600" b="0" dirty="0">
              <a:solidFill>
                <a:srgbClr val="177B57"/>
              </a:solidFill>
              <a:latin typeface="Arial"/>
            </a:endParaRPr>
          </a:p>
        </p:txBody>
      </p:sp>
      <p:sp>
        <p:nvSpPr>
          <p:cNvPr id="5" name="ColumnHeader"/>
          <p:cNvSpPr>
            <a:spLocks noChangeArrowheads="1"/>
          </p:cNvSpPr>
          <p:nvPr/>
        </p:nvSpPr>
        <p:spPr bwMode="gray">
          <a:xfrm>
            <a:off x="397442" y="4684792"/>
            <a:ext cx="4191790" cy="1569660"/>
          </a:xfrm>
          <a:prstGeom prst="rect">
            <a:avLst/>
          </a:prstGeom>
          <a:no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u="sng" dirty="0" smtClean="0">
                <a:latin typeface="Arial" pitchFamily="34" charset="0"/>
                <a:cs typeface="Arial" pitchFamily="34" charset="0"/>
              </a:rPr>
              <a:t>Today:</a:t>
            </a:r>
            <a:r>
              <a:rPr lang="en-US" sz="1600" b="1" dirty="0" smtClean="0">
                <a:latin typeface="Arial" pitchFamily="34" charset="0"/>
                <a:cs typeface="Arial" pitchFamily="34" charset="0"/>
              </a:rPr>
              <a:t> Refugee camps managed with short-term, high-touch approaches</a:t>
            </a:r>
          </a:p>
          <a:p>
            <a:pPr algn="ctr"/>
            <a:endParaRPr lang="en-US" sz="1600" b="1" dirty="0" smtClean="0">
              <a:latin typeface="Arial" pitchFamily="34" charset="0"/>
              <a:cs typeface="Arial" pitchFamily="34" charset="0"/>
            </a:endParaRPr>
          </a:p>
          <a:p>
            <a:pPr marL="288925" lvl="1" indent="-174625">
              <a:buClr>
                <a:srgbClr val="177B57"/>
              </a:buClr>
              <a:buSzPct val="100000"/>
              <a:buFont typeface="Arial"/>
              <a:buChar char="•"/>
            </a:pPr>
            <a:r>
              <a:rPr lang="en-US" sz="1400" dirty="0" smtClean="0">
                <a:latin typeface="Arial"/>
                <a:cs typeface="Arial" pitchFamily="34" charset="0"/>
              </a:rPr>
              <a:t>Limited investment in start-up of camps</a:t>
            </a:r>
          </a:p>
          <a:p>
            <a:pPr marL="288925" lvl="1" indent="-174625">
              <a:buClr>
                <a:srgbClr val="177B57"/>
              </a:buClr>
              <a:buSzPct val="100000"/>
              <a:buFont typeface="Arial"/>
              <a:buChar char="•"/>
            </a:pPr>
            <a:r>
              <a:rPr lang="en-US" sz="1400" dirty="0" smtClean="0">
                <a:latin typeface="Arial"/>
                <a:cs typeface="Arial" pitchFamily="34" charset="0"/>
              </a:rPr>
              <a:t>Camp operations and budgeting planned on an annual basis; limited long-term planning</a:t>
            </a:r>
          </a:p>
        </p:txBody>
      </p:sp>
      <p:sp>
        <p:nvSpPr>
          <p:cNvPr id="7" name="ColumnHeader"/>
          <p:cNvSpPr>
            <a:spLocks noChangeArrowheads="1"/>
          </p:cNvSpPr>
          <p:nvPr/>
        </p:nvSpPr>
        <p:spPr bwMode="gray">
          <a:xfrm>
            <a:off x="5299240" y="4684792"/>
            <a:ext cx="3903906" cy="1754326"/>
          </a:xfrm>
          <a:prstGeom prst="rect">
            <a:avLst/>
          </a:prstGeom>
          <a:no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ctr"/>
            <a:r>
              <a:rPr lang="en-US" sz="1600" b="1" u="sng" dirty="0" smtClean="0">
                <a:latin typeface="Arial" pitchFamily="34" charset="0"/>
                <a:cs typeface="Arial" pitchFamily="34" charset="0"/>
              </a:rPr>
              <a:t>Future:</a:t>
            </a:r>
            <a:r>
              <a:rPr lang="en-US" sz="1600" b="1" dirty="0" smtClean="0">
                <a:latin typeface="Arial" pitchFamily="34" charset="0"/>
                <a:cs typeface="Arial" pitchFamily="34" charset="0"/>
              </a:rPr>
              <a:t> Invest to enable long-term sustainability for refugee support</a:t>
            </a:r>
          </a:p>
          <a:p>
            <a:pPr algn="ctr"/>
            <a:endParaRPr lang="en-US" sz="1400" b="1" dirty="0" smtClean="0">
              <a:latin typeface="Arial" pitchFamily="34" charset="0"/>
              <a:cs typeface="Arial" pitchFamily="34" charset="0"/>
            </a:endParaRP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Push for early integration with hosts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"'Out of Camp Policy" moves away from camps to desegregation of refugees/hosts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More of a "development" mindset</a:t>
            </a:r>
          </a:p>
        </p:txBody>
      </p:sp>
      <p:sp>
        <p:nvSpPr>
          <p:cNvPr id="17" name="FlowTriangle"/>
          <p:cNvSpPr>
            <a:spLocks noChangeArrowheads="1"/>
          </p:cNvSpPr>
          <p:nvPr/>
        </p:nvSpPr>
        <p:spPr bwMode="gray">
          <a:xfrm rot="5400000">
            <a:off x="4227171" y="5381253"/>
            <a:ext cx="1434130" cy="312268"/>
          </a:xfrm>
          <a:prstGeom prst="triangle">
            <a:avLst>
              <a:gd name="adj" fmla="val 50000"/>
            </a:avLst>
          </a:prstGeom>
          <a:solidFill>
            <a:schemeClr val="tx2"/>
          </a:solidFill>
          <a:ln w="9525" algn="ctr">
            <a:solidFill>
              <a:schemeClr val="tx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18" name="bcg_Comment"/>
          <p:cNvSpPr txBox="1"/>
          <p:nvPr/>
        </p:nvSpPr>
        <p:spPr>
          <a:xfrm>
            <a:off x="1718668" y="1497348"/>
            <a:ext cx="6112299" cy="2643970"/>
          </a:xfrm>
          <a:prstGeom prst="rect">
            <a:avLst/>
          </a:prstGeom>
          <a:noFill/>
          <a:ln w="9525">
            <a:noFill/>
          </a:ln>
          <a:effectLst>
            <a:prstShdw prst="shdw14" dist="35921" dir="2700000">
              <a:scrgbClr r="0" g="0" b="0"/>
            </a:prstShdw>
          </a:effectLst>
        </p:spPr>
        <p:txBody>
          <a:bodyPr vert="horz" wrap="square" tIns="90000" bIns="90000" rtlCol="0">
            <a:spAutoFit/>
          </a:bodyPr>
          <a:lstStyle/>
          <a:p>
            <a:pPr algn="ctr"/>
            <a:r>
              <a:rPr lang="en-US" sz="1600" b="1" u="sng" dirty="0" smtClean="0">
                <a:latin typeface="Arial"/>
                <a:cs typeface="Arial" pitchFamily="34" charset="0"/>
              </a:rPr>
              <a:t>The new reality facing UNHCR and refugees today:</a:t>
            </a:r>
          </a:p>
          <a:p>
            <a:endParaRPr lang="en-US" sz="1600" b="1" dirty="0" smtClean="0">
              <a:cs typeface="Arial" pitchFamily="34" charset="0"/>
            </a:endParaRPr>
          </a:p>
          <a:p>
            <a:pPr algn="ctr"/>
            <a:r>
              <a:rPr lang="en-US" sz="1600" b="1" dirty="0" smtClean="0">
                <a:cs typeface="Arial" pitchFamily="34" charset="0"/>
              </a:rPr>
              <a:t>The number of</a:t>
            </a:r>
            <a:r>
              <a:rPr lang="en-US" sz="1600" b="1" dirty="0" smtClean="0">
                <a:solidFill>
                  <a:schemeClr val="tx2"/>
                </a:solidFill>
                <a:cs typeface="Arial" pitchFamily="34" charset="0"/>
              </a:rPr>
              <a:t> </a:t>
            </a:r>
            <a:r>
              <a:rPr lang="en-US" sz="1600" b="1" dirty="0" smtClean="0">
                <a:solidFill>
                  <a:srgbClr val="C41300"/>
                </a:solidFill>
                <a:cs typeface="Arial" pitchFamily="34" charset="0"/>
              </a:rPr>
              <a:t>simultaneous crises </a:t>
            </a:r>
            <a:r>
              <a:rPr lang="en-US" sz="1600" b="1" dirty="0" smtClean="0">
                <a:cs typeface="Arial" pitchFamily="34" charset="0"/>
              </a:rPr>
              <a:t>is </a:t>
            </a:r>
            <a:r>
              <a:rPr lang="en-US" sz="1600" b="1" dirty="0" smtClean="0">
                <a:solidFill>
                  <a:srgbClr val="C41300"/>
                </a:solidFill>
                <a:cs typeface="Arial" pitchFamily="34" charset="0"/>
              </a:rPr>
              <a:t>increasing</a:t>
            </a:r>
            <a:r>
              <a:rPr lang="en-US" sz="1600" b="1" dirty="0" smtClean="0">
                <a:cs typeface="Arial" pitchFamily="34" charset="0"/>
              </a:rPr>
              <a:t>...but funding per capita is not keeping pace</a:t>
            </a:r>
          </a:p>
          <a:p>
            <a:pPr algn="ctr"/>
            <a:endParaRPr lang="en-US" sz="1600" b="1" dirty="0" smtClean="0">
              <a:cs typeface="Arial" pitchFamily="34" charset="0"/>
            </a:endParaRPr>
          </a:p>
          <a:p>
            <a:pPr algn="ctr"/>
            <a:r>
              <a:rPr lang="en-US" sz="1600" b="1" dirty="0" smtClean="0">
                <a:cs typeface="Arial" pitchFamily="34" charset="0"/>
              </a:rPr>
              <a:t>Situations are</a:t>
            </a:r>
            <a:r>
              <a:rPr lang="en-US" sz="1600" b="1" dirty="0" smtClean="0">
                <a:solidFill>
                  <a:schemeClr val="tx2"/>
                </a:solidFill>
                <a:cs typeface="Arial" pitchFamily="34" charset="0"/>
              </a:rPr>
              <a:t> </a:t>
            </a:r>
            <a:r>
              <a:rPr lang="en-US" sz="1600" b="1" dirty="0" smtClean="0">
                <a:solidFill>
                  <a:srgbClr val="C41300"/>
                </a:solidFill>
                <a:cs typeface="Arial" pitchFamily="34" charset="0"/>
              </a:rPr>
              <a:t>increasingly protracted</a:t>
            </a:r>
            <a:r>
              <a:rPr lang="en-US" sz="1600" b="1" dirty="0" smtClean="0">
                <a:cs typeface="Arial" pitchFamily="34" charset="0"/>
              </a:rPr>
              <a:t>... unrealistic to expect resettlement and repatriation to offset influx</a:t>
            </a:r>
          </a:p>
          <a:p>
            <a:pPr algn="ctr"/>
            <a:endParaRPr lang="en-US" sz="1600" b="1" dirty="0" smtClean="0">
              <a:cs typeface="Arial" pitchFamily="34" charset="0"/>
            </a:endParaRPr>
          </a:p>
          <a:p>
            <a:pPr algn="ctr"/>
            <a:r>
              <a:rPr lang="en-US" sz="1600" b="1" dirty="0" err="1" smtClean="0">
                <a:cs typeface="Arial" pitchFamily="34" charset="0"/>
              </a:rPr>
              <a:t>UNHCR's</a:t>
            </a:r>
            <a:r>
              <a:rPr lang="en-US" sz="1600" b="1" dirty="0" smtClean="0">
                <a:cs typeface="Arial" pitchFamily="34" charset="0"/>
              </a:rPr>
              <a:t> population of concern is more dispersed and heterogeneous...more </a:t>
            </a:r>
            <a:r>
              <a:rPr lang="en-US" sz="1600" b="1" dirty="0" smtClean="0">
                <a:solidFill>
                  <a:srgbClr val="C41300"/>
                </a:solidFill>
                <a:cs typeface="Arial" pitchFamily="34" charset="0"/>
              </a:rPr>
              <a:t>specific approaches are needed</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Bio-digester: Deep dive on social good</a:t>
            </a:r>
            <a:endParaRPr lang="en-US" dirty="0"/>
          </a:p>
        </p:txBody>
      </p:sp>
      <p:graphicFrame>
        <p:nvGraphicFramePr>
          <p:cNvPr id="10" name="Table 9"/>
          <p:cNvGraphicFramePr>
            <a:graphicFrameLocks noGrp="1"/>
          </p:cNvGraphicFramePr>
          <p:nvPr/>
        </p:nvGraphicFramePr>
        <p:xfrm>
          <a:off x="536346" y="1169469"/>
          <a:ext cx="8411830" cy="5760720"/>
        </p:xfrm>
        <a:graphic>
          <a:graphicData uri="http://schemas.openxmlformats.org/drawingml/2006/table">
            <a:tbl>
              <a:tblPr firstRow="1" bandRow="1">
                <a:tableStyleId>{5C22544A-7EE6-4342-B048-85BDC9FD1C3A}</a:tableStyleId>
              </a:tblPr>
              <a:tblGrid>
                <a:gridCol w="3017520"/>
                <a:gridCol w="5394310"/>
              </a:tblGrid>
              <a:tr h="847213">
                <a:tc>
                  <a:txBody>
                    <a:bodyPr/>
                    <a:lstStyle/>
                    <a:p>
                      <a:r>
                        <a:rPr lang="en-US" sz="1600" b="1" dirty="0" smtClean="0">
                          <a:solidFill>
                            <a:schemeClr val="tx1"/>
                          </a:solidFill>
                        </a:rPr>
                        <a:t>Increased usage &amp;</a:t>
                      </a:r>
                      <a:r>
                        <a:rPr lang="en-US" sz="1600" b="1" baseline="0" dirty="0" smtClean="0">
                          <a:solidFill>
                            <a:schemeClr val="tx1"/>
                          </a:solidFill>
                        </a:rPr>
                        <a:t> </a:t>
                      </a:r>
                      <a:r>
                        <a:rPr lang="en-US" sz="1600" b="1" dirty="0" smtClean="0">
                          <a:solidFill>
                            <a:schemeClr val="tx1"/>
                          </a:solidFill>
                        </a:rPr>
                        <a:t>uptake</a:t>
                      </a:r>
                      <a:endParaRPr lang="en-US" sz="1600" b="1" dirty="0">
                        <a:solidFill>
                          <a:schemeClr val="tx1"/>
                        </a:solidFill>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Depends on type of toilet; pour flush likely to be best</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Can also absorb animal feces (e.g., cattle waste)</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Understanding of full value chain incentivizes usage</a:t>
                      </a: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600" b="1" dirty="0" smtClean="0">
                          <a:solidFill>
                            <a:schemeClr val="tx1"/>
                          </a:solidFill>
                        </a:rPr>
                        <a:t>Improved health outcomes</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water contamination &amp; vector transmission</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Employment</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Creation of respectable jobs producing/selling fuel</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Frees time from collecting firewood to income-generating activities; reduced SGBV also</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dependency on camp operators</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Potential micro-business around digester management / biogas sales and operations / maintenance</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Lamps may extend period of productivity into evening</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847213">
                <a:tc>
                  <a:txBody>
                    <a:bodyPr/>
                    <a:lstStyle/>
                    <a:p>
                      <a:r>
                        <a:rPr lang="en-US" sz="1600" b="1" dirty="0" smtClean="0">
                          <a:solidFill>
                            <a:schemeClr val="tx1"/>
                          </a:solidFill>
                        </a:rPr>
                        <a:t>Environmental</a:t>
                      </a:r>
                      <a:r>
                        <a:rPr lang="en-US" sz="1600" b="1" baseline="0" dirty="0" smtClean="0">
                          <a:solidFill>
                            <a:schemeClr val="tx1"/>
                          </a:solidFill>
                        </a:rPr>
                        <a:t> sustainability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land usage (through reduced deforestation and fewer new latrines)</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fuel usage (onsite; minimal transport required)</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36139">
                <a:tc>
                  <a:txBody>
                    <a:bodyPr/>
                    <a:lstStyle/>
                    <a:p>
                      <a:r>
                        <a:rPr lang="en-US" sz="1600" b="1" dirty="0" smtClean="0">
                          <a:solidFill>
                            <a:schemeClr val="tx1"/>
                          </a:solidFill>
                        </a:rPr>
                        <a:t>Camp</a:t>
                      </a:r>
                      <a:r>
                        <a:rPr lang="en-US" sz="1600" b="1" baseline="0" dirty="0" smtClean="0">
                          <a:solidFill>
                            <a:schemeClr val="tx1"/>
                          </a:solidFill>
                        </a:rPr>
                        <a:t> self-sufficiency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Resilience to supply chain interruptions of fuel</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Improved self-sustainability for homes</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host relation</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tension around firewood usage</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Increase in business transactions</a:t>
                      </a:r>
                    </a:p>
                    <a:p>
                      <a:endParaRPr lang="en-US" sz="1600" b="0" i="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5</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Pour-flush to cesspit (drainable)</a:t>
            </a:r>
            <a:endParaRPr lang="en-US" dirty="0"/>
          </a:p>
        </p:txBody>
      </p:sp>
      <p:pic>
        <p:nvPicPr>
          <p:cNvPr id="48130" name="Picture 2" descr="http://www.unicef.org/infobycountry/images/ibc-11679.jpg"/>
          <p:cNvPicPr>
            <a:picLocks noChangeAspect="1" noChangeArrowheads="1"/>
          </p:cNvPicPr>
          <p:nvPr/>
        </p:nvPicPr>
        <p:blipFill>
          <a:blip r:embed="rId2" cstate="email"/>
          <a:srcRect/>
          <a:stretch>
            <a:fillRect/>
          </a:stretch>
        </p:blipFill>
        <p:spPr bwMode="auto">
          <a:xfrm>
            <a:off x="348812" y="2135875"/>
            <a:ext cx="4424450" cy="3091218"/>
          </a:xfrm>
          <a:prstGeom prst="rect">
            <a:avLst/>
          </a:prstGeom>
          <a:noFill/>
        </p:spPr>
      </p:pic>
      <p:sp>
        <p:nvSpPr>
          <p:cNvPr id="4" name="TextBox 3"/>
          <p:cNvSpPr txBox="1"/>
          <p:nvPr/>
        </p:nvSpPr>
        <p:spPr>
          <a:xfrm>
            <a:off x="5104262" y="1556221"/>
            <a:ext cx="4148927" cy="4429074"/>
          </a:xfrm>
          <a:prstGeom prst="rect">
            <a:avLst/>
          </a:prstGeom>
          <a:noFill/>
          <a:ln>
            <a:solidFill>
              <a:schemeClr val="tx2"/>
            </a:solidFill>
            <a:prstDash val="dash"/>
          </a:ln>
        </p:spPr>
        <p:txBody>
          <a:bodyPr wrap="square" tIns="90000" bIns="90000" rtlCol="0">
            <a:spAutoFit/>
          </a:bodyPr>
          <a:lstStyle/>
          <a:p>
            <a:pPr>
              <a:buClr>
                <a:srgbClr val="000000"/>
              </a:buClr>
              <a:buSzPct val="100000"/>
              <a:buFont typeface=""/>
            </a:pPr>
            <a:r>
              <a:rPr lang="en-US" sz="1200" b="1" dirty="0" smtClean="0">
                <a:solidFill>
                  <a:srgbClr val="000000"/>
                </a:solidFill>
                <a:latin typeface="Arial"/>
                <a:cs typeface="Arial" pitchFamily="34" charset="0"/>
              </a:rPr>
              <a:t>Structure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Pour-flush toilet drains to communal cesspit (~5-15 stances / tank)</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Cesspit is fully sealed, with access for emptying. </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Can be made from:</a:t>
            </a:r>
          </a:p>
          <a:p>
            <a:pPr marL="569913" lvl="2" indent="-166688">
              <a:buClr>
                <a:srgbClr val="177B57"/>
              </a:buClr>
              <a:buSzPct val="100000"/>
              <a:buFont typeface="Arial"/>
              <a:buChar char="–"/>
            </a:pPr>
            <a:r>
              <a:rPr lang="en-US" sz="1200" dirty="0" smtClean="0">
                <a:solidFill>
                  <a:srgbClr val="000000"/>
                </a:solidFill>
                <a:latin typeface="Arial"/>
                <a:cs typeface="Arial" pitchFamily="34" charset="0"/>
              </a:rPr>
              <a:t>Concrete-lined pit (could be up to 7-10m deep)</a:t>
            </a:r>
          </a:p>
          <a:p>
            <a:pPr marL="569913" lvl="2" indent="-166688">
              <a:buClr>
                <a:srgbClr val="177B57"/>
              </a:buClr>
              <a:buSzPct val="100000"/>
              <a:buFont typeface="Arial"/>
              <a:buChar char="–"/>
            </a:pPr>
            <a:r>
              <a:rPr lang="en-US" sz="1200" dirty="0" smtClean="0">
                <a:solidFill>
                  <a:srgbClr val="000000"/>
                </a:solidFill>
                <a:latin typeface="Arial"/>
                <a:cs typeface="Arial" pitchFamily="34" charset="0"/>
              </a:rPr>
              <a:t>Pre-cast concrete tank</a:t>
            </a:r>
          </a:p>
          <a:p>
            <a:pPr marL="569913" lvl="2" indent="-166688">
              <a:buClr>
                <a:srgbClr val="177B57"/>
              </a:buClr>
              <a:buSzPct val="100000"/>
              <a:buFont typeface="Arial"/>
              <a:buChar char="–"/>
            </a:pPr>
            <a:r>
              <a:rPr lang="en-US" sz="1200" dirty="0" smtClean="0">
                <a:solidFill>
                  <a:srgbClr val="000000"/>
                </a:solidFill>
                <a:latin typeface="Arial"/>
                <a:cs typeface="Arial" pitchFamily="34" charset="0"/>
              </a:rPr>
              <a:t>Pre-molded plastic tank</a:t>
            </a:r>
          </a:p>
          <a:p>
            <a:pPr marL="288925" lvl="1" indent="-174625">
              <a:buClr>
                <a:srgbClr val="177B57"/>
              </a:buClr>
              <a:buSzPct val="100000"/>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Maintenance</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Daily cleaning of toilets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Need water to flush </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Tanks emptied every ~25 days by </a:t>
            </a:r>
            <a:r>
              <a:rPr lang="en-US" sz="1200" dirty="0" err="1" smtClean="0">
                <a:solidFill>
                  <a:srgbClr val="000000"/>
                </a:solidFill>
                <a:latin typeface="Arial"/>
                <a:cs typeface="Arial" pitchFamily="34" charset="0"/>
              </a:rPr>
              <a:t>desludging</a:t>
            </a:r>
            <a:r>
              <a:rPr lang="en-US" sz="1200" dirty="0" smtClean="0">
                <a:solidFill>
                  <a:srgbClr val="000000"/>
                </a:solidFill>
                <a:latin typeface="Arial"/>
                <a:cs typeface="Arial" pitchFamily="34" charset="0"/>
              </a:rPr>
              <a:t> trucks</a:t>
            </a:r>
          </a:p>
          <a:p>
            <a:pPr marL="288925" lvl="1" indent="-174625">
              <a:buClr>
                <a:srgbClr val="177B57"/>
              </a:buClr>
              <a:buSzPct val="100000"/>
              <a:buFont typeface="Arial"/>
              <a:buChar char="•"/>
            </a:pPr>
            <a:r>
              <a:rPr lang="en-US" sz="1200" dirty="0" smtClean="0">
                <a:solidFill>
                  <a:srgbClr val="000000"/>
                </a:solidFill>
                <a:latin typeface="Arial"/>
                <a:cs typeface="Arial" pitchFamily="34" charset="0"/>
              </a:rPr>
              <a:t>Waste taken to water treatment facility</a:t>
            </a:r>
          </a:p>
          <a:p>
            <a:pPr marL="288925" lvl="1" indent="-174625">
              <a:buClr>
                <a:srgbClr val="177B57"/>
              </a:buClr>
              <a:buSzPct val="100000"/>
              <a:buFont typeface="Arial"/>
              <a:buChar char="•"/>
            </a:pPr>
            <a:endParaRPr lang="en-US" sz="1200"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Requires nearby WWTP or other treatment sites</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Requires more up-front investment and planning than camps usually can provide</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buFont typeface=""/>
            </a:pPr>
            <a:r>
              <a:rPr lang="en-US" sz="1200" b="1" dirty="0" smtClean="0">
                <a:solidFill>
                  <a:srgbClr val="000000"/>
                </a:solidFill>
                <a:latin typeface="Arial"/>
                <a:cs typeface="Arial" pitchFamily="34" charset="0"/>
              </a:rPr>
              <a:t>No known examples in East Africa – only Azraq</a:t>
            </a:r>
          </a:p>
          <a:p>
            <a:pPr>
              <a:buClr>
                <a:srgbClr val="000000"/>
              </a:buClr>
              <a:buSzPct val="100000"/>
              <a:buFont typeface=""/>
            </a:pPr>
            <a:endParaRPr lang="en-US" sz="1200" b="1" dirty="0" smtClean="0">
              <a:solidFill>
                <a:srgbClr val="000000"/>
              </a:solidFill>
              <a:latin typeface="Arial"/>
              <a:cs typeface="Arial" pitchFamily="34" charset="0"/>
            </a:endParaRPr>
          </a:p>
          <a:p>
            <a:pPr>
              <a:buClr>
                <a:srgbClr val="000000"/>
              </a:buClr>
              <a:buSzPct val="100000"/>
            </a:pPr>
            <a:r>
              <a:rPr lang="en-US" sz="1200" b="1" dirty="0" smtClean="0">
                <a:solidFill>
                  <a:srgbClr val="000000"/>
                </a:solidFill>
                <a:cs typeface="Arial" pitchFamily="34" charset="0"/>
              </a:rPr>
              <a:t>Expected lifetime: 10+ yrs</a:t>
            </a:r>
          </a:p>
        </p:txBody>
      </p:sp>
      <p:sp>
        <p:nvSpPr>
          <p:cNvPr id="10"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smtClean="0">
                <a:solidFill>
                  <a:srgbClr val="000000"/>
                </a:solidFill>
                <a:latin typeface="Arial" pitchFamily="34" charset="0"/>
                <a:cs typeface="Arial" pitchFamily="34" charset="0"/>
              </a:rPr>
              <a:t>Note</a:t>
            </a:r>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Focuses on use of technology specifically in refugee camp setting</a:t>
            </a:r>
            <a:endParaRPr lang="en-US" sz="800" dirty="0">
              <a:solidFill>
                <a:srgbClr val="000000"/>
              </a:solidFill>
              <a:latin typeface="Arial" pitchFamily="34" charset="0"/>
              <a:cs typeface="Arial" pitchFamily="34" charset="0"/>
            </a:endParaRPr>
          </a:p>
        </p:txBody>
      </p:sp>
      <p:sp>
        <p:nvSpPr>
          <p:cNvPr id="7"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6</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nvGraphicFramePr>
        <p:xfrm>
          <a:off x="1587" y="1588"/>
          <a:ext cx="1587" cy="1587"/>
        </p:xfrm>
        <a:graphic>
          <a:graphicData uri="http://schemas.openxmlformats.org/presentationml/2006/ole">
            <p:oleObj spid="_x0000_s60418" name="think-cell Slide" r:id="rId5" imgW="270" imgH="270" progId="TCLayout.ActiveDocument.1">
              <p:embed/>
            </p:oleObj>
          </a:graphicData>
        </a:graphic>
      </p:graphicFrame>
      <p:sp>
        <p:nvSpPr>
          <p:cNvPr id="58" name="Rectangle 57" hidden="1"/>
          <p:cNvSpPr/>
          <p:nvPr>
            <p:custDataLst>
              <p:tags r:id="rId2"/>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smtClean="0">
              <a:solidFill>
                <a:schemeClr val="tx1"/>
              </a:solidFill>
              <a:latin typeface="Arial"/>
              <a:sym typeface="Arial"/>
            </a:endParaRPr>
          </a:p>
        </p:txBody>
      </p:sp>
      <p:sp>
        <p:nvSpPr>
          <p:cNvPr id="9" name="Title 8"/>
          <p:cNvSpPr>
            <a:spLocks noGrp="1"/>
          </p:cNvSpPr>
          <p:nvPr>
            <p:ph type="title"/>
          </p:nvPr>
        </p:nvSpPr>
        <p:spPr/>
        <p:txBody>
          <a:bodyPr/>
          <a:lstStyle/>
          <a:p>
            <a:r>
              <a:rPr lang="en-US" dirty="0" smtClean="0"/>
              <a:t>Pour-flush to cesspit (drainable)</a:t>
            </a:r>
            <a:endParaRPr lang="en-US" dirty="0"/>
          </a:p>
        </p:txBody>
      </p:sp>
      <p:sp>
        <p:nvSpPr>
          <p:cNvPr id="5" name="Rounded Rectangle 4"/>
          <p:cNvSpPr/>
          <p:nvPr/>
        </p:nvSpPr>
        <p:spPr>
          <a:xfrm>
            <a:off x="667763" y="1508761"/>
            <a:ext cx="377362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Social Good</a:t>
            </a:r>
            <a:r>
              <a:rPr lang="en-US" sz="1400" b="1" baseline="30000" dirty="0" smtClean="0">
                <a:solidFill>
                  <a:schemeClr val="tx1"/>
                </a:solidFill>
                <a:latin typeface="Arial" pitchFamily="34" charset="0"/>
                <a:cs typeface="Arial" pitchFamily="34" charset="0"/>
              </a:rPr>
              <a:t>1</a:t>
            </a:r>
            <a:endParaRPr lang="en-US" sz="1400" b="1" dirty="0" smtClean="0">
              <a:solidFill>
                <a:schemeClr val="tx1"/>
              </a:solidFill>
              <a:latin typeface="Arial" pitchFamily="34" charset="0"/>
              <a:cs typeface="Arial" pitchFamily="34" charset="0"/>
            </a:endParaRPr>
          </a:p>
        </p:txBody>
      </p:sp>
      <p:sp>
        <p:nvSpPr>
          <p:cNvPr id="6" name="Rounded Rectangle 5"/>
          <p:cNvSpPr/>
          <p:nvPr/>
        </p:nvSpPr>
        <p:spPr>
          <a:xfrm>
            <a:off x="5111859" y="1508761"/>
            <a:ext cx="3773620" cy="393782"/>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Ease of Implementation</a:t>
            </a:r>
          </a:p>
        </p:txBody>
      </p:sp>
      <p:sp>
        <p:nvSpPr>
          <p:cNvPr id="7" name="Rounded Rectangle 6"/>
          <p:cNvSpPr/>
          <p:nvPr/>
        </p:nvSpPr>
        <p:spPr>
          <a:xfrm>
            <a:off x="457200" y="5572556"/>
            <a:ext cx="8686799" cy="739756"/>
          </a:xfrm>
          <a:prstGeom prst="roundRect">
            <a:avLst/>
          </a:prstGeom>
          <a:noFill/>
          <a:ln w="95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b="1" dirty="0" smtClean="0">
              <a:solidFill>
                <a:schemeClr val="tx1"/>
              </a:solidFill>
              <a:latin typeface="Arial" pitchFamily="34" charset="0"/>
              <a:cs typeface="Arial" pitchFamily="34" charset="0"/>
            </a:endParaRPr>
          </a:p>
        </p:txBody>
      </p:sp>
      <p:sp>
        <p:nvSpPr>
          <p:cNvPr id="8" name="Rounded Rectangle 7"/>
          <p:cNvSpPr/>
          <p:nvPr/>
        </p:nvSpPr>
        <p:spPr>
          <a:xfrm>
            <a:off x="516193" y="5615070"/>
            <a:ext cx="1194618" cy="638249"/>
          </a:xfrm>
          <a:prstGeom prst="roundRect">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b="1" dirty="0" smtClean="0">
                <a:solidFill>
                  <a:schemeClr val="tx1"/>
                </a:solidFill>
                <a:latin typeface="Arial" pitchFamily="34" charset="0"/>
                <a:cs typeface="Arial" pitchFamily="34" charset="0"/>
              </a:rPr>
              <a:t>Technical limitations</a:t>
            </a:r>
          </a:p>
        </p:txBody>
      </p:sp>
      <p:graphicFrame>
        <p:nvGraphicFramePr>
          <p:cNvPr id="10" name="Table 9"/>
          <p:cNvGraphicFramePr>
            <a:graphicFrameLocks noGrp="1"/>
          </p:cNvGraphicFramePr>
          <p:nvPr/>
        </p:nvGraphicFramePr>
        <p:xfrm>
          <a:off x="700947" y="1965898"/>
          <a:ext cx="3657600" cy="3291840"/>
        </p:xfrm>
        <a:graphic>
          <a:graphicData uri="http://schemas.openxmlformats.org/drawingml/2006/table">
            <a:tbl>
              <a:tblPr firstRow="1" bandRow="1">
                <a:tableStyleId>{5C22544A-7EE6-4342-B048-85BDC9FD1C3A}</a:tableStyleId>
              </a:tblPr>
              <a:tblGrid>
                <a:gridCol w="1828800"/>
                <a:gridCol w="1828800"/>
              </a:tblGrid>
              <a:tr h="548640">
                <a:tc>
                  <a:txBody>
                    <a:bodyPr/>
                    <a:lstStyle/>
                    <a:p>
                      <a:pPr algn="l"/>
                      <a:r>
                        <a:rPr lang="en-US" sz="1100" b="1" dirty="0" smtClean="0">
                          <a:solidFill>
                            <a:schemeClr val="tx1"/>
                          </a:solidFill>
                        </a:rPr>
                        <a:t>Increased usage &amp;</a:t>
                      </a:r>
                      <a:r>
                        <a:rPr lang="en-US" sz="1100" b="1" baseline="0" dirty="0" smtClean="0">
                          <a:solidFill>
                            <a:schemeClr val="tx1"/>
                          </a:solidFill>
                        </a:rPr>
                        <a:t> </a:t>
                      </a:r>
                      <a:r>
                        <a:rPr lang="en-US" sz="1100" b="1" dirty="0" smtClean="0">
                          <a:solidFill>
                            <a:schemeClr val="tx1"/>
                          </a:solidFill>
                        </a:rPr>
                        <a:t>uptake</a:t>
                      </a:r>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health outcomes</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Employment</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Environmental</a:t>
                      </a:r>
                      <a:r>
                        <a:rPr lang="en-US" sz="1100" b="1" baseline="0" dirty="0" smtClean="0">
                          <a:solidFill>
                            <a:schemeClr val="tx1"/>
                          </a:solidFill>
                        </a:rPr>
                        <a:t> sustainability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smtClean="0">
                          <a:solidFill>
                            <a:schemeClr val="tx1"/>
                          </a:solidFill>
                        </a:rPr>
                        <a:t>Camp self-sufficiency</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48640">
                <a:tc>
                  <a:txBody>
                    <a:bodyPr/>
                    <a:lstStyle/>
                    <a:p>
                      <a:pPr algn="l"/>
                      <a:r>
                        <a:rPr lang="en-US" sz="1100" b="1" dirty="0" smtClean="0">
                          <a:solidFill>
                            <a:schemeClr val="tx1"/>
                          </a:solidFill>
                        </a:rPr>
                        <a:t>Improved host relationship</a:t>
                      </a:r>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100" b="1" dirty="0">
                        <a:solidFill>
                          <a:schemeClr val="tx1"/>
                        </a:solidFill>
                      </a:endParaRPr>
                    </a:p>
                  </a:txBody>
                  <a:tcPr marL="0" marR="0" marT="0"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2" name="HarveyBall"/>
          <p:cNvGrpSpPr>
            <a:grpSpLocks/>
          </p:cNvGrpSpPr>
          <p:nvPr/>
        </p:nvGrpSpPr>
        <p:grpSpPr bwMode="auto">
          <a:xfrm>
            <a:off x="3319934" y="2092603"/>
            <a:ext cx="306439" cy="306387"/>
            <a:chOff x="1390" y="725"/>
            <a:chExt cx="193" cy="193"/>
          </a:xfrm>
        </p:grpSpPr>
        <p:sp>
          <p:nvSpPr>
            <p:cNvPr id="17"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18"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56" name="BCG_FootNote_Box"/>
          <p:cNvSpPr txBox="1">
            <a:spLocks noChangeArrowheads="1"/>
          </p:cNvSpPr>
          <p:nvPr/>
        </p:nvSpPr>
        <p:spPr bwMode="auto">
          <a:xfrm>
            <a:off x="461669" y="6333385"/>
            <a:ext cx="8685061" cy="328613"/>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800" dirty="0">
                <a:solidFill>
                  <a:srgbClr val="000000"/>
                </a:solidFill>
                <a:latin typeface="Arial" pitchFamily="34" charset="0"/>
                <a:cs typeface="Arial" pitchFamily="34" charset="0"/>
              </a:rPr>
              <a:t>1. </a:t>
            </a:r>
            <a:r>
              <a:rPr lang="en-US" sz="800" dirty="0" smtClean="0">
                <a:solidFill>
                  <a:srgbClr val="000000"/>
                </a:solidFill>
                <a:latin typeface="Arial" pitchFamily="34" charset="0"/>
                <a:cs typeface="Arial" pitchFamily="34" charset="0"/>
              </a:rPr>
              <a:t>See detail slide for specific effects</a:t>
            </a:r>
            <a:endParaRPr lang="en-US" sz="800" dirty="0">
              <a:solidFill>
                <a:srgbClr val="000000"/>
              </a:solidFill>
              <a:latin typeface="Arial" pitchFamily="34" charset="0"/>
              <a:cs typeface="Arial" pitchFamily="34" charset="0"/>
            </a:endParaRPr>
          </a:p>
        </p:txBody>
      </p:sp>
      <p:sp>
        <p:nvSpPr>
          <p:cNvPr id="74" name="TextBox 73"/>
          <p:cNvSpPr txBox="1"/>
          <p:nvPr/>
        </p:nvSpPr>
        <p:spPr>
          <a:xfrm>
            <a:off x="1851025" y="5526582"/>
            <a:ext cx="6998007" cy="828089"/>
          </a:xfrm>
          <a:prstGeom prst="rect">
            <a:avLst/>
          </a:prstGeom>
          <a:noFill/>
        </p:spPr>
        <p:txBody>
          <a:bodyPr wrap="square" tIns="90000" bIns="90000" rtlCol="0">
            <a:spAutoFit/>
          </a:bodyPr>
          <a:lstStyle/>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Requires water to flush; toilets must be near cesspits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Cesspit needs to be deliverable and installed in the ground</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Requires frequent access to empty cesspits</a:t>
            </a:r>
          </a:p>
        </p:txBody>
      </p:sp>
      <p:sp>
        <p:nvSpPr>
          <p:cNvPr id="75" name="TextBox 74"/>
          <p:cNvSpPr txBox="1"/>
          <p:nvPr/>
        </p:nvSpPr>
        <p:spPr>
          <a:xfrm>
            <a:off x="5105839" y="1965898"/>
            <a:ext cx="3878506" cy="3413412"/>
          </a:xfrm>
          <a:prstGeom prst="rect">
            <a:avLst/>
          </a:prstGeom>
          <a:noFill/>
        </p:spPr>
        <p:txBody>
          <a:bodyPr wrap="square" tIns="90000" bIns="90000" rtlCol="0">
            <a:spAutoFit/>
          </a:bodyPr>
          <a:lstStyle/>
          <a:p>
            <a:pPr>
              <a:buClr>
                <a:srgbClr val="000000"/>
              </a:buClr>
              <a:buSzPct val="100000"/>
              <a:buFont typeface=""/>
            </a:pPr>
            <a:r>
              <a:rPr lang="en-US" sz="1400" b="1" dirty="0" smtClean="0">
                <a:solidFill>
                  <a:srgbClr val="000000"/>
                </a:solidFill>
                <a:latin typeface="Arial"/>
                <a:cs typeface="Arial" pitchFamily="34" charset="0"/>
              </a:rPr>
              <a:t>Construction</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Material of tank (plastic or concrete) will drive costs higher than other options</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Toilet interface needs water supply to flush </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Piping required for water supply / connection to cesspit</a:t>
            </a:r>
          </a:p>
          <a:p>
            <a:pPr marL="288925" lvl="1" indent="-174625">
              <a:buClr>
                <a:srgbClr val="177B57"/>
              </a:buClr>
              <a:buSzPct val="100000"/>
            </a:pPr>
            <a:endParaRPr lang="en-US" sz="1400" dirty="0" smtClean="0">
              <a:solidFill>
                <a:srgbClr val="000000"/>
              </a:solidFill>
              <a:latin typeface="Arial"/>
              <a:cs typeface="Arial" pitchFamily="34" charset="0"/>
            </a:endParaRPr>
          </a:p>
          <a:p>
            <a:pPr>
              <a:buClr>
                <a:srgbClr val="000000"/>
              </a:buClr>
              <a:buSzPct val="100000"/>
              <a:buFont typeface=""/>
            </a:pPr>
            <a:r>
              <a:rPr lang="en-US" sz="1400" b="1" dirty="0" smtClean="0">
                <a:solidFill>
                  <a:srgbClr val="000000"/>
                </a:solidFill>
                <a:latin typeface="Arial"/>
                <a:cs typeface="Arial" pitchFamily="34" charset="0"/>
              </a:rPr>
              <a:t>Behavior change</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Must use flush system</a:t>
            </a:r>
          </a:p>
          <a:p>
            <a:pPr>
              <a:buClr>
                <a:srgbClr val="000000"/>
              </a:buClr>
              <a:buSzPct val="100000"/>
              <a:buFont typeface=""/>
            </a:pPr>
            <a:endParaRPr lang="en-US" sz="1400" dirty="0" smtClean="0">
              <a:solidFill>
                <a:srgbClr val="000000"/>
              </a:solidFill>
              <a:latin typeface="Arial"/>
              <a:cs typeface="Arial" pitchFamily="34" charset="0"/>
            </a:endParaRPr>
          </a:p>
          <a:p>
            <a:pPr>
              <a:buClr>
                <a:srgbClr val="000000"/>
              </a:buClr>
              <a:buSzPct val="100000"/>
              <a:buFont typeface=""/>
            </a:pPr>
            <a:r>
              <a:rPr lang="en-US" sz="1400" b="1" dirty="0" smtClean="0">
                <a:solidFill>
                  <a:srgbClr val="000000"/>
                </a:solidFill>
                <a:latin typeface="Arial"/>
                <a:cs typeface="Arial" pitchFamily="34" charset="0"/>
              </a:rPr>
              <a:t>Operation &amp; maintenance</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Requires further treatment / access to WWTP</a:t>
            </a:r>
          </a:p>
          <a:p>
            <a:pPr marL="288925" lvl="1" indent="-174625">
              <a:buClr>
                <a:srgbClr val="177B57"/>
              </a:buClr>
              <a:buSzPct val="100000"/>
              <a:buFont typeface="Arial"/>
              <a:buChar char="•"/>
            </a:pPr>
            <a:r>
              <a:rPr lang="en-US" sz="1400" dirty="0" smtClean="0">
                <a:solidFill>
                  <a:srgbClr val="000000"/>
                </a:solidFill>
                <a:latin typeface="Arial"/>
                <a:cs typeface="Arial" pitchFamily="34" charset="0"/>
              </a:rPr>
              <a:t>Frequent emptying required</a:t>
            </a:r>
            <a:endParaRPr lang="en-US" sz="1400" b="1" dirty="0" smtClean="0">
              <a:solidFill>
                <a:srgbClr val="000000"/>
              </a:solidFill>
              <a:latin typeface="Arial"/>
              <a:cs typeface="Arial" pitchFamily="34" charset="0"/>
            </a:endParaRPr>
          </a:p>
          <a:p>
            <a:pPr>
              <a:buClr>
                <a:srgbClr val="000000"/>
              </a:buClr>
              <a:buSzPct val="100000"/>
              <a:buFont typeface=""/>
            </a:pPr>
            <a:r>
              <a:rPr lang="en-US" sz="1400" dirty="0" smtClean="0">
                <a:latin typeface="Arial" pitchFamily="34" charset="0"/>
                <a:cs typeface="Arial" pitchFamily="34" charset="0"/>
              </a:rPr>
              <a:t> </a:t>
            </a:r>
            <a:endParaRPr lang="en-US" sz="1400" b="1" dirty="0" smtClean="0">
              <a:solidFill>
                <a:srgbClr val="000000"/>
              </a:solidFill>
              <a:latin typeface="Arial"/>
              <a:cs typeface="Arial" pitchFamily="34" charset="0"/>
            </a:endParaRPr>
          </a:p>
        </p:txBody>
      </p:sp>
      <p:grpSp>
        <p:nvGrpSpPr>
          <p:cNvPr id="3" name="HarveyBall"/>
          <p:cNvGrpSpPr>
            <a:grpSpLocks/>
          </p:cNvGrpSpPr>
          <p:nvPr/>
        </p:nvGrpSpPr>
        <p:grpSpPr bwMode="auto">
          <a:xfrm>
            <a:off x="3319934" y="2645874"/>
            <a:ext cx="306439" cy="306387"/>
            <a:chOff x="1390" y="725"/>
            <a:chExt cx="193" cy="193"/>
          </a:xfrm>
        </p:grpSpPr>
        <p:sp>
          <p:nvSpPr>
            <p:cNvPr id="37"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38"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grpSp>
        <p:nvGrpSpPr>
          <p:cNvPr id="4" name="HarveyBall"/>
          <p:cNvGrpSpPr>
            <a:grpSpLocks/>
          </p:cNvGrpSpPr>
          <p:nvPr/>
        </p:nvGrpSpPr>
        <p:grpSpPr bwMode="auto">
          <a:xfrm>
            <a:off x="3319934" y="4858958"/>
            <a:ext cx="306439" cy="306387"/>
            <a:chOff x="1390" y="725"/>
            <a:chExt cx="193" cy="193"/>
          </a:xfrm>
        </p:grpSpPr>
        <p:sp>
          <p:nvSpPr>
            <p:cNvPr id="43"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4"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45"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6</a:t>
            </a:r>
            <a:endParaRPr lang="en-US" sz="1400" b="1" dirty="0">
              <a:solidFill>
                <a:srgbClr val="FFFFFF"/>
              </a:solidFill>
              <a:latin typeface="Arial" pitchFamily="34" charset="0"/>
              <a:cs typeface="Arial" pitchFamily="34" charset="0"/>
            </a:endParaRPr>
          </a:p>
        </p:txBody>
      </p:sp>
      <p:sp>
        <p:nvSpPr>
          <p:cNvPr id="54" name="Rectangle 53"/>
          <p:cNvSpPr/>
          <p:nvPr/>
        </p:nvSpPr>
        <p:spPr>
          <a:xfrm>
            <a:off x="7425566" y="94586"/>
            <a:ext cx="2081048" cy="457200"/>
          </a:xfrm>
          <a:prstGeom prst="rect">
            <a:avLst/>
          </a:prstGeom>
          <a:solidFill>
            <a:srgbClr val="D8CEB8"/>
          </a:solidFill>
          <a:ln w="9525">
            <a:solidFill>
              <a:srgbClr val="D8CEB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smtClean="0">
                <a:solidFill>
                  <a:schemeClr val="tx1"/>
                </a:solidFill>
                <a:latin typeface="Arial" pitchFamily="34" charset="0"/>
                <a:cs typeface="Arial" pitchFamily="34" charset="0"/>
              </a:rPr>
              <a:t>Azraq, Jordan</a:t>
            </a:r>
          </a:p>
        </p:txBody>
      </p:sp>
      <p:grpSp>
        <p:nvGrpSpPr>
          <p:cNvPr id="11" name="HarveyBall"/>
          <p:cNvGrpSpPr>
            <a:grpSpLocks/>
          </p:cNvGrpSpPr>
          <p:nvPr/>
        </p:nvGrpSpPr>
        <p:grpSpPr bwMode="auto">
          <a:xfrm>
            <a:off x="3319934" y="3199145"/>
            <a:ext cx="306439" cy="306387"/>
            <a:chOff x="1390" y="725"/>
            <a:chExt cx="193" cy="193"/>
          </a:xfrm>
        </p:grpSpPr>
        <p:sp>
          <p:nvSpPr>
            <p:cNvPr id="6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6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
        <p:nvSpPr>
          <p:cNvPr id="63" name="HarveyBall"/>
          <p:cNvSpPr>
            <a:spLocks noChangeArrowheads="1"/>
          </p:cNvSpPr>
          <p:nvPr/>
        </p:nvSpPr>
        <p:spPr bwMode="gray">
          <a:xfrm>
            <a:off x="3319934" y="4265427"/>
            <a:ext cx="306439" cy="306387"/>
          </a:xfrm>
          <a:prstGeom prst="ellipse">
            <a:avLst/>
          </a:prstGeom>
          <a:solidFill>
            <a:schemeClr val="bg1"/>
          </a:solidFill>
          <a:ln w="9525">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grpSp>
        <p:nvGrpSpPr>
          <p:cNvPr id="12" name="HarveyBall"/>
          <p:cNvGrpSpPr>
            <a:grpSpLocks/>
          </p:cNvGrpSpPr>
          <p:nvPr/>
        </p:nvGrpSpPr>
        <p:grpSpPr bwMode="auto">
          <a:xfrm>
            <a:off x="3324854" y="3749741"/>
            <a:ext cx="306439" cy="306387"/>
            <a:chOff x="1390" y="725"/>
            <a:chExt cx="193" cy="193"/>
          </a:xfrm>
        </p:grpSpPr>
        <p:sp>
          <p:nvSpPr>
            <p:cNvPr id="41" name="Oval 8"/>
            <p:cNvSpPr>
              <a:spLocks noChangeArrowheads="1"/>
            </p:cNvSpPr>
            <p:nvPr/>
          </p:nvSpPr>
          <p:spPr bwMode="gray">
            <a:xfrm>
              <a:off x="1390" y="725"/>
              <a:ext cx="193" cy="193"/>
            </a:xfrm>
            <a:prstGeom prst="ellipse">
              <a:avLst/>
            </a:prstGeom>
            <a:solidFill>
              <a:schemeClr val="bg1"/>
            </a:solidFill>
            <a:ln w="9525" algn="ctr">
              <a:solidFill>
                <a:srgbClr val="4D4D4D"/>
              </a:solidFill>
              <a:round/>
              <a:headEnd/>
              <a:tailEnd/>
            </a:ln>
          </p:spPr>
          <p:txBody>
            <a:bodyPr wrap="none" anchor="ctr"/>
            <a:lstStyle/>
            <a:p>
              <a:pPr algn="ctr" fontAlgn="base">
                <a:spcBef>
                  <a:spcPct val="0"/>
                </a:spcBef>
                <a:spcAft>
                  <a:spcPct val="0"/>
                </a:spcAft>
              </a:pPr>
              <a:endParaRPr lang="en-US" sz="1600" b="1">
                <a:solidFill>
                  <a:srgbClr val="000000"/>
                </a:solidFill>
                <a:latin typeface="Arial" pitchFamily="34" charset="0"/>
                <a:cs typeface="Arial" pitchFamily="34" charset="0"/>
              </a:endParaRPr>
            </a:p>
          </p:txBody>
        </p:sp>
        <p:sp>
          <p:nvSpPr>
            <p:cNvPr id="42" name="Arc 9"/>
            <p:cNvSpPr>
              <a:spLocks/>
            </p:cNvSpPr>
            <p:nvPr/>
          </p:nvSpPr>
          <p:spPr bwMode="gray">
            <a:xfrm>
              <a:off x="1487" y="725"/>
              <a:ext cx="96" cy="19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3"/>
                    <a:pt x="11954" y="43177"/>
                    <a:pt x="40" y="43199"/>
                  </a:cubicBezTo>
                </a:path>
                <a:path w="21600" h="43200" stroke="0" extrusionOk="0">
                  <a:moveTo>
                    <a:pt x="-1" y="0"/>
                  </a:moveTo>
                  <a:cubicBezTo>
                    <a:pt x="11929" y="0"/>
                    <a:pt x="21600" y="9670"/>
                    <a:pt x="21600" y="21600"/>
                  </a:cubicBezTo>
                  <a:cubicBezTo>
                    <a:pt x="21600" y="33513"/>
                    <a:pt x="11954" y="43177"/>
                    <a:pt x="40" y="43199"/>
                  </a:cubicBezTo>
                  <a:lnTo>
                    <a:pt x="0" y="21600"/>
                  </a:lnTo>
                  <a:close/>
                </a:path>
              </a:pathLst>
            </a:custGeom>
            <a:solidFill>
              <a:srgbClr val="4D4D4D"/>
            </a:solidFill>
            <a:ln w="9525">
              <a:solidFill>
                <a:srgbClr val="4D4D4D"/>
              </a:solidFill>
              <a:round/>
              <a:headEnd/>
              <a:tailEnd/>
            </a:ln>
          </p:spPr>
          <p:txBody>
            <a:bodyPr wrap="none" anchor="ctr"/>
            <a:lstStyle/>
            <a:p>
              <a:pPr fontAlgn="base">
                <a:spcBef>
                  <a:spcPct val="0"/>
                </a:spcBef>
                <a:spcAft>
                  <a:spcPct val="0"/>
                </a:spcAft>
              </a:pPr>
              <a:endParaRPr lang="en-US" sz="1400" b="1">
                <a:solidFill>
                  <a:srgbClr val="0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Deep dive on social good</a:t>
            </a:r>
            <a:endParaRPr lang="en-US" dirty="0"/>
          </a:p>
        </p:txBody>
      </p:sp>
      <p:graphicFrame>
        <p:nvGraphicFramePr>
          <p:cNvPr id="10" name="Table 9"/>
          <p:cNvGraphicFramePr>
            <a:graphicFrameLocks noGrp="1"/>
          </p:cNvGraphicFramePr>
          <p:nvPr/>
        </p:nvGraphicFramePr>
        <p:xfrm>
          <a:off x="536346" y="1415133"/>
          <a:ext cx="8411830" cy="4023360"/>
        </p:xfrm>
        <a:graphic>
          <a:graphicData uri="http://schemas.openxmlformats.org/drawingml/2006/table">
            <a:tbl>
              <a:tblPr firstRow="1" bandRow="1">
                <a:tableStyleId>{5C22544A-7EE6-4342-B048-85BDC9FD1C3A}</a:tableStyleId>
              </a:tblPr>
              <a:tblGrid>
                <a:gridCol w="3017520"/>
                <a:gridCol w="5394310"/>
              </a:tblGrid>
              <a:tr h="640080">
                <a:tc>
                  <a:txBody>
                    <a:bodyPr/>
                    <a:lstStyle/>
                    <a:p>
                      <a:r>
                        <a:rPr lang="en-US" sz="1600" b="1" dirty="0" smtClean="0">
                          <a:solidFill>
                            <a:schemeClr val="tx1"/>
                          </a:solidFill>
                        </a:rPr>
                        <a:t>Increased usage &amp;</a:t>
                      </a:r>
                      <a:r>
                        <a:rPr lang="en-US" sz="1600" b="1" baseline="0" dirty="0" smtClean="0">
                          <a:solidFill>
                            <a:schemeClr val="tx1"/>
                          </a:solidFill>
                        </a:rPr>
                        <a:t> </a:t>
                      </a:r>
                      <a:r>
                        <a:rPr lang="en-US" sz="1600" b="1" dirty="0" smtClean="0">
                          <a:solidFill>
                            <a:schemeClr val="tx1"/>
                          </a:solidFill>
                        </a:rPr>
                        <a:t>uptake</a:t>
                      </a:r>
                      <a:endParaRPr lang="en-US" sz="1600" b="1" dirty="0">
                        <a:solidFill>
                          <a:schemeClr val="tx1"/>
                        </a:solidFill>
                      </a:endParaRP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smell through water seal</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Prevention of SGBV if proper facilities are given at HH</a:t>
                      </a:r>
                    </a:p>
                  </a:txBody>
                  <a:tcPr marT="91440" marB="91440">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health outcomes</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Containment of excreta</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Prevention of vector transmission</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Employment</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Creates jobs around cesspit emptying and further downstream treatment</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40080">
                <a:tc>
                  <a:txBody>
                    <a:bodyPr/>
                    <a:lstStyle/>
                    <a:p>
                      <a:r>
                        <a:rPr lang="en-US" sz="1600" b="1" dirty="0" smtClean="0">
                          <a:solidFill>
                            <a:schemeClr val="tx1"/>
                          </a:solidFill>
                        </a:rPr>
                        <a:t>Environmental</a:t>
                      </a:r>
                      <a:r>
                        <a:rPr lang="en-US" sz="1600" b="1" baseline="0" dirty="0" smtClean="0">
                          <a:solidFill>
                            <a:schemeClr val="tx1"/>
                          </a:solidFill>
                        </a:rPr>
                        <a:t> sustainability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Reduced land usage at household</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Change of waste being illegally dumped in environment</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Camp</a:t>
                      </a:r>
                      <a:r>
                        <a:rPr lang="en-US" sz="1600" b="1" baseline="0" dirty="0" smtClean="0">
                          <a:solidFill>
                            <a:schemeClr val="tx1"/>
                          </a:solidFill>
                        </a:rPr>
                        <a:t> self-sufficiency</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Relies on additional treatment from host</a:t>
                      </a:r>
                    </a:p>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Unclear who pays for emptying in the long-term</a:t>
                      </a: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16155">
                <a:tc>
                  <a:txBody>
                    <a:bodyPr/>
                    <a:lstStyle/>
                    <a:p>
                      <a:r>
                        <a:rPr lang="en-US" sz="1600" b="1" dirty="0" smtClean="0">
                          <a:solidFill>
                            <a:schemeClr val="tx1"/>
                          </a:solidFill>
                        </a:rPr>
                        <a:t>Improved host relation</a:t>
                      </a:r>
                      <a:endParaRPr lang="en-US" sz="1600" b="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ct val="0"/>
                        </a:spcBef>
                        <a:spcAft>
                          <a:spcPct val="0"/>
                        </a:spcAft>
                        <a:buClr>
                          <a:srgbClr val="177B57"/>
                        </a:buClr>
                        <a:buSzTx/>
                        <a:buFontTx/>
                        <a:buChar char="•"/>
                        <a:tabLst/>
                        <a:defRPr/>
                      </a:pPr>
                      <a:r>
                        <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Minimal</a:t>
                      </a:r>
                    </a:p>
                    <a:p>
                      <a:endParaRPr lang="en-US" sz="1600" b="0" i="1" dirty="0">
                        <a:solidFill>
                          <a:schemeClr val="tx1"/>
                        </a:solidFill>
                      </a:endParaRPr>
                    </a:p>
                  </a:txBody>
                  <a:tcPr marT="91440" marB="91440">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NumberBall"/>
          <p:cNvSpPr>
            <a:spLocks noChangeArrowheads="1"/>
          </p:cNvSpPr>
          <p:nvPr/>
        </p:nvSpPr>
        <p:spPr bwMode="gray">
          <a:xfrm>
            <a:off x="154375" y="147993"/>
            <a:ext cx="295324" cy="295275"/>
          </a:xfrm>
          <a:prstGeom prst="ellipse">
            <a:avLst/>
          </a:prstGeom>
          <a:solidFill>
            <a:srgbClr val="DC6E00"/>
          </a:solidFill>
          <a:ln w="9525" algn="ctr">
            <a:solidFill>
              <a:srgbClr val="DC6E00"/>
            </a:solidFill>
            <a:round/>
            <a:headEnd/>
            <a:tailEnd/>
          </a:ln>
        </p:spPr>
        <p:txBody>
          <a:bodyPr wrap="none" lIns="0" tIns="0" rIns="0" bIns="0" anchor="ctr"/>
          <a:lstStyle/>
          <a:p>
            <a:pPr algn="ctr" fontAlgn="base">
              <a:spcBef>
                <a:spcPct val="0"/>
              </a:spcBef>
              <a:spcAft>
                <a:spcPct val="0"/>
              </a:spcAft>
            </a:pPr>
            <a:r>
              <a:rPr lang="en-US" sz="1400" b="1" dirty="0" smtClean="0">
                <a:solidFill>
                  <a:srgbClr val="FFFFFF"/>
                </a:solidFill>
                <a:latin typeface="Arial" pitchFamily="34" charset="0"/>
                <a:cs typeface="Arial" pitchFamily="34" charset="0"/>
              </a:rPr>
              <a:t>6</a:t>
            </a:r>
            <a:endParaRPr lang="en-US" sz="14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white">
          <a:xfrm rot="-5400000">
            <a:off x="7178040" y="4261104"/>
            <a:ext cx="4562856" cy="201168"/>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endParaRPr lang="en-US" sz="1400" dirty="0" err="1" smtClean="0">
              <a:solidFill>
                <a:srgbClr val="000000"/>
              </a:solidFill>
              <a:latin typeface="Arial" pitchFamily="34" charset="0"/>
              <a:cs typeface="Arial" pitchFamily="34" charset="0"/>
            </a:endParaRPr>
          </a:p>
        </p:txBody>
      </p:sp>
      <p:sp>
        <p:nvSpPr>
          <p:cNvPr id="29697" name="agenda_divider"/>
          <p:cNvSpPr>
            <a:spLocks noChangeArrowheads="1"/>
          </p:cNvSpPr>
          <p:nvPr/>
        </p:nvSpPr>
        <p:spPr bwMode="auto">
          <a:xfrm>
            <a:off x="0" y="3048000"/>
            <a:ext cx="9602788" cy="762000"/>
          </a:xfrm>
          <a:prstGeom prst="rect">
            <a:avLst/>
          </a:prstGeom>
          <a:solidFill>
            <a:schemeClr val="tx2"/>
          </a:solidFill>
          <a:ln w="12700" algn="ctr">
            <a:noFill/>
            <a:miter lim="800000"/>
            <a:headEnd/>
            <a:tailEnd/>
          </a:ln>
        </p:spPr>
        <p:txBody>
          <a:bodyPr lIns="457200" tIns="228600" bIns="228600" anchor="ctr">
            <a:spAutoFit/>
          </a:bodyPr>
          <a:lstStyle/>
          <a:p>
            <a:pPr fontAlgn="base">
              <a:spcBef>
                <a:spcPct val="20000"/>
              </a:spcBef>
              <a:spcAft>
                <a:spcPct val="0"/>
              </a:spcAft>
            </a:pPr>
            <a:r>
              <a:rPr lang="en-US" sz="2000" b="1" dirty="0" smtClean="0">
                <a:solidFill>
                  <a:srgbClr val="FFFFFF"/>
                </a:solidFill>
                <a:latin typeface="Arial" pitchFamily="34" charset="0"/>
                <a:cs typeface="Arial" pitchFamily="34" charset="0"/>
              </a:rPr>
              <a:t>Technology Prioritization Deep-Dive</a:t>
            </a:r>
            <a:endParaRPr lang="en-US" sz="20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288770"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Detail of all 27 short-listed technologies (I/III)</a:t>
            </a:r>
            <a:endParaRPr lang="en-US" sz="1600" b="0" dirty="0">
              <a:solidFill>
                <a:srgbClr val="177B57"/>
              </a:solidFill>
              <a:latin typeface="Arial"/>
            </a:endParaRPr>
          </a:p>
        </p:txBody>
      </p:sp>
      <p:graphicFrame>
        <p:nvGraphicFramePr>
          <p:cNvPr id="13" name="Table 12"/>
          <p:cNvGraphicFramePr>
            <a:graphicFrameLocks noGrp="1"/>
          </p:cNvGraphicFramePr>
          <p:nvPr/>
        </p:nvGraphicFramePr>
        <p:xfrm>
          <a:off x="452887" y="1402597"/>
          <a:ext cx="8869680" cy="5297424"/>
        </p:xfrm>
        <a:graphic>
          <a:graphicData uri="http://schemas.openxmlformats.org/drawingml/2006/table">
            <a:tbl>
              <a:tblPr/>
              <a:tblGrid>
                <a:gridCol w="1280160"/>
                <a:gridCol w="1005840"/>
                <a:gridCol w="1097280"/>
                <a:gridCol w="4023360"/>
                <a:gridCol w="1463040"/>
              </a:tblGrid>
              <a:tr h="274320">
                <a:tc>
                  <a:txBody>
                    <a:bodyPr/>
                    <a:lstStyle/>
                    <a:p>
                      <a:pPr algn="ctr" fontAlgn="b"/>
                      <a:r>
                        <a:rPr lang="en-US" sz="1000" b="1" i="0" u="none" strike="noStrike" dirty="0">
                          <a:solidFill>
                            <a:schemeClr val="bg1"/>
                          </a:solidFill>
                          <a:latin typeface="Arial" pitchFamily="34" charset="0"/>
                          <a:cs typeface="Arial" pitchFamily="34" charset="0"/>
                        </a:rPr>
                        <a:t>Category of Waste Processing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Provider and Original Country/Region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smtClean="0">
                          <a:solidFill>
                            <a:schemeClr val="bg1"/>
                          </a:solidFill>
                          <a:latin typeface="Arial" pitchFamily="34" charset="0"/>
                          <a:cs typeface="Arial" pitchFamily="34" charset="0"/>
                        </a:rPr>
                        <a:t>Description of technology </a:t>
                      </a:r>
                    </a:p>
                    <a:p>
                      <a:pPr algn="ctr" fontAlgn="b"/>
                      <a:r>
                        <a:rPr lang="en-US" sz="1000" b="1" i="0" u="none" strike="noStrike" dirty="0" smtClean="0">
                          <a:solidFill>
                            <a:schemeClr val="bg1"/>
                          </a:solidFill>
                          <a:latin typeface="Arial" pitchFamily="34" charset="0"/>
                          <a:cs typeface="Arial" pitchFamily="34" charset="0"/>
                        </a:rPr>
                        <a:t> (&amp; current service model, if applicable)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Cost (if </a:t>
                      </a:r>
                      <a:r>
                        <a:rPr lang="en-US" sz="1000" b="1" i="0" u="none" strike="noStrike" dirty="0" smtClean="0">
                          <a:solidFill>
                            <a:schemeClr val="bg1"/>
                          </a:solidFill>
                          <a:latin typeface="Arial" pitchFamily="34" charset="0"/>
                          <a:cs typeface="Arial" pitchFamily="34" charset="0"/>
                        </a:rPr>
                        <a:t>available)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274320">
                <a:tc>
                  <a:txBody>
                    <a:bodyPr/>
                    <a:lstStyle/>
                    <a:p>
                      <a:pPr algn="l" fontAlgn="b"/>
                      <a:r>
                        <a:rPr lang="en-US" sz="1000" b="0" i="0" u="none" strike="noStrike" dirty="0">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Loowatt</a:t>
                      </a:r>
                      <a:r>
                        <a:rPr lang="en-US" sz="1000" b="0" i="0" u="none" strike="noStrike" dirty="0">
                          <a:solidFill>
                            <a:srgbClr val="000000"/>
                          </a:solidFill>
                          <a:latin typeface="Arial" pitchFamily="34" charset="0"/>
                          <a:cs typeface="Arial" pitchFamily="34" charset="0"/>
                        </a:rPr>
                        <a:t>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Loowatt</a:t>
                      </a:r>
                      <a:r>
                        <a:rPr lang="en-US" sz="1000" b="0" i="0" u="none" strike="noStrike" dirty="0">
                          <a:solidFill>
                            <a:srgbClr val="000000"/>
                          </a:solidFill>
                          <a:latin typeface="Arial" pitchFamily="34" charset="0"/>
                          <a:cs typeface="Arial" pitchFamily="34" charset="0"/>
                        </a:rPr>
                        <a:t> Ltd, UK</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Excreta covered with biodegradable film and used for producing biogas; in pilot stage; Biodegradable bag sealing technology paired with anaerobic digestion, </a:t>
                      </a:r>
                      <a:r>
                        <a:rPr lang="en-US" sz="1000" b="0" i="0" u="none" strike="noStrike" dirty="0" err="1">
                          <a:solidFill>
                            <a:srgbClr val="000000"/>
                          </a:solidFill>
                          <a:latin typeface="Arial" pitchFamily="34" charset="0"/>
                          <a:cs typeface="Arial" pitchFamily="34" charset="0"/>
                        </a:rPr>
                        <a:t>thermophili</a:t>
                      </a:r>
                      <a:r>
                        <a:rPr lang="en-US" sz="1000" b="0" i="0" u="none" strike="noStrike" dirty="0">
                          <a:solidFill>
                            <a:srgbClr val="000000"/>
                          </a:solidFill>
                          <a:latin typeface="Arial" pitchFamily="34" charset="0"/>
                          <a:cs typeface="Arial" pitchFamily="34" charset="0"/>
                        </a:rPr>
                        <a:t> aerobic composting and </a:t>
                      </a:r>
                      <a:r>
                        <a:rPr lang="en-US" sz="1000" b="0" i="0" u="none" strike="noStrike" dirty="0" err="1">
                          <a:solidFill>
                            <a:srgbClr val="000000"/>
                          </a:solidFill>
                          <a:latin typeface="Arial" pitchFamily="34" charset="0"/>
                          <a:cs typeface="Arial" pitchFamily="34" charset="0"/>
                        </a:rPr>
                        <a:t>vermicomposting</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dirty="0" smtClean="0">
                          <a:solidFill>
                            <a:srgbClr val="000000"/>
                          </a:solidFill>
                          <a:latin typeface="Arial" pitchFamily="34" charset="0"/>
                          <a:cs typeface="Arial" pitchFamily="34" charset="0"/>
                        </a:rPr>
                        <a:t>$1,500 </a:t>
                      </a:r>
                      <a:r>
                        <a:rPr lang="da-DK" sz="1000" b="0" i="0" u="none" strike="noStrike" dirty="0">
                          <a:solidFill>
                            <a:srgbClr val="000000"/>
                          </a:solidFill>
                          <a:latin typeface="Arial" pitchFamily="34" charset="0"/>
                          <a:cs typeface="Arial" pitchFamily="34" charset="0"/>
                        </a:rPr>
                        <a:t>to </a:t>
                      </a:r>
                      <a:r>
                        <a:rPr lang="da-DK" sz="1000" b="0" i="0" u="none" strike="noStrike" dirty="0" smtClean="0">
                          <a:solidFill>
                            <a:srgbClr val="000000"/>
                          </a:solidFill>
                          <a:latin typeface="Arial" pitchFamily="34" charset="0"/>
                          <a:cs typeface="Arial" pitchFamily="34" charset="0"/>
                        </a:rPr>
                        <a:t>$2,000 for </a:t>
                      </a:r>
                      <a:r>
                        <a:rPr lang="da-DK" sz="1000" b="0" i="0" u="none" strike="noStrike" dirty="0">
                          <a:solidFill>
                            <a:srgbClr val="000000"/>
                          </a:solidFill>
                          <a:latin typeface="Arial" pitchFamily="34" charset="0"/>
                          <a:cs typeface="Arial" pitchFamily="34" charset="0"/>
                        </a:rPr>
                        <a:t>toilet, </a:t>
                      </a:r>
                      <a:r>
                        <a:rPr lang="da-DK" sz="1000" b="0" i="0" u="none" strike="noStrike" dirty="0" err="1">
                          <a:solidFill>
                            <a:srgbClr val="000000"/>
                          </a:solidFill>
                          <a:latin typeface="Arial" pitchFamily="34" charset="0"/>
                          <a:cs typeface="Arial" pitchFamily="34" charset="0"/>
                        </a:rPr>
                        <a:t>digester</a:t>
                      </a:r>
                      <a:r>
                        <a:rPr lang="da-DK" sz="1000" b="0" i="0" u="none" strike="noStrike" dirty="0">
                          <a:solidFill>
                            <a:srgbClr val="000000"/>
                          </a:solidFill>
                          <a:latin typeface="Arial" pitchFamily="34" charset="0"/>
                          <a:cs typeface="Arial" pitchFamily="34" charset="0"/>
                        </a:rPr>
                        <a:t> &amp; </a:t>
                      </a:r>
                      <a:r>
                        <a:rPr lang="da-DK" sz="1000" b="0" i="0" u="none" strike="noStrike" dirty="0" err="1">
                          <a:solidFill>
                            <a:srgbClr val="000000"/>
                          </a:solidFill>
                          <a:latin typeface="Arial" pitchFamily="34" charset="0"/>
                          <a:cs typeface="Arial" pitchFamily="34" charset="0"/>
                        </a:rPr>
                        <a:t>composting</a:t>
                      </a:r>
                      <a:r>
                        <a:rPr lang="da-DK" sz="1000" b="0" i="0" u="none" strike="noStrike" dirty="0">
                          <a:solidFill>
                            <a:srgbClr val="000000"/>
                          </a:solidFill>
                          <a:latin typeface="Arial" pitchFamily="34" charset="0"/>
                          <a:cs typeface="Arial" pitchFamily="34" charset="0"/>
                        </a:rPr>
                        <a:t> site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Mohan Rail Components Bio 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latin typeface="Arial" pitchFamily="34" charset="0"/>
                          <a:cs typeface="Arial" pitchFamily="34" charset="0"/>
                        </a:rPr>
                        <a:t>Mohan Rail Components Pvt. Ltd, India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toilets connected to bio-digester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$550 for digester; $1,300 with </a:t>
                      </a:r>
                      <a:r>
                        <a:rPr lang="en-US" sz="1000" b="0" i="0" u="none" strike="noStrike" dirty="0">
                          <a:solidFill>
                            <a:srgbClr val="000000"/>
                          </a:solidFill>
                          <a:latin typeface="Arial" pitchFamily="34" charset="0"/>
                          <a:cs typeface="Arial" pitchFamily="34" charset="0"/>
                        </a:rPr>
                        <a:t>front end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DRDO Biotoilet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DRDO</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Anaerobic </a:t>
                      </a:r>
                      <a:r>
                        <a:rPr lang="en-US" sz="1000" b="0" i="0" u="none" strike="noStrike" dirty="0" err="1">
                          <a:solidFill>
                            <a:srgbClr val="000000"/>
                          </a:solidFill>
                          <a:latin typeface="Arial" pitchFamily="34" charset="0"/>
                          <a:cs typeface="Arial" pitchFamily="34" charset="0"/>
                        </a:rPr>
                        <a:t>biotank</a:t>
                      </a:r>
                      <a:r>
                        <a:rPr lang="en-US" sz="1000" b="0" i="0" u="none" strike="noStrike" dirty="0">
                          <a:solidFill>
                            <a:srgbClr val="000000"/>
                          </a:solidFill>
                          <a:latin typeface="Arial" pitchFamily="34" charset="0"/>
                          <a:cs typeface="Arial" pitchFamily="34" charset="0"/>
                        </a:rPr>
                        <a:t> with microbes and secondary treatment bed; produces biogas and 80% water reuse.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$700 for HH</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Biogas backpack</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(B)energy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Plastic bag digester, paired with tarp </a:t>
                      </a:r>
                      <a:r>
                        <a:rPr lang="en-US" sz="1000" b="0" i="0" u="none" strike="noStrike" dirty="0" err="1">
                          <a:solidFill>
                            <a:srgbClr val="000000"/>
                          </a:solidFill>
                          <a:latin typeface="Arial" pitchFamily="34" charset="0"/>
                          <a:cs typeface="Arial" pitchFamily="34" charset="0"/>
                        </a:rPr>
                        <a:t>bakcpack</a:t>
                      </a:r>
                      <a:r>
                        <a:rPr lang="en-US" sz="1000" b="0" i="0" u="none" strike="noStrike" dirty="0">
                          <a:solidFill>
                            <a:srgbClr val="000000"/>
                          </a:solidFill>
                          <a:latin typeface="Arial" pitchFamily="34" charset="0"/>
                          <a:cs typeface="Arial" pitchFamily="34" charset="0"/>
                        </a:rPr>
                        <a:t> for gas holder. All above ground and connected to latrine. For HH or HH cluster use.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$500-600 </a:t>
                      </a:r>
                      <a:r>
                        <a:rPr lang="en-US" sz="1000" b="0" i="0" u="none" strike="noStrike" dirty="0">
                          <a:solidFill>
                            <a:srgbClr val="000000"/>
                          </a:solidFill>
                          <a:latin typeface="Arial" pitchFamily="34" charset="0"/>
                          <a:cs typeface="Arial" pitchFamily="34" charset="0"/>
                        </a:rPr>
                        <a:t>USD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Flexi Biogas 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Plastic bag 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$500-775 for</a:t>
                      </a:r>
                      <a:r>
                        <a:rPr lang="en-US" sz="1000" b="0" i="0" u="none" strike="noStrike" baseline="0" dirty="0" smtClean="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digester w/o latrine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Plastic bag 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Ecofys</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Plastic bag 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Simgas</a:t>
                      </a:r>
                      <a:r>
                        <a:rPr lang="en-US" sz="1000" b="0" i="0" u="none" strike="noStrike" dirty="0">
                          <a:solidFill>
                            <a:srgbClr val="000000"/>
                          </a:solidFill>
                          <a:latin typeface="Arial" pitchFamily="34" charset="0"/>
                          <a:cs typeface="Arial" pitchFamily="34" charset="0"/>
                        </a:rPr>
                        <a:t> digester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Hard plastic tank digester - mostly underground; modified fixed dome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Safi Sana Service Blocks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Safi Sana</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Pour flush toilets, collected and used to produce biogas; converted to electricity and sold back to grid; transport by local entrepreneurs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Anaerobic Digestion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Iko</a:t>
                      </a:r>
                      <a:r>
                        <a:rPr lang="en-US" sz="1000" b="0" i="0" u="none" strike="noStrike" dirty="0">
                          <a:solidFill>
                            <a:srgbClr val="000000"/>
                          </a:solidFill>
                          <a:latin typeface="Arial" pitchFamily="34" charset="0"/>
                          <a:cs typeface="Arial" pitchFamily="34" charset="0"/>
                        </a:rPr>
                        <a:t>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Ecotact</a:t>
                      </a:r>
                      <a:r>
                        <a:rPr lang="en-US" sz="1000" b="0" i="0" u="none" strike="noStrike" dirty="0">
                          <a:solidFill>
                            <a:srgbClr val="000000"/>
                          </a:solidFill>
                          <a:latin typeface="Arial" pitchFamily="34" charset="0"/>
                          <a:cs typeface="Arial" pitchFamily="34" charset="0"/>
                        </a:rPr>
                        <a:t>, Nairobi</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Low-flush </a:t>
                      </a:r>
                      <a:r>
                        <a:rPr lang="en-US" sz="1000" b="0" i="0" u="none" strike="noStrike" dirty="0" err="1">
                          <a:solidFill>
                            <a:srgbClr val="000000"/>
                          </a:solidFill>
                          <a:latin typeface="Arial" pitchFamily="34" charset="0"/>
                          <a:cs typeface="Arial" pitchFamily="34" charset="0"/>
                        </a:rPr>
                        <a:t>UDT</a:t>
                      </a:r>
                      <a:r>
                        <a:rPr lang="en-US" sz="1000" b="0" i="0" u="none" strike="noStrike" dirty="0">
                          <a:solidFill>
                            <a:srgbClr val="000000"/>
                          </a:solidFill>
                          <a:latin typeface="Arial" pitchFamily="34" charset="0"/>
                          <a:cs typeface="Arial" pitchFamily="34" charset="0"/>
                        </a:rPr>
                        <a:t> on public land, built </a:t>
                      </a:r>
                      <a:r>
                        <a:rPr lang="en-US" sz="1000" b="0" i="0" u="none" strike="noStrike" dirty="0" smtClean="0">
                          <a:solidFill>
                            <a:srgbClr val="000000"/>
                          </a:solidFill>
                          <a:latin typeface="Arial" pitchFamily="34" charset="0"/>
                          <a:cs typeface="Arial" pitchFamily="34" charset="0"/>
                        </a:rPr>
                        <a:t>by </a:t>
                      </a:r>
                      <a:r>
                        <a:rPr lang="en-US" sz="1000" b="0" i="0" u="none" strike="noStrike" dirty="0" err="1">
                          <a:solidFill>
                            <a:srgbClr val="000000"/>
                          </a:solidFill>
                          <a:latin typeface="Arial" pitchFamily="34" charset="0"/>
                          <a:cs typeface="Arial" pitchFamily="34" charset="0"/>
                        </a:rPr>
                        <a:t>Ecotact</a:t>
                      </a:r>
                      <a:r>
                        <a:rPr lang="en-US" sz="1000" b="0" i="0" u="none" strike="noStrike" dirty="0">
                          <a:solidFill>
                            <a:srgbClr val="000000"/>
                          </a:solidFill>
                          <a:latin typeface="Arial" pitchFamily="34" charset="0"/>
                          <a:cs typeface="Arial" pitchFamily="34" charset="0"/>
                        </a:rPr>
                        <a:t> and operated </a:t>
                      </a:r>
                      <a:r>
                        <a:rPr lang="en-US" sz="1000" b="0" i="0" u="none" strike="noStrike" dirty="0" smtClean="0">
                          <a:solidFill>
                            <a:srgbClr val="000000"/>
                          </a:solidFill>
                          <a:latin typeface="Arial" pitchFamily="34" charset="0"/>
                          <a:cs typeface="Arial" pitchFamily="34" charset="0"/>
                        </a:rPr>
                        <a:t>by </a:t>
                      </a:r>
                      <a:r>
                        <a:rPr lang="en-US" sz="1000" b="0" i="0" u="none" strike="noStrike" dirty="0">
                          <a:solidFill>
                            <a:srgbClr val="000000"/>
                          </a:solidFill>
                          <a:latin typeface="Arial" pitchFamily="34" charset="0"/>
                          <a:cs typeface="Arial" pitchFamily="34" charset="0"/>
                        </a:rPr>
                        <a:t>them for 5 years, then transferred to </a:t>
                      </a:r>
                      <a:r>
                        <a:rPr lang="en-US" sz="1000" b="0" i="0" u="none" strike="noStrike" dirty="0" err="1" smtClean="0">
                          <a:solidFill>
                            <a:srgbClr val="000000"/>
                          </a:solidFill>
                          <a:latin typeface="Arial" pitchFamily="34" charset="0"/>
                          <a:cs typeface="Arial" pitchFamily="34" charset="0"/>
                        </a:rPr>
                        <a:t>gov</a:t>
                      </a:r>
                      <a:r>
                        <a:rPr lang="en-US" sz="1000" b="0" i="0" u="none" strike="noStrike" dirty="0" smtClean="0">
                          <a:solidFill>
                            <a:srgbClr val="000000"/>
                          </a:solidFill>
                          <a:latin typeface="Arial" pitchFamily="34" charset="0"/>
                          <a:cs typeface="Arial" pitchFamily="34" charset="0"/>
                        </a:rPr>
                        <a:t>.</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Carbonization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Toilet to Charcoal Briquettes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Sanivation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UDDT collection service, carbonized with solar energy and compressed with charcoal dust into briquettes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$50 for toilet interface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Combustion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Omni-Processor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Janicki</a:t>
                      </a:r>
                      <a:r>
                        <a:rPr lang="en-US" sz="1000" b="0" i="0" u="none" strike="noStrike" dirty="0">
                          <a:solidFill>
                            <a:srgbClr val="000000"/>
                          </a:solidFill>
                          <a:latin typeface="Arial" pitchFamily="34" charset="0"/>
                          <a:cs typeface="Arial" pitchFamily="34" charset="0"/>
                        </a:rPr>
                        <a:t> Industries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300 kW heat and power plant that uses fecal sludge and solid waste to produce energy and generate electricity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$500k-750k </a:t>
                      </a:r>
                      <a:r>
                        <a:rPr lang="en-US" sz="1000" b="0" i="0" u="none" strike="noStrike" dirty="0">
                          <a:solidFill>
                            <a:srgbClr val="000000"/>
                          </a:solidFill>
                          <a:latin typeface="Arial" pitchFamily="34" charset="0"/>
                          <a:cs typeface="Arial" pitchFamily="34" charset="0"/>
                        </a:rPr>
                        <a:t>per unit; estimated </a:t>
                      </a:r>
                      <a:r>
                        <a:rPr lang="en-US" sz="1000" b="0" i="0" u="none" strike="noStrike" dirty="0" smtClean="0">
                          <a:solidFill>
                            <a:srgbClr val="000000"/>
                          </a:solidFill>
                          <a:latin typeface="Arial" pitchFamily="34" charset="0"/>
                          <a:cs typeface="Arial" pitchFamily="34" charset="0"/>
                        </a:rPr>
                        <a:t>$0.015-0.03 per </a:t>
                      </a:r>
                      <a:r>
                        <a:rPr lang="en-US" sz="1000" b="0" i="0" u="none" strike="noStrike" dirty="0">
                          <a:solidFill>
                            <a:srgbClr val="000000"/>
                          </a:solidFill>
                          <a:latin typeface="Arial" pitchFamily="34" charset="0"/>
                          <a:cs typeface="Arial" pitchFamily="34" charset="0"/>
                        </a:rPr>
                        <a:t>user per day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307202"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Detail of all 27 short-listed technologies (II/III)</a:t>
            </a:r>
            <a:endParaRPr lang="en-US" sz="1600" b="0" dirty="0">
              <a:solidFill>
                <a:srgbClr val="177B57"/>
              </a:solidFill>
              <a:latin typeface="Arial"/>
            </a:endParaRPr>
          </a:p>
        </p:txBody>
      </p:sp>
      <p:graphicFrame>
        <p:nvGraphicFramePr>
          <p:cNvPr id="13" name="Table 12"/>
          <p:cNvGraphicFramePr>
            <a:graphicFrameLocks noGrp="1"/>
          </p:cNvGraphicFramePr>
          <p:nvPr/>
        </p:nvGraphicFramePr>
        <p:xfrm>
          <a:off x="452887" y="1402597"/>
          <a:ext cx="8869680" cy="5132832"/>
        </p:xfrm>
        <a:graphic>
          <a:graphicData uri="http://schemas.openxmlformats.org/drawingml/2006/table">
            <a:tbl>
              <a:tblPr/>
              <a:tblGrid>
                <a:gridCol w="914400"/>
                <a:gridCol w="1280160"/>
                <a:gridCol w="1280160"/>
                <a:gridCol w="4206240"/>
                <a:gridCol w="1188720"/>
              </a:tblGrid>
              <a:tr h="274320">
                <a:tc>
                  <a:txBody>
                    <a:bodyPr/>
                    <a:lstStyle/>
                    <a:p>
                      <a:pPr algn="ctr" fontAlgn="b"/>
                      <a:r>
                        <a:rPr lang="en-US" sz="1000" b="1" i="0" u="none" strike="noStrike" dirty="0">
                          <a:solidFill>
                            <a:schemeClr val="bg1"/>
                          </a:solidFill>
                          <a:latin typeface="Arial" pitchFamily="34" charset="0"/>
                          <a:cs typeface="Arial" pitchFamily="34" charset="0"/>
                        </a:rPr>
                        <a:t>Category of Waste Processing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Provider and Original Country/Region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smtClean="0">
                          <a:solidFill>
                            <a:schemeClr val="bg1"/>
                          </a:solidFill>
                          <a:latin typeface="Arial" pitchFamily="34" charset="0"/>
                          <a:cs typeface="Arial" pitchFamily="34" charset="0"/>
                        </a:rPr>
                        <a:t>Description of technology </a:t>
                      </a:r>
                    </a:p>
                    <a:p>
                      <a:pPr algn="ctr" fontAlgn="b"/>
                      <a:r>
                        <a:rPr lang="en-US" sz="1000" b="1" i="0" u="none" strike="noStrike" dirty="0" smtClean="0">
                          <a:solidFill>
                            <a:schemeClr val="bg1"/>
                          </a:solidFill>
                          <a:latin typeface="Arial" pitchFamily="34" charset="0"/>
                          <a:cs typeface="Arial" pitchFamily="34" charset="0"/>
                        </a:rPr>
                        <a:t> (&amp; current service model, if applicable)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Cost (if </a:t>
                      </a:r>
                      <a:r>
                        <a:rPr lang="en-US" sz="1000" b="1" i="0" u="none" strike="noStrike" dirty="0" smtClean="0">
                          <a:solidFill>
                            <a:schemeClr val="bg1"/>
                          </a:solidFill>
                          <a:latin typeface="Arial" pitchFamily="34" charset="0"/>
                          <a:cs typeface="Arial" pitchFamily="34" charset="0"/>
                        </a:rPr>
                        <a:t>available)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182880">
                <a:tc>
                  <a:txBody>
                    <a:bodyPr/>
                    <a:lstStyle/>
                    <a:p>
                      <a:pPr algn="l" fontAlgn="b"/>
                      <a:r>
                        <a:rPr lang="en-US" sz="1000" b="0" i="0" u="none" strike="noStrike" dirty="0">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Otji Toilet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Clay House Project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Waterless toilet with a natural </a:t>
                      </a:r>
                      <a:r>
                        <a:rPr lang="en-US" sz="1000" b="0" i="0" u="none" strike="noStrike" dirty="0" smtClean="0">
                          <a:solidFill>
                            <a:srgbClr val="000000"/>
                          </a:solidFill>
                          <a:latin typeface="Arial" pitchFamily="34" charset="0"/>
                          <a:cs typeface="Arial" pitchFamily="34" charset="0"/>
                        </a:rPr>
                        <a:t>dehydration;</a:t>
                      </a:r>
                      <a:r>
                        <a:rPr lang="en-US" sz="1000" b="0" i="0" u="none" strike="noStrike" baseline="0" dirty="0" smtClean="0">
                          <a:solidFill>
                            <a:srgbClr val="000000"/>
                          </a:solidFill>
                          <a:latin typeface="Arial" pitchFamily="34" charset="0"/>
                          <a:cs typeface="Arial" pitchFamily="34" charset="0"/>
                        </a:rPr>
                        <a:t> includes </a:t>
                      </a:r>
                      <a:r>
                        <a:rPr lang="en-US" sz="1000" b="0" i="0" u="none" strike="noStrike" baseline="0" dirty="0" err="1" smtClean="0">
                          <a:solidFill>
                            <a:srgbClr val="000000"/>
                          </a:solidFill>
                          <a:latin typeface="Arial" pitchFamily="34" charset="0"/>
                          <a:cs typeface="Arial" pitchFamily="34" charset="0"/>
                        </a:rPr>
                        <a:t>UDDT</a:t>
                      </a:r>
                      <a:r>
                        <a:rPr lang="en-US" sz="1000" b="0" i="0" u="none" strike="noStrike" baseline="0" dirty="0" smtClean="0">
                          <a:solidFill>
                            <a:srgbClr val="000000"/>
                          </a:solidFill>
                          <a:latin typeface="Arial" pitchFamily="34" charset="0"/>
                          <a:cs typeface="Arial" pitchFamily="34" charset="0"/>
                        </a:rPr>
                        <a:t> interface, superstructure, underground bins &amp; concrete tank</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a:t>
                      </a:r>
                      <a:r>
                        <a:rPr lang="pl-PL" sz="1000" b="0" i="0" u="none" strike="noStrike" dirty="0" smtClean="0">
                          <a:solidFill>
                            <a:srgbClr val="000000"/>
                          </a:solidFill>
                          <a:latin typeface="Arial" pitchFamily="34" charset="0"/>
                          <a:cs typeface="Arial" pitchFamily="34" charset="0"/>
                        </a:rPr>
                        <a:t>973 (</a:t>
                      </a:r>
                      <a:r>
                        <a:rPr lang="en-US" sz="1000" b="0" i="0" u="none" strike="noStrike" dirty="0" smtClean="0">
                          <a:solidFill>
                            <a:srgbClr val="000000"/>
                          </a:solidFill>
                          <a:latin typeface="Arial" pitchFamily="34" charset="0"/>
                          <a:cs typeface="Arial" pitchFamily="34" charset="0"/>
                        </a:rPr>
                        <a:t>$</a:t>
                      </a:r>
                      <a:r>
                        <a:rPr lang="pl-PL" sz="1000" b="0" i="0" u="none" strike="noStrike" dirty="0" smtClean="0">
                          <a:solidFill>
                            <a:srgbClr val="000000"/>
                          </a:solidFill>
                          <a:latin typeface="Arial" pitchFamily="34" charset="0"/>
                          <a:cs typeface="Arial" pitchFamily="34" charset="0"/>
                        </a:rPr>
                        <a:t>650 </a:t>
                      </a:r>
                      <a:r>
                        <a:rPr lang="pl-PL" sz="1000" b="0" i="0" u="none" strike="noStrike" dirty="0">
                          <a:solidFill>
                            <a:srgbClr val="000000"/>
                          </a:solidFill>
                          <a:latin typeface="Arial" pitchFamily="34" charset="0"/>
                          <a:cs typeface="Arial" pitchFamily="34" charset="0"/>
                        </a:rPr>
                        <a:t>w/o </a:t>
                      </a:r>
                      <a:r>
                        <a:rPr lang="pl-PL" sz="1000" b="0" i="0" u="none" strike="noStrike" dirty="0" err="1">
                          <a:solidFill>
                            <a:srgbClr val="000000"/>
                          </a:solidFill>
                          <a:latin typeface="Arial" pitchFamily="34" charset="0"/>
                          <a:cs typeface="Arial" pitchFamily="34" charset="0"/>
                        </a:rPr>
                        <a:t>installation</a:t>
                      </a:r>
                      <a:r>
                        <a:rPr lang="pl-PL" sz="1000" b="0" i="0" u="none" strike="noStrike" dirty="0">
                          <a:solidFill>
                            <a:srgbClr val="000000"/>
                          </a:solidFill>
                          <a:latin typeface="Arial" pitchFamily="34" charset="0"/>
                          <a:cs typeface="Arial" pitchFamily="34" charset="0"/>
                        </a:rPr>
                        <a: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dirty="0">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Sulabh</a:t>
                      </a:r>
                      <a:r>
                        <a:rPr lang="en-US" sz="1000" b="0" i="0" u="none" strike="noStrike" dirty="0">
                          <a:solidFill>
                            <a:srgbClr val="000000"/>
                          </a:solidFill>
                          <a:latin typeface="Arial" pitchFamily="34" charset="0"/>
                          <a:cs typeface="Arial" pitchFamily="34" charset="0"/>
                        </a:rPr>
                        <a:t> International Pit Toilet System</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Sulabh</a:t>
                      </a:r>
                      <a:r>
                        <a:rPr lang="en-US" sz="1000" b="0" i="0" u="none" strike="noStrike" dirty="0">
                          <a:solidFill>
                            <a:srgbClr val="000000"/>
                          </a:solidFill>
                          <a:latin typeface="Arial" pitchFamily="34" charset="0"/>
                          <a:cs typeface="Arial" pitchFamily="34" charset="0"/>
                        </a:rPr>
                        <a:t> International Social Service Organization, India</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Standard pour-flush latrine with alternating vaults; biogas model also avaiable</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$35 – 600 (based on volume &amp; materials)</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Tiger Toilet System</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latin typeface="Arial" pitchFamily="34" charset="0"/>
                          <a:cs typeface="Arial" pitchFamily="34" charset="0"/>
                        </a:rPr>
                        <a:t>London School of Hygiene and Tropical Medicine, UK</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Urine-diversion flush with two-stage composting (by tiger worms and aerobic bacteria respectively); 6 month trial beginning in 2014 in India, Uganda and Myanmar (rural, </a:t>
                      </a:r>
                      <a:r>
                        <a:rPr lang="en-US" sz="1000" b="0" i="0" u="none" strike="noStrike" dirty="0" err="1">
                          <a:solidFill>
                            <a:srgbClr val="000000"/>
                          </a:solidFill>
                          <a:latin typeface="Arial" pitchFamily="34" charset="0"/>
                          <a:cs typeface="Arial" pitchFamily="34" charset="0"/>
                        </a:rPr>
                        <a:t>peri</a:t>
                      </a:r>
                      <a:r>
                        <a:rPr lang="en-US" sz="1000" b="0" i="0" u="none" strike="noStrike" dirty="0">
                          <a:solidFill>
                            <a:srgbClr val="000000"/>
                          </a:solidFill>
                          <a:latin typeface="Arial" pitchFamily="34" charset="0"/>
                          <a:cs typeface="Arial" pitchFamily="34" charset="0"/>
                        </a:rPr>
                        <a:t>-urban, displaced persons camp) with 10 </a:t>
                      </a:r>
                      <a:r>
                        <a:rPr lang="en-US" sz="1000" b="0" i="0" u="none" strike="noStrike" dirty="0" err="1">
                          <a:solidFill>
                            <a:srgbClr val="000000"/>
                          </a:solidFill>
                          <a:latin typeface="Arial" pitchFamily="34" charset="0"/>
                          <a:cs typeface="Arial" pitchFamily="34" charset="0"/>
                        </a:rPr>
                        <a:t>HHs</a:t>
                      </a:r>
                      <a:r>
                        <a:rPr lang="en-US" sz="1000" b="0" i="0" u="none" strike="noStrike" dirty="0">
                          <a:solidFill>
                            <a:srgbClr val="000000"/>
                          </a:solidFill>
                          <a:latin typeface="Arial" pitchFamily="34" charset="0"/>
                          <a:cs typeface="Arial" pitchFamily="34" charset="0"/>
                        </a:rPr>
                        <a:t> in each country</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$200</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Biofil</a:t>
                      </a:r>
                      <a:r>
                        <a:rPr lang="en-US" sz="1000" b="0" i="0" u="none" strike="noStrike" dirty="0">
                          <a:solidFill>
                            <a:srgbClr val="000000"/>
                          </a:solidFill>
                          <a:latin typeface="Arial" pitchFamily="34" charset="0"/>
                          <a:cs typeface="Arial" pitchFamily="34" charset="0"/>
                        </a:rPr>
                        <a:t> Toilet System</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Biological Filters and Composters Ltd., Ghana</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Low flush toilet with bio-digestion and </a:t>
                      </a:r>
                      <a:r>
                        <a:rPr lang="en-US" sz="1000" b="0" i="0" u="none" strike="noStrike" dirty="0" smtClean="0">
                          <a:solidFill>
                            <a:srgbClr val="000000"/>
                          </a:solidFill>
                          <a:latin typeface="Arial" pitchFamily="34" charset="0"/>
                          <a:cs typeface="Arial" pitchFamily="34" charset="0"/>
                        </a:rPr>
                        <a:t>filtration. Uses </a:t>
                      </a:r>
                      <a:r>
                        <a:rPr lang="en-US" sz="1000" b="0" i="0" u="none" strike="noStrike" dirty="0">
                          <a:solidFill>
                            <a:srgbClr val="000000"/>
                          </a:solidFill>
                          <a:latin typeface="Arial" pitchFamily="34" charset="0"/>
                          <a:cs typeface="Arial" pitchFamily="34" charset="0"/>
                        </a:rPr>
                        <a:t>bacteria &amp; </a:t>
                      </a:r>
                      <a:r>
                        <a:rPr lang="en-US" sz="1000" b="0" i="0" u="none" strike="noStrike" dirty="0" smtClean="0">
                          <a:solidFill>
                            <a:srgbClr val="000000"/>
                          </a:solidFill>
                          <a:latin typeface="Arial" pitchFamily="34" charset="0"/>
                          <a:cs typeface="Arial" pitchFamily="34" charset="0"/>
                        </a:rPr>
                        <a:t>worms </a:t>
                      </a:r>
                      <a:r>
                        <a:rPr lang="en-US" sz="1000" b="0" i="0" u="none" strike="noStrike" dirty="0">
                          <a:solidFill>
                            <a:srgbClr val="000000"/>
                          </a:solidFill>
                          <a:latin typeface="Arial" pitchFamily="34" charset="0"/>
                          <a:cs typeface="Arial" pitchFamily="34" charset="0"/>
                        </a:rPr>
                        <a:t>to degrade fecal matter, filters liquids to bottom of digester, other biodegradable solids are </a:t>
                      </a:r>
                      <a:r>
                        <a:rPr lang="en-US" sz="1000" b="0" i="0" u="none" strike="noStrike" dirty="0" smtClean="0">
                          <a:solidFill>
                            <a:srgbClr val="000000"/>
                          </a:solidFill>
                          <a:latin typeface="Arial" pitchFamily="34" charset="0"/>
                          <a:cs typeface="Arial" pitchFamily="34" charset="0"/>
                        </a:rPr>
                        <a:t>decomposed; </a:t>
                      </a:r>
                      <a:r>
                        <a:rPr lang="en-US" sz="1000" b="0" i="0" u="none" strike="noStrike" dirty="0">
                          <a:solidFill>
                            <a:srgbClr val="000000"/>
                          </a:solidFill>
                          <a:latin typeface="Arial" pitchFamily="34" charset="0"/>
                          <a:cs typeface="Arial" pitchFamily="34" charset="0"/>
                        </a:rPr>
                        <a:t>can be above or belowground depending on water </a:t>
                      </a:r>
                      <a:r>
                        <a:rPr lang="en-US" sz="1000" b="0" i="0" u="none" strike="noStrike" dirty="0" smtClean="0">
                          <a:solidFill>
                            <a:srgbClr val="000000"/>
                          </a:solidFill>
                          <a:latin typeface="Arial" pitchFamily="34" charset="0"/>
                          <a:cs typeface="Arial" pitchFamily="34" charset="0"/>
                        </a:rPr>
                        <a:t>table; works </a:t>
                      </a:r>
                      <a:r>
                        <a:rPr lang="en-US" sz="1000" b="0" i="0" u="none" strike="noStrike" dirty="0">
                          <a:solidFill>
                            <a:srgbClr val="000000"/>
                          </a:solidFill>
                          <a:latin typeface="Arial" pitchFamily="34" charset="0"/>
                          <a:cs typeface="Arial" pitchFamily="34" charset="0"/>
                        </a:rPr>
                        <a:t>in all soil/rock conditions</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$600-1,000</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Aerosan</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Andrew Larsen</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Enhanced passive ventilation and passive heating for dewatering; high degree of drying achieved; subsequent high-temperature compost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$250</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Aerobic Biologic Toilet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Stone India</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Multichambered</a:t>
                      </a:r>
                      <a:r>
                        <a:rPr lang="en-US" sz="1000" b="0" i="0" u="none" strike="noStrike" dirty="0">
                          <a:solidFill>
                            <a:srgbClr val="000000"/>
                          </a:solidFill>
                          <a:latin typeface="Arial" pitchFamily="34" charset="0"/>
                          <a:cs typeface="Arial" pitchFamily="34" charset="0"/>
                        </a:rPr>
                        <a:t> aerobic digestion tank to turn wastewater into nonpathogenic neutral water</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$650 – 1,950</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Peepoo bags</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Peepoople</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$0.05 </a:t>
                      </a:r>
                      <a:r>
                        <a:rPr lang="en-US" sz="1000" b="0" i="0" u="none" strike="noStrike" dirty="0">
                          <a:solidFill>
                            <a:srgbClr val="000000"/>
                          </a:solidFill>
                          <a:latin typeface="Arial" pitchFamily="34" charset="0"/>
                          <a:cs typeface="Arial" pitchFamily="34" charset="0"/>
                        </a:rPr>
                        <a:t>/ user / day</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Locally constructed UDDT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Encompasses many types of </a:t>
                      </a:r>
                      <a:r>
                        <a:rPr lang="en-US" sz="1000" b="0" i="0" u="none" strike="noStrike" dirty="0" err="1">
                          <a:solidFill>
                            <a:srgbClr val="000000"/>
                          </a:solidFill>
                          <a:latin typeface="Arial" pitchFamily="34" charset="0"/>
                          <a:cs typeface="Arial" pitchFamily="34" charset="0"/>
                        </a:rPr>
                        <a:t>UDDTs</a:t>
                      </a:r>
                      <a:r>
                        <a:rPr lang="en-US" sz="1000" b="0" i="0" u="none" strike="noStrike" dirty="0">
                          <a:solidFill>
                            <a:srgbClr val="000000"/>
                          </a:solidFill>
                          <a:latin typeface="Arial" pitchFamily="34" charset="0"/>
                          <a:cs typeface="Arial" pitchFamily="34" charset="0"/>
                        </a:rPr>
                        <a:t> - anything made locally or assembled with mostly local materials</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Fresh Life Toilet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Sanergy</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UDDT</a:t>
                      </a:r>
                      <a:r>
                        <a:rPr lang="en-US" sz="1000" b="0" i="0" u="none" strike="noStrike" dirty="0">
                          <a:solidFill>
                            <a:srgbClr val="000000"/>
                          </a:solidFill>
                          <a:latin typeface="Arial" pitchFamily="34" charset="0"/>
                          <a:cs typeface="Arial" pitchFamily="34" charset="0"/>
                        </a:rPr>
                        <a:t> collection service to compost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$500/toilet</a:t>
                      </a:r>
                      <a:r>
                        <a:rPr lang="en-US" sz="1000" b="0" i="0" u="none" strike="noStrike" dirty="0">
                          <a:solidFill>
                            <a:srgbClr val="000000"/>
                          </a:solidFill>
                          <a:latin typeface="Arial" pitchFamily="34" charset="0"/>
                          <a:cs typeface="Arial" pitchFamily="34" charset="0"/>
                        </a:rPr>
                        <a:t>; </a:t>
                      </a:r>
                      <a:r>
                        <a:rPr lang="en-US" sz="1000" b="0" i="0" u="none" strike="noStrike" dirty="0" smtClean="0">
                          <a:solidFill>
                            <a:srgbClr val="000000"/>
                          </a:solidFill>
                          <a:latin typeface="Arial" pitchFamily="34" charset="0"/>
                          <a:cs typeface="Arial" pitchFamily="34" charset="0"/>
                        </a:rPr>
                        <a:t>$100/ yr </a:t>
                      </a:r>
                      <a:r>
                        <a:rPr lang="en-US" sz="1000" b="0" i="0" u="none" strike="noStrike" dirty="0">
                          <a:solidFill>
                            <a:srgbClr val="000000"/>
                          </a:solidFill>
                          <a:latin typeface="Arial" pitchFamily="34" charset="0"/>
                          <a:cs typeface="Arial" pitchFamily="34" charset="0"/>
                        </a:rPr>
                        <a:t>for service</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dirty="0" err="1">
                          <a:solidFill>
                            <a:srgbClr val="000000"/>
                          </a:solidFill>
                          <a:latin typeface="Arial" pitchFamily="34" charset="0"/>
                          <a:cs typeface="Arial" pitchFamily="34" charset="0"/>
                        </a:rPr>
                        <a:t>Fossa</a:t>
                      </a:r>
                      <a:r>
                        <a:rPr lang="sv-SE" sz="1000" b="0" i="0" u="none" strike="noStrike" dirty="0">
                          <a:solidFill>
                            <a:srgbClr val="000000"/>
                          </a:solidFill>
                          <a:latin typeface="Arial" pitchFamily="34" charset="0"/>
                          <a:cs typeface="Arial" pitchFamily="34" charset="0"/>
                        </a:rPr>
                        <a:t> </a:t>
                      </a:r>
                      <a:r>
                        <a:rPr lang="sv-SE" sz="1000" b="0" i="0" u="none" strike="noStrike" dirty="0" err="1" smtClean="0">
                          <a:solidFill>
                            <a:srgbClr val="000000"/>
                          </a:solidFill>
                          <a:latin typeface="Arial" pitchFamily="34" charset="0"/>
                          <a:cs typeface="Arial" pitchFamily="34" charset="0"/>
                        </a:rPr>
                        <a:t>alterna</a:t>
                      </a:r>
                      <a:endParaRPr lang="sv-SE"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No brand</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Generic</a:t>
                      </a:r>
                      <a:r>
                        <a:rPr lang="en-US" sz="1000" b="0" i="0" u="none" strike="noStrike" baseline="0" dirty="0" smtClean="0">
                          <a:solidFill>
                            <a:srgbClr val="000000"/>
                          </a:solidFill>
                          <a:latin typeface="Arial" pitchFamily="34" charset="0"/>
                          <a:cs typeface="Arial" pitchFamily="34" charset="0"/>
                        </a:rPr>
                        <a:t> term for d</a:t>
                      </a:r>
                      <a:r>
                        <a:rPr lang="en-US" sz="1000" b="0" i="0" u="none" strike="noStrike" dirty="0" smtClean="0">
                          <a:solidFill>
                            <a:srgbClr val="000000"/>
                          </a:solidFill>
                          <a:latin typeface="Arial" pitchFamily="34" charset="0"/>
                          <a:cs typeface="Arial" pitchFamily="34" charset="0"/>
                        </a:rPr>
                        <a:t>ouble </a:t>
                      </a:r>
                      <a:r>
                        <a:rPr lang="en-US" sz="1000" b="0" i="0" u="none" strike="noStrike" dirty="0">
                          <a:solidFill>
                            <a:srgbClr val="000000"/>
                          </a:solidFill>
                          <a:latin typeface="Arial" pitchFamily="34" charset="0"/>
                          <a:cs typeface="Arial" pitchFamily="34" charset="0"/>
                        </a:rPr>
                        <a:t>vault alternating latrine (drop </a:t>
                      </a:r>
                      <a:r>
                        <a:rPr lang="en-US" sz="1000" b="0" i="0" u="none" strike="noStrike" dirty="0" smtClean="0">
                          <a:solidFill>
                            <a:srgbClr val="000000"/>
                          </a:solidFill>
                          <a:latin typeface="Arial" pitchFamily="34" charset="0"/>
                          <a:cs typeface="Arial" pitchFamily="34" charset="0"/>
                        </a:rPr>
                        <a:t>pit </a:t>
                      </a:r>
                      <a:r>
                        <a:rPr lang="en-US" sz="1000" b="0" i="0" u="none" strike="noStrike" dirty="0">
                          <a:solidFill>
                            <a:srgbClr val="000000"/>
                          </a:solidFill>
                          <a:latin typeface="Arial" pitchFamily="34" charset="0"/>
                          <a:cs typeface="Arial" pitchFamily="34" charset="0"/>
                        </a:rPr>
                        <a:t>or pour flush</a:t>
                      </a:r>
                      <a:r>
                        <a:rPr lang="en-US" sz="1000" b="0" i="0" u="none" strike="noStrike" dirty="0" smtClean="0">
                          <a:solidFill>
                            <a:srgbClr val="000000"/>
                          </a:solidFill>
                          <a:latin typeface="Arial" pitchFamily="34" charset="0"/>
                          <a:cs typeface="Arial" pitchFamily="34" charset="0"/>
                        </a:rPr>
                        <a:t>)</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EMOs</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No specific</a:t>
                      </a:r>
                      <a:r>
                        <a:rPr lang="en-US" sz="1000" b="0" i="0" u="none" strike="noStrike" baseline="0" dirty="0" smtClean="0">
                          <a:solidFill>
                            <a:srgbClr val="000000"/>
                          </a:solidFill>
                          <a:latin typeface="Arial" pitchFamily="34" charset="0"/>
                          <a:cs typeface="Arial" pitchFamily="34" charset="0"/>
                        </a:rPr>
                        <a:t> brand</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smtClean="0">
                          <a:solidFill>
                            <a:srgbClr val="000000"/>
                          </a:solidFill>
                          <a:latin typeface="Arial" pitchFamily="34" charset="0"/>
                          <a:cs typeface="Arial" pitchFamily="34" charset="0"/>
                        </a:rPr>
                        <a:t>SMH</a:t>
                      </a:r>
                      <a:r>
                        <a:rPr lang="en-US" sz="1000" b="0" i="0" u="none" strike="noStrike" dirty="0" smtClean="0">
                          <a:solidFill>
                            <a:srgbClr val="000000"/>
                          </a:solidFill>
                          <a:latin typeface="Arial" pitchFamily="34" charset="0"/>
                          <a:cs typeface="Arial" pitchFamily="34" charset="0"/>
                        </a:rPr>
                        <a:t>/Water</a:t>
                      </a:r>
                      <a:r>
                        <a:rPr lang="en-US" sz="1000" b="0" i="0" u="none" strike="noStrike" baseline="0" dirty="0" smtClean="0">
                          <a:solidFill>
                            <a:srgbClr val="000000"/>
                          </a:solidFill>
                          <a:latin typeface="Arial" pitchFamily="34" charset="0"/>
                          <a:cs typeface="Arial" pitchFamily="34" charset="0"/>
                        </a:rPr>
                        <a:t> </a:t>
                      </a:r>
                      <a:r>
                        <a:rPr lang="en-US" sz="1000" b="0" i="0" u="none" strike="noStrike" baseline="0" dirty="0" err="1" smtClean="0">
                          <a:solidFill>
                            <a:srgbClr val="000000"/>
                          </a:solidFill>
                          <a:latin typeface="Arial" pitchFamily="34" charset="0"/>
                          <a:cs typeface="Arial" pitchFamily="34" charset="0"/>
                        </a:rPr>
                        <a:t>Traid</a:t>
                      </a:r>
                      <a:r>
                        <a:rPr lang="en-US" sz="1000" b="0" i="0" u="none" strike="noStrike" baseline="0" dirty="0" smtClean="0">
                          <a:solidFill>
                            <a:srgbClr val="000000"/>
                          </a:solidFill>
                          <a:latin typeface="Arial" pitchFamily="34" charset="0"/>
                          <a:cs typeface="Arial" pitchFamily="34" charset="0"/>
                        </a:rPr>
                        <a:t> is one example</a:t>
                      </a:r>
                      <a:r>
                        <a:rPr lang="en-US" sz="1000" b="0" i="0" u="none" strike="noStrike" dirty="0">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~$30/kg</a:t>
                      </a:r>
                      <a:r>
                        <a:rPr lang="en-US" sz="1000" b="0" i="0" u="none" strike="noStrike" baseline="0" dirty="0" smtClean="0">
                          <a:solidFill>
                            <a:srgbClr val="000000"/>
                          </a:solidFill>
                          <a:latin typeface="Arial" pitchFamily="34" charset="0"/>
                          <a:cs typeface="Arial" pitchFamily="34" charset="0"/>
                        </a:rPr>
                        <a:t> of bacteria</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dirty="0">
                          <a:solidFill>
                            <a:srgbClr val="000000"/>
                          </a:solidFill>
                          <a:latin typeface="Arial" pitchFamily="34" charset="0"/>
                          <a:cs typeface="Arial" pitchFamily="34" charset="0"/>
                        </a:rPr>
                        <a:t>Composting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X-runner Venture</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X-runner Venture, Peru</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UDDT</a:t>
                      </a:r>
                      <a:r>
                        <a:rPr lang="en-US" sz="1000" b="0" i="0" u="none" strike="noStrike" dirty="0">
                          <a:solidFill>
                            <a:srgbClr val="000000"/>
                          </a:solidFill>
                          <a:latin typeface="Arial" pitchFamily="34" charset="0"/>
                          <a:cs typeface="Arial" pitchFamily="34" charset="0"/>
                        </a:rPr>
                        <a:t> toilets rented to </a:t>
                      </a:r>
                      <a:r>
                        <a:rPr lang="en-US" sz="1000" b="0" i="0" u="none" strike="noStrike" dirty="0" err="1">
                          <a:solidFill>
                            <a:srgbClr val="000000"/>
                          </a:solidFill>
                          <a:latin typeface="Arial" pitchFamily="34" charset="0"/>
                          <a:cs typeface="Arial" pitchFamily="34" charset="0"/>
                        </a:rPr>
                        <a:t>HHs</a:t>
                      </a:r>
                      <a:r>
                        <a:rPr lang="en-US" sz="1000" b="0" i="0" u="none" strike="noStrike" dirty="0">
                          <a:solidFill>
                            <a:srgbClr val="000000"/>
                          </a:solidFill>
                          <a:latin typeface="Arial" pitchFamily="34" charset="0"/>
                          <a:cs typeface="Arial" pitchFamily="34" charset="0"/>
                        </a:rPr>
                        <a:t>, who sign up for collection service. Biodegradable liner/bag used to transport.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290818"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Detail of all 27 short-listed technologies (III/III)</a:t>
            </a:r>
            <a:endParaRPr lang="en-US" sz="1600" b="0" dirty="0">
              <a:solidFill>
                <a:srgbClr val="177B57"/>
              </a:solidFill>
              <a:latin typeface="Arial"/>
            </a:endParaRPr>
          </a:p>
        </p:txBody>
      </p:sp>
      <p:graphicFrame>
        <p:nvGraphicFramePr>
          <p:cNvPr id="13" name="Table 12"/>
          <p:cNvGraphicFramePr>
            <a:graphicFrameLocks noGrp="1"/>
          </p:cNvGraphicFramePr>
          <p:nvPr/>
        </p:nvGraphicFramePr>
        <p:xfrm>
          <a:off x="452887" y="1402597"/>
          <a:ext cx="8869680" cy="1950720"/>
        </p:xfrm>
        <a:graphic>
          <a:graphicData uri="http://schemas.openxmlformats.org/drawingml/2006/table">
            <a:tbl>
              <a:tblPr/>
              <a:tblGrid>
                <a:gridCol w="914400"/>
                <a:gridCol w="1280160"/>
                <a:gridCol w="1280160"/>
                <a:gridCol w="4206240"/>
                <a:gridCol w="1188720"/>
              </a:tblGrid>
              <a:tr h="274320">
                <a:tc>
                  <a:txBody>
                    <a:bodyPr/>
                    <a:lstStyle/>
                    <a:p>
                      <a:pPr algn="ctr" fontAlgn="b"/>
                      <a:r>
                        <a:rPr lang="en-US" sz="1000" b="1" i="0" u="none" strike="noStrike" dirty="0">
                          <a:solidFill>
                            <a:schemeClr val="bg1"/>
                          </a:solidFill>
                          <a:latin typeface="Arial" pitchFamily="34" charset="0"/>
                          <a:cs typeface="Arial" pitchFamily="34" charset="0"/>
                        </a:rPr>
                        <a:t>Category of Waste Processing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Toilet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Provider and Original Country/Region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smtClean="0">
                          <a:solidFill>
                            <a:schemeClr val="bg1"/>
                          </a:solidFill>
                          <a:latin typeface="Arial" pitchFamily="34" charset="0"/>
                          <a:cs typeface="Arial" pitchFamily="34" charset="0"/>
                        </a:rPr>
                        <a:t>Description of technology </a:t>
                      </a:r>
                    </a:p>
                    <a:p>
                      <a:pPr algn="ctr" fontAlgn="b"/>
                      <a:r>
                        <a:rPr lang="en-US" sz="1000" b="1" i="0" u="none" strike="noStrike" dirty="0" smtClean="0">
                          <a:solidFill>
                            <a:schemeClr val="bg1"/>
                          </a:solidFill>
                          <a:latin typeface="Arial" pitchFamily="34" charset="0"/>
                          <a:cs typeface="Arial" pitchFamily="34" charset="0"/>
                        </a:rPr>
                        <a:t> (&amp; current service model, if applicable)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ctr" fontAlgn="b"/>
                      <a:r>
                        <a:rPr lang="en-US" sz="1000" b="1" i="0" u="none" strike="noStrike" dirty="0">
                          <a:solidFill>
                            <a:schemeClr val="bg1"/>
                          </a:solidFill>
                          <a:latin typeface="Arial" pitchFamily="34" charset="0"/>
                          <a:cs typeface="Arial" pitchFamily="34" charset="0"/>
                        </a:rPr>
                        <a:t>Cost (if </a:t>
                      </a:r>
                      <a:r>
                        <a:rPr lang="en-US" sz="1000" b="1" i="0" u="none" strike="noStrike" dirty="0" smtClean="0">
                          <a:solidFill>
                            <a:schemeClr val="bg1"/>
                          </a:solidFill>
                          <a:latin typeface="Arial" pitchFamily="34" charset="0"/>
                          <a:cs typeface="Arial" pitchFamily="34" charset="0"/>
                        </a:rPr>
                        <a:t>available)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182880">
                <a:tc>
                  <a:txBody>
                    <a:bodyPr/>
                    <a:lstStyle/>
                    <a:p>
                      <a:pPr algn="l" fontAlgn="b"/>
                      <a:r>
                        <a:rPr lang="en-US" sz="1000" b="0" i="0" u="none" strike="noStrike" dirty="0">
                          <a:solidFill>
                            <a:srgbClr val="000000"/>
                          </a:solidFill>
                          <a:latin typeface="Arial" pitchFamily="34" charset="0"/>
                          <a:cs typeface="Arial" pitchFamily="34" charset="0"/>
                        </a:rPr>
                        <a:t>No treatment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Emergency WASH Kits</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UNHCR</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Prefab latrine superstructure, pit must still be dug</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650 / latrine (or, 2100 if full costs included)</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No treatment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Evenlatrines &amp; Latrine components</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Evenproducts</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Prefab raised latrines or components thereof</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a:solidFill>
                            <a:srgbClr val="000000"/>
                          </a:solidFill>
                          <a:latin typeface="Arial" pitchFamily="34" charset="0"/>
                          <a:cs typeface="Arial" pitchFamily="34" charset="0"/>
                        </a:rPr>
                        <a:t>No treatment</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Pit latrine (all variations)</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Everywhere</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Standard pit latrine - lined or partially lined, various types of superstructure, various types of slabs</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000" b="0" i="0" u="none" strike="noStrike" dirty="0" smtClean="0">
                          <a:solidFill>
                            <a:srgbClr val="000000"/>
                          </a:solidFill>
                          <a:latin typeface="Arial" pitchFamily="34" charset="0"/>
                          <a:cs typeface="Arial" pitchFamily="34" charset="0"/>
                        </a:rPr>
                        <a:t>No</a:t>
                      </a:r>
                      <a:r>
                        <a:rPr lang="en-US" sz="1000" b="0" i="0" u="none" strike="noStrike" baseline="0" dirty="0" smtClean="0">
                          <a:solidFill>
                            <a:srgbClr val="000000"/>
                          </a:solidFill>
                          <a:latin typeface="Arial" pitchFamily="34" charset="0"/>
                          <a:cs typeface="Arial" pitchFamily="34" charset="0"/>
                        </a:rPr>
                        <a:t> treatment</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SaTo Latrine Pan</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Arial" pitchFamily="34" charset="0"/>
                          <a:cs typeface="Arial" pitchFamily="34" charset="0"/>
                        </a:rPr>
                        <a:t>American Standard</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Latrine slab insert to add on pour-flush capability</a:t>
                      </a: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$1.50 per insert</a:t>
                      </a:r>
                      <a:endParaRPr lang="en-US" sz="1000" b="0" i="0" u="none" strike="noStrike" dirty="0">
                        <a:solidFill>
                          <a:srgbClr val="000000"/>
                        </a:solidFill>
                        <a:latin typeface="Arial" pitchFamily="34" charset="0"/>
                        <a:cs typeface="Arial" pitchFamily="34" charset="0"/>
                      </a:endParaRPr>
                    </a:p>
                  </a:txBody>
                  <a:tcPr marL="45720" marR="45720" marT="27432" marB="2743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201730"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Technologies eliminated due to high upfront </a:t>
            </a:r>
            <a:r>
              <a:rPr lang="en-US" dirty="0" smtClean="0">
                <a:solidFill>
                  <a:srgbClr val="177B57"/>
                </a:solidFill>
              </a:rPr>
              <a:t>investment or lifetime operational costs</a:t>
            </a:r>
            <a:endParaRPr lang="en-US" sz="1600" b="0" dirty="0">
              <a:solidFill>
                <a:srgbClr val="177B57"/>
              </a:solidFill>
              <a:latin typeface="Arial"/>
            </a:endParaRPr>
          </a:p>
        </p:txBody>
      </p:sp>
      <p:graphicFrame>
        <p:nvGraphicFramePr>
          <p:cNvPr id="8" name="Table 7"/>
          <p:cNvGraphicFramePr>
            <a:graphicFrameLocks noGrp="1"/>
          </p:cNvGraphicFramePr>
          <p:nvPr/>
        </p:nvGraphicFramePr>
        <p:xfrm>
          <a:off x="302070" y="1362949"/>
          <a:ext cx="8989139" cy="5266944"/>
        </p:xfrm>
        <a:graphic>
          <a:graphicData uri="http://schemas.openxmlformats.org/drawingml/2006/table">
            <a:tbl>
              <a:tblPr/>
              <a:tblGrid>
                <a:gridCol w="1188720"/>
                <a:gridCol w="1684181"/>
                <a:gridCol w="4095259"/>
                <a:gridCol w="2020979"/>
              </a:tblGrid>
              <a:tr h="274320">
                <a:tc>
                  <a:txBody>
                    <a:bodyPr/>
                    <a:lstStyle/>
                    <a:p>
                      <a:pPr algn="l" fontAlgn="b"/>
                      <a:r>
                        <a:rPr lang="en-US" sz="1000" b="1" i="0" u="none" strike="noStrike" dirty="0" smtClean="0">
                          <a:solidFill>
                            <a:schemeClr val="bg1"/>
                          </a:solidFill>
                          <a:latin typeface="+mj-lt"/>
                        </a:rPr>
                        <a:t>Toilet System</a:t>
                      </a:r>
                      <a:endParaRPr lang="en-US" sz="1000" b="1" i="0" u="none" strike="noStrike" dirty="0">
                        <a:solidFill>
                          <a:schemeClr val="bg1"/>
                        </a:solidFill>
                        <a:latin typeface="+mj-lt"/>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mj-lt"/>
                        </a:rPr>
                        <a:t>Provider</a:t>
                      </a:r>
                      <a:r>
                        <a:rPr lang="en-US" sz="1000" b="1" i="0" u="none" strike="noStrike" baseline="0" dirty="0" smtClean="0">
                          <a:solidFill>
                            <a:schemeClr val="bg1"/>
                          </a:solidFill>
                          <a:latin typeface="+mj-lt"/>
                        </a:rPr>
                        <a:t> / Country</a:t>
                      </a:r>
                      <a:endParaRPr lang="en-US" sz="1000" b="1" i="0" u="none" strike="noStrike" dirty="0">
                        <a:solidFill>
                          <a:schemeClr val="bg1"/>
                        </a:solidFill>
                        <a:latin typeface="+mj-lt"/>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mj-lt"/>
                        </a:rPr>
                        <a:t>Description</a:t>
                      </a:r>
                      <a:endParaRPr lang="en-US" sz="1000" b="1" i="0" u="none" strike="noStrike" dirty="0">
                        <a:solidFill>
                          <a:schemeClr val="bg1"/>
                        </a:solidFill>
                        <a:latin typeface="+mj-lt"/>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mj-lt"/>
                        </a:rPr>
                        <a:t>Reason for elimination </a:t>
                      </a:r>
                      <a:endParaRPr lang="en-US" sz="1000" b="1" i="0" u="none" strike="noStrike" dirty="0">
                        <a:solidFill>
                          <a:schemeClr val="bg1"/>
                        </a:solidFill>
                        <a:latin typeface="+mj-lt"/>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274320">
                <a:tc>
                  <a:txBody>
                    <a:bodyPr/>
                    <a:lstStyle/>
                    <a:p>
                      <a:pPr algn="l" fontAlgn="b"/>
                      <a:r>
                        <a:rPr lang="en-US" sz="1000" b="0" i="0" u="none" strike="noStrike" dirty="0" err="1">
                          <a:solidFill>
                            <a:srgbClr val="000000"/>
                          </a:solidFill>
                          <a:latin typeface="+mj-lt"/>
                          <a:cs typeface="Arial" pitchFamily="34" charset="0"/>
                        </a:rPr>
                        <a:t>Aquatron</a:t>
                      </a:r>
                      <a:r>
                        <a:rPr lang="en-US" sz="1000" b="0" i="0" u="none" strike="noStrike" dirty="0">
                          <a:solidFill>
                            <a:srgbClr val="000000"/>
                          </a:solidFill>
                          <a:latin typeface="+mj-lt"/>
                          <a:cs typeface="Arial" pitchFamily="34" charset="0"/>
                        </a:rPr>
                        <a:t> Hybrid Toilet System</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mj-lt"/>
                          <a:cs typeface="Arial" pitchFamily="34" charset="0"/>
                        </a:rPr>
                        <a:t>Aquatron</a:t>
                      </a:r>
                      <a:r>
                        <a:rPr lang="en-US" sz="1000" b="0" i="0" u="none" strike="noStrike" dirty="0">
                          <a:solidFill>
                            <a:srgbClr val="000000"/>
                          </a:solidFill>
                          <a:latin typeface="+mj-lt"/>
                          <a:cs typeface="Arial" pitchFamily="34" charset="0"/>
                        </a:rPr>
                        <a:t> International AB</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Liquid and solids separator</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$1,018 USD for separator</a:t>
                      </a:r>
                      <a:r>
                        <a:rPr lang="en-US" sz="1000" b="0" i="0" u="none" strike="noStrike" baseline="0" dirty="0" smtClean="0">
                          <a:solidFill>
                            <a:srgbClr val="000000"/>
                          </a:solidFill>
                          <a:latin typeface="+mj-lt"/>
                          <a:cs typeface="Arial" pitchFamily="34" charset="0"/>
                        </a:rPr>
                        <a:t> – waste </a:t>
                      </a:r>
                      <a:r>
                        <a:rPr lang="en-US" sz="1000" b="0" i="0" u="none" strike="noStrike" dirty="0" smtClean="0">
                          <a:solidFill>
                            <a:srgbClr val="000000"/>
                          </a:solidFill>
                          <a:latin typeface="+mj-lt"/>
                          <a:cs typeface="Arial" pitchFamily="34" charset="0"/>
                        </a:rPr>
                        <a:t>still needs further treatment</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err="1">
                          <a:solidFill>
                            <a:srgbClr val="000000"/>
                          </a:solidFill>
                          <a:latin typeface="+mj-lt"/>
                          <a:cs typeface="Arial" pitchFamily="34" charset="0"/>
                        </a:rPr>
                        <a:t>Biolan</a:t>
                      </a:r>
                      <a:r>
                        <a:rPr lang="en-US" sz="1000" b="0" i="0" u="none" strike="noStrike" dirty="0">
                          <a:solidFill>
                            <a:srgbClr val="000000"/>
                          </a:solidFill>
                          <a:latin typeface="+mj-lt"/>
                          <a:cs typeface="Arial" pitchFamily="34" charset="0"/>
                        </a:rPr>
                        <a:t> </a:t>
                      </a:r>
                      <a:r>
                        <a:rPr lang="en-US" sz="1000" b="0" i="0" u="none" strike="noStrike" dirty="0" err="1">
                          <a:solidFill>
                            <a:srgbClr val="000000"/>
                          </a:solidFill>
                          <a:latin typeface="+mj-lt"/>
                          <a:cs typeface="Arial" pitchFamily="34" charset="0"/>
                        </a:rPr>
                        <a:t>Naturum</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mj-lt"/>
                          <a:cs typeface="Arial" pitchFamily="34" charset="0"/>
                        </a:rPr>
                        <a:t>Biolan</a:t>
                      </a:r>
                      <a:r>
                        <a:rPr lang="en-US" sz="1000" b="0" i="0" u="none" strike="noStrike" dirty="0">
                          <a:solidFill>
                            <a:srgbClr val="000000"/>
                          </a:solidFill>
                          <a:latin typeface="+mj-lt"/>
                          <a:cs typeface="Arial" pitchFamily="34" charset="0"/>
                        </a:rPr>
                        <a:t> </a:t>
                      </a:r>
                      <a:r>
                        <a:rPr lang="en-US" sz="1000" b="0" i="0" u="none" strike="noStrike" dirty="0" err="1">
                          <a:solidFill>
                            <a:srgbClr val="000000"/>
                          </a:solidFill>
                          <a:latin typeface="+mj-lt"/>
                          <a:cs typeface="Arial" pitchFamily="34" charset="0"/>
                        </a:rPr>
                        <a:t>Oy</a:t>
                      </a:r>
                      <a:r>
                        <a:rPr lang="en-US" sz="1000" b="0" i="0" u="none" strike="noStrike" dirty="0">
                          <a:solidFill>
                            <a:srgbClr val="000000"/>
                          </a:solidFill>
                          <a:latin typeface="+mj-lt"/>
                          <a:cs typeface="Arial" pitchFamily="34" charset="0"/>
                        </a:rPr>
                        <a:t>, Finland</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Urine-diverting dry composting toilet with a manual rotating drum; bulking material added for better use</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$3,160 USD for one</a:t>
                      </a:r>
                      <a:r>
                        <a:rPr lang="en-US" sz="1000" b="0" i="0" u="none" strike="noStrike" baseline="0" dirty="0" smtClean="0">
                          <a:solidFill>
                            <a:srgbClr val="000000"/>
                          </a:solidFill>
                          <a:latin typeface="+mj-lt"/>
                          <a:cs typeface="Arial" pitchFamily="34" charset="0"/>
                        </a:rPr>
                        <a:t> toilet</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err="1">
                          <a:solidFill>
                            <a:srgbClr val="000000"/>
                          </a:solidFill>
                          <a:latin typeface="+mj-lt"/>
                          <a:cs typeface="Arial" pitchFamily="34" charset="0"/>
                        </a:rPr>
                        <a:t>Clivus</a:t>
                      </a:r>
                      <a:r>
                        <a:rPr lang="en-US" sz="1000" b="0" i="0" u="none" strike="noStrike" dirty="0">
                          <a:solidFill>
                            <a:srgbClr val="000000"/>
                          </a:solidFill>
                          <a:latin typeface="+mj-lt"/>
                          <a:cs typeface="Arial" pitchFamily="34" charset="0"/>
                        </a:rPr>
                        <a:t> </a:t>
                      </a:r>
                      <a:r>
                        <a:rPr lang="en-US" sz="1000" b="0" i="0" u="none" strike="noStrike" dirty="0" err="1">
                          <a:solidFill>
                            <a:srgbClr val="000000"/>
                          </a:solidFill>
                          <a:latin typeface="+mj-lt"/>
                          <a:cs typeface="Arial" pitchFamily="34" charset="0"/>
                        </a:rPr>
                        <a:t>Multrum</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mj-lt"/>
                          <a:cs typeface="Arial" pitchFamily="34" charset="0"/>
                        </a:rPr>
                        <a:t>Clivus</a:t>
                      </a:r>
                      <a:r>
                        <a:rPr lang="en-US" sz="1000" b="0" i="0" u="none" strike="noStrike" dirty="0">
                          <a:solidFill>
                            <a:srgbClr val="000000"/>
                          </a:solidFill>
                          <a:latin typeface="+mj-lt"/>
                          <a:cs typeface="Arial" pitchFamily="34" charset="0"/>
                        </a:rPr>
                        <a:t> </a:t>
                      </a:r>
                      <a:r>
                        <a:rPr lang="en-US" sz="1000" b="0" i="0" u="none" strike="noStrike" dirty="0" err="1">
                          <a:solidFill>
                            <a:srgbClr val="000000"/>
                          </a:solidFill>
                          <a:latin typeface="+mj-lt"/>
                          <a:cs typeface="Arial" pitchFamily="34" charset="0"/>
                        </a:rPr>
                        <a:t>Multrum</a:t>
                      </a:r>
                      <a:r>
                        <a:rPr lang="en-US" sz="1000" b="0" i="0" u="none" strike="noStrike" dirty="0">
                          <a:solidFill>
                            <a:srgbClr val="000000"/>
                          </a:solidFill>
                          <a:latin typeface="+mj-lt"/>
                          <a:cs typeface="Arial" pitchFamily="34" charset="0"/>
                        </a:rPr>
                        <a:t>, Inc.</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Dry or low flush toilet; additional electricity for composting</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$3,000 USD for 2 full-time</a:t>
                      </a:r>
                      <a:r>
                        <a:rPr lang="en-US" sz="1000" b="0" i="0" u="none" strike="noStrike" baseline="0" dirty="0" smtClean="0">
                          <a:solidFill>
                            <a:srgbClr val="000000"/>
                          </a:solidFill>
                          <a:latin typeface="+mj-lt"/>
                          <a:cs typeface="Arial" pitchFamily="34" charset="0"/>
                        </a:rPr>
                        <a:t> users</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Compus Toilet</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err="1">
                          <a:solidFill>
                            <a:srgbClr val="000000"/>
                          </a:solidFill>
                          <a:latin typeface="+mj-lt"/>
                          <a:cs typeface="Arial" pitchFamily="34" charset="0"/>
                        </a:rPr>
                        <a:t>NatSol</a:t>
                      </a:r>
                      <a:r>
                        <a:rPr lang="en-US" sz="1000" b="0" i="0" u="none" strike="noStrike" dirty="0">
                          <a:solidFill>
                            <a:srgbClr val="000000"/>
                          </a:solidFill>
                          <a:latin typeface="+mj-lt"/>
                          <a:cs typeface="Arial" pitchFamily="34" charset="0"/>
                        </a:rPr>
                        <a:t>, UK</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latin typeface="+mj-lt"/>
                          <a:cs typeface="Arial" pitchFamily="34" charset="0"/>
                        </a:rPr>
                        <a:t>Urine-diverting dry composting toilet; bulking material added for better use</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smtClean="0">
                          <a:solidFill>
                            <a:srgbClr val="000000"/>
                          </a:solidFill>
                          <a:latin typeface="+mj-lt"/>
                          <a:cs typeface="Arial" pitchFamily="34" charset="0"/>
                        </a:rPr>
                        <a:t>$1,200 USD for 8 full time users, biodegradable liners req'd</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320">
                <a:tc>
                  <a:txBody>
                    <a:bodyPr/>
                    <a:lstStyle/>
                    <a:p>
                      <a:pPr algn="l" fontAlgn="b"/>
                      <a:r>
                        <a:rPr lang="en-US" sz="1000" b="0" i="0" u="none" strike="noStrike">
                          <a:solidFill>
                            <a:srgbClr val="000000"/>
                          </a:solidFill>
                          <a:latin typeface="+mj-lt"/>
                          <a:cs typeface="Arial" pitchFamily="34" charset="0"/>
                        </a:rPr>
                        <a:t>Ecodomeo Dry Toilet</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mj-lt"/>
                          <a:cs typeface="Arial" pitchFamily="34" charset="0"/>
                        </a:rPr>
                        <a:t>Ecodomeo, France</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Composting toilet with manual mechanical device to separate solids and liquids; earthworms for better composting; additional electricity for ventilation</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$2,200 </a:t>
                      </a:r>
                      <a:r>
                        <a:rPr lang="en-US" sz="1000" b="0" i="0" u="none" strike="noStrike" dirty="0">
                          <a:solidFill>
                            <a:srgbClr val="000000"/>
                          </a:solidFill>
                          <a:latin typeface="+mj-lt"/>
                          <a:cs typeface="Arial" pitchFamily="34" charset="0"/>
                        </a:rPr>
                        <a:t>USD to </a:t>
                      </a:r>
                      <a:r>
                        <a:rPr lang="en-US" sz="1000" b="0" i="0" u="none" strike="noStrike" dirty="0" smtClean="0">
                          <a:solidFill>
                            <a:srgbClr val="000000"/>
                          </a:solidFill>
                          <a:latin typeface="+mj-lt"/>
                          <a:cs typeface="Arial" pitchFamily="34" charset="0"/>
                        </a:rPr>
                        <a:t>$2,600 USD for a toilet</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ECOJOHN Waterless Composting Toilet</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mj-lt"/>
                          <a:cs typeface="Arial" pitchFamily="34" charset="0"/>
                        </a:rPr>
                        <a:t>Global Inventive Industries, INC, USA.</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Dry composting toilet with excreta heated; high additional energy needed</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$1,095 USD for a toilet, requires heat</a:t>
                      </a:r>
                      <a:r>
                        <a:rPr lang="en-US" sz="1000" b="0" i="0" u="none" strike="noStrike" baseline="0" dirty="0" smtClean="0">
                          <a:solidFill>
                            <a:srgbClr val="000000"/>
                          </a:solidFill>
                          <a:latin typeface="+mj-lt"/>
                          <a:cs typeface="Arial" pitchFamily="34" charset="0"/>
                        </a:rPr>
                        <a:t>ing and biodegradable bag</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Envirolet Composting Toilet</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mj-lt"/>
                          <a:cs typeface="Arial" pitchFamily="34" charset="0"/>
                        </a:rPr>
                        <a:t>Sancor Industries Ltd, Canada</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Dry composting toilet; aerobic microbes and peat moss added periodically for better composting; optional electricity for better composting</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$2,300 USD for a toilet, requires strict user</a:t>
                      </a:r>
                      <a:r>
                        <a:rPr lang="en-US" sz="1000" b="0" i="0" u="none" strike="noStrike" baseline="0" dirty="0" smtClean="0">
                          <a:solidFill>
                            <a:srgbClr val="000000"/>
                          </a:solidFill>
                          <a:latin typeface="+mj-lt"/>
                          <a:cs typeface="Arial" pitchFamily="34" charset="0"/>
                        </a:rPr>
                        <a:t> compliance</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IntaquaTec Toilet</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mj-lt"/>
                          <a:cs typeface="Arial" pitchFamily="34" charset="0"/>
                        </a:rPr>
                        <a:t>Intaqua AG, Germany</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Urine-diverting toilet with recycled flush water; additional electricity for recycling</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$39,000 </a:t>
                      </a:r>
                      <a:r>
                        <a:rPr lang="en-US" sz="1000" b="0" i="0" u="none" strike="noStrike" dirty="0">
                          <a:solidFill>
                            <a:srgbClr val="000000"/>
                          </a:solidFill>
                          <a:latin typeface="+mj-lt"/>
                          <a:cs typeface="Arial" pitchFamily="34" charset="0"/>
                        </a:rPr>
                        <a:t>USD to </a:t>
                      </a:r>
                      <a:r>
                        <a:rPr lang="en-US" sz="1000" b="0" i="0" u="none" strike="noStrike" dirty="0" smtClean="0">
                          <a:solidFill>
                            <a:srgbClr val="000000"/>
                          </a:solidFill>
                          <a:latin typeface="+mj-lt"/>
                          <a:cs typeface="Arial" pitchFamily="34" charset="0"/>
                        </a:rPr>
                        <a:t>$109,000 </a:t>
                      </a:r>
                      <a:r>
                        <a:rPr lang="en-US" sz="1000" b="0" i="0" u="none" strike="noStrike" dirty="0">
                          <a:solidFill>
                            <a:srgbClr val="000000"/>
                          </a:solidFill>
                          <a:latin typeface="+mj-lt"/>
                          <a:cs typeface="Arial" pitchFamily="34" charset="0"/>
                        </a:rPr>
                        <a:t>USD for up to 4 toilets and 4 urinals</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Separett Villa</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mj-lt"/>
                          <a:cs typeface="Arial" pitchFamily="34" charset="0"/>
                        </a:rPr>
                        <a:t>Separett AB, Sweden</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Urine-diverting dry toilet with an exchangeable container; soil added for better composting, additional electricity for composting</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$1,140 USD</a:t>
                      </a:r>
                      <a:r>
                        <a:rPr lang="en-US" sz="1000" b="0" i="0" u="none" strike="noStrike" baseline="0" dirty="0" smtClean="0">
                          <a:solidFill>
                            <a:srgbClr val="000000"/>
                          </a:solidFill>
                          <a:latin typeface="+mj-lt"/>
                          <a:cs typeface="Arial" pitchFamily="34" charset="0"/>
                        </a:rPr>
                        <a:t> – waste</a:t>
                      </a:r>
                      <a:r>
                        <a:rPr lang="en-US" sz="1000" b="0" i="0" u="none" strike="noStrike" dirty="0" smtClean="0">
                          <a:solidFill>
                            <a:srgbClr val="000000"/>
                          </a:solidFill>
                          <a:latin typeface="+mj-lt"/>
                          <a:cs typeface="Arial" pitchFamily="34" charset="0"/>
                        </a:rPr>
                        <a:t> requires further composting</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ECOJOHN Waterless Incinerating Toilet</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mj-lt"/>
                          <a:cs typeface="Arial" pitchFamily="34" charset="0"/>
                        </a:rPr>
                        <a:t>Global Inventive Industries, INC., USA</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Dry toilet with all excreta incinerated; high energy needed</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$3,995 USD</a:t>
                      </a:r>
                      <a:r>
                        <a:rPr lang="en-US" sz="1000" b="0" i="0" u="none" strike="noStrike" baseline="0" dirty="0" smtClean="0">
                          <a:solidFill>
                            <a:srgbClr val="000000"/>
                          </a:solidFill>
                          <a:latin typeface="+mj-lt"/>
                          <a:cs typeface="Arial" pitchFamily="34" charset="0"/>
                        </a:rPr>
                        <a:t> for one toilet</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Landwasher Water-Free Toilet</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mj-lt"/>
                          <a:cs typeface="Arial" pitchFamily="34" charset="0"/>
                        </a:rPr>
                        <a:t>Beijing Landwasher Science &amp; Technology Development Co., Ltd, China.</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Flush toilet with intelligent control system; urine treated and recycled as flushing lotion; special chemicals added for urine treating; additional electricity for mixing</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$3,000 USD,</a:t>
                      </a:r>
                      <a:r>
                        <a:rPr lang="en-US" sz="1000" b="0" i="0" u="none" strike="noStrike" baseline="0" dirty="0" smtClean="0">
                          <a:solidFill>
                            <a:srgbClr val="000000"/>
                          </a:solidFill>
                          <a:latin typeface="+mj-lt"/>
                          <a:cs typeface="Arial" pitchFamily="34" charset="0"/>
                        </a:rPr>
                        <a:t> requires proprietary liquid consumable</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a:solidFill>
                            <a:srgbClr val="000000"/>
                          </a:solidFill>
                          <a:latin typeface="+mj-lt"/>
                          <a:cs typeface="Arial" pitchFamily="34" charset="0"/>
                        </a:rPr>
                        <a:t>Cesspits/Septic Tanks</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mj-lt"/>
                          <a:cs typeface="Arial" pitchFamily="34" charset="0"/>
                        </a:rPr>
                        <a:t>Zaatari</a:t>
                      </a:r>
                      <a:r>
                        <a:rPr lang="en-US" sz="1000" b="0" i="0" u="none" strike="noStrike" dirty="0">
                          <a:solidFill>
                            <a:srgbClr val="000000"/>
                          </a:solidFill>
                          <a:latin typeface="+mj-lt"/>
                          <a:cs typeface="Arial" pitchFamily="34" charset="0"/>
                        </a:rPr>
                        <a:t>, Azraq</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mj-lt"/>
                          <a:cs typeface="Arial" pitchFamily="34" charset="0"/>
                        </a:rPr>
                        <a:t>Fully lined pits paired with pour flush that are emptied once per month and taken to WWTP; requires flush</a:t>
                      </a: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j-lt"/>
                          <a:cs typeface="Arial" pitchFamily="34" charset="0"/>
                        </a:rPr>
                        <a:t>Requires additional</a:t>
                      </a:r>
                      <a:r>
                        <a:rPr lang="en-US" sz="1000" b="0" i="0" u="none" strike="noStrike" baseline="0" dirty="0" smtClean="0">
                          <a:solidFill>
                            <a:srgbClr val="000000"/>
                          </a:solidFill>
                          <a:latin typeface="+mj-lt"/>
                          <a:cs typeface="Arial" pitchFamily="34" charset="0"/>
                        </a:rPr>
                        <a:t> </a:t>
                      </a:r>
                      <a:r>
                        <a:rPr lang="en-US" sz="1000" b="0" i="0" u="none" strike="noStrike" dirty="0" smtClean="0">
                          <a:solidFill>
                            <a:srgbClr val="000000"/>
                          </a:solidFill>
                          <a:latin typeface="+mj-lt"/>
                          <a:cs typeface="Arial" pitchFamily="34" charset="0"/>
                        </a:rPr>
                        <a:t>WWTP/ processor +</a:t>
                      </a:r>
                      <a:r>
                        <a:rPr lang="en-US" sz="1000" b="0" i="0" u="none" strike="noStrike" baseline="0" dirty="0" smtClean="0">
                          <a:solidFill>
                            <a:srgbClr val="000000"/>
                          </a:solidFill>
                          <a:latin typeface="+mj-lt"/>
                          <a:cs typeface="Arial" pitchFamily="34" charset="0"/>
                        </a:rPr>
                        <a:t> cement lining of tank</a:t>
                      </a:r>
                      <a:endParaRPr lang="en-US" sz="1000" b="0" i="0" u="none" strike="noStrike" dirty="0">
                        <a:solidFill>
                          <a:srgbClr val="000000"/>
                        </a:solidFill>
                        <a:latin typeface="+mj-lt"/>
                        <a:cs typeface="Arial" pitchFamily="34" charset="0"/>
                      </a:endParaRPr>
                    </a:p>
                  </a:txBody>
                  <a:tcPr marL="44321" marR="44321"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A</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nvGraphicFramePr>
        <p:xfrm>
          <a:off x="1586" y="1590"/>
          <a:ext cx="1587" cy="1587"/>
        </p:xfrm>
        <a:graphic>
          <a:graphicData uri="http://schemas.openxmlformats.org/presentationml/2006/ole">
            <p:oleObj spid="_x0000_s202754" name="think-cell Slide" r:id="rId3" imgW="270" imgH="270" progId="TCLayout.ActiveDocument.1">
              <p:embed/>
            </p:oleObj>
          </a:graphicData>
        </a:graphic>
      </p:graphicFrame>
      <p:sp>
        <p:nvSpPr>
          <p:cNvPr id="2" name="Title 1"/>
          <p:cNvSpPr>
            <a:spLocks noGrp="1"/>
          </p:cNvSpPr>
          <p:nvPr>
            <p:ph type="title"/>
          </p:nvPr>
        </p:nvSpPr>
        <p:spPr>
          <a:noFill/>
          <a:effectLst/>
        </p:spPr>
        <p:txBody>
          <a:bodyPr wrap="square"/>
          <a:lstStyle/>
          <a:p>
            <a:pPr lvl="0"/>
            <a:r>
              <a:rPr lang="en-US" u="sng" dirty="0" smtClean="0">
                <a:solidFill>
                  <a:srgbClr val="177B57"/>
                </a:solidFill>
                <a:latin typeface="Arial"/>
              </a:rPr>
              <a:t>Backup</a:t>
            </a:r>
            <a:r>
              <a:rPr lang="en-US" dirty="0" smtClean="0">
                <a:solidFill>
                  <a:srgbClr val="177B57"/>
                </a:solidFill>
                <a:latin typeface="Arial"/>
              </a:rPr>
              <a:t>: Technologies eliminated due to technology viability</a:t>
            </a:r>
            <a:endParaRPr lang="en-US" sz="1600" b="0" dirty="0">
              <a:solidFill>
                <a:srgbClr val="177B57"/>
              </a:solidFill>
              <a:latin typeface="Arial"/>
            </a:endParaRPr>
          </a:p>
        </p:txBody>
      </p:sp>
      <p:graphicFrame>
        <p:nvGraphicFramePr>
          <p:cNvPr id="8" name="Table 7"/>
          <p:cNvGraphicFramePr>
            <a:graphicFrameLocks noGrp="1"/>
          </p:cNvGraphicFramePr>
          <p:nvPr/>
        </p:nvGraphicFramePr>
        <p:xfrm>
          <a:off x="302070" y="1302988"/>
          <a:ext cx="9052560" cy="5394960"/>
        </p:xfrm>
        <a:graphic>
          <a:graphicData uri="http://schemas.openxmlformats.org/drawingml/2006/table">
            <a:tbl>
              <a:tblPr/>
              <a:tblGrid>
                <a:gridCol w="1463040"/>
                <a:gridCol w="1280160"/>
                <a:gridCol w="3931920"/>
                <a:gridCol w="2377440"/>
              </a:tblGrid>
              <a:tr h="0">
                <a:tc>
                  <a:txBody>
                    <a:bodyPr/>
                    <a:lstStyle/>
                    <a:p>
                      <a:pPr algn="l" fontAlgn="b"/>
                      <a:r>
                        <a:rPr lang="en-US" sz="1000" b="1" i="0" u="none" strike="noStrike" dirty="0" smtClean="0">
                          <a:solidFill>
                            <a:schemeClr val="bg1"/>
                          </a:solidFill>
                          <a:latin typeface="Arial" pitchFamily="34" charset="0"/>
                          <a:cs typeface="Arial" pitchFamily="34" charset="0"/>
                        </a:rPr>
                        <a:t>Toilet System</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Provider</a:t>
                      </a:r>
                      <a:r>
                        <a:rPr lang="en-US" sz="1000" b="1" i="0" u="none" strike="noStrike" baseline="0" dirty="0" smtClean="0">
                          <a:solidFill>
                            <a:schemeClr val="bg1"/>
                          </a:solidFill>
                          <a:latin typeface="Arial" pitchFamily="34" charset="0"/>
                          <a:cs typeface="Arial" pitchFamily="34" charset="0"/>
                        </a:rPr>
                        <a:t> /Orig. Country</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Description</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c>
                  <a:txBody>
                    <a:bodyPr/>
                    <a:lstStyle/>
                    <a:p>
                      <a:pPr algn="l" fontAlgn="b"/>
                      <a:r>
                        <a:rPr lang="en-US" sz="1000" b="1" i="0" u="none" strike="noStrike" dirty="0" smtClean="0">
                          <a:solidFill>
                            <a:schemeClr val="bg1"/>
                          </a:solidFill>
                          <a:latin typeface="Arial" pitchFamily="34" charset="0"/>
                          <a:cs typeface="Arial" pitchFamily="34" charset="0"/>
                        </a:rPr>
                        <a:t>Reason for elimination (if applicable)</a:t>
                      </a:r>
                      <a:endParaRPr lang="en-US" sz="1000" b="1" i="0" u="none" strike="noStrike" dirty="0">
                        <a:solidFill>
                          <a:schemeClr val="bg1"/>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6E81"/>
                    </a:solidFill>
                  </a:tcPr>
                </a:tc>
              </a:tr>
              <a:tr h="274320">
                <a:tc>
                  <a:txBody>
                    <a:bodyPr/>
                    <a:lstStyle/>
                    <a:p>
                      <a:pPr algn="l" fontAlgn="b"/>
                      <a:r>
                        <a:rPr lang="en-US" sz="1000" b="0" i="0" u="none" strike="noStrike" dirty="0" err="1">
                          <a:solidFill>
                            <a:srgbClr val="000000"/>
                          </a:solidFill>
                          <a:latin typeface="Arial" pitchFamily="34" charset="0"/>
                          <a:cs typeface="Arial" pitchFamily="34" charset="0"/>
                        </a:rPr>
                        <a:t>NUS</a:t>
                      </a:r>
                      <a:r>
                        <a:rPr lang="en-US" sz="1000" b="0" i="0" u="none" strike="noStrike" dirty="0">
                          <a:solidFill>
                            <a:srgbClr val="000000"/>
                          </a:solidFill>
                          <a:latin typeface="Arial" pitchFamily="34" charset="0"/>
                          <a:cs typeface="Arial" pitchFamily="34" charset="0"/>
                        </a:rPr>
                        <a:t> Urine-Diverting Combustion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National University of Singapore, Singapore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Urine-diversion flush toilet; excreta combusted/dried with vapor collected, condensed and purified; in concept stage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Technology is too early </a:t>
                      </a:r>
                      <a:r>
                        <a:rPr lang="en-US" sz="1000" b="0" i="0" u="none" strike="noStrike" dirty="0" smtClean="0">
                          <a:solidFill>
                            <a:srgbClr val="000000"/>
                          </a:solidFill>
                          <a:latin typeface="Arial" pitchFamily="34" charset="0"/>
                          <a:cs typeface="Arial" pitchFamily="34" charset="0"/>
                        </a:rPr>
                        <a:t>(still in prototype</a:t>
                      </a:r>
                      <a:r>
                        <a:rPr lang="en-US" sz="1000" b="0" i="0" u="none" strike="noStrike" baseline="0" dirty="0" smtClean="0">
                          <a:solidFill>
                            <a:srgbClr val="000000"/>
                          </a:solidFill>
                          <a:latin typeface="Arial" pitchFamily="34" charset="0"/>
                          <a:cs typeface="Arial" pitchFamily="34" charset="0"/>
                        </a:rPr>
                        <a:t> phase</a:t>
                      </a:r>
                      <a:r>
                        <a:rPr lang="en-US" sz="1000" b="0" i="0" u="none" strike="noStrike" dirty="0" smtClean="0">
                          <a:solidFill>
                            <a:srgbClr val="000000"/>
                          </a:solidFill>
                          <a:latin typeface="Arial" pitchFamily="34" charset="0"/>
                          <a:cs typeface="Arial" pitchFamily="34" charset="0"/>
                        </a:rPr>
                        <a:t>); extremely large footprint with</a:t>
                      </a:r>
                      <a:r>
                        <a:rPr lang="en-US" sz="1000" b="0" i="0" u="none" strike="noStrike" baseline="0" dirty="0" smtClean="0">
                          <a:solidFill>
                            <a:srgbClr val="000000"/>
                          </a:solidFill>
                          <a:latin typeface="Arial" pitchFamily="34" charset="0"/>
                          <a:cs typeface="Arial" pitchFamily="34" charset="0"/>
                        </a:rPr>
                        <a:t> hand-operated vacuum pump</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err="1">
                          <a:solidFill>
                            <a:srgbClr val="000000"/>
                          </a:solidFill>
                          <a:latin typeface="Arial" pitchFamily="34" charset="0"/>
                          <a:cs typeface="Arial" pitchFamily="34" charset="0"/>
                        </a:rPr>
                        <a:t>UDDT</a:t>
                      </a:r>
                      <a:r>
                        <a:rPr lang="en-US" sz="1000" b="0" i="0" u="none" strike="noStrike" dirty="0">
                          <a:solidFill>
                            <a:srgbClr val="000000"/>
                          </a:solidFill>
                          <a:latin typeface="Arial" pitchFamily="34" charset="0"/>
                          <a:cs typeface="Arial" pitchFamily="34" charset="0"/>
                        </a:rPr>
                        <a:t>-Based Semi-Centralized Composting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University of Science and Technology Beijing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Large-scale dry composting toilet system using solar energy and recovering the energy from waste; in concept stage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Technology is too early </a:t>
                      </a:r>
                      <a:r>
                        <a:rPr lang="en-US" sz="1000" b="0" i="0" u="none" strike="noStrike" dirty="0" smtClean="0">
                          <a:solidFill>
                            <a:srgbClr val="000000"/>
                          </a:solidFill>
                          <a:latin typeface="Arial" pitchFamily="34" charset="0"/>
                          <a:cs typeface="Arial" pitchFamily="34" charset="0"/>
                        </a:rPr>
                        <a:t>(still in concept</a:t>
                      </a:r>
                      <a:r>
                        <a:rPr lang="en-US" sz="1000" b="0" i="0" u="none" strike="noStrike" baseline="0" dirty="0" smtClean="0">
                          <a:solidFill>
                            <a:srgbClr val="000000"/>
                          </a:solidFill>
                          <a:latin typeface="Arial" pitchFamily="34" charset="0"/>
                          <a:cs typeface="Arial" pitchFamily="34" charset="0"/>
                        </a:rPr>
                        <a:t> phase</a:t>
                      </a:r>
                      <a:r>
                        <a:rPr lang="en-US" sz="1000" b="0" i="0" u="none" strike="noStrike" dirty="0" smtClean="0">
                          <a:solidFill>
                            <a:srgbClr val="000000"/>
                          </a:solidFill>
                          <a:latin typeface="Arial" pitchFamily="34" charset="0"/>
                          <a:cs typeface="Arial" pitchFamily="34" charset="0"/>
                        </a:rPr>
                        <a:t>); still requires digging</a:t>
                      </a:r>
                      <a:r>
                        <a:rPr lang="en-US" sz="1000" b="0" i="0" u="none" strike="noStrike" baseline="0" dirty="0" smtClean="0">
                          <a:solidFill>
                            <a:srgbClr val="000000"/>
                          </a:solidFill>
                          <a:latin typeface="Arial" pitchFamily="34" charset="0"/>
                          <a:cs typeface="Arial" pitchFamily="34" charset="0"/>
                        </a:rPr>
                        <a:t> 2m into ground</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Product Recovery from Source Separated Human Urine and Feces</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University of Science and Technology Beijing</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Urine diversion flush toilet; the waste used for producing biogas; in concept stage</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Technology is too early </a:t>
                      </a:r>
                      <a:r>
                        <a:rPr lang="en-US" sz="1000" b="0" i="0" u="none" strike="noStrike" dirty="0" smtClean="0">
                          <a:solidFill>
                            <a:srgbClr val="000000"/>
                          </a:solidFill>
                          <a:latin typeface="Arial" pitchFamily="34" charset="0"/>
                          <a:cs typeface="Arial" pitchFamily="34" charset="0"/>
                        </a:rPr>
                        <a:t>(still in concept phase)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Diversion for safe </a:t>
                      </a:r>
                      <a:r>
                        <a:rPr lang="en-US" sz="1000" b="0" i="0" u="none" strike="noStrike" dirty="0" smtClean="0">
                          <a:solidFill>
                            <a:srgbClr val="000000"/>
                          </a:solidFill>
                          <a:latin typeface="Arial" pitchFamily="34" charset="0"/>
                          <a:cs typeface="Arial" pitchFamily="34" charset="0"/>
                        </a:rPr>
                        <a:t>sanitation (Blue diversion</a:t>
                      </a:r>
                      <a:r>
                        <a:rPr lang="en-US" sz="1000" b="0" i="0" u="none" strike="noStrike" baseline="0" dirty="0" smtClean="0">
                          <a:solidFill>
                            <a:srgbClr val="000000"/>
                          </a:solidFill>
                          <a:latin typeface="Arial" pitchFamily="34" charset="0"/>
                          <a:cs typeface="Arial" pitchFamily="34" charset="0"/>
                        </a:rPr>
                        <a:t> toilet)</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smtClean="0">
                          <a:solidFill>
                            <a:srgbClr val="000000"/>
                          </a:solidFill>
                          <a:latin typeface="Arial" pitchFamily="34" charset="0"/>
                          <a:cs typeface="Arial" pitchFamily="34" charset="0"/>
                        </a:rPr>
                        <a:t>EAWAG</a:t>
                      </a:r>
                      <a:r>
                        <a:rPr lang="en-US" sz="1000" b="0" i="0" u="none" strike="noStrike" dirty="0" smtClean="0">
                          <a:solidFill>
                            <a:srgbClr val="000000"/>
                          </a:solidFill>
                          <a:latin typeface="Arial" pitchFamily="34" charset="0"/>
                          <a:cs typeface="Arial" pitchFamily="34" charset="0"/>
                        </a:rPr>
                        <a:t>/</a:t>
                      </a:r>
                      <a:r>
                        <a:rPr lang="en-US" sz="1000" b="0" i="0" u="none" strike="noStrike" dirty="0" err="1" smtClean="0">
                          <a:solidFill>
                            <a:srgbClr val="000000"/>
                          </a:solidFill>
                          <a:latin typeface="Arial" pitchFamily="34" charset="0"/>
                          <a:cs typeface="Arial" pitchFamily="34" charset="0"/>
                        </a:rPr>
                        <a:t>EOOS</a:t>
                      </a:r>
                      <a:r>
                        <a:rPr lang="en-US" sz="1000" b="0" i="0" u="none" strike="noStrike" dirty="0" smtClean="0">
                          <a:solidFill>
                            <a:srgbClr val="000000"/>
                          </a:solidFill>
                          <a:latin typeface="Arial" pitchFamily="34" charset="0"/>
                          <a:cs typeface="Arial" pitchFamily="34" charset="0"/>
                        </a:rPr>
                        <a:t>, </a:t>
                      </a:r>
                      <a:r>
                        <a:rPr lang="en-US" sz="1000" b="0" i="0" u="none" strike="noStrike" dirty="0">
                          <a:solidFill>
                            <a:srgbClr val="000000"/>
                          </a:solidFill>
                          <a:latin typeface="Arial" pitchFamily="34" charset="0"/>
                          <a:cs typeface="Arial" pitchFamily="34" charset="0"/>
                        </a:rPr>
                        <a:t>Switzerland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Urine-diverting toilet with recycled flush water; additional electricity for recycling; downstream process under research</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Technology is too </a:t>
                      </a:r>
                      <a:r>
                        <a:rPr lang="en-US" sz="1000" b="0" i="0" u="none" strike="noStrike" dirty="0" smtClean="0">
                          <a:solidFill>
                            <a:srgbClr val="000000"/>
                          </a:solidFill>
                          <a:latin typeface="Arial" pitchFamily="34" charset="0"/>
                          <a:cs typeface="Arial" pitchFamily="34" charset="0"/>
                        </a:rPr>
                        <a:t>early; can</a:t>
                      </a:r>
                      <a:r>
                        <a:rPr lang="en-US" sz="1000" b="0" i="0" u="none" strike="noStrike" baseline="0" dirty="0" smtClean="0">
                          <a:solidFill>
                            <a:srgbClr val="000000"/>
                          </a:solidFill>
                          <a:latin typeface="Arial" pitchFamily="34" charset="0"/>
                          <a:cs typeface="Arial" pitchFamily="34" charset="0"/>
                        </a:rPr>
                        <a:t> only process 1.5 L of liquid per hour</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RTI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Research Triangle Institute (RTI)</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Mechanical separation of solids &amp; liquids; disinfect liquid waste; dry and burn solid waste through solar energy, natural air drafts &amp; heat to create stored energy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Technology is too early </a:t>
                      </a:r>
                      <a:r>
                        <a:rPr lang="en-US" sz="1000" b="0" i="0" u="none" strike="noStrike" dirty="0" smtClean="0">
                          <a:solidFill>
                            <a:srgbClr val="000000"/>
                          </a:solidFill>
                          <a:latin typeface="Arial" pitchFamily="34" charset="0"/>
                          <a:cs typeface="Arial" pitchFamily="34" charset="0"/>
                        </a:rPr>
                        <a:t>(pilot still 2-3 years out), any solid</a:t>
                      </a:r>
                      <a:r>
                        <a:rPr lang="en-US" sz="1000" b="0" i="0" u="none" strike="noStrike" baseline="0" dirty="0" smtClean="0">
                          <a:solidFill>
                            <a:srgbClr val="000000"/>
                          </a:solidFill>
                          <a:latin typeface="Arial" pitchFamily="34" charset="0"/>
                          <a:cs typeface="Arial" pitchFamily="34" charset="0"/>
                        </a:rPr>
                        <a:t> waste other than paper would cause it to seize up</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err="1">
                          <a:solidFill>
                            <a:srgbClr val="000000"/>
                          </a:solidFill>
                          <a:latin typeface="Arial" pitchFamily="34" charset="0"/>
                          <a:cs typeface="Arial" pitchFamily="34" charset="0"/>
                        </a:rPr>
                        <a:t>Loughborough</a:t>
                      </a:r>
                      <a:r>
                        <a:rPr lang="en-US" sz="1000" b="0" i="0" u="none" strike="noStrike" dirty="0">
                          <a:solidFill>
                            <a:srgbClr val="000000"/>
                          </a:solidFill>
                          <a:latin typeface="Arial" pitchFamily="34" charset="0"/>
                          <a:cs typeface="Arial" pitchFamily="34" charset="0"/>
                        </a:rPr>
                        <a:t>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Loughborough</a:t>
                      </a:r>
                      <a:r>
                        <a:rPr lang="en-US" sz="1000" b="0" i="0" u="none" strike="noStrike" dirty="0">
                          <a:solidFill>
                            <a:srgbClr val="000000"/>
                          </a:solidFill>
                          <a:latin typeface="Arial" pitchFamily="34" charset="0"/>
                          <a:cs typeface="Arial" pitchFamily="34" charset="0"/>
                        </a:rPr>
                        <a:t> University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Low-flush system; hydrothermal carbonization (high temp, high pressure); also accepts solid waste; generates water, electricity &amp; fertilizer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Technology is too </a:t>
                      </a:r>
                      <a:r>
                        <a:rPr lang="en-US" sz="1000" b="0" i="0" u="none" strike="noStrike" dirty="0" smtClean="0">
                          <a:solidFill>
                            <a:srgbClr val="000000"/>
                          </a:solidFill>
                          <a:latin typeface="Arial" pitchFamily="34" charset="0"/>
                          <a:cs typeface="Arial" pitchFamily="34" charset="0"/>
                        </a:rPr>
                        <a:t>early; concerns about breakdown in various settings</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Biochar Reactor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Climate Foundation</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Dries and carbonizes waste into biochar to use as fuel or fertilizer</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Still in trial phase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err="1">
                          <a:solidFill>
                            <a:srgbClr val="000000"/>
                          </a:solidFill>
                          <a:latin typeface="Arial" pitchFamily="34" charset="0"/>
                          <a:cs typeface="Arial" pitchFamily="34" charset="0"/>
                        </a:rPr>
                        <a:t>Nano</a:t>
                      </a:r>
                      <a:r>
                        <a:rPr lang="en-US" sz="1000" b="0" i="0" u="none" strike="noStrike" dirty="0">
                          <a:solidFill>
                            <a:srgbClr val="000000"/>
                          </a:solidFill>
                          <a:latin typeface="Arial" pitchFamily="34" charset="0"/>
                          <a:cs typeface="Arial" pitchFamily="34" charset="0"/>
                        </a:rPr>
                        <a:t> Membrane Toilet</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latin typeface="Arial" pitchFamily="34" charset="0"/>
                          <a:cs typeface="Arial" pitchFamily="34" charset="0"/>
                        </a:rPr>
                        <a:t>Cranfield</a:t>
                      </a:r>
                      <a:r>
                        <a:rPr lang="en-US" sz="1000" b="0" i="0" u="none" strike="noStrike" dirty="0">
                          <a:solidFill>
                            <a:srgbClr val="000000"/>
                          </a:solidFill>
                          <a:latin typeface="Arial" pitchFamily="34" charset="0"/>
                          <a:cs typeface="Arial" pitchFamily="34" charset="0"/>
                        </a:rPr>
                        <a:t> University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Separation through sedimentation; separated solids collected in bag; water recovery through vaporization; energy needed through hand or bicycle crank</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Still in testing and design phase;  uses biodegradable </a:t>
                      </a:r>
                      <a:r>
                        <a:rPr lang="en-US" sz="1000" b="0" i="0" u="none" strike="noStrike" dirty="0">
                          <a:solidFill>
                            <a:srgbClr val="000000"/>
                          </a:solidFill>
                          <a:latin typeface="Arial" pitchFamily="34" charset="0"/>
                          <a:cs typeface="Arial" pitchFamily="34" charset="0"/>
                        </a:rPr>
                        <a:t>membrane consumables; up to 10 users; needs electricity; sticks or stones could </a:t>
                      </a:r>
                      <a:r>
                        <a:rPr lang="en-US" sz="1000" b="0" i="0" u="none" strike="noStrike" dirty="0" smtClean="0">
                          <a:solidFill>
                            <a:srgbClr val="000000"/>
                          </a:solidFill>
                          <a:latin typeface="Arial" pitchFamily="34" charset="0"/>
                          <a:cs typeface="Arial" pitchFamily="34" charset="0"/>
                        </a:rPr>
                        <a:t>cause breakdown</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a:solidFill>
                            <a:srgbClr val="000000"/>
                          </a:solidFill>
                          <a:latin typeface="Arial" pitchFamily="34" charset="0"/>
                          <a:cs typeface="Arial" pitchFamily="34" charset="0"/>
                        </a:rPr>
                        <a:t>Caltech System</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California Institute of Technology</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Flush toilet to electrochemical reactor; breaks down water and human waste into fertilizer and hydrogen, which could be paired with hydrogen fuel cells with water re-used for flushing (160L required to initiate system); uses solar energy but backup power recommended</a:t>
                      </a: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Technology is still early; requires </a:t>
                      </a:r>
                      <a:r>
                        <a:rPr lang="en-US" sz="1000" b="0" i="0" u="none" strike="noStrike" dirty="0">
                          <a:solidFill>
                            <a:srgbClr val="000000"/>
                          </a:solidFill>
                          <a:latin typeface="Arial" pitchFamily="34" charset="0"/>
                          <a:cs typeface="Arial" pitchFamily="34" charset="0"/>
                        </a:rPr>
                        <a:t>external backup electricity for solar panel; </a:t>
                      </a:r>
                      <a:r>
                        <a:rPr lang="en-US" sz="1000" b="0" i="0" u="none" strike="noStrike" dirty="0" err="1" smtClean="0">
                          <a:solidFill>
                            <a:srgbClr val="000000"/>
                          </a:solidFill>
                          <a:latin typeface="Arial" pitchFamily="34" charset="0"/>
                          <a:cs typeface="Arial" pitchFamily="34" charset="0"/>
                        </a:rPr>
                        <a:t>addt'l</a:t>
                      </a:r>
                      <a:r>
                        <a:rPr lang="en-US" sz="1000" b="0" i="0" u="none" strike="noStrike" dirty="0" smtClean="0">
                          <a:solidFill>
                            <a:srgbClr val="000000"/>
                          </a:solidFill>
                          <a:latin typeface="Arial" pitchFamily="34" charset="0"/>
                          <a:cs typeface="Arial" pitchFamily="34" charset="0"/>
                        </a:rPr>
                        <a:t> </a:t>
                      </a:r>
                      <a:r>
                        <a:rPr lang="en-US" sz="1000" b="0" i="0" u="none" strike="noStrike" dirty="0">
                          <a:solidFill>
                            <a:srgbClr val="000000"/>
                          </a:solidFill>
                          <a:latin typeface="Arial" pitchFamily="34" charset="0"/>
                          <a:cs typeface="Arial" pitchFamily="34" charset="0"/>
                        </a:rPr>
                        <a:t>industrial salt is needed; 160L of water needed to initiate </a:t>
                      </a:r>
                      <a:r>
                        <a:rPr lang="en-US" sz="1000" b="0" i="0" u="none" strike="noStrike" dirty="0" smtClean="0">
                          <a:solidFill>
                            <a:srgbClr val="000000"/>
                          </a:solidFill>
                          <a:latin typeface="Arial" pitchFamily="34" charset="0"/>
                          <a:cs typeface="Arial" pitchFamily="34" charset="0"/>
                        </a:rPr>
                        <a:t>system</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b"/>
                      <a:r>
                        <a:rPr lang="en-US" sz="1000" b="0" i="0" u="none" strike="noStrike" dirty="0" smtClean="0">
                          <a:solidFill>
                            <a:srgbClr val="000000"/>
                          </a:solidFill>
                          <a:latin typeface="Arial" pitchFamily="34" charset="0"/>
                          <a:cs typeface="Arial" pitchFamily="34" charset="0"/>
                        </a:rPr>
                        <a:t>Bulk Consolidation Containers (</a:t>
                      </a:r>
                      <a:r>
                        <a:rPr lang="en-US" sz="1000" b="0" i="0" u="none" strike="noStrike" dirty="0" err="1" smtClean="0">
                          <a:solidFill>
                            <a:srgbClr val="000000"/>
                          </a:solidFill>
                          <a:latin typeface="Arial" pitchFamily="34" charset="0"/>
                          <a:cs typeface="Arial" pitchFamily="34" charset="0"/>
                        </a:rPr>
                        <a:t>BCCs</a:t>
                      </a:r>
                      <a:r>
                        <a:rPr lang="en-US" sz="1000" b="0" i="0" u="none" strike="noStrike" dirty="0" smtClean="0">
                          <a:solidFill>
                            <a:srgbClr val="000000"/>
                          </a:solidFill>
                          <a:latin typeface="Arial" pitchFamily="34" charset="0"/>
                          <a:cs typeface="Arial" pitchFamily="34" charset="0"/>
                        </a:rPr>
                        <a:t>)</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smtClean="0">
                          <a:solidFill>
                            <a:srgbClr val="000000"/>
                          </a:solidFill>
                          <a:latin typeface="Arial" pitchFamily="34" charset="0"/>
                          <a:cs typeface="Arial" pitchFamily="34" charset="0"/>
                        </a:rPr>
                        <a:t>Sanergy</a:t>
                      </a:r>
                      <a:r>
                        <a:rPr lang="en-US" sz="1000" b="0" i="0" u="none" strike="noStrike" dirty="0" smtClean="0">
                          <a:solidFill>
                            <a:srgbClr val="000000"/>
                          </a:solidFill>
                          <a:latin typeface="Arial" pitchFamily="34" charset="0"/>
                          <a:cs typeface="Arial" pitchFamily="34" charset="0"/>
                        </a:rPr>
                        <a:t> / GOAL</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Lightweight,</a:t>
                      </a:r>
                      <a:r>
                        <a:rPr lang="en-US" sz="1000" b="0" i="0" u="none" strike="noStrike" baseline="0" dirty="0" smtClean="0">
                          <a:solidFill>
                            <a:srgbClr val="000000"/>
                          </a:solidFill>
                          <a:latin typeface="Arial" pitchFamily="34" charset="0"/>
                          <a:cs typeface="Arial" pitchFamily="34" charset="0"/>
                        </a:rPr>
                        <a:t> modular </a:t>
                      </a:r>
                      <a:r>
                        <a:rPr lang="en-US" sz="1000" b="0" i="0" u="none" strike="noStrike" baseline="0" dirty="0" err="1" smtClean="0">
                          <a:solidFill>
                            <a:srgbClr val="000000"/>
                          </a:solidFill>
                          <a:latin typeface="Arial" pitchFamily="34" charset="0"/>
                          <a:cs typeface="Arial" pitchFamily="34" charset="0"/>
                        </a:rPr>
                        <a:t>t</a:t>
                      </a:r>
                      <a:r>
                        <a:rPr lang="en-US" sz="1000" b="0" i="0" u="none" strike="noStrike" dirty="0" err="1" smtClean="0">
                          <a:solidFill>
                            <a:srgbClr val="000000"/>
                          </a:solidFill>
                          <a:latin typeface="Arial" pitchFamily="34" charset="0"/>
                          <a:cs typeface="Arial" pitchFamily="34" charset="0"/>
                        </a:rPr>
                        <a:t>ansfer</a:t>
                      </a:r>
                      <a:r>
                        <a:rPr lang="en-US" sz="1000" b="0" i="0" u="none" strike="noStrike" baseline="0" dirty="0" smtClean="0">
                          <a:solidFill>
                            <a:srgbClr val="000000"/>
                          </a:solidFill>
                          <a:latin typeface="Arial" pitchFamily="34" charset="0"/>
                          <a:cs typeface="Arial" pitchFamily="34" charset="0"/>
                        </a:rPr>
                        <a:t> stations for single-use bags; still in concept phase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Arial" pitchFamily="34" charset="0"/>
                          <a:cs typeface="Arial" pitchFamily="34" charset="0"/>
                        </a:rPr>
                        <a:t>Still in concept phase</a:t>
                      </a:r>
                      <a:endParaRPr lang="en-US" sz="1000" b="0" i="0" u="none" strike="noStrike" dirty="0">
                        <a:solidFill>
                          <a:srgbClr val="000000"/>
                        </a:solidFill>
                        <a:latin typeface="Arial" pitchFamily="34" charset="0"/>
                        <a:cs typeface="Arial" pitchFamily="34" charset="0"/>
                      </a:endParaRPr>
                    </a:p>
                  </a:txBody>
                  <a:tcPr marL="45720" marR="45720" marT="27432" marB="2743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NumberBall"/>
          <p:cNvSpPr>
            <a:spLocks noChangeArrowheads="1"/>
          </p:cNvSpPr>
          <p:nvPr/>
        </p:nvSpPr>
        <p:spPr bwMode="gray">
          <a:xfrm>
            <a:off x="9267520" y="29980"/>
            <a:ext cx="286237" cy="295275"/>
          </a:xfrm>
          <a:prstGeom prst="ellipse">
            <a:avLst/>
          </a:prstGeom>
          <a:solidFill>
            <a:srgbClr val="DCC05A"/>
          </a:solidFill>
          <a:ln w="9525" algn="ctr">
            <a:solidFill>
              <a:srgbClr val="DCC05A"/>
            </a:solidFill>
            <a:round/>
            <a:headEnd/>
            <a:tailEnd/>
          </a:ln>
        </p:spPr>
        <p:txBody>
          <a:bodyPr wrap="none" lIns="0" tIns="0" rIns="0" bIns="0" anchor="ctr"/>
          <a:lstStyle/>
          <a:p>
            <a:pPr algn="ctr"/>
            <a:r>
              <a:rPr lang="en-US" sz="1400" b="1" dirty="0" smtClean="0">
                <a:latin typeface="Arial" pitchFamily="34" charset="0"/>
                <a:cs typeface="Arial" pitchFamily="34" charset="0"/>
              </a:rPr>
              <a:t>B</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4"/>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QjmHi7ZLkyCpwOAOTkqJ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dVOUc5xRkGahrU_TAfsG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_vbIRrpiEGB03o3.0Fat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EGPkEsOZ0uz6ihmZ5kQ2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adwsPd5jEak9XvThRgEw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Z89uIoqMkq3yuzhhD.9o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84dGVQ9rEumx4qHq3wg2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hp78SS46kucuZkzY0sy1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9s4cgg_8068d1hxWp_M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xAfYB1I.EuwDYNcRqHX3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5F.Raz2ucUOfJL.qQpat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EaY3jV7hkOC19iMidrdP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2d_0r6iJ0ujF8YA6uV0e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6eb6wMrv4EG8w29frffRH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GplD.0arUECov2l4c630w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mhEVo.PLUaNQ2w71Vvi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_JhF2Gd6VUSTiBlwplF6C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vANZF2z5Ykm20vCGyM0P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3D_It2iBzEai38CAWQK5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AgODHsCkOOxeSFHJzHb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0w6ebQr2Jk.uVnHq1iVP1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lqGCbA93sUGdV8esbt8Dq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61FP9gDQQ0.9P4.qaBd5y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YJiffvo.kug8SFuzz6q_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GEyqC6X.S0SFmHFkXd_u5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EIxJMlySEiVrx83022DL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q9SdMNSt0KCsxOCF4Y9u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76ktFyhjkki2_ZEx8AwAJ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ZlHUSOEd4k6M68rdx2uOW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GxyVqvMPt026jGW1xRWPr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kE85Wyew0qKHAHHHXQvK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TxsI6pjf0u4XIDBFK0iO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TN_LOhUWogySQT3cvt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FpL6RWuq0qBH4DyMQqFz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Z048odh902wNIuNDSboc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nEqM9B_B0i7oxByudRvY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esW4dYlSUCrQJrML_0_2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M9tW0x0eEWtoQLpvHom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3fDUP5AOU2xTuBUwzCN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8HMjh6AHcUqmP_s24QhLV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lvl.qF5h9EG.q6RcN2Vj5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vFGtPc6U.Xi07wA3O1Y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1GwSwuSBU26CfoRMHRBK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_0nAcnrrp02LUXiMQhiAF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ey4uBAX80ea8eR0uPk23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iWGhFEyLU.mJMk0yGoDz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sMl17S.n0KwodIvPvl6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JSlsUQXnTky4RJZm88UWS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joN8GfemWEi4nnlBHrzBJ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_kdRXIibDE2T4Juwxksim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TtjuSGVkpUqCmYc3LdZo9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aar7sV_X0yIesNsAtXVf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xnpS1c0YEG03BBMNQ9XF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7WjAY00wmEaEXh0K8HLVN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_OrUqIbHkWmuKuXEmYm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DQ6m3lURkavIn5YaaHk.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0_emV83iE6amikgznoiP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zppxm71n0eLohutcXK1j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7.3RV0Oz1UWbZQAVA2H1y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GEqBKQwx7EGDn8IM90rja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6C23zDGq0Eed7_2naLWo5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kAkb.HcSLk6opYzviLKYK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DF191qcpkqiwrHdmsh3B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jHN.lwmsUm_7xqeKY9er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1BTMpYp5kKXEpOsWEk0L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2OaC67ASJEGRUHePeBMbE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fSsM4Ntyk250iPR.km_G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pkQ_snt_kKgVX2KIVXTa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IBO2t5WGUOtrpKLz_MnF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Lc7W7lH63keeKSsmHLqoO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bSA6dwPUjEGoLp67gtrNG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fE_0BUNZl0mUWRYPgmQfb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SNWxzqBhAUCx_M.7s3GVN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eO0ozRKv02g2yu6ZKNuO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pDt2JxCw_0WxEyNEfXgew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L2TkiKtK00yh0h_pcStk5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f6gnjGo0uGCYk5wgfk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POFtuAzDkKUoI2GEsOi0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aCLaGNNz02JPagaIxb0j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6G4d_saf0GQKDuI2EDdz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1HubLUEWfEi3VqSzx8l9i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pFdLsLmyak2lJ9zhcXtmU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i6RlA5Yv8Ee6.gALWiIMh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_0io5DWbfECm8Q_1J3w7r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wlMfInaJcUqwRGWNrR0rK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02pCoBpeNUGLSkMbf6cYb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_Jqq4HmjM0aPv_pyYAt2_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feS_XsRdW0GQgYOrnuNhB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gTQF7yWhUyjYt._neo2x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mrt7vvRUckOXbvFqLk6l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C.yixzj.0S4Vq2gdiTMb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2d3XXylS00OEO2wCOaacL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D0CxtMKL0So3DusvNMmF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EBlkKK8aRkW1eba7b0N4X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Li4tc2szEky8sjqmMxTiL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5kattSx2KUW7MWyea3g51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sw6b.XKK7km9dD2KRZHoj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e6.JV._KkOA5B2bUvv54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n8bISt1HUik0mSvUFE__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8TqwnqYG8UuzhlQQD86.6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I0Hegz6i0eZF7aWXSEf4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aa6ALKFp_EKNU8r1oFcLq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lNe6LN6T.EiLILjnDhL6.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A7aHdFeaBkCdey93i4laq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7u6qDryzEqnKd9fjWnep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FAaFrIhDkClvdMVXesk7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HbSiwlZ1UiKBjrnF.6NW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754VYKK0D0eCGlGu7IsoR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tXYClfOuuEGfKVnUeHabd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zkNq4fz0Uu6s5AL1K8SFA"/>
</p:tagLst>
</file>

<file path=ppt/tags/tag2.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KJLTdLfDEG6smOmg9l1k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7SeTHNuNki8EKfT8nrxo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KcAayffG.kOsWaXXbZkiM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cNTYHqbav0SuZUoi8yDcC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LMePtNNvhEihi8jSbrb9U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lthq7D5dnE2lbuQQ4SPLh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mYPMJY4vTk.OH2UMAxKGF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Kiabx1bcSUCDjV2J5IhfE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FuswJ.l_ok26QLMtzOeXQ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0TsMjgmlUSJ5dYekBgj3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5rgpaC970yWQ9qTGRmx4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yPLK0TW8UiYi_ng9hItb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QgTlr_JmM0O8CR97ZClwP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E2lq4xuZ80KiT1N_axPQ9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Jw1uCzwR3EGxse7uuGkOl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szVTkbVxyEyOSdrGRHufs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9qBJqPmqmU.zCnjjggR8S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XCBxzdyW0Wx0c0KyOYnK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p5bAuWDMUaruyG.9_h_g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TON5.0pW02cvYNGu2O3h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C_RG63oruEWFm5IDXJJEq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_.g24YEjnkC_L7Y4k8hP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R768uOk1k2tgXyjfQzNf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dsl.aPimHU.p8D6XLUpEM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XO.kvI3i3kadLkA0sabuQ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qiWKZxLQJUuyEH4Wbga07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M.8dPkxxFkiPAEKyVwRVl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LJBsvIPnoEuQ6ef6JX9X4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QmMOof06E.h.98WqYxHD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lIXlYEhL_k2eyK3QdZiMd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U0FsImN4C0eyfIVCubDjq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aHMZxYQlD0aPBNboWvBmN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dbtI4c5SxECDsoxY4DWz3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x3JraDYt0ud3Jj3E2Oda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wRt.N7V77UK8iRyJK_qwF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6SSLplsOEiKF91S_Xtb_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_HIQkr4pkKUwjCM.HHZR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qVWc.8Ji4Eqgo0XP93QIl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DfkaZxqW706ofGxBSlo3H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YvWqA1KKUW3T2F24jpVC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Pwmd1lJrIki5tGF8.C4IL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NXhR.zIaVkG9C44xAZ4_J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ZrG4B5UmEEqzI8I9AdmtV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I23Jj2WaMUmlyAtn1DXQw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1b6A28AKEOBhHixAm049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M3lwqRGn8EyJB.dh_kQRR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Z6xQ3lU0MkKvSZFBf7MdJ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M7RrRTZsc02VeurK5CNA1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SymUTtNetUaHSrDM9Hb5y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JVp8nLg0AkyExuos1kTwd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GXLORcpWUe2WQMY7IJsk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km4P6QNReUiJI5p4yh7G2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FNXitX5SgEW3AHQynqT5q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iTYkMLxQr0uHIlCZyHJhe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lU2WA4zxCEWxhuPriuxsb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nraED8rLEGc74JE3zJKz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LlqvEO6FdkSz95GvnedNC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fAlyo4pN0keJ3z3pmWxkP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cEDw4oT78UGHy4IRLJRP2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hk1eYLauE2X0GK8Sg5PC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8D5o7nRjZEWyhP1D19Ev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OdPEh.M96k2vsUnFRIZHH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tNTq6ytOi0Ou.DPWYHZoR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eqaMcv6tpUSFfiR8jkulS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buqO9Dz1kuySN3zbCguH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1vwttwfqUSQUF9qlMXs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WAdVKjsESF0KmTq8yp4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3PCoi7gX8EKBaCDSjXau1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2vWlOpQ6skSTZscQQnO_e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bIUXQCy2U.AWTPaxI4hP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_erpkLHvG0u1_wvvbNd0p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VN4owq1.LkirnmhT5oEw3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MIqs4k9jk6rN.74NpCK3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RggWPcUa8EG_dF9PG2WlV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uvE59CrJP0mFkHtEIq3ZD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4BYOxtTWkylo2H_SP1dP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9Q7BKC7A9U.43Kek.L27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P3ISmNIXU2k8bgG2UINg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BieMPygAn0m1jG7YWzFeC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FDNSreYQkGlLHDMRaOvz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ErT3klIZMEeouO635HR23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GDpaqxamU6ovAeKG1lNf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JS2pTmEnA0ubxGbDAziu7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IpszS9PSUkWB0mWHt_RFt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1Wo8n0NfUCaKSvwwGU5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G3jA_vHJ70yvs3c2dlvNu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PlMYyT2NCEu0lajHGpr7A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fUrHzNPO0e2yvD2kfje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L1Oi9YV20q6.tD_iYEoG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uCG4X7mX7U2kn2Ewwjtfm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5e6jjWzhe0O0DjOwnrprr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zFjOdDITkGSNSetORP.2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ym_5D9rILESrIMK26xnKo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2epjkIBgekaTLI8Pjfx_q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6CD1S_._uUWCjzB1erGY4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T1c6MysaEEqiRsmp3sJ28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JU6_ViAM9kilx_cANLEgO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3KiVdlYo.E6UQF8DNh5u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MV6DYs7ME6pt7uQe4RuO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WAJPA65.kqSb9Blhnt1E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uVUc.dnlqEiZGbXV4m_m.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T9uZ6M6sOE64UvAMAKZse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zFkSLmthEiPXVHKeki2q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c3jqOsVSE.82VCXs.1jj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fL6OOGDj2k.QNuc4pUxWU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k3DsRVCe0meOEDzI8Uax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cj0nLe47nE6A3yq_x5dfY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MZfIES5rEkeepkI.O.Wz1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kLs6AKypjEqOPbD2lfyX7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ndolss0u00aZ9yv0sHOE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xe2vVKpEWo44iJ9UX1M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lITAccQFkWqwMKig1kIy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WNTD6kksCEiQpW7nCqZ6u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3Qa_qauhmk2qkR4qenM6_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ROjNr_.pGEydZ3K34A1I_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pGQlnWhtTkqMtFSycxLnJ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ZveQWoazC0COso2m2lz_m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jRpOuRSGCEmba0eeJ8eLf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20X_4o9zl0KQERT8WwlFa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jGQqryoE6keljNJHzbnGo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mNhv82KFVkSpQXlK_lcb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UIotqKU5UioK4gU3qQ0X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QYesglDYJ0qJh1d0rh3lX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Os5TqPsg0.pTK4MnxtMO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YV15_CXlckymoVdt2tuYT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491TUrruE.MkWg5MFRNG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73EncP3Mbkqwp8HSjFcr1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ljp07HI3BkavCKyv1lAx8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7dLrRzD5LkmjdjA9uQ896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pu.2Fnp3fUmhrEsT0jk.5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LiR2jzjCzEODjha2nVg.e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m_YXScweEmZnLYljyLJR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w9CQj.CgUO4kVqZQfX1d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aHWnq32bR0.4Iaq9cIhjH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fX_X3WhCESJ97Iy7EDFT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85N8C9Iuk.dmV7xKH4FX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LMBJkvRDhUWxjGp4.jlXc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3AhTLJMykuxbOx5VBpuO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HB0gWxFpEG74tvsuXdL_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7OCsVKGyGUSql2peVaJLs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i_Vwl3Nuf0y56B.0lIscq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IWs2bAyXEyLNQAeCRQ1Z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Slk4oad.cUu58HRW0uuVW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wIrCWj.NUytt2MR8F5qh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LuU9oUFL6kK4kL0eaQg7f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A9oJSberWUukxjYf6awTv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mCbfmZmkYkCl5CxAW.fFc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nHf99n8QnkmMLpCMoJCGP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6j39r_pwiUivMi0REPt13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wfDtdqCgdU6_MlXQRmauz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glGa5j9YsEWqufHgRZumo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j6tBEe6e.UaVBunIok6Ma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jQXcTHGTrEOHVHD0Eq6_0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aDhrWk5OkadbxCHJH_5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vn4vETRb06F9I6AGFepB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bMUQo_lfTEWlHJp5onhZt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9ii0GmoNiEmzAL0c6xSUK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bLpLVoOWhkOyUCvsSshaC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L5jjTyUfB0mrRbWp5_384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0VfE3pW8YEakLAHyfQNkJ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DJSAzDrdPkG_KNim6HHqk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P3s8zk36.k.rK99MdF5DO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T7Hx.T06h0GjQJ2dnHDa3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Yzwww.KTiUuYGtIS1bHjQ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4LJjMARMmk6cehxV..bO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jI20HzgN0GSteIVSWjiA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8QkAsPP8u0uQqxroEFLYP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Tfu1229Z5kCOm2isqIKzV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WLTlgDPT.kS5hpjZpxiX9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qqVyTCBiP0WoI8dN3Gn55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UqP_O0NsOkawnfxFs9qYs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XqhfZTbfEC_t3c7gGLnl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wNZglhnBtU6AObqTUeqwL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a10g_6A6x0.ZdX_HjuHlT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qIE6YQRTp06XipZ2yjOUK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FvPlI0G3GkeCZD36nJg1R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75rS7h2w0ihjeoNFdwfZ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jSyB5aseDUKhUnnfcdGV4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_gRHq1xWFkOxK1HznxD1K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9fwHv56ni0e1PcOueGQMv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gYdz8BL1gkyhSmDEi0UEx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iTJYsQfCh0qIZbnFRgK85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ba4TpoINU2et0OV0i760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J4xYaoGWlEWFwPZwJr01S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h1pQKzfjk.XIwnylH7YC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DEuE2IgYyky5RZIgnoTfh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Cd6irFLnvEGO5q322S5gn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8lxNXrmLU6Ha7_Yw5r4f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eC491t_6m02VQloTFWQnp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7o9y78JGeUu4SN1Ycoeka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VwugIF8hpU6pNnZVe.sKL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jbA6O.JC0aPhRemFvw29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o9u5arAPjEyq5x6BMWtsO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wtOgr1uv10GTyKIMCoGuQ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7GWuBxL_hkWDs.HZKA.PW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EmGsJd0zFUOSpO9_URb2_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r8vDYKabAkm8qAHwKRGbe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k8DSKJeiik2IXYVWTNwZ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09JrNBub0aoNkHHe0xWD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N5Y0kTl1k.qZ3EkLOmsR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GK5jKKPBcEqmjJ5gOqNO_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mFw.NA7rZ0S7WhAWnPwea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YlHVykVrk0K31XHGgvI4D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2tM.aAIEy0yYqHfv6IOf1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6aDaVCfSgU2sCjzWJAdw1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6y1R9gMsKESbq3WYCwRS4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NpXEWpkS0irTf7KXEQfL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_i1bROBik.5x5vmYZUFO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MoQwA9k2ke7uGY8qa_kg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z2QJ2WJskqDQDIgP426I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NNw3rn3g4keBLzTAt6kIh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L7jhOy5yX02LwGhr5AgTw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mUICzmbJkEuzgcVp0zvoF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isIbhd6HV0qT9LXdGhxZd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QDyorcNy0U6e03dhTgboR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nbTfL5lag0SCoXhybZZk1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s0dJPS7mykykcGWKm0QO6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jwkEEPiSPUWNQPTLdQdw.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7u1Pk1w6q0OlhcuXM.nOt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09JIOLOXFkeFMSANXmBlBg"/>
</p:tagLst>
</file>

<file path=ppt/tags/tag4.xml><?xml version="1.0" encoding="utf-8"?>
<p:tagLst xmlns:a="http://schemas.openxmlformats.org/drawingml/2006/main" xmlns:r="http://schemas.openxmlformats.org/officeDocument/2006/relationships" xmlns:p="http://schemas.openxmlformats.org/presentationml/2006/main">
  <p:tag name="SLIDESTYLE" val="CoverPag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x_CG9XfNEWsg8.oh9x4t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9nFzAoTNmU.VJXrUAGKnm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WUZSI1PPAUSKCKK5mQihJ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wNIHxu4kUm4Max4tCMjp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2RiMECM3gUmcUBsmRdpwW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WzpkAsghdkiY0H0Fq2cdu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ehMUdL9RYESMkE9wk6kiz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y89mwhDq7U2kcMO4sveJL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OB66GULUSJZGCJ35pT3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OrccoyTl7kyjufactyVLR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sqNAhppTrk68_d.XKEjf1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iCg5JmV5UqH297gOoMNh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zgtdCaLbq0GpAFAPkM_ly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Id0H5VCEUCIfopE1O459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cxci4o22U.mLR0vPD5St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d_br78f1L02h1nC2I6Qfj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Tj3pdOZ59ESZQrWBPvrTo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FLsDl.ZakUeHuTDh43ZJO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iCDZYx0JIka1p_.phEIYw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bQAnTBvNE62UEz8X3z7E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iw1EqtV1EiP6iVV.0LxR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QwPOeA19QkyMo_1cTw4yP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hf82aeM1EuLiZ_0e2dJB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9k.GemG_WEWmM3_oc_6C8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4KiiOvDMGU6usOu83FEii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A1L2EYrmAki5eMY.QAFcl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aD69rrrFUe4vlKTOs7R2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UZFOMUpe3EWZpRs8UU2Ww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DryGgcGGykSP8FePvdqg7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1MHl7skwZ0eq80dR_b48z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_03gTOgkFE.OmXP6hYofe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k9HSFZDEePcXDoOmCkQ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TumrL3lvqkK4.RizIxIi.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7h1Fy9uIUK9pAPTHa9Pl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6.VPBr.Vkiyj_3903_px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9lBG4Y1uNUOnLvysJ_9GV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pVb2K4Ho06OP7lave97M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37Cm_0gb6k.cC.lLGkIOd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wjo34_e0n0eng09AfZPMd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7i.CkeOGUOB96NfBG35d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C9Q2ndz1U0OULukH6ep6L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uGq2cwLCJ0ynbunNySn8T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lr99E23kHEa6G2iz7_.MB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LJIyZwupoE2AOE3bctQY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pADfvj3zUevsX88uyfMf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gLB6nnduK0SQVfAA6dlzz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4jdK3Cu7UECoUWG3rCj0i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DdXnMOfn8kCHCzJkGJR.V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Ei77hoa40m3H6uoikqj4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dPijsfa18kCr6fs6VXpJJ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lIPYZpsqsk2u_WK_0rz1b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SHkFlMVd2UyIu_0R5WiJr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4.fFxI_IcUWXvxB0Mu6tu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U5.9_SBVikC1fidNFB5KJ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qWI6gKPwY0aTgr2.TE57v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FH_0XP5uka6c_jWpxFdO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4hSSDvrofU.cHLjxdmG9R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WuTPjnOVAECx3HbsOjz3D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eD8kMiVE.0CNsLEwAhQf7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tFYkUuHGEG4DsQ7L_LqC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lOhDwaK2FkKIKRK7DBeH4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6uxzxY6gIEq5UxWsmOFlq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Zhl6wZY2dUCv.sKtcnEMy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GPwFUrZDtEyjyraKKikXk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61P83__O1UKBSDfebab_8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cjNUCzXEPEeQqW8pRqpR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am0DC9hwky440GSdEL15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1ET1fA.ZFEyH_kmt8TESC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ulV7vOJDyUOtQSRq6UZll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IIxu3WOuB0qsLX6xDlalc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C9ZmiNEo1kSbuuNf3ZA.j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bTfp9DPIECZBRgHTaRyA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1ak29kD1oUOeh4yneFK3U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KrbXWbeYUOqDWz2thw3B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5KZGfGKFK0G10Ip94rtVs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VHcRHsEpsE6KKIPYsFmGB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5OsraGIEY0qV9aU8UvbWj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qi5Kh0MwCUuzj0Rih.EeM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VoAvC09.EKdc.OidV3Yp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bTfp9DPIECZBRgHTaRyA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5OsraGIEY0qV9aU8UvbWj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dDXMlMpDU.Xs8TFvKPy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taTBDBwGIkSNnNbpR7WH9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n3D_9lFqT02LXQ5binJG4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GYvaFMQtv0.YubYQMIiYN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jGb65o2WES7ykwyzry2_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Yeabr1612EqJz_Y_Hk2iC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p1vnY6_kLkWRMC5Lv7f7D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_7Pwqf6F0GbPb5aFXnmM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ddQk2ZbnrkuRIxbIFaheh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UVb23oThGUO6Um_rp56gt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gfpFM9TahUGF12qJHS0ld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Jr2hO6Ny40uy602mK7Hbc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RVCHkQXvzEqtTB_XUXvKO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992zbZZeECnqO1cX.MYc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xmtBO01azUSZOCs7immhj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MK9PDtBCtE69gVBDwpx0T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Pf.gEgTlRUiKRrn2m3b4H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yuVtaIFMkkmb_ZJVDmWrZ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86t8Ze1vkCoqfvf.lsZO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eM383E40WUeoMgjfpuRVP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wA2u2R3grkq.F2DKA7gmE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ba3f1c5fEuLa9liGFVI7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KhuhI6k7nUa_9sFwuEl4g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XA9a.cAfU2tUaiMy8K1q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NVokx0XMRE2Y92JidfTBI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q0zYF28n50q0TGV6_P5OZ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8XIFSZ_dB0WZ.6Ncu3zE6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WlXzYOcZhUeF3QRzJHn2e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fzs7NAtxrESQFXiRzdLb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e41LXvAu0O4Zz7PwBWg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uZmCAiHmUmWCcbVSioEN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ce35acSve0mWj1sS.N2wo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Q8XYU4pnIEieaHk10Hsz6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1dZT45hr3kqz_WuUVBbXg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CSzyQdjP3kypMzeQremhn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8eMIUfGg.0udtQR2jwUDS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zFkXuhoodkKKlX8w3XZGn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x1.cCHepS0SwoBxhjIMsu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LzyXcr8lx0C9MQqhJEb4U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dQk2ZbnrkuRIxbIFaheh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UVb23oThGUO6Um_rp56gt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_sTqc1.RW0yUKX42R7_KS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gfpFM9TahUGF12qJHS0ld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Jr2hO6Ny40uy602mK7Hbc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VCHkQXvzEqtTB_XUXvKO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992zbZZeECnqO1cX.MYc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xmtBO01azUSZOCs7immhj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MK9PDtBCtE69gVBDwpx0T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Pf.gEgTlRUiKRrn2m3b4H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yuVtaIFMkkmb_ZJVDmWrZ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eM383E40WUeoMgjfpuRVP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wA2u2R3grkq.F2DKA7gmE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GZyFter5EOUp5oRFG1bt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Aba3f1c5fEuLa9liGFVI7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KhuhI6k7nUa_9sFwuEl4g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XA9a.cAfU2tUaiMy8K1q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NVokx0XMRE2Y92JidfTBI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q0zYF28n50q0TGV6_P5OZ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8XIFSZ_dB0WZ.6Ncu3zE6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WlXzYOcZhUeF3QRzJHn2e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zs7NAtxrESQFXiRzdLbx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ce35acSve0mWj1sS.N2wo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Q8XYU4pnIEieaHk10Hsz6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xdy4HEgi02vEwmZeAZgD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1dZT45hr3kqz_WuUVBbXg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CSzyQdjP3kypMzeQremhn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8eMIUfGg.0udtQR2jwUDS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zFkXuhoodkKKlX8w3XZGn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x1.cCHepS0SwoBxhjIMsu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LzyXcr8lx0C9MQqhJEb4U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f6hZcFqQzUyfB7zIgxq7O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qGkx5F4FmkqgUVxVjunrF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wMx85LV80erz6b2RoPOt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f6hZcFqQzUyfB7zIgxq7O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qGkx5F4FmkqgUVxVjunrF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vLcHX5xJ.UiIVuVRpRviV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FsxvEASzkiR4A5dzl05s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OcD4rhLv5UKanHgHeWU_p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50QM_6DNREGc9RSrD54xr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8lEhRaeKYUqo46Ez6B28Q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_9W8N38970eVgcOAsC1ZU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VvAQDyT_REujeXWaSyQZq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45RNtx4joUCHohlXGjpF.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SIU9u0A_8UadHC.zXB3LB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XBkSX0OKT0WIvXCI6gJY8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qBIc1YL94ku5mx9dlfZMl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s3iRmZ_TEqSJ4ZrFJsDg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WTWf7DNYrUyzvRyQLBuxT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qEK3j1TIoEOctCUJVmgPk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S7Vsds0HCkGj2vNSPYhwG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oaVJTCxCekioF6O5iDlFv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TzFCQaH4BUS3MJB2oI4bM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kJk8rOFXO0y5dT6O.pY08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yvB7o6G6P0WJKZOt1oHL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zrjRP1R7kKm0Xc5bDFkS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pWv5qpBKqEG7a.24POl3h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_dKat5GnqEOtOmSfZl93c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YG4833xUX0.KNUXLbteH0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GwLba9wLFUahgaKNvAw0b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7oNKLXPc3kObI8H4dBJ3G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ezYWuQUm_0CtQOQIiTpCQ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jaCFZkB4i0mYYnqcR3Hcg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jrZIhy_mrEa2JE2LvoWgI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RVe7gsZXZkW257ARjXmDI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ACgdG07GkCK1f1QuImxl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ep5mzLUOn0iRShzL1mj4N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xKWFfat20kupqR0Yq1S38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NLIAFSH430CLU_P2Hw3Ue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hnYqBB5eU2F2viXAv.b6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Rl0zf6jjDU.GDwaaogF8C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Y8h2Aaa0jk6zuxV0rXqyO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_LcQNWhfjU6uPzuf08yT4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cnIAQjofB02O7KDbYKdVk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m9ji9LBgdEmPWeu3Ecg8N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1P1MArl.7EqsG3j.Aq7EZ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XD3In2BwFkqbrJQ9a6os8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lTtKC9IaoEyuCvq3sKZoe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gDkFxYfyJE.gFspbEG6w_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s2X_SMwvEammZEsHOyw6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5DGl.0x2ZUOfsiWdpfnK7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qGkx5F4FmkqgUVxVjunrF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f6hZcFqQzUyfB7zIgxq7O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0CxvsL7T4021LM3ITOSwE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2omcKqDtBUubKbeTHt5R6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2ArvH7E6YU.M3KHgyoBlJ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R8s_YS5iM0CjStpe0UbVx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ORuoi_vnfECjmWViZZdEp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x5y34WCZNEmqLDHcWhunx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5SYaqO67bUio4J1PSBy2A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f6hZcFqQzUyfB7zIgxq7O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qGkx5F4FmkqgUVxVjunrF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ip6QCISywkuygTdkoykSc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aY4HVwt7aEGf8KVowJz.i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otKIhmQSUEil_Zr2t.W4l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4uhvsVCyCU2MOtKnqAlg9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sLFe_rMItkq_rkkutjyJx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f6hZcFqQzUyfB7zIgxq7O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qGkx5F4FmkqgUVxVjunrF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qGkx5F4FmkqgUVxVjunrF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f6hZcFqQzUyfB7zIgxq7O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3fWoj83g0C1bzxfa0y77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8pGW71vDXUen7C76od3va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ZMDiIWUvWk.gxXtXgUx5p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qGkx5F4FmkqgUVxVjunrF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Vzz55oUt9UO.JzsNFhxQt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UiPQTwl150OvfqPwJ4ORX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gwMk7TomAEeZvdaNbJE_e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V1S1fwRAMEGm72hXnSWT5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2Xox0D0vpEO8Om2h2mLW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u0Ilu2EU0WCUL3MCN5RY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IPryTYBH7km.dwlcppmFi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3GVC_RQWMEuGdrehljcI5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QpPPpTOxyEmCIohAa16TM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Z6HqHUTv5Emj.r84cYPa5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JpP.qfnThkaXiwAVk8tU.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yQGDVhZJCU6D.hVPEpA0P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uvMgKgWMPEmtlOcy7iGq7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Vu652tTBkawKuweA4qjZ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ocDH175f0GZRRTV67ldc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LAvkVodAzE.8tY.qFRgXP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RKoYXFWaEm4ujhFTfM_h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RQp3rPzMY0yjhzm_HRxtw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5QgtMtqhoUaX.tFXaEkpY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IasNC.c6cESUf_IVSsNBA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eJSYb8RwlUinmaQyb0e8M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cQjBJgPH3UqkSvFgx7XmD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JM5oZ3KBm0WIpUHCdOosw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qQLH4KPQXEGtWrbFt.Aoq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TXg0KE4dEu.3dHc7ozo_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vYifZ.cSNUyub37IvNf8r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ymRTbmjDtE6A3KPo0Km3v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5vmJ94bi0CPXGZzBBzOl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yslwlJa5mUei_WdRxfB4G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lravkyY_6U.CNOVvc.NEv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_lNva.wR70CiSVEI59Eup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0W8H3HwkrEaEe0tAbIe0C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A9duRGT0fkqeIvBAhQHck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IiG4EoUODUa1k3hwcboG0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7SJ4FLd6SEmExnPgnQF3O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bqzXfpIRxke6TnwO_1G9o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0Wys0kIImUSRB_FvSHo9k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FBfdymqwLUqHpGgHBGeJr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fJTUJ._NkGzhQmaCK22E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AZZS9czkYEyjEced0MISs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kJk8rOFXO0y5dT6O.pY08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FmyWQa3870KiGUfEUr7gU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SWMF8S8mQEeMaUgyip0LH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aTN6nTft6Uu4ofMVAVpsk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jmc7pal02E.B6TAQlRUdh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MUqM0UnyLEmsApu6_nHUZ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uQyM_4kPA0CXLlhs1NCS0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16kxLcRafEK6m42Wu0sjw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WQrSp0B9EGlVKmXYbvnb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xUtcncvbUy2WmDsFXTT4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qVUFBJ_xk6xHhIHKEFn1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FbCavCJFQ0Cn6CV1M4FzC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G85ondy6zEOX6Ak0QV2uq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VgB8UNpMhUKc3oCwmnu0M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6d.RwdFi_kSiTI2CLC06T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zF46Nz8CbEuP6kTMAh2sS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vWHcSBRxIEOAdeREx7Vbz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e68POSK9YUGngLZ_Bkr08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thSgh3UDoUiCg5L85wW.m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gfrfP2ihqUuOfD8Hk59x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6feWs.aUq3yjiL5F0wa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SqNcqlmgBUSTQGxu7zEJa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pmq5m1vzn0uP97Jov..La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qfFu9I.V7UOE7SIwCYgCB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zsfmuudcAUi14bQpyBTiH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Xs4cj1OOGEKeQG3BfBV_B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kAdzr9MadkWzgBlGxbD4J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JkFmxE7eeUa65fwxwGf.L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x5gYlblrmECoMPSqKOUoW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vho1iozVg0i8LHcZx1_un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y4tFs3bX6E6uQGlroo0cc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ULEha.Q8UmzWA6towC5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NlzZbTH8UGK3PVeP4CYw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8FtapMB3sUWwFV5ds52rw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4faW8r6WTE6utKevBYZ3S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jQuxBN_LpEevzP1VlENUT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SjDHkgTaYEeGOQt9IVb5W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Mv54DOzDM0yv7uJh90.gk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eAI11hZmCEKdOHQ9ihDCw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beUPr75Q6ESbvwbOK1WHi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8qZ7ZpMEw0WVPj5Kpn.Vf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RFY1cLKhsUG7j5LT1HEdd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UNW71GDV6USWVfwcHZcZs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sahSQH6IFkyuDPs.2MXzg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tX1e08X1DEunT2tSHg1ON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tWdsgq3YwkicJYUcdSDze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2kJ71qQRk064Y_D7fesOC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xVUolqIfekyD8SvLcHAIh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69HedyFl7kaSN.y3C1Fe7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a4IY.gVjHEusBjC5_4nBd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UDqYrQKqh0KNTieqfrjIT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kYYCHuB7kke1grcgEgH9W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CG8bH2jDH0.hCHvubOhL5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acNLRIBh0SXQpRKSYhY8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Jhepyz1FECojKlFwpUbb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zRBkdFzprUucY1DV2Jvx0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EvGuFUM6GEyuRveqMzVsj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1s7deKXnC065cW4ZbcgB5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pawGRy0dCUa9wRDNUOWAT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L54VDPYkR0Cn7.HVGUIiT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X9khNWqwTU.Z1Dls61yO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3_QWJ47JREKf25zweIpeI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RwzhWR92GEatGE14miE0J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FrmK7RqkL0ee0VjaZ0r8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cpxLp75CEeb974ovwRxY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8qIvvbY1UKaHrWMmB6n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_uv771FVhke12ZYrBF6f7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hLZFuwW.k2mRR5h1KdK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ZWmmop7mFUmBFRjXmq_3z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n8JfOKq6EKs5zcLQrCW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u8teYbUxUO.pVrcRQOyw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Tg7o1ZMm06IrmN7_fEFy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jjGBGbqXU2xxrLaHQTta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7iAzYB3hk6l6op4BkrFQ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n4Io.ZtXV0mM1mBUEUNT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mXUt2LLLECMlnHP8FwdS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2pfa5qEFPE2kl96.Lhwy2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BFq3oc9e0mpF7URO7zE4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P3VnIQQ_k.M7CW2JwgpV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Rpohq7Zd06Mn92C8ZKP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ggZaKmBFhUyeNWQm0hJS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mxVYWFb00m2IOQQXHYH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ke3p_chdJk6HzAGFPPvHg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gTXfG6v_q0q0_4IzpKf3u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4BEU1k2nu02vPMpGIArBb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Xvcro0AC0mVsvzvcBQh1A"/>
</p:tagLst>
</file>

<file path=ppt/theme/theme1.xml><?xml version="1.0" encoding="utf-8"?>
<a:theme xmlns:a="http://schemas.openxmlformats.org/drawingml/2006/main" name="Blank">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http://it-network.bcg.com/SiteDirectory/Sharepoint_Platform/TeamSites09/FarmDeploy/iptest</rca:property>
    <rca:property rca:type="CreateSynchronously">False</rca:property>
    <rca:property rca:type="AllowChangeProcessingConfig">True</rca:property>
    <rca:property rca:type="ConverterSpecificSettings"/>
  </rca:Converter>
</rca:RCAuthori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2B2F57513A547879471749A2268C3" ma:contentTypeVersion="1" ma:contentTypeDescription="Create a new document." ma:contentTypeScope="" ma:versionID="187b2ccb4db15664d5e0eaca524ea8a3">
  <xsd:schema xmlns:xsd="http://www.w3.org/2001/XMLSchema" xmlns:p="http://schemas.microsoft.com/office/2006/metadata/properties" targetNamespace="http://schemas.microsoft.com/office/2006/metadata/properties" ma:root="true" ma:fieldsID="876b2bb4dfc2b028f5344ecdeae42f3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998C3F-E627-4301-9917-4A23BE1ADD97}">
  <ds:schemaRefs>
    <ds:schemaRef ds:uri="http://schemas.microsoft.com/office/2006/metadata/properties"/>
  </ds:schemaRefs>
</ds:datastoreItem>
</file>

<file path=customXml/itemProps2.xml><?xml version="1.0" encoding="utf-8"?>
<ds:datastoreItem xmlns:ds="http://schemas.openxmlformats.org/officeDocument/2006/customXml" ds:itemID="{9163F18E-8B5D-42D9-A10B-30BE37804A11}">
  <ds:schemaRefs>
    <ds:schemaRef ds:uri="urn:sharePointPublishingRcaProperties"/>
  </ds:schemaRefs>
</ds:datastoreItem>
</file>

<file path=customXml/itemProps3.xml><?xml version="1.0" encoding="utf-8"?>
<ds:datastoreItem xmlns:ds="http://schemas.openxmlformats.org/officeDocument/2006/customXml" ds:itemID="{03FA4C10-DD45-423B-A481-056F2AA4F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787743A5-D78F-462B-9B8F-117003ABDC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21893</Words>
  <Application>Microsoft Office PowerPoint</Application>
  <PresentationFormat>Custom</PresentationFormat>
  <Paragraphs>4160</Paragraphs>
  <Slides>135</Slides>
  <Notes>44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135</vt:i4>
      </vt:variant>
    </vt:vector>
  </HeadingPairs>
  <TitlesOfParts>
    <vt:vector size="138" baseType="lpstr">
      <vt:lpstr>Blank</vt:lpstr>
      <vt:lpstr>think-cell Slide</vt:lpstr>
      <vt:lpstr>Chart</vt:lpstr>
      <vt:lpstr>Slide 0</vt:lpstr>
      <vt:lpstr>Recap: Project Objectives</vt:lpstr>
      <vt:lpstr>Recap: Project Deliverables – Phase I</vt:lpstr>
      <vt:lpstr>Project timeline with camp visits positioned in the middle</vt:lpstr>
      <vt:lpstr>Focus has been placed on the resource-constrained settings in East Africa</vt:lpstr>
      <vt:lpstr>Slide 5</vt:lpstr>
      <vt:lpstr>Executive summary (I)</vt:lpstr>
      <vt:lpstr>Executive summary (II)</vt:lpstr>
      <vt:lpstr>UNHCR shifting to more sustainable operations for refugees Increasing number of simultaneous crises and protracted situations require practice changes</vt:lpstr>
      <vt:lpstr>To execute this approach, UNHCR needs to support more sustainable settlements across 10 dimensions</vt:lpstr>
      <vt:lpstr>Improved sanitation choices have the potential to benefit nearly all other dimensions of refugee life...</vt:lpstr>
      <vt:lpstr>Today, 6 types of sanitation solutions are in use at refugee camps, pit latrine variants are by far the most common</vt:lpstr>
      <vt:lpstr>Short term solutions are less expensive than longer lived solutions on a per stance basis making them a popular choice</vt:lpstr>
      <vt:lpstr>Example: Pit latrine cost variance analysis</vt:lpstr>
      <vt:lpstr>Also, cheap pit latrines can have serious negative effects, especially related to environmental and health challenges</vt:lpstr>
      <vt:lpstr>Overall, there are 7 primary challenges to providing effective sanitation for refugees today</vt:lpstr>
      <vt:lpstr>Fortunately, we see 3 levers to address those challenges</vt:lpstr>
      <vt:lpstr>Lever 1: Change sanitation technologies; leverage WTV</vt:lpstr>
      <vt:lpstr>In the last decade a significant amount of innovation has been occurring in the space of sanitation and waste-to-value</vt:lpstr>
      <vt:lpstr>Waste-to-value sanitation solutions can process human waste to yield four major types of byproducts...</vt:lpstr>
      <vt:lpstr>...of which, biogas and briquettes are likely the most useful Three factors create demand for cooking fuel across all types of camps</vt:lpstr>
      <vt:lpstr>While innovative WTV solutions will not cover an entire household needs, it can contribute to renewable supplies</vt:lpstr>
      <vt:lpstr>We evaluated a longlist of technologies in the context of camps, then paired them with relevant business model </vt:lpstr>
      <vt:lpstr>Some technologies are systems that span the whole sanitation chain; some represent just one component</vt:lpstr>
      <vt:lpstr>76 systems or components evaluated, 27 considered viable for refugee camp contexts; of these, 5 selected for deep dive</vt:lpstr>
      <vt:lpstr>The following selection criteria were applied to the longlist of technologies in the context of refugee camps</vt:lpstr>
      <vt:lpstr>Criteria A: Upfront investment cost 12 technologies screened out due to high price</vt:lpstr>
      <vt:lpstr>Criteria B: Technology viability 10 technologies screened out due to too early development phase</vt:lpstr>
      <vt:lpstr>Criteria C: Suitable size or transportability   13 technologies screened out due to bulkiness or transport complications</vt:lpstr>
      <vt:lpstr>Criteria D: Flexibility &amp; Resilience 6 technologies screened out due to inflexibility</vt:lpstr>
      <vt:lpstr>Criteria E: Value for money 8 technologies screened out due to relative or long-term cost effectiveness</vt:lpstr>
      <vt:lpstr>Of the short-listed technologies, each can be aligned against one of eleven system configurations </vt:lpstr>
      <vt:lpstr>Short-listed technologies were either branded innovations (22) or generic designs (4)</vt:lpstr>
      <vt:lpstr>Upfront investment in most innovative solutions per stance higher than pit latrines with the exception of the UDDT &amp; CP</vt:lpstr>
      <vt:lpstr>Each tech system offers unique set of non-financial benefits As these become proven, camp managers could prioritize their main challenges and pair with tech.</vt:lpstr>
      <vt:lpstr>Example: Camps in which these challenges need to be addressed</vt:lpstr>
      <vt:lpstr>Lever 2: Engage refugees and hosts more actively</vt:lpstr>
      <vt:lpstr>Refugee and host engagement achieved primarily through service delivery model in last two steps of sanitation chain</vt:lpstr>
      <vt:lpstr>Pit latrines with bi-annual replacement most common today Primary benefits are low initial cost, simplicity and household level applicability</vt:lpstr>
      <vt:lpstr>Deploying new sanitation approaches can reach beyond refugees to include the host community &amp; government</vt:lpstr>
      <vt:lpstr>Calculating specific economics of service delivery models</vt:lpstr>
      <vt:lpstr>Example of the modeling challenge: High variability in industrial electricity prices across SSA country sample</vt:lpstr>
      <vt:lpstr>We have developed 5 example service delivery models While energy costs might be reduced, biggest advantage is to improve stakeholder conditions</vt:lpstr>
      <vt:lpstr>Legend for the service delivery models</vt:lpstr>
      <vt:lpstr>Overview service delivery model for HH-level biogas Installation by manufacturer, operations by refugee energy enterprise, refugees &amp; hosts benefit</vt:lpstr>
      <vt:lpstr>Example service delivery model for HH-level biogas Installation by manufacturer, operations by refugee energy enterprise, refugees &amp; hosts benefit</vt:lpstr>
      <vt:lpstr>Example service delivery model for HH-level biogas Installation by manufacturer, operations by refugee energy enterprise, refugees &amp; hosts benefit</vt:lpstr>
      <vt:lpstr>Overview service delivery model for institutional biogas Leverage existing school management to run the large-scale biogas system</vt:lpstr>
      <vt:lpstr>Example service delivery model for institutional biogas Leverage existing school management to run the large-scale biogas system</vt:lpstr>
      <vt:lpstr>Overview service delivery model for central processing Sanivation trains locals and refugees to manufacture container toilets and convert to charcoal</vt:lpstr>
      <vt:lpstr>Example service delivery model for central processing Sanivation trains locals and refugees to manufacture container toilets and convert to charcoal</vt:lpstr>
      <vt:lpstr>Overview service delivery model for HH processed waste Donkey cart enterprise responsible for central collection of compost &amp; link to host community</vt:lpstr>
      <vt:lpstr>Example service delivery model for HH processed waste Donkey cart enterprise responsible for central collection of compost &amp; link to host community</vt:lpstr>
      <vt:lpstr>Overview of service delivery model for mechanical collection + central processing – Example the Janicki OP</vt:lpstr>
      <vt:lpstr>Service delivery model for mechanical collection + central processing – example the Janicki OP</vt:lpstr>
      <vt:lpstr>Service delivery models offer a series of benefits for the refugees, host community and local government</vt:lpstr>
      <vt:lpstr>WTV solution potential is exciting, but questions need to be addressed as techs &amp; models are scaled in refugee settings</vt:lpstr>
      <vt:lpstr>Lever 3: Increase time horizon for investment decisions</vt:lpstr>
      <vt:lpstr>Today's refugee camps &amp; settlements have long lifetimes...  Some camps follow a tradition lifecycle pattern; others more dependent on conflict outbreaks</vt:lpstr>
      <vt:lpstr>... and as such, the initial attractiveness of the low cost latrine can be considerable given long-term replacement costs</vt:lpstr>
      <vt:lpstr>Of the WTV options small UDDT &amp; central processing lowest cost, mechanical collection &amp; central processing highest</vt:lpstr>
      <vt:lpstr>With the exception of Sanivation, all innovative solutions are more expensive than the basic pit latrine in the long-run</vt:lpstr>
      <vt:lpstr>However, when soil conditions or water table height result in additional costs, HH biogas &amp; UDDTs more sustainable</vt:lpstr>
      <vt:lpstr>Still, some of high upfront investment for the new solutions can partially be 'recovered' by the benefits of energy supply</vt:lpstr>
      <vt:lpstr>UDDT to briquettes – if collection system is stable, cost &amp; offset can be even lower than the basic pit latrine</vt:lpstr>
      <vt:lpstr>Still, for UNHCR to implement these innovative technologies + delivery models a change in funding approach is needed </vt:lpstr>
      <vt:lpstr>Overall, we believe that a series of combinations will be needed to match the needs of camps and availability of funds </vt:lpstr>
      <vt:lpstr>Next steps</vt:lpstr>
      <vt:lpstr>Slide 68</vt:lpstr>
      <vt:lpstr>Slide 69</vt:lpstr>
      <vt:lpstr>6 categories of sanitation solutions in use at refugee camps, with versions of pit latrines the most common</vt:lpstr>
      <vt:lpstr>Existing solutions have been assessed along 3 dimensions and will consider technical requirements</vt:lpstr>
      <vt:lpstr>Cost range of most prevalent sanitation solutions in camps</vt:lpstr>
      <vt:lpstr>Short term solutions are less expensive than longer lived solutions on a per stance basis making them a popular choice</vt:lpstr>
      <vt:lpstr>Upgraded materials and additional labor creates wide cost range of $70 – 450 for pit latrines</vt:lpstr>
      <vt:lpstr>Pit latrines</vt:lpstr>
      <vt:lpstr>Pit latrines</vt:lpstr>
      <vt:lpstr>Pit latrines: Deep dive on social good</vt:lpstr>
      <vt:lpstr>Pour-flush to pit</vt:lpstr>
      <vt:lpstr>Pour-flush to pit</vt:lpstr>
      <vt:lpstr>Pour-flush to pit: Deep dive on social good</vt:lpstr>
      <vt:lpstr>Drop-hole to cesspit (drainable)</vt:lpstr>
      <vt:lpstr>Drop-hole to cesspit (drainable)</vt:lpstr>
      <vt:lpstr>Drop-hole to cesspit (drainable): Deep dive on social good</vt:lpstr>
      <vt:lpstr>UDDTs (compostable)</vt:lpstr>
      <vt:lpstr>UDDTs (compostable)</vt:lpstr>
      <vt:lpstr>Deep dive on social good</vt:lpstr>
      <vt:lpstr>Bio-digester: biogas production at household level</vt:lpstr>
      <vt:lpstr>Bio-digester: biogas production at household level</vt:lpstr>
      <vt:lpstr>Bio-digester: Deep dive on social good</vt:lpstr>
      <vt:lpstr>Pour-flush to cesspit (drainable)</vt:lpstr>
      <vt:lpstr>Pour-flush to cesspit (drainable)</vt:lpstr>
      <vt:lpstr>Deep dive on social good</vt:lpstr>
      <vt:lpstr>Slide 93</vt:lpstr>
      <vt:lpstr>Backup: Detail of all 27 short-listed technologies (I/III)</vt:lpstr>
      <vt:lpstr>Backup: Detail of all 27 short-listed technologies (II/III)</vt:lpstr>
      <vt:lpstr>Backup: Detail of all 27 short-listed technologies (III/III)</vt:lpstr>
      <vt:lpstr>Backup: Technologies eliminated due to high upfront investment or lifetime operational costs</vt:lpstr>
      <vt:lpstr>Backup: Technologies eliminated due to technology viability</vt:lpstr>
      <vt:lpstr>Backup: Technologies eliminated due to large size or transportation challenge</vt:lpstr>
      <vt:lpstr>Backup: Technologies eliminated due to inability to flex</vt:lpstr>
      <vt:lpstr>Backup: Technologies eliminated due to low value for money</vt:lpstr>
      <vt:lpstr>Slide 102</vt:lpstr>
      <vt:lpstr>11 system configurations mapped to camp life-cycle phases Following slides have detail on costs, technologies and select brand examples</vt:lpstr>
      <vt:lpstr>Single-use bags &amp; collection</vt:lpstr>
      <vt:lpstr>Select examples: Bag-based systems</vt:lpstr>
      <vt:lpstr>Prefabricated latrines ("Rapid latrines")</vt:lpstr>
      <vt:lpstr>Select examples: Prefabricated latrines ("Rapid latrines")</vt:lpstr>
      <vt:lpstr>Biogas system (household or institutional)</vt:lpstr>
      <vt:lpstr>Digesters come in two main types, with plug-flow tubular more appropriate for refugee camp settings</vt:lpstr>
      <vt:lpstr>Select examples: Biogas systems (household or institutional)</vt:lpstr>
      <vt:lpstr>UDDTs to compost</vt:lpstr>
      <vt:lpstr>Select examples: UDDTs to compost</vt:lpstr>
      <vt:lpstr>UDDTs to briquettes</vt:lpstr>
      <vt:lpstr>Double vault compost pits</vt:lpstr>
      <vt:lpstr>Collect &amp; Combust (Janicki OP)</vt:lpstr>
      <vt:lpstr>Select examples: "UDDTs &amp; briquettes," "double-vault compost pits," and "collection &amp; combust"</vt:lpstr>
      <vt:lpstr>Select examples: Add-ons</vt:lpstr>
      <vt:lpstr>Backup: Decision tree to help select best household option</vt:lpstr>
      <vt:lpstr>Backup: Decision tree to help select best institutional option</vt:lpstr>
      <vt:lpstr>Slide 120</vt:lpstr>
      <vt:lpstr>Camp segmentation based on three factors</vt:lpstr>
      <vt:lpstr>Globally, refugee accommodations can be separated in 3 major categories with varying ability to impact sanitation</vt:lpstr>
      <vt:lpstr>Camp segmentation baseline drawn from major conflict zones globally and includes 1.8M registered refugees  </vt:lpstr>
      <vt:lpstr>Camp lifecycle phases defined by inflow of refugees and funding and resulting in different needs</vt:lpstr>
      <vt:lpstr>Refugee camps can be segmented in 6 archetypes based on their management and life-cycle stage </vt:lpstr>
      <vt:lpstr>Sanitation management is facing different challenges across archetypes</vt:lpstr>
      <vt:lpstr>Environment, remoteness and density within camp help to segment sub-types to narrow down sanitation solutions</vt:lpstr>
      <vt:lpstr>BCG GeoAnalytics used to consider macro-level data to help understand the external factors</vt:lpstr>
      <vt:lpstr>Social context being considered for the camps as well</vt:lpstr>
      <vt:lpstr>Largest refugee camps can be categorized along archetypes and complexity of sanitation provision</vt:lpstr>
      <vt:lpstr>Archetype 3A – Steady state mega-camp: Dollo Ado Extensive camp with scarce natural resources and challenging </vt:lpstr>
      <vt:lpstr>Archetype 2C – Growing stable settlement: Bambasi/Tongo New settlement with access to key resources</vt:lpstr>
      <vt:lpstr>Archetype 4C – Permanent stable settlement: Nakivale Permanent settlement in a fairly resource constraint setting</vt:lpstr>
      <vt:lpstr>Slide 134</vt:lpstr>
    </vt:vector>
  </TitlesOfParts>
  <Company>The Boston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Toedter Niels</dc:creator>
  <cp:lastModifiedBy>Cairns-Smith Sarah</cp:lastModifiedBy>
  <cp:revision>178</cp:revision>
  <dcterms:created xsi:type="dcterms:W3CDTF">2013-11-07T11:24:59Z</dcterms:created>
  <dcterms:modified xsi:type="dcterms:W3CDTF">2015-06-05T20:29:02Z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BCG Format</vt:lpwstr>
  </property>
  <property fmtid="{D5CDD505-2E9C-101B-9397-08002B2CF9AE}" pid="4" name="Template Name">
    <vt:lpwstr>Letter</vt:lpwstr>
  </property>
  <property fmtid="{D5CDD505-2E9C-101B-9397-08002B2CF9AE}" pid="5" name="_AdHocReviewCycleID">
    <vt:i4>-1492590534</vt:i4>
  </property>
  <property fmtid="{D5CDD505-2E9C-101B-9397-08002B2CF9AE}" pid="6" name="_NewReviewCycle">
    <vt:lpwstr/>
  </property>
  <property fmtid="{D5CDD505-2E9C-101B-9397-08002B2CF9AE}" pid="7" name="_EmailSubject">
    <vt:lpwstr>Improving Sanitation in Refugee Camps - BCG Project</vt:lpwstr>
  </property>
  <property fmtid="{D5CDD505-2E9C-101B-9397-08002B2CF9AE}" pid="8" name="_AuthorEmail">
    <vt:lpwstr>Hill.Haley@bcg.com</vt:lpwstr>
  </property>
  <property fmtid="{D5CDD505-2E9C-101B-9397-08002B2CF9AE}" pid="9" name="_AuthorEmailDisplayName">
    <vt:lpwstr>Hill Haley</vt:lpwstr>
  </property>
  <property fmtid="{D5CDD505-2E9C-101B-9397-08002B2CF9AE}" pid="10" name="_PreviousAdHocReviewCycleID">
    <vt:i4>306213229</vt:i4>
  </property>
</Properties>
</file>